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6"/>
  </p:notesMasterIdLst>
  <p:sldIdLst>
    <p:sldId id="259" r:id="rId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976E20-E831-370E-540C-0AF4D25FE3F2}" name="Kendra Sanders" initials="KS" userId="S::kendra.sanders@health.govt.nz::f2dd4c4e-bf1a-4179-a6bc-c595299ab471" providerId="AD"/>
  <p188:author id="{E7C17622-5A98-095E-76B4-186FE8EF30C3}" name="Barb Bradnock" initials="BB" userId="S::barbara.bradnock@health.govt.nz::dba1ec4f-f6cf-4c20-8d38-84a58daa0231" providerId="AD"/>
  <p188:author id="{A6618089-3C92-DBB0-0401-40855105419A}" name="Helen De Vere" initials="HDV" userId="S::Helen.DeVere@health.govt.nz::24ba9168-7236-4310-8092-86c0c5404d15" providerId="AD"/>
  <p188:author id="{ED54D5F7-8F91-D7D7-DB24-33FA28773179}" name="Anthony Clearwater" initials="AC" userId="S::Anthony.Clearwater@health.govt.nz::0180357c-da9a-4b2d-8d23-a04168403ff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racey Reason" initials="TR" lastIdx="3" clrIdx="0">
    <p:extLst>
      <p:ext uri="{19B8F6BF-5375-455C-9EA6-DF929625EA0E}">
        <p15:presenceInfo xmlns:p15="http://schemas.microsoft.com/office/powerpoint/2012/main" userId="S::Tracey.Reason@health.govt.nz::691d9db9-7e97-4e3c-9ebc-70f36d8314f1" providerId="AD"/>
      </p:ext>
    </p:extLst>
  </p:cmAuthor>
  <p:cmAuthor id="2" name="Dan Coward" initials="DC" lastIdx="2" clrIdx="1">
    <p:extLst>
      <p:ext uri="{19B8F6BF-5375-455C-9EA6-DF929625EA0E}">
        <p15:presenceInfo xmlns:p15="http://schemas.microsoft.com/office/powerpoint/2012/main" userId="S::dan.coward_cdhb.health.nz#ext#@mohgovtnz.onmicrosoft.com::af6c1182-6c59-4e1b-8aad-4e65344723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E6F"/>
    <a:srgbClr val="DAE3F3"/>
    <a:srgbClr val="BABED2"/>
    <a:srgbClr val="FFE699"/>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23F7B86-2B8E-4A28-9E80-6118A4059229}" type="datetimeFigureOut">
              <a:rPr lang="en-NZ" smtClean="0"/>
              <a:t>15/12/2023</a:t>
            </a:fld>
            <a:endParaRPr lang="en-NZ"/>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7538068-5370-4430-BEF6-DC563CC08165}" type="slidenum">
              <a:rPr lang="en-NZ" smtClean="0"/>
              <a:t>‹#›</a:t>
            </a:fld>
            <a:endParaRPr lang="en-NZ"/>
          </a:p>
        </p:txBody>
      </p:sp>
    </p:spTree>
    <p:extLst>
      <p:ext uri="{BB962C8B-B14F-4D97-AF65-F5344CB8AC3E}">
        <p14:creationId xmlns:p14="http://schemas.microsoft.com/office/powerpoint/2010/main" val="2237319127"/>
      </p:ext>
    </p:extLst>
  </p:cSld>
  <p:clrMap bg1="lt1" tx1="dk1" bg2="lt2" tx2="dk2" accent1="accent1" accent2="accent2" accent3="accent3" accent4="accent4" accent5="accent5" accent6="accent6" hlink="hlink" folHlink="folHlink"/>
  <p:notesStyle>
    <a:lvl1pPr marL="0" algn="l" defTabSz="804565" rtl="0" eaLnBrk="1" latinLnBrk="0" hangingPunct="1">
      <a:defRPr sz="1056" kern="1200">
        <a:solidFill>
          <a:schemeClr val="tx1"/>
        </a:solidFill>
        <a:latin typeface="+mn-lt"/>
        <a:ea typeface="+mn-ea"/>
        <a:cs typeface="+mn-cs"/>
      </a:defRPr>
    </a:lvl1pPr>
    <a:lvl2pPr marL="402282" algn="l" defTabSz="804565" rtl="0" eaLnBrk="1" latinLnBrk="0" hangingPunct="1">
      <a:defRPr sz="1056" kern="1200">
        <a:solidFill>
          <a:schemeClr val="tx1"/>
        </a:solidFill>
        <a:latin typeface="+mn-lt"/>
        <a:ea typeface="+mn-ea"/>
        <a:cs typeface="+mn-cs"/>
      </a:defRPr>
    </a:lvl2pPr>
    <a:lvl3pPr marL="804565" algn="l" defTabSz="804565" rtl="0" eaLnBrk="1" latinLnBrk="0" hangingPunct="1">
      <a:defRPr sz="1056" kern="1200">
        <a:solidFill>
          <a:schemeClr val="tx1"/>
        </a:solidFill>
        <a:latin typeface="+mn-lt"/>
        <a:ea typeface="+mn-ea"/>
        <a:cs typeface="+mn-cs"/>
      </a:defRPr>
    </a:lvl3pPr>
    <a:lvl4pPr marL="1206848" algn="l" defTabSz="804565" rtl="0" eaLnBrk="1" latinLnBrk="0" hangingPunct="1">
      <a:defRPr sz="1056" kern="1200">
        <a:solidFill>
          <a:schemeClr val="tx1"/>
        </a:solidFill>
        <a:latin typeface="+mn-lt"/>
        <a:ea typeface="+mn-ea"/>
        <a:cs typeface="+mn-cs"/>
      </a:defRPr>
    </a:lvl4pPr>
    <a:lvl5pPr marL="1609131" algn="l" defTabSz="804565" rtl="0" eaLnBrk="1" latinLnBrk="0" hangingPunct="1">
      <a:defRPr sz="1056" kern="1200">
        <a:solidFill>
          <a:schemeClr val="tx1"/>
        </a:solidFill>
        <a:latin typeface="+mn-lt"/>
        <a:ea typeface="+mn-ea"/>
        <a:cs typeface="+mn-cs"/>
      </a:defRPr>
    </a:lvl5pPr>
    <a:lvl6pPr marL="2011413" algn="l" defTabSz="804565" rtl="0" eaLnBrk="1" latinLnBrk="0" hangingPunct="1">
      <a:defRPr sz="1056" kern="1200">
        <a:solidFill>
          <a:schemeClr val="tx1"/>
        </a:solidFill>
        <a:latin typeface="+mn-lt"/>
        <a:ea typeface="+mn-ea"/>
        <a:cs typeface="+mn-cs"/>
      </a:defRPr>
    </a:lvl6pPr>
    <a:lvl7pPr marL="2413695" algn="l" defTabSz="804565" rtl="0" eaLnBrk="1" latinLnBrk="0" hangingPunct="1">
      <a:defRPr sz="1056" kern="1200">
        <a:solidFill>
          <a:schemeClr val="tx1"/>
        </a:solidFill>
        <a:latin typeface="+mn-lt"/>
        <a:ea typeface="+mn-ea"/>
        <a:cs typeface="+mn-cs"/>
      </a:defRPr>
    </a:lvl7pPr>
    <a:lvl8pPr marL="2815978" algn="l" defTabSz="804565" rtl="0" eaLnBrk="1" latinLnBrk="0" hangingPunct="1">
      <a:defRPr sz="1056" kern="1200">
        <a:solidFill>
          <a:schemeClr val="tx1"/>
        </a:solidFill>
        <a:latin typeface="+mn-lt"/>
        <a:ea typeface="+mn-ea"/>
        <a:cs typeface="+mn-cs"/>
      </a:defRPr>
    </a:lvl8pPr>
    <a:lvl9pPr marL="3218261" algn="l" defTabSz="804565" rtl="0" eaLnBrk="1" latinLnBrk="0" hangingPunct="1">
      <a:defRPr sz="105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3013"/>
            <a:ext cx="5962650" cy="3354387"/>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07538068-5370-4430-BEF6-DC563CC08165}" type="slidenum">
              <a:rPr lang="en-NZ" smtClean="0"/>
              <a:t>1</a:t>
            </a:fld>
            <a:endParaRPr lang="en-NZ"/>
          </a:p>
        </p:txBody>
      </p:sp>
    </p:spTree>
    <p:extLst>
      <p:ext uri="{BB962C8B-B14F-4D97-AF65-F5344CB8AC3E}">
        <p14:creationId xmlns:p14="http://schemas.microsoft.com/office/powerpoint/2010/main" val="36734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A0823DD-61BD-444F-8F25-9AD46DBBBA34}" type="datetimeFigureOut">
              <a:rPr lang="en-NZ" smtClean="0"/>
              <a:t>15/12/2023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227959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0823DD-61BD-444F-8F25-9AD46DBBBA34}" type="datetimeFigureOut">
              <a:rPr lang="en-NZ" smtClean="0"/>
              <a:t>15/12/2023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1983739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0823DD-61BD-444F-8F25-9AD46DBBBA34}" type="datetimeFigureOut">
              <a:rPr lang="en-NZ" smtClean="0"/>
              <a:t>15/12/2023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422961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0823DD-61BD-444F-8F25-9AD46DBBBA34}" type="datetimeFigureOut">
              <a:rPr lang="en-NZ" smtClean="0"/>
              <a:t>15/12/2023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374620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0823DD-61BD-444F-8F25-9AD46DBBBA34}" type="datetimeFigureOut">
              <a:rPr lang="en-NZ" smtClean="0"/>
              <a:t>15/12/2023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62365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0823DD-61BD-444F-8F25-9AD46DBBBA34}" type="datetimeFigureOut">
              <a:rPr lang="en-NZ" smtClean="0"/>
              <a:t>15/12/2023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87085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0823DD-61BD-444F-8F25-9AD46DBBBA34}" type="datetimeFigureOut">
              <a:rPr lang="en-NZ" smtClean="0"/>
              <a:t>15/12/2023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3348662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0823DD-61BD-444F-8F25-9AD46DBBBA34}" type="datetimeFigureOut">
              <a:rPr lang="en-NZ" smtClean="0"/>
              <a:t>15/12/2023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3757545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823DD-61BD-444F-8F25-9AD46DBBBA34}" type="datetimeFigureOut">
              <a:rPr lang="en-NZ" smtClean="0"/>
              <a:t>15/12/2023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419289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0823DD-61BD-444F-8F25-9AD46DBBBA34}" type="datetimeFigureOut">
              <a:rPr lang="en-NZ" smtClean="0"/>
              <a:t>15/12/2023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61006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0823DD-61BD-444F-8F25-9AD46DBBBA34}" type="datetimeFigureOut">
              <a:rPr lang="en-NZ" smtClean="0"/>
              <a:t>15/12/2023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60CF1E2-4BE6-452A-B833-5E262D353A37}" type="slidenum">
              <a:rPr lang="en-NZ" smtClean="0"/>
              <a:t>‹#›</a:t>
            </a:fld>
            <a:endParaRPr lang="en-NZ"/>
          </a:p>
        </p:txBody>
      </p:sp>
    </p:spTree>
    <p:extLst>
      <p:ext uri="{BB962C8B-B14F-4D97-AF65-F5344CB8AC3E}">
        <p14:creationId xmlns:p14="http://schemas.microsoft.com/office/powerpoint/2010/main" val="53519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823DD-61BD-444F-8F25-9AD46DBBBA34}" type="datetimeFigureOut">
              <a:rPr lang="en-NZ" smtClean="0"/>
              <a:t>15/12/2023</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CF1E2-4BE6-452A-B833-5E262D353A37}" type="slidenum">
              <a:rPr lang="en-NZ" smtClean="0"/>
              <a:t>‹#›</a:t>
            </a:fld>
            <a:endParaRPr lang="en-NZ"/>
          </a:p>
        </p:txBody>
      </p:sp>
    </p:spTree>
    <p:extLst>
      <p:ext uri="{BB962C8B-B14F-4D97-AF65-F5344CB8AC3E}">
        <p14:creationId xmlns:p14="http://schemas.microsoft.com/office/powerpoint/2010/main" val="74164811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us01.safelinks.protection.outlook.com/?url=https%3A%2F%2Fwww.tewhatuora.govt.nz%2Fwhats-happening%2Fwhat-to-expect%2Fnz-health-plan%2F&amp;data=05%7C01%7CAnthony.Clearwater%40health.govt.nz%7Caab480d3478d4af8042908dbea30129f%7C23cec7246d204bd19fe9dc4447edd1fa%7C0%7C0%7C638361264410808566%7CUnknown%7CTWFpbGZsb3d8eyJWIjoiMC4wLjAwMDAiLCJQIjoiV2luMzIiLCJBTiI6Ik1haWwiLCJXVCI6Mn0%3D%7C3000%7C%7C%7C&amp;sdata=PZbczfGquIhsBxlNBy1LUmLM09YCLeNBqWFyDW2QKwE%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A0B69-27D4-43BF-9102-4D96F987C4E5}"/>
              </a:ext>
            </a:extLst>
          </p:cNvPr>
          <p:cNvSpPr/>
          <p:nvPr/>
        </p:nvSpPr>
        <p:spPr>
          <a:xfrm>
            <a:off x="2888900" y="219761"/>
            <a:ext cx="8906859" cy="1008174"/>
          </a:xfrm>
          <a:prstGeom prst="rect">
            <a:avLst/>
          </a:prstGeom>
          <a:solidFill>
            <a:srgbClr val="012E6F"/>
          </a:solidFill>
          <a:ln>
            <a:noFill/>
          </a:ln>
        </p:spPr>
        <p:style>
          <a:lnRef idx="2">
            <a:schemeClr val="accent1">
              <a:shade val="50000"/>
            </a:schemeClr>
          </a:lnRef>
          <a:fillRef idx="1">
            <a:schemeClr val="accent1"/>
          </a:fillRef>
          <a:effectRef idx="0">
            <a:schemeClr val="accent1"/>
          </a:effectRef>
          <a:fontRef idx="minor">
            <a:schemeClr val="lt1"/>
          </a:fontRef>
        </p:style>
        <p:txBody>
          <a:bodyPr lIns="80386" tIns="40193" rIns="80386" bIns="40193" rtlCol="0" anchor="ctr"/>
          <a:lstStyle/>
          <a:p>
            <a:pPr marL="0" lvl="4"/>
            <a:r>
              <a:rPr lang="en-NZ" sz="1400" b="1" dirty="0"/>
              <a:t>                                            NATIONAL  RENAL NETWORK: DRAFT - TERMS OF REFERENCE 6 DECEMBER 2023</a:t>
            </a:r>
            <a:endParaRPr lang="en-NZ" sz="1400" b="1" i="1" dirty="0">
              <a:cs typeface="Calibri"/>
            </a:endParaRPr>
          </a:p>
        </p:txBody>
      </p:sp>
      <p:graphicFrame>
        <p:nvGraphicFramePr>
          <p:cNvPr id="8" name="Table 7">
            <a:extLst>
              <a:ext uri="{FF2B5EF4-FFF2-40B4-BE49-F238E27FC236}">
                <a16:creationId xmlns:a16="http://schemas.microsoft.com/office/drawing/2014/main" id="{7F832A37-EB7D-4544-A3CE-61C9DA9BF9E1}"/>
              </a:ext>
            </a:extLst>
          </p:cNvPr>
          <p:cNvGraphicFramePr>
            <a:graphicFrameLocks noGrp="1"/>
          </p:cNvGraphicFramePr>
          <p:nvPr>
            <p:extLst>
              <p:ext uri="{D42A27DB-BD31-4B8C-83A1-F6EECF244321}">
                <p14:modId xmlns:p14="http://schemas.microsoft.com/office/powerpoint/2010/main" val="4281814644"/>
              </p:ext>
            </p:extLst>
          </p:nvPr>
        </p:nvGraphicFramePr>
        <p:xfrm>
          <a:off x="493776" y="1235135"/>
          <a:ext cx="3776528" cy="3330692"/>
        </p:xfrm>
        <a:graphic>
          <a:graphicData uri="http://schemas.openxmlformats.org/drawingml/2006/table">
            <a:tbl>
              <a:tblPr firstRow="1" bandRow="1">
                <a:tableStyleId>{5C22544A-7EE6-4342-B048-85BDC9FD1C3A}</a:tableStyleId>
              </a:tblPr>
              <a:tblGrid>
                <a:gridCol w="3776528">
                  <a:extLst>
                    <a:ext uri="{9D8B030D-6E8A-4147-A177-3AD203B41FA5}">
                      <a16:colId xmlns:a16="http://schemas.microsoft.com/office/drawing/2014/main" val="1466426495"/>
                    </a:ext>
                  </a:extLst>
                </a:gridCol>
              </a:tblGrid>
              <a:tr h="164605">
                <a:tc>
                  <a:txBody>
                    <a:bodyPr/>
                    <a:lstStyle/>
                    <a:p>
                      <a:r>
                        <a:rPr lang="en-NZ" sz="1000" dirty="0"/>
                        <a:t>Scope and Activities of the National  Renal Clinical Network</a:t>
                      </a:r>
                    </a:p>
                  </a:txBody>
                  <a:tcPr marL="80386" marR="80386" marT="40193" marB="40193">
                    <a:solidFill>
                      <a:srgbClr val="012E6F"/>
                    </a:solidFill>
                  </a:tcPr>
                </a:tc>
                <a:extLst>
                  <a:ext uri="{0D108BD9-81ED-4DB2-BD59-A6C34878D82A}">
                    <a16:rowId xmlns:a16="http://schemas.microsoft.com/office/drawing/2014/main" val="535318771"/>
                  </a:ext>
                </a:extLst>
              </a:tr>
              <a:tr h="2578496">
                <a:tc>
                  <a:txBody>
                    <a:bodyPr/>
                    <a:lstStyle/>
                    <a:p>
                      <a:r>
                        <a:rPr lang="en-GB" sz="900" b="0" kern="1200" dirty="0">
                          <a:solidFill>
                            <a:schemeClr val="dk1"/>
                          </a:solidFill>
                          <a:latin typeface="+mn-lt"/>
                          <a:ea typeface="+mn-ea"/>
                          <a:cs typeface="+mn-cs"/>
                        </a:rPr>
                        <a:t>A national renal clinical network is required to eliminate inequities in delivering renal services for all patients across Aotearoa, New Zealand. There are ongoing challenges of increasing demand for renal replacement therapy driven by multiple factors, including suboptimal management of diabetes, cardiovascular disease and gout. The network will develop models of care for Chronic Kidney Disease (CKD) and Renal Replacement Therapy (RRT), which can be applied nationally to reduce the variation in the treatment provided to patients and whānau with kidney disease. Māori and Pasifika people are disproportionately affected by CKD and the need for RRT. As part of its work, the network must develop strategies which reduce the disparity in outcomes for patients and whānau. Creating national leadership across renal services is critical to delivering these goals of a better, fairer health system for all people in all communities, which is at the heart of the Interim National Health Plan,</a:t>
                      </a:r>
                      <a:r>
                        <a:rPr lang="en-NZ" sz="900" b="0" i="0" kern="1200" dirty="0">
                          <a:solidFill>
                            <a:schemeClr val="dk1"/>
                          </a:solidFill>
                          <a:effectLst/>
                          <a:latin typeface="+mn-lt"/>
                          <a:ea typeface="+mn-ea"/>
                          <a:cs typeface="+mn-cs"/>
                        </a:rPr>
                        <a:t> </a:t>
                      </a:r>
                      <a:r>
                        <a:rPr lang="en-NZ" sz="900" b="0" i="0" u="sng" strike="noStrike" kern="1200" dirty="0">
                          <a:solidFill>
                            <a:schemeClr val="dk1"/>
                          </a:solidFill>
                          <a:effectLst/>
                          <a:latin typeface="+mn-lt"/>
                          <a:ea typeface="+mn-ea"/>
                          <a:cs typeface="+mn-cs"/>
                          <a:hlinkClick r:id="rId3"/>
                        </a:rPr>
                        <a:t>Te Pae Tata</a:t>
                      </a:r>
                      <a:r>
                        <a:rPr lang="en-NZ" sz="900" b="0" i="0" kern="1200" dirty="0">
                          <a:solidFill>
                            <a:schemeClr val="dk1"/>
                          </a:solidFill>
                          <a:effectLst/>
                          <a:latin typeface="+mn-lt"/>
                          <a:ea typeface="+mn-ea"/>
                          <a:cs typeface="+mn-cs"/>
                        </a:rPr>
                        <a:t>.</a:t>
                      </a:r>
                      <a:endParaRPr lang="en-NZ" sz="900" b="0" kern="1200" dirty="0">
                        <a:solidFill>
                          <a:schemeClr val="dk1"/>
                        </a:solidFill>
                        <a:latin typeface="+mn-lt"/>
                        <a:ea typeface="+mn-ea"/>
                        <a:cs typeface="+mn-cs"/>
                      </a:endParaRPr>
                    </a:p>
                    <a:p>
                      <a:endParaRPr lang="en-NZ" sz="900" b="0" kern="1200" dirty="0">
                        <a:solidFill>
                          <a:schemeClr val="dk1"/>
                        </a:solidFill>
                        <a:latin typeface="+mn-lt"/>
                        <a:ea typeface="+mn-ea"/>
                        <a:cs typeface="+mn-cs"/>
                      </a:endParaRPr>
                    </a:p>
                    <a:p>
                      <a:r>
                        <a:rPr lang="en-NZ" sz="900" b="0" kern="1200" dirty="0">
                          <a:solidFill>
                            <a:schemeClr val="dk1"/>
                          </a:solidFill>
                          <a:latin typeface="+mn-lt"/>
                          <a:ea typeface="+mn-ea"/>
                          <a:cs typeface="+mn-cs"/>
                        </a:rPr>
                        <a:t>Change will be through the development and implementation of innovative, </a:t>
                      </a:r>
                      <a:r>
                        <a:rPr lang="en-NZ" sz="900" b="0" kern="1200" dirty="0">
                          <a:solidFill>
                            <a:schemeClr val="dk1"/>
                          </a:solidFill>
                          <a:highlight>
                            <a:srgbClr val="FFFF00"/>
                          </a:highlight>
                          <a:latin typeface="+mn-lt"/>
                          <a:ea typeface="+mn-ea"/>
                          <a:cs typeface="+mn-cs"/>
                        </a:rPr>
                        <a:t>equity driven </a:t>
                      </a:r>
                      <a:r>
                        <a:rPr lang="en-NZ" sz="900" b="0" kern="1200" dirty="0">
                          <a:solidFill>
                            <a:schemeClr val="dk1"/>
                          </a:solidFill>
                          <a:latin typeface="+mn-lt"/>
                          <a:ea typeface="+mn-ea"/>
                          <a:cs typeface="+mn-cs"/>
                        </a:rPr>
                        <a:t>and evidence-based national standards and models of care.</a:t>
                      </a:r>
                    </a:p>
                    <a:p>
                      <a:endParaRPr lang="en-NZ" sz="900" b="0" kern="1200" dirty="0">
                        <a:solidFill>
                          <a:schemeClr val="dk1"/>
                        </a:solidFill>
                        <a:latin typeface="+mn-lt"/>
                        <a:ea typeface="+mn-ea"/>
                        <a:cs typeface="+mn-cs"/>
                      </a:endParaRPr>
                    </a:p>
                    <a:p>
                      <a:r>
                        <a:rPr lang="en-NZ" sz="900" b="0" kern="1200" dirty="0">
                          <a:solidFill>
                            <a:schemeClr val="dk1"/>
                          </a:solidFill>
                          <a:latin typeface="+mn-lt"/>
                          <a:ea typeface="+mn-ea"/>
                          <a:cs typeface="+mn-cs"/>
                        </a:rPr>
                        <a:t>The Networks </a:t>
                      </a:r>
                      <a:r>
                        <a:rPr lang="en-NZ" sz="900" b="0" i="0" kern="1200" dirty="0">
                          <a:solidFill>
                            <a:schemeClr val="dk1"/>
                          </a:solidFill>
                          <a:effectLst/>
                          <a:latin typeface="+mn-lt"/>
                          <a:ea typeface="+mn-ea"/>
                          <a:cs typeface="+mn-cs"/>
                        </a:rPr>
                        <a:t>will address variation in service quality, inequity and patient outcomes, and inform investments and national workforce planning.</a:t>
                      </a:r>
                    </a:p>
                    <a:p>
                      <a:endParaRPr lang="en-NZ" sz="900" b="1" i="0" kern="1200" dirty="0">
                        <a:solidFill>
                          <a:schemeClr val="dk1"/>
                        </a:solidFill>
                        <a:effectLst/>
                        <a:highlight>
                          <a:srgbClr val="FFFF00"/>
                        </a:highlight>
                        <a:latin typeface="+mn-lt"/>
                        <a:ea typeface="+mn-ea"/>
                        <a:cs typeface="+mn-cs"/>
                      </a:endParaRPr>
                    </a:p>
                    <a:p>
                      <a:pPr>
                        <a:spcAft>
                          <a:spcPts val="0"/>
                        </a:spcAft>
                      </a:pPr>
                      <a:endParaRPr lang="en-NZ" sz="900" b="0" kern="1200" dirty="0">
                        <a:solidFill>
                          <a:schemeClr val="dk1"/>
                        </a:solidFill>
                        <a:effectLst/>
                        <a:latin typeface="+mn-lt"/>
                        <a:ea typeface="+mn-ea"/>
                        <a:cs typeface="+mn-cs"/>
                      </a:endParaRPr>
                    </a:p>
                  </a:txBody>
                  <a:tcPr marL="80386" marR="80386" marT="40193" marB="40193" anchor="ctr">
                    <a:solidFill>
                      <a:schemeClr val="accent1">
                        <a:lumMod val="20000"/>
                        <a:lumOff val="80000"/>
                      </a:schemeClr>
                    </a:solidFill>
                  </a:tcPr>
                </a:tc>
                <a:extLst>
                  <a:ext uri="{0D108BD9-81ED-4DB2-BD59-A6C34878D82A}">
                    <a16:rowId xmlns:a16="http://schemas.microsoft.com/office/drawing/2014/main" val="525185516"/>
                  </a:ext>
                </a:extLst>
              </a:tr>
            </a:tbl>
          </a:graphicData>
        </a:graphic>
      </p:graphicFrame>
      <p:graphicFrame>
        <p:nvGraphicFramePr>
          <p:cNvPr id="9" name="Table 8">
            <a:extLst>
              <a:ext uri="{FF2B5EF4-FFF2-40B4-BE49-F238E27FC236}">
                <a16:creationId xmlns:a16="http://schemas.microsoft.com/office/drawing/2014/main" id="{1C2C01FB-77E9-44C8-A23B-21B8EAA906EA}"/>
              </a:ext>
            </a:extLst>
          </p:cNvPr>
          <p:cNvGraphicFramePr>
            <a:graphicFrameLocks noGrp="1"/>
          </p:cNvGraphicFramePr>
          <p:nvPr>
            <p:extLst>
              <p:ext uri="{D42A27DB-BD31-4B8C-83A1-F6EECF244321}">
                <p14:modId xmlns:p14="http://schemas.microsoft.com/office/powerpoint/2010/main" val="3853985577"/>
              </p:ext>
            </p:extLst>
          </p:nvPr>
        </p:nvGraphicFramePr>
        <p:xfrm>
          <a:off x="7768064" y="4028395"/>
          <a:ext cx="4027694" cy="2689973"/>
        </p:xfrm>
        <a:graphic>
          <a:graphicData uri="http://schemas.openxmlformats.org/drawingml/2006/table">
            <a:tbl>
              <a:tblPr firstRow="1" bandRow="1">
                <a:tableStyleId>{5C22544A-7EE6-4342-B048-85BDC9FD1C3A}</a:tableStyleId>
              </a:tblPr>
              <a:tblGrid>
                <a:gridCol w="4027694">
                  <a:extLst>
                    <a:ext uri="{9D8B030D-6E8A-4147-A177-3AD203B41FA5}">
                      <a16:colId xmlns:a16="http://schemas.microsoft.com/office/drawing/2014/main" val="1466426495"/>
                    </a:ext>
                  </a:extLst>
                </a:gridCol>
              </a:tblGrid>
              <a:tr h="243879">
                <a:tc>
                  <a:txBody>
                    <a:bodyPr/>
                    <a:lstStyle/>
                    <a:p>
                      <a:r>
                        <a:rPr lang="en-NZ" sz="1000" dirty="0"/>
                        <a:t>Confidentiality and Conflicts of Interest</a:t>
                      </a:r>
                    </a:p>
                  </a:txBody>
                  <a:tcPr marL="80386" marR="80386" marT="40193" marB="40193">
                    <a:solidFill>
                      <a:srgbClr val="012E6F"/>
                    </a:solidFill>
                  </a:tcPr>
                </a:tc>
                <a:extLst>
                  <a:ext uri="{0D108BD9-81ED-4DB2-BD59-A6C34878D82A}">
                    <a16:rowId xmlns:a16="http://schemas.microsoft.com/office/drawing/2014/main" val="535318771"/>
                  </a:ext>
                </a:extLst>
              </a:tr>
              <a:tr h="2446094">
                <a:tc>
                  <a:txBody>
                    <a:bodyPr/>
                    <a:lstStyle/>
                    <a:p>
                      <a:pPr>
                        <a:spcBef>
                          <a:spcPts val="100"/>
                        </a:spcBef>
                        <a:spcAft>
                          <a:spcPts val="600"/>
                        </a:spcAft>
                      </a:pPr>
                      <a:r>
                        <a:rPr lang="en-NZ" sz="900" dirty="0">
                          <a:effectLst/>
                          <a:latin typeface="+mn-lt"/>
                          <a:ea typeface="Times New Roman" panose="02020603050405020304" pitchFamily="18" charset="0"/>
                          <a:cs typeface="Times New Roman"/>
                        </a:rPr>
                        <a:t>The following confidentiality protocols will apply:</a:t>
                      </a:r>
                    </a:p>
                    <a:p>
                      <a:pPr marL="180975" lvl="0" indent="-180975">
                        <a:spcBef>
                          <a:spcPts val="100"/>
                        </a:spcBef>
                        <a:spcAft>
                          <a:spcPts val="0"/>
                        </a:spcAft>
                        <a:buFont typeface="Symbol" panose="05050102010706020507" pitchFamily="18" charset="2"/>
                        <a:buChar char=""/>
                      </a:pPr>
                      <a:r>
                        <a:rPr lang="en-NZ" sz="900" dirty="0">
                          <a:effectLst/>
                          <a:latin typeface="+mn-lt"/>
                          <a:ea typeface="Times New Roman" panose="02020603050405020304" pitchFamily="18" charset="0"/>
                          <a:cs typeface="Times New Roman"/>
                        </a:rPr>
                        <a:t>Any documents provided to the Network membership and Oversight Group are deemed confidential. Documents must be clearly marked as ‘confidential’ and will remain confidential until all members agree those documents previously marked ‘confidential’ can now be shared</a:t>
                      </a:r>
                    </a:p>
                    <a:p>
                      <a:pPr marL="180975" lvl="0" indent="-180975">
                        <a:spcBef>
                          <a:spcPts val="100"/>
                        </a:spcBef>
                        <a:spcAft>
                          <a:spcPts val="0"/>
                        </a:spcAft>
                        <a:buFont typeface="Symbol" panose="05050102010706020507" pitchFamily="18" charset="2"/>
                        <a:buChar char=""/>
                      </a:pPr>
                      <a:r>
                        <a:rPr lang="en-NZ" sz="900" dirty="0">
                          <a:effectLst/>
                          <a:latin typeface="+mn-lt"/>
                          <a:ea typeface="Times New Roman" panose="02020603050405020304" pitchFamily="18" charset="0"/>
                          <a:cs typeface="Times New Roman"/>
                        </a:rPr>
                        <a:t>Confidentiality survives the end of the programme. This means information or documents deemed confidential and not released publicly, remain confidential indefinitely</a:t>
                      </a:r>
                    </a:p>
                    <a:p>
                      <a:pPr marL="180975" lvl="0" indent="-180975">
                        <a:spcBef>
                          <a:spcPts val="100"/>
                        </a:spcBef>
                        <a:spcAft>
                          <a:spcPts val="0"/>
                        </a:spcAft>
                        <a:buFont typeface="Symbol" panose="05050102010706020507" pitchFamily="18" charset="2"/>
                        <a:buChar char=""/>
                      </a:pPr>
                      <a:r>
                        <a:rPr lang="en-NZ" sz="900" dirty="0">
                          <a:effectLst/>
                          <a:latin typeface="+mn-lt"/>
                          <a:ea typeface="Times New Roman" panose="02020603050405020304" pitchFamily="18" charset="0"/>
                          <a:cs typeface="Times New Roman"/>
                        </a:rPr>
                        <a:t>Confidential documents must not be copied or shared unless agreed by the entire Oversight Group</a:t>
                      </a:r>
                    </a:p>
                    <a:p>
                      <a:pPr marL="0" lvl="0" indent="0">
                        <a:spcBef>
                          <a:spcPts val="100"/>
                        </a:spcBef>
                        <a:spcAft>
                          <a:spcPts val="0"/>
                        </a:spcAft>
                        <a:buFont typeface="Symbol" panose="05050102010706020507" pitchFamily="18" charset="2"/>
                        <a:buNone/>
                      </a:pPr>
                      <a:endParaRPr lang="en-NZ" sz="900" dirty="0">
                        <a:effectLst/>
                        <a:latin typeface="+mn-lt"/>
                        <a:ea typeface="Times New Roman" panose="02020603050405020304" pitchFamily="18" charset="0"/>
                        <a:cs typeface="Times New Roman"/>
                      </a:endParaRPr>
                    </a:p>
                    <a:p>
                      <a:pPr marL="0" lvl="0" indent="0">
                        <a:spcBef>
                          <a:spcPts val="100"/>
                        </a:spcBef>
                        <a:spcAft>
                          <a:spcPts val="600"/>
                        </a:spcAft>
                        <a:buFont typeface="Symbol" panose="05050102010706020507" pitchFamily="18" charset="2"/>
                        <a:buNone/>
                      </a:pPr>
                      <a:r>
                        <a:rPr lang="en-NZ" sz="900" b="1" dirty="0">
                          <a:effectLst/>
                          <a:latin typeface="+mn-lt"/>
                          <a:ea typeface="Times New Roman" panose="02020603050405020304" pitchFamily="18" charset="0"/>
                          <a:cs typeface="Times New Roman"/>
                        </a:rPr>
                        <a:t>Conflicts of Interest </a:t>
                      </a:r>
                      <a:r>
                        <a:rPr lang="en-NZ" sz="900" dirty="0">
                          <a:effectLst/>
                          <a:latin typeface="+mn-lt"/>
                          <a:ea typeface="Times New Roman" panose="02020603050405020304" pitchFamily="18" charset="0"/>
                          <a:cs typeface="Times New Roman"/>
                        </a:rPr>
                        <a:t>- </a:t>
                      </a:r>
                      <a:r>
                        <a:rPr lang="en-NZ" sz="900" kern="1200" dirty="0">
                          <a:solidFill>
                            <a:schemeClr val="dk1"/>
                          </a:solidFill>
                          <a:effectLst/>
                          <a:latin typeface="+mn-lt"/>
                          <a:ea typeface="+mn-ea"/>
                          <a:cs typeface="Times New Roman"/>
                        </a:rPr>
                        <a:t>All actual, perceived or potential conflicts of interest must be declared by the members. A Register will be held by the programme as part of  Te Whatu Ora’s process for managing conflicts of interest. Members will complete a Conflict of Interest Declaration when joining the Network and annually thereafter. </a:t>
                      </a:r>
                    </a:p>
                  </a:txBody>
                  <a:tcPr marL="80386" marR="80386" marT="40193" marB="40193" anchor="ctr">
                    <a:solidFill>
                      <a:schemeClr val="accent1">
                        <a:lumMod val="20000"/>
                        <a:lumOff val="80000"/>
                      </a:schemeClr>
                    </a:solidFill>
                  </a:tcPr>
                </a:tc>
                <a:extLst>
                  <a:ext uri="{0D108BD9-81ED-4DB2-BD59-A6C34878D82A}">
                    <a16:rowId xmlns:a16="http://schemas.microsoft.com/office/drawing/2014/main" val="525185516"/>
                  </a:ext>
                </a:extLst>
              </a:tr>
            </a:tbl>
          </a:graphicData>
        </a:graphic>
      </p:graphicFrame>
      <p:graphicFrame>
        <p:nvGraphicFramePr>
          <p:cNvPr id="11" name="Table 10">
            <a:extLst>
              <a:ext uri="{FF2B5EF4-FFF2-40B4-BE49-F238E27FC236}">
                <a16:creationId xmlns:a16="http://schemas.microsoft.com/office/drawing/2014/main" id="{AFD7AC23-50B0-447E-BD6D-B6D69D316CD5}"/>
              </a:ext>
            </a:extLst>
          </p:cNvPr>
          <p:cNvGraphicFramePr>
            <a:graphicFrameLocks noGrp="1"/>
          </p:cNvGraphicFramePr>
          <p:nvPr>
            <p:extLst>
              <p:ext uri="{D42A27DB-BD31-4B8C-83A1-F6EECF244321}">
                <p14:modId xmlns:p14="http://schemas.microsoft.com/office/powerpoint/2010/main" val="1822418567"/>
              </p:ext>
            </p:extLst>
          </p:nvPr>
        </p:nvGraphicFramePr>
        <p:xfrm>
          <a:off x="7768064" y="1235135"/>
          <a:ext cx="4027694" cy="2705929"/>
        </p:xfrm>
        <a:graphic>
          <a:graphicData uri="http://schemas.openxmlformats.org/drawingml/2006/table">
            <a:tbl>
              <a:tblPr firstRow="1" bandRow="1">
                <a:tableStyleId>{5C22544A-7EE6-4342-B048-85BDC9FD1C3A}</a:tableStyleId>
              </a:tblPr>
              <a:tblGrid>
                <a:gridCol w="4027694">
                  <a:extLst>
                    <a:ext uri="{9D8B030D-6E8A-4147-A177-3AD203B41FA5}">
                      <a16:colId xmlns:a16="http://schemas.microsoft.com/office/drawing/2014/main" val="1717260440"/>
                    </a:ext>
                  </a:extLst>
                </a:gridCol>
              </a:tblGrid>
              <a:tr h="236794">
                <a:tc>
                  <a:txBody>
                    <a:bodyPr/>
                    <a:lstStyle/>
                    <a:p>
                      <a:pPr>
                        <a:spcAft>
                          <a:spcPts val="600"/>
                        </a:spcAft>
                      </a:pPr>
                      <a:r>
                        <a:rPr lang="en-NZ" sz="1000" dirty="0"/>
                        <a:t>Network Meeting Protocols</a:t>
                      </a:r>
                    </a:p>
                  </a:txBody>
                  <a:tcPr marL="80386" marR="80386" marT="40193" marB="40193">
                    <a:solidFill>
                      <a:srgbClr val="012E6F"/>
                    </a:solidFill>
                  </a:tcPr>
                </a:tc>
                <a:extLst>
                  <a:ext uri="{0D108BD9-81ED-4DB2-BD59-A6C34878D82A}">
                    <a16:rowId xmlns:a16="http://schemas.microsoft.com/office/drawing/2014/main" val="2046411708"/>
                  </a:ext>
                </a:extLst>
              </a:tr>
              <a:tr h="2469135">
                <a:tc>
                  <a:txBody>
                    <a:bodyPr/>
                    <a:lstStyle/>
                    <a:p>
                      <a:r>
                        <a:rPr lang="en-NZ" sz="900" b="1" kern="1200" dirty="0">
                          <a:solidFill>
                            <a:schemeClr val="dk1"/>
                          </a:solidFill>
                          <a:effectLst/>
                          <a:latin typeface="+mn-lt"/>
                          <a:ea typeface="+mn-ea"/>
                          <a:cs typeface="+mn-cs"/>
                        </a:rPr>
                        <a:t>Meeting frequency</a:t>
                      </a:r>
                      <a:r>
                        <a:rPr lang="en-NZ" sz="900" kern="1200" dirty="0">
                          <a:solidFill>
                            <a:schemeClr val="dk1"/>
                          </a:solidFill>
                          <a:effectLst/>
                          <a:latin typeface="+mn-lt"/>
                          <a:ea typeface="+mn-ea"/>
                          <a:cs typeface="+mn-cs"/>
                        </a:rPr>
                        <a:t> – Meetings will be convened at least</a:t>
                      </a:r>
                      <a:r>
                        <a:rPr lang="en-NZ" sz="900" kern="1200" dirty="0">
                          <a:solidFill>
                            <a:schemeClr val="dk1"/>
                          </a:solidFill>
                          <a:effectLst/>
                          <a:highlight>
                            <a:srgbClr val="FFFF00"/>
                          </a:highlight>
                          <a:latin typeface="+mn-lt"/>
                          <a:ea typeface="+mn-ea"/>
                          <a:cs typeface="+mn-cs"/>
                        </a:rPr>
                        <a:t>  six weekly via</a:t>
                      </a:r>
                      <a:r>
                        <a:rPr lang="en-NZ" sz="900" kern="1200" dirty="0">
                          <a:solidFill>
                            <a:schemeClr val="dk1"/>
                          </a:solidFill>
                          <a:effectLst/>
                          <a:latin typeface="+mn-lt"/>
                          <a:ea typeface="+mn-ea"/>
                          <a:cs typeface="+mn-cs"/>
                        </a:rPr>
                        <a:t> </a:t>
                      </a:r>
                      <a:r>
                        <a:rPr lang="en-NZ" sz="900" kern="1200" dirty="0">
                          <a:solidFill>
                            <a:schemeClr val="tx1"/>
                          </a:solidFill>
                          <a:effectLst/>
                          <a:highlight>
                            <a:srgbClr val="FFFF00"/>
                          </a:highlight>
                          <a:latin typeface="+mn-lt"/>
                          <a:ea typeface="+mn-ea"/>
                          <a:cs typeface="+mn-cs"/>
                        </a:rPr>
                        <a:t>videoconference or as determined by the co-chairs. </a:t>
                      </a:r>
                      <a:r>
                        <a:rPr lang="en-NZ" sz="900" b="1" kern="1200" dirty="0">
                          <a:solidFill>
                            <a:schemeClr val="dk1"/>
                          </a:solidFill>
                          <a:effectLst/>
                          <a:latin typeface="+mn-lt"/>
                          <a:ea typeface="+mn-ea"/>
                          <a:cs typeface="+mn-cs"/>
                        </a:rPr>
                        <a:t>Additional full day in-person meetings – </a:t>
                      </a:r>
                      <a:r>
                        <a:rPr lang="en-NZ" sz="900" kern="1200" dirty="0">
                          <a:solidFill>
                            <a:schemeClr val="dk1"/>
                          </a:solidFill>
                          <a:effectLst/>
                          <a:latin typeface="+mn-lt"/>
                          <a:ea typeface="+mn-ea"/>
                          <a:cs typeface="+mn-cs"/>
                        </a:rPr>
                        <a:t>will occur at least 1-2 times per year</a:t>
                      </a:r>
                      <a:endParaRPr lang="en-NZ" sz="900" b="1" kern="1200" dirty="0">
                        <a:solidFill>
                          <a:schemeClr val="dk1"/>
                        </a:solidFill>
                        <a:effectLst/>
                        <a:latin typeface="+mn-lt"/>
                        <a:ea typeface="+mn-ea"/>
                        <a:cs typeface="+mn-cs"/>
                      </a:endParaRPr>
                    </a:p>
                    <a:p>
                      <a:r>
                        <a:rPr lang="en-NZ" sz="900" kern="1200" dirty="0">
                          <a:solidFill>
                            <a:schemeClr val="dk1"/>
                          </a:solidFill>
                          <a:effectLst/>
                          <a:latin typeface="+mn-lt"/>
                          <a:ea typeface="+mn-ea"/>
                          <a:cs typeface="+mn-cs"/>
                        </a:rPr>
                        <a:t>Network meetings will be organised in line with the following protocols:</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NZ" sz="900" b="0" i="0" u="none" strike="noStrike" noProof="0" dirty="0">
                          <a:solidFill>
                            <a:schemeClr val="dk1"/>
                          </a:solidFill>
                          <a:latin typeface="+mn-lt"/>
                        </a:rPr>
                        <a:t>Members are expected to read the information contained in the meeting pack ahead of meetings and actively engage in discussions and respond to questions and feedback regarding their areas of accountability</a:t>
                      </a:r>
                      <a:r>
                        <a:rPr lang="en-US" sz="900" b="0" i="0" u="none" strike="noStrike" kern="1200" noProof="0" dirty="0">
                          <a:solidFill>
                            <a:schemeClr val="dk1"/>
                          </a:solidFill>
                          <a:effectLst/>
                          <a:latin typeface="+mn-lt"/>
                          <a:ea typeface="+mn-ea"/>
                          <a:cs typeface="+mn-cs"/>
                        </a:rPr>
                        <a:t>  </a:t>
                      </a:r>
                      <a:endParaRPr lang="en-NZ" sz="9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NZ" sz="900" kern="1200" dirty="0">
                          <a:solidFill>
                            <a:schemeClr val="dk1"/>
                          </a:solidFill>
                          <a:effectLst/>
                          <a:latin typeface="+mn-lt"/>
                          <a:ea typeface="+mn-ea"/>
                          <a:cs typeface="+mn-cs"/>
                        </a:rPr>
                        <a:t>Agenda items should be submitted to the network programme manager prior to each meeting</a:t>
                      </a:r>
                      <a:endParaRPr lang="en-NZ" sz="900" dirty="0"/>
                    </a:p>
                    <a:p>
                      <a:pPr marL="171450" lvl="0" indent="-171450">
                        <a:buFont typeface="Arial" panose="020B0604020202020204" pitchFamily="34" charset="0"/>
                        <a:buChar char="•"/>
                      </a:pPr>
                      <a:r>
                        <a:rPr lang="en-NZ" sz="900" b="0" i="0" u="none" strike="noStrike" kern="1200" noProof="0" dirty="0">
                          <a:solidFill>
                            <a:schemeClr val="dk1"/>
                          </a:solidFill>
                          <a:effectLst/>
                          <a:latin typeface="+mn-lt"/>
                        </a:rPr>
                        <a:t>The agenda, minutes and any documentation to be circulated by the Network Programme Manager electronically at least 7</a:t>
                      </a:r>
                      <a:r>
                        <a:rPr lang="en-NZ" sz="900" b="0" i="0" u="none" strike="noStrike" kern="1200" baseline="0" noProof="0" dirty="0">
                          <a:solidFill>
                            <a:schemeClr val="dk1"/>
                          </a:solidFill>
                          <a:effectLst/>
                          <a:latin typeface="+mn-lt"/>
                        </a:rPr>
                        <a:t> </a:t>
                      </a:r>
                      <a:r>
                        <a:rPr lang="en-NZ" sz="900" b="0" i="0" u="none" strike="noStrike" kern="1200" noProof="0" dirty="0">
                          <a:solidFill>
                            <a:schemeClr val="dk1"/>
                          </a:solidFill>
                          <a:effectLst/>
                          <a:latin typeface="+mn-lt"/>
                        </a:rPr>
                        <a:t>days in advance of each meeting</a:t>
                      </a:r>
                    </a:p>
                    <a:p>
                      <a:pPr marL="171450" lvl="0" indent="-171450">
                        <a:buFont typeface="Arial" panose="020B0604020202020204" pitchFamily="34" charset="0"/>
                        <a:buChar char="•"/>
                      </a:pPr>
                      <a:r>
                        <a:rPr lang="en-NZ" sz="900" kern="1200" dirty="0">
                          <a:solidFill>
                            <a:schemeClr val="dk1"/>
                          </a:solidFill>
                          <a:effectLst/>
                          <a:latin typeface="+mn-lt"/>
                          <a:ea typeface="+mn-ea"/>
                          <a:cs typeface="+mn-cs"/>
                        </a:rPr>
                        <a:t>Key actions, insights and advice will be captured in the minutes  </a:t>
                      </a:r>
                    </a:p>
                    <a:p>
                      <a:pPr marL="171450" lvl="0" indent="-171450">
                        <a:buFont typeface="Arial" panose="020B0604020202020204" pitchFamily="34" charset="0"/>
                        <a:buChar char="•"/>
                      </a:pPr>
                      <a:r>
                        <a:rPr lang="en-NZ" sz="900" kern="1200" dirty="0">
                          <a:solidFill>
                            <a:schemeClr val="dk1"/>
                          </a:solidFill>
                          <a:effectLst/>
                          <a:latin typeface="+mn-lt"/>
                          <a:ea typeface="+mn-ea"/>
                          <a:cs typeface="+mn-cs"/>
                        </a:rPr>
                        <a:t>Progress on action points to be reported to Network co-leads in advance of planned meetings</a:t>
                      </a:r>
                    </a:p>
                    <a:p>
                      <a:pPr marL="171450" lvl="0" indent="-171450">
                        <a:buFont typeface="Arial" panose="020B0604020202020204" pitchFamily="34" charset="0"/>
                        <a:buChar char="•"/>
                      </a:pPr>
                      <a:r>
                        <a:rPr lang="en-NZ" sz="900" b="0" i="0" u="none" strike="noStrike" kern="1200" noProof="0" dirty="0">
                          <a:solidFill>
                            <a:schemeClr val="dk1"/>
                          </a:solidFill>
                          <a:effectLst/>
                          <a:latin typeface="+mn-lt"/>
                          <a:ea typeface="+mn-ea"/>
                          <a:cs typeface="+mn-cs"/>
                        </a:rPr>
                        <a:t>Networks will seek to reach unanimous or consensus decisions during meetings. Where this is not possible, items will be escalated to the National Clinical Networks Group Manager</a:t>
                      </a:r>
                      <a:endParaRPr lang="en-US" sz="900" b="0" i="0" u="none" strike="noStrike" kern="1200" noProof="0" dirty="0">
                        <a:effectLst/>
                      </a:endParaRPr>
                    </a:p>
                  </a:txBody>
                  <a:tcPr marL="80386" marR="80386" marT="40193" marB="40193" anchor="ctr">
                    <a:solidFill>
                      <a:schemeClr val="accent1">
                        <a:lumMod val="20000"/>
                        <a:lumOff val="80000"/>
                      </a:schemeClr>
                    </a:solidFill>
                  </a:tcPr>
                </a:tc>
                <a:extLst>
                  <a:ext uri="{0D108BD9-81ED-4DB2-BD59-A6C34878D82A}">
                    <a16:rowId xmlns:a16="http://schemas.microsoft.com/office/drawing/2014/main" val="2948991771"/>
                  </a:ext>
                </a:extLst>
              </a:tr>
            </a:tbl>
          </a:graphicData>
        </a:graphic>
      </p:graphicFrame>
      <p:pic>
        <p:nvPicPr>
          <p:cNvPr id="2" name="Picture 2">
            <a:extLst>
              <a:ext uri="{FF2B5EF4-FFF2-40B4-BE49-F238E27FC236}">
                <a16:creationId xmlns:a16="http://schemas.microsoft.com/office/drawing/2014/main" id="{F92D5524-CB15-5DF3-0B6B-7F809D8A3F0D}"/>
              </a:ext>
            </a:extLst>
          </p:cNvPr>
          <p:cNvPicPr>
            <a:picLocks noChangeAspect="1"/>
          </p:cNvPicPr>
          <p:nvPr/>
        </p:nvPicPr>
        <p:blipFill>
          <a:blip r:embed="rId4"/>
          <a:stretch>
            <a:fillRect/>
          </a:stretch>
        </p:blipFill>
        <p:spPr>
          <a:xfrm>
            <a:off x="493776" y="223998"/>
            <a:ext cx="3835354" cy="1003934"/>
          </a:xfrm>
          <a:prstGeom prst="rect">
            <a:avLst/>
          </a:prstGeom>
        </p:spPr>
      </p:pic>
      <p:graphicFrame>
        <p:nvGraphicFramePr>
          <p:cNvPr id="3" name="Table 2">
            <a:extLst>
              <a:ext uri="{FF2B5EF4-FFF2-40B4-BE49-F238E27FC236}">
                <a16:creationId xmlns:a16="http://schemas.microsoft.com/office/drawing/2014/main" id="{338696A2-1147-2C19-32E9-052ACF5CEEE8}"/>
              </a:ext>
            </a:extLst>
          </p:cNvPr>
          <p:cNvGraphicFramePr>
            <a:graphicFrameLocks noGrp="1"/>
          </p:cNvGraphicFramePr>
          <p:nvPr>
            <p:extLst>
              <p:ext uri="{D42A27DB-BD31-4B8C-83A1-F6EECF244321}">
                <p14:modId xmlns:p14="http://schemas.microsoft.com/office/powerpoint/2010/main" val="3535871102"/>
              </p:ext>
            </p:extLst>
          </p:nvPr>
        </p:nvGraphicFramePr>
        <p:xfrm>
          <a:off x="4324945" y="1235135"/>
          <a:ext cx="3371995" cy="2096252"/>
        </p:xfrm>
        <a:graphic>
          <a:graphicData uri="http://schemas.openxmlformats.org/drawingml/2006/table">
            <a:tbl>
              <a:tblPr firstRow="1" bandRow="1">
                <a:tableStyleId>{5C22544A-7EE6-4342-B048-85BDC9FD1C3A}</a:tableStyleId>
              </a:tblPr>
              <a:tblGrid>
                <a:gridCol w="3371995">
                  <a:extLst>
                    <a:ext uri="{9D8B030D-6E8A-4147-A177-3AD203B41FA5}">
                      <a16:colId xmlns:a16="http://schemas.microsoft.com/office/drawing/2014/main" val="1717260440"/>
                    </a:ext>
                  </a:extLst>
                </a:gridCol>
              </a:tblGrid>
              <a:tr h="219304">
                <a:tc>
                  <a:txBody>
                    <a:bodyPr/>
                    <a:lstStyle/>
                    <a:p>
                      <a:pPr>
                        <a:spcAft>
                          <a:spcPts val="600"/>
                        </a:spcAft>
                      </a:pPr>
                      <a:r>
                        <a:rPr lang="en-NZ" sz="1000" dirty="0"/>
                        <a:t>Accountability of</a:t>
                      </a:r>
                      <a:r>
                        <a:rPr lang="en-NZ" sz="1000" baseline="0" dirty="0"/>
                        <a:t> the Network</a:t>
                      </a:r>
                      <a:endParaRPr lang="en-NZ" sz="1000" dirty="0"/>
                    </a:p>
                  </a:txBody>
                  <a:tcPr marL="80386" marR="80386" marT="40193" marB="40193">
                    <a:solidFill>
                      <a:srgbClr val="012E6F"/>
                    </a:solidFill>
                  </a:tcPr>
                </a:tc>
                <a:extLst>
                  <a:ext uri="{0D108BD9-81ED-4DB2-BD59-A6C34878D82A}">
                    <a16:rowId xmlns:a16="http://schemas.microsoft.com/office/drawing/2014/main" val="2046411708"/>
                  </a:ext>
                </a:extLst>
              </a:tr>
              <a:tr h="1652745">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kern="1200" dirty="0">
                          <a:solidFill>
                            <a:schemeClr val="dk1"/>
                          </a:solidFill>
                          <a:effectLst/>
                          <a:highlight>
                            <a:srgbClr val="FFFF00"/>
                          </a:highlight>
                          <a:latin typeface="+mn-lt"/>
                          <a:ea typeface="+mn-ea"/>
                          <a:cs typeface="+mn-cs"/>
                        </a:rPr>
                        <a:t>Development of a national plan focussed on equity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kern="1200" dirty="0">
                          <a:solidFill>
                            <a:schemeClr val="dk1"/>
                          </a:solidFill>
                          <a:effectLst/>
                          <a:latin typeface="+mn-lt"/>
                          <a:ea typeface="+mn-ea"/>
                          <a:cs typeface="+mn-cs"/>
                        </a:rPr>
                        <a:t>Delivery of and monitoring of Network initiatives and activities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kern="1200" dirty="0">
                          <a:solidFill>
                            <a:schemeClr val="dk1"/>
                          </a:solidFill>
                          <a:effectLst/>
                          <a:highlight>
                            <a:srgbClr val="FFFF00"/>
                          </a:highlight>
                          <a:latin typeface="+mn-lt"/>
                          <a:ea typeface="+mn-ea"/>
                          <a:cs typeface="+mn-cs"/>
                        </a:rPr>
                        <a:t>Providing feedback on progress to sector stakeholders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i="0" u="none" strike="noStrike" kern="1200" noProof="0" dirty="0">
                          <a:effectLst/>
                          <a:highlight>
                            <a:srgbClr val="FFFF00"/>
                          </a:highlight>
                        </a:rPr>
                        <a:t>Advocating for and engaging in Network initiatives</a:t>
                      </a:r>
                      <a:endParaRPr lang="en-NZ" sz="900" b="0" i="0" u="none" strike="noStrike" kern="1200" noProof="0" dirty="0">
                        <a:solidFill>
                          <a:schemeClr val="dk1"/>
                        </a:solidFill>
                        <a:effectLst/>
                        <a:highlight>
                          <a:srgbClr val="FFFF00"/>
                        </a:highligh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kern="1200" dirty="0">
                          <a:solidFill>
                            <a:schemeClr val="dk1"/>
                          </a:solidFill>
                          <a:effectLst/>
                          <a:latin typeface="+mn-lt"/>
                          <a:ea typeface="+mn-ea"/>
                          <a:cs typeface="+mn-cs"/>
                        </a:rPr>
                        <a:t>Responding to requests for advice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kern="1200" dirty="0">
                          <a:solidFill>
                            <a:schemeClr val="dk1"/>
                          </a:solidFill>
                          <a:effectLst/>
                          <a:latin typeface="+mn-lt"/>
                          <a:ea typeface="+mn-ea"/>
                          <a:cs typeface="+mn-cs"/>
                        </a:rPr>
                        <a:t>Ensuring risks are tracked and managed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kern="1200" dirty="0">
                          <a:solidFill>
                            <a:schemeClr val="dk1"/>
                          </a:solidFill>
                          <a:effectLst/>
                          <a:latin typeface="+mn-lt"/>
                          <a:ea typeface="+mn-ea"/>
                          <a:cs typeface="+mn-cs"/>
                        </a:rPr>
                        <a:t>Advise on escalated issues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kern="1200" dirty="0">
                          <a:solidFill>
                            <a:schemeClr val="dk1"/>
                          </a:solidFill>
                          <a:effectLst/>
                          <a:latin typeface="+mn-lt"/>
                          <a:ea typeface="+mn-ea"/>
                          <a:cs typeface="+mn-cs"/>
                        </a:rPr>
                        <a:t>Ensuring co-ordination with other Networks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NZ" sz="900" b="1" i="0" u="none" strike="noStrike" kern="1200" dirty="0">
                        <a:solidFill>
                          <a:schemeClr val="dk1"/>
                        </a:solidFill>
                        <a:effectLst/>
                        <a:highlight>
                          <a:srgbClr val="FFFF00"/>
                        </a:highligh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900" b="1" i="0" u="none" strike="noStrike" kern="1200" dirty="0">
                          <a:solidFill>
                            <a:schemeClr val="dk1"/>
                          </a:solidFill>
                          <a:effectLst/>
                          <a:highlight>
                            <a:srgbClr val="FFFF00"/>
                          </a:highlight>
                          <a:latin typeface="+mn-lt"/>
                          <a:ea typeface="+mn-ea"/>
                          <a:cs typeface="+mn-cs"/>
                        </a:rPr>
                        <a:t>Reporting:  </a:t>
                      </a:r>
                      <a:r>
                        <a:rPr lang="en-NZ" sz="900" b="0" i="0" u="none" strike="noStrike" kern="1200" dirty="0">
                          <a:solidFill>
                            <a:schemeClr val="dk1"/>
                          </a:solidFill>
                          <a:effectLst/>
                          <a:highlight>
                            <a:srgbClr val="FFFF00"/>
                          </a:highlight>
                          <a:latin typeface="+mn-lt"/>
                          <a:ea typeface="+mn-ea"/>
                          <a:cs typeface="+mn-cs"/>
                        </a:rPr>
                        <a:t>Progress of the work programme will be reported to the Oversight Group. This will be prepared by the Senior Network Manager in alignment with Te Whatu Ora procedures and schedule</a:t>
                      </a:r>
                      <a:r>
                        <a:rPr lang="en-NZ" sz="900" b="0" i="0" u="none" strike="noStrike" kern="1200" dirty="0">
                          <a:solidFill>
                            <a:schemeClr val="dk1"/>
                          </a:solidFill>
                          <a:effectLst/>
                          <a:latin typeface="+mn-lt"/>
                          <a:ea typeface="+mn-ea"/>
                          <a:cs typeface="+mn-cs"/>
                        </a:rPr>
                        <a:t>.</a:t>
                      </a:r>
                    </a:p>
                    <a:p>
                      <a:pPr marL="171450" indent="-171450">
                        <a:buFont typeface="Arial" panose="020B0604020202020204" pitchFamily="34" charset="0"/>
                        <a:buChar char="•"/>
                      </a:pPr>
                      <a:endParaRPr lang="en-NZ" sz="900" b="0" kern="1200" dirty="0">
                        <a:solidFill>
                          <a:schemeClr val="dk1"/>
                        </a:solidFill>
                        <a:effectLst/>
                        <a:latin typeface="+mn-lt"/>
                        <a:ea typeface="+mn-ea"/>
                        <a:cs typeface="+mn-cs"/>
                      </a:endParaRPr>
                    </a:p>
                  </a:txBody>
                  <a:tcPr marL="80386" marR="80386" marT="40193" marB="40193" anchor="ctr">
                    <a:solidFill>
                      <a:schemeClr val="accent1">
                        <a:lumMod val="20000"/>
                        <a:lumOff val="80000"/>
                      </a:schemeClr>
                    </a:solidFill>
                  </a:tcPr>
                </a:tc>
                <a:extLst>
                  <a:ext uri="{0D108BD9-81ED-4DB2-BD59-A6C34878D82A}">
                    <a16:rowId xmlns:a16="http://schemas.microsoft.com/office/drawing/2014/main" val="2948991771"/>
                  </a:ext>
                </a:extLst>
              </a:tr>
            </a:tbl>
          </a:graphicData>
        </a:graphic>
      </p:graphicFrame>
      <p:graphicFrame>
        <p:nvGraphicFramePr>
          <p:cNvPr id="4" name="Table 3">
            <a:extLst>
              <a:ext uri="{FF2B5EF4-FFF2-40B4-BE49-F238E27FC236}">
                <a16:creationId xmlns:a16="http://schemas.microsoft.com/office/drawing/2014/main" id="{6F0A6249-C4AE-6835-7E71-366E01D5A56E}"/>
              </a:ext>
            </a:extLst>
          </p:cNvPr>
          <p:cNvGraphicFramePr>
            <a:graphicFrameLocks noGrp="1"/>
          </p:cNvGraphicFramePr>
          <p:nvPr>
            <p:extLst>
              <p:ext uri="{D42A27DB-BD31-4B8C-83A1-F6EECF244321}">
                <p14:modId xmlns:p14="http://schemas.microsoft.com/office/powerpoint/2010/main" val="3649263"/>
              </p:ext>
            </p:extLst>
          </p:nvPr>
        </p:nvGraphicFramePr>
        <p:xfrm>
          <a:off x="4324944" y="3338587"/>
          <a:ext cx="3371995" cy="3467852"/>
        </p:xfrm>
        <a:graphic>
          <a:graphicData uri="http://schemas.openxmlformats.org/drawingml/2006/table">
            <a:tbl>
              <a:tblPr firstRow="1" bandRow="1">
                <a:tableStyleId>{5C22544A-7EE6-4342-B048-85BDC9FD1C3A}</a:tableStyleId>
              </a:tblPr>
              <a:tblGrid>
                <a:gridCol w="3371995">
                  <a:extLst>
                    <a:ext uri="{9D8B030D-6E8A-4147-A177-3AD203B41FA5}">
                      <a16:colId xmlns:a16="http://schemas.microsoft.com/office/drawing/2014/main" val="1717260440"/>
                    </a:ext>
                  </a:extLst>
                </a:gridCol>
              </a:tblGrid>
              <a:tr h="222101">
                <a:tc>
                  <a:txBody>
                    <a:bodyPr/>
                    <a:lstStyle/>
                    <a:p>
                      <a:pPr>
                        <a:spcAft>
                          <a:spcPts val="600"/>
                        </a:spcAft>
                      </a:pPr>
                      <a:r>
                        <a:rPr lang="en-NZ" sz="1000" dirty="0"/>
                        <a:t>Membership</a:t>
                      </a:r>
                    </a:p>
                  </a:txBody>
                  <a:tcPr marL="80386" marR="80386" marT="40193" marB="40193">
                    <a:solidFill>
                      <a:srgbClr val="012E6F"/>
                    </a:solidFill>
                  </a:tcPr>
                </a:tc>
                <a:extLst>
                  <a:ext uri="{0D108BD9-81ED-4DB2-BD59-A6C34878D82A}">
                    <a16:rowId xmlns:a16="http://schemas.microsoft.com/office/drawing/2014/main" val="2046411708"/>
                  </a:ext>
                </a:extLst>
              </a:tr>
              <a:tr h="315768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900" b="0" i="0" u="none" strike="noStrike" kern="1200" dirty="0">
                          <a:solidFill>
                            <a:srgbClr val="000000"/>
                          </a:solidFill>
                          <a:effectLst/>
                          <a:latin typeface="+mn-lt"/>
                          <a:ea typeface="+mn-ea"/>
                          <a:cs typeface="Calibri"/>
                        </a:rPr>
                        <a:t>Two co-leads – one each from Te Whatu Ora and Te Aka </a:t>
                      </a:r>
                      <a:r>
                        <a:rPr lang="en-NZ" sz="900" b="0" i="0" u="none" strike="noStrike" kern="1200" dirty="0" err="1">
                          <a:solidFill>
                            <a:srgbClr val="000000"/>
                          </a:solidFill>
                          <a:effectLst/>
                          <a:latin typeface="+mn-lt"/>
                          <a:ea typeface="+mn-ea"/>
                          <a:cs typeface="Calibri"/>
                        </a:rPr>
                        <a:t>Whai</a:t>
                      </a:r>
                      <a:r>
                        <a:rPr lang="en-NZ" sz="900" b="0" i="0" u="none" strike="noStrike" kern="1200" dirty="0">
                          <a:solidFill>
                            <a:srgbClr val="000000"/>
                          </a:solidFill>
                          <a:effectLst/>
                          <a:latin typeface="+mn-lt"/>
                          <a:ea typeface="+mn-ea"/>
                          <a:cs typeface="Calibri"/>
                        </a:rPr>
                        <a:t> Ora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i="0" u="none" strike="noStrike" kern="1200" dirty="0">
                          <a:solidFill>
                            <a:srgbClr val="000000"/>
                          </a:solidFill>
                          <a:effectLst/>
                          <a:latin typeface="+mn-lt"/>
                          <a:ea typeface="+mn-ea"/>
                          <a:cs typeface="Calibri"/>
                        </a:rPr>
                        <a:t>Each Network will have representation from stakeholders </a:t>
                      </a:r>
                      <a:r>
                        <a:rPr lang="en-NZ" sz="900" b="0" i="0" u="none" strike="noStrike" kern="1200" dirty="0">
                          <a:solidFill>
                            <a:srgbClr val="000000"/>
                          </a:solidFill>
                          <a:effectLst/>
                          <a:highlight>
                            <a:srgbClr val="FFFF00"/>
                          </a:highlight>
                          <a:latin typeface="+mn-lt"/>
                          <a:ea typeface="+mn-ea"/>
                          <a:cs typeface="Calibri"/>
                        </a:rPr>
                        <a:t>across the sector and community </a:t>
                      </a:r>
                      <a:r>
                        <a:rPr lang="en-NZ" sz="900" b="0" i="0" u="none" strike="noStrike" kern="1200" dirty="0">
                          <a:solidFill>
                            <a:srgbClr val="000000"/>
                          </a:solidFill>
                          <a:effectLst/>
                          <a:latin typeface="+mn-lt"/>
                          <a:ea typeface="+mn-ea"/>
                          <a:cs typeface="Calibri"/>
                        </a:rPr>
                        <a:t>to ensure a system-wide view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i="0" u="none" strike="noStrike" kern="1200" dirty="0">
                          <a:solidFill>
                            <a:srgbClr val="000000"/>
                          </a:solidFill>
                          <a:effectLst/>
                          <a:latin typeface="+mn-lt"/>
                          <a:ea typeface="+mn-ea"/>
                          <a:cs typeface="Calibri"/>
                        </a:rPr>
                        <a:t>Networks will include community and whānau voices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i="0" u="none" strike="noStrike" kern="1200" dirty="0">
                          <a:solidFill>
                            <a:srgbClr val="000000"/>
                          </a:solidFill>
                          <a:effectLst/>
                          <a:latin typeface="+mn-lt"/>
                          <a:ea typeface="+mn-ea"/>
                          <a:cs typeface="Calibri"/>
                        </a:rPr>
                        <a:t>The Network will </a:t>
                      </a:r>
                      <a:r>
                        <a:rPr lang="en-NZ" sz="900" b="0" i="0" u="none" strike="noStrike" kern="1200" dirty="0">
                          <a:solidFill>
                            <a:srgbClr val="000000"/>
                          </a:solidFill>
                          <a:effectLst/>
                          <a:highlight>
                            <a:srgbClr val="FFFF00"/>
                          </a:highlight>
                          <a:latin typeface="+mn-lt"/>
                          <a:ea typeface="+mn-ea"/>
                          <a:cs typeface="Calibri"/>
                        </a:rPr>
                        <a:t> include </a:t>
                      </a:r>
                      <a:r>
                        <a:rPr lang="en-NZ" sz="900" b="0" i="0" u="none" strike="noStrike" kern="1200" dirty="0">
                          <a:solidFill>
                            <a:srgbClr val="000000"/>
                          </a:solidFill>
                          <a:effectLst/>
                          <a:latin typeface="+mn-lt"/>
                          <a:ea typeface="+mn-ea"/>
                          <a:cs typeface="Calibri"/>
                        </a:rPr>
                        <a:t>Te Ao Māori and Pasifika insights and expertise to ensure that </a:t>
                      </a:r>
                      <a:r>
                        <a:rPr lang="en-NZ" sz="900" b="0" i="0" u="none" strike="noStrike" kern="1200" dirty="0">
                          <a:solidFill>
                            <a:srgbClr val="000000"/>
                          </a:solidFill>
                          <a:effectLst/>
                          <a:highlight>
                            <a:srgbClr val="FFFF00"/>
                          </a:highlight>
                          <a:latin typeface="+mn-lt"/>
                          <a:ea typeface="+mn-ea"/>
                          <a:cs typeface="Calibri"/>
                        </a:rPr>
                        <a:t>models of care </a:t>
                      </a:r>
                      <a:r>
                        <a:rPr lang="en-NZ" sz="900" b="0" i="0" u="none" strike="noStrike" kern="1200" dirty="0">
                          <a:solidFill>
                            <a:srgbClr val="000000"/>
                          </a:solidFill>
                          <a:effectLst/>
                          <a:latin typeface="+mn-lt"/>
                          <a:ea typeface="+mn-ea"/>
                          <a:cs typeface="Calibri"/>
                        </a:rPr>
                        <a:t>reflect the needs of our population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900" b="1" i="0" u="none" strike="noStrike" kern="1200" dirty="0">
                          <a:solidFill>
                            <a:srgbClr val="000000"/>
                          </a:solidFill>
                          <a:effectLst/>
                          <a:latin typeface="+mn-lt"/>
                          <a:ea typeface="+mn-ea"/>
                          <a:cs typeface="Calibri"/>
                        </a:rPr>
                        <a:t>Expectation of Members: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i="0" u="none" strike="noStrike" kern="1200" dirty="0">
                          <a:solidFill>
                            <a:srgbClr val="000000"/>
                          </a:solidFill>
                          <a:effectLst/>
                          <a:latin typeface="+mn-lt"/>
                          <a:ea typeface="+mn-ea"/>
                          <a:cs typeface="Calibri"/>
                        </a:rPr>
                        <a:t>Members will act as champions of the Network and the Networks’ programme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i="0" u="none" strike="noStrike" kern="1200" dirty="0">
                          <a:solidFill>
                            <a:srgbClr val="000000"/>
                          </a:solidFill>
                          <a:effectLst/>
                          <a:latin typeface="+mn-lt"/>
                          <a:ea typeface="+mn-ea"/>
                          <a:cs typeface="Calibri"/>
                        </a:rPr>
                        <a:t>Members will promote a clear and positive understanding of the aims, objectives and deliverables of the programme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NZ" sz="900" b="0" i="0" u="none" strike="noStrike" kern="1200" dirty="0">
                          <a:solidFill>
                            <a:srgbClr val="000000"/>
                          </a:solidFill>
                          <a:effectLst/>
                          <a:latin typeface="+mn-lt"/>
                          <a:ea typeface="+mn-ea"/>
                          <a:cs typeface="Calibri"/>
                        </a:rPr>
                        <a:t>Membership will be reviewed every two (2) years. Membership may be reviewed out of cycle to meet programme requirements.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dirty="0">
                          <a:solidFill>
                            <a:srgbClr val="000000"/>
                          </a:solidFill>
                          <a:effectLst/>
                          <a:latin typeface="+mn-lt"/>
                          <a:ea typeface="+mn-ea"/>
                          <a:cs typeface="Calibri"/>
                        </a:rPr>
                        <a:t>The network will have the ability to convene subgroups which may be time-limited to deliver specific work packages. The membership of these </a:t>
                      </a:r>
                      <a:r>
                        <a:rPr lang="en-GB" sz="900" b="0" i="0" u="none" strike="noStrike" kern="1200">
                          <a:solidFill>
                            <a:srgbClr val="000000"/>
                          </a:solidFill>
                          <a:effectLst/>
                          <a:latin typeface="+mn-lt"/>
                          <a:ea typeface="+mn-ea"/>
                          <a:cs typeface="Calibri"/>
                        </a:rPr>
                        <a:t>subgroups may </a:t>
                      </a:r>
                      <a:r>
                        <a:rPr lang="en-GB" sz="900" b="0" i="0" u="none" strike="noStrike" kern="1200" dirty="0">
                          <a:solidFill>
                            <a:srgbClr val="000000"/>
                          </a:solidFill>
                          <a:effectLst/>
                          <a:latin typeface="+mn-lt"/>
                          <a:ea typeface="+mn-ea"/>
                          <a:cs typeface="Calibri"/>
                        </a:rPr>
                        <a:t>include one of the Co-Chairs and will have the ability to co-opt non network members with specific expertise to assist in the delivery of the defined work package.</a:t>
                      </a:r>
                      <a:endParaRPr lang="en-NZ" sz="900" b="0" i="0" u="none" strike="noStrike" kern="1200" dirty="0">
                        <a:solidFill>
                          <a:srgbClr val="000000"/>
                        </a:solidFill>
                        <a:effectLst/>
                        <a:latin typeface="+mn-lt"/>
                        <a:ea typeface="+mn-ea"/>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NZ" sz="900" b="0" i="0" u="none" strike="noStrike" kern="1200" dirty="0">
                        <a:solidFill>
                          <a:srgbClr val="000000"/>
                        </a:solidFill>
                        <a:effectLst/>
                        <a:latin typeface="+mn-lt"/>
                        <a:ea typeface="+mn-ea"/>
                        <a:cs typeface="Calibri"/>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900" b="0" i="0" u="none" strike="noStrike" kern="1200" dirty="0">
                          <a:solidFill>
                            <a:srgbClr val="000000"/>
                          </a:solidFill>
                          <a:effectLst/>
                          <a:latin typeface="+mn-lt"/>
                          <a:ea typeface="+mn-ea"/>
                          <a:cs typeface="Calibri"/>
                        </a:rPr>
                        <a:t>N.B. Membership of the Network is detailed in </a:t>
                      </a:r>
                      <a:r>
                        <a:rPr lang="en-NZ" sz="900" b="0" i="0" u="none" strike="noStrike" kern="1200" dirty="0">
                          <a:solidFill>
                            <a:srgbClr val="000000"/>
                          </a:solidFill>
                          <a:effectLst/>
                          <a:highlight>
                            <a:srgbClr val="FFFF00"/>
                          </a:highlight>
                          <a:latin typeface="+mn-lt"/>
                          <a:ea typeface="+mn-ea"/>
                          <a:cs typeface="Calibri"/>
                        </a:rPr>
                        <a:t>the </a:t>
                      </a:r>
                      <a:r>
                        <a:rPr lang="en-NZ" sz="900" b="1" i="0" u="none" strike="noStrike" kern="1200" dirty="0">
                          <a:solidFill>
                            <a:srgbClr val="000000"/>
                          </a:solidFill>
                          <a:effectLst/>
                          <a:highlight>
                            <a:srgbClr val="FFFF00"/>
                          </a:highlight>
                          <a:latin typeface="+mn-lt"/>
                          <a:ea typeface="+mn-ea"/>
                          <a:cs typeface="Calibri"/>
                        </a:rPr>
                        <a:t>appendix</a:t>
                      </a:r>
                    </a:p>
                    <a:p>
                      <a:pPr marL="0" indent="0">
                        <a:buFont typeface="Arial" panose="020B0604020202020204" pitchFamily="34" charset="0"/>
                        <a:buNone/>
                      </a:pPr>
                      <a:endParaRPr lang="en-NZ" sz="900" b="0" kern="1200" dirty="0">
                        <a:solidFill>
                          <a:schemeClr val="dk1"/>
                        </a:solidFill>
                        <a:effectLst/>
                        <a:latin typeface="+mn-lt"/>
                        <a:ea typeface="+mn-ea"/>
                        <a:cs typeface="+mn-cs"/>
                      </a:endParaRPr>
                    </a:p>
                  </a:txBody>
                  <a:tcPr marL="80386" marR="80386" marT="40193" marB="40193" anchor="ctr">
                    <a:solidFill>
                      <a:schemeClr val="accent1">
                        <a:lumMod val="20000"/>
                        <a:lumOff val="80000"/>
                      </a:schemeClr>
                    </a:solidFill>
                  </a:tcPr>
                </a:tc>
                <a:extLst>
                  <a:ext uri="{0D108BD9-81ED-4DB2-BD59-A6C34878D82A}">
                    <a16:rowId xmlns:a16="http://schemas.microsoft.com/office/drawing/2014/main" val="2948991771"/>
                  </a:ext>
                </a:extLst>
              </a:tr>
            </a:tbl>
          </a:graphicData>
        </a:graphic>
      </p:graphicFrame>
      <p:graphicFrame>
        <p:nvGraphicFramePr>
          <p:cNvPr id="6" name="Table 5">
            <a:extLst>
              <a:ext uri="{FF2B5EF4-FFF2-40B4-BE49-F238E27FC236}">
                <a16:creationId xmlns:a16="http://schemas.microsoft.com/office/drawing/2014/main" id="{3343420C-22A5-3D9C-2C20-EE923A4B4D9F}"/>
              </a:ext>
            </a:extLst>
          </p:cNvPr>
          <p:cNvGraphicFramePr>
            <a:graphicFrameLocks noGrp="1"/>
          </p:cNvGraphicFramePr>
          <p:nvPr>
            <p:extLst>
              <p:ext uri="{D42A27DB-BD31-4B8C-83A1-F6EECF244321}">
                <p14:modId xmlns:p14="http://schemas.microsoft.com/office/powerpoint/2010/main" val="2013993002"/>
              </p:ext>
            </p:extLst>
          </p:nvPr>
        </p:nvGraphicFramePr>
        <p:xfrm>
          <a:off x="493776" y="3978238"/>
          <a:ext cx="3776528" cy="2740129"/>
        </p:xfrm>
        <a:graphic>
          <a:graphicData uri="http://schemas.openxmlformats.org/drawingml/2006/table">
            <a:tbl>
              <a:tblPr firstRow="1" bandRow="1">
                <a:tableStyleId>{5C22544A-7EE6-4342-B048-85BDC9FD1C3A}</a:tableStyleId>
              </a:tblPr>
              <a:tblGrid>
                <a:gridCol w="3776528">
                  <a:extLst>
                    <a:ext uri="{9D8B030D-6E8A-4147-A177-3AD203B41FA5}">
                      <a16:colId xmlns:a16="http://schemas.microsoft.com/office/drawing/2014/main" val="1717260440"/>
                    </a:ext>
                  </a:extLst>
                </a:gridCol>
              </a:tblGrid>
              <a:tr h="289647">
                <a:tc>
                  <a:txBody>
                    <a:bodyPr/>
                    <a:lstStyle/>
                    <a:p>
                      <a:pPr>
                        <a:spcAft>
                          <a:spcPts val="600"/>
                        </a:spcAft>
                      </a:pPr>
                      <a:r>
                        <a:rPr lang="en-NZ" sz="1000" dirty="0"/>
                        <a:t>Role of Network</a:t>
                      </a:r>
                    </a:p>
                  </a:txBody>
                  <a:tcPr marL="80386" marR="80386" marT="40193" marB="40193">
                    <a:solidFill>
                      <a:srgbClr val="012E6F"/>
                    </a:solidFill>
                  </a:tcPr>
                </a:tc>
                <a:extLst>
                  <a:ext uri="{0D108BD9-81ED-4DB2-BD59-A6C34878D82A}">
                    <a16:rowId xmlns:a16="http://schemas.microsoft.com/office/drawing/2014/main" val="2046411708"/>
                  </a:ext>
                </a:extLst>
              </a:tr>
              <a:tr h="2450482">
                <a:tc>
                  <a:txBody>
                    <a:bodyPr/>
                    <a:lstStyle/>
                    <a:p>
                      <a:pPr marL="171450" indent="-171450">
                        <a:spcAft>
                          <a:spcPts val="600"/>
                        </a:spcAft>
                        <a:buFont typeface="Arial" panose="020B0604020202020204" pitchFamily="34" charset="0"/>
                        <a:buChar char="•"/>
                      </a:pPr>
                      <a:r>
                        <a:rPr lang="en-NZ" sz="900" b="0" kern="1200" dirty="0">
                          <a:solidFill>
                            <a:schemeClr val="dk1"/>
                          </a:solidFill>
                          <a:effectLst/>
                          <a:latin typeface="+mn-lt"/>
                          <a:ea typeface="+mn-ea"/>
                          <a:cs typeface="+mn-cs"/>
                        </a:rPr>
                        <a:t>Developing national standards and models of care</a:t>
                      </a:r>
                    </a:p>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NZ" sz="900" b="0" kern="1200" dirty="0">
                          <a:solidFill>
                            <a:schemeClr val="dk1"/>
                          </a:solidFill>
                          <a:effectLst/>
                          <a:latin typeface="+mn-lt"/>
                          <a:ea typeface="+mn-ea"/>
                          <a:cs typeface="+mn-cs"/>
                        </a:rPr>
                        <a:t>Identifying ways to eliminate</a:t>
                      </a:r>
                      <a:r>
                        <a:rPr lang="en-NZ" sz="900" b="0" kern="1200" baseline="0" dirty="0">
                          <a:solidFill>
                            <a:schemeClr val="dk1"/>
                          </a:solidFill>
                          <a:effectLst/>
                          <a:latin typeface="+mn-lt"/>
                          <a:ea typeface="+mn-ea"/>
                          <a:cs typeface="+mn-cs"/>
                        </a:rPr>
                        <a:t> </a:t>
                      </a:r>
                      <a:r>
                        <a:rPr lang="en-NZ" sz="900" b="0" kern="1200" dirty="0">
                          <a:solidFill>
                            <a:schemeClr val="dk1"/>
                          </a:solidFill>
                          <a:effectLst/>
                          <a:latin typeface="+mn-lt"/>
                          <a:ea typeface="+mn-ea"/>
                          <a:cs typeface="+mn-cs"/>
                        </a:rPr>
                        <a:t>variation in equity, service access,</a:t>
                      </a:r>
                      <a:r>
                        <a:rPr lang="en-NZ" sz="900" b="0" kern="1200" baseline="0" dirty="0">
                          <a:solidFill>
                            <a:schemeClr val="dk1"/>
                          </a:solidFill>
                          <a:effectLst/>
                          <a:latin typeface="+mn-lt"/>
                          <a:ea typeface="+mn-ea"/>
                          <a:cs typeface="+mn-cs"/>
                        </a:rPr>
                        <a:t> </a:t>
                      </a:r>
                      <a:r>
                        <a:rPr lang="en-NZ" sz="900" b="0" kern="1200" dirty="0">
                          <a:solidFill>
                            <a:schemeClr val="dk1"/>
                          </a:solidFill>
                          <a:effectLst/>
                          <a:latin typeface="+mn-lt"/>
                          <a:ea typeface="+mn-ea"/>
                          <a:cs typeface="+mn-cs"/>
                        </a:rPr>
                        <a:t>quality and outcomes</a:t>
                      </a:r>
                    </a:p>
                    <a:p>
                      <a:pPr marL="171450" indent="-171450">
                        <a:spcAft>
                          <a:spcPts val="600"/>
                        </a:spcAft>
                        <a:buFont typeface="Arial" panose="020B0604020202020204" pitchFamily="34" charset="0"/>
                        <a:buChar char="•"/>
                      </a:pPr>
                      <a:r>
                        <a:rPr lang="en-NZ" sz="900" b="0" kern="1200" dirty="0">
                          <a:solidFill>
                            <a:schemeClr val="dk1"/>
                          </a:solidFill>
                          <a:effectLst/>
                          <a:latin typeface="+mn-lt"/>
                          <a:ea typeface="+mn-ea"/>
                          <a:cs typeface="+mn-cs"/>
                        </a:rPr>
                        <a:t>Developing innovative, efficient, and evidence-based solutions that will inform investments and workforce planning (applied nationally)</a:t>
                      </a:r>
                    </a:p>
                    <a:p>
                      <a:pPr marL="171450" indent="-171450">
                        <a:spcAft>
                          <a:spcPts val="600"/>
                        </a:spcAft>
                        <a:buFont typeface="Arial" panose="020B0604020202020204" pitchFamily="34" charset="0"/>
                        <a:buChar char="•"/>
                      </a:pPr>
                      <a:r>
                        <a:rPr lang="en-NZ" sz="900" b="0" kern="1200" dirty="0">
                          <a:solidFill>
                            <a:schemeClr val="dk1"/>
                          </a:solidFill>
                          <a:effectLst/>
                          <a:latin typeface="+mn-lt"/>
                          <a:ea typeface="+mn-ea"/>
                          <a:cs typeface="+mn-cs"/>
                        </a:rPr>
                        <a:t>Collaborating with relevant national, regional, and local stakeholders</a:t>
                      </a:r>
                      <a:r>
                        <a:rPr lang="en-NZ" sz="900" b="0" kern="1200" baseline="0" dirty="0">
                          <a:solidFill>
                            <a:schemeClr val="dk1"/>
                          </a:solidFill>
                          <a:effectLst/>
                          <a:latin typeface="+mn-lt"/>
                          <a:ea typeface="+mn-ea"/>
                          <a:cs typeface="+mn-cs"/>
                        </a:rPr>
                        <a:t> to implement the strategies developed by the network.</a:t>
                      </a:r>
                    </a:p>
                    <a:p>
                      <a:pPr marL="171450" marR="0" lvl="0" indent="-171450" algn="l" rtl="0" eaLnBrk="1" fontAlgn="auto" latinLnBrk="0" hangingPunct="1">
                        <a:lnSpc>
                          <a:spcPct val="100000"/>
                        </a:lnSpc>
                        <a:spcBef>
                          <a:spcPts val="0"/>
                        </a:spcBef>
                        <a:spcAft>
                          <a:spcPts val="600"/>
                        </a:spcAft>
                        <a:buClrTx/>
                        <a:buSzTx/>
                        <a:buFont typeface="Arial" panose="020B0604020202020204" pitchFamily="34" charset="0"/>
                        <a:buChar char="•"/>
                      </a:pPr>
                      <a:r>
                        <a:rPr lang="en-NZ" sz="900" b="0" kern="1200" dirty="0">
                          <a:solidFill>
                            <a:schemeClr val="dk1"/>
                          </a:solidFill>
                          <a:effectLst/>
                          <a:latin typeface="+mn-lt"/>
                          <a:ea typeface="+mn-ea"/>
                          <a:cs typeface="+mn-cs"/>
                        </a:rPr>
                        <a:t>Informing decisions on Network direction, resources and funding</a:t>
                      </a:r>
                    </a:p>
                    <a:p>
                      <a:pPr marL="171450" marR="0" lvl="0" indent="-171450" algn="l" rtl="0" eaLnBrk="1" fontAlgn="auto" latinLnBrk="0" hangingPunct="1">
                        <a:lnSpc>
                          <a:spcPct val="100000"/>
                        </a:lnSpc>
                        <a:spcBef>
                          <a:spcPts val="0"/>
                        </a:spcBef>
                        <a:spcAft>
                          <a:spcPts val="600"/>
                        </a:spcAft>
                        <a:buClrTx/>
                        <a:buSzTx/>
                        <a:buFont typeface="Arial" panose="020B0604020202020204" pitchFamily="34" charset="0"/>
                        <a:buChar char="•"/>
                      </a:pPr>
                      <a:r>
                        <a:rPr lang="en-NZ" sz="900" b="0" kern="1200" dirty="0">
                          <a:solidFill>
                            <a:schemeClr val="dk1"/>
                          </a:solidFill>
                          <a:effectLst/>
                          <a:highlight>
                            <a:srgbClr val="FFFF00"/>
                          </a:highlight>
                          <a:latin typeface="+mn-lt"/>
                          <a:ea typeface="+mn-ea"/>
                          <a:cs typeface="+mn-cs"/>
                        </a:rPr>
                        <a:t>Developing and maintaining systems to monitor progress towards goals and objectives</a:t>
                      </a:r>
                    </a:p>
                    <a:p>
                      <a:pPr marL="171450" indent="-171450">
                        <a:buFont typeface="Arial" panose="020B0604020202020204" pitchFamily="34" charset="0"/>
                        <a:buChar char="•"/>
                      </a:pPr>
                      <a:endParaRPr lang="en-NZ" sz="900" b="0" kern="1200" dirty="0">
                        <a:solidFill>
                          <a:schemeClr val="dk1"/>
                        </a:solidFill>
                        <a:effectLst/>
                        <a:latin typeface="+mn-lt"/>
                        <a:ea typeface="+mn-ea"/>
                        <a:cs typeface="+mn-cs"/>
                      </a:endParaRPr>
                    </a:p>
                  </a:txBody>
                  <a:tcPr marL="80386" marR="80386" marT="40193" marB="40193" anchor="ctr">
                    <a:solidFill>
                      <a:schemeClr val="accent1">
                        <a:lumMod val="20000"/>
                        <a:lumOff val="80000"/>
                      </a:schemeClr>
                    </a:solidFill>
                  </a:tcPr>
                </a:tc>
                <a:extLst>
                  <a:ext uri="{0D108BD9-81ED-4DB2-BD59-A6C34878D82A}">
                    <a16:rowId xmlns:a16="http://schemas.microsoft.com/office/drawing/2014/main" val="2948991771"/>
                  </a:ext>
                </a:extLst>
              </a:tr>
            </a:tbl>
          </a:graphicData>
        </a:graphic>
      </p:graphicFrame>
    </p:spTree>
    <p:extLst>
      <p:ext uri="{BB962C8B-B14F-4D97-AF65-F5344CB8AC3E}">
        <p14:creationId xmlns:p14="http://schemas.microsoft.com/office/powerpoint/2010/main" val="1808295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680c44c-cc36-4314-ad61-78a9951b8b47">
      <Terms xmlns="http://schemas.microsoft.com/office/infopath/2007/PartnerControls"/>
    </lcf76f155ced4ddcb4097134ff3c332f>
    <TaxCatchAll xmlns="56bce0aa-d130-428b-89aa-972bdc26e82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CBEB55B21166F42A1564415C2E2051A" ma:contentTypeVersion="14" ma:contentTypeDescription="Create a new document." ma:contentTypeScope="" ma:versionID="905912a38d88ef4efb19ed45c1d5b0b0">
  <xsd:schema xmlns:xsd="http://www.w3.org/2001/XMLSchema" xmlns:xs="http://www.w3.org/2001/XMLSchema" xmlns:p="http://schemas.microsoft.com/office/2006/metadata/properties" xmlns:ns2="6680c44c-cc36-4314-ad61-78a9951b8b47" xmlns:ns3="56bce0aa-d130-428b-89aa-972bdc26e82f" targetNamespace="http://schemas.microsoft.com/office/2006/metadata/properties" ma:root="true" ma:fieldsID="a1fc7f4236ac10d1d46d046c8d6e0f96" ns2:_="" ns3:_="">
    <xsd:import namespace="6680c44c-cc36-4314-ad61-78a9951b8b47"/>
    <xsd:import namespace="56bce0aa-d130-428b-89aa-972bdc26e82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80c44c-cc36-4314-ad61-78a9951b8b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413e039-5297-4392-bfce-c6182202c714"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bce0aa-d130-428b-89aa-972bdc26e82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6d17aa4-e795-49f3-a8df-cc3b8475bdbd}" ma:internalName="TaxCatchAll" ma:showField="CatchAllData" ma:web="56bce0aa-d130-428b-89aa-972bdc26e8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B98CD5-7006-42D7-B322-F37E0F5E29ED}">
  <ds:schemaRefs>
    <ds:schemaRef ds:uri="http://schemas.microsoft.com/sharepoint/v3/contenttype/forms"/>
  </ds:schemaRefs>
</ds:datastoreItem>
</file>

<file path=customXml/itemProps2.xml><?xml version="1.0" encoding="utf-8"?>
<ds:datastoreItem xmlns:ds="http://schemas.openxmlformats.org/officeDocument/2006/customXml" ds:itemID="{F4911131-9857-46DD-93FF-93056D445B8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680c44c-cc36-4314-ad61-78a9951b8b47"/>
    <ds:schemaRef ds:uri="56bce0aa-d130-428b-89aa-972bdc26e82f"/>
    <ds:schemaRef ds:uri="http://www.w3.org/XML/1998/namespace"/>
    <ds:schemaRef ds:uri="http://purl.org/dc/dcmitype/"/>
  </ds:schemaRefs>
</ds:datastoreItem>
</file>

<file path=customXml/itemProps3.xml><?xml version="1.0" encoding="utf-8"?>
<ds:datastoreItem xmlns:ds="http://schemas.openxmlformats.org/officeDocument/2006/customXml" ds:itemID="{8A9874DE-D798-4F9C-9D5C-FA8EE7B7E113}">
  <ds:schemaRefs>
    <ds:schemaRef ds:uri="56bce0aa-d130-428b-89aa-972bdc26e82f"/>
    <ds:schemaRef ds:uri="6680c44c-cc36-4314-ad61-78a9951b8b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7380</TotalTime>
  <Words>921</Words>
  <Application>Microsoft Office PowerPoint</Application>
  <PresentationFormat>Widescreen</PresentationFormat>
  <Paragraphs>54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Courtney Havill</dc:creator>
  <cp:lastModifiedBy>Leanne Te Karu</cp:lastModifiedBy>
  <cp:revision>167</cp:revision>
  <cp:lastPrinted>2023-01-24T19:44:55Z</cp:lastPrinted>
  <dcterms:created xsi:type="dcterms:W3CDTF">2021-04-14T20:46:15Z</dcterms:created>
  <dcterms:modified xsi:type="dcterms:W3CDTF">2023-12-17T08:48:28Z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0x0101008CBEB55B21166F42A1564415C2E2051A</vt:lpwstr>
  </property>
  <property fmtid="{D5CDD505-2E9C-101B-9397-08002B2CF9AE}" pid="3" name="MediaServiceImageTags">
    <vt:lpwstr/>
  </property>
</Properties>
</file>