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822" r:id="rId2"/>
    <p:sldMasterId id="2147483834" r:id="rId3"/>
  </p:sldMasterIdLst>
  <p:notesMasterIdLst>
    <p:notesMasterId r:id="rId99"/>
  </p:notesMasterIdLst>
  <p:sldIdLst>
    <p:sldId id="4275" r:id="rId4"/>
    <p:sldId id="4320" r:id="rId5"/>
    <p:sldId id="4269" r:id="rId6"/>
    <p:sldId id="4403" r:id="rId7"/>
    <p:sldId id="4404" r:id="rId8"/>
    <p:sldId id="4203" r:id="rId9"/>
    <p:sldId id="4209" r:id="rId10"/>
    <p:sldId id="4642" r:id="rId11"/>
    <p:sldId id="4641" r:id="rId12"/>
    <p:sldId id="4200" r:id="rId13"/>
    <p:sldId id="4282" r:id="rId14"/>
    <p:sldId id="4285" r:id="rId15"/>
    <p:sldId id="4229" r:id="rId16"/>
    <p:sldId id="4652" r:id="rId17"/>
    <p:sldId id="4313" r:id="rId18"/>
    <p:sldId id="4651" r:id="rId19"/>
    <p:sldId id="4653" r:id="rId20"/>
    <p:sldId id="4406" r:id="rId21"/>
    <p:sldId id="4208" r:id="rId22"/>
    <p:sldId id="4401" r:id="rId23"/>
    <p:sldId id="4306" r:id="rId24"/>
    <p:sldId id="4283" r:id="rId25"/>
    <p:sldId id="4292" r:id="rId26"/>
    <p:sldId id="3879" r:id="rId27"/>
    <p:sldId id="3767" r:id="rId28"/>
    <p:sldId id="3887" r:id="rId29"/>
    <p:sldId id="4650" r:id="rId30"/>
    <p:sldId id="4648" r:id="rId31"/>
    <p:sldId id="4628" r:id="rId32"/>
    <p:sldId id="4467" r:id="rId33"/>
    <p:sldId id="4566" r:id="rId34"/>
    <p:sldId id="4548" r:id="rId35"/>
    <p:sldId id="4656" r:id="rId36"/>
    <p:sldId id="4657" r:id="rId37"/>
    <p:sldId id="4630" r:id="rId38"/>
    <p:sldId id="4631" r:id="rId39"/>
    <p:sldId id="4486" r:id="rId40"/>
    <p:sldId id="4504" r:id="rId41"/>
    <p:sldId id="4505" r:id="rId42"/>
    <p:sldId id="4506" r:id="rId43"/>
    <p:sldId id="4508" r:id="rId44"/>
    <p:sldId id="4658" r:id="rId45"/>
    <p:sldId id="4659" r:id="rId46"/>
    <p:sldId id="4670" r:id="rId47"/>
    <p:sldId id="4616" r:id="rId48"/>
    <p:sldId id="4359" r:id="rId49"/>
    <p:sldId id="4679" r:id="rId50"/>
    <p:sldId id="4678" r:id="rId51"/>
    <p:sldId id="4535" r:id="rId52"/>
    <p:sldId id="4591" r:id="rId53"/>
    <p:sldId id="4681" r:id="rId54"/>
    <p:sldId id="4680" r:id="rId55"/>
    <p:sldId id="4685" r:id="rId56"/>
    <p:sldId id="4673" r:id="rId57"/>
    <p:sldId id="3664" r:id="rId58"/>
    <p:sldId id="4357" r:id="rId59"/>
    <p:sldId id="4358" r:id="rId60"/>
    <p:sldId id="4347" r:id="rId61"/>
    <p:sldId id="4348" r:id="rId62"/>
    <p:sldId id="4340" r:id="rId63"/>
    <p:sldId id="4676" r:id="rId64"/>
    <p:sldId id="4677" r:id="rId65"/>
    <p:sldId id="4686" r:id="rId66"/>
    <p:sldId id="4661" r:id="rId67"/>
    <p:sldId id="4611" r:id="rId68"/>
    <p:sldId id="4660" r:id="rId69"/>
    <p:sldId id="4662" r:id="rId70"/>
    <p:sldId id="4663" r:id="rId71"/>
    <p:sldId id="4665" r:id="rId72"/>
    <p:sldId id="4666" r:id="rId73"/>
    <p:sldId id="4669" r:id="rId74"/>
    <p:sldId id="4668" r:id="rId75"/>
    <p:sldId id="4682" r:id="rId76"/>
    <p:sldId id="4538" r:id="rId77"/>
    <p:sldId id="4578" r:id="rId78"/>
    <p:sldId id="3327" r:id="rId79"/>
    <p:sldId id="3822" r:id="rId80"/>
    <p:sldId id="4443" r:id="rId81"/>
    <p:sldId id="4457" r:id="rId82"/>
    <p:sldId id="4683" r:id="rId83"/>
    <p:sldId id="4684" r:id="rId84"/>
    <p:sldId id="4649" r:id="rId85"/>
    <p:sldId id="3234" r:id="rId86"/>
    <p:sldId id="4293" r:id="rId87"/>
    <p:sldId id="4284" r:id="rId88"/>
    <p:sldId id="1367" r:id="rId89"/>
    <p:sldId id="4213" r:id="rId90"/>
    <p:sldId id="4238" r:id="rId91"/>
    <p:sldId id="3224" r:id="rId92"/>
    <p:sldId id="4291" r:id="rId93"/>
    <p:sldId id="4321" r:id="rId94"/>
    <p:sldId id="4319" r:id="rId95"/>
    <p:sldId id="1237" r:id="rId96"/>
    <p:sldId id="4640" r:id="rId97"/>
    <p:sldId id="4288" r:id="rId98"/>
  </p:sldIdLst>
  <p:sldSz cx="12192000" cy="6858000"/>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B9"/>
    <a:srgbClr val="CCEAEE"/>
    <a:srgbClr val="0070C0"/>
    <a:srgbClr val="FF9900"/>
    <a:srgbClr val="3F3958"/>
    <a:srgbClr val="1C254A"/>
    <a:srgbClr val="003366"/>
    <a:srgbClr val="28222B"/>
    <a:srgbClr val="D3ECE7"/>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B91CF-4674-4BB7-A74D-4717FC22CF99}" v="17" dt="2023-06-06T02:03:33.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5862" autoAdjust="0"/>
    <p:restoredTop sz="91774" autoAdjust="0"/>
  </p:normalViewPr>
  <p:slideViewPr>
    <p:cSldViewPr>
      <p:cViewPr varScale="1">
        <p:scale>
          <a:sx n="105" d="100"/>
          <a:sy n="105" d="100"/>
        </p:scale>
        <p:origin x="126" y="34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athaway" userId="63e75f15-99c4-48e1-88b5-fe7e02e0d34e" providerId="ADAL" clId="{52BB91CF-4674-4BB7-A74D-4717FC22CF99}"/>
    <pc:docChg chg="modSld sldOrd">
      <pc:chgData name="Jo Hathaway" userId="63e75f15-99c4-48e1-88b5-fe7e02e0d34e" providerId="ADAL" clId="{52BB91CF-4674-4BB7-A74D-4717FC22CF99}" dt="2023-05-23T05:27:12.156" v="100" actId="20577"/>
      <pc:docMkLst>
        <pc:docMk/>
      </pc:docMkLst>
      <pc:sldChg chg="ord">
        <pc:chgData name="Jo Hathaway" userId="63e75f15-99c4-48e1-88b5-fe7e02e0d34e" providerId="ADAL" clId="{52BB91CF-4674-4BB7-A74D-4717FC22CF99}" dt="2023-05-23T05:23:43.613" v="1"/>
        <pc:sldMkLst>
          <pc:docMk/>
          <pc:sldMk cId="1238416745" sldId="1237"/>
        </pc:sldMkLst>
      </pc:sldChg>
      <pc:sldChg chg="addSp modSp mod">
        <pc:chgData name="Jo Hathaway" userId="63e75f15-99c4-48e1-88b5-fe7e02e0d34e" providerId="ADAL" clId="{52BB91CF-4674-4BB7-A74D-4717FC22CF99}" dt="2023-05-23T05:27:12.156" v="100" actId="20577"/>
        <pc:sldMkLst>
          <pc:docMk/>
          <pc:sldMk cId="1429488805" sldId="4640"/>
        </pc:sldMkLst>
        <pc:spChg chg="add mod">
          <ac:chgData name="Jo Hathaway" userId="63e75f15-99c4-48e1-88b5-fe7e02e0d34e" providerId="ADAL" clId="{52BB91CF-4674-4BB7-A74D-4717FC22CF99}" dt="2023-05-23T05:26:49.199" v="96" actId="6549"/>
          <ac:spMkLst>
            <pc:docMk/>
            <pc:sldMk cId="1429488805" sldId="4640"/>
            <ac:spMk id="4" creationId="{7267D2B6-8B31-4C19-8DF3-BBA1C7298697}"/>
          </ac:spMkLst>
        </pc:spChg>
        <pc:spChg chg="mod">
          <ac:chgData name="Jo Hathaway" userId="63e75f15-99c4-48e1-88b5-fe7e02e0d34e" providerId="ADAL" clId="{52BB91CF-4674-4BB7-A74D-4717FC22CF99}" dt="2023-05-23T05:27:12.156" v="100" actId="20577"/>
          <ac:spMkLst>
            <pc:docMk/>
            <pc:sldMk cId="1429488805" sldId="4640"/>
            <ac:spMk id="5" creationId="{76F488B1-93E9-8537-EDDB-34C3191D5E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D3E21-FF38-404D-B138-BBEA52969676}" type="datetimeFigureOut">
              <a:rPr lang="en-GB" smtClean="0"/>
              <a:t>06/06/2023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E4E68-7D9C-4804-B332-C2DBF655598B}" type="slidenum">
              <a:rPr lang="en-GB" smtClean="0"/>
              <a:t>‹#›</a:t>
            </a:fld>
            <a:endParaRPr lang="en-GB" dirty="0"/>
          </a:p>
        </p:txBody>
      </p:sp>
    </p:spTree>
    <p:extLst>
      <p:ext uri="{BB962C8B-B14F-4D97-AF65-F5344CB8AC3E}">
        <p14:creationId xmlns:p14="http://schemas.microsoft.com/office/powerpoint/2010/main" val="306317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5</a:t>
            </a:fld>
            <a:endParaRPr lang="en-GB" dirty="0"/>
          </a:p>
        </p:txBody>
      </p:sp>
    </p:spTree>
    <p:extLst>
      <p:ext uri="{BB962C8B-B14F-4D97-AF65-F5344CB8AC3E}">
        <p14:creationId xmlns:p14="http://schemas.microsoft.com/office/powerpoint/2010/main" val="210266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21</a:t>
            </a:fld>
            <a:endParaRPr lang="en-GB" dirty="0"/>
          </a:p>
        </p:txBody>
      </p:sp>
    </p:spTree>
    <p:extLst>
      <p:ext uri="{BB962C8B-B14F-4D97-AF65-F5344CB8AC3E}">
        <p14:creationId xmlns:p14="http://schemas.microsoft.com/office/powerpoint/2010/main" val="3252066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NZ" sz="1200" kern="1200" dirty="0">
                <a:solidFill>
                  <a:schemeClr val="tx1"/>
                </a:solidFill>
                <a:effectLst/>
                <a:latin typeface="Times New Roman" pitchFamily="18" charset="0"/>
                <a:ea typeface="+mn-ea"/>
                <a:cs typeface="+mn-cs"/>
              </a:rPr>
              <a:t>“</a:t>
            </a:r>
            <a:r>
              <a:rPr kumimoji="1" lang="en-NZ" sz="1200" b="1" kern="1200" dirty="0">
                <a:solidFill>
                  <a:schemeClr val="tx1"/>
                </a:solidFill>
                <a:effectLst/>
                <a:latin typeface="Times New Roman" pitchFamily="18" charset="0"/>
                <a:ea typeface="+mn-ea"/>
                <a:cs typeface="+mn-cs"/>
              </a:rPr>
              <a:t>Trajectory 1</a:t>
            </a:r>
            <a:r>
              <a:rPr kumimoji="1" lang="en-NZ" sz="1200" kern="1200" dirty="0">
                <a:solidFill>
                  <a:schemeClr val="tx1"/>
                </a:solidFill>
                <a:effectLst/>
                <a:latin typeface="Times New Roman" pitchFamily="18" charset="0"/>
                <a:ea typeface="+mn-ea"/>
                <a:cs typeface="+mn-cs"/>
              </a:rPr>
              <a:t> is characterised by a short period of evident decline over a period of weeks or months. Good function may be maintained for some time, with a few weeks or months of rapid decline as the illness becomes overwhelming and leads to death. Generally there is time to anticipate needs and plan for end of life care. While many diseases follow this course, it is typical of the major cancers.</a:t>
            </a:r>
            <a:endParaRPr kumimoji="1" lang="en-GB" sz="1200" kern="1200" dirty="0">
              <a:solidFill>
                <a:schemeClr val="tx1"/>
              </a:solidFill>
              <a:effectLst/>
              <a:latin typeface="Times New Roman" pitchFamily="18" charset="0"/>
              <a:ea typeface="+mn-ea"/>
              <a:cs typeface="+mn-cs"/>
            </a:endParaRPr>
          </a:p>
          <a:p>
            <a:r>
              <a:rPr kumimoji="1" lang="en-NZ" sz="1200" kern="1200" dirty="0">
                <a:solidFill>
                  <a:schemeClr val="tx1"/>
                </a:solidFill>
                <a:effectLst/>
                <a:latin typeface="Times New Roman" pitchFamily="18" charset="0"/>
                <a:ea typeface="+mn-ea"/>
                <a:cs typeface="+mn-cs"/>
              </a:rPr>
              <a:t>This trajectory meshes well with traditional palliative care services that concentrate on providing comprehensive care over the last weeks or months of a person’s life. About 20 per cent of people will follow this trajectory.” [note these are not New Zealand figures]</a:t>
            </a:r>
            <a:endParaRPr kumimoji="1" lang="en-GB" sz="1200" kern="1200" dirty="0">
              <a:solidFill>
                <a:schemeClr val="tx1"/>
              </a:solidFill>
              <a:effectLst/>
              <a:latin typeface="Times New Roman" pitchFamily="18" charset="0"/>
              <a:ea typeface="+mn-ea"/>
              <a:cs typeface="+mn-cs"/>
            </a:endParaRPr>
          </a:p>
          <a:p>
            <a:r>
              <a:rPr kumimoji="1" lang="en-NZ" sz="1200" b="1" kern="1200" dirty="0">
                <a:solidFill>
                  <a:schemeClr val="tx1"/>
                </a:solidFill>
                <a:effectLst/>
                <a:latin typeface="Times New Roman" pitchFamily="18" charset="0"/>
                <a:ea typeface="+mn-ea"/>
                <a:cs typeface="+mn-cs"/>
              </a:rPr>
              <a:t>“Trajectory 2</a:t>
            </a:r>
            <a:r>
              <a:rPr kumimoji="1" lang="en-NZ" sz="1200" kern="1200" dirty="0">
                <a:solidFill>
                  <a:schemeClr val="tx1"/>
                </a:solidFill>
                <a:effectLst/>
                <a:latin typeface="Times New Roman" pitchFamily="18" charset="0"/>
                <a:ea typeface="+mn-ea"/>
                <a:cs typeface="+mn-cs"/>
              </a:rPr>
              <a:t> is characterised by long-term limitation of function with intermittent severe, acute episodes. Patients with heart failure or chronic obstructive pulmonary disease (COPD) are usually ill for many years. They frequently experience acute and often severe exacerbation of their physical symptoms.</a:t>
            </a:r>
            <a:endParaRPr kumimoji="1" lang="en-GB" sz="1200" kern="1200" dirty="0">
              <a:solidFill>
                <a:schemeClr val="tx1"/>
              </a:solidFill>
              <a:effectLst/>
              <a:latin typeface="Times New Roman" pitchFamily="18" charset="0"/>
              <a:ea typeface="+mn-ea"/>
              <a:cs typeface="+mn-cs"/>
            </a:endParaRPr>
          </a:p>
          <a:p>
            <a:r>
              <a:rPr kumimoji="1" lang="en-NZ" sz="1200" kern="1200" dirty="0">
                <a:solidFill>
                  <a:schemeClr val="tx1"/>
                </a:solidFill>
                <a:effectLst/>
                <a:latin typeface="Times New Roman" pitchFamily="18" charset="0"/>
                <a:ea typeface="+mn-ea"/>
                <a:cs typeface="+mn-cs"/>
              </a:rPr>
              <a:t>These exacerbations are frequently associated with admission to hospital and intensive treatment. If patients survive an episode, they may well return home without much progression of their everyday disabilities. Patients usually survive many such episodes but at some point, rescue attempts fail. The timing of death is often a surprise in this group, despite their long-term chronic illness. Although many illnesses can follow this course, chronic heart failure and emphysema are the most common. About 25 per cent of people will follow this trajectory.”</a:t>
            </a:r>
            <a:endParaRPr kumimoji="1" lang="en-GB" sz="1200" kern="1200" dirty="0">
              <a:solidFill>
                <a:schemeClr val="tx1"/>
              </a:solidFill>
              <a:effectLst/>
              <a:latin typeface="Times New Roman" pitchFamily="18" charset="0"/>
              <a:ea typeface="+mn-ea"/>
              <a:cs typeface="+mn-cs"/>
            </a:endParaRPr>
          </a:p>
          <a:p>
            <a:r>
              <a:rPr kumimoji="1" lang="en-NZ" sz="1200" b="1" kern="1200" dirty="0">
                <a:solidFill>
                  <a:schemeClr val="tx1"/>
                </a:solidFill>
                <a:effectLst/>
                <a:latin typeface="Times New Roman" pitchFamily="18" charset="0"/>
                <a:ea typeface="+mn-ea"/>
                <a:cs typeface="+mn-cs"/>
              </a:rPr>
              <a:t>Trajectory 3</a:t>
            </a:r>
            <a:r>
              <a:rPr kumimoji="1" lang="en-NZ" sz="1200" kern="1200" dirty="0">
                <a:solidFill>
                  <a:schemeClr val="tx1"/>
                </a:solidFill>
                <a:effectLst/>
                <a:latin typeface="Times New Roman" pitchFamily="18" charset="0"/>
                <a:ea typeface="+mn-ea"/>
                <a:cs typeface="+mn-cs"/>
              </a:rPr>
              <a:t>: Those who escape cancer and organ failure as they age will be likely to die of either dementia or generalised frailty. This trajectory is characterised by progressive disability from a baseline of already low cognitive or physical function. Gradual decline in functional capacity combined with the impact of often minor physical events—for example a fall or a respiratory or urinary infection—can prove fatal. Approximately 40 per cent of people will follow this trajectory.”</a:t>
            </a:r>
            <a:endParaRPr kumimoji="1" lang="en-GB" sz="1200" kern="1200" dirty="0">
              <a:solidFill>
                <a:schemeClr val="tx1"/>
              </a:solidFill>
              <a:effectLst/>
              <a:latin typeface="Times New Roman" pitchFamily="18" charset="0"/>
              <a:ea typeface="+mn-ea"/>
              <a:cs typeface="+mn-cs"/>
            </a:endParaRPr>
          </a:p>
          <a:p>
            <a:r>
              <a:rPr kumimoji="1" lang="en-NZ" sz="1200" kern="1200" dirty="0">
                <a:solidFill>
                  <a:schemeClr val="tx1"/>
                </a:solidFill>
                <a:effectLst/>
                <a:latin typeface="Times New Roman" pitchFamily="18" charset="0"/>
                <a:ea typeface="+mn-ea"/>
                <a:cs typeface="+mn-cs"/>
              </a:rPr>
              <a:t>“The three characteristic trajectories described above are roughly sequential in relation to the ages afflicted, with illness trajectory 1 (cancer) peaking around age 65, fatal chronic organ system failure (trajectory 2) about a decade later and frailty and dementia (trajectory 3) afflicting those who live past their mid-eighties.”</a:t>
            </a:r>
            <a:endParaRPr kumimoji="1" lang="en-GB" sz="1200" kern="1200" dirty="0">
              <a:solidFill>
                <a:schemeClr val="tx1"/>
              </a:solidFill>
              <a:effectLst/>
              <a:latin typeface="Times New Roman" pitchFamily="18" charset="0"/>
              <a:ea typeface="+mn-ea"/>
              <a:cs typeface="+mn-cs"/>
            </a:endParaRPr>
          </a:p>
          <a:p>
            <a:r>
              <a:rPr lang="en-NZ" dirty="0"/>
              <a:t>[</a:t>
            </a:r>
            <a:r>
              <a:rPr kumimoji="1" lang="en-NZ" sz="1200" kern="1200" dirty="0">
                <a:solidFill>
                  <a:schemeClr val="tx1"/>
                </a:solidFill>
                <a:latin typeface="Times New Roman" pitchFamily="18" charset="0"/>
                <a:ea typeface="+mn-ea"/>
                <a:cs typeface="+mn-cs"/>
              </a:rPr>
              <a:t>Palliative Care Australia (2010). </a:t>
            </a:r>
            <a:r>
              <a:rPr kumimoji="1" lang="en-NZ" sz="1200" i="1" kern="1200" dirty="0">
                <a:solidFill>
                  <a:schemeClr val="tx1"/>
                </a:solidFill>
                <a:latin typeface="Times New Roman" pitchFamily="18" charset="0"/>
                <a:ea typeface="+mn-ea"/>
                <a:cs typeface="+mn-cs"/>
              </a:rPr>
              <a:t>Health System Reform and Care at the End of Life: a Guidance Document</a:t>
            </a:r>
            <a:r>
              <a:rPr kumimoji="1" lang="en-NZ" sz="1200" i="0" kern="1200" dirty="0">
                <a:solidFill>
                  <a:schemeClr val="tx1"/>
                </a:solidFill>
                <a:latin typeface="Times New Roman" pitchFamily="18" charset="0"/>
                <a:ea typeface="+mn-ea"/>
                <a:cs typeface="+mn-cs"/>
              </a:rPr>
              <a:t>.  2010. Canberra: Palliative Care Australia.]</a:t>
            </a:r>
          </a:p>
          <a:p>
            <a:r>
              <a:rPr kumimoji="1" lang="en-NZ" sz="1200" i="0" kern="1200" dirty="0">
                <a:solidFill>
                  <a:schemeClr val="tx1"/>
                </a:solidFill>
                <a:latin typeface="Times New Roman" pitchFamily="18" charset="0"/>
                <a:ea typeface="+mn-ea"/>
                <a:cs typeface="+mn-cs"/>
              </a:rPr>
              <a:t>Diagram from </a:t>
            </a:r>
            <a:r>
              <a:rPr kumimoji="1" lang="en-NZ" sz="1200" kern="1200" dirty="0">
                <a:solidFill>
                  <a:schemeClr val="tx1"/>
                </a:solidFill>
                <a:latin typeface="Times New Roman" pitchFamily="18" charset="0"/>
                <a:ea typeface="+mn-ea"/>
                <a:cs typeface="+mn-cs"/>
              </a:rPr>
              <a:t>Lynn, J., &amp; Adamson, D. M. (2003). </a:t>
            </a:r>
            <a:r>
              <a:rPr kumimoji="1" lang="en-NZ" sz="1200" i="1" kern="1200" dirty="0">
                <a:solidFill>
                  <a:schemeClr val="tx1"/>
                </a:solidFill>
                <a:latin typeface="Times New Roman" pitchFamily="18" charset="0"/>
                <a:ea typeface="+mn-ea"/>
                <a:cs typeface="+mn-cs"/>
              </a:rPr>
              <a:t>Living Well at the End of Life. Adapting Health Care to Serious Chronic Illness in Old Age</a:t>
            </a:r>
            <a:r>
              <a:rPr kumimoji="1" lang="en-NZ" sz="1200" i="0" kern="1200" dirty="0">
                <a:solidFill>
                  <a:schemeClr val="tx1"/>
                </a:solidFill>
                <a:latin typeface="Times New Roman" pitchFamily="18" charset="0"/>
                <a:ea typeface="+mn-ea"/>
                <a:cs typeface="+mn-cs"/>
              </a:rPr>
              <a:t>.  2003. RAND Health.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350B4-281E-4193-9D8D-328AEE88D3F1}" type="slidenum">
              <a:rPr kumimoji="0" lang="en-US" sz="1800" b="0" i="0" u="none" strike="noStrike" kern="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2341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trajectories groups are extracted sequentially as follows:</a:t>
            </a:r>
          </a:p>
          <a:p>
            <a:r>
              <a:rPr lang="en-GB" b="1" dirty="0"/>
              <a:t>Dementia:</a:t>
            </a:r>
            <a:r>
              <a:rPr lang="en-GB" dirty="0"/>
              <a:t> anyone with any evidence of dementia (MORT, hospital, medicines, interRAI diagnosis or Cognitive Performance Scale).</a:t>
            </a:r>
          </a:p>
          <a:p>
            <a:r>
              <a:rPr lang="en-GB" b="1" dirty="0"/>
              <a:t>Cancer: </a:t>
            </a:r>
            <a:r>
              <a:rPr lang="en-GB" dirty="0"/>
              <a:t>no evidence of dementia, any cancer and died of neoplasm, or died of neoplasm (Cancer Registry, MORT).</a:t>
            </a:r>
          </a:p>
          <a:p>
            <a:r>
              <a:rPr lang="en-GB" b="1" dirty="0"/>
              <a:t>Chronic Disease: </a:t>
            </a:r>
            <a:r>
              <a:rPr lang="en-GB" dirty="0"/>
              <a:t>no evidence of dementia, cause of death not neoplasm, any aged residential care subsidy or place of death residential care, or any interRAI. These are effectively the frail older people who need some assistance (ARC or assessed for home care).</a:t>
            </a:r>
          </a:p>
          <a:p>
            <a:r>
              <a:rPr lang="en-GB" b="1" dirty="0"/>
              <a:t>Need and Maximal Need: </a:t>
            </a:r>
            <a:r>
              <a:rPr lang="en-GB" dirty="0"/>
              <a:t>all other causes of death that are included in the need for palliative care or the maximal need for palliative care. They may have chronic disease but are generally younger. Includes a young group receiving Disability Support Services if not already allocated.</a:t>
            </a:r>
          </a:p>
          <a:p>
            <a:r>
              <a:rPr lang="en-GB" b="1" dirty="0"/>
              <a:t>Other Sudden Deaths: </a:t>
            </a:r>
            <a:r>
              <a:rPr lang="en-GB" dirty="0"/>
              <a:t>cause of death is not in maximal need for palliative care and not already allocated above.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4E4E68-7D9C-4804-B332-C2DBF655598B}"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6481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27</a:t>
            </a:fld>
            <a:endParaRPr lang="en-GB" dirty="0"/>
          </a:p>
        </p:txBody>
      </p:sp>
    </p:spTree>
    <p:extLst>
      <p:ext uri="{BB962C8B-B14F-4D97-AF65-F5344CB8AC3E}">
        <p14:creationId xmlns:p14="http://schemas.microsoft.com/office/powerpoint/2010/main" val="258854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87</a:t>
            </a:fld>
            <a:endParaRPr lang="en-GB" dirty="0"/>
          </a:p>
        </p:txBody>
      </p:sp>
    </p:spTree>
    <p:extLst>
      <p:ext uri="{BB962C8B-B14F-4D97-AF65-F5344CB8AC3E}">
        <p14:creationId xmlns:p14="http://schemas.microsoft.com/office/powerpoint/2010/main" val="325775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88</a:t>
            </a:fld>
            <a:endParaRPr lang="en-GB" dirty="0"/>
          </a:p>
        </p:txBody>
      </p:sp>
    </p:spTree>
    <p:extLst>
      <p:ext uri="{BB962C8B-B14F-4D97-AF65-F5344CB8AC3E}">
        <p14:creationId xmlns:p14="http://schemas.microsoft.com/office/powerpoint/2010/main" val="416353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7</a:t>
            </a:fld>
            <a:endParaRPr lang="en-GB" dirty="0"/>
          </a:p>
        </p:txBody>
      </p:sp>
    </p:spTree>
    <p:extLst>
      <p:ext uri="{BB962C8B-B14F-4D97-AF65-F5344CB8AC3E}">
        <p14:creationId xmlns:p14="http://schemas.microsoft.com/office/powerpoint/2010/main" val="30038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9</a:t>
            </a:fld>
            <a:endParaRPr lang="en-GB" dirty="0"/>
          </a:p>
        </p:txBody>
      </p:sp>
    </p:spTree>
    <p:extLst>
      <p:ext uri="{BB962C8B-B14F-4D97-AF65-F5344CB8AC3E}">
        <p14:creationId xmlns:p14="http://schemas.microsoft.com/office/powerpoint/2010/main" val="364531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10</a:t>
            </a:fld>
            <a:endParaRPr lang="en-GB" dirty="0"/>
          </a:p>
        </p:txBody>
      </p:sp>
    </p:spTree>
    <p:extLst>
      <p:ext uri="{BB962C8B-B14F-4D97-AF65-F5344CB8AC3E}">
        <p14:creationId xmlns:p14="http://schemas.microsoft.com/office/powerpoint/2010/main" val="425512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13</a:t>
            </a:fld>
            <a:endParaRPr lang="en-GB" dirty="0"/>
          </a:p>
        </p:txBody>
      </p:sp>
    </p:spTree>
    <p:extLst>
      <p:ext uri="{BB962C8B-B14F-4D97-AF65-F5344CB8AC3E}">
        <p14:creationId xmlns:p14="http://schemas.microsoft.com/office/powerpoint/2010/main" val="22464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14</a:t>
            </a:fld>
            <a:endParaRPr lang="en-GB" dirty="0"/>
          </a:p>
        </p:txBody>
      </p:sp>
    </p:spTree>
    <p:extLst>
      <p:ext uri="{BB962C8B-B14F-4D97-AF65-F5344CB8AC3E}">
        <p14:creationId xmlns:p14="http://schemas.microsoft.com/office/powerpoint/2010/main" val="183059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15</a:t>
            </a:fld>
            <a:endParaRPr lang="en-GB" dirty="0"/>
          </a:p>
        </p:txBody>
      </p:sp>
    </p:spTree>
    <p:extLst>
      <p:ext uri="{BB962C8B-B14F-4D97-AF65-F5344CB8AC3E}">
        <p14:creationId xmlns:p14="http://schemas.microsoft.com/office/powerpoint/2010/main" val="399910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16</a:t>
            </a:fld>
            <a:endParaRPr lang="en-GB" dirty="0"/>
          </a:p>
        </p:txBody>
      </p:sp>
    </p:spTree>
    <p:extLst>
      <p:ext uri="{BB962C8B-B14F-4D97-AF65-F5344CB8AC3E}">
        <p14:creationId xmlns:p14="http://schemas.microsoft.com/office/powerpoint/2010/main" val="256516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E4E68-7D9C-4804-B332-C2DBF655598B}" type="slidenum">
              <a:rPr lang="en-GB" smtClean="0"/>
              <a:t>20</a:t>
            </a:fld>
            <a:endParaRPr lang="en-GB" dirty="0"/>
          </a:p>
        </p:txBody>
      </p:sp>
    </p:spTree>
    <p:extLst>
      <p:ext uri="{BB962C8B-B14F-4D97-AF65-F5344CB8AC3E}">
        <p14:creationId xmlns:p14="http://schemas.microsoft.com/office/powerpoint/2010/main" val="2346294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A3BFE2-E3AB-4278-5575-2274EE0D93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4" name="TextBox 3">
            <a:extLst>
              <a:ext uri="{FF2B5EF4-FFF2-40B4-BE49-F238E27FC236}">
                <a16:creationId xmlns:a16="http://schemas.microsoft.com/office/drawing/2014/main" id="{D9256363-420C-D8B1-94A6-C43747529E4C}"/>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prstClr val="black"/>
                </a:solidFill>
              </a:rPr>
              <a:pPr/>
              <a:t>‹#›</a:t>
            </a:fld>
            <a:endParaRPr lang="en-NZ" sz="1200" dirty="0">
              <a:solidFill>
                <a:prstClr val="black"/>
              </a:solidFill>
            </a:endParaRPr>
          </a:p>
        </p:txBody>
      </p:sp>
    </p:spTree>
    <p:extLst>
      <p:ext uri="{BB962C8B-B14F-4D97-AF65-F5344CB8AC3E}">
        <p14:creationId xmlns:p14="http://schemas.microsoft.com/office/powerpoint/2010/main" val="352935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CFB55-44C4-E24F-9B59-0D9CBC59AA48}"/>
              </a:ext>
            </a:extLst>
          </p:cNvPr>
          <p:cNvPicPr>
            <a:picLocks noChangeAspect="1"/>
          </p:cNvPicPr>
          <p:nvPr userDrawn="1"/>
        </p:nvPicPr>
        <p:blipFill>
          <a:blip r:embed="rId2" cstate="screen">
            <a:alphaModFix amt="56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8A6BFD9-C9B2-E74C-8E1D-A85AFE19031A}"/>
              </a:ext>
            </a:extLst>
          </p:cNvPr>
          <p:cNvSpPr>
            <a:spLocks noGrp="1"/>
          </p:cNvSpPr>
          <p:nvPr>
            <p:ph type="ctrTitle" hasCustomPrompt="1"/>
          </p:nvPr>
        </p:nvSpPr>
        <p:spPr>
          <a:xfrm>
            <a:off x="786063" y="480971"/>
            <a:ext cx="7724274" cy="2387600"/>
          </a:xfrm>
        </p:spPr>
        <p:txBody>
          <a:bodyPr anchor="b">
            <a:normAutofit/>
          </a:bodyPr>
          <a:lstStyle>
            <a:lvl1pPr algn="l">
              <a:defRPr lang="en-NZ" sz="6400" b="1" smtClean="0">
                <a:solidFill>
                  <a:schemeClr val="tx1"/>
                </a:solidFill>
                <a:effectLst/>
              </a:defRPr>
            </a:lvl1pPr>
          </a:lstStyle>
          <a:p>
            <a:r>
              <a:rPr lang="en-NZ" b="1" dirty="0">
                <a:solidFill>
                  <a:srgbClr val="CDEBEF"/>
                </a:solidFill>
                <a:effectLst/>
                <a:latin typeface="Arial" panose="020B0604020202020204" pitchFamily="34" charset="0"/>
              </a:rPr>
              <a:t>COVER PAGE OPTION THREE</a:t>
            </a:r>
            <a:endParaRPr lang="en-NZ" dirty="0">
              <a:solidFill>
                <a:srgbClr val="CDEBEF"/>
              </a:solidFill>
              <a:effectLst/>
              <a:latin typeface="Arial" panose="020B0604020202020204" pitchFamily="34" charset="0"/>
            </a:endParaRPr>
          </a:p>
        </p:txBody>
      </p:sp>
      <p:sp>
        <p:nvSpPr>
          <p:cNvPr id="16" name="Text Placeholder 15">
            <a:extLst>
              <a:ext uri="{FF2B5EF4-FFF2-40B4-BE49-F238E27FC236}">
                <a16:creationId xmlns:a16="http://schemas.microsoft.com/office/drawing/2014/main" id="{C8BAB750-98F9-D145-AFF8-ECA56CC31F99}"/>
              </a:ext>
            </a:extLst>
          </p:cNvPr>
          <p:cNvSpPr>
            <a:spLocks noGrp="1"/>
          </p:cNvSpPr>
          <p:nvPr>
            <p:ph type="body" sz="quarter" idx="10"/>
          </p:nvPr>
        </p:nvSpPr>
        <p:spPr>
          <a:xfrm>
            <a:off x="758031" y="3083719"/>
            <a:ext cx="7780337" cy="690562"/>
          </a:xfrm>
        </p:spPr>
        <p:txBody>
          <a:bodyPr>
            <a:normAutofit/>
          </a:bodyPr>
          <a:lstStyle>
            <a:lvl1pPr marL="0" indent="0">
              <a:buNone/>
              <a:defRPr sz="2000" b="1">
                <a:solidFill>
                  <a:schemeClr val="bg2"/>
                </a:solidFill>
              </a:defRPr>
            </a:lvl1pPr>
          </a:lstStyle>
          <a:p>
            <a:pPr lvl="0"/>
            <a:r>
              <a:rPr lang="en-US"/>
              <a:t>Click to edit Master text styles</a:t>
            </a:r>
          </a:p>
        </p:txBody>
      </p:sp>
      <p:sp>
        <p:nvSpPr>
          <p:cNvPr id="19" name="Date Placeholder 3">
            <a:extLst>
              <a:ext uri="{FF2B5EF4-FFF2-40B4-BE49-F238E27FC236}">
                <a16:creationId xmlns:a16="http://schemas.microsoft.com/office/drawing/2014/main" id="{81D71ECB-95FF-844F-BDD6-C4E7A5628E83}"/>
              </a:ext>
            </a:extLst>
          </p:cNvPr>
          <p:cNvSpPr>
            <a:spLocks noGrp="1"/>
          </p:cNvSpPr>
          <p:nvPr>
            <p:ph type="dt" sz="half" idx="11"/>
          </p:nvPr>
        </p:nvSpPr>
        <p:spPr>
          <a:xfrm>
            <a:off x="758031" y="3429000"/>
            <a:ext cx="9143999" cy="365125"/>
          </a:xfrm>
        </p:spPr>
        <p:txBody>
          <a:bodyPr/>
          <a:lstStyle>
            <a:lvl1pPr algn="l">
              <a:defRPr sz="2400" b="1">
                <a:solidFill>
                  <a:schemeClr val="bg2"/>
                </a:solidFill>
              </a:defRPr>
            </a:lvl1pPr>
          </a:lstStyle>
          <a:p>
            <a:fld id="{A4BA3E72-87E2-4F00-BBF4-A0F9651802E4}" type="datetime1">
              <a:rPr lang="en-US" smtClean="0"/>
              <a:t>6/6/2023</a:t>
            </a:fld>
            <a:endParaRPr lang="en-US" dirty="0"/>
          </a:p>
        </p:txBody>
      </p:sp>
    </p:spTree>
    <p:extLst>
      <p:ext uri="{BB962C8B-B14F-4D97-AF65-F5344CB8AC3E}">
        <p14:creationId xmlns:p14="http://schemas.microsoft.com/office/powerpoint/2010/main" val="120313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8AFB67-8078-7743-BBBB-728EEE0EE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E06B29-9804-B245-B86F-1FA80830A9F8}"/>
              </a:ext>
            </a:extLst>
          </p:cNvPr>
          <p:cNvSpPr>
            <a:spLocks noGrp="1"/>
          </p:cNvSpPr>
          <p:nvPr>
            <p:ph type="ctrTitle" hasCustomPrompt="1"/>
          </p:nvPr>
        </p:nvSpPr>
        <p:spPr>
          <a:xfrm>
            <a:off x="671333" y="2110260"/>
            <a:ext cx="9996668" cy="2387600"/>
          </a:xfrm>
        </p:spPr>
        <p:txBody>
          <a:bodyPr anchor="b">
            <a:normAutofit/>
          </a:bodyPr>
          <a:lstStyle>
            <a:lvl1pPr algn="l">
              <a:defRPr lang="en-NZ" sz="7000" b="1" smtClean="0">
                <a:solidFill>
                  <a:schemeClr val="accent1"/>
                </a:solidFill>
                <a:effectLst/>
              </a:defRPr>
            </a:lvl1pPr>
          </a:lstStyle>
          <a:p>
            <a:r>
              <a:rPr lang="en-NZ" b="1" dirty="0">
                <a:solidFill>
                  <a:srgbClr val="CDEBEF"/>
                </a:solidFill>
                <a:effectLst/>
                <a:latin typeface="Arial" panose="020B0604020202020204" pitchFamily="34" charset="0"/>
              </a:rPr>
              <a:t>Cover page </a:t>
            </a:r>
            <a:br>
              <a:rPr lang="en-NZ" b="1" dirty="0">
                <a:solidFill>
                  <a:srgbClr val="CDEBEF"/>
                </a:solidFill>
                <a:effectLst/>
                <a:latin typeface="Arial" panose="020B0604020202020204" pitchFamily="34" charset="0"/>
              </a:rPr>
            </a:br>
            <a:r>
              <a:rPr lang="en-NZ" b="1" dirty="0">
                <a:solidFill>
                  <a:srgbClr val="CDEBEF"/>
                </a:solidFill>
                <a:effectLst/>
                <a:latin typeface="Arial" panose="020B0604020202020204" pitchFamily="34" charset="0"/>
              </a:rPr>
              <a:t>option one</a:t>
            </a:r>
            <a:endParaRPr lang="en-NZ" dirty="0">
              <a:solidFill>
                <a:srgbClr val="CDEBEF"/>
              </a:solidFill>
              <a:effectLst/>
              <a:latin typeface="Arial" panose="020B0604020202020204" pitchFamily="34" charset="0"/>
            </a:endParaRPr>
          </a:p>
        </p:txBody>
      </p:sp>
      <p:sp>
        <p:nvSpPr>
          <p:cNvPr id="3" name="Subtitle 2">
            <a:extLst>
              <a:ext uri="{FF2B5EF4-FFF2-40B4-BE49-F238E27FC236}">
                <a16:creationId xmlns:a16="http://schemas.microsoft.com/office/drawing/2014/main" id="{3E4E590B-CF11-1141-9EC0-24B006302A66}"/>
              </a:ext>
            </a:extLst>
          </p:cNvPr>
          <p:cNvSpPr>
            <a:spLocks noGrp="1"/>
          </p:cNvSpPr>
          <p:nvPr>
            <p:ph type="subTitle" idx="1" hasCustomPrompt="1"/>
          </p:nvPr>
        </p:nvSpPr>
        <p:spPr>
          <a:xfrm>
            <a:off x="752355" y="4758654"/>
            <a:ext cx="9915645" cy="485442"/>
          </a:xfrm>
        </p:spPr>
        <p:txBody>
          <a:bodyPr/>
          <a:lstStyle>
            <a:lvl1pPr marL="0" indent="0" algn="l">
              <a:buNone/>
              <a:defRPr lang="en-NZ" b="1" smtClean="0">
                <a:solidFill>
                  <a:schemeClr val="bg2"/>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NZ" b="1" dirty="0">
                <a:solidFill>
                  <a:srgbClr val="00B2B9"/>
                </a:solidFill>
                <a:effectLst/>
                <a:latin typeface="Arial" panose="020B0604020202020204" pitchFamily="34" charset="0"/>
              </a:rPr>
              <a:t>Subheading</a:t>
            </a:r>
            <a:endParaRPr lang="en-NZ" dirty="0">
              <a:solidFill>
                <a:srgbClr val="00B2B9"/>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5CFD1E8C-F4B6-9447-BFE8-9A5892CFEBC9}"/>
              </a:ext>
            </a:extLst>
          </p:cNvPr>
          <p:cNvSpPr>
            <a:spLocks noGrp="1"/>
          </p:cNvSpPr>
          <p:nvPr>
            <p:ph type="dt" sz="half" idx="10"/>
          </p:nvPr>
        </p:nvSpPr>
        <p:spPr>
          <a:xfrm>
            <a:off x="752355" y="5244097"/>
            <a:ext cx="9915644" cy="365125"/>
          </a:xfrm>
        </p:spPr>
        <p:txBody>
          <a:bodyPr/>
          <a:lstStyle>
            <a:lvl1pPr algn="l">
              <a:defRPr sz="2400" b="1">
                <a:solidFill>
                  <a:schemeClr val="bg2"/>
                </a:solidFill>
              </a:defRPr>
            </a:lvl1pPr>
          </a:lstStyle>
          <a:p>
            <a:fld id="{6D102245-C286-428C-9E35-EDFBE8FCA7FD}" type="datetime1">
              <a:rPr lang="en-US" smtClean="0"/>
              <a:t>6/6/2023</a:t>
            </a:fld>
            <a:endParaRPr lang="en-US" dirty="0"/>
          </a:p>
        </p:txBody>
      </p:sp>
    </p:spTree>
    <p:extLst>
      <p:ext uri="{BB962C8B-B14F-4D97-AF65-F5344CB8AC3E}">
        <p14:creationId xmlns:p14="http://schemas.microsoft.com/office/powerpoint/2010/main" val="347703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F0EB7-D548-0D45-8C00-2F88088487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B4771FA-A523-7C48-A713-5D4D6CD36AC2}"/>
              </a:ext>
            </a:extLst>
          </p:cNvPr>
          <p:cNvSpPr>
            <a:spLocks noGrp="1"/>
          </p:cNvSpPr>
          <p:nvPr>
            <p:ph type="ctrTitle" hasCustomPrompt="1"/>
          </p:nvPr>
        </p:nvSpPr>
        <p:spPr>
          <a:xfrm>
            <a:off x="833377" y="2110260"/>
            <a:ext cx="9834623" cy="3498962"/>
          </a:xfrm>
        </p:spPr>
        <p:txBody>
          <a:bodyPr anchor="ctr">
            <a:normAutofit/>
          </a:bodyPr>
          <a:lstStyle>
            <a:lvl1pPr algn="l">
              <a:defRPr lang="en-NZ" b="1" smtClean="0">
                <a:solidFill>
                  <a:srgbClr val="D3ECE7"/>
                </a:solidFill>
                <a:effectLst/>
              </a:defRPr>
            </a:lvl1pPr>
          </a:lstStyle>
          <a:p>
            <a:r>
              <a:rPr lang="en-NZ" b="1" dirty="0" err="1">
                <a:solidFill>
                  <a:srgbClr val="D3ECE7"/>
                </a:solidFill>
                <a:effectLst/>
                <a:latin typeface="Arial" panose="020B0604020202020204" pitchFamily="34" charset="0"/>
              </a:rPr>
              <a:t>Ngā</a:t>
            </a:r>
            <a:r>
              <a:rPr lang="en-NZ" b="1" dirty="0">
                <a:solidFill>
                  <a:srgbClr val="D3ECE7"/>
                </a:solidFill>
                <a:effectLst/>
                <a:latin typeface="Arial" panose="020B0604020202020204" pitchFamily="34" charset="0"/>
              </a:rPr>
              <a:t> mihi </a:t>
            </a:r>
            <a:r>
              <a:rPr lang="en-NZ" b="1" dirty="0" err="1">
                <a:solidFill>
                  <a:srgbClr val="D3ECE7"/>
                </a:solidFill>
                <a:effectLst/>
                <a:latin typeface="Arial" panose="020B0604020202020204" pitchFamily="34" charset="0"/>
              </a:rPr>
              <a:t>nui</a:t>
            </a:r>
            <a:endParaRPr lang="en-NZ" dirty="0">
              <a:solidFill>
                <a:srgbClr val="D3ECE7"/>
              </a:solidFill>
              <a:effectLst/>
              <a:latin typeface="Arial" panose="020B0604020202020204" pitchFamily="34" charset="0"/>
            </a:endParaRPr>
          </a:p>
        </p:txBody>
      </p:sp>
    </p:spTree>
    <p:extLst>
      <p:ext uri="{BB962C8B-B14F-4D97-AF65-F5344CB8AC3E}">
        <p14:creationId xmlns:p14="http://schemas.microsoft.com/office/powerpoint/2010/main" val="308590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CFB55-44C4-E24F-9B59-0D9CBC59AA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8A6BFD9-C9B2-E74C-8E1D-A85AFE19031A}"/>
              </a:ext>
            </a:extLst>
          </p:cNvPr>
          <p:cNvSpPr>
            <a:spLocks noGrp="1"/>
          </p:cNvSpPr>
          <p:nvPr>
            <p:ph type="ctrTitle" hasCustomPrompt="1"/>
          </p:nvPr>
        </p:nvSpPr>
        <p:spPr>
          <a:xfrm>
            <a:off x="786063" y="480971"/>
            <a:ext cx="7724274" cy="2387600"/>
          </a:xfrm>
        </p:spPr>
        <p:txBody>
          <a:bodyPr anchor="b">
            <a:normAutofit/>
          </a:bodyPr>
          <a:lstStyle>
            <a:lvl1pPr algn="l">
              <a:defRPr lang="en-NZ" sz="6400" b="1" smtClean="0">
                <a:solidFill>
                  <a:schemeClr val="tx1"/>
                </a:solidFill>
                <a:effectLst/>
              </a:defRPr>
            </a:lvl1pPr>
          </a:lstStyle>
          <a:p>
            <a:r>
              <a:rPr lang="en-NZ" b="1" dirty="0">
                <a:solidFill>
                  <a:srgbClr val="CDEBEF"/>
                </a:solidFill>
                <a:effectLst/>
                <a:latin typeface="Arial" panose="020B0604020202020204" pitchFamily="34" charset="0"/>
              </a:rPr>
              <a:t>COVER PAGE OPTION THREE</a:t>
            </a:r>
            <a:endParaRPr lang="en-NZ" dirty="0">
              <a:solidFill>
                <a:srgbClr val="CDEBEF"/>
              </a:solidFill>
              <a:effectLst/>
              <a:latin typeface="Arial" panose="020B0604020202020204" pitchFamily="34" charset="0"/>
            </a:endParaRPr>
          </a:p>
        </p:txBody>
      </p:sp>
      <p:sp>
        <p:nvSpPr>
          <p:cNvPr id="16" name="Text Placeholder 15">
            <a:extLst>
              <a:ext uri="{FF2B5EF4-FFF2-40B4-BE49-F238E27FC236}">
                <a16:creationId xmlns:a16="http://schemas.microsoft.com/office/drawing/2014/main" id="{C8BAB750-98F9-D145-AFF8-ECA56CC31F99}"/>
              </a:ext>
            </a:extLst>
          </p:cNvPr>
          <p:cNvSpPr>
            <a:spLocks noGrp="1"/>
          </p:cNvSpPr>
          <p:nvPr>
            <p:ph type="body" sz="quarter" idx="10"/>
          </p:nvPr>
        </p:nvSpPr>
        <p:spPr>
          <a:xfrm>
            <a:off x="758031" y="3083719"/>
            <a:ext cx="7780337" cy="690562"/>
          </a:xfrm>
        </p:spPr>
        <p:txBody>
          <a:bodyPr>
            <a:normAutofit/>
          </a:bodyPr>
          <a:lstStyle>
            <a:lvl1pPr marL="0" indent="0">
              <a:buNone/>
              <a:defRPr sz="2000" b="1">
                <a:solidFill>
                  <a:schemeClr val="bg2"/>
                </a:solidFill>
              </a:defRPr>
            </a:lvl1pPr>
          </a:lstStyle>
          <a:p>
            <a:pPr lvl="0"/>
            <a:r>
              <a:rPr lang="en-US"/>
              <a:t>Click to edit Master text styles</a:t>
            </a:r>
          </a:p>
        </p:txBody>
      </p:sp>
      <p:sp>
        <p:nvSpPr>
          <p:cNvPr id="19" name="Date Placeholder 3">
            <a:extLst>
              <a:ext uri="{FF2B5EF4-FFF2-40B4-BE49-F238E27FC236}">
                <a16:creationId xmlns:a16="http://schemas.microsoft.com/office/drawing/2014/main" id="{81D71ECB-95FF-844F-BDD6-C4E7A5628E83}"/>
              </a:ext>
            </a:extLst>
          </p:cNvPr>
          <p:cNvSpPr>
            <a:spLocks noGrp="1"/>
          </p:cNvSpPr>
          <p:nvPr>
            <p:ph type="dt" sz="half" idx="11"/>
          </p:nvPr>
        </p:nvSpPr>
        <p:spPr>
          <a:xfrm>
            <a:off x="758031" y="3429000"/>
            <a:ext cx="9143999" cy="365125"/>
          </a:xfrm>
          <a:prstGeom prst="rect">
            <a:avLst/>
          </a:prstGeom>
        </p:spPr>
        <p:txBody>
          <a:bodyPr/>
          <a:lstStyle>
            <a:lvl1pPr algn="l">
              <a:defRPr sz="2400" b="1">
                <a:solidFill>
                  <a:schemeClr val="bg2"/>
                </a:solidFill>
              </a:defRPr>
            </a:lvl1pPr>
          </a:lstStyle>
          <a:p>
            <a:fld id="{A4BA3E72-87E2-4F00-BBF4-A0F9651802E4}" type="datetime1">
              <a:rPr lang="en-US" smtClean="0"/>
              <a:t>6/6/2023</a:t>
            </a:fld>
            <a:endParaRPr lang="en-US" dirty="0"/>
          </a:p>
        </p:txBody>
      </p:sp>
    </p:spTree>
    <p:extLst>
      <p:ext uri="{BB962C8B-B14F-4D97-AF65-F5344CB8AC3E}">
        <p14:creationId xmlns:p14="http://schemas.microsoft.com/office/powerpoint/2010/main" val="3157351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_1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5333FD-53CF-244F-8489-8FA000A51B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994400" cy="6858000"/>
          </a:xfrm>
          <a:prstGeom prst="rect">
            <a:avLst/>
          </a:prstGeom>
        </p:spPr>
      </p:pic>
      <p:sp>
        <p:nvSpPr>
          <p:cNvPr id="2" name="Title 1">
            <a:extLst>
              <a:ext uri="{FF2B5EF4-FFF2-40B4-BE49-F238E27FC236}">
                <a16:creationId xmlns:a16="http://schemas.microsoft.com/office/drawing/2014/main" id="{F715230C-F485-5344-B8E0-03253F16D421}"/>
              </a:ext>
            </a:extLst>
          </p:cNvPr>
          <p:cNvSpPr>
            <a:spLocks noGrp="1"/>
          </p:cNvSpPr>
          <p:nvPr>
            <p:ph type="title" hasCustomPrompt="1"/>
          </p:nvPr>
        </p:nvSpPr>
        <p:spPr>
          <a:xfrm>
            <a:off x="6713620" y="2638926"/>
            <a:ext cx="4786229" cy="2348665"/>
          </a:xfrm>
        </p:spPr>
        <p:txBody>
          <a:bodyPr anchor="t">
            <a:normAutofit/>
          </a:bodyPr>
          <a:lstStyle>
            <a:lvl1pPr>
              <a:defRPr sz="5500">
                <a:solidFill>
                  <a:schemeClr val="accent3"/>
                </a:solidFill>
              </a:defRPr>
            </a:lvl1pPr>
          </a:lstStyle>
          <a:p>
            <a:r>
              <a:rPr lang="en-GB" dirty="0"/>
              <a:t>Divider page option one</a:t>
            </a:r>
            <a:endParaRPr lang="en-US" dirty="0"/>
          </a:p>
        </p:txBody>
      </p:sp>
    </p:spTree>
    <p:extLst>
      <p:ext uri="{BB962C8B-B14F-4D97-AF65-F5344CB8AC3E}">
        <p14:creationId xmlns:p14="http://schemas.microsoft.com/office/powerpoint/2010/main" val="3997523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AC637-2226-A54F-B2DE-5D02C43D87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9396" y="0"/>
            <a:ext cx="4212603" cy="5029200"/>
          </a:xfrm>
          <a:prstGeom prst="rect">
            <a:avLst/>
          </a:prstGeom>
        </p:spPr>
      </p:pic>
      <p:sp>
        <p:nvSpPr>
          <p:cNvPr id="11" name="Text Placeholder 10">
            <a:extLst>
              <a:ext uri="{FF2B5EF4-FFF2-40B4-BE49-F238E27FC236}">
                <a16:creationId xmlns:a16="http://schemas.microsoft.com/office/drawing/2014/main" id="{CA34AE92-42F8-9C49-AC1B-479290E3D9C7}"/>
              </a:ext>
            </a:extLst>
          </p:cNvPr>
          <p:cNvSpPr>
            <a:spLocks noGrp="1"/>
          </p:cNvSpPr>
          <p:nvPr>
            <p:ph type="body" sz="quarter" idx="14" hasCustomPrompt="1"/>
          </p:nvPr>
        </p:nvSpPr>
        <p:spPr>
          <a:xfrm>
            <a:off x="814137" y="782219"/>
            <a:ext cx="10335126" cy="753979"/>
          </a:xfrm>
        </p:spPr>
        <p:txBody>
          <a:bodyPr>
            <a:noAutofit/>
          </a:bodyPr>
          <a:lstStyle>
            <a:lvl1pPr marL="0" indent="0">
              <a:buNone/>
              <a:defRPr sz="5000" b="1">
                <a:solidFill>
                  <a:srgbClr val="28222B"/>
                </a:solidFill>
              </a:defRPr>
            </a:lvl1pPr>
          </a:lstStyle>
          <a:p>
            <a:pPr lvl="0"/>
            <a:r>
              <a:rPr lang="en-GB" dirty="0"/>
              <a:t>Heading</a:t>
            </a:r>
          </a:p>
        </p:txBody>
      </p:sp>
      <p:sp>
        <p:nvSpPr>
          <p:cNvPr id="13" name="Text Placeholder 12">
            <a:extLst>
              <a:ext uri="{FF2B5EF4-FFF2-40B4-BE49-F238E27FC236}">
                <a16:creationId xmlns:a16="http://schemas.microsoft.com/office/drawing/2014/main" id="{4197B82A-BCB6-4E49-BD01-8BDF288185F0}"/>
              </a:ext>
            </a:extLst>
          </p:cNvPr>
          <p:cNvSpPr>
            <a:spLocks noGrp="1"/>
          </p:cNvSpPr>
          <p:nvPr>
            <p:ph type="body" sz="quarter" idx="15"/>
          </p:nvPr>
        </p:nvSpPr>
        <p:spPr>
          <a:xfrm>
            <a:off x="814138" y="2125244"/>
            <a:ext cx="5017168" cy="3950537"/>
          </a:xfrm>
        </p:spPr>
        <p:txBody>
          <a:bodyPr/>
          <a:lstStyle>
            <a:lvl1pPr marL="0" indent="0">
              <a:buNone/>
              <a:defRPr sz="2600" b="1">
                <a:solidFill>
                  <a:srgbClr val="00AFB9"/>
                </a:solidFill>
              </a:defRPr>
            </a:lvl1pPr>
            <a:lvl2pPr marL="457200" indent="0">
              <a:buNone/>
              <a:defRPr>
                <a:solidFill>
                  <a:schemeClr val="bg2"/>
                </a:solidFill>
              </a:defRPr>
            </a:lvl2pPr>
          </a:lstStyle>
          <a:p>
            <a:pPr lvl="0"/>
            <a:r>
              <a:rPr lang="en-US" dirty="0"/>
              <a:t>Click to edit Master text styles</a:t>
            </a:r>
          </a:p>
        </p:txBody>
      </p:sp>
      <p:sp>
        <p:nvSpPr>
          <p:cNvPr id="15" name="Text Placeholder 14">
            <a:extLst>
              <a:ext uri="{FF2B5EF4-FFF2-40B4-BE49-F238E27FC236}">
                <a16:creationId xmlns:a16="http://schemas.microsoft.com/office/drawing/2014/main" id="{E52DF885-1649-5A48-85F5-F398B30576DB}"/>
              </a:ext>
            </a:extLst>
          </p:cNvPr>
          <p:cNvSpPr>
            <a:spLocks noGrp="1"/>
          </p:cNvSpPr>
          <p:nvPr>
            <p:ph type="body" sz="quarter" idx="16"/>
          </p:nvPr>
        </p:nvSpPr>
        <p:spPr>
          <a:xfrm>
            <a:off x="6132095" y="2125243"/>
            <a:ext cx="5017168" cy="3950537"/>
          </a:xfrm>
        </p:spPr>
        <p:txBody>
          <a:bodyPr>
            <a:normAutofit/>
          </a:bodyPr>
          <a:lstStyle>
            <a:lvl1pPr>
              <a:defRPr sz="2400">
                <a:solidFill>
                  <a:srgbClr val="28222B"/>
                </a:solidFill>
              </a:defRPr>
            </a:lvl1pPr>
          </a:lstStyle>
          <a:p>
            <a:pPr lvl="0"/>
            <a:r>
              <a:rPr lang="en-US" dirty="0"/>
              <a:t>Click to edit Master text styles</a:t>
            </a:r>
          </a:p>
        </p:txBody>
      </p:sp>
    </p:spTree>
    <p:extLst>
      <p:ext uri="{BB962C8B-B14F-4D97-AF65-F5344CB8AC3E}">
        <p14:creationId xmlns:p14="http://schemas.microsoft.com/office/powerpoint/2010/main" val="47836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6F58E-47FF-DB47-90CD-BF54C9605A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2900" y="0"/>
            <a:ext cx="4229100"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2" name="Text Placeholder 11">
            <a:extLst>
              <a:ext uri="{FF2B5EF4-FFF2-40B4-BE49-F238E27FC236}">
                <a16:creationId xmlns:a16="http://schemas.microsoft.com/office/drawing/2014/main" id="{97073020-E4E0-9547-9869-7F76D393CEF9}"/>
              </a:ext>
            </a:extLst>
          </p:cNvPr>
          <p:cNvSpPr>
            <a:spLocks noGrp="1"/>
          </p:cNvSpPr>
          <p:nvPr>
            <p:ph type="body" sz="quarter" idx="16"/>
          </p:nvPr>
        </p:nvSpPr>
        <p:spPr>
          <a:xfrm>
            <a:off x="814138" y="2124827"/>
            <a:ext cx="4944978" cy="3826712"/>
          </a:xfrm>
        </p:spPr>
        <p:txBody>
          <a:bodyPr/>
          <a:lstStyle>
            <a:lvl1pPr marL="0" indent="0">
              <a:buNone/>
              <a:defRPr sz="2600" b="1"/>
            </a:lvl1pPr>
          </a:lstStyle>
          <a:p>
            <a:pPr lvl="0"/>
            <a:r>
              <a:rPr lang="en-US" dirty="0"/>
              <a:t>Click to edit Master text styles</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6208713" y="890588"/>
            <a:ext cx="5092700" cy="5060950"/>
          </a:xfrm>
        </p:spPr>
        <p:txBody>
          <a:bodyPr/>
          <a:lstStyle/>
          <a:p>
            <a:r>
              <a:rPr lang="en-US"/>
              <a:t>Click icon to add picture</a:t>
            </a:r>
            <a:endParaRPr lang="en-US" dirty="0"/>
          </a:p>
        </p:txBody>
      </p:sp>
    </p:spTree>
    <p:extLst>
      <p:ext uri="{BB962C8B-B14F-4D97-AF65-F5344CB8AC3E}">
        <p14:creationId xmlns:p14="http://schemas.microsoft.com/office/powerpoint/2010/main" val="48610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F6608C-7A3D-D246-B47B-4AF3B9746D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7542" y="0"/>
            <a:ext cx="5744458"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2" name="Text Placeholder 11">
            <a:extLst>
              <a:ext uri="{FF2B5EF4-FFF2-40B4-BE49-F238E27FC236}">
                <a16:creationId xmlns:a16="http://schemas.microsoft.com/office/drawing/2014/main" id="{97073020-E4E0-9547-9869-7F76D393CEF9}"/>
              </a:ext>
            </a:extLst>
          </p:cNvPr>
          <p:cNvSpPr>
            <a:spLocks noGrp="1"/>
          </p:cNvSpPr>
          <p:nvPr>
            <p:ph type="body" sz="quarter" idx="16"/>
          </p:nvPr>
        </p:nvSpPr>
        <p:spPr>
          <a:xfrm>
            <a:off x="814138" y="2124827"/>
            <a:ext cx="4944978" cy="3826712"/>
          </a:xfrm>
        </p:spPr>
        <p:txBody>
          <a:bodyPr/>
          <a:lstStyle>
            <a:lvl1pPr marL="0" indent="0">
              <a:buNone/>
              <a:defRPr sz="2600" b="1"/>
            </a:lvl1pPr>
          </a:lstStyle>
          <a:p>
            <a:pPr lvl="0"/>
            <a:r>
              <a:rPr lang="en-US"/>
              <a:t>Click to edit Master text styles</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6208713" y="890588"/>
            <a:ext cx="5092700" cy="5060950"/>
          </a:xfrm>
        </p:spPr>
        <p:txBody>
          <a:bodyPr/>
          <a:lstStyle/>
          <a:p>
            <a:r>
              <a:rPr lang="en-US"/>
              <a:t>Click icon to add picture</a:t>
            </a:r>
            <a:endParaRPr lang="en-US" dirty="0"/>
          </a:p>
        </p:txBody>
      </p:sp>
    </p:spTree>
    <p:extLst>
      <p:ext uri="{BB962C8B-B14F-4D97-AF65-F5344CB8AC3E}">
        <p14:creationId xmlns:p14="http://schemas.microsoft.com/office/powerpoint/2010/main" val="2954500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and imag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F6608C-7A3D-D246-B47B-4AF3B9746D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814138" y="2124826"/>
            <a:ext cx="10487276" cy="3826711"/>
          </a:xfrm>
        </p:spPr>
        <p:txBody>
          <a:bodyPr/>
          <a:lstStyle/>
          <a:p>
            <a:r>
              <a:rPr lang="en-US"/>
              <a:t>Click icon to add picture</a:t>
            </a:r>
            <a:endParaRPr lang="en-US" dirty="0"/>
          </a:p>
        </p:txBody>
      </p:sp>
    </p:spTree>
    <p:extLst>
      <p:ext uri="{BB962C8B-B14F-4D97-AF65-F5344CB8AC3E}">
        <p14:creationId xmlns:p14="http://schemas.microsoft.com/office/powerpoint/2010/main" val="583801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 Whatu Or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638C0-0085-7C44-BF6A-6CBEB7EBF6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01700"/>
            <a:ext cx="12192000" cy="5956300"/>
          </a:xfrm>
          <a:prstGeom prst="rect">
            <a:avLst/>
          </a:prstGeom>
        </p:spPr>
      </p:pic>
      <p:sp>
        <p:nvSpPr>
          <p:cNvPr id="13" name="Text Placeholder 13">
            <a:extLst>
              <a:ext uri="{FF2B5EF4-FFF2-40B4-BE49-F238E27FC236}">
                <a16:creationId xmlns:a16="http://schemas.microsoft.com/office/drawing/2014/main" id="{08449011-4DB6-7843-A7BF-92C8DD091788}"/>
              </a:ext>
            </a:extLst>
          </p:cNvPr>
          <p:cNvSpPr>
            <a:spLocks noGrp="1"/>
          </p:cNvSpPr>
          <p:nvPr>
            <p:ph type="body" sz="quarter" idx="17"/>
          </p:nvPr>
        </p:nvSpPr>
        <p:spPr>
          <a:xfrm>
            <a:off x="8323596" y="3481137"/>
            <a:ext cx="2627395" cy="2273969"/>
          </a:xfrm>
        </p:spPr>
        <p:txBody>
          <a:bodyPr>
            <a:normAutofit/>
          </a:bodyPr>
          <a:lstStyle>
            <a:lvl1pPr marL="0" indent="0" algn="ctr">
              <a:buNone/>
              <a:defRPr sz="2400" b="1">
                <a:solidFill>
                  <a:schemeClr val="accent4"/>
                </a:solidFill>
              </a:defRPr>
            </a:lvl1pPr>
            <a:lvl2pPr marL="457200" indent="0">
              <a:buNone/>
              <a:defRPr/>
            </a:lvl2pPr>
          </a:lstStyle>
          <a:p>
            <a:pPr lvl="0"/>
            <a:r>
              <a:rPr lang="en-US"/>
              <a:t>Click to edit Master text styles</a:t>
            </a:r>
          </a:p>
        </p:txBody>
      </p:sp>
      <p:sp>
        <p:nvSpPr>
          <p:cNvPr id="14" name="Text Placeholder 13">
            <a:extLst>
              <a:ext uri="{FF2B5EF4-FFF2-40B4-BE49-F238E27FC236}">
                <a16:creationId xmlns:a16="http://schemas.microsoft.com/office/drawing/2014/main" id="{0A9B624A-E79B-1D4C-8FBE-83631AE8F9DC}"/>
              </a:ext>
            </a:extLst>
          </p:cNvPr>
          <p:cNvSpPr>
            <a:spLocks noGrp="1"/>
          </p:cNvSpPr>
          <p:nvPr>
            <p:ph type="body" sz="quarter" idx="18"/>
          </p:nvPr>
        </p:nvSpPr>
        <p:spPr>
          <a:xfrm>
            <a:off x="4778291" y="3481137"/>
            <a:ext cx="2627395" cy="2273969"/>
          </a:xfrm>
        </p:spPr>
        <p:txBody>
          <a:bodyPr>
            <a:normAutofit/>
          </a:bodyPr>
          <a:lstStyle>
            <a:lvl1pPr marL="0" indent="0" algn="ctr">
              <a:buNone/>
              <a:defRPr sz="2400" b="1">
                <a:solidFill>
                  <a:schemeClr val="accent1"/>
                </a:solidFill>
              </a:defRPr>
            </a:lvl1pPr>
            <a:lvl2pPr marL="457200" indent="0">
              <a:buNone/>
              <a:defRPr/>
            </a:lvl2pPr>
          </a:lstStyle>
          <a:p>
            <a:pPr lvl="0"/>
            <a:r>
              <a:rPr lang="en-US"/>
              <a:t>Click to edit Master text styles</a:t>
            </a:r>
          </a:p>
        </p:txBody>
      </p:sp>
      <p:sp>
        <p:nvSpPr>
          <p:cNvPr id="15" name="Text Placeholder 13">
            <a:extLst>
              <a:ext uri="{FF2B5EF4-FFF2-40B4-BE49-F238E27FC236}">
                <a16:creationId xmlns:a16="http://schemas.microsoft.com/office/drawing/2014/main" id="{3539133A-E48F-E74B-9BF0-B73EB9D4B6C2}"/>
              </a:ext>
            </a:extLst>
          </p:cNvPr>
          <p:cNvSpPr>
            <a:spLocks noGrp="1"/>
          </p:cNvSpPr>
          <p:nvPr>
            <p:ph type="body" sz="quarter" idx="19"/>
          </p:nvPr>
        </p:nvSpPr>
        <p:spPr>
          <a:xfrm>
            <a:off x="1241007" y="3481137"/>
            <a:ext cx="2627395" cy="2273969"/>
          </a:xfrm>
        </p:spPr>
        <p:txBody>
          <a:bodyPr>
            <a:normAutofit/>
          </a:bodyPr>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38279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877756-418C-F26D-62DA-F0B5681F3F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2" name="Title 1"/>
          <p:cNvSpPr>
            <a:spLocks noGrp="1"/>
          </p:cNvSpPr>
          <p:nvPr>
            <p:ph type="title"/>
          </p:nvPr>
        </p:nvSpPr>
        <p:spPr/>
        <p:txBody>
          <a:bodyPr/>
          <a:lstStyle>
            <a:lvl1pPr>
              <a:defRPr>
                <a:solidFill>
                  <a:srgbClr val="1C254A"/>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SzPct val="90000"/>
              <a:defRPr>
                <a:solidFill>
                  <a:srgbClr val="3F3958"/>
                </a:solidFill>
              </a:defRPr>
            </a:lvl1pPr>
            <a:lvl2pPr>
              <a:buSzPct val="90000"/>
              <a:defRPr>
                <a:solidFill>
                  <a:srgbClr val="3F3958"/>
                </a:solidFill>
              </a:defRPr>
            </a:lvl2pPr>
            <a:lvl3pPr>
              <a:buSzPct val="90000"/>
              <a:defRPr>
                <a:solidFill>
                  <a:srgbClr val="3F3958"/>
                </a:solidFill>
              </a:defRPr>
            </a:lvl3pPr>
            <a:lvl4pPr>
              <a:buSzPct val="90000"/>
              <a:defRPr>
                <a:solidFill>
                  <a:srgbClr val="3F3958"/>
                </a:solidFill>
              </a:defRPr>
            </a:lvl4pPr>
            <a:lvl5pPr>
              <a:buSzPct val="90000"/>
              <a:defRPr>
                <a:solidFill>
                  <a:srgbClr val="3F39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a:extLst>
              <a:ext uri="{FF2B5EF4-FFF2-40B4-BE49-F238E27FC236}">
                <a16:creationId xmlns:a16="http://schemas.microsoft.com/office/drawing/2014/main" id="{1FEAA313-1B6A-AF45-9E8B-8C2095008A0B}"/>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1350084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03D34-2D18-FE43-A1C1-F8901428DB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C9DBD6B0-5AD0-734E-8148-EE19B3630633}"/>
              </a:ext>
            </a:extLst>
          </p:cNvPr>
          <p:cNvSpPr>
            <a:spLocks noGrp="1"/>
          </p:cNvSpPr>
          <p:nvPr>
            <p:ph type="body" sz="quarter" idx="10" hasCustomPrompt="1"/>
          </p:nvPr>
        </p:nvSpPr>
        <p:spPr>
          <a:xfrm>
            <a:off x="938213" y="1508125"/>
            <a:ext cx="10331450" cy="3833813"/>
          </a:xfrm>
        </p:spPr>
        <p:txBody>
          <a:bodyPr anchor="ctr">
            <a:normAutofit/>
          </a:bodyPr>
          <a:lstStyle>
            <a:lvl1pPr marL="0" indent="0" algn="ctr">
              <a:buNone/>
              <a:defRPr sz="6000" b="1">
                <a:solidFill>
                  <a:srgbClr val="CCEAEE"/>
                </a:solidFill>
              </a:defRPr>
            </a:lvl1pPr>
          </a:lstStyle>
          <a:p>
            <a:pPr lvl="0"/>
            <a:r>
              <a:rPr lang="en-GB" dirty="0"/>
              <a:t>Quote here</a:t>
            </a:r>
            <a:endParaRPr lang="en-US" dirty="0"/>
          </a:p>
        </p:txBody>
      </p:sp>
    </p:spTree>
    <p:extLst>
      <p:ext uri="{BB962C8B-B14F-4D97-AF65-F5344CB8AC3E}">
        <p14:creationId xmlns:p14="http://schemas.microsoft.com/office/powerpoint/2010/main" val="2326443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_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8AFB67-8078-7743-BBBB-728EEE0EE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E06B29-9804-B245-B86F-1FA80830A9F8}"/>
              </a:ext>
            </a:extLst>
          </p:cNvPr>
          <p:cNvSpPr>
            <a:spLocks noGrp="1"/>
          </p:cNvSpPr>
          <p:nvPr>
            <p:ph type="ctrTitle" hasCustomPrompt="1"/>
          </p:nvPr>
        </p:nvSpPr>
        <p:spPr>
          <a:xfrm>
            <a:off x="671333" y="2110260"/>
            <a:ext cx="9996668" cy="2387600"/>
          </a:xfrm>
        </p:spPr>
        <p:txBody>
          <a:bodyPr anchor="b">
            <a:normAutofit/>
          </a:bodyPr>
          <a:lstStyle>
            <a:lvl1pPr algn="l">
              <a:defRPr lang="en-NZ" sz="7000" b="1" smtClean="0">
                <a:solidFill>
                  <a:schemeClr val="accent1"/>
                </a:solidFill>
                <a:effectLst/>
              </a:defRPr>
            </a:lvl1pPr>
          </a:lstStyle>
          <a:p>
            <a:r>
              <a:rPr lang="en-NZ" b="1" dirty="0">
                <a:solidFill>
                  <a:srgbClr val="CDEBEF"/>
                </a:solidFill>
                <a:effectLst/>
                <a:latin typeface="Arial" panose="020B0604020202020204" pitchFamily="34" charset="0"/>
              </a:rPr>
              <a:t>Cover page </a:t>
            </a:r>
            <a:br>
              <a:rPr lang="en-NZ" b="1" dirty="0">
                <a:solidFill>
                  <a:srgbClr val="CDEBEF"/>
                </a:solidFill>
                <a:effectLst/>
                <a:latin typeface="Arial" panose="020B0604020202020204" pitchFamily="34" charset="0"/>
              </a:rPr>
            </a:br>
            <a:r>
              <a:rPr lang="en-NZ" b="1" dirty="0">
                <a:solidFill>
                  <a:srgbClr val="CDEBEF"/>
                </a:solidFill>
                <a:effectLst/>
                <a:latin typeface="Arial" panose="020B0604020202020204" pitchFamily="34" charset="0"/>
              </a:rPr>
              <a:t>option one</a:t>
            </a:r>
            <a:endParaRPr lang="en-NZ" dirty="0">
              <a:solidFill>
                <a:srgbClr val="CDEBEF"/>
              </a:solidFill>
              <a:effectLst/>
              <a:latin typeface="Arial" panose="020B0604020202020204" pitchFamily="34" charset="0"/>
            </a:endParaRPr>
          </a:p>
        </p:txBody>
      </p:sp>
      <p:sp>
        <p:nvSpPr>
          <p:cNvPr id="3" name="Subtitle 2">
            <a:extLst>
              <a:ext uri="{FF2B5EF4-FFF2-40B4-BE49-F238E27FC236}">
                <a16:creationId xmlns:a16="http://schemas.microsoft.com/office/drawing/2014/main" id="{3E4E590B-CF11-1141-9EC0-24B006302A66}"/>
              </a:ext>
            </a:extLst>
          </p:cNvPr>
          <p:cNvSpPr>
            <a:spLocks noGrp="1"/>
          </p:cNvSpPr>
          <p:nvPr>
            <p:ph type="subTitle" idx="1" hasCustomPrompt="1"/>
          </p:nvPr>
        </p:nvSpPr>
        <p:spPr>
          <a:xfrm>
            <a:off x="752355" y="4758654"/>
            <a:ext cx="9915645" cy="485442"/>
          </a:xfrm>
        </p:spPr>
        <p:txBody>
          <a:bodyPr/>
          <a:lstStyle>
            <a:lvl1pPr marL="0" indent="0" algn="l">
              <a:buNone/>
              <a:defRPr lang="en-NZ" b="1" smtClean="0">
                <a:solidFill>
                  <a:schemeClr val="bg2"/>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NZ" b="1" dirty="0">
                <a:solidFill>
                  <a:srgbClr val="00B2B9"/>
                </a:solidFill>
                <a:effectLst/>
                <a:latin typeface="Arial" panose="020B0604020202020204" pitchFamily="34" charset="0"/>
              </a:rPr>
              <a:t>Subheading</a:t>
            </a:r>
            <a:endParaRPr lang="en-NZ" dirty="0">
              <a:solidFill>
                <a:srgbClr val="00B2B9"/>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5CFD1E8C-F4B6-9447-BFE8-9A5892CFEBC9}"/>
              </a:ext>
            </a:extLst>
          </p:cNvPr>
          <p:cNvSpPr>
            <a:spLocks noGrp="1"/>
          </p:cNvSpPr>
          <p:nvPr>
            <p:ph type="dt" sz="half" idx="10"/>
          </p:nvPr>
        </p:nvSpPr>
        <p:spPr>
          <a:xfrm>
            <a:off x="752355" y="5244097"/>
            <a:ext cx="9915644" cy="365125"/>
          </a:xfrm>
        </p:spPr>
        <p:txBody>
          <a:bodyPr/>
          <a:lstStyle>
            <a:lvl1pPr algn="l">
              <a:defRPr sz="2400" b="1">
                <a:solidFill>
                  <a:schemeClr val="bg2"/>
                </a:solidFill>
              </a:defRPr>
            </a:lvl1pPr>
          </a:lstStyle>
          <a:p>
            <a:fld id="{6D102245-C286-428C-9E35-EDFBE8FCA7FD}" type="datetime1">
              <a:rPr lang="en-US" smtClean="0"/>
              <a:t>6/6/2023</a:t>
            </a:fld>
            <a:endParaRPr lang="en-US" dirty="0"/>
          </a:p>
        </p:txBody>
      </p:sp>
    </p:spTree>
    <p:extLst>
      <p:ext uri="{BB962C8B-B14F-4D97-AF65-F5344CB8AC3E}">
        <p14:creationId xmlns:p14="http://schemas.microsoft.com/office/powerpoint/2010/main" val="1182932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CFB55-44C4-E24F-9B59-0D9CBC59AA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8A6BFD9-C9B2-E74C-8E1D-A85AFE19031A}"/>
              </a:ext>
            </a:extLst>
          </p:cNvPr>
          <p:cNvSpPr>
            <a:spLocks noGrp="1"/>
          </p:cNvSpPr>
          <p:nvPr>
            <p:ph type="ctrTitle" hasCustomPrompt="1"/>
          </p:nvPr>
        </p:nvSpPr>
        <p:spPr>
          <a:xfrm>
            <a:off x="786063" y="480971"/>
            <a:ext cx="7724274" cy="2387600"/>
          </a:xfrm>
        </p:spPr>
        <p:txBody>
          <a:bodyPr anchor="b">
            <a:normAutofit/>
          </a:bodyPr>
          <a:lstStyle>
            <a:lvl1pPr algn="l">
              <a:defRPr lang="en-NZ" sz="6400" b="1" smtClean="0">
                <a:solidFill>
                  <a:schemeClr val="tx1"/>
                </a:solidFill>
                <a:effectLst/>
              </a:defRPr>
            </a:lvl1pPr>
          </a:lstStyle>
          <a:p>
            <a:r>
              <a:rPr lang="en-NZ" b="1" dirty="0">
                <a:solidFill>
                  <a:srgbClr val="CDEBEF"/>
                </a:solidFill>
                <a:effectLst/>
                <a:latin typeface="Arial" panose="020B0604020202020204" pitchFamily="34" charset="0"/>
              </a:rPr>
              <a:t>COVER PAGE OPTION THREE</a:t>
            </a:r>
            <a:endParaRPr lang="en-NZ" dirty="0">
              <a:solidFill>
                <a:srgbClr val="CDEBEF"/>
              </a:solidFill>
              <a:effectLst/>
              <a:latin typeface="Arial" panose="020B0604020202020204" pitchFamily="34" charset="0"/>
            </a:endParaRPr>
          </a:p>
        </p:txBody>
      </p:sp>
      <p:sp>
        <p:nvSpPr>
          <p:cNvPr id="16" name="Text Placeholder 15">
            <a:extLst>
              <a:ext uri="{FF2B5EF4-FFF2-40B4-BE49-F238E27FC236}">
                <a16:creationId xmlns:a16="http://schemas.microsoft.com/office/drawing/2014/main" id="{C8BAB750-98F9-D145-AFF8-ECA56CC31F99}"/>
              </a:ext>
            </a:extLst>
          </p:cNvPr>
          <p:cNvSpPr>
            <a:spLocks noGrp="1"/>
          </p:cNvSpPr>
          <p:nvPr>
            <p:ph type="body" sz="quarter" idx="10"/>
          </p:nvPr>
        </p:nvSpPr>
        <p:spPr>
          <a:xfrm>
            <a:off x="758031" y="3083719"/>
            <a:ext cx="7780337" cy="690562"/>
          </a:xfrm>
        </p:spPr>
        <p:txBody>
          <a:bodyPr>
            <a:normAutofit/>
          </a:bodyPr>
          <a:lstStyle>
            <a:lvl1pPr marL="0" indent="0">
              <a:buNone/>
              <a:defRPr sz="2000" b="1">
                <a:solidFill>
                  <a:schemeClr val="bg2"/>
                </a:solidFill>
              </a:defRPr>
            </a:lvl1pPr>
          </a:lstStyle>
          <a:p>
            <a:pPr lvl="0"/>
            <a:r>
              <a:rPr lang="en-US"/>
              <a:t>Click to edit Master text styles</a:t>
            </a:r>
          </a:p>
        </p:txBody>
      </p:sp>
      <p:sp>
        <p:nvSpPr>
          <p:cNvPr id="19" name="Date Placeholder 3">
            <a:extLst>
              <a:ext uri="{FF2B5EF4-FFF2-40B4-BE49-F238E27FC236}">
                <a16:creationId xmlns:a16="http://schemas.microsoft.com/office/drawing/2014/main" id="{81D71ECB-95FF-844F-BDD6-C4E7A5628E83}"/>
              </a:ext>
            </a:extLst>
          </p:cNvPr>
          <p:cNvSpPr>
            <a:spLocks noGrp="1"/>
          </p:cNvSpPr>
          <p:nvPr>
            <p:ph type="dt" sz="half" idx="11"/>
          </p:nvPr>
        </p:nvSpPr>
        <p:spPr>
          <a:xfrm>
            <a:off x="758031" y="3429000"/>
            <a:ext cx="9143999" cy="365125"/>
          </a:xfrm>
        </p:spPr>
        <p:txBody>
          <a:bodyPr/>
          <a:lstStyle>
            <a:lvl1pPr algn="l">
              <a:defRPr sz="2400" b="1">
                <a:solidFill>
                  <a:schemeClr val="bg2"/>
                </a:solidFill>
              </a:defRPr>
            </a:lvl1pPr>
          </a:lstStyle>
          <a:p>
            <a:fld id="{A4BA3E72-87E2-4F00-BBF4-A0F9651802E4}" type="datetime1">
              <a:rPr lang="en-US" smtClean="0"/>
              <a:t>6/6/2023</a:t>
            </a:fld>
            <a:endParaRPr lang="en-US" dirty="0"/>
          </a:p>
        </p:txBody>
      </p:sp>
    </p:spTree>
    <p:extLst>
      <p:ext uri="{BB962C8B-B14F-4D97-AF65-F5344CB8AC3E}">
        <p14:creationId xmlns:p14="http://schemas.microsoft.com/office/powerpoint/2010/main" val="385730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1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5333FD-53CF-244F-8489-8FA000A51B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994400" cy="6858000"/>
          </a:xfrm>
          <a:prstGeom prst="rect">
            <a:avLst/>
          </a:prstGeom>
        </p:spPr>
      </p:pic>
      <p:sp>
        <p:nvSpPr>
          <p:cNvPr id="2" name="Title 1">
            <a:extLst>
              <a:ext uri="{FF2B5EF4-FFF2-40B4-BE49-F238E27FC236}">
                <a16:creationId xmlns:a16="http://schemas.microsoft.com/office/drawing/2014/main" id="{F715230C-F485-5344-B8E0-03253F16D421}"/>
              </a:ext>
            </a:extLst>
          </p:cNvPr>
          <p:cNvSpPr>
            <a:spLocks noGrp="1"/>
          </p:cNvSpPr>
          <p:nvPr>
            <p:ph type="title" hasCustomPrompt="1"/>
          </p:nvPr>
        </p:nvSpPr>
        <p:spPr>
          <a:xfrm>
            <a:off x="6713620" y="2638926"/>
            <a:ext cx="4786229" cy="2348665"/>
          </a:xfrm>
        </p:spPr>
        <p:txBody>
          <a:bodyPr anchor="t">
            <a:normAutofit/>
          </a:bodyPr>
          <a:lstStyle>
            <a:lvl1pPr>
              <a:defRPr sz="5500">
                <a:solidFill>
                  <a:schemeClr val="accent3"/>
                </a:solidFill>
              </a:defRPr>
            </a:lvl1pPr>
          </a:lstStyle>
          <a:p>
            <a:r>
              <a:rPr lang="en-GB" dirty="0"/>
              <a:t>Divider page option one</a:t>
            </a:r>
            <a:endParaRPr lang="en-US" dirty="0"/>
          </a:p>
        </p:txBody>
      </p:sp>
    </p:spTree>
    <p:extLst>
      <p:ext uri="{BB962C8B-B14F-4D97-AF65-F5344CB8AC3E}">
        <p14:creationId xmlns:p14="http://schemas.microsoft.com/office/powerpoint/2010/main" val="1114313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AC637-2226-A54F-B2DE-5D02C43D87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9396" y="0"/>
            <a:ext cx="4212603" cy="5029200"/>
          </a:xfrm>
          <a:prstGeom prst="rect">
            <a:avLst/>
          </a:prstGeom>
        </p:spPr>
      </p:pic>
      <p:sp>
        <p:nvSpPr>
          <p:cNvPr id="11" name="Text Placeholder 10">
            <a:extLst>
              <a:ext uri="{FF2B5EF4-FFF2-40B4-BE49-F238E27FC236}">
                <a16:creationId xmlns:a16="http://schemas.microsoft.com/office/drawing/2014/main" id="{CA34AE92-42F8-9C49-AC1B-479290E3D9C7}"/>
              </a:ext>
            </a:extLst>
          </p:cNvPr>
          <p:cNvSpPr>
            <a:spLocks noGrp="1"/>
          </p:cNvSpPr>
          <p:nvPr>
            <p:ph type="body" sz="quarter" idx="14" hasCustomPrompt="1"/>
          </p:nvPr>
        </p:nvSpPr>
        <p:spPr>
          <a:xfrm>
            <a:off x="814137" y="782219"/>
            <a:ext cx="10335126" cy="753979"/>
          </a:xfrm>
        </p:spPr>
        <p:txBody>
          <a:bodyPr>
            <a:noAutofit/>
          </a:bodyPr>
          <a:lstStyle>
            <a:lvl1pPr marL="0" indent="0">
              <a:buNone/>
              <a:defRPr sz="5000" b="1">
                <a:solidFill>
                  <a:srgbClr val="28222B"/>
                </a:solidFill>
              </a:defRPr>
            </a:lvl1pPr>
          </a:lstStyle>
          <a:p>
            <a:pPr lvl="0"/>
            <a:r>
              <a:rPr lang="en-GB" dirty="0"/>
              <a:t>Heading</a:t>
            </a:r>
          </a:p>
        </p:txBody>
      </p:sp>
      <p:sp>
        <p:nvSpPr>
          <p:cNvPr id="13" name="Text Placeholder 12">
            <a:extLst>
              <a:ext uri="{FF2B5EF4-FFF2-40B4-BE49-F238E27FC236}">
                <a16:creationId xmlns:a16="http://schemas.microsoft.com/office/drawing/2014/main" id="{4197B82A-BCB6-4E49-BD01-8BDF288185F0}"/>
              </a:ext>
            </a:extLst>
          </p:cNvPr>
          <p:cNvSpPr>
            <a:spLocks noGrp="1"/>
          </p:cNvSpPr>
          <p:nvPr>
            <p:ph type="body" sz="quarter" idx="15"/>
          </p:nvPr>
        </p:nvSpPr>
        <p:spPr>
          <a:xfrm>
            <a:off x="814138" y="2125244"/>
            <a:ext cx="5017168" cy="3950537"/>
          </a:xfrm>
        </p:spPr>
        <p:txBody>
          <a:bodyPr/>
          <a:lstStyle>
            <a:lvl1pPr marL="0" indent="0">
              <a:buNone/>
              <a:defRPr sz="2600" b="1">
                <a:solidFill>
                  <a:srgbClr val="00AFB9"/>
                </a:solidFill>
              </a:defRPr>
            </a:lvl1pPr>
            <a:lvl2pPr marL="457200" indent="0">
              <a:buNone/>
              <a:defRPr>
                <a:solidFill>
                  <a:schemeClr val="bg2"/>
                </a:solidFill>
              </a:defRPr>
            </a:lvl2pPr>
          </a:lstStyle>
          <a:p>
            <a:pPr lvl="0"/>
            <a:r>
              <a:rPr lang="en-US" dirty="0"/>
              <a:t>Click to edit Master text styles</a:t>
            </a:r>
          </a:p>
        </p:txBody>
      </p:sp>
      <p:sp>
        <p:nvSpPr>
          <p:cNvPr id="15" name="Text Placeholder 14">
            <a:extLst>
              <a:ext uri="{FF2B5EF4-FFF2-40B4-BE49-F238E27FC236}">
                <a16:creationId xmlns:a16="http://schemas.microsoft.com/office/drawing/2014/main" id="{E52DF885-1649-5A48-85F5-F398B30576DB}"/>
              </a:ext>
            </a:extLst>
          </p:cNvPr>
          <p:cNvSpPr>
            <a:spLocks noGrp="1"/>
          </p:cNvSpPr>
          <p:nvPr>
            <p:ph type="body" sz="quarter" idx="16"/>
          </p:nvPr>
        </p:nvSpPr>
        <p:spPr>
          <a:xfrm>
            <a:off x="6132095" y="2125243"/>
            <a:ext cx="5017168" cy="3950537"/>
          </a:xfrm>
        </p:spPr>
        <p:txBody>
          <a:bodyPr>
            <a:normAutofit/>
          </a:bodyPr>
          <a:lstStyle>
            <a:lvl1pPr>
              <a:defRPr sz="2400">
                <a:solidFill>
                  <a:srgbClr val="28222B"/>
                </a:solidFill>
              </a:defRPr>
            </a:lvl1pPr>
          </a:lstStyle>
          <a:p>
            <a:pPr lvl="0"/>
            <a:r>
              <a:rPr lang="en-US" dirty="0"/>
              <a:t>Click to edit Master text styles</a:t>
            </a:r>
          </a:p>
        </p:txBody>
      </p:sp>
    </p:spTree>
    <p:extLst>
      <p:ext uri="{BB962C8B-B14F-4D97-AF65-F5344CB8AC3E}">
        <p14:creationId xmlns:p14="http://schemas.microsoft.com/office/powerpoint/2010/main" val="4278033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6F58E-47FF-DB47-90CD-BF54C9605A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2900" y="0"/>
            <a:ext cx="4229100"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2" name="Text Placeholder 11">
            <a:extLst>
              <a:ext uri="{FF2B5EF4-FFF2-40B4-BE49-F238E27FC236}">
                <a16:creationId xmlns:a16="http://schemas.microsoft.com/office/drawing/2014/main" id="{97073020-E4E0-9547-9869-7F76D393CEF9}"/>
              </a:ext>
            </a:extLst>
          </p:cNvPr>
          <p:cNvSpPr>
            <a:spLocks noGrp="1"/>
          </p:cNvSpPr>
          <p:nvPr>
            <p:ph type="body" sz="quarter" idx="16"/>
          </p:nvPr>
        </p:nvSpPr>
        <p:spPr>
          <a:xfrm>
            <a:off x="814138" y="2124827"/>
            <a:ext cx="4944978" cy="3826712"/>
          </a:xfrm>
        </p:spPr>
        <p:txBody>
          <a:bodyPr/>
          <a:lstStyle>
            <a:lvl1pPr marL="0" indent="0">
              <a:buNone/>
              <a:defRPr sz="2600" b="1"/>
            </a:lvl1pPr>
          </a:lstStyle>
          <a:p>
            <a:pPr lvl="0"/>
            <a:r>
              <a:rPr lang="en-US" dirty="0"/>
              <a:t>Click to edit Master text styles</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6208713" y="890588"/>
            <a:ext cx="5092700" cy="5060950"/>
          </a:xfrm>
        </p:spPr>
        <p:txBody>
          <a:bodyPr/>
          <a:lstStyle/>
          <a:p>
            <a:r>
              <a:rPr lang="en-US"/>
              <a:t>Click icon to add picture</a:t>
            </a:r>
            <a:endParaRPr lang="en-US" dirty="0"/>
          </a:p>
        </p:txBody>
      </p:sp>
    </p:spTree>
    <p:extLst>
      <p:ext uri="{BB962C8B-B14F-4D97-AF65-F5344CB8AC3E}">
        <p14:creationId xmlns:p14="http://schemas.microsoft.com/office/powerpoint/2010/main" val="3727550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F6608C-7A3D-D246-B47B-4AF3B9746D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7542" y="0"/>
            <a:ext cx="5744458"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2" name="Text Placeholder 11">
            <a:extLst>
              <a:ext uri="{FF2B5EF4-FFF2-40B4-BE49-F238E27FC236}">
                <a16:creationId xmlns:a16="http://schemas.microsoft.com/office/drawing/2014/main" id="{97073020-E4E0-9547-9869-7F76D393CEF9}"/>
              </a:ext>
            </a:extLst>
          </p:cNvPr>
          <p:cNvSpPr>
            <a:spLocks noGrp="1"/>
          </p:cNvSpPr>
          <p:nvPr>
            <p:ph type="body" sz="quarter" idx="16"/>
          </p:nvPr>
        </p:nvSpPr>
        <p:spPr>
          <a:xfrm>
            <a:off x="814138" y="2124827"/>
            <a:ext cx="4944978" cy="3826712"/>
          </a:xfrm>
        </p:spPr>
        <p:txBody>
          <a:bodyPr/>
          <a:lstStyle>
            <a:lvl1pPr marL="0" indent="0">
              <a:buNone/>
              <a:defRPr sz="2600" b="1"/>
            </a:lvl1pPr>
          </a:lstStyle>
          <a:p>
            <a:pPr lvl="0"/>
            <a:r>
              <a:rPr lang="en-US"/>
              <a:t>Click to edit Master text styles</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6208713" y="890588"/>
            <a:ext cx="5092700" cy="5060950"/>
          </a:xfrm>
        </p:spPr>
        <p:txBody>
          <a:bodyPr/>
          <a:lstStyle/>
          <a:p>
            <a:r>
              <a:rPr lang="en-US"/>
              <a:t>Click icon to add picture</a:t>
            </a:r>
            <a:endParaRPr lang="en-US" dirty="0"/>
          </a:p>
        </p:txBody>
      </p:sp>
    </p:spTree>
    <p:extLst>
      <p:ext uri="{BB962C8B-B14F-4D97-AF65-F5344CB8AC3E}">
        <p14:creationId xmlns:p14="http://schemas.microsoft.com/office/powerpoint/2010/main" val="1998825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and imag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F6608C-7A3D-D246-B47B-4AF3B9746D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814138" y="2124826"/>
            <a:ext cx="10487276" cy="3826711"/>
          </a:xfrm>
        </p:spPr>
        <p:txBody>
          <a:bodyPr/>
          <a:lstStyle/>
          <a:p>
            <a:r>
              <a:rPr lang="en-US"/>
              <a:t>Click icon to add picture</a:t>
            </a:r>
            <a:endParaRPr lang="en-US" dirty="0"/>
          </a:p>
        </p:txBody>
      </p:sp>
    </p:spTree>
    <p:extLst>
      <p:ext uri="{BB962C8B-B14F-4D97-AF65-F5344CB8AC3E}">
        <p14:creationId xmlns:p14="http://schemas.microsoft.com/office/powerpoint/2010/main" val="347349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 Whatu Or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638C0-0085-7C44-BF6A-6CBEB7EBF6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01700"/>
            <a:ext cx="12192000" cy="5956300"/>
          </a:xfrm>
          <a:prstGeom prst="rect">
            <a:avLst/>
          </a:prstGeom>
        </p:spPr>
      </p:pic>
      <p:sp>
        <p:nvSpPr>
          <p:cNvPr id="13" name="Text Placeholder 13">
            <a:extLst>
              <a:ext uri="{FF2B5EF4-FFF2-40B4-BE49-F238E27FC236}">
                <a16:creationId xmlns:a16="http://schemas.microsoft.com/office/drawing/2014/main" id="{08449011-4DB6-7843-A7BF-92C8DD091788}"/>
              </a:ext>
            </a:extLst>
          </p:cNvPr>
          <p:cNvSpPr>
            <a:spLocks noGrp="1"/>
          </p:cNvSpPr>
          <p:nvPr>
            <p:ph type="body" sz="quarter" idx="17"/>
          </p:nvPr>
        </p:nvSpPr>
        <p:spPr>
          <a:xfrm>
            <a:off x="8323596" y="3481137"/>
            <a:ext cx="2627395" cy="2273969"/>
          </a:xfrm>
        </p:spPr>
        <p:txBody>
          <a:bodyPr>
            <a:normAutofit/>
          </a:bodyPr>
          <a:lstStyle>
            <a:lvl1pPr marL="0" indent="0" algn="ctr">
              <a:buNone/>
              <a:defRPr sz="2400" b="1">
                <a:solidFill>
                  <a:schemeClr val="accent4"/>
                </a:solidFill>
              </a:defRPr>
            </a:lvl1pPr>
            <a:lvl2pPr marL="457200" indent="0">
              <a:buNone/>
              <a:defRPr/>
            </a:lvl2pPr>
          </a:lstStyle>
          <a:p>
            <a:pPr lvl="0"/>
            <a:r>
              <a:rPr lang="en-US"/>
              <a:t>Click to edit Master text styles</a:t>
            </a:r>
          </a:p>
        </p:txBody>
      </p:sp>
      <p:sp>
        <p:nvSpPr>
          <p:cNvPr id="14" name="Text Placeholder 13">
            <a:extLst>
              <a:ext uri="{FF2B5EF4-FFF2-40B4-BE49-F238E27FC236}">
                <a16:creationId xmlns:a16="http://schemas.microsoft.com/office/drawing/2014/main" id="{0A9B624A-E79B-1D4C-8FBE-83631AE8F9DC}"/>
              </a:ext>
            </a:extLst>
          </p:cNvPr>
          <p:cNvSpPr>
            <a:spLocks noGrp="1"/>
          </p:cNvSpPr>
          <p:nvPr>
            <p:ph type="body" sz="quarter" idx="18"/>
          </p:nvPr>
        </p:nvSpPr>
        <p:spPr>
          <a:xfrm>
            <a:off x="4778291" y="3481137"/>
            <a:ext cx="2627395" cy="2273969"/>
          </a:xfrm>
        </p:spPr>
        <p:txBody>
          <a:bodyPr>
            <a:normAutofit/>
          </a:bodyPr>
          <a:lstStyle>
            <a:lvl1pPr marL="0" indent="0" algn="ctr">
              <a:buNone/>
              <a:defRPr sz="2400" b="1">
                <a:solidFill>
                  <a:schemeClr val="accent1"/>
                </a:solidFill>
              </a:defRPr>
            </a:lvl1pPr>
            <a:lvl2pPr marL="457200" indent="0">
              <a:buNone/>
              <a:defRPr/>
            </a:lvl2pPr>
          </a:lstStyle>
          <a:p>
            <a:pPr lvl="0"/>
            <a:r>
              <a:rPr lang="en-US"/>
              <a:t>Click to edit Master text styles</a:t>
            </a:r>
          </a:p>
        </p:txBody>
      </p:sp>
      <p:sp>
        <p:nvSpPr>
          <p:cNvPr id="15" name="Text Placeholder 13">
            <a:extLst>
              <a:ext uri="{FF2B5EF4-FFF2-40B4-BE49-F238E27FC236}">
                <a16:creationId xmlns:a16="http://schemas.microsoft.com/office/drawing/2014/main" id="{3539133A-E48F-E74B-9BF0-B73EB9D4B6C2}"/>
              </a:ext>
            </a:extLst>
          </p:cNvPr>
          <p:cNvSpPr>
            <a:spLocks noGrp="1"/>
          </p:cNvSpPr>
          <p:nvPr>
            <p:ph type="body" sz="quarter" idx="19"/>
          </p:nvPr>
        </p:nvSpPr>
        <p:spPr>
          <a:xfrm>
            <a:off x="1241007" y="3481137"/>
            <a:ext cx="2627395" cy="2273969"/>
          </a:xfrm>
        </p:spPr>
        <p:txBody>
          <a:bodyPr>
            <a:normAutofit/>
          </a:bodyPr>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534295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03D34-2D18-FE43-A1C1-F8901428DB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2015"/>
            <a:ext cx="12192000" cy="6858000"/>
          </a:xfrm>
          <a:prstGeom prst="rect">
            <a:avLst/>
          </a:prstGeom>
        </p:spPr>
      </p:pic>
      <p:sp>
        <p:nvSpPr>
          <p:cNvPr id="11" name="Text Placeholder 10">
            <a:extLst>
              <a:ext uri="{FF2B5EF4-FFF2-40B4-BE49-F238E27FC236}">
                <a16:creationId xmlns:a16="http://schemas.microsoft.com/office/drawing/2014/main" id="{C9DBD6B0-5AD0-734E-8148-EE19B3630633}"/>
              </a:ext>
            </a:extLst>
          </p:cNvPr>
          <p:cNvSpPr>
            <a:spLocks noGrp="1"/>
          </p:cNvSpPr>
          <p:nvPr>
            <p:ph type="body" sz="quarter" idx="10" hasCustomPrompt="1"/>
          </p:nvPr>
        </p:nvSpPr>
        <p:spPr>
          <a:xfrm>
            <a:off x="938213" y="1508125"/>
            <a:ext cx="10331450" cy="3833813"/>
          </a:xfrm>
        </p:spPr>
        <p:txBody>
          <a:bodyPr anchor="ctr">
            <a:normAutofit/>
          </a:bodyPr>
          <a:lstStyle>
            <a:lvl1pPr marL="0" indent="0" algn="ctr">
              <a:buNone/>
              <a:defRPr sz="6000" b="1">
                <a:solidFill>
                  <a:srgbClr val="CCEAEE"/>
                </a:solidFill>
              </a:defRPr>
            </a:lvl1pPr>
          </a:lstStyle>
          <a:p>
            <a:pPr lvl="0"/>
            <a:r>
              <a:rPr lang="en-GB" dirty="0"/>
              <a:t>Quote here</a:t>
            </a:r>
            <a:endParaRPr lang="en-US" dirty="0"/>
          </a:p>
        </p:txBody>
      </p:sp>
    </p:spTree>
    <p:extLst>
      <p:ext uri="{BB962C8B-B14F-4D97-AF65-F5344CB8AC3E}">
        <p14:creationId xmlns:p14="http://schemas.microsoft.com/office/powerpoint/2010/main" val="169486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81EFE-313C-9F93-3842-9721BBCA63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TextBox 3">
            <a:extLst>
              <a:ext uri="{FF2B5EF4-FFF2-40B4-BE49-F238E27FC236}">
                <a16:creationId xmlns:a16="http://schemas.microsoft.com/office/drawing/2014/main" id="{64C467B4-4D5C-4DFB-3147-D416B11558EA}"/>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484062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F0EB7-D548-0D45-8C00-2F88088487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B4771FA-A523-7C48-A713-5D4D6CD36AC2}"/>
              </a:ext>
            </a:extLst>
          </p:cNvPr>
          <p:cNvSpPr>
            <a:spLocks noGrp="1"/>
          </p:cNvSpPr>
          <p:nvPr>
            <p:ph type="ctrTitle" hasCustomPrompt="1"/>
          </p:nvPr>
        </p:nvSpPr>
        <p:spPr>
          <a:xfrm>
            <a:off x="833377" y="2110260"/>
            <a:ext cx="9834623" cy="3498962"/>
          </a:xfrm>
        </p:spPr>
        <p:txBody>
          <a:bodyPr anchor="ctr">
            <a:normAutofit/>
          </a:bodyPr>
          <a:lstStyle>
            <a:lvl1pPr algn="l">
              <a:defRPr lang="en-NZ" b="1" smtClean="0">
                <a:solidFill>
                  <a:srgbClr val="D3ECE7"/>
                </a:solidFill>
                <a:effectLst/>
              </a:defRPr>
            </a:lvl1pPr>
          </a:lstStyle>
          <a:p>
            <a:r>
              <a:rPr lang="en-NZ" b="1" dirty="0" err="1">
                <a:solidFill>
                  <a:srgbClr val="D3ECE7"/>
                </a:solidFill>
                <a:effectLst/>
                <a:latin typeface="Arial" panose="020B0604020202020204" pitchFamily="34" charset="0"/>
              </a:rPr>
              <a:t>Ngā</a:t>
            </a:r>
            <a:r>
              <a:rPr lang="en-NZ" b="1" dirty="0">
                <a:solidFill>
                  <a:srgbClr val="D3ECE7"/>
                </a:solidFill>
                <a:effectLst/>
                <a:latin typeface="Arial" panose="020B0604020202020204" pitchFamily="34" charset="0"/>
              </a:rPr>
              <a:t> mihi </a:t>
            </a:r>
            <a:r>
              <a:rPr lang="en-NZ" b="1" dirty="0" err="1">
                <a:solidFill>
                  <a:srgbClr val="D3ECE7"/>
                </a:solidFill>
                <a:effectLst/>
                <a:latin typeface="Arial" panose="020B0604020202020204" pitchFamily="34" charset="0"/>
              </a:rPr>
              <a:t>nui</a:t>
            </a:r>
            <a:endParaRPr lang="en-NZ" dirty="0">
              <a:solidFill>
                <a:srgbClr val="D3ECE7"/>
              </a:solidFill>
              <a:effectLst/>
              <a:latin typeface="Arial" panose="020B0604020202020204" pitchFamily="34" charset="0"/>
            </a:endParaRPr>
          </a:p>
        </p:txBody>
      </p:sp>
    </p:spTree>
    <p:extLst>
      <p:ext uri="{BB962C8B-B14F-4D97-AF65-F5344CB8AC3E}">
        <p14:creationId xmlns:p14="http://schemas.microsoft.com/office/powerpoint/2010/main" val="1689328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A3BFE2-E3AB-4278-5575-2274EE0D93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4" name="TextBox 3">
            <a:extLst>
              <a:ext uri="{FF2B5EF4-FFF2-40B4-BE49-F238E27FC236}">
                <a16:creationId xmlns:a16="http://schemas.microsoft.com/office/drawing/2014/main" id="{D9256363-420C-D8B1-94A6-C43747529E4C}"/>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prstClr val="black"/>
                </a:solidFill>
              </a:rPr>
              <a:pPr/>
              <a:t>‹#›</a:t>
            </a:fld>
            <a:endParaRPr lang="en-NZ" sz="1200" dirty="0">
              <a:solidFill>
                <a:prstClr val="black"/>
              </a:solidFill>
            </a:endParaRPr>
          </a:p>
        </p:txBody>
      </p:sp>
    </p:spTree>
    <p:extLst>
      <p:ext uri="{BB962C8B-B14F-4D97-AF65-F5344CB8AC3E}">
        <p14:creationId xmlns:p14="http://schemas.microsoft.com/office/powerpoint/2010/main" val="546932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877756-418C-F26D-62DA-F0B5681F3F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2" name="Title 1"/>
          <p:cNvSpPr>
            <a:spLocks noGrp="1"/>
          </p:cNvSpPr>
          <p:nvPr>
            <p:ph type="title"/>
          </p:nvPr>
        </p:nvSpPr>
        <p:spPr/>
        <p:txBody>
          <a:bodyPr/>
          <a:lstStyle>
            <a:lvl1pPr>
              <a:defRPr>
                <a:solidFill>
                  <a:srgbClr val="1C254A"/>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SzPct val="90000"/>
              <a:defRPr>
                <a:solidFill>
                  <a:srgbClr val="3F3958"/>
                </a:solidFill>
              </a:defRPr>
            </a:lvl1pPr>
            <a:lvl2pPr>
              <a:buSzPct val="90000"/>
              <a:defRPr>
                <a:solidFill>
                  <a:srgbClr val="3F3958"/>
                </a:solidFill>
              </a:defRPr>
            </a:lvl2pPr>
            <a:lvl3pPr>
              <a:buSzPct val="90000"/>
              <a:defRPr>
                <a:solidFill>
                  <a:srgbClr val="3F3958"/>
                </a:solidFill>
              </a:defRPr>
            </a:lvl3pPr>
            <a:lvl4pPr>
              <a:buSzPct val="90000"/>
              <a:defRPr>
                <a:solidFill>
                  <a:srgbClr val="3F3958"/>
                </a:solidFill>
              </a:defRPr>
            </a:lvl4pPr>
            <a:lvl5pPr>
              <a:buSzPct val="90000"/>
              <a:defRPr>
                <a:solidFill>
                  <a:srgbClr val="3F39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a:extLst>
              <a:ext uri="{FF2B5EF4-FFF2-40B4-BE49-F238E27FC236}">
                <a16:creationId xmlns:a16="http://schemas.microsoft.com/office/drawing/2014/main" id="{1FEAA313-1B6A-AF45-9E8B-8C2095008A0B}"/>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1113505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81EFE-313C-9F93-3842-9721BBCA63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TextBox 3">
            <a:extLst>
              <a:ext uri="{FF2B5EF4-FFF2-40B4-BE49-F238E27FC236}">
                <a16:creationId xmlns:a16="http://schemas.microsoft.com/office/drawing/2014/main" id="{64C467B4-4D5C-4DFB-3147-D416B11558EA}"/>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2448276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5AAE77-DDCB-6C40-73E4-992815060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2" y="6533895"/>
            <a:ext cx="7727951" cy="307975"/>
          </a:xfrm>
        </p:spPr>
        <p:txBody>
          <a:bodyPr/>
          <a:lstStyle>
            <a:lvl1pPr marL="0" indent="0">
              <a:buNone/>
              <a:defRPr sz="1400">
                <a:solidFill>
                  <a:srgbClr val="00AFB9"/>
                </a:solidFill>
              </a:defRPr>
            </a:lvl1pPr>
          </a:lstStyle>
          <a:p>
            <a:pPr lvl="0"/>
            <a:r>
              <a:rPr lang="en-US" dirty="0"/>
              <a:t>Click to edit Master text styles</a:t>
            </a:r>
            <a:endParaRPr lang="en-GB" dirty="0"/>
          </a:p>
        </p:txBody>
      </p:sp>
      <p:sp>
        <p:nvSpPr>
          <p:cNvPr id="6" name="Text Placeholder 4"/>
          <p:cNvSpPr>
            <a:spLocks noGrp="1"/>
          </p:cNvSpPr>
          <p:nvPr>
            <p:ph type="body" sz="quarter" idx="11"/>
          </p:nvPr>
        </p:nvSpPr>
        <p:spPr>
          <a:xfrm>
            <a:off x="911425" y="5301211"/>
            <a:ext cx="10465163" cy="307975"/>
          </a:xfrm>
        </p:spPr>
        <p:txBody>
          <a:bodyPr/>
          <a:lstStyle>
            <a:lvl1pPr marL="0" indent="0">
              <a:buNone/>
              <a:defRPr sz="1800">
                <a:solidFill>
                  <a:srgbClr val="3F3958"/>
                </a:solidFill>
              </a:defRPr>
            </a:lvl1pPr>
          </a:lstStyle>
          <a:p>
            <a:pPr lvl="0"/>
            <a:r>
              <a:rPr lang="en-US" dirty="0"/>
              <a:t>Click to edit Master text styles</a:t>
            </a:r>
            <a:endParaRPr lang="en-GB" dirty="0"/>
          </a:p>
        </p:txBody>
      </p:sp>
      <p:sp>
        <p:nvSpPr>
          <p:cNvPr id="4" name="TextBox 3">
            <a:extLst>
              <a:ext uri="{FF2B5EF4-FFF2-40B4-BE49-F238E27FC236}">
                <a16:creationId xmlns:a16="http://schemas.microsoft.com/office/drawing/2014/main" id="{D900AF65-7E92-BD2B-C33B-3C1C9DEEFC5C}"/>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76794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0B529-E739-86AE-A4E9-00A906025B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3" name="Content Placeholder 2"/>
          <p:cNvSpPr>
            <a:spLocks noGrp="1"/>
          </p:cNvSpPr>
          <p:nvPr>
            <p:ph sz="half" idx="1"/>
          </p:nvPr>
        </p:nvSpPr>
        <p:spPr>
          <a:xfrm>
            <a:off x="604011" y="1844824"/>
            <a:ext cx="53848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6192011" y="1844824"/>
            <a:ext cx="53848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Rectangle 3"/>
          <p:cNvSpPr>
            <a:spLocks noGrp="1" noChangeArrowheads="1"/>
          </p:cNvSpPr>
          <p:nvPr>
            <p:ph type="title"/>
          </p:nvPr>
        </p:nvSpPr>
        <p:spPr bwMode="auto">
          <a:xfrm>
            <a:off x="604012" y="482946"/>
            <a:ext cx="11141576"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 name="TextBox 4">
            <a:extLst>
              <a:ext uri="{FF2B5EF4-FFF2-40B4-BE49-F238E27FC236}">
                <a16:creationId xmlns:a16="http://schemas.microsoft.com/office/drawing/2014/main" id="{C3864259-C6F6-EC9E-5BCF-967DFC7BDF1E}"/>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3169954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03D34-2D18-FE43-A1C1-F8901428DB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2016"/>
            <a:ext cx="12192000" cy="7030015"/>
          </a:xfrm>
          <a:prstGeom prst="rect">
            <a:avLst/>
          </a:prstGeom>
        </p:spPr>
      </p:pic>
      <p:sp>
        <p:nvSpPr>
          <p:cNvPr id="11" name="Text Placeholder 10">
            <a:extLst>
              <a:ext uri="{FF2B5EF4-FFF2-40B4-BE49-F238E27FC236}">
                <a16:creationId xmlns:a16="http://schemas.microsoft.com/office/drawing/2014/main" id="{C9DBD6B0-5AD0-734E-8148-EE19B3630633}"/>
              </a:ext>
            </a:extLst>
          </p:cNvPr>
          <p:cNvSpPr>
            <a:spLocks noGrp="1"/>
          </p:cNvSpPr>
          <p:nvPr>
            <p:ph type="body" sz="quarter" idx="10" hasCustomPrompt="1"/>
          </p:nvPr>
        </p:nvSpPr>
        <p:spPr>
          <a:xfrm>
            <a:off x="938213" y="1508125"/>
            <a:ext cx="10331450" cy="3833813"/>
          </a:xfrm>
        </p:spPr>
        <p:txBody>
          <a:bodyPr anchor="ctr">
            <a:normAutofit/>
          </a:bodyPr>
          <a:lstStyle>
            <a:lvl1pPr marL="0" indent="0" algn="ctr">
              <a:buNone/>
              <a:defRPr sz="6000" b="1">
                <a:solidFill>
                  <a:srgbClr val="CCEAEE"/>
                </a:solidFill>
              </a:defRPr>
            </a:lvl1pPr>
          </a:lstStyle>
          <a:p>
            <a:pPr lvl="0"/>
            <a:r>
              <a:rPr lang="en-GB" dirty="0"/>
              <a:t>Conclusion here</a:t>
            </a:r>
            <a:endParaRPr lang="en-US" dirty="0"/>
          </a:p>
        </p:txBody>
      </p:sp>
      <p:sp>
        <p:nvSpPr>
          <p:cNvPr id="2" name="TextBox 1">
            <a:extLst>
              <a:ext uri="{FF2B5EF4-FFF2-40B4-BE49-F238E27FC236}">
                <a16:creationId xmlns:a16="http://schemas.microsoft.com/office/drawing/2014/main" id="{CD4DD2FC-988E-143A-872F-0C6883F90AC5}"/>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chemeClr val="bg1"/>
                </a:solidFill>
              </a:rPr>
              <a:pPr/>
              <a:t>‹#›</a:t>
            </a:fld>
            <a:endParaRPr lang="en-NZ" sz="1200" dirty="0">
              <a:solidFill>
                <a:schemeClr val="bg1"/>
              </a:solidFill>
            </a:endParaRPr>
          </a:p>
        </p:txBody>
      </p:sp>
    </p:spTree>
    <p:extLst>
      <p:ext uri="{BB962C8B-B14F-4D97-AF65-F5344CB8AC3E}">
        <p14:creationId xmlns:p14="http://schemas.microsoft.com/office/powerpoint/2010/main" val="931874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F45B6-316D-C57E-1822-1AF47C3123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C9DBD6B0-5AD0-734E-8148-EE19B3630633}"/>
              </a:ext>
            </a:extLst>
          </p:cNvPr>
          <p:cNvSpPr>
            <a:spLocks noGrp="1"/>
          </p:cNvSpPr>
          <p:nvPr>
            <p:ph type="body" sz="quarter" idx="10" hasCustomPrompt="1"/>
          </p:nvPr>
        </p:nvSpPr>
        <p:spPr>
          <a:xfrm>
            <a:off x="938213" y="1916832"/>
            <a:ext cx="10331450" cy="3168352"/>
          </a:xfrm>
        </p:spPr>
        <p:txBody>
          <a:bodyPr anchor="ctr">
            <a:normAutofit/>
          </a:bodyPr>
          <a:lstStyle>
            <a:lvl1pPr marL="0" indent="0" algn="ctr">
              <a:buNone/>
              <a:defRPr sz="6000" b="1">
                <a:solidFill>
                  <a:srgbClr val="CCEAEE"/>
                </a:solidFill>
              </a:defRPr>
            </a:lvl1pPr>
          </a:lstStyle>
          <a:p>
            <a:pPr lvl="0"/>
            <a:r>
              <a:rPr lang="en-GB" dirty="0"/>
              <a:t>Quote here</a:t>
            </a:r>
            <a:endParaRPr lang="en-US" dirty="0"/>
          </a:p>
        </p:txBody>
      </p:sp>
      <p:sp>
        <p:nvSpPr>
          <p:cNvPr id="2" name="TextBox 1">
            <a:extLst>
              <a:ext uri="{FF2B5EF4-FFF2-40B4-BE49-F238E27FC236}">
                <a16:creationId xmlns:a16="http://schemas.microsoft.com/office/drawing/2014/main" id="{CD4DD2FC-988E-143A-872F-0C6883F90AC5}"/>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chemeClr val="bg1"/>
                </a:solidFill>
              </a:rPr>
              <a:pPr/>
              <a:t>‹#›</a:t>
            </a:fld>
            <a:endParaRPr lang="en-NZ" sz="1200" dirty="0">
              <a:solidFill>
                <a:schemeClr val="bg1"/>
              </a:solidFill>
            </a:endParaRPr>
          </a:p>
        </p:txBody>
      </p:sp>
      <p:sp>
        <p:nvSpPr>
          <p:cNvPr id="4" name="Rectangle: Rounded Corners 3">
            <a:extLst>
              <a:ext uri="{FF2B5EF4-FFF2-40B4-BE49-F238E27FC236}">
                <a16:creationId xmlns:a16="http://schemas.microsoft.com/office/drawing/2014/main" id="{92814951-D24A-68E5-B0A6-2EC0D14F48FA}"/>
              </a:ext>
            </a:extLst>
          </p:cNvPr>
          <p:cNvSpPr/>
          <p:nvPr userDrawn="1"/>
        </p:nvSpPr>
        <p:spPr bwMode="auto">
          <a:xfrm>
            <a:off x="922337" y="1844824"/>
            <a:ext cx="10363202" cy="3240360"/>
          </a:xfrm>
          <a:prstGeom prst="roundRect">
            <a:avLst>
              <a:gd name="adj" fmla="val 7155"/>
            </a:avLst>
          </a:prstGeom>
          <a:noFill/>
          <a:ln w="762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38730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CFB55-44C4-E24F-9B59-0D9CBC59AA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8A6BFD9-C9B2-E74C-8E1D-A85AFE19031A}"/>
              </a:ext>
            </a:extLst>
          </p:cNvPr>
          <p:cNvSpPr>
            <a:spLocks noGrp="1"/>
          </p:cNvSpPr>
          <p:nvPr>
            <p:ph type="ctrTitle" hasCustomPrompt="1"/>
          </p:nvPr>
        </p:nvSpPr>
        <p:spPr>
          <a:xfrm>
            <a:off x="786063" y="480971"/>
            <a:ext cx="7724274" cy="2387600"/>
          </a:xfrm>
        </p:spPr>
        <p:txBody>
          <a:bodyPr anchor="b">
            <a:normAutofit/>
          </a:bodyPr>
          <a:lstStyle>
            <a:lvl1pPr algn="l">
              <a:defRPr lang="en-NZ" sz="6400" b="1" smtClean="0">
                <a:solidFill>
                  <a:schemeClr val="tx1"/>
                </a:solidFill>
                <a:effectLst/>
              </a:defRPr>
            </a:lvl1pPr>
          </a:lstStyle>
          <a:p>
            <a:r>
              <a:rPr lang="en-NZ" b="1" dirty="0">
                <a:solidFill>
                  <a:srgbClr val="CDEBEF"/>
                </a:solidFill>
                <a:effectLst/>
                <a:latin typeface="Arial" panose="020B0604020202020204" pitchFamily="34" charset="0"/>
              </a:rPr>
              <a:t>COVER PAGE OPTION THREE</a:t>
            </a:r>
            <a:endParaRPr lang="en-NZ" dirty="0">
              <a:solidFill>
                <a:srgbClr val="CDEBEF"/>
              </a:solidFill>
              <a:effectLst/>
              <a:latin typeface="Arial" panose="020B0604020202020204" pitchFamily="34" charset="0"/>
            </a:endParaRPr>
          </a:p>
        </p:txBody>
      </p:sp>
      <p:sp>
        <p:nvSpPr>
          <p:cNvPr id="16" name="Text Placeholder 15">
            <a:extLst>
              <a:ext uri="{FF2B5EF4-FFF2-40B4-BE49-F238E27FC236}">
                <a16:creationId xmlns:a16="http://schemas.microsoft.com/office/drawing/2014/main" id="{C8BAB750-98F9-D145-AFF8-ECA56CC31F99}"/>
              </a:ext>
            </a:extLst>
          </p:cNvPr>
          <p:cNvSpPr>
            <a:spLocks noGrp="1"/>
          </p:cNvSpPr>
          <p:nvPr>
            <p:ph type="body" sz="quarter" idx="10"/>
          </p:nvPr>
        </p:nvSpPr>
        <p:spPr>
          <a:xfrm>
            <a:off x="758031" y="3083719"/>
            <a:ext cx="7780337" cy="690562"/>
          </a:xfrm>
        </p:spPr>
        <p:txBody>
          <a:bodyPr>
            <a:normAutofit/>
          </a:bodyPr>
          <a:lstStyle>
            <a:lvl1pPr marL="0" indent="0">
              <a:buNone/>
              <a:defRPr sz="2000" b="1">
                <a:solidFill>
                  <a:schemeClr val="bg2"/>
                </a:solidFill>
              </a:defRPr>
            </a:lvl1pPr>
          </a:lstStyle>
          <a:p>
            <a:pPr lvl="0"/>
            <a:r>
              <a:rPr lang="en-US"/>
              <a:t>Click to edit Master text styles</a:t>
            </a:r>
          </a:p>
        </p:txBody>
      </p:sp>
      <p:sp>
        <p:nvSpPr>
          <p:cNvPr id="19" name="Date Placeholder 3">
            <a:extLst>
              <a:ext uri="{FF2B5EF4-FFF2-40B4-BE49-F238E27FC236}">
                <a16:creationId xmlns:a16="http://schemas.microsoft.com/office/drawing/2014/main" id="{81D71ECB-95FF-844F-BDD6-C4E7A5628E83}"/>
              </a:ext>
            </a:extLst>
          </p:cNvPr>
          <p:cNvSpPr>
            <a:spLocks noGrp="1"/>
          </p:cNvSpPr>
          <p:nvPr>
            <p:ph type="dt" sz="half" idx="11"/>
          </p:nvPr>
        </p:nvSpPr>
        <p:spPr>
          <a:xfrm>
            <a:off x="758031" y="3429000"/>
            <a:ext cx="9143999" cy="365125"/>
          </a:xfrm>
        </p:spPr>
        <p:txBody>
          <a:bodyPr/>
          <a:lstStyle>
            <a:lvl1pPr algn="l">
              <a:defRPr sz="2400" b="1">
                <a:solidFill>
                  <a:schemeClr val="bg2"/>
                </a:solidFill>
              </a:defRPr>
            </a:lvl1pPr>
          </a:lstStyle>
          <a:p>
            <a:fld id="{A4BA3E72-87E2-4F00-BBF4-A0F9651802E4}" type="datetime1">
              <a:rPr lang="en-US" smtClean="0"/>
              <a:t>6/6/2023</a:t>
            </a:fld>
            <a:endParaRPr lang="en-US" dirty="0"/>
          </a:p>
        </p:txBody>
      </p:sp>
    </p:spTree>
    <p:extLst>
      <p:ext uri="{BB962C8B-B14F-4D97-AF65-F5344CB8AC3E}">
        <p14:creationId xmlns:p14="http://schemas.microsoft.com/office/powerpoint/2010/main" val="3965950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vider_1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5333FD-53CF-244F-8489-8FA000A51B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994400" cy="6858000"/>
          </a:xfrm>
          <a:prstGeom prst="rect">
            <a:avLst/>
          </a:prstGeom>
        </p:spPr>
      </p:pic>
      <p:sp>
        <p:nvSpPr>
          <p:cNvPr id="3" name="TextBox 2">
            <a:extLst>
              <a:ext uri="{FF2B5EF4-FFF2-40B4-BE49-F238E27FC236}">
                <a16:creationId xmlns:a16="http://schemas.microsoft.com/office/drawing/2014/main" id="{578EA385-6680-4C5C-8AD7-8EADD1801FE0}"/>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
        <p:nvSpPr>
          <p:cNvPr id="7" name="Title 1">
            <a:extLst>
              <a:ext uri="{FF2B5EF4-FFF2-40B4-BE49-F238E27FC236}">
                <a16:creationId xmlns:a16="http://schemas.microsoft.com/office/drawing/2014/main" id="{416BB048-052D-8764-7466-15C4EC32AA3B}"/>
              </a:ext>
            </a:extLst>
          </p:cNvPr>
          <p:cNvSpPr txBox="1">
            <a:spLocks/>
          </p:cNvSpPr>
          <p:nvPr userDrawn="1"/>
        </p:nvSpPr>
        <p:spPr bwMode="auto">
          <a:xfrm>
            <a:off x="6312024" y="620688"/>
            <a:ext cx="5544616" cy="1944216"/>
          </a:xfrm>
          <a:prstGeom prst="rect">
            <a:avLst/>
          </a:prstGeom>
        </p:spPr>
        <p:txBody>
          <a:bodyPr vert="horz" wrap="square" lIns="91440" tIns="45720" rIns="91440" bIns="45720" numCol="1" anchor="ctr" anchorCtr="0" compatLnSpc="1">
            <a:prstTxWarp prst="textNoShape">
              <a:avLst/>
            </a:prstTxWarp>
            <a:noAutofit/>
          </a:bodyPr>
          <a:lstStyle>
            <a:lvl1pPr algn="ctr" rtl="0" fontAlgn="base">
              <a:lnSpc>
                <a:spcPct val="85000"/>
              </a:lnSpc>
              <a:spcBef>
                <a:spcPct val="0"/>
              </a:spcBef>
              <a:spcAft>
                <a:spcPct val="0"/>
              </a:spcAft>
              <a:defRPr lang="en-US" sz="4400" b="1" smtClean="0">
                <a:solidFill>
                  <a:srgbClr val="1C254A"/>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a:lstStyle>
          <a:p>
            <a:pPr algn="l"/>
            <a:endParaRPr lang="en-NZ" sz="6000" kern="0" dirty="0"/>
          </a:p>
        </p:txBody>
      </p:sp>
      <p:sp>
        <p:nvSpPr>
          <p:cNvPr id="8" name="Title 1">
            <a:extLst>
              <a:ext uri="{FF2B5EF4-FFF2-40B4-BE49-F238E27FC236}">
                <a16:creationId xmlns:a16="http://schemas.microsoft.com/office/drawing/2014/main" id="{A6497D7F-2892-9DC4-AFD2-9655660D6661}"/>
              </a:ext>
            </a:extLst>
          </p:cNvPr>
          <p:cNvSpPr txBox="1">
            <a:spLocks/>
          </p:cNvSpPr>
          <p:nvPr userDrawn="1"/>
        </p:nvSpPr>
        <p:spPr>
          <a:xfrm>
            <a:off x="6312024" y="2852936"/>
            <a:ext cx="5544616" cy="18002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endParaRPr lang="en-US" sz="4400" dirty="0">
              <a:solidFill>
                <a:srgbClr val="00AFB9"/>
              </a:solidFill>
            </a:endParaRPr>
          </a:p>
        </p:txBody>
      </p:sp>
    </p:spTree>
    <p:extLst>
      <p:ext uri="{BB962C8B-B14F-4D97-AF65-F5344CB8AC3E}">
        <p14:creationId xmlns:p14="http://schemas.microsoft.com/office/powerpoint/2010/main" val="338839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5AAE77-DDCB-6C40-73E4-992815060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2" y="6533895"/>
            <a:ext cx="7727951" cy="307975"/>
          </a:xfrm>
        </p:spPr>
        <p:txBody>
          <a:bodyPr/>
          <a:lstStyle>
            <a:lvl1pPr marL="0" indent="0">
              <a:buNone/>
              <a:defRPr sz="1400">
                <a:solidFill>
                  <a:srgbClr val="00AFB9"/>
                </a:solidFill>
              </a:defRPr>
            </a:lvl1pPr>
          </a:lstStyle>
          <a:p>
            <a:pPr lvl="0"/>
            <a:r>
              <a:rPr lang="en-US" dirty="0"/>
              <a:t>Click to edit Master text styles</a:t>
            </a:r>
            <a:endParaRPr lang="en-GB" dirty="0"/>
          </a:p>
        </p:txBody>
      </p:sp>
      <p:sp>
        <p:nvSpPr>
          <p:cNvPr id="6" name="Text Placeholder 4"/>
          <p:cNvSpPr>
            <a:spLocks noGrp="1"/>
          </p:cNvSpPr>
          <p:nvPr>
            <p:ph type="body" sz="quarter" idx="11"/>
          </p:nvPr>
        </p:nvSpPr>
        <p:spPr>
          <a:xfrm>
            <a:off x="911425" y="5301211"/>
            <a:ext cx="10465163" cy="307975"/>
          </a:xfrm>
        </p:spPr>
        <p:txBody>
          <a:bodyPr/>
          <a:lstStyle>
            <a:lvl1pPr marL="0" indent="0">
              <a:buNone/>
              <a:defRPr sz="1800">
                <a:solidFill>
                  <a:srgbClr val="3F3958"/>
                </a:solidFill>
              </a:defRPr>
            </a:lvl1pPr>
          </a:lstStyle>
          <a:p>
            <a:pPr lvl="0"/>
            <a:r>
              <a:rPr lang="en-US" dirty="0"/>
              <a:t>Click to edit Master text styles</a:t>
            </a:r>
            <a:endParaRPr lang="en-GB" dirty="0"/>
          </a:p>
        </p:txBody>
      </p:sp>
      <p:sp>
        <p:nvSpPr>
          <p:cNvPr id="4" name="TextBox 3">
            <a:extLst>
              <a:ext uri="{FF2B5EF4-FFF2-40B4-BE49-F238E27FC236}">
                <a16:creationId xmlns:a16="http://schemas.microsoft.com/office/drawing/2014/main" id="{D900AF65-7E92-BD2B-C33B-3C1C9DEEFC5C}"/>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665228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2598507" y="482946"/>
            <a:ext cx="914707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56649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2406FD-007B-B082-9340-9F3B64F4FFAC}"/>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1757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0B529-E739-86AE-A4E9-00A906025B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4100" y="0"/>
            <a:ext cx="4787900" cy="6858000"/>
          </a:xfrm>
          <a:prstGeom prst="rect">
            <a:avLst/>
          </a:prstGeom>
        </p:spPr>
      </p:pic>
      <p:sp>
        <p:nvSpPr>
          <p:cNvPr id="3" name="Content Placeholder 2"/>
          <p:cNvSpPr>
            <a:spLocks noGrp="1"/>
          </p:cNvSpPr>
          <p:nvPr>
            <p:ph sz="half" idx="1"/>
          </p:nvPr>
        </p:nvSpPr>
        <p:spPr>
          <a:xfrm>
            <a:off x="604011" y="1844824"/>
            <a:ext cx="53848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6192011" y="1844824"/>
            <a:ext cx="53848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Rectangle 3"/>
          <p:cNvSpPr>
            <a:spLocks noGrp="1" noChangeArrowheads="1"/>
          </p:cNvSpPr>
          <p:nvPr>
            <p:ph type="title"/>
          </p:nvPr>
        </p:nvSpPr>
        <p:spPr bwMode="auto">
          <a:xfrm>
            <a:off x="604012" y="482946"/>
            <a:ext cx="11141576"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 name="TextBox 4">
            <a:extLst>
              <a:ext uri="{FF2B5EF4-FFF2-40B4-BE49-F238E27FC236}">
                <a16:creationId xmlns:a16="http://schemas.microsoft.com/office/drawing/2014/main" id="{C3864259-C6F6-EC9E-5BCF-967DFC7BDF1E}"/>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386823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2406FD-007B-B082-9340-9F3B64F4FFAC}"/>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Tree>
    <p:extLst>
      <p:ext uri="{BB962C8B-B14F-4D97-AF65-F5344CB8AC3E}">
        <p14:creationId xmlns:p14="http://schemas.microsoft.com/office/powerpoint/2010/main" val="401830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_1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5333FD-53CF-244F-8489-8FA000A51B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994400" cy="6858000"/>
          </a:xfrm>
          <a:prstGeom prst="rect">
            <a:avLst/>
          </a:prstGeom>
        </p:spPr>
      </p:pic>
      <p:sp>
        <p:nvSpPr>
          <p:cNvPr id="3" name="TextBox 2">
            <a:extLst>
              <a:ext uri="{FF2B5EF4-FFF2-40B4-BE49-F238E27FC236}">
                <a16:creationId xmlns:a16="http://schemas.microsoft.com/office/drawing/2014/main" id="{578EA385-6680-4C5C-8AD7-8EADD1801FE0}"/>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rgbClr val="3F3958"/>
                </a:solidFill>
              </a:rPr>
              <a:pPr/>
              <a:t>‹#›</a:t>
            </a:fld>
            <a:endParaRPr lang="en-NZ" sz="1200" dirty="0">
              <a:solidFill>
                <a:srgbClr val="3F3958"/>
              </a:solidFill>
            </a:endParaRPr>
          </a:p>
        </p:txBody>
      </p:sp>
      <p:sp>
        <p:nvSpPr>
          <p:cNvPr id="7" name="Title 1">
            <a:extLst>
              <a:ext uri="{FF2B5EF4-FFF2-40B4-BE49-F238E27FC236}">
                <a16:creationId xmlns:a16="http://schemas.microsoft.com/office/drawing/2014/main" id="{416BB048-052D-8764-7466-15C4EC32AA3B}"/>
              </a:ext>
            </a:extLst>
          </p:cNvPr>
          <p:cNvSpPr txBox="1">
            <a:spLocks/>
          </p:cNvSpPr>
          <p:nvPr userDrawn="1"/>
        </p:nvSpPr>
        <p:spPr bwMode="auto">
          <a:xfrm>
            <a:off x="6312024" y="620688"/>
            <a:ext cx="5544616" cy="1944216"/>
          </a:xfrm>
          <a:prstGeom prst="rect">
            <a:avLst/>
          </a:prstGeom>
        </p:spPr>
        <p:txBody>
          <a:bodyPr vert="horz" wrap="square" lIns="91440" tIns="45720" rIns="91440" bIns="45720" numCol="1" anchor="ctr" anchorCtr="0" compatLnSpc="1">
            <a:prstTxWarp prst="textNoShape">
              <a:avLst/>
            </a:prstTxWarp>
            <a:noAutofit/>
          </a:bodyPr>
          <a:lstStyle>
            <a:lvl1pPr algn="ctr" rtl="0" fontAlgn="base">
              <a:lnSpc>
                <a:spcPct val="85000"/>
              </a:lnSpc>
              <a:spcBef>
                <a:spcPct val="0"/>
              </a:spcBef>
              <a:spcAft>
                <a:spcPct val="0"/>
              </a:spcAft>
              <a:defRPr lang="en-US" sz="4400" b="1" smtClean="0">
                <a:solidFill>
                  <a:srgbClr val="1C254A"/>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a:lstStyle>
          <a:p>
            <a:pPr algn="l"/>
            <a:endParaRPr lang="en-NZ" sz="6000" kern="0" dirty="0"/>
          </a:p>
        </p:txBody>
      </p:sp>
      <p:sp>
        <p:nvSpPr>
          <p:cNvPr id="8" name="Title 1">
            <a:extLst>
              <a:ext uri="{FF2B5EF4-FFF2-40B4-BE49-F238E27FC236}">
                <a16:creationId xmlns:a16="http://schemas.microsoft.com/office/drawing/2014/main" id="{A6497D7F-2892-9DC4-AFD2-9655660D6661}"/>
              </a:ext>
            </a:extLst>
          </p:cNvPr>
          <p:cNvSpPr txBox="1">
            <a:spLocks/>
          </p:cNvSpPr>
          <p:nvPr userDrawn="1"/>
        </p:nvSpPr>
        <p:spPr>
          <a:xfrm>
            <a:off x="6312024" y="2852936"/>
            <a:ext cx="5544616" cy="18002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endParaRPr lang="en-US" sz="4400" dirty="0">
              <a:solidFill>
                <a:srgbClr val="00AFB9"/>
              </a:solidFill>
            </a:endParaRPr>
          </a:p>
        </p:txBody>
      </p:sp>
    </p:spTree>
    <p:extLst>
      <p:ext uri="{BB962C8B-B14F-4D97-AF65-F5344CB8AC3E}">
        <p14:creationId xmlns:p14="http://schemas.microsoft.com/office/powerpoint/2010/main" val="372028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03D34-2D18-FE43-A1C1-F8901428DB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3273"/>
            <a:ext cx="12192000" cy="7030015"/>
          </a:xfrm>
          <a:prstGeom prst="rect">
            <a:avLst/>
          </a:prstGeom>
        </p:spPr>
      </p:pic>
      <p:sp>
        <p:nvSpPr>
          <p:cNvPr id="11" name="Text Placeholder 10">
            <a:extLst>
              <a:ext uri="{FF2B5EF4-FFF2-40B4-BE49-F238E27FC236}">
                <a16:creationId xmlns:a16="http://schemas.microsoft.com/office/drawing/2014/main" id="{C9DBD6B0-5AD0-734E-8148-EE19B3630633}"/>
              </a:ext>
            </a:extLst>
          </p:cNvPr>
          <p:cNvSpPr>
            <a:spLocks noGrp="1"/>
          </p:cNvSpPr>
          <p:nvPr>
            <p:ph type="body" sz="quarter" idx="10" hasCustomPrompt="1"/>
          </p:nvPr>
        </p:nvSpPr>
        <p:spPr>
          <a:xfrm>
            <a:off x="938213" y="1508125"/>
            <a:ext cx="10331450" cy="3833813"/>
          </a:xfrm>
        </p:spPr>
        <p:txBody>
          <a:bodyPr anchor="ctr">
            <a:normAutofit/>
          </a:bodyPr>
          <a:lstStyle>
            <a:lvl1pPr marL="0" indent="0" algn="ctr">
              <a:buNone/>
              <a:defRPr sz="6000" b="1">
                <a:solidFill>
                  <a:srgbClr val="CCEAEE"/>
                </a:solidFill>
              </a:defRPr>
            </a:lvl1pPr>
          </a:lstStyle>
          <a:p>
            <a:pPr lvl="0"/>
            <a:r>
              <a:rPr lang="en-GB" dirty="0"/>
              <a:t>Conclusion here</a:t>
            </a:r>
            <a:endParaRPr lang="en-US" dirty="0"/>
          </a:p>
        </p:txBody>
      </p:sp>
      <p:sp>
        <p:nvSpPr>
          <p:cNvPr id="2" name="TextBox 1">
            <a:extLst>
              <a:ext uri="{FF2B5EF4-FFF2-40B4-BE49-F238E27FC236}">
                <a16:creationId xmlns:a16="http://schemas.microsoft.com/office/drawing/2014/main" id="{CD4DD2FC-988E-143A-872F-0C6883F90AC5}"/>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chemeClr val="bg1"/>
                </a:solidFill>
              </a:rPr>
              <a:pPr/>
              <a:t>‹#›</a:t>
            </a:fld>
            <a:endParaRPr lang="en-NZ" sz="1200" dirty="0">
              <a:solidFill>
                <a:schemeClr val="bg1"/>
              </a:solidFill>
            </a:endParaRPr>
          </a:p>
        </p:txBody>
      </p:sp>
    </p:spTree>
    <p:extLst>
      <p:ext uri="{BB962C8B-B14F-4D97-AF65-F5344CB8AC3E}">
        <p14:creationId xmlns:p14="http://schemas.microsoft.com/office/powerpoint/2010/main" val="145262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F45B6-316D-C57E-1822-1AF47C3123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C9DBD6B0-5AD0-734E-8148-EE19B3630633}"/>
              </a:ext>
            </a:extLst>
          </p:cNvPr>
          <p:cNvSpPr>
            <a:spLocks noGrp="1"/>
          </p:cNvSpPr>
          <p:nvPr>
            <p:ph type="body" sz="quarter" idx="10" hasCustomPrompt="1"/>
          </p:nvPr>
        </p:nvSpPr>
        <p:spPr>
          <a:xfrm>
            <a:off x="938213" y="1916832"/>
            <a:ext cx="10331450" cy="3168352"/>
          </a:xfrm>
        </p:spPr>
        <p:txBody>
          <a:bodyPr anchor="ctr">
            <a:normAutofit/>
          </a:bodyPr>
          <a:lstStyle>
            <a:lvl1pPr marL="0" indent="0" algn="ctr">
              <a:buNone/>
              <a:defRPr sz="6000" b="1">
                <a:solidFill>
                  <a:srgbClr val="CCEAEE"/>
                </a:solidFill>
              </a:defRPr>
            </a:lvl1pPr>
          </a:lstStyle>
          <a:p>
            <a:pPr lvl="0"/>
            <a:r>
              <a:rPr lang="en-GB" dirty="0"/>
              <a:t>Quote here</a:t>
            </a:r>
            <a:endParaRPr lang="en-US" dirty="0"/>
          </a:p>
        </p:txBody>
      </p:sp>
      <p:sp>
        <p:nvSpPr>
          <p:cNvPr id="2" name="TextBox 1">
            <a:extLst>
              <a:ext uri="{FF2B5EF4-FFF2-40B4-BE49-F238E27FC236}">
                <a16:creationId xmlns:a16="http://schemas.microsoft.com/office/drawing/2014/main" id="{CD4DD2FC-988E-143A-872F-0C6883F90AC5}"/>
              </a:ext>
            </a:extLst>
          </p:cNvPr>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schemeClr val="bg1"/>
                </a:solidFill>
              </a:rPr>
              <a:pPr/>
              <a:t>‹#›</a:t>
            </a:fld>
            <a:endParaRPr lang="en-NZ" sz="1200" dirty="0">
              <a:solidFill>
                <a:schemeClr val="bg1"/>
              </a:solidFill>
            </a:endParaRPr>
          </a:p>
        </p:txBody>
      </p:sp>
      <p:sp>
        <p:nvSpPr>
          <p:cNvPr id="4" name="Rectangle: Rounded Corners 3">
            <a:extLst>
              <a:ext uri="{FF2B5EF4-FFF2-40B4-BE49-F238E27FC236}">
                <a16:creationId xmlns:a16="http://schemas.microsoft.com/office/drawing/2014/main" id="{92814951-D24A-68E5-B0A6-2EC0D14F48FA}"/>
              </a:ext>
            </a:extLst>
          </p:cNvPr>
          <p:cNvSpPr/>
          <p:nvPr userDrawn="1"/>
        </p:nvSpPr>
        <p:spPr bwMode="auto">
          <a:xfrm>
            <a:off x="922337" y="1844824"/>
            <a:ext cx="10363202" cy="3240360"/>
          </a:xfrm>
          <a:prstGeom prst="roundRect">
            <a:avLst>
              <a:gd name="adj" fmla="val 7155"/>
            </a:avLst>
          </a:prstGeom>
          <a:noFill/>
          <a:ln w="762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371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bwMode="auto">
          <a:xfrm>
            <a:off x="406400" y="1371600"/>
            <a:ext cx="11277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7427" name="Rectangle 3"/>
          <p:cNvSpPr>
            <a:spLocks noGrp="1" noChangeArrowheads="1"/>
          </p:cNvSpPr>
          <p:nvPr>
            <p:ph type="title"/>
          </p:nvPr>
        </p:nvSpPr>
        <p:spPr bwMode="auto">
          <a:xfrm>
            <a:off x="406400" y="44624"/>
            <a:ext cx="11260667" cy="1143000"/>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TextBox 5"/>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prstClr val="black"/>
                </a:solidFill>
              </a:rPr>
              <a:pPr/>
              <a:t>‹#›</a:t>
            </a:fld>
            <a:endParaRPr lang="en-NZ" sz="1200" dirty="0">
              <a:solidFill>
                <a:prstClr val="black"/>
              </a:solidFill>
            </a:endParaRPr>
          </a:p>
        </p:txBody>
      </p:sp>
    </p:spTree>
    <p:extLst>
      <p:ext uri="{BB962C8B-B14F-4D97-AF65-F5344CB8AC3E}">
        <p14:creationId xmlns:p14="http://schemas.microsoft.com/office/powerpoint/2010/main" val="274547376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1" r:id="rId3"/>
    <p:sldLayoutId id="2147483760" r:id="rId4"/>
    <p:sldLayoutId id="2147483800" r:id="rId5"/>
    <p:sldLayoutId id="2147483801" r:id="rId6"/>
    <p:sldLayoutId id="2147483813" r:id="rId7"/>
    <p:sldLayoutId id="2147483818" r:id="rId8"/>
    <p:sldLayoutId id="2147483819" r:id="rId9"/>
    <p:sldLayoutId id="2147483814" r:id="rId10"/>
    <p:sldLayoutId id="2147483820" r:id="rId11"/>
    <p:sldLayoutId id="2147483821"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Lst>
  <p:txStyles>
    <p:titleStyle>
      <a:lvl1pPr algn="ctr" rtl="0" fontAlgn="base">
        <a:lnSpc>
          <a:spcPct val="85000"/>
        </a:lnSpc>
        <a:spcBef>
          <a:spcPct val="0"/>
        </a:spcBef>
        <a:spcAft>
          <a:spcPct val="0"/>
        </a:spcAft>
        <a:defRPr lang="en-US" sz="4400" b="1" smtClean="0">
          <a:solidFill>
            <a:srgbClr val="003366"/>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p:titleStyle>
    <p:bodyStyle>
      <a:lvl1pPr marL="342900" indent="-342900" algn="l" rtl="0" fontAlgn="base">
        <a:spcBef>
          <a:spcPct val="20000"/>
        </a:spcBef>
        <a:spcAft>
          <a:spcPct val="0"/>
        </a:spcAft>
        <a:buClr>
          <a:srgbClr val="00AFB9"/>
        </a:buClr>
        <a:buSzPct val="90000"/>
        <a:buFont typeface="Wingdings" pitchFamily="2" charset="2"/>
        <a:buChar char="l"/>
        <a:defRPr sz="2400">
          <a:solidFill>
            <a:srgbClr val="28222B"/>
          </a:solidFill>
          <a:latin typeface="+mn-lt"/>
          <a:ea typeface="+mn-ea"/>
          <a:cs typeface="+mn-cs"/>
        </a:defRPr>
      </a:lvl1pPr>
      <a:lvl2pPr marL="742950" indent="-28575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2pPr>
      <a:lvl3pPr marL="1085850" indent="-22860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3pPr>
      <a:lvl4pPr marL="1428750" indent="-22860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4pPr>
      <a:lvl5pPr marL="1771650" indent="-22860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A75B0-8DEE-864F-8366-3018AEE7B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0A1138-0685-AF41-A775-2098C17D0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F6772D-A20E-C94C-B691-EEA8EE412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F018A630-2D7D-4045-B9B2-19BB61A0A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NZ" dirty="0"/>
              <a:t>Ref: </a:t>
            </a:r>
            <a:r>
              <a:rPr lang="en-NZ" dirty="0">
                <a:solidFill>
                  <a:srgbClr val="89898A"/>
                </a:solidFill>
              </a:rPr>
              <a:t>2405678</a:t>
            </a:r>
            <a:r>
              <a:rPr lang="en-NZ" dirty="0"/>
              <a:t>      Authoriser: Executive Director Communications      Date: July 2022</a:t>
            </a:r>
            <a:endParaRPr lang="en-US" dirty="0"/>
          </a:p>
        </p:txBody>
      </p:sp>
      <p:sp>
        <p:nvSpPr>
          <p:cNvPr id="6" name="Slide Number Placeholder 5">
            <a:extLst>
              <a:ext uri="{FF2B5EF4-FFF2-40B4-BE49-F238E27FC236}">
                <a16:creationId xmlns:a16="http://schemas.microsoft.com/office/drawing/2014/main" id="{B66AD720-42F8-1C4B-9C73-5566967AF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40F8484-9D1C-2441-8AA2-C328067DF103}" type="slidenum">
              <a:rPr lang="en-US" smtClean="0"/>
              <a:pPr/>
              <a:t>‹#›</a:t>
            </a:fld>
            <a:endParaRPr lang="en-US" dirty="0"/>
          </a:p>
        </p:txBody>
      </p:sp>
    </p:spTree>
    <p:extLst>
      <p:ext uri="{BB962C8B-B14F-4D97-AF65-F5344CB8AC3E}">
        <p14:creationId xmlns:p14="http://schemas.microsoft.com/office/powerpoint/2010/main" val="17551398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Lst>
  <p:hf sldNum="0" hdr="0" dt="0"/>
  <p:txStyles>
    <p:title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AFB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8222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bwMode="auto">
          <a:xfrm>
            <a:off x="406400" y="1371600"/>
            <a:ext cx="11277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7427" name="Rectangle 3"/>
          <p:cNvSpPr>
            <a:spLocks noGrp="1" noChangeArrowheads="1"/>
          </p:cNvSpPr>
          <p:nvPr>
            <p:ph type="title"/>
          </p:nvPr>
        </p:nvSpPr>
        <p:spPr bwMode="auto">
          <a:xfrm>
            <a:off x="406400" y="44624"/>
            <a:ext cx="11260667" cy="1143000"/>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TextBox 5"/>
          <p:cNvSpPr txBox="1"/>
          <p:nvPr userDrawn="1"/>
        </p:nvSpPr>
        <p:spPr>
          <a:xfrm>
            <a:off x="11784632" y="6527416"/>
            <a:ext cx="407368" cy="276999"/>
          </a:xfrm>
          <a:prstGeom prst="rect">
            <a:avLst/>
          </a:prstGeom>
          <a:noFill/>
        </p:spPr>
        <p:txBody>
          <a:bodyPr wrap="square" rtlCol="0">
            <a:spAutoFit/>
          </a:bodyPr>
          <a:lstStyle/>
          <a:p>
            <a:fld id="{95DDA2C3-0697-4B93-8785-55B977EF2280}" type="slidenum">
              <a:rPr lang="en-NZ" sz="1200" smtClean="0">
                <a:solidFill>
                  <a:prstClr val="black"/>
                </a:solidFill>
              </a:rPr>
              <a:pPr/>
              <a:t>‹#›</a:t>
            </a:fld>
            <a:endParaRPr lang="en-NZ" sz="1200" dirty="0">
              <a:solidFill>
                <a:prstClr val="black"/>
              </a:solidFill>
            </a:endParaRPr>
          </a:p>
        </p:txBody>
      </p:sp>
    </p:spTree>
    <p:extLst>
      <p:ext uri="{BB962C8B-B14F-4D97-AF65-F5344CB8AC3E}">
        <p14:creationId xmlns:p14="http://schemas.microsoft.com/office/powerpoint/2010/main" val="269700510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1" r:id="rId6"/>
    <p:sldLayoutId id="2147483842" r:id="rId7"/>
    <p:sldLayoutId id="2147483843" r:id="rId8"/>
    <p:sldLayoutId id="2147483844" r:id="rId9"/>
    <p:sldLayoutId id="2147483845" r:id="rId10"/>
    <p:sldLayoutId id="2147483846" r:id="rId11"/>
  </p:sldLayoutIdLst>
  <p:txStyles>
    <p:titleStyle>
      <a:lvl1pPr algn="ctr" rtl="0" fontAlgn="base">
        <a:lnSpc>
          <a:spcPct val="85000"/>
        </a:lnSpc>
        <a:spcBef>
          <a:spcPct val="0"/>
        </a:spcBef>
        <a:spcAft>
          <a:spcPct val="0"/>
        </a:spcAft>
        <a:defRPr lang="en-US" sz="4400" b="1" smtClean="0">
          <a:solidFill>
            <a:srgbClr val="003366"/>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p:titleStyle>
    <p:bodyStyle>
      <a:lvl1pPr marL="342900" indent="-342900" algn="l" rtl="0" fontAlgn="base">
        <a:spcBef>
          <a:spcPct val="20000"/>
        </a:spcBef>
        <a:spcAft>
          <a:spcPct val="0"/>
        </a:spcAft>
        <a:buClr>
          <a:srgbClr val="00AFB9"/>
        </a:buClr>
        <a:buSzPct val="90000"/>
        <a:buFont typeface="Wingdings" pitchFamily="2" charset="2"/>
        <a:buChar char="l"/>
        <a:defRPr sz="2400">
          <a:solidFill>
            <a:srgbClr val="28222B"/>
          </a:solidFill>
          <a:latin typeface="+mn-lt"/>
          <a:ea typeface="+mn-ea"/>
          <a:cs typeface="+mn-cs"/>
        </a:defRPr>
      </a:lvl1pPr>
      <a:lvl2pPr marL="742950" indent="-28575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2pPr>
      <a:lvl3pPr marL="1085850" indent="-22860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3pPr>
      <a:lvl4pPr marL="1428750" indent="-22860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4pPr>
      <a:lvl5pPr marL="1771650" indent="-22860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hoebe.Callanan@health.govt.nz"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books.google.co.uk/books?hl=en&amp;lr=&amp;id=TxqhSpbjVGgC&amp;oi=fnd&amp;pg=PR7&amp;dq=%22third+age%22&amp;ots=Qf-cCDeh8Y&amp;sig=Vx__adUTzbau_SKkLvIQuv0zXDY#v=onepage&amp;q=%22third%20age%22&amp;f=fal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gw4dyingwell.wordpress.com/" TargetMode="External"/><Relationship Id="rId4" Type="http://schemas.openxmlformats.org/officeDocument/2006/relationships/hyperlink" Target="http://www.tandfonline.com/doi/pdf/10.1080/13607860903228762"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ncbi.nlm.nih.gov/pubmed/35999779" TargetMode="Externa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hqontario.ca/System-Performance/Specialized-Reports/Caregiver-Distress-Report" TargetMode="Externa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hyperlink" Target="mailto:heather@heathermcleodnz.com" TargetMode="Externa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D44662-ABFD-45D4-BB51-98CDB95C0AB3}"/>
              </a:ext>
            </a:extLst>
          </p:cNvPr>
          <p:cNvSpPr>
            <a:spLocks noGrp="1"/>
          </p:cNvSpPr>
          <p:nvPr>
            <p:ph type="body" sz="quarter" idx="10"/>
          </p:nvPr>
        </p:nvSpPr>
        <p:spPr>
          <a:xfrm>
            <a:off x="758031" y="404664"/>
            <a:ext cx="8578329" cy="5904656"/>
          </a:xfrm>
        </p:spPr>
        <p:txBody>
          <a:bodyPr>
            <a:normAutofit fontScale="62500" lnSpcReduction="20000"/>
          </a:bodyPr>
          <a:lstStyle/>
          <a:p>
            <a:r>
              <a:rPr lang="en-NZ" dirty="0">
                <a:solidFill>
                  <a:schemeClr val="accent2"/>
                </a:solidFill>
              </a:rPr>
              <a:t>Title: 	</a:t>
            </a:r>
            <a:r>
              <a:rPr lang="en-NZ" sz="4400" dirty="0">
                <a:solidFill>
                  <a:schemeClr val="accent2"/>
                </a:solidFill>
              </a:rPr>
              <a:t>Planning for palliative care services in 	Aotearoa: what our population data tells us</a:t>
            </a:r>
          </a:p>
          <a:p>
            <a:r>
              <a:rPr lang="en-NZ" dirty="0">
                <a:solidFill>
                  <a:schemeClr val="accent2"/>
                </a:solidFill>
              </a:rPr>
              <a:t>When:	Tuesday 23 May 2023, 10.30am-12.30pm</a:t>
            </a:r>
          </a:p>
          <a:p>
            <a:r>
              <a:rPr lang="en-NZ" dirty="0">
                <a:solidFill>
                  <a:schemeClr val="accent2"/>
                </a:solidFill>
              </a:rPr>
              <a:t>Presenter:	Heather McLeod, Actuary</a:t>
            </a:r>
          </a:p>
          <a:p>
            <a:r>
              <a:rPr lang="en-NZ" dirty="0">
                <a:solidFill>
                  <a:schemeClr val="accent2"/>
                </a:solidFill>
              </a:rPr>
              <a:t>Webinar:	Teams Live event</a:t>
            </a:r>
          </a:p>
          <a:p>
            <a:r>
              <a:rPr lang="en-NZ" dirty="0">
                <a:solidFill>
                  <a:schemeClr val="accent2"/>
                </a:solidFill>
              </a:rPr>
              <a:t> </a:t>
            </a:r>
          </a:p>
          <a:p>
            <a:r>
              <a:rPr lang="en-NZ" dirty="0">
                <a:solidFill>
                  <a:schemeClr val="accent2"/>
                </a:solidFill>
              </a:rPr>
              <a:t>Heather McLeod will present findings from updated studies of historical deaths and projections of deaths to 2043 and 2073. This is essential information for people with an interest in how we plan, fund and provide palliative care services in Aotearoa. </a:t>
            </a:r>
          </a:p>
          <a:p>
            <a:r>
              <a:rPr lang="en-NZ" dirty="0">
                <a:solidFill>
                  <a:schemeClr val="accent2"/>
                </a:solidFill>
              </a:rPr>
              <a:t> </a:t>
            </a:r>
          </a:p>
          <a:p>
            <a:r>
              <a:rPr lang="en-NZ" dirty="0">
                <a:solidFill>
                  <a:schemeClr val="accent2"/>
                </a:solidFill>
              </a:rPr>
              <a:t>The presentation will include:</a:t>
            </a:r>
          </a:p>
          <a:p>
            <a:pPr indent="542925"/>
            <a:r>
              <a:rPr lang="en-NZ" dirty="0">
                <a:solidFill>
                  <a:schemeClr val="accent2"/>
                </a:solidFill>
              </a:rPr>
              <a:t>•	The strategic challenges for palliative care</a:t>
            </a:r>
          </a:p>
          <a:p>
            <a:pPr indent="542925"/>
            <a:r>
              <a:rPr lang="en-NZ" dirty="0">
                <a:solidFill>
                  <a:schemeClr val="accent2"/>
                </a:solidFill>
              </a:rPr>
              <a:t>•	The need for inpatient beds at the end of life</a:t>
            </a:r>
          </a:p>
          <a:p>
            <a:pPr indent="542925"/>
            <a:r>
              <a:rPr lang="en-NZ" dirty="0">
                <a:solidFill>
                  <a:schemeClr val="accent2"/>
                </a:solidFill>
              </a:rPr>
              <a:t>•	Updated national trends for place of death</a:t>
            </a:r>
          </a:p>
          <a:p>
            <a:pPr indent="542925"/>
            <a:r>
              <a:rPr lang="en-NZ" dirty="0">
                <a:solidFill>
                  <a:schemeClr val="accent2"/>
                </a:solidFill>
              </a:rPr>
              <a:t>•	How place of death varies with condition and the need for palliative care</a:t>
            </a:r>
          </a:p>
          <a:p>
            <a:pPr indent="542925"/>
            <a:r>
              <a:rPr lang="en-NZ" dirty="0">
                <a:solidFill>
                  <a:schemeClr val="accent2"/>
                </a:solidFill>
              </a:rPr>
              <a:t>•	Māori and non-Māori differences and the impact of deaths at older ages</a:t>
            </a:r>
          </a:p>
          <a:p>
            <a:pPr indent="542925"/>
            <a:r>
              <a:rPr lang="en-NZ" dirty="0">
                <a:solidFill>
                  <a:schemeClr val="accent2"/>
                </a:solidFill>
              </a:rPr>
              <a:t>•	New research on how place of death differs for urban and rural people</a:t>
            </a:r>
          </a:p>
          <a:p>
            <a:pPr indent="542925"/>
            <a:r>
              <a:rPr lang="en-NZ" dirty="0">
                <a:solidFill>
                  <a:schemeClr val="accent2"/>
                </a:solidFill>
              </a:rPr>
              <a:t>•	A focus on regional trends and differences, with a tool to use for planning</a:t>
            </a:r>
          </a:p>
          <a:p>
            <a:r>
              <a:rPr lang="en-NZ" dirty="0">
                <a:solidFill>
                  <a:schemeClr val="accent2"/>
                </a:solidFill>
              </a:rPr>
              <a:t>As well as an opportunity to ask questions (via the Q&amp;A function)</a:t>
            </a:r>
          </a:p>
          <a:p>
            <a:r>
              <a:rPr lang="en-NZ" dirty="0">
                <a:solidFill>
                  <a:schemeClr val="accent2"/>
                </a:solidFill>
              </a:rPr>
              <a:t> </a:t>
            </a:r>
          </a:p>
          <a:p>
            <a:r>
              <a:rPr lang="en-NZ" dirty="0">
                <a:solidFill>
                  <a:schemeClr val="accent2"/>
                </a:solidFill>
              </a:rPr>
              <a:t>Heather McLeod is an actuary and academic whose work investigating palliative care data in Aotearoa for the Ministry of Health and Te Whatu Ora has informed policy and clinical directions since 2012. </a:t>
            </a:r>
          </a:p>
          <a:p>
            <a:r>
              <a:rPr lang="en-NZ" dirty="0">
                <a:solidFill>
                  <a:schemeClr val="accent2"/>
                </a:solidFill>
              </a:rPr>
              <a:t> </a:t>
            </a:r>
          </a:p>
          <a:p>
            <a:r>
              <a:rPr lang="en-NZ" dirty="0">
                <a:solidFill>
                  <a:schemeClr val="accent2"/>
                </a:solidFill>
              </a:rPr>
              <a:t>The slides and a recording of this presentation will be available on the Te Whatu Ora palliative care webpage following the webinar. The supporting population projections, and the regional and district planning tool will be available during June. </a:t>
            </a:r>
          </a:p>
          <a:p>
            <a:r>
              <a:rPr lang="en-NZ" dirty="0">
                <a:solidFill>
                  <a:schemeClr val="accent2"/>
                </a:solidFill>
              </a:rPr>
              <a:t> </a:t>
            </a:r>
          </a:p>
          <a:p>
            <a:r>
              <a:rPr lang="en-NZ" dirty="0">
                <a:solidFill>
                  <a:schemeClr val="accent2"/>
                </a:solidFill>
              </a:rPr>
              <a:t>Please email any questions about this live webinar to Phoebe Callanan (Team Administrator, Long Term Conditions) </a:t>
            </a:r>
            <a:r>
              <a:rPr lang="en-NZ" dirty="0">
                <a:solidFill>
                  <a:schemeClr val="accent2"/>
                </a:solidFill>
                <a:hlinkClick r:id="rId2">
                  <a:extLst>
                    <a:ext uri="{A12FA001-AC4F-418D-AE19-62706E023703}">
                      <ahyp:hlinkClr xmlns:ahyp="http://schemas.microsoft.com/office/drawing/2018/hyperlinkcolor" val="tx"/>
                    </a:ext>
                  </a:extLst>
                </a:hlinkClick>
              </a:rPr>
              <a:t>Phoebe.Callanan@health.govt.nz</a:t>
            </a:r>
            <a:r>
              <a:rPr lang="en-NZ" dirty="0">
                <a:solidFill>
                  <a:schemeClr val="accent2"/>
                </a:solidFill>
              </a:rPr>
              <a:t>  </a:t>
            </a:r>
          </a:p>
          <a:p>
            <a:endParaRPr lang="en-NZ" dirty="0"/>
          </a:p>
        </p:txBody>
      </p:sp>
    </p:spTree>
    <p:extLst>
      <p:ext uri="{BB962C8B-B14F-4D97-AF65-F5344CB8AC3E}">
        <p14:creationId xmlns:p14="http://schemas.microsoft.com/office/powerpoint/2010/main" val="426536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8ED4-163C-38F0-5D1F-A8F8E374A014}"/>
              </a:ext>
            </a:extLst>
          </p:cNvPr>
          <p:cNvSpPr>
            <a:spLocks noGrp="1"/>
          </p:cNvSpPr>
          <p:nvPr>
            <p:ph type="title"/>
          </p:nvPr>
        </p:nvSpPr>
        <p:spPr/>
        <p:txBody>
          <a:bodyPr/>
          <a:lstStyle/>
          <a:p>
            <a:r>
              <a:rPr lang="en-US" dirty="0"/>
              <a:t>Increases in Population and Deaths</a:t>
            </a:r>
            <a:br>
              <a:rPr lang="en-US" dirty="0"/>
            </a:br>
            <a:r>
              <a:rPr lang="en-US" sz="4000" dirty="0"/>
              <a:t>2023 to 2073</a:t>
            </a:r>
            <a:endParaRPr lang="en-GB" dirty="0"/>
          </a:p>
        </p:txBody>
      </p:sp>
      <p:sp>
        <p:nvSpPr>
          <p:cNvPr id="3" name="Text Placeholder 2">
            <a:extLst>
              <a:ext uri="{FF2B5EF4-FFF2-40B4-BE49-F238E27FC236}">
                <a16:creationId xmlns:a16="http://schemas.microsoft.com/office/drawing/2014/main" id="{4FD4ED4B-3021-3F66-F770-D2F188AA39A5}"/>
              </a:ext>
            </a:extLst>
          </p:cNvPr>
          <p:cNvSpPr>
            <a:spLocks noGrp="1"/>
          </p:cNvSpPr>
          <p:nvPr>
            <p:ph type="body" sz="quarter" idx="10"/>
          </p:nvPr>
        </p:nvSpPr>
        <p:spPr>
          <a:xfrm>
            <a:off x="2" y="6533895"/>
            <a:ext cx="10128446" cy="307975"/>
          </a:xfrm>
        </p:spPr>
        <p:txBody>
          <a:bodyPr/>
          <a:lstStyle/>
          <a:p>
            <a:r>
              <a:rPr lang="en-US" sz="1200" b="1" dirty="0"/>
              <a:t>Data source</a:t>
            </a:r>
            <a:r>
              <a:rPr lang="en-US" sz="1200" dirty="0"/>
              <a:t>: Stats NZ </a:t>
            </a:r>
            <a:r>
              <a:rPr lang="fr-FR" sz="1200" dirty="0"/>
              <a:t>National Population Projections: 2022(base)–2073</a:t>
            </a:r>
            <a:endParaRPr lang="en-GB" sz="1200" dirty="0"/>
          </a:p>
        </p:txBody>
      </p:sp>
      <p:sp>
        <p:nvSpPr>
          <p:cNvPr id="5" name="Text Placeholder 3">
            <a:extLst>
              <a:ext uri="{FF2B5EF4-FFF2-40B4-BE49-F238E27FC236}">
                <a16:creationId xmlns:a16="http://schemas.microsoft.com/office/drawing/2014/main" id="{25EB39D6-D8CA-EA2F-718C-7CA26FFE3C4B}"/>
              </a:ext>
            </a:extLst>
          </p:cNvPr>
          <p:cNvSpPr>
            <a:spLocks noGrp="1"/>
          </p:cNvSpPr>
          <p:nvPr>
            <p:ph type="body" sz="quarter" idx="11"/>
          </p:nvPr>
        </p:nvSpPr>
        <p:spPr>
          <a:xfrm>
            <a:off x="479376" y="5648325"/>
            <a:ext cx="10465163" cy="307975"/>
          </a:xfrm>
        </p:spPr>
        <p:txBody>
          <a:bodyPr/>
          <a:lstStyle/>
          <a:p>
            <a:r>
              <a:rPr lang="en-US" dirty="0"/>
              <a:t>Deaths are increasing faster than population. If the values are indexed to 1000 in 2023, then by 2073 population reaches </a:t>
            </a:r>
            <a:r>
              <a:rPr lang="en-GB" sz="1800" b="0" i="0" u="none" strike="noStrike" dirty="0">
                <a:solidFill>
                  <a:srgbClr val="000000"/>
                </a:solidFill>
                <a:effectLst/>
                <a:latin typeface="Calibri" panose="020F0502020204030204" pitchFamily="34" charset="0"/>
              </a:rPr>
              <a:t>1291 (increase of 129%)</a:t>
            </a:r>
            <a:r>
              <a:rPr lang="en-GB" dirty="0"/>
              <a:t> and deaths reach </a:t>
            </a:r>
            <a:r>
              <a:rPr lang="en-GB" sz="1800" b="0" i="0" u="none" strike="noStrike" dirty="0">
                <a:solidFill>
                  <a:srgbClr val="000000"/>
                </a:solidFill>
                <a:effectLst/>
                <a:latin typeface="Calibri" panose="020F0502020204030204" pitchFamily="34" charset="0"/>
              </a:rPr>
              <a:t>1821 (increase of 182%).</a:t>
            </a:r>
            <a:endParaRPr lang="en-GB" dirty="0"/>
          </a:p>
        </p:txBody>
      </p:sp>
      <p:pic>
        <p:nvPicPr>
          <p:cNvPr id="4" name="Picture 3">
            <a:extLst>
              <a:ext uri="{FF2B5EF4-FFF2-40B4-BE49-F238E27FC236}">
                <a16:creationId xmlns:a16="http://schemas.microsoft.com/office/drawing/2014/main" id="{DA102366-C20A-D2BC-95CD-E010CE54EF5B}"/>
              </a:ext>
            </a:extLst>
          </p:cNvPr>
          <p:cNvPicPr>
            <a:picLocks noChangeAspect="1"/>
          </p:cNvPicPr>
          <p:nvPr/>
        </p:nvPicPr>
        <p:blipFill>
          <a:blip r:embed="rId3"/>
          <a:stretch>
            <a:fillRect/>
          </a:stretch>
        </p:blipFill>
        <p:spPr>
          <a:xfrm>
            <a:off x="1485900" y="1357312"/>
            <a:ext cx="9220200" cy="4143375"/>
          </a:xfrm>
          <a:prstGeom prst="rect">
            <a:avLst/>
          </a:prstGeom>
        </p:spPr>
      </p:pic>
    </p:spTree>
    <p:extLst>
      <p:ext uri="{BB962C8B-B14F-4D97-AF65-F5344CB8AC3E}">
        <p14:creationId xmlns:p14="http://schemas.microsoft.com/office/powerpoint/2010/main" val="152470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415480" y="2492896"/>
            <a:ext cx="9217024" cy="2592288"/>
          </a:xfrm>
        </p:spPr>
        <p:txBody>
          <a:bodyPr>
            <a:normAutofit/>
          </a:bodyPr>
          <a:lstStyle/>
          <a:p>
            <a:r>
              <a:rPr lang="en-US" sz="3600" b="1" dirty="0"/>
              <a:t>Commissioning for palliative care must be based on </a:t>
            </a:r>
            <a:r>
              <a:rPr lang="en-US" sz="3600" b="1" u="sng" dirty="0"/>
              <a:t>deaths</a:t>
            </a:r>
            <a:r>
              <a:rPr lang="en-US" sz="3600" b="1" dirty="0"/>
              <a:t> and not </a:t>
            </a:r>
            <a:r>
              <a:rPr lang="en-US" sz="3600" b="1" u="sng" dirty="0"/>
              <a:t>population</a:t>
            </a:r>
            <a:r>
              <a:rPr lang="en-US" sz="3600" b="1" dirty="0"/>
              <a:t>, because deaths are projected to increase much faster than the population.</a:t>
            </a:r>
          </a:p>
          <a:p>
            <a:endParaRPr lang="en-GB" sz="5400" dirty="0"/>
          </a:p>
        </p:txBody>
      </p:sp>
    </p:spTree>
    <p:extLst>
      <p:ext uri="{BB962C8B-B14F-4D97-AF65-F5344CB8AC3E}">
        <p14:creationId xmlns:p14="http://schemas.microsoft.com/office/powerpoint/2010/main" val="166592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12024" y="620688"/>
            <a:ext cx="5544616" cy="1944216"/>
          </a:xfrm>
        </p:spPr>
        <p:txBody>
          <a:bodyPr>
            <a:noAutofit/>
          </a:bodyPr>
          <a:lstStyle/>
          <a:p>
            <a:pPr algn="l"/>
            <a:r>
              <a:rPr lang="en-NZ" sz="6000" dirty="0">
                <a:solidFill>
                  <a:srgbClr val="003366"/>
                </a:solidFill>
              </a:rPr>
              <a:t>Ethnicity</a:t>
            </a:r>
            <a:endParaRPr lang="en-US" sz="60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879976" cy="18002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NZ" sz="4300" dirty="0">
                <a:solidFill>
                  <a:srgbClr val="00AFB9"/>
                </a:solidFill>
              </a:rPr>
              <a:t>Births, Deaths and Population</a:t>
            </a:r>
          </a:p>
          <a:p>
            <a:pPr fontAlgn="auto">
              <a:spcBef>
                <a:spcPts val="1200"/>
              </a:spcBef>
              <a:spcAft>
                <a:spcPts val="0"/>
              </a:spcAft>
            </a:pPr>
            <a:r>
              <a:rPr lang="en-NZ" sz="4300" dirty="0">
                <a:solidFill>
                  <a:srgbClr val="00AFB9"/>
                </a:solidFill>
              </a:rPr>
              <a:t>2023-2043</a:t>
            </a:r>
          </a:p>
        </p:txBody>
      </p:sp>
    </p:spTree>
    <p:extLst>
      <p:ext uri="{BB962C8B-B14F-4D97-AF65-F5344CB8AC3E}">
        <p14:creationId xmlns:p14="http://schemas.microsoft.com/office/powerpoint/2010/main" val="395410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7C8109-4932-5403-990A-748F8EC82B26}"/>
              </a:ext>
            </a:extLst>
          </p:cNvPr>
          <p:cNvPicPr>
            <a:picLocks noChangeAspect="1"/>
          </p:cNvPicPr>
          <p:nvPr/>
        </p:nvPicPr>
        <p:blipFill>
          <a:blip r:embed="rId3"/>
          <a:stretch>
            <a:fillRect/>
          </a:stretch>
        </p:blipFill>
        <p:spPr>
          <a:xfrm>
            <a:off x="0" y="-99392"/>
            <a:ext cx="6300788" cy="3643313"/>
          </a:xfrm>
          <a:prstGeom prst="rect">
            <a:avLst/>
          </a:prstGeom>
        </p:spPr>
      </p:pic>
      <p:pic>
        <p:nvPicPr>
          <p:cNvPr id="7" name="Picture 6">
            <a:extLst>
              <a:ext uri="{FF2B5EF4-FFF2-40B4-BE49-F238E27FC236}">
                <a16:creationId xmlns:a16="http://schemas.microsoft.com/office/drawing/2014/main" id="{BD7C36A4-5909-431E-CC58-2BCCC8061038}"/>
              </a:ext>
            </a:extLst>
          </p:cNvPr>
          <p:cNvPicPr>
            <a:picLocks noChangeAspect="1"/>
          </p:cNvPicPr>
          <p:nvPr/>
        </p:nvPicPr>
        <p:blipFill>
          <a:blip r:embed="rId4"/>
          <a:stretch>
            <a:fillRect/>
          </a:stretch>
        </p:blipFill>
        <p:spPr>
          <a:xfrm>
            <a:off x="5891212" y="-99392"/>
            <a:ext cx="6300788" cy="3643313"/>
          </a:xfrm>
          <a:prstGeom prst="rect">
            <a:avLst/>
          </a:prstGeom>
        </p:spPr>
      </p:pic>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a:xfrm>
            <a:off x="408212" y="3603600"/>
            <a:ext cx="5139020" cy="1143000"/>
          </a:xfrm>
        </p:spPr>
        <p:txBody>
          <a:bodyPr/>
          <a:lstStyle/>
          <a:p>
            <a:r>
              <a:rPr lang="en-US" dirty="0"/>
              <a:t>Ethnicity 2023</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0" y="6550025"/>
            <a:ext cx="5139020" cy="307975"/>
          </a:xfrm>
        </p:spPr>
        <p:txBody>
          <a:bodyPr/>
          <a:lstStyle/>
          <a:p>
            <a:r>
              <a:rPr lang="en-US" sz="1200" b="1" dirty="0"/>
              <a:t>Data source</a:t>
            </a:r>
            <a:r>
              <a:rPr lang="en-US" sz="1200" dirty="0"/>
              <a:t>: DHB Births and Deaths Projections 2023-43 (2022 Update)</a:t>
            </a:r>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450094" y="4746600"/>
            <a:ext cx="5400600" cy="730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b="1" kern="0" dirty="0"/>
              <a:t>Māori </a:t>
            </a:r>
            <a:r>
              <a:rPr lang="en-US" kern="0" dirty="0"/>
              <a:t>are 29.5% of total births, </a:t>
            </a:r>
            <a:r>
              <a:rPr lang="en-US" b="1" kern="0" dirty="0"/>
              <a:t>17.5% of the population, </a:t>
            </a:r>
            <a:r>
              <a:rPr lang="en-US" kern="0" dirty="0"/>
              <a:t>and </a:t>
            </a:r>
            <a:r>
              <a:rPr lang="en-US" b="1" kern="0" dirty="0"/>
              <a:t>12.6% of total deaths.</a:t>
            </a:r>
          </a:p>
          <a:p>
            <a:r>
              <a:rPr lang="en-US" kern="0" dirty="0"/>
              <a:t>Māori and Pacific together are 39.3% of births, 24.7% of the population, and 18.4% of total deaths.</a:t>
            </a:r>
            <a:endParaRPr lang="en-GB" kern="0" dirty="0"/>
          </a:p>
        </p:txBody>
      </p:sp>
      <p:sp>
        <p:nvSpPr>
          <p:cNvPr id="9" name="Title 1">
            <a:extLst>
              <a:ext uri="{FF2B5EF4-FFF2-40B4-BE49-F238E27FC236}">
                <a16:creationId xmlns:a16="http://schemas.microsoft.com/office/drawing/2014/main" id="{18E7BB58-7FA4-E881-DF0B-4D96E036B487}"/>
              </a:ext>
            </a:extLst>
          </p:cNvPr>
          <p:cNvSpPr txBox="1">
            <a:spLocks/>
          </p:cNvSpPr>
          <p:nvPr/>
        </p:nvSpPr>
        <p:spPr bwMode="auto">
          <a:xfrm>
            <a:off x="5951984" y="127447"/>
            <a:ext cx="2088232" cy="565249"/>
          </a:xfrm>
          <a:prstGeom prst="rect">
            <a:avLst/>
          </a:prstGeom>
          <a:noFill/>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lang="en-US" sz="4400" b="1">
                <a:solidFill>
                  <a:srgbClr val="003366"/>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a:lstStyle>
          <a:p>
            <a:r>
              <a:rPr lang="en-GB" sz="2800" kern="0" dirty="0"/>
              <a:t>Population</a:t>
            </a:r>
          </a:p>
        </p:txBody>
      </p:sp>
      <p:pic>
        <p:nvPicPr>
          <p:cNvPr id="10" name="Picture 9">
            <a:extLst>
              <a:ext uri="{FF2B5EF4-FFF2-40B4-BE49-F238E27FC236}">
                <a16:creationId xmlns:a16="http://schemas.microsoft.com/office/drawing/2014/main" id="{E9C8F2AD-70A3-DF5A-0A21-2E4D37FE3CF2}"/>
              </a:ext>
            </a:extLst>
          </p:cNvPr>
          <p:cNvPicPr>
            <a:picLocks noChangeAspect="1"/>
          </p:cNvPicPr>
          <p:nvPr/>
        </p:nvPicPr>
        <p:blipFill>
          <a:blip r:embed="rId5"/>
          <a:stretch>
            <a:fillRect/>
          </a:stretch>
        </p:blipFill>
        <p:spPr>
          <a:xfrm>
            <a:off x="5912829" y="3214687"/>
            <a:ext cx="6300788" cy="3643313"/>
          </a:xfrm>
          <a:prstGeom prst="rect">
            <a:avLst/>
          </a:prstGeom>
        </p:spPr>
      </p:pic>
      <p:sp>
        <p:nvSpPr>
          <p:cNvPr id="11" name="Title 1">
            <a:extLst>
              <a:ext uri="{FF2B5EF4-FFF2-40B4-BE49-F238E27FC236}">
                <a16:creationId xmlns:a16="http://schemas.microsoft.com/office/drawing/2014/main" id="{4A2C20AF-AC8A-AC7E-ACC8-425F046DD80B}"/>
              </a:ext>
            </a:extLst>
          </p:cNvPr>
          <p:cNvSpPr txBox="1">
            <a:spLocks/>
          </p:cNvSpPr>
          <p:nvPr/>
        </p:nvSpPr>
        <p:spPr bwMode="auto">
          <a:xfrm>
            <a:off x="6030481" y="3439815"/>
            <a:ext cx="2088232" cy="565249"/>
          </a:xfrm>
          <a:prstGeom prst="rect">
            <a:avLst/>
          </a:prstGeom>
          <a:noFill/>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lang="en-US" sz="4400" b="1">
                <a:solidFill>
                  <a:srgbClr val="003366"/>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a:lstStyle>
          <a:p>
            <a:r>
              <a:rPr lang="en-GB" sz="2800" kern="0" dirty="0"/>
              <a:t>Deaths</a:t>
            </a:r>
          </a:p>
        </p:txBody>
      </p:sp>
      <p:sp>
        <p:nvSpPr>
          <p:cNvPr id="12" name="Title 1">
            <a:extLst>
              <a:ext uri="{FF2B5EF4-FFF2-40B4-BE49-F238E27FC236}">
                <a16:creationId xmlns:a16="http://schemas.microsoft.com/office/drawing/2014/main" id="{70BD82AD-1BE1-F688-C72B-418553428EF6}"/>
              </a:ext>
            </a:extLst>
          </p:cNvPr>
          <p:cNvSpPr txBox="1">
            <a:spLocks/>
          </p:cNvSpPr>
          <p:nvPr/>
        </p:nvSpPr>
        <p:spPr bwMode="auto">
          <a:xfrm>
            <a:off x="222834" y="127447"/>
            <a:ext cx="2088232" cy="565249"/>
          </a:xfrm>
          <a:prstGeom prst="rect">
            <a:avLst/>
          </a:prstGeom>
          <a:noFill/>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lang="en-US" sz="4400" b="1">
                <a:solidFill>
                  <a:srgbClr val="003366"/>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a:lstStyle>
          <a:p>
            <a:r>
              <a:rPr lang="en-GB" sz="2800" kern="0" dirty="0"/>
              <a:t>Births</a:t>
            </a:r>
          </a:p>
        </p:txBody>
      </p:sp>
    </p:spTree>
    <p:extLst>
      <p:ext uri="{BB962C8B-B14F-4D97-AF65-F5344CB8AC3E}">
        <p14:creationId xmlns:p14="http://schemas.microsoft.com/office/powerpoint/2010/main" val="264133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p:txBody>
          <a:bodyPr/>
          <a:lstStyle/>
          <a:p>
            <a:r>
              <a:rPr lang="en-US" dirty="0"/>
              <a:t>Ethnicity Deaths 2023 to 2043</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2" y="6533895"/>
            <a:ext cx="10200454" cy="307975"/>
          </a:xfrm>
        </p:spPr>
        <p:txBody>
          <a:bodyPr/>
          <a:lstStyle/>
          <a:p>
            <a:r>
              <a:rPr lang="en-US" sz="1200" b="1" dirty="0"/>
              <a:t>Data source</a:t>
            </a:r>
            <a:r>
              <a:rPr lang="en-US" sz="1200" dirty="0"/>
              <a:t>: DHB Births and Deaths Projections 2023-43 (2022 Update)</a:t>
            </a:r>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1055440" y="5654051"/>
            <a:ext cx="9505056" cy="730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Māori deaths as a percentage of total deaths are projected to increase from 12.6% in 2023 to 13.5% in 2043. The proportion of Asian deaths more than doubles over the period.</a:t>
            </a:r>
            <a:endParaRPr lang="en-GB" kern="0" dirty="0"/>
          </a:p>
        </p:txBody>
      </p:sp>
      <p:pic>
        <p:nvPicPr>
          <p:cNvPr id="5" name="Picture 4">
            <a:extLst>
              <a:ext uri="{FF2B5EF4-FFF2-40B4-BE49-F238E27FC236}">
                <a16:creationId xmlns:a16="http://schemas.microsoft.com/office/drawing/2014/main" id="{15CEC4EB-B684-0F5D-9EDF-00E6C19EB49C}"/>
              </a:ext>
            </a:extLst>
          </p:cNvPr>
          <p:cNvPicPr>
            <a:picLocks noChangeAspect="1"/>
          </p:cNvPicPr>
          <p:nvPr/>
        </p:nvPicPr>
        <p:blipFill>
          <a:blip r:embed="rId3"/>
          <a:stretch>
            <a:fillRect/>
          </a:stretch>
        </p:blipFill>
        <p:spPr>
          <a:xfrm>
            <a:off x="1622107" y="1052736"/>
            <a:ext cx="8947785" cy="4379595"/>
          </a:xfrm>
          <a:prstGeom prst="rect">
            <a:avLst/>
          </a:prstGeom>
        </p:spPr>
      </p:pic>
    </p:spTree>
    <p:extLst>
      <p:ext uri="{BB962C8B-B14F-4D97-AF65-F5344CB8AC3E}">
        <p14:creationId xmlns:p14="http://schemas.microsoft.com/office/powerpoint/2010/main" val="239558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p:txBody>
          <a:bodyPr/>
          <a:lstStyle/>
          <a:p>
            <a:r>
              <a:rPr lang="en-US" dirty="0"/>
              <a:t>Ethnicity Age Profiles 2023</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2" y="6533895"/>
            <a:ext cx="10200454" cy="307975"/>
          </a:xfrm>
        </p:spPr>
        <p:txBody>
          <a:bodyPr/>
          <a:lstStyle/>
          <a:p>
            <a:r>
              <a:rPr lang="en-US" sz="1200" b="1" dirty="0"/>
              <a:t>Data source</a:t>
            </a:r>
            <a:r>
              <a:rPr lang="en-US" sz="1200" dirty="0"/>
              <a:t>: DHB Births and Deaths Projections 2023-43 (2022 Update)</a:t>
            </a:r>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1055440" y="5319574"/>
            <a:ext cx="10199549"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The four prioritised ethnicity groups have age profiles with very different shapes (standardised within each group). Māori and Pacific have very young populations, with a small tail at older ages. Other has fewer children and young adults, and a very “fat” elderly tail. Asian has an unusual bulge in the tertiary student and early working years.</a:t>
            </a:r>
            <a:endParaRPr lang="en-GB" kern="0" dirty="0"/>
          </a:p>
        </p:txBody>
      </p:sp>
      <p:pic>
        <p:nvPicPr>
          <p:cNvPr id="5" name="Picture 4">
            <a:extLst>
              <a:ext uri="{FF2B5EF4-FFF2-40B4-BE49-F238E27FC236}">
                <a16:creationId xmlns:a16="http://schemas.microsoft.com/office/drawing/2014/main" id="{B462B8F2-0699-F99C-02E9-39B6D22392EB}"/>
              </a:ext>
            </a:extLst>
          </p:cNvPr>
          <p:cNvPicPr>
            <a:picLocks noChangeAspect="1"/>
          </p:cNvPicPr>
          <p:nvPr/>
        </p:nvPicPr>
        <p:blipFill>
          <a:blip r:embed="rId3"/>
          <a:stretch>
            <a:fillRect/>
          </a:stretch>
        </p:blipFill>
        <p:spPr>
          <a:xfrm>
            <a:off x="1919536" y="980728"/>
            <a:ext cx="9335453" cy="4379595"/>
          </a:xfrm>
          <a:prstGeom prst="rect">
            <a:avLst/>
          </a:prstGeom>
        </p:spPr>
      </p:pic>
    </p:spTree>
    <p:extLst>
      <p:ext uri="{BB962C8B-B14F-4D97-AF65-F5344CB8AC3E}">
        <p14:creationId xmlns:p14="http://schemas.microsoft.com/office/powerpoint/2010/main" val="130043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BAE0A7-307E-F178-01AE-7910FEE2495F}"/>
              </a:ext>
            </a:extLst>
          </p:cNvPr>
          <p:cNvPicPr>
            <a:picLocks noChangeAspect="1"/>
          </p:cNvPicPr>
          <p:nvPr/>
        </p:nvPicPr>
        <p:blipFill>
          <a:blip r:embed="rId3"/>
          <a:stretch>
            <a:fillRect/>
          </a:stretch>
        </p:blipFill>
        <p:spPr>
          <a:xfrm>
            <a:off x="1720003" y="1052736"/>
            <a:ext cx="8633460" cy="4379595"/>
          </a:xfrm>
          <a:prstGeom prst="rect">
            <a:avLst/>
          </a:prstGeom>
        </p:spPr>
      </p:pic>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a:xfrm>
            <a:off x="0" y="44624"/>
            <a:ext cx="12192000" cy="1143000"/>
          </a:xfrm>
        </p:spPr>
        <p:txBody>
          <a:bodyPr/>
          <a:lstStyle/>
          <a:p>
            <a:r>
              <a:rPr lang="en-US" dirty="0"/>
              <a:t>Māori as percent of Total Deaths 2023-2043</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2" y="6533895"/>
            <a:ext cx="10200454" cy="307975"/>
          </a:xfrm>
        </p:spPr>
        <p:txBody>
          <a:bodyPr/>
          <a:lstStyle/>
          <a:p>
            <a:r>
              <a:rPr lang="en-US" sz="1200" b="1" dirty="0"/>
              <a:t>Data source</a:t>
            </a:r>
            <a:r>
              <a:rPr lang="en-US" sz="1200" dirty="0"/>
              <a:t>: DHB Births and Deaths Projections 2023-43 (2022 Update)</a:t>
            </a:r>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1055440" y="5447690"/>
            <a:ext cx="9505056" cy="730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Patterns differ by region and over time. </a:t>
            </a:r>
          </a:p>
          <a:p>
            <a:r>
              <a:rPr lang="en-US" kern="0" dirty="0"/>
              <a:t>Over the period, Māori deaths as a percent of Total deaths are projected to be roughly level for Northern and Te Manawa Taki but increase for Central and Te Waipounamu.</a:t>
            </a:r>
            <a:endParaRPr lang="en-GB" kern="0" dirty="0"/>
          </a:p>
        </p:txBody>
      </p:sp>
      <p:pic>
        <p:nvPicPr>
          <p:cNvPr id="5" name="Picture 4">
            <a:extLst>
              <a:ext uri="{FF2B5EF4-FFF2-40B4-BE49-F238E27FC236}">
                <a16:creationId xmlns:a16="http://schemas.microsoft.com/office/drawing/2014/main" id="{7852329E-E85E-7D5A-1574-5C95766B0A57}"/>
              </a:ext>
            </a:extLst>
          </p:cNvPr>
          <p:cNvPicPr>
            <a:picLocks noChangeAspect="1"/>
          </p:cNvPicPr>
          <p:nvPr/>
        </p:nvPicPr>
        <p:blipFill>
          <a:blip r:embed="rId4"/>
          <a:stretch>
            <a:fillRect/>
          </a:stretch>
        </p:blipFill>
        <p:spPr>
          <a:xfrm>
            <a:off x="1720003" y="1052735"/>
            <a:ext cx="8633460" cy="4379595"/>
          </a:xfrm>
          <a:prstGeom prst="rect">
            <a:avLst/>
          </a:prstGeom>
        </p:spPr>
      </p:pic>
    </p:spTree>
    <p:extLst>
      <p:ext uri="{BB962C8B-B14F-4D97-AF65-F5344CB8AC3E}">
        <p14:creationId xmlns:p14="http://schemas.microsoft.com/office/powerpoint/2010/main" val="113563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199456" y="1988840"/>
            <a:ext cx="9865096" cy="2880320"/>
          </a:xfrm>
        </p:spPr>
        <p:txBody>
          <a:bodyPr>
            <a:normAutofit/>
          </a:bodyPr>
          <a:lstStyle/>
          <a:p>
            <a:r>
              <a:rPr lang="en-US" sz="3600" b="1" dirty="0"/>
              <a:t>Equity of palliative care delivery needs to be measured against the ethnicity of </a:t>
            </a:r>
            <a:r>
              <a:rPr lang="en-US" sz="3600" b="1" u="sng" dirty="0"/>
              <a:t>deaths</a:t>
            </a:r>
            <a:r>
              <a:rPr lang="en-US" sz="3600" b="1" dirty="0"/>
              <a:t> and not the ethnicity of the </a:t>
            </a:r>
            <a:r>
              <a:rPr lang="en-US" sz="3600" b="1" u="sng" dirty="0"/>
              <a:t>population</a:t>
            </a:r>
            <a:r>
              <a:rPr lang="en-US" sz="3600" b="1" dirty="0"/>
              <a:t>.</a:t>
            </a:r>
          </a:p>
        </p:txBody>
      </p:sp>
    </p:spTree>
    <p:extLst>
      <p:ext uri="{BB962C8B-B14F-4D97-AF65-F5344CB8AC3E}">
        <p14:creationId xmlns:p14="http://schemas.microsoft.com/office/powerpoint/2010/main" val="246350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472608" cy="1944216"/>
          </a:xfrm>
        </p:spPr>
        <p:txBody>
          <a:bodyPr>
            <a:noAutofit/>
          </a:bodyPr>
          <a:lstStyle/>
          <a:p>
            <a:pPr algn="l"/>
            <a:r>
              <a:rPr lang="en-NZ" sz="6000" dirty="0">
                <a:solidFill>
                  <a:srgbClr val="003366"/>
                </a:solidFill>
              </a:rPr>
              <a:t>Strategic Challenges</a:t>
            </a:r>
            <a:endParaRPr lang="en-US" sz="60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328592" cy="18002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US" sz="4400" dirty="0">
                <a:solidFill>
                  <a:srgbClr val="00AFB9"/>
                </a:solidFill>
              </a:rPr>
              <a:t>Deaths at Older Ages</a:t>
            </a:r>
          </a:p>
        </p:txBody>
      </p:sp>
    </p:spTree>
    <p:extLst>
      <p:ext uri="{BB962C8B-B14F-4D97-AF65-F5344CB8AC3E}">
        <p14:creationId xmlns:p14="http://schemas.microsoft.com/office/powerpoint/2010/main" val="3503608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EE8F65-4287-92AD-0848-0688D96FE22A}"/>
              </a:ext>
            </a:extLst>
          </p:cNvPr>
          <p:cNvPicPr>
            <a:picLocks noChangeAspect="1"/>
          </p:cNvPicPr>
          <p:nvPr/>
        </p:nvPicPr>
        <p:blipFill>
          <a:blip r:embed="rId2"/>
          <a:stretch>
            <a:fillRect/>
          </a:stretch>
        </p:blipFill>
        <p:spPr>
          <a:xfrm>
            <a:off x="868220" y="980728"/>
            <a:ext cx="10455560" cy="4752527"/>
          </a:xfrm>
          <a:prstGeom prst="rect">
            <a:avLst/>
          </a:prstGeom>
        </p:spPr>
      </p:pic>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p:txBody>
          <a:bodyPr/>
          <a:lstStyle/>
          <a:p>
            <a:r>
              <a:rPr lang="en-US" dirty="0"/>
              <a:t>Ageing of Deaths 1979-2073</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2" y="6533895"/>
            <a:ext cx="10200454" cy="307975"/>
          </a:xfrm>
        </p:spPr>
        <p:txBody>
          <a:bodyPr/>
          <a:lstStyle/>
          <a:p>
            <a:r>
              <a:rPr lang="en-US" sz="1200" b="1" dirty="0"/>
              <a:t>Data sources</a:t>
            </a:r>
            <a:r>
              <a:rPr lang="en-US" sz="1200" dirty="0"/>
              <a:t>: Stats NZ Historical Deaths by age and sex (Annual-Jun; Annual-Dec); Stats NZ </a:t>
            </a:r>
            <a:r>
              <a:rPr lang="fr-FR" sz="1200" dirty="0"/>
              <a:t>National Population Projections: 2022(base)–2073</a:t>
            </a:r>
            <a:endParaRPr lang="en-GB" sz="1200" dirty="0"/>
          </a:p>
          <a:p>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695400" y="5825599"/>
            <a:ext cx="10200455"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The challenge is not only the increasing number of deaths, but the ageing of deaths. Projected deaths are at significantly older ages than what the sector has experienced historically.  </a:t>
            </a:r>
            <a:endParaRPr lang="en-GB" kern="0" dirty="0"/>
          </a:p>
        </p:txBody>
      </p:sp>
    </p:spTree>
    <p:extLst>
      <p:ext uri="{BB962C8B-B14F-4D97-AF65-F5344CB8AC3E}">
        <p14:creationId xmlns:p14="http://schemas.microsoft.com/office/powerpoint/2010/main" val="176565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D5BF-211B-9347-9611-AAB8E65D7361}"/>
              </a:ext>
            </a:extLst>
          </p:cNvPr>
          <p:cNvSpPr>
            <a:spLocks noGrp="1"/>
          </p:cNvSpPr>
          <p:nvPr>
            <p:ph type="ctrTitle"/>
          </p:nvPr>
        </p:nvSpPr>
        <p:spPr>
          <a:xfrm>
            <a:off x="695400" y="2636912"/>
            <a:ext cx="11113299" cy="2387600"/>
          </a:xfrm>
        </p:spPr>
        <p:txBody>
          <a:bodyPr>
            <a:normAutofit fontScale="90000"/>
          </a:bodyPr>
          <a:lstStyle/>
          <a:p>
            <a:r>
              <a:rPr lang="en-US" sz="7200" dirty="0">
                <a:solidFill>
                  <a:srgbClr val="CCEAEE"/>
                </a:solidFill>
              </a:rPr>
              <a:t>Planning for palliative care services in Aotearoa </a:t>
            </a:r>
            <a:br>
              <a:rPr lang="en-US" sz="7200" dirty="0">
                <a:solidFill>
                  <a:srgbClr val="CCEAEE"/>
                </a:solidFill>
              </a:rPr>
            </a:br>
            <a:r>
              <a:rPr lang="en-US" sz="6000" dirty="0">
                <a:solidFill>
                  <a:srgbClr val="00AFB9"/>
                </a:solidFill>
              </a:rPr>
              <a:t>what our population data tells us</a:t>
            </a:r>
            <a:endParaRPr lang="en-US" dirty="0">
              <a:solidFill>
                <a:srgbClr val="00AFB9"/>
              </a:solidFill>
            </a:endParaRPr>
          </a:p>
        </p:txBody>
      </p:sp>
      <p:sp>
        <p:nvSpPr>
          <p:cNvPr id="3" name="Subtitle 2">
            <a:extLst>
              <a:ext uri="{FF2B5EF4-FFF2-40B4-BE49-F238E27FC236}">
                <a16:creationId xmlns:a16="http://schemas.microsoft.com/office/drawing/2014/main" id="{ED2FF110-E6EA-E248-A093-A2704C5D76E9}"/>
              </a:ext>
            </a:extLst>
          </p:cNvPr>
          <p:cNvSpPr>
            <a:spLocks noGrp="1"/>
          </p:cNvSpPr>
          <p:nvPr>
            <p:ph type="subTitle" idx="1"/>
          </p:nvPr>
        </p:nvSpPr>
        <p:spPr>
          <a:xfrm>
            <a:off x="713359" y="5373216"/>
            <a:ext cx="10711233" cy="936104"/>
          </a:xfrm>
        </p:spPr>
        <p:txBody>
          <a:bodyPr>
            <a:noAutofit/>
          </a:bodyPr>
          <a:lstStyle/>
          <a:p>
            <a:r>
              <a:rPr lang="en-GB" sz="2800" dirty="0">
                <a:solidFill>
                  <a:srgbClr val="00AFB9"/>
                </a:solidFill>
              </a:rPr>
              <a:t>23 May</a:t>
            </a:r>
            <a:r>
              <a:rPr lang="en-GB" sz="2800" dirty="0"/>
              <a:t> 2023		</a:t>
            </a:r>
          </a:p>
          <a:p>
            <a:r>
              <a:rPr lang="en-GB" sz="2800" dirty="0"/>
              <a:t>Heather McLeod, </a:t>
            </a:r>
            <a:r>
              <a:rPr lang="en-GB" sz="1800" dirty="0"/>
              <a:t>Actuary and academic</a:t>
            </a:r>
            <a:endParaRPr lang="en-US" sz="1800" dirty="0"/>
          </a:p>
        </p:txBody>
      </p:sp>
    </p:spTree>
    <p:extLst>
      <p:ext uri="{BB962C8B-B14F-4D97-AF65-F5344CB8AC3E}">
        <p14:creationId xmlns:p14="http://schemas.microsoft.com/office/powerpoint/2010/main" val="380229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0E9C4-0AE9-BD95-8834-F93412CCA0E1}"/>
              </a:ext>
            </a:extLst>
          </p:cNvPr>
          <p:cNvPicPr>
            <a:picLocks noChangeAspect="1"/>
          </p:cNvPicPr>
          <p:nvPr/>
        </p:nvPicPr>
        <p:blipFill>
          <a:blip r:embed="rId3"/>
          <a:stretch>
            <a:fillRect/>
          </a:stretch>
        </p:blipFill>
        <p:spPr>
          <a:xfrm>
            <a:off x="2215824" y="991563"/>
            <a:ext cx="7994333" cy="4662488"/>
          </a:xfrm>
          <a:prstGeom prst="rect">
            <a:avLst/>
          </a:prstGeom>
        </p:spPr>
      </p:pic>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p:txBody>
          <a:bodyPr/>
          <a:lstStyle/>
          <a:p>
            <a:r>
              <a:rPr lang="en-US" dirty="0"/>
              <a:t>Ageing of Total Deaths 2023 and 2043</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2" y="6533895"/>
            <a:ext cx="10200454" cy="307975"/>
          </a:xfrm>
        </p:spPr>
        <p:txBody>
          <a:bodyPr/>
          <a:lstStyle/>
          <a:p>
            <a:r>
              <a:rPr lang="en-US" sz="1200" b="1" dirty="0"/>
              <a:t>Data source</a:t>
            </a:r>
            <a:r>
              <a:rPr lang="en-US" sz="1200" dirty="0"/>
              <a:t>: DHB Births and Deaths Projections 2023-43 (2022 Update)</a:t>
            </a:r>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1055440" y="5654051"/>
            <a:ext cx="9505056" cy="730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The ageing of projected deaths is a significant strategic challenge for palliative care. </a:t>
            </a:r>
            <a:endParaRPr lang="en-GB" kern="0" dirty="0"/>
          </a:p>
        </p:txBody>
      </p:sp>
    </p:spTree>
    <p:extLst>
      <p:ext uri="{BB962C8B-B14F-4D97-AF65-F5344CB8AC3E}">
        <p14:creationId xmlns:p14="http://schemas.microsoft.com/office/powerpoint/2010/main" val="380192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p:txBody>
          <a:bodyPr/>
          <a:lstStyle/>
          <a:p>
            <a:r>
              <a:rPr lang="en-US" dirty="0"/>
              <a:t>Ageing of Māori Deaths 2023 and 2043</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2" y="6533895"/>
            <a:ext cx="10200454" cy="307975"/>
          </a:xfrm>
        </p:spPr>
        <p:txBody>
          <a:bodyPr/>
          <a:lstStyle/>
          <a:p>
            <a:r>
              <a:rPr lang="en-US" sz="1200" b="1" dirty="0"/>
              <a:t>Data source</a:t>
            </a:r>
            <a:r>
              <a:rPr lang="en-US" sz="1200" dirty="0"/>
              <a:t>: DHB Births and Deaths Projections 2023-43 (2022 Update)</a:t>
            </a:r>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1055440" y="5654051"/>
            <a:ext cx="9505056" cy="730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The substantial ageing of projected deaths is a significant strategic challenge for palliative care for Māori whānau and communities. </a:t>
            </a:r>
            <a:endParaRPr lang="en-GB" kern="0" dirty="0"/>
          </a:p>
        </p:txBody>
      </p:sp>
      <p:pic>
        <p:nvPicPr>
          <p:cNvPr id="4" name="Picture 3">
            <a:extLst>
              <a:ext uri="{FF2B5EF4-FFF2-40B4-BE49-F238E27FC236}">
                <a16:creationId xmlns:a16="http://schemas.microsoft.com/office/drawing/2014/main" id="{0EE61242-AF2A-B93D-EC8A-A05A9E206F67}"/>
              </a:ext>
            </a:extLst>
          </p:cNvPr>
          <p:cNvPicPr>
            <a:picLocks noChangeAspect="1"/>
          </p:cNvPicPr>
          <p:nvPr/>
        </p:nvPicPr>
        <p:blipFill>
          <a:blip r:embed="rId3"/>
          <a:stretch>
            <a:fillRect/>
          </a:stretch>
        </p:blipFill>
        <p:spPr>
          <a:xfrm>
            <a:off x="2279576" y="995926"/>
            <a:ext cx="7994333" cy="4662488"/>
          </a:xfrm>
          <a:prstGeom prst="rect">
            <a:avLst/>
          </a:prstGeom>
        </p:spPr>
      </p:pic>
    </p:spTree>
    <p:extLst>
      <p:ext uri="{BB962C8B-B14F-4D97-AF65-F5344CB8AC3E}">
        <p14:creationId xmlns:p14="http://schemas.microsoft.com/office/powerpoint/2010/main" val="3571816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055440" y="2492896"/>
            <a:ext cx="10153128" cy="2592288"/>
          </a:xfrm>
        </p:spPr>
        <p:txBody>
          <a:bodyPr>
            <a:normAutofit/>
          </a:bodyPr>
          <a:lstStyle/>
          <a:p>
            <a:r>
              <a:rPr lang="en-US" sz="4000" b="1" dirty="0"/>
              <a:t>This is a major strategic challenge. </a:t>
            </a:r>
          </a:p>
          <a:p>
            <a:r>
              <a:rPr lang="en-US" sz="4000" b="1" dirty="0"/>
              <a:t>Not only will ther</a:t>
            </a:r>
            <a:r>
              <a:rPr lang="en-US" sz="4000" dirty="0"/>
              <a:t>e </a:t>
            </a:r>
            <a:r>
              <a:rPr lang="en-US" sz="4000" b="1" dirty="0"/>
              <a:t>be more deaths, but the deaths will be at much older ages.</a:t>
            </a:r>
          </a:p>
          <a:p>
            <a:endParaRPr lang="en-GB" dirty="0"/>
          </a:p>
        </p:txBody>
      </p:sp>
    </p:spTree>
    <p:extLst>
      <p:ext uri="{BB962C8B-B14F-4D97-AF65-F5344CB8AC3E}">
        <p14:creationId xmlns:p14="http://schemas.microsoft.com/office/powerpoint/2010/main" val="173912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472608" cy="1944216"/>
          </a:xfrm>
        </p:spPr>
        <p:txBody>
          <a:bodyPr>
            <a:noAutofit/>
          </a:bodyPr>
          <a:lstStyle/>
          <a:p>
            <a:pPr algn="l"/>
            <a:r>
              <a:rPr lang="en-NZ" sz="6000" dirty="0">
                <a:solidFill>
                  <a:srgbClr val="003366"/>
                </a:solidFill>
              </a:rPr>
              <a:t>Deaths at Older Ages</a:t>
            </a:r>
            <a:endParaRPr lang="en-US" sz="60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544616" cy="18002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US" sz="4400" dirty="0">
                <a:solidFill>
                  <a:srgbClr val="00AFB9"/>
                </a:solidFill>
              </a:rPr>
              <a:t>Implications for Palliative Care</a:t>
            </a:r>
          </a:p>
        </p:txBody>
      </p:sp>
    </p:spTree>
    <p:extLst>
      <p:ext uri="{BB962C8B-B14F-4D97-AF65-F5344CB8AC3E}">
        <p14:creationId xmlns:p14="http://schemas.microsoft.com/office/powerpoint/2010/main" val="337564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952" y="260648"/>
            <a:ext cx="5256584" cy="1143000"/>
          </a:xfrm>
        </p:spPr>
        <p:txBody>
          <a:bodyPr/>
          <a:lstStyle/>
          <a:p>
            <a:r>
              <a:rPr lang="en-NZ" dirty="0"/>
              <a:t>Trajectories at the End of Life</a:t>
            </a:r>
            <a:endParaRPr lang="en-GB" dirty="0"/>
          </a:p>
        </p:txBody>
      </p:sp>
      <p:sp>
        <p:nvSpPr>
          <p:cNvPr id="3" name="Content Placeholder 2"/>
          <p:cNvSpPr>
            <a:spLocks noGrp="1"/>
          </p:cNvSpPr>
          <p:nvPr>
            <p:ph idx="1"/>
          </p:nvPr>
        </p:nvSpPr>
        <p:spPr>
          <a:xfrm>
            <a:off x="5903640" y="1700808"/>
            <a:ext cx="5688632" cy="2736304"/>
          </a:xfrm>
        </p:spPr>
        <p:txBody>
          <a:bodyPr/>
          <a:lstStyle/>
          <a:p>
            <a:r>
              <a:rPr lang="en-NZ" sz="2000" dirty="0"/>
              <a:t>Accidents - early adult years</a:t>
            </a:r>
          </a:p>
          <a:p>
            <a:pPr marL="0" indent="0">
              <a:buNone/>
            </a:pPr>
            <a:r>
              <a:rPr lang="en-NZ" sz="2000" dirty="0"/>
              <a:t>The three characteristic trajectories illustrated are </a:t>
            </a:r>
            <a:r>
              <a:rPr lang="en-NZ" sz="2000" b="1" u="sng" dirty="0"/>
              <a:t>roughly sequential</a:t>
            </a:r>
            <a:r>
              <a:rPr lang="en-NZ" sz="2000" dirty="0"/>
              <a:t> :</a:t>
            </a:r>
          </a:p>
          <a:p>
            <a:r>
              <a:rPr lang="en-NZ" sz="2000" dirty="0"/>
              <a:t>Cancer - peaking around age 65</a:t>
            </a:r>
          </a:p>
          <a:p>
            <a:r>
              <a:rPr lang="en-NZ" sz="2000" dirty="0"/>
              <a:t>Organ failure - about a decade later, around age 75</a:t>
            </a:r>
          </a:p>
          <a:p>
            <a:r>
              <a:rPr lang="en-NZ" sz="2000" dirty="0"/>
              <a:t>Frailty and dementia - those who live past their mid-80s.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352" y="180959"/>
            <a:ext cx="4896544" cy="6496082"/>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303912" y="5846044"/>
            <a:ext cx="6888088" cy="830997"/>
          </a:xfrm>
          <a:prstGeom prst="rect">
            <a:avLst/>
          </a:prstGeom>
          <a:noFill/>
        </p:spPr>
        <p:txBody>
          <a:bodyPr wrap="square" rtlCol="0">
            <a:spAutoFit/>
          </a:bodyPr>
          <a:lstStyle>
            <a:defPPr>
              <a:defRPr lang="en-US"/>
            </a:defPPr>
            <a:lvl1pPr>
              <a:defRPr sz="1200">
                <a:latin typeface="+mn-lt"/>
              </a:defRPr>
            </a:lvl1pPr>
          </a:lstStyle>
          <a:p>
            <a:pPr>
              <a:defRPr/>
            </a:pPr>
            <a:r>
              <a:rPr lang="en-NZ" b="1" kern="0" dirty="0">
                <a:solidFill>
                  <a:srgbClr val="00AFB9"/>
                </a:solidFill>
                <a:latin typeface="Arial"/>
              </a:rPr>
              <a:t>Source: </a:t>
            </a:r>
            <a:r>
              <a:rPr lang="en-NZ" kern="0" dirty="0">
                <a:solidFill>
                  <a:srgbClr val="00AFB9"/>
                </a:solidFill>
                <a:latin typeface="Arial"/>
              </a:rPr>
              <a:t>Palliative Care Australia (2010). Health System Reform and Care at the End of Life: a Guidance Document.  2010. Canberra: Palliative Care Australia.</a:t>
            </a:r>
          </a:p>
          <a:p>
            <a:pPr>
              <a:defRPr/>
            </a:pPr>
            <a:r>
              <a:rPr lang="en-NZ" kern="0" dirty="0">
                <a:solidFill>
                  <a:srgbClr val="00AFB9"/>
                </a:solidFill>
                <a:latin typeface="Arial"/>
              </a:rPr>
              <a:t>Diagram from Lynn, J., &amp; Adamson, D. M. (2003). </a:t>
            </a:r>
            <a:r>
              <a:rPr lang="en-NZ" i="1" kern="0" dirty="0">
                <a:solidFill>
                  <a:srgbClr val="00AFB9"/>
                </a:solidFill>
                <a:latin typeface="Arial"/>
              </a:rPr>
              <a:t>Living Well at the End of Life. Adapting Health Care to Serious Chronic Illness in Old Age</a:t>
            </a:r>
            <a:r>
              <a:rPr lang="en-NZ" kern="0" dirty="0">
                <a:solidFill>
                  <a:srgbClr val="00AFB9"/>
                </a:solidFill>
                <a:latin typeface="Arial"/>
              </a:rPr>
              <a:t>.  2003. RAND Health. </a:t>
            </a:r>
            <a:endParaRPr lang="en-GB" kern="0" dirty="0">
              <a:solidFill>
                <a:srgbClr val="00AFB9"/>
              </a:solidFill>
              <a:latin typeface="Arial"/>
            </a:endParaRPr>
          </a:p>
        </p:txBody>
      </p:sp>
      <p:sp>
        <p:nvSpPr>
          <p:cNvPr id="5" name="TextBox 4">
            <a:extLst>
              <a:ext uri="{FF2B5EF4-FFF2-40B4-BE49-F238E27FC236}">
                <a16:creationId xmlns:a16="http://schemas.microsoft.com/office/drawing/2014/main" id="{8CB89B76-42F6-4B09-A56A-C22F399ACCED}"/>
              </a:ext>
            </a:extLst>
          </p:cNvPr>
          <p:cNvSpPr txBox="1"/>
          <p:nvPr/>
        </p:nvSpPr>
        <p:spPr>
          <a:xfrm>
            <a:off x="3552583" y="358973"/>
            <a:ext cx="1374174" cy="276999"/>
          </a:xfrm>
          <a:prstGeom prst="rect">
            <a:avLst/>
          </a:prstGeom>
          <a:solidFill>
            <a:schemeClr val="bg1"/>
          </a:solidFill>
          <a:ln w="19050">
            <a:solidFill>
              <a:srgbClr val="002060"/>
            </a:solidFill>
          </a:ln>
        </p:spPr>
        <p:txBody>
          <a:bodyPr wrap="square" rtlCol="0">
            <a:spAutoFit/>
          </a:bodyPr>
          <a:lstStyle/>
          <a:p>
            <a:pPr algn="ctr">
              <a:defRPr/>
            </a:pPr>
            <a:r>
              <a:rPr lang="en-GB" sz="1200" dirty="0">
                <a:solidFill>
                  <a:srgbClr val="003366"/>
                </a:solidFill>
                <a:highlight>
                  <a:srgbClr val="FFFFFF"/>
                </a:highlight>
              </a:rPr>
              <a:t>Peaks +/ age 65</a:t>
            </a:r>
          </a:p>
        </p:txBody>
      </p:sp>
      <p:sp>
        <p:nvSpPr>
          <p:cNvPr id="7" name="TextBox 6">
            <a:extLst>
              <a:ext uri="{FF2B5EF4-FFF2-40B4-BE49-F238E27FC236}">
                <a16:creationId xmlns:a16="http://schemas.microsoft.com/office/drawing/2014/main" id="{67BCABB1-C62E-4F3D-A033-6E7F3BB907B5}"/>
              </a:ext>
            </a:extLst>
          </p:cNvPr>
          <p:cNvSpPr txBox="1"/>
          <p:nvPr/>
        </p:nvSpPr>
        <p:spPr>
          <a:xfrm>
            <a:off x="3552583" y="2635239"/>
            <a:ext cx="1374174" cy="276999"/>
          </a:xfrm>
          <a:prstGeom prst="rect">
            <a:avLst/>
          </a:prstGeom>
          <a:solidFill>
            <a:schemeClr val="bg1"/>
          </a:solidFill>
          <a:ln w="19050">
            <a:solidFill>
              <a:srgbClr val="002060"/>
            </a:solidFill>
          </a:ln>
        </p:spPr>
        <p:txBody>
          <a:bodyPr wrap="square" rtlCol="0">
            <a:spAutoFit/>
          </a:bodyPr>
          <a:lstStyle/>
          <a:p>
            <a:pPr algn="ctr">
              <a:defRPr/>
            </a:pPr>
            <a:r>
              <a:rPr lang="en-GB" sz="1200" dirty="0">
                <a:solidFill>
                  <a:srgbClr val="003366"/>
                </a:solidFill>
                <a:highlight>
                  <a:srgbClr val="FFFFFF"/>
                </a:highlight>
              </a:rPr>
              <a:t>Around age 75</a:t>
            </a:r>
          </a:p>
        </p:txBody>
      </p:sp>
      <p:sp>
        <p:nvSpPr>
          <p:cNvPr id="8" name="TextBox 7">
            <a:extLst>
              <a:ext uri="{FF2B5EF4-FFF2-40B4-BE49-F238E27FC236}">
                <a16:creationId xmlns:a16="http://schemas.microsoft.com/office/drawing/2014/main" id="{201EF92D-FD9E-4781-B548-38385B53B67A}"/>
              </a:ext>
            </a:extLst>
          </p:cNvPr>
          <p:cNvSpPr txBox="1"/>
          <p:nvPr/>
        </p:nvSpPr>
        <p:spPr>
          <a:xfrm>
            <a:off x="3538494" y="4797152"/>
            <a:ext cx="1374174" cy="461665"/>
          </a:xfrm>
          <a:prstGeom prst="rect">
            <a:avLst/>
          </a:prstGeom>
          <a:solidFill>
            <a:schemeClr val="bg1"/>
          </a:solidFill>
          <a:ln w="19050">
            <a:solidFill>
              <a:srgbClr val="002060"/>
            </a:solidFill>
          </a:ln>
        </p:spPr>
        <p:txBody>
          <a:bodyPr wrap="square" rtlCol="0">
            <a:spAutoFit/>
          </a:bodyPr>
          <a:lstStyle/>
          <a:p>
            <a:pPr algn="ctr">
              <a:defRPr/>
            </a:pPr>
            <a:r>
              <a:rPr lang="en-GB" sz="1200" dirty="0">
                <a:solidFill>
                  <a:srgbClr val="003366"/>
                </a:solidFill>
                <a:highlight>
                  <a:srgbClr val="FFFFFF"/>
                </a:highlight>
              </a:rPr>
              <a:t>Those who live past 85</a:t>
            </a:r>
          </a:p>
        </p:txBody>
      </p:sp>
    </p:spTree>
    <p:extLst>
      <p:ext uri="{BB962C8B-B14F-4D97-AF65-F5344CB8AC3E}">
        <p14:creationId xmlns:p14="http://schemas.microsoft.com/office/powerpoint/2010/main" val="285143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Independent Life Expectancy </a:t>
            </a:r>
            <a:r>
              <a:rPr lang="en-NZ" sz="3600" dirty="0"/>
              <a:t>New Zealand Study 1996–2013 </a:t>
            </a:r>
            <a:endParaRPr lang="en-NZ" dirty="0"/>
          </a:p>
        </p:txBody>
      </p:sp>
      <p:sp>
        <p:nvSpPr>
          <p:cNvPr id="7" name="Content Placeholder 6"/>
          <p:cNvSpPr>
            <a:spLocks noGrp="1"/>
          </p:cNvSpPr>
          <p:nvPr>
            <p:ph idx="1"/>
          </p:nvPr>
        </p:nvSpPr>
        <p:spPr>
          <a:xfrm>
            <a:off x="695400" y="1537939"/>
            <a:ext cx="10369152" cy="5105400"/>
          </a:xfrm>
        </p:spPr>
        <p:txBody>
          <a:bodyPr/>
          <a:lstStyle/>
          <a:p>
            <a:r>
              <a:rPr lang="en-NZ" sz="2000" b="1" dirty="0"/>
              <a:t>Female New Zealander at 65 years of age </a:t>
            </a:r>
            <a:r>
              <a:rPr lang="en-NZ" sz="2000" dirty="0"/>
              <a:t>in 2013 can expect to live: </a:t>
            </a:r>
          </a:p>
          <a:p>
            <a:pPr lvl="1"/>
            <a:r>
              <a:rPr lang="en-NZ" sz="2000" dirty="0"/>
              <a:t>another </a:t>
            </a:r>
            <a:r>
              <a:rPr lang="en-NZ" sz="2000" b="1" dirty="0"/>
              <a:t>10.6 years </a:t>
            </a:r>
            <a:r>
              <a:rPr lang="en-NZ" sz="2000" dirty="0"/>
              <a:t>independently, on average, which is 49.5% of her remaining life </a:t>
            </a:r>
          </a:p>
          <a:p>
            <a:pPr lvl="1"/>
            <a:r>
              <a:rPr lang="en-NZ" sz="2000" dirty="0"/>
              <a:t>a further </a:t>
            </a:r>
            <a:r>
              <a:rPr lang="en-NZ" sz="2000" b="1" dirty="0"/>
              <a:t>10.7 years </a:t>
            </a:r>
            <a:r>
              <a:rPr lang="en-NZ" sz="2000" dirty="0"/>
              <a:t>with functional limitations requiring assistance </a:t>
            </a:r>
          </a:p>
          <a:p>
            <a:pPr lvl="2"/>
            <a:r>
              <a:rPr lang="en-NZ" sz="2000" dirty="0"/>
              <a:t>non-daily assistance for </a:t>
            </a:r>
            <a:r>
              <a:rPr lang="en-NZ" sz="2000" b="1" dirty="0"/>
              <a:t>5.9 years </a:t>
            </a:r>
          </a:p>
          <a:p>
            <a:pPr lvl="2"/>
            <a:r>
              <a:rPr lang="en-NZ" sz="2000" dirty="0"/>
              <a:t>daily assistance for final </a:t>
            </a:r>
            <a:r>
              <a:rPr lang="en-NZ" sz="2000" b="1" dirty="0"/>
              <a:t>4.8 years</a:t>
            </a:r>
            <a:r>
              <a:rPr lang="en-NZ" sz="2000" dirty="0"/>
              <a:t>. </a:t>
            </a:r>
          </a:p>
          <a:p>
            <a:endParaRPr lang="en-NZ" sz="2000" dirty="0"/>
          </a:p>
          <a:p>
            <a:r>
              <a:rPr lang="en-NZ" sz="2000" b="1" dirty="0"/>
              <a:t>Male New Zealander at 65 years of age </a:t>
            </a:r>
            <a:r>
              <a:rPr lang="en-NZ" sz="2000" dirty="0"/>
              <a:t>in 2013 can expect to live : </a:t>
            </a:r>
            <a:endParaRPr lang="en-GB" sz="2000" dirty="0"/>
          </a:p>
          <a:p>
            <a:pPr lvl="1"/>
            <a:r>
              <a:rPr lang="en-NZ" sz="2000" dirty="0"/>
              <a:t>another </a:t>
            </a:r>
            <a:r>
              <a:rPr lang="en-NZ" sz="2000" b="1" dirty="0"/>
              <a:t>10.2 years </a:t>
            </a:r>
            <a:r>
              <a:rPr lang="en-NZ" sz="2000" dirty="0"/>
              <a:t>independently, on average, which is 54.1% of his remaining life </a:t>
            </a:r>
            <a:endParaRPr lang="en-GB" sz="2000" dirty="0"/>
          </a:p>
          <a:p>
            <a:pPr lvl="1"/>
            <a:r>
              <a:rPr lang="en-NZ" sz="2000" dirty="0"/>
              <a:t>a further </a:t>
            </a:r>
            <a:r>
              <a:rPr lang="en-NZ" sz="2000" b="1" dirty="0"/>
              <a:t>8.7 years </a:t>
            </a:r>
            <a:r>
              <a:rPr lang="en-NZ" sz="2000" dirty="0"/>
              <a:t>with functional limitations requiring assistance </a:t>
            </a:r>
            <a:endParaRPr lang="en-GB" sz="2000" dirty="0"/>
          </a:p>
          <a:p>
            <a:pPr lvl="2"/>
            <a:r>
              <a:rPr lang="en-NZ" sz="2000" dirty="0"/>
              <a:t>non-daily assistance for </a:t>
            </a:r>
            <a:r>
              <a:rPr lang="en-NZ" sz="2000" b="1" dirty="0"/>
              <a:t>5.6 years </a:t>
            </a:r>
            <a:endParaRPr lang="en-GB" sz="2000" b="1" dirty="0"/>
          </a:p>
          <a:p>
            <a:pPr lvl="2"/>
            <a:r>
              <a:rPr lang="en-NZ" sz="2000" dirty="0"/>
              <a:t>daily assistance for the final </a:t>
            </a:r>
            <a:r>
              <a:rPr lang="en-NZ" sz="2000" b="1" dirty="0"/>
              <a:t>3.1 years</a:t>
            </a:r>
            <a:r>
              <a:rPr lang="en-NZ" sz="2000" dirty="0"/>
              <a:t>.</a:t>
            </a:r>
            <a:endParaRPr lang="en-GB" sz="2000" dirty="0"/>
          </a:p>
          <a:p>
            <a:pPr lvl="2"/>
            <a:endParaRPr lang="en-NZ" sz="2000" dirty="0"/>
          </a:p>
          <a:p>
            <a:endParaRPr lang="en-NZ" sz="2000" dirty="0"/>
          </a:p>
          <a:p>
            <a:endParaRPr lang="en-GB" sz="2000" dirty="0"/>
          </a:p>
        </p:txBody>
      </p:sp>
      <p:sp>
        <p:nvSpPr>
          <p:cNvPr id="8" name="Text Placeholder 4"/>
          <p:cNvSpPr txBox="1">
            <a:spLocks/>
          </p:cNvSpPr>
          <p:nvPr/>
        </p:nvSpPr>
        <p:spPr>
          <a:xfrm>
            <a:off x="29394" y="6489352"/>
            <a:ext cx="7668344" cy="307975"/>
          </a:xfrm>
          <a:prstGeom prst="rect">
            <a:avLst/>
          </a:prstGeom>
        </p:spPr>
        <p:txBody>
          <a:bodyPr/>
          <a:lst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pPr marL="0" indent="0">
              <a:buNone/>
              <a:defRPr/>
            </a:pPr>
            <a:r>
              <a:rPr lang="en-GB" sz="1400" b="1" kern="0" dirty="0">
                <a:solidFill>
                  <a:srgbClr val="00AFB9"/>
                </a:solidFill>
                <a:latin typeface="Arial"/>
              </a:rPr>
              <a:t>Source:</a:t>
            </a:r>
            <a:r>
              <a:rPr lang="en-GB" sz="1400" kern="0" dirty="0">
                <a:solidFill>
                  <a:srgbClr val="00AFB9"/>
                </a:solidFill>
                <a:latin typeface="Arial"/>
              </a:rPr>
              <a:t> Ministry of Health (2015) </a:t>
            </a:r>
            <a:r>
              <a:rPr lang="en-NZ" sz="1400" kern="0" dirty="0">
                <a:solidFill>
                  <a:srgbClr val="00AFB9"/>
                </a:solidFill>
                <a:latin typeface="Arial"/>
              </a:rPr>
              <a:t>Independent Life Expectancy in New Zealand, 2013.</a:t>
            </a:r>
            <a:endParaRPr lang="en-GB" sz="1400" kern="0" dirty="0">
              <a:solidFill>
                <a:srgbClr val="00AFB9"/>
              </a:solidFill>
              <a:latin typeface="Arial"/>
            </a:endParaRPr>
          </a:p>
        </p:txBody>
      </p:sp>
      <p:sp>
        <p:nvSpPr>
          <p:cNvPr id="3" name="Rectangle: Rounded Corners 2">
            <a:extLst>
              <a:ext uri="{FF2B5EF4-FFF2-40B4-BE49-F238E27FC236}">
                <a16:creationId xmlns:a16="http://schemas.microsoft.com/office/drawing/2014/main" id="{1D655277-F620-456B-A50B-BE2B78F37742}"/>
              </a:ext>
            </a:extLst>
          </p:cNvPr>
          <p:cNvSpPr/>
          <p:nvPr/>
        </p:nvSpPr>
        <p:spPr bwMode="auto">
          <a:xfrm>
            <a:off x="1127448" y="2636912"/>
            <a:ext cx="6192688" cy="864096"/>
          </a:xfrm>
          <a:prstGeom prst="roundRect">
            <a:avLst/>
          </a:prstGeom>
          <a:noFill/>
          <a:ln w="76200" cap="flat" cmpd="sng" algn="ctr">
            <a:solidFill>
              <a:srgbClr val="00AFB9"/>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defRPr/>
            </a:pPr>
            <a:endParaRPr lang="en-GB" sz="2400" dirty="0">
              <a:solidFill>
                <a:srgbClr val="003366"/>
              </a:solidFill>
              <a:latin typeface="Times New Roman" pitchFamily="18" charset="0"/>
            </a:endParaRPr>
          </a:p>
        </p:txBody>
      </p:sp>
      <p:sp>
        <p:nvSpPr>
          <p:cNvPr id="6" name="Rectangle: Rounded Corners 5">
            <a:extLst>
              <a:ext uri="{FF2B5EF4-FFF2-40B4-BE49-F238E27FC236}">
                <a16:creationId xmlns:a16="http://schemas.microsoft.com/office/drawing/2014/main" id="{D9C8EABE-3B3F-48B7-86E0-2BA3AF422854}"/>
              </a:ext>
            </a:extLst>
          </p:cNvPr>
          <p:cNvSpPr/>
          <p:nvPr/>
        </p:nvSpPr>
        <p:spPr bwMode="auto">
          <a:xfrm>
            <a:off x="1127448" y="4829175"/>
            <a:ext cx="6192688" cy="904081"/>
          </a:xfrm>
          <a:prstGeom prst="roundRect">
            <a:avLst/>
          </a:prstGeom>
          <a:noFill/>
          <a:ln w="76200" cap="flat" cmpd="sng" algn="ctr">
            <a:solidFill>
              <a:srgbClr val="00AFB9"/>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defRPr/>
            </a:pPr>
            <a:endParaRPr lang="en-GB" sz="2400" dirty="0">
              <a:solidFill>
                <a:srgbClr val="003366"/>
              </a:solidFill>
              <a:latin typeface="Times New Roman" pitchFamily="18" charset="0"/>
            </a:endParaRPr>
          </a:p>
        </p:txBody>
      </p:sp>
    </p:spTree>
    <p:extLst>
      <p:ext uri="{BB962C8B-B14F-4D97-AF65-F5344CB8AC3E}">
        <p14:creationId xmlns:p14="http://schemas.microsoft.com/office/powerpoint/2010/main" val="214494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13948"/>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767408" y="5412465"/>
            <a:ext cx="10297144" cy="307975"/>
          </a:xfrm>
        </p:spPr>
        <p:txBody>
          <a:bodyPr/>
          <a:lstStyle/>
          <a:p>
            <a:r>
              <a:rPr lang="en-NZ" dirty="0"/>
              <a:t>Trajectory Groups allocated sequentially: </a:t>
            </a:r>
            <a:r>
              <a:rPr lang="en-NZ" b="1" dirty="0"/>
              <a:t>Dementia</a:t>
            </a:r>
            <a:r>
              <a:rPr lang="en-NZ" dirty="0"/>
              <a:t>, </a:t>
            </a:r>
            <a:r>
              <a:rPr lang="en-NZ" b="1" dirty="0"/>
              <a:t>Cancer</a:t>
            </a:r>
            <a:r>
              <a:rPr lang="en-NZ" dirty="0"/>
              <a:t> (diagnosed cancer, died of neoplasm), </a:t>
            </a:r>
            <a:r>
              <a:rPr lang="en-NZ" b="1" dirty="0"/>
              <a:t>Chronic Disease </a:t>
            </a:r>
            <a:r>
              <a:rPr lang="en-NZ" dirty="0"/>
              <a:t>(needing ARC or interRAI assessment for home care), </a:t>
            </a:r>
            <a:r>
              <a:rPr lang="en-NZ" b="1" dirty="0"/>
              <a:t>Need and Maximal Need </a:t>
            </a:r>
            <a:r>
              <a:rPr lang="en-NZ" dirty="0"/>
              <a:t>(including Disability Support Services), </a:t>
            </a:r>
            <a:r>
              <a:rPr lang="en-NZ" b="1" dirty="0"/>
              <a:t>Other Sudden Deaths</a:t>
            </a:r>
            <a:r>
              <a:rPr lang="en-NZ" dirty="0"/>
              <a:t>.</a:t>
            </a:r>
            <a:endParaRPr lang="en-GB" dirty="0"/>
          </a:p>
        </p:txBody>
      </p:sp>
      <p:sp>
        <p:nvSpPr>
          <p:cNvPr id="3" name="Title 2"/>
          <p:cNvSpPr>
            <a:spLocks noGrp="1"/>
          </p:cNvSpPr>
          <p:nvPr>
            <p:ph type="title"/>
          </p:nvPr>
        </p:nvSpPr>
        <p:spPr>
          <a:xfrm>
            <a:off x="1524000" y="36077"/>
            <a:ext cx="9144000" cy="1143000"/>
          </a:xfrm>
        </p:spPr>
        <p:txBody>
          <a:bodyPr/>
          <a:lstStyle/>
          <a:p>
            <a:r>
              <a:rPr lang="en-NZ" dirty="0"/>
              <a:t>The Trajectories Study 2015</a:t>
            </a:r>
            <a:endParaRPr lang="en-GB" dirty="0"/>
          </a:p>
        </p:txBody>
      </p:sp>
      <p:pic>
        <p:nvPicPr>
          <p:cNvPr id="2" name="Picture 1">
            <a:extLst>
              <a:ext uri="{FF2B5EF4-FFF2-40B4-BE49-F238E27FC236}">
                <a16:creationId xmlns:a16="http://schemas.microsoft.com/office/drawing/2014/main" id="{FD6BA8D0-1A03-470F-9AC1-CC483F5664AE}"/>
              </a:ext>
            </a:extLst>
          </p:cNvPr>
          <p:cNvPicPr>
            <a:picLocks noChangeAspect="1"/>
          </p:cNvPicPr>
          <p:nvPr/>
        </p:nvPicPr>
        <p:blipFill>
          <a:blip r:embed="rId3"/>
          <a:stretch>
            <a:fillRect/>
          </a:stretch>
        </p:blipFill>
        <p:spPr>
          <a:xfrm>
            <a:off x="2114550" y="1040731"/>
            <a:ext cx="7962900" cy="4238625"/>
          </a:xfrm>
          <a:prstGeom prst="rect">
            <a:avLst/>
          </a:prstGeom>
        </p:spPr>
      </p:pic>
      <p:sp>
        <p:nvSpPr>
          <p:cNvPr id="6" name="TextBox 5">
            <a:extLst>
              <a:ext uri="{FF2B5EF4-FFF2-40B4-BE49-F238E27FC236}">
                <a16:creationId xmlns:a16="http://schemas.microsoft.com/office/drawing/2014/main" id="{F990DB59-089C-7366-0F6D-14BC7465693F}"/>
              </a:ext>
            </a:extLst>
          </p:cNvPr>
          <p:cNvSpPr txBox="1"/>
          <p:nvPr/>
        </p:nvSpPr>
        <p:spPr>
          <a:xfrm>
            <a:off x="9068358" y="855911"/>
            <a:ext cx="3168352" cy="646331"/>
          </a:xfrm>
          <a:prstGeom prst="rect">
            <a:avLst/>
          </a:prstGeom>
          <a:noFill/>
        </p:spPr>
        <p:txBody>
          <a:bodyPr wrap="square" rtlCol="0">
            <a:spAutoFit/>
          </a:bodyPr>
          <a:lstStyle/>
          <a:p>
            <a:r>
              <a:rPr lang="en-US" dirty="0">
                <a:solidFill>
                  <a:srgbClr val="00AFB9"/>
                </a:solidFill>
              </a:rPr>
              <a:t>Intend to update and expand this study to 2015-2019</a:t>
            </a:r>
            <a:endParaRPr lang="en-GB" dirty="0">
              <a:solidFill>
                <a:srgbClr val="00AFB9"/>
              </a:solidFill>
            </a:endParaRPr>
          </a:p>
        </p:txBody>
      </p:sp>
    </p:spTree>
    <p:extLst>
      <p:ext uri="{BB962C8B-B14F-4D97-AF65-F5344CB8AC3E}">
        <p14:creationId xmlns:p14="http://schemas.microsoft.com/office/powerpoint/2010/main" val="224503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Changing Nature of Deaths</a:t>
            </a:r>
            <a:endParaRPr lang="en-GB" dirty="0"/>
          </a:p>
        </p:txBody>
      </p:sp>
      <p:sp>
        <p:nvSpPr>
          <p:cNvPr id="3" name="Content Placeholder 2"/>
          <p:cNvSpPr>
            <a:spLocks noGrp="1"/>
          </p:cNvSpPr>
          <p:nvPr>
            <p:ph idx="1"/>
          </p:nvPr>
        </p:nvSpPr>
        <p:spPr>
          <a:xfrm>
            <a:off x="695400" y="1340768"/>
            <a:ext cx="10971668" cy="5136232"/>
          </a:xfrm>
        </p:spPr>
        <p:txBody>
          <a:bodyPr/>
          <a:lstStyle/>
          <a:p>
            <a:r>
              <a:rPr lang="en-NZ" sz="2200" dirty="0"/>
              <a:t>We used to die at the end of the first decade following retirement. “Fairly worn out, but quite happy.”  Researchers call this the </a:t>
            </a:r>
            <a:r>
              <a:rPr lang="en-NZ" sz="2200" b="1" dirty="0">
                <a:hlinkClick r:id="rId3"/>
              </a:rPr>
              <a:t>third age</a:t>
            </a:r>
            <a:r>
              <a:rPr lang="en-NZ" sz="2200" dirty="0"/>
              <a:t>.</a:t>
            </a:r>
          </a:p>
          <a:p>
            <a:r>
              <a:rPr lang="en-NZ" sz="2200" dirty="0"/>
              <a:t>Now we may live and extra decade, two, or even three. Typically with “withering health and independence” after some kind of accident, usually a fall. May be hospitalised or cared for for weeks or months. This is the </a:t>
            </a:r>
            <a:r>
              <a:rPr lang="en-NZ" sz="2200" b="1" dirty="0">
                <a:hlinkClick r:id="rId4"/>
              </a:rPr>
              <a:t>fourth age</a:t>
            </a:r>
            <a:r>
              <a:rPr lang="en-NZ" sz="2200" dirty="0"/>
              <a:t>. </a:t>
            </a:r>
          </a:p>
          <a:p>
            <a:r>
              <a:rPr lang="en-NZ" sz="2200" dirty="0"/>
              <a:t>“[Y]ou will be very frail, possibly doubly incontinent, your sight, your taste, your hearing, your ability to orient yourself in time and space may all be severely compromised. You may be experiencing a lot of physical as well as emotional pain.”</a:t>
            </a:r>
            <a:endParaRPr lang="en-GB" sz="2200" dirty="0"/>
          </a:p>
        </p:txBody>
      </p:sp>
      <p:sp>
        <p:nvSpPr>
          <p:cNvPr id="4" name="TextBox 3"/>
          <p:cNvSpPr txBox="1"/>
          <p:nvPr/>
        </p:nvSpPr>
        <p:spPr>
          <a:xfrm>
            <a:off x="119336" y="6258580"/>
            <a:ext cx="9577064" cy="523220"/>
          </a:xfrm>
          <a:prstGeom prst="rect">
            <a:avLst/>
          </a:prstGeom>
          <a:noFill/>
        </p:spPr>
        <p:txBody>
          <a:bodyPr wrap="square" rtlCol="0">
            <a:spAutoFit/>
          </a:bodyPr>
          <a:lstStyle/>
          <a:p>
            <a:r>
              <a:rPr lang="en-NZ" sz="1400" b="1" dirty="0">
                <a:solidFill>
                  <a:srgbClr val="000000"/>
                </a:solidFill>
                <a:latin typeface="+mn-lt"/>
              </a:rPr>
              <a:t>Sources:</a:t>
            </a:r>
            <a:r>
              <a:rPr lang="en-NZ" sz="1400" dirty="0">
                <a:solidFill>
                  <a:srgbClr val="000000"/>
                </a:solidFill>
                <a:latin typeface="+mn-lt"/>
              </a:rPr>
              <a:t> </a:t>
            </a:r>
            <a:r>
              <a:rPr lang="en-NZ" sz="1400" dirty="0">
                <a:solidFill>
                  <a:srgbClr val="000000"/>
                </a:solidFill>
                <a:latin typeface="Arial"/>
                <a:cs typeface="+mn-cs"/>
              </a:rPr>
              <a:t>Prof Tony Walter “The Revival of Death: two decades on”; </a:t>
            </a:r>
            <a:r>
              <a:rPr lang="en-NZ" sz="1400" dirty="0">
                <a:solidFill>
                  <a:srgbClr val="000000"/>
                </a:solidFill>
                <a:latin typeface="+mn-lt"/>
              </a:rPr>
              <a:t>Jana Kralova, </a:t>
            </a:r>
            <a:r>
              <a:rPr lang="en-US" sz="1400" dirty="0">
                <a:solidFill>
                  <a:srgbClr val="000000"/>
                </a:solidFill>
                <a:latin typeface="+mn-lt"/>
              </a:rPr>
              <a:t>“Living longer”, is that good news?</a:t>
            </a:r>
            <a:r>
              <a:rPr lang="en-NZ" sz="1400" dirty="0">
                <a:solidFill>
                  <a:srgbClr val="000000"/>
                </a:solidFill>
                <a:latin typeface="+mn-lt"/>
              </a:rPr>
              <a:t> </a:t>
            </a:r>
          </a:p>
          <a:p>
            <a:r>
              <a:rPr lang="en-NZ" sz="1400" dirty="0">
                <a:solidFill>
                  <a:srgbClr val="000000"/>
                </a:solidFill>
                <a:latin typeface="+mn-lt"/>
              </a:rPr>
              <a:t>University of Bath, GW4 Dying Well Network. </a:t>
            </a:r>
            <a:r>
              <a:rPr lang="en-NZ" sz="1400" dirty="0">
                <a:solidFill>
                  <a:srgbClr val="000000"/>
                </a:solidFill>
                <a:latin typeface="+mn-lt"/>
                <a:hlinkClick r:id="rId5">
                  <a:extLst>
                    <a:ext uri="{A12FA001-AC4F-418D-AE19-62706E023703}">
                      <ahyp:hlinkClr xmlns:ahyp="http://schemas.microsoft.com/office/drawing/2018/hyperlinkcolor" val="tx"/>
                    </a:ext>
                  </a:extLst>
                </a:hlinkClick>
              </a:rPr>
              <a:t>https://gw4dyingwell.wordpress.com/</a:t>
            </a:r>
            <a:r>
              <a:rPr lang="en-NZ" sz="1400" dirty="0">
                <a:solidFill>
                  <a:srgbClr val="000000"/>
                </a:solidFill>
                <a:latin typeface="+mn-lt"/>
              </a:rPr>
              <a:t> </a:t>
            </a:r>
            <a:endParaRPr lang="en-GB" sz="1400" dirty="0">
              <a:solidFill>
                <a:srgbClr val="000000"/>
              </a:solidFill>
              <a:latin typeface="+mn-lt"/>
            </a:endParaRPr>
          </a:p>
        </p:txBody>
      </p:sp>
      <p:grpSp>
        <p:nvGrpSpPr>
          <p:cNvPr id="6" name="Group 5">
            <a:extLst>
              <a:ext uri="{FF2B5EF4-FFF2-40B4-BE49-F238E27FC236}">
                <a16:creationId xmlns:a16="http://schemas.microsoft.com/office/drawing/2014/main" id="{F0E35988-48BC-AF5E-DF41-0B9FD54F1657}"/>
              </a:ext>
            </a:extLst>
          </p:cNvPr>
          <p:cNvGrpSpPr/>
          <p:nvPr/>
        </p:nvGrpSpPr>
        <p:grpSpPr>
          <a:xfrm>
            <a:off x="1919536" y="4721641"/>
            <a:ext cx="7627491" cy="979010"/>
            <a:chOff x="4139947" y="3688765"/>
            <a:chExt cx="2016224" cy="979010"/>
          </a:xfrm>
          <a:solidFill>
            <a:srgbClr val="19355E"/>
          </a:solidFill>
        </p:grpSpPr>
        <p:sp>
          <p:nvSpPr>
            <p:cNvPr id="7" name="Rounded Rectangle 7">
              <a:extLst>
                <a:ext uri="{FF2B5EF4-FFF2-40B4-BE49-F238E27FC236}">
                  <a16:creationId xmlns:a16="http://schemas.microsoft.com/office/drawing/2014/main" id="{9F7D1CAC-7774-A07B-E2F1-77BEF9D8E6F5}"/>
                </a:ext>
              </a:extLst>
            </p:cNvPr>
            <p:cNvSpPr/>
            <p:nvPr/>
          </p:nvSpPr>
          <p:spPr>
            <a:xfrm>
              <a:off x="4139947" y="3688765"/>
              <a:ext cx="2016224" cy="979010"/>
            </a:xfrm>
            <a:prstGeom prst="round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CCEAEE"/>
                </a:solidFill>
              </a:endParaRPr>
            </a:p>
          </p:txBody>
        </p:sp>
        <p:sp>
          <p:nvSpPr>
            <p:cNvPr id="8" name="TextBox 7">
              <a:extLst>
                <a:ext uri="{FF2B5EF4-FFF2-40B4-BE49-F238E27FC236}">
                  <a16:creationId xmlns:a16="http://schemas.microsoft.com/office/drawing/2014/main" id="{DAE329D7-7F5D-2EC1-F1A3-A30009133A5D}"/>
                </a:ext>
              </a:extLst>
            </p:cNvPr>
            <p:cNvSpPr txBox="1"/>
            <p:nvPr/>
          </p:nvSpPr>
          <p:spPr>
            <a:xfrm>
              <a:off x="4139947" y="3764276"/>
              <a:ext cx="2016224" cy="830997"/>
            </a:xfrm>
            <a:prstGeom prst="rect">
              <a:avLst/>
            </a:prstGeom>
            <a:noFill/>
            <a:ln>
              <a:noFill/>
            </a:ln>
          </p:spPr>
          <p:txBody>
            <a:bodyPr wrap="square" rtlCol="0">
              <a:spAutoFit/>
            </a:bodyPr>
            <a:lstStyle/>
            <a:p>
              <a:pPr algn="ctr" fontAlgn="auto">
                <a:spcBef>
                  <a:spcPts val="0"/>
                </a:spcBef>
                <a:spcAft>
                  <a:spcPts val="0"/>
                </a:spcAft>
              </a:pPr>
              <a:r>
                <a:rPr lang="en-NZ" sz="2400" b="1" dirty="0">
                  <a:solidFill>
                    <a:schemeClr val="bg1"/>
                  </a:solidFill>
                  <a:latin typeface="Arial"/>
                  <a:cs typeface="+mn-cs"/>
                </a:rPr>
                <a:t>What does palliative care look like when you are </a:t>
              </a:r>
            </a:p>
            <a:p>
              <a:pPr algn="ctr" fontAlgn="auto">
                <a:spcBef>
                  <a:spcPts val="0"/>
                </a:spcBef>
                <a:spcAft>
                  <a:spcPts val="0"/>
                </a:spcAft>
              </a:pPr>
              <a:r>
                <a:rPr lang="en-NZ" sz="2400" b="1" dirty="0">
                  <a:solidFill>
                    <a:schemeClr val="bg1"/>
                  </a:solidFill>
                  <a:latin typeface="Arial"/>
                  <a:cs typeface="+mn-cs"/>
                </a:rPr>
                <a:t>90 and frail and have dementia?</a:t>
              </a:r>
              <a:endParaRPr lang="en-GB" sz="2400" b="1" dirty="0">
                <a:solidFill>
                  <a:schemeClr val="bg1"/>
                </a:solidFill>
                <a:latin typeface="Arial"/>
                <a:cs typeface="+mn-cs"/>
              </a:endParaRPr>
            </a:p>
          </p:txBody>
        </p:sp>
      </p:grpSp>
    </p:spTree>
    <p:extLst>
      <p:ext uri="{BB962C8B-B14F-4D97-AF65-F5344CB8AC3E}">
        <p14:creationId xmlns:p14="http://schemas.microsoft.com/office/powerpoint/2010/main" val="116928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3840" y="6453336"/>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1812666" y="5281266"/>
            <a:ext cx="7811727" cy="307975"/>
          </a:xfrm>
        </p:spPr>
        <p:txBody>
          <a:bodyPr/>
          <a:lstStyle/>
          <a:p>
            <a:r>
              <a:rPr lang="en-NZ" b="1" dirty="0"/>
              <a:t>Daily place of care </a:t>
            </a:r>
            <a:r>
              <a:rPr lang="en-NZ" dirty="0"/>
              <a:t>for each day in the last year of life (LYOL) for each of the five trajectory groups. Shown as a daily percentage of each group.</a:t>
            </a:r>
            <a:endParaRPr lang="en-GB" dirty="0"/>
          </a:p>
        </p:txBody>
      </p:sp>
      <p:sp>
        <p:nvSpPr>
          <p:cNvPr id="3" name="Title 2"/>
          <p:cNvSpPr>
            <a:spLocks noGrp="1"/>
          </p:cNvSpPr>
          <p:nvPr>
            <p:ph type="title"/>
          </p:nvPr>
        </p:nvSpPr>
        <p:spPr>
          <a:xfrm>
            <a:off x="479376" y="20850"/>
            <a:ext cx="10945216" cy="1143000"/>
          </a:xfrm>
        </p:spPr>
        <p:txBody>
          <a:bodyPr/>
          <a:lstStyle/>
          <a:p>
            <a:r>
              <a:rPr lang="en-NZ" dirty="0"/>
              <a:t>Last Year of Life by Trajectory Group</a:t>
            </a:r>
            <a:endParaRPr lang="en-GB" dirty="0"/>
          </a:p>
        </p:txBody>
      </p:sp>
      <p:pic>
        <p:nvPicPr>
          <p:cNvPr id="7" name="Picture 6">
            <a:extLst>
              <a:ext uri="{FF2B5EF4-FFF2-40B4-BE49-F238E27FC236}">
                <a16:creationId xmlns:a16="http://schemas.microsoft.com/office/drawing/2014/main" id="{35E96937-2CA6-4F33-BEC3-97317F6E6F9C}"/>
              </a:ext>
            </a:extLst>
          </p:cNvPr>
          <p:cNvPicPr>
            <a:picLocks noChangeAspect="1"/>
          </p:cNvPicPr>
          <p:nvPr/>
        </p:nvPicPr>
        <p:blipFill>
          <a:blip r:embed="rId2"/>
          <a:stretch>
            <a:fillRect/>
          </a:stretch>
        </p:blipFill>
        <p:spPr>
          <a:xfrm>
            <a:off x="1524000" y="1124744"/>
            <a:ext cx="9144000" cy="3969834"/>
          </a:xfrm>
          <a:prstGeom prst="rect">
            <a:avLst/>
          </a:prstGeom>
        </p:spPr>
      </p:pic>
    </p:spTree>
    <p:extLst>
      <p:ext uri="{BB962C8B-B14F-4D97-AF65-F5344CB8AC3E}">
        <p14:creationId xmlns:p14="http://schemas.microsoft.com/office/powerpoint/2010/main" val="2505611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688632" cy="1944216"/>
          </a:xfrm>
        </p:spPr>
        <p:txBody>
          <a:bodyPr>
            <a:noAutofit/>
          </a:bodyPr>
          <a:lstStyle/>
          <a:p>
            <a:pPr algn="l"/>
            <a:r>
              <a:rPr lang="en-NZ" sz="5400" dirty="0">
                <a:solidFill>
                  <a:srgbClr val="003366"/>
                </a:solidFill>
              </a:rPr>
              <a:t>Place of Death by Age Bands</a:t>
            </a:r>
            <a:endParaRPr lang="en-US" sz="54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688632" cy="18002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US" sz="4000" dirty="0">
                <a:solidFill>
                  <a:srgbClr val="00AFB9"/>
                </a:solidFill>
              </a:rPr>
              <a:t>Updated Evidence</a:t>
            </a:r>
          </a:p>
          <a:p>
            <a:pPr fontAlgn="auto">
              <a:spcBef>
                <a:spcPts val="1200"/>
              </a:spcBef>
              <a:spcAft>
                <a:spcPts val="0"/>
              </a:spcAft>
            </a:pPr>
            <a:r>
              <a:rPr lang="en-US" sz="4000" dirty="0">
                <a:solidFill>
                  <a:srgbClr val="00AFB9"/>
                </a:solidFill>
              </a:rPr>
              <a:t>MORT 2000-2018</a:t>
            </a:r>
            <a:endParaRPr lang="en-NZ" sz="4000" dirty="0">
              <a:solidFill>
                <a:srgbClr val="00AFB9"/>
              </a:solidFill>
            </a:endParaRPr>
          </a:p>
        </p:txBody>
      </p:sp>
    </p:spTree>
    <p:extLst>
      <p:ext uri="{BB962C8B-B14F-4D97-AF65-F5344CB8AC3E}">
        <p14:creationId xmlns:p14="http://schemas.microsoft.com/office/powerpoint/2010/main" val="204745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472608" cy="1944216"/>
          </a:xfrm>
        </p:spPr>
        <p:txBody>
          <a:bodyPr>
            <a:noAutofit/>
          </a:bodyPr>
          <a:lstStyle/>
          <a:p>
            <a:pPr algn="l"/>
            <a:r>
              <a:rPr lang="en-NZ" sz="6000" dirty="0">
                <a:solidFill>
                  <a:srgbClr val="003366"/>
                </a:solidFill>
              </a:rPr>
              <a:t>Strategic Challenges</a:t>
            </a:r>
            <a:endParaRPr lang="en-US" sz="60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328592" cy="18002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US" sz="4400" dirty="0">
                <a:solidFill>
                  <a:srgbClr val="00AFB9"/>
                </a:solidFill>
              </a:rPr>
              <a:t>Increased numbers of deaths</a:t>
            </a:r>
          </a:p>
        </p:txBody>
      </p:sp>
    </p:spTree>
    <p:extLst>
      <p:ext uri="{BB962C8B-B14F-4D97-AF65-F5344CB8AC3E}">
        <p14:creationId xmlns:p14="http://schemas.microsoft.com/office/powerpoint/2010/main" val="51618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Cause of Death</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This characteristic shapes by age have been known since the first study (2000-2010). In this 2000-2018 study, have separated out respiratory system deaths so that they can be compared to COVID deaths in later studies. Expecting a decline in respiratory system deaths in 2020 and 2021 lockdown, and then a partial replacement and overtaken by COVID deaths in 2022. </a:t>
            </a:r>
            <a:endParaRPr lang="en-GB" dirty="0"/>
          </a:p>
        </p:txBody>
      </p:sp>
      <p:pic>
        <p:nvPicPr>
          <p:cNvPr id="4" name="Picture 3">
            <a:extLst>
              <a:ext uri="{FF2B5EF4-FFF2-40B4-BE49-F238E27FC236}">
                <a16:creationId xmlns:a16="http://schemas.microsoft.com/office/drawing/2014/main" id="{45E7AD2C-C9D5-4E7F-0D82-6364E8E3BFCF}"/>
              </a:ext>
            </a:extLst>
          </p:cNvPr>
          <p:cNvPicPr>
            <a:picLocks noChangeAspect="1"/>
          </p:cNvPicPr>
          <p:nvPr/>
        </p:nvPicPr>
        <p:blipFill>
          <a:blip r:embed="rId2"/>
          <a:stretch>
            <a:fillRect/>
          </a:stretch>
        </p:blipFill>
        <p:spPr>
          <a:xfrm>
            <a:off x="1866900" y="908720"/>
            <a:ext cx="9304020" cy="4379595"/>
          </a:xfrm>
          <a:prstGeom prst="rect">
            <a:avLst/>
          </a:prstGeom>
        </p:spPr>
      </p:pic>
    </p:spTree>
    <p:extLst>
      <p:ext uri="{BB962C8B-B14F-4D97-AF65-F5344CB8AC3E}">
        <p14:creationId xmlns:p14="http://schemas.microsoft.com/office/powerpoint/2010/main" val="3605077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a:xfrm>
            <a:off x="0" y="44624"/>
            <a:ext cx="12192000" cy="1143000"/>
          </a:xfrm>
        </p:spPr>
        <p:txBody>
          <a:bodyPr/>
          <a:lstStyle/>
          <a:p>
            <a:r>
              <a:rPr lang="en-US" dirty="0"/>
              <a:t>Need and Maximal Need for Palliative Care</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This puts NZ Minimal Need and NZ Maximal Need together by age band and gender.</a:t>
            </a:r>
          </a:p>
          <a:p>
            <a:r>
              <a:rPr lang="en-US" b="1" dirty="0"/>
              <a:t>NZ Minimal Need </a:t>
            </a:r>
            <a:r>
              <a:rPr lang="en-US" dirty="0"/>
              <a:t>(with the public hospital adjustment for Circulatory) should be considered the lower bound of the Need for Palliative Care. </a:t>
            </a:r>
            <a:r>
              <a:rPr lang="en-US" b="1" dirty="0"/>
              <a:t>NZ Maximal Need </a:t>
            </a:r>
            <a:r>
              <a:rPr lang="en-US" dirty="0"/>
              <a:t>is the upper bound of the Need for Palliative Care. There is a strong pattern for both by age and gender.</a:t>
            </a:r>
            <a:endParaRPr lang="en-GB" dirty="0"/>
          </a:p>
        </p:txBody>
      </p:sp>
      <p:pic>
        <p:nvPicPr>
          <p:cNvPr id="2" name="Picture 1">
            <a:extLst>
              <a:ext uri="{FF2B5EF4-FFF2-40B4-BE49-F238E27FC236}">
                <a16:creationId xmlns:a16="http://schemas.microsoft.com/office/drawing/2014/main" id="{86785749-86C9-FF70-969F-34BF45756B69}"/>
              </a:ext>
            </a:extLst>
          </p:cNvPr>
          <p:cNvPicPr>
            <a:picLocks noChangeAspect="1"/>
          </p:cNvPicPr>
          <p:nvPr/>
        </p:nvPicPr>
        <p:blipFill>
          <a:blip r:embed="rId2"/>
          <a:stretch>
            <a:fillRect/>
          </a:stretch>
        </p:blipFill>
        <p:spPr>
          <a:xfrm>
            <a:off x="919162" y="980728"/>
            <a:ext cx="10353675" cy="4238625"/>
          </a:xfrm>
          <a:prstGeom prst="rect">
            <a:avLst/>
          </a:prstGeom>
        </p:spPr>
      </p:pic>
    </p:spTree>
    <p:extLst>
      <p:ext uri="{BB962C8B-B14F-4D97-AF65-F5344CB8AC3E}">
        <p14:creationId xmlns:p14="http://schemas.microsoft.com/office/powerpoint/2010/main" val="2485959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Place of Death by Age and Gender</a:t>
            </a:r>
            <a:br>
              <a:rPr lang="en-US" dirty="0"/>
            </a:br>
            <a:r>
              <a:rPr lang="en-US" dirty="0"/>
              <a:t>All Causes of Death</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9162" y="5517232"/>
            <a:ext cx="10465163" cy="307975"/>
          </a:xfrm>
        </p:spPr>
        <p:txBody>
          <a:bodyPr/>
          <a:lstStyle/>
          <a:p>
            <a:r>
              <a:rPr lang="en-US" dirty="0"/>
              <a:t>There is a strong and persistent pattern by age and gender for the place of death. Public hospital declines at older ages, with an expanding “green funnel” in residential care. </a:t>
            </a:r>
            <a:endParaRPr lang="en-GB" dirty="0"/>
          </a:p>
        </p:txBody>
      </p:sp>
      <p:pic>
        <p:nvPicPr>
          <p:cNvPr id="3" name="Picture 2">
            <a:extLst>
              <a:ext uri="{FF2B5EF4-FFF2-40B4-BE49-F238E27FC236}">
                <a16:creationId xmlns:a16="http://schemas.microsoft.com/office/drawing/2014/main" id="{79F69667-9FD8-192C-E923-38510342976A}"/>
              </a:ext>
            </a:extLst>
          </p:cNvPr>
          <p:cNvPicPr>
            <a:picLocks noChangeAspect="1"/>
          </p:cNvPicPr>
          <p:nvPr/>
        </p:nvPicPr>
        <p:blipFill>
          <a:blip r:embed="rId2"/>
          <a:stretch>
            <a:fillRect/>
          </a:stretch>
        </p:blipFill>
        <p:spPr>
          <a:xfrm>
            <a:off x="919162" y="1196752"/>
            <a:ext cx="10353675" cy="4238625"/>
          </a:xfrm>
          <a:prstGeom prst="rect">
            <a:avLst/>
          </a:prstGeom>
        </p:spPr>
      </p:pic>
    </p:spTree>
    <p:extLst>
      <p:ext uri="{BB962C8B-B14F-4D97-AF65-F5344CB8AC3E}">
        <p14:creationId xmlns:p14="http://schemas.microsoft.com/office/powerpoint/2010/main" val="3344162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In-patient Bed by Age and Gender</a:t>
            </a:r>
            <a:br>
              <a:rPr lang="en-US" dirty="0"/>
            </a:br>
            <a:r>
              <a:rPr lang="en-US" dirty="0"/>
              <a:t>All Causes of Death</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9162" y="5517232"/>
            <a:ext cx="10465163" cy="307975"/>
          </a:xfrm>
        </p:spPr>
        <p:txBody>
          <a:bodyPr/>
          <a:lstStyle/>
          <a:p>
            <a:r>
              <a:rPr lang="en-US" dirty="0"/>
              <a:t>There is a strong and persistent pattern by age and gender for the use of an in-patient bed (public hospital or residential care or hospice IPU) at the end of life. </a:t>
            </a:r>
            <a:endParaRPr lang="en-GB" dirty="0"/>
          </a:p>
        </p:txBody>
      </p:sp>
      <p:pic>
        <p:nvPicPr>
          <p:cNvPr id="8" name="Picture 7">
            <a:extLst>
              <a:ext uri="{FF2B5EF4-FFF2-40B4-BE49-F238E27FC236}">
                <a16:creationId xmlns:a16="http://schemas.microsoft.com/office/drawing/2014/main" id="{972F1917-6C63-68C5-580F-84761C810E6B}"/>
              </a:ext>
            </a:extLst>
          </p:cNvPr>
          <p:cNvPicPr>
            <a:picLocks noChangeAspect="1"/>
          </p:cNvPicPr>
          <p:nvPr/>
        </p:nvPicPr>
        <p:blipFill>
          <a:blip r:embed="rId2"/>
          <a:stretch>
            <a:fillRect/>
          </a:stretch>
        </p:blipFill>
        <p:spPr>
          <a:xfrm>
            <a:off x="919162" y="1196752"/>
            <a:ext cx="10353675" cy="4238625"/>
          </a:xfrm>
          <a:prstGeom prst="rect">
            <a:avLst/>
          </a:prstGeom>
        </p:spPr>
      </p:pic>
    </p:spTree>
    <p:extLst>
      <p:ext uri="{BB962C8B-B14F-4D97-AF65-F5344CB8AC3E}">
        <p14:creationId xmlns:p14="http://schemas.microsoft.com/office/powerpoint/2010/main" val="3424947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4D3C5-F2BF-9659-D7CD-2D49B50577D3}"/>
              </a:ext>
            </a:extLst>
          </p:cNvPr>
          <p:cNvPicPr>
            <a:picLocks noChangeAspect="1"/>
          </p:cNvPicPr>
          <p:nvPr/>
        </p:nvPicPr>
        <p:blipFill>
          <a:blip r:embed="rId2"/>
          <a:stretch>
            <a:fillRect/>
          </a:stretch>
        </p:blipFill>
        <p:spPr>
          <a:xfrm>
            <a:off x="919162" y="1196752"/>
            <a:ext cx="10353675" cy="4238625"/>
          </a:xfrm>
          <a:prstGeom prst="rect">
            <a:avLst/>
          </a:prstGeom>
        </p:spPr>
      </p:pic>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In-patient Bed by Age and Gender</a:t>
            </a:r>
            <a:br>
              <a:rPr lang="en-US" dirty="0"/>
            </a:br>
            <a:r>
              <a:rPr lang="en-US" dirty="0"/>
              <a:t>NZ Need for Palliative Care</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1425" y="5497289"/>
            <a:ext cx="10465163" cy="307975"/>
          </a:xfrm>
        </p:spPr>
        <p:txBody>
          <a:bodyPr/>
          <a:lstStyle/>
          <a:p>
            <a:r>
              <a:rPr lang="en-US" dirty="0"/>
              <a:t>The use of an in-patient bed becomes more “spoon-shaped” when only the deaths in the Need for Palliative Care are considered. </a:t>
            </a:r>
            <a:endParaRPr lang="en-GB" dirty="0"/>
          </a:p>
        </p:txBody>
      </p:sp>
    </p:spTree>
    <p:extLst>
      <p:ext uri="{BB962C8B-B14F-4D97-AF65-F5344CB8AC3E}">
        <p14:creationId xmlns:p14="http://schemas.microsoft.com/office/powerpoint/2010/main" val="1577794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Place of Death by Age and Gender</a:t>
            </a:r>
            <a:br>
              <a:rPr lang="en-US" dirty="0"/>
            </a:br>
            <a:r>
              <a:rPr lang="en-US" dirty="0"/>
              <a:t>NZ Need for Palliative Care</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1425" y="5497289"/>
            <a:ext cx="10465163" cy="307975"/>
          </a:xfrm>
        </p:spPr>
        <p:txBody>
          <a:bodyPr/>
          <a:lstStyle/>
          <a:p>
            <a:r>
              <a:rPr lang="en-US" dirty="0"/>
              <a:t>The shapes change when only the deaths in the Need for Palliative Care are considered. Other settings are low for women and there is a greater proportion of hospice use in the breast cancer years. Residential care now includes some younger deaths.</a:t>
            </a:r>
            <a:endParaRPr lang="en-GB" dirty="0"/>
          </a:p>
        </p:txBody>
      </p:sp>
      <p:pic>
        <p:nvPicPr>
          <p:cNvPr id="4" name="Picture 3">
            <a:extLst>
              <a:ext uri="{FF2B5EF4-FFF2-40B4-BE49-F238E27FC236}">
                <a16:creationId xmlns:a16="http://schemas.microsoft.com/office/drawing/2014/main" id="{B559F94E-23A1-6D52-C701-1FCF2D3BE246}"/>
              </a:ext>
            </a:extLst>
          </p:cNvPr>
          <p:cNvPicPr>
            <a:picLocks noChangeAspect="1"/>
          </p:cNvPicPr>
          <p:nvPr/>
        </p:nvPicPr>
        <p:blipFill>
          <a:blip r:embed="rId2"/>
          <a:stretch>
            <a:fillRect/>
          </a:stretch>
        </p:blipFill>
        <p:spPr>
          <a:xfrm>
            <a:off x="919162" y="1196752"/>
            <a:ext cx="10353675" cy="4238625"/>
          </a:xfrm>
          <a:prstGeom prst="rect">
            <a:avLst/>
          </a:prstGeom>
        </p:spPr>
      </p:pic>
    </p:spTree>
    <p:extLst>
      <p:ext uri="{BB962C8B-B14F-4D97-AF65-F5344CB8AC3E}">
        <p14:creationId xmlns:p14="http://schemas.microsoft.com/office/powerpoint/2010/main" val="2574935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4BCF52-E08C-63A7-C1AD-713605734596}"/>
              </a:ext>
            </a:extLst>
          </p:cNvPr>
          <p:cNvPicPr>
            <a:picLocks noChangeAspect="1"/>
          </p:cNvPicPr>
          <p:nvPr/>
        </p:nvPicPr>
        <p:blipFill>
          <a:blip r:embed="rId2"/>
          <a:stretch>
            <a:fillRect/>
          </a:stretch>
        </p:blipFill>
        <p:spPr>
          <a:xfrm>
            <a:off x="919162" y="1124744"/>
            <a:ext cx="10353675" cy="4438650"/>
          </a:xfrm>
          <a:prstGeom prst="rect">
            <a:avLst/>
          </a:prstGeom>
        </p:spPr>
      </p:pic>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Place of Death by Age Band</a:t>
            </a:r>
            <a:br>
              <a:rPr lang="en-US" dirty="0"/>
            </a:br>
            <a:r>
              <a:rPr lang="en-US" dirty="0"/>
              <a:t>Cause of Need for Palliative Care</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9162" y="5661248"/>
            <a:ext cx="10465163" cy="307975"/>
          </a:xfrm>
        </p:spPr>
        <p:txBody>
          <a:bodyPr/>
          <a:lstStyle/>
          <a:p>
            <a:r>
              <a:rPr lang="en-US" dirty="0"/>
              <a:t>Comparing place of death for neoplasms and all other causes of death in the Need for Palliative Care. There are very different shapes by age, with much greater use of public hospital on the right. </a:t>
            </a:r>
            <a:endParaRPr lang="en-GB" dirty="0"/>
          </a:p>
        </p:txBody>
      </p:sp>
    </p:spTree>
    <p:extLst>
      <p:ext uri="{BB962C8B-B14F-4D97-AF65-F5344CB8AC3E}">
        <p14:creationId xmlns:p14="http://schemas.microsoft.com/office/powerpoint/2010/main" val="908655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688632" cy="1944216"/>
          </a:xfrm>
        </p:spPr>
        <p:txBody>
          <a:bodyPr>
            <a:noAutofit/>
          </a:bodyPr>
          <a:lstStyle/>
          <a:p>
            <a:pPr algn="l"/>
            <a:r>
              <a:rPr lang="en-NZ" sz="5400" dirty="0">
                <a:solidFill>
                  <a:srgbClr val="003366"/>
                </a:solidFill>
              </a:rPr>
              <a:t>Trends in the</a:t>
            </a:r>
            <a:br>
              <a:rPr lang="en-NZ" sz="5400" dirty="0">
                <a:solidFill>
                  <a:srgbClr val="003366"/>
                </a:solidFill>
              </a:rPr>
            </a:br>
            <a:r>
              <a:rPr lang="en-NZ" sz="5400" dirty="0">
                <a:solidFill>
                  <a:srgbClr val="003366"/>
                </a:solidFill>
              </a:rPr>
              <a:t>Place of Death</a:t>
            </a:r>
            <a:endParaRPr lang="en-US" sz="54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688632" cy="18002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US" sz="4400" dirty="0">
                <a:solidFill>
                  <a:srgbClr val="00AFB9"/>
                </a:solidFill>
              </a:rPr>
              <a:t>Updated Evidence</a:t>
            </a:r>
          </a:p>
          <a:p>
            <a:pPr fontAlgn="auto">
              <a:spcBef>
                <a:spcPts val="1200"/>
              </a:spcBef>
              <a:spcAft>
                <a:spcPts val="0"/>
              </a:spcAft>
            </a:pPr>
            <a:r>
              <a:rPr lang="en-US" sz="4400" dirty="0">
                <a:solidFill>
                  <a:srgbClr val="00AFB9"/>
                </a:solidFill>
              </a:rPr>
              <a:t>MORT 2000-2018</a:t>
            </a:r>
            <a:endParaRPr lang="en-NZ" sz="4400" dirty="0">
              <a:solidFill>
                <a:srgbClr val="00AFB9"/>
              </a:solidFill>
            </a:endParaRPr>
          </a:p>
        </p:txBody>
      </p:sp>
    </p:spTree>
    <p:extLst>
      <p:ext uri="{BB962C8B-B14F-4D97-AF65-F5344CB8AC3E}">
        <p14:creationId xmlns:p14="http://schemas.microsoft.com/office/powerpoint/2010/main" val="4199865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NZ" sz="4400" dirty="0"/>
              <a:t>Place of Death in New Zealand </a:t>
            </a:r>
            <a:br>
              <a:rPr lang="en-NZ" sz="4400" dirty="0"/>
            </a:br>
            <a:r>
              <a:rPr lang="en-NZ" sz="4400" dirty="0"/>
              <a:t>Male Deaths, 2000-2018</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1425" y="5425281"/>
            <a:ext cx="10465163" cy="307975"/>
          </a:xfrm>
        </p:spPr>
        <p:txBody>
          <a:bodyPr/>
          <a:lstStyle/>
          <a:p>
            <a:r>
              <a:rPr lang="en-NZ" dirty="0"/>
              <a:t>Residential care has become an important place of death over the period, surpassing private residence in 2011 and tracking close to the level of deaths in public hospital since 2015. Includes all causes of death.</a:t>
            </a:r>
            <a:endParaRPr lang="en-GB" dirty="0"/>
          </a:p>
        </p:txBody>
      </p:sp>
      <p:pic>
        <p:nvPicPr>
          <p:cNvPr id="2" name="Picture 1">
            <a:extLst>
              <a:ext uri="{FF2B5EF4-FFF2-40B4-BE49-F238E27FC236}">
                <a16:creationId xmlns:a16="http://schemas.microsoft.com/office/drawing/2014/main" id="{DA457AFB-3343-27A3-C1E6-0F9D04E94593}"/>
              </a:ext>
            </a:extLst>
          </p:cNvPr>
          <p:cNvPicPr>
            <a:picLocks noChangeAspect="1"/>
          </p:cNvPicPr>
          <p:nvPr/>
        </p:nvPicPr>
        <p:blipFill>
          <a:blip r:embed="rId2"/>
          <a:stretch>
            <a:fillRect/>
          </a:stretch>
        </p:blipFill>
        <p:spPr>
          <a:xfrm>
            <a:off x="1833562" y="1124744"/>
            <a:ext cx="8524875" cy="4257675"/>
          </a:xfrm>
          <a:prstGeom prst="rect">
            <a:avLst/>
          </a:prstGeom>
        </p:spPr>
      </p:pic>
    </p:spTree>
    <p:extLst>
      <p:ext uri="{BB962C8B-B14F-4D97-AF65-F5344CB8AC3E}">
        <p14:creationId xmlns:p14="http://schemas.microsoft.com/office/powerpoint/2010/main" val="257339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NZ" sz="4400" dirty="0"/>
              <a:t>Place of Death in New Zealand </a:t>
            </a:r>
            <a:br>
              <a:rPr lang="en-NZ" sz="4400" dirty="0"/>
            </a:br>
            <a:r>
              <a:rPr lang="en-NZ" sz="4400" dirty="0"/>
              <a:t>Female Deaths, 2000-2018</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1425" y="5425281"/>
            <a:ext cx="10465163" cy="307975"/>
          </a:xfrm>
        </p:spPr>
        <p:txBody>
          <a:bodyPr/>
          <a:lstStyle/>
          <a:p>
            <a:r>
              <a:rPr lang="en-NZ" dirty="0"/>
              <a:t>Since 2001, residential care has been the most likely place of death for New Zealand women (all causes of death). The gap between residential care and public hospital continues to widen. </a:t>
            </a:r>
            <a:endParaRPr lang="en-GB" dirty="0"/>
          </a:p>
        </p:txBody>
      </p:sp>
      <p:pic>
        <p:nvPicPr>
          <p:cNvPr id="3" name="Picture 2">
            <a:extLst>
              <a:ext uri="{FF2B5EF4-FFF2-40B4-BE49-F238E27FC236}">
                <a16:creationId xmlns:a16="http://schemas.microsoft.com/office/drawing/2014/main" id="{3DED45D7-3B12-D107-219C-ED6014080DD8}"/>
              </a:ext>
            </a:extLst>
          </p:cNvPr>
          <p:cNvPicPr>
            <a:picLocks noChangeAspect="1"/>
          </p:cNvPicPr>
          <p:nvPr/>
        </p:nvPicPr>
        <p:blipFill>
          <a:blip r:embed="rId2"/>
          <a:stretch>
            <a:fillRect/>
          </a:stretch>
        </p:blipFill>
        <p:spPr>
          <a:xfrm>
            <a:off x="1833562" y="1124744"/>
            <a:ext cx="8524875" cy="4257675"/>
          </a:xfrm>
          <a:prstGeom prst="rect">
            <a:avLst/>
          </a:prstGeom>
        </p:spPr>
      </p:pic>
    </p:spTree>
    <p:extLst>
      <p:ext uri="{BB962C8B-B14F-4D97-AF65-F5344CB8AC3E}">
        <p14:creationId xmlns:p14="http://schemas.microsoft.com/office/powerpoint/2010/main" val="336730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8ED4-163C-38F0-5D1F-A8F8E374A014}"/>
              </a:ext>
            </a:extLst>
          </p:cNvPr>
          <p:cNvSpPr>
            <a:spLocks noGrp="1"/>
          </p:cNvSpPr>
          <p:nvPr>
            <p:ph type="title"/>
          </p:nvPr>
        </p:nvSpPr>
        <p:spPr/>
        <p:txBody>
          <a:bodyPr/>
          <a:lstStyle/>
          <a:p>
            <a:r>
              <a:rPr lang="en-US" dirty="0"/>
              <a:t>Births and Deaths in New Zealand</a:t>
            </a:r>
            <a:br>
              <a:rPr lang="en-US" dirty="0"/>
            </a:br>
            <a:r>
              <a:rPr lang="en-US" sz="4000" dirty="0"/>
              <a:t>1876-2022</a:t>
            </a:r>
            <a:endParaRPr lang="en-GB" dirty="0"/>
          </a:p>
        </p:txBody>
      </p:sp>
      <p:sp>
        <p:nvSpPr>
          <p:cNvPr id="3" name="Text Placeholder 2">
            <a:extLst>
              <a:ext uri="{FF2B5EF4-FFF2-40B4-BE49-F238E27FC236}">
                <a16:creationId xmlns:a16="http://schemas.microsoft.com/office/drawing/2014/main" id="{4FD4ED4B-3021-3F66-F770-D2F188AA39A5}"/>
              </a:ext>
            </a:extLst>
          </p:cNvPr>
          <p:cNvSpPr>
            <a:spLocks noGrp="1"/>
          </p:cNvSpPr>
          <p:nvPr>
            <p:ph type="body" sz="quarter" idx="10"/>
          </p:nvPr>
        </p:nvSpPr>
        <p:spPr/>
        <p:txBody>
          <a:bodyPr/>
          <a:lstStyle/>
          <a:p>
            <a:r>
              <a:rPr lang="en-US" sz="1200" b="1" dirty="0"/>
              <a:t>Data source</a:t>
            </a:r>
            <a:r>
              <a:rPr lang="en-US" sz="1200" dirty="0"/>
              <a:t>: Stats NZ New Zealand cohort life tables: March 2023 update</a:t>
            </a:r>
            <a:endParaRPr lang="en-GB" sz="1200" dirty="0"/>
          </a:p>
        </p:txBody>
      </p:sp>
      <p:sp>
        <p:nvSpPr>
          <p:cNvPr id="4" name="Text Placeholder 3">
            <a:extLst>
              <a:ext uri="{FF2B5EF4-FFF2-40B4-BE49-F238E27FC236}">
                <a16:creationId xmlns:a16="http://schemas.microsoft.com/office/drawing/2014/main" id="{6D22F9BD-32D6-F756-4D00-18BB64D8A6C1}"/>
              </a:ext>
            </a:extLst>
          </p:cNvPr>
          <p:cNvSpPr>
            <a:spLocks noGrp="1"/>
          </p:cNvSpPr>
          <p:nvPr>
            <p:ph type="body" sz="quarter" idx="11"/>
          </p:nvPr>
        </p:nvSpPr>
        <p:spPr>
          <a:xfrm>
            <a:off x="564114" y="5805264"/>
            <a:ext cx="10240216" cy="307975"/>
          </a:xfrm>
        </p:spPr>
        <p:txBody>
          <a:bodyPr/>
          <a:lstStyle/>
          <a:p>
            <a:r>
              <a:rPr lang="en-US" dirty="0"/>
              <a:t>Entries to the world and exits from the world. Deaths have only recently exceeded 30,000 a year. Deaths will catch up to around the 60,000 level each year. Increase in 2022 deaths from COVID.</a:t>
            </a:r>
            <a:endParaRPr lang="en-GB" dirty="0"/>
          </a:p>
        </p:txBody>
      </p:sp>
      <p:pic>
        <p:nvPicPr>
          <p:cNvPr id="6" name="Picture 5">
            <a:extLst>
              <a:ext uri="{FF2B5EF4-FFF2-40B4-BE49-F238E27FC236}">
                <a16:creationId xmlns:a16="http://schemas.microsoft.com/office/drawing/2014/main" id="{77F75262-BB0E-A369-3932-8CB9B9EBE8BB}"/>
              </a:ext>
            </a:extLst>
          </p:cNvPr>
          <p:cNvPicPr>
            <a:picLocks noChangeAspect="1"/>
          </p:cNvPicPr>
          <p:nvPr/>
        </p:nvPicPr>
        <p:blipFill>
          <a:blip r:embed="rId2"/>
          <a:stretch>
            <a:fillRect/>
          </a:stretch>
        </p:blipFill>
        <p:spPr>
          <a:xfrm>
            <a:off x="1418953" y="1067276"/>
            <a:ext cx="8882253" cy="4723448"/>
          </a:xfrm>
          <a:prstGeom prst="rect">
            <a:avLst/>
          </a:prstGeom>
        </p:spPr>
      </p:pic>
    </p:spTree>
    <p:extLst>
      <p:ext uri="{BB962C8B-B14F-4D97-AF65-F5344CB8AC3E}">
        <p14:creationId xmlns:p14="http://schemas.microsoft.com/office/powerpoint/2010/main" val="4039452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NZ" sz="4400" dirty="0"/>
              <a:t>Place of Death in New Zealand </a:t>
            </a:r>
            <a:br>
              <a:rPr lang="en-NZ" sz="4400" dirty="0"/>
            </a:br>
            <a:r>
              <a:rPr lang="en-NZ" sz="4400" dirty="0"/>
              <a:t>Neoplasms, 2000-2018</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1425" y="5425281"/>
            <a:ext cx="10465163" cy="307975"/>
          </a:xfrm>
        </p:spPr>
        <p:txBody>
          <a:bodyPr/>
          <a:lstStyle/>
          <a:p>
            <a:r>
              <a:rPr lang="en-NZ" dirty="0"/>
              <a:t>Residential care has become an increasingly important setting for deaths from cancer, overtaking public hospitals in 2010 and tracking higher than private residence since 2015.</a:t>
            </a:r>
            <a:endParaRPr lang="en-GB" dirty="0"/>
          </a:p>
        </p:txBody>
      </p:sp>
      <p:pic>
        <p:nvPicPr>
          <p:cNvPr id="2" name="Picture 1">
            <a:extLst>
              <a:ext uri="{FF2B5EF4-FFF2-40B4-BE49-F238E27FC236}">
                <a16:creationId xmlns:a16="http://schemas.microsoft.com/office/drawing/2014/main" id="{E4D27BE9-19F9-0366-DA1C-354FC9844D60}"/>
              </a:ext>
            </a:extLst>
          </p:cNvPr>
          <p:cNvPicPr>
            <a:picLocks noChangeAspect="1"/>
          </p:cNvPicPr>
          <p:nvPr/>
        </p:nvPicPr>
        <p:blipFill>
          <a:blip r:embed="rId2"/>
          <a:stretch>
            <a:fillRect/>
          </a:stretch>
        </p:blipFill>
        <p:spPr>
          <a:xfrm>
            <a:off x="1833562" y="1124744"/>
            <a:ext cx="8524875" cy="4257675"/>
          </a:xfrm>
          <a:prstGeom prst="rect">
            <a:avLst/>
          </a:prstGeom>
        </p:spPr>
      </p:pic>
    </p:spTree>
    <p:extLst>
      <p:ext uri="{BB962C8B-B14F-4D97-AF65-F5344CB8AC3E}">
        <p14:creationId xmlns:p14="http://schemas.microsoft.com/office/powerpoint/2010/main" val="1926780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D43B24C-2B0D-2870-DD26-DB8B1788656D}"/>
              </a:ext>
            </a:extLst>
          </p:cNvPr>
          <p:cNvSpPr/>
          <p:nvPr/>
        </p:nvSpPr>
        <p:spPr bwMode="auto">
          <a:xfrm>
            <a:off x="922337" y="1052736"/>
            <a:ext cx="10363202" cy="4896544"/>
          </a:xfrm>
          <a:prstGeom prst="roundRect">
            <a:avLst>
              <a:gd name="adj" fmla="val 7155"/>
            </a:avLst>
          </a:prstGeom>
          <a:solidFill>
            <a:srgbClr val="1C254A">
              <a:alpha val="69804"/>
            </a:srgbClr>
          </a:solidFill>
          <a:ln w="762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4" name="Text Placeholder 1">
            <a:extLst>
              <a:ext uri="{FF2B5EF4-FFF2-40B4-BE49-F238E27FC236}">
                <a16:creationId xmlns:a16="http://schemas.microsoft.com/office/drawing/2014/main" id="{F3D2C5B8-DA12-FC4C-5B80-44433E1E013B}"/>
              </a:ext>
            </a:extLst>
          </p:cNvPr>
          <p:cNvSpPr>
            <a:spLocks noGrp="1"/>
          </p:cNvSpPr>
          <p:nvPr>
            <p:ph type="body" sz="quarter" idx="10"/>
          </p:nvPr>
        </p:nvSpPr>
        <p:spPr>
          <a:xfrm>
            <a:off x="1068834" y="1412776"/>
            <a:ext cx="10070208" cy="4176464"/>
          </a:xfrm>
        </p:spPr>
        <p:txBody>
          <a:bodyPr>
            <a:normAutofit fontScale="85000" lnSpcReduction="20000"/>
          </a:bodyPr>
          <a:lstStyle/>
          <a:p>
            <a:pPr>
              <a:spcBef>
                <a:spcPts val="0"/>
              </a:spcBef>
            </a:pPr>
            <a:r>
              <a:rPr lang="en-GB" sz="4000" dirty="0">
                <a:solidFill>
                  <a:srgbClr val="CCEAEE"/>
                </a:solidFill>
              </a:rPr>
              <a:t>The trend to increased numbers of deaths in residential care has been a key feature of the last twenty years.</a:t>
            </a:r>
          </a:p>
          <a:p>
            <a:pPr>
              <a:spcBef>
                <a:spcPts val="0"/>
              </a:spcBef>
            </a:pPr>
            <a:endParaRPr lang="en-US" sz="3600" dirty="0">
              <a:solidFill>
                <a:srgbClr val="CCEAEE"/>
              </a:solidFill>
            </a:endParaRPr>
          </a:p>
          <a:p>
            <a:pPr>
              <a:spcBef>
                <a:spcPts val="0"/>
              </a:spcBef>
            </a:pPr>
            <a:r>
              <a:rPr lang="en-US" sz="3600" dirty="0">
                <a:solidFill>
                  <a:srgbClr val="CCEAEE"/>
                </a:solidFill>
              </a:rPr>
              <a:t>Residential care has long been the most likely place of death for New Zealand women but is now also the most likely place of death for those with cancer. </a:t>
            </a:r>
          </a:p>
          <a:p>
            <a:pPr>
              <a:spcBef>
                <a:spcPts val="0"/>
              </a:spcBef>
            </a:pPr>
            <a:endParaRPr lang="en-US" sz="3600" dirty="0">
              <a:solidFill>
                <a:srgbClr val="CCEAEE"/>
              </a:solidFill>
            </a:endParaRPr>
          </a:p>
          <a:p>
            <a:pPr>
              <a:spcBef>
                <a:spcPts val="0"/>
              </a:spcBef>
            </a:pPr>
            <a:r>
              <a:rPr lang="en-US" sz="3600" dirty="0">
                <a:solidFill>
                  <a:srgbClr val="CCEAEE"/>
                </a:solidFill>
              </a:rPr>
              <a:t>It is close to becoming the most likely place of death for men (across all ages and causes of death).</a:t>
            </a:r>
          </a:p>
          <a:p>
            <a:pPr>
              <a:spcBef>
                <a:spcPts val="0"/>
              </a:spcBef>
            </a:pPr>
            <a:endParaRPr lang="en-GB" sz="3600" dirty="0">
              <a:solidFill>
                <a:srgbClr val="CCEAEE"/>
              </a:solidFill>
            </a:endParaRPr>
          </a:p>
        </p:txBody>
      </p:sp>
    </p:spTree>
    <p:extLst>
      <p:ext uri="{BB962C8B-B14F-4D97-AF65-F5344CB8AC3E}">
        <p14:creationId xmlns:p14="http://schemas.microsoft.com/office/powerpoint/2010/main" val="3984732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Place of Death All Other Palliative Care</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For all other causes of death in the Need for Palliative Care, there has been a strong and sustained divergence between public hospital and residential care in all four regions (“crocodile jaws”). Central and Te Waipounamu have the widest divergence over time, with declining public hospital. All regions beginning to see an increase in private residence as place of death. </a:t>
            </a:r>
            <a:endParaRPr lang="en-GB" dirty="0"/>
          </a:p>
        </p:txBody>
      </p:sp>
      <p:pic>
        <p:nvPicPr>
          <p:cNvPr id="2" name="Picture 1">
            <a:extLst>
              <a:ext uri="{FF2B5EF4-FFF2-40B4-BE49-F238E27FC236}">
                <a16:creationId xmlns:a16="http://schemas.microsoft.com/office/drawing/2014/main" id="{B648E923-C924-3595-7D52-5D5FEDC51E67}"/>
              </a:ext>
            </a:extLst>
          </p:cNvPr>
          <p:cNvPicPr>
            <a:picLocks noChangeAspect="1"/>
          </p:cNvPicPr>
          <p:nvPr/>
        </p:nvPicPr>
        <p:blipFill>
          <a:blip r:embed="rId2"/>
          <a:stretch>
            <a:fillRect/>
          </a:stretch>
        </p:blipFill>
        <p:spPr>
          <a:xfrm>
            <a:off x="266700" y="980728"/>
            <a:ext cx="11658600" cy="4257675"/>
          </a:xfrm>
          <a:prstGeom prst="rect">
            <a:avLst/>
          </a:prstGeom>
        </p:spPr>
      </p:pic>
    </p:spTree>
    <p:extLst>
      <p:ext uri="{BB962C8B-B14F-4D97-AF65-F5344CB8AC3E}">
        <p14:creationId xmlns:p14="http://schemas.microsoft.com/office/powerpoint/2010/main" val="3185041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Place of Death Neoplasms</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Hospice IPU as place of death for neoplasms varies substantially by region. Te Manawa Taki developed hospice IPU beds later than the other regions. Te Manawa Taki and Te Waipounamu have reducing use of public hospitals. All regions using residential care more heavily in the later years, with use greatest for Te Waipounamu. </a:t>
            </a:r>
            <a:endParaRPr lang="en-GB" dirty="0"/>
          </a:p>
        </p:txBody>
      </p:sp>
      <p:pic>
        <p:nvPicPr>
          <p:cNvPr id="3" name="Picture 2">
            <a:extLst>
              <a:ext uri="{FF2B5EF4-FFF2-40B4-BE49-F238E27FC236}">
                <a16:creationId xmlns:a16="http://schemas.microsoft.com/office/drawing/2014/main" id="{741A4450-FDAC-7E87-3C3E-E8D69DDDFD4B}"/>
              </a:ext>
            </a:extLst>
          </p:cNvPr>
          <p:cNvPicPr>
            <a:picLocks noChangeAspect="1"/>
          </p:cNvPicPr>
          <p:nvPr/>
        </p:nvPicPr>
        <p:blipFill>
          <a:blip r:embed="rId2"/>
          <a:stretch>
            <a:fillRect/>
          </a:stretch>
        </p:blipFill>
        <p:spPr>
          <a:xfrm>
            <a:off x="266700" y="980728"/>
            <a:ext cx="11658600" cy="4257675"/>
          </a:xfrm>
          <a:prstGeom prst="rect">
            <a:avLst/>
          </a:prstGeom>
        </p:spPr>
      </p:pic>
    </p:spTree>
    <p:extLst>
      <p:ext uri="{BB962C8B-B14F-4D97-AF65-F5344CB8AC3E}">
        <p14:creationId xmlns:p14="http://schemas.microsoft.com/office/powerpoint/2010/main" val="3350811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055440" y="2276872"/>
            <a:ext cx="10153128" cy="2808312"/>
          </a:xfrm>
        </p:spPr>
        <p:txBody>
          <a:bodyPr>
            <a:normAutofit/>
          </a:bodyPr>
          <a:lstStyle/>
          <a:p>
            <a:r>
              <a:rPr lang="en-US" sz="4400" b="1" dirty="0"/>
              <a:t>Large regional differences in place of death, particularly for cancer.</a:t>
            </a:r>
          </a:p>
          <a:p>
            <a:endParaRPr lang="en-GB" sz="6600" dirty="0"/>
          </a:p>
        </p:txBody>
      </p:sp>
    </p:spTree>
    <p:extLst>
      <p:ext uri="{BB962C8B-B14F-4D97-AF65-F5344CB8AC3E}">
        <p14:creationId xmlns:p14="http://schemas.microsoft.com/office/powerpoint/2010/main" val="4232185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Licensed Beds by Region</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a:xfrm>
            <a:off x="2" y="6533895"/>
            <a:ext cx="9048326" cy="307975"/>
          </a:xfrm>
        </p:spPr>
        <p:txBody>
          <a:bodyPr/>
          <a:lstStyle/>
          <a:p>
            <a:r>
              <a:rPr lang="en-US" b="1" dirty="0"/>
              <a:t>Data Source: </a:t>
            </a:r>
            <a:r>
              <a:rPr lang="en-US" sz="1400" dirty="0"/>
              <a:t>Manatū Hauora Licensed Beds, 2014, 2018, 2023</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There has been an increase in beds across all regions, with the increase largely in aged care beds.</a:t>
            </a:r>
          </a:p>
          <a:p>
            <a:r>
              <a:rPr lang="en-US" sz="1800" b="1" dirty="0">
                <a:solidFill>
                  <a:srgbClr val="00AFB9"/>
                </a:solidFill>
              </a:rPr>
              <a:t>Warning: these are licensed beds and not available or staffed beds.</a:t>
            </a:r>
            <a:endParaRPr lang="en-GB" sz="1800" dirty="0">
              <a:solidFill>
                <a:srgbClr val="00AFB9"/>
              </a:solidFill>
            </a:endParaRPr>
          </a:p>
          <a:p>
            <a:endParaRPr lang="en-GB" dirty="0"/>
          </a:p>
        </p:txBody>
      </p:sp>
      <p:pic>
        <p:nvPicPr>
          <p:cNvPr id="2" name="Picture 1">
            <a:extLst>
              <a:ext uri="{FF2B5EF4-FFF2-40B4-BE49-F238E27FC236}">
                <a16:creationId xmlns:a16="http://schemas.microsoft.com/office/drawing/2014/main" id="{D1438C2A-D0B7-E14B-BF8A-B1D467BE5EE3}"/>
              </a:ext>
            </a:extLst>
          </p:cNvPr>
          <p:cNvPicPr>
            <a:picLocks noChangeAspect="1"/>
          </p:cNvPicPr>
          <p:nvPr/>
        </p:nvPicPr>
        <p:blipFill>
          <a:blip r:embed="rId2"/>
          <a:stretch>
            <a:fillRect/>
          </a:stretch>
        </p:blipFill>
        <p:spPr>
          <a:xfrm>
            <a:off x="1843087" y="1124744"/>
            <a:ext cx="8505825" cy="3933825"/>
          </a:xfrm>
          <a:prstGeom prst="rect">
            <a:avLst/>
          </a:prstGeom>
        </p:spPr>
      </p:pic>
    </p:spTree>
    <p:extLst>
      <p:ext uri="{BB962C8B-B14F-4D97-AF65-F5344CB8AC3E}">
        <p14:creationId xmlns:p14="http://schemas.microsoft.com/office/powerpoint/2010/main" val="2516785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E59247-9DAB-E25F-C02C-0D6A92E42C89}"/>
              </a:ext>
            </a:extLst>
          </p:cNvPr>
          <p:cNvPicPr>
            <a:picLocks noChangeAspect="1"/>
          </p:cNvPicPr>
          <p:nvPr/>
        </p:nvPicPr>
        <p:blipFill>
          <a:blip r:embed="rId2"/>
          <a:stretch>
            <a:fillRect/>
          </a:stretch>
        </p:blipFill>
        <p:spPr>
          <a:xfrm>
            <a:off x="200363" y="1016404"/>
            <a:ext cx="11811941" cy="3828033"/>
          </a:xfrm>
          <a:prstGeom prst="rect">
            <a:avLst/>
          </a:prstGeom>
        </p:spPr>
      </p:pic>
      <p:sp>
        <p:nvSpPr>
          <p:cNvPr id="4" name="Text Placeholder 3"/>
          <p:cNvSpPr>
            <a:spLocks noGrp="1"/>
          </p:cNvSpPr>
          <p:nvPr>
            <p:ph type="body" sz="quarter" idx="10"/>
          </p:nvPr>
        </p:nvSpPr>
        <p:spPr>
          <a:xfrm>
            <a:off x="0" y="6550025"/>
            <a:ext cx="7236296" cy="307975"/>
          </a:xfrm>
        </p:spPr>
        <p:txBody>
          <a:bodyPr/>
          <a:lstStyle/>
          <a:p>
            <a:r>
              <a:rPr lang="en-NZ" b="1" dirty="0"/>
              <a:t>Source: </a:t>
            </a:r>
            <a:r>
              <a:rPr lang="en-NZ" dirty="0"/>
              <a:t>Trajectories Project</a:t>
            </a:r>
            <a:r>
              <a:rPr lang="en-GB" dirty="0"/>
              <a:t>, linked data for deaths in Aotearoa in 2015</a:t>
            </a:r>
            <a:endParaRPr lang="fr-FR" dirty="0"/>
          </a:p>
          <a:p>
            <a:r>
              <a:rPr lang="en-GB" dirty="0"/>
              <a:t> </a:t>
            </a:r>
          </a:p>
        </p:txBody>
      </p:sp>
      <p:sp>
        <p:nvSpPr>
          <p:cNvPr id="5" name="Text Placeholder 4"/>
          <p:cNvSpPr>
            <a:spLocks noGrp="1"/>
          </p:cNvSpPr>
          <p:nvPr>
            <p:ph type="body" sz="quarter" idx="11"/>
          </p:nvPr>
        </p:nvSpPr>
        <p:spPr>
          <a:xfrm>
            <a:off x="731404" y="5435792"/>
            <a:ext cx="10729192" cy="307975"/>
          </a:xfrm>
        </p:spPr>
        <p:txBody>
          <a:bodyPr/>
          <a:lstStyle/>
          <a:p>
            <a:r>
              <a:rPr lang="en-NZ" dirty="0"/>
              <a:t>There are different models of hospice care. Te Manawa Taki tends to use mostly community care, while Central has and uses more IPU beds. There could also be a rural-urban effect. Some Manawa Taki hospices do have IPU admissions, but to beds in other facilities, e.g. beds in Gisborne public hospital. </a:t>
            </a:r>
            <a:endParaRPr lang="en-GB" dirty="0"/>
          </a:p>
        </p:txBody>
      </p:sp>
      <p:sp>
        <p:nvSpPr>
          <p:cNvPr id="6" name="Title 5">
            <a:extLst>
              <a:ext uri="{FF2B5EF4-FFF2-40B4-BE49-F238E27FC236}">
                <a16:creationId xmlns:a16="http://schemas.microsoft.com/office/drawing/2014/main" id="{D3732B28-595D-4B67-85F7-919DA5934B0C}"/>
              </a:ext>
            </a:extLst>
          </p:cNvPr>
          <p:cNvSpPr>
            <a:spLocks noGrp="1"/>
          </p:cNvSpPr>
          <p:nvPr>
            <p:ph type="title"/>
          </p:nvPr>
        </p:nvSpPr>
        <p:spPr>
          <a:xfrm>
            <a:off x="0" y="44624"/>
            <a:ext cx="12192000" cy="1143000"/>
          </a:xfrm>
        </p:spPr>
        <p:txBody>
          <a:bodyPr/>
          <a:lstStyle/>
          <a:p>
            <a:r>
              <a:rPr lang="en-GB" dirty="0"/>
              <a:t>Hospice Community Care and IPU by Region</a:t>
            </a:r>
          </a:p>
        </p:txBody>
      </p:sp>
      <p:sp>
        <p:nvSpPr>
          <p:cNvPr id="3" name="Arrow: Up 2">
            <a:extLst>
              <a:ext uri="{FF2B5EF4-FFF2-40B4-BE49-F238E27FC236}">
                <a16:creationId xmlns:a16="http://schemas.microsoft.com/office/drawing/2014/main" id="{5D0A2C7B-B3B9-4F8F-52B2-18FA811D2060}"/>
              </a:ext>
            </a:extLst>
          </p:cNvPr>
          <p:cNvSpPr/>
          <p:nvPr/>
        </p:nvSpPr>
        <p:spPr>
          <a:xfrm>
            <a:off x="4045468" y="4653488"/>
            <a:ext cx="432048" cy="420974"/>
          </a:xfrm>
          <a:prstGeom prst="upArrow">
            <a:avLst/>
          </a:prstGeom>
          <a:solidFill>
            <a:srgbClr val="EFA52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Arrow: Up 6">
            <a:extLst>
              <a:ext uri="{FF2B5EF4-FFF2-40B4-BE49-F238E27FC236}">
                <a16:creationId xmlns:a16="http://schemas.microsoft.com/office/drawing/2014/main" id="{CDE579EF-619F-E87B-E28F-9F3920C115FD}"/>
              </a:ext>
            </a:extLst>
          </p:cNvPr>
          <p:cNvSpPr/>
          <p:nvPr/>
        </p:nvSpPr>
        <p:spPr>
          <a:xfrm>
            <a:off x="6274326" y="4653488"/>
            <a:ext cx="432048" cy="420974"/>
          </a:xfrm>
          <a:prstGeom prst="upArrow">
            <a:avLst/>
          </a:prstGeom>
          <a:solidFill>
            <a:srgbClr val="8224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292B1FE6-05DF-AB8C-82C9-C0F9D0B528B2}"/>
              </a:ext>
            </a:extLst>
          </p:cNvPr>
          <p:cNvSpPr txBox="1"/>
          <p:nvPr/>
        </p:nvSpPr>
        <p:spPr>
          <a:xfrm>
            <a:off x="3253380" y="5027684"/>
            <a:ext cx="244827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3366"/>
                </a:solidFill>
                <a:effectLst/>
                <a:uLnTx/>
                <a:uFillTx/>
                <a:latin typeface="Arial" charset="0"/>
                <a:ea typeface="+mn-ea"/>
                <a:cs typeface="Arial" charset="0"/>
              </a:rPr>
              <a:t>More community care</a:t>
            </a:r>
          </a:p>
        </p:txBody>
      </p:sp>
      <p:sp>
        <p:nvSpPr>
          <p:cNvPr id="9" name="TextBox 8">
            <a:extLst>
              <a:ext uri="{FF2B5EF4-FFF2-40B4-BE49-F238E27FC236}">
                <a16:creationId xmlns:a16="http://schemas.microsoft.com/office/drawing/2014/main" id="{8189FC26-5F6B-4D1B-13AD-8A2E4DD2A780}"/>
              </a:ext>
            </a:extLst>
          </p:cNvPr>
          <p:cNvSpPr txBox="1"/>
          <p:nvPr/>
        </p:nvSpPr>
        <p:spPr>
          <a:xfrm>
            <a:off x="6096000" y="5027684"/>
            <a:ext cx="136815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3366"/>
                </a:solidFill>
                <a:effectLst/>
                <a:uLnTx/>
                <a:uFillTx/>
                <a:latin typeface="Arial" charset="0"/>
                <a:ea typeface="+mn-ea"/>
                <a:cs typeface="Arial" charset="0"/>
              </a:rPr>
              <a:t>More IPU</a:t>
            </a:r>
          </a:p>
        </p:txBody>
      </p:sp>
    </p:spTree>
    <p:extLst>
      <p:ext uri="{BB962C8B-B14F-4D97-AF65-F5344CB8AC3E}">
        <p14:creationId xmlns:p14="http://schemas.microsoft.com/office/powerpoint/2010/main" val="87079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688632" cy="1944216"/>
          </a:xfrm>
        </p:spPr>
        <p:txBody>
          <a:bodyPr>
            <a:noAutofit/>
          </a:bodyPr>
          <a:lstStyle/>
          <a:p>
            <a:pPr algn="l"/>
            <a:r>
              <a:rPr lang="en-NZ" sz="5400" dirty="0">
                <a:solidFill>
                  <a:srgbClr val="003366"/>
                </a:solidFill>
              </a:rPr>
              <a:t>Māori</a:t>
            </a:r>
            <a:br>
              <a:rPr lang="en-NZ" sz="5400" dirty="0">
                <a:solidFill>
                  <a:srgbClr val="003366"/>
                </a:solidFill>
              </a:rPr>
            </a:br>
            <a:r>
              <a:rPr lang="en-NZ" sz="5400" dirty="0">
                <a:solidFill>
                  <a:srgbClr val="003366"/>
                </a:solidFill>
              </a:rPr>
              <a:t>Place of Death</a:t>
            </a:r>
            <a:endParaRPr lang="en-US" sz="54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688632" cy="18002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US" sz="4400" dirty="0">
                <a:solidFill>
                  <a:srgbClr val="00AFB9"/>
                </a:solidFill>
              </a:rPr>
              <a:t>MORT 2000-2018</a:t>
            </a:r>
            <a:endParaRPr lang="en-NZ" sz="4400" dirty="0">
              <a:solidFill>
                <a:srgbClr val="00AFB9"/>
              </a:solidFill>
            </a:endParaRPr>
          </a:p>
        </p:txBody>
      </p:sp>
    </p:spTree>
    <p:extLst>
      <p:ext uri="{BB962C8B-B14F-4D97-AF65-F5344CB8AC3E}">
        <p14:creationId xmlns:p14="http://schemas.microsoft.com/office/powerpoint/2010/main" val="46849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a:xfrm>
            <a:off x="0" y="44624"/>
            <a:ext cx="12192000" cy="1143000"/>
          </a:xfrm>
        </p:spPr>
        <p:txBody>
          <a:bodyPr/>
          <a:lstStyle/>
          <a:p>
            <a:r>
              <a:rPr lang="en-NZ" sz="4400" dirty="0"/>
              <a:t>Place of Death in New Zealand </a:t>
            </a:r>
            <a:br>
              <a:rPr lang="en-NZ" sz="4400" dirty="0"/>
            </a:br>
            <a:r>
              <a:rPr lang="en-NZ" sz="4400" dirty="0"/>
              <a:t>Māori, Pacific, Asian Neoplasms, 2000-2018</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1425" y="5425281"/>
            <a:ext cx="10465163" cy="307975"/>
          </a:xfrm>
        </p:spPr>
        <p:txBody>
          <a:bodyPr/>
          <a:lstStyle/>
          <a:p>
            <a:r>
              <a:rPr lang="en-NZ" dirty="0"/>
              <a:t>Considering deaths from Neoplasms only, private residence, is significantly more likely as a place of death for Māori. Private residence exceeds public hospital for Pacific but is the reverse for Asian. Increases in hospice IPU for all groups, with similar levels in residential care. </a:t>
            </a:r>
            <a:endParaRPr lang="en-GB" dirty="0"/>
          </a:p>
        </p:txBody>
      </p:sp>
      <p:pic>
        <p:nvPicPr>
          <p:cNvPr id="2" name="Picture 1">
            <a:extLst>
              <a:ext uri="{FF2B5EF4-FFF2-40B4-BE49-F238E27FC236}">
                <a16:creationId xmlns:a16="http://schemas.microsoft.com/office/drawing/2014/main" id="{089B919C-0E1B-5CED-8484-3E05F092DF0F}"/>
              </a:ext>
            </a:extLst>
          </p:cNvPr>
          <p:cNvPicPr>
            <a:picLocks noChangeAspect="1"/>
          </p:cNvPicPr>
          <p:nvPr/>
        </p:nvPicPr>
        <p:blipFill>
          <a:blip r:embed="rId2"/>
          <a:stretch>
            <a:fillRect/>
          </a:stretch>
        </p:blipFill>
        <p:spPr>
          <a:xfrm>
            <a:off x="897636" y="1268760"/>
            <a:ext cx="10492740" cy="3831908"/>
          </a:xfrm>
          <a:prstGeom prst="rect">
            <a:avLst/>
          </a:prstGeom>
        </p:spPr>
      </p:pic>
    </p:spTree>
    <p:extLst>
      <p:ext uri="{BB962C8B-B14F-4D97-AF65-F5344CB8AC3E}">
        <p14:creationId xmlns:p14="http://schemas.microsoft.com/office/powerpoint/2010/main" val="465457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a:xfrm>
            <a:off x="0" y="44624"/>
            <a:ext cx="12192000" cy="1143000"/>
          </a:xfrm>
        </p:spPr>
        <p:txBody>
          <a:bodyPr/>
          <a:lstStyle/>
          <a:p>
            <a:r>
              <a:rPr lang="en-US" dirty="0"/>
              <a:t>Māori Place of Death by Region, Neoplasms</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Central makes most use of hospice IPU. Te Manawa Taki has a more community-based model of care and hospice IPU beds were developed during the period. In all regions, Māori make more use of private residence and less use of residential care.  </a:t>
            </a:r>
            <a:endParaRPr lang="en-GB" dirty="0"/>
          </a:p>
        </p:txBody>
      </p:sp>
      <p:pic>
        <p:nvPicPr>
          <p:cNvPr id="9" name="Picture 8">
            <a:extLst>
              <a:ext uri="{FF2B5EF4-FFF2-40B4-BE49-F238E27FC236}">
                <a16:creationId xmlns:a16="http://schemas.microsoft.com/office/drawing/2014/main" id="{460AE87D-1F95-3B66-F4F5-F86E9EDA9B6F}"/>
              </a:ext>
            </a:extLst>
          </p:cNvPr>
          <p:cNvPicPr>
            <a:picLocks noChangeAspect="1"/>
          </p:cNvPicPr>
          <p:nvPr/>
        </p:nvPicPr>
        <p:blipFill>
          <a:blip r:embed="rId2"/>
          <a:stretch>
            <a:fillRect/>
          </a:stretch>
        </p:blipFill>
        <p:spPr>
          <a:xfrm>
            <a:off x="1109662" y="1124744"/>
            <a:ext cx="9972675" cy="3933825"/>
          </a:xfrm>
          <a:prstGeom prst="rect">
            <a:avLst/>
          </a:prstGeom>
        </p:spPr>
      </p:pic>
    </p:spTree>
    <p:extLst>
      <p:ext uri="{BB962C8B-B14F-4D97-AF65-F5344CB8AC3E}">
        <p14:creationId xmlns:p14="http://schemas.microsoft.com/office/powerpoint/2010/main" val="382841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8ED4-163C-38F0-5D1F-A8F8E374A014}"/>
              </a:ext>
            </a:extLst>
          </p:cNvPr>
          <p:cNvSpPr>
            <a:spLocks noGrp="1"/>
          </p:cNvSpPr>
          <p:nvPr>
            <p:ph type="title"/>
          </p:nvPr>
        </p:nvSpPr>
        <p:spPr/>
        <p:txBody>
          <a:bodyPr/>
          <a:lstStyle/>
          <a:p>
            <a:r>
              <a:rPr lang="en-US" dirty="0"/>
              <a:t>Births and Deaths in New Zealand</a:t>
            </a:r>
            <a:br>
              <a:rPr lang="en-US" dirty="0"/>
            </a:br>
            <a:r>
              <a:rPr lang="en-US" sz="4000" dirty="0"/>
              <a:t>1876-2022 and projections to 2073</a:t>
            </a:r>
            <a:endParaRPr lang="en-GB" dirty="0"/>
          </a:p>
        </p:txBody>
      </p:sp>
      <p:sp>
        <p:nvSpPr>
          <p:cNvPr id="3" name="Text Placeholder 2">
            <a:extLst>
              <a:ext uri="{FF2B5EF4-FFF2-40B4-BE49-F238E27FC236}">
                <a16:creationId xmlns:a16="http://schemas.microsoft.com/office/drawing/2014/main" id="{4FD4ED4B-3021-3F66-F770-D2F188AA39A5}"/>
              </a:ext>
            </a:extLst>
          </p:cNvPr>
          <p:cNvSpPr>
            <a:spLocks noGrp="1"/>
          </p:cNvSpPr>
          <p:nvPr>
            <p:ph type="body" sz="quarter" idx="10"/>
          </p:nvPr>
        </p:nvSpPr>
        <p:spPr>
          <a:xfrm>
            <a:off x="2" y="6533895"/>
            <a:ext cx="9624390" cy="307975"/>
          </a:xfrm>
        </p:spPr>
        <p:txBody>
          <a:bodyPr/>
          <a:lstStyle/>
          <a:p>
            <a:r>
              <a:rPr lang="en-US" sz="1200" b="1" dirty="0"/>
              <a:t>Data sources</a:t>
            </a:r>
            <a:r>
              <a:rPr lang="en-US" sz="1200" dirty="0"/>
              <a:t>: Stats NZ New Zealand Cohort Life Tables: March 2023 update; Stats NZ </a:t>
            </a:r>
            <a:r>
              <a:rPr lang="fr-FR" sz="1200" dirty="0"/>
              <a:t>National Population Projections: 2022(base)–2073</a:t>
            </a:r>
            <a:endParaRPr lang="en-GB" sz="1200" dirty="0"/>
          </a:p>
        </p:txBody>
      </p:sp>
      <p:sp>
        <p:nvSpPr>
          <p:cNvPr id="4" name="Text Placeholder 3">
            <a:extLst>
              <a:ext uri="{FF2B5EF4-FFF2-40B4-BE49-F238E27FC236}">
                <a16:creationId xmlns:a16="http://schemas.microsoft.com/office/drawing/2014/main" id="{23DFF818-E6ED-E008-354F-622E7058595C}"/>
              </a:ext>
            </a:extLst>
          </p:cNvPr>
          <p:cNvSpPr>
            <a:spLocks noGrp="1"/>
          </p:cNvSpPr>
          <p:nvPr>
            <p:ph type="body" sz="quarter" idx="11"/>
          </p:nvPr>
        </p:nvSpPr>
        <p:spPr>
          <a:xfrm>
            <a:off x="564114" y="5805264"/>
            <a:ext cx="10572446" cy="307975"/>
          </a:xfrm>
        </p:spPr>
        <p:txBody>
          <a:bodyPr/>
          <a:lstStyle/>
          <a:p>
            <a:r>
              <a:rPr lang="en-US" dirty="0"/>
              <a:t>Entries to the world and exits from the world. Deaths have only recently exceeded 30,000 a year. Deaths will catch up to around the 60,000 level each year. Deaths projected to exceed births in 2050s.</a:t>
            </a:r>
            <a:endParaRPr lang="en-GB" dirty="0"/>
          </a:p>
        </p:txBody>
      </p:sp>
      <p:pic>
        <p:nvPicPr>
          <p:cNvPr id="5" name="Picture 4">
            <a:extLst>
              <a:ext uri="{FF2B5EF4-FFF2-40B4-BE49-F238E27FC236}">
                <a16:creationId xmlns:a16="http://schemas.microsoft.com/office/drawing/2014/main" id="{368782BC-39D1-27C2-ED5F-43353BA0D871}"/>
              </a:ext>
            </a:extLst>
          </p:cNvPr>
          <p:cNvPicPr>
            <a:picLocks noChangeAspect="1"/>
          </p:cNvPicPr>
          <p:nvPr/>
        </p:nvPicPr>
        <p:blipFill>
          <a:blip r:embed="rId3"/>
          <a:stretch>
            <a:fillRect/>
          </a:stretch>
        </p:blipFill>
        <p:spPr>
          <a:xfrm>
            <a:off x="376032" y="1187624"/>
            <a:ext cx="11270552" cy="4599146"/>
          </a:xfrm>
          <a:prstGeom prst="rect">
            <a:avLst/>
          </a:prstGeom>
        </p:spPr>
      </p:pic>
    </p:spTree>
    <p:extLst>
      <p:ext uri="{BB962C8B-B14F-4D97-AF65-F5344CB8AC3E}">
        <p14:creationId xmlns:p14="http://schemas.microsoft.com/office/powerpoint/2010/main" val="466149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a:xfrm>
            <a:off x="0" y="44624"/>
            <a:ext cx="12192000" cy="1143000"/>
          </a:xfrm>
        </p:spPr>
        <p:txBody>
          <a:bodyPr/>
          <a:lstStyle/>
          <a:p>
            <a:r>
              <a:rPr lang="en-US" dirty="0"/>
              <a:t>Māori Place of Death by Region, Other Need</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In all regions, Māori make more use of private residence, more use of public hospital, and less use of residential care.</a:t>
            </a:r>
            <a:endParaRPr lang="en-GB" dirty="0"/>
          </a:p>
        </p:txBody>
      </p:sp>
      <p:pic>
        <p:nvPicPr>
          <p:cNvPr id="2" name="Picture 1">
            <a:extLst>
              <a:ext uri="{FF2B5EF4-FFF2-40B4-BE49-F238E27FC236}">
                <a16:creationId xmlns:a16="http://schemas.microsoft.com/office/drawing/2014/main" id="{01233878-E372-4050-2ADC-0CC974F04A75}"/>
              </a:ext>
            </a:extLst>
          </p:cNvPr>
          <p:cNvPicPr>
            <a:picLocks noChangeAspect="1"/>
          </p:cNvPicPr>
          <p:nvPr/>
        </p:nvPicPr>
        <p:blipFill>
          <a:blip r:embed="rId2"/>
          <a:stretch>
            <a:fillRect/>
          </a:stretch>
        </p:blipFill>
        <p:spPr>
          <a:xfrm>
            <a:off x="1109662" y="1124744"/>
            <a:ext cx="9972675" cy="3933825"/>
          </a:xfrm>
          <a:prstGeom prst="rect">
            <a:avLst/>
          </a:prstGeom>
        </p:spPr>
      </p:pic>
    </p:spTree>
    <p:extLst>
      <p:ext uri="{BB962C8B-B14F-4D97-AF65-F5344CB8AC3E}">
        <p14:creationId xmlns:p14="http://schemas.microsoft.com/office/powerpoint/2010/main" val="4015746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Māori Place of Death by Age Band</a:t>
            </a:r>
            <a:br>
              <a:rPr lang="en-US" dirty="0"/>
            </a:br>
            <a:r>
              <a:rPr lang="en-US" dirty="0"/>
              <a:t>Other Need for Palliative Care</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9162" y="5445224"/>
            <a:ext cx="10465163" cy="307975"/>
          </a:xfrm>
        </p:spPr>
        <p:txBody>
          <a:bodyPr/>
          <a:lstStyle/>
          <a:p>
            <a:r>
              <a:rPr lang="en-US" dirty="0"/>
              <a:t>Comparing Māori and non-Māori place of death for all other causes of death in the Need for Palliative Care. The elements of the shapes are remarkably similar by age band. Māori made proportionately more use of private residence in the late adult years.</a:t>
            </a:r>
            <a:endParaRPr lang="en-GB" dirty="0"/>
          </a:p>
        </p:txBody>
      </p:sp>
      <p:pic>
        <p:nvPicPr>
          <p:cNvPr id="3" name="Picture 2">
            <a:extLst>
              <a:ext uri="{FF2B5EF4-FFF2-40B4-BE49-F238E27FC236}">
                <a16:creationId xmlns:a16="http://schemas.microsoft.com/office/drawing/2014/main" id="{25269C50-BFDE-EF46-AC7B-A11A56E04203}"/>
              </a:ext>
            </a:extLst>
          </p:cNvPr>
          <p:cNvPicPr>
            <a:picLocks noChangeAspect="1"/>
          </p:cNvPicPr>
          <p:nvPr/>
        </p:nvPicPr>
        <p:blipFill>
          <a:blip r:embed="rId2"/>
          <a:stretch>
            <a:fillRect/>
          </a:stretch>
        </p:blipFill>
        <p:spPr>
          <a:xfrm>
            <a:off x="919162" y="1124744"/>
            <a:ext cx="10353675" cy="4238625"/>
          </a:xfrm>
          <a:prstGeom prst="rect">
            <a:avLst/>
          </a:prstGeom>
        </p:spPr>
      </p:pic>
    </p:spTree>
    <p:extLst>
      <p:ext uri="{BB962C8B-B14F-4D97-AF65-F5344CB8AC3E}">
        <p14:creationId xmlns:p14="http://schemas.microsoft.com/office/powerpoint/2010/main" val="1567589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Māori Place of Death by Age Band</a:t>
            </a:r>
            <a:br>
              <a:rPr lang="en-US" dirty="0"/>
            </a:br>
            <a:r>
              <a:rPr lang="en-US" dirty="0"/>
              <a:t>Neoplasms</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9162" y="5445224"/>
            <a:ext cx="10465163" cy="307975"/>
          </a:xfrm>
        </p:spPr>
        <p:txBody>
          <a:bodyPr/>
          <a:lstStyle/>
          <a:p>
            <a:r>
              <a:rPr lang="en-US" dirty="0"/>
              <a:t>Comparing Māori and non-Māori place of death for neoplasms. The elements of the shapes are remarkably similar by age band. Māori made proportionately more use of private residence and less use of hospice IPU and residential care. NB This is only hospice IPU and not all hospice care.</a:t>
            </a:r>
            <a:endParaRPr lang="en-GB" dirty="0"/>
          </a:p>
        </p:txBody>
      </p:sp>
      <p:pic>
        <p:nvPicPr>
          <p:cNvPr id="3" name="Picture 2">
            <a:extLst>
              <a:ext uri="{FF2B5EF4-FFF2-40B4-BE49-F238E27FC236}">
                <a16:creationId xmlns:a16="http://schemas.microsoft.com/office/drawing/2014/main" id="{4BD893D6-A3BD-ED18-540B-2689957D3189}"/>
              </a:ext>
            </a:extLst>
          </p:cNvPr>
          <p:cNvPicPr>
            <a:picLocks noChangeAspect="1"/>
          </p:cNvPicPr>
          <p:nvPr/>
        </p:nvPicPr>
        <p:blipFill>
          <a:blip r:embed="rId2"/>
          <a:stretch>
            <a:fillRect/>
          </a:stretch>
        </p:blipFill>
        <p:spPr>
          <a:xfrm>
            <a:off x="919162" y="1124744"/>
            <a:ext cx="10353675" cy="4238625"/>
          </a:xfrm>
          <a:prstGeom prst="rect">
            <a:avLst/>
          </a:prstGeom>
        </p:spPr>
      </p:pic>
    </p:spTree>
    <p:extLst>
      <p:ext uri="{BB962C8B-B14F-4D97-AF65-F5344CB8AC3E}">
        <p14:creationId xmlns:p14="http://schemas.microsoft.com/office/powerpoint/2010/main" val="824888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055440" y="2276872"/>
            <a:ext cx="10153128" cy="2808312"/>
          </a:xfrm>
        </p:spPr>
        <p:txBody>
          <a:bodyPr>
            <a:normAutofit/>
          </a:bodyPr>
          <a:lstStyle/>
          <a:p>
            <a:r>
              <a:rPr lang="en-US" sz="4400" b="1" dirty="0"/>
              <a:t>Beware – place of </a:t>
            </a:r>
            <a:r>
              <a:rPr lang="en-US" sz="4400" b="1" u="sng" dirty="0"/>
              <a:t>death</a:t>
            </a:r>
            <a:r>
              <a:rPr lang="en-US" sz="4400" b="1" dirty="0"/>
              <a:t> studies only account for hospice IPU and not hospice care in the community.</a:t>
            </a:r>
          </a:p>
          <a:p>
            <a:endParaRPr lang="en-GB" sz="6600" dirty="0"/>
          </a:p>
        </p:txBody>
      </p:sp>
    </p:spTree>
    <p:extLst>
      <p:ext uri="{BB962C8B-B14F-4D97-AF65-F5344CB8AC3E}">
        <p14:creationId xmlns:p14="http://schemas.microsoft.com/office/powerpoint/2010/main" val="1644315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688632" cy="1944216"/>
          </a:xfrm>
        </p:spPr>
        <p:txBody>
          <a:bodyPr>
            <a:noAutofit/>
          </a:bodyPr>
          <a:lstStyle/>
          <a:p>
            <a:pPr algn="l"/>
            <a:r>
              <a:rPr lang="en-NZ" sz="5400" dirty="0">
                <a:solidFill>
                  <a:srgbClr val="003366"/>
                </a:solidFill>
              </a:rPr>
              <a:t>Place of </a:t>
            </a:r>
            <a:r>
              <a:rPr lang="en-NZ" sz="5400" u="sng" dirty="0">
                <a:solidFill>
                  <a:srgbClr val="003366"/>
                </a:solidFill>
              </a:rPr>
              <a:t>Care</a:t>
            </a:r>
            <a:br>
              <a:rPr lang="en-NZ" sz="5400" dirty="0">
                <a:solidFill>
                  <a:srgbClr val="003366"/>
                </a:solidFill>
              </a:rPr>
            </a:br>
            <a:endParaRPr lang="en-US" sz="54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760640" cy="18002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US" sz="4300" dirty="0">
                <a:solidFill>
                  <a:srgbClr val="00AFB9"/>
                </a:solidFill>
              </a:rPr>
              <a:t>Māori and non-Māori</a:t>
            </a:r>
          </a:p>
          <a:p>
            <a:pPr fontAlgn="auto">
              <a:spcBef>
                <a:spcPts val="1200"/>
              </a:spcBef>
              <a:spcAft>
                <a:spcPts val="0"/>
              </a:spcAft>
            </a:pPr>
            <a:r>
              <a:rPr lang="en-US" sz="4300" dirty="0">
                <a:solidFill>
                  <a:srgbClr val="00AFB9"/>
                </a:solidFill>
              </a:rPr>
              <a:t>Trajectories Study 2015</a:t>
            </a:r>
          </a:p>
          <a:p>
            <a:pPr fontAlgn="auto">
              <a:spcBef>
                <a:spcPts val="1200"/>
              </a:spcBef>
              <a:spcAft>
                <a:spcPts val="0"/>
              </a:spcAft>
            </a:pPr>
            <a:endParaRPr lang="en-NZ" sz="4300" dirty="0">
              <a:solidFill>
                <a:srgbClr val="00AFB9"/>
              </a:solidFill>
            </a:endParaRPr>
          </a:p>
        </p:txBody>
      </p:sp>
    </p:spTree>
    <p:extLst>
      <p:ext uri="{BB962C8B-B14F-4D97-AF65-F5344CB8AC3E}">
        <p14:creationId xmlns:p14="http://schemas.microsoft.com/office/powerpoint/2010/main" val="780405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50025"/>
            <a:ext cx="7236296" cy="307975"/>
          </a:xfrm>
        </p:spPr>
        <p:txBody>
          <a:bodyPr/>
          <a:lstStyle/>
          <a:p>
            <a:r>
              <a:rPr lang="en-NZ" b="1" dirty="0"/>
              <a:t>Source: </a:t>
            </a:r>
            <a:r>
              <a:rPr lang="en-NZ" dirty="0"/>
              <a:t>Trajectories Project</a:t>
            </a:r>
            <a:r>
              <a:rPr lang="en-GB" dirty="0"/>
              <a:t>, linked data for deaths in Aotearoa in 2015</a:t>
            </a:r>
            <a:endParaRPr lang="fr-FR" dirty="0"/>
          </a:p>
          <a:p>
            <a:r>
              <a:rPr lang="en-GB" dirty="0"/>
              <a:t> </a:t>
            </a:r>
          </a:p>
        </p:txBody>
      </p:sp>
      <p:sp>
        <p:nvSpPr>
          <p:cNvPr id="5" name="Text Placeholder 4"/>
          <p:cNvSpPr>
            <a:spLocks noGrp="1"/>
          </p:cNvSpPr>
          <p:nvPr>
            <p:ph type="body" sz="quarter" idx="11"/>
          </p:nvPr>
        </p:nvSpPr>
        <p:spPr>
          <a:xfrm>
            <a:off x="983432" y="5301208"/>
            <a:ext cx="9865096" cy="307975"/>
          </a:xfrm>
        </p:spPr>
        <p:txBody>
          <a:bodyPr/>
          <a:lstStyle/>
          <a:p>
            <a:r>
              <a:rPr lang="en-NZ" dirty="0"/>
              <a:t>In total, there were 3,343 Māori deaths and 27,792 non-Māori deaths. Will compare Māori to Non-Māori patterns. There is 8.3 times as much data for patterns in the non-Māori group, so patterns will appear smoother on the right than on the left.</a:t>
            </a:r>
            <a:endParaRPr lang="en-GB" dirty="0"/>
          </a:p>
        </p:txBody>
      </p:sp>
      <p:sp>
        <p:nvSpPr>
          <p:cNvPr id="6" name="Title 5">
            <a:extLst>
              <a:ext uri="{FF2B5EF4-FFF2-40B4-BE49-F238E27FC236}">
                <a16:creationId xmlns:a16="http://schemas.microsoft.com/office/drawing/2014/main" id="{D3732B28-595D-4B67-85F7-919DA5934B0C}"/>
              </a:ext>
            </a:extLst>
          </p:cNvPr>
          <p:cNvSpPr>
            <a:spLocks noGrp="1"/>
          </p:cNvSpPr>
          <p:nvPr>
            <p:ph type="title"/>
          </p:nvPr>
        </p:nvSpPr>
        <p:spPr/>
        <p:txBody>
          <a:bodyPr/>
          <a:lstStyle/>
          <a:p>
            <a:r>
              <a:rPr lang="en-GB" dirty="0"/>
              <a:t>Deaths in Trajectories Study 2015</a:t>
            </a:r>
          </a:p>
        </p:txBody>
      </p:sp>
      <p:pic>
        <p:nvPicPr>
          <p:cNvPr id="3" name="Picture 2">
            <a:extLst>
              <a:ext uri="{FF2B5EF4-FFF2-40B4-BE49-F238E27FC236}">
                <a16:creationId xmlns:a16="http://schemas.microsoft.com/office/drawing/2014/main" id="{F80E85CF-FE22-4617-89D0-898A3AF7231A}"/>
              </a:ext>
            </a:extLst>
          </p:cNvPr>
          <p:cNvPicPr>
            <a:picLocks noChangeAspect="1"/>
          </p:cNvPicPr>
          <p:nvPr/>
        </p:nvPicPr>
        <p:blipFill>
          <a:blip r:embed="rId2"/>
          <a:stretch>
            <a:fillRect/>
          </a:stretch>
        </p:blipFill>
        <p:spPr>
          <a:xfrm>
            <a:off x="1752600" y="1024211"/>
            <a:ext cx="8686800" cy="4238625"/>
          </a:xfrm>
          <a:prstGeom prst="rect">
            <a:avLst/>
          </a:prstGeom>
        </p:spPr>
      </p:pic>
    </p:spTree>
    <p:extLst>
      <p:ext uri="{BB962C8B-B14F-4D97-AF65-F5344CB8AC3E}">
        <p14:creationId xmlns:p14="http://schemas.microsoft.com/office/powerpoint/2010/main" val="155152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50025"/>
            <a:ext cx="7236296" cy="307975"/>
          </a:xfrm>
        </p:spPr>
        <p:txBody>
          <a:bodyPr/>
          <a:lstStyle/>
          <a:p>
            <a:r>
              <a:rPr lang="en-NZ" b="1" dirty="0"/>
              <a:t>Source: </a:t>
            </a:r>
            <a:r>
              <a:rPr lang="en-NZ" dirty="0"/>
              <a:t>Trajectories Project</a:t>
            </a:r>
            <a:r>
              <a:rPr lang="en-GB" dirty="0"/>
              <a:t>, linked data for deaths in Aotearoa in 2015</a:t>
            </a:r>
            <a:endParaRPr lang="fr-FR" dirty="0"/>
          </a:p>
          <a:p>
            <a:r>
              <a:rPr lang="en-GB" dirty="0"/>
              <a:t> </a:t>
            </a:r>
          </a:p>
        </p:txBody>
      </p:sp>
      <p:sp>
        <p:nvSpPr>
          <p:cNvPr id="5" name="Text Placeholder 4"/>
          <p:cNvSpPr>
            <a:spLocks noGrp="1"/>
          </p:cNvSpPr>
          <p:nvPr>
            <p:ph type="body" sz="quarter" idx="11"/>
          </p:nvPr>
        </p:nvSpPr>
        <p:spPr>
          <a:xfrm>
            <a:off x="983432" y="5301208"/>
            <a:ext cx="9865096" cy="307975"/>
          </a:xfrm>
        </p:spPr>
        <p:txBody>
          <a:bodyPr/>
          <a:lstStyle/>
          <a:p>
            <a:r>
              <a:rPr lang="en-NZ" dirty="0"/>
              <a:t>Very similar shapes. Peak is close to 50% in the “cancer years” but declines at older ages. The effect of the age at which the deaths occur is what changes the total percentage using hospice care.</a:t>
            </a:r>
            <a:endParaRPr lang="en-GB" dirty="0"/>
          </a:p>
        </p:txBody>
      </p:sp>
      <p:sp>
        <p:nvSpPr>
          <p:cNvPr id="6" name="Title 5">
            <a:extLst>
              <a:ext uri="{FF2B5EF4-FFF2-40B4-BE49-F238E27FC236}">
                <a16:creationId xmlns:a16="http://schemas.microsoft.com/office/drawing/2014/main" id="{D3732B28-595D-4B67-85F7-919DA5934B0C}"/>
              </a:ext>
            </a:extLst>
          </p:cNvPr>
          <p:cNvSpPr>
            <a:spLocks noGrp="1"/>
          </p:cNvSpPr>
          <p:nvPr>
            <p:ph type="title"/>
          </p:nvPr>
        </p:nvSpPr>
        <p:spPr/>
        <p:txBody>
          <a:bodyPr/>
          <a:lstStyle/>
          <a:p>
            <a:r>
              <a:rPr lang="en-GB" dirty="0"/>
              <a:t>Use of Hospice Care</a:t>
            </a:r>
          </a:p>
        </p:txBody>
      </p:sp>
      <p:pic>
        <p:nvPicPr>
          <p:cNvPr id="2" name="Picture 1">
            <a:extLst>
              <a:ext uri="{FF2B5EF4-FFF2-40B4-BE49-F238E27FC236}">
                <a16:creationId xmlns:a16="http://schemas.microsoft.com/office/drawing/2014/main" id="{27032775-FF45-C845-89D2-00AE6D246AF1}"/>
              </a:ext>
            </a:extLst>
          </p:cNvPr>
          <p:cNvPicPr>
            <a:picLocks noChangeAspect="1"/>
          </p:cNvPicPr>
          <p:nvPr/>
        </p:nvPicPr>
        <p:blipFill>
          <a:blip r:embed="rId2"/>
          <a:stretch>
            <a:fillRect/>
          </a:stretch>
        </p:blipFill>
        <p:spPr>
          <a:xfrm>
            <a:off x="1140142" y="980728"/>
            <a:ext cx="9911715" cy="4159568"/>
          </a:xfrm>
          <a:prstGeom prst="rect">
            <a:avLst/>
          </a:prstGeom>
        </p:spPr>
      </p:pic>
    </p:spTree>
    <p:extLst>
      <p:ext uri="{BB962C8B-B14F-4D97-AF65-F5344CB8AC3E}">
        <p14:creationId xmlns:p14="http://schemas.microsoft.com/office/powerpoint/2010/main" val="1014331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50025"/>
            <a:ext cx="7236296" cy="307975"/>
          </a:xfrm>
        </p:spPr>
        <p:txBody>
          <a:bodyPr/>
          <a:lstStyle/>
          <a:p>
            <a:r>
              <a:rPr lang="en-NZ" b="1" dirty="0"/>
              <a:t>Source: </a:t>
            </a:r>
            <a:r>
              <a:rPr lang="en-NZ" dirty="0"/>
              <a:t>Trajectories Project</a:t>
            </a:r>
            <a:r>
              <a:rPr lang="en-GB" dirty="0"/>
              <a:t>, linked data for deaths in Aotearoa in 2015</a:t>
            </a:r>
            <a:endParaRPr lang="fr-FR" dirty="0"/>
          </a:p>
          <a:p>
            <a:r>
              <a:rPr lang="en-GB" dirty="0"/>
              <a:t> </a:t>
            </a:r>
          </a:p>
        </p:txBody>
      </p:sp>
      <p:sp>
        <p:nvSpPr>
          <p:cNvPr id="5" name="Text Placeholder 4"/>
          <p:cNvSpPr>
            <a:spLocks noGrp="1"/>
          </p:cNvSpPr>
          <p:nvPr>
            <p:ph type="body" sz="quarter" idx="11"/>
          </p:nvPr>
        </p:nvSpPr>
        <p:spPr>
          <a:xfrm>
            <a:off x="983432" y="5301208"/>
            <a:ext cx="9865096" cy="307975"/>
          </a:xfrm>
        </p:spPr>
        <p:txBody>
          <a:bodyPr/>
          <a:lstStyle/>
          <a:p>
            <a:r>
              <a:rPr lang="en-NZ" dirty="0"/>
              <a:t>Use of Hospice IPU is an area where there is a real difference in the shapes, with Māori using more Hospice Community Care, and less Hospice IPU. Will examine the regional differences in model of care.</a:t>
            </a:r>
            <a:endParaRPr lang="en-GB" dirty="0"/>
          </a:p>
        </p:txBody>
      </p:sp>
      <p:sp>
        <p:nvSpPr>
          <p:cNvPr id="6" name="Title 5">
            <a:extLst>
              <a:ext uri="{FF2B5EF4-FFF2-40B4-BE49-F238E27FC236}">
                <a16:creationId xmlns:a16="http://schemas.microsoft.com/office/drawing/2014/main" id="{D3732B28-595D-4B67-85F7-919DA5934B0C}"/>
              </a:ext>
            </a:extLst>
          </p:cNvPr>
          <p:cNvSpPr>
            <a:spLocks noGrp="1"/>
          </p:cNvSpPr>
          <p:nvPr>
            <p:ph type="title"/>
          </p:nvPr>
        </p:nvSpPr>
        <p:spPr/>
        <p:txBody>
          <a:bodyPr/>
          <a:lstStyle/>
          <a:p>
            <a:r>
              <a:rPr lang="en-GB" dirty="0"/>
              <a:t>Use of Hospice Community Care and IPU</a:t>
            </a:r>
          </a:p>
        </p:txBody>
      </p:sp>
      <p:pic>
        <p:nvPicPr>
          <p:cNvPr id="2" name="Picture 1">
            <a:extLst>
              <a:ext uri="{FF2B5EF4-FFF2-40B4-BE49-F238E27FC236}">
                <a16:creationId xmlns:a16="http://schemas.microsoft.com/office/drawing/2014/main" id="{12C08670-20F6-985C-1D94-7A28149D860C}"/>
              </a:ext>
            </a:extLst>
          </p:cNvPr>
          <p:cNvPicPr>
            <a:picLocks noChangeAspect="1"/>
          </p:cNvPicPr>
          <p:nvPr/>
        </p:nvPicPr>
        <p:blipFill>
          <a:blip r:embed="rId2"/>
          <a:stretch>
            <a:fillRect/>
          </a:stretch>
        </p:blipFill>
        <p:spPr>
          <a:xfrm>
            <a:off x="1140142" y="980728"/>
            <a:ext cx="9911715" cy="4159568"/>
          </a:xfrm>
          <a:prstGeom prst="rect">
            <a:avLst/>
          </a:prstGeom>
        </p:spPr>
      </p:pic>
    </p:spTree>
    <p:extLst>
      <p:ext uri="{BB962C8B-B14F-4D97-AF65-F5344CB8AC3E}">
        <p14:creationId xmlns:p14="http://schemas.microsoft.com/office/powerpoint/2010/main" val="3377235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50025"/>
            <a:ext cx="7236296" cy="307975"/>
          </a:xfrm>
        </p:spPr>
        <p:txBody>
          <a:bodyPr/>
          <a:lstStyle/>
          <a:p>
            <a:r>
              <a:rPr lang="en-NZ" b="1" dirty="0"/>
              <a:t>Source: </a:t>
            </a:r>
            <a:r>
              <a:rPr lang="en-NZ" dirty="0"/>
              <a:t>Trajectories Project</a:t>
            </a:r>
            <a:r>
              <a:rPr lang="en-GB" dirty="0"/>
              <a:t>, linked data for deaths in Aotearoa in 2015</a:t>
            </a:r>
            <a:endParaRPr lang="fr-FR" dirty="0"/>
          </a:p>
          <a:p>
            <a:r>
              <a:rPr lang="en-GB" dirty="0"/>
              <a:t> </a:t>
            </a:r>
          </a:p>
        </p:txBody>
      </p:sp>
      <p:sp>
        <p:nvSpPr>
          <p:cNvPr id="5" name="Text Placeholder 4"/>
          <p:cNvSpPr>
            <a:spLocks noGrp="1"/>
          </p:cNvSpPr>
          <p:nvPr>
            <p:ph type="body" sz="quarter" idx="11"/>
          </p:nvPr>
        </p:nvSpPr>
        <p:spPr>
          <a:xfrm>
            <a:off x="983432" y="5301208"/>
            <a:ext cx="9865096" cy="307975"/>
          </a:xfrm>
        </p:spPr>
        <p:txBody>
          <a:bodyPr/>
          <a:lstStyle/>
          <a:p>
            <a:r>
              <a:rPr lang="en-NZ" dirty="0"/>
              <a:t>In all trajectory groups, Māori make more use of hospice care. The high proportion of Māori deaths in the Cancer group also increases the overall percentage use of hospice, which is 35.4% of all Māori deaths. This compares to 30.3% for non-Māori. </a:t>
            </a:r>
            <a:endParaRPr lang="en-GB" dirty="0"/>
          </a:p>
        </p:txBody>
      </p:sp>
      <p:sp>
        <p:nvSpPr>
          <p:cNvPr id="6" name="Title 5">
            <a:extLst>
              <a:ext uri="{FF2B5EF4-FFF2-40B4-BE49-F238E27FC236}">
                <a16:creationId xmlns:a16="http://schemas.microsoft.com/office/drawing/2014/main" id="{D3732B28-595D-4B67-85F7-919DA5934B0C}"/>
              </a:ext>
            </a:extLst>
          </p:cNvPr>
          <p:cNvSpPr>
            <a:spLocks noGrp="1"/>
          </p:cNvSpPr>
          <p:nvPr>
            <p:ph type="title"/>
          </p:nvPr>
        </p:nvSpPr>
        <p:spPr/>
        <p:txBody>
          <a:bodyPr/>
          <a:lstStyle/>
          <a:p>
            <a:r>
              <a:rPr lang="en-GB" dirty="0"/>
              <a:t>Use of Hospice Care by Trajectory Group</a:t>
            </a:r>
          </a:p>
        </p:txBody>
      </p:sp>
      <p:pic>
        <p:nvPicPr>
          <p:cNvPr id="2" name="Picture 1">
            <a:extLst>
              <a:ext uri="{FF2B5EF4-FFF2-40B4-BE49-F238E27FC236}">
                <a16:creationId xmlns:a16="http://schemas.microsoft.com/office/drawing/2014/main" id="{CA0AFBA8-7717-ABC9-8CA9-4AEAFEA0081A}"/>
              </a:ext>
            </a:extLst>
          </p:cNvPr>
          <p:cNvPicPr>
            <a:picLocks noChangeAspect="1"/>
          </p:cNvPicPr>
          <p:nvPr/>
        </p:nvPicPr>
        <p:blipFill>
          <a:blip r:embed="rId2"/>
          <a:stretch>
            <a:fillRect/>
          </a:stretch>
        </p:blipFill>
        <p:spPr>
          <a:xfrm>
            <a:off x="1581150" y="1194792"/>
            <a:ext cx="9029700" cy="3962400"/>
          </a:xfrm>
          <a:prstGeom prst="rect">
            <a:avLst/>
          </a:prstGeom>
        </p:spPr>
      </p:pic>
    </p:spTree>
    <p:extLst>
      <p:ext uri="{BB962C8B-B14F-4D97-AF65-F5344CB8AC3E}">
        <p14:creationId xmlns:p14="http://schemas.microsoft.com/office/powerpoint/2010/main" val="2779749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43EC40-E4EE-2AB1-AE73-E81B2A8E5C65}"/>
              </a:ext>
            </a:extLst>
          </p:cNvPr>
          <p:cNvPicPr>
            <a:picLocks noChangeAspect="1"/>
          </p:cNvPicPr>
          <p:nvPr/>
        </p:nvPicPr>
        <p:blipFill>
          <a:blip r:embed="rId2"/>
          <a:stretch>
            <a:fillRect/>
          </a:stretch>
        </p:blipFill>
        <p:spPr>
          <a:xfrm>
            <a:off x="1581150" y="1194792"/>
            <a:ext cx="9029700" cy="3962400"/>
          </a:xfrm>
          <a:prstGeom prst="rect">
            <a:avLst/>
          </a:prstGeom>
        </p:spPr>
      </p:pic>
      <p:sp>
        <p:nvSpPr>
          <p:cNvPr id="4" name="Text Placeholder 3"/>
          <p:cNvSpPr>
            <a:spLocks noGrp="1"/>
          </p:cNvSpPr>
          <p:nvPr>
            <p:ph type="body" sz="quarter" idx="10"/>
          </p:nvPr>
        </p:nvSpPr>
        <p:spPr>
          <a:xfrm>
            <a:off x="0" y="6550025"/>
            <a:ext cx="7236296" cy="307975"/>
          </a:xfrm>
        </p:spPr>
        <p:txBody>
          <a:bodyPr/>
          <a:lstStyle/>
          <a:p>
            <a:r>
              <a:rPr lang="en-NZ" b="1" dirty="0"/>
              <a:t>Source: </a:t>
            </a:r>
            <a:r>
              <a:rPr lang="en-NZ" dirty="0"/>
              <a:t>Trajectories Project</a:t>
            </a:r>
            <a:r>
              <a:rPr lang="en-GB" dirty="0"/>
              <a:t>, linked data for deaths in Aotearoa in 2015</a:t>
            </a:r>
            <a:endParaRPr lang="fr-FR" dirty="0"/>
          </a:p>
          <a:p>
            <a:r>
              <a:rPr lang="en-GB" dirty="0"/>
              <a:t> </a:t>
            </a:r>
          </a:p>
        </p:txBody>
      </p:sp>
      <p:sp>
        <p:nvSpPr>
          <p:cNvPr id="5" name="Text Placeholder 4"/>
          <p:cNvSpPr>
            <a:spLocks noGrp="1"/>
          </p:cNvSpPr>
          <p:nvPr>
            <p:ph type="body" sz="quarter" idx="11"/>
          </p:nvPr>
        </p:nvSpPr>
        <p:spPr>
          <a:xfrm>
            <a:off x="983432" y="5301208"/>
            <a:ext cx="9865096" cy="307975"/>
          </a:xfrm>
        </p:spPr>
        <p:txBody>
          <a:bodyPr/>
          <a:lstStyle/>
          <a:p>
            <a:r>
              <a:rPr lang="en-NZ" dirty="0"/>
              <a:t>The relationship between hospice community care and hospice IPU is different, with Māori making more use of hospice community care. As shown earlier, this is related to the regional availability of hospice IPU.</a:t>
            </a:r>
            <a:endParaRPr lang="en-GB" dirty="0"/>
          </a:p>
        </p:txBody>
      </p:sp>
      <p:sp>
        <p:nvSpPr>
          <p:cNvPr id="6" name="Title 5">
            <a:extLst>
              <a:ext uri="{FF2B5EF4-FFF2-40B4-BE49-F238E27FC236}">
                <a16:creationId xmlns:a16="http://schemas.microsoft.com/office/drawing/2014/main" id="{D3732B28-595D-4B67-85F7-919DA5934B0C}"/>
              </a:ext>
            </a:extLst>
          </p:cNvPr>
          <p:cNvSpPr>
            <a:spLocks noGrp="1"/>
          </p:cNvSpPr>
          <p:nvPr>
            <p:ph type="title"/>
          </p:nvPr>
        </p:nvSpPr>
        <p:spPr/>
        <p:txBody>
          <a:bodyPr/>
          <a:lstStyle/>
          <a:p>
            <a:r>
              <a:rPr lang="en-GB" dirty="0"/>
              <a:t>Hospice Community Care and IPU by Trajectory Group</a:t>
            </a:r>
          </a:p>
        </p:txBody>
      </p:sp>
    </p:spTree>
    <p:extLst>
      <p:ext uri="{BB962C8B-B14F-4D97-AF65-F5344CB8AC3E}">
        <p14:creationId xmlns:p14="http://schemas.microsoft.com/office/powerpoint/2010/main" val="395655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p:txBody>
          <a:bodyPr/>
          <a:lstStyle/>
          <a:p>
            <a:r>
              <a:rPr lang="en-US" dirty="0"/>
              <a:t>Total Deaths 1979-2073</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2" y="6533895"/>
            <a:ext cx="10200454" cy="307975"/>
          </a:xfrm>
        </p:spPr>
        <p:txBody>
          <a:bodyPr/>
          <a:lstStyle/>
          <a:p>
            <a:r>
              <a:rPr lang="en-US" sz="1200" b="1" dirty="0"/>
              <a:t>Data sources</a:t>
            </a:r>
            <a:r>
              <a:rPr lang="en-US" sz="1200" dirty="0"/>
              <a:t>: Stats NZ Historical Deaths by age and sex (Annual-Jun; Annual-Dec); Stats NZ </a:t>
            </a:r>
            <a:r>
              <a:rPr lang="fr-FR" sz="1200" dirty="0"/>
              <a:t>National Population Projections: 2022(base)–2073</a:t>
            </a:r>
            <a:endParaRPr lang="en-GB" sz="1200" dirty="0"/>
          </a:p>
          <a:p>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623392" y="5594542"/>
            <a:ext cx="10465163"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solidFill>
                  <a:srgbClr val="1C254A"/>
                </a:solidFill>
              </a:rPr>
              <a:t>The graph begins in 1979, the year of the first hospice in Aotearoa. National Projections are to 2073. These 50-year projections are useful for overall strategic direction and for workforce planning. </a:t>
            </a:r>
            <a:endParaRPr lang="en-GB" kern="0" dirty="0">
              <a:solidFill>
                <a:srgbClr val="1C254A"/>
              </a:solidFill>
            </a:endParaRPr>
          </a:p>
        </p:txBody>
      </p:sp>
      <p:pic>
        <p:nvPicPr>
          <p:cNvPr id="4" name="Picture 3">
            <a:extLst>
              <a:ext uri="{FF2B5EF4-FFF2-40B4-BE49-F238E27FC236}">
                <a16:creationId xmlns:a16="http://schemas.microsoft.com/office/drawing/2014/main" id="{CA453D6D-72EB-96A3-581A-B6B4172A118E}"/>
              </a:ext>
            </a:extLst>
          </p:cNvPr>
          <p:cNvPicPr>
            <a:picLocks noChangeAspect="1"/>
          </p:cNvPicPr>
          <p:nvPr/>
        </p:nvPicPr>
        <p:blipFill>
          <a:blip r:embed="rId2"/>
          <a:stretch>
            <a:fillRect/>
          </a:stretch>
        </p:blipFill>
        <p:spPr>
          <a:xfrm>
            <a:off x="1223962" y="908720"/>
            <a:ext cx="9744075" cy="4429125"/>
          </a:xfrm>
          <a:prstGeom prst="rect">
            <a:avLst/>
          </a:prstGeom>
        </p:spPr>
      </p:pic>
    </p:spTree>
    <p:extLst>
      <p:ext uri="{BB962C8B-B14F-4D97-AF65-F5344CB8AC3E}">
        <p14:creationId xmlns:p14="http://schemas.microsoft.com/office/powerpoint/2010/main" val="2095029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50025"/>
            <a:ext cx="7236296" cy="307975"/>
          </a:xfrm>
        </p:spPr>
        <p:txBody>
          <a:bodyPr/>
          <a:lstStyle/>
          <a:p>
            <a:r>
              <a:rPr lang="en-NZ" b="1" dirty="0"/>
              <a:t>Source: </a:t>
            </a:r>
            <a:r>
              <a:rPr lang="en-NZ" dirty="0"/>
              <a:t>Trajectories Project</a:t>
            </a:r>
            <a:r>
              <a:rPr lang="en-GB" dirty="0"/>
              <a:t>, linked data for deaths in Aotearoa in 2015</a:t>
            </a:r>
            <a:endParaRPr lang="fr-FR" dirty="0"/>
          </a:p>
          <a:p>
            <a:r>
              <a:rPr lang="en-GB" dirty="0"/>
              <a:t> </a:t>
            </a:r>
          </a:p>
        </p:txBody>
      </p:sp>
      <p:sp>
        <p:nvSpPr>
          <p:cNvPr id="5" name="Text Placeholder 4"/>
          <p:cNvSpPr>
            <a:spLocks noGrp="1"/>
          </p:cNvSpPr>
          <p:nvPr>
            <p:ph type="body" sz="quarter" idx="11"/>
          </p:nvPr>
        </p:nvSpPr>
        <p:spPr>
          <a:xfrm>
            <a:off x="983432" y="5301208"/>
            <a:ext cx="9865096" cy="307975"/>
          </a:xfrm>
        </p:spPr>
        <p:txBody>
          <a:bodyPr/>
          <a:lstStyle/>
          <a:p>
            <a:r>
              <a:rPr lang="en-NZ" dirty="0"/>
              <a:t>Similar features to shape, although for Māori in adult ages the angle is not as steep. In other words, somewhat less use of an institutional bed (public hospital, hospice IPU, or residential care) and more use of private residence and other settings.</a:t>
            </a:r>
            <a:endParaRPr lang="en-GB" dirty="0"/>
          </a:p>
        </p:txBody>
      </p:sp>
      <p:sp>
        <p:nvSpPr>
          <p:cNvPr id="6" name="Title 5">
            <a:extLst>
              <a:ext uri="{FF2B5EF4-FFF2-40B4-BE49-F238E27FC236}">
                <a16:creationId xmlns:a16="http://schemas.microsoft.com/office/drawing/2014/main" id="{D3732B28-595D-4B67-85F7-919DA5934B0C}"/>
              </a:ext>
            </a:extLst>
          </p:cNvPr>
          <p:cNvSpPr>
            <a:spLocks noGrp="1"/>
          </p:cNvSpPr>
          <p:nvPr>
            <p:ph type="title"/>
          </p:nvPr>
        </p:nvSpPr>
        <p:spPr/>
        <p:txBody>
          <a:bodyPr/>
          <a:lstStyle/>
          <a:p>
            <a:r>
              <a:rPr lang="en-GB" dirty="0"/>
              <a:t>Institutional Bed for Place of Death</a:t>
            </a:r>
          </a:p>
        </p:txBody>
      </p:sp>
      <p:grpSp>
        <p:nvGrpSpPr>
          <p:cNvPr id="3" name="Group 2">
            <a:extLst>
              <a:ext uri="{FF2B5EF4-FFF2-40B4-BE49-F238E27FC236}">
                <a16:creationId xmlns:a16="http://schemas.microsoft.com/office/drawing/2014/main" id="{B6A60750-858C-E845-32AD-D2386F2A8FF8}"/>
              </a:ext>
            </a:extLst>
          </p:cNvPr>
          <p:cNvGrpSpPr>
            <a:grpSpLocks noChangeAspect="1"/>
          </p:cNvGrpSpPr>
          <p:nvPr/>
        </p:nvGrpSpPr>
        <p:grpSpPr>
          <a:xfrm>
            <a:off x="1140142" y="980728"/>
            <a:ext cx="9911715" cy="4159568"/>
            <a:chOff x="1590675" y="1538288"/>
            <a:chExt cx="9010650" cy="3781425"/>
          </a:xfrm>
        </p:grpSpPr>
        <p:pic>
          <p:nvPicPr>
            <p:cNvPr id="7" name="Picture 6">
              <a:extLst>
                <a:ext uri="{FF2B5EF4-FFF2-40B4-BE49-F238E27FC236}">
                  <a16:creationId xmlns:a16="http://schemas.microsoft.com/office/drawing/2014/main" id="{00ABE969-EB4F-A063-E8E7-4712649F709E}"/>
                </a:ext>
              </a:extLst>
            </p:cNvPr>
            <p:cNvPicPr>
              <a:picLocks noChangeAspect="1"/>
            </p:cNvPicPr>
            <p:nvPr/>
          </p:nvPicPr>
          <p:blipFill>
            <a:blip r:embed="rId2"/>
            <a:stretch>
              <a:fillRect/>
            </a:stretch>
          </p:blipFill>
          <p:spPr>
            <a:xfrm>
              <a:off x="1590675" y="1538288"/>
              <a:ext cx="9010650" cy="3781425"/>
            </a:xfrm>
            <a:prstGeom prst="rect">
              <a:avLst/>
            </a:prstGeom>
          </p:spPr>
        </p:pic>
        <p:cxnSp>
          <p:nvCxnSpPr>
            <p:cNvPr id="8" name="Straight Connector 7">
              <a:extLst>
                <a:ext uri="{FF2B5EF4-FFF2-40B4-BE49-F238E27FC236}">
                  <a16:creationId xmlns:a16="http://schemas.microsoft.com/office/drawing/2014/main" id="{72E4549D-5EE3-ABFA-96B8-DDA6A543E591}"/>
                </a:ext>
              </a:extLst>
            </p:cNvPr>
            <p:cNvCxnSpPr/>
            <p:nvPr/>
          </p:nvCxnSpPr>
          <p:spPr>
            <a:xfrm flipV="1">
              <a:off x="3287688" y="2333186"/>
              <a:ext cx="1728192" cy="10801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086E98-DAEC-B231-A1B4-2C3A6391C34A}"/>
                </a:ext>
              </a:extLst>
            </p:cNvPr>
            <p:cNvCxnSpPr>
              <a:cxnSpLocks/>
            </p:cNvCxnSpPr>
            <p:nvPr/>
          </p:nvCxnSpPr>
          <p:spPr>
            <a:xfrm flipV="1">
              <a:off x="6096000" y="1916834"/>
              <a:ext cx="1800200" cy="165618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4848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50025"/>
            <a:ext cx="7236296" cy="307975"/>
          </a:xfrm>
        </p:spPr>
        <p:txBody>
          <a:bodyPr/>
          <a:lstStyle/>
          <a:p>
            <a:r>
              <a:rPr lang="en-NZ" b="1" dirty="0"/>
              <a:t>Source: </a:t>
            </a:r>
            <a:r>
              <a:rPr lang="en-NZ" dirty="0"/>
              <a:t>Trajectories Project</a:t>
            </a:r>
            <a:r>
              <a:rPr lang="en-GB" dirty="0"/>
              <a:t>, linked data for deaths in Aotearoa in 2015</a:t>
            </a:r>
            <a:endParaRPr lang="fr-FR" dirty="0"/>
          </a:p>
          <a:p>
            <a:r>
              <a:rPr lang="en-GB" dirty="0"/>
              <a:t> </a:t>
            </a:r>
          </a:p>
        </p:txBody>
      </p:sp>
      <p:sp>
        <p:nvSpPr>
          <p:cNvPr id="5" name="Text Placeholder 4"/>
          <p:cNvSpPr>
            <a:spLocks noGrp="1"/>
          </p:cNvSpPr>
          <p:nvPr>
            <p:ph type="body" sz="quarter" idx="11"/>
          </p:nvPr>
        </p:nvSpPr>
        <p:spPr>
          <a:xfrm>
            <a:off x="983432" y="5301208"/>
            <a:ext cx="9865096" cy="307975"/>
          </a:xfrm>
        </p:spPr>
        <p:txBody>
          <a:bodyPr/>
          <a:lstStyle/>
          <a:p>
            <a:r>
              <a:rPr lang="en-NZ" dirty="0"/>
              <a:t>Similar shape to the patterns. A scattered few before age 65. Strong increase with age, despite few deaths at the oldest ages for Māori. Perhaps a hint of keeping people at home longer?</a:t>
            </a:r>
            <a:endParaRPr lang="en-GB" dirty="0"/>
          </a:p>
        </p:txBody>
      </p:sp>
      <p:sp>
        <p:nvSpPr>
          <p:cNvPr id="6" name="Title 5">
            <a:extLst>
              <a:ext uri="{FF2B5EF4-FFF2-40B4-BE49-F238E27FC236}">
                <a16:creationId xmlns:a16="http://schemas.microsoft.com/office/drawing/2014/main" id="{D3732B28-595D-4B67-85F7-919DA5934B0C}"/>
              </a:ext>
            </a:extLst>
          </p:cNvPr>
          <p:cNvSpPr>
            <a:spLocks noGrp="1"/>
          </p:cNvSpPr>
          <p:nvPr>
            <p:ph type="title"/>
          </p:nvPr>
        </p:nvSpPr>
        <p:spPr/>
        <p:txBody>
          <a:bodyPr/>
          <a:lstStyle/>
          <a:p>
            <a:r>
              <a:rPr lang="en-US" dirty="0"/>
              <a:t>Māori </a:t>
            </a:r>
            <a:r>
              <a:rPr lang="en-GB" dirty="0"/>
              <a:t>Use of Aged Residential Care</a:t>
            </a:r>
          </a:p>
        </p:txBody>
      </p:sp>
      <p:pic>
        <p:nvPicPr>
          <p:cNvPr id="2" name="Picture 1">
            <a:extLst>
              <a:ext uri="{FF2B5EF4-FFF2-40B4-BE49-F238E27FC236}">
                <a16:creationId xmlns:a16="http://schemas.microsoft.com/office/drawing/2014/main" id="{F85AAD47-11EB-B575-F38D-EA6701FE9926}"/>
              </a:ext>
            </a:extLst>
          </p:cNvPr>
          <p:cNvPicPr>
            <a:picLocks noChangeAspect="1"/>
          </p:cNvPicPr>
          <p:nvPr/>
        </p:nvPicPr>
        <p:blipFill>
          <a:blip r:embed="rId2"/>
          <a:stretch>
            <a:fillRect/>
          </a:stretch>
        </p:blipFill>
        <p:spPr>
          <a:xfrm>
            <a:off x="1140142" y="980728"/>
            <a:ext cx="9911715" cy="4159568"/>
          </a:xfrm>
          <a:prstGeom prst="rect">
            <a:avLst/>
          </a:prstGeom>
        </p:spPr>
      </p:pic>
    </p:spTree>
    <p:extLst>
      <p:ext uri="{BB962C8B-B14F-4D97-AF65-F5344CB8AC3E}">
        <p14:creationId xmlns:p14="http://schemas.microsoft.com/office/powerpoint/2010/main" val="3594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50025"/>
            <a:ext cx="7236296" cy="307975"/>
          </a:xfrm>
        </p:spPr>
        <p:txBody>
          <a:bodyPr/>
          <a:lstStyle/>
          <a:p>
            <a:r>
              <a:rPr lang="en-NZ" b="1" dirty="0"/>
              <a:t>Source: </a:t>
            </a:r>
            <a:r>
              <a:rPr lang="en-NZ" dirty="0"/>
              <a:t>Trajectories Project</a:t>
            </a:r>
            <a:r>
              <a:rPr lang="en-GB" dirty="0"/>
              <a:t>, linked data for deaths in Aotearoa in 2015</a:t>
            </a:r>
            <a:endParaRPr lang="fr-FR" dirty="0"/>
          </a:p>
          <a:p>
            <a:r>
              <a:rPr lang="en-GB" dirty="0"/>
              <a:t> </a:t>
            </a:r>
          </a:p>
        </p:txBody>
      </p:sp>
      <p:sp>
        <p:nvSpPr>
          <p:cNvPr id="5" name="Text Placeholder 4"/>
          <p:cNvSpPr>
            <a:spLocks noGrp="1"/>
          </p:cNvSpPr>
          <p:nvPr>
            <p:ph type="body" sz="quarter" idx="11"/>
          </p:nvPr>
        </p:nvSpPr>
        <p:spPr>
          <a:xfrm>
            <a:off x="983432" y="5301208"/>
            <a:ext cx="9865096" cy="307975"/>
          </a:xfrm>
        </p:spPr>
        <p:txBody>
          <a:bodyPr/>
          <a:lstStyle/>
          <a:p>
            <a:r>
              <a:rPr lang="en-NZ" dirty="0"/>
              <a:t>Similar shape to the patterns. Only 6 Māori people at age 100+, but if combined with age 95-99, both patterns peak at about 50% at older ages.  Pattern at age 100+ is adjusted to 50% for projections, as interRAI was undercounted in oldest people with dementia in 2015.  interRAI only became compulsory in ARC from July 2015.</a:t>
            </a:r>
            <a:endParaRPr lang="en-GB" dirty="0"/>
          </a:p>
        </p:txBody>
      </p:sp>
      <p:sp>
        <p:nvSpPr>
          <p:cNvPr id="6" name="Title 5">
            <a:extLst>
              <a:ext uri="{FF2B5EF4-FFF2-40B4-BE49-F238E27FC236}">
                <a16:creationId xmlns:a16="http://schemas.microsoft.com/office/drawing/2014/main" id="{D3732B28-595D-4B67-85F7-919DA5934B0C}"/>
              </a:ext>
            </a:extLst>
          </p:cNvPr>
          <p:cNvSpPr>
            <a:spLocks noGrp="1"/>
          </p:cNvSpPr>
          <p:nvPr>
            <p:ph type="title"/>
          </p:nvPr>
        </p:nvSpPr>
        <p:spPr/>
        <p:txBody>
          <a:bodyPr/>
          <a:lstStyle/>
          <a:p>
            <a:r>
              <a:rPr lang="en-US" dirty="0"/>
              <a:t>Māori </a:t>
            </a:r>
            <a:r>
              <a:rPr lang="en-GB" dirty="0"/>
              <a:t>Evidence of Dementia</a:t>
            </a:r>
          </a:p>
        </p:txBody>
      </p:sp>
      <p:pic>
        <p:nvPicPr>
          <p:cNvPr id="2" name="Picture 1">
            <a:extLst>
              <a:ext uri="{FF2B5EF4-FFF2-40B4-BE49-F238E27FC236}">
                <a16:creationId xmlns:a16="http://schemas.microsoft.com/office/drawing/2014/main" id="{E1ADCD6E-BF34-4587-C021-B686211E249A}"/>
              </a:ext>
            </a:extLst>
          </p:cNvPr>
          <p:cNvPicPr>
            <a:picLocks noChangeAspect="1"/>
          </p:cNvPicPr>
          <p:nvPr/>
        </p:nvPicPr>
        <p:blipFill>
          <a:blip r:embed="rId2"/>
          <a:stretch>
            <a:fillRect/>
          </a:stretch>
        </p:blipFill>
        <p:spPr>
          <a:xfrm>
            <a:off x="1140142" y="980728"/>
            <a:ext cx="9911715" cy="4159568"/>
          </a:xfrm>
          <a:prstGeom prst="rect">
            <a:avLst/>
          </a:prstGeom>
        </p:spPr>
      </p:pic>
    </p:spTree>
    <p:extLst>
      <p:ext uri="{BB962C8B-B14F-4D97-AF65-F5344CB8AC3E}">
        <p14:creationId xmlns:p14="http://schemas.microsoft.com/office/powerpoint/2010/main" val="4184608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055440" y="2276872"/>
            <a:ext cx="10153128" cy="2808312"/>
          </a:xfrm>
        </p:spPr>
        <p:txBody>
          <a:bodyPr>
            <a:normAutofit/>
          </a:bodyPr>
          <a:lstStyle/>
          <a:p>
            <a:r>
              <a:rPr lang="en-US" sz="4400" b="1" dirty="0"/>
              <a:t>Place of </a:t>
            </a:r>
            <a:r>
              <a:rPr lang="en-US" sz="4400" b="1" u="sng" dirty="0"/>
              <a:t>care</a:t>
            </a:r>
            <a:r>
              <a:rPr lang="en-US" sz="4400" b="1" dirty="0"/>
              <a:t> studies give us an understanding of how deaths at much older ages might evolve.</a:t>
            </a:r>
          </a:p>
          <a:p>
            <a:endParaRPr lang="en-GB" sz="6600" dirty="0"/>
          </a:p>
        </p:txBody>
      </p:sp>
    </p:spTree>
    <p:extLst>
      <p:ext uri="{BB962C8B-B14F-4D97-AF65-F5344CB8AC3E}">
        <p14:creationId xmlns:p14="http://schemas.microsoft.com/office/powerpoint/2010/main" val="4116171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688632" cy="1944216"/>
          </a:xfrm>
        </p:spPr>
        <p:txBody>
          <a:bodyPr>
            <a:noAutofit/>
          </a:bodyPr>
          <a:lstStyle/>
          <a:p>
            <a:pPr algn="l"/>
            <a:r>
              <a:rPr lang="en-NZ" sz="5400" dirty="0">
                <a:solidFill>
                  <a:srgbClr val="003366"/>
                </a:solidFill>
              </a:rPr>
              <a:t>Place of Death</a:t>
            </a:r>
            <a:br>
              <a:rPr lang="en-NZ" sz="5400" dirty="0">
                <a:solidFill>
                  <a:srgbClr val="003366"/>
                </a:solidFill>
              </a:rPr>
            </a:br>
            <a:r>
              <a:rPr lang="en-NZ" sz="5400" dirty="0">
                <a:solidFill>
                  <a:srgbClr val="003366"/>
                </a:solidFill>
              </a:rPr>
              <a:t>Rural Equity</a:t>
            </a:r>
            <a:endParaRPr lang="en-US" sz="54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256584" cy="273630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4400" b="1" i="0" u="none" strike="noStrike" kern="1200" cap="none" spc="0" normalizeH="0" baseline="0" noProof="0" dirty="0">
                <a:ln>
                  <a:noFill/>
                </a:ln>
                <a:solidFill>
                  <a:srgbClr val="00AFB9"/>
                </a:solidFill>
                <a:effectLst/>
                <a:uLnTx/>
                <a:uFillTx/>
                <a:latin typeface="Arial" panose="020B0604020202020204" pitchFamily="34" charset="0"/>
                <a:ea typeface="+mj-ea"/>
                <a:cs typeface="Arial" panose="020B0604020202020204" pitchFamily="34" charset="0"/>
              </a:rPr>
              <a:t>Geographical Classification for Health (GCH)</a:t>
            </a:r>
          </a:p>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4400" b="1" i="0" u="none" strike="noStrike" kern="1200" cap="none" spc="0" normalizeH="0" baseline="0" noProof="0" dirty="0">
              <a:ln>
                <a:noFill/>
              </a:ln>
              <a:solidFill>
                <a:srgbClr val="00AFB9"/>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NZ" sz="3300" b="1" i="0" u="none" strike="noStrike" kern="1200" cap="none" spc="0" normalizeH="0" baseline="0" noProof="0" dirty="0">
              <a:ln>
                <a:noFill/>
              </a:ln>
              <a:solidFill>
                <a:srgbClr val="00AFB9"/>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55437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8639-CD5F-6ABB-CA4A-02A7C1D869FA}"/>
              </a:ext>
            </a:extLst>
          </p:cNvPr>
          <p:cNvSpPr>
            <a:spLocks noGrp="1"/>
          </p:cNvSpPr>
          <p:nvPr>
            <p:ph type="title"/>
          </p:nvPr>
        </p:nvSpPr>
        <p:spPr>
          <a:xfrm>
            <a:off x="0" y="44624"/>
            <a:ext cx="12192000" cy="1143000"/>
          </a:xfrm>
        </p:spPr>
        <p:txBody>
          <a:bodyPr/>
          <a:lstStyle/>
          <a:p>
            <a:r>
              <a:rPr lang="en-US" dirty="0"/>
              <a:t>Geographical Classification for Health (GCH)</a:t>
            </a:r>
            <a:endParaRPr lang="en-GB" dirty="0"/>
          </a:p>
        </p:txBody>
      </p:sp>
      <p:sp>
        <p:nvSpPr>
          <p:cNvPr id="3" name="Text Placeholder 2">
            <a:extLst>
              <a:ext uri="{FF2B5EF4-FFF2-40B4-BE49-F238E27FC236}">
                <a16:creationId xmlns:a16="http://schemas.microsoft.com/office/drawing/2014/main" id="{F801DEFA-CC25-6A80-457E-A441865D3579}"/>
              </a:ext>
            </a:extLst>
          </p:cNvPr>
          <p:cNvSpPr>
            <a:spLocks noGrp="1"/>
          </p:cNvSpPr>
          <p:nvPr>
            <p:ph type="body" sz="quarter" idx="10"/>
          </p:nvPr>
        </p:nvSpPr>
        <p:spPr>
          <a:xfrm>
            <a:off x="0" y="6309320"/>
            <a:ext cx="11496598" cy="307975"/>
          </a:xfrm>
        </p:spPr>
        <p:txBody>
          <a:bodyPr/>
          <a:lstStyle/>
          <a:p>
            <a:r>
              <a:rPr lang="en-US" b="1" dirty="0"/>
              <a:t>Source: </a:t>
            </a:r>
            <a:r>
              <a:rPr lang="en-US" dirty="0"/>
              <a:t>Whitehead, J., Davie, G., de Graaf, B., Crengle, S., Fearnley, D., Smith, M., . . . Nixon, G. (2022). Defining rural in Aotearoa New Zealand: a novel geographic classification for health purposes. N Z Med J, 135(1559), 24-40. </a:t>
            </a:r>
            <a:r>
              <a:rPr lang="en-US" dirty="0">
                <a:hlinkClick r:id="rId2">
                  <a:extLst>
                    <a:ext uri="{A12FA001-AC4F-418D-AE19-62706E023703}">
                      <ahyp:hlinkClr xmlns:ahyp="http://schemas.microsoft.com/office/drawing/2018/hyperlinkcolor" val="tx"/>
                    </a:ext>
                  </a:extLst>
                </a:hlinkClick>
              </a:rPr>
              <a:t>https://www.ncbi.nlm.nih.gov/pubmed/35999779</a:t>
            </a:r>
            <a:r>
              <a:rPr lang="en-US" dirty="0"/>
              <a:t>  </a:t>
            </a:r>
            <a:endParaRPr lang="en-GB" dirty="0"/>
          </a:p>
        </p:txBody>
      </p:sp>
      <p:sp>
        <p:nvSpPr>
          <p:cNvPr id="6" name="Text Placeholder 6">
            <a:extLst>
              <a:ext uri="{FF2B5EF4-FFF2-40B4-BE49-F238E27FC236}">
                <a16:creationId xmlns:a16="http://schemas.microsoft.com/office/drawing/2014/main" id="{3BE5F781-0EBF-DF93-7CAB-937FB17D253B}"/>
              </a:ext>
            </a:extLst>
          </p:cNvPr>
          <p:cNvSpPr>
            <a:spLocks noGrp="1"/>
          </p:cNvSpPr>
          <p:nvPr>
            <p:ph type="body" sz="quarter" idx="11"/>
          </p:nvPr>
        </p:nvSpPr>
        <p:spPr>
          <a:xfrm>
            <a:off x="8391557" y="2276872"/>
            <a:ext cx="3276026" cy="307975"/>
          </a:xfrm>
        </p:spPr>
        <p:txBody>
          <a:bodyPr/>
          <a:lstStyle/>
          <a:p>
            <a:pPr algn="l"/>
            <a:r>
              <a:rPr lang="en-US" dirty="0"/>
              <a:t>The classification is based on Stats NZ definitions of size of urban area, combined with drive times to those areas.</a:t>
            </a:r>
          </a:p>
          <a:p>
            <a:pPr algn="l"/>
            <a:endParaRPr lang="en-US" dirty="0"/>
          </a:p>
          <a:p>
            <a:pPr algn="l"/>
            <a:r>
              <a:rPr lang="en-US" dirty="0"/>
              <a:t>Produced for meshblock, SA1 and SA2 areas in 2018. Converted to domicile.</a:t>
            </a:r>
          </a:p>
        </p:txBody>
      </p:sp>
      <p:pic>
        <p:nvPicPr>
          <p:cNvPr id="7" name="Picture 6" descr="Chart, waterfall chart&#10;&#10;Description automatically generated">
            <a:extLst>
              <a:ext uri="{FF2B5EF4-FFF2-40B4-BE49-F238E27FC236}">
                <a16:creationId xmlns:a16="http://schemas.microsoft.com/office/drawing/2014/main" id="{8D31DBB4-4A05-BD9B-0272-EB5B0BEDB7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344" y="1338702"/>
            <a:ext cx="8195452" cy="4014395"/>
          </a:xfrm>
          <a:prstGeom prst="rect">
            <a:avLst/>
          </a:prstGeom>
        </p:spPr>
      </p:pic>
    </p:spTree>
    <p:extLst>
      <p:ext uri="{BB962C8B-B14F-4D97-AF65-F5344CB8AC3E}">
        <p14:creationId xmlns:p14="http://schemas.microsoft.com/office/powerpoint/2010/main" val="4139737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C588D7-490C-D66F-5C7F-4FABE97295D1}"/>
              </a:ext>
            </a:extLst>
          </p:cNvPr>
          <p:cNvPicPr>
            <a:picLocks noChangeAspect="1"/>
          </p:cNvPicPr>
          <p:nvPr/>
        </p:nvPicPr>
        <p:blipFill>
          <a:blip r:embed="rId2"/>
          <a:stretch>
            <a:fillRect/>
          </a:stretch>
        </p:blipFill>
        <p:spPr>
          <a:xfrm>
            <a:off x="695400" y="938211"/>
            <a:ext cx="6276023" cy="5479733"/>
          </a:xfrm>
          <a:prstGeom prst="rect">
            <a:avLst/>
          </a:prstGeom>
        </p:spPr>
      </p:pic>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Te Manawa Taki GCH using SA1</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7320136" y="2101293"/>
            <a:ext cx="4386314" cy="307975"/>
          </a:xfrm>
        </p:spPr>
        <p:txBody>
          <a:bodyPr/>
          <a:lstStyle/>
          <a:p>
            <a:r>
              <a:rPr lang="en-US" dirty="0"/>
              <a:t>GCH using SA1 is the “Gold Standard”.</a:t>
            </a:r>
          </a:p>
          <a:p>
            <a:endParaRPr lang="en-US" dirty="0"/>
          </a:p>
          <a:p>
            <a:endParaRPr lang="en-US" dirty="0"/>
          </a:p>
          <a:p>
            <a:endParaRPr lang="en-US" dirty="0"/>
          </a:p>
          <a:p>
            <a:endParaRPr lang="en-US" dirty="0"/>
          </a:p>
          <a:p>
            <a:endParaRPr lang="en-US" dirty="0"/>
          </a:p>
          <a:p>
            <a:r>
              <a:rPr lang="en-US" dirty="0"/>
              <a:t>National Collections often use domicile.</a:t>
            </a:r>
          </a:p>
          <a:p>
            <a:r>
              <a:rPr lang="en-US" dirty="0"/>
              <a:t>Analysis of MORT data 2000-2018 uses domicile.</a:t>
            </a:r>
            <a:endParaRPr lang="en-GB" dirty="0"/>
          </a:p>
        </p:txBody>
      </p:sp>
    </p:spTree>
    <p:extLst>
      <p:ext uri="{BB962C8B-B14F-4D97-AF65-F5344CB8AC3E}">
        <p14:creationId xmlns:p14="http://schemas.microsoft.com/office/powerpoint/2010/main" val="3102938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Place of Death and Urban-Rural GCH</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The more rural, the lower the use of residential care and hospice IPU, and the higher the use of private residence and other settings.</a:t>
            </a:r>
            <a:endParaRPr lang="en-GB" dirty="0"/>
          </a:p>
        </p:txBody>
      </p:sp>
      <p:pic>
        <p:nvPicPr>
          <p:cNvPr id="2" name="Picture 1">
            <a:extLst>
              <a:ext uri="{FF2B5EF4-FFF2-40B4-BE49-F238E27FC236}">
                <a16:creationId xmlns:a16="http://schemas.microsoft.com/office/drawing/2014/main" id="{249D21F6-A928-6856-14FE-9960FCE0C955}"/>
              </a:ext>
            </a:extLst>
          </p:cNvPr>
          <p:cNvPicPr>
            <a:picLocks noChangeAspect="1"/>
          </p:cNvPicPr>
          <p:nvPr/>
        </p:nvPicPr>
        <p:blipFill>
          <a:blip r:embed="rId2"/>
          <a:stretch>
            <a:fillRect/>
          </a:stretch>
        </p:blipFill>
        <p:spPr>
          <a:xfrm>
            <a:off x="1843087" y="1124744"/>
            <a:ext cx="8505825" cy="3933825"/>
          </a:xfrm>
          <a:prstGeom prst="rect">
            <a:avLst/>
          </a:prstGeom>
        </p:spPr>
      </p:pic>
    </p:spTree>
    <p:extLst>
      <p:ext uri="{BB962C8B-B14F-4D97-AF65-F5344CB8AC3E}">
        <p14:creationId xmlns:p14="http://schemas.microsoft.com/office/powerpoint/2010/main" val="22311918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a:xfrm>
            <a:off x="0" y="44624"/>
            <a:ext cx="12192000" cy="1143000"/>
          </a:xfrm>
        </p:spPr>
        <p:txBody>
          <a:bodyPr/>
          <a:lstStyle/>
          <a:p>
            <a:r>
              <a:rPr lang="en-US" dirty="0"/>
              <a:t>Place of Death, Need, and Urban-Rural GCH</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The more rural, the lower the use of hospice IPU for neoplasms and of residential care for other Need. Public hospital use for neoplasms is highest for R2. The more rural, the higher use of private residence and other settings. </a:t>
            </a:r>
            <a:endParaRPr lang="en-GB" dirty="0"/>
          </a:p>
        </p:txBody>
      </p:sp>
      <p:pic>
        <p:nvPicPr>
          <p:cNvPr id="3" name="Picture 2">
            <a:extLst>
              <a:ext uri="{FF2B5EF4-FFF2-40B4-BE49-F238E27FC236}">
                <a16:creationId xmlns:a16="http://schemas.microsoft.com/office/drawing/2014/main" id="{3ABC652D-50AE-77A2-02C7-C8AAC69CB105}"/>
              </a:ext>
            </a:extLst>
          </p:cNvPr>
          <p:cNvPicPr>
            <a:picLocks noChangeAspect="1"/>
          </p:cNvPicPr>
          <p:nvPr/>
        </p:nvPicPr>
        <p:blipFill>
          <a:blip r:embed="rId2"/>
          <a:stretch>
            <a:fillRect/>
          </a:stretch>
        </p:blipFill>
        <p:spPr>
          <a:xfrm>
            <a:off x="1109662" y="1124744"/>
            <a:ext cx="9972675" cy="3933825"/>
          </a:xfrm>
          <a:prstGeom prst="rect">
            <a:avLst/>
          </a:prstGeom>
        </p:spPr>
      </p:pic>
    </p:spTree>
    <p:extLst>
      <p:ext uri="{BB962C8B-B14F-4D97-AF65-F5344CB8AC3E}">
        <p14:creationId xmlns:p14="http://schemas.microsoft.com/office/powerpoint/2010/main" val="12776415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05784C-A0AC-B43C-8683-BBA455DBD520}"/>
              </a:ext>
            </a:extLst>
          </p:cNvPr>
          <p:cNvPicPr>
            <a:picLocks noChangeAspect="1"/>
          </p:cNvPicPr>
          <p:nvPr/>
        </p:nvPicPr>
        <p:blipFill>
          <a:blip r:embed="rId2"/>
          <a:stretch>
            <a:fillRect/>
          </a:stretch>
        </p:blipFill>
        <p:spPr>
          <a:xfrm>
            <a:off x="1843087" y="1124744"/>
            <a:ext cx="8505825" cy="3933825"/>
          </a:xfrm>
          <a:prstGeom prst="rect">
            <a:avLst/>
          </a:prstGeom>
        </p:spPr>
      </p:pic>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a:xfrm>
            <a:off x="0" y="44624"/>
            <a:ext cx="12192000" cy="1143000"/>
          </a:xfrm>
        </p:spPr>
        <p:txBody>
          <a:bodyPr/>
          <a:lstStyle/>
          <a:p>
            <a:r>
              <a:rPr lang="en-US" dirty="0"/>
              <a:t>Urban-Rural GCH by Region, Palliative Care </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1425" y="5229200"/>
            <a:ext cx="10465163" cy="307975"/>
          </a:xfrm>
        </p:spPr>
        <p:txBody>
          <a:bodyPr/>
          <a:lstStyle/>
          <a:p>
            <a:r>
              <a:rPr lang="en-US" dirty="0"/>
              <a:t>Considering only deaths in Need for Palliative Care. There are significant differences by region. Northern has 82.3% of deaths in U1. Central has smallest proportion of U1 (34.1%) and the largest proportion of U2 (43.4%). Te Manawa Taki has the largest proportion of rural classifications (30.6%).</a:t>
            </a:r>
            <a:endParaRPr lang="en-GB" dirty="0"/>
          </a:p>
        </p:txBody>
      </p:sp>
    </p:spTree>
    <p:extLst>
      <p:ext uri="{BB962C8B-B14F-4D97-AF65-F5344CB8AC3E}">
        <p14:creationId xmlns:p14="http://schemas.microsoft.com/office/powerpoint/2010/main" val="259353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p:txBody>
          <a:bodyPr/>
          <a:lstStyle/>
          <a:p>
            <a:r>
              <a:rPr lang="en-US" dirty="0"/>
              <a:t>Total Deaths 1979-2073</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0" y="6381328"/>
            <a:ext cx="10200454" cy="307975"/>
          </a:xfrm>
        </p:spPr>
        <p:txBody>
          <a:bodyPr/>
          <a:lstStyle/>
          <a:p>
            <a:r>
              <a:rPr lang="en-US" sz="1200" b="1" dirty="0"/>
              <a:t>Data sources</a:t>
            </a:r>
            <a:r>
              <a:rPr lang="en-US" sz="1200" dirty="0"/>
              <a:t>: Stats NZ Historical Deaths by age and sex (Annual-Jun; Annual-Dec); Stats NZ </a:t>
            </a:r>
            <a:r>
              <a:rPr lang="fr-FR" sz="1200" dirty="0"/>
              <a:t>National Population Projections: 2022(base)–2073; </a:t>
            </a:r>
            <a:r>
              <a:rPr lang="en-US" sz="1200" dirty="0"/>
              <a:t>DHB Births and Deaths Projections 2023-43 (2022 Update)</a:t>
            </a:r>
            <a:endParaRPr lang="en-GB" sz="1200" dirty="0"/>
          </a:p>
          <a:p>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432719" y="5397624"/>
            <a:ext cx="1044116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Stats NZ produces detailed projections to 2043 using Ministry of Health assumptions. The projections are updated annually, provide more detail by health district and ethnicity, and are used for planning in the health sector. “Update 2022” has slightly higher projected deaths than the national projections.</a:t>
            </a:r>
            <a:endParaRPr lang="en-GB" kern="0" dirty="0"/>
          </a:p>
        </p:txBody>
      </p:sp>
      <p:pic>
        <p:nvPicPr>
          <p:cNvPr id="7" name="Picture 6">
            <a:extLst>
              <a:ext uri="{FF2B5EF4-FFF2-40B4-BE49-F238E27FC236}">
                <a16:creationId xmlns:a16="http://schemas.microsoft.com/office/drawing/2014/main" id="{DD099FA6-DA63-8C35-B827-3887DBD47166}"/>
              </a:ext>
            </a:extLst>
          </p:cNvPr>
          <p:cNvPicPr>
            <a:picLocks noChangeAspect="1"/>
          </p:cNvPicPr>
          <p:nvPr/>
        </p:nvPicPr>
        <p:blipFill>
          <a:blip r:embed="rId3"/>
          <a:stretch>
            <a:fillRect/>
          </a:stretch>
        </p:blipFill>
        <p:spPr>
          <a:xfrm>
            <a:off x="1223962" y="908720"/>
            <a:ext cx="9744075" cy="4429125"/>
          </a:xfrm>
          <a:prstGeom prst="rect">
            <a:avLst/>
          </a:prstGeom>
        </p:spPr>
      </p:pic>
    </p:spTree>
    <p:extLst>
      <p:ext uri="{BB962C8B-B14F-4D97-AF65-F5344CB8AC3E}">
        <p14:creationId xmlns:p14="http://schemas.microsoft.com/office/powerpoint/2010/main" val="3207811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Urban-Rural GCH by District</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863418" y="5770340"/>
            <a:ext cx="10465163" cy="593526"/>
          </a:xfrm>
        </p:spPr>
        <p:txBody>
          <a:bodyPr/>
          <a:lstStyle/>
          <a:p>
            <a:r>
              <a:rPr lang="en-US" dirty="0"/>
              <a:t>More detail on the significant differences by districts within regions. </a:t>
            </a:r>
            <a:endParaRPr lang="en-GB" dirty="0"/>
          </a:p>
        </p:txBody>
      </p:sp>
      <p:pic>
        <p:nvPicPr>
          <p:cNvPr id="3" name="Picture 2">
            <a:extLst>
              <a:ext uri="{FF2B5EF4-FFF2-40B4-BE49-F238E27FC236}">
                <a16:creationId xmlns:a16="http://schemas.microsoft.com/office/drawing/2014/main" id="{89A2E091-79E5-73A3-A0A7-024C0736BC05}"/>
              </a:ext>
            </a:extLst>
          </p:cNvPr>
          <p:cNvPicPr>
            <a:picLocks noChangeAspect="1"/>
          </p:cNvPicPr>
          <p:nvPr/>
        </p:nvPicPr>
        <p:blipFill>
          <a:blip r:embed="rId2"/>
          <a:stretch>
            <a:fillRect/>
          </a:stretch>
        </p:blipFill>
        <p:spPr>
          <a:xfrm>
            <a:off x="685800" y="908720"/>
            <a:ext cx="10820400" cy="4591050"/>
          </a:xfrm>
          <a:prstGeom prst="rect">
            <a:avLst/>
          </a:prstGeom>
        </p:spPr>
      </p:pic>
    </p:spTree>
    <p:extLst>
      <p:ext uri="{BB962C8B-B14F-4D97-AF65-F5344CB8AC3E}">
        <p14:creationId xmlns:p14="http://schemas.microsoft.com/office/powerpoint/2010/main" val="10283462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GCH and Place of Death, Other Need</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For those dying of other causes in the Need for Palliative Care, the place of death differs by urban-rural and by region. For Te Manawa Taki and Central, the more deeply rural, the less likely death is in residential care and the more likely it is in public hospital or private residence. The more deeply rural the more likely death is in private residence in all regions. </a:t>
            </a:r>
            <a:endParaRPr lang="en-GB" dirty="0"/>
          </a:p>
        </p:txBody>
      </p:sp>
      <p:pic>
        <p:nvPicPr>
          <p:cNvPr id="2" name="Picture 1">
            <a:extLst>
              <a:ext uri="{FF2B5EF4-FFF2-40B4-BE49-F238E27FC236}">
                <a16:creationId xmlns:a16="http://schemas.microsoft.com/office/drawing/2014/main" id="{DA247EE3-08E4-4DEB-DBBD-329DC766A7B0}"/>
              </a:ext>
            </a:extLst>
          </p:cNvPr>
          <p:cNvPicPr>
            <a:picLocks noChangeAspect="1"/>
          </p:cNvPicPr>
          <p:nvPr/>
        </p:nvPicPr>
        <p:blipFill>
          <a:blip r:embed="rId2"/>
          <a:stretch>
            <a:fillRect/>
          </a:stretch>
        </p:blipFill>
        <p:spPr>
          <a:xfrm>
            <a:off x="1109662" y="1124744"/>
            <a:ext cx="9972675" cy="3933825"/>
          </a:xfrm>
          <a:prstGeom prst="rect">
            <a:avLst/>
          </a:prstGeom>
        </p:spPr>
      </p:pic>
    </p:spTree>
    <p:extLst>
      <p:ext uri="{BB962C8B-B14F-4D97-AF65-F5344CB8AC3E}">
        <p14:creationId xmlns:p14="http://schemas.microsoft.com/office/powerpoint/2010/main" val="2112357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GCH and Place of Death, Neoplasms</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1425" y="5157192"/>
            <a:ext cx="10585175" cy="307975"/>
          </a:xfrm>
        </p:spPr>
        <p:txBody>
          <a:bodyPr/>
          <a:lstStyle/>
          <a:p>
            <a:r>
              <a:rPr lang="en-US" dirty="0"/>
              <a:t>For those dying of neoplasms, the place of death differs by urban-rural and by region. For Te Manawa Taki and Central, the more deeply rural, the more likely death is in public hospital. The more deeply rural, the less likely death is in hospice IPU. The more deeply rural the more likely death is in private residence, and this is strongest for Northern. </a:t>
            </a:r>
            <a:endParaRPr lang="en-GB" dirty="0"/>
          </a:p>
        </p:txBody>
      </p:sp>
      <p:pic>
        <p:nvPicPr>
          <p:cNvPr id="2" name="Picture 1">
            <a:extLst>
              <a:ext uri="{FF2B5EF4-FFF2-40B4-BE49-F238E27FC236}">
                <a16:creationId xmlns:a16="http://schemas.microsoft.com/office/drawing/2014/main" id="{0CE9DF0D-B6E7-C449-CF39-D2D220B52EB4}"/>
              </a:ext>
            </a:extLst>
          </p:cNvPr>
          <p:cNvPicPr>
            <a:picLocks noChangeAspect="1"/>
          </p:cNvPicPr>
          <p:nvPr/>
        </p:nvPicPr>
        <p:blipFill>
          <a:blip r:embed="rId2"/>
          <a:stretch>
            <a:fillRect/>
          </a:stretch>
        </p:blipFill>
        <p:spPr>
          <a:xfrm>
            <a:off x="1109662" y="1124744"/>
            <a:ext cx="9972675" cy="3933825"/>
          </a:xfrm>
          <a:prstGeom prst="rect">
            <a:avLst/>
          </a:prstGeom>
        </p:spPr>
      </p:pic>
    </p:spTree>
    <p:extLst>
      <p:ext uri="{BB962C8B-B14F-4D97-AF65-F5344CB8AC3E}">
        <p14:creationId xmlns:p14="http://schemas.microsoft.com/office/powerpoint/2010/main" val="159484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055440" y="1844824"/>
            <a:ext cx="10153128" cy="3240360"/>
          </a:xfrm>
        </p:spPr>
        <p:txBody>
          <a:bodyPr>
            <a:normAutofit/>
          </a:bodyPr>
          <a:lstStyle/>
          <a:p>
            <a:r>
              <a:rPr lang="en-US" sz="4400" b="1" dirty="0"/>
              <a:t>Challenge to reduce differences by region and between urban and rural.</a:t>
            </a:r>
            <a:endParaRPr lang="en-GB" sz="6600" dirty="0"/>
          </a:p>
        </p:txBody>
      </p:sp>
    </p:spTree>
    <p:extLst>
      <p:ext uri="{BB962C8B-B14F-4D97-AF65-F5344CB8AC3E}">
        <p14:creationId xmlns:p14="http://schemas.microsoft.com/office/powerpoint/2010/main" val="185073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688632" cy="1944216"/>
          </a:xfrm>
        </p:spPr>
        <p:txBody>
          <a:bodyPr>
            <a:noAutofit/>
          </a:bodyPr>
          <a:lstStyle/>
          <a:p>
            <a:pPr algn="l"/>
            <a:r>
              <a:rPr lang="en-NZ" sz="5400" dirty="0">
                <a:solidFill>
                  <a:srgbClr val="003366"/>
                </a:solidFill>
              </a:rPr>
              <a:t>In-patient Beds</a:t>
            </a:r>
            <a:endParaRPr lang="en-US" sz="54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256584" cy="18002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US" sz="4400" dirty="0">
                <a:solidFill>
                  <a:srgbClr val="00AFB9"/>
                </a:solidFill>
              </a:rPr>
              <a:t>Needed at the end of life</a:t>
            </a:r>
            <a:endParaRPr lang="en-NZ" sz="3300" dirty="0">
              <a:solidFill>
                <a:srgbClr val="00AFB9"/>
              </a:solidFill>
            </a:endParaRPr>
          </a:p>
        </p:txBody>
      </p:sp>
    </p:spTree>
    <p:extLst>
      <p:ext uri="{BB962C8B-B14F-4D97-AF65-F5344CB8AC3E}">
        <p14:creationId xmlns:p14="http://schemas.microsoft.com/office/powerpoint/2010/main" val="23192517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4BCF52-E08C-63A7-C1AD-713605734596}"/>
              </a:ext>
            </a:extLst>
          </p:cNvPr>
          <p:cNvPicPr>
            <a:picLocks noChangeAspect="1"/>
          </p:cNvPicPr>
          <p:nvPr/>
        </p:nvPicPr>
        <p:blipFill>
          <a:blip r:embed="rId2"/>
          <a:stretch>
            <a:fillRect/>
          </a:stretch>
        </p:blipFill>
        <p:spPr>
          <a:xfrm>
            <a:off x="919162" y="1124744"/>
            <a:ext cx="10353675" cy="4438650"/>
          </a:xfrm>
          <a:prstGeom prst="rect">
            <a:avLst/>
          </a:prstGeom>
        </p:spPr>
      </p:pic>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In-patient Bed by Age Band</a:t>
            </a:r>
            <a:br>
              <a:rPr lang="en-US" dirty="0"/>
            </a:br>
            <a:r>
              <a:rPr lang="en-US" dirty="0"/>
              <a:t>Cause of Need for Palliative Care</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a:xfrm>
            <a:off x="919162" y="5589240"/>
            <a:ext cx="10465163" cy="307975"/>
          </a:xfrm>
        </p:spPr>
        <p:txBody>
          <a:bodyPr/>
          <a:lstStyle/>
          <a:p>
            <a:r>
              <a:rPr lang="en-US" dirty="0"/>
              <a:t>Comparing in-patient  bed for neoplasms and all other causes of death in the Need for Palliative Care. Both have increasing use of an in-patient bed at older ages. For younger deaths from neoplasms, more are able to die at home.</a:t>
            </a:r>
            <a:endParaRPr lang="en-GB" dirty="0"/>
          </a:p>
        </p:txBody>
      </p:sp>
      <p:pic>
        <p:nvPicPr>
          <p:cNvPr id="2" name="Picture 1">
            <a:extLst>
              <a:ext uri="{FF2B5EF4-FFF2-40B4-BE49-F238E27FC236}">
                <a16:creationId xmlns:a16="http://schemas.microsoft.com/office/drawing/2014/main" id="{1D36C65F-A9F4-4D1E-4043-854F4B9EC16F}"/>
              </a:ext>
            </a:extLst>
          </p:cNvPr>
          <p:cNvPicPr>
            <a:picLocks noChangeAspect="1"/>
          </p:cNvPicPr>
          <p:nvPr/>
        </p:nvPicPr>
        <p:blipFill>
          <a:blip r:embed="rId3"/>
          <a:stretch>
            <a:fillRect/>
          </a:stretch>
        </p:blipFill>
        <p:spPr>
          <a:xfrm>
            <a:off x="919162" y="1124744"/>
            <a:ext cx="10353675" cy="4438650"/>
          </a:xfrm>
          <a:prstGeom prst="rect">
            <a:avLst/>
          </a:prstGeom>
        </p:spPr>
      </p:pic>
    </p:spTree>
    <p:extLst>
      <p:ext uri="{BB962C8B-B14F-4D97-AF65-F5344CB8AC3E}">
        <p14:creationId xmlns:p14="http://schemas.microsoft.com/office/powerpoint/2010/main" val="3055899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28529B-D179-4A50-8BEE-C93AA56A1734}"/>
              </a:ext>
            </a:extLst>
          </p:cNvPr>
          <p:cNvSpPr/>
          <p:nvPr/>
        </p:nvSpPr>
        <p:spPr>
          <a:xfrm>
            <a:off x="15240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4D870F70-0E6B-4B21-96BE-4858CCF3C2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88640"/>
            <a:ext cx="9144000" cy="6287232"/>
          </a:xfrm>
          <a:prstGeom prst="rect">
            <a:avLst/>
          </a:prstGeom>
        </p:spPr>
      </p:pic>
    </p:spTree>
    <p:extLst>
      <p:ext uri="{BB962C8B-B14F-4D97-AF65-F5344CB8AC3E}">
        <p14:creationId xmlns:p14="http://schemas.microsoft.com/office/powerpoint/2010/main" val="1858425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A948E-B351-AEEA-DEE4-A49B78207809}"/>
              </a:ext>
            </a:extLst>
          </p:cNvPr>
          <p:cNvSpPr/>
          <p:nvPr/>
        </p:nvSpPr>
        <p:spPr>
          <a:xfrm>
            <a:off x="0" y="-3556"/>
            <a:ext cx="12192000" cy="6858000"/>
          </a:xfrm>
          <a:prstGeom prst="rect">
            <a:avLst/>
          </a:prstGeom>
          <a:solidFill>
            <a:srgbClr val="FCF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36" name="SGPanel735.png"/>
          <p:cNvPicPr>
            <a:picLocks noChangeAspect="1"/>
          </p:cNvPicPr>
          <p:nvPr/>
        </p:nvPicPr>
        <p:blipFill rotWithShape="1">
          <a:blip r:embed="rId2" cstate="screen">
            <a:extLst>
              <a:ext uri="{28A0092B-C50C-407E-A947-70E740481C1C}">
                <a14:useLocalDpi xmlns:a14="http://schemas.microsoft.com/office/drawing/2010/main"/>
              </a:ext>
            </a:extLst>
          </a:blip>
          <a:stretch>
            <a:fillRect/>
          </a:stretch>
        </p:blipFill>
        <p:spPr>
          <a:xfrm>
            <a:off x="3143672" y="764704"/>
            <a:ext cx="5848609" cy="5848609"/>
          </a:xfrm>
          <a:prstGeom prst="rect">
            <a:avLst/>
          </a:prstGeom>
        </p:spPr>
      </p:pic>
      <p:sp>
        <p:nvSpPr>
          <p:cNvPr id="4" name="Title 2">
            <a:extLst>
              <a:ext uri="{FF2B5EF4-FFF2-40B4-BE49-F238E27FC236}">
                <a16:creationId xmlns:a16="http://schemas.microsoft.com/office/drawing/2014/main" id="{CA524946-0B19-4B23-A13B-A77E763168C1}"/>
              </a:ext>
            </a:extLst>
          </p:cNvPr>
          <p:cNvSpPr txBox="1">
            <a:spLocks/>
          </p:cNvSpPr>
          <p:nvPr/>
        </p:nvSpPr>
        <p:spPr bwMode="auto">
          <a:xfrm>
            <a:off x="1527944" y="3556"/>
            <a:ext cx="9144000" cy="908720"/>
          </a:xfrm>
          <a:prstGeom prst="rect">
            <a:avLst/>
          </a:prstGeom>
          <a:noFill/>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lang="en-US" sz="4400" b="1">
                <a:solidFill>
                  <a:schemeClr val="tx1"/>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NZ" sz="4000" b="1" i="0" u="none" strike="noStrike" kern="0" cap="none" spc="0" normalizeH="0" baseline="0" noProof="0" dirty="0">
                <a:ln>
                  <a:noFill/>
                </a:ln>
                <a:solidFill>
                  <a:srgbClr val="003366"/>
                </a:solidFill>
                <a:effectLst/>
                <a:uLnTx/>
                <a:uFillTx/>
                <a:latin typeface="Arial"/>
                <a:ea typeface="+mj-ea"/>
                <a:cs typeface="+mj-cs"/>
              </a:rPr>
              <a:t>Transitions on the Day of Death</a:t>
            </a:r>
            <a:endParaRPr kumimoji="0" lang="en-GB" sz="4000" b="1" i="0" u="none" strike="noStrike" kern="0" cap="none" spc="0" normalizeH="0" baseline="0" noProof="0" dirty="0">
              <a:ln>
                <a:noFill/>
              </a:ln>
              <a:solidFill>
                <a:srgbClr val="003366"/>
              </a:solidFill>
              <a:effectLst/>
              <a:uLnTx/>
              <a:uFillTx/>
              <a:latin typeface="Arial"/>
              <a:ea typeface="+mj-ea"/>
              <a:cs typeface="+mj-cs"/>
            </a:endParaRPr>
          </a:p>
        </p:txBody>
      </p:sp>
      <p:sp>
        <p:nvSpPr>
          <p:cNvPr id="3" name="Text Placeholder 3">
            <a:extLst>
              <a:ext uri="{FF2B5EF4-FFF2-40B4-BE49-F238E27FC236}">
                <a16:creationId xmlns:a16="http://schemas.microsoft.com/office/drawing/2014/main" id="{A7778C8A-8251-6FAD-2202-9F2D5A1B16F3}"/>
              </a:ext>
            </a:extLst>
          </p:cNvPr>
          <p:cNvSpPr txBox="1">
            <a:spLocks/>
          </p:cNvSpPr>
          <p:nvPr/>
        </p:nvSpPr>
        <p:spPr>
          <a:xfrm>
            <a:off x="47328" y="6021288"/>
            <a:ext cx="3173512" cy="307975"/>
          </a:xfrm>
          <a:prstGeom prst="rect">
            <a:avLst/>
          </a:prstGeom>
        </p:spPr>
        <p:txBody>
          <a:bodyPr/>
          <a:lstStyle>
            <a:lvl1pPr marL="342900" indent="-342900" algn="l" rtl="0" fontAlgn="base">
              <a:spcBef>
                <a:spcPct val="20000"/>
              </a:spcBef>
              <a:spcAft>
                <a:spcPct val="0"/>
              </a:spcAft>
              <a:buClr>
                <a:srgbClr val="00AFB9"/>
              </a:buClr>
              <a:buSzPct val="90000"/>
              <a:buFont typeface="Wingdings" pitchFamily="2" charset="2"/>
              <a:buChar char="l"/>
              <a:defRPr sz="2400">
                <a:solidFill>
                  <a:srgbClr val="28222B"/>
                </a:solidFill>
                <a:latin typeface="+mn-lt"/>
                <a:ea typeface="+mn-ea"/>
                <a:cs typeface="+mn-cs"/>
              </a:defRPr>
            </a:lvl1pPr>
            <a:lvl2pPr marL="742950" indent="-28575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2pPr>
            <a:lvl3pPr marL="1085850" indent="-22860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3pPr>
            <a:lvl4pPr marL="1428750" indent="-22860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4pPr>
            <a:lvl5pPr marL="1771650" indent="-228600" algn="l" rtl="0" fontAlgn="base">
              <a:spcBef>
                <a:spcPct val="20000"/>
              </a:spcBef>
              <a:spcAft>
                <a:spcPct val="0"/>
              </a:spcAft>
              <a:buClr>
                <a:srgbClr val="00AFB9"/>
              </a:buClr>
              <a:buSzPct val="90000"/>
              <a:buFont typeface="Wingdings" pitchFamily="2" charset="2"/>
              <a:buChar char="l"/>
              <a:defRPr sz="2400">
                <a:solidFill>
                  <a:srgbClr val="28222B"/>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0AFB9"/>
              </a:buClr>
              <a:buSzPct val="90000"/>
              <a:buFont typeface="Wingdings" pitchFamily="2" charset="2"/>
              <a:buNone/>
              <a:tabLst/>
              <a:defRPr/>
            </a:pPr>
            <a:r>
              <a:rPr kumimoji="0" lang="en-NZ" sz="1400" b="1" i="0" u="none" strike="noStrike" kern="0" cap="none" spc="0" normalizeH="0" baseline="0" noProof="0" dirty="0">
                <a:ln>
                  <a:noFill/>
                </a:ln>
                <a:solidFill>
                  <a:srgbClr val="5F5F5F"/>
                </a:solidFill>
                <a:effectLst/>
                <a:uLnTx/>
                <a:uFillTx/>
                <a:latin typeface="Arial"/>
                <a:ea typeface="+mn-ea"/>
                <a:cs typeface="+mn-cs"/>
              </a:rPr>
              <a:t>Source</a:t>
            </a:r>
            <a:r>
              <a:rPr kumimoji="0" lang="en-NZ" sz="1400" b="0" i="0" u="none" strike="noStrike" kern="0" cap="none" spc="0" normalizeH="0" baseline="0" noProof="0" dirty="0">
                <a:ln>
                  <a:noFill/>
                </a:ln>
                <a:solidFill>
                  <a:srgbClr val="5F5F5F"/>
                </a:solidFill>
                <a:effectLst/>
                <a:uLnTx/>
                <a:uFillTx/>
                <a:latin typeface="Arial"/>
                <a:ea typeface="+mn-ea"/>
                <a:cs typeface="+mn-cs"/>
              </a:rPr>
              <a:t>: Animations from </a:t>
            </a:r>
            <a:r>
              <a:rPr kumimoji="0" lang="en-GB" sz="1400" b="0" i="0" u="none" strike="noStrike" kern="0" cap="none" spc="0" normalizeH="0" baseline="0" noProof="0" dirty="0">
                <a:ln>
                  <a:noFill/>
                </a:ln>
                <a:solidFill>
                  <a:srgbClr val="5F5F5F"/>
                </a:solidFill>
                <a:effectLst/>
                <a:uLnTx/>
                <a:uFillTx/>
                <a:latin typeface="Arial"/>
                <a:ea typeface="+mn-ea"/>
                <a:cs typeface="+mn-cs"/>
              </a:rPr>
              <a:t>Trajectories Project, using linked data for deaths in New Zealand in 2015 </a:t>
            </a:r>
          </a:p>
        </p:txBody>
      </p:sp>
    </p:spTree>
    <p:extLst>
      <p:ext uri="{BB962C8B-B14F-4D97-AF65-F5344CB8AC3E}">
        <p14:creationId xmlns:p14="http://schemas.microsoft.com/office/powerpoint/2010/main" val="38494864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Seasonality of Deaths</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There is strong seasonality of deaths, with more deaths in winter and early spring. Peaks in July and August at 114% of average. The low deaths in February (85% of average) are due largely to it being a shorter month. </a:t>
            </a:r>
            <a:endParaRPr lang="en-GB" dirty="0"/>
          </a:p>
        </p:txBody>
      </p:sp>
      <p:pic>
        <p:nvPicPr>
          <p:cNvPr id="8" name="Picture 7">
            <a:extLst>
              <a:ext uri="{FF2B5EF4-FFF2-40B4-BE49-F238E27FC236}">
                <a16:creationId xmlns:a16="http://schemas.microsoft.com/office/drawing/2014/main" id="{4FEAED2F-C6CA-0473-FE6C-1A98ACF68075}"/>
              </a:ext>
            </a:extLst>
          </p:cNvPr>
          <p:cNvPicPr>
            <a:picLocks noChangeAspect="1"/>
          </p:cNvPicPr>
          <p:nvPr/>
        </p:nvPicPr>
        <p:blipFill>
          <a:blip r:embed="rId2"/>
          <a:stretch>
            <a:fillRect/>
          </a:stretch>
        </p:blipFill>
        <p:spPr>
          <a:xfrm>
            <a:off x="1957387" y="1052736"/>
            <a:ext cx="8277225" cy="4181475"/>
          </a:xfrm>
          <a:prstGeom prst="rect">
            <a:avLst/>
          </a:prstGeom>
        </p:spPr>
      </p:pic>
    </p:spTree>
    <p:extLst>
      <p:ext uri="{BB962C8B-B14F-4D97-AF65-F5344CB8AC3E}">
        <p14:creationId xmlns:p14="http://schemas.microsoft.com/office/powerpoint/2010/main" val="2284110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97445-8B7A-9E8F-74EE-C525E5DECACA}"/>
              </a:ext>
            </a:extLst>
          </p:cNvPr>
          <p:cNvSpPr>
            <a:spLocks noGrp="1"/>
          </p:cNvSpPr>
          <p:nvPr>
            <p:ph type="title"/>
          </p:nvPr>
        </p:nvSpPr>
        <p:spPr/>
        <p:txBody>
          <a:bodyPr/>
          <a:lstStyle/>
          <a:p>
            <a:r>
              <a:rPr lang="en-US" dirty="0"/>
              <a:t>Seasonality and Place of Death</a:t>
            </a:r>
            <a:endParaRPr lang="en-GB" dirty="0"/>
          </a:p>
        </p:txBody>
      </p:sp>
      <p:sp>
        <p:nvSpPr>
          <p:cNvPr id="6" name="Text Placeholder 5">
            <a:extLst>
              <a:ext uri="{FF2B5EF4-FFF2-40B4-BE49-F238E27FC236}">
                <a16:creationId xmlns:a16="http://schemas.microsoft.com/office/drawing/2014/main" id="{BEA3B3F7-3AF7-E242-424A-9CAE721C5BED}"/>
              </a:ext>
            </a:extLst>
          </p:cNvPr>
          <p:cNvSpPr>
            <a:spLocks noGrp="1"/>
          </p:cNvSpPr>
          <p:nvPr>
            <p:ph type="body" sz="quarter" idx="10"/>
          </p:nvPr>
        </p:nvSpPr>
        <p:spPr/>
        <p:txBody>
          <a:bodyPr/>
          <a:lstStyle/>
          <a:p>
            <a:r>
              <a:rPr lang="en-US" b="1" dirty="0"/>
              <a:t>Data Source: </a:t>
            </a:r>
            <a:r>
              <a:rPr lang="en-US" dirty="0"/>
              <a:t>MORT Study 2000-2018</a:t>
            </a:r>
            <a:endParaRPr lang="en-GB" dirty="0"/>
          </a:p>
        </p:txBody>
      </p:sp>
      <p:sp>
        <p:nvSpPr>
          <p:cNvPr id="7" name="Text Placeholder 6">
            <a:extLst>
              <a:ext uri="{FF2B5EF4-FFF2-40B4-BE49-F238E27FC236}">
                <a16:creationId xmlns:a16="http://schemas.microsoft.com/office/drawing/2014/main" id="{E66B3346-A0E9-E5FA-8642-F452B1A1D8AC}"/>
              </a:ext>
            </a:extLst>
          </p:cNvPr>
          <p:cNvSpPr>
            <a:spLocks noGrp="1"/>
          </p:cNvSpPr>
          <p:nvPr>
            <p:ph type="body" sz="quarter" idx="11"/>
          </p:nvPr>
        </p:nvSpPr>
        <p:spPr/>
        <p:txBody>
          <a:bodyPr/>
          <a:lstStyle/>
          <a:p>
            <a:r>
              <a:rPr lang="en-US" dirty="0"/>
              <a:t>Strongest winter seasonality for Public Hospital and Residential Care (both have peaks in July of 117% of average, August 116%). Gap between hospital and ARC seems to close in December. Not as much seasonal change for Hospice IPU (July 105% of average).</a:t>
            </a:r>
            <a:endParaRPr lang="en-GB" dirty="0"/>
          </a:p>
        </p:txBody>
      </p:sp>
      <p:pic>
        <p:nvPicPr>
          <p:cNvPr id="3" name="Picture 2">
            <a:extLst>
              <a:ext uri="{FF2B5EF4-FFF2-40B4-BE49-F238E27FC236}">
                <a16:creationId xmlns:a16="http://schemas.microsoft.com/office/drawing/2014/main" id="{65F9EF0C-0053-EE4A-A493-52D237437E7C}"/>
              </a:ext>
            </a:extLst>
          </p:cNvPr>
          <p:cNvPicPr>
            <a:picLocks noChangeAspect="1"/>
          </p:cNvPicPr>
          <p:nvPr/>
        </p:nvPicPr>
        <p:blipFill>
          <a:blip r:embed="rId2"/>
          <a:stretch>
            <a:fillRect/>
          </a:stretch>
        </p:blipFill>
        <p:spPr>
          <a:xfrm>
            <a:off x="1524000" y="980728"/>
            <a:ext cx="9144000" cy="4181475"/>
          </a:xfrm>
          <a:prstGeom prst="rect">
            <a:avLst/>
          </a:prstGeom>
        </p:spPr>
      </p:pic>
    </p:spTree>
    <p:extLst>
      <p:ext uri="{BB962C8B-B14F-4D97-AF65-F5344CB8AC3E}">
        <p14:creationId xmlns:p14="http://schemas.microsoft.com/office/powerpoint/2010/main" val="20543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F56-EEF5-FD4E-B073-9A711BF29B10}"/>
              </a:ext>
            </a:extLst>
          </p:cNvPr>
          <p:cNvSpPr>
            <a:spLocks noGrp="1"/>
          </p:cNvSpPr>
          <p:nvPr>
            <p:ph type="title" idx="4294967295"/>
          </p:nvPr>
        </p:nvSpPr>
        <p:spPr>
          <a:xfrm>
            <a:off x="6384032" y="620688"/>
            <a:ext cx="5807968" cy="1944216"/>
          </a:xfrm>
        </p:spPr>
        <p:txBody>
          <a:bodyPr>
            <a:noAutofit/>
          </a:bodyPr>
          <a:lstStyle/>
          <a:p>
            <a:pPr algn="l"/>
            <a:r>
              <a:rPr lang="en-NZ" sz="5800" dirty="0">
                <a:solidFill>
                  <a:srgbClr val="003366"/>
                </a:solidFill>
              </a:rPr>
              <a:t>Commissioning</a:t>
            </a:r>
            <a:endParaRPr lang="en-US" sz="5800" dirty="0"/>
          </a:p>
        </p:txBody>
      </p:sp>
      <p:sp>
        <p:nvSpPr>
          <p:cNvPr id="3" name="Title 1">
            <a:extLst>
              <a:ext uri="{FF2B5EF4-FFF2-40B4-BE49-F238E27FC236}">
                <a16:creationId xmlns:a16="http://schemas.microsoft.com/office/drawing/2014/main" id="{DEBC3D03-8770-7B37-5127-C2563E494D97}"/>
              </a:ext>
            </a:extLst>
          </p:cNvPr>
          <p:cNvSpPr txBox="1">
            <a:spLocks/>
          </p:cNvSpPr>
          <p:nvPr/>
        </p:nvSpPr>
        <p:spPr>
          <a:xfrm>
            <a:off x="6312024" y="2852936"/>
            <a:ext cx="5328592" cy="1800200"/>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5500" b="1" i="0" kern="1200">
                <a:solidFill>
                  <a:schemeClr val="accent3"/>
                </a:solidFill>
                <a:latin typeface="Arial" panose="020B0604020202020204" pitchFamily="34" charset="0"/>
                <a:ea typeface="+mj-ea"/>
                <a:cs typeface="Arial" panose="020B0604020202020204" pitchFamily="34" charset="0"/>
              </a:defRPr>
            </a:lvl1pPr>
          </a:lstStyle>
          <a:p>
            <a:pPr fontAlgn="auto">
              <a:spcBef>
                <a:spcPts val="1200"/>
              </a:spcBef>
              <a:spcAft>
                <a:spcPts val="0"/>
              </a:spcAft>
            </a:pPr>
            <a:r>
              <a:rPr lang="en-US" sz="4400" dirty="0">
                <a:solidFill>
                  <a:srgbClr val="00AFB9"/>
                </a:solidFill>
              </a:rPr>
              <a:t>Increased numbers of deaths relative to population</a:t>
            </a:r>
          </a:p>
        </p:txBody>
      </p:sp>
    </p:spTree>
    <p:extLst>
      <p:ext uri="{BB962C8B-B14F-4D97-AF65-F5344CB8AC3E}">
        <p14:creationId xmlns:p14="http://schemas.microsoft.com/office/powerpoint/2010/main" val="20413108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“Bed-blocking”</a:t>
            </a:r>
            <a:endParaRPr lang="en-GB" dirty="0"/>
          </a:p>
        </p:txBody>
      </p:sp>
      <p:sp>
        <p:nvSpPr>
          <p:cNvPr id="3" name="Content Placeholder 2"/>
          <p:cNvSpPr>
            <a:spLocks noGrp="1"/>
          </p:cNvSpPr>
          <p:nvPr>
            <p:ph idx="1"/>
          </p:nvPr>
        </p:nvSpPr>
        <p:spPr/>
        <p:txBody>
          <a:bodyPr/>
          <a:lstStyle/>
          <a:p>
            <a:r>
              <a:rPr lang="en-US" dirty="0"/>
              <a:t>Bed-blocking can happen here too.</a:t>
            </a:r>
          </a:p>
          <a:p>
            <a:r>
              <a:rPr lang="en-US" dirty="0"/>
              <a:t>Projections are for deaths to increase and to be at older ages.</a:t>
            </a:r>
          </a:p>
          <a:p>
            <a:r>
              <a:rPr lang="en-US" dirty="0"/>
              <a:t>This means proportionately more people in need of palliative care.</a:t>
            </a:r>
          </a:p>
          <a:p>
            <a:endParaRPr lang="en-US" dirty="0"/>
          </a:p>
          <a:p>
            <a:r>
              <a:rPr lang="en-GB" dirty="0"/>
              <a:t>Staffing pressures on beds already licenced.</a:t>
            </a:r>
          </a:p>
          <a:p>
            <a:r>
              <a:rPr lang="en-GB" dirty="0"/>
              <a:t>Are beds going to be available at the end of life?</a:t>
            </a:r>
          </a:p>
          <a:p>
            <a:r>
              <a:rPr lang="en-GB" dirty="0"/>
              <a:t>Should we be putting more resources into community palliative care?</a:t>
            </a:r>
          </a:p>
          <a:p>
            <a:endParaRPr lang="en-GB" dirty="0"/>
          </a:p>
        </p:txBody>
      </p:sp>
    </p:spTree>
    <p:extLst>
      <p:ext uri="{BB962C8B-B14F-4D97-AF65-F5344CB8AC3E}">
        <p14:creationId xmlns:p14="http://schemas.microsoft.com/office/powerpoint/2010/main" val="2450464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3840" y="6453336"/>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1812666" y="5281266"/>
            <a:ext cx="7811727" cy="307975"/>
          </a:xfrm>
        </p:spPr>
        <p:txBody>
          <a:bodyPr/>
          <a:lstStyle/>
          <a:p>
            <a:r>
              <a:rPr lang="en-NZ" b="1" dirty="0"/>
              <a:t>Daily place of care </a:t>
            </a:r>
            <a:r>
              <a:rPr lang="en-NZ" dirty="0"/>
              <a:t>for each day in the last year of life (LYOL) for each of the five trajectory groups. Shown as a daily percentage of each group.</a:t>
            </a:r>
            <a:endParaRPr lang="en-GB" dirty="0"/>
          </a:p>
        </p:txBody>
      </p:sp>
      <p:sp>
        <p:nvSpPr>
          <p:cNvPr id="3" name="Title 2"/>
          <p:cNvSpPr>
            <a:spLocks noGrp="1"/>
          </p:cNvSpPr>
          <p:nvPr>
            <p:ph type="title"/>
          </p:nvPr>
        </p:nvSpPr>
        <p:spPr>
          <a:xfrm>
            <a:off x="479376" y="20850"/>
            <a:ext cx="10945216" cy="1143000"/>
          </a:xfrm>
        </p:spPr>
        <p:txBody>
          <a:bodyPr/>
          <a:lstStyle/>
          <a:p>
            <a:r>
              <a:rPr lang="en-NZ" dirty="0"/>
              <a:t>Last Year of Life by Trajectory Group</a:t>
            </a:r>
            <a:endParaRPr lang="en-GB" dirty="0"/>
          </a:p>
        </p:txBody>
      </p:sp>
      <p:pic>
        <p:nvPicPr>
          <p:cNvPr id="7" name="Picture 6">
            <a:extLst>
              <a:ext uri="{FF2B5EF4-FFF2-40B4-BE49-F238E27FC236}">
                <a16:creationId xmlns:a16="http://schemas.microsoft.com/office/drawing/2014/main" id="{35E96937-2CA6-4F33-BEC3-97317F6E6F9C}"/>
              </a:ext>
            </a:extLst>
          </p:cNvPr>
          <p:cNvPicPr>
            <a:picLocks noChangeAspect="1"/>
          </p:cNvPicPr>
          <p:nvPr/>
        </p:nvPicPr>
        <p:blipFill>
          <a:blip r:embed="rId2"/>
          <a:stretch>
            <a:fillRect/>
          </a:stretch>
        </p:blipFill>
        <p:spPr>
          <a:xfrm>
            <a:off x="1524000" y="1124744"/>
            <a:ext cx="9144000" cy="3969834"/>
          </a:xfrm>
          <a:prstGeom prst="rect">
            <a:avLst/>
          </a:prstGeom>
        </p:spPr>
      </p:pic>
    </p:spTree>
    <p:extLst>
      <p:ext uri="{BB962C8B-B14F-4D97-AF65-F5344CB8AC3E}">
        <p14:creationId xmlns:p14="http://schemas.microsoft.com/office/powerpoint/2010/main" val="28485526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Implications of Older Deaths</a:t>
            </a:r>
            <a:endParaRPr lang="en-GB" dirty="0"/>
          </a:p>
        </p:txBody>
      </p:sp>
      <p:sp>
        <p:nvSpPr>
          <p:cNvPr id="3" name="Content Placeholder 2"/>
          <p:cNvSpPr>
            <a:spLocks noGrp="1"/>
          </p:cNvSpPr>
          <p:nvPr>
            <p:ph idx="1"/>
          </p:nvPr>
        </p:nvSpPr>
        <p:spPr/>
        <p:txBody>
          <a:bodyPr/>
          <a:lstStyle/>
          <a:p>
            <a:r>
              <a:rPr lang="en-GB" dirty="0"/>
              <a:t>The major challenge for palliative care is that not only will the </a:t>
            </a:r>
            <a:r>
              <a:rPr lang="en-GB" u="sng" dirty="0"/>
              <a:t>number of deaths be increasing</a:t>
            </a:r>
            <a:r>
              <a:rPr lang="en-GB" dirty="0"/>
              <a:t>, but they will be </a:t>
            </a:r>
            <a:r>
              <a:rPr lang="en-GB" u="sng" dirty="0"/>
              <a:t>increasing in older age bands</a:t>
            </a:r>
            <a:r>
              <a:rPr lang="en-GB" dirty="0"/>
              <a:t>. </a:t>
            </a:r>
          </a:p>
          <a:p>
            <a:r>
              <a:rPr lang="en-GB" dirty="0"/>
              <a:t>These deaths are likely to be occurring to people with more co-morbidities and a high prevalence of dementia. </a:t>
            </a:r>
          </a:p>
          <a:p>
            <a:r>
              <a:rPr lang="en-GB" dirty="0"/>
              <a:t>If current patterns of end-of-life care continue most of these deaths over age 85 will occur in residential aged care facilities.</a:t>
            </a:r>
          </a:p>
          <a:p>
            <a:endParaRPr lang="en-GB" dirty="0"/>
          </a:p>
          <a:p>
            <a:r>
              <a:rPr lang="en-NZ" dirty="0"/>
              <a:t>This challenges existing models of care.</a:t>
            </a:r>
          </a:p>
          <a:p>
            <a:r>
              <a:rPr lang="en-NZ" dirty="0"/>
              <a:t>This challenges the way end of life care is funded.</a:t>
            </a:r>
          </a:p>
          <a:p>
            <a:r>
              <a:rPr lang="en-GB" dirty="0"/>
              <a:t>Impact on whānau and carers if beds not available and more care happens at home.</a:t>
            </a:r>
          </a:p>
          <a:p>
            <a:pPr marL="0" indent="0">
              <a:buNone/>
            </a:pPr>
            <a:endParaRPr lang="en-GB" dirty="0"/>
          </a:p>
        </p:txBody>
      </p:sp>
    </p:spTree>
    <p:extLst>
      <p:ext uri="{BB962C8B-B14F-4D97-AF65-F5344CB8AC3E}">
        <p14:creationId xmlns:p14="http://schemas.microsoft.com/office/powerpoint/2010/main" val="107797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1504" y="76200"/>
            <a:ext cx="8856984" cy="832520"/>
          </a:xfrm>
        </p:spPr>
        <p:txBody>
          <a:bodyPr/>
          <a:lstStyle/>
          <a:p>
            <a:r>
              <a:rPr lang="en-GB" dirty="0"/>
              <a:t>Impact on Whānau and Carers?</a:t>
            </a:r>
          </a:p>
        </p:txBody>
      </p:sp>
      <p:sp>
        <p:nvSpPr>
          <p:cNvPr id="5" name="Content Placeholder 4"/>
          <p:cNvSpPr>
            <a:spLocks noGrp="1"/>
          </p:cNvSpPr>
          <p:nvPr>
            <p:ph idx="1"/>
          </p:nvPr>
        </p:nvSpPr>
        <p:spPr>
          <a:xfrm>
            <a:off x="0" y="6479554"/>
            <a:ext cx="11593288" cy="378024"/>
          </a:xfrm>
        </p:spPr>
        <p:txBody>
          <a:bodyPr/>
          <a:lstStyle/>
          <a:p>
            <a:pPr marL="0" indent="0">
              <a:buNone/>
            </a:pPr>
            <a:r>
              <a:rPr lang="en-GB" sz="1400" b="1" dirty="0">
                <a:solidFill>
                  <a:srgbClr val="00AFB9"/>
                </a:solidFill>
              </a:rPr>
              <a:t>Source: Health Quality Ontario, 2016  </a:t>
            </a:r>
            <a:r>
              <a:rPr lang="en-GB" sz="1400" dirty="0">
                <a:solidFill>
                  <a:srgbClr val="00AFB9"/>
                </a:solidFill>
                <a:hlinkClick r:id="rId2">
                  <a:extLst>
                    <a:ext uri="{A12FA001-AC4F-418D-AE19-62706E023703}">
                      <ahyp:hlinkClr xmlns:ahyp="http://schemas.microsoft.com/office/drawing/2018/hyperlinkcolor" val="tx"/>
                    </a:ext>
                  </a:extLst>
                </a:hlinkClick>
              </a:rPr>
              <a:t>http://www.hqontario.ca/System-Performance/Specialized-Reports/Caregiver-Distress-Report</a:t>
            </a:r>
            <a:r>
              <a:rPr lang="en-GB" sz="1400" dirty="0">
                <a:solidFill>
                  <a:srgbClr val="00AFB9"/>
                </a:solidFill>
              </a:rPr>
              <a:t>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1644" y="993004"/>
            <a:ext cx="6336704" cy="4871991"/>
          </a:xfrm>
          <a:prstGeom prst="rect">
            <a:avLst/>
          </a:prstGeom>
          <a:ln>
            <a:solidFill>
              <a:srgbClr val="5F5F5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9149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055440" y="2492896"/>
            <a:ext cx="9937104" cy="2592288"/>
          </a:xfrm>
        </p:spPr>
        <p:txBody>
          <a:bodyPr>
            <a:normAutofit/>
          </a:bodyPr>
          <a:lstStyle/>
          <a:p>
            <a:r>
              <a:rPr lang="en-US" sz="3600" dirty="0"/>
              <a:t>Deaths at much older ages challenge </a:t>
            </a:r>
            <a:r>
              <a:rPr lang="en-US" sz="3600" b="1" dirty="0"/>
              <a:t>existing models of care and challenge the way end of life care is funded.</a:t>
            </a:r>
          </a:p>
          <a:p>
            <a:endParaRPr lang="en-GB" sz="5400" dirty="0"/>
          </a:p>
        </p:txBody>
      </p:sp>
    </p:spTree>
    <p:extLst>
      <p:ext uri="{BB962C8B-B14F-4D97-AF65-F5344CB8AC3E}">
        <p14:creationId xmlns:p14="http://schemas.microsoft.com/office/powerpoint/2010/main" val="7953107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D5BF-211B-9347-9611-AAB8E65D7361}"/>
              </a:ext>
            </a:extLst>
          </p:cNvPr>
          <p:cNvSpPr>
            <a:spLocks noGrp="1"/>
          </p:cNvSpPr>
          <p:nvPr>
            <p:ph type="ctrTitle"/>
          </p:nvPr>
        </p:nvSpPr>
        <p:spPr/>
        <p:txBody>
          <a:bodyPr>
            <a:normAutofit/>
          </a:bodyPr>
          <a:lstStyle/>
          <a:p>
            <a:r>
              <a:rPr lang="en-GB" sz="7200" dirty="0">
                <a:solidFill>
                  <a:srgbClr val="CCEAEE"/>
                </a:solidFill>
              </a:rPr>
              <a:t>Planning for the Next Twenty Years</a:t>
            </a:r>
            <a:endParaRPr lang="en-US" dirty="0">
              <a:solidFill>
                <a:srgbClr val="CCEAEE"/>
              </a:solidFill>
            </a:endParaRPr>
          </a:p>
        </p:txBody>
      </p:sp>
      <p:sp>
        <p:nvSpPr>
          <p:cNvPr id="3" name="Subtitle 2">
            <a:extLst>
              <a:ext uri="{FF2B5EF4-FFF2-40B4-BE49-F238E27FC236}">
                <a16:creationId xmlns:a16="http://schemas.microsoft.com/office/drawing/2014/main" id="{ED2FF110-E6EA-E248-A093-A2704C5D76E9}"/>
              </a:ext>
            </a:extLst>
          </p:cNvPr>
          <p:cNvSpPr>
            <a:spLocks noGrp="1"/>
          </p:cNvSpPr>
          <p:nvPr>
            <p:ph type="subTitle" idx="1"/>
          </p:nvPr>
        </p:nvSpPr>
        <p:spPr>
          <a:xfrm>
            <a:off x="752355" y="5319822"/>
            <a:ext cx="9915645" cy="485442"/>
          </a:xfrm>
        </p:spPr>
        <p:txBody>
          <a:bodyPr>
            <a:noAutofit/>
          </a:bodyPr>
          <a:lstStyle/>
          <a:p>
            <a:r>
              <a:rPr lang="en-GB" sz="2800" dirty="0">
                <a:solidFill>
                  <a:srgbClr val="00AFB9"/>
                </a:solidFill>
              </a:rPr>
              <a:t>Available June</a:t>
            </a:r>
            <a:r>
              <a:rPr lang="en-GB" sz="2800" dirty="0"/>
              <a:t> </a:t>
            </a:r>
            <a:r>
              <a:rPr lang="en-GB" sz="2800" dirty="0">
                <a:solidFill>
                  <a:srgbClr val="00AFB9"/>
                </a:solidFill>
              </a:rPr>
              <a:t>2023</a:t>
            </a:r>
            <a:endParaRPr lang="en-US" dirty="0">
              <a:solidFill>
                <a:srgbClr val="00AFB9"/>
              </a:solidFill>
            </a:endParaRPr>
          </a:p>
        </p:txBody>
      </p:sp>
      <p:sp>
        <p:nvSpPr>
          <p:cNvPr id="4" name="Subtitle 2">
            <a:extLst>
              <a:ext uri="{FF2B5EF4-FFF2-40B4-BE49-F238E27FC236}">
                <a16:creationId xmlns:a16="http://schemas.microsoft.com/office/drawing/2014/main" id="{6107BE2A-0DC6-022A-AC45-E6D681717670}"/>
              </a:ext>
            </a:extLst>
          </p:cNvPr>
          <p:cNvSpPr txBox="1">
            <a:spLocks/>
          </p:cNvSpPr>
          <p:nvPr/>
        </p:nvSpPr>
        <p:spPr>
          <a:xfrm>
            <a:off x="756596" y="4599742"/>
            <a:ext cx="9915645" cy="4854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NZ" sz="2800" b="1" i="0" kern="1200" smtClean="0">
                <a:solidFill>
                  <a:schemeClr val="bg2"/>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28222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en-GB" sz="4000" dirty="0">
                <a:solidFill>
                  <a:srgbClr val="00AFB9"/>
                </a:solidFill>
              </a:rPr>
              <a:t>Projected Deaths in Aotearoa 2023-2043 </a:t>
            </a:r>
          </a:p>
        </p:txBody>
      </p:sp>
    </p:spTree>
    <p:extLst>
      <p:ext uri="{BB962C8B-B14F-4D97-AF65-F5344CB8AC3E}">
        <p14:creationId xmlns:p14="http://schemas.microsoft.com/office/powerpoint/2010/main" val="7340183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A21E667-F4A5-DCF6-B90E-512EED532736}"/>
              </a:ext>
            </a:extLst>
          </p:cNvPr>
          <p:cNvSpPr txBox="1">
            <a:spLocks/>
          </p:cNvSpPr>
          <p:nvPr/>
        </p:nvSpPr>
        <p:spPr bwMode="auto">
          <a:xfrm>
            <a:off x="705323" y="1048197"/>
            <a:ext cx="10647262" cy="54602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AFB9"/>
              </a:buClr>
              <a:buSzPct val="90000"/>
              <a:buFont typeface="Wingdings" pitchFamily="2" charset="2"/>
              <a:buChar char="l"/>
              <a:defRPr sz="2400">
                <a:solidFill>
                  <a:srgbClr val="3F3958"/>
                </a:solidFill>
                <a:latin typeface="+mn-lt"/>
                <a:ea typeface="+mn-ea"/>
                <a:cs typeface="+mn-cs"/>
              </a:defRPr>
            </a:lvl1pPr>
            <a:lvl2pPr marL="742950" indent="-285750" algn="l" rtl="0" fontAlgn="base">
              <a:spcBef>
                <a:spcPct val="20000"/>
              </a:spcBef>
              <a:spcAft>
                <a:spcPct val="0"/>
              </a:spcAft>
              <a:buClr>
                <a:srgbClr val="00AFB9"/>
              </a:buClr>
              <a:buSzPct val="90000"/>
              <a:buFont typeface="Wingdings" pitchFamily="2" charset="2"/>
              <a:buChar char="l"/>
              <a:defRPr sz="2400">
                <a:solidFill>
                  <a:srgbClr val="3F3958"/>
                </a:solidFill>
                <a:latin typeface="+mn-lt"/>
              </a:defRPr>
            </a:lvl2pPr>
            <a:lvl3pPr marL="1085850" indent="-228600" algn="l" rtl="0" fontAlgn="base">
              <a:spcBef>
                <a:spcPct val="20000"/>
              </a:spcBef>
              <a:spcAft>
                <a:spcPct val="0"/>
              </a:spcAft>
              <a:buClr>
                <a:srgbClr val="00AFB9"/>
              </a:buClr>
              <a:buSzPct val="90000"/>
              <a:buFont typeface="Wingdings" pitchFamily="2" charset="2"/>
              <a:buChar char="l"/>
              <a:defRPr sz="2400">
                <a:solidFill>
                  <a:srgbClr val="3F3958"/>
                </a:solidFill>
                <a:latin typeface="+mn-lt"/>
              </a:defRPr>
            </a:lvl3pPr>
            <a:lvl4pPr marL="1428750" indent="-228600" algn="l" rtl="0" fontAlgn="base">
              <a:spcBef>
                <a:spcPct val="20000"/>
              </a:spcBef>
              <a:spcAft>
                <a:spcPct val="0"/>
              </a:spcAft>
              <a:buClr>
                <a:srgbClr val="00AFB9"/>
              </a:buClr>
              <a:buSzPct val="90000"/>
              <a:buFont typeface="Wingdings" pitchFamily="2" charset="2"/>
              <a:buChar char="l"/>
              <a:defRPr sz="2400">
                <a:solidFill>
                  <a:srgbClr val="3F3958"/>
                </a:solidFill>
                <a:latin typeface="+mn-lt"/>
              </a:defRPr>
            </a:lvl4pPr>
            <a:lvl5pPr marL="1771650" indent="-228600" algn="l" rtl="0" fontAlgn="base">
              <a:spcBef>
                <a:spcPct val="20000"/>
              </a:spcBef>
              <a:spcAft>
                <a:spcPct val="0"/>
              </a:spcAft>
              <a:buClr>
                <a:srgbClr val="00AFB9"/>
              </a:buClr>
              <a:buSzPct val="90000"/>
              <a:buFont typeface="Wingdings" pitchFamily="2" charset="2"/>
              <a:buChar char="l"/>
              <a:defRPr sz="2400">
                <a:solidFill>
                  <a:srgbClr val="3F3958"/>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GB" sz="1800" kern="0" dirty="0"/>
              <a:t>The projections have been used by the Ministry of Health for instructions to DHBs, and for the Population-based Funding Formula. Now produced for Te Whatu Ora. They are central to planning and funding – and hence are used in the projections for palliative care. </a:t>
            </a:r>
          </a:p>
          <a:p>
            <a:pPr marL="457200" lvl="1" indent="0">
              <a:buNone/>
            </a:pPr>
            <a:endParaRPr lang="en-GB" sz="1800" kern="0" dirty="0"/>
          </a:p>
        </p:txBody>
      </p:sp>
      <p:sp>
        <p:nvSpPr>
          <p:cNvPr id="2" name="Title 1"/>
          <p:cNvSpPr>
            <a:spLocks noGrp="1"/>
          </p:cNvSpPr>
          <p:nvPr>
            <p:ph type="title"/>
          </p:nvPr>
        </p:nvSpPr>
        <p:spPr/>
        <p:txBody>
          <a:bodyPr/>
          <a:lstStyle/>
          <a:p>
            <a:r>
              <a:rPr lang="en-GB" dirty="0"/>
              <a:t>Projections used for Models of Need</a:t>
            </a:r>
          </a:p>
        </p:txBody>
      </p:sp>
      <p:sp>
        <p:nvSpPr>
          <p:cNvPr id="3" name="Content Placeholder 2"/>
          <p:cNvSpPr>
            <a:spLocks noGrp="1"/>
          </p:cNvSpPr>
          <p:nvPr>
            <p:ph idx="1"/>
          </p:nvPr>
        </p:nvSpPr>
        <p:spPr>
          <a:xfrm>
            <a:off x="705323" y="1968751"/>
            <a:ext cx="8928992" cy="4240306"/>
          </a:xfrm>
        </p:spPr>
        <p:txBody>
          <a:bodyPr/>
          <a:lstStyle/>
          <a:p>
            <a:r>
              <a:rPr lang="en-GB" sz="1800" dirty="0"/>
              <a:t>The models of need for palliative care and the projections they used:</a:t>
            </a:r>
          </a:p>
          <a:p>
            <a:r>
              <a:rPr lang="en-GB" sz="1800" b="1" dirty="0"/>
              <a:t>Model of the Need for Palliative Care</a:t>
            </a:r>
          </a:p>
          <a:p>
            <a:pPr lvl="1"/>
            <a:r>
              <a:rPr lang="en-GB" sz="1800" dirty="0"/>
              <a:t>DHBs Projected Deaths by Age and Sex for Years Ending 30 June 2015–38 (</a:t>
            </a:r>
            <a:r>
              <a:rPr lang="en-GB" sz="1800" u="sng" dirty="0"/>
              <a:t>2013-Base</a:t>
            </a:r>
            <a:r>
              <a:rPr lang="en-GB" sz="1800" dirty="0"/>
              <a:t>) – 2015 Update</a:t>
            </a:r>
          </a:p>
          <a:p>
            <a:r>
              <a:rPr lang="en-GB" sz="1800" b="1" dirty="0"/>
              <a:t>Projection Model for Trajectories at the End of Life</a:t>
            </a:r>
          </a:p>
          <a:p>
            <a:pPr lvl="1"/>
            <a:r>
              <a:rPr lang="en-GB" sz="1800" dirty="0"/>
              <a:t>DHBs Projected Deaths by Age and Sex for Years Ending 30 June 2019–38 (</a:t>
            </a:r>
            <a:r>
              <a:rPr lang="en-GB" sz="1800" u="sng" dirty="0"/>
              <a:t>2013-Base</a:t>
            </a:r>
            <a:r>
              <a:rPr lang="en-GB" sz="1800" dirty="0"/>
              <a:t>) – 2018 Update</a:t>
            </a:r>
          </a:p>
          <a:p>
            <a:r>
              <a:rPr lang="en-GB" sz="1800" b="1" dirty="0"/>
              <a:t>Hospice NZ Direct and Indirect Support Model</a:t>
            </a:r>
          </a:p>
          <a:p>
            <a:pPr lvl="1"/>
            <a:r>
              <a:rPr lang="en-GB" sz="1800" dirty="0"/>
              <a:t>DHBs Projected Deaths by Age and Sex for Years Ending 30 June 2021–43 (</a:t>
            </a:r>
            <a:r>
              <a:rPr lang="en-GB" sz="1800" u="sng" dirty="0"/>
              <a:t>2018-Base</a:t>
            </a:r>
            <a:r>
              <a:rPr lang="en-GB" sz="1800" dirty="0"/>
              <a:t>) – 2020 Update</a:t>
            </a:r>
          </a:p>
          <a:p>
            <a:pPr marL="457200" lvl="1" indent="0">
              <a:buNone/>
            </a:pPr>
            <a:endParaRPr lang="en-GB" sz="1800" dirty="0"/>
          </a:p>
          <a:p>
            <a:r>
              <a:rPr lang="en-GB" sz="1800" b="1" dirty="0"/>
              <a:t>Te Whatu Ora Palliative Care Projection Model</a:t>
            </a:r>
          </a:p>
          <a:p>
            <a:pPr lvl="1"/>
            <a:r>
              <a:rPr lang="en-GB" sz="1800" dirty="0"/>
              <a:t>DHBs Projected Deaths by Age and Sex for Years Ending 30 June 2023–43 (</a:t>
            </a:r>
            <a:r>
              <a:rPr lang="en-GB" sz="1800" u="sng" dirty="0"/>
              <a:t>2018-Base</a:t>
            </a:r>
            <a:r>
              <a:rPr lang="en-GB" sz="1800" dirty="0"/>
              <a:t>) – 2022 Update</a:t>
            </a:r>
          </a:p>
          <a:p>
            <a:pPr lvl="1"/>
            <a:endParaRPr lang="en-GB" sz="1800" b="1" dirty="0"/>
          </a:p>
          <a:p>
            <a:pPr lvl="1"/>
            <a:endParaRPr lang="en-GB" sz="1800" dirty="0"/>
          </a:p>
        </p:txBody>
      </p:sp>
      <p:sp>
        <p:nvSpPr>
          <p:cNvPr id="4" name="TextBox 3">
            <a:extLst>
              <a:ext uri="{FF2B5EF4-FFF2-40B4-BE49-F238E27FC236}">
                <a16:creationId xmlns:a16="http://schemas.microsoft.com/office/drawing/2014/main" id="{299A1D52-574A-48EB-A3B0-B82B0DEC0A14}"/>
              </a:ext>
            </a:extLst>
          </p:cNvPr>
          <p:cNvSpPr txBox="1"/>
          <p:nvPr/>
        </p:nvSpPr>
        <p:spPr>
          <a:xfrm>
            <a:off x="7938837" y="2316106"/>
            <a:ext cx="2376264" cy="338554"/>
          </a:xfrm>
          <a:prstGeom prst="rect">
            <a:avLst/>
          </a:prstGeom>
          <a:solidFill>
            <a:srgbClr val="0070C0"/>
          </a:solidFill>
        </p:spPr>
        <p:txBody>
          <a:bodyPr wrap="square" rtlCol="0">
            <a:spAutoFit/>
          </a:bodyPr>
          <a:lstStyle/>
          <a:p>
            <a:pPr algn="ctr"/>
            <a:r>
              <a:rPr lang="en-NZ" sz="1600" b="1" dirty="0">
                <a:solidFill>
                  <a:schemeClr val="bg1"/>
                </a:solidFill>
                <a:latin typeface="+mn-lt"/>
              </a:rPr>
              <a:t>Used “Update 2015”</a:t>
            </a:r>
            <a:endParaRPr lang="en-GB" sz="1600" b="1" dirty="0">
              <a:solidFill>
                <a:schemeClr val="bg1"/>
              </a:solidFill>
              <a:latin typeface="+mn-lt"/>
            </a:endParaRPr>
          </a:p>
        </p:txBody>
      </p:sp>
      <p:sp>
        <p:nvSpPr>
          <p:cNvPr id="7" name="Rectangle: Rounded Corners 6">
            <a:extLst>
              <a:ext uri="{FF2B5EF4-FFF2-40B4-BE49-F238E27FC236}">
                <a16:creationId xmlns:a16="http://schemas.microsoft.com/office/drawing/2014/main" id="{81AA2613-B3DF-43D3-BF36-56A5D7206A66}"/>
              </a:ext>
            </a:extLst>
          </p:cNvPr>
          <p:cNvSpPr/>
          <p:nvPr/>
        </p:nvSpPr>
        <p:spPr>
          <a:xfrm>
            <a:off x="443372" y="5301208"/>
            <a:ext cx="11053228" cy="124092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1859C"/>
              </a:solidFill>
            </a:endParaRPr>
          </a:p>
        </p:txBody>
      </p:sp>
      <p:sp>
        <p:nvSpPr>
          <p:cNvPr id="10" name="TextBox 9">
            <a:extLst>
              <a:ext uri="{FF2B5EF4-FFF2-40B4-BE49-F238E27FC236}">
                <a16:creationId xmlns:a16="http://schemas.microsoft.com/office/drawing/2014/main" id="{A7D51FD4-2920-DAB4-B307-95E9827CBFE4}"/>
              </a:ext>
            </a:extLst>
          </p:cNvPr>
          <p:cNvSpPr txBox="1"/>
          <p:nvPr/>
        </p:nvSpPr>
        <p:spPr>
          <a:xfrm>
            <a:off x="7938837" y="3211571"/>
            <a:ext cx="2376264" cy="338554"/>
          </a:xfrm>
          <a:prstGeom prst="rect">
            <a:avLst/>
          </a:prstGeom>
          <a:solidFill>
            <a:srgbClr val="0070C0"/>
          </a:solidFill>
        </p:spPr>
        <p:txBody>
          <a:bodyPr wrap="square" rtlCol="0">
            <a:spAutoFit/>
          </a:bodyPr>
          <a:lstStyle/>
          <a:p>
            <a:pPr algn="ctr"/>
            <a:r>
              <a:rPr lang="en-NZ" sz="1600" b="1" dirty="0">
                <a:solidFill>
                  <a:schemeClr val="bg1"/>
                </a:solidFill>
                <a:latin typeface="+mn-lt"/>
              </a:rPr>
              <a:t>Used “Update 2018”</a:t>
            </a:r>
            <a:endParaRPr lang="en-GB" sz="1600" b="1" dirty="0">
              <a:solidFill>
                <a:schemeClr val="bg1"/>
              </a:solidFill>
              <a:latin typeface="+mn-lt"/>
            </a:endParaRPr>
          </a:p>
        </p:txBody>
      </p:sp>
      <p:sp>
        <p:nvSpPr>
          <p:cNvPr id="11" name="TextBox 10">
            <a:extLst>
              <a:ext uri="{FF2B5EF4-FFF2-40B4-BE49-F238E27FC236}">
                <a16:creationId xmlns:a16="http://schemas.microsoft.com/office/drawing/2014/main" id="{87D644CF-B8CC-A0AB-771C-DBEC98D86F52}"/>
              </a:ext>
            </a:extLst>
          </p:cNvPr>
          <p:cNvSpPr txBox="1"/>
          <p:nvPr/>
        </p:nvSpPr>
        <p:spPr>
          <a:xfrm>
            <a:off x="7938837" y="4145731"/>
            <a:ext cx="2376264" cy="338554"/>
          </a:xfrm>
          <a:prstGeom prst="rect">
            <a:avLst/>
          </a:prstGeom>
          <a:solidFill>
            <a:srgbClr val="0070C0"/>
          </a:solidFill>
        </p:spPr>
        <p:txBody>
          <a:bodyPr wrap="square" rtlCol="0">
            <a:spAutoFit/>
          </a:bodyPr>
          <a:lstStyle/>
          <a:p>
            <a:pPr algn="ctr"/>
            <a:r>
              <a:rPr lang="en-NZ" sz="1600" b="1" dirty="0">
                <a:solidFill>
                  <a:schemeClr val="bg1"/>
                </a:solidFill>
                <a:latin typeface="+mn-lt"/>
              </a:rPr>
              <a:t>Used “Update 2020”</a:t>
            </a:r>
            <a:endParaRPr lang="en-GB" sz="1600" b="1" dirty="0">
              <a:solidFill>
                <a:schemeClr val="bg1"/>
              </a:solidFill>
              <a:latin typeface="+mn-lt"/>
            </a:endParaRPr>
          </a:p>
        </p:txBody>
      </p:sp>
      <p:sp>
        <p:nvSpPr>
          <p:cNvPr id="12" name="TextBox 11">
            <a:extLst>
              <a:ext uri="{FF2B5EF4-FFF2-40B4-BE49-F238E27FC236}">
                <a16:creationId xmlns:a16="http://schemas.microsoft.com/office/drawing/2014/main" id="{8700CC41-0EEE-66E3-974A-382831C914EC}"/>
              </a:ext>
            </a:extLst>
          </p:cNvPr>
          <p:cNvSpPr txBox="1"/>
          <p:nvPr/>
        </p:nvSpPr>
        <p:spPr>
          <a:xfrm>
            <a:off x="7938837" y="5405028"/>
            <a:ext cx="2376264" cy="338554"/>
          </a:xfrm>
          <a:prstGeom prst="rect">
            <a:avLst/>
          </a:prstGeom>
          <a:solidFill>
            <a:srgbClr val="0070C0"/>
          </a:solidFill>
        </p:spPr>
        <p:txBody>
          <a:bodyPr wrap="square" rtlCol="0">
            <a:spAutoFit/>
          </a:bodyPr>
          <a:lstStyle/>
          <a:p>
            <a:pPr algn="ctr"/>
            <a:r>
              <a:rPr lang="en-NZ" sz="1600" b="1" dirty="0">
                <a:solidFill>
                  <a:schemeClr val="bg1"/>
                </a:solidFill>
                <a:latin typeface="+mn-lt"/>
              </a:rPr>
              <a:t>Uses “Update 2022”</a:t>
            </a:r>
            <a:endParaRPr lang="en-GB" sz="1600" b="1" dirty="0">
              <a:solidFill>
                <a:schemeClr val="bg1"/>
              </a:solidFill>
              <a:latin typeface="+mn-lt"/>
            </a:endParaRPr>
          </a:p>
        </p:txBody>
      </p:sp>
    </p:spTree>
    <p:extLst>
      <p:ext uri="{BB962C8B-B14F-4D97-AF65-F5344CB8AC3E}">
        <p14:creationId xmlns:p14="http://schemas.microsoft.com/office/powerpoint/2010/main" val="8866531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p:txBody>
          <a:bodyPr/>
          <a:lstStyle/>
          <a:p>
            <a:r>
              <a:rPr lang="en-US" dirty="0"/>
              <a:t>Comparison of Projections Total Deaths </a:t>
            </a:r>
            <a:br>
              <a:rPr lang="en-US" dirty="0"/>
            </a:br>
            <a:r>
              <a:rPr lang="en-US" sz="4000" dirty="0"/>
              <a:t>Update 2015, 2018, 2020 and 2022</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2" y="6533895"/>
            <a:ext cx="10200454" cy="307975"/>
          </a:xfrm>
        </p:spPr>
        <p:txBody>
          <a:bodyPr/>
          <a:lstStyle/>
          <a:p>
            <a:r>
              <a:rPr lang="en-US" sz="1200" b="1" dirty="0"/>
              <a:t>Data source</a:t>
            </a:r>
            <a:r>
              <a:rPr lang="en-US" sz="1200" dirty="0"/>
              <a:t>: DHB Births and Deaths Projections 2023-43 (2022 Update)</a:t>
            </a:r>
            <a:endParaRPr lang="en-GB" sz="1200"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1055440" y="5517232"/>
            <a:ext cx="9505056" cy="730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“Update 2015” and “Update 2018” used Base 2013 and had similar levels. There was a significant change when projections began to use Base 2018 after Census 2018. Total deaths in “Update 2022” are higher than “Update 2020”.</a:t>
            </a:r>
            <a:endParaRPr lang="en-GB" kern="0" dirty="0"/>
          </a:p>
        </p:txBody>
      </p:sp>
      <p:pic>
        <p:nvPicPr>
          <p:cNvPr id="4" name="Picture 3">
            <a:extLst>
              <a:ext uri="{FF2B5EF4-FFF2-40B4-BE49-F238E27FC236}">
                <a16:creationId xmlns:a16="http://schemas.microsoft.com/office/drawing/2014/main" id="{8401A469-E8A9-D321-E717-5B3C532B0285}"/>
              </a:ext>
            </a:extLst>
          </p:cNvPr>
          <p:cNvPicPr>
            <a:picLocks noChangeAspect="1"/>
          </p:cNvPicPr>
          <p:nvPr/>
        </p:nvPicPr>
        <p:blipFill>
          <a:blip r:embed="rId3"/>
          <a:stretch>
            <a:fillRect/>
          </a:stretch>
        </p:blipFill>
        <p:spPr>
          <a:xfrm>
            <a:off x="1171575" y="1268760"/>
            <a:ext cx="9848850" cy="4143375"/>
          </a:xfrm>
          <a:prstGeom prst="rect">
            <a:avLst/>
          </a:prstGeom>
        </p:spPr>
      </p:pic>
    </p:spTree>
    <p:extLst>
      <p:ext uri="{BB962C8B-B14F-4D97-AF65-F5344CB8AC3E}">
        <p14:creationId xmlns:p14="http://schemas.microsoft.com/office/powerpoint/2010/main" val="18492050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C5CC6D-0731-1967-A7E7-186ACC8088FD}"/>
              </a:ext>
            </a:extLst>
          </p:cNvPr>
          <p:cNvSpPr txBox="1">
            <a:spLocks/>
          </p:cNvSpPr>
          <p:nvPr/>
        </p:nvSpPr>
        <p:spPr bwMode="auto">
          <a:xfrm>
            <a:off x="936106" y="5517232"/>
            <a:ext cx="10200454" cy="730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“Update 2015” and “Update 2018” used Base 2013. There was a very significant increase in Māori deaths when projections began to use Base 2018 after Census 2018. Stats NZ also revised the 2013 estimates of Māori population.  Total deaths in “Update 2022” are higher than “Update 2020”.</a:t>
            </a:r>
            <a:endParaRPr lang="en-GB" kern="0" dirty="0"/>
          </a:p>
        </p:txBody>
      </p:sp>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p:txBody>
          <a:bodyPr/>
          <a:lstStyle/>
          <a:p>
            <a:r>
              <a:rPr lang="en-US" dirty="0"/>
              <a:t>Comparison of Projections Māori Deaths </a:t>
            </a:r>
            <a:br>
              <a:rPr lang="en-US" dirty="0"/>
            </a:br>
            <a:r>
              <a:rPr lang="en-US" sz="4000" dirty="0"/>
              <a:t>Update 2015, 2018, 2020 and 2022</a:t>
            </a:r>
            <a:endParaRPr lang="en-GB" dirty="0"/>
          </a:p>
        </p:txBody>
      </p:sp>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2" y="6533895"/>
            <a:ext cx="10200454" cy="307975"/>
          </a:xfrm>
        </p:spPr>
        <p:txBody>
          <a:bodyPr/>
          <a:lstStyle/>
          <a:p>
            <a:r>
              <a:rPr lang="en-US" sz="1200" b="1" dirty="0"/>
              <a:t>Data source</a:t>
            </a:r>
            <a:r>
              <a:rPr lang="en-US" sz="1200" dirty="0"/>
              <a:t>: DHB Births and Deaths Projections 2023-43 (2022 Update)</a:t>
            </a:r>
            <a:endParaRPr lang="en-GB" sz="1200" dirty="0"/>
          </a:p>
        </p:txBody>
      </p:sp>
      <p:pic>
        <p:nvPicPr>
          <p:cNvPr id="5" name="Picture 4">
            <a:extLst>
              <a:ext uri="{FF2B5EF4-FFF2-40B4-BE49-F238E27FC236}">
                <a16:creationId xmlns:a16="http://schemas.microsoft.com/office/drawing/2014/main" id="{3652FBE1-E084-F9FA-6841-FF2EEEBCC564}"/>
              </a:ext>
            </a:extLst>
          </p:cNvPr>
          <p:cNvPicPr>
            <a:picLocks noChangeAspect="1"/>
          </p:cNvPicPr>
          <p:nvPr/>
        </p:nvPicPr>
        <p:blipFill>
          <a:blip r:embed="rId3"/>
          <a:stretch>
            <a:fillRect/>
          </a:stretch>
        </p:blipFill>
        <p:spPr>
          <a:xfrm>
            <a:off x="1171575" y="1268760"/>
            <a:ext cx="9848850" cy="4143375"/>
          </a:xfrm>
          <a:prstGeom prst="rect">
            <a:avLst/>
          </a:prstGeom>
        </p:spPr>
      </p:pic>
    </p:spTree>
    <p:extLst>
      <p:ext uri="{BB962C8B-B14F-4D97-AF65-F5344CB8AC3E}">
        <p14:creationId xmlns:p14="http://schemas.microsoft.com/office/powerpoint/2010/main" val="27319359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6BF1-898F-47EB-A839-4DEE005898C7}"/>
              </a:ext>
            </a:extLst>
          </p:cNvPr>
          <p:cNvSpPr>
            <a:spLocks noGrp="1"/>
          </p:cNvSpPr>
          <p:nvPr>
            <p:ph type="title"/>
          </p:nvPr>
        </p:nvSpPr>
        <p:spPr>
          <a:xfrm>
            <a:off x="119336" y="-21531"/>
            <a:ext cx="11893982" cy="1143000"/>
          </a:xfrm>
        </p:spPr>
        <p:txBody>
          <a:bodyPr/>
          <a:lstStyle/>
          <a:p>
            <a:r>
              <a:rPr lang="en-GB" sz="4000" dirty="0">
                <a:solidFill>
                  <a:srgbClr val="1C254A"/>
                </a:solidFill>
              </a:rPr>
              <a:t>Te Whatu Ora Palliative Care Projection Model</a:t>
            </a:r>
          </a:p>
        </p:txBody>
      </p:sp>
      <p:grpSp>
        <p:nvGrpSpPr>
          <p:cNvPr id="8" name="Group 7">
            <a:extLst>
              <a:ext uri="{FF2B5EF4-FFF2-40B4-BE49-F238E27FC236}">
                <a16:creationId xmlns:a16="http://schemas.microsoft.com/office/drawing/2014/main" id="{9F0E0EBA-120A-0639-D914-A6B56AB8251F}"/>
              </a:ext>
            </a:extLst>
          </p:cNvPr>
          <p:cNvGrpSpPr/>
          <p:nvPr/>
        </p:nvGrpSpPr>
        <p:grpSpPr>
          <a:xfrm>
            <a:off x="178682" y="946605"/>
            <a:ext cx="11709498" cy="5490752"/>
            <a:chOff x="178682" y="946605"/>
            <a:chExt cx="11709498" cy="5490752"/>
          </a:xfrm>
        </p:grpSpPr>
        <p:cxnSp>
          <p:nvCxnSpPr>
            <p:cNvPr id="37" name="Straight Arrow Connector 36">
              <a:extLst>
                <a:ext uri="{FF2B5EF4-FFF2-40B4-BE49-F238E27FC236}">
                  <a16:creationId xmlns:a16="http://schemas.microsoft.com/office/drawing/2014/main" id="{61CD6AF5-A605-A2A3-2DE3-9F42801F8F98}"/>
                </a:ext>
              </a:extLst>
            </p:cNvPr>
            <p:cNvCxnSpPr>
              <a:cxnSpLocks/>
            </p:cNvCxnSpPr>
            <p:nvPr/>
          </p:nvCxnSpPr>
          <p:spPr>
            <a:xfrm>
              <a:off x="9556549" y="3060163"/>
              <a:ext cx="715334" cy="1068977"/>
            </a:xfrm>
            <a:prstGeom prst="straightConnector1">
              <a:avLst/>
            </a:prstGeom>
            <a:ln w="76200">
              <a:solidFill>
                <a:srgbClr val="81CBD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FDC2D5C-1148-A7DD-7343-99EAB45A6B56}"/>
                </a:ext>
              </a:extLst>
            </p:cNvPr>
            <p:cNvCxnSpPr>
              <a:cxnSpLocks/>
            </p:cNvCxnSpPr>
            <p:nvPr/>
          </p:nvCxnSpPr>
          <p:spPr>
            <a:xfrm>
              <a:off x="8616280" y="3087704"/>
              <a:ext cx="0" cy="2431424"/>
            </a:xfrm>
            <a:prstGeom prst="straightConnector1">
              <a:avLst/>
            </a:prstGeom>
            <a:ln w="76200">
              <a:solidFill>
                <a:srgbClr val="81CBD5"/>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a:off x="1054208" y="2371608"/>
              <a:ext cx="2592288" cy="3418061"/>
            </a:xfrm>
            <a:prstGeom prst="roundRect">
              <a:avLst/>
            </a:prstGeom>
            <a:solidFill>
              <a:srgbClr val="EEECE1"/>
            </a:solid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grpSp>
          <p:nvGrpSpPr>
            <p:cNvPr id="49" name="Group 48">
              <a:extLst>
                <a:ext uri="{FF2B5EF4-FFF2-40B4-BE49-F238E27FC236}">
                  <a16:creationId xmlns:a16="http://schemas.microsoft.com/office/drawing/2014/main" id="{C5BAFA93-9B10-A44C-F843-6667294F6308}"/>
                </a:ext>
              </a:extLst>
            </p:cNvPr>
            <p:cNvGrpSpPr/>
            <p:nvPr/>
          </p:nvGrpSpPr>
          <p:grpSpPr>
            <a:xfrm>
              <a:off x="6790055" y="2156736"/>
              <a:ext cx="3021977" cy="930968"/>
              <a:chOff x="6961990" y="2227741"/>
              <a:chExt cx="2808312" cy="930968"/>
            </a:xfrm>
          </p:grpSpPr>
          <p:sp>
            <p:nvSpPr>
              <p:cNvPr id="10" name="Rounded Rectangle 9"/>
              <p:cNvSpPr/>
              <p:nvPr/>
            </p:nvSpPr>
            <p:spPr bwMode="auto">
              <a:xfrm>
                <a:off x="6961990" y="2227741"/>
                <a:ext cx="2808312" cy="930968"/>
              </a:xfrm>
              <a:prstGeom prst="roundRect">
                <a:avLst/>
              </a:prstGeom>
              <a:solidFill>
                <a:srgbClr val="002060"/>
              </a:solid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6977914" y="2385781"/>
                <a:ext cx="2776463"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 Whatu Ora Palliative Care Projection Model </a:t>
                </a:r>
              </a:p>
            </p:txBody>
          </p:sp>
        </p:grpSp>
        <p:grpSp>
          <p:nvGrpSpPr>
            <p:cNvPr id="46" name="Group 45">
              <a:extLst>
                <a:ext uri="{FF2B5EF4-FFF2-40B4-BE49-F238E27FC236}">
                  <a16:creationId xmlns:a16="http://schemas.microsoft.com/office/drawing/2014/main" id="{BECBA929-18C2-D5E4-9D64-8461C7677E84}"/>
                </a:ext>
              </a:extLst>
            </p:cNvPr>
            <p:cNvGrpSpPr/>
            <p:nvPr/>
          </p:nvGrpSpPr>
          <p:grpSpPr>
            <a:xfrm>
              <a:off x="4061588" y="4362639"/>
              <a:ext cx="2592288" cy="936758"/>
              <a:chOff x="4233522" y="4433644"/>
              <a:chExt cx="2592288" cy="936758"/>
            </a:xfrm>
            <a:solidFill>
              <a:srgbClr val="002060"/>
            </a:solidFill>
          </p:grpSpPr>
          <p:sp>
            <p:nvSpPr>
              <p:cNvPr id="7" name="Rounded Rectangle 6"/>
              <p:cNvSpPr/>
              <p:nvPr/>
            </p:nvSpPr>
            <p:spPr bwMode="auto">
              <a:xfrm>
                <a:off x="4233522" y="4433644"/>
                <a:ext cx="2592288" cy="936758"/>
              </a:xfrm>
              <a:prstGeom prst="roundRect">
                <a:avLst/>
              </a:prstGeom>
              <a:grp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4384559" y="4578858"/>
                <a:ext cx="2373020" cy="58477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Historical Patterns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by Trajectory Group</a:t>
                </a:r>
                <a:endPar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 name="TextBox 10"/>
            <p:cNvSpPr txBox="1"/>
            <p:nvPr/>
          </p:nvSpPr>
          <p:spPr>
            <a:xfrm>
              <a:off x="1094693" y="2391741"/>
              <a:ext cx="2536436" cy="30623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Trajectories Project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NZ"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Linked data for all deaths in New Zealand occurring and registered in </a:t>
              </a:r>
              <a:r>
                <a:rPr kumimoji="0" lang="en-NZ"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2015</a:t>
              </a: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Place of </a:t>
              </a:r>
              <a:r>
                <a:rPr kumimoji="0" lang="en-NZ"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a:t>
              </a: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MORT data (mortality),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Cancer Registry,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National Collections: NMDS, NNPAC, PRIMHD, Pharms, Labs, PHO, GMS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SOCRATES (Disability)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CCPS (ARC subsidies)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interRAI Assessments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Hospice Care, Hospice IPU</a:t>
              </a:r>
            </a:p>
          </p:txBody>
        </p:sp>
        <p:sp>
          <p:nvSpPr>
            <p:cNvPr id="15" name="TextBox 14"/>
            <p:cNvSpPr txBox="1"/>
            <p:nvPr/>
          </p:nvSpPr>
          <p:spPr>
            <a:xfrm>
              <a:off x="9929112" y="2017013"/>
              <a:ext cx="1839222"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Spreadsheet model, choice of National, Region or District, Produces tables and graphs.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8" name="Elbow Connector 17"/>
            <p:cNvCxnSpPr/>
            <p:nvPr/>
          </p:nvCxnSpPr>
          <p:spPr>
            <a:xfrm>
              <a:off x="3529127" y="1661238"/>
              <a:ext cx="3245561" cy="729270"/>
            </a:xfrm>
            <a:prstGeom prst="bentConnector3">
              <a:avLst>
                <a:gd name="adj1" fmla="val 55562"/>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7" idx="0"/>
            </p:cNvCxnSpPr>
            <p:nvPr/>
          </p:nvCxnSpPr>
          <p:spPr>
            <a:xfrm rot="5400000" flipH="1" flipV="1">
              <a:off x="5244773" y="2846319"/>
              <a:ext cx="1629280" cy="1403363"/>
            </a:xfrm>
            <a:prstGeom prst="bentConnector3">
              <a:avLst>
                <a:gd name="adj1" fmla="val 100243"/>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cxnSpLocks/>
              <a:stCxn id="5" idx="3"/>
              <a:endCxn id="7" idx="1"/>
            </p:cNvCxnSpPr>
            <p:nvPr/>
          </p:nvCxnSpPr>
          <p:spPr>
            <a:xfrm>
              <a:off x="3646496" y="4080638"/>
              <a:ext cx="415092" cy="750380"/>
            </a:xfrm>
            <a:prstGeom prst="bentConnector3">
              <a:avLst>
                <a:gd name="adj1" fmla="val 50000"/>
              </a:avLst>
            </a:prstGeom>
            <a:ln w="3810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91300" y="5873714"/>
              <a:ext cx="324556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1C254A"/>
                  </a:solidFill>
                  <a:effectLst/>
                  <a:uLnTx/>
                  <a:uFillTx/>
                  <a:latin typeface="Arial" panose="020B0604020202020204" pitchFamily="34" charset="0"/>
                  <a:ea typeface="+mn-ea"/>
                  <a:cs typeface="Arial" panose="020B0604020202020204" pitchFamily="34" charset="0"/>
                </a:rPr>
                <a:t>Period for historical patterns</a:t>
              </a:r>
              <a:r>
                <a:rPr kumimoji="0" lang="en-GB" sz="1400" b="0" i="0" u="none" strike="noStrike" kern="1200" cap="none" spc="0" normalizeH="0" baseline="0" noProof="0" dirty="0">
                  <a:ln>
                    <a:noFill/>
                  </a:ln>
                  <a:solidFill>
                    <a:srgbClr val="1C254A"/>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1C254A"/>
                  </a:solidFill>
                  <a:effectLst/>
                  <a:uLnTx/>
                  <a:uFillTx/>
                  <a:latin typeface="Arial" panose="020B0604020202020204" pitchFamily="34" charset="0"/>
                  <a:ea typeface="+mn-ea"/>
                  <a:cs typeface="Arial" panose="020B0604020202020204" pitchFamily="34" charset="0"/>
                </a:rPr>
                <a:t>for the model is calendar </a:t>
              </a:r>
              <a:r>
                <a:rPr kumimoji="0" lang="en-GB" sz="1400" b="1" i="0" u="none" strike="noStrike" kern="1200" cap="none" spc="0" normalizeH="0" baseline="0" noProof="0" dirty="0">
                  <a:ln>
                    <a:noFill/>
                  </a:ln>
                  <a:solidFill>
                    <a:srgbClr val="1C254A"/>
                  </a:solidFill>
                  <a:effectLst/>
                  <a:uLnTx/>
                  <a:uFillTx/>
                  <a:latin typeface="Arial" panose="020B0604020202020204" pitchFamily="34" charset="0"/>
                  <a:ea typeface="+mn-ea"/>
                  <a:cs typeface="Arial" panose="020B0604020202020204" pitchFamily="34" charset="0"/>
                </a:rPr>
                <a:t>2015</a:t>
              </a:r>
              <a:endParaRPr kumimoji="0" lang="en-NZ" sz="1400" b="1" i="0" u="none" strike="noStrike" kern="1200" cap="none" spc="0" normalizeH="0" baseline="0" noProof="0" dirty="0">
                <a:ln>
                  <a:noFill/>
                </a:ln>
                <a:solidFill>
                  <a:srgbClr val="1C254A"/>
                </a:solidFill>
                <a:effectLst/>
                <a:uLnTx/>
                <a:uFillTx/>
                <a:latin typeface="Arial" panose="020B0604020202020204" pitchFamily="34" charset="0"/>
                <a:ea typeface="+mn-ea"/>
                <a:cs typeface="Arial" panose="020B0604020202020204" pitchFamily="34" charset="0"/>
              </a:endParaRPr>
            </a:p>
          </p:txBody>
        </p:sp>
        <p:sp>
          <p:nvSpPr>
            <p:cNvPr id="4" name="Rounded Rectangle 3"/>
            <p:cNvSpPr/>
            <p:nvPr/>
          </p:nvSpPr>
          <p:spPr bwMode="auto">
            <a:xfrm>
              <a:off x="1014047" y="1077175"/>
              <a:ext cx="2592288" cy="1152128"/>
            </a:xfrm>
            <a:prstGeom prst="roundRect">
              <a:avLst/>
            </a:prstGeom>
            <a:solidFill>
              <a:srgbClr val="EEECE1"/>
            </a:solid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1151933" y="1163974"/>
              <a:ext cx="2340260" cy="8925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Statistics NZ</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Projections of deaths using Manatū Hauora assumptions Twenty years: </a:t>
              </a:r>
              <a:r>
                <a:rPr kumimoji="0" lang="en-NZ"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2023 - 2043</a:t>
              </a: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23B18F85-8E7E-42D9-866E-F9E4ADEF3ACA}"/>
                </a:ext>
              </a:extLst>
            </p:cNvPr>
            <p:cNvSpPr txBox="1"/>
            <p:nvPr/>
          </p:nvSpPr>
          <p:spPr>
            <a:xfrm>
              <a:off x="4024461" y="5352819"/>
              <a:ext cx="266662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National patterns by age band and Trajectory Group</a:t>
              </a:r>
              <a:endPar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3638644" y="981731"/>
              <a:ext cx="504421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Projections by age band; projections by ethnicity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National, regional and districts by financial year to 2043</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36" name="Elbow Connector 33">
              <a:extLst>
                <a:ext uri="{FF2B5EF4-FFF2-40B4-BE49-F238E27FC236}">
                  <a16:creationId xmlns:a16="http://schemas.microsoft.com/office/drawing/2014/main" id="{6566F8FE-82DD-44E7-BBCC-CCE0707B5116}"/>
                </a:ext>
              </a:extLst>
            </p:cNvPr>
            <p:cNvCxnSpPr>
              <a:cxnSpLocks/>
            </p:cNvCxnSpPr>
            <p:nvPr/>
          </p:nvCxnSpPr>
          <p:spPr>
            <a:xfrm flipV="1">
              <a:off x="3665172" y="3668555"/>
              <a:ext cx="391887" cy="830"/>
            </a:xfrm>
            <a:prstGeom prst="bentConnector3">
              <a:avLst>
                <a:gd name="adj1" fmla="val 50000"/>
              </a:avLst>
            </a:prstGeom>
            <a:ln w="38100">
              <a:solidFill>
                <a:srgbClr val="003366"/>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FD8D160-A65A-5AA9-256F-96D768B2D97B}"/>
                </a:ext>
              </a:extLst>
            </p:cNvPr>
            <p:cNvGrpSpPr/>
            <p:nvPr/>
          </p:nvGrpSpPr>
          <p:grpSpPr>
            <a:xfrm>
              <a:off x="4058079" y="3329517"/>
              <a:ext cx="2592289" cy="810191"/>
              <a:chOff x="4230013" y="3400522"/>
              <a:chExt cx="2592289" cy="810191"/>
            </a:xfrm>
            <a:solidFill>
              <a:srgbClr val="002060"/>
            </a:solidFill>
          </p:grpSpPr>
          <p:sp>
            <p:nvSpPr>
              <p:cNvPr id="38" name="Rounded Rectangle 6">
                <a:extLst>
                  <a:ext uri="{FF2B5EF4-FFF2-40B4-BE49-F238E27FC236}">
                    <a16:creationId xmlns:a16="http://schemas.microsoft.com/office/drawing/2014/main" id="{3B313ADE-8D2E-402D-BCF6-7259E8A11D04}"/>
                  </a:ext>
                </a:extLst>
              </p:cNvPr>
              <p:cNvSpPr/>
              <p:nvPr/>
            </p:nvSpPr>
            <p:spPr bwMode="auto">
              <a:xfrm>
                <a:off x="4230013" y="3400522"/>
                <a:ext cx="2592288" cy="810191"/>
              </a:xfrm>
              <a:prstGeom prst="roundRect">
                <a:avLst/>
              </a:prstGeom>
              <a:grp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A9CD4673-536D-48BF-B8EA-95CDEE4419D0}"/>
                  </a:ext>
                </a:extLst>
              </p:cNvPr>
              <p:cNvSpPr txBox="1"/>
              <p:nvPr/>
            </p:nvSpPr>
            <p:spPr>
              <a:xfrm>
                <a:off x="4252135" y="3471380"/>
                <a:ext cx="2570167" cy="58477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Historical Patterns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Trajectory Groups</a:t>
                </a:r>
              </a:p>
            </p:txBody>
          </p:sp>
        </p:grpSp>
        <p:sp>
          <p:nvSpPr>
            <p:cNvPr id="22" name="TextBox 21">
              <a:extLst>
                <a:ext uri="{FF2B5EF4-FFF2-40B4-BE49-F238E27FC236}">
                  <a16:creationId xmlns:a16="http://schemas.microsoft.com/office/drawing/2014/main" id="{D578E4B4-43BA-4DF3-85F9-A11D4BC661F5}"/>
                </a:ext>
              </a:extLst>
            </p:cNvPr>
            <p:cNvSpPr txBox="1"/>
            <p:nvPr/>
          </p:nvSpPr>
          <p:spPr>
            <a:xfrm>
              <a:off x="6821325" y="1633516"/>
              <a:ext cx="285264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Combines historical patterns with future projections</a:t>
              </a:r>
            </a:p>
          </p:txBody>
        </p:sp>
        <p:sp>
          <p:nvSpPr>
            <p:cNvPr id="6" name="TextBox 5">
              <a:extLst>
                <a:ext uri="{FF2B5EF4-FFF2-40B4-BE49-F238E27FC236}">
                  <a16:creationId xmlns:a16="http://schemas.microsoft.com/office/drawing/2014/main" id="{D616269A-4C8A-5C5B-0325-F67D6BBFEB82}"/>
                </a:ext>
              </a:extLst>
            </p:cNvPr>
            <p:cNvSpPr txBox="1"/>
            <p:nvPr/>
          </p:nvSpPr>
          <p:spPr>
            <a:xfrm>
              <a:off x="3665172" y="1710393"/>
              <a:ext cx="1597347" cy="338554"/>
            </a:xfrm>
            <a:prstGeom prst="rect">
              <a:avLst/>
            </a:prstGeom>
            <a:solidFill>
              <a:srgbClr val="0070C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Arial" charset="0"/>
                </a:rPr>
                <a:t>“Update 2022”</a:t>
              </a:r>
              <a:endParaRPr kumimoji="0" lang="en-GB" sz="1600" b="1" i="0" u="none" strike="noStrike" kern="1200" cap="none" spc="0" normalizeH="0" baseline="0" noProof="0" dirty="0">
                <a:ln>
                  <a:noFill/>
                </a:ln>
                <a:solidFill>
                  <a:srgbClr val="FFFFFF"/>
                </a:solidFill>
                <a:effectLst/>
                <a:uLnTx/>
                <a:uFillTx/>
                <a:latin typeface="Arial"/>
                <a:ea typeface="+mn-ea"/>
                <a:cs typeface="Arial" charset="0"/>
              </a:endParaRPr>
            </a:p>
          </p:txBody>
        </p:sp>
        <p:grpSp>
          <p:nvGrpSpPr>
            <p:cNvPr id="43" name="Group 42">
              <a:extLst>
                <a:ext uri="{FF2B5EF4-FFF2-40B4-BE49-F238E27FC236}">
                  <a16:creationId xmlns:a16="http://schemas.microsoft.com/office/drawing/2014/main" id="{59144DE9-CAC9-1E29-12A1-DCF90A547409}"/>
                </a:ext>
              </a:extLst>
            </p:cNvPr>
            <p:cNvGrpSpPr/>
            <p:nvPr/>
          </p:nvGrpSpPr>
          <p:grpSpPr>
            <a:xfrm>
              <a:off x="9556549" y="4145400"/>
              <a:ext cx="2284835" cy="930968"/>
              <a:chOff x="9277954" y="4464324"/>
              <a:chExt cx="2808312" cy="930968"/>
            </a:xfrm>
          </p:grpSpPr>
          <p:sp>
            <p:nvSpPr>
              <p:cNvPr id="27" name="Rounded Rectangle 9">
                <a:extLst>
                  <a:ext uri="{FF2B5EF4-FFF2-40B4-BE49-F238E27FC236}">
                    <a16:creationId xmlns:a16="http://schemas.microsoft.com/office/drawing/2014/main" id="{E3A62B6E-46A5-65E7-3D2D-FE4C80977D0E}"/>
                  </a:ext>
                </a:extLst>
              </p:cNvPr>
              <p:cNvSpPr/>
              <p:nvPr/>
            </p:nvSpPr>
            <p:spPr bwMode="auto">
              <a:xfrm>
                <a:off x="9277954" y="4464324"/>
                <a:ext cx="2808312" cy="930968"/>
              </a:xfrm>
              <a:prstGeom prst="roundRect">
                <a:avLst/>
              </a:prstGeom>
              <a:solidFill>
                <a:srgbClr val="CCEAEE"/>
              </a:solidFill>
              <a:ln w="19050" cap="flat" cmpd="sng" algn="ctr">
                <a:solidFill>
                  <a:srgbClr val="00206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44BA9320-8ABB-80CF-1411-3553CE1F009C}"/>
                  </a:ext>
                </a:extLst>
              </p:cNvPr>
              <p:cNvSpPr txBox="1"/>
              <p:nvPr/>
            </p:nvSpPr>
            <p:spPr>
              <a:xfrm>
                <a:off x="9277954" y="4604870"/>
                <a:ext cx="2776463" cy="584775"/>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8222B"/>
                    </a:solidFill>
                    <a:effectLst/>
                    <a:uLnTx/>
                    <a:uFillTx/>
                    <a:latin typeface="Arial" panose="020B0604020202020204" pitchFamily="34" charset="0"/>
                    <a:ea typeface="+mn-ea"/>
                    <a:cs typeface="Arial" panose="020B0604020202020204" pitchFamily="34" charset="0"/>
                  </a:rPr>
                  <a:t>Regional projections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8222B"/>
                    </a:solidFill>
                    <a:effectLst/>
                    <a:uLnTx/>
                    <a:uFillTx/>
                    <a:latin typeface="Arial" panose="020B0604020202020204" pitchFamily="34" charset="0"/>
                    <a:ea typeface="+mn-ea"/>
                    <a:cs typeface="Arial" panose="020B0604020202020204" pitchFamily="34" charset="0"/>
                  </a:rPr>
                  <a:t>and comparisons</a:t>
                </a:r>
              </a:p>
            </p:txBody>
          </p:sp>
        </p:grpSp>
        <p:grpSp>
          <p:nvGrpSpPr>
            <p:cNvPr id="42" name="Group 41">
              <a:extLst>
                <a:ext uri="{FF2B5EF4-FFF2-40B4-BE49-F238E27FC236}">
                  <a16:creationId xmlns:a16="http://schemas.microsoft.com/office/drawing/2014/main" id="{EAFA9849-8A3B-81F9-0DDF-F6F7F1572CF3}"/>
                </a:ext>
              </a:extLst>
            </p:cNvPr>
            <p:cNvGrpSpPr/>
            <p:nvPr/>
          </p:nvGrpSpPr>
          <p:grpSpPr>
            <a:xfrm>
              <a:off x="6994146" y="5506389"/>
              <a:ext cx="2640483" cy="930968"/>
              <a:chOff x="7824192" y="5588969"/>
              <a:chExt cx="2808312" cy="930968"/>
            </a:xfrm>
          </p:grpSpPr>
          <p:sp>
            <p:nvSpPr>
              <p:cNvPr id="30" name="Rounded Rectangle 9">
                <a:extLst>
                  <a:ext uri="{FF2B5EF4-FFF2-40B4-BE49-F238E27FC236}">
                    <a16:creationId xmlns:a16="http://schemas.microsoft.com/office/drawing/2014/main" id="{DFFD9CCA-8C58-198C-8306-1D5624BB681B}"/>
                  </a:ext>
                </a:extLst>
              </p:cNvPr>
              <p:cNvSpPr/>
              <p:nvPr/>
            </p:nvSpPr>
            <p:spPr bwMode="auto">
              <a:xfrm>
                <a:off x="7824192" y="5588969"/>
                <a:ext cx="2808312" cy="930968"/>
              </a:xfrm>
              <a:prstGeom prst="roundRect">
                <a:avLst/>
              </a:prstGeom>
              <a:solidFill>
                <a:srgbClr val="CCEAEE"/>
              </a:solidFill>
              <a:ln w="19050" cap="flat" cmpd="sng" algn="ctr">
                <a:solidFill>
                  <a:srgbClr val="00206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F81DC68C-A8CA-5745-A400-77608691C644}"/>
                  </a:ext>
                </a:extLst>
              </p:cNvPr>
              <p:cNvSpPr txBox="1"/>
              <p:nvPr/>
            </p:nvSpPr>
            <p:spPr>
              <a:xfrm>
                <a:off x="7824192" y="5649828"/>
                <a:ext cx="2776463" cy="830997"/>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8222B"/>
                    </a:solidFill>
                    <a:effectLst/>
                    <a:uLnTx/>
                    <a:uFillTx/>
                    <a:latin typeface="Arial" panose="020B0604020202020204" pitchFamily="34" charset="0"/>
                    <a:ea typeface="+mn-ea"/>
                    <a:cs typeface="Arial" panose="020B0604020202020204" pitchFamily="34" charset="0"/>
                  </a:rPr>
                  <a:t>Hospice Palliative Care Direct and Indirect Support Needed</a:t>
                </a:r>
              </a:p>
            </p:txBody>
          </p:sp>
        </p:grpSp>
        <p:sp>
          <p:nvSpPr>
            <p:cNvPr id="54" name="TextBox 53">
              <a:extLst>
                <a:ext uri="{FF2B5EF4-FFF2-40B4-BE49-F238E27FC236}">
                  <a16:creationId xmlns:a16="http://schemas.microsoft.com/office/drawing/2014/main" id="{8B07EE9F-09DD-CAE2-0836-13BD61CF1648}"/>
                </a:ext>
              </a:extLst>
            </p:cNvPr>
            <p:cNvSpPr txBox="1"/>
            <p:nvPr/>
          </p:nvSpPr>
          <p:spPr>
            <a:xfrm>
              <a:off x="9678085" y="5125258"/>
              <a:ext cx="221009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Only national patterns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249A7F46-DE41-ECFC-0A21-2F87F5110C3D}"/>
                </a:ext>
              </a:extLst>
            </p:cNvPr>
            <p:cNvSpPr txBox="1"/>
            <p:nvPr/>
          </p:nvSpPr>
          <p:spPr>
            <a:xfrm>
              <a:off x="9887104" y="946605"/>
              <a:ext cx="1597347" cy="461665"/>
            </a:xfrm>
            <a:prstGeom prst="rect">
              <a:avLst/>
            </a:prstGeom>
            <a:solidFill>
              <a:srgbClr val="0070C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2400" b="1" i="0" u="none" strike="noStrike" kern="1200" cap="none" spc="0" normalizeH="0" baseline="0" noProof="0" dirty="0">
                  <a:ln>
                    <a:noFill/>
                  </a:ln>
                  <a:solidFill>
                    <a:srgbClr val="FFFFFF"/>
                  </a:solidFill>
                  <a:effectLst/>
                  <a:uLnTx/>
                  <a:uFillTx/>
                  <a:latin typeface="Arial"/>
                  <a:ea typeface="+mn-ea"/>
                  <a:cs typeface="Arial" charset="0"/>
                </a:rPr>
                <a:t>Phase 1</a:t>
              </a:r>
              <a:endParaRPr kumimoji="0" lang="en-GB"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40" name="TextBox 39">
              <a:extLst>
                <a:ext uri="{FF2B5EF4-FFF2-40B4-BE49-F238E27FC236}">
                  <a16:creationId xmlns:a16="http://schemas.microsoft.com/office/drawing/2014/main" id="{FCFFDBDC-8629-0FCC-E646-09639C939E64}"/>
                </a:ext>
              </a:extLst>
            </p:cNvPr>
            <p:cNvSpPr txBox="1"/>
            <p:nvPr/>
          </p:nvSpPr>
          <p:spPr>
            <a:xfrm>
              <a:off x="10011730" y="1424965"/>
              <a:ext cx="1472721"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June 2023</a:t>
              </a: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Arrow: Right 44">
              <a:extLst>
                <a:ext uri="{FF2B5EF4-FFF2-40B4-BE49-F238E27FC236}">
                  <a16:creationId xmlns:a16="http://schemas.microsoft.com/office/drawing/2014/main" id="{22EFF95B-85D6-33B2-76F1-858091312E5F}"/>
                </a:ext>
              </a:extLst>
            </p:cNvPr>
            <p:cNvSpPr/>
            <p:nvPr/>
          </p:nvSpPr>
          <p:spPr bwMode="auto">
            <a:xfrm>
              <a:off x="178682" y="1408270"/>
              <a:ext cx="635489" cy="52322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372018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328B-6451-11FC-3AF7-60E2B9D830B2}"/>
              </a:ext>
            </a:extLst>
          </p:cNvPr>
          <p:cNvSpPr>
            <a:spLocks noGrp="1"/>
          </p:cNvSpPr>
          <p:nvPr>
            <p:ph type="title"/>
          </p:nvPr>
        </p:nvSpPr>
        <p:spPr>
          <a:xfrm>
            <a:off x="7114062" y="260648"/>
            <a:ext cx="4582764" cy="1143000"/>
          </a:xfrm>
        </p:spPr>
        <p:txBody>
          <a:bodyPr/>
          <a:lstStyle/>
          <a:p>
            <a:r>
              <a:rPr lang="en-US" dirty="0"/>
              <a:t>Regions </a:t>
            </a:r>
            <a:br>
              <a:rPr lang="en-US" dirty="0"/>
            </a:br>
            <a:r>
              <a:rPr lang="en-US" dirty="0"/>
              <a:t>2023-2043</a:t>
            </a:r>
            <a:endParaRPr lang="en-GB" dirty="0"/>
          </a:p>
        </p:txBody>
      </p:sp>
      <p:sp>
        <p:nvSpPr>
          <p:cNvPr id="6" name="Text Placeholder 3">
            <a:extLst>
              <a:ext uri="{FF2B5EF4-FFF2-40B4-BE49-F238E27FC236}">
                <a16:creationId xmlns:a16="http://schemas.microsoft.com/office/drawing/2014/main" id="{5A47EAE4-0918-F452-4137-B68ACA050656}"/>
              </a:ext>
            </a:extLst>
          </p:cNvPr>
          <p:cNvSpPr txBox="1">
            <a:spLocks/>
          </p:cNvSpPr>
          <p:nvPr/>
        </p:nvSpPr>
        <p:spPr bwMode="auto">
          <a:xfrm>
            <a:off x="7252090" y="1683382"/>
            <a:ext cx="4444736" cy="730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Change in population from 2023 to 2043: </a:t>
            </a:r>
            <a:r>
              <a:rPr lang="en-US" b="1" kern="0" dirty="0"/>
              <a:t>New Zealand 115% </a:t>
            </a:r>
          </a:p>
          <a:p>
            <a:r>
              <a:rPr lang="en-US" kern="0" dirty="0"/>
              <a:t>Northern 119%; Te Manawa Taki 115%; Central 109%; Te Waipounamu 111%.</a:t>
            </a:r>
          </a:p>
        </p:txBody>
      </p:sp>
      <p:pic>
        <p:nvPicPr>
          <p:cNvPr id="5" name="Picture 4">
            <a:extLst>
              <a:ext uri="{FF2B5EF4-FFF2-40B4-BE49-F238E27FC236}">
                <a16:creationId xmlns:a16="http://schemas.microsoft.com/office/drawing/2014/main" id="{17315820-F8C1-5319-7850-3470DE10B7BB}"/>
              </a:ext>
            </a:extLst>
          </p:cNvPr>
          <p:cNvPicPr>
            <a:picLocks noChangeAspect="1"/>
          </p:cNvPicPr>
          <p:nvPr/>
        </p:nvPicPr>
        <p:blipFill>
          <a:blip r:embed="rId3"/>
          <a:stretch>
            <a:fillRect/>
          </a:stretch>
        </p:blipFill>
        <p:spPr>
          <a:xfrm>
            <a:off x="20563" y="-9128"/>
            <a:ext cx="7063740" cy="3583305"/>
          </a:xfrm>
          <a:prstGeom prst="rect">
            <a:avLst/>
          </a:prstGeom>
        </p:spPr>
      </p:pic>
      <p:sp>
        <p:nvSpPr>
          <p:cNvPr id="4" name="Text Placeholder 3">
            <a:extLst>
              <a:ext uri="{FF2B5EF4-FFF2-40B4-BE49-F238E27FC236}">
                <a16:creationId xmlns:a16="http://schemas.microsoft.com/office/drawing/2014/main" id="{DEA9C6CC-26A6-DBEA-96F9-1203504914BC}"/>
              </a:ext>
            </a:extLst>
          </p:cNvPr>
          <p:cNvSpPr txBox="1">
            <a:spLocks/>
          </p:cNvSpPr>
          <p:nvPr/>
        </p:nvSpPr>
        <p:spPr bwMode="auto">
          <a:xfrm>
            <a:off x="7321104" y="3836118"/>
            <a:ext cx="4444736" cy="730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8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US" kern="0" dirty="0"/>
              <a:t>Change in deaths from 2023 to 2043: </a:t>
            </a:r>
            <a:r>
              <a:rPr lang="en-US" b="1" kern="0" dirty="0"/>
              <a:t>New Zealand 148% </a:t>
            </a:r>
          </a:p>
          <a:p>
            <a:r>
              <a:rPr lang="en-US" kern="0" dirty="0"/>
              <a:t>Northern 160%; Te Manawa Taki 148%; Central 138%; Te Waipounamu 143%.</a:t>
            </a:r>
          </a:p>
        </p:txBody>
      </p:sp>
      <p:pic>
        <p:nvPicPr>
          <p:cNvPr id="7" name="Picture 6">
            <a:extLst>
              <a:ext uri="{FF2B5EF4-FFF2-40B4-BE49-F238E27FC236}">
                <a16:creationId xmlns:a16="http://schemas.microsoft.com/office/drawing/2014/main" id="{F26B54DC-AA2A-095F-7AE8-FFD195F96CC5}"/>
              </a:ext>
            </a:extLst>
          </p:cNvPr>
          <p:cNvPicPr>
            <a:picLocks noChangeAspect="1"/>
          </p:cNvPicPr>
          <p:nvPr/>
        </p:nvPicPr>
        <p:blipFill>
          <a:blip r:embed="rId4"/>
          <a:stretch>
            <a:fillRect/>
          </a:stretch>
        </p:blipFill>
        <p:spPr>
          <a:xfrm>
            <a:off x="119336" y="3274695"/>
            <a:ext cx="7063740" cy="3583305"/>
          </a:xfrm>
          <a:prstGeom prst="rect">
            <a:avLst/>
          </a:prstGeom>
        </p:spPr>
      </p:pic>
      <p:sp>
        <p:nvSpPr>
          <p:cNvPr id="3" name="Text Placeholder 2">
            <a:extLst>
              <a:ext uri="{FF2B5EF4-FFF2-40B4-BE49-F238E27FC236}">
                <a16:creationId xmlns:a16="http://schemas.microsoft.com/office/drawing/2014/main" id="{D12D293D-C499-6855-48BA-E2832DD1C666}"/>
              </a:ext>
            </a:extLst>
          </p:cNvPr>
          <p:cNvSpPr>
            <a:spLocks noGrp="1"/>
          </p:cNvSpPr>
          <p:nvPr>
            <p:ph type="body" sz="quarter" idx="10"/>
          </p:nvPr>
        </p:nvSpPr>
        <p:spPr>
          <a:xfrm>
            <a:off x="6312024" y="6505401"/>
            <a:ext cx="5184576" cy="307975"/>
          </a:xfrm>
        </p:spPr>
        <p:txBody>
          <a:bodyPr/>
          <a:lstStyle/>
          <a:p>
            <a:r>
              <a:rPr lang="en-US" sz="1200" b="1" dirty="0"/>
              <a:t>Data source</a:t>
            </a:r>
            <a:r>
              <a:rPr lang="en-US" sz="1200" dirty="0"/>
              <a:t>: DHB Births and Deaths Projections 2023-43 (2022 Update)</a:t>
            </a:r>
            <a:endParaRPr lang="en-GB" sz="1200" dirty="0"/>
          </a:p>
        </p:txBody>
      </p:sp>
      <p:sp>
        <p:nvSpPr>
          <p:cNvPr id="9" name="Title 1">
            <a:extLst>
              <a:ext uri="{FF2B5EF4-FFF2-40B4-BE49-F238E27FC236}">
                <a16:creationId xmlns:a16="http://schemas.microsoft.com/office/drawing/2014/main" id="{077F5B16-B56C-3DB3-DEC0-130BFD6D5F21}"/>
              </a:ext>
            </a:extLst>
          </p:cNvPr>
          <p:cNvSpPr txBox="1">
            <a:spLocks/>
          </p:cNvSpPr>
          <p:nvPr/>
        </p:nvSpPr>
        <p:spPr bwMode="auto">
          <a:xfrm>
            <a:off x="3071664" y="260648"/>
            <a:ext cx="2088232" cy="565249"/>
          </a:xfrm>
          <a:prstGeom prst="rect">
            <a:avLst/>
          </a:prstGeom>
          <a:solidFill>
            <a:schemeClr val="bg1"/>
          </a:solidFill>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lang="en-US" sz="4400" b="1">
                <a:solidFill>
                  <a:srgbClr val="003366"/>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a:lstStyle>
          <a:p>
            <a:r>
              <a:rPr lang="en-GB" sz="2800" kern="0" dirty="0"/>
              <a:t>Population</a:t>
            </a:r>
          </a:p>
        </p:txBody>
      </p:sp>
      <p:sp>
        <p:nvSpPr>
          <p:cNvPr id="11" name="Title 1">
            <a:extLst>
              <a:ext uri="{FF2B5EF4-FFF2-40B4-BE49-F238E27FC236}">
                <a16:creationId xmlns:a16="http://schemas.microsoft.com/office/drawing/2014/main" id="{3BDC234C-7066-5175-B033-58503EBA191B}"/>
              </a:ext>
            </a:extLst>
          </p:cNvPr>
          <p:cNvSpPr txBox="1">
            <a:spLocks/>
          </p:cNvSpPr>
          <p:nvPr/>
        </p:nvSpPr>
        <p:spPr bwMode="auto">
          <a:xfrm>
            <a:off x="3071664" y="3541353"/>
            <a:ext cx="2088232" cy="565249"/>
          </a:xfrm>
          <a:prstGeom prst="rect">
            <a:avLst/>
          </a:prstGeom>
          <a:solidFill>
            <a:schemeClr val="bg1"/>
          </a:solidFill>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lang="en-US" sz="4400" b="1">
                <a:solidFill>
                  <a:srgbClr val="003366"/>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a:lstStyle>
          <a:p>
            <a:r>
              <a:rPr lang="en-GB" sz="2800" kern="0" dirty="0"/>
              <a:t>Deaths</a:t>
            </a:r>
          </a:p>
        </p:txBody>
      </p:sp>
    </p:spTree>
    <p:extLst>
      <p:ext uri="{BB962C8B-B14F-4D97-AF65-F5344CB8AC3E}">
        <p14:creationId xmlns:p14="http://schemas.microsoft.com/office/powerpoint/2010/main" val="42716491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055440" y="2492896"/>
            <a:ext cx="10153128" cy="2592288"/>
          </a:xfrm>
        </p:spPr>
        <p:txBody>
          <a:bodyPr>
            <a:normAutofit/>
          </a:bodyPr>
          <a:lstStyle/>
          <a:p>
            <a:r>
              <a:rPr lang="en-US" sz="3600" dirty="0"/>
              <a:t>The updated Te Whatu Ora Palliative Care Projection Model has detail on each region and district, using national patterns</a:t>
            </a:r>
            <a:endParaRPr lang="en-US" sz="3600" b="1" dirty="0"/>
          </a:p>
          <a:p>
            <a:endParaRPr lang="en-GB" sz="5400" dirty="0"/>
          </a:p>
        </p:txBody>
      </p:sp>
    </p:spTree>
    <p:extLst>
      <p:ext uri="{BB962C8B-B14F-4D97-AF65-F5344CB8AC3E}">
        <p14:creationId xmlns:p14="http://schemas.microsoft.com/office/powerpoint/2010/main" val="25904494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6BF1-898F-47EB-A839-4DEE005898C7}"/>
              </a:ext>
            </a:extLst>
          </p:cNvPr>
          <p:cNvSpPr>
            <a:spLocks noGrp="1"/>
          </p:cNvSpPr>
          <p:nvPr>
            <p:ph type="title"/>
          </p:nvPr>
        </p:nvSpPr>
        <p:spPr>
          <a:xfrm>
            <a:off x="119336" y="-21531"/>
            <a:ext cx="11893982" cy="1143000"/>
          </a:xfrm>
        </p:spPr>
        <p:txBody>
          <a:bodyPr/>
          <a:lstStyle/>
          <a:p>
            <a:r>
              <a:rPr lang="en-GB" sz="4000" dirty="0">
                <a:solidFill>
                  <a:srgbClr val="1C254A"/>
                </a:solidFill>
              </a:rPr>
              <a:t>Te Whatu Ora Palliative Care Projection Model</a:t>
            </a:r>
          </a:p>
        </p:txBody>
      </p:sp>
      <p:sp>
        <p:nvSpPr>
          <p:cNvPr id="54" name="TextBox 53">
            <a:extLst>
              <a:ext uri="{FF2B5EF4-FFF2-40B4-BE49-F238E27FC236}">
                <a16:creationId xmlns:a16="http://schemas.microsoft.com/office/drawing/2014/main" id="{8B07EE9F-09DD-CAE2-0836-13BD61CF1648}"/>
              </a:ext>
            </a:extLst>
          </p:cNvPr>
          <p:cNvSpPr txBox="1"/>
          <p:nvPr/>
        </p:nvSpPr>
        <p:spPr>
          <a:xfrm>
            <a:off x="10305197" y="3564199"/>
            <a:ext cx="1839222"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Choice of national or regional patterns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5" name="Group 44">
            <a:extLst>
              <a:ext uri="{FF2B5EF4-FFF2-40B4-BE49-F238E27FC236}">
                <a16:creationId xmlns:a16="http://schemas.microsoft.com/office/drawing/2014/main" id="{B5035EBA-060D-6DB3-4C19-4E005455EFCB}"/>
              </a:ext>
            </a:extLst>
          </p:cNvPr>
          <p:cNvGrpSpPr/>
          <p:nvPr/>
        </p:nvGrpSpPr>
        <p:grpSpPr>
          <a:xfrm>
            <a:off x="178682" y="946605"/>
            <a:ext cx="11662702" cy="5650747"/>
            <a:chOff x="178682" y="946605"/>
            <a:chExt cx="11662702" cy="5650747"/>
          </a:xfrm>
        </p:grpSpPr>
        <p:cxnSp>
          <p:nvCxnSpPr>
            <p:cNvPr id="24" name="Straight Arrow Connector 23">
              <a:extLst>
                <a:ext uri="{FF2B5EF4-FFF2-40B4-BE49-F238E27FC236}">
                  <a16:creationId xmlns:a16="http://schemas.microsoft.com/office/drawing/2014/main" id="{C7F5C6D9-0685-E10A-3EE7-90048C678892}"/>
                </a:ext>
              </a:extLst>
            </p:cNvPr>
            <p:cNvCxnSpPr>
              <a:cxnSpLocks/>
            </p:cNvCxnSpPr>
            <p:nvPr/>
          </p:nvCxnSpPr>
          <p:spPr>
            <a:xfrm>
              <a:off x="9056045" y="3051981"/>
              <a:ext cx="932372" cy="2630745"/>
            </a:xfrm>
            <a:prstGeom prst="straightConnector1">
              <a:avLst/>
            </a:prstGeom>
            <a:ln w="76200">
              <a:solidFill>
                <a:srgbClr val="81CBD5"/>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3A0DDC4-E3E9-4359-4651-4A0B71FE302C}"/>
                </a:ext>
              </a:extLst>
            </p:cNvPr>
            <p:cNvCxnSpPr>
              <a:cxnSpLocks/>
            </p:cNvCxnSpPr>
            <p:nvPr/>
          </p:nvCxnSpPr>
          <p:spPr>
            <a:xfrm>
              <a:off x="8056052" y="3060163"/>
              <a:ext cx="0" cy="1088067"/>
            </a:xfrm>
            <a:prstGeom prst="straightConnector1">
              <a:avLst/>
            </a:prstGeom>
            <a:ln w="76200">
              <a:solidFill>
                <a:srgbClr val="81CBD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1CD6AF5-A605-A2A3-2DE3-9F42801F8F98}"/>
                </a:ext>
              </a:extLst>
            </p:cNvPr>
            <p:cNvCxnSpPr>
              <a:cxnSpLocks/>
            </p:cNvCxnSpPr>
            <p:nvPr/>
          </p:nvCxnSpPr>
          <p:spPr>
            <a:xfrm>
              <a:off x="9556549" y="3060163"/>
              <a:ext cx="715334" cy="1068977"/>
            </a:xfrm>
            <a:prstGeom prst="straightConnector1">
              <a:avLst/>
            </a:prstGeom>
            <a:ln w="76200">
              <a:solidFill>
                <a:srgbClr val="81CBD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FDC2D5C-1148-A7DD-7343-99EAB45A6B56}"/>
                </a:ext>
              </a:extLst>
            </p:cNvPr>
            <p:cNvCxnSpPr>
              <a:cxnSpLocks/>
            </p:cNvCxnSpPr>
            <p:nvPr/>
          </p:nvCxnSpPr>
          <p:spPr>
            <a:xfrm>
              <a:off x="8616280" y="3087704"/>
              <a:ext cx="0" cy="2431424"/>
            </a:xfrm>
            <a:prstGeom prst="straightConnector1">
              <a:avLst/>
            </a:prstGeom>
            <a:ln w="76200">
              <a:solidFill>
                <a:srgbClr val="81CBD5"/>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a:off x="1054208" y="2371608"/>
              <a:ext cx="2592288" cy="3418061"/>
            </a:xfrm>
            <a:prstGeom prst="roundRect">
              <a:avLst/>
            </a:prstGeom>
            <a:solidFill>
              <a:srgbClr val="EEECE1"/>
            </a:solid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grpSp>
          <p:nvGrpSpPr>
            <p:cNvPr id="49" name="Group 48">
              <a:extLst>
                <a:ext uri="{FF2B5EF4-FFF2-40B4-BE49-F238E27FC236}">
                  <a16:creationId xmlns:a16="http://schemas.microsoft.com/office/drawing/2014/main" id="{C5BAFA93-9B10-A44C-F843-6667294F6308}"/>
                </a:ext>
              </a:extLst>
            </p:cNvPr>
            <p:cNvGrpSpPr/>
            <p:nvPr/>
          </p:nvGrpSpPr>
          <p:grpSpPr>
            <a:xfrm>
              <a:off x="6790055" y="2156736"/>
              <a:ext cx="3021977" cy="930968"/>
              <a:chOff x="6961990" y="2227741"/>
              <a:chExt cx="2808312" cy="930968"/>
            </a:xfrm>
          </p:grpSpPr>
          <p:sp>
            <p:nvSpPr>
              <p:cNvPr id="10" name="Rounded Rectangle 9"/>
              <p:cNvSpPr/>
              <p:nvPr/>
            </p:nvSpPr>
            <p:spPr bwMode="auto">
              <a:xfrm>
                <a:off x="6961990" y="2227741"/>
                <a:ext cx="2808312" cy="930968"/>
              </a:xfrm>
              <a:prstGeom prst="roundRect">
                <a:avLst/>
              </a:prstGeom>
              <a:solidFill>
                <a:srgbClr val="002060"/>
              </a:solid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6977914" y="2385781"/>
                <a:ext cx="2776463"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 Whatu Ora Palliative Care Projection Model </a:t>
                </a:r>
              </a:p>
            </p:txBody>
          </p:sp>
        </p:grpSp>
        <p:grpSp>
          <p:nvGrpSpPr>
            <p:cNvPr id="46" name="Group 45">
              <a:extLst>
                <a:ext uri="{FF2B5EF4-FFF2-40B4-BE49-F238E27FC236}">
                  <a16:creationId xmlns:a16="http://schemas.microsoft.com/office/drawing/2014/main" id="{BECBA929-18C2-D5E4-9D64-8461C7677E84}"/>
                </a:ext>
              </a:extLst>
            </p:cNvPr>
            <p:cNvGrpSpPr/>
            <p:nvPr/>
          </p:nvGrpSpPr>
          <p:grpSpPr>
            <a:xfrm>
              <a:off x="4061588" y="4362639"/>
              <a:ext cx="2592288" cy="936758"/>
              <a:chOff x="4233522" y="4433644"/>
              <a:chExt cx="2592288" cy="936758"/>
            </a:xfrm>
            <a:solidFill>
              <a:srgbClr val="002060"/>
            </a:solidFill>
          </p:grpSpPr>
          <p:sp>
            <p:nvSpPr>
              <p:cNvPr id="7" name="Rounded Rectangle 6"/>
              <p:cNvSpPr/>
              <p:nvPr/>
            </p:nvSpPr>
            <p:spPr bwMode="auto">
              <a:xfrm>
                <a:off x="4233522" y="4433644"/>
                <a:ext cx="2592288" cy="936758"/>
              </a:xfrm>
              <a:prstGeom prst="roundRect">
                <a:avLst/>
              </a:prstGeom>
              <a:grp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4384559" y="4578858"/>
                <a:ext cx="2373020" cy="58477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Historical Patterns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by Trajectory Group</a:t>
                </a:r>
                <a:endPar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 name="TextBox 10"/>
            <p:cNvSpPr txBox="1"/>
            <p:nvPr/>
          </p:nvSpPr>
          <p:spPr>
            <a:xfrm>
              <a:off x="1094693" y="2391741"/>
              <a:ext cx="2536436" cy="30623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Trajectories Project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NZ"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Linked data for all deaths in New Zealand occurring in </a:t>
              </a:r>
              <a:r>
                <a:rPr kumimoji="0" lang="en-NZ"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2015 to 2019 </a:t>
              </a: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registered before 2020.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Place of </a:t>
              </a:r>
              <a:r>
                <a:rPr kumimoji="0" lang="en-NZ"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a:t>
              </a: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MORT data (mortality),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Cancer Registry,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National Collections: NMDS, NNPAC, PRIMHD, Pharms, Labs, PHO, GMS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SOCRATES (Disability)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CCPS (ARC subsidies)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interRAI Assessments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Hospice Care, Hospice IPU</a:t>
              </a:r>
            </a:p>
          </p:txBody>
        </p:sp>
        <p:sp>
          <p:nvSpPr>
            <p:cNvPr id="15" name="TextBox 14"/>
            <p:cNvSpPr txBox="1"/>
            <p:nvPr/>
          </p:nvSpPr>
          <p:spPr>
            <a:xfrm>
              <a:off x="9929112" y="2017013"/>
              <a:ext cx="1839222"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Spreadsheet model, choice of National, Region or District, Produces tables and graphs.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8" name="Elbow Connector 17"/>
            <p:cNvCxnSpPr/>
            <p:nvPr/>
          </p:nvCxnSpPr>
          <p:spPr>
            <a:xfrm>
              <a:off x="3529127" y="1661238"/>
              <a:ext cx="3245561" cy="729270"/>
            </a:xfrm>
            <a:prstGeom prst="bentConnector3">
              <a:avLst>
                <a:gd name="adj1" fmla="val 55562"/>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7" idx="0"/>
            </p:cNvCxnSpPr>
            <p:nvPr/>
          </p:nvCxnSpPr>
          <p:spPr>
            <a:xfrm rot="5400000" flipH="1" flipV="1">
              <a:off x="5244773" y="2846319"/>
              <a:ext cx="1629280" cy="1403363"/>
            </a:xfrm>
            <a:prstGeom prst="bentConnector3">
              <a:avLst>
                <a:gd name="adj1" fmla="val 100243"/>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cxnSpLocks/>
              <a:stCxn id="5" idx="3"/>
              <a:endCxn id="7" idx="1"/>
            </p:cNvCxnSpPr>
            <p:nvPr/>
          </p:nvCxnSpPr>
          <p:spPr>
            <a:xfrm>
              <a:off x="3646496" y="4080638"/>
              <a:ext cx="415092" cy="750380"/>
            </a:xfrm>
            <a:prstGeom prst="bentConnector3">
              <a:avLst>
                <a:gd name="adj1" fmla="val 50000"/>
              </a:avLst>
            </a:prstGeom>
            <a:ln w="3810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1384" y="5886600"/>
              <a:ext cx="3245561" cy="523220"/>
            </a:xfrm>
            <a:prstGeom prst="rect">
              <a:avLst/>
            </a:prstGeom>
            <a:solidFill>
              <a:srgbClr val="0070C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Period for historical patterns</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the model is calendar </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2015 to 2019</a:t>
              </a:r>
              <a:endParaRPr kumimoji="0" lang="en-NZ"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Rounded Rectangle 3"/>
            <p:cNvSpPr/>
            <p:nvPr/>
          </p:nvSpPr>
          <p:spPr bwMode="auto">
            <a:xfrm>
              <a:off x="1014047" y="1077175"/>
              <a:ext cx="2592288" cy="1152128"/>
            </a:xfrm>
            <a:prstGeom prst="roundRect">
              <a:avLst/>
            </a:prstGeom>
            <a:solidFill>
              <a:srgbClr val="EEECE1"/>
            </a:solid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1151933" y="1163974"/>
              <a:ext cx="2340260" cy="8925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Statistics NZ</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Projections of deaths using Manatū Hauora assumptions Twenty years: </a:t>
              </a:r>
              <a:r>
                <a:rPr kumimoji="0" lang="en-NZ"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2023 - 2043</a:t>
              </a: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23B18F85-8E7E-42D9-866E-F9E4ADEF3ACA}"/>
                </a:ext>
              </a:extLst>
            </p:cNvPr>
            <p:cNvSpPr txBox="1"/>
            <p:nvPr/>
          </p:nvSpPr>
          <p:spPr>
            <a:xfrm>
              <a:off x="4024461" y="5352819"/>
              <a:ext cx="266662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National patterns by age band and Trajectory Group</a:t>
              </a:r>
              <a:endPar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3638644" y="981731"/>
              <a:ext cx="504421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Projections by age band; projections by ethnicity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National, regional and districts by financial year to 2043</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36" name="Elbow Connector 33">
              <a:extLst>
                <a:ext uri="{FF2B5EF4-FFF2-40B4-BE49-F238E27FC236}">
                  <a16:creationId xmlns:a16="http://schemas.microsoft.com/office/drawing/2014/main" id="{6566F8FE-82DD-44E7-BBCC-CCE0707B5116}"/>
                </a:ext>
              </a:extLst>
            </p:cNvPr>
            <p:cNvCxnSpPr>
              <a:cxnSpLocks/>
            </p:cNvCxnSpPr>
            <p:nvPr/>
          </p:nvCxnSpPr>
          <p:spPr>
            <a:xfrm flipV="1">
              <a:off x="3665172" y="3668555"/>
              <a:ext cx="391887" cy="830"/>
            </a:xfrm>
            <a:prstGeom prst="bentConnector3">
              <a:avLst>
                <a:gd name="adj1" fmla="val 50000"/>
              </a:avLst>
            </a:prstGeom>
            <a:ln w="38100">
              <a:solidFill>
                <a:srgbClr val="003366"/>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FD8D160-A65A-5AA9-256F-96D768B2D97B}"/>
                </a:ext>
              </a:extLst>
            </p:cNvPr>
            <p:cNvGrpSpPr/>
            <p:nvPr/>
          </p:nvGrpSpPr>
          <p:grpSpPr>
            <a:xfrm>
              <a:off x="4058079" y="3329517"/>
              <a:ext cx="2592289" cy="810191"/>
              <a:chOff x="4230013" y="3400522"/>
              <a:chExt cx="2592289" cy="810191"/>
            </a:xfrm>
            <a:solidFill>
              <a:srgbClr val="002060"/>
            </a:solidFill>
          </p:grpSpPr>
          <p:sp>
            <p:nvSpPr>
              <p:cNvPr id="38" name="Rounded Rectangle 6">
                <a:extLst>
                  <a:ext uri="{FF2B5EF4-FFF2-40B4-BE49-F238E27FC236}">
                    <a16:creationId xmlns:a16="http://schemas.microsoft.com/office/drawing/2014/main" id="{3B313ADE-8D2E-402D-BCF6-7259E8A11D04}"/>
                  </a:ext>
                </a:extLst>
              </p:cNvPr>
              <p:cNvSpPr/>
              <p:nvPr/>
            </p:nvSpPr>
            <p:spPr bwMode="auto">
              <a:xfrm>
                <a:off x="4230013" y="3400522"/>
                <a:ext cx="2592288" cy="810191"/>
              </a:xfrm>
              <a:prstGeom prst="roundRect">
                <a:avLst/>
              </a:prstGeom>
              <a:grpFill/>
              <a:ln w="1905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A9CD4673-536D-48BF-B8EA-95CDEE4419D0}"/>
                  </a:ext>
                </a:extLst>
              </p:cNvPr>
              <p:cNvSpPr txBox="1"/>
              <p:nvPr/>
            </p:nvSpPr>
            <p:spPr>
              <a:xfrm>
                <a:off x="4252135" y="3471380"/>
                <a:ext cx="2570167" cy="58477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Historical Patterns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Trajectory Groups</a:t>
                </a:r>
              </a:p>
            </p:txBody>
          </p:sp>
        </p:grpSp>
        <p:sp>
          <p:nvSpPr>
            <p:cNvPr id="22" name="TextBox 21">
              <a:extLst>
                <a:ext uri="{FF2B5EF4-FFF2-40B4-BE49-F238E27FC236}">
                  <a16:creationId xmlns:a16="http://schemas.microsoft.com/office/drawing/2014/main" id="{D578E4B4-43BA-4DF3-85F9-A11D4BC661F5}"/>
                </a:ext>
              </a:extLst>
            </p:cNvPr>
            <p:cNvSpPr txBox="1"/>
            <p:nvPr/>
          </p:nvSpPr>
          <p:spPr>
            <a:xfrm>
              <a:off x="6821325" y="1633516"/>
              <a:ext cx="285264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Combines historical patterns with future projections</a:t>
              </a:r>
            </a:p>
          </p:txBody>
        </p:sp>
        <p:grpSp>
          <p:nvGrpSpPr>
            <p:cNvPr id="41" name="Group 40">
              <a:extLst>
                <a:ext uri="{FF2B5EF4-FFF2-40B4-BE49-F238E27FC236}">
                  <a16:creationId xmlns:a16="http://schemas.microsoft.com/office/drawing/2014/main" id="{982C4E09-7405-CCF9-5AA7-219C8750246D}"/>
                </a:ext>
              </a:extLst>
            </p:cNvPr>
            <p:cNvGrpSpPr/>
            <p:nvPr/>
          </p:nvGrpSpPr>
          <p:grpSpPr>
            <a:xfrm>
              <a:off x="6697542" y="4139469"/>
              <a:ext cx="2717020" cy="930968"/>
              <a:chOff x="6961990" y="4454853"/>
              <a:chExt cx="2808312" cy="930968"/>
            </a:xfrm>
          </p:grpSpPr>
          <p:sp>
            <p:nvSpPr>
              <p:cNvPr id="25" name="Rounded Rectangle 9">
                <a:extLst>
                  <a:ext uri="{FF2B5EF4-FFF2-40B4-BE49-F238E27FC236}">
                    <a16:creationId xmlns:a16="http://schemas.microsoft.com/office/drawing/2014/main" id="{2819E465-1CB1-4252-A9D4-7BE77C20ED61}"/>
                  </a:ext>
                </a:extLst>
              </p:cNvPr>
              <p:cNvSpPr/>
              <p:nvPr/>
            </p:nvSpPr>
            <p:spPr bwMode="auto">
              <a:xfrm>
                <a:off x="6961990" y="4454853"/>
                <a:ext cx="2808312" cy="930968"/>
              </a:xfrm>
              <a:prstGeom prst="roundRect">
                <a:avLst/>
              </a:prstGeom>
              <a:solidFill>
                <a:srgbClr val="CCEAEE"/>
              </a:solidFill>
              <a:ln w="19050" cap="flat" cmpd="sng" algn="ctr">
                <a:solidFill>
                  <a:srgbClr val="00206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2F48BD7-EA47-414F-A1EF-7B36B495E652}"/>
                  </a:ext>
                </a:extLst>
              </p:cNvPr>
              <p:cNvSpPr txBox="1"/>
              <p:nvPr/>
            </p:nvSpPr>
            <p:spPr>
              <a:xfrm>
                <a:off x="6961990" y="4515712"/>
                <a:ext cx="2776463" cy="830997"/>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8222B"/>
                    </a:solidFill>
                    <a:effectLst/>
                    <a:uLnTx/>
                    <a:uFillTx/>
                    <a:latin typeface="Arial" panose="020B0604020202020204" pitchFamily="34" charset="0"/>
                    <a:ea typeface="+mn-ea"/>
                    <a:cs typeface="Arial" panose="020B0604020202020204" pitchFamily="34" charset="0"/>
                  </a:rPr>
                  <a:t>Te Aka Whai Ora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8222B"/>
                    </a:solidFill>
                    <a:effectLst/>
                    <a:uLnTx/>
                    <a:uFillTx/>
                    <a:latin typeface="Arial" panose="020B0604020202020204" pitchFamily="34" charset="0"/>
                    <a:ea typeface="+mn-ea"/>
                    <a:cs typeface="Arial" panose="020B0604020202020204" pitchFamily="34" charset="0"/>
                  </a:rPr>
                  <a:t>Palliative Care Projection Model </a:t>
                </a:r>
              </a:p>
            </p:txBody>
          </p:sp>
        </p:grpSp>
        <p:sp>
          <p:nvSpPr>
            <p:cNvPr id="6" name="TextBox 5">
              <a:extLst>
                <a:ext uri="{FF2B5EF4-FFF2-40B4-BE49-F238E27FC236}">
                  <a16:creationId xmlns:a16="http://schemas.microsoft.com/office/drawing/2014/main" id="{D616269A-4C8A-5C5B-0325-F67D6BBFEB82}"/>
                </a:ext>
              </a:extLst>
            </p:cNvPr>
            <p:cNvSpPr txBox="1"/>
            <p:nvPr/>
          </p:nvSpPr>
          <p:spPr>
            <a:xfrm>
              <a:off x="3665172" y="1710393"/>
              <a:ext cx="1597347" cy="338554"/>
            </a:xfrm>
            <a:prstGeom prst="rect">
              <a:avLst/>
            </a:prstGeom>
            <a:solidFill>
              <a:srgbClr val="0070C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Arial" charset="0"/>
                </a:rPr>
                <a:t>“Update 2022”</a:t>
              </a:r>
              <a:endParaRPr kumimoji="0" lang="en-GB" sz="16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8" name="TextBox 7">
              <a:extLst>
                <a:ext uri="{FF2B5EF4-FFF2-40B4-BE49-F238E27FC236}">
                  <a16:creationId xmlns:a16="http://schemas.microsoft.com/office/drawing/2014/main" id="{13983843-A84D-5E77-7EB0-20940A66F53F}"/>
                </a:ext>
              </a:extLst>
            </p:cNvPr>
            <p:cNvSpPr txBox="1"/>
            <p:nvPr/>
          </p:nvSpPr>
          <p:spPr>
            <a:xfrm>
              <a:off x="4044511" y="5920244"/>
              <a:ext cx="2653031" cy="307777"/>
            </a:xfrm>
            <a:prstGeom prst="rect">
              <a:avLst/>
            </a:prstGeom>
            <a:solidFill>
              <a:srgbClr val="0070C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Patterns by region </a:t>
              </a:r>
              <a:endPar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4A1988ED-2831-B127-6D9E-C998EB60EBE5}"/>
                </a:ext>
              </a:extLst>
            </p:cNvPr>
            <p:cNvSpPr txBox="1"/>
            <p:nvPr/>
          </p:nvSpPr>
          <p:spPr>
            <a:xfrm>
              <a:off x="4057058" y="6289575"/>
              <a:ext cx="2640483" cy="307777"/>
            </a:xfrm>
            <a:prstGeom prst="rect">
              <a:avLst/>
            </a:prstGeom>
            <a:solidFill>
              <a:srgbClr val="0070C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National patterns for Māori</a:t>
              </a:r>
              <a:endPar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43" name="Group 42">
              <a:extLst>
                <a:ext uri="{FF2B5EF4-FFF2-40B4-BE49-F238E27FC236}">
                  <a16:creationId xmlns:a16="http://schemas.microsoft.com/office/drawing/2014/main" id="{59144DE9-CAC9-1E29-12A1-DCF90A547409}"/>
                </a:ext>
              </a:extLst>
            </p:cNvPr>
            <p:cNvGrpSpPr/>
            <p:nvPr/>
          </p:nvGrpSpPr>
          <p:grpSpPr>
            <a:xfrm>
              <a:off x="9556549" y="4145400"/>
              <a:ext cx="2284835" cy="930968"/>
              <a:chOff x="9277954" y="4464324"/>
              <a:chExt cx="2808312" cy="930968"/>
            </a:xfrm>
          </p:grpSpPr>
          <p:sp>
            <p:nvSpPr>
              <p:cNvPr id="27" name="Rounded Rectangle 9">
                <a:extLst>
                  <a:ext uri="{FF2B5EF4-FFF2-40B4-BE49-F238E27FC236}">
                    <a16:creationId xmlns:a16="http://schemas.microsoft.com/office/drawing/2014/main" id="{E3A62B6E-46A5-65E7-3D2D-FE4C80977D0E}"/>
                  </a:ext>
                </a:extLst>
              </p:cNvPr>
              <p:cNvSpPr/>
              <p:nvPr/>
            </p:nvSpPr>
            <p:spPr bwMode="auto">
              <a:xfrm>
                <a:off x="9277954" y="4464324"/>
                <a:ext cx="2808312" cy="930968"/>
              </a:xfrm>
              <a:prstGeom prst="roundRect">
                <a:avLst/>
              </a:prstGeom>
              <a:solidFill>
                <a:srgbClr val="CCEAEE"/>
              </a:solidFill>
              <a:ln w="19050" cap="flat" cmpd="sng" algn="ctr">
                <a:solidFill>
                  <a:srgbClr val="00206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44BA9320-8ABB-80CF-1411-3553CE1F009C}"/>
                  </a:ext>
                </a:extLst>
              </p:cNvPr>
              <p:cNvSpPr txBox="1"/>
              <p:nvPr/>
            </p:nvSpPr>
            <p:spPr>
              <a:xfrm>
                <a:off x="9277954" y="4604870"/>
                <a:ext cx="2776463" cy="584775"/>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8222B"/>
                    </a:solidFill>
                    <a:effectLst/>
                    <a:uLnTx/>
                    <a:uFillTx/>
                    <a:latin typeface="Arial" panose="020B0604020202020204" pitchFamily="34" charset="0"/>
                    <a:ea typeface="+mn-ea"/>
                    <a:cs typeface="Arial" panose="020B0604020202020204" pitchFamily="34" charset="0"/>
                  </a:rPr>
                  <a:t>Regional projections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8222B"/>
                    </a:solidFill>
                    <a:effectLst/>
                    <a:uLnTx/>
                    <a:uFillTx/>
                    <a:latin typeface="Arial" panose="020B0604020202020204" pitchFamily="34" charset="0"/>
                    <a:ea typeface="+mn-ea"/>
                    <a:cs typeface="Arial" panose="020B0604020202020204" pitchFamily="34" charset="0"/>
                  </a:rPr>
                  <a:t>and comparisons</a:t>
                </a:r>
              </a:p>
            </p:txBody>
          </p:sp>
        </p:grpSp>
        <p:grpSp>
          <p:nvGrpSpPr>
            <p:cNvPr id="42" name="Group 41">
              <a:extLst>
                <a:ext uri="{FF2B5EF4-FFF2-40B4-BE49-F238E27FC236}">
                  <a16:creationId xmlns:a16="http://schemas.microsoft.com/office/drawing/2014/main" id="{EAFA9849-8A3B-81F9-0DDF-F6F7F1572CF3}"/>
                </a:ext>
              </a:extLst>
            </p:cNvPr>
            <p:cNvGrpSpPr/>
            <p:nvPr/>
          </p:nvGrpSpPr>
          <p:grpSpPr>
            <a:xfrm>
              <a:off x="6994146" y="5506389"/>
              <a:ext cx="2640483" cy="930968"/>
              <a:chOff x="7824192" y="5588969"/>
              <a:chExt cx="2808312" cy="930968"/>
            </a:xfrm>
          </p:grpSpPr>
          <p:sp>
            <p:nvSpPr>
              <p:cNvPr id="30" name="Rounded Rectangle 9">
                <a:extLst>
                  <a:ext uri="{FF2B5EF4-FFF2-40B4-BE49-F238E27FC236}">
                    <a16:creationId xmlns:a16="http://schemas.microsoft.com/office/drawing/2014/main" id="{DFFD9CCA-8C58-198C-8306-1D5624BB681B}"/>
                  </a:ext>
                </a:extLst>
              </p:cNvPr>
              <p:cNvSpPr/>
              <p:nvPr/>
            </p:nvSpPr>
            <p:spPr bwMode="auto">
              <a:xfrm>
                <a:off x="7824192" y="5588969"/>
                <a:ext cx="2808312" cy="930968"/>
              </a:xfrm>
              <a:prstGeom prst="roundRect">
                <a:avLst/>
              </a:prstGeom>
              <a:solidFill>
                <a:srgbClr val="CCEAEE"/>
              </a:solidFill>
              <a:ln w="19050" cap="flat" cmpd="sng" algn="ctr">
                <a:solidFill>
                  <a:srgbClr val="00206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F81DC68C-A8CA-5745-A400-77608691C644}"/>
                  </a:ext>
                </a:extLst>
              </p:cNvPr>
              <p:cNvSpPr txBox="1"/>
              <p:nvPr/>
            </p:nvSpPr>
            <p:spPr>
              <a:xfrm>
                <a:off x="7824192" y="5649828"/>
                <a:ext cx="2776463" cy="830997"/>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8222B"/>
                    </a:solidFill>
                    <a:effectLst/>
                    <a:uLnTx/>
                    <a:uFillTx/>
                    <a:latin typeface="Arial" panose="020B0604020202020204" pitchFamily="34" charset="0"/>
                    <a:ea typeface="+mn-ea"/>
                    <a:cs typeface="Arial" panose="020B0604020202020204" pitchFamily="34" charset="0"/>
                  </a:rPr>
                  <a:t>Specialist Palliative Care Direct and Indirect Support Needed</a:t>
                </a:r>
              </a:p>
            </p:txBody>
          </p:sp>
        </p:grpSp>
        <p:grpSp>
          <p:nvGrpSpPr>
            <p:cNvPr id="16" name="Group 15">
              <a:extLst>
                <a:ext uri="{FF2B5EF4-FFF2-40B4-BE49-F238E27FC236}">
                  <a16:creationId xmlns:a16="http://schemas.microsoft.com/office/drawing/2014/main" id="{13764071-87F1-E3B9-3FC8-84D73BAB299A}"/>
                </a:ext>
              </a:extLst>
            </p:cNvPr>
            <p:cNvGrpSpPr/>
            <p:nvPr/>
          </p:nvGrpSpPr>
          <p:grpSpPr>
            <a:xfrm>
              <a:off x="9766399" y="5682726"/>
              <a:ext cx="1839222" cy="754631"/>
              <a:chOff x="7824192" y="5588969"/>
              <a:chExt cx="2808312" cy="930968"/>
            </a:xfrm>
          </p:grpSpPr>
          <p:sp>
            <p:nvSpPr>
              <p:cNvPr id="17" name="Rounded Rectangle 9">
                <a:extLst>
                  <a:ext uri="{FF2B5EF4-FFF2-40B4-BE49-F238E27FC236}">
                    <a16:creationId xmlns:a16="http://schemas.microsoft.com/office/drawing/2014/main" id="{11F74E02-372D-C7EB-E1E1-0F08296206B0}"/>
                  </a:ext>
                </a:extLst>
              </p:cNvPr>
              <p:cNvSpPr/>
              <p:nvPr/>
            </p:nvSpPr>
            <p:spPr bwMode="auto">
              <a:xfrm>
                <a:off x="7824192" y="5588969"/>
                <a:ext cx="2808312" cy="930968"/>
              </a:xfrm>
              <a:prstGeom prst="roundRect">
                <a:avLst/>
              </a:prstGeom>
              <a:solidFill>
                <a:srgbClr val="CCEAEE"/>
              </a:solidFill>
              <a:ln w="19050" cap="flat" cmpd="sng" algn="ctr">
                <a:solidFill>
                  <a:srgbClr val="00206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5A4D498C-9ABA-67FB-97D0-E44FCB14E248}"/>
                  </a:ext>
                </a:extLst>
              </p:cNvPr>
              <p:cNvSpPr txBox="1"/>
              <p:nvPr/>
            </p:nvSpPr>
            <p:spPr>
              <a:xfrm>
                <a:off x="7840115" y="5670605"/>
                <a:ext cx="2776462" cy="584775"/>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8222B"/>
                    </a:solidFill>
                    <a:effectLst/>
                    <a:uLnTx/>
                    <a:uFillTx/>
                    <a:latin typeface="Arial" panose="020B0604020202020204" pitchFamily="34" charset="0"/>
                    <a:ea typeface="+mn-ea"/>
                    <a:cs typeface="Arial" panose="020B0604020202020204" pitchFamily="34" charset="0"/>
                  </a:rPr>
                  <a:t>Paediatric Palliative Care</a:t>
                </a:r>
              </a:p>
            </p:txBody>
          </p:sp>
        </p:grpSp>
        <p:sp>
          <p:nvSpPr>
            <p:cNvPr id="23" name="TextBox 22">
              <a:extLst>
                <a:ext uri="{FF2B5EF4-FFF2-40B4-BE49-F238E27FC236}">
                  <a16:creationId xmlns:a16="http://schemas.microsoft.com/office/drawing/2014/main" id="{3C94A333-1184-0578-B9EA-2585C0F6E93D}"/>
                </a:ext>
              </a:extLst>
            </p:cNvPr>
            <p:cNvSpPr txBox="1"/>
            <p:nvPr/>
          </p:nvSpPr>
          <p:spPr>
            <a:xfrm>
              <a:off x="1271394" y="5417966"/>
              <a:ext cx="1800200" cy="276999"/>
            </a:xfrm>
            <a:prstGeom prst="rect">
              <a:avLst/>
            </a:prstGeom>
            <a:solidFill>
              <a:srgbClr val="0070C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plus new data sets</a:t>
              </a:r>
              <a:endParaRPr kumimoji="0" lang="en-NZ"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655B1D88-C829-A79F-CE5E-4AF93C8CAA57}"/>
                </a:ext>
              </a:extLst>
            </p:cNvPr>
            <p:cNvSpPr txBox="1"/>
            <p:nvPr/>
          </p:nvSpPr>
          <p:spPr>
            <a:xfrm>
              <a:off x="9887104" y="946605"/>
              <a:ext cx="1597347" cy="461665"/>
            </a:xfrm>
            <a:prstGeom prst="rect">
              <a:avLst/>
            </a:prstGeom>
            <a:solidFill>
              <a:srgbClr val="0070C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2400" b="1" i="0" u="none" strike="noStrike" kern="1200" cap="none" spc="0" normalizeH="0" baseline="0" noProof="0" dirty="0">
                  <a:ln>
                    <a:noFill/>
                  </a:ln>
                  <a:solidFill>
                    <a:srgbClr val="FFFFFF"/>
                  </a:solidFill>
                  <a:effectLst/>
                  <a:uLnTx/>
                  <a:uFillTx/>
                  <a:latin typeface="Arial"/>
                  <a:ea typeface="+mn-ea"/>
                  <a:cs typeface="Arial" charset="0"/>
                </a:rPr>
                <a:t>Phase 2</a:t>
              </a:r>
              <a:endParaRPr kumimoji="0" lang="en-GB"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31" name="TextBox 30">
              <a:extLst>
                <a:ext uri="{FF2B5EF4-FFF2-40B4-BE49-F238E27FC236}">
                  <a16:creationId xmlns:a16="http://schemas.microsoft.com/office/drawing/2014/main" id="{3E38E790-18FE-0A82-8283-FD6AF2DADE1D}"/>
                </a:ext>
              </a:extLst>
            </p:cNvPr>
            <p:cNvSpPr txBox="1"/>
            <p:nvPr/>
          </p:nvSpPr>
          <p:spPr>
            <a:xfrm>
              <a:off x="3665172" y="2071421"/>
              <a:ext cx="1597347" cy="338554"/>
            </a:xfrm>
            <a:prstGeom prst="rect">
              <a:avLst/>
            </a:prstGeom>
            <a:solidFill>
              <a:srgbClr val="0070C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Arial" charset="0"/>
                </a:rPr>
                <a:t>“Update 2023”</a:t>
              </a:r>
              <a:endParaRPr kumimoji="0" lang="en-GB" sz="16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40" name="TextBox 39">
              <a:extLst>
                <a:ext uri="{FF2B5EF4-FFF2-40B4-BE49-F238E27FC236}">
                  <a16:creationId xmlns:a16="http://schemas.microsoft.com/office/drawing/2014/main" id="{979BF137-B6AF-B4F3-0F06-5E2502C54238}"/>
                </a:ext>
              </a:extLst>
            </p:cNvPr>
            <p:cNvSpPr txBox="1"/>
            <p:nvPr/>
          </p:nvSpPr>
          <p:spPr>
            <a:xfrm>
              <a:off x="10011730" y="1424965"/>
              <a:ext cx="1472721"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June 2024</a:t>
              </a: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Arrow: Right 46">
              <a:extLst>
                <a:ext uri="{FF2B5EF4-FFF2-40B4-BE49-F238E27FC236}">
                  <a16:creationId xmlns:a16="http://schemas.microsoft.com/office/drawing/2014/main" id="{097B4D8C-B128-949E-2AEA-91C56837C274}"/>
                </a:ext>
              </a:extLst>
            </p:cNvPr>
            <p:cNvSpPr/>
            <p:nvPr/>
          </p:nvSpPr>
          <p:spPr bwMode="auto">
            <a:xfrm>
              <a:off x="178682" y="3534732"/>
              <a:ext cx="635489" cy="52322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8730598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055440" y="1988840"/>
            <a:ext cx="10009112" cy="3024336"/>
          </a:xfrm>
        </p:spPr>
        <p:txBody>
          <a:bodyPr>
            <a:normAutofit lnSpcReduction="10000"/>
          </a:bodyPr>
          <a:lstStyle/>
          <a:p>
            <a:r>
              <a:rPr lang="en-US" sz="4000" dirty="0"/>
              <a:t>With a Trajectories Study over a five-year period (2015-2019), we can build better regional models and a separate Te Aka Whai Ora Palliative Care Projection Model  </a:t>
            </a:r>
            <a:endParaRPr lang="en-US" sz="4000" b="1" dirty="0"/>
          </a:p>
        </p:txBody>
      </p:sp>
    </p:spTree>
    <p:extLst>
      <p:ext uri="{BB962C8B-B14F-4D97-AF65-F5344CB8AC3E}">
        <p14:creationId xmlns:p14="http://schemas.microsoft.com/office/powerpoint/2010/main" val="29673520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4" name="Rectangle 4"/>
          <p:cNvSpPr>
            <a:spLocks noChangeArrowheads="1"/>
          </p:cNvSpPr>
          <p:nvPr/>
        </p:nvSpPr>
        <p:spPr bwMode="gray">
          <a:xfrm>
            <a:off x="9120336" y="5445125"/>
            <a:ext cx="3000364" cy="1412875"/>
          </a:xfrm>
          <a:prstGeom prst="rect">
            <a:avLst/>
          </a:prstGeom>
          <a:solidFill>
            <a:schemeClr val="bg1"/>
          </a:solidFill>
          <a:ln w="9525">
            <a:solidFill>
              <a:schemeClr val="bg1"/>
            </a:solidFill>
            <a:miter lim="800000"/>
            <a:headEnd/>
            <a:tailEnd/>
          </a:ln>
          <a:effectLst/>
        </p:spPr>
        <p:txBody>
          <a:bodyPr wrap="none" anchor="ctr"/>
          <a:lstStyle/>
          <a:p>
            <a:pPr fontAlgn="auto">
              <a:spcBef>
                <a:spcPts val="0"/>
              </a:spcBef>
              <a:spcAft>
                <a:spcPts val="0"/>
              </a:spcAft>
              <a:defRPr/>
            </a:pPr>
            <a:endParaRPr lang="en-GB" kern="0" dirty="0">
              <a:solidFill>
                <a:srgbClr val="003366"/>
              </a:solidFill>
              <a:latin typeface="Arial"/>
            </a:endParaRPr>
          </a:p>
        </p:txBody>
      </p:sp>
      <p:sp>
        <p:nvSpPr>
          <p:cNvPr id="1187843" name="Rectangle 3"/>
          <p:cNvSpPr>
            <a:spLocks noChangeArrowheads="1"/>
          </p:cNvSpPr>
          <p:nvPr/>
        </p:nvSpPr>
        <p:spPr bwMode="auto">
          <a:xfrm>
            <a:off x="2024034" y="2852936"/>
            <a:ext cx="8032778" cy="1178294"/>
          </a:xfrm>
          <a:prstGeom prst="rect">
            <a:avLst/>
          </a:prstGeom>
          <a:noFill/>
          <a:ln w="9525">
            <a:noFill/>
            <a:miter lim="800000"/>
            <a:headEnd/>
            <a:tailEnd/>
          </a:ln>
          <a:effectLst/>
        </p:spPr>
        <p:txBody>
          <a:bodyPr/>
          <a:lstStyle/>
          <a:p>
            <a:pPr marL="342900" indent="-342900" algn="ctr" fontAlgn="auto">
              <a:spcBef>
                <a:spcPct val="20000"/>
              </a:spcBef>
              <a:spcAft>
                <a:spcPts val="0"/>
              </a:spcAft>
              <a:buClr>
                <a:srgbClr val="008080"/>
              </a:buClr>
              <a:defRPr/>
            </a:pPr>
            <a:r>
              <a:rPr lang="en-US" sz="2400" b="1" kern="0" dirty="0">
                <a:solidFill>
                  <a:srgbClr val="000000"/>
                </a:solidFill>
                <a:latin typeface="Arial"/>
              </a:rPr>
              <a:t>Heather McLeod</a:t>
            </a:r>
          </a:p>
          <a:p>
            <a:pPr marL="342900" indent="-342900" algn="ctr" fontAlgn="auto">
              <a:spcBef>
                <a:spcPct val="20000"/>
              </a:spcBef>
              <a:spcAft>
                <a:spcPts val="0"/>
              </a:spcAft>
              <a:buClr>
                <a:srgbClr val="008080"/>
              </a:buClr>
              <a:defRPr/>
            </a:pPr>
            <a:endParaRPr lang="en-GB" kern="0" dirty="0">
              <a:solidFill>
                <a:srgbClr val="000000"/>
              </a:solidFill>
              <a:latin typeface="Arial"/>
            </a:endParaRPr>
          </a:p>
          <a:p>
            <a:pPr marL="342900" indent="-342900" algn="ctr" fontAlgn="auto">
              <a:spcBef>
                <a:spcPct val="20000"/>
              </a:spcBef>
              <a:spcAft>
                <a:spcPts val="0"/>
              </a:spcAft>
              <a:buClr>
                <a:srgbClr val="008080"/>
              </a:buClr>
              <a:defRPr/>
            </a:pPr>
            <a:r>
              <a:rPr lang="en-US" kern="0" dirty="0">
                <a:solidFill>
                  <a:srgbClr val="000000"/>
                </a:solidFill>
                <a:latin typeface="Arial"/>
              </a:rPr>
              <a:t>Heather McLeod &amp; Associates Ltd</a:t>
            </a:r>
          </a:p>
          <a:p>
            <a:pPr marL="342900" indent="-342900" algn="ctr" fontAlgn="auto">
              <a:spcBef>
                <a:spcPct val="20000"/>
              </a:spcBef>
              <a:spcAft>
                <a:spcPts val="0"/>
              </a:spcAft>
              <a:buClr>
                <a:srgbClr val="008080"/>
              </a:buClr>
              <a:defRPr/>
            </a:pPr>
            <a:endParaRPr lang="en-US" kern="0" dirty="0">
              <a:solidFill>
                <a:srgbClr val="000000"/>
              </a:solidFill>
              <a:latin typeface="Arial"/>
            </a:endParaRPr>
          </a:p>
          <a:p>
            <a:pPr marL="342900" indent="-342900" algn="ctr" fontAlgn="auto">
              <a:spcBef>
                <a:spcPct val="20000"/>
              </a:spcBef>
              <a:spcAft>
                <a:spcPts val="0"/>
              </a:spcAft>
              <a:buClr>
                <a:srgbClr val="008080"/>
              </a:buClr>
              <a:defRPr/>
            </a:pPr>
            <a:r>
              <a:rPr lang="en-GB" kern="0" dirty="0">
                <a:solidFill>
                  <a:srgbClr val="000000"/>
                </a:solidFill>
                <a:latin typeface="Arial"/>
              </a:rPr>
              <a:t>Adjunct Professor, Actuarial Science, University of Cape Town</a:t>
            </a:r>
          </a:p>
          <a:p>
            <a:pPr marL="342900" indent="-342900" algn="ctr" fontAlgn="auto">
              <a:spcBef>
                <a:spcPct val="20000"/>
              </a:spcBef>
              <a:spcAft>
                <a:spcPts val="0"/>
              </a:spcAft>
              <a:buClr>
                <a:srgbClr val="008080"/>
              </a:buClr>
              <a:defRPr/>
            </a:pPr>
            <a:r>
              <a:rPr lang="en-GB" kern="0" dirty="0">
                <a:solidFill>
                  <a:srgbClr val="000000"/>
                </a:solidFill>
                <a:latin typeface="Arial"/>
              </a:rPr>
              <a:t>Extraordinary Professor, Department of Statistics and Actuarial Science, University of Stellenbosch</a:t>
            </a:r>
          </a:p>
          <a:p>
            <a:pPr marL="342900" indent="-342900" algn="ctr" fontAlgn="auto">
              <a:spcBef>
                <a:spcPct val="20000"/>
              </a:spcBef>
              <a:spcAft>
                <a:spcPts val="0"/>
              </a:spcAft>
              <a:buClr>
                <a:srgbClr val="008080"/>
              </a:buClr>
              <a:defRPr/>
            </a:pPr>
            <a:endParaRPr lang="en-US" b="1" kern="0" dirty="0">
              <a:solidFill>
                <a:srgbClr val="000000"/>
              </a:solidFill>
              <a:latin typeface="Arial"/>
            </a:endParaRPr>
          </a:p>
          <a:p>
            <a:pPr marL="342900" indent="-342900" algn="ctr" fontAlgn="auto">
              <a:spcBef>
                <a:spcPct val="20000"/>
              </a:spcBef>
              <a:spcAft>
                <a:spcPts val="0"/>
              </a:spcAft>
              <a:buClr>
                <a:srgbClr val="008080"/>
              </a:buClr>
              <a:defRPr/>
            </a:pPr>
            <a:r>
              <a:rPr lang="en-US" kern="0" dirty="0">
                <a:solidFill>
                  <a:srgbClr val="000000"/>
                </a:solidFill>
                <a:latin typeface="Arial"/>
                <a:hlinkClick r:id="rId2"/>
              </a:rPr>
              <a:t>heather@heathermcleodnz.com</a:t>
            </a:r>
            <a:r>
              <a:rPr lang="en-US" kern="0" dirty="0">
                <a:solidFill>
                  <a:srgbClr val="000000"/>
                </a:solidFill>
                <a:latin typeface="Arial"/>
              </a:rPr>
              <a:t>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2904" y="404664"/>
            <a:ext cx="2175043" cy="2148190"/>
          </a:xfrm>
          <a:prstGeom prst="rect">
            <a:avLst/>
          </a:prstGeom>
        </p:spPr>
      </p:pic>
      <p:sp>
        <p:nvSpPr>
          <p:cNvPr id="3" name="TextBox 2"/>
          <p:cNvSpPr txBox="1"/>
          <p:nvPr/>
        </p:nvSpPr>
        <p:spPr>
          <a:xfrm>
            <a:off x="7248128" y="1155596"/>
            <a:ext cx="2304256" cy="646331"/>
          </a:xfrm>
          <a:prstGeom prst="rect">
            <a:avLst/>
          </a:prstGeom>
          <a:noFill/>
        </p:spPr>
        <p:txBody>
          <a:bodyPr wrap="square" rtlCol="0">
            <a:spAutoFit/>
          </a:bodyPr>
          <a:lstStyle/>
          <a:p>
            <a:pPr fontAlgn="auto">
              <a:spcBef>
                <a:spcPts val="0"/>
              </a:spcBef>
              <a:spcAft>
                <a:spcPts val="0"/>
              </a:spcAft>
              <a:defRPr/>
            </a:pPr>
            <a:r>
              <a:rPr lang="en-NZ" b="1" kern="0" dirty="0">
                <a:solidFill>
                  <a:srgbClr val="19355E"/>
                </a:solidFill>
                <a:latin typeface="Arial"/>
              </a:rPr>
              <a:t>Body, Mind, Soul</a:t>
            </a:r>
          </a:p>
          <a:p>
            <a:pPr fontAlgn="auto">
              <a:spcBef>
                <a:spcPts val="0"/>
              </a:spcBef>
              <a:spcAft>
                <a:spcPts val="0"/>
              </a:spcAft>
              <a:defRPr/>
            </a:pPr>
            <a:r>
              <a:rPr lang="en-NZ" b="1" kern="0" dirty="0">
                <a:solidFill>
                  <a:srgbClr val="19355E"/>
                </a:solidFill>
                <a:latin typeface="Arial"/>
              </a:rPr>
              <a:t>Earth</a:t>
            </a:r>
            <a:endParaRPr lang="en-GB" b="1" kern="0" dirty="0">
              <a:solidFill>
                <a:srgbClr val="19355E"/>
              </a:solidFill>
              <a:latin typeface="Arial"/>
            </a:endParaRPr>
          </a:p>
        </p:txBody>
      </p:sp>
    </p:spTree>
    <p:extLst>
      <p:ext uri="{BB962C8B-B14F-4D97-AF65-F5344CB8AC3E}">
        <p14:creationId xmlns:p14="http://schemas.microsoft.com/office/powerpoint/2010/main" val="12384167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A595D-536B-1C43-88A7-8404112BCE71}"/>
              </a:ext>
            </a:extLst>
          </p:cNvPr>
          <p:cNvSpPr>
            <a:spLocks noGrp="1"/>
          </p:cNvSpPr>
          <p:nvPr>
            <p:ph type="ctrTitle"/>
          </p:nvPr>
        </p:nvSpPr>
        <p:spPr>
          <a:xfrm>
            <a:off x="833377" y="2110260"/>
            <a:ext cx="9834623" cy="1678780"/>
          </a:xfrm>
        </p:spPr>
        <p:txBody>
          <a:bodyPr/>
          <a:lstStyle/>
          <a:p>
            <a:r>
              <a:rPr lang="en-NZ" dirty="0"/>
              <a:t>Ngā mihi nui</a:t>
            </a:r>
          </a:p>
        </p:txBody>
      </p:sp>
      <p:sp>
        <p:nvSpPr>
          <p:cNvPr id="5" name="TextBox 4">
            <a:extLst>
              <a:ext uri="{FF2B5EF4-FFF2-40B4-BE49-F238E27FC236}">
                <a16:creationId xmlns:a16="http://schemas.microsoft.com/office/drawing/2014/main" id="{76F488B1-93E9-8537-EDDB-34C3191D5E77}"/>
              </a:ext>
            </a:extLst>
          </p:cNvPr>
          <p:cNvSpPr txBox="1"/>
          <p:nvPr/>
        </p:nvSpPr>
        <p:spPr>
          <a:xfrm>
            <a:off x="833377" y="3789040"/>
            <a:ext cx="4470535" cy="2400657"/>
          </a:xfrm>
          <a:prstGeom prst="rect">
            <a:avLst/>
          </a:prstGeom>
          <a:noFill/>
        </p:spPr>
        <p:txBody>
          <a:bodyPr wrap="square" rtlCol="0">
            <a:spAutoFit/>
          </a:bodyPr>
          <a:lstStyle/>
          <a:p>
            <a:r>
              <a:rPr lang="en-US" sz="3200" b="1" dirty="0">
                <a:solidFill>
                  <a:srgbClr val="00AFB9"/>
                </a:solidFill>
              </a:rPr>
              <a:t>Jo Hathaway</a:t>
            </a:r>
          </a:p>
          <a:p>
            <a:pPr>
              <a:spcBef>
                <a:spcPts val="1200"/>
              </a:spcBef>
            </a:pPr>
            <a:r>
              <a:rPr lang="en-US" sz="2000" dirty="0">
                <a:solidFill>
                  <a:srgbClr val="00AFB9"/>
                </a:solidFill>
              </a:rPr>
              <a:t>Senior Advisor – Palliative Care</a:t>
            </a:r>
          </a:p>
          <a:p>
            <a:r>
              <a:rPr lang="en-US" sz="2000" dirty="0">
                <a:solidFill>
                  <a:srgbClr val="00AFB9"/>
                </a:solidFill>
              </a:rPr>
              <a:t>Long Term Conditions</a:t>
            </a:r>
          </a:p>
          <a:p>
            <a:r>
              <a:rPr lang="en-US" sz="2000" dirty="0">
                <a:solidFill>
                  <a:srgbClr val="00AFB9"/>
                </a:solidFill>
              </a:rPr>
              <a:t>īmēra: Jo.Hathaway@health.govt.nz</a:t>
            </a:r>
          </a:p>
          <a:p>
            <a:r>
              <a:rPr lang="en-US" sz="2000" dirty="0">
                <a:solidFill>
                  <a:srgbClr val="00AFB9"/>
                </a:solidFill>
              </a:rPr>
              <a:t>Ōtautahi Christchurch</a:t>
            </a:r>
          </a:p>
          <a:p>
            <a:endParaRPr lang="en-GB" sz="2800" dirty="0">
              <a:solidFill>
                <a:srgbClr val="00AFB9"/>
              </a:solidFill>
            </a:endParaRPr>
          </a:p>
        </p:txBody>
      </p:sp>
      <p:sp>
        <p:nvSpPr>
          <p:cNvPr id="4" name="TextBox 3">
            <a:extLst>
              <a:ext uri="{FF2B5EF4-FFF2-40B4-BE49-F238E27FC236}">
                <a16:creationId xmlns:a16="http://schemas.microsoft.com/office/drawing/2014/main" id="{7267D2B6-8B31-4C19-8DF3-BBA1C7298697}"/>
              </a:ext>
            </a:extLst>
          </p:cNvPr>
          <p:cNvSpPr txBox="1"/>
          <p:nvPr/>
        </p:nvSpPr>
        <p:spPr>
          <a:xfrm>
            <a:off x="5519936" y="3789040"/>
            <a:ext cx="4752528" cy="2400657"/>
          </a:xfrm>
          <a:prstGeom prst="rect">
            <a:avLst/>
          </a:prstGeom>
          <a:noFill/>
        </p:spPr>
        <p:txBody>
          <a:bodyPr wrap="square" rtlCol="0">
            <a:spAutoFit/>
          </a:bodyPr>
          <a:lstStyle/>
          <a:p>
            <a:r>
              <a:rPr lang="en-US" sz="3200" b="1" dirty="0">
                <a:solidFill>
                  <a:srgbClr val="00AFB9"/>
                </a:solidFill>
              </a:rPr>
              <a:t>Stephanie Read</a:t>
            </a:r>
          </a:p>
          <a:p>
            <a:pPr>
              <a:spcBef>
                <a:spcPts val="1200"/>
              </a:spcBef>
            </a:pPr>
            <a:r>
              <a:rPr lang="en-US" sz="2000" dirty="0">
                <a:solidFill>
                  <a:srgbClr val="00AFB9"/>
                </a:solidFill>
              </a:rPr>
              <a:t>Programme Manager – Palliative Care</a:t>
            </a:r>
          </a:p>
          <a:p>
            <a:r>
              <a:rPr lang="en-US" sz="2000" dirty="0">
                <a:solidFill>
                  <a:srgbClr val="00AFB9"/>
                </a:solidFill>
              </a:rPr>
              <a:t>Long Term Conditions</a:t>
            </a:r>
          </a:p>
          <a:p>
            <a:r>
              <a:rPr lang="en-US" sz="2000" dirty="0">
                <a:solidFill>
                  <a:srgbClr val="00AFB9"/>
                </a:solidFill>
              </a:rPr>
              <a:t>īmēra: Stephanie.Read@health.govt.nz</a:t>
            </a:r>
          </a:p>
          <a:p>
            <a:r>
              <a:rPr lang="en-US" sz="2000" dirty="0">
                <a:solidFill>
                  <a:srgbClr val="00AFB9"/>
                </a:solidFill>
              </a:rPr>
              <a:t>Ōtepoti Dunedin</a:t>
            </a:r>
          </a:p>
          <a:p>
            <a:endParaRPr lang="en-GB" sz="2800" dirty="0">
              <a:solidFill>
                <a:srgbClr val="00AFB9"/>
              </a:solidFill>
            </a:endParaRPr>
          </a:p>
        </p:txBody>
      </p:sp>
    </p:spTree>
    <p:extLst>
      <p:ext uri="{BB962C8B-B14F-4D97-AF65-F5344CB8AC3E}">
        <p14:creationId xmlns:p14="http://schemas.microsoft.com/office/powerpoint/2010/main" val="14294888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F5D97-5974-30EC-AB21-E576792D41D4}"/>
              </a:ext>
            </a:extLst>
          </p:cNvPr>
          <p:cNvSpPr>
            <a:spLocks noGrp="1"/>
          </p:cNvSpPr>
          <p:nvPr>
            <p:ph type="body" sz="quarter" idx="10"/>
          </p:nvPr>
        </p:nvSpPr>
        <p:spPr>
          <a:xfrm>
            <a:off x="1055440" y="1844824"/>
            <a:ext cx="10153128" cy="2952328"/>
          </a:xfrm>
        </p:spPr>
        <p:txBody>
          <a:bodyPr>
            <a:normAutofit/>
          </a:bodyPr>
          <a:lstStyle/>
          <a:p>
            <a:r>
              <a:rPr lang="en-US" sz="5400" b="1" dirty="0"/>
              <a:t>Kōrero</a:t>
            </a:r>
            <a:r>
              <a:rPr lang="en-US" sz="3600" b="1" dirty="0"/>
              <a:t> </a:t>
            </a:r>
            <a:endParaRPr lang="en-GB" sz="5400" dirty="0"/>
          </a:p>
        </p:txBody>
      </p:sp>
    </p:spTree>
    <p:extLst>
      <p:ext uri="{BB962C8B-B14F-4D97-AF65-F5344CB8AC3E}">
        <p14:creationId xmlns:p14="http://schemas.microsoft.com/office/powerpoint/2010/main" val="1129632852"/>
      </p:ext>
    </p:extLst>
  </p:cSld>
  <p:clrMapOvr>
    <a:masterClrMapping/>
  </p:clrMapOvr>
</p:sld>
</file>

<file path=ppt/theme/theme1.xml><?xml version="1.0" encoding="utf-8"?>
<a:theme xmlns:a="http://schemas.openxmlformats.org/drawingml/2006/main" name="Te Whatu Ora projects">
  <a:themeElements>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3_CARE Medsche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ARE Medscheme 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3_CARE Medscheme 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3_CARE Medscheme 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 Whatu Ora">
  <a:themeElements>
    <a:clrScheme name="Te Whatu Ora">
      <a:dk1>
        <a:srgbClr val="09050A"/>
      </a:dk1>
      <a:lt1>
        <a:srgbClr val="FFFFFF"/>
      </a:lt1>
      <a:dk2>
        <a:srgbClr val="28222B"/>
      </a:dk2>
      <a:lt2>
        <a:srgbClr val="00AFB9"/>
      </a:lt2>
      <a:accent1>
        <a:srgbClr val="CCEAEE"/>
      </a:accent1>
      <a:accent2>
        <a:srgbClr val="3F3958"/>
      </a:accent2>
      <a:accent3>
        <a:srgbClr val="00AFB9"/>
      </a:accent3>
      <a:accent4>
        <a:srgbClr val="CCEAEE"/>
      </a:accent4>
      <a:accent5>
        <a:srgbClr val="453C45"/>
      </a:accent5>
      <a:accent6>
        <a:srgbClr val="00AFB9"/>
      </a:accent6>
      <a:hlink>
        <a:srgbClr val="CCEAEE"/>
      </a:hlink>
      <a:folHlink>
        <a:srgbClr val="00A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 Whatu Ora use template" id="{5736A832-9E63-46AA-8552-6806DCA51DB8}" vid="{D0C52D24-91F0-4325-8BD4-2523B627D09F}"/>
    </a:ext>
  </a:extLst>
</a:theme>
</file>

<file path=ppt/theme/theme3.xml><?xml version="1.0" encoding="utf-8"?>
<a:theme xmlns:a="http://schemas.openxmlformats.org/drawingml/2006/main" name="1_Te Whatu Ora projects">
  <a:themeElements>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3_CARE Medsche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ARE Medscheme 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3_CARE Medscheme 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3_CARE Medscheme 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30350</TotalTime>
  <Words>6274</Words>
  <Application>Microsoft Office PowerPoint</Application>
  <PresentationFormat>Widescreen</PresentationFormat>
  <Paragraphs>468</Paragraphs>
  <Slides>95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95</vt:i4>
      </vt:variant>
    </vt:vector>
  </HeadingPairs>
  <TitlesOfParts>
    <vt:vector size="102" baseType="lpstr">
      <vt:lpstr>Arial</vt:lpstr>
      <vt:lpstr>Calibri</vt:lpstr>
      <vt:lpstr>Times New Roman</vt:lpstr>
      <vt:lpstr>Wingdings</vt:lpstr>
      <vt:lpstr>Te Whatu Ora projects</vt:lpstr>
      <vt:lpstr>Te Whatu Ora</vt:lpstr>
      <vt:lpstr>1_Te Whatu Ora projects</vt:lpstr>
      <vt:lpstr>PowerPoint Presentation</vt:lpstr>
      <vt:lpstr>Planning for palliative care services in Aotearoa  what our population data tells us</vt:lpstr>
      <vt:lpstr>Strategic Challenges</vt:lpstr>
      <vt:lpstr>Births and Deaths in New Zealand 1876-2022</vt:lpstr>
      <vt:lpstr>Births and Deaths in New Zealand 1876-2022 and projections to 2073</vt:lpstr>
      <vt:lpstr>Total Deaths 1979-2073</vt:lpstr>
      <vt:lpstr>Total Deaths 1979-2073</vt:lpstr>
      <vt:lpstr>Commissioning</vt:lpstr>
      <vt:lpstr>Regions  2023-2043</vt:lpstr>
      <vt:lpstr>Increases in Population and Deaths 2023 to 2073</vt:lpstr>
      <vt:lpstr>PowerPoint Presentation</vt:lpstr>
      <vt:lpstr>Ethnicity</vt:lpstr>
      <vt:lpstr>Ethnicity 2023</vt:lpstr>
      <vt:lpstr>Ethnicity Deaths 2023 to 2043</vt:lpstr>
      <vt:lpstr>Ethnicity Age Profiles 2023</vt:lpstr>
      <vt:lpstr>Māori as percent of Total Deaths 2023-2043</vt:lpstr>
      <vt:lpstr>PowerPoint Presentation</vt:lpstr>
      <vt:lpstr>Strategic Challenges</vt:lpstr>
      <vt:lpstr>Ageing of Deaths 1979-2073</vt:lpstr>
      <vt:lpstr>Ageing of Total Deaths 2023 and 2043</vt:lpstr>
      <vt:lpstr>Ageing of Māori Deaths 2023 and 2043</vt:lpstr>
      <vt:lpstr>PowerPoint Presentation</vt:lpstr>
      <vt:lpstr>Deaths at Older Ages</vt:lpstr>
      <vt:lpstr>Trajectories at the End of Life</vt:lpstr>
      <vt:lpstr>Independent Life Expectancy New Zealand Study 1996–2013 </vt:lpstr>
      <vt:lpstr>The Trajectories Study 2015</vt:lpstr>
      <vt:lpstr>The Changing Nature of Deaths</vt:lpstr>
      <vt:lpstr>Last Year of Life by Trajectory Group</vt:lpstr>
      <vt:lpstr>Place of Death by Age Bands</vt:lpstr>
      <vt:lpstr>Cause of Death</vt:lpstr>
      <vt:lpstr>Need and Maximal Need for Palliative Care</vt:lpstr>
      <vt:lpstr>Place of Death by Age and Gender All Causes of Death</vt:lpstr>
      <vt:lpstr>In-patient Bed by Age and Gender All Causes of Death</vt:lpstr>
      <vt:lpstr>In-patient Bed by Age and Gender NZ Need for Palliative Care</vt:lpstr>
      <vt:lpstr>Place of Death by Age and Gender NZ Need for Palliative Care</vt:lpstr>
      <vt:lpstr>Place of Death by Age Band Cause of Need for Palliative Care</vt:lpstr>
      <vt:lpstr>Trends in the Place of Death</vt:lpstr>
      <vt:lpstr>Place of Death in New Zealand  Male Deaths, 2000-2018</vt:lpstr>
      <vt:lpstr>Place of Death in New Zealand  Female Deaths, 2000-2018</vt:lpstr>
      <vt:lpstr>Place of Death in New Zealand  Neoplasms, 2000-2018</vt:lpstr>
      <vt:lpstr>PowerPoint Presentation</vt:lpstr>
      <vt:lpstr>Place of Death All Other Palliative Care</vt:lpstr>
      <vt:lpstr>Place of Death Neoplasms</vt:lpstr>
      <vt:lpstr>PowerPoint Presentation</vt:lpstr>
      <vt:lpstr>Licensed Beds by Region</vt:lpstr>
      <vt:lpstr>Hospice Community Care and IPU by Region</vt:lpstr>
      <vt:lpstr>Māori Place of Death</vt:lpstr>
      <vt:lpstr>Place of Death in New Zealand  Māori, Pacific, Asian Neoplasms, 2000-2018</vt:lpstr>
      <vt:lpstr>Māori Place of Death by Region, Neoplasms</vt:lpstr>
      <vt:lpstr>Māori Place of Death by Region, Other Need</vt:lpstr>
      <vt:lpstr>Māori Place of Death by Age Band Other Need for Palliative Care</vt:lpstr>
      <vt:lpstr>Māori Place of Death by Age Band Neoplasms</vt:lpstr>
      <vt:lpstr>PowerPoint Presentation</vt:lpstr>
      <vt:lpstr>Place of Care </vt:lpstr>
      <vt:lpstr>Deaths in Trajectories Study 2015</vt:lpstr>
      <vt:lpstr>Use of Hospice Care</vt:lpstr>
      <vt:lpstr>Use of Hospice Community Care and IPU</vt:lpstr>
      <vt:lpstr>Use of Hospice Care by Trajectory Group</vt:lpstr>
      <vt:lpstr>Hospice Community Care and IPU by Trajectory Group</vt:lpstr>
      <vt:lpstr>Institutional Bed for Place of Death</vt:lpstr>
      <vt:lpstr>Māori Use of Aged Residential Care</vt:lpstr>
      <vt:lpstr>Māori Evidence of Dementia</vt:lpstr>
      <vt:lpstr>PowerPoint Presentation</vt:lpstr>
      <vt:lpstr>Place of Death Rural Equity</vt:lpstr>
      <vt:lpstr>Geographical Classification for Health (GCH)</vt:lpstr>
      <vt:lpstr>Te Manawa Taki GCH using SA1</vt:lpstr>
      <vt:lpstr>Place of Death and Urban-Rural GCH</vt:lpstr>
      <vt:lpstr>Place of Death, Need, and Urban-Rural GCH</vt:lpstr>
      <vt:lpstr>Urban-Rural GCH by Region, Palliative Care </vt:lpstr>
      <vt:lpstr>Urban-Rural GCH by District</vt:lpstr>
      <vt:lpstr>GCH and Place of Death, Other Need</vt:lpstr>
      <vt:lpstr>GCH and Place of Death, Neoplasms</vt:lpstr>
      <vt:lpstr>PowerPoint Presentation</vt:lpstr>
      <vt:lpstr>In-patient Beds</vt:lpstr>
      <vt:lpstr>In-patient Bed by Age Band Cause of Need for Palliative Care</vt:lpstr>
      <vt:lpstr>PowerPoint Presentation</vt:lpstr>
      <vt:lpstr>PowerPoint Presentation</vt:lpstr>
      <vt:lpstr>Seasonality of Deaths</vt:lpstr>
      <vt:lpstr>Seasonality and Place of Death</vt:lpstr>
      <vt:lpstr>“Bed-blocking”</vt:lpstr>
      <vt:lpstr>Last Year of Life by Trajectory Group</vt:lpstr>
      <vt:lpstr>Implications of Older Deaths</vt:lpstr>
      <vt:lpstr>Impact on Whānau and Carers?</vt:lpstr>
      <vt:lpstr>PowerPoint Presentation</vt:lpstr>
      <vt:lpstr>Planning for the Next Twenty Years</vt:lpstr>
      <vt:lpstr>Projections used for Models of Need</vt:lpstr>
      <vt:lpstr>Comparison of Projections Total Deaths  Update 2015, 2018, 2020 and 2022</vt:lpstr>
      <vt:lpstr>Comparison of Projections Māori Deaths  Update 2015, 2018, 2020 and 2022</vt:lpstr>
      <vt:lpstr>Te Whatu Ora Palliative Care Projection Model</vt:lpstr>
      <vt:lpstr>PowerPoint Presentation</vt:lpstr>
      <vt:lpstr>Te Whatu Ora Palliative Care Projection Model</vt:lpstr>
      <vt:lpstr>PowerPoint Presentation</vt:lpstr>
      <vt:lpstr>PowerPoint Presentation</vt:lpstr>
      <vt:lpstr>Ngā mihi nui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McLeod</dc:creator>
  <cp:lastModifiedBy>Jo Hathaway</cp:lastModifiedBy>
  <cp:revision>2333</cp:revision>
  <dcterms:created xsi:type="dcterms:W3CDTF">2010-11-18T23:29:53Z</dcterms:created>
  <dcterms:modified xsi:type="dcterms:W3CDTF">2023-06-06T02:03:33Z</dcterms:modified>
</cp:coreProperties>
</file>