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69" r:id="rId6"/>
    <p:sldMasterId id="2147483689" r:id="rId7"/>
    <p:sldMasterId id="2147483703" r:id="rId8"/>
  </p:sldMasterIdLst>
  <p:notesMasterIdLst>
    <p:notesMasterId r:id="rId40"/>
  </p:notesMasterIdLst>
  <p:sldIdLst>
    <p:sldId id="2147472226" r:id="rId9"/>
    <p:sldId id="2147375293" r:id="rId10"/>
    <p:sldId id="2147472172" r:id="rId11"/>
    <p:sldId id="2147472173" r:id="rId12"/>
    <p:sldId id="2147472178" r:id="rId13"/>
    <p:sldId id="2147472180" r:id="rId14"/>
    <p:sldId id="2147472246" r:id="rId15"/>
    <p:sldId id="2147472213" r:id="rId16"/>
    <p:sldId id="2147472247" r:id="rId17"/>
    <p:sldId id="2147472182" r:id="rId18"/>
    <p:sldId id="2147472248" r:id="rId19"/>
    <p:sldId id="2147472216" r:id="rId20"/>
    <p:sldId id="2147472249" r:id="rId21"/>
    <p:sldId id="2147472189" r:id="rId22"/>
    <p:sldId id="2147472250" r:id="rId23"/>
    <p:sldId id="2147472222" r:id="rId24"/>
    <p:sldId id="2147472251" r:id="rId25"/>
    <p:sldId id="2147472218" r:id="rId26"/>
    <p:sldId id="2147472252" r:id="rId27"/>
    <p:sldId id="2147472220" r:id="rId28"/>
    <p:sldId id="2147472177" r:id="rId29"/>
    <p:sldId id="2147375334" r:id="rId30"/>
    <p:sldId id="2147472197" r:id="rId31"/>
    <p:sldId id="2147472209" r:id="rId32"/>
    <p:sldId id="2147472170" r:id="rId33"/>
    <p:sldId id="2147472253" r:id="rId34"/>
    <p:sldId id="2147472176" r:id="rId35"/>
    <p:sldId id="2147472245" r:id="rId36"/>
    <p:sldId id="2147472254" r:id="rId37"/>
    <p:sldId id="2147472255" r:id="rId38"/>
    <p:sldId id="21473753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3AACFC-6300-4C23-B763-6F80ED31B776}">
          <p14:sldIdLst>
            <p14:sldId id="2147472226"/>
            <p14:sldId id="2147375293"/>
            <p14:sldId id="2147472172"/>
            <p14:sldId id="2147472173"/>
            <p14:sldId id="2147472178"/>
            <p14:sldId id="2147472180"/>
            <p14:sldId id="2147472246"/>
            <p14:sldId id="2147472213"/>
            <p14:sldId id="2147472247"/>
            <p14:sldId id="2147472182"/>
            <p14:sldId id="2147472248"/>
            <p14:sldId id="2147472216"/>
            <p14:sldId id="2147472249"/>
            <p14:sldId id="2147472189"/>
            <p14:sldId id="2147472250"/>
            <p14:sldId id="2147472222"/>
            <p14:sldId id="2147472251"/>
            <p14:sldId id="2147472218"/>
            <p14:sldId id="2147472252"/>
            <p14:sldId id="2147472220"/>
            <p14:sldId id="2147472177"/>
            <p14:sldId id="2147375334"/>
            <p14:sldId id="2147472197"/>
            <p14:sldId id="2147472209"/>
            <p14:sldId id="2147472170"/>
            <p14:sldId id="2147472253"/>
            <p14:sldId id="2147472176"/>
            <p14:sldId id="2147472245"/>
            <p14:sldId id="2147472254"/>
            <p14:sldId id="2147472255"/>
            <p14:sldId id="2147375329"/>
          </p14:sldIdLst>
        </p14:section>
        <p14:section name="Old" id="{476C07EC-9CB8-4B20-9524-2EF5A0A24F9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FDF829-4CED-93B0-44F3-EF467D4A0E58}" name="Anjana Selvanathan" initials="AS" userId="S::anjana.selvanathan@health.govt.nz::bc8c72ec-3044-4bdb-968e-fa898805838c" providerId="AD"/>
  <p188:author id="{CCF70532-331C-393F-E8D0-A54E28967852}" name="Rhys Vaughan-Jones" initials="RVJ" userId="S::Rhys.Vaughan-Jones@health.govt.nz::193c19eb-41af-4b5a-99f1-20cf4f294b7c" providerId="AD"/>
  <p188:author id="{79E01B32-573A-F5E2-802E-67F999150EAE}" name="Sarah Keenan" initials="SK" userId="S::sarah.keenan@health.govt.nz::bfe5d15b-8f6e-44d0-a8a8-0d531e69af7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6AE60"/>
    <a:srgbClr val="D2EDE4"/>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17C8B0-E870-479D-8EAB-9940A4622912}" v="348" dt="2023-09-18T00:36:25.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hys Vaughan-Jones" userId="193c19eb-41af-4b5a-99f1-20cf4f294b7c" providerId="ADAL" clId="{B817C8B0-E870-479D-8EAB-9940A4622912}"/>
    <pc:docChg chg="undo custSel delSld modSld modSection">
      <pc:chgData name="Rhys Vaughan-Jones" userId="193c19eb-41af-4b5a-99f1-20cf4f294b7c" providerId="ADAL" clId="{B817C8B0-E870-479D-8EAB-9940A4622912}" dt="2023-10-04T18:34:42.456" v="538"/>
      <pc:docMkLst>
        <pc:docMk/>
      </pc:docMkLst>
      <pc:sldChg chg="del">
        <pc:chgData name="Rhys Vaughan-Jones" userId="193c19eb-41af-4b5a-99f1-20cf4f294b7c" providerId="ADAL" clId="{B817C8B0-E870-479D-8EAB-9940A4622912}" dt="2023-10-04T18:34:22.240" v="537" actId="47"/>
        <pc:sldMkLst>
          <pc:docMk/>
          <pc:sldMk cId="710714709" sldId="2147375280"/>
        </pc:sldMkLst>
      </pc:sldChg>
      <pc:sldChg chg="modSp mod">
        <pc:chgData name="Rhys Vaughan-Jones" userId="193c19eb-41af-4b5a-99f1-20cf4f294b7c" providerId="ADAL" clId="{B817C8B0-E870-479D-8EAB-9940A4622912}" dt="2023-09-17T23:32:03.953" v="528" actId="20577"/>
        <pc:sldMkLst>
          <pc:docMk/>
          <pc:sldMk cId="247317142" sldId="2147375293"/>
        </pc:sldMkLst>
        <pc:spChg chg="mod">
          <ac:chgData name="Rhys Vaughan-Jones" userId="193c19eb-41af-4b5a-99f1-20cf4f294b7c" providerId="ADAL" clId="{B817C8B0-E870-479D-8EAB-9940A4622912}" dt="2023-09-17T23:32:03.953" v="528" actId="20577"/>
          <ac:spMkLst>
            <pc:docMk/>
            <pc:sldMk cId="247317142" sldId="2147375293"/>
            <ac:spMk id="18" creationId="{8F757082-E13E-4C94-847D-50D6921EA34D}"/>
          </ac:spMkLst>
        </pc:spChg>
        <pc:spChg chg="mod">
          <ac:chgData name="Rhys Vaughan-Jones" userId="193c19eb-41af-4b5a-99f1-20cf4f294b7c" providerId="ADAL" clId="{B817C8B0-E870-479D-8EAB-9940A4622912}" dt="2023-09-17T23:31:42.779" v="510" actId="20577"/>
          <ac:spMkLst>
            <pc:docMk/>
            <pc:sldMk cId="247317142" sldId="2147375293"/>
            <ac:spMk id="19" creationId="{F79C5AEA-2CF3-4B62-9D0C-374B84406105}"/>
          </ac:spMkLst>
        </pc:spChg>
      </pc:sldChg>
      <pc:sldChg chg="delCm">
        <pc:chgData name="Rhys Vaughan-Jones" userId="193c19eb-41af-4b5a-99f1-20cf4f294b7c" providerId="ADAL" clId="{B817C8B0-E870-479D-8EAB-9940A4622912}" dt="2023-10-04T18:34:42.456" v="538"/>
        <pc:sldMkLst>
          <pc:docMk/>
          <pc:sldMk cId="2352597762" sldId="2147375329"/>
        </pc:sldMkLst>
      </pc:sldChg>
      <pc:sldChg chg="addSp delSp modSp mod delCm modCm">
        <pc:chgData name="Rhys Vaughan-Jones" userId="193c19eb-41af-4b5a-99f1-20cf4f294b7c" providerId="ADAL" clId="{B817C8B0-E870-479D-8EAB-9940A4622912}" dt="2023-10-04T18:34:42.456" v="538"/>
        <pc:sldMkLst>
          <pc:docMk/>
          <pc:sldMk cId="2402440500" sldId="2147375334"/>
        </pc:sldMkLst>
        <pc:picChg chg="del">
          <ac:chgData name="Rhys Vaughan-Jones" userId="193c19eb-41af-4b5a-99f1-20cf4f294b7c" providerId="ADAL" clId="{B817C8B0-E870-479D-8EAB-9940A4622912}" dt="2023-09-18T00:36:14.034" v="530" actId="478"/>
          <ac:picMkLst>
            <pc:docMk/>
            <pc:sldMk cId="2402440500" sldId="2147375334"/>
            <ac:picMk id="3" creationId="{61042A8D-ED1E-4DFA-C7AA-5AB4FD9FF9BD}"/>
          </ac:picMkLst>
        </pc:picChg>
        <pc:picChg chg="add mod">
          <ac:chgData name="Rhys Vaughan-Jones" userId="193c19eb-41af-4b5a-99f1-20cf4f294b7c" providerId="ADAL" clId="{B817C8B0-E870-479D-8EAB-9940A4622912}" dt="2023-09-18T00:36:25.125" v="536" actId="1076"/>
          <ac:picMkLst>
            <pc:docMk/>
            <pc:sldMk cId="2402440500" sldId="2147375334"/>
            <ac:picMk id="4" creationId="{349287CD-B6A4-88BB-1AE8-DC723E55E907}"/>
          </ac:picMkLst>
        </pc:picChg>
      </pc:sldChg>
      <pc:sldChg chg="del delCm">
        <pc:chgData name="Rhys Vaughan-Jones" userId="193c19eb-41af-4b5a-99f1-20cf4f294b7c" providerId="ADAL" clId="{B817C8B0-E870-479D-8EAB-9940A4622912}" dt="2023-10-04T18:34:22.240" v="537" actId="47"/>
        <pc:sldMkLst>
          <pc:docMk/>
          <pc:sldMk cId="606629227" sldId="2147472174"/>
        </pc:sldMkLst>
      </pc:sldChg>
      <pc:sldChg chg="modSp mod">
        <pc:chgData name="Rhys Vaughan-Jones" userId="193c19eb-41af-4b5a-99f1-20cf4f294b7c" providerId="ADAL" clId="{B817C8B0-E870-479D-8EAB-9940A4622912}" dt="2023-09-17T23:31:49.677" v="514" actId="20577"/>
        <pc:sldMkLst>
          <pc:docMk/>
          <pc:sldMk cId="1674146124" sldId="2147472178"/>
        </pc:sldMkLst>
        <pc:spChg chg="mod">
          <ac:chgData name="Rhys Vaughan-Jones" userId="193c19eb-41af-4b5a-99f1-20cf4f294b7c" providerId="ADAL" clId="{B817C8B0-E870-479D-8EAB-9940A4622912}" dt="2023-09-17T23:31:49.677" v="514" actId="20577"/>
          <ac:spMkLst>
            <pc:docMk/>
            <pc:sldMk cId="1674146124" sldId="2147472178"/>
            <ac:spMk id="2" creationId="{7BC197B4-AF00-241A-1D17-38BC570F4199}"/>
          </ac:spMkLst>
        </pc:spChg>
      </pc:sldChg>
      <pc:sldChg chg="delCm">
        <pc:chgData name="Rhys Vaughan-Jones" userId="193c19eb-41af-4b5a-99f1-20cf4f294b7c" providerId="ADAL" clId="{B817C8B0-E870-479D-8EAB-9940A4622912}" dt="2023-09-17T23:03:56.537" v="218"/>
        <pc:sldMkLst>
          <pc:docMk/>
          <pc:sldMk cId="521673329" sldId="2147472189"/>
        </pc:sldMkLst>
      </pc:sldChg>
      <pc:sldChg chg="modSp mod">
        <pc:chgData name="Rhys Vaughan-Jones" userId="193c19eb-41af-4b5a-99f1-20cf4f294b7c" providerId="ADAL" clId="{B817C8B0-E870-479D-8EAB-9940A4622912}" dt="2023-09-17T23:03:50.401" v="217" actId="12"/>
        <pc:sldMkLst>
          <pc:docMk/>
          <pc:sldMk cId="242925211" sldId="2147472216"/>
        </pc:sldMkLst>
        <pc:spChg chg="mod">
          <ac:chgData name="Rhys Vaughan-Jones" userId="193c19eb-41af-4b5a-99f1-20cf4f294b7c" providerId="ADAL" clId="{B817C8B0-E870-479D-8EAB-9940A4622912}" dt="2023-09-17T23:02:09.941" v="0" actId="1076"/>
          <ac:spMkLst>
            <pc:docMk/>
            <pc:sldMk cId="242925211" sldId="2147472216"/>
            <ac:spMk id="4" creationId="{CCB351A6-F5B6-91BD-D91D-57584759E45F}"/>
          </ac:spMkLst>
        </pc:spChg>
        <pc:spChg chg="mod">
          <ac:chgData name="Rhys Vaughan-Jones" userId="193c19eb-41af-4b5a-99f1-20cf4f294b7c" providerId="ADAL" clId="{B817C8B0-E870-479D-8EAB-9940A4622912}" dt="2023-09-17T23:03:50.401" v="217" actId="12"/>
          <ac:spMkLst>
            <pc:docMk/>
            <pc:sldMk cId="242925211" sldId="2147472216"/>
            <ac:spMk id="5" creationId="{455F4EB9-9F13-013B-D461-90E3D366250D}"/>
          </ac:spMkLst>
        </pc:spChg>
      </pc:sldChg>
      <pc:sldChg chg="modSp mod delCm modCm">
        <pc:chgData name="Rhys Vaughan-Jones" userId="193c19eb-41af-4b5a-99f1-20cf4f294b7c" providerId="ADAL" clId="{B817C8B0-E870-479D-8EAB-9940A4622912}" dt="2023-10-04T18:34:42.456" v="538"/>
        <pc:sldMkLst>
          <pc:docMk/>
          <pc:sldMk cId="2246221357" sldId="2147472245"/>
        </pc:sldMkLst>
        <pc:spChg chg="mod">
          <ac:chgData name="Rhys Vaughan-Jones" userId="193c19eb-41af-4b5a-99f1-20cf4f294b7c" providerId="ADAL" clId="{B817C8B0-E870-479D-8EAB-9940A4622912}" dt="2023-09-17T23:21:51.179" v="356" actId="20577"/>
          <ac:spMkLst>
            <pc:docMk/>
            <pc:sldMk cId="2246221357" sldId="2147472245"/>
            <ac:spMk id="16" creationId="{EBD6588B-CF7C-D281-8671-A85B9D251B3E}"/>
          </ac:spMkLst>
        </pc:spChg>
      </pc:sldChg>
      <pc:sldChg chg="addSp delSp modSp mod">
        <pc:chgData name="Rhys Vaughan-Jones" userId="193c19eb-41af-4b5a-99f1-20cf4f294b7c" providerId="ADAL" clId="{B817C8B0-E870-479D-8EAB-9940A4622912}" dt="2023-09-17T23:31:08.924" v="453" actId="1076"/>
        <pc:sldMkLst>
          <pc:docMk/>
          <pc:sldMk cId="2451572172" sldId="2147472254"/>
        </pc:sldMkLst>
        <pc:spChg chg="topLvl">
          <ac:chgData name="Rhys Vaughan-Jones" userId="193c19eb-41af-4b5a-99f1-20cf4f294b7c" providerId="ADAL" clId="{B817C8B0-E870-479D-8EAB-9940A4622912}" dt="2023-09-17T23:30:46.869" v="450" actId="478"/>
          <ac:spMkLst>
            <pc:docMk/>
            <pc:sldMk cId="2451572172" sldId="2147472254"/>
            <ac:spMk id="24" creationId="{9E672577-5E31-059F-4E52-67B70C1F983F}"/>
          </ac:spMkLst>
        </pc:spChg>
        <pc:grpChg chg="del">
          <ac:chgData name="Rhys Vaughan-Jones" userId="193c19eb-41af-4b5a-99f1-20cf4f294b7c" providerId="ADAL" clId="{B817C8B0-E870-479D-8EAB-9940A4622912}" dt="2023-09-17T23:30:46.869" v="450" actId="478"/>
          <ac:grpSpMkLst>
            <pc:docMk/>
            <pc:sldMk cId="2451572172" sldId="2147472254"/>
            <ac:grpSpMk id="23" creationId="{3AAEA63C-519C-56DB-C568-9279FBFEE660}"/>
          </ac:grpSpMkLst>
        </pc:grpChg>
        <pc:graphicFrameChg chg="mod modGraphic">
          <ac:chgData name="Rhys Vaughan-Jones" userId="193c19eb-41af-4b5a-99f1-20cf4f294b7c" providerId="ADAL" clId="{B817C8B0-E870-479D-8EAB-9940A4622912}" dt="2023-09-17T23:30:43.964" v="449" actId="2165"/>
          <ac:graphicFrameMkLst>
            <pc:docMk/>
            <pc:sldMk cId="2451572172" sldId="2147472254"/>
            <ac:graphicFrameMk id="16" creationId="{DE9E1CDF-D3BA-D7A0-4103-D39822E94FD9}"/>
          </ac:graphicFrameMkLst>
        </pc:graphicFrameChg>
        <pc:picChg chg="del topLvl">
          <ac:chgData name="Rhys Vaughan-Jones" userId="193c19eb-41af-4b5a-99f1-20cf4f294b7c" providerId="ADAL" clId="{B817C8B0-E870-479D-8EAB-9940A4622912}" dt="2023-09-17T23:30:46.869" v="450" actId="478"/>
          <ac:picMkLst>
            <pc:docMk/>
            <pc:sldMk cId="2451572172" sldId="2147472254"/>
            <ac:picMk id="25" creationId="{CFF40FA8-C599-271D-43F8-0B021CA6597C}"/>
          </ac:picMkLst>
        </pc:picChg>
        <pc:picChg chg="add mod">
          <ac:chgData name="Rhys Vaughan-Jones" userId="193c19eb-41af-4b5a-99f1-20cf4f294b7c" providerId="ADAL" clId="{B817C8B0-E870-479D-8EAB-9940A4622912}" dt="2023-09-17T23:31:08.924" v="453" actId="1076"/>
          <ac:picMkLst>
            <pc:docMk/>
            <pc:sldMk cId="2451572172" sldId="2147472254"/>
            <ac:picMk id="27" creationId="{76DF0EB3-CE1B-6803-3EA2-E9BD9B34FED1}"/>
          </ac:picMkLst>
        </pc:picChg>
      </pc:sldChg>
      <pc:sldChg chg="delSp modSp mod delCm modCm">
        <pc:chgData name="Rhys Vaughan-Jones" userId="193c19eb-41af-4b5a-99f1-20cf4f294b7c" providerId="ADAL" clId="{B817C8B0-E870-479D-8EAB-9940A4622912}" dt="2023-10-04T18:34:42.456" v="538"/>
        <pc:sldMkLst>
          <pc:docMk/>
          <pc:sldMk cId="2814976681" sldId="2147472255"/>
        </pc:sldMkLst>
        <pc:grpChg chg="del">
          <ac:chgData name="Rhys Vaughan-Jones" userId="193c19eb-41af-4b5a-99f1-20cf4f294b7c" providerId="ADAL" clId="{B817C8B0-E870-479D-8EAB-9940A4622912}" dt="2023-09-17T23:29:10.367" v="360" actId="478"/>
          <ac:grpSpMkLst>
            <pc:docMk/>
            <pc:sldMk cId="2814976681" sldId="2147472255"/>
            <ac:grpSpMk id="6" creationId="{B98B2AAF-F8CB-663F-55CE-5772464974A1}"/>
          </ac:grpSpMkLst>
        </pc:grpChg>
        <pc:grpChg chg="del">
          <ac:chgData name="Rhys Vaughan-Jones" userId="193c19eb-41af-4b5a-99f1-20cf4f294b7c" providerId="ADAL" clId="{B817C8B0-E870-479D-8EAB-9940A4622912}" dt="2023-09-17T23:29:10.367" v="360" actId="478"/>
          <ac:grpSpMkLst>
            <pc:docMk/>
            <pc:sldMk cId="2814976681" sldId="2147472255"/>
            <ac:grpSpMk id="9" creationId="{76AB1648-3523-47A6-DE74-42DC1FB10932}"/>
          </ac:grpSpMkLst>
        </pc:grpChg>
        <pc:grpChg chg="mod">
          <ac:chgData name="Rhys Vaughan-Jones" userId="193c19eb-41af-4b5a-99f1-20cf4f294b7c" providerId="ADAL" clId="{B817C8B0-E870-479D-8EAB-9940A4622912}" dt="2023-09-17T23:30:30.290" v="447" actId="1076"/>
          <ac:grpSpMkLst>
            <pc:docMk/>
            <pc:sldMk cId="2814976681" sldId="2147472255"/>
            <ac:grpSpMk id="12" creationId="{BD30837F-2B4C-2173-2524-A442C2AA304E}"/>
          </ac:grpSpMkLst>
        </pc:grpChg>
        <pc:grpChg chg="mod">
          <ac:chgData name="Rhys Vaughan-Jones" userId="193c19eb-41af-4b5a-99f1-20cf4f294b7c" providerId="ADAL" clId="{B817C8B0-E870-479D-8EAB-9940A4622912}" dt="2023-09-17T23:30:33.040" v="448" actId="1076"/>
          <ac:grpSpMkLst>
            <pc:docMk/>
            <pc:sldMk cId="2814976681" sldId="2147472255"/>
            <ac:grpSpMk id="15" creationId="{9B903C77-1B20-906D-CBF1-B2AAFFBDD386}"/>
          </ac:grpSpMkLst>
        </pc:grpChg>
        <pc:grpChg chg="mod">
          <ac:chgData name="Rhys Vaughan-Jones" userId="193c19eb-41af-4b5a-99f1-20cf4f294b7c" providerId="ADAL" clId="{B817C8B0-E870-479D-8EAB-9940A4622912}" dt="2023-09-17T23:30:30.290" v="447" actId="1076"/>
          <ac:grpSpMkLst>
            <pc:docMk/>
            <pc:sldMk cId="2814976681" sldId="2147472255"/>
            <ac:grpSpMk id="19" creationId="{4A6001DA-9AA4-A31D-DEE7-A8E39FAE43EA}"/>
          </ac:grpSpMkLst>
        </pc:grpChg>
        <pc:grpChg chg="mod">
          <ac:chgData name="Rhys Vaughan-Jones" userId="193c19eb-41af-4b5a-99f1-20cf4f294b7c" providerId="ADAL" clId="{B817C8B0-E870-479D-8EAB-9940A4622912}" dt="2023-09-17T23:30:30.290" v="447" actId="1076"/>
          <ac:grpSpMkLst>
            <pc:docMk/>
            <pc:sldMk cId="2814976681" sldId="2147472255"/>
            <ac:grpSpMk id="22" creationId="{077386D9-06A1-A0D8-5034-E596033B0311}"/>
          </ac:grpSpMkLst>
        </pc:grpChg>
        <pc:grpChg chg="mod">
          <ac:chgData name="Rhys Vaughan-Jones" userId="193c19eb-41af-4b5a-99f1-20cf4f294b7c" providerId="ADAL" clId="{B817C8B0-E870-479D-8EAB-9940A4622912}" dt="2023-09-17T23:30:30.290" v="447" actId="1076"/>
          <ac:grpSpMkLst>
            <pc:docMk/>
            <pc:sldMk cId="2814976681" sldId="2147472255"/>
            <ac:grpSpMk id="25" creationId="{0F118A0E-E20F-30B7-5A93-27C97F01CF07}"/>
          </ac:grpSpMkLst>
        </pc:grpChg>
        <pc:graphicFrameChg chg="mod modGraphic">
          <ac:chgData name="Rhys Vaughan-Jones" userId="193c19eb-41af-4b5a-99f1-20cf4f294b7c" providerId="ADAL" clId="{B817C8B0-E870-479D-8EAB-9940A4622912}" dt="2023-09-17T23:30:25.647" v="446" actId="2165"/>
          <ac:graphicFrameMkLst>
            <pc:docMk/>
            <pc:sldMk cId="2814976681" sldId="2147472255"/>
            <ac:graphicFrameMk id="18" creationId="{3F68C16D-4FBF-B86F-B21F-781D2F7C7231}"/>
          </ac:graphicFrameMkLst>
        </pc:graphicFrameChg>
      </pc:sldChg>
    </pc:docChg>
  </pc:docChgLst>
  <pc:docChgLst>
    <pc:chgData name="Anjana Selvanathan" userId="S::anjana.selvanathan@health.govt.nz::bc8c72ec-3044-4bdb-968e-fa898805838c" providerId="AD" clId="Web-{C1F13C22-751C-E8A5-19D1-D24EC06DF5AC}"/>
    <pc:docChg chg="mod modSld">
      <pc:chgData name="Anjana Selvanathan" userId="S::anjana.selvanathan@health.govt.nz::bc8c72ec-3044-4bdb-968e-fa898805838c" providerId="AD" clId="Web-{C1F13C22-751C-E8A5-19D1-D24EC06DF5AC}" dt="2023-09-18T00:32:55.141" v="100"/>
      <pc:docMkLst>
        <pc:docMk/>
      </pc:docMkLst>
      <pc:sldChg chg="modSp">
        <pc:chgData name="Anjana Selvanathan" userId="S::anjana.selvanathan@health.govt.nz::bc8c72ec-3044-4bdb-968e-fa898805838c" providerId="AD" clId="Web-{C1F13C22-751C-E8A5-19D1-D24EC06DF5AC}" dt="2023-09-17T23:19:48.283" v="3" actId="20577"/>
        <pc:sldMkLst>
          <pc:docMk/>
          <pc:sldMk cId="247317142" sldId="2147375293"/>
        </pc:sldMkLst>
        <pc:spChg chg="mod">
          <ac:chgData name="Anjana Selvanathan" userId="S::anjana.selvanathan@health.govt.nz::bc8c72ec-3044-4bdb-968e-fa898805838c" providerId="AD" clId="Web-{C1F13C22-751C-E8A5-19D1-D24EC06DF5AC}" dt="2023-09-17T23:19:48.283" v="3" actId="20577"/>
          <ac:spMkLst>
            <pc:docMk/>
            <pc:sldMk cId="247317142" sldId="2147375293"/>
            <ac:spMk id="4" creationId="{C87FED92-A1E8-48A6-AC5B-3E541BDEFBCB}"/>
          </ac:spMkLst>
        </pc:spChg>
      </pc:sldChg>
      <pc:sldChg chg="addCm modCm">
        <pc:chgData name="Anjana Selvanathan" userId="S::anjana.selvanathan@health.govt.nz::bc8c72ec-3044-4bdb-968e-fa898805838c" providerId="AD" clId="Web-{C1F13C22-751C-E8A5-19D1-D24EC06DF5AC}" dt="2023-09-18T00:32:55.141" v="100"/>
        <pc:sldMkLst>
          <pc:docMk/>
          <pc:sldMk cId="2352597762" sldId="2147375329"/>
        </pc:sldMkLst>
      </pc:sldChg>
      <pc:sldChg chg="modSp addCm">
        <pc:chgData name="Anjana Selvanathan" userId="S::anjana.selvanathan@health.govt.nz::bc8c72ec-3044-4bdb-968e-fa898805838c" providerId="AD" clId="Web-{C1F13C22-751C-E8A5-19D1-D24EC06DF5AC}" dt="2023-09-18T00:20:00.088" v="85"/>
        <pc:sldMkLst>
          <pc:docMk/>
          <pc:sldMk cId="2402440500" sldId="2147375334"/>
        </pc:sldMkLst>
        <pc:spChg chg="mod">
          <ac:chgData name="Anjana Selvanathan" userId="S::anjana.selvanathan@health.govt.nz::bc8c72ec-3044-4bdb-968e-fa898805838c" providerId="AD" clId="Web-{C1F13C22-751C-E8A5-19D1-D24EC06DF5AC}" dt="2023-09-18T00:17:48.240" v="83" actId="20577"/>
          <ac:spMkLst>
            <pc:docMk/>
            <pc:sldMk cId="2402440500" sldId="2147375334"/>
            <ac:spMk id="31" creationId="{6FE51952-7411-F2BD-E30C-EA8DAC4455EF}"/>
          </ac:spMkLst>
        </pc:spChg>
      </pc:sldChg>
      <pc:sldChg chg="modSp">
        <pc:chgData name="Anjana Selvanathan" userId="S::anjana.selvanathan@health.govt.nz::bc8c72ec-3044-4bdb-968e-fa898805838c" providerId="AD" clId="Web-{C1F13C22-751C-E8A5-19D1-D24EC06DF5AC}" dt="2023-09-17T23:33:39.822" v="23" actId="20577"/>
        <pc:sldMkLst>
          <pc:docMk/>
          <pc:sldMk cId="2937989699" sldId="2147472180"/>
        </pc:sldMkLst>
        <pc:spChg chg="mod">
          <ac:chgData name="Anjana Selvanathan" userId="S::anjana.selvanathan@health.govt.nz::bc8c72ec-3044-4bdb-968e-fa898805838c" providerId="AD" clId="Web-{C1F13C22-751C-E8A5-19D1-D24EC06DF5AC}" dt="2023-09-17T23:33:39.822" v="23" actId="20577"/>
          <ac:spMkLst>
            <pc:docMk/>
            <pc:sldMk cId="2937989699" sldId="2147472180"/>
            <ac:spMk id="10" creationId="{C04508D0-D4D4-1A9A-9714-FE3EAABECFDA}"/>
          </ac:spMkLst>
        </pc:spChg>
        <pc:spChg chg="mod">
          <ac:chgData name="Anjana Selvanathan" userId="S::anjana.selvanathan@health.govt.nz::bc8c72ec-3044-4bdb-968e-fa898805838c" providerId="AD" clId="Web-{C1F13C22-751C-E8A5-19D1-D24EC06DF5AC}" dt="2023-09-17T23:27:01.310" v="8" actId="20577"/>
          <ac:spMkLst>
            <pc:docMk/>
            <pc:sldMk cId="2937989699" sldId="2147472180"/>
            <ac:spMk id="11" creationId="{C9B4BBC6-1605-2016-969C-DF198FD6A811}"/>
          </ac:spMkLst>
        </pc:spChg>
      </pc:sldChg>
      <pc:sldChg chg="modSp">
        <pc:chgData name="Anjana Selvanathan" userId="S::anjana.selvanathan@health.govt.nz::bc8c72ec-3044-4bdb-968e-fa898805838c" providerId="AD" clId="Web-{C1F13C22-751C-E8A5-19D1-D24EC06DF5AC}" dt="2023-09-17T23:48:16.909" v="54" actId="20577"/>
        <pc:sldMkLst>
          <pc:docMk/>
          <pc:sldMk cId="521673329" sldId="2147472189"/>
        </pc:sldMkLst>
        <pc:spChg chg="mod">
          <ac:chgData name="Anjana Selvanathan" userId="S::anjana.selvanathan@health.govt.nz::bc8c72ec-3044-4bdb-968e-fa898805838c" providerId="AD" clId="Web-{C1F13C22-751C-E8A5-19D1-D24EC06DF5AC}" dt="2023-09-17T23:46:46.360" v="47" actId="20577"/>
          <ac:spMkLst>
            <pc:docMk/>
            <pc:sldMk cId="521673329" sldId="2147472189"/>
            <ac:spMk id="2" creationId="{13060819-77EB-8E81-5877-4DB3C06FEBF5}"/>
          </ac:spMkLst>
        </pc:spChg>
        <pc:spChg chg="mod">
          <ac:chgData name="Anjana Selvanathan" userId="S::anjana.selvanathan@health.govt.nz::bc8c72ec-3044-4bdb-968e-fa898805838c" providerId="AD" clId="Web-{C1F13C22-751C-E8A5-19D1-D24EC06DF5AC}" dt="2023-09-17T23:47:08.642" v="49" actId="20577"/>
          <ac:spMkLst>
            <pc:docMk/>
            <pc:sldMk cId="521673329" sldId="2147472189"/>
            <ac:spMk id="21" creationId="{437EF6F9-6411-DB56-E055-1B258D15491C}"/>
          </ac:spMkLst>
        </pc:spChg>
        <pc:spChg chg="mod">
          <ac:chgData name="Anjana Selvanathan" userId="S::anjana.selvanathan@health.govt.nz::bc8c72ec-3044-4bdb-968e-fa898805838c" providerId="AD" clId="Web-{C1F13C22-751C-E8A5-19D1-D24EC06DF5AC}" dt="2023-09-17T23:48:16.909" v="54" actId="20577"/>
          <ac:spMkLst>
            <pc:docMk/>
            <pc:sldMk cId="521673329" sldId="2147472189"/>
            <ac:spMk id="24" creationId="{6F2AE65D-28F7-CC0F-44D2-705A71BDC2AB}"/>
          </ac:spMkLst>
        </pc:spChg>
      </pc:sldChg>
      <pc:sldChg chg="modSp">
        <pc:chgData name="Anjana Selvanathan" userId="S::anjana.selvanathan@health.govt.nz::bc8c72ec-3044-4bdb-968e-fa898805838c" providerId="AD" clId="Web-{C1F13C22-751C-E8A5-19D1-D24EC06DF5AC}" dt="2023-09-17T23:31:39.584" v="16" actId="20577"/>
        <pc:sldMkLst>
          <pc:docMk/>
          <pc:sldMk cId="984473186" sldId="2147472213"/>
        </pc:sldMkLst>
        <pc:spChg chg="mod">
          <ac:chgData name="Anjana Selvanathan" userId="S::anjana.selvanathan@health.govt.nz::bc8c72ec-3044-4bdb-968e-fa898805838c" providerId="AD" clId="Web-{C1F13C22-751C-E8A5-19D1-D24EC06DF5AC}" dt="2023-09-17T23:31:39.584" v="16" actId="20577"/>
          <ac:spMkLst>
            <pc:docMk/>
            <pc:sldMk cId="984473186" sldId="2147472213"/>
            <ac:spMk id="3" creationId="{07DEFE33-8736-0874-2DD6-F72D31EA76C9}"/>
          </ac:spMkLst>
        </pc:spChg>
      </pc:sldChg>
      <pc:sldChg chg="modSp">
        <pc:chgData name="Anjana Selvanathan" userId="S::anjana.selvanathan@health.govt.nz::bc8c72ec-3044-4bdb-968e-fa898805838c" providerId="AD" clId="Web-{C1F13C22-751C-E8A5-19D1-D24EC06DF5AC}" dt="2023-09-17T23:45:09.654" v="43" actId="20577"/>
        <pc:sldMkLst>
          <pc:docMk/>
          <pc:sldMk cId="242925211" sldId="2147472216"/>
        </pc:sldMkLst>
        <pc:spChg chg="mod">
          <ac:chgData name="Anjana Selvanathan" userId="S::anjana.selvanathan@health.govt.nz::bc8c72ec-3044-4bdb-968e-fa898805838c" providerId="AD" clId="Web-{C1F13C22-751C-E8A5-19D1-D24EC06DF5AC}" dt="2023-09-17T23:45:09.654" v="43" actId="20577"/>
          <ac:spMkLst>
            <pc:docMk/>
            <pc:sldMk cId="242925211" sldId="2147472216"/>
            <ac:spMk id="5" creationId="{455F4EB9-9F13-013B-D461-90E3D366250D}"/>
          </ac:spMkLst>
        </pc:spChg>
        <pc:spChg chg="mod">
          <ac:chgData name="Anjana Selvanathan" userId="S::anjana.selvanathan@health.govt.nz::bc8c72ec-3044-4bdb-968e-fa898805838c" providerId="AD" clId="Web-{C1F13C22-751C-E8A5-19D1-D24EC06DF5AC}" dt="2023-09-17T23:41:45.992" v="29" actId="20577"/>
          <ac:spMkLst>
            <pc:docMk/>
            <pc:sldMk cId="242925211" sldId="2147472216"/>
            <ac:spMk id="21" creationId="{437EF6F9-6411-DB56-E055-1B258D15491C}"/>
          </ac:spMkLst>
        </pc:spChg>
        <pc:spChg chg="mod">
          <ac:chgData name="Anjana Selvanathan" userId="S::anjana.selvanathan@health.govt.nz::bc8c72ec-3044-4bdb-968e-fa898805838c" providerId="AD" clId="Web-{C1F13C22-751C-E8A5-19D1-D24EC06DF5AC}" dt="2023-09-17T23:44:03.199" v="39" actId="20577"/>
          <ac:spMkLst>
            <pc:docMk/>
            <pc:sldMk cId="242925211" sldId="2147472216"/>
            <ac:spMk id="27" creationId="{F88AFC7E-2C2A-B96E-4EF1-93B1E5837E85}"/>
          </ac:spMkLst>
        </pc:spChg>
      </pc:sldChg>
      <pc:sldChg chg="modSp">
        <pc:chgData name="Anjana Selvanathan" userId="S::anjana.selvanathan@health.govt.nz::bc8c72ec-3044-4bdb-968e-fa898805838c" providerId="AD" clId="Web-{C1F13C22-751C-E8A5-19D1-D24EC06DF5AC}" dt="2023-09-17T23:57:41.066" v="75" actId="1076"/>
        <pc:sldMkLst>
          <pc:docMk/>
          <pc:sldMk cId="2753224894" sldId="2147472218"/>
        </pc:sldMkLst>
        <pc:spChg chg="mod">
          <ac:chgData name="Anjana Selvanathan" userId="S::anjana.selvanathan@health.govt.nz::bc8c72ec-3044-4bdb-968e-fa898805838c" providerId="AD" clId="Web-{C1F13C22-751C-E8A5-19D1-D24EC06DF5AC}" dt="2023-09-17T23:56:26.907" v="64" actId="20577"/>
          <ac:spMkLst>
            <pc:docMk/>
            <pc:sldMk cId="2753224894" sldId="2147472218"/>
            <ac:spMk id="17" creationId="{6E19B5B3-FC16-4395-8744-5C6DCCC5C9EE}"/>
          </ac:spMkLst>
        </pc:spChg>
        <pc:spChg chg="mod">
          <ac:chgData name="Anjana Selvanathan" userId="S::anjana.selvanathan@health.govt.nz::bc8c72ec-3044-4bdb-968e-fa898805838c" providerId="AD" clId="Web-{C1F13C22-751C-E8A5-19D1-D24EC06DF5AC}" dt="2023-09-17T23:57:41.066" v="75" actId="1076"/>
          <ac:spMkLst>
            <pc:docMk/>
            <pc:sldMk cId="2753224894" sldId="2147472218"/>
            <ac:spMk id="35" creationId="{9A377570-2593-271A-FF39-1EFD12A5C4E2}"/>
          </ac:spMkLst>
        </pc:spChg>
        <pc:spChg chg="mod">
          <ac:chgData name="Anjana Selvanathan" userId="S::anjana.selvanathan@health.govt.nz::bc8c72ec-3044-4bdb-968e-fa898805838c" providerId="AD" clId="Web-{C1F13C22-751C-E8A5-19D1-D24EC06DF5AC}" dt="2023-09-17T23:57:18.768" v="73" actId="1076"/>
          <ac:spMkLst>
            <pc:docMk/>
            <pc:sldMk cId="2753224894" sldId="2147472218"/>
            <ac:spMk id="36" creationId="{D365ADD6-F52F-CA0A-5E77-CE5B3C31C0CE}"/>
          </ac:spMkLst>
        </pc:spChg>
      </pc:sldChg>
      <pc:sldChg chg="modSp">
        <pc:chgData name="Anjana Selvanathan" userId="S::anjana.selvanathan@health.govt.nz::bc8c72ec-3044-4bdb-968e-fa898805838c" providerId="AD" clId="Web-{C1F13C22-751C-E8A5-19D1-D24EC06DF5AC}" dt="2023-09-18T00:00:04.945" v="80" actId="20577"/>
        <pc:sldMkLst>
          <pc:docMk/>
          <pc:sldMk cId="2684160945" sldId="2147472220"/>
        </pc:sldMkLst>
        <pc:spChg chg="mod">
          <ac:chgData name="Anjana Selvanathan" userId="S::anjana.selvanathan@health.govt.nz::bc8c72ec-3044-4bdb-968e-fa898805838c" providerId="AD" clId="Web-{C1F13C22-751C-E8A5-19D1-D24EC06DF5AC}" dt="2023-09-17T23:59:13.865" v="79" actId="20577"/>
          <ac:spMkLst>
            <pc:docMk/>
            <pc:sldMk cId="2684160945" sldId="2147472220"/>
            <ac:spMk id="4" creationId="{B7AA1973-AF1B-8205-9FD6-6258560CE396}"/>
          </ac:spMkLst>
        </pc:spChg>
        <pc:spChg chg="mod">
          <ac:chgData name="Anjana Selvanathan" userId="S::anjana.selvanathan@health.govt.nz::bc8c72ec-3044-4bdb-968e-fa898805838c" providerId="AD" clId="Web-{C1F13C22-751C-E8A5-19D1-D24EC06DF5AC}" dt="2023-09-18T00:00:04.945" v="80" actId="20577"/>
          <ac:spMkLst>
            <pc:docMk/>
            <pc:sldMk cId="2684160945" sldId="2147472220"/>
            <ac:spMk id="21" creationId="{437EF6F9-6411-DB56-E055-1B258D15491C}"/>
          </ac:spMkLst>
        </pc:spChg>
      </pc:sldChg>
      <pc:sldChg chg="modSp">
        <pc:chgData name="Anjana Selvanathan" userId="S::anjana.selvanathan@health.govt.nz::bc8c72ec-3044-4bdb-968e-fa898805838c" providerId="AD" clId="Web-{C1F13C22-751C-E8A5-19D1-D24EC06DF5AC}" dt="2023-09-17T23:51:05.133" v="60" actId="20577"/>
        <pc:sldMkLst>
          <pc:docMk/>
          <pc:sldMk cId="1939179740" sldId="2147472222"/>
        </pc:sldMkLst>
        <pc:spChg chg="mod">
          <ac:chgData name="Anjana Selvanathan" userId="S::anjana.selvanathan@health.govt.nz::bc8c72ec-3044-4bdb-968e-fa898805838c" providerId="AD" clId="Web-{C1F13C22-751C-E8A5-19D1-D24EC06DF5AC}" dt="2023-09-17T23:51:05.133" v="60" actId="20577"/>
          <ac:spMkLst>
            <pc:docMk/>
            <pc:sldMk cId="1939179740" sldId="2147472222"/>
            <ac:spMk id="13" creationId="{ADA80B44-8766-361C-4DBD-505E4F053BC6}"/>
          </ac:spMkLst>
        </pc:spChg>
      </pc:sldChg>
      <pc:sldChg chg="modSp modCm">
        <pc:chgData name="Anjana Selvanathan" userId="S::anjana.selvanathan@health.govt.nz::bc8c72ec-3044-4bdb-968e-fa898805838c" providerId="AD" clId="Web-{C1F13C22-751C-E8A5-19D1-D24EC06DF5AC}" dt="2023-09-18T00:25:01.362" v="90" actId="20577"/>
        <pc:sldMkLst>
          <pc:docMk/>
          <pc:sldMk cId="2246221357" sldId="2147472245"/>
        </pc:sldMkLst>
        <pc:spChg chg="mod">
          <ac:chgData name="Anjana Selvanathan" userId="S::anjana.selvanathan@health.govt.nz::bc8c72ec-3044-4bdb-968e-fa898805838c" providerId="AD" clId="Web-{C1F13C22-751C-E8A5-19D1-D24EC06DF5AC}" dt="2023-09-18T00:25:01.362" v="90" actId="20577"/>
          <ac:spMkLst>
            <pc:docMk/>
            <pc:sldMk cId="2246221357" sldId="2147472245"/>
            <ac:spMk id="4" creationId="{64EBC683-4C9C-6642-547D-3F293D861993}"/>
          </ac:spMkLst>
        </pc:spChg>
        <pc:spChg chg="mod">
          <ac:chgData name="Anjana Selvanathan" userId="S::anjana.selvanathan@health.govt.nz::bc8c72ec-3044-4bdb-968e-fa898805838c" providerId="AD" clId="Web-{C1F13C22-751C-E8A5-19D1-D24EC06DF5AC}" dt="2023-09-18T00:22:42.592" v="87" actId="20577"/>
          <ac:spMkLst>
            <pc:docMk/>
            <pc:sldMk cId="2246221357" sldId="2147472245"/>
            <ac:spMk id="16" creationId="{EBD6588B-CF7C-D281-8671-A85B9D251B3E}"/>
          </ac:spMkLst>
        </pc:spChg>
      </pc:sldChg>
      <pc:sldChg chg="modSp">
        <pc:chgData name="Anjana Selvanathan" userId="S::anjana.selvanathan@health.govt.nz::bc8c72ec-3044-4bdb-968e-fa898805838c" providerId="AD" clId="Web-{C1F13C22-751C-E8A5-19D1-D24EC06DF5AC}" dt="2023-09-17T23:33:35.212" v="20" actId="20577"/>
        <pc:sldMkLst>
          <pc:docMk/>
          <pc:sldMk cId="152670366" sldId="2147472246"/>
        </pc:sldMkLst>
        <pc:spChg chg="mod">
          <ac:chgData name="Anjana Selvanathan" userId="S::anjana.selvanathan@health.govt.nz::bc8c72ec-3044-4bdb-968e-fa898805838c" providerId="AD" clId="Web-{C1F13C22-751C-E8A5-19D1-D24EC06DF5AC}" dt="2023-09-17T23:33:35.212" v="20" actId="20577"/>
          <ac:spMkLst>
            <pc:docMk/>
            <pc:sldMk cId="152670366" sldId="2147472246"/>
            <ac:spMk id="10" creationId="{C04508D0-D4D4-1A9A-9714-FE3EAABECFDA}"/>
          </ac:spMkLst>
        </pc:spChg>
        <pc:spChg chg="mod">
          <ac:chgData name="Anjana Selvanathan" userId="S::anjana.selvanathan@health.govt.nz::bc8c72ec-3044-4bdb-968e-fa898805838c" providerId="AD" clId="Web-{C1F13C22-751C-E8A5-19D1-D24EC06DF5AC}" dt="2023-09-17T23:28:43.095" v="13" actId="20577"/>
          <ac:spMkLst>
            <pc:docMk/>
            <pc:sldMk cId="152670366" sldId="2147472246"/>
            <ac:spMk id="11" creationId="{C9B4BBC6-1605-2016-969C-DF198FD6A811}"/>
          </ac:spMkLst>
        </pc:spChg>
      </pc:sldChg>
      <pc:sldChg chg="modSp">
        <pc:chgData name="Anjana Selvanathan" userId="S::anjana.selvanathan@health.govt.nz::bc8c72ec-3044-4bdb-968e-fa898805838c" providerId="AD" clId="Web-{C1F13C22-751C-E8A5-19D1-D24EC06DF5AC}" dt="2023-09-17T23:33:29.712" v="18" actId="20577"/>
        <pc:sldMkLst>
          <pc:docMk/>
          <pc:sldMk cId="1054424011" sldId="2147472247"/>
        </pc:sldMkLst>
        <pc:spChg chg="mod">
          <ac:chgData name="Anjana Selvanathan" userId="S::anjana.selvanathan@health.govt.nz::bc8c72ec-3044-4bdb-968e-fa898805838c" providerId="AD" clId="Web-{C1F13C22-751C-E8A5-19D1-D24EC06DF5AC}" dt="2023-09-17T23:33:29.712" v="18" actId="20577"/>
          <ac:spMkLst>
            <pc:docMk/>
            <pc:sldMk cId="1054424011" sldId="2147472247"/>
            <ac:spMk id="11" creationId="{C9B4BBC6-1605-2016-969C-DF198FD6A811}"/>
          </ac:spMkLst>
        </pc:spChg>
      </pc:sldChg>
      <pc:sldChg chg="modSp">
        <pc:chgData name="Anjana Selvanathan" userId="S::anjana.selvanathan@health.govt.nz::bc8c72ec-3044-4bdb-968e-fa898805838c" providerId="AD" clId="Web-{C1F13C22-751C-E8A5-19D1-D24EC06DF5AC}" dt="2023-09-17T23:41:01.912" v="25" actId="20577"/>
        <pc:sldMkLst>
          <pc:docMk/>
          <pc:sldMk cId="2391812729" sldId="2147472248"/>
        </pc:sldMkLst>
        <pc:spChg chg="mod">
          <ac:chgData name="Anjana Selvanathan" userId="S::anjana.selvanathan@health.govt.nz::bc8c72ec-3044-4bdb-968e-fa898805838c" providerId="AD" clId="Web-{C1F13C22-751C-E8A5-19D1-D24EC06DF5AC}" dt="2023-09-17T23:41:01.912" v="25" actId="20577"/>
          <ac:spMkLst>
            <pc:docMk/>
            <pc:sldMk cId="2391812729" sldId="2147472248"/>
            <ac:spMk id="11" creationId="{C9B4BBC6-1605-2016-969C-DF198FD6A811}"/>
          </ac:spMkLst>
        </pc:spChg>
      </pc:sldChg>
      <pc:sldChg chg="modSp">
        <pc:chgData name="Anjana Selvanathan" userId="S::anjana.selvanathan@health.govt.nz::bc8c72ec-3044-4bdb-968e-fa898805838c" providerId="AD" clId="Web-{C1F13C22-751C-E8A5-19D1-D24EC06DF5AC}" dt="2023-09-17T23:46:34.141" v="45" actId="20577"/>
        <pc:sldMkLst>
          <pc:docMk/>
          <pc:sldMk cId="552259317" sldId="2147472249"/>
        </pc:sldMkLst>
        <pc:spChg chg="mod">
          <ac:chgData name="Anjana Selvanathan" userId="S::anjana.selvanathan@health.govt.nz::bc8c72ec-3044-4bdb-968e-fa898805838c" providerId="AD" clId="Web-{C1F13C22-751C-E8A5-19D1-D24EC06DF5AC}" dt="2023-09-17T23:46:34.141" v="45" actId="20577"/>
          <ac:spMkLst>
            <pc:docMk/>
            <pc:sldMk cId="552259317" sldId="2147472249"/>
            <ac:spMk id="11" creationId="{C9B4BBC6-1605-2016-969C-DF198FD6A811}"/>
          </ac:spMkLst>
        </pc:spChg>
      </pc:sldChg>
      <pc:sldChg chg="modSp">
        <pc:chgData name="Anjana Selvanathan" userId="S::anjana.selvanathan@health.govt.nz::bc8c72ec-3044-4bdb-968e-fa898805838c" providerId="AD" clId="Web-{C1F13C22-751C-E8A5-19D1-D24EC06DF5AC}" dt="2023-09-17T23:49:41.068" v="56" actId="20577"/>
        <pc:sldMkLst>
          <pc:docMk/>
          <pc:sldMk cId="2118680044" sldId="2147472250"/>
        </pc:sldMkLst>
        <pc:spChg chg="mod">
          <ac:chgData name="Anjana Selvanathan" userId="S::anjana.selvanathan@health.govt.nz::bc8c72ec-3044-4bdb-968e-fa898805838c" providerId="AD" clId="Web-{C1F13C22-751C-E8A5-19D1-D24EC06DF5AC}" dt="2023-09-17T23:49:41.068" v="56" actId="20577"/>
          <ac:spMkLst>
            <pc:docMk/>
            <pc:sldMk cId="2118680044" sldId="2147472250"/>
            <ac:spMk id="11" creationId="{C9B4BBC6-1605-2016-969C-DF198FD6A811}"/>
          </ac:spMkLst>
        </pc:spChg>
      </pc:sldChg>
      <pc:sldChg chg="modSp">
        <pc:chgData name="Anjana Selvanathan" userId="S::anjana.selvanathan@health.govt.nz::bc8c72ec-3044-4bdb-968e-fa898805838c" providerId="AD" clId="Web-{C1F13C22-751C-E8A5-19D1-D24EC06DF5AC}" dt="2023-09-17T23:51:58.822" v="62" actId="20577"/>
        <pc:sldMkLst>
          <pc:docMk/>
          <pc:sldMk cId="4037587922" sldId="2147472251"/>
        </pc:sldMkLst>
        <pc:spChg chg="mod">
          <ac:chgData name="Anjana Selvanathan" userId="S::anjana.selvanathan@health.govt.nz::bc8c72ec-3044-4bdb-968e-fa898805838c" providerId="AD" clId="Web-{C1F13C22-751C-E8A5-19D1-D24EC06DF5AC}" dt="2023-09-17T23:51:58.822" v="62" actId="20577"/>
          <ac:spMkLst>
            <pc:docMk/>
            <pc:sldMk cId="4037587922" sldId="2147472251"/>
            <ac:spMk id="11" creationId="{C9B4BBC6-1605-2016-969C-DF198FD6A811}"/>
          </ac:spMkLst>
        </pc:spChg>
      </pc:sldChg>
      <pc:sldChg chg="modSp">
        <pc:chgData name="Anjana Selvanathan" userId="S::anjana.selvanathan@health.govt.nz::bc8c72ec-3044-4bdb-968e-fa898805838c" providerId="AD" clId="Web-{C1F13C22-751C-E8A5-19D1-D24EC06DF5AC}" dt="2023-09-17T23:58:38.474" v="77" actId="20577"/>
        <pc:sldMkLst>
          <pc:docMk/>
          <pc:sldMk cId="1842537520" sldId="2147472252"/>
        </pc:sldMkLst>
        <pc:spChg chg="mod">
          <ac:chgData name="Anjana Selvanathan" userId="S::anjana.selvanathan@health.govt.nz::bc8c72ec-3044-4bdb-968e-fa898805838c" providerId="AD" clId="Web-{C1F13C22-751C-E8A5-19D1-D24EC06DF5AC}" dt="2023-09-17T23:58:38.474" v="77" actId="20577"/>
          <ac:spMkLst>
            <pc:docMk/>
            <pc:sldMk cId="1842537520" sldId="2147472252"/>
            <ac:spMk id="11" creationId="{C9B4BBC6-1605-2016-969C-DF198FD6A811}"/>
          </ac:spMkLst>
        </pc:spChg>
      </pc:sldChg>
      <pc:sldChg chg="modSp">
        <pc:chgData name="Anjana Selvanathan" userId="S::anjana.selvanathan@health.govt.nz::bc8c72ec-3044-4bdb-968e-fa898805838c" providerId="AD" clId="Web-{C1F13C22-751C-E8A5-19D1-D24EC06DF5AC}" dt="2023-09-18T00:27:24.600" v="94"/>
        <pc:sldMkLst>
          <pc:docMk/>
          <pc:sldMk cId="2451572172" sldId="2147472254"/>
        </pc:sldMkLst>
        <pc:graphicFrameChg chg="mod modGraphic">
          <ac:chgData name="Anjana Selvanathan" userId="S::anjana.selvanathan@health.govt.nz::bc8c72ec-3044-4bdb-968e-fa898805838c" providerId="AD" clId="Web-{C1F13C22-751C-E8A5-19D1-D24EC06DF5AC}" dt="2023-09-18T00:27:24.600" v="94"/>
          <ac:graphicFrameMkLst>
            <pc:docMk/>
            <pc:sldMk cId="2451572172" sldId="2147472254"/>
            <ac:graphicFrameMk id="16" creationId="{DE9E1CDF-D3BA-D7A0-4103-D39822E94FD9}"/>
          </ac:graphicFrameMkLst>
        </pc:graphicFrameChg>
      </pc:sldChg>
      <pc:sldChg chg="modSp">
        <pc:chgData name="Anjana Selvanathan" userId="S::anjana.selvanathan@health.govt.nz::bc8c72ec-3044-4bdb-968e-fa898805838c" providerId="AD" clId="Web-{C1F13C22-751C-E8A5-19D1-D24EC06DF5AC}" dt="2023-09-18T00:27:33.678" v="98"/>
        <pc:sldMkLst>
          <pc:docMk/>
          <pc:sldMk cId="2814976681" sldId="2147472255"/>
        </pc:sldMkLst>
        <pc:graphicFrameChg chg="mod modGraphic">
          <ac:chgData name="Anjana Selvanathan" userId="S::anjana.selvanathan@health.govt.nz::bc8c72ec-3044-4bdb-968e-fa898805838c" providerId="AD" clId="Web-{C1F13C22-751C-E8A5-19D1-D24EC06DF5AC}" dt="2023-09-18T00:27:33.678" v="98"/>
          <ac:graphicFrameMkLst>
            <pc:docMk/>
            <pc:sldMk cId="2814976681" sldId="2147472255"/>
            <ac:graphicFrameMk id="18" creationId="{3F68C16D-4FBF-B86F-B21F-781D2F7C7231}"/>
          </ac:graphicFrameMkLst>
        </pc:graphicFrameChg>
      </pc:sldChg>
    </pc:docChg>
  </pc:docChgLst>
  <pc:docChgLst>
    <pc:chgData name="Sarah Keenan" userId="S::sarah.keenan@health.govt.nz::bfe5d15b-8f6e-44d0-a8a8-0d531e69af74" providerId="AD" clId="Web-{4A9662F3-445F-D542-4B04-7799E4A39729}"/>
    <pc:docChg chg="modSld">
      <pc:chgData name="Sarah Keenan" userId="S::sarah.keenan@health.govt.nz::bfe5d15b-8f6e-44d0-a8a8-0d531e69af74" providerId="AD" clId="Web-{4A9662F3-445F-D542-4B04-7799E4A39729}" dt="2023-09-17T23:16:59.671" v="173" actId="20577"/>
      <pc:docMkLst>
        <pc:docMk/>
      </pc:docMkLst>
      <pc:sldChg chg="modSp">
        <pc:chgData name="Sarah Keenan" userId="S::sarah.keenan@health.govt.nz::bfe5d15b-8f6e-44d0-a8a8-0d531e69af74" providerId="AD" clId="Web-{4A9662F3-445F-D542-4B04-7799E4A39729}" dt="2023-09-17T23:16:59.671" v="173" actId="20577"/>
        <pc:sldMkLst>
          <pc:docMk/>
          <pc:sldMk cId="247317142" sldId="2147375293"/>
        </pc:sldMkLst>
        <pc:spChg chg="mod">
          <ac:chgData name="Sarah Keenan" userId="S::sarah.keenan@health.govt.nz::bfe5d15b-8f6e-44d0-a8a8-0d531e69af74" providerId="AD" clId="Web-{4A9662F3-445F-D542-4B04-7799E4A39729}" dt="2023-09-17T23:16:59.671" v="173" actId="20577"/>
          <ac:spMkLst>
            <pc:docMk/>
            <pc:sldMk cId="247317142" sldId="2147375293"/>
            <ac:spMk id="19" creationId="{F79C5AEA-2CF3-4B62-9D0C-374B84406105}"/>
          </ac:spMkLst>
        </pc:spChg>
      </pc:sldChg>
      <pc:sldChg chg="modSp">
        <pc:chgData name="Sarah Keenan" userId="S::sarah.keenan@health.govt.nz::bfe5d15b-8f6e-44d0-a8a8-0d531e69af74" providerId="AD" clId="Web-{4A9662F3-445F-D542-4B04-7799E4A39729}" dt="2023-09-17T23:05:14.996" v="14" actId="20577"/>
        <pc:sldMkLst>
          <pc:docMk/>
          <pc:sldMk cId="3908573293" sldId="2147472172"/>
        </pc:sldMkLst>
        <pc:spChg chg="mod">
          <ac:chgData name="Sarah Keenan" userId="S::sarah.keenan@health.govt.nz::bfe5d15b-8f6e-44d0-a8a8-0d531e69af74" providerId="AD" clId="Web-{4A9662F3-445F-D542-4B04-7799E4A39729}" dt="2023-09-17T23:05:14.996" v="14" actId="20577"/>
          <ac:spMkLst>
            <pc:docMk/>
            <pc:sldMk cId="3908573293" sldId="2147472172"/>
            <ac:spMk id="24" creationId="{C1E32780-5C2D-4177-BDDE-220D222F4BB5}"/>
          </ac:spMkLst>
        </pc:spChg>
      </pc:sldChg>
      <pc:sldChg chg="modSp">
        <pc:chgData name="Sarah Keenan" userId="S::sarah.keenan@health.govt.nz::bfe5d15b-8f6e-44d0-a8a8-0d531e69af74" providerId="AD" clId="Web-{4A9662F3-445F-D542-4B04-7799E4A39729}" dt="2023-09-17T23:06:17.061" v="19" actId="20577"/>
        <pc:sldMkLst>
          <pc:docMk/>
          <pc:sldMk cId="1392543674" sldId="2147472173"/>
        </pc:sldMkLst>
        <pc:spChg chg="mod">
          <ac:chgData name="Sarah Keenan" userId="S::sarah.keenan@health.govt.nz::bfe5d15b-8f6e-44d0-a8a8-0d531e69af74" providerId="AD" clId="Web-{4A9662F3-445F-D542-4B04-7799E4A39729}" dt="2023-09-17T23:05:37.919" v="15" actId="20577"/>
          <ac:spMkLst>
            <pc:docMk/>
            <pc:sldMk cId="1392543674" sldId="2147472173"/>
            <ac:spMk id="7" creationId="{BDE147F4-2F72-028C-2C0C-A2350CC45483}"/>
          </ac:spMkLst>
        </pc:spChg>
        <pc:spChg chg="mod">
          <ac:chgData name="Sarah Keenan" userId="S::sarah.keenan@health.govt.nz::bfe5d15b-8f6e-44d0-a8a8-0d531e69af74" providerId="AD" clId="Web-{4A9662F3-445F-D542-4B04-7799E4A39729}" dt="2023-09-17T23:06:17.061" v="19" actId="20577"/>
          <ac:spMkLst>
            <pc:docMk/>
            <pc:sldMk cId="1392543674" sldId="2147472173"/>
            <ac:spMk id="24" creationId="{C1E32780-5C2D-4177-BDDE-220D222F4BB5}"/>
          </ac:spMkLst>
        </pc:spChg>
      </pc:sldChg>
      <pc:sldChg chg="modSp">
        <pc:chgData name="Sarah Keenan" userId="S::sarah.keenan@health.govt.nz::bfe5d15b-8f6e-44d0-a8a8-0d531e69af74" providerId="AD" clId="Web-{4A9662F3-445F-D542-4B04-7799E4A39729}" dt="2023-09-17T23:16:52.671" v="172" actId="20577"/>
        <pc:sldMkLst>
          <pc:docMk/>
          <pc:sldMk cId="4149718009" sldId="2147472176"/>
        </pc:sldMkLst>
        <pc:spChg chg="mod">
          <ac:chgData name="Sarah Keenan" userId="S::sarah.keenan@health.govt.nz::bfe5d15b-8f6e-44d0-a8a8-0d531e69af74" providerId="AD" clId="Web-{4A9662F3-445F-D542-4B04-7799E4A39729}" dt="2023-09-17T23:16:52.671" v="172" actId="20577"/>
          <ac:spMkLst>
            <pc:docMk/>
            <pc:sldMk cId="4149718009" sldId="2147472176"/>
            <ac:spMk id="2" creationId="{EE0BD29B-C556-0E60-AA23-3FF84CC68928}"/>
          </ac:spMkLst>
        </pc:spChg>
      </pc:sldChg>
      <pc:sldChg chg="modSp">
        <pc:chgData name="Sarah Keenan" userId="S::sarah.keenan@health.govt.nz::bfe5d15b-8f6e-44d0-a8a8-0d531e69af74" providerId="AD" clId="Web-{4A9662F3-445F-D542-4B04-7799E4A39729}" dt="2023-09-17T23:11:09.490" v="58" actId="20577"/>
        <pc:sldMkLst>
          <pc:docMk/>
          <pc:sldMk cId="2937989699" sldId="2147472180"/>
        </pc:sldMkLst>
        <pc:spChg chg="mod">
          <ac:chgData name="Sarah Keenan" userId="S::sarah.keenan@health.govt.nz::bfe5d15b-8f6e-44d0-a8a8-0d531e69af74" providerId="AD" clId="Web-{4A9662F3-445F-D542-4B04-7799E4A39729}" dt="2023-09-17T23:09:18.784" v="27" actId="20577"/>
          <ac:spMkLst>
            <pc:docMk/>
            <pc:sldMk cId="2937989699" sldId="2147472180"/>
            <ac:spMk id="8" creationId="{11857B8D-82A4-ADA6-068C-7B399AB68322}"/>
          </ac:spMkLst>
        </pc:spChg>
        <pc:spChg chg="mod">
          <ac:chgData name="Sarah Keenan" userId="S::sarah.keenan@health.govt.nz::bfe5d15b-8f6e-44d0-a8a8-0d531e69af74" providerId="AD" clId="Web-{4A9662F3-445F-D542-4B04-7799E4A39729}" dt="2023-09-17T23:11:09.490" v="58" actId="20577"/>
          <ac:spMkLst>
            <pc:docMk/>
            <pc:sldMk cId="2937989699" sldId="2147472180"/>
            <ac:spMk id="9" creationId="{FCADD60F-9C1B-DD09-CFE7-B0046D6BF9D2}"/>
          </ac:spMkLst>
        </pc:spChg>
      </pc:sldChg>
      <pc:sldChg chg="modSp">
        <pc:chgData name="Sarah Keenan" userId="S::sarah.keenan@health.govt.nz::bfe5d15b-8f6e-44d0-a8a8-0d531e69af74" providerId="AD" clId="Web-{4A9662F3-445F-D542-4B04-7799E4A39729}" dt="2023-09-17T23:11:22.412" v="59" actId="1076"/>
        <pc:sldMkLst>
          <pc:docMk/>
          <pc:sldMk cId="3743282453" sldId="2147472182"/>
        </pc:sldMkLst>
        <pc:picChg chg="mod">
          <ac:chgData name="Sarah Keenan" userId="S::sarah.keenan@health.govt.nz::bfe5d15b-8f6e-44d0-a8a8-0d531e69af74" providerId="AD" clId="Web-{4A9662F3-445F-D542-4B04-7799E4A39729}" dt="2023-09-17T23:11:22.412" v="59" actId="1076"/>
          <ac:picMkLst>
            <pc:docMk/>
            <pc:sldMk cId="3743282453" sldId="2147472182"/>
            <ac:picMk id="12" creationId="{94A71C95-7C57-8092-1C80-A4975365F814}"/>
          </ac:picMkLst>
        </pc:picChg>
      </pc:sldChg>
      <pc:sldChg chg="modSp">
        <pc:chgData name="Sarah Keenan" userId="S::sarah.keenan@health.govt.nz::bfe5d15b-8f6e-44d0-a8a8-0d531e69af74" providerId="AD" clId="Web-{4A9662F3-445F-D542-4B04-7799E4A39729}" dt="2023-09-17T23:12:03.413" v="60" actId="1076"/>
        <pc:sldMkLst>
          <pc:docMk/>
          <pc:sldMk cId="242925211" sldId="2147472216"/>
        </pc:sldMkLst>
        <pc:picChg chg="mod">
          <ac:chgData name="Sarah Keenan" userId="S::sarah.keenan@health.govt.nz::bfe5d15b-8f6e-44d0-a8a8-0d531e69af74" providerId="AD" clId="Web-{4A9662F3-445F-D542-4B04-7799E4A39729}" dt="2023-09-17T23:12:03.413" v="60" actId="1076"/>
          <ac:picMkLst>
            <pc:docMk/>
            <pc:sldMk cId="242925211" sldId="2147472216"/>
            <ac:picMk id="3" creationId="{72175D9A-058C-D345-08C5-BE5E93625555}"/>
          </ac:picMkLst>
        </pc:picChg>
      </pc:sldChg>
      <pc:sldChg chg="addCm">
        <pc:chgData name="Sarah Keenan" userId="S::sarah.keenan@health.govt.nz::bfe5d15b-8f6e-44d0-a8a8-0d531e69af74" providerId="AD" clId="Web-{4A9662F3-445F-D542-4B04-7799E4A39729}" dt="2023-09-17T23:14:33.824" v="61"/>
        <pc:sldMkLst>
          <pc:docMk/>
          <pc:sldMk cId="2246221357" sldId="2147472245"/>
        </pc:sldMkLst>
      </pc:sldChg>
      <pc:sldChg chg="modSp">
        <pc:chgData name="Sarah Keenan" userId="S::sarah.keenan@health.govt.nz::bfe5d15b-8f6e-44d0-a8a8-0d531e69af74" providerId="AD" clId="Web-{4A9662F3-445F-D542-4B04-7799E4A39729}" dt="2023-09-17T23:11:04.849" v="54" actId="20577"/>
        <pc:sldMkLst>
          <pc:docMk/>
          <pc:sldMk cId="152670366" sldId="2147472246"/>
        </pc:sldMkLst>
        <pc:spChg chg="mod">
          <ac:chgData name="Sarah Keenan" userId="S::sarah.keenan@health.govt.nz::bfe5d15b-8f6e-44d0-a8a8-0d531e69af74" providerId="AD" clId="Web-{4A9662F3-445F-D542-4B04-7799E4A39729}" dt="2023-09-17T23:09:35.488" v="31" actId="1076"/>
          <ac:spMkLst>
            <pc:docMk/>
            <pc:sldMk cId="152670366" sldId="2147472246"/>
            <ac:spMk id="8" creationId="{11857B8D-82A4-ADA6-068C-7B399AB68322}"/>
          </ac:spMkLst>
        </pc:spChg>
        <pc:spChg chg="mod">
          <ac:chgData name="Sarah Keenan" userId="S::sarah.keenan@health.govt.nz::bfe5d15b-8f6e-44d0-a8a8-0d531e69af74" providerId="AD" clId="Web-{4A9662F3-445F-D542-4B04-7799E4A39729}" dt="2023-09-17T23:11:04.849" v="54" actId="20577"/>
          <ac:spMkLst>
            <pc:docMk/>
            <pc:sldMk cId="152670366" sldId="2147472246"/>
            <ac:spMk id="9" creationId="{FCADD60F-9C1B-DD09-CFE7-B0046D6BF9D2}"/>
          </ac:spMkLst>
        </pc:spChg>
      </pc:sldChg>
      <pc:sldChg chg="addSp delSp">
        <pc:chgData name="Sarah Keenan" userId="S::sarah.keenan@health.govt.nz::bfe5d15b-8f6e-44d0-a8a8-0d531e69af74" providerId="AD" clId="Web-{4A9662F3-445F-D542-4B04-7799E4A39729}" dt="2023-09-17T23:09:44.253" v="33"/>
        <pc:sldMkLst>
          <pc:docMk/>
          <pc:sldMk cId="1054424011" sldId="2147472247"/>
        </pc:sldMkLst>
        <pc:spChg chg="del">
          <ac:chgData name="Sarah Keenan" userId="S::sarah.keenan@health.govt.nz::bfe5d15b-8f6e-44d0-a8a8-0d531e69af74" providerId="AD" clId="Web-{4A9662F3-445F-D542-4B04-7799E4A39729}" dt="2023-09-17T23:09:43.597" v="32"/>
          <ac:spMkLst>
            <pc:docMk/>
            <pc:sldMk cId="1054424011" sldId="2147472247"/>
            <ac:spMk id="8" creationId="{11857B8D-82A4-ADA6-068C-7B399AB68322}"/>
          </ac:spMkLst>
        </pc:spChg>
        <pc:spChg chg="add">
          <ac:chgData name="Sarah Keenan" userId="S::sarah.keenan@health.govt.nz::bfe5d15b-8f6e-44d0-a8a8-0d531e69af74" providerId="AD" clId="Web-{4A9662F3-445F-D542-4B04-7799E4A39729}" dt="2023-09-17T23:09:44.253" v="33"/>
          <ac:spMkLst>
            <pc:docMk/>
            <pc:sldMk cId="1054424011" sldId="2147472247"/>
            <ac:spMk id="12" creationId="{96DBBF03-98F4-8C2D-A168-52F216BC6B5A}"/>
          </ac:spMkLst>
        </pc:spChg>
      </pc:sldChg>
      <pc:sldChg chg="addSp delSp">
        <pc:chgData name="Sarah Keenan" userId="S::sarah.keenan@health.govt.nz::bfe5d15b-8f6e-44d0-a8a8-0d531e69af74" providerId="AD" clId="Web-{4A9662F3-445F-D542-4B04-7799E4A39729}" dt="2023-09-17T23:09:51.394" v="35"/>
        <pc:sldMkLst>
          <pc:docMk/>
          <pc:sldMk cId="2391812729" sldId="2147472248"/>
        </pc:sldMkLst>
        <pc:spChg chg="del">
          <ac:chgData name="Sarah Keenan" userId="S::sarah.keenan@health.govt.nz::bfe5d15b-8f6e-44d0-a8a8-0d531e69af74" providerId="AD" clId="Web-{4A9662F3-445F-D542-4B04-7799E4A39729}" dt="2023-09-17T23:09:50.816" v="34"/>
          <ac:spMkLst>
            <pc:docMk/>
            <pc:sldMk cId="2391812729" sldId="2147472248"/>
            <ac:spMk id="8" creationId="{11857B8D-82A4-ADA6-068C-7B399AB68322}"/>
          </ac:spMkLst>
        </pc:spChg>
        <pc:spChg chg="add">
          <ac:chgData name="Sarah Keenan" userId="S::sarah.keenan@health.govt.nz::bfe5d15b-8f6e-44d0-a8a8-0d531e69af74" providerId="AD" clId="Web-{4A9662F3-445F-D542-4B04-7799E4A39729}" dt="2023-09-17T23:09:51.394" v="35"/>
          <ac:spMkLst>
            <pc:docMk/>
            <pc:sldMk cId="2391812729" sldId="2147472248"/>
            <ac:spMk id="12" creationId="{C5DA0B0C-9283-218A-A5E8-5CF8BCA9B942}"/>
          </ac:spMkLst>
        </pc:spChg>
      </pc:sldChg>
      <pc:sldChg chg="addSp delSp modSp">
        <pc:chgData name="Sarah Keenan" userId="S::sarah.keenan@health.govt.nz::bfe5d15b-8f6e-44d0-a8a8-0d531e69af74" providerId="AD" clId="Web-{4A9662F3-445F-D542-4B04-7799E4A39729}" dt="2023-09-17T23:10:22.973" v="43" actId="20577"/>
        <pc:sldMkLst>
          <pc:docMk/>
          <pc:sldMk cId="552259317" sldId="2147472249"/>
        </pc:sldMkLst>
        <pc:spChg chg="mod">
          <ac:chgData name="Sarah Keenan" userId="S::sarah.keenan@health.govt.nz::bfe5d15b-8f6e-44d0-a8a8-0d531e69af74" providerId="AD" clId="Web-{4A9662F3-445F-D542-4B04-7799E4A39729}" dt="2023-09-17T23:10:22.973" v="43" actId="20577"/>
          <ac:spMkLst>
            <pc:docMk/>
            <pc:sldMk cId="552259317" sldId="2147472249"/>
            <ac:spMk id="8" creationId="{11857B8D-82A4-ADA6-068C-7B399AB68322}"/>
          </ac:spMkLst>
        </pc:spChg>
        <pc:spChg chg="add del mod">
          <ac:chgData name="Sarah Keenan" userId="S::sarah.keenan@health.govt.nz::bfe5d15b-8f6e-44d0-a8a8-0d531e69af74" providerId="AD" clId="Web-{4A9662F3-445F-D542-4B04-7799E4A39729}" dt="2023-09-17T23:10:11.051" v="40"/>
          <ac:spMkLst>
            <pc:docMk/>
            <pc:sldMk cId="552259317" sldId="2147472249"/>
            <ac:spMk id="12" creationId="{D72E005A-2703-3EA5-7239-358B16D44A19}"/>
          </ac:spMkLst>
        </pc:spChg>
      </pc:sldChg>
      <pc:sldChg chg="addSp delSp">
        <pc:chgData name="Sarah Keenan" userId="S::sarah.keenan@health.govt.nz::bfe5d15b-8f6e-44d0-a8a8-0d531e69af74" providerId="AD" clId="Web-{4A9662F3-445F-D542-4B04-7799E4A39729}" dt="2023-09-17T23:10:29.239" v="45"/>
        <pc:sldMkLst>
          <pc:docMk/>
          <pc:sldMk cId="2118680044" sldId="2147472250"/>
        </pc:sldMkLst>
        <pc:spChg chg="del">
          <ac:chgData name="Sarah Keenan" userId="S::sarah.keenan@health.govt.nz::bfe5d15b-8f6e-44d0-a8a8-0d531e69af74" providerId="AD" clId="Web-{4A9662F3-445F-D542-4B04-7799E4A39729}" dt="2023-09-17T23:10:28.692" v="44"/>
          <ac:spMkLst>
            <pc:docMk/>
            <pc:sldMk cId="2118680044" sldId="2147472250"/>
            <ac:spMk id="8" creationId="{11857B8D-82A4-ADA6-068C-7B399AB68322}"/>
          </ac:spMkLst>
        </pc:spChg>
        <pc:spChg chg="add">
          <ac:chgData name="Sarah Keenan" userId="S::sarah.keenan@health.govt.nz::bfe5d15b-8f6e-44d0-a8a8-0d531e69af74" providerId="AD" clId="Web-{4A9662F3-445F-D542-4B04-7799E4A39729}" dt="2023-09-17T23:10:29.239" v="45"/>
          <ac:spMkLst>
            <pc:docMk/>
            <pc:sldMk cId="2118680044" sldId="2147472250"/>
            <ac:spMk id="12" creationId="{7867642B-6CA3-D478-9BBD-87869964E293}"/>
          </ac:spMkLst>
        </pc:spChg>
      </pc:sldChg>
      <pc:sldChg chg="addSp delSp">
        <pc:chgData name="Sarah Keenan" userId="S::sarah.keenan@health.govt.nz::bfe5d15b-8f6e-44d0-a8a8-0d531e69af74" providerId="AD" clId="Web-{4A9662F3-445F-D542-4B04-7799E4A39729}" dt="2023-09-17T23:10:35.005" v="47"/>
        <pc:sldMkLst>
          <pc:docMk/>
          <pc:sldMk cId="4037587922" sldId="2147472251"/>
        </pc:sldMkLst>
        <pc:spChg chg="del">
          <ac:chgData name="Sarah Keenan" userId="S::sarah.keenan@health.govt.nz::bfe5d15b-8f6e-44d0-a8a8-0d531e69af74" providerId="AD" clId="Web-{4A9662F3-445F-D542-4B04-7799E4A39729}" dt="2023-09-17T23:10:34.677" v="46"/>
          <ac:spMkLst>
            <pc:docMk/>
            <pc:sldMk cId="4037587922" sldId="2147472251"/>
            <ac:spMk id="8" creationId="{11857B8D-82A4-ADA6-068C-7B399AB68322}"/>
          </ac:spMkLst>
        </pc:spChg>
        <pc:spChg chg="add">
          <ac:chgData name="Sarah Keenan" userId="S::sarah.keenan@health.govt.nz::bfe5d15b-8f6e-44d0-a8a8-0d531e69af74" providerId="AD" clId="Web-{4A9662F3-445F-D542-4B04-7799E4A39729}" dt="2023-09-17T23:10:35.005" v="47"/>
          <ac:spMkLst>
            <pc:docMk/>
            <pc:sldMk cId="4037587922" sldId="2147472251"/>
            <ac:spMk id="12" creationId="{4338DA86-3A0B-ACC6-C2F9-99E5458007D0}"/>
          </ac:spMkLst>
        </pc:spChg>
      </pc:sldChg>
      <pc:sldChg chg="addSp delSp">
        <pc:chgData name="Sarah Keenan" userId="S::sarah.keenan@health.govt.nz::bfe5d15b-8f6e-44d0-a8a8-0d531e69af74" providerId="AD" clId="Web-{4A9662F3-445F-D542-4B04-7799E4A39729}" dt="2023-09-17T23:10:40.036" v="49"/>
        <pc:sldMkLst>
          <pc:docMk/>
          <pc:sldMk cId="1842537520" sldId="2147472252"/>
        </pc:sldMkLst>
        <pc:spChg chg="del">
          <ac:chgData name="Sarah Keenan" userId="S::sarah.keenan@health.govt.nz::bfe5d15b-8f6e-44d0-a8a8-0d531e69af74" providerId="AD" clId="Web-{4A9662F3-445F-D542-4B04-7799E4A39729}" dt="2023-09-17T23:10:39.661" v="48"/>
          <ac:spMkLst>
            <pc:docMk/>
            <pc:sldMk cId="1842537520" sldId="2147472252"/>
            <ac:spMk id="8" creationId="{11857B8D-82A4-ADA6-068C-7B399AB68322}"/>
          </ac:spMkLst>
        </pc:spChg>
        <pc:spChg chg="add">
          <ac:chgData name="Sarah Keenan" userId="S::sarah.keenan@health.govt.nz::bfe5d15b-8f6e-44d0-a8a8-0d531e69af74" providerId="AD" clId="Web-{4A9662F3-445F-D542-4B04-7799E4A39729}" dt="2023-09-17T23:10:40.036" v="49"/>
          <ac:spMkLst>
            <pc:docMk/>
            <pc:sldMk cId="1842537520" sldId="2147472252"/>
            <ac:spMk id="12" creationId="{C58755B7-EF13-9274-CF9F-E48F5D8708A5}"/>
          </ac:spMkLst>
        </pc:spChg>
      </pc:sldChg>
      <pc:sldChg chg="modSp">
        <pc:chgData name="Sarah Keenan" userId="S::sarah.keenan@health.govt.nz::bfe5d15b-8f6e-44d0-a8a8-0d531e69af74" providerId="AD" clId="Web-{4A9662F3-445F-D542-4B04-7799E4A39729}" dt="2023-09-17T23:15:29.403" v="159"/>
        <pc:sldMkLst>
          <pc:docMk/>
          <pc:sldMk cId="2451572172" sldId="2147472254"/>
        </pc:sldMkLst>
        <pc:graphicFrameChg chg="mod modGraphic">
          <ac:chgData name="Sarah Keenan" userId="S::sarah.keenan@health.govt.nz::bfe5d15b-8f6e-44d0-a8a8-0d531e69af74" providerId="AD" clId="Web-{4A9662F3-445F-D542-4B04-7799E4A39729}" dt="2023-09-17T23:15:29.403" v="159"/>
          <ac:graphicFrameMkLst>
            <pc:docMk/>
            <pc:sldMk cId="2451572172" sldId="2147472254"/>
            <ac:graphicFrameMk id="16" creationId="{DE9E1CDF-D3BA-D7A0-4103-D39822E94FD9}"/>
          </ac:graphicFrameMkLst>
        </pc:graphicFrameChg>
      </pc:sldChg>
      <pc:sldChg chg="addCm">
        <pc:chgData name="Sarah Keenan" userId="S::sarah.keenan@health.govt.nz::bfe5d15b-8f6e-44d0-a8a8-0d531e69af74" providerId="AD" clId="Web-{4A9662F3-445F-D542-4B04-7799E4A39729}" dt="2023-09-17T23:16:34.077" v="160"/>
        <pc:sldMkLst>
          <pc:docMk/>
          <pc:sldMk cId="2814976681" sldId="21474722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7C009-74B2-41F7-9322-98E9B7F4B149}" type="datetimeFigureOut">
              <a:rPr lang="en-NZ" smtClean="0"/>
              <a:t>5/10/2023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E2FD6-2E57-473D-BC22-ACF6E8CBDA46}" type="slidenum">
              <a:rPr lang="en-NZ" smtClean="0"/>
              <a:t>‹#›</a:t>
            </a:fld>
            <a:endParaRPr lang="en-NZ"/>
          </a:p>
        </p:txBody>
      </p:sp>
    </p:spTree>
    <p:extLst>
      <p:ext uri="{BB962C8B-B14F-4D97-AF65-F5344CB8AC3E}">
        <p14:creationId xmlns:p14="http://schemas.microsoft.com/office/powerpoint/2010/main" val="243524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26E1-F116-4855-888C-429D4C9643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683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26E1-F116-4855-888C-429D4C96439E}"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97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89470-B2C0-49A3-823A-F3E298FBDA62}"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121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8CAD22-8FA9-434C-BE22-6F1974E9E354}"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800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194048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333FD-53CF-244F-8489-8FA000A51B64}"/>
              </a:ext>
            </a:extLst>
          </p:cNvPr>
          <p:cNvPicPr>
            <a:picLocks noChangeAspect="1"/>
          </p:cNvPicPr>
          <p:nvPr userDrawn="1"/>
        </p:nvPicPr>
        <p:blipFill>
          <a:blip r:embed="rId2"/>
          <a:stretch>
            <a:fillRect/>
          </a:stretch>
        </p:blipFill>
        <p:spPr>
          <a:xfrm>
            <a:off x="0" y="0"/>
            <a:ext cx="59944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one</a:t>
            </a:r>
            <a:endParaRPr lang="en-US"/>
          </a:p>
        </p:txBody>
      </p:sp>
    </p:spTree>
    <p:extLst>
      <p:ext uri="{BB962C8B-B14F-4D97-AF65-F5344CB8AC3E}">
        <p14:creationId xmlns:p14="http://schemas.microsoft.com/office/powerpoint/2010/main" val="4041208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_1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F8557-71A9-1F4D-8675-DE87C16A783E}"/>
              </a:ext>
            </a:extLst>
          </p:cNvPr>
          <p:cNvPicPr>
            <a:picLocks noChangeAspect="1"/>
          </p:cNvPicPr>
          <p:nvPr userDrawn="1"/>
        </p:nvPicPr>
        <p:blipFill>
          <a:blip r:embed="rId2"/>
          <a:stretch>
            <a:fillRect/>
          </a:stretch>
        </p:blipFill>
        <p:spPr>
          <a:xfrm>
            <a:off x="0" y="0"/>
            <a:ext cx="60198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two</a:t>
            </a:r>
            <a:endParaRPr lang="en-US"/>
          </a:p>
        </p:txBody>
      </p:sp>
    </p:spTree>
    <p:extLst>
      <p:ext uri="{BB962C8B-B14F-4D97-AF65-F5344CB8AC3E}">
        <p14:creationId xmlns:p14="http://schemas.microsoft.com/office/powerpoint/2010/main" val="3559380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7F593-37D0-D547-9302-7B93D3FBB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a:t>DIVIDER PAGE OPTION TWO (A)</a:t>
            </a:r>
            <a:endParaRPr lang="en-US"/>
          </a:p>
        </p:txBody>
      </p:sp>
    </p:spTree>
    <p:extLst>
      <p:ext uri="{BB962C8B-B14F-4D97-AF65-F5344CB8AC3E}">
        <p14:creationId xmlns:p14="http://schemas.microsoft.com/office/powerpoint/2010/main" val="91746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_2B">
    <p:spTree>
      <p:nvGrpSpPr>
        <p:cNvPr id="1" name=""/>
        <p:cNvGrpSpPr/>
        <p:nvPr/>
      </p:nvGrpSpPr>
      <p:grpSpPr>
        <a:xfrm>
          <a:off x="0" y="0"/>
          <a:ext cx="0" cy="0"/>
          <a:chOff x="0" y="0"/>
          <a:chExt cx="0" cy="0"/>
        </a:xfrm>
      </p:grpSpPr>
      <p:pic>
        <p:nvPicPr>
          <p:cNvPr id="4" name="Picture 3" descr="People running in grass">
            <a:extLst>
              <a:ext uri="{FF2B5EF4-FFF2-40B4-BE49-F238E27FC236}">
                <a16:creationId xmlns:a16="http://schemas.microsoft.com/office/drawing/2014/main" id="{A224D2E8-1E10-BC4E-BC32-D45BE7DCFF2F}"/>
              </a:ext>
            </a:extLst>
          </p:cNvPr>
          <p:cNvPicPr>
            <a:picLocks noChangeAspect="1"/>
          </p:cNvPicPr>
          <p:nvPr userDrawn="1"/>
        </p:nvPicPr>
        <p:blipFill>
          <a:blip r:embed="rId2"/>
          <a:srcRect/>
          <a:stretch/>
        </p:blipFill>
        <p:spPr>
          <a:xfrm>
            <a:off x="0" y="-2"/>
            <a:ext cx="12192000" cy="7513896"/>
          </a:xfrm>
          <a:prstGeom prst="rect">
            <a:avLst/>
          </a:prstGeom>
        </p:spPr>
      </p:pic>
      <p:pic>
        <p:nvPicPr>
          <p:cNvPr id="9" name="Picture 8" descr="Background pattern&#10;&#10;Description automatically generated">
            <a:extLst>
              <a:ext uri="{FF2B5EF4-FFF2-40B4-BE49-F238E27FC236}">
                <a16:creationId xmlns:a16="http://schemas.microsoft.com/office/drawing/2014/main" id="{0E1DC582-C29C-492B-A334-68A71B6CBADF}"/>
              </a:ext>
            </a:extLst>
          </p:cNvPr>
          <p:cNvPicPr>
            <a:picLocks noChangeAspect="1"/>
          </p:cNvPicPr>
          <p:nvPr userDrawn="1"/>
        </p:nvPicPr>
        <p:blipFill>
          <a:blip r:embed="rId3"/>
          <a:stretch>
            <a:fillRect/>
          </a:stretch>
        </p:blipFill>
        <p:spPr>
          <a:xfrm>
            <a:off x="4112995" y="-2"/>
            <a:ext cx="4045752" cy="4776186"/>
          </a:xfrm>
          <a:prstGeom prst="rect">
            <a:avLst/>
          </a:prstGeom>
        </p:spPr>
      </p:pic>
      <p:sp>
        <p:nvSpPr>
          <p:cNvPr id="3" name="Rectangle 2">
            <a:extLst>
              <a:ext uri="{FF2B5EF4-FFF2-40B4-BE49-F238E27FC236}">
                <a16:creationId xmlns:a16="http://schemas.microsoft.com/office/drawing/2014/main" id="{6085457F-FA47-4DBD-85FE-4656C30B05D6}"/>
              </a:ext>
            </a:extLst>
          </p:cNvPr>
          <p:cNvSpPr/>
          <p:nvPr userDrawn="1"/>
        </p:nvSpPr>
        <p:spPr>
          <a:xfrm>
            <a:off x="896644" y="-1"/>
            <a:ext cx="5086905" cy="6858000"/>
          </a:xfrm>
          <a:prstGeom prst="rect">
            <a:avLst/>
          </a:prstGeom>
          <a:solidFill>
            <a:srgbClr val="0F818F"/>
          </a:solidFill>
          <a:ln>
            <a:solidFill>
              <a:srgbClr val="00B2B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solidFill>
                  <a:schemeClr val="bg1"/>
                </a:solidFill>
              </a:defRPr>
            </a:lvl1pPr>
          </a:lstStyle>
          <a:p>
            <a:r>
              <a:rPr lang="en-GB"/>
              <a:t>DIVIDER PAGE OPTION TWO (B)</a:t>
            </a:r>
            <a:endParaRPr lang="en-US"/>
          </a:p>
        </p:txBody>
      </p:sp>
      <p:pic>
        <p:nvPicPr>
          <p:cNvPr id="8" name="Picture 7" descr="Background pattern&#10;&#10;Description automatically generated">
            <a:extLst>
              <a:ext uri="{FF2B5EF4-FFF2-40B4-BE49-F238E27FC236}">
                <a16:creationId xmlns:a16="http://schemas.microsoft.com/office/drawing/2014/main" id="{E619F75D-93EF-40EC-B490-A58FB7BBFD97}"/>
              </a:ext>
            </a:extLst>
          </p:cNvPr>
          <p:cNvPicPr>
            <a:picLocks noChangeAspect="1"/>
          </p:cNvPicPr>
          <p:nvPr userDrawn="1"/>
        </p:nvPicPr>
        <p:blipFill>
          <a:blip r:embed="rId3"/>
          <a:stretch>
            <a:fillRect/>
          </a:stretch>
        </p:blipFill>
        <p:spPr>
          <a:xfrm>
            <a:off x="8146248" y="0"/>
            <a:ext cx="4045752" cy="4776186"/>
          </a:xfrm>
          <a:prstGeom prst="rect">
            <a:avLst/>
          </a:prstGeom>
        </p:spPr>
      </p:pic>
    </p:spTree>
    <p:extLst>
      <p:ext uri="{BB962C8B-B14F-4D97-AF65-F5344CB8AC3E}">
        <p14:creationId xmlns:p14="http://schemas.microsoft.com/office/powerpoint/2010/main" val="180259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6"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065069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227754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6F58E-47FF-DB47-90CD-BF54C9605A7C}"/>
              </a:ext>
            </a:extLst>
          </p:cNvPr>
          <p:cNvPicPr>
            <a:picLocks noChangeAspect="1"/>
          </p:cNvPicPr>
          <p:nvPr userDrawn="1"/>
        </p:nvPicPr>
        <p:blipFill>
          <a:blip r:embed="rId2"/>
          <a:stretch>
            <a:fillRect/>
          </a:stretch>
        </p:blipFill>
        <p:spPr>
          <a:xfrm>
            <a:off x="7962900" y="0"/>
            <a:ext cx="42291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2136100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6447542" y="0"/>
            <a:ext cx="5744458"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381469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p>
        </p:txBody>
      </p:sp>
    </p:spTree>
    <p:extLst>
      <p:ext uri="{BB962C8B-B14F-4D97-AF65-F5344CB8AC3E}">
        <p14:creationId xmlns:p14="http://schemas.microsoft.com/office/powerpoint/2010/main" val="13261674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E6A06-AC02-0B4C-BEC4-22E5EB0E5F16}"/>
              </a:ext>
            </a:extLst>
          </p:cNvPr>
          <p:cNvPicPr>
            <a:picLocks noChangeAspect="1"/>
          </p:cNvPicPr>
          <p:nvPr userDrawn="1"/>
        </p:nvPicPr>
        <p:blipFill>
          <a:blip r:embed="rId2"/>
          <a:stretch>
            <a:fillRect/>
          </a:stretch>
        </p:blipFill>
        <p:spPr>
          <a:xfrm>
            <a:off x="0" y="3543301"/>
            <a:ext cx="12192000" cy="3314699"/>
          </a:xfrm>
          <a:prstGeom prst="rect">
            <a:avLst/>
          </a:prstGeom>
        </p:spPr>
      </p:pic>
      <p:sp>
        <p:nvSpPr>
          <p:cNvPr id="9" name="Text Placeholder 10">
            <a:extLst>
              <a:ext uri="{FF2B5EF4-FFF2-40B4-BE49-F238E27FC236}">
                <a16:creationId xmlns:a16="http://schemas.microsoft.com/office/drawing/2014/main" id="{DBEE3B4B-E739-954D-B290-F6295F786641}"/>
              </a:ext>
            </a:extLst>
          </p:cNvPr>
          <p:cNvSpPr>
            <a:spLocks noGrp="1"/>
          </p:cNvSpPr>
          <p:nvPr>
            <p:ph type="body" sz="quarter" idx="14" hasCustomPrompt="1"/>
          </p:nvPr>
        </p:nvSpPr>
        <p:spPr>
          <a:xfrm>
            <a:off x="814137" y="782219"/>
            <a:ext cx="10487276" cy="753979"/>
          </a:xfrm>
        </p:spPr>
        <p:txBody>
          <a:bodyPr>
            <a:noAutofit/>
          </a:bodyPr>
          <a:lstStyle>
            <a:lvl1pPr marL="0" indent="0">
              <a:buNone/>
              <a:defRPr sz="5000" b="1">
                <a:solidFill>
                  <a:schemeClr val="tx2"/>
                </a:solidFill>
              </a:defRPr>
            </a:lvl1pPr>
          </a:lstStyle>
          <a:p>
            <a:pPr lvl="0"/>
            <a:r>
              <a:rPr lang="en-GB"/>
              <a:t>Heading</a:t>
            </a:r>
          </a:p>
        </p:txBody>
      </p:sp>
      <p:sp>
        <p:nvSpPr>
          <p:cNvPr id="10" name="Picture Placeholder 17">
            <a:extLst>
              <a:ext uri="{FF2B5EF4-FFF2-40B4-BE49-F238E27FC236}">
                <a16:creationId xmlns:a16="http://schemas.microsoft.com/office/drawing/2014/main" id="{3FDB6C1F-5349-374A-88E7-0D8122E02E85}"/>
              </a:ext>
            </a:extLst>
          </p:cNvPr>
          <p:cNvSpPr>
            <a:spLocks noGrp="1"/>
          </p:cNvSpPr>
          <p:nvPr>
            <p:ph type="pic" sz="quarter" idx="17"/>
          </p:nvPr>
        </p:nvSpPr>
        <p:spPr>
          <a:xfrm>
            <a:off x="6208713" y="2124825"/>
            <a:ext cx="5092700" cy="3826712"/>
          </a:xfrm>
        </p:spPr>
        <p:txBody>
          <a:bodyPr/>
          <a:lstStyle/>
          <a:p>
            <a:r>
              <a:rPr lang="en-US"/>
              <a:t>Click icon to add picture</a:t>
            </a:r>
          </a:p>
        </p:txBody>
      </p:sp>
      <p:sp>
        <p:nvSpPr>
          <p:cNvPr id="11" name="Picture Placeholder 17">
            <a:extLst>
              <a:ext uri="{FF2B5EF4-FFF2-40B4-BE49-F238E27FC236}">
                <a16:creationId xmlns:a16="http://schemas.microsoft.com/office/drawing/2014/main" id="{32BB2FD4-C845-7440-B204-8ACE87C1444A}"/>
              </a:ext>
            </a:extLst>
          </p:cNvPr>
          <p:cNvSpPr>
            <a:spLocks noGrp="1"/>
          </p:cNvSpPr>
          <p:nvPr>
            <p:ph type="pic" sz="quarter" idx="18"/>
          </p:nvPr>
        </p:nvSpPr>
        <p:spPr>
          <a:xfrm>
            <a:off x="814137" y="2124825"/>
            <a:ext cx="5092700" cy="3826712"/>
          </a:xfrm>
        </p:spPr>
        <p:txBody>
          <a:bodyPr/>
          <a:lstStyle/>
          <a:p>
            <a:r>
              <a:rPr lang="en-US"/>
              <a:t>Click icon to add picture</a:t>
            </a:r>
          </a:p>
        </p:txBody>
      </p:sp>
    </p:spTree>
    <p:extLst>
      <p:ext uri="{BB962C8B-B14F-4D97-AF65-F5344CB8AC3E}">
        <p14:creationId xmlns:p14="http://schemas.microsoft.com/office/powerpoint/2010/main" val="356000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31659872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38C0-0085-7C44-BF6A-6CBEB7EBF618}"/>
              </a:ext>
            </a:extLst>
          </p:cNvPr>
          <p:cNvPicPr>
            <a:picLocks noChangeAspect="1"/>
          </p:cNvPicPr>
          <p:nvPr userDrawn="1"/>
        </p:nvPicPr>
        <p:blipFill>
          <a:blip r:embed="rId2"/>
          <a:stretch>
            <a:fillRect/>
          </a:stretch>
        </p:blipFill>
        <p:spPr>
          <a:xfrm>
            <a:off x="0" y="901700"/>
            <a:ext cx="12192000" cy="5956300"/>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6" y="3481137"/>
            <a:ext cx="2627395" cy="2273969"/>
          </a:xfrm>
        </p:spPr>
        <p:txBody>
          <a:bodyPr>
            <a:normAutofit/>
          </a:bodyPr>
          <a:lstStyle>
            <a:lvl1pPr marL="0" indent="0" algn="ctr">
              <a:buNone/>
              <a:defRPr sz="2400" b="1">
                <a:solidFill>
                  <a:schemeClr val="accent4"/>
                </a:solidFill>
              </a:defRPr>
            </a:lvl1pPr>
            <a:lvl2pPr marL="457200"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1"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7"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72484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6000"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1926710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0EB7-D548-0D45-8C00-2F88088487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2B4771FA-A523-7C48-A713-5D4D6CD36AC2}"/>
              </a:ext>
            </a:extLst>
          </p:cNvPr>
          <p:cNvSpPr>
            <a:spLocks noGrp="1"/>
          </p:cNvSpPr>
          <p:nvPr>
            <p:ph type="ctrTitle" hasCustomPrompt="1"/>
          </p:nvPr>
        </p:nvSpPr>
        <p:spPr>
          <a:xfrm>
            <a:off x="833377" y="2110260"/>
            <a:ext cx="9834623" cy="3498962"/>
          </a:xfrm>
        </p:spPr>
        <p:txBody>
          <a:bodyPr anchor="ctr">
            <a:normAutofit/>
          </a:bodyPr>
          <a:lstStyle>
            <a:lvl1pPr algn="l">
              <a:defRPr lang="en-NZ" b="1" smtClean="0">
                <a:effectLst/>
              </a:defRPr>
            </a:lvl1pPr>
          </a:lstStyle>
          <a:p>
            <a:r>
              <a:rPr lang="en-NZ" b="1" err="1">
                <a:solidFill>
                  <a:srgbClr val="D3ECE7"/>
                </a:solidFill>
                <a:effectLst/>
                <a:latin typeface="Arial" panose="020B0604020202020204" pitchFamily="34" charset="0"/>
              </a:rPr>
              <a:t>Ngā</a:t>
            </a:r>
            <a:r>
              <a:rPr lang="en-NZ" b="1">
                <a:solidFill>
                  <a:srgbClr val="D3ECE7"/>
                </a:solidFill>
                <a:effectLst/>
                <a:latin typeface="Arial" panose="020B0604020202020204" pitchFamily="34" charset="0"/>
              </a:rPr>
              <a:t> mihi </a:t>
            </a:r>
            <a:r>
              <a:rPr lang="en-NZ" b="1" err="1">
                <a:solidFill>
                  <a:srgbClr val="D3ECE7"/>
                </a:solidFill>
                <a:effectLst/>
                <a:latin typeface="Arial" panose="020B0604020202020204" pitchFamily="34" charset="0"/>
              </a:rPr>
              <a:t>nui</a:t>
            </a:r>
            <a:endParaRPr lang="en-NZ">
              <a:solidFill>
                <a:srgbClr val="D3ECE7"/>
              </a:solidFill>
              <a:effectLst/>
              <a:latin typeface="Arial" panose="020B0604020202020204" pitchFamily="34" charset="0"/>
            </a:endParaRPr>
          </a:p>
        </p:txBody>
      </p:sp>
    </p:spTree>
    <p:extLst>
      <p:ext uri="{BB962C8B-B14F-4D97-AF65-F5344CB8AC3E}">
        <p14:creationId xmlns:p14="http://schemas.microsoft.com/office/powerpoint/2010/main" val="3624688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ymbols and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4A48-8799-0A4B-A902-DA857E25B514}"/>
              </a:ext>
            </a:extLst>
          </p:cNvPr>
          <p:cNvSpPr>
            <a:spLocks noGrp="1"/>
          </p:cNvSpPr>
          <p:nvPr>
            <p:ph type="title" hasCustomPrompt="1"/>
          </p:nvPr>
        </p:nvSpPr>
        <p:spPr>
          <a:xfrm>
            <a:off x="180473" y="196683"/>
            <a:ext cx="5530516" cy="292601"/>
          </a:xfrm>
        </p:spPr>
        <p:txBody>
          <a:bodyPr anchor="t">
            <a:normAutofit/>
          </a:bodyPr>
          <a:lstStyle>
            <a:lvl1pPr>
              <a:defRPr sz="1600">
                <a:solidFill>
                  <a:schemeClr val="tx2"/>
                </a:solidFill>
              </a:defRPr>
            </a:lvl1pPr>
          </a:lstStyle>
          <a:p>
            <a:r>
              <a:rPr lang="en-GB"/>
              <a:t>Numbers and symbols for use in infographics</a:t>
            </a:r>
            <a:endParaRPr lang="en-US"/>
          </a:p>
        </p:txBody>
      </p:sp>
      <p:sp>
        <p:nvSpPr>
          <p:cNvPr id="42" name="Title 1">
            <a:extLst>
              <a:ext uri="{FF2B5EF4-FFF2-40B4-BE49-F238E27FC236}">
                <a16:creationId xmlns:a16="http://schemas.microsoft.com/office/drawing/2014/main" id="{10D8DB19-7D95-9047-9D7B-A7FF902FCA3D}"/>
              </a:ext>
            </a:extLst>
          </p:cNvPr>
          <p:cNvSpPr txBox="1">
            <a:spLocks/>
          </p:cNvSpPr>
          <p:nvPr userDrawn="1"/>
        </p:nvSpPr>
        <p:spPr>
          <a:xfrm>
            <a:off x="180473" y="553647"/>
            <a:ext cx="5530516" cy="2926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600" b="1" i="0" kern="1200">
                <a:solidFill>
                  <a:schemeClr val="tx2"/>
                </a:solidFill>
                <a:latin typeface="Arial" panose="020B0604020202020204" pitchFamily="34" charset="0"/>
                <a:ea typeface="+mj-ea"/>
                <a:cs typeface="Arial" panose="020B0604020202020204" pitchFamily="34" charset="0"/>
              </a:defRPr>
            </a:lvl1pPr>
          </a:lstStyle>
          <a:p>
            <a:r>
              <a:rPr lang="en-GB"/>
              <a:t>Can change the colours with the graphics fill tool</a:t>
            </a:r>
            <a:endParaRPr lang="en-US"/>
          </a:p>
        </p:txBody>
      </p:sp>
      <p:sp>
        <p:nvSpPr>
          <p:cNvPr id="3" name="Rectangle 2">
            <a:extLst>
              <a:ext uri="{FF2B5EF4-FFF2-40B4-BE49-F238E27FC236}">
                <a16:creationId xmlns:a16="http://schemas.microsoft.com/office/drawing/2014/main" id="{7781A915-63BF-4F4D-92AD-FF8479577C73}"/>
              </a:ext>
            </a:extLst>
          </p:cNvPr>
          <p:cNvSpPr/>
          <p:nvPr userDrawn="1"/>
        </p:nvSpPr>
        <p:spPr>
          <a:xfrm>
            <a:off x="496111" y="1108953"/>
            <a:ext cx="11245174" cy="536966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7C6DA2-1D97-FC4E-BEF7-4E783336C3F7}"/>
              </a:ext>
            </a:extLst>
          </p:cNvPr>
          <p:cNvSpPr/>
          <p:nvPr userDrawn="1"/>
        </p:nvSpPr>
        <p:spPr>
          <a:xfrm>
            <a:off x="1567543" y="1947553"/>
            <a:ext cx="1465663" cy="1460665"/>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5A67FE-4664-F54A-87A5-17B14C6E082D}"/>
              </a:ext>
            </a:extLst>
          </p:cNvPr>
          <p:cNvSpPr/>
          <p:nvPr userDrawn="1"/>
        </p:nvSpPr>
        <p:spPr>
          <a:xfrm>
            <a:off x="3858438" y="1947553"/>
            <a:ext cx="1465663" cy="146066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9645A0-D402-FA4C-B603-94400E630216}"/>
              </a:ext>
            </a:extLst>
          </p:cNvPr>
          <p:cNvSpPr/>
          <p:nvPr userDrawn="1"/>
        </p:nvSpPr>
        <p:spPr>
          <a:xfrm>
            <a:off x="6118698" y="1947553"/>
            <a:ext cx="1465663" cy="146066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3008-89AA-F047-8422-A7F74BEFBD94}"/>
              </a:ext>
            </a:extLst>
          </p:cNvPr>
          <p:cNvSpPr/>
          <p:nvPr userDrawn="1"/>
        </p:nvSpPr>
        <p:spPr>
          <a:xfrm>
            <a:off x="1567543" y="3670923"/>
            <a:ext cx="1465663" cy="1460665"/>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AAE81-AF75-B94A-813B-FDFCE3DD0DB5}"/>
              </a:ext>
            </a:extLst>
          </p:cNvPr>
          <p:cNvSpPr/>
          <p:nvPr userDrawn="1"/>
        </p:nvSpPr>
        <p:spPr>
          <a:xfrm>
            <a:off x="3858438" y="3670923"/>
            <a:ext cx="1465663" cy="146066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260620-8C25-8141-AEC0-04D23BCE8724}"/>
              </a:ext>
            </a:extLst>
          </p:cNvPr>
          <p:cNvSpPr/>
          <p:nvPr userDrawn="1"/>
        </p:nvSpPr>
        <p:spPr>
          <a:xfrm>
            <a:off x="6118698" y="3670923"/>
            <a:ext cx="1465663" cy="146066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16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F82A-EE9D-4030-8E13-B5AC95D37495}"/>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DBF13A6-2990-4D11-B57F-397A6F3537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952D46E3-1915-4676-969E-5A59F218FD7A}"/>
              </a:ext>
            </a:extLst>
          </p:cNvPr>
          <p:cNvSpPr>
            <a:spLocks noGrp="1"/>
          </p:cNvSpPr>
          <p:nvPr>
            <p:ph type="dt" sz="half" idx="10"/>
          </p:nvPr>
        </p:nvSpPr>
        <p:spPr/>
        <p:txBody>
          <a:bodyPr/>
          <a:lstStyle/>
          <a:p>
            <a:fld id="{2BC7BAAD-AD85-4407-BE2A-A4C40D4EB9EA}" type="datetimeFigureOut">
              <a:rPr lang="en-NZ" smtClean="0"/>
              <a:t>5/10/2023</a:t>
            </a:fld>
            <a:endParaRPr lang="en-NZ"/>
          </a:p>
        </p:txBody>
      </p:sp>
      <p:sp>
        <p:nvSpPr>
          <p:cNvPr id="5" name="Footer Placeholder 4">
            <a:extLst>
              <a:ext uri="{FF2B5EF4-FFF2-40B4-BE49-F238E27FC236}">
                <a16:creationId xmlns:a16="http://schemas.microsoft.com/office/drawing/2014/main" id="{DE6B1C40-517B-4B65-B68E-66E75A0D7B5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6258DE4-28B4-411B-85C3-1AB9858493A1}"/>
              </a:ext>
            </a:extLst>
          </p:cNvPr>
          <p:cNvSpPr>
            <a:spLocks noGrp="1"/>
          </p:cNvSpPr>
          <p:nvPr>
            <p:ph type="sldNum" sz="quarter" idx="12"/>
          </p:nvPr>
        </p:nvSpPr>
        <p:spPr/>
        <p:txBody>
          <a:bodyPr/>
          <a:lstStyle/>
          <a:p>
            <a:fld id="{B3208051-FD18-4988-B98F-E342E8F1BE02}" type="slidenum">
              <a:rPr lang="en-NZ" smtClean="0"/>
              <a:t>‹#›</a:t>
            </a:fld>
            <a:endParaRPr lang="en-NZ"/>
          </a:p>
        </p:txBody>
      </p:sp>
    </p:spTree>
    <p:extLst>
      <p:ext uri="{BB962C8B-B14F-4D97-AF65-F5344CB8AC3E}">
        <p14:creationId xmlns:p14="http://schemas.microsoft.com/office/powerpoint/2010/main" val="4121819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ngle column blue">
    <p:spTree>
      <p:nvGrpSpPr>
        <p:cNvPr id="1" name=""/>
        <p:cNvGrpSpPr/>
        <p:nvPr/>
      </p:nvGrpSpPr>
      <p:grpSpPr>
        <a:xfrm>
          <a:off x="0" y="0"/>
          <a:ext cx="0" cy="0"/>
          <a:chOff x="0" y="0"/>
          <a:chExt cx="0" cy="0"/>
        </a:xfrm>
      </p:grpSpPr>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62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Tree>
    <p:extLst>
      <p:ext uri="{BB962C8B-B14F-4D97-AF65-F5344CB8AC3E}">
        <p14:creationId xmlns:p14="http://schemas.microsoft.com/office/powerpoint/2010/main" val="3611258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6085"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6" y="4758654"/>
            <a:ext cx="9915645" cy="485442"/>
          </a:xfrm>
        </p:spPr>
        <p:txBody>
          <a:bodyPr/>
          <a:lstStyle>
            <a:lvl1pPr marL="0" indent="0" algn="l">
              <a:buNone/>
              <a:defRPr lang="en-NZ" b="1" smtClean="0">
                <a:solidFill>
                  <a:schemeClr val="bg2"/>
                </a:solidFill>
                <a:effectLst/>
              </a:defRPr>
            </a:lvl1pPr>
            <a:lvl2pPr marL="397442" indent="0" algn="ctr">
              <a:buNone/>
              <a:defRPr sz="1739"/>
            </a:lvl2pPr>
            <a:lvl3pPr marL="794883" indent="0" algn="ctr">
              <a:buNone/>
              <a:defRPr sz="1565"/>
            </a:lvl3pPr>
            <a:lvl4pPr marL="1192325" indent="0" algn="ctr">
              <a:buNone/>
              <a:defRPr sz="1391"/>
            </a:lvl4pPr>
            <a:lvl5pPr marL="1589767" indent="0" algn="ctr">
              <a:buNone/>
              <a:defRPr sz="1391"/>
            </a:lvl5pPr>
            <a:lvl6pPr marL="1987208" indent="0" algn="ctr">
              <a:buNone/>
              <a:defRPr sz="1391"/>
            </a:lvl6pPr>
            <a:lvl7pPr marL="2384650" indent="0" algn="ctr">
              <a:buNone/>
              <a:defRPr sz="1391"/>
            </a:lvl7pPr>
            <a:lvl8pPr marL="2782092" indent="0" algn="ctr">
              <a:buNone/>
              <a:defRPr sz="1391"/>
            </a:lvl8pPr>
            <a:lvl9pPr marL="3179533" indent="0" algn="ctr">
              <a:buNone/>
              <a:defRPr sz="1391"/>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8"/>
            <a:ext cx="9915644" cy="365125"/>
          </a:xfrm>
        </p:spPr>
        <p:txBody>
          <a:bodyPr/>
          <a:lstStyle>
            <a:lvl1pPr algn="l">
              <a:defRPr sz="2086"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4183268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CFB55-44C4-E24F-9B59-0D9CBC59AA48}"/>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4" y="480971"/>
            <a:ext cx="7724274" cy="2387600"/>
          </a:xfrm>
        </p:spPr>
        <p:txBody>
          <a:bodyPr anchor="b">
            <a:normAutofit/>
          </a:bodyPr>
          <a:lstStyle>
            <a:lvl1pPr algn="l">
              <a:defRPr lang="en-NZ" sz="5563" b="1" smtClean="0">
                <a:solidFill>
                  <a:schemeClr val="tx1"/>
                </a:solidFill>
                <a:effectLst/>
              </a:defRPr>
            </a:lvl1pPr>
          </a:lstStyle>
          <a:p>
            <a:r>
              <a:rPr lang="en-NZ" b="1">
                <a:solidFill>
                  <a:srgbClr val="CDEBEF"/>
                </a:solidFill>
                <a:effectLst/>
                <a:latin typeface="Arial" panose="020B0604020202020204" pitchFamily="34" charset="0"/>
              </a:rPr>
              <a:t>COVER PAGE OPTION TWO</a:t>
            </a:r>
            <a:endParaRPr lang="en-NZ">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2" y="3083719"/>
            <a:ext cx="7780337" cy="690562"/>
          </a:xfrm>
        </p:spPr>
        <p:txBody>
          <a:bodyPr>
            <a:normAutofit/>
          </a:bodyPr>
          <a:lstStyle>
            <a:lvl1pPr marL="0" indent="0">
              <a:buNone/>
              <a:defRPr sz="1739" b="1">
                <a:solidFill>
                  <a:schemeClr val="bg2"/>
                </a:solidFill>
              </a:defRPr>
            </a:lvl1pPr>
          </a:lstStyle>
          <a:p>
            <a:pPr lvl="0"/>
            <a:r>
              <a:rPr lang="en-GB"/>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2" y="3429001"/>
            <a:ext cx="9143999" cy="365125"/>
          </a:xfrm>
        </p:spPr>
        <p:txBody>
          <a:bodyPr/>
          <a:lstStyle>
            <a:lvl1pPr algn="l">
              <a:defRPr sz="2086"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5105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333FD-53CF-244F-8489-8FA000A51B64}"/>
              </a:ext>
            </a:extLst>
          </p:cNvPr>
          <p:cNvPicPr>
            <a:picLocks noChangeAspect="1"/>
          </p:cNvPicPr>
          <p:nvPr userDrawn="1"/>
        </p:nvPicPr>
        <p:blipFill>
          <a:blip r:embed="rId2"/>
          <a:stretch>
            <a:fillRect/>
          </a:stretch>
        </p:blipFill>
        <p:spPr>
          <a:xfrm>
            <a:off x="0" y="0"/>
            <a:ext cx="59944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7"/>
            <a:ext cx="4786229" cy="2348665"/>
          </a:xfrm>
        </p:spPr>
        <p:txBody>
          <a:bodyPr anchor="t">
            <a:normAutofit/>
          </a:bodyPr>
          <a:lstStyle>
            <a:lvl1pPr>
              <a:defRPr sz="4781">
                <a:solidFill>
                  <a:schemeClr val="accent3"/>
                </a:solidFill>
              </a:defRPr>
            </a:lvl1pPr>
          </a:lstStyle>
          <a:p>
            <a:r>
              <a:rPr lang="en-GB"/>
              <a:t>Divider page option one</a:t>
            </a:r>
            <a:endParaRPr lang="en-US"/>
          </a:p>
        </p:txBody>
      </p:sp>
    </p:spTree>
    <p:extLst>
      <p:ext uri="{BB962C8B-B14F-4D97-AF65-F5344CB8AC3E}">
        <p14:creationId xmlns:p14="http://schemas.microsoft.com/office/powerpoint/2010/main" val="269318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3CA1-023C-41E6-804F-7D544C2FBECE}"/>
              </a:ext>
            </a:extLst>
          </p:cNvPr>
          <p:cNvSpPr>
            <a:spLocks noGrp="1"/>
          </p:cNvSpPr>
          <p:nvPr>
            <p:ph type="title"/>
          </p:nvPr>
        </p:nvSpPr>
        <p:spPr/>
        <p:txBody>
          <a:bodyPr>
            <a:normAutofit/>
          </a:bodyPr>
          <a:lstStyle>
            <a:lvl1pPr>
              <a:defRPr sz="4000"/>
            </a:lvl1pPr>
          </a:lstStyle>
          <a:p>
            <a:r>
              <a:rPr lang="en-US"/>
              <a:t>Click to edit Master title style</a:t>
            </a:r>
            <a:endParaRPr lang="en-NZ"/>
          </a:p>
        </p:txBody>
      </p:sp>
      <p:sp>
        <p:nvSpPr>
          <p:cNvPr id="3" name="Date Placeholder 2">
            <a:extLst>
              <a:ext uri="{FF2B5EF4-FFF2-40B4-BE49-F238E27FC236}">
                <a16:creationId xmlns:a16="http://schemas.microsoft.com/office/drawing/2014/main" id="{14C7CECF-0011-4667-AD41-8394EA4FF1F9}"/>
              </a:ext>
            </a:extLst>
          </p:cNvPr>
          <p:cNvSpPr>
            <a:spLocks noGrp="1"/>
          </p:cNvSpPr>
          <p:nvPr>
            <p:ph type="dt" sz="half" idx="10"/>
          </p:nvPr>
        </p:nvSpPr>
        <p:spPr/>
        <p:txBody>
          <a:bodyPr/>
          <a:lstStyle/>
          <a:p>
            <a:fld id="{760D1E2C-25B0-4F41-B0D0-99B7BBE766BA}" type="datetimeFigureOut">
              <a:rPr lang="en-US" smtClean="0"/>
              <a:pPr/>
              <a:t>10/5/2023</a:t>
            </a:fld>
            <a:endParaRPr lang="en-US"/>
          </a:p>
        </p:txBody>
      </p:sp>
      <p:sp>
        <p:nvSpPr>
          <p:cNvPr id="4" name="Footer Placeholder 3">
            <a:extLst>
              <a:ext uri="{FF2B5EF4-FFF2-40B4-BE49-F238E27FC236}">
                <a16:creationId xmlns:a16="http://schemas.microsoft.com/office/drawing/2014/main" id="{20D4B211-8DBF-415C-8565-C33730A42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53027F-456F-4BEC-91D2-ECC263C905A5}"/>
              </a:ext>
            </a:extLst>
          </p:cNvPr>
          <p:cNvSpPr>
            <a:spLocks noGrp="1"/>
          </p:cNvSpPr>
          <p:nvPr>
            <p:ph type="sldNum" sz="quarter" idx="12"/>
          </p:nvPr>
        </p:nvSpPr>
        <p:spPr/>
        <p:txBody>
          <a:bodyPr/>
          <a:lstStyle/>
          <a:p>
            <a:fld id="{B40F8484-9D1C-2441-8AA2-C328067DF103}" type="slidenum">
              <a:rPr lang="en-US" smtClean="0"/>
              <a:pPr/>
              <a:t>‹#›</a:t>
            </a:fld>
            <a:endParaRPr lang="en-US"/>
          </a:p>
        </p:txBody>
      </p:sp>
      <p:pic>
        <p:nvPicPr>
          <p:cNvPr id="6" name="Picture 5" descr="A blue and white sign&#10;&#10;Description automatically generated with low confidence">
            <a:extLst>
              <a:ext uri="{FF2B5EF4-FFF2-40B4-BE49-F238E27FC236}">
                <a16:creationId xmlns:a16="http://schemas.microsoft.com/office/drawing/2014/main" id="{F854D939-CAE5-48AE-991C-B6338496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105" y="138469"/>
            <a:ext cx="1694688" cy="591312"/>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E790335E-6EEB-4DA5-B022-7C0369DD8A1A}"/>
              </a:ext>
            </a:extLst>
          </p:cNvPr>
          <p:cNvPicPr>
            <a:picLocks noChangeAspect="1"/>
          </p:cNvPicPr>
          <p:nvPr userDrawn="1"/>
        </p:nvPicPr>
        <p:blipFill>
          <a:blip r:embed="rId3"/>
          <a:stretch>
            <a:fillRect/>
          </a:stretch>
        </p:blipFill>
        <p:spPr>
          <a:xfrm>
            <a:off x="8342616" y="178766"/>
            <a:ext cx="1388175" cy="568925"/>
          </a:xfrm>
          <a:prstGeom prst="rect">
            <a:avLst/>
          </a:prstGeom>
          <a:ln w="12700">
            <a:miter lim="400000"/>
          </a:ln>
        </p:spPr>
      </p:pic>
    </p:spTree>
    <p:extLst>
      <p:ext uri="{BB962C8B-B14F-4D97-AF65-F5344CB8AC3E}">
        <p14:creationId xmlns:p14="http://schemas.microsoft.com/office/powerpoint/2010/main" val="3923869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7F593-37D0-D547-9302-7B93D3FBB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10" y="429127"/>
            <a:ext cx="4526296" cy="5999747"/>
          </a:xfrm>
        </p:spPr>
        <p:txBody>
          <a:bodyPr>
            <a:normAutofit/>
          </a:bodyPr>
          <a:lstStyle>
            <a:lvl1pPr>
              <a:defRPr sz="4781"/>
            </a:lvl1pPr>
          </a:lstStyle>
          <a:p>
            <a:r>
              <a:rPr lang="en-GB"/>
              <a:t>DIVIDER PAGE OPTION TWO (A)</a:t>
            </a:r>
            <a:endParaRPr lang="en-US"/>
          </a:p>
        </p:txBody>
      </p:sp>
    </p:spTree>
    <p:extLst>
      <p:ext uri="{BB962C8B-B14F-4D97-AF65-F5344CB8AC3E}">
        <p14:creationId xmlns:p14="http://schemas.microsoft.com/office/powerpoint/2010/main" val="1450110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7"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4346"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5"/>
            <a:ext cx="5017168" cy="3950537"/>
          </a:xfrm>
        </p:spPr>
        <p:txBody>
          <a:bodyPr/>
          <a:lstStyle>
            <a:lvl1pPr marL="0" indent="0">
              <a:buNone/>
              <a:defRPr sz="2260" b="1"/>
            </a:lvl1pPr>
            <a:lvl2pPr marL="397442" indent="0">
              <a:buNone/>
              <a:defRPr>
                <a:solidFill>
                  <a:schemeClr val="bg2"/>
                </a:solidFill>
              </a:defRPr>
            </a:lvl2pPr>
          </a:lstStyle>
          <a:p>
            <a:pPr lvl="0"/>
            <a:r>
              <a:rPr lang="en-GB"/>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4"/>
            <a:ext cx="5017168" cy="3950537"/>
          </a:xfrm>
        </p:spPr>
        <p:txBody>
          <a:bodyPr>
            <a:normAutofit/>
          </a:bodyPr>
          <a:lstStyle>
            <a:lvl1pPr>
              <a:defRPr sz="2086">
                <a:solidFill>
                  <a:schemeClr val="tx2"/>
                </a:solidFill>
              </a:defRPr>
            </a:lvl1pPr>
          </a:lstStyle>
          <a:p>
            <a:pPr lvl="0"/>
            <a:r>
              <a:rPr lang="en-GB"/>
              <a:t>Click to edit Master text styles</a:t>
            </a:r>
          </a:p>
        </p:txBody>
      </p:sp>
    </p:spTree>
    <p:extLst>
      <p:ext uri="{BB962C8B-B14F-4D97-AF65-F5344CB8AC3E}">
        <p14:creationId xmlns:p14="http://schemas.microsoft.com/office/powerpoint/2010/main" val="1381204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4346"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7"/>
            <a:ext cx="10487276" cy="3826711"/>
          </a:xfrm>
        </p:spPr>
        <p:txBody>
          <a:bodyPr/>
          <a:lstStyle/>
          <a:p>
            <a:r>
              <a:rPr lang="en-GB"/>
              <a:t>Click icon to add picture</a:t>
            </a:r>
            <a:endParaRPr lang="en-US"/>
          </a:p>
        </p:txBody>
      </p:sp>
    </p:spTree>
    <p:extLst>
      <p:ext uri="{BB962C8B-B14F-4D97-AF65-F5344CB8AC3E}">
        <p14:creationId xmlns:p14="http://schemas.microsoft.com/office/powerpoint/2010/main" val="1729231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38C0-0085-7C44-BF6A-6CBEB7EBF618}"/>
              </a:ext>
            </a:extLst>
          </p:cNvPr>
          <p:cNvPicPr>
            <a:picLocks noChangeAspect="1"/>
          </p:cNvPicPr>
          <p:nvPr userDrawn="1"/>
        </p:nvPicPr>
        <p:blipFill>
          <a:blip r:embed="rId2"/>
          <a:stretch>
            <a:fillRect/>
          </a:stretch>
        </p:blipFill>
        <p:spPr>
          <a:xfrm>
            <a:off x="0" y="901700"/>
            <a:ext cx="12192000" cy="5956300"/>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7" y="3481138"/>
            <a:ext cx="2627395" cy="2273969"/>
          </a:xfrm>
        </p:spPr>
        <p:txBody>
          <a:bodyPr>
            <a:normAutofit/>
          </a:bodyPr>
          <a:lstStyle>
            <a:lvl1pPr marL="0" indent="0" algn="ctr">
              <a:buNone/>
              <a:defRPr sz="2086" b="1">
                <a:solidFill>
                  <a:schemeClr val="accent4"/>
                </a:solidFill>
              </a:defRPr>
            </a:lvl1pPr>
            <a:lvl2pPr marL="397442" indent="0">
              <a:buNone/>
              <a:defRPr/>
            </a:lvl2pPr>
          </a:lstStyle>
          <a:p>
            <a:pPr lvl="0"/>
            <a:r>
              <a:rPr lang="en-GB"/>
              <a:t>Click to 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2" y="3481138"/>
            <a:ext cx="2627395" cy="2273969"/>
          </a:xfrm>
        </p:spPr>
        <p:txBody>
          <a:bodyPr>
            <a:normAutofit/>
          </a:bodyPr>
          <a:lstStyle>
            <a:lvl1pPr marL="0" indent="0" algn="ctr">
              <a:buNone/>
              <a:defRPr sz="2086" b="1">
                <a:solidFill>
                  <a:schemeClr val="accent1"/>
                </a:solidFill>
              </a:defRPr>
            </a:lvl1pPr>
            <a:lvl2pPr marL="397442" indent="0">
              <a:buNone/>
              <a:defRPr/>
            </a:lvl2pPr>
          </a:lstStyle>
          <a:p>
            <a:pPr lvl="0"/>
            <a:r>
              <a:rPr lang="en-GB"/>
              <a:t>Click to 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8" y="3481138"/>
            <a:ext cx="2627395" cy="2273969"/>
          </a:xfrm>
        </p:spPr>
        <p:txBody>
          <a:bodyPr>
            <a:normAutofit/>
          </a:bodyPr>
          <a:lstStyle>
            <a:lvl1pPr marL="0" indent="0" algn="ctr">
              <a:buNone/>
              <a:defRPr sz="2086" b="1">
                <a:solidFill>
                  <a:schemeClr val="accent1"/>
                </a:solidFill>
              </a:defRPr>
            </a:lvl1pPr>
            <a:lvl2pPr marL="397442" indent="0">
              <a:buNone/>
              <a:defRPr/>
            </a:lvl2pPr>
          </a:lstStyle>
          <a:p>
            <a:pPr lvl="0"/>
            <a:r>
              <a:rPr lang="en-GB"/>
              <a:t>Click to edit Master text styles</a:t>
            </a:r>
          </a:p>
        </p:txBody>
      </p:sp>
    </p:spTree>
    <p:extLst>
      <p:ext uri="{BB962C8B-B14F-4D97-AF65-F5344CB8AC3E}">
        <p14:creationId xmlns:p14="http://schemas.microsoft.com/office/powerpoint/2010/main" val="390882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5216"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803495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0276" y="1512094"/>
            <a:ext cx="10331450" cy="3833813"/>
          </a:xfrm>
        </p:spPr>
        <p:txBody>
          <a:bodyPr anchor="ctr">
            <a:normAutofit/>
          </a:bodyPr>
          <a:lstStyle>
            <a:lvl1pPr marL="0" indent="0" algn="ctr">
              <a:buNone/>
              <a:defRPr sz="5216"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518553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775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Statement Slide with Photo">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C619E7E-F916-9249-9FCE-A03CE22E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75494" y="350464"/>
            <a:ext cx="413813" cy="413813"/>
          </a:xfrm>
          <a:prstGeom prst="rect">
            <a:avLst/>
          </a:prstGeom>
        </p:spPr>
      </p:pic>
      <p:sp>
        <p:nvSpPr>
          <p:cNvPr id="7" name="object 5">
            <a:extLst>
              <a:ext uri="{FF2B5EF4-FFF2-40B4-BE49-F238E27FC236}">
                <a16:creationId xmlns:a16="http://schemas.microsoft.com/office/drawing/2014/main" id="{57B6A4AD-A654-7149-A653-80A9DEC60483}"/>
              </a:ext>
            </a:extLst>
          </p:cNvPr>
          <p:cNvSpPr txBox="1"/>
          <p:nvPr userDrawn="1"/>
        </p:nvSpPr>
        <p:spPr>
          <a:xfrm>
            <a:off x="9144001" y="6589520"/>
            <a:ext cx="2920963" cy="118100"/>
          </a:xfrm>
          <a:prstGeom prst="rect">
            <a:avLst/>
          </a:prstGeom>
        </p:spPr>
        <p:txBody>
          <a:bodyPr vert="horz" wrap="square" lIns="0" tIns="11040" rIns="0" bIns="0" rtlCol="0">
            <a:spAutoFit/>
          </a:bodyPr>
          <a:lstStyle/>
          <a:p>
            <a:pPr marL="11040">
              <a:lnSpc>
                <a:spcPct val="100000"/>
              </a:lnSpc>
              <a:spcBef>
                <a:spcPts val="87"/>
              </a:spcBef>
            </a:pPr>
            <a:r>
              <a:rPr sz="695">
                <a:solidFill>
                  <a:schemeClr val="tx1">
                    <a:lumMod val="75000"/>
                    <a:lumOff val="25000"/>
                  </a:schemeClr>
                </a:solidFill>
                <a:latin typeface="Arial"/>
                <a:cs typeface="Arial"/>
              </a:rPr>
              <a:t>© </a:t>
            </a:r>
            <a:r>
              <a:rPr sz="695" spc="-4">
                <a:solidFill>
                  <a:schemeClr val="tx1">
                    <a:lumMod val="75000"/>
                    <a:lumOff val="25000"/>
                  </a:schemeClr>
                </a:solidFill>
                <a:latin typeface="Arial"/>
                <a:cs typeface="Arial"/>
              </a:rPr>
              <a:t>202</a:t>
            </a:r>
            <a:r>
              <a:rPr lang="en-US" sz="695" spc="-4">
                <a:solidFill>
                  <a:schemeClr val="tx1">
                    <a:lumMod val="75000"/>
                    <a:lumOff val="25000"/>
                  </a:schemeClr>
                </a:solidFill>
                <a:latin typeface="Arial"/>
                <a:cs typeface="Arial"/>
              </a:rPr>
              <a:t>2 Davanti:</a:t>
            </a:r>
            <a:r>
              <a:rPr sz="695" spc="13">
                <a:solidFill>
                  <a:schemeClr val="tx1">
                    <a:lumMod val="75000"/>
                    <a:lumOff val="25000"/>
                  </a:schemeClr>
                </a:solidFill>
                <a:latin typeface="Arial"/>
                <a:cs typeface="Arial"/>
              </a:rPr>
              <a:t> </a:t>
            </a:r>
            <a:r>
              <a:rPr sz="695" spc="-4">
                <a:solidFill>
                  <a:schemeClr val="tx1">
                    <a:lumMod val="75000"/>
                    <a:lumOff val="25000"/>
                  </a:schemeClr>
                </a:solidFill>
                <a:latin typeface="Arial"/>
                <a:cs typeface="Arial"/>
              </a:rPr>
              <a:t>Merkle,</a:t>
            </a:r>
            <a:r>
              <a:rPr sz="695" spc="9">
                <a:solidFill>
                  <a:schemeClr val="tx1">
                    <a:lumMod val="75000"/>
                    <a:lumOff val="25000"/>
                  </a:schemeClr>
                </a:solidFill>
                <a:latin typeface="Arial"/>
                <a:cs typeface="Arial"/>
              </a:rPr>
              <a:t> </a:t>
            </a:r>
            <a:r>
              <a:rPr sz="695">
                <a:solidFill>
                  <a:schemeClr val="tx1">
                    <a:lumMod val="75000"/>
                    <a:lumOff val="25000"/>
                  </a:schemeClr>
                </a:solidFill>
                <a:latin typeface="Arial"/>
                <a:cs typeface="Arial"/>
              </a:rPr>
              <a:t>Inc.</a:t>
            </a:r>
            <a:r>
              <a:rPr sz="695" spc="-4">
                <a:solidFill>
                  <a:schemeClr val="tx1">
                    <a:lumMod val="75000"/>
                    <a:lumOff val="25000"/>
                  </a:schemeClr>
                </a:solidFill>
                <a:latin typeface="Arial"/>
                <a:cs typeface="Arial"/>
              </a:rPr>
              <a:t> All</a:t>
            </a:r>
            <a:r>
              <a:rPr sz="695">
                <a:solidFill>
                  <a:schemeClr val="tx1">
                    <a:lumMod val="75000"/>
                    <a:lumOff val="25000"/>
                  </a:schemeClr>
                </a:solidFill>
                <a:latin typeface="Arial"/>
                <a:cs typeface="Arial"/>
              </a:rPr>
              <a:t> </a:t>
            </a:r>
            <a:r>
              <a:rPr sz="695" spc="-4">
                <a:solidFill>
                  <a:schemeClr val="tx1">
                    <a:lumMod val="75000"/>
                    <a:lumOff val="25000"/>
                  </a:schemeClr>
                </a:solidFill>
                <a:latin typeface="Arial"/>
                <a:cs typeface="Arial"/>
              </a:rPr>
              <a:t>Rights</a:t>
            </a:r>
            <a:r>
              <a:rPr sz="695">
                <a:solidFill>
                  <a:schemeClr val="tx1">
                    <a:lumMod val="75000"/>
                    <a:lumOff val="25000"/>
                  </a:schemeClr>
                </a:solidFill>
                <a:latin typeface="Arial"/>
                <a:cs typeface="Arial"/>
              </a:rPr>
              <a:t> </a:t>
            </a:r>
            <a:r>
              <a:rPr sz="695" spc="-4">
                <a:solidFill>
                  <a:schemeClr val="tx1">
                    <a:lumMod val="75000"/>
                    <a:lumOff val="25000"/>
                  </a:schemeClr>
                </a:solidFill>
                <a:latin typeface="Arial"/>
                <a:cs typeface="Arial"/>
              </a:rPr>
              <a:t>Reserved.</a:t>
            </a:r>
            <a:r>
              <a:rPr sz="695" spc="18">
                <a:solidFill>
                  <a:schemeClr val="tx1">
                    <a:lumMod val="75000"/>
                    <a:lumOff val="25000"/>
                  </a:schemeClr>
                </a:solidFill>
                <a:latin typeface="Arial"/>
                <a:cs typeface="Arial"/>
              </a:rPr>
              <a:t> </a:t>
            </a:r>
            <a:r>
              <a:rPr sz="695" spc="-4">
                <a:solidFill>
                  <a:schemeClr val="tx1">
                    <a:lumMod val="75000"/>
                    <a:lumOff val="25000"/>
                  </a:schemeClr>
                </a:solidFill>
                <a:latin typeface="Arial"/>
                <a:cs typeface="Arial"/>
              </a:rPr>
              <a:t>Confidential.</a:t>
            </a:r>
            <a:endParaRPr sz="695">
              <a:solidFill>
                <a:schemeClr val="tx1">
                  <a:lumMod val="75000"/>
                  <a:lumOff val="25000"/>
                </a:schemeClr>
              </a:solidFill>
              <a:latin typeface="Arial"/>
              <a:cs typeface="Arial"/>
            </a:endParaRPr>
          </a:p>
        </p:txBody>
      </p:sp>
      <p:pic>
        <p:nvPicPr>
          <p:cNvPr id="8" name="Graphic 7">
            <a:extLst>
              <a:ext uri="{FF2B5EF4-FFF2-40B4-BE49-F238E27FC236}">
                <a16:creationId xmlns:a16="http://schemas.microsoft.com/office/drawing/2014/main" id="{9AB4C57C-DA9C-0349-B6E9-5E983424075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1001" y="6426655"/>
            <a:ext cx="884104" cy="298800"/>
          </a:xfrm>
          <a:prstGeom prst="rect">
            <a:avLst/>
          </a:prstGeom>
        </p:spPr>
      </p:pic>
    </p:spTree>
    <p:extLst>
      <p:ext uri="{BB962C8B-B14F-4D97-AF65-F5344CB8AC3E}">
        <p14:creationId xmlns:p14="http://schemas.microsoft.com/office/powerpoint/2010/main" val="2253922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566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
        <p:nvSpPr>
          <p:cNvPr id="12" name="Footer Placeholder 4">
            <a:extLst>
              <a:ext uri="{FF2B5EF4-FFF2-40B4-BE49-F238E27FC236}">
                <a16:creationId xmlns:a16="http://schemas.microsoft.com/office/drawing/2014/main" id="{83527B8B-BCCE-4D68-8B49-68FA3070095A}"/>
              </a:ext>
            </a:extLst>
          </p:cNvPr>
          <p:cNvSpPr>
            <a:spLocks noGrp="1"/>
          </p:cNvSpPr>
          <p:nvPr>
            <p:ph type="ftr" sz="quarter" idx="3"/>
          </p:nvPr>
        </p:nvSpPr>
        <p:spPr>
          <a:xfrm>
            <a:off x="9142614" y="6558569"/>
            <a:ext cx="411480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Version 4, 05.05.23</a:t>
            </a:r>
          </a:p>
        </p:txBody>
      </p:sp>
      <p:sp>
        <p:nvSpPr>
          <p:cNvPr id="13" name="Slide Number Placeholder 5">
            <a:extLst>
              <a:ext uri="{FF2B5EF4-FFF2-40B4-BE49-F238E27FC236}">
                <a16:creationId xmlns:a16="http://schemas.microsoft.com/office/drawing/2014/main" id="{01CC0C8D-10F3-4BFA-BEF3-D414B2C76F8B}"/>
              </a:ext>
            </a:extLst>
          </p:cNvPr>
          <p:cNvSpPr>
            <a:spLocks noGrp="1"/>
          </p:cNvSpPr>
          <p:nvPr>
            <p:ph type="sldNum" sz="quarter" idx="4"/>
          </p:nvPr>
        </p:nvSpPr>
        <p:spPr>
          <a:xfrm>
            <a:off x="9416935" y="6564169"/>
            <a:ext cx="2743200" cy="365125"/>
          </a:xfrm>
          <a:prstGeom prst="rect">
            <a:avLst/>
          </a:prstGeom>
        </p:spPr>
        <p:txBody>
          <a:bodyPr vert="horz" lIns="91440" tIns="45720" rIns="91440" bIns="45720" rtlCol="0" anchor="ctr"/>
          <a:lstStyle>
            <a:lvl1pPr algn="r">
              <a:defRPr sz="7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26144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Tree>
    <p:extLst>
      <p:ext uri="{BB962C8B-B14F-4D97-AF65-F5344CB8AC3E}">
        <p14:creationId xmlns:p14="http://schemas.microsoft.com/office/powerpoint/2010/main" val="3993520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575673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557523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3CA1-023C-41E6-804F-7D544C2FBECE}"/>
              </a:ext>
            </a:extLst>
          </p:cNvPr>
          <p:cNvSpPr>
            <a:spLocks noGrp="1"/>
          </p:cNvSpPr>
          <p:nvPr>
            <p:ph type="title"/>
          </p:nvPr>
        </p:nvSpPr>
        <p:spPr/>
        <p:txBody>
          <a:bodyPr>
            <a:normAutofit/>
          </a:bodyPr>
          <a:lstStyle>
            <a:lvl1pPr>
              <a:defRPr sz="4000"/>
            </a:lvl1pPr>
          </a:lstStyle>
          <a:p>
            <a:r>
              <a:rPr lang="en-US"/>
              <a:t>Click to edit Master title style</a:t>
            </a:r>
            <a:endParaRPr lang="en-NZ"/>
          </a:p>
        </p:txBody>
      </p:sp>
      <p:sp>
        <p:nvSpPr>
          <p:cNvPr id="3" name="Date Placeholder 2">
            <a:extLst>
              <a:ext uri="{FF2B5EF4-FFF2-40B4-BE49-F238E27FC236}">
                <a16:creationId xmlns:a16="http://schemas.microsoft.com/office/drawing/2014/main" id="{14C7CECF-0011-4667-AD41-8394EA4FF1F9}"/>
              </a:ext>
            </a:extLst>
          </p:cNvPr>
          <p:cNvSpPr>
            <a:spLocks noGrp="1"/>
          </p:cNvSpPr>
          <p:nvPr>
            <p:ph type="dt" sz="half" idx="10"/>
          </p:nvPr>
        </p:nvSpPr>
        <p:spPr/>
        <p:txBody>
          <a:bodyPr/>
          <a:lstStyle/>
          <a:p>
            <a:fld id="{760D1E2C-25B0-4F41-B0D0-99B7BBE766BA}" type="datetimeFigureOut">
              <a:rPr lang="en-US" smtClean="0"/>
              <a:pPr/>
              <a:t>10/5/2023</a:t>
            </a:fld>
            <a:endParaRPr lang="en-US"/>
          </a:p>
        </p:txBody>
      </p:sp>
      <p:sp>
        <p:nvSpPr>
          <p:cNvPr id="4" name="Footer Placeholder 3">
            <a:extLst>
              <a:ext uri="{FF2B5EF4-FFF2-40B4-BE49-F238E27FC236}">
                <a16:creationId xmlns:a16="http://schemas.microsoft.com/office/drawing/2014/main" id="{20D4B211-8DBF-415C-8565-C33730A42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53027F-456F-4BEC-91D2-ECC263C905A5}"/>
              </a:ext>
            </a:extLst>
          </p:cNvPr>
          <p:cNvSpPr>
            <a:spLocks noGrp="1"/>
          </p:cNvSpPr>
          <p:nvPr>
            <p:ph type="sldNum" sz="quarter" idx="12"/>
          </p:nvPr>
        </p:nvSpPr>
        <p:spPr/>
        <p:txBody>
          <a:bodyPr/>
          <a:lstStyle/>
          <a:p>
            <a:fld id="{B40F8484-9D1C-2441-8AA2-C328067DF103}" type="slidenum">
              <a:rPr lang="en-US" smtClean="0"/>
              <a:pPr/>
              <a:t>‹#›</a:t>
            </a:fld>
            <a:endParaRPr lang="en-US"/>
          </a:p>
        </p:txBody>
      </p:sp>
      <p:pic>
        <p:nvPicPr>
          <p:cNvPr id="6" name="Picture 5" descr="A blue and white sign&#10;&#10;Description automatically generated with low confidence">
            <a:extLst>
              <a:ext uri="{FF2B5EF4-FFF2-40B4-BE49-F238E27FC236}">
                <a16:creationId xmlns:a16="http://schemas.microsoft.com/office/drawing/2014/main" id="{F854D939-CAE5-48AE-991C-B6338496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105" y="138469"/>
            <a:ext cx="1694688" cy="591312"/>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E790335E-6EEB-4DA5-B022-7C0369DD8A1A}"/>
              </a:ext>
            </a:extLst>
          </p:cNvPr>
          <p:cNvPicPr>
            <a:picLocks noChangeAspect="1"/>
          </p:cNvPicPr>
          <p:nvPr userDrawn="1"/>
        </p:nvPicPr>
        <p:blipFill>
          <a:blip r:embed="rId3"/>
          <a:stretch>
            <a:fillRect/>
          </a:stretch>
        </p:blipFill>
        <p:spPr>
          <a:xfrm>
            <a:off x="8342616" y="178766"/>
            <a:ext cx="1388175" cy="568925"/>
          </a:xfrm>
          <a:prstGeom prst="rect">
            <a:avLst/>
          </a:prstGeom>
          <a:ln w="12700">
            <a:miter lim="400000"/>
          </a:ln>
        </p:spPr>
      </p:pic>
    </p:spTree>
    <p:extLst>
      <p:ext uri="{BB962C8B-B14F-4D97-AF65-F5344CB8AC3E}">
        <p14:creationId xmlns:p14="http://schemas.microsoft.com/office/powerpoint/2010/main" val="2641958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
        <p:nvSpPr>
          <p:cNvPr id="12" name="Footer Placeholder 4">
            <a:extLst>
              <a:ext uri="{FF2B5EF4-FFF2-40B4-BE49-F238E27FC236}">
                <a16:creationId xmlns:a16="http://schemas.microsoft.com/office/drawing/2014/main" id="{83527B8B-BCCE-4D68-8B49-68FA3070095A}"/>
              </a:ext>
            </a:extLst>
          </p:cNvPr>
          <p:cNvSpPr>
            <a:spLocks noGrp="1"/>
          </p:cNvSpPr>
          <p:nvPr>
            <p:ph type="ftr" sz="quarter" idx="3"/>
          </p:nvPr>
        </p:nvSpPr>
        <p:spPr>
          <a:xfrm>
            <a:off x="9142614" y="6558569"/>
            <a:ext cx="4114800" cy="365125"/>
          </a:xfrm>
          <a:prstGeom prst="rect">
            <a:avLst/>
          </a:prstGeom>
        </p:spPr>
        <p:txBody>
          <a:bodyPr vert="horz" lIns="91440" tIns="45720" rIns="91440" bIns="45720" rtlCol="0" anchor="ctr"/>
          <a:lstStyle>
            <a:lvl1pPr algn="ctr">
              <a:defRPr sz="700">
                <a:solidFill>
                  <a:schemeClr val="tx1">
                    <a:tint val="75000"/>
                  </a:schemeClr>
                </a:solidFill>
                <a:latin typeface="Arial" panose="020B0604020202020204" pitchFamily="34" charset="0"/>
                <a:cs typeface="Arial" panose="020B0604020202020204" pitchFamily="34" charset="0"/>
              </a:defRPr>
            </a:lvl1pPr>
          </a:lstStyle>
          <a:p>
            <a:r>
              <a:rPr lang="en-US"/>
              <a:t>Version 4, 05.05.23</a:t>
            </a:r>
          </a:p>
        </p:txBody>
      </p:sp>
      <p:sp>
        <p:nvSpPr>
          <p:cNvPr id="13" name="Slide Number Placeholder 5">
            <a:extLst>
              <a:ext uri="{FF2B5EF4-FFF2-40B4-BE49-F238E27FC236}">
                <a16:creationId xmlns:a16="http://schemas.microsoft.com/office/drawing/2014/main" id="{01CC0C8D-10F3-4BFA-BEF3-D414B2C76F8B}"/>
              </a:ext>
            </a:extLst>
          </p:cNvPr>
          <p:cNvSpPr>
            <a:spLocks noGrp="1"/>
          </p:cNvSpPr>
          <p:nvPr>
            <p:ph type="sldNum" sz="quarter" idx="4"/>
          </p:nvPr>
        </p:nvSpPr>
        <p:spPr>
          <a:xfrm>
            <a:off x="9416935" y="6564169"/>
            <a:ext cx="2743200" cy="365125"/>
          </a:xfrm>
          <a:prstGeom prst="rect">
            <a:avLst/>
          </a:prstGeom>
        </p:spPr>
        <p:txBody>
          <a:bodyPr vert="horz" lIns="91440" tIns="45720" rIns="91440" bIns="45720" rtlCol="0" anchor="ctr"/>
          <a:lstStyle>
            <a:lvl1pPr algn="r">
              <a:defRPr sz="7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2171561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Divider_1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333FD-53CF-244F-8489-8FA000A51B64}"/>
              </a:ext>
            </a:extLst>
          </p:cNvPr>
          <p:cNvPicPr>
            <a:picLocks noChangeAspect="1"/>
          </p:cNvPicPr>
          <p:nvPr userDrawn="1"/>
        </p:nvPicPr>
        <p:blipFill>
          <a:blip r:embed="rId2"/>
          <a:stretch>
            <a:fillRect/>
          </a:stretch>
        </p:blipFill>
        <p:spPr>
          <a:xfrm>
            <a:off x="0" y="0"/>
            <a:ext cx="59944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one</a:t>
            </a:r>
            <a:endParaRPr lang="en-US"/>
          </a:p>
        </p:txBody>
      </p:sp>
    </p:spTree>
    <p:extLst>
      <p:ext uri="{BB962C8B-B14F-4D97-AF65-F5344CB8AC3E}">
        <p14:creationId xmlns:p14="http://schemas.microsoft.com/office/powerpoint/2010/main" val="3351682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CFB55-44C4-E24F-9B59-0D9CBC59AA48}"/>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a:solidFill>
                  <a:srgbClr val="CDEBEF"/>
                </a:solidFill>
                <a:effectLst/>
                <a:latin typeface="Arial" panose="020B0604020202020204" pitchFamily="34" charset="0"/>
              </a:rPr>
              <a:t>COVER PAGE OPTION TWO</a:t>
            </a:r>
            <a:endParaRPr lang="en-NZ">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US"/>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2974699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_1B">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8F8557-71A9-1F4D-8675-DE87C16A783E}"/>
              </a:ext>
            </a:extLst>
          </p:cNvPr>
          <p:cNvPicPr>
            <a:picLocks noChangeAspect="1"/>
          </p:cNvPicPr>
          <p:nvPr userDrawn="1"/>
        </p:nvPicPr>
        <p:blipFill>
          <a:blip r:embed="rId2"/>
          <a:stretch>
            <a:fillRect/>
          </a:stretch>
        </p:blipFill>
        <p:spPr>
          <a:xfrm>
            <a:off x="0" y="0"/>
            <a:ext cx="6019800" cy="6858000"/>
          </a:xfrm>
          <a:prstGeom prst="rect">
            <a:avLst/>
          </a:prstGeom>
        </p:spPr>
      </p:pic>
      <p:sp>
        <p:nvSpPr>
          <p:cNvPr id="2" name="Title 1">
            <a:extLst>
              <a:ext uri="{FF2B5EF4-FFF2-40B4-BE49-F238E27FC236}">
                <a16:creationId xmlns:a16="http://schemas.microsoft.com/office/drawing/2014/main" id="{F715230C-F485-5344-B8E0-03253F16D421}"/>
              </a:ext>
            </a:extLst>
          </p:cNvPr>
          <p:cNvSpPr>
            <a:spLocks noGrp="1"/>
          </p:cNvSpPr>
          <p:nvPr>
            <p:ph type="title" hasCustomPrompt="1"/>
          </p:nvPr>
        </p:nvSpPr>
        <p:spPr>
          <a:xfrm>
            <a:off x="6713620" y="2638926"/>
            <a:ext cx="4786229" cy="2348665"/>
          </a:xfrm>
        </p:spPr>
        <p:txBody>
          <a:bodyPr anchor="t">
            <a:normAutofit/>
          </a:bodyPr>
          <a:lstStyle>
            <a:lvl1pPr>
              <a:defRPr sz="5500">
                <a:solidFill>
                  <a:schemeClr val="accent3"/>
                </a:solidFill>
              </a:defRPr>
            </a:lvl1pPr>
          </a:lstStyle>
          <a:p>
            <a:r>
              <a:rPr lang="en-GB"/>
              <a:t>Divider page option two</a:t>
            </a:r>
            <a:endParaRPr lang="en-US"/>
          </a:p>
        </p:txBody>
      </p:sp>
    </p:spTree>
    <p:extLst>
      <p:ext uri="{BB962C8B-B14F-4D97-AF65-F5344CB8AC3E}">
        <p14:creationId xmlns:p14="http://schemas.microsoft.com/office/powerpoint/2010/main" val="3052790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_2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27F593-37D0-D547-9302-7B93D3FBBB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lvl1pPr>
          </a:lstStyle>
          <a:p>
            <a:r>
              <a:rPr lang="en-GB"/>
              <a:t>DIVIDER PAGE OPTION TWO (A)</a:t>
            </a:r>
            <a:endParaRPr lang="en-US"/>
          </a:p>
        </p:txBody>
      </p:sp>
    </p:spTree>
    <p:extLst>
      <p:ext uri="{BB962C8B-B14F-4D97-AF65-F5344CB8AC3E}">
        <p14:creationId xmlns:p14="http://schemas.microsoft.com/office/powerpoint/2010/main" val="28263976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_2B">
    <p:spTree>
      <p:nvGrpSpPr>
        <p:cNvPr id="1" name=""/>
        <p:cNvGrpSpPr/>
        <p:nvPr/>
      </p:nvGrpSpPr>
      <p:grpSpPr>
        <a:xfrm>
          <a:off x="0" y="0"/>
          <a:ext cx="0" cy="0"/>
          <a:chOff x="0" y="0"/>
          <a:chExt cx="0" cy="0"/>
        </a:xfrm>
      </p:grpSpPr>
      <p:pic>
        <p:nvPicPr>
          <p:cNvPr id="4" name="Picture 3" descr="People running in grass">
            <a:extLst>
              <a:ext uri="{FF2B5EF4-FFF2-40B4-BE49-F238E27FC236}">
                <a16:creationId xmlns:a16="http://schemas.microsoft.com/office/drawing/2014/main" id="{A224D2E8-1E10-BC4E-BC32-D45BE7DCFF2F}"/>
              </a:ext>
            </a:extLst>
          </p:cNvPr>
          <p:cNvPicPr>
            <a:picLocks noChangeAspect="1"/>
          </p:cNvPicPr>
          <p:nvPr userDrawn="1"/>
        </p:nvPicPr>
        <p:blipFill>
          <a:blip r:embed="rId2"/>
          <a:srcRect/>
          <a:stretch/>
        </p:blipFill>
        <p:spPr>
          <a:xfrm>
            <a:off x="0" y="-2"/>
            <a:ext cx="12192000" cy="7513896"/>
          </a:xfrm>
          <a:prstGeom prst="rect">
            <a:avLst/>
          </a:prstGeom>
        </p:spPr>
      </p:pic>
      <p:pic>
        <p:nvPicPr>
          <p:cNvPr id="9" name="Picture 8" descr="Background pattern&#10;&#10;Description automatically generated">
            <a:extLst>
              <a:ext uri="{FF2B5EF4-FFF2-40B4-BE49-F238E27FC236}">
                <a16:creationId xmlns:a16="http://schemas.microsoft.com/office/drawing/2014/main" id="{0E1DC582-C29C-492B-A334-68A71B6CBADF}"/>
              </a:ext>
            </a:extLst>
          </p:cNvPr>
          <p:cNvPicPr>
            <a:picLocks noChangeAspect="1"/>
          </p:cNvPicPr>
          <p:nvPr userDrawn="1"/>
        </p:nvPicPr>
        <p:blipFill>
          <a:blip r:embed="rId3"/>
          <a:stretch>
            <a:fillRect/>
          </a:stretch>
        </p:blipFill>
        <p:spPr>
          <a:xfrm>
            <a:off x="4112995" y="-2"/>
            <a:ext cx="4045752" cy="4776186"/>
          </a:xfrm>
          <a:prstGeom prst="rect">
            <a:avLst/>
          </a:prstGeom>
        </p:spPr>
      </p:pic>
      <p:sp>
        <p:nvSpPr>
          <p:cNvPr id="3" name="Rectangle 2">
            <a:extLst>
              <a:ext uri="{FF2B5EF4-FFF2-40B4-BE49-F238E27FC236}">
                <a16:creationId xmlns:a16="http://schemas.microsoft.com/office/drawing/2014/main" id="{6085457F-FA47-4DBD-85FE-4656C30B05D6}"/>
              </a:ext>
            </a:extLst>
          </p:cNvPr>
          <p:cNvSpPr/>
          <p:nvPr userDrawn="1"/>
        </p:nvSpPr>
        <p:spPr>
          <a:xfrm>
            <a:off x="896644" y="-1"/>
            <a:ext cx="5086905" cy="6858000"/>
          </a:xfrm>
          <a:prstGeom prst="rect">
            <a:avLst/>
          </a:prstGeom>
          <a:solidFill>
            <a:srgbClr val="0F818F"/>
          </a:solidFill>
          <a:ln>
            <a:solidFill>
              <a:srgbClr val="00B2B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44B6746-019B-394B-B840-5C421AFE36B5}"/>
              </a:ext>
            </a:extLst>
          </p:cNvPr>
          <p:cNvSpPr>
            <a:spLocks noGrp="1"/>
          </p:cNvSpPr>
          <p:nvPr>
            <p:ph type="title" hasCustomPrompt="1"/>
          </p:nvPr>
        </p:nvSpPr>
        <p:spPr>
          <a:xfrm>
            <a:off x="1152609" y="429126"/>
            <a:ext cx="4526296" cy="5999747"/>
          </a:xfrm>
        </p:spPr>
        <p:txBody>
          <a:bodyPr>
            <a:normAutofit/>
          </a:bodyPr>
          <a:lstStyle>
            <a:lvl1pPr>
              <a:defRPr sz="5500">
                <a:solidFill>
                  <a:schemeClr val="bg1"/>
                </a:solidFill>
              </a:defRPr>
            </a:lvl1pPr>
          </a:lstStyle>
          <a:p>
            <a:r>
              <a:rPr lang="en-GB"/>
              <a:t>DIVIDER PAGE OPTION TWO (B)</a:t>
            </a:r>
            <a:endParaRPr lang="en-US"/>
          </a:p>
        </p:txBody>
      </p:sp>
      <p:pic>
        <p:nvPicPr>
          <p:cNvPr id="8" name="Picture 7" descr="Background pattern&#10;&#10;Description automatically generated">
            <a:extLst>
              <a:ext uri="{FF2B5EF4-FFF2-40B4-BE49-F238E27FC236}">
                <a16:creationId xmlns:a16="http://schemas.microsoft.com/office/drawing/2014/main" id="{E619F75D-93EF-40EC-B490-A58FB7BBFD97}"/>
              </a:ext>
            </a:extLst>
          </p:cNvPr>
          <p:cNvPicPr>
            <a:picLocks noChangeAspect="1"/>
          </p:cNvPicPr>
          <p:nvPr userDrawn="1"/>
        </p:nvPicPr>
        <p:blipFill>
          <a:blip r:embed="rId3"/>
          <a:stretch>
            <a:fillRect/>
          </a:stretch>
        </p:blipFill>
        <p:spPr>
          <a:xfrm>
            <a:off x="8146248" y="0"/>
            <a:ext cx="4045752" cy="4776186"/>
          </a:xfrm>
          <a:prstGeom prst="rect">
            <a:avLst/>
          </a:prstGeom>
        </p:spPr>
      </p:pic>
    </p:spTree>
    <p:extLst>
      <p:ext uri="{BB962C8B-B14F-4D97-AF65-F5344CB8AC3E}">
        <p14:creationId xmlns:p14="http://schemas.microsoft.com/office/powerpoint/2010/main" val="1925546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AC637-2226-A54F-B2DE-5D02C43D87CA}"/>
              </a:ext>
            </a:extLst>
          </p:cNvPr>
          <p:cNvPicPr>
            <a:picLocks noChangeAspect="1"/>
          </p:cNvPicPr>
          <p:nvPr userDrawn="1"/>
        </p:nvPicPr>
        <p:blipFill>
          <a:blip r:embed="rId2"/>
          <a:stretch>
            <a:fillRect/>
          </a:stretch>
        </p:blipFill>
        <p:spPr>
          <a:xfrm>
            <a:off x="7979396" y="0"/>
            <a:ext cx="4212603" cy="5029200"/>
          </a:xfrm>
          <a:prstGeom prst="rect">
            <a:avLst/>
          </a:prstGeom>
        </p:spPr>
      </p:pic>
      <p:sp>
        <p:nvSpPr>
          <p:cNvPr id="11" name="Text Placeholder 10">
            <a:extLst>
              <a:ext uri="{FF2B5EF4-FFF2-40B4-BE49-F238E27FC236}">
                <a16:creationId xmlns:a16="http://schemas.microsoft.com/office/drawing/2014/main" id="{CA34AE92-42F8-9C49-AC1B-479290E3D9C7}"/>
              </a:ext>
            </a:extLst>
          </p:cNvPr>
          <p:cNvSpPr>
            <a:spLocks noGrp="1"/>
          </p:cNvSpPr>
          <p:nvPr>
            <p:ph type="body" sz="quarter" idx="14" hasCustomPrompt="1"/>
          </p:nvPr>
        </p:nvSpPr>
        <p:spPr>
          <a:xfrm>
            <a:off x="814137" y="782219"/>
            <a:ext cx="10335126" cy="753979"/>
          </a:xfrm>
        </p:spPr>
        <p:txBody>
          <a:bodyPr>
            <a:noAutofit/>
          </a:bodyPr>
          <a:lstStyle>
            <a:lvl1pPr marL="0" indent="0">
              <a:buNone/>
              <a:defRPr sz="5000" b="1">
                <a:solidFill>
                  <a:schemeClr val="tx2"/>
                </a:solidFill>
              </a:defRPr>
            </a:lvl1pPr>
          </a:lstStyle>
          <a:p>
            <a:pPr lvl="0"/>
            <a:r>
              <a:rPr lang="en-GB"/>
              <a:t>Heading</a:t>
            </a:r>
          </a:p>
        </p:txBody>
      </p:sp>
      <p:sp>
        <p:nvSpPr>
          <p:cNvPr id="13" name="Text Placeholder 12">
            <a:extLst>
              <a:ext uri="{FF2B5EF4-FFF2-40B4-BE49-F238E27FC236}">
                <a16:creationId xmlns:a16="http://schemas.microsoft.com/office/drawing/2014/main" id="{4197B82A-BCB6-4E49-BD01-8BDF288185F0}"/>
              </a:ext>
            </a:extLst>
          </p:cNvPr>
          <p:cNvSpPr>
            <a:spLocks noGrp="1"/>
          </p:cNvSpPr>
          <p:nvPr>
            <p:ph type="body" sz="quarter" idx="15"/>
          </p:nvPr>
        </p:nvSpPr>
        <p:spPr>
          <a:xfrm>
            <a:off x="814138" y="2125244"/>
            <a:ext cx="5017168" cy="3950537"/>
          </a:xfrm>
        </p:spPr>
        <p:txBody>
          <a:bodyPr/>
          <a:lstStyle>
            <a:lvl1pPr marL="0" indent="0">
              <a:buNone/>
              <a:defRPr sz="2600" b="1"/>
            </a:lvl1pPr>
            <a:lvl2pPr marL="457200" indent="0">
              <a:buNone/>
              <a:defRPr>
                <a:solidFill>
                  <a:schemeClr val="bg2"/>
                </a:solidFill>
              </a:defRPr>
            </a:lvl2pPr>
          </a:lstStyle>
          <a:p>
            <a:pPr lvl="0"/>
            <a:r>
              <a:rPr lang="en-US"/>
              <a:t>Click to edit Master text styles</a:t>
            </a:r>
          </a:p>
        </p:txBody>
      </p:sp>
      <p:sp>
        <p:nvSpPr>
          <p:cNvPr id="15" name="Text Placeholder 14">
            <a:extLst>
              <a:ext uri="{FF2B5EF4-FFF2-40B4-BE49-F238E27FC236}">
                <a16:creationId xmlns:a16="http://schemas.microsoft.com/office/drawing/2014/main" id="{E52DF885-1649-5A48-85F5-F398B30576DB}"/>
              </a:ext>
            </a:extLst>
          </p:cNvPr>
          <p:cNvSpPr>
            <a:spLocks noGrp="1"/>
          </p:cNvSpPr>
          <p:nvPr>
            <p:ph type="body" sz="quarter" idx="16"/>
          </p:nvPr>
        </p:nvSpPr>
        <p:spPr>
          <a:xfrm>
            <a:off x="6132095" y="2125243"/>
            <a:ext cx="5017168" cy="3950537"/>
          </a:xfrm>
        </p:spPr>
        <p:txBody>
          <a:bodyPr>
            <a:normAutofit/>
          </a:bodyPr>
          <a:lstStyle>
            <a:lvl1pPr>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729216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8682731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nd highligh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048CA-B874-0641-B449-2A58C1B75959}"/>
              </a:ext>
            </a:extLst>
          </p:cNvPr>
          <p:cNvPicPr>
            <a:picLocks noChangeAspect="1"/>
          </p:cNvPicPr>
          <p:nvPr userDrawn="1"/>
        </p:nvPicPr>
        <p:blipFill>
          <a:blip r:embed="rId2"/>
          <a:stretch>
            <a:fillRect/>
          </a:stretch>
        </p:blipFill>
        <p:spPr>
          <a:xfrm>
            <a:off x="8001000" y="0"/>
            <a:ext cx="33528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639678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6"/>
            <a:ext cx="6396788" cy="3950537"/>
          </a:xfrm>
        </p:spPr>
        <p:txBody>
          <a:bodyPr/>
          <a:lstStyle>
            <a:lvl1pPr marL="0" indent="0">
              <a:buNone/>
              <a:defRPr sz="2600" b="1"/>
            </a:lvl1pPr>
          </a:lstStyle>
          <a:p>
            <a:pPr lvl="0"/>
            <a:r>
              <a:rPr lang="en-US"/>
              <a:t>Click to edit Master text styles</a:t>
            </a:r>
          </a:p>
          <a:p>
            <a:pPr lvl="1"/>
            <a:r>
              <a:rPr lang="en-US"/>
              <a:t>Second level</a:t>
            </a:r>
          </a:p>
        </p:txBody>
      </p:sp>
      <p:sp>
        <p:nvSpPr>
          <p:cNvPr id="14" name="Text Placeholder 13">
            <a:extLst>
              <a:ext uri="{FF2B5EF4-FFF2-40B4-BE49-F238E27FC236}">
                <a16:creationId xmlns:a16="http://schemas.microsoft.com/office/drawing/2014/main" id="{FBBA1DF4-9224-B144-8338-BF6D2E5DA3A1}"/>
              </a:ext>
            </a:extLst>
          </p:cNvPr>
          <p:cNvSpPr>
            <a:spLocks noGrp="1"/>
          </p:cNvSpPr>
          <p:nvPr>
            <p:ph type="body" sz="quarter" idx="17"/>
          </p:nvPr>
        </p:nvSpPr>
        <p:spPr>
          <a:xfrm>
            <a:off x="8323596" y="3428999"/>
            <a:ext cx="2627395" cy="2646363"/>
          </a:xfrm>
        </p:spPr>
        <p:txBody>
          <a:bodyPr>
            <a:normAutofit/>
          </a:bodyPr>
          <a:lstStyle>
            <a:lvl1pPr marL="0" indent="0">
              <a:buNone/>
              <a:defRPr sz="2400" b="1"/>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085840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36F58E-47FF-DB47-90CD-BF54C9605A7C}"/>
              </a:ext>
            </a:extLst>
          </p:cNvPr>
          <p:cNvPicPr>
            <a:picLocks noChangeAspect="1"/>
          </p:cNvPicPr>
          <p:nvPr userDrawn="1"/>
        </p:nvPicPr>
        <p:blipFill>
          <a:blip r:embed="rId2"/>
          <a:stretch>
            <a:fillRect/>
          </a:stretch>
        </p:blipFill>
        <p:spPr>
          <a:xfrm>
            <a:off x="7962900" y="0"/>
            <a:ext cx="42291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1520204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6447542" y="0"/>
            <a:ext cx="5744458"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2" name="Text Placeholder 11">
            <a:extLst>
              <a:ext uri="{FF2B5EF4-FFF2-40B4-BE49-F238E27FC236}">
                <a16:creationId xmlns:a16="http://schemas.microsoft.com/office/drawing/2014/main" id="{97073020-E4E0-9547-9869-7F76D393CEF9}"/>
              </a:ext>
            </a:extLst>
          </p:cNvPr>
          <p:cNvSpPr>
            <a:spLocks noGrp="1"/>
          </p:cNvSpPr>
          <p:nvPr>
            <p:ph type="body" sz="quarter" idx="16"/>
          </p:nvPr>
        </p:nvSpPr>
        <p:spPr>
          <a:xfrm>
            <a:off x="814138" y="2124827"/>
            <a:ext cx="4944978" cy="3826712"/>
          </a:xfrm>
        </p:spPr>
        <p:txBody>
          <a:bodyPr/>
          <a:lstStyle>
            <a:lvl1pPr marL="0" indent="0">
              <a:buNone/>
              <a:defRPr sz="2600" b="1"/>
            </a:lvl1pPr>
          </a:lstStyle>
          <a:p>
            <a:pPr lvl="0"/>
            <a:r>
              <a:rPr lang="en-US"/>
              <a:t>Click to edit Master text styles</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6208713" y="890588"/>
            <a:ext cx="5092700" cy="5060950"/>
          </a:xfrm>
        </p:spPr>
        <p:txBody>
          <a:bodyPr/>
          <a:lstStyle/>
          <a:p>
            <a:r>
              <a:rPr lang="en-US"/>
              <a:t>Click icon to add picture</a:t>
            </a:r>
          </a:p>
        </p:txBody>
      </p:sp>
    </p:spTree>
    <p:extLst>
      <p:ext uri="{BB962C8B-B14F-4D97-AF65-F5344CB8AC3E}">
        <p14:creationId xmlns:p14="http://schemas.microsoft.com/office/powerpoint/2010/main" val="27655899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ext and image_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F6608C-7A3D-D246-B47B-4AF3B9746D28}"/>
              </a:ext>
            </a:extLst>
          </p:cNvPr>
          <p:cNvPicPr>
            <a:picLocks noChangeAspect="1"/>
          </p:cNvPicPr>
          <p:nvPr userDrawn="1"/>
        </p:nvPicPr>
        <p:blipFill>
          <a:blip r:embed="rId2"/>
          <a:stretch>
            <a:fillRect/>
          </a:stretch>
        </p:blipFill>
        <p:spPr>
          <a:xfrm>
            <a:off x="7404100" y="0"/>
            <a:ext cx="4787900" cy="6858000"/>
          </a:xfrm>
          <a:prstGeom prst="rect">
            <a:avLst/>
          </a:prstGeom>
        </p:spPr>
      </p:pic>
      <p:sp>
        <p:nvSpPr>
          <p:cNvPr id="9" name="Text Placeholder 10">
            <a:extLst>
              <a:ext uri="{FF2B5EF4-FFF2-40B4-BE49-F238E27FC236}">
                <a16:creationId xmlns:a16="http://schemas.microsoft.com/office/drawing/2014/main" id="{9E41406C-1EF4-0342-8803-18CB2EFD09B8}"/>
              </a:ext>
            </a:extLst>
          </p:cNvPr>
          <p:cNvSpPr>
            <a:spLocks noGrp="1"/>
          </p:cNvSpPr>
          <p:nvPr>
            <p:ph type="body" sz="quarter" idx="14" hasCustomPrompt="1"/>
          </p:nvPr>
        </p:nvSpPr>
        <p:spPr>
          <a:xfrm>
            <a:off x="814137" y="782219"/>
            <a:ext cx="4944979" cy="753979"/>
          </a:xfrm>
        </p:spPr>
        <p:txBody>
          <a:bodyPr>
            <a:noAutofit/>
          </a:bodyPr>
          <a:lstStyle>
            <a:lvl1pPr marL="0" indent="0">
              <a:buNone/>
              <a:defRPr sz="5000" b="1">
                <a:solidFill>
                  <a:schemeClr val="tx2"/>
                </a:solidFill>
              </a:defRPr>
            </a:lvl1pPr>
          </a:lstStyle>
          <a:p>
            <a:pPr lvl="0"/>
            <a:r>
              <a:rPr lang="en-GB"/>
              <a:t>Heading</a:t>
            </a:r>
          </a:p>
        </p:txBody>
      </p:sp>
      <p:sp>
        <p:nvSpPr>
          <p:cNvPr id="18" name="Picture Placeholder 17">
            <a:extLst>
              <a:ext uri="{FF2B5EF4-FFF2-40B4-BE49-F238E27FC236}">
                <a16:creationId xmlns:a16="http://schemas.microsoft.com/office/drawing/2014/main" id="{8E2D0EF0-0639-F24A-8776-BDEA2DA54F8C}"/>
              </a:ext>
            </a:extLst>
          </p:cNvPr>
          <p:cNvSpPr>
            <a:spLocks noGrp="1"/>
          </p:cNvSpPr>
          <p:nvPr>
            <p:ph type="pic" sz="quarter" idx="17"/>
          </p:nvPr>
        </p:nvSpPr>
        <p:spPr>
          <a:xfrm>
            <a:off x="814138" y="2124826"/>
            <a:ext cx="10487276" cy="3826711"/>
          </a:xfrm>
        </p:spPr>
        <p:txBody>
          <a:bodyPr/>
          <a:lstStyle/>
          <a:p>
            <a:r>
              <a:rPr lang="en-US"/>
              <a:t>Click icon to add picture</a:t>
            </a:r>
          </a:p>
        </p:txBody>
      </p:sp>
    </p:spTree>
    <p:extLst>
      <p:ext uri="{BB962C8B-B14F-4D97-AF65-F5344CB8AC3E}">
        <p14:creationId xmlns:p14="http://schemas.microsoft.com/office/powerpoint/2010/main" val="2951532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E6A06-AC02-0B4C-BEC4-22E5EB0E5F16}"/>
              </a:ext>
            </a:extLst>
          </p:cNvPr>
          <p:cNvPicPr>
            <a:picLocks noChangeAspect="1"/>
          </p:cNvPicPr>
          <p:nvPr userDrawn="1"/>
        </p:nvPicPr>
        <p:blipFill>
          <a:blip r:embed="rId2"/>
          <a:stretch>
            <a:fillRect/>
          </a:stretch>
        </p:blipFill>
        <p:spPr>
          <a:xfrm>
            <a:off x="0" y="3543301"/>
            <a:ext cx="12192000" cy="3314699"/>
          </a:xfrm>
          <a:prstGeom prst="rect">
            <a:avLst/>
          </a:prstGeom>
        </p:spPr>
      </p:pic>
      <p:sp>
        <p:nvSpPr>
          <p:cNvPr id="9" name="Text Placeholder 10">
            <a:extLst>
              <a:ext uri="{FF2B5EF4-FFF2-40B4-BE49-F238E27FC236}">
                <a16:creationId xmlns:a16="http://schemas.microsoft.com/office/drawing/2014/main" id="{DBEE3B4B-E739-954D-B290-F6295F786641}"/>
              </a:ext>
            </a:extLst>
          </p:cNvPr>
          <p:cNvSpPr>
            <a:spLocks noGrp="1"/>
          </p:cNvSpPr>
          <p:nvPr>
            <p:ph type="body" sz="quarter" idx="14" hasCustomPrompt="1"/>
          </p:nvPr>
        </p:nvSpPr>
        <p:spPr>
          <a:xfrm>
            <a:off x="814137" y="782219"/>
            <a:ext cx="10487276" cy="753979"/>
          </a:xfrm>
        </p:spPr>
        <p:txBody>
          <a:bodyPr>
            <a:noAutofit/>
          </a:bodyPr>
          <a:lstStyle>
            <a:lvl1pPr marL="0" indent="0">
              <a:buNone/>
              <a:defRPr sz="5000" b="1">
                <a:solidFill>
                  <a:schemeClr val="tx2"/>
                </a:solidFill>
              </a:defRPr>
            </a:lvl1pPr>
          </a:lstStyle>
          <a:p>
            <a:pPr lvl="0"/>
            <a:r>
              <a:rPr lang="en-GB"/>
              <a:t>Heading</a:t>
            </a:r>
          </a:p>
        </p:txBody>
      </p:sp>
      <p:sp>
        <p:nvSpPr>
          <p:cNvPr id="10" name="Picture Placeholder 17">
            <a:extLst>
              <a:ext uri="{FF2B5EF4-FFF2-40B4-BE49-F238E27FC236}">
                <a16:creationId xmlns:a16="http://schemas.microsoft.com/office/drawing/2014/main" id="{3FDB6C1F-5349-374A-88E7-0D8122E02E85}"/>
              </a:ext>
            </a:extLst>
          </p:cNvPr>
          <p:cNvSpPr>
            <a:spLocks noGrp="1"/>
          </p:cNvSpPr>
          <p:nvPr>
            <p:ph type="pic" sz="quarter" idx="17"/>
          </p:nvPr>
        </p:nvSpPr>
        <p:spPr>
          <a:xfrm>
            <a:off x="6208713" y="2124825"/>
            <a:ext cx="5092700" cy="3826712"/>
          </a:xfrm>
        </p:spPr>
        <p:txBody>
          <a:bodyPr/>
          <a:lstStyle/>
          <a:p>
            <a:r>
              <a:rPr lang="en-US"/>
              <a:t>Click icon to add picture</a:t>
            </a:r>
          </a:p>
        </p:txBody>
      </p:sp>
      <p:sp>
        <p:nvSpPr>
          <p:cNvPr id="11" name="Picture Placeholder 17">
            <a:extLst>
              <a:ext uri="{FF2B5EF4-FFF2-40B4-BE49-F238E27FC236}">
                <a16:creationId xmlns:a16="http://schemas.microsoft.com/office/drawing/2014/main" id="{32BB2FD4-C845-7440-B204-8ACE87C1444A}"/>
              </a:ext>
            </a:extLst>
          </p:cNvPr>
          <p:cNvSpPr>
            <a:spLocks noGrp="1"/>
          </p:cNvSpPr>
          <p:nvPr>
            <p:ph type="pic" sz="quarter" idx="18"/>
          </p:nvPr>
        </p:nvSpPr>
        <p:spPr>
          <a:xfrm>
            <a:off x="814137" y="2124825"/>
            <a:ext cx="5092700" cy="3826712"/>
          </a:xfrm>
        </p:spPr>
        <p:txBody>
          <a:bodyPr/>
          <a:lstStyle/>
          <a:p>
            <a:r>
              <a:rPr lang="en-US"/>
              <a:t>Click icon to add picture</a:t>
            </a:r>
          </a:p>
        </p:txBody>
      </p:sp>
    </p:spTree>
    <p:extLst>
      <p:ext uri="{BB962C8B-B14F-4D97-AF65-F5344CB8AC3E}">
        <p14:creationId xmlns:p14="http://schemas.microsoft.com/office/powerpoint/2010/main" val="4239203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ey stats/inf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638C0-0085-7C44-BF6A-6CBEB7EBF618}"/>
              </a:ext>
            </a:extLst>
          </p:cNvPr>
          <p:cNvPicPr>
            <a:picLocks noChangeAspect="1"/>
          </p:cNvPicPr>
          <p:nvPr userDrawn="1"/>
        </p:nvPicPr>
        <p:blipFill>
          <a:blip r:embed="rId2"/>
          <a:stretch>
            <a:fillRect/>
          </a:stretch>
        </p:blipFill>
        <p:spPr>
          <a:xfrm>
            <a:off x="0" y="901700"/>
            <a:ext cx="12192000" cy="5956300"/>
          </a:xfrm>
          <a:prstGeom prst="rect">
            <a:avLst/>
          </a:prstGeom>
        </p:spPr>
      </p:pic>
      <p:sp>
        <p:nvSpPr>
          <p:cNvPr id="13" name="Text Placeholder 13">
            <a:extLst>
              <a:ext uri="{FF2B5EF4-FFF2-40B4-BE49-F238E27FC236}">
                <a16:creationId xmlns:a16="http://schemas.microsoft.com/office/drawing/2014/main" id="{08449011-4DB6-7843-A7BF-92C8DD091788}"/>
              </a:ext>
            </a:extLst>
          </p:cNvPr>
          <p:cNvSpPr>
            <a:spLocks noGrp="1"/>
          </p:cNvSpPr>
          <p:nvPr>
            <p:ph type="body" sz="quarter" idx="17"/>
          </p:nvPr>
        </p:nvSpPr>
        <p:spPr>
          <a:xfrm>
            <a:off x="8323596" y="3481137"/>
            <a:ext cx="2627395" cy="2273969"/>
          </a:xfrm>
        </p:spPr>
        <p:txBody>
          <a:bodyPr>
            <a:normAutofit/>
          </a:bodyPr>
          <a:lstStyle>
            <a:lvl1pPr marL="0" indent="0" algn="ctr">
              <a:buNone/>
              <a:defRPr sz="2400" b="1">
                <a:solidFill>
                  <a:schemeClr val="accent4"/>
                </a:solidFill>
              </a:defRPr>
            </a:lvl1pPr>
            <a:lvl2pPr marL="457200"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0A9B624A-E79B-1D4C-8FBE-83631AE8F9DC}"/>
              </a:ext>
            </a:extLst>
          </p:cNvPr>
          <p:cNvSpPr>
            <a:spLocks noGrp="1"/>
          </p:cNvSpPr>
          <p:nvPr>
            <p:ph type="body" sz="quarter" idx="18"/>
          </p:nvPr>
        </p:nvSpPr>
        <p:spPr>
          <a:xfrm>
            <a:off x="4778291"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
        <p:nvSpPr>
          <p:cNvPr id="15" name="Text Placeholder 13">
            <a:extLst>
              <a:ext uri="{FF2B5EF4-FFF2-40B4-BE49-F238E27FC236}">
                <a16:creationId xmlns:a16="http://schemas.microsoft.com/office/drawing/2014/main" id="{3539133A-E48F-E74B-9BF0-B73EB9D4B6C2}"/>
              </a:ext>
            </a:extLst>
          </p:cNvPr>
          <p:cNvSpPr>
            <a:spLocks noGrp="1"/>
          </p:cNvSpPr>
          <p:nvPr>
            <p:ph type="body" sz="quarter" idx="19"/>
          </p:nvPr>
        </p:nvSpPr>
        <p:spPr>
          <a:xfrm>
            <a:off x="1241007" y="3481137"/>
            <a:ext cx="2627395" cy="2273969"/>
          </a:xfrm>
        </p:spPr>
        <p:txBody>
          <a:bodyPr>
            <a:normAutofit/>
          </a:bodyPr>
          <a:lstStyle>
            <a:lvl1pPr marL="0" indent="0" algn="ctr">
              <a:buNone/>
              <a:defRPr sz="2400" b="1">
                <a:solidFill>
                  <a:schemeClr val="accent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2016305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B03D34-2D18-FE43-A1C1-F8901428DB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C9DBD6B0-5AD0-734E-8148-EE19B3630633}"/>
              </a:ext>
            </a:extLst>
          </p:cNvPr>
          <p:cNvSpPr>
            <a:spLocks noGrp="1"/>
          </p:cNvSpPr>
          <p:nvPr>
            <p:ph type="body" sz="quarter" idx="10" hasCustomPrompt="1"/>
          </p:nvPr>
        </p:nvSpPr>
        <p:spPr>
          <a:xfrm>
            <a:off x="938213" y="1508125"/>
            <a:ext cx="10331450" cy="3833813"/>
          </a:xfrm>
        </p:spPr>
        <p:txBody>
          <a:bodyPr anchor="ctr">
            <a:normAutofit/>
          </a:bodyPr>
          <a:lstStyle>
            <a:lvl1pPr marL="0" indent="0" algn="ctr">
              <a:buNone/>
              <a:defRPr sz="6000" b="1">
                <a:solidFill>
                  <a:schemeClr val="accent1"/>
                </a:solidFill>
              </a:defRPr>
            </a:lvl1pPr>
          </a:lstStyle>
          <a:p>
            <a:pPr lvl="0"/>
            <a:r>
              <a:rPr lang="en-GB"/>
              <a:t>Quote here</a:t>
            </a:r>
            <a:endParaRPr lang="en-US"/>
          </a:p>
        </p:txBody>
      </p:sp>
    </p:spTree>
    <p:extLst>
      <p:ext uri="{BB962C8B-B14F-4D97-AF65-F5344CB8AC3E}">
        <p14:creationId xmlns:p14="http://schemas.microsoft.com/office/powerpoint/2010/main" val="15575727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F0EB7-D548-0D45-8C00-2F88088487E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2B4771FA-A523-7C48-A713-5D4D6CD36AC2}"/>
              </a:ext>
            </a:extLst>
          </p:cNvPr>
          <p:cNvSpPr>
            <a:spLocks noGrp="1"/>
          </p:cNvSpPr>
          <p:nvPr>
            <p:ph type="ctrTitle" hasCustomPrompt="1"/>
          </p:nvPr>
        </p:nvSpPr>
        <p:spPr>
          <a:xfrm>
            <a:off x="833377" y="2110260"/>
            <a:ext cx="9834623" cy="3498962"/>
          </a:xfrm>
        </p:spPr>
        <p:txBody>
          <a:bodyPr anchor="ctr">
            <a:normAutofit/>
          </a:bodyPr>
          <a:lstStyle>
            <a:lvl1pPr algn="l">
              <a:defRPr lang="en-NZ" b="1" smtClean="0">
                <a:effectLst/>
              </a:defRPr>
            </a:lvl1pPr>
          </a:lstStyle>
          <a:p>
            <a:r>
              <a:rPr lang="en-NZ" b="1" err="1">
                <a:solidFill>
                  <a:srgbClr val="D3ECE7"/>
                </a:solidFill>
                <a:effectLst/>
                <a:latin typeface="Arial" panose="020B0604020202020204" pitchFamily="34" charset="0"/>
              </a:rPr>
              <a:t>Ngā</a:t>
            </a:r>
            <a:r>
              <a:rPr lang="en-NZ" b="1">
                <a:solidFill>
                  <a:srgbClr val="D3ECE7"/>
                </a:solidFill>
                <a:effectLst/>
                <a:latin typeface="Arial" panose="020B0604020202020204" pitchFamily="34" charset="0"/>
              </a:rPr>
              <a:t> mihi </a:t>
            </a:r>
            <a:r>
              <a:rPr lang="en-NZ" b="1" err="1">
                <a:solidFill>
                  <a:srgbClr val="D3ECE7"/>
                </a:solidFill>
                <a:effectLst/>
                <a:latin typeface="Arial" panose="020B0604020202020204" pitchFamily="34" charset="0"/>
              </a:rPr>
              <a:t>nui</a:t>
            </a:r>
            <a:endParaRPr lang="en-NZ">
              <a:solidFill>
                <a:srgbClr val="D3ECE7"/>
              </a:solidFill>
              <a:effectLst/>
              <a:latin typeface="Arial" panose="020B0604020202020204" pitchFamily="34" charset="0"/>
            </a:endParaRPr>
          </a:p>
        </p:txBody>
      </p:sp>
    </p:spTree>
    <p:extLst>
      <p:ext uri="{BB962C8B-B14F-4D97-AF65-F5344CB8AC3E}">
        <p14:creationId xmlns:p14="http://schemas.microsoft.com/office/powerpoint/2010/main" val="13442716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ymbols and 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74A48-8799-0A4B-A902-DA857E25B514}"/>
              </a:ext>
            </a:extLst>
          </p:cNvPr>
          <p:cNvSpPr>
            <a:spLocks noGrp="1"/>
          </p:cNvSpPr>
          <p:nvPr>
            <p:ph type="title" hasCustomPrompt="1"/>
          </p:nvPr>
        </p:nvSpPr>
        <p:spPr>
          <a:xfrm>
            <a:off x="180473" y="196683"/>
            <a:ext cx="5530516" cy="292601"/>
          </a:xfrm>
        </p:spPr>
        <p:txBody>
          <a:bodyPr anchor="t">
            <a:normAutofit/>
          </a:bodyPr>
          <a:lstStyle>
            <a:lvl1pPr>
              <a:defRPr sz="1600">
                <a:solidFill>
                  <a:schemeClr val="tx2"/>
                </a:solidFill>
              </a:defRPr>
            </a:lvl1pPr>
          </a:lstStyle>
          <a:p>
            <a:r>
              <a:rPr lang="en-GB"/>
              <a:t>Numbers and symbols for use in infographics</a:t>
            </a:r>
            <a:endParaRPr lang="en-US"/>
          </a:p>
        </p:txBody>
      </p:sp>
      <p:sp>
        <p:nvSpPr>
          <p:cNvPr id="42" name="Title 1">
            <a:extLst>
              <a:ext uri="{FF2B5EF4-FFF2-40B4-BE49-F238E27FC236}">
                <a16:creationId xmlns:a16="http://schemas.microsoft.com/office/drawing/2014/main" id="{10D8DB19-7D95-9047-9D7B-A7FF902FCA3D}"/>
              </a:ext>
            </a:extLst>
          </p:cNvPr>
          <p:cNvSpPr txBox="1">
            <a:spLocks/>
          </p:cNvSpPr>
          <p:nvPr userDrawn="1"/>
        </p:nvSpPr>
        <p:spPr>
          <a:xfrm>
            <a:off x="180473" y="553647"/>
            <a:ext cx="5530516" cy="292601"/>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1600" b="1" i="0" kern="1200">
                <a:solidFill>
                  <a:schemeClr val="tx2"/>
                </a:solidFill>
                <a:latin typeface="Arial" panose="020B0604020202020204" pitchFamily="34" charset="0"/>
                <a:ea typeface="+mj-ea"/>
                <a:cs typeface="Arial" panose="020B0604020202020204" pitchFamily="34" charset="0"/>
              </a:defRPr>
            </a:lvl1pPr>
          </a:lstStyle>
          <a:p>
            <a:r>
              <a:rPr lang="en-GB"/>
              <a:t>Can change the colours with the graphics fill tool</a:t>
            </a:r>
            <a:endParaRPr lang="en-US"/>
          </a:p>
        </p:txBody>
      </p:sp>
      <p:sp>
        <p:nvSpPr>
          <p:cNvPr id="3" name="Rectangle 2">
            <a:extLst>
              <a:ext uri="{FF2B5EF4-FFF2-40B4-BE49-F238E27FC236}">
                <a16:creationId xmlns:a16="http://schemas.microsoft.com/office/drawing/2014/main" id="{7781A915-63BF-4F4D-92AD-FF8479577C73}"/>
              </a:ext>
            </a:extLst>
          </p:cNvPr>
          <p:cNvSpPr/>
          <p:nvPr userDrawn="1"/>
        </p:nvSpPr>
        <p:spPr>
          <a:xfrm>
            <a:off x="496111" y="1108953"/>
            <a:ext cx="11245174" cy="5369668"/>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7C6DA2-1D97-FC4E-BEF7-4E783336C3F7}"/>
              </a:ext>
            </a:extLst>
          </p:cNvPr>
          <p:cNvSpPr/>
          <p:nvPr userDrawn="1"/>
        </p:nvSpPr>
        <p:spPr>
          <a:xfrm>
            <a:off x="1567543" y="1947553"/>
            <a:ext cx="1465663" cy="1460665"/>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F5A67FE-4664-F54A-87A5-17B14C6E082D}"/>
              </a:ext>
            </a:extLst>
          </p:cNvPr>
          <p:cNvSpPr/>
          <p:nvPr userDrawn="1"/>
        </p:nvSpPr>
        <p:spPr>
          <a:xfrm>
            <a:off x="3858438" y="1947553"/>
            <a:ext cx="1465663" cy="1460665"/>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9645A0-D402-FA4C-B603-94400E630216}"/>
              </a:ext>
            </a:extLst>
          </p:cNvPr>
          <p:cNvSpPr/>
          <p:nvPr userDrawn="1"/>
        </p:nvSpPr>
        <p:spPr>
          <a:xfrm>
            <a:off x="6118698" y="1947553"/>
            <a:ext cx="1465663" cy="1460665"/>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C63008-89AA-F047-8422-A7F74BEFBD94}"/>
              </a:ext>
            </a:extLst>
          </p:cNvPr>
          <p:cNvSpPr/>
          <p:nvPr userDrawn="1"/>
        </p:nvSpPr>
        <p:spPr>
          <a:xfrm>
            <a:off x="1567543" y="3670923"/>
            <a:ext cx="1465663" cy="1460665"/>
          </a:xfrm>
          <a:prstGeom prst="ellipse">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FFAAE81-AF75-B94A-813B-FDFCE3DD0DB5}"/>
              </a:ext>
            </a:extLst>
          </p:cNvPr>
          <p:cNvSpPr/>
          <p:nvPr userDrawn="1"/>
        </p:nvSpPr>
        <p:spPr>
          <a:xfrm>
            <a:off x="3858438" y="3670923"/>
            <a:ext cx="1465663" cy="1460665"/>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E260620-8C25-8141-AEC0-04D23BCE8724}"/>
              </a:ext>
            </a:extLst>
          </p:cNvPr>
          <p:cNvSpPr/>
          <p:nvPr userDrawn="1"/>
        </p:nvSpPr>
        <p:spPr>
          <a:xfrm>
            <a:off x="6118698" y="3670923"/>
            <a:ext cx="1465663" cy="1460665"/>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44567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Title blu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8C29EF-11B6-4F2F-B03F-EDBB4E1A66BD}"/>
              </a:ext>
            </a:extLst>
          </p:cNvPr>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a:p>
        </p:txBody>
      </p:sp>
      <p:pic>
        <p:nvPicPr>
          <p:cNvPr id="6" name="Picture 5">
            <a:extLst>
              <a:ext uri="{FF2B5EF4-FFF2-40B4-BE49-F238E27FC236}">
                <a16:creationId xmlns:a16="http://schemas.microsoft.com/office/drawing/2014/main" id="{A815BFAA-1C4A-4CCA-9885-7A7F88F1E5C2}"/>
              </a:ext>
            </a:extLst>
          </p:cNvPr>
          <p:cNvPicPr>
            <a:picLocks noChangeAspect="1"/>
          </p:cNvPicPr>
          <p:nvPr userDrawn="1"/>
        </p:nvPicPr>
        <p:blipFill>
          <a:blip r:embed="rId2"/>
          <a:stretch>
            <a:fillRect/>
          </a:stretch>
        </p:blipFill>
        <p:spPr>
          <a:xfrm>
            <a:off x="7404100" y="0"/>
            <a:ext cx="4787900" cy="685800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88171C1B-4E65-4703-BF11-8F868844690D}"/>
              </a:ext>
            </a:extLst>
          </p:cNvPr>
          <p:cNvPicPr>
            <a:picLocks noChangeAspect="1"/>
          </p:cNvPicPr>
          <p:nvPr userDrawn="1"/>
        </p:nvPicPr>
        <p:blipFill>
          <a:blip r:embed="rId3"/>
          <a:stretch>
            <a:fillRect/>
          </a:stretch>
        </p:blipFill>
        <p:spPr>
          <a:xfrm>
            <a:off x="581659" y="381363"/>
            <a:ext cx="1813828" cy="743373"/>
          </a:xfrm>
          <a:prstGeom prst="rect">
            <a:avLst/>
          </a:prstGeom>
          <a:ln w="12700">
            <a:miter lim="400000"/>
          </a:ln>
        </p:spPr>
      </p:pic>
      <p:pic>
        <p:nvPicPr>
          <p:cNvPr id="3" name="Picture 2" descr="A black and white sign&#10;&#10;Description automatically generated with low confidence">
            <a:extLst>
              <a:ext uri="{FF2B5EF4-FFF2-40B4-BE49-F238E27FC236}">
                <a16:creationId xmlns:a16="http://schemas.microsoft.com/office/drawing/2014/main" id="{96F7146C-F616-4ED3-8ADE-0F830715C56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21921" y="381363"/>
            <a:ext cx="2188420" cy="487444"/>
          </a:xfrm>
          <a:prstGeom prst="rect">
            <a:avLst/>
          </a:prstGeom>
        </p:spPr>
      </p:pic>
    </p:spTree>
    <p:extLst>
      <p:ext uri="{BB962C8B-B14F-4D97-AF65-F5344CB8AC3E}">
        <p14:creationId xmlns:p14="http://schemas.microsoft.com/office/powerpoint/2010/main" val="1898576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1722144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3CA1-023C-41E6-804F-7D544C2FBECE}"/>
              </a:ext>
            </a:extLst>
          </p:cNvPr>
          <p:cNvSpPr>
            <a:spLocks noGrp="1"/>
          </p:cNvSpPr>
          <p:nvPr>
            <p:ph type="title"/>
          </p:nvPr>
        </p:nvSpPr>
        <p:spPr/>
        <p:txBody>
          <a:bodyPr>
            <a:normAutofit/>
          </a:bodyPr>
          <a:lstStyle>
            <a:lvl1pPr>
              <a:defRPr sz="4000"/>
            </a:lvl1pPr>
          </a:lstStyle>
          <a:p>
            <a:r>
              <a:rPr lang="en-US"/>
              <a:t>Click to edit Master title style</a:t>
            </a:r>
            <a:endParaRPr lang="en-NZ"/>
          </a:p>
        </p:txBody>
      </p:sp>
      <p:sp>
        <p:nvSpPr>
          <p:cNvPr id="3" name="Date Placeholder 2">
            <a:extLst>
              <a:ext uri="{FF2B5EF4-FFF2-40B4-BE49-F238E27FC236}">
                <a16:creationId xmlns:a16="http://schemas.microsoft.com/office/drawing/2014/main" id="{14C7CECF-0011-4667-AD41-8394EA4FF1F9}"/>
              </a:ext>
            </a:extLst>
          </p:cNvPr>
          <p:cNvSpPr>
            <a:spLocks noGrp="1"/>
          </p:cNvSpPr>
          <p:nvPr>
            <p:ph type="dt" sz="half" idx="10"/>
          </p:nvPr>
        </p:nvSpPr>
        <p:spPr/>
        <p:txBody>
          <a:bodyPr/>
          <a:lstStyle/>
          <a:p>
            <a:fld id="{760D1E2C-25B0-4F41-B0D0-99B7BBE766BA}" type="datetimeFigureOut">
              <a:rPr lang="en-US" smtClean="0"/>
              <a:pPr/>
              <a:t>10/5/2023</a:t>
            </a:fld>
            <a:endParaRPr lang="en-US"/>
          </a:p>
        </p:txBody>
      </p:sp>
      <p:sp>
        <p:nvSpPr>
          <p:cNvPr id="4" name="Footer Placeholder 3">
            <a:extLst>
              <a:ext uri="{FF2B5EF4-FFF2-40B4-BE49-F238E27FC236}">
                <a16:creationId xmlns:a16="http://schemas.microsoft.com/office/drawing/2014/main" id="{20D4B211-8DBF-415C-8565-C33730A423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53027F-456F-4BEC-91D2-ECC263C905A5}"/>
              </a:ext>
            </a:extLst>
          </p:cNvPr>
          <p:cNvSpPr>
            <a:spLocks noGrp="1"/>
          </p:cNvSpPr>
          <p:nvPr>
            <p:ph type="sldNum" sz="quarter" idx="12"/>
          </p:nvPr>
        </p:nvSpPr>
        <p:spPr/>
        <p:txBody>
          <a:bodyPr/>
          <a:lstStyle/>
          <a:p>
            <a:fld id="{B40F8484-9D1C-2441-8AA2-C328067DF103}" type="slidenum">
              <a:rPr lang="en-US" smtClean="0"/>
              <a:pPr/>
              <a:t>‹#›</a:t>
            </a:fld>
            <a:endParaRPr lang="en-US"/>
          </a:p>
        </p:txBody>
      </p:sp>
      <p:pic>
        <p:nvPicPr>
          <p:cNvPr id="6" name="Picture 5" descr="A blue and white sign&#10;&#10;Description automatically generated with low confidence">
            <a:extLst>
              <a:ext uri="{FF2B5EF4-FFF2-40B4-BE49-F238E27FC236}">
                <a16:creationId xmlns:a16="http://schemas.microsoft.com/office/drawing/2014/main" id="{F854D939-CAE5-48AE-991C-B6338496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105" y="138469"/>
            <a:ext cx="1694688" cy="591312"/>
          </a:xfrm>
          <a:prstGeom prst="rect">
            <a:avLst/>
          </a:prstGeom>
        </p:spPr>
      </p:pic>
      <p:pic>
        <p:nvPicPr>
          <p:cNvPr id="7" name="image3.png">
            <a:extLst>
              <a:ext uri="{FF2B5EF4-FFF2-40B4-BE49-F238E27FC236}">
                <a16:creationId xmlns:a16="http://schemas.microsoft.com/office/drawing/2014/main" id="{75120E2A-2498-41BD-8E89-02FE48366085}"/>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102421" y="6471593"/>
            <a:ext cx="11944170" cy="323850"/>
          </a:xfrm>
          <a:prstGeom prst="rect">
            <a:avLst/>
          </a:prstGeom>
        </p:spPr>
      </p:pic>
      <p:pic>
        <p:nvPicPr>
          <p:cNvPr id="8" name="Aotearoa Immunisation Register LOCKUP_Stacked.png" descr="Aotearoa Immunisation Register LOCKUP_Stacked.png">
            <a:extLst>
              <a:ext uri="{FF2B5EF4-FFF2-40B4-BE49-F238E27FC236}">
                <a16:creationId xmlns:a16="http://schemas.microsoft.com/office/drawing/2014/main" id="{E790335E-6EEB-4DA5-B022-7C0369DD8A1A}"/>
              </a:ext>
            </a:extLst>
          </p:cNvPr>
          <p:cNvPicPr>
            <a:picLocks noChangeAspect="1"/>
          </p:cNvPicPr>
          <p:nvPr userDrawn="1"/>
        </p:nvPicPr>
        <p:blipFill>
          <a:blip r:embed="rId4"/>
          <a:stretch>
            <a:fillRect/>
          </a:stretch>
        </p:blipFill>
        <p:spPr>
          <a:xfrm>
            <a:off x="8342616" y="178766"/>
            <a:ext cx="1388175" cy="568925"/>
          </a:xfrm>
          <a:prstGeom prst="rect">
            <a:avLst/>
          </a:prstGeom>
          <a:ln w="12700">
            <a:miter lim="400000"/>
          </a:ln>
        </p:spPr>
      </p:pic>
    </p:spTree>
    <p:extLst>
      <p:ext uri="{BB962C8B-B14F-4D97-AF65-F5344CB8AC3E}">
        <p14:creationId xmlns:p14="http://schemas.microsoft.com/office/powerpoint/2010/main" val="68335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8AFB67-8078-7743-BBBB-728EEE0EE4C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E06B29-9804-B245-B86F-1FA80830A9F8}"/>
              </a:ext>
            </a:extLst>
          </p:cNvPr>
          <p:cNvSpPr>
            <a:spLocks noGrp="1"/>
          </p:cNvSpPr>
          <p:nvPr>
            <p:ph type="ctrTitle" hasCustomPrompt="1"/>
          </p:nvPr>
        </p:nvSpPr>
        <p:spPr>
          <a:xfrm>
            <a:off x="671333" y="2110260"/>
            <a:ext cx="9996668" cy="2387600"/>
          </a:xfrm>
        </p:spPr>
        <p:txBody>
          <a:bodyPr anchor="b">
            <a:normAutofit/>
          </a:bodyPr>
          <a:lstStyle>
            <a:lvl1pPr algn="l">
              <a:defRPr lang="en-NZ" sz="7000" b="1" smtClean="0">
                <a:solidFill>
                  <a:schemeClr val="accent1"/>
                </a:solidFill>
                <a:effectLst/>
              </a:defRPr>
            </a:lvl1pPr>
          </a:lstStyle>
          <a:p>
            <a:r>
              <a:rPr lang="en-NZ" b="1">
                <a:solidFill>
                  <a:srgbClr val="CDEBEF"/>
                </a:solidFill>
                <a:effectLst/>
                <a:latin typeface="Arial" panose="020B0604020202020204" pitchFamily="34" charset="0"/>
              </a:rPr>
              <a:t>Cover page </a:t>
            </a:r>
            <a:br>
              <a:rPr lang="en-NZ" b="1">
                <a:solidFill>
                  <a:srgbClr val="CDEBEF"/>
                </a:solidFill>
                <a:effectLst/>
                <a:latin typeface="Arial" panose="020B0604020202020204" pitchFamily="34" charset="0"/>
              </a:rPr>
            </a:br>
            <a:r>
              <a:rPr lang="en-NZ" b="1">
                <a:solidFill>
                  <a:srgbClr val="CDEBEF"/>
                </a:solidFill>
                <a:effectLst/>
                <a:latin typeface="Arial" panose="020B0604020202020204" pitchFamily="34" charset="0"/>
              </a:rPr>
              <a:t>option one</a:t>
            </a:r>
            <a:endParaRPr lang="en-NZ">
              <a:solidFill>
                <a:srgbClr val="CDEBEF"/>
              </a:solidFill>
              <a:effectLst/>
              <a:latin typeface="Arial" panose="020B0604020202020204" pitchFamily="34" charset="0"/>
            </a:endParaRPr>
          </a:p>
        </p:txBody>
      </p:sp>
      <p:sp>
        <p:nvSpPr>
          <p:cNvPr id="3" name="Subtitle 2">
            <a:extLst>
              <a:ext uri="{FF2B5EF4-FFF2-40B4-BE49-F238E27FC236}">
                <a16:creationId xmlns:a16="http://schemas.microsoft.com/office/drawing/2014/main" id="{3E4E590B-CF11-1141-9EC0-24B006302A66}"/>
              </a:ext>
            </a:extLst>
          </p:cNvPr>
          <p:cNvSpPr>
            <a:spLocks noGrp="1"/>
          </p:cNvSpPr>
          <p:nvPr>
            <p:ph type="subTitle" idx="1" hasCustomPrompt="1"/>
          </p:nvPr>
        </p:nvSpPr>
        <p:spPr>
          <a:xfrm>
            <a:off x="752355" y="4758654"/>
            <a:ext cx="9915645" cy="485442"/>
          </a:xfrm>
        </p:spPr>
        <p:txBody>
          <a:bodyPr/>
          <a:lstStyle>
            <a:lvl1pPr marL="0" indent="0" algn="l">
              <a:buNone/>
              <a:defRPr lang="en-NZ" b="1" smtClean="0">
                <a:solidFill>
                  <a:schemeClr val="bg2"/>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Z" b="1">
                <a:solidFill>
                  <a:srgbClr val="00B2B9"/>
                </a:solidFill>
                <a:effectLst/>
                <a:latin typeface="Arial" panose="020B0604020202020204" pitchFamily="34" charset="0"/>
              </a:rPr>
              <a:t>Subheading</a:t>
            </a:r>
            <a:endParaRPr lang="en-NZ">
              <a:solidFill>
                <a:srgbClr val="00B2B9"/>
              </a:solidFill>
              <a:effectLst/>
              <a:latin typeface="Arial" panose="020B0604020202020204" pitchFamily="34" charset="0"/>
            </a:endParaRPr>
          </a:p>
        </p:txBody>
      </p:sp>
      <p:sp>
        <p:nvSpPr>
          <p:cNvPr id="4" name="Date Placeholder 3">
            <a:extLst>
              <a:ext uri="{FF2B5EF4-FFF2-40B4-BE49-F238E27FC236}">
                <a16:creationId xmlns:a16="http://schemas.microsoft.com/office/drawing/2014/main" id="{5CFD1E8C-F4B6-9447-BFE8-9A5892CFEBC9}"/>
              </a:ext>
            </a:extLst>
          </p:cNvPr>
          <p:cNvSpPr>
            <a:spLocks noGrp="1"/>
          </p:cNvSpPr>
          <p:nvPr>
            <p:ph type="dt" sz="half" idx="10"/>
          </p:nvPr>
        </p:nvSpPr>
        <p:spPr>
          <a:xfrm>
            <a:off x="752355" y="5244097"/>
            <a:ext cx="9915644"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154598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3CFB55-44C4-E24F-9B59-0D9CBC59AA48}"/>
              </a:ext>
            </a:extLst>
          </p:cNvPr>
          <p:cNvPicPr>
            <a:picLocks noChangeAspect="1"/>
          </p:cNvPicPr>
          <p:nvPr userDrawn="1"/>
        </p:nvPicPr>
        <p:blipFill>
          <a:blip r:embed="rId2"/>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8A6BFD9-C9B2-E74C-8E1D-A85AFE19031A}"/>
              </a:ext>
            </a:extLst>
          </p:cNvPr>
          <p:cNvSpPr>
            <a:spLocks noGrp="1"/>
          </p:cNvSpPr>
          <p:nvPr>
            <p:ph type="ctrTitle" hasCustomPrompt="1"/>
          </p:nvPr>
        </p:nvSpPr>
        <p:spPr>
          <a:xfrm>
            <a:off x="786063" y="480971"/>
            <a:ext cx="7724274" cy="2387600"/>
          </a:xfrm>
        </p:spPr>
        <p:txBody>
          <a:bodyPr anchor="b">
            <a:normAutofit/>
          </a:bodyPr>
          <a:lstStyle>
            <a:lvl1pPr algn="l">
              <a:defRPr lang="en-NZ" sz="6400" b="1" smtClean="0">
                <a:solidFill>
                  <a:schemeClr val="tx1"/>
                </a:solidFill>
                <a:effectLst/>
              </a:defRPr>
            </a:lvl1pPr>
          </a:lstStyle>
          <a:p>
            <a:r>
              <a:rPr lang="en-NZ" b="1">
                <a:solidFill>
                  <a:srgbClr val="CDEBEF"/>
                </a:solidFill>
                <a:effectLst/>
                <a:latin typeface="Arial" panose="020B0604020202020204" pitchFamily="34" charset="0"/>
              </a:rPr>
              <a:t>COVER PAGE OPTION TWO</a:t>
            </a:r>
            <a:endParaRPr lang="en-NZ">
              <a:solidFill>
                <a:srgbClr val="CDEBEF"/>
              </a:solidFill>
              <a:effectLst/>
              <a:latin typeface="Arial" panose="020B0604020202020204" pitchFamily="34" charset="0"/>
            </a:endParaRPr>
          </a:p>
        </p:txBody>
      </p:sp>
      <p:sp>
        <p:nvSpPr>
          <p:cNvPr id="16" name="Text Placeholder 15">
            <a:extLst>
              <a:ext uri="{FF2B5EF4-FFF2-40B4-BE49-F238E27FC236}">
                <a16:creationId xmlns:a16="http://schemas.microsoft.com/office/drawing/2014/main" id="{C8BAB750-98F9-D145-AFF8-ECA56CC31F99}"/>
              </a:ext>
            </a:extLst>
          </p:cNvPr>
          <p:cNvSpPr>
            <a:spLocks noGrp="1"/>
          </p:cNvSpPr>
          <p:nvPr>
            <p:ph type="body" sz="quarter" idx="10"/>
          </p:nvPr>
        </p:nvSpPr>
        <p:spPr>
          <a:xfrm>
            <a:off x="758031" y="3083719"/>
            <a:ext cx="7780337" cy="690562"/>
          </a:xfrm>
        </p:spPr>
        <p:txBody>
          <a:bodyPr>
            <a:normAutofit/>
          </a:bodyPr>
          <a:lstStyle>
            <a:lvl1pPr marL="0" indent="0">
              <a:buNone/>
              <a:defRPr sz="2000" b="1">
                <a:solidFill>
                  <a:schemeClr val="bg2"/>
                </a:solidFill>
              </a:defRPr>
            </a:lvl1pPr>
          </a:lstStyle>
          <a:p>
            <a:pPr lvl="0"/>
            <a:r>
              <a:rPr lang="en-US"/>
              <a:t>Click to edit Master text styles</a:t>
            </a:r>
          </a:p>
        </p:txBody>
      </p:sp>
      <p:sp>
        <p:nvSpPr>
          <p:cNvPr id="19" name="Date Placeholder 3">
            <a:extLst>
              <a:ext uri="{FF2B5EF4-FFF2-40B4-BE49-F238E27FC236}">
                <a16:creationId xmlns:a16="http://schemas.microsoft.com/office/drawing/2014/main" id="{81D71ECB-95FF-844F-BDD6-C4E7A5628E83}"/>
              </a:ext>
            </a:extLst>
          </p:cNvPr>
          <p:cNvSpPr>
            <a:spLocks noGrp="1"/>
          </p:cNvSpPr>
          <p:nvPr>
            <p:ph type="dt" sz="half" idx="11"/>
          </p:nvPr>
        </p:nvSpPr>
        <p:spPr>
          <a:xfrm>
            <a:off x="758031" y="3429000"/>
            <a:ext cx="9143999" cy="365125"/>
          </a:xfrm>
        </p:spPr>
        <p:txBody>
          <a:bodyPr/>
          <a:lstStyle>
            <a:lvl1pPr algn="l">
              <a:defRPr sz="2400" b="1">
                <a:solidFill>
                  <a:schemeClr val="bg2"/>
                </a:solidFill>
              </a:defRPr>
            </a:lvl1pPr>
          </a:lstStyle>
          <a:p>
            <a:fld id="{760D1E2C-25B0-4F41-B0D0-99B7BBE766BA}" type="datetimeFigureOut">
              <a:rPr lang="en-US" smtClean="0"/>
              <a:pPr/>
              <a:t>10/5/2023</a:t>
            </a:fld>
            <a:endParaRPr lang="en-US"/>
          </a:p>
        </p:txBody>
      </p:sp>
    </p:spTree>
    <p:extLst>
      <p:ext uri="{BB962C8B-B14F-4D97-AF65-F5344CB8AC3E}">
        <p14:creationId xmlns:p14="http://schemas.microsoft.com/office/powerpoint/2010/main" val="13690761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theme" Target="../theme/theme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theme" Target="../theme/theme5.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10/5/2023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31153170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10/5/2023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298554465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10/5/2023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126699911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043">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10/5/2023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43">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43">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66065891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txStyles>
    <p:titleStyle>
      <a:lvl1pPr algn="l" defTabSz="794883" rtl="0" eaLnBrk="1" latinLnBrk="0" hangingPunct="1">
        <a:lnSpc>
          <a:spcPct val="90000"/>
        </a:lnSpc>
        <a:spcBef>
          <a:spcPct val="0"/>
        </a:spcBef>
        <a:buNone/>
        <a:defRPr sz="3825" b="1" i="0" kern="1200">
          <a:solidFill>
            <a:schemeClr val="accent1"/>
          </a:solidFill>
          <a:latin typeface="Arial" panose="020B0604020202020204" pitchFamily="34" charset="0"/>
          <a:ea typeface="+mj-ea"/>
          <a:cs typeface="Arial" panose="020B0604020202020204" pitchFamily="34" charset="0"/>
        </a:defRPr>
      </a:lvl1pPr>
    </p:titleStyle>
    <p:bodyStyle>
      <a:lvl1pPr marL="198721" indent="-198721" algn="l" defTabSz="794883" rtl="0" eaLnBrk="1" latinLnBrk="0" hangingPunct="1">
        <a:lnSpc>
          <a:spcPct val="90000"/>
        </a:lnSpc>
        <a:spcBef>
          <a:spcPts val="869"/>
        </a:spcBef>
        <a:buFont typeface="Arial" panose="020B0604020202020204" pitchFamily="34" charset="0"/>
        <a:buChar char="•"/>
        <a:defRPr sz="2434" b="0" i="0" kern="1200">
          <a:solidFill>
            <a:schemeClr val="bg2"/>
          </a:solidFill>
          <a:latin typeface="Arial" panose="020B0604020202020204" pitchFamily="34" charset="0"/>
          <a:ea typeface="+mn-ea"/>
          <a:cs typeface="Arial" panose="020B0604020202020204" pitchFamily="34" charset="0"/>
        </a:defRPr>
      </a:lvl1pPr>
      <a:lvl2pPr marL="596163" indent="-198721" algn="l" defTabSz="794883" rtl="0" eaLnBrk="1" latinLnBrk="0" hangingPunct="1">
        <a:lnSpc>
          <a:spcPct val="90000"/>
        </a:lnSpc>
        <a:spcBef>
          <a:spcPts val="435"/>
        </a:spcBef>
        <a:buFont typeface="Arial" panose="020B0604020202020204" pitchFamily="34" charset="0"/>
        <a:buChar char="•"/>
        <a:defRPr sz="2086" b="0" i="0" kern="1200">
          <a:solidFill>
            <a:schemeClr val="tx2"/>
          </a:solidFill>
          <a:latin typeface="Arial" panose="020B0604020202020204" pitchFamily="34" charset="0"/>
          <a:ea typeface="+mn-ea"/>
          <a:cs typeface="Arial" panose="020B0604020202020204" pitchFamily="34" charset="0"/>
        </a:defRPr>
      </a:lvl2pPr>
      <a:lvl3pPr marL="993604" indent="-198721" algn="l" defTabSz="794883" rtl="0" eaLnBrk="1" latinLnBrk="0" hangingPunct="1">
        <a:lnSpc>
          <a:spcPct val="90000"/>
        </a:lnSpc>
        <a:spcBef>
          <a:spcPts val="435"/>
        </a:spcBef>
        <a:buFont typeface="Arial" panose="020B0604020202020204" pitchFamily="34" charset="0"/>
        <a:buChar char="•"/>
        <a:defRPr sz="1739" b="0" i="0" kern="1200">
          <a:solidFill>
            <a:schemeClr val="tx2"/>
          </a:solidFill>
          <a:latin typeface="Arial" panose="020B0604020202020204" pitchFamily="34" charset="0"/>
          <a:ea typeface="+mn-ea"/>
          <a:cs typeface="Arial" panose="020B0604020202020204" pitchFamily="34" charset="0"/>
        </a:defRPr>
      </a:lvl3pPr>
      <a:lvl4pPr marL="1391046" indent="-198721" algn="l" defTabSz="794883" rtl="0" eaLnBrk="1" latinLnBrk="0" hangingPunct="1">
        <a:lnSpc>
          <a:spcPct val="90000"/>
        </a:lnSpc>
        <a:spcBef>
          <a:spcPts val="435"/>
        </a:spcBef>
        <a:buFont typeface="Arial" panose="020B0604020202020204" pitchFamily="34" charset="0"/>
        <a:buChar char="•"/>
        <a:defRPr sz="1565" b="0" i="0" kern="1200">
          <a:solidFill>
            <a:schemeClr val="tx2"/>
          </a:solidFill>
          <a:latin typeface="Arial" panose="020B0604020202020204" pitchFamily="34" charset="0"/>
          <a:ea typeface="+mn-ea"/>
          <a:cs typeface="Arial" panose="020B0604020202020204" pitchFamily="34" charset="0"/>
        </a:defRPr>
      </a:lvl4pPr>
      <a:lvl5pPr marL="1788488" indent="-198721" algn="l" defTabSz="794883" rtl="0" eaLnBrk="1" latinLnBrk="0" hangingPunct="1">
        <a:lnSpc>
          <a:spcPct val="90000"/>
        </a:lnSpc>
        <a:spcBef>
          <a:spcPts val="435"/>
        </a:spcBef>
        <a:buFont typeface="Arial" panose="020B0604020202020204" pitchFamily="34" charset="0"/>
        <a:buChar char="•"/>
        <a:defRPr sz="1565" b="0" i="0" kern="1200">
          <a:solidFill>
            <a:schemeClr val="tx2"/>
          </a:solidFill>
          <a:latin typeface="Arial" panose="020B0604020202020204" pitchFamily="34" charset="0"/>
          <a:ea typeface="+mn-ea"/>
          <a:cs typeface="Arial" panose="020B0604020202020204" pitchFamily="34" charset="0"/>
        </a:defRPr>
      </a:lvl5pPr>
      <a:lvl6pPr marL="2185929"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6pPr>
      <a:lvl7pPr marL="2583371"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7pPr>
      <a:lvl8pPr marL="2980813"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8pPr>
      <a:lvl9pPr marL="3378254" indent="-198721" algn="l" defTabSz="794883" rtl="0" eaLnBrk="1" latinLnBrk="0" hangingPunct="1">
        <a:lnSpc>
          <a:spcPct val="90000"/>
        </a:lnSpc>
        <a:spcBef>
          <a:spcPts val="435"/>
        </a:spcBef>
        <a:buFont typeface="Arial" panose="020B0604020202020204" pitchFamily="34" charset="0"/>
        <a:buChar char="•"/>
        <a:defRPr sz="1565" kern="1200">
          <a:solidFill>
            <a:schemeClr val="tx1"/>
          </a:solidFill>
          <a:latin typeface="+mn-lt"/>
          <a:ea typeface="+mn-ea"/>
          <a:cs typeface="+mn-cs"/>
        </a:defRPr>
      </a:lvl9pPr>
    </p:bodyStyle>
    <p:otherStyle>
      <a:defPPr>
        <a:defRPr lang="en-US"/>
      </a:defPPr>
      <a:lvl1pPr marL="0" algn="l" defTabSz="794883" rtl="0" eaLnBrk="1" latinLnBrk="0" hangingPunct="1">
        <a:defRPr sz="1565" kern="1200">
          <a:solidFill>
            <a:schemeClr val="tx1"/>
          </a:solidFill>
          <a:latin typeface="+mn-lt"/>
          <a:ea typeface="+mn-ea"/>
          <a:cs typeface="+mn-cs"/>
        </a:defRPr>
      </a:lvl1pPr>
      <a:lvl2pPr marL="397442" algn="l" defTabSz="794883" rtl="0" eaLnBrk="1" latinLnBrk="0" hangingPunct="1">
        <a:defRPr sz="1565" kern="1200">
          <a:solidFill>
            <a:schemeClr val="tx1"/>
          </a:solidFill>
          <a:latin typeface="+mn-lt"/>
          <a:ea typeface="+mn-ea"/>
          <a:cs typeface="+mn-cs"/>
        </a:defRPr>
      </a:lvl2pPr>
      <a:lvl3pPr marL="794883" algn="l" defTabSz="794883" rtl="0" eaLnBrk="1" latinLnBrk="0" hangingPunct="1">
        <a:defRPr sz="1565" kern="1200">
          <a:solidFill>
            <a:schemeClr val="tx1"/>
          </a:solidFill>
          <a:latin typeface="+mn-lt"/>
          <a:ea typeface="+mn-ea"/>
          <a:cs typeface="+mn-cs"/>
        </a:defRPr>
      </a:lvl3pPr>
      <a:lvl4pPr marL="1192325" algn="l" defTabSz="794883" rtl="0" eaLnBrk="1" latinLnBrk="0" hangingPunct="1">
        <a:defRPr sz="1565" kern="1200">
          <a:solidFill>
            <a:schemeClr val="tx1"/>
          </a:solidFill>
          <a:latin typeface="+mn-lt"/>
          <a:ea typeface="+mn-ea"/>
          <a:cs typeface="+mn-cs"/>
        </a:defRPr>
      </a:lvl4pPr>
      <a:lvl5pPr marL="1589767" algn="l" defTabSz="794883" rtl="0" eaLnBrk="1" latinLnBrk="0" hangingPunct="1">
        <a:defRPr sz="1565" kern="1200">
          <a:solidFill>
            <a:schemeClr val="tx1"/>
          </a:solidFill>
          <a:latin typeface="+mn-lt"/>
          <a:ea typeface="+mn-ea"/>
          <a:cs typeface="+mn-cs"/>
        </a:defRPr>
      </a:lvl5pPr>
      <a:lvl6pPr marL="1987208" algn="l" defTabSz="794883" rtl="0" eaLnBrk="1" latinLnBrk="0" hangingPunct="1">
        <a:defRPr sz="1565" kern="1200">
          <a:solidFill>
            <a:schemeClr val="tx1"/>
          </a:solidFill>
          <a:latin typeface="+mn-lt"/>
          <a:ea typeface="+mn-ea"/>
          <a:cs typeface="+mn-cs"/>
        </a:defRPr>
      </a:lvl6pPr>
      <a:lvl7pPr marL="2384650" algn="l" defTabSz="794883" rtl="0" eaLnBrk="1" latinLnBrk="0" hangingPunct="1">
        <a:defRPr sz="1565" kern="1200">
          <a:solidFill>
            <a:schemeClr val="tx1"/>
          </a:solidFill>
          <a:latin typeface="+mn-lt"/>
          <a:ea typeface="+mn-ea"/>
          <a:cs typeface="+mn-cs"/>
        </a:defRPr>
      </a:lvl7pPr>
      <a:lvl8pPr marL="2782092" algn="l" defTabSz="794883" rtl="0" eaLnBrk="1" latinLnBrk="0" hangingPunct="1">
        <a:defRPr sz="1565" kern="1200">
          <a:solidFill>
            <a:schemeClr val="tx1"/>
          </a:solidFill>
          <a:latin typeface="+mn-lt"/>
          <a:ea typeface="+mn-ea"/>
          <a:cs typeface="+mn-cs"/>
        </a:defRPr>
      </a:lvl8pPr>
      <a:lvl9pPr marL="3179533" algn="l" defTabSz="794883" rtl="0" eaLnBrk="1" latinLnBrk="0" hangingPunct="1">
        <a:defRPr sz="15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BA75B0-8DEE-864F-8366-3018AEE7B2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0A1138-0685-AF41-A775-2098C17D0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6772D-A20E-C94C-B691-EEA8EE412E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60D1E2C-25B0-4F41-B0D0-99B7BBE766BA}" type="datetimeFigureOut">
              <a:rPr lang="en-US" smtClean="0"/>
              <a:pPr/>
              <a:t>10/5/2023</a:t>
            </a:fld>
            <a:endParaRPr lang="en-US"/>
          </a:p>
        </p:txBody>
      </p:sp>
      <p:sp>
        <p:nvSpPr>
          <p:cNvPr id="5" name="Footer Placeholder 4">
            <a:extLst>
              <a:ext uri="{FF2B5EF4-FFF2-40B4-BE49-F238E27FC236}">
                <a16:creationId xmlns:a16="http://schemas.microsoft.com/office/drawing/2014/main" id="{F018A630-2D7D-4045-B9B2-19BB61A0A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66AD720-42F8-1C4B-9C73-5566967AF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40F8484-9D1C-2441-8AA2-C328067DF103}" type="slidenum">
              <a:rPr lang="en-US" smtClean="0"/>
              <a:pPr/>
              <a:t>‹#›</a:t>
            </a:fld>
            <a:endParaRPr lang="en-US"/>
          </a:p>
        </p:txBody>
      </p:sp>
    </p:spTree>
    <p:extLst>
      <p:ext uri="{BB962C8B-B14F-4D97-AF65-F5344CB8AC3E}">
        <p14:creationId xmlns:p14="http://schemas.microsoft.com/office/powerpoint/2010/main" val="1814381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Lst>
  <p:txStyles>
    <p:title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image" Target="../media/image55.sv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65.sv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64.png"/><Relationship Id="rId5" Type="http://schemas.openxmlformats.org/officeDocument/2006/relationships/image" Target="../media/image35.png"/><Relationship Id="rId4" Type="http://schemas.openxmlformats.org/officeDocument/2006/relationships/image" Target="../media/image34.svg"/></Relationships>
</file>

<file path=ppt/slides/_rels/slide2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4.svg"/><Relationship Id="rId7" Type="http://schemas.openxmlformats.org/officeDocument/2006/relationships/image" Target="../media/image64.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34.svg"/><Relationship Id="rId7" Type="http://schemas.openxmlformats.org/officeDocument/2006/relationships/image" Target="../media/image64.png"/><Relationship Id="rId2" Type="http://schemas.openxmlformats.org/officeDocument/2006/relationships/image" Target="../media/image33.png"/><Relationship Id="rId1" Type="http://schemas.openxmlformats.org/officeDocument/2006/relationships/slideLayout" Target="../slideLayouts/slideLayout4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6.xml"/><Relationship Id="rId5" Type="http://schemas.openxmlformats.org/officeDocument/2006/relationships/image" Target="../media/image71.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73.sv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svg"/><Relationship Id="rId15" Type="http://schemas.openxmlformats.org/officeDocument/2006/relationships/image" Target="../media/image85.sv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svg"/><Relationship Id="rId14"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sv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sv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26.xml"/><Relationship Id="rId6" Type="http://schemas.openxmlformats.org/officeDocument/2006/relationships/image" Target="../media/image80.png"/><Relationship Id="rId11" Type="http://schemas.openxmlformats.org/officeDocument/2006/relationships/image" Target="../media/image87.svg"/><Relationship Id="rId5" Type="http://schemas.openxmlformats.org/officeDocument/2006/relationships/image" Target="../media/image79.sv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3.svg"/></Relationships>
</file>

<file path=ppt/slides/_rels/slide31.xml.rels><?xml version="1.0" encoding="UTF-8" standalone="yes"?>
<Relationships xmlns="http://schemas.openxmlformats.org/package/2006/relationships"><Relationship Id="rId3" Type="http://schemas.openxmlformats.org/officeDocument/2006/relationships/hyperlink" Target="mailto:air.engagement@health.govt.nz" TargetMode="External"/><Relationship Id="rId7" Type="http://schemas.openxmlformats.org/officeDocument/2006/relationships/image" Target="../media/image91.sv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svg"/><Relationship Id="rId12" Type="http://schemas.openxmlformats.org/officeDocument/2006/relationships/image" Target="../media/image39.sv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sv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4BC9-D505-73E5-E026-9EE5B3030D0D}"/>
              </a:ext>
            </a:extLst>
          </p:cNvPr>
          <p:cNvSpPr>
            <a:spLocks noGrp="1"/>
          </p:cNvSpPr>
          <p:nvPr>
            <p:ph type="ctrTitle"/>
          </p:nvPr>
        </p:nvSpPr>
        <p:spPr/>
        <p:txBody>
          <a:bodyPr/>
          <a:lstStyle/>
          <a:p>
            <a:r>
              <a:rPr lang="mi-NZ" err="1"/>
              <a:t>End</a:t>
            </a:r>
            <a:r>
              <a:rPr lang="mi-NZ"/>
              <a:t> to </a:t>
            </a:r>
            <a:r>
              <a:rPr lang="mi-NZ" err="1"/>
              <a:t>end</a:t>
            </a:r>
            <a:r>
              <a:rPr lang="mi-NZ"/>
              <a:t> </a:t>
            </a:r>
            <a:r>
              <a:rPr lang="mi-NZ" err="1"/>
              <a:t>journey</a:t>
            </a:r>
            <a:endParaRPr lang="en-NZ"/>
          </a:p>
        </p:txBody>
      </p:sp>
      <p:sp>
        <p:nvSpPr>
          <p:cNvPr id="3" name="Subtitle 2">
            <a:extLst>
              <a:ext uri="{FF2B5EF4-FFF2-40B4-BE49-F238E27FC236}">
                <a16:creationId xmlns:a16="http://schemas.microsoft.com/office/drawing/2014/main" id="{213CFB8A-D410-CC62-92BE-BE1B744BFEE2}"/>
              </a:ext>
            </a:extLst>
          </p:cNvPr>
          <p:cNvSpPr>
            <a:spLocks noGrp="1"/>
          </p:cNvSpPr>
          <p:nvPr>
            <p:ph type="subTitle" idx="1"/>
          </p:nvPr>
        </p:nvSpPr>
        <p:spPr/>
        <p:txBody>
          <a:bodyPr/>
          <a:lstStyle/>
          <a:p>
            <a:r>
              <a:rPr lang="mi-NZ"/>
              <a:t>AIR </a:t>
            </a:r>
            <a:r>
              <a:rPr lang="mi-NZ" err="1"/>
              <a:t>Cutover</a:t>
            </a:r>
            <a:r>
              <a:rPr lang="mi-NZ"/>
              <a:t> </a:t>
            </a:r>
            <a:r>
              <a:rPr lang="mi-NZ" err="1"/>
              <a:t>Series</a:t>
            </a:r>
            <a:r>
              <a:rPr lang="mi-NZ"/>
              <a:t> – </a:t>
            </a:r>
            <a:r>
              <a:rPr lang="mi-NZ" err="1"/>
              <a:t>Session</a:t>
            </a:r>
            <a:r>
              <a:rPr lang="mi-NZ"/>
              <a:t> 5</a:t>
            </a:r>
            <a:endParaRPr lang="en-NZ"/>
          </a:p>
        </p:txBody>
      </p:sp>
    </p:spTree>
    <p:extLst>
      <p:ext uri="{BB962C8B-B14F-4D97-AF65-F5344CB8AC3E}">
        <p14:creationId xmlns:p14="http://schemas.microsoft.com/office/powerpoint/2010/main" val="313443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858F1DC-2674-60E2-14E3-4C332EE79A7D}"/>
              </a:ext>
            </a:extLst>
          </p:cNvPr>
          <p:cNvSpPr/>
          <p:nvPr/>
        </p:nvSpPr>
        <p:spPr bwMode="gray">
          <a:xfrm>
            <a:off x="530330" y="5101131"/>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Business ownership for </a:t>
            </a:r>
            <a:r>
              <a:rPr lang="en-NZ" sz="1200" err="1">
                <a:ea typeface="Open Sans" panose="020B0606030504020204" pitchFamily="34" charset="0"/>
                <a:cs typeface="Open Sans" panose="020B0606030504020204" pitchFamily="34" charset="0"/>
                <a:sym typeface="Open Sans"/>
              </a:rPr>
              <a:t>newborn</a:t>
            </a:r>
            <a:r>
              <a:rPr lang="en-NZ" sz="1200">
                <a:ea typeface="Open Sans" panose="020B0606030504020204" pitchFamily="34" charset="0"/>
                <a:cs typeface="Open Sans" panose="020B0606030504020204" pitchFamily="34" charset="0"/>
                <a:sym typeface="Open Sans"/>
              </a:rPr>
              <a:t> enrolment shifts within the scope of the national enrolment service rather than dependent on immunisation technology</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Manual processes to facilitate enrolment will sit within a shared platform centred on the consumer rather than within immunisation</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We are enabling a more long-term view for enrolment which can be utilised by other areas of the health sector</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19" name="Rectangle 18">
            <a:extLst>
              <a:ext uri="{FF2B5EF4-FFF2-40B4-BE49-F238E27FC236}">
                <a16:creationId xmlns:a16="http://schemas.microsoft.com/office/drawing/2014/main" id="{F864B0D3-7875-E19A-C889-B714EC6A7D7C}"/>
              </a:ext>
            </a:extLst>
          </p:cNvPr>
          <p:cNvSpPr/>
          <p:nvPr/>
        </p:nvSpPr>
        <p:spPr bwMode="gray">
          <a:xfrm>
            <a:off x="-2519883" y="12011243"/>
            <a:ext cx="2418550" cy="195997"/>
          </a:xfrm>
          <a:prstGeom prst="rect">
            <a:avLst/>
          </a:prstGeom>
          <a:noFill/>
          <a:ln w="9525" algn="ctr">
            <a:noFill/>
            <a:miter lim="800000"/>
            <a:headEnd/>
            <a:tailEnd/>
          </a:ln>
        </p:spPr>
        <p:txBody>
          <a:bodyPr wrap="square" lIns="88900" tIns="88900" rIns="88900" bIns="88900" rtlCol="0" anchor="ctr"/>
          <a:lstStyle/>
          <a:p>
            <a:pPr>
              <a:lnSpc>
                <a:spcPct val="106000"/>
              </a:lnSpc>
              <a:buFont typeface="Wingdings 2" pitchFamily="18" charset="2"/>
              <a:buNone/>
              <a:defRPr/>
            </a:pPr>
            <a:r>
              <a:rPr lang="en-US" sz="900">
                <a:solidFill>
                  <a:srgbClr val="53565A"/>
                </a:solidFill>
                <a:latin typeface="Open Sans" panose="020B0606030504020204" pitchFamily="34" charset="0"/>
                <a:ea typeface="Open Sans" panose="020B0606030504020204" pitchFamily="34" charset="0"/>
                <a:cs typeface="Open Sans" panose="020B0606030504020204" pitchFamily="34" charset="0"/>
                <a:sym typeface="Open Sans"/>
              </a:rPr>
              <a:t>*No initiative currently scopes this activity</a:t>
            </a:r>
          </a:p>
        </p:txBody>
      </p:sp>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err="1">
                <a:solidFill>
                  <a:srgbClr val="09050A"/>
                </a:solidFill>
                <a:latin typeface="Century Gothic"/>
              </a:rPr>
              <a:t>Newborn</a:t>
            </a:r>
            <a:r>
              <a:rPr lang="en-NZ">
                <a:solidFill>
                  <a:srgbClr val="09050A"/>
                </a:solidFill>
                <a:latin typeface="Century Gothic"/>
              </a:rPr>
              <a:t> Enrolment</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499" y="1709394"/>
            <a:ext cx="6685619" cy="461665"/>
          </a:xfrm>
          <a:prstGeom prst="rect">
            <a:avLst/>
          </a:prstGeom>
          <a:noFill/>
        </p:spPr>
        <p:txBody>
          <a:bodyPr wrap="square" lIns="91440" tIns="45720" rIns="91440" bIns="45720" rtlCol="0" anchor="t">
            <a:spAutoFit/>
          </a:bodyPr>
          <a:lstStyle/>
          <a:p>
            <a:pPr lvl="0" fontAlgn="base">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The outcome will continue to be the same as we change the technology underneath, the experience, and pathway to do it.</a:t>
            </a:r>
          </a:p>
        </p:txBody>
      </p:sp>
      <p:sp>
        <p:nvSpPr>
          <p:cNvPr id="25" name="Rectangle 24">
            <a:extLst>
              <a:ext uri="{FF2B5EF4-FFF2-40B4-BE49-F238E27FC236}">
                <a16:creationId xmlns:a16="http://schemas.microsoft.com/office/drawing/2014/main" id="{D2D19610-FCE0-30C9-C73F-2F0EA2F8FDE5}"/>
              </a:ext>
            </a:extLst>
          </p:cNvPr>
          <p:cNvSpPr/>
          <p:nvPr/>
        </p:nvSpPr>
        <p:spPr bwMode="gray">
          <a:xfrm>
            <a:off x="530330" y="2180545"/>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err="1">
                <a:ea typeface="Open Sans" panose="020B0606030504020204" pitchFamily="34" charset="0"/>
                <a:cs typeface="Open Sans" panose="020B0606030504020204" pitchFamily="34" charset="0"/>
                <a:sym typeface="Open Sans"/>
              </a:rPr>
              <a:t>Newborn</a:t>
            </a:r>
            <a:r>
              <a:rPr lang="en-NZ" sz="1200">
                <a:ea typeface="Open Sans" panose="020B0606030504020204" pitchFamily="34" charset="0"/>
                <a:cs typeface="Open Sans" panose="020B0606030504020204" pitchFamily="34" charset="0"/>
                <a:sym typeface="Open Sans"/>
              </a:rPr>
              <a:t> enrolment is currently built into the NIR. This is problematic when considering other components of the health sector. Current system requires intensive administration effort to create and maintain consumer records </a:t>
            </a:r>
          </a:p>
          <a:p>
            <a:pPr marL="182880" indent="-182880">
              <a:lnSpc>
                <a:spcPct val="106000"/>
              </a:lnSpc>
              <a:spcAft>
                <a:spcPts val="100"/>
              </a:spcAft>
              <a:buFont typeface="Arial" panose="020B0604020202020204" pitchFamily="34" charset="0"/>
              <a:buChar char="•"/>
              <a:defRPr/>
            </a:pPr>
            <a:r>
              <a:rPr lang="en-NZ" sz="1200" err="1">
                <a:ea typeface="Open Sans" panose="020B0606030504020204" pitchFamily="34" charset="0"/>
                <a:cs typeface="Open Sans" panose="020B0606030504020204" pitchFamily="34" charset="0"/>
                <a:sym typeface="Open Sans"/>
              </a:rPr>
              <a:t>Newborn</a:t>
            </a:r>
            <a:r>
              <a:rPr lang="en-NZ" sz="1200">
                <a:ea typeface="Open Sans" panose="020B0606030504020204" pitchFamily="34" charset="0"/>
                <a:cs typeface="Open Sans" panose="020B0606030504020204" pitchFamily="34" charset="0"/>
                <a:sym typeface="Open Sans"/>
              </a:rPr>
              <a:t> enrolment needs to be decoupled from immunisation so it can benefit all prevention programmes</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7" name="Rectangle 26">
            <a:extLst>
              <a:ext uri="{FF2B5EF4-FFF2-40B4-BE49-F238E27FC236}">
                <a16:creationId xmlns:a16="http://schemas.microsoft.com/office/drawing/2014/main" id="{F88AFC7E-2C2A-B96E-4EF1-93B1E5837E85}"/>
              </a:ext>
            </a:extLst>
          </p:cNvPr>
          <p:cNvSpPr/>
          <p:nvPr/>
        </p:nvSpPr>
        <p:spPr bwMode="gray">
          <a:xfrm>
            <a:off x="530330" y="3634287"/>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Introducing a new, independent but integrated platform for </a:t>
            </a:r>
            <a:r>
              <a:rPr lang="en-NZ" sz="1200" err="1">
                <a:ea typeface="Open Sans" panose="020B0606030504020204" pitchFamily="34" charset="0"/>
                <a:cs typeface="Open Sans" panose="020B0606030504020204" pitchFamily="34" charset="0"/>
                <a:sym typeface="Open Sans"/>
              </a:rPr>
              <a:t>newborn</a:t>
            </a:r>
            <a:r>
              <a:rPr lang="en-NZ" sz="1200">
                <a:ea typeface="Open Sans" panose="020B0606030504020204" pitchFamily="34" charset="0"/>
                <a:cs typeface="Open Sans" panose="020B0606030504020204" pitchFamily="34" charset="0"/>
                <a:sym typeface="Open Sans"/>
              </a:rPr>
              <a:t> enrolment processes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Reorientating pre-enrolment to be centred on the person not just immunisation</a:t>
            </a:r>
          </a:p>
        </p:txBody>
      </p:sp>
      <p:cxnSp>
        <p:nvCxnSpPr>
          <p:cNvPr id="29" name="Straight Connector 28">
            <a:extLst>
              <a:ext uri="{FF2B5EF4-FFF2-40B4-BE49-F238E27FC236}">
                <a16:creationId xmlns:a16="http://schemas.microsoft.com/office/drawing/2014/main" id="{C62C815A-97F4-00B7-FC3F-EC846BF39373}"/>
              </a:ext>
            </a:extLst>
          </p:cNvPr>
          <p:cNvCxnSpPr>
            <a:cxnSpLocks/>
          </p:cNvCxnSpPr>
          <p:nvPr/>
        </p:nvCxnSpPr>
        <p:spPr>
          <a:xfrm>
            <a:off x="588836" y="3550431"/>
            <a:ext cx="5719207" cy="0"/>
          </a:xfrm>
          <a:prstGeom prst="line">
            <a:avLst/>
          </a:prstGeom>
          <a:noFill/>
          <a:ln w="9525" cap="flat" cmpd="sng" algn="ctr">
            <a:solidFill>
              <a:srgbClr val="A7A7A7"/>
            </a:solidFill>
            <a:prstDash val="dash"/>
          </a:ln>
          <a:effectLst/>
        </p:spPr>
      </p:cxnSp>
      <p:cxnSp>
        <p:nvCxnSpPr>
          <p:cNvPr id="30" name="Straight Connector 29">
            <a:extLst>
              <a:ext uri="{FF2B5EF4-FFF2-40B4-BE49-F238E27FC236}">
                <a16:creationId xmlns:a16="http://schemas.microsoft.com/office/drawing/2014/main" id="{A106B5D2-9CB9-BACD-21FF-9263F4653CE9}"/>
              </a:ext>
            </a:extLst>
          </p:cNvPr>
          <p:cNvCxnSpPr>
            <a:cxnSpLocks/>
          </p:cNvCxnSpPr>
          <p:nvPr/>
        </p:nvCxnSpPr>
        <p:spPr>
          <a:xfrm>
            <a:off x="578694" y="5056367"/>
            <a:ext cx="5719207" cy="0"/>
          </a:xfrm>
          <a:prstGeom prst="line">
            <a:avLst/>
          </a:prstGeom>
          <a:noFill/>
          <a:ln w="9525" cap="flat" cmpd="sng" algn="ctr">
            <a:solidFill>
              <a:srgbClr val="A7A7A7"/>
            </a:solidFill>
            <a:prstDash val="dash"/>
          </a:ln>
          <a:effectLst/>
        </p:spPr>
      </p:cxnSp>
      <p:sp>
        <p:nvSpPr>
          <p:cNvPr id="11" name="TextBox 10">
            <a:extLst>
              <a:ext uri="{FF2B5EF4-FFF2-40B4-BE49-F238E27FC236}">
                <a16:creationId xmlns:a16="http://schemas.microsoft.com/office/drawing/2014/main" id="{08F823CF-D361-D742-89B6-74243CB7EFBF}"/>
              </a:ext>
            </a:extLst>
          </p:cNvPr>
          <p:cNvSpPr txBox="1"/>
          <p:nvPr/>
        </p:nvSpPr>
        <p:spPr>
          <a:xfrm>
            <a:off x="5926102" y="201723"/>
            <a:ext cx="2554175" cy="86177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09050A"/>
                </a:solidFill>
                <a:effectLst/>
                <a:uLnTx/>
                <a:uFillTx/>
                <a:ea typeface="+mn-ea"/>
                <a:cs typeface="+mn-cs"/>
              </a:rPr>
              <a:t>They are likely to need health services throughout their lifetime</a:t>
            </a:r>
          </a:p>
          <a:p>
            <a:pPr marL="0" marR="0" lvl="0" indent="0" defTabSz="914400" rtl="0" eaLnBrk="1" fontAlgn="auto" latinLnBrk="0" hangingPunct="1">
              <a:lnSpc>
                <a:spcPct val="100000"/>
              </a:lnSpc>
              <a:spcBef>
                <a:spcPts val="0"/>
              </a:spcBef>
              <a:spcAft>
                <a:spcPts val="0"/>
              </a:spcAft>
              <a:buClrTx/>
              <a:buSzTx/>
              <a:buFontTx/>
              <a:buNone/>
              <a:tabLst/>
              <a:defRPr/>
            </a:pPr>
            <a:endParaRPr lang="en-NZ" sz="1000" b="1">
              <a:solidFill>
                <a:srgbClr val="09050A"/>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b="1" i="1" u="none" strike="noStrike" kern="1200" cap="none" spc="0" normalizeH="0" baseline="0" noProof="0">
                <a:ln>
                  <a:noFill/>
                </a:ln>
                <a:solidFill>
                  <a:srgbClr val="06AE60"/>
                </a:solidFill>
                <a:effectLst/>
                <a:uLnTx/>
                <a:uFillTx/>
                <a:ea typeface="+mn-ea"/>
                <a:cs typeface="+mn-cs"/>
              </a:rPr>
              <a:t>NEWBORN</a:t>
            </a:r>
            <a:br>
              <a:rPr kumimoji="0" lang="en-NZ" sz="1000" b="1" i="1" u="none" strike="noStrike" kern="1200" cap="none" spc="0" normalizeH="0" baseline="0" noProof="0">
                <a:ln>
                  <a:noFill/>
                </a:ln>
                <a:solidFill>
                  <a:srgbClr val="06AE60"/>
                </a:solidFill>
                <a:effectLst/>
                <a:uLnTx/>
                <a:uFillTx/>
                <a:ea typeface="+mn-ea"/>
                <a:cs typeface="+mn-cs"/>
              </a:rPr>
            </a:br>
            <a:r>
              <a:rPr kumimoji="0" lang="en-NZ" sz="1000" b="1" i="1" u="none" strike="noStrike" kern="1200" cap="none" spc="0" normalizeH="0" baseline="0" noProof="0">
                <a:ln>
                  <a:noFill/>
                </a:ln>
                <a:solidFill>
                  <a:srgbClr val="06AE60"/>
                </a:solidFill>
                <a:effectLst/>
                <a:uLnTx/>
                <a:uFillTx/>
                <a:ea typeface="+mn-ea"/>
                <a:cs typeface="+mn-cs"/>
              </a:rPr>
              <a:t>ENROLMENT</a:t>
            </a:r>
          </a:p>
        </p:txBody>
      </p:sp>
      <p:pic>
        <p:nvPicPr>
          <p:cNvPr id="12" name="Picture 11" descr="A cartoon of a doctor and a child&#10;&#10;Description automatically generated">
            <a:extLst>
              <a:ext uri="{FF2B5EF4-FFF2-40B4-BE49-F238E27FC236}">
                <a16:creationId xmlns:a16="http://schemas.microsoft.com/office/drawing/2014/main" id="{94A71C95-7C57-8092-1C80-A4975365F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6950" y="181017"/>
            <a:ext cx="900000" cy="900000"/>
          </a:xfrm>
          <a:prstGeom prst="rect">
            <a:avLst/>
          </a:prstGeom>
        </p:spPr>
      </p:pic>
      <p:pic>
        <p:nvPicPr>
          <p:cNvPr id="13" name="Picture 12">
            <a:extLst>
              <a:ext uri="{FF2B5EF4-FFF2-40B4-BE49-F238E27FC236}">
                <a16:creationId xmlns:a16="http://schemas.microsoft.com/office/drawing/2014/main" id="{754042CC-B2D2-10AC-6F7A-54B733ECFBFA}"/>
              </a:ext>
            </a:extLst>
          </p:cNvPr>
          <p:cNvPicPr>
            <a:picLocks noChangeAspect="1"/>
          </p:cNvPicPr>
          <p:nvPr/>
        </p:nvPicPr>
        <p:blipFill>
          <a:blip r:embed="rId3"/>
          <a:stretch>
            <a:fillRect/>
          </a:stretch>
        </p:blipFill>
        <p:spPr>
          <a:xfrm>
            <a:off x="7591885" y="1709394"/>
            <a:ext cx="3753114" cy="2111127"/>
          </a:xfrm>
          <a:prstGeom prst="rect">
            <a:avLst/>
          </a:prstGeom>
          <a:ln>
            <a:solidFill>
              <a:schemeClr val="tx1"/>
            </a:solidFill>
          </a:ln>
        </p:spPr>
      </p:pic>
      <p:pic>
        <p:nvPicPr>
          <p:cNvPr id="15" name="Picture 14">
            <a:extLst>
              <a:ext uri="{FF2B5EF4-FFF2-40B4-BE49-F238E27FC236}">
                <a16:creationId xmlns:a16="http://schemas.microsoft.com/office/drawing/2014/main" id="{00926BAD-06E6-8BCE-FB85-8C6589C6B051}"/>
              </a:ext>
            </a:extLst>
          </p:cNvPr>
          <p:cNvPicPr>
            <a:picLocks noChangeAspect="1"/>
          </p:cNvPicPr>
          <p:nvPr/>
        </p:nvPicPr>
        <p:blipFill>
          <a:blip r:embed="rId4"/>
          <a:stretch>
            <a:fillRect/>
          </a:stretch>
        </p:blipFill>
        <p:spPr>
          <a:xfrm>
            <a:off x="7591885" y="4058937"/>
            <a:ext cx="3753114" cy="2111127"/>
          </a:xfrm>
          <a:prstGeom prst="rect">
            <a:avLst/>
          </a:prstGeom>
          <a:solidFill>
            <a:schemeClr val="accent2"/>
          </a:solidFill>
          <a:ln>
            <a:solidFill>
              <a:schemeClr val="tx1"/>
            </a:solidFill>
          </a:ln>
        </p:spPr>
      </p:pic>
      <p:cxnSp>
        <p:nvCxnSpPr>
          <p:cNvPr id="22" name="Straight Arrow Connector 21">
            <a:extLst>
              <a:ext uri="{FF2B5EF4-FFF2-40B4-BE49-F238E27FC236}">
                <a16:creationId xmlns:a16="http://schemas.microsoft.com/office/drawing/2014/main" id="{8E9E4857-5879-CD29-583F-D0AF5D7F539F}"/>
              </a:ext>
            </a:extLst>
          </p:cNvPr>
          <p:cNvCxnSpPr>
            <a:cxnSpLocks/>
          </p:cNvCxnSpPr>
          <p:nvPr/>
        </p:nvCxnSpPr>
        <p:spPr>
          <a:xfrm>
            <a:off x="9468442" y="3820521"/>
            <a:ext cx="0" cy="2384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CA242E3-A8F2-17A8-C1E5-16238EFD590F}"/>
              </a:ext>
            </a:extLst>
          </p:cNvPr>
          <p:cNvSpPr txBox="1"/>
          <p:nvPr/>
        </p:nvSpPr>
        <p:spPr>
          <a:xfrm>
            <a:off x="7096718" y="6254591"/>
            <a:ext cx="4743448" cy="738664"/>
          </a:xfrm>
          <a:prstGeom prst="rect">
            <a:avLst/>
          </a:prstGeom>
          <a:noFill/>
        </p:spPr>
        <p:txBody>
          <a:bodyPr wrap="square" rtlCol="0">
            <a:spAutoFit/>
          </a:bodyPr>
          <a:lstStyle/>
          <a:p>
            <a:pPr algn="ctr"/>
            <a:r>
              <a:rPr lang="mi-NZ" sz="1400" b="1" i="1" err="1">
                <a:solidFill>
                  <a:schemeClr val="bg1">
                    <a:lumMod val="50000"/>
                  </a:schemeClr>
                </a:solidFill>
              </a:rPr>
              <a:t>Newborn</a:t>
            </a:r>
            <a:r>
              <a:rPr lang="mi-NZ" sz="1400" b="1" i="1">
                <a:solidFill>
                  <a:schemeClr val="bg1">
                    <a:lumMod val="50000"/>
                  </a:schemeClr>
                </a:solidFill>
              </a:rPr>
              <a:t> </a:t>
            </a:r>
            <a:r>
              <a:rPr lang="mi-NZ" sz="1400" b="1" i="1" err="1">
                <a:solidFill>
                  <a:schemeClr val="bg1">
                    <a:lumMod val="50000"/>
                  </a:schemeClr>
                </a:solidFill>
              </a:rPr>
              <a:t>enrolment</a:t>
            </a:r>
            <a:r>
              <a:rPr lang="mi-NZ" sz="1400" b="1" i="1">
                <a:solidFill>
                  <a:schemeClr val="bg1">
                    <a:lumMod val="50000"/>
                  </a:schemeClr>
                </a:solidFill>
              </a:rPr>
              <a:t> </a:t>
            </a:r>
            <a:r>
              <a:rPr lang="mi-NZ" sz="1400" b="1" i="1" err="1">
                <a:solidFill>
                  <a:schemeClr val="bg1">
                    <a:lumMod val="50000"/>
                  </a:schemeClr>
                </a:solidFill>
              </a:rPr>
              <a:t>will</a:t>
            </a:r>
            <a:r>
              <a:rPr lang="mi-NZ" sz="1400" b="1" i="1">
                <a:solidFill>
                  <a:schemeClr val="bg1">
                    <a:lumMod val="50000"/>
                  </a:schemeClr>
                </a:solidFill>
              </a:rPr>
              <a:t> </a:t>
            </a:r>
            <a:r>
              <a:rPr lang="mi-NZ" sz="1400" b="1" i="1" err="1">
                <a:solidFill>
                  <a:schemeClr val="bg1">
                    <a:lumMod val="50000"/>
                  </a:schemeClr>
                </a:solidFill>
              </a:rPr>
              <a:t>be</a:t>
            </a:r>
            <a:r>
              <a:rPr lang="mi-NZ" sz="1400" b="1" i="1">
                <a:solidFill>
                  <a:schemeClr val="bg1">
                    <a:lumMod val="50000"/>
                  </a:schemeClr>
                </a:solidFill>
              </a:rPr>
              <a:t> </a:t>
            </a:r>
            <a:r>
              <a:rPr lang="mi-NZ" sz="1400" b="1" i="1" err="1">
                <a:solidFill>
                  <a:schemeClr val="bg1">
                    <a:lumMod val="50000"/>
                  </a:schemeClr>
                </a:solidFill>
              </a:rPr>
              <a:t>decoupled</a:t>
            </a:r>
            <a:r>
              <a:rPr lang="mi-NZ" sz="1400" b="1" i="1">
                <a:solidFill>
                  <a:schemeClr val="bg1">
                    <a:lumMod val="50000"/>
                  </a:schemeClr>
                </a:solidFill>
              </a:rPr>
              <a:t> </a:t>
            </a:r>
            <a:r>
              <a:rPr lang="mi-NZ" sz="1400" b="1" i="1" err="1">
                <a:solidFill>
                  <a:schemeClr val="bg1">
                    <a:lumMod val="50000"/>
                  </a:schemeClr>
                </a:solidFill>
              </a:rPr>
              <a:t>from</a:t>
            </a:r>
            <a:r>
              <a:rPr lang="mi-NZ" sz="1400" b="1" i="1">
                <a:solidFill>
                  <a:schemeClr val="bg1">
                    <a:lumMod val="50000"/>
                  </a:schemeClr>
                </a:solidFill>
              </a:rPr>
              <a:t> Immunisation -  For more </a:t>
            </a:r>
            <a:r>
              <a:rPr lang="mi-NZ" sz="1400" b="1" i="1" err="1">
                <a:solidFill>
                  <a:schemeClr val="bg1">
                    <a:lumMod val="50000"/>
                  </a:schemeClr>
                </a:solidFill>
              </a:rPr>
              <a:t>on</a:t>
            </a:r>
            <a:r>
              <a:rPr lang="mi-NZ" sz="1400" b="1" i="1">
                <a:solidFill>
                  <a:schemeClr val="bg1">
                    <a:lumMod val="50000"/>
                  </a:schemeClr>
                </a:solidFill>
              </a:rPr>
              <a:t> </a:t>
            </a:r>
            <a:r>
              <a:rPr lang="mi-NZ" sz="1400" b="1" i="1" err="1">
                <a:solidFill>
                  <a:schemeClr val="bg1">
                    <a:lumMod val="50000"/>
                  </a:schemeClr>
                </a:solidFill>
              </a:rPr>
              <a:t>this</a:t>
            </a:r>
            <a:r>
              <a:rPr lang="mi-NZ" sz="1400" b="1" i="1">
                <a:solidFill>
                  <a:schemeClr val="bg1">
                    <a:lumMod val="50000"/>
                  </a:schemeClr>
                </a:solidFill>
              </a:rPr>
              <a:t> </a:t>
            </a:r>
            <a:r>
              <a:rPr lang="mi-NZ" sz="1400" b="1" i="1" err="1">
                <a:solidFill>
                  <a:schemeClr val="bg1">
                    <a:lumMod val="50000"/>
                  </a:schemeClr>
                </a:solidFill>
              </a:rPr>
              <a:t>please</a:t>
            </a:r>
            <a:r>
              <a:rPr lang="mi-NZ" sz="1400" b="1" i="1">
                <a:solidFill>
                  <a:schemeClr val="bg1">
                    <a:lumMod val="50000"/>
                  </a:schemeClr>
                </a:solidFill>
              </a:rPr>
              <a:t> </a:t>
            </a:r>
            <a:r>
              <a:rPr lang="mi-NZ" sz="1400" b="1" i="1" err="1">
                <a:solidFill>
                  <a:schemeClr val="bg1">
                    <a:lumMod val="50000"/>
                  </a:schemeClr>
                </a:solidFill>
              </a:rPr>
              <a:t>see</a:t>
            </a:r>
            <a:r>
              <a:rPr lang="mi-NZ" sz="1400" b="1" i="1">
                <a:solidFill>
                  <a:schemeClr val="bg1">
                    <a:lumMod val="50000"/>
                  </a:schemeClr>
                </a:solidFill>
              </a:rPr>
              <a:t> </a:t>
            </a:r>
            <a:r>
              <a:rPr lang="mi-NZ" sz="1400" b="1" i="1" err="1">
                <a:solidFill>
                  <a:schemeClr val="bg1">
                    <a:lumMod val="50000"/>
                  </a:schemeClr>
                </a:solidFill>
              </a:rPr>
              <a:t>cutover</a:t>
            </a:r>
            <a:r>
              <a:rPr lang="mi-NZ" sz="1400" b="1" i="1">
                <a:solidFill>
                  <a:schemeClr val="bg1">
                    <a:lumMod val="50000"/>
                  </a:schemeClr>
                </a:solidFill>
              </a:rPr>
              <a:t> </a:t>
            </a:r>
            <a:r>
              <a:rPr lang="mi-NZ" sz="1400" b="1" i="1" err="1">
                <a:solidFill>
                  <a:schemeClr val="bg1">
                    <a:lumMod val="50000"/>
                  </a:schemeClr>
                </a:solidFill>
              </a:rPr>
              <a:t>series</a:t>
            </a:r>
            <a:r>
              <a:rPr lang="mi-NZ" sz="1400" b="1" i="1">
                <a:solidFill>
                  <a:schemeClr val="bg1">
                    <a:lumMod val="50000"/>
                  </a:schemeClr>
                </a:solidFill>
              </a:rPr>
              <a:t> </a:t>
            </a:r>
            <a:r>
              <a:rPr lang="mi-NZ" sz="1400" b="1" i="1" err="1">
                <a:solidFill>
                  <a:schemeClr val="bg1">
                    <a:lumMod val="50000"/>
                  </a:schemeClr>
                </a:solidFill>
              </a:rPr>
              <a:t>session</a:t>
            </a:r>
            <a:r>
              <a:rPr lang="mi-NZ" sz="1400" b="1" i="1">
                <a:solidFill>
                  <a:schemeClr val="bg1">
                    <a:lumMod val="50000"/>
                  </a:schemeClr>
                </a:solidFill>
              </a:rPr>
              <a:t> 1  </a:t>
            </a:r>
            <a:endParaRPr lang="en-NZ" sz="1400" b="1" i="1">
              <a:solidFill>
                <a:schemeClr val="bg1">
                  <a:lumMod val="50000"/>
                </a:schemeClr>
              </a:solidFill>
            </a:endParaRPr>
          </a:p>
          <a:p>
            <a:pPr algn="ctr"/>
            <a:endParaRPr lang="en-NZ" sz="1400" b="1" i="1">
              <a:solidFill>
                <a:schemeClr val="bg1">
                  <a:lumMod val="50000"/>
                </a:schemeClr>
              </a:solidFill>
            </a:endParaRPr>
          </a:p>
        </p:txBody>
      </p:sp>
    </p:spTree>
    <p:extLst>
      <p:ext uri="{BB962C8B-B14F-4D97-AF65-F5344CB8AC3E}">
        <p14:creationId xmlns:p14="http://schemas.microsoft.com/office/powerpoint/2010/main" val="374328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People have an </a:t>
            </a:r>
            <a:r>
              <a:rPr kumimoji="0" lang="en-NZ" sz="1400" b="1" i="0" u="none" strike="noStrike" kern="1200" cap="none" spc="0" normalizeH="0" baseline="0" noProof="0" err="1">
                <a:ln>
                  <a:noFill/>
                </a:ln>
                <a:solidFill>
                  <a:srgbClr val="09050A"/>
                </a:solidFill>
                <a:effectLst/>
                <a:uLnTx/>
                <a:uFillTx/>
                <a:ea typeface="+mn-ea"/>
                <a:cs typeface="+mn-cs"/>
              </a:rPr>
              <a:t>expecte</a:t>
            </a:r>
            <a:r>
              <a:rPr lang="en-NZ" sz="1400" b="1">
                <a:solidFill>
                  <a:srgbClr val="09050A"/>
                </a:solidFill>
              </a:rPr>
              <a:t>d set of vaccination interactions in line with the national immunisation schedule.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NZ" sz="1400" b="1" i="0" u="none" strike="noStrike" kern="1200" cap="none" spc="0" normalizeH="0" baseline="0" noProof="0">
              <a:ln>
                <a:noFill/>
              </a:ln>
              <a:solidFill>
                <a:srgbClr val="09050A"/>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NZ" sz="1400" b="1" i="1">
                <a:solidFill>
                  <a:srgbClr val="06AE60"/>
                </a:solidFill>
              </a:rPr>
              <a:t>PLANNED EVENTS</a:t>
            </a:r>
            <a:endParaRPr kumimoji="0" lang="en-NZ" sz="1400" b="1" i="1" u="none" strike="noStrike" kern="1200" cap="none" spc="0" normalizeH="0" baseline="0" noProof="0">
              <a:ln>
                <a:noFill/>
              </a:ln>
              <a:solidFill>
                <a:srgbClr val="06AE60"/>
              </a:solidFill>
              <a:effectLst/>
              <a:uLnTx/>
              <a:uFillTx/>
              <a:ea typeface="+mn-ea"/>
              <a:cs typeface="+mn-cs"/>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Against that 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reflective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
        <p:nvSpPr>
          <p:cNvPr id="12" name="TextBox 11">
            <a:extLst>
              <a:ext uri="{FF2B5EF4-FFF2-40B4-BE49-F238E27FC236}">
                <a16:creationId xmlns:a16="http://schemas.microsoft.com/office/drawing/2014/main" id="{C5DA0B0C-9283-218A-A5E8-5CF8BCA9B942}"/>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Tree>
    <p:extLst>
      <p:ext uri="{BB962C8B-B14F-4D97-AF65-F5344CB8AC3E}">
        <p14:creationId xmlns:p14="http://schemas.microsoft.com/office/powerpoint/2010/main" val="2391812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Planned Events</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fontAlgn="base">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Planned Events </a:t>
            </a:r>
            <a:r>
              <a:rPr lang="en-NZ" sz="1200" i="1">
                <a:solidFill>
                  <a:srgbClr val="48A26E"/>
                </a:solidFill>
                <a:latin typeface="Calibri" panose="020F0502020204030204"/>
                <a:ea typeface="Calibri"/>
                <a:cs typeface="Calibri"/>
              </a:rPr>
              <a:t>are </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the list of anticipated</a:t>
            </a:r>
            <a:r>
              <a:rPr lang="en-NZ" sz="1200" i="1">
                <a:solidFill>
                  <a:srgbClr val="48A26E"/>
                </a:solidFill>
                <a:latin typeface="Calibri" panose="020F0502020204030204"/>
                <a:ea typeface="Calibri"/>
                <a:cs typeface="Calibri"/>
              </a:rPr>
              <a:t> </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immunisation events against the National Immunisation Schedule to support proactive immunisation of our population.</a:t>
            </a:r>
            <a:r>
              <a:rPr lang="en-NZ" sz="1200" i="1">
                <a:solidFill>
                  <a:srgbClr val="48A26E"/>
                </a:solidFill>
                <a:latin typeface="Calibri" panose="020F0502020204030204"/>
                <a:ea typeface="Calibri"/>
                <a:cs typeface="Calibri"/>
              </a:rPr>
              <a:t> </a:t>
            </a:r>
            <a:endPar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endParaRPr>
          </a:p>
        </p:txBody>
      </p:sp>
      <p:sp>
        <p:nvSpPr>
          <p:cNvPr id="25" name="Rectangle 24">
            <a:extLst>
              <a:ext uri="{FF2B5EF4-FFF2-40B4-BE49-F238E27FC236}">
                <a16:creationId xmlns:a16="http://schemas.microsoft.com/office/drawing/2014/main" id="{D2D19610-FCE0-30C9-C73F-2F0EA2F8FDE5}"/>
              </a:ext>
            </a:extLst>
          </p:cNvPr>
          <p:cNvSpPr/>
          <p:nvPr/>
        </p:nvSpPr>
        <p:spPr bwMode="gray">
          <a:xfrm>
            <a:off x="588838" y="2209400"/>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The NIR currently operates in tasks. Within tasks it is hard to distinguish what did happen from what was supposed to happen.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Tasks are limiting in the information they provide to providers involved in vaccinations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Changes to the national immunisation schedule lead to considerable work and are often delayed in hitting the sector</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6" name="Rectangle 25">
            <a:extLst>
              <a:ext uri="{FF2B5EF4-FFF2-40B4-BE49-F238E27FC236}">
                <a16:creationId xmlns:a16="http://schemas.microsoft.com/office/drawing/2014/main" id="{0858F1DC-2674-60E2-14E3-4C332EE79A7D}"/>
              </a:ext>
            </a:extLst>
          </p:cNvPr>
          <p:cNvSpPr/>
          <p:nvPr/>
        </p:nvSpPr>
        <p:spPr bwMode="gray">
          <a:xfrm>
            <a:off x="588836" y="5056367"/>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Allows us to clearly understand where someone sits on their vaccination journey</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Greater visibility of Planned Events compared to tasks allows more people to maintain records and improves data accuracy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Planned Events are able to be changed quickly and accurately when changes are made to the schedule</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7" name="Rectangle 26">
            <a:extLst>
              <a:ext uri="{FF2B5EF4-FFF2-40B4-BE49-F238E27FC236}">
                <a16:creationId xmlns:a16="http://schemas.microsoft.com/office/drawing/2014/main" id="{F88AFC7E-2C2A-B96E-4EF1-93B1E5837E85}"/>
              </a:ext>
            </a:extLst>
          </p:cNvPr>
          <p:cNvSpPr/>
          <p:nvPr/>
        </p:nvSpPr>
        <p:spPr bwMode="gray">
          <a:xfrm>
            <a:off x="578694" y="3626333"/>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a:cs typeface="Open Sans"/>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Planned Events are the list of anticipated immunisation events against the National Immunisation Schedule to support proactive immunisation of our population. </a:t>
            </a:r>
            <a:endParaRPr lang="en-NZ" sz="1200">
              <a:ea typeface="Open Sans" panose="020B0606030504020204" pitchFamily="34" charset="0"/>
              <a:cs typeface="Open Sans" panose="020B0606030504020204" pitchFamily="34" charset="0"/>
            </a:endParaRP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Planned Events will be visible to all providers involved with vaccination who consume the API or use the Vaccinator Portal</a:t>
            </a:r>
            <a:endParaRPr lang="en-NZ" sz="1200">
              <a:ea typeface="Open Sans"/>
              <a:cs typeface="Open Sans"/>
            </a:endParaRPr>
          </a:p>
        </p:txBody>
      </p:sp>
      <p:cxnSp>
        <p:nvCxnSpPr>
          <p:cNvPr id="29" name="Straight Connector 28">
            <a:extLst>
              <a:ext uri="{FF2B5EF4-FFF2-40B4-BE49-F238E27FC236}">
                <a16:creationId xmlns:a16="http://schemas.microsoft.com/office/drawing/2014/main" id="{C62C815A-97F4-00B7-FC3F-EC846BF39373}"/>
              </a:ext>
            </a:extLst>
          </p:cNvPr>
          <p:cNvCxnSpPr>
            <a:cxnSpLocks/>
          </p:cNvCxnSpPr>
          <p:nvPr/>
        </p:nvCxnSpPr>
        <p:spPr>
          <a:xfrm>
            <a:off x="588836" y="3606250"/>
            <a:ext cx="5719207" cy="0"/>
          </a:xfrm>
          <a:prstGeom prst="line">
            <a:avLst/>
          </a:prstGeom>
          <a:noFill/>
          <a:ln w="9525" cap="flat" cmpd="sng" algn="ctr">
            <a:solidFill>
              <a:srgbClr val="A7A7A7"/>
            </a:solidFill>
            <a:prstDash val="dash"/>
          </a:ln>
          <a:effectLst/>
        </p:spPr>
      </p:cxnSp>
      <p:cxnSp>
        <p:nvCxnSpPr>
          <p:cNvPr id="30" name="Straight Connector 29">
            <a:extLst>
              <a:ext uri="{FF2B5EF4-FFF2-40B4-BE49-F238E27FC236}">
                <a16:creationId xmlns:a16="http://schemas.microsoft.com/office/drawing/2014/main" id="{A106B5D2-9CB9-BACD-21FF-9263F4653CE9}"/>
              </a:ext>
            </a:extLst>
          </p:cNvPr>
          <p:cNvCxnSpPr>
            <a:cxnSpLocks/>
          </p:cNvCxnSpPr>
          <p:nvPr/>
        </p:nvCxnSpPr>
        <p:spPr>
          <a:xfrm>
            <a:off x="578694" y="5056367"/>
            <a:ext cx="5719207" cy="0"/>
          </a:xfrm>
          <a:prstGeom prst="line">
            <a:avLst/>
          </a:prstGeom>
          <a:noFill/>
          <a:ln w="9525" cap="flat" cmpd="sng" algn="ctr">
            <a:solidFill>
              <a:srgbClr val="A7A7A7"/>
            </a:solidFill>
            <a:prstDash val="dash"/>
          </a:ln>
          <a:effectLst/>
        </p:spPr>
      </p:cxnSp>
      <p:sp>
        <p:nvSpPr>
          <p:cNvPr id="16" name="Block Arc 15">
            <a:extLst>
              <a:ext uri="{FF2B5EF4-FFF2-40B4-BE49-F238E27FC236}">
                <a16:creationId xmlns:a16="http://schemas.microsoft.com/office/drawing/2014/main" id="{7D53B270-2095-EA1D-4631-4D39137F8B4B}"/>
              </a:ext>
            </a:extLst>
          </p:cNvPr>
          <p:cNvSpPr/>
          <p:nvPr/>
        </p:nvSpPr>
        <p:spPr>
          <a:xfrm rot="10800000">
            <a:off x="6894486" y="2055498"/>
            <a:ext cx="1744557" cy="1771259"/>
          </a:xfrm>
          <a:prstGeom prst="blockArc">
            <a:avLst>
              <a:gd name="adj1" fmla="val 10800000"/>
              <a:gd name="adj2" fmla="val 0"/>
              <a:gd name="adj3" fmla="val 14894"/>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17" name="Shape 509">
            <a:extLst>
              <a:ext uri="{FF2B5EF4-FFF2-40B4-BE49-F238E27FC236}">
                <a16:creationId xmlns:a16="http://schemas.microsoft.com/office/drawing/2014/main" id="{213285D9-6678-C0B2-57ED-BA3D0F4ACEC8}"/>
              </a:ext>
            </a:extLst>
          </p:cNvPr>
          <p:cNvSpPr/>
          <p:nvPr/>
        </p:nvSpPr>
        <p:spPr>
          <a:xfrm>
            <a:off x="7187043" y="2553653"/>
            <a:ext cx="1159441" cy="803780"/>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a:solidFill>
                  <a:srgbClr val="000000"/>
                </a:solidFill>
              </a:defRPr>
            </a:pPr>
            <a:r>
              <a:rPr kumimoji="0" lang="en-US" sz="1400" b="1" i="0" u="none" strike="noStrike" kern="120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Frutiger Next Pro Light"/>
              </a:rPr>
              <a:t>Consumer Planned Events</a:t>
            </a:r>
          </a:p>
        </p:txBody>
      </p:sp>
      <p:sp>
        <p:nvSpPr>
          <p:cNvPr id="18" name="Block Arc 17">
            <a:extLst>
              <a:ext uri="{FF2B5EF4-FFF2-40B4-BE49-F238E27FC236}">
                <a16:creationId xmlns:a16="http://schemas.microsoft.com/office/drawing/2014/main" id="{90C72AF7-DE55-2A72-3BD7-6A3AF6D54B92}"/>
              </a:ext>
            </a:extLst>
          </p:cNvPr>
          <p:cNvSpPr/>
          <p:nvPr/>
        </p:nvSpPr>
        <p:spPr>
          <a:xfrm>
            <a:off x="8365392" y="2086601"/>
            <a:ext cx="1744557" cy="1771259"/>
          </a:xfrm>
          <a:prstGeom prst="blockArc">
            <a:avLst>
              <a:gd name="adj1" fmla="val 10800000"/>
              <a:gd name="adj2" fmla="val 0"/>
              <a:gd name="adj3" fmla="val 14894"/>
            </a:avLst>
          </a:prstGeom>
          <a:solidFill>
            <a:srgbClr val="BFBFB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2" name="Block Arc 21">
            <a:extLst>
              <a:ext uri="{FF2B5EF4-FFF2-40B4-BE49-F238E27FC236}">
                <a16:creationId xmlns:a16="http://schemas.microsoft.com/office/drawing/2014/main" id="{26ED9DA8-E305-2C73-D86F-E9BC804F7EFE}"/>
              </a:ext>
            </a:extLst>
          </p:cNvPr>
          <p:cNvSpPr/>
          <p:nvPr/>
        </p:nvSpPr>
        <p:spPr>
          <a:xfrm rot="10800000">
            <a:off x="9839351" y="2055497"/>
            <a:ext cx="1737528" cy="1771259"/>
          </a:xfrm>
          <a:prstGeom prst="blockArc">
            <a:avLst>
              <a:gd name="adj1" fmla="val 10932739"/>
              <a:gd name="adj2" fmla="val 0"/>
              <a:gd name="adj3" fmla="val 14894"/>
            </a:avLst>
          </a:prstGeom>
          <a:solidFill>
            <a:sysClr val="window" lastClr="FFFFFF">
              <a:lumMod val="75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4" name="Shape 509">
            <a:extLst>
              <a:ext uri="{FF2B5EF4-FFF2-40B4-BE49-F238E27FC236}">
                <a16:creationId xmlns:a16="http://schemas.microsoft.com/office/drawing/2014/main" id="{440FFFCF-8EBF-8F1A-9F71-1144010299F0}"/>
              </a:ext>
            </a:extLst>
          </p:cNvPr>
          <p:cNvSpPr/>
          <p:nvPr/>
        </p:nvSpPr>
        <p:spPr>
          <a:xfrm>
            <a:off x="8717176" y="2608265"/>
            <a:ext cx="1144187" cy="694557"/>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a:solidFill>
                  <a:srgbClr val="000000"/>
                </a:solidFill>
              </a:defRPr>
            </a:pPr>
            <a:r>
              <a:rPr kumimoji="0" lang="en-US" sz="1400" b="1" i="0" u="none" strike="noStrike" kern="120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Frutiger Next Pro Light"/>
              </a:rPr>
              <a:t>Expected Events</a:t>
            </a:r>
          </a:p>
        </p:txBody>
      </p:sp>
      <p:sp>
        <p:nvSpPr>
          <p:cNvPr id="31" name="Shape 509">
            <a:extLst>
              <a:ext uri="{FF2B5EF4-FFF2-40B4-BE49-F238E27FC236}">
                <a16:creationId xmlns:a16="http://schemas.microsoft.com/office/drawing/2014/main" id="{3B8FB4A1-100C-5C16-709E-E20E5F32C626}"/>
              </a:ext>
            </a:extLst>
          </p:cNvPr>
          <p:cNvSpPr/>
          <p:nvPr/>
        </p:nvSpPr>
        <p:spPr>
          <a:xfrm>
            <a:off x="10232055" y="2553653"/>
            <a:ext cx="1025202" cy="803780"/>
          </a:xfrm>
          <a:prstGeom prst="rect">
            <a:avLst/>
          </a:prstGeom>
          <a:noFill/>
          <a:ln w="12700">
            <a:noFill/>
            <a:miter lim="400000"/>
          </a:ln>
          <a:extLst>
            <a:ext uri="{C572A759-6A51-4108-AA02-DFA0A04FC94B}">
              <ma14:wrappingTextBoxFlag xmlns="" xmlns:ma14="http://schemas.microsoft.com/office/mac/drawingml/2011/main" val="1"/>
            </a:ext>
          </a:extLst>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sz="1800">
                <a:solidFill>
                  <a:srgbClr val="000000"/>
                </a:solidFill>
              </a:defRPr>
            </a:pPr>
            <a:r>
              <a:rPr kumimoji="0" lang="en-US" sz="1400" b="1" i="0" u="none" strike="noStrike" kern="1200" cap="none" spc="0" normalizeH="0" baseline="0" noProof="0">
                <a:ln>
                  <a:noFill/>
                </a:ln>
                <a:solidFill>
                  <a:srgbClr val="A7A7A7">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sym typeface="Frutiger Next Pro Light"/>
              </a:rPr>
              <a:t>Provider Planned Events</a:t>
            </a:r>
          </a:p>
        </p:txBody>
      </p:sp>
      <p:sp>
        <p:nvSpPr>
          <p:cNvPr id="33" name="Block Arc 32">
            <a:extLst>
              <a:ext uri="{FF2B5EF4-FFF2-40B4-BE49-F238E27FC236}">
                <a16:creationId xmlns:a16="http://schemas.microsoft.com/office/drawing/2014/main" id="{80AFFD0F-90A6-10D8-5326-32E3549A5DEF}"/>
              </a:ext>
            </a:extLst>
          </p:cNvPr>
          <p:cNvSpPr/>
          <p:nvPr/>
        </p:nvSpPr>
        <p:spPr>
          <a:xfrm>
            <a:off x="6894486" y="2077504"/>
            <a:ext cx="1744557" cy="1771259"/>
          </a:xfrm>
          <a:prstGeom prst="blockArc">
            <a:avLst>
              <a:gd name="adj1" fmla="val 10800000"/>
              <a:gd name="adj2" fmla="val 0"/>
              <a:gd name="adj3" fmla="val 14894"/>
            </a:avLst>
          </a:prstGeom>
          <a:solidFill>
            <a:srgbClr val="06AE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4" name="Block Arc 33">
            <a:extLst>
              <a:ext uri="{FF2B5EF4-FFF2-40B4-BE49-F238E27FC236}">
                <a16:creationId xmlns:a16="http://schemas.microsoft.com/office/drawing/2014/main" id="{8BAB0A15-C66C-88CB-773E-8D614B2DDD03}"/>
              </a:ext>
            </a:extLst>
          </p:cNvPr>
          <p:cNvSpPr/>
          <p:nvPr/>
        </p:nvSpPr>
        <p:spPr>
          <a:xfrm rot="10800000">
            <a:off x="8365392" y="2051545"/>
            <a:ext cx="1744557" cy="1771259"/>
          </a:xfrm>
          <a:prstGeom prst="blockArc">
            <a:avLst>
              <a:gd name="adj1" fmla="val 10800000"/>
              <a:gd name="adj2" fmla="val 21519265"/>
              <a:gd name="adj3" fmla="val 15690"/>
            </a:avLst>
          </a:prstGeom>
          <a:solidFill>
            <a:schemeClr val="bg2"/>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5" name="Block Arc 34">
            <a:extLst>
              <a:ext uri="{FF2B5EF4-FFF2-40B4-BE49-F238E27FC236}">
                <a16:creationId xmlns:a16="http://schemas.microsoft.com/office/drawing/2014/main" id="{3EADCF54-5DD3-4271-60D9-4A5788B8D871}"/>
              </a:ext>
            </a:extLst>
          </p:cNvPr>
          <p:cNvSpPr/>
          <p:nvPr/>
        </p:nvSpPr>
        <p:spPr>
          <a:xfrm>
            <a:off x="9833294" y="2077504"/>
            <a:ext cx="1744557" cy="1771259"/>
          </a:xfrm>
          <a:prstGeom prst="blockArc">
            <a:avLst>
              <a:gd name="adj1" fmla="val 10875168"/>
              <a:gd name="adj2" fmla="val 57835"/>
              <a:gd name="adj3" fmla="val 15633"/>
            </a:avLst>
          </a:prstGeom>
          <a:solidFill>
            <a:srgbClr val="06AE6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2" name="TextBox 1">
            <a:extLst>
              <a:ext uri="{FF2B5EF4-FFF2-40B4-BE49-F238E27FC236}">
                <a16:creationId xmlns:a16="http://schemas.microsoft.com/office/drawing/2014/main" id="{7A0B8B04-8CBB-BC1F-039B-50F9C345784B}"/>
              </a:ext>
            </a:extLst>
          </p:cNvPr>
          <p:cNvSpPr txBox="1"/>
          <p:nvPr/>
        </p:nvSpPr>
        <p:spPr>
          <a:xfrm>
            <a:off x="5792308" y="121378"/>
            <a:ext cx="2554176" cy="86177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09050A"/>
                </a:solidFill>
                <a:effectLst/>
                <a:uLnTx/>
                <a:uFillTx/>
                <a:ea typeface="+mn-ea"/>
                <a:cs typeface="+mn-cs"/>
              </a:rPr>
              <a:t>People have an </a:t>
            </a:r>
            <a:r>
              <a:rPr kumimoji="0" lang="en-NZ" sz="1000" b="1" i="0" u="none" strike="noStrike" kern="1200" cap="none" spc="0" normalizeH="0" baseline="0" noProof="0" err="1">
                <a:ln>
                  <a:noFill/>
                </a:ln>
                <a:solidFill>
                  <a:srgbClr val="09050A"/>
                </a:solidFill>
                <a:effectLst/>
                <a:uLnTx/>
                <a:uFillTx/>
                <a:ea typeface="+mn-ea"/>
                <a:cs typeface="+mn-cs"/>
              </a:rPr>
              <a:t>expecte</a:t>
            </a:r>
            <a:r>
              <a:rPr lang="en-NZ" sz="1000" b="1">
                <a:solidFill>
                  <a:srgbClr val="09050A"/>
                </a:solidFill>
              </a:rPr>
              <a:t>d set of vaccination interactions in line with the national immunisation schedule.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NZ" sz="1000" b="1" i="0" u="none" strike="noStrike" kern="1200" cap="none" spc="0" normalizeH="0" baseline="0" noProof="0">
              <a:ln>
                <a:noFill/>
              </a:ln>
              <a:solidFill>
                <a:srgbClr val="09050A"/>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NZ" sz="1000" b="1" i="1">
                <a:solidFill>
                  <a:srgbClr val="06AE60"/>
                </a:solidFill>
              </a:rPr>
              <a:t>PLANNED EVENTS</a:t>
            </a:r>
            <a:endParaRPr kumimoji="0" lang="en-NZ" sz="1000" b="1" i="1" u="none" strike="noStrike" kern="1200" cap="none" spc="0" normalizeH="0" baseline="0" noProof="0">
              <a:ln>
                <a:noFill/>
              </a:ln>
              <a:solidFill>
                <a:srgbClr val="06AE60"/>
              </a:solidFill>
              <a:effectLst/>
              <a:uLnTx/>
              <a:uFillTx/>
              <a:ea typeface="+mn-ea"/>
              <a:cs typeface="+mn-cs"/>
            </a:endParaRPr>
          </a:p>
        </p:txBody>
      </p:sp>
      <p:pic>
        <p:nvPicPr>
          <p:cNvPr id="3" name="Picture 2" descr="A person standing next to a calendar&#10;&#10;Description automatically generated">
            <a:extLst>
              <a:ext uri="{FF2B5EF4-FFF2-40B4-BE49-F238E27FC236}">
                <a16:creationId xmlns:a16="http://schemas.microsoft.com/office/drawing/2014/main" id="{72175D9A-058C-D345-08C5-BE5E93625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052" y="124352"/>
            <a:ext cx="900000" cy="900000"/>
          </a:xfrm>
          <a:prstGeom prst="rect">
            <a:avLst/>
          </a:prstGeom>
        </p:spPr>
      </p:pic>
      <p:sp>
        <p:nvSpPr>
          <p:cNvPr id="4" name="TextBox 3">
            <a:extLst>
              <a:ext uri="{FF2B5EF4-FFF2-40B4-BE49-F238E27FC236}">
                <a16:creationId xmlns:a16="http://schemas.microsoft.com/office/drawing/2014/main" id="{CCB351A6-F5B6-91BD-D91D-57584759E45F}"/>
              </a:ext>
            </a:extLst>
          </p:cNvPr>
          <p:cNvSpPr txBox="1"/>
          <p:nvPr/>
        </p:nvSpPr>
        <p:spPr>
          <a:xfrm>
            <a:off x="6929732" y="3994930"/>
            <a:ext cx="4647147" cy="276999"/>
          </a:xfrm>
          <a:prstGeom prst="rect">
            <a:avLst/>
          </a:prstGeom>
          <a:noFill/>
        </p:spPr>
        <p:txBody>
          <a:bodyPr wrap="square" rtlCol="0">
            <a:spAutoFit/>
          </a:bodyPr>
          <a:lstStyle/>
          <a:p>
            <a:pPr algn="ctr"/>
            <a:r>
              <a:rPr lang="mi-NZ" sz="1200" b="1" err="1"/>
              <a:t>We</a:t>
            </a:r>
            <a:r>
              <a:rPr lang="mi-NZ" sz="1200" b="1"/>
              <a:t> are </a:t>
            </a:r>
            <a:r>
              <a:rPr lang="mi-NZ" sz="1200" b="1" err="1"/>
              <a:t>replacing</a:t>
            </a:r>
            <a:r>
              <a:rPr lang="mi-NZ" sz="1200" b="1"/>
              <a:t> a </a:t>
            </a:r>
            <a:r>
              <a:rPr lang="mi-NZ" sz="1200" b="1" err="1"/>
              <a:t>single</a:t>
            </a:r>
            <a:r>
              <a:rPr lang="mi-NZ" sz="1200" b="1"/>
              <a:t> </a:t>
            </a:r>
            <a:r>
              <a:rPr lang="mi-NZ" sz="1200" b="1" err="1"/>
              <a:t>task</a:t>
            </a:r>
            <a:r>
              <a:rPr lang="mi-NZ" sz="1200" b="1"/>
              <a:t> </a:t>
            </a:r>
            <a:r>
              <a:rPr lang="mi-NZ" sz="1200" b="1" err="1"/>
              <a:t>event</a:t>
            </a:r>
            <a:r>
              <a:rPr lang="mi-NZ" sz="1200" b="1"/>
              <a:t> </a:t>
            </a:r>
            <a:r>
              <a:rPr lang="mi-NZ" sz="1200" b="1" err="1"/>
              <a:t>with</a:t>
            </a:r>
            <a:r>
              <a:rPr lang="mi-NZ" sz="1200" b="1"/>
              <a:t> </a:t>
            </a:r>
            <a:r>
              <a:rPr lang="mi-NZ" sz="1200" b="1" err="1"/>
              <a:t>three</a:t>
            </a:r>
            <a:r>
              <a:rPr lang="mi-NZ" sz="1200" b="1"/>
              <a:t> </a:t>
            </a:r>
            <a:r>
              <a:rPr lang="mi-NZ" sz="1200" b="1" err="1"/>
              <a:t>types</a:t>
            </a:r>
            <a:r>
              <a:rPr lang="mi-NZ" sz="1200" b="1"/>
              <a:t> </a:t>
            </a:r>
            <a:r>
              <a:rPr lang="mi-NZ" sz="1200" b="1" err="1"/>
              <a:t>of</a:t>
            </a:r>
            <a:r>
              <a:rPr lang="mi-NZ" sz="1200" b="1"/>
              <a:t> </a:t>
            </a:r>
            <a:r>
              <a:rPr lang="mi-NZ" sz="1200" b="1" err="1"/>
              <a:t>planned</a:t>
            </a:r>
            <a:r>
              <a:rPr lang="mi-NZ" sz="1200" b="1"/>
              <a:t> </a:t>
            </a:r>
            <a:r>
              <a:rPr lang="mi-NZ" sz="1200" b="1" err="1"/>
              <a:t>event</a:t>
            </a:r>
            <a:endParaRPr lang="en-NZ" sz="1200" b="1"/>
          </a:p>
        </p:txBody>
      </p:sp>
      <p:sp>
        <p:nvSpPr>
          <p:cNvPr id="5" name="TextBox 4">
            <a:extLst>
              <a:ext uri="{FF2B5EF4-FFF2-40B4-BE49-F238E27FC236}">
                <a16:creationId xmlns:a16="http://schemas.microsoft.com/office/drawing/2014/main" id="{455F4EB9-9F13-013B-D461-90E3D366250D}"/>
              </a:ext>
            </a:extLst>
          </p:cNvPr>
          <p:cNvSpPr txBox="1"/>
          <p:nvPr/>
        </p:nvSpPr>
        <p:spPr>
          <a:xfrm>
            <a:off x="7047657" y="4549968"/>
            <a:ext cx="4483224" cy="181588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mi-NZ" sz="1400" b="1" err="1"/>
              <a:t>Consumer</a:t>
            </a:r>
            <a:r>
              <a:rPr lang="mi-NZ" sz="1400" b="1"/>
              <a:t> </a:t>
            </a:r>
            <a:r>
              <a:rPr lang="mi-NZ" sz="1400" b="1" err="1"/>
              <a:t>Planned</a:t>
            </a:r>
            <a:r>
              <a:rPr lang="mi-NZ" sz="1400" b="1"/>
              <a:t> </a:t>
            </a:r>
            <a:r>
              <a:rPr lang="mi-NZ" sz="1400" b="1" err="1"/>
              <a:t>Events</a:t>
            </a:r>
            <a:r>
              <a:rPr lang="mi-NZ" sz="1400" b="1"/>
              <a:t> </a:t>
            </a:r>
            <a:r>
              <a:rPr lang="mi-NZ" sz="1400"/>
              <a:t>= </a:t>
            </a:r>
            <a:r>
              <a:rPr lang="mi-NZ" sz="1400" err="1"/>
              <a:t>What</a:t>
            </a:r>
            <a:r>
              <a:rPr lang="mi-NZ" sz="1400"/>
              <a:t> </a:t>
            </a:r>
            <a:r>
              <a:rPr lang="mi-NZ" sz="1400" err="1"/>
              <a:t>should</a:t>
            </a:r>
            <a:r>
              <a:rPr lang="mi-NZ" sz="1400"/>
              <a:t> </a:t>
            </a:r>
            <a:r>
              <a:rPr lang="mi-NZ" sz="1400" err="1"/>
              <a:t>happen</a:t>
            </a:r>
            <a:r>
              <a:rPr lang="mi-NZ" sz="1400"/>
              <a:t> </a:t>
            </a:r>
            <a:r>
              <a:rPr lang="mi-NZ" sz="1400" err="1"/>
              <a:t>in</a:t>
            </a:r>
            <a:r>
              <a:rPr lang="mi-NZ" sz="1400"/>
              <a:t> </a:t>
            </a:r>
            <a:r>
              <a:rPr lang="mi-NZ" sz="1400" err="1"/>
              <a:t>line</a:t>
            </a:r>
            <a:r>
              <a:rPr lang="mi-NZ" sz="1400"/>
              <a:t> </a:t>
            </a:r>
            <a:r>
              <a:rPr lang="mi-NZ" sz="1400" err="1"/>
              <a:t>with</a:t>
            </a:r>
            <a:r>
              <a:rPr lang="mi-NZ" sz="1400"/>
              <a:t> </a:t>
            </a:r>
            <a:r>
              <a:rPr lang="mi-NZ" sz="1400" err="1"/>
              <a:t>the</a:t>
            </a:r>
            <a:r>
              <a:rPr lang="mi-NZ" sz="1400"/>
              <a:t> </a:t>
            </a:r>
            <a:r>
              <a:rPr lang="mi-NZ" sz="1400" err="1"/>
              <a:t>National</a:t>
            </a:r>
            <a:r>
              <a:rPr lang="mi-NZ" sz="1400"/>
              <a:t> </a:t>
            </a:r>
            <a:r>
              <a:rPr lang="mi-NZ" sz="1400" err="1"/>
              <a:t>Immunisation</a:t>
            </a:r>
            <a:r>
              <a:rPr lang="mi-NZ" sz="1400"/>
              <a:t> Schedule</a:t>
            </a:r>
          </a:p>
          <a:p>
            <a:pPr marL="285750" indent="-285750">
              <a:buFont typeface="Wingdings" panose="05000000000000000000" pitchFamily="2" charset="2"/>
              <a:buChar char="Ø"/>
            </a:pPr>
            <a:endParaRPr lang="mi-NZ" sz="1400"/>
          </a:p>
          <a:p>
            <a:pPr marL="285750" indent="-285750">
              <a:buFont typeface="Wingdings" panose="05000000000000000000" pitchFamily="2" charset="2"/>
              <a:buChar char="Ø"/>
            </a:pPr>
            <a:r>
              <a:rPr lang="mi-NZ" sz="1400" b="1" err="1"/>
              <a:t>Expected</a:t>
            </a:r>
            <a:r>
              <a:rPr lang="mi-NZ" sz="1400" b="1"/>
              <a:t> </a:t>
            </a:r>
            <a:r>
              <a:rPr lang="mi-NZ" sz="1400" b="1" err="1"/>
              <a:t>Event</a:t>
            </a:r>
            <a:r>
              <a:rPr lang="mi-NZ" sz="1400" b="1"/>
              <a:t> </a:t>
            </a:r>
            <a:r>
              <a:rPr lang="mi-NZ" sz="1400"/>
              <a:t>= </a:t>
            </a:r>
            <a:r>
              <a:rPr lang="mi-NZ" sz="1400" err="1"/>
              <a:t>What</a:t>
            </a:r>
            <a:r>
              <a:rPr lang="mi-NZ" sz="1400"/>
              <a:t> </a:t>
            </a:r>
            <a:r>
              <a:rPr lang="mi-NZ" sz="1400" err="1"/>
              <a:t>might</a:t>
            </a:r>
            <a:r>
              <a:rPr lang="mi-NZ" sz="1400"/>
              <a:t> </a:t>
            </a:r>
            <a:r>
              <a:rPr lang="mi-NZ" sz="1400" err="1"/>
              <a:t>need</a:t>
            </a:r>
            <a:r>
              <a:rPr lang="mi-NZ" sz="1400"/>
              <a:t> to </a:t>
            </a:r>
            <a:r>
              <a:rPr lang="mi-NZ" sz="1400" err="1"/>
              <a:t>happen</a:t>
            </a:r>
            <a:r>
              <a:rPr lang="mi-NZ" sz="1400"/>
              <a:t> </a:t>
            </a:r>
            <a:r>
              <a:rPr lang="mi-NZ" sz="1400" err="1"/>
              <a:t>if</a:t>
            </a:r>
            <a:r>
              <a:rPr lang="mi-NZ" sz="1400"/>
              <a:t> a </a:t>
            </a:r>
            <a:r>
              <a:rPr lang="mi-NZ" sz="1400" err="1"/>
              <a:t>consumer</a:t>
            </a:r>
            <a:r>
              <a:rPr lang="mi-NZ" sz="1400"/>
              <a:t> </a:t>
            </a:r>
            <a:r>
              <a:rPr lang="mi-NZ" sz="1400" err="1"/>
              <a:t>planned</a:t>
            </a:r>
            <a:r>
              <a:rPr lang="mi-NZ" sz="1400"/>
              <a:t> </a:t>
            </a:r>
            <a:r>
              <a:rPr lang="mi-NZ" sz="1400" err="1"/>
              <a:t>event</a:t>
            </a:r>
            <a:r>
              <a:rPr lang="mi-NZ" sz="1400"/>
              <a:t> </a:t>
            </a:r>
            <a:r>
              <a:rPr lang="mi-NZ" sz="1400" err="1"/>
              <a:t>is</a:t>
            </a:r>
            <a:r>
              <a:rPr lang="mi-NZ" sz="1400"/>
              <a:t> </a:t>
            </a:r>
            <a:r>
              <a:rPr lang="mi-NZ" sz="1400" err="1"/>
              <a:t>delayed</a:t>
            </a:r>
            <a:endParaRPr lang="mi-NZ" sz="1400"/>
          </a:p>
          <a:p>
            <a:pPr marL="285750" indent="-285750">
              <a:buFont typeface="Wingdings" panose="05000000000000000000" pitchFamily="2" charset="2"/>
              <a:buChar char="Ø"/>
            </a:pPr>
            <a:endParaRPr lang="mi-NZ" sz="1400"/>
          </a:p>
          <a:p>
            <a:pPr marL="285750" indent="-285750">
              <a:buFont typeface="Wingdings" panose="05000000000000000000" pitchFamily="2" charset="2"/>
              <a:buChar char="Ø"/>
            </a:pPr>
            <a:r>
              <a:rPr lang="mi-NZ" sz="1400" b="1" err="1"/>
              <a:t>Provider</a:t>
            </a:r>
            <a:r>
              <a:rPr lang="mi-NZ" sz="1400" b="1"/>
              <a:t> </a:t>
            </a:r>
            <a:r>
              <a:rPr lang="mi-NZ" sz="1400" b="1" err="1"/>
              <a:t>Planned</a:t>
            </a:r>
            <a:r>
              <a:rPr lang="mi-NZ" sz="1400" b="1"/>
              <a:t> </a:t>
            </a:r>
            <a:r>
              <a:rPr lang="mi-NZ" sz="1400" b="1" err="1"/>
              <a:t>Event</a:t>
            </a:r>
            <a:r>
              <a:rPr lang="mi-NZ" sz="1400" b="1"/>
              <a:t> </a:t>
            </a:r>
            <a:r>
              <a:rPr lang="mi-NZ" sz="1400"/>
              <a:t>= </a:t>
            </a:r>
            <a:r>
              <a:rPr lang="mi-NZ" sz="1400" err="1"/>
              <a:t>Provider</a:t>
            </a:r>
            <a:r>
              <a:rPr lang="mi-NZ" sz="1400"/>
              <a:t> </a:t>
            </a:r>
            <a:r>
              <a:rPr lang="mi-NZ" sz="1400" err="1"/>
              <a:t>created</a:t>
            </a:r>
            <a:r>
              <a:rPr lang="mi-NZ" sz="1400"/>
              <a:t> </a:t>
            </a:r>
            <a:r>
              <a:rPr lang="mi-NZ" sz="1400" err="1"/>
              <a:t>events</a:t>
            </a:r>
            <a:r>
              <a:rPr lang="mi-NZ" sz="1400"/>
              <a:t>. </a:t>
            </a:r>
            <a:r>
              <a:rPr lang="mi-NZ" sz="1400" err="1"/>
              <a:t>Show</a:t>
            </a:r>
            <a:r>
              <a:rPr lang="mi-NZ" sz="1400"/>
              <a:t> </a:t>
            </a:r>
            <a:r>
              <a:rPr lang="mi-NZ" sz="1400" err="1"/>
              <a:t>planned</a:t>
            </a:r>
            <a:r>
              <a:rPr lang="mi-NZ" sz="1400"/>
              <a:t> </a:t>
            </a:r>
            <a:r>
              <a:rPr lang="mi-NZ" sz="1400" err="1"/>
              <a:t>interactions</a:t>
            </a:r>
            <a:r>
              <a:rPr lang="mi-NZ" sz="1400"/>
              <a:t>.  </a:t>
            </a:r>
            <a:endParaRPr lang="en-NZ" sz="1400"/>
          </a:p>
        </p:txBody>
      </p:sp>
    </p:spTree>
    <p:extLst>
      <p:ext uri="{BB962C8B-B14F-4D97-AF65-F5344CB8AC3E}">
        <p14:creationId xmlns:p14="http://schemas.microsoft.com/office/powerpoint/2010/main" val="242925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8" name="TextBox 7">
            <a:extLst>
              <a:ext uri="{FF2B5EF4-FFF2-40B4-BE49-F238E27FC236}">
                <a16:creationId xmlns:a16="http://schemas.microsoft.com/office/drawing/2014/main" id="{11857B8D-82A4-ADA6-068C-7B399AB68322}"/>
              </a:ext>
            </a:extLst>
          </p:cNvPr>
          <p:cNvSpPr txBox="1"/>
          <p:nvPr/>
        </p:nvSpPr>
        <p:spPr>
          <a:xfrm>
            <a:off x="9031147" y="3447114"/>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cs typeface="Calibri"/>
              </a:rPr>
              <a:t>People have </a:t>
            </a:r>
            <a:r>
              <a:rPr lang="en-US" sz="1400" b="1" kern="0">
                <a:solidFill>
                  <a:prstClr val="black"/>
                </a:solidFill>
                <a:cs typeface="Calibri"/>
              </a:rPr>
              <a:t>received</a:t>
            </a:r>
            <a:r>
              <a:rPr kumimoji="0" lang="en-US" sz="1400" b="1" i="0" u="none" strike="noStrike" kern="0" cap="none" spc="0" normalizeH="0" baseline="0" noProof="0">
                <a:ln>
                  <a:noFill/>
                </a:ln>
                <a:solidFill>
                  <a:prstClr val="black"/>
                </a:solidFill>
                <a:effectLst/>
                <a:uLnTx/>
                <a:uFillTx/>
                <a:cs typeface="Calibri"/>
              </a:rPr>
              <a:t> vaccinations and </a:t>
            </a:r>
            <a:r>
              <a:rPr lang="en-US" sz="1400" b="1" kern="0">
                <a:solidFill>
                  <a:prstClr val="black"/>
                </a:solidFill>
                <a:cs typeface="Calibri"/>
              </a:rPr>
              <a:t>had</a:t>
            </a:r>
            <a:r>
              <a:rPr kumimoji="0" lang="en-US" sz="1400" b="1" i="0" u="none" strike="noStrike" kern="0" cap="none" spc="0" normalizeH="0" baseline="0" noProof="0">
                <a:ln>
                  <a:noFill/>
                </a:ln>
                <a:solidFill>
                  <a:prstClr val="black"/>
                </a:solidFill>
                <a:effectLst/>
                <a:uLnTx/>
                <a:uFillTx/>
                <a:cs typeface="Calibri"/>
              </a:rPr>
              <a:t> these interactions recorded in an </a:t>
            </a:r>
            <a:r>
              <a:rPr kumimoji="0" lang="en-US" sz="1400" b="1" i="0" u="none" strike="noStrike" kern="0" cap="none" spc="0" normalizeH="0" baseline="0" noProof="0" err="1">
                <a:ln>
                  <a:noFill/>
                </a:ln>
                <a:solidFill>
                  <a:prstClr val="black"/>
                </a:solidFill>
                <a:effectLst/>
                <a:uLnTx/>
                <a:uFillTx/>
                <a:cs typeface="Calibri"/>
              </a:rPr>
              <a:t>immunisation</a:t>
            </a:r>
            <a:r>
              <a:rPr kumimoji="0" lang="en-US" sz="1400" b="1" i="0" u="none" strike="noStrike" kern="0" cap="none" spc="0" normalizeH="0" baseline="0" noProof="0">
                <a:ln>
                  <a:noFill/>
                </a:ln>
                <a:solidFill>
                  <a:prstClr val="black"/>
                </a:solidFill>
                <a:effectLst/>
                <a:uLnTx/>
                <a:uFillTx/>
                <a:cs typeface="Calibri"/>
              </a:rPr>
              <a:t> register. Vaccinators are also required to keep records.</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kern="0">
              <a:solidFill>
                <a:srgbClr val="06AE60"/>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6AE60"/>
                </a:solidFill>
                <a:effectLst/>
                <a:uLnTx/>
                <a:uFillTx/>
                <a:cs typeface="Calibri"/>
              </a:rPr>
              <a:t>VACCINATION</a:t>
            </a:r>
            <a:br>
              <a:rPr kumimoji="0" lang="en-US" sz="1400" b="1" i="0" u="none" strike="noStrike" kern="0" cap="none" spc="0" normalizeH="0" baseline="0" noProof="0">
                <a:ln>
                  <a:noFill/>
                </a:ln>
                <a:solidFill>
                  <a:srgbClr val="06AE60"/>
                </a:solidFill>
                <a:effectLst/>
                <a:uLnTx/>
                <a:uFillTx/>
                <a:cs typeface="Calibri"/>
              </a:rPr>
            </a:br>
            <a:r>
              <a:rPr kumimoji="0" lang="en-US" sz="1400" b="1" i="0" u="none" strike="noStrike" kern="0" cap="none" spc="0" normalizeH="0" baseline="0" noProof="0">
                <a:ln>
                  <a:noFill/>
                </a:ln>
                <a:solidFill>
                  <a:srgbClr val="06AE60"/>
                </a:solidFill>
                <a:effectLst/>
                <a:uLnTx/>
                <a:uFillTx/>
                <a:cs typeface="Calibri"/>
              </a:rPr>
              <a:t>EVENTS</a:t>
            </a:r>
            <a:endParaRPr kumimoji="0" lang="en-US" sz="1400" b="1" i="0" u="none" strike="noStrike" kern="0" cap="none" spc="0" normalizeH="0" baseline="0" noProof="0">
              <a:ln>
                <a:noFill/>
              </a:ln>
              <a:solidFill>
                <a:srgbClr val="06AE60"/>
              </a:solidFill>
              <a:effectLst/>
              <a:uLnTx/>
              <a:uFillTx/>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Against that 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reflective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Tree>
    <p:extLst>
      <p:ext uri="{BB962C8B-B14F-4D97-AF65-F5344CB8AC3E}">
        <p14:creationId xmlns:p14="http://schemas.microsoft.com/office/powerpoint/2010/main" val="552259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2AE65D-28F7-CC0F-44D2-705A71BDC2AB}"/>
              </a:ext>
            </a:extLst>
          </p:cNvPr>
          <p:cNvSpPr/>
          <p:nvPr/>
        </p:nvSpPr>
        <p:spPr bwMode="gray">
          <a:xfrm>
            <a:off x="578694" y="5241127"/>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a:cs typeface="Open Sans"/>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We will have a clear record of the interaction between a consumer and health worker</a:t>
            </a:r>
            <a:endParaRPr lang="en-NZ" sz="1200">
              <a:ea typeface="Open Sans"/>
              <a:cs typeface="Open Sans"/>
            </a:endParaRP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This record includes reasons why this interaction may not have happened</a:t>
            </a:r>
            <a:endParaRPr lang="en-NZ" sz="1200">
              <a:ea typeface="Open Sans"/>
              <a:cs typeface="Open Sans"/>
            </a:endParaRP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We can compare what was expected to happen with what actually happened</a:t>
            </a:r>
            <a:endParaRPr lang="en-NZ" sz="1200">
              <a:ea typeface="Open Sans"/>
              <a:cs typeface="Open Sans"/>
            </a:endParaRPr>
          </a:p>
        </p:txBody>
      </p:sp>
      <p:sp>
        <p:nvSpPr>
          <p:cNvPr id="19" name="Rectangle 18">
            <a:extLst>
              <a:ext uri="{FF2B5EF4-FFF2-40B4-BE49-F238E27FC236}">
                <a16:creationId xmlns:a16="http://schemas.microsoft.com/office/drawing/2014/main" id="{F864B0D3-7875-E19A-C889-B714EC6A7D7C}"/>
              </a:ext>
            </a:extLst>
          </p:cNvPr>
          <p:cNvSpPr/>
          <p:nvPr/>
        </p:nvSpPr>
        <p:spPr bwMode="gray">
          <a:xfrm>
            <a:off x="9278536" y="6662003"/>
            <a:ext cx="2418550" cy="195997"/>
          </a:xfrm>
          <a:prstGeom prst="rect">
            <a:avLst/>
          </a:prstGeom>
          <a:noFill/>
          <a:ln w="9525" algn="ctr">
            <a:noFill/>
            <a:miter lim="800000"/>
            <a:headEnd/>
            <a:tailEnd/>
          </a:ln>
        </p:spPr>
        <p:txBody>
          <a:bodyPr wrap="square" lIns="88900" tIns="88900" rIns="88900" bIns="88900" rtlCol="0" anchor="ctr"/>
          <a:lstStyle/>
          <a:p>
            <a:pPr>
              <a:lnSpc>
                <a:spcPct val="106000"/>
              </a:lnSpc>
              <a:buFont typeface="Wingdings 2" pitchFamily="18" charset="2"/>
              <a:buNone/>
              <a:defRPr/>
            </a:pPr>
            <a:r>
              <a:rPr lang="en-US" sz="900">
                <a:solidFill>
                  <a:srgbClr val="53565A"/>
                </a:solidFill>
                <a:latin typeface="Open Sans" panose="020B0606030504020204" pitchFamily="34" charset="0"/>
                <a:ea typeface="Open Sans" panose="020B0606030504020204" pitchFamily="34" charset="0"/>
                <a:cs typeface="Open Sans" panose="020B0606030504020204" pitchFamily="34" charset="0"/>
                <a:sym typeface="Open Sans"/>
              </a:rPr>
              <a:t>*No initiative currently scopes this activity</a:t>
            </a:r>
          </a:p>
        </p:txBody>
      </p:sp>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Vaccination Events</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fontAlgn="base">
              <a:defRPr/>
            </a:pPr>
            <a:r>
              <a:rPr lang="en-NZ" sz="1200" i="1">
                <a:solidFill>
                  <a:srgbClr val="48A26E"/>
                </a:solidFill>
                <a:latin typeface="Calibri" panose="020F0502020204030204"/>
                <a:ea typeface="Calibri"/>
                <a:cs typeface="Calibri"/>
              </a:rPr>
              <a:t>A </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vaccination event is a record of the interaction between a health worker (e.g</a:t>
            </a:r>
            <a:r>
              <a:rPr lang="en-NZ" sz="1200" i="1">
                <a:solidFill>
                  <a:srgbClr val="48A26E"/>
                </a:solidFill>
                <a:latin typeface="Calibri" panose="020F0502020204030204"/>
                <a:ea typeface="Calibri"/>
                <a:cs typeface="Calibri"/>
              </a:rPr>
              <a:t>.,</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 a vaccinator) and a consumer as relating to the consumer’s immunisation.</a:t>
            </a:r>
            <a:r>
              <a:rPr lang="en-NZ" sz="1200" i="1">
                <a:solidFill>
                  <a:srgbClr val="48A26E"/>
                </a:solidFill>
                <a:latin typeface="Calibri" panose="020F0502020204030204"/>
                <a:ea typeface="Calibri"/>
                <a:cs typeface="Calibri"/>
              </a:rPr>
              <a:t> </a:t>
            </a:r>
            <a:endPar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endParaRPr>
          </a:p>
        </p:txBody>
      </p:sp>
      <p:sp>
        <p:nvSpPr>
          <p:cNvPr id="23" name="Rectangle 22">
            <a:extLst>
              <a:ext uri="{FF2B5EF4-FFF2-40B4-BE49-F238E27FC236}">
                <a16:creationId xmlns:a16="http://schemas.microsoft.com/office/drawing/2014/main" id="{3E304D8E-178D-4C77-E79E-28B4EA7EE282}"/>
              </a:ext>
            </a:extLst>
          </p:cNvPr>
          <p:cNvSpPr/>
          <p:nvPr/>
        </p:nvSpPr>
        <p:spPr bwMode="gray">
          <a:xfrm>
            <a:off x="578694" y="2068862"/>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We are replacing tasks in NIR with immunisation events in the AIR; tasks were not providing the level of info required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Historically both indication and opting out have been pain points for data collection; AIR will learn from both CIR and NIR in this regard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Privately funded vaccinations have never been visible and a full view of vaccination history has been hard to obtain</a:t>
            </a:r>
          </a:p>
        </p:txBody>
      </p:sp>
      <p:sp>
        <p:nvSpPr>
          <p:cNvPr id="25" name="Rectangle 24">
            <a:extLst>
              <a:ext uri="{FF2B5EF4-FFF2-40B4-BE49-F238E27FC236}">
                <a16:creationId xmlns:a16="http://schemas.microsoft.com/office/drawing/2014/main" id="{F936EF44-FBAE-2579-76A1-FFD4A58EE6D7}"/>
              </a:ext>
            </a:extLst>
          </p:cNvPr>
          <p:cNvSpPr/>
          <p:nvPr/>
        </p:nvSpPr>
        <p:spPr bwMode="gray">
          <a:xfrm>
            <a:off x="578694" y="3718712"/>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Introducing immunisation events to record clinical interaction</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We’re making sure that AIR contains records of all vaccinations</a:t>
            </a:r>
          </a:p>
          <a:p>
            <a:pPr marL="171450" indent="-17145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We will keep the function that enables you to decline events, similar to declining tasks in NIR</a:t>
            </a:r>
            <a:endParaRPr lang="en-US" sz="1200">
              <a:ea typeface="Open Sans" panose="020B0606030504020204" pitchFamily="34" charset="0"/>
              <a:cs typeface="Open Sans" panose="020B0606030504020204" pitchFamily="34" charset="0"/>
              <a:sym typeface="Open Sans"/>
            </a:endParaRPr>
          </a:p>
        </p:txBody>
      </p:sp>
      <p:cxnSp>
        <p:nvCxnSpPr>
          <p:cNvPr id="27" name="Straight Connector 26">
            <a:extLst>
              <a:ext uri="{FF2B5EF4-FFF2-40B4-BE49-F238E27FC236}">
                <a16:creationId xmlns:a16="http://schemas.microsoft.com/office/drawing/2014/main" id="{C0E18E75-CD6B-ECD1-6F52-BA2780854845}"/>
              </a:ext>
            </a:extLst>
          </p:cNvPr>
          <p:cNvCxnSpPr>
            <a:cxnSpLocks/>
          </p:cNvCxnSpPr>
          <p:nvPr/>
        </p:nvCxnSpPr>
        <p:spPr>
          <a:xfrm>
            <a:off x="588836" y="3697409"/>
            <a:ext cx="5719207" cy="0"/>
          </a:xfrm>
          <a:prstGeom prst="line">
            <a:avLst/>
          </a:prstGeom>
          <a:noFill/>
          <a:ln w="9525" cap="flat" cmpd="sng" algn="ctr">
            <a:solidFill>
              <a:srgbClr val="A7A7A7"/>
            </a:solidFill>
            <a:prstDash val="dash"/>
          </a:ln>
          <a:effectLst/>
        </p:spPr>
      </p:cxnSp>
      <p:cxnSp>
        <p:nvCxnSpPr>
          <p:cNvPr id="28" name="Straight Connector 27">
            <a:extLst>
              <a:ext uri="{FF2B5EF4-FFF2-40B4-BE49-F238E27FC236}">
                <a16:creationId xmlns:a16="http://schemas.microsoft.com/office/drawing/2014/main" id="{FA7E68C7-D5F2-2AB4-339E-FB1FC358AC63}"/>
              </a:ext>
            </a:extLst>
          </p:cNvPr>
          <p:cNvCxnSpPr>
            <a:cxnSpLocks/>
          </p:cNvCxnSpPr>
          <p:nvPr/>
        </p:nvCxnSpPr>
        <p:spPr>
          <a:xfrm>
            <a:off x="588836" y="5241127"/>
            <a:ext cx="5719207" cy="0"/>
          </a:xfrm>
          <a:prstGeom prst="line">
            <a:avLst/>
          </a:prstGeom>
          <a:noFill/>
          <a:ln w="9525" cap="flat" cmpd="sng" algn="ctr">
            <a:solidFill>
              <a:srgbClr val="A7A7A7"/>
            </a:solidFill>
            <a:prstDash val="dash"/>
          </a:ln>
          <a:effectLst/>
        </p:spPr>
      </p:cxnSp>
      <p:sp>
        <p:nvSpPr>
          <p:cNvPr id="2" name="TextBox 1">
            <a:extLst>
              <a:ext uri="{FF2B5EF4-FFF2-40B4-BE49-F238E27FC236}">
                <a16:creationId xmlns:a16="http://schemas.microsoft.com/office/drawing/2014/main" id="{13060819-77EB-8E81-5877-4DB3C06FEBF5}"/>
              </a:ext>
            </a:extLst>
          </p:cNvPr>
          <p:cNvSpPr txBox="1"/>
          <p:nvPr/>
        </p:nvSpPr>
        <p:spPr>
          <a:xfrm>
            <a:off x="5422270" y="15488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1" i="0" u="none" strike="noStrike" kern="0" cap="none" spc="0" normalizeH="0" baseline="0" noProof="0">
                <a:ln>
                  <a:noFill/>
                </a:ln>
                <a:solidFill>
                  <a:prstClr val="black"/>
                </a:solidFill>
                <a:effectLst/>
                <a:uLnTx/>
                <a:uFillTx/>
                <a:cs typeface="Calibri"/>
              </a:rPr>
              <a:t>People have </a:t>
            </a:r>
            <a:r>
              <a:rPr lang="en-NZ" sz="1000" b="1" kern="0">
                <a:solidFill>
                  <a:prstClr val="black"/>
                </a:solidFill>
                <a:cs typeface="Calibri"/>
              </a:rPr>
              <a:t>received</a:t>
            </a:r>
            <a:r>
              <a:rPr kumimoji="0" lang="en-NZ" sz="1000" b="1" i="0" u="none" strike="noStrike" kern="0" cap="none" spc="0" normalizeH="0" baseline="0" noProof="0">
                <a:ln>
                  <a:noFill/>
                </a:ln>
                <a:solidFill>
                  <a:prstClr val="black"/>
                </a:solidFill>
                <a:effectLst/>
                <a:uLnTx/>
                <a:uFillTx/>
                <a:cs typeface="Calibri"/>
              </a:rPr>
              <a:t> vaccinations and have these interactions recorded in an immunisation register. Vaccinators are also required to keep records.</a:t>
            </a:r>
          </a:p>
          <a:p>
            <a:pPr marL="0" marR="0" lvl="0" indent="0" defTabSz="914400" eaLnBrk="1" fontAlgn="auto" latinLnBrk="0" hangingPunct="1">
              <a:lnSpc>
                <a:spcPct val="100000"/>
              </a:lnSpc>
              <a:spcBef>
                <a:spcPts val="0"/>
              </a:spcBef>
              <a:spcAft>
                <a:spcPts val="0"/>
              </a:spcAft>
              <a:buClrTx/>
              <a:buSzTx/>
              <a:buFontTx/>
              <a:buNone/>
              <a:tabLst/>
              <a:defRPr/>
            </a:pPr>
            <a:endParaRPr lang="en-US" sz="1000" b="1" kern="0">
              <a:solidFill>
                <a:prstClr val="black"/>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a:ln>
                  <a:noFill/>
                </a:ln>
                <a:solidFill>
                  <a:srgbClr val="06AE60"/>
                </a:solidFill>
                <a:effectLst/>
                <a:uLnTx/>
                <a:uFillTx/>
                <a:cs typeface="Calibri"/>
              </a:rPr>
              <a:t>VACCINATION EVENTS</a:t>
            </a:r>
            <a:endParaRPr kumimoji="0" lang="en-US" sz="1000" b="1" i="1" u="none" strike="noStrike" kern="0" cap="none" spc="0" normalizeH="0" baseline="0" noProof="0">
              <a:ln>
                <a:noFill/>
              </a:ln>
              <a:solidFill>
                <a:srgbClr val="06AE60"/>
              </a:solidFill>
              <a:effectLst/>
              <a:uLnTx/>
              <a:uFillTx/>
            </a:endParaRPr>
          </a:p>
        </p:txBody>
      </p:sp>
      <p:pic>
        <p:nvPicPr>
          <p:cNvPr id="3" name="Picture 2" descr="A group of people holding a large syringe&#10;&#10;Description automatically generated">
            <a:extLst>
              <a:ext uri="{FF2B5EF4-FFF2-40B4-BE49-F238E27FC236}">
                <a16:creationId xmlns:a16="http://schemas.microsoft.com/office/drawing/2014/main" id="{0925C5F5-C02B-E5BF-5A5F-D000D2A30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8535" y="181935"/>
            <a:ext cx="900000" cy="900000"/>
          </a:xfrm>
          <a:prstGeom prst="rect">
            <a:avLst/>
          </a:prstGeom>
        </p:spPr>
      </p:pic>
      <p:pic>
        <p:nvPicPr>
          <p:cNvPr id="4" name="Picture 3">
            <a:extLst>
              <a:ext uri="{FF2B5EF4-FFF2-40B4-BE49-F238E27FC236}">
                <a16:creationId xmlns:a16="http://schemas.microsoft.com/office/drawing/2014/main" id="{623A2223-51E3-1CBF-CAF7-1B423D804582}"/>
              </a:ext>
            </a:extLst>
          </p:cNvPr>
          <p:cNvPicPr>
            <a:picLocks noChangeAspect="1"/>
          </p:cNvPicPr>
          <p:nvPr/>
        </p:nvPicPr>
        <p:blipFill>
          <a:blip r:embed="rId3"/>
          <a:stretch>
            <a:fillRect/>
          </a:stretch>
        </p:blipFill>
        <p:spPr>
          <a:xfrm>
            <a:off x="6900402" y="2747855"/>
            <a:ext cx="4619889" cy="2598688"/>
          </a:xfrm>
          <a:prstGeom prst="rect">
            <a:avLst/>
          </a:prstGeom>
          <a:ln>
            <a:solidFill>
              <a:schemeClr val="tx1"/>
            </a:solidFill>
          </a:ln>
        </p:spPr>
      </p:pic>
      <p:sp>
        <p:nvSpPr>
          <p:cNvPr id="5" name="TextBox 4">
            <a:extLst>
              <a:ext uri="{FF2B5EF4-FFF2-40B4-BE49-F238E27FC236}">
                <a16:creationId xmlns:a16="http://schemas.microsoft.com/office/drawing/2014/main" id="{82DF6154-0227-0251-FB46-E2A6E0C505A4}"/>
              </a:ext>
            </a:extLst>
          </p:cNvPr>
          <p:cNvSpPr txBox="1"/>
          <p:nvPr/>
        </p:nvSpPr>
        <p:spPr>
          <a:xfrm>
            <a:off x="7210425" y="5457825"/>
            <a:ext cx="4124325" cy="307777"/>
          </a:xfrm>
          <a:prstGeom prst="rect">
            <a:avLst/>
          </a:prstGeom>
          <a:noFill/>
        </p:spPr>
        <p:txBody>
          <a:bodyPr wrap="square" rtlCol="0">
            <a:spAutoFit/>
          </a:bodyPr>
          <a:lstStyle/>
          <a:p>
            <a:r>
              <a:rPr lang="mi-NZ" sz="1400" b="1" i="1">
                <a:solidFill>
                  <a:schemeClr val="bg1">
                    <a:lumMod val="50000"/>
                  </a:schemeClr>
                </a:solidFill>
              </a:rPr>
              <a:t>For more </a:t>
            </a:r>
            <a:r>
              <a:rPr lang="mi-NZ" sz="1400" b="1" i="1" err="1">
                <a:solidFill>
                  <a:schemeClr val="bg1">
                    <a:lumMod val="50000"/>
                  </a:schemeClr>
                </a:solidFill>
              </a:rPr>
              <a:t>on</a:t>
            </a:r>
            <a:r>
              <a:rPr lang="mi-NZ" sz="1400" b="1" i="1">
                <a:solidFill>
                  <a:schemeClr val="bg1">
                    <a:lumMod val="50000"/>
                  </a:schemeClr>
                </a:solidFill>
              </a:rPr>
              <a:t> </a:t>
            </a:r>
            <a:r>
              <a:rPr lang="mi-NZ" sz="1400" b="1" i="1" err="1">
                <a:solidFill>
                  <a:schemeClr val="bg1">
                    <a:lumMod val="50000"/>
                  </a:schemeClr>
                </a:solidFill>
              </a:rPr>
              <a:t>this</a:t>
            </a:r>
            <a:r>
              <a:rPr lang="mi-NZ" sz="1400" b="1" i="1">
                <a:solidFill>
                  <a:schemeClr val="bg1">
                    <a:lumMod val="50000"/>
                  </a:schemeClr>
                </a:solidFill>
              </a:rPr>
              <a:t> </a:t>
            </a:r>
            <a:r>
              <a:rPr lang="mi-NZ" sz="1400" b="1" i="1" err="1">
                <a:solidFill>
                  <a:schemeClr val="bg1">
                    <a:lumMod val="50000"/>
                  </a:schemeClr>
                </a:solidFill>
              </a:rPr>
              <a:t>please</a:t>
            </a:r>
            <a:r>
              <a:rPr lang="mi-NZ" sz="1400" b="1" i="1">
                <a:solidFill>
                  <a:schemeClr val="bg1">
                    <a:lumMod val="50000"/>
                  </a:schemeClr>
                </a:solidFill>
              </a:rPr>
              <a:t> </a:t>
            </a:r>
            <a:r>
              <a:rPr lang="mi-NZ" sz="1400" b="1" i="1" err="1">
                <a:solidFill>
                  <a:schemeClr val="bg1">
                    <a:lumMod val="50000"/>
                  </a:schemeClr>
                </a:solidFill>
              </a:rPr>
              <a:t>see</a:t>
            </a:r>
            <a:r>
              <a:rPr lang="mi-NZ" sz="1400" b="1" i="1">
                <a:solidFill>
                  <a:schemeClr val="bg1">
                    <a:lumMod val="50000"/>
                  </a:schemeClr>
                </a:solidFill>
              </a:rPr>
              <a:t> </a:t>
            </a:r>
            <a:r>
              <a:rPr lang="mi-NZ" sz="1400" b="1" i="1" err="1">
                <a:solidFill>
                  <a:schemeClr val="bg1">
                    <a:lumMod val="50000"/>
                  </a:schemeClr>
                </a:solidFill>
              </a:rPr>
              <a:t>cutover</a:t>
            </a:r>
            <a:r>
              <a:rPr lang="mi-NZ" sz="1400" b="1" i="1">
                <a:solidFill>
                  <a:schemeClr val="bg1">
                    <a:lumMod val="50000"/>
                  </a:schemeClr>
                </a:solidFill>
              </a:rPr>
              <a:t> </a:t>
            </a:r>
            <a:r>
              <a:rPr lang="mi-NZ" sz="1400" b="1" i="1" err="1">
                <a:solidFill>
                  <a:schemeClr val="bg1">
                    <a:lumMod val="50000"/>
                  </a:schemeClr>
                </a:solidFill>
              </a:rPr>
              <a:t>series</a:t>
            </a:r>
            <a:r>
              <a:rPr lang="mi-NZ" sz="1400" b="1" i="1">
                <a:solidFill>
                  <a:schemeClr val="bg1">
                    <a:lumMod val="50000"/>
                  </a:schemeClr>
                </a:solidFill>
              </a:rPr>
              <a:t> </a:t>
            </a:r>
            <a:r>
              <a:rPr lang="mi-NZ" sz="1400" b="1" i="1" err="1">
                <a:solidFill>
                  <a:schemeClr val="bg1">
                    <a:lumMod val="50000"/>
                  </a:schemeClr>
                </a:solidFill>
              </a:rPr>
              <a:t>session</a:t>
            </a:r>
            <a:r>
              <a:rPr lang="mi-NZ" sz="1400" b="1" i="1">
                <a:solidFill>
                  <a:schemeClr val="bg1">
                    <a:lumMod val="50000"/>
                  </a:schemeClr>
                </a:solidFill>
              </a:rPr>
              <a:t> 2  </a:t>
            </a:r>
            <a:endParaRPr lang="en-NZ" sz="1400" b="1" i="1">
              <a:solidFill>
                <a:schemeClr val="bg1">
                  <a:lumMod val="50000"/>
                </a:schemeClr>
              </a:solidFill>
            </a:endParaRPr>
          </a:p>
        </p:txBody>
      </p:sp>
    </p:spTree>
    <p:extLst>
      <p:ext uri="{BB962C8B-B14F-4D97-AF65-F5344CB8AC3E}">
        <p14:creationId xmlns:p14="http://schemas.microsoft.com/office/powerpoint/2010/main" val="521673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Against that 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cs typeface="Calibri"/>
              </a:rPr>
              <a:t>We need </a:t>
            </a:r>
            <a:r>
              <a:rPr kumimoji="0" lang="en-US" sz="1400" b="1" i="0" u="none" strike="noStrike" kern="0" cap="none" spc="0" normalizeH="0" baseline="0" noProof="0" err="1">
                <a:ln>
                  <a:noFill/>
                </a:ln>
                <a:solidFill>
                  <a:prstClr val="black"/>
                </a:solidFill>
                <a:effectLst/>
                <a:uLnTx/>
                <a:uFillTx/>
                <a:cs typeface="Calibri"/>
              </a:rPr>
              <a:t>immunisation</a:t>
            </a:r>
            <a:r>
              <a:rPr kumimoji="0" lang="en-US" sz="1400" b="1" i="0" u="none" strike="noStrike" kern="0" cap="none" spc="0" normalizeH="0" baseline="0" noProof="0">
                <a:ln>
                  <a:noFill/>
                </a:ln>
                <a:solidFill>
                  <a:prstClr val="black"/>
                </a:solidFill>
                <a:effectLst/>
                <a:uLnTx/>
                <a:uFillTx/>
                <a:cs typeface="Calibri"/>
              </a:rPr>
              <a:t> records to be assigned to the right person and reflective of the actual vaccination interaction that took place</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kern="0">
              <a:solidFill>
                <a:prstClr val="black"/>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06AE60"/>
                </a:solidFill>
                <a:effectLst/>
                <a:uLnTx/>
                <a:uFillTx/>
                <a:cs typeface="Calibri"/>
              </a:rPr>
              <a:t>MATCHING EVENTS</a:t>
            </a:r>
            <a:endParaRPr kumimoji="0" lang="en-US" sz="1400" b="1" i="1" u="none" strike="noStrike" kern="0" cap="none" spc="0" normalizeH="0" baseline="0" noProof="0">
              <a:ln>
                <a:noFill/>
              </a:ln>
              <a:solidFill>
                <a:srgbClr val="06AE60"/>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
        <p:nvSpPr>
          <p:cNvPr id="12" name="TextBox 11">
            <a:extLst>
              <a:ext uri="{FF2B5EF4-FFF2-40B4-BE49-F238E27FC236}">
                <a16:creationId xmlns:a16="http://schemas.microsoft.com/office/drawing/2014/main" id="{7867642B-6CA3-D478-9BBD-87869964E293}"/>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Tree>
    <p:extLst>
      <p:ext uri="{BB962C8B-B14F-4D97-AF65-F5344CB8AC3E}">
        <p14:creationId xmlns:p14="http://schemas.microsoft.com/office/powerpoint/2010/main" val="2118680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F6A8625-56C6-FED7-E2DA-882C4A7DAD45}"/>
              </a:ext>
            </a:extLst>
          </p:cNvPr>
          <p:cNvCxnSpPr>
            <a:cxnSpLocks/>
            <a:stCxn id="2" idx="2"/>
            <a:endCxn id="4" idx="0"/>
          </p:cNvCxnSpPr>
          <p:nvPr/>
        </p:nvCxnSpPr>
        <p:spPr>
          <a:xfrm flipH="1">
            <a:off x="9276214" y="2763612"/>
            <a:ext cx="1" cy="2384994"/>
          </a:xfrm>
          <a:prstGeom prst="straightConnector1">
            <a:avLst/>
          </a:prstGeom>
          <a:ln w="38100">
            <a:solidFill>
              <a:srgbClr val="06AE6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7FAA32-99FA-F7C5-897E-08277FD84579}"/>
              </a:ext>
            </a:extLst>
          </p:cNvPr>
          <p:cNvSpPr/>
          <p:nvPr/>
        </p:nvSpPr>
        <p:spPr>
          <a:xfrm flipV="1">
            <a:off x="8516686" y="3906610"/>
            <a:ext cx="1582268" cy="375556"/>
          </a:xfrm>
          <a:prstGeom prst="ellipse">
            <a:avLst/>
          </a:prstGeom>
          <a:solidFill>
            <a:srgbClr val="00B460"/>
          </a:solidFill>
          <a:ln>
            <a:solidFill>
              <a:srgbClr val="00B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864B0D3-7875-E19A-C889-B714EC6A7D7C}"/>
              </a:ext>
            </a:extLst>
          </p:cNvPr>
          <p:cNvSpPr/>
          <p:nvPr/>
        </p:nvSpPr>
        <p:spPr bwMode="gray">
          <a:xfrm>
            <a:off x="-2519883" y="12011243"/>
            <a:ext cx="2418550" cy="195997"/>
          </a:xfrm>
          <a:prstGeom prst="rect">
            <a:avLst/>
          </a:prstGeom>
          <a:noFill/>
          <a:ln w="9525" algn="ctr">
            <a:noFill/>
            <a:miter lim="800000"/>
            <a:headEnd/>
            <a:tailEnd/>
          </a:ln>
        </p:spPr>
        <p:txBody>
          <a:bodyPr wrap="square" lIns="88900" tIns="88900" rIns="88900" bIns="88900" rtlCol="0" anchor="ctr"/>
          <a:lstStyle/>
          <a:p>
            <a:pPr>
              <a:lnSpc>
                <a:spcPct val="106000"/>
              </a:lnSpc>
              <a:buFont typeface="Wingdings 2" pitchFamily="18" charset="2"/>
              <a:buNone/>
              <a:defRPr/>
            </a:pPr>
            <a:r>
              <a:rPr lang="en-US" sz="900">
                <a:solidFill>
                  <a:srgbClr val="53565A"/>
                </a:solidFill>
                <a:latin typeface="Open Sans" panose="020B0606030504020204" pitchFamily="34" charset="0"/>
                <a:ea typeface="Open Sans" panose="020B0606030504020204" pitchFamily="34" charset="0"/>
                <a:cs typeface="Open Sans" panose="020B0606030504020204" pitchFamily="34" charset="0"/>
                <a:sym typeface="Open Sans"/>
              </a:rPr>
              <a:t>*No initiative currently scopes this activity</a:t>
            </a:r>
          </a:p>
        </p:txBody>
      </p:sp>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Matching Events</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a:ln>
                  <a:noFill/>
                </a:ln>
                <a:solidFill>
                  <a:srgbClr val="48A26E"/>
                </a:solidFill>
                <a:effectLst/>
                <a:uLnTx/>
                <a:uFillTx/>
                <a:latin typeface="Calibri" panose="020F0502020204030204"/>
                <a:ea typeface="Calibri"/>
                <a:cs typeface="Calibri"/>
              </a:rPr>
              <a:t>AIR will automatically match a Planned Event with an Immunisation Event </a:t>
            </a:r>
          </a:p>
        </p:txBody>
      </p:sp>
      <p:sp>
        <p:nvSpPr>
          <p:cNvPr id="25" name="Rectangle 24">
            <a:extLst>
              <a:ext uri="{FF2B5EF4-FFF2-40B4-BE49-F238E27FC236}">
                <a16:creationId xmlns:a16="http://schemas.microsoft.com/office/drawing/2014/main" id="{D2D19610-FCE0-30C9-C73F-2F0EA2F8FDE5}"/>
              </a:ext>
            </a:extLst>
          </p:cNvPr>
          <p:cNvSpPr/>
          <p:nvPr/>
        </p:nvSpPr>
        <p:spPr bwMode="gray">
          <a:xfrm>
            <a:off x="578694" y="2209400"/>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The NIR currently has some data issues which can mean a great deal of manual effort to clear up</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Due to tasks not being fixed it can be difficult to see what was expected to be delivered and what was actually delivered</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6" name="Rectangle 25">
            <a:extLst>
              <a:ext uri="{FF2B5EF4-FFF2-40B4-BE49-F238E27FC236}">
                <a16:creationId xmlns:a16="http://schemas.microsoft.com/office/drawing/2014/main" id="{0858F1DC-2674-60E2-14E3-4C332EE79A7D}"/>
              </a:ext>
            </a:extLst>
          </p:cNvPr>
          <p:cNvSpPr/>
          <p:nvPr/>
        </p:nvSpPr>
        <p:spPr bwMode="gray">
          <a:xfrm>
            <a:off x="578694" y="5056367"/>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Clear visibility of what was expected to be delivered and what was actually delivered.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Minimise administrative burden for manual matching​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Improved data quality and record accuracy.​</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7" name="Rectangle 26">
            <a:extLst>
              <a:ext uri="{FF2B5EF4-FFF2-40B4-BE49-F238E27FC236}">
                <a16:creationId xmlns:a16="http://schemas.microsoft.com/office/drawing/2014/main" id="{F88AFC7E-2C2A-B96E-4EF1-93B1E5837E85}"/>
              </a:ext>
            </a:extLst>
          </p:cNvPr>
          <p:cNvSpPr/>
          <p:nvPr/>
        </p:nvSpPr>
        <p:spPr bwMode="gray">
          <a:xfrm>
            <a:off x="578694" y="3626332"/>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Introducing immunisation events to record the clinical interaction &amp; matching these to Planned Events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Introducing robust data quality rules for the matching of these records</a:t>
            </a:r>
          </a:p>
          <a:p>
            <a:pPr marL="171450" indent="-17145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Building a system which enables automated matching of these records where possible</a:t>
            </a:r>
            <a:endParaRPr lang="en-US" sz="1200">
              <a:ea typeface="Open Sans" panose="020B0606030504020204" pitchFamily="34" charset="0"/>
              <a:cs typeface="Open Sans" panose="020B0606030504020204" pitchFamily="34" charset="0"/>
              <a:sym typeface="Open Sans"/>
            </a:endParaRPr>
          </a:p>
        </p:txBody>
      </p:sp>
      <p:cxnSp>
        <p:nvCxnSpPr>
          <p:cNvPr id="29" name="Straight Connector 28">
            <a:extLst>
              <a:ext uri="{FF2B5EF4-FFF2-40B4-BE49-F238E27FC236}">
                <a16:creationId xmlns:a16="http://schemas.microsoft.com/office/drawing/2014/main" id="{C62C815A-97F4-00B7-FC3F-EC846BF39373}"/>
              </a:ext>
            </a:extLst>
          </p:cNvPr>
          <p:cNvCxnSpPr>
            <a:cxnSpLocks/>
          </p:cNvCxnSpPr>
          <p:nvPr/>
        </p:nvCxnSpPr>
        <p:spPr>
          <a:xfrm>
            <a:off x="578694" y="3501067"/>
            <a:ext cx="5719207" cy="0"/>
          </a:xfrm>
          <a:prstGeom prst="line">
            <a:avLst/>
          </a:prstGeom>
          <a:noFill/>
          <a:ln w="9525" cap="flat" cmpd="sng" algn="ctr">
            <a:solidFill>
              <a:srgbClr val="A7A7A7"/>
            </a:solidFill>
            <a:prstDash val="dash"/>
          </a:ln>
          <a:effectLst/>
        </p:spPr>
      </p:cxnSp>
      <p:cxnSp>
        <p:nvCxnSpPr>
          <p:cNvPr id="30" name="Straight Connector 29">
            <a:extLst>
              <a:ext uri="{FF2B5EF4-FFF2-40B4-BE49-F238E27FC236}">
                <a16:creationId xmlns:a16="http://schemas.microsoft.com/office/drawing/2014/main" id="{A106B5D2-9CB9-BACD-21FF-9263F4653CE9}"/>
              </a:ext>
            </a:extLst>
          </p:cNvPr>
          <p:cNvCxnSpPr>
            <a:cxnSpLocks/>
          </p:cNvCxnSpPr>
          <p:nvPr/>
        </p:nvCxnSpPr>
        <p:spPr>
          <a:xfrm>
            <a:off x="578694" y="4931101"/>
            <a:ext cx="5719207" cy="0"/>
          </a:xfrm>
          <a:prstGeom prst="line">
            <a:avLst/>
          </a:prstGeom>
          <a:noFill/>
          <a:ln w="9525" cap="flat" cmpd="sng" algn="ctr">
            <a:solidFill>
              <a:srgbClr val="A7A7A7"/>
            </a:solidFill>
            <a:prstDash val="dash"/>
          </a:ln>
          <a:effectLst/>
        </p:spPr>
      </p:cxnSp>
      <p:graphicFrame>
        <p:nvGraphicFramePr>
          <p:cNvPr id="2" name="Table 5">
            <a:extLst>
              <a:ext uri="{FF2B5EF4-FFF2-40B4-BE49-F238E27FC236}">
                <a16:creationId xmlns:a16="http://schemas.microsoft.com/office/drawing/2014/main" id="{3C3F6E90-61F1-B26F-4165-9EC7F5CECA0B}"/>
              </a:ext>
            </a:extLst>
          </p:cNvPr>
          <p:cNvGraphicFramePr>
            <a:graphicFrameLocks noGrp="1"/>
          </p:cNvGraphicFramePr>
          <p:nvPr>
            <p:extLst>
              <p:ext uri="{D42A27DB-BD31-4B8C-83A1-F6EECF244321}">
                <p14:modId xmlns:p14="http://schemas.microsoft.com/office/powerpoint/2010/main" val="4238224206"/>
              </p:ext>
            </p:extLst>
          </p:nvPr>
        </p:nvGraphicFramePr>
        <p:xfrm>
          <a:off x="6949268" y="1788252"/>
          <a:ext cx="4653894" cy="975360"/>
        </p:xfrm>
        <a:graphic>
          <a:graphicData uri="http://schemas.openxmlformats.org/drawingml/2006/table">
            <a:tbl>
              <a:tblPr firstRow="1" bandRow="1">
                <a:tableStyleId>{5C22544A-7EE6-4342-B048-85BDC9FD1C3A}</a:tableStyleId>
              </a:tblPr>
              <a:tblGrid>
                <a:gridCol w="3034184">
                  <a:extLst>
                    <a:ext uri="{9D8B030D-6E8A-4147-A177-3AD203B41FA5}">
                      <a16:colId xmlns:a16="http://schemas.microsoft.com/office/drawing/2014/main" val="2657699594"/>
                    </a:ext>
                  </a:extLst>
                </a:gridCol>
                <a:gridCol w="1619710">
                  <a:extLst>
                    <a:ext uri="{9D8B030D-6E8A-4147-A177-3AD203B41FA5}">
                      <a16:colId xmlns:a16="http://schemas.microsoft.com/office/drawing/2014/main" val="2664693062"/>
                    </a:ext>
                  </a:extLst>
                </a:gridCol>
              </a:tblGrid>
              <a:tr h="194050">
                <a:tc>
                  <a:txBody>
                    <a:bodyPr/>
                    <a:lstStyle/>
                    <a:p>
                      <a:r>
                        <a:rPr lang="mi-NZ" sz="800">
                          <a:solidFill>
                            <a:schemeClr val="tx1"/>
                          </a:solidFill>
                        </a:rPr>
                        <a:t>PLANNED EVENT</a:t>
                      </a:r>
                      <a:endParaRPr lang="en-NZ" sz="800">
                        <a:solidFill>
                          <a:schemeClr val="tx1"/>
                        </a:solidFill>
                      </a:endParaRPr>
                    </a:p>
                  </a:txBody>
                  <a:tcPr/>
                </a:tc>
                <a:tc>
                  <a:txBody>
                    <a:bodyPr/>
                    <a:lstStyle/>
                    <a:p>
                      <a:r>
                        <a:rPr lang="mi-NZ" sz="800">
                          <a:solidFill>
                            <a:schemeClr val="tx1"/>
                          </a:solidFill>
                        </a:rPr>
                        <a:t>DUE</a:t>
                      </a:r>
                      <a:endParaRPr lang="en-NZ" sz="800">
                        <a:solidFill>
                          <a:schemeClr val="tx1"/>
                        </a:solidFill>
                      </a:endParaRPr>
                    </a:p>
                  </a:txBody>
                  <a:tcPr/>
                </a:tc>
                <a:extLst>
                  <a:ext uri="{0D108BD9-81ED-4DB2-BD59-A6C34878D82A}">
                    <a16:rowId xmlns:a16="http://schemas.microsoft.com/office/drawing/2014/main" val="590751980"/>
                  </a:ext>
                </a:extLst>
              </a:tr>
              <a:tr h="194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Rotavirus (dose 1 of 2)</a:t>
                      </a:r>
                    </a:p>
                  </a:txBody>
                  <a:tcPr/>
                </a:tc>
                <a:tc>
                  <a:txBody>
                    <a:bodyPr/>
                    <a:lstStyle/>
                    <a:p>
                      <a:r>
                        <a:rPr lang="mi-NZ" sz="800" b="1"/>
                        <a:t>23 </a:t>
                      </a:r>
                      <a:r>
                        <a:rPr lang="mi-NZ" sz="800" b="1" err="1"/>
                        <a:t>August</a:t>
                      </a:r>
                      <a:r>
                        <a:rPr lang="mi-NZ" sz="800" b="1"/>
                        <a:t> 2023</a:t>
                      </a:r>
                      <a:endParaRPr lang="en-NZ" sz="800"/>
                    </a:p>
                  </a:txBody>
                  <a:tcPr/>
                </a:tc>
                <a:extLst>
                  <a:ext uri="{0D108BD9-81ED-4DB2-BD59-A6C34878D82A}">
                    <a16:rowId xmlns:a16="http://schemas.microsoft.com/office/drawing/2014/main" val="866563376"/>
                  </a:ext>
                </a:extLst>
              </a:tr>
              <a:tr h="304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Diphtheria, tetanus, whooping cough, polio, hep B, and Hib (dose 1 of 3)</a:t>
                      </a:r>
                    </a:p>
                  </a:txBody>
                  <a:tcPr/>
                </a:tc>
                <a:tc>
                  <a:txBody>
                    <a:bodyPr/>
                    <a:lstStyle/>
                    <a:p>
                      <a:r>
                        <a:rPr lang="mi-NZ" sz="800" b="1"/>
                        <a:t>23 </a:t>
                      </a:r>
                      <a:r>
                        <a:rPr lang="mi-NZ" sz="800" b="1" err="1"/>
                        <a:t>August</a:t>
                      </a:r>
                      <a:r>
                        <a:rPr lang="mi-NZ" sz="800" b="1"/>
                        <a:t> 2023</a:t>
                      </a:r>
                      <a:endParaRPr lang="en-NZ" sz="800"/>
                    </a:p>
                  </a:txBody>
                  <a:tcPr/>
                </a:tc>
                <a:extLst>
                  <a:ext uri="{0D108BD9-81ED-4DB2-BD59-A6C34878D82A}">
                    <a16:rowId xmlns:a16="http://schemas.microsoft.com/office/drawing/2014/main" val="3993975173"/>
                  </a:ext>
                </a:extLst>
              </a:tr>
              <a:tr h="194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Pneumococcal (dose 1 of 3)</a:t>
                      </a:r>
                    </a:p>
                  </a:txBody>
                  <a:tcPr/>
                </a:tc>
                <a:tc>
                  <a:txBody>
                    <a:bodyPr/>
                    <a:lstStyle/>
                    <a:p>
                      <a:r>
                        <a:rPr lang="mi-NZ" sz="800" b="1"/>
                        <a:t>23 </a:t>
                      </a:r>
                      <a:r>
                        <a:rPr lang="mi-NZ" sz="800" b="1" err="1"/>
                        <a:t>August</a:t>
                      </a:r>
                      <a:r>
                        <a:rPr lang="mi-NZ" sz="800" b="1"/>
                        <a:t> 2023</a:t>
                      </a:r>
                      <a:endParaRPr lang="en-NZ" sz="800"/>
                    </a:p>
                  </a:txBody>
                  <a:tcPr/>
                </a:tc>
                <a:extLst>
                  <a:ext uri="{0D108BD9-81ED-4DB2-BD59-A6C34878D82A}">
                    <a16:rowId xmlns:a16="http://schemas.microsoft.com/office/drawing/2014/main" val="3695301675"/>
                  </a:ext>
                </a:extLst>
              </a:tr>
            </a:tbl>
          </a:graphicData>
        </a:graphic>
      </p:graphicFrame>
      <p:pic>
        <p:nvPicPr>
          <p:cNvPr id="3" name="Graphic 2" descr="Crawling baby in onesie">
            <a:extLst>
              <a:ext uri="{FF2B5EF4-FFF2-40B4-BE49-F238E27FC236}">
                <a16:creationId xmlns:a16="http://schemas.microsoft.com/office/drawing/2014/main" id="{CF693AF7-A04C-70E1-198A-C41028286E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41319" y="2952967"/>
            <a:ext cx="1447562" cy="1256513"/>
          </a:xfrm>
          <a:prstGeom prst="rect">
            <a:avLst/>
          </a:prstGeom>
        </p:spPr>
      </p:pic>
      <p:graphicFrame>
        <p:nvGraphicFramePr>
          <p:cNvPr id="4" name="Table 5">
            <a:extLst>
              <a:ext uri="{FF2B5EF4-FFF2-40B4-BE49-F238E27FC236}">
                <a16:creationId xmlns:a16="http://schemas.microsoft.com/office/drawing/2014/main" id="{5617416A-B1D8-9781-3430-037326DEF9F4}"/>
              </a:ext>
            </a:extLst>
          </p:cNvPr>
          <p:cNvGraphicFramePr>
            <a:graphicFrameLocks noGrp="1"/>
          </p:cNvGraphicFramePr>
          <p:nvPr>
            <p:extLst>
              <p:ext uri="{D42A27DB-BD31-4B8C-83A1-F6EECF244321}">
                <p14:modId xmlns:p14="http://schemas.microsoft.com/office/powerpoint/2010/main" val="1860519915"/>
              </p:ext>
            </p:extLst>
          </p:nvPr>
        </p:nvGraphicFramePr>
        <p:xfrm>
          <a:off x="6949268" y="5148606"/>
          <a:ext cx="4653893" cy="1173061"/>
        </p:xfrm>
        <a:graphic>
          <a:graphicData uri="http://schemas.openxmlformats.org/drawingml/2006/table">
            <a:tbl>
              <a:tblPr firstRow="1" bandRow="1">
                <a:tableStyleId>{5C22544A-7EE6-4342-B048-85BDC9FD1C3A}</a:tableStyleId>
              </a:tblPr>
              <a:tblGrid>
                <a:gridCol w="1788953">
                  <a:extLst>
                    <a:ext uri="{9D8B030D-6E8A-4147-A177-3AD203B41FA5}">
                      <a16:colId xmlns:a16="http://schemas.microsoft.com/office/drawing/2014/main" val="2657699594"/>
                    </a:ext>
                  </a:extLst>
                </a:gridCol>
                <a:gridCol w="954980">
                  <a:extLst>
                    <a:ext uri="{9D8B030D-6E8A-4147-A177-3AD203B41FA5}">
                      <a16:colId xmlns:a16="http://schemas.microsoft.com/office/drawing/2014/main" val="2664693062"/>
                    </a:ext>
                  </a:extLst>
                </a:gridCol>
                <a:gridCol w="1522554">
                  <a:extLst>
                    <a:ext uri="{9D8B030D-6E8A-4147-A177-3AD203B41FA5}">
                      <a16:colId xmlns:a16="http://schemas.microsoft.com/office/drawing/2014/main" val="245775677"/>
                    </a:ext>
                  </a:extLst>
                </a:gridCol>
                <a:gridCol w="387406">
                  <a:extLst>
                    <a:ext uri="{9D8B030D-6E8A-4147-A177-3AD203B41FA5}">
                      <a16:colId xmlns:a16="http://schemas.microsoft.com/office/drawing/2014/main" val="2011872847"/>
                    </a:ext>
                  </a:extLst>
                </a:gridCol>
              </a:tblGrid>
              <a:tr h="312320">
                <a:tc>
                  <a:txBody>
                    <a:bodyPr/>
                    <a:lstStyle/>
                    <a:p>
                      <a:r>
                        <a:rPr lang="mi-NZ" sz="800">
                          <a:solidFill>
                            <a:schemeClr val="tx1"/>
                          </a:solidFill>
                        </a:rPr>
                        <a:t>PLANNED EVENT</a:t>
                      </a:r>
                      <a:endParaRPr lang="en-NZ" sz="800">
                        <a:solidFill>
                          <a:schemeClr val="tx1"/>
                        </a:solidFill>
                      </a:endParaRPr>
                    </a:p>
                  </a:txBody>
                  <a:tcPr/>
                </a:tc>
                <a:tc>
                  <a:txBody>
                    <a:bodyPr/>
                    <a:lstStyle/>
                    <a:p>
                      <a:r>
                        <a:rPr lang="mi-NZ" sz="800">
                          <a:solidFill>
                            <a:schemeClr val="tx1"/>
                          </a:solidFill>
                        </a:rPr>
                        <a:t>EVENT DUE</a:t>
                      </a:r>
                      <a:endParaRPr lang="en-NZ" sz="800">
                        <a:solidFill>
                          <a:schemeClr val="tx1"/>
                        </a:solidFill>
                      </a:endParaRPr>
                    </a:p>
                  </a:txBody>
                  <a:tcPr/>
                </a:tc>
                <a:tc>
                  <a:txBody>
                    <a:bodyPr/>
                    <a:lstStyle/>
                    <a:p>
                      <a:r>
                        <a:rPr lang="mi-NZ" sz="800">
                          <a:solidFill>
                            <a:schemeClr val="tx1"/>
                          </a:solidFill>
                        </a:rPr>
                        <a:t>EVENT COMPLETED DATE</a:t>
                      </a:r>
                      <a:endParaRPr lang="en-NZ" sz="800">
                        <a:solidFill>
                          <a:schemeClr val="tx1"/>
                        </a:solidFill>
                      </a:endParaRPr>
                    </a:p>
                  </a:txBody>
                  <a:tcPr/>
                </a:tc>
                <a:tc>
                  <a:txBody>
                    <a:bodyPr/>
                    <a:lstStyle/>
                    <a:p>
                      <a:endParaRPr lang="en-NZ" sz="800">
                        <a:solidFill>
                          <a:schemeClr val="tx1"/>
                        </a:solidFill>
                      </a:endParaRPr>
                    </a:p>
                  </a:txBody>
                  <a:tcPr/>
                </a:tc>
                <a:extLst>
                  <a:ext uri="{0D108BD9-81ED-4DB2-BD59-A6C34878D82A}">
                    <a16:rowId xmlns:a16="http://schemas.microsoft.com/office/drawing/2014/main" val="590751980"/>
                  </a:ext>
                </a:extLst>
              </a:tr>
              <a:tr h="217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Rotavirus (dose 1 of 2)</a:t>
                      </a:r>
                    </a:p>
                  </a:txBody>
                  <a:tcPr/>
                </a:tc>
                <a:tc>
                  <a:txBody>
                    <a:bodyPr/>
                    <a:lstStyle/>
                    <a:p>
                      <a:r>
                        <a:rPr lang="mi-NZ" sz="800" b="1"/>
                        <a:t>23 </a:t>
                      </a:r>
                      <a:r>
                        <a:rPr lang="mi-NZ" sz="800" b="1" err="1"/>
                        <a:t>August</a:t>
                      </a:r>
                      <a:r>
                        <a:rPr lang="mi-NZ" sz="800" b="1"/>
                        <a:t> 2023</a:t>
                      </a:r>
                      <a:endParaRPr lang="en-NZ" sz="800"/>
                    </a:p>
                  </a:txBody>
                  <a:tcPr/>
                </a:tc>
                <a:tc>
                  <a:txBody>
                    <a:bodyPr/>
                    <a:lstStyle/>
                    <a:p>
                      <a:r>
                        <a:rPr lang="mi-NZ" sz="800" b="1"/>
                        <a:t>25 August 2023</a:t>
                      </a:r>
                      <a:endParaRPr lang="en-NZ" sz="800"/>
                    </a:p>
                  </a:txBody>
                  <a:tcPr/>
                </a:tc>
                <a:tc>
                  <a:txBody>
                    <a:bodyPr/>
                    <a:lstStyle/>
                    <a:p>
                      <a:endParaRPr lang="en-NZ" sz="800"/>
                    </a:p>
                  </a:txBody>
                  <a:tcPr/>
                </a:tc>
                <a:extLst>
                  <a:ext uri="{0D108BD9-81ED-4DB2-BD59-A6C34878D82A}">
                    <a16:rowId xmlns:a16="http://schemas.microsoft.com/office/drawing/2014/main" val="866563376"/>
                  </a:ext>
                </a:extLst>
              </a:tr>
              <a:tr h="4258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Diphtheria, tetanus, whooping cough, polio, hep B, and Hib (dose 1 of 3)</a:t>
                      </a:r>
                    </a:p>
                  </a:txBody>
                  <a:tcPr/>
                </a:tc>
                <a:tc>
                  <a:txBody>
                    <a:bodyPr/>
                    <a:lstStyle/>
                    <a:p>
                      <a:r>
                        <a:rPr lang="mi-NZ" sz="800" b="1"/>
                        <a:t>23 </a:t>
                      </a:r>
                      <a:r>
                        <a:rPr lang="mi-NZ" sz="800" b="1" err="1"/>
                        <a:t>August</a:t>
                      </a:r>
                      <a:r>
                        <a:rPr lang="mi-NZ" sz="800" b="1"/>
                        <a:t> 2023</a:t>
                      </a:r>
                      <a:endParaRPr lang="en-NZ" sz="800"/>
                    </a:p>
                  </a:txBody>
                  <a:tcPr/>
                </a:tc>
                <a:tc>
                  <a:txBody>
                    <a:bodyPr/>
                    <a:lstStyle/>
                    <a:p>
                      <a:r>
                        <a:rPr lang="mi-NZ" sz="800" b="1"/>
                        <a:t>25 </a:t>
                      </a:r>
                      <a:r>
                        <a:rPr lang="mi-NZ" sz="800" b="1" err="1"/>
                        <a:t>August</a:t>
                      </a:r>
                      <a:r>
                        <a:rPr lang="mi-NZ" sz="800" b="1"/>
                        <a:t> 2023</a:t>
                      </a:r>
                      <a:endParaRPr lang="en-NZ" sz="800"/>
                    </a:p>
                  </a:txBody>
                  <a:tcPr/>
                </a:tc>
                <a:tc>
                  <a:txBody>
                    <a:bodyPr/>
                    <a:lstStyle/>
                    <a:p>
                      <a:endParaRPr lang="en-NZ" sz="800"/>
                    </a:p>
                  </a:txBody>
                  <a:tcPr/>
                </a:tc>
                <a:extLst>
                  <a:ext uri="{0D108BD9-81ED-4DB2-BD59-A6C34878D82A}">
                    <a16:rowId xmlns:a16="http://schemas.microsoft.com/office/drawing/2014/main" val="3993975173"/>
                  </a:ext>
                </a:extLst>
              </a:tr>
              <a:tr h="217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800" b="0" i="0">
                          <a:effectLst/>
                        </a:rPr>
                        <a:t>Pneumococcal (dose 1 of 3)</a:t>
                      </a:r>
                    </a:p>
                  </a:txBody>
                  <a:tcPr/>
                </a:tc>
                <a:tc>
                  <a:txBody>
                    <a:bodyPr/>
                    <a:lstStyle/>
                    <a:p>
                      <a:r>
                        <a:rPr lang="mi-NZ" sz="800" b="1"/>
                        <a:t>23 </a:t>
                      </a:r>
                      <a:r>
                        <a:rPr lang="mi-NZ" sz="800" b="1" err="1"/>
                        <a:t>August</a:t>
                      </a:r>
                      <a:r>
                        <a:rPr lang="mi-NZ" sz="800" b="1"/>
                        <a:t> 2023</a:t>
                      </a:r>
                      <a:endParaRPr lang="en-NZ" sz="800"/>
                    </a:p>
                  </a:txBody>
                  <a:tcPr/>
                </a:tc>
                <a:tc>
                  <a:txBody>
                    <a:bodyPr/>
                    <a:lstStyle/>
                    <a:p>
                      <a:r>
                        <a:rPr lang="mi-NZ" sz="800" b="1"/>
                        <a:t>25 August 2023</a:t>
                      </a:r>
                      <a:endParaRPr lang="en-NZ" sz="800"/>
                    </a:p>
                  </a:txBody>
                  <a:tcPr/>
                </a:tc>
                <a:tc>
                  <a:txBody>
                    <a:bodyPr/>
                    <a:lstStyle/>
                    <a:p>
                      <a:endParaRPr lang="en-NZ" sz="800"/>
                    </a:p>
                  </a:txBody>
                  <a:tcPr/>
                </a:tc>
                <a:extLst>
                  <a:ext uri="{0D108BD9-81ED-4DB2-BD59-A6C34878D82A}">
                    <a16:rowId xmlns:a16="http://schemas.microsoft.com/office/drawing/2014/main" val="3695301675"/>
                  </a:ext>
                </a:extLst>
              </a:tr>
            </a:tbl>
          </a:graphicData>
        </a:graphic>
      </p:graphicFrame>
      <p:sp>
        <p:nvSpPr>
          <p:cNvPr id="6" name="TextBox 5">
            <a:extLst>
              <a:ext uri="{FF2B5EF4-FFF2-40B4-BE49-F238E27FC236}">
                <a16:creationId xmlns:a16="http://schemas.microsoft.com/office/drawing/2014/main" id="{CF63C673-EED2-33F6-F448-78354987D6E7}"/>
              </a:ext>
            </a:extLst>
          </p:cNvPr>
          <p:cNvSpPr txBox="1"/>
          <p:nvPr/>
        </p:nvSpPr>
        <p:spPr>
          <a:xfrm rot="16200000">
            <a:off x="9106936" y="3602390"/>
            <a:ext cx="338554" cy="2101724"/>
          </a:xfrm>
          <a:prstGeom prst="rect">
            <a:avLst/>
          </a:prstGeom>
          <a:solidFill>
            <a:schemeClr val="bg1"/>
          </a:solidFill>
        </p:spPr>
        <p:txBody>
          <a:bodyPr vert="vert" wrap="square" rtlCol="0">
            <a:spAutoFit/>
          </a:bodyPr>
          <a:lstStyle/>
          <a:p>
            <a:pPr algn="ctr"/>
            <a:r>
              <a:rPr lang="en-NZ" sz="1000" b="1"/>
              <a:t>MATCHING RULES</a:t>
            </a:r>
          </a:p>
        </p:txBody>
      </p:sp>
      <p:pic>
        <p:nvPicPr>
          <p:cNvPr id="10" name="Graphic 9" descr="Checkmark with solid fill">
            <a:extLst>
              <a:ext uri="{FF2B5EF4-FFF2-40B4-BE49-F238E27FC236}">
                <a16:creationId xmlns:a16="http://schemas.microsoft.com/office/drawing/2014/main" id="{A5C10477-92B1-1AAE-5F32-7A19FD3C25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41" y="5486368"/>
            <a:ext cx="180000" cy="180000"/>
          </a:xfrm>
          <a:prstGeom prst="rect">
            <a:avLst/>
          </a:prstGeom>
        </p:spPr>
      </p:pic>
      <p:pic>
        <p:nvPicPr>
          <p:cNvPr id="11" name="Graphic 10" descr="Checkmark with solid fill">
            <a:extLst>
              <a:ext uri="{FF2B5EF4-FFF2-40B4-BE49-F238E27FC236}">
                <a16:creationId xmlns:a16="http://schemas.microsoft.com/office/drawing/2014/main" id="{CE4E8CD2-2362-57D5-25B8-DC0E70CEF9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41" y="5824130"/>
            <a:ext cx="180000" cy="180000"/>
          </a:xfrm>
          <a:prstGeom prst="rect">
            <a:avLst/>
          </a:prstGeom>
        </p:spPr>
      </p:pic>
      <p:pic>
        <p:nvPicPr>
          <p:cNvPr id="12" name="Graphic 11" descr="Checkmark with solid fill">
            <a:extLst>
              <a:ext uri="{FF2B5EF4-FFF2-40B4-BE49-F238E27FC236}">
                <a16:creationId xmlns:a16="http://schemas.microsoft.com/office/drawing/2014/main" id="{536DE23C-142B-7C2C-C303-4728F29EF9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94141" y="6109234"/>
            <a:ext cx="180000" cy="180000"/>
          </a:xfrm>
          <a:prstGeom prst="rect">
            <a:avLst/>
          </a:prstGeom>
        </p:spPr>
      </p:pic>
      <p:sp>
        <p:nvSpPr>
          <p:cNvPr id="13" name="TextBox 12">
            <a:extLst>
              <a:ext uri="{FF2B5EF4-FFF2-40B4-BE49-F238E27FC236}">
                <a16:creationId xmlns:a16="http://schemas.microsoft.com/office/drawing/2014/main" id="{ADA80B44-8766-361C-4DBD-505E4F053BC6}"/>
              </a:ext>
            </a:extLst>
          </p:cNvPr>
          <p:cNvSpPr txBox="1"/>
          <p:nvPr/>
        </p:nvSpPr>
        <p:spPr>
          <a:xfrm>
            <a:off x="10576560" y="3215640"/>
            <a:ext cx="1314256" cy="1107996"/>
          </a:xfrm>
          <a:prstGeom prst="rect">
            <a:avLst/>
          </a:prstGeom>
          <a:noFill/>
        </p:spPr>
        <p:txBody>
          <a:bodyPr wrap="square" lIns="91440" tIns="45720" rIns="91440" bIns="45720" rtlCol="0" anchor="t">
            <a:spAutoFit/>
          </a:bodyPr>
          <a:lstStyle/>
          <a:p>
            <a:r>
              <a:rPr kumimoji="0" lang="en-NZ" sz="1100" b="1" i="0" u="none" strike="noStrike" kern="1200" cap="none" spc="0" normalizeH="0" baseline="0" noProof="0">
                <a:ln>
                  <a:noFill/>
                </a:ln>
                <a:solidFill>
                  <a:srgbClr val="09050A"/>
                </a:solidFill>
                <a:effectLst/>
                <a:uLnTx/>
                <a:uFillTx/>
                <a:latin typeface="Calibri" panose="020F0502020204030204"/>
                <a:ea typeface="+mn-ea"/>
                <a:cs typeface="+mn-cs"/>
              </a:rPr>
              <a:t>Maia receives her 12 month immunisations, </a:t>
            </a:r>
            <a:r>
              <a:rPr lang="en-NZ" sz="1100" b="1">
                <a:solidFill>
                  <a:srgbClr val="09050A"/>
                </a:solidFill>
                <a:latin typeface="Calibri" panose="020F0502020204030204"/>
              </a:rPr>
              <a:t>including </a:t>
            </a:r>
            <a:r>
              <a:rPr kumimoji="0" lang="en-NZ" sz="1100" b="1" i="0" u="none" strike="noStrike" kern="1200" cap="none" spc="0" normalizeH="0" baseline="0" noProof="0">
                <a:ln>
                  <a:noFill/>
                </a:ln>
                <a:solidFill>
                  <a:srgbClr val="09050A"/>
                </a:solidFill>
                <a:effectLst/>
                <a:uLnTx/>
                <a:uFillTx/>
                <a:latin typeface="Calibri" panose="020F0502020204030204"/>
                <a:ea typeface="+mn-ea"/>
                <a:cs typeface="+mn-cs"/>
              </a:rPr>
              <a:t>the first dose of</a:t>
            </a:r>
            <a:r>
              <a:rPr lang="en-NZ" sz="1100" b="1">
                <a:solidFill>
                  <a:srgbClr val="09050A"/>
                </a:solidFill>
                <a:latin typeface="Calibri" panose="020F0502020204030204"/>
              </a:rPr>
              <a:t> </a:t>
            </a:r>
            <a:r>
              <a:rPr kumimoji="0" lang="en-NZ" sz="1100" b="1" i="0" u="none" strike="noStrike" kern="1200" cap="none" spc="0" normalizeH="0" baseline="0" noProof="0">
                <a:ln>
                  <a:noFill/>
                </a:ln>
                <a:solidFill>
                  <a:srgbClr val="09050A"/>
                </a:solidFill>
                <a:effectLst/>
                <a:uLnTx/>
                <a:uFillTx/>
                <a:latin typeface="Calibri" panose="020F0502020204030204"/>
                <a:ea typeface="+mn-ea"/>
                <a:cs typeface="+mn-cs"/>
              </a:rPr>
              <a:t>the </a:t>
            </a:r>
            <a:r>
              <a:rPr lang="en-NZ" sz="1100" b="1">
                <a:solidFill>
                  <a:srgbClr val="09050A"/>
                </a:solidFill>
                <a:latin typeface="Calibri" panose="020F0502020204030204"/>
              </a:rPr>
              <a:t>rotavirus</a:t>
            </a:r>
            <a:r>
              <a:rPr kumimoji="0" lang="en-NZ" sz="1100" b="1" i="0" u="none" strike="noStrike" kern="1200" cap="none" spc="0" normalizeH="0" baseline="0" noProof="0">
                <a:ln>
                  <a:noFill/>
                </a:ln>
                <a:solidFill>
                  <a:srgbClr val="09050A"/>
                </a:solidFill>
                <a:effectLst/>
                <a:uLnTx/>
                <a:uFillTx/>
                <a:latin typeface="Calibri" panose="020F0502020204030204"/>
                <a:ea typeface="+mn-ea"/>
                <a:cs typeface="+mn-cs"/>
              </a:rPr>
              <a:t> vaccine</a:t>
            </a:r>
            <a:endParaRPr lang="en-NZ" sz="1100" b="1"/>
          </a:p>
        </p:txBody>
      </p:sp>
      <p:sp>
        <p:nvSpPr>
          <p:cNvPr id="7" name="TextBox 6">
            <a:extLst>
              <a:ext uri="{FF2B5EF4-FFF2-40B4-BE49-F238E27FC236}">
                <a16:creationId xmlns:a16="http://schemas.microsoft.com/office/drawing/2014/main" id="{A28AB566-F7B9-36EB-67D2-BBE39023AE95}"/>
              </a:ext>
            </a:extLst>
          </p:cNvPr>
          <p:cNvSpPr txBox="1"/>
          <p:nvPr/>
        </p:nvSpPr>
        <p:spPr>
          <a:xfrm>
            <a:off x="5910924" y="12694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1000" b="1" i="0" u="none" strike="noStrike" kern="0" cap="none" spc="0" normalizeH="0" baseline="0" noProof="0">
                <a:ln>
                  <a:noFill/>
                </a:ln>
                <a:solidFill>
                  <a:prstClr val="black"/>
                </a:solidFill>
                <a:effectLst/>
                <a:uLnTx/>
                <a:uFillTx/>
                <a:cs typeface="Calibri"/>
              </a:rPr>
              <a:t>We need immunisation records to be assigned to the right person and reflective of the actual vaccination interaction that took place</a:t>
            </a:r>
          </a:p>
          <a:p>
            <a:pPr marL="0" marR="0" lvl="0" indent="0" defTabSz="914400" eaLnBrk="1" fontAlgn="auto" latinLnBrk="0" hangingPunct="1">
              <a:lnSpc>
                <a:spcPct val="100000"/>
              </a:lnSpc>
              <a:spcBef>
                <a:spcPts val="0"/>
              </a:spcBef>
              <a:spcAft>
                <a:spcPts val="0"/>
              </a:spcAft>
              <a:buClrTx/>
              <a:buSzTx/>
              <a:buFontTx/>
              <a:buNone/>
              <a:tabLst/>
              <a:defRPr/>
            </a:pPr>
            <a:endParaRPr lang="en-US" sz="1000" b="1" kern="0">
              <a:solidFill>
                <a:prstClr val="black"/>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6AE60"/>
                </a:solidFill>
                <a:effectLst/>
                <a:uLnTx/>
                <a:uFillTx/>
                <a:cs typeface="Calibri"/>
              </a:rPr>
              <a:t>MATCHING</a:t>
            </a:r>
            <a:br>
              <a:rPr kumimoji="0" lang="en-US" sz="1000" b="1" i="0" u="none" strike="noStrike" kern="0" cap="none" spc="0" normalizeH="0" baseline="0" noProof="0">
                <a:ln>
                  <a:noFill/>
                </a:ln>
                <a:solidFill>
                  <a:srgbClr val="06AE60"/>
                </a:solidFill>
                <a:effectLst/>
                <a:uLnTx/>
                <a:uFillTx/>
                <a:cs typeface="Calibri"/>
              </a:rPr>
            </a:br>
            <a:r>
              <a:rPr kumimoji="0" lang="en-US" sz="1000" b="1" i="0" u="none" strike="noStrike" kern="0" cap="none" spc="0" normalizeH="0" baseline="0" noProof="0">
                <a:ln>
                  <a:noFill/>
                </a:ln>
                <a:solidFill>
                  <a:srgbClr val="06AE60"/>
                </a:solidFill>
                <a:effectLst/>
                <a:uLnTx/>
                <a:uFillTx/>
                <a:cs typeface="Calibri"/>
              </a:rPr>
              <a:t>EVENTS</a:t>
            </a:r>
            <a:endParaRPr kumimoji="0" lang="en-US" sz="1000" b="1" i="0" u="none" strike="noStrike" kern="0" cap="none" spc="0" normalizeH="0" baseline="0" noProof="0">
              <a:ln>
                <a:noFill/>
              </a:ln>
              <a:solidFill>
                <a:srgbClr val="06AE60"/>
              </a:solidFill>
              <a:effectLst/>
              <a:uLnTx/>
              <a:uFillTx/>
            </a:endParaRPr>
          </a:p>
        </p:txBody>
      </p:sp>
      <p:pic>
        <p:nvPicPr>
          <p:cNvPr id="9" name="Picture 8" descr="A person and person in green scrubs sitting in a chair&#10;&#10;Description automatically generated">
            <a:extLst>
              <a:ext uri="{FF2B5EF4-FFF2-40B4-BE49-F238E27FC236}">
                <a16:creationId xmlns:a16="http://schemas.microsoft.com/office/drawing/2014/main" id="{1FAA37B8-FE7B-F0E1-1396-5FF3C245E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5100" y="202427"/>
            <a:ext cx="900000" cy="900000"/>
          </a:xfrm>
          <a:prstGeom prst="rect">
            <a:avLst/>
          </a:prstGeom>
        </p:spPr>
      </p:pic>
    </p:spTree>
    <p:extLst>
      <p:ext uri="{BB962C8B-B14F-4D97-AF65-F5344CB8AC3E}">
        <p14:creationId xmlns:p14="http://schemas.microsoft.com/office/powerpoint/2010/main" val="1939179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black"/>
                </a:solidFill>
                <a:effectLst/>
                <a:uLnTx/>
                <a:uFillTx/>
                <a:cs typeface="Calibri"/>
              </a:rPr>
              <a:t>Against that population source we can see what </a:t>
            </a:r>
            <a:r>
              <a:rPr lang="en-US" sz="1400" b="1" kern="0" err="1">
                <a:solidFill>
                  <a:prstClr val="black"/>
                </a:solidFill>
                <a:cs typeface="Calibri"/>
              </a:rPr>
              <a:t>immunisations</a:t>
            </a:r>
            <a:r>
              <a:rPr kumimoji="0" lang="en-US" sz="1400" b="1" i="0" u="none" strike="noStrike" kern="0" cap="none" spc="0" normalizeH="0" baseline="0" noProof="0">
                <a:ln>
                  <a:noFill/>
                </a:ln>
                <a:solidFill>
                  <a:prstClr val="black"/>
                </a:solidFill>
                <a:effectLst/>
                <a:uLnTx/>
                <a:uFillTx/>
                <a:cs typeface="Calibri"/>
              </a:rPr>
              <a:t> people are expected to have and what they have had.  </a:t>
            </a:r>
          </a:p>
          <a:p>
            <a:pPr marL="0" marR="0" lvl="0" indent="0" defTabSz="914400" eaLnBrk="1" fontAlgn="auto" latinLnBrk="0" hangingPunct="1">
              <a:lnSpc>
                <a:spcPct val="100000"/>
              </a:lnSpc>
              <a:spcBef>
                <a:spcPts val="0"/>
              </a:spcBef>
              <a:spcAft>
                <a:spcPts val="0"/>
              </a:spcAft>
              <a:buClrTx/>
              <a:buSzTx/>
              <a:buFontTx/>
              <a:buNone/>
              <a:tabLst/>
              <a:defRPr/>
            </a:pPr>
            <a:endParaRPr lang="en-US" sz="1400" b="1" kern="0">
              <a:solidFill>
                <a:prstClr val="black"/>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1" u="none" strike="noStrike" kern="0" cap="none" spc="0" normalizeH="0" baseline="0" noProof="0">
                <a:ln>
                  <a:noFill/>
                </a:ln>
                <a:solidFill>
                  <a:srgbClr val="06AE60"/>
                </a:solidFill>
                <a:effectLst/>
                <a:uLnTx/>
                <a:uFillTx/>
                <a:cs typeface="Calibri"/>
              </a:rPr>
              <a:t>REPORTING</a:t>
            </a:r>
            <a:endParaRPr kumimoji="0" lang="en-US" sz="1400" b="1" i="1" u="none" strike="noStrike" kern="0" cap="none" spc="0" normalizeH="0" baseline="0" noProof="0">
              <a:ln>
                <a:noFill/>
              </a:ln>
              <a:solidFill>
                <a:srgbClr val="06AE60"/>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reflective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
        <p:nvSpPr>
          <p:cNvPr id="12" name="TextBox 11">
            <a:extLst>
              <a:ext uri="{FF2B5EF4-FFF2-40B4-BE49-F238E27FC236}">
                <a16:creationId xmlns:a16="http://schemas.microsoft.com/office/drawing/2014/main" id="{4338DA86-3A0B-ACC6-C2F9-99E5458007D0}"/>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Tree>
    <p:extLst>
      <p:ext uri="{BB962C8B-B14F-4D97-AF65-F5344CB8AC3E}">
        <p14:creationId xmlns:p14="http://schemas.microsoft.com/office/powerpoint/2010/main" val="4037587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864B0D3-7875-E19A-C889-B714EC6A7D7C}"/>
              </a:ext>
            </a:extLst>
          </p:cNvPr>
          <p:cNvSpPr/>
          <p:nvPr/>
        </p:nvSpPr>
        <p:spPr bwMode="gray">
          <a:xfrm>
            <a:off x="-2519883" y="12011243"/>
            <a:ext cx="2418550" cy="195997"/>
          </a:xfrm>
          <a:prstGeom prst="rect">
            <a:avLst/>
          </a:prstGeom>
          <a:noFill/>
          <a:ln w="9525" algn="ctr">
            <a:noFill/>
            <a:miter lim="800000"/>
            <a:headEnd/>
            <a:tailEnd/>
          </a:ln>
        </p:spPr>
        <p:txBody>
          <a:bodyPr wrap="square" lIns="88900" tIns="88900" rIns="88900" bIns="88900" rtlCol="0" anchor="ctr"/>
          <a:lstStyle/>
          <a:p>
            <a:pPr>
              <a:lnSpc>
                <a:spcPct val="106000"/>
              </a:lnSpc>
              <a:buFont typeface="Wingdings 2" pitchFamily="18" charset="2"/>
              <a:buNone/>
              <a:defRPr/>
            </a:pPr>
            <a:r>
              <a:rPr lang="en-US" sz="900">
                <a:solidFill>
                  <a:srgbClr val="53565A"/>
                </a:solidFill>
                <a:latin typeface="Open Sans" panose="020B0606030504020204" pitchFamily="34" charset="0"/>
                <a:ea typeface="Open Sans" panose="020B0606030504020204" pitchFamily="34" charset="0"/>
                <a:cs typeface="Open Sans" panose="020B0606030504020204" pitchFamily="34" charset="0"/>
                <a:sym typeface="Open Sans"/>
              </a:rPr>
              <a:t>*No initiative currently scopes this activity</a:t>
            </a:r>
          </a:p>
        </p:txBody>
      </p:sp>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Reporting</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fontAlgn="base">
              <a:defRPr/>
            </a:pPr>
            <a:r>
              <a:rPr lang="en-US" sz="1200" b="0" i="1" u="none" strike="noStrike" kern="1200" cap="none" spc="0" normalizeH="0" baseline="0" noProof="0">
                <a:ln>
                  <a:noFill/>
                </a:ln>
                <a:solidFill>
                  <a:srgbClr val="48A26E"/>
                </a:solidFill>
                <a:effectLst/>
                <a:uLnTx/>
                <a:uFillTx/>
                <a:latin typeface="Calibri" panose="020F0502020204030204"/>
                <a:cs typeface="Calibri"/>
              </a:rPr>
              <a:t>The </a:t>
            </a:r>
            <a:r>
              <a:rPr lang="en-US" sz="1200" b="0" i="1" u="none" strike="noStrike" kern="1200" cap="none" spc="0" normalizeH="0" baseline="0" noProof="0" err="1">
                <a:ln>
                  <a:noFill/>
                </a:ln>
                <a:solidFill>
                  <a:srgbClr val="48A26E"/>
                </a:solidFill>
                <a:effectLst/>
                <a:uLnTx/>
                <a:uFillTx/>
                <a:latin typeface="Calibri" panose="020F0502020204030204"/>
                <a:cs typeface="Calibri"/>
              </a:rPr>
              <a:t>immunisation</a:t>
            </a:r>
            <a:r>
              <a:rPr lang="en-US" sz="1200" b="0" i="1" u="none" strike="noStrike" kern="1200" cap="none" spc="0" normalizeH="0" baseline="0" noProof="0">
                <a:ln>
                  <a:noFill/>
                </a:ln>
                <a:solidFill>
                  <a:srgbClr val="48A26E"/>
                </a:solidFill>
                <a:effectLst/>
                <a:uLnTx/>
                <a:uFillTx/>
                <a:latin typeface="Calibri" panose="020F0502020204030204"/>
                <a:cs typeface="Calibri"/>
              </a:rPr>
              <a:t> sector has a broad workforce with various needs. A unifying theme is that they need reliable and quality </a:t>
            </a:r>
            <a:r>
              <a:rPr lang="en-US" sz="1200" b="0" i="1" u="none" strike="noStrike" kern="1200" cap="none" spc="0" normalizeH="0" baseline="0" noProof="0" err="1">
                <a:ln>
                  <a:noFill/>
                </a:ln>
                <a:solidFill>
                  <a:srgbClr val="48A26E"/>
                </a:solidFill>
                <a:effectLst/>
                <a:uLnTx/>
                <a:uFillTx/>
                <a:latin typeface="Calibri" panose="020F0502020204030204"/>
                <a:cs typeface="Calibri"/>
              </a:rPr>
              <a:t>immunisation</a:t>
            </a:r>
            <a:r>
              <a:rPr lang="en-US" sz="1200" b="0" i="1" u="none" strike="noStrike" kern="1200" cap="none" spc="0" normalizeH="0" baseline="0" noProof="0">
                <a:ln>
                  <a:noFill/>
                </a:ln>
                <a:solidFill>
                  <a:srgbClr val="48A26E"/>
                </a:solidFill>
                <a:effectLst/>
                <a:uLnTx/>
                <a:uFillTx/>
                <a:latin typeface="Calibri" panose="020F0502020204030204"/>
                <a:cs typeface="Calibri"/>
              </a:rPr>
              <a:t> information to be successful.</a:t>
            </a:r>
          </a:p>
        </p:txBody>
      </p:sp>
      <p:sp>
        <p:nvSpPr>
          <p:cNvPr id="25" name="Rectangle 24">
            <a:extLst>
              <a:ext uri="{FF2B5EF4-FFF2-40B4-BE49-F238E27FC236}">
                <a16:creationId xmlns:a16="http://schemas.microsoft.com/office/drawing/2014/main" id="{D2D19610-FCE0-30C9-C73F-2F0EA2F8FDE5}"/>
              </a:ext>
            </a:extLst>
          </p:cNvPr>
          <p:cNvSpPr/>
          <p:nvPr/>
        </p:nvSpPr>
        <p:spPr bwMode="gray">
          <a:xfrm>
            <a:off x="578694" y="2209400"/>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We currently have a range of reports available through different access means, this can lead to disparate reporting.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There are currently some gaps in reporting which need to be addressed.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Reporting was not optimised to support proactive vaccination activity for example, in the case of an outbreak.</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6" name="Rectangle 25">
            <a:extLst>
              <a:ext uri="{FF2B5EF4-FFF2-40B4-BE49-F238E27FC236}">
                <a16:creationId xmlns:a16="http://schemas.microsoft.com/office/drawing/2014/main" id="{0858F1DC-2674-60E2-14E3-4C332EE79A7D}"/>
              </a:ext>
            </a:extLst>
          </p:cNvPr>
          <p:cNvSpPr/>
          <p:nvPr/>
        </p:nvSpPr>
        <p:spPr bwMode="gray">
          <a:xfrm>
            <a:off x="578694" y="5056367"/>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Clearer visibility of vaccination data from across the motu.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Better quality data that can be updated on a more regular basis to give more accurate reporting.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A reporting suite that encourages proactive vaccination activity in a reliable manner</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7" name="Rectangle 26">
            <a:extLst>
              <a:ext uri="{FF2B5EF4-FFF2-40B4-BE49-F238E27FC236}">
                <a16:creationId xmlns:a16="http://schemas.microsoft.com/office/drawing/2014/main" id="{F88AFC7E-2C2A-B96E-4EF1-93B1E5837E85}"/>
              </a:ext>
            </a:extLst>
          </p:cNvPr>
          <p:cNvSpPr/>
          <p:nvPr/>
        </p:nvSpPr>
        <p:spPr bwMode="gray">
          <a:xfrm>
            <a:off x="578694" y="3626333"/>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Bringing reporting across to more sustainable tools such as Power BI and standardising access to reports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By ensuring that people have access to the data they need from day one with minimal operational impact</a:t>
            </a:r>
            <a:endParaRPr lang="en-US" sz="1200">
              <a:solidFill>
                <a:prstClr val="black"/>
              </a:solidFill>
              <a:ea typeface="Open Sans" panose="020B0606030504020204" pitchFamily="34" charset="0"/>
              <a:cs typeface="Open Sans" panose="020B0606030504020204" pitchFamily="34" charset="0"/>
              <a:sym typeface="Open Sans"/>
            </a:endParaRPr>
          </a:p>
          <a:p>
            <a:pPr marL="182880" indent="-182880">
              <a:lnSpc>
                <a:spcPct val="106000"/>
              </a:lnSpc>
              <a:spcAft>
                <a:spcPts val="100"/>
              </a:spcAft>
              <a:buFont typeface="Arial" panose="020B0604020202020204" pitchFamily="34" charset="0"/>
              <a:buChar char="•"/>
              <a:defRPr/>
            </a:pPr>
            <a:endParaRPr lang="en-US" sz="1200">
              <a:solidFill>
                <a:prstClr val="black"/>
              </a:solidFill>
              <a:ea typeface="Open Sans" panose="020B0606030504020204" pitchFamily="34" charset="0"/>
              <a:cs typeface="Open Sans" panose="020B0606030504020204" pitchFamily="34" charset="0"/>
              <a:sym typeface="Open Sans"/>
            </a:endParaRPr>
          </a:p>
        </p:txBody>
      </p:sp>
      <p:cxnSp>
        <p:nvCxnSpPr>
          <p:cNvPr id="29" name="Straight Connector 28">
            <a:extLst>
              <a:ext uri="{FF2B5EF4-FFF2-40B4-BE49-F238E27FC236}">
                <a16:creationId xmlns:a16="http://schemas.microsoft.com/office/drawing/2014/main" id="{C62C815A-97F4-00B7-FC3F-EC846BF39373}"/>
              </a:ext>
            </a:extLst>
          </p:cNvPr>
          <p:cNvCxnSpPr>
            <a:cxnSpLocks/>
          </p:cNvCxnSpPr>
          <p:nvPr/>
        </p:nvCxnSpPr>
        <p:spPr>
          <a:xfrm>
            <a:off x="578694" y="3626333"/>
            <a:ext cx="5719207" cy="0"/>
          </a:xfrm>
          <a:prstGeom prst="line">
            <a:avLst/>
          </a:prstGeom>
          <a:noFill/>
          <a:ln w="9525" cap="flat" cmpd="sng" algn="ctr">
            <a:solidFill>
              <a:srgbClr val="A7A7A7"/>
            </a:solidFill>
            <a:prstDash val="dash"/>
          </a:ln>
          <a:effectLst/>
        </p:spPr>
      </p:cxnSp>
      <p:cxnSp>
        <p:nvCxnSpPr>
          <p:cNvPr id="30" name="Straight Connector 29">
            <a:extLst>
              <a:ext uri="{FF2B5EF4-FFF2-40B4-BE49-F238E27FC236}">
                <a16:creationId xmlns:a16="http://schemas.microsoft.com/office/drawing/2014/main" id="{A106B5D2-9CB9-BACD-21FF-9263F4653CE9}"/>
              </a:ext>
            </a:extLst>
          </p:cNvPr>
          <p:cNvCxnSpPr>
            <a:cxnSpLocks/>
          </p:cNvCxnSpPr>
          <p:nvPr/>
        </p:nvCxnSpPr>
        <p:spPr>
          <a:xfrm>
            <a:off x="578694" y="5056367"/>
            <a:ext cx="5719207" cy="0"/>
          </a:xfrm>
          <a:prstGeom prst="line">
            <a:avLst/>
          </a:prstGeom>
          <a:noFill/>
          <a:ln w="9525" cap="flat" cmpd="sng" algn="ctr">
            <a:solidFill>
              <a:srgbClr val="A7A7A7"/>
            </a:solidFill>
            <a:prstDash val="dash"/>
          </a:ln>
          <a:effectLst/>
        </p:spPr>
      </p:cxnSp>
      <p:sp>
        <p:nvSpPr>
          <p:cNvPr id="5" name="Rectangle 4">
            <a:extLst>
              <a:ext uri="{FF2B5EF4-FFF2-40B4-BE49-F238E27FC236}">
                <a16:creationId xmlns:a16="http://schemas.microsoft.com/office/drawing/2014/main" id="{2CAC626A-367A-604D-94B9-39F0A1DA6759}"/>
              </a:ext>
            </a:extLst>
          </p:cNvPr>
          <p:cNvSpPr/>
          <p:nvPr/>
        </p:nvSpPr>
        <p:spPr>
          <a:xfrm>
            <a:off x="7439173" y="2203894"/>
            <a:ext cx="4451643" cy="1020077"/>
          </a:xfrm>
          <a:prstGeom prst="rect">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63C856F4-C5F6-3522-0A7D-963DB73381AC}"/>
              </a:ext>
            </a:extLst>
          </p:cNvPr>
          <p:cNvCxnSpPr>
            <a:cxnSpLocks/>
          </p:cNvCxnSpPr>
          <p:nvPr/>
        </p:nvCxnSpPr>
        <p:spPr>
          <a:xfrm>
            <a:off x="6949088" y="2209400"/>
            <a:ext cx="0" cy="4258075"/>
          </a:xfrm>
          <a:prstGeom prst="line">
            <a:avLst/>
          </a:prstGeom>
          <a:noFill/>
          <a:ln w="9525" cap="flat" cmpd="sng" algn="ctr">
            <a:solidFill>
              <a:srgbClr val="A7A7A7"/>
            </a:solidFill>
            <a:prstDash val="dash"/>
          </a:ln>
          <a:effectLst/>
        </p:spPr>
      </p:cxnSp>
      <p:sp>
        <p:nvSpPr>
          <p:cNvPr id="12" name="TextBox 11">
            <a:extLst>
              <a:ext uri="{FF2B5EF4-FFF2-40B4-BE49-F238E27FC236}">
                <a16:creationId xmlns:a16="http://schemas.microsoft.com/office/drawing/2014/main" id="{482C9529-0E66-222F-080F-FCB560753B8D}"/>
              </a:ext>
            </a:extLst>
          </p:cNvPr>
          <p:cNvSpPr txBox="1"/>
          <p:nvPr/>
        </p:nvSpPr>
        <p:spPr>
          <a:xfrm>
            <a:off x="7439173" y="2203895"/>
            <a:ext cx="1985816" cy="307777"/>
          </a:xfrm>
          <a:prstGeom prst="rect">
            <a:avLst/>
          </a:prstGeom>
          <a:noFill/>
        </p:spPr>
        <p:txBody>
          <a:bodyPr wrap="square" rtlCol="0">
            <a:spAutoFit/>
          </a:bodyPr>
          <a:lstStyle/>
          <a:p>
            <a:r>
              <a:rPr lang="en-NZ" sz="1400" b="1">
                <a:solidFill>
                  <a:schemeClr val="bg1">
                    <a:lumMod val="50000"/>
                  </a:schemeClr>
                </a:solidFill>
              </a:rPr>
              <a:t>PROVIDER REPORTING</a:t>
            </a:r>
          </a:p>
        </p:txBody>
      </p:sp>
      <p:sp>
        <p:nvSpPr>
          <p:cNvPr id="15" name="TextBox 14">
            <a:extLst>
              <a:ext uri="{FF2B5EF4-FFF2-40B4-BE49-F238E27FC236}">
                <a16:creationId xmlns:a16="http://schemas.microsoft.com/office/drawing/2014/main" id="{4DA54C94-79C1-F2F1-7A7C-04F0EB29243F}"/>
              </a:ext>
            </a:extLst>
          </p:cNvPr>
          <p:cNvSpPr txBox="1"/>
          <p:nvPr/>
        </p:nvSpPr>
        <p:spPr>
          <a:xfrm>
            <a:off x="7439173" y="2464901"/>
            <a:ext cx="3790802" cy="261610"/>
          </a:xfrm>
          <a:prstGeom prst="rect">
            <a:avLst/>
          </a:prstGeom>
          <a:noFill/>
        </p:spPr>
        <p:txBody>
          <a:bodyPr wrap="square" rtlCol="0">
            <a:spAutoFit/>
          </a:bodyPr>
          <a:lstStyle/>
          <a:p>
            <a:r>
              <a:rPr lang="en-NZ" sz="1100" b="1" i="1"/>
              <a:t>Workforce</a:t>
            </a:r>
            <a:r>
              <a:rPr lang="en-NZ" sz="1100" i="1"/>
              <a:t> – All frontline vaccinators</a:t>
            </a:r>
          </a:p>
        </p:txBody>
      </p:sp>
      <p:sp>
        <p:nvSpPr>
          <p:cNvPr id="16" name="TextBox 15">
            <a:extLst>
              <a:ext uri="{FF2B5EF4-FFF2-40B4-BE49-F238E27FC236}">
                <a16:creationId xmlns:a16="http://schemas.microsoft.com/office/drawing/2014/main" id="{6903C868-DABC-B7BD-8096-D132AE39F123}"/>
              </a:ext>
            </a:extLst>
          </p:cNvPr>
          <p:cNvSpPr txBox="1"/>
          <p:nvPr/>
        </p:nvSpPr>
        <p:spPr>
          <a:xfrm>
            <a:off x="7439173" y="2713631"/>
            <a:ext cx="1985816" cy="261610"/>
          </a:xfrm>
          <a:prstGeom prst="rect">
            <a:avLst/>
          </a:prstGeom>
          <a:noFill/>
        </p:spPr>
        <p:txBody>
          <a:bodyPr wrap="square" rtlCol="0">
            <a:spAutoFit/>
          </a:bodyPr>
          <a:lstStyle/>
          <a:p>
            <a:r>
              <a:rPr lang="en-NZ" sz="1100" b="1" i="1"/>
              <a:t>When</a:t>
            </a:r>
            <a:r>
              <a:rPr lang="en-NZ" sz="1100" i="1"/>
              <a:t> – Currently available </a:t>
            </a:r>
          </a:p>
        </p:txBody>
      </p:sp>
      <p:sp>
        <p:nvSpPr>
          <p:cNvPr id="17" name="TextBox 16">
            <a:extLst>
              <a:ext uri="{FF2B5EF4-FFF2-40B4-BE49-F238E27FC236}">
                <a16:creationId xmlns:a16="http://schemas.microsoft.com/office/drawing/2014/main" id="{6E19B5B3-FC16-4395-8744-5C6DCCC5C9EE}"/>
              </a:ext>
            </a:extLst>
          </p:cNvPr>
          <p:cNvSpPr txBox="1"/>
          <p:nvPr/>
        </p:nvSpPr>
        <p:spPr>
          <a:xfrm>
            <a:off x="7439173" y="2962362"/>
            <a:ext cx="3886052" cy="261610"/>
          </a:xfrm>
          <a:prstGeom prst="rect">
            <a:avLst/>
          </a:prstGeom>
          <a:noFill/>
        </p:spPr>
        <p:txBody>
          <a:bodyPr wrap="square" lIns="91440" tIns="45720" rIns="91440" bIns="45720" rtlCol="0" anchor="t">
            <a:spAutoFit/>
          </a:bodyPr>
          <a:lstStyle/>
          <a:p>
            <a:r>
              <a:rPr lang="en-NZ" sz="1100" b="1" i="1"/>
              <a:t>Platform</a:t>
            </a:r>
            <a:r>
              <a:rPr lang="en-NZ" sz="1100" i="1"/>
              <a:t> – Vaccinator portal or integrated software i.e., PMS</a:t>
            </a:r>
          </a:p>
        </p:txBody>
      </p:sp>
      <p:sp>
        <p:nvSpPr>
          <p:cNvPr id="18" name="Rectangle 17">
            <a:extLst>
              <a:ext uri="{FF2B5EF4-FFF2-40B4-BE49-F238E27FC236}">
                <a16:creationId xmlns:a16="http://schemas.microsoft.com/office/drawing/2014/main" id="{605CC574-A223-562C-B152-9D8116F36776}"/>
              </a:ext>
            </a:extLst>
          </p:cNvPr>
          <p:cNvSpPr/>
          <p:nvPr/>
        </p:nvSpPr>
        <p:spPr>
          <a:xfrm>
            <a:off x="7439172" y="3570672"/>
            <a:ext cx="4451643" cy="1020077"/>
          </a:xfrm>
          <a:prstGeom prst="rect">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9E43D30-C7CE-C938-62B4-5793AAD5CF75}"/>
              </a:ext>
            </a:extLst>
          </p:cNvPr>
          <p:cNvSpPr txBox="1"/>
          <p:nvPr/>
        </p:nvSpPr>
        <p:spPr>
          <a:xfrm>
            <a:off x="7439172" y="3570673"/>
            <a:ext cx="2475900" cy="307777"/>
          </a:xfrm>
          <a:prstGeom prst="rect">
            <a:avLst/>
          </a:prstGeom>
          <a:noFill/>
        </p:spPr>
        <p:txBody>
          <a:bodyPr wrap="square" rtlCol="0">
            <a:spAutoFit/>
          </a:bodyPr>
          <a:lstStyle/>
          <a:p>
            <a:r>
              <a:rPr lang="en-NZ" sz="1400" b="1">
                <a:solidFill>
                  <a:schemeClr val="bg1">
                    <a:lumMod val="50000"/>
                  </a:schemeClr>
                </a:solidFill>
              </a:rPr>
              <a:t>ANALYTICAL REPORTING</a:t>
            </a:r>
          </a:p>
        </p:txBody>
      </p:sp>
      <p:sp>
        <p:nvSpPr>
          <p:cNvPr id="23" name="TextBox 22">
            <a:extLst>
              <a:ext uri="{FF2B5EF4-FFF2-40B4-BE49-F238E27FC236}">
                <a16:creationId xmlns:a16="http://schemas.microsoft.com/office/drawing/2014/main" id="{747F3E28-94BE-AEE7-F42A-C6E1C6825E00}"/>
              </a:ext>
            </a:extLst>
          </p:cNvPr>
          <p:cNvSpPr txBox="1"/>
          <p:nvPr/>
        </p:nvSpPr>
        <p:spPr>
          <a:xfrm>
            <a:off x="7439172" y="3831679"/>
            <a:ext cx="3790802" cy="261610"/>
          </a:xfrm>
          <a:prstGeom prst="rect">
            <a:avLst/>
          </a:prstGeom>
          <a:noFill/>
        </p:spPr>
        <p:txBody>
          <a:bodyPr wrap="square" rtlCol="0">
            <a:spAutoFit/>
          </a:bodyPr>
          <a:lstStyle/>
          <a:p>
            <a:r>
              <a:rPr lang="en-NZ" sz="1100" b="1" i="1"/>
              <a:t>Workforce</a:t>
            </a:r>
            <a:r>
              <a:rPr lang="en-NZ" sz="1100" i="1"/>
              <a:t> – All those who require analytical reports</a:t>
            </a:r>
          </a:p>
        </p:txBody>
      </p:sp>
      <p:sp>
        <p:nvSpPr>
          <p:cNvPr id="24" name="TextBox 23">
            <a:extLst>
              <a:ext uri="{FF2B5EF4-FFF2-40B4-BE49-F238E27FC236}">
                <a16:creationId xmlns:a16="http://schemas.microsoft.com/office/drawing/2014/main" id="{EC3D1EB7-1A84-FB2A-4B1D-C1D05B57A9A0}"/>
              </a:ext>
            </a:extLst>
          </p:cNvPr>
          <p:cNvSpPr txBox="1"/>
          <p:nvPr/>
        </p:nvSpPr>
        <p:spPr>
          <a:xfrm>
            <a:off x="7439172" y="4080409"/>
            <a:ext cx="3714602" cy="261610"/>
          </a:xfrm>
          <a:prstGeom prst="rect">
            <a:avLst/>
          </a:prstGeom>
          <a:noFill/>
        </p:spPr>
        <p:txBody>
          <a:bodyPr wrap="square" rtlCol="0">
            <a:spAutoFit/>
          </a:bodyPr>
          <a:lstStyle/>
          <a:p>
            <a:r>
              <a:rPr lang="en-NZ" sz="1100" b="1" i="1"/>
              <a:t>When</a:t>
            </a:r>
            <a:r>
              <a:rPr lang="en-NZ" sz="1100" i="1"/>
              <a:t> – Updated version available at cutover</a:t>
            </a:r>
          </a:p>
        </p:txBody>
      </p:sp>
      <p:sp>
        <p:nvSpPr>
          <p:cNvPr id="31" name="TextBox 30">
            <a:extLst>
              <a:ext uri="{FF2B5EF4-FFF2-40B4-BE49-F238E27FC236}">
                <a16:creationId xmlns:a16="http://schemas.microsoft.com/office/drawing/2014/main" id="{5A80314E-C041-8B48-F101-0D3FED7340A4}"/>
              </a:ext>
            </a:extLst>
          </p:cNvPr>
          <p:cNvSpPr txBox="1"/>
          <p:nvPr/>
        </p:nvSpPr>
        <p:spPr>
          <a:xfrm>
            <a:off x="7439172" y="4329140"/>
            <a:ext cx="3886052" cy="261610"/>
          </a:xfrm>
          <a:prstGeom prst="rect">
            <a:avLst/>
          </a:prstGeom>
          <a:noFill/>
        </p:spPr>
        <p:txBody>
          <a:bodyPr wrap="square" rtlCol="0">
            <a:spAutoFit/>
          </a:bodyPr>
          <a:lstStyle/>
          <a:p>
            <a:r>
              <a:rPr lang="en-NZ" sz="1100" b="1" i="1"/>
              <a:t>Platform</a:t>
            </a:r>
            <a:r>
              <a:rPr lang="en-NZ" sz="1100" i="1"/>
              <a:t> – QLIK</a:t>
            </a:r>
          </a:p>
        </p:txBody>
      </p:sp>
      <p:sp>
        <p:nvSpPr>
          <p:cNvPr id="32" name="Rectangle 31">
            <a:extLst>
              <a:ext uri="{FF2B5EF4-FFF2-40B4-BE49-F238E27FC236}">
                <a16:creationId xmlns:a16="http://schemas.microsoft.com/office/drawing/2014/main" id="{ED107CF0-6E06-E182-6E96-DF156573AB75}"/>
              </a:ext>
            </a:extLst>
          </p:cNvPr>
          <p:cNvSpPr/>
          <p:nvPr/>
        </p:nvSpPr>
        <p:spPr>
          <a:xfrm>
            <a:off x="7439172" y="4961815"/>
            <a:ext cx="4451643" cy="1020077"/>
          </a:xfrm>
          <a:prstGeom prst="rect">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endPar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C31698A-5524-1F7D-C159-27B0C6BCBD52}"/>
              </a:ext>
            </a:extLst>
          </p:cNvPr>
          <p:cNvSpPr txBox="1"/>
          <p:nvPr/>
        </p:nvSpPr>
        <p:spPr>
          <a:xfrm>
            <a:off x="7439171" y="4961816"/>
            <a:ext cx="2228701" cy="307777"/>
          </a:xfrm>
          <a:prstGeom prst="rect">
            <a:avLst/>
          </a:prstGeom>
          <a:noFill/>
        </p:spPr>
        <p:txBody>
          <a:bodyPr wrap="square" rtlCol="0">
            <a:spAutoFit/>
          </a:bodyPr>
          <a:lstStyle/>
          <a:p>
            <a:r>
              <a:rPr lang="en-NZ" sz="1400" b="1">
                <a:solidFill>
                  <a:schemeClr val="bg1">
                    <a:lumMod val="50000"/>
                  </a:schemeClr>
                </a:solidFill>
              </a:rPr>
              <a:t>OPERATIONAL REPORTING</a:t>
            </a:r>
          </a:p>
        </p:txBody>
      </p:sp>
      <p:sp>
        <p:nvSpPr>
          <p:cNvPr id="34" name="TextBox 33">
            <a:extLst>
              <a:ext uri="{FF2B5EF4-FFF2-40B4-BE49-F238E27FC236}">
                <a16:creationId xmlns:a16="http://schemas.microsoft.com/office/drawing/2014/main" id="{6A471746-BBF4-000C-DAAB-EAA6BC7333EB}"/>
              </a:ext>
            </a:extLst>
          </p:cNvPr>
          <p:cNvSpPr txBox="1"/>
          <p:nvPr/>
        </p:nvSpPr>
        <p:spPr>
          <a:xfrm>
            <a:off x="7439172" y="5222822"/>
            <a:ext cx="3790802" cy="261610"/>
          </a:xfrm>
          <a:prstGeom prst="rect">
            <a:avLst/>
          </a:prstGeom>
          <a:noFill/>
        </p:spPr>
        <p:txBody>
          <a:bodyPr wrap="square" rtlCol="0">
            <a:spAutoFit/>
          </a:bodyPr>
          <a:lstStyle/>
          <a:p>
            <a:r>
              <a:rPr lang="en-NZ" sz="1100" b="1" i="1"/>
              <a:t>Workforce</a:t>
            </a:r>
            <a:r>
              <a:rPr lang="en-NZ" sz="1100" i="1"/>
              <a:t> – AIR Admin, PHOs, Districts</a:t>
            </a:r>
          </a:p>
        </p:txBody>
      </p:sp>
      <p:sp>
        <p:nvSpPr>
          <p:cNvPr id="35" name="TextBox 34">
            <a:extLst>
              <a:ext uri="{FF2B5EF4-FFF2-40B4-BE49-F238E27FC236}">
                <a16:creationId xmlns:a16="http://schemas.microsoft.com/office/drawing/2014/main" id="{9A377570-2593-271A-FF39-1EFD12A5C4E2}"/>
              </a:ext>
            </a:extLst>
          </p:cNvPr>
          <p:cNvSpPr txBox="1"/>
          <p:nvPr/>
        </p:nvSpPr>
        <p:spPr>
          <a:xfrm>
            <a:off x="7448031" y="5418389"/>
            <a:ext cx="3714599" cy="430887"/>
          </a:xfrm>
          <a:prstGeom prst="rect">
            <a:avLst/>
          </a:prstGeom>
          <a:noFill/>
        </p:spPr>
        <p:txBody>
          <a:bodyPr wrap="square" lIns="91440" tIns="45720" rIns="91440" bIns="45720" rtlCol="0" anchor="t">
            <a:spAutoFit/>
          </a:bodyPr>
          <a:lstStyle/>
          <a:p>
            <a:r>
              <a:rPr lang="en-NZ" sz="1100" b="1" i="1"/>
              <a:t>When</a:t>
            </a:r>
            <a:r>
              <a:rPr lang="en-NZ" sz="1100" i="1"/>
              <a:t> – Limited availability currently, full availability at cutover</a:t>
            </a:r>
          </a:p>
        </p:txBody>
      </p:sp>
      <p:sp>
        <p:nvSpPr>
          <p:cNvPr id="36" name="TextBox 35">
            <a:extLst>
              <a:ext uri="{FF2B5EF4-FFF2-40B4-BE49-F238E27FC236}">
                <a16:creationId xmlns:a16="http://schemas.microsoft.com/office/drawing/2014/main" id="{D365ADD6-F52F-CA0A-5E77-CE5B3C31C0CE}"/>
              </a:ext>
            </a:extLst>
          </p:cNvPr>
          <p:cNvSpPr txBox="1"/>
          <p:nvPr/>
        </p:nvSpPr>
        <p:spPr>
          <a:xfrm>
            <a:off x="7448032" y="5773446"/>
            <a:ext cx="3886052" cy="261610"/>
          </a:xfrm>
          <a:prstGeom prst="rect">
            <a:avLst/>
          </a:prstGeom>
          <a:noFill/>
        </p:spPr>
        <p:txBody>
          <a:bodyPr wrap="square" rtlCol="0">
            <a:spAutoFit/>
          </a:bodyPr>
          <a:lstStyle/>
          <a:p>
            <a:r>
              <a:rPr lang="en-NZ" sz="1100" b="1" i="1"/>
              <a:t>Platform</a:t>
            </a:r>
            <a:r>
              <a:rPr lang="en-NZ" sz="1100" i="1"/>
              <a:t> – Power BI</a:t>
            </a:r>
          </a:p>
        </p:txBody>
      </p:sp>
      <p:pic>
        <p:nvPicPr>
          <p:cNvPr id="38" name="Picture 37" descr="A cartoon of a doctor&#10;&#10;Description automatically generated">
            <a:extLst>
              <a:ext uri="{FF2B5EF4-FFF2-40B4-BE49-F238E27FC236}">
                <a16:creationId xmlns:a16="http://schemas.microsoft.com/office/drawing/2014/main" id="{A2B28154-AF7F-E1CB-1572-8D0AA1265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816" y="2294511"/>
            <a:ext cx="864000" cy="864000"/>
          </a:xfrm>
          <a:prstGeom prst="rect">
            <a:avLst/>
          </a:prstGeom>
        </p:spPr>
      </p:pic>
      <p:pic>
        <p:nvPicPr>
          <p:cNvPr id="40" name="Picture 39" descr="A person looking at a magnifying glass&#10;&#10;Description automatically generated">
            <a:extLst>
              <a:ext uri="{FF2B5EF4-FFF2-40B4-BE49-F238E27FC236}">
                <a16:creationId xmlns:a16="http://schemas.microsoft.com/office/drawing/2014/main" id="{2A2AF933-A727-4C78-44B1-F20C25AE4E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815" y="5039552"/>
            <a:ext cx="864000" cy="864000"/>
          </a:xfrm>
          <a:prstGeom prst="rect">
            <a:avLst/>
          </a:prstGeom>
        </p:spPr>
      </p:pic>
      <p:pic>
        <p:nvPicPr>
          <p:cNvPr id="42" name="Picture 41" descr="A person and person sitting on a bench with laptops&#10;&#10;Description automatically generated">
            <a:extLst>
              <a:ext uri="{FF2B5EF4-FFF2-40B4-BE49-F238E27FC236}">
                <a16:creationId xmlns:a16="http://schemas.microsoft.com/office/drawing/2014/main" id="{E5D96C26-EAA6-1AD6-A197-C158FCB5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6815" y="3648409"/>
            <a:ext cx="864000" cy="864000"/>
          </a:xfrm>
          <a:prstGeom prst="rect">
            <a:avLst/>
          </a:prstGeom>
        </p:spPr>
      </p:pic>
      <p:sp>
        <p:nvSpPr>
          <p:cNvPr id="44" name="TextBox 43">
            <a:extLst>
              <a:ext uri="{FF2B5EF4-FFF2-40B4-BE49-F238E27FC236}">
                <a16:creationId xmlns:a16="http://schemas.microsoft.com/office/drawing/2014/main" id="{561FBA85-E4E6-96A8-1881-850EB96AAA6C}"/>
              </a:ext>
            </a:extLst>
          </p:cNvPr>
          <p:cNvSpPr txBox="1"/>
          <p:nvPr/>
        </p:nvSpPr>
        <p:spPr>
          <a:xfrm>
            <a:off x="7519534" y="6074228"/>
            <a:ext cx="4305297"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NZ" sz="1200" i="1">
                <a:solidFill>
                  <a:srgbClr val="FFFFFF">
                    <a:lumMod val="50000"/>
                  </a:srgbClr>
                </a:solidFill>
                <a:latin typeface="Calibri" panose="020F0502020204030204"/>
              </a:rPr>
              <a:t>*Data sharing agreements w</a:t>
            </a:r>
            <a:r>
              <a:rPr kumimoji="0" lang="en-NZ" sz="12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ill remain available to those groups who previously received data files </a:t>
            </a:r>
          </a:p>
        </p:txBody>
      </p:sp>
      <p:sp>
        <p:nvSpPr>
          <p:cNvPr id="45" name="TextBox 44">
            <a:extLst>
              <a:ext uri="{FF2B5EF4-FFF2-40B4-BE49-F238E27FC236}">
                <a16:creationId xmlns:a16="http://schemas.microsoft.com/office/drawing/2014/main" id="{FC41296A-6689-9DEA-7B53-E0B25C48DB3C}"/>
              </a:ext>
            </a:extLst>
          </p:cNvPr>
          <p:cNvSpPr txBox="1"/>
          <p:nvPr/>
        </p:nvSpPr>
        <p:spPr>
          <a:xfrm>
            <a:off x="5386812" y="138389"/>
            <a:ext cx="31667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cs typeface="Calibri"/>
              </a:rPr>
              <a:t>Against that population source we can see what </a:t>
            </a:r>
            <a:r>
              <a:rPr lang="en-US" sz="1000" b="1" kern="0" err="1">
                <a:solidFill>
                  <a:prstClr val="black"/>
                </a:solidFill>
                <a:cs typeface="Calibri"/>
              </a:rPr>
              <a:t>immunisations</a:t>
            </a:r>
            <a:r>
              <a:rPr kumimoji="0" lang="en-US" sz="1000" b="1" i="0" u="none" strike="noStrike" kern="0" cap="none" spc="0" normalizeH="0" baseline="0" noProof="0">
                <a:ln>
                  <a:noFill/>
                </a:ln>
                <a:solidFill>
                  <a:prstClr val="black"/>
                </a:solidFill>
                <a:effectLst/>
                <a:uLnTx/>
                <a:uFillTx/>
                <a:cs typeface="Calibri"/>
              </a:rPr>
              <a:t> people are expected to have and what they have had.  </a:t>
            </a:r>
          </a:p>
          <a:p>
            <a:pPr marL="0" marR="0" lvl="0" indent="0" defTabSz="914400" eaLnBrk="1" fontAlgn="auto" latinLnBrk="0" hangingPunct="1">
              <a:lnSpc>
                <a:spcPct val="100000"/>
              </a:lnSpc>
              <a:spcBef>
                <a:spcPts val="0"/>
              </a:spcBef>
              <a:spcAft>
                <a:spcPts val="0"/>
              </a:spcAft>
              <a:buClrTx/>
              <a:buSzTx/>
              <a:buFontTx/>
              <a:buNone/>
              <a:tabLst/>
              <a:defRPr/>
            </a:pPr>
            <a:endParaRPr lang="en-US" sz="1000" b="1" kern="0">
              <a:solidFill>
                <a:schemeClr val="bg1">
                  <a:lumMod val="75000"/>
                </a:schemeClr>
              </a:solidFill>
              <a:cs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1" u="none" strike="noStrike" kern="0" cap="none" spc="0" normalizeH="0" baseline="0" noProof="0">
                <a:ln>
                  <a:noFill/>
                </a:ln>
                <a:solidFill>
                  <a:srgbClr val="06AE60"/>
                </a:solidFill>
                <a:effectLst/>
                <a:uLnTx/>
                <a:uFillTx/>
                <a:cs typeface="Calibri"/>
              </a:rPr>
              <a:t>REPORTING</a:t>
            </a:r>
            <a:r>
              <a:rPr kumimoji="0" lang="en-US" sz="1000" b="1" i="0" u="none" strike="noStrike" kern="0" cap="none" spc="0" normalizeH="0" baseline="0" noProof="0">
                <a:ln>
                  <a:noFill/>
                </a:ln>
                <a:solidFill>
                  <a:schemeClr val="bg1">
                    <a:lumMod val="75000"/>
                  </a:schemeClr>
                </a:solidFill>
                <a:effectLst/>
                <a:uLnTx/>
                <a:uFillTx/>
                <a:cs typeface="Calibri"/>
              </a:rPr>
              <a:t> </a:t>
            </a:r>
            <a:endParaRPr kumimoji="0" lang="en-US" sz="1000" b="1" i="0" u="none" strike="noStrike" kern="0" cap="none" spc="0" normalizeH="0" baseline="0" noProof="0">
              <a:ln>
                <a:noFill/>
              </a:ln>
              <a:solidFill>
                <a:schemeClr val="bg1">
                  <a:lumMod val="75000"/>
                </a:schemeClr>
              </a:solidFill>
              <a:effectLst/>
              <a:uLnTx/>
              <a:uFillTx/>
            </a:endParaRPr>
          </a:p>
        </p:txBody>
      </p:sp>
      <p:pic>
        <p:nvPicPr>
          <p:cNvPr id="46" name="Picture 45" descr="A group of people standing under an umbrella&#10;&#10;Description automatically generated">
            <a:extLst>
              <a:ext uri="{FF2B5EF4-FFF2-40B4-BE49-F238E27FC236}">
                <a16:creationId xmlns:a16="http://schemas.microsoft.com/office/drawing/2014/main" id="{34879340-DFB5-018C-92ED-9FA875781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2198" y="162824"/>
            <a:ext cx="900000" cy="900000"/>
          </a:xfrm>
          <a:prstGeom prst="rect">
            <a:avLst/>
          </a:prstGeom>
        </p:spPr>
      </p:pic>
    </p:spTree>
    <p:extLst>
      <p:ext uri="{BB962C8B-B14F-4D97-AF65-F5344CB8AC3E}">
        <p14:creationId xmlns:p14="http://schemas.microsoft.com/office/powerpoint/2010/main" val="2753224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Against that 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reflective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1169551"/>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rgbClr val="09050A"/>
                </a:solidFill>
                <a:effectLst/>
                <a:uLnTx/>
                <a:uFillTx/>
                <a:ea typeface="+mn-ea"/>
                <a:cs typeface="+mn-cs"/>
              </a:rPr>
              <a:t>People want to know which vaccinations they have </a:t>
            </a:r>
            <a:r>
              <a:rPr lang="en-NZ" sz="1400" b="1">
                <a:solidFill>
                  <a:srgbClr val="09050A"/>
                </a:solidFill>
              </a:rPr>
              <a:t>received </a:t>
            </a:r>
            <a:r>
              <a:rPr kumimoji="0" lang="en-NZ" sz="1400" b="1" i="0" u="none" strike="noStrike" kern="1200" cap="none" spc="0" normalizeH="0" baseline="0" noProof="0">
                <a:ln>
                  <a:noFill/>
                </a:ln>
                <a:solidFill>
                  <a:srgbClr val="09050A"/>
                </a:solidFill>
                <a:effectLst/>
                <a:uLnTx/>
                <a:uFillTx/>
                <a:ea typeface="+mn-ea"/>
                <a:cs typeface="+mn-cs"/>
              </a:rPr>
              <a:t>and when</a:t>
            </a:r>
            <a:r>
              <a:rPr lang="en-NZ" sz="1400" b="1">
                <a:solidFill>
                  <a:srgbClr val="09050A"/>
                </a:solidFill>
              </a:rPr>
              <a:t> </a:t>
            </a:r>
            <a:endParaRPr kumimoji="0" lang="en-NZ" sz="1400" b="1" i="0" u="none" strike="noStrike" kern="1200" cap="none" spc="0" normalizeH="0" baseline="0" noProof="0">
              <a:ln>
                <a:noFill/>
              </a:ln>
              <a:solidFill>
                <a:srgbClr val="09050A"/>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NZ" sz="1400" b="1">
              <a:solidFill>
                <a:srgbClr val="09050A"/>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1" u="none" strike="noStrike" kern="1200" cap="none" spc="0" normalizeH="0" baseline="0" noProof="0">
                <a:ln>
                  <a:noFill/>
                </a:ln>
                <a:solidFill>
                  <a:srgbClr val="06AE60"/>
                </a:solidFill>
                <a:effectLst/>
                <a:uLnTx/>
                <a:uFillTx/>
                <a:ea typeface="+mn-ea"/>
                <a:cs typeface="+mn-cs"/>
              </a:rPr>
              <a:t>CONSUMER ACCESS</a:t>
            </a:r>
            <a:endParaRPr lang="en-NZ" sz="1400" b="1" i="1" u="none" strike="noStrike" kern="1200" cap="none" spc="0" normalizeH="0" baseline="0" noProof="0">
              <a:ln>
                <a:noFill/>
              </a:ln>
              <a:solidFill>
                <a:srgbClr val="06AE60"/>
              </a:solidFill>
              <a:effectLst/>
              <a:uLnTx/>
              <a:uFillTx/>
              <a:cs typeface="Calibri"/>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
        <p:nvSpPr>
          <p:cNvPr id="12" name="TextBox 11">
            <a:extLst>
              <a:ext uri="{FF2B5EF4-FFF2-40B4-BE49-F238E27FC236}">
                <a16:creationId xmlns:a16="http://schemas.microsoft.com/office/drawing/2014/main" id="{C58755B7-EF13-9274-CF9F-E48F5D8708A5}"/>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Tree>
    <p:extLst>
      <p:ext uri="{BB962C8B-B14F-4D97-AF65-F5344CB8AC3E}">
        <p14:creationId xmlns:p14="http://schemas.microsoft.com/office/powerpoint/2010/main" val="184253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87FED92-A1E8-48A6-AC5B-3E541BDEFBCB}"/>
              </a:ext>
            </a:extLst>
          </p:cNvPr>
          <p:cNvSpPr txBox="1"/>
          <p:nvPr/>
        </p:nvSpPr>
        <p:spPr>
          <a:xfrm>
            <a:off x="468500"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kumimoji="0" lang="en-NZ" sz="1800" b="0" i="0" u="none" strike="noStrike" kern="1200" cap="none" spc="0" normalizeH="0" baseline="0" noProof="0">
                <a:ln>
                  <a:noFill/>
                </a:ln>
                <a:solidFill>
                  <a:srgbClr val="09050A"/>
                </a:solidFill>
                <a:effectLst/>
                <a:uLnTx/>
                <a:uFillTx/>
                <a:latin typeface="Century Gothic"/>
                <a:ea typeface="+mn-ea"/>
                <a:cs typeface="+mn-cs"/>
              </a:rPr>
              <a:t>Cutover Series </a:t>
            </a:r>
            <a:r>
              <a:rPr lang="en-NZ">
                <a:solidFill>
                  <a:srgbClr val="09050A"/>
                </a:solidFill>
                <a:latin typeface="Century Gothic"/>
              </a:rPr>
              <a:t>Five</a:t>
            </a:r>
            <a:r>
              <a:rPr kumimoji="0" lang="en-NZ" sz="1800" b="0" i="0" u="none" strike="noStrike" kern="1200" cap="none" spc="0" normalizeH="0" baseline="0" noProof="0">
                <a:ln>
                  <a:noFill/>
                </a:ln>
                <a:solidFill>
                  <a:srgbClr val="09050A"/>
                </a:solidFill>
                <a:effectLst/>
                <a:uLnTx/>
                <a:uFillTx/>
                <a:latin typeface="Century Gothic"/>
                <a:ea typeface="+mn-ea"/>
                <a:cs typeface="+mn-cs"/>
              </a:rPr>
              <a:t> Agenda</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grpSp>
        <p:nvGrpSpPr>
          <p:cNvPr id="28" name="Group 27">
            <a:extLst>
              <a:ext uri="{FF2B5EF4-FFF2-40B4-BE49-F238E27FC236}">
                <a16:creationId xmlns:a16="http://schemas.microsoft.com/office/drawing/2014/main" id="{F219108B-D1CF-4362-8EEB-69F28F04CEBE}"/>
              </a:ext>
            </a:extLst>
          </p:cNvPr>
          <p:cNvGrpSpPr/>
          <p:nvPr/>
        </p:nvGrpSpPr>
        <p:grpSpPr>
          <a:xfrm>
            <a:off x="468500" y="2153873"/>
            <a:ext cx="4450336" cy="468000"/>
            <a:chOff x="468500" y="2153873"/>
            <a:chExt cx="4450336" cy="468000"/>
          </a:xfrm>
        </p:grpSpPr>
        <p:sp>
          <p:nvSpPr>
            <p:cNvPr id="5" name="Oval 4">
              <a:extLst>
                <a:ext uri="{FF2B5EF4-FFF2-40B4-BE49-F238E27FC236}">
                  <a16:creationId xmlns:a16="http://schemas.microsoft.com/office/drawing/2014/main" id="{7D83D02F-D2AB-4344-BB01-06C8D20E2544}"/>
                </a:ext>
              </a:extLst>
            </p:cNvPr>
            <p:cNvSpPr/>
            <p:nvPr/>
          </p:nvSpPr>
          <p:spPr>
            <a:xfrm>
              <a:off x="468500" y="2153873"/>
              <a:ext cx="468000" cy="468000"/>
            </a:xfrm>
            <a:prstGeom prst="ellipse">
              <a:avLst/>
            </a:prstGeom>
            <a:noFill/>
            <a:ln w="28575">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1</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E64172B-2CFF-4D42-80D5-864B528E3F37}"/>
                </a:ext>
              </a:extLst>
            </p:cNvPr>
            <p:cNvSpPr txBox="1"/>
            <p:nvPr/>
          </p:nvSpPr>
          <p:spPr>
            <a:xfrm>
              <a:off x="1213331" y="2203207"/>
              <a:ext cx="370550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Session 1 - Consumer onboarding</a:t>
              </a:r>
              <a:endParaRPr kumimoji="0" lang="en-NZ" sz="18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grpSp>
      <p:grpSp>
        <p:nvGrpSpPr>
          <p:cNvPr id="27" name="Group 26">
            <a:extLst>
              <a:ext uri="{FF2B5EF4-FFF2-40B4-BE49-F238E27FC236}">
                <a16:creationId xmlns:a16="http://schemas.microsoft.com/office/drawing/2014/main" id="{322763E3-EEFC-4085-A4E9-1D62F80F97F3}"/>
              </a:ext>
            </a:extLst>
          </p:cNvPr>
          <p:cNvGrpSpPr/>
          <p:nvPr/>
        </p:nvGrpSpPr>
        <p:grpSpPr>
          <a:xfrm>
            <a:off x="468500" y="2863622"/>
            <a:ext cx="5071065" cy="468000"/>
            <a:chOff x="468500" y="2863622"/>
            <a:chExt cx="5071065" cy="468000"/>
          </a:xfrm>
        </p:grpSpPr>
        <p:sp>
          <p:nvSpPr>
            <p:cNvPr id="6" name="Oval 5">
              <a:extLst>
                <a:ext uri="{FF2B5EF4-FFF2-40B4-BE49-F238E27FC236}">
                  <a16:creationId xmlns:a16="http://schemas.microsoft.com/office/drawing/2014/main" id="{5328BAA5-83C9-49AB-BF6B-5E8DFD1CA6E0}"/>
                </a:ext>
              </a:extLst>
            </p:cNvPr>
            <p:cNvSpPr/>
            <p:nvPr/>
          </p:nvSpPr>
          <p:spPr>
            <a:xfrm>
              <a:off x="468500" y="2863622"/>
              <a:ext cx="468000" cy="468000"/>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2</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875E2E0-7069-410C-B3F9-83A1028553CC}"/>
                </a:ext>
              </a:extLst>
            </p:cNvPr>
            <p:cNvSpPr txBox="1"/>
            <p:nvPr/>
          </p:nvSpPr>
          <p:spPr>
            <a:xfrm>
              <a:off x="1213332" y="2912956"/>
              <a:ext cx="43262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Session 2 - Vaccination events</a:t>
              </a:r>
            </a:p>
          </p:txBody>
        </p:sp>
      </p:grpSp>
      <p:grpSp>
        <p:nvGrpSpPr>
          <p:cNvPr id="26" name="Group 25">
            <a:extLst>
              <a:ext uri="{FF2B5EF4-FFF2-40B4-BE49-F238E27FC236}">
                <a16:creationId xmlns:a16="http://schemas.microsoft.com/office/drawing/2014/main" id="{2CBC1FD7-1CA5-4B53-BFA8-ED4006C74EF4}"/>
              </a:ext>
            </a:extLst>
          </p:cNvPr>
          <p:cNvGrpSpPr/>
          <p:nvPr/>
        </p:nvGrpSpPr>
        <p:grpSpPr>
          <a:xfrm>
            <a:off x="468500" y="3573371"/>
            <a:ext cx="5071065" cy="468000"/>
            <a:chOff x="468500" y="3573371"/>
            <a:chExt cx="5071065" cy="468000"/>
          </a:xfrm>
        </p:grpSpPr>
        <p:sp>
          <p:nvSpPr>
            <p:cNvPr id="7" name="Oval 6">
              <a:extLst>
                <a:ext uri="{FF2B5EF4-FFF2-40B4-BE49-F238E27FC236}">
                  <a16:creationId xmlns:a16="http://schemas.microsoft.com/office/drawing/2014/main" id="{7FA3A6A0-7CA2-4394-A82E-9480845DC35A}"/>
                </a:ext>
              </a:extLst>
            </p:cNvPr>
            <p:cNvSpPr/>
            <p:nvPr/>
          </p:nvSpPr>
          <p:spPr>
            <a:xfrm>
              <a:off x="468500" y="3573371"/>
              <a:ext cx="468000" cy="468000"/>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3</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9F4350A-F0F4-45C4-81EF-88BF376CBACF}"/>
                </a:ext>
              </a:extLst>
            </p:cNvPr>
            <p:cNvSpPr txBox="1"/>
            <p:nvPr/>
          </p:nvSpPr>
          <p:spPr>
            <a:xfrm>
              <a:off x="1213332" y="3622705"/>
              <a:ext cx="43262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Session 3 - Visualisation</a:t>
              </a:r>
              <a:endParaRPr kumimoji="0" lang="en-NZ" sz="18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grpSp>
      <p:grpSp>
        <p:nvGrpSpPr>
          <p:cNvPr id="25" name="Group 24">
            <a:extLst>
              <a:ext uri="{FF2B5EF4-FFF2-40B4-BE49-F238E27FC236}">
                <a16:creationId xmlns:a16="http://schemas.microsoft.com/office/drawing/2014/main" id="{73DA57BE-B95E-4A97-87E5-BF5FB4329305}"/>
              </a:ext>
            </a:extLst>
          </p:cNvPr>
          <p:cNvGrpSpPr/>
          <p:nvPr/>
        </p:nvGrpSpPr>
        <p:grpSpPr>
          <a:xfrm>
            <a:off x="468500" y="4243679"/>
            <a:ext cx="5071065" cy="468000"/>
            <a:chOff x="468500" y="4243679"/>
            <a:chExt cx="5071065" cy="468000"/>
          </a:xfrm>
        </p:grpSpPr>
        <p:sp>
          <p:nvSpPr>
            <p:cNvPr id="11" name="Oval 10">
              <a:extLst>
                <a:ext uri="{FF2B5EF4-FFF2-40B4-BE49-F238E27FC236}">
                  <a16:creationId xmlns:a16="http://schemas.microsoft.com/office/drawing/2014/main" id="{0C1F0722-9210-4684-BD6A-D4EE0A1FD1CF}"/>
                </a:ext>
              </a:extLst>
            </p:cNvPr>
            <p:cNvSpPr/>
            <p:nvPr/>
          </p:nvSpPr>
          <p:spPr>
            <a:xfrm>
              <a:off x="468500" y="4243679"/>
              <a:ext cx="468000" cy="468000"/>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4</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2B8247C-9E8F-4C81-A61B-77216C3ECF77}"/>
                </a:ext>
              </a:extLst>
            </p:cNvPr>
            <p:cNvSpPr txBox="1"/>
            <p:nvPr/>
          </p:nvSpPr>
          <p:spPr>
            <a:xfrm>
              <a:off x="1213332" y="4293013"/>
              <a:ext cx="43262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chemeClr val="bg1">
                      <a:lumMod val="50000"/>
                    </a:schemeClr>
                  </a:solidFill>
                  <a:effectLst/>
                  <a:uLnTx/>
                  <a:uFillTx/>
                  <a:latin typeface="Calibri" panose="020F0502020204030204"/>
                  <a:ea typeface="+mn-ea"/>
                  <a:cs typeface="Calibri"/>
                </a:rPr>
                <a:t>Session 4 - Integration</a:t>
              </a:r>
            </a:p>
          </p:txBody>
        </p:sp>
      </p:grpSp>
      <p:cxnSp>
        <p:nvCxnSpPr>
          <p:cNvPr id="14" name="Straight Connector 13">
            <a:extLst>
              <a:ext uri="{FF2B5EF4-FFF2-40B4-BE49-F238E27FC236}">
                <a16:creationId xmlns:a16="http://schemas.microsoft.com/office/drawing/2014/main" id="{F893E7F8-EE28-4F3D-9C9F-8A40ACEBEAFA}"/>
              </a:ext>
            </a:extLst>
          </p:cNvPr>
          <p:cNvCxnSpPr>
            <a:cxnSpLocks/>
          </p:cNvCxnSpPr>
          <p:nvPr/>
        </p:nvCxnSpPr>
        <p:spPr>
          <a:xfrm>
            <a:off x="6022675" y="1966122"/>
            <a:ext cx="0" cy="355600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8CC3C59-4DF9-95C1-FD17-242A48AAF4EF}"/>
              </a:ext>
            </a:extLst>
          </p:cNvPr>
          <p:cNvGrpSpPr/>
          <p:nvPr/>
        </p:nvGrpSpPr>
        <p:grpSpPr>
          <a:xfrm>
            <a:off x="7267022" y="3930960"/>
            <a:ext cx="5071064" cy="553998"/>
            <a:chOff x="7250245" y="2807751"/>
            <a:chExt cx="5071064" cy="553998"/>
          </a:xfrm>
        </p:grpSpPr>
        <p:sp>
          <p:nvSpPr>
            <p:cNvPr id="15" name="Oval 14">
              <a:extLst>
                <a:ext uri="{FF2B5EF4-FFF2-40B4-BE49-F238E27FC236}">
                  <a16:creationId xmlns:a16="http://schemas.microsoft.com/office/drawing/2014/main" id="{AF6C5830-6E4B-4979-A14E-E7B6F9AECE8D}"/>
                </a:ext>
              </a:extLst>
            </p:cNvPr>
            <p:cNvSpPr/>
            <p:nvPr/>
          </p:nvSpPr>
          <p:spPr>
            <a:xfrm>
              <a:off x="7250245" y="2842770"/>
              <a:ext cx="468000" cy="468000"/>
            </a:xfrm>
            <a:prstGeom prst="ellipse">
              <a:avLst/>
            </a:prstGeom>
            <a:noFill/>
            <a:ln w="28575">
              <a:solidFill>
                <a:srgbClr val="06A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2</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8F757082-E13E-4C94-847D-50D6921EA34D}"/>
                </a:ext>
              </a:extLst>
            </p:cNvPr>
            <p:cNvSpPr txBox="1"/>
            <p:nvPr/>
          </p:nvSpPr>
          <p:spPr>
            <a:xfrm>
              <a:off x="7995076" y="2807751"/>
              <a:ext cx="4326233" cy="5539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alibri" panose="020F0502020204030204"/>
                  <a:ea typeface="+mn-ea"/>
                  <a:cs typeface="Calibri"/>
                </a:rPr>
                <a:t>Integration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i="1">
                  <a:solidFill>
                    <a:srgbClr val="09050A"/>
                  </a:solidFill>
                  <a:latin typeface="Calibri" panose="020F0502020204030204"/>
                  <a:cs typeface="Calibri"/>
                </a:rPr>
                <a:t>How does this fit? What does this mean for AIR moving forward?</a:t>
              </a:r>
              <a:endParaRPr kumimoji="0" lang="en-NZ" sz="1200" b="0" i="1" u="none" strike="noStrike" kern="1200" cap="none" spc="0" normalizeH="0" baseline="0" noProof="0">
                <a:ln>
                  <a:noFill/>
                </a:ln>
                <a:solidFill>
                  <a:srgbClr val="09050A"/>
                </a:solidFill>
                <a:effectLst/>
                <a:uLnTx/>
                <a:uFillTx/>
                <a:latin typeface="Calibri" panose="020F0502020204030204"/>
                <a:ea typeface="+mn-ea"/>
                <a:cs typeface="Calibri"/>
              </a:endParaRPr>
            </a:p>
          </p:txBody>
        </p:sp>
      </p:grpSp>
      <p:grpSp>
        <p:nvGrpSpPr>
          <p:cNvPr id="29" name="Group 28">
            <a:extLst>
              <a:ext uri="{FF2B5EF4-FFF2-40B4-BE49-F238E27FC236}">
                <a16:creationId xmlns:a16="http://schemas.microsoft.com/office/drawing/2014/main" id="{55A9BB44-1B51-2DD1-661B-97B16F8F6D0A}"/>
              </a:ext>
            </a:extLst>
          </p:cNvPr>
          <p:cNvGrpSpPr/>
          <p:nvPr/>
        </p:nvGrpSpPr>
        <p:grpSpPr>
          <a:xfrm>
            <a:off x="7267023" y="4810230"/>
            <a:ext cx="5071063" cy="553998"/>
            <a:chOff x="7250245" y="3876691"/>
            <a:chExt cx="5071063" cy="553998"/>
          </a:xfrm>
        </p:grpSpPr>
        <p:sp>
          <p:nvSpPr>
            <p:cNvPr id="16" name="Oval 15">
              <a:extLst>
                <a:ext uri="{FF2B5EF4-FFF2-40B4-BE49-F238E27FC236}">
                  <a16:creationId xmlns:a16="http://schemas.microsoft.com/office/drawing/2014/main" id="{8CAA1312-2989-43DC-BA9B-00362BD9D849}"/>
                </a:ext>
              </a:extLst>
            </p:cNvPr>
            <p:cNvSpPr/>
            <p:nvPr/>
          </p:nvSpPr>
          <p:spPr>
            <a:xfrm>
              <a:off x="7250245" y="3910304"/>
              <a:ext cx="468000" cy="468000"/>
            </a:xfrm>
            <a:prstGeom prst="ellipse">
              <a:avLst/>
            </a:prstGeom>
            <a:noFill/>
            <a:ln w="28575">
              <a:solidFill>
                <a:srgbClr val="06A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3</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79C5AEA-2CF3-4B62-9D0C-374B84406105}"/>
                </a:ext>
              </a:extLst>
            </p:cNvPr>
            <p:cNvSpPr txBox="1"/>
            <p:nvPr/>
          </p:nvSpPr>
          <p:spPr>
            <a:xfrm>
              <a:off x="7995075" y="3876691"/>
              <a:ext cx="4326233" cy="5539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solidFill>
                    <a:srgbClr val="09050A"/>
                  </a:solidFill>
                  <a:latin typeface="Calibri" panose="020F0502020204030204"/>
                  <a:cs typeface="Calibri"/>
                </a:rPr>
                <a:t>What does cutover look like?</a:t>
              </a:r>
              <a:endParaRPr kumimoji="0" lang="en-NZ" sz="1800" b="1"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i="1">
                  <a:solidFill>
                    <a:srgbClr val="09050A"/>
                  </a:solidFill>
                  <a:latin typeface="Calibri" panose="020F0502020204030204"/>
                  <a:cs typeface="Calibri"/>
                </a:rPr>
                <a:t>What is cutover and what does this look like for me?</a:t>
              </a:r>
              <a:endParaRPr kumimoji="0" lang="en-NZ" sz="1200" b="0" i="1" u="none" strike="noStrike" kern="1200" cap="none" spc="0" normalizeH="0" baseline="0" noProof="0">
                <a:ln>
                  <a:noFill/>
                </a:ln>
                <a:solidFill>
                  <a:srgbClr val="09050A"/>
                </a:solidFill>
                <a:effectLst/>
                <a:uLnTx/>
                <a:uFillTx/>
                <a:latin typeface="Calibri" panose="020F0502020204030204"/>
                <a:ea typeface="+mn-ea"/>
                <a:cs typeface="Calibri"/>
              </a:endParaRPr>
            </a:p>
          </p:txBody>
        </p:sp>
      </p:grpSp>
      <p:grpSp>
        <p:nvGrpSpPr>
          <p:cNvPr id="24" name="Group 23">
            <a:extLst>
              <a:ext uri="{FF2B5EF4-FFF2-40B4-BE49-F238E27FC236}">
                <a16:creationId xmlns:a16="http://schemas.microsoft.com/office/drawing/2014/main" id="{7E3FF5B4-B488-4862-ADBB-EDCB9186D3B7}"/>
              </a:ext>
            </a:extLst>
          </p:cNvPr>
          <p:cNvGrpSpPr/>
          <p:nvPr/>
        </p:nvGrpSpPr>
        <p:grpSpPr>
          <a:xfrm>
            <a:off x="468499" y="4913987"/>
            <a:ext cx="5071065" cy="468000"/>
            <a:chOff x="468499" y="4913987"/>
            <a:chExt cx="5071065" cy="468000"/>
          </a:xfrm>
        </p:grpSpPr>
        <p:sp>
          <p:nvSpPr>
            <p:cNvPr id="22" name="Oval 21">
              <a:extLst>
                <a:ext uri="{FF2B5EF4-FFF2-40B4-BE49-F238E27FC236}">
                  <a16:creationId xmlns:a16="http://schemas.microsoft.com/office/drawing/2014/main" id="{C4A79F33-F983-4BF0-9EE3-A05B504EE03A}"/>
                </a:ext>
              </a:extLst>
            </p:cNvPr>
            <p:cNvSpPr/>
            <p:nvPr/>
          </p:nvSpPr>
          <p:spPr>
            <a:xfrm>
              <a:off x="468499" y="4913987"/>
              <a:ext cx="468000" cy="468000"/>
            </a:xfrm>
            <a:prstGeom prst="ellipse">
              <a:avLst/>
            </a:prstGeom>
            <a:noFill/>
            <a:ln w="28575">
              <a:solidFill>
                <a:srgbClr val="06A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5</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6EA341F4-C4F6-462D-9DE3-FCB13E74FFDC}"/>
                </a:ext>
              </a:extLst>
            </p:cNvPr>
            <p:cNvSpPr txBox="1"/>
            <p:nvPr/>
          </p:nvSpPr>
          <p:spPr>
            <a:xfrm>
              <a:off x="1213331" y="4963321"/>
              <a:ext cx="4326233"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effectLst/>
                  <a:uLnTx/>
                  <a:uFillTx/>
                  <a:latin typeface="Calibri" panose="020F0502020204030204"/>
                  <a:ea typeface="+mn-ea"/>
                  <a:cs typeface="Calibri"/>
                </a:rPr>
                <a:t>Session 5 - End to end journey</a:t>
              </a:r>
            </a:p>
          </p:txBody>
        </p:sp>
      </p:grpSp>
      <p:cxnSp>
        <p:nvCxnSpPr>
          <p:cNvPr id="36" name="Straight Arrow Connector 35">
            <a:extLst>
              <a:ext uri="{FF2B5EF4-FFF2-40B4-BE49-F238E27FC236}">
                <a16:creationId xmlns:a16="http://schemas.microsoft.com/office/drawing/2014/main" id="{91B9CAB6-2A71-4698-A9A8-3BC767D3E05B}"/>
              </a:ext>
            </a:extLst>
          </p:cNvPr>
          <p:cNvCxnSpPr>
            <a:cxnSpLocks/>
          </p:cNvCxnSpPr>
          <p:nvPr/>
        </p:nvCxnSpPr>
        <p:spPr>
          <a:xfrm>
            <a:off x="4918836" y="5147987"/>
            <a:ext cx="2207678"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9A22B8F5-9D52-86C3-3B7D-709595B6C9C3}"/>
              </a:ext>
            </a:extLst>
          </p:cNvPr>
          <p:cNvGrpSpPr/>
          <p:nvPr/>
        </p:nvGrpSpPr>
        <p:grpSpPr>
          <a:xfrm>
            <a:off x="7267023" y="2976482"/>
            <a:ext cx="5071064" cy="738664"/>
            <a:chOff x="7250245" y="1926695"/>
            <a:chExt cx="5071064" cy="738664"/>
          </a:xfrm>
        </p:grpSpPr>
        <p:sp>
          <p:nvSpPr>
            <p:cNvPr id="2" name="TextBox 1">
              <a:extLst>
                <a:ext uri="{FF2B5EF4-FFF2-40B4-BE49-F238E27FC236}">
                  <a16:creationId xmlns:a16="http://schemas.microsoft.com/office/drawing/2014/main" id="{72F8FE48-6D55-9422-AB2A-111F80A7D0FC}"/>
                </a:ext>
              </a:extLst>
            </p:cNvPr>
            <p:cNvSpPr txBox="1"/>
            <p:nvPr/>
          </p:nvSpPr>
          <p:spPr>
            <a:xfrm>
              <a:off x="7995076" y="1926695"/>
              <a:ext cx="4326233"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alibri" panose="020F0502020204030204"/>
                  <a:ea typeface="+mn-ea"/>
                  <a:cs typeface="Calibri"/>
                </a:rPr>
                <a:t>The AIR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i="1">
                  <a:solidFill>
                    <a:srgbClr val="09050A"/>
                  </a:solidFill>
                  <a:latin typeface="Calibri" panose="020F0502020204030204"/>
                  <a:cs typeface="Calibri"/>
                </a:rPr>
                <a:t>What have we discussed and how does this support a vaccination journey?</a:t>
              </a:r>
              <a:endParaRPr kumimoji="0" lang="en-NZ" sz="1200" b="0" i="1" u="none" strike="noStrike" kern="1200" cap="none" spc="0" normalizeH="0" baseline="0" noProof="0">
                <a:ln>
                  <a:noFill/>
                </a:ln>
                <a:solidFill>
                  <a:srgbClr val="09050A"/>
                </a:solidFill>
                <a:effectLst/>
                <a:uLnTx/>
                <a:uFillTx/>
                <a:latin typeface="Calibri" panose="020F0502020204030204"/>
                <a:ea typeface="+mn-ea"/>
                <a:cs typeface="Calibri"/>
              </a:endParaRPr>
            </a:p>
          </p:txBody>
        </p:sp>
        <p:sp>
          <p:nvSpPr>
            <p:cNvPr id="3" name="Oval 2">
              <a:extLst>
                <a:ext uri="{FF2B5EF4-FFF2-40B4-BE49-F238E27FC236}">
                  <a16:creationId xmlns:a16="http://schemas.microsoft.com/office/drawing/2014/main" id="{E7EF6B62-5B43-2B77-3D40-6393CAAC459B}"/>
                </a:ext>
              </a:extLst>
            </p:cNvPr>
            <p:cNvSpPr/>
            <p:nvPr/>
          </p:nvSpPr>
          <p:spPr>
            <a:xfrm>
              <a:off x="7250245" y="1969694"/>
              <a:ext cx="468000" cy="468000"/>
            </a:xfrm>
            <a:prstGeom prst="ellipse">
              <a:avLst/>
            </a:prstGeom>
            <a:noFill/>
            <a:ln w="28575">
              <a:solidFill>
                <a:srgbClr val="06AE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a:ln>
                    <a:noFill/>
                  </a:ln>
                  <a:solidFill>
                    <a:srgbClr val="09050A"/>
                  </a:solidFill>
                  <a:effectLst/>
                  <a:uLnTx/>
                  <a:uFillTx/>
                  <a:latin typeface="Calibri" panose="020F0502020204030204"/>
                  <a:ea typeface="+mn-ea"/>
                  <a:cs typeface="+mn-cs"/>
                </a:rPr>
                <a:t>1</a:t>
              </a: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317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F56F51-64FE-1544-A26C-5CE3503BEEBF}"/>
              </a:ext>
            </a:extLst>
          </p:cNvPr>
          <p:cNvPicPr>
            <a:picLocks noChangeAspect="1"/>
          </p:cNvPicPr>
          <p:nvPr/>
        </p:nvPicPr>
        <p:blipFill>
          <a:blip r:embed="rId2"/>
          <a:stretch>
            <a:fillRect/>
          </a:stretch>
        </p:blipFill>
        <p:spPr>
          <a:xfrm>
            <a:off x="6949943" y="2056452"/>
            <a:ext cx="3774491" cy="3130155"/>
          </a:xfrm>
          <a:prstGeom prst="rect">
            <a:avLst/>
          </a:prstGeom>
        </p:spPr>
      </p:pic>
      <p:sp>
        <p:nvSpPr>
          <p:cNvPr id="19" name="Rectangle 18">
            <a:extLst>
              <a:ext uri="{FF2B5EF4-FFF2-40B4-BE49-F238E27FC236}">
                <a16:creationId xmlns:a16="http://schemas.microsoft.com/office/drawing/2014/main" id="{F864B0D3-7875-E19A-C889-B714EC6A7D7C}"/>
              </a:ext>
            </a:extLst>
          </p:cNvPr>
          <p:cNvSpPr/>
          <p:nvPr/>
        </p:nvSpPr>
        <p:spPr bwMode="gray">
          <a:xfrm>
            <a:off x="-2519883" y="12011243"/>
            <a:ext cx="2418550" cy="195997"/>
          </a:xfrm>
          <a:prstGeom prst="rect">
            <a:avLst/>
          </a:prstGeom>
          <a:noFill/>
          <a:ln w="9525" algn="ctr">
            <a:noFill/>
            <a:miter lim="800000"/>
            <a:headEnd/>
            <a:tailEnd/>
          </a:ln>
        </p:spPr>
        <p:txBody>
          <a:bodyPr wrap="square" lIns="88900" tIns="88900" rIns="88900" bIns="88900" rtlCol="0" anchor="ctr"/>
          <a:lstStyle/>
          <a:p>
            <a:pPr>
              <a:lnSpc>
                <a:spcPct val="106000"/>
              </a:lnSpc>
              <a:buFont typeface="Wingdings 2" pitchFamily="18" charset="2"/>
              <a:buNone/>
              <a:defRPr/>
            </a:pPr>
            <a:r>
              <a:rPr lang="en-US" sz="900">
                <a:solidFill>
                  <a:srgbClr val="53565A"/>
                </a:solidFill>
                <a:latin typeface="Open Sans" panose="020B0606030504020204" pitchFamily="34" charset="0"/>
                <a:ea typeface="Open Sans" panose="020B0606030504020204" pitchFamily="34" charset="0"/>
                <a:cs typeface="Open Sans" panose="020B0606030504020204" pitchFamily="34" charset="0"/>
                <a:sym typeface="Open Sans"/>
              </a:rPr>
              <a:t>*No initiative currently scopes this activity</a:t>
            </a:r>
          </a:p>
        </p:txBody>
      </p:sp>
      <p:sp>
        <p:nvSpPr>
          <p:cNvPr id="20" name="TextBox 19">
            <a:extLst>
              <a:ext uri="{FF2B5EF4-FFF2-40B4-BE49-F238E27FC236}">
                <a16:creationId xmlns:a16="http://schemas.microsoft.com/office/drawing/2014/main" id="{5598D64F-8DF9-2AB5-5895-740FE8A2A6BF}"/>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Consumer Access</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37EF6F9-6411-DB56-E055-1B258D15491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fontAlgn="base">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We will be providing a channel (‘Records’) that ensures consumer have access to their own and their </a:t>
            </a:r>
            <a:r>
              <a:rPr lang="en-NZ" sz="1200" i="1">
                <a:solidFill>
                  <a:srgbClr val="48A26E"/>
                </a:solidFill>
                <a:latin typeface="Calibri" panose="020F0502020204030204"/>
                <a:ea typeface="Calibri"/>
                <a:cs typeface="Calibri"/>
              </a:rPr>
              <a:t>dependant’s </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vaccination records in a private and secure manner.</a:t>
            </a:r>
            <a:r>
              <a:rPr lang="en-NZ" sz="1200" i="1">
                <a:solidFill>
                  <a:srgbClr val="48A26E"/>
                </a:solidFill>
                <a:latin typeface="Calibri" panose="020F0502020204030204"/>
                <a:ea typeface="Calibri"/>
                <a:cs typeface="Calibri"/>
              </a:rPr>
              <a:t> </a:t>
            </a:r>
            <a:endPar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endParaRPr>
          </a:p>
        </p:txBody>
      </p:sp>
      <p:sp>
        <p:nvSpPr>
          <p:cNvPr id="25" name="Rectangle 24">
            <a:extLst>
              <a:ext uri="{FF2B5EF4-FFF2-40B4-BE49-F238E27FC236}">
                <a16:creationId xmlns:a16="http://schemas.microsoft.com/office/drawing/2014/main" id="{D2D19610-FCE0-30C9-C73F-2F0EA2F8FDE5}"/>
              </a:ext>
            </a:extLst>
          </p:cNvPr>
          <p:cNvSpPr/>
          <p:nvPr/>
        </p:nvSpPr>
        <p:spPr bwMode="gray">
          <a:xfrm>
            <a:off x="578694" y="2105291"/>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Consumers receive vaccinations from diverse providers over their lifetime and find it difficult to have a ‘joined up’ view of their own immunisation records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The current system is hard to navigate, especially for those who may not be digitally enabled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It has historically been difficult to provide information on vaccination status quickly for employment and travel </a:t>
            </a:r>
          </a:p>
        </p:txBody>
      </p:sp>
      <p:sp>
        <p:nvSpPr>
          <p:cNvPr id="26" name="Rectangle 25">
            <a:extLst>
              <a:ext uri="{FF2B5EF4-FFF2-40B4-BE49-F238E27FC236}">
                <a16:creationId xmlns:a16="http://schemas.microsoft.com/office/drawing/2014/main" id="{0858F1DC-2674-60E2-14E3-4C332EE79A7D}"/>
              </a:ext>
            </a:extLst>
          </p:cNvPr>
          <p:cNvSpPr/>
          <p:nvPr/>
        </p:nvSpPr>
        <p:spPr bwMode="gray">
          <a:xfrm>
            <a:off x="578694" y="5103992"/>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Access to this information is easy. People don’t need to refer to paper records, call a GP, or know where the vaccine was administered.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Knowing when vaccinations are due will empower people and whānau to better manage their health and wellbeing </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27" name="Rectangle 26">
            <a:extLst>
              <a:ext uri="{FF2B5EF4-FFF2-40B4-BE49-F238E27FC236}">
                <a16:creationId xmlns:a16="http://schemas.microsoft.com/office/drawing/2014/main" id="{F88AFC7E-2C2A-B96E-4EF1-93B1E5837E85}"/>
              </a:ext>
            </a:extLst>
          </p:cNvPr>
          <p:cNvSpPr/>
          <p:nvPr/>
        </p:nvSpPr>
        <p:spPr bwMode="gray">
          <a:xfrm>
            <a:off x="578694" y="3673957"/>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In time ‘Records’ will provide a voluntary channel for people and whānau to access their health information – it's a 'choice' to use it or not</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Consumers will be able to order purpose built vaccination documentation via ‘Records’</a:t>
            </a:r>
          </a:p>
        </p:txBody>
      </p:sp>
      <p:cxnSp>
        <p:nvCxnSpPr>
          <p:cNvPr id="29" name="Straight Connector 28">
            <a:extLst>
              <a:ext uri="{FF2B5EF4-FFF2-40B4-BE49-F238E27FC236}">
                <a16:creationId xmlns:a16="http://schemas.microsoft.com/office/drawing/2014/main" id="{C62C815A-97F4-00B7-FC3F-EC846BF39373}"/>
              </a:ext>
            </a:extLst>
          </p:cNvPr>
          <p:cNvCxnSpPr>
            <a:cxnSpLocks/>
          </p:cNvCxnSpPr>
          <p:nvPr/>
        </p:nvCxnSpPr>
        <p:spPr>
          <a:xfrm>
            <a:off x="578694" y="3669824"/>
            <a:ext cx="5719207" cy="0"/>
          </a:xfrm>
          <a:prstGeom prst="line">
            <a:avLst/>
          </a:prstGeom>
          <a:noFill/>
          <a:ln w="9525" cap="flat" cmpd="sng" algn="ctr">
            <a:solidFill>
              <a:srgbClr val="A7A7A7"/>
            </a:solidFill>
            <a:prstDash val="dash"/>
          </a:ln>
          <a:effectLst/>
        </p:spPr>
      </p:cxnSp>
      <p:cxnSp>
        <p:nvCxnSpPr>
          <p:cNvPr id="30" name="Straight Connector 29">
            <a:extLst>
              <a:ext uri="{FF2B5EF4-FFF2-40B4-BE49-F238E27FC236}">
                <a16:creationId xmlns:a16="http://schemas.microsoft.com/office/drawing/2014/main" id="{A106B5D2-9CB9-BACD-21FF-9263F4653CE9}"/>
              </a:ext>
            </a:extLst>
          </p:cNvPr>
          <p:cNvCxnSpPr>
            <a:cxnSpLocks/>
          </p:cNvCxnSpPr>
          <p:nvPr/>
        </p:nvCxnSpPr>
        <p:spPr>
          <a:xfrm>
            <a:off x="578694" y="4978726"/>
            <a:ext cx="5719207" cy="0"/>
          </a:xfrm>
          <a:prstGeom prst="line">
            <a:avLst/>
          </a:prstGeom>
          <a:noFill/>
          <a:ln w="9525" cap="flat" cmpd="sng" algn="ctr">
            <a:solidFill>
              <a:srgbClr val="A7A7A7"/>
            </a:solidFill>
            <a:prstDash val="dash"/>
          </a:ln>
          <a:effectLst/>
        </p:spPr>
      </p:cxnSp>
      <p:pic>
        <p:nvPicPr>
          <p:cNvPr id="2" name="Picture 1">
            <a:extLst>
              <a:ext uri="{FF2B5EF4-FFF2-40B4-BE49-F238E27FC236}">
                <a16:creationId xmlns:a16="http://schemas.microsoft.com/office/drawing/2014/main" id="{3A18F6B3-FD35-0835-400D-451533117C3E}"/>
              </a:ext>
            </a:extLst>
          </p:cNvPr>
          <p:cNvPicPr>
            <a:picLocks noChangeAspect="1"/>
          </p:cNvPicPr>
          <p:nvPr/>
        </p:nvPicPr>
        <p:blipFill>
          <a:blip r:embed="rId3"/>
          <a:stretch>
            <a:fillRect/>
          </a:stretch>
        </p:blipFill>
        <p:spPr>
          <a:xfrm>
            <a:off x="7838815" y="3543300"/>
            <a:ext cx="3774491" cy="3077384"/>
          </a:xfrm>
          <a:prstGeom prst="rect">
            <a:avLst/>
          </a:prstGeom>
        </p:spPr>
      </p:pic>
      <p:sp>
        <p:nvSpPr>
          <p:cNvPr id="4" name="TextBox 3">
            <a:extLst>
              <a:ext uri="{FF2B5EF4-FFF2-40B4-BE49-F238E27FC236}">
                <a16:creationId xmlns:a16="http://schemas.microsoft.com/office/drawing/2014/main" id="{B7AA1973-AF1B-8205-9FD6-6258560CE396}"/>
              </a:ext>
            </a:extLst>
          </p:cNvPr>
          <p:cNvSpPr txBox="1"/>
          <p:nvPr/>
        </p:nvSpPr>
        <p:spPr>
          <a:xfrm>
            <a:off x="6096000" y="220574"/>
            <a:ext cx="2505600" cy="707886"/>
          </a:xfrm>
          <a:prstGeom prst="rect">
            <a:avLst/>
          </a:prstGeom>
          <a:noFill/>
        </p:spPr>
        <p:txBody>
          <a:bodyPr wrap="square" lIns="91440" tIns="45720" rIns="91440" bIns="45720" anchor="t">
            <a:spAutoFit/>
          </a:bodyPr>
          <a:lstStyle/>
          <a:p>
            <a:pPr>
              <a:defRPr/>
            </a:pPr>
            <a:r>
              <a:rPr kumimoji="0" lang="en-NZ" sz="1000" b="1" i="0" u="none" strike="noStrike" kern="1200" cap="none" spc="0" normalizeH="0" baseline="0" noProof="0">
                <a:ln>
                  <a:noFill/>
                </a:ln>
                <a:solidFill>
                  <a:srgbClr val="09050A"/>
                </a:solidFill>
                <a:effectLst/>
                <a:uLnTx/>
                <a:uFillTx/>
                <a:latin typeface="Calibri" panose="020F0502020204030204"/>
                <a:ea typeface="+mn-ea"/>
                <a:cs typeface="+mn-cs"/>
              </a:rPr>
              <a:t>People want to know which vaccinations they have </a:t>
            </a:r>
            <a:r>
              <a:rPr lang="en-NZ" sz="1000" b="1">
                <a:solidFill>
                  <a:srgbClr val="09050A"/>
                </a:solidFill>
                <a:latin typeface="Calibri" panose="020F0502020204030204"/>
              </a:rPr>
              <a:t>received </a:t>
            </a:r>
            <a:r>
              <a:rPr kumimoji="0" lang="en-NZ" sz="1000" b="1" i="0" u="none" strike="noStrike" kern="1200" cap="none" spc="0" normalizeH="0" baseline="0" noProof="0">
                <a:ln>
                  <a:noFill/>
                </a:ln>
                <a:solidFill>
                  <a:srgbClr val="09050A"/>
                </a:solidFill>
                <a:effectLst/>
                <a:uLnTx/>
                <a:uFillTx/>
                <a:latin typeface="Calibri" panose="020F0502020204030204"/>
                <a:ea typeface="+mn-ea"/>
                <a:cs typeface="+mn-cs"/>
              </a:rPr>
              <a:t>and when</a:t>
            </a:r>
            <a:r>
              <a:rPr lang="en-NZ" sz="1000" b="1">
                <a:solidFill>
                  <a:srgbClr val="09050A"/>
                </a:solidFill>
                <a:latin typeface="Calibri" panose="020F0502020204030204"/>
              </a:rPr>
              <a:t> </a:t>
            </a:r>
            <a:endParaRPr kumimoji="0" lang="en-NZ" sz="1000" b="1"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000" b="1">
              <a:solidFill>
                <a:srgbClr val="09050A"/>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00" b="1" i="1" u="none" strike="noStrike" kern="1200" cap="none" spc="0" normalizeH="0" baseline="0" noProof="0">
                <a:ln>
                  <a:noFill/>
                </a:ln>
                <a:solidFill>
                  <a:srgbClr val="06AE60"/>
                </a:solidFill>
                <a:effectLst/>
                <a:uLnTx/>
                <a:uFillTx/>
                <a:latin typeface="Calibri" panose="020F0502020204030204"/>
                <a:ea typeface="+mn-ea"/>
                <a:cs typeface="+mn-cs"/>
              </a:rPr>
              <a:t>CONSUMER ACCESS</a:t>
            </a:r>
            <a:endParaRPr lang="en-NZ" sz="1000" b="1" i="1" u="none" strike="noStrike" kern="1200" cap="none" spc="0" normalizeH="0" baseline="0" noProof="0">
              <a:ln>
                <a:noFill/>
              </a:ln>
              <a:solidFill>
                <a:srgbClr val="06AE60"/>
              </a:solidFill>
              <a:effectLst/>
              <a:uLnTx/>
              <a:uFillTx/>
              <a:latin typeface="Calibri" panose="020F0502020204030204"/>
              <a:cs typeface="Calibri"/>
            </a:endParaRPr>
          </a:p>
        </p:txBody>
      </p:sp>
      <p:pic>
        <p:nvPicPr>
          <p:cNvPr id="5" name="Picture 4" descr="A person standing next to a large screen&#10;&#10;Description automatically generated">
            <a:extLst>
              <a:ext uri="{FF2B5EF4-FFF2-40B4-BE49-F238E27FC236}">
                <a16:creationId xmlns:a16="http://schemas.microsoft.com/office/drawing/2014/main" id="{8A832D95-13EC-C204-2FC3-F441613150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7011" y="123263"/>
            <a:ext cx="900000" cy="900000"/>
          </a:xfrm>
          <a:prstGeom prst="rect">
            <a:avLst/>
          </a:prstGeom>
        </p:spPr>
      </p:pic>
    </p:spTree>
    <p:extLst>
      <p:ext uri="{BB962C8B-B14F-4D97-AF65-F5344CB8AC3E}">
        <p14:creationId xmlns:p14="http://schemas.microsoft.com/office/powerpoint/2010/main" val="268416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DE660-D8EB-9770-E3CD-2CE99DE411A8}"/>
              </a:ext>
            </a:extLst>
          </p:cNvPr>
          <p:cNvSpPr>
            <a:spLocks noGrp="1"/>
          </p:cNvSpPr>
          <p:nvPr>
            <p:ph type="title"/>
          </p:nvPr>
        </p:nvSpPr>
        <p:spPr/>
        <p:txBody>
          <a:bodyPr/>
          <a:lstStyle/>
          <a:p>
            <a:r>
              <a:rPr lang="mi-NZ" err="1"/>
              <a:t>Integration</a:t>
            </a:r>
            <a:r>
              <a:rPr lang="mi-NZ"/>
              <a:t> </a:t>
            </a:r>
            <a:r>
              <a:rPr lang="mi-NZ" err="1"/>
              <a:t>over</a:t>
            </a:r>
            <a:r>
              <a:rPr lang="mi-NZ"/>
              <a:t> </a:t>
            </a:r>
            <a:r>
              <a:rPr lang="mi-NZ" err="1"/>
              <a:t>time</a:t>
            </a:r>
            <a:endParaRPr lang="en-NZ"/>
          </a:p>
        </p:txBody>
      </p:sp>
    </p:spTree>
    <p:extLst>
      <p:ext uri="{BB962C8B-B14F-4D97-AF65-F5344CB8AC3E}">
        <p14:creationId xmlns:p14="http://schemas.microsoft.com/office/powerpoint/2010/main" val="3713703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B4522-34EA-CCCE-3255-669550D87A55}"/>
              </a:ext>
            </a:extLst>
          </p:cNvPr>
          <p:cNvSpPr txBox="1"/>
          <p:nvPr/>
        </p:nvSpPr>
        <p:spPr>
          <a:xfrm>
            <a:off x="469783" y="2055301"/>
            <a:ext cx="10612074" cy="1200329"/>
          </a:xfrm>
          <a:prstGeom prst="rect">
            <a:avLst/>
          </a:prstGeom>
          <a:noFill/>
        </p:spPr>
        <p:txBody>
          <a:bodyPr wrap="square" rtlCol="0">
            <a:spAutoFit/>
          </a:bodyPr>
          <a:lstStyle/>
          <a:p>
            <a:pPr marL="742950" lvl="1" indent="-285750">
              <a:buFont typeface="Arial" panose="020B0604020202020204" pitchFamily="34" charset="0"/>
              <a:buChar char="•"/>
            </a:pPr>
            <a:endParaRPr lang="mi-NZ"/>
          </a:p>
          <a:p>
            <a:pPr marL="285750" indent="-285750">
              <a:buFont typeface="Arial" panose="020B0604020202020204" pitchFamily="34" charset="0"/>
              <a:buChar char="•"/>
            </a:pPr>
            <a:endParaRPr lang="mi-NZ"/>
          </a:p>
          <a:p>
            <a:endParaRPr lang="mi-NZ"/>
          </a:p>
          <a:p>
            <a:endParaRPr lang="en-NZ"/>
          </a:p>
        </p:txBody>
      </p:sp>
      <p:sp>
        <p:nvSpPr>
          <p:cNvPr id="8" name="TextBox 7">
            <a:extLst>
              <a:ext uri="{FF2B5EF4-FFF2-40B4-BE49-F238E27FC236}">
                <a16:creationId xmlns:a16="http://schemas.microsoft.com/office/drawing/2014/main" id="{61C6717D-4606-F178-AC25-6557D53C0755}"/>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Integration</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A9C62C01-C265-1738-2504-354ACF467657}"/>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Integration is a cornerstone of AIR delivery and enables us to work alongside other technology programmes and vendors</a:t>
            </a:r>
          </a:p>
        </p:txBody>
      </p:sp>
      <p:grpSp>
        <p:nvGrpSpPr>
          <p:cNvPr id="34" name="Group 33">
            <a:extLst>
              <a:ext uri="{FF2B5EF4-FFF2-40B4-BE49-F238E27FC236}">
                <a16:creationId xmlns:a16="http://schemas.microsoft.com/office/drawing/2014/main" id="{3D4D6C73-FEDD-1C3A-7AAB-E9E519E6C03C}"/>
              </a:ext>
            </a:extLst>
          </p:cNvPr>
          <p:cNvGrpSpPr/>
          <p:nvPr/>
        </p:nvGrpSpPr>
        <p:grpSpPr>
          <a:xfrm>
            <a:off x="587512" y="3265742"/>
            <a:ext cx="5188308" cy="694800"/>
            <a:chOff x="587512" y="3204452"/>
            <a:chExt cx="5188308" cy="694800"/>
          </a:xfrm>
        </p:grpSpPr>
        <p:sp>
          <p:nvSpPr>
            <p:cNvPr id="27" name="Parallelogram 26">
              <a:extLst>
                <a:ext uri="{FF2B5EF4-FFF2-40B4-BE49-F238E27FC236}">
                  <a16:creationId xmlns:a16="http://schemas.microsoft.com/office/drawing/2014/main" id="{7FB3DDA9-3DB2-A5F9-519B-D578E8DB827F}"/>
                </a:ext>
              </a:extLst>
            </p:cNvPr>
            <p:cNvSpPr/>
            <p:nvPr/>
          </p:nvSpPr>
          <p:spPr>
            <a:xfrm>
              <a:off x="654442" y="3204452"/>
              <a:ext cx="5121378" cy="694800"/>
            </a:xfrm>
            <a:prstGeom prst="parallelogram">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Integration refers to how different systems talk to one another and send messages backwards and forwards</a:t>
              </a:r>
            </a:p>
          </p:txBody>
        </p:sp>
        <p:sp>
          <p:nvSpPr>
            <p:cNvPr id="28" name="Isosceles Triangle 27">
              <a:extLst>
                <a:ext uri="{FF2B5EF4-FFF2-40B4-BE49-F238E27FC236}">
                  <a16:creationId xmlns:a16="http://schemas.microsoft.com/office/drawing/2014/main" id="{08FB69F8-3613-F15B-6EC8-1E80EAA8CF34}"/>
                </a:ext>
              </a:extLst>
            </p:cNvPr>
            <p:cNvSpPr/>
            <p:nvPr/>
          </p:nvSpPr>
          <p:spPr>
            <a:xfrm rot="5400000">
              <a:off x="431247" y="3363533"/>
              <a:ext cx="631872" cy="319342"/>
            </a:xfrm>
            <a:prstGeom prst="triangle">
              <a:avLst/>
            </a:prstGeom>
            <a:solidFill>
              <a:srgbClr val="40C185"/>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B17B4CAB-0C58-D22B-F53A-DCB742A3A778}"/>
              </a:ext>
            </a:extLst>
          </p:cNvPr>
          <p:cNvGrpSpPr/>
          <p:nvPr/>
        </p:nvGrpSpPr>
        <p:grpSpPr>
          <a:xfrm>
            <a:off x="587512" y="4175760"/>
            <a:ext cx="5166326" cy="699243"/>
            <a:chOff x="587512" y="4044127"/>
            <a:chExt cx="5166326" cy="699243"/>
          </a:xfrm>
        </p:grpSpPr>
        <p:sp>
          <p:nvSpPr>
            <p:cNvPr id="29" name="Parallelogram 28">
              <a:extLst>
                <a:ext uri="{FF2B5EF4-FFF2-40B4-BE49-F238E27FC236}">
                  <a16:creationId xmlns:a16="http://schemas.microsoft.com/office/drawing/2014/main" id="{A09D3EB4-7440-F8C4-9509-06C152927380}"/>
                </a:ext>
              </a:extLst>
            </p:cNvPr>
            <p:cNvSpPr/>
            <p:nvPr/>
          </p:nvSpPr>
          <p:spPr>
            <a:xfrm>
              <a:off x="632460" y="4048570"/>
              <a:ext cx="5121378" cy="694800"/>
            </a:xfrm>
            <a:prstGeom prst="parallelogram">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The AIR will adopt two high level models for integration, one at cutover and one as we move through 2024</a:t>
              </a:r>
            </a:p>
          </p:txBody>
        </p:sp>
        <p:sp>
          <p:nvSpPr>
            <p:cNvPr id="30" name="Isosceles Triangle 29">
              <a:extLst>
                <a:ext uri="{FF2B5EF4-FFF2-40B4-BE49-F238E27FC236}">
                  <a16:creationId xmlns:a16="http://schemas.microsoft.com/office/drawing/2014/main" id="{9AE281F2-F05F-9004-2841-FFD4F4DD43F8}"/>
                </a:ext>
              </a:extLst>
            </p:cNvPr>
            <p:cNvSpPr/>
            <p:nvPr/>
          </p:nvSpPr>
          <p:spPr>
            <a:xfrm rot="5400000">
              <a:off x="431246" y="4200393"/>
              <a:ext cx="631873" cy="319342"/>
            </a:xfrm>
            <a:prstGeom prst="triangle">
              <a:avLst/>
            </a:prstGeom>
            <a:solidFill>
              <a:srgbClr val="40C185"/>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A5063E6-AF03-081D-A46C-88C1CBD7229D}"/>
              </a:ext>
            </a:extLst>
          </p:cNvPr>
          <p:cNvGrpSpPr/>
          <p:nvPr/>
        </p:nvGrpSpPr>
        <p:grpSpPr>
          <a:xfrm>
            <a:off x="620977" y="5090221"/>
            <a:ext cx="5188308" cy="694800"/>
            <a:chOff x="620977" y="5090221"/>
            <a:chExt cx="5188308" cy="694800"/>
          </a:xfrm>
        </p:grpSpPr>
        <p:sp>
          <p:nvSpPr>
            <p:cNvPr id="31" name="Parallelogram 30">
              <a:extLst>
                <a:ext uri="{FF2B5EF4-FFF2-40B4-BE49-F238E27FC236}">
                  <a16:creationId xmlns:a16="http://schemas.microsoft.com/office/drawing/2014/main" id="{6FE51952-7411-F2BD-E30C-EA8DAC4455EF}"/>
                </a:ext>
              </a:extLst>
            </p:cNvPr>
            <p:cNvSpPr/>
            <p:nvPr/>
          </p:nvSpPr>
          <p:spPr>
            <a:xfrm>
              <a:off x="687907" y="5090221"/>
              <a:ext cx="5121378" cy="694800"/>
            </a:xfrm>
            <a:prstGeom prst="parallelogram">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We will move from co-existence to an API based model utilising more modern technology reflective of </a:t>
              </a:r>
              <a:r>
                <a:rPr kumimoji="0" lang="en-NZ" sz="1400" b="1" i="0" u="none" strike="noStrike" kern="1200" cap="none" spc="0" normalizeH="0" baseline="0" noProof="0" err="1">
                  <a:ln>
                    <a:noFill/>
                  </a:ln>
                  <a:solidFill>
                    <a:srgbClr val="28222B"/>
                  </a:solidFill>
                  <a:effectLst/>
                  <a:uLnTx/>
                  <a:uFillTx/>
                  <a:latin typeface="Calibri" panose="020F0502020204030204"/>
                  <a:ea typeface="+mn-ea"/>
                  <a:cs typeface="+mn-cs"/>
                </a:rPr>
                <a:t>Te</a:t>
              </a: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 </a:t>
              </a:r>
              <a:r>
                <a:rPr kumimoji="0" lang="en-NZ" sz="1400" b="1" i="0" u="none" strike="noStrike" kern="1200" cap="none" spc="0" normalizeH="0" baseline="0" noProof="0" err="1">
                  <a:ln>
                    <a:noFill/>
                  </a:ln>
                  <a:solidFill>
                    <a:srgbClr val="28222B"/>
                  </a:solidFill>
                  <a:effectLst/>
                  <a:uLnTx/>
                  <a:uFillTx/>
                  <a:latin typeface="Calibri" panose="020F0502020204030204"/>
                  <a:ea typeface="+mn-ea"/>
                  <a:cs typeface="+mn-cs"/>
                </a:rPr>
                <a:t>Whatu</a:t>
              </a: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 </a:t>
              </a:r>
              <a:r>
                <a:rPr lang="en-NZ" sz="1400" b="1">
                  <a:solidFill>
                    <a:srgbClr val="28222B"/>
                  </a:solidFill>
                  <a:latin typeface="Calibri" panose="020F0502020204030204"/>
                </a:rPr>
                <a:t>Ora's</a:t>
              </a: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 direction</a:t>
              </a:r>
            </a:p>
          </p:txBody>
        </p:sp>
        <p:sp>
          <p:nvSpPr>
            <p:cNvPr id="32" name="Isosceles Triangle 31">
              <a:extLst>
                <a:ext uri="{FF2B5EF4-FFF2-40B4-BE49-F238E27FC236}">
                  <a16:creationId xmlns:a16="http://schemas.microsoft.com/office/drawing/2014/main" id="{90D891F2-A74E-4EE8-94C7-B650670BBB8A}"/>
                </a:ext>
              </a:extLst>
            </p:cNvPr>
            <p:cNvSpPr/>
            <p:nvPr/>
          </p:nvSpPr>
          <p:spPr>
            <a:xfrm rot="5400000">
              <a:off x="457369" y="5253829"/>
              <a:ext cx="646558" cy="319342"/>
            </a:xfrm>
            <a:prstGeom prst="triangle">
              <a:avLst/>
            </a:prstGeom>
            <a:solidFill>
              <a:srgbClr val="40C185"/>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52E750CE-75A9-0948-BC21-E66B3B016290}"/>
              </a:ext>
            </a:extLst>
          </p:cNvPr>
          <p:cNvGrpSpPr/>
          <p:nvPr/>
        </p:nvGrpSpPr>
        <p:grpSpPr>
          <a:xfrm>
            <a:off x="587512" y="2355724"/>
            <a:ext cx="5188308" cy="694800"/>
            <a:chOff x="587512" y="2355724"/>
            <a:chExt cx="5188308" cy="694800"/>
          </a:xfrm>
        </p:grpSpPr>
        <p:sp>
          <p:nvSpPr>
            <p:cNvPr id="25" name="Parallelogram 24">
              <a:extLst>
                <a:ext uri="{FF2B5EF4-FFF2-40B4-BE49-F238E27FC236}">
                  <a16:creationId xmlns:a16="http://schemas.microsoft.com/office/drawing/2014/main" id="{60F89F4B-35B6-C074-E7E6-4FDF5435D0B9}"/>
                </a:ext>
              </a:extLst>
            </p:cNvPr>
            <p:cNvSpPr/>
            <p:nvPr/>
          </p:nvSpPr>
          <p:spPr>
            <a:xfrm>
              <a:off x="654442" y="2355724"/>
              <a:ext cx="5121378" cy="694800"/>
            </a:xfrm>
            <a:prstGeom prst="parallelogram">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NZ" sz="1400" b="1" i="0" u="none" strike="noStrike" kern="1200" cap="none" spc="0" normalizeH="0" baseline="0" noProof="0">
                  <a:ln>
                    <a:noFill/>
                  </a:ln>
                  <a:solidFill>
                    <a:srgbClr val="28222B"/>
                  </a:solidFill>
                  <a:effectLst/>
                  <a:uLnTx/>
                  <a:uFillTx/>
                  <a:latin typeface="Calibri" panose="020F0502020204030204"/>
                  <a:ea typeface="+mn-ea"/>
                  <a:cs typeface="+mn-cs"/>
                </a:rPr>
                <a:t>Integration is a key component of enabling the AIR journey from beginning to end. </a:t>
              </a:r>
            </a:p>
          </p:txBody>
        </p:sp>
        <p:sp>
          <p:nvSpPr>
            <p:cNvPr id="26" name="Isosceles Triangle 25">
              <a:extLst>
                <a:ext uri="{FF2B5EF4-FFF2-40B4-BE49-F238E27FC236}">
                  <a16:creationId xmlns:a16="http://schemas.microsoft.com/office/drawing/2014/main" id="{F8F36727-E156-19F4-AB9A-96E91EB3AD6A}"/>
                </a:ext>
              </a:extLst>
            </p:cNvPr>
            <p:cNvSpPr/>
            <p:nvPr/>
          </p:nvSpPr>
          <p:spPr>
            <a:xfrm rot="5400000">
              <a:off x="423904" y="2519332"/>
              <a:ext cx="646558" cy="319342"/>
            </a:xfrm>
            <a:prstGeom prst="triangle">
              <a:avLst/>
            </a:prstGeom>
            <a:solidFill>
              <a:srgbClr val="40C185"/>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349287CD-B6A4-88BB-1AE8-DC723E55E907}"/>
              </a:ext>
            </a:extLst>
          </p:cNvPr>
          <p:cNvPicPr>
            <a:picLocks noChangeAspect="1"/>
          </p:cNvPicPr>
          <p:nvPr/>
        </p:nvPicPr>
        <p:blipFill>
          <a:blip r:embed="rId2"/>
          <a:stretch>
            <a:fillRect/>
          </a:stretch>
        </p:blipFill>
        <p:spPr>
          <a:xfrm>
            <a:off x="6096000" y="2758789"/>
            <a:ext cx="5743574" cy="2833941"/>
          </a:xfrm>
          <a:prstGeom prst="rect">
            <a:avLst/>
          </a:prstGeom>
        </p:spPr>
      </p:pic>
    </p:spTree>
    <p:extLst>
      <p:ext uri="{BB962C8B-B14F-4D97-AF65-F5344CB8AC3E}">
        <p14:creationId xmlns:p14="http://schemas.microsoft.com/office/powerpoint/2010/main" val="2402440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8B6D41-A22D-4C98-B7AB-E81144FE305E}"/>
              </a:ext>
            </a:extLst>
          </p:cNvPr>
          <p:cNvSpPr txBox="1"/>
          <p:nvPr/>
        </p:nvSpPr>
        <p:spPr>
          <a:xfrm>
            <a:off x="402036" y="1328818"/>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Integration | </a:t>
            </a:r>
            <a:r>
              <a:rPr kumimoji="0" lang="en-NZ" sz="1800" b="0" i="0" u="none" strike="noStrike" kern="1200" cap="none" spc="0" normalizeH="0" baseline="0" noProof="0">
                <a:ln>
                  <a:noFill/>
                </a:ln>
                <a:solidFill>
                  <a:srgbClr val="09050A"/>
                </a:solidFill>
                <a:effectLst/>
                <a:uLnTx/>
                <a:uFillTx/>
                <a:latin typeface="Century Gothic"/>
                <a:ea typeface="+mn-ea"/>
                <a:cs typeface="+mn-cs"/>
              </a:rPr>
              <a:t>Plan for Cutover </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5E6C256-9E38-4F4E-A426-E2127DEA224E}"/>
              </a:ext>
            </a:extLst>
          </p:cNvPr>
          <p:cNvSpPr txBox="1"/>
          <p:nvPr/>
        </p:nvSpPr>
        <p:spPr>
          <a:xfrm>
            <a:off x="402036" y="1663529"/>
            <a:ext cx="11211033"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A summary of the plan for cutover is provided below. </a:t>
            </a:r>
          </a:p>
        </p:txBody>
      </p:sp>
      <p:sp>
        <p:nvSpPr>
          <p:cNvPr id="16" name="Rectangle 15">
            <a:extLst>
              <a:ext uri="{FF2B5EF4-FFF2-40B4-BE49-F238E27FC236}">
                <a16:creationId xmlns:a16="http://schemas.microsoft.com/office/drawing/2014/main" id="{372906E9-DE97-219C-07BB-9A4A4B7221E6}"/>
              </a:ext>
            </a:extLst>
          </p:cNvPr>
          <p:cNvSpPr/>
          <p:nvPr/>
        </p:nvSpPr>
        <p:spPr>
          <a:xfrm>
            <a:off x="751529" y="2779225"/>
            <a:ext cx="10861539" cy="159531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5AE80DD-2B40-4AFA-5641-BEF8E2FC710B}"/>
              </a:ext>
            </a:extLst>
          </p:cNvPr>
          <p:cNvSpPr/>
          <p:nvPr/>
        </p:nvSpPr>
        <p:spPr>
          <a:xfrm>
            <a:off x="827520" y="4579014"/>
            <a:ext cx="10861538" cy="159531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AA1C7F37-AE20-A920-3CB0-9E18C385DE8C}"/>
              </a:ext>
            </a:extLst>
          </p:cNvPr>
          <p:cNvGrpSpPr/>
          <p:nvPr/>
        </p:nvGrpSpPr>
        <p:grpSpPr>
          <a:xfrm>
            <a:off x="751530" y="2762726"/>
            <a:ext cx="1045378" cy="3385139"/>
            <a:chOff x="751530" y="2762726"/>
            <a:chExt cx="1045378" cy="3385139"/>
          </a:xfrm>
        </p:grpSpPr>
        <p:sp>
          <p:nvSpPr>
            <p:cNvPr id="18" name="Rectangle 17">
              <a:extLst>
                <a:ext uri="{FF2B5EF4-FFF2-40B4-BE49-F238E27FC236}">
                  <a16:creationId xmlns:a16="http://schemas.microsoft.com/office/drawing/2014/main" id="{976F1060-57DD-CBEF-2245-DC66EF8B9534}"/>
                </a:ext>
              </a:extLst>
            </p:cNvPr>
            <p:cNvSpPr/>
            <p:nvPr/>
          </p:nvSpPr>
          <p:spPr>
            <a:xfrm>
              <a:off x="751530" y="2779225"/>
              <a:ext cx="1045378" cy="1595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5415ED-1D0E-6F46-EC70-AE69ACFDDDD9}"/>
                </a:ext>
              </a:extLst>
            </p:cNvPr>
            <p:cNvSpPr/>
            <p:nvPr/>
          </p:nvSpPr>
          <p:spPr>
            <a:xfrm>
              <a:off x="751530" y="4552551"/>
              <a:ext cx="1045378" cy="159531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FAEBCF35-878E-8DA9-FC00-84A66D5CFB39}"/>
                </a:ext>
              </a:extLst>
            </p:cNvPr>
            <p:cNvSpPr txBox="1"/>
            <p:nvPr/>
          </p:nvSpPr>
          <p:spPr>
            <a:xfrm>
              <a:off x="1028272" y="2762726"/>
              <a:ext cx="461665" cy="1595313"/>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800" b="0" i="0" u="none" strike="noStrike" kern="1200" cap="none" spc="0" normalizeH="0" baseline="0" noProof="0">
                  <a:ln>
                    <a:noFill/>
                  </a:ln>
                  <a:solidFill>
                    <a:srgbClr val="FFFFFF"/>
                  </a:solidFill>
                  <a:effectLst/>
                  <a:uLnTx/>
                  <a:uFillTx/>
                  <a:latin typeface="Calibri" panose="020F0502020204030204"/>
                  <a:ea typeface="+mn-ea"/>
                  <a:cs typeface="+mn-cs"/>
                </a:rPr>
                <a:t>AT CUTOVER</a:t>
              </a: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28D2DE5-FFC7-E2D9-0150-2C1F2F0FB878}"/>
                </a:ext>
              </a:extLst>
            </p:cNvPr>
            <p:cNvSpPr txBox="1"/>
            <p:nvPr/>
          </p:nvSpPr>
          <p:spPr>
            <a:xfrm>
              <a:off x="889773" y="4552550"/>
              <a:ext cx="738664" cy="1595314"/>
            </a:xfrm>
            <a:prstGeom prst="rect">
              <a:avLst/>
            </a:prstGeom>
            <a:noFill/>
          </p:spPr>
          <p:txBody>
            <a:bodyPr vert="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800" b="0" i="0" u="none" strike="noStrike" kern="1200" cap="none" spc="0" normalizeH="0" baseline="0" noProof="0">
                  <a:ln>
                    <a:noFill/>
                  </a:ln>
                  <a:solidFill>
                    <a:srgbClr val="FFFFFF"/>
                  </a:solidFill>
                  <a:effectLst/>
                  <a:uLnTx/>
                  <a:uFillTx/>
                  <a:latin typeface="Calibri" panose="020F0502020204030204"/>
                  <a:ea typeface="+mn-ea"/>
                  <a:cs typeface="+mn-cs"/>
                </a:rPr>
                <a:t>BEYOND CUTOVER</a:t>
              </a: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1" name="Rectangle 30">
            <a:extLst>
              <a:ext uri="{FF2B5EF4-FFF2-40B4-BE49-F238E27FC236}">
                <a16:creationId xmlns:a16="http://schemas.microsoft.com/office/drawing/2014/main" id="{32112440-BE3C-191A-5F6F-6BA25D6BFBA2}"/>
              </a:ext>
            </a:extLst>
          </p:cNvPr>
          <p:cNvSpPr/>
          <p:nvPr/>
        </p:nvSpPr>
        <p:spPr>
          <a:xfrm>
            <a:off x="2880779" y="2291911"/>
            <a:ext cx="3515584" cy="325973"/>
          </a:xfrm>
          <a:prstGeom prst="rect">
            <a:avLst/>
          </a:prstGeom>
          <a:solidFill>
            <a:srgbClr val="00B460"/>
          </a:solidFill>
          <a:ln>
            <a:solidFill>
              <a:srgbClr val="00B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CEB9F10-7BEC-A273-9617-77E1F5B30C5F}"/>
              </a:ext>
            </a:extLst>
          </p:cNvPr>
          <p:cNvSpPr/>
          <p:nvPr/>
        </p:nvSpPr>
        <p:spPr>
          <a:xfrm>
            <a:off x="2880779" y="2291911"/>
            <a:ext cx="3515584" cy="4165600"/>
          </a:xfrm>
          <a:prstGeom prst="rect">
            <a:avLst/>
          </a:prstGeom>
          <a:noFill/>
          <a:ln w="28575">
            <a:solidFill>
              <a:srgbClr val="00B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110EFC8-E8A2-4529-9C75-A9D771760AED}"/>
              </a:ext>
            </a:extLst>
          </p:cNvPr>
          <p:cNvSpPr txBox="1"/>
          <p:nvPr/>
        </p:nvSpPr>
        <p:spPr>
          <a:xfrm>
            <a:off x="3432513" y="2275395"/>
            <a:ext cx="2412115"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EXISTING INTEGRATORS</a:t>
            </a:r>
          </a:p>
        </p:txBody>
      </p:sp>
      <p:sp>
        <p:nvSpPr>
          <p:cNvPr id="29" name="TextBox 28">
            <a:extLst>
              <a:ext uri="{FF2B5EF4-FFF2-40B4-BE49-F238E27FC236}">
                <a16:creationId xmlns:a16="http://schemas.microsoft.com/office/drawing/2014/main" id="{D08BC684-66EF-4226-83C8-39249FDD1ACE}"/>
              </a:ext>
            </a:extLst>
          </p:cNvPr>
          <p:cNvSpPr txBox="1"/>
          <p:nvPr/>
        </p:nvSpPr>
        <p:spPr>
          <a:xfrm>
            <a:off x="2880779" y="2779398"/>
            <a:ext cx="3515584" cy="156966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Existing messaging will move from NIR to AIR</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Status queries will update from AIR instead of NIR</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COVID-19 vaccinations will be managed through integrated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Enrolled GP notifications will continue</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The option to opt out of data collection will be removed for all vaccinations. </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33E1708D-89A3-4DF6-90A8-400668B63D64}"/>
              </a:ext>
            </a:extLst>
          </p:cNvPr>
          <p:cNvSpPr txBox="1"/>
          <p:nvPr/>
        </p:nvSpPr>
        <p:spPr>
          <a:xfrm>
            <a:off x="7480233" y="2884383"/>
            <a:ext cx="3515584" cy="138499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Continue to use existing methods for recording vaccines and reviewing vaccination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Applications will be able to start their journey to adopting APIs</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CIR users (outside of general practice) will need to onboard to AIR Immunisation Portal for recording COVID-19 immunisations</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3E9FF9CB-7B60-8A7C-E03D-1B4BB47DC0F2}"/>
              </a:ext>
            </a:extLst>
          </p:cNvPr>
          <p:cNvSpPr/>
          <p:nvPr/>
        </p:nvSpPr>
        <p:spPr>
          <a:xfrm>
            <a:off x="7517154" y="2283394"/>
            <a:ext cx="3515584" cy="32597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BBCA416-B9F4-C2B3-50A8-234D905B1BC5}"/>
              </a:ext>
            </a:extLst>
          </p:cNvPr>
          <p:cNvSpPr/>
          <p:nvPr/>
        </p:nvSpPr>
        <p:spPr>
          <a:xfrm>
            <a:off x="7517154" y="2291911"/>
            <a:ext cx="3515584" cy="4165600"/>
          </a:xfrm>
          <a:prstGeom prst="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DC5BC95-02AB-AAC5-9CA8-792C19F261A9}"/>
              </a:ext>
            </a:extLst>
          </p:cNvPr>
          <p:cNvSpPr txBox="1"/>
          <p:nvPr/>
        </p:nvSpPr>
        <p:spPr>
          <a:xfrm>
            <a:off x="8068888" y="2275239"/>
            <a:ext cx="2412115"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NEW INTEGRATORS</a:t>
            </a:r>
          </a:p>
        </p:txBody>
      </p:sp>
      <p:sp>
        <p:nvSpPr>
          <p:cNvPr id="30" name="TextBox 29">
            <a:extLst>
              <a:ext uri="{FF2B5EF4-FFF2-40B4-BE49-F238E27FC236}">
                <a16:creationId xmlns:a16="http://schemas.microsoft.com/office/drawing/2014/main" id="{A81F559A-1F7F-48EB-A70B-42FB14CA75C7}"/>
              </a:ext>
            </a:extLst>
          </p:cNvPr>
          <p:cNvSpPr txBox="1"/>
          <p:nvPr/>
        </p:nvSpPr>
        <p:spPr>
          <a:xfrm>
            <a:off x="2880779" y="4650427"/>
            <a:ext cx="3515584" cy="1384995"/>
          </a:xfrm>
          <a:prstGeom prst="rect">
            <a:avLst/>
          </a:prstGeom>
          <a:noFill/>
        </p:spPr>
        <p:txBody>
          <a:bodyPr wrap="square" lIns="91440" tIns="45720" rIns="91440" bIns="4572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PMS suppliers will be encouraged to integrate with AIR via API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Message brokering is intended as a temporary co-existence 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PMS suppliers may opt to subscribe to a new schedule management integration model leveraging planned immunisation events </a:t>
            </a:r>
          </a:p>
        </p:txBody>
      </p:sp>
      <p:sp>
        <p:nvSpPr>
          <p:cNvPr id="43" name="TextBox 42">
            <a:extLst>
              <a:ext uri="{FF2B5EF4-FFF2-40B4-BE49-F238E27FC236}">
                <a16:creationId xmlns:a16="http://schemas.microsoft.com/office/drawing/2014/main" id="{8CAE8C1A-6441-485F-9ECD-7492E4D4471C}"/>
              </a:ext>
            </a:extLst>
          </p:cNvPr>
          <p:cNvSpPr txBox="1"/>
          <p:nvPr/>
        </p:nvSpPr>
        <p:spPr>
          <a:xfrm>
            <a:off x="7480233" y="4594877"/>
            <a:ext cx="3515584"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Digital suppliers may opt to integrate with AIR via API. This could include:</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Recording or updating information about a vaccination event</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Reviewing a consumer’s vaccination history</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Calibri"/>
              </a:rPr>
              <a:t>Recording or updating a provider planned event</a:t>
            </a:r>
            <a:endPar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985D6E2D-1945-7026-D3BF-6D6A2D9D2513}"/>
              </a:ext>
            </a:extLst>
          </p:cNvPr>
          <p:cNvSpPr/>
          <p:nvPr/>
        </p:nvSpPr>
        <p:spPr>
          <a:xfrm>
            <a:off x="8442266" y="273118"/>
            <a:ext cx="720000" cy="7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8D83A40B-891F-EC62-CAC5-624D2ABB0BA3}"/>
              </a:ext>
            </a:extLst>
          </p:cNvPr>
          <p:cNvSpPr/>
          <p:nvPr/>
        </p:nvSpPr>
        <p:spPr>
          <a:xfrm>
            <a:off x="8478266" y="309118"/>
            <a:ext cx="648000" cy="648000"/>
          </a:xfrm>
          <a:prstGeom prst="ellipse">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Graphic 4" descr="Rope Knot outline">
            <a:extLst>
              <a:ext uri="{FF2B5EF4-FFF2-40B4-BE49-F238E27FC236}">
                <a16:creationId xmlns:a16="http://schemas.microsoft.com/office/drawing/2014/main" id="{A128E5A4-CCD0-EE83-3209-138B379123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6266" y="415550"/>
            <a:ext cx="432000" cy="432000"/>
          </a:xfrm>
          <a:prstGeom prst="rect">
            <a:avLst/>
          </a:prstGeom>
        </p:spPr>
      </p:pic>
    </p:spTree>
    <p:extLst>
      <p:ext uri="{BB962C8B-B14F-4D97-AF65-F5344CB8AC3E}">
        <p14:creationId xmlns:p14="http://schemas.microsoft.com/office/powerpoint/2010/main" val="326058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Connector: Elbow 117">
            <a:extLst>
              <a:ext uri="{FF2B5EF4-FFF2-40B4-BE49-F238E27FC236}">
                <a16:creationId xmlns:a16="http://schemas.microsoft.com/office/drawing/2014/main" id="{043B8F3E-E187-4C67-9C2D-DFB8CEE0FECE}"/>
              </a:ext>
            </a:extLst>
          </p:cNvPr>
          <p:cNvCxnSpPr>
            <a:cxnSpLocks/>
            <a:stCxn id="39" idx="0"/>
            <a:endCxn id="20" idx="2"/>
          </p:cNvCxnSpPr>
          <p:nvPr/>
        </p:nvCxnSpPr>
        <p:spPr>
          <a:xfrm rot="16200000" flipV="1">
            <a:off x="8118129" y="4808407"/>
            <a:ext cx="888014" cy="1249473"/>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0" name="Connector: Elbow 119">
            <a:extLst>
              <a:ext uri="{FF2B5EF4-FFF2-40B4-BE49-F238E27FC236}">
                <a16:creationId xmlns:a16="http://schemas.microsoft.com/office/drawing/2014/main" id="{FDF89382-FC7A-4FE2-8421-A54AE73B9697}"/>
              </a:ext>
            </a:extLst>
          </p:cNvPr>
          <p:cNvCxnSpPr>
            <a:cxnSpLocks/>
            <a:stCxn id="7" idx="3"/>
          </p:cNvCxnSpPr>
          <p:nvPr/>
        </p:nvCxnSpPr>
        <p:spPr>
          <a:xfrm flipV="1">
            <a:off x="3504072" y="4767434"/>
            <a:ext cx="3214693" cy="960406"/>
          </a:xfrm>
          <a:prstGeom prst="bentConnector3">
            <a:avLst>
              <a:gd name="adj1" fmla="val 50000"/>
            </a:avLst>
          </a:prstGeom>
          <a:ln w="38100">
            <a:solidFill>
              <a:srgbClr val="00AF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DDCF201-AC06-48F7-9F85-24A3F7BD7D2B}"/>
              </a:ext>
            </a:extLst>
          </p:cNvPr>
          <p:cNvSpPr/>
          <p:nvPr/>
        </p:nvSpPr>
        <p:spPr>
          <a:xfrm>
            <a:off x="3933479" y="2107526"/>
            <a:ext cx="555984" cy="573264"/>
          </a:xfrm>
          <a:prstGeom prst="ellipse">
            <a:avLst/>
          </a:prstGeom>
          <a:noFill/>
          <a:ln w="38100">
            <a:solidFill>
              <a:srgbClr val="00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9B6BC50-EC6E-41F4-8DAE-6C29410ECB41}"/>
              </a:ext>
            </a:extLst>
          </p:cNvPr>
          <p:cNvSpPr/>
          <p:nvPr/>
        </p:nvSpPr>
        <p:spPr>
          <a:xfrm>
            <a:off x="3418620" y="2654090"/>
            <a:ext cx="421200" cy="421200"/>
          </a:xfrm>
          <a:prstGeom prst="ellipse">
            <a:avLst/>
          </a:prstGeom>
          <a:solidFill>
            <a:schemeClr val="bg1"/>
          </a:solidFill>
          <a:ln w="38100">
            <a:solidFill>
              <a:srgbClr val="9C5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1EED51-E977-4C41-9CE6-0DC22D083D46}"/>
              </a:ext>
            </a:extLst>
          </p:cNvPr>
          <p:cNvSpPr txBox="1"/>
          <p:nvPr/>
        </p:nvSpPr>
        <p:spPr>
          <a:xfrm>
            <a:off x="340909"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Integration - Summary | </a:t>
            </a:r>
            <a:r>
              <a:rPr kumimoji="0" lang="en-NZ" sz="1800" b="0" i="0" u="sng" strike="noStrike" kern="1200" cap="none" spc="0" normalizeH="0" baseline="0" noProof="0">
                <a:ln>
                  <a:noFill/>
                </a:ln>
                <a:solidFill>
                  <a:srgbClr val="09050A"/>
                </a:solidFill>
                <a:effectLst/>
                <a:uLnTx/>
                <a:uFillTx/>
                <a:latin typeface="Century Gothic"/>
                <a:ea typeface="+mn-ea"/>
                <a:cs typeface="+mn-cs"/>
              </a:rPr>
              <a:t>Co-existence</a:t>
            </a:r>
            <a:r>
              <a:rPr kumimoji="0" lang="en-NZ" sz="1800" b="0" i="0" u="none" strike="noStrike" kern="1200" cap="none" spc="0" normalizeH="0" baseline="0" noProof="0">
                <a:ln>
                  <a:noFill/>
                </a:ln>
                <a:solidFill>
                  <a:srgbClr val="09050A"/>
                </a:solidFill>
                <a:effectLst/>
                <a:uLnTx/>
                <a:uFillTx/>
                <a:latin typeface="Century Gothic"/>
                <a:ea typeface="+mn-ea"/>
                <a:cs typeface="+mn-cs"/>
              </a:rPr>
              <a:t> State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33E46A3-2142-485B-BAC1-97F417F8B27B}"/>
              </a:ext>
            </a:extLst>
          </p:cNvPr>
          <p:cNvSpPr/>
          <p:nvPr/>
        </p:nvSpPr>
        <p:spPr>
          <a:xfrm>
            <a:off x="6704272" y="3349556"/>
            <a:ext cx="2466253" cy="163958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t>
            </a:r>
            <a:r>
              <a:rPr kumimoji="0" lang="en-NZ" sz="1600" b="1" i="0" u="none" strike="noStrike" kern="1200" cap="none" spc="0" normalizeH="0" baseline="0" noProof="0" err="1">
                <a:ln>
                  <a:noFill/>
                </a:ln>
                <a:solidFill>
                  <a:srgbClr val="FFFFFF">
                    <a:lumMod val="50000"/>
                  </a:srgbClr>
                </a:solidFill>
                <a:effectLst/>
                <a:uLnTx/>
                <a:uFillTx/>
                <a:latin typeface="Calibri" panose="020F0502020204030204"/>
                <a:ea typeface="+mn-ea"/>
                <a:cs typeface="+mn-cs"/>
              </a:rPr>
              <a:t>ImmSoT</a:t>
            </a: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(Source of Truth)</a:t>
            </a:r>
          </a:p>
        </p:txBody>
      </p:sp>
      <p:sp>
        <p:nvSpPr>
          <p:cNvPr id="39" name="Rectangle 38">
            <a:extLst>
              <a:ext uri="{FF2B5EF4-FFF2-40B4-BE49-F238E27FC236}">
                <a16:creationId xmlns:a16="http://schemas.microsoft.com/office/drawing/2014/main" id="{D77A37E4-BD17-4ACF-8272-6E41E15753F3}"/>
              </a:ext>
            </a:extLst>
          </p:cNvPr>
          <p:cNvSpPr/>
          <p:nvPr/>
        </p:nvSpPr>
        <p:spPr>
          <a:xfrm>
            <a:off x="8205872" y="5877151"/>
            <a:ext cx="1962000"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Vaccinator Portal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View vaccination history including CIR and NIR</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sp>
        <p:nvSpPr>
          <p:cNvPr id="47" name="Rectangle 46">
            <a:extLst>
              <a:ext uri="{FF2B5EF4-FFF2-40B4-BE49-F238E27FC236}">
                <a16:creationId xmlns:a16="http://schemas.microsoft.com/office/drawing/2014/main" id="{1B0A9919-5D82-482B-BCB8-B27802962D58}"/>
              </a:ext>
            </a:extLst>
          </p:cNvPr>
          <p:cNvSpPr/>
          <p:nvPr/>
        </p:nvSpPr>
        <p:spPr>
          <a:xfrm>
            <a:off x="1050308" y="1959291"/>
            <a:ext cx="3203322" cy="13952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GP PMS Supplier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(existing 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endPar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Review history (status query)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F7F7F"/>
                </a:solidFill>
                <a:effectLst/>
                <a:uLnTx/>
                <a:uFillTx/>
                <a:latin typeface="Calibri" panose="020F0502020204030204"/>
                <a:ea typeface="+mn-ea"/>
                <a:cs typeface="+mn-cs"/>
              </a:rPr>
              <a:t>Create/update provider planned event (reschedule)</a:t>
            </a:r>
          </a:p>
        </p:txBody>
      </p:sp>
      <p:sp>
        <p:nvSpPr>
          <p:cNvPr id="7" name="Rectangle 6">
            <a:extLst>
              <a:ext uri="{FF2B5EF4-FFF2-40B4-BE49-F238E27FC236}">
                <a16:creationId xmlns:a16="http://schemas.microsoft.com/office/drawing/2014/main" id="{231DEA12-599B-4D43-B031-EC63DF733E97}"/>
              </a:ext>
            </a:extLst>
          </p:cNvPr>
          <p:cNvSpPr/>
          <p:nvPr/>
        </p:nvSpPr>
        <p:spPr>
          <a:xfrm>
            <a:off x="1799866" y="5437079"/>
            <a:ext cx="1704206" cy="58152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Data Warehouse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(Reporting)</a:t>
            </a:r>
          </a:p>
        </p:txBody>
      </p:sp>
      <p:sp>
        <p:nvSpPr>
          <p:cNvPr id="12" name="Rectangle: Rounded Corners 11">
            <a:extLst>
              <a:ext uri="{FF2B5EF4-FFF2-40B4-BE49-F238E27FC236}">
                <a16:creationId xmlns:a16="http://schemas.microsoft.com/office/drawing/2014/main" id="{FA17D6EE-D2CA-473E-90BA-7F3FE8F3C51F}"/>
              </a:ext>
            </a:extLst>
          </p:cNvPr>
          <p:cNvSpPr/>
          <p:nvPr/>
        </p:nvSpPr>
        <p:spPr>
          <a:xfrm>
            <a:off x="10003848" y="2029666"/>
            <a:ext cx="1844811" cy="1639581"/>
          </a:xfrm>
          <a:prstGeom prst="round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id="{DC370A66-5E83-462E-BB38-304059B6A2F4}"/>
              </a:ext>
            </a:extLst>
          </p:cNvPr>
          <p:cNvGrpSpPr/>
          <p:nvPr/>
        </p:nvGrpSpPr>
        <p:grpSpPr>
          <a:xfrm>
            <a:off x="10145282" y="3027623"/>
            <a:ext cx="1722363" cy="261610"/>
            <a:chOff x="10391561" y="3234038"/>
            <a:chExt cx="1722363" cy="261610"/>
          </a:xfrm>
        </p:grpSpPr>
        <p:sp>
          <p:nvSpPr>
            <p:cNvPr id="13" name="Rectangle 12">
              <a:extLst>
                <a:ext uri="{FF2B5EF4-FFF2-40B4-BE49-F238E27FC236}">
                  <a16:creationId xmlns:a16="http://schemas.microsoft.com/office/drawing/2014/main" id="{87A92156-0F14-46B6-A187-F9A169078EB1}"/>
                </a:ext>
              </a:extLst>
            </p:cNvPr>
            <p:cNvSpPr/>
            <p:nvPr/>
          </p:nvSpPr>
          <p:spPr>
            <a:xfrm>
              <a:off x="10391561" y="3238843"/>
              <a:ext cx="252000" cy="252000"/>
            </a:xfrm>
            <a:prstGeom prst="rect">
              <a:avLst/>
            </a:prstGeom>
            <a:solidFill>
              <a:schemeClr val="bg2"/>
            </a:solidFill>
            <a:ln>
              <a:solidFill>
                <a:srgbClr val="00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5889B8-B733-48C2-88D2-A8C1F15AE726}"/>
                </a:ext>
              </a:extLst>
            </p:cNvPr>
            <p:cNvSpPr txBox="1"/>
            <p:nvPr/>
          </p:nvSpPr>
          <p:spPr>
            <a:xfrm>
              <a:off x="10705977" y="3234038"/>
              <a:ext cx="1407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November 2023</a:t>
              </a:r>
            </a:p>
          </p:txBody>
        </p:sp>
      </p:grpSp>
      <p:sp>
        <p:nvSpPr>
          <p:cNvPr id="58" name="Rectangle 57">
            <a:extLst>
              <a:ext uri="{FF2B5EF4-FFF2-40B4-BE49-F238E27FC236}">
                <a16:creationId xmlns:a16="http://schemas.microsoft.com/office/drawing/2014/main" id="{60DDE679-320A-41AB-8CA0-E5778099F274}"/>
              </a:ext>
            </a:extLst>
          </p:cNvPr>
          <p:cNvSpPr/>
          <p:nvPr/>
        </p:nvSpPr>
        <p:spPr>
          <a:xfrm>
            <a:off x="5759277" y="5877151"/>
            <a:ext cx="1960545"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Admin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ISD users  &amp; consumers</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AIR data quality</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cxnSp>
        <p:nvCxnSpPr>
          <p:cNvPr id="59" name="Connector: Elbow 58">
            <a:extLst>
              <a:ext uri="{FF2B5EF4-FFF2-40B4-BE49-F238E27FC236}">
                <a16:creationId xmlns:a16="http://schemas.microsoft.com/office/drawing/2014/main" id="{8959E91D-2C6A-4818-98EC-964AEB7D191D}"/>
              </a:ext>
            </a:extLst>
          </p:cNvPr>
          <p:cNvCxnSpPr>
            <a:cxnSpLocks/>
            <a:stCxn id="58" idx="0"/>
            <a:endCxn id="20" idx="2"/>
          </p:cNvCxnSpPr>
          <p:nvPr/>
        </p:nvCxnSpPr>
        <p:spPr>
          <a:xfrm rot="5400000" flipH="1" flipV="1">
            <a:off x="6894467" y="4834220"/>
            <a:ext cx="888014" cy="1197849"/>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8CA14A06-2984-4CBF-8AE5-A20F09126957}"/>
              </a:ext>
            </a:extLst>
          </p:cNvPr>
          <p:cNvSpPr txBox="1"/>
          <p:nvPr/>
        </p:nvSpPr>
        <p:spPr>
          <a:xfrm>
            <a:off x="10399064" y="2078627"/>
            <a:ext cx="10543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rgbClr val="09050A"/>
                </a:solidFill>
                <a:effectLst/>
                <a:uLnTx/>
                <a:uFillTx/>
                <a:latin typeface="Calibri" panose="020F0502020204030204"/>
                <a:ea typeface="+mn-ea"/>
                <a:cs typeface="+mn-cs"/>
              </a:rPr>
              <a:t>KEY</a:t>
            </a:r>
          </a:p>
        </p:txBody>
      </p:sp>
      <p:grpSp>
        <p:nvGrpSpPr>
          <p:cNvPr id="38" name="Group 37">
            <a:extLst>
              <a:ext uri="{FF2B5EF4-FFF2-40B4-BE49-F238E27FC236}">
                <a16:creationId xmlns:a16="http://schemas.microsoft.com/office/drawing/2014/main" id="{D62185D2-AA5A-4485-A6F6-80100286574D}"/>
              </a:ext>
            </a:extLst>
          </p:cNvPr>
          <p:cNvGrpSpPr/>
          <p:nvPr/>
        </p:nvGrpSpPr>
        <p:grpSpPr>
          <a:xfrm>
            <a:off x="10145282" y="2568982"/>
            <a:ext cx="2219912" cy="261610"/>
            <a:chOff x="10391561" y="2775397"/>
            <a:chExt cx="2219912" cy="261610"/>
          </a:xfrm>
        </p:grpSpPr>
        <p:sp>
          <p:nvSpPr>
            <p:cNvPr id="43" name="Rectangle 42">
              <a:extLst>
                <a:ext uri="{FF2B5EF4-FFF2-40B4-BE49-F238E27FC236}">
                  <a16:creationId xmlns:a16="http://schemas.microsoft.com/office/drawing/2014/main" id="{6A57FDF5-58EB-42C6-B9FF-1117AEA76997}"/>
                </a:ext>
              </a:extLst>
            </p:cNvPr>
            <p:cNvSpPr/>
            <p:nvPr/>
          </p:nvSpPr>
          <p:spPr>
            <a:xfrm>
              <a:off x="10391561" y="2780202"/>
              <a:ext cx="252000"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429E5B7-3B6B-43CB-8249-E13B89182FCA}"/>
                </a:ext>
              </a:extLst>
            </p:cNvPr>
            <p:cNvSpPr txBox="1"/>
            <p:nvPr/>
          </p:nvSpPr>
          <p:spPr>
            <a:xfrm>
              <a:off x="10705977" y="2775397"/>
              <a:ext cx="19054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Existing Process</a:t>
              </a:r>
            </a:p>
          </p:txBody>
        </p:sp>
      </p:grpSp>
      <p:sp>
        <p:nvSpPr>
          <p:cNvPr id="117" name="Flowchart: Data 116">
            <a:extLst>
              <a:ext uri="{FF2B5EF4-FFF2-40B4-BE49-F238E27FC236}">
                <a16:creationId xmlns:a16="http://schemas.microsoft.com/office/drawing/2014/main" id="{C5DB8181-832B-46D1-B69E-07838E75C2A7}"/>
              </a:ext>
            </a:extLst>
          </p:cNvPr>
          <p:cNvSpPr/>
          <p:nvPr/>
        </p:nvSpPr>
        <p:spPr>
          <a:xfrm>
            <a:off x="7288218" y="2240295"/>
            <a:ext cx="1267196" cy="314260"/>
          </a:xfrm>
          <a:prstGeom prst="flowChartInputOutp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Broker</a:t>
            </a:r>
            <a:endParaRPr kumimoji="0" lang="en-NZ" sz="1050" b="0"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cxnSp>
        <p:nvCxnSpPr>
          <p:cNvPr id="35" name="Connector: Elbow 34">
            <a:extLst>
              <a:ext uri="{FF2B5EF4-FFF2-40B4-BE49-F238E27FC236}">
                <a16:creationId xmlns:a16="http://schemas.microsoft.com/office/drawing/2014/main" id="{E49712E8-9AE2-4FD7-88BA-D0C4349550E1}"/>
              </a:ext>
            </a:extLst>
          </p:cNvPr>
          <p:cNvCxnSpPr>
            <a:cxnSpLocks/>
            <a:stCxn id="58" idx="1"/>
            <a:endCxn id="47" idx="1"/>
          </p:cNvCxnSpPr>
          <p:nvPr/>
        </p:nvCxnSpPr>
        <p:spPr>
          <a:xfrm rot="10800000">
            <a:off x="1050309" y="2656899"/>
            <a:ext cx="4708969" cy="3664260"/>
          </a:xfrm>
          <a:prstGeom prst="bentConnector3">
            <a:avLst>
              <a:gd name="adj1" fmla="val 104855"/>
            </a:avLst>
          </a:prstGeom>
          <a:ln w="28575">
            <a:solidFill>
              <a:srgbClr val="7F7F7F"/>
            </a:solidFill>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E74CDFFD-7356-4CE4-AE20-7E7692594068}"/>
              </a:ext>
            </a:extLst>
          </p:cNvPr>
          <p:cNvSpPr txBox="1"/>
          <p:nvPr/>
        </p:nvSpPr>
        <p:spPr>
          <a:xfrm>
            <a:off x="140165" y="5474785"/>
            <a:ext cx="1429414" cy="3427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NOTIFICATION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ENROLLED PROVIDER</a:t>
            </a:r>
          </a:p>
        </p:txBody>
      </p:sp>
      <p:sp>
        <p:nvSpPr>
          <p:cNvPr id="127" name="TextBox 126">
            <a:extLst>
              <a:ext uri="{FF2B5EF4-FFF2-40B4-BE49-F238E27FC236}">
                <a16:creationId xmlns:a16="http://schemas.microsoft.com/office/drawing/2014/main" id="{4C7F9FDD-1571-4B4F-B4C9-C71CB9AF2DEC}"/>
              </a:ext>
            </a:extLst>
          </p:cNvPr>
          <p:cNvSpPr txBox="1"/>
          <p:nvPr/>
        </p:nvSpPr>
        <p:spPr>
          <a:xfrm>
            <a:off x="4708718" y="5122806"/>
            <a:ext cx="853521"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RECORDS</a:t>
            </a:r>
          </a:p>
        </p:txBody>
      </p:sp>
      <p:sp>
        <p:nvSpPr>
          <p:cNvPr id="52" name="TextBox 51">
            <a:extLst>
              <a:ext uri="{FF2B5EF4-FFF2-40B4-BE49-F238E27FC236}">
                <a16:creationId xmlns:a16="http://schemas.microsoft.com/office/drawing/2014/main" id="{4C38EBB9-2D3B-4ED6-89D5-D7688F160C1E}"/>
              </a:ext>
            </a:extLst>
          </p:cNvPr>
          <p:cNvSpPr txBox="1"/>
          <p:nvPr/>
        </p:nvSpPr>
        <p:spPr>
          <a:xfrm>
            <a:off x="7510637" y="5338250"/>
            <a:ext cx="853521"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RECORDS</a:t>
            </a:r>
          </a:p>
        </p:txBody>
      </p:sp>
      <p:cxnSp>
        <p:nvCxnSpPr>
          <p:cNvPr id="72" name="Straight Arrow Connector 71">
            <a:extLst>
              <a:ext uri="{FF2B5EF4-FFF2-40B4-BE49-F238E27FC236}">
                <a16:creationId xmlns:a16="http://schemas.microsoft.com/office/drawing/2014/main" id="{6A69ADB0-5F9B-4380-BB0F-00431AC6852B}"/>
              </a:ext>
            </a:extLst>
          </p:cNvPr>
          <p:cNvCxnSpPr>
            <a:cxnSpLocks/>
            <a:stCxn id="16" idx="6"/>
            <a:endCxn id="117" idx="2"/>
          </p:cNvCxnSpPr>
          <p:nvPr/>
        </p:nvCxnSpPr>
        <p:spPr>
          <a:xfrm>
            <a:off x="4489463" y="2394158"/>
            <a:ext cx="2925475" cy="3267"/>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74BB665-852B-4715-ADD5-01DAAAB62A51}"/>
              </a:ext>
            </a:extLst>
          </p:cNvPr>
          <p:cNvSpPr txBox="1"/>
          <p:nvPr/>
        </p:nvSpPr>
        <p:spPr>
          <a:xfrm>
            <a:off x="5616372" y="2274491"/>
            <a:ext cx="483609" cy="215444"/>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HL7</a:t>
            </a:r>
          </a:p>
        </p:txBody>
      </p:sp>
      <p:pic>
        <p:nvPicPr>
          <p:cNvPr id="173" name="Graphic 13">
            <a:extLst>
              <a:ext uri="{FF2B5EF4-FFF2-40B4-BE49-F238E27FC236}">
                <a16:creationId xmlns:a16="http://schemas.microsoft.com/office/drawing/2014/main" id="{1AB89CA3-DE97-424A-A6FC-174E24A1DD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48244" y="4364948"/>
            <a:ext cx="488600" cy="572407"/>
          </a:xfrm>
          <a:prstGeom prst="rect">
            <a:avLst/>
          </a:prstGeom>
        </p:spPr>
      </p:pic>
      <p:grpSp>
        <p:nvGrpSpPr>
          <p:cNvPr id="174" name="Group 173">
            <a:extLst>
              <a:ext uri="{FF2B5EF4-FFF2-40B4-BE49-F238E27FC236}">
                <a16:creationId xmlns:a16="http://schemas.microsoft.com/office/drawing/2014/main" id="{8134E161-97CA-454B-8CA5-3A4BD7B6B739}"/>
              </a:ext>
            </a:extLst>
          </p:cNvPr>
          <p:cNvGrpSpPr/>
          <p:nvPr/>
        </p:nvGrpSpPr>
        <p:grpSpPr>
          <a:xfrm>
            <a:off x="9864562" y="6403866"/>
            <a:ext cx="397158" cy="363470"/>
            <a:chOff x="5142258" y="2960108"/>
            <a:chExt cx="669196" cy="622229"/>
          </a:xfrm>
        </p:grpSpPr>
        <p:sp>
          <p:nvSpPr>
            <p:cNvPr id="175" name="Graphic 4">
              <a:extLst>
                <a:ext uri="{FF2B5EF4-FFF2-40B4-BE49-F238E27FC236}">
                  <a16:creationId xmlns:a16="http://schemas.microsoft.com/office/drawing/2014/main" id="{B8E8D48B-7A63-4830-98C8-86D083EA987D}"/>
                </a:ext>
              </a:extLst>
            </p:cNvPr>
            <p:cNvSpPr/>
            <p:nvPr/>
          </p:nvSpPr>
          <p:spPr>
            <a:xfrm>
              <a:off x="5387652" y="3189665"/>
              <a:ext cx="162440" cy="243920"/>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raphic 4">
              <a:extLst>
                <a:ext uri="{FF2B5EF4-FFF2-40B4-BE49-F238E27FC236}">
                  <a16:creationId xmlns:a16="http://schemas.microsoft.com/office/drawing/2014/main" id="{ABB2E750-6A72-493E-A6A9-70352A341172}"/>
                </a:ext>
              </a:extLst>
            </p:cNvPr>
            <p:cNvSpPr/>
            <p:nvPr/>
          </p:nvSpPr>
          <p:spPr>
            <a:xfrm>
              <a:off x="5243298" y="3069846"/>
              <a:ext cx="498515" cy="331076"/>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F5242747-F76F-42A0-9D34-82D27955F1FB}"/>
                </a:ext>
              </a:extLst>
            </p:cNvPr>
            <p:cNvSpPr/>
            <p:nvPr/>
          </p:nvSpPr>
          <p:spPr>
            <a:xfrm>
              <a:off x="5142258" y="2960108"/>
              <a:ext cx="669196" cy="622229"/>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5" name="Group 184">
            <a:extLst>
              <a:ext uri="{FF2B5EF4-FFF2-40B4-BE49-F238E27FC236}">
                <a16:creationId xmlns:a16="http://schemas.microsoft.com/office/drawing/2014/main" id="{F059D4CD-4939-47D4-A058-1DDB4BC0C67F}"/>
              </a:ext>
            </a:extLst>
          </p:cNvPr>
          <p:cNvGrpSpPr/>
          <p:nvPr/>
        </p:nvGrpSpPr>
        <p:grpSpPr>
          <a:xfrm>
            <a:off x="3770779" y="2001397"/>
            <a:ext cx="397159" cy="396000"/>
            <a:chOff x="5182967" y="1691074"/>
            <a:chExt cx="669196" cy="622229"/>
          </a:xfrm>
        </p:grpSpPr>
        <p:sp>
          <p:nvSpPr>
            <p:cNvPr id="186" name="Shape 228">
              <a:extLst>
                <a:ext uri="{FF2B5EF4-FFF2-40B4-BE49-F238E27FC236}">
                  <a16:creationId xmlns:a16="http://schemas.microsoft.com/office/drawing/2014/main" id="{A8B5666A-5312-41C7-8B27-51C245604A01}"/>
                </a:ext>
              </a:extLst>
            </p:cNvPr>
            <p:cNvSpPr/>
            <p:nvPr/>
          </p:nvSpPr>
          <p:spPr>
            <a:xfrm>
              <a:off x="5334635" y="1832485"/>
              <a:ext cx="365858" cy="339407"/>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187" name="Oval 186">
              <a:extLst>
                <a:ext uri="{FF2B5EF4-FFF2-40B4-BE49-F238E27FC236}">
                  <a16:creationId xmlns:a16="http://schemas.microsoft.com/office/drawing/2014/main" id="{3CB4F3C0-4A93-495D-B2CF-B3632E722B34}"/>
                </a:ext>
              </a:extLst>
            </p:cNvPr>
            <p:cNvSpPr/>
            <p:nvPr/>
          </p:nvSpPr>
          <p:spPr>
            <a:xfrm>
              <a:off x="5182967" y="1691074"/>
              <a:ext cx="669196" cy="622229"/>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1" name="Picture 190">
            <a:extLst>
              <a:ext uri="{FF2B5EF4-FFF2-40B4-BE49-F238E27FC236}">
                <a16:creationId xmlns:a16="http://schemas.microsoft.com/office/drawing/2014/main" id="{51A3C679-8AC6-4DCD-89D4-A621632A15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8218" y="6403866"/>
            <a:ext cx="681310" cy="474996"/>
          </a:xfrm>
          <a:prstGeom prst="rect">
            <a:avLst/>
          </a:prstGeom>
        </p:spPr>
      </p:pic>
      <p:pic>
        <p:nvPicPr>
          <p:cNvPr id="205" name="Graphic 204" descr="Stethoscope outline">
            <a:extLst>
              <a:ext uri="{FF2B5EF4-FFF2-40B4-BE49-F238E27FC236}">
                <a16:creationId xmlns:a16="http://schemas.microsoft.com/office/drawing/2014/main" id="{90118383-4012-42AA-8E76-9F7D32AE04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399" y="2025479"/>
            <a:ext cx="332000" cy="332000"/>
          </a:xfrm>
          <a:prstGeom prst="rect">
            <a:avLst/>
          </a:prstGeom>
        </p:spPr>
      </p:pic>
      <p:cxnSp>
        <p:nvCxnSpPr>
          <p:cNvPr id="15" name="Straight Arrow Connector 14">
            <a:extLst>
              <a:ext uri="{FF2B5EF4-FFF2-40B4-BE49-F238E27FC236}">
                <a16:creationId xmlns:a16="http://schemas.microsoft.com/office/drawing/2014/main" id="{1B3F2CC2-197E-4918-97E6-F28A05B0B7A9}"/>
              </a:ext>
            </a:extLst>
          </p:cNvPr>
          <p:cNvCxnSpPr>
            <a:cxnSpLocks/>
            <a:stCxn id="117" idx="4"/>
            <a:endCxn id="20" idx="0"/>
          </p:cNvCxnSpPr>
          <p:nvPr/>
        </p:nvCxnSpPr>
        <p:spPr>
          <a:xfrm>
            <a:off x="7921816" y="2554555"/>
            <a:ext cx="15583" cy="795001"/>
          </a:xfrm>
          <a:prstGeom prst="straightConnector1">
            <a:avLst/>
          </a:prstGeom>
          <a:ln w="3810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1001D782-E334-4018-BBFF-9A22DC1B9F06}"/>
              </a:ext>
            </a:extLst>
          </p:cNvPr>
          <p:cNvSpPr txBox="1"/>
          <p:nvPr/>
        </p:nvSpPr>
        <p:spPr>
          <a:xfrm>
            <a:off x="7661648" y="2839573"/>
            <a:ext cx="551497" cy="215444"/>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FHIR API</a:t>
            </a:r>
          </a:p>
        </p:txBody>
      </p:sp>
      <p:sp>
        <p:nvSpPr>
          <p:cNvPr id="53" name="Oval 52">
            <a:extLst>
              <a:ext uri="{FF2B5EF4-FFF2-40B4-BE49-F238E27FC236}">
                <a16:creationId xmlns:a16="http://schemas.microsoft.com/office/drawing/2014/main" id="{4AC15EA0-88A9-4298-A644-97F166FE25C8}"/>
              </a:ext>
            </a:extLst>
          </p:cNvPr>
          <p:cNvSpPr/>
          <p:nvPr/>
        </p:nvSpPr>
        <p:spPr>
          <a:xfrm>
            <a:off x="1063999" y="1988079"/>
            <a:ext cx="406800" cy="406800"/>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9F0F9239-A671-4C06-961F-8FC61AA91DF5}"/>
              </a:ext>
            </a:extLst>
          </p:cNvPr>
          <p:cNvSpPr/>
          <p:nvPr/>
        </p:nvSpPr>
        <p:spPr>
          <a:xfrm>
            <a:off x="10003847" y="3730351"/>
            <a:ext cx="1844812" cy="34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*Timeline dependent on availability in marketplace</a:t>
            </a:r>
          </a:p>
        </p:txBody>
      </p:sp>
      <p:sp>
        <p:nvSpPr>
          <p:cNvPr id="14" name="Freeform 126">
            <a:extLst>
              <a:ext uri="{FF2B5EF4-FFF2-40B4-BE49-F238E27FC236}">
                <a16:creationId xmlns:a16="http://schemas.microsoft.com/office/drawing/2014/main" id="{0EA16184-CCDD-1172-3EF6-5A9C1CFEFFF4}"/>
              </a:ext>
            </a:extLst>
          </p:cNvPr>
          <p:cNvSpPr>
            <a:spLocks/>
          </p:cNvSpPr>
          <p:nvPr/>
        </p:nvSpPr>
        <p:spPr bwMode="auto">
          <a:xfrm>
            <a:off x="8564179" y="448452"/>
            <a:ext cx="476174" cy="369332"/>
          </a:xfrm>
          <a:custGeom>
            <a:avLst/>
            <a:gdLst>
              <a:gd name="T0" fmla="*/ 325 w 386"/>
              <a:gd name="T1" fmla="*/ 165 h 306"/>
              <a:gd name="T2" fmla="*/ 313 w 386"/>
              <a:gd name="T3" fmla="*/ 168 h 306"/>
              <a:gd name="T4" fmla="*/ 309 w 386"/>
              <a:gd name="T5" fmla="*/ 176 h 306"/>
              <a:gd name="T6" fmla="*/ 313 w 386"/>
              <a:gd name="T7" fmla="*/ 184 h 306"/>
              <a:gd name="T8" fmla="*/ 347 w 386"/>
              <a:gd name="T9" fmla="*/ 224 h 306"/>
              <a:gd name="T10" fmla="*/ 252 w 386"/>
              <a:gd name="T11" fmla="*/ 224 h 306"/>
              <a:gd name="T12" fmla="*/ 341 w 386"/>
              <a:gd name="T13" fmla="*/ 82 h 306"/>
              <a:gd name="T14" fmla="*/ 344 w 386"/>
              <a:gd name="T15" fmla="*/ 82 h 306"/>
              <a:gd name="T16" fmla="*/ 347 w 386"/>
              <a:gd name="T17" fmla="*/ 82 h 306"/>
              <a:gd name="T18" fmla="*/ 310 w 386"/>
              <a:gd name="T19" fmla="*/ 126 h 306"/>
              <a:gd name="T20" fmla="*/ 310 w 386"/>
              <a:gd name="T21" fmla="*/ 134 h 306"/>
              <a:gd name="T22" fmla="*/ 316 w 386"/>
              <a:gd name="T23" fmla="*/ 141 h 306"/>
              <a:gd name="T24" fmla="*/ 325 w 386"/>
              <a:gd name="T25" fmla="*/ 141 h 306"/>
              <a:gd name="T26" fmla="*/ 383 w 386"/>
              <a:gd name="T27" fmla="*/ 79 h 306"/>
              <a:gd name="T28" fmla="*/ 386 w 386"/>
              <a:gd name="T29" fmla="*/ 71 h 306"/>
              <a:gd name="T30" fmla="*/ 329 w 386"/>
              <a:gd name="T31" fmla="*/ 4 h 306"/>
              <a:gd name="T32" fmla="*/ 321 w 386"/>
              <a:gd name="T33" fmla="*/ 0 h 306"/>
              <a:gd name="T34" fmla="*/ 313 w 386"/>
              <a:gd name="T35" fmla="*/ 4 h 306"/>
              <a:gd name="T36" fmla="*/ 309 w 386"/>
              <a:gd name="T37" fmla="*/ 12 h 306"/>
              <a:gd name="T38" fmla="*/ 347 w 386"/>
              <a:gd name="T39" fmla="*/ 59 h 306"/>
              <a:gd name="T40" fmla="*/ 347 w 386"/>
              <a:gd name="T41" fmla="*/ 60 h 306"/>
              <a:gd name="T42" fmla="*/ 273 w 386"/>
              <a:gd name="T43" fmla="*/ 59 h 306"/>
              <a:gd name="T44" fmla="*/ 251 w 386"/>
              <a:gd name="T45" fmla="*/ 60 h 306"/>
              <a:gd name="T46" fmla="*/ 138 w 386"/>
              <a:gd name="T47" fmla="*/ 63 h 306"/>
              <a:gd name="T48" fmla="*/ 130 w 386"/>
              <a:gd name="T49" fmla="*/ 59 h 306"/>
              <a:gd name="T50" fmla="*/ 15 w 386"/>
              <a:gd name="T51" fmla="*/ 59 h 306"/>
              <a:gd name="T52" fmla="*/ 7 w 386"/>
              <a:gd name="T53" fmla="*/ 63 h 306"/>
              <a:gd name="T54" fmla="*/ 3 w 386"/>
              <a:gd name="T55" fmla="*/ 71 h 306"/>
              <a:gd name="T56" fmla="*/ 7 w 386"/>
              <a:gd name="T57" fmla="*/ 79 h 306"/>
              <a:gd name="T58" fmla="*/ 15 w 386"/>
              <a:gd name="T59" fmla="*/ 82 h 306"/>
              <a:gd name="T60" fmla="*/ 126 w 386"/>
              <a:gd name="T61" fmla="*/ 82 h 306"/>
              <a:gd name="T62" fmla="*/ 12 w 386"/>
              <a:gd name="T63" fmla="*/ 224 h 306"/>
              <a:gd name="T64" fmla="*/ 4 w 386"/>
              <a:gd name="T65" fmla="*/ 227 h 306"/>
              <a:gd name="T66" fmla="*/ 0 w 386"/>
              <a:gd name="T67" fmla="*/ 235 h 306"/>
              <a:gd name="T68" fmla="*/ 4 w 386"/>
              <a:gd name="T69" fmla="*/ 243 h 306"/>
              <a:gd name="T70" fmla="*/ 12 w 386"/>
              <a:gd name="T71" fmla="*/ 246 h 306"/>
              <a:gd name="T72" fmla="*/ 140 w 386"/>
              <a:gd name="T73" fmla="*/ 246 h 306"/>
              <a:gd name="T74" fmla="*/ 193 w 386"/>
              <a:gd name="T75" fmla="*/ 177 h 306"/>
              <a:gd name="T76" fmla="*/ 244 w 386"/>
              <a:gd name="T77" fmla="*/ 246 h 306"/>
              <a:gd name="T78" fmla="*/ 344 w 386"/>
              <a:gd name="T79" fmla="*/ 246 h 306"/>
              <a:gd name="T80" fmla="*/ 347 w 386"/>
              <a:gd name="T81" fmla="*/ 246 h 306"/>
              <a:gd name="T82" fmla="*/ 310 w 386"/>
              <a:gd name="T83" fmla="*/ 290 h 306"/>
              <a:gd name="T84" fmla="*/ 310 w 386"/>
              <a:gd name="T85" fmla="*/ 298 h 306"/>
              <a:gd name="T86" fmla="*/ 316 w 386"/>
              <a:gd name="T87" fmla="*/ 305 h 306"/>
              <a:gd name="T88" fmla="*/ 325 w 386"/>
              <a:gd name="T89" fmla="*/ 305 h 306"/>
              <a:gd name="T90" fmla="*/ 383 w 386"/>
              <a:gd name="T91" fmla="*/ 243 h 306"/>
              <a:gd name="T92" fmla="*/ 386 w 386"/>
              <a:gd name="T93" fmla="*/ 235 h 306"/>
              <a:gd name="T94" fmla="*/ 329 w 386"/>
              <a:gd name="T95" fmla="*/ 16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6" h="306">
                <a:moveTo>
                  <a:pt x="329" y="168"/>
                </a:moveTo>
                <a:lnTo>
                  <a:pt x="329" y="168"/>
                </a:lnTo>
                <a:lnTo>
                  <a:pt x="325" y="165"/>
                </a:lnTo>
                <a:lnTo>
                  <a:pt x="321" y="164"/>
                </a:lnTo>
                <a:lnTo>
                  <a:pt x="316" y="165"/>
                </a:lnTo>
                <a:lnTo>
                  <a:pt x="313" y="168"/>
                </a:lnTo>
                <a:lnTo>
                  <a:pt x="313" y="168"/>
                </a:lnTo>
                <a:lnTo>
                  <a:pt x="310" y="170"/>
                </a:lnTo>
                <a:lnTo>
                  <a:pt x="309" y="176"/>
                </a:lnTo>
                <a:lnTo>
                  <a:pt x="309" y="176"/>
                </a:lnTo>
                <a:lnTo>
                  <a:pt x="310" y="180"/>
                </a:lnTo>
                <a:lnTo>
                  <a:pt x="313" y="184"/>
                </a:lnTo>
                <a:lnTo>
                  <a:pt x="347" y="224"/>
                </a:lnTo>
                <a:lnTo>
                  <a:pt x="347" y="224"/>
                </a:lnTo>
                <a:lnTo>
                  <a:pt x="347" y="224"/>
                </a:lnTo>
                <a:lnTo>
                  <a:pt x="347" y="224"/>
                </a:lnTo>
                <a:lnTo>
                  <a:pt x="344" y="224"/>
                </a:lnTo>
                <a:lnTo>
                  <a:pt x="252" y="224"/>
                </a:lnTo>
                <a:lnTo>
                  <a:pt x="207" y="158"/>
                </a:lnTo>
                <a:lnTo>
                  <a:pt x="259" y="82"/>
                </a:lnTo>
                <a:lnTo>
                  <a:pt x="341" y="82"/>
                </a:lnTo>
                <a:lnTo>
                  <a:pt x="341" y="82"/>
                </a:lnTo>
                <a:lnTo>
                  <a:pt x="344" y="82"/>
                </a:lnTo>
                <a:lnTo>
                  <a:pt x="344" y="82"/>
                </a:lnTo>
                <a:lnTo>
                  <a:pt x="347" y="82"/>
                </a:lnTo>
                <a:lnTo>
                  <a:pt x="347" y="82"/>
                </a:lnTo>
                <a:lnTo>
                  <a:pt x="347" y="82"/>
                </a:lnTo>
                <a:lnTo>
                  <a:pt x="313" y="122"/>
                </a:lnTo>
                <a:lnTo>
                  <a:pt x="313" y="122"/>
                </a:lnTo>
                <a:lnTo>
                  <a:pt x="310" y="126"/>
                </a:lnTo>
                <a:lnTo>
                  <a:pt x="309" y="130"/>
                </a:lnTo>
                <a:lnTo>
                  <a:pt x="309" y="130"/>
                </a:lnTo>
                <a:lnTo>
                  <a:pt x="310" y="134"/>
                </a:lnTo>
                <a:lnTo>
                  <a:pt x="313" y="138"/>
                </a:lnTo>
                <a:lnTo>
                  <a:pt x="313" y="138"/>
                </a:lnTo>
                <a:lnTo>
                  <a:pt x="316" y="141"/>
                </a:lnTo>
                <a:lnTo>
                  <a:pt x="321" y="141"/>
                </a:lnTo>
                <a:lnTo>
                  <a:pt x="321" y="141"/>
                </a:lnTo>
                <a:lnTo>
                  <a:pt x="325" y="141"/>
                </a:lnTo>
                <a:lnTo>
                  <a:pt x="329" y="138"/>
                </a:lnTo>
                <a:lnTo>
                  <a:pt x="383" y="79"/>
                </a:lnTo>
                <a:lnTo>
                  <a:pt x="383" y="79"/>
                </a:lnTo>
                <a:lnTo>
                  <a:pt x="384" y="75"/>
                </a:lnTo>
                <a:lnTo>
                  <a:pt x="386" y="71"/>
                </a:lnTo>
                <a:lnTo>
                  <a:pt x="386" y="71"/>
                </a:lnTo>
                <a:lnTo>
                  <a:pt x="384" y="67"/>
                </a:lnTo>
                <a:lnTo>
                  <a:pt x="383" y="63"/>
                </a:lnTo>
                <a:lnTo>
                  <a:pt x="329" y="4"/>
                </a:lnTo>
                <a:lnTo>
                  <a:pt x="329" y="4"/>
                </a:lnTo>
                <a:lnTo>
                  <a:pt x="325" y="1"/>
                </a:lnTo>
                <a:lnTo>
                  <a:pt x="321" y="0"/>
                </a:lnTo>
                <a:lnTo>
                  <a:pt x="316" y="1"/>
                </a:lnTo>
                <a:lnTo>
                  <a:pt x="313" y="4"/>
                </a:lnTo>
                <a:lnTo>
                  <a:pt x="313" y="4"/>
                </a:lnTo>
                <a:lnTo>
                  <a:pt x="310" y="6"/>
                </a:lnTo>
                <a:lnTo>
                  <a:pt x="309" y="12"/>
                </a:lnTo>
                <a:lnTo>
                  <a:pt x="309" y="12"/>
                </a:lnTo>
                <a:lnTo>
                  <a:pt x="310" y="16"/>
                </a:lnTo>
                <a:lnTo>
                  <a:pt x="313" y="19"/>
                </a:lnTo>
                <a:lnTo>
                  <a:pt x="347" y="59"/>
                </a:lnTo>
                <a:lnTo>
                  <a:pt x="347" y="59"/>
                </a:lnTo>
                <a:lnTo>
                  <a:pt x="347" y="60"/>
                </a:lnTo>
                <a:lnTo>
                  <a:pt x="347" y="60"/>
                </a:lnTo>
                <a:lnTo>
                  <a:pt x="344" y="59"/>
                </a:lnTo>
                <a:lnTo>
                  <a:pt x="341" y="59"/>
                </a:lnTo>
                <a:lnTo>
                  <a:pt x="273" y="59"/>
                </a:lnTo>
                <a:lnTo>
                  <a:pt x="255" y="59"/>
                </a:lnTo>
                <a:lnTo>
                  <a:pt x="255" y="59"/>
                </a:lnTo>
                <a:lnTo>
                  <a:pt x="251" y="60"/>
                </a:lnTo>
                <a:lnTo>
                  <a:pt x="247" y="63"/>
                </a:lnTo>
                <a:lnTo>
                  <a:pt x="193" y="140"/>
                </a:lnTo>
                <a:lnTo>
                  <a:pt x="138" y="63"/>
                </a:lnTo>
                <a:lnTo>
                  <a:pt x="138" y="63"/>
                </a:lnTo>
                <a:lnTo>
                  <a:pt x="134" y="60"/>
                </a:lnTo>
                <a:lnTo>
                  <a:pt x="130" y="59"/>
                </a:lnTo>
                <a:lnTo>
                  <a:pt x="86" y="59"/>
                </a:lnTo>
                <a:lnTo>
                  <a:pt x="44" y="59"/>
                </a:lnTo>
                <a:lnTo>
                  <a:pt x="15" y="59"/>
                </a:lnTo>
                <a:lnTo>
                  <a:pt x="15" y="59"/>
                </a:lnTo>
                <a:lnTo>
                  <a:pt x="9" y="60"/>
                </a:lnTo>
                <a:lnTo>
                  <a:pt x="7" y="63"/>
                </a:lnTo>
                <a:lnTo>
                  <a:pt x="7" y="63"/>
                </a:lnTo>
                <a:lnTo>
                  <a:pt x="4" y="67"/>
                </a:lnTo>
                <a:lnTo>
                  <a:pt x="3" y="71"/>
                </a:lnTo>
                <a:lnTo>
                  <a:pt x="3" y="71"/>
                </a:lnTo>
                <a:lnTo>
                  <a:pt x="4" y="75"/>
                </a:lnTo>
                <a:lnTo>
                  <a:pt x="7" y="79"/>
                </a:lnTo>
                <a:lnTo>
                  <a:pt x="7" y="79"/>
                </a:lnTo>
                <a:lnTo>
                  <a:pt x="9" y="82"/>
                </a:lnTo>
                <a:lnTo>
                  <a:pt x="15" y="82"/>
                </a:lnTo>
                <a:lnTo>
                  <a:pt x="44" y="82"/>
                </a:lnTo>
                <a:lnTo>
                  <a:pt x="44" y="82"/>
                </a:lnTo>
                <a:lnTo>
                  <a:pt x="126" y="82"/>
                </a:lnTo>
                <a:lnTo>
                  <a:pt x="180" y="158"/>
                </a:lnTo>
                <a:lnTo>
                  <a:pt x="133" y="224"/>
                </a:lnTo>
                <a:lnTo>
                  <a:pt x="12" y="224"/>
                </a:lnTo>
                <a:lnTo>
                  <a:pt x="12" y="224"/>
                </a:lnTo>
                <a:lnTo>
                  <a:pt x="8" y="224"/>
                </a:lnTo>
                <a:lnTo>
                  <a:pt x="4" y="227"/>
                </a:lnTo>
                <a:lnTo>
                  <a:pt x="4" y="227"/>
                </a:lnTo>
                <a:lnTo>
                  <a:pt x="1" y="231"/>
                </a:lnTo>
                <a:lnTo>
                  <a:pt x="0" y="235"/>
                </a:lnTo>
                <a:lnTo>
                  <a:pt x="0" y="235"/>
                </a:lnTo>
                <a:lnTo>
                  <a:pt x="1" y="239"/>
                </a:lnTo>
                <a:lnTo>
                  <a:pt x="4" y="243"/>
                </a:lnTo>
                <a:lnTo>
                  <a:pt x="4" y="243"/>
                </a:lnTo>
                <a:lnTo>
                  <a:pt x="8" y="246"/>
                </a:lnTo>
                <a:lnTo>
                  <a:pt x="12" y="246"/>
                </a:lnTo>
                <a:lnTo>
                  <a:pt x="140" y="246"/>
                </a:lnTo>
                <a:lnTo>
                  <a:pt x="140" y="246"/>
                </a:lnTo>
                <a:lnTo>
                  <a:pt x="140" y="246"/>
                </a:lnTo>
                <a:lnTo>
                  <a:pt x="144" y="246"/>
                </a:lnTo>
                <a:lnTo>
                  <a:pt x="146" y="243"/>
                </a:lnTo>
                <a:lnTo>
                  <a:pt x="193" y="177"/>
                </a:lnTo>
                <a:lnTo>
                  <a:pt x="239" y="243"/>
                </a:lnTo>
                <a:lnTo>
                  <a:pt x="239" y="243"/>
                </a:lnTo>
                <a:lnTo>
                  <a:pt x="244" y="246"/>
                </a:lnTo>
                <a:lnTo>
                  <a:pt x="244" y="246"/>
                </a:lnTo>
                <a:lnTo>
                  <a:pt x="344" y="246"/>
                </a:lnTo>
                <a:lnTo>
                  <a:pt x="344" y="246"/>
                </a:lnTo>
                <a:lnTo>
                  <a:pt x="347" y="246"/>
                </a:lnTo>
                <a:lnTo>
                  <a:pt x="347" y="246"/>
                </a:lnTo>
                <a:lnTo>
                  <a:pt x="347" y="246"/>
                </a:lnTo>
                <a:lnTo>
                  <a:pt x="313" y="286"/>
                </a:lnTo>
                <a:lnTo>
                  <a:pt x="313" y="286"/>
                </a:lnTo>
                <a:lnTo>
                  <a:pt x="310" y="290"/>
                </a:lnTo>
                <a:lnTo>
                  <a:pt x="309" y="294"/>
                </a:lnTo>
                <a:lnTo>
                  <a:pt x="309" y="294"/>
                </a:lnTo>
                <a:lnTo>
                  <a:pt x="310" y="298"/>
                </a:lnTo>
                <a:lnTo>
                  <a:pt x="313" y="302"/>
                </a:lnTo>
                <a:lnTo>
                  <a:pt x="313" y="302"/>
                </a:lnTo>
                <a:lnTo>
                  <a:pt x="316" y="305"/>
                </a:lnTo>
                <a:lnTo>
                  <a:pt x="321" y="306"/>
                </a:lnTo>
                <a:lnTo>
                  <a:pt x="321" y="306"/>
                </a:lnTo>
                <a:lnTo>
                  <a:pt x="325" y="305"/>
                </a:lnTo>
                <a:lnTo>
                  <a:pt x="329" y="302"/>
                </a:lnTo>
                <a:lnTo>
                  <a:pt x="383" y="243"/>
                </a:lnTo>
                <a:lnTo>
                  <a:pt x="383" y="243"/>
                </a:lnTo>
                <a:lnTo>
                  <a:pt x="384" y="239"/>
                </a:lnTo>
                <a:lnTo>
                  <a:pt x="386" y="235"/>
                </a:lnTo>
                <a:lnTo>
                  <a:pt x="386" y="235"/>
                </a:lnTo>
                <a:lnTo>
                  <a:pt x="384" y="231"/>
                </a:lnTo>
                <a:lnTo>
                  <a:pt x="383" y="227"/>
                </a:lnTo>
                <a:lnTo>
                  <a:pt x="329" y="168"/>
                </a:lnTo>
                <a:close/>
              </a:path>
            </a:pathLst>
          </a:custGeom>
          <a:solidFill>
            <a:schemeClr val="bg1">
              <a:lumMod val="50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8" name="Oval 17">
            <a:extLst>
              <a:ext uri="{FF2B5EF4-FFF2-40B4-BE49-F238E27FC236}">
                <a16:creationId xmlns:a16="http://schemas.microsoft.com/office/drawing/2014/main" id="{A002BEAE-6461-3271-BD96-5E2BEE50A479}"/>
              </a:ext>
            </a:extLst>
          </p:cNvPr>
          <p:cNvSpPr/>
          <p:nvPr/>
        </p:nvSpPr>
        <p:spPr>
          <a:xfrm>
            <a:off x="8442266" y="273118"/>
            <a:ext cx="720000" cy="7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46469B35-5B9B-03DF-8EA5-94CB79B63ED3}"/>
              </a:ext>
            </a:extLst>
          </p:cNvPr>
          <p:cNvSpPr/>
          <p:nvPr/>
        </p:nvSpPr>
        <p:spPr>
          <a:xfrm>
            <a:off x="8478266" y="309118"/>
            <a:ext cx="648000" cy="648000"/>
          </a:xfrm>
          <a:prstGeom prst="ellipse">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F99B631-F65B-CE4A-AD10-04476F67AE85}"/>
              </a:ext>
            </a:extLst>
          </p:cNvPr>
          <p:cNvSpPr/>
          <p:nvPr/>
        </p:nvSpPr>
        <p:spPr>
          <a:xfrm>
            <a:off x="1701478" y="4518911"/>
            <a:ext cx="821595" cy="469783"/>
          </a:xfrm>
          <a:prstGeom prst="rect">
            <a:avLst/>
          </a:prstGeom>
          <a:solidFill>
            <a:srgbClr val="E6E6E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QLIK</a:t>
            </a:r>
            <a:endPar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6222B40-8675-8393-5697-01E15D237F25}"/>
              </a:ext>
            </a:extLst>
          </p:cNvPr>
          <p:cNvSpPr/>
          <p:nvPr/>
        </p:nvSpPr>
        <p:spPr>
          <a:xfrm>
            <a:off x="2834149" y="4518911"/>
            <a:ext cx="821595" cy="469783"/>
          </a:xfrm>
          <a:prstGeom prst="rect">
            <a:avLst/>
          </a:prstGeom>
          <a:solidFill>
            <a:srgbClr val="E6E6E6"/>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400" b="1" i="0" u="none" strike="noStrike" kern="1200" cap="none" spc="0" normalizeH="0" baseline="0" noProof="0" err="1">
                <a:ln>
                  <a:noFill/>
                </a:ln>
                <a:solidFill>
                  <a:srgbClr val="FFFFFF">
                    <a:lumMod val="50000"/>
                  </a:srgbClr>
                </a:solidFill>
                <a:effectLst/>
                <a:uLnTx/>
                <a:uFillTx/>
                <a:latin typeface="Calibri" panose="020F0502020204030204"/>
                <a:ea typeface="+mn-ea"/>
                <a:cs typeface="+mn-cs"/>
              </a:rPr>
              <a:t>Data</a:t>
            </a:r>
            <a:r>
              <a:rPr kumimoji="0" lang="mi-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a:t>
            </a:r>
            <a:r>
              <a:rPr kumimoji="0" lang="mi-NZ" sz="1400" b="1" i="0" u="none" strike="noStrike" kern="1200" cap="none" spc="0" normalizeH="0" baseline="0" noProof="0" err="1">
                <a:ln>
                  <a:noFill/>
                </a:ln>
                <a:solidFill>
                  <a:srgbClr val="FFFFFF">
                    <a:lumMod val="50000"/>
                  </a:srgbClr>
                </a:solidFill>
                <a:effectLst/>
                <a:uLnTx/>
                <a:uFillTx/>
                <a:latin typeface="Calibri" panose="020F0502020204030204"/>
                <a:ea typeface="+mn-ea"/>
                <a:cs typeface="+mn-cs"/>
              </a:rPr>
              <a:t>Sharing</a:t>
            </a:r>
            <a:endPar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endParaRPr>
          </a:p>
        </p:txBody>
      </p:sp>
      <p:cxnSp>
        <p:nvCxnSpPr>
          <p:cNvPr id="25" name="Connector: Elbow 24">
            <a:extLst>
              <a:ext uri="{FF2B5EF4-FFF2-40B4-BE49-F238E27FC236}">
                <a16:creationId xmlns:a16="http://schemas.microsoft.com/office/drawing/2014/main" id="{91AC14B8-83B1-42A9-17CD-D4ABDECC572F}"/>
              </a:ext>
            </a:extLst>
          </p:cNvPr>
          <p:cNvCxnSpPr>
            <a:stCxn id="7" idx="0"/>
            <a:endCxn id="22" idx="2"/>
          </p:cNvCxnSpPr>
          <p:nvPr/>
        </p:nvCxnSpPr>
        <p:spPr>
          <a:xfrm rot="5400000" flipH="1" flipV="1">
            <a:off x="2724266" y="4916398"/>
            <a:ext cx="448385" cy="592978"/>
          </a:xfrm>
          <a:prstGeom prst="bentConnector3">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7B8F55F6-6297-77F5-B0BE-300077E0F23C}"/>
              </a:ext>
            </a:extLst>
          </p:cNvPr>
          <p:cNvCxnSpPr>
            <a:stCxn id="7" idx="0"/>
            <a:endCxn id="21" idx="2"/>
          </p:cNvCxnSpPr>
          <p:nvPr/>
        </p:nvCxnSpPr>
        <p:spPr>
          <a:xfrm rot="16200000" flipV="1">
            <a:off x="2157931" y="4943040"/>
            <a:ext cx="448385" cy="539693"/>
          </a:xfrm>
          <a:prstGeom prst="bentConnector3">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04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Connector: Elbow 117">
            <a:extLst>
              <a:ext uri="{FF2B5EF4-FFF2-40B4-BE49-F238E27FC236}">
                <a16:creationId xmlns:a16="http://schemas.microsoft.com/office/drawing/2014/main" id="{043B8F3E-E187-4C67-9C2D-DFB8CEE0FECE}"/>
              </a:ext>
            </a:extLst>
          </p:cNvPr>
          <p:cNvCxnSpPr>
            <a:cxnSpLocks/>
            <a:stCxn id="39" idx="0"/>
            <a:endCxn id="20" idx="2"/>
          </p:cNvCxnSpPr>
          <p:nvPr/>
        </p:nvCxnSpPr>
        <p:spPr>
          <a:xfrm rot="16200000" flipV="1">
            <a:off x="8118129" y="4808407"/>
            <a:ext cx="888014" cy="1249473"/>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891C9F2F-2F9B-45F3-89E7-B068D8C8E637}"/>
              </a:ext>
            </a:extLst>
          </p:cNvPr>
          <p:cNvSpPr/>
          <p:nvPr/>
        </p:nvSpPr>
        <p:spPr>
          <a:xfrm>
            <a:off x="3972101" y="3711466"/>
            <a:ext cx="421200" cy="421200"/>
          </a:xfrm>
          <a:prstGeom prst="ellipse">
            <a:avLst/>
          </a:prstGeom>
          <a:noFill/>
          <a:ln w="38100">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DDCF201-AC06-48F7-9F85-24A3F7BD7D2B}"/>
              </a:ext>
            </a:extLst>
          </p:cNvPr>
          <p:cNvSpPr/>
          <p:nvPr/>
        </p:nvSpPr>
        <p:spPr>
          <a:xfrm>
            <a:off x="3972101" y="2107526"/>
            <a:ext cx="421200" cy="421200"/>
          </a:xfrm>
          <a:prstGeom prst="ellipse">
            <a:avLst/>
          </a:prstGeom>
          <a:noFill/>
          <a:ln w="38100">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9B6BC50-EC6E-41F4-8DAE-6C29410ECB41}"/>
              </a:ext>
            </a:extLst>
          </p:cNvPr>
          <p:cNvSpPr/>
          <p:nvPr/>
        </p:nvSpPr>
        <p:spPr>
          <a:xfrm>
            <a:off x="3418620" y="2654090"/>
            <a:ext cx="421200" cy="421200"/>
          </a:xfrm>
          <a:prstGeom prst="ellipse">
            <a:avLst/>
          </a:prstGeom>
          <a:solidFill>
            <a:schemeClr val="bg1"/>
          </a:solidFill>
          <a:ln w="38100">
            <a:solidFill>
              <a:srgbClr val="9C5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1EED51-E977-4C41-9CE6-0DC22D083D46}"/>
              </a:ext>
            </a:extLst>
          </p:cNvPr>
          <p:cNvSpPr txBox="1"/>
          <p:nvPr/>
        </p:nvSpPr>
        <p:spPr>
          <a:xfrm>
            <a:off x="340909"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Integration | </a:t>
            </a:r>
            <a:r>
              <a:rPr kumimoji="0" lang="en-NZ" sz="1800" b="0" i="0" u="sng" strike="noStrike" kern="1200" cap="none" spc="0" normalizeH="0" baseline="0" noProof="0">
                <a:ln>
                  <a:noFill/>
                </a:ln>
                <a:solidFill>
                  <a:srgbClr val="09050A"/>
                </a:solidFill>
                <a:effectLst/>
                <a:uLnTx/>
                <a:uFillTx/>
                <a:latin typeface="Century Gothic"/>
                <a:ea typeface="+mn-ea"/>
                <a:cs typeface="+mn-cs"/>
              </a:rPr>
              <a:t>Future</a:t>
            </a:r>
            <a:r>
              <a:rPr kumimoji="0" lang="en-NZ" sz="1800" b="0" i="0" u="none" strike="noStrike" kern="1200" cap="none" spc="0" normalizeH="0" baseline="0" noProof="0">
                <a:ln>
                  <a:noFill/>
                </a:ln>
                <a:solidFill>
                  <a:srgbClr val="09050A"/>
                </a:solidFill>
                <a:effectLst/>
                <a:uLnTx/>
                <a:uFillTx/>
                <a:latin typeface="Century Gothic"/>
                <a:ea typeface="+mn-ea"/>
                <a:cs typeface="+mn-cs"/>
              </a:rPr>
              <a:t> State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33E46A3-2142-485B-BAC1-97F417F8B27B}"/>
              </a:ext>
            </a:extLst>
          </p:cNvPr>
          <p:cNvSpPr/>
          <p:nvPr/>
        </p:nvSpPr>
        <p:spPr>
          <a:xfrm>
            <a:off x="6704272" y="3349556"/>
            <a:ext cx="2466253" cy="163958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t>
            </a:r>
            <a:r>
              <a:rPr kumimoji="0" lang="en-NZ" sz="1600" b="1" i="0" u="none" strike="noStrike" kern="1200" cap="none" spc="0" normalizeH="0" baseline="0" noProof="0" err="1">
                <a:ln>
                  <a:noFill/>
                </a:ln>
                <a:solidFill>
                  <a:srgbClr val="FFFFFF">
                    <a:lumMod val="50000"/>
                  </a:srgbClr>
                </a:solidFill>
                <a:effectLst/>
                <a:uLnTx/>
                <a:uFillTx/>
                <a:latin typeface="Calibri" panose="020F0502020204030204"/>
                <a:ea typeface="+mn-ea"/>
                <a:cs typeface="+mn-cs"/>
              </a:rPr>
              <a:t>ImmSoT</a:t>
            </a: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(Source of Truth)</a:t>
            </a:r>
          </a:p>
        </p:txBody>
      </p:sp>
      <p:sp>
        <p:nvSpPr>
          <p:cNvPr id="39" name="Rectangle 38">
            <a:extLst>
              <a:ext uri="{FF2B5EF4-FFF2-40B4-BE49-F238E27FC236}">
                <a16:creationId xmlns:a16="http://schemas.microsoft.com/office/drawing/2014/main" id="{D77A37E4-BD17-4ACF-8272-6E41E15753F3}"/>
              </a:ext>
            </a:extLst>
          </p:cNvPr>
          <p:cNvSpPr/>
          <p:nvPr/>
        </p:nvSpPr>
        <p:spPr>
          <a:xfrm>
            <a:off x="8205872" y="5877151"/>
            <a:ext cx="1962000"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Vaccinator Portal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View vaccination history including CIR and NIR</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sp>
        <p:nvSpPr>
          <p:cNvPr id="46" name="Rectangle 45">
            <a:extLst>
              <a:ext uri="{FF2B5EF4-FFF2-40B4-BE49-F238E27FC236}">
                <a16:creationId xmlns:a16="http://schemas.microsoft.com/office/drawing/2014/main" id="{B953B363-13D5-4BEE-B16D-4E6EEF27A12C}"/>
              </a:ext>
            </a:extLst>
          </p:cNvPr>
          <p:cNvSpPr/>
          <p:nvPr/>
        </p:nvSpPr>
        <p:spPr>
          <a:xfrm>
            <a:off x="1050308" y="3588461"/>
            <a:ext cx="3203321" cy="116177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Digital Service Supplier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(new connection)*</a:t>
            </a:r>
            <a:endPar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Record immunisation event</a:t>
            </a:r>
            <a:endPar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Review history</a:t>
            </a:r>
            <a:endPar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Create/update provider planned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rPr>
              <a:t>View </a:t>
            </a:r>
            <a:r>
              <a:rPr kumimoji="0" lang="en-NZ" sz="1050" b="1" i="0" u="none" strike="noStrike" kern="1200" cap="none" spc="0" normalizeH="0" baseline="0" noProof="0">
                <a:ln>
                  <a:noFill/>
                </a:ln>
                <a:solidFill>
                  <a:srgbClr val="7ABC96"/>
                </a:solidFill>
                <a:effectLst/>
                <a:uLnTx/>
                <a:uFillTx/>
                <a:latin typeface="Calibri" panose="020F0502020204030204"/>
                <a:ea typeface="+mn-ea"/>
                <a:cs typeface="Calibri"/>
              </a:rPr>
              <a:t>all</a:t>
            </a:r>
            <a:r>
              <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rPr>
              <a:t> planned events for an individual</a:t>
            </a:r>
          </a:p>
        </p:txBody>
      </p:sp>
      <p:sp>
        <p:nvSpPr>
          <p:cNvPr id="47" name="Rectangle 46">
            <a:extLst>
              <a:ext uri="{FF2B5EF4-FFF2-40B4-BE49-F238E27FC236}">
                <a16:creationId xmlns:a16="http://schemas.microsoft.com/office/drawing/2014/main" id="{1B0A9919-5D82-482B-BCB8-B27802962D58}"/>
              </a:ext>
            </a:extLst>
          </p:cNvPr>
          <p:cNvSpPr/>
          <p:nvPr/>
        </p:nvSpPr>
        <p:spPr>
          <a:xfrm>
            <a:off x="1050308" y="1959291"/>
            <a:ext cx="3203322" cy="13952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GP PMS Supplier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(existing 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endPar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Review history (status query)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F7F7F"/>
                </a:solidFill>
                <a:effectLst/>
                <a:uLnTx/>
                <a:uFillTx/>
                <a:latin typeface="Calibri" panose="020F0502020204030204"/>
                <a:ea typeface="+mn-ea"/>
                <a:cs typeface="+mn-cs"/>
              </a:rPr>
              <a:t>Create/update provider planned event (reschedule)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View all planned events for an individual</a:t>
            </a:r>
          </a:p>
        </p:txBody>
      </p:sp>
      <p:cxnSp>
        <p:nvCxnSpPr>
          <p:cNvPr id="10" name="Connector: Elbow 9">
            <a:extLst>
              <a:ext uri="{FF2B5EF4-FFF2-40B4-BE49-F238E27FC236}">
                <a16:creationId xmlns:a16="http://schemas.microsoft.com/office/drawing/2014/main" id="{EF6F44CA-9D50-4134-8D27-14701D8B1CF9}"/>
              </a:ext>
            </a:extLst>
          </p:cNvPr>
          <p:cNvCxnSpPr>
            <a:cxnSpLocks/>
            <a:stCxn id="16" idx="6"/>
            <a:endCxn id="20" idx="0"/>
          </p:cNvCxnSpPr>
          <p:nvPr/>
        </p:nvCxnSpPr>
        <p:spPr>
          <a:xfrm>
            <a:off x="4393301" y="2318126"/>
            <a:ext cx="3544098" cy="1031430"/>
          </a:xfrm>
          <a:prstGeom prst="bentConnector2">
            <a:avLst/>
          </a:prstGeom>
          <a:ln w="38100">
            <a:solidFill>
              <a:srgbClr val="7ABC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60DDE679-320A-41AB-8CA0-E5778099F274}"/>
              </a:ext>
            </a:extLst>
          </p:cNvPr>
          <p:cNvSpPr/>
          <p:nvPr/>
        </p:nvSpPr>
        <p:spPr>
          <a:xfrm>
            <a:off x="5759277" y="5877151"/>
            <a:ext cx="1960545"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Admin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ISD users  &amp; consumers</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AIR data quality</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cxnSp>
        <p:nvCxnSpPr>
          <p:cNvPr id="59" name="Connector: Elbow 58">
            <a:extLst>
              <a:ext uri="{FF2B5EF4-FFF2-40B4-BE49-F238E27FC236}">
                <a16:creationId xmlns:a16="http://schemas.microsoft.com/office/drawing/2014/main" id="{8959E91D-2C6A-4818-98EC-964AEB7D191D}"/>
              </a:ext>
            </a:extLst>
          </p:cNvPr>
          <p:cNvCxnSpPr>
            <a:cxnSpLocks/>
            <a:stCxn id="58" idx="0"/>
            <a:endCxn id="20" idx="2"/>
          </p:cNvCxnSpPr>
          <p:nvPr/>
        </p:nvCxnSpPr>
        <p:spPr>
          <a:xfrm rot="5400000" flipH="1" flipV="1">
            <a:off x="6894467" y="4834220"/>
            <a:ext cx="888014" cy="1197849"/>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094112D-9D54-4EF7-A383-113489F82575}"/>
              </a:ext>
            </a:extLst>
          </p:cNvPr>
          <p:cNvSpPr txBox="1"/>
          <p:nvPr/>
        </p:nvSpPr>
        <p:spPr>
          <a:xfrm>
            <a:off x="5770392" y="2217284"/>
            <a:ext cx="653817"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FHIR API</a:t>
            </a:r>
          </a:p>
        </p:txBody>
      </p:sp>
      <p:cxnSp>
        <p:nvCxnSpPr>
          <p:cNvPr id="35" name="Connector: Elbow 34">
            <a:extLst>
              <a:ext uri="{FF2B5EF4-FFF2-40B4-BE49-F238E27FC236}">
                <a16:creationId xmlns:a16="http://schemas.microsoft.com/office/drawing/2014/main" id="{E49712E8-9AE2-4FD7-88BA-D0C4349550E1}"/>
              </a:ext>
            </a:extLst>
          </p:cNvPr>
          <p:cNvCxnSpPr>
            <a:cxnSpLocks/>
            <a:stCxn id="58" idx="1"/>
            <a:endCxn id="47" idx="1"/>
          </p:cNvCxnSpPr>
          <p:nvPr/>
        </p:nvCxnSpPr>
        <p:spPr>
          <a:xfrm rot="10800000">
            <a:off x="1050309" y="2656899"/>
            <a:ext cx="4708969" cy="3664260"/>
          </a:xfrm>
          <a:prstGeom prst="bentConnector3">
            <a:avLst>
              <a:gd name="adj1" fmla="val 104855"/>
            </a:avLst>
          </a:prstGeom>
          <a:ln w="28575">
            <a:solidFill>
              <a:srgbClr val="7F7F7F"/>
            </a:solidFill>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E74CDFFD-7356-4CE4-AE20-7E7692594068}"/>
              </a:ext>
            </a:extLst>
          </p:cNvPr>
          <p:cNvSpPr txBox="1"/>
          <p:nvPr/>
        </p:nvSpPr>
        <p:spPr>
          <a:xfrm>
            <a:off x="140165" y="5474785"/>
            <a:ext cx="1429414" cy="3427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NOTIFICATION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ENROLLED PROVIDER</a:t>
            </a:r>
          </a:p>
        </p:txBody>
      </p:sp>
      <p:sp>
        <p:nvSpPr>
          <p:cNvPr id="52" name="TextBox 51">
            <a:extLst>
              <a:ext uri="{FF2B5EF4-FFF2-40B4-BE49-F238E27FC236}">
                <a16:creationId xmlns:a16="http://schemas.microsoft.com/office/drawing/2014/main" id="{4C38EBB9-2D3B-4ED6-89D5-D7688F160C1E}"/>
              </a:ext>
            </a:extLst>
          </p:cNvPr>
          <p:cNvSpPr txBox="1"/>
          <p:nvPr/>
        </p:nvSpPr>
        <p:spPr>
          <a:xfrm>
            <a:off x="7510637" y="5338250"/>
            <a:ext cx="853521"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RECORDS</a:t>
            </a:r>
          </a:p>
        </p:txBody>
      </p:sp>
      <p:sp>
        <p:nvSpPr>
          <p:cNvPr id="172" name="Rectangle 171">
            <a:extLst>
              <a:ext uri="{FF2B5EF4-FFF2-40B4-BE49-F238E27FC236}">
                <a16:creationId xmlns:a16="http://schemas.microsoft.com/office/drawing/2014/main" id="{168E6EB1-5D91-4282-BA7B-17DD7A19E796}"/>
              </a:ext>
            </a:extLst>
          </p:cNvPr>
          <p:cNvSpPr/>
          <p:nvPr/>
        </p:nvSpPr>
        <p:spPr>
          <a:xfrm>
            <a:off x="1240333" y="6456180"/>
            <a:ext cx="4433666" cy="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*New direct connection - some suppliers have existing integration via data sharing</a:t>
            </a:r>
          </a:p>
        </p:txBody>
      </p:sp>
      <p:pic>
        <p:nvPicPr>
          <p:cNvPr id="173" name="Graphic 13">
            <a:extLst>
              <a:ext uri="{FF2B5EF4-FFF2-40B4-BE49-F238E27FC236}">
                <a16:creationId xmlns:a16="http://schemas.microsoft.com/office/drawing/2014/main" id="{1AB89CA3-DE97-424A-A6FC-174E24A1D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48244" y="4364948"/>
            <a:ext cx="488600" cy="572407"/>
          </a:xfrm>
          <a:prstGeom prst="rect">
            <a:avLst/>
          </a:prstGeom>
        </p:spPr>
      </p:pic>
      <p:grpSp>
        <p:nvGrpSpPr>
          <p:cNvPr id="174" name="Group 173">
            <a:extLst>
              <a:ext uri="{FF2B5EF4-FFF2-40B4-BE49-F238E27FC236}">
                <a16:creationId xmlns:a16="http://schemas.microsoft.com/office/drawing/2014/main" id="{8134E161-97CA-454B-8CA5-3A4BD7B6B739}"/>
              </a:ext>
            </a:extLst>
          </p:cNvPr>
          <p:cNvGrpSpPr/>
          <p:nvPr/>
        </p:nvGrpSpPr>
        <p:grpSpPr>
          <a:xfrm>
            <a:off x="9864562" y="6403866"/>
            <a:ext cx="397158" cy="363470"/>
            <a:chOff x="5142258" y="2960108"/>
            <a:chExt cx="669196" cy="622229"/>
          </a:xfrm>
        </p:grpSpPr>
        <p:sp>
          <p:nvSpPr>
            <p:cNvPr id="175" name="Graphic 4">
              <a:extLst>
                <a:ext uri="{FF2B5EF4-FFF2-40B4-BE49-F238E27FC236}">
                  <a16:creationId xmlns:a16="http://schemas.microsoft.com/office/drawing/2014/main" id="{B8E8D48B-7A63-4830-98C8-86D083EA987D}"/>
                </a:ext>
              </a:extLst>
            </p:cNvPr>
            <p:cNvSpPr/>
            <p:nvPr/>
          </p:nvSpPr>
          <p:spPr>
            <a:xfrm>
              <a:off x="5387652" y="3189665"/>
              <a:ext cx="162440" cy="243920"/>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raphic 4">
              <a:extLst>
                <a:ext uri="{FF2B5EF4-FFF2-40B4-BE49-F238E27FC236}">
                  <a16:creationId xmlns:a16="http://schemas.microsoft.com/office/drawing/2014/main" id="{ABB2E750-6A72-493E-A6A9-70352A341172}"/>
                </a:ext>
              </a:extLst>
            </p:cNvPr>
            <p:cNvSpPr/>
            <p:nvPr/>
          </p:nvSpPr>
          <p:spPr>
            <a:xfrm>
              <a:off x="5243298" y="3069846"/>
              <a:ext cx="498515" cy="331076"/>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F5242747-F76F-42A0-9D34-82D27955F1FB}"/>
                </a:ext>
              </a:extLst>
            </p:cNvPr>
            <p:cNvSpPr/>
            <p:nvPr/>
          </p:nvSpPr>
          <p:spPr>
            <a:xfrm>
              <a:off x="5142258" y="2960108"/>
              <a:ext cx="669196" cy="622229"/>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5" name="Group 184">
            <a:extLst>
              <a:ext uri="{FF2B5EF4-FFF2-40B4-BE49-F238E27FC236}">
                <a16:creationId xmlns:a16="http://schemas.microsoft.com/office/drawing/2014/main" id="{F059D4CD-4939-47D4-A058-1DDB4BC0C67F}"/>
              </a:ext>
            </a:extLst>
          </p:cNvPr>
          <p:cNvGrpSpPr/>
          <p:nvPr/>
        </p:nvGrpSpPr>
        <p:grpSpPr>
          <a:xfrm>
            <a:off x="3770779" y="2001397"/>
            <a:ext cx="397159" cy="396000"/>
            <a:chOff x="5182967" y="1691074"/>
            <a:chExt cx="669196" cy="622229"/>
          </a:xfrm>
        </p:grpSpPr>
        <p:sp>
          <p:nvSpPr>
            <p:cNvPr id="186" name="Shape 228">
              <a:extLst>
                <a:ext uri="{FF2B5EF4-FFF2-40B4-BE49-F238E27FC236}">
                  <a16:creationId xmlns:a16="http://schemas.microsoft.com/office/drawing/2014/main" id="{A8B5666A-5312-41C7-8B27-51C245604A01}"/>
                </a:ext>
              </a:extLst>
            </p:cNvPr>
            <p:cNvSpPr/>
            <p:nvPr/>
          </p:nvSpPr>
          <p:spPr>
            <a:xfrm>
              <a:off x="5334635" y="1832485"/>
              <a:ext cx="365858" cy="339407"/>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187" name="Oval 186">
              <a:extLst>
                <a:ext uri="{FF2B5EF4-FFF2-40B4-BE49-F238E27FC236}">
                  <a16:creationId xmlns:a16="http://schemas.microsoft.com/office/drawing/2014/main" id="{3CB4F3C0-4A93-495D-B2CF-B3632E722B34}"/>
                </a:ext>
              </a:extLst>
            </p:cNvPr>
            <p:cNvSpPr/>
            <p:nvPr/>
          </p:nvSpPr>
          <p:spPr>
            <a:xfrm>
              <a:off x="5182967" y="1691074"/>
              <a:ext cx="669196" cy="622229"/>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6AF0EB98-873E-4CAC-A137-1377D435595D}"/>
              </a:ext>
            </a:extLst>
          </p:cNvPr>
          <p:cNvGrpSpPr/>
          <p:nvPr/>
        </p:nvGrpSpPr>
        <p:grpSpPr>
          <a:xfrm>
            <a:off x="3776561" y="3600100"/>
            <a:ext cx="397159" cy="396000"/>
            <a:chOff x="5182967" y="1691074"/>
            <a:chExt cx="669196" cy="677918"/>
          </a:xfrm>
        </p:grpSpPr>
        <p:sp>
          <p:nvSpPr>
            <p:cNvPr id="189" name="Shape 228">
              <a:extLst>
                <a:ext uri="{FF2B5EF4-FFF2-40B4-BE49-F238E27FC236}">
                  <a16:creationId xmlns:a16="http://schemas.microsoft.com/office/drawing/2014/main" id="{5ACCD03E-894B-42B1-802D-80611970A435}"/>
                </a:ext>
              </a:extLst>
            </p:cNvPr>
            <p:cNvSpPr/>
            <p:nvPr/>
          </p:nvSpPr>
          <p:spPr>
            <a:xfrm>
              <a:off x="5334635" y="1860329"/>
              <a:ext cx="365858" cy="339408"/>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190" name="Oval 189">
              <a:extLst>
                <a:ext uri="{FF2B5EF4-FFF2-40B4-BE49-F238E27FC236}">
                  <a16:creationId xmlns:a16="http://schemas.microsoft.com/office/drawing/2014/main" id="{9A53EB44-2034-4889-AA4A-C2EB564B5351}"/>
                </a:ext>
              </a:extLst>
            </p:cNvPr>
            <p:cNvSpPr/>
            <p:nvPr/>
          </p:nvSpPr>
          <p:spPr>
            <a:xfrm>
              <a:off x="5182967" y="1691074"/>
              <a:ext cx="669196" cy="677918"/>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1" name="Picture 190">
            <a:extLst>
              <a:ext uri="{FF2B5EF4-FFF2-40B4-BE49-F238E27FC236}">
                <a16:creationId xmlns:a16="http://schemas.microsoft.com/office/drawing/2014/main" id="{51A3C679-8AC6-4DCD-89D4-A621632A1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218" y="6403866"/>
            <a:ext cx="681310" cy="474996"/>
          </a:xfrm>
          <a:prstGeom prst="rect">
            <a:avLst/>
          </a:prstGeom>
        </p:spPr>
      </p:pic>
      <p:pic>
        <p:nvPicPr>
          <p:cNvPr id="204" name="Graphic 203" descr="Medical outline">
            <a:extLst>
              <a:ext uri="{FF2B5EF4-FFF2-40B4-BE49-F238E27FC236}">
                <a16:creationId xmlns:a16="http://schemas.microsoft.com/office/drawing/2014/main" id="{ABFDEED1-620A-4F16-9203-429B1F4CD9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322" y="3571258"/>
            <a:ext cx="472155" cy="472155"/>
          </a:xfrm>
          <a:prstGeom prst="rect">
            <a:avLst/>
          </a:prstGeom>
        </p:spPr>
      </p:pic>
      <p:pic>
        <p:nvPicPr>
          <p:cNvPr id="205" name="Graphic 204" descr="Stethoscope outline">
            <a:extLst>
              <a:ext uri="{FF2B5EF4-FFF2-40B4-BE49-F238E27FC236}">
                <a16:creationId xmlns:a16="http://schemas.microsoft.com/office/drawing/2014/main" id="{90118383-4012-42AA-8E76-9F7D32AE04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399" y="2025479"/>
            <a:ext cx="332000" cy="332000"/>
          </a:xfrm>
          <a:prstGeom prst="rect">
            <a:avLst/>
          </a:prstGeom>
        </p:spPr>
      </p:pic>
      <p:cxnSp>
        <p:nvCxnSpPr>
          <p:cNvPr id="26" name="Straight Arrow Connector 25">
            <a:extLst>
              <a:ext uri="{FF2B5EF4-FFF2-40B4-BE49-F238E27FC236}">
                <a16:creationId xmlns:a16="http://schemas.microsoft.com/office/drawing/2014/main" id="{D7112EF7-0A81-4897-8F3A-F76D1F1C4806}"/>
              </a:ext>
            </a:extLst>
          </p:cNvPr>
          <p:cNvCxnSpPr>
            <a:cxnSpLocks/>
            <a:endCxn id="70" idx="6"/>
          </p:cNvCxnSpPr>
          <p:nvPr/>
        </p:nvCxnSpPr>
        <p:spPr>
          <a:xfrm flipH="1">
            <a:off x="4393301" y="3922066"/>
            <a:ext cx="2308647" cy="0"/>
          </a:xfrm>
          <a:prstGeom prst="straightConnector1">
            <a:avLst/>
          </a:prstGeom>
          <a:ln w="38100">
            <a:solidFill>
              <a:srgbClr val="7ABC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EF25577-5EC3-4F9E-9805-1519E5877CD1}"/>
              </a:ext>
            </a:extLst>
          </p:cNvPr>
          <p:cNvSpPr txBox="1"/>
          <p:nvPr/>
        </p:nvSpPr>
        <p:spPr>
          <a:xfrm>
            <a:off x="5141668" y="3808579"/>
            <a:ext cx="628724"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FHIR API</a:t>
            </a:r>
          </a:p>
        </p:txBody>
      </p:sp>
      <p:sp>
        <p:nvSpPr>
          <p:cNvPr id="53" name="Oval 52">
            <a:extLst>
              <a:ext uri="{FF2B5EF4-FFF2-40B4-BE49-F238E27FC236}">
                <a16:creationId xmlns:a16="http://schemas.microsoft.com/office/drawing/2014/main" id="{4AC15EA0-88A9-4298-A644-97F166FE25C8}"/>
              </a:ext>
            </a:extLst>
          </p:cNvPr>
          <p:cNvSpPr/>
          <p:nvPr/>
        </p:nvSpPr>
        <p:spPr>
          <a:xfrm>
            <a:off x="1063999" y="1988079"/>
            <a:ext cx="406800" cy="406800"/>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93BC1F0-4257-D2EA-1931-C0FACCD9396F}"/>
              </a:ext>
            </a:extLst>
          </p:cNvPr>
          <p:cNvSpPr/>
          <p:nvPr/>
        </p:nvSpPr>
        <p:spPr>
          <a:xfrm>
            <a:off x="8442266" y="273118"/>
            <a:ext cx="720000" cy="7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1A753E3-D35D-2DC2-D10F-E185D7C21C07}"/>
              </a:ext>
            </a:extLst>
          </p:cNvPr>
          <p:cNvSpPr/>
          <p:nvPr/>
        </p:nvSpPr>
        <p:spPr>
          <a:xfrm>
            <a:off x="8478266" y="309118"/>
            <a:ext cx="648000" cy="648000"/>
          </a:xfrm>
          <a:prstGeom prst="ellipse">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219C20A-23BD-2DEE-DE05-72958331AE2B}"/>
              </a:ext>
            </a:extLst>
          </p:cNvPr>
          <p:cNvGrpSpPr>
            <a:grpSpLocks noChangeAspect="1"/>
          </p:cNvGrpSpPr>
          <p:nvPr/>
        </p:nvGrpSpPr>
        <p:grpSpPr>
          <a:xfrm>
            <a:off x="8624691" y="466854"/>
            <a:ext cx="355151" cy="332528"/>
            <a:chOff x="11252201" y="5991860"/>
            <a:chExt cx="249238" cy="233363"/>
          </a:xfrm>
          <a:solidFill>
            <a:schemeClr val="bg1">
              <a:lumMod val="50000"/>
            </a:schemeClr>
          </a:solidFill>
        </p:grpSpPr>
        <p:sp>
          <p:nvSpPr>
            <p:cNvPr id="14" name="Freeform 319">
              <a:extLst>
                <a:ext uri="{FF2B5EF4-FFF2-40B4-BE49-F238E27FC236}">
                  <a16:creationId xmlns:a16="http://schemas.microsoft.com/office/drawing/2014/main" id="{A80C57A7-AAFB-D5BE-CA44-534BB88F2FC4}"/>
                </a:ext>
              </a:extLst>
            </p:cNvPr>
            <p:cNvSpPr>
              <a:spLocks/>
            </p:cNvSpPr>
            <p:nvPr/>
          </p:nvSpPr>
          <p:spPr bwMode="auto">
            <a:xfrm>
              <a:off x="11252201" y="6129973"/>
              <a:ext cx="136525" cy="95250"/>
            </a:xfrm>
            <a:custGeom>
              <a:avLst/>
              <a:gdLst>
                <a:gd name="T0" fmla="*/ 60 w 174"/>
                <a:gd name="T1" fmla="*/ 0 h 120"/>
                <a:gd name="T2" fmla="*/ 60 w 174"/>
                <a:gd name="T3" fmla="*/ 0 h 120"/>
                <a:gd name="T4" fmla="*/ 48 w 174"/>
                <a:gd name="T5" fmla="*/ 2 h 120"/>
                <a:gd name="T6" fmla="*/ 37 w 174"/>
                <a:gd name="T7" fmla="*/ 4 h 120"/>
                <a:gd name="T8" fmla="*/ 27 w 174"/>
                <a:gd name="T9" fmla="*/ 11 h 120"/>
                <a:gd name="T10" fmla="*/ 18 w 174"/>
                <a:gd name="T11" fmla="*/ 18 h 120"/>
                <a:gd name="T12" fmla="*/ 11 w 174"/>
                <a:gd name="T13" fmla="*/ 27 h 120"/>
                <a:gd name="T14" fmla="*/ 5 w 174"/>
                <a:gd name="T15" fmla="*/ 37 h 120"/>
                <a:gd name="T16" fmla="*/ 2 w 174"/>
                <a:gd name="T17" fmla="*/ 47 h 120"/>
                <a:gd name="T18" fmla="*/ 0 w 174"/>
                <a:gd name="T19" fmla="*/ 60 h 120"/>
                <a:gd name="T20" fmla="*/ 0 w 174"/>
                <a:gd name="T21" fmla="*/ 60 h 120"/>
                <a:gd name="T22" fmla="*/ 2 w 174"/>
                <a:gd name="T23" fmla="*/ 72 h 120"/>
                <a:gd name="T24" fmla="*/ 5 w 174"/>
                <a:gd name="T25" fmla="*/ 84 h 120"/>
                <a:gd name="T26" fmla="*/ 11 w 174"/>
                <a:gd name="T27" fmla="*/ 93 h 120"/>
                <a:gd name="T28" fmla="*/ 18 w 174"/>
                <a:gd name="T29" fmla="*/ 103 h 120"/>
                <a:gd name="T30" fmla="*/ 27 w 174"/>
                <a:gd name="T31" fmla="*/ 109 h 120"/>
                <a:gd name="T32" fmla="*/ 37 w 174"/>
                <a:gd name="T33" fmla="*/ 115 h 120"/>
                <a:gd name="T34" fmla="*/ 48 w 174"/>
                <a:gd name="T35" fmla="*/ 119 h 120"/>
                <a:gd name="T36" fmla="*/ 60 w 174"/>
                <a:gd name="T37" fmla="*/ 120 h 120"/>
                <a:gd name="T38" fmla="*/ 60 w 174"/>
                <a:gd name="T39" fmla="*/ 120 h 120"/>
                <a:gd name="T40" fmla="*/ 70 w 174"/>
                <a:gd name="T41" fmla="*/ 119 h 120"/>
                <a:gd name="T42" fmla="*/ 81 w 174"/>
                <a:gd name="T43" fmla="*/ 116 h 120"/>
                <a:gd name="T44" fmla="*/ 91 w 174"/>
                <a:gd name="T45" fmla="*/ 111 h 120"/>
                <a:gd name="T46" fmla="*/ 99 w 174"/>
                <a:gd name="T47" fmla="*/ 105 h 120"/>
                <a:gd name="T48" fmla="*/ 107 w 174"/>
                <a:gd name="T49" fmla="*/ 97 h 120"/>
                <a:gd name="T50" fmla="*/ 112 w 174"/>
                <a:gd name="T51" fmla="*/ 89 h 120"/>
                <a:gd name="T52" fmla="*/ 116 w 174"/>
                <a:gd name="T53" fmla="*/ 78 h 120"/>
                <a:gd name="T54" fmla="*/ 119 w 174"/>
                <a:gd name="T55" fmla="*/ 69 h 120"/>
                <a:gd name="T56" fmla="*/ 174 w 174"/>
                <a:gd name="T57" fmla="*/ 69 h 120"/>
                <a:gd name="T58" fmla="*/ 174 w 174"/>
                <a:gd name="T59" fmla="*/ 50 h 120"/>
                <a:gd name="T60" fmla="*/ 119 w 174"/>
                <a:gd name="T61" fmla="*/ 50 h 120"/>
                <a:gd name="T62" fmla="*/ 119 w 174"/>
                <a:gd name="T63" fmla="*/ 50 h 120"/>
                <a:gd name="T64" fmla="*/ 116 w 174"/>
                <a:gd name="T65" fmla="*/ 39 h 120"/>
                <a:gd name="T66" fmla="*/ 112 w 174"/>
                <a:gd name="T67" fmla="*/ 30 h 120"/>
                <a:gd name="T68" fmla="*/ 105 w 174"/>
                <a:gd name="T69" fmla="*/ 22 h 120"/>
                <a:gd name="T70" fmla="*/ 99 w 174"/>
                <a:gd name="T71" fmla="*/ 15 h 120"/>
                <a:gd name="T72" fmla="*/ 91 w 174"/>
                <a:gd name="T73" fmla="*/ 9 h 120"/>
                <a:gd name="T74" fmla="*/ 81 w 174"/>
                <a:gd name="T75" fmla="*/ 4 h 120"/>
                <a:gd name="T76" fmla="*/ 70 w 174"/>
                <a:gd name="T77" fmla="*/ 2 h 120"/>
                <a:gd name="T78" fmla="*/ 60 w 174"/>
                <a:gd name="T79" fmla="*/ 0 h 120"/>
                <a:gd name="T80" fmla="*/ 60 w 174"/>
                <a:gd name="T8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120">
                  <a:moveTo>
                    <a:pt x="60" y="0"/>
                  </a:moveTo>
                  <a:lnTo>
                    <a:pt x="60" y="0"/>
                  </a:lnTo>
                  <a:lnTo>
                    <a:pt x="48" y="2"/>
                  </a:lnTo>
                  <a:lnTo>
                    <a:pt x="37" y="4"/>
                  </a:lnTo>
                  <a:lnTo>
                    <a:pt x="27" y="11"/>
                  </a:lnTo>
                  <a:lnTo>
                    <a:pt x="18" y="18"/>
                  </a:lnTo>
                  <a:lnTo>
                    <a:pt x="11" y="27"/>
                  </a:lnTo>
                  <a:lnTo>
                    <a:pt x="5" y="37"/>
                  </a:lnTo>
                  <a:lnTo>
                    <a:pt x="2" y="47"/>
                  </a:lnTo>
                  <a:lnTo>
                    <a:pt x="0" y="60"/>
                  </a:lnTo>
                  <a:lnTo>
                    <a:pt x="0" y="60"/>
                  </a:lnTo>
                  <a:lnTo>
                    <a:pt x="2" y="72"/>
                  </a:lnTo>
                  <a:lnTo>
                    <a:pt x="5" y="84"/>
                  </a:lnTo>
                  <a:lnTo>
                    <a:pt x="11" y="93"/>
                  </a:lnTo>
                  <a:lnTo>
                    <a:pt x="18" y="103"/>
                  </a:lnTo>
                  <a:lnTo>
                    <a:pt x="27" y="109"/>
                  </a:lnTo>
                  <a:lnTo>
                    <a:pt x="37" y="115"/>
                  </a:lnTo>
                  <a:lnTo>
                    <a:pt x="48" y="119"/>
                  </a:lnTo>
                  <a:lnTo>
                    <a:pt x="60" y="120"/>
                  </a:lnTo>
                  <a:lnTo>
                    <a:pt x="60" y="120"/>
                  </a:lnTo>
                  <a:lnTo>
                    <a:pt x="70" y="119"/>
                  </a:lnTo>
                  <a:lnTo>
                    <a:pt x="81" y="116"/>
                  </a:lnTo>
                  <a:lnTo>
                    <a:pt x="91" y="111"/>
                  </a:lnTo>
                  <a:lnTo>
                    <a:pt x="99" y="105"/>
                  </a:lnTo>
                  <a:lnTo>
                    <a:pt x="107" y="97"/>
                  </a:lnTo>
                  <a:lnTo>
                    <a:pt x="112" y="89"/>
                  </a:lnTo>
                  <a:lnTo>
                    <a:pt x="116" y="78"/>
                  </a:lnTo>
                  <a:lnTo>
                    <a:pt x="119" y="69"/>
                  </a:lnTo>
                  <a:lnTo>
                    <a:pt x="174" y="69"/>
                  </a:lnTo>
                  <a:lnTo>
                    <a:pt x="174" y="50"/>
                  </a:lnTo>
                  <a:lnTo>
                    <a:pt x="119" y="50"/>
                  </a:lnTo>
                  <a:lnTo>
                    <a:pt x="119" y="50"/>
                  </a:lnTo>
                  <a:lnTo>
                    <a:pt x="116" y="39"/>
                  </a:lnTo>
                  <a:lnTo>
                    <a:pt x="112" y="30"/>
                  </a:lnTo>
                  <a:lnTo>
                    <a:pt x="105" y="22"/>
                  </a:lnTo>
                  <a:lnTo>
                    <a:pt x="99" y="15"/>
                  </a:lnTo>
                  <a:lnTo>
                    <a:pt x="91" y="9"/>
                  </a:lnTo>
                  <a:lnTo>
                    <a:pt x="81" y="4"/>
                  </a:lnTo>
                  <a:lnTo>
                    <a:pt x="70" y="2"/>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8" name="Freeform 320">
              <a:extLst>
                <a:ext uri="{FF2B5EF4-FFF2-40B4-BE49-F238E27FC236}">
                  <a16:creationId xmlns:a16="http://schemas.microsoft.com/office/drawing/2014/main" id="{9714DBD2-5F96-6890-D790-3D4C9FEF4A55}"/>
                </a:ext>
              </a:extLst>
            </p:cNvPr>
            <p:cNvSpPr>
              <a:spLocks/>
            </p:cNvSpPr>
            <p:nvPr/>
          </p:nvSpPr>
          <p:spPr bwMode="auto">
            <a:xfrm>
              <a:off x="11401426" y="6088698"/>
              <a:ext cx="100013" cy="136525"/>
            </a:xfrm>
            <a:custGeom>
              <a:avLst/>
              <a:gdLst>
                <a:gd name="T0" fmla="*/ 64 w 125"/>
                <a:gd name="T1" fmla="*/ 52 h 172"/>
                <a:gd name="T2" fmla="*/ 64 w 125"/>
                <a:gd name="T3" fmla="*/ 52 h 172"/>
                <a:gd name="T4" fmla="*/ 55 w 125"/>
                <a:gd name="T5" fmla="*/ 54 h 172"/>
                <a:gd name="T6" fmla="*/ 46 w 125"/>
                <a:gd name="T7" fmla="*/ 55 h 172"/>
                <a:gd name="T8" fmla="*/ 17 w 125"/>
                <a:gd name="T9" fmla="*/ 0 h 172"/>
                <a:gd name="T10" fmla="*/ 0 w 125"/>
                <a:gd name="T11" fmla="*/ 9 h 172"/>
                <a:gd name="T12" fmla="*/ 30 w 125"/>
                <a:gd name="T13" fmla="*/ 65 h 172"/>
                <a:gd name="T14" fmla="*/ 30 w 125"/>
                <a:gd name="T15" fmla="*/ 65 h 172"/>
                <a:gd name="T16" fmla="*/ 19 w 125"/>
                <a:gd name="T17" fmla="*/ 74 h 172"/>
                <a:gd name="T18" fmla="*/ 12 w 125"/>
                <a:gd name="T19" fmla="*/ 85 h 172"/>
                <a:gd name="T20" fmla="*/ 9 w 125"/>
                <a:gd name="T21" fmla="*/ 91 h 172"/>
                <a:gd name="T22" fmla="*/ 7 w 125"/>
                <a:gd name="T23" fmla="*/ 98 h 172"/>
                <a:gd name="T24" fmla="*/ 5 w 125"/>
                <a:gd name="T25" fmla="*/ 105 h 172"/>
                <a:gd name="T26" fmla="*/ 5 w 125"/>
                <a:gd name="T27" fmla="*/ 112 h 172"/>
                <a:gd name="T28" fmla="*/ 5 w 125"/>
                <a:gd name="T29" fmla="*/ 112 h 172"/>
                <a:gd name="T30" fmla="*/ 7 w 125"/>
                <a:gd name="T31" fmla="*/ 124 h 172"/>
                <a:gd name="T32" fmla="*/ 11 w 125"/>
                <a:gd name="T33" fmla="*/ 136 h 172"/>
                <a:gd name="T34" fmla="*/ 16 w 125"/>
                <a:gd name="T35" fmla="*/ 145 h 172"/>
                <a:gd name="T36" fmla="*/ 23 w 125"/>
                <a:gd name="T37" fmla="*/ 155 h 172"/>
                <a:gd name="T38" fmla="*/ 32 w 125"/>
                <a:gd name="T39" fmla="*/ 161 h 172"/>
                <a:gd name="T40" fmla="*/ 42 w 125"/>
                <a:gd name="T41" fmla="*/ 167 h 172"/>
                <a:gd name="T42" fmla="*/ 54 w 125"/>
                <a:gd name="T43" fmla="*/ 171 h 172"/>
                <a:gd name="T44" fmla="*/ 64 w 125"/>
                <a:gd name="T45" fmla="*/ 172 h 172"/>
                <a:gd name="T46" fmla="*/ 64 w 125"/>
                <a:gd name="T47" fmla="*/ 172 h 172"/>
                <a:gd name="T48" fmla="*/ 77 w 125"/>
                <a:gd name="T49" fmla="*/ 171 h 172"/>
                <a:gd name="T50" fmla="*/ 89 w 125"/>
                <a:gd name="T51" fmla="*/ 167 h 172"/>
                <a:gd name="T52" fmla="*/ 98 w 125"/>
                <a:gd name="T53" fmla="*/ 161 h 172"/>
                <a:gd name="T54" fmla="*/ 107 w 125"/>
                <a:gd name="T55" fmla="*/ 155 h 172"/>
                <a:gd name="T56" fmla="*/ 114 w 125"/>
                <a:gd name="T57" fmla="*/ 145 h 172"/>
                <a:gd name="T58" fmla="*/ 120 w 125"/>
                <a:gd name="T59" fmla="*/ 136 h 172"/>
                <a:gd name="T60" fmla="*/ 124 w 125"/>
                <a:gd name="T61" fmla="*/ 124 h 172"/>
                <a:gd name="T62" fmla="*/ 125 w 125"/>
                <a:gd name="T63" fmla="*/ 112 h 172"/>
                <a:gd name="T64" fmla="*/ 125 w 125"/>
                <a:gd name="T65" fmla="*/ 112 h 172"/>
                <a:gd name="T66" fmla="*/ 124 w 125"/>
                <a:gd name="T67" fmla="*/ 99 h 172"/>
                <a:gd name="T68" fmla="*/ 120 w 125"/>
                <a:gd name="T69" fmla="*/ 89 h 172"/>
                <a:gd name="T70" fmla="*/ 114 w 125"/>
                <a:gd name="T71" fmla="*/ 79 h 172"/>
                <a:gd name="T72" fmla="*/ 107 w 125"/>
                <a:gd name="T73" fmla="*/ 70 h 172"/>
                <a:gd name="T74" fmla="*/ 98 w 125"/>
                <a:gd name="T75" fmla="*/ 63 h 172"/>
                <a:gd name="T76" fmla="*/ 89 w 125"/>
                <a:gd name="T77" fmla="*/ 56 h 172"/>
                <a:gd name="T78" fmla="*/ 77 w 125"/>
                <a:gd name="T79" fmla="*/ 54 h 172"/>
                <a:gd name="T80" fmla="*/ 64 w 125"/>
                <a:gd name="T81" fmla="*/ 52 h 172"/>
                <a:gd name="T82" fmla="*/ 64 w 125"/>
                <a:gd name="T83" fmla="*/ 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172">
                  <a:moveTo>
                    <a:pt x="64" y="52"/>
                  </a:moveTo>
                  <a:lnTo>
                    <a:pt x="64" y="52"/>
                  </a:lnTo>
                  <a:lnTo>
                    <a:pt x="55" y="54"/>
                  </a:lnTo>
                  <a:lnTo>
                    <a:pt x="46" y="55"/>
                  </a:lnTo>
                  <a:lnTo>
                    <a:pt x="17" y="0"/>
                  </a:lnTo>
                  <a:lnTo>
                    <a:pt x="0" y="9"/>
                  </a:lnTo>
                  <a:lnTo>
                    <a:pt x="30" y="65"/>
                  </a:lnTo>
                  <a:lnTo>
                    <a:pt x="30" y="65"/>
                  </a:lnTo>
                  <a:lnTo>
                    <a:pt x="19" y="74"/>
                  </a:lnTo>
                  <a:lnTo>
                    <a:pt x="12" y="85"/>
                  </a:lnTo>
                  <a:lnTo>
                    <a:pt x="9" y="91"/>
                  </a:lnTo>
                  <a:lnTo>
                    <a:pt x="7" y="98"/>
                  </a:lnTo>
                  <a:lnTo>
                    <a:pt x="5" y="105"/>
                  </a:lnTo>
                  <a:lnTo>
                    <a:pt x="5" y="112"/>
                  </a:lnTo>
                  <a:lnTo>
                    <a:pt x="5" y="112"/>
                  </a:lnTo>
                  <a:lnTo>
                    <a:pt x="7" y="124"/>
                  </a:lnTo>
                  <a:lnTo>
                    <a:pt x="11" y="136"/>
                  </a:lnTo>
                  <a:lnTo>
                    <a:pt x="16" y="145"/>
                  </a:lnTo>
                  <a:lnTo>
                    <a:pt x="23" y="155"/>
                  </a:lnTo>
                  <a:lnTo>
                    <a:pt x="32" y="161"/>
                  </a:lnTo>
                  <a:lnTo>
                    <a:pt x="42" y="167"/>
                  </a:lnTo>
                  <a:lnTo>
                    <a:pt x="54" y="171"/>
                  </a:lnTo>
                  <a:lnTo>
                    <a:pt x="64" y="172"/>
                  </a:lnTo>
                  <a:lnTo>
                    <a:pt x="64" y="172"/>
                  </a:lnTo>
                  <a:lnTo>
                    <a:pt x="77" y="171"/>
                  </a:lnTo>
                  <a:lnTo>
                    <a:pt x="89" y="167"/>
                  </a:lnTo>
                  <a:lnTo>
                    <a:pt x="98" y="161"/>
                  </a:lnTo>
                  <a:lnTo>
                    <a:pt x="107" y="155"/>
                  </a:lnTo>
                  <a:lnTo>
                    <a:pt x="114" y="145"/>
                  </a:lnTo>
                  <a:lnTo>
                    <a:pt x="120" y="136"/>
                  </a:lnTo>
                  <a:lnTo>
                    <a:pt x="124" y="124"/>
                  </a:lnTo>
                  <a:lnTo>
                    <a:pt x="125" y="112"/>
                  </a:lnTo>
                  <a:lnTo>
                    <a:pt x="125" y="112"/>
                  </a:lnTo>
                  <a:lnTo>
                    <a:pt x="124" y="99"/>
                  </a:lnTo>
                  <a:lnTo>
                    <a:pt x="120" y="89"/>
                  </a:lnTo>
                  <a:lnTo>
                    <a:pt x="114" y="79"/>
                  </a:lnTo>
                  <a:lnTo>
                    <a:pt x="107" y="70"/>
                  </a:lnTo>
                  <a:lnTo>
                    <a:pt x="98" y="63"/>
                  </a:lnTo>
                  <a:lnTo>
                    <a:pt x="89" y="56"/>
                  </a:lnTo>
                  <a:lnTo>
                    <a:pt x="77" y="54"/>
                  </a:lnTo>
                  <a:lnTo>
                    <a:pt x="64" y="52"/>
                  </a:lnTo>
                  <a:lnTo>
                    <a:pt x="6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9" name="Freeform 321">
              <a:extLst>
                <a:ext uri="{FF2B5EF4-FFF2-40B4-BE49-F238E27FC236}">
                  <a16:creationId xmlns:a16="http://schemas.microsoft.com/office/drawing/2014/main" id="{2490DC07-4352-8DB1-B510-D4BC452EFD02}"/>
                </a:ext>
              </a:extLst>
            </p:cNvPr>
            <p:cNvSpPr>
              <a:spLocks/>
            </p:cNvSpPr>
            <p:nvPr/>
          </p:nvSpPr>
          <p:spPr bwMode="auto">
            <a:xfrm>
              <a:off x="11322051" y="5991860"/>
              <a:ext cx="101600" cy="133350"/>
            </a:xfrm>
            <a:custGeom>
              <a:avLst/>
              <a:gdLst>
                <a:gd name="T0" fmla="*/ 16 w 128"/>
                <a:gd name="T1" fmla="*/ 168 h 168"/>
                <a:gd name="T2" fmla="*/ 46 w 128"/>
                <a:gd name="T3" fmla="*/ 114 h 168"/>
                <a:gd name="T4" fmla="*/ 46 w 128"/>
                <a:gd name="T5" fmla="*/ 114 h 168"/>
                <a:gd name="T6" fmla="*/ 57 w 128"/>
                <a:gd name="T7" fmla="*/ 118 h 168"/>
                <a:gd name="T8" fmla="*/ 69 w 128"/>
                <a:gd name="T9" fmla="*/ 120 h 168"/>
                <a:gd name="T10" fmla="*/ 69 w 128"/>
                <a:gd name="T11" fmla="*/ 120 h 168"/>
                <a:gd name="T12" fmla="*/ 81 w 128"/>
                <a:gd name="T13" fmla="*/ 118 h 168"/>
                <a:gd name="T14" fmla="*/ 92 w 128"/>
                <a:gd name="T15" fmla="*/ 114 h 168"/>
                <a:gd name="T16" fmla="*/ 102 w 128"/>
                <a:gd name="T17" fmla="*/ 109 h 168"/>
                <a:gd name="T18" fmla="*/ 110 w 128"/>
                <a:gd name="T19" fmla="*/ 102 h 168"/>
                <a:gd name="T20" fmla="*/ 118 w 128"/>
                <a:gd name="T21" fmla="*/ 93 h 168"/>
                <a:gd name="T22" fmla="*/ 124 w 128"/>
                <a:gd name="T23" fmla="*/ 83 h 168"/>
                <a:gd name="T24" fmla="*/ 127 w 128"/>
                <a:gd name="T25" fmla="*/ 71 h 168"/>
                <a:gd name="T26" fmla="*/ 128 w 128"/>
                <a:gd name="T27" fmla="*/ 59 h 168"/>
                <a:gd name="T28" fmla="*/ 128 w 128"/>
                <a:gd name="T29" fmla="*/ 59 h 168"/>
                <a:gd name="T30" fmla="*/ 127 w 128"/>
                <a:gd name="T31" fmla="*/ 47 h 168"/>
                <a:gd name="T32" fmla="*/ 124 w 128"/>
                <a:gd name="T33" fmla="*/ 36 h 168"/>
                <a:gd name="T34" fmla="*/ 118 w 128"/>
                <a:gd name="T35" fmla="*/ 27 h 168"/>
                <a:gd name="T36" fmla="*/ 110 w 128"/>
                <a:gd name="T37" fmla="*/ 18 h 168"/>
                <a:gd name="T38" fmla="*/ 102 w 128"/>
                <a:gd name="T39" fmla="*/ 11 h 168"/>
                <a:gd name="T40" fmla="*/ 92 w 128"/>
                <a:gd name="T41" fmla="*/ 4 h 168"/>
                <a:gd name="T42" fmla="*/ 81 w 128"/>
                <a:gd name="T43" fmla="*/ 1 h 168"/>
                <a:gd name="T44" fmla="*/ 69 w 128"/>
                <a:gd name="T45" fmla="*/ 0 h 168"/>
                <a:gd name="T46" fmla="*/ 69 w 128"/>
                <a:gd name="T47" fmla="*/ 0 h 168"/>
                <a:gd name="T48" fmla="*/ 57 w 128"/>
                <a:gd name="T49" fmla="*/ 1 h 168"/>
                <a:gd name="T50" fmla="*/ 46 w 128"/>
                <a:gd name="T51" fmla="*/ 4 h 168"/>
                <a:gd name="T52" fmla="*/ 35 w 128"/>
                <a:gd name="T53" fmla="*/ 11 h 168"/>
                <a:gd name="T54" fmla="*/ 27 w 128"/>
                <a:gd name="T55" fmla="*/ 18 h 168"/>
                <a:gd name="T56" fmla="*/ 19 w 128"/>
                <a:gd name="T57" fmla="*/ 27 h 168"/>
                <a:gd name="T58" fmla="*/ 14 w 128"/>
                <a:gd name="T59" fmla="*/ 36 h 168"/>
                <a:gd name="T60" fmla="*/ 10 w 128"/>
                <a:gd name="T61" fmla="*/ 47 h 168"/>
                <a:gd name="T62" fmla="*/ 10 w 128"/>
                <a:gd name="T63" fmla="*/ 59 h 168"/>
                <a:gd name="T64" fmla="*/ 10 w 128"/>
                <a:gd name="T65" fmla="*/ 59 h 168"/>
                <a:gd name="T66" fmla="*/ 11 w 128"/>
                <a:gd name="T67" fmla="*/ 73 h 168"/>
                <a:gd name="T68" fmla="*/ 15 w 128"/>
                <a:gd name="T69" fmla="*/ 85 h 168"/>
                <a:gd name="T70" fmla="*/ 22 w 128"/>
                <a:gd name="T71" fmla="*/ 95 h 168"/>
                <a:gd name="T72" fmla="*/ 30 w 128"/>
                <a:gd name="T73" fmla="*/ 105 h 168"/>
                <a:gd name="T74" fmla="*/ 0 w 128"/>
                <a:gd name="T75" fmla="*/ 159 h 168"/>
                <a:gd name="T76" fmla="*/ 16 w 128"/>
                <a:gd name="T7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168">
                  <a:moveTo>
                    <a:pt x="16" y="168"/>
                  </a:moveTo>
                  <a:lnTo>
                    <a:pt x="46" y="114"/>
                  </a:lnTo>
                  <a:lnTo>
                    <a:pt x="46" y="114"/>
                  </a:lnTo>
                  <a:lnTo>
                    <a:pt x="57" y="118"/>
                  </a:lnTo>
                  <a:lnTo>
                    <a:pt x="69" y="120"/>
                  </a:lnTo>
                  <a:lnTo>
                    <a:pt x="69" y="120"/>
                  </a:lnTo>
                  <a:lnTo>
                    <a:pt x="81" y="118"/>
                  </a:lnTo>
                  <a:lnTo>
                    <a:pt x="92" y="114"/>
                  </a:lnTo>
                  <a:lnTo>
                    <a:pt x="102" y="109"/>
                  </a:lnTo>
                  <a:lnTo>
                    <a:pt x="110" y="102"/>
                  </a:lnTo>
                  <a:lnTo>
                    <a:pt x="118" y="93"/>
                  </a:lnTo>
                  <a:lnTo>
                    <a:pt x="124" y="83"/>
                  </a:lnTo>
                  <a:lnTo>
                    <a:pt x="127" y="71"/>
                  </a:lnTo>
                  <a:lnTo>
                    <a:pt x="128" y="59"/>
                  </a:lnTo>
                  <a:lnTo>
                    <a:pt x="128" y="59"/>
                  </a:lnTo>
                  <a:lnTo>
                    <a:pt x="127" y="47"/>
                  </a:lnTo>
                  <a:lnTo>
                    <a:pt x="124" y="36"/>
                  </a:lnTo>
                  <a:lnTo>
                    <a:pt x="118" y="27"/>
                  </a:lnTo>
                  <a:lnTo>
                    <a:pt x="110" y="18"/>
                  </a:lnTo>
                  <a:lnTo>
                    <a:pt x="102" y="11"/>
                  </a:lnTo>
                  <a:lnTo>
                    <a:pt x="92" y="4"/>
                  </a:lnTo>
                  <a:lnTo>
                    <a:pt x="81" y="1"/>
                  </a:lnTo>
                  <a:lnTo>
                    <a:pt x="69" y="0"/>
                  </a:lnTo>
                  <a:lnTo>
                    <a:pt x="69" y="0"/>
                  </a:lnTo>
                  <a:lnTo>
                    <a:pt x="57" y="1"/>
                  </a:lnTo>
                  <a:lnTo>
                    <a:pt x="46" y="4"/>
                  </a:lnTo>
                  <a:lnTo>
                    <a:pt x="35" y="11"/>
                  </a:lnTo>
                  <a:lnTo>
                    <a:pt x="27" y="18"/>
                  </a:lnTo>
                  <a:lnTo>
                    <a:pt x="19" y="27"/>
                  </a:lnTo>
                  <a:lnTo>
                    <a:pt x="14" y="36"/>
                  </a:lnTo>
                  <a:lnTo>
                    <a:pt x="10" y="47"/>
                  </a:lnTo>
                  <a:lnTo>
                    <a:pt x="10" y="59"/>
                  </a:lnTo>
                  <a:lnTo>
                    <a:pt x="10" y="59"/>
                  </a:lnTo>
                  <a:lnTo>
                    <a:pt x="11" y="73"/>
                  </a:lnTo>
                  <a:lnTo>
                    <a:pt x="15" y="85"/>
                  </a:lnTo>
                  <a:lnTo>
                    <a:pt x="22" y="95"/>
                  </a:lnTo>
                  <a:lnTo>
                    <a:pt x="30" y="105"/>
                  </a:lnTo>
                  <a:lnTo>
                    <a:pt x="0" y="159"/>
                  </a:lnTo>
                  <a:lnTo>
                    <a:pt x="1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cxnSp>
        <p:nvCxnSpPr>
          <p:cNvPr id="3" name="Connector: Elbow 2">
            <a:extLst>
              <a:ext uri="{FF2B5EF4-FFF2-40B4-BE49-F238E27FC236}">
                <a16:creationId xmlns:a16="http://schemas.microsoft.com/office/drawing/2014/main" id="{C5B29C16-3650-D238-DEF3-E1BEE2483485}"/>
              </a:ext>
            </a:extLst>
          </p:cNvPr>
          <p:cNvCxnSpPr>
            <a:cxnSpLocks/>
          </p:cNvCxnSpPr>
          <p:nvPr/>
        </p:nvCxnSpPr>
        <p:spPr>
          <a:xfrm rot="5400000" flipH="1" flipV="1">
            <a:off x="2308544" y="5093655"/>
            <a:ext cx="686848" cy="12700"/>
          </a:xfrm>
          <a:prstGeom prst="bentConnector3">
            <a:avLst>
              <a:gd name="adj1" fmla="val 50000"/>
            </a:avLst>
          </a:prstGeom>
          <a:ln w="38100">
            <a:solidFill>
              <a:srgbClr val="00AF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5ED23BFC-5968-1AF4-0325-58B1B21306F7}"/>
              </a:ext>
            </a:extLst>
          </p:cNvPr>
          <p:cNvCxnSpPr>
            <a:cxnSpLocks/>
            <a:stCxn id="5" idx="3"/>
          </p:cNvCxnSpPr>
          <p:nvPr/>
        </p:nvCxnSpPr>
        <p:spPr>
          <a:xfrm flipV="1">
            <a:off x="3504072" y="4767434"/>
            <a:ext cx="3214693" cy="960406"/>
          </a:xfrm>
          <a:prstGeom prst="bentConnector3">
            <a:avLst>
              <a:gd name="adj1" fmla="val 50000"/>
            </a:avLst>
          </a:prstGeom>
          <a:ln w="38100">
            <a:solidFill>
              <a:srgbClr val="00AF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FB4F8DE-797E-7DB2-38D4-136616A608F1}"/>
              </a:ext>
            </a:extLst>
          </p:cNvPr>
          <p:cNvSpPr/>
          <p:nvPr/>
        </p:nvSpPr>
        <p:spPr>
          <a:xfrm>
            <a:off x="1799866" y="5437079"/>
            <a:ext cx="1704206" cy="58152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Data Warehouse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(Reporting)</a:t>
            </a:r>
          </a:p>
        </p:txBody>
      </p:sp>
      <p:sp>
        <p:nvSpPr>
          <p:cNvPr id="7" name="TextBox 6">
            <a:extLst>
              <a:ext uri="{FF2B5EF4-FFF2-40B4-BE49-F238E27FC236}">
                <a16:creationId xmlns:a16="http://schemas.microsoft.com/office/drawing/2014/main" id="{003EFD3B-0000-4A45-59D1-1B437F2D727D}"/>
              </a:ext>
            </a:extLst>
          </p:cNvPr>
          <p:cNvSpPr txBox="1"/>
          <p:nvPr/>
        </p:nvSpPr>
        <p:spPr>
          <a:xfrm>
            <a:off x="1698688" y="4927553"/>
            <a:ext cx="1930532" cy="338554"/>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LARGE FILE DATA SHARING AND REPORTING*</a:t>
            </a:r>
          </a:p>
        </p:txBody>
      </p:sp>
      <p:sp>
        <p:nvSpPr>
          <p:cNvPr id="21" name="Rectangle 20">
            <a:extLst>
              <a:ext uri="{FF2B5EF4-FFF2-40B4-BE49-F238E27FC236}">
                <a16:creationId xmlns:a16="http://schemas.microsoft.com/office/drawing/2014/main" id="{BE8F95EE-EB2A-6CBE-F0A4-52DA35A5B57D}"/>
              </a:ext>
            </a:extLst>
          </p:cNvPr>
          <p:cNvSpPr/>
          <p:nvPr/>
        </p:nvSpPr>
        <p:spPr>
          <a:xfrm>
            <a:off x="10010200" y="3698969"/>
            <a:ext cx="1844812" cy="34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*Timeline dependent on availability in marketplace</a:t>
            </a:r>
          </a:p>
        </p:txBody>
      </p:sp>
      <p:sp>
        <p:nvSpPr>
          <p:cNvPr id="22" name="Rectangle: Rounded Corners 21">
            <a:extLst>
              <a:ext uri="{FF2B5EF4-FFF2-40B4-BE49-F238E27FC236}">
                <a16:creationId xmlns:a16="http://schemas.microsoft.com/office/drawing/2014/main" id="{6458C2C9-435C-00F5-EFDA-8B6EA5DAA29F}"/>
              </a:ext>
            </a:extLst>
          </p:cNvPr>
          <p:cNvSpPr/>
          <p:nvPr/>
        </p:nvSpPr>
        <p:spPr>
          <a:xfrm>
            <a:off x="10003848" y="2029666"/>
            <a:ext cx="1844811" cy="2103000"/>
          </a:xfrm>
          <a:prstGeom prst="round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9430E63A-9348-8680-E4AC-DDDEF4A37C10}"/>
              </a:ext>
            </a:extLst>
          </p:cNvPr>
          <p:cNvGrpSpPr/>
          <p:nvPr/>
        </p:nvGrpSpPr>
        <p:grpSpPr>
          <a:xfrm>
            <a:off x="10145282" y="3027623"/>
            <a:ext cx="1722363" cy="261610"/>
            <a:chOff x="10391561" y="3234038"/>
            <a:chExt cx="1722363" cy="261610"/>
          </a:xfrm>
        </p:grpSpPr>
        <p:sp>
          <p:nvSpPr>
            <p:cNvPr id="25" name="Rectangle 24">
              <a:extLst>
                <a:ext uri="{FF2B5EF4-FFF2-40B4-BE49-F238E27FC236}">
                  <a16:creationId xmlns:a16="http://schemas.microsoft.com/office/drawing/2014/main" id="{20958405-A4F2-1651-F951-60797527DE3C}"/>
                </a:ext>
              </a:extLst>
            </p:cNvPr>
            <p:cNvSpPr/>
            <p:nvPr/>
          </p:nvSpPr>
          <p:spPr>
            <a:xfrm>
              <a:off x="10391561" y="3238843"/>
              <a:ext cx="252000" cy="252000"/>
            </a:xfrm>
            <a:prstGeom prst="rect">
              <a:avLst/>
            </a:prstGeom>
            <a:solidFill>
              <a:schemeClr val="bg2"/>
            </a:solidFill>
            <a:ln>
              <a:solidFill>
                <a:srgbClr val="00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20DE2AF-9ED1-8355-0DB3-DACB9CB5B0AA}"/>
                </a:ext>
              </a:extLst>
            </p:cNvPr>
            <p:cNvSpPr txBox="1"/>
            <p:nvPr/>
          </p:nvSpPr>
          <p:spPr>
            <a:xfrm>
              <a:off x="10705977" y="3234038"/>
              <a:ext cx="1407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November 2023</a:t>
              </a:r>
            </a:p>
          </p:txBody>
        </p:sp>
      </p:grpSp>
      <p:grpSp>
        <p:nvGrpSpPr>
          <p:cNvPr id="29" name="Group 28">
            <a:extLst>
              <a:ext uri="{FF2B5EF4-FFF2-40B4-BE49-F238E27FC236}">
                <a16:creationId xmlns:a16="http://schemas.microsoft.com/office/drawing/2014/main" id="{D79D8C86-FABF-CACC-F739-EE9FE212C37D}"/>
              </a:ext>
            </a:extLst>
          </p:cNvPr>
          <p:cNvGrpSpPr/>
          <p:nvPr/>
        </p:nvGrpSpPr>
        <p:grpSpPr>
          <a:xfrm>
            <a:off x="10145282" y="3523268"/>
            <a:ext cx="2232273" cy="261610"/>
            <a:chOff x="10379200" y="3729683"/>
            <a:chExt cx="2232273" cy="261610"/>
          </a:xfrm>
        </p:grpSpPr>
        <p:sp>
          <p:nvSpPr>
            <p:cNvPr id="30" name="Rectangle 29">
              <a:extLst>
                <a:ext uri="{FF2B5EF4-FFF2-40B4-BE49-F238E27FC236}">
                  <a16:creationId xmlns:a16="http://schemas.microsoft.com/office/drawing/2014/main" id="{8E414A77-9DFC-BD5E-9C38-8EF8A424D205}"/>
                </a:ext>
              </a:extLst>
            </p:cNvPr>
            <p:cNvSpPr/>
            <p:nvPr/>
          </p:nvSpPr>
          <p:spPr>
            <a:xfrm>
              <a:off x="10379200" y="3734488"/>
              <a:ext cx="252000" cy="252000"/>
            </a:xfrm>
            <a:prstGeom prst="rect">
              <a:avLst/>
            </a:prstGeom>
            <a:solidFill>
              <a:srgbClr val="7ABC96"/>
            </a:solidFill>
            <a:ln>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5468B8A-83BD-DD33-82C8-70896B4FC0F2}"/>
                </a:ext>
              </a:extLst>
            </p:cNvPr>
            <p:cNvSpPr txBox="1"/>
            <p:nvPr/>
          </p:nvSpPr>
          <p:spPr>
            <a:xfrm>
              <a:off x="10705977" y="3729683"/>
              <a:ext cx="19054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Fast Follower (TBC)</a:t>
              </a:r>
            </a:p>
          </p:txBody>
        </p:sp>
      </p:grpSp>
      <p:sp>
        <p:nvSpPr>
          <p:cNvPr id="36" name="TextBox 35">
            <a:extLst>
              <a:ext uri="{FF2B5EF4-FFF2-40B4-BE49-F238E27FC236}">
                <a16:creationId xmlns:a16="http://schemas.microsoft.com/office/drawing/2014/main" id="{18E4C1BC-A674-BCAB-1F46-1E6168FDF60F}"/>
              </a:ext>
            </a:extLst>
          </p:cNvPr>
          <p:cNvSpPr txBox="1"/>
          <p:nvPr/>
        </p:nvSpPr>
        <p:spPr>
          <a:xfrm>
            <a:off x="10399064" y="2078627"/>
            <a:ext cx="10543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rgbClr val="09050A"/>
                </a:solidFill>
                <a:effectLst/>
                <a:uLnTx/>
                <a:uFillTx/>
                <a:latin typeface="Calibri" panose="020F0502020204030204"/>
                <a:ea typeface="+mn-ea"/>
                <a:cs typeface="+mn-cs"/>
              </a:rPr>
              <a:t>KEY</a:t>
            </a:r>
          </a:p>
        </p:txBody>
      </p:sp>
      <p:grpSp>
        <p:nvGrpSpPr>
          <p:cNvPr id="37" name="Group 36">
            <a:extLst>
              <a:ext uri="{FF2B5EF4-FFF2-40B4-BE49-F238E27FC236}">
                <a16:creationId xmlns:a16="http://schemas.microsoft.com/office/drawing/2014/main" id="{AC76D98D-9B3D-8AA2-9FC2-975FEE098F0C}"/>
              </a:ext>
            </a:extLst>
          </p:cNvPr>
          <p:cNvGrpSpPr/>
          <p:nvPr/>
        </p:nvGrpSpPr>
        <p:grpSpPr>
          <a:xfrm>
            <a:off x="10145282" y="2568982"/>
            <a:ext cx="2219912" cy="261610"/>
            <a:chOff x="10391561" y="2775397"/>
            <a:chExt cx="2219912" cy="261610"/>
          </a:xfrm>
        </p:grpSpPr>
        <p:sp>
          <p:nvSpPr>
            <p:cNvPr id="38" name="Rectangle 37">
              <a:extLst>
                <a:ext uri="{FF2B5EF4-FFF2-40B4-BE49-F238E27FC236}">
                  <a16:creationId xmlns:a16="http://schemas.microsoft.com/office/drawing/2014/main" id="{A01FFDB6-D70A-150C-48B4-A65B2314F52F}"/>
                </a:ext>
              </a:extLst>
            </p:cNvPr>
            <p:cNvSpPr/>
            <p:nvPr/>
          </p:nvSpPr>
          <p:spPr>
            <a:xfrm>
              <a:off x="10391561" y="2780202"/>
              <a:ext cx="252000"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553D45C-F1B6-A418-9110-818AF34B3E78}"/>
                </a:ext>
              </a:extLst>
            </p:cNvPr>
            <p:cNvSpPr txBox="1"/>
            <p:nvPr/>
          </p:nvSpPr>
          <p:spPr>
            <a:xfrm>
              <a:off x="10705977" y="2775397"/>
              <a:ext cx="19054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Existing Process</a:t>
              </a:r>
            </a:p>
          </p:txBody>
        </p:sp>
      </p:grpSp>
      <p:sp>
        <p:nvSpPr>
          <p:cNvPr id="43" name="Rectangle 42">
            <a:extLst>
              <a:ext uri="{FF2B5EF4-FFF2-40B4-BE49-F238E27FC236}">
                <a16:creationId xmlns:a16="http://schemas.microsoft.com/office/drawing/2014/main" id="{656E124E-274A-FA8D-1DAF-E2E20E508AE7}"/>
              </a:ext>
            </a:extLst>
          </p:cNvPr>
          <p:cNvSpPr/>
          <p:nvPr/>
        </p:nvSpPr>
        <p:spPr>
          <a:xfrm>
            <a:off x="10003847" y="4364169"/>
            <a:ext cx="1844812" cy="34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*Timeline dependent on availability in marketplace</a:t>
            </a:r>
          </a:p>
        </p:txBody>
      </p:sp>
    </p:spTree>
    <p:extLst>
      <p:ext uri="{BB962C8B-B14F-4D97-AF65-F5344CB8AC3E}">
        <p14:creationId xmlns:p14="http://schemas.microsoft.com/office/powerpoint/2010/main" val="2427003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Connector: Elbow 117">
            <a:extLst>
              <a:ext uri="{FF2B5EF4-FFF2-40B4-BE49-F238E27FC236}">
                <a16:creationId xmlns:a16="http://schemas.microsoft.com/office/drawing/2014/main" id="{043B8F3E-E187-4C67-9C2D-DFB8CEE0FECE}"/>
              </a:ext>
            </a:extLst>
          </p:cNvPr>
          <p:cNvCxnSpPr>
            <a:cxnSpLocks/>
            <a:stCxn id="39" idx="0"/>
            <a:endCxn id="20" idx="2"/>
          </p:cNvCxnSpPr>
          <p:nvPr/>
        </p:nvCxnSpPr>
        <p:spPr>
          <a:xfrm rot="16200000" flipV="1">
            <a:off x="8118129" y="4808407"/>
            <a:ext cx="888014" cy="1249473"/>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891C9F2F-2F9B-45F3-89E7-B068D8C8E637}"/>
              </a:ext>
            </a:extLst>
          </p:cNvPr>
          <p:cNvSpPr/>
          <p:nvPr/>
        </p:nvSpPr>
        <p:spPr>
          <a:xfrm>
            <a:off x="3972101" y="3711466"/>
            <a:ext cx="421200" cy="421200"/>
          </a:xfrm>
          <a:prstGeom prst="ellipse">
            <a:avLst/>
          </a:prstGeom>
          <a:noFill/>
          <a:ln w="38100">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DDCF201-AC06-48F7-9F85-24A3F7BD7D2B}"/>
              </a:ext>
            </a:extLst>
          </p:cNvPr>
          <p:cNvSpPr/>
          <p:nvPr/>
        </p:nvSpPr>
        <p:spPr>
          <a:xfrm>
            <a:off x="3972101" y="2107526"/>
            <a:ext cx="421200" cy="421200"/>
          </a:xfrm>
          <a:prstGeom prst="ellipse">
            <a:avLst/>
          </a:prstGeom>
          <a:noFill/>
          <a:ln w="38100">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B9B6BC50-EC6E-41F4-8DAE-6C29410ECB41}"/>
              </a:ext>
            </a:extLst>
          </p:cNvPr>
          <p:cNvSpPr/>
          <p:nvPr/>
        </p:nvSpPr>
        <p:spPr>
          <a:xfrm>
            <a:off x="3418620" y="2654090"/>
            <a:ext cx="421200" cy="421200"/>
          </a:xfrm>
          <a:prstGeom prst="ellipse">
            <a:avLst/>
          </a:prstGeom>
          <a:solidFill>
            <a:schemeClr val="bg1"/>
          </a:solidFill>
          <a:ln w="38100">
            <a:solidFill>
              <a:srgbClr val="9C5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D1EED51-E977-4C41-9CE6-0DC22D083D46}"/>
              </a:ext>
            </a:extLst>
          </p:cNvPr>
          <p:cNvSpPr txBox="1"/>
          <p:nvPr/>
        </p:nvSpPr>
        <p:spPr>
          <a:xfrm>
            <a:off x="340909"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Integration | </a:t>
            </a:r>
            <a:r>
              <a:rPr kumimoji="0" lang="en-NZ" sz="1800" b="0" i="0" u="sng" strike="noStrike" kern="1200" cap="none" spc="0" normalizeH="0" baseline="0" noProof="0">
                <a:ln>
                  <a:noFill/>
                </a:ln>
                <a:solidFill>
                  <a:srgbClr val="09050A"/>
                </a:solidFill>
                <a:effectLst/>
                <a:uLnTx/>
                <a:uFillTx/>
                <a:latin typeface="Century Gothic"/>
                <a:ea typeface="+mn-ea"/>
                <a:cs typeface="+mn-cs"/>
              </a:rPr>
              <a:t>Future</a:t>
            </a:r>
            <a:r>
              <a:rPr kumimoji="0" lang="en-NZ" sz="1800" b="0" i="0" u="none" strike="noStrike" kern="1200" cap="none" spc="0" normalizeH="0" baseline="0" noProof="0">
                <a:ln>
                  <a:noFill/>
                </a:ln>
                <a:solidFill>
                  <a:srgbClr val="09050A"/>
                </a:solidFill>
                <a:effectLst/>
                <a:uLnTx/>
                <a:uFillTx/>
                <a:latin typeface="Century Gothic"/>
                <a:ea typeface="+mn-ea"/>
                <a:cs typeface="+mn-cs"/>
              </a:rPr>
              <a:t> State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D33E46A3-2142-485B-BAC1-97F417F8B27B}"/>
              </a:ext>
            </a:extLst>
          </p:cNvPr>
          <p:cNvSpPr/>
          <p:nvPr/>
        </p:nvSpPr>
        <p:spPr>
          <a:xfrm>
            <a:off x="6704272" y="3349556"/>
            <a:ext cx="2466253" cy="163958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t>
            </a:r>
            <a:r>
              <a:rPr kumimoji="0" lang="en-NZ" sz="1600" b="1" i="0" u="none" strike="noStrike" kern="1200" cap="none" spc="0" normalizeH="0" baseline="0" noProof="0" err="1">
                <a:ln>
                  <a:noFill/>
                </a:ln>
                <a:solidFill>
                  <a:srgbClr val="FFFFFF">
                    <a:lumMod val="50000"/>
                  </a:srgbClr>
                </a:solidFill>
                <a:effectLst/>
                <a:uLnTx/>
                <a:uFillTx/>
                <a:latin typeface="Calibri" panose="020F0502020204030204"/>
                <a:ea typeface="+mn-ea"/>
                <a:cs typeface="+mn-cs"/>
              </a:rPr>
              <a:t>ImmSoT</a:t>
            </a:r>
            <a:r>
              <a:rPr kumimoji="0" lang="en-NZ" sz="16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(Source of Truth)</a:t>
            </a:r>
          </a:p>
        </p:txBody>
      </p:sp>
      <p:sp>
        <p:nvSpPr>
          <p:cNvPr id="39" name="Rectangle 38">
            <a:extLst>
              <a:ext uri="{FF2B5EF4-FFF2-40B4-BE49-F238E27FC236}">
                <a16:creationId xmlns:a16="http://schemas.microsoft.com/office/drawing/2014/main" id="{D77A37E4-BD17-4ACF-8272-6E41E15753F3}"/>
              </a:ext>
            </a:extLst>
          </p:cNvPr>
          <p:cNvSpPr/>
          <p:nvPr/>
        </p:nvSpPr>
        <p:spPr>
          <a:xfrm>
            <a:off x="8205872" y="5877151"/>
            <a:ext cx="1962000"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Vaccinator Portal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View vaccination history including CIR and NIR</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sp>
        <p:nvSpPr>
          <p:cNvPr id="46" name="Rectangle 45">
            <a:extLst>
              <a:ext uri="{FF2B5EF4-FFF2-40B4-BE49-F238E27FC236}">
                <a16:creationId xmlns:a16="http://schemas.microsoft.com/office/drawing/2014/main" id="{B953B363-13D5-4BEE-B16D-4E6EEF27A12C}"/>
              </a:ext>
            </a:extLst>
          </p:cNvPr>
          <p:cNvSpPr/>
          <p:nvPr/>
        </p:nvSpPr>
        <p:spPr>
          <a:xfrm>
            <a:off x="1050308" y="3588461"/>
            <a:ext cx="3203321" cy="116177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Digital Service Supplier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(new connection)*</a:t>
            </a:r>
            <a:endPar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Record immunisation event</a:t>
            </a:r>
            <a:endPar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Review history</a:t>
            </a:r>
            <a:endPar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Create/update provider planned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rPr>
              <a:t>View </a:t>
            </a:r>
            <a:r>
              <a:rPr kumimoji="0" lang="en-NZ" sz="1050" b="1" i="0" u="none" strike="noStrike" kern="1200" cap="none" spc="0" normalizeH="0" baseline="0" noProof="0">
                <a:ln>
                  <a:noFill/>
                </a:ln>
                <a:solidFill>
                  <a:srgbClr val="7ABC96"/>
                </a:solidFill>
                <a:effectLst/>
                <a:uLnTx/>
                <a:uFillTx/>
                <a:latin typeface="Calibri" panose="020F0502020204030204"/>
                <a:ea typeface="+mn-ea"/>
                <a:cs typeface="Calibri"/>
              </a:rPr>
              <a:t>all</a:t>
            </a:r>
            <a:r>
              <a:rPr kumimoji="0" lang="en-NZ" sz="1000" b="1" i="0" u="none" strike="noStrike" kern="1200" cap="none" spc="0" normalizeH="0" baseline="0" noProof="0">
                <a:ln>
                  <a:noFill/>
                </a:ln>
                <a:solidFill>
                  <a:srgbClr val="7ABC96"/>
                </a:solidFill>
                <a:effectLst/>
                <a:uLnTx/>
                <a:uFillTx/>
                <a:latin typeface="Calibri" panose="020F0502020204030204"/>
                <a:ea typeface="+mn-ea"/>
                <a:cs typeface="Calibri"/>
              </a:rPr>
              <a:t> planned events for an individual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9C5AAD"/>
                </a:solidFill>
                <a:effectLst/>
                <a:uLnTx/>
                <a:uFillTx/>
                <a:latin typeface="Calibri" panose="020F0502020204030204"/>
                <a:ea typeface="+mn-ea"/>
                <a:cs typeface="Calibri"/>
              </a:rPr>
              <a:t>Update all consumers with latest schedule changes</a:t>
            </a:r>
          </a:p>
        </p:txBody>
      </p:sp>
      <p:sp>
        <p:nvSpPr>
          <p:cNvPr id="47" name="Rectangle 46">
            <a:extLst>
              <a:ext uri="{FF2B5EF4-FFF2-40B4-BE49-F238E27FC236}">
                <a16:creationId xmlns:a16="http://schemas.microsoft.com/office/drawing/2014/main" id="{1B0A9919-5D82-482B-BCB8-B27802962D58}"/>
              </a:ext>
            </a:extLst>
          </p:cNvPr>
          <p:cNvSpPr/>
          <p:nvPr/>
        </p:nvSpPr>
        <p:spPr>
          <a:xfrm>
            <a:off x="1050308" y="1959291"/>
            <a:ext cx="3203322" cy="13952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GP PMS Supplier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(existing connection)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 immunisation event</a:t>
            </a:r>
            <a:endPar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Review history (status query)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F7F7F"/>
                </a:solidFill>
                <a:effectLst/>
                <a:uLnTx/>
                <a:uFillTx/>
                <a:latin typeface="Calibri" panose="020F0502020204030204"/>
                <a:ea typeface="+mn-ea"/>
                <a:cs typeface="+mn-cs"/>
              </a:rPr>
              <a:t>Create/update provider planned event (reschedule)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7ABC96"/>
                </a:solidFill>
                <a:effectLst/>
                <a:uLnTx/>
                <a:uFillTx/>
                <a:latin typeface="Calibri" panose="020F0502020204030204"/>
                <a:ea typeface="+mn-ea"/>
                <a:cs typeface="+mn-cs"/>
              </a:rPr>
              <a:t>View all planned events for an individual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000" b="1" i="0" u="none" strike="noStrike" kern="1200" cap="none" spc="0" normalizeH="0" baseline="0" noProof="0">
                <a:ln>
                  <a:noFill/>
                </a:ln>
                <a:solidFill>
                  <a:srgbClr val="9C5AAD"/>
                </a:solidFill>
                <a:effectLst/>
                <a:uLnTx/>
                <a:uFillTx/>
                <a:latin typeface="Calibri" panose="020F0502020204030204"/>
                <a:ea typeface="+mn-ea"/>
                <a:cs typeface="+mn-cs"/>
              </a:rPr>
              <a:t>Update all enrolled consumers with latest schedule changes</a:t>
            </a:r>
          </a:p>
        </p:txBody>
      </p:sp>
      <p:cxnSp>
        <p:nvCxnSpPr>
          <p:cNvPr id="10" name="Connector: Elbow 9">
            <a:extLst>
              <a:ext uri="{FF2B5EF4-FFF2-40B4-BE49-F238E27FC236}">
                <a16:creationId xmlns:a16="http://schemas.microsoft.com/office/drawing/2014/main" id="{EF6F44CA-9D50-4134-8D27-14701D8B1CF9}"/>
              </a:ext>
            </a:extLst>
          </p:cNvPr>
          <p:cNvCxnSpPr>
            <a:cxnSpLocks/>
            <a:stCxn id="16" idx="6"/>
            <a:endCxn id="20" idx="0"/>
          </p:cNvCxnSpPr>
          <p:nvPr/>
        </p:nvCxnSpPr>
        <p:spPr>
          <a:xfrm>
            <a:off x="4393301" y="2318126"/>
            <a:ext cx="3544098" cy="1031430"/>
          </a:xfrm>
          <a:prstGeom prst="bentConnector2">
            <a:avLst/>
          </a:prstGeom>
          <a:ln w="38100">
            <a:solidFill>
              <a:srgbClr val="7ABC9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4D4BFEA9-EBEF-489B-8EDA-0CCC18FEB57A}"/>
              </a:ext>
            </a:extLst>
          </p:cNvPr>
          <p:cNvCxnSpPr>
            <a:cxnSpLocks/>
          </p:cNvCxnSpPr>
          <p:nvPr/>
        </p:nvCxnSpPr>
        <p:spPr>
          <a:xfrm>
            <a:off x="4277142" y="3105967"/>
            <a:ext cx="3110846" cy="230172"/>
          </a:xfrm>
          <a:prstGeom prst="bentConnector3">
            <a:avLst>
              <a:gd name="adj1" fmla="val 100160"/>
            </a:avLst>
          </a:prstGeom>
          <a:ln w="38100">
            <a:solidFill>
              <a:srgbClr val="9C5A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2D70C6D-ED49-436E-AD9F-CF6EC20152A1}"/>
              </a:ext>
            </a:extLst>
          </p:cNvPr>
          <p:cNvSpPr txBox="1"/>
          <p:nvPr/>
        </p:nvSpPr>
        <p:spPr>
          <a:xfrm>
            <a:off x="5492428" y="2942193"/>
            <a:ext cx="998952"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PLANNED EVENT PUB/SUB MODEL</a:t>
            </a:r>
          </a:p>
        </p:txBody>
      </p:sp>
      <p:sp>
        <p:nvSpPr>
          <p:cNvPr id="58" name="Rectangle 57">
            <a:extLst>
              <a:ext uri="{FF2B5EF4-FFF2-40B4-BE49-F238E27FC236}">
                <a16:creationId xmlns:a16="http://schemas.microsoft.com/office/drawing/2014/main" id="{60DDE679-320A-41AB-8CA0-E5778099F274}"/>
              </a:ext>
            </a:extLst>
          </p:cNvPr>
          <p:cNvSpPr/>
          <p:nvPr/>
        </p:nvSpPr>
        <p:spPr>
          <a:xfrm>
            <a:off x="5759277" y="5877151"/>
            <a:ext cx="1960545" cy="88801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AIR Admin System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ISD users  &amp; consumers</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Maintain AIR data quality</a:t>
            </a:r>
            <a:endParaRPr kumimoji="0" lang="en-NZ" sz="900" b="1" i="0" u="none" strike="noStrike" kern="1200" cap="none" spc="0" normalizeH="0" baseline="0" noProof="0">
              <a:ln>
                <a:noFill/>
              </a:ln>
              <a:solidFill>
                <a:srgbClr val="FFFFFF">
                  <a:lumMod val="50000"/>
                </a:srgbClr>
              </a:solidFill>
              <a:effectLst/>
              <a:uLnTx/>
              <a:uFillTx/>
              <a:latin typeface="Calibri" panose="020F0502020204030204"/>
              <a:ea typeface="+mn-ea"/>
              <a:cs typeface="Calibri"/>
            </a:endParaRPr>
          </a:p>
        </p:txBody>
      </p:sp>
      <p:cxnSp>
        <p:nvCxnSpPr>
          <p:cNvPr id="59" name="Connector: Elbow 58">
            <a:extLst>
              <a:ext uri="{FF2B5EF4-FFF2-40B4-BE49-F238E27FC236}">
                <a16:creationId xmlns:a16="http://schemas.microsoft.com/office/drawing/2014/main" id="{8959E91D-2C6A-4818-98EC-964AEB7D191D}"/>
              </a:ext>
            </a:extLst>
          </p:cNvPr>
          <p:cNvCxnSpPr>
            <a:cxnSpLocks/>
            <a:stCxn id="58" idx="0"/>
            <a:endCxn id="20" idx="2"/>
          </p:cNvCxnSpPr>
          <p:nvPr/>
        </p:nvCxnSpPr>
        <p:spPr>
          <a:xfrm rot="5400000" flipH="1" flipV="1">
            <a:off x="6894467" y="4834220"/>
            <a:ext cx="888014" cy="1197849"/>
          </a:xfrm>
          <a:prstGeom prst="bentConnector3">
            <a:avLst>
              <a:gd name="adj1" fmla="val 50000"/>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094112D-9D54-4EF7-A383-113489F82575}"/>
              </a:ext>
            </a:extLst>
          </p:cNvPr>
          <p:cNvSpPr txBox="1"/>
          <p:nvPr/>
        </p:nvSpPr>
        <p:spPr>
          <a:xfrm>
            <a:off x="5662301" y="2476774"/>
            <a:ext cx="653817"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FHIR API</a:t>
            </a:r>
          </a:p>
        </p:txBody>
      </p:sp>
      <p:cxnSp>
        <p:nvCxnSpPr>
          <p:cNvPr id="35" name="Connector: Elbow 34">
            <a:extLst>
              <a:ext uri="{FF2B5EF4-FFF2-40B4-BE49-F238E27FC236}">
                <a16:creationId xmlns:a16="http://schemas.microsoft.com/office/drawing/2014/main" id="{E49712E8-9AE2-4FD7-88BA-D0C4349550E1}"/>
              </a:ext>
            </a:extLst>
          </p:cNvPr>
          <p:cNvCxnSpPr>
            <a:cxnSpLocks/>
            <a:stCxn id="58" idx="1"/>
            <a:endCxn id="47" idx="1"/>
          </p:cNvCxnSpPr>
          <p:nvPr/>
        </p:nvCxnSpPr>
        <p:spPr>
          <a:xfrm rot="10800000">
            <a:off x="1050309" y="2656899"/>
            <a:ext cx="4708969" cy="3664260"/>
          </a:xfrm>
          <a:prstGeom prst="bentConnector3">
            <a:avLst>
              <a:gd name="adj1" fmla="val 104855"/>
            </a:avLst>
          </a:prstGeom>
          <a:ln w="28575">
            <a:solidFill>
              <a:srgbClr val="7F7F7F"/>
            </a:solidFill>
            <a:tailEnd type="triangle"/>
          </a:ln>
        </p:spPr>
        <p:style>
          <a:lnRef idx="2">
            <a:schemeClr val="dk1"/>
          </a:lnRef>
          <a:fillRef idx="0">
            <a:schemeClr val="dk1"/>
          </a:fillRef>
          <a:effectRef idx="1">
            <a:schemeClr val="dk1"/>
          </a:effectRef>
          <a:fontRef idx="minor">
            <a:schemeClr val="tx1"/>
          </a:fontRef>
        </p:style>
      </p:cxnSp>
      <p:sp>
        <p:nvSpPr>
          <p:cNvPr id="24" name="TextBox 23">
            <a:extLst>
              <a:ext uri="{FF2B5EF4-FFF2-40B4-BE49-F238E27FC236}">
                <a16:creationId xmlns:a16="http://schemas.microsoft.com/office/drawing/2014/main" id="{E74CDFFD-7356-4CE4-AE20-7E7692594068}"/>
              </a:ext>
            </a:extLst>
          </p:cNvPr>
          <p:cNvSpPr txBox="1"/>
          <p:nvPr/>
        </p:nvSpPr>
        <p:spPr>
          <a:xfrm>
            <a:off x="140165" y="5474785"/>
            <a:ext cx="1429414" cy="3427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NOTIFICATION 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 ENROLLED PROVIDER</a:t>
            </a:r>
          </a:p>
        </p:txBody>
      </p:sp>
      <p:sp>
        <p:nvSpPr>
          <p:cNvPr id="52" name="TextBox 51">
            <a:extLst>
              <a:ext uri="{FF2B5EF4-FFF2-40B4-BE49-F238E27FC236}">
                <a16:creationId xmlns:a16="http://schemas.microsoft.com/office/drawing/2014/main" id="{4C38EBB9-2D3B-4ED6-89D5-D7688F160C1E}"/>
              </a:ext>
            </a:extLst>
          </p:cNvPr>
          <p:cNvSpPr txBox="1"/>
          <p:nvPr/>
        </p:nvSpPr>
        <p:spPr>
          <a:xfrm>
            <a:off x="7510637" y="5338250"/>
            <a:ext cx="853521"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RECORDS</a:t>
            </a:r>
          </a:p>
        </p:txBody>
      </p:sp>
      <p:sp>
        <p:nvSpPr>
          <p:cNvPr id="172" name="Rectangle 171">
            <a:extLst>
              <a:ext uri="{FF2B5EF4-FFF2-40B4-BE49-F238E27FC236}">
                <a16:creationId xmlns:a16="http://schemas.microsoft.com/office/drawing/2014/main" id="{168E6EB1-5D91-4282-BA7B-17DD7A19E796}"/>
              </a:ext>
            </a:extLst>
          </p:cNvPr>
          <p:cNvSpPr/>
          <p:nvPr/>
        </p:nvSpPr>
        <p:spPr>
          <a:xfrm>
            <a:off x="1240333" y="6456180"/>
            <a:ext cx="4433666" cy="33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*New direct connection - some suppliers have existing integration via data sharing</a:t>
            </a:r>
          </a:p>
        </p:txBody>
      </p:sp>
      <p:pic>
        <p:nvPicPr>
          <p:cNvPr id="173" name="Graphic 13">
            <a:extLst>
              <a:ext uri="{FF2B5EF4-FFF2-40B4-BE49-F238E27FC236}">
                <a16:creationId xmlns:a16="http://schemas.microsoft.com/office/drawing/2014/main" id="{1AB89CA3-DE97-424A-A6FC-174E24A1D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48244" y="4364948"/>
            <a:ext cx="488600" cy="572407"/>
          </a:xfrm>
          <a:prstGeom prst="rect">
            <a:avLst/>
          </a:prstGeom>
        </p:spPr>
      </p:pic>
      <p:grpSp>
        <p:nvGrpSpPr>
          <p:cNvPr id="174" name="Group 173">
            <a:extLst>
              <a:ext uri="{FF2B5EF4-FFF2-40B4-BE49-F238E27FC236}">
                <a16:creationId xmlns:a16="http://schemas.microsoft.com/office/drawing/2014/main" id="{8134E161-97CA-454B-8CA5-3A4BD7B6B739}"/>
              </a:ext>
            </a:extLst>
          </p:cNvPr>
          <p:cNvGrpSpPr/>
          <p:nvPr/>
        </p:nvGrpSpPr>
        <p:grpSpPr>
          <a:xfrm>
            <a:off x="9864562" y="6403866"/>
            <a:ext cx="397158" cy="363470"/>
            <a:chOff x="5142258" y="2960108"/>
            <a:chExt cx="669196" cy="622229"/>
          </a:xfrm>
        </p:grpSpPr>
        <p:sp>
          <p:nvSpPr>
            <p:cNvPr id="175" name="Graphic 4">
              <a:extLst>
                <a:ext uri="{FF2B5EF4-FFF2-40B4-BE49-F238E27FC236}">
                  <a16:creationId xmlns:a16="http://schemas.microsoft.com/office/drawing/2014/main" id="{B8E8D48B-7A63-4830-98C8-86D083EA987D}"/>
                </a:ext>
              </a:extLst>
            </p:cNvPr>
            <p:cNvSpPr/>
            <p:nvPr/>
          </p:nvSpPr>
          <p:spPr>
            <a:xfrm>
              <a:off x="5387652" y="3189665"/>
              <a:ext cx="162440" cy="243920"/>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raphic 4">
              <a:extLst>
                <a:ext uri="{FF2B5EF4-FFF2-40B4-BE49-F238E27FC236}">
                  <a16:creationId xmlns:a16="http://schemas.microsoft.com/office/drawing/2014/main" id="{ABB2E750-6A72-493E-A6A9-70352A341172}"/>
                </a:ext>
              </a:extLst>
            </p:cNvPr>
            <p:cNvSpPr/>
            <p:nvPr/>
          </p:nvSpPr>
          <p:spPr>
            <a:xfrm>
              <a:off x="5243298" y="3069846"/>
              <a:ext cx="498515" cy="331076"/>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7F7F7F"/>
            </a:solidFill>
            <a:ln w="0" cap="flat">
              <a:solidFill>
                <a:srgbClr val="7F7F7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F5242747-F76F-42A0-9D34-82D27955F1FB}"/>
                </a:ext>
              </a:extLst>
            </p:cNvPr>
            <p:cNvSpPr/>
            <p:nvPr/>
          </p:nvSpPr>
          <p:spPr>
            <a:xfrm>
              <a:off x="5142258" y="2960108"/>
              <a:ext cx="669196" cy="622229"/>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5" name="Group 184">
            <a:extLst>
              <a:ext uri="{FF2B5EF4-FFF2-40B4-BE49-F238E27FC236}">
                <a16:creationId xmlns:a16="http://schemas.microsoft.com/office/drawing/2014/main" id="{F059D4CD-4939-47D4-A058-1DDB4BC0C67F}"/>
              </a:ext>
            </a:extLst>
          </p:cNvPr>
          <p:cNvGrpSpPr/>
          <p:nvPr/>
        </p:nvGrpSpPr>
        <p:grpSpPr>
          <a:xfrm>
            <a:off x="3770779" y="2001397"/>
            <a:ext cx="397159" cy="396000"/>
            <a:chOff x="5182967" y="1691074"/>
            <a:chExt cx="669196" cy="622229"/>
          </a:xfrm>
        </p:grpSpPr>
        <p:sp>
          <p:nvSpPr>
            <p:cNvPr id="186" name="Shape 228">
              <a:extLst>
                <a:ext uri="{FF2B5EF4-FFF2-40B4-BE49-F238E27FC236}">
                  <a16:creationId xmlns:a16="http://schemas.microsoft.com/office/drawing/2014/main" id="{A8B5666A-5312-41C7-8B27-51C245604A01}"/>
                </a:ext>
              </a:extLst>
            </p:cNvPr>
            <p:cNvSpPr/>
            <p:nvPr/>
          </p:nvSpPr>
          <p:spPr>
            <a:xfrm>
              <a:off x="5334635" y="1832485"/>
              <a:ext cx="365858" cy="339407"/>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187" name="Oval 186">
              <a:extLst>
                <a:ext uri="{FF2B5EF4-FFF2-40B4-BE49-F238E27FC236}">
                  <a16:creationId xmlns:a16="http://schemas.microsoft.com/office/drawing/2014/main" id="{3CB4F3C0-4A93-495D-B2CF-B3632E722B34}"/>
                </a:ext>
              </a:extLst>
            </p:cNvPr>
            <p:cNvSpPr/>
            <p:nvPr/>
          </p:nvSpPr>
          <p:spPr>
            <a:xfrm>
              <a:off x="5182967" y="1691074"/>
              <a:ext cx="669196" cy="622229"/>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8" name="Group 187">
            <a:extLst>
              <a:ext uri="{FF2B5EF4-FFF2-40B4-BE49-F238E27FC236}">
                <a16:creationId xmlns:a16="http://schemas.microsoft.com/office/drawing/2014/main" id="{6AF0EB98-873E-4CAC-A137-1377D435595D}"/>
              </a:ext>
            </a:extLst>
          </p:cNvPr>
          <p:cNvGrpSpPr/>
          <p:nvPr/>
        </p:nvGrpSpPr>
        <p:grpSpPr>
          <a:xfrm>
            <a:off x="3776561" y="3600100"/>
            <a:ext cx="397159" cy="396000"/>
            <a:chOff x="5182967" y="1691074"/>
            <a:chExt cx="669196" cy="677918"/>
          </a:xfrm>
        </p:grpSpPr>
        <p:sp>
          <p:nvSpPr>
            <p:cNvPr id="189" name="Shape 228">
              <a:extLst>
                <a:ext uri="{FF2B5EF4-FFF2-40B4-BE49-F238E27FC236}">
                  <a16:creationId xmlns:a16="http://schemas.microsoft.com/office/drawing/2014/main" id="{5ACCD03E-894B-42B1-802D-80611970A435}"/>
                </a:ext>
              </a:extLst>
            </p:cNvPr>
            <p:cNvSpPr/>
            <p:nvPr/>
          </p:nvSpPr>
          <p:spPr>
            <a:xfrm>
              <a:off x="5334635" y="1860329"/>
              <a:ext cx="365858" cy="339408"/>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190" name="Oval 189">
              <a:extLst>
                <a:ext uri="{FF2B5EF4-FFF2-40B4-BE49-F238E27FC236}">
                  <a16:creationId xmlns:a16="http://schemas.microsoft.com/office/drawing/2014/main" id="{9A53EB44-2034-4889-AA4A-C2EB564B5351}"/>
                </a:ext>
              </a:extLst>
            </p:cNvPr>
            <p:cNvSpPr/>
            <p:nvPr/>
          </p:nvSpPr>
          <p:spPr>
            <a:xfrm>
              <a:off x="5182967" y="1691074"/>
              <a:ext cx="669196" cy="677918"/>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1" name="Picture 190">
            <a:extLst>
              <a:ext uri="{FF2B5EF4-FFF2-40B4-BE49-F238E27FC236}">
                <a16:creationId xmlns:a16="http://schemas.microsoft.com/office/drawing/2014/main" id="{51A3C679-8AC6-4DCD-89D4-A621632A15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218" y="6403866"/>
            <a:ext cx="681310" cy="474996"/>
          </a:xfrm>
          <a:prstGeom prst="rect">
            <a:avLst/>
          </a:prstGeom>
        </p:spPr>
      </p:pic>
      <p:pic>
        <p:nvPicPr>
          <p:cNvPr id="204" name="Graphic 203" descr="Medical outline">
            <a:extLst>
              <a:ext uri="{FF2B5EF4-FFF2-40B4-BE49-F238E27FC236}">
                <a16:creationId xmlns:a16="http://schemas.microsoft.com/office/drawing/2014/main" id="{ABFDEED1-620A-4F16-9203-429B1F4CD9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322" y="3571258"/>
            <a:ext cx="472155" cy="472155"/>
          </a:xfrm>
          <a:prstGeom prst="rect">
            <a:avLst/>
          </a:prstGeom>
        </p:spPr>
      </p:pic>
      <p:pic>
        <p:nvPicPr>
          <p:cNvPr id="205" name="Graphic 204" descr="Stethoscope outline">
            <a:extLst>
              <a:ext uri="{FF2B5EF4-FFF2-40B4-BE49-F238E27FC236}">
                <a16:creationId xmlns:a16="http://schemas.microsoft.com/office/drawing/2014/main" id="{90118383-4012-42AA-8E76-9F7D32AE045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1399" y="2025479"/>
            <a:ext cx="332000" cy="332000"/>
          </a:xfrm>
          <a:prstGeom prst="rect">
            <a:avLst/>
          </a:prstGeom>
        </p:spPr>
      </p:pic>
      <p:cxnSp>
        <p:nvCxnSpPr>
          <p:cNvPr id="26" name="Straight Arrow Connector 25">
            <a:extLst>
              <a:ext uri="{FF2B5EF4-FFF2-40B4-BE49-F238E27FC236}">
                <a16:creationId xmlns:a16="http://schemas.microsoft.com/office/drawing/2014/main" id="{D7112EF7-0A81-4897-8F3A-F76D1F1C4806}"/>
              </a:ext>
            </a:extLst>
          </p:cNvPr>
          <p:cNvCxnSpPr>
            <a:cxnSpLocks/>
            <a:endCxn id="70" idx="6"/>
          </p:cNvCxnSpPr>
          <p:nvPr/>
        </p:nvCxnSpPr>
        <p:spPr>
          <a:xfrm flipH="1">
            <a:off x="4393301" y="3922066"/>
            <a:ext cx="2308647" cy="0"/>
          </a:xfrm>
          <a:prstGeom prst="straightConnector1">
            <a:avLst/>
          </a:prstGeom>
          <a:ln w="38100">
            <a:solidFill>
              <a:srgbClr val="7ABC9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EF25577-5EC3-4F9E-9805-1519E5877CD1}"/>
              </a:ext>
            </a:extLst>
          </p:cNvPr>
          <p:cNvSpPr txBox="1"/>
          <p:nvPr/>
        </p:nvSpPr>
        <p:spPr>
          <a:xfrm>
            <a:off x="5141668" y="3808579"/>
            <a:ext cx="628724" cy="21544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FHIR API</a:t>
            </a:r>
          </a:p>
        </p:txBody>
      </p:sp>
      <p:cxnSp>
        <p:nvCxnSpPr>
          <p:cNvPr id="79" name="Straight Arrow Connector 78">
            <a:extLst>
              <a:ext uri="{FF2B5EF4-FFF2-40B4-BE49-F238E27FC236}">
                <a16:creationId xmlns:a16="http://schemas.microsoft.com/office/drawing/2014/main" id="{1F42EF97-3556-430F-8ADC-06EFE792AD43}"/>
              </a:ext>
            </a:extLst>
          </p:cNvPr>
          <p:cNvCxnSpPr>
            <a:cxnSpLocks/>
          </p:cNvCxnSpPr>
          <p:nvPr/>
        </p:nvCxnSpPr>
        <p:spPr>
          <a:xfrm flipH="1">
            <a:off x="4253629" y="4482123"/>
            <a:ext cx="2448319" cy="0"/>
          </a:xfrm>
          <a:prstGeom prst="straightConnector1">
            <a:avLst/>
          </a:prstGeom>
          <a:ln w="38100">
            <a:solidFill>
              <a:srgbClr val="9C5AA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4EDE85C-03D1-4BC0-8542-B533E65F9513}"/>
              </a:ext>
            </a:extLst>
          </p:cNvPr>
          <p:cNvSpPr txBox="1"/>
          <p:nvPr/>
        </p:nvSpPr>
        <p:spPr>
          <a:xfrm>
            <a:off x="4982224" y="4312598"/>
            <a:ext cx="947613"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PLANNED EVENT PUB/SUB MODEL</a:t>
            </a:r>
          </a:p>
        </p:txBody>
      </p:sp>
      <p:sp>
        <p:nvSpPr>
          <p:cNvPr id="53" name="Oval 52">
            <a:extLst>
              <a:ext uri="{FF2B5EF4-FFF2-40B4-BE49-F238E27FC236}">
                <a16:creationId xmlns:a16="http://schemas.microsoft.com/office/drawing/2014/main" id="{4AC15EA0-88A9-4298-A644-97F166FE25C8}"/>
              </a:ext>
            </a:extLst>
          </p:cNvPr>
          <p:cNvSpPr/>
          <p:nvPr/>
        </p:nvSpPr>
        <p:spPr>
          <a:xfrm>
            <a:off x="1063999" y="1988079"/>
            <a:ext cx="406800" cy="406800"/>
          </a:xfrm>
          <a:prstGeom prst="ellipse">
            <a:avLst/>
          </a:prstGeom>
          <a:no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9F0F9239-A671-4C06-961F-8FC61AA91DF5}"/>
              </a:ext>
            </a:extLst>
          </p:cNvPr>
          <p:cNvSpPr/>
          <p:nvPr/>
        </p:nvSpPr>
        <p:spPr>
          <a:xfrm>
            <a:off x="10010200" y="3698969"/>
            <a:ext cx="1844812" cy="34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*Timeline dependent on availability in marketplace</a:t>
            </a:r>
          </a:p>
        </p:txBody>
      </p:sp>
      <p:sp>
        <p:nvSpPr>
          <p:cNvPr id="8" name="Oval 7">
            <a:extLst>
              <a:ext uri="{FF2B5EF4-FFF2-40B4-BE49-F238E27FC236}">
                <a16:creationId xmlns:a16="http://schemas.microsoft.com/office/drawing/2014/main" id="{C93BC1F0-4257-D2EA-1931-C0FACCD9396F}"/>
              </a:ext>
            </a:extLst>
          </p:cNvPr>
          <p:cNvSpPr/>
          <p:nvPr/>
        </p:nvSpPr>
        <p:spPr>
          <a:xfrm>
            <a:off x="8442266" y="273118"/>
            <a:ext cx="720000" cy="7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C1A753E3-D35D-2DC2-D10F-E185D7C21C07}"/>
              </a:ext>
            </a:extLst>
          </p:cNvPr>
          <p:cNvSpPr/>
          <p:nvPr/>
        </p:nvSpPr>
        <p:spPr>
          <a:xfrm>
            <a:off x="8478266" y="309118"/>
            <a:ext cx="648000" cy="648000"/>
          </a:xfrm>
          <a:prstGeom prst="ellipse">
            <a:avLst/>
          </a:prstGeom>
          <a:no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A219C20A-23BD-2DEE-DE05-72958331AE2B}"/>
              </a:ext>
            </a:extLst>
          </p:cNvPr>
          <p:cNvGrpSpPr>
            <a:grpSpLocks noChangeAspect="1"/>
          </p:cNvGrpSpPr>
          <p:nvPr/>
        </p:nvGrpSpPr>
        <p:grpSpPr>
          <a:xfrm>
            <a:off x="8624691" y="466854"/>
            <a:ext cx="355151" cy="332528"/>
            <a:chOff x="11252201" y="5991860"/>
            <a:chExt cx="249238" cy="233363"/>
          </a:xfrm>
          <a:solidFill>
            <a:schemeClr val="bg1">
              <a:lumMod val="50000"/>
            </a:schemeClr>
          </a:solidFill>
        </p:grpSpPr>
        <p:sp>
          <p:nvSpPr>
            <p:cNvPr id="14" name="Freeform 319">
              <a:extLst>
                <a:ext uri="{FF2B5EF4-FFF2-40B4-BE49-F238E27FC236}">
                  <a16:creationId xmlns:a16="http://schemas.microsoft.com/office/drawing/2014/main" id="{A80C57A7-AAFB-D5BE-CA44-534BB88F2FC4}"/>
                </a:ext>
              </a:extLst>
            </p:cNvPr>
            <p:cNvSpPr>
              <a:spLocks/>
            </p:cNvSpPr>
            <p:nvPr/>
          </p:nvSpPr>
          <p:spPr bwMode="auto">
            <a:xfrm>
              <a:off x="11252201" y="6129973"/>
              <a:ext cx="136525" cy="95250"/>
            </a:xfrm>
            <a:custGeom>
              <a:avLst/>
              <a:gdLst>
                <a:gd name="T0" fmla="*/ 60 w 174"/>
                <a:gd name="T1" fmla="*/ 0 h 120"/>
                <a:gd name="T2" fmla="*/ 60 w 174"/>
                <a:gd name="T3" fmla="*/ 0 h 120"/>
                <a:gd name="T4" fmla="*/ 48 w 174"/>
                <a:gd name="T5" fmla="*/ 2 h 120"/>
                <a:gd name="T6" fmla="*/ 37 w 174"/>
                <a:gd name="T7" fmla="*/ 4 h 120"/>
                <a:gd name="T8" fmla="*/ 27 w 174"/>
                <a:gd name="T9" fmla="*/ 11 h 120"/>
                <a:gd name="T10" fmla="*/ 18 w 174"/>
                <a:gd name="T11" fmla="*/ 18 h 120"/>
                <a:gd name="T12" fmla="*/ 11 w 174"/>
                <a:gd name="T13" fmla="*/ 27 h 120"/>
                <a:gd name="T14" fmla="*/ 5 w 174"/>
                <a:gd name="T15" fmla="*/ 37 h 120"/>
                <a:gd name="T16" fmla="*/ 2 w 174"/>
                <a:gd name="T17" fmla="*/ 47 h 120"/>
                <a:gd name="T18" fmla="*/ 0 w 174"/>
                <a:gd name="T19" fmla="*/ 60 h 120"/>
                <a:gd name="T20" fmla="*/ 0 w 174"/>
                <a:gd name="T21" fmla="*/ 60 h 120"/>
                <a:gd name="T22" fmla="*/ 2 w 174"/>
                <a:gd name="T23" fmla="*/ 72 h 120"/>
                <a:gd name="T24" fmla="*/ 5 w 174"/>
                <a:gd name="T25" fmla="*/ 84 h 120"/>
                <a:gd name="T26" fmla="*/ 11 w 174"/>
                <a:gd name="T27" fmla="*/ 93 h 120"/>
                <a:gd name="T28" fmla="*/ 18 w 174"/>
                <a:gd name="T29" fmla="*/ 103 h 120"/>
                <a:gd name="T30" fmla="*/ 27 w 174"/>
                <a:gd name="T31" fmla="*/ 109 h 120"/>
                <a:gd name="T32" fmla="*/ 37 w 174"/>
                <a:gd name="T33" fmla="*/ 115 h 120"/>
                <a:gd name="T34" fmla="*/ 48 w 174"/>
                <a:gd name="T35" fmla="*/ 119 h 120"/>
                <a:gd name="T36" fmla="*/ 60 w 174"/>
                <a:gd name="T37" fmla="*/ 120 h 120"/>
                <a:gd name="T38" fmla="*/ 60 w 174"/>
                <a:gd name="T39" fmla="*/ 120 h 120"/>
                <a:gd name="T40" fmla="*/ 70 w 174"/>
                <a:gd name="T41" fmla="*/ 119 h 120"/>
                <a:gd name="T42" fmla="*/ 81 w 174"/>
                <a:gd name="T43" fmla="*/ 116 h 120"/>
                <a:gd name="T44" fmla="*/ 91 w 174"/>
                <a:gd name="T45" fmla="*/ 111 h 120"/>
                <a:gd name="T46" fmla="*/ 99 w 174"/>
                <a:gd name="T47" fmla="*/ 105 h 120"/>
                <a:gd name="T48" fmla="*/ 107 w 174"/>
                <a:gd name="T49" fmla="*/ 97 h 120"/>
                <a:gd name="T50" fmla="*/ 112 w 174"/>
                <a:gd name="T51" fmla="*/ 89 h 120"/>
                <a:gd name="T52" fmla="*/ 116 w 174"/>
                <a:gd name="T53" fmla="*/ 78 h 120"/>
                <a:gd name="T54" fmla="*/ 119 w 174"/>
                <a:gd name="T55" fmla="*/ 69 h 120"/>
                <a:gd name="T56" fmla="*/ 174 w 174"/>
                <a:gd name="T57" fmla="*/ 69 h 120"/>
                <a:gd name="T58" fmla="*/ 174 w 174"/>
                <a:gd name="T59" fmla="*/ 50 h 120"/>
                <a:gd name="T60" fmla="*/ 119 w 174"/>
                <a:gd name="T61" fmla="*/ 50 h 120"/>
                <a:gd name="T62" fmla="*/ 119 w 174"/>
                <a:gd name="T63" fmla="*/ 50 h 120"/>
                <a:gd name="T64" fmla="*/ 116 w 174"/>
                <a:gd name="T65" fmla="*/ 39 h 120"/>
                <a:gd name="T66" fmla="*/ 112 w 174"/>
                <a:gd name="T67" fmla="*/ 30 h 120"/>
                <a:gd name="T68" fmla="*/ 105 w 174"/>
                <a:gd name="T69" fmla="*/ 22 h 120"/>
                <a:gd name="T70" fmla="*/ 99 w 174"/>
                <a:gd name="T71" fmla="*/ 15 h 120"/>
                <a:gd name="T72" fmla="*/ 91 w 174"/>
                <a:gd name="T73" fmla="*/ 9 h 120"/>
                <a:gd name="T74" fmla="*/ 81 w 174"/>
                <a:gd name="T75" fmla="*/ 4 h 120"/>
                <a:gd name="T76" fmla="*/ 70 w 174"/>
                <a:gd name="T77" fmla="*/ 2 h 120"/>
                <a:gd name="T78" fmla="*/ 60 w 174"/>
                <a:gd name="T79" fmla="*/ 0 h 120"/>
                <a:gd name="T80" fmla="*/ 60 w 174"/>
                <a:gd name="T8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4" h="120">
                  <a:moveTo>
                    <a:pt x="60" y="0"/>
                  </a:moveTo>
                  <a:lnTo>
                    <a:pt x="60" y="0"/>
                  </a:lnTo>
                  <a:lnTo>
                    <a:pt x="48" y="2"/>
                  </a:lnTo>
                  <a:lnTo>
                    <a:pt x="37" y="4"/>
                  </a:lnTo>
                  <a:lnTo>
                    <a:pt x="27" y="11"/>
                  </a:lnTo>
                  <a:lnTo>
                    <a:pt x="18" y="18"/>
                  </a:lnTo>
                  <a:lnTo>
                    <a:pt x="11" y="27"/>
                  </a:lnTo>
                  <a:lnTo>
                    <a:pt x="5" y="37"/>
                  </a:lnTo>
                  <a:lnTo>
                    <a:pt x="2" y="47"/>
                  </a:lnTo>
                  <a:lnTo>
                    <a:pt x="0" y="60"/>
                  </a:lnTo>
                  <a:lnTo>
                    <a:pt x="0" y="60"/>
                  </a:lnTo>
                  <a:lnTo>
                    <a:pt x="2" y="72"/>
                  </a:lnTo>
                  <a:lnTo>
                    <a:pt x="5" y="84"/>
                  </a:lnTo>
                  <a:lnTo>
                    <a:pt x="11" y="93"/>
                  </a:lnTo>
                  <a:lnTo>
                    <a:pt x="18" y="103"/>
                  </a:lnTo>
                  <a:lnTo>
                    <a:pt x="27" y="109"/>
                  </a:lnTo>
                  <a:lnTo>
                    <a:pt x="37" y="115"/>
                  </a:lnTo>
                  <a:lnTo>
                    <a:pt x="48" y="119"/>
                  </a:lnTo>
                  <a:lnTo>
                    <a:pt x="60" y="120"/>
                  </a:lnTo>
                  <a:lnTo>
                    <a:pt x="60" y="120"/>
                  </a:lnTo>
                  <a:lnTo>
                    <a:pt x="70" y="119"/>
                  </a:lnTo>
                  <a:lnTo>
                    <a:pt x="81" y="116"/>
                  </a:lnTo>
                  <a:lnTo>
                    <a:pt x="91" y="111"/>
                  </a:lnTo>
                  <a:lnTo>
                    <a:pt x="99" y="105"/>
                  </a:lnTo>
                  <a:lnTo>
                    <a:pt x="107" y="97"/>
                  </a:lnTo>
                  <a:lnTo>
                    <a:pt x="112" y="89"/>
                  </a:lnTo>
                  <a:lnTo>
                    <a:pt x="116" y="78"/>
                  </a:lnTo>
                  <a:lnTo>
                    <a:pt x="119" y="69"/>
                  </a:lnTo>
                  <a:lnTo>
                    <a:pt x="174" y="69"/>
                  </a:lnTo>
                  <a:lnTo>
                    <a:pt x="174" y="50"/>
                  </a:lnTo>
                  <a:lnTo>
                    <a:pt x="119" y="50"/>
                  </a:lnTo>
                  <a:lnTo>
                    <a:pt x="119" y="50"/>
                  </a:lnTo>
                  <a:lnTo>
                    <a:pt x="116" y="39"/>
                  </a:lnTo>
                  <a:lnTo>
                    <a:pt x="112" y="30"/>
                  </a:lnTo>
                  <a:lnTo>
                    <a:pt x="105" y="22"/>
                  </a:lnTo>
                  <a:lnTo>
                    <a:pt x="99" y="15"/>
                  </a:lnTo>
                  <a:lnTo>
                    <a:pt x="91" y="9"/>
                  </a:lnTo>
                  <a:lnTo>
                    <a:pt x="81" y="4"/>
                  </a:lnTo>
                  <a:lnTo>
                    <a:pt x="70" y="2"/>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8" name="Freeform 320">
              <a:extLst>
                <a:ext uri="{FF2B5EF4-FFF2-40B4-BE49-F238E27FC236}">
                  <a16:creationId xmlns:a16="http://schemas.microsoft.com/office/drawing/2014/main" id="{9714DBD2-5F96-6890-D790-3D4C9FEF4A55}"/>
                </a:ext>
              </a:extLst>
            </p:cNvPr>
            <p:cNvSpPr>
              <a:spLocks/>
            </p:cNvSpPr>
            <p:nvPr/>
          </p:nvSpPr>
          <p:spPr bwMode="auto">
            <a:xfrm>
              <a:off x="11401426" y="6088698"/>
              <a:ext cx="100013" cy="136525"/>
            </a:xfrm>
            <a:custGeom>
              <a:avLst/>
              <a:gdLst>
                <a:gd name="T0" fmla="*/ 64 w 125"/>
                <a:gd name="T1" fmla="*/ 52 h 172"/>
                <a:gd name="T2" fmla="*/ 64 w 125"/>
                <a:gd name="T3" fmla="*/ 52 h 172"/>
                <a:gd name="T4" fmla="*/ 55 w 125"/>
                <a:gd name="T5" fmla="*/ 54 h 172"/>
                <a:gd name="T6" fmla="*/ 46 w 125"/>
                <a:gd name="T7" fmla="*/ 55 h 172"/>
                <a:gd name="T8" fmla="*/ 17 w 125"/>
                <a:gd name="T9" fmla="*/ 0 h 172"/>
                <a:gd name="T10" fmla="*/ 0 w 125"/>
                <a:gd name="T11" fmla="*/ 9 h 172"/>
                <a:gd name="T12" fmla="*/ 30 w 125"/>
                <a:gd name="T13" fmla="*/ 65 h 172"/>
                <a:gd name="T14" fmla="*/ 30 w 125"/>
                <a:gd name="T15" fmla="*/ 65 h 172"/>
                <a:gd name="T16" fmla="*/ 19 w 125"/>
                <a:gd name="T17" fmla="*/ 74 h 172"/>
                <a:gd name="T18" fmla="*/ 12 w 125"/>
                <a:gd name="T19" fmla="*/ 85 h 172"/>
                <a:gd name="T20" fmla="*/ 9 w 125"/>
                <a:gd name="T21" fmla="*/ 91 h 172"/>
                <a:gd name="T22" fmla="*/ 7 w 125"/>
                <a:gd name="T23" fmla="*/ 98 h 172"/>
                <a:gd name="T24" fmla="*/ 5 w 125"/>
                <a:gd name="T25" fmla="*/ 105 h 172"/>
                <a:gd name="T26" fmla="*/ 5 w 125"/>
                <a:gd name="T27" fmla="*/ 112 h 172"/>
                <a:gd name="T28" fmla="*/ 5 w 125"/>
                <a:gd name="T29" fmla="*/ 112 h 172"/>
                <a:gd name="T30" fmla="*/ 7 w 125"/>
                <a:gd name="T31" fmla="*/ 124 h 172"/>
                <a:gd name="T32" fmla="*/ 11 w 125"/>
                <a:gd name="T33" fmla="*/ 136 h 172"/>
                <a:gd name="T34" fmla="*/ 16 w 125"/>
                <a:gd name="T35" fmla="*/ 145 h 172"/>
                <a:gd name="T36" fmla="*/ 23 w 125"/>
                <a:gd name="T37" fmla="*/ 155 h 172"/>
                <a:gd name="T38" fmla="*/ 32 w 125"/>
                <a:gd name="T39" fmla="*/ 161 h 172"/>
                <a:gd name="T40" fmla="*/ 42 w 125"/>
                <a:gd name="T41" fmla="*/ 167 h 172"/>
                <a:gd name="T42" fmla="*/ 54 w 125"/>
                <a:gd name="T43" fmla="*/ 171 h 172"/>
                <a:gd name="T44" fmla="*/ 64 w 125"/>
                <a:gd name="T45" fmla="*/ 172 h 172"/>
                <a:gd name="T46" fmla="*/ 64 w 125"/>
                <a:gd name="T47" fmla="*/ 172 h 172"/>
                <a:gd name="T48" fmla="*/ 77 w 125"/>
                <a:gd name="T49" fmla="*/ 171 h 172"/>
                <a:gd name="T50" fmla="*/ 89 w 125"/>
                <a:gd name="T51" fmla="*/ 167 h 172"/>
                <a:gd name="T52" fmla="*/ 98 w 125"/>
                <a:gd name="T53" fmla="*/ 161 h 172"/>
                <a:gd name="T54" fmla="*/ 107 w 125"/>
                <a:gd name="T55" fmla="*/ 155 h 172"/>
                <a:gd name="T56" fmla="*/ 114 w 125"/>
                <a:gd name="T57" fmla="*/ 145 h 172"/>
                <a:gd name="T58" fmla="*/ 120 w 125"/>
                <a:gd name="T59" fmla="*/ 136 h 172"/>
                <a:gd name="T60" fmla="*/ 124 w 125"/>
                <a:gd name="T61" fmla="*/ 124 h 172"/>
                <a:gd name="T62" fmla="*/ 125 w 125"/>
                <a:gd name="T63" fmla="*/ 112 h 172"/>
                <a:gd name="T64" fmla="*/ 125 w 125"/>
                <a:gd name="T65" fmla="*/ 112 h 172"/>
                <a:gd name="T66" fmla="*/ 124 w 125"/>
                <a:gd name="T67" fmla="*/ 99 h 172"/>
                <a:gd name="T68" fmla="*/ 120 w 125"/>
                <a:gd name="T69" fmla="*/ 89 h 172"/>
                <a:gd name="T70" fmla="*/ 114 w 125"/>
                <a:gd name="T71" fmla="*/ 79 h 172"/>
                <a:gd name="T72" fmla="*/ 107 w 125"/>
                <a:gd name="T73" fmla="*/ 70 h 172"/>
                <a:gd name="T74" fmla="*/ 98 w 125"/>
                <a:gd name="T75" fmla="*/ 63 h 172"/>
                <a:gd name="T76" fmla="*/ 89 w 125"/>
                <a:gd name="T77" fmla="*/ 56 h 172"/>
                <a:gd name="T78" fmla="*/ 77 w 125"/>
                <a:gd name="T79" fmla="*/ 54 h 172"/>
                <a:gd name="T80" fmla="*/ 64 w 125"/>
                <a:gd name="T81" fmla="*/ 52 h 172"/>
                <a:gd name="T82" fmla="*/ 64 w 125"/>
                <a:gd name="T83" fmla="*/ 5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172">
                  <a:moveTo>
                    <a:pt x="64" y="52"/>
                  </a:moveTo>
                  <a:lnTo>
                    <a:pt x="64" y="52"/>
                  </a:lnTo>
                  <a:lnTo>
                    <a:pt x="55" y="54"/>
                  </a:lnTo>
                  <a:lnTo>
                    <a:pt x="46" y="55"/>
                  </a:lnTo>
                  <a:lnTo>
                    <a:pt x="17" y="0"/>
                  </a:lnTo>
                  <a:lnTo>
                    <a:pt x="0" y="9"/>
                  </a:lnTo>
                  <a:lnTo>
                    <a:pt x="30" y="65"/>
                  </a:lnTo>
                  <a:lnTo>
                    <a:pt x="30" y="65"/>
                  </a:lnTo>
                  <a:lnTo>
                    <a:pt x="19" y="74"/>
                  </a:lnTo>
                  <a:lnTo>
                    <a:pt x="12" y="85"/>
                  </a:lnTo>
                  <a:lnTo>
                    <a:pt x="9" y="91"/>
                  </a:lnTo>
                  <a:lnTo>
                    <a:pt x="7" y="98"/>
                  </a:lnTo>
                  <a:lnTo>
                    <a:pt x="5" y="105"/>
                  </a:lnTo>
                  <a:lnTo>
                    <a:pt x="5" y="112"/>
                  </a:lnTo>
                  <a:lnTo>
                    <a:pt x="5" y="112"/>
                  </a:lnTo>
                  <a:lnTo>
                    <a:pt x="7" y="124"/>
                  </a:lnTo>
                  <a:lnTo>
                    <a:pt x="11" y="136"/>
                  </a:lnTo>
                  <a:lnTo>
                    <a:pt x="16" y="145"/>
                  </a:lnTo>
                  <a:lnTo>
                    <a:pt x="23" y="155"/>
                  </a:lnTo>
                  <a:lnTo>
                    <a:pt x="32" y="161"/>
                  </a:lnTo>
                  <a:lnTo>
                    <a:pt x="42" y="167"/>
                  </a:lnTo>
                  <a:lnTo>
                    <a:pt x="54" y="171"/>
                  </a:lnTo>
                  <a:lnTo>
                    <a:pt x="64" y="172"/>
                  </a:lnTo>
                  <a:lnTo>
                    <a:pt x="64" y="172"/>
                  </a:lnTo>
                  <a:lnTo>
                    <a:pt x="77" y="171"/>
                  </a:lnTo>
                  <a:lnTo>
                    <a:pt x="89" y="167"/>
                  </a:lnTo>
                  <a:lnTo>
                    <a:pt x="98" y="161"/>
                  </a:lnTo>
                  <a:lnTo>
                    <a:pt x="107" y="155"/>
                  </a:lnTo>
                  <a:lnTo>
                    <a:pt x="114" y="145"/>
                  </a:lnTo>
                  <a:lnTo>
                    <a:pt x="120" y="136"/>
                  </a:lnTo>
                  <a:lnTo>
                    <a:pt x="124" y="124"/>
                  </a:lnTo>
                  <a:lnTo>
                    <a:pt x="125" y="112"/>
                  </a:lnTo>
                  <a:lnTo>
                    <a:pt x="125" y="112"/>
                  </a:lnTo>
                  <a:lnTo>
                    <a:pt x="124" y="99"/>
                  </a:lnTo>
                  <a:lnTo>
                    <a:pt x="120" y="89"/>
                  </a:lnTo>
                  <a:lnTo>
                    <a:pt x="114" y="79"/>
                  </a:lnTo>
                  <a:lnTo>
                    <a:pt x="107" y="70"/>
                  </a:lnTo>
                  <a:lnTo>
                    <a:pt x="98" y="63"/>
                  </a:lnTo>
                  <a:lnTo>
                    <a:pt x="89" y="56"/>
                  </a:lnTo>
                  <a:lnTo>
                    <a:pt x="77" y="54"/>
                  </a:lnTo>
                  <a:lnTo>
                    <a:pt x="64" y="52"/>
                  </a:lnTo>
                  <a:lnTo>
                    <a:pt x="6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9" name="Freeform 321">
              <a:extLst>
                <a:ext uri="{FF2B5EF4-FFF2-40B4-BE49-F238E27FC236}">
                  <a16:creationId xmlns:a16="http://schemas.microsoft.com/office/drawing/2014/main" id="{2490DC07-4352-8DB1-B510-D4BC452EFD02}"/>
                </a:ext>
              </a:extLst>
            </p:cNvPr>
            <p:cNvSpPr>
              <a:spLocks/>
            </p:cNvSpPr>
            <p:nvPr/>
          </p:nvSpPr>
          <p:spPr bwMode="auto">
            <a:xfrm>
              <a:off x="11322051" y="5991860"/>
              <a:ext cx="101600" cy="133350"/>
            </a:xfrm>
            <a:custGeom>
              <a:avLst/>
              <a:gdLst>
                <a:gd name="T0" fmla="*/ 16 w 128"/>
                <a:gd name="T1" fmla="*/ 168 h 168"/>
                <a:gd name="T2" fmla="*/ 46 w 128"/>
                <a:gd name="T3" fmla="*/ 114 h 168"/>
                <a:gd name="T4" fmla="*/ 46 w 128"/>
                <a:gd name="T5" fmla="*/ 114 h 168"/>
                <a:gd name="T6" fmla="*/ 57 w 128"/>
                <a:gd name="T7" fmla="*/ 118 h 168"/>
                <a:gd name="T8" fmla="*/ 69 w 128"/>
                <a:gd name="T9" fmla="*/ 120 h 168"/>
                <a:gd name="T10" fmla="*/ 69 w 128"/>
                <a:gd name="T11" fmla="*/ 120 h 168"/>
                <a:gd name="T12" fmla="*/ 81 w 128"/>
                <a:gd name="T13" fmla="*/ 118 h 168"/>
                <a:gd name="T14" fmla="*/ 92 w 128"/>
                <a:gd name="T15" fmla="*/ 114 h 168"/>
                <a:gd name="T16" fmla="*/ 102 w 128"/>
                <a:gd name="T17" fmla="*/ 109 h 168"/>
                <a:gd name="T18" fmla="*/ 110 w 128"/>
                <a:gd name="T19" fmla="*/ 102 h 168"/>
                <a:gd name="T20" fmla="*/ 118 w 128"/>
                <a:gd name="T21" fmla="*/ 93 h 168"/>
                <a:gd name="T22" fmla="*/ 124 w 128"/>
                <a:gd name="T23" fmla="*/ 83 h 168"/>
                <a:gd name="T24" fmla="*/ 127 w 128"/>
                <a:gd name="T25" fmla="*/ 71 h 168"/>
                <a:gd name="T26" fmla="*/ 128 w 128"/>
                <a:gd name="T27" fmla="*/ 59 h 168"/>
                <a:gd name="T28" fmla="*/ 128 w 128"/>
                <a:gd name="T29" fmla="*/ 59 h 168"/>
                <a:gd name="T30" fmla="*/ 127 w 128"/>
                <a:gd name="T31" fmla="*/ 47 h 168"/>
                <a:gd name="T32" fmla="*/ 124 w 128"/>
                <a:gd name="T33" fmla="*/ 36 h 168"/>
                <a:gd name="T34" fmla="*/ 118 w 128"/>
                <a:gd name="T35" fmla="*/ 27 h 168"/>
                <a:gd name="T36" fmla="*/ 110 w 128"/>
                <a:gd name="T37" fmla="*/ 18 h 168"/>
                <a:gd name="T38" fmla="*/ 102 w 128"/>
                <a:gd name="T39" fmla="*/ 11 h 168"/>
                <a:gd name="T40" fmla="*/ 92 w 128"/>
                <a:gd name="T41" fmla="*/ 4 h 168"/>
                <a:gd name="T42" fmla="*/ 81 w 128"/>
                <a:gd name="T43" fmla="*/ 1 h 168"/>
                <a:gd name="T44" fmla="*/ 69 w 128"/>
                <a:gd name="T45" fmla="*/ 0 h 168"/>
                <a:gd name="T46" fmla="*/ 69 w 128"/>
                <a:gd name="T47" fmla="*/ 0 h 168"/>
                <a:gd name="T48" fmla="*/ 57 w 128"/>
                <a:gd name="T49" fmla="*/ 1 h 168"/>
                <a:gd name="T50" fmla="*/ 46 w 128"/>
                <a:gd name="T51" fmla="*/ 4 h 168"/>
                <a:gd name="T52" fmla="*/ 35 w 128"/>
                <a:gd name="T53" fmla="*/ 11 h 168"/>
                <a:gd name="T54" fmla="*/ 27 w 128"/>
                <a:gd name="T55" fmla="*/ 18 h 168"/>
                <a:gd name="T56" fmla="*/ 19 w 128"/>
                <a:gd name="T57" fmla="*/ 27 h 168"/>
                <a:gd name="T58" fmla="*/ 14 w 128"/>
                <a:gd name="T59" fmla="*/ 36 h 168"/>
                <a:gd name="T60" fmla="*/ 10 w 128"/>
                <a:gd name="T61" fmla="*/ 47 h 168"/>
                <a:gd name="T62" fmla="*/ 10 w 128"/>
                <a:gd name="T63" fmla="*/ 59 h 168"/>
                <a:gd name="T64" fmla="*/ 10 w 128"/>
                <a:gd name="T65" fmla="*/ 59 h 168"/>
                <a:gd name="T66" fmla="*/ 11 w 128"/>
                <a:gd name="T67" fmla="*/ 73 h 168"/>
                <a:gd name="T68" fmla="*/ 15 w 128"/>
                <a:gd name="T69" fmla="*/ 85 h 168"/>
                <a:gd name="T70" fmla="*/ 22 w 128"/>
                <a:gd name="T71" fmla="*/ 95 h 168"/>
                <a:gd name="T72" fmla="*/ 30 w 128"/>
                <a:gd name="T73" fmla="*/ 105 h 168"/>
                <a:gd name="T74" fmla="*/ 0 w 128"/>
                <a:gd name="T75" fmla="*/ 159 h 168"/>
                <a:gd name="T76" fmla="*/ 16 w 128"/>
                <a:gd name="T7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168">
                  <a:moveTo>
                    <a:pt x="16" y="168"/>
                  </a:moveTo>
                  <a:lnTo>
                    <a:pt x="46" y="114"/>
                  </a:lnTo>
                  <a:lnTo>
                    <a:pt x="46" y="114"/>
                  </a:lnTo>
                  <a:lnTo>
                    <a:pt x="57" y="118"/>
                  </a:lnTo>
                  <a:lnTo>
                    <a:pt x="69" y="120"/>
                  </a:lnTo>
                  <a:lnTo>
                    <a:pt x="69" y="120"/>
                  </a:lnTo>
                  <a:lnTo>
                    <a:pt x="81" y="118"/>
                  </a:lnTo>
                  <a:lnTo>
                    <a:pt x="92" y="114"/>
                  </a:lnTo>
                  <a:lnTo>
                    <a:pt x="102" y="109"/>
                  </a:lnTo>
                  <a:lnTo>
                    <a:pt x="110" y="102"/>
                  </a:lnTo>
                  <a:lnTo>
                    <a:pt x="118" y="93"/>
                  </a:lnTo>
                  <a:lnTo>
                    <a:pt x="124" y="83"/>
                  </a:lnTo>
                  <a:lnTo>
                    <a:pt x="127" y="71"/>
                  </a:lnTo>
                  <a:lnTo>
                    <a:pt x="128" y="59"/>
                  </a:lnTo>
                  <a:lnTo>
                    <a:pt x="128" y="59"/>
                  </a:lnTo>
                  <a:lnTo>
                    <a:pt x="127" y="47"/>
                  </a:lnTo>
                  <a:lnTo>
                    <a:pt x="124" y="36"/>
                  </a:lnTo>
                  <a:lnTo>
                    <a:pt x="118" y="27"/>
                  </a:lnTo>
                  <a:lnTo>
                    <a:pt x="110" y="18"/>
                  </a:lnTo>
                  <a:lnTo>
                    <a:pt x="102" y="11"/>
                  </a:lnTo>
                  <a:lnTo>
                    <a:pt x="92" y="4"/>
                  </a:lnTo>
                  <a:lnTo>
                    <a:pt x="81" y="1"/>
                  </a:lnTo>
                  <a:lnTo>
                    <a:pt x="69" y="0"/>
                  </a:lnTo>
                  <a:lnTo>
                    <a:pt x="69" y="0"/>
                  </a:lnTo>
                  <a:lnTo>
                    <a:pt x="57" y="1"/>
                  </a:lnTo>
                  <a:lnTo>
                    <a:pt x="46" y="4"/>
                  </a:lnTo>
                  <a:lnTo>
                    <a:pt x="35" y="11"/>
                  </a:lnTo>
                  <a:lnTo>
                    <a:pt x="27" y="18"/>
                  </a:lnTo>
                  <a:lnTo>
                    <a:pt x="19" y="27"/>
                  </a:lnTo>
                  <a:lnTo>
                    <a:pt x="14" y="36"/>
                  </a:lnTo>
                  <a:lnTo>
                    <a:pt x="10" y="47"/>
                  </a:lnTo>
                  <a:lnTo>
                    <a:pt x="10" y="59"/>
                  </a:lnTo>
                  <a:lnTo>
                    <a:pt x="10" y="59"/>
                  </a:lnTo>
                  <a:lnTo>
                    <a:pt x="11" y="73"/>
                  </a:lnTo>
                  <a:lnTo>
                    <a:pt x="15" y="85"/>
                  </a:lnTo>
                  <a:lnTo>
                    <a:pt x="22" y="95"/>
                  </a:lnTo>
                  <a:lnTo>
                    <a:pt x="30" y="105"/>
                  </a:lnTo>
                  <a:lnTo>
                    <a:pt x="0" y="159"/>
                  </a:lnTo>
                  <a:lnTo>
                    <a:pt x="16"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grpSp>
      <p:cxnSp>
        <p:nvCxnSpPr>
          <p:cNvPr id="3" name="Connector: Elbow 2">
            <a:extLst>
              <a:ext uri="{FF2B5EF4-FFF2-40B4-BE49-F238E27FC236}">
                <a16:creationId xmlns:a16="http://schemas.microsoft.com/office/drawing/2014/main" id="{812062FF-E517-B406-549D-273DF0E96872}"/>
              </a:ext>
            </a:extLst>
          </p:cNvPr>
          <p:cNvCxnSpPr>
            <a:cxnSpLocks/>
          </p:cNvCxnSpPr>
          <p:nvPr/>
        </p:nvCxnSpPr>
        <p:spPr>
          <a:xfrm rot="5400000" flipH="1" flipV="1">
            <a:off x="2308544" y="5093655"/>
            <a:ext cx="686848" cy="12700"/>
          </a:xfrm>
          <a:prstGeom prst="bentConnector3">
            <a:avLst>
              <a:gd name="adj1" fmla="val 50000"/>
            </a:avLst>
          </a:prstGeom>
          <a:ln w="38100">
            <a:solidFill>
              <a:srgbClr val="00AFB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4B931DF0-11B7-BB0C-42CA-EFEC7702BA43}"/>
              </a:ext>
            </a:extLst>
          </p:cNvPr>
          <p:cNvCxnSpPr>
            <a:cxnSpLocks/>
            <a:stCxn id="5" idx="3"/>
          </p:cNvCxnSpPr>
          <p:nvPr/>
        </p:nvCxnSpPr>
        <p:spPr>
          <a:xfrm flipV="1">
            <a:off x="3504072" y="4767434"/>
            <a:ext cx="3214693" cy="960406"/>
          </a:xfrm>
          <a:prstGeom prst="bentConnector3">
            <a:avLst>
              <a:gd name="adj1" fmla="val 50000"/>
            </a:avLst>
          </a:prstGeom>
          <a:ln w="38100">
            <a:solidFill>
              <a:srgbClr val="00AFB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C17283A-767F-1987-18BE-DEFA9C15677C}"/>
              </a:ext>
            </a:extLst>
          </p:cNvPr>
          <p:cNvSpPr/>
          <p:nvPr/>
        </p:nvSpPr>
        <p:spPr>
          <a:xfrm>
            <a:off x="1799866" y="5437079"/>
            <a:ext cx="1704206" cy="58152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FFFFFF">
                    <a:lumMod val="50000"/>
                  </a:srgbClr>
                </a:solidFill>
                <a:effectLst/>
                <a:uLnTx/>
                <a:uFillTx/>
                <a:latin typeface="Calibri" panose="020F0502020204030204"/>
                <a:ea typeface="+mn-ea"/>
                <a:cs typeface="+mn-cs"/>
              </a:rPr>
              <a:t>Data Warehouse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(Reporting)</a:t>
            </a:r>
          </a:p>
        </p:txBody>
      </p:sp>
      <p:sp>
        <p:nvSpPr>
          <p:cNvPr id="7" name="TextBox 6">
            <a:extLst>
              <a:ext uri="{FF2B5EF4-FFF2-40B4-BE49-F238E27FC236}">
                <a16:creationId xmlns:a16="http://schemas.microsoft.com/office/drawing/2014/main" id="{52857C07-BA05-CB33-72A9-BA5D1F91406D}"/>
              </a:ext>
            </a:extLst>
          </p:cNvPr>
          <p:cNvSpPr txBox="1"/>
          <p:nvPr/>
        </p:nvSpPr>
        <p:spPr>
          <a:xfrm>
            <a:off x="1641175" y="4981282"/>
            <a:ext cx="2129604" cy="215444"/>
          </a:xfrm>
          <a:prstGeom prst="rect">
            <a:avLst/>
          </a:prstGeom>
          <a:solidFill>
            <a:schemeClr val="bg1"/>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800" b="0" i="0" u="none" strike="noStrike" kern="1200" cap="none" spc="0" normalizeH="0" baseline="0" noProof="0">
                <a:ln>
                  <a:noFill/>
                </a:ln>
                <a:solidFill>
                  <a:srgbClr val="FFFFFF">
                    <a:lumMod val="50000"/>
                  </a:srgbClr>
                </a:solidFill>
                <a:effectLst/>
                <a:uLnTx/>
                <a:uFillTx/>
                <a:latin typeface="Calibri" panose="020F0502020204030204"/>
                <a:ea typeface="+mn-ea"/>
                <a:cs typeface="+mn-cs"/>
              </a:rPr>
              <a:t>LARGE FILE DATA SHARING AND REPORTING*</a:t>
            </a:r>
          </a:p>
        </p:txBody>
      </p:sp>
      <p:sp>
        <p:nvSpPr>
          <p:cNvPr id="13" name="Rectangle: Rounded Corners 12">
            <a:extLst>
              <a:ext uri="{FF2B5EF4-FFF2-40B4-BE49-F238E27FC236}">
                <a16:creationId xmlns:a16="http://schemas.microsoft.com/office/drawing/2014/main" id="{19C6F84A-F20C-E380-002A-E6C1D3C74AE3}"/>
              </a:ext>
            </a:extLst>
          </p:cNvPr>
          <p:cNvSpPr/>
          <p:nvPr/>
        </p:nvSpPr>
        <p:spPr>
          <a:xfrm>
            <a:off x="10003848" y="2029666"/>
            <a:ext cx="1844811" cy="2415072"/>
          </a:xfrm>
          <a:prstGeom prst="roundRect">
            <a:avLst/>
          </a:prstGeom>
          <a:solidFill>
            <a:schemeClr val="bg1">
              <a:lumMod val="9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0A1B2275-D162-EC03-21B0-7A39DF2E3E2A}"/>
              </a:ext>
            </a:extLst>
          </p:cNvPr>
          <p:cNvGrpSpPr/>
          <p:nvPr/>
        </p:nvGrpSpPr>
        <p:grpSpPr>
          <a:xfrm>
            <a:off x="10145282" y="3027623"/>
            <a:ext cx="1722363" cy="261610"/>
            <a:chOff x="10391561" y="3234038"/>
            <a:chExt cx="1722363" cy="261610"/>
          </a:xfrm>
        </p:grpSpPr>
        <p:sp>
          <p:nvSpPr>
            <p:cNvPr id="17" name="Rectangle 16">
              <a:extLst>
                <a:ext uri="{FF2B5EF4-FFF2-40B4-BE49-F238E27FC236}">
                  <a16:creationId xmlns:a16="http://schemas.microsoft.com/office/drawing/2014/main" id="{3F4D5AF6-74E9-75B5-AB74-FC3479574496}"/>
                </a:ext>
              </a:extLst>
            </p:cNvPr>
            <p:cNvSpPr/>
            <p:nvPr/>
          </p:nvSpPr>
          <p:spPr>
            <a:xfrm>
              <a:off x="10391561" y="3238843"/>
              <a:ext cx="252000" cy="252000"/>
            </a:xfrm>
            <a:prstGeom prst="rect">
              <a:avLst/>
            </a:prstGeom>
            <a:solidFill>
              <a:schemeClr val="bg2"/>
            </a:solidFill>
            <a:ln>
              <a:solidFill>
                <a:srgbClr val="00AF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217A90D-2EA7-7075-31C5-2FBC87E7B975}"/>
                </a:ext>
              </a:extLst>
            </p:cNvPr>
            <p:cNvSpPr txBox="1"/>
            <p:nvPr/>
          </p:nvSpPr>
          <p:spPr>
            <a:xfrm>
              <a:off x="10705977" y="3234038"/>
              <a:ext cx="14079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November 2023</a:t>
              </a:r>
            </a:p>
          </p:txBody>
        </p:sp>
      </p:grpSp>
      <p:grpSp>
        <p:nvGrpSpPr>
          <p:cNvPr id="22" name="Group 21">
            <a:extLst>
              <a:ext uri="{FF2B5EF4-FFF2-40B4-BE49-F238E27FC236}">
                <a16:creationId xmlns:a16="http://schemas.microsoft.com/office/drawing/2014/main" id="{EF73ADF1-4D8B-0D49-6FB4-F79C81E0F317}"/>
              </a:ext>
            </a:extLst>
          </p:cNvPr>
          <p:cNvGrpSpPr/>
          <p:nvPr/>
        </p:nvGrpSpPr>
        <p:grpSpPr>
          <a:xfrm>
            <a:off x="10145282" y="3523268"/>
            <a:ext cx="2232273" cy="261610"/>
            <a:chOff x="10379200" y="3729683"/>
            <a:chExt cx="2232273" cy="261610"/>
          </a:xfrm>
        </p:grpSpPr>
        <p:sp>
          <p:nvSpPr>
            <p:cNvPr id="23" name="Rectangle 22">
              <a:extLst>
                <a:ext uri="{FF2B5EF4-FFF2-40B4-BE49-F238E27FC236}">
                  <a16:creationId xmlns:a16="http://schemas.microsoft.com/office/drawing/2014/main" id="{4737EE28-0FED-7436-3582-534A67D68530}"/>
                </a:ext>
              </a:extLst>
            </p:cNvPr>
            <p:cNvSpPr/>
            <p:nvPr/>
          </p:nvSpPr>
          <p:spPr>
            <a:xfrm>
              <a:off x="10379200" y="3734488"/>
              <a:ext cx="252000" cy="252000"/>
            </a:xfrm>
            <a:prstGeom prst="rect">
              <a:avLst/>
            </a:prstGeom>
            <a:solidFill>
              <a:srgbClr val="7ABC96"/>
            </a:solidFill>
            <a:ln>
              <a:solidFill>
                <a:srgbClr val="7AB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68ECE219-6DD9-135A-6DBD-C4450122A57A}"/>
                </a:ext>
              </a:extLst>
            </p:cNvPr>
            <p:cNvSpPr txBox="1"/>
            <p:nvPr/>
          </p:nvSpPr>
          <p:spPr>
            <a:xfrm>
              <a:off x="10705977" y="3729683"/>
              <a:ext cx="19054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Fast Follower (TBC)</a:t>
              </a:r>
            </a:p>
          </p:txBody>
        </p:sp>
      </p:grpSp>
      <p:grpSp>
        <p:nvGrpSpPr>
          <p:cNvPr id="27" name="Group 26">
            <a:extLst>
              <a:ext uri="{FF2B5EF4-FFF2-40B4-BE49-F238E27FC236}">
                <a16:creationId xmlns:a16="http://schemas.microsoft.com/office/drawing/2014/main" id="{1B16ABD3-D412-3BC7-E4CB-04F1E751DFA0}"/>
              </a:ext>
            </a:extLst>
          </p:cNvPr>
          <p:cNvGrpSpPr/>
          <p:nvPr/>
        </p:nvGrpSpPr>
        <p:grpSpPr>
          <a:xfrm>
            <a:off x="10145282" y="3969085"/>
            <a:ext cx="1935791" cy="261610"/>
            <a:chOff x="10379200" y="4175500"/>
            <a:chExt cx="1935791" cy="261610"/>
          </a:xfrm>
        </p:grpSpPr>
        <p:sp>
          <p:nvSpPr>
            <p:cNvPr id="29" name="Rectangle 28">
              <a:extLst>
                <a:ext uri="{FF2B5EF4-FFF2-40B4-BE49-F238E27FC236}">
                  <a16:creationId xmlns:a16="http://schemas.microsoft.com/office/drawing/2014/main" id="{18A7A29B-90BB-7307-F058-F00E9AE09FCD}"/>
                </a:ext>
              </a:extLst>
            </p:cNvPr>
            <p:cNvSpPr/>
            <p:nvPr/>
          </p:nvSpPr>
          <p:spPr>
            <a:xfrm>
              <a:off x="10379200" y="4180305"/>
              <a:ext cx="252000" cy="252000"/>
            </a:xfrm>
            <a:prstGeom prst="rect">
              <a:avLst/>
            </a:prstGeom>
            <a:solidFill>
              <a:schemeClr val="tx1">
                <a:lumMod val="50000"/>
                <a:lumOff val="50000"/>
              </a:schemeClr>
            </a:solidFill>
            <a:ln>
              <a:solidFill>
                <a:srgbClr val="9C5A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E6FA30B9-B470-1BC4-2D6A-3D2315CB575D}"/>
                </a:ext>
              </a:extLst>
            </p:cNvPr>
            <p:cNvSpPr txBox="1"/>
            <p:nvPr/>
          </p:nvSpPr>
          <p:spPr>
            <a:xfrm>
              <a:off x="10705977" y="4175500"/>
              <a:ext cx="16090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Evolution (TBC)</a:t>
              </a:r>
            </a:p>
          </p:txBody>
        </p:sp>
      </p:grpSp>
      <p:sp>
        <p:nvSpPr>
          <p:cNvPr id="31" name="TextBox 30">
            <a:extLst>
              <a:ext uri="{FF2B5EF4-FFF2-40B4-BE49-F238E27FC236}">
                <a16:creationId xmlns:a16="http://schemas.microsoft.com/office/drawing/2014/main" id="{D55DCEB8-D045-C694-F54E-2A30F1F9D815}"/>
              </a:ext>
            </a:extLst>
          </p:cNvPr>
          <p:cNvSpPr txBox="1"/>
          <p:nvPr/>
        </p:nvSpPr>
        <p:spPr>
          <a:xfrm>
            <a:off x="10399064" y="2078627"/>
            <a:ext cx="105437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rgbClr val="09050A"/>
                </a:solidFill>
                <a:effectLst/>
                <a:uLnTx/>
                <a:uFillTx/>
                <a:latin typeface="Calibri" panose="020F0502020204030204"/>
                <a:ea typeface="+mn-ea"/>
                <a:cs typeface="+mn-cs"/>
              </a:rPr>
              <a:t>KEY</a:t>
            </a:r>
          </a:p>
        </p:txBody>
      </p:sp>
      <p:grpSp>
        <p:nvGrpSpPr>
          <p:cNvPr id="32" name="Group 31">
            <a:extLst>
              <a:ext uri="{FF2B5EF4-FFF2-40B4-BE49-F238E27FC236}">
                <a16:creationId xmlns:a16="http://schemas.microsoft.com/office/drawing/2014/main" id="{0C1BB060-E94B-8C24-A4A8-728566D32FFB}"/>
              </a:ext>
            </a:extLst>
          </p:cNvPr>
          <p:cNvGrpSpPr/>
          <p:nvPr/>
        </p:nvGrpSpPr>
        <p:grpSpPr>
          <a:xfrm>
            <a:off x="10145282" y="2568982"/>
            <a:ext cx="2219912" cy="261610"/>
            <a:chOff x="10391561" y="2775397"/>
            <a:chExt cx="2219912" cy="261610"/>
          </a:xfrm>
        </p:grpSpPr>
        <p:sp>
          <p:nvSpPr>
            <p:cNvPr id="33" name="Rectangle 32">
              <a:extLst>
                <a:ext uri="{FF2B5EF4-FFF2-40B4-BE49-F238E27FC236}">
                  <a16:creationId xmlns:a16="http://schemas.microsoft.com/office/drawing/2014/main" id="{9499B00E-3494-40E9-9C9E-8B981D979046}"/>
                </a:ext>
              </a:extLst>
            </p:cNvPr>
            <p:cNvSpPr/>
            <p:nvPr/>
          </p:nvSpPr>
          <p:spPr>
            <a:xfrm>
              <a:off x="10391561" y="2780202"/>
              <a:ext cx="252000"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C96B7E16-9CC5-3F9D-7545-AD72051487BD}"/>
                </a:ext>
              </a:extLst>
            </p:cNvPr>
            <p:cNvSpPr txBox="1"/>
            <p:nvPr/>
          </p:nvSpPr>
          <p:spPr>
            <a:xfrm>
              <a:off x="10705977" y="2775397"/>
              <a:ext cx="190549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100" b="0" i="1" u="none" strike="noStrike" kern="1200" cap="none" spc="0" normalizeH="0" baseline="0" noProof="0">
                  <a:ln>
                    <a:noFill/>
                  </a:ln>
                  <a:solidFill>
                    <a:srgbClr val="09050A"/>
                  </a:solidFill>
                  <a:effectLst/>
                  <a:uLnTx/>
                  <a:uFillTx/>
                  <a:latin typeface="Calibri" panose="020F0502020204030204"/>
                  <a:ea typeface="+mn-ea"/>
                  <a:cs typeface="+mn-cs"/>
                </a:rPr>
                <a:t>Existing Process</a:t>
              </a:r>
            </a:p>
          </p:txBody>
        </p:sp>
      </p:grpSp>
      <p:sp>
        <p:nvSpPr>
          <p:cNvPr id="36" name="Rectangle 35">
            <a:extLst>
              <a:ext uri="{FF2B5EF4-FFF2-40B4-BE49-F238E27FC236}">
                <a16:creationId xmlns:a16="http://schemas.microsoft.com/office/drawing/2014/main" id="{A12C96C4-FACE-1178-E503-35702F1E6607}"/>
              </a:ext>
            </a:extLst>
          </p:cNvPr>
          <p:cNvSpPr/>
          <p:nvPr/>
        </p:nvSpPr>
        <p:spPr>
          <a:xfrm>
            <a:off x="10003847" y="4524921"/>
            <a:ext cx="1844812" cy="342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1" u="none" strike="noStrike" kern="1200" cap="none" spc="0" normalizeH="0" baseline="0" noProof="0">
                <a:ln>
                  <a:noFill/>
                </a:ln>
                <a:solidFill>
                  <a:srgbClr val="FFFFFF">
                    <a:lumMod val="50000"/>
                  </a:srgbClr>
                </a:solidFill>
                <a:effectLst/>
                <a:uLnTx/>
                <a:uFillTx/>
                <a:latin typeface="Calibri" panose="020F0502020204030204"/>
                <a:ea typeface="+mn-ea"/>
                <a:cs typeface="+mn-cs"/>
              </a:rPr>
              <a:t>*Timeline dependent on availability in marketplace</a:t>
            </a:r>
          </a:p>
        </p:txBody>
      </p:sp>
    </p:spTree>
    <p:extLst>
      <p:ext uri="{BB962C8B-B14F-4D97-AF65-F5344CB8AC3E}">
        <p14:creationId xmlns:p14="http://schemas.microsoft.com/office/powerpoint/2010/main" val="2249088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D29B-C556-0E60-AA23-3FF84CC68928}"/>
              </a:ext>
            </a:extLst>
          </p:cNvPr>
          <p:cNvSpPr>
            <a:spLocks noGrp="1"/>
          </p:cNvSpPr>
          <p:nvPr>
            <p:ph type="title"/>
          </p:nvPr>
        </p:nvSpPr>
        <p:spPr/>
        <p:txBody>
          <a:bodyPr>
            <a:normAutofit fontScale="90000"/>
          </a:bodyPr>
          <a:lstStyle/>
          <a:p>
            <a:r>
              <a:rPr lang="mi-NZ" err="1">
                <a:latin typeface="Arial"/>
                <a:cs typeface="Arial"/>
              </a:rPr>
              <a:t>What</a:t>
            </a:r>
            <a:r>
              <a:rPr lang="mi-NZ">
                <a:latin typeface="Arial"/>
                <a:cs typeface="Arial"/>
              </a:rPr>
              <a:t> </a:t>
            </a:r>
            <a:r>
              <a:rPr lang="mi-NZ" err="1">
                <a:latin typeface="Arial"/>
                <a:cs typeface="Arial"/>
              </a:rPr>
              <a:t>does</a:t>
            </a:r>
            <a:r>
              <a:rPr lang="mi-NZ">
                <a:latin typeface="Arial"/>
                <a:cs typeface="Arial"/>
              </a:rPr>
              <a:t> </a:t>
            </a:r>
            <a:r>
              <a:rPr lang="mi-NZ" err="1">
                <a:latin typeface="Arial"/>
                <a:cs typeface="Arial"/>
              </a:rPr>
              <a:t>cutover</a:t>
            </a:r>
            <a:r>
              <a:rPr lang="mi-NZ">
                <a:latin typeface="Arial"/>
                <a:cs typeface="Arial"/>
              </a:rPr>
              <a:t> </a:t>
            </a:r>
            <a:r>
              <a:rPr lang="mi-NZ" err="1">
                <a:latin typeface="Arial"/>
                <a:cs typeface="Arial"/>
              </a:rPr>
              <a:t>look</a:t>
            </a:r>
            <a:r>
              <a:rPr lang="mi-NZ">
                <a:latin typeface="Arial"/>
                <a:cs typeface="Arial"/>
              </a:rPr>
              <a:t> </a:t>
            </a:r>
            <a:r>
              <a:rPr lang="mi-NZ" err="1">
                <a:latin typeface="Arial"/>
                <a:cs typeface="Arial"/>
              </a:rPr>
              <a:t>like</a:t>
            </a:r>
            <a:r>
              <a:rPr lang="mi-NZ">
                <a:latin typeface="Arial"/>
                <a:cs typeface="Arial"/>
              </a:rPr>
              <a:t>?</a:t>
            </a:r>
            <a:endParaRPr lang="en-NZ">
              <a:latin typeface="Arial"/>
              <a:cs typeface="Arial"/>
            </a:endParaRPr>
          </a:p>
        </p:txBody>
      </p:sp>
    </p:spTree>
    <p:extLst>
      <p:ext uri="{BB962C8B-B14F-4D97-AF65-F5344CB8AC3E}">
        <p14:creationId xmlns:p14="http://schemas.microsoft.com/office/powerpoint/2010/main" val="414971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D136C0-E916-C900-145C-F317F757400B}"/>
              </a:ext>
            </a:extLst>
          </p:cNvPr>
          <p:cNvSpPr txBox="1"/>
          <p:nvPr/>
        </p:nvSpPr>
        <p:spPr>
          <a:xfrm>
            <a:off x="468500"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Cutover | </a:t>
            </a:r>
            <a:r>
              <a:rPr kumimoji="0" lang="en-NZ" sz="1800" b="0" i="0" u="none" strike="noStrike" kern="1200" cap="none" spc="0" normalizeH="0" baseline="0" noProof="0">
                <a:ln>
                  <a:noFill/>
                </a:ln>
                <a:solidFill>
                  <a:srgbClr val="09050A"/>
                </a:solidFill>
                <a:effectLst/>
                <a:uLnTx/>
                <a:uFillTx/>
                <a:latin typeface="Century Gothic"/>
                <a:ea typeface="+mn-ea"/>
                <a:cs typeface="+mn-cs"/>
              </a:rPr>
              <a:t>What does cutover really mean?</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D6DB2AA-F780-50D9-3E89-AF0AC91571B1}"/>
              </a:ext>
            </a:extLst>
          </p:cNvPr>
          <p:cNvSpPr txBox="1"/>
          <p:nvPr/>
        </p:nvSpPr>
        <p:spPr>
          <a:xfrm>
            <a:off x="468500" y="1709394"/>
            <a:ext cx="11211033"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Cutover is a milestone when we will shift away from using the CIR and NIR and the AIR MVP will be implemented as the sole immunisation register in Aotearoa</a:t>
            </a:r>
          </a:p>
        </p:txBody>
      </p:sp>
      <p:pic>
        <p:nvPicPr>
          <p:cNvPr id="9" name="Picture 8" descr="A person standing in front of a screen with a graph&#10;&#10;Description automatically generated">
            <a:extLst>
              <a:ext uri="{FF2B5EF4-FFF2-40B4-BE49-F238E27FC236}">
                <a16:creationId xmlns:a16="http://schemas.microsoft.com/office/drawing/2014/main" id="{A9444108-D204-036C-38F2-E821BD9FA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522" y="2573261"/>
            <a:ext cx="1511928" cy="1511928"/>
          </a:xfrm>
          <a:prstGeom prst="rect">
            <a:avLst/>
          </a:prstGeom>
        </p:spPr>
      </p:pic>
      <p:sp>
        <p:nvSpPr>
          <p:cNvPr id="11" name="TextBox 10">
            <a:extLst>
              <a:ext uri="{FF2B5EF4-FFF2-40B4-BE49-F238E27FC236}">
                <a16:creationId xmlns:a16="http://schemas.microsoft.com/office/drawing/2014/main" id="{D58BFB0E-103D-1CD1-40B7-F47EE75B8BD6}"/>
              </a:ext>
            </a:extLst>
          </p:cNvPr>
          <p:cNvSpPr txBox="1"/>
          <p:nvPr/>
        </p:nvSpPr>
        <p:spPr>
          <a:xfrm>
            <a:off x="3906916" y="4362188"/>
            <a:ext cx="3683387"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COVID-19 immunisations will be recorded either via the AIR Vaccinator portal or in Practice/Patient Management Systems (PMS).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Payment for COVID-19 vaccines administered will continue to be claimed via a record being entered into the AIR.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Note there is currently no change to the way payments for other funded vaccines are claimed.</a:t>
            </a:r>
          </a:p>
        </p:txBody>
      </p:sp>
      <p:pic>
        <p:nvPicPr>
          <p:cNvPr id="14" name="Picture 13" descr="A person holding a pencil and drawing gears&#10;&#10;Description automatically generated">
            <a:extLst>
              <a:ext uri="{FF2B5EF4-FFF2-40B4-BE49-F238E27FC236}">
                <a16:creationId xmlns:a16="http://schemas.microsoft.com/office/drawing/2014/main" id="{62821F58-1BC9-D5A7-FE4A-48832A39E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608" y="2655305"/>
            <a:ext cx="1320861" cy="1320861"/>
          </a:xfrm>
          <a:prstGeom prst="rect">
            <a:avLst/>
          </a:prstGeom>
        </p:spPr>
      </p:pic>
      <p:sp>
        <p:nvSpPr>
          <p:cNvPr id="16" name="TextBox 15">
            <a:extLst>
              <a:ext uri="{FF2B5EF4-FFF2-40B4-BE49-F238E27FC236}">
                <a16:creationId xmlns:a16="http://schemas.microsoft.com/office/drawing/2014/main" id="{EBD6588B-CF7C-D281-8671-A85B9D251B3E}"/>
              </a:ext>
            </a:extLst>
          </p:cNvPr>
          <p:cNvSpPr txBox="1"/>
          <p:nvPr/>
        </p:nvSpPr>
        <p:spPr>
          <a:xfrm>
            <a:off x="291629" y="4150180"/>
            <a:ext cx="3682800" cy="1384995"/>
          </a:xfrm>
          <a:prstGeom prst="rect">
            <a:avLst/>
          </a:prstGeom>
          <a:noFill/>
        </p:spPr>
        <p:txBody>
          <a:bodyPr wrap="square" lIns="91440" tIns="45720" rIns="91440" bIns="45720" anchor="t">
            <a:spAutoFit/>
          </a:bodyPr>
          <a:lstStyle>
            <a:defPPr>
              <a:defRPr lang="en-US"/>
            </a:defPPr>
            <a:lvl1pPr marL="285750" indent="-285750">
              <a:buFont typeface="Arial" panose="020B0604020202020204" pitchFamily="34" charset="0"/>
              <a:buChar char="•"/>
              <a:defRPr sz="1200" b="0" i="0">
                <a:effectLst/>
              </a:defRPr>
            </a:lvl1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NZ" sz="1200" b="1" i="0" u="none" strike="noStrike" kern="1200" cap="none" spc="0" normalizeH="0" baseline="0" noProof="0">
                <a:ln>
                  <a:noFill/>
                </a:ln>
                <a:solidFill>
                  <a:srgbClr val="09050A"/>
                </a:solidFill>
                <a:effectLst/>
                <a:uLnTx/>
                <a:uFillTx/>
                <a:latin typeface="Calibri" panose="020F0502020204030204"/>
                <a:ea typeface="+mn-ea"/>
                <a:cs typeface="+mn-cs"/>
              </a:rPr>
              <a:t>Cutover refers to the AIR milestone of migrating the data from NIR and CIR and shifting all users over to use the AIR. </a:t>
            </a:r>
          </a:p>
          <a:p>
            <a:pPr>
              <a:defRPr/>
            </a:pPr>
            <a:r>
              <a:rPr lang="en-NZ" b="1">
                <a:solidFill>
                  <a:srgbClr val="09050A"/>
                </a:solidFill>
                <a:latin typeface="Calibri" panose="020F0502020204030204"/>
              </a:rPr>
              <a:t>Cutover is currently scheduled for November 2023. </a:t>
            </a:r>
            <a:endParaRPr lang="en-NZ" b="1">
              <a:solidFill>
                <a:srgbClr val="09050A"/>
              </a:solidFill>
              <a:latin typeface="Calibri" panose="020F0502020204030204"/>
              <a:cs typeface="Calibri"/>
            </a:endParaRPr>
          </a:p>
          <a:p>
            <a:pPr>
              <a:defRPr/>
            </a:pPr>
            <a:r>
              <a:rPr lang="en-NZ" b="1">
                <a:solidFill>
                  <a:srgbClr val="09050A"/>
                </a:solidFill>
                <a:latin typeface="Calibri" panose="020F0502020204030204"/>
              </a:rPr>
              <a:t>Final date is yet to be confirmed though once we have clarity this will be shared widely. </a:t>
            </a:r>
            <a:endParaRPr lang="en-NZ" b="1">
              <a:solidFill>
                <a:srgbClr val="09050A"/>
              </a:solidFill>
              <a:latin typeface="Calibri" panose="020F0502020204030204"/>
              <a:cs typeface="Calibri"/>
            </a:endParaRPr>
          </a:p>
        </p:txBody>
      </p:sp>
      <p:sp>
        <p:nvSpPr>
          <p:cNvPr id="17" name="Rectangle 16">
            <a:extLst>
              <a:ext uri="{FF2B5EF4-FFF2-40B4-BE49-F238E27FC236}">
                <a16:creationId xmlns:a16="http://schemas.microsoft.com/office/drawing/2014/main" id="{1A35C780-046D-E506-083C-BAC3E3DBF1B3}"/>
              </a:ext>
            </a:extLst>
          </p:cNvPr>
          <p:cNvSpPr/>
          <p:nvPr/>
        </p:nvSpPr>
        <p:spPr>
          <a:xfrm>
            <a:off x="7996146" y="2581375"/>
            <a:ext cx="3683387" cy="3900906"/>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8" name="Freeform 66">
            <a:extLst>
              <a:ext uri="{FF2B5EF4-FFF2-40B4-BE49-F238E27FC236}">
                <a16:creationId xmlns:a16="http://schemas.microsoft.com/office/drawing/2014/main" id="{76F2F2C7-147F-CC1A-962B-EBBE8B759711}"/>
              </a:ext>
            </a:extLst>
          </p:cNvPr>
          <p:cNvSpPr>
            <a:spLocks noEditPoints="1"/>
          </p:cNvSpPr>
          <p:nvPr/>
        </p:nvSpPr>
        <p:spPr bwMode="auto">
          <a:xfrm>
            <a:off x="7827768" y="2343401"/>
            <a:ext cx="426840" cy="475947"/>
          </a:xfrm>
          <a:custGeom>
            <a:avLst/>
            <a:gdLst>
              <a:gd name="T0" fmla="*/ 60 w 113"/>
              <a:gd name="T1" fmla="*/ 19 h 126"/>
              <a:gd name="T2" fmla="*/ 54 w 113"/>
              <a:gd name="T3" fmla="*/ 0 h 126"/>
              <a:gd name="T4" fmla="*/ 95 w 113"/>
              <a:gd name="T5" fmla="*/ 61 h 126"/>
              <a:gd name="T6" fmla="*/ 113 w 113"/>
              <a:gd name="T7" fmla="*/ 55 h 126"/>
              <a:gd name="T8" fmla="*/ 91 w 113"/>
              <a:gd name="T9" fmla="*/ 42 h 126"/>
              <a:gd name="T10" fmla="*/ 104 w 113"/>
              <a:gd name="T11" fmla="*/ 27 h 126"/>
              <a:gd name="T12" fmla="*/ 79 w 113"/>
              <a:gd name="T13" fmla="*/ 27 h 126"/>
              <a:gd name="T14" fmla="*/ 82 w 113"/>
              <a:gd name="T15" fmla="*/ 7 h 126"/>
              <a:gd name="T16" fmla="*/ 19 w 113"/>
              <a:gd name="T17" fmla="*/ 55 h 126"/>
              <a:gd name="T18" fmla="*/ 0 w 113"/>
              <a:gd name="T19" fmla="*/ 61 h 126"/>
              <a:gd name="T20" fmla="*/ 26 w 113"/>
              <a:gd name="T21" fmla="*/ 36 h 126"/>
              <a:gd name="T22" fmla="*/ 6 w 113"/>
              <a:gd name="T23" fmla="*/ 33 h 126"/>
              <a:gd name="T24" fmla="*/ 42 w 113"/>
              <a:gd name="T25" fmla="*/ 24 h 126"/>
              <a:gd name="T26" fmla="*/ 26 w 113"/>
              <a:gd name="T27" fmla="*/ 10 h 126"/>
              <a:gd name="T28" fmla="*/ 64 w 113"/>
              <a:gd name="T29" fmla="*/ 28 h 126"/>
              <a:gd name="T30" fmla="*/ 79 w 113"/>
              <a:gd name="T31" fmla="*/ 38 h 126"/>
              <a:gd name="T32" fmla="*/ 85 w 113"/>
              <a:gd name="T33" fmla="*/ 47 h 126"/>
              <a:gd name="T34" fmla="*/ 87 w 113"/>
              <a:gd name="T35" fmla="*/ 59 h 126"/>
              <a:gd name="T36" fmla="*/ 84 w 113"/>
              <a:gd name="T37" fmla="*/ 73 h 126"/>
              <a:gd name="T38" fmla="*/ 73 w 113"/>
              <a:gd name="T39" fmla="*/ 87 h 126"/>
              <a:gd name="T40" fmla="*/ 78 w 113"/>
              <a:gd name="T41" fmla="*/ 89 h 126"/>
              <a:gd name="T42" fmla="*/ 79 w 113"/>
              <a:gd name="T43" fmla="*/ 93 h 126"/>
              <a:gd name="T44" fmla="*/ 78 w 113"/>
              <a:gd name="T45" fmla="*/ 100 h 126"/>
              <a:gd name="T46" fmla="*/ 79 w 113"/>
              <a:gd name="T47" fmla="*/ 106 h 126"/>
              <a:gd name="T48" fmla="*/ 74 w 113"/>
              <a:gd name="T49" fmla="*/ 112 h 126"/>
              <a:gd name="T50" fmla="*/ 37 w 113"/>
              <a:gd name="T51" fmla="*/ 114 h 126"/>
              <a:gd name="T52" fmla="*/ 37 w 113"/>
              <a:gd name="T53" fmla="*/ 109 h 126"/>
              <a:gd name="T54" fmla="*/ 37 w 113"/>
              <a:gd name="T55" fmla="*/ 101 h 126"/>
              <a:gd name="T56" fmla="*/ 37 w 113"/>
              <a:gd name="T57" fmla="*/ 97 h 126"/>
              <a:gd name="T58" fmla="*/ 40 w 113"/>
              <a:gd name="T59" fmla="*/ 90 h 126"/>
              <a:gd name="T60" fmla="*/ 42 w 113"/>
              <a:gd name="T61" fmla="*/ 84 h 126"/>
              <a:gd name="T62" fmla="*/ 31 w 113"/>
              <a:gd name="T63" fmla="*/ 75 h 126"/>
              <a:gd name="T64" fmla="*/ 26 w 113"/>
              <a:gd name="T65" fmla="*/ 59 h 126"/>
              <a:gd name="T66" fmla="*/ 33 w 113"/>
              <a:gd name="T67" fmla="*/ 42 h 126"/>
              <a:gd name="T68" fmla="*/ 40 w 113"/>
              <a:gd name="T69" fmla="*/ 33 h 126"/>
              <a:gd name="T70" fmla="*/ 57 w 113"/>
              <a:gd name="T71" fmla="*/ 28 h 126"/>
              <a:gd name="T72" fmla="*/ 67 w 113"/>
              <a:gd name="T73" fmla="*/ 117 h 126"/>
              <a:gd name="T74" fmla="*/ 65 w 113"/>
              <a:gd name="T75" fmla="*/ 121 h 126"/>
              <a:gd name="T76" fmla="*/ 57 w 113"/>
              <a:gd name="T77" fmla="*/ 126 h 126"/>
              <a:gd name="T78" fmla="*/ 51 w 113"/>
              <a:gd name="T79" fmla="*/ 124 h 126"/>
              <a:gd name="T80" fmla="*/ 67 w 113"/>
              <a:gd name="T81" fmla="*/ 117 h 126"/>
              <a:gd name="T82" fmla="*/ 43 w 113"/>
              <a:gd name="T83" fmla="*/ 107 h 126"/>
              <a:gd name="T84" fmla="*/ 43 w 113"/>
              <a:gd name="T85" fmla="*/ 109 h 126"/>
              <a:gd name="T86" fmla="*/ 73 w 113"/>
              <a:gd name="T87" fmla="*/ 106 h 126"/>
              <a:gd name="T88" fmla="*/ 73 w 113"/>
              <a:gd name="T89" fmla="*/ 104 h 126"/>
              <a:gd name="T90" fmla="*/ 43 w 113"/>
              <a:gd name="T91" fmla="*/ 97 h 126"/>
              <a:gd name="T92" fmla="*/ 43 w 113"/>
              <a:gd name="T93" fmla="*/ 97 h 126"/>
              <a:gd name="T94" fmla="*/ 73 w 113"/>
              <a:gd name="T95" fmla="*/ 95 h 126"/>
              <a:gd name="T96" fmla="*/ 73 w 113"/>
              <a:gd name="T97" fmla="*/ 9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126">
                <a:moveTo>
                  <a:pt x="54" y="0"/>
                </a:moveTo>
                <a:lnTo>
                  <a:pt x="60" y="0"/>
                </a:lnTo>
                <a:lnTo>
                  <a:pt x="60" y="19"/>
                </a:lnTo>
                <a:lnTo>
                  <a:pt x="54" y="19"/>
                </a:lnTo>
                <a:lnTo>
                  <a:pt x="54" y="0"/>
                </a:lnTo>
                <a:lnTo>
                  <a:pt x="54" y="0"/>
                </a:lnTo>
                <a:close/>
                <a:moveTo>
                  <a:pt x="113" y="55"/>
                </a:moveTo>
                <a:lnTo>
                  <a:pt x="113" y="61"/>
                </a:lnTo>
                <a:lnTo>
                  <a:pt x="95" y="61"/>
                </a:lnTo>
                <a:lnTo>
                  <a:pt x="95" y="55"/>
                </a:lnTo>
                <a:lnTo>
                  <a:pt x="113" y="55"/>
                </a:lnTo>
                <a:lnTo>
                  <a:pt x="113" y="55"/>
                </a:lnTo>
                <a:close/>
                <a:moveTo>
                  <a:pt x="104" y="27"/>
                </a:moveTo>
                <a:lnTo>
                  <a:pt x="108" y="33"/>
                </a:lnTo>
                <a:lnTo>
                  <a:pt x="91" y="42"/>
                </a:lnTo>
                <a:lnTo>
                  <a:pt x="88" y="36"/>
                </a:lnTo>
                <a:lnTo>
                  <a:pt x="104" y="27"/>
                </a:lnTo>
                <a:lnTo>
                  <a:pt x="104" y="27"/>
                </a:lnTo>
                <a:close/>
                <a:moveTo>
                  <a:pt x="82" y="7"/>
                </a:moveTo>
                <a:lnTo>
                  <a:pt x="73" y="24"/>
                </a:lnTo>
                <a:lnTo>
                  <a:pt x="79" y="27"/>
                </a:lnTo>
                <a:lnTo>
                  <a:pt x="88" y="10"/>
                </a:lnTo>
                <a:lnTo>
                  <a:pt x="82" y="7"/>
                </a:lnTo>
                <a:lnTo>
                  <a:pt x="82" y="7"/>
                </a:lnTo>
                <a:close/>
                <a:moveTo>
                  <a:pt x="0" y="61"/>
                </a:moveTo>
                <a:lnTo>
                  <a:pt x="0" y="55"/>
                </a:lnTo>
                <a:lnTo>
                  <a:pt x="19" y="55"/>
                </a:lnTo>
                <a:lnTo>
                  <a:pt x="19" y="61"/>
                </a:lnTo>
                <a:lnTo>
                  <a:pt x="0" y="61"/>
                </a:lnTo>
                <a:lnTo>
                  <a:pt x="0" y="61"/>
                </a:lnTo>
                <a:close/>
                <a:moveTo>
                  <a:pt x="6" y="33"/>
                </a:moveTo>
                <a:lnTo>
                  <a:pt x="9" y="27"/>
                </a:lnTo>
                <a:lnTo>
                  <a:pt x="26" y="36"/>
                </a:lnTo>
                <a:lnTo>
                  <a:pt x="23" y="42"/>
                </a:lnTo>
                <a:lnTo>
                  <a:pt x="6" y="33"/>
                </a:lnTo>
                <a:lnTo>
                  <a:pt x="6" y="33"/>
                </a:lnTo>
                <a:close/>
                <a:moveTo>
                  <a:pt x="26" y="10"/>
                </a:moveTo>
                <a:lnTo>
                  <a:pt x="36" y="27"/>
                </a:lnTo>
                <a:lnTo>
                  <a:pt x="42" y="24"/>
                </a:lnTo>
                <a:lnTo>
                  <a:pt x="33" y="7"/>
                </a:lnTo>
                <a:lnTo>
                  <a:pt x="26" y="10"/>
                </a:lnTo>
                <a:lnTo>
                  <a:pt x="26" y="10"/>
                </a:lnTo>
                <a:close/>
                <a:moveTo>
                  <a:pt x="57" y="28"/>
                </a:moveTo>
                <a:lnTo>
                  <a:pt x="57" y="28"/>
                </a:lnTo>
                <a:lnTo>
                  <a:pt x="64" y="28"/>
                </a:lnTo>
                <a:lnTo>
                  <a:pt x="68" y="31"/>
                </a:lnTo>
                <a:lnTo>
                  <a:pt x="74" y="33"/>
                </a:lnTo>
                <a:lnTo>
                  <a:pt x="79" y="38"/>
                </a:lnTo>
                <a:lnTo>
                  <a:pt x="79" y="38"/>
                </a:lnTo>
                <a:lnTo>
                  <a:pt x="82" y="42"/>
                </a:lnTo>
                <a:lnTo>
                  <a:pt x="85" y="47"/>
                </a:lnTo>
                <a:lnTo>
                  <a:pt x="87" y="53"/>
                </a:lnTo>
                <a:lnTo>
                  <a:pt x="87" y="59"/>
                </a:lnTo>
                <a:lnTo>
                  <a:pt x="87" y="59"/>
                </a:lnTo>
                <a:lnTo>
                  <a:pt x="87" y="67"/>
                </a:lnTo>
                <a:lnTo>
                  <a:pt x="84" y="73"/>
                </a:lnTo>
                <a:lnTo>
                  <a:pt x="84" y="73"/>
                </a:lnTo>
                <a:lnTo>
                  <a:pt x="79" y="79"/>
                </a:lnTo>
                <a:lnTo>
                  <a:pt x="73" y="84"/>
                </a:lnTo>
                <a:lnTo>
                  <a:pt x="73" y="87"/>
                </a:lnTo>
                <a:lnTo>
                  <a:pt x="74" y="87"/>
                </a:lnTo>
                <a:lnTo>
                  <a:pt x="78" y="87"/>
                </a:lnTo>
                <a:lnTo>
                  <a:pt x="78" y="89"/>
                </a:lnTo>
                <a:lnTo>
                  <a:pt x="78" y="89"/>
                </a:lnTo>
                <a:lnTo>
                  <a:pt x="79" y="93"/>
                </a:lnTo>
                <a:lnTo>
                  <a:pt x="79" y="93"/>
                </a:lnTo>
                <a:lnTo>
                  <a:pt x="78" y="100"/>
                </a:lnTo>
                <a:lnTo>
                  <a:pt x="78" y="100"/>
                </a:lnTo>
                <a:lnTo>
                  <a:pt x="78" y="100"/>
                </a:lnTo>
                <a:lnTo>
                  <a:pt x="78" y="100"/>
                </a:lnTo>
                <a:lnTo>
                  <a:pt x="79" y="106"/>
                </a:lnTo>
                <a:lnTo>
                  <a:pt x="79" y="106"/>
                </a:lnTo>
                <a:lnTo>
                  <a:pt x="78" y="110"/>
                </a:lnTo>
                <a:lnTo>
                  <a:pt x="78" y="112"/>
                </a:lnTo>
                <a:lnTo>
                  <a:pt x="74" y="112"/>
                </a:lnTo>
                <a:lnTo>
                  <a:pt x="40" y="115"/>
                </a:lnTo>
                <a:lnTo>
                  <a:pt x="39" y="115"/>
                </a:lnTo>
                <a:lnTo>
                  <a:pt x="37" y="114"/>
                </a:lnTo>
                <a:lnTo>
                  <a:pt x="37" y="114"/>
                </a:lnTo>
                <a:lnTo>
                  <a:pt x="37" y="109"/>
                </a:lnTo>
                <a:lnTo>
                  <a:pt x="37" y="109"/>
                </a:lnTo>
                <a:lnTo>
                  <a:pt x="37" y="103"/>
                </a:lnTo>
                <a:lnTo>
                  <a:pt x="39" y="103"/>
                </a:lnTo>
                <a:lnTo>
                  <a:pt x="37" y="101"/>
                </a:lnTo>
                <a:lnTo>
                  <a:pt x="37" y="101"/>
                </a:lnTo>
                <a:lnTo>
                  <a:pt x="37" y="97"/>
                </a:lnTo>
                <a:lnTo>
                  <a:pt x="37" y="97"/>
                </a:lnTo>
                <a:lnTo>
                  <a:pt x="37" y="92"/>
                </a:lnTo>
                <a:lnTo>
                  <a:pt x="39" y="90"/>
                </a:lnTo>
                <a:lnTo>
                  <a:pt x="40" y="90"/>
                </a:lnTo>
                <a:lnTo>
                  <a:pt x="42" y="90"/>
                </a:lnTo>
                <a:lnTo>
                  <a:pt x="42" y="84"/>
                </a:lnTo>
                <a:lnTo>
                  <a:pt x="42" y="84"/>
                </a:lnTo>
                <a:lnTo>
                  <a:pt x="36" y="79"/>
                </a:lnTo>
                <a:lnTo>
                  <a:pt x="31" y="75"/>
                </a:lnTo>
                <a:lnTo>
                  <a:pt x="31" y="75"/>
                </a:lnTo>
                <a:lnTo>
                  <a:pt x="28" y="67"/>
                </a:lnTo>
                <a:lnTo>
                  <a:pt x="26" y="59"/>
                </a:lnTo>
                <a:lnTo>
                  <a:pt x="26" y="59"/>
                </a:lnTo>
                <a:lnTo>
                  <a:pt x="28" y="53"/>
                </a:lnTo>
                <a:lnTo>
                  <a:pt x="30" y="47"/>
                </a:lnTo>
                <a:lnTo>
                  <a:pt x="33" y="42"/>
                </a:lnTo>
                <a:lnTo>
                  <a:pt x="36" y="38"/>
                </a:lnTo>
                <a:lnTo>
                  <a:pt x="36" y="38"/>
                </a:lnTo>
                <a:lnTo>
                  <a:pt x="40" y="33"/>
                </a:lnTo>
                <a:lnTo>
                  <a:pt x="45" y="31"/>
                </a:lnTo>
                <a:lnTo>
                  <a:pt x="51" y="28"/>
                </a:lnTo>
                <a:lnTo>
                  <a:pt x="57" y="28"/>
                </a:lnTo>
                <a:lnTo>
                  <a:pt x="57" y="28"/>
                </a:lnTo>
                <a:close/>
                <a:moveTo>
                  <a:pt x="67" y="117"/>
                </a:moveTo>
                <a:lnTo>
                  <a:pt x="67" y="117"/>
                </a:lnTo>
                <a:lnTo>
                  <a:pt x="67" y="118"/>
                </a:lnTo>
                <a:lnTo>
                  <a:pt x="67" y="118"/>
                </a:lnTo>
                <a:lnTo>
                  <a:pt x="65" y="121"/>
                </a:lnTo>
                <a:lnTo>
                  <a:pt x="64" y="124"/>
                </a:lnTo>
                <a:lnTo>
                  <a:pt x="60" y="126"/>
                </a:lnTo>
                <a:lnTo>
                  <a:pt x="57" y="126"/>
                </a:lnTo>
                <a:lnTo>
                  <a:pt x="57" y="126"/>
                </a:lnTo>
                <a:lnTo>
                  <a:pt x="54" y="126"/>
                </a:lnTo>
                <a:lnTo>
                  <a:pt x="51" y="124"/>
                </a:lnTo>
                <a:lnTo>
                  <a:pt x="50" y="121"/>
                </a:lnTo>
                <a:lnTo>
                  <a:pt x="50" y="118"/>
                </a:lnTo>
                <a:lnTo>
                  <a:pt x="67" y="117"/>
                </a:lnTo>
                <a:lnTo>
                  <a:pt x="67" y="117"/>
                </a:lnTo>
                <a:close/>
                <a:moveTo>
                  <a:pt x="73" y="104"/>
                </a:moveTo>
                <a:lnTo>
                  <a:pt x="43" y="107"/>
                </a:lnTo>
                <a:lnTo>
                  <a:pt x="43" y="107"/>
                </a:lnTo>
                <a:lnTo>
                  <a:pt x="43" y="109"/>
                </a:lnTo>
                <a:lnTo>
                  <a:pt x="43" y="109"/>
                </a:lnTo>
                <a:lnTo>
                  <a:pt x="43" y="109"/>
                </a:lnTo>
                <a:lnTo>
                  <a:pt x="73" y="106"/>
                </a:lnTo>
                <a:lnTo>
                  <a:pt x="73" y="106"/>
                </a:lnTo>
                <a:lnTo>
                  <a:pt x="73" y="106"/>
                </a:lnTo>
                <a:lnTo>
                  <a:pt x="73" y="106"/>
                </a:lnTo>
                <a:lnTo>
                  <a:pt x="73" y="104"/>
                </a:lnTo>
                <a:lnTo>
                  <a:pt x="73" y="104"/>
                </a:lnTo>
                <a:close/>
                <a:moveTo>
                  <a:pt x="73" y="93"/>
                </a:moveTo>
                <a:lnTo>
                  <a:pt x="43" y="97"/>
                </a:lnTo>
                <a:lnTo>
                  <a:pt x="43" y="97"/>
                </a:lnTo>
                <a:lnTo>
                  <a:pt x="43" y="97"/>
                </a:lnTo>
                <a:lnTo>
                  <a:pt x="43" y="97"/>
                </a:lnTo>
                <a:lnTo>
                  <a:pt x="43" y="98"/>
                </a:lnTo>
                <a:lnTo>
                  <a:pt x="73" y="95"/>
                </a:lnTo>
                <a:lnTo>
                  <a:pt x="73" y="95"/>
                </a:lnTo>
                <a:lnTo>
                  <a:pt x="73" y="93"/>
                </a:lnTo>
                <a:lnTo>
                  <a:pt x="73" y="93"/>
                </a:lnTo>
                <a:lnTo>
                  <a:pt x="73" y="93"/>
                </a:lnTo>
                <a:lnTo>
                  <a:pt x="73" y="93"/>
                </a:lnTo>
                <a:close/>
              </a:path>
            </a:pathLst>
          </a:custGeom>
          <a:solidFill>
            <a:srgbClr val="00B46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4EBC683-4C9C-6642-547D-3F293D861993}"/>
              </a:ext>
            </a:extLst>
          </p:cNvPr>
          <p:cNvSpPr txBox="1"/>
          <p:nvPr/>
        </p:nvSpPr>
        <p:spPr>
          <a:xfrm>
            <a:off x="8844248" y="2792527"/>
            <a:ext cx="2591762" cy="332398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All systems, including </a:t>
            </a:r>
            <a:r>
              <a:rPr lang="en-NZ" sz="1400">
                <a:solidFill>
                  <a:srgbClr val="09050A"/>
                </a:solidFill>
                <a:latin typeface="Calibri" panose="020F0502020204030204"/>
              </a:rPr>
              <a:t>PMS,</a:t>
            </a: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 that currently connect to NIR will be reconnected to AIR (we are working with software vendors to enable this)</a:t>
            </a: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All vaccinations for all age groups will be able to be recorded in the AIR</a:t>
            </a: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  </a:t>
            </a: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New reporting tools will be enabled for both analytical and operational reports</a:t>
            </a:r>
            <a:endParaRPr kumimoji="0" lang="en-NZ" sz="1400" b="0" i="0" u="none" strike="noStrike" kern="1200" cap="none" spc="0" normalizeH="0" baseline="0" noProof="0">
              <a:ln>
                <a:noFill/>
              </a:ln>
              <a:solidFill>
                <a:srgbClr val="09050A"/>
              </a:solidFill>
              <a:effectLst/>
              <a:uLnTx/>
              <a:uFillTx/>
              <a:latin typeface="Calibri" panose="020F0502020204030204"/>
              <a:ea typeface="+mn-ea"/>
              <a:cs typeface="Calibri"/>
            </a:endParaRPr>
          </a:p>
        </p:txBody>
      </p:sp>
      <p:sp>
        <p:nvSpPr>
          <p:cNvPr id="21" name="Oval 20">
            <a:extLst>
              <a:ext uri="{FF2B5EF4-FFF2-40B4-BE49-F238E27FC236}">
                <a16:creationId xmlns:a16="http://schemas.microsoft.com/office/drawing/2014/main" id="{7837CDEC-751D-E2C1-C10C-74CF1CBE136E}"/>
              </a:ext>
            </a:extLst>
          </p:cNvPr>
          <p:cNvSpPr/>
          <p:nvPr/>
        </p:nvSpPr>
        <p:spPr>
          <a:xfrm>
            <a:off x="8292581" y="3386174"/>
            <a:ext cx="456870" cy="408022"/>
          </a:xfrm>
          <a:prstGeom prst="ellipse">
            <a:avLst/>
          </a:prstGeom>
          <a:solidFill>
            <a:srgbClr val="00B4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 name="Graphic 19" descr="Checkmark with solid fill">
            <a:extLst>
              <a:ext uri="{FF2B5EF4-FFF2-40B4-BE49-F238E27FC236}">
                <a16:creationId xmlns:a16="http://schemas.microsoft.com/office/drawing/2014/main" id="{8F23A4AE-0E6E-39D6-CBDD-09A5892BF5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6953" y="3455514"/>
            <a:ext cx="269341" cy="269341"/>
          </a:xfrm>
          <a:prstGeom prst="rect">
            <a:avLst/>
          </a:prstGeom>
        </p:spPr>
      </p:pic>
      <p:sp>
        <p:nvSpPr>
          <p:cNvPr id="22" name="Oval 21">
            <a:extLst>
              <a:ext uri="{FF2B5EF4-FFF2-40B4-BE49-F238E27FC236}">
                <a16:creationId xmlns:a16="http://schemas.microsoft.com/office/drawing/2014/main" id="{E30AD4C3-80A2-0D5F-C33A-461BA3466F00}"/>
              </a:ext>
            </a:extLst>
          </p:cNvPr>
          <p:cNvSpPr/>
          <p:nvPr/>
        </p:nvSpPr>
        <p:spPr>
          <a:xfrm>
            <a:off x="8292581" y="4596836"/>
            <a:ext cx="456870" cy="408022"/>
          </a:xfrm>
          <a:prstGeom prst="ellipse">
            <a:avLst/>
          </a:prstGeom>
          <a:solidFill>
            <a:srgbClr val="00B4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Checkmark with solid fill">
            <a:extLst>
              <a:ext uri="{FF2B5EF4-FFF2-40B4-BE49-F238E27FC236}">
                <a16:creationId xmlns:a16="http://schemas.microsoft.com/office/drawing/2014/main" id="{83EEBC84-2F41-B156-AD0E-D6CD4D70DA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6953" y="4666176"/>
            <a:ext cx="269341" cy="269341"/>
          </a:xfrm>
          <a:prstGeom prst="rect">
            <a:avLst/>
          </a:prstGeom>
        </p:spPr>
      </p:pic>
      <p:sp>
        <p:nvSpPr>
          <p:cNvPr id="24" name="Oval 23">
            <a:extLst>
              <a:ext uri="{FF2B5EF4-FFF2-40B4-BE49-F238E27FC236}">
                <a16:creationId xmlns:a16="http://schemas.microsoft.com/office/drawing/2014/main" id="{E6D743B1-DE90-D381-8503-EF1AF4275062}"/>
              </a:ext>
            </a:extLst>
          </p:cNvPr>
          <p:cNvSpPr/>
          <p:nvPr/>
        </p:nvSpPr>
        <p:spPr>
          <a:xfrm>
            <a:off x="8292581" y="5539638"/>
            <a:ext cx="456870" cy="408022"/>
          </a:xfrm>
          <a:prstGeom prst="ellipse">
            <a:avLst/>
          </a:prstGeom>
          <a:solidFill>
            <a:srgbClr val="00B4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5" name="Graphic 24" descr="Checkmark with solid fill">
            <a:extLst>
              <a:ext uri="{FF2B5EF4-FFF2-40B4-BE49-F238E27FC236}">
                <a16:creationId xmlns:a16="http://schemas.microsoft.com/office/drawing/2014/main" id="{E5359BE5-ED1A-ADA5-13FA-0A569485DA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6953" y="5608978"/>
            <a:ext cx="269341" cy="269341"/>
          </a:xfrm>
          <a:prstGeom prst="rect">
            <a:avLst/>
          </a:prstGeom>
        </p:spPr>
      </p:pic>
      <p:sp>
        <p:nvSpPr>
          <p:cNvPr id="26" name="TextBox 25">
            <a:extLst>
              <a:ext uri="{FF2B5EF4-FFF2-40B4-BE49-F238E27FC236}">
                <a16:creationId xmlns:a16="http://schemas.microsoft.com/office/drawing/2014/main" id="{F33353BA-9E58-E6B5-11E3-E21F5FF9941E}"/>
              </a:ext>
            </a:extLst>
          </p:cNvPr>
          <p:cNvSpPr txBox="1"/>
          <p:nvPr/>
        </p:nvSpPr>
        <p:spPr>
          <a:xfrm>
            <a:off x="8296541" y="2680293"/>
            <a:ext cx="31011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Calibri" panose="020F0502020204030204"/>
                <a:ea typeface="+mn-ea"/>
                <a:cs typeface="+mn-cs"/>
              </a:rPr>
              <a:t>The outcome of cutover is that: </a:t>
            </a:r>
          </a:p>
        </p:txBody>
      </p:sp>
      <p:sp>
        <p:nvSpPr>
          <p:cNvPr id="2" name="TextBox 1">
            <a:extLst>
              <a:ext uri="{FF2B5EF4-FFF2-40B4-BE49-F238E27FC236}">
                <a16:creationId xmlns:a16="http://schemas.microsoft.com/office/drawing/2014/main" id="{422614FF-1018-6DDF-76E5-F9882D559A15}"/>
              </a:ext>
            </a:extLst>
          </p:cNvPr>
          <p:cNvSpPr txBox="1"/>
          <p:nvPr/>
        </p:nvSpPr>
        <p:spPr>
          <a:xfrm>
            <a:off x="291629" y="6175417"/>
            <a:ext cx="7281988" cy="430887"/>
          </a:xfrm>
          <a:prstGeom prst="rect">
            <a:avLst/>
          </a:prstGeom>
          <a:noFill/>
          <a:ln>
            <a:solidFill>
              <a:srgbClr val="00B46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09050A"/>
                </a:solidFill>
                <a:effectLst/>
                <a:uLnTx/>
                <a:uFillTx/>
                <a:latin typeface="Calibri" panose="020F0502020204030204"/>
                <a:ea typeface="+mn-ea"/>
                <a:cs typeface="+mn-cs"/>
              </a:rPr>
              <a:t>MVP = Minimum Viable Product (MVP) is a version of AIR &amp; </a:t>
            </a:r>
            <a:r>
              <a:rPr kumimoji="0" lang="en-NZ" sz="1100" b="0" i="0" u="none" strike="noStrike" kern="1200" cap="none" spc="0" normalizeH="0" baseline="0" noProof="0" err="1">
                <a:ln>
                  <a:noFill/>
                </a:ln>
                <a:solidFill>
                  <a:srgbClr val="09050A"/>
                </a:solidFill>
                <a:effectLst/>
                <a:uLnTx/>
                <a:uFillTx/>
                <a:latin typeface="Calibri" panose="020F0502020204030204"/>
                <a:ea typeface="+mn-ea"/>
                <a:cs typeface="+mn-cs"/>
              </a:rPr>
              <a:t>Whaihua</a:t>
            </a:r>
            <a:r>
              <a:rPr kumimoji="0" lang="en-NZ" sz="1100" b="0" i="0" u="none" strike="noStrike" kern="1200" cap="none" spc="0" normalizeH="0" baseline="0" noProof="0">
                <a:ln>
                  <a:noFill/>
                </a:ln>
                <a:solidFill>
                  <a:srgbClr val="09050A"/>
                </a:solidFill>
                <a:effectLst/>
                <a:uLnTx/>
                <a:uFillTx/>
                <a:latin typeface="Calibri" panose="020F0502020204030204"/>
                <a:ea typeface="+mn-ea"/>
                <a:cs typeface="+mn-cs"/>
              </a:rPr>
              <a:t> with essential features that enable the transition.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100" b="0" i="0" u="none" strike="noStrike" kern="1200" cap="none" spc="0" normalizeH="0" baseline="0" noProof="0">
                <a:ln>
                  <a:noFill/>
                </a:ln>
                <a:solidFill>
                  <a:srgbClr val="09050A"/>
                </a:solidFill>
                <a:effectLst/>
                <a:uLnTx/>
                <a:uFillTx/>
                <a:latin typeface="Calibri" panose="020F0502020204030204"/>
                <a:ea typeface="+mn-ea"/>
                <a:cs typeface="+mn-cs"/>
              </a:rPr>
              <a:t>AIR &amp; </a:t>
            </a:r>
            <a:r>
              <a:rPr kumimoji="0" lang="en-NZ" sz="1100" b="0" i="0" u="none" strike="noStrike" kern="1200" cap="none" spc="0" normalizeH="0" baseline="0" noProof="0" err="1">
                <a:ln>
                  <a:noFill/>
                </a:ln>
                <a:solidFill>
                  <a:srgbClr val="09050A"/>
                </a:solidFill>
                <a:effectLst/>
                <a:uLnTx/>
                <a:uFillTx/>
                <a:latin typeface="Calibri" panose="020F0502020204030204"/>
                <a:ea typeface="+mn-ea"/>
                <a:cs typeface="+mn-cs"/>
              </a:rPr>
              <a:t>Whaihua</a:t>
            </a:r>
            <a:r>
              <a:rPr kumimoji="0" lang="en-NZ" sz="1100" b="0" i="0" u="none" strike="noStrike" kern="1200" cap="none" spc="0" normalizeH="0" baseline="0" noProof="0">
                <a:ln>
                  <a:noFill/>
                </a:ln>
                <a:solidFill>
                  <a:srgbClr val="09050A"/>
                </a:solidFill>
                <a:effectLst/>
                <a:uLnTx/>
                <a:uFillTx/>
                <a:latin typeface="Calibri" panose="020F0502020204030204"/>
                <a:ea typeface="+mn-ea"/>
                <a:cs typeface="+mn-cs"/>
              </a:rPr>
              <a:t> will continue to develop past MVP</a:t>
            </a:r>
            <a:endParaRPr kumimoji="0" lang="en-NZ" sz="1100" b="0" i="0" u="none" strike="noStrike" kern="1200" cap="none" spc="0" normalizeH="0" baseline="0" noProof="0">
              <a:ln>
                <a:noFill/>
              </a:ln>
              <a:solidFill>
                <a:srgbClr val="09050A"/>
              </a:solidFill>
              <a:effectLst/>
              <a:uLnTx/>
              <a:uFillTx/>
              <a:latin typeface="Calibri" panose="020F0502020204030204"/>
              <a:ea typeface="+mn-ea"/>
              <a:cs typeface="Calibri"/>
            </a:endParaRPr>
          </a:p>
        </p:txBody>
      </p:sp>
      <p:sp>
        <p:nvSpPr>
          <p:cNvPr id="3" name="TextBox 2">
            <a:extLst>
              <a:ext uri="{FF2B5EF4-FFF2-40B4-BE49-F238E27FC236}">
                <a16:creationId xmlns:a16="http://schemas.microsoft.com/office/drawing/2014/main" id="{3F857BD9-48EB-FA4E-0E12-1B68AD79810E}"/>
              </a:ext>
            </a:extLst>
          </p:cNvPr>
          <p:cNvSpPr txBox="1"/>
          <p:nvPr/>
        </p:nvSpPr>
        <p:spPr>
          <a:xfrm>
            <a:off x="3931343" y="4144092"/>
            <a:ext cx="25273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Impacts to the CIR:</a:t>
            </a:r>
          </a:p>
        </p:txBody>
      </p:sp>
    </p:spTree>
    <p:extLst>
      <p:ext uri="{BB962C8B-B14F-4D97-AF65-F5344CB8AC3E}">
        <p14:creationId xmlns:p14="http://schemas.microsoft.com/office/powerpoint/2010/main" val="2246221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8371D-8809-C32D-1127-2DAFA507EDF0}"/>
              </a:ext>
            </a:extLst>
          </p:cNvPr>
          <p:cNvSpPr txBox="1"/>
          <p:nvPr/>
        </p:nvSpPr>
        <p:spPr>
          <a:xfrm>
            <a:off x="468500"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Cutover | </a:t>
            </a:r>
            <a:r>
              <a:rPr kumimoji="0" lang="en-NZ" sz="1800" b="0" i="0" u="none" strike="noStrike" kern="1200" cap="none" spc="0" normalizeH="0" baseline="0" noProof="0">
                <a:ln>
                  <a:noFill/>
                </a:ln>
                <a:solidFill>
                  <a:srgbClr val="09050A"/>
                </a:solidFill>
                <a:effectLst/>
                <a:uLnTx/>
                <a:uFillTx/>
                <a:latin typeface="Century Gothic"/>
                <a:ea typeface="+mn-ea"/>
                <a:cs typeface="+mn-cs"/>
              </a:rPr>
              <a:t>What does </a:t>
            </a:r>
            <a:r>
              <a:rPr lang="en-NZ">
                <a:solidFill>
                  <a:srgbClr val="09050A"/>
                </a:solidFill>
                <a:latin typeface="Century Gothic"/>
              </a:rPr>
              <a:t>this look like for a provider?</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2068F85-569A-2597-B65B-452BBB2AFEC6}"/>
              </a:ext>
            </a:extLst>
          </p:cNvPr>
          <p:cNvSpPr txBox="1"/>
          <p:nvPr/>
        </p:nvSpPr>
        <p:spPr>
          <a:xfrm>
            <a:off x="468500" y="1709394"/>
            <a:ext cx="11211033"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Key changes at cutover for providers are outlined below. </a:t>
            </a:r>
          </a:p>
        </p:txBody>
      </p:sp>
      <p:grpSp>
        <p:nvGrpSpPr>
          <p:cNvPr id="4" name="Group 3">
            <a:extLst>
              <a:ext uri="{FF2B5EF4-FFF2-40B4-BE49-F238E27FC236}">
                <a16:creationId xmlns:a16="http://schemas.microsoft.com/office/drawing/2014/main" id="{C5B88605-4D25-DCF6-2894-31132E0B48AC}"/>
              </a:ext>
            </a:extLst>
          </p:cNvPr>
          <p:cNvGrpSpPr/>
          <p:nvPr/>
        </p:nvGrpSpPr>
        <p:grpSpPr>
          <a:xfrm>
            <a:off x="462849" y="2207272"/>
            <a:ext cx="526196" cy="526196"/>
            <a:chOff x="626644" y="3208939"/>
            <a:chExt cx="363499" cy="363499"/>
          </a:xfrm>
        </p:grpSpPr>
        <p:sp>
          <p:nvSpPr>
            <p:cNvPr id="5" name="Flowchart: Connector 4">
              <a:extLst>
                <a:ext uri="{FF2B5EF4-FFF2-40B4-BE49-F238E27FC236}">
                  <a16:creationId xmlns:a16="http://schemas.microsoft.com/office/drawing/2014/main" id="{E593FD6F-A407-FDDC-FADA-77C4CA6B9AA5}"/>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Graphic 5" descr="Ui Ux outline">
              <a:extLst>
                <a:ext uri="{FF2B5EF4-FFF2-40B4-BE49-F238E27FC236}">
                  <a16:creationId xmlns:a16="http://schemas.microsoft.com/office/drawing/2014/main" id="{73822566-6F04-A2E8-B29F-6E333EE3815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6193" y="3248488"/>
              <a:ext cx="284400" cy="284400"/>
            </a:xfrm>
            <a:prstGeom prst="rect">
              <a:avLst/>
            </a:prstGeom>
          </p:spPr>
        </p:pic>
      </p:grpSp>
      <p:grpSp>
        <p:nvGrpSpPr>
          <p:cNvPr id="7" name="Group 6">
            <a:extLst>
              <a:ext uri="{FF2B5EF4-FFF2-40B4-BE49-F238E27FC236}">
                <a16:creationId xmlns:a16="http://schemas.microsoft.com/office/drawing/2014/main" id="{97C72087-67F1-5986-8B25-AEA369AC338A}"/>
              </a:ext>
            </a:extLst>
          </p:cNvPr>
          <p:cNvGrpSpPr/>
          <p:nvPr/>
        </p:nvGrpSpPr>
        <p:grpSpPr>
          <a:xfrm>
            <a:off x="462849" y="2923693"/>
            <a:ext cx="526196" cy="526196"/>
            <a:chOff x="626644" y="3208939"/>
            <a:chExt cx="363499" cy="363499"/>
          </a:xfrm>
        </p:grpSpPr>
        <p:sp>
          <p:nvSpPr>
            <p:cNvPr id="8" name="Flowchart: Connector 7">
              <a:extLst>
                <a:ext uri="{FF2B5EF4-FFF2-40B4-BE49-F238E27FC236}">
                  <a16:creationId xmlns:a16="http://schemas.microsoft.com/office/drawing/2014/main" id="{0669EA65-7C78-80E8-3590-E526D8A97268}"/>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Graphic 8" descr="Arrow: Vertical U-turn outline">
              <a:extLst>
                <a:ext uri="{FF2B5EF4-FFF2-40B4-BE49-F238E27FC236}">
                  <a16:creationId xmlns:a16="http://schemas.microsoft.com/office/drawing/2014/main" id="{1AEBFF22-E424-4B69-A4EF-95B326E563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6193" y="3248488"/>
              <a:ext cx="284400" cy="284400"/>
            </a:xfrm>
            <a:prstGeom prst="rect">
              <a:avLst/>
            </a:prstGeom>
          </p:spPr>
        </p:pic>
      </p:grpSp>
      <p:grpSp>
        <p:nvGrpSpPr>
          <p:cNvPr id="10" name="Group 9">
            <a:extLst>
              <a:ext uri="{FF2B5EF4-FFF2-40B4-BE49-F238E27FC236}">
                <a16:creationId xmlns:a16="http://schemas.microsoft.com/office/drawing/2014/main" id="{2E2CC2C3-CA37-CA4B-299E-288CD903A044}"/>
              </a:ext>
            </a:extLst>
          </p:cNvPr>
          <p:cNvGrpSpPr/>
          <p:nvPr/>
        </p:nvGrpSpPr>
        <p:grpSpPr>
          <a:xfrm>
            <a:off x="462849" y="4207882"/>
            <a:ext cx="526196" cy="526196"/>
            <a:chOff x="626644" y="3208939"/>
            <a:chExt cx="363499" cy="363499"/>
          </a:xfrm>
        </p:grpSpPr>
        <p:sp>
          <p:nvSpPr>
            <p:cNvPr id="11" name="Flowchart: Connector 10">
              <a:extLst>
                <a:ext uri="{FF2B5EF4-FFF2-40B4-BE49-F238E27FC236}">
                  <a16:creationId xmlns:a16="http://schemas.microsoft.com/office/drawing/2014/main" id="{D65B8FB6-3D19-5582-90BD-5C0F0DAA02C8}"/>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2" name="Graphic 11" descr="Woman with baby outline">
              <a:extLst>
                <a:ext uri="{FF2B5EF4-FFF2-40B4-BE49-F238E27FC236}">
                  <a16:creationId xmlns:a16="http://schemas.microsoft.com/office/drawing/2014/main" id="{D6ABCDA1-1F2D-3641-B81A-DBAA36B1CC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66193" y="3248488"/>
              <a:ext cx="284400" cy="284400"/>
            </a:xfrm>
            <a:prstGeom prst="rect">
              <a:avLst/>
            </a:prstGeom>
          </p:spPr>
        </p:pic>
      </p:grpSp>
      <p:grpSp>
        <p:nvGrpSpPr>
          <p:cNvPr id="13" name="Group 12">
            <a:extLst>
              <a:ext uri="{FF2B5EF4-FFF2-40B4-BE49-F238E27FC236}">
                <a16:creationId xmlns:a16="http://schemas.microsoft.com/office/drawing/2014/main" id="{767D61D7-8562-A0B7-6567-0DF94F41D962}"/>
              </a:ext>
            </a:extLst>
          </p:cNvPr>
          <p:cNvGrpSpPr/>
          <p:nvPr/>
        </p:nvGrpSpPr>
        <p:grpSpPr>
          <a:xfrm>
            <a:off x="462849" y="6189596"/>
            <a:ext cx="526196" cy="526196"/>
            <a:chOff x="626644" y="3208939"/>
            <a:chExt cx="363499" cy="363499"/>
          </a:xfrm>
        </p:grpSpPr>
        <p:sp>
          <p:nvSpPr>
            <p:cNvPr id="14" name="Flowchart: Connector 13">
              <a:extLst>
                <a:ext uri="{FF2B5EF4-FFF2-40B4-BE49-F238E27FC236}">
                  <a16:creationId xmlns:a16="http://schemas.microsoft.com/office/drawing/2014/main" id="{0D4C7E0D-6A75-ABA0-0E0F-4A9D2F33AF0A}"/>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Graphic 14" descr="Users outline">
              <a:extLst>
                <a:ext uri="{FF2B5EF4-FFF2-40B4-BE49-F238E27FC236}">
                  <a16:creationId xmlns:a16="http://schemas.microsoft.com/office/drawing/2014/main" id="{50AF2A3E-57A9-9ABA-96F6-4692385D63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6193" y="3248488"/>
              <a:ext cx="284400" cy="284400"/>
            </a:xfrm>
            <a:prstGeom prst="rect">
              <a:avLst/>
            </a:prstGeom>
          </p:spPr>
        </p:pic>
      </p:grpSp>
      <p:graphicFrame>
        <p:nvGraphicFramePr>
          <p:cNvPr id="16" name="Table 20">
            <a:extLst>
              <a:ext uri="{FF2B5EF4-FFF2-40B4-BE49-F238E27FC236}">
                <a16:creationId xmlns:a16="http://schemas.microsoft.com/office/drawing/2014/main" id="{DE9E1CDF-D3BA-D7A0-4103-D39822E94FD9}"/>
              </a:ext>
            </a:extLst>
          </p:cNvPr>
          <p:cNvGraphicFramePr>
            <a:graphicFrameLocks noGrp="1"/>
          </p:cNvGraphicFramePr>
          <p:nvPr>
            <p:extLst>
              <p:ext uri="{D42A27DB-BD31-4B8C-83A1-F6EECF244321}">
                <p14:modId xmlns:p14="http://schemas.microsoft.com/office/powerpoint/2010/main" val="2195114233"/>
              </p:ext>
            </p:extLst>
          </p:nvPr>
        </p:nvGraphicFramePr>
        <p:xfrm>
          <a:off x="1137919" y="2181554"/>
          <a:ext cx="10541613" cy="4569745"/>
        </p:xfrm>
        <a:graphic>
          <a:graphicData uri="http://schemas.openxmlformats.org/drawingml/2006/table">
            <a:tbl>
              <a:tblPr firstRow="1" bandRow="1">
                <a:tableStyleId>{2D5ABB26-0587-4C30-8999-92F81FD0307C}</a:tableStyleId>
              </a:tblPr>
              <a:tblGrid>
                <a:gridCol w="2650310">
                  <a:extLst>
                    <a:ext uri="{9D8B030D-6E8A-4147-A177-3AD203B41FA5}">
                      <a16:colId xmlns:a16="http://schemas.microsoft.com/office/drawing/2014/main" val="97526829"/>
                    </a:ext>
                  </a:extLst>
                </a:gridCol>
                <a:gridCol w="7891303">
                  <a:extLst>
                    <a:ext uri="{9D8B030D-6E8A-4147-A177-3AD203B41FA5}">
                      <a16:colId xmlns:a16="http://schemas.microsoft.com/office/drawing/2014/main" val="2053448518"/>
                    </a:ext>
                  </a:extLst>
                </a:gridCol>
              </a:tblGrid>
              <a:tr h="584765">
                <a:tc>
                  <a:txBody>
                    <a:bodyPr/>
                    <a:lstStyle/>
                    <a:p>
                      <a:pPr algn="l"/>
                      <a:r>
                        <a:rPr lang="en-NZ" sz="1600" b="1" noProof="0"/>
                        <a:t>IMMUNISATION RECORDING</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NZ" sz="1600" b="0" i="0" u="none" strike="noStrike" kern="1200" cap="none" spc="0" normalizeH="0" baseline="0" noProof="0">
                          <a:ln>
                            <a:noFill/>
                          </a:ln>
                          <a:solidFill>
                            <a:srgbClr val="09050A"/>
                          </a:solidFill>
                          <a:effectLst/>
                          <a:uLnTx/>
                          <a:uFillTx/>
                          <a:latin typeface="+mn-lt"/>
                          <a:ea typeface="+mn-lt"/>
                          <a:cs typeface="Poppins Light"/>
                        </a:rPr>
                        <a:t>AIR will be used to record all vaccinations replacing CIR and NIR</a:t>
                      </a:r>
                      <a:r>
                        <a:rPr lang="en-NZ" sz="1600" b="0" i="0" u="none" strike="noStrike" kern="1200" cap="none" spc="0" normalizeH="0" baseline="0" noProof="0">
                          <a:ln>
                            <a:noFill/>
                          </a:ln>
                          <a:solidFill>
                            <a:srgbClr val="09050A"/>
                          </a:solidFill>
                          <a:effectLst/>
                          <a:uLnTx/>
                          <a:uFillTx/>
                          <a:latin typeface="+mn-lt"/>
                          <a:ea typeface="+mn-lt"/>
                          <a:cs typeface="Poppins Light"/>
                        </a:rPr>
                        <a:t> using either the vaccinator portal or an integrated system. </a:t>
                      </a:r>
                      <a:endParaRPr kumimoji="0" lang="en-NZ" sz="1600" b="0" i="0" u="none" strike="noStrike" kern="1200" cap="none" spc="0" normalizeH="0" baseline="0" noProof="0">
                        <a:ln>
                          <a:noFill/>
                        </a:ln>
                        <a:solidFill>
                          <a:srgbClr val="09050A"/>
                        </a:solidFill>
                        <a:effectLst/>
                        <a:uLnTx/>
                        <a:uFillTx/>
                        <a:latin typeface="+mn-lt"/>
                        <a:ea typeface="+mn-lt"/>
                        <a:cs typeface="Poppins Ligh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2113998537"/>
                  </a:ext>
                </a:extLst>
              </a:tr>
              <a:tr h="584765">
                <a:tc>
                  <a:txBody>
                    <a:bodyPr/>
                    <a:lstStyle/>
                    <a:p>
                      <a:pPr algn="l"/>
                      <a:r>
                        <a:rPr lang="en-NZ" sz="1600" b="1" noProof="0"/>
                        <a:t>OPTING OFF</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NZ" sz="1600" b="0" i="0" u="none" strike="noStrike" kern="1200" cap="none" spc="0" normalizeH="0" baseline="0" noProof="0">
                          <a:ln>
                            <a:noFill/>
                          </a:ln>
                          <a:solidFill>
                            <a:srgbClr val="09050A"/>
                          </a:solidFill>
                          <a:effectLst/>
                          <a:uLnTx/>
                          <a:uFillTx/>
                          <a:latin typeface="+mn-lt"/>
                          <a:ea typeface="+mn-lt"/>
                          <a:cs typeface="Poppins Light"/>
                        </a:rPr>
                        <a:t>All vaccines will be recorded in the AIR </a:t>
                      </a:r>
                      <a:r>
                        <a:rPr lang="en-NZ" sz="1600" b="0" i="0" u="none" strike="noStrike" kern="1200" cap="none" spc="0" normalizeH="0" baseline="0" noProof="0">
                          <a:ln>
                            <a:noFill/>
                          </a:ln>
                          <a:solidFill>
                            <a:srgbClr val="09050A"/>
                          </a:solidFill>
                          <a:effectLst/>
                          <a:uLnTx/>
                          <a:uFillTx/>
                          <a:latin typeface="+mn-lt"/>
                          <a:ea typeface="+mn-lt"/>
                          <a:cs typeface="Poppins Light"/>
                        </a:rPr>
                        <a:t>to provide timely and accurate understanding of population immunity to mitigate risks to public health and provide complete and accurate data accessible to NZ Health providers to ensure safe and effective consumer care</a:t>
                      </a:r>
                      <a:endParaRPr kumimoji="0" lang="en-NZ" sz="1600" b="0" i="0" u="none" strike="noStrike" kern="1200" cap="none" spc="0" normalizeH="0" baseline="0" noProof="0">
                        <a:ln>
                          <a:noFill/>
                        </a:ln>
                        <a:solidFill>
                          <a:srgbClr val="09050A"/>
                        </a:solidFill>
                        <a:effectLst/>
                        <a:uLnTx/>
                        <a:uFillTx/>
                        <a:latin typeface="+mn-lt"/>
                        <a:ea typeface="Calibri"/>
                        <a:cs typeface="Poppins Ligh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2442695705"/>
                  </a:ext>
                </a:extLst>
              </a:tr>
              <a:tr h="584765">
                <a:tc>
                  <a:txBody>
                    <a:bodyPr/>
                    <a:lstStyle/>
                    <a:p>
                      <a:pPr algn="l"/>
                      <a:r>
                        <a:rPr lang="en-NZ" sz="1600" b="1" noProof="0"/>
                        <a:t>REPORTING</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NZ" sz="1600" b="0" i="0" u="none" strike="noStrike" kern="1200" cap="none" spc="0" normalizeH="0" baseline="0" noProof="0">
                          <a:ln>
                            <a:noFill/>
                          </a:ln>
                          <a:solidFill>
                            <a:srgbClr val="09050A"/>
                          </a:solidFill>
                          <a:effectLst/>
                          <a:uLnTx/>
                          <a:uFillTx/>
                          <a:latin typeface="+mn-lt"/>
                          <a:ea typeface="+mn-lt"/>
                          <a:cs typeface="Poppins Light"/>
                        </a:rPr>
                        <a:t>New tools will be introduced to support reporting </a:t>
                      </a:r>
                      <a:r>
                        <a:rPr lang="en-NZ" sz="1600" b="0" i="0" u="none" strike="noStrike" kern="1200" cap="none" spc="0" normalizeH="0" baseline="0" noProof="0">
                          <a:ln>
                            <a:noFill/>
                          </a:ln>
                          <a:solidFill>
                            <a:srgbClr val="09050A"/>
                          </a:solidFill>
                          <a:effectLst/>
                          <a:uLnTx/>
                          <a:uFillTx/>
                          <a:latin typeface="+mn-lt"/>
                          <a:ea typeface="+mn-lt"/>
                          <a:cs typeface="Poppins Light"/>
                        </a:rPr>
                        <a:t>with a refined reporting catalogue, providers will have access to provider reporting through the vaccinator portal. </a:t>
                      </a:r>
                      <a:endParaRPr kumimoji="0" lang="en-NZ" sz="1600" b="0" i="0" u="none" strike="noStrike" kern="1200" cap="none" spc="0" normalizeH="0" baseline="0" noProof="0">
                        <a:ln>
                          <a:noFill/>
                        </a:ln>
                        <a:solidFill>
                          <a:srgbClr val="09050A"/>
                        </a:solidFill>
                        <a:effectLst/>
                        <a:uLnTx/>
                        <a:uFillTx/>
                        <a:latin typeface="+mn-lt"/>
                        <a:ea typeface="+mn-lt"/>
                        <a:cs typeface="Poppins Ligh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790120396"/>
                  </a:ext>
                </a:extLst>
              </a:tr>
              <a:tr h="584765">
                <a:tc>
                  <a:txBody>
                    <a:bodyPr/>
                    <a:lstStyle/>
                    <a:p>
                      <a:pPr algn="l"/>
                      <a:r>
                        <a:rPr lang="en-NZ" sz="1600" b="1" noProof="0"/>
                        <a:t>NEWBORN ENROLMENT</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kumimoji="0" lang="en-NZ" sz="1600" b="0" i="0" u="none" strike="noStrike" kern="1200" cap="none" spc="0" normalizeH="0" baseline="0" noProof="0">
                          <a:ln>
                            <a:noFill/>
                          </a:ln>
                          <a:solidFill>
                            <a:srgbClr val="09050A"/>
                          </a:solidFill>
                          <a:effectLst/>
                          <a:uLnTx/>
                          <a:uFillTx/>
                          <a:latin typeface="+mn-lt"/>
                          <a:ea typeface="+mn-ea"/>
                          <a:cs typeface="Calibri" panose="020F0502020204030204"/>
                        </a:rPr>
                        <a:t>Providers (GP) will still receive nominations for newborn babies however this will not come from AIR but from a new foundational application to decouple this from immunisations.</a:t>
                      </a:r>
                      <a:endParaRPr lang="en-NZ" sz="1600" noProof="0">
                        <a:latin typeface="+mn-l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4156864765"/>
                  </a:ext>
                </a:extLst>
              </a:tr>
              <a:tr h="584765">
                <a:tc>
                  <a:txBody>
                    <a:bodyPr/>
                    <a:lstStyle/>
                    <a:p>
                      <a:pPr lvl="0" algn="l">
                        <a:buNone/>
                      </a:pPr>
                      <a:r>
                        <a:rPr lang="en-NZ" sz="1600" b="1" noProof="0"/>
                        <a:t>PLANNED EVENTS</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lvl="0">
                        <a:buNone/>
                      </a:pPr>
                      <a:r>
                        <a:rPr lang="en-NZ" sz="1600" b="0" i="0" u="none" strike="noStrike" noProof="0">
                          <a:solidFill>
                            <a:srgbClr val="000000"/>
                          </a:solidFill>
                          <a:latin typeface="Calibri"/>
                        </a:rPr>
                        <a:t>Planned events will replace the NIR tasks. They are the list of anticipated immunisation events reflective of the National Immunisation Schedule. They will show what a consumer is expected to have and when.</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1959448288"/>
                  </a:ext>
                </a:extLst>
              </a:tr>
              <a:tr h="584765">
                <a:tc>
                  <a:txBody>
                    <a:bodyPr/>
                    <a:lstStyle/>
                    <a:p>
                      <a:pPr algn="l"/>
                      <a:r>
                        <a:rPr lang="en-NZ" sz="1600" b="1" noProof="0"/>
                        <a:t>STATUS QUERY</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NZ" sz="1600" noProof="0">
                          <a:latin typeface="+mn-lt"/>
                        </a:rPr>
                        <a:t>You will be able to access an individual's vaccination history by querying records held within the AIR. </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2401966434"/>
                  </a:ext>
                </a:extLst>
              </a:tr>
              <a:tr h="584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1" i="0" u="none" strike="noStrike" kern="1200" cap="none" spc="0" normalizeH="0" baseline="0" noProof="0">
                          <a:ln>
                            <a:noFill/>
                          </a:ln>
                          <a:solidFill>
                            <a:srgbClr val="09050A"/>
                          </a:solidFill>
                          <a:effectLst/>
                          <a:uLnTx/>
                          <a:uFillTx/>
                          <a:latin typeface="+mn-lt"/>
                          <a:ea typeface="+mn-ea"/>
                          <a:cs typeface="+mn-cs"/>
                        </a:rPr>
                        <a:t>GP NOTIFICATIONS</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NZ" sz="1600" b="0" i="0" u="none" strike="noStrike" kern="1200" cap="none" spc="0" normalizeH="0" baseline="0" noProof="0">
                          <a:ln>
                            <a:noFill/>
                          </a:ln>
                          <a:solidFill>
                            <a:srgbClr val="09050A"/>
                          </a:solidFill>
                          <a:effectLst/>
                          <a:uLnTx/>
                          <a:uFillTx/>
                          <a:latin typeface="+mn-lt"/>
                          <a:ea typeface="+mn-ea"/>
                          <a:cs typeface="Calibri" panose="020F0502020204030204"/>
                        </a:rPr>
                        <a:t>GP Practices will continue to receive notifications to their PMS for enrolled patients when they receive a vaccination elsewhere.</a:t>
                      </a:r>
                      <a:r>
                        <a:rPr lang="en-NZ" sz="1600" b="0" i="0" u="none" strike="noStrike" kern="1200" cap="none" spc="0" normalizeH="0" baseline="0" noProof="0">
                          <a:ln>
                            <a:noFill/>
                          </a:ln>
                          <a:solidFill>
                            <a:srgbClr val="09050A"/>
                          </a:solidFill>
                          <a:effectLst/>
                          <a:uLnTx/>
                          <a:uFillTx/>
                          <a:latin typeface="+mn-lt"/>
                          <a:ea typeface="+mn-ea"/>
                          <a:cs typeface="Calibri" panose="020F0502020204030204"/>
                        </a:rPr>
                        <a:t> But will not receive automated overdue notifications.</a:t>
                      </a:r>
                      <a:endParaRPr kumimoji="0" lang="en-NZ" sz="1600" b="0" i="0" u="none" strike="noStrike" kern="1200" cap="none" spc="0" normalizeH="0" baseline="0" noProof="0">
                        <a:ln>
                          <a:noFill/>
                        </a:ln>
                        <a:solidFill>
                          <a:srgbClr val="09050A"/>
                        </a:solidFill>
                        <a:effectLst/>
                        <a:uLnTx/>
                        <a:uFillTx/>
                        <a:latin typeface="+mn-lt"/>
                        <a:ea typeface="+mn-ea"/>
                        <a:cs typeface="Calibri" panose="020F0502020204030204"/>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2427516140"/>
                  </a:ext>
                </a:extLst>
              </a:tr>
            </a:tbl>
          </a:graphicData>
        </a:graphic>
      </p:graphicFrame>
      <p:grpSp>
        <p:nvGrpSpPr>
          <p:cNvPr id="17" name="Group 16">
            <a:extLst>
              <a:ext uri="{FF2B5EF4-FFF2-40B4-BE49-F238E27FC236}">
                <a16:creationId xmlns:a16="http://schemas.microsoft.com/office/drawing/2014/main" id="{3ECA3D68-65EE-B295-97DB-18B2407C6D56}"/>
              </a:ext>
            </a:extLst>
          </p:cNvPr>
          <p:cNvGrpSpPr/>
          <p:nvPr/>
        </p:nvGrpSpPr>
        <p:grpSpPr>
          <a:xfrm>
            <a:off x="462849" y="3623511"/>
            <a:ext cx="526196" cy="526196"/>
            <a:chOff x="626644" y="3208939"/>
            <a:chExt cx="363499" cy="363499"/>
          </a:xfrm>
        </p:grpSpPr>
        <p:sp>
          <p:nvSpPr>
            <p:cNvPr id="18" name="Flowchart: Connector 17">
              <a:extLst>
                <a:ext uri="{FF2B5EF4-FFF2-40B4-BE49-F238E27FC236}">
                  <a16:creationId xmlns:a16="http://schemas.microsoft.com/office/drawing/2014/main" id="{903B2AE0-F314-235F-E2F9-DF2383EF4A0C}"/>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9" name="Graphic 18" descr="Document outline">
              <a:extLst>
                <a:ext uri="{FF2B5EF4-FFF2-40B4-BE49-F238E27FC236}">
                  <a16:creationId xmlns:a16="http://schemas.microsoft.com/office/drawing/2014/main" id="{2C40E473-C475-2AC2-B51B-12FE42E56B4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66193" y="3248488"/>
              <a:ext cx="284400" cy="284400"/>
            </a:xfrm>
            <a:prstGeom prst="rect">
              <a:avLst/>
            </a:prstGeom>
          </p:spPr>
        </p:pic>
      </p:grpSp>
      <p:grpSp>
        <p:nvGrpSpPr>
          <p:cNvPr id="20" name="Group 19">
            <a:extLst>
              <a:ext uri="{FF2B5EF4-FFF2-40B4-BE49-F238E27FC236}">
                <a16:creationId xmlns:a16="http://schemas.microsoft.com/office/drawing/2014/main" id="{9EB91C27-532E-06A7-C1B5-777A71C897D6}"/>
              </a:ext>
            </a:extLst>
          </p:cNvPr>
          <p:cNvGrpSpPr/>
          <p:nvPr/>
        </p:nvGrpSpPr>
        <p:grpSpPr>
          <a:xfrm>
            <a:off x="462849" y="4890224"/>
            <a:ext cx="526196" cy="526196"/>
            <a:chOff x="626644" y="3208939"/>
            <a:chExt cx="363499" cy="363499"/>
          </a:xfrm>
        </p:grpSpPr>
        <p:sp>
          <p:nvSpPr>
            <p:cNvPr id="21" name="Flowchart: Connector 20">
              <a:extLst>
                <a:ext uri="{FF2B5EF4-FFF2-40B4-BE49-F238E27FC236}">
                  <a16:creationId xmlns:a16="http://schemas.microsoft.com/office/drawing/2014/main" id="{7D4CBC2E-7282-04D6-1F68-B77CCAB92D46}"/>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 name="Graphic 21" descr="Monthly calendar outline">
              <a:extLst>
                <a:ext uri="{FF2B5EF4-FFF2-40B4-BE49-F238E27FC236}">
                  <a16:creationId xmlns:a16="http://schemas.microsoft.com/office/drawing/2014/main" id="{BFD88BCA-653F-0CE9-8042-E7877D4C16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66193" y="3248488"/>
              <a:ext cx="284400" cy="284400"/>
            </a:xfrm>
            <a:prstGeom prst="rect">
              <a:avLst/>
            </a:prstGeom>
          </p:spPr>
        </p:pic>
      </p:grpSp>
      <p:sp>
        <p:nvSpPr>
          <p:cNvPr id="24" name="Flowchart: Connector 23">
            <a:extLst>
              <a:ext uri="{FF2B5EF4-FFF2-40B4-BE49-F238E27FC236}">
                <a16:creationId xmlns:a16="http://schemas.microsoft.com/office/drawing/2014/main" id="{9E672577-5E31-059F-4E52-67B70C1F983F}"/>
              </a:ext>
            </a:extLst>
          </p:cNvPr>
          <p:cNvSpPr/>
          <p:nvPr/>
        </p:nvSpPr>
        <p:spPr>
          <a:xfrm>
            <a:off x="462849" y="5605224"/>
            <a:ext cx="526196" cy="526196"/>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Graphic 26" descr="Question Mark outline">
            <a:extLst>
              <a:ext uri="{FF2B5EF4-FFF2-40B4-BE49-F238E27FC236}">
                <a16:creationId xmlns:a16="http://schemas.microsoft.com/office/drawing/2014/main" id="{76DF0EB3-CE1B-6803-3EA2-E9BD9B34FED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9164" y="5621540"/>
            <a:ext cx="493563" cy="493563"/>
          </a:xfrm>
          <a:prstGeom prst="rect">
            <a:avLst/>
          </a:prstGeom>
        </p:spPr>
      </p:pic>
    </p:spTree>
    <p:extLst>
      <p:ext uri="{BB962C8B-B14F-4D97-AF65-F5344CB8AC3E}">
        <p14:creationId xmlns:p14="http://schemas.microsoft.com/office/powerpoint/2010/main" val="245157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EBB82BC-D18F-441B-9B5D-D22971DDC9B0}"/>
              </a:ext>
            </a:extLst>
          </p:cNvPr>
          <p:cNvSpPr txBox="1"/>
          <p:nvPr/>
        </p:nvSpPr>
        <p:spPr>
          <a:xfrm>
            <a:off x="498667"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kumimoji="0" lang="en-NZ" sz="1800" b="0" i="0" u="none" strike="noStrike" kern="1200" cap="none" spc="0" normalizeH="0" baseline="0" noProof="0">
                <a:ln>
                  <a:noFill/>
                </a:ln>
                <a:solidFill>
                  <a:srgbClr val="09050A"/>
                </a:solidFill>
                <a:effectLst/>
                <a:uLnTx/>
                <a:uFillTx/>
                <a:latin typeface="Century Gothic"/>
                <a:ea typeface="+mn-ea"/>
                <a:cs typeface="+mn-cs"/>
              </a:rPr>
              <a:t>Future State – Immunisations Service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1E32780-5C2D-4177-BDDE-220D222F4BB5}"/>
              </a:ext>
            </a:extLst>
          </p:cNvPr>
          <p:cNvSpPr txBox="1"/>
          <p:nvPr/>
        </p:nvSpPr>
        <p:spPr>
          <a:xfrm>
            <a:off x="498667" y="1709394"/>
            <a:ext cx="11422318" cy="461665"/>
          </a:xfrm>
          <a:prstGeom prst="rect">
            <a:avLst/>
          </a:prstGeom>
          <a:noFill/>
        </p:spPr>
        <p:txBody>
          <a:bodyPr wrap="square" lIns="91440" tIns="45720" rIns="91440" bIns="45720" rtlCol="0" anchor="t">
            <a:spAutoFit/>
          </a:bodyPr>
          <a:lstStyle/>
          <a:p>
            <a:pPr fontAlgn="base">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Below outlines a view of the AIR future state that supports the national immunisation service and public health responses. Users will connect to AIR using either an integration pathway (by connecting their primary </a:t>
            </a:r>
            <a:r>
              <a:rPr lang="en-NZ" sz="1200" i="1">
                <a:solidFill>
                  <a:srgbClr val="48A26E"/>
                </a:solidFill>
                <a:latin typeface="Calibri" panose="020F0502020204030204"/>
                <a:ea typeface="Calibri"/>
                <a:cs typeface="Calibri"/>
              </a:rPr>
              <a:t>application </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to </a:t>
            </a:r>
            <a:r>
              <a:rPr kumimoji="0" lang="en-NZ" sz="1200" b="0" i="1" u="none" strike="noStrike" kern="1200" cap="none" spc="0" normalizeH="0" baseline="0" noProof="0" err="1">
                <a:ln>
                  <a:noFill/>
                </a:ln>
                <a:solidFill>
                  <a:srgbClr val="48A26E"/>
                </a:solidFill>
                <a:effectLst/>
                <a:uLnTx/>
                <a:uFillTx/>
                <a:latin typeface="Calibri" panose="020F0502020204030204"/>
                <a:ea typeface="Calibri"/>
                <a:cs typeface="Calibri"/>
              </a:rPr>
              <a:t>ImmSoT</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 or via our direct channel – the Vaccinator Portal.  </a:t>
            </a:r>
          </a:p>
        </p:txBody>
      </p:sp>
      <p:pic>
        <p:nvPicPr>
          <p:cNvPr id="142" name="Picture 141" descr="A blue cloud with white text&#10;&#10;Description automatically generated with medium confidence">
            <a:extLst>
              <a:ext uri="{FF2B5EF4-FFF2-40B4-BE49-F238E27FC236}">
                <a16:creationId xmlns:a16="http://schemas.microsoft.com/office/drawing/2014/main" id="{797A674A-97B2-412C-A962-FF28488D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54" y="4565266"/>
            <a:ext cx="456532" cy="236208"/>
          </a:xfrm>
          <a:prstGeom prst="rect">
            <a:avLst/>
          </a:prstGeom>
        </p:spPr>
      </p:pic>
      <p:pic>
        <p:nvPicPr>
          <p:cNvPr id="44" name="Graphic 11">
            <a:extLst>
              <a:ext uri="{FF2B5EF4-FFF2-40B4-BE49-F238E27FC236}">
                <a16:creationId xmlns:a16="http://schemas.microsoft.com/office/drawing/2014/main" id="{707AFC9D-ECB8-40D3-8243-D12ACEB302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5522" y="3907552"/>
            <a:ext cx="367620" cy="619770"/>
          </a:xfrm>
          <a:prstGeom prst="rect">
            <a:avLst/>
          </a:prstGeom>
        </p:spPr>
      </p:pic>
      <p:pic>
        <p:nvPicPr>
          <p:cNvPr id="46" name="Graphic 13">
            <a:extLst>
              <a:ext uri="{FF2B5EF4-FFF2-40B4-BE49-F238E27FC236}">
                <a16:creationId xmlns:a16="http://schemas.microsoft.com/office/drawing/2014/main" id="{03071966-1EF1-4C23-9770-41AC3B2C5B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1954" y="3107864"/>
            <a:ext cx="1175602" cy="1357092"/>
          </a:xfrm>
          <a:prstGeom prst="rect">
            <a:avLst/>
          </a:prstGeom>
        </p:spPr>
      </p:pic>
      <p:sp>
        <p:nvSpPr>
          <p:cNvPr id="47" name="Shape 228">
            <a:extLst>
              <a:ext uri="{FF2B5EF4-FFF2-40B4-BE49-F238E27FC236}">
                <a16:creationId xmlns:a16="http://schemas.microsoft.com/office/drawing/2014/main" id="{C17B4C5E-CDC2-43EE-B778-AA7BD76E6796}"/>
              </a:ext>
            </a:extLst>
          </p:cNvPr>
          <p:cNvSpPr/>
          <p:nvPr/>
        </p:nvSpPr>
        <p:spPr>
          <a:xfrm>
            <a:off x="9449900" y="4817676"/>
            <a:ext cx="202174" cy="166648"/>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FFFFFF"/>
          </a:solidFill>
          <a:ln w="12700">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pic>
        <p:nvPicPr>
          <p:cNvPr id="51" name="Picture 50">
            <a:extLst>
              <a:ext uri="{FF2B5EF4-FFF2-40B4-BE49-F238E27FC236}">
                <a16:creationId xmlns:a16="http://schemas.microsoft.com/office/drawing/2014/main" id="{6E859B6D-112A-4D6F-9F64-963C610F9B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7603" y="4783432"/>
            <a:ext cx="1043459" cy="716832"/>
          </a:xfrm>
          <a:prstGeom prst="rect">
            <a:avLst/>
          </a:prstGeom>
        </p:spPr>
      </p:pic>
      <p:sp>
        <p:nvSpPr>
          <p:cNvPr id="54" name="TextBox 53">
            <a:extLst>
              <a:ext uri="{FF2B5EF4-FFF2-40B4-BE49-F238E27FC236}">
                <a16:creationId xmlns:a16="http://schemas.microsoft.com/office/drawing/2014/main" id="{ADD65A5C-454B-4EF7-9465-8309BF200857}"/>
              </a:ext>
            </a:extLst>
          </p:cNvPr>
          <p:cNvSpPr txBox="1"/>
          <p:nvPr/>
        </p:nvSpPr>
        <p:spPr>
          <a:xfrm>
            <a:off x="9160024" y="5402538"/>
            <a:ext cx="1558616"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AIR ADMIN SYSTEM</a:t>
            </a:r>
            <a:endParaRPr kumimoji="0" lang="en-NZ"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F6BF6EE-86B6-4476-A814-03596F5C2D21}"/>
              </a:ext>
            </a:extLst>
          </p:cNvPr>
          <p:cNvSpPr txBox="1"/>
          <p:nvPr/>
        </p:nvSpPr>
        <p:spPr>
          <a:xfrm>
            <a:off x="3911820" y="4749766"/>
            <a:ext cx="151849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AIR VACCINATOR PORTAL</a:t>
            </a:r>
            <a:endParaRPr kumimoji="0" lang="en-US" sz="105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rPr>
              <a:t>(OFFLINE ENABLED, AND WORKFLOW)</a:t>
            </a:r>
          </a:p>
        </p:txBody>
      </p:sp>
      <p:sp>
        <p:nvSpPr>
          <p:cNvPr id="57" name="TextBox 56">
            <a:extLst>
              <a:ext uri="{FF2B5EF4-FFF2-40B4-BE49-F238E27FC236}">
                <a16:creationId xmlns:a16="http://schemas.microsoft.com/office/drawing/2014/main" id="{5FB58A18-F424-4D82-96CB-E8DE8DDEE755}"/>
              </a:ext>
            </a:extLst>
          </p:cNvPr>
          <p:cNvSpPr txBox="1"/>
          <p:nvPr/>
        </p:nvSpPr>
        <p:spPr>
          <a:xfrm>
            <a:off x="3911820" y="3547487"/>
            <a:ext cx="1781416"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INTEGRATION SUITE </a:t>
            </a:r>
            <a:r>
              <a:rPr kumimoji="0" lang="en-NZ" sz="1050" b="0" i="1" u="none" strike="noStrike" kern="1200" cap="none" spc="0" normalizeH="0" baseline="0" noProof="0">
                <a:ln>
                  <a:noFill/>
                </a:ln>
                <a:solidFill>
                  <a:srgbClr val="09050A"/>
                </a:solidFill>
                <a:effectLst/>
                <a:uLnTx/>
                <a:uFillTx/>
                <a:latin typeface="Calibri" panose="020F0502020204030204"/>
                <a:ea typeface="+mn-ea"/>
                <a:cs typeface="+mn-cs"/>
              </a:rPr>
              <a:t>(OPPORTUNITY TO BUILD YOUR OWN </a:t>
            </a:r>
            <a:r>
              <a:rPr kumimoji="0" lang="en-NZ" sz="1050" b="0" i="1" u="none" strike="noStrike" kern="1200" cap="none" spc="0" normalizeH="0" baseline="0" noProof="0">
                <a:ln>
                  <a:noFill/>
                </a:ln>
                <a:solidFill>
                  <a:srgbClr val="09050A"/>
                </a:solidFill>
                <a:effectLst/>
                <a:uLnTx/>
                <a:uFillTx/>
                <a:latin typeface="Calibri" panose="020F0502020204030204"/>
                <a:ea typeface="+mn-lt"/>
                <a:cs typeface="Calibri" panose="020F0502020204030204"/>
              </a:rPr>
              <a:t>CHANNEL &amp; COEXISTANCE</a:t>
            </a:r>
            <a:r>
              <a:rPr kumimoji="0" lang="en-NZ" sz="1050" b="0" i="1" u="none" strike="noStrike" kern="1200" cap="none" spc="0" normalizeH="0" baseline="0" noProof="0">
                <a:ln>
                  <a:noFill/>
                </a:ln>
                <a:solidFill>
                  <a:srgbClr val="09050A"/>
                </a:solidFill>
                <a:effectLst/>
                <a:uLnTx/>
                <a:uFillTx/>
                <a:latin typeface="Calibri" panose="020F0502020204030204"/>
                <a:ea typeface="+mn-ea"/>
                <a:cs typeface="+mn-cs"/>
              </a:rPr>
              <a:t>)</a:t>
            </a:r>
          </a:p>
        </p:txBody>
      </p:sp>
      <p:grpSp>
        <p:nvGrpSpPr>
          <p:cNvPr id="61" name="Group 60">
            <a:extLst>
              <a:ext uri="{FF2B5EF4-FFF2-40B4-BE49-F238E27FC236}">
                <a16:creationId xmlns:a16="http://schemas.microsoft.com/office/drawing/2014/main" id="{2C4AA85F-F3A8-43B1-9D40-A7CDF0145FB2}"/>
              </a:ext>
            </a:extLst>
          </p:cNvPr>
          <p:cNvGrpSpPr/>
          <p:nvPr/>
        </p:nvGrpSpPr>
        <p:grpSpPr>
          <a:xfrm>
            <a:off x="4343713" y="3107864"/>
            <a:ext cx="403051" cy="363470"/>
            <a:chOff x="5182995" y="1691074"/>
            <a:chExt cx="669194" cy="622229"/>
          </a:xfrm>
        </p:grpSpPr>
        <p:sp>
          <p:nvSpPr>
            <p:cNvPr id="86" name="Shape 228">
              <a:extLst>
                <a:ext uri="{FF2B5EF4-FFF2-40B4-BE49-F238E27FC236}">
                  <a16:creationId xmlns:a16="http://schemas.microsoft.com/office/drawing/2014/main" id="{62BA51DE-39A2-4EA9-90CD-B5CE40F49AE3}"/>
                </a:ext>
              </a:extLst>
            </p:cNvPr>
            <p:cNvSpPr/>
            <p:nvPr/>
          </p:nvSpPr>
          <p:spPr>
            <a:xfrm>
              <a:off x="5309625" y="1848781"/>
              <a:ext cx="365859" cy="339407"/>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87" name="Oval 86">
              <a:extLst>
                <a:ext uri="{FF2B5EF4-FFF2-40B4-BE49-F238E27FC236}">
                  <a16:creationId xmlns:a16="http://schemas.microsoft.com/office/drawing/2014/main" id="{8725829C-58D9-4045-B8FB-20834FADEA62}"/>
                </a:ext>
              </a:extLst>
            </p:cNvPr>
            <p:cNvSpPr/>
            <p:nvPr/>
          </p:nvSpPr>
          <p:spPr>
            <a:xfrm>
              <a:off x="5182995" y="1691074"/>
              <a:ext cx="669194" cy="622229"/>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C9C99F7E-DA59-4078-8968-5F9957728231}"/>
              </a:ext>
            </a:extLst>
          </p:cNvPr>
          <p:cNvGrpSpPr/>
          <p:nvPr/>
        </p:nvGrpSpPr>
        <p:grpSpPr>
          <a:xfrm>
            <a:off x="4343689" y="4351462"/>
            <a:ext cx="403051" cy="363472"/>
            <a:chOff x="5142258" y="2960108"/>
            <a:chExt cx="669196" cy="622229"/>
          </a:xfrm>
        </p:grpSpPr>
        <p:sp>
          <p:nvSpPr>
            <p:cNvPr id="83" name="Graphic 4">
              <a:extLst>
                <a:ext uri="{FF2B5EF4-FFF2-40B4-BE49-F238E27FC236}">
                  <a16:creationId xmlns:a16="http://schemas.microsoft.com/office/drawing/2014/main" id="{B59975BC-BD89-48E9-8E20-DFB9BD42E056}"/>
                </a:ext>
              </a:extLst>
            </p:cNvPr>
            <p:cNvSpPr/>
            <p:nvPr/>
          </p:nvSpPr>
          <p:spPr>
            <a:xfrm>
              <a:off x="5387653" y="3258843"/>
              <a:ext cx="181818" cy="174741"/>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0EB165"/>
            </a:solidFill>
            <a:ln w="0" cap="flat">
              <a:solidFill>
                <a:srgbClr val="0EB16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raphic 4">
              <a:extLst>
                <a:ext uri="{FF2B5EF4-FFF2-40B4-BE49-F238E27FC236}">
                  <a16:creationId xmlns:a16="http://schemas.microsoft.com/office/drawing/2014/main" id="{D5E0A69F-2726-4E40-A500-0F20A3A309DA}"/>
                </a:ext>
              </a:extLst>
            </p:cNvPr>
            <p:cNvSpPr/>
            <p:nvPr/>
          </p:nvSpPr>
          <p:spPr>
            <a:xfrm>
              <a:off x="5243310" y="3069846"/>
              <a:ext cx="498519" cy="331075"/>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0EB165"/>
            </a:solidFill>
            <a:ln w="0" cap="flat">
              <a:solidFill>
                <a:srgbClr val="0EB16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08D20871-8825-4193-B8F1-28F0BFB68C58}"/>
                </a:ext>
              </a:extLst>
            </p:cNvPr>
            <p:cNvSpPr/>
            <p:nvPr/>
          </p:nvSpPr>
          <p:spPr>
            <a:xfrm>
              <a:off x="5142258" y="2960108"/>
              <a:ext cx="669196" cy="622229"/>
            </a:xfrm>
            <a:prstGeom prst="ellipse">
              <a:avLst/>
            </a:prstGeom>
            <a:noFill/>
            <a:ln>
              <a:solidFill>
                <a:srgbClr val="0EB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5" name="Graphic 41">
            <a:extLst>
              <a:ext uri="{FF2B5EF4-FFF2-40B4-BE49-F238E27FC236}">
                <a16:creationId xmlns:a16="http://schemas.microsoft.com/office/drawing/2014/main" id="{EB18C2EE-CEA5-4514-A173-78AA61B7D4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1272" y="2961958"/>
            <a:ext cx="836120" cy="635714"/>
          </a:xfrm>
          <a:prstGeom prst="rect">
            <a:avLst/>
          </a:prstGeom>
        </p:spPr>
      </p:pic>
      <p:sp>
        <p:nvSpPr>
          <p:cNvPr id="66" name="TextBox 65">
            <a:extLst>
              <a:ext uri="{FF2B5EF4-FFF2-40B4-BE49-F238E27FC236}">
                <a16:creationId xmlns:a16="http://schemas.microsoft.com/office/drawing/2014/main" id="{1F803E8E-7597-4F68-95B6-844D9A8D1813}"/>
              </a:ext>
            </a:extLst>
          </p:cNvPr>
          <p:cNvSpPr txBox="1"/>
          <p:nvPr/>
        </p:nvSpPr>
        <p:spPr>
          <a:xfrm>
            <a:off x="9160024" y="3606742"/>
            <a:ext cx="1558616"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REPORTING</a:t>
            </a:r>
          </a:p>
        </p:txBody>
      </p:sp>
      <p:pic>
        <p:nvPicPr>
          <p:cNvPr id="71" name="Graphic 70" descr="Circles with arrows outline">
            <a:extLst>
              <a:ext uri="{FF2B5EF4-FFF2-40B4-BE49-F238E27FC236}">
                <a16:creationId xmlns:a16="http://schemas.microsoft.com/office/drawing/2014/main" id="{237B1520-9BCB-4CF8-A533-F1ABAC02105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01288" y="4552194"/>
            <a:ext cx="273287" cy="262352"/>
          </a:xfrm>
          <a:prstGeom prst="rect">
            <a:avLst/>
          </a:prstGeom>
        </p:spPr>
      </p:pic>
      <p:pic>
        <p:nvPicPr>
          <p:cNvPr id="72" name="Graphic 71" descr="Circles with arrows outline">
            <a:extLst>
              <a:ext uri="{FF2B5EF4-FFF2-40B4-BE49-F238E27FC236}">
                <a16:creationId xmlns:a16="http://schemas.microsoft.com/office/drawing/2014/main" id="{17368FE7-BD04-49F4-A35F-0A3ABE2E93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01288" y="3304546"/>
            <a:ext cx="273287" cy="262352"/>
          </a:xfrm>
          <a:prstGeom prst="rect">
            <a:avLst/>
          </a:prstGeom>
        </p:spPr>
      </p:pic>
      <p:sp>
        <p:nvSpPr>
          <p:cNvPr id="73" name="TextBox 72">
            <a:extLst>
              <a:ext uri="{FF2B5EF4-FFF2-40B4-BE49-F238E27FC236}">
                <a16:creationId xmlns:a16="http://schemas.microsoft.com/office/drawing/2014/main" id="{AC40F80B-A506-41B4-8BA0-EEBB4C0EDC84}"/>
              </a:ext>
            </a:extLst>
          </p:cNvPr>
          <p:cNvSpPr txBox="1"/>
          <p:nvPr/>
        </p:nvSpPr>
        <p:spPr>
          <a:xfrm>
            <a:off x="7368348" y="4335641"/>
            <a:ext cx="832887" cy="3407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IMMSOT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09" name="TextBox 108">
            <a:extLst>
              <a:ext uri="{FF2B5EF4-FFF2-40B4-BE49-F238E27FC236}">
                <a16:creationId xmlns:a16="http://schemas.microsoft.com/office/drawing/2014/main" id="{1FE205B7-5B0D-4397-B265-DB368C77F5B6}"/>
              </a:ext>
            </a:extLst>
          </p:cNvPr>
          <p:cNvSpPr txBox="1"/>
          <p:nvPr/>
        </p:nvSpPr>
        <p:spPr>
          <a:xfrm>
            <a:off x="10497417" y="6336424"/>
            <a:ext cx="1958039" cy="278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Calibri"/>
              </a:rPr>
              <a:t>* Illustrative diagram</a:t>
            </a:r>
          </a:p>
        </p:txBody>
      </p:sp>
      <p:cxnSp>
        <p:nvCxnSpPr>
          <p:cNvPr id="92" name="Connector: Elbow 91">
            <a:extLst>
              <a:ext uri="{FF2B5EF4-FFF2-40B4-BE49-F238E27FC236}">
                <a16:creationId xmlns:a16="http://schemas.microsoft.com/office/drawing/2014/main" id="{F56B2FFC-6768-4E8E-B3F0-2D3AD7E0F13D}"/>
              </a:ext>
            </a:extLst>
          </p:cNvPr>
          <p:cNvCxnSpPr>
            <a:cxnSpLocks/>
          </p:cNvCxnSpPr>
          <p:nvPr/>
        </p:nvCxnSpPr>
        <p:spPr>
          <a:xfrm>
            <a:off x="5556784" y="3304546"/>
            <a:ext cx="1473093" cy="750771"/>
          </a:xfrm>
          <a:prstGeom prst="bentConnector3">
            <a:avLst>
              <a:gd name="adj1" fmla="val 55398"/>
            </a:avLst>
          </a:prstGeom>
          <a:ln w="28575">
            <a:solidFill>
              <a:srgbClr val="D9D9D9"/>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FF1578B-FF3E-4DCB-96C7-66BE0471418B}"/>
              </a:ext>
            </a:extLst>
          </p:cNvPr>
          <p:cNvCxnSpPr>
            <a:cxnSpLocks/>
          </p:cNvCxnSpPr>
          <p:nvPr/>
        </p:nvCxnSpPr>
        <p:spPr>
          <a:xfrm>
            <a:off x="8437112" y="4117025"/>
            <a:ext cx="939109" cy="1642"/>
          </a:xfrm>
          <a:prstGeom prst="straightConnector1">
            <a:avLst/>
          </a:prstGeom>
          <a:ln w="28575">
            <a:solidFill>
              <a:srgbClr val="D9D9D9"/>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B42CA24D-009B-4B71-AADE-30C026BC3D97}"/>
              </a:ext>
            </a:extLst>
          </p:cNvPr>
          <p:cNvCxnSpPr>
            <a:cxnSpLocks/>
          </p:cNvCxnSpPr>
          <p:nvPr/>
        </p:nvCxnSpPr>
        <p:spPr>
          <a:xfrm rot="10800000" flipV="1">
            <a:off x="5556785" y="4055315"/>
            <a:ext cx="1636536" cy="1118381"/>
          </a:xfrm>
          <a:prstGeom prst="bentConnector3">
            <a:avLst>
              <a:gd name="adj1" fmla="val 50000"/>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Picture 123" descr="A blue cloud with white text&#10;&#10;Description automatically generated with medium confidence">
            <a:extLst>
              <a:ext uri="{FF2B5EF4-FFF2-40B4-BE49-F238E27FC236}">
                <a16:creationId xmlns:a16="http://schemas.microsoft.com/office/drawing/2014/main" id="{C866434F-2246-4AF9-896B-4ED59A0BD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3142" y="5163467"/>
            <a:ext cx="566183" cy="292941"/>
          </a:xfrm>
          <a:prstGeom prst="rect">
            <a:avLst/>
          </a:prstGeom>
        </p:spPr>
      </p:pic>
      <p:sp>
        <p:nvSpPr>
          <p:cNvPr id="50" name="TextBox 49">
            <a:extLst>
              <a:ext uri="{FF2B5EF4-FFF2-40B4-BE49-F238E27FC236}">
                <a16:creationId xmlns:a16="http://schemas.microsoft.com/office/drawing/2014/main" id="{3F36B20D-DC7E-4980-A2AE-17DC65EB8DB1}"/>
              </a:ext>
            </a:extLst>
          </p:cNvPr>
          <p:cNvSpPr txBox="1"/>
          <p:nvPr/>
        </p:nvSpPr>
        <p:spPr>
          <a:xfrm>
            <a:off x="9223047" y="4571305"/>
            <a:ext cx="1432570"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CONSUMER CHANNEL</a:t>
            </a:r>
            <a:endParaRPr kumimoji="0" lang="en-NZ"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169BB52-80B2-4193-9717-3CF940C479B5}"/>
              </a:ext>
            </a:extLst>
          </p:cNvPr>
          <p:cNvSpPr txBox="1"/>
          <p:nvPr/>
        </p:nvSpPr>
        <p:spPr>
          <a:xfrm rot="16200000">
            <a:off x="-700123" y="4025902"/>
            <a:ext cx="24098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IMMUNISATIONS SERVICE</a:t>
            </a:r>
          </a:p>
        </p:txBody>
      </p:sp>
      <p:cxnSp>
        <p:nvCxnSpPr>
          <p:cNvPr id="28" name="Connector: Elbow 27">
            <a:extLst>
              <a:ext uri="{FF2B5EF4-FFF2-40B4-BE49-F238E27FC236}">
                <a16:creationId xmlns:a16="http://schemas.microsoft.com/office/drawing/2014/main" id="{EACDBD87-5018-42CA-BFFF-103FE7D61B25}"/>
              </a:ext>
            </a:extLst>
          </p:cNvPr>
          <p:cNvCxnSpPr>
            <a:cxnSpLocks/>
          </p:cNvCxnSpPr>
          <p:nvPr/>
        </p:nvCxnSpPr>
        <p:spPr>
          <a:xfrm rot="16200000" flipH="1">
            <a:off x="8457616" y="4144157"/>
            <a:ext cx="168360" cy="1598708"/>
          </a:xfrm>
          <a:prstGeom prst="bentConnector2">
            <a:avLst/>
          </a:prstGeom>
          <a:ln w="28575">
            <a:solidFill>
              <a:srgbClr val="D9D9D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9F01013-BBF0-42FF-9398-8B38F113096D}"/>
              </a:ext>
            </a:extLst>
          </p:cNvPr>
          <p:cNvCxnSpPr>
            <a:cxnSpLocks/>
          </p:cNvCxnSpPr>
          <p:nvPr/>
        </p:nvCxnSpPr>
        <p:spPr>
          <a:xfrm>
            <a:off x="8437112" y="3361123"/>
            <a:ext cx="939110" cy="1642"/>
          </a:xfrm>
          <a:prstGeom prst="straightConnector1">
            <a:avLst/>
          </a:prstGeom>
          <a:ln w="28575">
            <a:solidFill>
              <a:srgbClr val="D9D9D9"/>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7" name="Graphic 106">
            <a:extLst>
              <a:ext uri="{FF2B5EF4-FFF2-40B4-BE49-F238E27FC236}">
                <a16:creationId xmlns:a16="http://schemas.microsoft.com/office/drawing/2014/main" id="{B63733E4-40EA-4E8B-9450-50C69B788BF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233" y="3400600"/>
            <a:ext cx="1242381" cy="1484594"/>
          </a:xfrm>
          <a:prstGeom prst="rect">
            <a:avLst/>
          </a:prstGeom>
        </p:spPr>
      </p:pic>
      <p:cxnSp>
        <p:nvCxnSpPr>
          <p:cNvPr id="20" name="Straight Connector 19">
            <a:extLst>
              <a:ext uri="{FF2B5EF4-FFF2-40B4-BE49-F238E27FC236}">
                <a16:creationId xmlns:a16="http://schemas.microsoft.com/office/drawing/2014/main" id="{41D117BD-4A2A-48E7-9861-816113E3BAC3}"/>
              </a:ext>
            </a:extLst>
          </p:cNvPr>
          <p:cNvCxnSpPr>
            <a:cxnSpLocks/>
          </p:cNvCxnSpPr>
          <p:nvPr/>
        </p:nvCxnSpPr>
        <p:spPr>
          <a:xfrm>
            <a:off x="707365" y="2290439"/>
            <a:ext cx="0" cy="4189874"/>
          </a:xfrm>
          <a:prstGeom prst="line">
            <a:avLst/>
          </a:prstGeom>
          <a:ln w="28575">
            <a:solidFill>
              <a:srgbClr val="00B4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573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38371D-8809-C32D-1127-2DAFA507EDF0}"/>
              </a:ext>
            </a:extLst>
          </p:cNvPr>
          <p:cNvSpPr txBox="1"/>
          <p:nvPr/>
        </p:nvSpPr>
        <p:spPr>
          <a:xfrm>
            <a:off x="468500" y="1340062"/>
            <a:ext cx="8993999"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Cutover | </a:t>
            </a:r>
            <a:r>
              <a:rPr kumimoji="0" lang="en-NZ" sz="1800" b="0" i="0" u="none" strike="noStrike" kern="1200" cap="none" spc="0" normalizeH="0" baseline="0" noProof="0">
                <a:ln>
                  <a:noFill/>
                </a:ln>
                <a:solidFill>
                  <a:srgbClr val="09050A"/>
                </a:solidFill>
                <a:effectLst/>
                <a:uLnTx/>
                <a:uFillTx/>
                <a:latin typeface="Century Gothic"/>
                <a:ea typeface="+mn-ea"/>
                <a:cs typeface="+mn-cs"/>
              </a:rPr>
              <a:t>What does </a:t>
            </a:r>
            <a:r>
              <a:rPr lang="en-NZ">
                <a:solidFill>
                  <a:srgbClr val="09050A"/>
                </a:solidFill>
                <a:latin typeface="Century Gothic"/>
              </a:rPr>
              <a:t>this look like for a district?</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2068F85-569A-2597-B65B-452BBB2AFEC6}"/>
              </a:ext>
            </a:extLst>
          </p:cNvPr>
          <p:cNvSpPr txBox="1"/>
          <p:nvPr/>
        </p:nvSpPr>
        <p:spPr>
          <a:xfrm>
            <a:off x="468500" y="1709394"/>
            <a:ext cx="11211033"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Key changes at cutover for districts are outlined below. </a:t>
            </a:r>
          </a:p>
        </p:txBody>
      </p:sp>
      <p:grpSp>
        <p:nvGrpSpPr>
          <p:cNvPr id="12" name="Group 11">
            <a:extLst>
              <a:ext uri="{FF2B5EF4-FFF2-40B4-BE49-F238E27FC236}">
                <a16:creationId xmlns:a16="http://schemas.microsoft.com/office/drawing/2014/main" id="{BD30837F-2B4C-2173-2524-A442C2AA304E}"/>
              </a:ext>
            </a:extLst>
          </p:cNvPr>
          <p:cNvGrpSpPr/>
          <p:nvPr/>
        </p:nvGrpSpPr>
        <p:grpSpPr>
          <a:xfrm>
            <a:off x="512468" y="2765925"/>
            <a:ext cx="526196" cy="526196"/>
            <a:chOff x="626644" y="3208939"/>
            <a:chExt cx="363499" cy="363499"/>
          </a:xfrm>
        </p:grpSpPr>
        <p:sp>
          <p:nvSpPr>
            <p:cNvPr id="13" name="Flowchart: Connector 12">
              <a:extLst>
                <a:ext uri="{FF2B5EF4-FFF2-40B4-BE49-F238E27FC236}">
                  <a16:creationId xmlns:a16="http://schemas.microsoft.com/office/drawing/2014/main" id="{920E11EA-59C9-8908-0EE1-50415E51778B}"/>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Graphic 13" descr="Woman with baby outline">
              <a:extLst>
                <a:ext uri="{FF2B5EF4-FFF2-40B4-BE49-F238E27FC236}">
                  <a16:creationId xmlns:a16="http://schemas.microsoft.com/office/drawing/2014/main" id="{9AF342EA-AE80-8923-3FAB-CA40BAFF02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66193" y="3248488"/>
              <a:ext cx="284400" cy="284400"/>
            </a:xfrm>
            <a:prstGeom prst="rect">
              <a:avLst/>
            </a:prstGeom>
          </p:spPr>
        </p:pic>
      </p:grpSp>
      <p:grpSp>
        <p:nvGrpSpPr>
          <p:cNvPr id="15" name="Group 14">
            <a:extLst>
              <a:ext uri="{FF2B5EF4-FFF2-40B4-BE49-F238E27FC236}">
                <a16:creationId xmlns:a16="http://schemas.microsoft.com/office/drawing/2014/main" id="{9B903C77-1B20-906D-CBF1-B2AAFFBDD386}"/>
              </a:ext>
            </a:extLst>
          </p:cNvPr>
          <p:cNvGrpSpPr/>
          <p:nvPr/>
        </p:nvGrpSpPr>
        <p:grpSpPr>
          <a:xfrm>
            <a:off x="512468" y="4817378"/>
            <a:ext cx="526196" cy="526196"/>
            <a:chOff x="626644" y="3208939"/>
            <a:chExt cx="363499" cy="363499"/>
          </a:xfrm>
        </p:grpSpPr>
        <p:sp>
          <p:nvSpPr>
            <p:cNvPr id="16" name="Flowchart: Connector 15">
              <a:extLst>
                <a:ext uri="{FF2B5EF4-FFF2-40B4-BE49-F238E27FC236}">
                  <a16:creationId xmlns:a16="http://schemas.microsoft.com/office/drawing/2014/main" id="{CF730A00-C5A3-C67F-3A89-FA23B1380642}"/>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7" name="Graphic 16" descr="Users outline">
              <a:extLst>
                <a:ext uri="{FF2B5EF4-FFF2-40B4-BE49-F238E27FC236}">
                  <a16:creationId xmlns:a16="http://schemas.microsoft.com/office/drawing/2014/main" id="{C54BA902-5020-C00A-2ABE-35A0A7D28D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66193" y="3248488"/>
              <a:ext cx="284400" cy="284400"/>
            </a:xfrm>
            <a:prstGeom prst="rect">
              <a:avLst/>
            </a:prstGeom>
          </p:spPr>
        </p:pic>
      </p:grpSp>
      <p:graphicFrame>
        <p:nvGraphicFramePr>
          <p:cNvPr id="18" name="Table 20">
            <a:extLst>
              <a:ext uri="{FF2B5EF4-FFF2-40B4-BE49-F238E27FC236}">
                <a16:creationId xmlns:a16="http://schemas.microsoft.com/office/drawing/2014/main" id="{3F68C16D-4FBF-B86F-B21F-781D2F7C7231}"/>
              </a:ext>
            </a:extLst>
          </p:cNvPr>
          <p:cNvGraphicFramePr>
            <a:graphicFrameLocks noGrp="1"/>
          </p:cNvGraphicFramePr>
          <p:nvPr>
            <p:extLst>
              <p:ext uri="{D42A27DB-BD31-4B8C-83A1-F6EECF244321}">
                <p14:modId xmlns:p14="http://schemas.microsoft.com/office/powerpoint/2010/main" val="1385084417"/>
              </p:ext>
            </p:extLst>
          </p:nvPr>
        </p:nvGraphicFramePr>
        <p:xfrm>
          <a:off x="1137919" y="2181554"/>
          <a:ext cx="10541613" cy="3162020"/>
        </p:xfrm>
        <a:graphic>
          <a:graphicData uri="http://schemas.openxmlformats.org/drawingml/2006/table">
            <a:tbl>
              <a:tblPr firstRow="1" bandRow="1">
                <a:tableStyleId>{2D5ABB26-0587-4C30-8999-92F81FD0307C}</a:tableStyleId>
              </a:tblPr>
              <a:tblGrid>
                <a:gridCol w="2650310">
                  <a:extLst>
                    <a:ext uri="{9D8B030D-6E8A-4147-A177-3AD203B41FA5}">
                      <a16:colId xmlns:a16="http://schemas.microsoft.com/office/drawing/2014/main" val="97526829"/>
                    </a:ext>
                  </a:extLst>
                </a:gridCol>
                <a:gridCol w="7891303">
                  <a:extLst>
                    <a:ext uri="{9D8B030D-6E8A-4147-A177-3AD203B41FA5}">
                      <a16:colId xmlns:a16="http://schemas.microsoft.com/office/drawing/2014/main" val="2053448518"/>
                    </a:ext>
                  </a:extLst>
                </a:gridCol>
              </a:tblGrid>
              <a:tr h="584765">
                <a:tc>
                  <a:txBody>
                    <a:bodyPr/>
                    <a:lstStyle/>
                    <a:p>
                      <a:pPr algn="l"/>
                      <a:r>
                        <a:rPr lang="en-NZ" sz="1600" b="1" noProof="0"/>
                        <a:t>REPORTING</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NZ" sz="1600" b="0" i="0" u="none" strike="noStrike" kern="1200" cap="none" spc="0" normalizeH="0" baseline="0" noProof="0">
                          <a:ln>
                            <a:noFill/>
                          </a:ln>
                          <a:solidFill>
                            <a:srgbClr val="09050A"/>
                          </a:solidFill>
                          <a:effectLst/>
                          <a:uLnTx/>
                          <a:uFillTx/>
                          <a:latin typeface="+mn-lt"/>
                          <a:ea typeface="+mn-lt"/>
                          <a:cs typeface="Poppins Light"/>
                        </a:rPr>
                        <a:t>New tools will be introduced to support reporting </a:t>
                      </a:r>
                      <a:r>
                        <a:rPr lang="en-NZ" sz="1600" b="0" i="0" u="none" strike="noStrike" kern="1200" cap="none" spc="0" normalizeH="0" baseline="0" noProof="0">
                          <a:ln>
                            <a:noFill/>
                          </a:ln>
                          <a:solidFill>
                            <a:srgbClr val="09050A"/>
                          </a:solidFill>
                          <a:effectLst/>
                          <a:uLnTx/>
                          <a:uFillTx/>
                          <a:latin typeface="+mn-lt"/>
                          <a:ea typeface="+mn-lt"/>
                          <a:cs typeface="Poppins Light"/>
                        </a:rPr>
                        <a:t>with a refined reporting catalogue, people will continue to have access to the information they need. </a:t>
                      </a:r>
                      <a:endParaRPr kumimoji="0" lang="en-NZ" sz="1600" b="0" i="0" u="none" strike="noStrike" kern="1200" cap="none" spc="0" normalizeH="0" baseline="0" noProof="0">
                        <a:ln>
                          <a:noFill/>
                        </a:ln>
                        <a:solidFill>
                          <a:srgbClr val="09050A"/>
                        </a:solidFill>
                        <a:effectLst/>
                        <a:uLnTx/>
                        <a:uFillTx/>
                        <a:latin typeface="+mn-lt"/>
                        <a:ea typeface="+mn-lt"/>
                        <a:cs typeface="Poppins Ligh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790120396"/>
                  </a:ext>
                </a:extLst>
              </a:tr>
              <a:tr h="584765">
                <a:tc>
                  <a:txBody>
                    <a:bodyPr/>
                    <a:lstStyle/>
                    <a:p>
                      <a:pPr algn="l"/>
                      <a:r>
                        <a:rPr lang="en-NZ" sz="1600" b="1" noProof="0"/>
                        <a:t>NEWBORN ENROLMENT</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NZ" sz="1600" noProof="0">
                          <a:latin typeface="+mn-lt"/>
                        </a:rPr>
                        <a:t>Newborn pre-enrolment will be managed through an independent application, called Whaihua</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4156864765"/>
                  </a:ext>
                </a:extLst>
              </a:tr>
              <a:tr h="584765">
                <a:tc>
                  <a:txBody>
                    <a:bodyPr/>
                    <a:lstStyle/>
                    <a:p>
                      <a:pPr lvl="0" algn="l">
                        <a:buNone/>
                      </a:pPr>
                      <a:r>
                        <a:rPr lang="en-NZ" sz="1600" b="1" noProof="0"/>
                        <a:t>PLANNED EVENTS</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lvl="0">
                        <a:buNone/>
                      </a:pPr>
                      <a:r>
                        <a:rPr lang="en-NZ" sz="1600" b="0" i="0" u="none" strike="noStrike" noProof="0">
                          <a:solidFill>
                            <a:srgbClr val="000000"/>
                          </a:solidFill>
                          <a:latin typeface="Calibri"/>
                        </a:rPr>
                        <a:t>Planned events will replace the NIR tasks. They are the list of anticipated immunisation events reflective of the National Immunisation Schedule. They will show what a consumer is expected to have and when.</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1959448288"/>
                  </a:ext>
                </a:extLst>
              </a:tr>
              <a:tr h="584765">
                <a:tc>
                  <a:txBody>
                    <a:bodyPr/>
                    <a:lstStyle/>
                    <a:p>
                      <a:pPr algn="l"/>
                      <a:r>
                        <a:rPr lang="en-NZ" sz="1600" b="1" noProof="0"/>
                        <a:t>OUTREACH</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r>
                        <a:rPr lang="en-NZ" sz="1600" noProof="0">
                          <a:latin typeface="+mn-lt"/>
                        </a:rPr>
                        <a:t>Introduction of a new application to support Outreach activity, called </a:t>
                      </a:r>
                      <a:r>
                        <a:rPr lang="en-NZ" sz="1600" noProof="0" err="1">
                          <a:latin typeface="+mn-lt"/>
                        </a:rPr>
                        <a:t>Whaihua</a:t>
                      </a:r>
                      <a:r>
                        <a:rPr lang="en-NZ" sz="1600" noProof="0">
                          <a:latin typeface="+mn-lt"/>
                        </a:rPr>
                        <a:t> </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1536603239"/>
                  </a:ext>
                </a:extLst>
              </a:tr>
              <a:tr h="584765">
                <a:tc>
                  <a:txBody>
                    <a:bodyPr/>
                    <a:lstStyle/>
                    <a:p>
                      <a:pPr algn="l"/>
                      <a:r>
                        <a:rPr lang="en-NZ" sz="1600" b="1" noProof="0"/>
                        <a:t>DEVOLVED ONBOARDING</a:t>
                      </a:r>
                      <a:endParaRPr lang="en-NZ" sz="1600" b="1" noProof="0">
                        <a:latin typeface="+mn-lt"/>
                      </a:endParaRP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tc>
                  <a:txBody>
                    <a:bodyPr/>
                    <a:lstStyle/>
                    <a:p>
                      <a:pPr lvl="0">
                        <a:buNone/>
                      </a:pPr>
                      <a:r>
                        <a:rPr lang="en-NZ" sz="1600" noProof="0">
                          <a:latin typeface="+mn-lt"/>
                        </a:rPr>
                        <a:t>To use the AIR Vaccinator Portal each site must have a 'facility manager' who can verify the identity and approve access to use AIR on their site. </a:t>
                      </a:r>
                    </a:p>
                  </a:txBody>
                  <a:tcPr anchor="ctr">
                    <a:lnT w="12700" cap="flat" cmpd="sng" algn="ctr">
                      <a:solidFill>
                        <a:schemeClr val="bg1">
                          <a:lumMod val="65000"/>
                        </a:schemeClr>
                      </a:solidFill>
                      <a:prstDash val="sysDash"/>
                      <a:round/>
                      <a:headEnd type="none" w="med" len="med"/>
                      <a:tailEnd type="none" w="med" len="med"/>
                    </a:lnT>
                    <a:lnB w="12700" cap="flat" cmpd="sng" algn="ctr">
                      <a:solidFill>
                        <a:schemeClr val="bg1">
                          <a:lumMod val="65000"/>
                        </a:schemeClr>
                      </a:solidFill>
                      <a:prstDash val="sysDash"/>
                      <a:round/>
                      <a:headEnd type="none" w="med" len="med"/>
                      <a:tailEnd type="none" w="med" len="med"/>
                    </a:lnB>
                  </a:tcPr>
                </a:tc>
                <a:extLst>
                  <a:ext uri="{0D108BD9-81ED-4DB2-BD59-A6C34878D82A}">
                    <a16:rowId xmlns:a16="http://schemas.microsoft.com/office/drawing/2014/main" val="2427516140"/>
                  </a:ext>
                </a:extLst>
              </a:tr>
            </a:tbl>
          </a:graphicData>
        </a:graphic>
      </p:graphicFrame>
      <p:grpSp>
        <p:nvGrpSpPr>
          <p:cNvPr id="19" name="Group 18">
            <a:extLst>
              <a:ext uri="{FF2B5EF4-FFF2-40B4-BE49-F238E27FC236}">
                <a16:creationId xmlns:a16="http://schemas.microsoft.com/office/drawing/2014/main" id="{4A6001DA-9AA4-A31D-DEE7-A8E39FAE43EA}"/>
              </a:ext>
            </a:extLst>
          </p:cNvPr>
          <p:cNvGrpSpPr/>
          <p:nvPr/>
        </p:nvGrpSpPr>
        <p:grpSpPr>
          <a:xfrm>
            <a:off x="512468" y="2181554"/>
            <a:ext cx="526196" cy="526196"/>
            <a:chOff x="626644" y="3208939"/>
            <a:chExt cx="363499" cy="363499"/>
          </a:xfrm>
        </p:grpSpPr>
        <p:sp>
          <p:nvSpPr>
            <p:cNvPr id="20" name="Flowchart: Connector 19">
              <a:extLst>
                <a:ext uri="{FF2B5EF4-FFF2-40B4-BE49-F238E27FC236}">
                  <a16:creationId xmlns:a16="http://schemas.microsoft.com/office/drawing/2014/main" id="{22D4C57F-4EC0-2453-DCF4-C9EDD8E68C73}"/>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1" name="Graphic 20" descr="Document outline">
              <a:extLst>
                <a:ext uri="{FF2B5EF4-FFF2-40B4-BE49-F238E27FC236}">
                  <a16:creationId xmlns:a16="http://schemas.microsoft.com/office/drawing/2014/main" id="{F8D6E3BE-A215-C97B-2595-FE05231F12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66193" y="3248488"/>
              <a:ext cx="284400" cy="284400"/>
            </a:xfrm>
            <a:prstGeom prst="rect">
              <a:avLst/>
            </a:prstGeom>
          </p:spPr>
        </p:pic>
      </p:grpSp>
      <p:grpSp>
        <p:nvGrpSpPr>
          <p:cNvPr id="22" name="Group 21">
            <a:extLst>
              <a:ext uri="{FF2B5EF4-FFF2-40B4-BE49-F238E27FC236}">
                <a16:creationId xmlns:a16="http://schemas.microsoft.com/office/drawing/2014/main" id="{077386D9-06A1-A0D8-5034-E596033B0311}"/>
              </a:ext>
            </a:extLst>
          </p:cNvPr>
          <p:cNvGrpSpPr/>
          <p:nvPr/>
        </p:nvGrpSpPr>
        <p:grpSpPr>
          <a:xfrm>
            <a:off x="512468" y="3448267"/>
            <a:ext cx="526196" cy="526196"/>
            <a:chOff x="626644" y="3208939"/>
            <a:chExt cx="363499" cy="363499"/>
          </a:xfrm>
        </p:grpSpPr>
        <p:sp>
          <p:nvSpPr>
            <p:cNvPr id="23" name="Flowchart: Connector 22">
              <a:extLst>
                <a:ext uri="{FF2B5EF4-FFF2-40B4-BE49-F238E27FC236}">
                  <a16:creationId xmlns:a16="http://schemas.microsoft.com/office/drawing/2014/main" id="{4910C539-C88A-EA18-C543-9AE71AB052AF}"/>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4" name="Graphic 23" descr="Monthly calendar outline">
              <a:extLst>
                <a:ext uri="{FF2B5EF4-FFF2-40B4-BE49-F238E27FC236}">
                  <a16:creationId xmlns:a16="http://schemas.microsoft.com/office/drawing/2014/main" id="{17C00FBC-8524-C171-0E04-B49D7AE259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66193" y="3248488"/>
              <a:ext cx="284400" cy="284400"/>
            </a:xfrm>
            <a:prstGeom prst="rect">
              <a:avLst/>
            </a:prstGeom>
          </p:spPr>
        </p:pic>
      </p:grpSp>
      <p:grpSp>
        <p:nvGrpSpPr>
          <p:cNvPr id="25" name="Group 24">
            <a:extLst>
              <a:ext uri="{FF2B5EF4-FFF2-40B4-BE49-F238E27FC236}">
                <a16:creationId xmlns:a16="http://schemas.microsoft.com/office/drawing/2014/main" id="{0F118A0E-E20F-30B7-5A93-27C97F01CF07}"/>
              </a:ext>
            </a:extLst>
          </p:cNvPr>
          <p:cNvGrpSpPr/>
          <p:nvPr/>
        </p:nvGrpSpPr>
        <p:grpSpPr>
          <a:xfrm>
            <a:off x="512468" y="4163267"/>
            <a:ext cx="526196" cy="526196"/>
            <a:chOff x="626644" y="3208939"/>
            <a:chExt cx="363499" cy="363499"/>
          </a:xfrm>
        </p:grpSpPr>
        <p:sp>
          <p:nvSpPr>
            <p:cNvPr id="26" name="Flowchart: Connector 25">
              <a:extLst>
                <a:ext uri="{FF2B5EF4-FFF2-40B4-BE49-F238E27FC236}">
                  <a16:creationId xmlns:a16="http://schemas.microsoft.com/office/drawing/2014/main" id="{2181DEA1-3FBE-3FF5-984C-4377F0A22FD6}"/>
                </a:ext>
              </a:extLst>
            </p:cNvPr>
            <p:cNvSpPr/>
            <p:nvPr/>
          </p:nvSpPr>
          <p:spPr>
            <a:xfrm>
              <a:off x="626644" y="3208939"/>
              <a:ext cx="363499" cy="363499"/>
            </a:xfrm>
            <a:prstGeom prst="flowChartConnector">
              <a:avLst/>
            </a:prstGeom>
            <a:solidFill>
              <a:schemeClr val="bg1"/>
            </a:solid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7" name="Graphic 26" descr="Open hand with plant outline">
              <a:extLst>
                <a:ext uri="{FF2B5EF4-FFF2-40B4-BE49-F238E27FC236}">
                  <a16:creationId xmlns:a16="http://schemas.microsoft.com/office/drawing/2014/main" id="{7B79C1F0-6DD8-1996-F6F4-683BD361E8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666193" y="3248488"/>
              <a:ext cx="284400" cy="284400"/>
            </a:xfrm>
            <a:prstGeom prst="rect">
              <a:avLst/>
            </a:prstGeom>
          </p:spPr>
        </p:pic>
      </p:grpSp>
    </p:spTree>
    <p:extLst>
      <p:ext uri="{BB962C8B-B14F-4D97-AF65-F5344CB8AC3E}">
        <p14:creationId xmlns:p14="http://schemas.microsoft.com/office/powerpoint/2010/main" val="2814976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B2F430-CFEC-47AA-8FBF-A9FFC45363DB}"/>
              </a:ext>
            </a:extLst>
          </p:cNvPr>
          <p:cNvSpPr txBox="1"/>
          <p:nvPr/>
        </p:nvSpPr>
        <p:spPr>
          <a:xfrm>
            <a:off x="2237172" y="1580225"/>
            <a:ext cx="4811697" cy="914400"/>
          </a:xfrm>
          <a:prstGeom prst="rect">
            <a:avLst/>
          </a:prstGeom>
        </p:spPr>
        <p:txBody>
          <a:bodyPr vert="horz" wrap="none" lIns="91440" tIns="45720" rIns="91440" bIns="45720" rtlCol="0">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82A4DE2-F31C-4443-8005-917374B5311C}"/>
              </a:ext>
            </a:extLst>
          </p:cNvPr>
          <p:cNvSpPr txBox="1"/>
          <p:nvPr/>
        </p:nvSpPr>
        <p:spPr>
          <a:xfrm>
            <a:off x="485803" y="1637184"/>
            <a:ext cx="4643021" cy="914400"/>
          </a:xfrm>
          <a:prstGeom prst="rect">
            <a:avLst/>
          </a:prstGeom>
        </p:spPr>
        <p:txBody>
          <a:bodyPr vert="horz" wrap="none" lIns="91440" tIns="45720" rIns="91440" bIns="45720" rtlCol="0">
            <a:norm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mi-NZ" sz="1100" b="0" i="1" u="none" strike="noStrike" kern="1200" cap="none" spc="0" normalizeH="0" baseline="0" noProof="0">
                <a:ln>
                  <a:noFill/>
                </a:ln>
                <a:solidFill>
                  <a:srgbClr val="48A26E"/>
                </a:solidFill>
                <a:effectLst/>
                <a:uLnTx/>
                <a:uFillTx/>
                <a:latin typeface="Calibri" panose="020F0502020204030204"/>
                <a:ea typeface="+mn-ea"/>
                <a:cs typeface="Calibri"/>
              </a:rPr>
              <a:t>Where to </a:t>
            </a:r>
            <a:r>
              <a:rPr kumimoji="0" lang="mi-NZ" sz="1100" b="0" i="1" u="none" strike="noStrike" kern="1200" cap="none" spc="0" normalizeH="0" baseline="0" noProof="0" err="1">
                <a:ln>
                  <a:noFill/>
                </a:ln>
                <a:solidFill>
                  <a:srgbClr val="48A26E"/>
                </a:solidFill>
                <a:effectLst/>
                <a:uLnTx/>
                <a:uFillTx/>
                <a:latin typeface="Calibri" panose="020F0502020204030204"/>
                <a:ea typeface="+mn-ea"/>
                <a:cs typeface="Calibri"/>
              </a:rPr>
              <a:t>go</a:t>
            </a:r>
            <a:r>
              <a:rPr kumimoji="0" lang="mi-NZ" sz="1100" b="0" i="1" u="none" strike="noStrike" kern="1200" cap="none" spc="0" normalizeH="0" baseline="0" noProof="0">
                <a:ln>
                  <a:noFill/>
                </a:ln>
                <a:solidFill>
                  <a:srgbClr val="48A26E"/>
                </a:solidFill>
                <a:effectLst/>
                <a:uLnTx/>
                <a:uFillTx/>
                <a:latin typeface="Calibri" panose="020F0502020204030204"/>
                <a:ea typeface="+mn-ea"/>
                <a:cs typeface="Calibri"/>
              </a:rPr>
              <a:t> for more </a:t>
            </a:r>
            <a:r>
              <a:rPr kumimoji="0" lang="mi-NZ" sz="1100" b="0" i="1" u="none" strike="noStrike" kern="1200" cap="none" spc="0" normalizeH="0" baseline="0" noProof="0" err="1">
                <a:ln>
                  <a:noFill/>
                </a:ln>
                <a:solidFill>
                  <a:srgbClr val="48A26E"/>
                </a:solidFill>
                <a:effectLst/>
                <a:uLnTx/>
                <a:uFillTx/>
                <a:latin typeface="Calibri" panose="020F0502020204030204"/>
                <a:ea typeface="+mn-ea"/>
                <a:cs typeface="Calibri"/>
              </a:rPr>
              <a:t>information</a:t>
            </a:r>
            <a:endParaRPr kumimoji="0" lang="en-NZ" sz="1100" b="0" i="1" u="none" strike="noStrike" kern="1200" cap="none" spc="0" normalizeH="0" baseline="0" noProof="0">
              <a:ln>
                <a:noFill/>
              </a:ln>
              <a:solidFill>
                <a:srgbClr val="48A26E"/>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741453ED-D37E-472E-B8D8-D3BCA8E9D283}"/>
              </a:ext>
            </a:extLst>
          </p:cNvPr>
          <p:cNvSpPr txBox="1"/>
          <p:nvPr/>
        </p:nvSpPr>
        <p:spPr>
          <a:xfrm>
            <a:off x="1657350" y="1907845"/>
            <a:ext cx="6346219" cy="2037431"/>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rPr>
              <a:t>		</a:t>
            </a:r>
            <a:endParaRPr kumimoji="0" lang="en-NZ" sz="1600" b="1" i="0" u="none" strike="noStrike" kern="1200" cap="none" spc="0" normalizeH="0" baseline="0" noProof="0">
              <a:ln>
                <a:noFill/>
              </a:ln>
              <a:solidFill>
                <a:srgbClr val="48A26E"/>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a:buChar char="•"/>
              <a:tabLst/>
              <a:defRPr/>
            </a:pPr>
            <a:endParaRPr kumimoji="0" lang="en-NZ" sz="1800" b="0" i="0" u="none" strike="noStrike" kern="1200" cap="none" spc="0" normalizeH="0" baseline="0" noProof="0">
              <a:ln>
                <a:noFill/>
              </a:ln>
              <a:solidFill>
                <a:srgbClr val="09050A"/>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B12A2C58-9EAD-4014-87AF-7988C5C97B29}"/>
              </a:ext>
            </a:extLst>
          </p:cNvPr>
          <p:cNvSpPr txBox="1"/>
          <p:nvPr/>
        </p:nvSpPr>
        <p:spPr>
          <a:xfrm>
            <a:off x="388922" y="1159967"/>
            <a:ext cx="8883074" cy="462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NZ" sz="1800" b="1" i="0" u="none" strike="noStrike" kern="1200" cap="none" spc="0" normalizeH="0" baseline="0" noProof="0" err="1">
                <a:ln>
                  <a:noFill/>
                </a:ln>
                <a:solidFill>
                  <a:prstClr val="black"/>
                </a:solidFill>
                <a:effectLst/>
                <a:uLnTx/>
                <a:uFillTx/>
                <a:latin typeface="Century Gothic"/>
                <a:ea typeface="+mn-ea"/>
                <a:cs typeface="+mn-cs"/>
              </a:rPr>
              <a:t>AIR|</a:t>
            </a:r>
            <a:r>
              <a:rPr kumimoji="0" lang="en-NZ" sz="1800" b="0" i="0" u="none" strike="noStrike" kern="1200" cap="none" spc="0" normalizeH="0" baseline="0" noProof="0" err="1">
                <a:ln>
                  <a:noFill/>
                </a:ln>
                <a:solidFill>
                  <a:prstClr val="black"/>
                </a:solidFill>
                <a:effectLst/>
                <a:uLnTx/>
                <a:uFillTx/>
                <a:latin typeface="Century Gothic"/>
                <a:ea typeface="+mn-ea"/>
                <a:cs typeface="+mn-cs"/>
              </a:rPr>
              <a:t>For</a:t>
            </a:r>
            <a:r>
              <a:rPr kumimoji="0" lang="en-NZ" sz="1800" b="0" i="0" u="none" strike="noStrike" kern="1200" cap="none" spc="0" normalizeH="0" baseline="0" noProof="0">
                <a:ln>
                  <a:noFill/>
                </a:ln>
                <a:solidFill>
                  <a:prstClr val="black"/>
                </a:solidFill>
                <a:effectLst/>
                <a:uLnTx/>
                <a:uFillTx/>
                <a:latin typeface="Century Gothic"/>
                <a:ea typeface="+mn-ea"/>
                <a:cs typeface="+mn-cs"/>
              </a:rPr>
              <a:t> more information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BA7215C-E0B0-2C3A-5209-C70771068D2B}"/>
              </a:ext>
            </a:extLst>
          </p:cNvPr>
          <p:cNvSpPr txBox="1"/>
          <p:nvPr/>
        </p:nvSpPr>
        <p:spPr>
          <a:xfrm>
            <a:off x="1412088" y="3429000"/>
            <a:ext cx="6745332" cy="967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9050A"/>
                </a:solidFill>
                <a:effectLst/>
                <a:uLnTx/>
                <a:uFillTx/>
                <a:latin typeface="Calibri" panose="020F0502020204030204"/>
                <a:ea typeface="+mn-ea"/>
                <a:cs typeface="Calibri"/>
              </a:rPr>
              <a:t>Send any questions or feedback to </a:t>
            </a:r>
            <a:r>
              <a:rPr kumimoji="0" lang="en-US" sz="2000" b="0" i="0" u="none" strike="noStrike" kern="1200" cap="none" spc="0" normalizeH="0" baseline="0" noProof="0">
                <a:ln>
                  <a:noFill/>
                </a:ln>
                <a:solidFill>
                  <a:srgbClr val="2DBB79"/>
                </a:solidFill>
                <a:effectLst/>
                <a:uLnTx/>
                <a:uFillTx/>
                <a:latin typeface="Calibri" panose="020F0502020204030204"/>
                <a:ea typeface="+mn-ea"/>
                <a:cs typeface="Calibri"/>
                <a:hlinkClick r:id="rId3">
                  <a:extLst>
                    <a:ext uri="{A12FA001-AC4F-418D-AE19-62706E023703}">
                      <ahyp:hlinkClr xmlns:ahyp="http://schemas.microsoft.com/office/drawing/2018/hyperlinkcolor" val="tx"/>
                    </a:ext>
                  </a:extLst>
                </a:hlinkClick>
              </a:rPr>
              <a:t>air.engagement@health.govt.nz</a:t>
            </a:r>
            <a:endParaRPr kumimoji="0" lang="en-US" sz="2000" b="0" i="0" u="none" strike="noStrike" kern="1200" cap="none" spc="0" normalizeH="0" baseline="0" noProof="0">
              <a:ln>
                <a:noFill/>
              </a:ln>
              <a:solidFill>
                <a:srgbClr val="2DBB79"/>
              </a:solidFill>
              <a:effectLst/>
              <a:uLnTx/>
              <a:uFillTx/>
              <a:latin typeface="Calibri" panose="020F0502020204030204"/>
              <a:ea typeface="+mn-ea"/>
              <a:cs typeface="Calibri"/>
            </a:endParaRPr>
          </a:p>
        </p:txBody>
      </p:sp>
      <p:grpSp>
        <p:nvGrpSpPr>
          <p:cNvPr id="11" name="Group 10">
            <a:extLst>
              <a:ext uri="{FF2B5EF4-FFF2-40B4-BE49-F238E27FC236}">
                <a16:creationId xmlns:a16="http://schemas.microsoft.com/office/drawing/2014/main" id="{2E44E001-3EAA-4E89-8196-AB1998FE8A0E}"/>
              </a:ext>
            </a:extLst>
          </p:cNvPr>
          <p:cNvGrpSpPr/>
          <p:nvPr/>
        </p:nvGrpSpPr>
        <p:grpSpPr>
          <a:xfrm>
            <a:off x="1412088" y="2272726"/>
            <a:ext cx="6745332" cy="1120537"/>
            <a:chOff x="1412087" y="2415142"/>
            <a:chExt cx="6745332" cy="1120537"/>
          </a:xfrm>
        </p:grpSpPr>
        <p:sp>
          <p:nvSpPr>
            <p:cNvPr id="12" name="TextBox 11">
              <a:extLst>
                <a:ext uri="{FF2B5EF4-FFF2-40B4-BE49-F238E27FC236}">
                  <a16:creationId xmlns:a16="http://schemas.microsoft.com/office/drawing/2014/main" id="{130470C9-2F12-4A31-918A-B72BC41E2112}"/>
                </a:ext>
              </a:extLst>
            </p:cNvPr>
            <p:cNvSpPr txBox="1"/>
            <p:nvPr/>
          </p:nvSpPr>
          <p:spPr>
            <a:xfrm>
              <a:off x="1412087" y="2827793"/>
              <a:ext cx="67453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a:ln>
                    <a:noFill/>
                  </a:ln>
                  <a:solidFill>
                    <a:srgbClr val="09050A"/>
                  </a:solidFill>
                  <a:effectLst/>
                  <a:uLnTx/>
                  <a:uFillTx/>
                  <a:latin typeface="Calibri" panose="020F0502020204030204"/>
                  <a:ea typeface="+mn-ea"/>
                  <a:cs typeface="+mn-cs"/>
                </a:rPr>
                <a:t>Home / Our health system / Digital Health / </a:t>
              </a:r>
              <a:r>
                <a:rPr kumimoji="0" lang="en-US" sz="2000" b="0" i="0" u="none" strike="noStrike" kern="1200" cap="none" spc="0" normalizeH="0" baseline="0" noProof="0">
                  <a:ln>
                    <a:noFill/>
                  </a:ln>
                  <a:solidFill>
                    <a:srgbClr val="09050A"/>
                  </a:solidFill>
                  <a:effectLst/>
                  <a:uLnTx/>
                  <a:uFillTx/>
                  <a:latin typeface="Calibri" panose="020F0502020204030204"/>
                  <a:ea typeface="+mn-ea"/>
                  <a:cs typeface="+mn-cs"/>
                </a:rPr>
                <a:t>The Aotearoa Immunisation Register (AIR)</a:t>
              </a:r>
              <a:r>
                <a:rPr kumimoji="0" lang="en-NZ" sz="2000" b="0" i="0" u="none" strike="noStrike" kern="1200" cap="none" spc="0" normalizeH="0" baseline="0" noProof="0">
                  <a:ln>
                    <a:noFill/>
                  </a:ln>
                  <a:solidFill>
                    <a:srgbClr val="09050A"/>
                  </a:solidFill>
                  <a:effectLst/>
                  <a:uLnTx/>
                  <a:uFillTx/>
                  <a:latin typeface="Calibri" panose="020F0502020204030204"/>
                  <a:ea typeface="+mn-ea"/>
                  <a:cs typeface="+mn-cs"/>
                </a:rPr>
                <a:t>  or  Search for ‘AIR’</a:t>
              </a:r>
            </a:p>
          </p:txBody>
        </p:sp>
        <p:sp>
          <p:nvSpPr>
            <p:cNvPr id="6" name="TextBox 5">
              <a:extLst>
                <a:ext uri="{FF2B5EF4-FFF2-40B4-BE49-F238E27FC236}">
                  <a16:creationId xmlns:a16="http://schemas.microsoft.com/office/drawing/2014/main" id="{DDCCE4F9-01C2-444E-81EA-C1829EB1EA04}"/>
                </a:ext>
              </a:extLst>
            </p:cNvPr>
            <p:cNvSpPr txBox="1"/>
            <p:nvPr/>
          </p:nvSpPr>
          <p:spPr>
            <a:xfrm>
              <a:off x="1412087" y="2415142"/>
              <a:ext cx="62181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1" i="0" u="none" strike="noStrike" kern="1200" cap="none" spc="0" normalizeH="0" baseline="0" noProof="0">
                  <a:ln>
                    <a:noFill/>
                  </a:ln>
                  <a:solidFill>
                    <a:srgbClr val="09050A"/>
                  </a:solidFill>
                  <a:effectLst/>
                  <a:uLnTx/>
                  <a:uFillTx/>
                  <a:latin typeface="Calibri" panose="020F0502020204030204"/>
                  <a:ea typeface="+mn-ea"/>
                  <a:cs typeface="Calibri"/>
                </a:rPr>
                <a:t>Te </a:t>
              </a:r>
              <a:r>
                <a:rPr kumimoji="0" lang="en-NZ" sz="2000" b="1" i="0" u="none" strike="noStrike" kern="1200" cap="none" spc="0" normalizeH="0" baseline="0" noProof="0" err="1">
                  <a:ln>
                    <a:noFill/>
                  </a:ln>
                  <a:solidFill>
                    <a:srgbClr val="09050A"/>
                  </a:solidFill>
                  <a:effectLst/>
                  <a:uLnTx/>
                  <a:uFillTx/>
                  <a:latin typeface="Calibri" panose="020F0502020204030204"/>
                  <a:ea typeface="+mn-ea"/>
                  <a:cs typeface="Calibri"/>
                </a:rPr>
                <a:t>Whatu</a:t>
              </a:r>
              <a:r>
                <a:rPr kumimoji="0" lang="en-NZ" sz="2000" b="1" i="0" u="none" strike="noStrike" kern="1200" cap="none" spc="0" normalizeH="0" baseline="0" noProof="0">
                  <a:ln>
                    <a:noFill/>
                  </a:ln>
                  <a:solidFill>
                    <a:srgbClr val="09050A"/>
                  </a:solidFill>
                  <a:effectLst/>
                  <a:uLnTx/>
                  <a:uFillTx/>
                  <a:latin typeface="Calibri" panose="020F0502020204030204"/>
                  <a:ea typeface="+mn-ea"/>
                  <a:cs typeface="Calibri"/>
                </a:rPr>
                <a:t> Ora webpage with AIR updates</a:t>
              </a:r>
            </a:p>
          </p:txBody>
        </p:sp>
      </p:grpSp>
      <p:pic>
        <p:nvPicPr>
          <p:cNvPr id="8" name="Graphic 7" descr="Information outline">
            <a:extLst>
              <a:ext uri="{FF2B5EF4-FFF2-40B4-BE49-F238E27FC236}">
                <a16:creationId xmlns:a16="http://schemas.microsoft.com/office/drawing/2014/main" id="{86A6747E-20E6-4DE8-825A-0AC7BD801C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923" y="3639442"/>
            <a:ext cx="734247" cy="734247"/>
          </a:xfrm>
          <a:prstGeom prst="rect">
            <a:avLst/>
          </a:prstGeom>
        </p:spPr>
      </p:pic>
      <p:pic>
        <p:nvPicPr>
          <p:cNvPr id="18" name="Graphic 17" descr="Internet outline">
            <a:extLst>
              <a:ext uri="{FF2B5EF4-FFF2-40B4-BE49-F238E27FC236}">
                <a16:creationId xmlns:a16="http://schemas.microsoft.com/office/drawing/2014/main" id="{1743C62B-6A5F-4981-9258-E438FF16AA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8922" y="2465871"/>
            <a:ext cx="734247" cy="734247"/>
          </a:xfrm>
          <a:prstGeom prst="rect">
            <a:avLst/>
          </a:prstGeom>
        </p:spPr>
      </p:pic>
    </p:spTree>
    <p:extLst>
      <p:ext uri="{BB962C8B-B14F-4D97-AF65-F5344CB8AC3E}">
        <p14:creationId xmlns:p14="http://schemas.microsoft.com/office/powerpoint/2010/main" val="2352597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3EBB82BC-D18F-441B-9B5D-D22971DDC9B0}"/>
              </a:ext>
            </a:extLst>
          </p:cNvPr>
          <p:cNvSpPr txBox="1"/>
          <p:nvPr/>
        </p:nvSpPr>
        <p:spPr>
          <a:xfrm>
            <a:off x="498667"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kumimoji="0" lang="en-NZ" sz="1800" b="0" i="0" u="none" strike="noStrike" kern="1200" cap="none" spc="0" normalizeH="0" baseline="0" noProof="0">
                <a:ln>
                  <a:noFill/>
                </a:ln>
                <a:solidFill>
                  <a:srgbClr val="09050A"/>
                </a:solidFill>
                <a:effectLst/>
                <a:uLnTx/>
                <a:uFillTx/>
                <a:latin typeface="Century Gothic"/>
                <a:ea typeface="+mn-ea"/>
                <a:cs typeface="+mn-cs"/>
              </a:rPr>
              <a:t>Future State – Immunisations Service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1E32780-5C2D-4177-BDDE-220D222F4BB5}"/>
              </a:ext>
            </a:extLst>
          </p:cNvPr>
          <p:cNvSpPr txBox="1"/>
          <p:nvPr/>
        </p:nvSpPr>
        <p:spPr>
          <a:xfrm>
            <a:off x="498667" y="1709394"/>
            <a:ext cx="11422318" cy="461665"/>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Below outlines a view of the AIR future state that supports the national immunisation service and public health responses. Users will connect to AIR using either an integration pathway (by connecting their primary </a:t>
            </a:r>
            <a:r>
              <a:rPr lang="en-NZ" sz="1200" i="1">
                <a:solidFill>
                  <a:srgbClr val="48A26E"/>
                </a:solidFill>
                <a:latin typeface="Calibri" panose="020F0502020204030204"/>
                <a:ea typeface="Calibri"/>
                <a:cs typeface="Calibri"/>
              </a:rPr>
              <a:t>application</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 to </a:t>
            </a:r>
            <a:r>
              <a:rPr kumimoji="0" lang="en-NZ" sz="1200" b="0" i="1" u="none" strike="noStrike" kern="1200" cap="none" spc="0" normalizeH="0" baseline="0" noProof="0" err="1">
                <a:ln>
                  <a:noFill/>
                </a:ln>
                <a:solidFill>
                  <a:srgbClr val="48A26E"/>
                </a:solidFill>
                <a:effectLst/>
                <a:uLnTx/>
                <a:uFillTx/>
                <a:latin typeface="Calibri" panose="020F0502020204030204"/>
                <a:ea typeface="Calibri"/>
                <a:cs typeface="Calibri"/>
              </a:rPr>
              <a:t>ImmSoT</a:t>
            </a: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 or via our direct channel – the Vaccinator Portal.  </a:t>
            </a:r>
          </a:p>
        </p:txBody>
      </p:sp>
      <p:pic>
        <p:nvPicPr>
          <p:cNvPr id="142" name="Picture 141" descr="A blue cloud with white text&#10;&#10;Description automatically generated with medium confidence">
            <a:extLst>
              <a:ext uri="{FF2B5EF4-FFF2-40B4-BE49-F238E27FC236}">
                <a16:creationId xmlns:a16="http://schemas.microsoft.com/office/drawing/2014/main" id="{797A674A-97B2-412C-A962-FF28488D8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654" y="4565266"/>
            <a:ext cx="456532" cy="236208"/>
          </a:xfrm>
          <a:prstGeom prst="rect">
            <a:avLst/>
          </a:prstGeom>
        </p:spPr>
      </p:pic>
      <p:pic>
        <p:nvPicPr>
          <p:cNvPr id="44" name="Graphic 11">
            <a:extLst>
              <a:ext uri="{FF2B5EF4-FFF2-40B4-BE49-F238E27FC236}">
                <a16:creationId xmlns:a16="http://schemas.microsoft.com/office/drawing/2014/main" id="{707AFC9D-ECB8-40D3-8243-D12ACEB302E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55522" y="3907552"/>
            <a:ext cx="367620" cy="619770"/>
          </a:xfrm>
          <a:prstGeom prst="rect">
            <a:avLst/>
          </a:prstGeom>
        </p:spPr>
      </p:pic>
      <p:pic>
        <p:nvPicPr>
          <p:cNvPr id="46" name="Graphic 13">
            <a:extLst>
              <a:ext uri="{FF2B5EF4-FFF2-40B4-BE49-F238E27FC236}">
                <a16:creationId xmlns:a16="http://schemas.microsoft.com/office/drawing/2014/main" id="{03071966-1EF1-4C23-9770-41AC3B2C5B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1954" y="3107864"/>
            <a:ext cx="1175602" cy="1357092"/>
          </a:xfrm>
          <a:prstGeom prst="rect">
            <a:avLst/>
          </a:prstGeom>
        </p:spPr>
      </p:pic>
      <p:sp>
        <p:nvSpPr>
          <p:cNvPr id="47" name="Shape 228">
            <a:extLst>
              <a:ext uri="{FF2B5EF4-FFF2-40B4-BE49-F238E27FC236}">
                <a16:creationId xmlns:a16="http://schemas.microsoft.com/office/drawing/2014/main" id="{C17B4C5E-CDC2-43EE-B778-AA7BD76E6796}"/>
              </a:ext>
            </a:extLst>
          </p:cNvPr>
          <p:cNvSpPr/>
          <p:nvPr/>
        </p:nvSpPr>
        <p:spPr>
          <a:xfrm>
            <a:off x="9449900" y="4817676"/>
            <a:ext cx="202174" cy="166648"/>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FFFFFF"/>
          </a:solidFill>
          <a:ln w="12700">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pic>
        <p:nvPicPr>
          <p:cNvPr id="51" name="Picture 50">
            <a:extLst>
              <a:ext uri="{FF2B5EF4-FFF2-40B4-BE49-F238E27FC236}">
                <a16:creationId xmlns:a16="http://schemas.microsoft.com/office/drawing/2014/main" id="{6E859B6D-112A-4D6F-9F64-963C610F9B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7603" y="4783432"/>
            <a:ext cx="1043459" cy="716832"/>
          </a:xfrm>
          <a:prstGeom prst="rect">
            <a:avLst/>
          </a:prstGeom>
        </p:spPr>
      </p:pic>
      <p:sp>
        <p:nvSpPr>
          <p:cNvPr id="54" name="TextBox 53">
            <a:extLst>
              <a:ext uri="{FF2B5EF4-FFF2-40B4-BE49-F238E27FC236}">
                <a16:creationId xmlns:a16="http://schemas.microsoft.com/office/drawing/2014/main" id="{ADD65A5C-454B-4EF7-9465-8309BF200857}"/>
              </a:ext>
            </a:extLst>
          </p:cNvPr>
          <p:cNvSpPr txBox="1"/>
          <p:nvPr/>
        </p:nvSpPr>
        <p:spPr>
          <a:xfrm>
            <a:off x="9160024" y="5402538"/>
            <a:ext cx="1558616"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AIR ADMIN SYSTEM</a:t>
            </a:r>
            <a:endParaRPr kumimoji="0" lang="en-NZ"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CF6BF6EE-86B6-4476-A814-03596F5C2D21}"/>
              </a:ext>
            </a:extLst>
          </p:cNvPr>
          <p:cNvSpPr txBox="1"/>
          <p:nvPr/>
        </p:nvSpPr>
        <p:spPr>
          <a:xfrm>
            <a:off x="3911820" y="4749766"/>
            <a:ext cx="1518496"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AIR VACCINATOR PORTAL</a:t>
            </a:r>
            <a:endParaRPr kumimoji="0" lang="en-US" sz="105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1" u="none" strike="noStrike" kern="1200" cap="none" spc="0" normalizeH="0" baseline="0" noProof="0">
                <a:ln>
                  <a:noFill/>
                </a:ln>
                <a:solidFill>
                  <a:prstClr val="black"/>
                </a:solidFill>
                <a:effectLst/>
                <a:uLnTx/>
                <a:uFillTx/>
                <a:latin typeface="Calibri" panose="020F0502020204030204"/>
                <a:ea typeface="+mn-lt"/>
                <a:cs typeface="Calibri" panose="020F0502020204030204"/>
              </a:rPr>
              <a:t>(OFFLINE ENABLED, AND WORKFLOW)</a:t>
            </a:r>
          </a:p>
        </p:txBody>
      </p:sp>
      <p:sp>
        <p:nvSpPr>
          <p:cNvPr id="57" name="TextBox 56">
            <a:extLst>
              <a:ext uri="{FF2B5EF4-FFF2-40B4-BE49-F238E27FC236}">
                <a16:creationId xmlns:a16="http://schemas.microsoft.com/office/drawing/2014/main" id="{5FB58A18-F424-4D82-96CB-E8DE8DDEE755}"/>
              </a:ext>
            </a:extLst>
          </p:cNvPr>
          <p:cNvSpPr txBox="1"/>
          <p:nvPr/>
        </p:nvSpPr>
        <p:spPr>
          <a:xfrm>
            <a:off x="3911820" y="3547487"/>
            <a:ext cx="1781416"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050" b="0" i="0" u="none" strike="noStrike" kern="1200" cap="none" spc="0" normalizeH="0" baseline="0" noProof="0">
                <a:ln>
                  <a:noFill/>
                </a:ln>
                <a:solidFill>
                  <a:srgbClr val="09050A"/>
                </a:solidFill>
                <a:effectLst/>
                <a:uLnTx/>
                <a:uFillTx/>
                <a:latin typeface="Calibri" panose="020F0502020204030204"/>
                <a:ea typeface="+mn-ea"/>
                <a:cs typeface="+mn-cs"/>
              </a:rPr>
              <a:t>INTEGRATION SUITE </a:t>
            </a:r>
            <a:r>
              <a:rPr kumimoji="0" lang="en-NZ" sz="1050" b="0" i="1" u="none" strike="noStrike" kern="1200" cap="none" spc="0" normalizeH="0" baseline="0" noProof="0">
                <a:ln>
                  <a:noFill/>
                </a:ln>
                <a:solidFill>
                  <a:srgbClr val="09050A"/>
                </a:solidFill>
                <a:effectLst/>
                <a:uLnTx/>
                <a:uFillTx/>
                <a:latin typeface="Calibri" panose="020F0502020204030204"/>
                <a:ea typeface="+mn-ea"/>
                <a:cs typeface="+mn-cs"/>
              </a:rPr>
              <a:t>(OPPORTUNITY TO BUILD YOUR OWN </a:t>
            </a:r>
            <a:r>
              <a:rPr kumimoji="0" lang="en-NZ" sz="1050" b="0" i="1" u="none" strike="noStrike" kern="1200" cap="none" spc="0" normalizeH="0" baseline="0" noProof="0">
                <a:ln>
                  <a:noFill/>
                </a:ln>
                <a:solidFill>
                  <a:srgbClr val="09050A"/>
                </a:solidFill>
                <a:effectLst/>
                <a:uLnTx/>
                <a:uFillTx/>
                <a:latin typeface="Calibri" panose="020F0502020204030204"/>
                <a:ea typeface="+mn-lt"/>
                <a:cs typeface="Calibri" panose="020F0502020204030204"/>
              </a:rPr>
              <a:t>CHANNEL &amp; COEXISTANCE</a:t>
            </a:r>
            <a:r>
              <a:rPr kumimoji="0" lang="en-NZ" sz="1050" b="0" i="1" u="none" strike="noStrike" kern="1200" cap="none" spc="0" normalizeH="0" baseline="0" noProof="0">
                <a:ln>
                  <a:noFill/>
                </a:ln>
                <a:solidFill>
                  <a:srgbClr val="09050A"/>
                </a:solidFill>
                <a:effectLst/>
                <a:uLnTx/>
                <a:uFillTx/>
                <a:latin typeface="Calibri" panose="020F0502020204030204"/>
                <a:ea typeface="+mn-ea"/>
                <a:cs typeface="+mn-cs"/>
              </a:rPr>
              <a:t>)</a:t>
            </a:r>
          </a:p>
        </p:txBody>
      </p:sp>
      <p:grpSp>
        <p:nvGrpSpPr>
          <p:cNvPr id="61" name="Group 60">
            <a:extLst>
              <a:ext uri="{FF2B5EF4-FFF2-40B4-BE49-F238E27FC236}">
                <a16:creationId xmlns:a16="http://schemas.microsoft.com/office/drawing/2014/main" id="{2C4AA85F-F3A8-43B1-9D40-A7CDF0145FB2}"/>
              </a:ext>
            </a:extLst>
          </p:cNvPr>
          <p:cNvGrpSpPr/>
          <p:nvPr/>
        </p:nvGrpSpPr>
        <p:grpSpPr>
          <a:xfrm>
            <a:off x="4343713" y="3107864"/>
            <a:ext cx="403051" cy="363470"/>
            <a:chOff x="5182995" y="1691074"/>
            <a:chExt cx="669194" cy="622229"/>
          </a:xfrm>
        </p:grpSpPr>
        <p:sp>
          <p:nvSpPr>
            <p:cNvPr id="86" name="Shape 228">
              <a:extLst>
                <a:ext uri="{FF2B5EF4-FFF2-40B4-BE49-F238E27FC236}">
                  <a16:creationId xmlns:a16="http://schemas.microsoft.com/office/drawing/2014/main" id="{62BA51DE-39A2-4EA9-90CD-B5CE40F49AE3}"/>
                </a:ext>
              </a:extLst>
            </p:cNvPr>
            <p:cNvSpPr/>
            <p:nvPr/>
          </p:nvSpPr>
          <p:spPr>
            <a:xfrm>
              <a:off x="5309625" y="1848781"/>
              <a:ext cx="365859" cy="339407"/>
            </a:xfrm>
            <a:custGeom>
              <a:avLst/>
              <a:gdLst/>
              <a:ahLst/>
              <a:cxnLst>
                <a:cxn ang="0">
                  <a:pos x="wd2" y="hd2"/>
                </a:cxn>
                <a:cxn ang="5400000">
                  <a:pos x="wd2" y="hd2"/>
                </a:cxn>
                <a:cxn ang="10800000">
                  <a:pos x="wd2" y="hd2"/>
                </a:cxn>
                <a:cxn ang="16200000">
                  <a:pos x="wd2" y="hd2"/>
                </a:cxn>
              </a:cxnLst>
              <a:rect l="0" t="0" r="r" b="b"/>
              <a:pathLst>
                <a:path w="21600" h="21600" extrusionOk="0">
                  <a:moveTo>
                    <a:pt x="17683" y="13734"/>
                  </a:moveTo>
                  <a:cubicBezTo>
                    <a:pt x="16532" y="13734"/>
                    <a:pt x="15497" y="14232"/>
                    <a:pt x="14780" y="15025"/>
                  </a:cubicBezTo>
                  <a:lnTo>
                    <a:pt x="7771" y="11550"/>
                  </a:lnTo>
                  <a:cubicBezTo>
                    <a:pt x="7812" y="11321"/>
                    <a:pt x="7835" y="11085"/>
                    <a:pt x="7835" y="10843"/>
                  </a:cubicBezTo>
                  <a:cubicBezTo>
                    <a:pt x="7835" y="10795"/>
                    <a:pt x="7833" y="10747"/>
                    <a:pt x="7831" y="10698"/>
                  </a:cubicBezTo>
                  <a:lnTo>
                    <a:pt x="15083" y="6875"/>
                  </a:lnTo>
                  <a:cubicBezTo>
                    <a:pt x="15775" y="7491"/>
                    <a:pt x="16685" y="7866"/>
                    <a:pt x="17683" y="7866"/>
                  </a:cubicBezTo>
                  <a:cubicBezTo>
                    <a:pt x="19846" y="7866"/>
                    <a:pt x="21600" y="6105"/>
                    <a:pt x="21600" y="3933"/>
                  </a:cubicBezTo>
                  <a:cubicBezTo>
                    <a:pt x="21600" y="1761"/>
                    <a:pt x="19846" y="0"/>
                    <a:pt x="17683" y="0"/>
                  </a:cubicBezTo>
                  <a:cubicBezTo>
                    <a:pt x="15519" y="0"/>
                    <a:pt x="13765" y="1761"/>
                    <a:pt x="13765" y="3933"/>
                  </a:cubicBezTo>
                  <a:cubicBezTo>
                    <a:pt x="13765" y="4095"/>
                    <a:pt x="13776" y="4255"/>
                    <a:pt x="13795" y="4412"/>
                  </a:cubicBezTo>
                  <a:lnTo>
                    <a:pt x="6749" y="8127"/>
                  </a:lnTo>
                  <a:cubicBezTo>
                    <a:pt x="6036" y="7378"/>
                    <a:pt x="5031" y="6910"/>
                    <a:pt x="3917" y="6910"/>
                  </a:cubicBezTo>
                  <a:cubicBezTo>
                    <a:pt x="1754" y="6910"/>
                    <a:pt x="0" y="8671"/>
                    <a:pt x="0" y="10844"/>
                  </a:cubicBezTo>
                  <a:cubicBezTo>
                    <a:pt x="0" y="13016"/>
                    <a:pt x="1754" y="14777"/>
                    <a:pt x="3917" y="14777"/>
                  </a:cubicBezTo>
                  <a:cubicBezTo>
                    <a:pt x="4829" y="14777"/>
                    <a:pt x="5667" y="14463"/>
                    <a:pt x="6332" y="13939"/>
                  </a:cubicBezTo>
                  <a:lnTo>
                    <a:pt x="13766" y="17624"/>
                  </a:lnTo>
                  <a:cubicBezTo>
                    <a:pt x="13766" y="17638"/>
                    <a:pt x="13765" y="17652"/>
                    <a:pt x="13765" y="17667"/>
                  </a:cubicBezTo>
                  <a:cubicBezTo>
                    <a:pt x="13765" y="19839"/>
                    <a:pt x="15519" y="21600"/>
                    <a:pt x="17683" y="21600"/>
                  </a:cubicBezTo>
                  <a:cubicBezTo>
                    <a:pt x="19846" y="21600"/>
                    <a:pt x="21600" y="19839"/>
                    <a:pt x="21600" y="17667"/>
                  </a:cubicBezTo>
                  <a:cubicBezTo>
                    <a:pt x="21600" y="15494"/>
                    <a:pt x="19846" y="13734"/>
                    <a:pt x="17683" y="13734"/>
                  </a:cubicBezTo>
                  <a:close/>
                </a:path>
              </a:pathLst>
            </a:custGeom>
            <a:solidFill>
              <a:srgbClr val="40C185"/>
            </a:solidFill>
            <a:ln w="12700">
              <a:solidFill>
                <a:srgbClr val="40C185"/>
              </a:solidFill>
              <a:miter lim="400000"/>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Helvetica"/>
                  <a:ea typeface="Helvetica"/>
                  <a:cs typeface="Helvetica"/>
                  <a:sym typeface="Helvetica"/>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panose="020B0604020202020204" pitchFamily="34" charset="0"/>
                <a:cs typeface="Arial" panose="020B0604020202020204" pitchFamily="34" charset="0"/>
                <a:sym typeface="Helvetica"/>
              </a:endParaRPr>
            </a:p>
          </p:txBody>
        </p:sp>
        <p:sp>
          <p:nvSpPr>
            <p:cNvPr id="87" name="Oval 86">
              <a:extLst>
                <a:ext uri="{FF2B5EF4-FFF2-40B4-BE49-F238E27FC236}">
                  <a16:creationId xmlns:a16="http://schemas.microsoft.com/office/drawing/2014/main" id="{8725829C-58D9-4045-B8FB-20834FADEA62}"/>
                </a:ext>
              </a:extLst>
            </p:cNvPr>
            <p:cNvSpPr/>
            <p:nvPr/>
          </p:nvSpPr>
          <p:spPr>
            <a:xfrm>
              <a:off x="5182995" y="1691074"/>
              <a:ext cx="669194" cy="622229"/>
            </a:xfrm>
            <a:prstGeom prst="ellipse">
              <a:avLst/>
            </a:prstGeom>
            <a:noFill/>
            <a:ln>
              <a:solidFill>
                <a:srgbClr val="40C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C9C99F7E-DA59-4078-8968-5F9957728231}"/>
              </a:ext>
            </a:extLst>
          </p:cNvPr>
          <p:cNvGrpSpPr/>
          <p:nvPr/>
        </p:nvGrpSpPr>
        <p:grpSpPr>
          <a:xfrm>
            <a:off x="4343689" y="4351462"/>
            <a:ext cx="403051" cy="363472"/>
            <a:chOff x="5142258" y="2960108"/>
            <a:chExt cx="669196" cy="622229"/>
          </a:xfrm>
        </p:grpSpPr>
        <p:sp>
          <p:nvSpPr>
            <p:cNvPr id="83" name="Graphic 4">
              <a:extLst>
                <a:ext uri="{FF2B5EF4-FFF2-40B4-BE49-F238E27FC236}">
                  <a16:creationId xmlns:a16="http://schemas.microsoft.com/office/drawing/2014/main" id="{B59975BC-BD89-48E9-8E20-DFB9BD42E056}"/>
                </a:ext>
              </a:extLst>
            </p:cNvPr>
            <p:cNvSpPr/>
            <p:nvPr/>
          </p:nvSpPr>
          <p:spPr>
            <a:xfrm>
              <a:off x="5387653" y="3258843"/>
              <a:ext cx="181818" cy="174741"/>
            </a:xfrm>
            <a:custGeom>
              <a:avLst/>
              <a:gdLst>
                <a:gd name="connsiteX0" fmla="*/ 60704 w 62621"/>
                <a:gd name="connsiteY0" fmla="*/ 26653 h 127520"/>
                <a:gd name="connsiteX1" fmla="*/ 35784 w 62621"/>
                <a:gd name="connsiteY1" fmla="*/ 1756 h 127520"/>
                <a:gd name="connsiteX2" fmla="*/ 33867 w 62621"/>
                <a:gd name="connsiteY2" fmla="*/ 479 h 127520"/>
                <a:gd name="connsiteX3" fmla="*/ 28755 w 62621"/>
                <a:gd name="connsiteY3" fmla="*/ 479 h 127520"/>
                <a:gd name="connsiteX4" fmla="*/ 26838 w 62621"/>
                <a:gd name="connsiteY4" fmla="*/ 1756 h 127520"/>
                <a:gd name="connsiteX5" fmla="*/ 1917 w 62621"/>
                <a:gd name="connsiteY5" fmla="*/ 26653 h 127520"/>
                <a:gd name="connsiteX6" fmla="*/ 1917 w 62621"/>
                <a:gd name="connsiteY6" fmla="*/ 35591 h 127520"/>
                <a:gd name="connsiteX7" fmla="*/ 10863 w 62621"/>
                <a:gd name="connsiteY7" fmla="*/ 35591 h 127520"/>
                <a:gd name="connsiteX8" fmla="*/ 10863 w 62621"/>
                <a:gd name="connsiteY8" fmla="*/ 35591 h 127520"/>
                <a:gd name="connsiteX9" fmla="*/ 24921 w 62621"/>
                <a:gd name="connsiteY9" fmla="*/ 21546 h 127520"/>
                <a:gd name="connsiteX10" fmla="*/ 24921 w 62621"/>
                <a:gd name="connsiteY10" fmla="*/ 121136 h 127520"/>
                <a:gd name="connsiteX11" fmla="*/ 31311 w 62621"/>
                <a:gd name="connsiteY11" fmla="*/ 127520 h 127520"/>
                <a:gd name="connsiteX12" fmla="*/ 37701 w 62621"/>
                <a:gd name="connsiteY12" fmla="*/ 121136 h 127520"/>
                <a:gd name="connsiteX13" fmla="*/ 37701 w 62621"/>
                <a:gd name="connsiteY13" fmla="*/ 21546 h 127520"/>
                <a:gd name="connsiteX14" fmla="*/ 51759 w 62621"/>
                <a:gd name="connsiteY14" fmla="*/ 35591 h 127520"/>
                <a:gd name="connsiteX15" fmla="*/ 56231 w 62621"/>
                <a:gd name="connsiteY15" fmla="*/ 37506 h 127520"/>
                <a:gd name="connsiteX16" fmla="*/ 62621 w 62621"/>
                <a:gd name="connsiteY16" fmla="*/ 31122 h 127520"/>
                <a:gd name="connsiteX17" fmla="*/ 60704 w 62621"/>
                <a:gd name="connsiteY17" fmla="*/ 26653 h 127520"/>
                <a:gd name="connsiteX18" fmla="*/ 60704 w 62621"/>
                <a:gd name="connsiteY18" fmla="*/ 26653 h 1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21" h="127520">
                  <a:moveTo>
                    <a:pt x="60704" y="26653"/>
                  </a:moveTo>
                  <a:lnTo>
                    <a:pt x="35784" y="1756"/>
                  </a:lnTo>
                  <a:cubicBezTo>
                    <a:pt x="35145" y="1117"/>
                    <a:pt x="34506" y="479"/>
                    <a:pt x="33867" y="479"/>
                  </a:cubicBezTo>
                  <a:cubicBezTo>
                    <a:pt x="32589" y="-160"/>
                    <a:pt x="30672" y="-160"/>
                    <a:pt x="28755" y="479"/>
                  </a:cubicBezTo>
                  <a:cubicBezTo>
                    <a:pt x="28116" y="1117"/>
                    <a:pt x="27477" y="1117"/>
                    <a:pt x="26838" y="1756"/>
                  </a:cubicBezTo>
                  <a:lnTo>
                    <a:pt x="1917" y="26653"/>
                  </a:lnTo>
                  <a:cubicBezTo>
                    <a:pt x="-639" y="29207"/>
                    <a:pt x="-639" y="33037"/>
                    <a:pt x="1917" y="35591"/>
                  </a:cubicBezTo>
                  <a:cubicBezTo>
                    <a:pt x="4473" y="38144"/>
                    <a:pt x="8307" y="38144"/>
                    <a:pt x="10863" y="35591"/>
                  </a:cubicBezTo>
                  <a:cubicBezTo>
                    <a:pt x="10863" y="35591"/>
                    <a:pt x="10863" y="35591"/>
                    <a:pt x="10863" y="35591"/>
                  </a:cubicBezTo>
                  <a:lnTo>
                    <a:pt x="24921" y="21546"/>
                  </a:lnTo>
                  <a:lnTo>
                    <a:pt x="24921" y="121136"/>
                  </a:lnTo>
                  <a:cubicBezTo>
                    <a:pt x="24921" y="124966"/>
                    <a:pt x="27477" y="127520"/>
                    <a:pt x="31311" y="127520"/>
                  </a:cubicBezTo>
                  <a:cubicBezTo>
                    <a:pt x="35145" y="127520"/>
                    <a:pt x="37701" y="124966"/>
                    <a:pt x="37701" y="121136"/>
                  </a:cubicBezTo>
                  <a:lnTo>
                    <a:pt x="37701" y="21546"/>
                  </a:lnTo>
                  <a:lnTo>
                    <a:pt x="51759" y="35591"/>
                  </a:lnTo>
                  <a:cubicBezTo>
                    <a:pt x="53036" y="36867"/>
                    <a:pt x="54315" y="37506"/>
                    <a:pt x="56231" y="37506"/>
                  </a:cubicBezTo>
                  <a:cubicBezTo>
                    <a:pt x="60065" y="37506"/>
                    <a:pt x="62621" y="34314"/>
                    <a:pt x="62621" y="31122"/>
                  </a:cubicBezTo>
                  <a:cubicBezTo>
                    <a:pt x="62621" y="29207"/>
                    <a:pt x="61983" y="27930"/>
                    <a:pt x="60704" y="26653"/>
                  </a:cubicBezTo>
                  <a:lnTo>
                    <a:pt x="60704" y="26653"/>
                  </a:lnTo>
                  <a:close/>
                </a:path>
              </a:pathLst>
            </a:custGeom>
            <a:solidFill>
              <a:srgbClr val="0EB165"/>
            </a:solidFill>
            <a:ln w="0" cap="flat">
              <a:solidFill>
                <a:srgbClr val="0EB16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raphic 4">
              <a:extLst>
                <a:ext uri="{FF2B5EF4-FFF2-40B4-BE49-F238E27FC236}">
                  <a16:creationId xmlns:a16="http://schemas.microsoft.com/office/drawing/2014/main" id="{D5E0A69F-2726-4E40-A500-0F20A3A309DA}"/>
                </a:ext>
              </a:extLst>
            </p:cNvPr>
            <p:cNvSpPr/>
            <p:nvPr/>
          </p:nvSpPr>
          <p:spPr>
            <a:xfrm>
              <a:off x="5243310" y="3069846"/>
              <a:ext cx="498519" cy="331075"/>
            </a:xfrm>
            <a:custGeom>
              <a:avLst/>
              <a:gdLst>
                <a:gd name="connsiteX0" fmla="*/ 203839 w 243474"/>
                <a:gd name="connsiteY0" fmla="*/ 65755 h 144934"/>
                <a:gd name="connsiteX1" fmla="*/ 198727 w 243474"/>
                <a:gd name="connsiteY1" fmla="*/ 66394 h 144934"/>
                <a:gd name="connsiteX2" fmla="*/ 198727 w 243474"/>
                <a:gd name="connsiteY2" fmla="*/ 64478 h 144934"/>
                <a:gd name="connsiteX3" fmla="*/ 134189 w 243474"/>
                <a:gd name="connsiteY3" fmla="*/ 0 h 144934"/>
                <a:gd name="connsiteX4" fmla="*/ 72206 w 243474"/>
                <a:gd name="connsiteY4" fmla="*/ 43411 h 144934"/>
                <a:gd name="connsiteX5" fmla="*/ 53036 w 243474"/>
                <a:gd name="connsiteY5" fmla="*/ 38942 h 144934"/>
                <a:gd name="connsiteX6" fmla="*/ 0 w 243474"/>
                <a:gd name="connsiteY6" fmla="*/ 91930 h 144934"/>
                <a:gd name="connsiteX7" fmla="*/ 53036 w 243474"/>
                <a:gd name="connsiteY7" fmla="*/ 144916 h 144934"/>
                <a:gd name="connsiteX8" fmla="*/ 53036 w 243474"/>
                <a:gd name="connsiteY8" fmla="*/ 144916 h 144934"/>
                <a:gd name="connsiteX9" fmla="*/ 86903 w 243474"/>
                <a:gd name="connsiteY9" fmla="*/ 144916 h 144934"/>
                <a:gd name="connsiteX10" fmla="*/ 93293 w 243474"/>
                <a:gd name="connsiteY10" fmla="*/ 138533 h 144934"/>
                <a:gd name="connsiteX11" fmla="*/ 86903 w 243474"/>
                <a:gd name="connsiteY11" fmla="*/ 132149 h 144934"/>
                <a:gd name="connsiteX12" fmla="*/ 53036 w 243474"/>
                <a:gd name="connsiteY12" fmla="*/ 132149 h 144934"/>
                <a:gd name="connsiteX13" fmla="*/ 12780 w 243474"/>
                <a:gd name="connsiteY13" fmla="*/ 91930 h 144934"/>
                <a:gd name="connsiteX14" fmla="*/ 53036 w 243474"/>
                <a:gd name="connsiteY14" fmla="*/ 51710 h 144934"/>
                <a:gd name="connsiteX15" fmla="*/ 53036 w 243474"/>
                <a:gd name="connsiteY15" fmla="*/ 51710 h 144934"/>
                <a:gd name="connsiteX16" fmla="*/ 72845 w 243474"/>
                <a:gd name="connsiteY16" fmla="*/ 58094 h 144934"/>
                <a:gd name="connsiteX17" fmla="*/ 72845 w 243474"/>
                <a:gd name="connsiteY17" fmla="*/ 58094 h 144934"/>
                <a:gd name="connsiteX18" fmla="*/ 73484 w 243474"/>
                <a:gd name="connsiteY18" fmla="*/ 58733 h 144934"/>
                <a:gd name="connsiteX19" fmla="*/ 74762 w 243474"/>
                <a:gd name="connsiteY19" fmla="*/ 59371 h 144934"/>
                <a:gd name="connsiteX20" fmla="*/ 74762 w 243474"/>
                <a:gd name="connsiteY20" fmla="*/ 59371 h 144934"/>
                <a:gd name="connsiteX21" fmla="*/ 79874 w 243474"/>
                <a:gd name="connsiteY21" fmla="*/ 58094 h 144934"/>
                <a:gd name="connsiteX22" fmla="*/ 81152 w 243474"/>
                <a:gd name="connsiteY22" fmla="*/ 56818 h 144934"/>
                <a:gd name="connsiteX23" fmla="*/ 81152 w 243474"/>
                <a:gd name="connsiteY23" fmla="*/ 56818 h 144934"/>
                <a:gd name="connsiteX24" fmla="*/ 81791 w 243474"/>
                <a:gd name="connsiteY24" fmla="*/ 56179 h 144934"/>
                <a:gd name="connsiteX25" fmla="*/ 82430 w 243474"/>
                <a:gd name="connsiteY25" fmla="*/ 54902 h 144934"/>
                <a:gd name="connsiteX26" fmla="*/ 134189 w 243474"/>
                <a:gd name="connsiteY26" fmla="*/ 13406 h 144934"/>
                <a:gd name="connsiteX27" fmla="*/ 185947 w 243474"/>
                <a:gd name="connsiteY27" fmla="*/ 65117 h 144934"/>
                <a:gd name="connsiteX28" fmla="*/ 185308 w 243474"/>
                <a:gd name="connsiteY28" fmla="*/ 72139 h 144934"/>
                <a:gd name="connsiteX29" fmla="*/ 184669 w 243474"/>
                <a:gd name="connsiteY29" fmla="*/ 75331 h 144934"/>
                <a:gd name="connsiteX30" fmla="*/ 184669 w 243474"/>
                <a:gd name="connsiteY30" fmla="*/ 75970 h 144934"/>
                <a:gd name="connsiteX31" fmla="*/ 184669 w 243474"/>
                <a:gd name="connsiteY31" fmla="*/ 77246 h 144934"/>
                <a:gd name="connsiteX32" fmla="*/ 185308 w 243474"/>
                <a:gd name="connsiteY32" fmla="*/ 78523 h 144934"/>
                <a:gd name="connsiteX33" fmla="*/ 185308 w 243474"/>
                <a:gd name="connsiteY33" fmla="*/ 79162 h 144934"/>
                <a:gd name="connsiteX34" fmla="*/ 185308 w 243474"/>
                <a:gd name="connsiteY34" fmla="*/ 79162 h 144934"/>
                <a:gd name="connsiteX35" fmla="*/ 185947 w 243474"/>
                <a:gd name="connsiteY35" fmla="*/ 80438 h 144934"/>
                <a:gd name="connsiteX36" fmla="*/ 186586 w 243474"/>
                <a:gd name="connsiteY36" fmla="*/ 81077 h 144934"/>
                <a:gd name="connsiteX37" fmla="*/ 187864 w 243474"/>
                <a:gd name="connsiteY37" fmla="*/ 81715 h 144934"/>
                <a:gd name="connsiteX38" fmla="*/ 189142 w 243474"/>
                <a:gd name="connsiteY38" fmla="*/ 82354 h 144934"/>
                <a:gd name="connsiteX39" fmla="*/ 189142 w 243474"/>
                <a:gd name="connsiteY39" fmla="*/ 82354 h 144934"/>
                <a:gd name="connsiteX40" fmla="*/ 190420 w 243474"/>
                <a:gd name="connsiteY40" fmla="*/ 82354 h 144934"/>
                <a:gd name="connsiteX41" fmla="*/ 190420 w 243474"/>
                <a:gd name="connsiteY41" fmla="*/ 82354 h 144934"/>
                <a:gd name="connsiteX42" fmla="*/ 191059 w 243474"/>
                <a:gd name="connsiteY42" fmla="*/ 82354 h 144934"/>
                <a:gd name="connsiteX43" fmla="*/ 192337 w 243474"/>
                <a:gd name="connsiteY43" fmla="*/ 81715 h 144934"/>
                <a:gd name="connsiteX44" fmla="*/ 192976 w 243474"/>
                <a:gd name="connsiteY44" fmla="*/ 81715 h 144934"/>
                <a:gd name="connsiteX45" fmla="*/ 202561 w 243474"/>
                <a:gd name="connsiteY45" fmla="*/ 78523 h 144934"/>
                <a:gd name="connsiteX46" fmla="*/ 230677 w 243474"/>
                <a:gd name="connsiteY46" fmla="*/ 104059 h 144934"/>
                <a:gd name="connsiteX47" fmla="*/ 205117 w 243474"/>
                <a:gd name="connsiteY47" fmla="*/ 132149 h 144934"/>
                <a:gd name="connsiteX48" fmla="*/ 202561 w 243474"/>
                <a:gd name="connsiteY48" fmla="*/ 132149 h 144934"/>
                <a:gd name="connsiteX49" fmla="*/ 155276 w 243474"/>
                <a:gd name="connsiteY49" fmla="*/ 132149 h 144934"/>
                <a:gd name="connsiteX50" fmla="*/ 148886 w 243474"/>
                <a:gd name="connsiteY50" fmla="*/ 138533 h 144934"/>
                <a:gd name="connsiteX51" fmla="*/ 155276 w 243474"/>
                <a:gd name="connsiteY51" fmla="*/ 144916 h 144934"/>
                <a:gd name="connsiteX52" fmla="*/ 202561 w 243474"/>
                <a:gd name="connsiteY52" fmla="*/ 144916 h 144934"/>
                <a:gd name="connsiteX53" fmla="*/ 243457 w 243474"/>
                <a:gd name="connsiteY53" fmla="*/ 107251 h 144934"/>
                <a:gd name="connsiteX54" fmla="*/ 205756 w 243474"/>
                <a:gd name="connsiteY54" fmla="*/ 66394 h 144934"/>
                <a:gd name="connsiteX55" fmla="*/ 202561 w 243474"/>
                <a:gd name="connsiteY55" fmla="*/ 66394 h 144934"/>
                <a:gd name="connsiteX56" fmla="*/ 203839 w 243474"/>
                <a:gd name="connsiteY56" fmla="*/ 65755 h 14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43474" h="144934">
                  <a:moveTo>
                    <a:pt x="203839" y="65755"/>
                  </a:moveTo>
                  <a:cubicBezTo>
                    <a:pt x="201922" y="65755"/>
                    <a:pt x="200005" y="65755"/>
                    <a:pt x="198727" y="66394"/>
                  </a:cubicBezTo>
                  <a:cubicBezTo>
                    <a:pt x="198727" y="65755"/>
                    <a:pt x="198727" y="65117"/>
                    <a:pt x="198727" y="64478"/>
                  </a:cubicBezTo>
                  <a:cubicBezTo>
                    <a:pt x="198727" y="28728"/>
                    <a:pt x="169972" y="0"/>
                    <a:pt x="134189" y="0"/>
                  </a:cubicBezTo>
                  <a:cubicBezTo>
                    <a:pt x="106712" y="0"/>
                    <a:pt x="81791" y="17237"/>
                    <a:pt x="72206" y="43411"/>
                  </a:cubicBezTo>
                  <a:cubicBezTo>
                    <a:pt x="66455" y="40219"/>
                    <a:pt x="59426" y="38942"/>
                    <a:pt x="53036" y="38942"/>
                  </a:cubicBezTo>
                  <a:cubicBezTo>
                    <a:pt x="23643" y="38942"/>
                    <a:pt x="0" y="62563"/>
                    <a:pt x="0" y="91930"/>
                  </a:cubicBezTo>
                  <a:cubicBezTo>
                    <a:pt x="0" y="121296"/>
                    <a:pt x="23643" y="144916"/>
                    <a:pt x="53036" y="144916"/>
                  </a:cubicBezTo>
                  <a:cubicBezTo>
                    <a:pt x="53036" y="144916"/>
                    <a:pt x="53036" y="144916"/>
                    <a:pt x="53036" y="144916"/>
                  </a:cubicBezTo>
                  <a:lnTo>
                    <a:pt x="86903" y="144916"/>
                  </a:lnTo>
                  <a:cubicBezTo>
                    <a:pt x="90737" y="144916"/>
                    <a:pt x="93293" y="142363"/>
                    <a:pt x="93293" y="138533"/>
                  </a:cubicBezTo>
                  <a:cubicBezTo>
                    <a:pt x="93293" y="134702"/>
                    <a:pt x="90737" y="132149"/>
                    <a:pt x="86903" y="132149"/>
                  </a:cubicBezTo>
                  <a:lnTo>
                    <a:pt x="53036" y="132149"/>
                  </a:lnTo>
                  <a:cubicBezTo>
                    <a:pt x="30672" y="132149"/>
                    <a:pt x="12780" y="114273"/>
                    <a:pt x="12780" y="91930"/>
                  </a:cubicBezTo>
                  <a:cubicBezTo>
                    <a:pt x="12780" y="69586"/>
                    <a:pt x="30672" y="51710"/>
                    <a:pt x="53036" y="51710"/>
                  </a:cubicBezTo>
                  <a:cubicBezTo>
                    <a:pt x="53036" y="51710"/>
                    <a:pt x="53036" y="51710"/>
                    <a:pt x="53036" y="51710"/>
                  </a:cubicBezTo>
                  <a:cubicBezTo>
                    <a:pt x="60065" y="51710"/>
                    <a:pt x="67094" y="53626"/>
                    <a:pt x="72845" y="58094"/>
                  </a:cubicBezTo>
                  <a:lnTo>
                    <a:pt x="72845" y="58094"/>
                  </a:lnTo>
                  <a:cubicBezTo>
                    <a:pt x="72845" y="58094"/>
                    <a:pt x="73484" y="58094"/>
                    <a:pt x="73484" y="58733"/>
                  </a:cubicBezTo>
                  <a:cubicBezTo>
                    <a:pt x="74123" y="58733"/>
                    <a:pt x="74123" y="59371"/>
                    <a:pt x="74762" y="59371"/>
                  </a:cubicBezTo>
                  <a:lnTo>
                    <a:pt x="74762" y="59371"/>
                  </a:lnTo>
                  <a:cubicBezTo>
                    <a:pt x="76679" y="60010"/>
                    <a:pt x="78596" y="59371"/>
                    <a:pt x="79874" y="58094"/>
                  </a:cubicBezTo>
                  <a:cubicBezTo>
                    <a:pt x="80513" y="57456"/>
                    <a:pt x="80513" y="57456"/>
                    <a:pt x="81152" y="56818"/>
                  </a:cubicBezTo>
                  <a:lnTo>
                    <a:pt x="81152" y="56818"/>
                  </a:lnTo>
                  <a:cubicBezTo>
                    <a:pt x="81152" y="56818"/>
                    <a:pt x="81152" y="56179"/>
                    <a:pt x="81791" y="56179"/>
                  </a:cubicBezTo>
                  <a:cubicBezTo>
                    <a:pt x="81791" y="55541"/>
                    <a:pt x="82430" y="55541"/>
                    <a:pt x="82430" y="54902"/>
                  </a:cubicBezTo>
                  <a:cubicBezTo>
                    <a:pt x="88181" y="30643"/>
                    <a:pt x="109268" y="13406"/>
                    <a:pt x="134189" y="13406"/>
                  </a:cubicBezTo>
                  <a:cubicBezTo>
                    <a:pt x="162943" y="13406"/>
                    <a:pt x="185947" y="36389"/>
                    <a:pt x="185947" y="65117"/>
                  </a:cubicBezTo>
                  <a:cubicBezTo>
                    <a:pt x="185947" y="67670"/>
                    <a:pt x="185947" y="69586"/>
                    <a:pt x="185308" y="72139"/>
                  </a:cubicBezTo>
                  <a:cubicBezTo>
                    <a:pt x="185308" y="73416"/>
                    <a:pt x="185308" y="74693"/>
                    <a:pt x="184669" y="75331"/>
                  </a:cubicBezTo>
                  <a:cubicBezTo>
                    <a:pt x="184669" y="75331"/>
                    <a:pt x="184669" y="75970"/>
                    <a:pt x="184669" y="75970"/>
                  </a:cubicBezTo>
                  <a:cubicBezTo>
                    <a:pt x="184669" y="76608"/>
                    <a:pt x="184669" y="76608"/>
                    <a:pt x="184669" y="77246"/>
                  </a:cubicBezTo>
                  <a:cubicBezTo>
                    <a:pt x="184669" y="77885"/>
                    <a:pt x="184669" y="77885"/>
                    <a:pt x="185308" y="78523"/>
                  </a:cubicBezTo>
                  <a:cubicBezTo>
                    <a:pt x="185308" y="78523"/>
                    <a:pt x="185308" y="79162"/>
                    <a:pt x="185308" y="79162"/>
                  </a:cubicBezTo>
                  <a:lnTo>
                    <a:pt x="185308" y="79162"/>
                  </a:lnTo>
                  <a:cubicBezTo>
                    <a:pt x="185308" y="79800"/>
                    <a:pt x="185947" y="79800"/>
                    <a:pt x="185947" y="80438"/>
                  </a:cubicBezTo>
                  <a:cubicBezTo>
                    <a:pt x="185947" y="80438"/>
                    <a:pt x="186586" y="81077"/>
                    <a:pt x="186586" y="81077"/>
                  </a:cubicBezTo>
                  <a:cubicBezTo>
                    <a:pt x="186586" y="81077"/>
                    <a:pt x="187225" y="81715"/>
                    <a:pt x="187864" y="81715"/>
                  </a:cubicBezTo>
                  <a:cubicBezTo>
                    <a:pt x="188503" y="81715"/>
                    <a:pt x="188503" y="82354"/>
                    <a:pt x="189142" y="82354"/>
                  </a:cubicBezTo>
                  <a:lnTo>
                    <a:pt x="189142" y="82354"/>
                  </a:lnTo>
                  <a:cubicBezTo>
                    <a:pt x="189781" y="82354"/>
                    <a:pt x="189781" y="82354"/>
                    <a:pt x="190420" y="82354"/>
                  </a:cubicBezTo>
                  <a:lnTo>
                    <a:pt x="190420" y="82354"/>
                  </a:lnTo>
                  <a:lnTo>
                    <a:pt x="191059" y="82354"/>
                  </a:lnTo>
                  <a:lnTo>
                    <a:pt x="192337" y="81715"/>
                  </a:lnTo>
                  <a:lnTo>
                    <a:pt x="192976" y="81715"/>
                  </a:lnTo>
                  <a:cubicBezTo>
                    <a:pt x="196171" y="79800"/>
                    <a:pt x="199366" y="79162"/>
                    <a:pt x="202561" y="78523"/>
                  </a:cubicBezTo>
                  <a:cubicBezTo>
                    <a:pt x="217258" y="77885"/>
                    <a:pt x="229399" y="89376"/>
                    <a:pt x="230677" y="104059"/>
                  </a:cubicBezTo>
                  <a:cubicBezTo>
                    <a:pt x="231316" y="118742"/>
                    <a:pt x="219814" y="130872"/>
                    <a:pt x="205117" y="132149"/>
                  </a:cubicBezTo>
                  <a:cubicBezTo>
                    <a:pt x="204478" y="132149"/>
                    <a:pt x="203200" y="132149"/>
                    <a:pt x="202561" y="132149"/>
                  </a:cubicBezTo>
                  <a:lnTo>
                    <a:pt x="155276" y="132149"/>
                  </a:lnTo>
                  <a:cubicBezTo>
                    <a:pt x="151442" y="132149"/>
                    <a:pt x="148886" y="134702"/>
                    <a:pt x="148886" y="138533"/>
                  </a:cubicBezTo>
                  <a:cubicBezTo>
                    <a:pt x="148886" y="142363"/>
                    <a:pt x="151442" y="144916"/>
                    <a:pt x="155276" y="144916"/>
                  </a:cubicBezTo>
                  <a:lnTo>
                    <a:pt x="202561" y="144916"/>
                  </a:lnTo>
                  <a:cubicBezTo>
                    <a:pt x="224287" y="145555"/>
                    <a:pt x="242818" y="128957"/>
                    <a:pt x="243457" y="107251"/>
                  </a:cubicBezTo>
                  <a:cubicBezTo>
                    <a:pt x="244096" y="85546"/>
                    <a:pt x="227482" y="67032"/>
                    <a:pt x="205756" y="66394"/>
                  </a:cubicBezTo>
                  <a:cubicBezTo>
                    <a:pt x="204478" y="66394"/>
                    <a:pt x="203839" y="66394"/>
                    <a:pt x="202561" y="66394"/>
                  </a:cubicBezTo>
                  <a:lnTo>
                    <a:pt x="203839" y="65755"/>
                  </a:lnTo>
                  <a:close/>
                </a:path>
              </a:pathLst>
            </a:custGeom>
            <a:solidFill>
              <a:srgbClr val="0EB165"/>
            </a:solidFill>
            <a:ln w="0" cap="flat">
              <a:solidFill>
                <a:srgbClr val="0EB165"/>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08D20871-8825-4193-B8F1-28F0BFB68C58}"/>
                </a:ext>
              </a:extLst>
            </p:cNvPr>
            <p:cNvSpPr/>
            <p:nvPr/>
          </p:nvSpPr>
          <p:spPr>
            <a:xfrm>
              <a:off x="5142258" y="2960108"/>
              <a:ext cx="669196" cy="622229"/>
            </a:xfrm>
            <a:prstGeom prst="ellipse">
              <a:avLst/>
            </a:prstGeom>
            <a:noFill/>
            <a:ln>
              <a:solidFill>
                <a:srgbClr val="0EB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5" name="Graphic 41">
            <a:extLst>
              <a:ext uri="{FF2B5EF4-FFF2-40B4-BE49-F238E27FC236}">
                <a16:creationId xmlns:a16="http://schemas.microsoft.com/office/drawing/2014/main" id="{EB18C2EE-CEA5-4514-A173-78AA61B7D4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21272" y="2961958"/>
            <a:ext cx="836120" cy="635714"/>
          </a:xfrm>
          <a:prstGeom prst="rect">
            <a:avLst/>
          </a:prstGeom>
        </p:spPr>
      </p:pic>
      <p:sp>
        <p:nvSpPr>
          <p:cNvPr id="66" name="TextBox 65">
            <a:extLst>
              <a:ext uri="{FF2B5EF4-FFF2-40B4-BE49-F238E27FC236}">
                <a16:creationId xmlns:a16="http://schemas.microsoft.com/office/drawing/2014/main" id="{1F803E8E-7597-4F68-95B6-844D9A8D1813}"/>
              </a:ext>
            </a:extLst>
          </p:cNvPr>
          <p:cNvSpPr txBox="1"/>
          <p:nvPr/>
        </p:nvSpPr>
        <p:spPr>
          <a:xfrm>
            <a:off x="9160024" y="3606742"/>
            <a:ext cx="1558616"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REPORTING</a:t>
            </a:r>
          </a:p>
        </p:txBody>
      </p:sp>
      <p:pic>
        <p:nvPicPr>
          <p:cNvPr id="71" name="Graphic 70" descr="Circles with arrows outline">
            <a:extLst>
              <a:ext uri="{FF2B5EF4-FFF2-40B4-BE49-F238E27FC236}">
                <a16:creationId xmlns:a16="http://schemas.microsoft.com/office/drawing/2014/main" id="{237B1520-9BCB-4CF8-A533-F1ABAC02105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01288" y="4552194"/>
            <a:ext cx="273287" cy="262352"/>
          </a:xfrm>
          <a:prstGeom prst="rect">
            <a:avLst/>
          </a:prstGeom>
        </p:spPr>
      </p:pic>
      <p:pic>
        <p:nvPicPr>
          <p:cNvPr id="72" name="Graphic 71" descr="Circles with arrows outline">
            <a:extLst>
              <a:ext uri="{FF2B5EF4-FFF2-40B4-BE49-F238E27FC236}">
                <a16:creationId xmlns:a16="http://schemas.microsoft.com/office/drawing/2014/main" id="{17368FE7-BD04-49F4-A35F-0A3ABE2E933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01288" y="3304546"/>
            <a:ext cx="273287" cy="262352"/>
          </a:xfrm>
          <a:prstGeom prst="rect">
            <a:avLst/>
          </a:prstGeom>
        </p:spPr>
      </p:pic>
      <p:sp>
        <p:nvSpPr>
          <p:cNvPr id="73" name="TextBox 72">
            <a:extLst>
              <a:ext uri="{FF2B5EF4-FFF2-40B4-BE49-F238E27FC236}">
                <a16:creationId xmlns:a16="http://schemas.microsoft.com/office/drawing/2014/main" id="{AC40F80B-A506-41B4-8BA0-EEBB4C0EDC84}"/>
              </a:ext>
            </a:extLst>
          </p:cNvPr>
          <p:cNvSpPr txBox="1"/>
          <p:nvPr/>
        </p:nvSpPr>
        <p:spPr>
          <a:xfrm>
            <a:off x="7368348" y="4335641"/>
            <a:ext cx="832887" cy="3407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IMMSOT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09" name="TextBox 108">
            <a:extLst>
              <a:ext uri="{FF2B5EF4-FFF2-40B4-BE49-F238E27FC236}">
                <a16:creationId xmlns:a16="http://schemas.microsoft.com/office/drawing/2014/main" id="{1FE205B7-5B0D-4397-B265-DB368C77F5B6}"/>
              </a:ext>
            </a:extLst>
          </p:cNvPr>
          <p:cNvSpPr txBox="1"/>
          <p:nvPr/>
        </p:nvSpPr>
        <p:spPr>
          <a:xfrm>
            <a:off x="10497417" y="6336424"/>
            <a:ext cx="1958039" cy="278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Calibri"/>
              </a:rPr>
              <a:t>* Illustrative diagram</a:t>
            </a:r>
          </a:p>
        </p:txBody>
      </p:sp>
      <p:cxnSp>
        <p:nvCxnSpPr>
          <p:cNvPr id="92" name="Connector: Elbow 91">
            <a:extLst>
              <a:ext uri="{FF2B5EF4-FFF2-40B4-BE49-F238E27FC236}">
                <a16:creationId xmlns:a16="http://schemas.microsoft.com/office/drawing/2014/main" id="{F56B2FFC-6768-4E8E-B3F0-2D3AD7E0F13D}"/>
              </a:ext>
            </a:extLst>
          </p:cNvPr>
          <p:cNvCxnSpPr>
            <a:cxnSpLocks/>
          </p:cNvCxnSpPr>
          <p:nvPr/>
        </p:nvCxnSpPr>
        <p:spPr>
          <a:xfrm>
            <a:off x="5556784" y="3304546"/>
            <a:ext cx="1473093" cy="750771"/>
          </a:xfrm>
          <a:prstGeom prst="bentConnector3">
            <a:avLst>
              <a:gd name="adj1" fmla="val 55398"/>
            </a:avLst>
          </a:prstGeom>
          <a:ln w="28575">
            <a:solidFill>
              <a:srgbClr val="D9D9D9"/>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FF1578B-FF3E-4DCB-96C7-66BE0471418B}"/>
              </a:ext>
            </a:extLst>
          </p:cNvPr>
          <p:cNvCxnSpPr>
            <a:cxnSpLocks/>
          </p:cNvCxnSpPr>
          <p:nvPr/>
        </p:nvCxnSpPr>
        <p:spPr>
          <a:xfrm>
            <a:off x="8437112" y="4117025"/>
            <a:ext cx="939109" cy="1642"/>
          </a:xfrm>
          <a:prstGeom prst="straightConnector1">
            <a:avLst/>
          </a:prstGeom>
          <a:ln w="28575">
            <a:solidFill>
              <a:srgbClr val="D9D9D9"/>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B42CA24D-009B-4B71-AADE-30C026BC3D97}"/>
              </a:ext>
            </a:extLst>
          </p:cNvPr>
          <p:cNvCxnSpPr>
            <a:cxnSpLocks/>
          </p:cNvCxnSpPr>
          <p:nvPr/>
        </p:nvCxnSpPr>
        <p:spPr>
          <a:xfrm rot="10800000" flipV="1">
            <a:off x="5556785" y="4055315"/>
            <a:ext cx="1636536" cy="1118381"/>
          </a:xfrm>
          <a:prstGeom prst="bentConnector3">
            <a:avLst>
              <a:gd name="adj1" fmla="val 50000"/>
            </a:avLst>
          </a:prstGeom>
          <a:ln w="28575">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4" name="Picture 123" descr="A blue cloud with white text&#10;&#10;Description automatically generated with medium confidence">
            <a:extLst>
              <a:ext uri="{FF2B5EF4-FFF2-40B4-BE49-F238E27FC236}">
                <a16:creationId xmlns:a16="http://schemas.microsoft.com/office/drawing/2014/main" id="{C866434F-2246-4AF9-896B-4ED59A0BD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3142" y="5163467"/>
            <a:ext cx="566183" cy="292941"/>
          </a:xfrm>
          <a:prstGeom prst="rect">
            <a:avLst/>
          </a:prstGeom>
        </p:spPr>
      </p:pic>
      <p:sp>
        <p:nvSpPr>
          <p:cNvPr id="50" name="TextBox 49">
            <a:extLst>
              <a:ext uri="{FF2B5EF4-FFF2-40B4-BE49-F238E27FC236}">
                <a16:creationId xmlns:a16="http://schemas.microsoft.com/office/drawing/2014/main" id="{3F36B20D-DC7E-4980-A2AE-17DC65EB8DB1}"/>
              </a:ext>
            </a:extLst>
          </p:cNvPr>
          <p:cNvSpPr txBox="1"/>
          <p:nvPr/>
        </p:nvSpPr>
        <p:spPr>
          <a:xfrm>
            <a:off x="9223047" y="4571305"/>
            <a:ext cx="1432570" cy="308779"/>
          </a:xfrm>
          <a:prstGeom prst="rect">
            <a:avLst/>
          </a:prstGeom>
        </p:spPr>
        <p:txBody>
          <a:bodyPr vert="horz" wrap="square" lIns="91440" tIns="45720" rIns="91440" bIns="45720" rtlCol="0">
            <a:noAutofit/>
          </a:bodyPr>
          <a:lstStyle>
            <a:defPPr>
              <a:defRPr lang="en-US"/>
            </a:defPPr>
            <a:lvl1pPr>
              <a:lnSpc>
                <a:spcPct val="150000"/>
              </a:lnSpc>
              <a:spcBef>
                <a:spcPts val="0"/>
              </a:spcBef>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mi-NZ" sz="1050" b="0" i="0" u="none" strike="noStrike" kern="1200" cap="none" spc="0" normalizeH="0" baseline="0" noProof="0">
                <a:ln>
                  <a:noFill/>
                </a:ln>
                <a:solidFill>
                  <a:prstClr val="black"/>
                </a:solidFill>
                <a:effectLst/>
                <a:uLnTx/>
                <a:uFillTx/>
                <a:latin typeface="Calibri" panose="020F0502020204030204"/>
                <a:ea typeface="+mn-ea"/>
                <a:cs typeface="+mn-cs"/>
              </a:rPr>
              <a:t>CONSUMER CHANNEL</a:t>
            </a:r>
            <a:endParaRPr kumimoji="0" lang="en-NZ" sz="10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B169BB52-80B2-4193-9717-3CF940C479B5}"/>
              </a:ext>
            </a:extLst>
          </p:cNvPr>
          <p:cNvSpPr txBox="1"/>
          <p:nvPr/>
        </p:nvSpPr>
        <p:spPr>
          <a:xfrm rot="16200000">
            <a:off x="-700123" y="4025902"/>
            <a:ext cx="24098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400" b="0" i="0" u="none" strike="noStrike" kern="1200" cap="none" spc="0" normalizeH="0" baseline="0" noProof="0">
                <a:ln>
                  <a:noFill/>
                </a:ln>
                <a:solidFill>
                  <a:srgbClr val="09050A"/>
                </a:solidFill>
                <a:effectLst/>
                <a:uLnTx/>
                <a:uFillTx/>
                <a:latin typeface="Calibri" panose="020F0502020204030204"/>
                <a:ea typeface="+mn-ea"/>
                <a:cs typeface="+mn-cs"/>
              </a:rPr>
              <a:t>IMMUNISATIONS SERVICE</a:t>
            </a:r>
          </a:p>
        </p:txBody>
      </p:sp>
      <p:cxnSp>
        <p:nvCxnSpPr>
          <p:cNvPr id="28" name="Connector: Elbow 27">
            <a:extLst>
              <a:ext uri="{FF2B5EF4-FFF2-40B4-BE49-F238E27FC236}">
                <a16:creationId xmlns:a16="http://schemas.microsoft.com/office/drawing/2014/main" id="{EACDBD87-5018-42CA-BFFF-103FE7D61B25}"/>
              </a:ext>
            </a:extLst>
          </p:cNvPr>
          <p:cNvCxnSpPr>
            <a:cxnSpLocks/>
          </p:cNvCxnSpPr>
          <p:nvPr/>
        </p:nvCxnSpPr>
        <p:spPr>
          <a:xfrm rot="16200000" flipH="1">
            <a:off x="8457616" y="4144157"/>
            <a:ext cx="168360" cy="1598708"/>
          </a:xfrm>
          <a:prstGeom prst="bentConnector2">
            <a:avLst/>
          </a:prstGeom>
          <a:ln w="28575">
            <a:solidFill>
              <a:srgbClr val="D9D9D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9F01013-BBF0-42FF-9398-8B38F113096D}"/>
              </a:ext>
            </a:extLst>
          </p:cNvPr>
          <p:cNvCxnSpPr>
            <a:cxnSpLocks/>
          </p:cNvCxnSpPr>
          <p:nvPr/>
        </p:nvCxnSpPr>
        <p:spPr>
          <a:xfrm>
            <a:off x="8437112" y="3361123"/>
            <a:ext cx="939110" cy="1642"/>
          </a:xfrm>
          <a:prstGeom prst="straightConnector1">
            <a:avLst/>
          </a:prstGeom>
          <a:ln w="28575">
            <a:solidFill>
              <a:srgbClr val="D9D9D9"/>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7" name="Graphic 106">
            <a:extLst>
              <a:ext uri="{FF2B5EF4-FFF2-40B4-BE49-F238E27FC236}">
                <a16:creationId xmlns:a16="http://schemas.microsoft.com/office/drawing/2014/main" id="{B63733E4-40EA-4E8B-9450-50C69B788BF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233" y="3400600"/>
            <a:ext cx="1242381" cy="1484594"/>
          </a:xfrm>
          <a:prstGeom prst="rect">
            <a:avLst/>
          </a:prstGeom>
        </p:spPr>
      </p:pic>
      <p:cxnSp>
        <p:nvCxnSpPr>
          <p:cNvPr id="20" name="Straight Connector 19">
            <a:extLst>
              <a:ext uri="{FF2B5EF4-FFF2-40B4-BE49-F238E27FC236}">
                <a16:creationId xmlns:a16="http://schemas.microsoft.com/office/drawing/2014/main" id="{41D117BD-4A2A-48E7-9861-816113E3BAC3}"/>
              </a:ext>
            </a:extLst>
          </p:cNvPr>
          <p:cNvCxnSpPr>
            <a:cxnSpLocks/>
          </p:cNvCxnSpPr>
          <p:nvPr/>
        </p:nvCxnSpPr>
        <p:spPr>
          <a:xfrm>
            <a:off x="707365" y="2290439"/>
            <a:ext cx="0" cy="4189874"/>
          </a:xfrm>
          <a:prstGeom prst="line">
            <a:avLst/>
          </a:prstGeom>
          <a:ln w="28575">
            <a:solidFill>
              <a:srgbClr val="00B461"/>
            </a:solidFill>
          </a:ln>
        </p:spPr>
        <p:style>
          <a:lnRef idx="1">
            <a:schemeClr val="accent1"/>
          </a:lnRef>
          <a:fillRef idx="0">
            <a:schemeClr val="accent1"/>
          </a:fillRef>
          <a:effectRef idx="0">
            <a:schemeClr val="accent1"/>
          </a:effectRef>
          <a:fontRef idx="minor">
            <a:schemeClr val="tx1"/>
          </a:fontRef>
        </p:style>
      </p:cxnSp>
      <p:sp>
        <p:nvSpPr>
          <p:cNvPr id="2" name="Speech Bubble: Rectangle with Corners Rounded 1">
            <a:extLst>
              <a:ext uri="{FF2B5EF4-FFF2-40B4-BE49-F238E27FC236}">
                <a16:creationId xmlns:a16="http://schemas.microsoft.com/office/drawing/2014/main" id="{9FF791AA-C8F6-C368-9E1C-18BAAE16C99D}"/>
              </a:ext>
            </a:extLst>
          </p:cNvPr>
          <p:cNvSpPr/>
          <p:nvPr/>
        </p:nvSpPr>
        <p:spPr>
          <a:xfrm>
            <a:off x="2262172" y="2634327"/>
            <a:ext cx="1392312" cy="895947"/>
          </a:xfrm>
          <a:prstGeom prst="wedgeRoundRectCallout">
            <a:avLst>
              <a:gd name="adj1" fmla="val 68790"/>
              <a:gd name="adj2" fmla="val 35747"/>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by the sector to support applications talking to each other</a:t>
            </a:r>
          </a:p>
        </p:txBody>
      </p:sp>
      <p:sp>
        <p:nvSpPr>
          <p:cNvPr id="3" name="Speech Bubble: Rectangle with Corners Rounded 2">
            <a:extLst>
              <a:ext uri="{FF2B5EF4-FFF2-40B4-BE49-F238E27FC236}">
                <a16:creationId xmlns:a16="http://schemas.microsoft.com/office/drawing/2014/main" id="{B079C820-65A8-260E-726D-7C59CB09BA95}"/>
              </a:ext>
            </a:extLst>
          </p:cNvPr>
          <p:cNvSpPr/>
          <p:nvPr/>
        </p:nvSpPr>
        <p:spPr>
          <a:xfrm>
            <a:off x="2262172" y="4887517"/>
            <a:ext cx="1340742" cy="994427"/>
          </a:xfrm>
          <a:prstGeom prst="wedgeRoundRectCallout">
            <a:avLst>
              <a:gd name="adj1" fmla="val 65221"/>
              <a:gd name="adj2" fmla="val -48563"/>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by the sector to record and view immunisations through a direct channel</a:t>
            </a:r>
          </a:p>
        </p:txBody>
      </p:sp>
      <p:sp>
        <p:nvSpPr>
          <p:cNvPr id="4" name="Speech Bubble: Rectangle with Corners Rounded 3">
            <a:extLst>
              <a:ext uri="{FF2B5EF4-FFF2-40B4-BE49-F238E27FC236}">
                <a16:creationId xmlns:a16="http://schemas.microsoft.com/office/drawing/2014/main" id="{B48E3C27-F90F-159B-3446-8E81A526EB87}"/>
              </a:ext>
            </a:extLst>
          </p:cNvPr>
          <p:cNvSpPr/>
          <p:nvPr/>
        </p:nvSpPr>
        <p:spPr>
          <a:xfrm>
            <a:off x="6385552" y="4953354"/>
            <a:ext cx="1340742" cy="994427"/>
          </a:xfrm>
          <a:prstGeom prst="wedgeRoundRectCallout">
            <a:avLst>
              <a:gd name="adj1" fmla="val 29017"/>
              <a:gd name="adj2" fmla="val -81781"/>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to store vaccination records</a:t>
            </a:r>
          </a:p>
        </p:txBody>
      </p:sp>
      <p:sp>
        <p:nvSpPr>
          <p:cNvPr id="5" name="Speech Bubble: Rectangle with Corners Rounded 4">
            <a:extLst>
              <a:ext uri="{FF2B5EF4-FFF2-40B4-BE49-F238E27FC236}">
                <a16:creationId xmlns:a16="http://schemas.microsoft.com/office/drawing/2014/main" id="{9FEA4A75-213F-A8CD-8944-EFD06AD9552A}"/>
              </a:ext>
            </a:extLst>
          </p:cNvPr>
          <p:cNvSpPr/>
          <p:nvPr/>
        </p:nvSpPr>
        <p:spPr>
          <a:xfrm>
            <a:off x="8210245" y="5768354"/>
            <a:ext cx="1340742" cy="994427"/>
          </a:xfrm>
          <a:prstGeom prst="wedgeRoundRectCallout">
            <a:avLst>
              <a:gd name="adj1" fmla="val 50205"/>
              <a:gd name="adj2" fmla="val -66604"/>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by the AIR Admin workforce to manage records and users</a:t>
            </a:r>
          </a:p>
        </p:txBody>
      </p:sp>
      <p:sp>
        <p:nvSpPr>
          <p:cNvPr id="6" name="Speech Bubble: Rectangle with Corners Rounded 5">
            <a:extLst>
              <a:ext uri="{FF2B5EF4-FFF2-40B4-BE49-F238E27FC236}">
                <a16:creationId xmlns:a16="http://schemas.microsoft.com/office/drawing/2014/main" id="{CDA36971-148D-23BA-2003-C4FDBDA890D8}"/>
              </a:ext>
            </a:extLst>
          </p:cNvPr>
          <p:cNvSpPr/>
          <p:nvPr/>
        </p:nvSpPr>
        <p:spPr>
          <a:xfrm>
            <a:off x="10712746" y="4035984"/>
            <a:ext cx="1340742" cy="994427"/>
          </a:xfrm>
          <a:prstGeom prst="wedgeRoundRectCallout">
            <a:avLst>
              <a:gd name="adj1" fmla="val -75014"/>
              <a:gd name="adj2" fmla="val -28969"/>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by consumers to access their own Immunisation records</a:t>
            </a:r>
          </a:p>
        </p:txBody>
      </p:sp>
      <p:sp>
        <p:nvSpPr>
          <p:cNvPr id="7" name="Speech Bubble: Rectangle with Corners Rounded 6">
            <a:extLst>
              <a:ext uri="{FF2B5EF4-FFF2-40B4-BE49-F238E27FC236}">
                <a16:creationId xmlns:a16="http://schemas.microsoft.com/office/drawing/2014/main" id="{BDE147F4-2F72-028C-2C0C-A2350CC45483}"/>
              </a:ext>
            </a:extLst>
          </p:cNvPr>
          <p:cNvSpPr/>
          <p:nvPr/>
        </p:nvSpPr>
        <p:spPr>
          <a:xfrm>
            <a:off x="10764766" y="2424710"/>
            <a:ext cx="1340742" cy="994427"/>
          </a:xfrm>
          <a:prstGeom prst="wedgeRoundRectCallout">
            <a:avLst>
              <a:gd name="adj1" fmla="val -75633"/>
              <a:gd name="adj2" fmla="val -25750"/>
              <a:gd name="adj3" fmla="val 16667"/>
            </a:avLst>
          </a:prstGeom>
          <a:solidFill>
            <a:srgbClr val="D2EDE4"/>
          </a:solidFill>
          <a:ln>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Used by the sector to access </a:t>
            </a:r>
            <a:r>
              <a:rPr lang="en-NZ" sz="1000">
                <a:solidFill>
                  <a:srgbClr val="09050A"/>
                </a:solidFill>
                <a:latin typeface="Calibri" panose="020F0502020204030204"/>
              </a:rPr>
              <a:t>different</a:t>
            </a:r>
            <a:r>
              <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rPr>
              <a:t> level</a:t>
            </a:r>
            <a:r>
              <a:rPr lang="en-NZ" sz="1000">
                <a:solidFill>
                  <a:srgbClr val="09050A"/>
                </a:solidFill>
                <a:latin typeface="Calibri" panose="020F0502020204030204"/>
              </a:rPr>
              <a:t>s of vaccination data</a:t>
            </a:r>
            <a:endParaRPr kumimoji="0" lang="en-NZ" sz="1000" b="0" i="0" u="none" strike="noStrike" kern="1200" cap="none" spc="0" normalizeH="0" baseline="0" noProof="0">
              <a:ln>
                <a:noFill/>
              </a:ln>
              <a:solidFill>
                <a:srgbClr val="09050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43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197B4-AF00-241A-1D17-38BC570F4199}"/>
              </a:ext>
            </a:extLst>
          </p:cNvPr>
          <p:cNvSpPr>
            <a:spLocks noGrp="1"/>
          </p:cNvSpPr>
          <p:nvPr>
            <p:ph type="title"/>
          </p:nvPr>
        </p:nvSpPr>
        <p:spPr/>
        <p:txBody>
          <a:bodyPr/>
          <a:lstStyle/>
          <a:p>
            <a:r>
              <a:rPr lang="mi-NZ" err="1"/>
              <a:t>The</a:t>
            </a:r>
            <a:r>
              <a:rPr lang="mi-NZ"/>
              <a:t> AIR </a:t>
            </a:r>
            <a:r>
              <a:rPr lang="mi-NZ" err="1"/>
              <a:t>Journey</a:t>
            </a:r>
            <a:endParaRPr lang="en-NZ"/>
          </a:p>
        </p:txBody>
      </p:sp>
    </p:spTree>
    <p:extLst>
      <p:ext uri="{BB962C8B-B14F-4D97-AF65-F5344CB8AC3E}">
        <p14:creationId xmlns:p14="http://schemas.microsoft.com/office/powerpoint/2010/main" val="1674146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People have an </a:t>
            </a:r>
            <a:r>
              <a:rPr kumimoji="0" lang="en-NZ" sz="1400" b="1" i="0" u="none" strike="noStrike" kern="1200" cap="none" spc="0" normalizeH="0" baseline="0" noProof="0" err="1">
                <a:ln>
                  <a:noFill/>
                </a:ln>
                <a:solidFill>
                  <a:srgbClr val="09050A"/>
                </a:solidFill>
                <a:effectLst/>
                <a:uLnTx/>
                <a:uFillTx/>
                <a:ea typeface="+mn-ea"/>
                <a:cs typeface="+mn-cs"/>
              </a:rPr>
              <a:t>expecte</a:t>
            </a:r>
            <a:r>
              <a:rPr lang="en-NZ" sz="1400" b="1">
                <a:solidFill>
                  <a:srgbClr val="09050A"/>
                </a:solidFill>
              </a:rPr>
              <a:t>d set of vaccination interactions in line with the national immunisation schedule. </a:t>
            </a:r>
            <a:endParaRPr kumimoji="0" lang="en-NZ" sz="1400" b="1" i="0" u="none" strike="noStrike" kern="1200" cap="none" spc="0" normalizeH="0" baseline="0" noProof="0">
              <a:ln>
                <a:noFill/>
              </a:ln>
              <a:solidFill>
                <a:srgbClr val="09050A"/>
              </a:solidFill>
              <a:effectLst/>
              <a:uLnTx/>
              <a:uFillTx/>
              <a:ea typeface="+mn-ea"/>
              <a:cs typeface="+mn-cs"/>
            </a:endParaRPr>
          </a:p>
        </p:txBody>
      </p:sp>
      <p:sp>
        <p:nvSpPr>
          <p:cNvPr id="8" name="TextBox 7">
            <a:extLst>
              <a:ext uri="{FF2B5EF4-FFF2-40B4-BE49-F238E27FC236}">
                <a16:creationId xmlns:a16="http://schemas.microsoft.com/office/drawing/2014/main" id="{11857B8D-82A4-ADA6-068C-7B399AB68322}"/>
              </a:ext>
            </a:extLst>
          </p:cNvPr>
          <p:cNvSpPr txBox="1"/>
          <p:nvPr/>
        </p:nvSpPr>
        <p:spPr>
          <a:xfrm>
            <a:off x="9031147" y="3447114"/>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lang="en-US" sz="1400" b="1" kern="0">
                <a:solidFill>
                  <a:prstClr val="black"/>
                </a:solidFill>
                <a:cs typeface="Calibri"/>
              </a:rPr>
              <a:t>People have received vaccinations and had these interactions recorded in an </a:t>
            </a:r>
            <a:r>
              <a:rPr lang="en-US" sz="1400" b="1" kern="0" err="1">
                <a:solidFill>
                  <a:prstClr val="black"/>
                </a:solidFill>
                <a:cs typeface="Calibri"/>
              </a:rPr>
              <a:t>immunisation</a:t>
            </a:r>
            <a:r>
              <a:rPr lang="en-US" sz="1400" b="1" kern="0">
                <a:solidFill>
                  <a:prstClr val="black"/>
                </a:solidFill>
                <a:cs typeface="Calibri"/>
              </a:rPr>
              <a:t> register. Vaccinators are also required to keep records</a:t>
            </a:r>
            <a:r>
              <a:rPr kumimoji="0" lang="en-US" sz="1400" b="1" i="0" u="none" strike="noStrike" kern="0" cap="none" spc="0" normalizeH="0" baseline="0" noProof="0">
                <a:ln>
                  <a:noFill/>
                </a:ln>
                <a:solidFill>
                  <a:prstClr val="black"/>
                </a:solidFill>
                <a:effectLst/>
                <a:uLnTx/>
                <a:uFillTx/>
                <a:cs typeface="Calibri"/>
              </a:rPr>
              <a:t>.</a:t>
            </a:r>
            <a:endParaRPr kumimoji="0" lang="en-US" sz="1400" b="1" i="0" u="none" strike="noStrike" kern="0" cap="none" spc="0" normalizeH="0" baseline="0" noProof="0">
              <a:ln>
                <a:noFill/>
              </a:ln>
              <a:solidFill>
                <a:prstClr val="black"/>
              </a:solidFill>
              <a:effectLst/>
              <a:uLnTx/>
              <a:uFillTx/>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400" b="1" i="0" u="none" strike="noStrike" kern="0" cap="none" spc="0" normalizeH="0" baseline="0" noProof="0">
                <a:ln>
                  <a:noFill/>
                </a:ln>
                <a:solidFill>
                  <a:prstClr val="black"/>
                </a:solidFill>
                <a:effectLst/>
                <a:uLnTx/>
                <a:uFillTx/>
                <a:cs typeface="Calibri"/>
              </a:rPr>
              <a:t>Against </a:t>
            </a:r>
            <a:r>
              <a:rPr lang="en-US" sz="1400" b="1" kern="0">
                <a:solidFill>
                  <a:prstClr val="black"/>
                </a:solidFill>
                <a:cs typeface="Calibri"/>
              </a:rPr>
              <a:t>that </a:t>
            </a:r>
            <a:r>
              <a:rPr kumimoji="0" lang="en-US" sz="1400" b="1" i="0" u="none" strike="noStrike" kern="0" cap="none" spc="0" normalizeH="0" baseline="0" noProof="0">
                <a:ln>
                  <a:noFill/>
                </a:ln>
                <a:solidFill>
                  <a:prstClr val="black"/>
                </a:solidFill>
                <a:effectLst/>
                <a:uLnTx/>
                <a:uFillTx/>
                <a:cs typeface="Calibri"/>
              </a:rPr>
              <a:t>population source we can see what </a:t>
            </a:r>
            <a:r>
              <a:rPr lang="en-US" sz="1400" b="1" kern="0" err="1">
                <a:solidFill>
                  <a:prstClr val="black"/>
                </a:solidFill>
                <a:cs typeface="Calibri"/>
              </a:rPr>
              <a:t>immunisations</a:t>
            </a:r>
            <a:r>
              <a:rPr kumimoji="0" lang="en-US" sz="1400" b="1" i="0" u="none" strike="noStrike" kern="0" cap="none" spc="0" normalizeH="0" baseline="0" noProof="0">
                <a:ln>
                  <a:noFill/>
                </a:ln>
                <a:solidFill>
                  <a:prstClr val="black"/>
                </a:solidFill>
                <a:effectLst/>
                <a:uLnTx/>
                <a:uFillTx/>
                <a:cs typeface="Calibri"/>
              </a:rPr>
              <a:t> people are expected to have and what they have had.</a:t>
            </a:r>
            <a:r>
              <a:rPr lang="en-US" sz="1400" b="1" kern="0">
                <a:solidFill>
                  <a:prstClr val="black"/>
                </a:solidFill>
                <a:cs typeface="Calibri"/>
              </a:rPr>
              <a:t>  </a:t>
            </a:r>
            <a:endParaRPr kumimoji="0" lang="en-US" sz="1400" b="1"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400" b="1" i="0" u="none" strike="noStrike" kern="0" cap="none" spc="0" normalizeH="0" baseline="0" noProof="0">
                <a:ln>
                  <a:noFill/>
                </a:ln>
                <a:solidFill>
                  <a:prstClr val="black"/>
                </a:solidFill>
                <a:effectLst/>
                <a:uLnTx/>
                <a:uFillTx/>
                <a:cs typeface="Calibri"/>
              </a:rPr>
              <a:t>We need </a:t>
            </a:r>
            <a:r>
              <a:rPr kumimoji="0" lang="en-US" sz="1400" b="1" i="0" u="none" strike="noStrike" kern="0" cap="none" spc="0" normalizeH="0" baseline="0" noProof="0" err="1">
                <a:ln>
                  <a:noFill/>
                </a:ln>
                <a:solidFill>
                  <a:prstClr val="black"/>
                </a:solidFill>
                <a:effectLst/>
                <a:uLnTx/>
                <a:uFillTx/>
                <a:cs typeface="Calibri"/>
              </a:rPr>
              <a:t>immunisation</a:t>
            </a:r>
            <a:r>
              <a:rPr kumimoji="0" lang="en-US" sz="1400" b="1" i="0" u="none" strike="noStrike" kern="0" cap="none" spc="0" normalizeH="0" baseline="0" noProof="0">
                <a:ln>
                  <a:noFill/>
                </a:ln>
                <a:solidFill>
                  <a:prstClr val="black"/>
                </a:solidFill>
                <a:effectLst/>
                <a:uLnTx/>
                <a:uFillTx/>
                <a:cs typeface="Calibri"/>
              </a:rPr>
              <a:t> records to be assigned to the right person and </a:t>
            </a:r>
            <a:r>
              <a:rPr lang="en-US" sz="1400" b="1" kern="0">
                <a:solidFill>
                  <a:prstClr val="black"/>
                </a:solidFill>
                <a:cs typeface="Calibri"/>
              </a:rPr>
              <a:t>reflective</a:t>
            </a:r>
            <a:r>
              <a:rPr kumimoji="0" lang="en-US" sz="1400" b="1" i="0" u="none" strike="noStrike" kern="0" cap="none" spc="0" normalizeH="0" baseline="0" noProof="0">
                <a:ln>
                  <a:noFill/>
                </a:ln>
                <a:solidFill>
                  <a:prstClr val="black"/>
                </a:solidFill>
                <a:effectLst/>
                <a:uLnTx/>
                <a:uFillTx/>
                <a:cs typeface="Calibri"/>
              </a:rPr>
              <a:t> of the actual vaccination interaction that took place</a:t>
            </a:r>
            <a:endParaRPr kumimoji="0" lang="en-US" sz="1400" b="1"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rgbClr val="09050A"/>
                </a:solidFill>
                <a:effectLst/>
                <a:uLnTx/>
                <a:uFillTx/>
                <a:ea typeface="+mn-ea"/>
                <a:cs typeface="+mn-cs"/>
              </a:rPr>
              <a:t>People want to know which vaccinations they have </a:t>
            </a:r>
            <a:r>
              <a:rPr lang="en-NZ" sz="1400" b="1">
                <a:solidFill>
                  <a:srgbClr val="09050A"/>
                </a:solidFill>
              </a:rPr>
              <a:t>received </a:t>
            </a:r>
            <a:r>
              <a:rPr kumimoji="0" lang="en-NZ" sz="1400" b="1" i="0" u="none" strike="noStrike" kern="1200" cap="none" spc="0" normalizeH="0" baseline="0" noProof="0">
                <a:ln>
                  <a:noFill/>
                </a:ln>
                <a:solidFill>
                  <a:srgbClr val="09050A"/>
                </a:solidFill>
                <a:effectLst/>
                <a:uLnTx/>
                <a:uFillTx/>
                <a:ea typeface="+mn-ea"/>
                <a:cs typeface="+mn-cs"/>
              </a:rPr>
              <a:t>and when</a:t>
            </a:r>
            <a:r>
              <a:rPr lang="en-NZ" sz="1400" b="1">
                <a:solidFill>
                  <a:srgbClr val="09050A"/>
                </a:solidFill>
              </a:rPr>
              <a:t> </a:t>
            </a:r>
            <a:endParaRPr kumimoji="0" lang="en-NZ" sz="1400" b="1" i="0" u="none" strike="noStrike" kern="1200" cap="none" spc="0" normalizeH="0" baseline="0" noProof="0">
              <a:ln>
                <a:noFill/>
              </a:ln>
              <a:solidFill>
                <a:srgbClr val="09050A"/>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Tree>
    <p:extLst>
      <p:ext uri="{BB962C8B-B14F-4D97-AF65-F5344CB8AC3E}">
        <p14:creationId xmlns:p14="http://schemas.microsoft.com/office/powerpoint/2010/main" val="2937989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1384995"/>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A person is born in Aotearoa New Zealand. </a:t>
            </a:r>
          </a:p>
          <a:p>
            <a:pPr marL="0" marR="0" lvl="0" indent="0" defTabSz="914400" rtl="0" eaLnBrk="1" fontAlgn="auto" latinLnBrk="0" hangingPunct="1">
              <a:lnSpc>
                <a:spcPct val="100000"/>
              </a:lnSpc>
              <a:spcBef>
                <a:spcPts val="0"/>
              </a:spcBef>
              <a:spcAft>
                <a:spcPts val="0"/>
              </a:spcAft>
              <a:buClrTx/>
              <a:buSzTx/>
              <a:buFontTx/>
              <a:buNone/>
              <a:tabLst/>
              <a:defRPr/>
            </a:pPr>
            <a:endParaRPr lang="en-NZ" sz="1400" b="1">
              <a:solidFill>
                <a:srgbClr val="09050A"/>
              </a:solidFill>
            </a:endParaRPr>
          </a:p>
          <a:p>
            <a:pPr>
              <a:defRPr/>
            </a:pPr>
            <a:r>
              <a:rPr kumimoji="0" lang="en-NZ" sz="1400" b="1" i="1" u="none" strike="noStrike" kern="1200" cap="none" spc="0" normalizeH="0" baseline="0" noProof="0">
                <a:ln>
                  <a:noFill/>
                </a:ln>
                <a:solidFill>
                  <a:srgbClr val="06AE60"/>
                </a:solidFill>
                <a:effectLst/>
                <a:uLnTx/>
                <a:uFillTx/>
                <a:ea typeface="+mn-ea"/>
                <a:cs typeface="+mn-cs"/>
              </a:rPr>
              <a:t>POPULATION</a:t>
            </a:r>
            <a:br>
              <a:rPr kumimoji="0" lang="en-NZ" sz="1400" b="1" i="1" u="none" strike="noStrike" kern="1200" cap="none" spc="0" normalizeH="0" baseline="0" noProof="0">
                <a:ln>
                  <a:noFill/>
                </a:ln>
                <a:solidFill>
                  <a:srgbClr val="06AE60"/>
                </a:solidFill>
                <a:effectLst/>
                <a:uLnTx/>
                <a:uFillTx/>
                <a:ea typeface="+mn-ea"/>
                <a:cs typeface="+mn-cs"/>
              </a:rPr>
            </a:br>
            <a:r>
              <a:rPr kumimoji="0" lang="en-NZ" sz="1400" b="1" i="1" u="none" strike="noStrike" kern="1200" cap="none" spc="0" normalizeH="0" baseline="0" noProof="0">
                <a:ln>
                  <a:noFill/>
                </a:ln>
                <a:solidFill>
                  <a:srgbClr val="06AE60"/>
                </a:solidFill>
                <a:effectLst/>
                <a:uLnTx/>
                <a:uFillTx/>
                <a:ea typeface="+mn-ea"/>
                <a:cs typeface="+mn-cs"/>
              </a:rPr>
              <a:t>SOURCE</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8" name="TextBox 7">
            <a:extLst>
              <a:ext uri="{FF2B5EF4-FFF2-40B4-BE49-F238E27FC236}">
                <a16:creationId xmlns:a16="http://schemas.microsoft.com/office/drawing/2014/main" id="{11857B8D-82A4-ADA6-068C-7B399AB68322}"/>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400" b="1" i="0" u="none" strike="noStrike" kern="0" cap="none" spc="0" normalizeH="0" baseline="0" noProof="0">
                <a:ln>
                  <a:noFill/>
                </a:ln>
                <a:solidFill>
                  <a:schemeClr val="bg1">
                    <a:lumMod val="75000"/>
                  </a:schemeClr>
                </a:solidFill>
                <a:effectLst/>
                <a:uLnTx/>
                <a:uFillTx/>
                <a:cs typeface="Calibri"/>
              </a:rPr>
              <a:t>Against </a:t>
            </a:r>
            <a:r>
              <a:rPr lang="en-US" sz="1400" b="1" kern="0">
                <a:solidFill>
                  <a:schemeClr val="bg1">
                    <a:lumMod val="75000"/>
                  </a:schemeClr>
                </a:solidFill>
                <a:cs typeface="Calibri"/>
              </a:rPr>
              <a:t>that </a:t>
            </a:r>
            <a:r>
              <a:rPr kumimoji="0" lang="en-US" sz="1400" b="1" i="0" u="none" strike="noStrike" kern="0" cap="none" spc="0" normalizeH="0" baseline="0" noProof="0">
                <a:ln>
                  <a:noFill/>
                </a:ln>
                <a:solidFill>
                  <a:schemeClr val="bg1">
                    <a:lumMod val="75000"/>
                  </a:schemeClr>
                </a:solidFill>
                <a:effectLst/>
                <a:uLnTx/>
                <a:uFillTx/>
                <a:cs typeface="Calibri"/>
              </a:rPr>
              <a:t>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a:t>
            </a:r>
            <a:r>
              <a:rPr lang="en-US" sz="1400" b="1" kern="0">
                <a:solidFill>
                  <a:schemeClr val="bg1">
                    <a:lumMod val="75000"/>
                  </a:schemeClr>
                </a:solidFill>
                <a:cs typeface="Calibri"/>
              </a:rPr>
              <a:t>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a:t>
            </a:r>
            <a:r>
              <a:rPr lang="en-US" sz="1400" b="1" kern="0">
                <a:solidFill>
                  <a:schemeClr val="bg1">
                    <a:lumMod val="75000"/>
                  </a:schemeClr>
                </a:solidFill>
                <a:cs typeface="Calibri"/>
              </a:rPr>
              <a:t>reflective</a:t>
            </a:r>
            <a:r>
              <a:rPr kumimoji="0" lang="en-US" sz="1400" b="1" i="0" u="none" strike="noStrike" kern="0" cap="none" spc="0" normalizeH="0" baseline="0" noProof="0">
                <a:ln>
                  <a:noFill/>
                </a:ln>
                <a:solidFill>
                  <a:schemeClr val="bg1">
                    <a:lumMod val="75000"/>
                  </a:schemeClr>
                </a:solidFill>
                <a:effectLst/>
                <a:uLnTx/>
                <a:uFillTx/>
                <a:cs typeface="Calibri"/>
              </a:rPr>
              <a:t>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They are likely to need health services throughout their lifetime</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Tree>
    <p:extLst>
      <p:ext uri="{BB962C8B-B14F-4D97-AF65-F5344CB8AC3E}">
        <p14:creationId xmlns:p14="http://schemas.microsoft.com/office/powerpoint/2010/main" val="152670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DEFE33-8736-0874-2DD6-F72D31EA76C9}"/>
              </a:ext>
            </a:extLst>
          </p:cNvPr>
          <p:cNvSpPr/>
          <p:nvPr/>
        </p:nvSpPr>
        <p:spPr bwMode="gray">
          <a:xfrm>
            <a:off x="529095" y="5029109"/>
            <a:ext cx="5719207" cy="1216399"/>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a:cs typeface="Open Sans"/>
                <a:sym typeface="Open Sans"/>
              </a:rPr>
              <a:t>THE BENEFITS</a:t>
            </a: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A more consistent and reliable view of the population and demographic details as AIR regularly sweeps NHI. </a:t>
            </a:r>
            <a:endParaRPr lang="en-NZ" sz="1200">
              <a:ea typeface="Open Sans" panose="020B0606030504020204" pitchFamily="34" charset="0"/>
              <a:cs typeface="Open Sans" panose="020B0606030504020204" pitchFamily="34" charset="0"/>
            </a:endParaRP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Automated process which reduces admin burden to create consumers in the system. </a:t>
            </a:r>
            <a:endParaRPr lang="en-NZ" sz="1200">
              <a:ea typeface="Open Sans" panose="020B0606030504020204" pitchFamily="34" charset="0"/>
              <a:cs typeface="Open Sans" panose="020B0606030504020204" pitchFamily="34" charset="0"/>
            </a:endParaRPr>
          </a:p>
          <a:p>
            <a:pPr marL="182880" indent="-182880">
              <a:lnSpc>
                <a:spcPct val="106000"/>
              </a:lnSpc>
              <a:spcAft>
                <a:spcPts val="100"/>
              </a:spcAft>
              <a:buFont typeface="Arial" panose="020B0604020202020204" pitchFamily="34" charset="0"/>
              <a:buChar char="•"/>
              <a:defRPr/>
            </a:pPr>
            <a:r>
              <a:rPr lang="en-NZ" sz="1200">
                <a:ea typeface="Open Sans"/>
                <a:cs typeface="Open Sans"/>
                <a:sym typeface="Open Sans"/>
              </a:rPr>
              <a:t>Aligns to </a:t>
            </a:r>
            <a:r>
              <a:rPr lang="en-NZ" sz="1200" err="1">
                <a:ea typeface="Open Sans"/>
                <a:cs typeface="Open Sans"/>
                <a:sym typeface="Open Sans"/>
              </a:rPr>
              <a:t>Te</a:t>
            </a:r>
            <a:r>
              <a:rPr lang="en-NZ" sz="1200">
                <a:ea typeface="Open Sans"/>
                <a:cs typeface="Open Sans"/>
                <a:sym typeface="Open Sans"/>
              </a:rPr>
              <a:t> </a:t>
            </a:r>
            <a:r>
              <a:rPr lang="en-NZ" sz="1200" err="1">
                <a:ea typeface="Open Sans"/>
                <a:cs typeface="Open Sans"/>
                <a:sym typeface="Open Sans"/>
              </a:rPr>
              <a:t>Whatu</a:t>
            </a:r>
            <a:r>
              <a:rPr lang="en-NZ" sz="1200">
                <a:ea typeface="Open Sans"/>
                <a:cs typeface="Open Sans"/>
                <a:sym typeface="Open Sans"/>
              </a:rPr>
              <a:t> Ora's digital and data strategy to create effective and efficient tools that enable various programmes of work</a:t>
            </a:r>
            <a:endParaRPr lang="en-NZ" sz="1200">
              <a:ea typeface="Open Sans"/>
              <a:cs typeface="Open Sans"/>
            </a:endParaRP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15" name="Rectangle 14">
            <a:extLst>
              <a:ext uri="{FF2B5EF4-FFF2-40B4-BE49-F238E27FC236}">
                <a16:creationId xmlns:a16="http://schemas.microsoft.com/office/drawing/2014/main" id="{53B8421F-471B-E4E9-2B8A-002B80DC72D2}"/>
              </a:ext>
            </a:extLst>
          </p:cNvPr>
          <p:cNvSpPr/>
          <p:nvPr/>
        </p:nvSpPr>
        <p:spPr bwMode="gray">
          <a:xfrm>
            <a:off x="529095" y="2018512"/>
            <a:ext cx="5719206" cy="1166402"/>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ISSUES BEING ADDRESSED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NIR only captures a subset of the population</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Current system requires intensive administration effort to create and maintain consumer records </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NIR maintains data in a silo and duplicates demographic information that is needed to support other health services</a:t>
            </a: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a:p>
            <a:pPr marL="182880" indent="-182880">
              <a:lnSpc>
                <a:spcPct val="106000"/>
              </a:lnSpc>
              <a:spcAft>
                <a:spcPts val="100"/>
              </a:spcAft>
              <a:buFont typeface="Arial" panose="020B0604020202020204" pitchFamily="34" charset="0"/>
              <a:buChar char="•"/>
              <a:defRPr/>
            </a:pPr>
            <a:endParaRPr lang="en-NZ" sz="1200">
              <a:solidFill>
                <a:srgbClr val="A7A7A7">
                  <a:lumMod val="75000"/>
                </a:srgbClr>
              </a:solidFill>
              <a:ea typeface="Open Sans" panose="020B0606030504020204" pitchFamily="34" charset="0"/>
              <a:cs typeface="Open Sans" panose="020B0606030504020204" pitchFamily="34" charset="0"/>
              <a:sym typeface="Open Sans"/>
            </a:endParaRPr>
          </a:p>
        </p:txBody>
      </p:sp>
      <p:sp>
        <p:nvSpPr>
          <p:cNvPr id="4" name="Rectangle 3">
            <a:extLst>
              <a:ext uri="{FF2B5EF4-FFF2-40B4-BE49-F238E27FC236}">
                <a16:creationId xmlns:a16="http://schemas.microsoft.com/office/drawing/2014/main" id="{C0AB811A-1612-6FDE-2359-F2825136A512}"/>
              </a:ext>
            </a:extLst>
          </p:cNvPr>
          <p:cNvSpPr/>
          <p:nvPr/>
        </p:nvSpPr>
        <p:spPr bwMode="gray">
          <a:xfrm>
            <a:off x="529095" y="3429000"/>
            <a:ext cx="5818399" cy="1179504"/>
          </a:xfrm>
          <a:prstGeom prst="rect">
            <a:avLst/>
          </a:prstGeom>
          <a:noFill/>
          <a:ln w="19050" algn="ctr">
            <a:noFill/>
            <a:miter lim="800000"/>
            <a:headEnd/>
            <a:tailEnd/>
          </a:ln>
        </p:spPr>
        <p:txBody>
          <a:bodyPr wrap="square" lIns="88900" tIns="88900" rIns="88900" bIns="88900" rtlCol="0" anchor="t"/>
          <a:lstStyle/>
          <a:p>
            <a:pPr>
              <a:lnSpc>
                <a:spcPct val="106000"/>
              </a:lnSpc>
              <a:spcAft>
                <a:spcPts val="300"/>
              </a:spcAft>
              <a:buFont typeface="Wingdings 2" pitchFamily="18" charset="2"/>
              <a:buNone/>
              <a:defRPr/>
            </a:pPr>
            <a:r>
              <a:rPr lang="en-US" sz="1400" b="1" cap="all" spc="300">
                <a:solidFill>
                  <a:srgbClr val="06AE60"/>
                </a:solidFill>
                <a:ea typeface="Open Sans" panose="020B0606030504020204" pitchFamily="34" charset="0"/>
                <a:cs typeface="Open Sans" panose="020B0606030504020204" pitchFamily="34" charset="0"/>
                <a:sym typeface="Open Sans"/>
              </a:rPr>
              <a:t>WHAT IS CHANGING</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The AIR regularly scans NHI to update demographic details and to import new NHIs to creates new consumer records</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When receiving a record from a PMS, AIR automatically matches that to an NHI to create the consumer record</a:t>
            </a:r>
          </a:p>
          <a:p>
            <a:pPr marL="182880" indent="-182880">
              <a:lnSpc>
                <a:spcPct val="106000"/>
              </a:lnSpc>
              <a:spcAft>
                <a:spcPts val="100"/>
              </a:spcAft>
              <a:buFont typeface="Arial" panose="020B0604020202020204" pitchFamily="34" charset="0"/>
              <a:buChar char="•"/>
              <a:defRPr/>
            </a:pPr>
            <a:r>
              <a:rPr lang="en-NZ" sz="1200">
                <a:ea typeface="Open Sans" panose="020B0606030504020204" pitchFamily="34" charset="0"/>
                <a:cs typeface="Open Sans" panose="020B0606030504020204" pitchFamily="34" charset="0"/>
                <a:sym typeface="Open Sans"/>
              </a:rPr>
              <a:t>If a user searches for an NHI that does not exist in AIR, AIR will retrieve that NHI to create the consumer record</a:t>
            </a:r>
          </a:p>
        </p:txBody>
      </p:sp>
      <p:cxnSp>
        <p:nvCxnSpPr>
          <p:cNvPr id="6" name="Straight Connector 5">
            <a:extLst>
              <a:ext uri="{FF2B5EF4-FFF2-40B4-BE49-F238E27FC236}">
                <a16:creationId xmlns:a16="http://schemas.microsoft.com/office/drawing/2014/main" id="{0981A19E-C5B5-206E-CFBE-68AEF5668276}"/>
              </a:ext>
            </a:extLst>
          </p:cNvPr>
          <p:cNvCxnSpPr>
            <a:cxnSpLocks/>
          </p:cNvCxnSpPr>
          <p:nvPr/>
        </p:nvCxnSpPr>
        <p:spPr>
          <a:xfrm>
            <a:off x="529095" y="3457351"/>
            <a:ext cx="5719207" cy="0"/>
          </a:xfrm>
          <a:prstGeom prst="line">
            <a:avLst/>
          </a:prstGeom>
          <a:noFill/>
          <a:ln w="9525" cap="flat" cmpd="sng" algn="ctr">
            <a:solidFill>
              <a:srgbClr val="A7A7A7"/>
            </a:solidFill>
            <a:prstDash val="dash"/>
          </a:ln>
          <a:effectLst/>
        </p:spPr>
      </p:cxnSp>
      <p:cxnSp>
        <p:nvCxnSpPr>
          <p:cNvPr id="7" name="Straight Connector 6">
            <a:extLst>
              <a:ext uri="{FF2B5EF4-FFF2-40B4-BE49-F238E27FC236}">
                <a16:creationId xmlns:a16="http://schemas.microsoft.com/office/drawing/2014/main" id="{BD2E7E63-0546-5C33-405C-D1CBD74F69EE}"/>
              </a:ext>
            </a:extLst>
          </p:cNvPr>
          <p:cNvCxnSpPr>
            <a:cxnSpLocks/>
          </p:cNvCxnSpPr>
          <p:nvPr/>
        </p:nvCxnSpPr>
        <p:spPr>
          <a:xfrm>
            <a:off x="529095" y="5029109"/>
            <a:ext cx="5719207" cy="0"/>
          </a:xfrm>
          <a:prstGeom prst="line">
            <a:avLst/>
          </a:prstGeom>
          <a:noFill/>
          <a:ln w="9525" cap="flat" cmpd="sng" algn="ctr">
            <a:solidFill>
              <a:srgbClr val="A7A7A7"/>
            </a:solidFill>
            <a:prstDash val="dash"/>
          </a:ln>
          <a:effectLst/>
        </p:spPr>
      </p:cxnSp>
      <p:sp>
        <p:nvSpPr>
          <p:cNvPr id="16" name="TextBox 15">
            <a:extLst>
              <a:ext uri="{FF2B5EF4-FFF2-40B4-BE49-F238E27FC236}">
                <a16:creationId xmlns:a16="http://schemas.microsoft.com/office/drawing/2014/main" id="{C0CDDFB5-80D4-A5C7-62DC-2478C848466E}"/>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a:t>
            </a:r>
            <a:r>
              <a:rPr kumimoji="0" lang="en-NZ" sz="1800" i="0" u="none" strike="noStrike" kern="1200" cap="none" spc="0" normalizeH="0" baseline="0" noProof="0">
                <a:ln>
                  <a:noFill/>
                </a:ln>
                <a:solidFill>
                  <a:srgbClr val="09050A"/>
                </a:solidFill>
                <a:effectLst/>
                <a:uLnTx/>
                <a:uFillTx/>
                <a:latin typeface="Century Gothic"/>
                <a:ea typeface="+mn-ea"/>
                <a:cs typeface="+mn-cs"/>
              </a:rPr>
              <a:t>Population Source</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6B67E84-B414-FC89-67B8-19ED5C6A1FCC}"/>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AIR will not maintain a siloed set of the population like NIR, it will integrate to other source of truth systems such as the National Health Index </a:t>
            </a:r>
          </a:p>
        </p:txBody>
      </p:sp>
      <p:sp>
        <p:nvSpPr>
          <p:cNvPr id="9" name="Rectangle 8">
            <a:extLst>
              <a:ext uri="{FF2B5EF4-FFF2-40B4-BE49-F238E27FC236}">
                <a16:creationId xmlns:a16="http://schemas.microsoft.com/office/drawing/2014/main" id="{21DE2EFD-9C45-0B5B-EF1B-E076BF2AC181}"/>
              </a:ext>
            </a:extLst>
          </p:cNvPr>
          <p:cNvSpPr/>
          <p:nvPr/>
        </p:nvSpPr>
        <p:spPr>
          <a:xfrm>
            <a:off x="8040913" y="2547498"/>
            <a:ext cx="2656115" cy="127483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a:solidFill>
                  <a:schemeClr val="tx1"/>
                </a:solidFill>
              </a:rPr>
              <a:t>Aotearoa Immunisation Register</a:t>
            </a:r>
          </a:p>
        </p:txBody>
      </p:sp>
      <p:sp>
        <p:nvSpPr>
          <p:cNvPr id="10" name="Rectangle 9">
            <a:extLst>
              <a:ext uri="{FF2B5EF4-FFF2-40B4-BE49-F238E27FC236}">
                <a16:creationId xmlns:a16="http://schemas.microsoft.com/office/drawing/2014/main" id="{6D841016-8A36-C2DC-1E7C-31247C545DA2}"/>
              </a:ext>
            </a:extLst>
          </p:cNvPr>
          <p:cNvSpPr/>
          <p:nvPr/>
        </p:nvSpPr>
        <p:spPr>
          <a:xfrm>
            <a:off x="6734628" y="4535937"/>
            <a:ext cx="1524000" cy="9820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200">
                <a:solidFill>
                  <a:schemeClr val="tx1"/>
                </a:solidFill>
              </a:rPr>
              <a:t>AIR searches for new NHIs for u18s and updates daily</a:t>
            </a:r>
          </a:p>
        </p:txBody>
      </p:sp>
      <p:sp>
        <p:nvSpPr>
          <p:cNvPr id="11" name="Rectangle 10">
            <a:extLst>
              <a:ext uri="{FF2B5EF4-FFF2-40B4-BE49-F238E27FC236}">
                <a16:creationId xmlns:a16="http://schemas.microsoft.com/office/drawing/2014/main" id="{12D7D930-2466-4CD9-00B3-93E983F262EB}"/>
              </a:ext>
            </a:extLst>
          </p:cNvPr>
          <p:cNvSpPr/>
          <p:nvPr/>
        </p:nvSpPr>
        <p:spPr>
          <a:xfrm>
            <a:off x="8606970" y="4535937"/>
            <a:ext cx="1524000" cy="9820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AIR gets record from PMS and matches an</a:t>
            </a:r>
            <a:r>
              <a:rPr lang="en-NZ" sz="1200">
                <a:solidFill>
                  <a:srgbClr val="09050A"/>
                </a:solidFill>
                <a:latin typeface="Calibri" panose="020F0502020204030204"/>
              </a:rPr>
              <a:t>d imports</a:t>
            </a:r>
            <a:endParaRPr lang="en-NZ"/>
          </a:p>
        </p:txBody>
      </p:sp>
      <p:sp>
        <p:nvSpPr>
          <p:cNvPr id="12" name="Rectangle 11">
            <a:extLst>
              <a:ext uri="{FF2B5EF4-FFF2-40B4-BE49-F238E27FC236}">
                <a16:creationId xmlns:a16="http://schemas.microsoft.com/office/drawing/2014/main" id="{5E1095EE-EBC0-98B5-1754-6FC4CC6F9F36}"/>
              </a:ext>
            </a:extLst>
          </p:cNvPr>
          <p:cNvSpPr/>
          <p:nvPr/>
        </p:nvSpPr>
        <p:spPr>
          <a:xfrm>
            <a:off x="10479312" y="4535937"/>
            <a:ext cx="1524000" cy="982001"/>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a:ln>
                  <a:noFill/>
                </a:ln>
                <a:solidFill>
                  <a:srgbClr val="09050A"/>
                </a:solidFill>
                <a:effectLst/>
                <a:uLnTx/>
                <a:uFillTx/>
                <a:latin typeface="Calibri" panose="020F0502020204030204"/>
                <a:ea typeface="+mn-ea"/>
                <a:cs typeface="+mn-cs"/>
              </a:rPr>
              <a:t>AIR user searches for NHI, if not in AIR, AIR imports NHI</a:t>
            </a:r>
            <a:endParaRPr lang="en-NZ"/>
          </a:p>
        </p:txBody>
      </p:sp>
      <p:cxnSp>
        <p:nvCxnSpPr>
          <p:cNvPr id="14" name="Connector: Elbow 13">
            <a:extLst>
              <a:ext uri="{FF2B5EF4-FFF2-40B4-BE49-F238E27FC236}">
                <a16:creationId xmlns:a16="http://schemas.microsoft.com/office/drawing/2014/main" id="{E8802B0B-53F1-49EE-1C95-53ED3AA7F5EC}"/>
              </a:ext>
            </a:extLst>
          </p:cNvPr>
          <p:cNvCxnSpPr>
            <a:stCxn id="10" idx="0"/>
            <a:endCxn id="9" idx="1"/>
          </p:cNvCxnSpPr>
          <p:nvPr/>
        </p:nvCxnSpPr>
        <p:spPr>
          <a:xfrm rot="5400000" flipH="1" flipV="1">
            <a:off x="7093259" y="3588284"/>
            <a:ext cx="1351023" cy="544285"/>
          </a:xfrm>
          <a:prstGeom prst="bentConnector2">
            <a:avLst/>
          </a:prstGeom>
          <a:ln w="38100">
            <a:solidFill>
              <a:srgbClr val="06AE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A875D4E3-EAEC-7CF4-9852-3849B571A9B6}"/>
              </a:ext>
            </a:extLst>
          </p:cNvPr>
          <p:cNvCxnSpPr>
            <a:stCxn id="12" idx="0"/>
            <a:endCxn id="9" idx="3"/>
          </p:cNvCxnSpPr>
          <p:nvPr/>
        </p:nvCxnSpPr>
        <p:spPr>
          <a:xfrm rot="16200000" flipV="1">
            <a:off x="10293659" y="3588284"/>
            <a:ext cx="1351023" cy="544284"/>
          </a:xfrm>
          <a:prstGeom prst="bentConnector2">
            <a:avLst/>
          </a:prstGeom>
          <a:ln w="38100">
            <a:solidFill>
              <a:srgbClr val="06AE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A343E3F-9385-DB76-C839-3F0BFC43FF7A}"/>
              </a:ext>
            </a:extLst>
          </p:cNvPr>
          <p:cNvCxnSpPr>
            <a:stCxn id="11" idx="0"/>
            <a:endCxn id="9" idx="2"/>
          </p:cNvCxnSpPr>
          <p:nvPr/>
        </p:nvCxnSpPr>
        <p:spPr>
          <a:xfrm flipV="1">
            <a:off x="9368970" y="3822329"/>
            <a:ext cx="1" cy="713608"/>
          </a:xfrm>
          <a:prstGeom prst="straightConnector1">
            <a:avLst/>
          </a:prstGeom>
          <a:ln w="38100">
            <a:solidFill>
              <a:srgbClr val="06AE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BEF9236-4B09-6E63-8A48-46361C474DD5}"/>
              </a:ext>
            </a:extLst>
          </p:cNvPr>
          <p:cNvSpPr txBox="1"/>
          <p:nvPr/>
        </p:nvSpPr>
        <p:spPr>
          <a:xfrm>
            <a:off x="6465476" y="287900"/>
            <a:ext cx="1900534" cy="707886"/>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b="1" i="0" u="none" strike="noStrike" kern="1200" cap="none" spc="0" normalizeH="0" baseline="0" noProof="0">
                <a:ln>
                  <a:noFill/>
                </a:ln>
                <a:solidFill>
                  <a:srgbClr val="09050A"/>
                </a:solidFill>
                <a:effectLst/>
                <a:uLnTx/>
                <a:uFillTx/>
                <a:ea typeface="+mn-ea"/>
                <a:cs typeface="+mn-cs"/>
              </a:rPr>
              <a:t>A person is born in Aotearoa New Zealand. </a:t>
            </a:r>
          </a:p>
          <a:p>
            <a:pPr marL="0" marR="0" lvl="0" indent="0" defTabSz="914400" rtl="0" eaLnBrk="1" fontAlgn="auto" latinLnBrk="0" hangingPunct="1">
              <a:lnSpc>
                <a:spcPct val="100000"/>
              </a:lnSpc>
              <a:spcBef>
                <a:spcPts val="0"/>
              </a:spcBef>
              <a:spcAft>
                <a:spcPts val="0"/>
              </a:spcAft>
              <a:buClrTx/>
              <a:buSzTx/>
              <a:buFontTx/>
              <a:buNone/>
              <a:tabLst/>
              <a:defRPr/>
            </a:pPr>
            <a:endParaRPr lang="en-NZ" sz="1000" b="1">
              <a:solidFill>
                <a:srgbClr val="09050A"/>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NZ" sz="1000" b="1" i="1" u="none" strike="noStrike" kern="1200" cap="none" spc="0" normalizeH="0" baseline="0" noProof="0">
                <a:ln>
                  <a:noFill/>
                </a:ln>
                <a:solidFill>
                  <a:srgbClr val="06AE60"/>
                </a:solidFill>
                <a:effectLst/>
                <a:uLnTx/>
                <a:uFillTx/>
                <a:ea typeface="+mn-ea"/>
                <a:cs typeface="+mn-cs"/>
              </a:rPr>
              <a:t>POPULATION SOURCE</a:t>
            </a:r>
          </a:p>
        </p:txBody>
      </p:sp>
      <p:pic>
        <p:nvPicPr>
          <p:cNvPr id="24" name="Picture 23" descr="A group of people around a person in a hospital bed&#10;&#10;Description automatically generated">
            <a:extLst>
              <a:ext uri="{FF2B5EF4-FFF2-40B4-BE49-F238E27FC236}">
                <a16:creationId xmlns:a16="http://schemas.microsoft.com/office/drawing/2014/main" id="{85F7C436-38B9-55F0-BBD4-D4AF1E862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8971" y="191843"/>
            <a:ext cx="900000" cy="900000"/>
          </a:xfrm>
          <a:prstGeom prst="rect">
            <a:avLst/>
          </a:prstGeom>
        </p:spPr>
      </p:pic>
    </p:spTree>
    <p:extLst>
      <p:ext uri="{BB962C8B-B14F-4D97-AF65-F5344CB8AC3E}">
        <p14:creationId xmlns:p14="http://schemas.microsoft.com/office/powerpoint/2010/main" val="984473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B84F34-3F2F-64CD-A592-5FC993D8D57D}"/>
              </a:ext>
            </a:extLst>
          </p:cNvPr>
          <p:cNvSpPr txBox="1"/>
          <p:nvPr/>
        </p:nvSpPr>
        <p:spPr>
          <a:xfrm>
            <a:off x="468500" y="1340062"/>
            <a:ext cx="1035362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a:ln>
                  <a:noFill/>
                </a:ln>
                <a:solidFill>
                  <a:srgbClr val="09050A"/>
                </a:solidFill>
                <a:effectLst/>
                <a:uLnTx/>
                <a:uFillTx/>
                <a:latin typeface="Century Gothic"/>
                <a:ea typeface="+mn-ea"/>
                <a:cs typeface="+mn-cs"/>
              </a:rPr>
              <a:t>AIR | </a:t>
            </a:r>
            <a:r>
              <a:rPr lang="en-NZ">
                <a:solidFill>
                  <a:srgbClr val="09050A"/>
                </a:solidFill>
                <a:latin typeface="Century Gothic"/>
              </a:rPr>
              <a:t>Our AIR Journey</a:t>
            </a:r>
            <a:endParaRPr kumimoji="0" lang="en-NZ" sz="1800" b="0" i="0" u="none" strike="noStrike" kern="1200" cap="none" spc="0" normalizeH="0" baseline="0" noProof="0">
              <a:ln>
                <a:noFill/>
              </a:ln>
              <a:solidFill>
                <a:srgbClr val="09050A"/>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1958E572-C833-69DD-E611-48CBAD0BBEE6}"/>
              </a:ext>
            </a:extLst>
          </p:cNvPr>
          <p:cNvSpPr txBox="1"/>
          <p:nvPr/>
        </p:nvSpPr>
        <p:spPr>
          <a:xfrm>
            <a:off x="468500" y="1709394"/>
            <a:ext cx="11422318" cy="27699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NZ" sz="1200" b="0" i="1" u="none" strike="noStrike" kern="1200" cap="none" spc="0" normalizeH="0" baseline="0" noProof="0">
                <a:ln>
                  <a:noFill/>
                </a:ln>
                <a:solidFill>
                  <a:srgbClr val="48A26E"/>
                </a:solidFill>
                <a:effectLst/>
                <a:uLnTx/>
                <a:uFillTx/>
                <a:latin typeface="Calibri" panose="020F0502020204030204"/>
                <a:ea typeface="Calibri"/>
                <a:cs typeface="Calibri"/>
              </a:rPr>
              <a:t>People will interact with health and vaccination services throughout their lifetime. </a:t>
            </a:r>
          </a:p>
        </p:txBody>
      </p:sp>
      <p:sp>
        <p:nvSpPr>
          <p:cNvPr id="5" name="Freeform: Shape 4">
            <a:extLst>
              <a:ext uri="{FF2B5EF4-FFF2-40B4-BE49-F238E27FC236}">
                <a16:creationId xmlns:a16="http://schemas.microsoft.com/office/drawing/2014/main" id="{B8F8ADAD-8C04-6D14-0434-139473444BE8}"/>
              </a:ext>
            </a:extLst>
          </p:cNvPr>
          <p:cNvSpPr/>
          <p:nvPr/>
        </p:nvSpPr>
        <p:spPr>
          <a:xfrm>
            <a:off x="1036321" y="2637248"/>
            <a:ext cx="10250870" cy="3382125"/>
          </a:xfrm>
          <a:custGeom>
            <a:avLst/>
            <a:gdLst>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4610100 w 9617005"/>
              <a:gd name="connsiteY7" fmla="*/ 1159241 h 3382125"/>
              <a:gd name="connsiteX8" fmla="*/ 1981200 w 9617005"/>
              <a:gd name="connsiteY8" fmla="*/ 1527541 h 3382125"/>
              <a:gd name="connsiteX9" fmla="*/ 584200 w 9617005"/>
              <a:gd name="connsiteY9" fmla="*/ 1997441 h 3382125"/>
              <a:gd name="connsiteX10" fmla="*/ 1244600 w 9617005"/>
              <a:gd name="connsiteY10" fmla="*/ 2835641 h 3382125"/>
              <a:gd name="connsiteX11" fmla="*/ 4533900 w 9617005"/>
              <a:gd name="connsiteY11" fmla="*/ 3356341 h 3382125"/>
              <a:gd name="connsiteX12" fmla="*/ 7924800 w 9617005"/>
              <a:gd name="connsiteY12" fmla="*/ 3369041 h 3382125"/>
              <a:gd name="connsiteX0" fmla="*/ 0 w 9617005"/>
              <a:gd name="connsiteY0" fmla="*/ 473441 h 3382125"/>
              <a:gd name="connsiteX1" fmla="*/ 1562100 w 9617005"/>
              <a:gd name="connsiteY1" fmla="*/ 105141 h 3382125"/>
              <a:gd name="connsiteX2" fmla="*/ 3962400 w 9617005"/>
              <a:gd name="connsiteY2" fmla="*/ 524241 h 3382125"/>
              <a:gd name="connsiteX3" fmla="*/ 6845300 w 9617005"/>
              <a:gd name="connsiteY3" fmla="*/ 3541 h 3382125"/>
              <a:gd name="connsiteX4" fmla="*/ 9385300 w 9617005"/>
              <a:gd name="connsiteY4" fmla="*/ 371841 h 3382125"/>
              <a:gd name="connsiteX5" fmla="*/ 9156700 w 9617005"/>
              <a:gd name="connsiteY5" fmla="*/ 1705341 h 3382125"/>
              <a:gd name="connsiteX6" fmla="*/ 6350000 w 9617005"/>
              <a:gd name="connsiteY6" fmla="*/ 1527541 h 3382125"/>
              <a:gd name="connsiteX7" fmla="*/ 1981200 w 9617005"/>
              <a:gd name="connsiteY7" fmla="*/ 1527541 h 3382125"/>
              <a:gd name="connsiteX8" fmla="*/ 584200 w 9617005"/>
              <a:gd name="connsiteY8" fmla="*/ 1997441 h 3382125"/>
              <a:gd name="connsiteX9" fmla="*/ 1244600 w 9617005"/>
              <a:gd name="connsiteY9" fmla="*/ 2835641 h 3382125"/>
              <a:gd name="connsiteX10" fmla="*/ 4533900 w 9617005"/>
              <a:gd name="connsiteY10" fmla="*/ 3356341 h 3382125"/>
              <a:gd name="connsiteX11" fmla="*/ 7924800 w 9617005"/>
              <a:gd name="connsiteY11" fmla="*/ 3369041 h 338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7005" h="3382125">
                <a:moveTo>
                  <a:pt x="0" y="473441"/>
                </a:moveTo>
                <a:cubicBezTo>
                  <a:pt x="450850" y="285057"/>
                  <a:pt x="901700" y="96674"/>
                  <a:pt x="1562100" y="105141"/>
                </a:cubicBezTo>
                <a:cubicBezTo>
                  <a:pt x="2222500" y="113608"/>
                  <a:pt x="3081867" y="541174"/>
                  <a:pt x="3962400" y="524241"/>
                </a:cubicBezTo>
                <a:cubicBezTo>
                  <a:pt x="4842933" y="507308"/>
                  <a:pt x="5941483" y="28941"/>
                  <a:pt x="6845300" y="3541"/>
                </a:cubicBezTo>
                <a:cubicBezTo>
                  <a:pt x="7749117" y="-21859"/>
                  <a:pt x="9000067" y="88208"/>
                  <a:pt x="9385300" y="371841"/>
                </a:cubicBezTo>
                <a:cubicBezTo>
                  <a:pt x="9770533" y="655474"/>
                  <a:pt x="9662583" y="1512724"/>
                  <a:pt x="9156700" y="1705341"/>
                </a:cubicBezTo>
                <a:cubicBezTo>
                  <a:pt x="8650817" y="1897958"/>
                  <a:pt x="7545917" y="1557174"/>
                  <a:pt x="6350000" y="1527541"/>
                </a:cubicBezTo>
                <a:cubicBezTo>
                  <a:pt x="5154083" y="1497908"/>
                  <a:pt x="2942167" y="1449224"/>
                  <a:pt x="1981200" y="1527541"/>
                </a:cubicBezTo>
                <a:cubicBezTo>
                  <a:pt x="1020233" y="1605858"/>
                  <a:pt x="706967" y="1779424"/>
                  <a:pt x="584200" y="1997441"/>
                </a:cubicBezTo>
                <a:cubicBezTo>
                  <a:pt x="461433" y="2215458"/>
                  <a:pt x="586317" y="2609158"/>
                  <a:pt x="1244600" y="2835641"/>
                </a:cubicBezTo>
                <a:cubicBezTo>
                  <a:pt x="1902883" y="3062124"/>
                  <a:pt x="3420533" y="3267441"/>
                  <a:pt x="4533900" y="3356341"/>
                </a:cubicBezTo>
                <a:cubicBezTo>
                  <a:pt x="5647267" y="3445241"/>
                  <a:pt x="7277100" y="3267441"/>
                  <a:pt x="7924800" y="3369041"/>
                </a:cubicBezTo>
              </a:path>
            </a:pathLst>
          </a:custGeom>
          <a:noFill/>
          <a:ln w="76200">
            <a:solidFill>
              <a:srgbClr val="D2E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DBABF21-1A10-E1FE-6D57-B8ADE1273E67}"/>
              </a:ext>
            </a:extLst>
          </p:cNvPr>
          <p:cNvSpPr txBox="1"/>
          <p:nvPr/>
        </p:nvSpPr>
        <p:spPr>
          <a:xfrm>
            <a:off x="468500" y="2667728"/>
            <a:ext cx="1900534" cy="738664"/>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A person is born in Aotearoa New Zealand. </a:t>
            </a:r>
          </a:p>
        </p:txBody>
      </p:sp>
      <p:sp>
        <p:nvSpPr>
          <p:cNvPr id="7" name="TextBox 6">
            <a:extLst>
              <a:ext uri="{FF2B5EF4-FFF2-40B4-BE49-F238E27FC236}">
                <a16:creationId xmlns:a16="http://schemas.microsoft.com/office/drawing/2014/main" id="{05526665-6909-26D1-8C7A-867F9213375C}"/>
              </a:ext>
            </a:extLst>
          </p:cNvPr>
          <p:cNvSpPr txBox="1"/>
          <p:nvPr/>
        </p:nvSpPr>
        <p:spPr>
          <a:xfrm>
            <a:off x="7194916" y="2067638"/>
            <a:ext cx="2554176"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have an </a:t>
            </a:r>
            <a:r>
              <a:rPr kumimoji="0" lang="en-NZ" sz="1400" b="1" i="0" u="none" strike="noStrike" kern="1200" cap="none" spc="0" normalizeH="0" baseline="0" noProof="0" err="1">
                <a:ln>
                  <a:noFill/>
                </a:ln>
                <a:solidFill>
                  <a:schemeClr val="bg1">
                    <a:lumMod val="75000"/>
                  </a:schemeClr>
                </a:solidFill>
                <a:effectLst/>
                <a:uLnTx/>
                <a:uFillTx/>
                <a:ea typeface="+mn-ea"/>
                <a:cs typeface="+mn-cs"/>
              </a:rPr>
              <a:t>expecte</a:t>
            </a:r>
            <a:r>
              <a:rPr lang="en-NZ" sz="1400" b="1">
                <a:solidFill>
                  <a:schemeClr val="bg1">
                    <a:lumMod val="75000"/>
                  </a:schemeClr>
                </a:solidFill>
              </a:rPr>
              <a:t>d set of vaccination interactions in line with the national immunisation schedule.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sp>
        <p:nvSpPr>
          <p:cNvPr id="9" name="TextBox 8">
            <a:extLst>
              <a:ext uri="{FF2B5EF4-FFF2-40B4-BE49-F238E27FC236}">
                <a16:creationId xmlns:a16="http://schemas.microsoft.com/office/drawing/2014/main" id="{FCADD60F-9C1B-DD09-CFE7-B0046D6BF9D2}"/>
              </a:ext>
            </a:extLst>
          </p:cNvPr>
          <p:cNvSpPr txBox="1"/>
          <p:nvPr/>
        </p:nvSpPr>
        <p:spPr>
          <a:xfrm>
            <a:off x="785702" y="4827231"/>
            <a:ext cx="295626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Against that population source we can see what </a:t>
            </a:r>
            <a:r>
              <a:rPr lang="en-US" sz="1400" b="1" kern="0" err="1">
                <a:solidFill>
                  <a:schemeClr val="bg1">
                    <a:lumMod val="75000"/>
                  </a:schemeClr>
                </a:solidFill>
                <a:cs typeface="Calibri"/>
              </a:rPr>
              <a:t>immunisations</a:t>
            </a:r>
            <a:r>
              <a:rPr kumimoji="0" lang="en-US" sz="1400" b="1" i="0" u="none" strike="noStrike" kern="0" cap="none" spc="0" normalizeH="0" baseline="0" noProof="0">
                <a:ln>
                  <a:noFill/>
                </a:ln>
                <a:solidFill>
                  <a:schemeClr val="bg1">
                    <a:lumMod val="75000"/>
                  </a:schemeClr>
                </a:solidFill>
                <a:effectLst/>
                <a:uLnTx/>
                <a:uFillTx/>
                <a:cs typeface="Calibri"/>
              </a:rPr>
              <a:t> people are expected to have and what they have had.  </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0" name="TextBox 9">
            <a:extLst>
              <a:ext uri="{FF2B5EF4-FFF2-40B4-BE49-F238E27FC236}">
                <a16:creationId xmlns:a16="http://schemas.microsoft.com/office/drawing/2014/main" id="{C04508D0-D4D4-1A9A-9714-FE3EAABECFDA}"/>
              </a:ext>
            </a:extLst>
          </p:cNvPr>
          <p:cNvSpPr txBox="1"/>
          <p:nvPr/>
        </p:nvSpPr>
        <p:spPr>
          <a:xfrm>
            <a:off x="4488574" y="3831715"/>
            <a:ext cx="2554176" cy="1050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lumMod val="75000"/>
                  </a:schemeClr>
                </a:solidFill>
                <a:effectLst/>
                <a:uLnTx/>
                <a:uFillTx/>
                <a:cs typeface="Calibri"/>
              </a:rPr>
              <a:t>We need </a:t>
            </a:r>
            <a:r>
              <a:rPr kumimoji="0" lang="en-US" sz="1400" b="1" i="0" u="none" strike="noStrike" kern="0" cap="none" spc="0" normalizeH="0" baseline="0" noProof="0" err="1">
                <a:ln>
                  <a:noFill/>
                </a:ln>
                <a:solidFill>
                  <a:schemeClr val="bg1">
                    <a:lumMod val="75000"/>
                  </a:schemeClr>
                </a:solidFill>
                <a:effectLst/>
                <a:uLnTx/>
                <a:uFillTx/>
                <a:cs typeface="Calibri"/>
              </a:rPr>
              <a:t>immunisation</a:t>
            </a:r>
            <a:r>
              <a:rPr kumimoji="0" lang="en-US" sz="1400" b="1" i="0" u="none" strike="noStrike" kern="0" cap="none" spc="0" normalizeH="0" baseline="0" noProof="0">
                <a:ln>
                  <a:noFill/>
                </a:ln>
                <a:solidFill>
                  <a:schemeClr val="bg1">
                    <a:lumMod val="75000"/>
                  </a:schemeClr>
                </a:solidFill>
                <a:effectLst/>
                <a:uLnTx/>
                <a:uFillTx/>
                <a:cs typeface="Calibri"/>
              </a:rPr>
              <a:t> records to be assigned to the right person and reflective of the actual vaccination interaction that took place</a:t>
            </a:r>
            <a:endParaRPr kumimoji="0" lang="en-US" sz="1400" b="1" i="0" u="none" strike="noStrike" kern="0" cap="none" spc="0" normalizeH="0" baseline="0" noProof="0">
              <a:ln>
                <a:noFill/>
              </a:ln>
              <a:solidFill>
                <a:schemeClr val="bg1">
                  <a:lumMod val="75000"/>
                </a:schemeClr>
              </a:solidFill>
              <a:effectLst/>
              <a:uLnTx/>
              <a:uFillTx/>
            </a:endParaRPr>
          </a:p>
        </p:txBody>
      </p:sp>
      <p:sp>
        <p:nvSpPr>
          <p:cNvPr id="11" name="TextBox 10">
            <a:extLst>
              <a:ext uri="{FF2B5EF4-FFF2-40B4-BE49-F238E27FC236}">
                <a16:creationId xmlns:a16="http://schemas.microsoft.com/office/drawing/2014/main" id="{C9B4BBC6-1605-2016-969C-DF198FD6A811}"/>
              </a:ext>
            </a:extLst>
          </p:cNvPr>
          <p:cNvSpPr txBox="1"/>
          <p:nvPr/>
        </p:nvSpPr>
        <p:spPr>
          <a:xfrm>
            <a:off x="7939468" y="5624547"/>
            <a:ext cx="2505600" cy="738664"/>
          </a:xfrm>
          <a:prstGeom prst="rect">
            <a:avLst/>
          </a:prstGeom>
          <a:noFill/>
        </p:spPr>
        <p:txBody>
          <a:bodyPr wrap="square" lIns="91440" tIns="45720" rIns="91440" bIns="45720" anchor="t">
            <a:spAutoFit/>
          </a:bodyPr>
          <a:lstStyle/>
          <a:p>
            <a:pPr>
              <a:defRPr/>
            </a:pPr>
            <a:r>
              <a:rPr kumimoji="0" lang="en-NZ" sz="1400" b="1" i="0" u="none" strike="noStrike" kern="1200" cap="none" spc="0" normalizeH="0" baseline="0" noProof="0">
                <a:ln>
                  <a:noFill/>
                </a:ln>
                <a:solidFill>
                  <a:schemeClr val="bg1">
                    <a:lumMod val="75000"/>
                  </a:schemeClr>
                </a:solidFill>
                <a:effectLst/>
                <a:uLnTx/>
                <a:uFillTx/>
                <a:ea typeface="+mn-ea"/>
                <a:cs typeface="+mn-cs"/>
              </a:rPr>
              <a:t>People want to know which vaccinations they have </a:t>
            </a:r>
            <a:r>
              <a:rPr lang="en-NZ" sz="1400" b="1">
                <a:solidFill>
                  <a:schemeClr val="bg1">
                    <a:lumMod val="75000"/>
                  </a:schemeClr>
                </a:solidFill>
              </a:rPr>
              <a:t>received </a:t>
            </a:r>
            <a:r>
              <a:rPr kumimoji="0" lang="en-NZ" sz="1400" b="1" i="0" u="none" strike="noStrike" kern="1200" cap="none" spc="0" normalizeH="0" baseline="0" noProof="0">
                <a:ln>
                  <a:noFill/>
                </a:ln>
                <a:solidFill>
                  <a:schemeClr val="bg1">
                    <a:lumMod val="75000"/>
                  </a:schemeClr>
                </a:solidFill>
                <a:effectLst/>
                <a:uLnTx/>
                <a:uFillTx/>
                <a:ea typeface="+mn-ea"/>
                <a:cs typeface="+mn-cs"/>
              </a:rPr>
              <a:t>and when</a:t>
            </a:r>
            <a:r>
              <a:rPr lang="en-NZ" sz="1400" b="1">
                <a:solidFill>
                  <a:schemeClr val="bg1">
                    <a:lumMod val="75000"/>
                  </a:schemeClr>
                </a:solidFill>
              </a:rPr>
              <a:t> </a:t>
            </a:r>
            <a:endParaRPr kumimoji="0" lang="en-NZ" sz="1400" b="1" i="0" u="none" strike="noStrike" kern="1200" cap="none" spc="0" normalizeH="0" baseline="0" noProof="0">
              <a:ln>
                <a:noFill/>
              </a:ln>
              <a:solidFill>
                <a:schemeClr val="bg1">
                  <a:lumMod val="75000"/>
                </a:schemeClr>
              </a:solidFill>
              <a:effectLst/>
              <a:uLnTx/>
              <a:uFillTx/>
              <a:ea typeface="+mn-ea"/>
              <a:cs typeface="+mn-cs"/>
            </a:endParaRPr>
          </a:p>
        </p:txBody>
      </p:sp>
      <p:pic>
        <p:nvPicPr>
          <p:cNvPr id="17" name="Picture 16" descr="A person standing next to a large screen&#10;&#10;Description automatically generated">
            <a:extLst>
              <a:ext uri="{FF2B5EF4-FFF2-40B4-BE49-F238E27FC236}">
                <a16:creationId xmlns:a16="http://schemas.microsoft.com/office/drawing/2014/main" id="{7D63BF6E-7291-4885-21E9-AD421E74F6B3}"/>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0269596" y="5624547"/>
            <a:ext cx="1335600" cy="1335600"/>
          </a:xfrm>
          <a:prstGeom prst="rect">
            <a:avLst/>
          </a:prstGeom>
        </p:spPr>
      </p:pic>
      <p:pic>
        <p:nvPicPr>
          <p:cNvPr id="19" name="Picture 18" descr="A person and person in green scrubs sitting in a chair&#10;&#10;Description automatically generated">
            <a:extLst>
              <a:ext uri="{FF2B5EF4-FFF2-40B4-BE49-F238E27FC236}">
                <a16:creationId xmlns:a16="http://schemas.microsoft.com/office/drawing/2014/main" id="{2F580510-B4C0-FD9F-AC61-6A7F0BFAD037}"/>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57391" y="4420271"/>
            <a:ext cx="1335600" cy="1335600"/>
          </a:xfrm>
          <a:prstGeom prst="rect">
            <a:avLst/>
          </a:prstGeom>
        </p:spPr>
      </p:pic>
      <p:pic>
        <p:nvPicPr>
          <p:cNvPr id="21" name="Picture 20" descr="A group of people holding a large syringe&#10;&#10;Description automatically generated">
            <a:extLst>
              <a:ext uri="{FF2B5EF4-FFF2-40B4-BE49-F238E27FC236}">
                <a16:creationId xmlns:a16="http://schemas.microsoft.com/office/drawing/2014/main" id="{284A5D2B-2D1C-F0A0-9B5B-4F19C469E6AA}"/>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0481103" y="4213333"/>
            <a:ext cx="1335600" cy="1335600"/>
          </a:xfrm>
          <a:prstGeom prst="rect">
            <a:avLst/>
          </a:prstGeom>
        </p:spPr>
      </p:pic>
      <p:pic>
        <p:nvPicPr>
          <p:cNvPr id="23" name="Picture 22" descr="A group of people standing under an umbrella&#10;&#10;Description automatically generated">
            <a:extLst>
              <a:ext uri="{FF2B5EF4-FFF2-40B4-BE49-F238E27FC236}">
                <a16:creationId xmlns:a16="http://schemas.microsoft.com/office/drawing/2014/main" id="{0045020E-2526-09BC-B269-B2663F9ECEA5}"/>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3470533" y="5076646"/>
            <a:ext cx="1335600" cy="1335600"/>
          </a:xfrm>
          <a:prstGeom prst="rect">
            <a:avLst/>
          </a:prstGeom>
        </p:spPr>
      </p:pic>
      <p:pic>
        <p:nvPicPr>
          <p:cNvPr id="25" name="Picture 24" descr="A person standing next to a calendar&#10;&#10;Description automatically generated">
            <a:extLst>
              <a:ext uri="{FF2B5EF4-FFF2-40B4-BE49-F238E27FC236}">
                <a16:creationId xmlns:a16="http://schemas.microsoft.com/office/drawing/2014/main" id="{5FAE0D63-ED46-0BAE-9390-0A484D29D7D3}"/>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749092" y="1254981"/>
            <a:ext cx="1335600" cy="1335600"/>
          </a:xfrm>
          <a:prstGeom prst="rect">
            <a:avLst/>
          </a:prstGeom>
        </p:spPr>
      </p:pic>
      <p:pic>
        <p:nvPicPr>
          <p:cNvPr id="27" name="Picture 26" descr="A group of people around a person in a hospital bed&#10;&#10;Description automatically generated">
            <a:extLst>
              <a:ext uri="{FF2B5EF4-FFF2-40B4-BE49-F238E27FC236}">
                <a16:creationId xmlns:a16="http://schemas.microsoft.com/office/drawing/2014/main" id="{1BC57C55-3535-5DF1-B596-37229CC9DD3A}"/>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631452" y="2839733"/>
            <a:ext cx="1337193" cy="1337193"/>
          </a:xfrm>
          <a:prstGeom prst="rect">
            <a:avLst/>
          </a:prstGeom>
        </p:spPr>
      </p:pic>
      <p:sp>
        <p:nvSpPr>
          <p:cNvPr id="28" name="TextBox 27">
            <a:extLst>
              <a:ext uri="{FF2B5EF4-FFF2-40B4-BE49-F238E27FC236}">
                <a16:creationId xmlns:a16="http://schemas.microsoft.com/office/drawing/2014/main" id="{79D7BB15-F31C-55B3-1EC1-0435C7011F60}"/>
              </a:ext>
            </a:extLst>
          </p:cNvPr>
          <p:cNvSpPr txBox="1"/>
          <p:nvPr/>
        </p:nvSpPr>
        <p:spPr>
          <a:xfrm>
            <a:off x="3503216" y="2440806"/>
            <a:ext cx="2554175" cy="1384995"/>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0" u="none" strike="noStrike" kern="1200" cap="none" spc="0" normalizeH="0" baseline="0" noProof="0">
                <a:ln>
                  <a:noFill/>
                </a:ln>
                <a:solidFill>
                  <a:srgbClr val="09050A"/>
                </a:solidFill>
                <a:effectLst/>
                <a:uLnTx/>
                <a:uFillTx/>
                <a:ea typeface="+mn-ea"/>
                <a:cs typeface="+mn-cs"/>
              </a:rPr>
              <a:t>They are likely to need health services throughout their lifetime</a:t>
            </a:r>
          </a:p>
          <a:p>
            <a:pPr marL="0" marR="0" lvl="0" indent="0" defTabSz="914400" rtl="0" eaLnBrk="1" fontAlgn="auto" latinLnBrk="0" hangingPunct="1">
              <a:lnSpc>
                <a:spcPct val="100000"/>
              </a:lnSpc>
              <a:spcBef>
                <a:spcPts val="0"/>
              </a:spcBef>
              <a:spcAft>
                <a:spcPts val="0"/>
              </a:spcAft>
              <a:buClrTx/>
              <a:buSzTx/>
              <a:buFontTx/>
              <a:buNone/>
              <a:tabLst/>
              <a:defRPr/>
            </a:pPr>
            <a:endParaRPr lang="en-NZ" sz="1400" b="1">
              <a:solidFill>
                <a:srgbClr val="09050A"/>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1" u="none" strike="noStrike" kern="1200" cap="none" spc="0" normalizeH="0" baseline="0" noProof="0">
                <a:ln>
                  <a:noFill/>
                </a:ln>
                <a:solidFill>
                  <a:srgbClr val="06AE60"/>
                </a:solidFill>
                <a:effectLst/>
                <a:uLnTx/>
                <a:uFillTx/>
                <a:ea typeface="+mn-ea"/>
                <a:cs typeface="+mn-cs"/>
              </a:rPr>
              <a:t>NEWBORN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NZ" sz="1400" b="1" i="1" u="none" strike="noStrike" kern="1200" cap="none" spc="0" normalizeH="0" baseline="0" noProof="0">
                <a:ln>
                  <a:noFill/>
                </a:ln>
                <a:solidFill>
                  <a:srgbClr val="06AE60"/>
                </a:solidFill>
                <a:effectLst/>
                <a:uLnTx/>
                <a:uFillTx/>
                <a:ea typeface="+mn-ea"/>
                <a:cs typeface="+mn-cs"/>
              </a:rPr>
              <a:t>ENROLMENT</a:t>
            </a:r>
          </a:p>
        </p:txBody>
      </p:sp>
      <p:pic>
        <p:nvPicPr>
          <p:cNvPr id="29" name="Picture 28" descr="A cartoon of a doctor and a child&#10;&#10;Description automatically generated">
            <a:extLst>
              <a:ext uri="{FF2B5EF4-FFF2-40B4-BE49-F238E27FC236}">
                <a16:creationId xmlns:a16="http://schemas.microsoft.com/office/drawing/2014/main" id="{0492C9EB-7189-7A1B-CDC0-AB2E560E2A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554" y="2617390"/>
            <a:ext cx="1335600" cy="1335600"/>
          </a:xfrm>
          <a:prstGeom prst="rect">
            <a:avLst/>
          </a:prstGeom>
        </p:spPr>
      </p:pic>
      <p:sp>
        <p:nvSpPr>
          <p:cNvPr id="12" name="TextBox 11">
            <a:extLst>
              <a:ext uri="{FF2B5EF4-FFF2-40B4-BE49-F238E27FC236}">
                <a16:creationId xmlns:a16="http://schemas.microsoft.com/office/drawing/2014/main" id="{96DBBF03-98F4-8C2D-A168-52F216BC6B5A}"/>
              </a:ext>
            </a:extLst>
          </p:cNvPr>
          <p:cNvSpPr txBox="1"/>
          <p:nvPr/>
        </p:nvSpPr>
        <p:spPr>
          <a:xfrm>
            <a:off x="9009060" y="3281462"/>
            <a:ext cx="2956265" cy="1169551"/>
          </a:xfrm>
          <a:prstGeom prst="rect">
            <a:avLst/>
          </a:prstGeom>
          <a:noFill/>
        </p:spPr>
        <p:txBody>
          <a:bodyPr wrap="square">
            <a:spAutoFit/>
          </a:bodyPr>
          <a:lstStyle/>
          <a:p>
            <a:pPr>
              <a:defRPr/>
            </a:pPr>
            <a:r>
              <a:rPr lang="en-US" sz="1400" b="1">
                <a:solidFill>
                  <a:schemeClr val="bg1">
                    <a:lumMod val="75000"/>
                  </a:schemeClr>
                </a:solidFill>
              </a:rPr>
              <a:t>People have received vaccinations and had these interactions recorded in an </a:t>
            </a:r>
            <a:r>
              <a:rPr lang="en-US" sz="1400" b="1" err="1">
                <a:solidFill>
                  <a:schemeClr val="bg1">
                    <a:lumMod val="75000"/>
                  </a:schemeClr>
                </a:solidFill>
              </a:rPr>
              <a:t>immunisation</a:t>
            </a:r>
            <a:r>
              <a:rPr lang="en-US" sz="1400" b="1">
                <a:solidFill>
                  <a:schemeClr val="bg1">
                    <a:lumMod val="75000"/>
                  </a:schemeClr>
                </a:solidFill>
              </a:rPr>
              <a:t> register. Vaccinators are also required to keep records</a:t>
            </a:r>
          </a:p>
        </p:txBody>
      </p:sp>
    </p:spTree>
    <p:extLst>
      <p:ext uri="{BB962C8B-B14F-4D97-AF65-F5344CB8AC3E}">
        <p14:creationId xmlns:p14="http://schemas.microsoft.com/office/powerpoint/2010/main" val="1054424011"/>
      </p:ext>
    </p:extLst>
  </p:cSld>
  <p:clrMapOvr>
    <a:masterClrMapping/>
  </p:clrMapOvr>
</p:sld>
</file>

<file path=ppt/theme/theme1.xml><?xml version="1.0" encoding="utf-8"?>
<a:theme xmlns:a="http://schemas.openxmlformats.org/drawingml/2006/main" name="6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image_changeout_2  -  Read-Only" id="{11303004-423E-4024-BFA9-534F3062110C}" vid="{C829E641-C316-48F3-BB0B-EB3EFA7D1C09}"/>
    </a:ext>
  </a:extLst>
</a:theme>
</file>

<file path=ppt/theme/theme2.xml><?xml version="1.0" encoding="utf-8"?>
<a:theme xmlns:a="http://schemas.openxmlformats.org/drawingml/2006/main" name="1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image_changeout_2  -  Read-Only" id="{11303004-423E-4024-BFA9-534F3062110C}" vid="{C829E641-C316-48F3-BB0B-EB3EFA7D1C09}"/>
    </a:ext>
  </a:extLst>
</a:theme>
</file>

<file path=ppt/theme/theme3.xml><?xml version="1.0" encoding="utf-8"?>
<a:theme xmlns:a="http://schemas.openxmlformats.org/drawingml/2006/main" name="4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Vaccine Tech SG " id="{985F5F98-8B83-4810-BE38-953AB2165BC9}" vid="{54BAD0B2-DE7F-4848-8118-BBA05ABA730B}"/>
    </a:ext>
  </a:extLst>
</a:theme>
</file>

<file path=ppt/theme/theme4.xml><?xml version="1.0" encoding="utf-8"?>
<a:theme xmlns:a="http://schemas.openxmlformats.org/drawingml/2006/main" name="2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slim  -  Read-Only" id="{374F65E2-872C-4856-AA65-700759D4AFA1}" vid="{E3E8F1CD-DB63-4BB6-87EC-B3ABCFAD74E0}"/>
    </a:ext>
  </a:extLst>
</a:theme>
</file>

<file path=ppt/theme/theme5.xml><?xml version="1.0" encoding="utf-8"?>
<a:theme xmlns:a="http://schemas.openxmlformats.org/drawingml/2006/main" name="7_Office Theme">
  <a:themeElements>
    <a:clrScheme name="Custom 27">
      <a:dk1>
        <a:srgbClr val="09050A"/>
      </a:dk1>
      <a:lt1>
        <a:srgbClr val="FFFFFF"/>
      </a:lt1>
      <a:dk2>
        <a:srgbClr val="28222B"/>
      </a:dk2>
      <a:lt2>
        <a:srgbClr val="00AFB9"/>
      </a:lt2>
      <a:accent1>
        <a:srgbClr val="CCEAEE"/>
      </a:accent1>
      <a:accent2>
        <a:srgbClr val="3F3958"/>
      </a:accent2>
      <a:accent3>
        <a:srgbClr val="00AFB9"/>
      </a:accent3>
      <a:accent4>
        <a:srgbClr val="CCEAEE"/>
      </a:accent4>
      <a:accent5>
        <a:srgbClr val="453C45"/>
      </a:accent5>
      <a:accent6>
        <a:srgbClr val="00AFB9"/>
      </a:accent6>
      <a:hlink>
        <a:srgbClr val="CCEAEE"/>
      </a:hlink>
      <a:folHlink>
        <a:srgbClr val="00AFB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WhatuOra_PPT_template_image_changeout_2  -  Read-Only" id="{11303004-423E-4024-BFA9-534F3062110C}" vid="{C829E641-C316-48F3-BB0B-EB3EFA7D1C0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94121BA216244BB82461BBC3E08D5F" ma:contentTypeVersion="18" ma:contentTypeDescription="Create a new document." ma:contentTypeScope="" ma:versionID="71e4a110bec7b4edca6615eda0607207">
  <xsd:schema xmlns:xsd="http://www.w3.org/2001/XMLSchema" xmlns:xs="http://www.w3.org/2001/XMLSchema" xmlns:p="http://schemas.microsoft.com/office/2006/metadata/properties" xmlns:ns2="e15c7cdf-bccb-4e70-88af-05878af6089f" xmlns:ns3="eabac67a-7782-42f8-9ba3-bbf58fc17f47" targetNamespace="http://schemas.microsoft.com/office/2006/metadata/properties" ma:root="true" ma:fieldsID="d2750fab008e5adea296a101f2dd6dbc" ns2:_="" ns3:_="">
    <xsd:import namespace="e15c7cdf-bccb-4e70-88af-05878af6089f"/>
    <xsd:import namespace="eabac67a-7782-42f8-9ba3-bbf58fc17f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2:Content" minOccurs="0"/>
                <xsd:element ref="ns2:Comme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c7cdf-bccb-4e70-88af-05878af608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413e039-5297-4392-bfce-c6182202c714" ma:termSetId="09814cd3-568e-fe90-9814-8d621ff8fb84" ma:anchorId="fba54fb3-c3e1-fe81-a776-ca4b69148c4d" ma:open="true" ma:isKeyword="false">
      <xsd:complexType>
        <xsd:sequence>
          <xsd:element ref="pc:Terms" minOccurs="0" maxOccurs="1"/>
        </xsd:sequence>
      </xsd:complexType>
    </xsd:element>
    <xsd:element name="Content" ma:index="22" nillable="true" ma:displayName="Content" ma:description="About this document" ma:format="Dropdown" ma:internalName="Content">
      <xsd:simpleType>
        <xsd:restriction base="dms:Note">
          <xsd:maxLength value="255"/>
        </xsd:restriction>
      </xsd:simpleType>
    </xsd:element>
    <xsd:element name="Comments" ma:index="23" nillable="true" ma:displayName="Comments" ma:format="Dropdown" ma:internalName="Comments">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bac67a-7782-42f8-9ba3-bbf58fc17f4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mments xmlns="e15c7cdf-bccb-4e70-88af-05878af6089f" xsi:nil="true"/>
    <lcf76f155ced4ddcb4097134ff3c332f xmlns="e15c7cdf-bccb-4e70-88af-05878af6089f">
      <Terms xmlns="http://schemas.microsoft.com/office/infopath/2007/PartnerControls"/>
    </lcf76f155ced4ddcb4097134ff3c332f>
    <Content xmlns="e15c7cdf-bccb-4e70-88af-05878af6089f" xsi:nil="true"/>
    <SharedWithUsers xmlns="eabac67a-7782-42f8-9ba3-bbf58fc17f47">
      <UserInfo>
        <DisplayName>Sarah Keenan</DisplayName>
        <AccountId>59</AccountId>
        <AccountType/>
      </UserInfo>
      <UserInfo>
        <DisplayName>Loren Shand</DisplayName>
        <AccountId>161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64DB2-8C81-4594-94DE-913770983E58}">
  <ds:schemaRefs>
    <ds:schemaRef ds:uri="e15c7cdf-bccb-4e70-88af-05878af6089f"/>
    <ds:schemaRef ds:uri="eabac67a-7782-42f8-9ba3-bbf58fc17f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C60735-DB24-49AE-9592-D6D0CAEEE9A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abac67a-7782-42f8-9ba3-bbf58fc17f47"/>
    <ds:schemaRef ds:uri="e15c7cdf-bccb-4e70-88af-05878af6089f"/>
    <ds:schemaRef ds:uri="http://www.w3.org/XML/1998/namespace"/>
    <ds:schemaRef ds:uri="http://purl.org/dc/dcmitype/"/>
  </ds:schemaRefs>
</ds:datastoreItem>
</file>

<file path=customXml/itemProps3.xml><?xml version="1.0" encoding="utf-8"?>
<ds:datastoreItem xmlns:ds="http://schemas.openxmlformats.org/officeDocument/2006/customXml" ds:itemID="{112F2E37-40FF-4A99-964C-9A545C2370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4459</Words>
  <Application>Microsoft Office PowerPoint</Application>
  <PresentationFormat>Widescreen</PresentationFormat>
  <Paragraphs>500</Paragraphs>
  <Slides>31</Slides>
  <Notes>4</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31</vt:i4>
      </vt:variant>
    </vt:vector>
  </HeadingPairs>
  <TitlesOfParts>
    <vt:vector size="44" baseType="lpstr">
      <vt:lpstr>Arial</vt:lpstr>
      <vt:lpstr>Calibri</vt:lpstr>
      <vt:lpstr>Century Gothic</vt:lpstr>
      <vt:lpstr>Open Sans</vt:lpstr>
      <vt:lpstr>Segoe UI</vt:lpstr>
      <vt:lpstr>Segoe UI Semibold</vt:lpstr>
      <vt:lpstr>Wingdings</vt:lpstr>
      <vt:lpstr>Wingdings 2</vt:lpstr>
      <vt:lpstr>6_Office Theme</vt:lpstr>
      <vt:lpstr>1_Office Theme</vt:lpstr>
      <vt:lpstr>4_Office Theme</vt:lpstr>
      <vt:lpstr>2_Office Theme</vt:lpstr>
      <vt:lpstr>7_Office Theme</vt:lpstr>
      <vt:lpstr>End to end journey</vt:lpstr>
      <vt:lpstr>PowerPoint Presentation</vt:lpstr>
      <vt:lpstr>PowerPoint Presentation</vt:lpstr>
      <vt:lpstr>PowerPoint Presentation</vt:lpstr>
      <vt:lpstr>The AIR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Integration over time</vt:lpstr>
      <vt:lpstr>PowerPoint Presentation</vt:lpstr>
      <vt:lpstr>PowerPoint Presentation</vt:lpstr>
      <vt:lpstr>PowerPoint Presentation</vt:lpstr>
      <vt:lpstr>PowerPoint Presentation</vt:lpstr>
      <vt:lpstr>PowerPoint Presentation</vt:lpstr>
      <vt:lpstr>What does cutover look like?</vt:lpstr>
      <vt:lpstr>PowerPoint Presentation</vt:lpstr>
      <vt:lpstr>PowerPoint Presentation</vt:lpstr>
      <vt:lpstr>PowerPoint Presentation</vt:lpstr>
      <vt:lpstr>PowerPoint Presentation</vt:lpstr>
    </vt:vector>
  </TitlesOfParts>
  <Company>Ministry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 End to end</dc:title>
  <dc:creator>Rhys Vaughan-Jones</dc:creator>
  <cp:lastModifiedBy>Rhys Vaughan-Jones</cp:lastModifiedBy>
  <cp:revision>1</cp:revision>
  <dcterms:created xsi:type="dcterms:W3CDTF">2023-09-07T01:26:36Z</dcterms:created>
  <dcterms:modified xsi:type="dcterms:W3CDTF">2023-10-04T18:34:47Z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0x0101000D94121BA216244BB82461BBC3E08D5F</vt:lpwstr>
  </property>
  <property fmtid="{D5CDD505-2E9C-101B-9397-08002B2CF9AE}" pid="3" name="MediaServiceImageTags">
    <vt:lpwstr/>
  </property>
</Properties>
</file>