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2" r:id="rId150"/>
    <p:sldMasterId id="2147483928" r:id="rId151"/>
  </p:sldMasterIdLst>
  <p:notesMasterIdLst>
    <p:notesMasterId r:id="rId191"/>
  </p:notesMasterIdLst>
  <p:handoutMasterIdLst>
    <p:handoutMasterId r:id="rId192"/>
  </p:handoutMasterIdLst>
  <p:sldIdLst>
    <p:sldId id="2147376281" r:id="rId152"/>
    <p:sldId id="2147376090" r:id="rId153"/>
    <p:sldId id="693" r:id="rId154"/>
    <p:sldId id="2147376263" r:id="rId155"/>
    <p:sldId id="2147376264" r:id="rId156"/>
    <p:sldId id="2147376238" r:id="rId157"/>
    <p:sldId id="2147376277" r:id="rId158"/>
    <p:sldId id="344" r:id="rId159"/>
    <p:sldId id="690" r:id="rId160"/>
    <p:sldId id="517" r:id="rId161"/>
    <p:sldId id="708" r:id="rId162"/>
    <p:sldId id="709" r:id="rId163"/>
    <p:sldId id="2147376082" r:id="rId164"/>
    <p:sldId id="2147376278" r:id="rId165"/>
    <p:sldId id="2147376279" r:id="rId166"/>
    <p:sldId id="2147376108" r:id="rId167"/>
    <p:sldId id="2147376267" r:id="rId168"/>
    <p:sldId id="259" r:id="rId169"/>
    <p:sldId id="2147376202" r:id="rId170"/>
    <p:sldId id="2147376204" r:id="rId171"/>
    <p:sldId id="2147376206" r:id="rId172"/>
    <p:sldId id="2147376178" r:id="rId173"/>
    <p:sldId id="2147376239" r:id="rId174"/>
    <p:sldId id="2147376241" r:id="rId175"/>
    <p:sldId id="2147376245" r:id="rId176"/>
    <p:sldId id="2147376250" r:id="rId177"/>
    <p:sldId id="2147376251" r:id="rId178"/>
    <p:sldId id="2147376247" r:id="rId179"/>
    <p:sldId id="2147376253" r:id="rId180"/>
    <p:sldId id="2147376252" r:id="rId181"/>
    <p:sldId id="2147376249" r:id="rId182"/>
    <p:sldId id="2147376255" r:id="rId183"/>
    <p:sldId id="2147376254" r:id="rId184"/>
    <p:sldId id="2147376176" r:id="rId185"/>
    <p:sldId id="2147376268" r:id="rId186"/>
    <p:sldId id="2147376269" r:id="rId187"/>
    <p:sldId id="2147376271" r:id="rId188"/>
    <p:sldId id="261" r:id="rId189"/>
    <p:sldId id="2147376182" r:id="rId190"/>
  </p:sldIdLst>
  <p:sldSz cx="10691813" cy="7559675"/>
  <p:notesSz cx="6807200" cy="9939338"/>
  <p:custDataLst>
    <p:tags r:id="rId193"/>
  </p:custDataLst>
  <p:defaultTextStyle>
    <a:defPPr>
      <a:defRPr lang="en-US"/>
    </a:defPPr>
    <a:lvl1pPr marL="0" algn="l" defTabSz="914373" rtl="0" eaLnBrk="1" latinLnBrk="0" hangingPunct="1">
      <a:defRPr sz="1800" kern="1200">
        <a:solidFill>
          <a:schemeClr val="tx1"/>
        </a:solidFill>
        <a:latin typeface="+mn-lt"/>
        <a:ea typeface="+mn-ea"/>
        <a:cs typeface="+mn-cs"/>
      </a:defRPr>
    </a:lvl1pPr>
    <a:lvl2pPr marL="457187" algn="l" defTabSz="914373" rtl="0" eaLnBrk="1" latinLnBrk="0" hangingPunct="1">
      <a:defRPr sz="1800" kern="1200">
        <a:solidFill>
          <a:schemeClr val="tx1"/>
        </a:solidFill>
        <a:latin typeface="+mn-lt"/>
        <a:ea typeface="+mn-ea"/>
        <a:cs typeface="+mn-cs"/>
      </a:defRPr>
    </a:lvl2pPr>
    <a:lvl3pPr marL="914373" algn="l" defTabSz="914373" rtl="0" eaLnBrk="1" latinLnBrk="0" hangingPunct="1">
      <a:defRPr sz="1800" kern="1200">
        <a:solidFill>
          <a:schemeClr val="tx1"/>
        </a:solidFill>
        <a:latin typeface="+mn-lt"/>
        <a:ea typeface="+mn-ea"/>
        <a:cs typeface="+mn-cs"/>
      </a:defRPr>
    </a:lvl3pPr>
    <a:lvl4pPr marL="1371561" algn="l" defTabSz="914373" rtl="0" eaLnBrk="1" latinLnBrk="0" hangingPunct="1">
      <a:defRPr sz="1800" kern="1200">
        <a:solidFill>
          <a:schemeClr val="tx1"/>
        </a:solidFill>
        <a:latin typeface="+mn-lt"/>
        <a:ea typeface="+mn-ea"/>
        <a:cs typeface="+mn-cs"/>
      </a:defRPr>
    </a:lvl4pPr>
    <a:lvl5pPr marL="1828747" algn="l" defTabSz="914373" rtl="0" eaLnBrk="1" latinLnBrk="0" hangingPunct="1">
      <a:defRPr sz="1800" kern="1200">
        <a:solidFill>
          <a:schemeClr val="tx1"/>
        </a:solidFill>
        <a:latin typeface="+mn-lt"/>
        <a:ea typeface="+mn-ea"/>
        <a:cs typeface="+mn-cs"/>
      </a:defRPr>
    </a:lvl5pPr>
    <a:lvl6pPr marL="2285934" algn="l" defTabSz="914373" rtl="0" eaLnBrk="1" latinLnBrk="0" hangingPunct="1">
      <a:defRPr sz="1800" kern="1200">
        <a:solidFill>
          <a:schemeClr val="tx1"/>
        </a:solidFill>
        <a:latin typeface="+mn-lt"/>
        <a:ea typeface="+mn-ea"/>
        <a:cs typeface="+mn-cs"/>
      </a:defRPr>
    </a:lvl6pPr>
    <a:lvl7pPr marL="2743120" algn="l" defTabSz="914373" rtl="0" eaLnBrk="1" latinLnBrk="0" hangingPunct="1">
      <a:defRPr sz="1800" kern="1200">
        <a:solidFill>
          <a:schemeClr val="tx1"/>
        </a:solidFill>
        <a:latin typeface="+mn-lt"/>
        <a:ea typeface="+mn-ea"/>
        <a:cs typeface="+mn-cs"/>
      </a:defRPr>
    </a:lvl7pPr>
    <a:lvl8pPr marL="3200307" algn="l" defTabSz="914373" rtl="0" eaLnBrk="1" latinLnBrk="0" hangingPunct="1">
      <a:defRPr sz="1800" kern="1200">
        <a:solidFill>
          <a:schemeClr val="tx1"/>
        </a:solidFill>
        <a:latin typeface="+mn-lt"/>
        <a:ea typeface="+mn-ea"/>
        <a:cs typeface="+mn-cs"/>
      </a:defRPr>
    </a:lvl8pPr>
    <a:lvl9pPr marL="3657494" algn="l" defTabSz="9143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id="{7CB17F46-B137-41D7-861E-52CF7C03BD96}">
          <p14:sldIdLst>
            <p14:sldId id="2147376281"/>
            <p14:sldId id="2147376090"/>
          </p14:sldIdLst>
        </p14:section>
        <p14:section name="Contents" id="{A0D7469E-25BF-4C00-8AEB-DF957BEEFC46}">
          <p14:sldIdLst>
            <p14:sldId id="693"/>
          </p14:sldIdLst>
        </p14:section>
        <p14:section name="Overview" id="{8EF2207C-D8EA-45C2-9707-1553FA3F0095}">
          <p14:sldIdLst>
            <p14:sldId id="2147376263"/>
            <p14:sldId id="2147376264"/>
            <p14:sldId id="2147376238"/>
            <p14:sldId id="2147376277"/>
            <p14:sldId id="344"/>
            <p14:sldId id="690"/>
            <p14:sldId id="517"/>
            <p14:sldId id="708"/>
            <p14:sldId id="709"/>
          </p14:sldIdLst>
        </p14:section>
        <p14:section name="Te Ūkaipō" id="{80DA1F8C-E75A-47AE-BB72-A7C78B068C8A}">
          <p14:sldIdLst>
            <p14:sldId id="2147376082"/>
            <p14:sldId id="2147376278"/>
            <p14:sldId id="2147376279"/>
          </p14:sldIdLst>
        </p14:section>
        <p14:section name="Elevating Rangatahi Voice" id="{39B4A548-BDE4-455D-84B8-091944EA3034}">
          <p14:sldIdLst>
            <p14:sldId id="2147376108"/>
            <p14:sldId id="2147376267"/>
            <p14:sldId id="259"/>
            <p14:sldId id="2147376202"/>
            <p14:sldId id="2147376204"/>
            <p14:sldId id="2147376206"/>
            <p14:sldId id="2147376178"/>
          </p14:sldIdLst>
        </p14:section>
        <p14:section name="Te Tauwhitiwhiti | The Interaction" id="{0098415B-39D0-42BD-B44C-48A93EA8FB2C}">
          <p14:sldIdLst>
            <p14:sldId id="2147376239"/>
            <p14:sldId id="2147376241"/>
            <p14:sldId id="2147376245"/>
            <p14:sldId id="2147376250"/>
            <p14:sldId id="2147376251"/>
            <p14:sldId id="2147376247"/>
            <p14:sldId id="2147376253"/>
            <p14:sldId id="2147376252"/>
            <p14:sldId id="2147376249"/>
            <p14:sldId id="2147376255"/>
            <p14:sldId id="2147376254"/>
          </p14:sldIdLst>
        </p14:section>
        <p14:section name="Conclusions &amp; Reccomendations" id="{CC98EE98-D916-4A84-81F9-7E544AC2EBE5}">
          <p14:sldIdLst>
            <p14:sldId id="2147376176"/>
            <p14:sldId id="2147376268"/>
            <p14:sldId id="2147376269"/>
            <p14:sldId id="2147376271"/>
            <p14:sldId id="261"/>
            <p14:sldId id="2147376182"/>
          </p14:sldIdLst>
        </p14:section>
      </p14:sectionLst>
    </p:ext>
    <p:ext uri="{EFAFB233-063F-42B5-8137-9DF3F51BA10A}">
      <p15:sldGuideLst xmlns:p15="http://schemas.microsoft.com/office/powerpoint/2012/main">
        <p15:guide id="10" pos="11" userDrawn="1">
          <p15:clr>
            <a:srgbClr val="A4A3A4"/>
          </p15:clr>
        </p15:guide>
        <p15:guide id="11" orient="horz" pos="238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BAFF02-154A-B936-03B6-C774A2E01DE2}" name="Jordan, Mallory" initials="JM" userId="S::maljordan@deloitte.co.nz::f849007c-c5d8-4e5d-a358-fb8109bfe5bc" providerId="AD"/>
  <p188:author id="{19B8B114-0785-7B74-89FA-0E284BB8C50A}" name="Whareaitu, Michael" initials="WM" userId="S::mwhareaitu@deloitte.co.nz::fd945bf9-17a3-4db8-99e7-ec4728053477" providerId="AD"/>
  <p188:author id="{D1C7E02F-6DA7-FD49-018A-F85B2F76D70C}" name="Martin-Babin, Margot" initials="MBM" userId="S::mmartinbabin@deloitte.co.nz::34f01424-3209-4cfd-8a2e-cee86830872c" providerId="AD"/>
  <p188:author id="{F4153132-F5CC-779A-3DD3-3A7E6FAA79E4}" name="Speight, Emily" initials="SE" userId="S::emspeight@deloitte.co.nz::61614fc3-dba0-499c-9bf1-a60c30444e05" providerId="AD"/>
  <p188:author id="{0CE2DB4B-E367-6A9F-19AD-894E63DB7DE1}" name="Anstis, Olivia" initials="AO" userId="S::oanstis@deloitte.co.nz::51d06acd-f1f1-4b40-a73c-e7c88f07de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tin-Babin, Margot" initials="MBM" lastIdx="3" clrIdx="0">
    <p:extLst>
      <p:ext uri="{19B8F6BF-5375-455C-9EA6-DF929625EA0E}">
        <p15:presenceInfo xmlns:p15="http://schemas.microsoft.com/office/powerpoint/2012/main" userId="S::mmartinbabin@deloitte.co.nz::34f01424-3209-4cfd-8a2e-cee8683087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4DE"/>
    <a:srgbClr val="6FC2B4"/>
    <a:srgbClr val="DBC2CC"/>
    <a:srgbClr val="537F52"/>
    <a:srgbClr val="2B683B"/>
    <a:srgbClr val="005D28"/>
    <a:srgbClr val="B36792"/>
    <a:srgbClr val="94376C"/>
    <a:srgbClr val="27BDBE"/>
    <a:srgbClr val="007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CC777-57A4-4AE8-BE58-6DCA00DC2C8E}" v="258" dt="2023-12-04T23:12:31.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32" y="40"/>
      </p:cViewPr>
      <p:guideLst>
        <p:guide pos="11"/>
        <p:guide orient="horz" pos="2381"/>
      </p:guideLst>
    </p:cSldViewPr>
  </p:slideViewPr>
  <p:notesTextViewPr>
    <p:cViewPr>
      <p:scale>
        <a:sx n="1" d="1"/>
        <a:sy n="1" d="1"/>
      </p:scale>
      <p:origin x="0" y="0"/>
    </p:cViewPr>
  </p:notesTextViewPr>
  <p:notesViewPr>
    <p:cSldViewPr snapToGrid="0">
      <p:cViewPr>
        <p:scale>
          <a:sx n="104" d="100"/>
          <a:sy n="104" d="100"/>
        </p:scale>
        <p:origin x="1504" y="-22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slide" Target="slides/slide8.xml"/><Relationship Id="rId170" Type="http://schemas.openxmlformats.org/officeDocument/2006/relationships/slide" Target="slides/slide19.xml"/><Relationship Id="rId191" Type="http://schemas.openxmlformats.org/officeDocument/2006/relationships/notesMaster" Target="notesMasters/notesMaster1.xml"/><Relationship Id="rId196" Type="http://schemas.openxmlformats.org/officeDocument/2006/relationships/viewProps" Target="viewProps.xml"/><Relationship Id="rId200" Type="http://schemas.microsoft.com/office/2018/10/relationships/authors" Target="authors.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28" Type="http://schemas.openxmlformats.org/officeDocument/2006/relationships/customXml" Target="../customXml/item128.xml"/><Relationship Id="rId144" Type="http://schemas.openxmlformats.org/officeDocument/2006/relationships/customXml" Target="../customXml/item144.xml"/><Relationship Id="rId149" Type="http://schemas.openxmlformats.org/officeDocument/2006/relationships/customXml" Target="../customXml/item149.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9.xml"/><Relationship Id="rId165" Type="http://schemas.openxmlformats.org/officeDocument/2006/relationships/slide" Target="slides/slide14.xml"/><Relationship Id="rId181" Type="http://schemas.openxmlformats.org/officeDocument/2006/relationships/slide" Target="slides/slide30.xml"/><Relationship Id="rId186" Type="http://schemas.openxmlformats.org/officeDocument/2006/relationships/slide" Target="slides/slide3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customXml" Target="../customXml/item134.xml"/><Relationship Id="rId139" Type="http://schemas.openxmlformats.org/officeDocument/2006/relationships/customXml" Target="../customXml/item139.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Master" Target="slideMasters/slideMaster1.xml"/><Relationship Id="rId155" Type="http://schemas.openxmlformats.org/officeDocument/2006/relationships/slide" Target="slides/slide4.xml"/><Relationship Id="rId171" Type="http://schemas.openxmlformats.org/officeDocument/2006/relationships/slide" Target="slides/slide20.xml"/><Relationship Id="rId176" Type="http://schemas.openxmlformats.org/officeDocument/2006/relationships/slide" Target="slides/slide25.xml"/><Relationship Id="rId192" Type="http://schemas.openxmlformats.org/officeDocument/2006/relationships/handoutMaster" Target="handoutMasters/handoutMaster1.xml"/><Relationship Id="rId197" Type="http://schemas.openxmlformats.org/officeDocument/2006/relationships/theme" Target="theme/theme1.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slide" Target="slides/slide10.xml"/><Relationship Id="rId166" Type="http://schemas.openxmlformats.org/officeDocument/2006/relationships/slide" Target="slides/slide15.xml"/><Relationship Id="rId182" Type="http://schemas.openxmlformats.org/officeDocument/2006/relationships/slide" Target="slides/slide31.xml"/><Relationship Id="rId187"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slideMaster" Target="slideMasters/slideMaster2.xml"/><Relationship Id="rId156" Type="http://schemas.openxmlformats.org/officeDocument/2006/relationships/slide" Target="slides/slide5.xml"/><Relationship Id="rId177" Type="http://schemas.openxmlformats.org/officeDocument/2006/relationships/slide" Target="slides/slide26.xml"/><Relationship Id="rId198" Type="http://schemas.openxmlformats.org/officeDocument/2006/relationships/tableStyles" Target="tableStyles.xml"/><Relationship Id="rId172" Type="http://schemas.openxmlformats.org/officeDocument/2006/relationships/slide" Target="slides/slide21.xml"/><Relationship Id="rId193" Type="http://schemas.openxmlformats.org/officeDocument/2006/relationships/tags" Target="tags/tag1.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slide" Target="slides/slide16.xml"/><Relationship Id="rId188" Type="http://schemas.openxmlformats.org/officeDocument/2006/relationships/slide" Target="slides/slide37.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11.xml"/><Relationship Id="rId183" Type="http://schemas.openxmlformats.org/officeDocument/2006/relationships/slide" Target="slides/slide3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slide" Target="slides/slide6.xml"/><Relationship Id="rId178" Type="http://schemas.openxmlformats.org/officeDocument/2006/relationships/slide" Target="slides/slide27.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xml"/><Relationship Id="rId173" Type="http://schemas.openxmlformats.org/officeDocument/2006/relationships/slide" Target="slides/slide22.xml"/><Relationship Id="rId194" Type="http://schemas.openxmlformats.org/officeDocument/2006/relationships/commentAuthors" Target="commentAuthors.xml"/><Relationship Id="rId199" Type="http://schemas.microsoft.com/office/2015/10/relationships/revisionInfo" Target="revisionInfo.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slide" Target="slides/slide17.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slide" Target="slides/slide12.xml"/><Relationship Id="rId184" Type="http://schemas.openxmlformats.org/officeDocument/2006/relationships/slide" Target="slides/slide33.xml"/><Relationship Id="rId189" Type="http://schemas.openxmlformats.org/officeDocument/2006/relationships/slide" Target="slides/slide38.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slide" Target="slides/slide7.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slide" Target="slides/slide2.xml"/><Relationship Id="rId174" Type="http://schemas.openxmlformats.org/officeDocument/2006/relationships/slide" Target="slides/slide23.xml"/><Relationship Id="rId179" Type="http://schemas.openxmlformats.org/officeDocument/2006/relationships/slide" Target="slides/slide28.xml"/><Relationship Id="rId195" Type="http://schemas.openxmlformats.org/officeDocument/2006/relationships/presProps" Target="presProps.xml"/><Relationship Id="rId190" Type="http://schemas.openxmlformats.org/officeDocument/2006/relationships/slide" Target="slides/slide39.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slide" Target="slides/slide13.xml"/><Relationship Id="rId169" Type="http://schemas.openxmlformats.org/officeDocument/2006/relationships/slide" Target="slides/slide18.xml"/><Relationship Id="rId185" Type="http://schemas.openxmlformats.org/officeDocument/2006/relationships/slide" Target="slides/slide34.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2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slide" Target="slides/slide3.xml"/><Relationship Id="rId175"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94559863418748E-2"/>
          <c:y val="0.12944024275836508"/>
          <c:w val="0.86520106414033093"/>
          <c:h val="0.87055975724163492"/>
        </c:manualLayout>
      </c:layout>
      <c:doughnutChart>
        <c:varyColors val="1"/>
        <c:ser>
          <c:idx val="0"/>
          <c:order val="0"/>
          <c:tx>
            <c:strRef>
              <c:f>Sheet1!$B$1</c:f>
              <c:strCache>
                <c:ptCount val="1"/>
                <c:pt idx="0">
                  <c:v>Sales</c:v>
                </c:pt>
              </c:strCache>
            </c:strRef>
          </c:tx>
          <c:spPr>
            <a:solidFill>
              <a:srgbClr val="79D8FF"/>
            </a:solidFill>
          </c:spPr>
          <c:dPt>
            <c:idx val="0"/>
            <c:bubble3D val="0"/>
            <c:spPr>
              <a:solidFill>
                <a:srgbClr val="06904B"/>
              </a:solidFill>
              <a:ln w="19050">
                <a:solidFill>
                  <a:schemeClr val="lt1"/>
                </a:solidFill>
              </a:ln>
              <a:effectLst/>
            </c:spPr>
            <c:extLst>
              <c:ext xmlns:c16="http://schemas.microsoft.com/office/drawing/2014/chart" uri="{C3380CC4-5D6E-409C-BE32-E72D297353CC}">
                <c16:uniqueId val="{00000001-D1A1-4DFF-A75F-7AD6816415FE}"/>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D1A1-4DFF-A75F-7AD6816415FE}"/>
              </c:ext>
            </c:extLst>
          </c:dPt>
          <c:dPt>
            <c:idx val="2"/>
            <c:bubble3D val="0"/>
            <c:spPr>
              <a:solidFill>
                <a:srgbClr val="79D8FF"/>
              </a:solidFill>
              <a:ln w="19050">
                <a:solidFill>
                  <a:schemeClr val="lt1"/>
                </a:solidFill>
              </a:ln>
              <a:effectLst/>
            </c:spPr>
            <c:extLst>
              <c:ext xmlns:c16="http://schemas.microsoft.com/office/drawing/2014/chart" uri="{C3380CC4-5D6E-409C-BE32-E72D297353CC}">
                <c16:uniqueId val="{00000005-D1A1-4DFF-A75F-7AD6816415FE}"/>
              </c:ext>
            </c:extLst>
          </c:dPt>
          <c:cat>
            <c:strRef>
              <c:f>Sheet1!$A$2:$A$3</c:f>
              <c:strCache>
                <c:ptCount val="2"/>
                <c:pt idx="0">
                  <c:v>Digital</c:v>
                </c:pt>
                <c:pt idx="1">
                  <c:v>Not</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6-D1A1-4DFF-A75F-7AD6816415F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94559863418748E-2"/>
          <c:y val="0.12944024275836508"/>
          <c:w val="0.86520106414033093"/>
          <c:h val="0.87055975724163492"/>
        </c:manualLayout>
      </c:layout>
      <c:doughnutChart>
        <c:varyColors val="1"/>
        <c:ser>
          <c:idx val="0"/>
          <c:order val="0"/>
          <c:tx>
            <c:strRef>
              <c:f>Sheet1!$B$1</c:f>
              <c:strCache>
                <c:ptCount val="1"/>
                <c:pt idx="0">
                  <c:v>Sales</c:v>
                </c:pt>
              </c:strCache>
            </c:strRef>
          </c:tx>
          <c:spPr>
            <a:solidFill>
              <a:srgbClr val="0076A8"/>
            </a:solidFill>
          </c:spPr>
          <c:dPt>
            <c:idx val="0"/>
            <c:bubble3D val="0"/>
            <c:spPr>
              <a:solidFill>
                <a:srgbClr val="046A38"/>
              </a:solidFill>
              <a:ln w="19050">
                <a:solidFill>
                  <a:schemeClr val="lt1"/>
                </a:solidFill>
              </a:ln>
              <a:effectLst/>
            </c:spPr>
            <c:extLst>
              <c:ext xmlns:c16="http://schemas.microsoft.com/office/drawing/2014/chart" uri="{C3380CC4-5D6E-409C-BE32-E72D297353CC}">
                <c16:uniqueId val="{00000001-28B1-49B5-8249-014A046D5D28}"/>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28B1-49B5-8249-014A046D5D28}"/>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28B1-49B5-8249-014A046D5D28}"/>
              </c:ext>
            </c:extLst>
          </c:dPt>
          <c:cat>
            <c:strRef>
              <c:f>Sheet1!$A$2:$A$4</c:f>
              <c:strCache>
                <c:ptCount val="3"/>
                <c:pt idx="0">
                  <c:v>HEEADSSS</c:v>
                </c:pt>
                <c:pt idx="1">
                  <c:v>eSACs</c:v>
                </c:pt>
                <c:pt idx="2">
                  <c:v>Other</c:v>
                </c:pt>
              </c:strCache>
            </c:strRef>
          </c:cat>
          <c:val>
            <c:numRef>
              <c:f>Sheet1!$B$2:$B$4</c:f>
              <c:numCache>
                <c:formatCode>General</c:formatCode>
                <c:ptCount val="3"/>
                <c:pt idx="0">
                  <c:v>84</c:v>
                </c:pt>
                <c:pt idx="1">
                  <c:v>2</c:v>
                </c:pt>
                <c:pt idx="2">
                  <c:v>2</c:v>
                </c:pt>
              </c:numCache>
            </c:numRef>
          </c:val>
          <c:extLst>
            <c:ext xmlns:c16="http://schemas.microsoft.com/office/drawing/2014/chart" uri="{C3380CC4-5D6E-409C-BE32-E72D297353CC}">
              <c16:uniqueId val="{00000006-28B1-49B5-8249-014A046D5D2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0DEAED-E6BB-4BD6-91E4-1E232937B52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NZ"/>
        </a:p>
      </dgm:t>
    </dgm:pt>
    <dgm:pt modelId="{9BFEEEF3-BCC7-4530-A196-9AE5490EB9B1}">
      <dgm:prSet phldrT="[Text]" custT="1"/>
      <dgm:spPr>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gm:spPr>
      <dgm:t>
        <a:bodyPr spcFirstLastPara="0" vert="horz" wrap="square" lIns="34290" tIns="22860" rIns="34290" bIns="22860" numCol="1" spcCol="1270" anchor="ctr" anchorCtr="0"/>
        <a:lstStyle/>
        <a:p>
          <a:pPr marL="0" lvl="0" indent="0" algn="ctr" defTabSz="889000">
            <a:lnSpc>
              <a:spcPct val="90000"/>
            </a:lnSpc>
            <a:spcBef>
              <a:spcPct val="0"/>
            </a:spcBef>
            <a:spcAft>
              <a:spcPct val="35000"/>
            </a:spcAft>
            <a:buNone/>
          </a:pPr>
          <a:r>
            <a:rPr lang="en-US" sz="1500" b="1" kern="1200">
              <a:solidFill>
                <a:schemeClr val="tx1"/>
              </a:solidFill>
              <a:latin typeface="+mj-lt"/>
              <a:ea typeface="+mn-ea"/>
              <a:cs typeface="+mn-cs"/>
            </a:rPr>
            <a:t>Phase 1 </a:t>
          </a:r>
          <a:endParaRPr lang="en-NZ" sz="1500" b="1" kern="1200">
            <a:solidFill>
              <a:schemeClr val="tx1"/>
            </a:solidFill>
            <a:latin typeface="+mj-lt"/>
            <a:ea typeface="+mn-ea"/>
            <a:cs typeface="+mn-cs"/>
          </a:endParaRPr>
        </a:p>
      </dgm:t>
    </dgm:pt>
    <dgm:pt modelId="{AC247D26-D8A0-4F52-97C4-FB31D3B2596F}" type="parTrans" cxnId="{8BD41DB7-3BE0-4FBD-994C-421A6018AE97}">
      <dgm:prSet/>
      <dgm:spPr/>
      <dgm:t>
        <a:bodyPr/>
        <a:lstStyle/>
        <a:p>
          <a:endParaRPr lang="en-NZ"/>
        </a:p>
      </dgm:t>
    </dgm:pt>
    <dgm:pt modelId="{3DFBACB9-AFED-4730-8F5C-F90FA8138F23}" type="sibTrans" cxnId="{8BD41DB7-3BE0-4FBD-994C-421A6018AE97}">
      <dgm:prSet/>
      <dgm:spPr>
        <a:solidFill>
          <a:schemeClr val="accent1">
            <a:lumMod val="40000"/>
            <a:lumOff val="60000"/>
          </a:schemeClr>
        </a:solidFill>
        <a:ln>
          <a:solidFill>
            <a:schemeClr val="accent3"/>
          </a:solidFill>
        </a:ln>
      </dgm:spPr>
      <dgm:t>
        <a:bodyPr/>
        <a:lstStyle/>
        <a:p>
          <a:endParaRPr lang="en-NZ"/>
        </a:p>
      </dgm:t>
    </dgm:pt>
    <dgm:pt modelId="{03631806-4541-4C94-92A2-290296FF6E5B}">
      <dgm:prSet phldrT="[Text]" custT="1"/>
      <dgm:spPr>
        <a:ln>
          <a:solidFill>
            <a:schemeClr val="accent3"/>
          </a:solidFill>
        </a:ln>
      </dgm:spPr>
      <dgm:t>
        <a:bodyPr anchor="ctr"/>
        <a:lstStyle/>
        <a:p>
          <a:pPr algn="ctr"/>
          <a:endParaRPr lang="en-NZ" sz="1300" b="1">
            <a:latin typeface="Arial" panose="020B0604020202020204" pitchFamily="34" charset="0"/>
            <a:cs typeface="Arial" panose="020B0604020202020204" pitchFamily="34" charset="0"/>
          </a:endParaRPr>
        </a:p>
      </dgm:t>
    </dgm:pt>
    <dgm:pt modelId="{B5FB606A-7003-4219-B397-1D4BE2BBCF15}" type="parTrans" cxnId="{87D3A984-59FE-4D39-946D-178984050FB1}">
      <dgm:prSet/>
      <dgm:spPr/>
      <dgm:t>
        <a:bodyPr/>
        <a:lstStyle/>
        <a:p>
          <a:endParaRPr lang="en-NZ"/>
        </a:p>
      </dgm:t>
    </dgm:pt>
    <dgm:pt modelId="{75AD9866-ECC5-4609-9B60-91EA6FF2E967}" type="sibTrans" cxnId="{87D3A984-59FE-4D39-946D-178984050FB1}">
      <dgm:prSet/>
      <dgm:spPr/>
      <dgm:t>
        <a:bodyPr/>
        <a:lstStyle/>
        <a:p>
          <a:endParaRPr lang="en-NZ"/>
        </a:p>
      </dgm:t>
    </dgm:pt>
    <dgm:pt modelId="{8DF73C1B-7DFC-419A-9C21-6FBFF7113DA5}">
      <dgm:prSet phldrT="[Text]" custT="1"/>
      <dgm:spPr>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gm:spPr>
      <dgm:t>
        <a:bodyPr spcFirstLastPara="0" vert="horz" wrap="square" lIns="28575" tIns="19050" rIns="28575" bIns="19050" numCol="1" spcCol="1270" anchor="ctr" anchorCtr="0"/>
        <a:lstStyle/>
        <a:p>
          <a:r>
            <a:rPr lang="en-US" sz="1500" b="1" kern="1200">
              <a:solidFill>
                <a:schemeClr val="tx1"/>
              </a:solidFill>
              <a:latin typeface="+mj-lt"/>
              <a:ea typeface="+mn-ea"/>
              <a:cs typeface="+mn-cs"/>
            </a:rPr>
            <a:t>Phase</a:t>
          </a:r>
          <a:r>
            <a:rPr lang="en-US" sz="1500" b="1" kern="1200">
              <a:solidFill>
                <a:schemeClr val="tx1"/>
              </a:solidFill>
              <a:latin typeface="+mj-lt"/>
            </a:rPr>
            <a:t> 2</a:t>
          </a:r>
          <a:endParaRPr lang="en-NZ" sz="1500" b="1" kern="1200">
            <a:solidFill>
              <a:schemeClr val="tx1"/>
            </a:solidFill>
            <a:latin typeface="+mj-lt"/>
          </a:endParaRPr>
        </a:p>
      </dgm:t>
    </dgm:pt>
    <dgm:pt modelId="{423E1E66-ED9C-4FB9-A904-2EC6D25C3B1F}" type="parTrans" cxnId="{13736E28-B8E6-4ED9-91F1-15B8EA27F15D}">
      <dgm:prSet/>
      <dgm:spPr/>
      <dgm:t>
        <a:bodyPr/>
        <a:lstStyle/>
        <a:p>
          <a:endParaRPr lang="en-NZ"/>
        </a:p>
      </dgm:t>
    </dgm:pt>
    <dgm:pt modelId="{F0B972A6-3E52-44AB-BF4D-8CAAA08B5361}" type="sibTrans" cxnId="{13736E28-B8E6-4ED9-91F1-15B8EA27F15D}">
      <dgm:prSet/>
      <dgm:spPr>
        <a:solidFill>
          <a:schemeClr val="accent1">
            <a:lumMod val="40000"/>
            <a:lumOff val="60000"/>
          </a:schemeClr>
        </a:solidFill>
        <a:ln>
          <a:solidFill>
            <a:schemeClr val="accent3"/>
          </a:solidFill>
        </a:ln>
      </dgm:spPr>
      <dgm:t>
        <a:bodyPr/>
        <a:lstStyle/>
        <a:p>
          <a:endParaRPr lang="en-NZ"/>
        </a:p>
      </dgm:t>
    </dgm:pt>
    <dgm:pt modelId="{CDE107E2-8A75-42C3-8836-209BAF747FFD}">
      <dgm:prSet phldrT="[Text]" custT="1"/>
      <dgm:spPr>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gm:spPr>
      <dgm:t>
        <a:bodyPr spcFirstLastPara="0" vert="horz" wrap="square" lIns="28575" tIns="19050" rIns="28575" bIns="19050" numCol="1" spcCol="1270" anchor="ctr" anchorCtr="0"/>
        <a:lstStyle/>
        <a:p>
          <a:pPr marL="0" lvl="0" indent="0" algn="ctr" defTabSz="666750">
            <a:lnSpc>
              <a:spcPct val="90000"/>
            </a:lnSpc>
            <a:spcBef>
              <a:spcPct val="0"/>
            </a:spcBef>
            <a:spcAft>
              <a:spcPct val="35000"/>
            </a:spcAft>
            <a:buNone/>
          </a:pPr>
          <a:r>
            <a:rPr lang="en-US" sz="1500" b="1" kern="1200">
              <a:solidFill>
                <a:schemeClr val="tx1"/>
              </a:solidFill>
              <a:latin typeface="+mj-lt"/>
              <a:ea typeface="+mn-ea"/>
              <a:cs typeface="+mn-cs"/>
            </a:rPr>
            <a:t>Phase 3</a:t>
          </a:r>
          <a:endParaRPr lang="en-NZ" sz="1500" b="1" kern="1200">
            <a:solidFill>
              <a:schemeClr val="tx1"/>
            </a:solidFill>
            <a:latin typeface="+mj-lt"/>
            <a:ea typeface="+mn-ea"/>
            <a:cs typeface="+mn-cs"/>
          </a:endParaRPr>
        </a:p>
      </dgm:t>
    </dgm:pt>
    <dgm:pt modelId="{293151CE-6C70-4B57-8A1E-BB986DCCC856}" type="parTrans" cxnId="{38B851F1-F114-4FCF-8FC7-0A310579DFC1}">
      <dgm:prSet/>
      <dgm:spPr/>
      <dgm:t>
        <a:bodyPr/>
        <a:lstStyle/>
        <a:p>
          <a:endParaRPr lang="en-NZ"/>
        </a:p>
      </dgm:t>
    </dgm:pt>
    <dgm:pt modelId="{2FF6D7F7-5E2B-4C46-9A4C-B327B4307984}" type="sibTrans" cxnId="{38B851F1-F114-4FCF-8FC7-0A310579DFC1}">
      <dgm:prSet/>
      <dgm:spPr>
        <a:solidFill>
          <a:schemeClr val="accent1">
            <a:lumMod val="40000"/>
            <a:lumOff val="60000"/>
          </a:schemeClr>
        </a:solidFill>
        <a:ln>
          <a:solidFill>
            <a:schemeClr val="accent3"/>
          </a:solidFill>
        </a:ln>
      </dgm:spPr>
      <dgm:t>
        <a:bodyPr/>
        <a:lstStyle/>
        <a:p>
          <a:endParaRPr lang="en-NZ"/>
        </a:p>
      </dgm:t>
    </dgm:pt>
    <dgm:pt modelId="{04D9C248-295A-4B2D-A5E3-CCC2CB27B502}">
      <dgm:prSet phldrT="[Text]" custT="1"/>
      <dgm:spPr>
        <a:ln>
          <a:solidFill>
            <a:schemeClr val="accent3"/>
          </a:solidFill>
        </a:ln>
      </dgm:spPr>
      <dgm:t>
        <a:bodyPr/>
        <a:lstStyle/>
        <a:p>
          <a:pPr algn="ctr"/>
          <a:endParaRPr lang="en-NZ" sz="1300" b="1">
            <a:latin typeface="Arial" panose="020B0604020202020204" pitchFamily="34" charset="0"/>
            <a:cs typeface="Arial" panose="020B0604020202020204" pitchFamily="34" charset="0"/>
          </a:endParaRPr>
        </a:p>
      </dgm:t>
    </dgm:pt>
    <dgm:pt modelId="{6B8AE5BE-05EE-4298-BB44-148B2CA1C260}" type="parTrans" cxnId="{DC828A9B-F2A6-488B-9352-DC752D018043}">
      <dgm:prSet/>
      <dgm:spPr/>
      <dgm:t>
        <a:bodyPr/>
        <a:lstStyle/>
        <a:p>
          <a:endParaRPr lang="en-NZ"/>
        </a:p>
      </dgm:t>
    </dgm:pt>
    <dgm:pt modelId="{15157D3A-0590-4DEC-BCFD-04FA6AFA812D}" type="sibTrans" cxnId="{DC828A9B-F2A6-488B-9352-DC752D018043}">
      <dgm:prSet/>
      <dgm:spPr/>
      <dgm:t>
        <a:bodyPr/>
        <a:lstStyle/>
        <a:p>
          <a:endParaRPr lang="en-NZ"/>
        </a:p>
      </dgm:t>
    </dgm:pt>
    <dgm:pt modelId="{6C734D49-E6CB-44C6-9C6E-698FB66D327F}">
      <dgm:prSet phldrT="[Text]" custT="1"/>
      <dgm:spPr>
        <a:solidFill>
          <a:schemeClr val="accent1">
            <a:lumMod val="40000"/>
            <a:lumOff val="60000"/>
          </a:schemeClr>
        </a:solidFill>
      </dgm:spPr>
      <dgm:t>
        <a:bodyPr/>
        <a:lstStyle/>
        <a:p>
          <a:r>
            <a:rPr lang="en-US" sz="1500" b="1">
              <a:solidFill>
                <a:schemeClr val="tx1"/>
              </a:solidFill>
            </a:rPr>
            <a:t>Phase 4</a:t>
          </a:r>
          <a:endParaRPr lang="en-NZ" sz="1500" b="1">
            <a:solidFill>
              <a:schemeClr val="tx1"/>
            </a:solidFill>
          </a:endParaRPr>
        </a:p>
      </dgm:t>
    </dgm:pt>
    <dgm:pt modelId="{4721FF17-4828-41DA-BE59-D845C691C9E2}" type="parTrans" cxnId="{7620D586-38FF-47B1-BECC-765A407C296A}">
      <dgm:prSet/>
      <dgm:spPr/>
      <dgm:t>
        <a:bodyPr/>
        <a:lstStyle/>
        <a:p>
          <a:endParaRPr lang="en-NZ"/>
        </a:p>
      </dgm:t>
    </dgm:pt>
    <dgm:pt modelId="{EA56FA4E-8213-4259-8319-7B6172178C69}" type="sibTrans" cxnId="{7620D586-38FF-47B1-BECC-765A407C296A}">
      <dgm:prSet/>
      <dgm:spPr/>
      <dgm:t>
        <a:bodyPr/>
        <a:lstStyle/>
        <a:p>
          <a:endParaRPr lang="en-NZ"/>
        </a:p>
      </dgm:t>
    </dgm:pt>
    <dgm:pt modelId="{99601878-C320-466F-9021-01387A2A3490}">
      <dgm:prSet phldrT="[Text]" custT="1"/>
      <dgm:spPr>
        <a:ln>
          <a:solidFill>
            <a:schemeClr val="accent3"/>
          </a:solidFill>
        </a:ln>
      </dgm:spPr>
      <dgm:t>
        <a:bodyPr/>
        <a:lstStyle/>
        <a:p>
          <a:endParaRPr lang="en-NZ" sz="1300" b="1">
            <a:latin typeface="Arial" panose="020B0604020202020204" pitchFamily="34" charset="0"/>
            <a:cs typeface="Arial" panose="020B0604020202020204" pitchFamily="34" charset="0"/>
          </a:endParaRPr>
        </a:p>
      </dgm:t>
    </dgm:pt>
    <dgm:pt modelId="{37AAB6FB-0963-4E60-99D1-C5364210747B}" type="parTrans" cxnId="{1A42487B-236D-4506-8BD4-347B2A2E06C4}">
      <dgm:prSet/>
      <dgm:spPr/>
      <dgm:t>
        <a:bodyPr/>
        <a:lstStyle/>
        <a:p>
          <a:endParaRPr lang="en-NZ"/>
        </a:p>
      </dgm:t>
    </dgm:pt>
    <dgm:pt modelId="{6F89E109-4D58-4289-81FF-2004F04A3FD5}" type="sibTrans" cxnId="{1A42487B-236D-4506-8BD4-347B2A2E06C4}">
      <dgm:prSet/>
      <dgm:spPr/>
      <dgm:t>
        <a:bodyPr/>
        <a:lstStyle/>
        <a:p>
          <a:endParaRPr lang="en-NZ"/>
        </a:p>
      </dgm:t>
    </dgm:pt>
    <dgm:pt modelId="{98C9384C-AD07-4A5C-8960-A3397D454C88}">
      <dgm:prSet phldrT="[Text]"/>
      <dgm:spPr>
        <a:ln>
          <a:solidFill>
            <a:schemeClr val="accent3"/>
          </a:solidFill>
        </a:ln>
      </dgm:spPr>
      <dgm:t>
        <a:bodyPr/>
        <a:lstStyle/>
        <a:p>
          <a:endParaRPr lang="en-NZ" sz="1400" b="1"/>
        </a:p>
      </dgm:t>
    </dgm:pt>
    <dgm:pt modelId="{CB5266F1-0697-4325-9950-E34E4AB2F2B5}" type="parTrans" cxnId="{0DA05909-5BB2-41A3-857D-EBEE73B38828}">
      <dgm:prSet/>
      <dgm:spPr/>
      <dgm:t>
        <a:bodyPr/>
        <a:lstStyle/>
        <a:p>
          <a:endParaRPr lang="en-NZ"/>
        </a:p>
      </dgm:t>
    </dgm:pt>
    <dgm:pt modelId="{21E1208F-77F5-4D0C-9FB3-30DE484FC749}" type="sibTrans" cxnId="{0DA05909-5BB2-41A3-857D-EBEE73B38828}">
      <dgm:prSet/>
      <dgm:spPr/>
      <dgm:t>
        <a:bodyPr/>
        <a:lstStyle/>
        <a:p>
          <a:endParaRPr lang="en-NZ"/>
        </a:p>
      </dgm:t>
    </dgm:pt>
    <dgm:pt modelId="{74B5C961-72CD-47CB-92B9-56B27EBD1816}">
      <dgm:prSet phldrT="[Text]" custT="1"/>
      <dgm:spPr>
        <a:ln>
          <a:solidFill>
            <a:schemeClr val="accent3"/>
          </a:solidFill>
        </a:ln>
      </dgm:spPr>
      <dgm:t>
        <a:bodyPr anchor="ctr"/>
        <a:lstStyle/>
        <a:p>
          <a:pPr algn="ctr"/>
          <a:endParaRPr lang="en-NZ" sz="1300" b="1">
            <a:latin typeface="Arial" panose="020B0604020202020204" pitchFamily="34" charset="0"/>
            <a:cs typeface="Arial" panose="020B0604020202020204" pitchFamily="34" charset="0"/>
          </a:endParaRPr>
        </a:p>
      </dgm:t>
    </dgm:pt>
    <dgm:pt modelId="{2885B2DF-03A5-4ABF-BD1B-D0C0A4634D93}" type="sibTrans" cxnId="{C6FA3C32-5DEB-4529-B83D-C702324A6956}">
      <dgm:prSet/>
      <dgm:spPr/>
      <dgm:t>
        <a:bodyPr/>
        <a:lstStyle/>
        <a:p>
          <a:endParaRPr lang="en-NZ"/>
        </a:p>
      </dgm:t>
    </dgm:pt>
    <dgm:pt modelId="{45121BFE-1A36-4287-8762-A3FA98DA6B39}" type="parTrans" cxnId="{C6FA3C32-5DEB-4529-B83D-C702324A6956}">
      <dgm:prSet/>
      <dgm:spPr/>
      <dgm:t>
        <a:bodyPr/>
        <a:lstStyle/>
        <a:p>
          <a:endParaRPr lang="en-NZ"/>
        </a:p>
      </dgm:t>
    </dgm:pt>
    <dgm:pt modelId="{1A3D170D-5584-4BE6-8559-F28B16C23EE2}" type="pres">
      <dgm:prSet presAssocID="{180DEAED-E6BB-4BD6-91E4-1E232937B522}" presName="Name0" presStyleCnt="0">
        <dgm:presLayoutVars>
          <dgm:dir/>
          <dgm:animLvl val="lvl"/>
          <dgm:resizeHandles val="exact"/>
        </dgm:presLayoutVars>
      </dgm:prSet>
      <dgm:spPr/>
    </dgm:pt>
    <dgm:pt modelId="{4607B53F-AB25-4231-9AC7-2B780BDBED31}" type="pres">
      <dgm:prSet presAssocID="{180DEAED-E6BB-4BD6-91E4-1E232937B522}" presName="tSp" presStyleCnt="0"/>
      <dgm:spPr/>
    </dgm:pt>
    <dgm:pt modelId="{08946AE8-4A7E-4C67-A45F-035A3234CE46}" type="pres">
      <dgm:prSet presAssocID="{180DEAED-E6BB-4BD6-91E4-1E232937B522}" presName="bSp" presStyleCnt="0"/>
      <dgm:spPr/>
    </dgm:pt>
    <dgm:pt modelId="{B6E434FA-7B83-4624-92BE-B25F9F8F4F6C}" type="pres">
      <dgm:prSet presAssocID="{180DEAED-E6BB-4BD6-91E4-1E232937B522}" presName="process" presStyleCnt="0"/>
      <dgm:spPr/>
    </dgm:pt>
    <dgm:pt modelId="{3A64DAD1-6657-4214-AEAD-ED625E3BED45}" type="pres">
      <dgm:prSet presAssocID="{9BFEEEF3-BCC7-4530-A196-9AE5490EB9B1}" presName="composite1" presStyleCnt="0"/>
      <dgm:spPr/>
    </dgm:pt>
    <dgm:pt modelId="{86A73386-FAFC-4EFF-A0CB-E03BD299D0F3}" type="pres">
      <dgm:prSet presAssocID="{9BFEEEF3-BCC7-4530-A196-9AE5490EB9B1}" presName="dummyNode1" presStyleLbl="node1" presStyleIdx="0" presStyleCnt="4"/>
      <dgm:spPr/>
    </dgm:pt>
    <dgm:pt modelId="{FE589DB5-76F0-4783-AA50-FD2662C45203}" type="pres">
      <dgm:prSet presAssocID="{9BFEEEF3-BCC7-4530-A196-9AE5490EB9B1}" presName="childNode1" presStyleLbl="bgAcc1" presStyleIdx="0" presStyleCnt="4" custScaleX="152382" custScaleY="101690" custLinFactNeighborX="16282" custLinFactNeighborY="-4164">
        <dgm:presLayoutVars>
          <dgm:bulletEnabled val="1"/>
        </dgm:presLayoutVars>
      </dgm:prSet>
      <dgm:spPr/>
    </dgm:pt>
    <dgm:pt modelId="{75B45D62-E09D-4E14-87D9-64B8B1684C21}" type="pres">
      <dgm:prSet presAssocID="{9BFEEEF3-BCC7-4530-A196-9AE5490EB9B1}" presName="childNode1tx" presStyleLbl="bgAcc1" presStyleIdx="0" presStyleCnt="4">
        <dgm:presLayoutVars>
          <dgm:bulletEnabled val="1"/>
        </dgm:presLayoutVars>
      </dgm:prSet>
      <dgm:spPr/>
    </dgm:pt>
    <dgm:pt modelId="{69DCC0D6-7779-431F-80F0-682D971DDD9C}" type="pres">
      <dgm:prSet presAssocID="{9BFEEEF3-BCC7-4530-A196-9AE5490EB9B1}" presName="parentNode1" presStyleLbl="node1" presStyleIdx="0" presStyleCnt="4" custScaleX="154163" custScaleY="100718" custLinFactNeighborX="-2832" custLinFactNeighborY="24300">
        <dgm:presLayoutVars>
          <dgm:chMax val="1"/>
          <dgm:bulletEnabled val="1"/>
        </dgm:presLayoutVars>
      </dgm:prSet>
      <dgm:spPr>
        <a:xfrm>
          <a:off x="337578" y="2634278"/>
          <a:ext cx="1104233" cy="218158"/>
        </a:xfrm>
        <a:prstGeom prst="roundRect">
          <a:avLst>
            <a:gd name="adj" fmla="val 10000"/>
          </a:avLst>
        </a:prstGeom>
      </dgm:spPr>
    </dgm:pt>
    <dgm:pt modelId="{C57D3BC6-F41C-4684-960B-4A0C2B418CC0}" type="pres">
      <dgm:prSet presAssocID="{9BFEEEF3-BCC7-4530-A196-9AE5490EB9B1}" presName="connSite1" presStyleCnt="0"/>
      <dgm:spPr/>
    </dgm:pt>
    <dgm:pt modelId="{87B0D0EC-5996-4B47-8DEB-0E4ECE9D572E}" type="pres">
      <dgm:prSet presAssocID="{3DFBACB9-AFED-4730-8F5C-F90FA8138F23}" presName="Name9" presStyleLbl="sibTrans2D1" presStyleIdx="0" presStyleCnt="3"/>
      <dgm:spPr/>
    </dgm:pt>
    <dgm:pt modelId="{E1CEB057-A595-48C3-8067-043B38188133}" type="pres">
      <dgm:prSet presAssocID="{8DF73C1B-7DFC-419A-9C21-6FBFF7113DA5}" presName="composite2" presStyleCnt="0"/>
      <dgm:spPr/>
    </dgm:pt>
    <dgm:pt modelId="{6A2B92D0-024F-416D-A9C1-CC4E3D8FD2A4}" type="pres">
      <dgm:prSet presAssocID="{8DF73C1B-7DFC-419A-9C21-6FBFF7113DA5}" presName="dummyNode2" presStyleLbl="node1" presStyleIdx="0" presStyleCnt="4"/>
      <dgm:spPr/>
    </dgm:pt>
    <dgm:pt modelId="{D78CBD58-B688-4EBA-BAAD-73E4CFC0AF67}" type="pres">
      <dgm:prSet presAssocID="{8DF73C1B-7DFC-419A-9C21-6FBFF7113DA5}" presName="childNode2" presStyleLbl="bgAcc1" presStyleIdx="1" presStyleCnt="4" custScaleX="144795" custScaleY="102015" custLinFactNeighborX="7704" custLinFactNeighborY="-4302">
        <dgm:presLayoutVars>
          <dgm:bulletEnabled val="1"/>
        </dgm:presLayoutVars>
      </dgm:prSet>
      <dgm:spPr/>
    </dgm:pt>
    <dgm:pt modelId="{C3E85C08-C7F9-4942-967D-3935E9A3D30E}" type="pres">
      <dgm:prSet presAssocID="{8DF73C1B-7DFC-419A-9C21-6FBFF7113DA5}" presName="childNode2tx" presStyleLbl="bgAcc1" presStyleIdx="1" presStyleCnt="4">
        <dgm:presLayoutVars>
          <dgm:bulletEnabled val="1"/>
        </dgm:presLayoutVars>
      </dgm:prSet>
      <dgm:spPr/>
    </dgm:pt>
    <dgm:pt modelId="{B961E8E4-D10A-4CA2-939A-23BCCF961A7E}" type="pres">
      <dgm:prSet presAssocID="{8DF73C1B-7DFC-419A-9C21-6FBFF7113DA5}" presName="parentNode2" presStyleLbl="node1" presStyleIdx="1" presStyleCnt="4" custScaleX="131777" custScaleY="89588" custLinFactNeighborX="-11846" custLinFactNeighborY="-35493">
        <dgm:presLayoutVars>
          <dgm:chMax val="0"/>
          <dgm:bulletEnabled val="1"/>
        </dgm:presLayoutVars>
      </dgm:prSet>
      <dgm:spPr>
        <a:xfrm>
          <a:off x="2416320" y="1393514"/>
          <a:ext cx="967404" cy="252613"/>
        </a:xfrm>
        <a:prstGeom prst="roundRect">
          <a:avLst>
            <a:gd name="adj" fmla="val 10000"/>
          </a:avLst>
        </a:prstGeom>
      </dgm:spPr>
    </dgm:pt>
    <dgm:pt modelId="{A93D853B-9109-428C-866B-DD84B42DDFB1}" type="pres">
      <dgm:prSet presAssocID="{8DF73C1B-7DFC-419A-9C21-6FBFF7113DA5}" presName="connSite2" presStyleCnt="0"/>
      <dgm:spPr/>
    </dgm:pt>
    <dgm:pt modelId="{D0BB3A3C-3942-411E-8FE0-D531A4819DEC}" type="pres">
      <dgm:prSet presAssocID="{F0B972A6-3E52-44AB-BF4D-8CAAA08B5361}" presName="Name18" presStyleLbl="sibTrans2D1" presStyleIdx="1" presStyleCnt="3"/>
      <dgm:spPr/>
    </dgm:pt>
    <dgm:pt modelId="{01146801-73E5-4A0D-A2E5-0F29572E1723}" type="pres">
      <dgm:prSet presAssocID="{CDE107E2-8A75-42C3-8836-209BAF747FFD}" presName="composite1" presStyleCnt="0"/>
      <dgm:spPr/>
    </dgm:pt>
    <dgm:pt modelId="{D808BB13-DFA9-451F-8E1B-CBF9B35FEBF2}" type="pres">
      <dgm:prSet presAssocID="{CDE107E2-8A75-42C3-8836-209BAF747FFD}" presName="dummyNode1" presStyleLbl="node1" presStyleIdx="1" presStyleCnt="4"/>
      <dgm:spPr/>
    </dgm:pt>
    <dgm:pt modelId="{ADEEC6C2-1FDE-43CE-9EAE-0CEABED9501D}" type="pres">
      <dgm:prSet presAssocID="{CDE107E2-8A75-42C3-8836-209BAF747FFD}" presName="childNode1" presStyleLbl="bgAcc1" presStyleIdx="2" presStyleCnt="4" custScaleX="136826" custLinFactNeighborX="2565" custLinFactNeighborY="-4164">
        <dgm:presLayoutVars>
          <dgm:bulletEnabled val="1"/>
        </dgm:presLayoutVars>
      </dgm:prSet>
      <dgm:spPr/>
    </dgm:pt>
    <dgm:pt modelId="{49BD999B-1B75-429C-8CE5-E58FB3FFD597}" type="pres">
      <dgm:prSet presAssocID="{CDE107E2-8A75-42C3-8836-209BAF747FFD}" presName="childNode1tx" presStyleLbl="bgAcc1" presStyleIdx="2" presStyleCnt="4">
        <dgm:presLayoutVars>
          <dgm:bulletEnabled val="1"/>
        </dgm:presLayoutVars>
      </dgm:prSet>
      <dgm:spPr/>
    </dgm:pt>
    <dgm:pt modelId="{E5CB7740-4DD0-4871-9317-885D782B05BA}" type="pres">
      <dgm:prSet presAssocID="{CDE107E2-8A75-42C3-8836-209BAF747FFD}" presName="parentNode1" presStyleLbl="node1" presStyleIdx="2" presStyleCnt="4" custScaleX="138736" custLinFactNeighborX="-11589" custLinFactNeighborY="29771">
        <dgm:presLayoutVars>
          <dgm:chMax val="1"/>
          <dgm:bulletEnabled val="1"/>
        </dgm:presLayoutVars>
      </dgm:prSet>
      <dgm:spPr>
        <a:xfrm>
          <a:off x="4846158" y="2590849"/>
          <a:ext cx="1113964" cy="442987"/>
        </a:xfrm>
        <a:prstGeom prst="roundRect">
          <a:avLst>
            <a:gd name="adj" fmla="val 10000"/>
          </a:avLst>
        </a:prstGeom>
      </dgm:spPr>
    </dgm:pt>
    <dgm:pt modelId="{F0BAD860-6466-4A5F-8368-DF68DB51057C}" type="pres">
      <dgm:prSet presAssocID="{CDE107E2-8A75-42C3-8836-209BAF747FFD}" presName="connSite1" presStyleCnt="0"/>
      <dgm:spPr/>
    </dgm:pt>
    <dgm:pt modelId="{005E474D-DD55-42CC-9935-472428AA48E2}" type="pres">
      <dgm:prSet presAssocID="{2FF6D7F7-5E2B-4C46-9A4C-B327B4307984}" presName="Name9" presStyleLbl="sibTrans2D1" presStyleIdx="2" presStyleCnt="3"/>
      <dgm:spPr/>
    </dgm:pt>
    <dgm:pt modelId="{0718A03B-051A-4C5D-8C0F-18F540956AB0}" type="pres">
      <dgm:prSet presAssocID="{6C734D49-E6CB-44C6-9C6E-698FB66D327F}" presName="composite2" presStyleCnt="0"/>
      <dgm:spPr/>
    </dgm:pt>
    <dgm:pt modelId="{BF63EADE-188C-409E-9D9F-4C727C641059}" type="pres">
      <dgm:prSet presAssocID="{6C734D49-E6CB-44C6-9C6E-698FB66D327F}" presName="dummyNode2" presStyleLbl="node1" presStyleIdx="2" presStyleCnt="4"/>
      <dgm:spPr/>
    </dgm:pt>
    <dgm:pt modelId="{79EE1057-9A58-4AC5-BB16-D79634B303DB}" type="pres">
      <dgm:prSet presAssocID="{6C734D49-E6CB-44C6-9C6E-698FB66D327F}" presName="childNode2" presStyleLbl="bgAcc1" presStyleIdx="3" presStyleCnt="4" custScaleX="158467" custLinFactNeighborX="-6856" custLinFactNeighborY="-3123">
        <dgm:presLayoutVars>
          <dgm:bulletEnabled val="1"/>
        </dgm:presLayoutVars>
      </dgm:prSet>
      <dgm:spPr/>
    </dgm:pt>
    <dgm:pt modelId="{41C37F00-7BC9-4421-817D-AEC6AE35E4CF}" type="pres">
      <dgm:prSet presAssocID="{6C734D49-E6CB-44C6-9C6E-698FB66D327F}" presName="childNode2tx" presStyleLbl="bgAcc1" presStyleIdx="3" presStyleCnt="4">
        <dgm:presLayoutVars>
          <dgm:bulletEnabled val="1"/>
        </dgm:presLayoutVars>
      </dgm:prSet>
      <dgm:spPr/>
    </dgm:pt>
    <dgm:pt modelId="{B3779909-C0E9-4931-8D19-942EDE6E0B58}" type="pres">
      <dgm:prSet presAssocID="{6C734D49-E6CB-44C6-9C6E-698FB66D327F}" presName="parentNode2" presStyleLbl="node1" presStyleIdx="3" presStyleCnt="4" custScaleX="148413" custScaleY="84834" custLinFactNeighborX="-23700" custLinFactNeighborY="-24104">
        <dgm:presLayoutVars>
          <dgm:chMax val="0"/>
          <dgm:bulletEnabled val="1"/>
        </dgm:presLayoutVars>
      </dgm:prSet>
      <dgm:spPr/>
    </dgm:pt>
    <dgm:pt modelId="{F8CB33DC-DED0-4A5D-AC9F-9D74DB4517F6}" type="pres">
      <dgm:prSet presAssocID="{6C734D49-E6CB-44C6-9C6E-698FB66D327F}" presName="connSite2" presStyleCnt="0"/>
      <dgm:spPr/>
    </dgm:pt>
  </dgm:ptLst>
  <dgm:cxnLst>
    <dgm:cxn modelId="{60201700-9AE3-4655-88DB-B7D267658233}" type="presOf" srcId="{99601878-C320-466F-9021-01387A2A3490}" destId="{41C37F00-7BC9-4421-817D-AEC6AE35E4CF}" srcOrd="1" destOrd="0" presId="urn:microsoft.com/office/officeart/2005/8/layout/hProcess4"/>
    <dgm:cxn modelId="{7AB7F502-28E3-48D8-AF17-18B5CF290B6D}" type="presOf" srcId="{04D9C248-295A-4B2D-A5E3-CCC2CB27B502}" destId="{49BD999B-1B75-429C-8CE5-E58FB3FFD597}" srcOrd="1" destOrd="0" presId="urn:microsoft.com/office/officeart/2005/8/layout/hProcess4"/>
    <dgm:cxn modelId="{0DA05909-5BB2-41A3-857D-EBEE73B38828}" srcId="{6C734D49-E6CB-44C6-9C6E-698FB66D327F}" destId="{98C9384C-AD07-4A5C-8960-A3397D454C88}" srcOrd="1" destOrd="0" parTransId="{CB5266F1-0697-4325-9950-E34E4AB2F2B5}" sibTransId="{21E1208F-77F5-4D0C-9FB3-30DE484FC749}"/>
    <dgm:cxn modelId="{FC94CF0D-DB14-4CDF-B976-A751A8E38F36}" type="presOf" srcId="{74B5C961-72CD-47CB-92B9-56B27EBD1816}" destId="{D78CBD58-B688-4EBA-BAAD-73E4CFC0AF67}" srcOrd="0" destOrd="0" presId="urn:microsoft.com/office/officeart/2005/8/layout/hProcess4"/>
    <dgm:cxn modelId="{665B481A-80FA-4EEA-9F9B-C85923337842}" type="presOf" srcId="{180DEAED-E6BB-4BD6-91E4-1E232937B522}" destId="{1A3D170D-5584-4BE6-8559-F28B16C23EE2}" srcOrd="0" destOrd="0" presId="urn:microsoft.com/office/officeart/2005/8/layout/hProcess4"/>
    <dgm:cxn modelId="{21A9241B-A47E-4316-8B79-749992212462}" type="presOf" srcId="{98C9384C-AD07-4A5C-8960-A3397D454C88}" destId="{41C37F00-7BC9-4421-817D-AEC6AE35E4CF}" srcOrd="1" destOrd="1" presId="urn:microsoft.com/office/officeart/2005/8/layout/hProcess4"/>
    <dgm:cxn modelId="{13736E28-B8E6-4ED9-91F1-15B8EA27F15D}" srcId="{180DEAED-E6BB-4BD6-91E4-1E232937B522}" destId="{8DF73C1B-7DFC-419A-9C21-6FBFF7113DA5}" srcOrd="1" destOrd="0" parTransId="{423E1E66-ED9C-4FB9-A904-2EC6D25C3B1F}" sibTransId="{F0B972A6-3E52-44AB-BF4D-8CAAA08B5361}"/>
    <dgm:cxn modelId="{C6FA3C32-5DEB-4529-B83D-C702324A6956}" srcId="{8DF73C1B-7DFC-419A-9C21-6FBFF7113DA5}" destId="{74B5C961-72CD-47CB-92B9-56B27EBD1816}" srcOrd="0" destOrd="0" parTransId="{45121BFE-1A36-4287-8762-A3FA98DA6B39}" sibTransId="{2885B2DF-03A5-4ABF-BD1B-D0C0A4634D93}"/>
    <dgm:cxn modelId="{3F72ED33-6F05-492E-AD1F-D202B6EBE9B5}" type="presOf" srcId="{03631806-4541-4C94-92A2-290296FF6E5B}" destId="{75B45D62-E09D-4E14-87D9-64B8B1684C21}" srcOrd="1" destOrd="0" presId="urn:microsoft.com/office/officeart/2005/8/layout/hProcess4"/>
    <dgm:cxn modelId="{97DD6539-9289-45DB-B44C-B75F1211D34E}" type="presOf" srcId="{6C734D49-E6CB-44C6-9C6E-698FB66D327F}" destId="{B3779909-C0E9-4931-8D19-942EDE6E0B58}" srcOrd="0" destOrd="0" presId="urn:microsoft.com/office/officeart/2005/8/layout/hProcess4"/>
    <dgm:cxn modelId="{8BB7E466-91F5-49B8-8B3A-FAD762A5CA59}" type="presOf" srcId="{04D9C248-295A-4B2D-A5E3-CCC2CB27B502}" destId="{ADEEC6C2-1FDE-43CE-9EAE-0CEABED9501D}" srcOrd="0" destOrd="0" presId="urn:microsoft.com/office/officeart/2005/8/layout/hProcess4"/>
    <dgm:cxn modelId="{BCEBDF56-FD38-424D-A5D7-E835098F6D1E}" type="presOf" srcId="{CDE107E2-8A75-42C3-8836-209BAF747FFD}" destId="{E5CB7740-4DD0-4871-9317-885D782B05BA}" srcOrd="0" destOrd="0" presId="urn:microsoft.com/office/officeart/2005/8/layout/hProcess4"/>
    <dgm:cxn modelId="{1A42487B-236D-4506-8BD4-347B2A2E06C4}" srcId="{6C734D49-E6CB-44C6-9C6E-698FB66D327F}" destId="{99601878-C320-466F-9021-01387A2A3490}" srcOrd="0" destOrd="0" parTransId="{37AAB6FB-0963-4E60-99D1-C5364210747B}" sibTransId="{6F89E109-4D58-4289-81FF-2004F04A3FD5}"/>
    <dgm:cxn modelId="{87D3A984-59FE-4D39-946D-178984050FB1}" srcId="{9BFEEEF3-BCC7-4530-A196-9AE5490EB9B1}" destId="{03631806-4541-4C94-92A2-290296FF6E5B}" srcOrd="0" destOrd="0" parTransId="{B5FB606A-7003-4219-B397-1D4BE2BBCF15}" sibTransId="{75AD9866-ECC5-4609-9B60-91EA6FF2E967}"/>
    <dgm:cxn modelId="{7620D586-38FF-47B1-BECC-765A407C296A}" srcId="{180DEAED-E6BB-4BD6-91E4-1E232937B522}" destId="{6C734D49-E6CB-44C6-9C6E-698FB66D327F}" srcOrd="3" destOrd="0" parTransId="{4721FF17-4828-41DA-BE59-D845C691C9E2}" sibTransId="{EA56FA4E-8213-4259-8319-7B6172178C69}"/>
    <dgm:cxn modelId="{CD39C099-EBB2-4C97-BD8D-3109EEEE99B6}" type="presOf" srcId="{03631806-4541-4C94-92A2-290296FF6E5B}" destId="{FE589DB5-76F0-4783-AA50-FD2662C45203}" srcOrd="0" destOrd="0" presId="urn:microsoft.com/office/officeart/2005/8/layout/hProcess4"/>
    <dgm:cxn modelId="{DC828A9B-F2A6-488B-9352-DC752D018043}" srcId="{CDE107E2-8A75-42C3-8836-209BAF747FFD}" destId="{04D9C248-295A-4B2D-A5E3-CCC2CB27B502}" srcOrd="0" destOrd="0" parTransId="{6B8AE5BE-05EE-4298-BB44-148B2CA1C260}" sibTransId="{15157D3A-0590-4DEC-BCFD-04FA6AFA812D}"/>
    <dgm:cxn modelId="{E52F1EB0-449E-4DDA-8B19-AB2A043263A9}" type="presOf" srcId="{8DF73C1B-7DFC-419A-9C21-6FBFF7113DA5}" destId="{B961E8E4-D10A-4CA2-939A-23BCCF961A7E}" srcOrd="0" destOrd="0" presId="urn:microsoft.com/office/officeart/2005/8/layout/hProcess4"/>
    <dgm:cxn modelId="{8BD41DB7-3BE0-4FBD-994C-421A6018AE97}" srcId="{180DEAED-E6BB-4BD6-91E4-1E232937B522}" destId="{9BFEEEF3-BCC7-4530-A196-9AE5490EB9B1}" srcOrd="0" destOrd="0" parTransId="{AC247D26-D8A0-4F52-97C4-FB31D3B2596F}" sibTransId="{3DFBACB9-AFED-4730-8F5C-F90FA8138F23}"/>
    <dgm:cxn modelId="{1C3861BB-CA1F-4CB0-988D-8208CC6E1A5C}" type="presOf" srcId="{9BFEEEF3-BCC7-4530-A196-9AE5490EB9B1}" destId="{69DCC0D6-7779-431F-80F0-682D971DDD9C}" srcOrd="0" destOrd="0" presId="urn:microsoft.com/office/officeart/2005/8/layout/hProcess4"/>
    <dgm:cxn modelId="{4AFB4CDC-FD71-4B74-9784-FF98E9C21056}" type="presOf" srcId="{74B5C961-72CD-47CB-92B9-56B27EBD1816}" destId="{C3E85C08-C7F9-4942-967D-3935E9A3D30E}" srcOrd="1" destOrd="0" presId="urn:microsoft.com/office/officeart/2005/8/layout/hProcess4"/>
    <dgm:cxn modelId="{C61339DD-F8AF-4882-B3FE-6FB880F8BDF9}" type="presOf" srcId="{3DFBACB9-AFED-4730-8F5C-F90FA8138F23}" destId="{87B0D0EC-5996-4B47-8DEB-0E4ECE9D572E}" srcOrd="0" destOrd="0" presId="urn:microsoft.com/office/officeart/2005/8/layout/hProcess4"/>
    <dgm:cxn modelId="{4F2942E8-C44E-47CC-8613-24D7E73D7D6E}" type="presOf" srcId="{F0B972A6-3E52-44AB-BF4D-8CAAA08B5361}" destId="{D0BB3A3C-3942-411E-8FE0-D531A4819DEC}" srcOrd="0" destOrd="0" presId="urn:microsoft.com/office/officeart/2005/8/layout/hProcess4"/>
    <dgm:cxn modelId="{38B851F1-F114-4FCF-8FC7-0A310579DFC1}" srcId="{180DEAED-E6BB-4BD6-91E4-1E232937B522}" destId="{CDE107E2-8A75-42C3-8836-209BAF747FFD}" srcOrd="2" destOrd="0" parTransId="{293151CE-6C70-4B57-8A1E-BB986DCCC856}" sibTransId="{2FF6D7F7-5E2B-4C46-9A4C-B327B4307984}"/>
    <dgm:cxn modelId="{094647F8-3982-4801-84FC-4C1BA44E4B55}" type="presOf" srcId="{99601878-C320-466F-9021-01387A2A3490}" destId="{79EE1057-9A58-4AC5-BB16-D79634B303DB}" srcOrd="0" destOrd="0" presId="urn:microsoft.com/office/officeart/2005/8/layout/hProcess4"/>
    <dgm:cxn modelId="{377CC2FB-7F3B-4D79-A244-59F79DF764F8}" type="presOf" srcId="{98C9384C-AD07-4A5C-8960-A3397D454C88}" destId="{79EE1057-9A58-4AC5-BB16-D79634B303DB}" srcOrd="0" destOrd="1" presId="urn:microsoft.com/office/officeart/2005/8/layout/hProcess4"/>
    <dgm:cxn modelId="{9D097DFE-2630-4E0F-9714-66FF4577327B}" type="presOf" srcId="{2FF6D7F7-5E2B-4C46-9A4C-B327B4307984}" destId="{005E474D-DD55-42CC-9935-472428AA48E2}" srcOrd="0" destOrd="0" presId="urn:microsoft.com/office/officeart/2005/8/layout/hProcess4"/>
    <dgm:cxn modelId="{3E30943E-C420-4D8C-912E-F981953C8CDF}" type="presParOf" srcId="{1A3D170D-5584-4BE6-8559-F28B16C23EE2}" destId="{4607B53F-AB25-4231-9AC7-2B780BDBED31}" srcOrd="0" destOrd="0" presId="urn:microsoft.com/office/officeart/2005/8/layout/hProcess4"/>
    <dgm:cxn modelId="{24A6FCC5-6BEB-4F04-943D-28B07438BC85}" type="presParOf" srcId="{1A3D170D-5584-4BE6-8559-F28B16C23EE2}" destId="{08946AE8-4A7E-4C67-A45F-035A3234CE46}" srcOrd="1" destOrd="0" presId="urn:microsoft.com/office/officeart/2005/8/layout/hProcess4"/>
    <dgm:cxn modelId="{32FC0A7C-776F-4536-8993-EC76A98FBC8D}" type="presParOf" srcId="{1A3D170D-5584-4BE6-8559-F28B16C23EE2}" destId="{B6E434FA-7B83-4624-92BE-B25F9F8F4F6C}" srcOrd="2" destOrd="0" presId="urn:microsoft.com/office/officeart/2005/8/layout/hProcess4"/>
    <dgm:cxn modelId="{CA32546B-3FC0-472C-BB89-1C6F26C5D10F}" type="presParOf" srcId="{B6E434FA-7B83-4624-92BE-B25F9F8F4F6C}" destId="{3A64DAD1-6657-4214-AEAD-ED625E3BED45}" srcOrd="0" destOrd="0" presId="urn:microsoft.com/office/officeart/2005/8/layout/hProcess4"/>
    <dgm:cxn modelId="{00B35B70-45B2-479E-A9FF-0377DE950789}" type="presParOf" srcId="{3A64DAD1-6657-4214-AEAD-ED625E3BED45}" destId="{86A73386-FAFC-4EFF-A0CB-E03BD299D0F3}" srcOrd="0" destOrd="0" presId="urn:microsoft.com/office/officeart/2005/8/layout/hProcess4"/>
    <dgm:cxn modelId="{8C5B4554-F1B5-4309-B0F4-8D3FE2C2AE6E}" type="presParOf" srcId="{3A64DAD1-6657-4214-AEAD-ED625E3BED45}" destId="{FE589DB5-76F0-4783-AA50-FD2662C45203}" srcOrd="1" destOrd="0" presId="urn:microsoft.com/office/officeart/2005/8/layout/hProcess4"/>
    <dgm:cxn modelId="{2EAADA67-BED1-40A6-A898-949883E97C79}" type="presParOf" srcId="{3A64DAD1-6657-4214-AEAD-ED625E3BED45}" destId="{75B45D62-E09D-4E14-87D9-64B8B1684C21}" srcOrd="2" destOrd="0" presId="urn:microsoft.com/office/officeart/2005/8/layout/hProcess4"/>
    <dgm:cxn modelId="{ED48D694-60ED-496B-A13C-6869FAFA41D8}" type="presParOf" srcId="{3A64DAD1-6657-4214-AEAD-ED625E3BED45}" destId="{69DCC0D6-7779-431F-80F0-682D971DDD9C}" srcOrd="3" destOrd="0" presId="urn:microsoft.com/office/officeart/2005/8/layout/hProcess4"/>
    <dgm:cxn modelId="{E3D652BF-1640-46DD-9E9E-B9E34409805B}" type="presParOf" srcId="{3A64DAD1-6657-4214-AEAD-ED625E3BED45}" destId="{C57D3BC6-F41C-4684-960B-4A0C2B418CC0}" srcOrd="4" destOrd="0" presId="urn:microsoft.com/office/officeart/2005/8/layout/hProcess4"/>
    <dgm:cxn modelId="{2612D060-84B5-4CE5-9D5B-70D586BC7EC4}" type="presParOf" srcId="{B6E434FA-7B83-4624-92BE-B25F9F8F4F6C}" destId="{87B0D0EC-5996-4B47-8DEB-0E4ECE9D572E}" srcOrd="1" destOrd="0" presId="urn:microsoft.com/office/officeart/2005/8/layout/hProcess4"/>
    <dgm:cxn modelId="{A92A1BC4-F1A3-4FE0-A4E4-A302A2989A6B}" type="presParOf" srcId="{B6E434FA-7B83-4624-92BE-B25F9F8F4F6C}" destId="{E1CEB057-A595-48C3-8067-043B38188133}" srcOrd="2" destOrd="0" presId="urn:microsoft.com/office/officeart/2005/8/layout/hProcess4"/>
    <dgm:cxn modelId="{AFCD5580-60A2-4B73-B459-D822DE3FFCC8}" type="presParOf" srcId="{E1CEB057-A595-48C3-8067-043B38188133}" destId="{6A2B92D0-024F-416D-A9C1-CC4E3D8FD2A4}" srcOrd="0" destOrd="0" presId="urn:microsoft.com/office/officeart/2005/8/layout/hProcess4"/>
    <dgm:cxn modelId="{7E221236-B413-442E-8C30-FEC997E07F40}" type="presParOf" srcId="{E1CEB057-A595-48C3-8067-043B38188133}" destId="{D78CBD58-B688-4EBA-BAAD-73E4CFC0AF67}" srcOrd="1" destOrd="0" presId="urn:microsoft.com/office/officeart/2005/8/layout/hProcess4"/>
    <dgm:cxn modelId="{A9819FED-336E-4129-8A00-2B32A9E5A2FE}" type="presParOf" srcId="{E1CEB057-A595-48C3-8067-043B38188133}" destId="{C3E85C08-C7F9-4942-967D-3935E9A3D30E}" srcOrd="2" destOrd="0" presId="urn:microsoft.com/office/officeart/2005/8/layout/hProcess4"/>
    <dgm:cxn modelId="{B0944311-7D13-4D3B-AA42-026718F25959}" type="presParOf" srcId="{E1CEB057-A595-48C3-8067-043B38188133}" destId="{B961E8E4-D10A-4CA2-939A-23BCCF961A7E}" srcOrd="3" destOrd="0" presId="urn:microsoft.com/office/officeart/2005/8/layout/hProcess4"/>
    <dgm:cxn modelId="{B707960E-ADE3-4484-8F75-635D09A43AD9}" type="presParOf" srcId="{E1CEB057-A595-48C3-8067-043B38188133}" destId="{A93D853B-9109-428C-866B-DD84B42DDFB1}" srcOrd="4" destOrd="0" presId="urn:microsoft.com/office/officeart/2005/8/layout/hProcess4"/>
    <dgm:cxn modelId="{0C3FA57D-5C7A-4915-9883-62DB54FBB7B7}" type="presParOf" srcId="{B6E434FA-7B83-4624-92BE-B25F9F8F4F6C}" destId="{D0BB3A3C-3942-411E-8FE0-D531A4819DEC}" srcOrd="3" destOrd="0" presId="urn:microsoft.com/office/officeart/2005/8/layout/hProcess4"/>
    <dgm:cxn modelId="{91A4D754-79C9-4C69-ABA6-CD89FD3E5019}" type="presParOf" srcId="{B6E434FA-7B83-4624-92BE-B25F9F8F4F6C}" destId="{01146801-73E5-4A0D-A2E5-0F29572E1723}" srcOrd="4" destOrd="0" presId="urn:microsoft.com/office/officeart/2005/8/layout/hProcess4"/>
    <dgm:cxn modelId="{DE60B0CF-E36F-48AB-A7B4-68D030CEEF12}" type="presParOf" srcId="{01146801-73E5-4A0D-A2E5-0F29572E1723}" destId="{D808BB13-DFA9-451F-8E1B-CBF9B35FEBF2}" srcOrd="0" destOrd="0" presId="urn:microsoft.com/office/officeart/2005/8/layout/hProcess4"/>
    <dgm:cxn modelId="{83872282-B541-42DD-B4DC-BC9A4BF33C35}" type="presParOf" srcId="{01146801-73E5-4A0D-A2E5-0F29572E1723}" destId="{ADEEC6C2-1FDE-43CE-9EAE-0CEABED9501D}" srcOrd="1" destOrd="0" presId="urn:microsoft.com/office/officeart/2005/8/layout/hProcess4"/>
    <dgm:cxn modelId="{AF393F67-583E-4BB0-A2D7-B081687F4A98}" type="presParOf" srcId="{01146801-73E5-4A0D-A2E5-0F29572E1723}" destId="{49BD999B-1B75-429C-8CE5-E58FB3FFD597}" srcOrd="2" destOrd="0" presId="urn:microsoft.com/office/officeart/2005/8/layout/hProcess4"/>
    <dgm:cxn modelId="{B31B16D9-9CB7-418B-93FD-EE9EC0A237C3}" type="presParOf" srcId="{01146801-73E5-4A0D-A2E5-0F29572E1723}" destId="{E5CB7740-4DD0-4871-9317-885D782B05BA}" srcOrd="3" destOrd="0" presId="urn:microsoft.com/office/officeart/2005/8/layout/hProcess4"/>
    <dgm:cxn modelId="{2018FEB9-478E-4D54-A405-C3FB1BB78B1E}" type="presParOf" srcId="{01146801-73E5-4A0D-A2E5-0F29572E1723}" destId="{F0BAD860-6466-4A5F-8368-DF68DB51057C}" srcOrd="4" destOrd="0" presId="urn:microsoft.com/office/officeart/2005/8/layout/hProcess4"/>
    <dgm:cxn modelId="{EC751BC9-8ED1-4319-8585-23AD7E87C670}" type="presParOf" srcId="{B6E434FA-7B83-4624-92BE-B25F9F8F4F6C}" destId="{005E474D-DD55-42CC-9935-472428AA48E2}" srcOrd="5" destOrd="0" presId="urn:microsoft.com/office/officeart/2005/8/layout/hProcess4"/>
    <dgm:cxn modelId="{632BC755-23E2-45D8-97A4-AC407510CE4A}" type="presParOf" srcId="{B6E434FA-7B83-4624-92BE-B25F9F8F4F6C}" destId="{0718A03B-051A-4C5D-8C0F-18F540956AB0}" srcOrd="6" destOrd="0" presId="urn:microsoft.com/office/officeart/2005/8/layout/hProcess4"/>
    <dgm:cxn modelId="{C26F5A57-FFBD-4153-A2BC-05DFD5CBD8B6}" type="presParOf" srcId="{0718A03B-051A-4C5D-8C0F-18F540956AB0}" destId="{BF63EADE-188C-409E-9D9F-4C727C641059}" srcOrd="0" destOrd="0" presId="urn:microsoft.com/office/officeart/2005/8/layout/hProcess4"/>
    <dgm:cxn modelId="{ECE6A83B-8702-434A-A9CF-2A421C13FB4E}" type="presParOf" srcId="{0718A03B-051A-4C5D-8C0F-18F540956AB0}" destId="{79EE1057-9A58-4AC5-BB16-D79634B303DB}" srcOrd="1" destOrd="0" presId="urn:microsoft.com/office/officeart/2005/8/layout/hProcess4"/>
    <dgm:cxn modelId="{76816415-04D3-4854-9E34-8145285FD273}" type="presParOf" srcId="{0718A03B-051A-4C5D-8C0F-18F540956AB0}" destId="{41C37F00-7BC9-4421-817D-AEC6AE35E4CF}" srcOrd="2" destOrd="0" presId="urn:microsoft.com/office/officeart/2005/8/layout/hProcess4"/>
    <dgm:cxn modelId="{779E8EC7-3D70-47C2-83B6-72E8172EE0D7}" type="presParOf" srcId="{0718A03B-051A-4C5D-8C0F-18F540956AB0}" destId="{B3779909-C0E9-4931-8D19-942EDE6E0B58}" srcOrd="3" destOrd="0" presId="urn:microsoft.com/office/officeart/2005/8/layout/hProcess4"/>
    <dgm:cxn modelId="{ED7295B2-003F-442D-91D0-86E580B52FF9}" type="presParOf" srcId="{0718A03B-051A-4C5D-8C0F-18F540956AB0}" destId="{F8CB33DC-DED0-4A5D-AC9F-9D74DB4517F6}"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89DB5-76F0-4783-AA50-FD2662C45203}">
      <dsp:nvSpPr>
        <dsp:cNvPr id="0" name=""/>
        <dsp:cNvSpPr/>
      </dsp:nvSpPr>
      <dsp:spPr>
        <a:xfrm>
          <a:off x="178059" y="1518571"/>
          <a:ext cx="1658671" cy="912953"/>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ctr" defTabSz="577850">
            <a:lnSpc>
              <a:spcPct val="90000"/>
            </a:lnSpc>
            <a:spcBef>
              <a:spcPct val="0"/>
            </a:spcBef>
            <a:spcAft>
              <a:spcPct val="15000"/>
            </a:spcAft>
            <a:buChar char="•"/>
          </a:pPr>
          <a:endParaRPr lang="en-NZ" sz="1300" b="1" kern="1200">
            <a:latin typeface="Arial" panose="020B0604020202020204" pitchFamily="34" charset="0"/>
            <a:cs typeface="Arial" panose="020B0604020202020204" pitchFamily="34" charset="0"/>
          </a:endParaRPr>
        </a:p>
      </dsp:txBody>
      <dsp:txXfrm>
        <a:off x="199069" y="1539581"/>
        <a:ext cx="1616651" cy="675300"/>
      </dsp:txXfrm>
    </dsp:sp>
    <dsp:sp modelId="{87B0D0EC-5996-4B47-8DEB-0E4ECE9D572E}">
      <dsp:nvSpPr>
        <dsp:cNvPr id="0" name=""/>
        <dsp:cNvSpPr/>
      </dsp:nvSpPr>
      <dsp:spPr>
        <a:xfrm>
          <a:off x="787886" y="1290075"/>
          <a:ext cx="1890650" cy="1890650"/>
        </a:xfrm>
        <a:prstGeom prst="leftCircularArrow">
          <a:avLst>
            <a:gd name="adj1" fmla="val 1824"/>
            <a:gd name="adj2" fmla="val 217647"/>
            <a:gd name="adj3" fmla="val 1703701"/>
            <a:gd name="adj4" fmla="val 8735032"/>
            <a:gd name="adj5" fmla="val 2128"/>
          </a:avLst>
        </a:prstGeom>
        <a:solidFill>
          <a:schemeClr val="accent1">
            <a:lumMod val="40000"/>
            <a:lumOff val="60000"/>
          </a:schemeClr>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69DCC0D6-7779-431F-80F0-682D971DDD9C}">
      <dsp:nvSpPr>
        <dsp:cNvPr id="0" name=""/>
        <dsp:cNvSpPr/>
      </dsp:nvSpPr>
      <dsp:spPr>
        <a:xfrm>
          <a:off x="238377" y="2361056"/>
          <a:ext cx="1491606" cy="387525"/>
        </a:xfrm>
        <a:prstGeom prst="roundRect">
          <a:avLst>
            <a:gd name="adj" fmla="val 10000"/>
          </a:avLst>
        </a:prstGeom>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89000">
            <a:lnSpc>
              <a:spcPct val="90000"/>
            </a:lnSpc>
            <a:spcBef>
              <a:spcPct val="0"/>
            </a:spcBef>
            <a:spcAft>
              <a:spcPct val="35000"/>
            </a:spcAft>
            <a:buNone/>
          </a:pPr>
          <a:r>
            <a:rPr lang="en-US" sz="1500" b="1" kern="1200">
              <a:solidFill>
                <a:schemeClr val="tx1"/>
              </a:solidFill>
              <a:latin typeface="+mj-lt"/>
              <a:ea typeface="+mn-ea"/>
              <a:cs typeface="+mn-cs"/>
            </a:rPr>
            <a:t>Phase 1 </a:t>
          </a:r>
          <a:endParaRPr lang="en-NZ" sz="1500" b="1" kern="1200">
            <a:solidFill>
              <a:schemeClr val="tx1"/>
            </a:solidFill>
            <a:latin typeface="+mj-lt"/>
            <a:ea typeface="+mn-ea"/>
            <a:cs typeface="+mn-cs"/>
          </a:endParaRPr>
        </a:p>
      </dsp:txBody>
      <dsp:txXfrm>
        <a:off x="249727" y="2372406"/>
        <a:ext cx="1468906" cy="364825"/>
      </dsp:txXfrm>
    </dsp:sp>
    <dsp:sp modelId="{D78CBD58-B688-4EBA-BAAD-73E4CFC0AF67}">
      <dsp:nvSpPr>
        <dsp:cNvPr id="0" name=""/>
        <dsp:cNvSpPr/>
      </dsp:nvSpPr>
      <dsp:spPr>
        <a:xfrm>
          <a:off x="2005456" y="1516445"/>
          <a:ext cx="1576087" cy="915871"/>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114300" lvl="1" indent="-114300" algn="ctr" defTabSz="577850">
            <a:lnSpc>
              <a:spcPct val="90000"/>
            </a:lnSpc>
            <a:spcBef>
              <a:spcPct val="0"/>
            </a:spcBef>
            <a:spcAft>
              <a:spcPct val="15000"/>
            </a:spcAft>
            <a:buChar char="•"/>
          </a:pPr>
          <a:endParaRPr lang="en-NZ" sz="1300" b="1" kern="1200">
            <a:latin typeface="Arial" panose="020B0604020202020204" pitchFamily="34" charset="0"/>
            <a:cs typeface="Arial" panose="020B0604020202020204" pitchFamily="34" charset="0"/>
          </a:endParaRPr>
        </a:p>
      </dsp:txBody>
      <dsp:txXfrm>
        <a:off x="2026533" y="1733780"/>
        <a:ext cx="1533933" cy="677459"/>
      </dsp:txXfrm>
    </dsp:sp>
    <dsp:sp modelId="{D0BB3A3C-3942-411E-8FE0-D531A4819DEC}">
      <dsp:nvSpPr>
        <dsp:cNvPr id="0" name=""/>
        <dsp:cNvSpPr/>
      </dsp:nvSpPr>
      <dsp:spPr>
        <a:xfrm>
          <a:off x="2597393" y="798172"/>
          <a:ext cx="1887142" cy="1887142"/>
        </a:xfrm>
        <a:prstGeom prst="circularArrow">
          <a:avLst>
            <a:gd name="adj1" fmla="val 1827"/>
            <a:gd name="adj2" fmla="val 218069"/>
            <a:gd name="adj3" fmla="val 19779282"/>
            <a:gd name="adj4" fmla="val 12748372"/>
            <a:gd name="adj5" fmla="val 2132"/>
          </a:avLst>
        </a:prstGeom>
        <a:solidFill>
          <a:schemeClr val="accent1">
            <a:lumMod val="40000"/>
            <a:lumOff val="60000"/>
          </a:schemeClr>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B961E8E4-D10A-4CA2-939A-23BCCF961A7E}">
      <dsp:nvSpPr>
        <dsp:cNvPr id="0" name=""/>
        <dsp:cNvSpPr/>
      </dsp:nvSpPr>
      <dsp:spPr>
        <a:xfrm>
          <a:off x="2138936" y="1255197"/>
          <a:ext cx="1275010" cy="344701"/>
        </a:xfrm>
        <a:prstGeom prst="roundRect">
          <a:avLst>
            <a:gd name="adj" fmla="val 10000"/>
          </a:avLst>
        </a:prstGeom>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latin typeface="+mj-lt"/>
              <a:ea typeface="+mn-ea"/>
              <a:cs typeface="+mn-cs"/>
            </a:rPr>
            <a:t>Phase</a:t>
          </a:r>
          <a:r>
            <a:rPr lang="en-US" sz="1500" b="1" kern="1200">
              <a:solidFill>
                <a:schemeClr val="tx1"/>
              </a:solidFill>
              <a:latin typeface="+mj-lt"/>
            </a:rPr>
            <a:t> 2</a:t>
          </a:r>
          <a:endParaRPr lang="en-NZ" sz="1500" b="1" kern="1200">
            <a:solidFill>
              <a:schemeClr val="tx1"/>
            </a:solidFill>
            <a:latin typeface="+mj-lt"/>
          </a:endParaRPr>
        </a:p>
      </dsp:txBody>
      <dsp:txXfrm>
        <a:off x="2149032" y="1265293"/>
        <a:ext cx="1254818" cy="324509"/>
      </dsp:txXfrm>
    </dsp:sp>
    <dsp:sp modelId="{ADEEC6C2-1FDE-43CE-9EAE-0CEABED9501D}">
      <dsp:nvSpPr>
        <dsp:cNvPr id="0" name=""/>
        <dsp:cNvSpPr/>
      </dsp:nvSpPr>
      <dsp:spPr>
        <a:xfrm>
          <a:off x="3720696" y="1526793"/>
          <a:ext cx="1489344" cy="897781"/>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ctr" defTabSz="577850">
            <a:lnSpc>
              <a:spcPct val="90000"/>
            </a:lnSpc>
            <a:spcBef>
              <a:spcPct val="0"/>
            </a:spcBef>
            <a:spcAft>
              <a:spcPct val="15000"/>
            </a:spcAft>
            <a:buChar char="•"/>
          </a:pPr>
          <a:endParaRPr lang="en-NZ" sz="1300" b="1" kern="1200">
            <a:latin typeface="Arial" panose="020B0604020202020204" pitchFamily="34" charset="0"/>
            <a:cs typeface="Arial" panose="020B0604020202020204" pitchFamily="34" charset="0"/>
          </a:endParaRPr>
        </a:p>
      </dsp:txBody>
      <dsp:txXfrm>
        <a:off x="3741356" y="1547453"/>
        <a:ext cx="1448024" cy="664079"/>
      </dsp:txXfrm>
    </dsp:sp>
    <dsp:sp modelId="{005E474D-DD55-42CC-9935-472428AA48E2}">
      <dsp:nvSpPr>
        <dsp:cNvPr id="0" name=""/>
        <dsp:cNvSpPr/>
      </dsp:nvSpPr>
      <dsp:spPr>
        <a:xfrm>
          <a:off x="4312538" y="1368359"/>
          <a:ext cx="1806919" cy="1806919"/>
        </a:xfrm>
        <a:prstGeom prst="leftCircularArrow">
          <a:avLst>
            <a:gd name="adj1" fmla="val 1908"/>
            <a:gd name="adj2" fmla="val 228172"/>
            <a:gd name="adj3" fmla="val 1677771"/>
            <a:gd name="adj4" fmla="val 8698578"/>
            <a:gd name="adj5" fmla="val 2227"/>
          </a:avLst>
        </a:prstGeom>
        <a:solidFill>
          <a:schemeClr val="accent1">
            <a:lumMod val="40000"/>
            <a:lumOff val="60000"/>
          </a:schemeClr>
        </a:solidFill>
        <a:ln>
          <a:solidFill>
            <a:schemeClr val="accent3"/>
          </a:solidFill>
        </a:ln>
        <a:effectLst/>
      </dsp:spPr>
      <dsp:style>
        <a:lnRef idx="0">
          <a:scrgbClr r="0" g="0" b="0"/>
        </a:lnRef>
        <a:fillRef idx="1">
          <a:scrgbClr r="0" g="0" b="0"/>
        </a:fillRef>
        <a:effectRef idx="0">
          <a:scrgbClr r="0" g="0" b="0"/>
        </a:effectRef>
        <a:fontRef idx="minor">
          <a:schemeClr val="lt1"/>
        </a:fontRef>
      </dsp:style>
    </dsp:sp>
    <dsp:sp modelId="{E5CB7740-4DD0-4871-9317-885D782B05BA}">
      <dsp:nvSpPr>
        <dsp:cNvPr id="0" name=""/>
        <dsp:cNvSpPr/>
      </dsp:nvSpPr>
      <dsp:spPr>
        <a:xfrm>
          <a:off x="3835564" y="2384124"/>
          <a:ext cx="1342342" cy="384763"/>
        </a:xfrm>
        <a:prstGeom prst="roundRect">
          <a:avLst>
            <a:gd name="adj" fmla="val 10000"/>
          </a:avLst>
        </a:prstGeom>
        <a:solidFill>
          <a:schemeClr val="accent1">
            <a:lumMod val="40000"/>
            <a:lumOff val="6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latin typeface="+mj-lt"/>
              <a:ea typeface="+mn-ea"/>
              <a:cs typeface="+mn-cs"/>
            </a:rPr>
            <a:t>Phase 3</a:t>
          </a:r>
          <a:endParaRPr lang="en-NZ" sz="1500" b="1" kern="1200">
            <a:solidFill>
              <a:schemeClr val="tx1"/>
            </a:solidFill>
            <a:latin typeface="+mj-lt"/>
            <a:ea typeface="+mn-ea"/>
            <a:cs typeface="+mn-cs"/>
          </a:endParaRPr>
        </a:p>
      </dsp:txBody>
      <dsp:txXfrm>
        <a:off x="3846833" y="2395393"/>
        <a:ext cx="1319804" cy="362225"/>
      </dsp:txXfrm>
    </dsp:sp>
    <dsp:sp modelId="{79EE1057-9A58-4AC5-BB16-D79634B303DB}">
      <dsp:nvSpPr>
        <dsp:cNvPr id="0" name=""/>
        <dsp:cNvSpPr/>
      </dsp:nvSpPr>
      <dsp:spPr>
        <a:xfrm>
          <a:off x="5379622" y="1536139"/>
          <a:ext cx="1724906" cy="897781"/>
        </a:xfrm>
        <a:prstGeom prst="roundRect">
          <a:avLst>
            <a:gd name="adj" fmla="val 10000"/>
          </a:avLst>
        </a:prstGeom>
        <a:solidFill>
          <a:schemeClr val="lt1">
            <a:alpha val="90000"/>
            <a:hueOff val="0"/>
            <a:satOff val="0"/>
            <a:lumOff val="0"/>
            <a:alphaOff val="0"/>
          </a:schemeClr>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77850">
            <a:lnSpc>
              <a:spcPct val="90000"/>
            </a:lnSpc>
            <a:spcBef>
              <a:spcPct val="0"/>
            </a:spcBef>
            <a:spcAft>
              <a:spcPct val="15000"/>
            </a:spcAft>
            <a:buChar char="•"/>
          </a:pPr>
          <a:endParaRPr lang="en-NZ" sz="1300" b="1"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endParaRPr lang="en-NZ" sz="1400" b="1" kern="1200"/>
        </a:p>
      </dsp:txBody>
      <dsp:txXfrm>
        <a:off x="5400282" y="1749181"/>
        <a:ext cx="1683586" cy="664079"/>
      </dsp:txXfrm>
    </dsp:sp>
    <dsp:sp modelId="{B3779909-C0E9-4931-8D19-942EDE6E0B58}">
      <dsp:nvSpPr>
        <dsp:cNvPr id="0" name=""/>
        <dsp:cNvSpPr/>
      </dsp:nvSpPr>
      <dsp:spPr>
        <a:xfrm>
          <a:off x="5550822" y="1308228"/>
          <a:ext cx="1435972" cy="326410"/>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Phase 4</a:t>
          </a:r>
          <a:endParaRPr lang="en-NZ" sz="1500" b="1" kern="1200">
            <a:solidFill>
              <a:schemeClr val="tx1"/>
            </a:solidFill>
          </a:endParaRPr>
        </a:p>
      </dsp:txBody>
      <dsp:txXfrm>
        <a:off x="5560382" y="1317788"/>
        <a:ext cx="1416852" cy="3072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2949990" cy="496427"/>
          </a:xfrm>
          <a:prstGeom prst="rect">
            <a:avLst/>
          </a:prstGeom>
        </p:spPr>
        <p:txBody>
          <a:bodyPr vert="horz" lIns="91031" tIns="45516" rIns="91031" bIns="45516" rtlCol="0"/>
          <a:lstStyle>
            <a:lvl1pPr algn="l">
              <a:defRPr sz="1100"/>
            </a:lvl1pPr>
          </a:lstStyle>
          <a:p>
            <a:endParaRPr lang="en-US">
              <a:latin typeface="Arial" panose="020B0604020202020204" pitchFamily="34" charset="0"/>
            </a:endParaRPr>
          </a:p>
        </p:txBody>
      </p:sp>
      <p:sp>
        <p:nvSpPr>
          <p:cNvPr id="3" name="Date Placeholder 2"/>
          <p:cNvSpPr>
            <a:spLocks noGrp="1"/>
          </p:cNvSpPr>
          <p:nvPr>
            <p:ph type="dt" sz="quarter" idx="1"/>
          </p:nvPr>
        </p:nvSpPr>
        <p:spPr>
          <a:xfrm>
            <a:off x="3855689" y="3"/>
            <a:ext cx="2949990" cy="496427"/>
          </a:xfrm>
          <a:prstGeom prst="rect">
            <a:avLst/>
          </a:prstGeom>
        </p:spPr>
        <p:txBody>
          <a:bodyPr vert="horz" lIns="91031" tIns="45516" rIns="91031" bIns="45516" rtlCol="0"/>
          <a:lstStyle>
            <a:lvl1pPr algn="r">
              <a:defRPr sz="1100"/>
            </a:lvl1pPr>
          </a:lstStyle>
          <a:p>
            <a:fld id="{B4AD245C-091B-44E2-BFB0-BD94217887F7}" type="datetimeFigureOut">
              <a:rPr lang="en-US" smtClean="0">
                <a:latin typeface="Arial" panose="020B0604020202020204" pitchFamily="34" charset="0"/>
              </a:rPr>
              <a:t>12/5/2023</a:t>
            </a:fld>
            <a:endParaRPr lang="en-US">
              <a:latin typeface="Arial" panose="020B0604020202020204" pitchFamily="34" charset="0"/>
            </a:endParaRPr>
          </a:p>
        </p:txBody>
      </p:sp>
      <p:sp>
        <p:nvSpPr>
          <p:cNvPr id="4" name="Footer Placeholder 3"/>
          <p:cNvSpPr>
            <a:spLocks noGrp="1"/>
          </p:cNvSpPr>
          <p:nvPr>
            <p:ph type="ftr" sz="quarter" idx="2"/>
          </p:nvPr>
        </p:nvSpPr>
        <p:spPr>
          <a:xfrm>
            <a:off x="4" y="9441371"/>
            <a:ext cx="2949990" cy="496427"/>
          </a:xfrm>
          <a:prstGeom prst="rect">
            <a:avLst/>
          </a:prstGeom>
        </p:spPr>
        <p:txBody>
          <a:bodyPr vert="horz" lIns="91031" tIns="45516" rIns="91031" bIns="45516" rtlCol="0" anchor="b"/>
          <a:lstStyle>
            <a:lvl1pPr algn="l">
              <a:defRPr sz="1100"/>
            </a:lvl1pPr>
          </a:lstStyle>
          <a:p>
            <a:endParaRPr lang="en-US">
              <a:latin typeface="Arial" panose="020B060402020202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786" cy="496967"/>
          </a:xfrm>
          <a:prstGeom prst="rect">
            <a:avLst/>
          </a:prstGeom>
        </p:spPr>
        <p:txBody>
          <a:bodyPr vert="horz" lIns="98606" tIns="49302" rIns="98606" bIns="49302"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55841" y="1"/>
            <a:ext cx="2949786" cy="496967"/>
          </a:xfrm>
          <a:prstGeom prst="rect">
            <a:avLst/>
          </a:prstGeom>
        </p:spPr>
        <p:txBody>
          <a:bodyPr vert="horz" lIns="98606" tIns="49302" rIns="98606" bIns="49302" rtlCol="0"/>
          <a:lstStyle>
            <a:lvl1pPr algn="r">
              <a:defRPr sz="1200">
                <a:latin typeface="Arial" panose="020B0604020202020204" pitchFamily="34" charset="0"/>
              </a:defRPr>
            </a:lvl1pPr>
          </a:lstStyle>
          <a:p>
            <a:fld id="{0BA5BBE4-AEA3-489A-A28E-0C2FAF2506E3}" type="datetimeFigureOut">
              <a:rPr lang="en-US" smtClean="0"/>
              <a:pPr/>
              <a:t>12/5/2023</a:t>
            </a:fld>
            <a:endParaRPr lang="en-US"/>
          </a:p>
        </p:txBody>
      </p:sp>
      <p:sp>
        <p:nvSpPr>
          <p:cNvPr id="4" name="Slide Image Placeholder 3"/>
          <p:cNvSpPr>
            <a:spLocks noGrp="1" noRot="1" noChangeAspect="1"/>
          </p:cNvSpPr>
          <p:nvPr>
            <p:ph type="sldImg" idx="2"/>
          </p:nvPr>
        </p:nvSpPr>
        <p:spPr>
          <a:xfrm>
            <a:off x="769938" y="746125"/>
            <a:ext cx="5267325" cy="3725863"/>
          </a:xfrm>
          <a:prstGeom prst="rect">
            <a:avLst/>
          </a:prstGeom>
          <a:noFill/>
          <a:ln w="12700">
            <a:solidFill>
              <a:prstClr val="black"/>
            </a:solidFill>
          </a:ln>
        </p:spPr>
        <p:txBody>
          <a:bodyPr vert="horz" lIns="98606" tIns="49302" rIns="98606" bIns="49302" rtlCol="0" anchor="ctr"/>
          <a:lstStyle/>
          <a:p>
            <a:endParaRPr lang="en-GB"/>
          </a:p>
        </p:txBody>
      </p:sp>
      <p:sp>
        <p:nvSpPr>
          <p:cNvPr id="5" name="Notes Placeholder 4"/>
          <p:cNvSpPr>
            <a:spLocks noGrp="1"/>
          </p:cNvSpPr>
          <p:nvPr>
            <p:ph type="body" sz="quarter" idx="3"/>
          </p:nvPr>
        </p:nvSpPr>
        <p:spPr>
          <a:xfrm>
            <a:off x="680721" y="4721187"/>
            <a:ext cx="5445760" cy="4472702"/>
          </a:xfrm>
          <a:prstGeom prst="rect">
            <a:avLst/>
          </a:prstGeom>
        </p:spPr>
        <p:txBody>
          <a:bodyPr vert="horz" lIns="98606" tIns="49302" rIns="98606" bIns="493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40648"/>
            <a:ext cx="2949786" cy="496967"/>
          </a:xfrm>
          <a:prstGeom prst="rect">
            <a:avLst/>
          </a:prstGeom>
        </p:spPr>
        <p:txBody>
          <a:bodyPr vert="horz" lIns="98606" tIns="49302" rIns="98606" bIns="49302"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55841" y="9440648"/>
            <a:ext cx="2949786" cy="496967"/>
          </a:xfrm>
          <a:prstGeom prst="rect">
            <a:avLst/>
          </a:prstGeom>
        </p:spPr>
        <p:txBody>
          <a:bodyPr vert="horz" lIns="98606" tIns="49302" rIns="98606" bIns="49302" rtlCol="0" anchor="b"/>
          <a:lstStyle>
            <a:lvl1pPr algn="r">
              <a:defRPr sz="1200">
                <a:latin typeface="Arial" panose="020B0604020202020204" pitchFamily="34" charset="0"/>
              </a:defRPr>
            </a:lvl1pPr>
          </a:lstStyle>
          <a:p>
            <a:fld id="{C0F4A2C8-6C88-4E71-83EE-698B9D4FE22F}" type="slidenum">
              <a:rPr lang="en-US" smtClean="0"/>
              <a:pPr/>
              <a:t>‹#›</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914373" rtl="0" eaLnBrk="1" latinLnBrk="0" hangingPunct="1">
      <a:defRPr sz="1200" kern="1200">
        <a:solidFill>
          <a:schemeClr val="tx1"/>
        </a:solidFill>
        <a:latin typeface="Arial" panose="020B0604020202020204" pitchFamily="34" charset="0"/>
        <a:ea typeface="+mn-ea"/>
        <a:cs typeface="+mn-cs"/>
      </a:defRPr>
    </a:lvl1pPr>
    <a:lvl2pPr marL="457187" algn="l" defTabSz="914373" rtl="0" eaLnBrk="1" latinLnBrk="0" hangingPunct="1">
      <a:defRPr sz="1200" kern="1200">
        <a:solidFill>
          <a:schemeClr val="tx1"/>
        </a:solidFill>
        <a:latin typeface="Arial" panose="020B0604020202020204" pitchFamily="34" charset="0"/>
        <a:ea typeface="+mn-ea"/>
        <a:cs typeface="+mn-cs"/>
      </a:defRPr>
    </a:lvl2pPr>
    <a:lvl3pPr marL="914373" algn="l" defTabSz="914373" rtl="0" eaLnBrk="1" latinLnBrk="0" hangingPunct="1">
      <a:defRPr sz="1200" kern="1200">
        <a:solidFill>
          <a:schemeClr val="tx1"/>
        </a:solidFill>
        <a:latin typeface="Arial" panose="020B0604020202020204" pitchFamily="34" charset="0"/>
        <a:ea typeface="+mn-ea"/>
        <a:cs typeface="+mn-cs"/>
      </a:defRPr>
    </a:lvl3pPr>
    <a:lvl4pPr marL="1371561" algn="l" defTabSz="914373" rtl="0" eaLnBrk="1" latinLnBrk="0" hangingPunct="1">
      <a:defRPr sz="1200" kern="1200">
        <a:solidFill>
          <a:schemeClr val="tx1"/>
        </a:solidFill>
        <a:latin typeface="Arial" panose="020B0604020202020204" pitchFamily="34" charset="0"/>
        <a:ea typeface="+mn-ea"/>
        <a:cs typeface="+mn-cs"/>
      </a:defRPr>
    </a:lvl4pPr>
    <a:lvl5pPr marL="1828747" algn="l" defTabSz="914373" rtl="0" eaLnBrk="1" latinLnBrk="0" hangingPunct="1">
      <a:defRPr sz="1200" kern="1200">
        <a:solidFill>
          <a:schemeClr val="tx1"/>
        </a:solidFill>
        <a:latin typeface="Arial" panose="020B0604020202020204" pitchFamily="34" charset="0"/>
        <a:ea typeface="+mn-ea"/>
        <a:cs typeface="+mn-cs"/>
      </a:defRPr>
    </a:lvl5pPr>
    <a:lvl6pPr marL="2285934" algn="l" defTabSz="914373" rtl="0" eaLnBrk="1" latinLnBrk="0" hangingPunct="1">
      <a:defRPr sz="1200" kern="1200">
        <a:solidFill>
          <a:schemeClr val="tx1"/>
        </a:solidFill>
        <a:latin typeface="+mn-lt"/>
        <a:ea typeface="+mn-ea"/>
        <a:cs typeface="+mn-cs"/>
      </a:defRPr>
    </a:lvl6pPr>
    <a:lvl7pPr marL="2743120" algn="l" defTabSz="914373" rtl="0" eaLnBrk="1" latinLnBrk="0" hangingPunct="1">
      <a:defRPr sz="1200" kern="1200">
        <a:solidFill>
          <a:schemeClr val="tx1"/>
        </a:solidFill>
        <a:latin typeface="+mn-lt"/>
        <a:ea typeface="+mn-ea"/>
        <a:cs typeface="+mn-cs"/>
      </a:defRPr>
    </a:lvl7pPr>
    <a:lvl8pPr marL="3200307" algn="l" defTabSz="914373" rtl="0" eaLnBrk="1" latinLnBrk="0" hangingPunct="1">
      <a:defRPr sz="1200" kern="1200">
        <a:solidFill>
          <a:schemeClr val="tx1"/>
        </a:solidFill>
        <a:latin typeface="+mn-lt"/>
        <a:ea typeface="+mn-ea"/>
        <a:cs typeface="+mn-cs"/>
      </a:defRPr>
    </a:lvl8pPr>
    <a:lvl9pPr marL="3657494" algn="l" defTabSz="9143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0F4A2C8-6C88-4E71-83EE-698B9D4FE22F}" type="slidenum">
              <a:rPr lang="en-NZ" smtClean="0"/>
              <a:pPr/>
              <a:t>1</a:t>
            </a:fld>
            <a:endParaRPr lang="en-NZ"/>
          </a:p>
        </p:txBody>
      </p:sp>
    </p:spTree>
    <p:extLst>
      <p:ext uri="{BB962C8B-B14F-4D97-AF65-F5344CB8AC3E}">
        <p14:creationId xmlns:p14="http://schemas.microsoft.com/office/powerpoint/2010/main" val="300040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10</a:t>
            </a:fld>
            <a:endParaRPr lang="en-US"/>
          </a:p>
        </p:txBody>
      </p:sp>
    </p:spTree>
    <p:extLst>
      <p:ext uri="{BB962C8B-B14F-4D97-AF65-F5344CB8AC3E}">
        <p14:creationId xmlns:p14="http://schemas.microsoft.com/office/powerpoint/2010/main" val="930137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defTabSz="915562">
              <a:defRPr/>
            </a:pPr>
            <a:fld id="{C0F4A2C8-6C88-4E71-83EE-698B9D4FE22F}" type="slidenum">
              <a:rPr lang="en-US">
                <a:solidFill>
                  <a:prstClr val="black"/>
                </a:solidFill>
              </a:rPr>
              <a:pPr defTabSz="915562">
                <a:defRPr/>
              </a:pPr>
              <a:t>11</a:t>
            </a:fld>
            <a:endParaRPr lang="en-US">
              <a:solidFill>
                <a:prstClr val="black"/>
              </a:solidFill>
            </a:endParaRPr>
          </a:p>
        </p:txBody>
      </p:sp>
    </p:spTree>
    <p:extLst>
      <p:ext uri="{BB962C8B-B14F-4D97-AF65-F5344CB8AC3E}">
        <p14:creationId xmlns:p14="http://schemas.microsoft.com/office/powerpoint/2010/main" val="346125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defTabSz="915562">
              <a:defRPr/>
            </a:pPr>
            <a:fld id="{C0F4A2C8-6C88-4E71-83EE-698B9D4FE22F}" type="slidenum">
              <a:rPr lang="en-US">
                <a:solidFill>
                  <a:prstClr val="black"/>
                </a:solidFill>
              </a:rPr>
              <a:pPr defTabSz="915562">
                <a:defRPr/>
              </a:pPr>
              <a:t>12</a:t>
            </a:fld>
            <a:endParaRPr lang="en-US">
              <a:solidFill>
                <a:prstClr val="black"/>
              </a:solidFill>
            </a:endParaRPr>
          </a:p>
        </p:txBody>
      </p:sp>
    </p:spTree>
    <p:extLst>
      <p:ext uri="{BB962C8B-B14F-4D97-AF65-F5344CB8AC3E}">
        <p14:creationId xmlns:p14="http://schemas.microsoft.com/office/powerpoint/2010/main" val="110718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C0F4A2C8-6C88-4E71-83EE-698B9D4FE22F}" type="slidenum">
              <a:rPr lang="en-NZ" smtClean="0"/>
              <a:pPr/>
              <a:t>13</a:t>
            </a:fld>
            <a:endParaRPr lang="en-NZ"/>
          </a:p>
        </p:txBody>
      </p:sp>
    </p:spTree>
    <p:extLst>
      <p:ext uri="{BB962C8B-B14F-4D97-AF65-F5344CB8AC3E}">
        <p14:creationId xmlns:p14="http://schemas.microsoft.com/office/powerpoint/2010/main" val="280452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14</a:t>
            </a:fld>
            <a:endParaRPr lang="en-US"/>
          </a:p>
        </p:txBody>
      </p:sp>
    </p:spTree>
    <p:extLst>
      <p:ext uri="{BB962C8B-B14F-4D97-AF65-F5344CB8AC3E}">
        <p14:creationId xmlns:p14="http://schemas.microsoft.com/office/powerpoint/2010/main" val="51307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15</a:t>
            </a:fld>
            <a:endParaRPr lang="en-US"/>
          </a:p>
        </p:txBody>
      </p:sp>
    </p:spTree>
    <p:extLst>
      <p:ext uri="{BB962C8B-B14F-4D97-AF65-F5344CB8AC3E}">
        <p14:creationId xmlns:p14="http://schemas.microsoft.com/office/powerpoint/2010/main" val="3369089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C0F4A2C8-6C88-4E71-83EE-698B9D4FE22F}" type="slidenum">
              <a:rPr lang="en-NZ" smtClean="0"/>
              <a:pPr/>
              <a:t>16</a:t>
            </a:fld>
            <a:endParaRPr lang="en-NZ"/>
          </a:p>
        </p:txBody>
      </p:sp>
    </p:spTree>
    <p:extLst>
      <p:ext uri="{BB962C8B-B14F-4D97-AF65-F5344CB8AC3E}">
        <p14:creationId xmlns:p14="http://schemas.microsoft.com/office/powerpoint/2010/main" val="3797938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17</a:t>
            </a:fld>
            <a:endParaRPr lang="en-US"/>
          </a:p>
        </p:txBody>
      </p:sp>
    </p:spTree>
    <p:extLst>
      <p:ext uri="{BB962C8B-B14F-4D97-AF65-F5344CB8AC3E}">
        <p14:creationId xmlns:p14="http://schemas.microsoft.com/office/powerpoint/2010/main" val="2932193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18</a:t>
            </a:fld>
            <a:endParaRPr lang="en-US"/>
          </a:p>
        </p:txBody>
      </p:sp>
    </p:spTree>
    <p:extLst>
      <p:ext uri="{BB962C8B-B14F-4D97-AF65-F5344CB8AC3E}">
        <p14:creationId xmlns:p14="http://schemas.microsoft.com/office/powerpoint/2010/main" val="3407134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722313"/>
            <a:ext cx="5095875" cy="3602037"/>
          </a:xfrm>
        </p:spPr>
      </p:sp>
      <p:sp>
        <p:nvSpPr>
          <p:cNvPr id="4" name="Slide Number Placeholder 3"/>
          <p:cNvSpPr>
            <a:spLocks noGrp="1"/>
          </p:cNvSpPr>
          <p:nvPr>
            <p:ph type="sldNum" sz="quarter" idx="10"/>
          </p:nvPr>
        </p:nvSpPr>
        <p:spPr/>
        <p:txBody>
          <a:bodyPr/>
          <a:lstStyle/>
          <a:p>
            <a:pPr defTabSz="915589">
              <a:defRPr/>
            </a:pPr>
            <a:fld id="{C0F4A2C8-6C88-4E71-83EE-698B9D4FE22F}" type="slidenum">
              <a:rPr lang="en-NZ">
                <a:solidFill>
                  <a:prstClr val="black"/>
                </a:solidFill>
              </a:rPr>
              <a:pPr defTabSz="915589">
                <a:defRPr/>
              </a:pPr>
              <a:t>19</a:t>
            </a:fld>
            <a:endParaRPr lang="en-NZ">
              <a:solidFill>
                <a:prstClr val="black"/>
              </a:solidFill>
            </a:endParaRPr>
          </a:p>
        </p:txBody>
      </p:sp>
      <p:sp>
        <p:nvSpPr>
          <p:cNvPr id="6" name="Notes Placeholder 5">
            <a:extLst>
              <a:ext uri="{FF2B5EF4-FFF2-40B4-BE49-F238E27FC236}">
                <a16:creationId xmlns:a16="http://schemas.microsoft.com/office/drawing/2014/main" id="{0052816A-67D3-8C95-EBA9-44616743276F}"/>
              </a:ext>
            </a:extLst>
          </p:cNvPr>
          <p:cNvSpPr>
            <a:spLocks noGrp="1"/>
          </p:cNvSpPr>
          <p:nvPr>
            <p:ph type="body" sz="quarter" idx="3"/>
          </p:nvPr>
        </p:nvSpPr>
        <p:spPr/>
        <p:txBody>
          <a:bodyPr/>
          <a:lstStyle/>
          <a:p>
            <a:endParaRPr lang="en-NZ"/>
          </a:p>
        </p:txBody>
      </p:sp>
    </p:spTree>
    <p:extLst>
      <p:ext uri="{BB962C8B-B14F-4D97-AF65-F5344CB8AC3E}">
        <p14:creationId xmlns:p14="http://schemas.microsoft.com/office/powerpoint/2010/main" val="97566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a:t>
            </a:fld>
            <a:endParaRPr lang="en-US"/>
          </a:p>
        </p:txBody>
      </p:sp>
    </p:spTree>
    <p:extLst>
      <p:ext uri="{BB962C8B-B14F-4D97-AF65-F5344CB8AC3E}">
        <p14:creationId xmlns:p14="http://schemas.microsoft.com/office/powerpoint/2010/main" val="4228685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20</a:t>
            </a:fld>
            <a:endParaRPr lang="en-US"/>
          </a:p>
        </p:txBody>
      </p:sp>
    </p:spTree>
    <p:extLst>
      <p:ext uri="{BB962C8B-B14F-4D97-AF65-F5344CB8AC3E}">
        <p14:creationId xmlns:p14="http://schemas.microsoft.com/office/powerpoint/2010/main" val="4234878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21</a:t>
            </a:fld>
            <a:endParaRPr lang="en-US"/>
          </a:p>
        </p:txBody>
      </p:sp>
    </p:spTree>
    <p:extLst>
      <p:ext uri="{BB962C8B-B14F-4D97-AF65-F5344CB8AC3E}">
        <p14:creationId xmlns:p14="http://schemas.microsoft.com/office/powerpoint/2010/main" val="480191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22</a:t>
            </a:fld>
            <a:endParaRPr lang="en-US"/>
          </a:p>
        </p:txBody>
      </p:sp>
    </p:spTree>
    <p:extLst>
      <p:ext uri="{BB962C8B-B14F-4D97-AF65-F5344CB8AC3E}">
        <p14:creationId xmlns:p14="http://schemas.microsoft.com/office/powerpoint/2010/main" val="3009969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C0F4A2C8-6C88-4E71-83EE-698B9D4FE22F}" type="slidenum">
              <a:rPr lang="en-NZ" smtClean="0"/>
              <a:pPr/>
              <a:t>23</a:t>
            </a:fld>
            <a:endParaRPr lang="en-NZ"/>
          </a:p>
        </p:txBody>
      </p:sp>
    </p:spTree>
    <p:extLst>
      <p:ext uri="{BB962C8B-B14F-4D97-AF65-F5344CB8AC3E}">
        <p14:creationId xmlns:p14="http://schemas.microsoft.com/office/powerpoint/2010/main" val="1700060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24</a:t>
            </a:fld>
            <a:endParaRPr lang="en-US"/>
          </a:p>
        </p:txBody>
      </p:sp>
    </p:spTree>
    <p:extLst>
      <p:ext uri="{BB962C8B-B14F-4D97-AF65-F5344CB8AC3E}">
        <p14:creationId xmlns:p14="http://schemas.microsoft.com/office/powerpoint/2010/main" val="848869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25</a:t>
            </a:fld>
            <a:endParaRPr lang="en-US"/>
          </a:p>
        </p:txBody>
      </p:sp>
    </p:spTree>
    <p:extLst>
      <p:ext uri="{BB962C8B-B14F-4D97-AF65-F5344CB8AC3E}">
        <p14:creationId xmlns:p14="http://schemas.microsoft.com/office/powerpoint/2010/main" val="2547839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26</a:t>
            </a:fld>
            <a:endParaRPr lang="en-US"/>
          </a:p>
        </p:txBody>
      </p:sp>
    </p:spTree>
    <p:extLst>
      <p:ext uri="{BB962C8B-B14F-4D97-AF65-F5344CB8AC3E}">
        <p14:creationId xmlns:p14="http://schemas.microsoft.com/office/powerpoint/2010/main" val="1833476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27</a:t>
            </a:fld>
            <a:endParaRPr lang="en-US"/>
          </a:p>
        </p:txBody>
      </p:sp>
    </p:spTree>
    <p:extLst>
      <p:ext uri="{BB962C8B-B14F-4D97-AF65-F5344CB8AC3E}">
        <p14:creationId xmlns:p14="http://schemas.microsoft.com/office/powerpoint/2010/main" val="2031703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28</a:t>
            </a:fld>
            <a:endParaRPr lang="en-US"/>
          </a:p>
        </p:txBody>
      </p:sp>
    </p:spTree>
    <p:extLst>
      <p:ext uri="{BB962C8B-B14F-4D97-AF65-F5344CB8AC3E}">
        <p14:creationId xmlns:p14="http://schemas.microsoft.com/office/powerpoint/2010/main" val="1287799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29</a:t>
            </a:fld>
            <a:endParaRPr lang="en-US"/>
          </a:p>
        </p:txBody>
      </p:sp>
    </p:spTree>
    <p:extLst>
      <p:ext uri="{BB962C8B-B14F-4D97-AF65-F5344CB8AC3E}">
        <p14:creationId xmlns:p14="http://schemas.microsoft.com/office/powerpoint/2010/main" val="3297943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4A2C8-6C88-4E71-83EE-698B9D4FE22F}" type="slidenum">
              <a:rPr lang="en-US" smtClean="0"/>
              <a:pPr/>
              <a:t>3</a:t>
            </a:fld>
            <a:endParaRPr lang="en-US"/>
          </a:p>
        </p:txBody>
      </p:sp>
    </p:spTree>
    <p:extLst>
      <p:ext uri="{BB962C8B-B14F-4D97-AF65-F5344CB8AC3E}">
        <p14:creationId xmlns:p14="http://schemas.microsoft.com/office/powerpoint/2010/main" val="430156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30</a:t>
            </a:fld>
            <a:endParaRPr lang="en-US"/>
          </a:p>
        </p:txBody>
      </p:sp>
    </p:spTree>
    <p:extLst>
      <p:ext uri="{BB962C8B-B14F-4D97-AF65-F5344CB8AC3E}">
        <p14:creationId xmlns:p14="http://schemas.microsoft.com/office/powerpoint/2010/main" val="2148002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31</a:t>
            </a:fld>
            <a:endParaRPr lang="en-US"/>
          </a:p>
        </p:txBody>
      </p:sp>
    </p:spTree>
    <p:extLst>
      <p:ext uri="{BB962C8B-B14F-4D97-AF65-F5344CB8AC3E}">
        <p14:creationId xmlns:p14="http://schemas.microsoft.com/office/powerpoint/2010/main" val="3433671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32</a:t>
            </a:fld>
            <a:endParaRPr lang="en-US"/>
          </a:p>
        </p:txBody>
      </p:sp>
    </p:spTree>
    <p:extLst>
      <p:ext uri="{BB962C8B-B14F-4D97-AF65-F5344CB8AC3E}">
        <p14:creationId xmlns:p14="http://schemas.microsoft.com/office/powerpoint/2010/main" val="2847712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33</a:t>
            </a:fld>
            <a:endParaRPr lang="en-US"/>
          </a:p>
        </p:txBody>
      </p:sp>
    </p:spTree>
    <p:extLst>
      <p:ext uri="{BB962C8B-B14F-4D97-AF65-F5344CB8AC3E}">
        <p14:creationId xmlns:p14="http://schemas.microsoft.com/office/powerpoint/2010/main" val="3668943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C0F4A2C8-6C88-4E71-83EE-698B9D4FE22F}" type="slidenum">
              <a:rPr lang="en-NZ" smtClean="0"/>
              <a:pPr/>
              <a:t>34</a:t>
            </a:fld>
            <a:endParaRPr lang="en-NZ"/>
          </a:p>
        </p:txBody>
      </p:sp>
    </p:spTree>
    <p:extLst>
      <p:ext uri="{BB962C8B-B14F-4D97-AF65-F5344CB8AC3E}">
        <p14:creationId xmlns:p14="http://schemas.microsoft.com/office/powerpoint/2010/main" val="1253060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35</a:t>
            </a:fld>
            <a:endParaRPr lang="en-US"/>
          </a:p>
        </p:txBody>
      </p:sp>
    </p:spTree>
    <p:extLst>
      <p:ext uri="{BB962C8B-B14F-4D97-AF65-F5344CB8AC3E}">
        <p14:creationId xmlns:p14="http://schemas.microsoft.com/office/powerpoint/2010/main" val="2389992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36</a:t>
            </a:fld>
            <a:endParaRPr lang="en-US"/>
          </a:p>
        </p:txBody>
      </p:sp>
    </p:spTree>
    <p:extLst>
      <p:ext uri="{BB962C8B-B14F-4D97-AF65-F5344CB8AC3E}">
        <p14:creationId xmlns:p14="http://schemas.microsoft.com/office/powerpoint/2010/main" val="1533600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37</a:t>
            </a:fld>
            <a:endParaRPr lang="en-US"/>
          </a:p>
        </p:txBody>
      </p:sp>
    </p:spTree>
    <p:extLst>
      <p:ext uri="{BB962C8B-B14F-4D97-AF65-F5344CB8AC3E}">
        <p14:creationId xmlns:p14="http://schemas.microsoft.com/office/powerpoint/2010/main" val="2743033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38</a:t>
            </a:fld>
            <a:endParaRPr lang="en-US"/>
          </a:p>
        </p:txBody>
      </p:sp>
    </p:spTree>
    <p:extLst>
      <p:ext uri="{BB962C8B-B14F-4D97-AF65-F5344CB8AC3E}">
        <p14:creationId xmlns:p14="http://schemas.microsoft.com/office/powerpoint/2010/main" val="153237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39</a:t>
            </a:fld>
            <a:endParaRPr lang="en-US"/>
          </a:p>
        </p:txBody>
      </p:sp>
    </p:spTree>
    <p:extLst>
      <p:ext uri="{BB962C8B-B14F-4D97-AF65-F5344CB8AC3E}">
        <p14:creationId xmlns:p14="http://schemas.microsoft.com/office/powerpoint/2010/main" val="720791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746125"/>
            <a:ext cx="5267325" cy="3725863"/>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C0F4A2C8-6C88-4E71-83EE-698B9D4FE22F}" type="slidenum">
              <a:rPr lang="en-NZ" smtClean="0"/>
              <a:pPr/>
              <a:t>4</a:t>
            </a:fld>
            <a:endParaRPr lang="en-NZ"/>
          </a:p>
        </p:txBody>
      </p:sp>
    </p:spTree>
    <p:extLst>
      <p:ext uri="{BB962C8B-B14F-4D97-AF65-F5344CB8AC3E}">
        <p14:creationId xmlns:p14="http://schemas.microsoft.com/office/powerpoint/2010/main" val="280452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5</a:t>
            </a:fld>
            <a:endParaRPr lang="en-US"/>
          </a:p>
        </p:txBody>
      </p:sp>
    </p:spTree>
    <p:extLst>
      <p:ext uri="{BB962C8B-B14F-4D97-AF65-F5344CB8AC3E}">
        <p14:creationId xmlns:p14="http://schemas.microsoft.com/office/powerpoint/2010/main" val="3403193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6</a:t>
            </a:fld>
            <a:endParaRPr lang="en-US"/>
          </a:p>
        </p:txBody>
      </p:sp>
    </p:spTree>
    <p:extLst>
      <p:ext uri="{BB962C8B-B14F-4D97-AF65-F5344CB8AC3E}">
        <p14:creationId xmlns:p14="http://schemas.microsoft.com/office/powerpoint/2010/main" val="202761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0F4A2C8-6C88-4E71-83EE-698B9D4FE22F}" type="slidenum">
              <a:rPr lang="en-US" smtClean="0"/>
              <a:pPr/>
              <a:t>7</a:t>
            </a:fld>
            <a:endParaRPr lang="en-US"/>
          </a:p>
        </p:txBody>
      </p:sp>
    </p:spTree>
    <p:extLst>
      <p:ext uri="{BB962C8B-B14F-4D97-AF65-F5344CB8AC3E}">
        <p14:creationId xmlns:p14="http://schemas.microsoft.com/office/powerpoint/2010/main" val="3227320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722313"/>
            <a:ext cx="5095875" cy="3602037"/>
          </a:xfrm>
        </p:spPr>
      </p:sp>
      <p:sp>
        <p:nvSpPr>
          <p:cNvPr id="3" name="Notes Placeholder 2"/>
          <p:cNvSpPr>
            <a:spLocks noGrp="1"/>
          </p:cNvSpPr>
          <p:nvPr>
            <p:ph type="body" idx="1"/>
          </p:nvPr>
        </p:nvSpPr>
        <p:spPr>
          <a:xfrm>
            <a:off x="680719" y="4967946"/>
            <a:ext cx="5445760" cy="4472702"/>
          </a:xfrm>
        </p:spPr>
        <p:txBody>
          <a:bodyPr/>
          <a:lstStyle/>
          <a:p>
            <a:endParaRPr lang="en-NZ" dirty="0"/>
          </a:p>
        </p:txBody>
      </p:sp>
      <p:sp>
        <p:nvSpPr>
          <p:cNvPr id="4" name="Slide Number Placeholder 3"/>
          <p:cNvSpPr>
            <a:spLocks noGrp="1"/>
          </p:cNvSpPr>
          <p:nvPr>
            <p:ph type="sldNum" sz="quarter" idx="10"/>
          </p:nvPr>
        </p:nvSpPr>
        <p:spPr/>
        <p:txBody>
          <a:bodyPr/>
          <a:lstStyle/>
          <a:p>
            <a:pPr defTabSz="915562">
              <a:defRPr/>
            </a:pPr>
            <a:fld id="{C0F4A2C8-6C88-4E71-83EE-698B9D4FE22F}" type="slidenum">
              <a:rPr lang="en-NZ">
                <a:solidFill>
                  <a:prstClr val="black"/>
                </a:solidFill>
              </a:rPr>
              <a:pPr defTabSz="915562">
                <a:defRPr/>
              </a:pPr>
              <a:t>8</a:t>
            </a:fld>
            <a:endParaRPr lang="en-NZ">
              <a:solidFill>
                <a:prstClr val="black"/>
              </a:solidFill>
            </a:endParaRPr>
          </a:p>
        </p:txBody>
      </p:sp>
    </p:spTree>
    <p:extLst>
      <p:ext uri="{BB962C8B-B14F-4D97-AF65-F5344CB8AC3E}">
        <p14:creationId xmlns:p14="http://schemas.microsoft.com/office/powerpoint/2010/main" val="1621935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C0F4A2C8-6C88-4E71-83EE-698B9D4FE22F}" type="slidenum">
              <a:rPr lang="en-US" smtClean="0"/>
              <a:pPr/>
              <a:t>9</a:t>
            </a:fld>
            <a:endParaRPr lang="en-US"/>
          </a:p>
        </p:txBody>
      </p:sp>
    </p:spTree>
    <p:extLst>
      <p:ext uri="{BB962C8B-B14F-4D97-AF65-F5344CB8AC3E}">
        <p14:creationId xmlns:p14="http://schemas.microsoft.com/office/powerpoint/2010/main" val="68775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2.deloitte.com/nz/en/pages/life-sciences-and-healthcare/topics/health-care.html" TargetMode="External"/><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D9BA301-F4B9-6E4F-AD40-DC4D42089C5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0691814" cy="7559674"/>
          </a:xfrm>
          <a:prstGeom prst="rect">
            <a:avLst/>
          </a:prstGeom>
        </p:spPr>
      </p:pic>
      <p:sp>
        <p:nvSpPr>
          <p:cNvPr id="31" name="Title 1">
            <a:extLst>
              <a:ext uri="{FF2B5EF4-FFF2-40B4-BE49-F238E27FC236}">
                <a16:creationId xmlns:a16="http://schemas.microsoft.com/office/drawing/2014/main" id="{ED4906FC-BFAF-4958-9CE9-25C5B04B3489}"/>
              </a:ext>
            </a:extLst>
          </p:cNvPr>
          <p:cNvSpPr>
            <a:spLocks noGrp="1"/>
          </p:cNvSpPr>
          <p:nvPr>
            <p:ph type="ctrTitle"/>
          </p:nvPr>
        </p:nvSpPr>
        <p:spPr bwMode="gray">
          <a:xfrm>
            <a:off x="439925" y="5502045"/>
            <a:ext cx="3899170" cy="987655"/>
          </a:xfrm>
          <a:prstGeom prst="rect">
            <a:avLst/>
          </a:prstGeom>
        </p:spPr>
        <p:txBody>
          <a:bodyPr anchor="b" anchorCtr="0">
            <a:noAutofit/>
          </a:bodyPr>
          <a:lstStyle>
            <a:lvl1pPr algn="l">
              <a:lnSpc>
                <a:spcPts val="3454"/>
              </a:lnSpc>
              <a:defRPr sz="3000" b="0" i="0">
                <a:solidFill>
                  <a:schemeClr val="accent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32" name="Text Placeholder 4">
            <a:extLst>
              <a:ext uri="{FF2B5EF4-FFF2-40B4-BE49-F238E27FC236}">
                <a16:creationId xmlns:a16="http://schemas.microsoft.com/office/drawing/2014/main" id="{5C53C0A8-5E50-476A-9C12-29D90EB611F8}"/>
              </a:ext>
            </a:extLst>
          </p:cNvPr>
          <p:cNvSpPr>
            <a:spLocks noGrp="1"/>
          </p:cNvSpPr>
          <p:nvPr>
            <p:ph type="body" sz="quarter" idx="10"/>
          </p:nvPr>
        </p:nvSpPr>
        <p:spPr>
          <a:xfrm>
            <a:off x="439925" y="6880608"/>
            <a:ext cx="3899170" cy="300987"/>
          </a:xfrm>
          <a:prstGeom prst="rect">
            <a:avLst/>
          </a:prstGeom>
        </p:spPr>
        <p:txBody>
          <a:bodyPr anchor="b">
            <a:noAutofit/>
          </a:bodyPr>
          <a:lstStyle>
            <a:lvl1pPr>
              <a:spcAft>
                <a:spcPts val="0"/>
              </a:spcAft>
              <a:defRPr sz="1100" b="1">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41" name="Group 40">
            <a:extLst>
              <a:ext uri="{FF2B5EF4-FFF2-40B4-BE49-F238E27FC236}">
                <a16:creationId xmlns:a16="http://schemas.microsoft.com/office/drawing/2014/main" id="{06EC4AD1-2F37-5248-95EA-925B13C63310}"/>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42" name="Oval 5">
              <a:extLst>
                <a:ext uri="{FF2B5EF4-FFF2-40B4-BE49-F238E27FC236}">
                  <a16:creationId xmlns:a16="http://schemas.microsoft.com/office/drawing/2014/main" id="{9262A0D1-C76F-A349-9799-17BD566D431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3" name="Freeform 6">
              <a:extLst>
                <a:ext uri="{FF2B5EF4-FFF2-40B4-BE49-F238E27FC236}">
                  <a16:creationId xmlns:a16="http://schemas.microsoft.com/office/drawing/2014/main" id="{6575C01D-3B4D-934D-B55D-1A903B323C3A}"/>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4" name="Rectangle 7">
              <a:extLst>
                <a:ext uri="{FF2B5EF4-FFF2-40B4-BE49-F238E27FC236}">
                  <a16:creationId xmlns:a16="http://schemas.microsoft.com/office/drawing/2014/main" id="{8389DFDC-4E43-FC43-96F7-6A913B7D57D4}"/>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5" name="Freeform 8">
              <a:extLst>
                <a:ext uri="{FF2B5EF4-FFF2-40B4-BE49-F238E27FC236}">
                  <a16:creationId xmlns:a16="http://schemas.microsoft.com/office/drawing/2014/main" id="{EDF26AD8-20D8-384E-A9DA-F63841489B9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6" name="Rectangle 9">
              <a:extLst>
                <a:ext uri="{FF2B5EF4-FFF2-40B4-BE49-F238E27FC236}">
                  <a16:creationId xmlns:a16="http://schemas.microsoft.com/office/drawing/2014/main" id="{D5A2FA45-229D-C745-A14E-9E3FEA35BF57}"/>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7" name="Rectangle 10">
              <a:extLst>
                <a:ext uri="{FF2B5EF4-FFF2-40B4-BE49-F238E27FC236}">
                  <a16:creationId xmlns:a16="http://schemas.microsoft.com/office/drawing/2014/main" id="{203BE897-54B0-8C47-B51F-CA1F3F70F7DF}"/>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8" name="Freeform 11">
              <a:extLst>
                <a:ext uri="{FF2B5EF4-FFF2-40B4-BE49-F238E27FC236}">
                  <a16:creationId xmlns:a16="http://schemas.microsoft.com/office/drawing/2014/main" id="{84297687-27C3-EC48-8B4E-8B212F0F5B6B}"/>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49" name="Freeform 12">
              <a:extLst>
                <a:ext uri="{FF2B5EF4-FFF2-40B4-BE49-F238E27FC236}">
                  <a16:creationId xmlns:a16="http://schemas.microsoft.com/office/drawing/2014/main" id="{24E29C58-DFAC-E74A-8728-21651142DBBC}"/>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0" name="Freeform 13">
              <a:extLst>
                <a:ext uri="{FF2B5EF4-FFF2-40B4-BE49-F238E27FC236}">
                  <a16:creationId xmlns:a16="http://schemas.microsoft.com/office/drawing/2014/main" id="{BA7E1384-65EF-4146-AAB0-1C49753D852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51" name="Freeform 14">
              <a:extLst>
                <a:ext uri="{FF2B5EF4-FFF2-40B4-BE49-F238E27FC236}">
                  <a16:creationId xmlns:a16="http://schemas.microsoft.com/office/drawing/2014/main" id="{1EFBA69F-3E90-5A45-87EC-4FCDB81BDD39}"/>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3810319143"/>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Vs (With Intro)">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
        <p:nvSpPr>
          <p:cNvPr id="7" name="Text Placeholder 2">
            <a:extLst>
              <a:ext uri="{FF2B5EF4-FFF2-40B4-BE49-F238E27FC236}">
                <a16:creationId xmlns:a16="http://schemas.microsoft.com/office/drawing/2014/main" id="{EFB1A58F-EC5D-F847-BF63-7A6ADBDAD714}"/>
              </a:ext>
            </a:extLst>
          </p:cNvPr>
          <p:cNvSpPr>
            <a:spLocks noGrp="1"/>
          </p:cNvSpPr>
          <p:nvPr>
            <p:ph type="body" idx="12"/>
          </p:nvPr>
        </p:nvSpPr>
        <p:spPr bwMode="gray">
          <a:xfrm>
            <a:off x="377824" y="1476375"/>
            <a:ext cx="6551613" cy="977265"/>
          </a:xfrm>
          <a:prstGeom prst="rect">
            <a:avLst/>
          </a:prstGeom>
        </p:spPr>
        <p:txBody>
          <a:bodyPr lIns="0" tIns="0" rIns="0" bIns="0">
            <a:noAutofit/>
          </a:bodyPr>
          <a:lstStyle>
            <a:lvl1pPr marL="0" indent="0">
              <a:lnSpc>
                <a:spcPct val="120000"/>
              </a:lnSpc>
              <a:spcAft>
                <a:spcPts val="700"/>
              </a:spcAft>
              <a:buNone/>
              <a:defRPr sz="1400" b="0" i="0">
                <a:solidFill>
                  <a:schemeClr val="accent3"/>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8" name="Text Placeholder 2">
            <a:extLst>
              <a:ext uri="{FF2B5EF4-FFF2-40B4-BE49-F238E27FC236}">
                <a16:creationId xmlns:a16="http://schemas.microsoft.com/office/drawing/2014/main" id="{A93578C1-027B-6747-92D8-0D42A3B9A474}"/>
              </a:ext>
            </a:extLst>
          </p:cNvPr>
          <p:cNvSpPr>
            <a:spLocks noGrp="1"/>
          </p:cNvSpPr>
          <p:nvPr>
            <p:ph type="body" idx="13"/>
          </p:nvPr>
        </p:nvSpPr>
        <p:spPr bwMode="gray">
          <a:xfrm>
            <a:off x="377827" y="4264537"/>
            <a:ext cx="1439862" cy="2718876"/>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pic>
        <p:nvPicPr>
          <p:cNvPr id="9" name="Picture 8">
            <a:extLst>
              <a:ext uri="{FF2B5EF4-FFF2-40B4-BE49-F238E27FC236}">
                <a16:creationId xmlns:a16="http://schemas.microsoft.com/office/drawing/2014/main" id="{4882E6DE-67C6-CE4B-BAC5-F5E06DBC7A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825" y="2639161"/>
            <a:ext cx="1439858" cy="1439858"/>
          </a:xfrm>
          <a:prstGeom prst="rect">
            <a:avLst/>
          </a:prstGeom>
        </p:spPr>
      </p:pic>
      <p:pic>
        <p:nvPicPr>
          <p:cNvPr id="10" name="Picture 9">
            <a:extLst>
              <a:ext uri="{FF2B5EF4-FFF2-40B4-BE49-F238E27FC236}">
                <a16:creationId xmlns:a16="http://schemas.microsoft.com/office/drawing/2014/main" id="{DAF51A29-BEC9-DC49-BCD2-012B6027E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9574" y="2639160"/>
            <a:ext cx="1439857" cy="1439857"/>
          </a:xfrm>
          <a:prstGeom prst="rect">
            <a:avLst/>
          </a:prstGeom>
        </p:spPr>
      </p:pic>
      <p:sp>
        <p:nvSpPr>
          <p:cNvPr id="11" name="Text Placeholder 2">
            <a:extLst>
              <a:ext uri="{FF2B5EF4-FFF2-40B4-BE49-F238E27FC236}">
                <a16:creationId xmlns:a16="http://schemas.microsoft.com/office/drawing/2014/main" id="{13D6354E-B587-2E42-9255-1FDB98FED25C}"/>
              </a:ext>
            </a:extLst>
          </p:cNvPr>
          <p:cNvSpPr>
            <a:spLocks noGrp="1"/>
          </p:cNvSpPr>
          <p:nvPr>
            <p:ph type="body" idx="14"/>
          </p:nvPr>
        </p:nvSpPr>
        <p:spPr bwMode="gray">
          <a:xfrm>
            <a:off x="5489576" y="4264537"/>
            <a:ext cx="1439862" cy="2718876"/>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7" name="Text Placeholder 2">
            <a:extLst>
              <a:ext uri="{FF2B5EF4-FFF2-40B4-BE49-F238E27FC236}">
                <a16:creationId xmlns:a16="http://schemas.microsoft.com/office/drawing/2014/main" id="{4901AFE8-0612-3E4D-9DFF-0C98C4A09C67}"/>
              </a:ext>
            </a:extLst>
          </p:cNvPr>
          <p:cNvSpPr>
            <a:spLocks noGrp="1"/>
          </p:cNvSpPr>
          <p:nvPr>
            <p:ph type="body" idx="15"/>
          </p:nvPr>
        </p:nvSpPr>
        <p:spPr bwMode="gray">
          <a:xfrm>
            <a:off x="2087561" y="2639160"/>
            <a:ext cx="2827339" cy="434425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8" name="Text Placeholder 2">
            <a:extLst>
              <a:ext uri="{FF2B5EF4-FFF2-40B4-BE49-F238E27FC236}">
                <a16:creationId xmlns:a16="http://schemas.microsoft.com/office/drawing/2014/main" id="{F6706871-AADB-7A4F-B2C2-C39F05F5C39B}"/>
              </a:ext>
            </a:extLst>
          </p:cNvPr>
          <p:cNvSpPr>
            <a:spLocks noGrp="1"/>
          </p:cNvSpPr>
          <p:nvPr>
            <p:ph type="body" idx="16"/>
          </p:nvPr>
        </p:nvSpPr>
        <p:spPr bwMode="gray">
          <a:xfrm>
            <a:off x="7181853" y="2639160"/>
            <a:ext cx="2827340" cy="434425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6425515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Vs">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2087561" y="1481354"/>
            <a:ext cx="2827339" cy="5502059"/>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7181853" y="1481354"/>
            <a:ext cx="2827340" cy="5502059"/>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
        <p:nvSpPr>
          <p:cNvPr id="8" name="Text Placeholder 2">
            <a:extLst>
              <a:ext uri="{FF2B5EF4-FFF2-40B4-BE49-F238E27FC236}">
                <a16:creationId xmlns:a16="http://schemas.microsoft.com/office/drawing/2014/main" id="{A93578C1-027B-6747-92D8-0D42A3B9A474}"/>
              </a:ext>
            </a:extLst>
          </p:cNvPr>
          <p:cNvSpPr>
            <a:spLocks noGrp="1"/>
          </p:cNvSpPr>
          <p:nvPr>
            <p:ph type="body" idx="13"/>
          </p:nvPr>
        </p:nvSpPr>
        <p:spPr bwMode="gray">
          <a:xfrm>
            <a:off x="377827" y="3101752"/>
            <a:ext cx="1439862" cy="3447448"/>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pic>
        <p:nvPicPr>
          <p:cNvPr id="9" name="Picture 8">
            <a:extLst>
              <a:ext uri="{FF2B5EF4-FFF2-40B4-BE49-F238E27FC236}">
                <a16:creationId xmlns:a16="http://schemas.microsoft.com/office/drawing/2014/main" id="{4882E6DE-67C6-CE4B-BAC5-F5E06DBC7A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825" y="1476376"/>
            <a:ext cx="1439858" cy="1439858"/>
          </a:xfrm>
          <a:prstGeom prst="rect">
            <a:avLst/>
          </a:prstGeom>
        </p:spPr>
      </p:pic>
      <p:pic>
        <p:nvPicPr>
          <p:cNvPr id="10" name="Picture 9">
            <a:extLst>
              <a:ext uri="{FF2B5EF4-FFF2-40B4-BE49-F238E27FC236}">
                <a16:creationId xmlns:a16="http://schemas.microsoft.com/office/drawing/2014/main" id="{DAF51A29-BEC9-DC49-BCD2-012B6027E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489574" y="1476375"/>
            <a:ext cx="1439857" cy="1439857"/>
          </a:xfrm>
          <a:prstGeom prst="rect">
            <a:avLst/>
          </a:prstGeom>
        </p:spPr>
      </p:pic>
      <p:sp>
        <p:nvSpPr>
          <p:cNvPr id="11" name="Text Placeholder 2">
            <a:extLst>
              <a:ext uri="{FF2B5EF4-FFF2-40B4-BE49-F238E27FC236}">
                <a16:creationId xmlns:a16="http://schemas.microsoft.com/office/drawing/2014/main" id="{13D6354E-B587-2E42-9255-1FDB98FED25C}"/>
              </a:ext>
            </a:extLst>
          </p:cNvPr>
          <p:cNvSpPr>
            <a:spLocks noGrp="1"/>
          </p:cNvSpPr>
          <p:nvPr>
            <p:ph type="body" idx="14"/>
          </p:nvPr>
        </p:nvSpPr>
        <p:spPr bwMode="gray">
          <a:xfrm>
            <a:off x="5489576" y="3101752"/>
            <a:ext cx="1439862" cy="3447448"/>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5633933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Layout (No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971550"/>
            <a:ext cx="3132137" cy="601186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42573133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egal Text White">
    <p:bg>
      <p:bgPr>
        <a:solidFill>
          <a:schemeClr val="bg1"/>
        </a:solidFill>
        <a:effectLst/>
      </p:bgPr>
    </p:bg>
    <p:spTree>
      <p:nvGrpSpPr>
        <p:cNvPr id="1" name=""/>
        <p:cNvGrpSpPr/>
        <p:nvPr/>
      </p:nvGrpSpPr>
      <p:grpSpPr>
        <a:xfrm>
          <a:off x="0" y="0"/>
          <a:ext cx="0" cy="0"/>
          <a:chOff x="0" y="0"/>
          <a:chExt cx="0" cy="0"/>
        </a:xfrm>
      </p:grpSpPr>
      <p:sp>
        <p:nvSpPr>
          <p:cNvPr id="4" name="text" descr="{&quot;templafy&quot;:{&quot;id&quot;:&quot;800c6883-4ad8-4056-8cce-b2fa024d16a9&quot;}}" title="UserProfile.LegalEntity.Boilerplate_external">
            <a:extLst>
              <a:ext uri="{FF2B5EF4-FFF2-40B4-BE49-F238E27FC236}">
                <a16:creationId xmlns:a16="http://schemas.microsoft.com/office/drawing/2014/main" id="{71490C82-24AA-476D-AA48-45B05331BAF6}"/>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tx1"/>
                </a:solidFill>
              </a:rPr>
              <a:t>Deloitte refers to one or more of Deloitte </a:t>
            </a:r>
            <a:r>
              <a:rPr lang="en-NZ" sz="800" err="1">
                <a:solidFill>
                  <a:schemeClr val="tx1"/>
                </a:solidFill>
              </a:rPr>
              <a:t>Touche</a:t>
            </a:r>
            <a:r>
              <a:rPr lang="en-NZ" sz="800">
                <a:solidFill>
                  <a:schemeClr val="tx1"/>
                </a:solidFill>
              </a:rPr>
              <a:t>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 2022. Deloitte Limited (as trustee for the Deloitte Trading Trust).</a:t>
            </a:r>
          </a:p>
        </p:txBody>
      </p:sp>
      <p:grpSp>
        <p:nvGrpSpPr>
          <p:cNvPr id="14" name="Group 13">
            <a:extLst>
              <a:ext uri="{FF2B5EF4-FFF2-40B4-BE49-F238E27FC236}">
                <a16:creationId xmlns:a16="http://schemas.microsoft.com/office/drawing/2014/main" id="{D57CEE3E-DC10-48E7-B017-14923B6CC066}"/>
              </a:ext>
            </a:extLst>
          </p:cNvPr>
          <p:cNvGrpSpPr>
            <a:grpSpLocks noChangeAspect="1"/>
          </p:cNvGrpSpPr>
          <p:nvPr userDrawn="1"/>
        </p:nvGrpSpPr>
        <p:grpSpPr>
          <a:xfrm>
            <a:off x="439927" y="424315"/>
            <a:ext cx="2170800" cy="412689"/>
            <a:chOff x="398463" y="404813"/>
            <a:chExt cx="1627187" cy="307976"/>
          </a:xfrm>
          <a:solidFill>
            <a:schemeClr val="tx1"/>
          </a:solidFill>
        </p:grpSpPr>
        <p:sp>
          <p:nvSpPr>
            <p:cNvPr id="15" name="Oval 5">
              <a:extLst>
                <a:ext uri="{FF2B5EF4-FFF2-40B4-BE49-F238E27FC236}">
                  <a16:creationId xmlns:a16="http://schemas.microsoft.com/office/drawing/2014/main" id="{13600E39-3ABE-40B6-8EE0-92D3C51FEC6F}"/>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AD6594C2-885F-4AC5-91E2-38122F7B7820}"/>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81779095-6576-4C3E-98B7-9EF1593CB7D8}"/>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8" name="Freeform 8">
              <a:extLst>
                <a:ext uri="{FF2B5EF4-FFF2-40B4-BE49-F238E27FC236}">
                  <a16:creationId xmlns:a16="http://schemas.microsoft.com/office/drawing/2014/main" id="{C142851A-719F-4C0D-A1C2-264FD47FF55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Rectangle 9">
              <a:extLst>
                <a:ext uri="{FF2B5EF4-FFF2-40B4-BE49-F238E27FC236}">
                  <a16:creationId xmlns:a16="http://schemas.microsoft.com/office/drawing/2014/main" id="{2AB3B605-F82B-4BC4-BFCA-BDC5482B8B7B}"/>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10">
              <a:extLst>
                <a:ext uri="{FF2B5EF4-FFF2-40B4-BE49-F238E27FC236}">
                  <a16:creationId xmlns:a16="http://schemas.microsoft.com/office/drawing/2014/main" id="{1EFE7422-E400-44FD-973E-E266A228AEBD}"/>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Freeform 11">
              <a:extLst>
                <a:ext uri="{FF2B5EF4-FFF2-40B4-BE49-F238E27FC236}">
                  <a16:creationId xmlns:a16="http://schemas.microsoft.com/office/drawing/2014/main" id="{50EC2CE0-FD78-4F3B-AE1D-11AAC711F0C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2">
              <a:extLst>
                <a:ext uri="{FF2B5EF4-FFF2-40B4-BE49-F238E27FC236}">
                  <a16:creationId xmlns:a16="http://schemas.microsoft.com/office/drawing/2014/main" id="{2169DED9-5BA6-4133-B9AC-A97F0345D2E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3">
              <a:extLst>
                <a:ext uri="{FF2B5EF4-FFF2-40B4-BE49-F238E27FC236}">
                  <a16:creationId xmlns:a16="http://schemas.microsoft.com/office/drawing/2014/main" id="{C97CE1D7-E8FF-4445-9077-4311855F48D5}"/>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4">
              <a:extLst>
                <a:ext uri="{FF2B5EF4-FFF2-40B4-BE49-F238E27FC236}">
                  <a16:creationId xmlns:a16="http://schemas.microsoft.com/office/drawing/2014/main" id="{3D9A6B4B-FFC7-492C-B5D0-FF5F284EF054}"/>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1180331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gal Text Black">
    <p:bg>
      <p:bgPr>
        <a:solidFill>
          <a:schemeClr val="tx1"/>
        </a:solidFill>
        <a:effectLst/>
      </p:bgPr>
    </p:bg>
    <p:spTree>
      <p:nvGrpSpPr>
        <p:cNvPr id="1" name=""/>
        <p:cNvGrpSpPr/>
        <p:nvPr/>
      </p:nvGrpSpPr>
      <p:grpSpPr>
        <a:xfrm>
          <a:off x="0" y="0"/>
          <a:ext cx="0" cy="0"/>
          <a:chOff x="0" y="0"/>
          <a:chExt cx="0" cy="0"/>
        </a:xfrm>
      </p:grpSpPr>
      <p:sp>
        <p:nvSpPr>
          <p:cNvPr id="18" name="text" descr="{&quot;templafy&quot;:{&quot;id&quot;:&quot;3402ecd5-253f-4f2c-a80b-035c8d1004f8&quot;}}" title="UserProfile.LegalEntity.Boilerplate_external">
            <a:extLst>
              <a:ext uri="{FF2B5EF4-FFF2-40B4-BE49-F238E27FC236}">
                <a16:creationId xmlns:a16="http://schemas.microsoft.com/office/drawing/2014/main" id="{428134EC-E3E1-422C-926B-53B2BC3EA4A7}"/>
              </a:ext>
            </a:extLst>
          </p:cNvPr>
          <p:cNvSpPr txBox="1"/>
          <p:nvPr userDrawn="1"/>
        </p:nvSpPr>
        <p:spPr>
          <a:xfrm>
            <a:off x="439926" y="1479030"/>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NZ" sz="800">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 2022. Deloitte Limited (as trustee for the Deloitte Trading Trust).</a:t>
            </a:r>
          </a:p>
        </p:txBody>
      </p:sp>
      <p:grpSp>
        <p:nvGrpSpPr>
          <p:cNvPr id="14" name="Group 13">
            <a:extLst>
              <a:ext uri="{FF2B5EF4-FFF2-40B4-BE49-F238E27FC236}">
                <a16:creationId xmlns:a16="http://schemas.microsoft.com/office/drawing/2014/main" id="{A9696E68-9F8E-4F8E-B41E-C8511C1F40DF}"/>
              </a:ext>
            </a:extLst>
          </p:cNvPr>
          <p:cNvGrpSpPr>
            <a:grpSpLocks noChangeAspect="1"/>
          </p:cNvGrpSpPr>
          <p:nvPr userDrawn="1"/>
        </p:nvGrpSpPr>
        <p:grpSpPr>
          <a:xfrm>
            <a:off x="439927" y="424315"/>
            <a:ext cx="2171260" cy="412776"/>
            <a:chOff x="398463" y="404813"/>
            <a:chExt cx="1627187" cy="307976"/>
          </a:xfrm>
          <a:solidFill>
            <a:schemeClr val="tx1"/>
          </a:solidFill>
        </p:grpSpPr>
        <p:sp>
          <p:nvSpPr>
            <p:cNvPr id="15" name="Oval 5">
              <a:extLst>
                <a:ext uri="{FF2B5EF4-FFF2-40B4-BE49-F238E27FC236}">
                  <a16:creationId xmlns:a16="http://schemas.microsoft.com/office/drawing/2014/main" id="{2DDA0643-EA55-4A5B-ADC4-22FBFC5C874B}"/>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6" name="Freeform 6">
              <a:extLst>
                <a:ext uri="{FF2B5EF4-FFF2-40B4-BE49-F238E27FC236}">
                  <a16:creationId xmlns:a16="http://schemas.microsoft.com/office/drawing/2014/main" id="{BDFAFCB7-61A1-4906-9C4D-4CE8AB4F00C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7" name="Rectangle 7">
              <a:extLst>
                <a:ext uri="{FF2B5EF4-FFF2-40B4-BE49-F238E27FC236}">
                  <a16:creationId xmlns:a16="http://schemas.microsoft.com/office/drawing/2014/main" id="{1891D5DB-48F6-44A2-BB6E-DB1917207222}"/>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19" name="Freeform 8">
              <a:extLst>
                <a:ext uri="{FF2B5EF4-FFF2-40B4-BE49-F238E27FC236}">
                  <a16:creationId xmlns:a16="http://schemas.microsoft.com/office/drawing/2014/main" id="{5FD58076-AC10-44FC-9717-8EF80887E7B9}"/>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1" name="Rectangle 9">
              <a:extLst>
                <a:ext uri="{FF2B5EF4-FFF2-40B4-BE49-F238E27FC236}">
                  <a16:creationId xmlns:a16="http://schemas.microsoft.com/office/drawing/2014/main" id="{52D238B7-DEEB-4715-83D8-4D6C6F40A7A8}"/>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2" name="Rectangle 10">
              <a:extLst>
                <a:ext uri="{FF2B5EF4-FFF2-40B4-BE49-F238E27FC236}">
                  <a16:creationId xmlns:a16="http://schemas.microsoft.com/office/drawing/2014/main" id="{0D41F5CE-157A-42B8-A702-0013969D96BA}"/>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3" name="Freeform 11">
              <a:extLst>
                <a:ext uri="{FF2B5EF4-FFF2-40B4-BE49-F238E27FC236}">
                  <a16:creationId xmlns:a16="http://schemas.microsoft.com/office/drawing/2014/main" id="{297E4F56-20D6-4D4B-9E03-C2190F2FA171}"/>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4" name="Freeform 12">
              <a:extLst>
                <a:ext uri="{FF2B5EF4-FFF2-40B4-BE49-F238E27FC236}">
                  <a16:creationId xmlns:a16="http://schemas.microsoft.com/office/drawing/2014/main" id="{2DC11F2E-291C-4412-990E-D789E00E9ED3}"/>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5" name="Freeform 13">
              <a:extLst>
                <a:ext uri="{FF2B5EF4-FFF2-40B4-BE49-F238E27FC236}">
                  <a16:creationId xmlns:a16="http://schemas.microsoft.com/office/drawing/2014/main" id="{2D4CBBD4-0A31-4A43-923B-A63334FD73F7}"/>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sp>
          <p:nvSpPr>
            <p:cNvPr id="36" name="Freeform 14">
              <a:extLst>
                <a:ext uri="{FF2B5EF4-FFF2-40B4-BE49-F238E27FC236}">
                  <a16:creationId xmlns:a16="http://schemas.microsoft.com/office/drawing/2014/main" id="{7ACBC60A-0EBD-486C-84DF-C61FBEB207CC}"/>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solidFill>
                  <a:schemeClr val="bg1"/>
                </a:solidFill>
              </a:endParaRPr>
            </a:p>
          </p:txBody>
        </p:sp>
      </p:grpSp>
    </p:spTree>
    <p:extLst>
      <p:ext uri="{BB962C8B-B14F-4D97-AF65-F5344CB8AC3E}">
        <p14:creationId xmlns:p14="http://schemas.microsoft.com/office/powerpoint/2010/main" val="380664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Image Divider - Light BG">
    <p:bg bwMode="gray">
      <p:bgPr>
        <a:solidFill>
          <a:srgbClr val="A3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F5AB8-DED4-E2FF-5497-ED28EE77ED61}"/>
              </a:ext>
            </a:extLst>
          </p:cNvPr>
          <p:cNvPicPr>
            <a:picLocks noChangeAspect="1"/>
          </p:cNvPicPr>
          <p:nvPr userDrawn="1"/>
        </p:nvPicPr>
        <p:blipFill>
          <a:blip r:embed="rId2"/>
          <a:stretch>
            <a:fillRect/>
          </a:stretch>
        </p:blipFill>
        <p:spPr>
          <a:xfrm>
            <a:off x="-7095" y="0"/>
            <a:ext cx="10691813" cy="7559675"/>
          </a:xfrm>
          <a:prstGeom prst="rect">
            <a:avLst/>
          </a:prstGeom>
        </p:spPr>
      </p:pic>
      <p:sp>
        <p:nvSpPr>
          <p:cNvPr id="18" name="Title 1"/>
          <p:cNvSpPr>
            <a:spLocks noGrp="1"/>
          </p:cNvSpPr>
          <p:nvPr>
            <p:ph type="title"/>
          </p:nvPr>
        </p:nvSpPr>
        <p:spPr bwMode="gray">
          <a:xfrm>
            <a:off x="423215" y="1880185"/>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5" y="3952682"/>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29" indent="0">
              <a:buNone/>
              <a:defRPr sz="2339">
                <a:solidFill>
                  <a:schemeClr val="tx1">
                    <a:tint val="75000"/>
                  </a:schemeClr>
                </a:solidFill>
              </a:defRPr>
            </a:lvl2pPr>
            <a:lvl3pPr marL="1069258" indent="0">
              <a:buNone/>
              <a:defRPr sz="2105">
                <a:solidFill>
                  <a:schemeClr val="tx1">
                    <a:tint val="75000"/>
                  </a:schemeClr>
                </a:solidFill>
              </a:defRPr>
            </a:lvl3pPr>
            <a:lvl4pPr marL="1603887" indent="0">
              <a:buNone/>
              <a:defRPr sz="1872">
                <a:solidFill>
                  <a:schemeClr val="tx1">
                    <a:tint val="75000"/>
                  </a:schemeClr>
                </a:solidFill>
              </a:defRPr>
            </a:lvl4pPr>
            <a:lvl5pPr marL="2138515" indent="0">
              <a:buNone/>
              <a:defRPr sz="1872">
                <a:solidFill>
                  <a:schemeClr val="tx1">
                    <a:tint val="75000"/>
                  </a:schemeClr>
                </a:solidFill>
              </a:defRPr>
            </a:lvl5pPr>
            <a:lvl6pPr marL="2673144" indent="0">
              <a:buNone/>
              <a:defRPr sz="1872">
                <a:solidFill>
                  <a:schemeClr val="tx1">
                    <a:tint val="75000"/>
                  </a:schemeClr>
                </a:solidFill>
              </a:defRPr>
            </a:lvl6pPr>
            <a:lvl7pPr marL="3207773" indent="0">
              <a:buNone/>
              <a:defRPr sz="1872">
                <a:solidFill>
                  <a:schemeClr val="tx1">
                    <a:tint val="75000"/>
                  </a:schemeClr>
                </a:solidFill>
              </a:defRPr>
            </a:lvl7pPr>
            <a:lvl8pPr marL="3742402" indent="0">
              <a:buNone/>
              <a:defRPr sz="1872">
                <a:solidFill>
                  <a:schemeClr val="tx1">
                    <a:tint val="75000"/>
                  </a:schemeClr>
                </a:solidFill>
              </a:defRPr>
            </a:lvl8pPr>
            <a:lvl9pPr marL="4277032" indent="0">
              <a:buNone/>
              <a:defRPr sz="1872">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3"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5"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8799768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layout">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11EB4-84DE-5A9E-B65D-1EB08E25F2BB}"/>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25344" y="718269"/>
            <a:ext cx="6484696" cy="403434"/>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4" name="Text Placeholder 3">
            <a:extLst>
              <a:ext uri="{FF2B5EF4-FFF2-40B4-BE49-F238E27FC236}">
                <a16:creationId xmlns:a16="http://schemas.microsoft.com/office/drawing/2014/main" id="{D82F3F26-FCB1-A815-0616-60107E113408}"/>
              </a:ext>
            </a:extLst>
          </p:cNvPr>
          <p:cNvSpPr>
            <a:spLocks noGrp="1"/>
          </p:cNvSpPr>
          <p:nvPr>
            <p:ph type="body" sz="quarter" idx="14"/>
          </p:nvPr>
        </p:nvSpPr>
        <p:spPr>
          <a:xfrm>
            <a:off x="426003" y="1835672"/>
            <a:ext cx="4825237" cy="5108030"/>
          </a:xfrm>
        </p:spPr>
        <p:txBody>
          <a:bodyPr rIns="180000"/>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1947036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77128210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 Circle with text">
    <p:bg bwMode="gray">
      <p:bgPr>
        <a:gradFill flip="none" rotWithShape="1">
          <a:gsLst>
            <a:gs pos="0">
              <a:srgbClr val="9DD4CF"/>
            </a:gs>
            <a:gs pos="100000">
              <a:srgbClr val="DDEFE8"/>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77F6C3-5F35-1BAC-8802-A8B5876F8AFB}"/>
              </a:ext>
            </a:extLst>
          </p:cNvPr>
          <p:cNvPicPr>
            <a:picLocks noChangeAspect="1"/>
          </p:cNvPicPr>
          <p:nvPr userDrawn="1"/>
        </p:nvPicPr>
        <p:blipFill rotWithShape="1">
          <a:blip r:embed="rId2"/>
          <a:srcRect l="6815" t="27336" r="30770" b="29108"/>
          <a:stretch/>
        </p:blipFill>
        <p:spPr>
          <a:xfrm>
            <a:off x="2073262" y="0"/>
            <a:ext cx="8618552" cy="7559675"/>
          </a:xfrm>
          <a:prstGeom prst="rect">
            <a:avLst/>
          </a:prstGeom>
        </p:spPr>
      </p:pic>
      <p:sp>
        <p:nvSpPr>
          <p:cNvPr id="3" name="Rectangle 2">
            <a:extLst>
              <a:ext uri="{FF2B5EF4-FFF2-40B4-BE49-F238E27FC236}">
                <a16:creationId xmlns:a16="http://schemas.microsoft.com/office/drawing/2014/main" id="{9512A477-5C8A-2106-5F84-68DF573DC049}"/>
              </a:ext>
            </a:extLst>
          </p:cNvPr>
          <p:cNvSpPr/>
          <p:nvPr userDrawn="1"/>
        </p:nvSpPr>
        <p:spPr bwMode="gray">
          <a:xfrm>
            <a:off x="1" y="0"/>
            <a:ext cx="5003071" cy="7559675"/>
          </a:xfrm>
          <a:prstGeom prst="rect">
            <a:avLst/>
          </a:prstGeom>
          <a:gradFill flip="none" rotWithShape="1">
            <a:gsLst>
              <a:gs pos="0">
                <a:schemeClr val="bg1">
                  <a:alpha val="53639"/>
                </a:schemeClr>
              </a:gs>
              <a:gs pos="100000">
                <a:schemeClr val="bg1">
                  <a:alpha val="0"/>
                </a:schemeClr>
              </a:gs>
            </a:gsLst>
            <a:lin ang="0" scaled="1"/>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16838" y="503978"/>
            <a:ext cx="1752152" cy="412707"/>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439925" y="3397958"/>
            <a:ext cx="3137710" cy="2188861"/>
          </a:xfrm>
          <a:prstGeom prst="rect">
            <a:avLst/>
          </a:prstGeom>
        </p:spPr>
        <p:txBody>
          <a:bodyPr anchor="b" anchorCtr="0">
            <a:noAutofit/>
          </a:bodyPr>
          <a:lstStyle>
            <a:lvl1pPr algn="l">
              <a:lnSpc>
                <a:spcPct val="90000"/>
              </a:lnSpc>
              <a:spcAft>
                <a:spcPts val="526"/>
              </a:spcAft>
              <a:defRPr sz="3947" b="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39925" y="6642714"/>
            <a:ext cx="3137710" cy="300987"/>
          </a:xfrm>
          <a:prstGeom prst="rect">
            <a:avLst/>
          </a:prstGeom>
        </p:spPr>
        <p:txBody>
          <a:bodyPr anchor="t">
            <a:noAutofit/>
          </a:bodyPr>
          <a:lstStyle>
            <a:lvl1pPr>
              <a:spcAft>
                <a:spcPts val="0"/>
              </a:spcAft>
              <a:defRPr sz="965" b="1">
                <a:solidFill>
                  <a:schemeClr val="accent2"/>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10" name="Text Placeholder 9">
            <a:extLst>
              <a:ext uri="{FF2B5EF4-FFF2-40B4-BE49-F238E27FC236}">
                <a16:creationId xmlns:a16="http://schemas.microsoft.com/office/drawing/2014/main" id="{8ACE764E-18F0-9CA2-FD00-4E764DC10704}"/>
              </a:ext>
            </a:extLst>
          </p:cNvPr>
          <p:cNvSpPr>
            <a:spLocks noGrp="1"/>
          </p:cNvSpPr>
          <p:nvPr>
            <p:ph type="body" sz="quarter" idx="11"/>
          </p:nvPr>
        </p:nvSpPr>
        <p:spPr>
          <a:xfrm>
            <a:off x="439924" y="5697409"/>
            <a:ext cx="3137936" cy="834715"/>
          </a:xfrm>
        </p:spPr>
        <p:txBody>
          <a:bodyPr>
            <a:normAutofit/>
          </a:bodyPr>
          <a:lstStyle>
            <a:lvl1pPr>
              <a:defRPr sz="1579" b="0" i="0">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spTree>
    <p:extLst>
      <p:ext uri="{BB962C8B-B14F-4D97-AF65-F5344CB8AC3E}">
        <p14:creationId xmlns:p14="http://schemas.microsoft.com/office/powerpoint/2010/main" val="4135034431"/>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 Circle with text">
    <p:bg bwMode="gray">
      <p:bgPr>
        <a:gradFill flip="none" rotWithShape="1">
          <a:gsLst>
            <a:gs pos="0">
              <a:schemeClr val="accent5"/>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439925" y="3117392"/>
            <a:ext cx="3137710" cy="2469427"/>
          </a:xfrm>
          <a:prstGeom prst="rect">
            <a:avLst/>
          </a:prstGeom>
        </p:spPr>
        <p:txBody>
          <a:bodyPr anchor="b" anchorCtr="0">
            <a:noAutofit/>
          </a:bodyPr>
          <a:lstStyle>
            <a:lvl1pPr algn="l">
              <a:lnSpc>
                <a:spcPct val="90000"/>
              </a:lnSpc>
              <a:spcAft>
                <a:spcPts val="526"/>
              </a:spcAft>
              <a:defRPr sz="3947"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39925" y="6642714"/>
            <a:ext cx="3137710" cy="300987"/>
          </a:xfrm>
          <a:prstGeom prst="rect">
            <a:avLst/>
          </a:prstGeom>
        </p:spPr>
        <p:txBody>
          <a:bodyPr anchor="t">
            <a:noAutofit/>
          </a:bodyPr>
          <a:lstStyle>
            <a:lvl1pPr>
              <a:spcAft>
                <a:spcPts val="0"/>
              </a:spcAft>
              <a:defRPr sz="965" b="1">
                <a:solidFill>
                  <a:schemeClr val="accent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10" name="Text Placeholder 9">
            <a:extLst>
              <a:ext uri="{FF2B5EF4-FFF2-40B4-BE49-F238E27FC236}">
                <a16:creationId xmlns:a16="http://schemas.microsoft.com/office/drawing/2014/main" id="{8ACE764E-18F0-9CA2-FD00-4E764DC10704}"/>
              </a:ext>
            </a:extLst>
          </p:cNvPr>
          <p:cNvSpPr>
            <a:spLocks noGrp="1"/>
          </p:cNvSpPr>
          <p:nvPr>
            <p:ph type="body" sz="quarter" idx="11"/>
          </p:nvPr>
        </p:nvSpPr>
        <p:spPr>
          <a:xfrm>
            <a:off x="439924" y="5697409"/>
            <a:ext cx="3137936" cy="834715"/>
          </a:xfrm>
        </p:spPr>
        <p:txBody>
          <a:bodyPr>
            <a:normAutofit/>
          </a:bodyPr>
          <a:lstStyle>
            <a:lvl1pPr>
              <a:defRPr sz="1579" b="0" i="0">
                <a:solidFill>
                  <a:schemeClr val="bg1"/>
                </a:solidFill>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pic>
        <p:nvPicPr>
          <p:cNvPr id="6" name="Picture 5">
            <a:extLst>
              <a:ext uri="{FF2B5EF4-FFF2-40B4-BE49-F238E27FC236}">
                <a16:creationId xmlns:a16="http://schemas.microsoft.com/office/drawing/2014/main" id="{B521BBA9-513F-7582-A0C4-E6F93B27355B}"/>
              </a:ext>
            </a:extLst>
          </p:cNvPr>
          <p:cNvPicPr>
            <a:picLocks noChangeAspect="1"/>
          </p:cNvPicPr>
          <p:nvPr userDrawn="1"/>
        </p:nvPicPr>
        <p:blipFill rotWithShape="1">
          <a:blip r:embed="rId2"/>
          <a:srcRect l="6815" t="27336" r="30770" b="29108"/>
          <a:stretch/>
        </p:blipFill>
        <p:spPr>
          <a:xfrm>
            <a:off x="2073262" y="0"/>
            <a:ext cx="8618552" cy="7559675"/>
          </a:xfrm>
          <a:prstGeom prst="rect">
            <a:avLst/>
          </a:prstGeom>
        </p:spPr>
      </p:pic>
      <p:grpSp>
        <p:nvGrpSpPr>
          <p:cNvPr id="2" name="Group 1">
            <a:extLst>
              <a:ext uri="{FF2B5EF4-FFF2-40B4-BE49-F238E27FC236}">
                <a16:creationId xmlns:a16="http://schemas.microsoft.com/office/drawing/2014/main" id="{7FD9F4DE-8FC6-3755-AE87-C51EB2157F4F}"/>
              </a:ext>
            </a:extLst>
          </p:cNvPr>
          <p:cNvGrpSpPr>
            <a:grpSpLocks noChangeAspect="1"/>
          </p:cNvGrpSpPr>
          <p:nvPr userDrawn="1"/>
        </p:nvGrpSpPr>
        <p:grpSpPr>
          <a:xfrm>
            <a:off x="416838" y="503978"/>
            <a:ext cx="1752152" cy="412707"/>
            <a:chOff x="398463" y="404813"/>
            <a:chExt cx="1627187" cy="307976"/>
          </a:xfrm>
          <a:solidFill>
            <a:schemeClr val="bg1"/>
          </a:solidFill>
        </p:grpSpPr>
        <p:sp>
          <p:nvSpPr>
            <p:cNvPr id="4" name="Oval 5">
              <a:extLst>
                <a:ext uri="{FF2B5EF4-FFF2-40B4-BE49-F238E27FC236}">
                  <a16:creationId xmlns:a16="http://schemas.microsoft.com/office/drawing/2014/main" id="{8B79F43F-FA89-D674-3102-C995704CC7B7}"/>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accent1"/>
                </a:solidFill>
              </a:endParaRPr>
            </a:p>
          </p:txBody>
        </p:sp>
        <p:sp>
          <p:nvSpPr>
            <p:cNvPr id="5" name="Freeform 6">
              <a:extLst>
                <a:ext uri="{FF2B5EF4-FFF2-40B4-BE49-F238E27FC236}">
                  <a16:creationId xmlns:a16="http://schemas.microsoft.com/office/drawing/2014/main" id="{5D2C8189-9E31-8697-3B3C-B7FC4D6F690F}"/>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7" name="Rectangle 7">
              <a:extLst>
                <a:ext uri="{FF2B5EF4-FFF2-40B4-BE49-F238E27FC236}">
                  <a16:creationId xmlns:a16="http://schemas.microsoft.com/office/drawing/2014/main" id="{330CADAE-940A-30CE-33A8-77015FFA04F0}"/>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8" name="Freeform 8">
              <a:extLst>
                <a:ext uri="{FF2B5EF4-FFF2-40B4-BE49-F238E27FC236}">
                  <a16:creationId xmlns:a16="http://schemas.microsoft.com/office/drawing/2014/main" id="{321B91E9-41E0-099C-A3C0-59F5817BEB75}"/>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9" name="Rectangle 9">
              <a:extLst>
                <a:ext uri="{FF2B5EF4-FFF2-40B4-BE49-F238E27FC236}">
                  <a16:creationId xmlns:a16="http://schemas.microsoft.com/office/drawing/2014/main" id="{BCA2FCC8-885F-7265-38FF-19AA78B57C44}"/>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1" name="Rectangle 10">
              <a:extLst>
                <a:ext uri="{FF2B5EF4-FFF2-40B4-BE49-F238E27FC236}">
                  <a16:creationId xmlns:a16="http://schemas.microsoft.com/office/drawing/2014/main" id="{687C1608-FFA4-207B-DA70-169D929A1626}"/>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2" name="Freeform 11">
              <a:extLst>
                <a:ext uri="{FF2B5EF4-FFF2-40B4-BE49-F238E27FC236}">
                  <a16:creationId xmlns:a16="http://schemas.microsoft.com/office/drawing/2014/main" id="{AEB3BB69-DE9D-6BB4-1BCE-233B8179FBC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3" name="Freeform 12">
              <a:extLst>
                <a:ext uri="{FF2B5EF4-FFF2-40B4-BE49-F238E27FC236}">
                  <a16:creationId xmlns:a16="http://schemas.microsoft.com/office/drawing/2014/main" id="{61E8B3A7-EEAD-C7EC-0785-7D1051922DC9}"/>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4" name="Freeform 13">
              <a:extLst>
                <a:ext uri="{FF2B5EF4-FFF2-40B4-BE49-F238E27FC236}">
                  <a16:creationId xmlns:a16="http://schemas.microsoft.com/office/drawing/2014/main" id="{5532798A-9AE2-D786-A5DC-B1AAE5A7B93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5" name="Freeform 14">
              <a:extLst>
                <a:ext uri="{FF2B5EF4-FFF2-40B4-BE49-F238E27FC236}">
                  <a16:creationId xmlns:a16="http://schemas.microsoft.com/office/drawing/2014/main" id="{8DF35BF0-8098-1F0B-501B-106DDF8A4AC5}"/>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Tree>
    <p:extLst>
      <p:ext uri="{BB962C8B-B14F-4D97-AF65-F5344CB8AC3E}">
        <p14:creationId xmlns:p14="http://schemas.microsoft.com/office/powerpoint/2010/main" val="1176022971"/>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solidFill>
          <a:schemeClr val="bg1"/>
        </a:solidFill>
        <a:effectLst/>
      </p:bgPr>
    </p:bg>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ED4906FC-BFAF-4958-9CE9-25C5B04B3489}"/>
              </a:ext>
            </a:extLst>
          </p:cNvPr>
          <p:cNvSpPr>
            <a:spLocks noGrp="1"/>
          </p:cNvSpPr>
          <p:nvPr>
            <p:ph type="ctrTitle"/>
          </p:nvPr>
        </p:nvSpPr>
        <p:spPr bwMode="gray">
          <a:xfrm>
            <a:off x="439925" y="5502045"/>
            <a:ext cx="3899170" cy="987655"/>
          </a:xfrm>
          <a:prstGeom prst="rect">
            <a:avLst/>
          </a:prstGeom>
        </p:spPr>
        <p:txBody>
          <a:bodyPr anchor="b" anchorCtr="0">
            <a:noAutofit/>
          </a:bodyPr>
          <a:lstStyle>
            <a:lvl1pPr algn="l">
              <a:lnSpc>
                <a:spcPts val="3454"/>
              </a:lnSpc>
              <a:defRPr sz="3000" b="0" i="0">
                <a:solidFill>
                  <a:schemeClr val="accent3"/>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US" noProof="0"/>
              <a:t>Click to edit Master title style</a:t>
            </a:r>
          </a:p>
        </p:txBody>
      </p:sp>
      <p:sp>
        <p:nvSpPr>
          <p:cNvPr id="32" name="Text Placeholder 4">
            <a:extLst>
              <a:ext uri="{FF2B5EF4-FFF2-40B4-BE49-F238E27FC236}">
                <a16:creationId xmlns:a16="http://schemas.microsoft.com/office/drawing/2014/main" id="{5C53C0A8-5E50-476A-9C12-29D90EB611F8}"/>
              </a:ext>
            </a:extLst>
          </p:cNvPr>
          <p:cNvSpPr>
            <a:spLocks noGrp="1"/>
          </p:cNvSpPr>
          <p:nvPr>
            <p:ph type="body" sz="quarter" idx="10"/>
          </p:nvPr>
        </p:nvSpPr>
        <p:spPr>
          <a:xfrm>
            <a:off x="439925" y="6880608"/>
            <a:ext cx="3899170" cy="300987"/>
          </a:xfrm>
          <a:prstGeom prst="rect">
            <a:avLst/>
          </a:prstGeom>
        </p:spPr>
        <p:txBody>
          <a:bodyPr anchor="b">
            <a:noAutofit/>
          </a:bodyPr>
          <a:lstStyle>
            <a:lvl1pPr>
              <a:spcAft>
                <a:spcPts val="0"/>
              </a:spcAft>
              <a:defRPr sz="1100" b="1">
                <a:solidFill>
                  <a:schemeClr val="tx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895032662"/>
      </p:ext>
    </p:extLst>
  </p:cSld>
  <p:clrMapOvr>
    <a:masterClrMapping/>
  </p:clrMapOvr>
  <p:transition>
    <p:fade/>
  </p:transition>
  <p:extLst>
    <p:ext uri="{DCECCB84-F9BA-43D5-87BE-67443E8EF086}">
      <p15:sldGuideLst xmlns:p15="http://schemas.microsoft.com/office/powerpoint/2012/main">
        <p15:guide id="1" orient="horz" pos="40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ith text">
    <p:bg bwMode="gray">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EB0C9D-F84D-3D6F-25EA-F2756C424BF5}"/>
              </a:ext>
            </a:extLst>
          </p:cNvPr>
          <p:cNvPicPr>
            <a:picLocks noChangeAspect="1"/>
          </p:cNvPicPr>
          <p:nvPr userDrawn="1"/>
        </p:nvPicPr>
        <p:blipFill rotWithShape="1">
          <a:blip r:embed="rId2"/>
          <a:srcRect l="17202" t="16851" r="11238" b="11183"/>
          <a:stretch/>
        </p:blipFill>
        <p:spPr>
          <a:xfrm>
            <a:off x="0" y="-2"/>
            <a:ext cx="10704080" cy="7611263"/>
          </a:xfrm>
          <a:prstGeom prst="rect">
            <a:avLst/>
          </a:prstGeom>
        </p:spPr>
      </p:pic>
      <p:sp>
        <p:nvSpPr>
          <p:cNvPr id="3" name="Rectangle 2">
            <a:extLst>
              <a:ext uri="{FF2B5EF4-FFF2-40B4-BE49-F238E27FC236}">
                <a16:creationId xmlns:a16="http://schemas.microsoft.com/office/drawing/2014/main" id="{9512A477-5C8A-2106-5F84-68DF573DC049}"/>
              </a:ext>
            </a:extLst>
          </p:cNvPr>
          <p:cNvSpPr/>
          <p:nvPr userDrawn="1"/>
        </p:nvSpPr>
        <p:spPr bwMode="gray">
          <a:xfrm>
            <a:off x="0" y="0"/>
            <a:ext cx="4905983" cy="7611261"/>
          </a:xfrm>
          <a:prstGeom prst="rect">
            <a:avLst/>
          </a:prstGeom>
          <a:gradFill flip="none" rotWithShape="1">
            <a:gsLst>
              <a:gs pos="0">
                <a:schemeClr val="bg1">
                  <a:alpha val="53639"/>
                </a:schemeClr>
              </a:gs>
              <a:gs pos="100000">
                <a:schemeClr val="bg1">
                  <a:alpha val="0"/>
                </a:schemeClr>
              </a:gs>
            </a:gsLst>
            <a:lin ang="0" scaled="1"/>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16838" y="503978"/>
            <a:ext cx="1752152" cy="412707"/>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
        <p:nvSpPr>
          <p:cNvPr id="2" name="Title 1">
            <a:extLst>
              <a:ext uri="{FF2B5EF4-FFF2-40B4-BE49-F238E27FC236}">
                <a16:creationId xmlns:a16="http://schemas.microsoft.com/office/drawing/2014/main" id="{C29B2E33-DDA0-3F92-1C63-549CD33F9217}"/>
              </a:ext>
            </a:extLst>
          </p:cNvPr>
          <p:cNvSpPr>
            <a:spLocks noGrp="1"/>
          </p:cNvSpPr>
          <p:nvPr>
            <p:ph type="ctrTitle" hasCustomPrompt="1"/>
          </p:nvPr>
        </p:nvSpPr>
        <p:spPr bwMode="gray">
          <a:xfrm>
            <a:off x="439925" y="3252480"/>
            <a:ext cx="3137710" cy="2334339"/>
          </a:xfrm>
          <a:prstGeom prst="rect">
            <a:avLst/>
          </a:prstGeom>
        </p:spPr>
        <p:txBody>
          <a:bodyPr anchor="b" anchorCtr="0">
            <a:noAutofit/>
          </a:bodyPr>
          <a:lstStyle>
            <a:lvl1pPr algn="l">
              <a:lnSpc>
                <a:spcPct val="90000"/>
              </a:lnSpc>
              <a:spcAft>
                <a:spcPts val="526"/>
              </a:spcAft>
              <a:defRPr sz="3947" b="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 name="Text Placeholder 4">
            <a:extLst>
              <a:ext uri="{FF2B5EF4-FFF2-40B4-BE49-F238E27FC236}">
                <a16:creationId xmlns:a16="http://schemas.microsoft.com/office/drawing/2014/main" id="{0A8D6AB0-3DD2-040C-EC4A-05D81CB57ABD}"/>
              </a:ext>
            </a:extLst>
          </p:cNvPr>
          <p:cNvSpPr>
            <a:spLocks noGrp="1"/>
          </p:cNvSpPr>
          <p:nvPr>
            <p:ph type="body" sz="quarter" idx="10"/>
          </p:nvPr>
        </p:nvSpPr>
        <p:spPr>
          <a:xfrm>
            <a:off x="439925" y="6642714"/>
            <a:ext cx="3137710" cy="300987"/>
          </a:xfrm>
          <a:prstGeom prst="rect">
            <a:avLst/>
          </a:prstGeom>
        </p:spPr>
        <p:txBody>
          <a:bodyPr anchor="t">
            <a:noAutofit/>
          </a:bodyPr>
          <a:lstStyle>
            <a:lvl1pPr>
              <a:spcAft>
                <a:spcPts val="0"/>
              </a:spcAft>
              <a:defRPr sz="965" b="1">
                <a:solidFill>
                  <a:schemeClr val="accent2"/>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5" name="Text Placeholder 9">
            <a:extLst>
              <a:ext uri="{FF2B5EF4-FFF2-40B4-BE49-F238E27FC236}">
                <a16:creationId xmlns:a16="http://schemas.microsoft.com/office/drawing/2014/main" id="{E0844A54-3577-21B2-1F82-A036F22A854A}"/>
              </a:ext>
            </a:extLst>
          </p:cNvPr>
          <p:cNvSpPr>
            <a:spLocks noGrp="1"/>
          </p:cNvSpPr>
          <p:nvPr>
            <p:ph type="body" sz="quarter" idx="11"/>
          </p:nvPr>
        </p:nvSpPr>
        <p:spPr>
          <a:xfrm>
            <a:off x="439924" y="5697409"/>
            <a:ext cx="3137936" cy="834715"/>
          </a:xfrm>
        </p:spPr>
        <p:txBody>
          <a:bodyPr>
            <a:normAutofit/>
          </a:bodyPr>
          <a:lstStyle>
            <a:lvl1pPr>
              <a:defRPr sz="1579" b="0" i="0">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spTree>
    <p:extLst>
      <p:ext uri="{BB962C8B-B14F-4D97-AF65-F5344CB8AC3E}">
        <p14:creationId xmlns:p14="http://schemas.microsoft.com/office/powerpoint/2010/main" val="1291450256"/>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 Circle with text">
    <p:bg bwMode="gray">
      <p:bgPr>
        <a:gradFill flip="none" rotWithShape="1">
          <a:gsLst>
            <a:gs pos="0">
              <a:schemeClr val="accent5"/>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439925" y="3283653"/>
            <a:ext cx="3137710" cy="2300731"/>
          </a:xfrm>
          <a:prstGeom prst="rect">
            <a:avLst/>
          </a:prstGeom>
        </p:spPr>
        <p:txBody>
          <a:bodyPr anchor="b" anchorCtr="0">
            <a:noAutofit/>
          </a:bodyPr>
          <a:lstStyle>
            <a:lvl1pPr algn="l">
              <a:lnSpc>
                <a:spcPct val="90000"/>
              </a:lnSpc>
              <a:spcAft>
                <a:spcPts val="526"/>
              </a:spcAft>
              <a:defRPr sz="3947"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39925" y="6640279"/>
            <a:ext cx="3137710" cy="300987"/>
          </a:xfrm>
          <a:prstGeom prst="rect">
            <a:avLst/>
          </a:prstGeom>
        </p:spPr>
        <p:txBody>
          <a:bodyPr anchor="t">
            <a:noAutofit/>
          </a:bodyPr>
          <a:lstStyle>
            <a:lvl1pPr>
              <a:spcAft>
                <a:spcPts val="0"/>
              </a:spcAft>
              <a:defRPr sz="965" b="1">
                <a:solidFill>
                  <a:schemeClr val="accent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10" name="Text Placeholder 9">
            <a:extLst>
              <a:ext uri="{FF2B5EF4-FFF2-40B4-BE49-F238E27FC236}">
                <a16:creationId xmlns:a16="http://schemas.microsoft.com/office/drawing/2014/main" id="{8ACE764E-18F0-9CA2-FD00-4E764DC10704}"/>
              </a:ext>
            </a:extLst>
          </p:cNvPr>
          <p:cNvSpPr>
            <a:spLocks noGrp="1"/>
          </p:cNvSpPr>
          <p:nvPr>
            <p:ph type="body" sz="quarter" idx="11"/>
          </p:nvPr>
        </p:nvSpPr>
        <p:spPr>
          <a:xfrm>
            <a:off x="439924" y="5694974"/>
            <a:ext cx="3137936" cy="834715"/>
          </a:xfrm>
        </p:spPr>
        <p:txBody>
          <a:bodyPr>
            <a:normAutofit/>
          </a:bodyPr>
          <a:lstStyle>
            <a:lvl1pPr>
              <a:defRPr sz="1579" b="0" i="0">
                <a:solidFill>
                  <a:schemeClr val="bg1"/>
                </a:solidFill>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grpSp>
        <p:nvGrpSpPr>
          <p:cNvPr id="2" name="Group 1">
            <a:extLst>
              <a:ext uri="{FF2B5EF4-FFF2-40B4-BE49-F238E27FC236}">
                <a16:creationId xmlns:a16="http://schemas.microsoft.com/office/drawing/2014/main" id="{7FD9F4DE-8FC6-3755-AE87-C51EB2157F4F}"/>
              </a:ext>
            </a:extLst>
          </p:cNvPr>
          <p:cNvGrpSpPr>
            <a:grpSpLocks noChangeAspect="1"/>
          </p:cNvGrpSpPr>
          <p:nvPr userDrawn="1"/>
        </p:nvGrpSpPr>
        <p:grpSpPr>
          <a:xfrm>
            <a:off x="416838" y="503978"/>
            <a:ext cx="1752152" cy="412707"/>
            <a:chOff x="398463" y="404813"/>
            <a:chExt cx="1627187" cy="307976"/>
          </a:xfrm>
          <a:solidFill>
            <a:schemeClr val="bg1"/>
          </a:solidFill>
        </p:grpSpPr>
        <p:sp>
          <p:nvSpPr>
            <p:cNvPr id="4" name="Oval 5">
              <a:extLst>
                <a:ext uri="{FF2B5EF4-FFF2-40B4-BE49-F238E27FC236}">
                  <a16:creationId xmlns:a16="http://schemas.microsoft.com/office/drawing/2014/main" id="{8B79F43F-FA89-D674-3102-C995704CC7B7}"/>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accent1"/>
                </a:solidFill>
              </a:endParaRPr>
            </a:p>
          </p:txBody>
        </p:sp>
        <p:sp>
          <p:nvSpPr>
            <p:cNvPr id="5" name="Freeform 6">
              <a:extLst>
                <a:ext uri="{FF2B5EF4-FFF2-40B4-BE49-F238E27FC236}">
                  <a16:creationId xmlns:a16="http://schemas.microsoft.com/office/drawing/2014/main" id="{5D2C8189-9E31-8697-3B3C-B7FC4D6F690F}"/>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7" name="Rectangle 7">
              <a:extLst>
                <a:ext uri="{FF2B5EF4-FFF2-40B4-BE49-F238E27FC236}">
                  <a16:creationId xmlns:a16="http://schemas.microsoft.com/office/drawing/2014/main" id="{330CADAE-940A-30CE-33A8-77015FFA04F0}"/>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8" name="Freeform 8">
              <a:extLst>
                <a:ext uri="{FF2B5EF4-FFF2-40B4-BE49-F238E27FC236}">
                  <a16:creationId xmlns:a16="http://schemas.microsoft.com/office/drawing/2014/main" id="{321B91E9-41E0-099C-A3C0-59F5817BEB75}"/>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9" name="Rectangle 9">
              <a:extLst>
                <a:ext uri="{FF2B5EF4-FFF2-40B4-BE49-F238E27FC236}">
                  <a16:creationId xmlns:a16="http://schemas.microsoft.com/office/drawing/2014/main" id="{BCA2FCC8-885F-7265-38FF-19AA78B57C44}"/>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1" name="Rectangle 10">
              <a:extLst>
                <a:ext uri="{FF2B5EF4-FFF2-40B4-BE49-F238E27FC236}">
                  <a16:creationId xmlns:a16="http://schemas.microsoft.com/office/drawing/2014/main" id="{687C1608-FFA4-207B-DA70-169D929A1626}"/>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2" name="Freeform 11">
              <a:extLst>
                <a:ext uri="{FF2B5EF4-FFF2-40B4-BE49-F238E27FC236}">
                  <a16:creationId xmlns:a16="http://schemas.microsoft.com/office/drawing/2014/main" id="{AEB3BB69-DE9D-6BB4-1BCE-233B8179FBCC}"/>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3" name="Freeform 12">
              <a:extLst>
                <a:ext uri="{FF2B5EF4-FFF2-40B4-BE49-F238E27FC236}">
                  <a16:creationId xmlns:a16="http://schemas.microsoft.com/office/drawing/2014/main" id="{61E8B3A7-EEAD-C7EC-0785-7D1051922DC9}"/>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4" name="Freeform 13">
              <a:extLst>
                <a:ext uri="{FF2B5EF4-FFF2-40B4-BE49-F238E27FC236}">
                  <a16:creationId xmlns:a16="http://schemas.microsoft.com/office/drawing/2014/main" id="{5532798A-9AE2-D786-A5DC-B1AAE5A7B93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5" name="Freeform 14">
              <a:extLst>
                <a:ext uri="{FF2B5EF4-FFF2-40B4-BE49-F238E27FC236}">
                  <a16:creationId xmlns:a16="http://schemas.microsoft.com/office/drawing/2014/main" id="{8DF35BF0-8098-1F0B-501B-106DDF8A4AC5}"/>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Tree>
    <p:extLst>
      <p:ext uri="{BB962C8B-B14F-4D97-AF65-F5344CB8AC3E}">
        <p14:creationId xmlns:p14="http://schemas.microsoft.com/office/powerpoint/2010/main" val="965481013"/>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_Title Slide - Circle with text">
    <p:bg bwMode="gray">
      <p:bgPr>
        <a:gradFill flip="none" rotWithShape="1">
          <a:gsLst>
            <a:gs pos="0">
              <a:srgbClr val="9DD4CF"/>
            </a:gs>
            <a:gs pos="100000">
              <a:srgbClr val="DDEFE8"/>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12A477-5C8A-2106-5F84-68DF573DC049}"/>
              </a:ext>
            </a:extLst>
          </p:cNvPr>
          <p:cNvSpPr/>
          <p:nvPr userDrawn="1"/>
        </p:nvSpPr>
        <p:spPr bwMode="gray">
          <a:xfrm>
            <a:off x="1" y="0"/>
            <a:ext cx="5003071" cy="7559675"/>
          </a:xfrm>
          <a:prstGeom prst="rect">
            <a:avLst/>
          </a:prstGeom>
          <a:gradFill flip="none" rotWithShape="1">
            <a:gsLst>
              <a:gs pos="0">
                <a:schemeClr val="bg1">
                  <a:alpha val="53639"/>
                </a:schemeClr>
              </a:gs>
              <a:gs pos="100000">
                <a:schemeClr val="bg1">
                  <a:alpha val="0"/>
                </a:schemeClr>
              </a:gs>
            </a:gsLst>
            <a:lin ang="0" scaled="1"/>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16838" y="503978"/>
            <a:ext cx="1752152" cy="412707"/>
            <a:chOff x="398463" y="404813"/>
            <a:chExt cx="1627187" cy="307976"/>
          </a:xfrm>
          <a:solidFill>
            <a:schemeClr val="tx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
        <p:nvSpPr>
          <p:cNvPr id="42" name="Title 1">
            <a:extLst>
              <a:ext uri="{FF2B5EF4-FFF2-40B4-BE49-F238E27FC236}">
                <a16:creationId xmlns:a16="http://schemas.microsoft.com/office/drawing/2014/main" id="{B345DB50-CB94-4421-9E14-33DABF973475}"/>
              </a:ext>
            </a:extLst>
          </p:cNvPr>
          <p:cNvSpPr>
            <a:spLocks noGrp="1"/>
          </p:cNvSpPr>
          <p:nvPr>
            <p:ph type="ctrTitle" hasCustomPrompt="1"/>
          </p:nvPr>
        </p:nvSpPr>
        <p:spPr bwMode="gray">
          <a:xfrm>
            <a:off x="439925" y="3169349"/>
            <a:ext cx="3137710" cy="2417470"/>
          </a:xfrm>
          <a:prstGeom prst="rect">
            <a:avLst/>
          </a:prstGeom>
        </p:spPr>
        <p:txBody>
          <a:bodyPr anchor="b" anchorCtr="0">
            <a:noAutofit/>
          </a:bodyPr>
          <a:lstStyle>
            <a:lvl1pPr algn="l">
              <a:lnSpc>
                <a:spcPct val="90000"/>
              </a:lnSpc>
              <a:spcAft>
                <a:spcPts val="526"/>
              </a:spcAft>
              <a:defRPr sz="3947" b="0">
                <a:solidFill>
                  <a:schemeClr val="tx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3" name="Text Placeholder 4">
            <a:extLst>
              <a:ext uri="{FF2B5EF4-FFF2-40B4-BE49-F238E27FC236}">
                <a16:creationId xmlns:a16="http://schemas.microsoft.com/office/drawing/2014/main" id="{470C5F18-5824-4737-AA04-AA61C1FBBF1A}"/>
              </a:ext>
            </a:extLst>
          </p:cNvPr>
          <p:cNvSpPr>
            <a:spLocks noGrp="1"/>
          </p:cNvSpPr>
          <p:nvPr>
            <p:ph type="body" sz="quarter" idx="10"/>
          </p:nvPr>
        </p:nvSpPr>
        <p:spPr>
          <a:xfrm>
            <a:off x="439925" y="6642714"/>
            <a:ext cx="3137710" cy="300987"/>
          </a:xfrm>
          <a:prstGeom prst="rect">
            <a:avLst/>
          </a:prstGeom>
        </p:spPr>
        <p:txBody>
          <a:bodyPr anchor="t">
            <a:noAutofit/>
          </a:bodyPr>
          <a:lstStyle>
            <a:lvl1pPr>
              <a:spcAft>
                <a:spcPts val="0"/>
              </a:spcAft>
              <a:defRPr sz="965" b="1">
                <a:solidFill>
                  <a:schemeClr val="accent2"/>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10" name="Text Placeholder 9">
            <a:extLst>
              <a:ext uri="{FF2B5EF4-FFF2-40B4-BE49-F238E27FC236}">
                <a16:creationId xmlns:a16="http://schemas.microsoft.com/office/drawing/2014/main" id="{8ACE764E-18F0-9CA2-FD00-4E764DC10704}"/>
              </a:ext>
            </a:extLst>
          </p:cNvPr>
          <p:cNvSpPr>
            <a:spLocks noGrp="1"/>
          </p:cNvSpPr>
          <p:nvPr>
            <p:ph type="body" sz="quarter" idx="11"/>
          </p:nvPr>
        </p:nvSpPr>
        <p:spPr>
          <a:xfrm>
            <a:off x="439924" y="5697409"/>
            <a:ext cx="3137936" cy="834715"/>
          </a:xfrm>
        </p:spPr>
        <p:txBody>
          <a:bodyPr>
            <a:normAutofit/>
          </a:bodyPr>
          <a:lstStyle>
            <a:lvl1pPr>
              <a:defRPr sz="1579" b="0" i="0">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spTree>
    <p:extLst>
      <p:ext uri="{BB962C8B-B14F-4D97-AF65-F5344CB8AC3E}">
        <p14:creationId xmlns:p14="http://schemas.microsoft.com/office/powerpoint/2010/main" val="3069030719"/>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E9ED29CA-6A60-490D-9D54-EA7CC7AF832C}"/>
              </a:ext>
            </a:extLst>
          </p:cNvPr>
          <p:cNvGrpSpPr>
            <a:grpSpLocks noChangeAspect="1"/>
          </p:cNvGrpSpPr>
          <p:nvPr/>
        </p:nvGrpSpPr>
        <p:grpSpPr>
          <a:xfrm>
            <a:off x="416838" y="503978"/>
            <a:ext cx="1752152" cy="412707"/>
            <a:chOff x="398463" y="404813"/>
            <a:chExt cx="1627187" cy="307976"/>
          </a:xfrm>
          <a:solidFill>
            <a:schemeClr val="bg1"/>
          </a:solidFill>
        </p:grpSpPr>
        <p:sp>
          <p:nvSpPr>
            <p:cNvPr id="31" name="Oval 5">
              <a:extLst>
                <a:ext uri="{FF2B5EF4-FFF2-40B4-BE49-F238E27FC236}">
                  <a16:creationId xmlns:a16="http://schemas.microsoft.com/office/drawing/2014/main" id="{119E2360-A688-44DF-A6BB-76D18177CCFF}"/>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accent1"/>
                </a:solidFill>
              </a:endParaRPr>
            </a:p>
          </p:txBody>
        </p:sp>
        <p:sp>
          <p:nvSpPr>
            <p:cNvPr id="32" name="Freeform 6">
              <a:extLst>
                <a:ext uri="{FF2B5EF4-FFF2-40B4-BE49-F238E27FC236}">
                  <a16:creationId xmlns:a16="http://schemas.microsoft.com/office/drawing/2014/main" id="{4265C3C7-34A9-47F1-AB5F-2771E187891E}"/>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3" name="Rectangle 7">
              <a:extLst>
                <a:ext uri="{FF2B5EF4-FFF2-40B4-BE49-F238E27FC236}">
                  <a16:creationId xmlns:a16="http://schemas.microsoft.com/office/drawing/2014/main" id="{A9400861-EDC5-4A80-9569-C20320CE006A}"/>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4" name="Freeform 8">
              <a:extLst>
                <a:ext uri="{FF2B5EF4-FFF2-40B4-BE49-F238E27FC236}">
                  <a16:creationId xmlns:a16="http://schemas.microsoft.com/office/drawing/2014/main" id="{64DC9296-DBBC-4C4E-ACB4-7DA2607D524B}"/>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5" name="Rectangle 9">
              <a:extLst>
                <a:ext uri="{FF2B5EF4-FFF2-40B4-BE49-F238E27FC236}">
                  <a16:creationId xmlns:a16="http://schemas.microsoft.com/office/drawing/2014/main" id="{3E26591B-8E9F-4856-8284-BF3F8DB6ABC1}"/>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6" name="Rectangle 10">
              <a:extLst>
                <a:ext uri="{FF2B5EF4-FFF2-40B4-BE49-F238E27FC236}">
                  <a16:creationId xmlns:a16="http://schemas.microsoft.com/office/drawing/2014/main" id="{43F42271-5510-4D15-B07B-133237928BB4}"/>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7" name="Freeform 11">
              <a:extLst>
                <a:ext uri="{FF2B5EF4-FFF2-40B4-BE49-F238E27FC236}">
                  <a16:creationId xmlns:a16="http://schemas.microsoft.com/office/drawing/2014/main" id="{00E9FD99-54D9-422B-9717-D0DD3442A0DF}"/>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8" name="Freeform 12">
              <a:extLst>
                <a:ext uri="{FF2B5EF4-FFF2-40B4-BE49-F238E27FC236}">
                  <a16:creationId xmlns:a16="http://schemas.microsoft.com/office/drawing/2014/main" id="{BAF30821-90D3-436A-8DDF-D130E66447E2}"/>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9" name="Freeform 13">
              <a:extLst>
                <a:ext uri="{FF2B5EF4-FFF2-40B4-BE49-F238E27FC236}">
                  <a16:creationId xmlns:a16="http://schemas.microsoft.com/office/drawing/2014/main" id="{5C1A565D-B22B-4EE2-ACC9-C993D581F00C}"/>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40" name="Freeform 14">
              <a:extLst>
                <a:ext uri="{FF2B5EF4-FFF2-40B4-BE49-F238E27FC236}">
                  <a16:creationId xmlns:a16="http://schemas.microsoft.com/office/drawing/2014/main" id="{666738FD-9737-43F5-8E36-896FD725FE08}"/>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pic>
        <p:nvPicPr>
          <p:cNvPr id="2" name="Picture 1">
            <a:extLst>
              <a:ext uri="{FF2B5EF4-FFF2-40B4-BE49-F238E27FC236}">
                <a16:creationId xmlns:a16="http://schemas.microsoft.com/office/drawing/2014/main" id="{02428435-E4B3-A685-54F5-51D1445279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74839" y="1427939"/>
            <a:ext cx="3742135" cy="4703798"/>
          </a:xfrm>
          <a:prstGeom prst="rect">
            <a:avLst/>
          </a:prstGeom>
        </p:spPr>
      </p:pic>
      <p:sp>
        <p:nvSpPr>
          <p:cNvPr id="3" name="Title 1">
            <a:extLst>
              <a:ext uri="{FF2B5EF4-FFF2-40B4-BE49-F238E27FC236}">
                <a16:creationId xmlns:a16="http://schemas.microsoft.com/office/drawing/2014/main" id="{CBA4E9C4-68C9-5222-5066-42F3D0F38508}"/>
              </a:ext>
            </a:extLst>
          </p:cNvPr>
          <p:cNvSpPr>
            <a:spLocks noGrp="1"/>
          </p:cNvSpPr>
          <p:nvPr>
            <p:ph type="ctrTitle" hasCustomPrompt="1"/>
          </p:nvPr>
        </p:nvSpPr>
        <p:spPr bwMode="gray">
          <a:xfrm>
            <a:off x="439925" y="2951131"/>
            <a:ext cx="3137710" cy="2633253"/>
          </a:xfrm>
          <a:prstGeom prst="rect">
            <a:avLst/>
          </a:prstGeom>
        </p:spPr>
        <p:txBody>
          <a:bodyPr anchor="b" anchorCtr="0">
            <a:noAutofit/>
          </a:bodyPr>
          <a:lstStyle>
            <a:lvl1pPr algn="l">
              <a:lnSpc>
                <a:spcPct val="90000"/>
              </a:lnSpc>
              <a:spcAft>
                <a:spcPts val="526"/>
              </a:spcAft>
              <a:defRPr sz="3947" b="0">
                <a:solidFill>
                  <a:schemeClr val="bg1"/>
                </a:solidFill>
                <a:latin typeface="Calibri Light" panose="020F0302020204030204" pitchFamily="34" charset="0"/>
                <a:ea typeface="Open Sans" panose="020B0606030504020204" pitchFamily="34" charset="0"/>
                <a:cs typeface="Calibri Light" panose="020F0302020204030204" pitchFamily="34" charset="0"/>
              </a:defRPr>
            </a:lvl1pPr>
          </a:lstStyle>
          <a:p>
            <a:r>
              <a:rPr lang="en-GB" noProof="0"/>
              <a:t>Click to edit </a:t>
            </a:r>
            <a:br>
              <a:rPr lang="en-NZ" noProof="0"/>
            </a:br>
            <a:r>
              <a:rPr lang="en-GB" noProof="0"/>
              <a:t>Master title style</a:t>
            </a:r>
            <a:endParaRPr lang="en-GB"/>
          </a:p>
        </p:txBody>
      </p:sp>
      <p:sp>
        <p:nvSpPr>
          <p:cNvPr id="4" name="Text Placeholder 4">
            <a:extLst>
              <a:ext uri="{FF2B5EF4-FFF2-40B4-BE49-F238E27FC236}">
                <a16:creationId xmlns:a16="http://schemas.microsoft.com/office/drawing/2014/main" id="{A5CD8B8A-48F9-0D5E-1200-A3C422BC5FA0}"/>
              </a:ext>
            </a:extLst>
          </p:cNvPr>
          <p:cNvSpPr>
            <a:spLocks noGrp="1"/>
          </p:cNvSpPr>
          <p:nvPr>
            <p:ph type="body" sz="quarter" idx="10"/>
          </p:nvPr>
        </p:nvSpPr>
        <p:spPr>
          <a:xfrm>
            <a:off x="439925" y="6640279"/>
            <a:ext cx="3137710" cy="300987"/>
          </a:xfrm>
          <a:prstGeom prst="rect">
            <a:avLst/>
          </a:prstGeom>
        </p:spPr>
        <p:txBody>
          <a:bodyPr anchor="t">
            <a:noAutofit/>
          </a:bodyPr>
          <a:lstStyle>
            <a:lvl1pPr>
              <a:spcAft>
                <a:spcPts val="0"/>
              </a:spcAft>
              <a:defRPr sz="965" b="1">
                <a:solidFill>
                  <a:schemeClr val="accent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endParaRPr lang="en-GB"/>
          </a:p>
        </p:txBody>
      </p:sp>
      <p:sp>
        <p:nvSpPr>
          <p:cNvPr id="5" name="Text Placeholder 9">
            <a:extLst>
              <a:ext uri="{FF2B5EF4-FFF2-40B4-BE49-F238E27FC236}">
                <a16:creationId xmlns:a16="http://schemas.microsoft.com/office/drawing/2014/main" id="{5E362BA5-3490-88F8-9E35-9A7008995846}"/>
              </a:ext>
            </a:extLst>
          </p:cNvPr>
          <p:cNvSpPr>
            <a:spLocks noGrp="1"/>
          </p:cNvSpPr>
          <p:nvPr>
            <p:ph type="body" sz="quarter" idx="11"/>
          </p:nvPr>
        </p:nvSpPr>
        <p:spPr>
          <a:xfrm>
            <a:off x="439924" y="5694974"/>
            <a:ext cx="3137936" cy="834715"/>
          </a:xfrm>
        </p:spPr>
        <p:txBody>
          <a:bodyPr>
            <a:normAutofit/>
          </a:bodyPr>
          <a:lstStyle>
            <a:lvl1pPr>
              <a:defRPr sz="1579" b="0" i="0">
                <a:solidFill>
                  <a:schemeClr val="bg1"/>
                </a:solidFill>
                <a:latin typeface="Calibri Light" panose="020F0302020204030204" pitchFamily="34" charset="0"/>
                <a:cs typeface="Calibri Light" panose="020F0302020204030204" pitchFamily="34" charset="0"/>
              </a:defRPr>
            </a:lvl1pPr>
            <a:lvl2pPr marL="0" indent="0">
              <a:buNone/>
              <a:defRPr/>
            </a:lvl2pPr>
          </a:lstStyle>
          <a:p>
            <a:pPr lvl="0"/>
            <a:r>
              <a:rPr lang="en-GB"/>
              <a:t>Click to edit Master text styles</a:t>
            </a:r>
          </a:p>
        </p:txBody>
      </p:sp>
    </p:spTree>
    <p:extLst>
      <p:ext uri="{BB962C8B-B14F-4D97-AF65-F5344CB8AC3E}">
        <p14:creationId xmlns:p14="http://schemas.microsoft.com/office/powerpoint/2010/main" val="4067805319"/>
      </p:ext>
    </p:extLst>
  </p:cSld>
  <p:clrMapOvr>
    <a:masterClrMapping/>
  </p:clrMapOvr>
  <p:transition>
    <p:fade/>
  </p:transition>
  <p:hf hdr="0" dt="0"/>
  <p:extLst>
    <p:ext uri="{DCECCB84-F9BA-43D5-87BE-67443E8EF086}">
      <p15:sldGuideLst xmlns:p15="http://schemas.microsoft.com/office/powerpoint/2012/main">
        <p15:guide id="1" orient="horz" pos="40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117CF2-9CF6-EE7B-4254-D736F78A14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0691813" cy="7559675"/>
          </a:xfrm>
          <a:prstGeom prst="rect">
            <a:avLst/>
          </a:prstGeom>
        </p:spPr>
      </p:pic>
      <p:sp>
        <p:nvSpPr>
          <p:cNvPr id="3" name="Text Placeholder 3">
            <a:extLst>
              <a:ext uri="{FF2B5EF4-FFF2-40B4-BE49-F238E27FC236}">
                <a16:creationId xmlns:a16="http://schemas.microsoft.com/office/drawing/2014/main" id="{87E1CF0E-7F5F-B46F-85C4-84B0453B0A68}"/>
              </a:ext>
            </a:extLst>
          </p:cNvPr>
          <p:cNvSpPr>
            <a:spLocks noGrp="1"/>
          </p:cNvSpPr>
          <p:nvPr>
            <p:ph type="body" sz="quarter" idx="10"/>
          </p:nvPr>
        </p:nvSpPr>
        <p:spPr>
          <a:xfrm>
            <a:off x="5167709" y="2785880"/>
            <a:ext cx="4187628" cy="2673885"/>
          </a:xfrm>
          <a:prstGeom prst="rect">
            <a:avLst/>
          </a:prstGeom>
        </p:spPr>
        <p:txBody>
          <a:bodyPr>
            <a:noAutofit/>
          </a:bodyPr>
          <a:lstStyle>
            <a:lvl1pPr marL="0" indent="0" algn="l">
              <a:spcBef>
                <a:spcPts val="3157"/>
              </a:spcBef>
              <a:buFontTx/>
              <a:buNone/>
              <a:defRPr sz="1316" b="0" i="0">
                <a:solidFill>
                  <a:schemeClr val="tx1"/>
                </a:solidFill>
                <a:latin typeface="Calibri Light" panose="020F0302020204030204" pitchFamily="34" charset="0"/>
                <a:cs typeface="Calibri Light" panose="020F0302020204030204" pitchFamily="34" charset="0"/>
              </a:defRPr>
            </a:lvl1pPr>
            <a:lvl2pPr marL="400964" indent="-400964">
              <a:defRPr sz="2631">
                <a:solidFill>
                  <a:schemeClr val="bg2"/>
                </a:solidFill>
              </a:defRPr>
            </a:lvl2pPr>
            <a:lvl3pPr>
              <a:defRPr sz="2631">
                <a:solidFill>
                  <a:schemeClr val="bg2"/>
                </a:solidFill>
              </a:defRPr>
            </a:lvl3pPr>
            <a:lvl4pPr>
              <a:defRPr sz="2631">
                <a:solidFill>
                  <a:schemeClr val="bg2"/>
                </a:solidFill>
              </a:defRPr>
            </a:lvl4pPr>
            <a:lvl5pPr>
              <a:defRPr sz="2631">
                <a:solidFill>
                  <a:schemeClr val="bg2"/>
                </a:solidFill>
              </a:defRPr>
            </a:lvl5pPr>
          </a:lstStyle>
          <a:p>
            <a:pPr lvl="0"/>
            <a:r>
              <a:rPr lang="en-GB" noProof="0"/>
              <a:t>Click to edit Master text styles</a:t>
            </a:r>
            <a:endParaRPr lang="en-GB"/>
          </a:p>
        </p:txBody>
      </p:sp>
      <p:sp>
        <p:nvSpPr>
          <p:cNvPr id="4" name="TextBox 3">
            <a:extLst>
              <a:ext uri="{FF2B5EF4-FFF2-40B4-BE49-F238E27FC236}">
                <a16:creationId xmlns:a16="http://schemas.microsoft.com/office/drawing/2014/main" id="{D2ECEF94-D42F-0121-3C43-F232A15C191A}"/>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5" name="text Copyright" descr="{&quot;templafy&quot;:{&quot;id&quot;:&quot;2d61559c-b319-4a1e-ac65-21677d7d0ff3&quot;}}" title="UserProfile.LegalEntity.Copyright">
            <a:extLst>
              <a:ext uri="{FF2B5EF4-FFF2-40B4-BE49-F238E27FC236}">
                <a16:creationId xmlns:a16="http://schemas.microsoft.com/office/drawing/2014/main" id="{DB641C5A-8EBB-C32B-38AE-189A3A117BF2}"/>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6" name="text title" descr="{&quot;templafy&quot;:{&quot;id&quot;:&quot;323667f3-5822-4c44-8d12-2764e76092aa&quot;}}" title="Form.PresentationTitle">
            <a:extLst>
              <a:ext uri="{FF2B5EF4-FFF2-40B4-BE49-F238E27FC236}">
                <a16:creationId xmlns:a16="http://schemas.microsoft.com/office/drawing/2014/main" id="{0D61121E-F66F-67EB-426A-CBE8A3441A60}"/>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7" name="text class" descr="{&quot;templafy&quot;:{&quot;id&quot;:&quot;d82f3f4c-8a0d-43e7-bb92-a90cff55cb26&quot;}}" title="Form.Confidential.ClassificationInsertText">
            <a:extLst>
              <a:ext uri="{FF2B5EF4-FFF2-40B4-BE49-F238E27FC236}">
                <a16:creationId xmlns:a16="http://schemas.microsoft.com/office/drawing/2014/main" id="{C93F168D-856D-D737-A403-733435E6DBE1}"/>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65478236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Dark BG Middle">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5" y="1880184"/>
            <a:ext cx="3154645" cy="1755329"/>
          </a:xfrm>
          <a:prstGeom prst="rect">
            <a:avLst/>
          </a:prstGeom>
        </p:spPr>
        <p:txBody>
          <a:bodyPr anchor="b"/>
          <a:lstStyle>
            <a:lvl1pPr>
              <a:lnSpc>
                <a:spcPct val="95000"/>
              </a:lnSpc>
              <a:defRPr sz="3157"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5" y="3952681"/>
            <a:ext cx="3154645" cy="1726811"/>
          </a:xfrm>
        </p:spPr>
        <p:txBody>
          <a:bodyPr lIns="0" tIns="0" rIns="0" bIns="0">
            <a:noAutofit/>
          </a:bodyPr>
          <a:lstStyle>
            <a:lvl1pPr marL="0" indent="0">
              <a:lnSpc>
                <a:spcPct val="95000"/>
              </a:lnSpc>
              <a:spcAft>
                <a:spcPts val="0"/>
              </a:spcAft>
              <a:buNone/>
              <a:defRPr sz="3157" b="0" i="0">
                <a:solidFill>
                  <a:schemeClr val="bg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2" name="TextBox 1">
            <a:extLst>
              <a:ext uri="{FF2B5EF4-FFF2-40B4-BE49-F238E27FC236}">
                <a16:creationId xmlns:a16="http://schemas.microsoft.com/office/drawing/2014/main" id="{AD923B92-BFAE-C5EE-3648-DC5078AA9456}"/>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3" name="text Copyright" descr="{&quot;templafy&quot;:{&quot;id&quot;:&quot;2d61559c-b319-4a1e-ac65-21677d7d0ff3&quot;}}" title="UserProfile.LegalEntity.Copyright">
            <a:extLst>
              <a:ext uri="{FF2B5EF4-FFF2-40B4-BE49-F238E27FC236}">
                <a16:creationId xmlns:a16="http://schemas.microsoft.com/office/drawing/2014/main" id="{31A3CB9B-D96D-B524-5638-F1C99FE03828}"/>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4" name="text title" descr="{&quot;templafy&quot;:{&quot;id&quot;:&quot;323667f3-5822-4c44-8d12-2764e76092aa&quot;}}" title="Form.PresentationTitle">
            <a:extLst>
              <a:ext uri="{FF2B5EF4-FFF2-40B4-BE49-F238E27FC236}">
                <a16:creationId xmlns:a16="http://schemas.microsoft.com/office/drawing/2014/main" id="{26C14A8C-840E-DF5F-DC82-456E48CC8E3A}"/>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5" name="text class" descr="{&quot;templafy&quot;:{&quot;id&quot;:&quot;d82f3f4c-8a0d-43e7-bb92-a90cff55cb26&quot;}}" title="Form.Confidential.ClassificationInsertText">
            <a:extLst>
              <a:ext uri="{FF2B5EF4-FFF2-40B4-BE49-F238E27FC236}">
                <a16:creationId xmlns:a16="http://schemas.microsoft.com/office/drawing/2014/main" id="{7BB33D31-FEC9-EE23-0DE3-E9FF17322B09}"/>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8429596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ivider - Dark BG Top">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5" y="327237"/>
            <a:ext cx="3154645" cy="1755329"/>
          </a:xfrm>
          <a:prstGeom prst="rect">
            <a:avLst/>
          </a:prstGeom>
        </p:spPr>
        <p:txBody>
          <a:bodyPr anchor="b"/>
          <a:lstStyle>
            <a:lvl1pPr>
              <a:lnSpc>
                <a:spcPct val="95000"/>
              </a:lnSpc>
              <a:defRPr sz="3157"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5" y="2399734"/>
            <a:ext cx="3154645" cy="1726811"/>
          </a:xfrm>
        </p:spPr>
        <p:txBody>
          <a:bodyPr lIns="0" tIns="0" rIns="0" bIns="0">
            <a:noAutofit/>
          </a:bodyPr>
          <a:lstStyle>
            <a:lvl1pPr marL="0" indent="0">
              <a:lnSpc>
                <a:spcPct val="95000"/>
              </a:lnSpc>
              <a:spcAft>
                <a:spcPts val="0"/>
              </a:spcAft>
              <a:buNone/>
              <a:defRPr sz="3157" b="0" i="0">
                <a:solidFill>
                  <a:schemeClr val="bg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2" name="TextBox 1">
            <a:extLst>
              <a:ext uri="{FF2B5EF4-FFF2-40B4-BE49-F238E27FC236}">
                <a16:creationId xmlns:a16="http://schemas.microsoft.com/office/drawing/2014/main" id="{AD923B92-BFAE-C5EE-3648-DC5078AA9456}"/>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3" name="text Copyright" descr="{&quot;templafy&quot;:{&quot;id&quot;:&quot;2d61559c-b319-4a1e-ac65-21677d7d0ff3&quot;}}" title="UserProfile.LegalEntity.Copyright">
            <a:extLst>
              <a:ext uri="{FF2B5EF4-FFF2-40B4-BE49-F238E27FC236}">
                <a16:creationId xmlns:a16="http://schemas.microsoft.com/office/drawing/2014/main" id="{31A3CB9B-D96D-B524-5638-F1C99FE03828}"/>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4" name="text title" descr="{&quot;templafy&quot;:{&quot;id&quot;:&quot;323667f3-5822-4c44-8d12-2764e76092aa&quot;}}" title="Form.PresentationTitle">
            <a:extLst>
              <a:ext uri="{FF2B5EF4-FFF2-40B4-BE49-F238E27FC236}">
                <a16:creationId xmlns:a16="http://schemas.microsoft.com/office/drawing/2014/main" id="{26C14A8C-840E-DF5F-DC82-456E48CC8E3A}"/>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5" name="text class" descr="{&quot;templafy&quot;:{&quot;id&quot;:&quot;d82f3f4c-8a0d-43e7-bb92-a90cff55cb26&quot;}}" title="Form.Confidential.ClassificationInsertText">
            <a:extLst>
              <a:ext uri="{FF2B5EF4-FFF2-40B4-BE49-F238E27FC236}">
                <a16:creationId xmlns:a16="http://schemas.microsoft.com/office/drawing/2014/main" id="{7BB33D31-FEC9-EE23-0DE3-E9FF17322B09}"/>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33583815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ivider - Dark BG Bottom">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5" y="3144393"/>
            <a:ext cx="3154645" cy="1755329"/>
          </a:xfrm>
          <a:prstGeom prst="rect">
            <a:avLst/>
          </a:prstGeom>
        </p:spPr>
        <p:txBody>
          <a:bodyPr anchor="b"/>
          <a:lstStyle>
            <a:lvl1pPr>
              <a:lnSpc>
                <a:spcPct val="95000"/>
              </a:lnSpc>
              <a:defRPr sz="3157"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5" y="5216890"/>
            <a:ext cx="3154645" cy="1726811"/>
          </a:xfrm>
        </p:spPr>
        <p:txBody>
          <a:bodyPr lIns="0" tIns="0" rIns="0" bIns="0">
            <a:noAutofit/>
          </a:bodyPr>
          <a:lstStyle>
            <a:lvl1pPr marL="0" indent="0">
              <a:lnSpc>
                <a:spcPct val="95000"/>
              </a:lnSpc>
              <a:spcAft>
                <a:spcPts val="0"/>
              </a:spcAft>
              <a:buNone/>
              <a:defRPr sz="3157" b="0" i="0">
                <a:solidFill>
                  <a:schemeClr val="bg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2" name="TextBox 1">
            <a:extLst>
              <a:ext uri="{FF2B5EF4-FFF2-40B4-BE49-F238E27FC236}">
                <a16:creationId xmlns:a16="http://schemas.microsoft.com/office/drawing/2014/main" id="{AD923B92-BFAE-C5EE-3648-DC5078AA9456}"/>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3" name="text Copyright" descr="{&quot;templafy&quot;:{&quot;id&quot;:&quot;2d61559c-b319-4a1e-ac65-21677d7d0ff3&quot;}}" title="UserProfile.LegalEntity.Copyright">
            <a:extLst>
              <a:ext uri="{FF2B5EF4-FFF2-40B4-BE49-F238E27FC236}">
                <a16:creationId xmlns:a16="http://schemas.microsoft.com/office/drawing/2014/main" id="{31A3CB9B-D96D-B524-5638-F1C99FE03828}"/>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4" name="text title" descr="{&quot;templafy&quot;:{&quot;id&quot;:&quot;323667f3-5822-4c44-8d12-2764e76092aa&quot;}}" title="Form.PresentationTitle">
            <a:extLst>
              <a:ext uri="{FF2B5EF4-FFF2-40B4-BE49-F238E27FC236}">
                <a16:creationId xmlns:a16="http://schemas.microsoft.com/office/drawing/2014/main" id="{26C14A8C-840E-DF5F-DC82-456E48CC8E3A}"/>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5" name="text class" descr="{&quot;templafy&quot;:{&quot;id&quot;:&quot;d82f3f4c-8a0d-43e7-bb92-a90cff55cb26&quot;}}" title="Form.Confidential.ClassificationInsertText">
            <a:extLst>
              <a:ext uri="{FF2B5EF4-FFF2-40B4-BE49-F238E27FC236}">
                <a16:creationId xmlns:a16="http://schemas.microsoft.com/office/drawing/2014/main" id="{7BB33D31-FEC9-EE23-0DE3-E9FF17322B09}"/>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342224104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Divider - Dark BG Middle">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5" y="1880184"/>
            <a:ext cx="3154645" cy="1755329"/>
          </a:xfrm>
          <a:prstGeom prst="rect">
            <a:avLst/>
          </a:prstGeom>
        </p:spPr>
        <p:txBody>
          <a:bodyPr anchor="b"/>
          <a:lstStyle>
            <a:lvl1pPr>
              <a:lnSpc>
                <a:spcPct val="95000"/>
              </a:lnSpc>
              <a:defRPr sz="3157" b="1">
                <a:solidFill>
                  <a:schemeClr val="bg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5" y="3952681"/>
            <a:ext cx="3154645" cy="1726811"/>
          </a:xfrm>
        </p:spPr>
        <p:txBody>
          <a:bodyPr lIns="0" tIns="0" rIns="0" bIns="0">
            <a:noAutofit/>
          </a:bodyPr>
          <a:lstStyle>
            <a:lvl1pPr marL="0" indent="0">
              <a:lnSpc>
                <a:spcPct val="95000"/>
              </a:lnSpc>
              <a:spcAft>
                <a:spcPts val="0"/>
              </a:spcAft>
              <a:buNone/>
              <a:defRPr sz="3157" b="0" i="0">
                <a:solidFill>
                  <a:schemeClr val="accent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2" name="TextBox 1">
            <a:extLst>
              <a:ext uri="{FF2B5EF4-FFF2-40B4-BE49-F238E27FC236}">
                <a16:creationId xmlns:a16="http://schemas.microsoft.com/office/drawing/2014/main" id="{AD923B92-BFAE-C5EE-3648-DC5078AA9456}"/>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3" name="text Copyright" descr="{&quot;templafy&quot;:{&quot;id&quot;:&quot;2d61559c-b319-4a1e-ac65-21677d7d0ff3&quot;}}" title="UserProfile.LegalEntity.Copyright">
            <a:extLst>
              <a:ext uri="{FF2B5EF4-FFF2-40B4-BE49-F238E27FC236}">
                <a16:creationId xmlns:a16="http://schemas.microsoft.com/office/drawing/2014/main" id="{31A3CB9B-D96D-B524-5638-F1C99FE03828}"/>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4" name="text title" descr="{&quot;templafy&quot;:{&quot;id&quot;:&quot;323667f3-5822-4c44-8d12-2764e76092aa&quot;}}" title="Form.PresentationTitle">
            <a:extLst>
              <a:ext uri="{FF2B5EF4-FFF2-40B4-BE49-F238E27FC236}">
                <a16:creationId xmlns:a16="http://schemas.microsoft.com/office/drawing/2014/main" id="{26C14A8C-840E-DF5F-DC82-456E48CC8E3A}"/>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5" name="text class" descr="{&quot;templafy&quot;:{&quot;id&quot;:&quot;d82f3f4c-8a0d-43e7-bb92-a90cff55cb26&quot;}}" title="Form.Confidential.ClassificationInsertText">
            <a:extLst>
              <a:ext uri="{FF2B5EF4-FFF2-40B4-BE49-F238E27FC236}">
                <a16:creationId xmlns:a16="http://schemas.microsoft.com/office/drawing/2014/main" id="{7BB33D31-FEC9-EE23-0DE3-E9FF17322B09}"/>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
        <p:nvSpPr>
          <p:cNvPr id="7" name="Text Placeholder 4">
            <a:extLst>
              <a:ext uri="{FF2B5EF4-FFF2-40B4-BE49-F238E27FC236}">
                <a16:creationId xmlns:a16="http://schemas.microsoft.com/office/drawing/2014/main" id="{5103A891-A79D-68AC-F016-25C2A96218AF}"/>
              </a:ext>
            </a:extLst>
          </p:cNvPr>
          <p:cNvSpPr>
            <a:spLocks noGrp="1"/>
          </p:cNvSpPr>
          <p:nvPr>
            <p:ph type="body" sz="quarter" idx="10"/>
          </p:nvPr>
        </p:nvSpPr>
        <p:spPr>
          <a:xfrm>
            <a:off x="439925" y="1121702"/>
            <a:ext cx="3899170" cy="300987"/>
          </a:xfrm>
        </p:spPr>
        <p:txBody>
          <a:bodyPr/>
          <a:lstStyle>
            <a:lvl1pPr>
              <a:defRPr>
                <a:solidFill>
                  <a:schemeClr val="accent1"/>
                </a:solidFill>
              </a:defRPr>
            </a:lvl1pPr>
          </a:lstStyle>
          <a:p>
            <a:r>
              <a:rPr lang="en-GB" sz="965"/>
              <a:t>Deloitte New Zealand Healthcare</a:t>
            </a:r>
            <a:br>
              <a:rPr lang="en-GB" sz="965"/>
            </a:br>
            <a:r>
              <a:rPr lang="en-GB" sz="965" b="0">
                <a:latin typeface="Calibri Light" panose="020F0302020204030204" pitchFamily="34" charset="0"/>
                <a:cs typeface="Calibri Light" panose="020F0302020204030204" pitchFamily="34" charset="0"/>
              </a:rPr>
              <a:t>Presentation Screen template</a:t>
            </a:r>
          </a:p>
        </p:txBody>
      </p:sp>
      <p:pic>
        <p:nvPicPr>
          <p:cNvPr id="6" name="Picture 5">
            <a:extLst>
              <a:ext uri="{FF2B5EF4-FFF2-40B4-BE49-F238E27FC236}">
                <a16:creationId xmlns:a16="http://schemas.microsoft.com/office/drawing/2014/main" id="{6B22A797-286F-4D5D-2941-09902B17FB10}"/>
              </a:ext>
            </a:extLst>
          </p:cNvPr>
          <p:cNvPicPr>
            <a:picLocks noChangeAspect="1"/>
          </p:cNvPicPr>
          <p:nvPr userDrawn="1"/>
        </p:nvPicPr>
        <p:blipFill>
          <a:blip r:embed="rId2"/>
          <a:stretch>
            <a:fillRect/>
          </a:stretch>
        </p:blipFill>
        <p:spPr>
          <a:xfrm rot="10800000">
            <a:off x="439923" y="883741"/>
            <a:ext cx="767038" cy="79378"/>
          </a:xfrm>
          <a:prstGeom prst="rect">
            <a:avLst/>
          </a:prstGeom>
        </p:spPr>
      </p:pic>
    </p:spTree>
    <p:extLst>
      <p:ext uri="{BB962C8B-B14F-4D97-AF65-F5344CB8AC3E}">
        <p14:creationId xmlns:p14="http://schemas.microsoft.com/office/powerpoint/2010/main" val="24098703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Divider - Light BG Top">
    <p:bg bwMode="gray">
      <p:bgPr>
        <a:solidFill>
          <a:schemeClr val="bg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4" y="327237"/>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2399734"/>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7489031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 Deloitte black">
    <p:bg bwMode="gray">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57522C-75F9-E54B-BFFA-20D55467F3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94" y="0"/>
            <a:ext cx="10692607" cy="7559674"/>
          </a:xfrm>
          <a:prstGeom prst="rect">
            <a:avLst/>
          </a:prstGeom>
        </p:spPr>
      </p:pic>
      <p:sp>
        <p:nvSpPr>
          <p:cNvPr id="18" name="Title 1"/>
          <p:cNvSpPr>
            <a:spLocks noGrp="1"/>
          </p:cNvSpPr>
          <p:nvPr>
            <p:ph type="title"/>
          </p:nvPr>
        </p:nvSpPr>
        <p:spPr bwMode="gray">
          <a:xfrm>
            <a:off x="412081" y="1880185"/>
            <a:ext cx="9136302" cy="1755329"/>
          </a:xfrm>
          <a:prstGeom prst="rect">
            <a:avLst/>
          </a:prstGeom>
        </p:spPr>
        <p:txBody>
          <a:bodyPr anchor="b"/>
          <a:lstStyle>
            <a:lvl1pPr>
              <a:lnSpc>
                <a:spcPct val="95000"/>
              </a:lnSpc>
              <a:defRPr sz="3885"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12081" y="3779839"/>
            <a:ext cx="9136302" cy="1726811"/>
          </a:xfrm>
        </p:spPr>
        <p:txBody>
          <a:bodyPr lIns="0" tIns="0" rIns="0" bIns="0">
            <a:noAutofit/>
          </a:bodyPr>
          <a:lstStyle>
            <a:lvl1pPr marL="0" indent="0">
              <a:lnSpc>
                <a:spcPct val="95000"/>
              </a:lnSpc>
              <a:spcAft>
                <a:spcPts val="0"/>
              </a:spcAft>
              <a:buNone/>
              <a:defRPr sz="3885">
                <a:solidFill>
                  <a:schemeClr val="bg1"/>
                </a:solidFill>
              </a:defRPr>
            </a:lvl1pPr>
            <a:lvl2pPr marL="523455" indent="0">
              <a:buNone/>
              <a:defRPr sz="2290">
                <a:solidFill>
                  <a:schemeClr val="tx1">
                    <a:tint val="75000"/>
                  </a:schemeClr>
                </a:solidFill>
              </a:defRPr>
            </a:lvl2pPr>
            <a:lvl3pPr marL="1046909" indent="0">
              <a:buNone/>
              <a:defRPr sz="2061">
                <a:solidFill>
                  <a:schemeClr val="tx1">
                    <a:tint val="75000"/>
                  </a:schemeClr>
                </a:solidFill>
              </a:defRPr>
            </a:lvl3pPr>
            <a:lvl4pPr marL="1570363" indent="0">
              <a:buNone/>
              <a:defRPr sz="1832">
                <a:solidFill>
                  <a:schemeClr val="tx1">
                    <a:tint val="75000"/>
                  </a:schemeClr>
                </a:solidFill>
              </a:defRPr>
            </a:lvl4pPr>
            <a:lvl5pPr marL="2093817" indent="0">
              <a:buNone/>
              <a:defRPr sz="1832">
                <a:solidFill>
                  <a:schemeClr val="tx1">
                    <a:tint val="75000"/>
                  </a:schemeClr>
                </a:solidFill>
              </a:defRPr>
            </a:lvl5pPr>
            <a:lvl6pPr marL="2617272" indent="0">
              <a:buNone/>
              <a:defRPr sz="1832">
                <a:solidFill>
                  <a:schemeClr val="tx1">
                    <a:tint val="75000"/>
                  </a:schemeClr>
                </a:solidFill>
              </a:defRPr>
            </a:lvl6pPr>
            <a:lvl7pPr marL="3140726" indent="0">
              <a:buNone/>
              <a:defRPr sz="1832">
                <a:solidFill>
                  <a:schemeClr val="tx1">
                    <a:tint val="75000"/>
                  </a:schemeClr>
                </a:solidFill>
              </a:defRPr>
            </a:lvl7pPr>
            <a:lvl8pPr marL="3664181" indent="0">
              <a:buNone/>
              <a:defRPr sz="1832">
                <a:solidFill>
                  <a:schemeClr val="tx1">
                    <a:tint val="75000"/>
                  </a:schemeClr>
                </a:solidFill>
              </a:defRPr>
            </a:lvl8pPr>
            <a:lvl9pPr marL="4187637" indent="0">
              <a:buNone/>
              <a:defRPr sz="1832">
                <a:solidFill>
                  <a:schemeClr val="tx1">
                    <a:tint val="75000"/>
                  </a:schemeClr>
                </a:solidFill>
              </a:defRPr>
            </a:lvl9pPr>
          </a:lstStyle>
          <a:p>
            <a:pPr lvl="0"/>
            <a:r>
              <a:rPr lang="en-US" noProof="0"/>
              <a:t>Click to edit Master text styles</a:t>
            </a:r>
          </a:p>
        </p:txBody>
      </p:sp>
      <p:sp>
        <p:nvSpPr>
          <p:cNvPr id="10" name="TextBox 9">
            <a:extLst>
              <a:ext uri="{FF2B5EF4-FFF2-40B4-BE49-F238E27FC236}">
                <a16:creationId xmlns:a16="http://schemas.microsoft.com/office/drawing/2014/main" id="{EEA1BE90-2223-4056-8B55-7B385F35BE74}"/>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bg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bg1"/>
              </a:solidFill>
              <a:latin typeface="Calibri" panose="020F0502020204030204" pitchFamily="34" charset="0"/>
              <a:cs typeface="Calibri" panose="020F0502020204030204" pitchFamily="34" charset="0"/>
            </a:endParaRPr>
          </a:p>
        </p:txBody>
      </p:sp>
      <p:sp>
        <p:nvSpPr>
          <p:cNvPr id="11" name="text Copyright" descr="{&quot;templafy&quot;:{&quot;id&quot;:&quot;7c530272-dd06-4bd6-bba9-09a81be8eef5&quot;}}" title="UserProfile.LegalEntity.Copyright">
            <a:extLst>
              <a:ext uri="{FF2B5EF4-FFF2-40B4-BE49-F238E27FC236}">
                <a16:creationId xmlns:a16="http://schemas.microsoft.com/office/drawing/2014/main" id="{6BE1A443-68BF-41D2-9684-0D316419B4BD}"/>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20" name="text title" descr="{&quot;templafy&quot;:{&quot;id&quot;:&quot;1e63fdd3-9727-4eda-a630-5629392fb29b&quot;}}" title="Form.PresentationTitle">
            <a:extLst>
              <a:ext uri="{FF2B5EF4-FFF2-40B4-BE49-F238E27FC236}">
                <a16:creationId xmlns:a16="http://schemas.microsoft.com/office/drawing/2014/main" id="{C99EA23B-9C2B-4427-B5B3-52F37AEE0771}"/>
              </a:ext>
            </a:extLst>
          </p:cNvPr>
          <p:cNvSpPr/>
          <p:nvPr userDrawn="1"/>
        </p:nvSpPr>
        <p:spPr bwMode="gray">
          <a:xfrm>
            <a:off x="6296697" y="714844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SBHS Enhancements Programme</a:t>
            </a:r>
          </a:p>
        </p:txBody>
      </p:sp>
      <p:sp>
        <p:nvSpPr>
          <p:cNvPr id="21" name="text class" descr="{&quot;templafy&quot;:{&quot;id&quot;:&quot;ffc867d1-5ccb-451a-aa8a-dc0ef03a6220&quot;}}" title="Form.Confidential.ClassificationInsertText">
            <a:extLst>
              <a:ext uri="{FF2B5EF4-FFF2-40B4-BE49-F238E27FC236}">
                <a16:creationId xmlns:a16="http://schemas.microsoft.com/office/drawing/2014/main" id="{C3DAB44E-8499-47AC-97C2-FEA630CFE109}"/>
              </a:ext>
            </a:extLst>
          </p:cNvPr>
          <p:cNvSpPr/>
          <p:nvPr userDrawn="1"/>
        </p:nvSpPr>
        <p:spPr bwMode="gray">
          <a:xfrm>
            <a:off x="8317325" y="714844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April 2023</a:t>
            </a:r>
          </a:p>
        </p:txBody>
      </p:sp>
      <p:sp>
        <p:nvSpPr>
          <p:cNvPr id="22" name="Rectangle 21">
            <a:extLst>
              <a:ext uri="{FF2B5EF4-FFF2-40B4-BE49-F238E27FC236}">
                <a16:creationId xmlns:a16="http://schemas.microsoft.com/office/drawing/2014/main" id="{43C2852C-B820-46AF-B518-DF5BD5DA0BC4}"/>
              </a:ext>
            </a:extLst>
          </p:cNvPr>
          <p:cNvSpPr/>
          <p:nvPr userDrawn="1"/>
        </p:nvSpPr>
        <p:spPr bwMode="gray">
          <a:xfrm>
            <a:off x="8259115" y="7171844"/>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3644516493"/>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Divider - Light BG Middle">
    <p:bg bwMode="gray">
      <p:bgPr>
        <a:solidFill>
          <a:schemeClr val="bg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4" y="1880184"/>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3952681"/>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1989795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 Light BG Bottom">
    <p:bg bwMode="gray">
      <p:bgPr>
        <a:solidFill>
          <a:schemeClr val="bg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23214" y="3144393"/>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5216890"/>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148152032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Image Divider - Light BG">
    <p:bg bwMode="gray">
      <p:bgPr>
        <a:solidFill>
          <a:srgbClr val="A3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F5AB8-DED4-E2FF-5497-ED28EE77ED61}"/>
              </a:ext>
            </a:extLst>
          </p:cNvPr>
          <p:cNvPicPr>
            <a:picLocks noChangeAspect="1"/>
          </p:cNvPicPr>
          <p:nvPr userDrawn="1"/>
        </p:nvPicPr>
        <p:blipFill>
          <a:blip r:embed="rId2"/>
          <a:stretch>
            <a:fillRect/>
          </a:stretch>
        </p:blipFill>
        <p:spPr>
          <a:xfrm>
            <a:off x="-7096" y="0"/>
            <a:ext cx="10691813" cy="7559675"/>
          </a:xfrm>
          <a:prstGeom prst="rect">
            <a:avLst/>
          </a:prstGeom>
        </p:spPr>
      </p:pic>
      <p:sp>
        <p:nvSpPr>
          <p:cNvPr id="18" name="Title 1"/>
          <p:cNvSpPr>
            <a:spLocks noGrp="1"/>
          </p:cNvSpPr>
          <p:nvPr>
            <p:ph type="title"/>
          </p:nvPr>
        </p:nvSpPr>
        <p:spPr bwMode="gray">
          <a:xfrm>
            <a:off x="423214" y="1880184"/>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3952681"/>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872138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3_Image Divider - Light BG">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EDA65F-61A8-A8A6-194C-E81C888F9A9C}"/>
              </a:ext>
            </a:extLst>
          </p:cNvPr>
          <p:cNvPicPr>
            <a:picLocks noChangeAspect="1"/>
          </p:cNvPicPr>
          <p:nvPr userDrawn="1"/>
        </p:nvPicPr>
        <p:blipFill rotWithShape="1">
          <a:blip r:embed="rId2"/>
          <a:srcRect b="15681"/>
          <a:stretch/>
        </p:blipFill>
        <p:spPr>
          <a:xfrm>
            <a:off x="-7097" y="0"/>
            <a:ext cx="10698908" cy="7559675"/>
          </a:xfrm>
          <a:prstGeom prst="rect">
            <a:avLst/>
          </a:prstGeom>
        </p:spPr>
      </p:pic>
      <p:sp>
        <p:nvSpPr>
          <p:cNvPr id="18" name="Title 1"/>
          <p:cNvSpPr>
            <a:spLocks noGrp="1"/>
          </p:cNvSpPr>
          <p:nvPr>
            <p:ph type="title"/>
          </p:nvPr>
        </p:nvSpPr>
        <p:spPr bwMode="gray">
          <a:xfrm>
            <a:off x="423214" y="327237"/>
            <a:ext cx="31546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2399734"/>
            <a:ext cx="31546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35630873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5_Image Divider - Light BG">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B4FC0-B7BB-A2CC-255E-CC5327EAC8C5}"/>
              </a:ext>
            </a:extLst>
          </p:cNvPr>
          <p:cNvPicPr>
            <a:picLocks noChangeAspect="1"/>
          </p:cNvPicPr>
          <p:nvPr userDrawn="1"/>
        </p:nvPicPr>
        <p:blipFill rotWithShape="1">
          <a:blip r:embed="rId2"/>
          <a:srcRect l="363" t="13480" r="1" b="1915"/>
          <a:stretch/>
        </p:blipFill>
        <p:spPr>
          <a:xfrm>
            <a:off x="1" y="0"/>
            <a:ext cx="10691812" cy="7559675"/>
          </a:xfrm>
          <a:prstGeom prst="rect">
            <a:avLst/>
          </a:prstGeom>
        </p:spPr>
      </p:pic>
      <p:sp>
        <p:nvSpPr>
          <p:cNvPr id="18" name="Title 1"/>
          <p:cNvSpPr>
            <a:spLocks noGrp="1"/>
          </p:cNvSpPr>
          <p:nvPr>
            <p:ph type="title"/>
          </p:nvPr>
        </p:nvSpPr>
        <p:spPr bwMode="gray">
          <a:xfrm>
            <a:off x="423214" y="327237"/>
            <a:ext cx="31546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2399734"/>
            <a:ext cx="31546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318952435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4_Image Divider - Light BG">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C05D7-5348-A230-FA02-0636D44270AC}"/>
              </a:ext>
            </a:extLst>
          </p:cNvPr>
          <p:cNvPicPr>
            <a:picLocks noChangeAspect="1"/>
          </p:cNvPicPr>
          <p:nvPr userDrawn="1"/>
        </p:nvPicPr>
        <p:blipFill rotWithShape="1">
          <a:blip r:embed="rId2"/>
          <a:srcRect l="1538" t="15594" b="1538"/>
          <a:stretch/>
        </p:blipFill>
        <p:spPr>
          <a:xfrm>
            <a:off x="0" y="0"/>
            <a:ext cx="10698908" cy="7559675"/>
          </a:xfrm>
          <a:prstGeom prst="rect">
            <a:avLst/>
          </a:prstGeom>
        </p:spPr>
      </p:pic>
      <p:sp>
        <p:nvSpPr>
          <p:cNvPr id="18" name="Title 1"/>
          <p:cNvSpPr>
            <a:spLocks noGrp="1"/>
          </p:cNvSpPr>
          <p:nvPr>
            <p:ph type="title"/>
          </p:nvPr>
        </p:nvSpPr>
        <p:spPr bwMode="gray">
          <a:xfrm>
            <a:off x="423214" y="327237"/>
            <a:ext cx="31546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2399734"/>
            <a:ext cx="31546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10" name="TextBox 9">
            <a:extLst>
              <a:ext uri="{FF2B5EF4-FFF2-40B4-BE49-F238E27FC236}">
                <a16:creationId xmlns:a16="http://schemas.microsoft.com/office/drawing/2014/main" id="{F3E82DBF-BE65-3976-EF7D-3CD62FB8E81E}"/>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11" name="text Copyright" descr="{&quot;templafy&quot;:{&quot;id&quot;:&quot;2d61559c-b319-4a1e-ac65-21677d7d0ff3&quot;}}" title="UserProfile.LegalEntity.Copyright">
            <a:extLst>
              <a:ext uri="{FF2B5EF4-FFF2-40B4-BE49-F238E27FC236}">
                <a16:creationId xmlns:a16="http://schemas.microsoft.com/office/drawing/2014/main" id="{764882A1-40CC-7F04-74D6-E4868CCBF0A3}"/>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8A77E1D9-4765-3766-7926-FF5D5219DE21}"/>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E6D515B9-1046-87F4-2DE4-37A6499BAF00}"/>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7543193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2_Image Divider - Light BG">
    <p:bg bwMode="gray">
      <p:bgPr>
        <a:solidFill>
          <a:srgbClr val="A3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1BFF95-443D-2F5C-AE49-FBA64115F7BE}"/>
              </a:ext>
            </a:extLst>
          </p:cNvPr>
          <p:cNvSpPr/>
          <p:nvPr userDrawn="1"/>
        </p:nvSpPr>
        <p:spPr bwMode="gray">
          <a:xfrm>
            <a:off x="1" y="0"/>
            <a:ext cx="10691813" cy="7559675"/>
          </a:xfrm>
          <a:prstGeom prst="rect">
            <a:avLst/>
          </a:prstGeom>
          <a:gradFill flip="none" rotWithShape="1">
            <a:gsLst>
              <a:gs pos="1000">
                <a:schemeClr val="accent1"/>
              </a:gs>
              <a:gs pos="51000">
                <a:srgbClr val="00ABAB"/>
              </a:gs>
              <a:gs pos="100000">
                <a:schemeClr val="accent6">
                  <a:lumMod val="95000"/>
                  <a:lumOff val="5000"/>
                </a:schemeClr>
              </a:gs>
            </a:gsLst>
            <a:lin ang="2700000" scaled="1"/>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18" name="Title 1"/>
          <p:cNvSpPr>
            <a:spLocks noGrp="1"/>
          </p:cNvSpPr>
          <p:nvPr>
            <p:ph type="title"/>
          </p:nvPr>
        </p:nvSpPr>
        <p:spPr bwMode="gray">
          <a:xfrm>
            <a:off x="423214" y="1880184"/>
            <a:ext cx="3108845" cy="1755329"/>
          </a:xfrm>
          <a:prstGeom prst="rect">
            <a:avLst/>
          </a:prstGeom>
        </p:spPr>
        <p:txBody>
          <a:bodyPr anchor="b"/>
          <a:lstStyle>
            <a:lvl1pPr>
              <a:lnSpc>
                <a:spcPct val="95000"/>
              </a:lnSpc>
              <a:defRPr sz="3157" b="1">
                <a:solidFill>
                  <a:schemeClr val="tx1"/>
                </a:solidFill>
                <a:latin typeface="+mj-lt"/>
                <a:ea typeface="Open Sans" panose="020B0606030504020204" pitchFamily="34" charset="0"/>
                <a:cs typeface="Open Sans" panose="020B0606030504020204" pitchFamily="34" charset="0"/>
              </a:defRPr>
            </a:lvl1pPr>
          </a:lstStyle>
          <a:p>
            <a:r>
              <a:rPr lang="en-GB" noProof="0"/>
              <a:t>Click to edit Master title style</a:t>
            </a:r>
            <a:endParaRPr lang="en-GB"/>
          </a:p>
        </p:txBody>
      </p:sp>
      <p:sp>
        <p:nvSpPr>
          <p:cNvPr id="19" name="Text Placeholder 2"/>
          <p:cNvSpPr>
            <a:spLocks noGrp="1"/>
          </p:cNvSpPr>
          <p:nvPr>
            <p:ph type="body" idx="1"/>
          </p:nvPr>
        </p:nvSpPr>
        <p:spPr bwMode="gray">
          <a:xfrm>
            <a:off x="423214" y="3952681"/>
            <a:ext cx="3108845" cy="1726811"/>
          </a:xfrm>
        </p:spPr>
        <p:txBody>
          <a:bodyPr lIns="0" tIns="0" rIns="0" bIns="0">
            <a:noAutofit/>
          </a:bodyPr>
          <a:lstStyle>
            <a:lvl1pPr marL="0" indent="0">
              <a:lnSpc>
                <a:spcPct val="95000"/>
              </a:lnSpc>
              <a:spcAft>
                <a:spcPts val="0"/>
              </a:spcAft>
              <a:buNone/>
              <a:defRPr sz="3157" b="0" i="0">
                <a:solidFill>
                  <a:schemeClr val="tx1"/>
                </a:solidFill>
                <a:latin typeface="Calibri Light" panose="020F0302020204030204" pitchFamily="34" charset="0"/>
                <a:cs typeface="Calibri Light" panose="020F0302020204030204" pitchFamily="34" charset="0"/>
              </a:defRPr>
            </a:lvl1pPr>
            <a:lvl2pPr marL="534606" indent="0">
              <a:buNone/>
              <a:defRPr sz="2339">
                <a:solidFill>
                  <a:schemeClr val="tx1">
                    <a:tint val="75000"/>
                  </a:schemeClr>
                </a:solidFill>
              </a:defRPr>
            </a:lvl2pPr>
            <a:lvl3pPr marL="1069212" indent="0">
              <a:buNone/>
              <a:defRPr sz="2105">
                <a:solidFill>
                  <a:schemeClr val="tx1">
                    <a:tint val="75000"/>
                  </a:schemeClr>
                </a:solidFill>
              </a:defRPr>
            </a:lvl3pPr>
            <a:lvl4pPr marL="1603817" indent="0">
              <a:buNone/>
              <a:defRPr sz="1871">
                <a:solidFill>
                  <a:schemeClr val="tx1">
                    <a:tint val="75000"/>
                  </a:schemeClr>
                </a:solidFill>
              </a:defRPr>
            </a:lvl4pPr>
            <a:lvl5pPr marL="2138423" indent="0">
              <a:buNone/>
              <a:defRPr sz="1871">
                <a:solidFill>
                  <a:schemeClr val="tx1">
                    <a:tint val="75000"/>
                  </a:schemeClr>
                </a:solidFill>
              </a:defRPr>
            </a:lvl5pPr>
            <a:lvl6pPr marL="2673029" indent="0">
              <a:buNone/>
              <a:defRPr sz="1871">
                <a:solidFill>
                  <a:schemeClr val="tx1">
                    <a:tint val="75000"/>
                  </a:schemeClr>
                </a:solidFill>
              </a:defRPr>
            </a:lvl6pPr>
            <a:lvl7pPr marL="3207635" indent="0">
              <a:buNone/>
              <a:defRPr sz="1871">
                <a:solidFill>
                  <a:schemeClr val="tx1">
                    <a:tint val="75000"/>
                  </a:schemeClr>
                </a:solidFill>
              </a:defRPr>
            </a:lvl7pPr>
            <a:lvl8pPr marL="3742241" indent="0">
              <a:buNone/>
              <a:defRPr sz="1871">
                <a:solidFill>
                  <a:schemeClr val="tx1">
                    <a:tint val="75000"/>
                  </a:schemeClr>
                </a:solidFill>
              </a:defRPr>
            </a:lvl8pPr>
            <a:lvl9pPr marL="4276847" indent="0">
              <a:buNone/>
              <a:defRPr sz="1871">
                <a:solidFill>
                  <a:schemeClr val="tx1">
                    <a:tint val="75000"/>
                  </a:schemeClr>
                </a:solidFill>
              </a:defRPr>
            </a:lvl9pPr>
          </a:lstStyle>
          <a:p>
            <a:pPr lvl="0"/>
            <a:r>
              <a:rPr lang="en-GB" noProof="0"/>
              <a:t>Click to edit Master text styles</a:t>
            </a:r>
            <a:endParaRPr lang="en-GB"/>
          </a:p>
        </p:txBody>
      </p:sp>
      <p:sp>
        <p:nvSpPr>
          <p:cNvPr id="3" name="TextBox 2">
            <a:extLst>
              <a:ext uri="{FF2B5EF4-FFF2-40B4-BE49-F238E27FC236}">
                <a16:creationId xmlns:a16="http://schemas.microsoft.com/office/drawing/2014/main" id="{ADFF96CB-6558-8551-1C5A-D0C21A4F8CD3}"/>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4" name="text Copyright" descr="{&quot;templafy&quot;:{&quot;id&quot;:&quot;2d61559c-b319-4a1e-ac65-21677d7d0ff3&quot;}}" title="UserProfile.LegalEntity.Copyright">
            <a:extLst>
              <a:ext uri="{FF2B5EF4-FFF2-40B4-BE49-F238E27FC236}">
                <a16:creationId xmlns:a16="http://schemas.microsoft.com/office/drawing/2014/main" id="{D935AF8B-8D4C-8187-4512-7AF555FF56AA}"/>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5" name="text title" descr="{&quot;templafy&quot;:{&quot;id&quot;:&quot;323667f3-5822-4c44-8d12-2764e76092aa&quot;}}" title="Form.PresentationTitle">
            <a:extLst>
              <a:ext uri="{FF2B5EF4-FFF2-40B4-BE49-F238E27FC236}">
                <a16:creationId xmlns:a16="http://schemas.microsoft.com/office/drawing/2014/main" id="{C8FF8A3E-A814-19F7-450D-E8BA6CE57924}"/>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6" name="text class" descr="{&quot;templafy&quot;:{&quot;id&quot;:&quot;d82f3f4c-8a0d-43e7-bb92-a90cff55cb26&quot;}}" title="Form.Confidential.ClassificationInsertText">
            <a:extLst>
              <a:ext uri="{FF2B5EF4-FFF2-40B4-BE49-F238E27FC236}">
                <a16:creationId xmlns:a16="http://schemas.microsoft.com/office/drawing/2014/main" id="{6EAA1521-A6EB-309B-A221-D4CAB603B65B}"/>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46212106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layout">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11EB4-84DE-5A9E-B65D-1EB08E25F2BB}"/>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25344" y="718269"/>
            <a:ext cx="6498619" cy="403434"/>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15" name="Text Placeholder 14">
            <a:extLst>
              <a:ext uri="{FF2B5EF4-FFF2-40B4-BE49-F238E27FC236}">
                <a16:creationId xmlns:a16="http://schemas.microsoft.com/office/drawing/2014/main" id="{B1EC5F84-ECB0-BE53-49D5-B5ED82206181}"/>
              </a:ext>
            </a:extLst>
          </p:cNvPr>
          <p:cNvSpPr>
            <a:spLocks noGrp="1"/>
          </p:cNvSpPr>
          <p:nvPr>
            <p:ph type="body" sz="quarter" idx="14"/>
          </p:nvPr>
        </p:nvSpPr>
        <p:spPr>
          <a:xfrm>
            <a:off x="426003" y="1835672"/>
            <a:ext cx="4825237" cy="5108030"/>
          </a:xfrm>
        </p:spPr>
        <p:txBody>
          <a:bodyPr rIns="180000"/>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4">
            <a:extLst>
              <a:ext uri="{FF2B5EF4-FFF2-40B4-BE49-F238E27FC236}">
                <a16:creationId xmlns:a16="http://schemas.microsoft.com/office/drawing/2014/main" id="{6847AF1E-1AA6-B60D-709A-1018746A1550}"/>
              </a:ext>
            </a:extLst>
          </p:cNvPr>
          <p:cNvSpPr>
            <a:spLocks noGrp="1"/>
          </p:cNvSpPr>
          <p:nvPr>
            <p:ph type="body" sz="quarter" idx="15"/>
          </p:nvPr>
        </p:nvSpPr>
        <p:spPr>
          <a:xfrm>
            <a:off x="5440576" y="1835672"/>
            <a:ext cx="4825237" cy="5108030"/>
          </a:xfrm>
        </p:spPr>
        <p:txBody>
          <a:bodyPr rIns="180000"/>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2542705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column layout – Black">
    <p:bg bwMode="gray">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23B92-BFAE-C5EE-3648-DC5078AA9456}"/>
              </a:ext>
            </a:extLst>
          </p:cNvPr>
          <p:cNvSpPr txBox="1"/>
          <p:nvPr userDrawn="1"/>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bg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bg1">
                  <a:alpha val="50195"/>
                </a:schemeClr>
              </a:solidFill>
              <a:latin typeface="Calibri" panose="020F0502020204030204" pitchFamily="34" charset="0"/>
              <a:cs typeface="Calibri" panose="020F0502020204030204" pitchFamily="34" charset="0"/>
            </a:endParaRPr>
          </a:p>
        </p:txBody>
      </p:sp>
      <p:sp>
        <p:nvSpPr>
          <p:cNvPr id="3" name="text Copyright" descr="{&quot;templafy&quot;:{&quot;id&quot;:&quot;2d61559c-b319-4a1e-ac65-21677d7d0ff3&quot;}}" title="UserProfile.LegalEntity.Copyright">
            <a:extLst>
              <a:ext uri="{FF2B5EF4-FFF2-40B4-BE49-F238E27FC236}">
                <a16:creationId xmlns:a16="http://schemas.microsoft.com/office/drawing/2014/main" id="{31A3CB9B-D96D-B524-5638-F1C99FE03828}"/>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4" name="text title" descr="{&quot;templafy&quot;:{&quot;id&quot;:&quot;323667f3-5822-4c44-8d12-2764e76092aa&quot;}}" title="Form.PresentationTitle">
            <a:extLst>
              <a:ext uri="{FF2B5EF4-FFF2-40B4-BE49-F238E27FC236}">
                <a16:creationId xmlns:a16="http://schemas.microsoft.com/office/drawing/2014/main" id="{26C14A8C-840E-DF5F-DC82-456E48CC8E3A}"/>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5" name="text class" descr="{&quot;templafy&quot;:{&quot;id&quot;:&quot;d82f3f4c-8a0d-43e7-bb92-a90cff55cb26&quot;}}" title="Form.Confidential.ClassificationInsertText">
            <a:extLst>
              <a:ext uri="{FF2B5EF4-FFF2-40B4-BE49-F238E27FC236}">
                <a16:creationId xmlns:a16="http://schemas.microsoft.com/office/drawing/2014/main" id="{7BB33D31-FEC9-EE23-0DE3-E9FF17322B09}"/>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bg1">
                    <a:alpha val="50195"/>
                  </a:schemeClr>
                </a:solidFill>
                <a:latin typeface="Calibri" panose="020F0502020204030204" pitchFamily="34" charset="0"/>
                <a:ea typeface="+mn-ea"/>
                <a:cs typeface="Calibri" panose="020F0502020204030204" pitchFamily="34" charset="0"/>
              </a:rPr>
              <a:t>CONFIDENTIAL</a:t>
            </a:r>
          </a:p>
        </p:txBody>
      </p:sp>
      <p:sp>
        <p:nvSpPr>
          <p:cNvPr id="6" name="Title Placeholder 1">
            <a:extLst>
              <a:ext uri="{FF2B5EF4-FFF2-40B4-BE49-F238E27FC236}">
                <a16:creationId xmlns:a16="http://schemas.microsoft.com/office/drawing/2014/main" id="{1E2AA71D-1F28-677D-33A6-44BDD0DBD644}"/>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lvl1pPr>
              <a:defRPr>
                <a:solidFill>
                  <a:schemeClr val="bg1"/>
                </a:solidFill>
              </a:defRPr>
            </a:lvl1pPr>
          </a:lstStyle>
          <a:p>
            <a:r>
              <a:rPr lang="en-GB" noProof="0"/>
              <a:t>Click to edit Master title style</a:t>
            </a:r>
            <a:endParaRPr lang="en-GB"/>
          </a:p>
        </p:txBody>
      </p:sp>
      <p:sp>
        <p:nvSpPr>
          <p:cNvPr id="8" name="Text Placeholder 8">
            <a:extLst>
              <a:ext uri="{FF2B5EF4-FFF2-40B4-BE49-F238E27FC236}">
                <a16:creationId xmlns:a16="http://schemas.microsoft.com/office/drawing/2014/main" id="{61D96108-27BA-4252-3EC4-B14B925B4348}"/>
              </a:ext>
            </a:extLst>
          </p:cNvPr>
          <p:cNvSpPr>
            <a:spLocks noGrp="1"/>
          </p:cNvSpPr>
          <p:nvPr>
            <p:ph type="body" sz="quarter" idx="13" hasCustomPrompt="1"/>
          </p:nvPr>
        </p:nvSpPr>
        <p:spPr>
          <a:xfrm>
            <a:off x="425344" y="718269"/>
            <a:ext cx="6498619" cy="403434"/>
          </a:xfrm>
          <a:prstGeom prst="rect">
            <a:avLst/>
          </a:prstGeom>
        </p:spPr>
        <p:txBody>
          <a:bodyPr lIns="0" tIns="0" rIns="0" bIns="0">
            <a:noAutofit/>
          </a:bodyPr>
          <a:lstStyle>
            <a:lvl1pPr marL="0" indent="0">
              <a:buNone/>
              <a:defRPr sz="1579" b="0" i="0">
                <a:solidFill>
                  <a:schemeClr val="accent1"/>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9" name="Text Placeholder 14">
            <a:extLst>
              <a:ext uri="{FF2B5EF4-FFF2-40B4-BE49-F238E27FC236}">
                <a16:creationId xmlns:a16="http://schemas.microsoft.com/office/drawing/2014/main" id="{447F9D96-E219-6BFA-E06C-01CE57FC08DD}"/>
              </a:ext>
            </a:extLst>
          </p:cNvPr>
          <p:cNvSpPr>
            <a:spLocks noGrp="1"/>
          </p:cNvSpPr>
          <p:nvPr>
            <p:ph type="body" sz="quarter" idx="14"/>
          </p:nvPr>
        </p:nvSpPr>
        <p:spPr>
          <a:xfrm>
            <a:off x="426003" y="1835672"/>
            <a:ext cx="4825237" cy="5108030"/>
          </a:xfrm>
        </p:spPr>
        <p:txBody>
          <a:bodyPr rIns="180000"/>
          <a:lstStyle>
            <a:lvl1pPr>
              <a:defRPr sz="965">
                <a:solidFill>
                  <a:schemeClr val="bg1"/>
                </a:solidFill>
              </a:defRPr>
            </a:lvl1pPr>
            <a:lvl2pPr>
              <a:defRPr sz="965">
                <a:solidFill>
                  <a:schemeClr val="bg1"/>
                </a:solidFill>
              </a:defRPr>
            </a:lvl2pPr>
            <a:lvl3pPr>
              <a:defRPr sz="965">
                <a:solidFill>
                  <a:schemeClr val="bg1"/>
                </a:solidFill>
              </a:defRPr>
            </a:lvl3pPr>
            <a:lvl4pPr>
              <a:defRPr sz="965">
                <a:solidFill>
                  <a:schemeClr val="bg1"/>
                </a:solidFill>
              </a:defRPr>
            </a:lvl4pPr>
            <a:lvl5pPr>
              <a:defRPr sz="96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0" name="Text Placeholder 14">
            <a:extLst>
              <a:ext uri="{FF2B5EF4-FFF2-40B4-BE49-F238E27FC236}">
                <a16:creationId xmlns:a16="http://schemas.microsoft.com/office/drawing/2014/main" id="{F9E5F64F-81A1-FDB8-F90E-083A2698E364}"/>
              </a:ext>
            </a:extLst>
          </p:cNvPr>
          <p:cNvSpPr>
            <a:spLocks noGrp="1"/>
          </p:cNvSpPr>
          <p:nvPr>
            <p:ph type="body" sz="quarter" idx="15"/>
          </p:nvPr>
        </p:nvSpPr>
        <p:spPr>
          <a:xfrm>
            <a:off x="5440576" y="1835672"/>
            <a:ext cx="4825237" cy="5108030"/>
          </a:xfrm>
        </p:spPr>
        <p:txBody>
          <a:bodyPr rIns="180000"/>
          <a:lstStyle>
            <a:lvl1pPr>
              <a:defRPr sz="965">
                <a:solidFill>
                  <a:schemeClr val="bg1"/>
                </a:solidFill>
              </a:defRPr>
            </a:lvl1pPr>
            <a:lvl2pPr>
              <a:defRPr sz="965">
                <a:solidFill>
                  <a:schemeClr val="bg1"/>
                </a:solidFill>
              </a:defRPr>
            </a:lvl2pPr>
            <a:lvl3pPr>
              <a:defRPr sz="965">
                <a:solidFill>
                  <a:schemeClr val="bg1"/>
                </a:solidFill>
              </a:defRPr>
            </a:lvl3pPr>
            <a:lvl4pPr>
              <a:defRPr sz="965">
                <a:solidFill>
                  <a:schemeClr val="bg1"/>
                </a:solidFill>
              </a:defRPr>
            </a:lvl4pPr>
            <a:lvl5pPr>
              <a:defRPr sz="965">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59093895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olumn layout">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11EB4-84DE-5A9E-B65D-1EB08E25F2BB}"/>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25344" y="718269"/>
            <a:ext cx="6484696" cy="403434"/>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4" name="Text Placeholder 3">
            <a:extLst>
              <a:ext uri="{FF2B5EF4-FFF2-40B4-BE49-F238E27FC236}">
                <a16:creationId xmlns:a16="http://schemas.microsoft.com/office/drawing/2014/main" id="{D82F3F26-FCB1-A815-0616-60107E113408}"/>
              </a:ext>
            </a:extLst>
          </p:cNvPr>
          <p:cNvSpPr>
            <a:spLocks noGrp="1"/>
          </p:cNvSpPr>
          <p:nvPr>
            <p:ph type="body" sz="quarter" idx="14"/>
          </p:nvPr>
        </p:nvSpPr>
        <p:spPr>
          <a:xfrm>
            <a:off x="426003" y="1835672"/>
            <a:ext cx="4825237" cy="5108030"/>
          </a:xfrm>
        </p:spPr>
        <p:txBody>
          <a:bodyPr rIns="180000"/>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431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mage">
    <p:bg bwMode="gray">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B4BE7-64E3-DB4A-99B4-015A80F6E0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039"/>
            <a:ext cx="10691813" cy="7558636"/>
          </a:xfrm>
          <a:prstGeom prst="rect">
            <a:avLst/>
          </a:prstGeom>
        </p:spPr>
      </p:pic>
    </p:spTree>
    <p:extLst>
      <p:ext uri="{BB962C8B-B14F-4D97-AF65-F5344CB8AC3E}">
        <p14:creationId xmlns:p14="http://schemas.microsoft.com/office/powerpoint/2010/main" val="86624625"/>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Just title, subtitle">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22861" y="718269"/>
            <a:ext cx="6484696" cy="403434"/>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2" name="Title Placeholder 1">
            <a:extLst>
              <a:ext uri="{FF2B5EF4-FFF2-40B4-BE49-F238E27FC236}">
                <a16:creationId xmlns:a16="http://schemas.microsoft.com/office/drawing/2014/main" id="{8E4D4AD6-468F-27F1-22B5-5A5728A5B5E7}"/>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Tree>
    <p:extLst>
      <p:ext uri="{BB962C8B-B14F-4D97-AF65-F5344CB8AC3E}">
        <p14:creationId xmlns:p14="http://schemas.microsoft.com/office/powerpoint/2010/main" val="273298934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Just title, sub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A10DC9-5156-83FB-63C2-9FBAD96A1F33}"/>
              </a:ext>
            </a:extLst>
          </p:cNvPr>
          <p:cNvPicPr>
            <a:picLocks noChangeAspect="1"/>
          </p:cNvPicPr>
          <p:nvPr userDrawn="1"/>
        </p:nvPicPr>
        <p:blipFill rotWithShape="1">
          <a:blip r:embed="rId2">
            <a:alphaModFix amt="63000"/>
          </a:blip>
          <a:srcRect t="1506" r="1506" b="-1"/>
          <a:stretch/>
        </p:blipFill>
        <p:spPr>
          <a:xfrm>
            <a:off x="-7096" y="0"/>
            <a:ext cx="10698909" cy="7564693"/>
          </a:xfrm>
          <a:prstGeom prst="rect">
            <a:avLst/>
          </a:prstGeom>
        </p:spPr>
      </p:pic>
      <p:sp>
        <p:nvSpPr>
          <p:cNvPr id="4" name="Rectangle 3">
            <a:extLst>
              <a:ext uri="{FF2B5EF4-FFF2-40B4-BE49-F238E27FC236}">
                <a16:creationId xmlns:a16="http://schemas.microsoft.com/office/drawing/2014/main" id="{5350442F-4F46-A25A-1495-C9DB8CA798A1}"/>
              </a:ext>
            </a:extLst>
          </p:cNvPr>
          <p:cNvSpPr/>
          <p:nvPr userDrawn="1"/>
        </p:nvSpPr>
        <p:spPr bwMode="gray">
          <a:xfrm>
            <a:off x="-7096" y="0"/>
            <a:ext cx="10698909" cy="7559675"/>
          </a:xfrm>
          <a:prstGeom prst="rect">
            <a:avLst/>
          </a:prstGeom>
          <a:gradFill flip="none" rotWithShape="1">
            <a:gsLst>
              <a:gs pos="100000">
                <a:srgbClr val="FFFFFF">
                  <a:alpha val="0"/>
                </a:srgbClr>
              </a:gs>
              <a:gs pos="0">
                <a:schemeClr val="bg1">
                  <a:alpha val="74705"/>
                </a:schemeClr>
              </a:gs>
            </a:gsLst>
            <a:path path="circle">
              <a:fillToRect l="50000" t="50000" r="50000" b="50000"/>
            </a:path>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15" name="Text Placeholder 8"/>
          <p:cNvSpPr>
            <a:spLocks noGrp="1"/>
          </p:cNvSpPr>
          <p:nvPr>
            <p:ph type="body" sz="quarter" idx="13" hasCustomPrompt="1"/>
          </p:nvPr>
        </p:nvSpPr>
        <p:spPr>
          <a:xfrm>
            <a:off x="422861" y="718269"/>
            <a:ext cx="6484696" cy="403434"/>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2" name="Title Placeholder 1">
            <a:extLst>
              <a:ext uri="{FF2B5EF4-FFF2-40B4-BE49-F238E27FC236}">
                <a16:creationId xmlns:a16="http://schemas.microsoft.com/office/drawing/2014/main" id="{8E4D4AD6-468F-27F1-22B5-5A5728A5B5E7}"/>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Tree>
    <p:extLst>
      <p:ext uri="{BB962C8B-B14F-4D97-AF65-F5344CB8AC3E}">
        <p14:creationId xmlns:p14="http://schemas.microsoft.com/office/powerpoint/2010/main" val="106713975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ght Side – 1 column layout">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11EB4-84DE-5A9E-B65D-1EB08E25F2BB}"/>
              </a:ext>
            </a:extLst>
          </p:cNvPr>
          <p:cNvSpPr>
            <a:spLocks noGrp="1"/>
          </p:cNvSpPr>
          <p:nvPr>
            <p:ph type="title"/>
          </p:nvPr>
        </p:nvSpPr>
        <p:spPr bwMode="gray">
          <a:xfrm>
            <a:off x="4512987" y="327237"/>
            <a:ext cx="4825238"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5" name="Text Placeholder 18">
            <a:extLst>
              <a:ext uri="{FF2B5EF4-FFF2-40B4-BE49-F238E27FC236}">
                <a16:creationId xmlns:a16="http://schemas.microsoft.com/office/drawing/2014/main" id="{53DFC157-DBA3-9751-0466-B729EA81021C}"/>
              </a:ext>
            </a:extLst>
          </p:cNvPr>
          <p:cNvSpPr>
            <a:spLocks noGrp="1"/>
          </p:cNvSpPr>
          <p:nvPr>
            <p:ph idx="1"/>
          </p:nvPr>
        </p:nvSpPr>
        <p:spPr>
          <a:xfrm>
            <a:off x="4511014" y="1835673"/>
            <a:ext cx="4827212" cy="5108029"/>
          </a:xfrm>
          <a:prstGeom prst="rect">
            <a:avLst/>
          </a:prstGeom>
        </p:spPr>
        <p:txBody>
          <a:bodyPr vert="horz" lIns="0" tIns="0" rIns="0" bIns="0" rtlCol="0">
            <a:noAutofit/>
          </a:bodyPr>
          <a:lstStyle>
            <a:lvl1pPr>
              <a:defRPr sz="965" b="1" i="0">
                <a:latin typeface="Calibri" panose="020F0502020204030204" pitchFamily="34" charset="0"/>
                <a:cs typeface="Calibri" panose="020F0502020204030204" pitchFamily="34" charset="0"/>
              </a:defRPr>
            </a:lvl1pPr>
            <a:lvl2pPr>
              <a:defRPr sz="965" b="0" i="0">
                <a:solidFill>
                  <a:schemeClr val="accent5"/>
                </a:solidFill>
                <a:latin typeface="Calibri Light" panose="020F0302020204030204" pitchFamily="34" charset="0"/>
                <a:cs typeface="Calibri Light" panose="020F0302020204030204" pitchFamily="34" charset="0"/>
              </a:defRPr>
            </a:lvl2pPr>
            <a:lvl3pPr>
              <a:defRPr sz="965" b="0" i="0">
                <a:latin typeface="Calibri Light" panose="020F0302020204030204" pitchFamily="34" charset="0"/>
                <a:cs typeface="Calibri Light" panose="020F0302020204030204" pitchFamily="34" charset="0"/>
              </a:defRPr>
            </a:lvl3pPr>
            <a:lvl4pPr>
              <a:defRPr sz="965" b="0" i="0">
                <a:latin typeface="Calibri Light" panose="020F0302020204030204" pitchFamily="34" charset="0"/>
                <a:cs typeface="Calibri Light" panose="020F0302020204030204" pitchFamily="34" charset="0"/>
              </a:defRPr>
            </a:lvl4pPr>
            <a:lvl5pPr>
              <a:defRPr sz="965" b="0" i="0">
                <a:latin typeface="Calibri Light" panose="020F0302020204030204" pitchFamily="34" charset="0"/>
                <a:cs typeface="Calibri Light" panose="020F0302020204030204" pitchFamily="34" charset="0"/>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512329" y="718269"/>
            <a:ext cx="4825238" cy="403434"/>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Tree>
    <p:extLst>
      <p:ext uri="{BB962C8B-B14F-4D97-AF65-F5344CB8AC3E}">
        <p14:creationId xmlns:p14="http://schemas.microsoft.com/office/powerpoint/2010/main" val="2460441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ight side – sub heading">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11EB4-84DE-5A9E-B65D-1EB08E25F2BB}"/>
              </a:ext>
            </a:extLst>
          </p:cNvPr>
          <p:cNvSpPr>
            <a:spLocks noGrp="1"/>
          </p:cNvSpPr>
          <p:nvPr>
            <p:ph type="title"/>
          </p:nvPr>
        </p:nvSpPr>
        <p:spPr bwMode="gray">
          <a:xfrm>
            <a:off x="4512987" y="327237"/>
            <a:ext cx="4825238"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5" name="Text Placeholder 18">
            <a:extLst>
              <a:ext uri="{FF2B5EF4-FFF2-40B4-BE49-F238E27FC236}">
                <a16:creationId xmlns:a16="http://schemas.microsoft.com/office/drawing/2014/main" id="{53DFC157-DBA3-9751-0466-B729EA81021C}"/>
              </a:ext>
            </a:extLst>
          </p:cNvPr>
          <p:cNvSpPr>
            <a:spLocks noGrp="1"/>
          </p:cNvSpPr>
          <p:nvPr>
            <p:ph idx="1"/>
          </p:nvPr>
        </p:nvSpPr>
        <p:spPr>
          <a:xfrm>
            <a:off x="4511014" y="1835673"/>
            <a:ext cx="4827212" cy="5108029"/>
          </a:xfrm>
          <a:prstGeom prst="rect">
            <a:avLst/>
          </a:prstGeom>
        </p:spPr>
        <p:txBody>
          <a:bodyPr vert="horz" lIns="0" tIns="0" rIns="0" bIns="0" rtlCol="0">
            <a:noAutofit/>
          </a:bodyPr>
          <a:lstStyle>
            <a:lvl1pPr>
              <a:defRPr sz="965" b="1" i="0">
                <a:latin typeface="Calibri" panose="020F0502020204030204" pitchFamily="34" charset="0"/>
                <a:cs typeface="Calibri" panose="020F0502020204030204" pitchFamily="34" charset="0"/>
              </a:defRPr>
            </a:lvl1pPr>
            <a:lvl2pPr>
              <a:defRPr sz="965" b="0" i="0">
                <a:solidFill>
                  <a:schemeClr val="accent5"/>
                </a:solidFill>
                <a:latin typeface="Calibri Light" panose="020F0302020204030204" pitchFamily="34" charset="0"/>
                <a:cs typeface="Calibri Light" panose="020F0302020204030204" pitchFamily="34" charset="0"/>
              </a:defRPr>
            </a:lvl2pPr>
            <a:lvl3pPr>
              <a:defRPr sz="965" b="0" i="0">
                <a:latin typeface="Calibri Light" panose="020F0302020204030204" pitchFamily="34" charset="0"/>
                <a:cs typeface="Calibri Light" panose="020F0302020204030204" pitchFamily="34" charset="0"/>
              </a:defRPr>
            </a:lvl3pPr>
            <a:lvl4pPr>
              <a:defRPr sz="965" b="0" i="0">
                <a:latin typeface="Calibri Light" panose="020F0302020204030204" pitchFamily="34" charset="0"/>
                <a:cs typeface="Calibri Light" panose="020F0302020204030204" pitchFamily="34" charset="0"/>
              </a:defRPr>
            </a:lvl4pPr>
            <a:lvl5pPr>
              <a:defRPr sz="965" b="0" i="0">
                <a:latin typeface="Calibri Light" panose="020F0302020204030204" pitchFamily="34" charset="0"/>
                <a:cs typeface="Calibri Light" panose="020F0302020204030204" pitchFamily="34" charset="0"/>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512329" y="718269"/>
            <a:ext cx="4825238" cy="403434"/>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3" name="Rectangle 2">
            <a:extLst>
              <a:ext uri="{FF2B5EF4-FFF2-40B4-BE49-F238E27FC236}">
                <a16:creationId xmlns:a16="http://schemas.microsoft.com/office/drawing/2014/main" id="{2FFC3527-EA8B-C5E1-7B7D-DC620B5623A0}"/>
              </a:ext>
            </a:extLst>
          </p:cNvPr>
          <p:cNvSpPr/>
          <p:nvPr userDrawn="1"/>
        </p:nvSpPr>
        <p:spPr bwMode="gray">
          <a:xfrm>
            <a:off x="1" y="0"/>
            <a:ext cx="3577859" cy="7559675"/>
          </a:xfrm>
          <a:prstGeom prst="rect">
            <a:avLst/>
          </a:prstGeom>
          <a:gradFill flip="none" rotWithShape="1">
            <a:gsLst>
              <a:gs pos="1000">
                <a:schemeClr val="accent1">
                  <a:alpha val="70026"/>
                </a:schemeClr>
              </a:gs>
              <a:gs pos="51000">
                <a:srgbClr val="00ABAB"/>
              </a:gs>
              <a:gs pos="100000">
                <a:schemeClr val="accent6">
                  <a:lumMod val="95000"/>
                  <a:lumOff val="5000"/>
                </a:schemeClr>
              </a:gs>
            </a:gsLst>
            <a:lin ang="2700000" scaled="1"/>
            <a:tileRect/>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6" name="Title 4">
            <a:extLst>
              <a:ext uri="{FF2B5EF4-FFF2-40B4-BE49-F238E27FC236}">
                <a16:creationId xmlns:a16="http://schemas.microsoft.com/office/drawing/2014/main" id="{9108F3D3-6F1D-FDC0-95A5-89188D51E874}"/>
              </a:ext>
            </a:extLst>
          </p:cNvPr>
          <p:cNvSpPr txBox="1">
            <a:spLocks/>
          </p:cNvSpPr>
          <p:nvPr userDrawn="1"/>
        </p:nvSpPr>
        <p:spPr bwMode="gray">
          <a:xfrm>
            <a:off x="-2447882" y="3040813"/>
            <a:ext cx="2401612" cy="1755329"/>
          </a:xfrm>
          <a:prstGeom prst="rect">
            <a:avLst/>
          </a:prstGeom>
        </p:spPr>
        <p:txBody>
          <a:bodyPr vert="horz" lIns="0" tIns="0" rIns="0" bIns="0" rtlCol="0" anchor="b" anchorCtr="0">
            <a:noAutofit/>
          </a:bodyPr>
          <a:lstStyle>
            <a:lvl1pPr algn="l" defTabSz="914400" rtl="0" eaLnBrk="1" latinLnBrk="0" hangingPunct="1">
              <a:spcBef>
                <a:spcPct val="0"/>
              </a:spcBef>
              <a:buNone/>
              <a:defRPr sz="2100" b="1" i="0" kern="1200">
                <a:solidFill>
                  <a:schemeClr val="tx1"/>
                </a:solidFill>
                <a:latin typeface="Calibri" panose="020F0502020204030204" pitchFamily="34" charset="0"/>
                <a:ea typeface="+mj-ea"/>
                <a:cs typeface="Calibri" panose="020F0502020204030204" pitchFamily="34" charset="0"/>
              </a:defRPr>
            </a:lvl1pPr>
          </a:lstStyle>
          <a:p>
            <a:pPr>
              <a:lnSpc>
                <a:spcPct val="90000"/>
              </a:lnSpc>
            </a:pPr>
            <a:r>
              <a:rPr lang="en-AU" sz="3157">
                <a:solidFill>
                  <a:schemeClr val="bg1"/>
                </a:solidFill>
                <a:latin typeface="+mj-lt"/>
                <a:ea typeface="Open Sans" panose="020B0606030504020204" pitchFamily="34" charset="0"/>
                <a:cs typeface="Open Sans" panose="020B0606030504020204" pitchFamily="34" charset="0"/>
              </a:rPr>
              <a:t>Heading</a:t>
            </a:r>
            <a:endParaRPr lang="en-AU" sz="1842"/>
          </a:p>
        </p:txBody>
      </p:sp>
      <p:grpSp>
        <p:nvGrpSpPr>
          <p:cNvPr id="7" name="Group 40">
            <a:extLst>
              <a:ext uri="{FF2B5EF4-FFF2-40B4-BE49-F238E27FC236}">
                <a16:creationId xmlns:a16="http://schemas.microsoft.com/office/drawing/2014/main" id="{F1982E33-33DA-91C9-34DC-0282DF4315F4}"/>
              </a:ext>
            </a:extLst>
          </p:cNvPr>
          <p:cNvGrpSpPr>
            <a:grpSpLocks noChangeAspect="1"/>
          </p:cNvGrpSpPr>
          <p:nvPr userDrawn="1"/>
        </p:nvGrpSpPr>
        <p:grpSpPr bwMode="auto">
          <a:xfrm>
            <a:off x="412079" y="5378641"/>
            <a:ext cx="383039" cy="481473"/>
            <a:chOff x="880" y="418"/>
            <a:chExt cx="3635" cy="3635"/>
          </a:xfrm>
          <a:solidFill>
            <a:schemeClr val="bg1"/>
          </a:solidFill>
        </p:grpSpPr>
        <p:sp>
          <p:nvSpPr>
            <p:cNvPr id="8" name="Freeform 41">
              <a:extLst>
                <a:ext uri="{FF2B5EF4-FFF2-40B4-BE49-F238E27FC236}">
                  <a16:creationId xmlns:a16="http://schemas.microsoft.com/office/drawing/2014/main" id="{9BD0BAC6-6AD3-D4F7-2945-6FA10F69AB4F}"/>
                </a:ext>
              </a:extLst>
            </p:cNvPr>
            <p:cNvSpPr>
              <a:spLocks noEditPoints="1"/>
            </p:cNvSpPr>
            <p:nvPr/>
          </p:nvSpPr>
          <p:spPr bwMode="auto">
            <a:xfrm>
              <a:off x="880" y="418"/>
              <a:ext cx="3635" cy="3635"/>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79"/>
            </a:p>
          </p:txBody>
        </p:sp>
        <p:sp>
          <p:nvSpPr>
            <p:cNvPr id="9" name="Freeform 42">
              <a:extLst>
                <a:ext uri="{FF2B5EF4-FFF2-40B4-BE49-F238E27FC236}">
                  <a16:creationId xmlns:a16="http://schemas.microsoft.com/office/drawing/2014/main" id="{13B3437E-A07E-1FA8-1A55-6A2F55325061}"/>
                </a:ext>
              </a:extLst>
            </p:cNvPr>
            <p:cNvSpPr>
              <a:spLocks noEditPoints="1"/>
            </p:cNvSpPr>
            <p:nvPr/>
          </p:nvSpPr>
          <p:spPr bwMode="auto">
            <a:xfrm>
              <a:off x="1753" y="1270"/>
              <a:ext cx="1889" cy="2023"/>
            </a:xfrm>
            <a:custGeom>
              <a:avLst/>
              <a:gdLst>
                <a:gd name="T0" fmla="*/ 250 w 266"/>
                <a:gd name="T1" fmla="*/ 146 h 285"/>
                <a:gd name="T2" fmla="*/ 133 w 266"/>
                <a:gd name="T3" fmla="*/ 29 h 285"/>
                <a:gd name="T4" fmla="*/ 15 w 266"/>
                <a:gd name="T5" fmla="*/ 146 h 285"/>
                <a:gd name="T6" fmla="*/ 55 w 266"/>
                <a:gd name="T7" fmla="*/ 234 h 285"/>
                <a:gd name="T8" fmla="*/ 38 w 266"/>
                <a:gd name="T9" fmla="*/ 270 h 285"/>
                <a:gd name="T10" fmla="*/ 43 w 266"/>
                <a:gd name="T11" fmla="*/ 284 h 285"/>
                <a:gd name="T12" fmla="*/ 47 w 266"/>
                <a:gd name="T13" fmla="*/ 285 h 285"/>
                <a:gd name="T14" fmla="*/ 57 w 266"/>
                <a:gd name="T15" fmla="*/ 279 h 285"/>
                <a:gd name="T16" fmla="*/ 73 w 266"/>
                <a:gd name="T17" fmla="*/ 247 h 285"/>
                <a:gd name="T18" fmla="*/ 133 w 266"/>
                <a:gd name="T19" fmla="*/ 264 h 285"/>
                <a:gd name="T20" fmla="*/ 192 w 266"/>
                <a:gd name="T21" fmla="*/ 247 h 285"/>
                <a:gd name="T22" fmla="*/ 208 w 266"/>
                <a:gd name="T23" fmla="*/ 279 h 285"/>
                <a:gd name="T24" fmla="*/ 218 w 266"/>
                <a:gd name="T25" fmla="*/ 285 h 285"/>
                <a:gd name="T26" fmla="*/ 223 w 266"/>
                <a:gd name="T27" fmla="*/ 284 h 285"/>
                <a:gd name="T28" fmla="*/ 228 w 266"/>
                <a:gd name="T29" fmla="*/ 270 h 285"/>
                <a:gd name="T30" fmla="*/ 210 w 266"/>
                <a:gd name="T31" fmla="*/ 234 h 285"/>
                <a:gd name="T32" fmla="*/ 250 w 266"/>
                <a:gd name="T33" fmla="*/ 146 h 285"/>
                <a:gd name="T34" fmla="*/ 37 w 266"/>
                <a:gd name="T35" fmla="*/ 146 h 285"/>
                <a:gd name="T36" fmla="*/ 133 w 266"/>
                <a:gd name="T37" fmla="*/ 50 h 285"/>
                <a:gd name="T38" fmla="*/ 229 w 266"/>
                <a:gd name="T39" fmla="*/ 146 h 285"/>
                <a:gd name="T40" fmla="*/ 133 w 266"/>
                <a:gd name="T41" fmla="*/ 242 h 285"/>
                <a:gd name="T42" fmla="*/ 37 w 266"/>
                <a:gd name="T43" fmla="*/ 146 h 285"/>
                <a:gd name="T44" fmla="*/ 162 w 266"/>
                <a:gd name="T45" fmla="*/ 128 h 285"/>
                <a:gd name="T46" fmla="*/ 161 w 266"/>
                <a:gd name="T47" fmla="*/ 143 h 285"/>
                <a:gd name="T48" fmla="*/ 140 w 266"/>
                <a:gd name="T49" fmla="*/ 164 h 285"/>
                <a:gd name="T50" fmla="*/ 140 w 266"/>
                <a:gd name="T51" fmla="*/ 164 h 285"/>
                <a:gd name="T52" fmla="*/ 133 w 266"/>
                <a:gd name="T53" fmla="*/ 167 h 285"/>
                <a:gd name="T54" fmla="*/ 125 w 266"/>
                <a:gd name="T55" fmla="*/ 164 h 285"/>
                <a:gd name="T56" fmla="*/ 83 w 266"/>
                <a:gd name="T57" fmla="*/ 122 h 285"/>
                <a:gd name="T58" fmla="*/ 82 w 266"/>
                <a:gd name="T59" fmla="*/ 107 h 285"/>
                <a:gd name="T60" fmla="*/ 97 w 266"/>
                <a:gd name="T61" fmla="*/ 107 h 285"/>
                <a:gd name="T62" fmla="*/ 133 w 266"/>
                <a:gd name="T63" fmla="*/ 141 h 285"/>
                <a:gd name="T64" fmla="*/ 147 w 266"/>
                <a:gd name="T65" fmla="*/ 128 h 285"/>
                <a:gd name="T66" fmla="*/ 162 w 266"/>
                <a:gd name="T67" fmla="*/ 128 h 285"/>
                <a:gd name="T68" fmla="*/ 16 w 266"/>
                <a:gd name="T69" fmla="*/ 82 h 285"/>
                <a:gd name="T70" fmla="*/ 8 w 266"/>
                <a:gd name="T71" fmla="*/ 79 h 285"/>
                <a:gd name="T72" fmla="*/ 0 w 266"/>
                <a:gd name="T73" fmla="*/ 58 h 285"/>
                <a:gd name="T74" fmla="*/ 8 w 266"/>
                <a:gd name="T75" fmla="*/ 38 h 285"/>
                <a:gd name="T76" fmla="*/ 35 w 266"/>
                <a:gd name="T77" fmla="*/ 11 h 285"/>
                <a:gd name="T78" fmla="*/ 76 w 266"/>
                <a:gd name="T79" fmla="*/ 11 h 285"/>
                <a:gd name="T80" fmla="*/ 76 w 266"/>
                <a:gd name="T81" fmla="*/ 26 h 285"/>
                <a:gd name="T82" fmla="*/ 61 w 266"/>
                <a:gd name="T83" fmla="*/ 26 h 285"/>
                <a:gd name="T84" fmla="*/ 50 w 266"/>
                <a:gd name="T85" fmla="*/ 26 h 285"/>
                <a:gd name="T86" fmla="*/ 23 w 266"/>
                <a:gd name="T87" fmla="*/ 53 h 285"/>
                <a:gd name="T88" fmla="*/ 21 w 266"/>
                <a:gd name="T89" fmla="*/ 58 h 285"/>
                <a:gd name="T90" fmla="*/ 23 w 266"/>
                <a:gd name="T91" fmla="*/ 64 h 285"/>
                <a:gd name="T92" fmla="*/ 23 w 266"/>
                <a:gd name="T93" fmla="*/ 79 h 285"/>
                <a:gd name="T94" fmla="*/ 16 w 266"/>
                <a:gd name="T95" fmla="*/ 82 h 285"/>
                <a:gd name="T96" fmla="*/ 266 w 266"/>
                <a:gd name="T97" fmla="*/ 58 h 285"/>
                <a:gd name="T98" fmla="*/ 257 w 266"/>
                <a:gd name="T99" fmla="*/ 79 h 285"/>
                <a:gd name="T100" fmla="*/ 249 w 266"/>
                <a:gd name="T101" fmla="*/ 82 h 285"/>
                <a:gd name="T102" fmla="*/ 242 w 266"/>
                <a:gd name="T103" fmla="*/ 79 h 285"/>
                <a:gd name="T104" fmla="*/ 242 w 266"/>
                <a:gd name="T105" fmla="*/ 64 h 285"/>
                <a:gd name="T106" fmla="*/ 244 w 266"/>
                <a:gd name="T107" fmla="*/ 58 h 285"/>
                <a:gd name="T108" fmla="*/ 242 w 266"/>
                <a:gd name="T109" fmla="*/ 53 h 285"/>
                <a:gd name="T110" fmla="*/ 216 w 266"/>
                <a:gd name="T111" fmla="*/ 26 h 285"/>
                <a:gd name="T112" fmla="*/ 204 w 266"/>
                <a:gd name="T113" fmla="*/ 26 h 285"/>
                <a:gd name="T114" fmla="*/ 189 w 266"/>
                <a:gd name="T115" fmla="*/ 26 h 285"/>
                <a:gd name="T116" fmla="*/ 189 w 266"/>
                <a:gd name="T117" fmla="*/ 11 h 285"/>
                <a:gd name="T118" fmla="*/ 231 w 266"/>
                <a:gd name="T119" fmla="*/ 11 h 285"/>
                <a:gd name="T120" fmla="*/ 257 w 266"/>
                <a:gd name="T121" fmla="*/ 38 h 285"/>
                <a:gd name="T122" fmla="*/ 266 w 266"/>
                <a:gd name="T123" fmla="*/ 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285">
                  <a:moveTo>
                    <a:pt x="250" y="146"/>
                  </a:moveTo>
                  <a:cubicBezTo>
                    <a:pt x="250" y="82"/>
                    <a:pt x="197" y="29"/>
                    <a:pt x="133" y="29"/>
                  </a:cubicBezTo>
                  <a:cubicBezTo>
                    <a:pt x="68" y="29"/>
                    <a:pt x="15" y="82"/>
                    <a:pt x="15" y="146"/>
                  </a:cubicBezTo>
                  <a:cubicBezTo>
                    <a:pt x="15" y="181"/>
                    <a:pt x="31" y="213"/>
                    <a:pt x="55" y="234"/>
                  </a:cubicBezTo>
                  <a:cubicBezTo>
                    <a:pt x="38" y="270"/>
                    <a:pt x="38" y="270"/>
                    <a:pt x="38" y="270"/>
                  </a:cubicBezTo>
                  <a:cubicBezTo>
                    <a:pt x="35" y="275"/>
                    <a:pt x="37" y="281"/>
                    <a:pt x="43" y="284"/>
                  </a:cubicBezTo>
                  <a:cubicBezTo>
                    <a:pt x="44" y="285"/>
                    <a:pt x="46" y="285"/>
                    <a:pt x="47" y="285"/>
                  </a:cubicBezTo>
                  <a:cubicBezTo>
                    <a:pt x="51" y="285"/>
                    <a:pt x="55" y="283"/>
                    <a:pt x="57" y="279"/>
                  </a:cubicBezTo>
                  <a:cubicBezTo>
                    <a:pt x="73" y="247"/>
                    <a:pt x="73" y="247"/>
                    <a:pt x="73" y="247"/>
                  </a:cubicBezTo>
                  <a:cubicBezTo>
                    <a:pt x="90" y="258"/>
                    <a:pt x="111" y="264"/>
                    <a:pt x="133" y="264"/>
                  </a:cubicBezTo>
                  <a:cubicBezTo>
                    <a:pt x="155" y="264"/>
                    <a:pt x="175" y="258"/>
                    <a:pt x="192" y="247"/>
                  </a:cubicBezTo>
                  <a:cubicBezTo>
                    <a:pt x="208" y="279"/>
                    <a:pt x="208" y="279"/>
                    <a:pt x="208" y="279"/>
                  </a:cubicBezTo>
                  <a:cubicBezTo>
                    <a:pt x="210" y="283"/>
                    <a:pt x="214" y="285"/>
                    <a:pt x="218" y="285"/>
                  </a:cubicBezTo>
                  <a:cubicBezTo>
                    <a:pt x="220" y="285"/>
                    <a:pt x="221" y="285"/>
                    <a:pt x="223" y="284"/>
                  </a:cubicBezTo>
                  <a:cubicBezTo>
                    <a:pt x="228" y="281"/>
                    <a:pt x="230" y="275"/>
                    <a:pt x="228" y="270"/>
                  </a:cubicBezTo>
                  <a:cubicBezTo>
                    <a:pt x="210" y="234"/>
                    <a:pt x="210" y="234"/>
                    <a:pt x="210" y="234"/>
                  </a:cubicBezTo>
                  <a:cubicBezTo>
                    <a:pt x="234" y="213"/>
                    <a:pt x="250" y="181"/>
                    <a:pt x="250" y="146"/>
                  </a:cubicBezTo>
                  <a:close/>
                  <a:moveTo>
                    <a:pt x="37" y="146"/>
                  </a:moveTo>
                  <a:cubicBezTo>
                    <a:pt x="37" y="93"/>
                    <a:pt x="80" y="50"/>
                    <a:pt x="133" y="50"/>
                  </a:cubicBezTo>
                  <a:cubicBezTo>
                    <a:pt x="186" y="50"/>
                    <a:pt x="229" y="93"/>
                    <a:pt x="229" y="146"/>
                  </a:cubicBezTo>
                  <a:cubicBezTo>
                    <a:pt x="229" y="199"/>
                    <a:pt x="186" y="242"/>
                    <a:pt x="133" y="242"/>
                  </a:cubicBezTo>
                  <a:cubicBezTo>
                    <a:pt x="80" y="242"/>
                    <a:pt x="37" y="199"/>
                    <a:pt x="37" y="146"/>
                  </a:cubicBezTo>
                  <a:close/>
                  <a:moveTo>
                    <a:pt x="162" y="128"/>
                  </a:moveTo>
                  <a:cubicBezTo>
                    <a:pt x="166" y="133"/>
                    <a:pt x="166" y="139"/>
                    <a:pt x="161" y="143"/>
                  </a:cubicBezTo>
                  <a:cubicBezTo>
                    <a:pt x="140" y="164"/>
                    <a:pt x="140" y="164"/>
                    <a:pt x="140" y="164"/>
                  </a:cubicBezTo>
                  <a:cubicBezTo>
                    <a:pt x="140" y="164"/>
                    <a:pt x="140" y="164"/>
                    <a:pt x="140" y="164"/>
                  </a:cubicBezTo>
                  <a:cubicBezTo>
                    <a:pt x="138" y="166"/>
                    <a:pt x="135" y="167"/>
                    <a:pt x="133" y="167"/>
                  </a:cubicBezTo>
                  <a:cubicBezTo>
                    <a:pt x="130" y="167"/>
                    <a:pt x="127" y="166"/>
                    <a:pt x="125" y="164"/>
                  </a:cubicBezTo>
                  <a:cubicBezTo>
                    <a:pt x="83" y="122"/>
                    <a:pt x="83" y="122"/>
                    <a:pt x="83" y="122"/>
                  </a:cubicBezTo>
                  <a:cubicBezTo>
                    <a:pt x="78" y="118"/>
                    <a:pt x="78" y="111"/>
                    <a:pt x="82" y="107"/>
                  </a:cubicBezTo>
                  <a:cubicBezTo>
                    <a:pt x="87" y="103"/>
                    <a:pt x="93" y="103"/>
                    <a:pt x="97" y="107"/>
                  </a:cubicBezTo>
                  <a:cubicBezTo>
                    <a:pt x="133" y="141"/>
                    <a:pt x="133" y="141"/>
                    <a:pt x="133" y="141"/>
                  </a:cubicBezTo>
                  <a:cubicBezTo>
                    <a:pt x="147" y="128"/>
                    <a:pt x="147" y="128"/>
                    <a:pt x="147" y="128"/>
                  </a:cubicBezTo>
                  <a:cubicBezTo>
                    <a:pt x="151" y="124"/>
                    <a:pt x="158" y="124"/>
                    <a:pt x="162" y="128"/>
                  </a:cubicBezTo>
                  <a:close/>
                  <a:moveTo>
                    <a:pt x="16" y="82"/>
                  </a:moveTo>
                  <a:cubicBezTo>
                    <a:pt x="13" y="82"/>
                    <a:pt x="10" y="81"/>
                    <a:pt x="8" y="79"/>
                  </a:cubicBezTo>
                  <a:cubicBezTo>
                    <a:pt x="3" y="74"/>
                    <a:pt x="0" y="66"/>
                    <a:pt x="0" y="58"/>
                  </a:cubicBezTo>
                  <a:cubicBezTo>
                    <a:pt x="0" y="51"/>
                    <a:pt x="3" y="43"/>
                    <a:pt x="8" y="38"/>
                  </a:cubicBezTo>
                  <a:cubicBezTo>
                    <a:pt x="35" y="11"/>
                    <a:pt x="35" y="11"/>
                    <a:pt x="35" y="11"/>
                  </a:cubicBezTo>
                  <a:cubicBezTo>
                    <a:pt x="46" y="0"/>
                    <a:pt x="65" y="0"/>
                    <a:pt x="76" y="11"/>
                  </a:cubicBezTo>
                  <a:cubicBezTo>
                    <a:pt x="80" y="15"/>
                    <a:pt x="80" y="22"/>
                    <a:pt x="76" y="26"/>
                  </a:cubicBezTo>
                  <a:cubicBezTo>
                    <a:pt x="72" y="31"/>
                    <a:pt x="65" y="31"/>
                    <a:pt x="61" y="26"/>
                  </a:cubicBezTo>
                  <a:cubicBezTo>
                    <a:pt x="58" y="23"/>
                    <a:pt x="53" y="23"/>
                    <a:pt x="50" y="26"/>
                  </a:cubicBezTo>
                  <a:cubicBezTo>
                    <a:pt x="23" y="53"/>
                    <a:pt x="23" y="53"/>
                    <a:pt x="23" y="53"/>
                  </a:cubicBezTo>
                  <a:cubicBezTo>
                    <a:pt x="22" y="54"/>
                    <a:pt x="21" y="56"/>
                    <a:pt x="21" y="58"/>
                  </a:cubicBezTo>
                  <a:cubicBezTo>
                    <a:pt x="21" y="61"/>
                    <a:pt x="22" y="63"/>
                    <a:pt x="23" y="64"/>
                  </a:cubicBezTo>
                  <a:cubicBezTo>
                    <a:pt x="28" y="68"/>
                    <a:pt x="28" y="75"/>
                    <a:pt x="23" y="79"/>
                  </a:cubicBezTo>
                  <a:cubicBezTo>
                    <a:pt x="21" y="81"/>
                    <a:pt x="19" y="82"/>
                    <a:pt x="16" y="82"/>
                  </a:cubicBezTo>
                  <a:close/>
                  <a:moveTo>
                    <a:pt x="266" y="58"/>
                  </a:moveTo>
                  <a:cubicBezTo>
                    <a:pt x="266" y="66"/>
                    <a:pt x="263" y="74"/>
                    <a:pt x="257" y="79"/>
                  </a:cubicBezTo>
                  <a:cubicBezTo>
                    <a:pt x="255" y="81"/>
                    <a:pt x="252" y="82"/>
                    <a:pt x="249" y="82"/>
                  </a:cubicBezTo>
                  <a:cubicBezTo>
                    <a:pt x="247" y="82"/>
                    <a:pt x="244" y="81"/>
                    <a:pt x="242" y="79"/>
                  </a:cubicBezTo>
                  <a:cubicBezTo>
                    <a:pt x="238" y="75"/>
                    <a:pt x="238" y="68"/>
                    <a:pt x="242" y="64"/>
                  </a:cubicBezTo>
                  <a:cubicBezTo>
                    <a:pt x="243" y="63"/>
                    <a:pt x="244" y="61"/>
                    <a:pt x="244" y="58"/>
                  </a:cubicBezTo>
                  <a:cubicBezTo>
                    <a:pt x="244" y="56"/>
                    <a:pt x="243" y="54"/>
                    <a:pt x="242" y="53"/>
                  </a:cubicBezTo>
                  <a:cubicBezTo>
                    <a:pt x="216" y="26"/>
                    <a:pt x="216" y="26"/>
                    <a:pt x="216" y="26"/>
                  </a:cubicBezTo>
                  <a:cubicBezTo>
                    <a:pt x="212" y="23"/>
                    <a:pt x="207" y="23"/>
                    <a:pt x="204" y="26"/>
                  </a:cubicBezTo>
                  <a:cubicBezTo>
                    <a:pt x="200" y="31"/>
                    <a:pt x="193" y="31"/>
                    <a:pt x="189" y="26"/>
                  </a:cubicBezTo>
                  <a:cubicBezTo>
                    <a:pt x="185" y="22"/>
                    <a:pt x="185" y="15"/>
                    <a:pt x="189" y="11"/>
                  </a:cubicBezTo>
                  <a:cubicBezTo>
                    <a:pt x="201" y="0"/>
                    <a:pt x="219" y="0"/>
                    <a:pt x="231" y="11"/>
                  </a:cubicBezTo>
                  <a:cubicBezTo>
                    <a:pt x="257" y="38"/>
                    <a:pt x="257" y="38"/>
                    <a:pt x="257" y="38"/>
                  </a:cubicBezTo>
                  <a:cubicBezTo>
                    <a:pt x="263" y="43"/>
                    <a:pt x="266" y="51"/>
                    <a:pt x="266" y="58"/>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79"/>
            </a:p>
          </p:txBody>
        </p:sp>
      </p:grpSp>
      <p:grpSp>
        <p:nvGrpSpPr>
          <p:cNvPr id="10" name="Group 545">
            <a:extLst>
              <a:ext uri="{FF2B5EF4-FFF2-40B4-BE49-F238E27FC236}">
                <a16:creationId xmlns:a16="http://schemas.microsoft.com/office/drawing/2014/main" id="{4C8702A3-B16A-0C8B-D810-D36FF1611894}"/>
              </a:ext>
            </a:extLst>
          </p:cNvPr>
          <p:cNvGrpSpPr>
            <a:grpSpLocks noChangeAspect="1"/>
          </p:cNvGrpSpPr>
          <p:nvPr userDrawn="1"/>
        </p:nvGrpSpPr>
        <p:grpSpPr bwMode="auto">
          <a:xfrm>
            <a:off x="412079" y="6113410"/>
            <a:ext cx="383039" cy="481473"/>
            <a:chOff x="1885" y="1944"/>
            <a:chExt cx="340" cy="340"/>
          </a:xfrm>
          <a:solidFill>
            <a:schemeClr val="bg1"/>
          </a:solidFill>
        </p:grpSpPr>
        <p:sp>
          <p:nvSpPr>
            <p:cNvPr id="11" name="Freeform 546">
              <a:extLst>
                <a:ext uri="{FF2B5EF4-FFF2-40B4-BE49-F238E27FC236}">
                  <a16:creationId xmlns:a16="http://schemas.microsoft.com/office/drawing/2014/main" id="{F2C5A83F-B998-7A9F-BB7A-F4386CF5648A}"/>
                </a:ext>
              </a:extLst>
            </p:cNvPr>
            <p:cNvSpPr>
              <a:spLocks noEditPoints="1"/>
            </p:cNvSpPr>
            <p:nvPr/>
          </p:nvSpPr>
          <p:spPr bwMode="auto">
            <a:xfrm>
              <a:off x="1885" y="194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79"/>
            </a:p>
          </p:txBody>
        </p:sp>
        <p:sp>
          <p:nvSpPr>
            <p:cNvPr id="12" name="Freeform 547">
              <a:extLst>
                <a:ext uri="{FF2B5EF4-FFF2-40B4-BE49-F238E27FC236}">
                  <a16:creationId xmlns:a16="http://schemas.microsoft.com/office/drawing/2014/main" id="{E0320519-0C5F-8916-D5AD-D9EE9822EBAD}"/>
                </a:ext>
              </a:extLst>
            </p:cNvPr>
            <p:cNvSpPr>
              <a:spLocks/>
            </p:cNvSpPr>
            <p:nvPr/>
          </p:nvSpPr>
          <p:spPr bwMode="auto">
            <a:xfrm>
              <a:off x="1947" y="2007"/>
              <a:ext cx="215" cy="185"/>
            </a:xfrm>
            <a:custGeom>
              <a:avLst/>
              <a:gdLst>
                <a:gd name="T0" fmla="*/ 318 w 323"/>
                <a:gd name="T1" fmla="*/ 259 h 278"/>
                <a:gd name="T2" fmla="*/ 257 w 323"/>
                <a:gd name="T3" fmla="*/ 241 h 278"/>
                <a:gd name="T4" fmla="*/ 229 w 323"/>
                <a:gd name="T5" fmla="*/ 236 h 278"/>
                <a:gd name="T6" fmla="*/ 212 w 323"/>
                <a:gd name="T7" fmla="*/ 223 h 278"/>
                <a:gd name="T8" fmla="*/ 213 w 323"/>
                <a:gd name="T9" fmla="*/ 220 h 278"/>
                <a:gd name="T10" fmla="*/ 246 w 323"/>
                <a:gd name="T11" fmla="*/ 142 h 278"/>
                <a:gd name="T12" fmla="*/ 233 w 323"/>
                <a:gd name="T13" fmla="*/ 33 h 278"/>
                <a:gd name="T14" fmla="*/ 161 w 323"/>
                <a:gd name="T15" fmla="*/ 1 h 278"/>
                <a:gd name="T16" fmla="*/ 161 w 323"/>
                <a:gd name="T17" fmla="*/ 1 h 278"/>
                <a:gd name="T18" fmla="*/ 90 w 323"/>
                <a:gd name="T19" fmla="*/ 33 h 278"/>
                <a:gd name="T20" fmla="*/ 77 w 323"/>
                <a:gd name="T21" fmla="*/ 142 h 278"/>
                <a:gd name="T22" fmla="*/ 110 w 323"/>
                <a:gd name="T23" fmla="*/ 220 h 278"/>
                <a:gd name="T24" fmla="*/ 111 w 323"/>
                <a:gd name="T25" fmla="*/ 223 h 278"/>
                <a:gd name="T26" fmla="*/ 94 w 323"/>
                <a:gd name="T27" fmla="*/ 236 h 278"/>
                <a:gd name="T28" fmla="*/ 66 w 323"/>
                <a:gd name="T29" fmla="*/ 241 h 278"/>
                <a:gd name="T30" fmla="*/ 5 w 323"/>
                <a:gd name="T31" fmla="*/ 259 h 278"/>
                <a:gd name="T32" fmla="*/ 4 w 323"/>
                <a:gd name="T33" fmla="*/ 274 h 278"/>
                <a:gd name="T34" fmla="*/ 12 w 323"/>
                <a:gd name="T35" fmla="*/ 278 h 278"/>
                <a:gd name="T36" fmla="*/ 19 w 323"/>
                <a:gd name="T37" fmla="*/ 275 h 278"/>
                <a:gd name="T38" fmla="*/ 69 w 323"/>
                <a:gd name="T39" fmla="*/ 263 h 278"/>
                <a:gd name="T40" fmla="*/ 101 w 323"/>
                <a:gd name="T41" fmla="*/ 256 h 278"/>
                <a:gd name="T42" fmla="*/ 131 w 323"/>
                <a:gd name="T43" fmla="*/ 229 h 278"/>
                <a:gd name="T44" fmla="*/ 128 w 323"/>
                <a:gd name="T45" fmla="*/ 208 h 278"/>
                <a:gd name="T46" fmla="*/ 97 w 323"/>
                <a:gd name="T47" fmla="*/ 137 h 278"/>
                <a:gd name="T48" fmla="*/ 106 w 323"/>
                <a:gd name="T49" fmla="*/ 46 h 278"/>
                <a:gd name="T50" fmla="*/ 161 w 323"/>
                <a:gd name="T51" fmla="*/ 22 h 278"/>
                <a:gd name="T52" fmla="*/ 162 w 323"/>
                <a:gd name="T53" fmla="*/ 22 h 278"/>
                <a:gd name="T54" fmla="*/ 162 w 323"/>
                <a:gd name="T55" fmla="*/ 22 h 278"/>
                <a:gd name="T56" fmla="*/ 162 w 323"/>
                <a:gd name="T57" fmla="*/ 22 h 278"/>
                <a:gd name="T58" fmla="*/ 217 w 323"/>
                <a:gd name="T59" fmla="*/ 46 h 278"/>
                <a:gd name="T60" fmla="*/ 226 w 323"/>
                <a:gd name="T61" fmla="*/ 137 h 278"/>
                <a:gd name="T62" fmla="*/ 195 w 323"/>
                <a:gd name="T63" fmla="*/ 208 h 278"/>
                <a:gd name="T64" fmla="*/ 192 w 323"/>
                <a:gd name="T65" fmla="*/ 229 h 278"/>
                <a:gd name="T66" fmla="*/ 222 w 323"/>
                <a:gd name="T67" fmla="*/ 256 h 278"/>
                <a:gd name="T68" fmla="*/ 254 w 323"/>
                <a:gd name="T69" fmla="*/ 263 h 278"/>
                <a:gd name="T70" fmla="*/ 304 w 323"/>
                <a:gd name="T71" fmla="*/ 275 h 278"/>
                <a:gd name="T72" fmla="*/ 311 w 323"/>
                <a:gd name="T73" fmla="*/ 278 h 278"/>
                <a:gd name="T74" fmla="*/ 319 w 323"/>
                <a:gd name="T75" fmla="*/ 274 h 278"/>
                <a:gd name="T76" fmla="*/ 318 w 323"/>
                <a:gd name="T77" fmla="*/ 25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3" h="278">
                  <a:moveTo>
                    <a:pt x="318" y="259"/>
                  </a:moveTo>
                  <a:cubicBezTo>
                    <a:pt x="306" y="249"/>
                    <a:pt x="281" y="245"/>
                    <a:pt x="257" y="241"/>
                  </a:cubicBezTo>
                  <a:cubicBezTo>
                    <a:pt x="246" y="240"/>
                    <a:pt x="235" y="238"/>
                    <a:pt x="229" y="236"/>
                  </a:cubicBezTo>
                  <a:cubicBezTo>
                    <a:pt x="220" y="232"/>
                    <a:pt x="214" y="226"/>
                    <a:pt x="212" y="223"/>
                  </a:cubicBezTo>
                  <a:cubicBezTo>
                    <a:pt x="212" y="221"/>
                    <a:pt x="212" y="221"/>
                    <a:pt x="213" y="220"/>
                  </a:cubicBezTo>
                  <a:cubicBezTo>
                    <a:pt x="226" y="202"/>
                    <a:pt x="240" y="170"/>
                    <a:pt x="246" y="142"/>
                  </a:cubicBezTo>
                  <a:cubicBezTo>
                    <a:pt x="258" y="95"/>
                    <a:pt x="253" y="58"/>
                    <a:pt x="233" y="33"/>
                  </a:cubicBezTo>
                  <a:cubicBezTo>
                    <a:pt x="207" y="0"/>
                    <a:pt x="163" y="1"/>
                    <a:pt x="161" y="1"/>
                  </a:cubicBezTo>
                  <a:cubicBezTo>
                    <a:pt x="161" y="1"/>
                    <a:pt x="161" y="1"/>
                    <a:pt x="161" y="1"/>
                  </a:cubicBezTo>
                  <a:cubicBezTo>
                    <a:pt x="158" y="1"/>
                    <a:pt x="116" y="1"/>
                    <a:pt x="90" y="33"/>
                  </a:cubicBezTo>
                  <a:cubicBezTo>
                    <a:pt x="70" y="58"/>
                    <a:pt x="65" y="95"/>
                    <a:pt x="77" y="142"/>
                  </a:cubicBezTo>
                  <a:cubicBezTo>
                    <a:pt x="83" y="170"/>
                    <a:pt x="97" y="202"/>
                    <a:pt x="110" y="220"/>
                  </a:cubicBezTo>
                  <a:cubicBezTo>
                    <a:pt x="111" y="221"/>
                    <a:pt x="111" y="221"/>
                    <a:pt x="111" y="223"/>
                  </a:cubicBezTo>
                  <a:cubicBezTo>
                    <a:pt x="110" y="226"/>
                    <a:pt x="103" y="232"/>
                    <a:pt x="94" y="236"/>
                  </a:cubicBezTo>
                  <a:cubicBezTo>
                    <a:pt x="88" y="238"/>
                    <a:pt x="77" y="240"/>
                    <a:pt x="66" y="241"/>
                  </a:cubicBezTo>
                  <a:cubicBezTo>
                    <a:pt x="42" y="245"/>
                    <a:pt x="17" y="249"/>
                    <a:pt x="5" y="259"/>
                  </a:cubicBezTo>
                  <a:cubicBezTo>
                    <a:pt x="1" y="263"/>
                    <a:pt x="0" y="270"/>
                    <a:pt x="4" y="274"/>
                  </a:cubicBezTo>
                  <a:cubicBezTo>
                    <a:pt x="6" y="277"/>
                    <a:pt x="9" y="278"/>
                    <a:pt x="12" y="278"/>
                  </a:cubicBezTo>
                  <a:cubicBezTo>
                    <a:pt x="15" y="278"/>
                    <a:pt x="17" y="277"/>
                    <a:pt x="19" y="275"/>
                  </a:cubicBezTo>
                  <a:cubicBezTo>
                    <a:pt x="27" y="269"/>
                    <a:pt x="51" y="265"/>
                    <a:pt x="69" y="263"/>
                  </a:cubicBezTo>
                  <a:cubicBezTo>
                    <a:pt x="82" y="261"/>
                    <a:pt x="94" y="259"/>
                    <a:pt x="101" y="256"/>
                  </a:cubicBezTo>
                  <a:cubicBezTo>
                    <a:pt x="117" y="250"/>
                    <a:pt x="128" y="240"/>
                    <a:pt x="131" y="229"/>
                  </a:cubicBezTo>
                  <a:cubicBezTo>
                    <a:pt x="133" y="221"/>
                    <a:pt x="132" y="214"/>
                    <a:pt x="128" y="208"/>
                  </a:cubicBezTo>
                  <a:cubicBezTo>
                    <a:pt x="116" y="192"/>
                    <a:pt x="103" y="162"/>
                    <a:pt x="97" y="137"/>
                  </a:cubicBezTo>
                  <a:cubicBezTo>
                    <a:pt x="88" y="96"/>
                    <a:pt x="91" y="66"/>
                    <a:pt x="106" y="46"/>
                  </a:cubicBezTo>
                  <a:cubicBezTo>
                    <a:pt x="126" y="22"/>
                    <a:pt x="160" y="22"/>
                    <a:pt x="161" y="22"/>
                  </a:cubicBezTo>
                  <a:cubicBezTo>
                    <a:pt x="161" y="22"/>
                    <a:pt x="161" y="22"/>
                    <a:pt x="162" y="22"/>
                  </a:cubicBezTo>
                  <a:cubicBezTo>
                    <a:pt x="162" y="22"/>
                    <a:pt x="162" y="22"/>
                    <a:pt x="162" y="22"/>
                  </a:cubicBezTo>
                  <a:cubicBezTo>
                    <a:pt x="162" y="22"/>
                    <a:pt x="162" y="22"/>
                    <a:pt x="162" y="22"/>
                  </a:cubicBezTo>
                  <a:cubicBezTo>
                    <a:pt x="162" y="22"/>
                    <a:pt x="197" y="22"/>
                    <a:pt x="217" y="46"/>
                  </a:cubicBezTo>
                  <a:cubicBezTo>
                    <a:pt x="232" y="66"/>
                    <a:pt x="235" y="96"/>
                    <a:pt x="226" y="137"/>
                  </a:cubicBezTo>
                  <a:cubicBezTo>
                    <a:pt x="220" y="162"/>
                    <a:pt x="207" y="192"/>
                    <a:pt x="195" y="208"/>
                  </a:cubicBezTo>
                  <a:cubicBezTo>
                    <a:pt x="191" y="214"/>
                    <a:pt x="190" y="221"/>
                    <a:pt x="192" y="229"/>
                  </a:cubicBezTo>
                  <a:cubicBezTo>
                    <a:pt x="195" y="240"/>
                    <a:pt x="206" y="250"/>
                    <a:pt x="222" y="256"/>
                  </a:cubicBezTo>
                  <a:cubicBezTo>
                    <a:pt x="229" y="259"/>
                    <a:pt x="241" y="261"/>
                    <a:pt x="254" y="263"/>
                  </a:cubicBezTo>
                  <a:cubicBezTo>
                    <a:pt x="272" y="265"/>
                    <a:pt x="296" y="269"/>
                    <a:pt x="304" y="275"/>
                  </a:cubicBezTo>
                  <a:cubicBezTo>
                    <a:pt x="306" y="277"/>
                    <a:pt x="308" y="278"/>
                    <a:pt x="311" y="278"/>
                  </a:cubicBezTo>
                  <a:cubicBezTo>
                    <a:pt x="314" y="278"/>
                    <a:pt x="317" y="277"/>
                    <a:pt x="319" y="274"/>
                  </a:cubicBezTo>
                  <a:cubicBezTo>
                    <a:pt x="323" y="270"/>
                    <a:pt x="322" y="263"/>
                    <a:pt x="318" y="259"/>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579"/>
            </a:p>
          </p:txBody>
        </p:sp>
      </p:grpSp>
      <p:sp>
        <p:nvSpPr>
          <p:cNvPr id="14" name="TextBox 13">
            <a:extLst>
              <a:ext uri="{FF2B5EF4-FFF2-40B4-BE49-F238E27FC236}">
                <a16:creationId xmlns:a16="http://schemas.microsoft.com/office/drawing/2014/main" id="{01A4D5F5-1A21-1A83-3792-826DD72607BF}"/>
              </a:ext>
            </a:extLst>
          </p:cNvPr>
          <p:cNvSpPr txBox="1"/>
          <p:nvPr userDrawn="1"/>
        </p:nvSpPr>
        <p:spPr>
          <a:xfrm>
            <a:off x="-1895065" y="5446310"/>
            <a:ext cx="1745521" cy="283476"/>
          </a:xfrm>
          <a:prstGeom prst="rect">
            <a:avLst/>
          </a:prstGeom>
          <a:noFill/>
        </p:spPr>
        <p:txBody>
          <a:bodyPr wrap="square" lIns="0" tIns="0" rIns="0" bIns="0" rtlCol="0">
            <a:spAutoFit/>
          </a:bodyPr>
          <a:lstStyle/>
          <a:p>
            <a:pPr>
              <a:spcBef>
                <a:spcPts val="526"/>
              </a:spcBef>
              <a:buSzPct val="100000"/>
            </a:pPr>
            <a:r>
              <a:rPr lang="en-NZ" sz="1842">
                <a:solidFill>
                  <a:schemeClr val="bg1"/>
                </a:solidFill>
                <a:latin typeface="Calibri Light" panose="020F0302020204030204" pitchFamily="34" charset="0"/>
                <a:cs typeface="Calibri Light" panose="020F0302020204030204" pitchFamily="34" charset="0"/>
              </a:rPr>
              <a:t>4 Minutes</a:t>
            </a:r>
          </a:p>
        </p:txBody>
      </p:sp>
      <p:sp>
        <p:nvSpPr>
          <p:cNvPr id="15" name="TextBox 14">
            <a:extLst>
              <a:ext uri="{FF2B5EF4-FFF2-40B4-BE49-F238E27FC236}">
                <a16:creationId xmlns:a16="http://schemas.microsoft.com/office/drawing/2014/main" id="{15E882D1-665F-4B32-60AD-C9F9408D9FF5}"/>
              </a:ext>
            </a:extLst>
          </p:cNvPr>
          <p:cNvSpPr txBox="1"/>
          <p:nvPr userDrawn="1"/>
        </p:nvSpPr>
        <p:spPr>
          <a:xfrm>
            <a:off x="-1895065" y="6148162"/>
            <a:ext cx="1745521" cy="283476"/>
          </a:xfrm>
          <a:prstGeom prst="rect">
            <a:avLst/>
          </a:prstGeom>
          <a:noFill/>
        </p:spPr>
        <p:txBody>
          <a:bodyPr wrap="square" lIns="0" tIns="0" rIns="0" bIns="0" rtlCol="0">
            <a:spAutoFit/>
          </a:bodyPr>
          <a:lstStyle/>
          <a:p>
            <a:pPr>
              <a:spcBef>
                <a:spcPts val="526"/>
              </a:spcBef>
              <a:buSzPct val="100000"/>
            </a:pPr>
            <a:r>
              <a:rPr lang="en-NZ" sz="1842">
                <a:solidFill>
                  <a:schemeClr val="bg1"/>
                </a:solidFill>
                <a:latin typeface="Calibri Light" panose="020F0302020204030204" pitchFamily="34" charset="0"/>
                <a:cs typeface="Calibri Light" panose="020F0302020204030204" pitchFamily="34" charset="0"/>
              </a:rPr>
              <a:t>3 Slides </a:t>
            </a:r>
          </a:p>
        </p:txBody>
      </p:sp>
      <p:cxnSp>
        <p:nvCxnSpPr>
          <p:cNvPr id="16" name="Straight Connector 15">
            <a:extLst>
              <a:ext uri="{FF2B5EF4-FFF2-40B4-BE49-F238E27FC236}">
                <a16:creationId xmlns:a16="http://schemas.microsoft.com/office/drawing/2014/main" id="{6D28E211-3294-DA76-9A64-2619C96C5075}"/>
              </a:ext>
            </a:extLst>
          </p:cNvPr>
          <p:cNvCxnSpPr/>
          <p:nvPr userDrawn="1"/>
        </p:nvCxnSpPr>
        <p:spPr>
          <a:xfrm>
            <a:off x="423214" y="5215413"/>
            <a:ext cx="229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078289-7DEA-2CCE-C422-67CF9FC686E0}"/>
              </a:ext>
            </a:extLst>
          </p:cNvPr>
          <p:cNvCxnSpPr/>
          <p:nvPr userDrawn="1"/>
        </p:nvCxnSpPr>
        <p:spPr>
          <a:xfrm>
            <a:off x="423214" y="5986653"/>
            <a:ext cx="229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5B95E5-2E91-4B61-67E1-83A5AD43A2AE}"/>
              </a:ext>
            </a:extLst>
          </p:cNvPr>
          <p:cNvCxnSpPr/>
          <p:nvPr userDrawn="1"/>
        </p:nvCxnSpPr>
        <p:spPr>
          <a:xfrm>
            <a:off x="423214" y="6727349"/>
            <a:ext cx="229833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EE36566E-EDE1-B2C9-D093-C7FF93B79D89}"/>
              </a:ext>
            </a:extLst>
          </p:cNvPr>
          <p:cNvSpPr>
            <a:spLocks noGrp="1"/>
          </p:cNvSpPr>
          <p:nvPr>
            <p:ph type="body" sz="quarter" idx="14"/>
          </p:nvPr>
        </p:nvSpPr>
        <p:spPr>
          <a:xfrm>
            <a:off x="423218" y="3474926"/>
            <a:ext cx="2547405" cy="1259946"/>
          </a:xfrm>
        </p:spPr>
        <p:txBody>
          <a:bodyPr anchor="b"/>
          <a:lstStyle>
            <a:lvl1pPr>
              <a:lnSpc>
                <a:spcPct val="90000"/>
              </a:lnSpc>
              <a:defRPr sz="3070" b="1" i="0">
                <a:solidFill>
                  <a:schemeClr val="bg1"/>
                </a:solidFill>
                <a:latin typeface="Calibri" panose="020F0502020204030204" pitchFamily="34" charset="0"/>
                <a:cs typeface="Calibri" panose="020F0502020204030204" pitchFamily="34" charset="0"/>
              </a:defRPr>
            </a:lvl1pPr>
            <a:lvl2pPr marL="0" indent="0">
              <a:buNone/>
              <a:defRPr/>
            </a:lvl2pPr>
          </a:lstStyle>
          <a:p>
            <a:pPr lvl="0"/>
            <a:r>
              <a:rPr lang="en-GB"/>
              <a:t>Click to edit Master text styles</a:t>
            </a:r>
          </a:p>
        </p:txBody>
      </p:sp>
      <p:sp>
        <p:nvSpPr>
          <p:cNvPr id="21" name="Text Placeholder 18">
            <a:extLst>
              <a:ext uri="{FF2B5EF4-FFF2-40B4-BE49-F238E27FC236}">
                <a16:creationId xmlns:a16="http://schemas.microsoft.com/office/drawing/2014/main" id="{54EB8B1F-F80E-A91E-A470-B7AE26F2810C}"/>
              </a:ext>
            </a:extLst>
          </p:cNvPr>
          <p:cNvSpPr>
            <a:spLocks noGrp="1"/>
          </p:cNvSpPr>
          <p:nvPr>
            <p:ph idx="15"/>
          </p:nvPr>
        </p:nvSpPr>
        <p:spPr>
          <a:xfrm>
            <a:off x="963275" y="5341953"/>
            <a:ext cx="2074172" cy="553071"/>
          </a:xfrm>
          <a:prstGeom prst="rect">
            <a:avLst/>
          </a:prstGeom>
        </p:spPr>
        <p:txBody>
          <a:bodyPr vert="horz" lIns="0" tIns="0" rIns="0" bIns="0" rtlCol="0" anchor="ctr">
            <a:noAutofit/>
          </a:bodyPr>
          <a:lstStyle>
            <a:lvl1pPr>
              <a:defRPr sz="1316" b="0" i="0">
                <a:solidFill>
                  <a:schemeClr val="bg1"/>
                </a:solidFill>
                <a:latin typeface="Calibri" panose="020F0502020204030204" pitchFamily="34" charset="0"/>
                <a:cs typeface="Calibri" panose="020F0502020204030204" pitchFamily="34" charset="0"/>
              </a:defRPr>
            </a:lvl1pPr>
            <a:lvl2pPr marL="0" indent="0">
              <a:buNone/>
              <a:defRPr sz="965" b="0" i="0">
                <a:solidFill>
                  <a:schemeClr val="accent5"/>
                </a:solidFill>
                <a:latin typeface="Calibri Light" panose="020F0302020204030204" pitchFamily="34" charset="0"/>
                <a:cs typeface="Calibri Light" panose="020F0302020204030204" pitchFamily="34" charset="0"/>
              </a:defRPr>
            </a:lvl2pPr>
            <a:lvl3pPr>
              <a:defRPr sz="965" b="0" i="0">
                <a:latin typeface="Calibri Light" panose="020F0302020204030204" pitchFamily="34" charset="0"/>
                <a:cs typeface="Calibri Light" panose="020F0302020204030204" pitchFamily="34" charset="0"/>
              </a:defRPr>
            </a:lvl3pPr>
            <a:lvl4pPr>
              <a:defRPr sz="965" b="0" i="0">
                <a:latin typeface="Calibri Light" panose="020F0302020204030204" pitchFamily="34" charset="0"/>
                <a:cs typeface="Calibri Light" panose="020F0302020204030204" pitchFamily="34" charset="0"/>
              </a:defRPr>
            </a:lvl4pPr>
            <a:lvl5pPr>
              <a:defRPr sz="965" b="0" i="0">
                <a:latin typeface="Calibri Light" panose="020F0302020204030204" pitchFamily="34" charset="0"/>
                <a:cs typeface="Calibri Light" panose="020F0302020204030204" pitchFamily="34" charset="0"/>
              </a:defRPr>
            </a:lvl5pPr>
          </a:lstStyle>
          <a:p>
            <a:pPr lvl="0"/>
            <a:r>
              <a:rPr lang="en-GB" noProof="0"/>
              <a:t>Click to edit Master text styles</a:t>
            </a:r>
            <a:endParaRPr lang="en-GB"/>
          </a:p>
        </p:txBody>
      </p:sp>
      <p:sp>
        <p:nvSpPr>
          <p:cNvPr id="22" name="Text Placeholder 18">
            <a:extLst>
              <a:ext uri="{FF2B5EF4-FFF2-40B4-BE49-F238E27FC236}">
                <a16:creationId xmlns:a16="http://schemas.microsoft.com/office/drawing/2014/main" id="{938A961D-6FA1-4DA3-BABD-E706ED35916A}"/>
              </a:ext>
            </a:extLst>
          </p:cNvPr>
          <p:cNvSpPr>
            <a:spLocks noGrp="1"/>
          </p:cNvSpPr>
          <p:nvPr>
            <p:ph idx="16"/>
          </p:nvPr>
        </p:nvSpPr>
        <p:spPr>
          <a:xfrm>
            <a:off x="963275" y="6075011"/>
            <a:ext cx="2074172" cy="553071"/>
          </a:xfrm>
          <a:prstGeom prst="rect">
            <a:avLst/>
          </a:prstGeom>
        </p:spPr>
        <p:txBody>
          <a:bodyPr vert="horz" lIns="0" tIns="0" rIns="0" bIns="0" rtlCol="0" anchor="ctr">
            <a:noAutofit/>
          </a:bodyPr>
          <a:lstStyle>
            <a:lvl1pPr>
              <a:defRPr sz="1316" b="0" i="0">
                <a:solidFill>
                  <a:schemeClr val="bg1"/>
                </a:solidFill>
                <a:latin typeface="Calibri" panose="020F0502020204030204" pitchFamily="34" charset="0"/>
                <a:cs typeface="Calibri" panose="020F0502020204030204" pitchFamily="34" charset="0"/>
              </a:defRPr>
            </a:lvl1pPr>
            <a:lvl2pPr marL="0" indent="0">
              <a:buNone/>
              <a:defRPr sz="965" b="0" i="0">
                <a:solidFill>
                  <a:schemeClr val="accent5"/>
                </a:solidFill>
                <a:latin typeface="Calibri Light" panose="020F0302020204030204" pitchFamily="34" charset="0"/>
                <a:cs typeface="Calibri Light" panose="020F0302020204030204" pitchFamily="34" charset="0"/>
              </a:defRPr>
            </a:lvl2pPr>
            <a:lvl3pPr>
              <a:defRPr sz="965" b="0" i="0">
                <a:latin typeface="Calibri Light" panose="020F0302020204030204" pitchFamily="34" charset="0"/>
                <a:cs typeface="Calibri Light" panose="020F0302020204030204" pitchFamily="34" charset="0"/>
              </a:defRPr>
            </a:lvl3pPr>
            <a:lvl4pPr>
              <a:defRPr sz="965" b="0" i="0">
                <a:latin typeface="Calibri Light" panose="020F0302020204030204" pitchFamily="34" charset="0"/>
                <a:cs typeface="Calibri Light" panose="020F0302020204030204" pitchFamily="34" charset="0"/>
              </a:defRPr>
            </a:lvl4pPr>
            <a:lvl5pPr>
              <a:defRPr sz="965" b="0" i="0">
                <a:latin typeface="Calibri Light" panose="020F0302020204030204" pitchFamily="34" charset="0"/>
                <a:cs typeface="Calibri Light" panose="020F0302020204030204" pitchFamily="34" charset="0"/>
              </a:defRPr>
            </a:lvl5pPr>
          </a:lstStyle>
          <a:p>
            <a:pPr lvl="0"/>
            <a:r>
              <a:rPr lang="en-GB" noProof="0"/>
              <a:t>Click to edit Master text styles</a:t>
            </a:r>
            <a:endParaRPr lang="en-GB"/>
          </a:p>
        </p:txBody>
      </p:sp>
      <p:pic>
        <p:nvPicPr>
          <p:cNvPr id="19" name="Picture 18">
            <a:extLst>
              <a:ext uri="{FF2B5EF4-FFF2-40B4-BE49-F238E27FC236}">
                <a16:creationId xmlns:a16="http://schemas.microsoft.com/office/drawing/2014/main" id="{F2C34216-06F3-57C8-CFC6-BF634FE7C360}"/>
              </a:ext>
            </a:extLst>
          </p:cNvPr>
          <p:cNvPicPr>
            <a:picLocks noChangeAspect="1"/>
          </p:cNvPicPr>
          <p:nvPr userDrawn="1"/>
        </p:nvPicPr>
        <p:blipFill rotWithShape="1">
          <a:blip r:embed="rId2">
            <a:alphaModFix amt="44000"/>
          </a:blip>
          <a:srcRect l="43080" t="32011" r="35516" b="32011"/>
          <a:stretch/>
        </p:blipFill>
        <p:spPr>
          <a:xfrm rot="10800000">
            <a:off x="0" y="0"/>
            <a:ext cx="3577859" cy="7559675"/>
          </a:xfrm>
          <a:prstGeom prst="rect">
            <a:avLst/>
          </a:prstGeom>
        </p:spPr>
      </p:pic>
    </p:spTree>
    <p:extLst>
      <p:ext uri="{BB962C8B-B14F-4D97-AF65-F5344CB8AC3E}">
        <p14:creationId xmlns:p14="http://schemas.microsoft.com/office/powerpoint/2010/main" val="15062668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V – 2 column layout">
    <p:bg>
      <p:bgRef idx="1001">
        <a:schemeClr val="bg1"/>
      </p:bgRef>
    </p:bg>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25343" y="718269"/>
            <a:ext cx="9811966" cy="834733"/>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8" name="Text Placeholder 7">
            <a:extLst>
              <a:ext uri="{FF2B5EF4-FFF2-40B4-BE49-F238E27FC236}">
                <a16:creationId xmlns:a16="http://schemas.microsoft.com/office/drawing/2014/main" id="{CEA0FCB8-F4E7-8539-9757-EAA872C971BC}"/>
              </a:ext>
            </a:extLst>
          </p:cNvPr>
          <p:cNvSpPr>
            <a:spLocks noGrp="1"/>
          </p:cNvSpPr>
          <p:nvPr>
            <p:ph type="body" sz="quarter" idx="14"/>
          </p:nvPr>
        </p:nvSpPr>
        <p:spPr>
          <a:xfrm>
            <a:off x="420434" y="3779837"/>
            <a:ext cx="1484046" cy="2659886"/>
          </a:xfrm>
        </p:spPr>
        <p:txBody>
          <a:bodyPr>
            <a:noAutofit/>
          </a:bodyPr>
          <a:lstStyle>
            <a:lvl1pPr>
              <a:defRPr sz="965" b="1" i="0">
                <a:solidFill>
                  <a:schemeClr val="accent3"/>
                </a:solidFill>
                <a:latin typeface="Calibri" panose="020F0502020204030204" pitchFamily="34" charset="0"/>
                <a:cs typeface="Calibri" panose="020F0502020204030204" pitchFamily="34" charset="0"/>
              </a:defRPr>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7">
            <a:extLst>
              <a:ext uri="{FF2B5EF4-FFF2-40B4-BE49-F238E27FC236}">
                <a16:creationId xmlns:a16="http://schemas.microsoft.com/office/drawing/2014/main" id="{5F312556-7071-D754-ECFD-DA67DA19CBBF}"/>
              </a:ext>
            </a:extLst>
          </p:cNvPr>
          <p:cNvSpPr>
            <a:spLocks noGrp="1"/>
          </p:cNvSpPr>
          <p:nvPr>
            <p:ph type="body" sz="quarter" idx="15"/>
          </p:nvPr>
        </p:nvSpPr>
        <p:spPr>
          <a:xfrm>
            <a:off x="5440575" y="3779837"/>
            <a:ext cx="1484046" cy="2659886"/>
          </a:xfrm>
        </p:spPr>
        <p:txBody>
          <a:bodyPr>
            <a:noAutofit/>
          </a:bodyPr>
          <a:lstStyle>
            <a:lvl1pPr>
              <a:defRPr sz="965" b="1" i="0">
                <a:solidFill>
                  <a:schemeClr val="accent3"/>
                </a:solidFill>
                <a:latin typeface="Calibri" panose="020F0502020204030204" pitchFamily="34" charset="0"/>
                <a:cs typeface="Calibri" panose="020F0502020204030204" pitchFamily="34" charset="0"/>
              </a:defRPr>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Picture Placeholder 10">
            <a:extLst>
              <a:ext uri="{FF2B5EF4-FFF2-40B4-BE49-F238E27FC236}">
                <a16:creationId xmlns:a16="http://schemas.microsoft.com/office/drawing/2014/main" id="{8C416AB4-EFF0-EB26-A668-C0D2F0294ABF}"/>
              </a:ext>
            </a:extLst>
          </p:cNvPr>
          <p:cNvSpPr>
            <a:spLocks noGrp="1"/>
          </p:cNvSpPr>
          <p:nvPr>
            <p:ph type="pic" sz="quarter" idx="16"/>
          </p:nvPr>
        </p:nvSpPr>
        <p:spPr>
          <a:xfrm>
            <a:off x="420434" y="1835672"/>
            <a:ext cx="1290394" cy="1622002"/>
          </a:xfrm>
          <a:prstGeom prst="ellipse">
            <a:avLst/>
          </a:prstGeom>
          <a:solidFill>
            <a:schemeClr val="bg1">
              <a:lumMod val="85000"/>
            </a:schemeClr>
          </a:solidFill>
        </p:spPr>
        <p:txBody>
          <a:bodyPr anchor="ctr"/>
          <a:lstStyle>
            <a:lvl1pPr algn="ctr">
              <a:defRPr/>
            </a:lvl1pPr>
          </a:lstStyle>
          <a:p>
            <a:endParaRPr lang="en-AU"/>
          </a:p>
        </p:txBody>
      </p:sp>
      <p:sp>
        <p:nvSpPr>
          <p:cNvPr id="12" name="Picture Placeholder 10">
            <a:extLst>
              <a:ext uri="{FF2B5EF4-FFF2-40B4-BE49-F238E27FC236}">
                <a16:creationId xmlns:a16="http://schemas.microsoft.com/office/drawing/2014/main" id="{7219C809-5A10-649B-579B-D96EFCD9A1C1}"/>
              </a:ext>
            </a:extLst>
          </p:cNvPr>
          <p:cNvSpPr>
            <a:spLocks noGrp="1"/>
          </p:cNvSpPr>
          <p:nvPr>
            <p:ph type="pic" sz="quarter" idx="17"/>
          </p:nvPr>
        </p:nvSpPr>
        <p:spPr>
          <a:xfrm>
            <a:off x="5440575" y="1835672"/>
            <a:ext cx="1290394" cy="1622002"/>
          </a:xfrm>
          <a:prstGeom prst="ellipse">
            <a:avLst/>
          </a:prstGeom>
          <a:solidFill>
            <a:schemeClr val="bg1">
              <a:lumMod val="85000"/>
            </a:schemeClr>
          </a:solidFill>
        </p:spPr>
        <p:txBody>
          <a:bodyPr anchor="ctr"/>
          <a:lstStyle>
            <a:lvl1pPr algn="ctr">
              <a:defRPr/>
            </a:lvl1pPr>
          </a:lstStyle>
          <a:p>
            <a:endParaRPr lang="en-AU"/>
          </a:p>
        </p:txBody>
      </p:sp>
      <p:sp>
        <p:nvSpPr>
          <p:cNvPr id="15" name="Text Placeholder 14">
            <a:extLst>
              <a:ext uri="{FF2B5EF4-FFF2-40B4-BE49-F238E27FC236}">
                <a16:creationId xmlns:a16="http://schemas.microsoft.com/office/drawing/2014/main" id="{EA8B33DF-D17B-87EF-AC83-F55433071E02}"/>
              </a:ext>
            </a:extLst>
          </p:cNvPr>
          <p:cNvSpPr>
            <a:spLocks noGrp="1"/>
          </p:cNvSpPr>
          <p:nvPr>
            <p:ph type="body" sz="quarter" idx="18"/>
          </p:nvPr>
        </p:nvSpPr>
        <p:spPr>
          <a:xfrm>
            <a:off x="2093813" y="1835672"/>
            <a:ext cx="3157426" cy="5108030"/>
          </a:xfrm>
        </p:spPr>
        <p:txBody>
          <a:bodyPr rIns="360000">
            <a:noAutofit/>
          </a:bodyPr>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4">
            <a:extLst>
              <a:ext uri="{FF2B5EF4-FFF2-40B4-BE49-F238E27FC236}">
                <a16:creationId xmlns:a16="http://schemas.microsoft.com/office/drawing/2014/main" id="{A8C171DC-891C-2DFF-74D2-10A641389E07}"/>
              </a:ext>
            </a:extLst>
          </p:cNvPr>
          <p:cNvSpPr>
            <a:spLocks noGrp="1"/>
          </p:cNvSpPr>
          <p:nvPr>
            <p:ph type="body" sz="quarter" idx="19"/>
          </p:nvPr>
        </p:nvSpPr>
        <p:spPr>
          <a:xfrm>
            <a:off x="7113955" y="1835672"/>
            <a:ext cx="3157426" cy="5108030"/>
          </a:xfrm>
        </p:spPr>
        <p:txBody>
          <a:bodyPr rIns="360000">
            <a:noAutofit/>
          </a:bodyPr>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7" name="Title 16">
            <a:extLst>
              <a:ext uri="{FF2B5EF4-FFF2-40B4-BE49-F238E27FC236}">
                <a16:creationId xmlns:a16="http://schemas.microsoft.com/office/drawing/2014/main" id="{24D1D871-0035-1DA0-DBAF-B178C878F3FD}"/>
              </a:ext>
            </a:extLst>
          </p:cNvPr>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20648980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V – 2 column layout with Koru">
    <p:bg>
      <p:bgRef idx="1001">
        <a:schemeClr val="bg1"/>
      </p:bgRef>
    </p:bg>
    <p:spTree>
      <p:nvGrpSpPr>
        <p:cNvPr id="1" name=""/>
        <p:cNvGrpSpPr/>
        <p:nvPr/>
      </p:nvGrpSpPr>
      <p:grpSpPr>
        <a:xfrm>
          <a:off x="0" y="0"/>
          <a:ext cx="0" cy="0"/>
          <a:chOff x="0" y="0"/>
          <a:chExt cx="0" cy="0"/>
        </a:xfrm>
      </p:grpSpPr>
      <p:sp>
        <p:nvSpPr>
          <p:cNvPr id="3" name="Doughnut 2">
            <a:extLst>
              <a:ext uri="{FF2B5EF4-FFF2-40B4-BE49-F238E27FC236}">
                <a16:creationId xmlns:a16="http://schemas.microsoft.com/office/drawing/2014/main" id="{8B361E7E-7C91-8818-0616-F6653B3E2FD8}"/>
              </a:ext>
            </a:extLst>
          </p:cNvPr>
          <p:cNvSpPr/>
          <p:nvPr/>
        </p:nvSpPr>
        <p:spPr bwMode="gray">
          <a:xfrm>
            <a:off x="414534" y="1828260"/>
            <a:ext cx="1296292" cy="1629414"/>
          </a:xfrm>
          <a:prstGeom prst="donut">
            <a:avLst/>
          </a:prstGeom>
          <a:gradFill flip="none" rotWithShape="1">
            <a:gsLst>
              <a:gs pos="100000">
                <a:srgbClr val="A0DCFF">
                  <a:alpha val="0"/>
                </a:srgbClr>
              </a:gs>
              <a:gs pos="65000">
                <a:srgbClr val="50C4D5">
                  <a:alpha val="31617"/>
                </a:srgbClr>
              </a:gs>
              <a:gs pos="46000">
                <a:srgbClr val="00ABAB">
                  <a:alpha val="73680"/>
                </a:srgbClr>
              </a:gs>
              <a:gs pos="25000">
                <a:schemeClr val="accent1"/>
              </a:gs>
            </a:gsLst>
            <a:path path="circle">
              <a:fillToRect t="100000" r="100000"/>
            </a:path>
            <a:tileRect l="-100000" b="-100000"/>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13" name="Text Placeholder 8">
            <a:extLst>
              <a:ext uri="{FF2B5EF4-FFF2-40B4-BE49-F238E27FC236}">
                <a16:creationId xmlns:a16="http://schemas.microsoft.com/office/drawing/2014/main" id="{E2512437-9F23-77FD-A3B1-B756585900DE}"/>
              </a:ext>
            </a:extLst>
          </p:cNvPr>
          <p:cNvSpPr>
            <a:spLocks noGrp="1"/>
          </p:cNvSpPr>
          <p:nvPr>
            <p:ph type="body" sz="quarter" idx="13" hasCustomPrompt="1"/>
          </p:nvPr>
        </p:nvSpPr>
        <p:spPr>
          <a:xfrm>
            <a:off x="425343" y="718269"/>
            <a:ext cx="9811966" cy="834733"/>
          </a:xfrm>
          <a:prstGeom prst="rect">
            <a:avLst/>
          </a:prstGeom>
        </p:spPr>
        <p:txBody>
          <a:bodyPr lIns="0" tIns="0" rIns="0" bIns="0">
            <a:noAutofit/>
          </a:bodyPr>
          <a:lstStyle>
            <a:lvl1pPr marL="0" indent="0">
              <a:buNone/>
              <a:defRPr sz="1579" b="0" i="0">
                <a:solidFill>
                  <a:srgbClr val="575757"/>
                </a:solidFill>
                <a:latin typeface="Calibri Light" panose="020F0302020204030204" pitchFamily="34" charset="0"/>
                <a:cs typeface="Calibri Light" panose="020F0302020204030204" pitchFamily="34" charset="0"/>
              </a:defRPr>
            </a:lvl1pPr>
          </a:lstStyle>
          <a:p>
            <a:pPr lvl="0"/>
            <a:r>
              <a:rPr lang="en-GB"/>
              <a:t>Click to add subtitle</a:t>
            </a:r>
          </a:p>
        </p:txBody>
      </p:sp>
      <p:sp>
        <p:nvSpPr>
          <p:cNvPr id="8" name="Text Placeholder 7">
            <a:extLst>
              <a:ext uri="{FF2B5EF4-FFF2-40B4-BE49-F238E27FC236}">
                <a16:creationId xmlns:a16="http://schemas.microsoft.com/office/drawing/2014/main" id="{CEA0FCB8-F4E7-8539-9757-EAA872C971BC}"/>
              </a:ext>
            </a:extLst>
          </p:cNvPr>
          <p:cNvSpPr>
            <a:spLocks noGrp="1"/>
          </p:cNvSpPr>
          <p:nvPr>
            <p:ph type="body" sz="quarter" idx="14"/>
          </p:nvPr>
        </p:nvSpPr>
        <p:spPr>
          <a:xfrm>
            <a:off x="420434" y="3779837"/>
            <a:ext cx="1484046" cy="2659886"/>
          </a:xfrm>
        </p:spPr>
        <p:txBody>
          <a:bodyPr>
            <a:noAutofit/>
          </a:bodyPr>
          <a:lstStyle>
            <a:lvl1pPr>
              <a:defRPr sz="965" b="1" i="0">
                <a:solidFill>
                  <a:schemeClr val="accent3"/>
                </a:solidFill>
                <a:latin typeface="Calibri" panose="020F0502020204030204" pitchFamily="34" charset="0"/>
                <a:cs typeface="Calibri" panose="020F0502020204030204" pitchFamily="34" charset="0"/>
              </a:defRPr>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7">
            <a:extLst>
              <a:ext uri="{FF2B5EF4-FFF2-40B4-BE49-F238E27FC236}">
                <a16:creationId xmlns:a16="http://schemas.microsoft.com/office/drawing/2014/main" id="{5F312556-7071-D754-ECFD-DA67DA19CBBF}"/>
              </a:ext>
            </a:extLst>
          </p:cNvPr>
          <p:cNvSpPr>
            <a:spLocks noGrp="1"/>
          </p:cNvSpPr>
          <p:nvPr>
            <p:ph type="body" sz="quarter" idx="15"/>
          </p:nvPr>
        </p:nvSpPr>
        <p:spPr>
          <a:xfrm>
            <a:off x="5440575" y="3779837"/>
            <a:ext cx="1484046" cy="2659886"/>
          </a:xfrm>
        </p:spPr>
        <p:txBody>
          <a:bodyPr>
            <a:noAutofit/>
          </a:bodyPr>
          <a:lstStyle>
            <a:lvl1pPr>
              <a:defRPr sz="965" b="1" i="0">
                <a:solidFill>
                  <a:schemeClr val="accent3"/>
                </a:solidFill>
                <a:latin typeface="Calibri" panose="020F0502020204030204" pitchFamily="34" charset="0"/>
                <a:cs typeface="Calibri" panose="020F0502020204030204" pitchFamily="34" charset="0"/>
              </a:defRPr>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1" name="Picture Placeholder 10">
            <a:extLst>
              <a:ext uri="{FF2B5EF4-FFF2-40B4-BE49-F238E27FC236}">
                <a16:creationId xmlns:a16="http://schemas.microsoft.com/office/drawing/2014/main" id="{8C416AB4-EFF0-EB26-A668-C0D2F0294ABF}"/>
              </a:ext>
            </a:extLst>
          </p:cNvPr>
          <p:cNvSpPr>
            <a:spLocks noGrp="1"/>
          </p:cNvSpPr>
          <p:nvPr>
            <p:ph type="pic" sz="quarter" idx="16"/>
          </p:nvPr>
        </p:nvSpPr>
        <p:spPr>
          <a:xfrm>
            <a:off x="623406" y="2094515"/>
            <a:ext cx="878547" cy="1104317"/>
          </a:xfrm>
          <a:prstGeom prst="ellipse">
            <a:avLst/>
          </a:prstGeom>
          <a:solidFill>
            <a:schemeClr val="bg1">
              <a:lumMod val="85000"/>
            </a:schemeClr>
          </a:solidFill>
        </p:spPr>
        <p:txBody>
          <a:bodyPr anchor="ctr"/>
          <a:lstStyle>
            <a:lvl1pPr algn="ctr">
              <a:defRPr/>
            </a:lvl1pPr>
          </a:lstStyle>
          <a:p>
            <a:endParaRPr lang="en-AU"/>
          </a:p>
        </p:txBody>
      </p:sp>
      <p:sp>
        <p:nvSpPr>
          <p:cNvPr id="15" name="Text Placeholder 14">
            <a:extLst>
              <a:ext uri="{FF2B5EF4-FFF2-40B4-BE49-F238E27FC236}">
                <a16:creationId xmlns:a16="http://schemas.microsoft.com/office/drawing/2014/main" id="{EA8B33DF-D17B-87EF-AC83-F55433071E02}"/>
              </a:ext>
            </a:extLst>
          </p:cNvPr>
          <p:cNvSpPr>
            <a:spLocks noGrp="1"/>
          </p:cNvSpPr>
          <p:nvPr>
            <p:ph type="body" sz="quarter" idx="18"/>
          </p:nvPr>
        </p:nvSpPr>
        <p:spPr>
          <a:xfrm>
            <a:off x="2093813" y="1835672"/>
            <a:ext cx="3157426" cy="5108030"/>
          </a:xfrm>
        </p:spPr>
        <p:txBody>
          <a:bodyPr rIns="360000">
            <a:noAutofit/>
          </a:bodyPr>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6" name="Text Placeholder 14">
            <a:extLst>
              <a:ext uri="{FF2B5EF4-FFF2-40B4-BE49-F238E27FC236}">
                <a16:creationId xmlns:a16="http://schemas.microsoft.com/office/drawing/2014/main" id="{A8C171DC-891C-2DFF-74D2-10A641389E07}"/>
              </a:ext>
            </a:extLst>
          </p:cNvPr>
          <p:cNvSpPr>
            <a:spLocks noGrp="1"/>
          </p:cNvSpPr>
          <p:nvPr>
            <p:ph type="body" sz="quarter" idx="19"/>
          </p:nvPr>
        </p:nvSpPr>
        <p:spPr>
          <a:xfrm>
            <a:off x="7113955" y="1835672"/>
            <a:ext cx="3157426" cy="5108030"/>
          </a:xfrm>
        </p:spPr>
        <p:txBody>
          <a:bodyPr rIns="360000">
            <a:noAutofit/>
          </a:bodyPr>
          <a:lstStyle>
            <a:lvl1pPr>
              <a:defRPr sz="965"/>
            </a:lvl1pPr>
            <a:lvl2pPr>
              <a:defRPr sz="965"/>
            </a:lvl2pPr>
            <a:lvl3pPr>
              <a:defRPr sz="965"/>
            </a:lvl3pPr>
            <a:lvl4pPr>
              <a:defRPr sz="965"/>
            </a:lvl4pPr>
            <a:lvl5pPr>
              <a:defRPr sz="96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17" name="Title 16">
            <a:extLst>
              <a:ext uri="{FF2B5EF4-FFF2-40B4-BE49-F238E27FC236}">
                <a16:creationId xmlns:a16="http://schemas.microsoft.com/office/drawing/2014/main" id="{24D1D871-0035-1DA0-DBAF-B178C878F3FD}"/>
              </a:ext>
            </a:extLst>
          </p:cNvPr>
          <p:cNvSpPr>
            <a:spLocks noGrp="1"/>
          </p:cNvSpPr>
          <p:nvPr>
            <p:ph type="title"/>
          </p:nvPr>
        </p:nvSpPr>
        <p:spPr/>
        <p:txBody>
          <a:bodyPr/>
          <a:lstStyle/>
          <a:p>
            <a:r>
              <a:rPr lang="en-GB"/>
              <a:t>Click to edit Master title style</a:t>
            </a:r>
            <a:endParaRPr lang="en-AU"/>
          </a:p>
        </p:txBody>
      </p:sp>
      <p:sp>
        <p:nvSpPr>
          <p:cNvPr id="4" name="Oval 3">
            <a:extLst>
              <a:ext uri="{FF2B5EF4-FFF2-40B4-BE49-F238E27FC236}">
                <a16:creationId xmlns:a16="http://schemas.microsoft.com/office/drawing/2014/main" id="{510C810D-5F51-32E3-F416-7BF14FA352F9}"/>
              </a:ext>
            </a:extLst>
          </p:cNvPr>
          <p:cNvSpPr/>
          <p:nvPr/>
        </p:nvSpPr>
        <p:spPr bwMode="gray">
          <a:xfrm>
            <a:off x="891962" y="3028493"/>
            <a:ext cx="341437" cy="429180"/>
          </a:xfrm>
          <a:prstGeom prst="ellipse">
            <a:avLst/>
          </a:prstGeom>
          <a:solidFill>
            <a:schemeClr val="accent1"/>
          </a:soli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5" name="Doughnut 4">
            <a:extLst>
              <a:ext uri="{FF2B5EF4-FFF2-40B4-BE49-F238E27FC236}">
                <a16:creationId xmlns:a16="http://schemas.microsoft.com/office/drawing/2014/main" id="{76426B97-AA19-F3F6-2889-B576A2CD97D4}"/>
              </a:ext>
            </a:extLst>
          </p:cNvPr>
          <p:cNvSpPr/>
          <p:nvPr userDrawn="1"/>
        </p:nvSpPr>
        <p:spPr bwMode="gray">
          <a:xfrm>
            <a:off x="5440574" y="1828260"/>
            <a:ext cx="1296292" cy="1629414"/>
          </a:xfrm>
          <a:prstGeom prst="donut">
            <a:avLst/>
          </a:prstGeom>
          <a:gradFill flip="none" rotWithShape="1">
            <a:gsLst>
              <a:gs pos="100000">
                <a:srgbClr val="A0DCFF">
                  <a:alpha val="0"/>
                </a:srgbClr>
              </a:gs>
              <a:gs pos="65000">
                <a:srgbClr val="50C4D5">
                  <a:alpha val="31617"/>
                </a:srgbClr>
              </a:gs>
              <a:gs pos="46000">
                <a:srgbClr val="00ABAB">
                  <a:alpha val="73680"/>
                </a:srgbClr>
              </a:gs>
              <a:gs pos="25000">
                <a:schemeClr val="accent1"/>
              </a:gs>
            </a:gsLst>
            <a:path path="circle">
              <a:fillToRect t="100000" r="100000"/>
            </a:path>
            <a:tileRect l="-100000" b="-100000"/>
          </a:gra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
        <p:nvSpPr>
          <p:cNvPr id="6" name="Picture Placeholder 10">
            <a:extLst>
              <a:ext uri="{FF2B5EF4-FFF2-40B4-BE49-F238E27FC236}">
                <a16:creationId xmlns:a16="http://schemas.microsoft.com/office/drawing/2014/main" id="{64880AA5-0A8A-18A8-A2D3-5D5D7F67CBA6}"/>
              </a:ext>
            </a:extLst>
          </p:cNvPr>
          <p:cNvSpPr>
            <a:spLocks noGrp="1"/>
          </p:cNvSpPr>
          <p:nvPr>
            <p:ph type="pic" sz="quarter" idx="20"/>
          </p:nvPr>
        </p:nvSpPr>
        <p:spPr>
          <a:xfrm>
            <a:off x="5649446" y="2094515"/>
            <a:ext cx="878547" cy="1104317"/>
          </a:xfrm>
          <a:prstGeom prst="ellipse">
            <a:avLst/>
          </a:prstGeom>
          <a:solidFill>
            <a:schemeClr val="bg1">
              <a:lumMod val="85000"/>
            </a:schemeClr>
          </a:solidFill>
        </p:spPr>
        <p:txBody>
          <a:bodyPr anchor="ctr"/>
          <a:lstStyle>
            <a:lvl1pPr algn="ctr">
              <a:defRPr/>
            </a:lvl1pPr>
          </a:lstStyle>
          <a:p>
            <a:endParaRPr lang="en-AU"/>
          </a:p>
        </p:txBody>
      </p:sp>
      <p:sp>
        <p:nvSpPr>
          <p:cNvPr id="7" name="Oval 6">
            <a:extLst>
              <a:ext uri="{FF2B5EF4-FFF2-40B4-BE49-F238E27FC236}">
                <a16:creationId xmlns:a16="http://schemas.microsoft.com/office/drawing/2014/main" id="{B77956E6-0B38-7645-8E30-339B6A18A8BF}"/>
              </a:ext>
            </a:extLst>
          </p:cNvPr>
          <p:cNvSpPr/>
          <p:nvPr userDrawn="1"/>
        </p:nvSpPr>
        <p:spPr bwMode="gray">
          <a:xfrm>
            <a:off x="5918002" y="3028493"/>
            <a:ext cx="341437" cy="429180"/>
          </a:xfrm>
          <a:prstGeom prst="ellipse">
            <a:avLst/>
          </a:prstGeom>
          <a:solidFill>
            <a:schemeClr val="accent1"/>
          </a:solidFill>
          <a:ln w="19050" algn="ctr">
            <a:noFill/>
            <a:miter lim="800000"/>
            <a:headEnd/>
            <a:tailEnd/>
          </a:ln>
        </p:spPr>
        <p:txBody>
          <a:bodyPr wrap="square" lIns="77961" tIns="77961" rIns="77961" bIns="77961" rtlCol="0" anchor="ctr"/>
          <a:lstStyle/>
          <a:p>
            <a:pPr algn="ctr">
              <a:lnSpc>
                <a:spcPct val="106000"/>
              </a:lnSpc>
              <a:buFont typeface="Wingdings 2" pitchFamily="18" charset="2"/>
              <a:buNone/>
            </a:pPr>
            <a:endParaRPr lang="en-AU" sz="1403" b="1">
              <a:solidFill>
                <a:schemeClr val="bg1"/>
              </a:solidFill>
            </a:endParaRPr>
          </a:p>
        </p:txBody>
      </p:sp>
    </p:spTree>
    <p:extLst>
      <p:ext uri="{BB962C8B-B14F-4D97-AF65-F5344CB8AC3E}">
        <p14:creationId xmlns:p14="http://schemas.microsoft.com/office/powerpoint/2010/main" val="3861661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25343"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9" name="Text Placeholder 7"/>
          <p:cNvSpPr>
            <a:spLocks noGrp="1"/>
          </p:cNvSpPr>
          <p:nvPr>
            <p:ph type="body" sz="quarter" idx="23"/>
          </p:nvPr>
        </p:nvSpPr>
        <p:spPr>
          <a:xfrm>
            <a:off x="439924" y="6747285"/>
            <a:ext cx="9811966" cy="287414"/>
          </a:xfrm>
        </p:spPr>
        <p:txBody>
          <a:bodyPr>
            <a:noAutofit/>
          </a:bodyPr>
          <a:lstStyle>
            <a:lvl1pPr>
              <a:spcAft>
                <a:spcPts val="0"/>
              </a:spcAft>
              <a:defRPr sz="789"/>
            </a:lvl1pPr>
          </a:lstStyle>
          <a:p>
            <a:pPr lvl="0"/>
            <a:r>
              <a:rPr lang="en-GB"/>
              <a:t>Click to edit Master text styles</a:t>
            </a:r>
          </a:p>
        </p:txBody>
      </p:sp>
      <p:sp>
        <p:nvSpPr>
          <p:cNvPr id="3" name="Title Placeholder 1">
            <a:extLst>
              <a:ext uri="{FF2B5EF4-FFF2-40B4-BE49-F238E27FC236}">
                <a16:creationId xmlns:a16="http://schemas.microsoft.com/office/drawing/2014/main" id="{522033D2-B076-2F49-1CC6-0CBF1FE64EA0}"/>
              </a:ext>
            </a:extLst>
          </p:cNvPr>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Tree>
    <p:extLst>
      <p:ext uri="{BB962C8B-B14F-4D97-AF65-F5344CB8AC3E}">
        <p14:creationId xmlns:p14="http://schemas.microsoft.com/office/powerpoint/2010/main" val="66141979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39924" y="1835673"/>
            <a:ext cx="9791547" cy="5199027"/>
          </a:xfrm>
          <a:prstGeom prst="rect">
            <a:avLst/>
          </a:prstGeom>
        </p:spPr>
        <p:txBody>
          <a:bodyPr vert="horz" lIns="0" tIns="0" rIns="0" bIns="0" rtlCol="0">
            <a:noAutofit/>
          </a:bodyPr>
          <a:lstStyle>
            <a:lvl1pPr marL="0" indent="0" algn="l">
              <a:buFontTx/>
              <a:buNone/>
              <a:defRPr>
                <a:latin typeface="+mn-lt"/>
              </a:defRPr>
            </a:lvl1pPr>
            <a:lvl2pPr marL="122517" indent="-122517" algn="l">
              <a:buClrTx/>
              <a:buSzPct val="100000"/>
              <a:buFont typeface="Arial" panose="020B0604020202020204" pitchFamily="34" charset="0"/>
              <a:buChar char="•"/>
              <a:defRPr>
                <a:latin typeface="+mj-lt"/>
              </a:defRPr>
            </a:lvl2pPr>
            <a:lvl3pPr marL="267310" indent="-122517" algn="l">
              <a:buClrTx/>
              <a:buSzPct val="100000"/>
              <a:buFont typeface="Arial" panose="020B0604020202020204" pitchFamily="34" charset="0"/>
              <a:buChar char="−"/>
              <a:defRPr>
                <a:latin typeface="+mn-lt"/>
              </a:defRPr>
            </a:lvl3pPr>
            <a:lvl4pPr marL="412102" indent="-122517" algn="l">
              <a:buClrTx/>
              <a:buSzPct val="100000"/>
              <a:buFont typeface="Arial" panose="020B0604020202020204" pitchFamily="34" charset="0"/>
              <a:buChar char="◦"/>
              <a:defRPr>
                <a:latin typeface="+mn-lt"/>
              </a:defRPr>
            </a:lvl4pPr>
            <a:lvl5pPr marL="556895" indent="-122517" algn="l">
              <a:buClrTx/>
              <a:buSzPct val="100000"/>
              <a:buFont typeface="Arial" panose="020B0604020202020204" pitchFamily="34" charset="0"/>
              <a:buChar cha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noProof="0"/>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439925" y="349986"/>
            <a:ext cx="9804540" cy="769968"/>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2779855488"/>
      </p:ext>
    </p:extLst>
  </p:cSld>
  <p:clrMapOvr>
    <a:masterClrMapping/>
  </p:clrMapOvr>
  <p:transition>
    <p:fade/>
  </p:transition>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Legal Text Black">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242CA6-09EA-C881-A0DF-7EFCFFC06FDD}"/>
              </a:ext>
            </a:extLst>
          </p:cNvPr>
          <p:cNvPicPr>
            <a:picLocks noChangeAspect="1"/>
          </p:cNvPicPr>
          <p:nvPr userDrawn="1"/>
        </p:nvPicPr>
        <p:blipFill rotWithShape="1">
          <a:blip r:embed="rId2"/>
          <a:srcRect l="1" t="807" r="741"/>
          <a:stretch/>
        </p:blipFill>
        <p:spPr>
          <a:xfrm>
            <a:off x="-7096" y="0"/>
            <a:ext cx="10698909" cy="7559675"/>
          </a:xfrm>
          <a:prstGeom prst="rect">
            <a:avLst/>
          </a:prstGeom>
        </p:spPr>
      </p:pic>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12081" y="504597"/>
            <a:ext cx="1752152" cy="412707"/>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
        <p:nvSpPr>
          <p:cNvPr id="18" name="text" descr="{&quot;templafy&quot;:{&quot;id&quot;:&quot;a68c6348-139e-443a-a2e4-832d740ccda8&quot;}}" title="UserProfile.LegalEntity.Boilerplate_{{Form.InternalExternal.PptDynamicPrefix}}">
            <a:extLst>
              <a:ext uri="{FF2B5EF4-FFF2-40B4-BE49-F238E27FC236}">
                <a16:creationId xmlns:a16="http://schemas.microsoft.com/office/drawing/2014/main" id="{428134EC-E3E1-422C-926B-53B2BC3EA4A7}"/>
              </a:ext>
            </a:extLst>
          </p:cNvPr>
          <p:cNvSpPr txBox="1"/>
          <p:nvPr userDrawn="1"/>
        </p:nvSpPr>
        <p:spPr>
          <a:xfrm>
            <a:off x="439926" y="1479030"/>
            <a:ext cx="7479477" cy="4808575"/>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614">
                <a:solidFill>
                  <a:schemeClr val="bg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2023. Deloitte Limited (as trustee for the Deloitte Trading Trust).</a:t>
            </a:r>
          </a:p>
        </p:txBody>
      </p:sp>
      <p:sp>
        <p:nvSpPr>
          <p:cNvPr id="3" name="Rounded Rectangle 2">
            <a:hlinkClick r:id="rId3"/>
            <a:hlinkHover r:id="" action="ppaction://noaction" highlightClick="1"/>
            <a:extLst>
              <a:ext uri="{FF2B5EF4-FFF2-40B4-BE49-F238E27FC236}">
                <a16:creationId xmlns:a16="http://schemas.microsoft.com/office/drawing/2014/main" id="{924C4226-1DC6-DB99-F9CB-D7D7F1E2D6AC}"/>
              </a:ext>
            </a:extLst>
          </p:cNvPr>
          <p:cNvSpPr/>
          <p:nvPr userDrawn="1"/>
        </p:nvSpPr>
        <p:spPr bwMode="gray">
          <a:xfrm>
            <a:off x="435386" y="6630108"/>
            <a:ext cx="1089880" cy="320730"/>
          </a:xfrm>
          <a:prstGeom prst="roundRect">
            <a:avLst>
              <a:gd name="adj" fmla="val 50000"/>
            </a:avLst>
          </a:prstGeom>
          <a:solidFill>
            <a:schemeClr val="accent6"/>
          </a:solidFill>
          <a:ln w="12700" algn="ctr">
            <a:noFill/>
            <a:miter lim="800000"/>
            <a:headEnd/>
            <a:tailEnd/>
          </a:ln>
        </p:spPr>
        <p:txBody>
          <a:bodyPr wrap="square" lIns="77961" tIns="77961" rIns="77961" bIns="77961" rtlCol="0" anchor="ctr"/>
          <a:lstStyle/>
          <a:p>
            <a:r>
              <a:rPr lang="en-NZ" sz="789" i="0">
                <a:solidFill>
                  <a:schemeClr val="bg1"/>
                </a:solidFill>
                <a:latin typeface="Calibri Light" panose="020F0302020204030204" pitchFamily="34" charset="0"/>
                <a:cs typeface="Calibri Light" panose="020F0302020204030204" pitchFamily="34" charset="0"/>
              </a:rPr>
              <a:t>Deloitte</a:t>
            </a:r>
            <a:r>
              <a:rPr lang="en-NZ" sz="789" i="0" baseline="0">
                <a:solidFill>
                  <a:schemeClr val="bg1"/>
                </a:solidFill>
                <a:latin typeface="Calibri Light" panose="020F0302020204030204" pitchFamily="34" charset="0"/>
                <a:cs typeface="Calibri Light" panose="020F0302020204030204" pitchFamily="34" charset="0"/>
              </a:rPr>
              <a:t> Healthcare</a:t>
            </a:r>
            <a:endParaRPr lang="en-NZ" sz="789" i="0">
              <a:solidFill>
                <a:schemeClr val="bg1"/>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999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egal Text White">
    <p:bg>
      <p:bgPr>
        <a:solidFill>
          <a:schemeClr val="bg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12081" y="504597"/>
            <a:ext cx="1752152" cy="412707"/>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tx1"/>
                </a:solidFill>
              </a:endParaRPr>
            </a:p>
          </p:txBody>
        </p:sp>
      </p:grpSp>
      <p:sp>
        <p:nvSpPr>
          <p:cNvPr id="4" name="text" descr="{&quot;templafy&quot;:{&quot;id&quot;:&quot;68100d63-fed0-486a-857f-5f75ce0ad74d&quot;}}" title="UserProfile.LegalEntity.Boilerplate_{{Form.InternalExternal.PptDynamicPrefix}}">
            <a:extLst>
              <a:ext uri="{FF2B5EF4-FFF2-40B4-BE49-F238E27FC236}">
                <a16:creationId xmlns:a16="http://schemas.microsoft.com/office/drawing/2014/main" id="{71490C82-24AA-476D-AA48-45B05331BAF6}"/>
              </a:ext>
            </a:extLst>
          </p:cNvPr>
          <p:cNvSpPr txBox="1"/>
          <p:nvPr userDrawn="1"/>
        </p:nvSpPr>
        <p:spPr>
          <a:xfrm>
            <a:off x="439926" y="1369576"/>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614">
                <a:solidFill>
                  <a:schemeClr val="tx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2023. Deloitte Limited (as trustee for the Deloitte Trading Trust).</a:t>
            </a:r>
          </a:p>
        </p:txBody>
      </p:sp>
    </p:spTree>
    <p:extLst>
      <p:ext uri="{BB962C8B-B14F-4D97-AF65-F5344CB8AC3E}">
        <p14:creationId xmlns:p14="http://schemas.microsoft.com/office/powerpoint/2010/main" val="329716645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Divider - Deloitte green accent 4">
    <p:bg bwMode="gray">
      <p:bgPr>
        <a:solidFill>
          <a:schemeClr val="accent6"/>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12081" y="1880185"/>
            <a:ext cx="9136302" cy="1755329"/>
          </a:xfrm>
          <a:prstGeom prst="rect">
            <a:avLst/>
          </a:prstGeom>
        </p:spPr>
        <p:txBody>
          <a:bodyPr anchor="b"/>
          <a:lstStyle>
            <a:lvl1pPr>
              <a:lnSpc>
                <a:spcPct val="95000"/>
              </a:lnSpc>
              <a:defRPr sz="3885"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9" name="Text Placeholder 2"/>
          <p:cNvSpPr>
            <a:spLocks noGrp="1"/>
          </p:cNvSpPr>
          <p:nvPr>
            <p:ph type="body" idx="1"/>
          </p:nvPr>
        </p:nvSpPr>
        <p:spPr bwMode="gray">
          <a:xfrm>
            <a:off x="412081" y="3779839"/>
            <a:ext cx="9136302" cy="1726811"/>
          </a:xfrm>
          <a:prstGeom prst="rect">
            <a:avLst/>
          </a:prstGeom>
        </p:spPr>
        <p:txBody>
          <a:bodyPr lIns="0" tIns="0" rIns="0" bIns="0">
            <a:noAutofit/>
          </a:bodyPr>
          <a:lstStyle>
            <a:lvl1pPr marL="0" indent="0">
              <a:lnSpc>
                <a:spcPct val="95000"/>
              </a:lnSpc>
              <a:spcAft>
                <a:spcPts val="0"/>
              </a:spcAft>
              <a:buNone/>
              <a:defRPr sz="3885" b="1" i="0">
                <a:solidFill>
                  <a:schemeClr val="bg1"/>
                </a:solidFill>
                <a:latin typeface="Calibri" panose="020F0502020204030204" pitchFamily="34" charset="0"/>
              </a:defRPr>
            </a:lvl1pPr>
            <a:lvl2pPr marL="523455" indent="0">
              <a:buNone/>
              <a:defRPr sz="2290">
                <a:solidFill>
                  <a:schemeClr val="tx1">
                    <a:tint val="75000"/>
                  </a:schemeClr>
                </a:solidFill>
              </a:defRPr>
            </a:lvl2pPr>
            <a:lvl3pPr marL="1046909" indent="0">
              <a:buNone/>
              <a:defRPr sz="2061">
                <a:solidFill>
                  <a:schemeClr val="tx1">
                    <a:tint val="75000"/>
                  </a:schemeClr>
                </a:solidFill>
              </a:defRPr>
            </a:lvl3pPr>
            <a:lvl4pPr marL="1570363" indent="0">
              <a:buNone/>
              <a:defRPr sz="1832">
                <a:solidFill>
                  <a:schemeClr val="tx1">
                    <a:tint val="75000"/>
                  </a:schemeClr>
                </a:solidFill>
              </a:defRPr>
            </a:lvl4pPr>
            <a:lvl5pPr marL="2093817" indent="0">
              <a:buNone/>
              <a:defRPr sz="1832">
                <a:solidFill>
                  <a:schemeClr val="tx1">
                    <a:tint val="75000"/>
                  </a:schemeClr>
                </a:solidFill>
              </a:defRPr>
            </a:lvl5pPr>
            <a:lvl6pPr marL="2617272" indent="0">
              <a:buNone/>
              <a:defRPr sz="1832">
                <a:solidFill>
                  <a:schemeClr val="tx1">
                    <a:tint val="75000"/>
                  </a:schemeClr>
                </a:solidFill>
              </a:defRPr>
            </a:lvl6pPr>
            <a:lvl7pPr marL="3140726" indent="0">
              <a:buNone/>
              <a:defRPr sz="1832">
                <a:solidFill>
                  <a:schemeClr val="tx1">
                    <a:tint val="75000"/>
                  </a:schemeClr>
                </a:solidFill>
              </a:defRPr>
            </a:lvl7pPr>
            <a:lvl8pPr marL="3664181" indent="0">
              <a:buNone/>
              <a:defRPr sz="1832">
                <a:solidFill>
                  <a:schemeClr val="tx1">
                    <a:tint val="75000"/>
                  </a:schemeClr>
                </a:solidFill>
              </a:defRPr>
            </a:lvl8pPr>
            <a:lvl9pPr marL="4187637" indent="0">
              <a:buNone/>
              <a:defRPr sz="1832">
                <a:solidFill>
                  <a:schemeClr val="tx1">
                    <a:tint val="75000"/>
                  </a:schemeClr>
                </a:solidFill>
              </a:defRPr>
            </a:lvl9pPr>
          </a:lstStyle>
          <a:p>
            <a:pPr lvl="0"/>
            <a:r>
              <a:rPr lang="en-US" noProof="0"/>
              <a:t>Click to edit Master text styles</a:t>
            </a:r>
          </a:p>
        </p:txBody>
      </p:sp>
      <p:sp>
        <p:nvSpPr>
          <p:cNvPr id="10" name="TextBox 9">
            <a:extLst>
              <a:ext uri="{FF2B5EF4-FFF2-40B4-BE49-F238E27FC236}">
                <a16:creationId xmlns:a16="http://schemas.microsoft.com/office/drawing/2014/main" id="{4171CF53-E089-4060-8E74-911851E6539D}"/>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bg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bg1"/>
              </a:solidFill>
              <a:latin typeface="Calibri" panose="020F0502020204030204" pitchFamily="34" charset="0"/>
              <a:cs typeface="Calibri" panose="020F0502020204030204" pitchFamily="34" charset="0"/>
            </a:endParaRPr>
          </a:p>
        </p:txBody>
      </p:sp>
      <p:sp>
        <p:nvSpPr>
          <p:cNvPr id="11" name="text Copyright" descr="{&quot;templafy&quot;:{&quot;id&quot;:&quot;4094f723-b1a1-42c3-b41e-d7eb56bba1b5&quot;}}" title="UserProfile.LegalEntity.Copyright">
            <a:extLst>
              <a:ext uri="{FF2B5EF4-FFF2-40B4-BE49-F238E27FC236}">
                <a16:creationId xmlns:a16="http://schemas.microsoft.com/office/drawing/2014/main" id="{2E2A30C6-F2F1-4969-B61C-7B146431CC9C}"/>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 2022. Deloitte Limited (as trustee for the Deloitte Trading Trust).</a:t>
            </a:r>
          </a:p>
        </p:txBody>
      </p:sp>
      <p:sp>
        <p:nvSpPr>
          <p:cNvPr id="17" name="text title" descr="{&quot;templafy&quot;:{&quot;id&quot;:&quot;1e63fdd3-9727-4eda-a630-5629392fb29b&quot;}}" title="Form.PresentationTitle">
            <a:extLst>
              <a:ext uri="{FF2B5EF4-FFF2-40B4-BE49-F238E27FC236}">
                <a16:creationId xmlns:a16="http://schemas.microsoft.com/office/drawing/2014/main" id="{93502DE5-BB72-4FEB-B59D-EB95580A4383}"/>
              </a:ext>
            </a:extLst>
          </p:cNvPr>
          <p:cNvSpPr/>
          <p:nvPr userDrawn="1"/>
        </p:nvSpPr>
        <p:spPr bwMode="gray">
          <a:xfrm>
            <a:off x="6296697" y="7148444"/>
            <a:ext cx="1905000" cy="144000"/>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SBHS MoC Working Document</a:t>
            </a:r>
          </a:p>
        </p:txBody>
      </p:sp>
      <p:sp>
        <p:nvSpPr>
          <p:cNvPr id="20" name="text class" descr="{&quot;templafy&quot;:{&quot;id&quot;:&quot;ffc867d1-5ccb-451a-aa8a-dc0ef03a6220&quot;}}" title="Form.Confidential.ClassificationInsertText">
            <a:extLst>
              <a:ext uri="{FF2B5EF4-FFF2-40B4-BE49-F238E27FC236}">
                <a16:creationId xmlns:a16="http://schemas.microsoft.com/office/drawing/2014/main" id="{DEAEE8E3-CF5F-4CA5-959E-06BF8479A2F2}"/>
              </a:ext>
            </a:extLst>
          </p:cNvPr>
          <p:cNvSpPr/>
          <p:nvPr userDrawn="1"/>
        </p:nvSpPr>
        <p:spPr bwMode="gray">
          <a:xfrm>
            <a:off x="8317325" y="7148444"/>
            <a:ext cx="1548859"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bg1"/>
                </a:solidFill>
                <a:latin typeface="Calibri" panose="020F0502020204030204" pitchFamily="34" charset="0"/>
                <a:ea typeface="+mn-ea"/>
                <a:cs typeface="Calibri" panose="020F0502020204030204" pitchFamily="34" charset="0"/>
              </a:rPr>
              <a:t>April 2023</a:t>
            </a:r>
          </a:p>
        </p:txBody>
      </p:sp>
      <p:sp>
        <p:nvSpPr>
          <p:cNvPr id="21" name="Rectangle 20">
            <a:extLst>
              <a:ext uri="{FF2B5EF4-FFF2-40B4-BE49-F238E27FC236}">
                <a16:creationId xmlns:a16="http://schemas.microsoft.com/office/drawing/2014/main" id="{B6E8A1A8-20ED-4E68-87E6-0A0EB5DC5626}"/>
              </a:ext>
            </a:extLst>
          </p:cNvPr>
          <p:cNvSpPr/>
          <p:nvPr userDrawn="1"/>
        </p:nvSpPr>
        <p:spPr bwMode="gray">
          <a:xfrm>
            <a:off x="8259115" y="7171844"/>
            <a:ext cx="10800" cy="972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Tree>
    <p:extLst>
      <p:ext uri="{BB962C8B-B14F-4D97-AF65-F5344CB8AC3E}">
        <p14:creationId xmlns:p14="http://schemas.microsoft.com/office/powerpoint/2010/main" val="1172688315"/>
      </p:ext>
    </p:extLst>
  </p:cSld>
  <p:clrMapOvr>
    <a:masterClrMapping/>
  </p:clrMapOvr>
  <p:transition>
    <p:fade/>
  </p:transition>
  <p:extLst>
    <p:ext uri="{DCECCB84-F9BA-43D5-87BE-67443E8EF086}">
      <p15:sldGuideLst xmlns:p15="http://schemas.microsoft.com/office/powerpoint/2012/main">
        <p15:guide id="1" orient="horz" pos="216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Legal Text Blac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DBE0613-D0C6-405A-ACD6-58EF0477427B}"/>
              </a:ext>
            </a:extLst>
          </p:cNvPr>
          <p:cNvGrpSpPr>
            <a:grpSpLocks noChangeAspect="1"/>
          </p:cNvGrpSpPr>
          <p:nvPr userDrawn="1"/>
        </p:nvGrpSpPr>
        <p:grpSpPr>
          <a:xfrm>
            <a:off x="412081" y="504597"/>
            <a:ext cx="1752152" cy="412707"/>
            <a:chOff x="398463" y="404813"/>
            <a:chExt cx="1627187" cy="307976"/>
          </a:xfrm>
          <a:solidFill>
            <a:schemeClr val="tx1"/>
          </a:solidFill>
        </p:grpSpPr>
        <p:sp>
          <p:nvSpPr>
            <p:cNvPr id="21" name="Oval 5">
              <a:extLst>
                <a:ext uri="{FF2B5EF4-FFF2-40B4-BE49-F238E27FC236}">
                  <a16:creationId xmlns:a16="http://schemas.microsoft.com/office/drawing/2014/main" id="{FD362D39-3352-4BA0-AC51-553983A71CD1}"/>
                </a:ext>
              </a:extLst>
            </p:cNvPr>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2" name="Freeform 6">
              <a:extLst>
                <a:ext uri="{FF2B5EF4-FFF2-40B4-BE49-F238E27FC236}">
                  <a16:creationId xmlns:a16="http://schemas.microsoft.com/office/drawing/2014/main" id="{1156DAFF-F101-4061-AA75-F8EEDC00FC74}"/>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3" name="Rectangle 7">
              <a:extLst>
                <a:ext uri="{FF2B5EF4-FFF2-40B4-BE49-F238E27FC236}">
                  <a16:creationId xmlns:a16="http://schemas.microsoft.com/office/drawing/2014/main" id="{5667AB23-84F3-44E4-B904-5D4D3A9B3109}"/>
                </a:ext>
              </a:extLst>
            </p:cNvPr>
            <p:cNvSpPr>
              <a:spLocks noChangeArrowheads="1"/>
            </p:cNvSpPr>
            <p:nvPr/>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4" name="Freeform 8">
              <a:extLst>
                <a:ext uri="{FF2B5EF4-FFF2-40B4-BE49-F238E27FC236}">
                  <a16:creationId xmlns:a16="http://schemas.microsoft.com/office/drawing/2014/main" id="{12CE4E7F-CB40-4545-80AF-423201F72F2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5" name="Rectangle 9">
              <a:extLst>
                <a:ext uri="{FF2B5EF4-FFF2-40B4-BE49-F238E27FC236}">
                  <a16:creationId xmlns:a16="http://schemas.microsoft.com/office/drawing/2014/main" id="{A7B265B2-4EA1-416A-A272-49E48905C3E6}"/>
                </a:ext>
              </a:extLst>
            </p:cNvPr>
            <p:cNvSpPr>
              <a:spLocks noChangeArrowheads="1"/>
            </p:cNvSpPr>
            <p:nvPr/>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6" name="Rectangle 10">
              <a:extLst>
                <a:ext uri="{FF2B5EF4-FFF2-40B4-BE49-F238E27FC236}">
                  <a16:creationId xmlns:a16="http://schemas.microsoft.com/office/drawing/2014/main" id="{3744CD22-C3A3-4D80-AB50-3E6D3483304C}"/>
                </a:ext>
              </a:extLst>
            </p:cNvPr>
            <p:cNvSpPr>
              <a:spLocks noChangeArrowheads="1"/>
            </p:cNvSpPr>
            <p:nvPr/>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7" name="Freeform 11">
              <a:extLst>
                <a:ext uri="{FF2B5EF4-FFF2-40B4-BE49-F238E27FC236}">
                  <a16:creationId xmlns:a16="http://schemas.microsoft.com/office/drawing/2014/main" id="{3046CB4E-F174-491D-9CAB-2A9115985705}"/>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8" name="Freeform 12">
              <a:extLst>
                <a:ext uri="{FF2B5EF4-FFF2-40B4-BE49-F238E27FC236}">
                  <a16:creationId xmlns:a16="http://schemas.microsoft.com/office/drawing/2014/main" id="{8B2D79F2-05A8-4E1C-A4D8-725E52963024}"/>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9" name="Freeform 13">
              <a:extLst>
                <a:ext uri="{FF2B5EF4-FFF2-40B4-BE49-F238E27FC236}">
                  <a16:creationId xmlns:a16="http://schemas.microsoft.com/office/drawing/2014/main" id="{9EA13742-485A-4EC3-BF90-9FD12F905B1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0" name="Freeform 14">
              <a:extLst>
                <a:ext uri="{FF2B5EF4-FFF2-40B4-BE49-F238E27FC236}">
                  <a16:creationId xmlns:a16="http://schemas.microsoft.com/office/drawing/2014/main" id="{5D44DAC1-76F0-42F6-93C9-61B9C3054D66}"/>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
        <p:nvSpPr>
          <p:cNvPr id="18" name="text" descr="{&quot;templafy&quot;:{&quot;id&quot;:&quot;a68c6348-139e-443a-a2e4-832d740ccda8&quot;}}" title="UserProfile.LegalEntity.Boilerplate_{{Form.InternalExternal.PptDynamicPrefix}}">
            <a:extLst>
              <a:ext uri="{FF2B5EF4-FFF2-40B4-BE49-F238E27FC236}">
                <a16:creationId xmlns:a16="http://schemas.microsoft.com/office/drawing/2014/main" id="{428134EC-E3E1-422C-926B-53B2BC3EA4A7}"/>
              </a:ext>
            </a:extLst>
          </p:cNvPr>
          <p:cNvSpPr txBox="1"/>
          <p:nvPr userDrawn="1"/>
        </p:nvSpPr>
        <p:spPr>
          <a:xfrm>
            <a:off x="439926" y="1378496"/>
            <a:ext cx="7479477" cy="5555667"/>
          </a:xfrm>
          <a:prstGeom prst="rect">
            <a:avLst/>
          </a:prstGeom>
          <a:noFill/>
          <a:ln>
            <a:noFill/>
          </a:ln>
        </p:spPr>
        <p:txBody>
          <a:bodyPr wrap="square" lIns="0" tIns="0" rIns="0" bIns="0" rtlCol="0" anchor="b" anchorCtr="0">
            <a:noAutofit/>
          </a:bodyPr>
          <a:lstStyle/>
          <a:p>
            <a:pPr marL="0" indent="0">
              <a:spcBef>
                <a:spcPts val="0"/>
              </a:spcBef>
              <a:buSzPct val="100000"/>
              <a:buFont typeface="Arial"/>
              <a:buNone/>
            </a:pPr>
            <a:r>
              <a:rPr lang="en-GB" sz="614">
                <a:solidFill>
                  <a:schemeClr val="bg1">
                    <a:alpha val="80214"/>
                  </a:schemeClr>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provides industry-leading audit and assurance, tax and legal, consulting, financial advisory, and risk advisory services to nearly 90% of the Fortune Global 500® and thousands of private companies. Our professionals deliver measurable and lasting results that help reinforce public trust in capital markets, enable clients to transform and thrive, and lead the way toward a stronger economy, a more equitable society and a sustainable world. Building on its 175-plus year history, Deloitte spans more than 150 countries and territories. Learn how Deloitte’s more than 345,000 people worldwide make an impact that matters at www.deloitte.com.
Deloitte New Zealand brings together more than 1600 specialist professionals providing audit, tax, technology and systems, strategy and performance improvement, risk management, corporate finance, business recovery, forensic and accounting services. Our people are based in Auckland, Hamilton, Rotorua, Wellington, Christchurch, Queenstown and Dunedin, serving clients that range from New Zealand’s largest companies and public sector organisations to smaller businesses with ambition to grow. For more information about Deloitte in New Zealand, look to our website www.deloitte.co.nz.
This communication contains general information only, and none of Deloitte Touche Tohmatsu Limited (“DTTL”), its global network of member firms or their related entities (collectively, the “Deloitte organisation”) is, by means of this communication, rendering professional advice or services. Before making any decision or taking any action that may affect your finances or your business, you should consult a qualified professional adviser.
No representations, warranties or undertakings (express or implied) are given as to the accuracy or completeness of the information in this communication, and none of DTTL, its member firms, related entities, employees or agents shall be liable or responsible for any loss or damage whatsoever arising directly or indirectly in connection with any person relying on this communication. DTTL and each of its member firms, and their related entities, are legally separate and independent entities.
© 2023. Deloitte Limited (as trustee for the Deloitte Trading Trust).</a:t>
            </a:r>
          </a:p>
        </p:txBody>
      </p:sp>
    </p:spTree>
    <p:extLst>
      <p:ext uri="{BB962C8B-B14F-4D97-AF65-F5344CB8AC3E}">
        <p14:creationId xmlns:p14="http://schemas.microsoft.com/office/powerpoint/2010/main" val="704967459"/>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9925" y="1835673"/>
            <a:ext cx="8135801" cy="5199027"/>
          </a:xfrm>
          <a:prstGeom prst="rect">
            <a:avLst/>
          </a:prstGeom>
        </p:spPr>
        <p:txBody>
          <a:bodyPr>
            <a:noAutofit/>
          </a:bodyPr>
          <a:lstStyle>
            <a:lvl1pPr marL="0" indent="0" algn="l">
              <a:buFontTx/>
              <a:buNone/>
              <a:tabLst>
                <a:tab pos="5901695" algn="r"/>
              </a:tabLst>
              <a:defRPr>
                <a:latin typeface="+mn-lt"/>
              </a:defRPr>
            </a:lvl1pPr>
            <a:lvl2pPr marL="122517" indent="-122517" algn="l">
              <a:buClrTx/>
              <a:buSzPct val="100000"/>
              <a:buFont typeface="Arial" panose="020B0604020202020204" pitchFamily="34" charset="0"/>
              <a:buChar char="•"/>
              <a:tabLst>
                <a:tab pos="5901695" algn="r"/>
              </a:tabLst>
              <a:defRPr>
                <a:latin typeface="+mj-lt"/>
              </a:defRPr>
            </a:lvl2pPr>
            <a:lvl3pPr marL="267310" indent="-122517" algn="l">
              <a:buClrTx/>
              <a:buSzPct val="100000"/>
              <a:buFont typeface="Arial" panose="020B0604020202020204" pitchFamily="34" charset="0"/>
              <a:buChar char="−"/>
              <a:tabLst>
                <a:tab pos="5901695" algn="r"/>
              </a:tabLst>
              <a:defRPr>
                <a:latin typeface="+mn-lt"/>
              </a:defRPr>
            </a:lvl3pPr>
            <a:lvl4pPr marL="412102" indent="-122517" algn="l">
              <a:buClrTx/>
              <a:buSzPct val="100000"/>
              <a:buFont typeface="Arial" panose="020B0604020202020204" pitchFamily="34" charset="0"/>
              <a:buChar char="◦"/>
              <a:tabLst>
                <a:tab pos="5901695" algn="r"/>
              </a:tabLst>
              <a:defRPr>
                <a:latin typeface="+mn-lt"/>
              </a:defRPr>
            </a:lvl4pPr>
            <a:lvl5pPr marL="556895" indent="-122517" algn="l">
              <a:buClrTx/>
              <a:buSzPct val="100000"/>
              <a:buFont typeface="Arial" panose="020B0604020202020204" pitchFamily="34" charset="0"/>
              <a:buChar char="−"/>
              <a:tabLst>
                <a:tab pos="4410608" algn="r"/>
              </a:tabLst>
              <a:defRPr baseline="0">
                <a:latin typeface="+mn-lt"/>
              </a:defRPr>
            </a:lvl5pPr>
            <a:lvl6pPr>
              <a:tabLst>
                <a:tab pos="5901695" algn="r"/>
              </a:tabLst>
              <a:defRPr/>
            </a:lvl6pPr>
            <a:lvl7pPr>
              <a:tabLst>
                <a:tab pos="5901695" algn="r"/>
              </a:tabLst>
              <a:defRPr/>
            </a:lvl7pPr>
            <a:lvl8pPr>
              <a:tabLst>
                <a:tab pos="5901695" algn="r"/>
              </a:tabLst>
              <a:defRPr/>
            </a:lvl8pPr>
            <a:lvl9pPr>
              <a:tabLst>
                <a:tab pos="5901695" algn="r"/>
              </a:tabLst>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p:cNvSpPr>
            <a:spLocks noGrp="1"/>
          </p:cNvSpPr>
          <p:nvPr>
            <p:ph type="title" hasCustomPrompt="1"/>
          </p:nvPr>
        </p:nvSpPr>
        <p:spPr>
          <a:xfrm>
            <a:off x="439925" y="349986"/>
            <a:ext cx="9804540" cy="769968"/>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1095585730"/>
      </p:ext>
    </p:extLst>
  </p:cSld>
  <p:clrMapOvr>
    <a:masterClrMapping/>
  </p:clrMapOvr>
  <p:transition>
    <p:fade/>
  </p:transition>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Letter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7771783" y="447462"/>
            <a:ext cx="2459117" cy="1132915"/>
          </a:xfrm>
        </p:spPr>
        <p:txBody>
          <a:bodyPr>
            <a:noAutofit/>
          </a:bodyPr>
          <a:lstStyle>
            <a:lvl1pPr>
              <a:spcBef>
                <a:spcPts val="162"/>
              </a:spcBef>
              <a:defRPr sz="809">
                <a:solidFill>
                  <a:schemeClr val="tx1"/>
                </a:solidFill>
              </a:defRPr>
            </a:lvl1pPr>
            <a:lvl2pPr>
              <a:defRPr sz="850">
                <a:solidFill>
                  <a:schemeClr val="tx2"/>
                </a:solidFill>
              </a:defRPr>
            </a:lvl2pPr>
            <a:lvl3pPr>
              <a:defRPr sz="850">
                <a:solidFill>
                  <a:schemeClr val="tx2"/>
                </a:solidFill>
              </a:defRPr>
            </a:lvl3pPr>
            <a:lvl4pPr>
              <a:defRPr sz="809">
                <a:solidFill>
                  <a:schemeClr val="tx2"/>
                </a:solidFill>
              </a:defRPr>
            </a:lvl4pPr>
            <a:lvl5pPr>
              <a:defRPr sz="809">
                <a:solidFill>
                  <a:schemeClr val="tx2"/>
                </a:solidFill>
              </a:defRPr>
            </a:lvl5pPr>
          </a:lstStyle>
          <a:p>
            <a:pPr lvl="0"/>
            <a:r>
              <a:rPr lang="en-GB"/>
              <a:t>Click to edit Master text styles</a:t>
            </a:r>
          </a:p>
        </p:txBody>
      </p:sp>
      <p:sp>
        <p:nvSpPr>
          <p:cNvPr id="7" name="Text Placeholder 6"/>
          <p:cNvSpPr>
            <a:spLocks noGrp="1"/>
          </p:cNvSpPr>
          <p:nvPr>
            <p:ph type="body" sz="quarter" idx="11"/>
          </p:nvPr>
        </p:nvSpPr>
        <p:spPr>
          <a:xfrm>
            <a:off x="434356" y="1835672"/>
            <a:ext cx="2452435" cy="5199026"/>
          </a:xfrm>
        </p:spPr>
        <p:txBody>
          <a:bodyPr>
            <a:noAutofit/>
          </a:bodyPr>
          <a:lstStyle>
            <a:lvl1pPr>
              <a:spcBef>
                <a:spcPts val="0"/>
              </a:spcBef>
              <a:spcAft>
                <a:spcPts val="486"/>
              </a:spcAft>
              <a:defRPr sz="850"/>
            </a:lvl1pPr>
            <a:lvl2pPr>
              <a:spcBef>
                <a:spcPts val="243"/>
              </a:spcBef>
              <a:defRPr/>
            </a:lvl2pPr>
            <a:lvl3pPr>
              <a:spcBef>
                <a:spcPts val="243"/>
              </a:spcBef>
              <a:defRPr/>
            </a:lvl3pPr>
            <a:lvl4pPr>
              <a:spcBef>
                <a:spcPts val="243"/>
              </a:spcBef>
              <a:defRPr/>
            </a:lvl4pPr>
            <a:lvl5pPr>
              <a:spcBef>
                <a:spcPts val="243"/>
              </a:spcBef>
              <a:defRPr/>
            </a:lvl5pPr>
          </a:lstStyle>
          <a:p>
            <a:pPr lvl="0"/>
            <a:r>
              <a:rPr lang="en-GB"/>
              <a:t>Click to edit Master text styles</a:t>
            </a:r>
          </a:p>
        </p:txBody>
      </p:sp>
      <p:sp>
        <p:nvSpPr>
          <p:cNvPr id="9" name="Text Placeholder 8"/>
          <p:cNvSpPr>
            <a:spLocks noGrp="1"/>
          </p:cNvSpPr>
          <p:nvPr>
            <p:ph type="body" sz="quarter" idx="12"/>
          </p:nvPr>
        </p:nvSpPr>
        <p:spPr>
          <a:xfrm>
            <a:off x="3315207" y="1835671"/>
            <a:ext cx="6942252" cy="5199025"/>
          </a:xfrm>
        </p:spPr>
        <p:txBody>
          <a:bodyPr>
            <a:noAutofit/>
          </a:bodyPr>
          <a:lstStyle>
            <a:lvl1pPr marL="0" indent="0" algn="l">
              <a:spcBef>
                <a:spcPts val="1458"/>
              </a:spcBef>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noProof="0"/>
          </a:p>
        </p:txBody>
      </p:sp>
      <p:grpSp>
        <p:nvGrpSpPr>
          <p:cNvPr id="16" name="Group 15">
            <a:extLst>
              <a:ext uri="{FF2B5EF4-FFF2-40B4-BE49-F238E27FC236}">
                <a16:creationId xmlns:a16="http://schemas.microsoft.com/office/drawing/2014/main" id="{E7C54E12-F787-4B6D-B957-5BFB290BB220}"/>
              </a:ext>
            </a:extLst>
          </p:cNvPr>
          <p:cNvGrpSpPr>
            <a:grpSpLocks noChangeAspect="1"/>
          </p:cNvGrpSpPr>
          <p:nvPr/>
        </p:nvGrpSpPr>
        <p:grpSpPr>
          <a:xfrm>
            <a:off x="416838" y="503978"/>
            <a:ext cx="1752152" cy="412707"/>
            <a:chOff x="398463" y="404813"/>
            <a:chExt cx="1627187" cy="307976"/>
          </a:xfrm>
          <a:solidFill>
            <a:schemeClr val="tx1"/>
          </a:solidFill>
        </p:grpSpPr>
        <p:sp>
          <p:nvSpPr>
            <p:cNvPr id="17" name="Oval 5">
              <a:extLst>
                <a:ext uri="{FF2B5EF4-FFF2-40B4-BE49-F238E27FC236}">
                  <a16:creationId xmlns:a16="http://schemas.microsoft.com/office/drawing/2014/main" id="{ED842BC5-6476-461F-92C1-0BBC55269B55}"/>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8" name="Freeform 6">
              <a:extLst>
                <a:ext uri="{FF2B5EF4-FFF2-40B4-BE49-F238E27FC236}">
                  <a16:creationId xmlns:a16="http://schemas.microsoft.com/office/drawing/2014/main" id="{3D5047E5-5216-4426-B515-7CA53314816D}"/>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19" name="Rectangle 7">
              <a:extLst>
                <a:ext uri="{FF2B5EF4-FFF2-40B4-BE49-F238E27FC236}">
                  <a16:creationId xmlns:a16="http://schemas.microsoft.com/office/drawing/2014/main" id="{D0A93C1C-3209-487D-B5A2-563BA5D67CD3}"/>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1" name="Freeform 8">
              <a:extLst>
                <a:ext uri="{FF2B5EF4-FFF2-40B4-BE49-F238E27FC236}">
                  <a16:creationId xmlns:a16="http://schemas.microsoft.com/office/drawing/2014/main" id="{8C70728D-0A6F-4BF8-A124-23D8A2DF3046}"/>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2" name="Rectangle 9">
              <a:extLst>
                <a:ext uri="{FF2B5EF4-FFF2-40B4-BE49-F238E27FC236}">
                  <a16:creationId xmlns:a16="http://schemas.microsoft.com/office/drawing/2014/main" id="{B2CEECF2-0C1E-4BBC-BE4A-BC449A26DC25}"/>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3" name="Rectangle 10">
              <a:extLst>
                <a:ext uri="{FF2B5EF4-FFF2-40B4-BE49-F238E27FC236}">
                  <a16:creationId xmlns:a16="http://schemas.microsoft.com/office/drawing/2014/main" id="{3B9E0F32-14A5-493D-83F2-F42588B9249B}"/>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4" name="Freeform 11">
              <a:extLst>
                <a:ext uri="{FF2B5EF4-FFF2-40B4-BE49-F238E27FC236}">
                  <a16:creationId xmlns:a16="http://schemas.microsoft.com/office/drawing/2014/main" id="{692FD902-0E73-43D0-B1B8-FA25CD54FE44}"/>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5" name="Freeform 12">
              <a:extLst>
                <a:ext uri="{FF2B5EF4-FFF2-40B4-BE49-F238E27FC236}">
                  <a16:creationId xmlns:a16="http://schemas.microsoft.com/office/drawing/2014/main" id="{BCD3C252-8F19-4706-8A09-E473846334F3}"/>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6" name="Freeform 13">
              <a:extLst>
                <a:ext uri="{FF2B5EF4-FFF2-40B4-BE49-F238E27FC236}">
                  <a16:creationId xmlns:a16="http://schemas.microsoft.com/office/drawing/2014/main" id="{32BC4765-ECD3-44BD-AD71-FC51A8134EE2}"/>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7" name="Freeform 14">
              <a:extLst>
                <a:ext uri="{FF2B5EF4-FFF2-40B4-BE49-F238E27FC236}">
                  <a16:creationId xmlns:a16="http://schemas.microsoft.com/office/drawing/2014/main" id="{E37FCFBA-6C21-49F1-BD1E-969002567CA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grpSp>
        <p:nvGrpSpPr>
          <p:cNvPr id="20" name="Group 19">
            <a:extLst>
              <a:ext uri="{FF2B5EF4-FFF2-40B4-BE49-F238E27FC236}">
                <a16:creationId xmlns:a16="http://schemas.microsoft.com/office/drawing/2014/main" id="{A475D951-68C7-4A6F-ADC6-AB9C10E42F07}"/>
              </a:ext>
            </a:extLst>
          </p:cNvPr>
          <p:cNvGrpSpPr>
            <a:grpSpLocks noChangeAspect="1"/>
          </p:cNvGrpSpPr>
          <p:nvPr userDrawn="1"/>
        </p:nvGrpSpPr>
        <p:grpSpPr>
          <a:xfrm>
            <a:off x="416838" y="503978"/>
            <a:ext cx="1752152" cy="412707"/>
            <a:chOff x="398463" y="404813"/>
            <a:chExt cx="1627187" cy="307976"/>
          </a:xfrm>
          <a:solidFill>
            <a:schemeClr val="tx1"/>
          </a:solidFill>
        </p:grpSpPr>
        <p:sp>
          <p:nvSpPr>
            <p:cNvPr id="21" name="Oval 5">
              <a:extLst>
                <a:ext uri="{FF2B5EF4-FFF2-40B4-BE49-F238E27FC236}">
                  <a16:creationId xmlns:a16="http://schemas.microsoft.com/office/drawing/2014/main" id="{F0549B55-8335-4CC4-9417-E768B8E137D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2" name="Freeform 6">
              <a:extLst>
                <a:ext uri="{FF2B5EF4-FFF2-40B4-BE49-F238E27FC236}">
                  <a16:creationId xmlns:a16="http://schemas.microsoft.com/office/drawing/2014/main" id="{0C08EAE3-1065-497F-B8AA-86005E1B7A6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3" name="Rectangle 7">
              <a:extLst>
                <a:ext uri="{FF2B5EF4-FFF2-40B4-BE49-F238E27FC236}">
                  <a16:creationId xmlns:a16="http://schemas.microsoft.com/office/drawing/2014/main" id="{5966AA8D-FE19-49A0-B249-C78D2E85CC91}"/>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4" name="Freeform 8">
              <a:extLst>
                <a:ext uri="{FF2B5EF4-FFF2-40B4-BE49-F238E27FC236}">
                  <a16:creationId xmlns:a16="http://schemas.microsoft.com/office/drawing/2014/main" id="{2289C80D-1FA5-42CC-A523-8259B7FD08FE}"/>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5" name="Rectangle 9">
              <a:extLst>
                <a:ext uri="{FF2B5EF4-FFF2-40B4-BE49-F238E27FC236}">
                  <a16:creationId xmlns:a16="http://schemas.microsoft.com/office/drawing/2014/main" id="{6261A9E2-F698-4343-96EA-AA0015AC51BC}"/>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6" name="Rectangle 10">
              <a:extLst>
                <a:ext uri="{FF2B5EF4-FFF2-40B4-BE49-F238E27FC236}">
                  <a16:creationId xmlns:a16="http://schemas.microsoft.com/office/drawing/2014/main" id="{1D1108B0-A2B5-43FD-8CC1-CC36168B9031}"/>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7" name="Freeform 11">
              <a:extLst>
                <a:ext uri="{FF2B5EF4-FFF2-40B4-BE49-F238E27FC236}">
                  <a16:creationId xmlns:a16="http://schemas.microsoft.com/office/drawing/2014/main" id="{AFA473B9-98DD-4132-83C3-26DCC5D0CC8F}"/>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8" name="Freeform 12">
              <a:extLst>
                <a:ext uri="{FF2B5EF4-FFF2-40B4-BE49-F238E27FC236}">
                  <a16:creationId xmlns:a16="http://schemas.microsoft.com/office/drawing/2014/main" id="{E1286E94-0A74-4D64-8FE5-E2FC7038DCB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29" name="Freeform 13">
              <a:extLst>
                <a:ext uri="{FF2B5EF4-FFF2-40B4-BE49-F238E27FC236}">
                  <a16:creationId xmlns:a16="http://schemas.microsoft.com/office/drawing/2014/main" id="{9DB23453-5417-4773-B5E0-516CE48D9692}"/>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sp>
          <p:nvSpPr>
            <p:cNvPr id="30" name="Freeform 14">
              <a:extLst>
                <a:ext uri="{FF2B5EF4-FFF2-40B4-BE49-F238E27FC236}">
                  <a16:creationId xmlns:a16="http://schemas.microsoft.com/office/drawing/2014/main" id="{2DF2930F-8858-4645-96D1-C22246695787}"/>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280">
                <a:solidFill>
                  <a:schemeClr val="bg1"/>
                </a:solidFill>
              </a:endParaRPr>
            </a:p>
          </p:txBody>
        </p:sp>
      </p:grpSp>
    </p:spTree>
    <p:extLst>
      <p:ext uri="{BB962C8B-B14F-4D97-AF65-F5344CB8AC3E}">
        <p14:creationId xmlns:p14="http://schemas.microsoft.com/office/powerpoint/2010/main" val="606660690"/>
      </p:ext>
    </p:extLst>
  </p:cSld>
  <p:clrMapOvr>
    <a:masterClrMapping/>
  </p:clrMapOvr>
  <p:transition>
    <p:fade/>
  </p:transition>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s with imag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39924" y="349986"/>
            <a:ext cx="9811966" cy="769967"/>
          </a:xfrm>
          <a:prstGeom prst="rect">
            <a:avLst/>
          </a:prstGeom>
        </p:spPr>
        <p:txBody>
          <a:bodyPr vert="horz" lIns="0" tIns="0" rIns="0" bIns="0" rtlCol="0" anchor="t" anchorCtr="0">
            <a:noAutofit/>
          </a:bodyPr>
          <a:lstStyle>
            <a:lvl1pPr>
              <a:defRPr/>
            </a:lvl1pPr>
          </a:lstStyle>
          <a:p>
            <a:r>
              <a:rPr lang="en-GB" noProof="0"/>
              <a:t>Click to add title</a:t>
            </a:r>
            <a:endParaRPr lang="en-GB"/>
          </a:p>
        </p:txBody>
      </p:sp>
      <p:sp>
        <p:nvSpPr>
          <p:cNvPr id="5" name="Picture Placeholder 9"/>
          <p:cNvSpPr>
            <a:spLocks noGrp="1"/>
          </p:cNvSpPr>
          <p:nvPr>
            <p:ph type="pic" sz="quarter" idx="15"/>
          </p:nvPr>
        </p:nvSpPr>
        <p:spPr>
          <a:xfrm>
            <a:off x="4779702" y="1835672"/>
            <a:ext cx="5472188" cy="5199027"/>
          </a:xfrm>
        </p:spPr>
        <p:txBody>
          <a:bodyPr>
            <a:noAutofit/>
          </a:bodyPr>
          <a:lstStyle/>
          <a:p>
            <a:r>
              <a:rPr lang="en-GB" noProof="0"/>
              <a:t>Click icon to add picture</a:t>
            </a:r>
            <a:endParaRPr lang="en-GB"/>
          </a:p>
        </p:txBody>
      </p:sp>
      <p:sp>
        <p:nvSpPr>
          <p:cNvPr id="6" name="Content Placeholder 3"/>
          <p:cNvSpPr>
            <a:spLocks noGrp="1"/>
          </p:cNvSpPr>
          <p:nvPr>
            <p:ph sz="quarter" idx="10"/>
          </p:nvPr>
        </p:nvSpPr>
        <p:spPr>
          <a:xfrm>
            <a:off x="439925" y="1835673"/>
            <a:ext cx="3908080" cy="5199027"/>
          </a:xfrm>
          <a:prstGeom prst="rect">
            <a:avLst/>
          </a:prstGeom>
        </p:spPr>
        <p:txBody>
          <a:bodyPr>
            <a:noAutofit/>
          </a:bodyPr>
          <a:lstStyle>
            <a:lvl1pPr marL="0" indent="0" algn="l">
              <a:buFontTx/>
              <a:buNone/>
              <a:tabLst>
                <a:tab pos="4410608" algn="r"/>
              </a:tabLst>
              <a:defRPr>
                <a:latin typeface="+mn-lt"/>
              </a:defRPr>
            </a:lvl1pPr>
            <a:lvl2pPr marL="122517" indent="-122517" algn="l">
              <a:buClrTx/>
              <a:buSzPct val="100000"/>
              <a:buFont typeface="Arial" panose="020B0604020202020204" pitchFamily="34" charset="0"/>
              <a:buChar char="•"/>
              <a:tabLst>
                <a:tab pos="4410608" algn="r"/>
              </a:tabLst>
              <a:defRPr>
                <a:latin typeface="+mj-lt"/>
              </a:defRPr>
            </a:lvl2pPr>
            <a:lvl3pPr marL="267310" indent="-122517" algn="l">
              <a:buClrTx/>
              <a:buSzPct val="100000"/>
              <a:buFont typeface="Arial" panose="020B0604020202020204" pitchFamily="34" charset="0"/>
              <a:buChar char="−"/>
              <a:tabLst>
                <a:tab pos="4410608" algn="r"/>
              </a:tabLst>
              <a:defRPr>
                <a:latin typeface="+mn-lt"/>
              </a:defRPr>
            </a:lvl3pPr>
            <a:lvl4pPr marL="412102" indent="-122517" algn="l">
              <a:buClrTx/>
              <a:buSzPct val="100000"/>
              <a:buFont typeface="Arial" panose="020B0604020202020204" pitchFamily="34" charset="0"/>
              <a:buChar char="◦"/>
              <a:tabLst>
                <a:tab pos="4410608" algn="r"/>
              </a:tabLst>
              <a:defRPr>
                <a:latin typeface="+mn-lt"/>
              </a:defRPr>
            </a:lvl4pPr>
            <a:lvl5pPr marL="556895" indent="-122517" algn="l">
              <a:buClrTx/>
              <a:buSzPct val="100000"/>
              <a:buFont typeface="Arial" panose="020B0604020202020204" pitchFamily="34" charset="0"/>
              <a:buChar char="−"/>
              <a:tabLst>
                <a:tab pos="4410608" algn="r"/>
              </a:tabLst>
              <a:defRPr baseline="0">
                <a:latin typeface="+mn-lt"/>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4221663755"/>
      </p:ext>
    </p:extLst>
  </p:cSld>
  <p:clrMapOvr>
    <a:masterClrMapping/>
  </p:clrMapOvr>
  <p:transition>
    <p:fade/>
  </p:transition>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39925" y="1835673"/>
            <a:ext cx="4652744" cy="5199025"/>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Content Placeholder 3"/>
          <p:cNvSpPr>
            <a:spLocks noGrp="1"/>
          </p:cNvSpPr>
          <p:nvPr>
            <p:ph sz="quarter" idx="20"/>
          </p:nvPr>
        </p:nvSpPr>
        <p:spPr>
          <a:xfrm>
            <a:off x="5596311" y="1835673"/>
            <a:ext cx="4667830" cy="5199025"/>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67032557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39924" y="1835673"/>
            <a:ext cx="4652745" cy="5199025"/>
          </a:xfrm>
          <a:prstGeom prst="rect">
            <a:avLst/>
          </a:prstGeom>
        </p:spPr>
        <p:txBody>
          <a:bodyPr>
            <a:noAutofit/>
          </a:bodyPr>
          <a:lstStyle>
            <a:lvl1pPr marL="0" indent="0" algn="l">
              <a:buFontTx/>
              <a:buNone/>
              <a:tabLst>
                <a:tab pos="4410608" algn="r"/>
              </a:tabLst>
              <a:defRPr sz="1403"/>
            </a:lvl1pPr>
            <a:lvl2pPr marL="155931" indent="-155931" algn="l">
              <a:buClrTx/>
              <a:buSzPct val="100000"/>
              <a:buFont typeface="Arial" panose="020B0604020202020204" pitchFamily="34" charset="0"/>
              <a:buChar char="•"/>
              <a:tabLst>
                <a:tab pos="4410608" algn="r"/>
              </a:tabLst>
              <a:defRPr sz="1403"/>
            </a:lvl2pPr>
            <a:lvl3pPr marL="334137" indent="-155931" algn="l">
              <a:buClrTx/>
              <a:buSzPct val="100000"/>
              <a:buFont typeface="Arial" panose="020B0604020202020204" pitchFamily="34" charset="0"/>
              <a:buChar char="−"/>
              <a:tabLst>
                <a:tab pos="4410608" algn="r"/>
              </a:tabLst>
              <a:defRPr sz="1403"/>
            </a:lvl3pPr>
            <a:lvl4pPr marL="512343" indent="-155931" algn="l">
              <a:buClrTx/>
              <a:buSzPct val="100000"/>
              <a:buFont typeface="Arial" panose="020B0604020202020204" pitchFamily="34" charset="0"/>
              <a:buChar char="◦"/>
              <a:tabLst>
                <a:tab pos="4410608" algn="r"/>
              </a:tabLst>
              <a:defRPr sz="1403"/>
            </a:lvl4pPr>
            <a:lvl5pPr marL="690550" indent="-155931" algn="l">
              <a:buClrTx/>
              <a:buSzPct val="100000"/>
              <a:buFont typeface="Arial" panose="020B0604020202020204" pitchFamily="34" charset="0"/>
              <a:buChar char="−"/>
              <a:tabLst>
                <a:tab pos="4410608" algn="r"/>
              </a:tabLst>
              <a:defRPr baseline="0"/>
            </a:lvl5pPr>
            <a:lvl6pPr>
              <a:defRPr sz="1403"/>
            </a:lvl6pPr>
            <a:lvl7pPr>
              <a:defRPr sz="1403"/>
            </a:lvl7pPr>
            <a:lvl8pPr>
              <a:defRPr sz="1403"/>
            </a:lvl8pPr>
            <a:lvl9pPr>
              <a:defRPr sz="1403"/>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Content Placeholder 3"/>
          <p:cNvSpPr>
            <a:spLocks noGrp="1"/>
          </p:cNvSpPr>
          <p:nvPr>
            <p:ph sz="quarter" idx="20"/>
          </p:nvPr>
        </p:nvSpPr>
        <p:spPr>
          <a:xfrm>
            <a:off x="5598469" y="1835673"/>
            <a:ext cx="4653421" cy="5199025"/>
          </a:xfrm>
          <a:prstGeom prst="rect">
            <a:avLst/>
          </a:prstGeom>
        </p:spPr>
        <p:txBody>
          <a:bodyPr>
            <a:noAutofit/>
          </a:bodyPr>
          <a:lstStyle>
            <a:lvl1pPr marL="0" indent="0" algn="l">
              <a:buFontTx/>
              <a:buNone/>
              <a:tabLst>
                <a:tab pos="4410608" algn="r"/>
              </a:tabLst>
              <a:defRPr sz="1403"/>
            </a:lvl1pPr>
            <a:lvl2pPr marL="155931" indent="-155931" algn="l">
              <a:buClrTx/>
              <a:buSzPct val="100000"/>
              <a:buFont typeface="Arial" panose="020B0604020202020204" pitchFamily="34" charset="0"/>
              <a:buChar char="•"/>
              <a:tabLst>
                <a:tab pos="4410608" algn="r"/>
              </a:tabLst>
              <a:defRPr sz="1403"/>
            </a:lvl2pPr>
            <a:lvl3pPr marL="334137" indent="-155931" algn="l">
              <a:buClrTx/>
              <a:buSzPct val="100000"/>
              <a:buFont typeface="Arial" panose="020B0604020202020204" pitchFamily="34" charset="0"/>
              <a:buChar char="−"/>
              <a:tabLst>
                <a:tab pos="4410608" algn="r"/>
              </a:tabLst>
              <a:defRPr sz="1403"/>
            </a:lvl3pPr>
            <a:lvl4pPr marL="512343" indent="-155931" algn="l">
              <a:buClrTx/>
              <a:buSzPct val="100000"/>
              <a:buFont typeface="Arial" panose="020B0604020202020204" pitchFamily="34" charset="0"/>
              <a:buChar char="◦"/>
              <a:tabLst>
                <a:tab pos="4410608" algn="r"/>
              </a:tabLst>
              <a:defRPr sz="1403"/>
            </a:lvl4pPr>
            <a:lvl5pPr marL="690550" indent="-155931" algn="l">
              <a:buClrTx/>
              <a:buSzPct val="100000"/>
              <a:buFont typeface="Arial" panose="020B0604020202020204" pitchFamily="34" charset="0"/>
              <a:buChar char="−"/>
              <a:tabLst>
                <a:tab pos="4410608" algn="r"/>
              </a:tabLst>
              <a:defRPr baseline="0"/>
            </a:lvl5pPr>
            <a:lvl6pPr>
              <a:defRPr sz="1403"/>
            </a:lvl6pPr>
            <a:lvl7pPr>
              <a:defRPr sz="1403"/>
            </a:lvl7pPr>
            <a:lvl8pPr>
              <a:defRPr sz="1403"/>
            </a:lvl8pPr>
            <a:lvl9pPr>
              <a:defRPr sz="1403"/>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E5225F53-1C15-499B-9179-65E3B2184C7C}"/>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914EA394-D3CD-41FC-B7FF-082F08C15AA4}"/>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02842853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9926" y="1835673"/>
            <a:ext cx="4696229" cy="4911612"/>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3" name="Chart Placeholder 2"/>
          <p:cNvSpPr>
            <a:spLocks noGrp="1"/>
          </p:cNvSpPr>
          <p:nvPr>
            <p:ph type="chart" sz="quarter" idx="21"/>
          </p:nvPr>
        </p:nvSpPr>
        <p:spPr>
          <a:xfrm>
            <a:off x="5560955" y="2342433"/>
            <a:ext cx="4690935" cy="4404850"/>
          </a:xfrm>
        </p:spPr>
        <p:txBody>
          <a:bodyPr>
            <a:noAutofit/>
          </a:bodyPr>
          <a:lstStyle/>
          <a:p>
            <a:r>
              <a:rPr lang="en-GB" noProof="0"/>
              <a:t>Click icon to add chart</a:t>
            </a:r>
            <a:endParaRPr lang="en-GB"/>
          </a:p>
        </p:txBody>
      </p:sp>
      <p:sp>
        <p:nvSpPr>
          <p:cNvPr id="6" name="Text Placeholder 5"/>
          <p:cNvSpPr>
            <a:spLocks noGrp="1"/>
          </p:cNvSpPr>
          <p:nvPr>
            <p:ph type="body" sz="quarter" idx="22"/>
          </p:nvPr>
        </p:nvSpPr>
        <p:spPr>
          <a:xfrm>
            <a:off x="5560955" y="1835672"/>
            <a:ext cx="4690935" cy="463730"/>
          </a:xfrm>
        </p:spPr>
        <p:txBody>
          <a:bodyPr>
            <a:noAutofit/>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439924" y="6747285"/>
            <a:ext cx="9811966" cy="287414"/>
          </a:xfrm>
        </p:spPr>
        <p:txBody>
          <a:bodyPr>
            <a:noAutofit/>
          </a:bodyPr>
          <a:lstStyle>
            <a:lvl1pPr>
              <a:spcAft>
                <a:spcPts val="0"/>
              </a:spcAft>
              <a:defRPr sz="789"/>
            </a:lvl1pPr>
          </a:lstStyle>
          <a:p>
            <a:pPr lvl="0"/>
            <a:r>
              <a:rPr lang="en-GB"/>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50170486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4" y="2342433"/>
            <a:ext cx="4690936" cy="4404850"/>
          </a:xfrm>
        </p:spPr>
        <p:txBody>
          <a:bodyPr>
            <a:noAutofit/>
          </a:bodyPr>
          <a:lstStyle/>
          <a:p>
            <a:r>
              <a:rPr lang="en-GB"/>
              <a:t>Click icon to add chart</a:t>
            </a:r>
          </a:p>
        </p:txBody>
      </p:sp>
      <p:sp>
        <p:nvSpPr>
          <p:cNvPr id="6" name="Text Placeholder 5"/>
          <p:cNvSpPr>
            <a:spLocks noGrp="1"/>
          </p:cNvSpPr>
          <p:nvPr>
            <p:ph type="body" sz="quarter" idx="22"/>
          </p:nvPr>
        </p:nvSpPr>
        <p:spPr>
          <a:xfrm>
            <a:off x="5560955" y="1835672"/>
            <a:ext cx="4690936" cy="463730"/>
          </a:xfrm>
        </p:spPr>
        <p:txBody>
          <a:bodyPr>
            <a:noAutofit/>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439923" y="6747285"/>
            <a:ext cx="9791550" cy="287414"/>
          </a:xfrm>
        </p:spPr>
        <p:txBody>
          <a:bodyPr>
            <a:noAutofit/>
          </a:bodyPr>
          <a:lstStyle>
            <a:lvl1pPr>
              <a:spcAft>
                <a:spcPts val="0"/>
              </a:spcAft>
              <a:defRPr sz="789"/>
            </a:lvl1pPr>
          </a:lstStyle>
          <a:p>
            <a:pPr lvl="0"/>
            <a:r>
              <a:rPr lang="en-GB"/>
              <a:t>Click to edit Master text styles</a:t>
            </a:r>
          </a:p>
        </p:txBody>
      </p:sp>
      <p:sp>
        <p:nvSpPr>
          <p:cNvPr id="9" name="Chart Placeholder 2"/>
          <p:cNvSpPr>
            <a:spLocks noGrp="1"/>
          </p:cNvSpPr>
          <p:nvPr>
            <p:ph type="chart" sz="quarter" idx="24"/>
          </p:nvPr>
        </p:nvSpPr>
        <p:spPr>
          <a:xfrm>
            <a:off x="439924" y="2342433"/>
            <a:ext cx="4691033" cy="4404850"/>
          </a:xfrm>
        </p:spPr>
        <p:txBody>
          <a:bodyPr>
            <a:noAutofit/>
          </a:bodyPr>
          <a:lstStyle/>
          <a:p>
            <a:r>
              <a:rPr lang="en-GB"/>
              <a:t>Click icon to add chart</a:t>
            </a:r>
          </a:p>
        </p:txBody>
      </p:sp>
      <p:sp>
        <p:nvSpPr>
          <p:cNvPr id="12" name="Text Placeholder 5"/>
          <p:cNvSpPr>
            <a:spLocks noGrp="1"/>
          </p:cNvSpPr>
          <p:nvPr>
            <p:ph type="body" sz="quarter" idx="25"/>
          </p:nvPr>
        </p:nvSpPr>
        <p:spPr>
          <a:xfrm>
            <a:off x="439923" y="1835672"/>
            <a:ext cx="4691033" cy="463730"/>
          </a:xfrm>
        </p:spPr>
        <p:txBody>
          <a:bodyPr>
            <a:noAutofit/>
          </a:bodyPr>
          <a:lstStyle/>
          <a:p>
            <a:pPr lvl="0"/>
            <a:r>
              <a:rPr lang="en-GB" noProof="0"/>
              <a:t>Click to edit Master text styles</a:t>
            </a:r>
            <a:endParaRPr lang="en-GB"/>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93351269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39924" y="1835673"/>
            <a:ext cx="3886531" cy="5199027"/>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8" name="Content Placeholder 3"/>
          <p:cNvSpPr>
            <a:spLocks noGrp="1"/>
          </p:cNvSpPr>
          <p:nvPr>
            <p:ph sz="quarter" idx="16"/>
          </p:nvPr>
        </p:nvSpPr>
        <p:spPr>
          <a:xfrm>
            <a:off x="4779701" y="1835673"/>
            <a:ext cx="5472188" cy="5199027"/>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8987599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6645448" y="1828388"/>
            <a:ext cx="3606442" cy="5206312"/>
          </a:xfrm>
          <a:prstGeom prst="rect">
            <a:avLst/>
          </a:prstGeom>
        </p:spPr>
        <p:txBody>
          <a:bodyPr>
            <a:noAutofit/>
          </a:bodyPr>
          <a:lstStyle>
            <a:lvl1pPr>
              <a:tabLst>
                <a:tab pos="4410608" algn="r"/>
              </a:tabLst>
              <a:defRPr sz="1842">
                <a:solidFill>
                  <a:schemeClr val="accent3"/>
                </a:solidFill>
              </a:defRPr>
            </a:lvl1pPr>
            <a:lvl2pPr>
              <a:tabLst>
                <a:tab pos="4410608" algn="r"/>
              </a:tabLst>
              <a:defRPr/>
            </a:lvl2pPr>
            <a:lvl3pPr>
              <a:tabLst>
                <a:tab pos="4410608" algn="r"/>
              </a:tabLst>
              <a:defRPr/>
            </a:lvl3pPr>
            <a:lvl4pPr>
              <a:tabLst>
                <a:tab pos="4410608" algn="r"/>
              </a:tabLst>
              <a:defRPr/>
            </a:lvl4pPr>
            <a:lvl5pPr>
              <a:tabLst>
                <a:tab pos="4410608" algn="r"/>
              </a:tabLst>
              <a:defRPr baseline="0"/>
            </a:lvl5pPr>
          </a:lstStyle>
          <a:p>
            <a:pPr lvl="0"/>
            <a:r>
              <a:rPr lang="en-GB" noProof="0"/>
              <a:t>Click to edit Master text styles</a:t>
            </a:r>
            <a:endParaRPr lang="en-GB"/>
          </a:p>
        </p:txBody>
      </p:sp>
      <p:sp>
        <p:nvSpPr>
          <p:cNvPr id="8" name="Content Placeholder 3"/>
          <p:cNvSpPr>
            <a:spLocks noGrp="1"/>
          </p:cNvSpPr>
          <p:nvPr>
            <p:ph sz="quarter" idx="16"/>
          </p:nvPr>
        </p:nvSpPr>
        <p:spPr>
          <a:xfrm>
            <a:off x="439925" y="1835672"/>
            <a:ext cx="5705762" cy="5199026"/>
          </a:xfrm>
          <a:prstGeom prst="rect">
            <a:avLst/>
          </a:prstGeom>
        </p:spPr>
        <p:txBody>
          <a:bodyPr>
            <a:noAutofit/>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9849524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ck Background">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500214"/>
      </p:ext>
    </p:extLst>
  </p:cSld>
  <p:clrMapOvr>
    <a:masterClrMapping/>
  </p:clrMapOvr>
  <p:transition>
    <p:fade/>
  </p:transition>
  <p:extLst>
    <p:ext uri="{DCECCB84-F9BA-43D5-87BE-67443E8EF086}">
      <p15:sldGuideLst xmlns:p15="http://schemas.microsoft.com/office/powerpoint/2012/main">
        <p15:guide id="1" orient="horz" pos="2161"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41985" y="2261949"/>
            <a:ext cx="3112788" cy="4485334"/>
          </a:xfrm>
          <a:prstGeom prst="rect">
            <a:avLst/>
          </a:prstGeom>
        </p:spPr>
        <p:txBody>
          <a:bodyPr>
            <a:noAutofit/>
          </a:bodyPr>
          <a:lstStyle/>
          <a:p>
            <a:r>
              <a:rPr lang="en-GB" noProof="0"/>
              <a:t>Click icon to add chart</a:t>
            </a:r>
            <a:endParaRPr lang="en-GB"/>
          </a:p>
        </p:txBody>
      </p:sp>
      <p:sp>
        <p:nvSpPr>
          <p:cNvPr id="18" name="Text Placeholder 8"/>
          <p:cNvSpPr>
            <a:spLocks noGrp="1"/>
          </p:cNvSpPr>
          <p:nvPr>
            <p:ph type="body" sz="quarter" idx="18"/>
          </p:nvPr>
        </p:nvSpPr>
        <p:spPr>
          <a:xfrm>
            <a:off x="439924" y="1828900"/>
            <a:ext cx="3112788" cy="432231"/>
          </a:xfrm>
        </p:spPr>
        <p:txBody>
          <a:bodyPr>
            <a:noAutofit/>
          </a:bodyPr>
          <a:lstStyle/>
          <a:p>
            <a:pPr lvl="0"/>
            <a:r>
              <a:rPr lang="en-GB" noProof="0"/>
              <a:t>Click to edit Master text styles</a:t>
            </a:r>
            <a:endParaRPr lang="en-GB"/>
          </a:p>
        </p:txBody>
      </p:sp>
      <p:sp>
        <p:nvSpPr>
          <p:cNvPr id="7" name="Chart Placeholder 3"/>
          <p:cNvSpPr>
            <a:spLocks noGrp="1"/>
          </p:cNvSpPr>
          <p:nvPr>
            <p:ph type="chart" sz="quarter" idx="19"/>
          </p:nvPr>
        </p:nvSpPr>
        <p:spPr>
          <a:xfrm>
            <a:off x="3790544" y="2261949"/>
            <a:ext cx="3112788" cy="4485334"/>
          </a:xfrm>
          <a:prstGeom prst="rect">
            <a:avLst/>
          </a:prstGeom>
        </p:spPr>
        <p:txBody>
          <a:bodyPr>
            <a:noAutofit/>
          </a:bodyPr>
          <a:lstStyle/>
          <a:p>
            <a:r>
              <a:rPr lang="en-GB" noProof="0"/>
              <a:t>Click icon to add chart</a:t>
            </a:r>
            <a:endParaRPr lang="en-GB"/>
          </a:p>
        </p:txBody>
      </p:sp>
      <p:sp>
        <p:nvSpPr>
          <p:cNvPr id="8" name="Text Placeholder 8"/>
          <p:cNvSpPr>
            <a:spLocks noGrp="1"/>
          </p:cNvSpPr>
          <p:nvPr>
            <p:ph type="body" sz="quarter" idx="20"/>
          </p:nvPr>
        </p:nvSpPr>
        <p:spPr>
          <a:xfrm>
            <a:off x="3789513" y="1828900"/>
            <a:ext cx="3112788" cy="432231"/>
          </a:xfrm>
        </p:spPr>
        <p:txBody>
          <a:bodyPr>
            <a:noAutofit/>
          </a:bodyPr>
          <a:lstStyle/>
          <a:p>
            <a:pPr lvl="0"/>
            <a:r>
              <a:rPr lang="en-GB" noProof="0"/>
              <a:t>Click to edit Master text styles</a:t>
            </a:r>
            <a:endParaRPr lang="en-GB"/>
          </a:p>
        </p:txBody>
      </p:sp>
      <p:sp>
        <p:nvSpPr>
          <p:cNvPr id="9" name="Chart Placeholder 3"/>
          <p:cNvSpPr>
            <a:spLocks noGrp="1"/>
          </p:cNvSpPr>
          <p:nvPr>
            <p:ph type="chart" sz="quarter" idx="21"/>
          </p:nvPr>
        </p:nvSpPr>
        <p:spPr>
          <a:xfrm>
            <a:off x="7139102" y="2261949"/>
            <a:ext cx="3112788" cy="4485334"/>
          </a:xfrm>
          <a:prstGeom prst="rect">
            <a:avLst/>
          </a:prstGeom>
        </p:spPr>
        <p:txBody>
          <a:bodyPr>
            <a:noAutofit/>
          </a:bodyPr>
          <a:lstStyle/>
          <a:p>
            <a:r>
              <a:rPr lang="en-GB" noProof="0"/>
              <a:t>Click icon to add chart</a:t>
            </a:r>
            <a:endParaRPr lang="en-GB"/>
          </a:p>
        </p:txBody>
      </p:sp>
      <p:sp>
        <p:nvSpPr>
          <p:cNvPr id="10" name="Text Placeholder 8"/>
          <p:cNvSpPr>
            <a:spLocks noGrp="1"/>
          </p:cNvSpPr>
          <p:nvPr>
            <p:ph type="body" sz="quarter" idx="22"/>
          </p:nvPr>
        </p:nvSpPr>
        <p:spPr>
          <a:xfrm>
            <a:off x="7139102" y="1828900"/>
            <a:ext cx="3112788" cy="439003"/>
          </a:xfrm>
        </p:spPr>
        <p:txBody>
          <a:bodyPr>
            <a:noAutofit/>
          </a:bodyPr>
          <a:lstStyle/>
          <a:p>
            <a:pPr lvl="0"/>
            <a:r>
              <a:rPr lang="en-GB" noProof="0"/>
              <a:t>Click to edit Master text styles</a:t>
            </a:r>
            <a:endParaRPr lang="en-GB"/>
          </a:p>
        </p:txBody>
      </p:sp>
      <p:sp>
        <p:nvSpPr>
          <p:cNvPr id="12" name="Text Placeholder 7"/>
          <p:cNvSpPr>
            <a:spLocks noGrp="1"/>
          </p:cNvSpPr>
          <p:nvPr>
            <p:ph type="body" sz="quarter" idx="23"/>
          </p:nvPr>
        </p:nvSpPr>
        <p:spPr>
          <a:xfrm>
            <a:off x="439923" y="6747285"/>
            <a:ext cx="9791550" cy="287414"/>
          </a:xfrm>
        </p:spPr>
        <p:txBody>
          <a:bodyPr>
            <a:noAutofit/>
          </a:bodyPr>
          <a:lstStyle>
            <a:lvl1pPr>
              <a:spcAft>
                <a:spcPts val="0"/>
              </a:spcAft>
              <a:defRPr sz="789"/>
            </a:lvl1pPr>
          </a:lstStyle>
          <a:p>
            <a:pPr lvl="0"/>
            <a:r>
              <a:rPr lang="en-GB" noProof="0"/>
              <a:t>Click to edit Master text styles</a:t>
            </a:r>
            <a:endParaRPr lang="en-GB"/>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27443306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39923" y="1845370"/>
            <a:ext cx="2378297" cy="1388917"/>
          </a:xfrm>
        </p:spPr>
        <p:txBody>
          <a:bodyPr lIns="0" tIns="0" rIns="0" bIns="0">
            <a:noAutofit/>
          </a:bodyPr>
          <a:lstStyle/>
          <a:p>
            <a:r>
              <a:rPr lang="en-GB" noProof="0"/>
              <a:t>Click icon to add picture</a:t>
            </a:r>
            <a:endParaRPr lang="en-GB"/>
          </a:p>
        </p:txBody>
      </p:sp>
      <p:sp>
        <p:nvSpPr>
          <p:cNvPr id="5" name="Picture Placeholder 6"/>
          <p:cNvSpPr>
            <a:spLocks noGrp="1"/>
          </p:cNvSpPr>
          <p:nvPr>
            <p:ph type="pic" sz="quarter" idx="14"/>
          </p:nvPr>
        </p:nvSpPr>
        <p:spPr>
          <a:xfrm>
            <a:off x="2917813" y="1845370"/>
            <a:ext cx="2378297" cy="1388917"/>
          </a:xfrm>
        </p:spPr>
        <p:txBody>
          <a:bodyPr lIns="0" tIns="0" rIns="0" bIns="0">
            <a:noAutofit/>
          </a:bodyPr>
          <a:lstStyle/>
          <a:p>
            <a:r>
              <a:rPr lang="en-GB" noProof="0"/>
              <a:t>Click icon to add picture</a:t>
            </a:r>
            <a:endParaRPr lang="en-GB"/>
          </a:p>
        </p:txBody>
      </p:sp>
      <p:sp>
        <p:nvSpPr>
          <p:cNvPr id="6" name="Picture Placeholder 6"/>
          <p:cNvSpPr>
            <a:spLocks noGrp="1"/>
          </p:cNvSpPr>
          <p:nvPr>
            <p:ph type="pic" sz="quarter" idx="15"/>
          </p:nvPr>
        </p:nvSpPr>
        <p:spPr>
          <a:xfrm>
            <a:off x="5395703" y="1845370"/>
            <a:ext cx="2378297" cy="1388917"/>
          </a:xfrm>
        </p:spPr>
        <p:txBody>
          <a:bodyPr lIns="0" tIns="0" rIns="0" bIns="0">
            <a:noAutofit/>
          </a:bodyPr>
          <a:lstStyle/>
          <a:p>
            <a:r>
              <a:rPr lang="en-GB" noProof="0"/>
              <a:t>Click icon to add picture</a:t>
            </a:r>
            <a:endParaRPr lang="en-GB"/>
          </a:p>
        </p:txBody>
      </p:sp>
      <p:sp>
        <p:nvSpPr>
          <p:cNvPr id="7" name="Picture Placeholder 6"/>
          <p:cNvSpPr>
            <a:spLocks noGrp="1"/>
          </p:cNvSpPr>
          <p:nvPr>
            <p:ph type="pic" sz="quarter" idx="16"/>
          </p:nvPr>
        </p:nvSpPr>
        <p:spPr>
          <a:xfrm>
            <a:off x="7873593" y="1845370"/>
            <a:ext cx="2378297" cy="1388917"/>
          </a:xfrm>
        </p:spPr>
        <p:txBody>
          <a:bodyPr lIns="0" tIns="0" rIns="0" bIns="0">
            <a:noAutofit/>
          </a:bodyPr>
          <a:lstStyle/>
          <a:p>
            <a:r>
              <a:rPr lang="en-GB" noProof="0"/>
              <a:t>Click icon to add picture</a:t>
            </a:r>
            <a:endParaRPr lang="en-GB"/>
          </a:p>
        </p:txBody>
      </p:sp>
      <p:sp>
        <p:nvSpPr>
          <p:cNvPr id="9" name="Text Placeholder 8"/>
          <p:cNvSpPr>
            <a:spLocks noGrp="1"/>
          </p:cNvSpPr>
          <p:nvPr>
            <p:ph type="body" sz="quarter" idx="17"/>
          </p:nvPr>
        </p:nvSpPr>
        <p:spPr>
          <a:xfrm>
            <a:off x="439924" y="3443852"/>
            <a:ext cx="2385723" cy="3590843"/>
          </a:xfrm>
        </p:spPr>
        <p:txBody>
          <a:bodyPr>
            <a:noAutofit/>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p:cNvSpPr>
            <a:spLocks noGrp="1"/>
          </p:cNvSpPr>
          <p:nvPr>
            <p:ph type="body" sz="quarter" idx="18"/>
          </p:nvPr>
        </p:nvSpPr>
        <p:spPr>
          <a:xfrm>
            <a:off x="5393230" y="3439830"/>
            <a:ext cx="2378297" cy="3594868"/>
          </a:xfrm>
        </p:spPr>
        <p:txBody>
          <a:bodyPr>
            <a:noAutofit/>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p:cNvSpPr>
            <a:spLocks noGrp="1"/>
          </p:cNvSpPr>
          <p:nvPr>
            <p:ph type="body" sz="quarter" idx="19"/>
          </p:nvPr>
        </p:nvSpPr>
        <p:spPr>
          <a:xfrm>
            <a:off x="2920289" y="3443852"/>
            <a:ext cx="2378297" cy="3590845"/>
          </a:xfrm>
        </p:spPr>
        <p:txBody>
          <a:bodyPr>
            <a:noAutofit/>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2" name="Text Placeholder 8"/>
          <p:cNvSpPr>
            <a:spLocks noGrp="1"/>
          </p:cNvSpPr>
          <p:nvPr>
            <p:ph type="body" sz="quarter" idx="20"/>
          </p:nvPr>
        </p:nvSpPr>
        <p:spPr>
          <a:xfrm>
            <a:off x="7886589" y="3426554"/>
            <a:ext cx="2365303" cy="3608141"/>
          </a:xfrm>
        </p:spPr>
        <p:txBody>
          <a:bodyPr>
            <a:noAutofit/>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3182629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am profile 2">
    <p:spTree>
      <p:nvGrpSpPr>
        <p:cNvPr id="1" name=""/>
        <p:cNvGrpSpPr/>
        <p:nvPr/>
      </p:nvGrpSpPr>
      <p:grpSpPr>
        <a:xfrm>
          <a:off x="0" y="0"/>
          <a:ext cx="0" cy="0"/>
          <a:chOff x="0" y="0"/>
          <a:chExt cx="0" cy="0"/>
        </a:xfrm>
      </p:grpSpPr>
      <p:sp>
        <p:nvSpPr>
          <p:cNvPr id="4" name="Rectangle 3"/>
          <p:cNvSpPr/>
          <p:nvPr/>
        </p:nvSpPr>
        <p:spPr>
          <a:xfrm>
            <a:off x="441984" y="1843442"/>
            <a:ext cx="481973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5" name="Rectangle 4"/>
          <p:cNvSpPr/>
          <p:nvPr/>
        </p:nvSpPr>
        <p:spPr>
          <a:xfrm>
            <a:off x="5458232" y="1835770"/>
            <a:ext cx="4801377"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6" name="Rectangle 5"/>
          <p:cNvSpPr/>
          <p:nvPr/>
        </p:nvSpPr>
        <p:spPr>
          <a:xfrm>
            <a:off x="441984" y="4481100"/>
            <a:ext cx="481973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7" name="Rectangle 6"/>
          <p:cNvSpPr/>
          <p:nvPr/>
        </p:nvSpPr>
        <p:spPr>
          <a:xfrm>
            <a:off x="5458232" y="4481100"/>
            <a:ext cx="4801377"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8" name="Picture Placeholder 11"/>
          <p:cNvSpPr>
            <a:spLocks noGrp="1"/>
          </p:cNvSpPr>
          <p:nvPr>
            <p:ph type="pic" sz="quarter" idx="25"/>
          </p:nvPr>
        </p:nvSpPr>
        <p:spPr>
          <a:xfrm>
            <a:off x="441984" y="2034186"/>
            <a:ext cx="1725844" cy="1627017"/>
          </a:xfrm>
        </p:spPr>
        <p:txBody>
          <a:bodyPr/>
          <a:lstStyle>
            <a:lvl1pPr algn="ctr">
              <a:defRPr/>
            </a:lvl1pPr>
          </a:lstStyle>
          <a:p>
            <a:r>
              <a:rPr lang="en-GB"/>
              <a:t>Click icon to add picture</a:t>
            </a:r>
          </a:p>
        </p:txBody>
      </p:sp>
      <p:sp>
        <p:nvSpPr>
          <p:cNvPr id="9" name="Picture Placeholder 11"/>
          <p:cNvSpPr>
            <a:spLocks noGrp="1"/>
          </p:cNvSpPr>
          <p:nvPr>
            <p:ph type="pic" sz="quarter" idx="27"/>
          </p:nvPr>
        </p:nvSpPr>
        <p:spPr>
          <a:xfrm>
            <a:off x="5458231" y="2034186"/>
            <a:ext cx="1725844" cy="1627017"/>
          </a:xfrm>
        </p:spPr>
        <p:txBody>
          <a:bodyPr/>
          <a:lstStyle>
            <a:lvl1pPr algn="ctr">
              <a:defRPr/>
            </a:lvl1pPr>
          </a:lstStyle>
          <a:p>
            <a:r>
              <a:rPr lang="en-GB"/>
              <a:t>Click icon to add picture</a:t>
            </a:r>
          </a:p>
        </p:txBody>
      </p:sp>
      <p:sp>
        <p:nvSpPr>
          <p:cNvPr id="10" name="Picture Placeholder 11"/>
          <p:cNvSpPr>
            <a:spLocks noGrp="1"/>
          </p:cNvSpPr>
          <p:nvPr>
            <p:ph type="pic" sz="quarter" idx="29"/>
          </p:nvPr>
        </p:nvSpPr>
        <p:spPr>
          <a:xfrm>
            <a:off x="441984" y="4691686"/>
            <a:ext cx="1725844" cy="1627017"/>
          </a:xfrm>
        </p:spPr>
        <p:txBody>
          <a:bodyPr/>
          <a:lstStyle>
            <a:lvl1pPr algn="ctr">
              <a:defRPr/>
            </a:lvl1pPr>
          </a:lstStyle>
          <a:p>
            <a:r>
              <a:rPr lang="en-GB"/>
              <a:t>Click icon to add picture</a:t>
            </a:r>
          </a:p>
        </p:txBody>
      </p:sp>
      <p:sp>
        <p:nvSpPr>
          <p:cNvPr id="11" name="Picture Placeholder 11"/>
          <p:cNvSpPr>
            <a:spLocks noGrp="1"/>
          </p:cNvSpPr>
          <p:nvPr>
            <p:ph type="pic" sz="quarter" idx="31"/>
          </p:nvPr>
        </p:nvSpPr>
        <p:spPr>
          <a:xfrm>
            <a:off x="5458231" y="4691686"/>
            <a:ext cx="1725844" cy="1627017"/>
          </a:xfrm>
        </p:spPr>
        <p:txBody>
          <a:bodyPr/>
          <a:lstStyle>
            <a:lvl1pPr algn="ctr">
              <a:defRPr/>
            </a:lvl1pPr>
          </a:lstStyle>
          <a:p>
            <a:r>
              <a:rPr lang="en-GB"/>
              <a:t>Click icon to add picture</a:t>
            </a:r>
          </a:p>
        </p:txBody>
      </p:sp>
      <p:sp>
        <p:nvSpPr>
          <p:cNvPr id="13" name="Text Placeholder 12"/>
          <p:cNvSpPr>
            <a:spLocks noGrp="1"/>
          </p:cNvSpPr>
          <p:nvPr>
            <p:ph type="body" sz="quarter" idx="32"/>
          </p:nvPr>
        </p:nvSpPr>
        <p:spPr>
          <a:xfrm>
            <a:off x="2353289" y="2034186"/>
            <a:ext cx="2883422" cy="2142900"/>
          </a:xfrm>
        </p:spPr>
        <p:txBody>
          <a:bodyPr>
            <a:noAutofit/>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4" name="Text Placeholder 12"/>
          <p:cNvSpPr>
            <a:spLocks noGrp="1"/>
          </p:cNvSpPr>
          <p:nvPr>
            <p:ph type="body" sz="quarter" idx="33"/>
          </p:nvPr>
        </p:nvSpPr>
        <p:spPr>
          <a:xfrm>
            <a:off x="7363390" y="2034186"/>
            <a:ext cx="2896219" cy="2142900"/>
          </a:xfrm>
        </p:spPr>
        <p:txBody>
          <a:bodyPr>
            <a:noAutofit/>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5" name="Text Placeholder 12"/>
          <p:cNvSpPr>
            <a:spLocks noGrp="1"/>
          </p:cNvSpPr>
          <p:nvPr>
            <p:ph type="body" sz="quarter" idx="34"/>
          </p:nvPr>
        </p:nvSpPr>
        <p:spPr>
          <a:xfrm>
            <a:off x="2353289" y="4691687"/>
            <a:ext cx="2883422" cy="2142900"/>
          </a:xfrm>
        </p:spPr>
        <p:txBody>
          <a:bodyPr>
            <a:noAutofit/>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6" name="Text Placeholder 12"/>
          <p:cNvSpPr>
            <a:spLocks noGrp="1"/>
          </p:cNvSpPr>
          <p:nvPr>
            <p:ph type="body" sz="quarter" idx="35"/>
          </p:nvPr>
        </p:nvSpPr>
        <p:spPr>
          <a:xfrm>
            <a:off x="7363390" y="4691687"/>
            <a:ext cx="2896219" cy="2142900"/>
          </a:xfrm>
        </p:spPr>
        <p:txBody>
          <a:bodyPr>
            <a:noAutofit/>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8" name="Rectangle 17">
            <a:extLst>
              <a:ext uri="{FF2B5EF4-FFF2-40B4-BE49-F238E27FC236}">
                <a16:creationId xmlns:a16="http://schemas.microsoft.com/office/drawing/2014/main" id="{12753468-486C-4E44-B97B-3442F4990D23}"/>
              </a:ext>
            </a:extLst>
          </p:cNvPr>
          <p:cNvSpPr/>
          <p:nvPr/>
        </p:nvSpPr>
        <p:spPr>
          <a:xfrm>
            <a:off x="418114"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p:nvSpPr>
        <p:spPr>
          <a:xfrm>
            <a:off x="5423868"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p:nvSpPr>
        <p:spPr>
          <a:xfrm>
            <a:off x="412080"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p:nvSpPr>
        <p:spPr>
          <a:xfrm>
            <a:off x="5423868"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Rectangle 23">
            <a:extLst>
              <a:ext uri="{FF2B5EF4-FFF2-40B4-BE49-F238E27FC236}">
                <a16:creationId xmlns:a16="http://schemas.microsoft.com/office/drawing/2014/main" id="{56C776D0-A1AC-41AD-A930-68E62E311F28}"/>
              </a:ext>
            </a:extLst>
          </p:cNvPr>
          <p:cNvSpPr/>
          <p:nvPr userDrawn="1"/>
        </p:nvSpPr>
        <p:spPr>
          <a:xfrm>
            <a:off x="418114"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5" name="Rectangle 24">
            <a:extLst>
              <a:ext uri="{FF2B5EF4-FFF2-40B4-BE49-F238E27FC236}">
                <a16:creationId xmlns:a16="http://schemas.microsoft.com/office/drawing/2014/main" id="{8676016B-595B-4B09-8A9C-981F4092254D}"/>
              </a:ext>
            </a:extLst>
          </p:cNvPr>
          <p:cNvSpPr/>
          <p:nvPr userDrawn="1"/>
        </p:nvSpPr>
        <p:spPr>
          <a:xfrm>
            <a:off x="5423868"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6" name="Rectangle 25">
            <a:extLst>
              <a:ext uri="{FF2B5EF4-FFF2-40B4-BE49-F238E27FC236}">
                <a16:creationId xmlns:a16="http://schemas.microsoft.com/office/drawing/2014/main" id="{E8772A29-A091-45EF-9E05-7D38B8B671A6}"/>
              </a:ext>
            </a:extLst>
          </p:cNvPr>
          <p:cNvSpPr/>
          <p:nvPr userDrawn="1"/>
        </p:nvSpPr>
        <p:spPr>
          <a:xfrm>
            <a:off x="412080"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7" name="Rectangle 26">
            <a:extLst>
              <a:ext uri="{FF2B5EF4-FFF2-40B4-BE49-F238E27FC236}">
                <a16:creationId xmlns:a16="http://schemas.microsoft.com/office/drawing/2014/main" id="{331A621E-F4F0-40C4-8952-5BF179427ED7}"/>
              </a:ext>
            </a:extLst>
          </p:cNvPr>
          <p:cNvSpPr/>
          <p:nvPr userDrawn="1"/>
        </p:nvSpPr>
        <p:spPr>
          <a:xfrm>
            <a:off x="5423868"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Tree>
    <p:extLst>
      <p:ext uri="{BB962C8B-B14F-4D97-AF65-F5344CB8AC3E}">
        <p14:creationId xmlns:p14="http://schemas.microsoft.com/office/powerpoint/2010/main" val="47948732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9766" y="2047982"/>
            <a:ext cx="4794149"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p:cNvSpPr>
            <a:spLocks noGrp="1"/>
          </p:cNvSpPr>
          <p:nvPr>
            <p:ph type="body" sz="quarter" idx="21"/>
          </p:nvPr>
        </p:nvSpPr>
        <p:spPr>
          <a:xfrm>
            <a:off x="5477620" y="2047982"/>
            <a:ext cx="4774270"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4" name="Rectangle 3"/>
          <p:cNvSpPr/>
          <p:nvPr/>
        </p:nvSpPr>
        <p:spPr>
          <a:xfrm>
            <a:off x="441984" y="1879864"/>
            <a:ext cx="4794149"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noProof="0">
              <a:solidFill>
                <a:schemeClr val="bg1"/>
              </a:solidFill>
            </a:endParaRPr>
          </a:p>
        </p:txBody>
      </p:sp>
      <p:sp>
        <p:nvSpPr>
          <p:cNvPr id="5" name="Rectangle 4"/>
          <p:cNvSpPr/>
          <p:nvPr/>
        </p:nvSpPr>
        <p:spPr>
          <a:xfrm>
            <a:off x="5477621" y="1879864"/>
            <a:ext cx="478198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noProof="0">
              <a:solidFill>
                <a:schemeClr val="bg1"/>
              </a:solidFill>
            </a:endParaRPr>
          </a:p>
        </p:txBody>
      </p:sp>
      <p:sp>
        <p:nvSpPr>
          <p:cNvPr id="6" name="Picture Placeholder 29"/>
          <p:cNvSpPr>
            <a:spLocks noGrp="1"/>
          </p:cNvSpPr>
          <p:nvPr>
            <p:ph type="pic" sz="quarter" idx="19" hasCustomPrompt="1"/>
          </p:nvPr>
        </p:nvSpPr>
        <p:spPr>
          <a:xfrm>
            <a:off x="4182621" y="2047982"/>
            <a:ext cx="1061295"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noProof="0">
                <a:solidFill>
                  <a:schemeClr val="bg1"/>
                </a:solidFill>
              </a:rPr>
              <a:t>Co-brand</a:t>
            </a:r>
            <a:br>
              <a:rPr lang="en-NZ" sz="1052" noProof="0">
                <a:solidFill>
                  <a:schemeClr val="bg1"/>
                </a:solidFill>
              </a:rPr>
            </a:br>
            <a:r>
              <a:rPr lang="en-GB" sz="1052" noProof="0">
                <a:solidFill>
                  <a:schemeClr val="bg1"/>
                </a:solidFill>
              </a:rPr>
              <a:t>Logo</a:t>
            </a:r>
            <a:endParaRPr lang="en-GB"/>
          </a:p>
          <a:p>
            <a:endParaRPr lang="en-GB" noProof="0"/>
          </a:p>
        </p:txBody>
      </p:sp>
      <p:sp>
        <p:nvSpPr>
          <p:cNvPr id="7" name="Picture Placeholder 29"/>
          <p:cNvSpPr>
            <a:spLocks noGrp="1"/>
          </p:cNvSpPr>
          <p:nvPr>
            <p:ph type="pic" sz="quarter" idx="20" hasCustomPrompt="1"/>
          </p:nvPr>
        </p:nvSpPr>
        <p:spPr>
          <a:xfrm>
            <a:off x="9160820" y="2047982"/>
            <a:ext cx="1091071"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noProof="0">
                <a:solidFill>
                  <a:schemeClr val="bg1"/>
                </a:solidFill>
              </a:rPr>
              <a:t>Co-brand</a:t>
            </a:r>
            <a:br>
              <a:rPr lang="en-NZ" sz="1052" noProof="0">
                <a:solidFill>
                  <a:schemeClr val="bg1"/>
                </a:solidFill>
              </a:rPr>
            </a:br>
            <a:r>
              <a:rPr lang="en-GB" sz="1052" noProof="0">
                <a:solidFill>
                  <a:schemeClr val="bg1"/>
                </a:solidFill>
              </a:rPr>
              <a:t>Logo</a:t>
            </a:r>
            <a:endParaRPr lang="en-GB"/>
          </a:p>
          <a:p>
            <a:endParaRPr lang="en-GB" noProof="0"/>
          </a:p>
        </p:txBody>
      </p:sp>
      <p:sp>
        <p:nvSpPr>
          <p:cNvPr id="10" name="Rectangle 9">
            <a:extLst>
              <a:ext uri="{FF2B5EF4-FFF2-40B4-BE49-F238E27FC236}">
                <a16:creationId xmlns:a16="http://schemas.microsoft.com/office/drawing/2014/main" id="{283703CC-2625-4A3C-9057-35BB359C858C}"/>
              </a:ext>
            </a:extLst>
          </p:cNvPr>
          <p:cNvSpPr/>
          <p:nvPr/>
        </p:nvSpPr>
        <p:spPr>
          <a:xfrm>
            <a:off x="412080"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p:nvSpPr>
        <p:spPr>
          <a:xfrm>
            <a:off x="5408868"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Rectangle 13">
            <a:extLst>
              <a:ext uri="{FF2B5EF4-FFF2-40B4-BE49-F238E27FC236}">
                <a16:creationId xmlns:a16="http://schemas.microsoft.com/office/drawing/2014/main" id="{D360E003-ECB4-492B-8A94-28433C076FF8}"/>
              </a:ext>
            </a:extLst>
          </p:cNvPr>
          <p:cNvSpPr/>
          <p:nvPr userDrawn="1"/>
        </p:nvSpPr>
        <p:spPr>
          <a:xfrm>
            <a:off x="412080"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
        <p:nvSpPr>
          <p:cNvPr id="15" name="Rectangle 14">
            <a:extLst>
              <a:ext uri="{FF2B5EF4-FFF2-40B4-BE49-F238E27FC236}">
                <a16:creationId xmlns:a16="http://schemas.microsoft.com/office/drawing/2014/main" id="{2D54539A-8172-4D14-BE07-3622A53C73DF}"/>
              </a:ext>
            </a:extLst>
          </p:cNvPr>
          <p:cNvSpPr/>
          <p:nvPr userDrawn="1"/>
        </p:nvSpPr>
        <p:spPr>
          <a:xfrm>
            <a:off x="5408868"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Tree>
    <p:extLst>
      <p:ext uri="{BB962C8B-B14F-4D97-AF65-F5344CB8AC3E}">
        <p14:creationId xmlns:p14="http://schemas.microsoft.com/office/powerpoint/2010/main" val="380898741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alifications 2 x 2">
    <p:spTree>
      <p:nvGrpSpPr>
        <p:cNvPr id="1" name=""/>
        <p:cNvGrpSpPr/>
        <p:nvPr/>
      </p:nvGrpSpPr>
      <p:grpSpPr>
        <a:xfrm>
          <a:off x="0" y="0"/>
          <a:ext cx="0" cy="0"/>
          <a:chOff x="0" y="0"/>
          <a:chExt cx="0" cy="0"/>
        </a:xfrm>
      </p:grpSpPr>
      <p:sp>
        <p:nvSpPr>
          <p:cNvPr id="4" name="Rectangle 3"/>
          <p:cNvSpPr/>
          <p:nvPr/>
        </p:nvSpPr>
        <p:spPr>
          <a:xfrm>
            <a:off x="441984" y="1879864"/>
            <a:ext cx="4794149"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5" name="Rectangle 4"/>
          <p:cNvSpPr/>
          <p:nvPr/>
        </p:nvSpPr>
        <p:spPr>
          <a:xfrm>
            <a:off x="5477621" y="1879864"/>
            <a:ext cx="478198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7" name="Picture Placeholder 29"/>
          <p:cNvSpPr>
            <a:spLocks noGrp="1"/>
          </p:cNvSpPr>
          <p:nvPr>
            <p:ph type="pic" sz="quarter" idx="20" hasCustomPrompt="1"/>
          </p:nvPr>
        </p:nvSpPr>
        <p:spPr>
          <a:xfrm>
            <a:off x="9170038" y="2047982"/>
            <a:ext cx="1091071"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2" name="Rectangle 11"/>
          <p:cNvSpPr/>
          <p:nvPr/>
        </p:nvSpPr>
        <p:spPr>
          <a:xfrm>
            <a:off x="441986" y="4523369"/>
            <a:ext cx="4796007"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13" name="Rectangle 12"/>
          <p:cNvSpPr/>
          <p:nvPr/>
        </p:nvSpPr>
        <p:spPr>
          <a:xfrm>
            <a:off x="5477620" y="4523369"/>
            <a:ext cx="4774761"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14" name="Picture Placeholder 29"/>
          <p:cNvSpPr>
            <a:spLocks noGrp="1"/>
          </p:cNvSpPr>
          <p:nvPr>
            <p:ph type="pic" sz="quarter" idx="24" hasCustomPrompt="1"/>
          </p:nvPr>
        </p:nvSpPr>
        <p:spPr>
          <a:xfrm>
            <a:off x="4169469" y="4684488"/>
            <a:ext cx="1086879"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5" name="Picture Placeholder 29"/>
          <p:cNvSpPr>
            <a:spLocks noGrp="1"/>
          </p:cNvSpPr>
          <p:nvPr>
            <p:ph type="pic" sz="quarter" idx="25" hasCustomPrompt="1"/>
          </p:nvPr>
        </p:nvSpPr>
        <p:spPr>
          <a:xfrm>
            <a:off x="9168539" y="4684488"/>
            <a:ext cx="1091070"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7" name="Picture Placeholder 29"/>
          <p:cNvSpPr>
            <a:spLocks noGrp="1"/>
          </p:cNvSpPr>
          <p:nvPr>
            <p:ph type="pic" sz="quarter" idx="19" hasCustomPrompt="1"/>
          </p:nvPr>
        </p:nvSpPr>
        <p:spPr>
          <a:xfrm>
            <a:off x="4182621" y="2047982"/>
            <a:ext cx="1061295"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8" name="Rectangle 17">
            <a:extLst>
              <a:ext uri="{FF2B5EF4-FFF2-40B4-BE49-F238E27FC236}">
                <a16:creationId xmlns:a16="http://schemas.microsoft.com/office/drawing/2014/main" id="{A32462FA-7D20-4E6B-9335-5F0CC56925D0}"/>
              </a:ext>
            </a:extLst>
          </p:cNvPr>
          <p:cNvSpPr/>
          <p:nvPr/>
        </p:nvSpPr>
        <p:spPr>
          <a:xfrm>
            <a:off x="412080"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p:nvSpPr>
        <p:spPr>
          <a:xfrm>
            <a:off x="5408868"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p:nvSpPr>
        <p:spPr>
          <a:xfrm>
            <a:off x="412080" y="4523370"/>
            <a:ext cx="486182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p:nvSpPr>
        <p:spPr>
          <a:xfrm>
            <a:off x="5408868" y="4523370"/>
            <a:ext cx="486182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Text Placeholder 8">
            <a:extLst>
              <a:ext uri="{FF2B5EF4-FFF2-40B4-BE49-F238E27FC236}">
                <a16:creationId xmlns:a16="http://schemas.microsoft.com/office/drawing/2014/main" id="{DE12908D-2FA0-48AB-B2FF-08FF43357198}"/>
              </a:ext>
            </a:extLst>
          </p:cNvPr>
          <p:cNvSpPr>
            <a:spLocks noGrp="1"/>
          </p:cNvSpPr>
          <p:nvPr>
            <p:ph type="body" sz="quarter" idx="17"/>
          </p:nvPr>
        </p:nvSpPr>
        <p:spPr>
          <a:xfrm>
            <a:off x="449766" y="2047982"/>
            <a:ext cx="4794149"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5" name="Text Placeholder 8">
            <a:extLst>
              <a:ext uri="{FF2B5EF4-FFF2-40B4-BE49-F238E27FC236}">
                <a16:creationId xmlns:a16="http://schemas.microsoft.com/office/drawing/2014/main" id="{8DB1A9EF-276C-4FE9-B33D-E2267D9DB46B}"/>
              </a:ext>
            </a:extLst>
          </p:cNvPr>
          <p:cNvSpPr>
            <a:spLocks noGrp="1"/>
          </p:cNvSpPr>
          <p:nvPr>
            <p:ph type="body" sz="quarter" idx="26"/>
          </p:nvPr>
        </p:nvSpPr>
        <p:spPr>
          <a:xfrm>
            <a:off x="5477619" y="2047982"/>
            <a:ext cx="4794149"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6" name="Text Placeholder 8">
            <a:extLst>
              <a:ext uri="{FF2B5EF4-FFF2-40B4-BE49-F238E27FC236}">
                <a16:creationId xmlns:a16="http://schemas.microsoft.com/office/drawing/2014/main" id="{C2A7C1E0-8314-4B78-902A-0828B984B279}"/>
              </a:ext>
            </a:extLst>
          </p:cNvPr>
          <p:cNvSpPr>
            <a:spLocks noGrp="1"/>
          </p:cNvSpPr>
          <p:nvPr>
            <p:ph type="body" sz="quarter" idx="27"/>
          </p:nvPr>
        </p:nvSpPr>
        <p:spPr>
          <a:xfrm>
            <a:off x="471184" y="4684486"/>
            <a:ext cx="4794149"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7" name="Text Placeholder 8">
            <a:extLst>
              <a:ext uri="{FF2B5EF4-FFF2-40B4-BE49-F238E27FC236}">
                <a16:creationId xmlns:a16="http://schemas.microsoft.com/office/drawing/2014/main" id="{9057B8DE-1E5B-4E78-8FC1-456B14A880F7}"/>
              </a:ext>
            </a:extLst>
          </p:cNvPr>
          <p:cNvSpPr>
            <a:spLocks noGrp="1"/>
          </p:cNvSpPr>
          <p:nvPr>
            <p:ph type="body" sz="quarter" idx="28"/>
          </p:nvPr>
        </p:nvSpPr>
        <p:spPr>
          <a:xfrm>
            <a:off x="5477619" y="4684486"/>
            <a:ext cx="4794149" cy="1868920"/>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4241107115"/>
      </p:ext>
    </p:extLst>
  </p:cSld>
  <p:clrMapOvr>
    <a:masterClrMapping/>
  </p:clrMapOvr>
  <p:transition>
    <p:fade/>
  </p:transition>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column green line">
    <p:spTree>
      <p:nvGrpSpPr>
        <p:cNvPr id="1" name=""/>
        <p:cNvGrpSpPr/>
        <p:nvPr/>
      </p:nvGrpSpPr>
      <p:grpSpPr>
        <a:xfrm>
          <a:off x="0" y="0"/>
          <a:ext cx="0" cy="0"/>
          <a:chOff x="0" y="0"/>
          <a:chExt cx="0" cy="0"/>
        </a:xfrm>
      </p:grpSpPr>
      <p:sp>
        <p:nvSpPr>
          <p:cNvPr id="4" name="Rectangle 3"/>
          <p:cNvSpPr/>
          <p:nvPr/>
        </p:nvSpPr>
        <p:spPr>
          <a:xfrm>
            <a:off x="3788438" y="1880514"/>
            <a:ext cx="311854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5" name="Rectangle 4"/>
          <p:cNvSpPr/>
          <p:nvPr/>
        </p:nvSpPr>
        <p:spPr>
          <a:xfrm>
            <a:off x="441985" y="1874172"/>
            <a:ext cx="3121953"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6" name="Rectangle 5"/>
          <p:cNvSpPr/>
          <p:nvPr/>
        </p:nvSpPr>
        <p:spPr>
          <a:xfrm>
            <a:off x="7116739" y="1880514"/>
            <a:ext cx="3142871"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p:nvSpPr>
        <p:spPr>
          <a:xfrm>
            <a:off x="3751880" y="1880514"/>
            <a:ext cx="318944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p:nvSpPr>
        <p:spPr>
          <a:xfrm>
            <a:off x="412080" y="1880514"/>
            <a:ext cx="3181093"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p:nvSpPr>
        <p:spPr>
          <a:xfrm>
            <a:off x="7106983" y="1880514"/>
            <a:ext cx="318248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Text Placeholder 8">
            <a:extLst>
              <a:ext uri="{FF2B5EF4-FFF2-40B4-BE49-F238E27FC236}">
                <a16:creationId xmlns:a16="http://schemas.microsoft.com/office/drawing/2014/main" id="{F739EC70-7463-4AC3-840B-4FCA6DF39734}"/>
              </a:ext>
            </a:extLst>
          </p:cNvPr>
          <p:cNvSpPr>
            <a:spLocks noGrp="1"/>
          </p:cNvSpPr>
          <p:nvPr>
            <p:ph type="body" sz="quarter" idx="22"/>
          </p:nvPr>
        </p:nvSpPr>
        <p:spPr>
          <a:xfrm>
            <a:off x="449767" y="2047981"/>
            <a:ext cx="3143407" cy="4232121"/>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Text Placeholder 8">
            <a:extLst>
              <a:ext uri="{FF2B5EF4-FFF2-40B4-BE49-F238E27FC236}">
                <a16:creationId xmlns:a16="http://schemas.microsoft.com/office/drawing/2014/main" id="{A85F1297-532C-478B-8C8C-A7A406ADF2C4}"/>
              </a:ext>
            </a:extLst>
          </p:cNvPr>
          <p:cNvSpPr>
            <a:spLocks noGrp="1"/>
          </p:cNvSpPr>
          <p:nvPr>
            <p:ph type="body" sz="quarter" idx="23"/>
          </p:nvPr>
        </p:nvSpPr>
        <p:spPr>
          <a:xfrm>
            <a:off x="3793645" y="2051938"/>
            <a:ext cx="3143407" cy="4232121"/>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8" name="Text Placeholder 8">
            <a:extLst>
              <a:ext uri="{FF2B5EF4-FFF2-40B4-BE49-F238E27FC236}">
                <a16:creationId xmlns:a16="http://schemas.microsoft.com/office/drawing/2014/main" id="{72E6BFE1-0779-4417-985A-E1020673A1FF}"/>
              </a:ext>
            </a:extLst>
          </p:cNvPr>
          <p:cNvSpPr>
            <a:spLocks noGrp="1"/>
          </p:cNvSpPr>
          <p:nvPr>
            <p:ph type="body" sz="quarter" idx="24"/>
          </p:nvPr>
        </p:nvSpPr>
        <p:spPr>
          <a:xfrm>
            <a:off x="7146061" y="2047980"/>
            <a:ext cx="3143407" cy="4232121"/>
          </a:xfrm>
        </p:spPr>
        <p:txBody>
          <a:bodyPr>
            <a:noAutofit/>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2666202841"/>
      </p:ext>
    </p:extLst>
  </p:cSld>
  <p:clrMapOvr>
    <a:masterClrMapping/>
  </p:clrMapOvr>
  <p:transition>
    <p:fade/>
  </p:transition>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39924" y="1845371"/>
            <a:ext cx="3240956" cy="2173407"/>
          </a:xfrm>
        </p:spPr>
        <p:txBody>
          <a:bodyPr/>
          <a:lstStyle/>
          <a:p>
            <a:r>
              <a:rPr lang="en-GB" noProof="0"/>
              <a:t>Click icon to add picture</a:t>
            </a:r>
            <a:endParaRPr lang="en-GB"/>
          </a:p>
        </p:txBody>
      </p:sp>
      <p:sp>
        <p:nvSpPr>
          <p:cNvPr id="5" name="Picture Placeholder 7"/>
          <p:cNvSpPr>
            <a:spLocks noGrp="1"/>
          </p:cNvSpPr>
          <p:nvPr>
            <p:ph type="pic" sz="quarter" idx="14"/>
          </p:nvPr>
        </p:nvSpPr>
        <p:spPr>
          <a:xfrm>
            <a:off x="7021237" y="1845371"/>
            <a:ext cx="3230654" cy="2173407"/>
          </a:xfrm>
        </p:spPr>
        <p:txBody>
          <a:bodyPr/>
          <a:lstStyle/>
          <a:p>
            <a:r>
              <a:rPr lang="en-GB" noProof="0"/>
              <a:t>Click icon to add picture</a:t>
            </a:r>
            <a:endParaRPr lang="en-GB"/>
          </a:p>
        </p:txBody>
      </p:sp>
      <p:sp>
        <p:nvSpPr>
          <p:cNvPr id="6" name="Picture Placeholder 7"/>
          <p:cNvSpPr>
            <a:spLocks noGrp="1"/>
          </p:cNvSpPr>
          <p:nvPr>
            <p:ph type="pic" sz="quarter" idx="15"/>
          </p:nvPr>
        </p:nvSpPr>
        <p:spPr>
          <a:xfrm>
            <a:off x="3747287" y="1845371"/>
            <a:ext cx="3207544" cy="2173407"/>
          </a:xfrm>
        </p:spPr>
        <p:txBody>
          <a:bodyPr/>
          <a:lstStyle/>
          <a:p>
            <a:r>
              <a:rPr lang="en-GB" noProof="0"/>
              <a:t>Click icon to add picture</a:t>
            </a:r>
            <a:endParaRPr lang="en-GB"/>
          </a:p>
        </p:txBody>
      </p:sp>
      <p:sp>
        <p:nvSpPr>
          <p:cNvPr id="9" name="Text Placeholder 18"/>
          <p:cNvSpPr>
            <a:spLocks noGrp="1"/>
          </p:cNvSpPr>
          <p:nvPr>
            <p:ph idx="1"/>
          </p:nvPr>
        </p:nvSpPr>
        <p:spPr>
          <a:xfrm>
            <a:off x="439925" y="4224318"/>
            <a:ext cx="3230651" cy="2309570"/>
          </a:xfrm>
          <a:prstGeom prst="rect">
            <a:avLst/>
          </a:prstGeom>
        </p:spPr>
        <p:txBody>
          <a:bodyPr vert="horz" lIns="0" tIns="0" rIns="0" bIns="0" rtlCol="0">
            <a:no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18"/>
          <p:cNvSpPr>
            <a:spLocks noGrp="1"/>
          </p:cNvSpPr>
          <p:nvPr>
            <p:ph idx="16"/>
          </p:nvPr>
        </p:nvSpPr>
        <p:spPr>
          <a:xfrm>
            <a:off x="3742135" y="4224318"/>
            <a:ext cx="3207544" cy="2309570"/>
          </a:xfrm>
          <a:prstGeom prst="rect">
            <a:avLst/>
          </a:prstGeom>
        </p:spPr>
        <p:txBody>
          <a:bodyPr vert="horz" lIns="0" tIns="0" rIns="0" bIns="0" rtlCol="0">
            <a:no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4" name="Text Placeholder 18"/>
          <p:cNvSpPr>
            <a:spLocks noGrp="1"/>
          </p:cNvSpPr>
          <p:nvPr>
            <p:ph idx="17"/>
          </p:nvPr>
        </p:nvSpPr>
        <p:spPr>
          <a:xfrm>
            <a:off x="7021237" y="4224318"/>
            <a:ext cx="3230654" cy="2309570"/>
          </a:xfrm>
          <a:prstGeom prst="rect">
            <a:avLst/>
          </a:prstGeom>
        </p:spPr>
        <p:txBody>
          <a:bodyPr vert="horz" lIns="0" tIns="0" rIns="0" bIns="0" rtlCol="0">
            <a:no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99935495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41984" y="2817517"/>
            <a:ext cx="2273063" cy="3742138"/>
          </a:xfrm>
        </p:spPr>
        <p:txBody>
          <a:bodyPr>
            <a:noAutofit/>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5" name="Text Placeholder 8"/>
          <p:cNvSpPr>
            <a:spLocks noGrp="1"/>
          </p:cNvSpPr>
          <p:nvPr>
            <p:ph type="body" sz="quarter" idx="18"/>
          </p:nvPr>
        </p:nvSpPr>
        <p:spPr>
          <a:xfrm>
            <a:off x="7977499" y="2817517"/>
            <a:ext cx="2273063" cy="3742138"/>
          </a:xfrm>
        </p:spPr>
        <p:txBody>
          <a:bodyPr>
            <a:noAutofit/>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p:cNvSpPr>
            <a:spLocks noGrp="1"/>
          </p:cNvSpPr>
          <p:nvPr>
            <p:ph type="body" sz="quarter" idx="19"/>
          </p:nvPr>
        </p:nvSpPr>
        <p:spPr>
          <a:xfrm>
            <a:off x="2953823" y="2817517"/>
            <a:ext cx="2273063" cy="3742138"/>
          </a:xfrm>
        </p:spPr>
        <p:txBody>
          <a:bodyPr>
            <a:noAutofit/>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7" name="Text Placeholder 8"/>
          <p:cNvSpPr>
            <a:spLocks noGrp="1"/>
          </p:cNvSpPr>
          <p:nvPr>
            <p:ph type="body" sz="quarter" idx="20"/>
          </p:nvPr>
        </p:nvSpPr>
        <p:spPr>
          <a:xfrm>
            <a:off x="5465660" y="2817517"/>
            <a:ext cx="2273063" cy="3742138"/>
          </a:xfrm>
        </p:spPr>
        <p:txBody>
          <a:bodyPr>
            <a:noAutofit/>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118381359"/>
      </p:ext>
    </p:extLst>
  </p:cSld>
  <p:clrMapOvr>
    <a:masterClrMapping/>
  </p:clrMapOvr>
  <p:transition>
    <p:fade/>
  </p:transition>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39924" y="1835673"/>
            <a:ext cx="4905984" cy="519902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93923007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D1AFA9E9-5EB8-42BF-B15A-3D95DDA547A4}"/>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5" name="Title Placeholder 1">
            <a:extLst>
              <a:ext uri="{FF2B5EF4-FFF2-40B4-BE49-F238E27FC236}">
                <a16:creationId xmlns:a16="http://schemas.microsoft.com/office/drawing/2014/main" id="{C3F5B0ED-A4CB-4D19-B6B8-CA9E1139E70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08525353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Layout (With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1483959"/>
            <a:ext cx="3132137"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2212465"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a:t>Client name XXXX </a:t>
            </a:r>
            <a:r>
              <a:rPr lang="en-NZ" sz="800" b="0" i="0" kern="1200">
                <a:solidFill>
                  <a:schemeClr val="tx1"/>
                </a:solidFill>
                <a:effectLst/>
                <a:latin typeface="Calibri Light" panose="020F0302020204030204" pitchFamily="34" charset="0"/>
                <a:ea typeface="+mn-ea"/>
                <a:cs typeface="Calibri Light" panose="020F0302020204030204" pitchFamily="34" charset="0"/>
              </a:rPr>
              <a:t>| Proposal for XXXXXX services</a:t>
            </a:r>
          </a:p>
        </p:txBody>
      </p:sp>
    </p:spTree>
    <p:extLst>
      <p:ext uri="{BB962C8B-B14F-4D97-AF65-F5344CB8AC3E}">
        <p14:creationId xmlns:p14="http://schemas.microsoft.com/office/powerpoint/2010/main" val="3557246589"/>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0482511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43183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4915206" y="1835674"/>
            <a:ext cx="5335570" cy="5199024"/>
          </a:xfrm>
        </p:spPr>
        <p:txBody>
          <a:bodyPr/>
          <a:lstStyle/>
          <a:p>
            <a:r>
              <a:rPr lang="en-GB" noProof="0"/>
              <a:t>Click icon to add picture</a:t>
            </a:r>
            <a:endParaRPr lang="en-GB"/>
          </a:p>
        </p:txBody>
      </p:sp>
      <p:sp>
        <p:nvSpPr>
          <p:cNvPr id="6" name="Content Placeholder 3"/>
          <p:cNvSpPr>
            <a:spLocks noGrp="1"/>
          </p:cNvSpPr>
          <p:nvPr>
            <p:ph sz="quarter" idx="10"/>
          </p:nvPr>
        </p:nvSpPr>
        <p:spPr>
          <a:xfrm>
            <a:off x="441038" y="1835674"/>
            <a:ext cx="3800419" cy="5199024"/>
          </a:xfrm>
          <a:prstGeom prst="rect">
            <a:avLst/>
          </a:prstGeom>
        </p:spPr>
        <p:txBody>
          <a:bodyPr/>
          <a:lstStyle>
            <a:lvl1pPr>
              <a:tabLst>
                <a:tab pos="5880664" algn="r"/>
              </a:tabLst>
              <a:defRPr/>
            </a:lvl1pPr>
            <a:lvl2pPr>
              <a:tabLst>
                <a:tab pos="5880664" algn="r"/>
              </a:tabLst>
              <a:defRPr/>
            </a:lvl2pPr>
            <a:lvl3pPr>
              <a:tabLst>
                <a:tab pos="5880664" algn="r"/>
              </a:tabLst>
              <a:defRPr/>
            </a:lvl3pPr>
            <a:lvl4pPr>
              <a:tabLst>
                <a:tab pos="5880664" algn="r"/>
              </a:tabLst>
              <a:defRPr/>
            </a:lvl4pPr>
            <a:lvl5pPr>
              <a:tabLst>
                <a:tab pos="5880664"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69D06B49-E6E5-4392-8EA1-B30AAFBED171}"/>
              </a:ext>
            </a:extLst>
          </p:cNvPr>
          <p:cNvSpPr>
            <a:spLocks noGrp="1"/>
          </p:cNvSpPr>
          <p:nvPr>
            <p:ph type="body" sz="quarter" idx="21"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E531D209-151A-482F-AB69-497D00F558A6}"/>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75764646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5" name="Text Placeholder 8"/>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7" name="Chart Placeholder 3"/>
          <p:cNvSpPr>
            <a:spLocks noGrp="1"/>
          </p:cNvSpPr>
          <p:nvPr>
            <p:ph type="chart" sz="quarter" idx="15"/>
          </p:nvPr>
        </p:nvSpPr>
        <p:spPr>
          <a:xfrm>
            <a:off x="439926" y="2261951"/>
            <a:ext cx="9811965" cy="4485333"/>
          </a:xfrm>
          <a:prstGeom prst="rect">
            <a:avLst/>
          </a:prstGeom>
        </p:spPr>
        <p:txBody>
          <a:bodyPr/>
          <a:lstStyle/>
          <a:p>
            <a:r>
              <a:rPr lang="en-GB"/>
              <a:t>Click icon to add chart</a:t>
            </a:r>
          </a:p>
        </p:txBody>
      </p:sp>
      <p:sp>
        <p:nvSpPr>
          <p:cNvPr id="18" name="Text Placeholder 8"/>
          <p:cNvSpPr>
            <a:spLocks noGrp="1"/>
          </p:cNvSpPr>
          <p:nvPr>
            <p:ph type="body" sz="quarter" idx="18"/>
          </p:nvPr>
        </p:nvSpPr>
        <p:spPr>
          <a:xfrm>
            <a:off x="439926" y="1845371"/>
            <a:ext cx="9811965" cy="393733"/>
          </a:xfrm>
        </p:spPr>
        <p:txBody>
          <a:bodyPr/>
          <a:lstStyle/>
          <a:p>
            <a:pPr lvl="0"/>
            <a:r>
              <a:rPr lang="en-GB" noProof="0"/>
              <a:t>Click to edit Master text styles</a:t>
            </a:r>
            <a:endParaRPr lang="en-GB"/>
          </a:p>
        </p:txBody>
      </p:sp>
      <p:sp>
        <p:nvSpPr>
          <p:cNvPr id="19" name="Text Placeholder 7"/>
          <p:cNvSpPr>
            <a:spLocks noGrp="1"/>
          </p:cNvSpPr>
          <p:nvPr>
            <p:ph type="body" sz="quarter" idx="23"/>
          </p:nvPr>
        </p:nvSpPr>
        <p:spPr>
          <a:xfrm>
            <a:off x="439924" y="6747285"/>
            <a:ext cx="9811966" cy="287414"/>
          </a:xfrm>
        </p:spPr>
        <p:txBody>
          <a:bodyPr>
            <a:normAutofit/>
          </a:bodyPr>
          <a:lstStyle>
            <a:lvl1pPr>
              <a:spcAft>
                <a:spcPts val="0"/>
              </a:spcAft>
              <a:defRPr sz="789"/>
            </a:lvl1pPr>
          </a:lstStyle>
          <a:p>
            <a:pPr lvl="0"/>
            <a:r>
              <a:rPr lang="en-GB"/>
              <a:t>Click to edit Master text styles</a:t>
            </a:r>
          </a:p>
        </p:txBody>
      </p:sp>
      <p:sp>
        <p:nvSpPr>
          <p:cNvPr id="7" name="Title Placeholder 1">
            <a:extLst>
              <a:ext uri="{FF2B5EF4-FFF2-40B4-BE49-F238E27FC236}">
                <a16:creationId xmlns:a16="http://schemas.microsoft.com/office/drawing/2014/main" id="{8CFE9674-04ED-4C53-9426-4EA385799FE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43977300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39924" y="1835673"/>
            <a:ext cx="9791547" cy="5199027"/>
          </a:xfrm>
          <a:prstGeom prst="rect">
            <a:avLst/>
          </a:prstGeom>
        </p:spPr>
        <p:txBody>
          <a:bodyPr vert="horz" lIns="0" tIns="0" rIns="0" bIns="0" rtlCol="0">
            <a:normAutofit/>
          </a:bodyPr>
          <a:lstStyle>
            <a:lvl1pPr marL="0" indent="0" algn="l">
              <a:buFontTx/>
              <a:buNone/>
              <a:defRPr>
                <a:latin typeface="+mn-lt"/>
              </a:defRPr>
            </a:lvl1pPr>
            <a:lvl2pPr marL="122517" indent="-122517" algn="l">
              <a:buClrTx/>
              <a:buSzPct val="100000"/>
              <a:buFont typeface="Arial" panose="020B0604020202020204" pitchFamily="34" charset="0"/>
              <a:buChar char="•"/>
              <a:defRPr>
                <a:latin typeface="+mj-lt"/>
              </a:defRPr>
            </a:lvl2pPr>
            <a:lvl3pPr marL="267310" indent="-122517" algn="l">
              <a:buClrTx/>
              <a:buSzPct val="100000"/>
              <a:buFont typeface="Arial" panose="020B0604020202020204" pitchFamily="34" charset="0"/>
              <a:buChar char="−"/>
              <a:defRPr>
                <a:latin typeface="+mn-lt"/>
              </a:defRPr>
            </a:lvl3pPr>
            <a:lvl4pPr marL="412102" indent="-122517" algn="l">
              <a:buClrTx/>
              <a:buSzPct val="100000"/>
              <a:buFont typeface="Arial" panose="020B0604020202020204" pitchFamily="34" charset="0"/>
              <a:buChar char="◦"/>
              <a:defRPr>
                <a:latin typeface="+mn-lt"/>
              </a:defRPr>
            </a:lvl4pPr>
            <a:lvl5pPr marL="556895" indent="-122517" algn="l">
              <a:buClrTx/>
              <a:buSzPct val="100000"/>
              <a:buFont typeface="Arial" panose="020B0604020202020204" pitchFamily="34" charset="0"/>
              <a:buChar cha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439925" y="349986"/>
            <a:ext cx="9804540" cy="769968"/>
          </a:xfrm>
          <a:prstGeom prst="rect">
            <a:avLst/>
          </a:prstGeom>
        </p:spPr>
        <p:txBody>
          <a:bodyPr vert="horz" lIns="0" tIns="0" rIns="0" bIns="0" rtlCol="0" anchor="t" anchorCtr="0">
            <a:noAutofit/>
          </a:bodyPr>
          <a:lstStyle>
            <a:lvl1pPr>
              <a:defRPr/>
            </a:lvl1pPr>
          </a:lstStyle>
          <a:p>
            <a:r>
              <a:rPr lang="en-GB"/>
              <a:t>Click to add title</a:t>
            </a:r>
          </a:p>
        </p:txBody>
      </p:sp>
    </p:spTree>
    <p:extLst>
      <p:ext uri="{BB962C8B-B14F-4D97-AF65-F5344CB8AC3E}">
        <p14:creationId xmlns:p14="http://schemas.microsoft.com/office/powerpoint/2010/main" val="3764338761"/>
      </p:ext>
    </p:extLst>
  </p:cSld>
  <p:clrMapOvr>
    <a:masterClrMapping/>
  </p:clrMapOvr>
  <p:transition>
    <p:fade/>
  </p:transition>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39925" y="1835673"/>
            <a:ext cx="4652744" cy="5199025"/>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Content Placeholder 3"/>
          <p:cNvSpPr>
            <a:spLocks noGrp="1"/>
          </p:cNvSpPr>
          <p:nvPr>
            <p:ph sz="quarter" idx="20"/>
          </p:nvPr>
        </p:nvSpPr>
        <p:spPr>
          <a:xfrm>
            <a:off x="5596311" y="1835673"/>
            <a:ext cx="4667830" cy="5199025"/>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8A9CD2DA-AA83-4DCB-8501-DE5878CC0B8A}"/>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7" name="Title Placeholder 1">
            <a:extLst>
              <a:ext uri="{FF2B5EF4-FFF2-40B4-BE49-F238E27FC236}">
                <a16:creationId xmlns:a16="http://schemas.microsoft.com/office/drawing/2014/main" id="{6559CC6F-6478-4902-A4D5-F8FB6538D28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22443420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39924" y="1835673"/>
            <a:ext cx="4652745" cy="5199025"/>
          </a:xfrm>
          <a:prstGeom prst="rect">
            <a:avLst/>
          </a:prstGeom>
        </p:spPr>
        <p:txBody>
          <a:bodyPr>
            <a:normAutofit/>
          </a:bodyPr>
          <a:lstStyle>
            <a:lvl1pPr marL="0" indent="0" algn="l">
              <a:buFontTx/>
              <a:buNone/>
              <a:tabLst>
                <a:tab pos="4410608" algn="r"/>
              </a:tabLst>
              <a:defRPr sz="1403"/>
            </a:lvl1pPr>
            <a:lvl2pPr marL="155931" indent="-155931" algn="l">
              <a:buClrTx/>
              <a:buSzPct val="100000"/>
              <a:buFont typeface="Arial" panose="020B0604020202020204" pitchFamily="34" charset="0"/>
              <a:buChar char="•"/>
              <a:tabLst>
                <a:tab pos="4410608" algn="r"/>
              </a:tabLst>
              <a:defRPr sz="1403"/>
            </a:lvl2pPr>
            <a:lvl3pPr marL="334137" indent="-155931" algn="l">
              <a:buClrTx/>
              <a:buSzPct val="100000"/>
              <a:buFont typeface="Arial" panose="020B0604020202020204" pitchFamily="34" charset="0"/>
              <a:buChar char="−"/>
              <a:tabLst>
                <a:tab pos="4410608" algn="r"/>
              </a:tabLst>
              <a:defRPr sz="1403"/>
            </a:lvl3pPr>
            <a:lvl4pPr marL="512343" indent="-155931" algn="l">
              <a:buClrTx/>
              <a:buSzPct val="100000"/>
              <a:buFont typeface="Arial" panose="020B0604020202020204" pitchFamily="34" charset="0"/>
              <a:buChar char="◦"/>
              <a:tabLst>
                <a:tab pos="4410608" algn="r"/>
              </a:tabLst>
              <a:defRPr sz="1403"/>
            </a:lvl4pPr>
            <a:lvl5pPr marL="690550" indent="-155931" algn="l">
              <a:buClrTx/>
              <a:buSzPct val="100000"/>
              <a:buFont typeface="Arial" panose="020B0604020202020204" pitchFamily="34" charset="0"/>
              <a:buChar char="−"/>
              <a:tabLst>
                <a:tab pos="4410608" algn="r"/>
              </a:tabLst>
              <a:defRPr baseline="0"/>
            </a:lvl5pPr>
            <a:lvl6pPr>
              <a:defRPr sz="1403"/>
            </a:lvl6pPr>
            <a:lvl7pPr>
              <a:defRPr sz="1403"/>
            </a:lvl7pPr>
            <a:lvl8pPr>
              <a:defRPr sz="1403"/>
            </a:lvl8pPr>
            <a:lvl9pPr>
              <a:defRPr sz="1403"/>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Content Placeholder 3"/>
          <p:cNvSpPr>
            <a:spLocks noGrp="1"/>
          </p:cNvSpPr>
          <p:nvPr>
            <p:ph sz="quarter" idx="20"/>
          </p:nvPr>
        </p:nvSpPr>
        <p:spPr>
          <a:xfrm>
            <a:off x="5598469" y="1835673"/>
            <a:ext cx="4653421" cy="5199025"/>
          </a:xfrm>
          <a:prstGeom prst="rect">
            <a:avLst/>
          </a:prstGeom>
        </p:spPr>
        <p:txBody>
          <a:bodyPr>
            <a:normAutofit/>
          </a:bodyPr>
          <a:lstStyle>
            <a:lvl1pPr marL="0" indent="0" algn="l">
              <a:buFontTx/>
              <a:buNone/>
              <a:tabLst>
                <a:tab pos="4410608" algn="r"/>
              </a:tabLst>
              <a:defRPr sz="1403"/>
            </a:lvl1pPr>
            <a:lvl2pPr marL="155931" indent="-155931" algn="l">
              <a:buClrTx/>
              <a:buSzPct val="100000"/>
              <a:buFont typeface="Arial" panose="020B0604020202020204" pitchFamily="34" charset="0"/>
              <a:buChar char="•"/>
              <a:tabLst>
                <a:tab pos="4410608" algn="r"/>
              </a:tabLst>
              <a:defRPr sz="1403"/>
            </a:lvl2pPr>
            <a:lvl3pPr marL="334137" indent="-155931" algn="l">
              <a:buClrTx/>
              <a:buSzPct val="100000"/>
              <a:buFont typeface="Arial" panose="020B0604020202020204" pitchFamily="34" charset="0"/>
              <a:buChar char="−"/>
              <a:tabLst>
                <a:tab pos="4410608" algn="r"/>
              </a:tabLst>
              <a:defRPr sz="1403"/>
            </a:lvl3pPr>
            <a:lvl4pPr marL="512343" indent="-155931" algn="l">
              <a:buClrTx/>
              <a:buSzPct val="100000"/>
              <a:buFont typeface="Arial" panose="020B0604020202020204" pitchFamily="34" charset="0"/>
              <a:buChar char="◦"/>
              <a:tabLst>
                <a:tab pos="4410608" algn="r"/>
              </a:tabLst>
              <a:defRPr sz="1403"/>
            </a:lvl4pPr>
            <a:lvl5pPr marL="690550" indent="-155931" algn="l">
              <a:buClrTx/>
              <a:buSzPct val="100000"/>
              <a:buFont typeface="Arial" panose="020B0604020202020204" pitchFamily="34" charset="0"/>
              <a:buChar char="−"/>
              <a:tabLst>
                <a:tab pos="4410608" algn="r"/>
              </a:tabLst>
              <a:defRPr baseline="0"/>
            </a:lvl5pPr>
            <a:lvl6pPr>
              <a:defRPr sz="1403"/>
            </a:lvl6pPr>
            <a:lvl7pPr>
              <a:defRPr sz="1403"/>
            </a:lvl7pPr>
            <a:lvl8pPr>
              <a:defRPr sz="1403"/>
            </a:lvl8pPr>
            <a:lvl9pPr>
              <a:defRPr sz="1403"/>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a:extLst>
              <a:ext uri="{FF2B5EF4-FFF2-40B4-BE49-F238E27FC236}">
                <a16:creationId xmlns:a16="http://schemas.microsoft.com/office/drawing/2014/main" id="{E5225F53-1C15-499B-9179-65E3B2184C7C}"/>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914EA394-D3CD-41FC-B7FF-082F08C15AA4}"/>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55114228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39926" y="1835673"/>
            <a:ext cx="4696229" cy="4911612"/>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3" name="Chart Placeholder 2"/>
          <p:cNvSpPr>
            <a:spLocks noGrp="1"/>
          </p:cNvSpPr>
          <p:nvPr>
            <p:ph type="chart" sz="quarter" idx="21"/>
          </p:nvPr>
        </p:nvSpPr>
        <p:spPr>
          <a:xfrm>
            <a:off x="5560955" y="2342433"/>
            <a:ext cx="4690935" cy="4404850"/>
          </a:xfrm>
        </p:spPr>
        <p:txBody>
          <a:bodyPr/>
          <a:lstStyle/>
          <a:p>
            <a:r>
              <a:rPr lang="en-GB" noProof="0"/>
              <a:t>Click icon to add chart</a:t>
            </a:r>
            <a:endParaRPr lang="en-GB"/>
          </a:p>
        </p:txBody>
      </p:sp>
      <p:sp>
        <p:nvSpPr>
          <p:cNvPr id="6" name="Text Placeholder 5"/>
          <p:cNvSpPr>
            <a:spLocks noGrp="1"/>
          </p:cNvSpPr>
          <p:nvPr>
            <p:ph type="body" sz="quarter" idx="22"/>
          </p:nvPr>
        </p:nvSpPr>
        <p:spPr>
          <a:xfrm>
            <a:off x="5560955" y="1835672"/>
            <a:ext cx="4690935" cy="463730"/>
          </a:xfrm>
        </p:spPr>
        <p:txBody>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439924" y="6747285"/>
            <a:ext cx="9811966" cy="287414"/>
          </a:xfrm>
        </p:spPr>
        <p:txBody>
          <a:bodyPr>
            <a:normAutofit/>
          </a:bodyPr>
          <a:lstStyle>
            <a:lvl1pPr>
              <a:spcAft>
                <a:spcPts val="0"/>
              </a:spcAft>
              <a:defRPr sz="965"/>
            </a:lvl1pPr>
          </a:lstStyle>
          <a:p>
            <a:pPr lvl="0"/>
            <a:r>
              <a:rPr lang="en-GB"/>
              <a:t>Click to edit Master text styles</a:t>
            </a:r>
          </a:p>
        </p:txBody>
      </p:sp>
      <p:sp>
        <p:nvSpPr>
          <p:cNvPr id="8" name="Text Placeholder 8">
            <a:extLst>
              <a:ext uri="{FF2B5EF4-FFF2-40B4-BE49-F238E27FC236}">
                <a16:creationId xmlns:a16="http://schemas.microsoft.com/office/drawing/2014/main" id="{E911C489-B226-49BC-B069-119CF8BC96EF}"/>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9" name="Title Placeholder 1">
            <a:extLst>
              <a:ext uri="{FF2B5EF4-FFF2-40B4-BE49-F238E27FC236}">
                <a16:creationId xmlns:a16="http://schemas.microsoft.com/office/drawing/2014/main" id="{F47218A4-44FE-4E96-A903-7AD44AF4E8DB}"/>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35945260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5560954" y="2342433"/>
            <a:ext cx="4690936" cy="4404850"/>
          </a:xfrm>
        </p:spPr>
        <p:txBody>
          <a:bodyPr/>
          <a:lstStyle/>
          <a:p>
            <a:r>
              <a:rPr lang="en-GB"/>
              <a:t>Click icon to add chart</a:t>
            </a:r>
          </a:p>
        </p:txBody>
      </p:sp>
      <p:sp>
        <p:nvSpPr>
          <p:cNvPr id="6" name="Text Placeholder 5"/>
          <p:cNvSpPr>
            <a:spLocks noGrp="1"/>
          </p:cNvSpPr>
          <p:nvPr>
            <p:ph type="body" sz="quarter" idx="22"/>
          </p:nvPr>
        </p:nvSpPr>
        <p:spPr>
          <a:xfrm>
            <a:off x="5560955" y="1835672"/>
            <a:ext cx="4690936" cy="463730"/>
          </a:xfrm>
        </p:spPr>
        <p:txBody>
          <a:bodyPr/>
          <a:lstStyle/>
          <a:p>
            <a:pPr lvl="0"/>
            <a:r>
              <a:rPr lang="en-GB" noProof="0"/>
              <a:t>Click to edit Master text styles</a:t>
            </a:r>
            <a:endParaRPr lang="en-GB"/>
          </a:p>
        </p:txBody>
      </p:sp>
      <p:sp>
        <p:nvSpPr>
          <p:cNvPr id="15" name="Text Placeholder 7"/>
          <p:cNvSpPr>
            <a:spLocks noGrp="1"/>
          </p:cNvSpPr>
          <p:nvPr>
            <p:ph type="body" sz="quarter" idx="23"/>
          </p:nvPr>
        </p:nvSpPr>
        <p:spPr>
          <a:xfrm>
            <a:off x="439923" y="6747285"/>
            <a:ext cx="9791550" cy="287414"/>
          </a:xfrm>
        </p:spPr>
        <p:txBody>
          <a:bodyPr>
            <a:normAutofit/>
          </a:bodyPr>
          <a:lstStyle>
            <a:lvl1pPr>
              <a:spcAft>
                <a:spcPts val="0"/>
              </a:spcAft>
              <a:defRPr sz="965"/>
            </a:lvl1pPr>
          </a:lstStyle>
          <a:p>
            <a:pPr lvl="0"/>
            <a:r>
              <a:rPr lang="en-GB"/>
              <a:t>Click to edit Master text styles</a:t>
            </a:r>
          </a:p>
        </p:txBody>
      </p:sp>
      <p:sp>
        <p:nvSpPr>
          <p:cNvPr id="9" name="Chart Placeholder 2"/>
          <p:cNvSpPr>
            <a:spLocks noGrp="1"/>
          </p:cNvSpPr>
          <p:nvPr>
            <p:ph type="chart" sz="quarter" idx="24"/>
          </p:nvPr>
        </p:nvSpPr>
        <p:spPr>
          <a:xfrm>
            <a:off x="439924" y="2342433"/>
            <a:ext cx="4691033" cy="4404850"/>
          </a:xfrm>
        </p:spPr>
        <p:txBody>
          <a:bodyPr/>
          <a:lstStyle/>
          <a:p>
            <a:r>
              <a:rPr lang="en-GB"/>
              <a:t>Click icon to add chart</a:t>
            </a:r>
          </a:p>
        </p:txBody>
      </p:sp>
      <p:sp>
        <p:nvSpPr>
          <p:cNvPr id="12" name="Text Placeholder 5"/>
          <p:cNvSpPr>
            <a:spLocks noGrp="1"/>
          </p:cNvSpPr>
          <p:nvPr>
            <p:ph type="body" sz="quarter" idx="25"/>
          </p:nvPr>
        </p:nvSpPr>
        <p:spPr>
          <a:xfrm>
            <a:off x="439923" y="1835672"/>
            <a:ext cx="4691033" cy="463730"/>
          </a:xfrm>
        </p:spPr>
        <p:txBody>
          <a:bodyPr/>
          <a:lstStyle/>
          <a:p>
            <a:pPr lvl="0"/>
            <a:r>
              <a:rPr lang="en-GB" noProof="0"/>
              <a:t>Click to edit Master text styles</a:t>
            </a:r>
            <a:endParaRPr lang="en-GB"/>
          </a:p>
        </p:txBody>
      </p:sp>
      <p:sp>
        <p:nvSpPr>
          <p:cNvPr id="10" name="Text Placeholder 8">
            <a:extLst>
              <a:ext uri="{FF2B5EF4-FFF2-40B4-BE49-F238E27FC236}">
                <a16:creationId xmlns:a16="http://schemas.microsoft.com/office/drawing/2014/main" id="{5D528E1B-5BDF-48B1-B9CD-A31A99631297}"/>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4" name="Title Placeholder 1">
            <a:extLst>
              <a:ext uri="{FF2B5EF4-FFF2-40B4-BE49-F238E27FC236}">
                <a16:creationId xmlns:a16="http://schemas.microsoft.com/office/drawing/2014/main" id="{56A696DA-71F5-44D5-B231-17F470D2F6A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81946396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39924" y="1835673"/>
            <a:ext cx="3886531" cy="5199027"/>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8" name="Content Placeholder 3"/>
          <p:cNvSpPr>
            <a:spLocks noGrp="1"/>
          </p:cNvSpPr>
          <p:nvPr>
            <p:ph sz="quarter" idx="16"/>
          </p:nvPr>
        </p:nvSpPr>
        <p:spPr>
          <a:xfrm>
            <a:off x="4779701" y="1835673"/>
            <a:ext cx="5472188" cy="5199027"/>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5DCFBECF-F261-4066-B77C-A1FCF54AA07F}"/>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6E9BEEDA-6F6F-4BD9-B1D8-9731D1B037A6}"/>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4416718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3 Column Layout (With Title)">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1483959"/>
            <a:ext cx="9919114" cy="5499454"/>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5" name="Rectangle 4">
            <a:extLst>
              <a:ext uri="{FF2B5EF4-FFF2-40B4-BE49-F238E27FC236}">
                <a16:creationId xmlns:a16="http://schemas.microsoft.com/office/drawing/2014/main" id="{E698633A-736C-49A2-B58B-4608A629C1FB}"/>
              </a:ext>
            </a:extLst>
          </p:cNvPr>
          <p:cNvSpPr/>
          <p:nvPr userDrawn="1"/>
        </p:nvSpPr>
        <p:spPr>
          <a:xfrm>
            <a:off x="296448" y="259368"/>
            <a:ext cx="3204723"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err="1"/>
              <a:t>Te</a:t>
            </a:r>
            <a:r>
              <a:rPr lang="en-NZ" sz="800" b="1"/>
              <a:t> </a:t>
            </a:r>
            <a:r>
              <a:rPr lang="en-NZ" sz="800" b="1" err="1"/>
              <a:t>Whatu</a:t>
            </a:r>
            <a:r>
              <a:rPr lang="en-NZ" sz="800" b="1"/>
              <a:t> Ora </a:t>
            </a:r>
            <a:r>
              <a:rPr lang="en-NZ" sz="800" b="0" i="0" kern="1200">
                <a:solidFill>
                  <a:schemeClr val="tx1"/>
                </a:solidFill>
                <a:effectLst/>
                <a:latin typeface="Calibri Light" panose="020F0302020204030204" pitchFamily="34" charset="0"/>
                <a:ea typeface="+mn-ea"/>
                <a:cs typeface="Calibri Light" panose="020F0302020204030204" pitchFamily="34" charset="0"/>
              </a:rPr>
              <a:t>| School Based Health Services Enhancements Programme</a:t>
            </a:r>
          </a:p>
        </p:txBody>
      </p:sp>
    </p:spTree>
    <p:extLst>
      <p:ext uri="{BB962C8B-B14F-4D97-AF65-F5344CB8AC3E}">
        <p14:creationId xmlns:p14="http://schemas.microsoft.com/office/powerpoint/2010/main" val="405808193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6645448" y="1828388"/>
            <a:ext cx="3606442" cy="5206312"/>
          </a:xfrm>
          <a:prstGeom prst="rect">
            <a:avLst/>
          </a:prstGeom>
        </p:spPr>
        <p:txBody>
          <a:bodyPr>
            <a:normAutofit/>
          </a:bodyPr>
          <a:lstStyle>
            <a:lvl1pPr>
              <a:tabLst>
                <a:tab pos="4410608" algn="r"/>
              </a:tabLst>
              <a:defRPr sz="1842">
                <a:solidFill>
                  <a:schemeClr val="accent3"/>
                </a:solidFill>
              </a:defRPr>
            </a:lvl1pPr>
            <a:lvl2pPr>
              <a:tabLst>
                <a:tab pos="4410608" algn="r"/>
              </a:tabLst>
              <a:defRPr/>
            </a:lvl2pPr>
            <a:lvl3pPr>
              <a:tabLst>
                <a:tab pos="4410608" algn="r"/>
              </a:tabLst>
              <a:defRPr/>
            </a:lvl3pPr>
            <a:lvl4pPr>
              <a:tabLst>
                <a:tab pos="4410608" algn="r"/>
              </a:tabLst>
              <a:defRPr/>
            </a:lvl4pPr>
            <a:lvl5pPr>
              <a:tabLst>
                <a:tab pos="4410608" algn="r"/>
              </a:tabLst>
              <a:defRPr baseline="0"/>
            </a:lvl5pPr>
          </a:lstStyle>
          <a:p>
            <a:pPr lvl="0"/>
            <a:r>
              <a:rPr lang="en-GB" noProof="0"/>
              <a:t>Click to edit Master text styles</a:t>
            </a:r>
            <a:endParaRPr lang="en-GB"/>
          </a:p>
        </p:txBody>
      </p:sp>
      <p:sp>
        <p:nvSpPr>
          <p:cNvPr id="8" name="Content Placeholder 3"/>
          <p:cNvSpPr>
            <a:spLocks noGrp="1"/>
          </p:cNvSpPr>
          <p:nvPr>
            <p:ph sz="quarter" idx="16"/>
          </p:nvPr>
        </p:nvSpPr>
        <p:spPr>
          <a:xfrm>
            <a:off x="439925" y="1835672"/>
            <a:ext cx="5705762" cy="5199026"/>
          </a:xfrm>
          <a:prstGeom prst="rect">
            <a:avLst/>
          </a:prstGeom>
        </p:spPr>
        <p:txBody>
          <a:bodyPr/>
          <a:lstStyle>
            <a:lvl1pPr marL="0" indent="0" algn="l">
              <a:buFontTx/>
              <a:buNone/>
              <a:tabLst>
                <a:tab pos="4410608" algn="r"/>
              </a:tabLst>
              <a:defRPr/>
            </a:lvl1pPr>
            <a:lvl2pPr marL="122517" indent="-122517" algn="l">
              <a:buClrTx/>
              <a:buSzPct val="100000"/>
              <a:buFont typeface="Arial" panose="020B0604020202020204" pitchFamily="34" charset="0"/>
              <a:buChar char="•"/>
              <a:tabLst>
                <a:tab pos="4410608" algn="r"/>
              </a:tabLst>
              <a:defRPr/>
            </a:lvl2pPr>
            <a:lvl3pPr marL="267310" indent="-122517" algn="l">
              <a:buClrTx/>
              <a:buSzPct val="100000"/>
              <a:buFont typeface="Arial" panose="020B0604020202020204" pitchFamily="34" charset="0"/>
              <a:buChar char="−"/>
              <a:tabLst>
                <a:tab pos="4410608" algn="r"/>
              </a:tabLst>
              <a:defRPr/>
            </a:lvl3pPr>
            <a:lvl4pPr marL="412102" indent="-122517" algn="l">
              <a:buClrTx/>
              <a:buSzPct val="100000"/>
              <a:buFont typeface="Arial" panose="020B0604020202020204" pitchFamily="34" charset="0"/>
              <a:buChar char="◦"/>
              <a:tabLst>
                <a:tab pos="4410608" algn="r"/>
              </a:tabLst>
              <a:defRPr/>
            </a:lvl4pPr>
            <a:lvl5pPr marL="556895" indent="-122517" algn="l">
              <a:buClrTx/>
              <a:buSzPct val="100000"/>
              <a:buFont typeface="Arial" panose="020B0604020202020204" pitchFamily="34" charset="0"/>
              <a:buChar char="−"/>
              <a:tabLst>
                <a:tab pos="4410608" algn="r"/>
              </a:tabLst>
              <a:defRPr baseline="0"/>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96235826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41985" y="2261949"/>
            <a:ext cx="3112788" cy="4485334"/>
          </a:xfrm>
          <a:prstGeom prst="rect">
            <a:avLst/>
          </a:prstGeom>
        </p:spPr>
        <p:txBody>
          <a:bodyPr/>
          <a:lstStyle/>
          <a:p>
            <a:r>
              <a:rPr lang="en-GB" noProof="0"/>
              <a:t>Click icon to add chart</a:t>
            </a:r>
            <a:endParaRPr lang="en-GB"/>
          </a:p>
        </p:txBody>
      </p:sp>
      <p:sp>
        <p:nvSpPr>
          <p:cNvPr id="18" name="Text Placeholder 8"/>
          <p:cNvSpPr>
            <a:spLocks noGrp="1"/>
          </p:cNvSpPr>
          <p:nvPr>
            <p:ph type="body" sz="quarter" idx="18"/>
          </p:nvPr>
        </p:nvSpPr>
        <p:spPr>
          <a:xfrm>
            <a:off x="439924" y="1828900"/>
            <a:ext cx="3112788" cy="432231"/>
          </a:xfrm>
        </p:spPr>
        <p:txBody>
          <a:bodyPr/>
          <a:lstStyle/>
          <a:p>
            <a:pPr lvl="0"/>
            <a:r>
              <a:rPr lang="en-GB" noProof="0"/>
              <a:t>Click to edit Master text styles</a:t>
            </a:r>
            <a:endParaRPr lang="en-GB"/>
          </a:p>
        </p:txBody>
      </p:sp>
      <p:sp>
        <p:nvSpPr>
          <p:cNvPr id="7" name="Chart Placeholder 3"/>
          <p:cNvSpPr>
            <a:spLocks noGrp="1"/>
          </p:cNvSpPr>
          <p:nvPr>
            <p:ph type="chart" sz="quarter" idx="19"/>
          </p:nvPr>
        </p:nvSpPr>
        <p:spPr>
          <a:xfrm>
            <a:off x="3790544" y="2261949"/>
            <a:ext cx="3112788" cy="4485334"/>
          </a:xfrm>
          <a:prstGeom prst="rect">
            <a:avLst/>
          </a:prstGeom>
        </p:spPr>
        <p:txBody>
          <a:bodyPr/>
          <a:lstStyle/>
          <a:p>
            <a:r>
              <a:rPr lang="en-GB" noProof="0"/>
              <a:t>Click icon to add chart</a:t>
            </a:r>
            <a:endParaRPr lang="en-GB"/>
          </a:p>
        </p:txBody>
      </p:sp>
      <p:sp>
        <p:nvSpPr>
          <p:cNvPr id="8" name="Text Placeholder 8"/>
          <p:cNvSpPr>
            <a:spLocks noGrp="1"/>
          </p:cNvSpPr>
          <p:nvPr>
            <p:ph type="body" sz="quarter" idx="20"/>
          </p:nvPr>
        </p:nvSpPr>
        <p:spPr>
          <a:xfrm>
            <a:off x="3789513" y="1828900"/>
            <a:ext cx="3112788" cy="432231"/>
          </a:xfrm>
        </p:spPr>
        <p:txBody>
          <a:bodyPr/>
          <a:lstStyle/>
          <a:p>
            <a:pPr lvl="0"/>
            <a:r>
              <a:rPr lang="en-GB" noProof="0"/>
              <a:t>Click to edit Master text styles</a:t>
            </a:r>
            <a:endParaRPr lang="en-GB"/>
          </a:p>
        </p:txBody>
      </p:sp>
      <p:sp>
        <p:nvSpPr>
          <p:cNvPr id="9" name="Chart Placeholder 3"/>
          <p:cNvSpPr>
            <a:spLocks noGrp="1"/>
          </p:cNvSpPr>
          <p:nvPr>
            <p:ph type="chart" sz="quarter" idx="21"/>
          </p:nvPr>
        </p:nvSpPr>
        <p:spPr>
          <a:xfrm>
            <a:off x="7139102" y="2261949"/>
            <a:ext cx="3112788" cy="4485334"/>
          </a:xfrm>
          <a:prstGeom prst="rect">
            <a:avLst/>
          </a:prstGeom>
        </p:spPr>
        <p:txBody>
          <a:bodyPr/>
          <a:lstStyle/>
          <a:p>
            <a:r>
              <a:rPr lang="en-GB" noProof="0"/>
              <a:t>Click icon to add chart</a:t>
            </a:r>
            <a:endParaRPr lang="en-GB"/>
          </a:p>
        </p:txBody>
      </p:sp>
      <p:sp>
        <p:nvSpPr>
          <p:cNvPr id="10" name="Text Placeholder 8"/>
          <p:cNvSpPr>
            <a:spLocks noGrp="1"/>
          </p:cNvSpPr>
          <p:nvPr>
            <p:ph type="body" sz="quarter" idx="22"/>
          </p:nvPr>
        </p:nvSpPr>
        <p:spPr>
          <a:xfrm>
            <a:off x="7139102" y="1828900"/>
            <a:ext cx="3112788" cy="439003"/>
          </a:xfrm>
        </p:spPr>
        <p:txBody>
          <a:bodyPr/>
          <a:lstStyle/>
          <a:p>
            <a:pPr lvl="0"/>
            <a:r>
              <a:rPr lang="en-GB" noProof="0"/>
              <a:t>Click to edit Master text styles</a:t>
            </a:r>
            <a:endParaRPr lang="en-GB"/>
          </a:p>
        </p:txBody>
      </p:sp>
      <p:sp>
        <p:nvSpPr>
          <p:cNvPr id="12" name="Text Placeholder 7"/>
          <p:cNvSpPr>
            <a:spLocks noGrp="1"/>
          </p:cNvSpPr>
          <p:nvPr>
            <p:ph type="body" sz="quarter" idx="23"/>
          </p:nvPr>
        </p:nvSpPr>
        <p:spPr>
          <a:xfrm>
            <a:off x="439923" y="6747285"/>
            <a:ext cx="9791550" cy="287414"/>
          </a:xfrm>
        </p:spPr>
        <p:txBody>
          <a:bodyPr>
            <a:normAutofit/>
          </a:bodyPr>
          <a:lstStyle>
            <a:lvl1pPr>
              <a:spcAft>
                <a:spcPts val="0"/>
              </a:spcAft>
              <a:defRPr sz="789"/>
            </a:lvl1pPr>
          </a:lstStyle>
          <a:p>
            <a:pPr lvl="0"/>
            <a:r>
              <a:rPr lang="en-GB" noProof="0"/>
              <a:t>Click to edit Master text styles</a:t>
            </a:r>
            <a:endParaRPr lang="en-GB"/>
          </a:p>
        </p:txBody>
      </p:sp>
      <p:sp>
        <p:nvSpPr>
          <p:cNvPr id="11" name="Text Placeholder 8">
            <a:extLst>
              <a:ext uri="{FF2B5EF4-FFF2-40B4-BE49-F238E27FC236}">
                <a16:creationId xmlns:a16="http://schemas.microsoft.com/office/drawing/2014/main" id="{F3BAE7D4-2DCE-493F-8804-6735FFDC6D71}"/>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0AA8666D-884E-4CE4-A16C-E06A6E0BAE3D}"/>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128179704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39923" y="1845370"/>
            <a:ext cx="2378297" cy="1388917"/>
          </a:xfrm>
        </p:spPr>
        <p:txBody>
          <a:bodyPr lIns="0" tIns="0" rIns="0" bIns="0">
            <a:noAutofit/>
          </a:bodyPr>
          <a:lstStyle/>
          <a:p>
            <a:r>
              <a:rPr lang="en-GB" noProof="0"/>
              <a:t>Click icon to add picture</a:t>
            </a:r>
            <a:endParaRPr lang="en-GB"/>
          </a:p>
        </p:txBody>
      </p:sp>
      <p:sp>
        <p:nvSpPr>
          <p:cNvPr id="5" name="Picture Placeholder 6"/>
          <p:cNvSpPr>
            <a:spLocks noGrp="1"/>
          </p:cNvSpPr>
          <p:nvPr>
            <p:ph type="pic" sz="quarter" idx="14"/>
          </p:nvPr>
        </p:nvSpPr>
        <p:spPr>
          <a:xfrm>
            <a:off x="2917813" y="1845370"/>
            <a:ext cx="2378297" cy="1388917"/>
          </a:xfrm>
        </p:spPr>
        <p:txBody>
          <a:bodyPr lIns="0" tIns="0" rIns="0" bIns="0">
            <a:noAutofit/>
          </a:bodyPr>
          <a:lstStyle/>
          <a:p>
            <a:r>
              <a:rPr lang="en-GB" noProof="0"/>
              <a:t>Click icon to add picture</a:t>
            </a:r>
            <a:endParaRPr lang="en-GB"/>
          </a:p>
        </p:txBody>
      </p:sp>
      <p:sp>
        <p:nvSpPr>
          <p:cNvPr id="6" name="Picture Placeholder 6"/>
          <p:cNvSpPr>
            <a:spLocks noGrp="1"/>
          </p:cNvSpPr>
          <p:nvPr>
            <p:ph type="pic" sz="quarter" idx="15"/>
          </p:nvPr>
        </p:nvSpPr>
        <p:spPr>
          <a:xfrm>
            <a:off x="5395703" y="1845370"/>
            <a:ext cx="2378297" cy="1388917"/>
          </a:xfrm>
        </p:spPr>
        <p:txBody>
          <a:bodyPr lIns="0" tIns="0" rIns="0" bIns="0">
            <a:noAutofit/>
          </a:bodyPr>
          <a:lstStyle/>
          <a:p>
            <a:r>
              <a:rPr lang="en-GB" noProof="0"/>
              <a:t>Click icon to add picture</a:t>
            </a:r>
            <a:endParaRPr lang="en-GB"/>
          </a:p>
        </p:txBody>
      </p:sp>
      <p:sp>
        <p:nvSpPr>
          <p:cNvPr id="7" name="Picture Placeholder 6"/>
          <p:cNvSpPr>
            <a:spLocks noGrp="1"/>
          </p:cNvSpPr>
          <p:nvPr>
            <p:ph type="pic" sz="quarter" idx="16"/>
          </p:nvPr>
        </p:nvSpPr>
        <p:spPr>
          <a:xfrm>
            <a:off x="7873593" y="1845370"/>
            <a:ext cx="2378297" cy="1388917"/>
          </a:xfrm>
        </p:spPr>
        <p:txBody>
          <a:bodyPr lIns="0" tIns="0" rIns="0" bIns="0">
            <a:noAutofit/>
          </a:bodyPr>
          <a:lstStyle/>
          <a:p>
            <a:r>
              <a:rPr lang="en-GB" noProof="0"/>
              <a:t>Click icon to add picture</a:t>
            </a:r>
            <a:endParaRPr lang="en-GB"/>
          </a:p>
        </p:txBody>
      </p:sp>
      <p:sp>
        <p:nvSpPr>
          <p:cNvPr id="9" name="Text Placeholder 8"/>
          <p:cNvSpPr>
            <a:spLocks noGrp="1"/>
          </p:cNvSpPr>
          <p:nvPr>
            <p:ph type="body" sz="quarter" idx="17"/>
          </p:nvPr>
        </p:nvSpPr>
        <p:spPr>
          <a:xfrm>
            <a:off x="439924" y="3443852"/>
            <a:ext cx="2385723" cy="3590843"/>
          </a:xfrm>
        </p:spPr>
        <p:txBody>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0" name="Text Placeholder 8"/>
          <p:cNvSpPr>
            <a:spLocks noGrp="1"/>
          </p:cNvSpPr>
          <p:nvPr>
            <p:ph type="body" sz="quarter" idx="18"/>
          </p:nvPr>
        </p:nvSpPr>
        <p:spPr>
          <a:xfrm>
            <a:off x="5393230" y="3439830"/>
            <a:ext cx="2378297" cy="3594868"/>
          </a:xfrm>
        </p:spPr>
        <p:txBody>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p:cNvSpPr>
            <a:spLocks noGrp="1"/>
          </p:cNvSpPr>
          <p:nvPr>
            <p:ph type="body" sz="quarter" idx="19"/>
          </p:nvPr>
        </p:nvSpPr>
        <p:spPr>
          <a:xfrm>
            <a:off x="2920289" y="3443852"/>
            <a:ext cx="2378297" cy="3590845"/>
          </a:xfrm>
        </p:spPr>
        <p:txBody>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2" name="Text Placeholder 8"/>
          <p:cNvSpPr>
            <a:spLocks noGrp="1"/>
          </p:cNvSpPr>
          <p:nvPr>
            <p:ph type="body" sz="quarter" idx="20"/>
          </p:nvPr>
        </p:nvSpPr>
        <p:spPr>
          <a:xfrm>
            <a:off x="7886589" y="3426554"/>
            <a:ext cx="2365303" cy="3608141"/>
          </a:xfrm>
        </p:spPr>
        <p:txBody>
          <a:bodyPr/>
          <a:lstStyle>
            <a:lvl1pPr marL="0" indent="0" algn="l">
              <a:buFontTx/>
              <a:buNone/>
              <a:defRPr b="1">
                <a:solidFill>
                  <a:schemeClr val="accent1"/>
                </a:solidFill>
              </a:defRPr>
            </a:lvl1pPr>
            <a:lvl2pPr marL="122517" indent="-122517" algn="l">
              <a:spcAft>
                <a:spcPts val="0"/>
              </a:spcAft>
              <a:buClrTx/>
              <a:buSzPct val="100000"/>
              <a:buFont typeface="Arial" panose="020B0604020202020204" pitchFamily="34" charset="0"/>
              <a:buChar char="•"/>
              <a:defRPr/>
            </a:lvl2pPr>
            <a:lvl3pPr marL="267310" indent="-122517" algn="l">
              <a:spcAft>
                <a:spcPts val="0"/>
              </a:spcAft>
              <a:buClrTx/>
              <a:buSzPct val="100000"/>
              <a:buFont typeface="Arial" panose="020B0604020202020204" pitchFamily="34" charset="0"/>
              <a:buChar char="−"/>
              <a:defRPr/>
            </a:lvl3pPr>
            <a:lvl4pPr marL="412102" indent="-122517" algn="l">
              <a:spcAft>
                <a:spcPts val="0"/>
              </a:spcAft>
              <a:buClrTx/>
              <a:buSzPct val="100000"/>
              <a:buFont typeface="Arial" panose="020B0604020202020204" pitchFamily="34" charset="0"/>
              <a:buChar char="◦"/>
              <a:defRPr/>
            </a:lvl4pPr>
            <a:lvl5pPr marL="556895" indent="-122517" algn="l">
              <a:spcAft>
                <a:spcPts val="0"/>
              </a:spcAft>
              <a:buClrTx/>
              <a:buSzPct val="100000"/>
              <a:buFont typeface="Arial" panose="020B0604020202020204" pitchFamily="34" charset="0"/>
              <a:buChar char="−"/>
              <a:defRPr baseline="0"/>
            </a:lvl5pPr>
            <a:lvl6pPr marL="312563" indent="-154703">
              <a:spcAft>
                <a:spcPts val="0"/>
              </a:spcAft>
              <a:buFont typeface="Verdana" panose="020B0604030504040204" pitchFamily="34" charset="0"/>
              <a:buChar char="−"/>
              <a:defRPr/>
            </a:lvl6pPr>
            <a:lvl7pPr marL="312563" indent="-154703">
              <a:spcAft>
                <a:spcPts val="0"/>
              </a:spcAft>
              <a:defRPr/>
            </a:lvl7pPr>
            <a:lvl8pPr marL="312563" indent="-154703">
              <a:spcAft>
                <a:spcPts val="0"/>
              </a:spcAft>
              <a:defRPr/>
            </a:lvl8pPr>
            <a:lvl9pPr marL="312563" indent="-154703">
              <a:spcAft>
                <a:spcPts val="0"/>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6" name="Text Placeholder 8">
            <a:extLst>
              <a:ext uri="{FF2B5EF4-FFF2-40B4-BE49-F238E27FC236}">
                <a16:creationId xmlns:a16="http://schemas.microsoft.com/office/drawing/2014/main" id="{CB36819A-C0CE-4CC8-96BE-D57C8135F44C}"/>
              </a:ext>
            </a:extLst>
          </p:cNvPr>
          <p:cNvSpPr>
            <a:spLocks noGrp="1"/>
          </p:cNvSpPr>
          <p:nvPr>
            <p:ph type="body" sz="quarter" idx="21"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A14F8B0D-4D62-4988-B307-1BB6BBEEC11C}"/>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598330961"/>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p:nvSpPr>
        <p:spPr>
          <a:xfrm>
            <a:off x="441984" y="1843442"/>
            <a:ext cx="481973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5" name="Rectangle 4"/>
          <p:cNvSpPr/>
          <p:nvPr/>
        </p:nvSpPr>
        <p:spPr>
          <a:xfrm>
            <a:off x="5458232" y="1835770"/>
            <a:ext cx="4801377" cy="67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6" name="Rectangle 5"/>
          <p:cNvSpPr/>
          <p:nvPr/>
        </p:nvSpPr>
        <p:spPr>
          <a:xfrm>
            <a:off x="441984" y="4481100"/>
            <a:ext cx="481973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7" name="Rectangle 6"/>
          <p:cNvSpPr/>
          <p:nvPr/>
        </p:nvSpPr>
        <p:spPr>
          <a:xfrm>
            <a:off x="5458232" y="4481100"/>
            <a:ext cx="4801377"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a:solidFill>
                <a:schemeClr val="bg1"/>
              </a:solidFill>
            </a:endParaRPr>
          </a:p>
        </p:txBody>
      </p:sp>
      <p:sp>
        <p:nvSpPr>
          <p:cNvPr id="8" name="Picture Placeholder 11"/>
          <p:cNvSpPr>
            <a:spLocks noGrp="1"/>
          </p:cNvSpPr>
          <p:nvPr>
            <p:ph type="pic" sz="quarter" idx="25"/>
          </p:nvPr>
        </p:nvSpPr>
        <p:spPr>
          <a:xfrm>
            <a:off x="441984" y="2034186"/>
            <a:ext cx="1725844" cy="1627017"/>
          </a:xfrm>
        </p:spPr>
        <p:txBody>
          <a:bodyPr/>
          <a:lstStyle>
            <a:lvl1pPr algn="ctr">
              <a:defRPr/>
            </a:lvl1pPr>
          </a:lstStyle>
          <a:p>
            <a:r>
              <a:rPr lang="en-GB"/>
              <a:t>Click icon to add picture</a:t>
            </a:r>
          </a:p>
        </p:txBody>
      </p:sp>
      <p:sp>
        <p:nvSpPr>
          <p:cNvPr id="9" name="Picture Placeholder 11"/>
          <p:cNvSpPr>
            <a:spLocks noGrp="1"/>
          </p:cNvSpPr>
          <p:nvPr>
            <p:ph type="pic" sz="quarter" idx="27"/>
          </p:nvPr>
        </p:nvSpPr>
        <p:spPr>
          <a:xfrm>
            <a:off x="5458231" y="2034186"/>
            <a:ext cx="1725844" cy="1627017"/>
          </a:xfrm>
        </p:spPr>
        <p:txBody>
          <a:bodyPr/>
          <a:lstStyle>
            <a:lvl1pPr algn="ctr">
              <a:defRPr/>
            </a:lvl1pPr>
          </a:lstStyle>
          <a:p>
            <a:r>
              <a:rPr lang="en-GB"/>
              <a:t>Click icon to add picture</a:t>
            </a:r>
          </a:p>
        </p:txBody>
      </p:sp>
      <p:sp>
        <p:nvSpPr>
          <p:cNvPr id="10" name="Picture Placeholder 11"/>
          <p:cNvSpPr>
            <a:spLocks noGrp="1"/>
          </p:cNvSpPr>
          <p:nvPr>
            <p:ph type="pic" sz="quarter" idx="29"/>
          </p:nvPr>
        </p:nvSpPr>
        <p:spPr>
          <a:xfrm>
            <a:off x="441984" y="4691686"/>
            <a:ext cx="1725844" cy="1627017"/>
          </a:xfrm>
        </p:spPr>
        <p:txBody>
          <a:bodyPr/>
          <a:lstStyle>
            <a:lvl1pPr algn="ctr">
              <a:defRPr/>
            </a:lvl1pPr>
          </a:lstStyle>
          <a:p>
            <a:r>
              <a:rPr lang="en-GB"/>
              <a:t>Click icon to add picture</a:t>
            </a:r>
          </a:p>
        </p:txBody>
      </p:sp>
      <p:sp>
        <p:nvSpPr>
          <p:cNvPr id="11" name="Picture Placeholder 11"/>
          <p:cNvSpPr>
            <a:spLocks noGrp="1"/>
          </p:cNvSpPr>
          <p:nvPr>
            <p:ph type="pic" sz="quarter" idx="31"/>
          </p:nvPr>
        </p:nvSpPr>
        <p:spPr>
          <a:xfrm>
            <a:off x="5458231" y="4691686"/>
            <a:ext cx="1725844" cy="1627017"/>
          </a:xfrm>
        </p:spPr>
        <p:txBody>
          <a:bodyPr/>
          <a:lstStyle>
            <a:lvl1pPr algn="ctr">
              <a:defRPr/>
            </a:lvl1pPr>
          </a:lstStyle>
          <a:p>
            <a:r>
              <a:rPr lang="en-GB"/>
              <a:t>Click icon to add picture</a:t>
            </a:r>
          </a:p>
        </p:txBody>
      </p:sp>
      <p:sp>
        <p:nvSpPr>
          <p:cNvPr id="13" name="Text Placeholder 12"/>
          <p:cNvSpPr>
            <a:spLocks noGrp="1"/>
          </p:cNvSpPr>
          <p:nvPr>
            <p:ph type="body" sz="quarter" idx="32"/>
          </p:nvPr>
        </p:nvSpPr>
        <p:spPr>
          <a:xfrm>
            <a:off x="2353289" y="2034186"/>
            <a:ext cx="2883422" cy="2142900"/>
          </a:xfrm>
        </p:spPr>
        <p:txBody>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4" name="Text Placeholder 12"/>
          <p:cNvSpPr>
            <a:spLocks noGrp="1"/>
          </p:cNvSpPr>
          <p:nvPr>
            <p:ph type="body" sz="quarter" idx="33"/>
          </p:nvPr>
        </p:nvSpPr>
        <p:spPr>
          <a:xfrm>
            <a:off x="7363390" y="2034186"/>
            <a:ext cx="2896219" cy="2142900"/>
          </a:xfrm>
        </p:spPr>
        <p:txBody>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5" name="Text Placeholder 12"/>
          <p:cNvSpPr>
            <a:spLocks noGrp="1"/>
          </p:cNvSpPr>
          <p:nvPr>
            <p:ph type="body" sz="quarter" idx="34"/>
          </p:nvPr>
        </p:nvSpPr>
        <p:spPr>
          <a:xfrm>
            <a:off x="2353289" y="4691687"/>
            <a:ext cx="2883422" cy="2142900"/>
          </a:xfrm>
        </p:spPr>
        <p:txBody>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6" name="Text Placeholder 12"/>
          <p:cNvSpPr>
            <a:spLocks noGrp="1"/>
          </p:cNvSpPr>
          <p:nvPr>
            <p:ph type="body" sz="quarter" idx="35"/>
          </p:nvPr>
        </p:nvSpPr>
        <p:spPr>
          <a:xfrm>
            <a:off x="7363390" y="4691687"/>
            <a:ext cx="2896219" cy="2142900"/>
          </a:xfrm>
        </p:spPr>
        <p:txBody>
          <a:bodyPr/>
          <a:lstStyle>
            <a:lvl1pPr marL="0" indent="0" algn="l">
              <a:spcAft>
                <a:spcPts val="0"/>
              </a:spcAft>
              <a:buFontTx/>
              <a:buNone/>
              <a:defRPr b="1"/>
            </a:lvl1pPr>
            <a:lvl2pPr marL="122517" indent="-122517" algn="l">
              <a:spcAft>
                <a:spcPts val="0"/>
              </a:spcAft>
              <a:buClrTx/>
              <a:buSzPct val="100000"/>
              <a:buFont typeface="Arial" panose="020B0604020202020204" pitchFamily="34" charset="0"/>
              <a:buChar char="•"/>
              <a:defRPr b="0"/>
            </a:lvl2pPr>
          </a:lstStyle>
          <a:p>
            <a:pPr lvl="0"/>
            <a:r>
              <a:rPr lang="en-GB"/>
              <a:t>Click to edit Master text styles</a:t>
            </a:r>
          </a:p>
          <a:p>
            <a:pPr lvl="1"/>
            <a:r>
              <a:rPr lang="en-GB"/>
              <a:t>Second level</a:t>
            </a:r>
          </a:p>
        </p:txBody>
      </p:sp>
      <p:sp>
        <p:nvSpPr>
          <p:cNvPr id="18" name="Rectangle 17">
            <a:extLst>
              <a:ext uri="{FF2B5EF4-FFF2-40B4-BE49-F238E27FC236}">
                <a16:creationId xmlns:a16="http://schemas.microsoft.com/office/drawing/2014/main" id="{12753468-486C-4E44-B97B-3442F4990D23}"/>
              </a:ext>
            </a:extLst>
          </p:cNvPr>
          <p:cNvSpPr/>
          <p:nvPr userDrawn="1"/>
        </p:nvSpPr>
        <p:spPr>
          <a:xfrm>
            <a:off x="418114"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9" name="Rectangle 18">
            <a:extLst>
              <a:ext uri="{FF2B5EF4-FFF2-40B4-BE49-F238E27FC236}">
                <a16:creationId xmlns:a16="http://schemas.microsoft.com/office/drawing/2014/main" id="{B44C2095-0900-4569-A109-645CF4777A8D}"/>
              </a:ext>
            </a:extLst>
          </p:cNvPr>
          <p:cNvSpPr/>
          <p:nvPr userDrawn="1"/>
        </p:nvSpPr>
        <p:spPr>
          <a:xfrm>
            <a:off x="5423868" y="1839793"/>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0" name="Rectangle 19">
            <a:extLst>
              <a:ext uri="{FF2B5EF4-FFF2-40B4-BE49-F238E27FC236}">
                <a16:creationId xmlns:a16="http://schemas.microsoft.com/office/drawing/2014/main" id="{448A3CDF-F5A1-44AC-9648-5A3D0461AB03}"/>
              </a:ext>
            </a:extLst>
          </p:cNvPr>
          <p:cNvSpPr/>
          <p:nvPr userDrawn="1"/>
        </p:nvSpPr>
        <p:spPr>
          <a:xfrm>
            <a:off x="412080"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1" name="Rectangle 20">
            <a:extLst>
              <a:ext uri="{FF2B5EF4-FFF2-40B4-BE49-F238E27FC236}">
                <a16:creationId xmlns:a16="http://schemas.microsoft.com/office/drawing/2014/main" id="{D8A9EEEA-4AE4-43FE-9262-BC961D83A4C2}"/>
              </a:ext>
            </a:extLst>
          </p:cNvPr>
          <p:cNvSpPr/>
          <p:nvPr userDrawn="1"/>
        </p:nvSpPr>
        <p:spPr>
          <a:xfrm>
            <a:off x="5423868" y="4481100"/>
            <a:ext cx="4855514"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22" name="Text Placeholder 8">
            <a:extLst>
              <a:ext uri="{FF2B5EF4-FFF2-40B4-BE49-F238E27FC236}">
                <a16:creationId xmlns:a16="http://schemas.microsoft.com/office/drawing/2014/main" id="{E14920E0-BAB9-44E6-A33A-5F4B6E751C0E}"/>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B186F496-8F3D-4D1B-850D-31517B35E6F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773611695"/>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49766" y="2047982"/>
            <a:ext cx="4794149"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p:cNvSpPr>
            <a:spLocks noGrp="1"/>
          </p:cNvSpPr>
          <p:nvPr>
            <p:ph type="body" sz="quarter" idx="21"/>
          </p:nvPr>
        </p:nvSpPr>
        <p:spPr>
          <a:xfrm>
            <a:off x="5477620" y="2047982"/>
            <a:ext cx="4774270"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4" name="Rectangle 3"/>
          <p:cNvSpPr/>
          <p:nvPr/>
        </p:nvSpPr>
        <p:spPr>
          <a:xfrm>
            <a:off x="441984" y="1879864"/>
            <a:ext cx="4794149"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noProof="0">
              <a:solidFill>
                <a:schemeClr val="bg1"/>
              </a:solidFill>
            </a:endParaRPr>
          </a:p>
        </p:txBody>
      </p:sp>
      <p:sp>
        <p:nvSpPr>
          <p:cNvPr id="5" name="Rectangle 4"/>
          <p:cNvSpPr/>
          <p:nvPr/>
        </p:nvSpPr>
        <p:spPr>
          <a:xfrm>
            <a:off x="5477621" y="1879864"/>
            <a:ext cx="478198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noProof="0">
              <a:solidFill>
                <a:schemeClr val="bg1"/>
              </a:solidFill>
            </a:endParaRPr>
          </a:p>
        </p:txBody>
      </p:sp>
      <p:sp>
        <p:nvSpPr>
          <p:cNvPr id="6" name="Picture Placeholder 29"/>
          <p:cNvSpPr>
            <a:spLocks noGrp="1"/>
          </p:cNvSpPr>
          <p:nvPr>
            <p:ph type="pic" sz="quarter" idx="19" hasCustomPrompt="1"/>
          </p:nvPr>
        </p:nvSpPr>
        <p:spPr>
          <a:xfrm>
            <a:off x="4182621" y="2047982"/>
            <a:ext cx="1061295"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noProof="0">
                <a:solidFill>
                  <a:schemeClr val="bg1"/>
                </a:solidFill>
              </a:rPr>
              <a:t>Co-brand</a:t>
            </a:r>
            <a:br>
              <a:rPr lang="en-NZ" sz="1052" noProof="0">
                <a:solidFill>
                  <a:schemeClr val="bg1"/>
                </a:solidFill>
              </a:rPr>
            </a:br>
            <a:r>
              <a:rPr lang="en-GB" sz="1052" noProof="0">
                <a:solidFill>
                  <a:schemeClr val="bg1"/>
                </a:solidFill>
              </a:rPr>
              <a:t>Logo</a:t>
            </a:r>
            <a:endParaRPr lang="en-GB"/>
          </a:p>
          <a:p>
            <a:endParaRPr lang="en-GB" noProof="0"/>
          </a:p>
        </p:txBody>
      </p:sp>
      <p:sp>
        <p:nvSpPr>
          <p:cNvPr id="7" name="Picture Placeholder 29"/>
          <p:cNvSpPr>
            <a:spLocks noGrp="1"/>
          </p:cNvSpPr>
          <p:nvPr>
            <p:ph type="pic" sz="quarter" idx="20" hasCustomPrompt="1"/>
          </p:nvPr>
        </p:nvSpPr>
        <p:spPr>
          <a:xfrm>
            <a:off x="9160820" y="2047982"/>
            <a:ext cx="1091071"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noProof="0">
                <a:solidFill>
                  <a:schemeClr val="bg1"/>
                </a:solidFill>
              </a:rPr>
              <a:t>Co-brand</a:t>
            </a:r>
            <a:br>
              <a:rPr lang="en-NZ" sz="1052" noProof="0">
                <a:solidFill>
                  <a:schemeClr val="bg1"/>
                </a:solidFill>
              </a:rPr>
            </a:br>
            <a:r>
              <a:rPr lang="en-GB" sz="1052" noProof="0">
                <a:solidFill>
                  <a:schemeClr val="bg1"/>
                </a:solidFill>
              </a:rPr>
              <a:t>Logo</a:t>
            </a:r>
            <a:endParaRPr lang="en-GB"/>
          </a:p>
          <a:p>
            <a:endParaRPr lang="en-GB" noProof="0"/>
          </a:p>
        </p:txBody>
      </p:sp>
      <p:sp>
        <p:nvSpPr>
          <p:cNvPr id="10" name="Rectangle 9">
            <a:extLst>
              <a:ext uri="{FF2B5EF4-FFF2-40B4-BE49-F238E27FC236}">
                <a16:creationId xmlns:a16="http://schemas.microsoft.com/office/drawing/2014/main" id="{283703CC-2625-4A3C-9057-35BB359C858C}"/>
              </a:ext>
            </a:extLst>
          </p:cNvPr>
          <p:cNvSpPr/>
          <p:nvPr userDrawn="1"/>
        </p:nvSpPr>
        <p:spPr>
          <a:xfrm>
            <a:off x="412080"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
        <p:nvSpPr>
          <p:cNvPr id="11" name="Rectangle 10">
            <a:extLst>
              <a:ext uri="{FF2B5EF4-FFF2-40B4-BE49-F238E27FC236}">
                <a16:creationId xmlns:a16="http://schemas.microsoft.com/office/drawing/2014/main" id="{6497003E-0D5A-4199-A9D0-BFB3CBF4A0D4}"/>
              </a:ext>
            </a:extLst>
          </p:cNvPr>
          <p:cNvSpPr/>
          <p:nvPr userDrawn="1"/>
        </p:nvSpPr>
        <p:spPr>
          <a:xfrm>
            <a:off x="5408868"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169"/>
              </a:spcAft>
            </a:pPr>
            <a:endParaRPr lang="en-GB" sz="1287" noProof="0">
              <a:solidFill>
                <a:schemeClr val="bg1"/>
              </a:solidFill>
            </a:endParaRPr>
          </a:p>
        </p:txBody>
      </p:sp>
      <p:sp>
        <p:nvSpPr>
          <p:cNvPr id="12" name="Text Placeholder 8">
            <a:extLst>
              <a:ext uri="{FF2B5EF4-FFF2-40B4-BE49-F238E27FC236}">
                <a16:creationId xmlns:a16="http://schemas.microsoft.com/office/drawing/2014/main" id="{4074C3BE-314B-470C-927B-DBC4A457D923}"/>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3" name="Title Placeholder 1">
            <a:extLst>
              <a:ext uri="{FF2B5EF4-FFF2-40B4-BE49-F238E27FC236}">
                <a16:creationId xmlns:a16="http://schemas.microsoft.com/office/drawing/2014/main" id="{E8EE9A28-CEAF-410C-B504-E930E2347F5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89623109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4" name="Rectangle 3"/>
          <p:cNvSpPr/>
          <p:nvPr/>
        </p:nvSpPr>
        <p:spPr>
          <a:xfrm>
            <a:off x="441984" y="1879864"/>
            <a:ext cx="4794149"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5" name="Rectangle 4"/>
          <p:cNvSpPr/>
          <p:nvPr/>
        </p:nvSpPr>
        <p:spPr>
          <a:xfrm>
            <a:off x="5477621" y="1879864"/>
            <a:ext cx="478198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7" name="Picture Placeholder 29"/>
          <p:cNvSpPr>
            <a:spLocks noGrp="1"/>
          </p:cNvSpPr>
          <p:nvPr>
            <p:ph type="pic" sz="quarter" idx="20" hasCustomPrompt="1"/>
          </p:nvPr>
        </p:nvSpPr>
        <p:spPr>
          <a:xfrm>
            <a:off x="9170038" y="2047982"/>
            <a:ext cx="1091071"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2" name="Rectangle 11"/>
          <p:cNvSpPr/>
          <p:nvPr/>
        </p:nvSpPr>
        <p:spPr>
          <a:xfrm>
            <a:off x="441986" y="4523369"/>
            <a:ext cx="4796007"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13" name="Rectangle 12"/>
          <p:cNvSpPr/>
          <p:nvPr/>
        </p:nvSpPr>
        <p:spPr>
          <a:xfrm>
            <a:off x="5477620" y="4523369"/>
            <a:ext cx="4774761"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877"/>
              </a:spcAft>
            </a:pPr>
            <a:endParaRPr lang="en-GB" sz="965">
              <a:solidFill>
                <a:schemeClr val="bg1"/>
              </a:solidFill>
            </a:endParaRPr>
          </a:p>
        </p:txBody>
      </p:sp>
      <p:sp>
        <p:nvSpPr>
          <p:cNvPr id="14" name="Picture Placeholder 29"/>
          <p:cNvSpPr>
            <a:spLocks noGrp="1"/>
          </p:cNvSpPr>
          <p:nvPr>
            <p:ph type="pic" sz="quarter" idx="24" hasCustomPrompt="1"/>
          </p:nvPr>
        </p:nvSpPr>
        <p:spPr>
          <a:xfrm>
            <a:off x="4169469" y="4684488"/>
            <a:ext cx="1086879"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5" name="Picture Placeholder 29"/>
          <p:cNvSpPr>
            <a:spLocks noGrp="1"/>
          </p:cNvSpPr>
          <p:nvPr>
            <p:ph type="pic" sz="quarter" idx="25" hasCustomPrompt="1"/>
          </p:nvPr>
        </p:nvSpPr>
        <p:spPr>
          <a:xfrm>
            <a:off x="9168539" y="4684488"/>
            <a:ext cx="1091070"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7" name="Picture Placeholder 29"/>
          <p:cNvSpPr>
            <a:spLocks noGrp="1"/>
          </p:cNvSpPr>
          <p:nvPr>
            <p:ph type="pic" sz="quarter" idx="19" hasCustomPrompt="1"/>
          </p:nvPr>
        </p:nvSpPr>
        <p:spPr>
          <a:xfrm>
            <a:off x="4182621" y="2047982"/>
            <a:ext cx="1061295" cy="605474"/>
          </a:xfrm>
        </p:spPr>
        <p:txBody>
          <a:bodyPr/>
          <a:lstStyle>
            <a:lvl1pPr marL="0" marR="0" indent="0" algn="l" defTabSz="801929" rtl="0" eaLnBrk="1" fontAlgn="auto" latinLnBrk="0" hangingPunct="1">
              <a:lnSpc>
                <a:spcPct val="100000"/>
              </a:lnSpc>
              <a:spcBef>
                <a:spcPts val="0"/>
              </a:spcBef>
              <a:spcAft>
                <a:spcPts val="877"/>
              </a:spcAft>
              <a:buClrTx/>
              <a:buSzTx/>
              <a:buFont typeface="Arial" panose="020B0604020202020204" pitchFamily="34" charset="0"/>
              <a:buNone/>
              <a:tabLst/>
              <a:defRPr sz="789"/>
            </a:lvl1pPr>
          </a:lstStyle>
          <a:p>
            <a:pPr>
              <a:spcBef>
                <a:spcPct val="0"/>
              </a:spcBef>
            </a:pPr>
            <a:r>
              <a:rPr lang="en-GB" sz="1052">
                <a:solidFill>
                  <a:schemeClr val="bg1"/>
                </a:solidFill>
              </a:rPr>
              <a:t>Co-brand</a:t>
            </a:r>
            <a:br>
              <a:rPr lang="en-NZ" sz="1052">
                <a:solidFill>
                  <a:schemeClr val="bg1"/>
                </a:solidFill>
              </a:rPr>
            </a:br>
            <a:r>
              <a:rPr lang="en-GB" sz="1052">
                <a:solidFill>
                  <a:schemeClr val="bg1"/>
                </a:solidFill>
              </a:rPr>
              <a:t>Logo</a:t>
            </a:r>
            <a:endParaRPr lang="en-GB"/>
          </a:p>
          <a:p>
            <a:endParaRPr lang="en-GB"/>
          </a:p>
        </p:txBody>
      </p:sp>
      <p:sp>
        <p:nvSpPr>
          <p:cNvPr id="18" name="Rectangle 17">
            <a:extLst>
              <a:ext uri="{FF2B5EF4-FFF2-40B4-BE49-F238E27FC236}">
                <a16:creationId xmlns:a16="http://schemas.microsoft.com/office/drawing/2014/main" id="{A32462FA-7D20-4E6B-9335-5F0CC56925D0}"/>
              </a:ext>
            </a:extLst>
          </p:cNvPr>
          <p:cNvSpPr/>
          <p:nvPr userDrawn="1"/>
        </p:nvSpPr>
        <p:spPr>
          <a:xfrm>
            <a:off x="412080"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19" name="Rectangle 18">
            <a:extLst>
              <a:ext uri="{FF2B5EF4-FFF2-40B4-BE49-F238E27FC236}">
                <a16:creationId xmlns:a16="http://schemas.microsoft.com/office/drawing/2014/main" id="{E5AF616D-3F67-4FD6-BC16-ABC13A0ACA22}"/>
              </a:ext>
            </a:extLst>
          </p:cNvPr>
          <p:cNvSpPr/>
          <p:nvPr userDrawn="1"/>
        </p:nvSpPr>
        <p:spPr>
          <a:xfrm>
            <a:off x="5408868" y="1879865"/>
            <a:ext cx="4861828" cy="584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0" name="Rectangle 19">
            <a:extLst>
              <a:ext uri="{FF2B5EF4-FFF2-40B4-BE49-F238E27FC236}">
                <a16:creationId xmlns:a16="http://schemas.microsoft.com/office/drawing/2014/main" id="{01986DCA-1B97-4EC9-A852-97E5340E26DC}"/>
              </a:ext>
            </a:extLst>
          </p:cNvPr>
          <p:cNvSpPr/>
          <p:nvPr userDrawn="1"/>
        </p:nvSpPr>
        <p:spPr>
          <a:xfrm>
            <a:off x="412080" y="4523370"/>
            <a:ext cx="486182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1" name="Rectangle 20">
            <a:extLst>
              <a:ext uri="{FF2B5EF4-FFF2-40B4-BE49-F238E27FC236}">
                <a16:creationId xmlns:a16="http://schemas.microsoft.com/office/drawing/2014/main" id="{421E9D44-54F1-4CE7-8FDF-78DC08D29E3F}"/>
              </a:ext>
            </a:extLst>
          </p:cNvPr>
          <p:cNvSpPr/>
          <p:nvPr userDrawn="1"/>
        </p:nvSpPr>
        <p:spPr>
          <a:xfrm>
            <a:off x="5408868" y="4523370"/>
            <a:ext cx="486182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169"/>
              </a:spcAft>
            </a:pPr>
            <a:endParaRPr lang="en-GB" sz="1287" noProof="0">
              <a:solidFill>
                <a:schemeClr val="bg1"/>
              </a:solidFill>
            </a:endParaRPr>
          </a:p>
        </p:txBody>
      </p:sp>
      <p:sp>
        <p:nvSpPr>
          <p:cNvPr id="22" name="Text Placeholder 8">
            <a:extLst>
              <a:ext uri="{FF2B5EF4-FFF2-40B4-BE49-F238E27FC236}">
                <a16:creationId xmlns:a16="http://schemas.microsoft.com/office/drawing/2014/main" id="{3CAAD7DA-8C87-4BD9-82C1-81D09B5A7A7B}"/>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23" name="Title Placeholder 1">
            <a:extLst>
              <a:ext uri="{FF2B5EF4-FFF2-40B4-BE49-F238E27FC236}">
                <a16:creationId xmlns:a16="http://schemas.microsoft.com/office/drawing/2014/main" id="{9957D34C-FCB8-47FD-97FA-BF6A4F7FEC37}"/>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24" name="Text Placeholder 8">
            <a:extLst>
              <a:ext uri="{FF2B5EF4-FFF2-40B4-BE49-F238E27FC236}">
                <a16:creationId xmlns:a16="http://schemas.microsoft.com/office/drawing/2014/main" id="{C0C507E7-B81B-4C48-A5AA-EB2302302973}"/>
              </a:ext>
            </a:extLst>
          </p:cNvPr>
          <p:cNvSpPr>
            <a:spLocks noGrp="1"/>
          </p:cNvSpPr>
          <p:nvPr>
            <p:ph type="body" sz="quarter" idx="17"/>
          </p:nvPr>
        </p:nvSpPr>
        <p:spPr>
          <a:xfrm>
            <a:off x="449766" y="2047982"/>
            <a:ext cx="4794149"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5" name="Text Placeholder 8">
            <a:extLst>
              <a:ext uri="{FF2B5EF4-FFF2-40B4-BE49-F238E27FC236}">
                <a16:creationId xmlns:a16="http://schemas.microsoft.com/office/drawing/2014/main" id="{A4B9D944-7F4E-42D4-8A84-43402BC40F0D}"/>
              </a:ext>
            </a:extLst>
          </p:cNvPr>
          <p:cNvSpPr>
            <a:spLocks noGrp="1"/>
          </p:cNvSpPr>
          <p:nvPr>
            <p:ph type="body" sz="quarter" idx="21"/>
          </p:nvPr>
        </p:nvSpPr>
        <p:spPr>
          <a:xfrm>
            <a:off x="5477620" y="2047982"/>
            <a:ext cx="4774270"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6" name="Text Placeholder 8">
            <a:extLst>
              <a:ext uri="{FF2B5EF4-FFF2-40B4-BE49-F238E27FC236}">
                <a16:creationId xmlns:a16="http://schemas.microsoft.com/office/drawing/2014/main" id="{D3B7D15E-E3BF-4AE0-B657-86BF4076BE3E}"/>
              </a:ext>
            </a:extLst>
          </p:cNvPr>
          <p:cNvSpPr>
            <a:spLocks noGrp="1"/>
          </p:cNvSpPr>
          <p:nvPr>
            <p:ph type="body" sz="quarter" idx="26"/>
          </p:nvPr>
        </p:nvSpPr>
        <p:spPr>
          <a:xfrm>
            <a:off x="479759" y="4686880"/>
            <a:ext cx="4794149"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7" name="Text Placeholder 8">
            <a:extLst>
              <a:ext uri="{FF2B5EF4-FFF2-40B4-BE49-F238E27FC236}">
                <a16:creationId xmlns:a16="http://schemas.microsoft.com/office/drawing/2014/main" id="{960D4485-EAA8-48B3-931F-31B5CEB3E678}"/>
              </a:ext>
            </a:extLst>
          </p:cNvPr>
          <p:cNvSpPr>
            <a:spLocks noGrp="1"/>
          </p:cNvSpPr>
          <p:nvPr>
            <p:ph type="body" sz="quarter" idx="27"/>
          </p:nvPr>
        </p:nvSpPr>
        <p:spPr>
          <a:xfrm>
            <a:off x="5507613" y="4686880"/>
            <a:ext cx="4774270" cy="186892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208421912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p:nvSpPr>
        <p:spPr>
          <a:xfrm>
            <a:off x="3788438" y="1880514"/>
            <a:ext cx="3118548"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5" name="Rectangle 4"/>
          <p:cNvSpPr/>
          <p:nvPr/>
        </p:nvSpPr>
        <p:spPr>
          <a:xfrm>
            <a:off x="441985" y="1874172"/>
            <a:ext cx="3121953" cy="658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6" name="Rectangle 5"/>
          <p:cNvSpPr/>
          <p:nvPr/>
        </p:nvSpPr>
        <p:spPr>
          <a:xfrm>
            <a:off x="7116739" y="1880514"/>
            <a:ext cx="3142871"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965" noProof="0">
              <a:solidFill>
                <a:schemeClr val="bg1"/>
              </a:solidFill>
            </a:endParaRPr>
          </a:p>
        </p:txBody>
      </p:sp>
      <p:sp>
        <p:nvSpPr>
          <p:cNvPr id="11" name="Rectangle 10">
            <a:extLst>
              <a:ext uri="{FF2B5EF4-FFF2-40B4-BE49-F238E27FC236}">
                <a16:creationId xmlns:a16="http://schemas.microsoft.com/office/drawing/2014/main" id="{BCD5B122-EABE-4ECA-819A-54D0AA2130F9}"/>
              </a:ext>
            </a:extLst>
          </p:cNvPr>
          <p:cNvSpPr/>
          <p:nvPr userDrawn="1"/>
        </p:nvSpPr>
        <p:spPr>
          <a:xfrm>
            <a:off x="3751880" y="1880514"/>
            <a:ext cx="318944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2" name="Rectangle 11">
            <a:extLst>
              <a:ext uri="{FF2B5EF4-FFF2-40B4-BE49-F238E27FC236}">
                <a16:creationId xmlns:a16="http://schemas.microsoft.com/office/drawing/2014/main" id="{3FF78E2E-2B9E-4E32-8A54-BC55293CD3C9}"/>
              </a:ext>
            </a:extLst>
          </p:cNvPr>
          <p:cNvSpPr/>
          <p:nvPr userDrawn="1"/>
        </p:nvSpPr>
        <p:spPr>
          <a:xfrm>
            <a:off x="412080" y="1880514"/>
            <a:ext cx="3181093"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3" name="Rectangle 12">
            <a:extLst>
              <a:ext uri="{FF2B5EF4-FFF2-40B4-BE49-F238E27FC236}">
                <a16:creationId xmlns:a16="http://schemas.microsoft.com/office/drawing/2014/main" id="{6B0F314D-E019-4AD3-B954-818463FF0B9D}"/>
              </a:ext>
            </a:extLst>
          </p:cNvPr>
          <p:cNvSpPr/>
          <p:nvPr userDrawn="1"/>
        </p:nvSpPr>
        <p:spPr>
          <a:xfrm>
            <a:off x="7106983" y="1880514"/>
            <a:ext cx="3182485" cy="59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287" noProof="0">
              <a:solidFill>
                <a:schemeClr val="bg1"/>
              </a:solidFill>
            </a:endParaRPr>
          </a:p>
        </p:txBody>
      </p:sp>
      <p:sp>
        <p:nvSpPr>
          <p:cNvPr id="16" name="Text Placeholder 8">
            <a:extLst>
              <a:ext uri="{FF2B5EF4-FFF2-40B4-BE49-F238E27FC236}">
                <a16:creationId xmlns:a16="http://schemas.microsoft.com/office/drawing/2014/main" id="{E69DF469-1C05-4DC1-B6C9-2712D9E1B834}"/>
              </a:ext>
            </a:extLst>
          </p:cNvPr>
          <p:cNvSpPr>
            <a:spLocks noGrp="1"/>
          </p:cNvSpPr>
          <p:nvPr>
            <p:ph type="body" sz="quarter" idx="21"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7" name="Title Placeholder 1">
            <a:extLst>
              <a:ext uri="{FF2B5EF4-FFF2-40B4-BE49-F238E27FC236}">
                <a16:creationId xmlns:a16="http://schemas.microsoft.com/office/drawing/2014/main" id="{77DBFC5B-8E23-48FC-97C3-38FCFE625365}"/>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
        <p:nvSpPr>
          <p:cNvPr id="14" name="Text Placeholder 8">
            <a:extLst>
              <a:ext uri="{FF2B5EF4-FFF2-40B4-BE49-F238E27FC236}">
                <a16:creationId xmlns:a16="http://schemas.microsoft.com/office/drawing/2014/main" id="{68D44A10-A1BE-4B60-89A4-889D08B8B34B}"/>
              </a:ext>
            </a:extLst>
          </p:cNvPr>
          <p:cNvSpPr>
            <a:spLocks noGrp="1"/>
          </p:cNvSpPr>
          <p:nvPr>
            <p:ph type="body" sz="quarter" idx="17"/>
          </p:nvPr>
        </p:nvSpPr>
        <p:spPr>
          <a:xfrm>
            <a:off x="449767" y="2047982"/>
            <a:ext cx="3143407" cy="4701930"/>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5" name="Text Placeholder 8">
            <a:extLst>
              <a:ext uri="{FF2B5EF4-FFF2-40B4-BE49-F238E27FC236}">
                <a16:creationId xmlns:a16="http://schemas.microsoft.com/office/drawing/2014/main" id="{9F52FC78-7A4E-4367-9DA3-28A234B39DF1}"/>
              </a:ext>
            </a:extLst>
          </p:cNvPr>
          <p:cNvSpPr>
            <a:spLocks noGrp="1"/>
          </p:cNvSpPr>
          <p:nvPr>
            <p:ph type="body" sz="quarter" idx="22"/>
          </p:nvPr>
        </p:nvSpPr>
        <p:spPr>
          <a:xfrm>
            <a:off x="3788438" y="2091375"/>
            <a:ext cx="3118548" cy="4658537"/>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8" name="Text Placeholder 8">
            <a:extLst>
              <a:ext uri="{FF2B5EF4-FFF2-40B4-BE49-F238E27FC236}">
                <a16:creationId xmlns:a16="http://schemas.microsoft.com/office/drawing/2014/main" id="{2D6B6D6E-986C-4D4B-8630-4EBB5F79C2AC}"/>
              </a:ext>
            </a:extLst>
          </p:cNvPr>
          <p:cNvSpPr>
            <a:spLocks noGrp="1"/>
          </p:cNvSpPr>
          <p:nvPr>
            <p:ph type="body" sz="quarter" idx="23"/>
          </p:nvPr>
        </p:nvSpPr>
        <p:spPr>
          <a:xfrm>
            <a:off x="7170920" y="2091375"/>
            <a:ext cx="3118548" cy="4658537"/>
          </a:xfrm>
        </p:spPr>
        <p:txBody>
          <a:bodyPr/>
          <a:lstStyle>
            <a:lvl1pPr marL="0" indent="0" algn="l">
              <a:spcAft>
                <a:spcPts val="877"/>
              </a:spcAft>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Tree>
    <p:extLst>
      <p:ext uri="{BB962C8B-B14F-4D97-AF65-F5344CB8AC3E}">
        <p14:creationId xmlns:p14="http://schemas.microsoft.com/office/powerpoint/2010/main" val="256671462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39924" y="1845371"/>
            <a:ext cx="3240956" cy="2173407"/>
          </a:xfrm>
        </p:spPr>
        <p:txBody>
          <a:bodyPr/>
          <a:lstStyle/>
          <a:p>
            <a:r>
              <a:rPr lang="en-GB" noProof="0"/>
              <a:t>Click icon to add picture</a:t>
            </a:r>
            <a:endParaRPr lang="en-GB"/>
          </a:p>
        </p:txBody>
      </p:sp>
      <p:sp>
        <p:nvSpPr>
          <p:cNvPr id="5" name="Picture Placeholder 7"/>
          <p:cNvSpPr>
            <a:spLocks noGrp="1"/>
          </p:cNvSpPr>
          <p:nvPr>
            <p:ph type="pic" sz="quarter" idx="14"/>
          </p:nvPr>
        </p:nvSpPr>
        <p:spPr>
          <a:xfrm>
            <a:off x="7021237" y="1845371"/>
            <a:ext cx="3230654" cy="2173407"/>
          </a:xfrm>
        </p:spPr>
        <p:txBody>
          <a:bodyPr/>
          <a:lstStyle/>
          <a:p>
            <a:r>
              <a:rPr lang="en-GB" noProof="0"/>
              <a:t>Click icon to add picture</a:t>
            </a:r>
            <a:endParaRPr lang="en-GB"/>
          </a:p>
        </p:txBody>
      </p:sp>
      <p:sp>
        <p:nvSpPr>
          <p:cNvPr id="6" name="Picture Placeholder 7"/>
          <p:cNvSpPr>
            <a:spLocks noGrp="1"/>
          </p:cNvSpPr>
          <p:nvPr>
            <p:ph type="pic" sz="quarter" idx="15"/>
          </p:nvPr>
        </p:nvSpPr>
        <p:spPr>
          <a:xfrm>
            <a:off x="3747287" y="1845371"/>
            <a:ext cx="3207544" cy="2173407"/>
          </a:xfrm>
        </p:spPr>
        <p:txBody>
          <a:bodyPr/>
          <a:lstStyle/>
          <a:p>
            <a:r>
              <a:rPr lang="en-GB" noProof="0"/>
              <a:t>Click icon to add picture</a:t>
            </a:r>
            <a:endParaRPr lang="en-GB"/>
          </a:p>
        </p:txBody>
      </p:sp>
      <p:sp>
        <p:nvSpPr>
          <p:cNvPr id="9" name="Text Placeholder 18"/>
          <p:cNvSpPr>
            <a:spLocks noGrp="1"/>
          </p:cNvSpPr>
          <p:nvPr>
            <p:ph idx="1"/>
          </p:nvPr>
        </p:nvSpPr>
        <p:spPr>
          <a:xfrm>
            <a:off x="439925" y="4224318"/>
            <a:ext cx="3230651" cy="2309570"/>
          </a:xfrm>
          <a:prstGeom prst="rect">
            <a:avLst/>
          </a:prstGeom>
        </p:spPr>
        <p:txBody>
          <a:bodyPr vert="horz" lIns="0" tIns="0" rIns="0" bIns="0" rtlCol="0">
            <a:norm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3" name="Text Placeholder 18"/>
          <p:cNvSpPr>
            <a:spLocks noGrp="1"/>
          </p:cNvSpPr>
          <p:nvPr>
            <p:ph idx="16"/>
          </p:nvPr>
        </p:nvSpPr>
        <p:spPr>
          <a:xfrm>
            <a:off x="3742135" y="4224318"/>
            <a:ext cx="3207544" cy="2309570"/>
          </a:xfrm>
          <a:prstGeom prst="rect">
            <a:avLst/>
          </a:prstGeom>
        </p:spPr>
        <p:txBody>
          <a:bodyPr vert="horz" lIns="0" tIns="0" rIns="0" bIns="0" rtlCol="0">
            <a:norm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4" name="Text Placeholder 18"/>
          <p:cNvSpPr>
            <a:spLocks noGrp="1"/>
          </p:cNvSpPr>
          <p:nvPr>
            <p:ph idx="17"/>
          </p:nvPr>
        </p:nvSpPr>
        <p:spPr>
          <a:xfrm>
            <a:off x="7021237" y="4224318"/>
            <a:ext cx="3230654" cy="2309570"/>
          </a:xfrm>
          <a:prstGeom prst="rect">
            <a:avLst/>
          </a:prstGeom>
        </p:spPr>
        <p:txBody>
          <a:bodyPr vert="horz" lIns="0" tIns="0" rIns="0" bIns="0" rtlCol="0">
            <a:normAutofit/>
          </a:bodyPr>
          <a:lstStyle>
            <a:lvl1pPr marL="0" indent="0" algn="l">
              <a:buFontTx/>
              <a:buNone/>
              <a:defRPr/>
            </a:lvl1pPr>
            <a:lvl2pPr marL="122517" indent="-122517" algn="l">
              <a:buClrTx/>
              <a:buSzPct val="100000"/>
              <a:buFont typeface="Arial" panose="020B0604020202020204" pitchFamily="34" charset="0"/>
              <a:buChar char="•"/>
              <a:defRPr/>
            </a:lvl2pPr>
            <a:lvl3pPr marL="267310" indent="-122517" algn="l">
              <a:buClrTx/>
              <a:buSzPct val="100000"/>
              <a:buFont typeface="Arial" panose="020B0604020202020204" pitchFamily="34" charset="0"/>
              <a:buChar char="−"/>
              <a:defRPr/>
            </a:lvl3pPr>
            <a:lvl4pPr marL="412102" indent="-122517" algn="l">
              <a:buClrTx/>
              <a:buSzPct val="100000"/>
              <a:buFont typeface="Arial" panose="020B0604020202020204" pitchFamily="34" charset="0"/>
              <a:buChar char="◦"/>
              <a:defRPr/>
            </a:lvl4pPr>
            <a:lvl5pPr marL="556895" indent="-122517" algn="l">
              <a:buClrTx/>
              <a:buSzPct val="100000"/>
              <a:buFont typeface="Arial" panose="020B0604020202020204" pitchFamily="34" charset="0"/>
              <a:buChar char="−"/>
              <a:defRPr/>
            </a:lvl5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11" name="Text Placeholder 8">
            <a:extLst>
              <a:ext uri="{FF2B5EF4-FFF2-40B4-BE49-F238E27FC236}">
                <a16:creationId xmlns:a16="http://schemas.microsoft.com/office/drawing/2014/main" id="{9F15AF63-D425-4D3F-B484-4B7A0F329F9A}"/>
              </a:ext>
            </a:extLst>
          </p:cNvPr>
          <p:cNvSpPr>
            <a:spLocks noGrp="1"/>
          </p:cNvSpPr>
          <p:nvPr>
            <p:ph type="body" sz="quarter" idx="18"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2" name="Title Placeholder 1">
            <a:extLst>
              <a:ext uri="{FF2B5EF4-FFF2-40B4-BE49-F238E27FC236}">
                <a16:creationId xmlns:a16="http://schemas.microsoft.com/office/drawing/2014/main" id="{F7002A92-1CF7-42F5-B761-7DB3C2CF11E2}"/>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22890481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41984" y="2817517"/>
            <a:ext cx="2273063" cy="3742138"/>
          </a:xfrm>
        </p:spPr>
        <p:txBody>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5" name="Text Placeholder 8"/>
          <p:cNvSpPr>
            <a:spLocks noGrp="1"/>
          </p:cNvSpPr>
          <p:nvPr>
            <p:ph type="body" sz="quarter" idx="18"/>
          </p:nvPr>
        </p:nvSpPr>
        <p:spPr>
          <a:xfrm>
            <a:off x="7977499" y="2817517"/>
            <a:ext cx="2273063" cy="3742138"/>
          </a:xfrm>
        </p:spPr>
        <p:txBody>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6" name="Text Placeholder 8"/>
          <p:cNvSpPr>
            <a:spLocks noGrp="1"/>
          </p:cNvSpPr>
          <p:nvPr>
            <p:ph type="body" sz="quarter" idx="19"/>
          </p:nvPr>
        </p:nvSpPr>
        <p:spPr>
          <a:xfrm>
            <a:off x="2953823" y="2817517"/>
            <a:ext cx="2273063" cy="3742138"/>
          </a:xfrm>
        </p:spPr>
        <p:txBody>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7" name="Text Placeholder 8"/>
          <p:cNvSpPr>
            <a:spLocks noGrp="1"/>
          </p:cNvSpPr>
          <p:nvPr>
            <p:ph type="body" sz="quarter" idx="20"/>
          </p:nvPr>
        </p:nvSpPr>
        <p:spPr>
          <a:xfrm>
            <a:off x="5465660" y="2817517"/>
            <a:ext cx="2273063" cy="3742138"/>
          </a:xfrm>
        </p:spPr>
        <p:txBody>
          <a:bodyPr/>
          <a:lstStyle>
            <a:lvl1pPr marL="0" indent="0" algn="l">
              <a:buFontTx/>
              <a:buNone/>
              <a:defRPr b="1">
                <a:solidFill>
                  <a:schemeClr val="accent1"/>
                </a:solidFill>
              </a:defRPr>
            </a:lvl1pPr>
            <a:lvl2pPr marL="122517" indent="-122517" algn="l">
              <a:spcAft>
                <a:spcPts val="877"/>
              </a:spcAft>
              <a:buClrTx/>
              <a:buSzPct val="100000"/>
              <a:buFont typeface="Arial" panose="020B0604020202020204" pitchFamily="34" charset="0"/>
              <a:buChar char="•"/>
              <a:defRPr/>
            </a:lvl2pPr>
            <a:lvl3pPr marL="267310" indent="-122517" algn="l">
              <a:spcAft>
                <a:spcPts val="877"/>
              </a:spcAft>
              <a:buClrTx/>
              <a:buSzPct val="100000"/>
              <a:buFont typeface="Arial" panose="020B0604020202020204" pitchFamily="34" charset="0"/>
              <a:buChar char="−"/>
              <a:defRPr/>
            </a:lvl3pPr>
            <a:lvl4pPr marL="412102" indent="-122517" algn="l">
              <a:spcAft>
                <a:spcPts val="877"/>
              </a:spcAft>
              <a:buClrTx/>
              <a:buSzPct val="100000"/>
              <a:buFont typeface="Arial" panose="020B0604020202020204" pitchFamily="34" charset="0"/>
              <a:buChar char="◦"/>
              <a:defRPr/>
            </a:lvl4pPr>
            <a:lvl5pPr marL="556895" indent="-122517" algn="l">
              <a:spcAft>
                <a:spcPts val="877"/>
              </a:spcAft>
              <a:buClrTx/>
              <a:buSzPct val="100000"/>
              <a:buFont typeface="Arial" panose="020B0604020202020204" pitchFamily="34" charset="0"/>
              <a:buChar char="−"/>
              <a:defRPr baseline="0"/>
            </a:lvl5pPr>
            <a:lvl6pPr marL="312563" indent="-154703">
              <a:spcAft>
                <a:spcPts val="877"/>
              </a:spcAft>
              <a:buFont typeface="Verdana" panose="020B0604030504040204" pitchFamily="34" charset="0"/>
              <a:buChar char="−"/>
              <a:defRPr/>
            </a:lvl6pPr>
            <a:lvl7pPr marL="312563" indent="-154703">
              <a:spcAft>
                <a:spcPts val="877"/>
              </a:spcAft>
              <a:defRPr/>
            </a:lvl7pPr>
            <a:lvl8pPr marL="312563" indent="-154703">
              <a:spcAft>
                <a:spcPts val="877"/>
              </a:spcAft>
              <a:defRPr/>
            </a:lvl8pPr>
            <a:lvl9pPr marL="312563" indent="-154703">
              <a:spcAft>
                <a:spcPts val="877"/>
              </a:spcAft>
              <a:defRPr/>
            </a:lvl9p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9" name="Text Placeholder 8">
            <a:extLst>
              <a:ext uri="{FF2B5EF4-FFF2-40B4-BE49-F238E27FC236}">
                <a16:creationId xmlns:a16="http://schemas.microsoft.com/office/drawing/2014/main" id="{43B6715C-C932-49B3-880D-8C5710C8F99B}"/>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10" name="Title Placeholder 1">
            <a:extLst>
              <a:ext uri="{FF2B5EF4-FFF2-40B4-BE49-F238E27FC236}">
                <a16:creationId xmlns:a16="http://schemas.microsoft.com/office/drawing/2014/main" id="{6EA7B5E5-1F8D-43CD-9AD2-8B87181DC53D}"/>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77761952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39924" y="1835673"/>
            <a:ext cx="4905984" cy="519902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8">
            <a:extLst>
              <a:ext uri="{FF2B5EF4-FFF2-40B4-BE49-F238E27FC236}">
                <a16:creationId xmlns:a16="http://schemas.microsoft.com/office/drawing/2014/main" id="{9939BF43-6ABE-4327-81AC-7892A0477322}"/>
              </a:ext>
            </a:extLst>
          </p:cNvPr>
          <p:cNvSpPr>
            <a:spLocks noGrp="1"/>
          </p:cNvSpPr>
          <p:nvPr>
            <p:ph type="body" sz="quarter" idx="13" hasCustomPrompt="1"/>
          </p:nvPr>
        </p:nvSpPr>
        <p:spPr>
          <a:xfrm>
            <a:off x="439924" y="718269"/>
            <a:ext cx="9811966" cy="834733"/>
          </a:xfrm>
          <a:prstGeom prst="rect">
            <a:avLst/>
          </a:prstGeom>
        </p:spPr>
        <p:txBody>
          <a:bodyPr lIns="0" tIns="0" rIns="0" bIns="0">
            <a:noAutofit/>
          </a:bodyPr>
          <a:lstStyle>
            <a:lvl1pPr marL="0" indent="0">
              <a:buNone/>
              <a:defRPr sz="1579" b="0">
                <a:solidFill>
                  <a:srgbClr val="575757"/>
                </a:solidFill>
              </a:defRPr>
            </a:lvl1pPr>
          </a:lstStyle>
          <a:p>
            <a:pPr lvl="0"/>
            <a:r>
              <a:rPr lang="en-GB"/>
              <a:t>Click to add subtitle</a:t>
            </a:r>
          </a:p>
        </p:txBody>
      </p:sp>
      <p:sp>
        <p:nvSpPr>
          <p:cNvPr id="6" name="Title Placeholder 1">
            <a:extLst>
              <a:ext uri="{FF2B5EF4-FFF2-40B4-BE49-F238E27FC236}">
                <a16:creationId xmlns:a16="http://schemas.microsoft.com/office/drawing/2014/main" id="{E4133C46-CE37-4404-B4D0-9DFA124106B1}"/>
              </a:ext>
            </a:extLst>
          </p:cNvPr>
          <p:cNvSpPr>
            <a:spLocks noGrp="1"/>
          </p:cNvSpPr>
          <p:nvPr>
            <p:ph type="title" hasCustomPrompt="1"/>
          </p:nvPr>
        </p:nvSpPr>
        <p:spPr>
          <a:xfrm>
            <a:off x="439924" y="349986"/>
            <a:ext cx="9811966" cy="368282"/>
          </a:xfrm>
          <a:prstGeom prst="rect">
            <a:avLst/>
          </a:prstGeom>
        </p:spPr>
        <p:txBody>
          <a:bodyPr vert="horz" lIns="0" tIns="0" rIns="0" bIns="0" rtlCol="0" anchor="t" anchorCtr="0">
            <a:noAutofit/>
          </a:bodyPr>
          <a:lstStyle>
            <a:lvl1pPr>
              <a:defRPr>
                <a:latin typeface="+mj-lt"/>
              </a:defRPr>
            </a:lvl1pPr>
          </a:lstStyle>
          <a:p>
            <a:r>
              <a:rPr lang="en-GB"/>
              <a:t>Click to add title</a:t>
            </a:r>
          </a:p>
        </p:txBody>
      </p:sp>
    </p:spTree>
    <p:extLst>
      <p:ext uri="{BB962C8B-B14F-4D97-AF65-F5344CB8AC3E}">
        <p14:creationId xmlns:p14="http://schemas.microsoft.com/office/powerpoint/2010/main" val="40499433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Column Layout (With Intro)">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43DC0D2B-E6AA-734F-94EB-038085EA246E}"/>
              </a:ext>
            </a:extLst>
          </p:cNvPr>
          <p:cNvSpPr>
            <a:spLocks noGrp="1"/>
          </p:cNvSpPr>
          <p:nvPr>
            <p:ph type="body" idx="1"/>
          </p:nvPr>
        </p:nvSpPr>
        <p:spPr bwMode="gray">
          <a:xfrm>
            <a:off x="377825"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5" name="Title 1">
            <a:extLst>
              <a:ext uri="{FF2B5EF4-FFF2-40B4-BE49-F238E27FC236}">
                <a16:creationId xmlns:a16="http://schemas.microsoft.com/office/drawing/2014/main" id="{7870601E-A72C-0B46-A25F-DBB19042875A}"/>
              </a:ext>
            </a:extLst>
          </p:cNvPr>
          <p:cNvSpPr>
            <a:spLocks noGrp="1"/>
          </p:cNvSpPr>
          <p:nvPr>
            <p:ph type="title"/>
          </p:nvPr>
        </p:nvSpPr>
        <p:spPr bwMode="gray">
          <a:xfrm>
            <a:off x="377825" y="684212"/>
            <a:ext cx="9919114" cy="648641"/>
          </a:xfrm>
          <a:prstGeom prst="rect">
            <a:avLst/>
          </a:prstGeom>
        </p:spPr>
        <p:txBody>
          <a:bodyPr anchor="t"/>
          <a:lstStyle>
            <a:lvl1pPr>
              <a:lnSpc>
                <a:spcPct val="90000"/>
              </a:lnSpc>
              <a:defRPr sz="2500" b="1" i="0">
                <a:solidFill>
                  <a:schemeClr val="tx1"/>
                </a:solidFill>
                <a:latin typeface="Calibri" panose="020F0502020204030204" pitchFamily="34" charset="0"/>
                <a:ea typeface="Open Sans" panose="020B0606030504020204" pitchFamily="34" charset="0"/>
                <a:cs typeface="Calibri" panose="020F0502020204030204" pitchFamily="34" charset="0"/>
              </a:defRPr>
            </a:lvl1pPr>
          </a:lstStyle>
          <a:p>
            <a:r>
              <a:rPr lang="en-US" noProof="0"/>
              <a:t>Click to edit Master title style</a:t>
            </a:r>
          </a:p>
        </p:txBody>
      </p:sp>
      <p:sp>
        <p:nvSpPr>
          <p:cNvPr id="16" name="Text Placeholder 2">
            <a:extLst>
              <a:ext uri="{FF2B5EF4-FFF2-40B4-BE49-F238E27FC236}">
                <a16:creationId xmlns:a16="http://schemas.microsoft.com/office/drawing/2014/main" id="{D80D9B19-D36B-8D49-A631-A6B8817C9462}"/>
              </a:ext>
            </a:extLst>
          </p:cNvPr>
          <p:cNvSpPr>
            <a:spLocks noGrp="1"/>
          </p:cNvSpPr>
          <p:nvPr>
            <p:ph type="body" idx="10"/>
          </p:nvPr>
        </p:nvSpPr>
        <p:spPr bwMode="gray">
          <a:xfrm>
            <a:off x="3802951"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19" name="Text Placeholder 2">
            <a:extLst>
              <a:ext uri="{FF2B5EF4-FFF2-40B4-BE49-F238E27FC236}">
                <a16:creationId xmlns:a16="http://schemas.microsoft.com/office/drawing/2014/main" id="{24AB0CE2-0C29-0749-AB29-D84B306AA6A4}"/>
              </a:ext>
            </a:extLst>
          </p:cNvPr>
          <p:cNvSpPr>
            <a:spLocks noGrp="1"/>
          </p:cNvSpPr>
          <p:nvPr>
            <p:ph type="body" idx="11"/>
          </p:nvPr>
        </p:nvSpPr>
        <p:spPr bwMode="gray">
          <a:xfrm>
            <a:off x="7189330" y="2644139"/>
            <a:ext cx="3132137" cy="4339273"/>
          </a:xfrm>
          <a:prstGeom prst="rect">
            <a:avLst/>
          </a:prstGeom>
        </p:spPr>
        <p:txBody>
          <a:bodyPr lIns="0" tIns="0" rIns="0" bIns="0">
            <a:noAutofit/>
          </a:bodyPr>
          <a:lstStyle>
            <a:lvl1pPr marL="0" indent="0">
              <a:lnSpc>
                <a:spcPct val="120000"/>
              </a:lnSpc>
              <a:spcAft>
                <a:spcPts val="700"/>
              </a:spcAft>
              <a:buNone/>
              <a:defRPr sz="900" b="0" i="0">
                <a:solidFill>
                  <a:schemeClr val="tx1"/>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
        <p:nvSpPr>
          <p:cNvPr id="2" name="Rectangle 1">
            <a:extLst>
              <a:ext uri="{FF2B5EF4-FFF2-40B4-BE49-F238E27FC236}">
                <a16:creationId xmlns:a16="http://schemas.microsoft.com/office/drawing/2014/main" id="{7AB394AD-6AC5-DB48-903D-D75C97CF4BFA}"/>
              </a:ext>
            </a:extLst>
          </p:cNvPr>
          <p:cNvSpPr/>
          <p:nvPr userDrawn="1"/>
        </p:nvSpPr>
        <p:spPr>
          <a:xfrm>
            <a:off x="296448" y="259368"/>
            <a:ext cx="3204723" cy="215444"/>
          </a:xfrm>
          <a:prstGeom prst="rect">
            <a:avLst/>
          </a:prstGeom>
        </p:spPr>
        <p:txBody>
          <a:bodyPr wrap="non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800" b="1" err="1"/>
              <a:t>Te</a:t>
            </a:r>
            <a:r>
              <a:rPr lang="en-NZ" sz="800" b="1"/>
              <a:t> </a:t>
            </a:r>
            <a:r>
              <a:rPr lang="en-NZ" sz="800" b="1" err="1"/>
              <a:t>Whatu</a:t>
            </a:r>
            <a:r>
              <a:rPr lang="en-NZ" sz="800" b="1"/>
              <a:t> Ora </a:t>
            </a:r>
            <a:r>
              <a:rPr lang="en-NZ" sz="800" b="0" i="0" kern="1200">
                <a:solidFill>
                  <a:schemeClr val="tx1"/>
                </a:solidFill>
                <a:effectLst/>
                <a:latin typeface="Calibri Light" panose="020F0302020204030204" pitchFamily="34" charset="0"/>
                <a:ea typeface="+mn-ea"/>
                <a:cs typeface="Calibri Light" panose="020F0302020204030204" pitchFamily="34" charset="0"/>
              </a:rPr>
              <a:t>| School Based Health Services Enhancements Programme</a:t>
            </a:r>
          </a:p>
        </p:txBody>
      </p:sp>
      <p:sp>
        <p:nvSpPr>
          <p:cNvPr id="7" name="Text Placeholder 2">
            <a:extLst>
              <a:ext uri="{FF2B5EF4-FFF2-40B4-BE49-F238E27FC236}">
                <a16:creationId xmlns:a16="http://schemas.microsoft.com/office/drawing/2014/main" id="{EFB1A58F-EC5D-F847-BF63-7A6ADBDAD714}"/>
              </a:ext>
            </a:extLst>
          </p:cNvPr>
          <p:cNvSpPr>
            <a:spLocks noGrp="1"/>
          </p:cNvSpPr>
          <p:nvPr>
            <p:ph type="body" idx="12"/>
          </p:nvPr>
        </p:nvSpPr>
        <p:spPr bwMode="gray">
          <a:xfrm>
            <a:off x="377824" y="1476375"/>
            <a:ext cx="6551613" cy="977265"/>
          </a:xfrm>
          <a:prstGeom prst="rect">
            <a:avLst/>
          </a:prstGeom>
        </p:spPr>
        <p:txBody>
          <a:bodyPr lIns="0" tIns="0" rIns="0" bIns="0">
            <a:noAutofit/>
          </a:bodyPr>
          <a:lstStyle>
            <a:lvl1pPr marL="0" indent="0">
              <a:lnSpc>
                <a:spcPct val="120000"/>
              </a:lnSpc>
              <a:spcAft>
                <a:spcPts val="700"/>
              </a:spcAft>
              <a:buNone/>
              <a:defRPr sz="1400" b="0" i="0">
                <a:solidFill>
                  <a:schemeClr val="accent3"/>
                </a:solidFill>
                <a:latin typeface="Calibri" panose="020F0502020204030204" pitchFamily="34" charset="0"/>
                <a:cs typeface="Calibri" panose="020F0502020204030204" pitchFamily="34" charset="0"/>
              </a:defRPr>
            </a:lvl1pPr>
            <a:lvl2pPr marL="392601" indent="0">
              <a:buNone/>
              <a:defRPr sz="1717">
                <a:solidFill>
                  <a:schemeClr val="tx1">
                    <a:tint val="75000"/>
                  </a:schemeClr>
                </a:solidFill>
              </a:defRPr>
            </a:lvl2pPr>
            <a:lvl3pPr marL="785202" indent="0">
              <a:buNone/>
              <a:defRPr sz="1546">
                <a:solidFill>
                  <a:schemeClr val="tx1">
                    <a:tint val="75000"/>
                  </a:schemeClr>
                </a:solidFill>
              </a:defRPr>
            </a:lvl3pPr>
            <a:lvl4pPr marL="1177802" indent="0">
              <a:buNone/>
              <a:defRPr sz="1374">
                <a:solidFill>
                  <a:schemeClr val="tx1">
                    <a:tint val="75000"/>
                  </a:schemeClr>
                </a:solidFill>
              </a:defRPr>
            </a:lvl4pPr>
            <a:lvl5pPr marL="1570403" indent="0">
              <a:buNone/>
              <a:defRPr sz="1374">
                <a:solidFill>
                  <a:schemeClr val="tx1">
                    <a:tint val="75000"/>
                  </a:schemeClr>
                </a:solidFill>
              </a:defRPr>
            </a:lvl5pPr>
            <a:lvl6pPr marL="1963004" indent="0">
              <a:buNone/>
              <a:defRPr sz="1374">
                <a:solidFill>
                  <a:schemeClr val="tx1">
                    <a:tint val="75000"/>
                  </a:schemeClr>
                </a:solidFill>
              </a:defRPr>
            </a:lvl6pPr>
            <a:lvl7pPr marL="2355604" indent="0">
              <a:buNone/>
              <a:defRPr sz="1374">
                <a:solidFill>
                  <a:schemeClr val="tx1">
                    <a:tint val="75000"/>
                  </a:schemeClr>
                </a:solidFill>
              </a:defRPr>
            </a:lvl7pPr>
            <a:lvl8pPr marL="2748205" indent="0">
              <a:buNone/>
              <a:defRPr sz="1374">
                <a:solidFill>
                  <a:schemeClr val="tx1">
                    <a:tint val="75000"/>
                  </a:schemeClr>
                </a:solidFill>
              </a:defRPr>
            </a:lvl8pPr>
            <a:lvl9pPr marL="3140805" indent="0">
              <a:buNone/>
              <a:defRPr sz="1374">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346220947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06289" y="1027342"/>
            <a:ext cx="9889927" cy="4923479"/>
          </a:xfrm>
          <a:prstGeom prst="rect">
            <a:avLst/>
          </a:prstGeom>
        </p:spPr>
        <p:txBody>
          <a:bodyPr vert="horz" lIns="0" tIns="0" rIns="0" bIns="0" rtlCol="0">
            <a:noAutofit/>
          </a:bodyPr>
          <a:lstStyle>
            <a:lvl1pPr marL="0" indent="0" algn="l">
              <a:buFontTx/>
              <a:buNone/>
              <a:defRPr sz="1052">
                <a:latin typeface="+mn-lt"/>
              </a:defRPr>
            </a:lvl1pPr>
            <a:lvl2pPr marL="91888" indent="-91888" algn="l">
              <a:buClrTx/>
              <a:buSzPct val="100000"/>
              <a:buFont typeface="Arial" panose="020B0604020202020204" pitchFamily="34" charset="0"/>
              <a:buChar char="•"/>
              <a:defRPr sz="1052">
                <a:latin typeface="+mj-lt"/>
              </a:defRPr>
            </a:lvl2pPr>
            <a:lvl3pPr marL="200482" indent="-91888" algn="l">
              <a:buClrTx/>
              <a:buSzPct val="100000"/>
              <a:buFont typeface="Arial" panose="020B0604020202020204" pitchFamily="34" charset="0"/>
              <a:buChar char="−"/>
              <a:defRPr sz="1052">
                <a:latin typeface="+mn-lt"/>
              </a:defRPr>
            </a:lvl3pPr>
            <a:lvl4pPr marL="309077" indent="-91888" algn="l">
              <a:buClrTx/>
              <a:buSzPct val="100000"/>
              <a:buFont typeface="Arial" panose="020B0604020202020204" pitchFamily="34" charset="0"/>
              <a:buChar char="◦"/>
              <a:defRPr sz="1052">
                <a:latin typeface="+mn-lt"/>
              </a:defRPr>
            </a:lvl4pPr>
            <a:lvl5pPr marL="417671" indent="-91888" algn="l">
              <a:buClrTx/>
              <a:buSzPct val="100000"/>
              <a:buFont typeface="Arial" panose="020B0604020202020204" pitchFamily="34" charset="0"/>
              <a:buChar char="−"/>
              <a:defRPr sz="105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
        <p:nvSpPr>
          <p:cNvPr id="4" name="Title Placeholder 1">
            <a:extLst>
              <a:ext uri="{FF2B5EF4-FFF2-40B4-BE49-F238E27FC236}">
                <a16:creationId xmlns:a16="http://schemas.microsoft.com/office/drawing/2014/main" id="{A1AF4B88-9BDB-4994-AE11-3A74CC55FE51}"/>
              </a:ext>
            </a:extLst>
          </p:cNvPr>
          <p:cNvSpPr>
            <a:spLocks noGrp="1"/>
          </p:cNvSpPr>
          <p:nvPr>
            <p:ph type="title" hasCustomPrompt="1"/>
          </p:nvPr>
        </p:nvSpPr>
        <p:spPr>
          <a:xfrm>
            <a:off x="406289" y="383026"/>
            <a:ext cx="9889927" cy="402019"/>
          </a:xfrm>
          <a:prstGeom prst="rect">
            <a:avLst/>
          </a:prstGeom>
        </p:spPr>
        <p:txBody>
          <a:bodyPr vert="horz" lIns="0" tIns="0" rIns="0" bIns="0" rtlCol="0" anchor="t" anchorCtr="0">
            <a:noAutofit/>
          </a:bodyPr>
          <a:lstStyle>
            <a:lvl1pPr>
              <a:defRPr sz="1754"/>
            </a:lvl1pPr>
          </a:lstStyle>
          <a:p>
            <a:r>
              <a:rPr lang="en-US"/>
              <a:t>CLICK TO ADD TITLE</a:t>
            </a:r>
          </a:p>
        </p:txBody>
      </p:sp>
      <p:sp>
        <p:nvSpPr>
          <p:cNvPr id="5" name="Text Placeholder 18">
            <a:extLst>
              <a:ext uri="{FF2B5EF4-FFF2-40B4-BE49-F238E27FC236}">
                <a16:creationId xmlns:a16="http://schemas.microsoft.com/office/drawing/2014/main" id="{CF2CDF94-8A4B-B946-A5A1-B8CEFEA26E22}"/>
              </a:ext>
            </a:extLst>
          </p:cNvPr>
          <p:cNvSpPr>
            <a:spLocks noGrp="1"/>
          </p:cNvSpPr>
          <p:nvPr>
            <p:ph idx="10"/>
          </p:nvPr>
        </p:nvSpPr>
        <p:spPr>
          <a:xfrm>
            <a:off x="406289" y="6033200"/>
            <a:ext cx="9889927" cy="1133949"/>
          </a:xfrm>
          <a:prstGeom prst="rect">
            <a:avLst/>
          </a:prstGeom>
        </p:spPr>
        <p:txBody>
          <a:bodyPr vert="horz" lIns="0" tIns="0" rIns="0" bIns="0" rtlCol="0">
            <a:noAutofit/>
          </a:bodyPr>
          <a:lstStyle>
            <a:lvl1pPr marL="0" indent="0" algn="l">
              <a:spcAft>
                <a:spcPts val="526"/>
              </a:spcAft>
              <a:buFontTx/>
              <a:buNone/>
              <a:defRPr sz="965" b="1">
                <a:latin typeface="+mn-lt"/>
              </a:defRPr>
            </a:lvl1pPr>
            <a:lvl2pPr marL="122517" indent="-122517" algn="l">
              <a:buClrTx/>
              <a:buSzPct val="100000"/>
              <a:buFont typeface="Arial" panose="020B0604020202020204" pitchFamily="34" charset="0"/>
              <a:buChar char="•"/>
              <a:tabLst/>
              <a:defRPr sz="1052" b="0">
                <a:latin typeface="+mj-lt"/>
              </a:defRPr>
            </a:lvl2pPr>
            <a:lvl3pPr marL="200482" indent="-91888" algn="l">
              <a:buClrTx/>
              <a:buSzPct val="100000"/>
              <a:buFont typeface="Arial" panose="020B0604020202020204" pitchFamily="34" charset="0"/>
              <a:buChar char="−"/>
              <a:defRPr sz="1052">
                <a:latin typeface="+mn-lt"/>
              </a:defRPr>
            </a:lvl3pPr>
            <a:lvl4pPr marL="309077" indent="-91888" algn="l">
              <a:buClrTx/>
              <a:buSzPct val="100000"/>
              <a:buFont typeface="Arial" panose="020B0604020202020204" pitchFamily="34" charset="0"/>
              <a:buChar char="◦"/>
              <a:defRPr sz="1052">
                <a:latin typeface="+mn-lt"/>
              </a:defRPr>
            </a:lvl4pPr>
            <a:lvl5pPr marL="417671" indent="-91888" algn="l">
              <a:buClrTx/>
              <a:buSzPct val="100000"/>
              <a:buFont typeface="Arial" panose="020B0604020202020204" pitchFamily="34" charset="0"/>
              <a:buChar char="−"/>
              <a:defRPr sz="1052">
                <a:latin typeface="+mn-lt"/>
              </a:defRPr>
            </a:lvl5p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2665285990"/>
      </p:ext>
    </p:extLst>
  </p:cSld>
  <p:clrMapOvr>
    <a:masterClrMapping/>
  </p:clrMapOvr>
  <p:transition>
    <p:fade/>
  </p:transition>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44F4-9508-0702-F4AF-8D630067663F}"/>
              </a:ext>
            </a:extLst>
          </p:cNvPr>
          <p:cNvSpPr>
            <a:spLocks noGrp="1"/>
          </p:cNvSpPr>
          <p:nvPr>
            <p:ph type="title"/>
          </p:nvPr>
        </p:nvSpPr>
        <p:spPr/>
        <p:txBody>
          <a:bodyPr/>
          <a:lstStyle/>
          <a:p>
            <a:r>
              <a:rPr lang="en-US"/>
              <a:t>Click to edit Master title style</a:t>
            </a:r>
            <a:endParaRPr lang="en-NZ"/>
          </a:p>
        </p:txBody>
      </p:sp>
      <p:sp>
        <p:nvSpPr>
          <p:cNvPr id="4" name="Freeform 375">
            <a:extLst>
              <a:ext uri="{FF2B5EF4-FFF2-40B4-BE49-F238E27FC236}">
                <a16:creationId xmlns:a16="http://schemas.microsoft.com/office/drawing/2014/main" id="{E7B7582A-94D2-2984-2C39-4CC33D952307}"/>
              </a:ext>
            </a:extLst>
          </p:cNvPr>
          <p:cNvSpPr/>
          <p:nvPr userDrawn="1"/>
        </p:nvSpPr>
        <p:spPr>
          <a:xfrm>
            <a:off x="10248568" y="6472140"/>
            <a:ext cx="78" cy="78"/>
          </a:xfrm>
          <a:custGeom>
            <a:avLst/>
            <a:gdLst/>
            <a:ahLst/>
            <a:cxnLst/>
            <a:rect l="0" t="0" r="0" b="0"/>
            <a:pathLst>
              <a:path w="177" h="177">
                <a:moveTo>
                  <a:pt x="152" y="177"/>
                </a:moveTo>
                <a:cubicBezTo>
                  <a:pt x="164" y="152"/>
                  <a:pt x="164" y="114"/>
                  <a:pt x="177" y="89"/>
                </a:cubicBezTo>
                <a:lnTo>
                  <a:pt x="0" y="0"/>
                </a:lnTo>
                <a:cubicBezTo>
                  <a:pt x="51" y="63"/>
                  <a:pt x="102" y="114"/>
                  <a:pt x="152" y="177"/>
                </a:cubicBezTo>
              </a:path>
            </a:pathLst>
          </a:custGeom>
          <a:solidFill>
            <a:srgbClr val="019DB6">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378" name="Picture 377" descr="A picture containing bird, graphics, graphic design, clipart&#10;&#10;Description automatically generated">
            <a:extLst>
              <a:ext uri="{FF2B5EF4-FFF2-40B4-BE49-F238E27FC236}">
                <a16:creationId xmlns:a16="http://schemas.microsoft.com/office/drawing/2014/main" id="{20AC0E96-02D2-F355-4A5E-51DA9BBE8129}"/>
              </a:ext>
            </a:extLst>
          </p:cNvPr>
          <p:cNvPicPr>
            <a:picLocks noChangeAspect="1"/>
          </p:cNvPicPr>
          <p:nvPr userDrawn="1"/>
        </p:nvPicPr>
        <p:blipFill rotWithShape="1">
          <a:blip r:embed="rId2">
            <a:alphaModFix amt="20000"/>
          </a:blip>
          <a:srcRect t="7568"/>
          <a:stretch/>
        </p:blipFill>
        <p:spPr>
          <a:xfrm>
            <a:off x="2242102" y="1213481"/>
            <a:ext cx="5943658" cy="5132712"/>
          </a:xfrm>
          <a:prstGeom prst="rect">
            <a:avLst/>
          </a:prstGeom>
        </p:spPr>
      </p:pic>
    </p:spTree>
    <p:extLst>
      <p:ext uri="{BB962C8B-B14F-4D97-AF65-F5344CB8AC3E}">
        <p14:creationId xmlns:p14="http://schemas.microsoft.com/office/powerpoint/2010/main" val="30355527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76" Type="http://schemas.openxmlformats.org/officeDocument/2006/relationships/tags" Target="../tags/tag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66" Type="http://schemas.openxmlformats.org/officeDocument/2006/relationships/slideLayout" Target="../slideLayouts/slideLayout83.xml"/><Relationship Id="rId74" Type="http://schemas.openxmlformats.org/officeDocument/2006/relationships/slideLayout" Target="../slideLayouts/slideLayout9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61" Type="http://schemas.openxmlformats.org/officeDocument/2006/relationships/slideLayout" Target="../slideLayouts/slideLayout78.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image" Target="../media/image1.emf"/><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oleObject" Target="../embeddings/oleObject2.bin"/><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9"/>
            </p:custDataLst>
            <p:extLst>
              <p:ext uri="{D42A27DB-BD31-4B8C-83A1-F6EECF244321}">
                <p14:modId xmlns:p14="http://schemas.microsoft.com/office/powerpoint/2010/main" val="3365578808"/>
              </p:ext>
            </p:extLst>
          </p:nvPr>
        </p:nvGraphicFramePr>
        <p:xfrm>
          <a:off x="1857" y="1753"/>
          <a:ext cx="1856" cy="1749"/>
        </p:xfrm>
        <a:graphic>
          <a:graphicData uri="http://schemas.openxmlformats.org/presentationml/2006/ole">
            <mc:AlternateContent xmlns:mc="http://schemas.openxmlformats.org/markup-compatibility/2006">
              <mc:Choice xmlns:v="urn:schemas-microsoft-com:vml" Requires="v">
                <p:oleObj name="think-cell Slide" r:id="rId20" imgW="270" imgH="270" progId="TCLayout.ActiveDocument.1">
                  <p:embed/>
                </p:oleObj>
              </mc:Choice>
              <mc:Fallback>
                <p:oleObj name="think-cell Slide" r:id="rId20" imgW="270" imgH="270" progId="TCLayout.ActiveDocument.1">
                  <p:embed/>
                  <p:pic>
                    <p:nvPicPr>
                      <p:cNvPr id="4" name="Object 3" hidden="1"/>
                      <p:cNvPicPr/>
                      <p:nvPr/>
                    </p:nvPicPr>
                    <p:blipFill>
                      <a:blip r:embed="rId21"/>
                      <a:stretch>
                        <a:fillRect/>
                      </a:stretch>
                    </p:blipFill>
                    <p:spPr>
                      <a:xfrm>
                        <a:off x="1857" y="1753"/>
                        <a:ext cx="1856" cy="1749"/>
                      </a:xfrm>
                      <a:prstGeom prst="rect">
                        <a:avLst/>
                      </a:prstGeom>
                    </p:spPr>
                  </p:pic>
                </p:oleObj>
              </mc:Fallback>
            </mc:AlternateContent>
          </a:graphicData>
        </a:graphic>
      </p:graphicFrame>
      <p:sp>
        <p:nvSpPr>
          <p:cNvPr id="2" name="Title Placeholder 1"/>
          <p:cNvSpPr>
            <a:spLocks noGrp="1"/>
          </p:cNvSpPr>
          <p:nvPr>
            <p:ph type="title"/>
          </p:nvPr>
        </p:nvSpPr>
        <p:spPr bwMode="gray">
          <a:xfrm>
            <a:off x="377824" y="328722"/>
            <a:ext cx="9936163" cy="341519"/>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388625" y="985284"/>
            <a:ext cx="9925362" cy="599676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Box 7">
            <a:extLst>
              <a:ext uri="{FF2B5EF4-FFF2-40B4-BE49-F238E27FC236}">
                <a16:creationId xmlns:a16="http://schemas.microsoft.com/office/drawing/2014/main" id="{114B4A7D-A589-42E1-BB95-F133EFE5E015}"/>
              </a:ext>
            </a:extLst>
          </p:cNvPr>
          <p:cNvSpPr txBox="1"/>
          <p:nvPr userDrawn="1"/>
        </p:nvSpPr>
        <p:spPr>
          <a:xfrm>
            <a:off x="9981812" y="7139694"/>
            <a:ext cx="270080" cy="144000"/>
          </a:xfrm>
          <a:prstGeom prst="rect">
            <a:avLst/>
          </a:prstGeom>
          <a:noFill/>
        </p:spPr>
        <p:txBody>
          <a:bodyPr wrap="square" lIns="0" tIns="0" rIns="0" bIns="0" rtlCol="0">
            <a:noAutofit/>
          </a:bodyPr>
          <a:lstStyle/>
          <a:p>
            <a:pPr marL="0" indent="0" algn="r">
              <a:spcBef>
                <a:spcPts val="515"/>
              </a:spcBef>
              <a:buSzPct val="100000"/>
              <a:buFont typeface="Arial"/>
              <a:buNone/>
            </a:pPr>
            <a:fld id="{C58DF478-B544-4ED8-9ED4-6A2648E2D233}" type="slidenum">
              <a:rPr lang="en-US" sz="773" noProof="0" smtClean="0">
                <a:solidFill>
                  <a:schemeClr val="tx1"/>
                </a:solidFill>
                <a:latin typeface="Calibri" panose="020F0502020204030204" pitchFamily="34" charset="0"/>
                <a:cs typeface="Calibri" panose="020F0502020204030204" pitchFamily="34" charset="0"/>
              </a:rPr>
              <a:pPr marL="0" indent="0" algn="r">
                <a:spcBef>
                  <a:spcPts val="515"/>
                </a:spcBef>
                <a:buSzPct val="100000"/>
                <a:buFont typeface="Arial"/>
                <a:buNone/>
              </a:pPr>
              <a:t>‹#›</a:t>
            </a:fld>
            <a:endParaRPr lang="en-US" sz="773" noProof="0">
              <a:solidFill>
                <a:schemeClr val="tx1"/>
              </a:solidFill>
              <a:latin typeface="Calibri" panose="020F0502020204030204" pitchFamily="34" charset="0"/>
              <a:cs typeface="Calibri" panose="020F0502020204030204" pitchFamily="34" charset="0"/>
            </a:endParaRPr>
          </a:p>
        </p:txBody>
      </p:sp>
      <p:sp>
        <p:nvSpPr>
          <p:cNvPr id="9" name="text Copyright" descr="{&quot;templafy&quot;:{&quot;id&quot;:&quot;1ed7c096-04e1-46fb-85b3-be05b5eb3d64&quot;}}" title="UserProfile.LegalEntity.Copyright">
            <a:extLst>
              <a:ext uri="{FF2B5EF4-FFF2-40B4-BE49-F238E27FC236}">
                <a16:creationId xmlns:a16="http://schemas.microsoft.com/office/drawing/2014/main" id="{5078A3B1-A145-4113-875D-02586BE54A09}"/>
              </a:ext>
            </a:extLst>
          </p:cNvPr>
          <p:cNvSpPr/>
          <p:nvPr userDrawn="1"/>
        </p:nvSpPr>
        <p:spPr bwMode="gray">
          <a:xfrm>
            <a:off x="439925" y="7139694"/>
            <a:ext cx="5356800" cy="144000"/>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NZ" sz="770" kern="1200">
                <a:solidFill>
                  <a:schemeClr val="tx1"/>
                </a:solidFill>
                <a:latin typeface="Calibri" panose="020F0502020204030204" pitchFamily="34" charset="0"/>
                <a:ea typeface="+mn-ea"/>
                <a:cs typeface="Calibri" panose="020F0502020204030204" pitchFamily="34" charset="0"/>
              </a:rPr>
              <a:t>© 2023. Deloitte Limited (as trustee for the Deloitte Trading Trust).</a:t>
            </a:r>
          </a:p>
        </p:txBody>
      </p:sp>
    </p:spTree>
    <p:extLst>
      <p:ext uri="{BB962C8B-B14F-4D97-AF65-F5344CB8AC3E}">
        <p14:creationId xmlns:p14="http://schemas.microsoft.com/office/powerpoint/2010/main" val="289568115"/>
      </p:ext>
    </p:extLst>
  </p:cSld>
  <p:clrMap bg1="lt1" tx1="dk1" bg2="lt2" tx2="dk2" accent1="accent1" accent2="accent2" accent3="accent3" accent4="accent4" accent5="accent5" accent6="accent6" hlink="hlink" folHlink="folHlink"/>
  <p:sldLayoutIdLst>
    <p:sldLayoutId id="2147483804" r:id="rId1"/>
    <p:sldLayoutId id="2147483851" r:id="rId2"/>
    <p:sldLayoutId id="2147483808" r:id="rId3"/>
    <p:sldLayoutId id="2147483845" r:id="rId4"/>
    <p:sldLayoutId id="2147483855" r:id="rId5"/>
    <p:sldLayoutId id="2147483853" r:id="rId6"/>
    <p:sldLayoutId id="2147483821" r:id="rId7"/>
    <p:sldLayoutId id="2147483854" r:id="rId8"/>
    <p:sldLayoutId id="2147483844" r:id="rId9"/>
    <p:sldLayoutId id="2147483846" r:id="rId10"/>
    <p:sldLayoutId id="2147483847" r:id="rId11"/>
    <p:sldLayoutId id="2147483843" r:id="rId12"/>
    <p:sldLayoutId id="2147483841" r:id="rId13"/>
    <p:sldLayoutId id="2147483842" r:id="rId14"/>
    <p:sldLayoutId id="2147484004" r:id="rId15"/>
    <p:sldLayoutId id="2147484008" r:id="rId16"/>
    <p:sldLayoutId id="2147484012" r:id="rId17"/>
  </p:sldLayoutIdLst>
  <p:transition>
    <p:fade/>
  </p:transition>
  <p:hf sldNum="0" hdr="0" ftr="0"/>
  <p:txStyles>
    <p:titleStyle>
      <a:lvl1pPr algn="l" defTabSz="785202" rtl="0" eaLnBrk="1" latinLnBrk="0" hangingPunct="1">
        <a:spcBef>
          <a:spcPct val="0"/>
        </a:spcBef>
        <a:buNone/>
        <a:defRPr sz="1804" kern="1200">
          <a:solidFill>
            <a:schemeClr val="tx1"/>
          </a:solidFill>
          <a:latin typeface="+mn-lt"/>
          <a:ea typeface="+mj-ea"/>
          <a:cs typeface="Calibri Light" panose="020F0302020204030204" pitchFamily="34" charset="0"/>
        </a:defRPr>
      </a:lvl1pPr>
    </p:titleStyle>
    <p:bodyStyle>
      <a:lvl1pPr marL="0" indent="0" algn="l" defTabSz="785202" rtl="0" eaLnBrk="1" latinLnBrk="0" hangingPunct="1">
        <a:spcBef>
          <a:spcPts val="0"/>
        </a:spcBef>
        <a:spcAft>
          <a:spcPts val="859"/>
        </a:spcAft>
        <a:buSzPct val="100000"/>
        <a:buFontTx/>
        <a:buNone/>
        <a:defRPr sz="1116" b="0" kern="1200">
          <a:solidFill>
            <a:schemeClr val="tx1"/>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p:bodyStyle>
    <p:otherStyle>
      <a:defPPr>
        <a:defRPr lang="en-US"/>
      </a:defPPr>
      <a:lvl1pPr marL="0" algn="l" defTabSz="785202" rtl="0" eaLnBrk="1" latinLnBrk="0" hangingPunct="1">
        <a:defRPr sz="1546" kern="1200">
          <a:solidFill>
            <a:schemeClr val="tx1"/>
          </a:solidFill>
          <a:latin typeface="+mn-lt"/>
          <a:ea typeface="+mn-ea"/>
          <a:cs typeface="+mn-cs"/>
        </a:defRPr>
      </a:lvl1pPr>
      <a:lvl2pPr marL="392601" algn="l" defTabSz="785202" rtl="0" eaLnBrk="1" latinLnBrk="0" hangingPunct="1">
        <a:defRPr sz="1546" kern="1200">
          <a:solidFill>
            <a:schemeClr val="tx1"/>
          </a:solidFill>
          <a:latin typeface="+mn-lt"/>
          <a:ea typeface="+mn-ea"/>
          <a:cs typeface="+mn-cs"/>
        </a:defRPr>
      </a:lvl2pPr>
      <a:lvl3pPr marL="785202" algn="l" defTabSz="785202" rtl="0" eaLnBrk="1" latinLnBrk="0" hangingPunct="1">
        <a:defRPr sz="1546" kern="1200">
          <a:solidFill>
            <a:schemeClr val="tx1"/>
          </a:solidFill>
          <a:latin typeface="+mn-lt"/>
          <a:ea typeface="+mn-ea"/>
          <a:cs typeface="+mn-cs"/>
        </a:defRPr>
      </a:lvl3pPr>
      <a:lvl4pPr marL="1177802" algn="l" defTabSz="785202" rtl="0" eaLnBrk="1" latinLnBrk="0" hangingPunct="1">
        <a:defRPr sz="1546" kern="1200">
          <a:solidFill>
            <a:schemeClr val="tx1"/>
          </a:solidFill>
          <a:latin typeface="+mn-lt"/>
          <a:ea typeface="+mn-ea"/>
          <a:cs typeface="+mn-cs"/>
        </a:defRPr>
      </a:lvl4pPr>
      <a:lvl5pPr marL="1570403" algn="l" defTabSz="785202" rtl="0" eaLnBrk="1" latinLnBrk="0" hangingPunct="1">
        <a:defRPr sz="1546" kern="1200">
          <a:solidFill>
            <a:schemeClr val="tx1"/>
          </a:solidFill>
          <a:latin typeface="+mn-lt"/>
          <a:ea typeface="+mn-ea"/>
          <a:cs typeface="+mn-cs"/>
        </a:defRPr>
      </a:lvl5pPr>
      <a:lvl6pPr marL="1963004" algn="l" defTabSz="785202" rtl="0" eaLnBrk="1" latinLnBrk="0" hangingPunct="1">
        <a:defRPr sz="1546" kern="1200">
          <a:solidFill>
            <a:schemeClr val="tx1"/>
          </a:solidFill>
          <a:latin typeface="+mn-lt"/>
          <a:ea typeface="+mn-ea"/>
          <a:cs typeface="+mn-cs"/>
        </a:defRPr>
      </a:lvl6pPr>
      <a:lvl7pPr marL="2355604" algn="l" defTabSz="785202" rtl="0" eaLnBrk="1" latinLnBrk="0" hangingPunct="1">
        <a:defRPr sz="1546" kern="1200">
          <a:solidFill>
            <a:schemeClr val="tx1"/>
          </a:solidFill>
          <a:latin typeface="+mn-lt"/>
          <a:ea typeface="+mn-ea"/>
          <a:cs typeface="+mn-cs"/>
        </a:defRPr>
      </a:lvl7pPr>
      <a:lvl8pPr marL="2748205" algn="l" defTabSz="785202" rtl="0" eaLnBrk="1" latinLnBrk="0" hangingPunct="1">
        <a:defRPr sz="1546" kern="1200">
          <a:solidFill>
            <a:schemeClr val="tx1"/>
          </a:solidFill>
          <a:latin typeface="+mn-lt"/>
          <a:ea typeface="+mn-ea"/>
          <a:cs typeface="+mn-cs"/>
        </a:defRPr>
      </a:lvl8pPr>
      <a:lvl9pPr marL="3140805" algn="l" defTabSz="785202" rtl="0" eaLnBrk="1" latinLnBrk="0" hangingPunct="1">
        <a:defRPr sz="1546"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04" userDrawn="1">
          <p15:clr>
            <a:srgbClr val="F26B43"/>
          </p15:clr>
        </p15:guide>
        <p15:guide id="30" orient="horz" pos="4081" userDrawn="1">
          <p15:clr>
            <a:srgbClr val="F26B43"/>
          </p15:clr>
        </p15:guide>
        <p15:guide id="48" pos="6497" userDrawn="1">
          <p15:clr>
            <a:srgbClr val="F26B43"/>
          </p15:clr>
        </p15:guide>
        <p15:guide id="51" orient="horz" pos="4497" userDrawn="1">
          <p15:clr>
            <a:srgbClr val="F26B43"/>
          </p15:clr>
        </p15:guide>
        <p15:guide id="52" orient="horz" pos="431" userDrawn="1">
          <p15:clr>
            <a:srgbClr val="F26B43"/>
          </p15:clr>
        </p15:guide>
        <p15:guide id="53" pos="5613" userDrawn="1">
          <p15:clr>
            <a:srgbClr val="F26B43"/>
          </p15:clr>
        </p15:guide>
        <p15:guide id="55" pos="4365" userDrawn="1">
          <p15:clr>
            <a:srgbClr val="F26B43"/>
          </p15:clr>
        </p15:guide>
        <p15:guide id="56" pos="3458" userDrawn="1">
          <p15:clr>
            <a:srgbClr val="F26B43"/>
          </p15:clr>
        </p15:guide>
        <p15:guide id="57" pos="3277" userDrawn="1">
          <p15:clr>
            <a:srgbClr val="F26B43"/>
          </p15:clr>
        </p15:guide>
        <p15:guide id="58" pos="2392" userDrawn="1">
          <p15:clr>
            <a:srgbClr val="F26B43"/>
          </p15:clr>
        </p15:guide>
        <p15:guide id="59" pos="2211" userDrawn="1">
          <p15:clr>
            <a:srgbClr val="F26B43"/>
          </p15:clr>
        </p15:guide>
        <p15:guide id="60" pos="238" userDrawn="1">
          <p15:clr>
            <a:srgbClr val="F26B43"/>
          </p15:clr>
        </p15:guide>
        <p15:guide id="61" pos="1145" userDrawn="1">
          <p15:clr>
            <a:srgbClr val="F26B43"/>
          </p15:clr>
        </p15:guide>
        <p15:guide id="62" pos="1304" userDrawn="1">
          <p15:clr>
            <a:srgbClr val="F26B43"/>
          </p15:clr>
        </p15:guide>
        <p15:guide id="64" orient="horz" pos="2426" userDrawn="1">
          <p15:clr>
            <a:srgbClr val="F26B43"/>
          </p15:clr>
        </p15:guide>
        <p15:guide id="65" pos="3368" userDrawn="1">
          <p15:clr>
            <a:srgbClr val="F26B43"/>
          </p15:clr>
        </p15:guide>
        <p15:guide id="66" orient="horz" pos="4399" userDrawn="1">
          <p15:clr>
            <a:srgbClr val="F26B43"/>
          </p15:clr>
        </p15:guide>
        <p15:guide id="67" orient="horz" pos="612" userDrawn="1">
          <p15:clr>
            <a:srgbClr val="F26B43"/>
          </p15:clr>
        </p15:guide>
        <p15:guide id="68" pos="5431" userDrawn="1">
          <p15:clr>
            <a:srgbClr val="F26B43"/>
          </p15:clr>
        </p15:guide>
        <p15:guide id="69" pos="4524" userDrawn="1">
          <p15:clr>
            <a:srgbClr val="F26B43"/>
          </p15:clr>
        </p15:guide>
        <p15:guide id="70" orient="horz" pos="93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76"/>
            </p:custDataLst>
            <p:extLst>
              <p:ext uri="{D42A27DB-BD31-4B8C-83A1-F6EECF244321}">
                <p14:modId xmlns:p14="http://schemas.microsoft.com/office/powerpoint/2010/main" val="3087151445"/>
              </p:ext>
            </p:extLst>
          </p:nvPr>
        </p:nvGraphicFramePr>
        <p:xfrm>
          <a:off x="1857" y="1752"/>
          <a:ext cx="1856" cy="1749"/>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4" name="Object 3" hidden="1"/>
                      <p:cNvPicPr/>
                      <p:nvPr/>
                    </p:nvPicPr>
                    <p:blipFill>
                      <a:blip r:embed="rId78"/>
                      <a:stretch>
                        <a:fillRect/>
                      </a:stretch>
                    </p:blipFill>
                    <p:spPr>
                      <a:xfrm>
                        <a:off x="1857" y="1752"/>
                        <a:ext cx="1856" cy="1749"/>
                      </a:xfrm>
                      <a:prstGeom prst="rect">
                        <a:avLst/>
                      </a:prstGeom>
                    </p:spPr>
                  </p:pic>
                </p:oleObj>
              </mc:Fallback>
            </mc:AlternateContent>
          </a:graphicData>
        </a:graphic>
      </p:graphicFrame>
      <p:sp>
        <p:nvSpPr>
          <p:cNvPr id="2" name="Title Placeholder 1"/>
          <p:cNvSpPr>
            <a:spLocks noGrp="1"/>
          </p:cNvSpPr>
          <p:nvPr>
            <p:ph type="title"/>
          </p:nvPr>
        </p:nvSpPr>
        <p:spPr bwMode="gray">
          <a:xfrm>
            <a:off x="426001" y="327237"/>
            <a:ext cx="6498619" cy="341519"/>
          </a:xfrm>
          <a:prstGeom prst="rect">
            <a:avLst/>
          </a:prstGeom>
        </p:spPr>
        <p:txBody>
          <a:bodyPr vert="horz" lIns="0" tIns="0" rIns="0" bIns="0" rtlCol="0" anchor="t" anchorCtr="0">
            <a:noAutofit/>
          </a:bodyPr>
          <a:lstStyle/>
          <a:p>
            <a:r>
              <a:rPr lang="en-GB" noProof="0"/>
              <a:t>Click to edit Master title style</a:t>
            </a:r>
            <a:endParaRPr lang="en-GB"/>
          </a:p>
        </p:txBody>
      </p:sp>
      <p:sp>
        <p:nvSpPr>
          <p:cNvPr id="19" name="Text Placeholder 18"/>
          <p:cNvSpPr>
            <a:spLocks noGrp="1"/>
          </p:cNvSpPr>
          <p:nvPr>
            <p:ph type="body" idx="1"/>
          </p:nvPr>
        </p:nvSpPr>
        <p:spPr>
          <a:xfrm>
            <a:off x="424028" y="1835673"/>
            <a:ext cx="6500592" cy="5108029"/>
          </a:xfrm>
          <a:prstGeom prst="rect">
            <a:avLst/>
          </a:prstGeom>
        </p:spPr>
        <p:txBody>
          <a:bodyPr vert="horz" lIns="0" tIns="0" rIns="0" bIns="0" rtlCol="0">
            <a:noAutofit/>
          </a:bodyPr>
          <a:lstStyle/>
          <a:p>
            <a:pPr lvl="0"/>
            <a:r>
              <a:rPr lang="en-GB" noProof="0"/>
              <a:t>Click to 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3" name="TextBox 2"/>
          <p:cNvSpPr txBox="1"/>
          <p:nvPr/>
        </p:nvSpPr>
        <p:spPr>
          <a:xfrm>
            <a:off x="9981812" y="7139692"/>
            <a:ext cx="270080" cy="158733"/>
          </a:xfrm>
          <a:prstGeom prst="rect">
            <a:avLst/>
          </a:prstGeom>
          <a:noFill/>
        </p:spPr>
        <p:txBody>
          <a:bodyPr wrap="square" lIns="0" tIns="0" rIns="0" bIns="0" rtlCol="0">
            <a:noAutofit/>
          </a:bodyPr>
          <a:lstStyle/>
          <a:p>
            <a:pPr marL="0" indent="0" algn="r">
              <a:spcBef>
                <a:spcPts val="0"/>
              </a:spcBef>
              <a:buSzPct val="100000"/>
              <a:buFont typeface="Arial"/>
              <a:buNone/>
            </a:pPr>
            <a:fld id="{C58DF478-B544-4ED8-9ED4-6A2648E2D233}" type="slidenum">
              <a:rPr lang="en-GB" sz="614" noProof="0" smtClean="0">
                <a:solidFill>
                  <a:schemeClr val="tx1">
                    <a:alpha val="50195"/>
                  </a:schemeClr>
                </a:solidFill>
                <a:latin typeface="Calibri" panose="020F0502020204030204" pitchFamily="34" charset="0"/>
                <a:cs typeface="Calibri" panose="020F0502020204030204" pitchFamily="34" charset="0"/>
              </a:rPr>
              <a:pPr marL="0" indent="0" algn="r">
                <a:spcBef>
                  <a:spcPts val="0"/>
                </a:spcBef>
                <a:buSzPct val="100000"/>
                <a:buFont typeface="Arial"/>
                <a:buNone/>
              </a:pPr>
              <a:t>‹#›</a:t>
            </a:fld>
            <a:endParaRPr lang="en-GB" sz="614" noProof="0">
              <a:solidFill>
                <a:schemeClr val="tx1">
                  <a:alpha val="50195"/>
                </a:schemeClr>
              </a:solidFill>
              <a:latin typeface="Calibri" panose="020F0502020204030204" pitchFamily="34" charset="0"/>
              <a:cs typeface="Calibri" panose="020F0502020204030204" pitchFamily="34" charset="0"/>
            </a:endParaRPr>
          </a:p>
        </p:txBody>
      </p:sp>
      <p:sp>
        <p:nvSpPr>
          <p:cNvPr id="8" name="text Copyright" descr="{&quot;templafy&quot;:{&quot;id&quot;:&quot;2d61559c-b319-4a1e-ac65-21677d7d0ff3&quot;}}" title="UserProfile.LegalEntity.Copyright">
            <a:extLst>
              <a:ext uri="{FF2B5EF4-FFF2-40B4-BE49-F238E27FC236}">
                <a16:creationId xmlns:a16="http://schemas.microsoft.com/office/drawing/2014/main" id="{121C63D2-1F7A-49B5-A582-40D44D34242B}"/>
              </a:ext>
            </a:extLst>
          </p:cNvPr>
          <p:cNvSpPr/>
          <p:nvPr userDrawn="1"/>
        </p:nvSpPr>
        <p:spPr bwMode="gray">
          <a:xfrm>
            <a:off x="439923" y="7139692"/>
            <a:ext cx="4697663"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 2023. Deloitte Limited (as trustee for the Deloitte Trading Trust).</a:t>
            </a:r>
          </a:p>
        </p:txBody>
      </p:sp>
      <p:sp>
        <p:nvSpPr>
          <p:cNvPr id="12" name="text title" descr="{&quot;templafy&quot;:{&quot;id&quot;:&quot;323667f3-5822-4c44-8d12-2764e76092aa&quot;}}" title="Form.PresentationTitle">
            <a:extLst>
              <a:ext uri="{FF2B5EF4-FFF2-40B4-BE49-F238E27FC236}">
                <a16:creationId xmlns:a16="http://schemas.microsoft.com/office/drawing/2014/main" id="{13BD590F-89C3-47BD-92B5-695635160828}"/>
              </a:ext>
            </a:extLst>
          </p:cNvPr>
          <p:cNvSpPr/>
          <p:nvPr userDrawn="1"/>
        </p:nvSpPr>
        <p:spPr bwMode="gray">
          <a:xfrm>
            <a:off x="6777051" y="7139692"/>
            <a:ext cx="1670596" cy="158733"/>
          </a:xfrm>
          <a:prstGeom prst="rect">
            <a:avLst/>
          </a:prstGeom>
          <a:noFill/>
          <a:ln w="19050" algn="ctr">
            <a:noFill/>
            <a:miter lim="800000"/>
            <a:headEnd/>
            <a:tailEnd/>
          </a:ln>
        </p:spPr>
        <p:txBody>
          <a:bodyPr wrap="square" lIns="0" tIns="0" rIns="0" bIns="0" rtlCol="0" anchor="t" anchorCtr="0"/>
          <a:lstStyle/>
          <a:p>
            <a:pPr algn="r">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Deloitte New Zealand Healthcare</a:t>
            </a:r>
          </a:p>
        </p:txBody>
      </p:sp>
      <p:sp>
        <p:nvSpPr>
          <p:cNvPr id="13" name="text class" descr="{&quot;templafy&quot;:{&quot;id&quot;:&quot;d82f3f4c-8a0d-43e7-bb92-a90cff55cb26&quot;}}" title="Form.Confidential.ClassificationInsertText">
            <a:extLst>
              <a:ext uri="{FF2B5EF4-FFF2-40B4-BE49-F238E27FC236}">
                <a16:creationId xmlns:a16="http://schemas.microsoft.com/office/drawing/2014/main" id="{7A485CD8-B639-45CC-920D-3C14B1EE658A}"/>
              </a:ext>
            </a:extLst>
          </p:cNvPr>
          <p:cNvSpPr/>
          <p:nvPr userDrawn="1"/>
        </p:nvSpPr>
        <p:spPr bwMode="gray">
          <a:xfrm>
            <a:off x="8787334" y="7139692"/>
            <a:ext cx="1358277" cy="158733"/>
          </a:xfrm>
          <a:prstGeom prst="rect">
            <a:avLst/>
          </a:prstGeom>
          <a:noFill/>
          <a:ln w="19050" algn="ctr">
            <a:noFill/>
            <a:miter lim="800000"/>
            <a:headEnd/>
            <a:tailEnd/>
          </a:ln>
        </p:spPr>
        <p:txBody>
          <a:bodyPr wrap="square" lIns="0" tIns="0" rIns="0" bIns="0" rtlCol="0" anchor="t" anchorCtr="0"/>
          <a:lstStyle/>
          <a:p>
            <a:pPr algn="l">
              <a:lnSpc>
                <a:spcPct val="100000"/>
              </a:lnSpc>
              <a:buFont typeface="Wingdings 2" pitchFamily="18" charset="2"/>
              <a:buNone/>
            </a:pPr>
            <a:r>
              <a:rPr lang="en-GB" sz="614" kern="1200">
                <a:solidFill>
                  <a:schemeClr val="tx1">
                    <a:alpha val="50195"/>
                  </a:schemeClr>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3949270547"/>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 id="2147483965" r:id="rId37"/>
    <p:sldLayoutId id="2147483966" r:id="rId38"/>
    <p:sldLayoutId id="2147483967" r:id="rId39"/>
    <p:sldLayoutId id="2147483968" r:id="rId40"/>
    <p:sldLayoutId id="2147483969" r:id="rId41"/>
    <p:sldLayoutId id="2147483970" r:id="rId42"/>
    <p:sldLayoutId id="2147483971" r:id="rId43"/>
    <p:sldLayoutId id="2147483972" r:id="rId44"/>
    <p:sldLayoutId id="2147483973" r:id="rId45"/>
    <p:sldLayoutId id="2147483974" r:id="rId46"/>
    <p:sldLayoutId id="2147483975" r:id="rId47"/>
    <p:sldLayoutId id="2147483976" r:id="rId48"/>
    <p:sldLayoutId id="2147483977" r:id="rId49"/>
    <p:sldLayoutId id="2147483978" r:id="rId50"/>
    <p:sldLayoutId id="2147483979" r:id="rId51"/>
    <p:sldLayoutId id="2147483980" r:id="rId52"/>
    <p:sldLayoutId id="2147483981" r:id="rId53"/>
    <p:sldLayoutId id="2147483982" r:id="rId54"/>
    <p:sldLayoutId id="2147483983" r:id="rId55"/>
    <p:sldLayoutId id="2147483984" r:id="rId56"/>
    <p:sldLayoutId id="2147483985" r:id="rId57"/>
    <p:sldLayoutId id="2147483986" r:id="rId58"/>
    <p:sldLayoutId id="2147483987" r:id="rId59"/>
    <p:sldLayoutId id="2147483988" r:id="rId60"/>
    <p:sldLayoutId id="2147483989" r:id="rId61"/>
    <p:sldLayoutId id="2147483990" r:id="rId62"/>
    <p:sldLayoutId id="2147483991" r:id="rId63"/>
    <p:sldLayoutId id="2147483992" r:id="rId64"/>
    <p:sldLayoutId id="2147483993" r:id="rId65"/>
    <p:sldLayoutId id="2147483994" r:id="rId66"/>
    <p:sldLayoutId id="2147483995" r:id="rId67"/>
    <p:sldLayoutId id="2147483996" r:id="rId68"/>
    <p:sldLayoutId id="2147483997" r:id="rId69"/>
    <p:sldLayoutId id="2147483998" r:id="rId70"/>
    <p:sldLayoutId id="2147483999" r:id="rId71"/>
    <p:sldLayoutId id="2147484000" r:id="rId72"/>
    <p:sldLayoutId id="2147484003" r:id="rId73"/>
    <p:sldLayoutId id="2147484014" r:id="rId74"/>
  </p:sldLayoutIdLst>
  <p:transition>
    <p:fade/>
  </p:transition>
  <p:hf hdr="0" dt="0"/>
  <p:txStyles>
    <p:titleStyle>
      <a:lvl1pPr algn="l" defTabSz="801929" rtl="0" eaLnBrk="1" latinLnBrk="0" hangingPunct="1">
        <a:spcBef>
          <a:spcPct val="0"/>
        </a:spcBef>
        <a:buNone/>
        <a:defRPr sz="1842"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801929" rtl="0" eaLnBrk="1" latinLnBrk="0" hangingPunct="1">
        <a:lnSpc>
          <a:spcPct val="120000"/>
        </a:lnSpc>
        <a:spcBef>
          <a:spcPts val="0"/>
        </a:spcBef>
        <a:spcAft>
          <a:spcPts val="877"/>
        </a:spcAft>
        <a:buSzPct val="100000"/>
        <a:buFontTx/>
        <a:buNone/>
        <a:defRPr sz="965" b="0" i="0" kern="1200">
          <a:solidFill>
            <a:schemeClr val="tx1"/>
          </a:solidFill>
          <a:latin typeface="Calibri Light" panose="020F0302020204030204" pitchFamily="34" charset="0"/>
          <a:ea typeface="+mn-ea"/>
          <a:cs typeface="Calibri Light" panose="020F0302020204030204" pitchFamily="34" charset="0"/>
        </a:defRPr>
      </a:lvl1pPr>
      <a:lvl2pPr marL="122517" indent="-122517" algn="l" defTabSz="801929" rtl="0" eaLnBrk="1" latinLnBrk="0" hangingPunct="1">
        <a:lnSpc>
          <a:spcPct val="120000"/>
        </a:lnSpc>
        <a:spcBef>
          <a:spcPts val="0"/>
        </a:spcBef>
        <a:spcAft>
          <a:spcPts val="877"/>
        </a:spcAft>
        <a:buClrTx/>
        <a:buSzPct val="100000"/>
        <a:buFont typeface="Arial" panose="020B0604020202020204" pitchFamily="34" charset="0"/>
        <a:buChar char="•"/>
        <a:defRPr lang="en-US" sz="965" b="0" i="0" kern="1200" dirty="0" smtClean="0">
          <a:solidFill>
            <a:schemeClr val="tx1"/>
          </a:solidFill>
          <a:latin typeface="Calibri Light" panose="020F0302020204030204" pitchFamily="34" charset="0"/>
          <a:ea typeface="+mn-ea"/>
          <a:cs typeface="Calibri Light" panose="020F0302020204030204" pitchFamily="34" charset="0"/>
        </a:defRPr>
      </a:lvl2pPr>
      <a:lvl3pPr marL="267310" indent="-122517" algn="l" defTabSz="801929" rtl="0" eaLnBrk="1" latinLnBrk="0" hangingPunct="1">
        <a:lnSpc>
          <a:spcPct val="120000"/>
        </a:lnSpc>
        <a:spcBef>
          <a:spcPts val="0"/>
        </a:spcBef>
        <a:spcAft>
          <a:spcPts val="877"/>
        </a:spcAft>
        <a:buClrTx/>
        <a:buSzPct val="100000"/>
        <a:buFont typeface="Arial" panose="020B0604020202020204" pitchFamily="34" charset="0"/>
        <a:buChar char="−"/>
        <a:defRPr lang="en-US" sz="965" b="0" i="0" kern="1200" dirty="0" smtClean="0">
          <a:solidFill>
            <a:schemeClr val="tx1"/>
          </a:solidFill>
          <a:latin typeface="Calibri Light" panose="020F0302020204030204" pitchFamily="34" charset="0"/>
          <a:ea typeface="+mn-ea"/>
          <a:cs typeface="Calibri Light" panose="020F0302020204030204" pitchFamily="34" charset="0"/>
        </a:defRPr>
      </a:lvl3pPr>
      <a:lvl4pPr marL="412102" indent="-122517" algn="l" defTabSz="801929" rtl="0" eaLnBrk="1" latinLnBrk="0" hangingPunct="1">
        <a:lnSpc>
          <a:spcPct val="120000"/>
        </a:lnSpc>
        <a:spcBef>
          <a:spcPts val="0"/>
        </a:spcBef>
        <a:spcAft>
          <a:spcPts val="877"/>
        </a:spcAft>
        <a:buClrTx/>
        <a:buSzPct val="100000"/>
        <a:buFont typeface="Arial" panose="020B0604020202020204" pitchFamily="34" charset="0"/>
        <a:buChar char="◦"/>
        <a:defRPr lang="en-US" sz="965" b="0" i="0" kern="1200" baseline="0" dirty="0" smtClean="0">
          <a:solidFill>
            <a:schemeClr val="tx1"/>
          </a:solidFill>
          <a:latin typeface="Calibri Light" panose="020F0302020204030204" pitchFamily="34" charset="0"/>
          <a:ea typeface="+mn-ea"/>
          <a:cs typeface="Calibri Light" panose="020F0302020204030204" pitchFamily="34" charset="0"/>
        </a:defRPr>
      </a:lvl4pPr>
      <a:lvl5pPr marL="556895" indent="-122517" algn="l" defTabSz="700296" rtl="0" eaLnBrk="1" latinLnBrk="0" hangingPunct="1">
        <a:lnSpc>
          <a:spcPct val="120000"/>
        </a:lnSpc>
        <a:spcBef>
          <a:spcPts val="0"/>
        </a:spcBef>
        <a:spcAft>
          <a:spcPts val="877"/>
        </a:spcAft>
        <a:buClrTx/>
        <a:buSzPct val="100000"/>
        <a:buFont typeface="Arial" panose="020B0604020202020204" pitchFamily="34" charset="0"/>
        <a:buChar char="−"/>
        <a:tabLst/>
        <a:defRPr lang="en-US" sz="965" b="0" i="0" kern="1200" baseline="0" dirty="0" smtClean="0">
          <a:solidFill>
            <a:schemeClr val="tx1"/>
          </a:solidFill>
          <a:latin typeface="Calibri Light" panose="020F0302020204030204" pitchFamily="34" charset="0"/>
          <a:ea typeface="+mn-ea"/>
          <a:cs typeface="Calibri Light" panose="020F0302020204030204" pitchFamily="34" charset="0"/>
        </a:defRPr>
      </a:lvl5pPr>
      <a:lvl6pPr marL="467266" indent="-154703" algn="l" defTabSz="801929" rtl="0" eaLnBrk="1" latinLnBrk="0" hangingPunct="1">
        <a:spcBef>
          <a:spcPts val="0"/>
        </a:spcBef>
        <a:spcAft>
          <a:spcPts val="877"/>
        </a:spcAft>
        <a:buFont typeface="Verdana" panose="020B0604030504040204" pitchFamily="34" charset="0"/>
        <a:buChar char="−"/>
        <a:defRPr sz="1052" kern="1200" baseline="0">
          <a:solidFill>
            <a:schemeClr val="tx1"/>
          </a:solidFill>
          <a:latin typeface="+mn-lt"/>
          <a:ea typeface="+mn-ea"/>
          <a:cs typeface="+mn-cs"/>
        </a:defRPr>
      </a:lvl6pPr>
      <a:lvl7pPr marL="467266" indent="-154703" algn="l" defTabSz="801929" rtl="0" eaLnBrk="1" latinLnBrk="0" hangingPunct="1">
        <a:spcBef>
          <a:spcPts val="0"/>
        </a:spcBef>
        <a:spcAft>
          <a:spcPts val="877"/>
        </a:spcAft>
        <a:buFont typeface="Verdana" panose="020B0604030504040204" pitchFamily="34" charset="0"/>
        <a:buChar char="−"/>
        <a:defRPr sz="1052" kern="1200">
          <a:solidFill>
            <a:schemeClr val="tx1"/>
          </a:solidFill>
          <a:latin typeface="+mn-lt"/>
          <a:ea typeface="+mn-ea"/>
          <a:cs typeface="+mn-cs"/>
        </a:defRPr>
      </a:lvl7pPr>
      <a:lvl8pPr marL="467266" indent="-154703" algn="l" defTabSz="801929" rtl="0" eaLnBrk="1" latinLnBrk="0" hangingPunct="1">
        <a:spcBef>
          <a:spcPts val="0"/>
        </a:spcBef>
        <a:spcAft>
          <a:spcPts val="877"/>
        </a:spcAft>
        <a:buFont typeface="Verdana" panose="020B0604030504040204" pitchFamily="34" charset="0"/>
        <a:buChar char="−"/>
        <a:defRPr sz="1052" kern="1200" baseline="0">
          <a:solidFill>
            <a:schemeClr val="tx1"/>
          </a:solidFill>
          <a:latin typeface="+mn-lt"/>
          <a:ea typeface="+mn-ea"/>
          <a:cs typeface="+mn-cs"/>
        </a:defRPr>
      </a:lvl8pPr>
      <a:lvl9pPr marL="467266" indent="-154703" algn="l" defTabSz="801929" rtl="0" eaLnBrk="1" latinLnBrk="0" hangingPunct="1">
        <a:spcBef>
          <a:spcPts val="0"/>
        </a:spcBef>
        <a:spcAft>
          <a:spcPts val="877"/>
        </a:spcAft>
        <a:buFont typeface="Verdana" panose="020B0604030504040204" pitchFamily="34" charset="0"/>
        <a:buChar char="−"/>
        <a:defRPr sz="1052" kern="1200" baseline="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187">
          <p15:clr>
            <a:srgbClr val="F26B43"/>
          </p15:clr>
        </p15:guide>
        <p15:guide id="8" orient="horz" pos="4080">
          <p15:clr>
            <a:srgbClr val="F26B43"/>
          </p15:clr>
        </p15:guide>
        <p15:guide id="12" pos="302">
          <p15:clr>
            <a:srgbClr val="F26B43"/>
          </p15:clr>
        </p15:guide>
        <p15:guide id="45" orient="horz" pos="2160">
          <p15:clr>
            <a:srgbClr val="F26B43"/>
          </p15:clr>
        </p15:guide>
        <p15:guide id="46" orient="horz" pos="3968">
          <p15:clr>
            <a:srgbClr val="F26B43"/>
          </p15:clr>
        </p15:guide>
        <p15:guide id="48" pos="7368">
          <p15:clr>
            <a:srgbClr val="F26B43"/>
          </p15:clr>
        </p15:guide>
        <p15:guide id="50" orient="horz" pos="4081">
          <p15:clr>
            <a:srgbClr val="F26B43"/>
          </p15:clr>
        </p15:guide>
        <p15:guide id="61" orient="horz" pos="1049">
          <p15:clr>
            <a:srgbClr val="F26B43"/>
          </p15:clr>
        </p15:guide>
        <p15:guide id="62" orient="horz" pos="641">
          <p15:clr>
            <a:srgbClr val="F26B43"/>
          </p15:clr>
        </p15:guide>
        <p15:guide id="63" pos="1368">
          <p15:clr>
            <a:srgbClr val="F26B43"/>
          </p15:clr>
        </p15:guide>
        <p15:guide id="64" pos="1504">
          <p15:clr>
            <a:srgbClr val="F26B43"/>
          </p15:clr>
        </p15:guide>
        <p15:guide id="65" pos="2570">
          <p15:clr>
            <a:srgbClr val="F26B43"/>
          </p15:clr>
        </p15:guide>
        <p15:guide id="66" pos="2706">
          <p15:clr>
            <a:srgbClr val="F26B43"/>
          </p15:clr>
        </p15:guide>
        <p15:guide id="67" pos="3772">
          <p15:clr>
            <a:srgbClr val="F26B43"/>
          </p15:clr>
        </p15:guide>
        <p15:guide id="68" pos="3908">
          <p15:clr>
            <a:srgbClr val="F26B43"/>
          </p15:clr>
        </p15:guide>
        <p15:guide id="69" pos="4974">
          <p15:clr>
            <a:srgbClr val="F26B43"/>
          </p15:clr>
        </p15:guide>
        <p15:guide id="70" pos="5110">
          <p15:clr>
            <a:srgbClr val="F26B43"/>
          </p15:clr>
        </p15:guide>
        <p15:guide id="71" pos="6176">
          <p15:clr>
            <a:srgbClr val="F26B43"/>
          </p15:clr>
        </p15:guide>
        <p15:guide id="72" pos="6312">
          <p15:clr>
            <a:srgbClr val="F26B43"/>
          </p15:clr>
        </p15:guide>
        <p15:guide id="73" pos="3840">
          <p15:clr>
            <a:srgbClr val="F26B43"/>
          </p15:clr>
        </p15:guide>
        <p15:guide id="74" orient="horz" pos="3680">
          <p15:clr>
            <a:srgbClr val="F26B43"/>
          </p15:clr>
        </p15:guide>
        <p15:guide id="75" pos="71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44.xml"/><Relationship Id="rId1" Type="http://schemas.openxmlformats.org/officeDocument/2006/relationships/customXml" Target="../../customXml/item1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73.xml"/><Relationship Id="rId1" Type="http://schemas.openxmlformats.org/officeDocument/2006/relationships/customXml" Target="../../customXml/item45.xml"/><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image" Target="../media/image6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2" Type="http://schemas.openxmlformats.org/officeDocument/2006/relationships/notesSlide" Target="../notesSlides/notesSlide14.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41"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s>
</file>

<file path=ppt/slides/_rels/slide15.xml.rels><?xml version="1.0" encoding="UTF-8" standalone="yes"?>
<Relationships xmlns="http://schemas.openxmlformats.org/package/2006/relationships"><Relationship Id="rId26" Type="http://schemas.openxmlformats.org/officeDocument/2006/relationships/image" Target="../media/image86.png"/><Relationship Id="rId117" Type="http://schemas.openxmlformats.org/officeDocument/2006/relationships/image" Target="../media/image177.png"/><Relationship Id="rId21" Type="http://schemas.openxmlformats.org/officeDocument/2006/relationships/image" Target="../media/image81.png"/><Relationship Id="rId42" Type="http://schemas.openxmlformats.org/officeDocument/2006/relationships/image" Target="../media/image102.png"/><Relationship Id="rId47" Type="http://schemas.openxmlformats.org/officeDocument/2006/relationships/image" Target="../media/image107.png"/><Relationship Id="rId63" Type="http://schemas.openxmlformats.org/officeDocument/2006/relationships/image" Target="../media/image123.png"/><Relationship Id="rId68" Type="http://schemas.openxmlformats.org/officeDocument/2006/relationships/image" Target="../media/image128.png"/><Relationship Id="rId84" Type="http://schemas.openxmlformats.org/officeDocument/2006/relationships/image" Target="../media/image144.png"/><Relationship Id="rId89" Type="http://schemas.openxmlformats.org/officeDocument/2006/relationships/image" Target="../media/image149.png"/><Relationship Id="rId112" Type="http://schemas.openxmlformats.org/officeDocument/2006/relationships/image" Target="../media/image172.png"/><Relationship Id="rId16" Type="http://schemas.openxmlformats.org/officeDocument/2006/relationships/image" Target="../media/image76.png"/><Relationship Id="rId107" Type="http://schemas.openxmlformats.org/officeDocument/2006/relationships/image" Target="../media/image167.png"/><Relationship Id="rId11" Type="http://schemas.openxmlformats.org/officeDocument/2006/relationships/image" Target="../media/image71.png"/><Relationship Id="rId32" Type="http://schemas.openxmlformats.org/officeDocument/2006/relationships/image" Target="../media/image92.png"/><Relationship Id="rId37" Type="http://schemas.openxmlformats.org/officeDocument/2006/relationships/image" Target="../media/image97.png"/><Relationship Id="rId53" Type="http://schemas.openxmlformats.org/officeDocument/2006/relationships/image" Target="../media/image113.png"/><Relationship Id="rId58" Type="http://schemas.openxmlformats.org/officeDocument/2006/relationships/image" Target="../media/image118.png"/><Relationship Id="rId74" Type="http://schemas.openxmlformats.org/officeDocument/2006/relationships/image" Target="../media/image134.png"/><Relationship Id="rId79" Type="http://schemas.openxmlformats.org/officeDocument/2006/relationships/image" Target="../media/image139.png"/><Relationship Id="rId102" Type="http://schemas.openxmlformats.org/officeDocument/2006/relationships/image" Target="../media/image162.png"/><Relationship Id="rId123" Type="http://schemas.openxmlformats.org/officeDocument/2006/relationships/image" Target="../media/image183.png"/><Relationship Id="rId128" Type="http://schemas.openxmlformats.org/officeDocument/2006/relationships/image" Target="../media/image188.png"/><Relationship Id="rId5" Type="http://schemas.openxmlformats.org/officeDocument/2006/relationships/image" Target="../media/image65.png"/><Relationship Id="rId90" Type="http://schemas.openxmlformats.org/officeDocument/2006/relationships/image" Target="../media/image150.png"/><Relationship Id="rId95" Type="http://schemas.openxmlformats.org/officeDocument/2006/relationships/image" Target="../media/image155.png"/><Relationship Id="rId19" Type="http://schemas.openxmlformats.org/officeDocument/2006/relationships/image" Target="../media/image7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 Id="rId35" Type="http://schemas.openxmlformats.org/officeDocument/2006/relationships/image" Target="../media/image95.png"/><Relationship Id="rId43" Type="http://schemas.openxmlformats.org/officeDocument/2006/relationships/image" Target="../media/image103.png"/><Relationship Id="rId48" Type="http://schemas.openxmlformats.org/officeDocument/2006/relationships/image" Target="../media/image108.png"/><Relationship Id="rId56" Type="http://schemas.openxmlformats.org/officeDocument/2006/relationships/image" Target="../media/image116.png"/><Relationship Id="rId64" Type="http://schemas.openxmlformats.org/officeDocument/2006/relationships/image" Target="../media/image124.png"/><Relationship Id="rId69" Type="http://schemas.openxmlformats.org/officeDocument/2006/relationships/image" Target="../media/image129.png"/><Relationship Id="rId77" Type="http://schemas.openxmlformats.org/officeDocument/2006/relationships/image" Target="../media/image137.png"/><Relationship Id="rId100" Type="http://schemas.openxmlformats.org/officeDocument/2006/relationships/image" Target="../media/image160.png"/><Relationship Id="rId105" Type="http://schemas.openxmlformats.org/officeDocument/2006/relationships/image" Target="../media/image165.png"/><Relationship Id="rId113" Type="http://schemas.openxmlformats.org/officeDocument/2006/relationships/image" Target="../media/image173.png"/><Relationship Id="rId118" Type="http://schemas.openxmlformats.org/officeDocument/2006/relationships/image" Target="../media/image178.png"/><Relationship Id="rId126" Type="http://schemas.openxmlformats.org/officeDocument/2006/relationships/image" Target="../media/image186.png"/><Relationship Id="rId8" Type="http://schemas.openxmlformats.org/officeDocument/2006/relationships/image" Target="../media/image68.png"/><Relationship Id="rId51" Type="http://schemas.openxmlformats.org/officeDocument/2006/relationships/image" Target="../media/image111.png"/><Relationship Id="rId72" Type="http://schemas.openxmlformats.org/officeDocument/2006/relationships/image" Target="../media/image132.png"/><Relationship Id="rId80" Type="http://schemas.openxmlformats.org/officeDocument/2006/relationships/image" Target="../media/image140.png"/><Relationship Id="rId85" Type="http://schemas.openxmlformats.org/officeDocument/2006/relationships/image" Target="../media/image145.png"/><Relationship Id="rId93" Type="http://schemas.openxmlformats.org/officeDocument/2006/relationships/image" Target="../media/image153.png"/><Relationship Id="rId98" Type="http://schemas.openxmlformats.org/officeDocument/2006/relationships/image" Target="../media/image158.png"/><Relationship Id="rId121" Type="http://schemas.openxmlformats.org/officeDocument/2006/relationships/image" Target="../media/image181.png"/><Relationship Id="rId3" Type="http://schemas.openxmlformats.org/officeDocument/2006/relationships/image" Target="../media/image63.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33" Type="http://schemas.openxmlformats.org/officeDocument/2006/relationships/image" Target="../media/image93.png"/><Relationship Id="rId38" Type="http://schemas.openxmlformats.org/officeDocument/2006/relationships/image" Target="../media/image98.png"/><Relationship Id="rId46" Type="http://schemas.openxmlformats.org/officeDocument/2006/relationships/image" Target="../media/image106.png"/><Relationship Id="rId59" Type="http://schemas.openxmlformats.org/officeDocument/2006/relationships/image" Target="../media/image119.png"/><Relationship Id="rId67" Type="http://schemas.openxmlformats.org/officeDocument/2006/relationships/image" Target="../media/image127.png"/><Relationship Id="rId103" Type="http://schemas.openxmlformats.org/officeDocument/2006/relationships/image" Target="../media/image163.png"/><Relationship Id="rId108" Type="http://schemas.openxmlformats.org/officeDocument/2006/relationships/image" Target="../media/image168.png"/><Relationship Id="rId116" Type="http://schemas.openxmlformats.org/officeDocument/2006/relationships/image" Target="../media/image176.png"/><Relationship Id="rId124" Type="http://schemas.openxmlformats.org/officeDocument/2006/relationships/image" Target="../media/image184.png"/><Relationship Id="rId129" Type="http://schemas.openxmlformats.org/officeDocument/2006/relationships/image" Target="../media/image189.png"/><Relationship Id="rId20" Type="http://schemas.openxmlformats.org/officeDocument/2006/relationships/image" Target="../media/image80.png"/><Relationship Id="rId41" Type="http://schemas.openxmlformats.org/officeDocument/2006/relationships/image" Target="../media/image101.png"/><Relationship Id="rId54" Type="http://schemas.openxmlformats.org/officeDocument/2006/relationships/image" Target="../media/image114.png"/><Relationship Id="rId62" Type="http://schemas.openxmlformats.org/officeDocument/2006/relationships/image" Target="../media/image122.png"/><Relationship Id="rId70" Type="http://schemas.openxmlformats.org/officeDocument/2006/relationships/image" Target="../media/image130.png"/><Relationship Id="rId75" Type="http://schemas.openxmlformats.org/officeDocument/2006/relationships/image" Target="../media/image135.png"/><Relationship Id="rId83" Type="http://schemas.openxmlformats.org/officeDocument/2006/relationships/image" Target="../media/image143.png"/><Relationship Id="rId88" Type="http://schemas.openxmlformats.org/officeDocument/2006/relationships/image" Target="../media/image148.png"/><Relationship Id="rId91" Type="http://schemas.openxmlformats.org/officeDocument/2006/relationships/image" Target="../media/image151.png"/><Relationship Id="rId96" Type="http://schemas.openxmlformats.org/officeDocument/2006/relationships/image" Target="../media/image156.png"/><Relationship Id="rId111" Type="http://schemas.openxmlformats.org/officeDocument/2006/relationships/image" Target="../media/image171.png"/><Relationship Id="rId132" Type="http://schemas.openxmlformats.org/officeDocument/2006/relationships/image" Target="../media/image192.png"/><Relationship Id="rId1" Type="http://schemas.openxmlformats.org/officeDocument/2006/relationships/slideLayout" Target="../slideLayouts/slideLayout16.xml"/><Relationship Id="rId6" Type="http://schemas.openxmlformats.org/officeDocument/2006/relationships/image" Target="../media/image66.png"/><Relationship Id="rId15" Type="http://schemas.openxmlformats.org/officeDocument/2006/relationships/image" Target="../media/image75.png"/><Relationship Id="rId23" Type="http://schemas.openxmlformats.org/officeDocument/2006/relationships/image" Target="../media/image83.png"/><Relationship Id="rId28" Type="http://schemas.openxmlformats.org/officeDocument/2006/relationships/image" Target="../media/image88.png"/><Relationship Id="rId36" Type="http://schemas.openxmlformats.org/officeDocument/2006/relationships/image" Target="../media/image96.png"/><Relationship Id="rId49" Type="http://schemas.openxmlformats.org/officeDocument/2006/relationships/image" Target="../media/image109.png"/><Relationship Id="rId57" Type="http://schemas.openxmlformats.org/officeDocument/2006/relationships/image" Target="../media/image117.png"/><Relationship Id="rId106" Type="http://schemas.openxmlformats.org/officeDocument/2006/relationships/image" Target="../media/image166.png"/><Relationship Id="rId114" Type="http://schemas.openxmlformats.org/officeDocument/2006/relationships/image" Target="../media/image174.png"/><Relationship Id="rId119" Type="http://schemas.openxmlformats.org/officeDocument/2006/relationships/image" Target="../media/image179.png"/><Relationship Id="rId127" Type="http://schemas.openxmlformats.org/officeDocument/2006/relationships/image" Target="../media/image187.png"/><Relationship Id="rId10" Type="http://schemas.openxmlformats.org/officeDocument/2006/relationships/image" Target="../media/image70.png"/><Relationship Id="rId31" Type="http://schemas.openxmlformats.org/officeDocument/2006/relationships/image" Target="../media/image91.png"/><Relationship Id="rId44" Type="http://schemas.openxmlformats.org/officeDocument/2006/relationships/image" Target="../media/image104.png"/><Relationship Id="rId52" Type="http://schemas.openxmlformats.org/officeDocument/2006/relationships/image" Target="../media/image112.png"/><Relationship Id="rId60" Type="http://schemas.openxmlformats.org/officeDocument/2006/relationships/image" Target="../media/image120.png"/><Relationship Id="rId65" Type="http://schemas.openxmlformats.org/officeDocument/2006/relationships/image" Target="../media/image125.png"/><Relationship Id="rId73" Type="http://schemas.openxmlformats.org/officeDocument/2006/relationships/image" Target="../media/image133.png"/><Relationship Id="rId78" Type="http://schemas.openxmlformats.org/officeDocument/2006/relationships/image" Target="../media/image138.png"/><Relationship Id="rId81" Type="http://schemas.openxmlformats.org/officeDocument/2006/relationships/image" Target="../media/image141.png"/><Relationship Id="rId86" Type="http://schemas.openxmlformats.org/officeDocument/2006/relationships/image" Target="../media/image146.png"/><Relationship Id="rId94" Type="http://schemas.openxmlformats.org/officeDocument/2006/relationships/image" Target="../media/image154.png"/><Relationship Id="rId99" Type="http://schemas.openxmlformats.org/officeDocument/2006/relationships/image" Target="../media/image159.png"/><Relationship Id="rId101" Type="http://schemas.openxmlformats.org/officeDocument/2006/relationships/image" Target="../media/image161.png"/><Relationship Id="rId122" Type="http://schemas.openxmlformats.org/officeDocument/2006/relationships/image" Target="../media/image182.png"/><Relationship Id="rId130" Type="http://schemas.openxmlformats.org/officeDocument/2006/relationships/image" Target="../media/image190.png"/><Relationship Id="rId4" Type="http://schemas.openxmlformats.org/officeDocument/2006/relationships/image" Target="../media/image64.png"/><Relationship Id="rId9" Type="http://schemas.openxmlformats.org/officeDocument/2006/relationships/image" Target="../media/image69.png"/><Relationship Id="rId13" Type="http://schemas.openxmlformats.org/officeDocument/2006/relationships/image" Target="../media/image73.png"/><Relationship Id="rId18" Type="http://schemas.openxmlformats.org/officeDocument/2006/relationships/image" Target="../media/image78.png"/><Relationship Id="rId39" Type="http://schemas.openxmlformats.org/officeDocument/2006/relationships/image" Target="../media/image99.png"/><Relationship Id="rId109" Type="http://schemas.openxmlformats.org/officeDocument/2006/relationships/image" Target="../media/image169.png"/><Relationship Id="rId34" Type="http://schemas.openxmlformats.org/officeDocument/2006/relationships/image" Target="../media/image94.png"/><Relationship Id="rId50" Type="http://schemas.openxmlformats.org/officeDocument/2006/relationships/image" Target="../media/image110.png"/><Relationship Id="rId55" Type="http://schemas.openxmlformats.org/officeDocument/2006/relationships/image" Target="../media/image115.png"/><Relationship Id="rId76" Type="http://schemas.openxmlformats.org/officeDocument/2006/relationships/image" Target="../media/image136.png"/><Relationship Id="rId97" Type="http://schemas.openxmlformats.org/officeDocument/2006/relationships/image" Target="../media/image157.png"/><Relationship Id="rId104" Type="http://schemas.openxmlformats.org/officeDocument/2006/relationships/image" Target="../media/image164.png"/><Relationship Id="rId120" Type="http://schemas.openxmlformats.org/officeDocument/2006/relationships/image" Target="../media/image180.png"/><Relationship Id="rId125" Type="http://schemas.openxmlformats.org/officeDocument/2006/relationships/image" Target="../media/image185.png"/><Relationship Id="rId7" Type="http://schemas.openxmlformats.org/officeDocument/2006/relationships/image" Target="../media/image67.png"/><Relationship Id="rId71" Type="http://schemas.openxmlformats.org/officeDocument/2006/relationships/image" Target="../media/image131.png"/><Relationship Id="rId92" Type="http://schemas.openxmlformats.org/officeDocument/2006/relationships/image" Target="../media/image152.png"/><Relationship Id="rId2" Type="http://schemas.openxmlformats.org/officeDocument/2006/relationships/notesSlide" Target="../notesSlides/notesSlide15.xml"/><Relationship Id="rId29" Type="http://schemas.openxmlformats.org/officeDocument/2006/relationships/image" Target="../media/image89.png"/><Relationship Id="rId24" Type="http://schemas.openxmlformats.org/officeDocument/2006/relationships/image" Target="../media/image84.png"/><Relationship Id="rId40" Type="http://schemas.openxmlformats.org/officeDocument/2006/relationships/image" Target="../media/image100.png"/><Relationship Id="rId45" Type="http://schemas.openxmlformats.org/officeDocument/2006/relationships/image" Target="../media/image105.png"/><Relationship Id="rId66" Type="http://schemas.openxmlformats.org/officeDocument/2006/relationships/image" Target="../media/image126.png"/><Relationship Id="rId87" Type="http://schemas.openxmlformats.org/officeDocument/2006/relationships/image" Target="../media/image147.png"/><Relationship Id="rId110" Type="http://schemas.openxmlformats.org/officeDocument/2006/relationships/image" Target="../media/image170.png"/><Relationship Id="rId115" Type="http://schemas.openxmlformats.org/officeDocument/2006/relationships/image" Target="../media/image175.png"/><Relationship Id="rId131" Type="http://schemas.openxmlformats.org/officeDocument/2006/relationships/image" Target="../media/image191.png"/><Relationship Id="rId61" Type="http://schemas.openxmlformats.org/officeDocument/2006/relationships/image" Target="../media/image121.png"/><Relationship Id="rId82" Type="http://schemas.openxmlformats.org/officeDocument/2006/relationships/image" Target="../media/image14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35.xml"/><Relationship Id="rId1" Type="http://schemas.openxmlformats.org/officeDocument/2006/relationships/customXml" Target="../../customXml/item107.xml"/><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customXml" Target="../../customXml/item46.xml"/><Relationship Id="rId1" Type="http://schemas.openxmlformats.org/officeDocument/2006/relationships/customXml" Target="../../customXml/item14.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svg"/><Relationship Id="rId3" Type="http://schemas.openxmlformats.org/officeDocument/2006/relationships/image" Target="../media/image193.png"/><Relationship Id="rId7" Type="http://schemas.openxmlformats.org/officeDocument/2006/relationships/image" Target="../media/image197.svg"/><Relationship Id="rId12" Type="http://schemas.openxmlformats.org/officeDocument/2006/relationships/image" Target="../media/image202.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96.png"/><Relationship Id="rId11" Type="http://schemas.openxmlformats.org/officeDocument/2006/relationships/image" Target="../media/image201.svg"/><Relationship Id="rId5" Type="http://schemas.openxmlformats.org/officeDocument/2006/relationships/image" Target="../media/image195.svg"/><Relationship Id="rId15" Type="http://schemas.openxmlformats.org/officeDocument/2006/relationships/image" Target="../media/image205.sv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svg"/><Relationship Id="rId14" Type="http://schemas.openxmlformats.org/officeDocument/2006/relationships/image" Target="../media/image20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00.xml"/><Relationship Id="rId1" Type="http://schemas.openxmlformats.org/officeDocument/2006/relationships/customXml" Target="../../customXml/item74.xml"/><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07.svg"/></Relationships>
</file>

<file path=ppt/slides/_rels/slide25.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25.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26.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26.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27.xml.rels><?xml version="1.0" encoding="UTF-8" standalone="yes"?>
<Relationships xmlns="http://schemas.openxmlformats.org/package/2006/relationships"><Relationship Id="rId13" Type="http://schemas.openxmlformats.org/officeDocument/2006/relationships/image" Target="../media/image217.png"/><Relationship Id="rId18" Type="http://schemas.openxmlformats.org/officeDocument/2006/relationships/image" Target="../media/image222.png"/><Relationship Id="rId26" Type="http://schemas.openxmlformats.org/officeDocument/2006/relationships/image" Target="../media/image230.png"/><Relationship Id="rId39" Type="http://schemas.openxmlformats.org/officeDocument/2006/relationships/image" Target="../media/image243.png"/><Relationship Id="rId3" Type="http://schemas.openxmlformats.org/officeDocument/2006/relationships/hyperlink" Target="https://insideout.org.nz/posters/" TargetMode="External"/><Relationship Id="rId21" Type="http://schemas.openxmlformats.org/officeDocument/2006/relationships/image" Target="../media/image225.png"/><Relationship Id="rId34" Type="http://schemas.openxmlformats.org/officeDocument/2006/relationships/image" Target="../media/image238.png"/><Relationship Id="rId42" Type="http://schemas.openxmlformats.org/officeDocument/2006/relationships/image" Target="../media/image246.png"/><Relationship Id="rId47" Type="http://schemas.openxmlformats.org/officeDocument/2006/relationships/image" Target="../media/image251.png"/><Relationship Id="rId50" Type="http://schemas.openxmlformats.org/officeDocument/2006/relationships/image" Target="../media/image254.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5" Type="http://schemas.openxmlformats.org/officeDocument/2006/relationships/image" Target="../media/image229.png"/><Relationship Id="rId33" Type="http://schemas.openxmlformats.org/officeDocument/2006/relationships/image" Target="../media/image237.png"/><Relationship Id="rId38" Type="http://schemas.openxmlformats.org/officeDocument/2006/relationships/image" Target="../media/image242.png"/><Relationship Id="rId46" Type="http://schemas.openxmlformats.org/officeDocument/2006/relationships/image" Target="../media/image250.png"/><Relationship Id="rId2" Type="http://schemas.openxmlformats.org/officeDocument/2006/relationships/notesSlide" Target="../notesSlides/notesSlide27.xml"/><Relationship Id="rId16" Type="http://schemas.openxmlformats.org/officeDocument/2006/relationships/image" Target="../media/image220.png"/><Relationship Id="rId20" Type="http://schemas.openxmlformats.org/officeDocument/2006/relationships/image" Target="../media/image224.png"/><Relationship Id="rId29" Type="http://schemas.openxmlformats.org/officeDocument/2006/relationships/image" Target="../media/image233.png"/><Relationship Id="rId41" Type="http://schemas.openxmlformats.org/officeDocument/2006/relationships/image" Target="../media/image245.png"/><Relationship Id="rId1" Type="http://schemas.openxmlformats.org/officeDocument/2006/relationships/slideLayout" Target="../slideLayouts/slideLayout8.xml"/><Relationship Id="rId6" Type="http://schemas.openxmlformats.org/officeDocument/2006/relationships/image" Target="../media/image210.png"/><Relationship Id="rId11" Type="http://schemas.openxmlformats.org/officeDocument/2006/relationships/image" Target="../media/image215.png"/><Relationship Id="rId24" Type="http://schemas.openxmlformats.org/officeDocument/2006/relationships/image" Target="../media/image228.png"/><Relationship Id="rId32" Type="http://schemas.openxmlformats.org/officeDocument/2006/relationships/image" Target="../media/image236.png"/><Relationship Id="rId37" Type="http://schemas.openxmlformats.org/officeDocument/2006/relationships/image" Target="../media/image241.png"/><Relationship Id="rId40" Type="http://schemas.openxmlformats.org/officeDocument/2006/relationships/image" Target="../media/image244.png"/><Relationship Id="rId45" Type="http://schemas.openxmlformats.org/officeDocument/2006/relationships/image" Target="../media/image249.png"/><Relationship Id="rId5" Type="http://schemas.openxmlformats.org/officeDocument/2006/relationships/image" Target="../media/image209.png"/><Relationship Id="rId15" Type="http://schemas.openxmlformats.org/officeDocument/2006/relationships/image" Target="../media/image219.png"/><Relationship Id="rId23" Type="http://schemas.openxmlformats.org/officeDocument/2006/relationships/image" Target="../media/image227.png"/><Relationship Id="rId28" Type="http://schemas.openxmlformats.org/officeDocument/2006/relationships/image" Target="../media/image232.png"/><Relationship Id="rId36" Type="http://schemas.openxmlformats.org/officeDocument/2006/relationships/image" Target="../media/image240.png"/><Relationship Id="rId49" Type="http://schemas.openxmlformats.org/officeDocument/2006/relationships/image" Target="../media/image253.png"/><Relationship Id="rId10" Type="http://schemas.openxmlformats.org/officeDocument/2006/relationships/image" Target="../media/image214.png"/><Relationship Id="rId19" Type="http://schemas.openxmlformats.org/officeDocument/2006/relationships/image" Target="../media/image223.png"/><Relationship Id="rId31" Type="http://schemas.openxmlformats.org/officeDocument/2006/relationships/image" Target="../media/image235.png"/><Relationship Id="rId44" Type="http://schemas.openxmlformats.org/officeDocument/2006/relationships/image" Target="../media/image248.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 Id="rId27" Type="http://schemas.openxmlformats.org/officeDocument/2006/relationships/image" Target="../media/image231.png"/><Relationship Id="rId30" Type="http://schemas.openxmlformats.org/officeDocument/2006/relationships/image" Target="../media/image234.png"/><Relationship Id="rId35" Type="http://schemas.openxmlformats.org/officeDocument/2006/relationships/image" Target="../media/image239.png"/><Relationship Id="rId43" Type="http://schemas.openxmlformats.org/officeDocument/2006/relationships/image" Target="../media/image247.png"/><Relationship Id="rId48" Type="http://schemas.openxmlformats.org/officeDocument/2006/relationships/image" Target="../media/image252.png"/><Relationship Id="rId8" Type="http://schemas.openxmlformats.org/officeDocument/2006/relationships/image" Target="../media/image212.png"/><Relationship Id="rId51" Type="http://schemas.openxmlformats.org/officeDocument/2006/relationships/image" Target="../media/image255.png"/></Relationships>
</file>

<file path=ppt/slides/_rels/slide28.xml.rels><?xml version="1.0" encoding="UTF-8" standalone="yes"?>
<Relationships xmlns="http://schemas.openxmlformats.org/package/2006/relationships"><Relationship Id="rId13" Type="http://schemas.openxmlformats.org/officeDocument/2006/relationships/image" Target="../media/image217.png"/><Relationship Id="rId18" Type="http://schemas.openxmlformats.org/officeDocument/2006/relationships/image" Target="../media/image222.png"/><Relationship Id="rId26" Type="http://schemas.openxmlformats.org/officeDocument/2006/relationships/image" Target="../media/image230.png"/><Relationship Id="rId39" Type="http://schemas.openxmlformats.org/officeDocument/2006/relationships/image" Target="../media/image243.png"/><Relationship Id="rId3" Type="http://schemas.openxmlformats.org/officeDocument/2006/relationships/hyperlink" Target="https://pepeha.nz/" TargetMode="External"/><Relationship Id="rId21" Type="http://schemas.openxmlformats.org/officeDocument/2006/relationships/image" Target="../media/image225.png"/><Relationship Id="rId34" Type="http://schemas.openxmlformats.org/officeDocument/2006/relationships/image" Target="../media/image238.png"/><Relationship Id="rId42" Type="http://schemas.openxmlformats.org/officeDocument/2006/relationships/image" Target="../media/image246.png"/><Relationship Id="rId47" Type="http://schemas.openxmlformats.org/officeDocument/2006/relationships/image" Target="../media/image251.png"/><Relationship Id="rId50" Type="http://schemas.openxmlformats.org/officeDocument/2006/relationships/image" Target="../media/image254.png"/><Relationship Id="rId7" Type="http://schemas.openxmlformats.org/officeDocument/2006/relationships/image" Target="../media/image211.png"/><Relationship Id="rId12" Type="http://schemas.openxmlformats.org/officeDocument/2006/relationships/image" Target="../media/image216.png"/><Relationship Id="rId17" Type="http://schemas.openxmlformats.org/officeDocument/2006/relationships/image" Target="../media/image221.png"/><Relationship Id="rId25" Type="http://schemas.openxmlformats.org/officeDocument/2006/relationships/image" Target="../media/image229.png"/><Relationship Id="rId33" Type="http://schemas.openxmlformats.org/officeDocument/2006/relationships/image" Target="../media/image237.png"/><Relationship Id="rId38" Type="http://schemas.openxmlformats.org/officeDocument/2006/relationships/image" Target="../media/image242.png"/><Relationship Id="rId46" Type="http://schemas.openxmlformats.org/officeDocument/2006/relationships/image" Target="../media/image250.png"/><Relationship Id="rId2" Type="http://schemas.openxmlformats.org/officeDocument/2006/relationships/notesSlide" Target="../notesSlides/notesSlide28.xml"/><Relationship Id="rId16" Type="http://schemas.openxmlformats.org/officeDocument/2006/relationships/image" Target="../media/image220.png"/><Relationship Id="rId20" Type="http://schemas.openxmlformats.org/officeDocument/2006/relationships/image" Target="../media/image224.png"/><Relationship Id="rId29" Type="http://schemas.openxmlformats.org/officeDocument/2006/relationships/image" Target="../media/image233.png"/><Relationship Id="rId41" Type="http://schemas.openxmlformats.org/officeDocument/2006/relationships/image" Target="../media/image245.png"/><Relationship Id="rId1" Type="http://schemas.openxmlformats.org/officeDocument/2006/relationships/slideLayout" Target="../slideLayouts/slideLayout8.xml"/><Relationship Id="rId6" Type="http://schemas.openxmlformats.org/officeDocument/2006/relationships/image" Target="../media/image210.png"/><Relationship Id="rId11" Type="http://schemas.openxmlformats.org/officeDocument/2006/relationships/image" Target="../media/image215.png"/><Relationship Id="rId24" Type="http://schemas.openxmlformats.org/officeDocument/2006/relationships/image" Target="../media/image228.png"/><Relationship Id="rId32" Type="http://schemas.openxmlformats.org/officeDocument/2006/relationships/image" Target="../media/image236.png"/><Relationship Id="rId37" Type="http://schemas.openxmlformats.org/officeDocument/2006/relationships/image" Target="../media/image241.png"/><Relationship Id="rId40" Type="http://schemas.openxmlformats.org/officeDocument/2006/relationships/image" Target="../media/image244.png"/><Relationship Id="rId45" Type="http://schemas.openxmlformats.org/officeDocument/2006/relationships/image" Target="../media/image249.png"/><Relationship Id="rId5" Type="http://schemas.openxmlformats.org/officeDocument/2006/relationships/image" Target="../media/image209.png"/><Relationship Id="rId15" Type="http://schemas.openxmlformats.org/officeDocument/2006/relationships/image" Target="../media/image219.png"/><Relationship Id="rId23" Type="http://schemas.openxmlformats.org/officeDocument/2006/relationships/image" Target="../media/image227.png"/><Relationship Id="rId28" Type="http://schemas.openxmlformats.org/officeDocument/2006/relationships/image" Target="../media/image232.png"/><Relationship Id="rId36" Type="http://schemas.openxmlformats.org/officeDocument/2006/relationships/image" Target="../media/image240.png"/><Relationship Id="rId49" Type="http://schemas.openxmlformats.org/officeDocument/2006/relationships/image" Target="../media/image253.png"/><Relationship Id="rId10" Type="http://schemas.openxmlformats.org/officeDocument/2006/relationships/image" Target="../media/image214.png"/><Relationship Id="rId19" Type="http://schemas.openxmlformats.org/officeDocument/2006/relationships/image" Target="../media/image223.png"/><Relationship Id="rId31" Type="http://schemas.openxmlformats.org/officeDocument/2006/relationships/image" Target="../media/image235.png"/><Relationship Id="rId44" Type="http://schemas.openxmlformats.org/officeDocument/2006/relationships/image" Target="../media/image248.png"/><Relationship Id="rId4" Type="http://schemas.openxmlformats.org/officeDocument/2006/relationships/image" Target="../media/image208.png"/><Relationship Id="rId9" Type="http://schemas.openxmlformats.org/officeDocument/2006/relationships/image" Target="../media/image213.png"/><Relationship Id="rId14" Type="http://schemas.openxmlformats.org/officeDocument/2006/relationships/image" Target="../media/image218.png"/><Relationship Id="rId22" Type="http://schemas.openxmlformats.org/officeDocument/2006/relationships/image" Target="../media/image226.png"/><Relationship Id="rId27" Type="http://schemas.openxmlformats.org/officeDocument/2006/relationships/image" Target="../media/image231.png"/><Relationship Id="rId30" Type="http://schemas.openxmlformats.org/officeDocument/2006/relationships/image" Target="../media/image234.png"/><Relationship Id="rId35" Type="http://schemas.openxmlformats.org/officeDocument/2006/relationships/image" Target="../media/image239.png"/><Relationship Id="rId43" Type="http://schemas.openxmlformats.org/officeDocument/2006/relationships/image" Target="../media/image247.png"/><Relationship Id="rId48" Type="http://schemas.openxmlformats.org/officeDocument/2006/relationships/image" Target="../media/image252.png"/><Relationship Id="rId8" Type="http://schemas.openxmlformats.org/officeDocument/2006/relationships/image" Target="../media/image212.png"/><Relationship Id="rId51" Type="http://schemas.openxmlformats.org/officeDocument/2006/relationships/image" Target="../media/image255.png"/></Relationships>
</file>

<file path=ppt/slides/_rels/slide29.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29.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1.png"/><Relationship Id="rId2" Type="http://schemas.openxmlformats.org/officeDocument/2006/relationships/customXml" Target="../../customXml/item60.xml"/><Relationship Id="rId1" Type="http://schemas.openxmlformats.org/officeDocument/2006/relationships/customXml" Target="../../customXml/item27.xml"/><Relationship Id="rId6" Type="http://schemas.openxmlformats.org/officeDocument/2006/relationships/image" Target="../media/image18.jpeg"/><Relationship Id="rId5" Type="http://schemas.openxmlformats.org/officeDocument/2006/relationships/notesSlide" Target="../notesSlides/notesSlide3.xml"/><Relationship Id="rId4"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30.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31.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31.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32.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32.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33.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3" Type="http://schemas.openxmlformats.org/officeDocument/2006/relationships/image" Target="../media/image208.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50" Type="http://schemas.openxmlformats.org/officeDocument/2006/relationships/image" Target="../media/image255.png"/><Relationship Id="rId7" Type="http://schemas.openxmlformats.org/officeDocument/2006/relationships/image" Target="../media/image212.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 Type="http://schemas.openxmlformats.org/officeDocument/2006/relationships/notesSlide" Target="../notesSlides/notesSlide33.xml"/><Relationship Id="rId16" Type="http://schemas.openxmlformats.org/officeDocument/2006/relationships/image" Target="../media/image221.png"/><Relationship Id="rId20" Type="http://schemas.openxmlformats.org/officeDocument/2006/relationships/image" Target="../media/image225.png"/><Relationship Id="rId29" Type="http://schemas.openxmlformats.org/officeDocument/2006/relationships/image" Target="../media/image234.png"/><Relationship Id="rId41" Type="http://schemas.openxmlformats.org/officeDocument/2006/relationships/image" Target="../media/image246.png"/><Relationship Id="rId1" Type="http://schemas.openxmlformats.org/officeDocument/2006/relationships/slideLayout" Target="../slideLayouts/slideLayout8.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49" Type="http://schemas.openxmlformats.org/officeDocument/2006/relationships/image" Target="../media/image254.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48" Type="http://schemas.openxmlformats.org/officeDocument/2006/relationships/image" Target="../media/image253.png"/><Relationship Id="rId8" Type="http://schemas.openxmlformats.org/officeDocument/2006/relationships/image" Target="../media/image2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5.xml"/><Relationship Id="rId1" Type="http://schemas.openxmlformats.org/officeDocument/2006/relationships/customXml" Target="../../customXml/item136.xml"/><Relationship Id="rId5" Type="http://schemas.openxmlformats.org/officeDocument/2006/relationships/image" Target="../media/image16.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hyperlink" Target="https://ry.org.nz/info-resources" TargetMode="External"/><Relationship Id="rId3" Type="http://schemas.openxmlformats.org/officeDocument/2006/relationships/hyperlink" Target="https://www.tepou.co.nz/e-learning" TargetMode="External"/><Relationship Id="rId7" Type="http://schemas.openxmlformats.org/officeDocument/2006/relationships/hyperlink" Target="https://insideout.org.nz/for-workplaces/" TargetMode="External"/><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s://www.mpp.govt.nz/publications-resources/resources/pacific-language-cards/" TargetMode="External"/><Relationship Id="rId11" Type="http://schemas.openxmlformats.org/officeDocument/2006/relationships/hyperlink" Target="https://www.tepou.co.nz/initiatives/lets-get-real/trauma-informed-approaches" TargetMode="External"/><Relationship Id="rId5" Type="http://schemas.openxmlformats.org/officeDocument/2006/relationships/hyperlink" Target="https://www.leva.co.nz/training-education/engaging-pasifika/" TargetMode="External"/><Relationship Id="rId10" Type="http://schemas.openxmlformats.org/officeDocument/2006/relationships/hyperlink" Target="https://wharaurau.org.nz/trauma-informed-practice" TargetMode="External"/><Relationship Id="rId4" Type="http://schemas.openxmlformats.org/officeDocument/2006/relationships/hyperlink" Target="https://maoridictionary.co.nz/" TargetMode="External"/><Relationship Id="rId9" Type="http://schemas.openxmlformats.org/officeDocument/2006/relationships/hyperlink" Target="https://psychwire.com/"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113.xml"/><Relationship Id="rId1" Type="http://schemas.openxmlformats.org/officeDocument/2006/relationships/customXml" Target="../../customXml/item88.xml"/><Relationship Id="rId5" Type="http://schemas.openxmlformats.org/officeDocument/2006/relationships/image" Target="../media/image1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diagramQuickStyle" Target="../diagrams/quickStyle1.xml"/><Relationship Id="rId12" Type="http://schemas.openxmlformats.org/officeDocument/2006/relationships/image" Target="../media/image21.png"/><Relationship Id="rId2" Type="http://schemas.openxmlformats.org/officeDocument/2006/relationships/customXml" Target="../../customXml/item28.xml"/><Relationship Id="rId1" Type="http://schemas.openxmlformats.org/officeDocument/2006/relationships/customXml" Target="../../customXml/item1.xml"/><Relationship Id="rId6" Type="http://schemas.openxmlformats.org/officeDocument/2006/relationships/diagramLayout" Target="../diagrams/layout1.xml"/><Relationship Id="rId11" Type="http://schemas.openxmlformats.org/officeDocument/2006/relationships/image" Target="../media/image20.jpeg"/><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327BD-D410-2AF8-68EE-99B90F51380E}"/>
              </a:ext>
              <a:ext uri="{C183D7F6-B498-43B3-948B-1728B52AA6E4}">
                <adec:decorative xmlns:adec="http://schemas.microsoft.com/office/drawing/2017/decorative" val="1"/>
              </a:ext>
            </a:extLst>
          </p:cNvPr>
          <p:cNvPicPr>
            <a:picLocks noChangeAspect="1"/>
          </p:cNvPicPr>
          <p:nvPr/>
        </p:nvPicPr>
        <p:blipFill rotWithShape="1">
          <a:blip r:embed="rId5">
            <a:alphaModFix amt="70000"/>
          </a:blip>
          <a:srcRect l="45771" t="34336" r="27777" b="46988"/>
          <a:stretch/>
        </p:blipFill>
        <p:spPr>
          <a:xfrm>
            <a:off x="11503" y="31062"/>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83806" y="2493819"/>
            <a:ext cx="8744536" cy="2278982"/>
          </a:xfrm>
        </p:spPr>
        <p:txBody>
          <a:bodyPr/>
          <a:lstStyle/>
          <a:p>
            <a:br>
              <a:rPr lang="en-AU" dirty="0"/>
            </a:br>
            <a:r>
              <a:rPr lang="en-NZ" sz="4000" dirty="0">
                <a:latin typeface="+mn-lt"/>
              </a:rPr>
              <a:t>Meeting the needs of our priority groups within School Based Health Services</a:t>
            </a:r>
            <a:br>
              <a:rPr lang="en-AU" sz="4000" dirty="0"/>
            </a:br>
            <a:endParaRPr lang="en-AU" sz="4000" b="0" dirty="0"/>
          </a:p>
        </p:txBody>
      </p:sp>
      <p:grpSp>
        <p:nvGrpSpPr>
          <p:cNvPr id="5" name="Group 4">
            <a:extLst>
              <a:ext uri="{FF2B5EF4-FFF2-40B4-BE49-F238E27FC236}">
                <a16:creationId xmlns:a16="http://schemas.microsoft.com/office/drawing/2014/main" id="{51BC0923-F464-DE9A-3272-865653095B6F}"/>
              </a:ext>
              <a:ext uri="{C183D7F6-B498-43B3-948B-1728B52AA6E4}">
                <adec:decorative xmlns:adec="http://schemas.microsoft.com/office/drawing/2017/decorative" val="1"/>
              </a:ext>
            </a:extLst>
          </p:cNvPr>
          <p:cNvGrpSpPr>
            <a:grpSpLocks noChangeAspect="1"/>
          </p:cNvGrpSpPr>
          <p:nvPr/>
        </p:nvGrpSpPr>
        <p:grpSpPr>
          <a:xfrm>
            <a:off x="391513" y="322471"/>
            <a:ext cx="1997997" cy="374402"/>
            <a:chOff x="398463" y="404813"/>
            <a:chExt cx="1627187" cy="307976"/>
          </a:xfrm>
          <a:solidFill>
            <a:schemeClr val="bg1"/>
          </a:solidFill>
        </p:grpSpPr>
        <p:sp>
          <p:nvSpPr>
            <p:cNvPr id="6" name="Oval 5">
              <a:extLst>
                <a:ext uri="{FF2B5EF4-FFF2-40B4-BE49-F238E27FC236}">
                  <a16:creationId xmlns:a16="http://schemas.microsoft.com/office/drawing/2014/main" id="{E9682BFF-4E29-B814-57B5-6FBBF53DC69E}"/>
                </a:ext>
              </a:extLst>
            </p:cNvPr>
            <p:cNvSpPr>
              <a:spLocks noChangeArrowheads="1"/>
            </p:cNvSpPr>
            <p:nvPr/>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accent1"/>
                </a:solidFill>
              </a:endParaRPr>
            </a:p>
          </p:txBody>
        </p:sp>
        <p:sp>
          <p:nvSpPr>
            <p:cNvPr id="7" name="Freeform 6">
              <a:extLst>
                <a:ext uri="{FF2B5EF4-FFF2-40B4-BE49-F238E27FC236}">
                  <a16:creationId xmlns:a16="http://schemas.microsoft.com/office/drawing/2014/main" id="{9CB4CEE7-AA65-25B1-F285-934A4DA36FB7}"/>
                </a:ext>
              </a:extLst>
            </p:cNvPr>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8" name="Rectangle 7">
              <a:extLst>
                <a:ext uri="{FF2B5EF4-FFF2-40B4-BE49-F238E27FC236}">
                  <a16:creationId xmlns:a16="http://schemas.microsoft.com/office/drawing/2014/main" id="{5ABFF773-2479-16CA-F767-A0AEB1F75DC2}"/>
                </a:ext>
              </a:extLst>
            </p:cNvPr>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9" name="Freeform 8">
              <a:extLst>
                <a:ext uri="{FF2B5EF4-FFF2-40B4-BE49-F238E27FC236}">
                  <a16:creationId xmlns:a16="http://schemas.microsoft.com/office/drawing/2014/main" id="{96862353-DB92-C39D-B30B-88681AA554AE}"/>
                </a:ext>
              </a:extLst>
            </p:cNvPr>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0" name="Rectangle 9">
              <a:extLst>
                <a:ext uri="{FF2B5EF4-FFF2-40B4-BE49-F238E27FC236}">
                  <a16:creationId xmlns:a16="http://schemas.microsoft.com/office/drawing/2014/main" id="{045DF522-7077-883E-945D-7B5983903702}"/>
                </a:ext>
              </a:extLst>
            </p:cNvPr>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1" name="Rectangle 10">
              <a:extLst>
                <a:ext uri="{FF2B5EF4-FFF2-40B4-BE49-F238E27FC236}">
                  <a16:creationId xmlns:a16="http://schemas.microsoft.com/office/drawing/2014/main" id="{9F77B37B-2EDE-1363-07D2-5F5BF6C20A17}"/>
                </a:ext>
              </a:extLst>
            </p:cNvPr>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2" name="Freeform 11">
              <a:extLst>
                <a:ext uri="{FF2B5EF4-FFF2-40B4-BE49-F238E27FC236}">
                  <a16:creationId xmlns:a16="http://schemas.microsoft.com/office/drawing/2014/main" id="{2A2B3D0F-7E92-9106-086C-15F49E2F2448}"/>
                </a:ext>
              </a:extLst>
            </p:cNvPr>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3" name="Freeform 12">
              <a:extLst>
                <a:ext uri="{FF2B5EF4-FFF2-40B4-BE49-F238E27FC236}">
                  <a16:creationId xmlns:a16="http://schemas.microsoft.com/office/drawing/2014/main" id="{EEF6B195-944B-C0FB-72B8-70690B014C50}"/>
                </a:ext>
              </a:extLst>
            </p:cNvPr>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4" name="Freeform 13">
              <a:extLst>
                <a:ext uri="{FF2B5EF4-FFF2-40B4-BE49-F238E27FC236}">
                  <a16:creationId xmlns:a16="http://schemas.microsoft.com/office/drawing/2014/main" id="{4104104C-ED83-39BF-48C9-F9F2227A209E}"/>
                </a:ext>
              </a:extLst>
            </p:cNvPr>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15" name="Freeform 14">
              <a:extLst>
                <a:ext uri="{FF2B5EF4-FFF2-40B4-BE49-F238E27FC236}">
                  <a16:creationId xmlns:a16="http://schemas.microsoft.com/office/drawing/2014/main" id="{B9D16BF3-3E0B-62A2-1E6A-2999F68F7B99}"/>
                </a:ext>
              </a:extLst>
            </p:cNvPr>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pic>
        <p:nvPicPr>
          <p:cNvPr id="16" name="Picture 10" descr="Contact Us — Ara Manawa">
            <a:extLst>
              <a:ext uri="{FF2B5EF4-FFF2-40B4-BE49-F238E27FC236}">
                <a16:creationId xmlns:a16="http://schemas.microsoft.com/office/drawing/2014/main" id="{4EA14921-14AB-888F-CBC5-10349C3549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9069"/>
          <a:stretch/>
        </p:blipFill>
        <p:spPr bwMode="auto">
          <a:xfrm>
            <a:off x="7317830" y="6576622"/>
            <a:ext cx="1998000" cy="53479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FD4F1D3B-DC4C-AE39-2A72-D8C411511DCF}"/>
              </a:ext>
            </a:extLst>
          </p:cNvPr>
          <p:cNvSpPr txBox="1">
            <a:spLocks/>
          </p:cNvSpPr>
          <p:nvPr/>
        </p:nvSpPr>
        <p:spPr bwMode="gray">
          <a:xfrm>
            <a:off x="469221" y="6251838"/>
            <a:ext cx="2304185" cy="649568"/>
          </a:xfrm>
          <a:prstGeom prst="rect">
            <a:avLst/>
          </a:prstGeom>
        </p:spPr>
        <p:txBody>
          <a:bodyPr vert="horz" lIns="0" tIns="0" rIns="0" bIns="0" rtlCol="0" anchor="b" anchorCtr="0">
            <a:noAutofit/>
          </a:bodyPr>
          <a:lstStyle>
            <a:lvl1pPr algn="l" defTabSz="785202" rtl="0" eaLnBrk="1" latinLnBrk="0" hangingPunct="1">
              <a:lnSpc>
                <a:spcPct val="95000"/>
              </a:lnSpc>
              <a:spcBef>
                <a:spcPct val="0"/>
              </a:spcBef>
              <a:buNone/>
              <a:defRPr sz="3157" b="1" kern="1200">
                <a:solidFill>
                  <a:schemeClr val="tx1"/>
                </a:solidFill>
                <a:latin typeface="+mj-lt"/>
                <a:ea typeface="Open Sans" panose="020B0606030504020204" pitchFamily="34" charset="0"/>
                <a:cs typeface="Open Sans" panose="020B0606030504020204" pitchFamily="34" charset="0"/>
              </a:defRPr>
            </a:lvl1pPr>
          </a:lstStyle>
          <a:p>
            <a:pPr>
              <a:lnSpc>
                <a:spcPct val="100000"/>
              </a:lnSpc>
            </a:pPr>
            <a:br>
              <a:rPr lang="en-NZ" sz="1200" dirty="0">
                <a:solidFill>
                  <a:schemeClr val="bg1"/>
                </a:solidFill>
                <a:latin typeface="+mn-lt"/>
              </a:rPr>
            </a:br>
            <a:br>
              <a:rPr lang="en-NZ" sz="2400" dirty="0">
                <a:solidFill>
                  <a:schemeClr val="bg1"/>
                </a:solidFill>
                <a:latin typeface="+mn-lt"/>
              </a:rPr>
            </a:br>
            <a:r>
              <a:rPr lang="en-NZ" sz="2400" dirty="0">
                <a:solidFill>
                  <a:schemeClr val="bg1"/>
                </a:solidFill>
                <a:latin typeface="+mn-lt"/>
              </a:rPr>
              <a:t>November 2023</a:t>
            </a:r>
          </a:p>
        </p:txBody>
      </p:sp>
    </p:spTree>
    <p:custDataLst>
      <p:custData r:id="rId1"/>
      <p:custData r:id="rId2"/>
    </p:custDataLst>
    <p:extLst>
      <p:ext uri="{BB962C8B-B14F-4D97-AF65-F5344CB8AC3E}">
        <p14:creationId xmlns:p14="http://schemas.microsoft.com/office/powerpoint/2010/main" val="42481400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B4C65249-A354-480E-91B8-23BD311AAA6D}"/>
              </a:ext>
            </a:extLst>
          </p:cNvPr>
          <p:cNvSpPr/>
          <p:nvPr/>
        </p:nvSpPr>
        <p:spPr bwMode="gray">
          <a:xfrm>
            <a:off x="143357" y="6876779"/>
            <a:ext cx="9762462" cy="544749"/>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1600" b="1">
                <a:solidFill>
                  <a:schemeClr val="bg1"/>
                </a:solidFill>
              </a:rPr>
              <a:t>add</a:t>
            </a:r>
          </a:p>
        </p:txBody>
      </p:sp>
      <p:graphicFrame>
        <p:nvGraphicFramePr>
          <p:cNvPr id="207" name="Chart 206" descr="Diagram showing 82 percent of staff store all data digitally &#10;">
            <a:extLst>
              <a:ext uri="{FF2B5EF4-FFF2-40B4-BE49-F238E27FC236}">
                <a16:creationId xmlns:a16="http://schemas.microsoft.com/office/drawing/2014/main" id="{B74506C6-53B4-48EE-92EA-5A2FDC2BFD01}"/>
              </a:ext>
            </a:extLst>
          </p:cNvPr>
          <p:cNvGraphicFramePr/>
          <p:nvPr>
            <p:extLst>
              <p:ext uri="{D42A27DB-BD31-4B8C-83A1-F6EECF244321}">
                <p14:modId xmlns:p14="http://schemas.microsoft.com/office/powerpoint/2010/main" val="2731101723"/>
              </p:ext>
            </p:extLst>
          </p:nvPr>
        </p:nvGraphicFramePr>
        <p:xfrm>
          <a:off x="7225074" y="3848292"/>
          <a:ext cx="3006151" cy="25077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6" name="Chart 175" descr="Diagram showing 96 percent of staff use HEEADSSS most commonly&#10;">
            <a:extLst>
              <a:ext uri="{FF2B5EF4-FFF2-40B4-BE49-F238E27FC236}">
                <a16:creationId xmlns:a16="http://schemas.microsoft.com/office/drawing/2014/main" id="{7B8CD304-FDB5-4B0B-801D-F44327D2E5A3}"/>
              </a:ext>
            </a:extLst>
          </p:cNvPr>
          <p:cNvGraphicFramePr/>
          <p:nvPr>
            <p:extLst>
              <p:ext uri="{D42A27DB-BD31-4B8C-83A1-F6EECF244321}">
                <p14:modId xmlns:p14="http://schemas.microsoft.com/office/powerpoint/2010/main" val="1200772078"/>
              </p:ext>
            </p:extLst>
          </p:nvPr>
        </p:nvGraphicFramePr>
        <p:xfrm>
          <a:off x="7332370" y="1528411"/>
          <a:ext cx="2520388" cy="2504874"/>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2">
            <a:extLst>
              <a:ext uri="{FF2B5EF4-FFF2-40B4-BE49-F238E27FC236}">
                <a16:creationId xmlns:a16="http://schemas.microsoft.com/office/drawing/2014/main" id="{FAA3FE2D-F720-4606-8DF6-55669FC5A3B5}"/>
              </a:ext>
            </a:extLst>
          </p:cNvPr>
          <p:cNvSpPr>
            <a:spLocks noGrp="1"/>
          </p:cNvSpPr>
          <p:nvPr>
            <p:ph type="title"/>
          </p:nvPr>
        </p:nvSpPr>
        <p:spPr>
          <a:xfrm>
            <a:off x="433658" y="573787"/>
            <a:ext cx="9919114" cy="648641"/>
          </a:xfrm>
        </p:spPr>
        <p:txBody>
          <a:bodyPr/>
          <a:lstStyle/>
          <a:p>
            <a:r>
              <a:rPr lang="en-NZ" sz="1800" dirty="0">
                <a:latin typeface="+mj-lt"/>
              </a:rPr>
              <a:t>Te </a:t>
            </a:r>
            <a:r>
              <a:rPr lang="en-NZ" sz="1800" dirty="0" err="1">
                <a:latin typeface="+mj-lt"/>
              </a:rPr>
              <a:t>huhua</a:t>
            </a:r>
            <a:r>
              <a:rPr lang="en-NZ" sz="1800" dirty="0">
                <a:latin typeface="+mj-lt"/>
              </a:rPr>
              <a:t> o </a:t>
            </a:r>
            <a:r>
              <a:rPr lang="en-NZ" sz="1800" dirty="0" err="1">
                <a:latin typeface="+mj-lt"/>
              </a:rPr>
              <a:t>ngā</a:t>
            </a:r>
            <a:r>
              <a:rPr lang="en-NZ" sz="1800" dirty="0">
                <a:latin typeface="+mj-lt"/>
              </a:rPr>
              <a:t> </a:t>
            </a:r>
            <a:r>
              <a:rPr lang="en-NZ" sz="1800" dirty="0" err="1">
                <a:latin typeface="+mj-lt"/>
              </a:rPr>
              <a:t>taputapu</a:t>
            </a:r>
            <a:r>
              <a:rPr lang="en-NZ" sz="1800" dirty="0">
                <a:latin typeface="+mj-lt"/>
              </a:rPr>
              <a:t> </a:t>
            </a:r>
            <a:r>
              <a:rPr lang="en-NZ" sz="1800" dirty="0" err="1">
                <a:latin typeface="+mj-lt"/>
              </a:rPr>
              <a:t>aromatawai</a:t>
            </a:r>
            <a:r>
              <a:rPr lang="en-NZ" sz="1800" dirty="0">
                <a:latin typeface="+mj-lt"/>
              </a:rPr>
              <a:t> </a:t>
            </a:r>
            <a:r>
              <a:rPr lang="en-NZ" sz="1800" b="0" dirty="0">
                <a:latin typeface="+mj-lt"/>
              </a:rPr>
              <a:t>| </a:t>
            </a:r>
            <a:br>
              <a:rPr lang="en-NZ" sz="1800" b="0" dirty="0">
                <a:latin typeface="+mj-lt"/>
              </a:rPr>
            </a:br>
            <a:r>
              <a:rPr lang="en-NZ" sz="1800" dirty="0">
                <a:latin typeface="+mj-lt"/>
              </a:rPr>
              <a:t>Of the range of tools are used across the motu </a:t>
            </a:r>
            <a:r>
              <a:rPr lang="en-NZ" sz="1600" dirty="0">
                <a:latin typeface="+mj-lt"/>
              </a:rPr>
              <a:t>HEEADSSS is most commonly used.</a:t>
            </a:r>
          </a:p>
        </p:txBody>
      </p:sp>
      <p:sp>
        <p:nvSpPr>
          <p:cNvPr id="92" name="Title 2">
            <a:extLst>
              <a:ext uri="{FF2B5EF4-FFF2-40B4-BE49-F238E27FC236}">
                <a16:creationId xmlns:a16="http://schemas.microsoft.com/office/drawing/2014/main" id="{FD4CC888-7DAD-4FE8-9E9B-BC30F30F8E50}"/>
              </a:ext>
            </a:extLst>
          </p:cNvPr>
          <p:cNvSpPr txBox="1">
            <a:spLocks/>
          </p:cNvSpPr>
          <p:nvPr/>
        </p:nvSpPr>
        <p:spPr bwMode="gray">
          <a:xfrm>
            <a:off x="8256648" y="2381882"/>
            <a:ext cx="1317197" cy="501342"/>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4000" b="1">
                <a:solidFill>
                  <a:srgbClr val="046A38"/>
                </a:solidFill>
              </a:rPr>
              <a:t>96%</a:t>
            </a:r>
          </a:p>
        </p:txBody>
      </p:sp>
      <p:sp>
        <p:nvSpPr>
          <p:cNvPr id="67" name="TextBox 66">
            <a:extLst>
              <a:ext uri="{FF2B5EF4-FFF2-40B4-BE49-F238E27FC236}">
                <a16:creationId xmlns:a16="http://schemas.microsoft.com/office/drawing/2014/main" id="{A5133F06-490E-43A5-8E05-B1C6008C31BE}"/>
              </a:ext>
            </a:extLst>
          </p:cNvPr>
          <p:cNvSpPr txBox="1"/>
          <p:nvPr/>
        </p:nvSpPr>
        <p:spPr>
          <a:xfrm>
            <a:off x="8061660" y="2976252"/>
            <a:ext cx="1173914" cy="553998"/>
          </a:xfrm>
          <a:prstGeom prst="rect">
            <a:avLst/>
          </a:prstGeom>
          <a:noFill/>
        </p:spPr>
        <p:txBody>
          <a:bodyPr wrap="square" lIns="0" tIns="0" rIns="0" bIns="0" rtlCol="0">
            <a:spAutoFit/>
          </a:bodyPr>
          <a:lstStyle/>
          <a:p>
            <a:pPr algn="ctr">
              <a:spcBef>
                <a:spcPts val="600"/>
              </a:spcBef>
              <a:buSzPct val="100000"/>
            </a:pPr>
            <a:r>
              <a:rPr lang="en-NZ" sz="1200" dirty="0">
                <a:solidFill>
                  <a:srgbClr val="313131"/>
                </a:solidFill>
              </a:rPr>
              <a:t>of staff use HEEADSSS most commonly</a:t>
            </a:r>
          </a:p>
        </p:txBody>
      </p:sp>
      <p:grpSp>
        <p:nvGrpSpPr>
          <p:cNvPr id="201" name="Group 200" descr="Diagram showing use of HEEADSSS across the motu">
            <a:extLst>
              <a:ext uri="{FF2B5EF4-FFF2-40B4-BE49-F238E27FC236}">
                <a16:creationId xmlns:a16="http://schemas.microsoft.com/office/drawing/2014/main" id="{E86F948C-AF7B-44B8-873E-DF141A87A687}"/>
              </a:ext>
            </a:extLst>
          </p:cNvPr>
          <p:cNvGrpSpPr/>
          <p:nvPr/>
        </p:nvGrpSpPr>
        <p:grpSpPr>
          <a:xfrm>
            <a:off x="377825" y="1346441"/>
            <a:ext cx="6961487" cy="5999816"/>
            <a:chOff x="3265924" y="1317552"/>
            <a:chExt cx="6961487" cy="5999816"/>
          </a:xfrm>
        </p:grpSpPr>
        <p:sp>
          <p:nvSpPr>
            <p:cNvPr id="2" name="TextBox 1">
              <a:extLst>
                <a:ext uri="{FF2B5EF4-FFF2-40B4-BE49-F238E27FC236}">
                  <a16:creationId xmlns:a16="http://schemas.microsoft.com/office/drawing/2014/main" id="{E0F1B08E-5E30-493B-91B2-607D0BC18BAB}"/>
                </a:ext>
              </a:extLst>
            </p:cNvPr>
            <p:cNvSpPr txBox="1"/>
            <p:nvPr/>
          </p:nvSpPr>
          <p:spPr>
            <a:xfrm>
              <a:off x="3278894" y="1942827"/>
              <a:ext cx="2127586"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Te Tai </a:t>
              </a:r>
              <a:r>
                <a:rPr lang="en-NZ" sz="1200" b="1" err="1">
                  <a:solidFill>
                    <a:schemeClr val="bg1"/>
                  </a:solidFill>
                </a:rPr>
                <a:t>Tokerau</a:t>
              </a:r>
              <a:r>
                <a:rPr lang="en-NZ" sz="1200" b="1">
                  <a:solidFill>
                    <a:schemeClr val="bg1"/>
                  </a:solidFill>
                </a:rPr>
                <a:t> | Northland </a:t>
              </a:r>
            </a:p>
            <a:p>
              <a:pPr>
                <a:spcBef>
                  <a:spcPts val="600"/>
                </a:spcBef>
                <a:buSzPct val="100000"/>
              </a:pPr>
              <a:r>
                <a:rPr lang="en-NZ" sz="1200">
                  <a:solidFill>
                    <a:schemeClr val="bg1"/>
                  </a:solidFill>
                </a:rPr>
                <a:t>HEEADSSS (3)</a:t>
              </a:r>
            </a:p>
          </p:txBody>
        </p:sp>
        <p:cxnSp>
          <p:nvCxnSpPr>
            <p:cNvPr id="5" name="Straight Arrow Connector 4">
              <a:extLst>
                <a:ext uri="{FF2B5EF4-FFF2-40B4-BE49-F238E27FC236}">
                  <a16:creationId xmlns:a16="http://schemas.microsoft.com/office/drawing/2014/main" id="{CEFA2D16-16BF-4F4B-AA24-BD27F63541F1}"/>
                </a:ext>
              </a:extLst>
            </p:cNvPr>
            <p:cNvCxnSpPr>
              <a:cxnSpLocks/>
              <a:endCxn id="25" idx="44"/>
            </p:cNvCxnSpPr>
            <p:nvPr/>
          </p:nvCxnSpPr>
          <p:spPr>
            <a:xfrm flipV="1">
              <a:off x="5406480" y="1922304"/>
              <a:ext cx="933467" cy="2673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9F2497C-8FB0-4383-8DF7-095B521227EB}"/>
                </a:ext>
              </a:extLst>
            </p:cNvPr>
            <p:cNvCxnSpPr>
              <a:cxnSpLocks/>
              <a:stCxn id="112" idx="1"/>
              <a:endCxn id="57" idx="10"/>
            </p:cNvCxnSpPr>
            <p:nvPr/>
          </p:nvCxnSpPr>
          <p:spPr>
            <a:xfrm flipH="1">
              <a:off x="6805447" y="1786995"/>
              <a:ext cx="355968" cy="643917"/>
            </a:xfrm>
            <a:prstGeom prst="straightConnector1">
              <a:avLst/>
            </a:prstGeom>
            <a:solidFill>
              <a:srgbClr val="06904B"/>
            </a:solidFill>
            <a:ln>
              <a:solidFill>
                <a:srgbClr val="06904B"/>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3C73F8B-77D3-425E-88D8-D2EEB9BC21C0}"/>
                </a:ext>
              </a:extLst>
            </p:cNvPr>
            <p:cNvSpPr txBox="1"/>
            <p:nvPr/>
          </p:nvSpPr>
          <p:spPr>
            <a:xfrm>
              <a:off x="3267618" y="2519341"/>
              <a:ext cx="2171894"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Waikato</a:t>
              </a:r>
            </a:p>
            <a:p>
              <a:pPr>
                <a:spcBef>
                  <a:spcPts val="600"/>
                </a:spcBef>
                <a:buSzPct val="100000"/>
              </a:pPr>
              <a:r>
                <a:rPr lang="en-NZ" sz="1200">
                  <a:solidFill>
                    <a:schemeClr val="bg1"/>
                  </a:solidFill>
                </a:rPr>
                <a:t>HEEADSSS (4), Other (1)</a:t>
              </a:r>
            </a:p>
          </p:txBody>
        </p:sp>
        <p:cxnSp>
          <p:nvCxnSpPr>
            <p:cNvPr id="65" name="Straight Arrow Connector 64">
              <a:extLst>
                <a:ext uri="{FF2B5EF4-FFF2-40B4-BE49-F238E27FC236}">
                  <a16:creationId xmlns:a16="http://schemas.microsoft.com/office/drawing/2014/main" id="{7045C39D-E04A-4223-B395-0F5B559C27D1}"/>
                </a:ext>
              </a:extLst>
            </p:cNvPr>
            <p:cNvCxnSpPr>
              <a:cxnSpLocks/>
              <a:endCxn id="19" idx="5"/>
            </p:cNvCxnSpPr>
            <p:nvPr/>
          </p:nvCxnSpPr>
          <p:spPr>
            <a:xfrm>
              <a:off x="5439512" y="2766217"/>
              <a:ext cx="1376602" cy="10887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9ACD3F8F-6784-411F-BE40-7123F47D6FF7}"/>
                </a:ext>
              </a:extLst>
            </p:cNvPr>
            <p:cNvSpPr txBox="1"/>
            <p:nvPr/>
          </p:nvSpPr>
          <p:spPr>
            <a:xfrm>
              <a:off x="7711026" y="2274307"/>
              <a:ext cx="1992349"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Te Mana a Toi| Bay of Plenty</a:t>
              </a:r>
            </a:p>
            <a:p>
              <a:pPr>
                <a:spcBef>
                  <a:spcPts val="600"/>
                </a:spcBef>
                <a:buSzPct val="100000"/>
              </a:pPr>
              <a:r>
                <a:rPr lang="en-NZ" sz="1200">
                  <a:solidFill>
                    <a:schemeClr val="bg1"/>
                  </a:solidFill>
                </a:rPr>
                <a:t>HEEADSSS (5)</a:t>
              </a:r>
            </a:p>
          </p:txBody>
        </p:sp>
        <p:cxnSp>
          <p:nvCxnSpPr>
            <p:cNvPr id="69" name="Straight Arrow Connector 68">
              <a:extLst>
                <a:ext uri="{FF2B5EF4-FFF2-40B4-BE49-F238E27FC236}">
                  <a16:creationId xmlns:a16="http://schemas.microsoft.com/office/drawing/2014/main" id="{12760656-BC67-4764-83EA-82033F86A545}"/>
                </a:ext>
              </a:extLst>
            </p:cNvPr>
            <p:cNvCxnSpPr>
              <a:cxnSpLocks/>
              <a:stCxn id="68" idx="1"/>
              <a:endCxn id="45" idx="11"/>
            </p:cNvCxnSpPr>
            <p:nvPr/>
          </p:nvCxnSpPr>
          <p:spPr>
            <a:xfrm flipH="1">
              <a:off x="7330253" y="2521183"/>
              <a:ext cx="380773" cy="35882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FA7FEDC1-1269-4B56-9CAB-57095EF4D494}"/>
                </a:ext>
              </a:extLst>
            </p:cNvPr>
            <p:cNvSpPr txBox="1"/>
            <p:nvPr/>
          </p:nvSpPr>
          <p:spPr>
            <a:xfrm>
              <a:off x="8246181" y="3069593"/>
              <a:ext cx="1974288" cy="493752"/>
            </a:xfrm>
            <a:prstGeom prst="roundRect">
              <a:avLst/>
            </a:prstGeom>
            <a:solidFill>
              <a:srgbClr val="046A38"/>
            </a:solidFill>
          </p:spPr>
          <p:txBody>
            <a:bodyPr wrap="square" lIns="0" tIns="0" rIns="0" bIns="0" rtlCol="0">
              <a:spAutoFit/>
            </a:bodyPr>
            <a:lstStyle/>
            <a:p>
              <a:pPr>
                <a:spcBef>
                  <a:spcPts val="600"/>
                </a:spcBef>
                <a:buSzPct val="100000"/>
              </a:pPr>
              <a:r>
                <a:rPr lang="en-NZ" sz="1200" b="1">
                  <a:solidFill>
                    <a:schemeClr val="bg1"/>
                  </a:solidFill>
                </a:rPr>
                <a:t>Te </a:t>
              </a:r>
              <a:r>
                <a:rPr lang="en-NZ" sz="1200" b="1" err="1">
                  <a:solidFill>
                    <a:schemeClr val="bg1"/>
                  </a:solidFill>
                </a:rPr>
                <a:t>Tairāwhiti</a:t>
              </a:r>
              <a:r>
                <a:rPr lang="en-NZ" sz="1200" b="1">
                  <a:solidFill>
                    <a:schemeClr val="bg1"/>
                  </a:solidFill>
                </a:rPr>
                <a:t> | East Coast</a:t>
              </a:r>
            </a:p>
            <a:p>
              <a:pPr>
                <a:spcBef>
                  <a:spcPts val="600"/>
                </a:spcBef>
                <a:buSzPct val="100000"/>
              </a:pPr>
              <a:r>
                <a:rPr lang="en-NZ" sz="1200">
                  <a:solidFill>
                    <a:schemeClr val="bg1"/>
                  </a:solidFill>
                </a:rPr>
                <a:t>HEEADSSS (1)</a:t>
              </a:r>
            </a:p>
          </p:txBody>
        </p:sp>
        <p:cxnSp>
          <p:nvCxnSpPr>
            <p:cNvPr id="73" name="Straight Arrow Connector 72">
              <a:extLst>
                <a:ext uri="{FF2B5EF4-FFF2-40B4-BE49-F238E27FC236}">
                  <a16:creationId xmlns:a16="http://schemas.microsoft.com/office/drawing/2014/main" id="{DE32DA50-00EF-42E9-B942-5BC199767AC9}"/>
                </a:ext>
              </a:extLst>
            </p:cNvPr>
            <p:cNvCxnSpPr>
              <a:cxnSpLocks/>
              <a:stCxn id="72" idx="1"/>
              <a:endCxn id="16" idx="27"/>
            </p:cNvCxnSpPr>
            <p:nvPr/>
          </p:nvCxnSpPr>
          <p:spPr>
            <a:xfrm flipH="1" flipV="1">
              <a:off x="7983828" y="3196181"/>
              <a:ext cx="262353" cy="1202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6FA25F8B-D76B-4E7E-9385-C41FE742E6BA}"/>
                </a:ext>
              </a:extLst>
            </p:cNvPr>
            <p:cNvSpPr txBox="1"/>
            <p:nvPr/>
          </p:nvSpPr>
          <p:spPr>
            <a:xfrm>
              <a:off x="7851974" y="3864879"/>
              <a:ext cx="2355713" cy="493752"/>
            </a:xfrm>
            <a:prstGeom prst="roundRect">
              <a:avLst/>
            </a:prstGeom>
            <a:solidFill>
              <a:srgbClr val="849E8C"/>
            </a:solidFill>
          </p:spPr>
          <p:txBody>
            <a:bodyPr wrap="square" lIns="0" tIns="0" rIns="0" bIns="0" rtlCol="0" anchor="t">
              <a:spAutoFit/>
            </a:bodyPr>
            <a:lstStyle/>
            <a:p>
              <a:pPr>
                <a:spcBef>
                  <a:spcPts val="600"/>
                </a:spcBef>
                <a:buSzPct val="100000"/>
              </a:pPr>
              <a:r>
                <a:rPr lang="en-NZ" sz="1200" b="1" err="1">
                  <a:solidFill>
                    <a:schemeClr val="bg1"/>
                  </a:solidFill>
                </a:rPr>
                <a:t>Te</a:t>
              </a:r>
              <a:r>
                <a:rPr lang="en-NZ" sz="1200" b="1">
                  <a:solidFill>
                    <a:schemeClr val="bg1"/>
                  </a:solidFill>
                </a:rPr>
                <a:t> Matau-a-Māui | Hawkes Bay</a:t>
              </a:r>
            </a:p>
            <a:p>
              <a:pPr>
                <a:spcBef>
                  <a:spcPts val="600"/>
                </a:spcBef>
                <a:buSzPct val="100000"/>
              </a:pPr>
              <a:r>
                <a:rPr lang="en-NZ" sz="1200">
                  <a:solidFill>
                    <a:schemeClr val="bg1"/>
                  </a:solidFill>
                </a:rPr>
                <a:t>HEEADSSS (9)</a:t>
              </a:r>
              <a:endParaRPr lang="en-NZ" sz="1200">
                <a:solidFill>
                  <a:schemeClr val="bg1"/>
                </a:solidFill>
                <a:cs typeface="Calibri"/>
              </a:endParaRPr>
            </a:p>
          </p:txBody>
        </p:sp>
        <p:cxnSp>
          <p:nvCxnSpPr>
            <p:cNvPr id="76" name="Straight Arrow Connector 75">
              <a:extLst>
                <a:ext uri="{FF2B5EF4-FFF2-40B4-BE49-F238E27FC236}">
                  <a16:creationId xmlns:a16="http://schemas.microsoft.com/office/drawing/2014/main" id="{ADDF8C7C-E137-4A3B-9BB4-3F328BCD695A}"/>
                </a:ext>
              </a:extLst>
            </p:cNvPr>
            <p:cNvCxnSpPr>
              <a:cxnSpLocks/>
              <a:stCxn id="75" idx="1"/>
              <a:endCxn id="49" idx="40"/>
            </p:cNvCxnSpPr>
            <p:nvPr/>
          </p:nvCxnSpPr>
          <p:spPr>
            <a:xfrm flipH="1" flipV="1">
              <a:off x="7566241" y="3512089"/>
              <a:ext cx="285733" cy="59966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D1B6A99E-2C57-4D04-A0F0-D968FB9CE438}"/>
                </a:ext>
              </a:extLst>
            </p:cNvPr>
            <p:cNvSpPr txBox="1"/>
            <p:nvPr/>
          </p:nvSpPr>
          <p:spPr>
            <a:xfrm>
              <a:off x="7658037" y="4581617"/>
              <a:ext cx="2569374"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a:solidFill>
                    <a:schemeClr val="bg1"/>
                  </a:solidFill>
                </a:rPr>
                <a:t>Te </a:t>
              </a:r>
              <a:r>
                <a:rPr lang="en-NZ" sz="1200" b="1" err="1">
                  <a:solidFill>
                    <a:schemeClr val="bg1"/>
                  </a:solidFill>
                </a:rPr>
                <a:t>Upoko</a:t>
              </a:r>
              <a:r>
                <a:rPr lang="en-NZ" sz="1200" b="1">
                  <a:solidFill>
                    <a:schemeClr val="bg1"/>
                  </a:solidFill>
                </a:rPr>
                <a:t> o </a:t>
              </a:r>
              <a:r>
                <a:rPr lang="en-NZ" sz="1200" b="1" err="1">
                  <a:solidFill>
                    <a:schemeClr val="bg1"/>
                  </a:solidFill>
                </a:rPr>
                <a:t>te</a:t>
              </a:r>
              <a:r>
                <a:rPr lang="en-NZ" sz="1200" b="1">
                  <a:solidFill>
                    <a:schemeClr val="bg1"/>
                  </a:solidFill>
                </a:rPr>
                <a:t> </a:t>
              </a:r>
              <a:r>
                <a:rPr lang="en-NZ" sz="1200" b="1" err="1">
                  <a:solidFill>
                    <a:schemeClr val="bg1"/>
                  </a:solidFill>
                </a:rPr>
                <a:t>Ika</a:t>
              </a:r>
              <a:r>
                <a:rPr lang="en-NZ" sz="1200" b="1">
                  <a:solidFill>
                    <a:schemeClr val="bg1"/>
                  </a:solidFill>
                </a:rPr>
                <a:t> a </a:t>
              </a:r>
              <a:r>
                <a:rPr lang="en-NZ" sz="1200" b="1" err="1">
                  <a:solidFill>
                    <a:schemeClr val="bg1"/>
                  </a:solidFill>
                </a:rPr>
                <a:t>Māui</a:t>
              </a:r>
              <a:r>
                <a:rPr lang="en-NZ" sz="1200" b="1">
                  <a:solidFill>
                    <a:schemeClr val="bg1"/>
                  </a:solidFill>
                </a:rPr>
                <a:t> |Wellington</a:t>
              </a:r>
            </a:p>
            <a:p>
              <a:pPr>
                <a:spcBef>
                  <a:spcPts val="600"/>
                </a:spcBef>
                <a:buSzPct val="100000"/>
              </a:pPr>
              <a:r>
                <a:rPr lang="en-NZ" sz="1200">
                  <a:solidFill>
                    <a:schemeClr val="bg1"/>
                  </a:solidFill>
                </a:rPr>
                <a:t>HEEADSSS (6)</a:t>
              </a:r>
            </a:p>
          </p:txBody>
        </p:sp>
        <p:cxnSp>
          <p:nvCxnSpPr>
            <p:cNvPr id="80" name="Straight Arrow Connector 79">
              <a:extLst>
                <a:ext uri="{FF2B5EF4-FFF2-40B4-BE49-F238E27FC236}">
                  <a16:creationId xmlns:a16="http://schemas.microsoft.com/office/drawing/2014/main" id="{A891D791-6890-4B0B-B37C-DF1941A759B3}"/>
                </a:ext>
              </a:extLst>
            </p:cNvPr>
            <p:cNvCxnSpPr>
              <a:cxnSpLocks/>
              <a:stCxn id="79" idx="1"/>
              <a:endCxn id="15" idx="36"/>
            </p:cNvCxnSpPr>
            <p:nvPr/>
          </p:nvCxnSpPr>
          <p:spPr>
            <a:xfrm flipH="1" flipV="1">
              <a:off x="7180759" y="4320256"/>
              <a:ext cx="477278" cy="50823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F8344FE9-F032-4A43-B43F-3F8275355795}"/>
                </a:ext>
              </a:extLst>
            </p:cNvPr>
            <p:cNvSpPr txBox="1"/>
            <p:nvPr/>
          </p:nvSpPr>
          <p:spPr>
            <a:xfrm>
              <a:off x="3278245" y="3107371"/>
              <a:ext cx="2171896" cy="493752"/>
            </a:xfrm>
            <a:prstGeom prst="roundRect">
              <a:avLst/>
            </a:prstGeom>
            <a:solidFill>
              <a:schemeClr val="tx2">
                <a:lumMod val="60000"/>
                <a:lumOff val="40000"/>
              </a:schemeClr>
            </a:solidFill>
          </p:spPr>
          <p:txBody>
            <a:bodyPr wrap="square" lIns="0" tIns="0" rIns="0" bIns="0" rtlCol="0">
              <a:spAutoFit/>
            </a:bodyPr>
            <a:lstStyle>
              <a:defPPr>
                <a:defRPr lang="en-US"/>
              </a:defPPr>
              <a:lvl1pPr>
                <a:spcBef>
                  <a:spcPts val="600"/>
                </a:spcBef>
                <a:buSzPct val="100000"/>
                <a:defRPr sz="1200" b="1">
                  <a:solidFill>
                    <a:schemeClr val="bg1"/>
                  </a:solidFill>
                </a:defRPr>
              </a:lvl1pPr>
            </a:lstStyle>
            <a:p>
              <a:r>
                <a:rPr lang="en-NZ"/>
                <a:t>Taranaki</a:t>
              </a:r>
            </a:p>
            <a:p>
              <a:r>
                <a:rPr lang="en-NZ"/>
                <a:t>No data</a:t>
              </a:r>
            </a:p>
          </p:txBody>
        </p:sp>
        <p:cxnSp>
          <p:nvCxnSpPr>
            <p:cNvPr id="87" name="Straight Arrow Connector 86">
              <a:extLst>
                <a:ext uri="{FF2B5EF4-FFF2-40B4-BE49-F238E27FC236}">
                  <a16:creationId xmlns:a16="http://schemas.microsoft.com/office/drawing/2014/main" id="{80E0F1C1-1321-44DB-B28F-8E9D723A082B}"/>
                </a:ext>
              </a:extLst>
            </p:cNvPr>
            <p:cNvCxnSpPr>
              <a:cxnSpLocks/>
              <a:endCxn id="50" idx="36"/>
            </p:cNvCxnSpPr>
            <p:nvPr/>
          </p:nvCxnSpPr>
          <p:spPr>
            <a:xfrm>
              <a:off x="5450141" y="3354247"/>
              <a:ext cx="1076715" cy="772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606542A0-4656-4A48-B333-1D47918F5C2C}"/>
                </a:ext>
              </a:extLst>
            </p:cNvPr>
            <p:cNvSpPr txBox="1"/>
            <p:nvPr/>
          </p:nvSpPr>
          <p:spPr>
            <a:xfrm>
              <a:off x="3278245" y="3766054"/>
              <a:ext cx="2128235" cy="493752"/>
            </a:xfrm>
            <a:prstGeom prst="roundRect">
              <a:avLst/>
            </a:prstGeom>
            <a:solidFill>
              <a:srgbClr val="06904B"/>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Manawatū</a:t>
              </a:r>
              <a:r>
                <a:rPr lang="en-NZ">
                  <a:solidFill>
                    <a:schemeClr val="bg1"/>
                  </a:solidFill>
                </a:rPr>
                <a:t>-Whanganui</a:t>
              </a:r>
            </a:p>
            <a:p>
              <a:r>
                <a:rPr lang="en-NZ" sz="1200" b="0">
                  <a:solidFill>
                    <a:schemeClr val="bg1"/>
                  </a:solidFill>
                </a:rPr>
                <a:t>HEEADSSS (8)</a:t>
              </a:r>
            </a:p>
          </p:txBody>
        </p:sp>
        <p:cxnSp>
          <p:nvCxnSpPr>
            <p:cNvPr id="100" name="Straight Arrow Connector 99">
              <a:extLst>
                <a:ext uri="{FF2B5EF4-FFF2-40B4-BE49-F238E27FC236}">
                  <a16:creationId xmlns:a16="http://schemas.microsoft.com/office/drawing/2014/main" id="{50D0A757-4AFF-4DE5-9C43-2677B1FB53F3}"/>
                </a:ext>
              </a:extLst>
            </p:cNvPr>
            <p:cNvCxnSpPr>
              <a:cxnSpLocks/>
              <a:endCxn id="46" idx="56"/>
            </p:cNvCxnSpPr>
            <p:nvPr/>
          </p:nvCxnSpPr>
          <p:spPr>
            <a:xfrm flipV="1">
              <a:off x="5406480" y="3966530"/>
              <a:ext cx="1511534" cy="4640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DDB4217-356A-4789-8B23-B1A34095B058}"/>
                </a:ext>
              </a:extLst>
            </p:cNvPr>
            <p:cNvSpPr txBox="1"/>
            <p:nvPr/>
          </p:nvSpPr>
          <p:spPr>
            <a:xfrm>
              <a:off x="7619139" y="5312380"/>
              <a:ext cx="2580315" cy="493752"/>
            </a:xfrm>
            <a:prstGeom prst="roundRect">
              <a:avLst/>
            </a:prstGeom>
            <a:solidFill>
              <a:srgbClr val="06904B"/>
            </a:solidFill>
          </p:spPr>
          <p:txBody>
            <a:bodyPr wrap="square" lIns="0" tIns="0" rIns="0" bIns="0" rtlCol="0" anchor="t">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Te</a:t>
              </a:r>
              <a:r>
                <a:rPr lang="en-NZ">
                  <a:solidFill>
                    <a:schemeClr val="bg1"/>
                  </a:solidFill>
                </a:rPr>
                <a:t> Tai o </a:t>
              </a:r>
              <a:r>
                <a:rPr lang="en-NZ" err="1">
                  <a:solidFill>
                    <a:schemeClr val="bg1"/>
                  </a:solidFill>
                </a:rPr>
                <a:t>Aorere</a:t>
              </a:r>
              <a:r>
                <a:rPr lang="en-NZ">
                  <a:solidFill>
                    <a:schemeClr val="bg1"/>
                  </a:solidFill>
                </a:rPr>
                <a:t> | Nelson/Marlborough</a:t>
              </a:r>
            </a:p>
            <a:p>
              <a:r>
                <a:rPr lang="en-NZ" sz="1200" b="0">
                  <a:solidFill>
                    <a:schemeClr val="bg1"/>
                  </a:solidFill>
                </a:rPr>
                <a:t>HEEADSSS (2), </a:t>
              </a:r>
              <a:r>
                <a:rPr lang="en-NZ" b="0">
                  <a:solidFill>
                    <a:schemeClr val="bg1"/>
                  </a:solidFill>
                </a:rPr>
                <a:t>eSACs</a:t>
              </a:r>
              <a:r>
                <a:rPr lang="en-NZ" sz="1200" b="0">
                  <a:solidFill>
                    <a:schemeClr val="bg1"/>
                  </a:solidFill>
                </a:rPr>
                <a:t> (1)</a:t>
              </a:r>
              <a:endParaRPr lang="en-NZ" sz="1200" b="0">
                <a:solidFill>
                  <a:schemeClr val="bg1"/>
                </a:solidFill>
                <a:cs typeface="Calibri"/>
              </a:endParaRPr>
            </a:p>
          </p:txBody>
        </p:sp>
        <p:cxnSp>
          <p:nvCxnSpPr>
            <p:cNvPr id="107" name="Straight Arrow Connector 106">
              <a:extLst>
                <a:ext uri="{FF2B5EF4-FFF2-40B4-BE49-F238E27FC236}">
                  <a16:creationId xmlns:a16="http://schemas.microsoft.com/office/drawing/2014/main" id="{34858D5E-D96F-4341-B2A4-8A7B4D9083CB}"/>
                </a:ext>
              </a:extLst>
            </p:cNvPr>
            <p:cNvCxnSpPr>
              <a:cxnSpLocks/>
              <a:stCxn id="106" idx="1"/>
              <a:endCxn id="13" idx="3"/>
            </p:cNvCxnSpPr>
            <p:nvPr/>
          </p:nvCxnSpPr>
          <p:spPr>
            <a:xfrm flipH="1" flipV="1">
              <a:off x="6515957" y="4443037"/>
              <a:ext cx="1103182" cy="111621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58443B94-DD4C-4CDE-9E36-F775E4420FFE}"/>
                </a:ext>
              </a:extLst>
            </p:cNvPr>
            <p:cNvSpPr txBox="1"/>
            <p:nvPr/>
          </p:nvSpPr>
          <p:spPr>
            <a:xfrm>
              <a:off x="3265924" y="4452838"/>
              <a:ext cx="1766747" cy="493752"/>
            </a:xfrm>
            <a:prstGeom prst="roundRect">
              <a:avLst/>
            </a:prstGeom>
            <a:solidFill>
              <a:schemeClr val="tx2">
                <a:lumMod val="60000"/>
                <a:lumOff val="40000"/>
              </a:schemeClr>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a:solidFill>
                    <a:schemeClr val="bg1"/>
                  </a:solidFill>
                </a:rPr>
                <a:t>Te Tai </a:t>
              </a:r>
              <a:r>
                <a:rPr lang="en-NZ" err="1">
                  <a:solidFill>
                    <a:schemeClr val="bg1"/>
                  </a:solidFill>
                </a:rPr>
                <a:t>Poutini</a:t>
              </a:r>
              <a:r>
                <a:rPr lang="en-NZ">
                  <a:solidFill>
                    <a:schemeClr val="bg1"/>
                  </a:solidFill>
                </a:rPr>
                <a:t> | Westcoast</a:t>
              </a:r>
            </a:p>
            <a:p>
              <a:r>
                <a:rPr lang="en-NZ" b="0">
                  <a:solidFill>
                    <a:schemeClr val="bg1"/>
                  </a:solidFill>
                </a:rPr>
                <a:t>No data</a:t>
              </a:r>
            </a:p>
          </p:txBody>
        </p:sp>
        <p:sp>
          <p:nvSpPr>
            <p:cNvPr id="110" name="TextBox 109">
              <a:extLst>
                <a:ext uri="{FF2B5EF4-FFF2-40B4-BE49-F238E27FC236}">
                  <a16:creationId xmlns:a16="http://schemas.microsoft.com/office/drawing/2014/main" id="{B64C20BA-9AB7-4642-A67D-4B5D2A7E661A}"/>
                </a:ext>
              </a:extLst>
            </p:cNvPr>
            <p:cNvSpPr txBox="1"/>
            <p:nvPr/>
          </p:nvSpPr>
          <p:spPr>
            <a:xfrm>
              <a:off x="7619140" y="6774874"/>
              <a:ext cx="2580314" cy="493752"/>
            </a:xfrm>
            <a:prstGeom prst="roundRect">
              <a:avLst/>
            </a:prstGeom>
            <a:solidFill>
              <a:srgbClr val="849E8C"/>
            </a:solidFill>
          </p:spPr>
          <p:txBody>
            <a:bodyPr wrap="square" lIns="0" tIns="0" rIns="0" bIns="0" rtlCol="0">
              <a:spAutoFit/>
            </a:bodyPr>
            <a:lstStyle>
              <a:defPPr>
                <a:defRPr lang="en-US"/>
              </a:defPPr>
              <a:lvl1pPr>
                <a:spcBef>
                  <a:spcPts val="600"/>
                </a:spcBef>
                <a:buSzPct val="100000"/>
                <a:defRPr sz="1200" b="1">
                  <a:solidFill>
                    <a:srgbClr val="313131"/>
                  </a:solidFill>
                </a:defRPr>
              </a:lvl1pPr>
            </a:lstStyle>
            <a:p>
              <a:r>
                <a:rPr lang="en-NZ" err="1">
                  <a:solidFill>
                    <a:schemeClr val="bg1"/>
                  </a:solidFill>
                </a:rPr>
                <a:t>Murihiku</a:t>
              </a:r>
              <a:r>
                <a:rPr lang="en-NZ">
                  <a:solidFill>
                    <a:schemeClr val="bg1"/>
                  </a:solidFill>
                </a:rPr>
                <a:t> | Southern</a:t>
              </a:r>
            </a:p>
            <a:p>
              <a:r>
                <a:rPr lang="en-NZ" sz="1200" b="0">
                  <a:solidFill>
                    <a:schemeClr val="bg1"/>
                  </a:solidFill>
                </a:rPr>
                <a:t>HEEADSSS (2)</a:t>
              </a:r>
            </a:p>
          </p:txBody>
        </p:sp>
        <p:cxnSp>
          <p:nvCxnSpPr>
            <p:cNvPr id="111" name="Straight Arrow Connector 110">
              <a:extLst>
                <a:ext uri="{FF2B5EF4-FFF2-40B4-BE49-F238E27FC236}">
                  <a16:creationId xmlns:a16="http://schemas.microsoft.com/office/drawing/2014/main" id="{E897BBFD-EE61-4395-AFE4-ED779FF915DD}"/>
                </a:ext>
              </a:extLst>
            </p:cNvPr>
            <p:cNvCxnSpPr>
              <a:cxnSpLocks/>
              <a:endCxn id="8" idx="47"/>
            </p:cNvCxnSpPr>
            <p:nvPr/>
          </p:nvCxnSpPr>
          <p:spPr>
            <a:xfrm>
              <a:off x="5032671" y="4699714"/>
              <a:ext cx="428341" cy="3756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1B84EC13-1C33-4F1D-8943-7C4019506DD1}"/>
                </a:ext>
              </a:extLst>
            </p:cNvPr>
            <p:cNvCxnSpPr>
              <a:cxnSpLocks/>
              <a:stCxn id="110" idx="1"/>
              <a:endCxn id="48" idx="35"/>
            </p:cNvCxnSpPr>
            <p:nvPr/>
          </p:nvCxnSpPr>
          <p:spPr>
            <a:xfrm flipH="1" flipV="1">
              <a:off x="5476702" y="6290019"/>
              <a:ext cx="2142438" cy="73173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CEF7A8C9-B9A8-4C65-9E55-A56648DD6FE3}"/>
                </a:ext>
              </a:extLst>
            </p:cNvPr>
            <p:cNvSpPr txBox="1"/>
            <p:nvPr/>
          </p:nvSpPr>
          <p:spPr>
            <a:xfrm>
              <a:off x="7566241" y="6039967"/>
              <a:ext cx="2641446" cy="493752"/>
            </a:xfrm>
            <a:prstGeom prst="roundRect">
              <a:avLst/>
            </a:prstGeom>
            <a:solidFill>
              <a:srgbClr val="849E8C"/>
            </a:solidFill>
          </p:spPr>
          <p:txBody>
            <a:bodyPr wrap="square" lIns="0" tIns="0" rIns="0" bIns="0" rtlCol="0">
              <a:spAutoFit/>
            </a:bodyPr>
            <a:lstStyle/>
            <a:p>
              <a:pPr>
                <a:spcBef>
                  <a:spcPts val="600"/>
                </a:spcBef>
                <a:buSzPct val="100000"/>
              </a:pPr>
              <a:r>
                <a:rPr lang="en-NZ" sz="1200" b="1" err="1">
                  <a:solidFill>
                    <a:schemeClr val="bg1"/>
                  </a:solidFill>
                </a:rPr>
                <a:t>Waitaha</a:t>
              </a:r>
              <a:r>
                <a:rPr lang="en-NZ" sz="1200" b="1">
                  <a:solidFill>
                    <a:schemeClr val="bg1"/>
                  </a:solidFill>
                </a:rPr>
                <a:t> | Canterbury</a:t>
              </a:r>
            </a:p>
            <a:p>
              <a:pPr>
                <a:spcBef>
                  <a:spcPts val="600"/>
                </a:spcBef>
                <a:buSzPct val="100000"/>
              </a:pPr>
              <a:r>
                <a:rPr lang="en-NZ" sz="1200">
                  <a:solidFill>
                    <a:schemeClr val="bg1"/>
                  </a:solidFill>
                </a:rPr>
                <a:t>HEEADSSS (4)</a:t>
              </a:r>
            </a:p>
          </p:txBody>
        </p:sp>
        <p:cxnSp>
          <p:nvCxnSpPr>
            <p:cNvPr id="120" name="Straight Arrow Connector 119">
              <a:extLst>
                <a:ext uri="{FF2B5EF4-FFF2-40B4-BE49-F238E27FC236}">
                  <a16:creationId xmlns:a16="http://schemas.microsoft.com/office/drawing/2014/main" id="{382FE574-CBA6-43AE-BBC7-D26F91A0786A}"/>
                </a:ext>
              </a:extLst>
            </p:cNvPr>
            <p:cNvCxnSpPr>
              <a:cxnSpLocks/>
              <a:stCxn id="119" idx="1"/>
              <a:endCxn id="41" idx="55"/>
            </p:cNvCxnSpPr>
            <p:nvPr/>
          </p:nvCxnSpPr>
          <p:spPr>
            <a:xfrm flipH="1" flipV="1">
              <a:off x="6157679" y="5476016"/>
              <a:ext cx="1408562" cy="8108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240ACC4E-1078-4A98-AF71-BC712E8FBDFD}"/>
                </a:ext>
              </a:extLst>
            </p:cNvPr>
            <p:cNvSpPr/>
            <p:nvPr/>
          </p:nvSpPr>
          <p:spPr bwMode="gray">
            <a:xfrm>
              <a:off x="6076643" y="4625857"/>
              <a:ext cx="58939" cy="90116"/>
            </a:xfrm>
            <a:custGeom>
              <a:avLst/>
              <a:gdLst>
                <a:gd name="connsiteX0" fmla="*/ 38321 w 55512"/>
                <a:gd name="connsiteY0" fmla="*/ 8201 h 67872"/>
                <a:gd name="connsiteX1" fmla="*/ 40226 w 55512"/>
                <a:gd name="connsiteY1" fmla="*/ 17726 h 67872"/>
                <a:gd name="connsiteX2" fmla="*/ 24986 w 55512"/>
                <a:gd name="connsiteY2" fmla="*/ 31061 h 67872"/>
                <a:gd name="connsiteX3" fmla="*/ 19271 w 55512"/>
                <a:gd name="connsiteY3" fmla="*/ 36776 h 67872"/>
                <a:gd name="connsiteX4" fmla="*/ 17366 w 55512"/>
                <a:gd name="connsiteY4" fmla="*/ 46301 h 67872"/>
                <a:gd name="connsiteX5" fmla="*/ 15461 w 55512"/>
                <a:gd name="connsiteY5" fmla="*/ 52016 h 67872"/>
                <a:gd name="connsiteX6" fmla="*/ 9746 w 55512"/>
                <a:gd name="connsiteY6" fmla="*/ 53921 h 67872"/>
                <a:gd name="connsiteX7" fmla="*/ 5936 w 55512"/>
                <a:gd name="connsiteY7" fmla="*/ 63446 h 67872"/>
                <a:gd name="connsiteX8" fmla="*/ 221 w 55512"/>
                <a:gd name="connsiteY8" fmla="*/ 67256 h 67872"/>
                <a:gd name="connsiteX9" fmla="*/ 4031 w 55512"/>
                <a:gd name="connsiteY9" fmla="*/ 57731 h 67872"/>
                <a:gd name="connsiteX10" fmla="*/ 17366 w 55512"/>
                <a:gd name="connsiteY10" fmla="*/ 44396 h 67872"/>
                <a:gd name="connsiteX11" fmla="*/ 23081 w 55512"/>
                <a:gd name="connsiteY11" fmla="*/ 34871 h 67872"/>
                <a:gd name="connsiteX12" fmla="*/ 44036 w 55512"/>
                <a:gd name="connsiteY12" fmla="*/ 10106 h 67872"/>
                <a:gd name="connsiteX13" fmla="*/ 47846 w 55512"/>
                <a:gd name="connsiteY13" fmla="*/ 581 h 67872"/>
                <a:gd name="connsiteX14" fmla="*/ 55466 w 55512"/>
                <a:gd name="connsiteY14" fmla="*/ 2486 h 67872"/>
                <a:gd name="connsiteX15" fmla="*/ 38321 w 55512"/>
                <a:gd name="connsiteY15" fmla="*/ 8201 h 6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512" h="67872">
                  <a:moveTo>
                    <a:pt x="38321" y="8201"/>
                  </a:moveTo>
                  <a:cubicBezTo>
                    <a:pt x="35781" y="10741"/>
                    <a:pt x="41429" y="14720"/>
                    <a:pt x="40226" y="17726"/>
                  </a:cubicBezTo>
                  <a:cubicBezTo>
                    <a:pt x="37258" y="25146"/>
                    <a:pt x="30268" y="26659"/>
                    <a:pt x="24986" y="31061"/>
                  </a:cubicBezTo>
                  <a:cubicBezTo>
                    <a:pt x="22916" y="32786"/>
                    <a:pt x="21176" y="34871"/>
                    <a:pt x="19271" y="36776"/>
                  </a:cubicBezTo>
                  <a:cubicBezTo>
                    <a:pt x="18636" y="39951"/>
                    <a:pt x="18151" y="43160"/>
                    <a:pt x="17366" y="46301"/>
                  </a:cubicBezTo>
                  <a:cubicBezTo>
                    <a:pt x="16879" y="48249"/>
                    <a:pt x="16881" y="50596"/>
                    <a:pt x="15461" y="52016"/>
                  </a:cubicBezTo>
                  <a:cubicBezTo>
                    <a:pt x="14041" y="53436"/>
                    <a:pt x="11651" y="53286"/>
                    <a:pt x="9746" y="53921"/>
                  </a:cubicBezTo>
                  <a:cubicBezTo>
                    <a:pt x="8476" y="57096"/>
                    <a:pt x="7924" y="60663"/>
                    <a:pt x="5936" y="63446"/>
                  </a:cubicBezTo>
                  <a:cubicBezTo>
                    <a:pt x="4605" y="65309"/>
                    <a:pt x="945" y="69428"/>
                    <a:pt x="221" y="67256"/>
                  </a:cubicBezTo>
                  <a:cubicBezTo>
                    <a:pt x="-860" y="64012"/>
                    <a:pt x="2272" y="60663"/>
                    <a:pt x="4031" y="57731"/>
                  </a:cubicBezTo>
                  <a:cubicBezTo>
                    <a:pt x="9310" y="48932"/>
                    <a:pt x="10391" y="49046"/>
                    <a:pt x="17366" y="44396"/>
                  </a:cubicBezTo>
                  <a:cubicBezTo>
                    <a:pt x="19271" y="41221"/>
                    <a:pt x="20929" y="37884"/>
                    <a:pt x="23081" y="34871"/>
                  </a:cubicBezTo>
                  <a:cubicBezTo>
                    <a:pt x="34181" y="19331"/>
                    <a:pt x="33499" y="20643"/>
                    <a:pt x="44036" y="10106"/>
                  </a:cubicBezTo>
                  <a:cubicBezTo>
                    <a:pt x="45306" y="6931"/>
                    <a:pt x="45001" y="2478"/>
                    <a:pt x="47846" y="581"/>
                  </a:cubicBezTo>
                  <a:cubicBezTo>
                    <a:pt x="50024" y="-871"/>
                    <a:pt x="53615" y="635"/>
                    <a:pt x="55466" y="2486"/>
                  </a:cubicBezTo>
                  <a:cubicBezTo>
                    <a:pt x="56470" y="3490"/>
                    <a:pt x="40861" y="5661"/>
                    <a:pt x="38321" y="8201"/>
                  </a:cubicBezTo>
                  <a:close/>
                </a:path>
              </a:pathLst>
            </a:custGeom>
            <a:solidFill>
              <a:schemeClr val="accent6"/>
            </a:solidFill>
            <a:ln w="19050" algn="ctr">
              <a:solidFill>
                <a:schemeClr val="accent6"/>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15" name="Freeform: Shape 114">
              <a:extLst>
                <a:ext uri="{FF2B5EF4-FFF2-40B4-BE49-F238E27FC236}">
                  <a16:creationId xmlns:a16="http://schemas.microsoft.com/office/drawing/2014/main" id="{B6461AAA-B57F-40E2-A600-66166A177858}"/>
                </a:ext>
              </a:extLst>
            </p:cNvPr>
            <p:cNvSpPr/>
            <p:nvPr/>
          </p:nvSpPr>
          <p:spPr bwMode="gray">
            <a:xfrm>
              <a:off x="4655351" y="5685618"/>
              <a:ext cx="379095" cy="973455"/>
            </a:xfrm>
            <a:custGeom>
              <a:avLst/>
              <a:gdLst>
                <a:gd name="connsiteX0" fmla="*/ 379095 w 379095"/>
                <a:gd name="connsiteY0" fmla="*/ 973455 h 973455"/>
                <a:gd name="connsiteX1" fmla="*/ 373380 w 379095"/>
                <a:gd name="connsiteY1" fmla="*/ 963930 h 973455"/>
                <a:gd name="connsiteX2" fmla="*/ 367665 w 379095"/>
                <a:gd name="connsiteY2" fmla="*/ 946785 h 973455"/>
                <a:gd name="connsiteX3" fmla="*/ 363855 w 379095"/>
                <a:gd name="connsiteY3" fmla="*/ 939165 h 973455"/>
                <a:gd name="connsiteX4" fmla="*/ 369570 w 379095"/>
                <a:gd name="connsiteY4" fmla="*/ 933450 h 973455"/>
                <a:gd name="connsiteX5" fmla="*/ 377190 w 379095"/>
                <a:gd name="connsiteY5" fmla="*/ 920115 h 973455"/>
                <a:gd name="connsiteX6" fmla="*/ 377190 w 379095"/>
                <a:gd name="connsiteY6" fmla="*/ 902970 h 973455"/>
                <a:gd name="connsiteX7" fmla="*/ 365760 w 379095"/>
                <a:gd name="connsiteY7" fmla="*/ 899160 h 973455"/>
                <a:gd name="connsiteX8" fmla="*/ 360045 w 379095"/>
                <a:gd name="connsiteY8" fmla="*/ 897255 h 973455"/>
                <a:gd name="connsiteX9" fmla="*/ 354330 w 379095"/>
                <a:gd name="connsiteY9" fmla="*/ 889635 h 973455"/>
                <a:gd name="connsiteX10" fmla="*/ 360045 w 379095"/>
                <a:gd name="connsiteY10" fmla="*/ 872490 h 973455"/>
                <a:gd name="connsiteX11" fmla="*/ 350520 w 379095"/>
                <a:gd name="connsiteY11" fmla="*/ 849630 h 973455"/>
                <a:gd name="connsiteX12" fmla="*/ 360045 w 379095"/>
                <a:gd name="connsiteY12" fmla="*/ 826770 h 973455"/>
                <a:gd name="connsiteX13" fmla="*/ 365760 w 379095"/>
                <a:gd name="connsiteY13" fmla="*/ 822960 h 973455"/>
                <a:gd name="connsiteX14" fmla="*/ 365760 w 379095"/>
                <a:gd name="connsiteY14" fmla="*/ 798195 h 973455"/>
                <a:gd name="connsiteX15" fmla="*/ 356235 w 379095"/>
                <a:gd name="connsiteY15" fmla="*/ 792480 h 973455"/>
                <a:gd name="connsiteX16" fmla="*/ 354330 w 379095"/>
                <a:gd name="connsiteY16" fmla="*/ 786765 h 973455"/>
                <a:gd name="connsiteX17" fmla="*/ 352425 w 379095"/>
                <a:gd name="connsiteY17" fmla="*/ 779145 h 973455"/>
                <a:gd name="connsiteX18" fmla="*/ 348615 w 379095"/>
                <a:gd name="connsiteY18" fmla="*/ 773430 h 973455"/>
                <a:gd name="connsiteX19" fmla="*/ 346710 w 379095"/>
                <a:gd name="connsiteY19" fmla="*/ 765810 h 973455"/>
                <a:gd name="connsiteX20" fmla="*/ 344805 w 379095"/>
                <a:gd name="connsiteY20" fmla="*/ 737235 h 973455"/>
                <a:gd name="connsiteX21" fmla="*/ 340995 w 379095"/>
                <a:gd name="connsiteY21" fmla="*/ 731520 h 973455"/>
                <a:gd name="connsiteX22" fmla="*/ 339090 w 379095"/>
                <a:gd name="connsiteY22" fmla="*/ 725805 h 973455"/>
                <a:gd name="connsiteX23" fmla="*/ 329565 w 379095"/>
                <a:gd name="connsiteY23" fmla="*/ 714375 h 973455"/>
                <a:gd name="connsiteX24" fmla="*/ 320040 w 379095"/>
                <a:gd name="connsiteY24" fmla="*/ 706755 h 973455"/>
                <a:gd name="connsiteX25" fmla="*/ 312420 w 379095"/>
                <a:gd name="connsiteY25" fmla="*/ 687705 h 973455"/>
                <a:gd name="connsiteX26" fmla="*/ 314325 w 379095"/>
                <a:gd name="connsiteY26" fmla="*/ 670560 h 973455"/>
                <a:gd name="connsiteX27" fmla="*/ 318135 w 379095"/>
                <a:gd name="connsiteY27" fmla="*/ 653415 h 973455"/>
                <a:gd name="connsiteX28" fmla="*/ 308610 w 379095"/>
                <a:gd name="connsiteY28" fmla="*/ 619125 h 973455"/>
                <a:gd name="connsiteX29" fmla="*/ 308610 w 379095"/>
                <a:gd name="connsiteY29" fmla="*/ 546735 h 973455"/>
                <a:gd name="connsiteX30" fmla="*/ 310515 w 379095"/>
                <a:gd name="connsiteY30" fmla="*/ 539115 h 973455"/>
                <a:gd name="connsiteX31" fmla="*/ 314325 w 379095"/>
                <a:gd name="connsiteY31" fmla="*/ 525780 h 973455"/>
                <a:gd name="connsiteX32" fmla="*/ 320040 w 379095"/>
                <a:gd name="connsiteY32" fmla="*/ 520065 h 973455"/>
                <a:gd name="connsiteX33" fmla="*/ 323850 w 379095"/>
                <a:gd name="connsiteY33" fmla="*/ 510540 h 973455"/>
                <a:gd name="connsiteX34" fmla="*/ 325755 w 379095"/>
                <a:gd name="connsiteY34" fmla="*/ 501015 h 973455"/>
                <a:gd name="connsiteX35" fmla="*/ 329565 w 379095"/>
                <a:gd name="connsiteY35" fmla="*/ 495300 h 973455"/>
                <a:gd name="connsiteX36" fmla="*/ 331470 w 379095"/>
                <a:gd name="connsiteY36" fmla="*/ 478155 h 973455"/>
                <a:gd name="connsiteX37" fmla="*/ 337185 w 379095"/>
                <a:gd name="connsiteY37" fmla="*/ 462915 h 973455"/>
                <a:gd name="connsiteX38" fmla="*/ 348615 w 379095"/>
                <a:gd name="connsiteY38" fmla="*/ 457200 h 973455"/>
                <a:gd name="connsiteX39" fmla="*/ 350520 w 379095"/>
                <a:gd name="connsiteY39" fmla="*/ 447675 h 973455"/>
                <a:gd name="connsiteX40" fmla="*/ 348615 w 379095"/>
                <a:gd name="connsiteY40" fmla="*/ 426720 h 973455"/>
                <a:gd name="connsiteX41" fmla="*/ 337185 w 379095"/>
                <a:gd name="connsiteY41" fmla="*/ 419100 h 973455"/>
                <a:gd name="connsiteX42" fmla="*/ 327660 w 379095"/>
                <a:gd name="connsiteY42" fmla="*/ 415290 h 973455"/>
                <a:gd name="connsiteX43" fmla="*/ 320040 w 379095"/>
                <a:gd name="connsiteY43" fmla="*/ 407670 h 973455"/>
                <a:gd name="connsiteX44" fmla="*/ 316230 w 379095"/>
                <a:gd name="connsiteY44" fmla="*/ 398145 h 973455"/>
                <a:gd name="connsiteX45" fmla="*/ 306705 w 379095"/>
                <a:gd name="connsiteY45" fmla="*/ 386715 h 973455"/>
                <a:gd name="connsiteX46" fmla="*/ 295275 w 379095"/>
                <a:gd name="connsiteY46" fmla="*/ 390525 h 973455"/>
                <a:gd name="connsiteX47" fmla="*/ 287655 w 379095"/>
                <a:gd name="connsiteY47" fmla="*/ 401955 h 973455"/>
                <a:gd name="connsiteX48" fmla="*/ 283845 w 379095"/>
                <a:gd name="connsiteY48" fmla="*/ 417195 h 973455"/>
                <a:gd name="connsiteX49" fmla="*/ 281940 w 379095"/>
                <a:gd name="connsiteY49" fmla="*/ 422910 h 973455"/>
                <a:gd name="connsiteX50" fmla="*/ 276225 w 379095"/>
                <a:gd name="connsiteY50" fmla="*/ 432435 h 973455"/>
                <a:gd name="connsiteX51" fmla="*/ 270510 w 379095"/>
                <a:gd name="connsiteY51" fmla="*/ 438150 h 973455"/>
                <a:gd name="connsiteX52" fmla="*/ 260985 w 379095"/>
                <a:gd name="connsiteY52" fmla="*/ 449580 h 973455"/>
                <a:gd name="connsiteX53" fmla="*/ 255270 w 379095"/>
                <a:gd name="connsiteY53" fmla="*/ 451485 h 973455"/>
                <a:gd name="connsiteX54" fmla="*/ 240030 w 379095"/>
                <a:gd name="connsiteY54" fmla="*/ 455295 h 973455"/>
                <a:gd name="connsiteX55" fmla="*/ 207645 w 379095"/>
                <a:gd name="connsiteY55" fmla="*/ 447675 h 973455"/>
                <a:gd name="connsiteX56" fmla="*/ 203835 w 379095"/>
                <a:gd name="connsiteY56" fmla="*/ 441960 h 973455"/>
                <a:gd name="connsiteX57" fmla="*/ 200025 w 379095"/>
                <a:gd name="connsiteY57" fmla="*/ 422910 h 973455"/>
                <a:gd name="connsiteX58" fmla="*/ 198120 w 379095"/>
                <a:gd name="connsiteY58" fmla="*/ 413385 h 973455"/>
                <a:gd name="connsiteX59" fmla="*/ 192405 w 379095"/>
                <a:gd name="connsiteY59" fmla="*/ 403860 h 973455"/>
                <a:gd name="connsiteX60" fmla="*/ 188595 w 379095"/>
                <a:gd name="connsiteY60" fmla="*/ 396240 h 973455"/>
                <a:gd name="connsiteX61" fmla="*/ 179070 w 379095"/>
                <a:gd name="connsiteY61" fmla="*/ 390525 h 973455"/>
                <a:gd name="connsiteX62" fmla="*/ 148590 w 379095"/>
                <a:gd name="connsiteY62" fmla="*/ 394335 h 973455"/>
                <a:gd name="connsiteX63" fmla="*/ 140970 w 379095"/>
                <a:gd name="connsiteY63" fmla="*/ 396240 h 973455"/>
                <a:gd name="connsiteX64" fmla="*/ 131445 w 379095"/>
                <a:gd name="connsiteY64" fmla="*/ 405765 h 973455"/>
                <a:gd name="connsiteX65" fmla="*/ 120015 w 379095"/>
                <a:gd name="connsiteY65" fmla="*/ 411480 h 973455"/>
                <a:gd name="connsiteX66" fmla="*/ 78105 w 379095"/>
                <a:gd name="connsiteY66" fmla="*/ 409575 h 973455"/>
                <a:gd name="connsiteX67" fmla="*/ 74295 w 379095"/>
                <a:gd name="connsiteY67" fmla="*/ 398145 h 973455"/>
                <a:gd name="connsiteX68" fmla="*/ 70485 w 379095"/>
                <a:gd name="connsiteY68" fmla="*/ 392430 h 973455"/>
                <a:gd name="connsiteX69" fmla="*/ 66675 w 379095"/>
                <a:gd name="connsiteY69" fmla="*/ 381000 h 973455"/>
                <a:gd name="connsiteX70" fmla="*/ 60960 w 379095"/>
                <a:gd name="connsiteY70" fmla="*/ 369570 h 973455"/>
                <a:gd name="connsiteX71" fmla="*/ 49530 w 379095"/>
                <a:gd name="connsiteY71" fmla="*/ 361950 h 973455"/>
                <a:gd name="connsiteX72" fmla="*/ 53340 w 379095"/>
                <a:gd name="connsiteY72" fmla="*/ 318135 h 973455"/>
                <a:gd name="connsiteX73" fmla="*/ 57150 w 379095"/>
                <a:gd name="connsiteY73" fmla="*/ 310515 h 973455"/>
                <a:gd name="connsiteX74" fmla="*/ 64770 w 379095"/>
                <a:gd name="connsiteY74" fmla="*/ 306705 h 973455"/>
                <a:gd name="connsiteX75" fmla="*/ 53340 w 379095"/>
                <a:gd name="connsiteY75" fmla="*/ 299085 h 973455"/>
                <a:gd name="connsiteX76" fmla="*/ 49530 w 379095"/>
                <a:gd name="connsiteY76" fmla="*/ 293370 h 973455"/>
                <a:gd name="connsiteX77" fmla="*/ 40005 w 379095"/>
                <a:gd name="connsiteY77" fmla="*/ 287655 h 973455"/>
                <a:gd name="connsiteX78" fmla="*/ 36195 w 379095"/>
                <a:gd name="connsiteY78" fmla="*/ 276225 h 973455"/>
                <a:gd name="connsiteX79" fmla="*/ 32385 w 379095"/>
                <a:gd name="connsiteY79" fmla="*/ 259080 h 973455"/>
                <a:gd name="connsiteX80" fmla="*/ 30480 w 379095"/>
                <a:gd name="connsiteY80" fmla="*/ 251460 h 973455"/>
                <a:gd name="connsiteX81" fmla="*/ 22860 w 379095"/>
                <a:gd name="connsiteY81" fmla="*/ 238125 h 973455"/>
                <a:gd name="connsiteX82" fmla="*/ 15240 w 379095"/>
                <a:gd name="connsiteY82" fmla="*/ 230505 h 973455"/>
                <a:gd name="connsiteX83" fmla="*/ 0 w 379095"/>
                <a:gd name="connsiteY83" fmla="*/ 228600 h 973455"/>
                <a:gd name="connsiteX84" fmla="*/ 1905 w 379095"/>
                <a:gd name="connsiteY84" fmla="*/ 217170 h 973455"/>
                <a:gd name="connsiteX85" fmla="*/ 7620 w 379095"/>
                <a:gd name="connsiteY85" fmla="*/ 215265 h 973455"/>
                <a:gd name="connsiteX86" fmla="*/ 26670 w 379095"/>
                <a:gd name="connsiteY86" fmla="*/ 203835 h 973455"/>
                <a:gd name="connsiteX87" fmla="*/ 36195 w 379095"/>
                <a:gd name="connsiteY87" fmla="*/ 190500 h 973455"/>
                <a:gd name="connsiteX88" fmla="*/ 28575 w 379095"/>
                <a:gd name="connsiteY88" fmla="*/ 171450 h 973455"/>
                <a:gd name="connsiteX89" fmla="*/ 22860 w 379095"/>
                <a:gd name="connsiteY89" fmla="*/ 167640 h 973455"/>
                <a:gd name="connsiteX90" fmla="*/ 20955 w 379095"/>
                <a:gd name="connsiteY90" fmla="*/ 160020 h 973455"/>
                <a:gd name="connsiteX91" fmla="*/ 24765 w 379095"/>
                <a:gd name="connsiteY91" fmla="*/ 135255 h 973455"/>
                <a:gd name="connsiteX92" fmla="*/ 26670 w 379095"/>
                <a:gd name="connsiteY92" fmla="*/ 129540 h 973455"/>
                <a:gd name="connsiteX93" fmla="*/ 30480 w 379095"/>
                <a:gd name="connsiteY93" fmla="*/ 121920 h 973455"/>
                <a:gd name="connsiteX94" fmla="*/ 36195 w 379095"/>
                <a:gd name="connsiteY94" fmla="*/ 118110 h 973455"/>
                <a:gd name="connsiteX95" fmla="*/ 41910 w 379095"/>
                <a:gd name="connsiteY95" fmla="*/ 110490 h 973455"/>
                <a:gd name="connsiteX96" fmla="*/ 45720 w 379095"/>
                <a:gd name="connsiteY96" fmla="*/ 104775 h 973455"/>
                <a:gd name="connsiteX97" fmla="*/ 47625 w 379095"/>
                <a:gd name="connsiteY97" fmla="*/ 99060 h 973455"/>
                <a:gd name="connsiteX98" fmla="*/ 57150 w 379095"/>
                <a:gd name="connsiteY98" fmla="*/ 87630 h 973455"/>
                <a:gd name="connsiteX99" fmla="*/ 59055 w 379095"/>
                <a:gd name="connsiteY99" fmla="*/ 81915 h 973455"/>
                <a:gd name="connsiteX100" fmla="*/ 66675 w 379095"/>
                <a:gd name="connsiteY100" fmla="*/ 64770 h 973455"/>
                <a:gd name="connsiteX101" fmla="*/ 74295 w 379095"/>
                <a:gd name="connsiteY101" fmla="*/ 55245 h 973455"/>
                <a:gd name="connsiteX102" fmla="*/ 78105 w 379095"/>
                <a:gd name="connsiteY102" fmla="*/ 43815 h 973455"/>
                <a:gd name="connsiteX103" fmla="*/ 81915 w 379095"/>
                <a:gd name="connsiteY103" fmla="*/ 24765 h 973455"/>
                <a:gd name="connsiteX104" fmla="*/ 85725 w 379095"/>
                <a:gd name="connsiteY104" fmla="*/ 11430 h 973455"/>
                <a:gd name="connsiteX105" fmla="*/ 85725 w 379095"/>
                <a:gd name="connsiteY105" fmla="*/ 0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79095" h="973455">
                  <a:moveTo>
                    <a:pt x="379095" y="973455"/>
                  </a:moveTo>
                  <a:cubicBezTo>
                    <a:pt x="377190" y="970280"/>
                    <a:pt x="375036" y="967242"/>
                    <a:pt x="373380" y="963930"/>
                  </a:cubicBezTo>
                  <a:cubicBezTo>
                    <a:pt x="365042" y="947253"/>
                    <a:pt x="373122" y="961337"/>
                    <a:pt x="367665" y="946785"/>
                  </a:cubicBezTo>
                  <a:cubicBezTo>
                    <a:pt x="366668" y="944126"/>
                    <a:pt x="365125" y="941705"/>
                    <a:pt x="363855" y="939165"/>
                  </a:cubicBezTo>
                  <a:cubicBezTo>
                    <a:pt x="365760" y="937260"/>
                    <a:pt x="367845" y="935520"/>
                    <a:pt x="369570" y="933450"/>
                  </a:cubicBezTo>
                  <a:cubicBezTo>
                    <a:pt x="372936" y="929411"/>
                    <a:pt x="374861" y="924773"/>
                    <a:pt x="377190" y="920115"/>
                  </a:cubicBezTo>
                  <a:cubicBezTo>
                    <a:pt x="377378" y="918988"/>
                    <a:pt x="381381" y="905963"/>
                    <a:pt x="377190" y="902970"/>
                  </a:cubicBezTo>
                  <a:cubicBezTo>
                    <a:pt x="373922" y="900636"/>
                    <a:pt x="369570" y="900430"/>
                    <a:pt x="365760" y="899160"/>
                  </a:cubicBezTo>
                  <a:lnTo>
                    <a:pt x="360045" y="897255"/>
                  </a:lnTo>
                  <a:cubicBezTo>
                    <a:pt x="358140" y="894715"/>
                    <a:pt x="354953" y="892748"/>
                    <a:pt x="354330" y="889635"/>
                  </a:cubicBezTo>
                  <a:cubicBezTo>
                    <a:pt x="352751" y="881738"/>
                    <a:pt x="356381" y="877986"/>
                    <a:pt x="360045" y="872490"/>
                  </a:cubicBezTo>
                  <a:cubicBezTo>
                    <a:pt x="356870" y="864870"/>
                    <a:pt x="347910" y="857461"/>
                    <a:pt x="350520" y="849630"/>
                  </a:cubicBezTo>
                  <a:cubicBezTo>
                    <a:pt x="352255" y="844426"/>
                    <a:pt x="354681" y="832134"/>
                    <a:pt x="360045" y="826770"/>
                  </a:cubicBezTo>
                  <a:cubicBezTo>
                    <a:pt x="361664" y="825151"/>
                    <a:pt x="363855" y="824230"/>
                    <a:pt x="365760" y="822960"/>
                  </a:cubicBezTo>
                  <a:cubicBezTo>
                    <a:pt x="368679" y="814203"/>
                    <a:pt x="371056" y="809670"/>
                    <a:pt x="365760" y="798195"/>
                  </a:cubicBezTo>
                  <a:cubicBezTo>
                    <a:pt x="364208" y="794833"/>
                    <a:pt x="359410" y="794385"/>
                    <a:pt x="356235" y="792480"/>
                  </a:cubicBezTo>
                  <a:cubicBezTo>
                    <a:pt x="355600" y="790575"/>
                    <a:pt x="354882" y="788696"/>
                    <a:pt x="354330" y="786765"/>
                  </a:cubicBezTo>
                  <a:cubicBezTo>
                    <a:pt x="353611" y="784248"/>
                    <a:pt x="353456" y="781551"/>
                    <a:pt x="352425" y="779145"/>
                  </a:cubicBezTo>
                  <a:cubicBezTo>
                    <a:pt x="351523" y="777041"/>
                    <a:pt x="349885" y="775335"/>
                    <a:pt x="348615" y="773430"/>
                  </a:cubicBezTo>
                  <a:cubicBezTo>
                    <a:pt x="347980" y="770890"/>
                    <a:pt x="346984" y="768414"/>
                    <a:pt x="346710" y="765810"/>
                  </a:cubicBezTo>
                  <a:cubicBezTo>
                    <a:pt x="345711" y="756316"/>
                    <a:pt x="346374" y="746651"/>
                    <a:pt x="344805" y="737235"/>
                  </a:cubicBezTo>
                  <a:cubicBezTo>
                    <a:pt x="344429" y="734977"/>
                    <a:pt x="342019" y="733568"/>
                    <a:pt x="340995" y="731520"/>
                  </a:cubicBezTo>
                  <a:cubicBezTo>
                    <a:pt x="340097" y="729724"/>
                    <a:pt x="339988" y="727601"/>
                    <a:pt x="339090" y="725805"/>
                  </a:cubicBezTo>
                  <a:cubicBezTo>
                    <a:pt x="336836" y="721296"/>
                    <a:pt x="333310" y="717652"/>
                    <a:pt x="329565" y="714375"/>
                  </a:cubicBezTo>
                  <a:cubicBezTo>
                    <a:pt x="326505" y="711698"/>
                    <a:pt x="322915" y="709630"/>
                    <a:pt x="320040" y="706755"/>
                  </a:cubicBezTo>
                  <a:cubicBezTo>
                    <a:pt x="315077" y="701792"/>
                    <a:pt x="314027" y="694134"/>
                    <a:pt x="312420" y="687705"/>
                  </a:cubicBezTo>
                  <a:cubicBezTo>
                    <a:pt x="313055" y="681990"/>
                    <a:pt x="313512" y="676252"/>
                    <a:pt x="314325" y="670560"/>
                  </a:cubicBezTo>
                  <a:cubicBezTo>
                    <a:pt x="315131" y="664917"/>
                    <a:pt x="316748" y="658961"/>
                    <a:pt x="318135" y="653415"/>
                  </a:cubicBezTo>
                  <a:cubicBezTo>
                    <a:pt x="311971" y="622595"/>
                    <a:pt x="317808" y="632922"/>
                    <a:pt x="308610" y="619125"/>
                  </a:cubicBezTo>
                  <a:cubicBezTo>
                    <a:pt x="304177" y="588095"/>
                    <a:pt x="305431" y="602372"/>
                    <a:pt x="308610" y="546735"/>
                  </a:cubicBezTo>
                  <a:cubicBezTo>
                    <a:pt x="308759" y="544121"/>
                    <a:pt x="309826" y="541641"/>
                    <a:pt x="310515" y="539115"/>
                  </a:cubicBezTo>
                  <a:cubicBezTo>
                    <a:pt x="311731" y="534655"/>
                    <a:pt x="312258" y="529915"/>
                    <a:pt x="314325" y="525780"/>
                  </a:cubicBezTo>
                  <a:cubicBezTo>
                    <a:pt x="315530" y="523370"/>
                    <a:pt x="318135" y="521970"/>
                    <a:pt x="320040" y="520065"/>
                  </a:cubicBezTo>
                  <a:cubicBezTo>
                    <a:pt x="321310" y="516890"/>
                    <a:pt x="322867" y="513815"/>
                    <a:pt x="323850" y="510540"/>
                  </a:cubicBezTo>
                  <a:cubicBezTo>
                    <a:pt x="324780" y="507439"/>
                    <a:pt x="324618" y="504047"/>
                    <a:pt x="325755" y="501015"/>
                  </a:cubicBezTo>
                  <a:cubicBezTo>
                    <a:pt x="326559" y="498871"/>
                    <a:pt x="328295" y="497205"/>
                    <a:pt x="329565" y="495300"/>
                  </a:cubicBezTo>
                  <a:cubicBezTo>
                    <a:pt x="330200" y="489585"/>
                    <a:pt x="330657" y="483847"/>
                    <a:pt x="331470" y="478155"/>
                  </a:cubicBezTo>
                  <a:cubicBezTo>
                    <a:pt x="332379" y="471794"/>
                    <a:pt x="332601" y="467499"/>
                    <a:pt x="337185" y="462915"/>
                  </a:cubicBezTo>
                  <a:cubicBezTo>
                    <a:pt x="340878" y="459222"/>
                    <a:pt x="343967" y="458749"/>
                    <a:pt x="348615" y="457200"/>
                  </a:cubicBezTo>
                  <a:cubicBezTo>
                    <a:pt x="349250" y="454025"/>
                    <a:pt x="349941" y="450861"/>
                    <a:pt x="350520" y="447675"/>
                  </a:cubicBezTo>
                  <a:cubicBezTo>
                    <a:pt x="351944" y="439844"/>
                    <a:pt x="354783" y="433659"/>
                    <a:pt x="348615" y="426720"/>
                  </a:cubicBezTo>
                  <a:cubicBezTo>
                    <a:pt x="345573" y="423298"/>
                    <a:pt x="341205" y="421293"/>
                    <a:pt x="337185" y="419100"/>
                  </a:cubicBezTo>
                  <a:cubicBezTo>
                    <a:pt x="334183" y="417463"/>
                    <a:pt x="330835" y="416560"/>
                    <a:pt x="327660" y="415290"/>
                  </a:cubicBezTo>
                  <a:cubicBezTo>
                    <a:pt x="325120" y="412750"/>
                    <a:pt x="322033" y="410659"/>
                    <a:pt x="320040" y="407670"/>
                  </a:cubicBezTo>
                  <a:cubicBezTo>
                    <a:pt x="318143" y="404825"/>
                    <a:pt x="317759" y="401204"/>
                    <a:pt x="316230" y="398145"/>
                  </a:cubicBezTo>
                  <a:cubicBezTo>
                    <a:pt x="313578" y="392841"/>
                    <a:pt x="310918" y="390928"/>
                    <a:pt x="306705" y="386715"/>
                  </a:cubicBezTo>
                  <a:cubicBezTo>
                    <a:pt x="302895" y="387985"/>
                    <a:pt x="298411" y="388016"/>
                    <a:pt x="295275" y="390525"/>
                  </a:cubicBezTo>
                  <a:cubicBezTo>
                    <a:pt x="291699" y="393386"/>
                    <a:pt x="287655" y="401955"/>
                    <a:pt x="287655" y="401955"/>
                  </a:cubicBezTo>
                  <a:cubicBezTo>
                    <a:pt x="286385" y="407035"/>
                    <a:pt x="285501" y="412227"/>
                    <a:pt x="283845" y="417195"/>
                  </a:cubicBezTo>
                  <a:cubicBezTo>
                    <a:pt x="283210" y="419100"/>
                    <a:pt x="282838" y="421114"/>
                    <a:pt x="281940" y="422910"/>
                  </a:cubicBezTo>
                  <a:cubicBezTo>
                    <a:pt x="280284" y="426222"/>
                    <a:pt x="278447" y="429473"/>
                    <a:pt x="276225" y="432435"/>
                  </a:cubicBezTo>
                  <a:cubicBezTo>
                    <a:pt x="274609" y="434590"/>
                    <a:pt x="272235" y="436080"/>
                    <a:pt x="270510" y="438150"/>
                  </a:cubicBezTo>
                  <a:cubicBezTo>
                    <a:pt x="266117" y="443421"/>
                    <a:pt x="267246" y="445406"/>
                    <a:pt x="260985" y="449580"/>
                  </a:cubicBezTo>
                  <a:cubicBezTo>
                    <a:pt x="259314" y="450694"/>
                    <a:pt x="257207" y="450957"/>
                    <a:pt x="255270" y="451485"/>
                  </a:cubicBezTo>
                  <a:cubicBezTo>
                    <a:pt x="250218" y="452863"/>
                    <a:pt x="240030" y="455295"/>
                    <a:pt x="240030" y="455295"/>
                  </a:cubicBezTo>
                  <a:cubicBezTo>
                    <a:pt x="222159" y="453920"/>
                    <a:pt x="218031" y="458061"/>
                    <a:pt x="207645" y="447675"/>
                  </a:cubicBezTo>
                  <a:cubicBezTo>
                    <a:pt x="206026" y="446056"/>
                    <a:pt x="205105" y="443865"/>
                    <a:pt x="203835" y="441960"/>
                  </a:cubicBezTo>
                  <a:cubicBezTo>
                    <a:pt x="200102" y="419562"/>
                    <a:pt x="203814" y="439961"/>
                    <a:pt x="200025" y="422910"/>
                  </a:cubicBezTo>
                  <a:cubicBezTo>
                    <a:pt x="199323" y="419749"/>
                    <a:pt x="199323" y="416391"/>
                    <a:pt x="198120" y="413385"/>
                  </a:cubicBezTo>
                  <a:cubicBezTo>
                    <a:pt x="196745" y="409947"/>
                    <a:pt x="194203" y="407097"/>
                    <a:pt x="192405" y="403860"/>
                  </a:cubicBezTo>
                  <a:cubicBezTo>
                    <a:pt x="191026" y="401378"/>
                    <a:pt x="190603" y="398248"/>
                    <a:pt x="188595" y="396240"/>
                  </a:cubicBezTo>
                  <a:cubicBezTo>
                    <a:pt x="185977" y="393622"/>
                    <a:pt x="182245" y="392430"/>
                    <a:pt x="179070" y="390525"/>
                  </a:cubicBezTo>
                  <a:cubicBezTo>
                    <a:pt x="168910" y="391795"/>
                    <a:pt x="158716" y="392816"/>
                    <a:pt x="148590" y="394335"/>
                  </a:cubicBezTo>
                  <a:cubicBezTo>
                    <a:pt x="146001" y="394723"/>
                    <a:pt x="143148" y="394788"/>
                    <a:pt x="140970" y="396240"/>
                  </a:cubicBezTo>
                  <a:cubicBezTo>
                    <a:pt x="137234" y="398731"/>
                    <a:pt x="134824" y="402808"/>
                    <a:pt x="131445" y="405765"/>
                  </a:cubicBezTo>
                  <a:cubicBezTo>
                    <a:pt x="126900" y="409742"/>
                    <a:pt x="125411" y="409681"/>
                    <a:pt x="120015" y="411480"/>
                  </a:cubicBezTo>
                  <a:cubicBezTo>
                    <a:pt x="106045" y="410845"/>
                    <a:pt x="91530" y="413491"/>
                    <a:pt x="78105" y="409575"/>
                  </a:cubicBezTo>
                  <a:cubicBezTo>
                    <a:pt x="74250" y="408450"/>
                    <a:pt x="75926" y="401815"/>
                    <a:pt x="74295" y="398145"/>
                  </a:cubicBezTo>
                  <a:cubicBezTo>
                    <a:pt x="73365" y="396053"/>
                    <a:pt x="71415" y="394522"/>
                    <a:pt x="70485" y="392430"/>
                  </a:cubicBezTo>
                  <a:cubicBezTo>
                    <a:pt x="68854" y="388760"/>
                    <a:pt x="68220" y="384707"/>
                    <a:pt x="66675" y="381000"/>
                  </a:cubicBezTo>
                  <a:cubicBezTo>
                    <a:pt x="65037" y="377068"/>
                    <a:pt x="63810" y="372736"/>
                    <a:pt x="60960" y="369570"/>
                  </a:cubicBezTo>
                  <a:cubicBezTo>
                    <a:pt x="57897" y="366166"/>
                    <a:pt x="49530" y="361950"/>
                    <a:pt x="49530" y="361950"/>
                  </a:cubicBezTo>
                  <a:cubicBezTo>
                    <a:pt x="49659" y="360277"/>
                    <a:pt x="52358" y="322719"/>
                    <a:pt x="53340" y="318135"/>
                  </a:cubicBezTo>
                  <a:cubicBezTo>
                    <a:pt x="53935" y="315358"/>
                    <a:pt x="55142" y="312523"/>
                    <a:pt x="57150" y="310515"/>
                  </a:cubicBezTo>
                  <a:cubicBezTo>
                    <a:pt x="59158" y="308507"/>
                    <a:pt x="62230" y="307975"/>
                    <a:pt x="64770" y="306705"/>
                  </a:cubicBezTo>
                  <a:cubicBezTo>
                    <a:pt x="55205" y="292357"/>
                    <a:pt x="68102" y="308926"/>
                    <a:pt x="53340" y="299085"/>
                  </a:cubicBezTo>
                  <a:cubicBezTo>
                    <a:pt x="51435" y="297815"/>
                    <a:pt x="51268" y="294860"/>
                    <a:pt x="49530" y="293370"/>
                  </a:cubicBezTo>
                  <a:cubicBezTo>
                    <a:pt x="46719" y="290960"/>
                    <a:pt x="43180" y="289560"/>
                    <a:pt x="40005" y="287655"/>
                  </a:cubicBezTo>
                  <a:cubicBezTo>
                    <a:pt x="38735" y="283845"/>
                    <a:pt x="37230" y="280105"/>
                    <a:pt x="36195" y="276225"/>
                  </a:cubicBezTo>
                  <a:cubicBezTo>
                    <a:pt x="34687" y="270568"/>
                    <a:pt x="33701" y="264784"/>
                    <a:pt x="32385" y="259080"/>
                  </a:cubicBezTo>
                  <a:cubicBezTo>
                    <a:pt x="31796" y="256529"/>
                    <a:pt x="31399" y="253911"/>
                    <a:pt x="30480" y="251460"/>
                  </a:cubicBezTo>
                  <a:cubicBezTo>
                    <a:pt x="29279" y="248257"/>
                    <a:pt x="25316" y="240991"/>
                    <a:pt x="22860" y="238125"/>
                  </a:cubicBezTo>
                  <a:cubicBezTo>
                    <a:pt x="20522" y="235398"/>
                    <a:pt x="18556" y="231887"/>
                    <a:pt x="15240" y="230505"/>
                  </a:cubicBezTo>
                  <a:cubicBezTo>
                    <a:pt x="10514" y="228536"/>
                    <a:pt x="5080" y="229235"/>
                    <a:pt x="0" y="228600"/>
                  </a:cubicBezTo>
                  <a:cubicBezTo>
                    <a:pt x="635" y="224790"/>
                    <a:pt x="-11" y="220524"/>
                    <a:pt x="1905" y="217170"/>
                  </a:cubicBezTo>
                  <a:cubicBezTo>
                    <a:pt x="2901" y="215427"/>
                    <a:pt x="5774" y="216056"/>
                    <a:pt x="7620" y="215265"/>
                  </a:cubicBezTo>
                  <a:cubicBezTo>
                    <a:pt x="15821" y="211750"/>
                    <a:pt x="18544" y="209252"/>
                    <a:pt x="26670" y="203835"/>
                  </a:cubicBezTo>
                  <a:cubicBezTo>
                    <a:pt x="29845" y="199390"/>
                    <a:pt x="34694" y="195752"/>
                    <a:pt x="36195" y="190500"/>
                  </a:cubicBezTo>
                  <a:cubicBezTo>
                    <a:pt x="38878" y="181109"/>
                    <a:pt x="34483" y="176374"/>
                    <a:pt x="28575" y="171450"/>
                  </a:cubicBezTo>
                  <a:cubicBezTo>
                    <a:pt x="26816" y="169984"/>
                    <a:pt x="24765" y="168910"/>
                    <a:pt x="22860" y="167640"/>
                  </a:cubicBezTo>
                  <a:cubicBezTo>
                    <a:pt x="22225" y="165100"/>
                    <a:pt x="20955" y="162638"/>
                    <a:pt x="20955" y="160020"/>
                  </a:cubicBezTo>
                  <a:cubicBezTo>
                    <a:pt x="20955" y="151576"/>
                    <a:pt x="22464" y="143307"/>
                    <a:pt x="24765" y="135255"/>
                  </a:cubicBezTo>
                  <a:cubicBezTo>
                    <a:pt x="25317" y="133324"/>
                    <a:pt x="25879" y="131386"/>
                    <a:pt x="26670" y="129540"/>
                  </a:cubicBezTo>
                  <a:cubicBezTo>
                    <a:pt x="27789" y="126930"/>
                    <a:pt x="28662" y="124102"/>
                    <a:pt x="30480" y="121920"/>
                  </a:cubicBezTo>
                  <a:cubicBezTo>
                    <a:pt x="31946" y="120161"/>
                    <a:pt x="34576" y="119729"/>
                    <a:pt x="36195" y="118110"/>
                  </a:cubicBezTo>
                  <a:cubicBezTo>
                    <a:pt x="38440" y="115865"/>
                    <a:pt x="40065" y="113074"/>
                    <a:pt x="41910" y="110490"/>
                  </a:cubicBezTo>
                  <a:cubicBezTo>
                    <a:pt x="43241" y="108627"/>
                    <a:pt x="44696" y="106823"/>
                    <a:pt x="45720" y="104775"/>
                  </a:cubicBezTo>
                  <a:cubicBezTo>
                    <a:pt x="46618" y="102979"/>
                    <a:pt x="46511" y="100731"/>
                    <a:pt x="47625" y="99060"/>
                  </a:cubicBezTo>
                  <a:cubicBezTo>
                    <a:pt x="56051" y="86421"/>
                    <a:pt x="50917" y="100095"/>
                    <a:pt x="57150" y="87630"/>
                  </a:cubicBezTo>
                  <a:cubicBezTo>
                    <a:pt x="58048" y="85834"/>
                    <a:pt x="58350" y="83795"/>
                    <a:pt x="59055" y="81915"/>
                  </a:cubicBezTo>
                  <a:cubicBezTo>
                    <a:pt x="60469" y="78144"/>
                    <a:pt x="64201" y="68481"/>
                    <a:pt x="66675" y="64770"/>
                  </a:cubicBezTo>
                  <a:cubicBezTo>
                    <a:pt x="68930" y="61387"/>
                    <a:pt x="71755" y="58420"/>
                    <a:pt x="74295" y="55245"/>
                  </a:cubicBezTo>
                  <a:cubicBezTo>
                    <a:pt x="75565" y="51435"/>
                    <a:pt x="77317" y="47753"/>
                    <a:pt x="78105" y="43815"/>
                  </a:cubicBezTo>
                  <a:cubicBezTo>
                    <a:pt x="79375" y="37465"/>
                    <a:pt x="79867" y="30908"/>
                    <a:pt x="81915" y="24765"/>
                  </a:cubicBezTo>
                  <a:cubicBezTo>
                    <a:pt x="83075" y="21284"/>
                    <a:pt x="85383" y="14847"/>
                    <a:pt x="85725" y="11430"/>
                  </a:cubicBezTo>
                  <a:cubicBezTo>
                    <a:pt x="86104" y="7639"/>
                    <a:pt x="85725" y="3810"/>
                    <a:pt x="85725" y="0"/>
                  </a:cubicBezTo>
                </a:path>
              </a:pathLst>
            </a:custGeom>
            <a:noFill/>
            <a:ln w="19050" algn="ctr">
              <a:noFill/>
              <a:miter lim="800000"/>
              <a:headEnd/>
              <a:tailEnd/>
            </a:ln>
          </p:spPr>
          <p:txBody>
            <a:bodyPr rtlCol="0" anchor="ctr"/>
            <a:lstStyle/>
            <a:p>
              <a:pPr algn="ctr"/>
              <a:endParaRPr lang="en-NZ"/>
            </a:p>
          </p:txBody>
        </p:sp>
        <p:grpSp>
          <p:nvGrpSpPr>
            <p:cNvPr id="118" name="Group 117">
              <a:extLst>
                <a:ext uri="{FF2B5EF4-FFF2-40B4-BE49-F238E27FC236}">
                  <a16:creationId xmlns:a16="http://schemas.microsoft.com/office/drawing/2014/main" id="{31780BE2-E42C-471A-A38E-285F2DB6DB96}"/>
                </a:ext>
              </a:extLst>
            </p:cNvPr>
            <p:cNvGrpSpPr/>
            <p:nvPr/>
          </p:nvGrpSpPr>
          <p:grpSpPr>
            <a:xfrm>
              <a:off x="4202480" y="1317552"/>
              <a:ext cx="3883213" cy="5999816"/>
              <a:chOff x="3967818" y="1312015"/>
              <a:chExt cx="3883213" cy="5999816"/>
            </a:xfrm>
          </p:grpSpPr>
          <p:grpSp>
            <p:nvGrpSpPr>
              <p:cNvPr id="113" name="Group 112">
                <a:extLst>
                  <a:ext uri="{FF2B5EF4-FFF2-40B4-BE49-F238E27FC236}">
                    <a16:creationId xmlns:a16="http://schemas.microsoft.com/office/drawing/2014/main" id="{08CA46C9-C935-45DB-A311-12945282A222}"/>
                  </a:ext>
                </a:extLst>
              </p:cNvPr>
              <p:cNvGrpSpPr/>
              <p:nvPr/>
            </p:nvGrpSpPr>
            <p:grpSpPr>
              <a:xfrm>
                <a:off x="3967818" y="1312015"/>
                <a:ext cx="3883213" cy="5999816"/>
                <a:chOff x="3967818" y="1312015"/>
                <a:chExt cx="3883213" cy="5999816"/>
              </a:xfrm>
            </p:grpSpPr>
            <p:grpSp>
              <p:nvGrpSpPr>
                <p:cNvPr id="7" name="Group 6">
                  <a:extLst>
                    <a:ext uri="{FF2B5EF4-FFF2-40B4-BE49-F238E27FC236}">
                      <a16:creationId xmlns:a16="http://schemas.microsoft.com/office/drawing/2014/main" id="{B685A14B-FED1-4829-AB53-E590A2B57A00}"/>
                    </a:ext>
                  </a:extLst>
                </p:cNvPr>
                <p:cNvGrpSpPr/>
                <p:nvPr/>
              </p:nvGrpSpPr>
              <p:grpSpPr>
                <a:xfrm>
                  <a:off x="3967818" y="1312015"/>
                  <a:ext cx="3883213" cy="5999816"/>
                  <a:chOff x="1370187" y="1043328"/>
                  <a:chExt cx="3207664" cy="4956048"/>
                </a:xfrm>
                <a:solidFill>
                  <a:schemeClr val="accent6"/>
                </a:solidFill>
              </p:grpSpPr>
              <p:sp>
                <p:nvSpPr>
                  <p:cNvPr id="8" name="Freeform 5">
                    <a:extLst>
                      <a:ext uri="{FF2B5EF4-FFF2-40B4-BE49-F238E27FC236}">
                        <a16:creationId xmlns:a16="http://schemas.microsoft.com/office/drawing/2014/main" id="{9FF76D09-D46F-4956-A37F-1FF783F1ADE5}"/>
                      </a:ext>
                    </a:extLst>
                  </p:cNvPr>
                  <p:cNvSpPr>
                    <a:spLocks/>
                  </p:cNvSpPr>
                  <p:nvPr/>
                </p:nvSpPr>
                <p:spPr bwMode="auto">
                  <a:xfrm>
                    <a:off x="1746479" y="3382537"/>
                    <a:ext cx="1185092" cy="1330791"/>
                  </a:xfrm>
                  <a:custGeom>
                    <a:avLst/>
                    <a:gdLst>
                      <a:gd name="T0" fmla="*/ 242 w 268"/>
                      <a:gd name="T1" fmla="*/ 9 h 301"/>
                      <a:gd name="T2" fmla="*/ 247 w 268"/>
                      <a:gd name="T3" fmla="*/ 17 h 301"/>
                      <a:gd name="T4" fmla="*/ 248 w 268"/>
                      <a:gd name="T5" fmla="*/ 22 h 301"/>
                      <a:gd name="T6" fmla="*/ 255 w 268"/>
                      <a:gd name="T7" fmla="*/ 26 h 301"/>
                      <a:gd name="T8" fmla="*/ 267 w 268"/>
                      <a:gd name="T9" fmla="*/ 34 h 301"/>
                      <a:gd name="T10" fmla="*/ 261 w 268"/>
                      <a:gd name="T11" fmla="*/ 48 h 301"/>
                      <a:gd name="T12" fmla="*/ 250 w 268"/>
                      <a:gd name="T13" fmla="*/ 53 h 301"/>
                      <a:gd name="T14" fmla="*/ 243 w 268"/>
                      <a:gd name="T15" fmla="*/ 65 h 301"/>
                      <a:gd name="T16" fmla="*/ 234 w 268"/>
                      <a:gd name="T17" fmla="*/ 76 h 301"/>
                      <a:gd name="T18" fmla="*/ 233 w 268"/>
                      <a:gd name="T19" fmla="*/ 87 h 301"/>
                      <a:gd name="T20" fmla="*/ 230 w 268"/>
                      <a:gd name="T21" fmla="*/ 97 h 301"/>
                      <a:gd name="T22" fmla="*/ 235 w 268"/>
                      <a:gd name="T23" fmla="*/ 107 h 301"/>
                      <a:gd name="T24" fmla="*/ 241 w 268"/>
                      <a:gd name="T25" fmla="*/ 111 h 301"/>
                      <a:gd name="T26" fmla="*/ 246 w 268"/>
                      <a:gd name="T27" fmla="*/ 118 h 301"/>
                      <a:gd name="T28" fmla="*/ 252 w 268"/>
                      <a:gd name="T29" fmla="*/ 126 h 301"/>
                      <a:gd name="T30" fmla="*/ 243 w 268"/>
                      <a:gd name="T31" fmla="*/ 135 h 301"/>
                      <a:gd name="T32" fmla="*/ 234 w 268"/>
                      <a:gd name="T33" fmla="*/ 143 h 301"/>
                      <a:gd name="T34" fmla="*/ 226 w 268"/>
                      <a:gd name="T35" fmla="*/ 150 h 301"/>
                      <a:gd name="T36" fmla="*/ 216 w 268"/>
                      <a:gd name="T37" fmla="*/ 161 h 301"/>
                      <a:gd name="T38" fmla="*/ 209 w 268"/>
                      <a:gd name="T39" fmla="*/ 172 h 301"/>
                      <a:gd name="T40" fmla="*/ 196 w 268"/>
                      <a:gd name="T41" fmla="*/ 171 h 301"/>
                      <a:gd name="T42" fmla="*/ 181 w 268"/>
                      <a:gd name="T43" fmla="*/ 179 h 301"/>
                      <a:gd name="T44" fmla="*/ 173 w 268"/>
                      <a:gd name="T45" fmla="*/ 185 h 301"/>
                      <a:gd name="T46" fmla="*/ 165 w 268"/>
                      <a:gd name="T47" fmla="*/ 195 h 301"/>
                      <a:gd name="T48" fmla="*/ 150 w 268"/>
                      <a:gd name="T49" fmla="*/ 206 h 301"/>
                      <a:gd name="T50" fmla="*/ 133 w 268"/>
                      <a:gd name="T51" fmla="*/ 218 h 301"/>
                      <a:gd name="T52" fmla="*/ 120 w 268"/>
                      <a:gd name="T53" fmla="*/ 223 h 301"/>
                      <a:gd name="T54" fmla="*/ 111 w 268"/>
                      <a:gd name="T55" fmla="*/ 234 h 301"/>
                      <a:gd name="T56" fmla="*/ 99 w 268"/>
                      <a:gd name="T57" fmla="*/ 249 h 301"/>
                      <a:gd name="T58" fmla="*/ 86 w 268"/>
                      <a:gd name="T59" fmla="*/ 257 h 301"/>
                      <a:gd name="T60" fmla="*/ 75 w 268"/>
                      <a:gd name="T61" fmla="*/ 269 h 301"/>
                      <a:gd name="T62" fmla="*/ 59 w 268"/>
                      <a:gd name="T63" fmla="*/ 267 h 301"/>
                      <a:gd name="T64" fmla="*/ 44 w 268"/>
                      <a:gd name="T65" fmla="*/ 284 h 301"/>
                      <a:gd name="T66" fmla="*/ 35 w 268"/>
                      <a:gd name="T67" fmla="*/ 293 h 301"/>
                      <a:gd name="T68" fmla="*/ 16 w 268"/>
                      <a:gd name="T69" fmla="*/ 301 h 301"/>
                      <a:gd name="T70" fmla="*/ 11 w 268"/>
                      <a:gd name="T71" fmla="*/ 282 h 301"/>
                      <a:gd name="T72" fmla="*/ 0 w 268"/>
                      <a:gd name="T73" fmla="*/ 283 h 301"/>
                      <a:gd name="T74" fmla="*/ 11 w 268"/>
                      <a:gd name="T75" fmla="*/ 273 h 301"/>
                      <a:gd name="T76" fmla="*/ 25 w 268"/>
                      <a:gd name="T77" fmla="*/ 261 h 301"/>
                      <a:gd name="T78" fmla="*/ 39 w 268"/>
                      <a:gd name="T79" fmla="*/ 259 h 301"/>
                      <a:gd name="T80" fmla="*/ 58 w 268"/>
                      <a:gd name="T81" fmla="*/ 242 h 301"/>
                      <a:gd name="T82" fmla="*/ 76 w 268"/>
                      <a:gd name="T83" fmla="*/ 230 h 301"/>
                      <a:gd name="T84" fmla="*/ 88 w 268"/>
                      <a:gd name="T85" fmla="*/ 225 h 301"/>
                      <a:gd name="T86" fmla="*/ 99 w 268"/>
                      <a:gd name="T87" fmla="*/ 210 h 301"/>
                      <a:gd name="T88" fmla="*/ 117 w 268"/>
                      <a:gd name="T89" fmla="*/ 196 h 301"/>
                      <a:gd name="T90" fmla="*/ 125 w 268"/>
                      <a:gd name="T91" fmla="*/ 187 h 301"/>
                      <a:gd name="T92" fmla="*/ 135 w 268"/>
                      <a:gd name="T93" fmla="*/ 179 h 301"/>
                      <a:gd name="T94" fmla="*/ 150 w 268"/>
                      <a:gd name="T95" fmla="*/ 173 h 301"/>
                      <a:gd name="T96" fmla="*/ 170 w 268"/>
                      <a:gd name="T97" fmla="*/ 150 h 301"/>
                      <a:gd name="T98" fmla="*/ 180 w 268"/>
                      <a:gd name="T99" fmla="*/ 128 h 301"/>
                      <a:gd name="T100" fmla="*/ 186 w 268"/>
                      <a:gd name="T101" fmla="*/ 106 h 301"/>
                      <a:gd name="T102" fmla="*/ 190 w 268"/>
                      <a:gd name="T103" fmla="*/ 91 h 301"/>
                      <a:gd name="T104" fmla="*/ 195 w 268"/>
                      <a:gd name="T105" fmla="*/ 76 h 301"/>
                      <a:gd name="T106" fmla="*/ 205 w 268"/>
                      <a:gd name="T107" fmla="*/ 77 h 301"/>
                      <a:gd name="T108" fmla="*/ 225 w 268"/>
                      <a:gd name="T109" fmla="*/ 53 h 301"/>
                      <a:gd name="T110" fmla="*/ 232 w 268"/>
                      <a:gd name="T111" fmla="*/ 39 h 301"/>
                      <a:gd name="T112" fmla="*/ 232 w 268"/>
                      <a:gd name="T113" fmla="*/ 1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301">
                        <a:moveTo>
                          <a:pt x="239" y="0"/>
                        </a:moveTo>
                        <a:cubicBezTo>
                          <a:pt x="241" y="2"/>
                          <a:pt x="240" y="6"/>
                          <a:pt x="240" y="7"/>
                        </a:cubicBezTo>
                        <a:cubicBezTo>
                          <a:pt x="240" y="8"/>
                          <a:pt x="242" y="8"/>
                          <a:pt x="242" y="9"/>
                        </a:cubicBezTo>
                        <a:cubicBezTo>
                          <a:pt x="243" y="9"/>
                          <a:pt x="244" y="11"/>
                          <a:pt x="244" y="12"/>
                        </a:cubicBezTo>
                        <a:cubicBezTo>
                          <a:pt x="244" y="13"/>
                          <a:pt x="245" y="14"/>
                          <a:pt x="246" y="14"/>
                        </a:cubicBezTo>
                        <a:cubicBezTo>
                          <a:pt x="247" y="15"/>
                          <a:pt x="247" y="16"/>
                          <a:pt x="247" y="17"/>
                        </a:cubicBezTo>
                        <a:cubicBezTo>
                          <a:pt x="247" y="18"/>
                          <a:pt x="245" y="19"/>
                          <a:pt x="244" y="20"/>
                        </a:cubicBezTo>
                        <a:cubicBezTo>
                          <a:pt x="243" y="21"/>
                          <a:pt x="244" y="24"/>
                          <a:pt x="245" y="25"/>
                        </a:cubicBezTo>
                        <a:cubicBezTo>
                          <a:pt x="246" y="26"/>
                          <a:pt x="247" y="22"/>
                          <a:pt x="248" y="22"/>
                        </a:cubicBezTo>
                        <a:cubicBezTo>
                          <a:pt x="248" y="21"/>
                          <a:pt x="249" y="22"/>
                          <a:pt x="250" y="23"/>
                        </a:cubicBezTo>
                        <a:cubicBezTo>
                          <a:pt x="250" y="23"/>
                          <a:pt x="252" y="21"/>
                          <a:pt x="253" y="21"/>
                        </a:cubicBezTo>
                        <a:cubicBezTo>
                          <a:pt x="254" y="21"/>
                          <a:pt x="255" y="25"/>
                          <a:pt x="255" y="26"/>
                        </a:cubicBezTo>
                        <a:cubicBezTo>
                          <a:pt x="255" y="27"/>
                          <a:pt x="258" y="27"/>
                          <a:pt x="258" y="28"/>
                        </a:cubicBezTo>
                        <a:cubicBezTo>
                          <a:pt x="259" y="29"/>
                          <a:pt x="261" y="32"/>
                          <a:pt x="263" y="33"/>
                        </a:cubicBezTo>
                        <a:cubicBezTo>
                          <a:pt x="264" y="33"/>
                          <a:pt x="265" y="33"/>
                          <a:pt x="267" y="34"/>
                        </a:cubicBezTo>
                        <a:cubicBezTo>
                          <a:pt x="268" y="35"/>
                          <a:pt x="268" y="37"/>
                          <a:pt x="267" y="37"/>
                        </a:cubicBezTo>
                        <a:cubicBezTo>
                          <a:pt x="266" y="37"/>
                          <a:pt x="261" y="43"/>
                          <a:pt x="260" y="44"/>
                        </a:cubicBezTo>
                        <a:cubicBezTo>
                          <a:pt x="259" y="45"/>
                          <a:pt x="260" y="47"/>
                          <a:pt x="261" y="48"/>
                        </a:cubicBezTo>
                        <a:cubicBezTo>
                          <a:pt x="261" y="49"/>
                          <a:pt x="256" y="53"/>
                          <a:pt x="256" y="53"/>
                        </a:cubicBezTo>
                        <a:cubicBezTo>
                          <a:pt x="255" y="54"/>
                          <a:pt x="253" y="52"/>
                          <a:pt x="253" y="51"/>
                        </a:cubicBezTo>
                        <a:cubicBezTo>
                          <a:pt x="252" y="50"/>
                          <a:pt x="251" y="52"/>
                          <a:pt x="250" y="53"/>
                        </a:cubicBezTo>
                        <a:cubicBezTo>
                          <a:pt x="249" y="54"/>
                          <a:pt x="250" y="56"/>
                          <a:pt x="251" y="57"/>
                        </a:cubicBezTo>
                        <a:cubicBezTo>
                          <a:pt x="251" y="58"/>
                          <a:pt x="248" y="60"/>
                          <a:pt x="247" y="59"/>
                        </a:cubicBezTo>
                        <a:cubicBezTo>
                          <a:pt x="246" y="58"/>
                          <a:pt x="244" y="64"/>
                          <a:pt x="243" y="65"/>
                        </a:cubicBezTo>
                        <a:cubicBezTo>
                          <a:pt x="243" y="66"/>
                          <a:pt x="241" y="72"/>
                          <a:pt x="241" y="73"/>
                        </a:cubicBezTo>
                        <a:cubicBezTo>
                          <a:pt x="241" y="74"/>
                          <a:pt x="238" y="75"/>
                          <a:pt x="238" y="75"/>
                        </a:cubicBezTo>
                        <a:cubicBezTo>
                          <a:pt x="237" y="76"/>
                          <a:pt x="234" y="76"/>
                          <a:pt x="234" y="76"/>
                        </a:cubicBezTo>
                        <a:cubicBezTo>
                          <a:pt x="233" y="76"/>
                          <a:pt x="232" y="79"/>
                          <a:pt x="232" y="80"/>
                        </a:cubicBezTo>
                        <a:cubicBezTo>
                          <a:pt x="232" y="81"/>
                          <a:pt x="233" y="82"/>
                          <a:pt x="233" y="82"/>
                        </a:cubicBezTo>
                        <a:cubicBezTo>
                          <a:pt x="234" y="83"/>
                          <a:pt x="233" y="85"/>
                          <a:pt x="233" y="87"/>
                        </a:cubicBezTo>
                        <a:cubicBezTo>
                          <a:pt x="233" y="89"/>
                          <a:pt x="230" y="90"/>
                          <a:pt x="230" y="91"/>
                        </a:cubicBezTo>
                        <a:cubicBezTo>
                          <a:pt x="229" y="92"/>
                          <a:pt x="229" y="93"/>
                          <a:pt x="230" y="93"/>
                        </a:cubicBezTo>
                        <a:cubicBezTo>
                          <a:pt x="230" y="94"/>
                          <a:pt x="230" y="96"/>
                          <a:pt x="230" y="97"/>
                        </a:cubicBezTo>
                        <a:cubicBezTo>
                          <a:pt x="230" y="97"/>
                          <a:pt x="232" y="99"/>
                          <a:pt x="233" y="100"/>
                        </a:cubicBezTo>
                        <a:cubicBezTo>
                          <a:pt x="234" y="100"/>
                          <a:pt x="232" y="102"/>
                          <a:pt x="232" y="103"/>
                        </a:cubicBezTo>
                        <a:cubicBezTo>
                          <a:pt x="232" y="104"/>
                          <a:pt x="234" y="106"/>
                          <a:pt x="235" y="107"/>
                        </a:cubicBezTo>
                        <a:cubicBezTo>
                          <a:pt x="235" y="108"/>
                          <a:pt x="236" y="107"/>
                          <a:pt x="237" y="106"/>
                        </a:cubicBezTo>
                        <a:cubicBezTo>
                          <a:pt x="238" y="105"/>
                          <a:pt x="239" y="107"/>
                          <a:pt x="239" y="108"/>
                        </a:cubicBezTo>
                        <a:cubicBezTo>
                          <a:pt x="239" y="109"/>
                          <a:pt x="240" y="110"/>
                          <a:pt x="241" y="111"/>
                        </a:cubicBezTo>
                        <a:cubicBezTo>
                          <a:pt x="242" y="112"/>
                          <a:pt x="245" y="112"/>
                          <a:pt x="245" y="111"/>
                        </a:cubicBezTo>
                        <a:cubicBezTo>
                          <a:pt x="246" y="110"/>
                          <a:pt x="246" y="114"/>
                          <a:pt x="246" y="115"/>
                        </a:cubicBezTo>
                        <a:cubicBezTo>
                          <a:pt x="246" y="116"/>
                          <a:pt x="246" y="117"/>
                          <a:pt x="246" y="118"/>
                        </a:cubicBezTo>
                        <a:cubicBezTo>
                          <a:pt x="246" y="119"/>
                          <a:pt x="246" y="120"/>
                          <a:pt x="247" y="121"/>
                        </a:cubicBezTo>
                        <a:cubicBezTo>
                          <a:pt x="248" y="123"/>
                          <a:pt x="249" y="124"/>
                          <a:pt x="251" y="123"/>
                        </a:cubicBezTo>
                        <a:cubicBezTo>
                          <a:pt x="252" y="125"/>
                          <a:pt x="253" y="126"/>
                          <a:pt x="252" y="126"/>
                        </a:cubicBezTo>
                        <a:cubicBezTo>
                          <a:pt x="252" y="126"/>
                          <a:pt x="252" y="128"/>
                          <a:pt x="252" y="129"/>
                        </a:cubicBezTo>
                        <a:cubicBezTo>
                          <a:pt x="251" y="130"/>
                          <a:pt x="248" y="130"/>
                          <a:pt x="248" y="130"/>
                        </a:cubicBezTo>
                        <a:cubicBezTo>
                          <a:pt x="247" y="130"/>
                          <a:pt x="244" y="133"/>
                          <a:pt x="243" y="135"/>
                        </a:cubicBezTo>
                        <a:cubicBezTo>
                          <a:pt x="242" y="136"/>
                          <a:pt x="241" y="136"/>
                          <a:pt x="240" y="136"/>
                        </a:cubicBezTo>
                        <a:cubicBezTo>
                          <a:pt x="239" y="135"/>
                          <a:pt x="238" y="140"/>
                          <a:pt x="237" y="141"/>
                        </a:cubicBezTo>
                        <a:cubicBezTo>
                          <a:pt x="236" y="142"/>
                          <a:pt x="235" y="142"/>
                          <a:pt x="234" y="143"/>
                        </a:cubicBezTo>
                        <a:cubicBezTo>
                          <a:pt x="232" y="144"/>
                          <a:pt x="232" y="145"/>
                          <a:pt x="232" y="146"/>
                        </a:cubicBezTo>
                        <a:cubicBezTo>
                          <a:pt x="232" y="148"/>
                          <a:pt x="230" y="149"/>
                          <a:pt x="229" y="150"/>
                        </a:cubicBezTo>
                        <a:cubicBezTo>
                          <a:pt x="228" y="150"/>
                          <a:pt x="226" y="150"/>
                          <a:pt x="226" y="150"/>
                        </a:cubicBezTo>
                        <a:cubicBezTo>
                          <a:pt x="225" y="149"/>
                          <a:pt x="223" y="151"/>
                          <a:pt x="222" y="151"/>
                        </a:cubicBezTo>
                        <a:cubicBezTo>
                          <a:pt x="221" y="152"/>
                          <a:pt x="219" y="155"/>
                          <a:pt x="220" y="155"/>
                        </a:cubicBezTo>
                        <a:cubicBezTo>
                          <a:pt x="221" y="156"/>
                          <a:pt x="218" y="159"/>
                          <a:pt x="216" y="161"/>
                        </a:cubicBezTo>
                        <a:cubicBezTo>
                          <a:pt x="215" y="162"/>
                          <a:pt x="213" y="162"/>
                          <a:pt x="212" y="162"/>
                        </a:cubicBezTo>
                        <a:cubicBezTo>
                          <a:pt x="210" y="162"/>
                          <a:pt x="210" y="167"/>
                          <a:pt x="210" y="168"/>
                        </a:cubicBezTo>
                        <a:cubicBezTo>
                          <a:pt x="210" y="169"/>
                          <a:pt x="210" y="171"/>
                          <a:pt x="209" y="172"/>
                        </a:cubicBezTo>
                        <a:cubicBezTo>
                          <a:pt x="208" y="172"/>
                          <a:pt x="206" y="172"/>
                          <a:pt x="204" y="171"/>
                        </a:cubicBezTo>
                        <a:cubicBezTo>
                          <a:pt x="203" y="171"/>
                          <a:pt x="201" y="171"/>
                          <a:pt x="200" y="172"/>
                        </a:cubicBezTo>
                        <a:cubicBezTo>
                          <a:pt x="199" y="173"/>
                          <a:pt x="197" y="172"/>
                          <a:pt x="196" y="171"/>
                        </a:cubicBezTo>
                        <a:cubicBezTo>
                          <a:pt x="195" y="171"/>
                          <a:pt x="192" y="173"/>
                          <a:pt x="192" y="174"/>
                        </a:cubicBezTo>
                        <a:cubicBezTo>
                          <a:pt x="192" y="175"/>
                          <a:pt x="187" y="175"/>
                          <a:pt x="186" y="175"/>
                        </a:cubicBezTo>
                        <a:cubicBezTo>
                          <a:pt x="185" y="175"/>
                          <a:pt x="182" y="178"/>
                          <a:pt x="181" y="179"/>
                        </a:cubicBezTo>
                        <a:cubicBezTo>
                          <a:pt x="181" y="179"/>
                          <a:pt x="181" y="182"/>
                          <a:pt x="181" y="183"/>
                        </a:cubicBezTo>
                        <a:cubicBezTo>
                          <a:pt x="181" y="184"/>
                          <a:pt x="178" y="184"/>
                          <a:pt x="177" y="185"/>
                        </a:cubicBezTo>
                        <a:cubicBezTo>
                          <a:pt x="177" y="185"/>
                          <a:pt x="174" y="185"/>
                          <a:pt x="173" y="185"/>
                        </a:cubicBezTo>
                        <a:cubicBezTo>
                          <a:pt x="172" y="185"/>
                          <a:pt x="170" y="187"/>
                          <a:pt x="169" y="188"/>
                        </a:cubicBezTo>
                        <a:cubicBezTo>
                          <a:pt x="168" y="189"/>
                          <a:pt x="169" y="192"/>
                          <a:pt x="169" y="193"/>
                        </a:cubicBezTo>
                        <a:cubicBezTo>
                          <a:pt x="169" y="194"/>
                          <a:pt x="167" y="195"/>
                          <a:pt x="165" y="195"/>
                        </a:cubicBezTo>
                        <a:cubicBezTo>
                          <a:pt x="164" y="196"/>
                          <a:pt x="162" y="196"/>
                          <a:pt x="161" y="196"/>
                        </a:cubicBezTo>
                        <a:cubicBezTo>
                          <a:pt x="160" y="196"/>
                          <a:pt x="158" y="199"/>
                          <a:pt x="157" y="200"/>
                        </a:cubicBezTo>
                        <a:cubicBezTo>
                          <a:pt x="156" y="201"/>
                          <a:pt x="151" y="206"/>
                          <a:pt x="150" y="206"/>
                        </a:cubicBezTo>
                        <a:cubicBezTo>
                          <a:pt x="148" y="207"/>
                          <a:pt x="146" y="210"/>
                          <a:pt x="145" y="211"/>
                        </a:cubicBezTo>
                        <a:cubicBezTo>
                          <a:pt x="144" y="212"/>
                          <a:pt x="141" y="211"/>
                          <a:pt x="140" y="211"/>
                        </a:cubicBezTo>
                        <a:cubicBezTo>
                          <a:pt x="139" y="210"/>
                          <a:pt x="133" y="217"/>
                          <a:pt x="133" y="218"/>
                        </a:cubicBezTo>
                        <a:cubicBezTo>
                          <a:pt x="132" y="219"/>
                          <a:pt x="127" y="218"/>
                          <a:pt x="126" y="219"/>
                        </a:cubicBezTo>
                        <a:cubicBezTo>
                          <a:pt x="125" y="220"/>
                          <a:pt x="124" y="220"/>
                          <a:pt x="122" y="220"/>
                        </a:cubicBezTo>
                        <a:cubicBezTo>
                          <a:pt x="121" y="220"/>
                          <a:pt x="120" y="223"/>
                          <a:pt x="120" y="223"/>
                        </a:cubicBezTo>
                        <a:cubicBezTo>
                          <a:pt x="120" y="224"/>
                          <a:pt x="117" y="226"/>
                          <a:pt x="116" y="226"/>
                        </a:cubicBezTo>
                        <a:cubicBezTo>
                          <a:pt x="115" y="227"/>
                          <a:pt x="115" y="229"/>
                          <a:pt x="115" y="230"/>
                        </a:cubicBezTo>
                        <a:cubicBezTo>
                          <a:pt x="115" y="232"/>
                          <a:pt x="112" y="234"/>
                          <a:pt x="111" y="234"/>
                        </a:cubicBezTo>
                        <a:cubicBezTo>
                          <a:pt x="110" y="235"/>
                          <a:pt x="110" y="236"/>
                          <a:pt x="111" y="237"/>
                        </a:cubicBezTo>
                        <a:cubicBezTo>
                          <a:pt x="111" y="238"/>
                          <a:pt x="106" y="242"/>
                          <a:pt x="105" y="243"/>
                        </a:cubicBezTo>
                        <a:cubicBezTo>
                          <a:pt x="104" y="243"/>
                          <a:pt x="100" y="247"/>
                          <a:pt x="99" y="249"/>
                        </a:cubicBezTo>
                        <a:cubicBezTo>
                          <a:pt x="98" y="250"/>
                          <a:pt x="92" y="256"/>
                          <a:pt x="92" y="257"/>
                        </a:cubicBezTo>
                        <a:cubicBezTo>
                          <a:pt x="91" y="256"/>
                          <a:pt x="88" y="255"/>
                          <a:pt x="87" y="255"/>
                        </a:cubicBezTo>
                        <a:cubicBezTo>
                          <a:pt x="87" y="255"/>
                          <a:pt x="86" y="257"/>
                          <a:pt x="86" y="257"/>
                        </a:cubicBezTo>
                        <a:cubicBezTo>
                          <a:pt x="86" y="258"/>
                          <a:pt x="85" y="261"/>
                          <a:pt x="83" y="262"/>
                        </a:cubicBezTo>
                        <a:cubicBezTo>
                          <a:pt x="82" y="263"/>
                          <a:pt x="80" y="265"/>
                          <a:pt x="79" y="265"/>
                        </a:cubicBezTo>
                        <a:cubicBezTo>
                          <a:pt x="78" y="265"/>
                          <a:pt x="75" y="269"/>
                          <a:pt x="75" y="269"/>
                        </a:cubicBezTo>
                        <a:cubicBezTo>
                          <a:pt x="74" y="270"/>
                          <a:pt x="71" y="266"/>
                          <a:pt x="70" y="265"/>
                        </a:cubicBezTo>
                        <a:cubicBezTo>
                          <a:pt x="69" y="264"/>
                          <a:pt x="66" y="269"/>
                          <a:pt x="64" y="269"/>
                        </a:cubicBezTo>
                        <a:cubicBezTo>
                          <a:pt x="61" y="270"/>
                          <a:pt x="60" y="267"/>
                          <a:pt x="59" y="267"/>
                        </a:cubicBezTo>
                        <a:cubicBezTo>
                          <a:pt x="58" y="266"/>
                          <a:pt x="51" y="273"/>
                          <a:pt x="51" y="274"/>
                        </a:cubicBezTo>
                        <a:cubicBezTo>
                          <a:pt x="51" y="275"/>
                          <a:pt x="47" y="279"/>
                          <a:pt x="46" y="280"/>
                        </a:cubicBezTo>
                        <a:cubicBezTo>
                          <a:pt x="44" y="281"/>
                          <a:pt x="45" y="284"/>
                          <a:pt x="44" y="284"/>
                        </a:cubicBezTo>
                        <a:cubicBezTo>
                          <a:pt x="43" y="284"/>
                          <a:pt x="43" y="287"/>
                          <a:pt x="43" y="288"/>
                        </a:cubicBezTo>
                        <a:cubicBezTo>
                          <a:pt x="43" y="289"/>
                          <a:pt x="39" y="293"/>
                          <a:pt x="39" y="294"/>
                        </a:cubicBezTo>
                        <a:cubicBezTo>
                          <a:pt x="38" y="295"/>
                          <a:pt x="36" y="294"/>
                          <a:pt x="35" y="293"/>
                        </a:cubicBezTo>
                        <a:cubicBezTo>
                          <a:pt x="34" y="292"/>
                          <a:pt x="30" y="297"/>
                          <a:pt x="29" y="297"/>
                        </a:cubicBezTo>
                        <a:cubicBezTo>
                          <a:pt x="29" y="297"/>
                          <a:pt x="24" y="300"/>
                          <a:pt x="23" y="301"/>
                        </a:cubicBezTo>
                        <a:cubicBezTo>
                          <a:pt x="23" y="301"/>
                          <a:pt x="18" y="301"/>
                          <a:pt x="16" y="301"/>
                        </a:cubicBezTo>
                        <a:cubicBezTo>
                          <a:pt x="17" y="300"/>
                          <a:pt x="17" y="294"/>
                          <a:pt x="18" y="293"/>
                        </a:cubicBezTo>
                        <a:cubicBezTo>
                          <a:pt x="19" y="293"/>
                          <a:pt x="20" y="291"/>
                          <a:pt x="19" y="290"/>
                        </a:cubicBezTo>
                        <a:cubicBezTo>
                          <a:pt x="18" y="289"/>
                          <a:pt x="11" y="282"/>
                          <a:pt x="11" y="282"/>
                        </a:cubicBezTo>
                        <a:cubicBezTo>
                          <a:pt x="10" y="283"/>
                          <a:pt x="8" y="282"/>
                          <a:pt x="7" y="283"/>
                        </a:cubicBezTo>
                        <a:cubicBezTo>
                          <a:pt x="6" y="284"/>
                          <a:pt x="3" y="286"/>
                          <a:pt x="3" y="286"/>
                        </a:cubicBezTo>
                        <a:cubicBezTo>
                          <a:pt x="3" y="285"/>
                          <a:pt x="1" y="283"/>
                          <a:pt x="0" y="283"/>
                        </a:cubicBezTo>
                        <a:cubicBezTo>
                          <a:pt x="0" y="282"/>
                          <a:pt x="2" y="281"/>
                          <a:pt x="3" y="281"/>
                        </a:cubicBezTo>
                        <a:cubicBezTo>
                          <a:pt x="4" y="281"/>
                          <a:pt x="5" y="277"/>
                          <a:pt x="6" y="277"/>
                        </a:cubicBezTo>
                        <a:cubicBezTo>
                          <a:pt x="7" y="277"/>
                          <a:pt x="10" y="274"/>
                          <a:pt x="11" y="273"/>
                        </a:cubicBezTo>
                        <a:cubicBezTo>
                          <a:pt x="12" y="272"/>
                          <a:pt x="14" y="267"/>
                          <a:pt x="14" y="266"/>
                        </a:cubicBezTo>
                        <a:cubicBezTo>
                          <a:pt x="14" y="264"/>
                          <a:pt x="17" y="263"/>
                          <a:pt x="18" y="262"/>
                        </a:cubicBezTo>
                        <a:cubicBezTo>
                          <a:pt x="19" y="261"/>
                          <a:pt x="24" y="261"/>
                          <a:pt x="25" y="261"/>
                        </a:cubicBezTo>
                        <a:cubicBezTo>
                          <a:pt x="26" y="261"/>
                          <a:pt x="29" y="259"/>
                          <a:pt x="29" y="258"/>
                        </a:cubicBezTo>
                        <a:cubicBezTo>
                          <a:pt x="30" y="258"/>
                          <a:pt x="31" y="259"/>
                          <a:pt x="32" y="260"/>
                        </a:cubicBezTo>
                        <a:cubicBezTo>
                          <a:pt x="33" y="262"/>
                          <a:pt x="36" y="260"/>
                          <a:pt x="39" y="259"/>
                        </a:cubicBezTo>
                        <a:cubicBezTo>
                          <a:pt x="41" y="259"/>
                          <a:pt x="44" y="257"/>
                          <a:pt x="45" y="255"/>
                        </a:cubicBezTo>
                        <a:cubicBezTo>
                          <a:pt x="45" y="253"/>
                          <a:pt x="50" y="250"/>
                          <a:pt x="51" y="249"/>
                        </a:cubicBezTo>
                        <a:cubicBezTo>
                          <a:pt x="53" y="248"/>
                          <a:pt x="58" y="244"/>
                          <a:pt x="58" y="242"/>
                        </a:cubicBezTo>
                        <a:cubicBezTo>
                          <a:pt x="59" y="241"/>
                          <a:pt x="65" y="236"/>
                          <a:pt x="67" y="235"/>
                        </a:cubicBezTo>
                        <a:cubicBezTo>
                          <a:pt x="69" y="234"/>
                          <a:pt x="72" y="233"/>
                          <a:pt x="73" y="231"/>
                        </a:cubicBezTo>
                        <a:cubicBezTo>
                          <a:pt x="74" y="229"/>
                          <a:pt x="76" y="230"/>
                          <a:pt x="76" y="230"/>
                        </a:cubicBezTo>
                        <a:cubicBezTo>
                          <a:pt x="77" y="230"/>
                          <a:pt x="79" y="228"/>
                          <a:pt x="81" y="228"/>
                        </a:cubicBezTo>
                        <a:cubicBezTo>
                          <a:pt x="83" y="228"/>
                          <a:pt x="83" y="227"/>
                          <a:pt x="84" y="227"/>
                        </a:cubicBezTo>
                        <a:cubicBezTo>
                          <a:pt x="86" y="227"/>
                          <a:pt x="86" y="225"/>
                          <a:pt x="88" y="225"/>
                        </a:cubicBezTo>
                        <a:cubicBezTo>
                          <a:pt x="89" y="224"/>
                          <a:pt x="89" y="223"/>
                          <a:pt x="91" y="223"/>
                        </a:cubicBezTo>
                        <a:cubicBezTo>
                          <a:pt x="92" y="223"/>
                          <a:pt x="95" y="216"/>
                          <a:pt x="96" y="215"/>
                        </a:cubicBezTo>
                        <a:cubicBezTo>
                          <a:pt x="97" y="214"/>
                          <a:pt x="98" y="211"/>
                          <a:pt x="99" y="210"/>
                        </a:cubicBezTo>
                        <a:cubicBezTo>
                          <a:pt x="100" y="209"/>
                          <a:pt x="103" y="210"/>
                          <a:pt x="104" y="210"/>
                        </a:cubicBezTo>
                        <a:cubicBezTo>
                          <a:pt x="105" y="210"/>
                          <a:pt x="110" y="204"/>
                          <a:pt x="112" y="202"/>
                        </a:cubicBezTo>
                        <a:cubicBezTo>
                          <a:pt x="114" y="200"/>
                          <a:pt x="116" y="197"/>
                          <a:pt x="117" y="196"/>
                        </a:cubicBezTo>
                        <a:cubicBezTo>
                          <a:pt x="118" y="195"/>
                          <a:pt x="121" y="196"/>
                          <a:pt x="122" y="195"/>
                        </a:cubicBezTo>
                        <a:cubicBezTo>
                          <a:pt x="123" y="194"/>
                          <a:pt x="123" y="193"/>
                          <a:pt x="122" y="193"/>
                        </a:cubicBezTo>
                        <a:cubicBezTo>
                          <a:pt x="120" y="193"/>
                          <a:pt x="123" y="188"/>
                          <a:pt x="125" y="187"/>
                        </a:cubicBezTo>
                        <a:cubicBezTo>
                          <a:pt x="126" y="187"/>
                          <a:pt x="128" y="187"/>
                          <a:pt x="129" y="187"/>
                        </a:cubicBezTo>
                        <a:cubicBezTo>
                          <a:pt x="131" y="187"/>
                          <a:pt x="131" y="185"/>
                          <a:pt x="130" y="185"/>
                        </a:cubicBezTo>
                        <a:cubicBezTo>
                          <a:pt x="130" y="184"/>
                          <a:pt x="133" y="181"/>
                          <a:pt x="135" y="179"/>
                        </a:cubicBezTo>
                        <a:cubicBezTo>
                          <a:pt x="136" y="178"/>
                          <a:pt x="140" y="179"/>
                          <a:pt x="141" y="179"/>
                        </a:cubicBezTo>
                        <a:cubicBezTo>
                          <a:pt x="142" y="179"/>
                          <a:pt x="145" y="176"/>
                          <a:pt x="146" y="174"/>
                        </a:cubicBezTo>
                        <a:cubicBezTo>
                          <a:pt x="147" y="172"/>
                          <a:pt x="148" y="173"/>
                          <a:pt x="150" y="173"/>
                        </a:cubicBezTo>
                        <a:cubicBezTo>
                          <a:pt x="151" y="173"/>
                          <a:pt x="155" y="168"/>
                          <a:pt x="157" y="166"/>
                        </a:cubicBezTo>
                        <a:cubicBezTo>
                          <a:pt x="159" y="163"/>
                          <a:pt x="162" y="158"/>
                          <a:pt x="164" y="156"/>
                        </a:cubicBezTo>
                        <a:cubicBezTo>
                          <a:pt x="165" y="153"/>
                          <a:pt x="169" y="150"/>
                          <a:pt x="170" y="150"/>
                        </a:cubicBezTo>
                        <a:cubicBezTo>
                          <a:pt x="171" y="149"/>
                          <a:pt x="173" y="145"/>
                          <a:pt x="176" y="141"/>
                        </a:cubicBezTo>
                        <a:cubicBezTo>
                          <a:pt x="177" y="139"/>
                          <a:pt x="178" y="133"/>
                          <a:pt x="178" y="132"/>
                        </a:cubicBezTo>
                        <a:cubicBezTo>
                          <a:pt x="178" y="131"/>
                          <a:pt x="179" y="129"/>
                          <a:pt x="180" y="128"/>
                        </a:cubicBezTo>
                        <a:cubicBezTo>
                          <a:pt x="181" y="127"/>
                          <a:pt x="183" y="123"/>
                          <a:pt x="184" y="122"/>
                        </a:cubicBezTo>
                        <a:cubicBezTo>
                          <a:pt x="185" y="120"/>
                          <a:pt x="185" y="114"/>
                          <a:pt x="185" y="111"/>
                        </a:cubicBezTo>
                        <a:cubicBezTo>
                          <a:pt x="185" y="109"/>
                          <a:pt x="185" y="107"/>
                          <a:pt x="186" y="106"/>
                        </a:cubicBezTo>
                        <a:cubicBezTo>
                          <a:pt x="187" y="105"/>
                          <a:pt x="187" y="102"/>
                          <a:pt x="187" y="101"/>
                        </a:cubicBezTo>
                        <a:cubicBezTo>
                          <a:pt x="187" y="100"/>
                          <a:pt x="189" y="99"/>
                          <a:pt x="189" y="98"/>
                        </a:cubicBezTo>
                        <a:cubicBezTo>
                          <a:pt x="190" y="97"/>
                          <a:pt x="190" y="92"/>
                          <a:pt x="190" y="91"/>
                        </a:cubicBezTo>
                        <a:cubicBezTo>
                          <a:pt x="190" y="90"/>
                          <a:pt x="193" y="86"/>
                          <a:pt x="194" y="84"/>
                        </a:cubicBezTo>
                        <a:cubicBezTo>
                          <a:pt x="194" y="82"/>
                          <a:pt x="194" y="80"/>
                          <a:pt x="193" y="79"/>
                        </a:cubicBezTo>
                        <a:cubicBezTo>
                          <a:pt x="192" y="77"/>
                          <a:pt x="194" y="77"/>
                          <a:pt x="195" y="76"/>
                        </a:cubicBezTo>
                        <a:cubicBezTo>
                          <a:pt x="196" y="75"/>
                          <a:pt x="197" y="76"/>
                          <a:pt x="198" y="78"/>
                        </a:cubicBezTo>
                        <a:cubicBezTo>
                          <a:pt x="199" y="79"/>
                          <a:pt x="200" y="76"/>
                          <a:pt x="202" y="76"/>
                        </a:cubicBezTo>
                        <a:cubicBezTo>
                          <a:pt x="203" y="75"/>
                          <a:pt x="204" y="77"/>
                          <a:pt x="205" y="77"/>
                        </a:cubicBezTo>
                        <a:cubicBezTo>
                          <a:pt x="207" y="77"/>
                          <a:pt x="215" y="69"/>
                          <a:pt x="216" y="68"/>
                        </a:cubicBezTo>
                        <a:cubicBezTo>
                          <a:pt x="218" y="67"/>
                          <a:pt x="221" y="62"/>
                          <a:pt x="222" y="60"/>
                        </a:cubicBezTo>
                        <a:cubicBezTo>
                          <a:pt x="223" y="58"/>
                          <a:pt x="224" y="55"/>
                          <a:pt x="225" y="53"/>
                        </a:cubicBezTo>
                        <a:cubicBezTo>
                          <a:pt x="225" y="51"/>
                          <a:pt x="228" y="50"/>
                          <a:pt x="229" y="48"/>
                        </a:cubicBezTo>
                        <a:cubicBezTo>
                          <a:pt x="230" y="46"/>
                          <a:pt x="231" y="44"/>
                          <a:pt x="231" y="43"/>
                        </a:cubicBezTo>
                        <a:cubicBezTo>
                          <a:pt x="231" y="41"/>
                          <a:pt x="231" y="40"/>
                          <a:pt x="232" y="39"/>
                        </a:cubicBezTo>
                        <a:cubicBezTo>
                          <a:pt x="233" y="38"/>
                          <a:pt x="232" y="31"/>
                          <a:pt x="232" y="30"/>
                        </a:cubicBezTo>
                        <a:cubicBezTo>
                          <a:pt x="231" y="29"/>
                          <a:pt x="231" y="27"/>
                          <a:pt x="232" y="25"/>
                        </a:cubicBezTo>
                        <a:cubicBezTo>
                          <a:pt x="232" y="23"/>
                          <a:pt x="233" y="11"/>
                          <a:pt x="232" y="10"/>
                        </a:cubicBezTo>
                        <a:cubicBezTo>
                          <a:pt x="232" y="8"/>
                          <a:pt x="236" y="2"/>
                          <a:pt x="239" y="0"/>
                        </a:cubicBezTo>
                        <a:close/>
                      </a:path>
                    </a:pathLst>
                  </a:custGeom>
                  <a:solidFill>
                    <a:schemeClr val="tx2">
                      <a:lumMod val="60000"/>
                      <a:lumOff val="40000"/>
                    </a:schemeClr>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9" name="Freeform 6">
                    <a:extLst>
                      <a:ext uri="{FF2B5EF4-FFF2-40B4-BE49-F238E27FC236}">
                        <a16:creationId xmlns:a16="http://schemas.microsoft.com/office/drawing/2014/main" id="{A3394D36-EB85-46FF-8D81-3BF40D091EA4}"/>
                      </a:ext>
                    </a:extLst>
                  </p:cNvPr>
                  <p:cNvSpPr>
                    <a:spLocks/>
                  </p:cNvSpPr>
                  <p:nvPr/>
                </p:nvSpPr>
                <p:spPr bwMode="auto">
                  <a:xfrm>
                    <a:off x="3321631" y="3528235"/>
                    <a:ext cx="52773" cy="21797"/>
                  </a:xfrm>
                  <a:custGeom>
                    <a:avLst/>
                    <a:gdLst>
                      <a:gd name="T0" fmla="*/ 12 w 12"/>
                      <a:gd name="T1" fmla="*/ 2 h 5"/>
                      <a:gd name="T2" fmla="*/ 11 w 12"/>
                      <a:gd name="T3" fmla="*/ 0 h 5"/>
                      <a:gd name="T4" fmla="*/ 7 w 12"/>
                      <a:gd name="T5" fmla="*/ 0 h 5"/>
                      <a:gd name="T6" fmla="*/ 4 w 12"/>
                      <a:gd name="T7" fmla="*/ 3 h 5"/>
                      <a:gd name="T8" fmla="*/ 1 w 12"/>
                      <a:gd name="T9" fmla="*/ 3 h 5"/>
                      <a:gd name="T10" fmla="*/ 1 w 12"/>
                      <a:gd name="T11" fmla="*/ 5 h 5"/>
                      <a:gd name="T12" fmla="*/ 6 w 12"/>
                      <a:gd name="T13" fmla="*/ 2 h 5"/>
                      <a:gd name="T14" fmla="*/ 10 w 12"/>
                      <a:gd name="T15" fmla="*/ 3 h 5"/>
                      <a:gd name="T16" fmla="*/ 12 w 12"/>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5">
                        <a:moveTo>
                          <a:pt x="12" y="2"/>
                        </a:moveTo>
                        <a:cubicBezTo>
                          <a:pt x="12" y="1"/>
                          <a:pt x="12" y="0"/>
                          <a:pt x="11" y="0"/>
                        </a:cubicBezTo>
                        <a:cubicBezTo>
                          <a:pt x="10" y="0"/>
                          <a:pt x="8" y="0"/>
                          <a:pt x="7" y="0"/>
                        </a:cubicBezTo>
                        <a:cubicBezTo>
                          <a:pt x="6" y="1"/>
                          <a:pt x="5" y="3"/>
                          <a:pt x="4" y="3"/>
                        </a:cubicBezTo>
                        <a:cubicBezTo>
                          <a:pt x="3" y="3"/>
                          <a:pt x="1" y="3"/>
                          <a:pt x="1" y="3"/>
                        </a:cubicBezTo>
                        <a:cubicBezTo>
                          <a:pt x="1" y="4"/>
                          <a:pt x="0" y="5"/>
                          <a:pt x="1" y="5"/>
                        </a:cubicBezTo>
                        <a:cubicBezTo>
                          <a:pt x="2" y="5"/>
                          <a:pt x="5" y="3"/>
                          <a:pt x="6" y="2"/>
                        </a:cubicBezTo>
                        <a:cubicBezTo>
                          <a:pt x="7" y="2"/>
                          <a:pt x="9" y="4"/>
                          <a:pt x="10" y="3"/>
                        </a:cubicBezTo>
                        <a:cubicBezTo>
                          <a:pt x="10" y="2"/>
                          <a:pt x="12" y="3"/>
                          <a:pt x="12"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0" name="Freeform 7">
                    <a:extLst>
                      <a:ext uri="{FF2B5EF4-FFF2-40B4-BE49-F238E27FC236}">
                        <a16:creationId xmlns:a16="http://schemas.microsoft.com/office/drawing/2014/main" id="{94A851A3-B667-4B9D-8307-3EF172A5D214}"/>
                      </a:ext>
                    </a:extLst>
                  </p:cNvPr>
                  <p:cNvSpPr>
                    <a:spLocks/>
                  </p:cNvSpPr>
                  <p:nvPr/>
                </p:nvSpPr>
                <p:spPr bwMode="auto">
                  <a:xfrm>
                    <a:off x="3357195" y="3506438"/>
                    <a:ext cx="21797" cy="21797"/>
                  </a:xfrm>
                  <a:custGeom>
                    <a:avLst/>
                    <a:gdLst>
                      <a:gd name="T0" fmla="*/ 5 w 5"/>
                      <a:gd name="T1" fmla="*/ 2 h 5"/>
                      <a:gd name="T2" fmla="*/ 3 w 5"/>
                      <a:gd name="T3" fmla="*/ 1 h 5"/>
                      <a:gd name="T4" fmla="*/ 1 w 5"/>
                      <a:gd name="T5" fmla="*/ 3 h 5"/>
                      <a:gd name="T6" fmla="*/ 5 w 5"/>
                      <a:gd name="T7" fmla="*/ 4 h 5"/>
                      <a:gd name="T8" fmla="*/ 5 w 5"/>
                      <a:gd name="T9" fmla="*/ 2 h 5"/>
                    </a:gdLst>
                    <a:ahLst/>
                    <a:cxnLst>
                      <a:cxn ang="0">
                        <a:pos x="T0" y="T1"/>
                      </a:cxn>
                      <a:cxn ang="0">
                        <a:pos x="T2" y="T3"/>
                      </a:cxn>
                      <a:cxn ang="0">
                        <a:pos x="T4" y="T5"/>
                      </a:cxn>
                      <a:cxn ang="0">
                        <a:pos x="T6" y="T7"/>
                      </a:cxn>
                      <a:cxn ang="0">
                        <a:pos x="T8" y="T9"/>
                      </a:cxn>
                    </a:cxnLst>
                    <a:rect l="0" t="0" r="r" b="b"/>
                    <a:pathLst>
                      <a:path w="5" h="5">
                        <a:moveTo>
                          <a:pt x="5" y="2"/>
                        </a:moveTo>
                        <a:cubicBezTo>
                          <a:pt x="5" y="1"/>
                          <a:pt x="4" y="0"/>
                          <a:pt x="3" y="1"/>
                        </a:cubicBezTo>
                        <a:cubicBezTo>
                          <a:pt x="2" y="2"/>
                          <a:pt x="0" y="3"/>
                          <a:pt x="1" y="3"/>
                        </a:cubicBezTo>
                        <a:cubicBezTo>
                          <a:pt x="2" y="3"/>
                          <a:pt x="4" y="5"/>
                          <a:pt x="5" y="4"/>
                        </a:cubicBezTo>
                        <a:cubicBezTo>
                          <a:pt x="5" y="4"/>
                          <a:pt x="5" y="3"/>
                          <a:pt x="5"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1" name="Freeform 8">
                    <a:extLst>
                      <a:ext uri="{FF2B5EF4-FFF2-40B4-BE49-F238E27FC236}">
                        <a16:creationId xmlns:a16="http://schemas.microsoft.com/office/drawing/2014/main" id="{68A33AE7-E56A-4E73-8282-82980C54CAF1}"/>
                      </a:ext>
                    </a:extLst>
                  </p:cNvPr>
                  <p:cNvSpPr>
                    <a:spLocks/>
                  </p:cNvSpPr>
                  <p:nvPr/>
                </p:nvSpPr>
                <p:spPr bwMode="auto">
                  <a:xfrm>
                    <a:off x="3214938" y="3351561"/>
                    <a:ext cx="61951" cy="83748"/>
                  </a:xfrm>
                  <a:custGeom>
                    <a:avLst/>
                    <a:gdLst>
                      <a:gd name="T0" fmla="*/ 9 w 14"/>
                      <a:gd name="T1" fmla="*/ 15 h 19"/>
                      <a:gd name="T2" fmla="*/ 11 w 14"/>
                      <a:gd name="T3" fmla="*/ 11 h 19"/>
                      <a:gd name="T4" fmla="*/ 13 w 14"/>
                      <a:gd name="T5" fmla="*/ 8 h 19"/>
                      <a:gd name="T6" fmla="*/ 12 w 14"/>
                      <a:gd name="T7" fmla="*/ 6 h 19"/>
                      <a:gd name="T8" fmla="*/ 13 w 14"/>
                      <a:gd name="T9" fmla="*/ 3 h 19"/>
                      <a:gd name="T10" fmla="*/ 11 w 14"/>
                      <a:gd name="T11" fmla="*/ 2 h 19"/>
                      <a:gd name="T12" fmla="*/ 9 w 14"/>
                      <a:gd name="T13" fmla="*/ 6 h 19"/>
                      <a:gd name="T14" fmla="*/ 8 w 14"/>
                      <a:gd name="T15" fmla="*/ 7 h 19"/>
                      <a:gd name="T16" fmla="*/ 7 w 14"/>
                      <a:gd name="T17" fmla="*/ 9 h 19"/>
                      <a:gd name="T18" fmla="*/ 5 w 14"/>
                      <a:gd name="T19" fmla="*/ 7 h 19"/>
                      <a:gd name="T20" fmla="*/ 3 w 14"/>
                      <a:gd name="T21" fmla="*/ 11 h 19"/>
                      <a:gd name="T22" fmla="*/ 3 w 14"/>
                      <a:gd name="T23" fmla="*/ 15 h 19"/>
                      <a:gd name="T24" fmla="*/ 2 w 14"/>
                      <a:gd name="T25" fmla="*/ 17 h 19"/>
                      <a:gd name="T26" fmla="*/ 6 w 14"/>
                      <a:gd name="T27" fmla="*/ 18 h 19"/>
                      <a:gd name="T28" fmla="*/ 7 w 14"/>
                      <a:gd name="T29" fmla="*/ 18 h 19"/>
                      <a:gd name="T30" fmla="*/ 9 w 14"/>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9">
                        <a:moveTo>
                          <a:pt x="9" y="15"/>
                        </a:moveTo>
                        <a:cubicBezTo>
                          <a:pt x="10" y="13"/>
                          <a:pt x="10" y="12"/>
                          <a:pt x="11" y="11"/>
                        </a:cubicBezTo>
                        <a:cubicBezTo>
                          <a:pt x="12" y="11"/>
                          <a:pt x="14" y="8"/>
                          <a:pt x="13" y="8"/>
                        </a:cubicBezTo>
                        <a:cubicBezTo>
                          <a:pt x="13" y="8"/>
                          <a:pt x="11" y="7"/>
                          <a:pt x="12" y="6"/>
                        </a:cubicBezTo>
                        <a:cubicBezTo>
                          <a:pt x="13" y="5"/>
                          <a:pt x="13" y="4"/>
                          <a:pt x="13" y="3"/>
                        </a:cubicBezTo>
                        <a:cubicBezTo>
                          <a:pt x="13" y="2"/>
                          <a:pt x="11" y="0"/>
                          <a:pt x="11" y="2"/>
                        </a:cubicBezTo>
                        <a:cubicBezTo>
                          <a:pt x="11" y="4"/>
                          <a:pt x="10" y="6"/>
                          <a:pt x="9" y="6"/>
                        </a:cubicBezTo>
                        <a:cubicBezTo>
                          <a:pt x="8" y="6"/>
                          <a:pt x="6" y="6"/>
                          <a:pt x="8" y="7"/>
                        </a:cubicBezTo>
                        <a:cubicBezTo>
                          <a:pt x="11" y="8"/>
                          <a:pt x="8" y="9"/>
                          <a:pt x="7" y="9"/>
                        </a:cubicBezTo>
                        <a:cubicBezTo>
                          <a:pt x="7" y="8"/>
                          <a:pt x="6" y="6"/>
                          <a:pt x="5" y="7"/>
                        </a:cubicBezTo>
                        <a:cubicBezTo>
                          <a:pt x="4" y="8"/>
                          <a:pt x="2" y="11"/>
                          <a:pt x="3" y="11"/>
                        </a:cubicBezTo>
                        <a:cubicBezTo>
                          <a:pt x="3" y="12"/>
                          <a:pt x="3" y="15"/>
                          <a:pt x="3" y="15"/>
                        </a:cubicBezTo>
                        <a:cubicBezTo>
                          <a:pt x="3" y="15"/>
                          <a:pt x="0" y="17"/>
                          <a:pt x="2" y="17"/>
                        </a:cubicBezTo>
                        <a:cubicBezTo>
                          <a:pt x="4" y="17"/>
                          <a:pt x="5" y="17"/>
                          <a:pt x="6" y="18"/>
                        </a:cubicBezTo>
                        <a:cubicBezTo>
                          <a:pt x="6" y="18"/>
                          <a:pt x="7" y="19"/>
                          <a:pt x="7" y="18"/>
                        </a:cubicBezTo>
                        <a:cubicBezTo>
                          <a:pt x="7" y="17"/>
                          <a:pt x="9" y="17"/>
                          <a:pt x="9" y="1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2" name="Freeform 9">
                    <a:extLst>
                      <a:ext uri="{FF2B5EF4-FFF2-40B4-BE49-F238E27FC236}">
                        <a16:creationId xmlns:a16="http://schemas.microsoft.com/office/drawing/2014/main" id="{4027CF5E-8DF9-44B4-B2A7-CE7D211603C1}"/>
                      </a:ext>
                    </a:extLst>
                  </p:cNvPr>
                  <p:cNvSpPr>
                    <a:spLocks/>
                  </p:cNvSpPr>
                  <p:nvPr/>
                </p:nvSpPr>
                <p:spPr bwMode="auto">
                  <a:xfrm>
                    <a:off x="3286066" y="3444487"/>
                    <a:ext cx="12620" cy="8031"/>
                  </a:xfrm>
                  <a:custGeom>
                    <a:avLst/>
                    <a:gdLst>
                      <a:gd name="T0" fmla="*/ 3 w 3"/>
                      <a:gd name="T1" fmla="*/ 0 h 2"/>
                      <a:gd name="T2" fmla="*/ 2 w 3"/>
                      <a:gd name="T3" fmla="*/ 1 h 2"/>
                      <a:gd name="T4" fmla="*/ 3 w 3"/>
                      <a:gd name="T5" fmla="*/ 0 h 2"/>
                    </a:gdLst>
                    <a:ahLst/>
                    <a:cxnLst>
                      <a:cxn ang="0">
                        <a:pos x="T0" y="T1"/>
                      </a:cxn>
                      <a:cxn ang="0">
                        <a:pos x="T2" y="T3"/>
                      </a:cxn>
                      <a:cxn ang="0">
                        <a:pos x="T4" y="T5"/>
                      </a:cxn>
                    </a:cxnLst>
                    <a:rect l="0" t="0" r="r" b="b"/>
                    <a:pathLst>
                      <a:path w="3" h="2">
                        <a:moveTo>
                          <a:pt x="3" y="0"/>
                        </a:moveTo>
                        <a:cubicBezTo>
                          <a:pt x="2" y="0"/>
                          <a:pt x="0" y="0"/>
                          <a:pt x="2" y="1"/>
                        </a:cubicBezTo>
                        <a:cubicBezTo>
                          <a:pt x="3" y="2"/>
                          <a:pt x="3" y="1"/>
                          <a:pt x="3" y="0"/>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3" name="Freeform 10">
                    <a:extLst>
                      <a:ext uri="{FF2B5EF4-FFF2-40B4-BE49-F238E27FC236}">
                        <a16:creationId xmlns:a16="http://schemas.microsoft.com/office/drawing/2014/main" id="{4C3720F2-CA25-46E4-A287-404A5F9A2963}"/>
                      </a:ext>
                    </a:extLst>
                  </p:cNvPr>
                  <p:cNvSpPr>
                    <a:spLocks/>
                  </p:cNvSpPr>
                  <p:nvPr/>
                </p:nvSpPr>
                <p:spPr bwMode="auto">
                  <a:xfrm>
                    <a:off x="2928130" y="3430721"/>
                    <a:ext cx="432507" cy="560997"/>
                  </a:xfrm>
                  <a:custGeom>
                    <a:avLst/>
                    <a:gdLst>
                      <a:gd name="T0" fmla="*/ 90 w 98"/>
                      <a:gd name="T1" fmla="*/ 76 h 127"/>
                      <a:gd name="T2" fmla="*/ 94 w 98"/>
                      <a:gd name="T3" fmla="*/ 68 h 127"/>
                      <a:gd name="T4" fmla="*/ 88 w 98"/>
                      <a:gd name="T5" fmla="*/ 64 h 127"/>
                      <a:gd name="T6" fmla="*/ 80 w 98"/>
                      <a:gd name="T7" fmla="*/ 44 h 127"/>
                      <a:gd name="T8" fmla="*/ 87 w 98"/>
                      <a:gd name="T9" fmla="*/ 32 h 127"/>
                      <a:gd name="T10" fmla="*/ 93 w 98"/>
                      <a:gd name="T11" fmla="*/ 33 h 127"/>
                      <a:gd name="T12" fmla="*/ 93 w 98"/>
                      <a:gd name="T13" fmla="*/ 27 h 127"/>
                      <a:gd name="T14" fmla="*/ 85 w 98"/>
                      <a:gd name="T15" fmla="*/ 28 h 127"/>
                      <a:gd name="T16" fmla="*/ 77 w 98"/>
                      <a:gd name="T17" fmla="*/ 29 h 127"/>
                      <a:gd name="T18" fmla="*/ 81 w 98"/>
                      <a:gd name="T19" fmla="*/ 26 h 127"/>
                      <a:gd name="T20" fmla="*/ 89 w 98"/>
                      <a:gd name="T21" fmla="*/ 18 h 127"/>
                      <a:gd name="T22" fmla="*/ 95 w 98"/>
                      <a:gd name="T23" fmla="*/ 16 h 127"/>
                      <a:gd name="T24" fmla="*/ 98 w 98"/>
                      <a:gd name="T25" fmla="*/ 9 h 127"/>
                      <a:gd name="T26" fmla="*/ 91 w 98"/>
                      <a:gd name="T27" fmla="*/ 12 h 127"/>
                      <a:gd name="T28" fmla="*/ 88 w 98"/>
                      <a:gd name="T29" fmla="*/ 7 h 127"/>
                      <a:gd name="T30" fmla="*/ 84 w 98"/>
                      <a:gd name="T31" fmla="*/ 7 h 127"/>
                      <a:gd name="T32" fmla="*/ 79 w 98"/>
                      <a:gd name="T33" fmla="*/ 7 h 127"/>
                      <a:gd name="T34" fmla="*/ 80 w 98"/>
                      <a:gd name="T35" fmla="*/ 12 h 127"/>
                      <a:gd name="T36" fmla="*/ 81 w 98"/>
                      <a:gd name="T37" fmla="*/ 16 h 127"/>
                      <a:gd name="T38" fmla="*/ 76 w 98"/>
                      <a:gd name="T39" fmla="*/ 16 h 127"/>
                      <a:gd name="T40" fmla="*/ 74 w 98"/>
                      <a:gd name="T41" fmla="*/ 24 h 127"/>
                      <a:gd name="T42" fmla="*/ 85 w 98"/>
                      <a:gd name="T43" fmla="*/ 23 h 127"/>
                      <a:gd name="T44" fmla="*/ 70 w 98"/>
                      <a:gd name="T45" fmla="*/ 28 h 127"/>
                      <a:gd name="T46" fmla="*/ 69 w 98"/>
                      <a:gd name="T47" fmla="*/ 18 h 127"/>
                      <a:gd name="T48" fmla="*/ 69 w 98"/>
                      <a:gd name="T49" fmla="*/ 13 h 127"/>
                      <a:gd name="T50" fmla="*/ 68 w 98"/>
                      <a:gd name="T51" fmla="*/ 8 h 127"/>
                      <a:gd name="T52" fmla="*/ 76 w 98"/>
                      <a:gd name="T53" fmla="*/ 5 h 127"/>
                      <a:gd name="T54" fmla="*/ 75 w 98"/>
                      <a:gd name="T55" fmla="*/ 1 h 127"/>
                      <a:gd name="T56" fmla="*/ 68 w 98"/>
                      <a:gd name="T57" fmla="*/ 2 h 127"/>
                      <a:gd name="T58" fmla="*/ 61 w 98"/>
                      <a:gd name="T59" fmla="*/ 11 h 127"/>
                      <a:gd name="T60" fmla="*/ 58 w 98"/>
                      <a:gd name="T61" fmla="*/ 16 h 127"/>
                      <a:gd name="T62" fmla="*/ 53 w 98"/>
                      <a:gd name="T63" fmla="*/ 19 h 127"/>
                      <a:gd name="T64" fmla="*/ 48 w 98"/>
                      <a:gd name="T65" fmla="*/ 27 h 127"/>
                      <a:gd name="T66" fmla="*/ 41 w 98"/>
                      <a:gd name="T67" fmla="*/ 36 h 127"/>
                      <a:gd name="T68" fmla="*/ 35 w 98"/>
                      <a:gd name="T69" fmla="*/ 42 h 127"/>
                      <a:gd name="T70" fmla="*/ 34 w 98"/>
                      <a:gd name="T71" fmla="*/ 47 h 127"/>
                      <a:gd name="T72" fmla="*/ 29 w 98"/>
                      <a:gd name="T73" fmla="*/ 50 h 127"/>
                      <a:gd name="T74" fmla="*/ 24 w 98"/>
                      <a:gd name="T75" fmla="*/ 57 h 127"/>
                      <a:gd name="T76" fmla="*/ 19 w 98"/>
                      <a:gd name="T77" fmla="*/ 64 h 127"/>
                      <a:gd name="T78" fmla="*/ 14 w 98"/>
                      <a:gd name="T79" fmla="*/ 70 h 127"/>
                      <a:gd name="T80" fmla="*/ 9 w 98"/>
                      <a:gd name="T81" fmla="*/ 77 h 127"/>
                      <a:gd name="T82" fmla="*/ 5 w 98"/>
                      <a:gd name="T83" fmla="*/ 87 h 127"/>
                      <a:gd name="T84" fmla="*/ 2 w 98"/>
                      <a:gd name="T85" fmla="*/ 91 h 127"/>
                      <a:gd name="T86" fmla="*/ 1 w 98"/>
                      <a:gd name="T87" fmla="*/ 99 h 127"/>
                      <a:gd name="T88" fmla="*/ 6 w 98"/>
                      <a:gd name="T89" fmla="*/ 100 h 127"/>
                      <a:gd name="T90" fmla="*/ 7 w 98"/>
                      <a:gd name="T91" fmla="*/ 105 h 127"/>
                      <a:gd name="T92" fmla="*/ 9 w 98"/>
                      <a:gd name="T93" fmla="*/ 108 h 127"/>
                      <a:gd name="T94" fmla="*/ 10 w 98"/>
                      <a:gd name="T95" fmla="*/ 113 h 127"/>
                      <a:gd name="T96" fmla="*/ 13 w 98"/>
                      <a:gd name="T97" fmla="*/ 117 h 127"/>
                      <a:gd name="T98" fmla="*/ 16 w 98"/>
                      <a:gd name="T99" fmla="*/ 123 h 127"/>
                      <a:gd name="T100" fmla="*/ 21 w 98"/>
                      <a:gd name="T101" fmla="*/ 126 h 127"/>
                      <a:gd name="T102" fmla="*/ 30 w 98"/>
                      <a:gd name="T103" fmla="*/ 116 h 127"/>
                      <a:gd name="T104" fmla="*/ 34 w 98"/>
                      <a:gd name="T105" fmla="*/ 109 h 127"/>
                      <a:gd name="T106" fmla="*/ 44 w 98"/>
                      <a:gd name="T107" fmla="*/ 104 h 127"/>
                      <a:gd name="T108" fmla="*/ 45 w 98"/>
                      <a:gd name="T109" fmla="*/ 97 h 127"/>
                      <a:gd name="T110" fmla="*/ 54 w 98"/>
                      <a:gd name="T111" fmla="*/ 89 h 127"/>
                      <a:gd name="T112" fmla="*/ 59 w 98"/>
                      <a:gd name="T113" fmla="*/ 86 h 127"/>
                      <a:gd name="T114" fmla="*/ 61 w 98"/>
                      <a:gd name="T115" fmla="*/ 81 h 127"/>
                      <a:gd name="T116" fmla="*/ 66 w 98"/>
                      <a:gd name="T117" fmla="*/ 85 h 127"/>
                      <a:gd name="T118" fmla="*/ 71 w 98"/>
                      <a:gd name="T119" fmla="*/ 83 h 127"/>
                      <a:gd name="T120" fmla="*/ 77 w 98"/>
                      <a:gd name="T121" fmla="*/ 8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127">
                        <a:moveTo>
                          <a:pt x="81" y="85"/>
                        </a:moveTo>
                        <a:cubicBezTo>
                          <a:pt x="83" y="83"/>
                          <a:pt x="89" y="77"/>
                          <a:pt x="90" y="76"/>
                        </a:cubicBezTo>
                        <a:cubicBezTo>
                          <a:pt x="90" y="75"/>
                          <a:pt x="92" y="72"/>
                          <a:pt x="93" y="71"/>
                        </a:cubicBezTo>
                        <a:cubicBezTo>
                          <a:pt x="94" y="70"/>
                          <a:pt x="94" y="68"/>
                          <a:pt x="94" y="68"/>
                        </a:cubicBezTo>
                        <a:cubicBezTo>
                          <a:pt x="92" y="67"/>
                          <a:pt x="92" y="66"/>
                          <a:pt x="91" y="67"/>
                        </a:cubicBezTo>
                        <a:cubicBezTo>
                          <a:pt x="89" y="67"/>
                          <a:pt x="88" y="66"/>
                          <a:pt x="88" y="64"/>
                        </a:cubicBezTo>
                        <a:cubicBezTo>
                          <a:pt x="88" y="62"/>
                          <a:pt x="88" y="55"/>
                          <a:pt x="87" y="53"/>
                        </a:cubicBezTo>
                        <a:cubicBezTo>
                          <a:pt x="85" y="51"/>
                          <a:pt x="80" y="46"/>
                          <a:pt x="80" y="44"/>
                        </a:cubicBezTo>
                        <a:cubicBezTo>
                          <a:pt x="80" y="42"/>
                          <a:pt x="83" y="36"/>
                          <a:pt x="84" y="35"/>
                        </a:cubicBezTo>
                        <a:cubicBezTo>
                          <a:pt x="85" y="34"/>
                          <a:pt x="86" y="32"/>
                          <a:pt x="87" y="32"/>
                        </a:cubicBezTo>
                        <a:cubicBezTo>
                          <a:pt x="88" y="32"/>
                          <a:pt x="85" y="36"/>
                          <a:pt x="87" y="36"/>
                        </a:cubicBezTo>
                        <a:cubicBezTo>
                          <a:pt x="88" y="36"/>
                          <a:pt x="92" y="34"/>
                          <a:pt x="93" y="33"/>
                        </a:cubicBezTo>
                        <a:cubicBezTo>
                          <a:pt x="94" y="32"/>
                          <a:pt x="96" y="29"/>
                          <a:pt x="96" y="27"/>
                        </a:cubicBezTo>
                        <a:cubicBezTo>
                          <a:pt x="96" y="25"/>
                          <a:pt x="94" y="26"/>
                          <a:pt x="93" y="27"/>
                        </a:cubicBezTo>
                        <a:cubicBezTo>
                          <a:pt x="92" y="29"/>
                          <a:pt x="89" y="30"/>
                          <a:pt x="88" y="29"/>
                        </a:cubicBezTo>
                        <a:cubicBezTo>
                          <a:pt x="88" y="28"/>
                          <a:pt x="85" y="27"/>
                          <a:pt x="85" y="28"/>
                        </a:cubicBezTo>
                        <a:cubicBezTo>
                          <a:pt x="84" y="29"/>
                          <a:pt x="81" y="31"/>
                          <a:pt x="80" y="30"/>
                        </a:cubicBezTo>
                        <a:cubicBezTo>
                          <a:pt x="79" y="29"/>
                          <a:pt x="78" y="29"/>
                          <a:pt x="77" y="29"/>
                        </a:cubicBezTo>
                        <a:cubicBezTo>
                          <a:pt x="76" y="29"/>
                          <a:pt x="72" y="31"/>
                          <a:pt x="73" y="29"/>
                        </a:cubicBezTo>
                        <a:cubicBezTo>
                          <a:pt x="75" y="28"/>
                          <a:pt x="78" y="26"/>
                          <a:pt x="81" y="26"/>
                        </a:cubicBezTo>
                        <a:cubicBezTo>
                          <a:pt x="83" y="26"/>
                          <a:pt x="92" y="24"/>
                          <a:pt x="91" y="22"/>
                        </a:cubicBezTo>
                        <a:cubicBezTo>
                          <a:pt x="90" y="21"/>
                          <a:pt x="88" y="19"/>
                          <a:pt x="89" y="18"/>
                        </a:cubicBezTo>
                        <a:cubicBezTo>
                          <a:pt x="91" y="17"/>
                          <a:pt x="91" y="20"/>
                          <a:pt x="93" y="19"/>
                        </a:cubicBezTo>
                        <a:cubicBezTo>
                          <a:pt x="94" y="18"/>
                          <a:pt x="95" y="17"/>
                          <a:pt x="95" y="16"/>
                        </a:cubicBezTo>
                        <a:cubicBezTo>
                          <a:pt x="95" y="14"/>
                          <a:pt x="96" y="14"/>
                          <a:pt x="97" y="13"/>
                        </a:cubicBezTo>
                        <a:cubicBezTo>
                          <a:pt x="97" y="11"/>
                          <a:pt x="98" y="10"/>
                          <a:pt x="98" y="9"/>
                        </a:cubicBezTo>
                        <a:cubicBezTo>
                          <a:pt x="97" y="8"/>
                          <a:pt x="94" y="11"/>
                          <a:pt x="93" y="12"/>
                        </a:cubicBezTo>
                        <a:cubicBezTo>
                          <a:pt x="93" y="13"/>
                          <a:pt x="92" y="13"/>
                          <a:pt x="91" y="12"/>
                        </a:cubicBezTo>
                        <a:cubicBezTo>
                          <a:pt x="89" y="11"/>
                          <a:pt x="93" y="8"/>
                          <a:pt x="91" y="8"/>
                        </a:cubicBezTo>
                        <a:cubicBezTo>
                          <a:pt x="90" y="8"/>
                          <a:pt x="88" y="6"/>
                          <a:pt x="88" y="7"/>
                        </a:cubicBezTo>
                        <a:cubicBezTo>
                          <a:pt x="88" y="8"/>
                          <a:pt x="84" y="11"/>
                          <a:pt x="84" y="10"/>
                        </a:cubicBezTo>
                        <a:cubicBezTo>
                          <a:pt x="84" y="10"/>
                          <a:pt x="84" y="7"/>
                          <a:pt x="84" y="7"/>
                        </a:cubicBezTo>
                        <a:cubicBezTo>
                          <a:pt x="84" y="6"/>
                          <a:pt x="82" y="5"/>
                          <a:pt x="82" y="7"/>
                        </a:cubicBezTo>
                        <a:cubicBezTo>
                          <a:pt x="82" y="9"/>
                          <a:pt x="79" y="5"/>
                          <a:pt x="79" y="7"/>
                        </a:cubicBezTo>
                        <a:cubicBezTo>
                          <a:pt x="78" y="8"/>
                          <a:pt x="75" y="10"/>
                          <a:pt x="76" y="11"/>
                        </a:cubicBezTo>
                        <a:cubicBezTo>
                          <a:pt x="77" y="11"/>
                          <a:pt x="79" y="13"/>
                          <a:pt x="80" y="12"/>
                        </a:cubicBezTo>
                        <a:cubicBezTo>
                          <a:pt x="81" y="11"/>
                          <a:pt x="81" y="11"/>
                          <a:pt x="81" y="13"/>
                        </a:cubicBezTo>
                        <a:cubicBezTo>
                          <a:pt x="81" y="15"/>
                          <a:pt x="83" y="16"/>
                          <a:pt x="81" y="16"/>
                        </a:cubicBezTo>
                        <a:cubicBezTo>
                          <a:pt x="79" y="16"/>
                          <a:pt x="78" y="20"/>
                          <a:pt x="77" y="19"/>
                        </a:cubicBezTo>
                        <a:cubicBezTo>
                          <a:pt x="76" y="18"/>
                          <a:pt x="77" y="14"/>
                          <a:pt x="76" y="16"/>
                        </a:cubicBezTo>
                        <a:cubicBezTo>
                          <a:pt x="75" y="17"/>
                          <a:pt x="72" y="18"/>
                          <a:pt x="72" y="20"/>
                        </a:cubicBezTo>
                        <a:cubicBezTo>
                          <a:pt x="72" y="21"/>
                          <a:pt x="71" y="25"/>
                          <a:pt x="74" y="24"/>
                        </a:cubicBezTo>
                        <a:cubicBezTo>
                          <a:pt x="76" y="23"/>
                          <a:pt x="80" y="20"/>
                          <a:pt x="82" y="21"/>
                        </a:cubicBezTo>
                        <a:cubicBezTo>
                          <a:pt x="83" y="22"/>
                          <a:pt x="86" y="22"/>
                          <a:pt x="85" y="23"/>
                        </a:cubicBezTo>
                        <a:cubicBezTo>
                          <a:pt x="84" y="23"/>
                          <a:pt x="77" y="24"/>
                          <a:pt x="75" y="25"/>
                        </a:cubicBezTo>
                        <a:cubicBezTo>
                          <a:pt x="73" y="27"/>
                          <a:pt x="70" y="29"/>
                          <a:pt x="70" y="28"/>
                        </a:cubicBezTo>
                        <a:cubicBezTo>
                          <a:pt x="70" y="26"/>
                          <a:pt x="71" y="21"/>
                          <a:pt x="70" y="21"/>
                        </a:cubicBezTo>
                        <a:cubicBezTo>
                          <a:pt x="69" y="20"/>
                          <a:pt x="68" y="19"/>
                          <a:pt x="69" y="18"/>
                        </a:cubicBezTo>
                        <a:cubicBezTo>
                          <a:pt x="71" y="17"/>
                          <a:pt x="76" y="13"/>
                          <a:pt x="74" y="12"/>
                        </a:cubicBezTo>
                        <a:cubicBezTo>
                          <a:pt x="73" y="12"/>
                          <a:pt x="69" y="12"/>
                          <a:pt x="69" y="13"/>
                        </a:cubicBezTo>
                        <a:cubicBezTo>
                          <a:pt x="68" y="14"/>
                          <a:pt x="65" y="18"/>
                          <a:pt x="65" y="16"/>
                        </a:cubicBezTo>
                        <a:cubicBezTo>
                          <a:pt x="65" y="14"/>
                          <a:pt x="67" y="8"/>
                          <a:pt x="68" y="8"/>
                        </a:cubicBezTo>
                        <a:cubicBezTo>
                          <a:pt x="70" y="8"/>
                          <a:pt x="75" y="12"/>
                          <a:pt x="73" y="10"/>
                        </a:cubicBezTo>
                        <a:cubicBezTo>
                          <a:pt x="72" y="7"/>
                          <a:pt x="75" y="6"/>
                          <a:pt x="76" y="5"/>
                        </a:cubicBezTo>
                        <a:cubicBezTo>
                          <a:pt x="76" y="4"/>
                          <a:pt x="82" y="3"/>
                          <a:pt x="80" y="2"/>
                        </a:cubicBezTo>
                        <a:cubicBezTo>
                          <a:pt x="79" y="0"/>
                          <a:pt x="77" y="0"/>
                          <a:pt x="75" y="1"/>
                        </a:cubicBezTo>
                        <a:cubicBezTo>
                          <a:pt x="74" y="1"/>
                          <a:pt x="70" y="6"/>
                          <a:pt x="70" y="5"/>
                        </a:cubicBezTo>
                        <a:cubicBezTo>
                          <a:pt x="70" y="4"/>
                          <a:pt x="69" y="0"/>
                          <a:pt x="68" y="2"/>
                        </a:cubicBezTo>
                        <a:cubicBezTo>
                          <a:pt x="66" y="5"/>
                          <a:pt x="63" y="8"/>
                          <a:pt x="62" y="9"/>
                        </a:cubicBezTo>
                        <a:cubicBezTo>
                          <a:pt x="61" y="9"/>
                          <a:pt x="59" y="10"/>
                          <a:pt x="61" y="11"/>
                        </a:cubicBezTo>
                        <a:cubicBezTo>
                          <a:pt x="63" y="12"/>
                          <a:pt x="63" y="13"/>
                          <a:pt x="62" y="13"/>
                        </a:cubicBezTo>
                        <a:cubicBezTo>
                          <a:pt x="61" y="13"/>
                          <a:pt x="59" y="16"/>
                          <a:pt x="58" y="16"/>
                        </a:cubicBezTo>
                        <a:cubicBezTo>
                          <a:pt x="57" y="15"/>
                          <a:pt x="55" y="12"/>
                          <a:pt x="54" y="13"/>
                        </a:cubicBezTo>
                        <a:cubicBezTo>
                          <a:pt x="56" y="16"/>
                          <a:pt x="54" y="18"/>
                          <a:pt x="53" y="19"/>
                        </a:cubicBezTo>
                        <a:cubicBezTo>
                          <a:pt x="52" y="20"/>
                          <a:pt x="52" y="22"/>
                          <a:pt x="52" y="23"/>
                        </a:cubicBezTo>
                        <a:cubicBezTo>
                          <a:pt x="52" y="23"/>
                          <a:pt x="50" y="27"/>
                          <a:pt x="48" y="27"/>
                        </a:cubicBezTo>
                        <a:cubicBezTo>
                          <a:pt x="47" y="27"/>
                          <a:pt x="44" y="31"/>
                          <a:pt x="44" y="31"/>
                        </a:cubicBezTo>
                        <a:cubicBezTo>
                          <a:pt x="43" y="32"/>
                          <a:pt x="42" y="36"/>
                          <a:pt x="41" y="36"/>
                        </a:cubicBezTo>
                        <a:cubicBezTo>
                          <a:pt x="40" y="35"/>
                          <a:pt x="39" y="41"/>
                          <a:pt x="35" y="39"/>
                        </a:cubicBezTo>
                        <a:cubicBezTo>
                          <a:pt x="35" y="39"/>
                          <a:pt x="35" y="41"/>
                          <a:pt x="35" y="42"/>
                        </a:cubicBezTo>
                        <a:cubicBezTo>
                          <a:pt x="35" y="43"/>
                          <a:pt x="33" y="45"/>
                          <a:pt x="33" y="45"/>
                        </a:cubicBezTo>
                        <a:cubicBezTo>
                          <a:pt x="32" y="46"/>
                          <a:pt x="34" y="47"/>
                          <a:pt x="34" y="47"/>
                        </a:cubicBezTo>
                        <a:cubicBezTo>
                          <a:pt x="35" y="48"/>
                          <a:pt x="32" y="49"/>
                          <a:pt x="32" y="50"/>
                        </a:cubicBezTo>
                        <a:cubicBezTo>
                          <a:pt x="33" y="51"/>
                          <a:pt x="30" y="50"/>
                          <a:pt x="29" y="50"/>
                        </a:cubicBezTo>
                        <a:cubicBezTo>
                          <a:pt x="28" y="50"/>
                          <a:pt x="28" y="52"/>
                          <a:pt x="28" y="53"/>
                        </a:cubicBezTo>
                        <a:cubicBezTo>
                          <a:pt x="28" y="54"/>
                          <a:pt x="25" y="57"/>
                          <a:pt x="24" y="57"/>
                        </a:cubicBezTo>
                        <a:cubicBezTo>
                          <a:pt x="23" y="57"/>
                          <a:pt x="22" y="58"/>
                          <a:pt x="22" y="60"/>
                        </a:cubicBezTo>
                        <a:cubicBezTo>
                          <a:pt x="22" y="61"/>
                          <a:pt x="20" y="63"/>
                          <a:pt x="19" y="64"/>
                        </a:cubicBezTo>
                        <a:cubicBezTo>
                          <a:pt x="19" y="65"/>
                          <a:pt x="17" y="66"/>
                          <a:pt x="17" y="66"/>
                        </a:cubicBezTo>
                        <a:cubicBezTo>
                          <a:pt x="16" y="67"/>
                          <a:pt x="14" y="69"/>
                          <a:pt x="14" y="70"/>
                        </a:cubicBezTo>
                        <a:cubicBezTo>
                          <a:pt x="14" y="70"/>
                          <a:pt x="11" y="73"/>
                          <a:pt x="10" y="74"/>
                        </a:cubicBezTo>
                        <a:cubicBezTo>
                          <a:pt x="9" y="74"/>
                          <a:pt x="10" y="77"/>
                          <a:pt x="9" y="77"/>
                        </a:cubicBezTo>
                        <a:cubicBezTo>
                          <a:pt x="8" y="78"/>
                          <a:pt x="9" y="80"/>
                          <a:pt x="10" y="81"/>
                        </a:cubicBezTo>
                        <a:cubicBezTo>
                          <a:pt x="10" y="81"/>
                          <a:pt x="6" y="86"/>
                          <a:pt x="5" y="87"/>
                        </a:cubicBezTo>
                        <a:cubicBezTo>
                          <a:pt x="5" y="88"/>
                          <a:pt x="2" y="89"/>
                          <a:pt x="1" y="89"/>
                        </a:cubicBezTo>
                        <a:cubicBezTo>
                          <a:pt x="1" y="90"/>
                          <a:pt x="2" y="91"/>
                          <a:pt x="2" y="91"/>
                        </a:cubicBezTo>
                        <a:cubicBezTo>
                          <a:pt x="2" y="91"/>
                          <a:pt x="1" y="96"/>
                          <a:pt x="0" y="97"/>
                        </a:cubicBezTo>
                        <a:cubicBezTo>
                          <a:pt x="0" y="97"/>
                          <a:pt x="0" y="99"/>
                          <a:pt x="1" y="99"/>
                        </a:cubicBezTo>
                        <a:cubicBezTo>
                          <a:pt x="1" y="99"/>
                          <a:pt x="3" y="101"/>
                          <a:pt x="4" y="101"/>
                        </a:cubicBezTo>
                        <a:cubicBezTo>
                          <a:pt x="4" y="100"/>
                          <a:pt x="5" y="99"/>
                          <a:pt x="6" y="100"/>
                        </a:cubicBezTo>
                        <a:cubicBezTo>
                          <a:pt x="7" y="101"/>
                          <a:pt x="8" y="102"/>
                          <a:pt x="7" y="103"/>
                        </a:cubicBezTo>
                        <a:cubicBezTo>
                          <a:pt x="7" y="103"/>
                          <a:pt x="7" y="104"/>
                          <a:pt x="7" y="105"/>
                        </a:cubicBezTo>
                        <a:cubicBezTo>
                          <a:pt x="7" y="106"/>
                          <a:pt x="6" y="107"/>
                          <a:pt x="7" y="107"/>
                        </a:cubicBezTo>
                        <a:cubicBezTo>
                          <a:pt x="8" y="107"/>
                          <a:pt x="10" y="108"/>
                          <a:pt x="9" y="108"/>
                        </a:cubicBezTo>
                        <a:cubicBezTo>
                          <a:pt x="9" y="109"/>
                          <a:pt x="7" y="110"/>
                          <a:pt x="8" y="111"/>
                        </a:cubicBezTo>
                        <a:cubicBezTo>
                          <a:pt x="9" y="112"/>
                          <a:pt x="9" y="113"/>
                          <a:pt x="10" y="113"/>
                        </a:cubicBezTo>
                        <a:cubicBezTo>
                          <a:pt x="12" y="113"/>
                          <a:pt x="13" y="112"/>
                          <a:pt x="13" y="113"/>
                        </a:cubicBezTo>
                        <a:cubicBezTo>
                          <a:pt x="13" y="114"/>
                          <a:pt x="12" y="116"/>
                          <a:pt x="13" y="117"/>
                        </a:cubicBezTo>
                        <a:cubicBezTo>
                          <a:pt x="14" y="117"/>
                          <a:pt x="18" y="119"/>
                          <a:pt x="17" y="120"/>
                        </a:cubicBezTo>
                        <a:cubicBezTo>
                          <a:pt x="17" y="120"/>
                          <a:pt x="14" y="123"/>
                          <a:pt x="16" y="123"/>
                        </a:cubicBezTo>
                        <a:cubicBezTo>
                          <a:pt x="18" y="123"/>
                          <a:pt x="19" y="124"/>
                          <a:pt x="19" y="125"/>
                        </a:cubicBezTo>
                        <a:cubicBezTo>
                          <a:pt x="19" y="125"/>
                          <a:pt x="20" y="127"/>
                          <a:pt x="21" y="126"/>
                        </a:cubicBezTo>
                        <a:cubicBezTo>
                          <a:pt x="22" y="126"/>
                          <a:pt x="26" y="122"/>
                          <a:pt x="27" y="121"/>
                        </a:cubicBezTo>
                        <a:cubicBezTo>
                          <a:pt x="27" y="121"/>
                          <a:pt x="31" y="117"/>
                          <a:pt x="30" y="116"/>
                        </a:cubicBezTo>
                        <a:cubicBezTo>
                          <a:pt x="30" y="116"/>
                          <a:pt x="27" y="115"/>
                          <a:pt x="28" y="115"/>
                        </a:cubicBezTo>
                        <a:cubicBezTo>
                          <a:pt x="29" y="114"/>
                          <a:pt x="33" y="110"/>
                          <a:pt x="34" y="109"/>
                        </a:cubicBezTo>
                        <a:cubicBezTo>
                          <a:pt x="35" y="109"/>
                          <a:pt x="39" y="106"/>
                          <a:pt x="40" y="106"/>
                        </a:cubicBezTo>
                        <a:cubicBezTo>
                          <a:pt x="41" y="106"/>
                          <a:pt x="43" y="105"/>
                          <a:pt x="44" y="104"/>
                        </a:cubicBezTo>
                        <a:cubicBezTo>
                          <a:pt x="44" y="104"/>
                          <a:pt x="46" y="102"/>
                          <a:pt x="46" y="101"/>
                        </a:cubicBezTo>
                        <a:cubicBezTo>
                          <a:pt x="45" y="100"/>
                          <a:pt x="44" y="97"/>
                          <a:pt x="45" y="97"/>
                        </a:cubicBezTo>
                        <a:cubicBezTo>
                          <a:pt x="46" y="96"/>
                          <a:pt x="47" y="93"/>
                          <a:pt x="48" y="93"/>
                        </a:cubicBezTo>
                        <a:cubicBezTo>
                          <a:pt x="48" y="93"/>
                          <a:pt x="53" y="90"/>
                          <a:pt x="54" y="89"/>
                        </a:cubicBezTo>
                        <a:cubicBezTo>
                          <a:pt x="55" y="89"/>
                          <a:pt x="56" y="89"/>
                          <a:pt x="56" y="88"/>
                        </a:cubicBezTo>
                        <a:cubicBezTo>
                          <a:pt x="57" y="87"/>
                          <a:pt x="59" y="86"/>
                          <a:pt x="59" y="86"/>
                        </a:cubicBezTo>
                        <a:cubicBezTo>
                          <a:pt x="60" y="86"/>
                          <a:pt x="60" y="85"/>
                          <a:pt x="60" y="84"/>
                        </a:cubicBezTo>
                        <a:cubicBezTo>
                          <a:pt x="60" y="84"/>
                          <a:pt x="60" y="81"/>
                          <a:pt x="61" y="81"/>
                        </a:cubicBezTo>
                        <a:cubicBezTo>
                          <a:pt x="62" y="81"/>
                          <a:pt x="64" y="84"/>
                          <a:pt x="64" y="85"/>
                        </a:cubicBezTo>
                        <a:cubicBezTo>
                          <a:pt x="64" y="86"/>
                          <a:pt x="65" y="86"/>
                          <a:pt x="66" y="85"/>
                        </a:cubicBezTo>
                        <a:cubicBezTo>
                          <a:pt x="66" y="84"/>
                          <a:pt x="67" y="82"/>
                          <a:pt x="68" y="83"/>
                        </a:cubicBezTo>
                        <a:cubicBezTo>
                          <a:pt x="68" y="83"/>
                          <a:pt x="70" y="83"/>
                          <a:pt x="71" y="83"/>
                        </a:cubicBezTo>
                        <a:cubicBezTo>
                          <a:pt x="72" y="82"/>
                          <a:pt x="73" y="81"/>
                          <a:pt x="73" y="82"/>
                        </a:cubicBezTo>
                        <a:cubicBezTo>
                          <a:pt x="74" y="82"/>
                          <a:pt x="76" y="84"/>
                          <a:pt x="77" y="84"/>
                        </a:cubicBezTo>
                        <a:cubicBezTo>
                          <a:pt x="78" y="84"/>
                          <a:pt x="79" y="83"/>
                          <a:pt x="81" y="85"/>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4" name="Freeform 11">
                    <a:extLst>
                      <a:ext uri="{FF2B5EF4-FFF2-40B4-BE49-F238E27FC236}">
                        <a16:creationId xmlns:a16="http://schemas.microsoft.com/office/drawing/2014/main" id="{11AB00FD-71FE-442F-B674-13BFA7464793}"/>
                      </a:ext>
                    </a:extLst>
                  </p:cNvPr>
                  <p:cNvSpPr>
                    <a:spLocks/>
                  </p:cNvSpPr>
                  <p:nvPr/>
                </p:nvSpPr>
                <p:spPr bwMode="auto">
                  <a:xfrm>
                    <a:off x="3502894" y="3416954"/>
                    <a:ext cx="26386" cy="27534"/>
                  </a:xfrm>
                  <a:custGeom>
                    <a:avLst/>
                    <a:gdLst>
                      <a:gd name="T0" fmla="*/ 0 w 6"/>
                      <a:gd name="T1" fmla="*/ 5 h 6"/>
                      <a:gd name="T2" fmla="*/ 6 w 6"/>
                      <a:gd name="T3" fmla="*/ 1 h 6"/>
                      <a:gd name="T4" fmla="*/ 3 w 6"/>
                      <a:gd name="T5" fmla="*/ 1 h 6"/>
                      <a:gd name="T6" fmla="*/ 0 w 6"/>
                      <a:gd name="T7" fmla="*/ 5 h 6"/>
                    </a:gdLst>
                    <a:ahLst/>
                    <a:cxnLst>
                      <a:cxn ang="0">
                        <a:pos x="T0" y="T1"/>
                      </a:cxn>
                      <a:cxn ang="0">
                        <a:pos x="T2" y="T3"/>
                      </a:cxn>
                      <a:cxn ang="0">
                        <a:pos x="T4" y="T5"/>
                      </a:cxn>
                      <a:cxn ang="0">
                        <a:pos x="T6" y="T7"/>
                      </a:cxn>
                    </a:cxnLst>
                    <a:rect l="0" t="0" r="r" b="b"/>
                    <a:pathLst>
                      <a:path w="6" h="6">
                        <a:moveTo>
                          <a:pt x="0" y="5"/>
                        </a:moveTo>
                        <a:cubicBezTo>
                          <a:pt x="1" y="6"/>
                          <a:pt x="6" y="2"/>
                          <a:pt x="6" y="1"/>
                        </a:cubicBezTo>
                        <a:cubicBezTo>
                          <a:pt x="6" y="0"/>
                          <a:pt x="4" y="0"/>
                          <a:pt x="3" y="1"/>
                        </a:cubicBezTo>
                        <a:cubicBezTo>
                          <a:pt x="3" y="1"/>
                          <a:pt x="0" y="4"/>
                          <a:pt x="0" y="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5" name="Freeform 12">
                    <a:extLst>
                      <a:ext uri="{FF2B5EF4-FFF2-40B4-BE49-F238E27FC236}">
                        <a16:creationId xmlns:a16="http://schemas.microsoft.com/office/drawing/2014/main" id="{80C65C4A-6E70-4755-B53C-51BC23098D01}"/>
                      </a:ext>
                    </a:extLst>
                  </p:cNvPr>
                  <p:cNvSpPr>
                    <a:spLocks/>
                  </p:cNvSpPr>
                  <p:nvPr/>
                </p:nvSpPr>
                <p:spPr bwMode="auto">
                  <a:xfrm>
                    <a:off x="3440943" y="3373359"/>
                    <a:ext cx="464629" cy="331550"/>
                  </a:xfrm>
                  <a:custGeom>
                    <a:avLst/>
                    <a:gdLst>
                      <a:gd name="T0" fmla="*/ 32 w 105"/>
                      <a:gd name="T1" fmla="*/ 1 h 75"/>
                      <a:gd name="T2" fmla="*/ 26 w 105"/>
                      <a:gd name="T3" fmla="*/ 13 h 75"/>
                      <a:gd name="T4" fmla="*/ 22 w 105"/>
                      <a:gd name="T5" fmla="*/ 15 h 75"/>
                      <a:gd name="T6" fmla="*/ 19 w 105"/>
                      <a:gd name="T7" fmla="*/ 21 h 75"/>
                      <a:gd name="T8" fmla="*/ 15 w 105"/>
                      <a:gd name="T9" fmla="*/ 28 h 75"/>
                      <a:gd name="T10" fmla="*/ 14 w 105"/>
                      <a:gd name="T11" fmla="*/ 30 h 75"/>
                      <a:gd name="T12" fmla="*/ 15 w 105"/>
                      <a:gd name="T13" fmla="*/ 33 h 75"/>
                      <a:gd name="T14" fmla="*/ 11 w 105"/>
                      <a:gd name="T15" fmla="*/ 33 h 75"/>
                      <a:gd name="T16" fmla="*/ 5 w 105"/>
                      <a:gd name="T17" fmla="*/ 41 h 75"/>
                      <a:gd name="T18" fmla="*/ 0 w 105"/>
                      <a:gd name="T19" fmla="*/ 45 h 75"/>
                      <a:gd name="T20" fmla="*/ 1 w 105"/>
                      <a:gd name="T21" fmla="*/ 49 h 75"/>
                      <a:gd name="T22" fmla="*/ 6 w 105"/>
                      <a:gd name="T23" fmla="*/ 53 h 75"/>
                      <a:gd name="T24" fmla="*/ 10 w 105"/>
                      <a:gd name="T25" fmla="*/ 48 h 75"/>
                      <a:gd name="T26" fmla="*/ 12 w 105"/>
                      <a:gd name="T27" fmla="*/ 43 h 75"/>
                      <a:gd name="T28" fmla="*/ 16 w 105"/>
                      <a:gd name="T29" fmla="*/ 45 h 75"/>
                      <a:gd name="T30" fmla="*/ 14 w 105"/>
                      <a:gd name="T31" fmla="*/ 50 h 75"/>
                      <a:gd name="T32" fmla="*/ 13 w 105"/>
                      <a:gd name="T33" fmla="*/ 52 h 75"/>
                      <a:gd name="T34" fmla="*/ 14 w 105"/>
                      <a:gd name="T35" fmla="*/ 55 h 75"/>
                      <a:gd name="T36" fmla="*/ 15 w 105"/>
                      <a:gd name="T37" fmla="*/ 57 h 75"/>
                      <a:gd name="T38" fmla="*/ 18 w 105"/>
                      <a:gd name="T39" fmla="*/ 59 h 75"/>
                      <a:gd name="T40" fmla="*/ 24 w 105"/>
                      <a:gd name="T41" fmla="*/ 55 h 75"/>
                      <a:gd name="T42" fmla="*/ 29 w 105"/>
                      <a:gd name="T43" fmla="*/ 56 h 75"/>
                      <a:gd name="T44" fmla="*/ 30 w 105"/>
                      <a:gd name="T45" fmla="*/ 55 h 75"/>
                      <a:gd name="T46" fmla="*/ 35 w 105"/>
                      <a:gd name="T47" fmla="*/ 61 h 75"/>
                      <a:gd name="T48" fmla="*/ 33 w 105"/>
                      <a:gd name="T49" fmla="*/ 67 h 75"/>
                      <a:gd name="T50" fmla="*/ 36 w 105"/>
                      <a:gd name="T51" fmla="*/ 72 h 75"/>
                      <a:gd name="T52" fmla="*/ 39 w 105"/>
                      <a:gd name="T53" fmla="*/ 74 h 75"/>
                      <a:gd name="T54" fmla="*/ 45 w 105"/>
                      <a:gd name="T55" fmla="*/ 71 h 75"/>
                      <a:gd name="T56" fmla="*/ 49 w 105"/>
                      <a:gd name="T57" fmla="*/ 69 h 75"/>
                      <a:gd name="T58" fmla="*/ 55 w 105"/>
                      <a:gd name="T59" fmla="*/ 65 h 75"/>
                      <a:gd name="T60" fmla="*/ 64 w 105"/>
                      <a:gd name="T61" fmla="*/ 58 h 75"/>
                      <a:gd name="T62" fmla="*/ 67 w 105"/>
                      <a:gd name="T63" fmla="*/ 57 h 75"/>
                      <a:gd name="T64" fmla="*/ 72 w 105"/>
                      <a:gd name="T65" fmla="*/ 54 h 75"/>
                      <a:gd name="T66" fmla="*/ 78 w 105"/>
                      <a:gd name="T67" fmla="*/ 48 h 75"/>
                      <a:gd name="T68" fmla="*/ 82 w 105"/>
                      <a:gd name="T69" fmla="*/ 43 h 75"/>
                      <a:gd name="T70" fmla="*/ 84 w 105"/>
                      <a:gd name="T71" fmla="*/ 40 h 75"/>
                      <a:gd name="T72" fmla="*/ 88 w 105"/>
                      <a:gd name="T73" fmla="*/ 34 h 75"/>
                      <a:gd name="T74" fmla="*/ 93 w 105"/>
                      <a:gd name="T75" fmla="*/ 26 h 75"/>
                      <a:gd name="T76" fmla="*/ 96 w 105"/>
                      <a:gd name="T77" fmla="*/ 21 h 75"/>
                      <a:gd name="T78" fmla="*/ 98 w 105"/>
                      <a:gd name="T79" fmla="*/ 17 h 75"/>
                      <a:gd name="T80" fmla="*/ 101 w 105"/>
                      <a:gd name="T81" fmla="*/ 12 h 75"/>
                      <a:gd name="T82" fmla="*/ 105 w 105"/>
                      <a:gd name="T83" fmla="*/ 4 h 75"/>
                      <a:gd name="T84" fmla="*/ 98 w 105"/>
                      <a:gd name="T85" fmla="*/ 2 h 75"/>
                      <a:gd name="T86" fmla="*/ 91 w 105"/>
                      <a:gd name="T87" fmla="*/ 1 h 75"/>
                      <a:gd name="T88" fmla="*/ 88 w 105"/>
                      <a:gd name="T89" fmla="*/ 5 h 75"/>
                      <a:gd name="T90" fmla="*/ 83 w 105"/>
                      <a:gd name="T91" fmla="*/ 5 h 75"/>
                      <a:gd name="T92" fmla="*/ 81 w 105"/>
                      <a:gd name="T93" fmla="*/ 8 h 75"/>
                      <a:gd name="T94" fmla="*/ 78 w 105"/>
                      <a:gd name="T95" fmla="*/ 7 h 75"/>
                      <a:gd name="T96" fmla="*/ 76 w 105"/>
                      <a:gd name="T97" fmla="*/ 9 h 75"/>
                      <a:gd name="T98" fmla="*/ 73 w 105"/>
                      <a:gd name="T99" fmla="*/ 8 h 75"/>
                      <a:gd name="T100" fmla="*/ 71 w 105"/>
                      <a:gd name="T101" fmla="*/ 8 h 75"/>
                      <a:gd name="T102" fmla="*/ 71 w 105"/>
                      <a:gd name="T103" fmla="*/ 3 h 75"/>
                      <a:gd name="T104" fmla="*/ 66 w 105"/>
                      <a:gd name="T105" fmla="*/ 2 h 75"/>
                      <a:gd name="T106" fmla="*/ 62 w 105"/>
                      <a:gd name="T107" fmla="*/ 6 h 75"/>
                      <a:gd name="T108" fmla="*/ 53 w 105"/>
                      <a:gd name="T109" fmla="*/ 2 h 75"/>
                      <a:gd name="T110" fmla="*/ 50 w 105"/>
                      <a:gd name="T111" fmla="*/ 5 h 75"/>
                      <a:gd name="T112" fmla="*/ 45 w 105"/>
                      <a:gd name="T113" fmla="*/ 4 h 75"/>
                      <a:gd name="T114" fmla="*/ 43 w 105"/>
                      <a:gd name="T115" fmla="*/ 6 h 75"/>
                      <a:gd name="T116" fmla="*/ 36 w 105"/>
                      <a:gd name="T117" fmla="*/ 6 h 75"/>
                      <a:gd name="T118" fmla="*/ 36 w 105"/>
                      <a:gd name="T119" fmla="*/ 3 h 75"/>
                      <a:gd name="T120" fmla="*/ 32 w 105"/>
                      <a:gd name="T121" fmla="*/ 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5" h="75">
                        <a:moveTo>
                          <a:pt x="32" y="1"/>
                        </a:moveTo>
                        <a:cubicBezTo>
                          <a:pt x="31" y="3"/>
                          <a:pt x="27" y="12"/>
                          <a:pt x="26" y="13"/>
                        </a:cubicBezTo>
                        <a:cubicBezTo>
                          <a:pt x="25" y="14"/>
                          <a:pt x="22" y="14"/>
                          <a:pt x="22" y="15"/>
                        </a:cubicBezTo>
                        <a:cubicBezTo>
                          <a:pt x="22" y="16"/>
                          <a:pt x="20" y="20"/>
                          <a:pt x="19" y="21"/>
                        </a:cubicBezTo>
                        <a:cubicBezTo>
                          <a:pt x="19" y="23"/>
                          <a:pt x="16" y="27"/>
                          <a:pt x="15" y="28"/>
                        </a:cubicBezTo>
                        <a:cubicBezTo>
                          <a:pt x="14" y="28"/>
                          <a:pt x="14" y="29"/>
                          <a:pt x="14" y="30"/>
                        </a:cubicBezTo>
                        <a:cubicBezTo>
                          <a:pt x="15" y="31"/>
                          <a:pt x="16" y="32"/>
                          <a:pt x="15" y="33"/>
                        </a:cubicBezTo>
                        <a:cubicBezTo>
                          <a:pt x="13" y="33"/>
                          <a:pt x="12" y="32"/>
                          <a:pt x="11" y="33"/>
                        </a:cubicBezTo>
                        <a:cubicBezTo>
                          <a:pt x="10" y="34"/>
                          <a:pt x="6" y="41"/>
                          <a:pt x="5" y="41"/>
                        </a:cubicBezTo>
                        <a:cubicBezTo>
                          <a:pt x="4" y="42"/>
                          <a:pt x="0" y="43"/>
                          <a:pt x="0" y="45"/>
                        </a:cubicBezTo>
                        <a:cubicBezTo>
                          <a:pt x="0" y="46"/>
                          <a:pt x="0" y="47"/>
                          <a:pt x="1" y="49"/>
                        </a:cubicBezTo>
                        <a:cubicBezTo>
                          <a:pt x="2" y="50"/>
                          <a:pt x="5" y="53"/>
                          <a:pt x="6" y="53"/>
                        </a:cubicBezTo>
                        <a:cubicBezTo>
                          <a:pt x="8" y="52"/>
                          <a:pt x="10" y="49"/>
                          <a:pt x="10" y="48"/>
                        </a:cubicBezTo>
                        <a:cubicBezTo>
                          <a:pt x="10" y="47"/>
                          <a:pt x="10" y="44"/>
                          <a:pt x="12" y="43"/>
                        </a:cubicBezTo>
                        <a:cubicBezTo>
                          <a:pt x="14" y="42"/>
                          <a:pt x="17" y="44"/>
                          <a:pt x="16" y="45"/>
                        </a:cubicBezTo>
                        <a:cubicBezTo>
                          <a:pt x="16" y="47"/>
                          <a:pt x="15" y="49"/>
                          <a:pt x="14" y="50"/>
                        </a:cubicBezTo>
                        <a:cubicBezTo>
                          <a:pt x="13" y="51"/>
                          <a:pt x="11" y="51"/>
                          <a:pt x="13" y="52"/>
                        </a:cubicBezTo>
                        <a:cubicBezTo>
                          <a:pt x="14" y="53"/>
                          <a:pt x="14" y="54"/>
                          <a:pt x="14" y="55"/>
                        </a:cubicBezTo>
                        <a:cubicBezTo>
                          <a:pt x="14" y="56"/>
                          <a:pt x="13" y="57"/>
                          <a:pt x="15" y="57"/>
                        </a:cubicBezTo>
                        <a:cubicBezTo>
                          <a:pt x="16" y="58"/>
                          <a:pt x="17" y="59"/>
                          <a:pt x="18" y="59"/>
                        </a:cubicBezTo>
                        <a:cubicBezTo>
                          <a:pt x="19" y="58"/>
                          <a:pt x="22" y="55"/>
                          <a:pt x="24" y="55"/>
                        </a:cubicBezTo>
                        <a:cubicBezTo>
                          <a:pt x="26" y="55"/>
                          <a:pt x="29" y="56"/>
                          <a:pt x="29" y="56"/>
                        </a:cubicBezTo>
                        <a:cubicBezTo>
                          <a:pt x="29" y="55"/>
                          <a:pt x="30" y="52"/>
                          <a:pt x="30" y="55"/>
                        </a:cubicBezTo>
                        <a:cubicBezTo>
                          <a:pt x="31" y="57"/>
                          <a:pt x="35" y="60"/>
                          <a:pt x="35" y="61"/>
                        </a:cubicBezTo>
                        <a:cubicBezTo>
                          <a:pt x="34" y="63"/>
                          <a:pt x="33" y="65"/>
                          <a:pt x="33" y="67"/>
                        </a:cubicBezTo>
                        <a:cubicBezTo>
                          <a:pt x="34" y="68"/>
                          <a:pt x="35" y="71"/>
                          <a:pt x="36" y="72"/>
                        </a:cubicBezTo>
                        <a:cubicBezTo>
                          <a:pt x="36" y="73"/>
                          <a:pt x="38" y="75"/>
                          <a:pt x="39" y="74"/>
                        </a:cubicBezTo>
                        <a:cubicBezTo>
                          <a:pt x="40" y="74"/>
                          <a:pt x="44" y="71"/>
                          <a:pt x="45" y="71"/>
                        </a:cubicBezTo>
                        <a:cubicBezTo>
                          <a:pt x="47" y="71"/>
                          <a:pt x="48" y="70"/>
                          <a:pt x="49" y="69"/>
                        </a:cubicBezTo>
                        <a:cubicBezTo>
                          <a:pt x="51" y="68"/>
                          <a:pt x="54" y="65"/>
                          <a:pt x="55" y="65"/>
                        </a:cubicBezTo>
                        <a:cubicBezTo>
                          <a:pt x="57" y="65"/>
                          <a:pt x="64" y="59"/>
                          <a:pt x="64" y="58"/>
                        </a:cubicBezTo>
                        <a:cubicBezTo>
                          <a:pt x="65" y="57"/>
                          <a:pt x="66" y="58"/>
                          <a:pt x="67" y="57"/>
                        </a:cubicBezTo>
                        <a:cubicBezTo>
                          <a:pt x="68" y="56"/>
                          <a:pt x="70" y="56"/>
                          <a:pt x="72" y="54"/>
                        </a:cubicBezTo>
                        <a:cubicBezTo>
                          <a:pt x="73" y="52"/>
                          <a:pt x="77" y="48"/>
                          <a:pt x="78" y="48"/>
                        </a:cubicBezTo>
                        <a:cubicBezTo>
                          <a:pt x="79" y="47"/>
                          <a:pt x="82" y="44"/>
                          <a:pt x="82" y="43"/>
                        </a:cubicBezTo>
                        <a:cubicBezTo>
                          <a:pt x="82" y="42"/>
                          <a:pt x="83" y="40"/>
                          <a:pt x="84" y="40"/>
                        </a:cubicBezTo>
                        <a:cubicBezTo>
                          <a:pt x="85" y="39"/>
                          <a:pt x="88" y="35"/>
                          <a:pt x="88" y="34"/>
                        </a:cubicBezTo>
                        <a:cubicBezTo>
                          <a:pt x="88" y="33"/>
                          <a:pt x="93" y="27"/>
                          <a:pt x="93" y="26"/>
                        </a:cubicBezTo>
                        <a:cubicBezTo>
                          <a:pt x="93" y="25"/>
                          <a:pt x="95" y="22"/>
                          <a:pt x="96" y="21"/>
                        </a:cubicBezTo>
                        <a:cubicBezTo>
                          <a:pt x="97" y="21"/>
                          <a:pt x="98" y="18"/>
                          <a:pt x="98" y="17"/>
                        </a:cubicBezTo>
                        <a:cubicBezTo>
                          <a:pt x="99" y="17"/>
                          <a:pt x="101" y="14"/>
                          <a:pt x="101" y="12"/>
                        </a:cubicBezTo>
                        <a:cubicBezTo>
                          <a:pt x="101" y="11"/>
                          <a:pt x="104" y="6"/>
                          <a:pt x="105" y="4"/>
                        </a:cubicBezTo>
                        <a:cubicBezTo>
                          <a:pt x="103" y="4"/>
                          <a:pt x="99" y="2"/>
                          <a:pt x="98" y="2"/>
                        </a:cubicBezTo>
                        <a:cubicBezTo>
                          <a:pt x="97" y="2"/>
                          <a:pt x="92" y="0"/>
                          <a:pt x="91" y="1"/>
                        </a:cubicBezTo>
                        <a:cubicBezTo>
                          <a:pt x="91" y="2"/>
                          <a:pt x="89" y="5"/>
                          <a:pt x="88" y="5"/>
                        </a:cubicBezTo>
                        <a:cubicBezTo>
                          <a:pt x="86" y="5"/>
                          <a:pt x="83" y="4"/>
                          <a:pt x="83" y="5"/>
                        </a:cubicBezTo>
                        <a:cubicBezTo>
                          <a:pt x="82" y="6"/>
                          <a:pt x="82" y="9"/>
                          <a:pt x="81" y="8"/>
                        </a:cubicBezTo>
                        <a:cubicBezTo>
                          <a:pt x="79" y="6"/>
                          <a:pt x="78" y="6"/>
                          <a:pt x="78" y="7"/>
                        </a:cubicBezTo>
                        <a:cubicBezTo>
                          <a:pt x="78" y="8"/>
                          <a:pt x="78" y="10"/>
                          <a:pt x="76" y="9"/>
                        </a:cubicBezTo>
                        <a:cubicBezTo>
                          <a:pt x="75" y="8"/>
                          <a:pt x="74" y="8"/>
                          <a:pt x="73" y="8"/>
                        </a:cubicBezTo>
                        <a:cubicBezTo>
                          <a:pt x="73" y="9"/>
                          <a:pt x="72" y="9"/>
                          <a:pt x="71" y="8"/>
                        </a:cubicBezTo>
                        <a:cubicBezTo>
                          <a:pt x="70" y="7"/>
                          <a:pt x="72" y="3"/>
                          <a:pt x="71" y="3"/>
                        </a:cubicBezTo>
                        <a:cubicBezTo>
                          <a:pt x="70" y="3"/>
                          <a:pt x="67" y="1"/>
                          <a:pt x="66" y="2"/>
                        </a:cubicBezTo>
                        <a:cubicBezTo>
                          <a:pt x="66" y="3"/>
                          <a:pt x="63" y="7"/>
                          <a:pt x="62" y="6"/>
                        </a:cubicBezTo>
                        <a:cubicBezTo>
                          <a:pt x="61" y="5"/>
                          <a:pt x="53" y="1"/>
                          <a:pt x="53" y="2"/>
                        </a:cubicBezTo>
                        <a:cubicBezTo>
                          <a:pt x="53" y="2"/>
                          <a:pt x="51" y="6"/>
                          <a:pt x="50" y="5"/>
                        </a:cubicBezTo>
                        <a:cubicBezTo>
                          <a:pt x="49" y="4"/>
                          <a:pt x="45" y="3"/>
                          <a:pt x="45" y="4"/>
                        </a:cubicBezTo>
                        <a:cubicBezTo>
                          <a:pt x="45" y="5"/>
                          <a:pt x="45" y="6"/>
                          <a:pt x="43" y="6"/>
                        </a:cubicBezTo>
                        <a:cubicBezTo>
                          <a:pt x="41" y="6"/>
                          <a:pt x="36" y="7"/>
                          <a:pt x="36" y="6"/>
                        </a:cubicBezTo>
                        <a:cubicBezTo>
                          <a:pt x="36" y="5"/>
                          <a:pt x="37" y="3"/>
                          <a:pt x="36" y="3"/>
                        </a:cubicBezTo>
                        <a:cubicBezTo>
                          <a:pt x="35" y="2"/>
                          <a:pt x="32" y="1"/>
                          <a:pt x="32" y="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6" name="Freeform 13">
                    <a:extLst>
                      <a:ext uri="{FF2B5EF4-FFF2-40B4-BE49-F238E27FC236}">
                        <a16:creationId xmlns:a16="http://schemas.microsoft.com/office/drawing/2014/main" id="{A79988AE-6AFD-4BC9-A019-74D320A09406}"/>
                      </a:ext>
                    </a:extLst>
                  </p:cNvPr>
                  <p:cNvSpPr>
                    <a:spLocks/>
                  </p:cNvSpPr>
                  <p:nvPr/>
                </p:nvSpPr>
                <p:spPr bwMode="auto">
                  <a:xfrm>
                    <a:off x="4165994" y="2302990"/>
                    <a:ext cx="411857" cy="500194"/>
                  </a:xfrm>
                  <a:custGeom>
                    <a:avLst/>
                    <a:gdLst>
                      <a:gd name="T0" fmla="*/ 41 w 93"/>
                      <a:gd name="T1" fmla="*/ 111 h 113"/>
                      <a:gd name="T2" fmla="*/ 36 w 93"/>
                      <a:gd name="T3" fmla="*/ 108 h 113"/>
                      <a:gd name="T4" fmla="*/ 30 w 93"/>
                      <a:gd name="T5" fmla="*/ 103 h 113"/>
                      <a:gd name="T6" fmla="*/ 24 w 93"/>
                      <a:gd name="T7" fmla="*/ 99 h 113"/>
                      <a:gd name="T8" fmla="*/ 19 w 93"/>
                      <a:gd name="T9" fmla="*/ 91 h 113"/>
                      <a:gd name="T10" fmla="*/ 18 w 93"/>
                      <a:gd name="T11" fmla="*/ 86 h 113"/>
                      <a:gd name="T12" fmla="*/ 9 w 93"/>
                      <a:gd name="T13" fmla="*/ 83 h 113"/>
                      <a:gd name="T14" fmla="*/ 3 w 93"/>
                      <a:gd name="T15" fmla="*/ 83 h 113"/>
                      <a:gd name="T16" fmla="*/ 4 w 93"/>
                      <a:gd name="T17" fmla="*/ 75 h 113"/>
                      <a:gd name="T18" fmla="*/ 7 w 93"/>
                      <a:gd name="T19" fmla="*/ 68 h 113"/>
                      <a:gd name="T20" fmla="*/ 22 w 93"/>
                      <a:gd name="T21" fmla="*/ 58 h 113"/>
                      <a:gd name="T22" fmla="*/ 30 w 93"/>
                      <a:gd name="T23" fmla="*/ 50 h 113"/>
                      <a:gd name="T24" fmla="*/ 38 w 93"/>
                      <a:gd name="T25" fmla="*/ 39 h 113"/>
                      <a:gd name="T26" fmla="*/ 48 w 93"/>
                      <a:gd name="T27" fmla="*/ 45 h 113"/>
                      <a:gd name="T28" fmla="*/ 54 w 93"/>
                      <a:gd name="T29" fmla="*/ 29 h 113"/>
                      <a:gd name="T30" fmla="*/ 62 w 93"/>
                      <a:gd name="T31" fmla="*/ 18 h 113"/>
                      <a:gd name="T32" fmla="*/ 56 w 93"/>
                      <a:gd name="T33" fmla="*/ 16 h 113"/>
                      <a:gd name="T34" fmla="*/ 59 w 93"/>
                      <a:gd name="T35" fmla="*/ 5 h 113"/>
                      <a:gd name="T36" fmla="*/ 64 w 93"/>
                      <a:gd name="T37" fmla="*/ 1 h 113"/>
                      <a:gd name="T38" fmla="*/ 73 w 93"/>
                      <a:gd name="T39" fmla="*/ 1 h 113"/>
                      <a:gd name="T40" fmla="*/ 80 w 93"/>
                      <a:gd name="T41" fmla="*/ 8 h 113"/>
                      <a:gd name="T42" fmla="*/ 93 w 93"/>
                      <a:gd name="T43" fmla="*/ 13 h 113"/>
                      <a:gd name="T44" fmla="*/ 83 w 93"/>
                      <a:gd name="T45" fmla="*/ 22 h 113"/>
                      <a:gd name="T46" fmla="*/ 84 w 93"/>
                      <a:gd name="T47" fmla="*/ 27 h 113"/>
                      <a:gd name="T48" fmla="*/ 77 w 93"/>
                      <a:gd name="T49" fmla="*/ 39 h 113"/>
                      <a:gd name="T50" fmla="*/ 77 w 93"/>
                      <a:gd name="T51" fmla="*/ 48 h 113"/>
                      <a:gd name="T52" fmla="*/ 76 w 93"/>
                      <a:gd name="T53" fmla="*/ 57 h 113"/>
                      <a:gd name="T54" fmla="*/ 74 w 93"/>
                      <a:gd name="T55" fmla="*/ 66 h 113"/>
                      <a:gd name="T56" fmla="*/ 74 w 93"/>
                      <a:gd name="T57" fmla="*/ 73 h 113"/>
                      <a:gd name="T58" fmla="*/ 55 w 93"/>
                      <a:gd name="T59" fmla="*/ 93 h 113"/>
                      <a:gd name="T60" fmla="*/ 49 w 93"/>
                      <a:gd name="T61" fmla="*/ 92 h 113"/>
                      <a:gd name="T62" fmla="*/ 47 w 93"/>
                      <a:gd name="T63" fmla="*/ 101 h 113"/>
                      <a:gd name="T64" fmla="*/ 44 w 93"/>
                      <a:gd name="T6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113">
                        <a:moveTo>
                          <a:pt x="44" y="113"/>
                        </a:moveTo>
                        <a:cubicBezTo>
                          <a:pt x="42" y="113"/>
                          <a:pt x="41" y="112"/>
                          <a:pt x="41" y="111"/>
                        </a:cubicBezTo>
                        <a:cubicBezTo>
                          <a:pt x="41" y="110"/>
                          <a:pt x="40" y="107"/>
                          <a:pt x="39" y="108"/>
                        </a:cubicBezTo>
                        <a:cubicBezTo>
                          <a:pt x="39" y="108"/>
                          <a:pt x="37" y="109"/>
                          <a:pt x="36" y="108"/>
                        </a:cubicBezTo>
                        <a:cubicBezTo>
                          <a:pt x="34" y="107"/>
                          <a:pt x="31" y="108"/>
                          <a:pt x="31" y="107"/>
                        </a:cubicBezTo>
                        <a:cubicBezTo>
                          <a:pt x="31" y="106"/>
                          <a:pt x="31" y="103"/>
                          <a:pt x="30" y="103"/>
                        </a:cubicBezTo>
                        <a:cubicBezTo>
                          <a:pt x="28" y="103"/>
                          <a:pt x="26" y="103"/>
                          <a:pt x="26" y="102"/>
                        </a:cubicBezTo>
                        <a:cubicBezTo>
                          <a:pt x="26" y="101"/>
                          <a:pt x="26" y="99"/>
                          <a:pt x="24" y="99"/>
                        </a:cubicBezTo>
                        <a:cubicBezTo>
                          <a:pt x="23" y="98"/>
                          <a:pt x="22" y="98"/>
                          <a:pt x="21" y="97"/>
                        </a:cubicBezTo>
                        <a:cubicBezTo>
                          <a:pt x="20" y="95"/>
                          <a:pt x="20" y="91"/>
                          <a:pt x="19" y="91"/>
                        </a:cubicBezTo>
                        <a:cubicBezTo>
                          <a:pt x="18" y="91"/>
                          <a:pt x="16" y="90"/>
                          <a:pt x="16" y="89"/>
                        </a:cubicBezTo>
                        <a:cubicBezTo>
                          <a:pt x="17" y="88"/>
                          <a:pt x="19" y="87"/>
                          <a:pt x="18" y="86"/>
                        </a:cubicBezTo>
                        <a:cubicBezTo>
                          <a:pt x="17" y="85"/>
                          <a:pt x="17" y="84"/>
                          <a:pt x="15" y="84"/>
                        </a:cubicBezTo>
                        <a:cubicBezTo>
                          <a:pt x="13" y="84"/>
                          <a:pt x="9" y="81"/>
                          <a:pt x="9" y="83"/>
                        </a:cubicBezTo>
                        <a:cubicBezTo>
                          <a:pt x="9" y="84"/>
                          <a:pt x="10" y="87"/>
                          <a:pt x="9" y="86"/>
                        </a:cubicBezTo>
                        <a:cubicBezTo>
                          <a:pt x="8" y="85"/>
                          <a:pt x="4" y="83"/>
                          <a:pt x="3" y="83"/>
                        </a:cubicBezTo>
                        <a:cubicBezTo>
                          <a:pt x="2" y="82"/>
                          <a:pt x="0" y="82"/>
                          <a:pt x="0" y="79"/>
                        </a:cubicBezTo>
                        <a:cubicBezTo>
                          <a:pt x="1" y="78"/>
                          <a:pt x="3" y="74"/>
                          <a:pt x="4" y="75"/>
                        </a:cubicBezTo>
                        <a:cubicBezTo>
                          <a:pt x="6" y="76"/>
                          <a:pt x="7" y="75"/>
                          <a:pt x="7" y="73"/>
                        </a:cubicBezTo>
                        <a:cubicBezTo>
                          <a:pt x="6" y="72"/>
                          <a:pt x="5" y="69"/>
                          <a:pt x="7" y="68"/>
                        </a:cubicBezTo>
                        <a:cubicBezTo>
                          <a:pt x="9" y="68"/>
                          <a:pt x="14" y="64"/>
                          <a:pt x="15" y="64"/>
                        </a:cubicBezTo>
                        <a:cubicBezTo>
                          <a:pt x="16" y="63"/>
                          <a:pt x="22" y="60"/>
                          <a:pt x="22" y="58"/>
                        </a:cubicBezTo>
                        <a:cubicBezTo>
                          <a:pt x="22" y="57"/>
                          <a:pt x="22" y="52"/>
                          <a:pt x="24" y="52"/>
                        </a:cubicBezTo>
                        <a:cubicBezTo>
                          <a:pt x="26" y="52"/>
                          <a:pt x="29" y="51"/>
                          <a:pt x="30" y="50"/>
                        </a:cubicBezTo>
                        <a:cubicBezTo>
                          <a:pt x="31" y="49"/>
                          <a:pt x="37" y="45"/>
                          <a:pt x="36" y="44"/>
                        </a:cubicBezTo>
                        <a:cubicBezTo>
                          <a:pt x="35" y="43"/>
                          <a:pt x="38" y="39"/>
                          <a:pt x="38" y="39"/>
                        </a:cubicBezTo>
                        <a:cubicBezTo>
                          <a:pt x="38" y="38"/>
                          <a:pt x="38" y="34"/>
                          <a:pt x="40" y="37"/>
                        </a:cubicBezTo>
                        <a:cubicBezTo>
                          <a:pt x="42" y="40"/>
                          <a:pt x="48" y="46"/>
                          <a:pt x="48" y="45"/>
                        </a:cubicBezTo>
                        <a:cubicBezTo>
                          <a:pt x="47" y="43"/>
                          <a:pt x="50" y="37"/>
                          <a:pt x="51" y="36"/>
                        </a:cubicBezTo>
                        <a:cubicBezTo>
                          <a:pt x="52" y="35"/>
                          <a:pt x="53" y="31"/>
                          <a:pt x="54" y="29"/>
                        </a:cubicBezTo>
                        <a:cubicBezTo>
                          <a:pt x="54" y="27"/>
                          <a:pt x="55" y="23"/>
                          <a:pt x="57" y="22"/>
                        </a:cubicBezTo>
                        <a:cubicBezTo>
                          <a:pt x="59" y="22"/>
                          <a:pt x="64" y="19"/>
                          <a:pt x="62" y="18"/>
                        </a:cubicBezTo>
                        <a:cubicBezTo>
                          <a:pt x="61" y="17"/>
                          <a:pt x="61" y="15"/>
                          <a:pt x="60" y="16"/>
                        </a:cubicBezTo>
                        <a:cubicBezTo>
                          <a:pt x="59" y="16"/>
                          <a:pt x="55" y="18"/>
                          <a:pt x="56" y="16"/>
                        </a:cubicBezTo>
                        <a:cubicBezTo>
                          <a:pt x="57" y="14"/>
                          <a:pt x="58" y="11"/>
                          <a:pt x="57" y="10"/>
                        </a:cubicBezTo>
                        <a:cubicBezTo>
                          <a:pt x="57" y="9"/>
                          <a:pt x="56" y="6"/>
                          <a:pt x="59" y="5"/>
                        </a:cubicBezTo>
                        <a:cubicBezTo>
                          <a:pt x="61" y="5"/>
                          <a:pt x="66" y="5"/>
                          <a:pt x="65" y="4"/>
                        </a:cubicBezTo>
                        <a:cubicBezTo>
                          <a:pt x="64" y="3"/>
                          <a:pt x="64" y="1"/>
                          <a:pt x="64" y="1"/>
                        </a:cubicBezTo>
                        <a:cubicBezTo>
                          <a:pt x="65" y="2"/>
                          <a:pt x="69" y="1"/>
                          <a:pt x="69" y="1"/>
                        </a:cubicBezTo>
                        <a:cubicBezTo>
                          <a:pt x="70" y="0"/>
                          <a:pt x="71" y="0"/>
                          <a:pt x="73" y="1"/>
                        </a:cubicBezTo>
                        <a:cubicBezTo>
                          <a:pt x="74" y="3"/>
                          <a:pt x="78" y="2"/>
                          <a:pt x="78" y="3"/>
                        </a:cubicBezTo>
                        <a:cubicBezTo>
                          <a:pt x="78" y="4"/>
                          <a:pt x="79" y="7"/>
                          <a:pt x="80" y="8"/>
                        </a:cubicBezTo>
                        <a:cubicBezTo>
                          <a:pt x="81" y="10"/>
                          <a:pt x="87" y="9"/>
                          <a:pt x="87" y="10"/>
                        </a:cubicBezTo>
                        <a:cubicBezTo>
                          <a:pt x="88" y="10"/>
                          <a:pt x="92" y="13"/>
                          <a:pt x="93" y="13"/>
                        </a:cubicBezTo>
                        <a:cubicBezTo>
                          <a:pt x="93" y="14"/>
                          <a:pt x="90" y="17"/>
                          <a:pt x="89" y="19"/>
                        </a:cubicBezTo>
                        <a:cubicBezTo>
                          <a:pt x="88" y="21"/>
                          <a:pt x="85" y="21"/>
                          <a:pt x="83" y="22"/>
                        </a:cubicBezTo>
                        <a:cubicBezTo>
                          <a:pt x="81" y="24"/>
                          <a:pt x="85" y="22"/>
                          <a:pt x="86" y="22"/>
                        </a:cubicBezTo>
                        <a:cubicBezTo>
                          <a:pt x="87" y="22"/>
                          <a:pt x="84" y="26"/>
                          <a:pt x="84" y="27"/>
                        </a:cubicBezTo>
                        <a:cubicBezTo>
                          <a:pt x="83" y="29"/>
                          <a:pt x="82" y="31"/>
                          <a:pt x="82" y="32"/>
                        </a:cubicBezTo>
                        <a:cubicBezTo>
                          <a:pt x="82" y="33"/>
                          <a:pt x="78" y="39"/>
                          <a:pt x="77" y="39"/>
                        </a:cubicBezTo>
                        <a:cubicBezTo>
                          <a:pt x="77" y="40"/>
                          <a:pt x="79" y="43"/>
                          <a:pt x="80" y="44"/>
                        </a:cubicBezTo>
                        <a:cubicBezTo>
                          <a:pt x="80" y="45"/>
                          <a:pt x="78" y="47"/>
                          <a:pt x="77" y="48"/>
                        </a:cubicBezTo>
                        <a:cubicBezTo>
                          <a:pt x="76" y="48"/>
                          <a:pt x="78" y="51"/>
                          <a:pt x="78" y="51"/>
                        </a:cubicBezTo>
                        <a:cubicBezTo>
                          <a:pt x="79" y="52"/>
                          <a:pt x="76" y="56"/>
                          <a:pt x="76" y="57"/>
                        </a:cubicBezTo>
                        <a:cubicBezTo>
                          <a:pt x="76" y="58"/>
                          <a:pt x="76" y="60"/>
                          <a:pt x="77" y="61"/>
                        </a:cubicBezTo>
                        <a:cubicBezTo>
                          <a:pt x="77" y="61"/>
                          <a:pt x="75" y="65"/>
                          <a:pt x="74" y="66"/>
                        </a:cubicBezTo>
                        <a:cubicBezTo>
                          <a:pt x="74" y="67"/>
                          <a:pt x="75" y="68"/>
                          <a:pt x="76" y="69"/>
                        </a:cubicBezTo>
                        <a:cubicBezTo>
                          <a:pt x="77" y="70"/>
                          <a:pt x="75" y="72"/>
                          <a:pt x="74" y="73"/>
                        </a:cubicBezTo>
                        <a:cubicBezTo>
                          <a:pt x="73" y="74"/>
                          <a:pt x="71" y="77"/>
                          <a:pt x="71" y="79"/>
                        </a:cubicBezTo>
                        <a:cubicBezTo>
                          <a:pt x="71" y="81"/>
                          <a:pt x="60" y="89"/>
                          <a:pt x="55" y="93"/>
                        </a:cubicBezTo>
                        <a:cubicBezTo>
                          <a:pt x="55" y="94"/>
                          <a:pt x="52" y="91"/>
                          <a:pt x="52" y="91"/>
                        </a:cubicBezTo>
                        <a:cubicBezTo>
                          <a:pt x="51" y="91"/>
                          <a:pt x="50" y="91"/>
                          <a:pt x="49" y="92"/>
                        </a:cubicBezTo>
                        <a:cubicBezTo>
                          <a:pt x="48" y="93"/>
                          <a:pt x="49" y="95"/>
                          <a:pt x="50" y="96"/>
                        </a:cubicBezTo>
                        <a:cubicBezTo>
                          <a:pt x="51" y="97"/>
                          <a:pt x="49" y="100"/>
                          <a:pt x="47" y="101"/>
                        </a:cubicBezTo>
                        <a:cubicBezTo>
                          <a:pt x="45" y="102"/>
                          <a:pt x="46" y="104"/>
                          <a:pt x="47" y="105"/>
                        </a:cubicBezTo>
                        <a:cubicBezTo>
                          <a:pt x="47" y="106"/>
                          <a:pt x="44" y="111"/>
                          <a:pt x="44" y="113"/>
                        </a:cubicBezTo>
                        <a:close/>
                      </a:path>
                    </a:pathLst>
                  </a:custGeom>
                  <a:solidFill>
                    <a:srgbClr val="046A38"/>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7" name="Freeform 14">
                    <a:extLst>
                      <a:ext uri="{FF2B5EF4-FFF2-40B4-BE49-F238E27FC236}">
                        <a16:creationId xmlns:a16="http://schemas.microsoft.com/office/drawing/2014/main" id="{C40C1257-2EB7-4266-8796-7DE09015BD85}"/>
                      </a:ext>
                    </a:extLst>
                  </p:cNvPr>
                  <p:cNvSpPr>
                    <a:spLocks/>
                  </p:cNvSpPr>
                  <p:nvPr/>
                </p:nvSpPr>
                <p:spPr bwMode="auto">
                  <a:xfrm>
                    <a:off x="3798880" y="1923256"/>
                    <a:ext cx="30975" cy="30975"/>
                  </a:xfrm>
                  <a:custGeom>
                    <a:avLst/>
                    <a:gdLst>
                      <a:gd name="T0" fmla="*/ 6 w 7"/>
                      <a:gd name="T1" fmla="*/ 6 h 7"/>
                      <a:gd name="T2" fmla="*/ 1 w 7"/>
                      <a:gd name="T3" fmla="*/ 1 h 7"/>
                      <a:gd name="T4" fmla="*/ 6 w 7"/>
                      <a:gd name="T5" fmla="*/ 6 h 7"/>
                    </a:gdLst>
                    <a:ahLst/>
                    <a:cxnLst>
                      <a:cxn ang="0">
                        <a:pos x="T0" y="T1"/>
                      </a:cxn>
                      <a:cxn ang="0">
                        <a:pos x="T2" y="T3"/>
                      </a:cxn>
                      <a:cxn ang="0">
                        <a:pos x="T4" y="T5"/>
                      </a:cxn>
                    </a:cxnLst>
                    <a:rect l="0" t="0" r="r" b="b"/>
                    <a:pathLst>
                      <a:path w="7" h="7">
                        <a:moveTo>
                          <a:pt x="6" y="6"/>
                        </a:moveTo>
                        <a:cubicBezTo>
                          <a:pt x="7" y="5"/>
                          <a:pt x="2" y="0"/>
                          <a:pt x="1" y="1"/>
                        </a:cubicBezTo>
                        <a:cubicBezTo>
                          <a:pt x="0" y="2"/>
                          <a:pt x="4" y="7"/>
                          <a:pt x="6" y="6"/>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8" name="Freeform 15">
                    <a:extLst>
                      <a:ext uri="{FF2B5EF4-FFF2-40B4-BE49-F238E27FC236}">
                        <a16:creationId xmlns:a16="http://schemas.microsoft.com/office/drawing/2014/main" id="{D2618925-5992-4AF8-A2F0-C7A5721BC12B}"/>
                      </a:ext>
                    </a:extLst>
                  </p:cNvPr>
                  <p:cNvSpPr>
                    <a:spLocks/>
                  </p:cNvSpPr>
                  <p:nvPr/>
                </p:nvSpPr>
                <p:spPr bwMode="auto">
                  <a:xfrm>
                    <a:off x="3843622" y="1935876"/>
                    <a:ext cx="9178" cy="13767"/>
                  </a:xfrm>
                  <a:custGeom>
                    <a:avLst/>
                    <a:gdLst>
                      <a:gd name="T0" fmla="*/ 2 w 2"/>
                      <a:gd name="T1" fmla="*/ 1 h 3"/>
                      <a:gd name="T2" fmla="*/ 0 w 2"/>
                      <a:gd name="T3" fmla="*/ 1 h 3"/>
                      <a:gd name="T4" fmla="*/ 2 w 2"/>
                      <a:gd name="T5" fmla="*/ 1 h 3"/>
                    </a:gdLst>
                    <a:ahLst/>
                    <a:cxnLst>
                      <a:cxn ang="0">
                        <a:pos x="T0" y="T1"/>
                      </a:cxn>
                      <a:cxn ang="0">
                        <a:pos x="T2" y="T3"/>
                      </a:cxn>
                      <a:cxn ang="0">
                        <a:pos x="T4" y="T5"/>
                      </a:cxn>
                    </a:cxnLst>
                    <a:rect l="0" t="0" r="r" b="b"/>
                    <a:pathLst>
                      <a:path w="2" h="3">
                        <a:moveTo>
                          <a:pt x="2" y="1"/>
                        </a:moveTo>
                        <a:cubicBezTo>
                          <a:pt x="2" y="0"/>
                          <a:pt x="0" y="0"/>
                          <a:pt x="0" y="1"/>
                        </a:cubicBezTo>
                        <a:cubicBezTo>
                          <a:pt x="0" y="1"/>
                          <a:pt x="2" y="3"/>
                          <a:pt x="2" y="1"/>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19" name="Freeform 16">
                    <a:extLst>
                      <a:ext uri="{FF2B5EF4-FFF2-40B4-BE49-F238E27FC236}">
                        <a16:creationId xmlns:a16="http://schemas.microsoft.com/office/drawing/2014/main" id="{4F7B0CED-77D9-4336-9B67-B8D0F467B822}"/>
                      </a:ext>
                    </a:extLst>
                  </p:cNvPr>
                  <p:cNvSpPr>
                    <a:spLocks/>
                  </p:cNvSpPr>
                  <p:nvPr/>
                </p:nvSpPr>
                <p:spPr bwMode="auto">
                  <a:xfrm>
                    <a:off x="3462740" y="1887692"/>
                    <a:ext cx="531169" cy="1003829"/>
                  </a:xfrm>
                  <a:custGeom>
                    <a:avLst/>
                    <a:gdLst>
                      <a:gd name="T0" fmla="*/ 36 w 120"/>
                      <a:gd name="T1" fmla="*/ 54 h 227"/>
                      <a:gd name="T2" fmla="*/ 23 w 120"/>
                      <a:gd name="T3" fmla="*/ 57 h 227"/>
                      <a:gd name="T4" fmla="*/ 5 w 120"/>
                      <a:gd name="T5" fmla="*/ 63 h 227"/>
                      <a:gd name="T6" fmla="*/ 12 w 120"/>
                      <a:gd name="T7" fmla="*/ 67 h 227"/>
                      <a:gd name="T8" fmla="*/ 9 w 120"/>
                      <a:gd name="T9" fmla="*/ 77 h 227"/>
                      <a:gd name="T10" fmla="*/ 15 w 120"/>
                      <a:gd name="T11" fmla="*/ 100 h 227"/>
                      <a:gd name="T12" fmla="*/ 22 w 120"/>
                      <a:gd name="T13" fmla="*/ 105 h 227"/>
                      <a:gd name="T14" fmla="*/ 12 w 120"/>
                      <a:gd name="T15" fmla="*/ 120 h 227"/>
                      <a:gd name="T16" fmla="*/ 12 w 120"/>
                      <a:gd name="T17" fmla="*/ 124 h 227"/>
                      <a:gd name="T18" fmla="*/ 19 w 120"/>
                      <a:gd name="T19" fmla="*/ 127 h 227"/>
                      <a:gd name="T20" fmla="*/ 10 w 120"/>
                      <a:gd name="T21" fmla="*/ 129 h 227"/>
                      <a:gd name="T22" fmla="*/ 5 w 120"/>
                      <a:gd name="T23" fmla="*/ 147 h 227"/>
                      <a:gd name="T24" fmla="*/ 8 w 120"/>
                      <a:gd name="T25" fmla="*/ 180 h 227"/>
                      <a:gd name="T26" fmla="*/ 18 w 120"/>
                      <a:gd name="T27" fmla="*/ 181 h 227"/>
                      <a:gd name="T28" fmla="*/ 21 w 120"/>
                      <a:gd name="T29" fmla="*/ 174 h 227"/>
                      <a:gd name="T30" fmla="*/ 37 w 120"/>
                      <a:gd name="T31" fmla="*/ 173 h 227"/>
                      <a:gd name="T32" fmla="*/ 47 w 120"/>
                      <a:gd name="T33" fmla="*/ 168 h 227"/>
                      <a:gd name="T34" fmla="*/ 58 w 120"/>
                      <a:gd name="T35" fmla="*/ 161 h 227"/>
                      <a:gd name="T36" fmla="*/ 59 w 120"/>
                      <a:gd name="T37" fmla="*/ 176 h 227"/>
                      <a:gd name="T38" fmla="*/ 57 w 120"/>
                      <a:gd name="T39" fmla="*/ 190 h 227"/>
                      <a:gd name="T40" fmla="*/ 59 w 120"/>
                      <a:gd name="T41" fmla="*/ 201 h 227"/>
                      <a:gd name="T42" fmla="*/ 61 w 120"/>
                      <a:gd name="T43" fmla="*/ 206 h 227"/>
                      <a:gd name="T44" fmla="*/ 61 w 120"/>
                      <a:gd name="T45" fmla="*/ 225 h 227"/>
                      <a:gd name="T46" fmla="*/ 75 w 120"/>
                      <a:gd name="T47" fmla="*/ 224 h 227"/>
                      <a:gd name="T48" fmla="*/ 85 w 120"/>
                      <a:gd name="T49" fmla="*/ 213 h 227"/>
                      <a:gd name="T50" fmla="*/ 96 w 120"/>
                      <a:gd name="T51" fmla="*/ 208 h 227"/>
                      <a:gd name="T52" fmla="*/ 102 w 120"/>
                      <a:gd name="T53" fmla="*/ 195 h 227"/>
                      <a:gd name="T54" fmla="*/ 113 w 120"/>
                      <a:gd name="T55" fmla="*/ 172 h 227"/>
                      <a:gd name="T56" fmla="*/ 118 w 120"/>
                      <a:gd name="T57" fmla="*/ 155 h 227"/>
                      <a:gd name="T58" fmla="*/ 105 w 120"/>
                      <a:gd name="T59" fmla="*/ 141 h 227"/>
                      <a:gd name="T60" fmla="*/ 98 w 120"/>
                      <a:gd name="T61" fmla="*/ 141 h 227"/>
                      <a:gd name="T62" fmla="*/ 89 w 120"/>
                      <a:gd name="T63" fmla="*/ 123 h 227"/>
                      <a:gd name="T64" fmla="*/ 87 w 120"/>
                      <a:gd name="T65" fmla="*/ 114 h 227"/>
                      <a:gd name="T66" fmla="*/ 80 w 120"/>
                      <a:gd name="T67" fmla="*/ 94 h 227"/>
                      <a:gd name="T68" fmla="*/ 80 w 120"/>
                      <a:gd name="T69" fmla="*/ 83 h 227"/>
                      <a:gd name="T70" fmla="*/ 83 w 120"/>
                      <a:gd name="T71" fmla="*/ 79 h 227"/>
                      <a:gd name="T72" fmla="*/ 86 w 120"/>
                      <a:gd name="T73" fmla="*/ 68 h 227"/>
                      <a:gd name="T74" fmla="*/ 84 w 120"/>
                      <a:gd name="T75" fmla="*/ 47 h 227"/>
                      <a:gd name="T76" fmla="*/ 77 w 120"/>
                      <a:gd name="T77" fmla="*/ 29 h 227"/>
                      <a:gd name="T78" fmla="*/ 73 w 120"/>
                      <a:gd name="T79" fmla="*/ 34 h 227"/>
                      <a:gd name="T80" fmla="*/ 81 w 120"/>
                      <a:gd name="T81" fmla="*/ 21 h 227"/>
                      <a:gd name="T82" fmla="*/ 68 w 120"/>
                      <a:gd name="T83" fmla="*/ 24 h 227"/>
                      <a:gd name="T84" fmla="*/ 64 w 120"/>
                      <a:gd name="T85" fmla="*/ 17 h 227"/>
                      <a:gd name="T86" fmla="*/ 62 w 120"/>
                      <a:gd name="T87" fmla="*/ 7 h 227"/>
                      <a:gd name="T88" fmla="*/ 54 w 120"/>
                      <a:gd name="T89" fmla="*/ 1 h 227"/>
                      <a:gd name="T90" fmla="*/ 58 w 120"/>
                      <a:gd name="T91" fmla="*/ 12 h 227"/>
                      <a:gd name="T92" fmla="*/ 59 w 120"/>
                      <a:gd name="T93" fmla="*/ 24 h 227"/>
                      <a:gd name="T94" fmla="*/ 54 w 120"/>
                      <a:gd name="T95" fmla="*/ 31 h 227"/>
                      <a:gd name="T96" fmla="*/ 61 w 120"/>
                      <a:gd name="T97" fmla="*/ 47 h 227"/>
                      <a:gd name="T98" fmla="*/ 54 w 120"/>
                      <a:gd name="T99" fmla="*/ 5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227">
                        <a:moveTo>
                          <a:pt x="46" y="50"/>
                        </a:moveTo>
                        <a:cubicBezTo>
                          <a:pt x="43" y="50"/>
                          <a:pt x="41" y="51"/>
                          <a:pt x="41" y="52"/>
                        </a:cubicBezTo>
                        <a:cubicBezTo>
                          <a:pt x="40" y="53"/>
                          <a:pt x="37" y="54"/>
                          <a:pt x="36" y="54"/>
                        </a:cubicBezTo>
                        <a:cubicBezTo>
                          <a:pt x="35" y="53"/>
                          <a:pt x="32" y="53"/>
                          <a:pt x="32" y="55"/>
                        </a:cubicBezTo>
                        <a:cubicBezTo>
                          <a:pt x="32" y="56"/>
                          <a:pt x="28" y="59"/>
                          <a:pt x="27" y="58"/>
                        </a:cubicBezTo>
                        <a:cubicBezTo>
                          <a:pt x="26" y="58"/>
                          <a:pt x="24" y="56"/>
                          <a:pt x="23" y="57"/>
                        </a:cubicBezTo>
                        <a:cubicBezTo>
                          <a:pt x="22" y="58"/>
                          <a:pt x="19" y="61"/>
                          <a:pt x="18" y="60"/>
                        </a:cubicBezTo>
                        <a:cubicBezTo>
                          <a:pt x="17" y="59"/>
                          <a:pt x="15" y="59"/>
                          <a:pt x="15" y="59"/>
                        </a:cubicBezTo>
                        <a:cubicBezTo>
                          <a:pt x="14" y="60"/>
                          <a:pt x="8" y="63"/>
                          <a:pt x="5" y="63"/>
                        </a:cubicBezTo>
                        <a:cubicBezTo>
                          <a:pt x="5" y="64"/>
                          <a:pt x="5" y="66"/>
                          <a:pt x="6" y="67"/>
                        </a:cubicBezTo>
                        <a:cubicBezTo>
                          <a:pt x="6" y="68"/>
                          <a:pt x="9" y="71"/>
                          <a:pt x="9" y="70"/>
                        </a:cubicBezTo>
                        <a:cubicBezTo>
                          <a:pt x="9" y="69"/>
                          <a:pt x="12" y="65"/>
                          <a:pt x="12" y="67"/>
                        </a:cubicBezTo>
                        <a:cubicBezTo>
                          <a:pt x="13" y="68"/>
                          <a:pt x="12" y="70"/>
                          <a:pt x="11" y="70"/>
                        </a:cubicBezTo>
                        <a:cubicBezTo>
                          <a:pt x="11" y="70"/>
                          <a:pt x="8" y="71"/>
                          <a:pt x="8" y="72"/>
                        </a:cubicBezTo>
                        <a:cubicBezTo>
                          <a:pt x="8" y="73"/>
                          <a:pt x="8" y="76"/>
                          <a:pt x="9" y="77"/>
                        </a:cubicBezTo>
                        <a:cubicBezTo>
                          <a:pt x="10" y="78"/>
                          <a:pt x="11" y="81"/>
                          <a:pt x="11" y="82"/>
                        </a:cubicBezTo>
                        <a:cubicBezTo>
                          <a:pt x="11" y="83"/>
                          <a:pt x="10" y="86"/>
                          <a:pt x="11" y="88"/>
                        </a:cubicBezTo>
                        <a:cubicBezTo>
                          <a:pt x="12" y="91"/>
                          <a:pt x="15" y="99"/>
                          <a:pt x="15" y="100"/>
                        </a:cubicBezTo>
                        <a:cubicBezTo>
                          <a:pt x="15" y="101"/>
                          <a:pt x="16" y="103"/>
                          <a:pt x="16" y="103"/>
                        </a:cubicBezTo>
                        <a:cubicBezTo>
                          <a:pt x="17" y="103"/>
                          <a:pt x="20" y="102"/>
                          <a:pt x="20" y="103"/>
                        </a:cubicBezTo>
                        <a:cubicBezTo>
                          <a:pt x="21" y="103"/>
                          <a:pt x="24" y="106"/>
                          <a:pt x="22" y="105"/>
                        </a:cubicBezTo>
                        <a:cubicBezTo>
                          <a:pt x="20" y="105"/>
                          <a:pt x="17" y="105"/>
                          <a:pt x="17" y="105"/>
                        </a:cubicBezTo>
                        <a:cubicBezTo>
                          <a:pt x="16" y="106"/>
                          <a:pt x="11" y="107"/>
                          <a:pt x="11" y="108"/>
                        </a:cubicBezTo>
                        <a:cubicBezTo>
                          <a:pt x="12" y="109"/>
                          <a:pt x="11" y="120"/>
                          <a:pt x="12" y="120"/>
                        </a:cubicBezTo>
                        <a:cubicBezTo>
                          <a:pt x="13" y="119"/>
                          <a:pt x="16" y="115"/>
                          <a:pt x="17" y="117"/>
                        </a:cubicBezTo>
                        <a:cubicBezTo>
                          <a:pt x="17" y="120"/>
                          <a:pt x="16" y="122"/>
                          <a:pt x="15" y="122"/>
                        </a:cubicBezTo>
                        <a:cubicBezTo>
                          <a:pt x="14" y="122"/>
                          <a:pt x="12" y="122"/>
                          <a:pt x="12" y="124"/>
                        </a:cubicBezTo>
                        <a:cubicBezTo>
                          <a:pt x="12" y="125"/>
                          <a:pt x="10" y="127"/>
                          <a:pt x="12" y="126"/>
                        </a:cubicBezTo>
                        <a:cubicBezTo>
                          <a:pt x="14" y="126"/>
                          <a:pt x="15" y="124"/>
                          <a:pt x="16" y="124"/>
                        </a:cubicBezTo>
                        <a:cubicBezTo>
                          <a:pt x="16" y="125"/>
                          <a:pt x="20" y="126"/>
                          <a:pt x="19" y="127"/>
                        </a:cubicBezTo>
                        <a:cubicBezTo>
                          <a:pt x="18" y="128"/>
                          <a:pt x="15" y="128"/>
                          <a:pt x="15" y="130"/>
                        </a:cubicBezTo>
                        <a:cubicBezTo>
                          <a:pt x="15" y="131"/>
                          <a:pt x="15" y="132"/>
                          <a:pt x="14" y="132"/>
                        </a:cubicBezTo>
                        <a:cubicBezTo>
                          <a:pt x="13" y="131"/>
                          <a:pt x="10" y="128"/>
                          <a:pt x="10" y="129"/>
                        </a:cubicBezTo>
                        <a:cubicBezTo>
                          <a:pt x="9" y="129"/>
                          <a:pt x="5" y="128"/>
                          <a:pt x="5" y="129"/>
                        </a:cubicBezTo>
                        <a:cubicBezTo>
                          <a:pt x="5" y="130"/>
                          <a:pt x="6" y="133"/>
                          <a:pt x="6" y="135"/>
                        </a:cubicBezTo>
                        <a:cubicBezTo>
                          <a:pt x="7" y="137"/>
                          <a:pt x="5" y="145"/>
                          <a:pt x="5" y="147"/>
                        </a:cubicBezTo>
                        <a:cubicBezTo>
                          <a:pt x="5" y="149"/>
                          <a:pt x="0" y="151"/>
                          <a:pt x="0" y="153"/>
                        </a:cubicBezTo>
                        <a:cubicBezTo>
                          <a:pt x="1" y="154"/>
                          <a:pt x="0" y="174"/>
                          <a:pt x="0" y="176"/>
                        </a:cubicBezTo>
                        <a:cubicBezTo>
                          <a:pt x="3" y="179"/>
                          <a:pt x="6" y="178"/>
                          <a:pt x="8" y="180"/>
                        </a:cubicBezTo>
                        <a:cubicBezTo>
                          <a:pt x="9" y="181"/>
                          <a:pt x="10" y="179"/>
                          <a:pt x="11" y="179"/>
                        </a:cubicBezTo>
                        <a:cubicBezTo>
                          <a:pt x="12" y="179"/>
                          <a:pt x="13" y="182"/>
                          <a:pt x="13" y="182"/>
                        </a:cubicBezTo>
                        <a:cubicBezTo>
                          <a:pt x="14" y="183"/>
                          <a:pt x="17" y="180"/>
                          <a:pt x="18" y="181"/>
                        </a:cubicBezTo>
                        <a:cubicBezTo>
                          <a:pt x="20" y="181"/>
                          <a:pt x="20" y="180"/>
                          <a:pt x="20" y="180"/>
                        </a:cubicBezTo>
                        <a:cubicBezTo>
                          <a:pt x="20" y="179"/>
                          <a:pt x="21" y="178"/>
                          <a:pt x="22" y="177"/>
                        </a:cubicBezTo>
                        <a:cubicBezTo>
                          <a:pt x="23" y="177"/>
                          <a:pt x="21" y="174"/>
                          <a:pt x="21" y="174"/>
                        </a:cubicBezTo>
                        <a:cubicBezTo>
                          <a:pt x="21" y="173"/>
                          <a:pt x="25" y="175"/>
                          <a:pt x="27" y="172"/>
                        </a:cubicBezTo>
                        <a:cubicBezTo>
                          <a:pt x="28" y="171"/>
                          <a:pt x="33" y="171"/>
                          <a:pt x="33" y="171"/>
                        </a:cubicBezTo>
                        <a:cubicBezTo>
                          <a:pt x="33" y="171"/>
                          <a:pt x="36" y="172"/>
                          <a:pt x="37" y="173"/>
                        </a:cubicBezTo>
                        <a:cubicBezTo>
                          <a:pt x="38" y="174"/>
                          <a:pt x="42" y="169"/>
                          <a:pt x="42" y="169"/>
                        </a:cubicBezTo>
                        <a:cubicBezTo>
                          <a:pt x="43" y="169"/>
                          <a:pt x="44" y="167"/>
                          <a:pt x="44" y="166"/>
                        </a:cubicBezTo>
                        <a:cubicBezTo>
                          <a:pt x="44" y="165"/>
                          <a:pt x="46" y="167"/>
                          <a:pt x="47" y="168"/>
                        </a:cubicBezTo>
                        <a:cubicBezTo>
                          <a:pt x="47" y="169"/>
                          <a:pt x="51" y="162"/>
                          <a:pt x="51" y="162"/>
                        </a:cubicBezTo>
                        <a:cubicBezTo>
                          <a:pt x="51" y="161"/>
                          <a:pt x="54" y="160"/>
                          <a:pt x="55" y="160"/>
                        </a:cubicBezTo>
                        <a:cubicBezTo>
                          <a:pt x="56" y="160"/>
                          <a:pt x="58" y="160"/>
                          <a:pt x="58" y="161"/>
                        </a:cubicBezTo>
                        <a:cubicBezTo>
                          <a:pt x="59" y="162"/>
                          <a:pt x="60" y="161"/>
                          <a:pt x="61" y="161"/>
                        </a:cubicBezTo>
                        <a:cubicBezTo>
                          <a:pt x="62" y="161"/>
                          <a:pt x="64" y="166"/>
                          <a:pt x="65" y="167"/>
                        </a:cubicBezTo>
                        <a:cubicBezTo>
                          <a:pt x="66" y="168"/>
                          <a:pt x="59" y="174"/>
                          <a:pt x="59" y="176"/>
                        </a:cubicBezTo>
                        <a:cubicBezTo>
                          <a:pt x="59" y="178"/>
                          <a:pt x="56" y="182"/>
                          <a:pt x="56" y="183"/>
                        </a:cubicBezTo>
                        <a:cubicBezTo>
                          <a:pt x="55" y="184"/>
                          <a:pt x="58" y="187"/>
                          <a:pt x="59" y="188"/>
                        </a:cubicBezTo>
                        <a:cubicBezTo>
                          <a:pt x="60" y="188"/>
                          <a:pt x="58" y="190"/>
                          <a:pt x="57" y="190"/>
                        </a:cubicBezTo>
                        <a:cubicBezTo>
                          <a:pt x="56" y="191"/>
                          <a:pt x="59" y="194"/>
                          <a:pt x="59" y="195"/>
                        </a:cubicBezTo>
                        <a:cubicBezTo>
                          <a:pt x="60" y="195"/>
                          <a:pt x="58" y="198"/>
                          <a:pt x="58" y="198"/>
                        </a:cubicBezTo>
                        <a:cubicBezTo>
                          <a:pt x="57" y="198"/>
                          <a:pt x="59" y="200"/>
                          <a:pt x="59" y="201"/>
                        </a:cubicBezTo>
                        <a:cubicBezTo>
                          <a:pt x="60" y="202"/>
                          <a:pt x="62" y="200"/>
                          <a:pt x="63" y="200"/>
                        </a:cubicBezTo>
                        <a:cubicBezTo>
                          <a:pt x="64" y="200"/>
                          <a:pt x="64" y="202"/>
                          <a:pt x="64" y="203"/>
                        </a:cubicBezTo>
                        <a:cubicBezTo>
                          <a:pt x="64" y="204"/>
                          <a:pt x="62" y="205"/>
                          <a:pt x="61" y="206"/>
                        </a:cubicBezTo>
                        <a:cubicBezTo>
                          <a:pt x="60" y="206"/>
                          <a:pt x="62" y="214"/>
                          <a:pt x="62" y="215"/>
                        </a:cubicBezTo>
                        <a:cubicBezTo>
                          <a:pt x="62" y="217"/>
                          <a:pt x="58" y="223"/>
                          <a:pt x="57" y="224"/>
                        </a:cubicBezTo>
                        <a:cubicBezTo>
                          <a:pt x="57" y="225"/>
                          <a:pt x="60" y="225"/>
                          <a:pt x="61" y="225"/>
                        </a:cubicBezTo>
                        <a:cubicBezTo>
                          <a:pt x="62" y="225"/>
                          <a:pt x="63" y="226"/>
                          <a:pt x="65" y="226"/>
                        </a:cubicBezTo>
                        <a:cubicBezTo>
                          <a:pt x="66" y="225"/>
                          <a:pt x="69" y="227"/>
                          <a:pt x="70" y="227"/>
                        </a:cubicBezTo>
                        <a:cubicBezTo>
                          <a:pt x="72" y="227"/>
                          <a:pt x="74" y="225"/>
                          <a:pt x="75" y="224"/>
                        </a:cubicBezTo>
                        <a:cubicBezTo>
                          <a:pt x="76" y="224"/>
                          <a:pt x="78" y="221"/>
                          <a:pt x="78" y="220"/>
                        </a:cubicBezTo>
                        <a:cubicBezTo>
                          <a:pt x="79" y="218"/>
                          <a:pt x="80" y="218"/>
                          <a:pt x="81" y="217"/>
                        </a:cubicBezTo>
                        <a:cubicBezTo>
                          <a:pt x="83" y="217"/>
                          <a:pt x="84" y="214"/>
                          <a:pt x="85" y="213"/>
                        </a:cubicBezTo>
                        <a:cubicBezTo>
                          <a:pt x="85" y="211"/>
                          <a:pt x="89" y="214"/>
                          <a:pt x="90" y="214"/>
                        </a:cubicBezTo>
                        <a:cubicBezTo>
                          <a:pt x="90" y="212"/>
                          <a:pt x="93" y="210"/>
                          <a:pt x="94" y="210"/>
                        </a:cubicBezTo>
                        <a:cubicBezTo>
                          <a:pt x="96" y="210"/>
                          <a:pt x="97" y="210"/>
                          <a:pt x="96" y="208"/>
                        </a:cubicBezTo>
                        <a:cubicBezTo>
                          <a:pt x="94" y="207"/>
                          <a:pt x="95" y="206"/>
                          <a:pt x="97" y="205"/>
                        </a:cubicBezTo>
                        <a:cubicBezTo>
                          <a:pt x="99" y="204"/>
                          <a:pt x="103" y="200"/>
                          <a:pt x="102" y="199"/>
                        </a:cubicBezTo>
                        <a:cubicBezTo>
                          <a:pt x="101" y="198"/>
                          <a:pt x="99" y="197"/>
                          <a:pt x="102" y="195"/>
                        </a:cubicBezTo>
                        <a:cubicBezTo>
                          <a:pt x="102" y="194"/>
                          <a:pt x="101" y="189"/>
                          <a:pt x="102" y="188"/>
                        </a:cubicBezTo>
                        <a:cubicBezTo>
                          <a:pt x="103" y="186"/>
                          <a:pt x="108" y="181"/>
                          <a:pt x="108" y="180"/>
                        </a:cubicBezTo>
                        <a:cubicBezTo>
                          <a:pt x="109" y="178"/>
                          <a:pt x="111" y="173"/>
                          <a:pt x="113" y="172"/>
                        </a:cubicBezTo>
                        <a:cubicBezTo>
                          <a:pt x="115" y="171"/>
                          <a:pt x="118" y="169"/>
                          <a:pt x="118" y="167"/>
                        </a:cubicBezTo>
                        <a:cubicBezTo>
                          <a:pt x="118" y="165"/>
                          <a:pt x="118" y="161"/>
                          <a:pt x="119" y="159"/>
                        </a:cubicBezTo>
                        <a:cubicBezTo>
                          <a:pt x="120" y="157"/>
                          <a:pt x="119" y="157"/>
                          <a:pt x="118" y="155"/>
                        </a:cubicBezTo>
                        <a:cubicBezTo>
                          <a:pt x="117" y="153"/>
                          <a:pt x="115" y="149"/>
                          <a:pt x="114" y="149"/>
                        </a:cubicBezTo>
                        <a:cubicBezTo>
                          <a:pt x="113" y="149"/>
                          <a:pt x="112" y="150"/>
                          <a:pt x="111" y="148"/>
                        </a:cubicBezTo>
                        <a:cubicBezTo>
                          <a:pt x="110" y="146"/>
                          <a:pt x="106" y="140"/>
                          <a:pt x="105" y="141"/>
                        </a:cubicBezTo>
                        <a:cubicBezTo>
                          <a:pt x="105" y="141"/>
                          <a:pt x="103" y="145"/>
                          <a:pt x="102" y="143"/>
                        </a:cubicBezTo>
                        <a:cubicBezTo>
                          <a:pt x="102" y="142"/>
                          <a:pt x="101" y="139"/>
                          <a:pt x="100" y="140"/>
                        </a:cubicBezTo>
                        <a:cubicBezTo>
                          <a:pt x="100" y="141"/>
                          <a:pt x="98" y="142"/>
                          <a:pt x="98" y="141"/>
                        </a:cubicBezTo>
                        <a:cubicBezTo>
                          <a:pt x="97" y="140"/>
                          <a:pt x="94" y="136"/>
                          <a:pt x="94" y="136"/>
                        </a:cubicBezTo>
                        <a:cubicBezTo>
                          <a:pt x="93" y="135"/>
                          <a:pt x="94" y="128"/>
                          <a:pt x="93" y="127"/>
                        </a:cubicBezTo>
                        <a:cubicBezTo>
                          <a:pt x="92" y="126"/>
                          <a:pt x="90" y="123"/>
                          <a:pt x="89" y="123"/>
                        </a:cubicBezTo>
                        <a:cubicBezTo>
                          <a:pt x="89" y="123"/>
                          <a:pt x="86" y="122"/>
                          <a:pt x="86" y="121"/>
                        </a:cubicBezTo>
                        <a:cubicBezTo>
                          <a:pt x="86" y="120"/>
                          <a:pt x="85" y="118"/>
                          <a:pt x="86" y="117"/>
                        </a:cubicBezTo>
                        <a:cubicBezTo>
                          <a:pt x="87" y="117"/>
                          <a:pt x="87" y="115"/>
                          <a:pt x="87" y="114"/>
                        </a:cubicBezTo>
                        <a:cubicBezTo>
                          <a:pt x="86" y="114"/>
                          <a:pt x="84" y="110"/>
                          <a:pt x="84" y="109"/>
                        </a:cubicBezTo>
                        <a:cubicBezTo>
                          <a:pt x="84" y="108"/>
                          <a:pt x="85" y="105"/>
                          <a:pt x="84" y="104"/>
                        </a:cubicBezTo>
                        <a:cubicBezTo>
                          <a:pt x="84" y="103"/>
                          <a:pt x="80" y="95"/>
                          <a:pt x="80" y="94"/>
                        </a:cubicBezTo>
                        <a:cubicBezTo>
                          <a:pt x="80" y="93"/>
                          <a:pt x="80" y="91"/>
                          <a:pt x="80" y="90"/>
                        </a:cubicBezTo>
                        <a:cubicBezTo>
                          <a:pt x="79" y="89"/>
                          <a:pt x="76" y="86"/>
                          <a:pt x="77" y="85"/>
                        </a:cubicBezTo>
                        <a:cubicBezTo>
                          <a:pt x="78" y="85"/>
                          <a:pt x="79" y="83"/>
                          <a:pt x="80" y="83"/>
                        </a:cubicBezTo>
                        <a:cubicBezTo>
                          <a:pt x="80" y="83"/>
                          <a:pt x="82" y="84"/>
                          <a:pt x="82" y="84"/>
                        </a:cubicBezTo>
                        <a:cubicBezTo>
                          <a:pt x="82" y="83"/>
                          <a:pt x="84" y="83"/>
                          <a:pt x="84" y="82"/>
                        </a:cubicBezTo>
                        <a:cubicBezTo>
                          <a:pt x="83" y="81"/>
                          <a:pt x="82" y="80"/>
                          <a:pt x="83" y="79"/>
                        </a:cubicBezTo>
                        <a:cubicBezTo>
                          <a:pt x="84" y="78"/>
                          <a:pt x="85" y="77"/>
                          <a:pt x="84" y="76"/>
                        </a:cubicBezTo>
                        <a:cubicBezTo>
                          <a:pt x="84" y="74"/>
                          <a:pt x="86" y="73"/>
                          <a:pt x="86" y="73"/>
                        </a:cubicBezTo>
                        <a:cubicBezTo>
                          <a:pt x="86" y="72"/>
                          <a:pt x="87" y="69"/>
                          <a:pt x="86" y="68"/>
                        </a:cubicBezTo>
                        <a:cubicBezTo>
                          <a:pt x="85" y="67"/>
                          <a:pt x="83" y="64"/>
                          <a:pt x="84" y="62"/>
                        </a:cubicBezTo>
                        <a:cubicBezTo>
                          <a:pt x="84" y="60"/>
                          <a:pt x="84" y="52"/>
                          <a:pt x="84" y="52"/>
                        </a:cubicBezTo>
                        <a:cubicBezTo>
                          <a:pt x="85" y="51"/>
                          <a:pt x="85" y="47"/>
                          <a:pt x="84" y="47"/>
                        </a:cubicBezTo>
                        <a:cubicBezTo>
                          <a:pt x="83" y="46"/>
                          <a:pt x="84" y="42"/>
                          <a:pt x="83" y="41"/>
                        </a:cubicBezTo>
                        <a:cubicBezTo>
                          <a:pt x="83" y="41"/>
                          <a:pt x="82" y="35"/>
                          <a:pt x="81" y="34"/>
                        </a:cubicBezTo>
                        <a:cubicBezTo>
                          <a:pt x="80" y="33"/>
                          <a:pt x="78" y="29"/>
                          <a:pt x="77" y="29"/>
                        </a:cubicBezTo>
                        <a:cubicBezTo>
                          <a:pt x="77" y="30"/>
                          <a:pt x="76" y="31"/>
                          <a:pt x="76" y="30"/>
                        </a:cubicBezTo>
                        <a:cubicBezTo>
                          <a:pt x="75" y="29"/>
                          <a:pt x="73" y="30"/>
                          <a:pt x="74" y="30"/>
                        </a:cubicBezTo>
                        <a:cubicBezTo>
                          <a:pt x="74" y="31"/>
                          <a:pt x="74" y="34"/>
                          <a:pt x="73" y="34"/>
                        </a:cubicBezTo>
                        <a:cubicBezTo>
                          <a:pt x="72" y="33"/>
                          <a:pt x="71" y="30"/>
                          <a:pt x="72" y="29"/>
                        </a:cubicBezTo>
                        <a:cubicBezTo>
                          <a:pt x="73" y="28"/>
                          <a:pt x="78" y="23"/>
                          <a:pt x="79" y="23"/>
                        </a:cubicBezTo>
                        <a:cubicBezTo>
                          <a:pt x="80" y="23"/>
                          <a:pt x="82" y="22"/>
                          <a:pt x="81" y="21"/>
                        </a:cubicBezTo>
                        <a:cubicBezTo>
                          <a:pt x="81" y="20"/>
                          <a:pt x="79" y="19"/>
                          <a:pt x="78" y="19"/>
                        </a:cubicBezTo>
                        <a:cubicBezTo>
                          <a:pt x="77" y="19"/>
                          <a:pt x="72" y="20"/>
                          <a:pt x="71" y="21"/>
                        </a:cubicBezTo>
                        <a:cubicBezTo>
                          <a:pt x="71" y="21"/>
                          <a:pt x="68" y="24"/>
                          <a:pt x="68" y="24"/>
                        </a:cubicBezTo>
                        <a:cubicBezTo>
                          <a:pt x="68" y="23"/>
                          <a:pt x="67" y="22"/>
                          <a:pt x="68" y="22"/>
                        </a:cubicBezTo>
                        <a:cubicBezTo>
                          <a:pt x="69" y="21"/>
                          <a:pt x="68" y="19"/>
                          <a:pt x="67" y="18"/>
                        </a:cubicBezTo>
                        <a:cubicBezTo>
                          <a:pt x="66" y="17"/>
                          <a:pt x="64" y="18"/>
                          <a:pt x="64" y="17"/>
                        </a:cubicBezTo>
                        <a:cubicBezTo>
                          <a:pt x="63" y="16"/>
                          <a:pt x="65" y="17"/>
                          <a:pt x="65" y="15"/>
                        </a:cubicBezTo>
                        <a:cubicBezTo>
                          <a:pt x="65" y="13"/>
                          <a:pt x="65" y="11"/>
                          <a:pt x="64" y="10"/>
                        </a:cubicBezTo>
                        <a:cubicBezTo>
                          <a:pt x="63" y="10"/>
                          <a:pt x="62" y="8"/>
                          <a:pt x="62" y="7"/>
                        </a:cubicBezTo>
                        <a:cubicBezTo>
                          <a:pt x="62" y="6"/>
                          <a:pt x="60" y="3"/>
                          <a:pt x="60" y="3"/>
                        </a:cubicBezTo>
                        <a:cubicBezTo>
                          <a:pt x="60" y="4"/>
                          <a:pt x="59" y="5"/>
                          <a:pt x="58" y="4"/>
                        </a:cubicBezTo>
                        <a:cubicBezTo>
                          <a:pt x="57" y="3"/>
                          <a:pt x="55" y="1"/>
                          <a:pt x="54" y="1"/>
                        </a:cubicBezTo>
                        <a:cubicBezTo>
                          <a:pt x="54" y="1"/>
                          <a:pt x="51" y="0"/>
                          <a:pt x="50" y="1"/>
                        </a:cubicBezTo>
                        <a:cubicBezTo>
                          <a:pt x="50" y="1"/>
                          <a:pt x="49" y="3"/>
                          <a:pt x="50" y="4"/>
                        </a:cubicBezTo>
                        <a:cubicBezTo>
                          <a:pt x="51" y="5"/>
                          <a:pt x="56" y="12"/>
                          <a:pt x="58" y="12"/>
                        </a:cubicBezTo>
                        <a:cubicBezTo>
                          <a:pt x="60" y="12"/>
                          <a:pt x="56" y="13"/>
                          <a:pt x="56" y="14"/>
                        </a:cubicBezTo>
                        <a:cubicBezTo>
                          <a:pt x="56" y="15"/>
                          <a:pt x="56" y="20"/>
                          <a:pt x="57" y="21"/>
                        </a:cubicBezTo>
                        <a:cubicBezTo>
                          <a:pt x="58" y="21"/>
                          <a:pt x="59" y="23"/>
                          <a:pt x="59" y="24"/>
                        </a:cubicBezTo>
                        <a:cubicBezTo>
                          <a:pt x="59" y="27"/>
                          <a:pt x="56" y="26"/>
                          <a:pt x="55" y="27"/>
                        </a:cubicBezTo>
                        <a:cubicBezTo>
                          <a:pt x="54" y="27"/>
                          <a:pt x="57" y="30"/>
                          <a:pt x="56" y="30"/>
                        </a:cubicBezTo>
                        <a:cubicBezTo>
                          <a:pt x="54" y="30"/>
                          <a:pt x="54" y="31"/>
                          <a:pt x="54" y="31"/>
                        </a:cubicBezTo>
                        <a:cubicBezTo>
                          <a:pt x="54" y="32"/>
                          <a:pt x="56" y="35"/>
                          <a:pt x="56" y="36"/>
                        </a:cubicBezTo>
                        <a:cubicBezTo>
                          <a:pt x="57" y="36"/>
                          <a:pt x="60" y="42"/>
                          <a:pt x="61" y="43"/>
                        </a:cubicBezTo>
                        <a:cubicBezTo>
                          <a:pt x="61" y="44"/>
                          <a:pt x="62" y="47"/>
                          <a:pt x="61" y="47"/>
                        </a:cubicBezTo>
                        <a:cubicBezTo>
                          <a:pt x="60" y="48"/>
                          <a:pt x="60" y="49"/>
                          <a:pt x="60" y="50"/>
                        </a:cubicBezTo>
                        <a:cubicBezTo>
                          <a:pt x="61" y="51"/>
                          <a:pt x="62" y="54"/>
                          <a:pt x="61" y="55"/>
                        </a:cubicBezTo>
                        <a:cubicBezTo>
                          <a:pt x="61" y="56"/>
                          <a:pt x="55" y="59"/>
                          <a:pt x="54" y="59"/>
                        </a:cubicBezTo>
                        <a:cubicBezTo>
                          <a:pt x="53" y="59"/>
                          <a:pt x="51" y="59"/>
                          <a:pt x="49" y="58"/>
                        </a:cubicBezTo>
                        <a:cubicBezTo>
                          <a:pt x="48" y="57"/>
                          <a:pt x="46" y="51"/>
                          <a:pt x="46" y="50"/>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0" name="Freeform 17">
                    <a:extLst>
                      <a:ext uri="{FF2B5EF4-FFF2-40B4-BE49-F238E27FC236}">
                        <a16:creationId xmlns:a16="http://schemas.microsoft.com/office/drawing/2014/main" id="{754C96AA-6346-4695-95D1-261B425E7A78}"/>
                      </a:ext>
                    </a:extLst>
                  </p:cNvPr>
                  <p:cNvSpPr>
                    <a:spLocks/>
                  </p:cNvSpPr>
                  <p:nvPr/>
                </p:nvSpPr>
                <p:spPr bwMode="auto">
                  <a:xfrm>
                    <a:off x="2781284" y="1043328"/>
                    <a:ext cx="22945" cy="13767"/>
                  </a:xfrm>
                  <a:custGeom>
                    <a:avLst/>
                    <a:gdLst>
                      <a:gd name="T0" fmla="*/ 2 w 5"/>
                      <a:gd name="T1" fmla="*/ 3 h 3"/>
                      <a:gd name="T2" fmla="*/ 3 w 5"/>
                      <a:gd name="T3" fmla="*/ 0 h 3"/>
                      <a:gd name="T4" fmla="*/ 0 w 5"/>
                      <a:gd name="T5" fmla="*/ 1 h 3"/>
                      <a:gd name="T6" fmla="*/ 2 w 5"/>
                      <a:gd name="T7" fmla="*/ 3 h 3"/>
                    </a:gdLst>
                    <a:ahLst/>
                    <a:cxnLst>
                      <a:cxn ang="0">
                        <a:pos x="T0" y="T1"/>
                      </a:cxn>
                      <a:cxn ang="0">
                        <a:pos x="T2" y="T3"/>
                      </a:cxn>
                      <a:cxn ang="0">
                        <a:pos x="T4" y="T5"/>
                      </a:cxn>
                      <a:cxn ang="0">
                        <a:pos x="T6" y="T7"/>
                      </a:cxn>
                    </a:cxnLst>
                    <a:rect l="0" t="0" r="r" b="b"/>
                    <a:pathLst>
                      <a:path w="5" h="3">
                        <a:moveTo>
                          <a:pt x="2" y="3"/>
                        </a:moveTo>
                        <a:cubicBezTo>
                          <a:pt x="5" y="3"/>
                          <a:pt x="4" y="0"/>
                          <a:pt x="3" y="0"/>
                        </a:cubicBezTo>
                        <a:cubicBezTo>
                          <a:pt x="3" y="1"/>
                          <a:pt x="0" y="0"/>
                          <a:pt x="0" y="1"/>
                        </a:cubicBezTo>
                        <a:cubicBezTo>
                          <a:pt x="1" y="2"/>
                          <a:pt x="1" y="3"/>
                          <a:pt x="2" y="3"/>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1" name="Freeform 18">
                    <a:extLst>
                      <a:ext uri="{FF2B5EF4-FFF2-40B4-BE49-F238E27FC236}">
                        <a16:creationId xmlns:a16="http://schemas.microsoft.com/office/drawing/2014/main" id="{7F4DEDC3-9E97-4872-84FC-31CBC3B7712A}"/>
                      </a:ext>
                    </a:extLst>
                  </p:cNvPr>
                  <p:cNvSpPr>
                    <a:spLocks/>
                  </p:cNvSpPr>
                  <p:nvPr/>
                </p:nvSpPr>
                <p:spPr bwMode="auto">
                  <a:xfrm>
                    <a:off x="2754897" y="1057095"/>
                    <a:ext cx="18356" cy="12620"/>
                  </a:xfrm>
                  <a:custGeom>
                    <a:avLst/>
                    <a:gdLst>
                      <a:gd name="T0" fmla="*/ 4 w 4"/>
                      <a:gd name="T1" fmla="*/ 1 h 3"/>
                      <a:gd name="T2" fmla="*/ 1 w 4"/>
                      <a:gd name="T3" fmla="*/ 2 h 3"/>
                      <a:gd name="T4" fmla="*/ 4 w 4"/>
                      <a:gd name="T5" fmla="*/ 1 h 3"/>
                    </a:gdLst>
                    <a:ahLst/>
                    <a:cxnLst>
                      <a:cxn ang="0">
                        <a:pos x="T0" y="T1"/>
                      </a:cxn>
                      <a:cxn ang="0">
                        <a:pos x="T2" y="T3"/>
                      </a:cxn>
                      <a:cxn ang="0">
                        <a:pos x="T4" y="T5"/>
                      </a:cxn>
                    </a:cxnLst>
                    <a:rect l="0" t="0" r="r" b="b"/>
                    <a:pathLst>
                      <a:path w="4" h="3">
                        <a:moveTo>
                          <a:pt x="4" y="1"/>
                        </a:moveTo>
                        <a:cubicBezTo>
                          <a:pt x="3" y="0"/>
                          <a:pt x="0" y="1"/>
                          <a:pt x="1" y="2"/>
                        </a:cubicBezTo>
                        <a:cubicBezTo>
                          <a:pt x="2" y="3"/>
                          <a:pt x="4" y="2"/>
                          <a:pt x="4"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2" name="Freeform 19">
                    <a:extLst>
                      <a:ext uri="{FF2B5EF4-FFF2-40B4-BE49-F238E27FC236}">
                        <a16:creationId xmlns:a16="http://schemas.microsoft.com/office/drawing/2014/main" id="{C53FD66D-707E-4BCA-B60E-6A3CFED3EBE0}"/>
                      </a:ext>
                    </a:extLst>
                  </p:cNvPr>
                  <p:cNvSpPr>
                    <a:spLocks/>
                  </p:cNvSpPr>
                  <p:nvPr/>
                </p:nvSpPr>
                <p:spPr bwMode="auto">
                  <a:xfrm>
                    <a:off x="3298686" y="1353081"/>
                    <a:ext cx="9178" cy="21797"/>
                  </a:xfrm>
                  <a:custGeom>
                    <a:avLst/>
                    <a:gdLst>
                      <a:gd name="T0" fmla="*/ 0 w 2"/>
                      <a:gd name="T1" fmla="*/ 1 h 5"/>
                      <a:gd name="T2" fmla="*/ 0 w 2"/>
                      <a:gd name="T3" fmla="*/ 3 h 5"/>
                      <a:gd name="T4" fmla="*/ 2 w 2"/>
                      <a:gd name="T5" fmla="*/ 5 h 5"/>
                      <a:gd name="T6" fmla="*/ 2 w 2"/>
                      <a:gd name="T7" fmla="*/ 3 h 5"/>
                      <a:gd name="T8" fmla="*/ 0 w 2"/>
                      <a:gd name="T9" fmla="*/ 1 h 5"/>
                    </a:gdLst>
                    <a:ahLst/>
                    <a:cxnLst>
                      <a:cxn ang="0">
                        <a:pos x="T0" y="T1"/>
                      </a:cxn>
                      <a:cxn ang="0">
                        <a:pos x="T2" y="T3"/>
                      </a:cxn>
                      <a:cxn ang="0">
                        <a:pos x="T4" y="T5"/>
                      </a:cxn>
                      <a:cxn ang="0">
                        <a:pos x="T6" y="T7"/>
                      </a:cxn>
                      <a:cxn ang="0">
                        <a:pos x="T8" y="T9"/>
                      </a:cxn>
                    </a:cxnLst>
                    <a:rect l="0" t="0" r="r" b="b"/>
                    <a:pathLst>
                      <a:path w="2" h="5">
                        <a:moveTo>
                          <a:pt x="0" y="1"/>
                        </a:moveTo>
                        <a:cubicBezTo>
                          <a:pt x="0" y="1"/>
                          <a:pt x="0" y="3"/>
                          <a:pt x="0" y="3"/>
                        </a:cubicBezTo>
                        <a:cubicBezTo>
                          <a:pt x="1" y="4"/>
                          <a:pt x="1" y="5"/>
                          <a:pt x="2" y="5"/>
                        </a:cubicBezTo>
                        <a:cubicBezTo>
                          <a:pt x="2" y="4"/>
                          <a:pt x="2" y="3"/>
                          <a:pt x="2" y="3"/>
                        </a:cubicBezTo>
                        <a:cubicBezTo>
                          <a:pt x="2" y="3"/>
                          <a:pt x="0" y="0"/>
                          <a:pt x="0"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3" name="Freeform 20">
                    <a:extLst>
                      <a:ext uri="{FF2B5EF4-FFF2-40B4-BE49-F238E27FC236}">
                        <a16:creationId xmlns:a16="http://schemas.microsoft.com/office/drawing/2014/main" id="{E7276B52-3EAD-41C6-A78B-82F0290E4330}"/>
                      </a:ext>
                    </a:extLst>
                  </p:cNvPr>
                  <p:cNvSpPr>
                    <a:spLocks/>
                  </p:cNvSpPr>
                  <p:nvPr/>
                </p:nvSpPr>
                <p:spPr bwMode="auto">
                  <a:xfrm>
                    <a:off x="3383581" y="1799355"/>
                    <a:ext cx="21797" cy="17209"/>
                  </a:xfrm>
                  <a:custGeom>
                    <a:avLst/>
                    <a:gdLst>
                      <a:gd name="T0" fmla="*/ 4 w 5"/>
                      <a:gd name="T1" fmla="*/ 2 h 4"/>
                      <a:gd name="T2" fmla="*/ 1 w 5"/>
                      <a:gd name="T3" fmla="*/ 1 h 4"/>
                      <a:gd name="T4" fmla="*/ 1 w 5"/>
                      <a:gd name="T5" fmla="*/ 3 h 4"/>
                      <a:gd name="T6" fmla="*/ 4 w 5"/>
                      <a:gd name="T7" fmla="*/ 4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3" y="1"/>
                          <a:pt x="2" y="0"/>
                          <a:pt x="1" y="1"/>
                        </a:cubicBezTo>
                        <a:cubicBezTo>
                          <a:pt x="1" y="1"/>
                          <a:pt x="0" y="2"/>
                          <a:pt x="1" y="3"/>
                        </a:cubicBezTo>
                        <a:cubicBezTo>
                          <a:pt x="2" y="4"/>
                          <a:pt x="3" y="4"/>
                          <a:pt x="4" y="4"/>
                        </a:cubicBezTo>
                        <a:cubicBezTo>
                          <a:pt x="5" y="4"/>
                          <a:pt x="5" y="3"/>
                          <a:pt x="4"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4" name="Freeform 21">
                    <a:extLst>
                      <a:ext uri="{FF2B5EF4-FFF2-40B4-BE49-F238E27FC236}">
                        <a16:creationId xmlns:a16="http://schemas.microsoft.com/office/drawing/2014/main" id="{5DD9D261-CAE8-4624-B6DE-734B2E9DA27D}"/>
                      </a:ext>
                    </a:extLst>
                  </p:cNvPr>
                  <p:cNvSpPr>
                    <a:spLocks/>
                  </p:cNvSpPr>
                  <p:nvPr/>
                </p:nvSpPr>
                <p:spPr bwMode="auto">
                  <a:xfrm>
                    <a:off x="3512071" y="1689220"/>
                    <a:ext cx="12620" cy="12620"/>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3" y="3"/>
                          <a:pt x="3" y="3"/>
                        </a:cubicBezTo>
                        <a:cubicBezTo>
                          <a:pt x="3" y="2"/>
                          <a:pt x="0" y="0"/>
                          <a:pt x="0"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5" name="Freeform 22">
                    <a:extLst>
                      <a:ext uri="{FF2B5EF4-FFF2-40B4-BE49-F238E27FC236}">
                        <a16:creationId xmlns:a16="http://schemas.microsoft.com/office/drawing/2014/main" id="{62CCA2BD-A2AB-413B-AD3A-E76B556DC822}"/>
                      </a:ext>
                    </a:extLst>
                  </p:cNvPr>
                  <p:cNvSpPr>
                    <a:spLocks/>
                  </p:cNvSpPr>
                  <p:nvPr/>
                </p:nvSpPr>
                <p:spPr bwMode="auto">
                  <a:xfrm>
                    <a:off x="2928130" y="1140843"/>
                    <a:ext cx="565586" cy="711285"/>
                  </a:xfrm>
                  <a:custGeom>
                    <a:avLst/>
                    <a:gdLst>
                      <a:gd name="T0" fmla="*/ 123 w 128"/>
                      <a:gd name="T1" fmla="*/ 146 h 161"/>
                      <a:gd name="T2" fmla="*/ 117 w 128"/>
                      <a:gd name="T3" fmla="*/ 126 h 161"/>
                      <a:gd name="T4" fmla="*/ 115 w 128"/>
                      <a:gd name="T5" fmla="*/ 116 h 161"/>
                      <a:gd name="T6" fmla="*/ 109 w 128"/>
                      <a:gd name="T7" fmla="*/ 116 h 161"/>
                      <a:gd name="T8" fmla="*/ 115 w 128"/>
                      <a:gd name="T9" fmla="*/ 113 h 161"/>
                      <a:gd name="T10" fmla="*/ 123 w 128"/>
                      <a:gd name="T11" fmla="*/ 113 h 161"/>
                      <a:gd name="T12" fmla="*/ 118 w 128"/>
                      <a:gd name="T13" fmla="*/ 100 h 161"/>
                      <a:gd name="T14" fmla="*/ 120 w 128"/>
                      <a:gd name="T15" fmla="*/ 94 h 161"/>
                      <a:gd name="T16" fmla="*/ 114 w 128"/>
                      <a:gd name="T17" fmla="*/ 84 h 161"/>
                      <a:gd name="T18" fmla="*/ 109 w 128"/>
                      <a:gd name="T19" fmla="*/ 78 h 161"/>
                      <a:gd name="T20" fmla="*/ 107 w 128"/>
                      <a:gd name="T21" fmla="*/ 71 h 161"/>
                      <a:gd name="T22" fmla="*/ 101 w 128"/>
                      <a:gd name="T23" fmla="*/ 69 h 161"/>
                      <a:gd name="T24" fmla="*/ 96 w 128"/>
                      <a:gd name="T25" fmla="*/ 73 h 161"/>
                      <a:gd name="T26" fmla="*/ 99 w 128"/>
                      <a:gd name="T27" fmla="*/ 76 h 161"/>
                      <a:gd name="T28" fmla="*/ 94 w 128"/>
                      <a:gd name="T29" fmla="*/ 72 h 161"/>
                      <a:gd name="T30" fmla="*/ 87 w 128"/>
                      <a:gd name="T31" fmla="*/ 66 h 161"/>
                      <a:gd name="T32" fmla="*/ 92 w 128"/>
                      <a:gd name="T33" fmla="*/ 63 h 161"/>
                      <a:gd name="T34" fmla="*/ 92 w 128"/>
                      <a:gd name="T35" fmla="*/ 58 h 161"/>
                      <a:gd name="T36" fmla="*/ 81 w 128"/>
                      <a:gd name="T37" fmla="*/ 51 h 161"/>
                      <a:gd name="T38" fmla="*/ 72 w 128"/>
                      <a:gd name="T39" fmla="*/ 52 h 161"/>
                      <a:gd name="T40" fmla="*/ 70 w 128"/>
                      <a:gd name="T41" fmla="*/ 48 h 161"/>
                      <a:gd name="T42" fmla="*/ 61 w 128"/>
                      <a:gd name="T43" fmla="*/ 43 h 161"/>
                      <a:gd name="T44" fmla="*/ 59 w 128"/>
                      <a:gd name="T45" fmla="*/ 49 h 161"/>
                      <a:gd name="T46" fmla="*/ 48 w 128"/>
                      <a:gd name="T47" fmla="*/ 43 h 161"/>
                      <a:gd name="T48" fmla="*/ 53 w 128"/>
                      <a:gd name="T49" fmla="*/ 36 h 161"/>
                      <a:gd name="T50" fmla="*/ 46 w 128"/>
                      <a:gd name="T51" fmla="*/ 36 h 161"/>
                      <a:gd name="T52" fmla="*/ 45 w 128"/>
                      <a:gd name="T53" fmla="*/ 44 h 161"/>
                      <a:gd name="T54" fmla="*/ 41 w 128"/>
                      <a:gd name="T55" fmla="*/ 40 h 161"/>
                      <a:gd name="T56" fmla="*/ 32 w 128"/>
                      <a:gd name="T57" fmla="*/ 34 h 161"/>
                      <a:gd name="T58" fmla="*/ 32 w 128"/>
                      <a:gd name="T59" fmla="*/ 29 h 161"/>
                      <a:gd name="T60" fmla="*/ 22 w 128"/>
                      <a:gd name="T61" fmla="*/ 13 h 161"/>
                      <a:gd name="T62" fmla="*/ 16 w 128"/>
                      <a:gd name="T63" fmla="*/ 10 h 161"/>
                      <a:gd name="T64" fmla="*/ 25 w 128"/>
                      <a:gd name="T65" fmla="*/ 7 h 161"/>
                      <a:gd name="T66" fmla="*/ 21 w 128"/>
                      <a:gd name="T67" fmla="*/ 2 h 161"/>
                      <a:gd name="T68" fmla="*/ 10 w 128"/>
                      <a:gd name="T69" fmla="*/ 4 h 161"/>
                      <a:gd name="T70" fmla="*/ 1 w 128"/>
                      <a:gd name="T71" fmla="*/ 6 h 161"/>
                      <a:gd name="T72" fmla="*/ 31 w 128"/>
                      <a:gd name="T73" fmla="*/ 62 h 161"/>
                      <a:gd name="T74" fmla="*/ 33 w 128"/>
                      <a:gd name="T75" fmla="*/ 71 h 161"/>
                      <a:gd name="T76" fmla="*/ 39 w 128"/>
                      <a:gd name="T77" fmla="*/ 74 h 161"/>
                      <a:gd name="T78" fmla="*/ 43 w 128"/>
                      <a:gd name="T79" fmla="*/ 86 h 161"/>
                      <a:gd name="T80" fmla="*/ 52 w 128"/>
                      <a:gd name="T81" fmla="*/ 81 h 161"/>
                      <a:gd name="T82" fmla="*/ 58 w 128"/>
                      <a:gd name="T83" fmla="*/ 76 h 161"/>
                      <a:gd name="T84" fmla="*/ 62 w 128"/>
                      <a:gd name="T85" fmla="*/ 76 h 161"/>
                      <a:gd name="T86" fmla="*/ 55 w 128"/>
                      <a:gd name="T87" fmla="*/ 84 h 161"/>
                      <a:gd name="T88" fmla="*/ 47 w 128"/>
                      <a:gd name="T89" fmla="*/ 91 h 161"/>
                      <a:gd name="T90" fmla="*/ 64 w 128"/>
                      <a:gd name="T91" fmla="*/ 117 h 161"/>
                      <a:gd name="T92" fmla="*/ 87 w 128"/>
                      <a:gd name="T93" fmla="*/ 155 h 161"/>
                      <a:gd name="T94" fmla="*/ 97 w 128"/>
                      <a:gd name="T95" fmla="*/ 157 h 161"/>
                      <a:gd name="T96" fmla="*/ 85 w 128"/>
                      <a:gd name="T97" fmla="*/ 139 h 161"/>
                      <a:gd name="T98" fmla="*/ 101 w 128"/>
                      <a:gd name="T99" fmla="*/ 150 h 161"/>
                      <a:gd name="T100" fmla="*/ 99 w 128"/>
                      <a:gd name="T101" fmla="*/ 140 h 161"/>
                      <a:gd name="T102" fmla="*/ 106 w 128"/>
                      <a:gd name="T103" fmla="*/ 146 h 161"/>
                      <a:gd name="T104" fmla="*/ 107 w 128"/>
                      <a:gd name="T105"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61">
                        <a:moveTo>
                          <a:pt x="114" y="151"/>
                        </a:moveTo>
                        <a:cubicBezTo>
                          <a:pt x="115" y="151"/>
                          <a:pt x="119" y="150"/>
                          <a:pt x="120" y="147"/>
                        </a:cubicBezTo>
                        <a:cubicBezTo>
                          <a:pt x="120" y="146"/>
                          <a:pt x="122" y="146"/>
                          <a:pt x="123" y="146"/>
                        </a:cubicBezTo>
                        <a:cubicBezTo>
                          <a:pt x="124" y="146"/>
                          <a:pt x="126" y="143"/>
                          <a:pt x="128" y="142"/>
                        </a:cubicBezTo>
                        <a:cubicBezTo>
                          <a:pt x="127" y="139"/>
                          <a:pt x="122" y="133"/>
                          <a:pt x="122" y="133"/>
                        </a:cubicBezTo>
                        <a:cubicBezTo>
                          <a:pt x="121" y="133"/>
                          <a:pt x="117" y="128"/>
                          <a:pt x="117" y="126"/>
                        </a:cubicBezTo>
                        <a:cubicBezTo>
                          <a:pt x="117" y="124"/>
                          <a:pt x="116" y="121"/>
                          <a:pt x="117" y="120"/>
                        </a:cubicBezTo>
                        <a:cubicBezTo>
                          <a:pt x="117" y="120"/>
                          <a:pt x="119" y="118"/>
                          <a:pt x="118" y="118"/>
                        </a:cubicBezTo>
                        <a:cubicBezTo>
                          <a:pt x="118" y="117"/>
                          <a:pt x="116" y="115"/>
                          <a:pt x="115" y="116"/>
                        </a:cubicBezTo>
                        <a:cubicBezTo>
                          <a:pt x="115" y="116"/>
                          <a:pt x="113" y="117"/>
                          <a:pt x="112" y="116"/>
                        </a:cubicBezTo>
                        <a:cubicBezTo>
                          <a:pt x="112" y="116"/>
                          <a:pt x="111" y="115"/>
                          <a:pt x="111" y="115"/>
                        </a:cubicBezTo>
                        <a:cubicBezTo>
                          <a:pt x="110" y="116"/>
                          <a:pt x="109" y="117"/>
                          <a:pt x="109" y="116"/>
                        </a:cubicBezTo>
                        <a:cubicBezTo>
                          <a:pt x="109" y="115"/>
                          <a:pt x="109" y="113"/>
                          <a:pt x="109" y="112"/>
                        </a:cubicBezTo>
                        <a:cubicBezTo>
                          <a:pt x="108" y="111"/>
                          <a:pt x="108" y="108"/>
                          <a:pt x="110" y="109"/>
                        </a:cubicBezTo>
                        <a:cubicBezTo>
                          <a:pt x="112" y="111"/>
                          <a:pt x="114" y="113"/>
                          <a:pt x="115" y="113"/>
                        </a:cubicBezTo>
                        <a:cubicBezTo>
                          <a:pt x="116" y="112"/>
                          <a:pt x="121" y="119"/>
                          <a:pt x="122" y="118"/>
                        </a:cubicBezTo>
                        <a:cubicBezTo>
                          <a:pt x="123" y="118"/>
                          <a:pt x="126" y="118"/>
                          <a:pt x="125" y="117"/>
                        </a:cubicBezTo>
                        <a:cubicBezTo>
                          <a:pt x="124" y="116"/>
                          <a:pt x="123" y="114"/>
                          <a:pt x="123" y="113"/>
                        </a:cubicBezTo>
                        <a:cubicBezTo>
                          <a:pt x="123" y="112"/>
                          <a:pt x="124" y="109"/>
                          <a:pt x="123" y="108"/>
                        </a:cubicBezTo>
                        <a:cubicBezTo>
                          <a:pt x="122" y="107"/>
                          <a:pt x="120" y="104"/>
                          <a:pt x="120" y="103"/>
                        </a:cubicBezTo>
                        <a:cubicBezTo>
                          <a:pt x="120" y="103"/>
                          <a:pt x="116" y="101"/>
                          <a:pt x="118" y="100"/>
                        </a:cubicBezTo>
                        <a:cubicBezTo>
                          <a:pt x="119" y="100"/>
                          <a:pt x="122" y="102"/>
                          <a:pt x="122" y="101"/>
                        </a:cubicBezTo>
                        <a:cubicBezTo>
                          <a:pt x="122" y="99"/>
                          <a:pt x="122" y="96"/>
                          <a:pt x="122" y="95"/>
                        </a:cubicBezTo>
                        <a:cubicBezTo>
                          <a:pt x="121" y="95"/>
                          <a:pt x="121" y="94"/>
                          <a:pt x="120" y="94"/>
                        </a:cubicBezTo>
                        <a:cubicBezTo>
                          <a:pt x="120" y="94"/>
                          <a:pt x="117" y="93"/>
                          <a:pt x="117" y="92"/>
                        </a:cubicBezTo>
                        <a:cubicBezTo>
                          <a:pt x="118" y="91"/>
                          <a:pt x="118" y="90"/>
                          <a:pt x="117" y="88"/>
                        </a:cubicBezTo>
                        <a:cubicBezTo>
                          <a:pt x="116" y="86"/>
                          <a:pt x="114" y="83"/>
                          <a:pt x="114" y="84"/>
                        </a:cubicBezTo>
                        <a:cubicBezTo>
                          <a:pt x="114" y="84"/>
                          <a:pt x="111" y="85"/>
                          <a:pt x="111" y="84"/>
                        </a:cubicBezTo>
                        <a:cubicBezTo>
                          <a:pt x="112" y="82"/>
                          <a:pt x="111" y="80"/>
                          <a:pt x="111" y="80"/>
                        </a:cubicBezTo>
                        <a:cubicBezTo>
                          <a:pt x="110" y="80"/>
                          <a:pt x="107" y="77"/>
                          <a:pt x="109" y="78"/>
                        </a:cubicBezTo>
                        <a:cubicBezTo>
                          <a:pt x="111" y="78"/>
                          <a:pt x="113" y="81"/>
                          <a:pt x="113" y="79"/>
                        </a:cubicBezTo>
                        <a:cubicBezTo>
                          <a:pt x="114" y="78"/>
                          <a:pt x="112" y="76"/>
                          <a:pt x="111" y="75"/>
                        </a:cubicBezTo>
                        <a:cubicBezTo>
                          <a:pt x="110" y="74"/>
                          <a:pt x="107" y="72"/>
                          <a:pt x="107" y="71"/>
                        </a:cubicBezTo>
                        <a:cubicBezTo>
                          <a:pt x="107" y="69"/>
                          <a:pt x="109" y="65"/>
                          <a:pt x="109" y="65"/>
                        </a:cubicBezTo>
                        <a:cubicBezTo>
                          <a:pt x="109" y="64"/>
                          <a:pt x="107" y="65"/>
                          <a:pt x="106" y="66"/>
                        </a:cubicBezTo>
                        <a:cubicBezTo>
                          <a:pt x="106" y="68"/>
                          <a:pt x="101" y="69"/>
                          <a:pt x="101" y="69"/>
                        </a:cubicBezTo>
                        <a:cubicBezTo>
                          <a:pt x="101" y="70"/>
                          <a:pt x="100" y="71"/>
                          <a:pt x="99" y="71"/>
                        </a:cubicBezTo>
                        <a:cubicBezTo>
                          <a:pt x="98" y="70"/>
                          <a:pt x="96" y="69"/>
                          <a:pt x="96" y="70"/>
                        </a:cubicBezTo>
                        <a:cubicBezTo>
                          <a:pt x="96" y="72"/>
                          <a:pt x="94" y="73"/>
                          <a:pt x="96" y="73"/>
                        </a:cubicBezTo>
                        <a:cubicBezTo>
                          <a:pt x="98" y="74"/>
                          <a:pt x="99" y="75"/>
                          <a:pt x="100" y="75"/>
                        </a:cubicBezTo>
                        <a:cubicBezTo>
                          <a:pt x="100" y="74"/>
                          <a:pt x="101" y="74"/>
                          <a:pt x="102" y="75"/>
                        </a:cubicBezTo>
                        <a:cubicBezTo>
                          <a:pt x="102" y="76"/>
                          <a:pt x="100" y="75"/>
                          <a:pt x="99" y="76"/>
                        </a:cubicBezTo>
                        <a:cubicBezTo>
                          <a:pt x="98" y="77"/>
                          <a:pt x="96" y="76"/>
                          <a:pt x="96" y="76"/>
                        </a:cubicBezTo>
                        <a:cubicBezTo>
                          <a:pt x="96" y="77"/>
                          <a:pt x="94" y="79"/>
                          <a:pt x="95" y="77"/>
                        </a:cubicBezTo>
                        <a:cubicBezTo>
                          <a:pt x="95" y="76"/>
                          <a:pt x="95" y="73"/>
                          <a:pt x="94" y="72"/>
                        </a:cubicBezTo>
                        <a:cubicBezTo>
                          <a:pt x="93" y="71"/>
                          <a:pt x="92" y="67"/>
                          <a:pt x="92" y="67"/>
                        </a:cubicBezTo>
                        <a:cubicBezTo>
                          <a:pt x="91" y="66"/>
                          <a:pt x="90" y="65"/>
                          <a:pt x="89" y="66"/>
                        </a:cubicBezTo>
                        <a:cubicBezTo>
                          <a:pt x="89" y="66"/>
                          <a:pt x="86" y="68"/>
                          <a:pt x="87" y="66"/>
                        </a:cubicBezTo>
                        <a:cubicBezTo>
                          <a:pt x="88" y="65"/>
                          <a:pt x="91" y="64"/>
                          <a:pt x="90" y="63"/>
                        </a:cubicBezTo>
                        <a:cubicBezTo>
                          <a:pt x="89" y="63"/>
                          <a:pt x="87" y="62"/>
                          <a:pt x="88" y="61"/>
                        </a:cubicBezTo>
                        <a:cubicBezTo>
                          <a:pt x="90" y="61"/>
                          <a:pt x="92" y="63"/>
                          <a:pt x="92" y="63"/>
                        </a:cubicBezTo>
                        <a:cubicBezTo>
                          <a:pt x="93" y="64"/>
                          <a:pt x="95" y="64"/>
                          <a:pt x="95" y="64"/>
                        </a:cubicBezTo>
                        <a:cubicBezTo>
                          <a:pt x="95" y="64"/>
                          <a:pt x="96" y="62"/>
                          <a:pt x="95" y="61"/>
                        </a:cubicBezTo>
                        <a:cubicBezTo>
                          <a:pt x="95" y="60"/>
                          <a:pt x="92" y="58"/>
                          <a:pt x="92" y="58"/>
                        </a:cubicBezTo>
                        <a:cubicBezTo>
                          <a:pt x="91" y="59"/>
                          <a:pt x="87" y="60"/>
                          <a:pt x="86" y="59"/>
                        </a:cubicBezTo>
                        <a:cubicBezTo>
                          <a:pt x="85" y="58"/>
                          <a:pt x="83" y="54"/>
                          <a:pt x="83" y="53"/>
                        </a:cubicBezTo>
                        <a:cubicBezTo>
                          <a:pt x="83" y="52"/>
                          <a:pt x="82" y="51"/>
                          <a:pt x="81" y="51"/>
                        </a:cubicBezTo>
                        <a:cubicBezTo>
                          <a:pt x="80" y="51"/>
                          <a:pt x="77" y="49"/>
                          <a:pt x="77" y="49"/>
                        </a:cubicBezTo>
                        <a:cubicBezTo>
                          <a:pt x="76" y="48"/>
                          <a:pt x="75" y="48"/>
                          <a:pt x="74" y="49"/>
                        </a:cubicBezTo>
                        <a:cubicBezTo>
                          <a:pt x="74" y="50"/>
                          <a:pt x="72" y="52"/>
                          <a:pt x="72" y="52"/>
                        </a:cubicBezTo>
                        <a:cubicBezTo>
                          <a:pt x="72" y="52"/>
                          <a:pt x="71" y="55"/>
                          <a:pt x="70" y="54"/>
                        </a:cubicBezTo>
                        <a:cubicBezTo>
                          <a:pt x="69" y="53"/>
                          <a:pt x="70" y="52"/>
                          <a:pt x="71" y="50"/>
                        </a:cubicBezTo>
                        <a:cubicBezTo>
                          <a:pt x="72" y="48"/>
                          <a:pt x="71" y="48"/>
                          <a:pt x="70" y="48"/>
                        </a:cubicBezTo>
                        <a:cubicBezTo>
                          <a:pt x="69" y="47"/>
                          <a:pt x="68" y="44"/>
                          <a:pt x="67" y="44"/>
                        </a:cubicBezTo>
                        <a:cubicBezTo>
                          <a:pt x="67" y="45"/>
                          <a:pt x="66" y="46"/>
                          <a:pt x="65" y="45"/>
                        </a:cubicBezTo>
                        <a:cubicBezTo>
                          <a:pt x="64" y="45"/>
                          <a:pt x="61" y="43"/>
                          <a:pt x="61" y="43"/>
                        </a:cubicBezTo>
                        <a:cubicBezTo>
                          <a:pt x="60" y="43"/>
                          <a:pt x="59" y="43"/>
                          <a:pt x="58" y="43"/>
                        </a:cubicBezTo>
                        <a:cubicBezTo>
                          <a:pt x="58" y="44"/>
                          <a:pt x="56" y="45"/>
                          <a:pt x="58" y="45"/>
                        </a:cubicBezTo>
                        <a:cubicBezTo>
                          <a:pt x="59" y="46"/>
                          <a:pt x="60" y="48"/>
                          <a:pt x="59" y="49"/>
                        </a:cubicBezTo>
                        <a:cubicBezTo>
                          <a:pt x="58" y="49"/>
                          <a:pt x="56" y="47"/>
                          <a:pt x="55" y="47"/>
                        </a:cubicBezTo>
                        <a:cubicBezTo>
                          <a:pt x="54" y="47"/>
                          <a:pt x="51" y="47"/>
                          <a:pt x="50" y="46"/>
                        </a:cubicBezTo>
                        <a:cubicBezTo>
                          <a:pt x="50" y="45"/>
                          <a:pt x="48" y="44"/>
                          <a:pt x="48" y="43"/>
                        </a:cubicBezTo>
                        <a:cubicBezTo>
                          <a:pt x="48" y="41"/>
                          <a:pt x="47" y="39"/>
                          <a:pt x="49" y="39"/>
                        </a:cubicBezTo>
                        <a:cubicBezTo>
                          <a:pt x="50" y="40"/>
                          <a:pt x="52" y="39"/>
                          <a:pt x="52" y="38"/>
                        </a:cubicBezTo>
                        <a:cubicBezTo>
                          <a:pt x="53" y="38"/>
                          <a:pt x="54" y="37"/>
                          <a:pt x="53" y="36"/>
                        </a:cubicBezTo>
                        <a:cubicBezTo>
                          <a:pt x="53" y="35"/>
                          <a:pt x="51" y="35"/>
                          <a:pt x="51" y="33"/>
                        </a:cubicBezTo>
                        <a:cubicBezTo>
                          <a:pt x="51" y="32"/>
                          <a:pt x="50" y="31"/>
                          <a:pt x="49" y="33"/>
                        </a:cubicBezTo>
                        <a:cubicBezTo>
                          <a:pt x="48" y="34"/>
                          <a:pt x="47" y="36"/>
                          <a:pt x="46" y="36"/>
                        </a:cubicBezTo>
                        <a:cubicBezTo>
                          <a:pt x="45" y="36"/>
                          <a:pt x="43" y="37"/>
                          <a:pt x="43" y="38"/>
                        </a:cubicBezTo>
                        <a:cubicBezTo>
                          <a:pt x="43" y="39"/>
                          <a:pt x="42" y="40"/>
                          <a:pt x="43" y="41"/>
                        </a:cubicBezTo>
                        <a:cubicBezTo>
                          <a:pt x="45" y="42"/>
                          <a:pt x="45" y="43"/>
                          <a:pt x="45" y="44"/>
                        </a:cubicBezTo>
                        <a:cubicBezTo>
                          <a:pt x="45" y="46"/>
                          <a:pt x="42" y="49"/>
                          <a:pt x="41" y="49"/>
                        </a:cubicBezTo>
                        <a:cubicBezTo>
                          <a:pt x="41" y="49"/>
                          <a:pt x="38" y="46"/>
                          <a:pt x="38" y="45"/>
                        </a:cubicBezTo>
                        <a:cubicBezTo>
                          <a:pt x="39" y="44"/>
                          <a:pt x="41" y="41"/>
                          <a:pt x="41" y="40"/>
                        </a:cubicBezTo>
                        <a:cubicBezTo>
                          <a:pt x="41" y="39"/>
                          <a:pt x="40" y="38"/>
                          <a:pt x="39" y="39"/>
                        </a:cubicBezTo>
                        <a:cubicBezTo>
                          <a:pt x="38" y="39"/>
                          <a:pt x="37" y="38"/>
                          <a:pt x="36" y="37"/>
                        </a:cubicBezTo>
                        <a:cubicBezTo>
                          <a:pt x="35" y="36"/>
                          <a:pt x="33" y="35"/>
                          <a:pt x="32" y="34"/>
                        </a:cubicBezTo>
                        <a:cubicBezTo>
                          <a:pt x="31" y="33"/>
                          <a:pt x="29" y="29"/>
                          <a:pt x="31" y="31"/>
                        </a:cubicBezTo>
                        <a:cubicBezTo>
                          <a:pt x="32" y="32"/>
                          <a:pt x="34" y="34"/>
                          <a:pt x="35" y="33"/>
                        </a:cubicBezTo>
                        <a:cubicBezTo>
                          <a:pt x="35" y="33"/>
                          <a:pt x="34" y="30"/>
                          <a:pt x="32" y="29"/>
                        </a:cubicBezTo>
                        <a:cubicBezTo>
                          <a:pt x="31" y="27"/>
                          <a:pt x="27" y="24"/>
                          <a:pt x="27" y="22"/>
                        </a:cubicBezTo>
                        <a:cubicBezTo>
                          <a:pt x="26" y="20"/>
                          <a:pt x="24" y="14"/>
                          <a:pt x="23" y="13"/>
                        </a:cubicBezTo>
                        <a:cubicBezTo>
                          <a:pt x="23" y="12"/>
                          <a:pt x="22" y="12"/>
                          <a:pt x="22" y="13"/>
                        </a:cubicBezTo>
                        <a:cubicBezTo>
                          <a:pt x="22" y="15"/>
                          <a:pt x="22" y="17"/>
                          <a:pt x="21" y="16"/>
                        </a:cubicBezTo>
                        <a:cubicBezTo>
                          <a:pt x="20" y="15"/>
                          <a:pt x="19" y="12"/>
                          <a:pt x="17" y="12"/>
                        </a:cubicBezTo>
                        <a:cubicBezTo>
                          <a:pt x="16" y="12"/>
                          <a:pt x="14" y="10"/>
                          <a:pt x="16" y="10"/>
                        </a:cubicBezTo>
                        <a:cubicBezTo>
                          <a:pt x="18" y="9"/>
                          <a:pt x="17" y="6"/>
                          <a:pt x="19" y="7"/>
                        </a:cubicBezTo>
                        <a:cubicBezTo>
                          <a:pt x="21" y="8"/>
                          <a:pt x="22" y="11"/>
                          <a:pt x="23" y="10"/>
                        </a:cubicBezTo>
                        <a:cubicBezTo>
                          <a:pt x="24" y="9"/>
                          <a:pt x="25" y="9"/>
                          <a:pt x="25" y="7"/>
                        </a:cubicBezTo>
                        <a:cubicBezTo>
                          <a:pt x="25" y="5"/>
                          <a:pt x="25" y="3"/>
                          <a:pt x="26" y="2"/>
                        </a:cubicBezTo>
                        <a:cubicBezTo>
                          <a:pt x="27" y="1"/>
                          <a:pt x="25" y="0"/>
                          <a:pt x="24" y="0"/>
                        </a:cubicBezTo>
                        <a:cubicBezTo>
                          <a:pt x="23" y="0"/>
                          <a:pt x="22" y="2"/>
                          <a:pt x="21" y="2"/>
                        </a:cubicBezTo>
                        <a:cubicBezTo>
                          <a:pt x="20" y="2"/>
                          <a:pt x="17" y="3"/>
                          <a:pt x="16" y="2"/>
                        </a:cubicBezTo>
                        <a:cubicBezTo>
                          <a:pt x="16" y="2"/>
                          <a:pt x="14" y="1"/>
                          <a:pt x="14" y="2"/>
                        </a:cubicBezTo>
                        <a:cubicBezTo>
                          <a:pt x="14" y="3"/>
                          <a:pt x="11" y="5"/>
                          <a:pt x="10" y="4"/>
                        </a:cubicBezTo>
                        <a:cubicBezTo>
                          <a:pt x="9" y="4"/>
                          <a:pt x="6" y="3"/>
                          <a:pt x="5" y="3"/>
                        </a:cubicBezTo>
                        <a:cubicBezTo>
                          <a:pt x="5" y="3"/>
                          <a:pt x="2" y="2"/>
                          <a:pt x="2" y="3"/>
                        </a:cubicBezTo>
                        <a:cubicBezTo>
                          <a:pt x="2" y="4"/>
                          <a:pt x="0" y="5"/>
                          <a:pt x="1" y="6"/>
                        </a:cubicBezTo>
                        <a:cubicBezTo>
                          <a:pt x="2" y="7"/>
                          <a:pt x="10" y="15"/>
                          <a:pt x="12" y="17"/>
                        </a:cubicBezTo>
                        <a:cubicBezTo>
                          <a:pt x="13" y="19"/>
                          <a:pt x="33" y="48"/>
                          <a:pt x="34" y="51"/>
                        </a:cubicBezTo>
                        <a:cubicBezTo>
                          <a:pt x="34" y="53"/>
                          <a:pt x="34" y="61"/>
                          <a:pt x="31" y="62"/>
                        </a:cubicBezTo>
                        <a:cubicBezTo>
                          <a:pt x="29" y="62"/>
                          <a:pt x="27" y="62"/>
                          <a:pt x="27" y="62"/>
                        </a:cubicBezTo>
                        <a:cubicBezTo>
                          <a:pt x="27" y="63"/>
                          <a:pt x="26" y="63"/>
                          <a:pt x="28" y="64"/>
                        </a:cubicBezTo>
                        <a:cubicBezTo>
                          <a:pt x="29" y="65"/>
                          <a:pt x="32" y="71"/>
                          <a:pt x="33" y="71"/>
                        </a:cubicBezTo>
                        <a:cubicBezTo>
                          <a:pt x="34" y="71"/>
                          <a:pt x="35" y="71"/>
                          <a:pt x="34" y="72"/>
                        </a:cubicBezTo>
                        <a:cubicBezTo>
                          <a:pt x="34" y="73"/>
                          <a:pt x="36" y="76"/>
                          <a:pt x="36" y="76"/>
                        </a:cubicBezTo>
                        <a:cubicBezTo>
                          <a:pt x="36" y="76"/>
                          <a:pt x="39" y="72"/>
                          <a:pt x="39" y="74"/>
                        </a:cubicBezTo>
                        <a:cubicBezTo>
                          <a:pt x="40" y="76"/>
                          <a:pt x="38" y="76"/>
                          <a:pt x="38" y="77"/>
                        </a:cubicBezTo>
                        <a:cubicBezTo>
                          <a:pt x="38" y="79"/>
                          <a:pt x="37" y="79"/>
                          <a:pt x="38" y="80"/>
                        </a:cubicBezTo>
                        <a:cubicBezTo>
                          <a:pt x="39" y="81"/>
                          <a:pt x="42" y="85"/>
                          <a:pt x="43" y="86"/>
                        </a:cubicBezTo>
                        <a:cubicBezTo>
                          <a:pt x="43" y="87"/>
                          <a:pt x="44" y="90"/>
                          <a:pt x="45" y="90"/>
                        </a:cubicBezTo>
                        <a:cubicBezTo>
                          <a:pt x="46" y="90"/>
                          <a:pt x="47" y="82"/>
                          <a:pt x="48" y="82"/>
                        </a:cubicBezTo>
                        <a:cubicBezTo>
                          <a:pt x="48" y="82"/>
                          <a:pt x="52" y="82"/>
                          <a:pt x="52" y="81"/>
                        </a:cubicBezTo>
                        <a:cubicBezTo>
                          <a:pt x="52" y="80"/>
                          <a:pt x="52" y="78"/>
                          <a:pt x="53" y="78"/>
                        </a:cubicBezTo>
                        <a:cubicBezTo>
                          <a:pt x="54" y="78"/>
                          <a:pt x="56" y="79"/>
                          <a:pt x="57" y="79"/>
                        </a:cubicBezTo>
                        <a:cubicBezTo>
                          <a:pt x="58" y="78"/>
                          <a:pt x="59" y="76"/>
                          <a:pt x="58" y="76"/>
                        </a:cubicBezTo>
                        <a:cubicBezTo>
                          <a:pt x="57" y="75"/>
                          <a:pt x="55" y="70"/>
                          <a:pt x="57" y="70"/>
                        </a:cubicBezTo>
                        <a:cubicBezTo>
                          <a:pt x="58" y="70"/>
                          <a:pt x="59" y="77"/>
                          <a:pt x="61" y="75"/>
                        </a:cubicBezTo>
                        <a:cubicBezTo>
                          <a:pt x="63" y="73"/>
                          <a:pt x="64" y="74"/>
                          <a:pt x="62" y="76"/>
                        </a:cubicBezTo>
                        <a:cubicBezTo>
                          <a:pt x="61" y="77"/>
                          <a:pt x="59" y="78"/>
                          <a:pt x="58" y="79"/>
                        </a:cubicBezTo>
                        <a:cubicBezTo>
                          <a:pt x="58" y="80"/>
                          <a:pt x="57" y="81"/>
                          <a:pt x="57" y="82"/>
                        </a:cubicBezTo>
                        <a:cubicBezTo>
                          <a:pt x="57" y="83"/>
                          <a:pt x="55" y="84"/>
                          <a:pt x="55" y="84"/>
                        </a:cubicBezTo>
                        <a:cubicBezTo>
                          <a:pt x="55" y="83"/>
                          <a:pt x="53" y="82"/>
                          <a:pt x="52" y="83"/>
                        </a:cubicBezTo>
                        <a:cubicBezTo>
                          <a:pt x="51" y="83"/>
                          <a:pt x="49" y="85"/>
                          <a:pt x="49" y="86"/>
                        </a:cubicBezTo>
                        <a:cubicBezTo>
                          <a:pt x="49" y="87"/>
                          <a:pt x="48" y="90"/>
                          <a:pt x="47" y="91"/>
                        </a:cubicBezTo>
                        <a:cubicBezTo>
                          <a:pt x="45" y="92"/>
                          <a:pt x="46" y="93"/>
                          <a:pt x="47" y="94"/>
                        </a:cubicBezTo>
                        <a:cubicBezTo>
                          <a:pt x="48" y="94"/>
                          <a:pt x="57" y="107"/>
                          <a:pt x="58" y="109"/>
                        </a:cubicBezTo>
                        <a:cubicBezTo>
                          <a:pt x="59" y="111"/>
                          <a:pt x="62" y="114"/>
                          <a:pt x="64" y="117"/>
                        </a:cubicBezTo>
                        <a:cubicBezTo>
                          <a:pt x="67" y="119"/>
                          <a:pt x="70" y="127"/>
                          <a:pt x="71" y="128"/>
                        </a:cubicBezTo>
                        <a:cubicBezTo>
                          <a:pt x="73" y="130"/>
                          <a:pt x="80" y="140"/>
                          <a:pt x="80" y="142"/>
                        </a:cubicBezTo>
                        <a:cubicBezTo>
                          <a:pt x="81" y="144"/>
                          <a:pt x="87" y="154"/>
                          <a:pt x="87" y="155"/>
                        </a:cubicBezTo>
                        <a:cubicBezTo>
                          <a:pt x="88" y="156"/>
                          <a:pt x="87" y="158"/>
                          <a:pt x="88" y="159"/>
                        </a:cubicBezTo>
                        <a:cubicBezTo>
                          <a:pt x="89" y="159"/>
                          <a:pt x="90" y="161"/>
                          <a:pt x="91" y="161"/>
                        </a:cubicBezTo>
                        <a:cubicBezTo>
                          <a:pt x="93" y="161"/>
                          <a:pt x="97" y="159"/>
                          <a:pt x="97" y="157"/>
                        </a:cubicBezTo>
                        <a:cubicBezTo>
                          <a:pt x="97" y="156"/>
                          <a:pt x="95" y="153"/>
                          <a:pt x="95" y="152"/>
                        </a:cubicBezTo>
                        <a:cubicBezTo>
                          <a:pt x="95" y="152"/>
                          <a:pt x="94" y="150"/>
                          <a:pt x="94" y="150"/>
                        </a:cubicBezTo>
                        <a:cubicBezTo>
                          <a:pt x="93" y="149"/>
                          <a:pt x="83" y="139"/>
                          <a:pt x="85" y="139"/>
                        </a:cubicBezTo>
                        <a:cubicBezTo>
                          <a:pt x="86" y="139"/>
                          <a:pt x="88" y="142"/>
                          <a:pt x="90" y="142"/>
                        </a:cubicBezTo>
                        <a:cubicBezTo>
                          <a:pt x="92" y="142"/>
                          <a:pt x="92" y="141"/>
                          <a:pt x="93" y="142"/>
                        </a:cubicBezTo>
                        <a:cubicBezTo>
                          <a:pt x="94" y="143"/>
                          <a:pt x="100" y="150"/>
                          <a:pt x="101" y="150"/>
                        </a:cubicBezTo>
                        <a:cubicBezTo>
                          <a:pt x="102" y="150"/>
                          <a:pt x="105" y="149"/>
                          <a:pt x="104" y="147"/>
                        </a:cubicBezTo>
                        <a:cubicBezTo>
                          <a:pt x="103" y="146"/>
                          <a:pt x="98" y="142"/>
                          <a:pt x="98" y="141"/>
                        </a:cubicBezTo>
                        <a:cubicBezTo>
                          <a:pt x="97" y="140"/>
                          <a:pt x="98" y="138"/>
                          <a:pt x="99" y="140"/>
                        </a:cubicBezTo>
                        <a:cubicBezTo>
                          <a:pt x="100" y="141"/>
                          <a:pt x="102" y="143"/>
                          <a:pt x="103" y="143"/>
                        </a:cubicBezTo>
                        <a:cubicBezTo>
                          <a:pt x="104" y="143"/>
                          <a:pt x="104" y="144"/>
                          <a:pt x="104" y="145"/>
                        </a:cubicBezTo>
                        <a:cubicBezTo>
                          <a:pt x="104" y="146"/>
                          <a:pt x="105" y="147"/>
                          <a:pt x="106" y="146"/>
                        </a:cubicBezTo>
                        <a:cubicBezTo>
                          <a:pt x="107" y="146"/>
                          <a:pt x="110" y="139"/>
                          <a:pt x="110" y="140"/>
                        </a:cubicBezTo>
                        <a:cubicBezTo>
                          <a:pt x="111" y="141"/>
                          <a:pt x="110" y="144"/>
                          <a:pt x="109" y="145"/>
                        </a:cubicBezTo>
                        <a:cubicBezTo>
                          <a:pt x="109" y="145"/>
                          <a:pt x="106" y="148"/>
                          <a:pt x="107" y="149"/>
                        </a:cubicBezTo>
                        <a:cubicBezTo>
                          <a:pt x="108" y="149"/>
                          <a:pt x="108" y="151"/>
                          <a:pt x="109" y="151"/>
                        </a:cubicBezTo>
                        <a:cubicBezTo>
                          <a:pt x="111" y="151"/>
                          <a:pt x="115" y="151"/>
                          <a:pt x="114" y="15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6" name="Freeform 23">
                    <a:extLst>
                      <a:ext uri="{FF2B5EF4-FFF2-40B4-BE49-F238E27FC236}">
                        <a16:creationId xmlns:a16="http://schemas.microsoft.com/office/drawing/2014/main" id="{343761B1-C27D-4ED5-830A-E31CCD9ECFA5}"/>
                      </a:ext>
                    </a:extLst>
                  </p:cNvPr>
                  <p:cNvSpPr>
                    <a:spLocks/>
                  </p:cNvSpPr>
                  <p:nvPr/>
                </p:nvSpPr>
                <p:spPr bwMode="auto">
                  <a:xfrm>
                    <a:off x="1467702" y="4956541"/>
                    <a:ext cx="30975" cy="57362"/>
                  </a:xfrm>
                  <a:custGeom>
                    <a:avLst/>
                    <a:gdLst>
                      <a:gd name="T0" fmla="*/ 6 w 7"/>
                      <a:gd name="T1" fmla="*/ 11 h 13"/>
                      <a:gd name="T2" fmla="*/ 5 w 7"/>
                      <a:gd name="T3" fmla="*/ 7 h 13"/>
                      <a:gd name="T4" fmla="*/ 4 w 7"/>
                      <a:gd name="T5" fmla="*/ 1 h 13"/>
                      <a:gd name="T6" fmla="*/ 1 w 7"/>
                      <a:gd name="T7" fmla="*/ 5 h 13"/>
                      <a:gd name="T8" fmla="*/ 0 w 7"/>
                      <a:gd name="T9" fmla="*/ 8 h 13"/>
                      <a:gd name="T10" fmla="*/ 6 w 7"/>
                      <a:gd name="T11" fmla="*/ 13 h 13"/>
                      <a:gd name="T12" fmla="*/ 6 w 7"/>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7" h="13">
                        <a:moveTo>
                          <a:pt x="6" y="11"/>
                        </a:moveTo>
                        <a:cubicBezTo>
                          <a:pt x="6" y="10"/>
                          <a:pt x="5" y="9"/>
                          <a:pt x="5" y="7"/>
                        </a:cubicBezTo>
                        <a:cubicBezTo>
                          <a:pt x="5" y="6"/>
                          <a:pt x="5" y="0"/>
                          <a:pt x="4" y="1"/>
                        </a:cubicBezTo>
                        <a:cubicBezTo>
                          <a:pt x="3" y="1"/>
                          <a:pt x="1" y="4"/>
                          <a:pt x="1" y="5"/>
                        </a:cubicBezTo>
                        <a:cubicBezTo>
                          <a:pt x="1" y="6"/>
                          <a:pt x="0" y="8"/>
                          <a:pt x="0" y="8"/>
                        </a:cubicBezTo>
                        <a:cubicBezTo>
                          <a:pt x="1" y="9"/>
                          <a:pt x="5" y="13"/>
                          <a:pt x="6" y="13"/>
                        </a:cubicBezTo>
                        <a:cubicBezTo>
                          <a:pt x="6" y="13"/>
                          <a:pt x="7" y="12"/>
                          <a:pt x="6" y="1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7" name="Freeform 24">
                    <a:extLst>
                      <a:ext uri="{FF2B5EF4-FFF2-40B4-BE49-F238E27FC236}">
                        <a16:creationId xmlns:a16="http://schemas.microsoft.com/office/drawing/2014/main" id="{DEC168E9-6CDA-4D66-A345-74ADC0FD1DD3}"/>
                      </a:ext>
                    </a:extLst>
                  </p:cNvPr>
                  <p:cNvSpPr>
                    <a:spLocks/>
                  </p:cNvSpPr>
                  <p:nvPr/>
                </p:nvSpPr>
                <p:spPr bwMode="auto">
                  <a:xfrm>
                    <a:off x="1370187" y="5110270"/>
                    <a:ext cx="75717" cy="75717"/>
                  </a:xfrm>
                  <a:custGeom>
                    <a:avLst/>
                    <a:gdLst>
                      <a:gd name="T0" fmla="*/ 16 w 17"/>
                      <a:gd name="T1" fmla="*/ 14 h 17"/>
                      <a:gd name="T2" fmla="*/ 15 w 17"/>
                      <a:gd name="T3" fmla="*/ 12 h 17"/>
                      <a:gd name="T4" fmla="*/ 14 w 17"/>
                      <a:gd name="T5" fmla="*/ 4 h 17"/>
                      <a:gd name="T6" fmla="*/ 11 w 17"/>
                      <a:gd name="T7" fmla="*/ 2 h 17"/>
                      <a:gd name="T8" fmla="*/ 7 w 17"/>
                      <a:gd name="T9" fmla="*/ 4 h 17"/>
                      <a:gd name="T10" fmla="*/ 3 w 17"/>
                      <a:gd name="T11" fmla="*/ 8 h 17"/>
                      <a:gd name="T12" fmla="*/ 1 w 17"/>
                      <a:gd name="T13" fmla="*/ 15 h 17"/>
                      <a:gd name="T14" fmla="*/ 6 w 17"/>
                      <a:gd name="T15" fmla="*/ 10 h 17"/>
                      <a:gd name="T16" fmla="*/ 8 w 17"/>
                      <a:gd name="T17" fmla="*/ 13 h 17"/>
                      <a:gd name="T18" fmla="*/ 10 w 17"/>
                      <a:gd name="T19" fmla="*/ 15 h 17"/>
                      <a:gd name="T20" fmla="*/ 12 w 17"/>
                      <a:gd name="T21" fmla="*/ 14 h 17"/>
                      <a:gd name="T22" fmla="*/ 13 w 17"/>
                      <a:gd name="T23" fmla="*/ 16 h 17"/>
                      <a:gd name="T24" fmla="*/ 12 w 17"/>
                      <a:gd name="T25" fmla="*/ 17 h 17"/>
                      <a:gd name="T26" fmla="*/ 16 w 17"/>
                      <a:gd name="T27"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7">
                        <a:moveTo>
                          <a:pt x="16" y="14"/>
                        </a:moveTo>
                        <a:cubicBezTo>
                          <a:pt x="16" y="14"/>
                          <a:pt x="15" y="13"/>
                          <a:pt x="15" y="12"/>
                        </a:cubicBezTo>
                        <a:cubicBezTo>
                          <a:pt x="15" y="10"/>
                          <a:pt x="15" y="5"/>
                          <a:pt x="14" y="4"/>
                        </a:cubicBezTo>
                        <a:cubicBezTo>
                          <a:pt x="13" y="3"/>
                          <a:pt x="11" y="0"/>
                          <a:pt x="11" y="2"/>
                        </a:cubicBezTo>
                        <a:cubicBezTo>
                          <a:pt x="10" y="4"/>
                          <a:pt x="7" y="3"/>
                          <a:pt x="7" y="4"/>
                        </a:cubicBezTo>
                        <a:cubicBezTo>
                          <a:pt x="7" y="5"/>
                          <a:pt x="4" y="7"/>
                          <a:pt x="3" y="8"/>
                        </a:cubicBezTo>
                        <a:cubicBezTo>
                          <a:pt x="3" y="9"/>
                          <a:pt x="0" y="15"/>
                          <a:pt x="1" y="15"/>
                        </a:cubicBezTo>
                        <a:cubicBezTo>
                          <a:pt x="2" y="15"/>
                          <a:pt x="5" y="9"/>
                          <a:pt x="6" y="10"/>
                        </a:cubicBezTo>
                        <a:cubicBezTo>
                          <a:pt x="7" y="12"/>
                          <a:pt x="7" y="13"/>
                          <a:pt x="8" y="13"/>
                        </a:cubicBezTo>
                        <a:cubicBezTo>
                          <a:pt x="9" y="14"/>
                          <a:pt x="8" y="16"/>
                          <a:pt x="10" y="15"/>
                        </a:cubicBezTo>
                        <a:cubicBezTo>
                          <a:pt x="11" y="14"/>
                          <a:pt x="12" y="13"/>
                          <a:pt x="12" y="14"/>
                        </a:cubicBezTo>
                        <a:cubicBezTo>
                          <a:pt x="13" y="14"/>
                          <a:pt x="14" y="15"/>
                          <a:pt x="13" y="16"/>
                        </a:cubicBezTo>
                        <a:cubicBezTo>
                          <a:pt x="13" y="16"/>
                          <a:pt x="11" y="17"/>
                          <a:pt x="12" y="17"/>
                        </a:cubicBezTo>
                        <a:cubicBezTo>
                          <a:pt x="13" y="17"/>
                          <a:pt x="17" y="16"/>
                          <a:pt x="16" y="14"/>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8" name="Freeform 25">
                    <a:extLst>
                      <a:ext uri="{FF2B5EF4-FFF2-40B4-BE49-F238E27FC236}">
                        <a16:creationId xmlns:a16="http://schemas.microsoft.com/office/drawing/2014/main" id="{51970F1C-D32E-4993-8502-00FAEEFDF4FD}"/>
                      </a:ext>
                    </a:extLst>
                  </p:cNvPr>
                  <p:cNvSpPr>
                    <a:spLocks/>
                  </p:cNvSpPr>
                  <p:nvPr/>
                </p:nvSpPr>
                <p:spPr bwMode="auto">
                  <a:xfrm>
                    <a:off x="1379365" y="5181399"/>
                    <a:ext cx="30975" cy="9178"/>
                  </a:xfrm>
                  <a:custGeom>
                    <a:avLst/>
                    <a:gdLst>
                      <a:gd name="T0" fmla="*/ 5 w 7"/>
                      <a:gd name="T1" fmla="*/ 0 h 2"/>
                      <a:gd name="T2" fmla="*/ 2 w 7"/>
                      <a:gd name="T3" fmla="*/ 1 h 2"/>
                      <a:gd name="T4" fmla="*/ 5 w 7"/>
                      <a:gd name="T5" fmla="*/ 0 h 2"/>
                    </a:gdLst>
                    <a:ahLst/>
                    <a:cxnLst>
                      <a:cxn ang="0">
                        <a:pos x="T0" y="T1"/>
                      </a:cxn>
                      <a:cxn ang="0">
                        <a:pos x="T2" y="T3"/>
                      </a:cxn>
                      <a:cxn ang="0">
                        <a:pos x="T4" y="T5"/>
                      </a:cxn>
                    </a:cxnLst>
                    <a:rect l="0" t="0" r="r" b="b"/>
                    <a:pathLst>
                      <a:path w="7" h="2">
                        <a:moveTo>
                          <a:pt x="5" y="0"/>
                        </a:moveTo>
                        <a:cubicBezTo>
                          <a:pt x="4" y="0"/>
                          <a:pt x="0" y="0"/>
                          <a:pt x="2" y="1"/>
                        </a:cubicBezTo>
                        <a:cubicBezTo>
                          <a:pt x="3" y="2"/>
                          <a:pt x="7" y="1"/>
                          <a:pt x="5" y="0"/>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29" name="Freeform 26">
                    <a:extLst>
                      <a:ext uri="{FF2B5EF4-FFF2-40B4-BE49-F238E27FC236}">
                        <a16:creationId xmlns:a16="http://schemas.microsoft.com/office/drawing/2014/main" id="{7790DFBC-6F94-4786-A9BC-40CAEDD26427}"/>
                      </a:ext>
                    </a:extLst>
                  </p:cNvPr>
                  <p:cNvSpPr>
                    <a:spLocks/>
                  </p:cNvSpPr>
                  <p:nvPr/>
                </p:nvSpPr>
                <p:spPr bwMode="auto">
                  <a:xfrm>
                    <a:off x="1401162" y="5260558"/>
                    <a:ext cx="18356" cy="35564"/>
                  </a:xfrm>
                  <a:custGeom>
                    <a:avLst/>
                    <a:gdLst>
                      <a:gd name="T0" fmla="*/ 0 w 4"/>
                      <a:gd name="T1" fmla="*/ 6 h 8"/>
                      <a:gd name="T2" fmla="*/ 3 w 4"/>
                      <a:gd name="T3" fmla="*/ 1 h 8"/>
                      <a:gd name="T4" fmla="*/ 0 w 4"/>
                      <a:gd name="T5" fmla="*/ 6 h 8"/>
                    </a:gdLst>
                    <a:ahLst/>
                    <a:cxnLst>
                      <a:cxn ang="0">
                        <a:pos x="T0" y="T1"/>
                      </a:cxn>
                      <a:cxn ang="0">
                        <a:pos x="T2" y="T3"/>
                      </a:cxn>
                      <a:cxn ang="0">
                        <a:pos x="T4" y="T5"/>
                      </a:cxn>
                    </a:cxnLst>
                    <a:rect l="0" t="0" r="r" b="b"/>
                    <a:pathLst>
                      <a:path w="4" h="8">
                        <a:moveTo>
                          <a:pt x="0" y="6"/>
                        </a:moveTo>
                        <a:cubicBezTo>
                          <a:pt x="0" y="6"/>
                          <a:pt x="1" y="0"/>
                          <a:pt x="3" y="1"/>
                        </a:cubicBezTo>
                        <a:cubicBezTo>
                          <a:pt x="4" y="2"/>
                          <a:pt x="1" y="8"/>
                          <a:pt x="0" y="6"/>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0" name="Freeform 27">
                    <a:extLst>
                      <a:ext uri="{FF2B5EF4-FFF2-40B4-BE49-F238E27FC236}">
                        <a16:creationId xmlns:a16="http://schemas.microsoft.com/office/drawing/2014/main" id="{37BF7823-BE84-4CFC-AF44-2928328C2CF5}"/>
                      </a:ext>
                    </a:extLst>
                  </p:cNvPr>
                  <p:cNvSpPr>
                    <a:spLocks/>
                  </p:cNvSpPr>
                  <p:nvPr/>
                </p:nvSpPr>
                <p:spPr bwMode="auto">
                  <a:xfrm>
                    <a:off x="1724682" y="5407404"/>
                    <a:ext cx="21797" cy="8031"/>
                  </a:xfrm>
                  <a:custGeom>
                    <a:avLst/>
                    <a:gdLst>
                      <a:gd name="T0" fmla="*/ 3 w 5"/>
                      <a:gd name="T1" fmla="*/ 0 h 2"/>
                      <a:gd name="T2" fmla="*/ 1 w 5"/>
                      <a:gd name="T3" fmla="*/ 1 h 2"/>
                      <a:gd name="T4" fmla="*/ 3 w 5"/>
                      <a:gd name="T5" fmla="*/ 0 h 2"/>
                    </a:gdLst>
                    <a:ahLst/>
                    <a:cxnLst>
                      <a:cxn ang="0">
                        <a:pos x="T0" y="T1"/>
                      </a:cxn>
                      <a:cxn ang="0">
                        <a:pos x="T2" y="T3"/>
                      </a:cxn>
                      <a:cxn ang="0">
                        <a:pos x="T4" y="T5"/>
                      </a:cxn>
                    </a:cxnLst>
                    <a:rect l="0" t="0" r="r" b="b"/>
                    <a:pathLst>
                      <a:path w="5" h="2">
                        <a:moveTo>
                          <a:pt x="3" y="0"/>
                        </a:moveTo>
                        <a:cubicBezTo>
                          <a:pt x="3" y="0"/>
                          <a:pt x="0" y="1"/>
                          <a:pt x="1" y="1"/>
                        </a:cubicBezTo>
                        <a:cubicBezTo>
                          <a:pt x="2" y="2"/>
                          <a:pt x="5" y="1"/>
                          <a:pt x="3" y="0"/>
                        </a:cubicBezTo>
                        <a:close/>
                      </a:path>
                    </a:pathLst>
                  </a:custGeom>
                  <a:solidFill>
                    <a:srgbClr val="9DD4CF"/>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1" name="Freeform 28">
                    <a:extLst>
                      <a:ext uri="{FF2B5EF4-FFF2-40B4-BE49-F238E27FC236}">
                        <a16:creationId xmlns:a16="http://schemas.microsoft.com/office/drawing/2014/main" id="{B9918898-675A-4EC5-ACD9-59C50AB910ED}"/>
                      </a:ext>
                    </a:extLst>
                  </p:cNvPr>
                  <p:cNvSpPr>
                    <a:spLocks/>
                  </p:cNvSpPr>
                  <p:nvPr/>
                </p:nvSpPr>
                <p:spPr bwMode="auto">
                  <a:xfrm>
                    <a:off x="1892178" y="5500330"/>
                    <a:ext cx="21797" cy="26386"/>
                  </a:xfrm>
                  <a:custGeom>
                    <a:avLst/>
                    <a:gdLst>
                      <a:gd name="T0" fmla="*/ 2 w 5"/>
                      <a:gd name="T1" fmla="*/ 1 h 6"/>
                      <a:gd name="T2" fmla="*/ 0 w 5"/>
                      <a:gd name="T3" fmla="*/ 4 h 6"/>
                      <a:gd name="T4" fmla="*/ 2 w 5"/>
                      <a:gd name="T5" fmla="*/ 5 h 6"/>
                      <a:gd name="T6" fmla="*/ 2 w 5"/>
                      <a:gd name="T7" fmla="*/ 1 h 6"/>
                    </a:gdLst>
                    <a:ahLst/>
                    <a:cxnLst>
                      <a:cxn ang="0">
                        <a:pos x="T0" y="T1"/>
                      </a:cxn>
                      <a:cxn ang="0">
                        <a:pos x="T2" y="T3"/>
                      </a:cxn>
                      <a:cxn ang="0">
                        <a:pos x="T4" y="T5"/>
                      </a:cxn>
                      <a:cxn ang="0">
                        <a:pos x="T6" y="T7"/>
                      </a:cxn>
                    </a:cxnLst>
                    <a:rect l="0" t="0" r="r" b="b"/>
                    <a:pathLst>
                      <a:path w="5" h="6">
                        <a:moveTo>
                          <a:pt x="2" y="1"/>
                        </a:moveTo>
                        <a:cubicBezTo>
                          <a:pt x="1" y="1"/>
                          <a:pt x="0" y="3"/>
                          <a:pt x="0" y="4"/>
                        </a:cubicBezTo>
                        <a:cubicBezTo>
                          <a:pt x="0" y="4"/>
                          <a:pt x="2" y="6"/>
                          <a:pt x="2" y="5"/>
                        </a:cubicBezTo>
                        <a:cubicBezTo>
                          <a:pt x="3" y="4"/>
                          <a:pt x="5" y="0"/>
                          <a:pt x="2"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2" name="Freeform 29">
                    <a:extLst>
                      <a:ext uri="{FF2B5EF4-FFF2-40B4-BE49-F238E27FC236}">
                        <a16:creationId xmlns:a16="http://schemas.microsoft.com/office/drawing/2014/main" id="{724B6409-B36B-4026-8B48-460ADAA2C359}"/>
                      </a:ext>
                    </a:extLst>
                  </p:cNvPr>
                  <p:cNvSpPr>
                    <a:spLocks/>
                  </p:cNvSpPr>
                  <p:nvPr/>
                </p:nvSpPr>
                <p:spPr bwMode="auto">
                  <a:xfrm>
                    <a:off x="1498677" y="5460176"/>
                    <a:ext cx="17208" cy="12620"/>
                  </a:xfrm>
                  <a:custGeom>
                    <a:avLst/>
                    <a:gdLst>
                      <a:gd name="T0" fmla="*/ 2 w 4"/>
                      <a:gd name="T1" fmla="*/ 0 h 3"/>
                      <a:gd name="T2" fmla="*/ 1 w 4"/>
                      <a:gd name="T3" fmla="*/ 2 h 3"/>
                      <a:gd name="T4" fmla="*/ 2 w 4"/>
                      <a:gd name="T5" fmla="*/ 0 h 3"/>
                    </a:gdLst>
                    <a:ahLst/>
                    <a:cxnLst>
                      <a:cxn ang="0">
                        <a:pos x="T0" y="T1"/>
                      </a:cxn>
                      <a:cxn ang="0">
                        <a:pos x="T2" y="T3"/>
                      </a:cxn>
                      <a:cxn ang="0">
                        <a:pos x="T4" y="T5"/>
                      </a:cxn>
                    </a:cxnLst>
                    <a:rect l="0" t="0" r="r" b="b"/>
                    <a:pathLst>
                      <a:path w="4" h="3">
                        <a:moveTo>
                          <a:pt x="2" y="0"/>
                        </a:moveTo>
                        <a:cubicBezTo>
                          <a:pt x="1" y="0"/>
                          <a:pt x="0" y="1"/>
                          <a:pt x="1" y="2"/>
                        </a:cubicBezTo>
                        <a:cubicBezTo>
                          <a:pt x="2" y="3"/>
                          <a:pt x="4" y="1"/>
                          <a:pt x="2" y="0"/>
                        </a:cubicBezTo>
                        <a:close/>
                      </a:path>
                    </a:pathLst>
                  </a:custGeom>
                  <a:solidFill>
                    <a:srgbClr val="9DD4CF"/>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3" name="Freeform 30">
                    <a:extLst>
                      <a:ext uri="{FF2B5EF4-FFF2-40B4-BE49-F238E27FC236}">
                        <a16:creationId xmlns:a16="http://schemas.microsoft.com/office/drawing/2014/main" id="{9DA0F1EA-2F00-4F48-906E-296ABD6F5867}"/>
                      </a:ext>
                    </a:extLst>
                  </p:cNvPr>
                  <p:cNvSpPr>
                    <a:spLocks/>
                  </p:cNvSpPr>
                  <p:nvPr/>
                </p:nvSpPr>
                <p:spPr bwMode="auto">
                  <a:xfrm>
                    <a:off x="1675351" y="5512949"/>
                    <a:ext cx="21797" cy="21797"/>
                  </a:xfrm>
                  <a:custGeom>
                    <a:avLst/>
                    <a:gdLst>
                      <a:gd name="T0" fmla="*/ 2 w 5"/>
                      <a:gd name="T1" fmla="*/ 1 h 5"/>
                      <a:gd name="T2" fmla="*/ 1 w 5"/>
                      <a:gd name="T3" fmla="*/ 3 h 5"/>
                      <a:gd name="T4" fmla="*/ 4 w 5"/>
                      <a:gd name="T5" fmla="*/ 4 h 5"/>
                      <a:gd name="T6" fmla="*/ 4 w 5"/>
                      <a:gd name="T7" fmla="*/ 2 h 5"/>
                      <a:gd name="T8" fmla="*/ 2 w 5"/>
                      <a:gd name="T9" fmla="*/ 1 h 5"/>
                    </a:gdLst>
                    <a:ahLst/>
                    <a:cxnLst>
                      <a:cxn ang="0">
                        <a:pos x="T0" y="T1"/>
                      </a:cxn>
                      <a:cxn ang="0">
                        <a:pos x="T2" y="T3"/>
                      </a:cxn>
                      <a:cxn ang="0">
                        <a:pos x="T4" y="T5"/>
                      </a:cxn>
                      <a:cxn ang="0">
                        <a:pos x="T6" y="T7"/>
                      </a:cxn>
                      <a:cxn ang="0">
                        <a:pos x="T8" y="T9"/>
                      </a:cxn>
                    </a:cxnLst>
                    <a:rect l="0" t="0" r="r" b="b"/>
                    <a:pathLst>
                      <a:path w="5" h="5">
                        <a:moveTo>
                          <a:pt x="2" y="1"/>
                        </a:moveTo>
                        <a:cubicBezTo>
                          <a:pt x="1" y="1"/>
                          <a:pt x="0" y="2"/>
                          <a:pt x="1" y="3"/>
                        </a:cubicBezTo>
                        <a:cubicBezTo>
                          <a:pt x="2" y="4"/>
                          <a:pt x="3" y="5"/>
                          <a:pt x="4" y="4"/>
                        </a:cubicBezTo>
                        <a:cubicBezTo>
                          <a:pt x="4" y="4"/>
                          <a:pt x="5" y="2"/>
                          <a:pt x="4" y="2"/>
                        </a:cubicBezTo>
                        <a:cubicBezTo>
                          <a:pt x="4" y="1"/>
                          <a:pt x="3" y="0"/>
                          <a:pt x="2"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4" name="Freeform 31">
                    <a:extLst>
                      <a:ext uri="{FF2B5EF4-FFF2-40B4-BE49-F238E27FC236}">
                        <a16:creationId xmlns:a16="http://schemas.microsoft.com/office/drawing/2014/main" id="{7F479065-E4DE-4DDE-9A02-1DC65503DAA9}"/>
                      </a:ext>
                    </a:extLst>
                  </p:cNvPr>
                  <p:cNvSpPr>
                    <a:spLocks/>
                  </p:cNvSpPr>
                  <p:nvPr/>
                </p:nvSpPr>
                <p:spPr bwMode="auto">
                  <a:xfrm>
                    <a:off x="1631756" y="5681592"/>
                    <a:ext cx="17208" cy="17209"/>
                  </a:xfrm>
                  <a:custGeom>
                    <a:avLst/>
                    <a:gdLst>
                      <a:gd name="T0" fmla="*/ 3 w 4"/>
                      <a:gd name="T1" fmla="*/ 1 h 4"/>
                      <a:gd name="T2" fmla="*/ 1 w 4"/>
                      <a:gd name="T3" fmla="*/ 4 h 4"/>
                      <a:gd name="T4" fmla="*/ 4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1"/>
                          <a:pt x="0" y="3"/>
                          <a:pt x="1" y="4"/>
                        </a:cubicBezTo>
                        <a:cubicBezTo>
                          <a:pt x="2" y="4"/>
                          <a:pt x="4" y="3"/>
                          <a:pt x="4" y="2"/>
                        </a:cubicBezTo>
                        <a:cubicBezTo>
                          <a:pt x="4" y="1"/>
                          <a:pt x="3" y="0"/>
                          <a:pt x="3" y="1"/>
                        </a:cubicBezTo>
                        <a:close/>
                      </a:path>
                    </a:pathLst>
                  </a:custGeom>
                  <a:solidFill>
                    <a:srgbClr val="849E8C"/>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5" name="Freeform 32">
                    <a:extLst>
                      <a:ext uri="{FF2B5EF4-FFF2-40B4-BE49-F238E27FC236}">
                        <a16:creationId xmlns:a16="http://schemas.microsoft.com/office/drawing/2014/main" id="{B9CA0759-3D4E-4D48-BFB2-A30E1B037EA1}"/>
                      </a:ext>
                    </a:extLst>
                  </p:cNvPr>
                  <p:cNvSpPr>
                    <a:spLocks/>
                  </p:cNvSpPr>
                  <p:nvPr/>
                </p:nvSpPr>
                <p:spPr bwMode="auto">
                  <a:xfrm>
                    <a:off x="1658143" y="5491152"/>
                    <a:ext cx="181263" cy="216827"/>
                  </a:xfrm>
                  <a:custGeom>
                    <a:avLst/>
                    <a:gdLst>
                      <a:gd name="T0" fmla="*/ 11 w 41"/>
                      <a:gd name="T1" fmla="*/ 4 h 49"/>
                      <a:gd name="T2" fmla="*/ 12 w 41"/>
                      <a:gd name="T3" fmla="*/ 7 h 49"/>
                      <a:gd name="T4" fmla="*/ 12 w 41"/>
                      <a:gd name="T5" fmla="*/ 9 h 49"/>
                      <a:gd name="T6" fmla="*/ 15 w 41"/>
                      <a:gd name="T7" fmla="*/ 16 h 49"/>
                      <a:gd name="T8" fmla="*/ 14 w 41"/>
                      <a:gd name="T9" fmla="*/ 22 h 49"/>
                      <a:gd name="T10" fmla="*/ 12 w 41"/>
                      <a:gd name="T11" fmla="*/ 22 h 49"/>
                      <a:gd name="T12" fmla="*/ 11 w 41"/>
                      <a:gd name="T13" fmla="*/ 25 h 49"/>
                      <a:gd name="T14" fmla="*/ 13 w 41"/>
                      <a:gd name="T15" fmla="*/ 27 h 49"/>
                      <a:gd name="T16" fmla="*/ 11 w 41"/>
                      <a:gd name="T17" fmla="*/ 28 h 49"/>
                      <a:gd name="T18" fmla="*/ 9 w 41"/>
                      <a:gd name="T19" fmla="*/ 28 h 49"/>
                      <a:gd name="T20" fmla="*/ 5 w 41"/>
                      <a:gd name="T21" fmla="*/ 33 h 49"/>
                      <a:gd name="T22" fmla="*/ 6 w 41"/>
                      <a:gd name="T23" fmla="*/ 36 h 49"/>
                      <a:gd name="T24" fmla="*/ 5 w 41"/>
                      <a:gd name="T25" fmla="*/ 39 h 49"/>
                      <a:gd name="T26" fmla="*/ 1 w 41"/>
                      <a:gd name="T27" fmla="*/ 43 h 49"/>
                      <a:gd name="T28" fmla="*/ 1 w 41"/>
                      <a:gd name="T29" fmla="*/ 48 h 49"/>
                      <a:gd name="T30" fmla="*/ 5 w 41"/>
                      <a:gd name="T31" fmla="*/ 48 h 49"/>
                      <a:gd name="T32" fmla="*/ 9 w 41"/>
                      <a:gd name="T33" fmla="*/ 46 h 49"/>
                      <a:gd name="T34" fmla="*/ 11 w 41"/>
                      <a:gd name="T35" fmla="*/ 44 h 49"/>
                      <a:gd name="T36" fmla="*/ 7 w 41"/>
                      <a:gd name="T37" fmla="*/ 44 h 49"/>
                      <a:gd name="T38" fmla="*/ 12 w 41"/>
                      <a:gd name="T39" fmla="*/ 39 h 49"/>
                      <a:gd name="T40" fmla="*/ 14 w 41"/>
                      <a:gd name="T41" fmla="*/ 40 h 49"/>
                      <a:gd name="T42" fmla="*/ 21 w 41"/>
                      <a:gd name="T43" fmla="*/ 40 h 49"/>
                      <a:gd name="T44" fmla="*/ 30 w 41"/>
                      <a:gd name="T45" fmla="*/ 35 h 49"/>
                      <a:gd name="T46" fmla="*/ 36 w 41"/>
                      <a:gd name="T47" fmla="*/ 34 h 49"/>
                      <a:gd name="T48" fmla="*/ 39 w 41"/>
                      <a:gd name="T49" fmla="*/ 31 h 49"/>
                      <a:gd name="T50" fmla="*/ 39 w 41"/>
                      <a:gd name="T51" fmla="*/ 31 h 49"/>
                      <a:gd name="T52" fmla="*/ 38 w 41"/>
                      <a:gd name="T53" fmla="*/ 28 h 49"/>
                      <a:gd name="T54" fmla="*/ 40 w 41"/>
                      <a:gd name="T55" fmla="*/ 27 h 49"/>
                      <a:gd name="T56" fmla="*/ 38 w 41"/>
                      <a:gd name="T57" fmla="*/ 23 h 49"/>
                      <a:gd name="T58" fmla="*/ 38 w 41"/>
                      <a:gd name="T59" fmla="*/ 18 h 49"/>
                      <a:gd name="T60" fmla="*/ 34 w 41"/>
                      <a:gd name="T61" fmla="*/ 24 h 49"/>
                      <a:gd name="T62" fmla="*/ 33 w 41"/>
                      <a:gd name="T63" fmla="*/ 20 h 49"/>
                      <a:gd name="T64" fmla="*/ 30 w 41"/>
                      <a:gd name="T65" fmla="*/ 20 h 49"/>
                      <a:gd name="T66" fmla="*/ 28 w 41"/>
                      <a:gd name="T67" fmla="*/ 20 h 49"/>
                      <a:gd name="T68" fmla="*/ 25 w 41"/>
                      <a:gd name="T69" fmla="*/ 22 h 49"/>
                      <a:gd name="T70" fmla="*/ 26 w 41"/>
                      <a:gd name="T71" fmla="*/ 18 h 49"/>
                      <a:gd name="T72" fmla="*/ 27 w 41"/>
                      <a:gd name="T73" fmla="*/ 16 h 49"/>
                      <a:gd name="T74" fmla="*/ 30 w 41"/>
                      <a:gd name="T75" fmla="*/ 17 h 49"/>
                      <a:gd name="T76" fmla="*/ 34 w 41"/>
                      <a:gd name="T77" fmla="*/ 18 h 49"/>
                      <a:gd name="T78" fmla="*/ 36 w 41"/>
                      <a:gd name="T79" fmla="*/ 17 h 49"/>
                      <a:gd name="T80" fmla="*/ 34 w 41"/>
                      <a:gd name="T81" fmla="*/ 12 h 49"/>
                      <a:gd name="T82" fmla="*/ 29 w 41"/>
                      <a:gd name="T83" fmla="*/ 8 h 49"/>
                      <a:gd name="T84" fmla="*/ 26 w 41"/>
                      <a:gd name="T85" fmla="*/ 3 h 49"/>
                      <a:gd name="T86" fmla="*/ 24 w 41"/>
                      <a:gd name="T87" fmla="*/ 1 h 49"/>
                      <a:gd name="T88" fmla="*/ 19 w 41"/>
                      <a:gd name="T89" fmla="*/ 0 h 49"/>
                      <a:gd name="T90" fmla="*/ 17 w 41"/>
                      <a:gd name="T91" fmla="*/ 1 h 49"/>
                      <a:gd name="T92" fmla="*/ 14 w 41"/>
                      <a:gd name="T93" fmla="*/ 0 h 49"/>
                      <a:gd name="T94" fmla="*/ 11 w 41"/>
                      <a:gd name="T95" fmla="*/ 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49">
                        <a:moveTo>
                          <a:pt x="11" y="4"/>
                        </a:moveTo>
                        <a:cubicBezTo>
                          <a:pt x="12" y="4"/>
                          <a:pt x="12" y="6"/>
                          <a:pt x="12" y="7"/>
                        </a:cubicBezTo>
                        <a:cubicBezTo>
                          <a:pt x="12" y="7"/>
                          <a:pt x="11" y="8"/>
                          <a:pt x="12" y="9"/>
                        </a:cubicBezTo>
                        <a:cubicBezTo>
                          <a:pt x="12" y="10"/>
                          <a:pt x="15" y="15"/>
                          <a:pt x="15" y="16"/>
                        </a:cubicBezTo>
                        <a:cubicBezTo>
                          <a:pt x="15" y="17"/>
                          <a:pt x="15" y="22"/>
                          <a:pt x="14" y="22"/>
                        </a:cubicBezTo>
                        <a:cubicBezTo>
                          <a:pt x="13" y="22"/>
                          <a:pt x="12" y="21"/>
                          <a:pt x="12" y="22"/>
                        </a:cubicBezTo>
                        <a:cubicBezTo>
                          <a:pt x="11" y="23"/>
                          <a:pt x="10" y="24"/>
                          <a:pt x="11" y="25"/>
                        </a:cubicBezTo>
                        <a:cubicBezTo>
                          <a:pt x="12" y="26"/>
                          <a:pt x="13" y="27"/>
                          <a:pt x="13" y="27"/>
                        </a:cubicBezTo>
                        <a:cubicBezTo>
                          <a:pt x="13" y="28"/>
                          <a:pt x="12" y="29"/>
                          <a:pt x="11" y="28"/>
                        </a:cubicBezTo>
                        <a:cubicBezTo>
                          <a:pt x="10" y="28"/>
                          <a:pt x="10" y="28"/>
                          <a:pt x="9" y="28"/>
                        </a:cubicBezTo>
                        <a:cubicBezTo>
                          <a:pt x="9" y="29"/>
                          <a:pt x="5" y="33"/>
                          <a:pt x="5" y="33"/>
                        </a:cubicBezTo>
                        <a:cubicBezTo>
                          <a:pt x="5" y="34"/>
                          <a:pt x="6" y="35"/>
                          <a:pt x="6" y="36"/>
                        </a:cubicBezTo>
                        <a:cubicBezTo>
                          <a:pt x="6" y="37"/>
                          <a:pt x="5" y="38"/>
                          <a:pt x="5" y="39"/>
                        </a:cubicBezTo>
                        <a:cubicBezTo>
                          <a:pt x="4" y="40"/>
                          <a:pt x="1" y="42"/>
                          <a:pt x="1" y="43"/>
                        </a:cubicBezTo>
                        <a:cubicBezTo>
                          <a:pt x="1" y="44"/>
                          <a:pt x="0" y="48"/>
                          <a:pt x="1" y="48"/>
                        </a:cubicBezTo>
                        <a:cubicBezTo>
                          <a:pt x="2" y="49"/>
                          <a:pt x="5" y="49"/>
                          <a:pt x="5" y="48"/>
                        </a:cubicBezTo>
                        <a:cubicBezTo>
                          <a:pt x="6" y="47"/>
                          <a:pt x="8" y="46"/>
                          <a:pt x="9" y="46"/>
                        </a:cubicBezTo>
                        <a:cubicBezTo>
                          <a:pt x="10" y="46"/>
                          <a:pt x="12" y="44"/>
                          <a:pt x="11" y="44"/>
                        </a:cubicBezTo>
                        <a:cubicBezTo>
                          <a:pt x="10" y="43"/>
                          <a:pt x="5" y="45"/>
                          <a:pt x="7" y="44"/>
                        </a:cubicBezTo>
                        <a:cubicBezTo>
                          <a:pt x="8" y="42"/>
                          <a:pt x="11" y="40"/>
                          <a:pt x="12" y="39"/>
                        </a:cubicBezTo>
                        <a:cubicBezTo>
                          <a:pt x="12" y="38"/>
                          <a:pt x="13" y="42"/>
                          <a:pt x="14" y="40"/>
                        </a:cubicBezTo>
                        <a:cubicBezTo>
                          <a:pt x="14" y="39"/>
                          <a:pt x="19" y="41"/>
                          <a:pt x="21" y="40"/>
                        </a:cubicBezTo>
                        <a:cubicBezTo>
                          <a:pt x="24" y="38"/>
                          <a:pt x="29" y="35"/>
                          <a:pt x="30" y="35"/>
                        </a:cubicBezTo>
                        <a:cubicBezTo>
                          <a:pt x="31" y="34"/>
                          <a:pt x="36" y="35"/>
                          <a:pt x="36" y="34"/>
                        </a:cubicBezTo>
                        <a:cubicBezTo>
                          <a:pt x="37" y="33"/>
                          <a:pt x="38" y="31"/>
                          <a:pt x="39" y="31"/>
                        </a:cubicBezTo>
                        <a:cubicBezTo>
                          <a:pt x="39" y="32"/>
                          <a:pt x="41" y="32"/>
                          <a:pt x="39" y="31"/>
                        </a:cubicBezTo>
                        <a:cubicBezTo>
                          <a:pt x="38" y="29"/>
                          <a:pt x="37" y="28"/>
                          <a:pt x="38" y="28"/>
                        </a:cubicBezTo>
                        <a:cubicBezTo>
                          <a:pt x="40" y="28"/>
                          <a:pt x="40" y="28"/>
                          <a:pt x="40" y="27"/>
                        </a:cubicBezTo>
                        <a:cubicBezTo>
                          <a:pt x="40" y="25"/>
                          <a:pt x="39" y="25"/>
                          <a:pt x="38" y="23"/>
                        </a:cubicBezTo>
                        <a:cubicBezTo>
                          <a:pt x="38" y="22"/>
                          <a:pt x="39" y="17"/>
                          <a:pt x="38" y="18"/>
                        </a:cubicBezTo>
                        <a:cubicBezTo>
                          <a:pt x="37" y="19"/>
                          <a:pt x="35" y="24"/>
                          <a:pt x="34" y="24"/>
                        </a:cubicBezTo>
                        <a:cubicBezTo>
                          <a:pt x="33" y="23"/>
                          <a:pt x="34" y="20"/>
                          <a:pt x="33" y="20"/>
                        </a:cubicBezTo>
                        <a:cubicBezTo>
                          <a:pt x="32" y="20"/>
                          <a:pt x="31" y="21"/>
                          <a:pt x="30" y="20"/>
                        </a:cubicBezTo>
                        <a:cubicBezTo>
                          <a:pt x="29" y="19"/>
                          <a:pt x="28" y="19"/>
                          <a:pt x="28" y="20"/>
                        </a:cubicBezTo>
                        <a:cubicBezTo>
                          <a:pt x="27" y="21"/>
                          <a:pt x="25" y="24"/>
                          <a:pt x="25" y="22"/>
                        </a:cubicBezTo>
                        <a:cubicBezTo>
                          <a:pt x="24" y="21"/>
                          <a:pt x="27" y="18"/>
                          <a:pt x="26" y="18"/>
                        </a:cubicBezTo>
                        <a:cubicBezTo>
                          <a:pt x="25" y="17"/>
                          <a:pt x="26" y="15"/>
                          <a:pt x="27" y="16"/>
                        </a:cubicBezTo>
                        <a:cubicBezTo>
                          <a:pt x="28" y="16"/>
                          <a:pt x="29" y="17"/>
                          <a:pt x="30" y="17"/>
                        </a:cubicBezTo>
                        <a:cubicBezTo>
                          <a:pt x="32" y="17"/>
                          <a:pt x="34" y="17"/>
                          <a:pt x="34" y="18"/>
                        </a:cubicBezTo>
                        <a:cubicBezTo>
                          <a:pt x="35" y="18"/>
                          <a:pt x="36" y="20"/>
                          <a:pt x="36" y="17"/>
                        </a:cubicBezTo>
                        <a:cubicBezTo>
                          <a:pt x="36" y="14"/>
                          <a:pt x="34" y="12"/>
                          <a:pt x="34" y="12"/>
                        </a:cubicBezTo>
                        <a:cubicBezTo>
                          <a:pt x="33" y="12"/>
                          <a:pt x="30" y="9"/>
                          <a:pt x="29" y="8"/>
                        </a:cubicBezTo>
                        <a:cubicBezTo>
                          <a:pt x="28" y="7"/>
                          <a:pt x="26" y="4"/>
                          <a:pt x="26" y="3"/>
                        </a:cubicBezTo>
                        <a:cubicBezTo>
                          <a:pt x="26" y="2"/>
                          <a:pt x="24" y="2"/>
                          <a:pt x="24" y="1"/>
                        </a:cubicBezTo>
                        <a:cubicBezTo>
                          <a:pt x="23" y="1"/>
                          <a:pt x="20" y="0"/>
                          <a:pt x="19" y="0"/>
                        </a:cubicBezTo>
                        <a:cubicBezTo>
                          <a:pt x="19" y="1"/>
                          <a:pt x="19" y="1"/>
                          <a:pt x="17" y="1"/>
                        </a:cubicBezTo>
                        <a:cubicBezTo>
                          <a:pt x="15" y="0"/>
                          <a:pt x="14" y="0"/>
                          <a:pt x="14" y="0"/>
                        </a:cubicBezTo>
                        <a:cubicBezTo>
                          <a:pt x="13" y="1"/>
                          <a:pt x="11" y="3"/>
                          <a:pt x="11" y="4"/>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6" name="Freeform 33">
                    <a:extLst>
                      <a:ext uri="{FF2B5EF4-FFF2-40B4-BE49-F238E27FC236}">
                        <a16:creationId xmlns:a16="http://schemas.microsoft.com/office/drawing/2014/main" id="{85743098-81CB-442D-9158-C5406E14B2CC}"/>
                      </a:ext>
                    </a:extLst>
                  </p:cNvPr>
                  <p:cNvSpPr>
                    <a:spLocks/>
                  </p:cNvSpPr>
                  <p:nvPr/>
                </p:nvSpPr>
                <p:spPr bwMode="auto">
                  <a:xfrm>
                    <a:off x="1458524" y="5977579"/>
                    <a:ext cx="18356" cy="8031"/>
                  </a:xfrm>
                  <a:custGeom>
                    <a:avLst/>
                    <a:gdLst>
                      <a:gd name="T0" fmla="*/ 3 w 4"/>
                      <a:gd name="T1" fmla="*/ 1 h 2"/>
                      <a:gd name="T2" fmla="*/ 1 w 4"/>
                      <a:gd name="T3" fmla="*/ 1 h 2"/>
                      <a:gd name="T4" fmla="*/ 0 w 4"/>
                      <a:gd name="T5" fmla="*/ 2 h 2"/>
                      <a:gd name="T6" fmla="*/ 3 w 4"/>
                      <a:gd name="T7" fmla="*/ 2 h 2"/>
                      <a:gd name="T8" fmla="*/ 3 w 4"/>
                      <a:gd name="T9" fmla="*/ 1 h 2"/>
                    </a:gdLst>
                    <a:ahLst/>
                    <a:cxnLst>
                      <a:cxn ang="0">
                        <a:pos x="T0" y="T1"/>
                      </a:cxn>
                      <a:cxn ang="0">
                        <a:pos x="T2" y="T3"/>
                      </a:cxn>
                      <a:cxn ang="0">
                        <a:pos x="T4" y="T5"/>
                      </a:cxn>
                      <a:cxn ang="0">
                        <a:pos x="T6" y="T7"/>
                      </a:cxn>
                      <a:cxn ang="0">
                        <a:pos x="T8" y="T9"/>
                      </a:cxn>
                    </a:cxnLst>
                    <a:rect l="0" t="0" r="r" b="b"/>
                    <a:pathLst>
                      <a:path w="4" h="2">
                        <a:moveTo>
                          <a:pt x="3" y="1"/>
                        </a:moveTo>
                        <a:cubicBezTo>
                          <a:pt x="3" y="0"/>
                          <a:pt x="2" y="1"/>
                          <a:pt x="1" y="1"/>
                        </a:cubicBezTo>
                        <a:cubicBezTo>
                          <a:pt x="1" y="1"/>
                          <a:pt x="0" y="2"/>
                          <a:pt x="0" y="2"/>
                        </a:cubicBezTo>
                        <a:cubicBezTo>
                          <a:pt x="1" y="2"/>
                          <a:pt x="3" y="2"/>
                          <a:pt x="3" y="2"/>
                        </a:cubicBezTo>
                        <a:cubicBezTo>
                          <a:pt x="3" y="2"/>
                          <a:pt x="4" y="1"/>
                          <a:pt x="3"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7" name="Freeform 34">
                    <a:extLst>
                      <a:ext uri="{FF2B5EF4-FFF2-40B4-BE49-F238E27FC236}">
                        <a16:creationId xmlns:a16="http://schemas.microsoft.com/office/drawing/2014/main" id="{6CE39A18-2A8E-42E5-9871-788FBB665886}"/>
                      </a:ext>
                    </a:extLst>
                  </p:cNvPr>
                  <p:cNvSpPr>
                    <a:spLocks/>
                  </p:cNvSpPr>
                  <p:nvPr/>
                </p:nvSpPr>
                <p:spPr bwMode="auto">
                  <a:xfrm>
                    <a:off x="1472291" y="5990198"/>
                    <a:ext cx="12620" cy="9178"/>
                  </a:xfrm>
                  <a:custGeom>
                    <a:avLst/>
                    <a:gdLst>
                      <a:gd name="T0" fmla="*/ 0 w 3"/>
                      <a:gd name="T1" fmla="*/ 1 h 2"/>
                      <a:gd name="T2" fmla="*/ 2 w 3"/>
                      <a:gd name="T3" fmla="*/ 1 h 2"/>
                      <a:gd name="T4" fmla="*/ 0 w 3"/>
                      <a:gd name="T5" fmla="*/ 1 h 2"/>
                    </a:gdLst>
                    <a:ahLst/>
                    <a:cxnLst>
                      <a:cxn ang="0">
                        <a:pos x="T0" y="T1"/>
                      </a:cxn>
                      <a:cxn ang="0">
                        <a:pos x="T2" y="T3"/>
                      </a:cxn>
                      <a:cxn ang="0">
                        <a:pos x="T4" y="T5"/>
                      </a:cxn>
                    </a:cxnLst>
                    <a:rect l="0" t="0" r="r" b="b"/>
                    <a:pathLst>
                      <a:path w="3" h="2">
                        <a:moveTo>
                          <a:pt x="0" y="1"/>
                        </a:moveTo>
                        <a:cubicBezTo>
                          <a:pt x="0" y="2"/>
                          <a:pt x="3" y="2"/>
                          <a:pt x="2" y="1"/>
                        </a:cubicBezTo>
                        <a:cubicBezTo>
                          <a:pt x="2" y="0"/>
                          <a:pt x="0" y="1"/>
                          <a:pt x="0" y="1"/>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8" name="Freeform 35">
                    <a:extLst>
                      <a:ext uri="{FF2B5EF4-FFF2-40B4-BE49-F238E27FC236}">
                        <a16:creationId xmlns:a16="http://schemas.microsoft.com/office/drawing/2014/main" id="{01889ABE-85F4-49F9-8E3E-DC3ADCD78B84}"/>
                      </a:ext>
                    </a:extLst>
                  </p:cNvPr>
                  <p:cNvSpPr>
                    <a:spLocks/>
                  </p:cNvSpPr>
                  <p:nvPr/>
                </p:nvSpPr>
                <p:spPr bwMode="auto">
                  <a:xfrm>
                    <a:off x="1441315" y="5985609"/>
                    <a:ext cx="12620" cy="13767"/>
                  </a:xfrm>
                  <a:custGeom>
                    <a:avLst/>
                    <a:gdLst>
                      <a:gd name="T0" fmla="*/ 0 w 3"/>
                      <a:gd name="T1" fmla="*/ 2 h 3"/>
                      <a:gd name="T2" fmla="*/ 2 w 3"/>
                      <a:gd name="T3" fmla="*/ 1 h 3"/>
                      <a:gd name="T4" fmla="*/ 0 w 3"/>
                      <a:gd name="T5" fmla="*/ 2 h 3"/>
                    </a:gdLst>
                    <a:ahLst/>
                    <a:cxnLst>
                      <a:cxn ang="0">
                        <a:pos x="T0" y="T1"/>
                      </a:cxn>
                      <a:cxn ang="0">
                        <a:pos x="T2" y="T3"/>
                      </a:cxn>
                      <a:cxn ang="0">
                        <a:pos x="T4" y="T5"/>
                      </a:cxn>
                    </a:cxnLst>
                    <a:rect l="0" t="0" r="r" b="b"/>
                    <a:pathLst>
                      <a:path w="3" h="3">
                        <a:moveTo>
                          <a:pt x="0" y="2"/>
                        </a:moveTo>
                        <a:cubicBezTo>
                          <a:pt x="0" y="3"/>
                          <a:pt x="3" y="2"/>
                          <a:pt x="2" y="1"/>
                        </a:cubicBezTo>
                        <a:cubicBezTo>
                          <a:pt x="2" y="0"/>
                          <a:pt x="0" y="1"/>
                          <a:pt x="0" y="2"/>
                        </a:cubicBezTo>
                        <a:close/>
                      </a:path>
                    </a:pathLst>
                  </a:custGeom>
                  <a:grp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39" name="Freeform 36">
                    <a:extLst>
                      <a:ext uri="{FF2B5EF4-FFF2-40B4-BE49-F238E27FC236}">
                        <a16:creationId xmlns:a16="http://schemas.microsoft.com/office/drawing/2014/main" id="{8DC0BF11-9013-48EC-9317-D12F72FCFB04}"/>
                      </a:ext>
                    </a:extLst>
                  </p:cNvPr>
                  <p:cNvSpPr>
                    <a:spLocks/>
                  </p:cNvSpPr>
                  <p:nvPr/>
                </p:nvSpPr>
                <p:spPr bwMode="auto">
                  <a:xfrm>
                    <a:off x="1370187" y="4628432"/>
                    <a:ext cx="707843" cy="853542"/>
                  </a:xfrm>
                  <a:custGeom>
                    <a:avLst/>
                    <a:gdLst>
                      <a:gd name="T0" fmla="*/ 159 w 160"/>
                      <a:gd name="T1" fmla="*/ 177 h 193"/>
                      <a:gd name="T2" fmla="*/ 153 w 160"/>
                      <a:gd name="T3" fmla="*/ 165 h 193"/>
                      <a:gd name="T4" fmla="*/ 156 w 160"/>
                      <a:gd name="T5" fmla="*/ 154 h 193"/>
                      <a:gd name="T6" fmla="*/ 153 w 160"/>
                      <a:gd name="T7" fmla="*/ 143 h 193"/>
                      <a:gd name="T8" fmla="*/ 148 w 160"/>
                      <a:gd name="T9" fmla="*/ 128 h 193"/>
                      <a:gd name="T10" fmla="*/ 147 w 160"/>
                      <a:gd name="T11" fmla="*/ 105 h 193"/>
                      <a:gd name="T12" fmla="*/ 154 w 160"/>
                      <a:gd name="T13" fmla="*/ 90 h 193"/>
                      <a:gd name="T14" fmla="*/ 142 w 160"/>
                      <a:gd name="T15" fmla="*/ 81 h 193"/>
                      <a:gd name="T16" fmla="*/ 129 w 160"/>
                      <a:gd name="T17" fmla="*/ 91 h 193"/>
                      <a:gd name="T18" fmla="*/ 122 w 160"/>
                      <a:gd name="T19" fmla="*/ 78 h 193"/>
                      <a:gd name="T20" fmla="*/ 108 w 160"/>
                      <a:gd name="T21" fmla="*/ 85 h 193"/>
                      <a:gd name="T22" fmla="*/ 102 w 160"/>
                      <a:gd name="T23" fmla="*/ 77 h 193"/>
                      <a:gd name="T24" fmla="*/ 101 w 160"/>
                      <a:gd name="T25" fmla="*/ 62 h 193"/>
                      <a:gd name="T26" fmla="*/ 90 w 160"/>
                      <a:gd name="T27" fmla="*/ 49 h 193"/>
                      <a:gd name="T28" fmla="*/ 93 w 160"/>
                      <a:gd name="T29" fmla="*/ 39 h 193"/>
                      <a:gd name="T30" fmla="*/ 96 w 160"/>
                      <a:gd name="T31" fmla="*/ 25 h 193"/>
                      <a:gd name="T32" fmla="*/ 104 w 160"/>
                      <a:gd name="T33" fmla="*/ 8 h 193"/>
                      <a:gd name="T34" fmla="*/ 88 w 160"/>
                      <a:gd name="T35" fmla="*/ 4 h 193"/>
                      <a:gd name="T36" fmla="*/ 75 w 160"/>
                      <a:gd name="T37" fmla="*/ 17 h 193"/>
                      <a:gd name="T38" fmla="*/ 78 w 160"/>
                      <a:gd name="T39" fmla="*/ 34 h 193"/>
                      <a:gd name="T40" fmla="*/ 63 w 160"/>
                      <a:gd name="T41" fmla="*/ 33 h 193"/>
                      <a:gd name="T42" fmla="*/ 59 w 160"/>
                      <a:gd name="T43" fmla="*/ 41 h 193"/>
                      <a:gd name="T44" fmla="*/ 52 w 160"/>
                      <a:gd name="T45" fmla="*/ 44 h 193"/>
                      <a:gd name="T46" fmla="*/ 51 w 160"/>
                      <a:gd name="T47" fmla="*/ 58 h 193"/>
                      <a:gd name="T48" fmla="*/ 45 w 160"/>
                      <a:gd name="T49" fmla="*/ 52 h 193"/>
                      <a:gd name="T50" fmla="*/ 42 w 160"/>
                      <a:gd name="T51" fmla="*/ 65 h 193"/>
                      <a:gd name="T52" fmla="*/ 35 w 160"/>
                      <a:gd name="T53" fmla="*/ 65 h 193"/>
                      <a:gd name="T54" fmla="*/ 32 w 160"/>
                      <a:gd name="T55" fmla="*/ 68 h 193"/>
                      <a:gd name="T56" fmla="*/ 29 w 160"/>
                      <a:gd name="T57" fmla="*/ 74 h 193"/>
                      <a:gd name="T58" fmla="*/ 33 w 160"/>
                      <a:gd name="T59" fmla="*/ 86 h 193"/>
                      <a:gd name="T60" fmla="*/ 31 w 160"/>
                      <a:gd name="T61" fmla="*/ 88 h 193"/>
                      <a:gd name="T62" fmla="*/ 35 w 160"/>
                      <a:gd name="T63" fmla="*/ 102 h 193"/>
                      <a:gd name="T64" fmla="*/ 28 w 160"/>
                      <a:gd name="T65" fmla="*/ 97 h 193"/>
                      <a:gd name="T66" fmla="*/ 21 w 160"/>
                      <a:gd name="T67" fmla="*/ 86 h 193"/>
                      <a:gd name="T68" fmla="*/ 24 w 160"/>
                      <a:gd name="T69" fmla="*/ 98 h 193"/>
                      <a:gd name="T70" fmla="*/ 13 w 160"/>
                      <a:gd name="T71" fmla="*/ 106 h 193"/>
                      <a:gd name="T72" fmla="*/ 25 w 160"/>
                      <a:gd name="T73" fmla="*/ 106 h 193"/>
                      <a:gd name="T74" fmla="*/ 29 w 160"/>
                      <a:gd name="T75" fmla="*/ 108 h 193"/>
                      <a:gd name="T76" fmla="*/ 18 w 160"/>
                      <a:gd name="T77" fmla="*/ 117 h 193"/>
                      <a:gd name="T78" fmla="*/ 24 w 160"/>
                      <a:gd name="T79" fmla="*/ 116 h 193"/>
                      <a:gd name="T80" fmla="*/ 26 w 160"/>
                      <a:gd name="T81" fmla="*/ 121 h 193"/>
                      <a:gd name="T82" fmla="*/ 22 w 160"/>
                      <a:gd name="T83" fmla="*/ 126 h 193"/>
                      <a:gd name="T84" fmla="*/ 6 w 160"/>
                      <a:gd name="T85" fmla="*/ 128 h 193"/>
                      <a:gd name="T86" fmla="*/ 3 w 160"/>
                      <a:gd name="T87" fmla="*/ 144 h 193"/>
                      <a:gd name="T88" fmla="*/ 16 w 160"/>
                      <a:gd name="T89" fmla="*/ 135 h 193"/>
                      <a:gd name="T90" fmla="*/ 13 w 160"/>
                      <a:gd name="T91" fmla="*/ 144 h 193"/>
                      <a:gd name="T92" fmla="*/ 22 w 160"/>
                      <a:gd name="T93" fmla="*/ 141 h 193"/>
                      <a:gd name="T94" fmla="*/ 20 w 160"/>
                      <a:gd name="T95" fmla="*/ 150 h 193"/>
                      <a:gd name="T96" fmla="*/ 14 w 160"/>
                      <a:gd name="T97" fmla="*/ 159 h 193"/>
                      <a:gd name="T98" fmla="*/ 28 w 160"/>
                      <a:gd name="T99" fmla="*/ 161 h 193"/>
                      <a:gd name="T100" fmla="*/ 53 w 160"/>
                      <a:gd name="T101" fmla="*/ 162 h 193"/>
                      <a:gd name="T102" fmla="*/ 74 w 160"/>
                      <a:gd name="T103" fmla="*/ 164 h 193"/>
                      <a:gd name="T104" fmla="*/ 80 w 160"/>
                      <a:gd name="T105" fmla="*/ 172 h 193"/>
                      <a:gd name="T106" fmla="*/ 98 w 160"/>
                      <a:gd name="T107" fmla="*/ 168 h 193"/>
                      <a:gd name="T108" fmla="*/ 111 w 160"/>
                      <a:gd name="T109" fmla="*/ 178 h 193"/>
                      <a:gd name="T110" fmla="*/ 103 w 160"/>
                      <a:gd name="T111" fmla="*/ 183 h 193"/>
                      <a:gd name="T112" fmla="*/ 115 w 160"/>
                      <a:gd name="T113" fmla="*/ 185 h 193"/>
                      <a:gd name="T114" fmla="*/ 114 w 160"/>
                      <a:gd name="T115" fmla="*/ 188 h 193"/>
                      <a:gd name="T116" fmla="*/ 123 w 160"/>
                      <a:gd name="T117" fmla="*/ 185 h 193"/>
                      <a:gd name="T118" fmla="*/ 135 w 160"/>
                      <a:gd name="T119" fmla="*/ 184 h 193"/>
                      <a:gd name="T120" fmla="*/ 146 w 160"/>
                      <a:gd name="T121" fmla="*/ 19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93">
                        <a:moveTo>
                          <a:pt x="158" y="190"/>
                        </a:moveTo>
                        <a:cubicBezTo>
                          <a:pt x="159" y="185"/>
                          <a:pt x="155" y="183"/>
                          <a:pt x="156" y="182"/>
                        </a:cubicBezTo>
                        <a:cubicBezTo>
                          <a:pt x="156" y="181"/>
                          <a:pt x="160" y="178"/>
                          <a:pt x="159" y="177"/>
                        </a:cubicBezTo>
                        <a:cubicBezTo>
                          <a:pt x="158" y="176"/>
                          <a:pt x="153" y="175"/>
                          <a:pt x="155" y="173"/>
                        </a:cubicBezTo>
                        <a:cubicBezTo>
                          <a:pt x="156" y="172"/>
                          <a:pt x="157" y="171"/>
                          <a:pt x="156" y="170"/>
                        </a:cubicBezTo>
                        <a:cubicBezTo>
                          <a:pt x="155" y="170"/>
                          <a:pt x="152" y="166"/>
                          <a:pt x="153" y="165"/>
                        </a:cubicBezTo>
                        <a:cubicBezTo>
                          <a:pt x="153" y="164"/>
                          <a:pt x="156" y="162"/>
                          <a:pt x="156" y="161"/>
                        </a:cubicBezTo>
                        <a:cubicBezTo>
                          <a:pt x="156" y="160"/>
                          <a:pt x="155" y="158"/>
                          <a:pt x="155" y="157"/>
                        </a:cubicBezTo>
                        <a:cubicBezTo>
                          <a:pt x="156" y="157"/>
                          <a:pt x="157" y="155"/>
                          <a:pt x="156" y="154"/>
                        </a:cubicBezTo>
                        <a:cubicBezTo>
                          <a:pt x="155" y="153"/>
                          <a:pt x="153" y="152"/>
                          <a:pt x="153" y="151"/>
                        </a:cubicBezTo>
                        <a:cubicBezTo>
                          <a:pt x="153" y="150"/>
                          <a:pt x="151" y="147"/>
                          <a:pt x="152" y="147"/>
                        </a:cubicBezTo>
                        <a:cubicBezTo>
                          <a:pt x="153" y="146"/>
                          <a:pt x="154" y="143"/>
                          <a:pt x="153" y="143"/>
                        </a:cubicBezTo>
                        <a:cubicBezTo>
                          <a:pt x="153" y="142"/>
                          <a:pt x="151" y="140"/>
                          <a:pt x="150" y="140"/>
                        </a:cubicBezTo>
                        <a:cubicBezTo>
                          <a:pt x="150" y="140"/>
                          <a:pt x="148" y="139"/>
                          <a:pt x="148" y="138"/>
                        </a:cubicBezTo>
                        <a:cubicBezTo>
                          <a:pt x="148" y="137"/>
                          <a:pt x="149" y="128"/>
                          <a:pt x="148" y="128"/>
                        </a:cubicBezTo>
                        <a:cubicBezTo>
                          <a:pt x="147" y="128"/>
                          <a:pt x="145" y="127"/>
                          <a:pt x="144" y="124"/>
                        </a:cubicBezTo>
                        <a:cubicBezTo>
                          <a:pt x="143" y="122"/>
                          <a:pt x="143" y="111"/>
                          <a:pt x="144" y="110"/>
                        </a:cubicBezTo>
                        <a:cubicBezTo>
                          <a:pt x="145" y="110"/>
                          <a:pt x="147" y="107"/>
                          <a:pt x="147" y="105"/>
                        </a:cubicBezTo>
                        <a:cubicBezTo>
                          <a:pt x="147" y="103"/>
                          <a:pt x="149" y="101"/>
                          <a:pt x="149" y="99"/>
                        </a:cubicBezTo>
                        <a:cubicBezTo>
                          <a:pt x="150" y="96"/>
                          <a:pt x="150" y="94"/>
                          <a:pt x="150" y="94"/>
                        </a:cubicBezTo>
                        <a:cubicBezTo>
                          <a:pt x="151" y="93"/>
                          <a:pt x="155" y="91"/>
                          <a:pt x="154" y="90"/>
                        </a:cubicBezTo>
                        <a:cubicBezTo>
                          <a:pt x="153" y="89"/>
                          <a:pt x="149" y="84"/>
                          <a:pt x="149" y="84"/>
                        </a:cubicBezTo>
                        <a:cubicBezTo>
                          <a:pt x="149" y="83"/>
                          <a:pt x="147" y="80"/>
                          <a:pt x="146" y="80"/>
                        </a:cubicBezTo>
                        <a:cubicBezTo>
                          <a:pt x="145" y="80"/>
                          <a:pt x="143" y="80"/>
                          <a:pt x="142" y="81"/>
                        </a:cubicBezTo>
                        <a:cubicBezTo>
                          <a:pt x="141" y="83"/>
                          <a:pt x="138" y="90"/>
                          <a:pt x="138" y="91"/>
                        </a:cubicBezTo>
                        <a:cubicBezTo>
                          <a:pt x="138" y="92"/>
                          <a:pt x="135" y="95"/>
                          <a:pt x="134" y="94"/>
                        </a:cubicBezTo>
                        <a:cubicBezTo>
                          <a:pt x="133" y="93"/>
                          <a:pt x="129" y="93"/>
                          <a:pt x="129" y="91"/>
                        </a:cubicBezTo>
                        <a:cubicBezTo>
                          <a:pt x="129" y="90"/>
                          <a:pt x="128" y="88"/>
                          <a:pt x="127" y="87"/>
                        </a:cubicBezTo>
                        <a:cubicBezTo>
                          <a:pt x="127" y="86"/>
                          <a:pt x="124" y="85"/>
                          <a:pt x="124" y="84"/>
                        </a:cubicBezTo>
                        <a:cubicBezTo>
                          <a:pt x="124" y="82"/>
                          <a:pt x="124" y="79"/>
                          <a:pt x="122" y="78"/>
                        </a:cubicBezTo>
                        <a:cubicBezTo>
                          <a:pt x="121" y="78"/>
                          <a:pt x="117" y="81"/>
                          <a:pt x="116" y="82"/>
                        </a:cubicBezTo>
                        <a:cubicBezTo>
                          <a:pt x="115" y="83"/>
                          <a:pt x="113" y="85"/>
                          <a:pt x="112" y="85"/>
                        </a:cubicBezTo>
                        <a:cubicBezTo>
                          <a:pt x="111" y="85"/>
                          <a:pt x="109" y="85"/>
                          <a:pt x="108" y="85"/>
                        </a:cubicBezTo>
                        <a:cubicBezTo>
                          <a:pt x="107" y="86"/>
                          <a:pt x="105" y="86"/>
                          <a:pt x="104" y="85"/>
                        </a:cubicBezTo>
                        <a:cubicBezTo>
                          <a:pt x="104" y="85"/>
                          <a:pt x="102" y="83"/>
                          <a:pt x="102" y="82"/>
                        </a:cubicBezTo>
                        <a:cubicBezTo>
                          <a:pt x="102" y="81"/>
                          <a:pt x="103" y="79"/>
                          <a:pt x="102" y="77"/>
                        </a:cubicBezTo>
                        <a:cubicBezTo>
                          <a:pt x="101" y="76"/>
                          <a:pt x="97" y="74"/>
                          <a:pt x="98" y="73"/>
                        </a:cubicBezTo>
                        <a:cubicBezTo>
                          <a:pt x="98" y="71"/>
                          <a:pt x="98" y="67"/>
                          <a:pt x="99" y="66"/>
                        </a:cubicBezTo>
                        <a:cubicBezTo>
                          <a:pt x="100" y="65"/>
                          <a:pt x="102" y="63"/>
                          <a:pt x="101" y="62"/>
                        </a:cubicBezTo>
                        <a:cubicBezTo>
                          <a:pt x="100" y="61"/>
                          <a:pt x="97" y="62"/>
                          <a:pt x="96" y="61"/>
                        </a:cubicBezTo>
                        <a:cubicBezTo>
                          <a:pt x="96" y="60"/>
                          <a:pt x="92" y="55"/>
                          <a:pt x="91" y="53"/>
                        </a:cubicBezTo>
                        <a:cubicBezTo>
                          <a:pt x="91" y="52"/>
                          <a:pt x="89" y="49"/>
                          <a:pt x="90" y="49"/>
                        </a:cubicBezTo>
                        <a:cubicBezTo>
                          <a:pt x="91" y="48"/>
                          <a:pt x="93" y="46"/>
                          <a:pt x="93" y="45"/>
                        </a:cubicBezTo>
                        <a:cubicBezTo>
                          <a:pt x="93" y="45"/>
                          <a:pt x="93" y="43"/>
                          <a:pt x="94" y="42"/>
                        </a:cubicBezTo>
                        <a:cubicBezTo>
                          <a:pt x="95" y="42"/>
                          <a:pt x="94" y="40"/>
                          <a:pt x="93" y="39"/>
                        </a:cubicBezTo>
                        <a:cubicBezTo>
                          <a:pt x="93" y="39"/>
                          <a:pt x="91" y="37"/>
                          <a:pt x="92" y="36"/>
                        </a:cubicBezTo>
                        <a:cubicBezTo>
                          <a:pt x="93" y="35"/>
                          <a:pt x="94" y="32"/>
                          <a:pt x="94" y="30"/>
                        </a:cubicBezTo>
                        <a:cubicBezTo>
                          <a:pt x="94" y="29"/>
                          <a:pt x="94" y="26"/>
                          <a:pt x="96" y="25"/>
                        </a:cubicBezTo>
                        <a:cubicBezTo>
                          <a:pt x="97" y="24"/>
                          <a:pt x="101" y="20"/>
                          <a:pt x="101" y="19"/>
                        </a:cubicBezTo>
                        <a:cubicBezTo>
                          <a:pt x="102" y="18"/>
                          <a:pt x="102" y="12"/>
                          <a:pt x="103" y="11"/>
                        </a:cubicBezTo>
                        <a:cubicBezTo>
                          <a:pt x="104" y="11"/>
                          <a:pt x="105" y="9"/>
                          <a:pt x="104" y="8"/>
                        </a:cubicBezTo>
                        <a:cubicBezTo>
                          <a:pt x="103" y="7"/>
                          <a:pt x="96" y="0"/>
                          <a:pt x="96" y="0"/>
                        </a:cubicBezTo>
                        <a:cubicBezTo>
                          <a:pt x="95" y="1"/>
                          <a:pt x="93" y="0"/>
                          <a:pt x="92" y="1"/>
                        </a:cubicBezTo>
                        <a:cubicBezTo>
                          <a:pt x="91" y="2"/>
                          <a:pt x="88" y="4"/>
                          <a:pt x="88" y="4"/>
                        </a:cubicBezTo>
                        <a:cubicBezTo>
                          <a:pt x="87" y="5"/>
                          <a:pt x="85" y="8"/>
                          <a:pt x="83" y="6"/>
                        </a:cubicBezTo>
                        <a:cubicBezTo>
                          <a:pt x="81" y="5"/>
                          <a:pt x="82" y="11"/>
                          <a:pt x="80" y="11"/>
                        </a:cubicBezTo>
                        <a:cubicBezTo>
                          <a:pt x="78" y="11"/>
                          <a:pt x="75" y="16"/>
                          <a:pt x="75" y="17"/>
                        </a:cubicBezTo>
                        <a:cubicBezTo>
                          <a:pt x="75" y="19"/>
                          <a:pt x="72" y="22"/>
                          <a:pt x="72" y="23"/>
                        </a:cubicBezTo>
                        <a:cubicBezTo>
                          <a:pt x="72" y="24"/>
                          <a:pt x="72" y="29"/>
                          <a:pt x="74" y="29"/>
                        </a:cubicBezTo>
                        <a:cubicBezTo>
                          <a:pt x="75" y="29"/>
                          <a:pt x="78" y="30"/>
                          <a:pt x="78" y="34"/>
                        </a:cubicBezTo>
                        <a:cubicBezTo>
                          <a:pt x="78" y="37"/>
                          <a:pt x="77" y="35"/>
                          <a:pt x="75" y="33"/>
                        </a:cubicBezTo>
                        <a:cubicBezTo>
                          <a:pt x="73" y="31"/>
                          <a:pt x="71" y="28"/>
                          <a:pt x="70" y="29"/>
                        </a:cubicBezTo>
                        <a:cubicBezTo>
                          <a:pt x="68" y="29"/>
                          <a:pt x="61" y="32"/>
                          <a:pt x="63" y="33"/>
                        </a:cubicBezTo>
                        <a:cubicBezTo>
                          <a:pt x="65" y="34"/>
                          <a:pt x="63" y="37"/>
                          <a:pt x="63" y="36"/>
                        </a:cubicBezTo>
                        <a:cubicBezTo>
                          <a:pt x="62" y="36"/>
                          <a:pt x="58" y="36"/>
                          <a:pt x="59" y="37"/>
                        </a:cubicBezTo>
                        <a:cubicBezTo>
                          <a:pt x="60" y="39"/>
                          <a:pt x="60" y="41"/>
                          <a:pt x="59" y="41"/>
                        </a:cubicBezTo>
                        <a:cubicBezTo>
                          <a:pt x="57" y="40"/>
                          <a:pt x="55" y="41"/>
                          <a:pt x="56" y="42"/>
                        </a:cubicBezTo>
                        <a:cubicBezTo>
                          <a:pt x="57" y="43"/>
                          <a:pt x="57" y="46"/>
                          <a:pt x="56" y="45"/>
                        </a:cubicBezTo>
                        <a:cubicBezTo>
                          <a:pt x="55" y="45"/>
                          <a:pt x="53" y="43"/>
                          <a:pt x="52" y="44"/>
                        </a:cubicBezTo>
                        <a:cubicBezTo>
                          <a:pt x="52" y="45"/>
                          <a:pt x="48" y="50"/>
                          <a:pt x="48" y="50"/>
                        </a:cubicBezTo>
                        <a:cubicBezTo>
                          <a:pt x="48" y="50"/>
                          <a:pt x="48" y="53"/>
                          <a:pt x="49" y="54"/>
                        </a:cubicBezTo>
                        <a:cubicBezTo>
                          <a:pt x="51" y="55"/>
                          <a:pt x="50" y="57"/>
                          <a:pt x="51" y="58"/>
                        </a:cubicBezTo>
                        <a:cubicBezTo>
                          <a:pt x="52" y="60"/>
                          <a:pt x="52" y="62"/>
                          <a:pt x="50" y="60"/>
                        </a:cubicBezTo>
                        <a:cubicBezTo>
                          <a:pt x="48" y="58"/>
                          <a:pt x="47" y="57"/>
                          <a:pt x="47" y="56"/>
                        </a:cubicBezTo>
                        <a:cubicBezTo>
                          <a:pt x="47" y="54"/>
                          <a:pt x="47" y="51"/>
                          <a:pt x="45" y="52"/>
                        </a:cubicBezTo>
                        <a:cubicBezTo>
                          <a:pt x="44" y="53"/>
                          <a:pt x="42" y="55"/>
                          <a:pt x="41" y="56"/>
                        </a:cubicBezTo>
                        <a:cubicBezTo>
                          <a:pt x="40" y="58"/>
                          <a:pt x="35" y="62"/>
                          <a:pt x="36" y="62"/>
                        </a:cubicBezTo>
                        <a:cubicBezTo>
                          <a:pt x="38" y="62"/>
                          <a:pt x="41" y="65"/>
                          <a:pt x="42" y="65"/>
                        </a:cubicBezTo>
                        <a:cubicBezTo>
                          <a:pt x="44" y="65"/>
                          <a:pt x="47" y="67"/>
                          <a:pt x="44" y="67"/>
                        </a:cubicBezTo>
                        <a:cubicBezTo>
                          <a:pt x="41" y="67"/>
                          <a:pt x="39" y="65"/>
                          <a:pt x="38" y="66"/>
                        </a:cubicBezTo>
                        <a:cubicBezTo>
                          <a:pt x="38" y="67"/>
                          <a:pt x="35" y="65"/>
                          <a:pt x="35" y="65"/>
                        </a:cubicBezTo>
                        <a:cubicBezTo>
                          <a:pt x="35" y="65"/>
                          <a:pt x="33" y="67"/>
                          <a:pt x="34" y="67"/>
                        </a:cubicBezTo>
                        <a:cubicBezTo>
                          <a:pt x="36" y="68"/>
                          <a:pt x="37" y="71"/>
                          <a:pt x="36" y="70"/>
                        </a:cubicBezTo>
                        <a:cubicBezTo>
                          <a:pt x="34" y="69"/>
                          <a:pt x="33" y="68"/>
                          <a:pt x="32" y="68"/>
                        </a:cubicBezTo>
                        <a:cubicBezTo>
                          <a:pt x="31" y="69"/>
                          <a:pt x="30" y="71"/>
                          <a:pt x="31" y="72"/>
                        </a:cubicBezTo>
                        <a:cubicBezTo>
                          <a:pt x="32" y="72"/>
                          <a:pt x="39" y="77"/>
                          <a:pt x="36" y="77"/>
                        </a:cubicBezTo>
                        <a:cubicBezTo>
                          <a:pt x="33" y="77"/>
                          <a:pt x="29" y="72"/>
                          <a:pt x="29" y="74"/>
                        </a:cubicBezTo>
                        <a:cubicBezTo>
                          <a:pt x="29" y="75"/>
                          <a:pt x="28" y="79"/>
                          <a:pt x="28" y="79"/>
                        </a:cubicBezTo>
                        <a:cubicBezTo>
                          <a:pt x="28" y="79"/>
                          <a:pt x="28" y="82"/>
                          <a:pt x="30" y="83"/>
                        </a:cubicBezTo>
                        <a:cubicBezTo>
                          <a:pt x="31" y="84"/>
                          <a:pt x="31" y="87"/>
                          <a:pt x="33" y="86"/>
                        </a:cubicBezTo>
                        <a:cubicBezTo>
                          <a:pt x="35" y="84"/>
                          <a:pt x="37" y="82"/>
                          <a:pt x="38" y="84"/>
                        </a:cubicBezTo>
                        <a:cubicBezTo>
                          <a:pt x="38" y="85"/>
                          <a:pt x="39" y="88"/>
                          <a:pt x="36" y="87"/>
                        </a:cubicBezTo>
                        <a:cubicBezTo>
                          <a:pt x="34" y="87"/>
                          <a:pt x="31" y="87"/>
                          <a:pt x="31" y="88"/>
                        </a:cubicBezTo>
                        <a:cubicBezTo>
                          <a:pt x="31" y="90"/>
                          <a:pt x="33" y="92"/>
                          <a:pt x="35" y="93"/>
                        </a:cubicBezTo>
                        <a:cubicBezTo>
                          <a:pt x="37" y="94"/>
                          <a:pt x="38" y="98"/>
                          <a:pt x="39" y="98"/>
                        </a:cubicBezTo>
                        <a:cubicBezTo>
                          <a:pt x="39" y="99"/>
                          <a:pt x="36" y="104"/>
                          <a:pt x="35" y="102"/>
                        </a:cubicBezTo>
                        <a:cubicBezTo>
                          <a:pt x="34" y="101"/>
                          <a:pt x="37" y="97"/>
                          <a:pt x="36" y="96"/>
                        </a:cubicBezTo>
                        <a:cubicBezTo>
                          <a:pt x="35" y="95"/>
                          <a:pt x="33" y="92"/>
                          <a:pt x="32" y="93"/>
                        </a:cubicBezTo>
                        <a:cubicBezTo>
                          <a:pt x="32" y="95"/>
                          <a:pt x="29" y="98"/>
                          <a:pt x="28" y="97"/>
                        </a:cubicBezTo>
                        <a:cubicBezTo>
                          <a:pt x="27" y="96"/>
                          <a:pt x="31" y="92"/>
                          <a:pt x="29" y="91"/>
                        </a:cubicBezTo>
                        <a:cubicBezTo>
                          <a:pt x="27" y="89"/>
                          <a:pt x="24" y="91"/>
                          <a:pt x="24" y="89"/>
                        </a:cubicBezTo>
                        <a:cubicBezTo>
                          <a:pt x="24" y="88"/>
                          <a:pt x="22" y="85"/>
                          <a:pt x="21" y="86"/>
                        </a:cubicBezTo>
                        <a:cubicBezTo>
                          <a:pt x="21" y="88"/>
                          <a:pt x="16" y="92"/>
                          <a:pt x="18" y="92"/>
                        </a:cubicBezTo>
                        <a:cubicBezTo>
                          <a:pt x="19" y="93"/>
                          <a:pt x="19" y="94"/>
                          <a:pt x="20" y="95"/>
                        </a:cubicBezTo>
                        <a:cubicBezTo>
                          <a:pt x="22" y="96"/>
                          <a:pt x="25" y="98"/>
                          <a:pt x="24" y="98"/>
                        </a:cubicBezTo>
                        <a:cubicBezTo>
                          <a:pt x="22" y="98"/>
                          <a:pt x="18" y="95"/>
                          <a:pt x="17" y="97"/>
                        </a:cubicBezTo>
                        <a:cubicBezTo>
                          <a:pt x="17" y="99"/>
                          <a:pt x="14" y="102"/>
                          <a:pt x="15" y="103"/>
                        </a:cubicBezTo>
                        <a:cubicBezTo>
                          <a:pt x="15" y="104"/>
                          <a:pt x="13" y="104"/>
                          <a:pt x="13" y="106"/>
                        </a:cubicBezTo>
                        <a:cubicBezTo>
                          <a:pt x="13" y="108"/>
                          <a:pt x="13" y="110"/>
                          <a:pt x="14" y="110"/>
                        </a:cubicBezTo>
                        <a:cubicBezTo>
                          <a:pt x="15" y="110"/>
                          <a:pt x="17" y="110"/>
                          <a:pt x="18" y="109"/>
                        </a:cubicBezTo>
                        <a:cubicBezTo>
                          <a:pt x="19" y="108"/>
                          <a:pt x="24" y="107"/>
                          <a:pt x="25" y="106"/>
                        </a:cubicBezTo>
                        <a:cubicBezTo>
                          <a:pt x="26" y="104"/>
                          <a:pt x="28" y="103"/>
                          <a:pt x="29" y="103"/>
                        </a:cubicBezTo>
                        <a:cubicBezTo>
                          <a:pt x="30" y="104"/>
                          <a:pt x="25" y="107"/>
                          <a:pt x="27" y="107"/>
                        </a:cubicBezTo>
                        <a:cubicBezTo>
                          <a:pt x="28" y="107"/>
                          <a:pt x="32" y="108"/>
                          <a:pt x="29" y="108"/>
                        </a:cubicBezTo>
                        <a:cubicBezTo>
                          <a:pt x="27" y="108"/>
                          <a:pt x="23" y="108"/>
                          <a:pt x="22" y="109"/>
                        </a:cubicBezTo>
                        <a:cubicBezTo>
                          <a:pt x="21" y="110"/>
                          <a:pt x="16" y="113"/>
                          <a:pt x="16" y="114"/>
                        </a:cubicBezTo>
                        <a:cubicBezTo>
                          <a:pt x="17" y="115"/>
                          <a:pt x="17" y="118"/>
                          <a:pt x="18" y="117"/>
                        </a:cubicBezTo>
                        <a:cubicBezTo>
                          <a:pt x="20" y="116"/>
                          <a:pt x="22" y="112"/>
                          <a:pt x="24" y="113"/>
                        </a:cubicBezTo>
                        <a:cubicBezTo>
                          <a:pt x="25" y="114"/>
                          <a:pt x="30" y="111"/>
                          <a:pt x="29" y="112"/>
                        </a:cubicBezTo>
                        <a:cubicBezTo>
                          <a:pt x="29" y="114"/>
                          <a:pt x="25" y="115"/>
                          <a:pt x="24" y="116"/>
                        </a:cubicBezTo>
                        <a:cubicBezTo>
                          <a:pt x="23" y="116"/>
                          <a:pt x="17" y="119"/>
                          <a:pt x="18" y="120"/>
                        </a:cubicBezTo>
                        <a:cubicBezTo>
                          <a:pt x="18" y="120"/>
                          <a:pt x="19" y="122"/>
                          <a:pt x="21" y="121"/>
                        </a:cubicBezTo>
                        <a:cubicBezTo>
                          <a:pt x="23" y="119"/>
                          <a:pt x="24" y="121"/>
                          <a:pt x="26" y="121"/>
                        </a:cubicBezTo>
                        <a:cubicBezTo>
                          <a:pt x="27" y="120"/>
                          <a:pt x="30" y="118"/>
                          <a:pt x="30" y="120"/>
                        </a:cubicBezTo>
                        <a:cubicBezTo>
                          <a:pt x="30" y="121"/>
                          <a:pt x="28" y="123"/>
                          <a:pt x="26" y="123"/>
                        </a:cubicBezTo>
                        <a:cubicBezTo>
                          <a:pt x="24" y="124"/>
                          <a:pt x="24" y="126"/>
                          <a:pt x="22" y="126"/>
                        </a:cubicBezTo>
                        <a:cubicBezTo>
                          <a:pt x="20" y="125"/>
                          <a:pt x="18" y="125"/>
                          <a:pt x="16" y="126"/>
                        </a:cubicBezTo>
                        <a:cubicBezTo>
                          <a:pt x="15" y="128"/>
                          <a:pt x="12" y="129"/>
                          <a:pt x="11" y="129"/>
                        </a:cubicBezTo>
                        <a:cubicBezTo>
                          <a:pt x="9" y="129"/>
                          <a:pt x="8" y="127"/>
                          <a:pt x="6" y="128"/>
                        </a:cubicBezTo>
                        <a:cubicBezTo>
                          <a:pt x="4" y="129"/>
                          <a:pt x="1" y="131"/>
                          <a:pt x="1" y="133"/>
                        </a:cubicBezTo>
                        <a:cubicBezTo>
                          <a:pt x="1" y="134"/>
                          <a:pt x="0" y="137"/>
                          <a:pt x="2" y="138"/>
                        </a:cubicBezTo>
                        <a:cubicBezTo>
                          <a:pt x="3" y="139"/>
                          <a:pt x="1" y="144"/>
                          <a:pt x="3" y="144"/>
                        </a:cubicBezTo>
                        <a:cubicBezTo>
                          <a:pt x="5" y="145"/>
                          <a:pt x="9" y="143"/>
                          <a:pt x="10" y="141"/>
                        </a:cubicBezTo>
                        <a:cubicBezTo>
                          <a:pt x="12" y="140"/>
                          <a:pt x="12" y="138"/>
                          <a:pt x="13" y="136"/>
                        </a:cubicBezTo>
                        <a:cubicBezTo>
                          <a:pt x="15" y="134"/>
                          <a:pt x="16" y="133"/>
                          <a:pt x="16" y="135"/>
                        </a:cubicBezTo>
                        <a:cubicBezTo>
                          <a:pt x="15" y="138"/>
                          <a:pt x="14" y="140"/>
                          <a:pt x="16" y="140"/>
                        </a:cubicBezTo>
                        <a:cubicBezTo>
                          <a:pt x="17" y="140"/>
                          <a:pt x="21" y="139"/>
                          <a:pt x="19" y="140"/>
                        </a:cubicBezTo>
                        <a:cubicBezTo>
                          <a:pt x="17" y="141"/>
                          <a:pt x="14" y="143"/>
                          <a:pt x="13" y="144"/>
                        </a:cubicBezTo>
                        <a:cubicBezTo>
                          <a:pt x="11" y="146"/>
                          <a:pt x="10" y="150"/>
                          <a:pt x="10" y="150"/>
                        </a:cubicBezTo>
                        <a:cubicBezTo>
                          <a:pt x="10" y="150"/>
                          <a:pt x="13" y="151"/>
                          <a:pt x="14" y="150"/>
                        </a:cubicBezTo>
                        <a:cubicBezTo>
                          <a:pt x="16" y="148"/>
                          <a:pt x="21" y="141"/>
                          <a:pt x="22" y="141"/>
                        </a:cubicBezTo>
                        <a:cubicBezTo>
                          <a:pt x="24" y="141"/>
                          <a:pt x="30" y="136"/>
                          <a:pt x="28" y="139"/>
                        </a:cubicBezTo>
                        <a:cubicBezTo>
                          <a:pt x="26" y="142"/>
                          <a:pt x="21" y="145"/>
                          <a:pt x="21" y="146"/>
                        </a:cubicBezTo>
                        <a:cubicBezTo>
                          <a:pt x="21" y="147"/>
                          <a:pt x="22" y="149"/>
                          <a:pt x="20" y="150"/>
                        </a:cubicBezTo>
                        <a:cubicBezTo>
                          <a:pt x="18" y="151"/>
                          <a:pt x="16" y="152"/>
                          <a:pt x="15" y="153"/>
                        </a:cubicBezTo>
                        <a:cubicBezTo>
                          <a:pt x="14" y="154"/>
                          <a:pt x="13" y="153"/>
                          <a:pt x="13" y="155"/>
                        </a:cubicBezTo>
                        <a:cubicBezTo>
                          <a:pt x="13" y="157"/>
                          <a:pt x="13" y="158"/>
                          <a:pt x="14" y="159"/>
                        </a:cubicBezTo>
                        <a:cubicBezTo>
                          <a:pt x="16" y="160"/>
                          <a:pt x="16" y="159"/>
                          <a:pt x="18" y="160"/>
                        </a:cubicBezTo>
                        <a:cubicBezTo>
                          <a:pt x="20" y="160"/>
                          <a:pt x="23" y="162"/>
                          <a:pt x="23" y="161"/>
                        </a:cubicBezTo>
                        <a:cubicBezTo>
                          <a:pt x="23" y="160"/>
                          <a:pt x="25" y="160"/>
                          <a:pt x="28" y="161"/>
                        </a:cubicBezTo>
                        <a:cubicBezTo>
                          <a:pt x="31" y="162"/>
                          <a:pt x="36" y="162"/>
                          <a:pt x="38" y="162"/>
                        </a:cubicBezTo>
                        <a:cubicBezTo>
                          <a:pt x="39" y="162"/>
                          <a:pt x="44" y="164"/>
                          <a:pt x="46" y="163"/>
                        </a:cubicBezTo>
                        <a:cubicBezTo>
                          <a:pt x="47" y="162"/>
                          <a:pt x="51" y="164"/>
                          <a:pt x="53" y="162"/>
                        </a:cubicBezTo>
                        <a:cubicBezTo>
                          <a:pt x="55" y="160"/>
                          <a:pt x="54" y="158"/>
                          <a:pt x="56" y="155"/>
                        </a:cubicBezTo>
                        <a:cubicBezTo>
                          <a:pt x="58" y="153"/>
                          <a:pt x="62" y="153"/>
                          <a:pt x="64" y="154"/>
                        </a:cubicBezTo>
                        <a:cubicBezTo>
                          <a:pt x="66" y="154"/>
                          <a:pt x="76" y="163"/>
                          <a:pt x="74" y="164"/>
                        </a:cubicBezTo>
                        <a:cubicBezTo>
                          <a:pt x="73" y="165"/>
                          <a:pt x="72" y="166"/>
                          <a:pt x="74" y="167"/>
                        </a:cubicBezTo>
                        <a:cubicBezTo>
                          <a:pt x="75" y="169"/>
                          <a:pt x="75" y="171"/>
                          <a:pt x="76" y="171"/>
                        </a:cubicBezTo>
                        <a:cubicBezTo>
                          <a:pt x="77" y="171"/>
                          <a:pt x="80" y="174"/>
                          <a:pt x="80" y="172"/>
                        </a:cubicBezTo>
                        <a:cubicBezTo>
                          <a:pt x="80" y="170"/>
                          <a:pt x="85" y="173"/>
                          <a:pt x="85" y="171"/>
                        </a:cubicBezTo>
                        <a:cubicBezTo>
                          <a:pt x="85" y="168"/>
                          <a:pt x="92" y="173"/>
                          <a:pt x="92" y="170"/>
                        </a:cubicBezTo>
                        <a:cubicBezTo>
                          <a:pt x="92" y="166"/>
                          <a:pt x="95" y="167"/>
                          <a:pt x="98" y="168"/>
                        </a:cubicBezTo>
                        <a:cubicBezTo>
                          <a:pt x="101" y="170"/>
                          <a:pt x="103" y="175"/>
                          <a:pt x="104" y="176"/>
                        </a:cubicBezTo>
                        <a:cubicBezTo>
                          <a:pt x="105" y="178"/>
                          <a:pt x="108" y="181"/>
                          <a:pt x="108" y="178"/>
                        </a:cubicBezTo>
                        <a:cubicBezTo>
                          <a:pt x="108" y="175"/>
                          <a:pt x="111" y="176"/>
                          <a:pt x="111" y="178"/>
                        </a:cubicBezTo>
                        <a:cubicBezTo>
                          <a:pt x="111" y="179"/>
                          <a:pt x="107" y="180"/>
                          <a:pt x="107" y="181"/>
                        </a:cubicBezTo>
                        <a:cubicBezTo>
                          <a:pt x="108" y="182"/>
                          <a:pt x="105" y="181"/>
                          <a:pt x="104" y="181"/>
                        </a:cubicBezTo>
                        <a:cubicBezTo>
                          <a:pt x="102" y="181"/>
                          <a:pt x="102" y="182"/>
                          <a:pt x="103" y="183"/>
                        </a:cubicBezTo>
                        <a:cubicBezTo>
                          <a:pt x="105" y="185"/>
                          <a:pt x="111" y="191"/>
                          <a:pt x="110" y="188"/>
                        </a:cubicBezTo>
                        <a:cubicBezTo>
                          <a:pt x="109" y="186"/>
                          <a:pt x="107" y="183"/>
                          <a:pt x="110" y="183"/>
                        </a:cubicBezTo>
                        <a:cubicBezTo>
                          <a:pt x="113" y="183"/>
                          <a:pt x="113" y="185"/>
                          <a:pt x="115" y="185"/>
                        </a:cubicBezTo>
                        <a:cubicBezTo>
                          <a:pt x="117" y="184"/>
                          <a:pt x="118" y="184"/>
                          <a:pt x="119" y="185"/>
                        </a:cubicBezTo>
                        <a:cubicBezTo>
                          <a:pt x="120" y="186"/>
                          <a:pt x="114" y="186"/>
                          <a:pt x="112" y="186"/>
                        </a:cubicBezTo>
                        <a:cubicBezTo>
                          <a:pt x="110" y="186"/>
                          <a:pt x="114" y="188"/>
                          <a:pt x="114" y="188"/>
                        </a:cubicBezTo>
                        <a:cubicBezTo>
                          <a:pt x="115" y="189"/>
                          <a:pt x="117" y="188"/>
                          <a:pt x="117" y="188"/>
                        </a:cubicBezTo>
                        <a:cubicBezTo>
                          <a:pt x="118" y="187"/>
                          <a:pt x="121" y="187"/>
                          <a:pt x="122" y="187"/>
                        </a:cubicBezTo>
                        <a:cubicBezTo>
                          <a:pt x="123" y="187"/>
                          <a:pt x="123" y="186"/>
                          <a:pt x="123" y="185"/>
                        </a:cubicBezTo>
                        <a:cubicBezTo>
                          <a:pt x="121" y="183"/>
                          <a:pt x="123" y="181"/>
                          <a:pt x="126" y="183"/>
                        </a:cubicBezTo>
                        <a:cubicBezTo>
                          <a:pt x="128" y="185"/>
                          <a:pt x="128" y="185"/>
                          <a:pt x="130" y="185"/>
                        </a:cubicBezTo>
                        <a:cubicBezTo>
                          <a:pt x="132" y="185"/>
                          <a:pt x="134" y="183"/>
                          <a:pt x="135" y="184"/>
                        </a:cubicBezTo>
                        <a:cubicBezTo>
                          <a:pt x="136" y="186"/>
                          <a:pt x="137" y="188"/>
                          <a:pt x="137" y="190"/>
                        </a:cubicBezTo>
                        <a:cubicBezTo>
                          <a:pt x="137" y="191"/>
                          <a:pt x="139" y="193"/>
                          <a:pt x="140" y="192"/>
                        </a:cubicBezTo>
                        <a:cubicBezTo>
                          <a:pt x="141" y="191"/>
                          <a:pt x="144" y="192"/>
                          <a:pt x="146" y="192"/>
                        </a:cubicBezTo>
                        <a:cubicBezTo>
                          <a:pt x="148" y="192"/>
                          <a:pt x="152" y="192"/>
                          <a:pt x="152" y="191"/>
                        </a:cubicBezTo>
                        <a:cubicBezTo>
                          <a:pt x="152" y="190"/>
                          <a:pt x="153" y="190"/>
                          <a:pt x="158" y="190"/>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0" name="Freeform 37">
                    <a:extLst>
                      <a:ext uri="{FF2B5EF4-FFF2-40B4-BE49-F238E27FC236}">
                        <a16:creationId xmlns:a16="http://schemas.microsoft.com/office/drawing/2014/main" id="{1921F59C-86A4-41F6-9CB4-4549AC0DEF73}"/>
                      </a:ext>
                    </a:extLst>
                  </p:cNvPr>
                  <p:cNvSpPr>
                    <a:spLocks/>
                  </p:cNvSpPr>
                  <p:nvPr/>
                </p:nvSpPr>
                <p:spPr bwMode="auto">
                  <a:xfrm>
                    <a:off x="3047442" y="3488082"/>
                    <a:ext cx="127343" cy="123901"/>
                  </a:xfrm>
                  <a:custGeom>
                    <a:avLst/>
                    <a:gdLst>
                      <a:gd name="T0" fmla="*/ 3 w 29"/>
                      <a:gd name="T1" fmla="*/ 20 h 28"/>
                      <a:gd name="T2" fmla="*/ 8 w 29"/>
                      <a:gd name="T3" fmla="*/ 16 h 28"/>
                      <a:gd name="T4" fmla="*/ 10 w 29"/>
                      <a:gd name="T5" fmla="*/ 13 h 28"/>
                      <a:gd name="T6" fmla="*/ 14 w 29"/>
                      <a:gd name="T7" fmla="*/ 8 h 28"/>
                      <a:gd name="T8" fmla="*/ 18 w 29"/>
                      <a:gd name="T9" fmla="*/ 8 h 28"/>
                      <a:gd name="T10" fmla="*/ 21 w 29"/>
                      <a:gd name="T11" fmla="*/ 5 h 28"/>
                      <a:gd name="T12" fmla="*/ 27 w 29"/>
                      <a:gd name="T13" fmla="*/ 0 h 28"/>
                      <a:gd name="T14" fmla="*/ 26 w 29"/>
                      <a:gd name="T15" fmla="*/ 6 h 28"/>
                      <a:gd name="T16" fmla="*/ 25 w 29"/>
                      <a:gd name="T17" fmla="*/ 10 h 28"/>
                      <a:gd name="T18" fmla="*/ 21 w 29"/>
                      <a:gd name="T19" fmla="*/ 14 h 28"/>
                      <a:gd name="T20" fmla="*/ 17 w 29"/>
                      <a:gd name="T21" fmla="*/ 18 h 28"/>
                      <a:gd name="T22" fmla="*/ 14 w 29"/>
                      <a:gd name="T23" fmla="*/ 23 h 28"/>
                      <a:gd name="T24" fmla="*/ 8 w 29"/>
                      <a:gd name="T25" fmla="*/ 26 h 28"/>
                      <a:gd name="T26" fmla="*/ 5 w 29"/>
                      <a:gd name="T27" fmla="*/ 24 h 28"/>
                      <a:gd name="T28" fmla="*/ 3 w 29"/>
                      <a:gd name="T2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8">
                        <a:moveTo>
                          <a:pt x="3" y="20"/>
                        </a:moveTo>
                        <a:cubicBezTo>
                          <a:pt x="5" y="21"/>
                          <a:pt x="7" y="17"/>
                          <a:pt x="8" y="16"/>
                        </a:cubicBezTo>
                        <a:cubicBezTo>
                          <a:pt x="9" y="15"/>
                          <a:pt x="10" y="14"/>
                          <a:pt x="10" y="13"/>
                        </a:cubicBezTo>
                        <a:cubicBezTo>
                          <a:pt x="10" y="11"/>
                          <a:pt x="13" y="9"/>
                          <a:pt x="14" y="8"/>
                        </a:cubicBezTo>
                        <a:cubicBezTo>
                          <a:pt x="16" y="6"/>
                          <a:pt x="17" y="7"/>
                          <a:pt x="18" y="8"/>
                        </a:cubicBezTo>
                        <a:cubicBezTo>
                          <a:pt x="19" y="10"/>
                          <a:pt x="21" y="6"/>
                          <a:pt x="21" y="5"/>
                        </a:cubicBezTo>
                        <a:cubicBezTo>
                          <a:pt x="22" y="4"/>
                          <a:pt x="26" y="1"/>
                          <a:pt x="27" y="0"/>
                        </a:cubicBezTo>
                        <a:cubicBezTo>
                          <a:pt x="29" y="3"/>
                          <a:pt x="27" y="5"/>
                          <a:pt x="26" y="6"/>
                        </a:cubicBezTo>
                        <a:cubicBezTo>
                          <a:pt x="25" y="7"/>
                          <a:pt x="25" y="9"/>
                          <a:pt x="25" y="10"/>
                        </a:cubicBezTo>
                        <a:cubicBezTo>
                          <a:pt x="25" y="10"/>
                          <a:pt x="23" y="14"/>
                          <a:pt x="21" y="14"/>
                        </a:cubicBezTo>
                        <a:cubicBezTo>
                          <a:pt x="20" y="14"/>
                          <a:pt x="17" y="18"/>
                          <a:pt x="17" y="18"/>
                        </a:cubicBezTo>
                        <a:cubicBezTo>
                          <a:pt x="16" y="19"/>
                          <a:pt x="15" y="23"/>
                          <a:pt x="14" y="23"/>
                        </a:cubicBezTo>
                        <a:cubicBezTo>
                          <a:pt x="13" y="22"/>
                          <a:pt x="12" y="28"/>
                          <a:pt x="8" y="26"/>
                        </a:cubicBezTo>
                        <a:cubicBezTo>
                          <a:pt x="6" y="25"/>
                          <a:pt x="5" y="26"/>
                          <a:pt x="5" y="24"/>
                        </a:cubicBezTo>
                        <a:cubicBezTo>
                          <a:pt x="4" y="23"/>
                          <a:pt x="0" y="22"/>
                          <a:pt x="3" y="20"/>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1" name="Freeform 38">
                    <a:extLst>
                      <a:ext uri="{FF2B5EF4-FFF2-40B4-BE49-F238E27FC236}">
                        <a16:creationId xmlns:a16="http://schemas.microsoft.com/office/drawing/2014/main" id="{50E17FB8-FD21-450C-84CD-9A9DD18F85EE}"/>
                      </a:ext>
                    </a:extLst>
                  </p:cNvPr>
                  <p:cNvSpPr>
                    <a:spLocks/>
                  </p:cNvSpPr>
                  <p:nvPr/>
                </p:nvSpPr>
                <p:spPr bwMode="auto">
                  <a:xfrm>
                    <a:off x="2118183" y="3788657"/>
                    <a:ext cx="1167883" cy="1118553"/>
                  </a:xfrm>
                  <a:custGeom>
                    <a:avLst/>
                    <a:gdLst>
                      <a:gd name="T0" fmla="*/ 81 w 264"/>
                      <a:gd name="T1" fmla="*/ 237 h 253"/>
                      <a:gd name="T2" fmla="*/ 66 w 264"/>
                      <a:gd name="T3" fmla="*/ 238 h 253"/>
                      <a:gd name="T4" fmla="*/ 54 w 264"/>
                      <a:gd name="T5" fmla="*/ 250 h 253"/>
                      <a:gd name="T6" fmla="*/ 48 w 264"/>
                      <a:gd name="T7" fmla="*/ 240 h 253"/>
                      <a:gd name="T8" fmla="*/ 34 w 264"/>
                      <a:gd name="T9" fmla="*/ 241 h 253"/>
                      <a:gd name="T10" fmla="*/ 23 w 264"/>
                      <a:gd name="T11" fmla="*/ 219 h 253"/>
                      <a:gd name="T12" fmla="*/ 12 w 264"/>
                      <a:gd name="T13" fmla="*/ 212 h 253"/>
                      <a:gd name="T14" fmla="*/ 6 w 264"/>
                      <a:gd name="T15" fmla="*/ 205 h 253"/>
                      <a:gd name="T16" fmla="*/ 2 w 264"/>
                      <a:gd name="T17" fmla="*/ 182 h 253"/>
                      <a:gd name="T18" fmla="*/ 9 w 264"/>
                      <a:gd name="T19" fmla="*/ 169 h 253"/>
                      <a:gd name="T20" fmla="*/ 21 w 264"/>
                      <a:gd name="T21" fmla="*/ 151 h 253"/>
                      <a:gd name="T22" fmla="*/ 31 w 264"/>
                      <a:gd name="T23" fmla="*/ 138 h 253"/>
                      <a:gd name="T24" fmla="*/ 38 w 264"/>
                      <a:gd name="T25" fmla="*/ 128 h 253"/>
                      <a:gd name="T26" fmla="*/ 56 w 264"/>
                      <a:gd name="T27" fmla="*/ 119 h 253"/>
                      <a:gd name="T28" fmla="*/ 73 w 264"/>
                      <a:gd name="T29" fmla="*/ 108 h 253"/>
                      <a:gd name="T30" fmla="*/ 85 w 264"/>
                      <a:gd name="T31" fmla="*/ 101 h 253"/>
                      <a:gd name="T32" fmla="*/ 93 w 264"/>
                      <a:gd name="T33" fmla="*/ 93 h 253"/>
                      <a:gd name="T34" fmla="*/ 102 w 264"/>
                      <a:gd name="T35" fmla="*/ 83 h 253"/>
                      <a:gd name="T36" fmla="*/ 116 w 264"/>
                      <a:gd name="T37" fmla="*/ 80 h 253"/>
                      <a:gd name="T38" fmla="*/ 126 w 264"/>
                      <a:gd name="T39" fmla="*/ 76 h 253"/>
                      <a:gd name="T40" fmla="*/ 136 w 264"/>
                      <a:gd name="T41" fmla="*/ 63 h 253"/>
                      <a:gd name="T42" fmla="*/ 145 w 264"/>
                      <a:gd name="T43" fmla="*/ 58 h 253"/>
                      <a:gd name="T44" fmla="*/ 153 w 264"/>
                      <a:gd name="T45" fmla="*/ 49 h 253"/>
                      <a:gd name="T46" fmla="*/ 164 w 264"/>
                      <a:gd name="T47" fmla="*/ 38 h 253"/>
                      <a:gd name="T48" fmla="*/ 167 w 264"/>
                      <a:gd name="T49" fmla="*/ 31 h 253"/>
                      <a:gd name="T50" fmla="*/ 177 w 264"/>
                      <a:gd name="T51" fmla="*/ 24 h 253"/>
                      <a:gd name="T52" fmla="*/ 180 w 264"/>
                      <a:gd name="T53" fmla="*/ 17 h 253"/>
                      <a:gd name="T54" fmla="*/ 184 w 264"/>
                      <a:gd name="T55" fmla="*/ 18 h 253"/>
                      <a:gd name="T56" fmla="*/ 190 w 264"/>
                      <a:gd name="T57" fmla="*/ 22 h 253"/>
                      <a:gd name="T58" fmla="*/ 192 w 264"/>
                      <a:gd name="T59" fmla="*/ 27 h 253"/>
                      <a:gd name="T60" fmla="*/ 196 w 264"/>
                      <a:gd name="T61" fmla="*/ 32 h 253"/>
                      <a:gd name="T62" fmla="*/ 199 w 264"/>
                      <a:gd name="T63" fmla="*/ 42 h 253"/>
                      <a:gd name="T64" fmla="*/ 210 w 264"/>
                      <a:gd name="T65" fmla="*/ 40 h 253"/>
                      <a:gd name="T66" fmla="*/ 217 w 264"/>
                      <a:gd name="T67" fmla="*/ 28 h 253"/>
                      <a:gd name="T68" fmla="*/ 229 w 264"/>
                      <a:gd name="T69" fmla="*/ 20 h 253"/>
                      <a:gd name="T70" fmla="*/ 237 w 264"/>
                      <a:gd name="T71" fmla="*/ 8 h 253"/>
                      <a:gd name="T72" fmla="*/ 243 w 264"/>
                      <a:gd name="T73" fmla="*/ 3 h 253"/>
                      <a:gd name="T74" fmla="*/ 249 w 264"/>
                      <a:gd name="T75" fmla="*/ 4 h 253"/>
                      <a:gd name="T76" fmla="*/ 256 w 264"/>
                      <a:gd name="T77" fmla="*/ 1 h 253"/>
                      <a:gd name="T78" fmla="*/ 256 w 264"/>
                      <a:gd name="T79" fmla="*/ 14 h 253"/>
                      <a:gd name="T80" fmla="*/ 241 w 264"/>
                      <a:gd name="T81" fmla="*/ 37 h 253"/>
                      <a:gd name="T82" fmla="*/ 231 w 264"/>
                      <a:gd name="T83" fmla="*/ 46 h 253"/>
                      <a:gd name="T84" fmla="*/ 229 w 264"/>
                      <a:gd name="T85" fmla="*/ 56 h 253"/>
                      <a:gd name="T86" fmla="*/ 219 w 264"/>
                      <a:gd name="T87" fmla="*/ 77 h 253"/>
                      <a:gd name="T88" fmla="*/ 203 w 264"/>
                      <a:gd name="T89" fmla="*/ 90 h 253"/>
                      <a:gd name="T90" fmla="*/ 190 w 264"/>
                      <a:gd name="T91" fmla="*/ 97 h 253"/>
                      <a:gd name="T92" fmla="*/ 184 w 264"/>
                      <a:gd name="T93" fmla="*/ 114 h 253"/>
                      <a:gd name="T94" fmla="*/ 184 w 264"/>
                      <a:gd name="T95" fmla="*/ 123 h 253"/>
                      <a:gd name="T96" fmla="*/ 187 w 264"/>
                      <a:gd name="T97" fmla="*/ 131 h 253"/>
                      <a:gd name="T98" fmla="*/ 184 w 264"/>
                      <a:gd name="T99" fmla="*/ 136 h 253"/>
                      <a:gd name="T100" fmla="*/ 190 w 264"/>
                      <a:gd name="T101" fmla="*/ 137 h 253"/>
                      <a:gd name="T102" fmla="*/ 196 w 264"/>
                      <a:gd name="T103" fmla="*/ 137 h 253"/>
                      <a:gd name="T104" fmla="*/ 201 w 264"/>
                      <a:gd name="T105" fmla="*/ 139 h 253"/>
                      <a:gd name="T106" fmla="*/ 205 w 264"/>
                      <a:gd name="T107" fmla="*/ 151 h 253"/>
                      <a:gd name="T108" fmla="*/ 197 w 264"/>
                      <a:gd name="T109" fmla="*/ 149 h 253"/>
                      <a:gd name="T110" fmla="*/ 196 w 264"/>
                      <a:gd name="T111" fmla="*/ 156 h 253"/>
                      <a:gd name="T112" fmla="*/ 183 w 264"/>
                      <a:gd name="T113" fmla="*/ 152 h 253"/>
                      <a:gd name="T114" fmla="*/ 165 w 264"/>
                      <a:gd name="T115" fmla="*/ 154 h 253"/>
                      <a:gd name="T116" fmla="*/ 179 w 264"/>
                      <a:gd name="T117" fmla="*/ 150 h 253"/>
                      <a:gd name="T118" fmla="*/ 164 w 264"/>
                      <a:gd name="T119" fmla="*/ 147 h 253"/>
                      <a:gd name="T120" fmla="*/ 140 w 264"/>
                      <a:gd name="T121" fmla="*/ 165 h 253"/>
                      <a:gd name="T122" fmla="*/ 100 w 264"/>
                      <a:gd name="T123" fmla="*/ 192 h 253"/>
                      <a:gd name="T124" fmla="*/ 95 w 264"/>
                      <a:gd name="T125" fmla="*/ 22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4" h="253">
                        <a:moveTo>
                          <a:pt x="93" y="241"/>
                        </a:moveTo>
                        <a:cubicBezTo>
                          <a:pt x="92" y="241"/>
                          <a:pt x="86" y="239"/>
                          <a:pt x="85" y="239"/>
                        </a:cubicBezTo>
                        <a:cubicBezTo>
                          <a:pt x="85" y="239"/>
                          <a:pt x="81" y="237"/>
                          <a:pt x="81" y="237"/>
                        </a:cubicBezTo>
                        <a:cubicBezTo>
                          <a:pt x="81" y="237"/>
                          <a:pt x="79" y="236"/>
                          <a:pt x="77" y="237"/>
                        </a:cubicBezTo>
                        <a:cubicBezTo>
                          <a:pt x="75" y="237"/>
                          <a:pt x="73" y="239"/>
                          <a:pt x="72" y="238"/>
                        </a:cubicBezTo>
                        <a:cubicBezTo>
                          <a:pt x="70" y="238"/>
                          <a:pt x="67" y="237"/>
                          <a:pt x="66" y="238"/>
                        </a:cubicBezTo>
                        <a:cubicBezTo>
                          <a:pt x="65" y="239"/>
                          <a:pt x="64" y="242"/>
                          <a:pt x="62" y="243"/>
                        </a:cubicBezTo>
                        <a:cubicBezTo>
                          <a:pt x="60" y="244"/>
                          <a:pt x="58" y="245"/>
                          <a:pt x="57" y="246"/>
                        </a:cubicBezTo>
                        <a:cubicBezTo>
                          <a:pt x="56" y="247"/>
                          <a:pt x="55" y="250"/>
                          <a:pt x="54" y="250"/>
                        </a:cubicBezTo>
                        <a:cubicBezTo>
                          <a:pt x="52" y="250"/>
                          <a:pt x="50" y="253"/>
                          <a:pt x="49" y="251"/>
                        </a:cubicBezTo>
                        <a:cubicBezTo>
                          <a:pt x="49" y="249"/>
                          <a:pt x="47" y="247"/>
                          <a:pt x="47" y="246"/>
                        </a:cubicBezTo>
                        <a:cubicBezTo>
                          <a:pt x="47" y="244"/>
                          <a:pt x="49" y="241"/>
                          <a:pt x="48" y="240"/>
                        </a:cubicBezTo>
                        <a:cubicBezTo>
                          <a:pt x="47" y="239"/>
                          <a:pt x="46" y="237"/>
                          <a:pt x="45" y="239"/>
                        </a:cubicBezTo>
                        <a:cubicBezTo>
                          <a:pt x="43" y="240"/>
                          <a:pt x="41" y="241"/>
                          <a:pt x="40" y="241"/>
                        </a:cubicBezTo>
                        <a:cubicBezTo>
                          <a:pt x="39" y="241"/>
                          <a:pt x="35" y="243"/>
                          <a:pt x="34" y="241"/>
                        </a:cubicBezTo>
                        <a:cubicBezTo>
                          <a:pt x="33" y="239"/>
                          <a:pt x="30" y="237"/>
                          <a:pt x="29" y="235"/>
                        </a:cubicBezTo>
                        <a:cubicBezTo>
                          <a:pt x="29" y="233"/>
                          <a:pt x="27" y="230"/>
                          <a:pt x="27" y="227"/>
                        </a:cubicBezTo>
                        <a:cubicBezTo>
                          <a:pt x="27" y="225"/>
                          <a:pt x="24" y="219"/>
                          <a:pt x="23" y="219"/>
                        </a:cubicBezTo>
                        <a:cubicBezTo>
                          <a:pt x="21" y="218"/>
                          <a:pt x="18" y="220"/>
                          <a:pt x="17" y="219"/>
                        </a:cubicBezTo>
                        <a:cubicBezTo>
                          <a:pt x="16" y="218"/>
                          <a:pt x="15" y="218"/>
                          <a:pt x="14" y="217"/>
                        </a:cubicBezTo>
                        <a:cubicBezTo>
                          <a:pt x="14" y="216"/>
                          <a:pt x="12" y="211"/>
                          <a:pt x="12" y="212"/>
                        </a:cubicBezTo>
                        <a:cubicBezTo>
                          <a:pt x="11" y="213"/>
                          <a:pt x="11" y="216"/>
                          <a:pt x="9" y="215"/>
                        </a:cubicBezTo>
                        <a:cubicBezTo>
                          <a:pt x="8" y="214"/>
                          <a:pt x="7" y="213"/>
                          <a:pt x="7" y="211"/>
                        </a:cubicBezTo>
                        <a:cubicBezTo>
                          <a:pt x="8" y="209"/>
                          <a:pt x="7" y="204"/>
                          <a:pt x="6" y="205"/>
                        </a:cubicBezTo>
                        <a:cubicBezTo>
                          <a:pt x="4" y="205"/>
                          <a:pt x="0" y="203"/>
                          <a:pt x="1" y="201"/>
                        </a:cubicBezTo>
                        <a:cubicBezTo>
                          <a:pt x="2" y="198"/>
                          <a:pt x="3" y="191"/>
                          <a:pt x="1" y="189"/>
                        </a:cubicBezTo>
                        <a:cubicBezTo>
                          <a:pt x="0" y="186"/>
                          <a:pt x="0" y="183"/>
                          <a:pt x="2" y="182"/>
                        </a:cubicBezTo>
                        <a:cubicBezTo>
                          <a:pt x="3" y="181"/>
                          <a:pt x="5" y="178"/>
                          <a:pt x="5" y="176"/>
                        </a:cubicBezTo>
                        <a:cubicBezTo>
                          <a:pt x="5" y="175"/>
                          <a:pt x="6" y="172"/>
                          <a:pt x="7" y="172"/>
                        </a:cubicBezTo>
                        <a:cubicBezTo>
                          <a:pt x="9" y="172"/>
                          <a:pt x="9" y="171"/>
                          <a:pt x="9" y="169"/>
                        </a:cubicBezTo>
                        <a:cubicBezTo>
                          <a:pt x="9" y="169"/>
                          <a:pt x="7" y="166"/>
                          <a:pt x="8" y="165"/>
                        </a:cubicBezTo>
                        <a:cubicBezTo>
                          <a:pt x="8" y="164"/>
                          <a:pt x="14" y="158"/>
                          <a:pt x="15" y="157"/>
                        </a:cubicBezTo>
                        <a:cubicBezTo>
                          <a:pt x="16" y="155"/>
                          <a:pt x="20" y="151"/>
                          <a:pt x="21" y="151"/>
                        </a:cubicBezTo>
                        <a:cubicBezTo>
                          <a:pt x="22" y="150"/>
                          <a:pt x="27" y="146"/>
                          <a:pt x="27" y="145"/>
                        </a:cubicBezTo>
                        <a:cubicBezTo>
                          <a:pt x="26" y="144"/>
                          <a:pt x="26" y="143"/>
                          <a:pt x="27" y="142"/>
                        </a:cubicBezTo>
                        <a:cubicBezTo>
                          <a:pt x="28" y="142"/>
                          <a:pt x="31" y="140"/>
                          <a:pt x="31" y="138"/>
                        </a:cubicBezTo>
                        <a:cubicBezTo>
                          <a:pt x="31" y="137"/>
                          <a:pt x="31" y="135"/>
                          <a:pt x="32" y="134"/>
                        </a:cubicBezTo>
                        <a:cubicBezTo>
                          <a:pt x="33" y="134"/>
                          <a:pt x="36" y="132"/>
                          <a:pt x="36" y="131"/>
                        </a:cubicBezTo>
                        <a:cubicBezTo>
                          <a:pt x="36" y="131"/>
                          <a:pt x="37" y="128"/>
                          <a:pt x="38" y="128"/>
                        </a:cubicBezTo>
                        <a:cubicBezTo>
                          <a:pt x="40" y="128"/>
                          <a:pt x="41" y="128"/>
                          <a:pt x="42" y="127"/>
                        </a:cubicBezTo>
                        <a:cubicBezTo>
                          <a:pt x="43" y="126"/>
                          <a:pt x="48" y="127"/>
                          <a:pt x="49" y="126"/>
                        </a:cubicBezTo>
                        <a:cubicBezTo>
                          <a:pt x="49" y="125"/>
                          <a:pt x="55" y="118"/>
                          <a:pt x="56" y="119"/>
                        </a:cubicBezTo>
                        <a:cubicBezTo>
                          <a:pt x="57" y="119"/>
                          <a:pt x="60" y="120"/>
                          <a:pt x="61" y="119"/>
                        </a:cubicBezTo>
                        <a:cubicBezTo>
                          <a:pt x="62" y="118"/>
                          <a:pt x="64" y="115"/>
                          <a:pt x="66" y="114"/>
                        </a:cubicBezTo>
                        <a:cubicBezTo>
                          <a:pt x="67" y="114"/>
                          <a:pt x="72" y="109"/>
                          <a:pt x="73" y="108"/>
                        </a:cubicBezTo>
                        <a:cubicBezTo>
                          <a:pt x="74" y="107"/>
                          <a:pt x="76" y="104"/>
                          <a:pt x="77" y="104"/>
                        </a:cubicBezTo>
                        <a:cubicBezTo>
                          <a:pt x="78" y="104"/>
                          <a:pt x="80" y="104"/>
                          <a:pt x="81" y="103"/>
                        </a:cubicBezTo>
                        <a:cubicBezTo>
                          <a:pt x="83" y="103"/>
                          <a:pt x="85" y="102"/>
                          <a:pt x="85" y="101"/>
                        </a:cubicBezTo>
                        <a:cubicBezTo>
                          <a:pt x="85" y="100"/>
                          <a:pt x="84" y="97"/>
                          <a:pt x="85" y="96"/>
                        </a:cubicBezTo>
                        <a:cubicBezTo>
                          <a:pt x="86" y="95"/>
                          <a:pt x="88" y="93"/>
                          <a:pt x="89" y="93"/>
                        </a:cubicBezTo>
                        <a:cubicBezTo>
                          <a:pt x="90" y="93"/>
                          <a:pt x="93" y="93"/>
                          <a:pt x="93" y="93"/>
                        </a:cubicBezTo>
                        <a:cubicBezTo>
                          <a:pt x="94" y="92"/>
                          <a:pt x="97" y="92"/>
                          <a:pt x="97" y="91"/>
                        </a:cubicBezTo>
                        <a:cubicBezTo>
                          <a:pt x="97" y="90"/>
                          <a:pt x="97" y="87"/>
                          <a:pt x="97" y="87"/>
                        </a:cubicBezTo>
                        <a:cubicBezTo>
                          <a:pt x="98" y="86"/>
                          <a:pt x="101" y="83"/>
                          <a:pt x="102" y="83"/>
                        </a:cubicBezTo>
                        <a:cubicBezTo>
                          <a:pt x="103" y="83"/>
                          <a:pt x="108" y="83"/>
                          <a:pt x="108" y="82"/>
                        </a:cubicBezTo>
                        <a:cubicBezTo>
                          <a:pt x="108" y="81"/>
                          <a:pt x="111" y="79"/>
                          <a:pt x="112" y="79"/>
                        </a:cubicBezTo>
                        <a:cubicBezTo>
                          <a:pt x="113" y="80"/>
                          <a:pt x="115" y="81"/>
                          <a:pt x="116" y="80"/>
                        </a:cubicBezTo>
                        <a:cubicBezTo>
                          <a:pt x="117" y="79"/>
                          <a:pt x="119" y="79"/>
                          <a:pt x="120" y="79"/>
                        </a:cubicBezTo>
                        <a:cubicBezTo>
                          <a:pt x="122" y="80"/>
                          <a:pt x="124" y="80"/>
                          <a:pt x="125" y="80"/>
                        </a:cubicBezTo>
                        <a:cubicBezTo>
                          <a:pt x="126" y="79"/>
                          <a:pt x="126" y="77"/>
                          <a:pt x="126" y="76"/>
                        </a:cubicBezTo>
                        <a:cubicBezTo>
                          <a:pt x="126" y="75"/>
                          <a:pt x="126" y="70"/>
                          <a:pt x="128" y="70"/>
                        </a:cubicBezTo>
                        <a:cubicBezTo>
                          <a:pt x="129" y="70"/>
                          <a:pt x="131" y="70"/>
                          <a:pt x="132" y="69"/>
                        </a:cubicBezTo>
                        <a:cubicBezTo>
                          <a:pt x="134" y="67"/>
                          <a:pt x="137" y="64"/>
                          <a:pt x="136" y="63"/>
                        </a:cubicBezTo>
                        <a:cubicBezTo>
                          <a:pt x="135" y="63"/>
                          <a:pt x="137" y="60"/>
                          <a:pt x="138" y="59"/>
                        </a:cubicBezTo>
                        <a:cubicBezTo>
                          <a:pt x="139" y="59"/>
                          <a:pt x="141" y="57"/>
                          <a:pt x="142" y="58"/>
                        </a:cubicBezTo>
                        <a:cubicBezTo>
                          <a:pt x="142" y="58"/>
                          <a:pt x="144" y="58"/>
                          <a:pt x="145" y="58"/>
                        </a:cubicBezTo>
                        <a:cubicBezTo>
                          <a:pt x="146" y="57"/>
                          <a:pt x="148" y="56"/>
                          <a:pt x="148" y="54"/>
                        </a:cubicBezTo>
                        <a:cubicBezTo>
                          <a:pt x="148" y="53"/>
                          <a:pt x="148" y="52"/>
                          <a:pt x="150" y="51"/>
                        </a:cubicBezTo>
                        <a:cubicBezTo>
                          <a:pt x="151" y="50"/>
                          <a:pt x="152" y="50"/>
                          <a:pt x="153" y="49"/>
                        </a:cubicBezTo>
                        <a:cubicBezTo>
                          <a:pt x="154" y="48"/>
                          <a:pt x="155" y="43"/>
                          <a:pt x="156" y="44"/>
                        </a:cubicBezTo>
                        <a:cubicBezTo>
                          <a:pt x="157" y="44"/>
                          <a:pt x="158" y="44"/>
                          <a:pt x="159" y="43"/>
                        </a:cubicBezTo>
                        <a:cubicBezTo>
                          <a:pt x="160" y="41"/>
                          <a:pt x="163" y="38"/>
                          <a:pt x="164" y="38"/>
                        </a:cubicBezTo>
                        <a:cubicBezTo>
                          <a:pt x="164" y="38"/>
                          <a:pt x="167" y="38"/>
                          <a:pt x="168" y="37"/>
                        </a:cubicBezTo>
                        <a:cubicBezTo>
                          <a:pt x="168" y="36"/>
                          <a:pt x="168" y="34"/>
                          <a:pt x="168" y="34"/>
                        </a:cubicBezTo>
                        <a:cubicBezTo>
                          <a:pt x="169" y="34"/>
                          <a:pt x="168" y="33"/>
                          <a:pt x="167" y="31"/>
                        </a:cubicBezTo>
                        <a:cubicBezTo>
                          <a:pt x="167" y="31"/>
                          <a:pt x="168" y="28"/>
                          <a:pt x="168" y="29"/>
                        </a:cubicBezTo>
                        <a:cubicBezTo>
                          <a:pt x="169" y="29"/>
                          <a:pt x="171" y="30"/>
                          <a:pt x="172" y="29"/>
                        </a:cubicBezTo>
                        <a:cubicBezTo>
                          <a:pt x="172" y="29"/>
                          <a:pt x="176" y="24"/>
                          <a:pt x="177" y="24"/>
                        </a:cubicBezTo>
                        <a:cubicBezTo>
                          <a:pt x="177" y="24"/>
                          <a:pt x="178" y="23"/>
                          <a:pt x="178" y="22"/>
                        </a:cubicBezTo>
                        <a:cubicBezTo>
                          <a:pt x="178" y="21"/>
                          <a:pt x="178" y="19"/>
                          <a:pt x="178" y="19"/>
                        </a:cubicBezTo>
                        <a:cubicBezTo>
                          <a:pt x="179" y="19"/>
                          <a:pt x="180" y="18"/>
                          <a:pt x="180" y="17"/>
                        </a:cubicBezTo>
                        <a:cubicBezTo>
                          <a:pt x="180" y="16"/>
                          <a:pt x="180" y="15"/>
                          <a:pt x="180" y="15"/>
                        </a:cubicBezTo>
                        <a:cubicBezTo>
                          <a:pt x="180" y="15"/>
                          <a:pt x="182" y="15"/>
                          <a:pt x="183" y="16"/>
                        </a:cubicBezTo>
                        <a:cubicBezTo>
                          <a:pt x="183" y="16"/>
                          <a:pt x="183" y="18"/>
                          <a:pt x="184" y="18"/>
                        </a:cubicBezTo>
                        <a:cubicBezTo>
                          <a:pt x="184" y="18"/>
                          <a:pt x="186" y="20"/>
                          <a:pt x="187" y="20"/>
                        </a:cubicBezTo>
                        <a:cubicBezTo>
                          <a:pt x="187" y="19"/>
                          <a:pt x="188" y="18"/>
                          <a:pt x="189" y="19"/>
                        </a:cubicBezTo>
                        <a:cubicBezTo>
                          <a:pt x="190" y="20"/>
                          <a:pt x="191" y="21"/>
                          <a:pt x="190" y="22"/>
                        </a:cubicBezTo>
                        <a:cubicBezTo>
                          <a:pt x="190" y="22"/>
                          <a:pt x="190" y="23"/>
                          <a:pt x="190" y="24"/>
                        </a:cubicBezTo>
                        <a:cubicBezTo>
                          <a:pt x="190" y="25"/>
                          <a:pt x="189" y="26"/>
                          <a:pt x="190" y="26"/>
                        </a:cubicBezTo>
                        <a:cubicBezTo>
                          <a:pt x="191" y="26"/>
                          <a:pt x="193" y="27"/>
                          <a:pt x="192" y="27"/>
                        </a:cubicBezTo>
                        <a:cubicBezTo>
                          <a:pt x="192" y="28"/>
                          <a:pt x="190" y="29"/>
                          <a:pt x="191" y="30"/>
                        </a:cubicBezTo>
                        <a:cubicBezTo>
                          <a:pt x="192" y="31"/>
                          <a:pt x="192" y="32"/>
                          <a:pt x="193" y="32"/>
                        </a:cubicBezTo>
                        <a:cubicBezTo>
                          <a:pt x="195" y="32"/>
                          <a:pt x="196" y="31"/>
                          <a:pt x="196" y="32"/>
                        </a:cubicBezTo>
                        <a:cubicBezTo>
                          <a:pt x="196" y="33"/>
                          <a:pt x="195" y="35"/>
                          <a:pt x="196" y="36"/>
                        </a:cubicBezTo>
                        <a:cubicBezTo>
                          <a:pt x="197" y="36"/>
                          <a:pt x="201" y="38"/>
                          <a:pt x="200" y="39"/>
                        </a:cubicBezTo>
                        <a:cubicBezTo>
                          <a:pt x="200" y="39"/>
                          <a:pt x="197" y="42"/>
                          <a:pt x="199" y="42"/>
                        </a:cubicBezTo>
                        <a:cubicBezTo>
                          <a:pt x="201" y="42"/>
                          <a:pt x="202" y="43"/>
                          <a:pt x="202" y="44"/>
                        </a:cubicBezTo>
                        <a:cubicBezTo>
                          <a:pt x="202" y="44"/>
                          <a:pt x="203" y="46"/>
                          <a:pt x="204" y="45"/>
                        </a:cubicBezTo>
                        <a:cubicBezTo>
                          <a:pt x="205" y="45"/>
                          <a:pt x="209" y="41"/>
                          <a:pt x="210" y="40"/>
                        </a:cubicBezTo>
                        <a:cubicBezTo>
                          <a:pt x="210" y="40"/>
                          <a:pt x="214" y="36"/>
                          <a:pt x="213" y="35"/>
                        </a:cubicBezTo>
                        <a:cubicBezTo>
                          <a:pt x="213" y="35"/>
                          <a:pt x="210" y="34"/>
                          <a:pt x="211" y="34"/>
                        </a:cubicBezTo>
                        <a:cubicBezTo>
                          <a:pt x="212" y="33"/>
                          <a:pt x="216" y="29"/>
                          <a:pt x="217" y="28"/>
                        </a:cubicBezTo>
                        <a:cubicBezTo>
                          <a:pt x="218" y="28"/>
                          <a:pt x="222" y="25"/>
                          <a:pt x="223" y="25"/>
                        </a:cubicBezTo>
                        <a:cubicBezTo>
                          <a:pt x="224" y="25"/>
                          <a:pt x="226" y="24"/>
                          <a:pt x="227" y="23"/>
                        </a:cubicBezTo>
                        <a:cubicBezTo>
                          <a:pt x="227" y="23"/>
                          <a:pt x="229" y="21"/>
                          <a:pt x="229" y="20"/>
                        </a:cubicBezTo>
                        <a:cubicBezTo>
                          <a:pt x="228" y="19"/>
                          <a:pt x="227" y="16"/>
                          <a:pt x="228" y="16"/>
                        </a:cubicBezTo>
                        <a:cubicBezTo>
                          <a:pt x="229" y="15"/>
                          <a:pt x="230" y="12"/>
                          <a:pt x="231" y="12"/>
                        </a:cubicBezTo>
                        <a:cubicBezTo>
                          <a:pt x="231" y="12"/>
                          <a:pt x="236" y="9"/>
                          <a:pt x="237" y="8"/>
                        </a:cubicBezTo>
                        <a:cubicBezTo>
                          <a:pt x="238" y="8"/>
                          <a:pt x="239" y="8"/>
                          <a:pt x="239" y="7"/>
                        </a:cubicBezTo>
                        <a:cubicBezTo>
                          <a:pt x="240" y="6"/>
                          <a:pt x="242" y="5"/>
                          <a:pt x="242" y="5"/>
                        </a:cubicBezTo>
                        <a:cubicBezTo>
                          <a:pt x="243" y="5"/>
                          <a:pt x="243" y="4"/>
                          <a:pt x="243" y="3"/>
                        </a:cubicBezTo>
                        <a:cubicBezTo>
                          <a:pt x="243" y="3"/>
                          <a:pt x="243" y="0"/>
                          <a:pt x="244" y="0"/>
                        </a:cubicBezTo>
                        <a:cubicBezTo>
                          <a:pt x="245" y="0"/>
                          <a:pt x="247" y="3"/>
                          <a:pt x="247" y="4"/>
                        </a:cubicBezTo>
                        <a:cubicBezTo>
                          <a:pt x="247" y="5"/>
                          <a:pt x="248" y="5"/>
                          <a:pt x="249" y="4"/>
                        </a:cubicBezTo>
                        <a:cubicBezTo>
                          <a:pt x="249" y="3"/>
                          <a:pt x="250" y="1"/>
                          <a:pt x="251" y="2"/>
                        </a:cubicBezTo>
                        <a:cubicBezTo>
                          <a:pt x="251" y="2"/>
                          <a:pt x="253" y="2"/>
                          <a:pt x="254" y="2"/>
                        </a:cubicBezTo>
                        <a:cubicBezTo>
                          <a:pt x="255" y="1"/>
                          <a:pt x="256" y="0"/>
                          <a:pt x="256" y="1"/>
                        </a:cubicBezTo>
                        <a:cubicBezTo>
                          <a:pt x="257" y="1"/>
                          <a:pt x="259" y="3"/>
                          <a:pt x="260" y="3"/>
                        </a:cubicBezTo>
                        <a:cubicBezTo>
                          <a:pt x="261" y="3"/>
                          <a:pt x="262" y="2"/>
                          <a:pt x="264" y="4"/>
                        </a:cubicBezTo>
                        <a:cubicBezTo>
                          <a:pt x="263" y="5"/>
                          <a:pt x="257" y="13"/>
                          <a:pt x="256" y="14"/>
                        </a:cubicBezTo>
                        <a:cubicBezTo>
                          <a:pt x="255" y="16"/>
                          <a:pt x="256" y="19"/>
                          <a:pt x="256" y="20"/>
                        </a:cubicBezTo>
                        <a:cubicBezTo>
                          <a:pt x="257" y="21"/>
                          <a:pt x="246" y="30"/>
                          <a:pt x="246" y="31"/>
                        </a:cubicBezTo>
                        <a:cubicBezTo>
                          <a:pt x="246" y="32"/>
                          <a:pt x="242" y="36"/>
                          <a:pt x="241" y="37"/>
                        </a:cubicBezTo>
                        <a:cubicBezTo>
                          <a:pt x="240" y="38"/>
                          <a:pt x="244" y="40"/>
                          <a:pt x="243" y="41"/>
                        </a:cubicBezTo>
                        <a:cubicBezTo>
                          <a:pt x="243" y="42"/>
                          <a:pt x="240" y="40"/>
                          <a:pt x="239" y="40"/>
                        </a:cubicBezTo>
                        <a:cubicBezTo>
                          <a:pt x="238" y="39"/>
                          <a:pt x="232" y="45"/>
                          <a:pt x="231" y="46"/>
                        </a:cubicBezTo>
                        <a:cubicBezTo>
                          <a:pt x="230" y="47"/>
                          <a:pt x="231" y="49"/>
                          <a:pt x="231" y="50"/>
                        </a:cubicBezTo>
                        <a:cubicBezTo>
                          <a:pt x="231" y="51"/>
                          <a:pt x="230" y="52"/>
                          <a:pt x="230" y="53"/>
                        </a:cubicBezTo>
                        <a:cubicBezTo>
                          <a:pt x="229" y="53"/>
                          <a:pt x="229" y="54"/>
                          <a:pt x="229" y="56"/>
                        </a:cubicBezTo>
                        <a:cubicBezTo>
                          <a:pt x="229" y="58"/>
                          <a:pt x="226" y="59"/>
                          <a:pt x="225" y="62"/>
                        </a:cubicBezTo>
                        <a:cubicBezTo>
                          <a:pt x="224" y="66"/>
                          <a:pt x="222" y="68"/>
                          <a:pt x="222" y="69"/>
                        </a:cubicBezTo>
                        <a:cubicBezTo>
                          <a:pt x="222" y="71"/>
                          <a:pt x="219" y="75"/>
                          <a:pt x="219" y="77"/>
                        </a:cubicBezTo>
                        <a:cubicBezTo>
                          <a:pt x="218" y="78"/>
                          <a:pt x="213" y="83"/>
                          <a:pt x="212" y="84"/>
                        </a:cubicBezTo>
                        <a:cubicBezTo>
                          <a:pt x="210" y="85"/>
                          <a:pt x="207" y="88"/>
                          <a:pt x="207" y="89"/>
                        </a:cubicBezTo>
                        <a:cubicBezTo>
                          <a:pt x="206" y="90"/>
                          <a:pt x="204" y="90"/>
                          <a:pt x="203" y="90"/>
                        </a:cubicBezTo>
                        <a:cubicBezTo>
                          <a:pt x="203" y="90"/>
                          <a:pt x="199" y="93"/>
                          <a:pt x="198" y="95"/>
                        </a:cubicBezTo>
                        <a:cubicBezTo>
                          <a:pt x="196" y="96"/>
                          <a:pt x="193" y="95"/>
                          <a:pt x="193" y="96"/>
                        </a:cubicBezTo>
                        <a:cubicBezTo>
                          <a:pt x="192" y="97"/>
                          <a:pt x="190" y="97"/>
                          <a:pt x="190" y="97"/>
                        </a:cubicBezTo>
                        <a:cubicBezTo>
                          <a:pt x="189" y="97"/>
                          <a:pt x="187" y="99"/>
                          <a:pt x="187" y="100"/>
                        </a:cubicBezTo>
                        <a:cubicBezTo>
                          <a:pt x="187" y="101"/>
                          <a:pt x="185" y="107"/>
                          <a:pt x="184" y="108"/>
                        </a:cubicBezTo>
                        <a:cubicBezTo>
                          <a:pt x="184" y="109"/>
                          <a:pt x="184" y="112"/>
                          <a:pt x="184" y="114"/>
                        </a:cubicBezTo>
                        <a:cubicBezTo>
                          <a:pt x="184" y="115"/>
                          <a:pt x="184" y="117"/>
                          <a:pt x="183" y="117"/>
                        </a:cubicBezTo>
                        <a:cubicBezTo>
                          <a:pt x="182" y="117"/>
                          <a:pt x="182" y="118"/>
                          <a:pt x="183" y="119"/>
                        </a:cubicBezTo>
                        <a:cubicBezTo>
                          <a:pt x="183" y="119"/>
                          <a:pt x="184" y="122"/>
                          <a:pt x="184" y="123"/>
                        </a:cubicBezTo>
                        <a:cubicBezTo>
                          <a:pt x="184" y="124"/>
                          <a:pt x="185" y="125"/>
                          <a:pt x="186" y="127"/>
                        </a:cubicBezTo>
                        <a:cubicBezTo>
                          <a:pt x="187" y="129"/>
                          <a:pt x="186" y="129"/>
                          <a:pt x="185" y="129"/>
                        </a:cubicBezTo>
                        <a:cubicBezTo>
                          <a:pt x="184" y="129"/>
                          <a:pt x="187" y="131"/>
                          <a:pt x="187" y="131"/>
                        </a:cubicBezTo>
                        <a:cubicBezTo>
                          <a:pt x="187" y="132"/>
                          <a:pt x="185" y="133"/>
                          <a:pt x="184" y="134"/>
                        </a:cubicBezTo>
                        <a:cubicBezTo>
                          <a:pt x="182" y="134"/>
                          <a:pt x="180" y="136"/>
                          <a:pt x="180" y="137"/>
                        </a:cubicBezTo>
                        <a:cubicBezTo>
                          <a:pt x="181" y="138"/>
                          <a:pt x="184" y="135"/>
                          <a:pt x="184" y="136"/>
                        </a:cubicBezTo>
                        <a:cubicBezTo>
                          <a:pt x="185" y="137"/>
                          <a:pt x="187" y="135"/>
                          <a:pt x="187" y="135"/>
                        </a:cubicBezTo>
                        <a:cubicBezTo>
                          <a:pt x="188" y="135"/>
                          <a:pt x="188" y="135"/>
                          <a:pt x="189" y="136"/>
                        </a:cubicBezTo>
                        <a:cubicBezTo>
                          <a:pt x="189" y="137"/>
                          <a:pt x="190" y="138"/>
                          <a:pt x="190" y="137"/>
                        </a:cubicBezTo>
                        <a:cubicBezTo>
                          <a:pt x="190" y="136"/>
                          <a:pt x="192" y="135"/>
                          <a:pt x="193" y="135"/>
                        </a:cubicBezTo>
                        <a:cubicBezTo>
                          <a:pt x="194" y="135"/>
                          <a:pt x="194" y="138"/>
                          <a:pt x="194" y="140"/>
                        </a:cubicBezTo>
                        <a:cubicBezTo>
                          <a:pt x="194" y="141"/>
                          <a:pt x="195" y="138"/>
                          <a:pt x="196" y="137"/>
                        </a:cubicBezTo>
                        <a:cubicBezTo>
                          <a:pt x="197" y="136"/>
                          <a:pt x="197" y="136"/>
                          <a:pt x="198" y="136"/>
                        </a:cubicBezTo>
                        <a:cubicBezTo>
                          <a:pt x="199" y="136"/>
                          <a:pt x="199" y="139"/>
                          <a:pt x="199" y="140"/>
                        </a:cubicBezTo>
                        <a:cubicBezTo>
                          <a:pt x="199" y="141"/>
                          <a:pt x="200" y="140"/>
                          <a:pt x="201" y="139"/>
                        </a:cubicBezTo>
                        <a:cubicBezTo>
                          <a:pt x="202" y="138"/>
                          <a:pt x="203" y="140"/>
                          <a:pt x="204" y="141"/>
                        </a:cubicBezTo>
                        <a:cubicBezTo>
                          <a:pt x="205" y="141"/>
                          <a:pt x="207" y="143"/>
                          <a:pt x="207" y="144"/>
                        </a:cubicBezTo>
                        <a:cubicBezTo>
                          <a:pt x="207" y="145"/>
                          <a:pt x="205" y="150"/>
                          <a:pt x="205" y="151"/>
                        </a:cubicBezTo>
                        <a:cubicBezTo>
                          <a:pt x="205" y="153"/>
                          <a:pt x="201" y="156"/>
                          <a:pt x="200" y="157"/>
                        </a:cubicBezTo>
                        <a:cubicBezTo>
                          <a:pt x="199" y="157"/>
                          <a:pt x="197" y="154"/>
                          <a:pt x="196" y="153"/>
                        </a:cubicBezTo>
                        <a:cubicBezTo>
                          <a:pt x="195" y="152"/>
                          <a:pt x="197" y="150"/>
                          <a:pt x="197" y="149"/>
                        </a:cubicBezTo>
                        <a:cubicBezTo>
                          <a:pt x="197" y="148"/>
                          <a:pt x="196" y="147"/>
                          <a:pt x="195" y="147"/>
                        </a:cubicBezTo>
                        <a:cubicBezTo>
                          <a:pt x="194" y="147"/>
                          <a:pt x="194" y="150"/>
                          <a:pt x="194" y="151"/>
                        </a:cubicBezTo>
                        <a:cubicBezTo>
                          <a:pt x="193" y="152"/>
                          <a:pt x="195" y="154"/>
                          <a:pt x="196" y="156"/>
                        </a:cubicBezTo>
                        <a:cubicBezTo>
                          <a:pt x="196" y="157"/>
                          <a:pt x="194" y="157"/>
                          <a:pt x="194" y="157"/>
                        </a:cubicBezTo>
                        <a:cubicBezTo>
                          <a:pt x="193" y="156"/>
                          <a:pt x="190" y="156"/>
                          <a:pt x="189" y="156"/>
                        </a:cubicBezTo>
                        <a:cubicBezTo>
                          <a:pt x="187" y="156"/>
                          <a:pt x="184" y="153"/>
                          <a:pt x="183" y="152"/>
                        </a:cubicBezTo>
                        <a:cubicBezTo>
                          <a:pt x="181" y="151"/>
                          <a:pt x="179" y="153"/>
                          <a:pt x="178" y="153"/>
                        </a:cubicBezTo>
                        <a:cubicBezTo>
                          <a:pt x="177" y="152"/>
                          <a:pt x="173" y="154"/>
                          <a:pt x="171" y="154"/>
                        </a:cubicBezTo>
                        <a:cubicBezTo>
                          <a:pt x="169" y="155"/>
                          <a:pt x="167" y="154"/>
                          <a:pt x="165" y="154"/>
                        </a:cubicBezTo>
                        <a:cubicBezTo>
                          <a:pt x="163" y="153"/>
                          <a:pt x="168" y="152"/>
                          <a:pt x="169" y="151"/>
                        </a:cubicBezTo>
                        <a:cubicBezTo>
                          <a:pt x="170" y="150"/>
                          <a:pt x="172" y="151"/>
                          <a:pt x="173" y="151"/>
                        </a:cubicBezTo>
                        <a:cubicBezTo>
                          <a:pt x="174" y="152"/>
                          <a:pt x="177" y="151"/>
                          <a:pt x="179" y="150"/>
                        </a:cubicBezTo>
                        <a:cubicBezTo>
                          <a:pt x="180" y="149"/>
                          <a:pt x="176" y="147"/>
                          <a:pt x="175" y="147"/>
                        </a:cubicBezTo>
                        <a:cubicBezTo>
                          <a:pt x="174" y="147"/>
                          <a:pt x="170" y="143"/>
                          <a:pt x="169" y="143"/>
                        </a:cubicBezTo>
                        <a:cubicBezTo>
                          <a:pt x="169" y="142"/>
                          <a:pt x="166" y="144"/>
                          <a:pt x="164" y="147"/>
                        </a:cubicBezTo>
                        <a:cubicBezTo>
                          <a:pt x="162" y="149"/>
                          <a:pt x="164" y="150"/>
                          <a:pt x="164" y="152"/>
                        </a:cubicBezTo>
                        <a:cubicBezTo>
                          <a:pt x="164" y="154"/>
                          <a:pt x="153" y="158"/>
                          <a:pt x="150" y="160"/>
                        </a:cubicBezTo>
                        <a:cubicBezTo>
                          <a:pt x="148" y="161"/>
                          <a:pt x="143" y="163"/>
                          <a:pt x="140" y="165"/>
                        </a:cubicBezTo>
                        <a:cubicBezTo>
                          <a:pt x="136" y="167"/>
                          <a:pt x="130" y="171"/>
                          <a:pt x="127" y="172"/>
                        </a:cubicBezTo>
                        <a:cubicBezTo>
                          <a:pt x="125" y="172"/>
                          <a:pt x="116" y="177"/>
                          <a:pt x="113" y="180"/>
                        </a:cubicBezTo>
                        <a:cubicBezTo>
                          <a:pt x="110" y="183"/>
                          <a:pt x="101" y="191"/>
                          <a:pt x="100" y="192"/>
                        </a:cubicBezTo>
                        <a:cubicBezTo>
                          <a:pt x="100" y="194"/>
                          <a:pt x="99" y="199"/>
                          <a:pt x="99" y="201"/>
                        </a:cubicBezTo>
                        <a:cubicBezTo>
                          <a:pt x="100" y="203"/>
                          <a:pt x="96" y="206"/>
                          <a:pt x="95" y="208"/>
                        </a:cubicBezTo>
                        <a:cubicBezTo>
                          <a:pt x="95" y="209"/>
                          <a:pt x="95" y="219"/>
                          <a:pt x="95" y="221"/>
                        </a:cubicBezTo>
                        <a:cubicBezTo>
                          <a:pt x="95" y="222"/>
                          <a:pt x="96" y="227"/>
                          <a:pt x="96" y="232"/>
                        </a:cubicBezTo>
                        <a:cubicBezTo>
                          <a:pt x="96" y="237"/>
                          <a:pt x="93" y="237"/>
                          <a:pt x="93" y="241"/>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ln>
                        <a:solidFill>
                          <a:srgbClr val="72C7E7"/>
                        </a:solidFill>
                      </a:ln>
                      <a:solidFill>
                        <a:srgbClr val="C9DD03"/>
                      </a:solidFill>
                    </a:endParaRPr>
                  </a:p>
                </p:txBody>
              </p:sp>
              <p:sp>
                <p:nvSpPr>
                  <p:cNvPr id="42" name="Freeform 39">
                    <a:extLst>
                      <a:ext uri="{FF2B5EF4-FFF2-40B4-BE49-F238E27FC236}">
                        <a16:creationId xmlns:a16="http://schemas.microsoft.com/office/drawing/2014/main" id="{F8ED3AFD-EF71-4C3F-B362-CBB6F66D1F35}"/>
                      </a:ext>
                    </a:extLst>
                  </p:cNvPr>
                  <p:cNvSpPr>
                    <a:spLocks/>
                  </p:cNvSpPr>
                  <p:nvPr/>
                </p:nvSpPr>
                <p:spPr bwMode="auto">
                  <a:xfrm>
                    <a:off x="3927370" y="2171058"/>
                    <a:ext cx="17208" cy="26386"/>
                  </a:xfrm>
                  <a:custGeom>
                    <a:avLst/>
                    <a:gdLst>
                      <a:gd name="T0" fmla="*/ 1 w 4"/>
                      <a:gd name="T1" fmla="*/ 2 h 6"/>
                      <a:gd name="T2" fmla="*/ 3 w 4"/>
                      <a:gd name="T3" fmla="*/ 5 h 6"/>
                      <a:gd name="T4" fmla="*/ 1 w 4"/>
                      <a:gd name="T5" fmla="*/ 2 h 6"/>
                    </a:gdLst>
                    <a:ahLst/>
                    <a:cxnLst>
                      <a:cxn ang="0">
                        <a:pos x="T0" y="T1"/>
                      </a:cxn>
                      <a:cxn ang="0">
                        <a:pos x="T2" y="T3"/>
                      </a:cxn>
                      <a:cxn ang="0">
                        <a:pos x="T4" y="T5"/>
                      </a:cxn>
                    </a:cxnLst>
                    <a:rect l="0" t="0" r="r" b="b"/>
                    <a:pathLst>
                      <a:path w="4" h="6">
                        <a:moveTo>
                          <a:pt x="1" y="2"/>
                        </a:moveTo>
                        <a:cubicBezTo>
                          <a:pt x="0" y="4"/>
                          <a:pt x="1" y="6"/>
                          <a:pt x="3" y="5"/>
                        </a:cubicBezTo>
                        <a:cubicBezTo>
                          <a:pt x="4" y="4"/>
                          <a:pt x="2" y="0"/>
                          <a:pt x="1" y="2"/>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4" name="Freeform 41">
                    <a:extLst>
                      <a:ext uri="{FF2B5EF4-FFF2-40B4-BE49-F238E27FC236}">
                        <a16:creationId xmlns:a16="http://schemas.microsoft.com/office/drawing/2014/main" id="{E2EC5B07-9FF4-4110-B632-D89F38B83F7B}"/>
                      </a:ext>
                    </a:extLst>
                  </p:cNvPr>
                  <p:cNvSpPr>
                    <a:spLocks/>
                  </p:cNvSpPr>
                  <p:nvPr/>
                </p:nvSpPr>
                <p:spPr bwMode="auto">
                  <a:xfrm>
                    <a:off x="4192381" y="2276604"/>
                    <a:ext cx="13767" cy="13767"/>
                  </a:xfrm>
                  <a:custGeom>
                    <a:avLst/>
                    <a:gdLst>
                      <a:gd name="T0" fmla="*/ 0 w 3"/>
                      <a:gd name="T1" fmla="*/ 1 h 3"/>
                      <a:gd name="T2" fmla="*/ 3 w 3"/>
                      <a:gd name="T3" fmla="*/ 2 h 3"/>
                      <a:gd name="T4" fmla="*/ 0 w 3"/>
                      <a:gd name="T5" fmla="*/ 1 h 3"/>
                    </a:gdLst>
                    <a:ahLst/>
                    <a:cxnLst>
                      <a:cxn ang="0">
                        <a:pos x="T0" y="T1"/>
                      </a:cxn>
                      <a:cxn ang="0">
                        <a:pos x="T2" y="T3"/>
                      </a:cxn>
                      <a:cxn ang="0">
                        <a:pos x="T4" y="T5"/>
                      </a:cxn>
                    </a:cxnLst>
                    <a:rect l="0" t="0" r="r" b="b"/>
                    <a:pathLst>
                      <a:path w="3" h="3">
                        <a:moveTo>
                          <a:pt x="0" y="1"/>
                        </a:moveTo>
                        <a:cubicBezTo>
                          <a:pt x="0" y="3"/>
                          <a:pt x="3" y="3"/>
                          <a:pt x="3" y="2"/>
                        </a:cubicBezTo>
                        <a:cubicBezTo>
                          <a:pt x="3" y="0"/>
                          <a:pt x="0" y="0"/>
                          <a:pt x="0" y="1"/>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5" name="Freeform 42">
                    <a:extLst>
                      <a:ext uri="{FF2B5EF4-FFF2-40B4-BE49-F238E27FC236}">
                        <a16:creationId xmlns:a16="http://schemas.microsoft.com/office/drawing/2014/main" id="{9D85414E-C849-4443-A950-F93C94F1C91B}"/>
                      </a:ext>
                    </a:extLst>
                  </p:cNvPr>
                  <p:cNvSpPr>
                    <a:spLocks/>
                  </p:cNvSpPr>
                  <p:nvPr/>
                </p:nvSpPr>
                <p:spPr bwMode="auto">
                  <a:xfrm>
                    <a:off x="3798880" y="2210064"/>
                    <a:ext cx="659659" cy="588531"/>
                  </a:xfrm>
                  <a:custGeom>
                    <a:avLst/>
                    <a:gdLst>
                      <a:gd name="T0" fmla="*/ 144 w 149"/>
                      <a:gd name="T1" fmla="*/ 21 h 133"/>
                      <a:gd name="T2" fmla="*/ 139 w 149"/>
                      <a:gd name="T3" fmla="*/ 25 h 133"/>
                      <a:gd name="T4" fmla="*/ 131 w 149"/>
                      <a:gd name="T5" fmla="*/ 30 h 133"/>
                      <a:gd name="T6" fmla="*/ 124 w 149"/>
                      <a:gd name="T7" fmla="*/ 31 h 133"/>
                      <a:gd name="T8" fmla="*/ 119 w 149"/>
                      <a:gd name="T9" fmla="*/ 36 h 133"/>
                      <a:gd name="T10" fmla="*/ 114 w 149"/>
                      <a:gd name="T11" fmla="*/ 46 h 133"/>
                      <a:gd name="T12" fmla="*/ 106 w 149"/>
                      <a:gd name="T13" fmla="*/ 52 h 133"/>
                      <a:gd name="T14" fmla="*/ 87 w 149"/>
                      <a:gd name="T15" fmla="*/ 54 h 133"/>
                      <a:gd name="T16" fmla="*/ 82 w 149"/>
                      <a:gd name="T17" fmla="*/ 54 h 133"/>
                      <a:gd name="T18" fmla="*/ 63 w 149"/>
                      <a:gd name="T19" fmla="*/ 44 h 133"/>
                      <a:gd name="T20" fmla="*/ 43 w 149"/>
                      <a:gd name="T21" fmla="*/ 32 h 133"/>
                      <a:gd name="T22" fmla="*/ 35 w 149"/>
                      <a:gd name="T23" fmla="*/ 28 h 133"/>
                      <a:gd name="T24" fmla="*/ 15 w 149"/>
                      <a:gd name="T25" fmla="*/ 10 h 133"/>
                      <a:gd name="T26" fmla="*/ 17 w 149"/>
                      <a:gd name="T27" fmla="*/ 16 h 133"/>
                      <a:gd name="T28" fmla="*/ 19 w 149"/>
                      <a:gd name="T29" fmla="*/ 20 h 133"/>
                      <a:gd name="T30" fmla="*/ 21 w 149"/>
                      <a:gd name="T31" fmla="*/ 25 h 133"/>
                      <a:gd name="T32" fmla="*/ 13 w 149"/>
                      <a:gd name="T33" fmla="*/ 20 h 133"/>
                      <a:gd name="T34" fmla="*/ 11 w 149"/>
                      <a:gd name="T35" fmla="*/ 16 h 133"/>
                      <a:gd name="T36" fmla="*/ 11 w 149"/>
                      <a:gd name="T37" fmla="*/ 10 h 133"/>
                      <a:gd name="T38" fmla="*/ 13 w 149"/>
                      <a:gd name="T39" fmla="*/ 6 h 133"/>
                      <a:gd name="T40" fmla="*/ 8 w 149"/>
                      <a:gd name="T41" fmla="*/ 3 h 133"/>
                      <a:gd name="T42" fmla="*/ 8 w 149"/>
                      <a:gd name="T43" fmla="*/ 9 h 133"/>
                      <a:gd name="T44" fmla="*/ 4 w 149"/>
                      <a:gd name="T45" fmla="*/ 10 h 133"/>
                      <a:gd name="T46" fmla="*/ 4 w 149"/>
                      <a:gd name="T47" fmla="*/ 17 h 133"/>
                      <a:gd name="T48" fmla="*/ 8 w 149"/>
                      <a:gd name="T49" fmla="*/ 31 h 133"/>
                      <a:gd name="T50" fmla="*/ 11 w 149"/>
                      <a:gd name="T51" fmla="*/ 41 h 133"/>
                      <a:gd name="T52" fmla="*/ 10 w 149"/>
                      <a:gd name="T53" fmla="*/ 48 h 133"/>
                      <a:gd name="T54" fmla="*/ 17 w 149"/>
                      <a:gd name="T55" fmla="*/ 54 h 133"/>
                      <a:gd name="T56" fmla="*/ 22 w 149"/>
                      <a:gd name="T57" fmla="*/ 68 h 133"/>
                      <a:gd name="T58" fmla="*/ 26 w 149"/>
                      <a:gd name="T59" fmla="*/ 70 h 133"/>
                      <a:gd name="T60" fmla="*/ 35 w 149"/>
                      <a:gd name="T61" fmla="*/ 75 h 133"/>
                      <a:gd name="T62" fmla="*/ 42 w 149"/>
                      <a:gd name="T63" fmla="*/ 82 h 133"/>
                      <a:gd name="T64" fmla="*/ 42 w 149"/>
                      <a:gd name="T65" fmla="*/ 94 h 133"/>
                      <a:gd name="T66" fmla="*/ 32 w 149"/>
                      <a:gd name="T67" fmla="*/ 107 h 133"/>
                      <a:gd name="T68" fmla="*/ 26 w 149"/>
                      <a:gd name="T69" fmla="*/ 122 h 133"/>
                      <a:gd name="T70" fmla="*/ 37 w 149"/>
                      <a:gd name="T71" fmla="*/ 132 h 133"/>
                      <a:gd name="T72" fmla="*/ 39 w 149"/>
                      <a:gd name="T73" fmla="*/ 123 h 133"/>
                      <a:gd name="T74" fmla="*/ 44 w 149"/>
                      <a:gd name="T75" fmla="*/ 115 h 133"/>
                      <a:gd name="T76" fmla="*/ 50 w 149"/>
                      <a:gd name="T77" fmla="*/ 117 h 133"/>
                      <a:gd name="T78" fmla="*/ 54 w 149"/>
                      <a:gd name="T79" fmla="*/ 115 h 133"/>
                      <a:gd name="T80" fmla="*/ 60 w 149"/>
                      <a:gd name="T81" fmla="*/ 107 h 133"/>
                      <a:gd name="T82" fmla="*/ 66 w 149"/>
                      <a:gd name="T83" fmla="*/ 106 h 133"/>
                      <a:gd name="T84" fmla="*/ 74 w 149"/>
                      <a:gd name="T85" fmla="*/ 106 h 133"/>
                      <a:gd name="T86" fmla="*/ 80 w 149"/>
                      <a:gd name="T87" fmla="*/ 103 h 133"/>
                      <a:gd name="T88" fmla="*/ 87 w 149"/>
                      <a:gd name="T89" fmla="*/ 96 h 133"/>
                      <a:gd name="T90" fmla="*/ 90 w 149"/>
                      <a:gd name="T91" fmla="*/ 89 h 133"/>
                      <a:gd name="T92" fmla="*/ 105 w 149"/>
                      <a:gd name="T93" fmla="*/ 79 h 133"/>
                      <a:gd name="T94" fmla="*/ 113 w 149"/>
                      <a:gd name="T95" fmla="*/ 71 h 133"/>
                      <a:gd name="T96" fmla="*/ 121 w 149"/>
                      <a:gd name="T97" fmla="*/ 60 h 133"/>
                      <a:gd name="T98" fmla="*/ 131 w 149"/>
                      <a:gd name="T99" fmla="*/ 66 h 133"/>
                      <a:gd name="T100" fmla="*/ 137 w 149"/>
                      <a:gd name="T101" fmla="*/ 50 h 133"/>
                      <a:gd name="T102" fmla="*/ 145 w 149"/>
                      <a:gd name="T103" fmla="*/ 39 h 133"/>
                      <a:gd name="T104" fmla="*/ 139 w 149"/>
                      <a:gd name="T105" fmla="*/ 37 h 133"/>
                      <a:gd name="T106" fmla="*/ 142 w 149"/>
                      <a:gd name="T107" fmla="*/ 26 h 133"/>
                      <a:gd name="T108" fmla="*/ 147 w 149"/>
                      <a:gd name="T109"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33">
                        <a:moveTo>
                          <a:pt x="147" y="22"/>
                        </a:moveTo>
                        <a:cubicBezTo>
                          <a:pt x="146" y="21"/>
                          <a:pt x="145" y="21"/>
                          <a:pt x="144" y="21"/>
                        </a:cubicBezTo>
                        <a:cubicBezTo>
                          <a:pt x="143" y="22"/>
                          <a:pt x="140" y="21"/>
                          <a:pt x="140" y="22"/>
                        </a:cubicBezTo>
                        <a:cubicBezTo>
                          <a:pt x="140" y="24"/>
                          <a:pt x="140" y="25"/>
                          <a:pt x="139" y="25"/>
                        </a:cubicBezTo>
                        <a:cubicBezTo>
                          <a:pt x="137" y="25"/>
                          <a:pt x="135" y="26"/>
                          <a:pt x="135" y="26"/>
                        </a:cubicBezTo>
                        <a:cubicBezTo>
                          <a:pt x="134" y="27"/>
                          <a:pt x="132" y="30"/>
                          <a:pt x="131" y="30"/>
                        </a:cubicBezTo>
                        <a:cubicBezTo>
                          <a:pt x="130" y="30"/>
                          <a:pt x="128" y="30"/>
                          <a:pt x="127" y="31"/>
                        </a:cubicBezTo>
                        <a:cubicBezTo>
                          <a:pt x="127" y="31"/>
                          <a:pt x="124" y="30"/>
                          <a:pt x="124" y="31"/>
                        </a:cubicBezTo>
                        <a:cubicBezTo>
                          <a:pt x="123" y="32"/>
                          <a:pt x="122" y="34"/>
                          <a:pt x="122" y="34"/>
                        </a:cubicBezTo>
                        <a:cubicBezTo>
                          <a:pt x="121" y="34"/>
                          <a:pt x="119" y="35"/>
                          <a:pt x="119" y="36"/>
                        </a:cubicBezTo>
                        <a:cubicBezTo>
                          <a:pt x="119" y="37"/>
                          <a:pt x="116" y="42"/>
                          <a:pt x="115" y="43"/>
                        </a:cubicBezTo>
                        <a:cubicBezTo>
                          <a:pt x="114" y="43"/>
                          <a:pt x="114" y="46"/>
                          <a:pt x="114" y="46"/>
                        </a:cubicBezTo>
                        <a:cubicBezTo>
                          <a:pt x="113" y="46"/>
                          <a:pt x="110" y="50"/>
                          <a:pt x="110" y="50"/>
                        </a:cubicBezTo>
                        <a:cubicBezTo>
                          <a:pt x="109" y="50"/>
                          <a:pt x="107" y="52"/>
                          <a:pt x="106" y="52"/>
                        </a:cubicBezTo>
                        <a:cubicBezTo>
                          <a:pt x="105" y="52"/>
                          <a:pt x="101" y="52"/>
                          <a:pt x="101" y="53"/>
                        </a:cubicBezTo>
                        <a:cubicBezTo>
                          <a:pt x="100" y="54"/>
                          <a:pt x="88" y="54"/>
                          <a:pt x="87" y="54"/>
                        </a:cubicBezTo>
                        <a:cubicBezTo>
                          <a:pt x="86" y="53"/>
                          <a:pt x="85" y="58"/>
                          <a:pt x="85" y="57"/>
                        </a:cubicBezTo>
                        <a:cubicBezTo>
                          <a:pt x="84" y="56"/>
                          <a:pt x="80" y="54"/>
                          <a:pt x="82" y="54"/>
                        </a:cubicBezTo>
                        <a:cubicBezTo>
                          <a:pt x="83" y="54"/>
                          <a:pt x="84" y="53"/>
                          <a:pt x="83" y="52"/>
                        </a:cubicBezTo>
                        <a:cubicBezTo>
                          <a:pt x="82" y="51"/>
                          <a:pt x="65" y="44"/>
                          <a:pt x="63" y="44"/>
                        </a:cubicBezTo>
                        <a:cubicBezTo>
                          <a:pt x="62" y="43"/>
                          <a:pt x="55" y="41"/>
                          <a:pt x="53" y="39"/>
                        </a:cubicBezTo>
                        <a:cubicBezTo>
                          <a:pt x="51" y="38"/>
                          <a:pt x="44" y="32"/>
                          <a:pt x="43" y="32"/>
                        </a:cubicBezTo>
                        <a:cubicBezTo>
                          <a:pt x="42" y="32"/>
                          <a:pt x="41" y="32"/>
                          <a:pt x="40" y="31"/>
                        </a:cubicBezTo>
                        <a:cubicBezTo>
                          <a:pt x="38" y="30"/>
                          <a:pt x="36" y="28"/>
                          <a:pt x="35" y="28"/>
                        </a:cubicBezTo>
                        <a:cubicBezTo>
                          <a:pt x="35" y="28"/>
                          <a:pt x="29" y="27"/>
                          <a:pt x="28" y="25"/>
                        </a:cubicBezTo>
                        <a:cubicBezTo>
                          <a:pt x="27" y="24"/>
                          <a:pt x="16" y="12"/>
                          <a:pt x="15" y="10"/>
                        </a:cubicBezTo>
                        <a:cubicBezTo>
                          <a:pt x="14" y="9"/>
                          <a:pt x="13" y="9"/>
                          <a:pt x="13" y="10"/>
                        </a:cubicBezTo>
                        <a:cubicBezTo>
                          <a:pt x="14" y="12"/>
                          <a:pt x="16" y="15"/>
                          <a:pt x="17" y="16"/>
                        </a:cubicBezTo>
                        <a:cubicBezTo>
                          <a:pt x="18" y="16"/>
                          <a:pt x="15" y="17"/>
                          <a:pt x="16" y="18"/>
                        </a:cubicBezTo>
                        <a:cubicBezTo>
                          <a:pt x="18" y="19"/>
                          <a:pt x="19" y="20"/>
                          <a:pt x="19" y="20"/>
                        </a:cubicBezTo>
                        <a:cubicBezTo>
                          <a:pt x="20" y="20"/>
                          <a:pt x="22" y="21"/>
                          <a:pt x="23" y="22"/>
                        </a:cubicBezTo>
                        <a:cubicBezTo>
                          <a:pt x="25" y="24"/>
                          <a:pt x="23" y="26"/>
                          <a:pt x="21" y="25"/>
                        </a:cubicBezTo>
                        <a:cubicBezTo>
                          <a:pt x="19" y="24"/>
                          <a:pt x="17" y="24"/>
                          <a:pt x="16" y="23"/>
                        </a:cubicBezTo>
                        <a:cubicBezTo>
                          <a:pt x="16" y="22"/>
                          <a:pt x="14" y="20"/>
                          <a:pt x="13" y="20"/>
                        </a:cubicBezTo>
                        <a:cubicBezTo>
                          <a:pt x="13" y="20"/>
                          <a:pt x="12" y="20"/>
                          <a:pt x="12" y="19"/>
                        </a:cubicBezTo>
                        <a:cubicBezTo>
                          <a:pt x="12" y="17"/>
                          <a:pt x="12" y="16"/>
                          <a:pt x="11" y="16"/>
                        </a:cubicBezTo>
                        <a:cubicBezTo>
                          <a:pt x="10" y="16"/>
                          <a:pt x="9" y="15"/>
                          <a:pt x="10" y="14"/>
                        </a:cubicBezTo>
                        <a:cubicBezTo>
                          <a:pt x="11" y="13"/>
                          <a:pt x="13" y="10"/>
                          <a:pt x="11" y="10"/>
                        </a:cubicBezTo>
                        <a:cubicBezTo>
                          <a:pt x="10" y="9"/>
                          <a:pt x="10" y="8"/>
                          <a:pt x="11" y="8"/>
                        </a:cubicBezTo>
                        <a:cubicBezTo>
                          <a:pt x="12" y="7"/>
                          <a:pt x="14" y="7"/>
                          <a:pt x="13" y="6"/>
                        </a:cubicBezTo>
                        <a:cubicBezTo>
                          <a:pt x="12" y="5"/>
                          <a:pt x="10" y="2"/>
                          <a:pt x="10" y="0"/>
                        </a:cubicBezTo>
                        <a:cubicBezTo>
                          <a:pt x="10" y="0"/>
                          <a:pt x="8" y="1"/>
                          <a:pt x="8" y="3"/>
                        </a:cubicBezTo>
                        <a:cubicBezTo>
                          <a:pt x="9" y="4"/>
                          <a:pt x="8" y="5"/>
                          <a:pt x="7" y="6"/>
                        </a:cubicBezTo>
                        <a:cubicBezTo>
                          <a:pt x="6" y="7"/>
                          <a:pt x="7" y="8"/>
                          <a:pt x="8" y="9"/>
                        </a:cubicBezTo>
                        <a:cubicBezTo>
                          <a:pt x="8" y="10"/>
                          <a:pt x="6" y="10"/>
                          <a:pt x="6" y="11"/>
                        </a:cubicBezTo>
                        <a:cubicBezTo>
                          <a:pt x="6" y="11"/>
                          <a:pt x="4" y="10"/>
                          <a:pt x="4" y="10"/>
                        </a:cubicBezTo>
                        <a:cubicBezTo>
                          <a:pt x="3" y="10"/>
                          <a:pt x="2" y="12"/>
                          <a:pt x="1" y="12"/>
                        </a:cubicBezTo>
                        <a:cubicBezTo>
                          <a:pt x="0" y="13"/>
                          <a:pt x="3" y="16"/>
                          <a:pt x="4" y="17"/>
                        </a:cubicBezTo>
                        <a:cubicBezTo>
                          <a:pt x="4" y="18"/>
                          <a:pt x="4" y="20"/>
                          <a:pt x="4" y="21"/>
                        </a:cubicBezTo>
                        <a:cubicBezTo>
                          <a:pt x="4" y="22"/>
                          <a:pt x="8" y="30"/>
                          <a:pt x="8" y="31"/>
                        </a:cubicBezTo>
                        <a:cubicBezTo>
                          <a:pt x="9" y="32"/>
                          <a:pt x="8" y="35"/>
                          <a:pt x="8" y="36"/>
                        </a:cubicBezTo>
                        <a:cubicBezTo>
                          <a:pt x="8" y="37"/>
                          <a:pt x="10" y="41"/>
                          <a:pt x="11" y="41"/>
                        </a:cubicBezTo>
                        <a:cubicBezTo>
                          <a:pt x="11" y="42"/>
                          <a:pt x="11" y="44"/>
                          <a:pt x="10" y="44"/>
                        </a:cubicBezTo>
                        <a:cubicBezTo>
                          <a:pt x="9" y="45"/>
                          <a:pt x="10" y="47"/>
                          <a:pt x="10" y="48"/>
                        </a:cubicBezTo>
                        <a:cubicBezTo>
                          <a:pt x="10" y="49"/>
                          <a:pt x="13" y="50"/>
                          <a:pt x="13" y="50"/>
                        </a:cubicBezTo>
                        <a:cubicBezTo>
                          <a:pt x="14" y="50"/>
                          <a:pt x="16" y="53"/>
                          <a:pt x="17" y="54"/>
                        </a:cubicBezTo>
                        <a:cubicBezTo>
                          <a:pt x="18" y="55"/>
                          <a:pt x="17" y="62"/>
                          <a:pt x="18" y="63"/>
                        </a:cubicBezTo>
                        <a:cubicBezTo>
                          <a:pt x="18" y="63"/>
                          <a:pt x="21" y="67"/>
                          <a:pt x="22" y="68"/>
                        </a:cubicBezTo>
                        <a:cubicBezTo>
                          <a:pt x="22" y="69"/>
                          <a:pt x="24" y="68"/>
                          <a:pt x="24" y="67"/>
                        </a:cubicBezTo>
                        <a:cubicBezTo>
                          <a:pt x="25" y="66"/>
                          <a:pt x="26" y="69"/>
                          <a:pt x="26" y="70"/>
                        </a:cubicBezTo>
                        <a:cubicBezTo>
                          <a:pt x="27" y="72"/>
                          <a:pt x="29" y="68"/>
                          <a:pt x="29" y="68"/>
                        </a:cubicBezTo>
                        <a:cubicBezTo>
                          <a:pt x="30" y="67"/>
                          <a:pt x="34" y="73"/>
                          <a:pt x="35" y="75"/>
                        </a:cubicBezTo>
                        <a:cubicBezTo>
                          <a:pt x="36" y="77"/>
                          <a:pt x="37" y="76"/>
                          <a:pt x="38" y="76"/>
                        </a:cubicBezTo>
                        <a:cubicBezTo>
                          <a:pt x="39" y="76"/>
                          <a:pt x="41" y="80"/>
                          <a:pt x="42" y="82"/>
                        </a:cubicBezTo>
                        <a:cubicBezTo>
                          <a:pt x="43" y="84"/>
                          <a:pt x="44" y="84"/>
                          <a:pt x="43" y="86"/>
                        </a:cubicBezTo>
                        <a:cubicBezTo>
                          <a:pt x="42" y="88"/>
                          <a:pt x="42" y="92"/>
                          <a:pt x="42" y="94"/>
                        </a:cubicBezTo>
                        <a:cubicBezTo>
                          <a:pt x="42" y="96"/>
                          <a:pt x="39" y="98"/>
                          <a:pt x="37" y="99"/>
                        </a:cubicBezTo>
                        <a:cubicBezTo>
                          <a:pt x="35" y="100"/>
                          <a:pt x="33" y="105"/>
                          <a:pt x="32" y="107"/>
                        </a:cubicBezTo>
                        <a:cubicBezTo>
                          <a:pt x="32" y="108"/>
                          <a:pt x="27" y="113"/>
                          <a:pt x="26" y="115"/>
                        </a:cubicBezTo>
                        <a:cubicBezTo>
                          <a:pt x="25" y="116"/>
                          <a:pt x="26" y="121"/>
                          <a:pt x="26" y="122"/>
                        </a:cubicBezTo>
                        <a:cubicBezTo>
                          <a:pt x="28" y="123"/>
                          <a:pt x="29" y="127"/>
                          <a:pt x="30" y="127"/>
                        </a:cubicBezTo>
                        <a:cubicBezTo>
                          <a:pt x="31" y="127"/>
                          <a:pt x="37" y="133"/>
                          <a:pt x="37" y="132"/>
                        </a:cubicBezTo>
                        <a:cubicBezTo>
                          <a:pt x="37" y="131"/>
                          <a:pt x="40" y="127"/>
                          <a:pt x="39" y="126"/>
                        </a:cubicBezTo>
                        <a:cubicBezTo>
                          <a:pt x="38" y="125"/>
                          <a:pt x="38" y="124"/>
                          <a:pt x="39" y="123"/>
                        </a:cubicBezTo>
                        <a:cubicBezTo>
                          <a:pt x="41" y="122"/>
                          <a:pt x="42" y="121"/>
                          <a:pt x="42" y="120"/>
                        </a:cubicBezTo>
                        <a:cubicBezTo>
                          <a:pt x="42" y="119"/>
                          <a:pt x="43" y="115"/>
                          <a:pt x="44" y="115"/>
                        </a:cubicBezTo>
                        <a:cubicBezTo>
                          <a:pt x="45" y="116"/>
                          <a:pt x="47" y="120"/>
                          <a:pt x="47" y="119"/>
                        </a:cubicBezTo>
                        <a:cubicBezTo>
                          <a:pt x="48" y="118"/>
                          <a:pt x="49" y="116"/>
                          <a:pt x="50" y="117"/>
                        </a:cubicBezTo>
                        <a:cubicBezTo>
                          <a:pt x="52" y="119"/>
                          <a:pt x="52" y="121"/>
                          <a:pt x="53" y="121"/>
                        </a:cubicBezTo>
                        <a:cubicBezTo>
                          <a:pt x="55" y="120"/>
                          <a:pt x="54" y="116"/>
                          <a:pt x="54" y="115"/>
                        </a:cubicBezTo>
                        <a:cubicBezTo>
                          <a:pt x="54" y="113"/>
                          <a:pt x="55" y="112"/>
                          <a:pt x="56" y="111"/>
                        </a:cubicBezTo>
                        <a:cubicBezTo>
                          <a:pt x="57" y="110"/>
                          <a:pt x="60" y="107"/>
                          <a:pt x="60" y="107"/>
                        </a:cubicBezTo>
                        <a:cubicBezTo>
                          <a:pt x="60" y="108"/>
                          <a:pt x="62" y="109"/>
                          <a:pt x="63" y="108"/>
                        </a:cubicBezTo>
                        <a:cubicBezTo>
                          <a:pt x="64" y="107"/>
                          <a:pt x="66" y="106"/>
                          <a:pt x="66" y="106"/>
                        </a:cubicBezTo>
                        <a:cubicBezTo>
                          <a:pt x="67" y="107"/>
                          <a:pt x="71" y="110"/>
                          <a:pt x="71" y="110"/>
                        </a:cubicBezTo>
                        <a:cubicBezTo>
                          <a:pt x="72" y="109"/>
                          <a:pt x="74" y="108"/>
                          <a:pt x="74" y="106"/>
                        </a:cubicBezTo>
                        <a:cubicBezTo>
                          <a:pt x="74" y="105"/>
                          <a:pt x="76" y="103"/>
                          <a:pt x="77" y="103"/>
                        </a:cubicBezTo>
                        <a:cubicBezTo>
                          <a:pt x="78" y="103"/>
                          <a:pt x="80" y="104"/>
                          <a:pt x="80" y="103"/>
                        </a:cubicBezTo>
                        <a:cubicBezTo>
                          <a:pt x="80" y="103"/>
                          <a:pt x="82" y="100"/>
                          <a:pt x="83" y="100"/>
                        </a:cubicBezTo>
                        <a:cubicBezTo>
                          <a:pt x="84" y="99"/>
                          <a:pt x="86" y="95"/>
                          <a:pt x="87" y="96"/>
                        </a:cubicBezTo>
                        <a:cubicBezTo>
                          <a:pt x="89" y="97"/>
                          <a:pt x="90" y="96"/>
                          <a:pt x="90" y="94"/>
                        </a:cubicBezTo>
                        <a:cubicBezTo>
                          <a:pt x="89" y="93"/>
                          <a:pt x="88" y="90"/>
                          <a:pt x="90" y="89"/>
                        </a:cubicBezTo>
                        <a:cubicBezTo>
                          <a:pt x="92" y="89"/>
                          <a:pt x="97" y="85"/>
                          <a:pt x="98" y="85"/>
                        </a:cubicBezTo>
                        <a:cubicBezTo>
                          <a:pt x="99" y="84"/>
                          <a:pt x="105" y="81"/>
                          <a:pt x="105" y="79"/>
                        </a:cubicBezTo>
                        <a:cubicBezTo>
                          <a:pt x="105" y="78"/>
                          <a:pt x="105" y="73"/>
                          <a:pt x="107" y="73"/>
                        </a:cubicBezTo>
                        <a:cubicBezTo>
                          <a:pt x="109" y="73"/>
                          <a:pt x="112" y="72"/>
                          <a:pt x="113" y="71"/>
                        </a:cubicBezTo>
                        <a:cubicBezTo>
                          <a:pt x="114" y="70"/>
                          <a:pt x="120" y="66"/>
                          <a:pt x="119" y="65"/>
                        </a:cubicBezTo>
                        <a:cubicBezTo>
                          <a:pt x="118" y="64"/>
                          <a:pt x="121" y="60"/>
                          <a:pt x="121" y="60"/>
                        </a:cubicBezTo>
                        <a:cubicBezTo>
                          <a:pt x="121" y="59"/>
                          <a:pt x="121" y="55"/>
                          <a:pt x="123" y="58"/>
                        </a:cubicBezTo>
                        <a:cubicBezTo>
                          <a:pt x="125" y="61"/>
                          <a:pt x="131" y="67"/>
                          <a:pt x="131" y="66"/>
                        </a:cubicBezTo>
                        <a:cubicBezTo>
                          <a:pt x="130" y="64"/>
                          <a:pt x="133" y="58"/>
                          <a:pt x="134" y="57"/>
                        </a:cubicBezTo>
                        <a:cubicBezTo>
                          <a:pt x="135" y="56"/>
                          <a:pt x="136" y="52"/>
                          <a:pt x="137" y="50"/>
                        </a:cubicBezTo>
                        <a:cubicBezTo>
                          <a:pt x="137" y="48"/>
                          <a:pt x="138" y="44"/>
                          <a:pt x="140" y="43"/>
                        </a:cubicBezTo>
                        <a:cubicBezTo>
                          <a:pt x="142" y="43"/>
                          <a:pt x="147" y="40"/>
                          <a:pt x="145" y="39"/>
                        </a:cubicBezTo>
                        <a:cubicBezTo>
                          <a:pt x="144" y="38"/>
                          <a:pt x="144" y="36"/>
                          <a:pt x="143" y="37"/>
                        </a:cubicBezTo>
                        <a:cubicBezTo>
                          <a:pt x="142" y="37"/>
                          <a:pt x="138" y="39"/>
                          <a:pt x="139" y="37"/>
                        </a:cubicBezTo>
                        <a:cubicBezTo>
                          <a:pt x="140" y="35"/>
                          <a:pt x="141" y="32"/>
                          <a:pt x="140" y="31"/>
                        </a:cubicBezTo>
                        <a:cubicBezTo>
                          <a:pt x="140" y="30"/>
                          <a:pt x="139" y="27"/>
                          <a:pt x="142" y="26"/>
                        </a:cubicBezTo>
                        <a:cubicBezTo>
                          <a:pt x="144" y="26"/>
                          <a:pt x="149" y="26"/>
                          <a:pt x="148" y="25"/>
                        </a:cubicBezTo>
                        <a:cubicBezTo>
                          <a:pt x="147" y="24"/>
                          <a:pt x="147" y="22"/>
                          <a:pt x="147" y="22"/>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6" name="Freeform 43">
                    <a:extLst>
                      <a:ext uri="{FF2B5EF4-FFF2-40B4-BE49-F238E27FC236}">
                        <a16:creationId xmlns:a16="http://schemas.microsoft.com/office/drawing/2014/main" id="{D8710432-8B8A-42BB-B584-01E8F71430D8}"/>
                      </a:ext>
                    </a:extLst>
                  </p:cNvPr>
                  <p:cNvSpPr>
                    <a:spLocks/>
                  </p:cNvSpPr>
                  <p:nvPr/>
                </p:nvSpPr>
                <p:spPr bwMode="auto">
                  <a:xfrm>
                    <a:off x="3467329" y="2595535"/>
                    <a:ext cx="521991" cy="821419"/>
                  </a:xfrm>
                  <a:custGeom>
                    <a:avLst/>
                    <a:gdLst>
                      <a:gd name="T0" fmla="*/ 30 w 118"/>
                      <a:gd name="T1" fmla="*/ 179 h 186"/>
                      <a:gd name="T2" fmla="*/ 37 w 118"/>
                      <a:gd name="T3" fmla="*/ 182 h 186"/>
                      <a:gd name="T4" fmla="*/ 44 w 118"/>
                      <a:gd name="T5" fmla="*/ 181 h 186"/>
                      <a:gd name="T6" fmla="*/ 56 w 118"/>
                      <a:gd name="T7" fmla="*/ 182 h 186"/>
                      <a:gd name="T8" fmla="*/ 65 w 118"/>
                      <a:gd name="T9" fmla="*/ 179 h 186"/>
                      <a:gd name="T10" fmla="*/ 67 w 118"/>
                      <a:gd name="T11" fmla="*/ 184 h 186"/>
                      <a:gd name="T12" fmla="*/ 72 w 118"/>
                      <a:gd name="T13" fmla="*/ 183 h 186"/>
                      <a:gd name="T14" fmla="*/ 77 w 118"/>
                      <a:gd name="T15" fmla="*/ 181 h 186"/>
                      <a:gd name="T16" fmla="*/ 85 w 118"/>
                      <a:gd name="T17" fmla="*/ 177 h 186"/>
                      <a:gd name="T18" fmla="*/ 99 w 118"/>
                      <a:gd name="T19" fmla="*/ 180 h 186"/>
                      <a:gd name="T20" fmla="*/ 114 w 118"/>
                      <a:gd name="T21" fmla="*/ 165 h 186"/>
                      <a:gd name="T22" fmla="*/ 118 w 118"/>
                      <a:gd name="T23" fmla="*/ 160 h 186"/>
                      <a:gd name="T24" fmla="*/ 107 w 118"/>
                      <a:gd name="T25" fmla="*/ 157 h 186"/>
                      <a:gd name="T26" fmla="*/ 104 w 118"/>
                      <a:gd name="T27" fmla="*/ 148 h 186"/>
                      <a:gd name="T28" fmla="*/ 103 w 118"/>
                      <a:gd name="T29" fmla="*/ 136 h 186"/>
                      <a:gd name="T30" fmla="*/ 93 w 118"/>
                      <a:gd name="T31" fmla="*/ 126 h 186"/>
                      <a:gd name="T32" fmla="*/ 88 w 118"/>
                      <a:gd name="T33" fmla="*/ 122 h 186"/>
                      <a:gd name="T34" fmla="*/ 88 w 118"/>
                      <a:gd name="T35" fmla="*/ 113 h 186"/>
                      <a:gd name="T36" fmla="*/ 93 w 118"/>
                      <a:gd name="T37" fmla="*/ 101 h 186"/>
                      <a:gd name="T38" fmla="*/ 93 w 118"/>
                      <a:gd name="T39" fmla="*/ 92 h 186"/>
                      <a:gd name="T40" fmla="*/ 94 w 118"/>
                      <a:gd name="T41" fmla="*/ 85 h 186"/>
                      <a:gd name="T42" fmla="*/ 91 w 118"/>
                      <a:gd name="T43" fmla="*/ 78 h 186"/>
                      <a:gd name="T44" fmla="*/ 85 w 118"/>
                      <a:gd name="T45" fmla="*/ 74 h 186"/>
                      <a:gd name="T46" fmla="*/ 89 w 118"/>
                      <a:gd name="T47" fmla="*/ 65 h 186"/>
                      <a:gd name="T48" fmla="*/ 89 w 118"/>
                      <a:gd name="T49" fmla="*/ 54 h 186"/>
                      <a:gd name="T50" fmla="*/ 80 w 118"/>
                      <a:gd name="T51" fmla="*/ 57 h 186"/>
                      <a:gd name="T52" fmla="*/ 74 w 118"/>
                      <a:gd name="T53" fmla="*/ 64 h 186"/>
                      <a:gd name="T54" fmla="*/ 64 w 118"/>
                      <a:gd name="T55" fmla="*/ 66 h 186"/>
                      <a:gd name="T56" fmla="*/ 56 w 118"/>
                      <a:gd name="T57" fmla="*/ 64 h 186"/>
                      <a:gd name="T58" fmla="*/ 60 w 118"/>
                      <a:gd name="T59" fmla="*/ 46 h 186"/>
                      <a:gd name="T60" fmla="*/ 62 w 118"/>
                      <a:gd name="T61" fmla="*/ 40 h 186"/>
                      <a:gd name="T62" fmla="*/ 57 w 118"/>
                      <a:gd name="T63" fmla="*/ 38 h 186"/>
                      <a:gd name="T64" fmla="*/ 56 w 118"/>
                      <a:gd name="T65" fmla="*/ 30 h 186"/>
                      <a:gd name="T66" fmla="*/ 55 w 118"/>
                      <a:gd name="T67" fmla="*/ 23 h 186"/>
                      <a:gd name="T68" fmla="*/ 64 w 118"/>
                      <a:gd name="T69" fmla="*/ 7 h 186"/>
                      <a:gd name="T70" fmla="*/ 57 w 118"/>
                      <a:gd name="T71" fmla="*/ 1 h 186"/>
                      <a:gd name="T72" fmla="*/ 50 w 118"/>
                      <a:gd name="T73" fmla="*/ 2 h 186"/>
                      <a:gd name="T74" fmla="*/ 43 w 118"/>
                      <a:gd name="T75" fmla="*/ 6 h 186"/>
                      <a:gd name="T76" fmla="*/ 36 w 118"/>
                      <a:gd name="T77" fmla="*/ 13 h 186"/>
                      <a:gd name="T78" fmla="*/ 26 w 118"/>
                      <a:gd name="T79" fmla="*/ 12 h 186"/>
                      <a:gd name="T80" fmla="*/ 21 w 118"/>
                      <a:gd name="T81" fmla="*/ 17 h 186"/>
                      <a:gd name="T82" fmla="*/ 17 w 118"/>
                      <a:gd name="T83" fmla="*/ 21 h 186"/>
                      <a:gd name="T84" fmla="*/ 11 w 118"/>
                      <a:gd name="T85" fmla="*/ 26 h 186"/>
                      <a:gd name="T86" fmla="*/ 12 w 118"/>
                      <a:gd name="T87" fmla="*/ 33 h 186"/>
                      <a:gd name="T88" fmla="*/ 10 w 118"/>
                      <a:gd name="T89" fmla="*/ 37 h 186"/>
                      <a:gd name="T90" fmla="*/ 9 w 118"/>
                      <a:gd name="T91" fmla="*/ 44 h 186"/>
                      <a:gd name="T92" fmla="*/ 3 w 118"/>
                      <a:gd name="T93" fmla="*/ 55 h 186"/>
                      <a:gd name="T94" fmla="*/ 6 w 118"/>
                      <a:gd name="T95" fmla="*/ 63 h 186"/>
                      <a:gd name="T96" fmla="*/ 14 w 118"/>
                      <a:gd name="T97" fmla="*/ 69 h 186"/>
                      <a:gd name="T98" fmla="*/ 14 w 118"/>
                      <a:gd name="T99" fmla="*/ 76 h 186"/>
                      <a:gd name="T100" fmla="*/ 20 w 118"/>
                      <a:gd name="T101" fmla="*/ 84 h 186"/>
                      <a:gd name="T102" fmla="*/ 20 w 118"/>
                      <a:gd name="T103" fmla="*/ 93 h 186"/>
                      <a:gd name="T104" fmla="*/ 16 w 118"/>
                      <a:gd name="T105" fmla="*/ 98 h 186"/>
                      <a:gd name="T106" fmla="*/ 11 w 118"/>
                      <a:gd name="T107" fmla="*/ 103 h 186"/>
                      <a:gd name="T108" fmla="*/ 7 w 118"/>
                      <a:gd name="T109" fmla="*/ 109 h 186"/>
                      <a:gd name="T110" fmla="*/ 24 w 118"/>
                      <a:gd name="T111" fmla="*/ 121 h 186"/>
                      <a:gd name="T112" fmla="*/ 33 w 118"/>
                      <a:gd name="T113" fmla="*/ 144 h 186"/>
                      <a:gd name="T114" fmla="*/ 29 w 118"/>
                      <a:gd name="T115" fmla="*/ 16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86">
                        <a:moveTo>
                          <a:pt x="26" y="177"/>
                        </a:moveTo>
                        <a:cubicBezTo>
                          <a:pt x="26" y="177"/>
                          <a:pt x="29" y="178"/>
                          <a:pt x="30" y="179"/>
                        </a:cubicBezTo>
                        <a:cubicBezTo>
                          <a:pt x="31" y="179"/>
                          <a:pt x="30" y="181"/>
                          <a:pt x="30" y="182"/>
                        </a:cubicBezTo>
                        <a:cubicBezTo>
                          <a:pt x="30" y="183"/>
                          <a:pt x="35" y="182"/>
                          <a:pt x="37" y="182"/>
                        </a:cubicBezTo>
                        <a:cubicBezTo>
                          <a:pt x="39" y="182"/>
                          <a:pt x="39" y="181"/>
                          <a:pt x="39" y="180"/>
                        </a:cubicBezTo>
                        <a:cubicBezTo>
                          <a:pt x="39" y="179"/>
                          <a:pt x="43" y="180"/>
                          <a:pt x="44" y="181"/>
                        </a:cubicBezTo>
                        <a:cubicBezTo>
                          <a:pt x="45" y="182"/>
                          <a:pt x="47" y="178"/>
                          <a:pt x="47" y="178"/>
                        </a:cubicBezTo>
                        <a:cubicBezTo>
                          <a:pt x="47" y="177"/>
                          <a:pt x="55" y="181"/>
                          <a:pt x="56" y="182"/>
                        </a:cubicBezTo>
                        <a:cubicBezTo>
                          <a:pt x="57" y="183"/>
                          <a:pt x="60" y="179"/>
                          <a:pt x="60" y="178"/>
                        </a:cubicBezTo>
                        <a:cubicBezTo>
                          <a:pt x="61" y="177"/>
                          <a:pt x="64" y="179"/>
                          <a:pt x="65" y="179"/>
                        </a:cubicBezTo>
                        <a:cubicBezTo>
                          <a:pt x="66" y="179"/>
                          <a:pt x="64" y="183"/>
                          <a:pt x="65" y="184"/>
                        </a:cubicBezTo>
                        <a:cubicBezTo>
                          <a:pt x="66" y="185"/>
                          <a:pt x="67" y="185"/>
                          <a:pt x="67" y="184"/>
                        </a:cubicBezTo>
                        <a:cubicBezTo>
                          <a:pt x="68" y="184"/>
                          <a:pt x="69" y="184"/>
                          <a:pt x="70" y="185"/>
                        </a:cubicBezTo>
                        <a:cubicBezTo>
                          <a:pt x="72" y="186"/>
                          <a:pt x="72" y="184"/>
                          <a:pt x="72" y="183"/>
                        </a:cubicBezTo>
                        <a:cubicBezTo>
                          <a:pt x="72" y="182"/>
                          <a:pt x="73" y="182"/>
                          <a:pt x="75" y="184"/>
                        </a:cubicBezTo>
                        <a:cubicBezTo>
                          <a:pt x="76" y="185"/>
                          <a:pt x="76" y="182"/>
                          <a:pt x="77" y="181"/>
                        </a:cubicBezTo>
                        <a:cubicBezTo>
                          <a:pt x="77" y="180"/>
                          <a:pt x="80" y="181"/>
                          <a:pt x="82" y="181"/>
                        </a:cubicBezTo>
                        <a:cubicBezTo>
                          <a:pt x="83" y="181"/>
                          <a:pt x="85" y="178"/>
                          <a:pt x="85" y="177"/>
                        </a:cubicBezTo>
                        <a:cubicBezTo>
                          <a:pt x="86" y="176"/>
                          <a:pt x="91" y="178"/>
                          <a:pt x="92" y="178"/>
                        </a:cubicBezTo>
                        <a:cubicBezTo>
                          <a:pt x="93" y="178"/>
                          <a:pt x="97" y="180"/>
                          <a:pt x="99" y="180"/>
                        </a:cubicBezTo>
                        <a:cubicBezTo>
                          <a:pt x="100" y="179"/>
                          <a:pt x="108" y="171"/>
                          <a:pt x="108" y="170"/>
                        </a:cubicBezTo>
                        <a:cubicBezTo>
                          <a:pt x="108" y="169"/>
                          <a:pt x="112" y="165"/>
                          <a:pt x="114" y="165"/>
                        </a:cubicBezTo>
                        <a:cubicBezTo>
                          <a:pt x="115" y="166"/>
                          <a:pt x="117" y="166"/>
                          <a:pt x="117" y="165"/>
                        </a:cubicBezTo>
                        <a:cubicBezTo>
                          <a:pt x="117" y="164"/>
                          <a:pt x="118" y="161"/>
                          <a:pt x="118" y="160"/>
                        </a:cubicBezTo>
                        <a:cubicBezTo>
                          <a:pt x="115" y="160"/>
                          <a:pt x="110" y="156"/>
                          <a:pt x="110" y="156"/>
                        </a:cubicBezTo>
                        <a:cubicBezTo>
                          <a:pt x="110" y="159"/>
                          <a:pt x="108" y="158"/>
                          <a:pt x="107" y="157"/>
                        </a:cubicBezTo>
                        <a:cubicBezTo>
                          <a:pt x="107" y="156"/>
                          <a:pt x="101" y="153"/>
                          <a:pt x="102" y="152"/>
                        </a:cubicBezTo>
                        <a:cubicBezTo>
                          <a:pt x="104" y="152"/>
                          <a:pt x="104" y="149"/>
                          <a:pt x="104" y="148"/>
                        </a:cubicBezTo>
                        <a:cubicBezTo>
                          <a:pt x="104" y="146"/>
                          <a:pt x="102" y="140"/>
                          <a:pt x="102" y="140"/>
                        </a:cubicBezTo>
                        <a:cubicBezTo>
                          <a:pt x="102" y="140"/>
                          <a:pt x="104" y="137"/>
                          <a:pt x="103" y="136"/>
                        </a:cubicBezTo>
                        <a:cubicBezTo>
                          <a:pt x="102" y="135"/>
                          <a:pt x="102" y="133"/>
                          <a:pt x="101" y="132"/>
                        </a:cubicBezTo>
                        <a:cubicBezTo>
                          <a:pt x="99" y="131"/>
                          <a:pt x="93" y="125"/>
                          <a:pt x="93" y="126"/>
                        </a:cubicBezTo>
                        <a:cubicBezTo>
                          <a:pt x="93" y="126"/>
                          <a:pt x="90" y="126"/>
                          <a:pt x="89" y="125"/>
                        </a:cubicBezTo>
                        <a:cubicBezTo>
                          <a:pt x="88" y="124"/>
                          <a:pt x="87" y="122"/>
                          <a:pt x="88" y="122"/>
                        </a:cubicBezTo>
                        <a:cubicBezTo>
                          <a:pt x="88" y="121"/>
                          <a:pt x="89" y="118"/>
                          <a:pt x="89" y="117"/>
                        </a:cubicBezTo>
                        <a:cubicBezTo>
                          <a:pt x="88" y="116"/>
                          <a:pt x="87" y="114"/>
                          <a:pt x="88" y="113"/>
                        </a:cubicBezTo>
                        <a:cubicBezTo>
                          <a:pt x="90" y="112"/>
                          <a:pt x="91" y="110"/>
                          <a:pt x="91" y="109"/>
                        </a:cubicBezTo>
                        <a:cubicBezTo>
                          <a:pt x="90" y="108"/>
                          <a:pt x="93" y="102"/>
                          <a:pt x="93" y="101"/>
                        </a:cubicBezTo>
                        <a:cubicBezTo>
                          <a:pt x="93" y="100"/>
                          <a:pt x="95" y="97"/>
                          <a:pt x="94" y="97"/>
                        </a:cubicBezTo>
                        <a:cubicBezTo>
                          <a:pt x="93" y="96"/>
                          <a:pt x="94" y="92"/>
                          <a:pt x="93" y="92"/>
                        </a:cubicBezTo>
                        <a:cubicBezTo>
                          <a:pt x="93" y="91"/>
                          <a:pt x="91" y="91"/>
                          <a:pt x="92" y="90"/>
                        </a:cubicBezTo>
                        <a:cubicBezTo>
                          <a:pt x="93" y="89"/>
                          <a:pt x="95" y="86"/>
                          <a:pt x="94" y="85"/>
                        </a:cubicBezTo>
                        <a:cubicBezTo>
                          <a:pt x="93" y="84"/>
                          <a:pt x="92" y="83"/>
                          <a:pt x="92" y="82"/>
                        </a:cubicBezTo>
                        <a:cubicBezTo>
                          <a:pt x="92" y="81"/>
                          <a:pt x="91" y="79"/>
                          <a:pt x="91" y="78"/>
                        </a:cubicBezTo>
                        <a:cubicBezTo>
                          <a:pt x="90" y="77"/>
                          <a:pt x="89" y="74"/>
                          <a:pt x="88" y="74"/>
                        </a:cubicBezTo>
                        <a:cubicBezTo>
                          <a:pt x="87" y="74"/>
                          <a:pt x="85" y="76"/>
                          <a:pt x="85" y="74"/>
                        </a:cubicBezTo>
                        <a:cubicBezTo>
                          <a:pt x="85" y="73"/>
                          <a:pt x="92" y="70"/>
                          <a:pt x="91" y="69"/>
                        </a:cubicBezTo>
                        <a:cubicBezTo>
                          <a:pt x="89" y="68"/>
                          <a:pt x="88" y="66"/>
                          <a:pt x="89" y="65"/>
                        </a:cubicBezTo>
                        <a:cubicBezTo>
                          <a:pt x="89" y="64"/>
                          <a:pt x="90" y="60"/>
                          <a:pt x="89" y="60"/>
                        </a:cubicBezTo>
                        <a:cubicBezTo>
                          <a:pt x="88" y="59"/>
                          <a:pt x="90" y="55"/>
                          <a:pt x="89" y="54"/>
                        </a:cubicBezTo>
                        <a:cubicBezTo>
                          <a:pt x="88" y="54"/>
                          <a:pt x="84" y="51"/>
                          <a:pt x="84" y="53"/>
                        </a:cubicBezTo>
                        <a:cubicBezTo>
                          <a:pt x="83" y="54"/>
                          <a:pt x="82" y="57"/>
                          <a:pt x="80" y="57"/>
                        </a:cubicBezTo>
                        <a:cubicBezTo>
                          <a:pt x="79" y="58"/>
                          <a:pt x="78" y="58"/>
                          <a:pt x="77" y="60"/>
                        </a:cubicBezTo>
                        <a:cubicBezTo>
                          <a:pt x="77" y="61"/>
                          <a:pt x="75" y="64"/>
                          <a:pt x="74" y="64"/>
                        </a:cubicBezTo>
                        <a:cubicBezTo>
                          <a:pt x="73" y="65"/>
                          <a:pt x="71" y="67"/>
                          <a:pt x="69" y="67"/>
                        </a:cubicBezTo>
                        <a:cubicBezTo>
                          <a:pt x="68" y="67"/>
                          <a:pt x="65" y="65"/>
                          <a:pt x="64" y="66"/>
                        </a:cubicBezTo>
                        <a:cubicBezTo>
                          <a:pt x="62" y="66"/>
                          <a:pt x="61" y="65"/>
                          <a:pt x="60" y="65"/>
                        </a:cubicBezTo>
                        <a:cubicBezTo>
                          <a:pt x="59" y="65"/>
                          <a:pt x="56" y="65"/>
                          <a:pt x="56" y="64"/>
                        </a:cubicBezTo>
                        <a:cubicBezTo>
                          <a:pt x="57" y="63"/>
                          <a:pt x="61" y="57"/>
                          <a:pt x="61" y="55"/>
                        </a:cubicBezTo>
                        <a:cubicBezTo>
                          <a:pt x="61" y="54"/>
                          <a:pt x="59" y="46"/>
                          <a:pt x="60" y="46"/>
                        </a:cubicBezTo>
                        <a:cubicBezTo>
                          <a:pt x="61" y="45"/>
                          <a:pt x="63" y="44"/>
                          <a:pt x="63" y="43"/>
                        </a:cubicBezTo>
                        <a:cubicBezTo>
                          <a:pt x="63" y="42"/>
                          <a:pt x="63" y="40"/>
                          <a:pt x="62" y="40"/>
                        </a:cubicBezTo>
                        <a:cubicBezTo>
                          <a:pt x="61" y="40"/>
                          <a:pt x="59" y="42"/>
                          <a:pt x="58" y="41"/>
                        </a:cubicBezTo>
                        <a:cubicBezTo>
                          <a:pt x="58" y="40"/>
                          <a:pt x="56" y="38"/>
                          <a:pt x="57" y="38"/>
                        </a:cubicBezTo>
                        <a:cubicBezTo>
                          <a:pt x="57" y="38"/>
                          <a:pt x="59" y="35"/>
                          <a:pt x="58" y="35"/>
                        </a:cubicBezTo>
                        <a:cubicBezTo>
                          <a:pt x="58" y="34"/>
                          <a:pt x="55" y="31"/>
                          <a:pt x="56" y="30"/>
                        </a:cubicBezTo>
                        <a:cubicBezTo>
                          <a:pt x="57" y="30"/>
                          <a:pt x="59" y="28"/>
                          <a:pt x="58" y="28"/>
                        </a:cubicBezTo>
                        <a:cubicBezTo>
                          <a:pt x="57" y="27"/>
                          <a:pt x="54" y="24"/>
                          <a:pt x="55" y="23"/>
                        </a:cubicBezTo>
                        <a:cubicBezTo>
                          <a:pt x="55" y="22"/>
                          <a:pt x="58" y="18"/>
                          <a:pt x="58" y="16"/>
                        </a:cubicBezTo>
                        <a:cubicBezTo>
                          <a:pt x="58" y="14"/>
                          <a:pt x="65" y="8"/>
                          <a:pt x="64" y="7"/>
                        </a:cubicBezTo>
                        <a:cubicBezTo>
                          <a:pt x="63" y="6"/>
                          <a:pt x="61" y="1"/>
                          <a:pt x="60" y="1"/>
                        </a:cubicBezTo>
                        <a:cubicBezTo>
                          <a:pt x="59" y="1"/>
                          <a:pt x="58" y="2"/>
                          <a:pt x="57" y="1"/>
                        </a:cubicBezTo>
                        <a:cubicBezTo>
                          <a:pt x="57" y="0"/>
                          <a:pt x="55" y="0"/>
                          <a:pt x="54" y="0"/>
                        </a:cubicBezTo>
                        <a:cubicBezTo>
                          <a:pt x="53" y="0"/>
                          <a:pt x="50" y="1"/>
                          <a:pt x="50" y="2"/>
                        </a:cubicBezTo>
                        <a:cubicBezTo>
                          <a:pt x="50" y="2"/>
                          <a:pt x="46" y="9"/>
                          <a:pt x="46" y="8"/>
                        </a:cubicBezTo>
                        <a:cubicBezTo>
                          <a:pt x="45" y="7"/>
                          <a:pt x="43" y="5"/>
                          <a:pt x="43" y="6"/>
                        </a:cubicBezTo>
                        <a:cubicBezTo>
                          <a:pt x="43" y="7"/>
                          <a:pt x="42" y="9"/>
                          <a:pt x="41" y="9"/>
                        </a:cubicBezTo>
                        <a:cubicBezTo>
                          <a:pt x="41" y="9"/>
                          <a:pt x="37" y="14"/>
                          <a:pt x="36" y="13"/>
                        </a:cubicBezTo>
                        <a:cubicBezTo>
                          <a:pt x="35" y="12"/>
                          <a:pt x="32" y="11"/>
                          <a:pt x="32" y="11"/>
                        </a:cubicBezTo>
                        <a:cubicBezTo>
                          <a:pt x="32" y="11"/>
                          <a:pt x="27" y="11"/>
                          <a:pt x="26" y="12"/>
                        </a:cubicBezTo>
                        <a:cubicBezTo>
                          <a:pt x="24" y="15"/>
                          <a:pt x="20" y="13"/>
                          <a:pt x="20" y="14"/>
                        </a:cubicBezTo>
                        <a:cubicBezTo>
                          <a:pt x="20" y="14"/>
                          <a:pt x="22" y="17"/>
                          <a:pt x="21" y="17"/>
                        </a:cubicBezTo>
                        <a:cubicBezTo>
                          <a:pt x="20" y="18"/>
                          <a:pt x="19" y="19"/>
                          <a:pt x="19" y="20"/>
                        </a:cubicBezTo>
                        <a:cubicBezTo>
                          <a:pt x="19" y="20"/>
                          <a:pt x="19" y="21"/>
                          <a:pt x="17" y="21"/>
                        </a:cubicBezTo>
                        <a:cubicBezTo>
                          <a:pt x="16" y="20"/>
                          <a:pt x="13" y="23"/>
                          <a:pt x="12" y="22"/>
                        </a:cubicBezTo>
                        <a:cubicBezTo>
                          <a:pt x="12" y="22"/>
                          <a:pt x="12" y="26"/>
                          <a:pt x="11" y="26"/>
                        </a:cubicBezTo>
                        <a:cubicBezTo>
                          <a:pt x="10" y="26"/>
                          <a:pt x="10" y="28"/>
                          <a:pt x="10" y="29"/>
                        </a:cubicBezTo>
                        <a:cubicBezTo>
                          <a:pt x="9" y="30"/>
                          <a:pt x="12" y="31"/>
                          <a:pt x="12" y="33"/>
                        </a:cubicBezTo>
                        <a:cubicBezTo>
                          <a:pt x="12" y="34"/>
                          <a:pt x="10" y="34"/>
                          <a:pt x="9" y="34"/>
                        </a:cubicBezTo>
                        <a:cubicBezTo>
                          <a:pt x="8" y="34"/>
                          <a:pt x="8" y="36"/>
                          <a:pt x="10" y="37"/>
                        </a:cubicBezTo>
                        <a:cubicBezTo>
                          <a:pt x="11" y="39"/>
                          <a:pt x="8" y="40"/>
                          <a:pt x="7" y="40"/>
                        </a:cubicBezTo>
                        <a:cubicBezTo>
                          <a:pt x="6" y="40"/>
                          <a:pt x="9" y="43"/>
                          <a:pt x="9" y="44"/>
                        </a:cubicBezTo>
                        <a:cubicBezTo>
                          <a:pt x="9" y="45"/>
                          <a:pt x="3" y="49"/>
                          <a:pt x="1" y="50"/>
                        </a:cubicBezTo>
                        <a:cubicBezTo>
                          <a:pt x="0" y="50"/>
                          <a:pt x="3" y="54"/>
                          <a:pt x="3" y="55"/>
                        </a:cubicBezTo>
                        <a:cubicBezTo>
                          <a:pt x="3" y="57"/>
                          <a:pt x="4" y="57"/>
                          <a:pt x="5" y="59"/>
                        </a:cubicBezTo>
                        <a:cubicBezTo>
                          <a:pt x="7" y="60"/>
                          <a:pt x="7" y="62"/>
                          <a:pt x="6" y="63"/>
                        </a:cubicBezTo>
                        <a:cubicBezTo>
                          <a:pt x="6" y="64"/>
                          <a:pt x="10" y="65"/>
                          <a:pt x="10" y="66"/>
                        </a:cubicBezTo>
                        <a:cubicBezTo>
                          <a:pt x="11" y="67"/>
                          <a:pt x="14" y="68"/>
                          <a:pt x="14" y="69"/>
                        </a:cubicBezTo>
                        <a:cubicBezTo>
                          <a:pt x="15" y="70"/>
                          <a:pt x="14" y="72"/>
                          <a:pt x="13" y="72"/>
                        </a:cubicBezTo>
                        <a:cubicBezTo>
                          <a:pt x="12" y="72"/>
                          <a:pt x="14" y="75"/>
                          <a:pt x="14" y="76"/>
                        </a:cubicBezTo>
                        <a:cubicBezTo>
                          <a:pt x="15" y="77"/>
                          <a:pt x="17" y="80"/>
                          <a:pt x="18" y="80"/>
                        </a:cubicBezTo>
                        <a:cubicBezTo>
                          <a:pt x="19" y="81"/>
                          <a:pt x="19" y="84"/>
                          <a:pt x="20" y="84"/>
                        </a:cubicBezTo>
                        <a:cubicBezTo>
                          <a:pt x="21" y="85"/>
                          <a:pt x="19" y="88"/>
                          <a:pt x="18" y="89"/>
                        </a:cubicBezTo>
                        <a:cubicBezTo>
                          <a:pt x="17" y="91"/>
                          <a:pt x="19" y="92"/>
                          <a:pt x="20" y="93"/>
                        </a:cubicBezTo>
                        <a:cubicBezTo>
                          <a:pt x="21" y="94"/>
                          <a:pt x="17" y="95"/>
                          <a:pt x="16" y="95"/>
                        </a:cubicBezTo>
                        <a:cubicBezTo>
                          <a:pt x="14" y="95"/>
                          <a:pt x="16" y="97"/>
                          <a:pt x="16" y="98"/>
                        </a:cubicBezTo>
                        <a:cubicBezTo>
                          <a:pt x="16" y="99"/>
                          <a:pt x="15" y="100"/>
                          <a:pt x="14" y="100"/>
                        </a:cubicBezTo>
                        <a:cubicBezTo>
                          <a:pt x="12" y="100"/>
                          <a:pt x="12" y="102"/>
                          <a:pt x="11" y="103"/>
                        </a:cubicBezTo>
                        <a:cubicBezTo>
                          <a:pt x="9" y="104"/>
                          <a:pt x="8" y="105"/>
                          <a:pt x="7" y="105"/>
                        </a:cubicBezTo>
                        <a:cubicBezTo>
                          <a:pt x="6" y="105"/>
                          <a:pt x="7" y="107"/>
                          <a:pt x="7" y="109"/>
                        </a:cubicBezTo>
                        <a:cubicBezTo>
                          <a:pt x="8" y="109"/>
                          <a:pt x="11" y="109"/>
                          <a:pt x="13" y="111"/>
                        </a:cubicBezTo>
                        <a:cubicBezTo>
                          <a:pt x="15" y="112"/>
                          <a:pt x="22" y="119"/>
                          <a:pt x="24" y="121"/>
                        </a:cubicBezTo>
                        <a:cubicBezTo>
                          <a:pt x="26" y="123"/>
                          <a:pt x="31" y="130"/>
                          <a:pt x="31" y="133"/>
                        </a:cubicBezTo>
                        <a:cubicBezTo>
                          <a:pt x="32" y="136"/>
                          <a:pt x="33" y="142"/>
                          <a:pt x="33" y="144"/>
                        </a:cubicBezTo>
                        <a:cubicBezTo>
                          <a:pt x="33" y="147"/>
                          <a:pt x="33" y="155"/>
                          <a:pt x="31" y="159"/>
                        </a:cubicBezTo>
                        <a:cubicBezTo>
                          <a:pt x="30" y="164"/>
                          <a:pt x="29" y="167"/>
                          <a:pt x="29" y="169"/>
                        </a:cubicBezTo>
                        <a:cubicBezTo>
                          <a:pt x="28" y="171"/>
                          <a:pt x="27" y="176"/>
                          <a:pt x="26" y="177"/>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7" name="Freeform 44">
                    <a:extLst>
                      <a:ext uri="{FF2B5EF4-FFF2-40B4-BE49-F238E27FC236}">
                        <a16:creationId xmlns:a16="http://schemas.microsoft.com/office/drawing/2014/main" id="{9888AA65-5B5F-499B-92E3-3A6292FA5FB7}"/>
                      </a:ext>
                    </a:extLst>
                  </p:cNvPr>
                  <p:cNvSpPr>
                    <a:spLocks/>
                  </p:cNvSpPr>
                  <p:nvPr/>
                </p:nvSpPr>
                <p:spPr bwMode="auto">
                  <a:xfrm>
                    <a:off x="2759486" y="3280433"/>
                    <a:ext cx="323520" cy="649334"/>
                  </a:xfrm>
                  <a:custGeom>
                    <a:avLst/>
                    <a:gdLst>
                      <a:gd name="T0" fmla="*/ 40 w 73"/>
                      <a:gd name="T1" fmla="*/ 125 h 147"/>
                      <a:gd name="T2" fmla="*/ 43 w 73"/>
                      <a:gd name="T3" fmla="*/ 121 h 147"/>
                      <a:gd name="T4" fmla="*/ 47 w 73"/>
                      <a:gd name="T5" fmla="*/ 111 h 147"/>
                      <a:gd name="T6" fmla="*/ 52 w 73"/>
                      <a:gd name="T7" fmla="*/ 104 h 147"/>
                      <a:gd name="T8" fmla="*/ 57 w 73"/>
                      <a:gd name="T9" fmla="*/ 98 h 147"/>
                      <a:gd name="T10" fmla="*/ 62 w 73"/>
                      <a:gd name="T11" fmla="*/ 91 h 147"/>
                      <a:gd name="T12" fmla="*/ 67 w 73"/>
                      <a:gd name="T13" fmla="*/ 84 h 147"/>
                      <a:gd name="T14" fmla="*/ 72 w 73"/>
                      <a:gd name="T15" fmla="*/ 81 h 147"/>
                      <a:gd name="T16" fmla="*/ 73 w 73"/>
                      <a:gd name="T17" fmla="*/ 76 h 147"/>
                      <a:gd name="T18" fmla="*/ 70 w 73"/>
                      <a:gd name="T19" fmla="*/ 71 h 147"/>
                      <a:gd name="T20" fmla="*/ 67 w 73"/>
                      <a:gd name="T21" fmla="*/ 63 h 147"/>
                      <a:gd name="T22" fmla="*/ 62 w 73"/>
                      <a:gd name="T23" fmla="*/ 57 h 147"/>
                      <a:gd name="T24" fmla="*/ 58 w 73"/>
                      <a:gd name="T25" fmla="*/ 47 h 147"/>
                      <a:gd name="T26" fmla="*/ 61 w 73"/>
                      <a:gd name="T27" fmla="*/ 36 h 147"/>
                      <a:gd name="T28" fmla="*/ 57 w 73"/>
                      <a:gd name="T29" fmla="*/ 27 h 147"/>
                      <a:gd name="T30" fmla="*/ 52 w 73"/>
                      <a:gd name="T31" fmla="*/ 25 h 147"/>
                      <a:gd name="T32" fmla="*/ 41 w 73"/>
                      <a:gd name="T33" fmla="*/ 21 h 147"/>
                      <a:gd name="T34" fmla="*/ 37 w 73"/>
                      <a:gd name="T35" fmla="*/ 13 h 147"/>
                      <a:gd name="T36" fmla="*/ 39 w 73"/>
                      <a:gd name="T37" fmla="*/ 6 h 147"/>
                      <a:gd name="T38" fmla="*/ 53 w 73"/>
                      <a:gd name="T39" fmla="*/ 4 h 147"/>
                      <a:gd name="T40" fmla="*/ 52 w 73"/>
                      <a:gd name="T41" fmla="*/ 2 h 147"/>
                      <a:gd name="T42" fmla="*/ 36 w 73"/>
                      <a:gd name="T43" fmla="*/ 1 h 147"/>
                      <a:gd name="T44" fmla="*/ 34 w 73"/>
                      <a:gd name="T45" fmla="*/ 7 h 147"/>
                      <a:gd name="T46" fmla="*/ 29 w 73"/>
                      <a:gd name="T47" fmla="*/ 11 h 147"/>
                      <a:gd name="T48" fmla="*/ 22 w 73"/>
                      <a:gd name="T49" fmla="*/ 14 h 147"/>
                      <a:gd name="T50" fmla="*/ 11 w 73"/>
                      <a:gd name="T51" fmla="*/ 30 h 147"/>
                      <a:gd name="T52" fmla="*/ 15 w 73"/>
                      <a:gd name="T53" fmla="*/ 35 h 147"/>
                      <a:gd name="T54" fmla="*/ 18 w 73"/>
                      <a:gd name="T55" fmla="*/ 40 h 147"/>
                      <a:gd name="T56" fmla="*/ 16 w 73"/>
                      <a:gd name="T57" fmla="*/ 48 h 147"/>
                      <a:gd name="T58" fmla="*/ 21 w 73"/>
                      <a:gd name="T59" fmla="*/ 46 h 147"/>
                      <a:gd name="T60" fmla="*/ 26 w 73"/>
                      <a:gd name="T61" fmla="*/ 49 h 147"/>
                      <a:gd name="T62" fmla="*/ 34 w 73"/>
                      <a:gd name="T63" fmla="*/ 56 h 147"/>
                      <a:gd name="T64" fmla="*/ 38 w 73"/>
                      <a:gd name="T65" fmla="*/ 60 h 147"/>
                      <a:gd name="T66" fmla="*/ 32 w 73"/>
                      <a:gd name="T67" fmla="*/ 71 h 147"/>
                      <a:gd name="T68" fmla="*/ 24 w 73"/>
                      <a:gd name="T69" fmla="*/ 74 h 147"/>
                      <a:gd name="T70" fmla="*/ 22 w 73"/>
                      <a:gd name="T71" fmla="*/ 80 h 147"/>
                      <a:gd name="T72" fmla="*/ 14 w 73"/>
                      <a:gd name="T73" fmla="*/ 88 h 147"/>
                      <a:gd name="T74" fmla="*/ 9 w 73"/>
                      <a:gd name="T75" fmla="*/ 98 h 147"/>
                      <a:gd name="T76" fmla="*/ 3 w 73"/>
                      <a:gd name="T77" fmla="*/ 103 h 147"/>
                      <a:gd name="T78" fmla="*/ 4 w 73"/>
                      <a:gd name="T79" fmla="*/ 110 h 147"/>
                      <a:gd name="T80" fmla="*/ 1 w 73"/>
                      <a:gd name="T81" fmla="*/ 116 h 147"/>
                      <a:gd name="T82" fmla="*/ 4 w 73"/>
                      <a:gd name="T83" fmla="*/ 123 h 147"/>
                      <a:gd name="T84" fmla="*/ 6 w 73"/>
                      <a:gd name="T85" fmla="*/ 130 h 147"/>
                      <a:gd name="T86" fmla="*/ 10 w 73"/>
                      <a:gd name="T87" fmla="*/ 131 h 147"/>
                      <a:gd name="T88" fmla="*/ 16 w 73"/>
                      <a:gd name="T89" fmla="*/ 134 h 147"/>
                      <a:gd name="T90" fmla="*/ 17 w 73"/>
                      <a:gd name="T91" fmla="*/ 141 h 147"/>
                      <a:gd name="T92" fmla="*/ 22 w 73"/>
                      <a:gd name="T93" fmla="*/ 146 h 147"/>
                      <a:gd name="T94" fmla="*/ 27 w 73"/>
                      <a:gd name="T95" fmla="*/ 144 h 147"/>
                      <a:gd name="T96" fmla="*/ 33 w 73"/>
                      <a:gd name="T97" fmla="*/ 137 h 147"/>
                      <a:gd name="T98" fmla="*/ 35 w 73"/>
                      <a:gd name="T99" fmla="*/ 132 h 147"/>
                      <a:gd name="T100" fmla="*/ 38 w 73"/>
                      <a:gd name="T101" fmla="*/ 13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 h="147">
                        <a:moveTo>
                          <a:pt x="38" y="131"/>
                        </a:moveTo>
                        <a:cubicBezTo>
                          <a:pt x="39" y="130"/>
                          <a:pt x="40" y="125"/>
                          <a:pt x="40" y="125"/>
                        </a:cubicBezTo>
                        <a:cubicBezTo>
                          <a:pt x="40" y="125"/>
                          <a:pt x="39" y="124"/>
                          <a:pt x="39" y="123"/>
                        </a:cubicBezTo>
                        <a:cubicBezTo>
                          <a:pt x="40" y="123"/>
                          <a:pt x="43" y="122"/>
                          <a:pt x="43" y="121"/>
                        </a:cubicBezTo>
                        <a:cubicBezTo>
                          <a:pt x="44" y="120"/>
                          <a:pt x="48" y="115"/>
                          <a:pt x="48" y="115"/>
                        </a:cubicBezTo>
                        <a:cubicBezTo>
                          <a:pt x="47" y="114"/>
                          <a:pt x="46" y="112"/>
                          <a:pt x="47" y="111"/>
                        </a:cubicBezTo>
                        <a:cubicBezTo>
                          <a:pt x="48" y="111"/>
                          <a:pt x="47" y="108"/>
                          <a:pt x="48" y="108"/>
                        </a:cubicBezTo>
                        <a:cubicBezTo>
                          <a:pt x="49" y="107"/>
                          <a:pt x="52" y="104"/>
                          <a:pt x="52" y="104"/>
                        </a:cubicBezTo>
                        <a:cubicBezTo>
                          <a:pt x="52" y="103"/>
                          <a:pt x="54" y="101"/>
                          <a:pt x="55" y="100"/>
                        </a:cubicBezTo>
                        <a:cubicBezTo>
                          <a:pt x="55" y="100"/>
                          <a:pt x="57" y="99"/>
                          <a:pt x="57" y="98"/>
                        </a:cubicBezTo>
                        <a:cubicBezTo>
                          <a:pt x="58" y="97"/>
                          <a:pt x="60" y="95"/>
                          <a:pt x="60" y="94"/>
                        </a:cubicBezTo>
                        <a:cubicBezTo>
                          <a:pt x="60" y="92"/>
                          <a:pt x="61" y="91"/>
                          <a:pt x="62" y="91"/>
                        </a:cubicBezTo>
                        <a:cubicBezTo>
                          <a:pt x="63" y="91"/>
                          <a:pt x="66" y="88"/>
                          <a:pt x="66" y="87"/>
                        </a:cubicBezTo>
                        <a:cubicBezTo>
                          <a:pt x="66" y="86"/>
                          <a:pt x="66" y="84"/>
                          <a:pt x="67" y="84"/>
                        </a:cubicBezTo>
                        <a:cubicBezTo>
                          <a:pt x="68" y="84"/>
                          <a:pt x="71" y="85"/>
                          <a:pt x="70" y="84"/>
                        </a:cubicBezTo>
                        <a:cubicBezTo>
                          <a:pt x="70" y="83"/>
                          <a:pt x="73" y="82"/>
                          <a:pt x="72" y="81"/>
                        </a:cubicBezTo>
                        <a:cubicBezTo>
                          <a:pt x="72" y="81"/>
                          <a:pt x="70" y="80"/>
                          <a:pt x="71" y="79"/>
                        </a:cubicBezTo>
                        <a:cubicBezTo>
                          <a:pt x="71" y="79"/>
                          <a:pt x="73" y="77"/>
                          <a:pt x="73" y="76"/>
                        </a:cubicBezTo>
                        <a:cubicBezTo>
                          <a:pt x="73" y="75"/>
                          <a:pt x="73" y="73"/>
                          <a:pt x="73" y="73"/>
                        </a:cubicBezTo>
                        <a:cubicBezTo>
                          <a:pt x="71" y="72"/>
                          <a:pt x="70" y="73"/>
                          <a:pt x="70" y="71"/>
                        </a:cubicBezTo>
                        <a:cubicBezTo>
                          <a:pt x="69" y="70"/>
                          <a:pt x="65" y="69"/>
                          <a:pt x="68" y="67"/>
                        </a:cubicBezTo>
                        <a:cubicBezTo>
                          <a:pt x="66" y="65"/>
                          <a:pt x="68" y="64"/>
                          <a:pt x="67" y="63"/>
                        </a:cubicBezTo>
                        <a:cubicBezTo>
                          <a:pt x="66" y="63"/>
                          <a:pt x="64" y="63"/>
                          <a:pt x="64" y="61"/>
                        </a:cubicBezTo>
                        <a:cubicBezTo>
                          <a:pt x="64" y="60"/>
                          <a:pt x="64" y="58"/>
                          <a:pt x="62" y="57"/>
                        </a:cubicBezTo>
                        <a:cubicBezTo>
                          <a:pt x="61" y="55"/>
                          <a:pt x="58" y="54"/>
                          <a:pt x="58" y="53"/>
                        </a:cubicBezTo>
                        <a:cubicBezTo>
                          <a:pt x="59" y="51"/>
                          <a:pt x="59" y="49"/>
                          <a:pt x="58" y="47"/>
                        </a:cubicBezTo>
                        <a:cubicBezTo>
                          <a:pt x="57" y="46"/>
                          <a:pt x="56" y="41"/>
                          <a:pt x="57" y="40"/>
                        </a:cubicBezTo>
                        <a:cubicBezTo>
                          <a:pt x="59" y="39"/>
                          <a:pt x="61" y="38"/>
                          <a:pt x="61" y="36"/>
                        </a:cubicBezTo>
                        <a:cubicBezTo>
                          <a:pt x="61" y="34"/>
                          <a:pt x="62" y="29"/>
                          <a:pt x="60" y="29"/>
                        </a:cubicBezTo>
                        <a:cubicBezTo>
                          <a:pt x="59" y="29"/>
                          <a:pt x="57" y="28"/>
                          <a:pt x="57" y="27"/>
                        </a:cubicBezTo>
                        <a:cubicBezTo>
                          <a:pt x="57" y="25"/>
                          <a:pt x="59" y="24"/>
                          <a:pt x="56" y="24"/>
                        </a:cubicBezTo>
                        <a:cubicBezTo>
                          <a:pt x="54" y="24"/>
                          <a:pt x="53" y="24"/>
                          <a:pt x="52" y="25"/>
                        </a:cubicBezTo>
                        <a:cubicBezTo>
                          <a:pt x="51" y="27"/>
                          <a:pt x="49" y="29"/>
                          <a:pt x="47" y="27"/>
                        </a:cubicBezTo>
                        <a:cubicBezTo>
                          <a:pt x="46" y="26"/>
                          <a:pt x="41" y="23"/>
                          <a:pt x="41" y="21"/>
                        </a:cubicBezTo>
                        <a:cubicBezTo>
                          <a:pt x="41" y="19"/>
                          <a:pt x="40" y="17"/>
                          <a:pt x="39" y="16"/>
                        </a:cubicBezTo>
                        <a:cubicBezTo>
                          <a:pt x="38" y="14"/>
                          <a:pt x="35" y="13"/>
                          <a:pt x="37" y="13"/>
                        </a:cubicBezTo>
                        <a:cubicBezTo>
                          <a:pt x="38" y="13"/>
                          <a:pt x="40" y="13"/>
                          <a:pt x="39" y="11"/>
                        </a:cubicBezTo>
                        <a:cubicBezTo>
                          <a:pt x="38" y="9"/>
                          <a:pt x="37" y="7"/>
                          <a:pt x="39" y="6"/>
                        </a:cubicBezTo>
                        <a:cubicBezTo>
                          <a:pt x="40" y="4"/>
                          <a:pt x="42" y="2"/>
                          <a:pt x="44" y="3"/>
                        </a:cubicBezTo>
                        <a:cubicBezTo>
                          <a:pt x="46" y="3"/>
                          <a:pt x="51" y="3"/>
                          <a:pt x="53" y="4"/>
                        </a:cubicBezTo>
                        <a:cubicBezTo>
                          <a:pt x="56" y="5"/>
                          <a:pt x="60" y="6"/>
                          <a:pt x="58" y="4"/>
                        </a:cubicBezTo>
                        <a:cubicBezTo>
                          <a:pt x="56" y="2"/>
                          <a:pt x="54" y="2"/>
                          <a:pt x="52" y="2"/>
                        </a:cubicBezTo>
                        <a:cubicBezTo>
                          <a:pt x="49" y="2"/>
                          <a:pt x="44" y="0"/>
                          <a:pt x="42" y="0"/>
                        </a:cubicBezTo>
                        <a:cubicBezTo>
                          <a:pt x="39" y="0"/>
                          <a:pt x="37" y="0"/>
                          <a:pt x="36" y="1"/>
                        </a:cubicBezTo>
                        <a:cubicBezTo>
                          <a:pt x="35" y="1"/>
                          <a:pt x="30" y="5"/>
                          <a:pt x="32" y="6"/>
                        </a:cubicBezTo>
                        <a:cubicBezTo>
                          <a:pt x="33" y="6"/>
                          <a:pt x="34" y="6"/>
                          <a:pt x="34" y="7"/>
                        </a:cubicBezTo>
                        <a:cubicBezTo>
                          <a:pt x="34" y="9"/>
                          <a:pt x="32" y="8"/>
                          <a:pt x="32" y="9"/>
                        </a:cubicBezTo>
                        <a:cubicBezTo>
                          <a:pt x="31" y="10"/>
                          <a:pt x="30" y="13"/>
                          <a:pt x="29" y="11"/>
                        </a:cubicBezTo>
                        <a:cubicBezTo>
                          <a:pt x="28" y="9"/>
                          <a:pt x="29" y="7"/>
                          <a:pt x="28" y="8"/>
                        </a:cubicBezTo>
                        <a:cubicBezTo>
                          <a:pt x="27" y="9"/>
                          <a:pt x="22" y="13"/>
                          <a:pt x="22" y="14"/>
                        </a:cubicBezTo>
                        <a:cubicBezTo>
                          <a:pt x="21" y="16"/>
                          <a:pt x="13" y="20"/>
                          <a:pt x="10" y="23"/>
                        </a:cubicBezTo>
                        <a:cubicBezTo>
                          <a:pt x="12" y="25"/>
                          <a:pt x="11" y="29"/>
                          <a:pt x="11" y="30"/>
                        </a:cubicBezTo>
                        <a:cubicBezTo>
                          <a:pt x="11" y="31"/>
                          <a:pt x="13" y="31"/>
                          <a:pt x="13" y="32"/>
                        </a:cubicBezTo>
                        <a:cubicBezTo>
                          <a:pt x="14" y="32"/>
                          <a:pt x="15" y="34"/>
                          <a:pt x="15" y="35"/>
                        </a:cubicBezTo>
                        <a:cubicBezTo>
                          <a:pt x="15" y="36"/>
                          <a:pt x="16" y="37"/>
                          <a:pt x="17" y="37"/>
                        </a:cubicBezTo>
                        <a:cubicBezTo>
                          <a:pt x="18" y="38"/>
                          <a:pt x="18" y="39"/>
                          <a:pt x="18" y="40"/>
                        </a:cubicBezTo>
                        <a:cubicBezTo>
                          <a:pt x="18" y="41"/>
                          <a:pt x="16" y="42"/>
                          <a:pt x="15" y="43"/>
                        </a:cubicBezTo>
                        <a:cubicBezTo>
                          <a:pt x="14" y="44"/>
                          <a:pt x="15" y="47"/>
                          <a:pt x="16" y="48"/>
                        </a:cubicBezTo>
                        <a:cubicBezTo>
                          <a:pt x="17" y="49"/>
                          <a:pt x="18" y="45"/>
                          <a:pt x="19" y="45"/>
                        </a:cubicBezTo>
                        <a:cubicBezTo>
                          <a:pt x="19" y="44"/>
                          <a:pt x="20" y="45"/>
                          <a:pt x="21" y="46"/>
                        </a:cubicBezTo>
                        <a:cubicBezTo>
                          <a:pt x="21" y="46"/>
                          <a:pt x="23" y="44"/>
                          <a:pt x="24" y="44"/>
                        </a:cubicBezTo>
                        <a:cubicBezTo>
                          <a:pt x="25" y="44"/>
                          <a:pt x="26" y="48"/>
                          <a:pt x="26" y="49"/>
                        </a:cubicBezTo>
                        <a:cubicBezTo>
                          <a:pt x="26" y="50"/>
                          <a:pt x="29" y="50"/>
                          <a:pt x="29" y="51"/>
                        </a:cubicBezTo>
                        <a:cubicBezTo>
                          <a:pt x="30" y="52"/>
                          <a:pt x="32" y="55"/>
                          <a:pt x="34" y="56"/>
                        </a:cubicBezTo>
                        <a:cubicBezTo>
                          <a:pt x="35" y="56"/>
                          <a:pt x="36" y="56"/>
                          <a:pt x="38" y="57"/>
                        </a:cubicBezTo>
                        <a:cubicBezTo>
                          <a:pt x="39" y="58"/>
                          <a:pt x="39" y="60"/>
                          <a:pt x="38" y="60"/>
                        </a:cubicBezTo>
                        <a:cubicBezTo>
                          <a:pt x="37" y="60"/>
                          <a:pt x="32" y="66"/>
                          <a:pt x="31" y="67"/>
                        </a:cubicBezTo>
                        <a:cubicBezTo>
                          <a:pt x="30" y="68"/>
                          <a:pt x="31" y="70"/>
                          <a:pt x="32" y="71"/>
                        </a:cubicBezTo>
                        <a:cubicBezTo>
                          <a:pt x="32" y="72"/>
                          <a:pt x="27" y="76"/>
                          <a:pt x="27" y="76"/>
                        </a:cubicBezTo>
                        <a:cubicBezTo>
                          <a:pt x="26" y="77"/>
                          <a:pt x="24" y="75"/>
                          <a:pt x="24" y="74"/>
                        </a:cubicBezTo>
                        <a:cubicBezTo>
                          <a:pt x="23" y="73"/>
                          <a:pt x="22" y="75"/>
                          <a:pt x="21" y="76"/>
                        </a:cubicBezTo>
                        <a:cubicBezTo>
                          <a:pt x="20" y="77"/>
                          <a:pt x="21" y="79"/>
                          <a:pt x="22" y="80"/>
                        </a:cubicBezTo>
                        <a:cubicBezTo>
                          <a:pt x="22" y="81"/>
                          <a:pt x="19" y="83"/>
                          <a:pt x="18" y="82"/>
                        </a:cubicBezTo>
                        <a:cubicBezTo>
                          <a:pt x="17" y="81"/>
                          <a:pt x="15" y="87"/>
                          <a:pt x="14" y="88"/>
                        </a:cubicBezTo>
                        <a:cubicBezTo>
                          <a:pt x="14" y="89"/>
                          <a:pt x="12" y="95"/>
                          <a:pt x="12" y="96"/>
                        </a:cubicBezTo>
                        <a:cubicBezTo>
                          <a:pt x="12" y="97"/>
                          <a:pt x="9" y="98"/>
                          <a:pt x="9" y="98"/>
                        </a:cubicBezTo>
                        <a:cubicBezTo>
                          <a:pt x="8" y="99"/>
                          <a:pt x="5" y="99"/>
                          <a:pt x="5" y="99"/>
                        </a:cubicBezTo>
                        <a:cubicBezTo>
                          <a:pt x="4" y="99"/>
                          <a:pt x="3" y="102"/>
                          <a:pt x="3" y="103"/>
                        </a:cubicBezTo>
                        <a:cubicBezTo>
                          <a:pt x="3" y="104"/>
                          <a:pt x="4" y="105"/>
                          <a:pt x="4" y="105"/>
                        </a:cubicBezTo>
                        <a:cubicBezTo>
                          <a:pt x="5" y="106"/>
                          <a:pt x="4" y="108"/>
                          <a:pt x="4" y="110"/>
                        </a:cubicBezTo>
                        <a:cubicBezTo>
                          <a:pt x="4" y="112"/>
                          <a:pt x="1" y="113"/>
                          <a:pt x="1" y="114"/>
                        </a:cubicBezTo>
                        <a:cubicBezTo>
                          <a:pt x="0" y="115"/>
                          <a:pt x="0" y="116"/>
                          <a:pt x="1" y="116"/>
                        </a:cubicBezTo>
                        <a:cubicBezTo>
                          <a:pt x="1" y="117"/>
                          <a:pt x="1" y="119"/>
                          <a:pt x="1" y="120"/>
                        </a:cubicBezTo>
                        <a:cubicBezTo>
                          <a:pt x="1" y="120"/>
                          <a:pt x="3" y="122"/>
                          <a:pt x="4" y="123"/>
                        </a:cubicBezTo>
                        <a:cubicBezTo>
                          <a:pt x="5" y="123"/>
                          <a:pt x="3" y="125"/>
                          <a:pt x="3" y="126"/>
                        </a:cubicBezTo>
                        <a:cubicBezTo>
                          <a:pt x="3" y="127"/>
                          <a:pt x="5" y="129"/>
                          <a:pt x="6" y="130"/>
                        </a:cubicBezTo>
                        <a:cubicBezTo>
                          <a:pt x="6" y="131"/>
                          <a:pt x="7" y="130"/>
                          <a:pt x="8" y="129"/>
                        </a:cubicBezTo>
                        <a:cubicBezTo>
                          <a:pt x="9" y="128"/>
                          <a:pt x="10" y="130"/>
                          <a:pt x="10" y="131"/>
                        </a:cubicBezTo>
                        <a:cubicBezTo>
                          <a:pt x="10" y="132"/>
                          <a:pt x="11" y="133"/>
                          <a:pt x="12" y="134"/>
                        </a:cubicBezTo>
                        <a:cubicBezTo>
                          <a:pt x="13" y="135"/>
                          <a:pt x="16" y="135"/>
                          <a:pt x="16" y="134"/>
                        </a:cubicBezTo>
                        <a:cubicBezTo>
                          <a:pt x="17" y="133"/>
                          <a:pt x="17" y="137"/>
                          <a:pt x="17" y="138"/>
                        </a:cubicBezTo>
                        <a:cubicBezTo>
                          <a:pt x="17" y="139"/>
                          <a:pt x="17" y="140"/>
                          <a:pt x="17" y="141"/>
                        </a:cubicBezTo>
                        <a:cubicBezTo>
                          <a:pt x="17" y="142"/>
                          <a:pt x="17" y="143"/>
                          <a:pt x="18" y="144"/>
                        </a:cubicBezTo>
                        <a:cubicBezTo>
                          <a:pt x="19" y="146"/>
                          <a:pt x="20" y="147"/>
                          <a:pt x="22" y="146"/>
                        </a:cubicBezTo>
                        <a:cubicBezTo>
                          <a:pt x="22" y="146"/>
                          <a:pt x="23" y="143"/>
                          <a:pt x="23" y="144"/>
                        </a:cubicBezTo>
                        <a:cubicBezTo>
                          <a:pt x="24" y="144"/>
                          <a:pt x="26" y="145"/>
                          <a:pt x="27" y="144"/>
                        </a:cubicBezTo>
                        <a:cubicBezTo>
                          <a:pt x="27" y="144"/>
                          <a:pt x="31" y="139"/>
                          <a:pt x="32" y="139"/>
                        </a:cubicBezTo>
                        <a:cubicBezTo>
                          <a:pt x="32" y="139"/>
                          <a:pt x="33" y="138"/>
                          <a:pt x="33" y="137"/>
                        </a:cubicBezTo>
                        <a:cubicBezTo>
                          <a:pt x="33" y="136"/>
                          <a:pt x="33" y="134"/>
                          <a:pt x="33" y="134"/>
                        </a:cubicBezTo>
                        <a:cubicBezTo>
                          <a:pt x="34" y="134"/>
                          <a:pt x="35" y="133"/>
                          <a:pt x="35" y="132"/>
                        </a:cubicBezTo>
                        <a:cubicBezTo>
                          <a:pt x="35" y="131"/>
                          <a:pt x="35" y="130"/>
                          <a:pt x="35" y="130"/>
                        </a:cubicBezTo>
                        <a:cubicBezTo>
                          <a:pt x="35" y="130"/>
                          <a:pt x="37" y="130"/>
                          <a:pt x="38" y="131"/>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8" name="Freeform 45">
                    <a:extLst>
                      <a:ext uri="{FF2B5EF4-FFF2-40B4-BE49-F238E27FC236}">
                        <a16:creationId xmlns:a16="http://schemas.microsoft.com/office/drawing/2014/main" id="{822B3F4C-E99A-4033-B056-C6ABD1BCA05E}"/>
                      </a:ext>
                    </a:extLst>
                  </p:cNvPr>
                  <p:cNvSpPr>
                    <a:spLocks/>
                  </p:cNvSpPr>
                  <p:nvPr/>
                </p:nvSpPr>
                <p:spPr bwMode="auto">
                  <a:xfrm>
                    <a:off x="1763688" y="4509120"/>
                    <a:ext cx="765205" cy="960234"/>
                  </a:xfrm>
                  <a:custGeom>
                    <a:avLst/>
                    <a:gdLst>
                      <a:gd name="T0" fmla="*/ 70 w 173"/>
                      <a:gd name="T1" fmla="*/ 204 h 217"/>
                      <a:gd name="T2" fmla="*/ 64 w 173"/>
                      <a:gd name="T3" fmla="*/ 192 h 217"/>
                      <a:gd name="T4" fmla="*/ 67 w 173"/>
                      <a:gd name="T5" fmla="*/ 181 h 217"/>
                      <a:gd name="T6" fmla="*/ 64 w 173"/>
                      <a:gd name="T7" fmla="*/ 170 h 217"/>
                      <a:gd name="T8" fmla="*/ 59 w 173"/>
                      <a:gd name="T9" fmla="*/ 155 h 217"/>
                      <a:gd name="T10" fmla="*/ 58 w 173"/>
                      <a:gd name="T11" fmla="*/ 132 h 217"/>
                      <a:gd name="T12" fmla="*/ 65 w 173"/>
                      <a:gd name="T13" fmla="*/ 117 h 217"/>
                      <a:gd name="T14" fmla="*/ 53 w 173"/>
                      <a:gd name="T15" fmla="*/ 108 h 217"/>
                      <a:gd name="T16" fmla="*/ 40 w 173"/>
                      <a:gd name="T17" fmla="*/ 118 h 217"/>
                      <a:gd name="T18" fmla="*/ 33 w 173"/>
                      <a:gd name="T19" fmla="*/ 105 h 217"/>
                      <a:gd name="T20" fmla="*/ 19 w 173"/>
                      <a:gd name="T21" fmla="*/ 112 h 217"/>
                      <a:gd name="T22" fmla="*/ 13 w 173"/>
                      <a:gd name="T23" fmla="*/ 104 h 217"/>
                      <a:gd name="T24" fmla="*/ 12 w 173"/>
                      <a:gd name="T25" fmla="*/ 89 h 217"/>
                      <a:gd name="T26" fmla="*/ 1 w 173"/>
                      <a:gd name="T27" fmla="*/ 76 h 217"/>
                      <a:gd name="T28" fmla="*/ 4 w 173"/>
                      <a:gd name="T29" fmla="*/ 66 h 217"/>
                      <a:gd name="T30" fmla="*/ 7 w 173"/>
                      <a:gd name="T31" fmla="*/ 52 h 217"/>
                      <a:gd name="T32" fmla="*/ 25 w 173"/>
                      <a:gd name="T33" fmla="*/ 42 h 217"/>
                      <a:gd name="T34" fmla="*/ 39 w 173"/>
                      <a:gd name="T35" fmla="*/ 33 h 217"/>
                      <a:gd name="T36" fmla="*/ 47 w 173"/>
                      <a:gd name="T37" fmla="*/ 19 h 217"/>
                      <a:gd name="T38" fmla="*/ 66 w 173"/>
                      <a:gd name="T39" fmla="*/ 10 h 217"/>
                      <a:gd name="T40" fmla="*/ 79 w 173"/>
                      <a:gd name="T41" fmla="*/ 7 h 217"/>
                      <a:gd name="T42" fmla="*/ 88 w 173"/>
                      <a:gd name="T43" fmla="*/ 2 h 217"/>
                      <a:gd name="T44" fmla="*/ 85 w 173"/>
                      <a:gd name="T45" fmla="*/ 13 h 217"/>
                      <a:gd name="T46" fmla="*/ 81 w 173"/>
                      <a:gd name="T47" fmla="*/ 38 h 217"/>
                      <a:gd name="T48" fmla="*/ 89 w 173"/>
                      <a:gd name="T49" fmla="*/ 52 h 217"/>
                      <a:gd name="T50" fmla="*/ 97 w 173"/>
                      <a:gd name="T51" fmla="*/ 56 h 217"/>
                      <a:gd name="T52" fmla="*/ 109 w 173"/>
                      <a:gd name="T53" fmla="*/ 72 h 217"/>
                      <a:gd name="T54" fmla="*/ 125 w 173"/>
                      <a:gd name="T55" fmla="*/ 76 h 217"/>
                      <a:gd name="T56" fmla="*/ 129 w 173"/>
                      <a:gd name="T57" fmla="*/ 88 h 217"/>
                      <a:gd name="T58" fmla="*/ 142 w 173"/>
                      <a:gd name="T59" fmla="*/ 80 h 217"/>
                      <a:gd name="T60" fmla="*/ 157 w 173"/>
                      <a:gd name="T61" fmla="*/ 74 h 217"/>
                      <a:gd name="T62" fmla="*/ 173 w 173"/>
                      <a:gd name="T63" fmla="*/ 78 h 217"/>
                      <a:gd name="T64" fmla="*/ 156 w 173"/>
                      <a:gd name="T65" fmla="*/ 109 h 217"/>
                      <a:gd name="T66" fmla="*/ 157 w 173"/>
                      <a:gd name="T67" fmla="*/ 119 h 217"/>
                      <a:gd name="T68" fmla="*/ 147 w 173"/>
                      <a:gd name="T69" fmla="*/ 135 h 217"/>
                      <a:gd name="T70" fmla="*/ 149 w 173"/>
                      <a:gd name="T71" fmla="*/ 145 h 217"/>
                      <a:gd name="T72" fmla="*/ 151 w 173"/>
                      <a:gd name="T73" fmla="*/ 149 h 217"/>
                      <a:gd name="T74" fmla="*/ 145 w 173"/>
                      <a:gd name="T75" fmla="*/ 154 h 217"/>
                      <a:gd name="T76" fmla="*/ 124 w 173"/>
                      <a:gd name="T77" fmla="*/ 166 h 217"/>
                      <a:gd name="T78" fmla="*/ 108 w 173"/>
                      <a:gd name="T79" fmla="*/ 185 h 217"/>
                      <a:gd name="T80" fmla="*/ 97 w 173"/>
                      <a:gd name="T81" fmla="*/ 202 h 217"/>
                      <a:gd name="T82" fmla="*/ 85 w 173"/>
                      <a:gd name="T83" fmla="*/ 209 h 217"/>
                      <a:gd name="T84" fmla="*/ 74 w 173"/>
                      <a:gd name="T85" fmla="*/ 21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217">
                        <a:moveTo>
                          <a:pt x="69" y="217"/>
                        </a:moveTo>
                        <a:cubicBezTo>
                          <a:pt x="70" y="212"/>
                          <a:pt x="66" y="210"/>
                          <a:pt x="67" y="209"/>
                        </a:cubicBezTo>
                        <a:cubicBezTo>
                          <a:pt x="67" y="208"/>
                          <a:pt x="71" y="205"/>
                          <a:pt x="70" y="204"/>
                        </a:cubicBezTo>
                        <a:cubicBezTo>
                          <a:pt x="69" y="203"/>
                          <a:pt x="64" y="202"/>
                          <a:pt x="66" y="200"/>
                        </a:cubicBezTo>
                        <a:cubicBezTo>
                          <a:pt x="67" y="199"/>
                          <a:pt x="68" y="198"/>
                          <a:pt x="67" y="197"/>
                        </a:cubicBezTo>
                        <a:cubicBezTo>
                          <a:pt x="66" y="197"/>
                          <a:pt x="63" y="193"/>
                          <a:pt x="64" y="192"/>
                        </a:cubicBezTo>
                        <a:cubicBezTo>
                          <a:pt x="64" y="191"/>
                          <a:pt x="67" y="189"/>
                          <a:pt x="67" y="188"/>
                        </a:cubicBezTo>
                        <a:cubicBezTo>
                          <a:pt x="67" y="187"/>
                          <a:pt x="66" y="185"/>
                          <a:pt x="66" y="184"/>
                        </a:cubicBezTo>
                        <a:cubicBezTo>
                          <a:pt x="67" y="184"/>
                          <a:pt x="68" y="182"/>
                          <a:pt x="67" y="181"/>
                        </a:cubicBezTo>
                        <a:cubicBezTo>
                          <a:pt x="66" y="180"/>
                          <a:pt x="64" y="179"/>
                          <a:pt x="64" y="178"/>
                        </a:cubicBezTo>
                        <a:cubicBezTo>
                          <a:pt x="64" y="177"/>
                          <a:pt x="62" y="174"/>
                          <a:pt x="63" y="174"/>
                        </a:cubicBezTo>
                        <a:cubicBezTo>
                          <a:pt x="64" y="173"/>
                          <a:pt x="65" y="170"/>
                          <a:pt x="64" y="170"/>
                        </a:cubicBezTo>
                        <a:cubicBezTo>
                          <a:pt x="64" y="169"/>
                          <a:pt x="62" y="167"/>
                          <a:pt x="61" y="167"/>
                        </a:cubicBezTo>
                        <a:cubicBezTo>
                          <a:pt x="61" y="167"/>
                          <a:pt x="59" y="166"/>
                          <a:pt x="59" y="165"/>
                        </a:cubicBezTo>
                        <a:cubicBezTo>
                          <a:pt x="59" y="164"/>
                          <a:pt x="60" y="155"/>
                          <a:pt x="59" y="155"/>
                        </a:cubicBezTo>
                        <a:cubicBezTo>
                          <a:pt x="58" y="155"/>
                          <a:pt x="56" y="154"/>
                          <a:pt x="55" y="151"/>
                        </a:cubicBezTo>
                        <a:cubicBezTo>
                          <a:pt x="54" y="149"/>
                          <a:pt x="54" y="138"/>
                          <a:pt x="55" y="137"/>
                        </a:cubicBezTo>
                        <a:cubicBezTo>
                          <a:pt x="56" y="137"/>
                          <a:pt x="58" y="134"/>
                          <a:pt x="58" y="132"/>
                        </a:cubicBezTo>
                        <a:cubicBezTo>
                          <a:pt x="58" y="130"/>
                          <a:pt x="60" y="128"/>
                          <a:pt x="60" y="126"/>
                        </a:cubicBezTo>
                        <a:cubicBezTo>
                          <a:pt x="61" y="123"/>
                          <a:pt x="61" y="121"/>
                          <a:pt x="61" y="121"/>
                        </a:cubicBezTo>
                        <a:cubicBezTo>
                          <a:pt x="62" y="120"/>
                          <a:pt x="66" y="118"/>
                          <a:pt x="65" y="117"/>
                        </a:cubicBezTo>
                        <a:cubicBezTo>
                          <a:pt x="64" y="116"/>
                          <a:pt x="60" y="111"/>
                          <a:pt x="60" y="111"/>
                        </a:cubicBezTo>
                        <a:cubicBezTo>
                          <a:pt x="60" y="110"/>
                          <a:pt x="58" y="107"/>
                          <a:pt x="57" y="107"/>
                        </a:cubicBezTo>
                        <a:cubicBezTo>
                          <a:pt x="56" y="107"/>
                          <a:pt x="54" y="107"/>
                          <a:pt x="53" y="108"/>
                        </a:cubicBezTo>
                        <a:cubicBezTo>
                          <a:pt x="52" y="110"/>
                          <a:pt x="49" y="117"/>
                          <a:pt x="49" y="118"/>
                        </a:cubicBezTo>
                        <a:cubicBezTo>
                          <a:pt x="49" y="119"/>
                          <a:pt x="46" y="122"/>
                          <a:pt x="45" y="121"/>
                        </a:cubicBezTo>
                        <a:cubicBezTo>
                          <a:pt x="44" y="120"/>
                          <a:pt x="40" y="120"/>
                          <a:pt x="40" y="118"/>
                        </a:cubicBezTo>
                        <a:cubicBezTo>
                          <a:pt x="40" y="117"/>
                          <a:pt x="39" y="115"/>
                          <a:pt x="38" y="114"/>
                        </a:cubicBezTo>
                        <a:cubicBezTo>
                          <a:pt x="38" y="113"/>
                          <a:pt x="35" y="112"/>
                          <a:pt x="35" y="111"/>
                        </a:cubicBezTo>
                        <a:cubicBezTo>
                          <a:pt x="35" y="109"/>
                          <a:pt x="35" y="106"/>
                          <a:pt x="33" y="105"/>
                        </a:cubicBezTo>
                        <a:cubicBezTo>
                          <a:pt x="32" y="105"/>
                          <a:pt x="28" y="108"/>
                          <a:pt x="27" y="109"/>
                        </a:cubicBezTo>
                        <a:cubicBezTo>
                          <a:pt x="26" y="110"/>
                          <a:pt x="24" y="112"/>
                          <a:pt x="23" y="112"/>
                        </a:cubicBezTo>
                        <a:cubicBezTo>
                          <a:pt x="22" y="112"/>
                          <a:pt x="20" y="112"/>
                          <a:pt x="19" y="112"/>
                        </a:cubicBezTo>
                        <a:cubicBezTo>
                          <a:pt x="18" y="113"/>
                          <a:pt x="16" y="113"/>
                          <a:pt x="15" y="112"/>
                        </a:cubicBezTo>
                        <a:cubicBezTo>
                          <a:pt x="15" y="112"/>
                          <a:pt x="13" y="110"/>
                          <a:pt x="13" y="109"/>
                        </a:cubicBezTo>
                        <a:cubicBezTo>
                          <a:pt x="13" y="108"/>
                          <a:pt x="14" y="106"/>
                          <a:pt x="13" y="104"/>
                        </a:cubicBezTo>
                        <a:cubicBezTo>
                          <a:pt x="12" y="103"/>
                          <a:pt x="8" y="101"/>
                          <a:pt x="9" y="100"/>
                        </a:cubicBezTo>
                        <a:cubicBezTo>
                          <a:pt x="9" y="98"/>
                          <a:pt x="9" y="94"/>
                          <a:pt x="10" y="93"/>
                        </a:cubicBezTo>
                        <a:cubicBezTo>
                          <a:pt x="11" y="92"/>
                          <a:pt x="13" y="90"/>
                          <a:pt x="12" y="89"/>
                        </a:cubicBezTo>
                        <a:cubicBezTo>
                          <a:pt x="11" y="88"/>
                          <a:pt x="8" y="89"/>
                          <a:pt x="7" y="88"/>
                        </a:cubicBezTo>
                        <a:cubicBezTo>
                          <a:pt x="7" y="87"/>
                          <a:pt x="3" y="82"/>
                          <a:pt x="2" y="80"/>
                        </a:cubicBezTo>
                        <a:cubicBezTo>
                          <a:pt x="2" y="79"/>
                          <a:pt x="0" y="76"/>
                          <a:pt x="1" y="76"/>
                        </a:cubicBezTo>
                        <a:cubicBezTo>
                          <a:pt x="2" y="75"/>
                          <a:pt x="4" y="73"/>
                          <a:pt x="4" y="72"/>
                        </a:cubicBezTo>
                        <a:cubicBezTo>
                          <a:pt x="4" y="72"/>
                          <a:pt x="4" y="70"/>
                          <a:pt x="5" y="69"/>
                        </a:cubicBezTo>
                        <a:cubicBezTo>
                          <a:pt x="6" y="69"/>
                          <a:pt x="5" y="67"/>
                          <a:pt x="4" y="66"/>
                        </a:cubicBezTo>
                        <a:cubicBezTo>
                          <a:pt x="4" y="66"/>
                          <a:pt x="2" y="64"/>
                          <a:pt x="3" y="63"/>
                        </a:cubicBezTo>
                        <a:cubicBezTo>
                          <a:pt x="4" y="62"/>
                          <a:pt x="5" y="59"/>
                          <a:pt x="5" y="57"/>
                        </a:cubicBezTo>
                        <a:cubicBezTo>
                          <a:pt x="5" y="56"/>
                          <a:pt x="5" y="53"/>
                          <a:pt x="7" y="52"/>
                        </a:cubicBezTo>
                        <a:cubicBezTo>
                          <a:pt x="8" y="51"/>
                          <a:pt x="12" y="47"/>
                          <a:pt x="12" y="46"/>
                        </a:cubicBezTo>
                        <a:cubicBezTo>
                          <a:pt x="14" y="46"/>
                          <a:pt x="19" y="46"/>
                          <a:pt x="19" y="46"/>
                        </a:cubicBezTo>
                        <a:cubicBezTo>
                          <a:pt x="20" y="45"/>
                          <a:pt x="25" y="42"/>
                          <a:pt x="25" y="42"/>
                        </a:cubicBezTo>
                        <a:cubicBezTo>
                          <a:pt x="26" y="42"/>
                          <a:pt x="30" y="37"/>
                          <a:pt x="31" y="38"/>
                        </a:cubicBezTo>
                        <a:cubicBezTo>
                          <a:pt x="32" y="39"/>
                          <a:pt x="34" y="40"/>
                          <a:pt x="35" y="39"/>
                        </a:cubicBezTo>
                        <a:cubicBezTo>
                          <a:pt x="35" y="38"/>
                          <a:pt x="39" y="34"/>
                          <a:pt x="39" y="33"/>
                        </a:cubicBezTo>
                        <a:cubicBezTo>
                          <a:pt x="39" y="32"/>
                          <a:pt x="39" y="29"/>
                          <a:pt x="40" y="29"/>
                        </a:cubicBezTo>
                        <a:cubicBezTo>
                          <a:pt x="41" y="29"/>
                          <a:pt x="40" y="26"/>
                          <a:pt x="42" y="25"/>
                        </a:cubicBezTo>
                        <a:cubicBezTo>
                          <a:pt x="43" y="24"/>
                          <a:pt x="47" y="20"/>
                          <a:pt x="47" y="19"/>
                        </a:cubicBezTo>
                        <a:cubicBezTo>
                          <a:pt x="47" y="18"/>
                          <a:pt x="54" y="11"/>
                          <a:pt x="55" y="12"/>
                        </a:cubicBezTo>
                        <a:cubicBezTo>
                          <a:pt x="56" y="12"/>
                          <a:pt x="57" y="15"/>
                          <a:pt x="60" y="14"/>
                        </a:cubicBezTo>
                        <a:cubicBezTo>
                          <a:pt x="62" y="14"/>
                          <a:pt x="65" y="9"/>
                          <a:pt x="66" y="10"/>
                        </a:cubicBezTo>
                        <a:cubicBezTo>
                          <a:pt x="67" y="11"/>
                          <a:pt x="70" y="15"/>
                          <a:pt x="71" y="14"/>
                        </a:cubicBezTo>
                        <a:cubicBezTo>
                          <a:pt x="71" y="14"/>
                          <a:pt x="74" y="10"/>
                          <a:pt x="75" y="10"/>
                        </a:cubicBezTo>
                        <a:cubicBezTo>
                          <a:pt x="76" y="10"/>
                          <a:pt x="78" y="8"/>
                          <a:pt x="79" y="7"/>
                        </a:cubicBezTo>
                        <a:cubicBezTo>
                          <a:pt x="81" y="6"/>
                          <a:pt x="82" y="3"/>
                          <a:pt x="82" y="2"/>
                        </a:cubicBezTo>
                        <a:cubicBezTo>
                          <a:pt x="82" y="2"/>
                          <a:pt x="83" y="0"/>
                          <a:pt x="83" y="0"/>
                        </a:cubicBezTo>
                        <a:cubicBezTo>
                          <a:pt x="84" y="0"/>
                          <a:pt x="87" y="1"/>
                          <a:pt x="88" y="2"/>
                        </a:cubicBezTo>
                        <a:cubicBezTo>
                          <a:pt x="87" y="3"/>
                          <a:pt x="89" y="6"/>
                          <a:pt x="89" y="6"/>
                        </a:cubicBezTo>
                        <a:cubicBezTo>
                          <a:pt x="89" y="8"/>
                          <a:pt x="89" y="9"/>
                          <a:pt x="87" y="9"/>
                        </a:cubicBezTo>
                        <a:cubicBezTo>
                          <a:pt x="86" y="9"/>
                          <a:pt x="85" y="12"/>
                          <a:pt x="85" y="13"/>
                        </a:cubicBezTo>
                        <a:cubicBezTo>
                          <a:pt x="85" y="15"/>
                          <a:pt x="83" y="18"/>
                          <a:pt x="82" y="19"/>
                        </a:cubicBezTo>
                        <a:cubicBezTo>
                          <a:pt x="80" y="20"/>
                          <a:pt x="80" y="23"/>
                          <a:pt x="81" y="26"/>
                        </a:cubicBezTo>
                        <a:cubicBezTo>
                          <a:pt x="83" y="28"/>
                          <a:pt x="82" y="35"/>
                          <a:pt x="81" y="38"/>
                        </a:cubicBezTo>
                        <a:cubicBezTo>
                          <a:pt x="80" y="40"/>
                          <a:pt x="84" y="42"/>
                          <a:pt x="86" y="42"/>
                        </a:cubicBezTo>
                        <a:cubicBezTo>
                          <a:pt x="87" y="41"/>
                          <a:pt x="88" y="46"/>
                          <a:pt x="87" y="48"/>
                        </a:cubicBezTo>
                        <a:cubicBezTo>
                          <a:pt x="87" y="50"/>
                          <a:pt x="88" y="51"/>
                          <a:pt x="89" y="52"/>
                        </a:cubicBezTo>
                        <a:cubicBezTo>
                          <a:pt x="91" y="53"/>
                          <a:pt x="91" y="50"/>
                          <a:pt x="92" y="49"/>
                        </a:cubicBezTo>
                        <a:cubicBezTo>
                          <a:pt x="92" y="48"/>
                          <a:pt x="94" y="53"/>
                          <a:pt x="94" y="54"/>
                        </a:cubicBezTo>
                        <a:cubicBezTo>
                          <a:pt x="95" y="55"/>
                          <a:pt x="96" y="55"/>
                          <a:pt x="97" y="56"/>
                        </a:cubicBezTo>
                        <a:cubicBezTo>
                          <a:pt x="98" y="57"/>
                          <a:pt x="101" y="55"/>
                          <a:pt x="103" y="56"/>
                        </a:cubicBezTo>
                        <a:cubicBezTo>
                          <a:pt x="104" y="56"/>
                          <a:pt x="107" y="62"/>
                          <a:pt x="107" y="64"/>
                        </a:cubicBezTo>
                        <a:cubicBezTo>
                          <a:pt x="107" y="67"/>
                          <a:pt x="109" y="70"/>
                          <a:pt x="109" y="72"/>
                        </a:cubicBezTo>
                        <a:cubicBezTo>
                          <a:pt x="110" y="74"/>
                          <a:pt x="113" y="76"/>
                          <a:pt x="114" y="78"/>
                        </a:cubicBezTo>
                        <a:cubicBezTo>
                          <a:pt x="115" y="80"/>
                          <a:pt x="119" y="78"/>
                          <a:pt x="120" y="78"/>
                        </a:cubicBezTo>
                        <a:cubicBezTo>
                          <a:pt x="121" y="78"/>
                          <a:pt x="123" y="77"/>
                          <a:pt x="125" y="76"/>
                        </a:cubicBezTo>
                        <a:cubicBezTo>
                          <a:pt x="126" y="74"/>
                          <a:pt x="127" y="76"/>
                          <a:pt x="128" y="77"/>
                        </a:cubicBezTo>
                        <a:cubicBezTo>
                          <a:pt x="129" y="78"/>
                          <a:pt x="127" y="81"/>
                          <a:pt x="127" y="83"/>
                        </a:cubicBezTo>
                        <a:cubicBezTo>
                          <a:pt x="127" y="84"/>
                          <a:pt x="129" y="86"/>
                          <a:pt x="129" y="88"/>
                        </a:cubicBezTo>
                        <a:cubicBezTo>
                          <a:pt x="130" y="90"/>
                          <a:pt x="132" y="87"/>
                          <a:pt x="134" y="87"/>
                        </a:cubicBezTo>
                        <a:cubicBezTo>
                          <a:pt x="135" y="87"/>
                          <a:pt x="136" y="84"/>
                          <a:pt x="137" y="83"/>
                        </a:cubicBezTo>
                        <a:cubicBezTo>
                          <a:pt x="138" y="82"/>
                          <a:pt x="140" y="81"/>
                          <a:pt x="142" y="80"/>
                        </a:cubicBezTo>
                        <a:cubicBezTo>
                          <a:pt x="144" y="79"/>
                          <a:pt x="145" y="76"/>
                          <a:pt x="146" y="75"/>
                        </a:cubicBezTo>
                        <a:cubicBezTo>
                          <a:pt x="147" y="74"/>
                          <a:pt x="150" y="75"/>
                          <a:pt x="152" y="75"/>
                        </a:cubicBezTo>
                        <a:cubicBezTo>
                          <a:pt x="153" y="76"/>
                          <a:pt x="155" y="74"/>
                          <a:pt x="157" y="74"/>
                        </a:cubicBezTo>
                        <a:cubicBezTo>
                          <a:pt x="159" y="73"/>
                          <a:pt x="161" y="74"/>
                          <a:pt x="161" y="74"/>
                        </a:cubicBezTo>
                        <a:cubicBezTo>
                          <a:pt x="161" y="74"/>
                          <a:pt x="165" y="76"/>
                          <a:pt x="165" y="76"/>
                        </a:cubicBezTo>
                        <a:cubicBezTo>
                          <a:pt x="166" y="76"/>
                          <a:pt x="172" y="78"/>
                          <a:pt x="173" y="78"/>
                        </a:cubicBezTo>
                        <a:cubicBezTo>
                          <a:pt x="173" y="83"/>
                          <a:pt x="166" y="89"/>
                          <a:pt x="166" y="90"/>
                        </a:cubicBezTo>
                        <a:cubicBezTo>
                          <a:pt x="166" y="91"/>
                          <a:pt x="161" y="94"/>
                          <a:pt x="160" y="96"/>
                        </a:cubicBezTo>
                        <a:cubicBezTo>
                          <a:pt x="160" y="98"/>
                          <a:pt x="156" y="108"/>
                          <a:pt x="156" y="109"/>
                        </a:cubicBezTo>
                        <a:cubicBezTo>
                          <a:pt x="156" y="111"/>
                          <a:pt x="157" y="111"/>
                          <a:pt x="158" y="112"/>
                        </a:cubicBezTo>
                        <a:cubicBezTo>
                          <a:pt x="159" y="112"/>
                          <a:pt x="157" y="115"/>
                          <a:pt x="156" y="116"/>
                        </a:cubicBezTo>
                        <a:cubicBezTo>
                          <a:pt x="154" y="117"/>
                          <a:pt x="156" y="118"/>
                          <a:pt x="157" y="119"/>
                        </a:cubicBezTo>
                        <a:cubicBezTo>
                          <a:pt x="157" y="120"/>
                          <a:pt x="156" y="121"/>
                          <a:pt x="154" y="123"/>
                        </a:cubicBezTo>
                        <a:cubicBezTo>
                          <a:pt x="153" y="124"/>
                          <a:pt x="151" y="127"/>
                          <a:pt x="151" y="129"/>
                        </a:cubicBezTo>
                        <a:cubicBezTo>
                          <a:pt x="151" y="130"/>
                          <a:pt x="147" y="134"/>
                          <a:pt x="147" y="135"/>
                        </a:cubicBezTo>
                        <a:cubicBezTo>
                          <a:pt x="147" y="136"/>
                          <a:pt x="141" y="140"/>
                          <a:pt x="142" y="141"/>
                        </a:cubicBezTo>
                        <a:cubicBezTo>
                          <a:pt x="142" y="142"/>
                          <a:pt x="147" y="142"/>
                          <a:pt x="148" y="142"/>
                        </a:cubicBezTo>
                        <a:cubicBezTo>
                          <a:pt x="149" y="142"/>
                          <a:pt x="150" y="144"/>
                          <a:pt x="149" y="145"/>
                        </a:cubicBezTo>
                        <a:cubicBezTo>
                          <a:pt x="147" y="145"/>
                          <a:pt x="144" y="147"/>
                          <a:pt x="144" y="149"/>
                        </a:cubicBezTo>
                        <a:cubicBezTo>
                          <a:pt x="143" y="152"/>
                          <a:pt x="151" y="145"/>
                          <a:pt x="152" y="146"/>
                        </a:cubicBezTo>
                        <a:cubicBezTo>
                          <a:pt x="153" y="147"/>
                          <a:pt x="151" y="148"/>
                          <a:pt x="151" y="149"/>
                        </a:cubicBezTo>
                        <a:cubicBezTo>
                          <a:pt x="150" y="150"/>
                          <a:pt x="151" y="150"/>
                          <a:pt x="152" y="150"/>
                        </a:cubicBezTo>
                        <a:cubicBezTo>
                          <a:pt x="154" y="151"/>
                          <a:pt x="150" y="152"/>
                          <a:pt x="149" y="153"/>
                        </a:cubicBezTo>
                        <a:cubicBezTo>
                          <a:pt x="148" y="154"/>
                          <a:pt x="146" y="154"/>
                          <a:pt x="145" y="154"/>
                        </a:cubicBezTo>
                        <a:cubicBezTo>
                          <a:pt x="143" y="153"/>
                          <a:pt x="140" y="156"/>
                          <a:pt x="138" y="156"/>
                        </a:cubicBezTo>
                        <a:cubicBezTo>
                          <a:pt x="136" y="156"/>
                          <a:pt x="133" y="157"/>
                          <a:pt x="132" y="157"/>
                        </a:cubicBezTo>
                        <a:cubicBezTo>
                          <a:pt x="130" y="157"/>
                          <a:pt x="125" y="164"/>
                          <a:pt x="124" y="166"/>
                        </a:cubicBezTo>
                        <a:cubicBezTo>
                          <a:pt x="122" y="167"/>
                          <a:pt x="122" y="172"/>
                          <a:pt x="122" y="174"/>
                        </a:cubicBezTo>
                        <a:cubicBezTo>
                          <a:pt x="122" y="176"/>
                          <a:pt x="118" y="178"/>
                          <a:pt x="115" y="180"/>
                        </a:cubicBezTo>
                        <a:cubicBezTo>
                          <a:pt x="113" y="182"/>
                          <a:pt x="109" y="184"/>
                          <a:pt x="108" y="185"/>
                        </a:cubicBezTo>
                        <a:cubicBezTo>
                          <a:pt x="106" y="187"/>
                          <a:pt x="100" y="192"/>
                          <a:pt x="99" y="192"/>
                        </a:cubicBezTo>
                        <a:cubicBezTo>
                          <a:pt x="99" y="193"/>
                          <a:pt x="100" y="197"/>
                          <a:pt x="101" y="198"/>
                        </a:cubicBezTo>
                        <a:cubicBezTo>
                          <a:pt x="101" y="200"/>
                          <a:pt x="98" y="203"/>
                          <a:pt x="97" y="202"/>
                        </a:cubicBezTo>
                        <a:cubicBezTo>
                          <a:pt x="96" y="201"/>
                          <a:pt x="95" y="203"/>
                          <a:pt x="95" y="204"/>
                        </a:cubicBezTo>
                        <a:cubicBezTo>
                          <a:pt x="95" y="205"/>
                          <a:pt x="91" y="208"/>
                          <a:pt x="90" y="210"/>
                        </a:cubicBezTo>
                        <a:cubicBezTo>
                          <a:pt x="88" y="211"/>
                          <a:pt x="87" y="210"/>
                          <a:pt x="85" y="209"/>
                        </a:cubicBezTo>
                        <a:cubicBezTo>
                          <a:pt x="84" y="208"/>
                          <a:pt x="82" y="213"/>
                          <a:pt x="81" y="213"/>
                        </a:cubicBezTo>
                        <a:cubicBezTo>
                          <a:pt x="80" y="213"/>
                          <a:pt x="77" y="214"/>
                          <a:pt x="78" y="215"/>
                        </a:cubicBezTo>
                        <a:cubicBezTo>
                          <a:pt x="78" y="216"/>
                          <a:pt x="76" y="216"/>
                          <a:pt x="74" y="215"/>
                        </a:cubicBezTo>
                        <a:cubicBezTo>
                          <a:pt x="73" y="214"/>
                          <a:pt x="71" y="217"/>
                          <a:pt x="69" y="217"/>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49" name="Freeform 46">
                    <a:extLst>
                      <a:ext uri="{FF2B5EF4-FFF2-40B4-BE49-F238E27FC236}">
                        <a16:creationId xmlns:a16="http://schemas.microsoft.com/office/drawing/2014/main" id="{A1F54122-F7BA-49EC-80C4-35AC82B2FCBE}"/>
                      </a:ext>
                    </a:extLst>
                  </p:cNvPr>
                  <p:cNvSpPr>
                    <a:spLocks/>
                  </p:cNvSpPr>
                  <p:nvPr/>
                </p:nvSpPr>
                <p:spPr bwMode="auto">
                  <a:xfrm>
                    <a:off x="3843622" y="2652896"/>
                    <a:ext cx="548377" cy="649334"/>
                  </a:xfrm>
                  <a:custGeom>
                    <a:avLst/>
                    <a:gdLst>
                      <a:gd name="T0" fmla="*/ 114 w 124"/>
                      <a:gd name="T1" fmla="*/ 32 h 147"/>
                      <a:gd name="T2" fmla="*/ 109 w 124"/>
                      <a:gd name="T3" fmla="*/ 29 h 147"/>
                      <a:gd name="T4" fmla="*/ 103 w 124"/>
                      <a:gd name="T5" fmla="*/ 24 h 147"/>
                      <a:gd name="T6" fmla="*/ 97 w 124"/>
                      <a:gd name="T7" fmla="*/ 20 h 147"/>
                      <a:gd name="T8" fmla="*/ 92 w 124"/>
                      <a:gd name="T9" fmla="*/ 12 h 147"/>
                      <a:gd name="T10" fmla="*/ 91 w 124"/>
                      <a:gd name="T11" fmla="*/ 7 h 147"/>
                      <a:gd name="T12" fmla="*/ 82 w 124"/>
                      <a:gd name="T13" fmla="*/ 4 h 147"/>
                      <a:gd name="T14" fmla="*/ 76 w 124"/>
                      <a:gd name="T15" fmla="*/ 4 h 147"/>
                      <a:gd name="T16" fmla="*/ 70 w 124"/>
                      <a:gd name="T17" fmla="*/ 3 h 147"/>
                      <a:gd name="T18" fmla="*/ 64 w 124"/>
                      <a:gd name="T19" fmla="*/ 6 h 147"/>
                      <a:gd name="T20" fmla="*/ 56 w 124"/>
                      <a:gd name="T21" fmla="*/ 6 h 147"/>
                      <a:gd name="T22" fmla="*/ 50 w 124"/>
                      <a:gd name="T23" fmla="*/ 7 h 147"/>
                      <a:gd name="T24" fmla="*/ 44 w 124"/>
                      <a:gd name="T25" fmla="*/ 15 h 147"/>
                      <a:gd name="T26" fmla="*/ 40 w 124"/>
                      <a:gd name="T27" fmla="*/ 17 h 147"/>
                      <a:gd name="T28" fmla="*/ 34 w 124"/>
                      <a:gd name="T29" fmla="*/ 15 h 147"/>
                      <a:gd name="T30" fmla="*/ 29 w 124"/>
                      <a:gd name="T31" fmla="*/ 23 h 147"/>
                      <a:gd name="T32" fmla="*/ 27 w 124"/>
                      <a:gd name="T33" fmla="*/ 32 h 147"/>
                      <a:gd name="T34" fmla="*/ 16 w 124"/>
                      <a:gd name="T35" fmla="*/ 22 h 147"/>
                      <a:gd name="T36" fmla="*/ 11 w 124"/>
                      <a:gd name="T37" fmla="*/ 32 h 147"/>
                      <a:gd name="T38" fmla="*/ 8 w 124"/>
                      <a:gd name="T39" fmla="*/ 37 h 147"/>
                      <a:gd name="T40" fmla="*/ 4 w 124"/>
                      <a:gd name="T41" fmla="*/ 47 h 147"/>
                      <a:gd name="T42" fmla="*/ 6 w 124"/>
                      <a:gd name="T43" fmla="*/ 56 h 147"/>
                      <a:gd name="T44" fmla="*/ 3 w 124"/>
                      <a:gd name="T45" fmla="*/ 61 h 147"/>
                      <a:gd name="T46" fmla="*/ 7 w 124"/>
                      <a:gd name="T47" fmla="*/ 69 h 147"/>
                      <a:gd name="T48" fmla="*/ 7 w 124"/>
                      <a:gd name="T49" fmla="*/ 77 h 147"/>
                      <a:gd name="T50" fmla="*/ 9 w 124"/>
                      <a:gd name="T51" fmla="*/ 84 h 147"/>
                      <a:gd name="T52" fmla="*/ 6 w 124"/>
                      <a:gd name="T53" fmla="*/ 96 h 147"/>
                      <a:gd name="T54" fmla="*/ 4 w 124"/>
                      <a:gd name="T55" fmla="*/ 104 h 147"/>
                      <a:gd name="T56" fmla="*/ 4 w 124"/>
                      <a:gd name="T57" fmla="*/ 112 h 147"/>
                      <a:gd name="T58" fmla="*/ 16 w 124"/>
                      <a:gd name="T59" fmla="*/ 119 h 147"/>
                      <a:gd name="T60" fmla="*/ 17 w 124"/>
                      <a:gd name="T61" fmla="*/ 127 h 147"/>
                      <a:gd name="T62" fmla="*/ 17 w 124"/>
                      <a:gd name="T63" fmla="*/ 139 h 147"/>
                      <a:gd name="T64" fmla="*/ 25 w 124"/>
                      <a:gd name="T65" fmla="*/ 143 h 147"/>
                      <a:gd name="T66" fmla="*/ 34 w 124"/>
                      <a:gd name="T67" fmla="*/ 140 h 147"/>
                      <a:gd name="T68" fmla="*/ 45 w 124"/>
                      <a:gd name="T69" fmla="*/ 128 h 147"/>
                      <a:gd name="T70" fmla="*/ 54 w 124"/>
                      <a:gd name="T71" fmla="*/ 109 h 147"/>
                      <a:gd name="T72" fmla="*/ 61 w 124"/>
                      <a:gd name="T73" fmla="*/ 91 h 147"/>
                      <a:gd name="T74" fmla="*/ 60 w 124"/>
                      <a:gd name="T75" fmla="*/ 85 h 147"/>
                      <a:gd name="T76" fmla="*/ 55 w 124"/>
                      <a:gd name="T77" fmla="*/ 71 h 147"/>
                      <a:gd name="T78" fmla="*/ 56 w 124"/>
                      <a:gd name="T79" fmla="*/ 60 h 147"/>
                      <a:gd name="T80" fmla="*/ 69 w 124"/>
                      <a:gd name="T81" fmla="*/ 46 h 147"/>
                      <a:gd name="T82" fmla="*/ 108 w 124"/>
                      <a:gd name="T83" fmla="*/ 41 h 147"/>
                      <a:gd name="T84" fmla="*/ 114 w 124"/>
                      <a:gd name="T85" fmla="*/ 44 h 147"/>
                      <a:gd name="T86" fmla="*/ 113 w 124"/>
                      <a:gd name="T87" fmla="*/ 53 h 147"/>
                      <a:gd name="T88" fmla="*/ 116 w 124"/>
                      <a:gd name="T89" fmla="*/ 57 h 147"/>
                      <a:gd name="T90" fmla="*/ 121 w 124"/>
                      <a:gd name="T91" fmla="*/ 48 h 147"/>
                      <a:gd name="T92" fmla="*/ 118 w 124"/>
                      <a:gd name="T93" fmla="*/ 4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4" h="147">
                        <a:moveTo>
                          <a:pt x="117" y="34"/>
                        </a:moveTo>
                        <a:cubicBezTo>
                          <a:pt x="115" y="34"/>
                          <a:pt x="114" y="33"/>
                          <a:pt x="114" y="32"/>
                        </a:cubicBezTo>
                        <a:cubicBezTo>
                          <a:pt x="114" y="31"/>
                          <a:pt x="113" y="28"/>
                          <a:pt x="112" y="29"/>
                        </a:cubicBezTo>
                        <a:cubicBezTo>
                          <a:pt x="112" y="29"/>
                          <a:pt x="110" y="30"/>
                          <a:pt x="109" y="29"/>
                        </a:cubicBezTo>
                        <a:cubicBezTo>
                          <a:pt x="107" y="28"/>
                          <a:pt x="104" y="29"/>
                          <a:pt x="104" y="28"/>
                        </a:cubicBezTo>
                        <a:cubicBezTo>
                          <a:pt x="104" y="27"/>
                          <a:pt x="104" y="24"/>
                          <a:pt x="103" y="24"/>
                        </a:cubicBezTo>
                        <a:cubicBezTo>
                          <a:pt x="101" y="24"/>
                          <a:pt x="99" y="24"/>
                          <a:pt x="99" y="23"/>
                        </a:cubicBezTo>
                        <a:cubicBezTo>
                          <a:pt x="99" y="22"/>
                          <a:pt x="99" y="20"/>
                          <a:pt x="97" y="20"/>
                        </a:cubicBezTo>
                        <a:cubicBezTo>
                          <a:pt x="96" y="19"/>
                          <a:pt x="95" y="19"/>
                          <a:pt x="94" y="18"/>
                        </a:cubicBezTo>
                        <a:cubicBezTo>
                          <a:pt x="93" y="16"/>
                          <a:pt x="93" y="12"/>
                          <a:pt x="92" y="12"/>
                        </a:cubicBezTo>
                        <a:cubicBezTo>
                          <a:pt x="91" y="12"/>
                          <a:pt x="89" y="11"/>
                          <a:pt x="89" y="10"/>
                        </a:cubicBezTo>
                        <a:cubicBezTo>
                          <a:pt x="90" y="9"/>
                          <a:pt x="92" y="8"/>
                          <a:pt x="91" y="7"/>
                        </a:cubicBezTo>
                        <a:cubicBezTo>
                          <a:pt x="90" y="6"/>
                          <a:pt x="90" y="5"/>
                          <a:pt x="88" y="5"/>
                        </a:cubicBezTo>
                        <a:cubicBezTo>
                          <a:pt x="86" y="5"/>
                          <a:pt x="82" y="2"/>
                          <a:pt x="82" y="4"/>
                        </a:cubicBezTo>
                        <a:cubicBezTo>
                          <a:pt x="82" y="5"/>
                          <a:pt x="83" y="8"/>
                          <a:pt x="82" y="7"/>
                        </a:cubicBezTo>
                        <a:cubicBezTo>
                          <a:pt x="81" y="6"/>
                          <a:pt x="77" y="4"/>
                          <a:pt x="76" y="4"/>
                        </a:cubicBezTo>
                        <a:cubicBezTo>
                          <a:pt x="75" y="3"/>
                          <a:pt x="73" y="3"/>
                          <a:pt x="73" y="0"/>
                        </a:cubicBezTo>
                        <a:cubicBezTo>
                          <a:pt x="72" y="0"/>
                          <a:pt x="70" y="3"/>
                          <a:pt x="70" y="3"/>
                        </a:cubicBezTo>
                        <a:cubicBezTo>
                          <a:pt x="70" y="4"/>
                          <a:pt x="68" y="3"/>
                          <a:pt x="67" y="3"/>
                        </a:cubicBezTo>
                        <a:cubicBezTo>
                          <a:pt x="66" y="3"/>
                          <a:pt x="64" y="5"/>
                          <a:pt x="64" y="6"/>
                        </a:cubicBezTo>
                        <a:cubicBezTo>
                          <a:pt x="64" y="8"/>
                          <a:pt x="62" y="9"/>
                          <a:pt x="61" y="10"/>
                        </a:cubicBezTo>
                        <a:cubicBezTo>
                          <a:pt x="61" y="10"/>
                          <a:pt x="57" y="7"/>
                          <a:pt x="56" y="6"/>
                        </a:cubicBezTo>
                        <a:cubicBezTo>
                          <a:pt x="56" y="6"/>
                          <a:pt x="54" y="7"/>
                          <a:pt x="53" y="8"/>
                        </a:cubicBezTo>
                        <a:cubicBezTo>
                          <a:pt x="52" y="9"/>
                          <a:pt x="50" y="8"/>
                          <a:pt x="50" y="7"/>
                        </a:cubicBezTo>
                        <a:cubicBezTo>
                          <a:pt x="50" y="7"/>
                          <a:pt x="47" y="10"/>
                          <a:pt x="46" y="11"/>
                        </a:cubicBezTo>
                        <a:cubicBezTo>
                          <a:pt x="45" y="12"/>
                          <a:pt x="44" y="13"/>
                          <a:pt x="44" y="15"/>
                        </a:cubicBezTo>
                        <a:cubicBezTo>
                          <a:pt x="44" y="16"/>
                          <a:pt x="45" y="20"/>
                          <a:pt x="43" y="21"/>
                        </a:cubicBezTo>
                        <a:cubicBezTo>
                          <a:pt x="42" y="21"/>
                          <a:pt x="42" y="19"/>
                          <a:pt x="40" y="17"/>
                        </a:cubicBezTo>
                        <a:cubicBezTo>
                          <a:pt x="39" y="16"/>
                          <a:pt x="38" y="18"/>
                          <a:pt x="37" y="19"/>
                        </a:cubicBezTo>
                        <a:cubicBezTo>
                          <a:pt x="37" y="20"/>
                          <a:pt x="35" y="16"/>
                          <a:pt x="34" y="15"/>
                        </a:cubicBezTo>
                        <a:cubicBezTo>
                          <a:pt x="33" y="15"/>
                          <a:pt x="32" y="19"/>
                          <a:pt x="32" y="20"/>
                        </a:cubicBezTo>
                        <a:cubicBezTo>
                          <a:pt x="32" y="21"/>
                          <a:pt x="31" y="22"/>
                          <a:pt x="29" y="23"/>
                        </a:cubicBezTo>
                        <a:cubicBezTo>
                          <a:pt x="28" y="24"/>
                          <a:pt x="28" y="25"/>
                          <a:pt x="29" y="26"/>
                        </a:cubicBezTo>
                        <a:cubicBezTo>
                          <a:pt x="30" y="27"/>
                          <a:pt x="27" y="31"/>
                          <a:pt x="27" y="32"/>
                        </a:cubicBezTo>
                        <a:cubicBezTo>
                          <a:pt x="27" y="33"/>
                          <a:pt x="21" y="27"/>
                          <a:pt x="20" y="27"/>
                        </a:cubicBezTo>
                        <a:cubicBezTo>
                          <a:pt x="19" y="27"/>
                          <a:pt x="18" y="23"/>
                          <a:pt x="16" y="22"/>
                        </a:cubicBezTo>
                        <a:cubicBezTo>
                          <a:pt x="13" y="24"/>
                          <a:pt x="15" y="25"/>
                          <a:pt x="16" y="26"/>
                        </a:cubicBezTo>
                        <a:cubicBezTo>
                          <a:pt x="17" y="27"/>
                          <a:pt x="13" y="31"/>
                          <a:pt x="11" y="32"/>
                        </a:cubicBezTo>
                        <a:cubicBezTo>
                          <a:pt x="9" y="33"/>
                          <a:pt x="8" y="34"/>
                          <a:pt x="10" y="35"/>
                        </a:cubicBezTo>
                        <a:cubicBezTo>
                          <a:pt x="11" y="37"/>
                          <a:pt x="10" y="37"/>
                          <a:pt x="8" y="37"/>
                        </a:cubicBezTo>
                        <a:cubicBezTo>
                          <a:pt x="7" y="37"/>
                          <a:pt x="4" y="39"/>
                          <a:pt x="4" y="41"/>
                        </a:cubicBezTo>
                        <a:cubicBezTo>
                          <a:pt x="5" y="42"/>
                          <a:pt x="3" y="46"/>
                          <a:pt x="4" y="47"/>
                        </a:cubicBezTo>
                        <a:cubicBezTo>
                          <a:pt x="5" y="47"/>
                          <a:pt x="4" y="51"/>
                          <a:pt x="4" y="52"/>
                        </a:cubicBezTo>
                        <a:cubicBezTo>
                          <a:pt x="3" y="53"/>
                          <a:pt x="4" y="55"/>
                          <a:pt x="6" y="56"/>
                        </a:cubicBezTo>
                        <a:cubicBezTo>
                          <a:pt x="7" y="57"/>
                          <a:pt x="0" y="60"/>
                          <a:pt x="0" y="61"/>
                        </a:cubicBezTo>
                        <a:cubicBezTo>
                          <a:pt x="0" y="63"/>
                          <a:pt x="2" y="61"/>
                          <a:pt x="3" y="61"/>
                        </a:cubicBezTo>
                        <a:cubicBezTo>
                          <a:pt x="4" y="61"/>
                          <a:pt x="5" y="64"/>
                          <a:pt x="6" y="65"/>
                        </a:cubicBezTo>
                        <a:cubicBezTo>
                          <a:pt x="6" y="66"/>
                          <a:pt x="7" y="68"/>
                          <a:pt x="7" y="69"/>
                        </a:cubicBezTo>
                        <a:cubicBezTo>
                          <a:pt x="7" y="70"/>
                          <a:pt x="8" y="71"/>
                          <a:pt x="9" y="72"/>
                        </a:cubicBezTo>
                        <a:cubicBezTo>
                          <a:pt x="10" y="73"/>
                          <a:pt x="8" y="76"/>
                          <a:pt x="7" y="77"/>
                        </a:cubicBezTo>
                        <a:cubicBezTo>
                          <a:pt x="6" y="78"/>
                          <a:pt x="8" y="78"/>
                          <a:pt x="8" y="79"/>
                        </a:cubicBezTo>
                        <a:cubicBezTo>
                          <a:pt x="9" y="79"/>
                          <a:pt x="8" y="83"/>
                          <a:pt x="9" y="84"/>
                        </a:cubicBezTo>
                        <a:cubicBezTo>
                          <a:pt x="10" y="84"/>
                          <a:pt x="8" y="87"/>
                          <a:pt x="8" y="88"/>
                        </a:cubicBezTo>
                        <a:cubicBezTo>
                          <a:pt x="8" y="89"/>
                          <a:pt x="5" y="95"/>
                          <a:pt x="6" y="96"/>
                        </a:cubicBezTo>
                        <a:cubicBezTo>
                          <a:pt x="6" y="97"/>
                          <a:pt x="5" y="99"/>
                          <a:pt x="3" y="100"/>
                        </a:cubicBezTo>
                        <a:cubicBezTo>
                          <a:pt x="2" y="101"/>
                          <a:pt x="3" y="103"/>
                          <a:pt x="4" y="104"/>
                        </a:cubicBezTo>
                        <a:cubicBezTo>
                          <a:pt x="4" y="105"/>
                          <a:pt x="3" y="108"/>
                          <a:pt x="3" y="109"/>
                        </a:cubicBezTo>
                        <a:cubicBezTo>
                          <a:pt x="2" y="109"/>
                          <a:pt x="3" y="111"/>
                          <a:pt x="4" y="112"/>
                        </a:cubicBezTo>
                        <a:cubicBezTo>
                          <a:pt x="5" y="113"/>
                          <a:pt x="8" y="113"/>
                          <a:pt x="8" y="113"/>
                        </a:cubicBezTo>
                        <a:cubicBezTo>
                          <a:pt x="8" y="112"/>
                          <a:pt x="14" y="118"/>
                          <a:pt x="16" y="119"/>
                        </a:cubicBezTo>
                        <a:cubicBezTo>
                          <a:pt x="17" y="120"/>
                          <a:pt x="17" y="122"/>
                          <a:pt x="18" y="123"/>
                        </a:cubicBezTo>
                        <a:cubicBezTo>
                          <a:pt x="19" y="124"/>
                          <a:pt x="17" y="127"/>
                          <a:pt x="17" y="127"/>
                        </a:cubicBezTo>
                        <a:cubicBezTo>
                          <a:pt x="17" y="127"/>
                          <a:pt x="19" y="133"/>
                          <a:pt x="19" y="135"/>
                        </a:cubicBezTo>
                        <a:cubicBezTo>
                          <a:pt x="19" y="136"/>
                          <a:pt x="19" y="139"/>
                          <a:pt x="17" y="139"/>
                        </a:cubicBezTo>
                        <a:cubicBezTo>
                          <a:pt x="16" y="140"/>
                          <a:pt x="22" y="143"/>
                          <a:pt x="22" y="144"/>
                        </a:cubicBezTo>
                        <a:cubicBezTo>
                          <a:pt x="23" y="145"/>
                          <a:pt x="25" y="146"/>
                          <a:pt x="25" y="143"/>
                        </a:cubicBezTo>
                        <a:cubicBezTo>
                          <a:pt x="25" y="143"/>
                          <a:pt x="30" y="147"/>
                          <a:pt x="33" y="147"/>
                        </a:cubicBezTo>
                        <a:cubicBezTo>
                          <a:pt x="33" y="145"/>
                          <a:pt x="34" y="141"/>
                          <a:pt x="34" y="140"/>
                        </a:cubicBezTo>
                        <a:cubicBezTo>
                          <a:pt x="35" y="138"/>
                          <a:pt x="38" y="133"/>
                          <a:pt x="39" y="132"/>
                        </a:cubicBezTo>
                        <a:cubicBezTo>
                          <a:pt x="41" y="131"/>
                          <a:pt x="45" y="130"/>
                          <a:pt x="45" y="128"/>
                        </a:cubicBezTo>
                        <a:cubicBezTo>
                          <a:pt x="45" y="127"/>
                          <a:pt x="48" y="125"/>
                          <a:pt x="49" y="123"/>
                        </a:cubicBezTo>
                        <a:cubicBezTo>
                          <a:pt x="49" y="121"/>
                          <a:pt x="52" y="111"/>
                          <a:pt x="54" y="109"/>
                        </a:cubicBezTo>
                        <a:cubicBezTo>
                          <a:pt x="56" y="107"/>
                          <a:pt x="58" y="101"/>
                          <a:pt x="58" y="100"/>
                        </a:cubicBezTo>
                        <a:cubicBezTo>
                          <a:pt x="58" y="98"/>
                          <a:pt x="60" y="92"/>
                          <a:pt x="61" y="91"/>
                        </a:cubicBezTo>
                        <a:cubicBezTo>
                          <a:pt x="63" y="90"/>
                          <a:pt x="65" y="86"/>
                          <a:pt x="64" y="85"/>
                        </a:cubicBezTo>
                        <a:cubicBezTo>
                          <a:pt x="64" y="85"/>
                          <a:pt x="61" y="85"/>
                          <a:pt x="60" y="85"/>
                        </a:cubicBezTo>
                        <a:cubicBezTo>
                          <a:pt x="59" y="84"/>
                          <a:pt x="55" y="81"/>
                          <a:pt x="55" y="79"/>
                        </a:cubicBezTo>
                        <a:cubicBezTo>
                          <a:pt x="55" y="78"/>
                          <a:pt x="56" y="72"/>
                          <a:pt x="55" y="71"/>
                        </a:cubicBezTo>
                        <a:cubicBezTo>
                          <a:pt x="54" y="70"/>
                          <a:pt x="52" y="69"/>
                          <a:pt x="52" y="67"/>
                        </a:cubicBezTo>
                        <a:cubicBezTo>
                          <a:pt x="52" y="65"/>
                          <a:pt x="55" y="61"/>
                          <a:pt x="56" y="60"/>
                        </a:cubicBezTo>
                        <a:cubicBezTo>
                          <a:pt x="57" y="60"/>
                          <a:pt x="62" y="53"/>
                          <a:pt x="63" y="52"/>
                        </a:cubicBezTo>
                        <a:cubicBezTo>
                          <a:pt x="63" y="51"/>
                          <a:pt x="66" y="47"/>
                          <a:pt x="69" y="46"/>
                        </a:cubicBezTo>
                        <a:cubicBezTo>
                          <a:pt x="71" y="45"/>
                          <a:pt x="84" y="40"/>
                          <a:pt x="86" y="40"/>
                        </a:cubicBezTo>
                        <a:cubicBezTo>
                          <a:pt x="89" y="40"/>
                          <a:pt x="107" y="40"/>
                          <a:pt x="108" y="41"/>
                        </a:cubicBezTo>
                        <a:cubicBezTo>
                          <a:pt x="110" y="42"/>
                          <a:pt x="111" y="43"/>
                          <a:pt x="112" y="43"/>
                        </a:cubicBezTo>
                        <a:cubicBezTo>
                          <a:pt x="114" y="42"/>
                          <a:pt x="116" y="43"/>
                          <a:pt x="114" y="44"/>
                        </a:cubicBezTo>
                        <a:cubicBezTo>
                          <a:pt x="113" y="46"/>
                          <a:pt x="111" y="50"/>
                          <a:pt x="111" y="50"/>
                        </a:cubicBezTo>
                        <a:cubicBezTo>
                          <a:pt x="112" y="50"/>
                          <a:pt x="113" y="52"/>
                          <a:pt x="113" y="53"/>
                        </a:cubicBezTo>
                        <a:cubicBezTo>
                          <a:pt x="113" y="54"/>
                          <a:pt x="112" y="56"/>
                          <a:pt x="113" y="57"/>
                        </a:cubicBezTo>
                        <a:cubicBezTo>
                          <a:pt x="114" y="57"/>
                          <a:pt x="115" y="58"/>
                          <a:pt x="116" y="57"/>
                        </a:cubicBezTo>
                        <a:cubicBezTo>
                          <a:pt x="117" y="56"/>
                          <a:pt x="119" y="52"/>
                          <a:pt x="119" y="51"/>
                        </a:cubicBezTo>
                        <a:cubicBezTo>
                          <a:pt x="119" y="50"/>
                          <a:pt x="119" y="48"/>
                          <a:pt x="121" y="48"/>
                        </a:cubicBezTo>
                        <a:cubicBezTo>
                          <a:pt x="122" y="48"/>
                          <a:pt x="124" y="45"/>
                          <a:pt x="123" y="45"/>
                        </a:cubicBezTo>
                        <a:cubicBezTo>
                          <a:pt x="122" y="44"/>
                          <a:pt x="118" y="43"/>
                          <a:pt x="118" y="41"/>
                        </a:cubicBezTo>
                        <a:cubicBezTo>
                          <a:pt x="117" y="39"/>
                          <a:pt x="117" y="36"/>
                          <a:pt x="117" y="34"/>
                        </a:cubicBezTo>
                        <a:close/>
                      </a:path>
                    </a:pathLst>
                  </a:custGeom>
                  <a:solidFill>
                    <a:srgbClr val="849E8C"/>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0" name="Freeform 47">
                    <a:extLst>
                      <a:ext uri="{FF2B5EF4-FFF2-40B4-BE49-F238E27FC236}">
                        <a16:creationId xmlns:a16="http://schemas.microsoft.com/office/drawing/2014/main" id="{7E1B498A-E852-45DB-80D5-FC8DDF871D8F}"/>
                      </a:ext>
                    </a:extLst>
                  </p:cNvPr>
                  <p:cNvSpPr>
                    <a:spLocks/>
                  </p:cNvSpPr>
                  <p:nvPr/>
                </p:nvSpPr>
                <p:spPr bwMode="auto">
                  <a:xfrm>
                    <a:off x="3214938" y="2665516"/>
                    <a:ext cx="345317" cy="411857"/>
                  </a:xfrm>
                  <a:custGeom>
                    <a:avLst/>
                    <a:gdLst>
                      <a:gd name="T0" fmla="*/ 64 w 78"/>
                      <a:gd name="T1" fmla="*/ 93 h 93"/>
                      <a:gd name="T2" fmla="*/ 64 w 78"/>
                      <a:gd name="T3" fmla="*/ 89 h 93"/>
                      <a:gd name="T4" fmla="*/ 68 w 78"/>
                      <a:gd name="T5" fmla="*/ 87 h 93"/>
                      <a:gd name="T6" fmla="*/ 71 w 78"/>
                      <a:gd name="T7" fmla="*/ 84 h 93"/>
                      <a:gd name="T8" fmla="*/ 73 w 78"/>
                      <a:gd name="T9" fmla="*/ 82 h 93"/>
                      <a:gd name="T10" fmla="*/ 73 w 78"/>
                      <a:gd name="T11" fmla="*/ 79 h 93"/>
                      <a:gd name="T12" fmla="*/ 77 w 78"/>
                      <a:gd name="T13" fmla="*/ 77 h 93"/>
                      <a:gd name="T14" fmla="*/ 75 w 78"/>
                      <a:gd name="T15" fmla="*/ 73 h 93"/>
                      <a:gd name="T16" fmla="*/ 77 w 78"/>
                      <a:gd name="T17" fmla="*/ 68 h 93"/>
                      <a:gd name="T18" fmla="*/ 75 w 78"/>
                      <a:gd name="T19" fmla="*/ 64 h 93"/>
                      <a:gd name="T20" fmla="*/ 71 w 78"/>
                      <a:gd name="T21" fmla="*/ 60 h 93"/>
                      <a:gd name="T22" fmla="*/ 70 w 78"/>
                      <a:gd name="T23" fmla="*/ 56 h 93"/>
                      <a:gd name="T24" fmla="*/ 71 w 78"/>
                      <a:gd name="T25" fmla="*/ 53 h 93"/>
                      <a:gd name="T26" fmla="*/ 67 w 78"/>
                      <a:gd name="T27" fmla="*/ 50 h 93"/>
                      <a:gd name="T28" fmla="*/ 63 w 78"/>
                      <a:gd name="T29" fmla="*/ 47 h 93"/>
                      <a:gd name="T30" fmla="*/ 62 w 78"/>
                      <a:gd name="T31" fmla="*/ 43 h 93"/>
                      <a:gd name="T32" fmla="*/ 60 w 78"/>
                      <a:gd name="T33" fmla="*/ 39 h 93"/>
                      <a:gd name="T34" fmla="*/ 58 w 78"/>
                      <a:gd name="T35" fmla="*/ 34 h 93"/>
                      <a:gd name="T36" fmla="*/ 66 w 78"/>
                      <a:gd name="T37" fmla="*/ 28 h 93"/>
                      <a:gd name="T38" fmla="*/ 64 w 78"/>
                      <a:gd name="T39" fmla="*/ 24 h 93"/>
                      <a:gd name="T40" fmla="*/ 67 w 78"/>
                      <a:gd name="T41" fmla="*/ 21 h 93"/>
                      <a:gd name="T42" fmla="*/ 66 w 78"/>
                      <a:gd name="T43" fmla="*/ 18 h 93"/>
                      <a:gd name="T44" fmla="*/ 69 w 78"/>
                      <a:gd name="T45" fmla="*/ 17 h 93"/>
                      <a:gd name="T46" fmla="*/ 67 w 78"/>
                      <a:gd name="T47" fmla="*/ 13 h 93"/>
                      <a:gd name="T48" fmla="*/ 68 w 78"/>
                      <a:gd name="T49" fmla="*/ 10 h 93"/>
                      <a:gd name="T50" fmla="*/ 69 w 78"/>
                      <a:gd name="T51" fmla="*/ 6 h 93"/>
                      <a:gd name="T52" fmla="*/ 67 w 78"/>
                      <a:gd name="T53" fmla="*/ 3 h 93"/>
                      <a:gd name="T54" fmla="*/ 64 w 78"/>
                      <a:gd name="T55" fmla="*/ 4 h 93"/>
                      <a:gd name="T56" fmla="*/ 56 w 78"/>
                      <a:gd name="T57" fmla="*/ 0 h 93"/>
                      <a:gd name="T58" fmla="*/ 53 w 78"/>
                      <a:gd name="T59" fmla="*/ 8 h 93"/>
                      <a:gd name="T60" fmla="*/ 47 w 78"/>
                      <a:gd name="T61" fmla="*/ 16 h 93"/>
                      <a:gd name="T62" fmla="*/ 40 w 78"/>
                      <a:gd name="T63" fmla="*/ 21 h 93"/>
                      <a:gd name="T64" fmla="*/ 36 w 78"/>
                      <a:gd name="T65" fmla="*/ 21 h 93"/>
                      <a:gd name="T66" fmla="*/ 33 w 78"/>
                      <a:gd name="T67" fmla="*/ 22 h 93"/>
                      <a:gd name="T68" fmla="*/ 28 w 78"/>
                      <a:gd name="T69" fmla="*/ 22 h 93"/>
                      <a:gd name="T70" fmla="*/ 22 w 78"/>
                      <a:gd name="T71" fmla="*/ 26 h 93"/>
                      <a:gd name="T72" fmla="*/ 17 w 78"/>
                      <a:gd name="T73" fmla="*/ 28 h 93"/>
                      <a:gd name="T74" fmla="*/ 7 w 78"/>
                      <a:gd name="T75" fmla="*/ 34 h 93"/>
                      <a:gd name="T76" fmla="*/ 4 w 78"/>
                      <a:gd name="T77" fmla="*/ 38 h 93"/>
                      <a:gd name="T78" fmla="*/ 0 w 78"/>
                      <a:gd name="T79" fmla="*/ 45 h 93"/>
                      <a:gd name="T80" fmla="*/ 3 w 78"/>
                      <a:gd name="T81" fmla="*/ 56 h 93"/>
                      <a:gd name="T82" fmla="*/ 12 w 78"/>
                      <a:gd name="T83" fmla="*/ 66 h 93"/>
                      <a:gd name="T84" fmla="*/ 18 w 78"/>
                      <a:gd name="T85" fmla="*/ 68 h 93"/>
                      <a:gd name="T86" fmla="*/ 23 w 78"/>
                      <a:gd name="T87" fmla="*/ 69 h 93"/>
                      <a:gd name="T88" fmla="*/ 30 w 78"/>
                      <a:gd name="T89" fmla="*/ 71 h 93"/>
                      <a:gd name="T90" fmla="*/ 36 w 78"/>
                      <a:gd name="T91" fmla="*/ 75 h 93"/>
                      <a:gd name="T92" fmla="*/ 44 w 78"/>
                      <a:gd name="T93" fmla="*/ 84 h 93"/>
                      <a:gd name="T94" fmla="*/ 53 w 78"/>
                      <a:gd name="T95" fmla="*/ 90 h 93"/>
                      <a:gd name="T96" fmla="*/ 60 w 78"/>
                      <a:gd name="T97" fmla="*/ 93 h 93"/>
                      <a:gd name="T98" fmla="*/ 64 w 78"/>
                      <a:gd name="T9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 h="93">
                        <a:moveTo>
                          <a:pt x="64" y="93"/>
                        </a:moveTo>
                        <a:cubicBezTo>
                          <a:pt x="64" y="91"/>
                          <a:pt x="63" y="89"/>
                          <a:pt x="64" y="89"/>
                        </a:cubicBezTo>
                        <a:cubicBezTo>
                          <a:pt x="65" y="89"/>
                          <a:pt x="66" y="88"/>
                          <a:pt x="68" y="87"/>
                        </a:cubicBezTo>
                        <a:cubicBezTo>
                          <a:pt x="69" y="86"/>
                          <a:pt x="69" y="84"/>
                          <a:pt x="71" y="84"/>
                        </a:cubicBezTo>
                        <a:cubicBezTo>
                          <a:pt x="72" y="84"/>
                          <a:pt x="73" y="83"/>
                          <a:pt x="73" y="82"/>
                        </a:cubicBezTo>
                        <a:cubicBezTo>
                          <a:pt x="73" y="81"/>
                          <a:pt x="71" y="79"/>
                          <a:pt x="73" y="79"/>
                        </a:cubicBezTo>
                        <a:cubicBezTo>
                          <a:pt x="74" y="79"/>
                          <a:pt x="78" y="78"/>
                          <a:pt x="77" y="77"/>
                        </a:cubicBezTo>
                        <a:cubicBezTo>
                          <a:pt x="76" y="76"/>
                          <a:pt x="74" y="75"/>
                          <a:pt x="75" y="73"/>
                        </a:cubicBezTo>
                        <a:cubicBezTo>
                          <a:pt x="76" y="72"/>
                          <a:pt x="78" y="69"/>
                          <a:pt x="77" y="68"/>
                        </a:cubicBezTo>
                        <a:cubicBezTo>
                          <a:pt x="76" y="68"/>
                          <a:pt x="76" y="65"/>
                          <a:pt x="75" y="64"/>
                        </a:cubicBezTo>
                        <a:cubicBezTo>
                          <a:pt x="74" y="64"/>
                          <a:pt x="72" y="61"/>
                          <a:pt x="71" y="60"/>
                        </a:cubicBezTo>
                        <a:cubicBezTo>
                          <a:pt x="71" y="59"/>
                          <a:pt x="69" y="56"/>
                          <a:pt x="70" y="56"/>
                        </a:cubicBezTo>
                        <a:cubicBezTo>
                          <a:pt x="71" y="56"/>
                          <a:pt x="72" y="54"/>
                          <a:pt x="71" y="53"/>
                        </a:cubicBezTo>
                        <a:cubicBezTo>
                          <a:pt x="71" y="52"/>
                          <a:pt x="68" y="51"/>
                          <a:pt x="67" y="50"/>
                        </a:cubicBezTo>
                        <a:cubicBezTo>
                          <a:pt x="67" y="49"/>
                          <a:pt x="63" y="48"/>
                          <a:pt x="63" y="47"/>
                        </a:cubicBezTo>
                        <a:cubicBezTo>
                          <a:pt x="64" y="46"/>
                          <a:pt x="64" y="44"/>
                          <a:pt x="62" y="43"/>
                        </a:cubicBezTo>
                        <a:cubicBezTo>
                          <a:pt x="61" y="41"/>
                          <a:pt x="60" y="41"/>
                          <a:pt x="60" y="39"/>
                        </a:cubicBezTo>
                        <a:cubicBezTo>
                          <a:pt x="60" y="38"/>
                          <a:pt x="57" y="34"/>
                          <a:pt x="58" y="34"/>
                        </a:cubicBezTo>
                        <a:cubicBezTo>
                          <a:pt x="60" y="33"/>
                          <a:pt x="66" y="29"/>
                          <a:pt x="66" y="28"/>
                        </a:cubicBezTo>
                        <a:cubicBezTo>
                          <a:pt x="66" y="27"/>
                          <a:pt x="63" y="24"/>
                          <a:pt x="64" y="24"/>
                        </a:cubicBezTo>
                        <a:cubicBezTo>
                          <a:pt x="65" y="24"/>
                          <a:pt x="68" y="23"/>
                          <a:pt x="67" y="21"/>
                        </a:cubicBezTo>
                        <a:cubicBezTo>
                          <a:pt x="65" y="20"/>
                          <a:pt x="65" y="18"/>
                          <a:pt x="66" y="18"/>
                        </a:cubicBezTo>
                        <a:cubicBezTo>
                          <a:pt x="67" y="18"/>
                          <a:pt x="69" y="18"/>
                          <a:pt x="69" y="17"/>
                        </a:cubicBezTo>
                        <a:cubicBezTo>
                          <a:pt x="69" y="15"/>
                          <a:pt x="66" y="14"/>
                          <a:pt x="67" y="13"/>
                        </a:cubicBezTo>
                        <a:cubicBezTo>
                          <a:pt x="67" y="12"/>
                          <a:pt x="67" y="10"/>
                          <a:pt x="68" y="10"/>
                        </a:cubicBezTo>
                        <a:cubicBezTo>
                          <a:pt x="69" y="10"/>
                          <a:pt x="69" y="6"/>
                          <a:pt x="69" y="6"/>
                        </a:cubicBezTo>
                        <a:cubicBezTo>
                          <a:pt x="69" y="6"/>
                          <a:pt x="68" y="3"/>
                          <a:pt x="67" y="3"/>
                        </a:cubicBezTo>
                        <a:cubicBezTo>
                          <a:pt x="66" y="3"/>
                          <a:pt x="65" y="5"/>
                          <a:pt x="64" y="4"/>
                        </a:cubicBezTo>
                        <a:cubicBezTo>
                          <a:pt x="62" y="2"/>
                          <a:pt x="59" y="3"/>
                          <a:pt x="56" y="0"/>
                        </a:cubicBezTo>
                        <a:cubicBezTo>
                          <a:pt x="56" y="3"/>
                          <a:pt x="54" y="6"/>
                          <a:pt x="53" y="8"/>
                        </a:cubicBezTo>
                        <a:cubicBezTo>
                          <a:pt x="53" y="10"/>
                          <a:pt x="48" y="14"/>
                          <a:pt x="47" y="16"/>
                        </a:cubicBezTo>
                        <a:cubicBezTo>
                          <a:pt x="45" y="18"/>
                          <a:pt x="42" y="21"/>
                          <a:pt x="40" y="21"/>
                        </a:cubicBezTo>
                        <a:cubicBezTo>
                          <a:pt x="39" y="21"/>
                          <a:pt x="37" y="20"/>
                          <a:pt x="36" y="21"/>
                        </a:cubicBezTo>
                        <a:cubicBezTo>
                          <a:pt x="35" y="21"/>
                          <a:pt x="34" y="22"/>
                          <a:pt x="33" y="22"/>
                        </a:cubicBezTo>
                        <a:cubicBezTo>
                          <a:pt x="32" y="22"/>
                          <a:pt x="28" y="22"/>
                          <a:pt x="28" y="22"/>
                        </a:cubicBezTo>
                        <a:cubicBezTo>
                          <a:pt x="27" y="23"/>
                          <a:pt x="23" y="26"/>
                          <a:pt x="22" y="26"/>
                        </a:cubicBezTo>
                        <a:cubicBezTo>
                          <a:pt x="20" y="26"/>
                          <a:pt x="18" y="27"/>
                          <a:pt x="17" y="28"/>
                        </a:cubicBezTo>
                        <a:cubicBezTo>
                          <a:pt x="16" y="29"/>
                          <a:pt x="9" y="33"/>
                          <a:pt x="7" y="34"/>
                        </a:cubicBezTo>
                        <a:cubicBezTo>
                          <a:pt x="6" y="36"/>
                          <a:pt x="5" y="37"/>
                          <a:pt x="4" y="38"/>
                        </a:cubicBezTo>
                        <a:cubicBezTo>
                          <a:pt x="3" y="39"/>
                          <a:pt x="0" y="44"/>
                          <a:pt x="0" y="45"/>
                        </a:cubicBezTo>
                        <a:cubicBezTo>
                          <a:pt x="1" y="47"/>
                          <a:pt x="2" y="55"/>
                          <a:pt x="3" y="56"/>
                        </a:cubicBezTo>
                        <a:cubicBezTo>
                          <a:pt x="4" y="57"/>
                          <a:pt x="11" y="65"/>
                          <a:pt x="12" y="66"/>
                        </a:cubicBezTo>
                        <a:cubicBezTo>
                          <a:pt x="14" y="67"/>
                          <a:pt x="17" y="67"/>
                          <a:pt x="18" y="68"/>
                        </a:cubicBezTo>
                        <a:cubicBezTo>
                          <a:pt x="19" y="68"/>
                          <a:pt x="22" y="69"/>
                          <a:pt x="23" y="69"/>
                        </a:cubicBezTo>
                        <a:cubicBezTo>
                          <a:pt x="24" y="69"/>
                          <a:pt x="28" y="70"/>
                          <a:pt x="30" y="71"/>
                        </a:cubicBezTo>
                        <a:cubicBezTo>
                          <a:pt x="32" y="72"/>
                          <a:pt x="34" y="73"/>
                          <a:pt x="36" y="75"/>
                        </a:cubicBezTo>
                        <a:cubicBezTo>
                          <a:pt x="37" y="77"/>
                          <a:pt x="41" y="82"/>
                          <a:pt x="44" y="84"/>
                        </a:cubicBezTo>
                        <a:cubicBezTo>
                          <a:pt x="46" y="85"/>
                          <a:pt x="51" y="90"/>
                          <a:pt x="53" y="90"/>
                        </a:cubicBezTo>
                        <a:cubicBezTo>
                          <a:pt x="54" y="91"/>
                          <a:pt x="59" y="93"/>
                          <a:pt x="60" y="93"/>
                        </a:cubicBezTo>
                        <a:cubicBezTo>
                          <a:pt x="61" y="93"/>
                          <a:pt x="62" y="93"/>
                          <a:pt x="64" y="93"/>
                        </a:cubicBezTo>
                        <a:close/>
                      </a:path>
                    </a:pathLst>
                  </a:custGeom>
                  <a:solidFill>
                    <a:schemeClr val="tx2">
                      <a:lumMod val="60000"/>
                      <a:lumOff val="40000"/>
                    </a:schemeClr>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1" name="Freeform 48">
                    <a:extLst>
                      <a:ext uri="{FF2B5EF4-FFF2-40B4-BE49-F238E27FC236}">
                        <a16:creationId xmlns:a16="http://schemas.microsoft.com/office/drawing/2014/main" id="{053F63FA-6F6A-4118-82B3-466E4FC793E4}"/>
                      </a:ext>
                    </a:extLst>
                  </p:cNvPr>
                  <p:cNvSpPr>
                    <a:spLocks/>
                  </p:cNvSpPr>
                  <p:nvPr/>
                </p:nvSpPr>
                <p:spPr bwMode="auto">
                  <a:xfrm>
                    <a:off x="3604997" y="1772968"/>
                    <a:ext cx="21797" cy="30975"/>
                  </a:xfrm>
                  <a:custGeom>
                    <a:avLst/>
                    <a:gdLst>
                      <a:gd name="T0" fmla="*/ 5 w 5"/>
                      <a:gd name="T1" fmla="*/ 5 h 7"/>
                      <a:gd name="T2" fmla="*/ 3 w 5"/>
                      <a:gd name="T3" fmla="*/ 1 h 7"/>
                      <a:gd name="T4" fmla="*/ 1 w 5"/>
                      <a:gd name="T5" fmla="*/ 4 h 7"/>
                      <a:gd name="T6" fmla="*/ 3 w 5"/>
                      <a:gd name="T7" fmla="*/ 6 h 7"/>
                      <a:gd name="T8" fmla="*/ 5 w 5"/>
                      <a:gd name="T9" fmla="*/ 5 h 7"/>
                    </a:gdLst>
                    <a:ahLst/>
                    <a:cxnLst>
                      <a:cxn ang="0">
                        <a:pos x="T0" y="T1"/>
                      </a:cxn>
                      <a:cxn ang="0">
                        <a:pos x="T2" y="T3"/>
                      </a:cxn>
                      <a:cxn ang="0">
                        <a:pos x="T4" y="T5"/>
                      </a:cxn>
                      <a:cxn ang="0">
                        <a:pos x="T6" y="T7"/>
                      </a:cxn>
                      <a:cxn ang="0">
                        <a:pos x="T8" y="T9"/>
                      </a:cxn>
                    </a:cxnLst>
                    <a:rect l="0" t="0" r="r" b="b"/>
                    <a:pathLst>
                      <a:path w="5" h="7">
                        <a:moveTo>
                          <a:pt x="5" y="5"/>
                        </a:moveTo>
                        <a:cubicBezTo>
                          <a:pt x="5" y="4"/>
                          <a:pt x="4" y="0"/>
                          <a:pt x="3" y="1"/>
                        </a:cubicBezTo>
                        <a:cubicBezTo>
                          <a:pt x="2" y="1"/>
                          <a:pt x="0" y="3"/>
                          <a:pt x="1" y="4"/>
                        </a:cubicBezTo>
                        <a:cubicBezTo>
                          <a:pt x="1" y="5"/>
                          <a:pt x="3" y="7"/>
                          <a:pt x="3" y="6"/>
                        </a:cubicBezTo>
                        <a:cubicBezTo>
                          <a:pt x="4" y="6"/>
                          <a:pt x="5" y="6"/>
                          <a:pt x="5" y="5"/>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2" name="Freeform 49">
                    <a:extLst>
                      <a:ext uri="{FF2B5EF4-FFF2-40B4-BE49-F238E27FC236}">
                        <a16:creationId xmlns:a16="http://schemas.microsoft.com/office/drawing/2014/main" id="{B0A7E7AC-1576-44A0-871B-CC2D309E6554}"/>
                      </a:ext>
                    </a:extLst>
                  </p:cNvPr>
                  <p:cNvSpPr>
                    <a:spLocks/>
                  </p:cNvSpPr>
                  <p:nvPr/>
                </p:nvSpPr>
                <p:spPr bwMode="auto">
                  <a:xfrm>
                    <a:off x="3538458" y="1852128"/>
                    <a:ext cx="21797" cy="26386"/>
                  </a:xfrm>
                  <a:custGeom>
                    <a:avLst/>
                    <a:gdLst>
                      <a:gd name="T0" fmla="*/ 2 w 5"/>
                      <a:gd name="T1" fmla="*/ 1 h 6"/>
                      <a:gd name="T2" fmla="*/ 1 w 5"/>
                      <a:gd name="T3" fmla="*/ 4 h 6"/>
                      <a:gd name="T4" fmla="*/ 4 w 5"/>
                      <a:gd name="T5" fmla="*/ 6 h 6"/>
                      <a:gd name="T6" fmla="*/ 5 w 5"/>
                      <a:gd name="T7" fmla="*/ 3 h 6"/>
                      <a:gd name="T8" fmla="*/ 2 w 5"/>
                      <a:gd name="T9" fmla="*/ 1 h 6"/>
                    </a:gdLst>
                    <a:ahLst/>
                    <a:cxnLst>
                      <a:cxn ang="0">
                        <a:pos x="T0" y="T1"/>
                      </a:cxn>
                      <a:cxn ang="0">
                        <a:pos x="T2" y="T3"/>
                      </a:cxn>
                      <a:cxn ang="0">
                        <a:pos x="T4" y="T5"/>
                      </a:cxn>
                      <a:cxn ang="0">
                        <a:pos x="T6" y="T7"/>
                      </a:cxn>
                      <a:cxn ang="0">
                        <a:pos x="T8" y="T9"/>
                      </a:cxn>
                    </a:cxnLst>
                    <a:rect l="0" t="0" r="r" b="b"/>
                    <a:pathLst>
                      <a:path w="5" h="6">
                        <a:moveTo>
                          <a:pt x="2" y="1"/>
                        </a:moveTo>
                        <a:cubicBezTo>
                          <a:pt x="1" y="2"/>
                          <a:pt x="0" y="4"/>
                          <a:pt x="1" y="4"/>
                        </a:cubicBezTo>
                        <a:cubicBezTo>
                          <a:pt x="2" y="4"/>
                          <a:pt x="4" y="6"/>
                          <a:pt x="4" y="6"/>
                        </a:cubicBezTo>
                        <a:cubicBezTo>
                          <a:pt x="5" y="5"/>
                          <a:pt x="5" y="4"/>
                          <a:pt x="5" y="3"/>
                        </a:cubicBezTo>
                        <a:cubicBezTo>
                          <a:pt x="4" y="2"/>
                          <a:pt x="2" y="0"/>
                          <a:pt x="2" y="1"/>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3" name="Freeform 50">
                    <a:extLst>
                      <a:ext uri="{FF2B5EF4-FFF2-40B4-BE49-F238E27FC236}">
                        <a16:creationId xmlns:a16="http://schemas.microsoft.com/office/drawing/2014/main" id="{DBED88CD-2997-4F66-9C4A-D57A5CB6D9A6}"/>
                      </a:ext>
                    </a:extLst>
                  </p:cNvPr>
                  <p:cNvSpPr>
                    <a:spLocks/>
                  </p:cNvSpPr>
                  <p:nvPr/>
                </p:nvSpPr>
                <p:spPr bwMode="auto">
                  <a:xfrm>
                    <a:off x="3515513" y="1918667"/>
                    <a:ext cx="27534" cy="21797"/>
                  </a:xfrm>
                  <a:custGeom>
                    <a:avLst/>
                    <a:gdLst>
                      <a:gd name="T0" fmla="*/ 2 w 6"/>
                      <a:gd name="T1" fmla="*/ 2 h 5"/>
                      <a:gd name="T2" fmla="*/ 1 w 6"/>
                      <a:gd name="T3" fmla="*/ 4 h 5"/>
                      <a:gd name="T4" fmla="*/ 4 w 6"/>
                      <a:gd name="T5" fmla="*/ 4 h 5"/>
                      <a:gd name="T6" fmla="*/ 6 w 6"/>
                      <a:gd name="T7" fmla="*/ 3 h 5"/>
                      <a:gd name="T8" fmla="*/ 2 w 6"/>
                      <a:gd name="T9" fmla="*/ 2 h 5"/>
                    </a:gdLst>
                    <a:ahLst/>
                    <a:cxnLst>
                      <a:cxn ang="0">
                        <a:pos x="T0" y="T1"/>
                      </a:cxn>
                      <a:cxn ang="0">
                        <a:pos x="T2" y="T3"/>
                      </a:cxn>
                      <a:cxn ang="0">
                        <a:pos x="T4" y="T5"/>
                      </a:cxn>
                      <a:cxn ang="0">
                        <a:pos x="T6" y="T7"/>
                      </a:cxn>
                      <a:cxn ang="0">
                        <a:pos x="T8" y="T9"/>
                      </a:cxn>
                    </a:cxnLst>
                    <a:rect l="0" t="0" r="r" b="b"/>
                    <a:pathLst>
                      <a:path w="6" h="5">
                        <a:moveTo>
                          <a:pt x="2" y="2"/>
                        </a:moveTo>
                        <a:cubicBezTo>
                          <a:pt x="2" y="2"/>
                          <a:pt x="0" y="3"/>
                          <a:pt x="1" y="4"/>
                        </a:cubicBezTo>
                        <a:cubicBezTo>
                          <a:pt x="2" y="4"/>
                          <a:pt x="3" y="5"/>
                          <a:pt x="4" y="4"/>
                        </a:cubicBezTo>
                        <a:cubicBezTo>
                          <a:pt x="4" y="3"/>
                          <a:pt x="6" y="4"/>
                          <a:pt x="6" y="3"/>
                        </a:cubicBezTo>
                        <a:cubicBezTo>
                          <a:pt x="6" y="2"/>
                          <a:pt x="4" y="0"/>
                          <a:pt x="2" y="2"/>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4" name="Freeform 51">
                    <a:extLst>
                      <a:ext uri="{FF2B5EF4-FFF2-40B4-BE49-F238E27FC236}">
                        <a16:creationId xmlns:a16="http://schemas.microsoft.com/office/drawing/2014/main" id="{19058C04-040B-4A8A-A153-8370231638C2}"/>
                      </a:ext>
                    </a:extLst>
                  </p:cNvPr>
                  <p:cNvSpPr>
                    <a:spLocks/>
                  </p:cNvSpPr>
                  <p:nvPr/>
                </p:nvSpPr>
                <p:spPr bwMode="auto">
                  <a:xfrm>
                    <a:off x="3631384" y="2007004"/>
                    <a:ext cx="17208" cy="26386"/>
                  </a:xfrm>
                  <a:custGeom>
                    <a:avLst/>
                    <a:gdLst>
                      <a:gd name="T0" fmla="*/ 3 w 4"/>
                      <a:gd name="T1" fmla="*/ 5 h 6"/>
                      <a:gd name="T2" fmla="*/ 3 w 4"/>
                      <a:gd name="T3" fmla="*/ 1 h 6"/>
                      <a:gd name="T4" fmla="*/ 0 w 4"/>
                      <a:gd name="T5" fmla="*/ 2 h 6"/>
                      <a:gd name="T6" fmla="*/ 1 w 4"/>
                      <a:gd name="T7" fmla="*/ 5 h 6"/>
                      <a:gd name="T8" fmla="*/ 3 w 4"/>
                      <a:gd name="T9" fmla="*/ 5 h 6"/>
                    </a:gdLst>
                    <a:ahLst/>
                    <a:cxnLst>
                      <a:cxn ang="0">
                        <a:pos x="T0" y="T1"/>
                      </a:cxn>
                      <a:cxn ang="0">
                        <a:pos x="T2" y="T3"/>
                      </a:cxn>
                      <a:cxn ang="0">
                        <a:pos x="T4" y="T5"/>
                      </a:cxn>
                      <a:cxn ang="0">
                        <a:pos x="T6" y="T7"/>
                      </a:cxn>
                      <a:cxn ang="0">
                        <a:pos x="T8" y="T9"/>
                      </a:cxn>
                    </a:cxnLst>
                    <a:rect l="0" t="0" r="r" b="b"/>
                    <a:pathLst>
                      <a:path w="4" h="6">
                        <a:moveTo>
                          <a:pt x="3" y="5"/>
                        </a:moveTo>
                        <a:cubicBezTo>
                          <a:pt x="3" y="4"/>
                          <a:pt x="3" y="1"/>
                          <a:pt x="3" y="1"/>
                        </a:cubicBezTo>
                        <a:cubicBezTo>
                          <a:pt x="2" y="0"/>
                          <a:pt x="1" y="1"/>
                          <a:pt x="0" y="2"/>
                        </a:cubicBezTo>
                        <a:cubicBezTo>
                          <a:pt x="0" y="2"/>
                          <a:pt x="0" y="4"/>
                          <a:pt x="1" y="5"/>
                        </a:cubicBezTo>
                        <a:cubicBezTo>
                          <a:pt x="2" y="6"/>
                          <a:pt x="4" y="6"/>
                          <a:pt x="3" y="5"/>
                        </a:cubicBezTo>
                        <a:close/>
                      </a:path>
                    </a:pathLst>
                  </a:custGeom>
                  <a:solidFill>
                    <a:srgbClr val="06904B"/>
                  </a:solidFill>
                  <a:ln w="3175" cmpd="sng">
                    <a:solidFill>
                      <a:srgbClr val="FFFFFF"/>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5" name="Freeform 52">
                    <a:extLst>
                      <a:ext uri="{FF2B5EF4-FFF2-40B4-BE49-F238E27FC236}">
                        <a16:creationId xmlns:a16="http://schemas.microsoft.com/office/drawing/2014/main" id="{1DCCD598-9535-4032-B698-0B88E24E73FD}"/>
                      </a:ext>
                    </a:extLst>
                  </p:cNvPr>
                  <p:cNvSpPr>
                    <a:spLocks/>
                  </p:cNvSpPr>
                  <p:nvPr/>
                </p:nvSpPr>
                <p:spPr bwMode="auto">
                  <a:xfrm>
                    <a:off x="3674978" y="1732815"/>
                    <a:ext cx="75717" cy="119312"/>
                  </a:xfrm>
                  <a:custGeom>
                    <a:avLst/>
                    <a:gdLst>
                      <a:gd name="T0" fmla="*/ 17 w 17"/>
                      <a:gd name="T1" fmla="*/ 25 h 27"/>
                      <a:gd name="T2" fmla="*/ 17 w 17"/>
                      <a:gd name="T3" fmla="*/ 20 h 27"/>
                      <a:gd name="T4" fmla="*/ 13 w 17"/>
                      <a:gd name="T5" fmla="*/ 17 h 27"/>
                      <a:gd name="T6" fmla="*/ 13 w 17"/>
                      <a:gd name="T7" fmla="*/ 11 h 27"/>
                      <a:gd name="T8" fmla="*/ 10 w 17"/>
                      <a:gd name="T9" fmla="*/ 7 h 27"/>
                      <a:gd name="T10" fmla="*/ 9 w 17"/>
                      <a:gd name="T11" fmla="*/ 4 h 27"/>
                      <a:gd name="T12" fmla="*/ 7 w 17"/>
                      <a:gd name="T13" fmla="*/ 1 h 27"/>
                      <a:gd name="T14" fmla="*/ 4 w 17"/>
                      <a:gd name="T15" fmla="*/ 4 h 27"/>
                      <a:gd name="T16" fmla="*/ 4 w 17"/>
                      <a:gd name="T17" fmla="*/ 8 h 27"/>
                      <a:gd name="T18" fmla="*/ 2 w 17"/>
                      <a:gd name="T19" fmla="*/ 9 h 27"/>
                      <a:gd name="T20" fmla="*/ 4 w 17"/>
                      <a:gd name="T21" fmla="*/ 11 h 27"/>
                      <a:gd name="T22" fmla="*/ 3 w 17"/>
                      <a:gd name="T23" fmla="*/ 13 h 27"/>
                      <a:gd name="T24" fmla="*/ 2 w 17"/>
                      <a:gd name="T25" fmla="*/ 15 h 27"/>
                      <a:gd name="T26" fmla="*/ 5 w 17"/>
                      <a:gd name="T27" fmla="*/ 17 h 27"/>
                      <a:gd name="T28" fmla="*/ 9 w 17"/>
                      <a:gd name="T29" fmla="*/ 19 h 27"/>
                      <a:gd name="T30" fmla="*/ 11 w 17"/>
                      <a:gd name="T31" fmla="*/ 22 h 27"/>
                      <a:gd name="T32" fmla="*/ 14 w 17"/>
                      <a:gd name="T33" fmla="*/ 27 h 27"/>
                      <a:gd name="T34" fmla="*/ 17 w 17"/>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7">
                        <a:moveTo>
                          <a:pt x="17" y="25"/>
                        </a:moveTo>
                        <a:cubicBezTo>
                          <a:pt x="17" y="23"/>
                          <a:pt x="17" y="21"/>
                          <a:pt x="17" y="20"/>
                        </a:cubicBezTo>
                        <a:cubicBezTo>
                          <a:pt x="16" y="19"/>
                          <a:pt x="13" y="18"/>
                          <a:pt x="13" y="17"/>
                        </a:cubicBezTo>
                        <a:cubicBezTo>
                          <a:pt x="13" y="15"/>
                          <a:pt x="14" y="11"/>
                          <a:pt x="13" y="11"/>
                        </a:cubicBezTo>
                        <a:cubicBezTo>
                          <a:pt x="12" y="10"/>
                          <a:pt x="10" y="8"/>
                          <a:pt x="10" y="7"/>
                        </a:cubicBezTo>
                        <a:cubicBezTo>
                          <a:pt x="10" y="6"/>
                          <a:pt x="10" y="5"/>
                          <a:pt x="9" y="4"/>
                        </a:cubicBezTo>
                        <a:cubicBezTo>
                          <a:pt x="8" y="4"/>
                          <a:pt x="8" y="0"/>
                          <a:pt x="7" y="1"/>
                        </a:cubicBezTo>
                        <a:cubicBezTo>
                          <a:pt x="6" y="2"/>
                          <a:pt x="3" y="3"/>
                          <a:pt x="4" y="4"/>
                        </a:cubicBezTo>
                        <a:cubicBezTo>
                          <a:pt x="5" y="5"/>
                          <a:pt x="5" y="8"/>
                          <a:pt x="4" y="8"/>
                        </a:cubicBezTo>
                        <a:cubicBezTo>
                          <a:pt x="3" y="8"/>
                          <a:pt x="2" y="7"/>
                          <a:pt x="2" y="9"/>
                        </a:cubicBezTo>
                        <a:cubicBezTo>
                          <a:pt x="2" y="10"/>
                          <a:pt x="3" y="11"/>
                          <a:pt x="4" y="11"/>
                        </a:cubicBezTo>
                        <a:cubicBezTo>
                          <a:pt x="4" y="11"/>
                          <a:pt x="4" y="13"/>
                          <a:pt x="3" y="13"/>
                        </a:cubicBezTo>
                        <a:cubicBezTo>
                          <a:pt x="3" y="13"/>
                          <a:pt x="0" y="14"/>
                          <a:pt x="2" y="15"/>
                        </a:cubicBezTo>
                        <a:cubicBezTo>
                          <a:pt x="4" y="16"/>
                          <a:pt x="4" y="16"/>
                          <a:pt x="5" y="17"/>
                        </a:cubicBezTo>
                        <a:cubicBezTo>
                          <a:pt x="7" y="18"/>
                          <a:pt x="8" y="19"/>
                          <a:pt x="9" y="19"/>
                        </a:cubicBezTo>
                        <a:cubicBezTo>
                          <a:pt x="9" y="19"/>
                          <a:pt x="10" y="22"/>
                          <a:pt x="11" y="22"/>
                        </a:cubicBezTo>
                        <a:cubicBezTo>
                          <a:pt x="12" y="22"/>
                          <a:pt x="13" y="26"/>
                          <a:pt x="14" y="27"/>
                        </a:cubicBezTo>
                        <a:cubicBezTo>
                          <a:pt x="15" y="27"/>
                          <a:pt x="17" y="27"/>
                          <a:pt x="17" y="25"/>
                        </a:cubicBezTo>
                        <a:close/>
                      </a:path>
                    </a:pathLst>
                  </a:custGeom>
                  <a:solidFill>
                    <a:srgbClr val="06904B"/>
                  </a:solidFill>
                  <a:ln w="3175" cmpd="sng">
                    <a:solidFill>
                      <a:srgbClr val="06904B"/>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6" name="Freeform 53">
                    <a:extLst>
                      <a:ext uri="{FF2B5EF4-FFF2-40B4-BE49-F238E27FC236}">
                        <a16:creationId xmlns:a16="http://schemas.microsoft.com/office/drawing/2014/main" id="{0E7D1FDF-6293-40C2-AF2F-CED92D037A24}"/>
                      </a:ext>
                    </a:extLst>
                  </p:cNvPr>
                  <p:cNvSpPr>
                    <a:spLocks/>
                  </p:cNvSpPr>
                  <p:nvPr/>
                </p:nvSpPr>
                <p:spPr bwMode="auto">
                  <a:xfrm>
                    <a:off x="3736929" y="1751171"/>
                    <a:ext cx="9178" cy="12620"/>
                  </a:xfrm>
                  <a:custGeom>
                    <a:avLst/>
                    <a:gdLst>
                      <a:gd name="T0" fmla="*/ 2 w 2"/>
                      <a:gd name="T1" fmla="*/ 2 h 3"/>
                      <a:gd name="T2" fmla="*/ 0 w 2"/>
                      <a:gd name="T3" fmla="*/ 2 h 3"/>
                      <a:gd name="T4" fmla="*/ 2 w 2"/>
                      <a:gd name="T5" fmla="*/ 2 h 3"/>
                    </a:gdLst>
                    <a:ahLst/>
                    <a:cxnLst>
                      <a:cxn ang="0">
                        <a:pos x="T0" y="T1"/>
                      </a:cxn>
                      <a:cxn ang="0">
                        <a:pos x="T2" y="T3"/>
                      </a:cxn>
                      <a:cxn ang="0">
                        <a:pos x="T4" y="T5"/>
                      </a:cxn>
                    </a:cxnLst>
                    <a:rect l="0" t="0" r="r" b="b"/>
                    <a:pathLst>
                      <a:path w="2" h="3">
                        <a:moveTo>
                          <a:pt x="2" y="2"/>
                        </a:moveTo>
                        <a:cubicBezTo>
                          <a:pt x="2" y="0"/>
                          <a:pt x="0" y="1"/>
                          <a:pt x="0" y="2"/>
                        </a:cubicBezTo>
                        <a:cubicBezTo>
                          <a:pt x="0" y="3"/>
                          <a:pt x="2" y="3"/>
                          <a:pt x="2" y="2"/>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7" name="Freeform 54">
                    <a:extLst>
                      <a:ext uri="{FF2B5EF4-FFF2-40B4-BE49-F238E27FC236}">
                        <a16:creationId xmlns:a16="http://schemas.microsoft.com/office/drawing/2014/main" id="{62D9DB4A-7F6B-4EFC-BA50-9746D6946CB4}"/>
                      </a:ext>
                    </a:extLst>
                  </p:cNvPr>
                  <p:cNvSpPr>
                    <a:spLocks/>
                  </p:cNvSpPr>
                  <p:nvPr/>
                </p:nvSpPr>
                <p:spPr bwMode="auto">
                  <a:xfrm>
                    <a:off x="3352606" y="1768379"/>
                    <a:ext cx="317784" cy="398090"/>
                  </a:xfrm>
                  <a:custGeom>
                    <a:avLst/>
                    <a:gdLst>
                      <a:gd name="T0" fmla="*/ 71 w 72"/>
                      <a:gd name="T1" fmla="*/ 72 h 90"/>
                      <a:gd name="T2" fmla="*/ 62 w 72"/>
                      <a:gd name="T3" fmla="*/ 63 h 90"/>
                      <a:gd name="T4" fmla="*/ 57 w 72"/>
                      <a:gd name="T5" fmla="*/ 59 h 90"/>
                      <a:gd name="T6" fmla="*/ 52 w 72"/>
                      <a:gd name="T7" fmla="*/ 61 h 90"/>
                      <a:gd name="T8" fmla="*/ 47 w 72"/>
                      <a:gd name="T9" fmla="*/ 57 h 90"/>
                      <a:gd name="T10" fmla="*/ 43 w 72"/>
                      <a:gd name="T11" fmla="*/ 56 h 90"/>
                      <a:gd name="T12" fmla="*/ 36 w 72"/>
                      <a:gd name="T13" fmla="*/ 55 h 90"/>
                      <a:gd name="T14" fmla="*/ 30 w 72"/>
                      <a:gd name="T15" fmla="*/ 53 h 90"/>
                      <a:gd name="T16" fmla="*/ 30 w 72"/>
                      <a:gd name="T17" fmla="*/ 49 h 90"/>
                      <a:gd name="T18" fmla="*/ 38 w 72"/>
                      <a:gd name="T19" fmla="*/ 52 h 90"/>
                      <a:gd name="T20" fmla="*/ 38 w 72"/>
                      <a:gd name="T21" fmla="*/ 44 h 90"/>
                      <a:gd name="T22" fmla="*/ 36 w 72"/>
                      <a:gd name="T23" fmla="*/ 36 h 90"/>
                      <a:gd name="T24" fmla="*/ 35 w 72"/>
                      <a:gd name="T25" fmla="*/ 29 h 90"/>
                      <a:gd name="T26" fmla="*/ 38 w 72"/>
                      <a:gd name="T27" fmla="*/ 27 h 90"/>
                      <a:gd name="T28" fmla="*/ 38 w 72"/>
                      <a:gd name="T29" fmla="*/ 20 h 90"/>
                      <a:gd name="T30" fmla="*/ 44 w 72"/>
                      <a:gd name="T31" fmla="*/ 17 h 90"/>
                      <a:gd name="T32" fmla="*/ 42 w 72"/>
                      <a:gd name="T33" fmla="*/ 11 h 90"/>
                      <a:gd name="T34" fmla="*/ 27 w 72"/>
                      <a:gd name="T35" fmla="*/ 4 h 90"/>
                      <a:gd name="T36" fmla="*/ 18 w 72"/>
                      <a:gd name="T37" fmla="*/ 9 h 90"/>
                      <a:gd name="T38" fmla="*/ 7 w 72"/>
                      <a:gd name="T39" fmla="*/ 12 h 90"/>
                      <a:gd name="T40" fmla="*/ 7 w 72"/>
                      <a:gd name="T41" fmla="*/ 18 h 90"/>
                      <a:gd name="T42" fmla="*/ 13 w 72"/>
                      <a:gd name="T43" fmla="*/ 19 h 90"/>
                      <a:gd name="T44" fmla="*/ 17 w 72"/>
                      <a:gd name="T45" fmla="*/ 19 h 90"/>
                      <a:gd name="T46" fmla="*/ 18 w 72"/>
                      <a:gd name="T47" fmla="*/ 31 h 90"/>
                      <a:gd name="T48" fmla="*/ 17 w 72"/>
                      <a:gd name="T49" fmla="*/ 37 h 90"/>
                      <a:gd name="T50" fmla="*/ 12 w 72"/>
                      <a:gd name="T51" fmla="*/ 32 h 90"/>
                      <a:gd name="T52" fmla="*/ 3 w 72"/>
                      <a:gd name="T53" fmla="*/ 22 h 90"/>
                      <a:gd name="T54" fmla="*/ 0 w 72"/>
                      <a:gd name="T55" fmla="*/ 23 h 90"/>
                      <a:gd name="T56" fmla="*/ 14 w 72"/>
                      <a:gd name="T57" fmla="*/ 49 h 90"/>
                      <a:gd name="T58" fmla="*/ 20 w 72"/>
                      <a:gd name="T59" fmla="*/ 71 h 90"/>
                      <a:gd name="T60" fmla="*/ 33 w 72"/>
                      <a:gd name="T61" fmla="*/ 63 h 90"/>
                      <a:gd name="T62" fmla="*/ 41 w 72"/>
                      <a:gd name="T63" fmla="*/ 64 h 90"/>
                      <a:gd name="T64" fmla="*/ 36 w 72"/>
                      <a:gd name="T65" fmla="*/ 67 h 90"/>
                      <a:gd name="T66" fmla="*/ 42 w 72"/>
                      <a:gd name="T67" fmla="*/ 69 h 90"/>
                      <a:gd name="T68" fmla="*/ 40 w 72"/>
                      <a:gd name="T69" fmla="*/ 77 h 90"/>
                      <a:gd name="T70" fmla="*/ 34 w 72"/>
                      <a:gd name="T71" fmla="*/ 79 h 90"/>
                      <a:gd name="T72" fmla="*/ 33 w 72"/>
                      <a:gd name="T73" fmla="*/ 85 h 90"/>
                      <a:gd name="T74" fmla="*/ 30 w 72"/>
                      <a:gd name="T75" fmla="*/ 75 h 90"/>
                      <a:gd name="T76" fmla="*/ 24 w 72"/>
                      <a:gd name="T77" fmla="*/ 72 h 90"/>
                      <a:gd name="T78" fmla="*/ 26 w 72"/>
                      <a:gd name="T79" fmla="*/ 81 h 90"/>
                      <a:gd name="T80" fmla="*/ 30 w 72"/>
                      <a:gd name="T81" fmla="*/ 90 h 90"/>
                      <a:gd name="T82" fmla="*/ 43 w 72"/>
                      <a:gd name="T83" fmla="*/ 87 h 90"/>
                      <a:gd name="T84" fmla="*/ 52 w 72"/>
                      <a:gd name="T85" fmla="*/ 85 h 90"/>
                      <a:gd name="T86" fmla="*/ 61 w 72"/>
                      <a:gd name="T87" fmla="*/ 81 h 90"/>
                      <a:gd name="T88" fmla="*/ 71 w 72"/>
                      <a:gd name="T89"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90">
                        <a:moveTo>
                          <a:pt x="71" y="77"/>
                        </a:moveTo>
                        <a:cubicBezTo>
                          <a:pt x="72" y="76"/>
                          <a:pt x="72" y="74"/>
                          <a:pt x="71" y="72"/>
                        </a:cubicBezTo>
                        <a:cubicBezTo>
                          <a:pt x="70" y="70"/>
                          <a:pt x="67" y="62"/>
                          <a:pt x="66" y="63"/>
                        </a:cubicBezTo>
                        <a:cubicBezTo>
                          <a:pt x="65" y="63"/>
                          <a:pt x="63" y="64"/>
                          <a:pt x="62" y="63"/>
                        </a:cubicBezTo>
                        <a:cubicBezTo>
                          <a:pt x="61" y="63"/>
                          <a:pt x="58" y="64"/>
                          <a:pt x="58" y="63"/>
                        </a:cubicBezTo>
                        <a:cubicBezTo>
                          <a:pt x="58" y="62"/>
                          <a:pt x="58" y="59"/>
                          <a:pt x="57" y="59"/>
                        </a:cubicBezTo>
                        <a:cubicBezTo>
                          <a:pt x="56" y="59"/>
                          <a:pt x="54" y="56"/>
                          <a:pt x="54" y="57"/>
                        </a:cubicBezTo>
                        <a:cubicBezTo>
                          <a:pt x="53" y="58"/>
                          <a:pt x="52" y="61"/>
                          <a:pt x="52" y="61"/>
                        </a:cubicBezTo>
                        <a:cubicBezTo>
                          <a:pt x="51" y="61"/>
                          <a:pt x="50" y="61"/>
                          <a:pt x="49" y="60"/>
                        </a:cubicBezTo>
                        <a:cubicBezTo>
                          <a:pt x="49" y="59"/>
                          <a:pt x="48" y="57"/>
                          <a:pt x="47" y="57"/>
                        </a:cubicBezTo>
                        <a:cubicBezTo>
                          <a:pt x="46" y="57"/>
                          <a:pt x="45" y="60"/>
                          <a:pt x="45" y="59"/>
                        </a:cubicBezTo>
                        <a:cubicBezTo>
                          <a:pt x="44" y="57"/>
                          <a:pt x="43" y="56"/>
                          <a:pt x="43" y="56"/>
                        </a:cubicBezTo>
                        <a:cubicBezTo>
                          <a:pt x="43" y="56"/>
                          <a:pt x="40" y="57"/>
                          <a:pt x="39" y="56"/>
                        </a:cubicBezTo>
                        <a:cubicBezTo>
                          <a:pt x="39" y="55"/>
                          <a:pt x="36" y="55"/>
                          <a:pt x="36" y="55"/>
                        </a:cubicBezTo>
                        <a:cubicBezTo>
                          <a:pt x="35" y="56"/>
                          <a:pt x="34" y="59"/>
                          <a:pt x="33" y="57"/>
                        </a:cubicBezTo>
                        <a:cubicBezTo>
                          <a:pt x="32" y="56"/>
                          <a:pt x="29" y="53"/>
                          <a:pt x="30" y="53"/>
                        </a:cubicBezTo>
                        <a:cubicBezTo>
                          <a:pt x="32" y="53"/>
                          <a:pt x="32" y="52"/>
                          <a:pt x="31" y="51"/>
                        </a:cubicBezTo>
                        <a:cubicBezTo>
                          <a:pt x="30" y="50"/>
                          <a:pt x="28" y="48"/>
                          <a:pt x="30" y="49"/>
                        </a:cubicBezTo>
                        <a:cubicBezTo>
                          <a:pt x="31" y="49"/>
                          <a:pt x="34" y="51"/>
                          <a:pt x="34" y="52"/>
                        </a:cubicBezTo>
                        <a:cubicBezTo>
                          <a:pt x="35" y="53"/>
                          <a:pt x="36" y="52"/>
                          <a:pt x="38" y="52"/>
                        </a:cubicBezTo>
                        <a:cubicBezTo>
                          <a:pt x="40" y="52"/>
                          <a:pt x="40" y="51"/>
                          <a:pt x="39" y="50"/>
                        </a:cubicBezTo>
                        <a:cubicBezTo>
                          <a:pt x="38" y="48"/>
                          <a:pt x="37" y="45"/>
                          <a:pt x="38" y="44"/>
                        </a:cubicBezTo>
                        <a:cubicBezTo>
                          <a:pt x="38" y="43"/>
                          <a:pt x="39" y="41"/>
                          <a:pt x="38" y="40"/>
                        </a:cubicBezTo>
                        <a:cubicBezTo>
                          <a:pt x="37" y="40"/>
                          <a:pt x="37" y="37"/>
                          <a:pt x="36" y="36"/>
                        </a:cubicBezTo>
                        <a:cubicBezTo>
                          <a:pt x="34" y="35"/>
                          <a:pt x="34" y="35"/>
                          <a:pt x="35" y="34"/>
                        </a:cubicBezTo>
                        <a:cubicBezTo>
                          <a:pt x="35" y="32"/>
                          <a:pt x="36" y="31"/>
                          <a:pt x="35" y="29"/>
                        </a:cubicBezTo>
                        <a:cubicBezTo>
                          <a:pt x="35" y="28"/>
                          <a:pt x="34" y="20"/>
                          <a:pt x="35" y="21"/>
                        </a:cubicBezTo>
                        <a:cubicBezTo>
                          <a:pt x="35" y="22"/>
                          <a:pt x="37" y="27"/>
                          <a:pt x="38" y="27"/>
                        </a:cubicBezTo>
                        <a:cubicBezTo>
                          <a:pt x="39" y="26"/>
                          <a:pt x="39" y="23"/>
                          <a:pt x="39" y="22"/>
                        </a:cubicBezTo>
                        <a:cubicBezTo>
                          <a:pt x="38" y="22"/>
                          <a:pt x="37" y="20"/>
                          <a:pt x="38" y="20"/>
                        </a:cubicBezTo>
                        <a:cubicBezTo>
                          <a:pt x="39" y="20"/>
                          <a:pt x="42" y="18"/>
                          <a:pt x="43" y="19"/>
                        </a:cubicBezTo>
                        <a:cubicBezTo>
                          <a:pt x="44" y="19"/>
                          <a:pt x="45" y="17"/>
                          <a:pt x="44" y="17"/>
                        </a:cubicBezTo>
                        <a:cubicBezTo>
                          <a:pt x="43" y="16"/>
                          <a:pt x="39" y="14"/>
                          <a:pt x="40" y="13"/>
                        </a:cubicBezTo>
                        <a:cubicBezTo>
                          <a:pt x="41" y="12"/>
                          <a:pt x="43" y="11"/>
                          <a:pt x="42" y="11"/>
                        </a:cubicBezTo>
                        <a:cubicBezTo>
                          <a:pt x="41" y="10"/>
                          <a:pt x="32" y="3"/>
                          <a:pt x="32" y="0"/>
                        </a:cubicBezTo>
                        <a:cubicBezTo>
                          <a:pt x="30" y="1"/>
                          <a:pt x="28" y="4"/>
                          <a:pt x="27" y="4"/>
                        </a:cubicBezTo>
                        <a:cubicBezTo>
                          <a:pt x="26" y="4"/>
                          <a:pt x="24" y="4"/>
                          <a:pt x="24" y="5"/>
                        </a:cubicBezTo>
                        <a:cubicBezTo>
                          <a:pt x="23" y="8"/>
                          <a:pt x="19" y="9"/>
                          <a:pt x="18" y="9"/>
                        </a:cubicBezTo>
                        <a:cubicBezTo>
                          <a:pt x="17" y="10"/>
                          <a:pt x="11" y="14"/>
                          <a:pt x="10" y="14"/>
                        </a:cubicBezTo>
                        <a:cubicBezTo>
                          <a:pt x="9" y="13"/>
                          <a:pt x="8" y="11"/>
                          <a:pt x="7" y="12"/>
                        </a:cubicBezTo>
                        <a:cubicBezTo>
                          <a:pt x="7" y="13"/>
                          <a:pt x="6" y="15"/>
                          <a:pt x="6" y="15"/>
                        </a:cubicBezTo>
                        <a:cubicBezTo>
                          <a:pt x="5" y="16"/>
                          <a:pt x="6" y="18"/>
                          <a:pt x="7" y="18"/>
                        </a:cubicBezTo>
                        <a:cubicBezTo>
                          <a:pt x="9" y="17"/>
                          <a:pt x="10" y="18"/>
                          <a:pt x="11" y="18"/>
                        </a:cubicBezTo>
                        <a:cubicBezTo>
                          <a:pt x="12" y="19"/>
                          <a:pt x="12" y="20"/>
                          <a:pt x="13" y="19"/>
                        </a:cubicBezTo>
                        <a:cubicBezTo>
                          <a:pt x="14" y="18"/>
                          <a:pt x="15" y="15"/>
                          <a:pt x="16" y="15"/>
                        </a:cubicBezTo>
                        <a:cubicBezTo>
                          <a:pt x="16" y="16"/>
                          <a:pt x="18" y="19"/>
                          <a:pt x="17" y="19"/>
                        </a:cubicBezTo>
                        <a:cubicBezTo>
                          <a:pt x="17" y="19"/>
                          <a:pt x="15" y="24"/>
                          <a:pt x="16" y="25"/>
                        </a:cubicBezTo>
                        <a:cubicBezTo>
                          <a:pt x="18" y="27"/>
                          <a:pt x="19" y="30"/>
                          <a:pt x="18" y="31"/>
                        </a:cubicBezTo>
                        <a:cubicBezTo>
                          <a:pt x="18" y="31"/>
                          <a:pt x="15" y="33"/>
                          <a:pt x="16" y="33"/>
                        </a:cubicBezTo>
                        <a:cubicBezTo>
                          <a:pt x="17" y="33"/>
                          <a:pt x="18" y="36"/>
                          <a:pt x="17" y="37"/>
                        </a:cubicBezTo>
                        <a:cubicBezTo>
                          <a:pt x="16" y="38"/>
                          <a:pt x="12" y="37"/>
                          <a:pt x="12" y="35"/>
                        </a:cubicBezTo>
                        <a:cubicBezTo>
                          <a:pt x="12" y="34"/>
                          <a:pt x="13" y="33"/>
                          <a:pt x="12" y="32"/>
                        </a:cubicBezTo>
                        <a:cubicBezTo>
                          <a:pt x="12" y="32"/>
                          <a:pt x="6" y="27"/>
                          <a:pt x="6" y="25"/>
                        </a:cubicBezTo>
                        <a:cubicBezTo>
                          <a:pt x="6" y="22"/>
                          <a:pt x="4" y="21"/>
                          <a:pt x="3" y="22"/>
                        </a:cubicBezTo>
                        <a:cubicBezTo>
                          <a:pt x="3" y="22"/>
                          <a:pt x="1" y="23"/>
                          <a:pt x="1" y="22"/>
                        </a:cubicBezTo>
                        <a:cubicBezTo>
                          <a:pt x="1" y="21"/>
                          <a:pt x="0" y="22"/>
                          <a:pt x="0" y="23"/>
                        </a:cubicBezTo>
                        <a:cubicBezTo>
                          <a:pt x="0" y="24"/>
                          <a:pt x="0" y="25"/>
                          <a:pt x="1" y="27"/>
                        </a:cubicBezTo>
                        <a:cubicBezTo>
                          <a:pt x="2" y="29"/>
                          <a:pt x="13" y="47"/>
                          <a:pt x="14" y="49"/>
                        </a:cubicBezTo>
                        <a:cubicBezTo>
                          <a:pt x="15" y="51"/>
                          <a:pt x="18" y="62"/>
                          <a:pt x="18" y="65"/>
                        </a:cubicBezTo>
                        <a:cubicBezTo>
                          <a:pt x="19" y="67"/>
                          <a:pt x="19" y="71"/>
                          <a:pt x="20" y="71"/>
                        </a:cubicBezTo>
                        <a:cubicBezTo>
                          <a:pt x="21" y="71"/>
                          <a:pt x="24" y="70"/>
                          <a:pt x="25" y="69"/>
                        </a:cubicBezTo>
                        <a:cubicBezTo>
                          <a:pt x="26" y="68"/>
                          <a:pt x="31" y="63"/>
                          <a:pt x="33" y="63"/>
                        </a:cubicBezTo>
                        <a:cubicBezTo>
                          <a:pt x="35" y="63"/>
                          <a:pt x="39" y="62"/>
                          <a:pt x="40" y="62"/>
                        </a:cubicBezTo>
                        <a:cubicBezTo>
                          <a:pt x="41" y="63"/>
                          <a:pt x="42" y="65"/>
                          <a:pt x="41" y="64"/>
                        </a:cubicBezTo>
                        <a:cubicBezTo>
                          <a:pt x="40" y="64"/>
                          <a:pt x="38" y="64"/>
                          <a:pt x="37" y="65"/>
                        </a:cubicBezTo>
                        <a:cubicBezTo>
                          <a:pt x="36" y="66"/>
                          <a:pt x="35" y="66"/>
                          <a:pt x="36" y="67"/>
                        </a:cubicBezTo>
                        <a:cubicBezTo>
                          <a:pt x="37" y="68"/>
                          <a:pt x="37" y="69"/>
                          <a:pt x="39" y="69"/>
                        </a:cubicBezTo>
                        <a:cubicBezTo>
                          <a:pt x="41" y="68"/>
                          <a:pt x="41" y="68"/>
                          <a:pt x="42" y="69"/>
                        </a:cubicBezTo>
                        <a:cubicBezTo>
                          <a:pt x="42" y="70"/>
                          <a:pt x="47" y="73"/>
                          <a:pt x="45" y="73"/>
                        </a:cubicBezTo>
                        <a:cubicBezTo>
                          <a:pt x="43" y="73"/>
                          <a:pt x="41" y="75"/>
                          <a:pt x="40" y="77"/>
                        </a:cubicBezTo>
                        <a:cubicBezTo>
                          <a:pt x="39" y="79"/>
                          <a:pt x="38" y="75"/>
                          <a:pt x="37" y="76"/>
                        </a:cubicBezTo>
                        <a:cubicBezTo>
                          <a:pt x="36" y="77"/>
                          <a:pt x="33" y="79"/>
                          <a:pt x="34" y="79"/>
                        </a:cubicBezTo>
                        <a:cubicBezTo>
                          <a:pt x="34" y="79"/>
                          <a:pt x="36" y="81"/>
                          <a:pt x="36" y="81"/>
                        </a:cubicBezTo>
                        <a:cubicBezTo>
                          <a:pt x="35" y="82"/>
                          <a:pt x="35" y="85"/>
                          <a:pt x="33" y="85"/>
                        </a:cubicBezTo>
                        <a:cubicBezTo>
                          <a:pt x="32" y="84"/>
                          <a:pt x="32" y="79"/>
                          <a:pt x="32" y="79"/>
                        </a:cubicBezTo>
                        <a:cubicBezTo>
                          <a:pt x="31" y="78"/>
                          <a:pt x="30" y="76"/>
                          <a:pt x="30" y="75"/>
                        </a:cubicBezTo>
                        <a:cubicBezTo>
                          <a:pt x="30" y="75"/>
                          <a:pt x="31" y="73"/>
                          <a:pt x="31" y="72"/>
                        </a:cubicBezTo>
                        <a:cubicBezTo>
                          <a:pt x="30" y="71"/>
                          <a:pt x="25" y="71"/>
                          <a:pt x="24" y="72"/>
                        </a:cubicBezTo>
                        <a:cubicBezTo>
                          <a:pt x="23" y="73"/>
                          <a:pt x="23" y="74"/>
                          <a:pt x="24" y="75"/>
                        </a:cubicBezTo>
                        <a:cubicBezTo>
                          <a:pt x="24" y="76"/>
                          <a:pt x="26" y="79"/>
                          <a:pt x="26" y="81"/>
                        </a:cubicBezTo>
                        <a:cubicBezTo>
                          <a:pt x="26" y="82"/>
                          <a:pt x="26" y="83"/>
                          <a:pt x="27" y="84"/>
                        </a:cubicBezTo>
                        <a:cubicBezTo>
                          <a:pt x="28" y="85"/>
                          <a:pt x="30" y="89"/>
                          <a:pt x="30" y="90"/>
                        </a:cubicBezTo>
                        <a:cubicBezTo>
                          <a:pt x="33" y="90"/>
                          <a:pt x="39" y="87"/>
                          <a:pt x="40" y="86"/>
                        </a:cubicBezTo>
                        <a:cubicBezTo>
                          <a:pt x="40" y="86"/>
                          <a:pt x="42" y="86"/>
                          <a:pt x="43" y="87"/>
                        </a:cubicBezTo>
                        <a:cubicBezTo>
                          <a:pt x="44" y="88"/>
                          <a:pt x="47" y="85"/>
                          <a:pt x="48" y="84"/>
                        </a:cubicBezTo>
                        <a:cubicBezTo>
                          <a:pt x="49" y="83"/>
                          <a:pt x="51" y="85"/>
                          <a:pt x="52" y="85"/>
                        </a:cubicBezTo>
                        <a:cubicBezTo>
                          <a:pt x="53" y="86"/>
                          <a:pt x="57" y="83"/>
                          <a:pt x="57" y="82"/>
                        </a:cubicBezTo>
                        <a:cubicBezTo>
                          <a:pt x="57" y="80"/>
                          <a:pt x="60" y="80"/>
                          <a:pt x="61" y="81"/>
                        </a:cubicBezTo>
                        <a:cubicBezTo>
                          <a:pt x="62" y="81"/>
                          <a:pt x="65" y="80"/>
                          <a:pt x="66" y="79"/>
                        </a:cubicBezTo>
                        <a:cubicBezTo>
                          <a:pt x="66" y="78"/>
                          <a:pt x="68" y="77"/>
                          <a:pt x="71" y="77"/>
                        </a:cubicBezTo>
                        <a:close/>
                      </a:path>
                    </a:pathLst>
                  </a:custGeom>
                  <a:solidFill>
                    <a:srgbClr val="06904B"/>
                  </a:solidFill>
                  <a:ln w="3175" cmpd="sng">
                    <a:solidFill>
                      <a:srgbClr val="FFFFFF"/>
                    </a:solidFill>
                    <a:round/>
                    <a:headEnd/>
                    <a:tailEnd/>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8" name="Freeform 55">
                    <a:extLst>
                      <a:ext uri="{FF2B5EF4-FFF2-40B4-BE49-F238E27FC236}">
                        <a16:creationId xmlns:a16="http://schemas.microsoft.com/office/drawing/2014/main" id="{76F57CFC-5163-48EB-BC66-30C7863E7795}"/>
                      </a:ext>
                    </a:extLst>
                  </p:cNvPr>
                  <p:cNvSpPr>
                    <a:spLocks/>
                  </p:cNvSpPr>
                  <p:nvPr/>
                </p:nvSpPr>
                <p:spPr bwMode="auto">
                  <a:xfrm>
                    <a:off x="3582053" y="1980618"/>
                    <a:ext cx="61951" cy="35564"/>
                  </a:xfrm>
                  <a:custGeom>
                    <a:avLst/>
                    <a:gdLst>
                      <a:gd name="T0" fmla="*/ 4 w 14"/>
                      <a:gd name="T1" fmla="*/ 6 h 8"/>
                      <a:gd name="T2" fmla="*/ 8 w 14"/>
                      <a:gd name="T3" fmla="*/ 7 h 8"/>
                      <a:gd name="T4" fmla="*/ 10 w 14"/>
                      <a:gd name="T5" fmla="*/ 7 h 8"/>
                      <a:gd name="T6" fmla="*/ 11 w 14"/>
                      <a:gd name="T7" fmla="*/ 5 h 8"/>
                      <a:gd name="T8" fmla="*/ 13 w 14"/>
                      <a:gd name="T9" fmla="*/ 2 h 8"/>
                      <a:gd name="T10" fmla="*/ 12 w 14"/>
                      <a:gd name="T11" fmla="*/ 0 h 8"/>
                      <a:gd name="T12" fmla="*/ 8 w 14"/>
                      <a:gd name="T13" fmla="*/ 1 h 8"/>
                      <a:gd name="T14" fmla="*/ 5 w 14"/>
                      <a:gd name="T15" fmla="*/ 2 h 8"/>
                      <a:gd name="T16" fmla="*/ 2 w 14"/>
                      <a:gd name="T17" fmla="*/ 2 h 8"/>
                      <a:gd name="T18" fmla="*/ 1 w 14"/>
                      <a:gd name="T19" fmla="*/ 5 h 8"/>
                      <a:gd name="T20" fmla="*/ 4 w 14"/>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8">
                        <a:moveTo>
                          <a:pt x="4" y="6"/>
                        </a:moveTo>
                        <a:cubicBezTo>
                          <a:pt x="5" y="7"/>
                          <a:pt x="6" y="7"/>
                          <a:pt x="8" y="7"/>
                        </a:cubicBezTo>
                        <a:cubicBezTo>
                          <a:pt x="9" y="7"/>
                          <a:pt x="9" y="8"/>
                          <a:pt x="10" y="7"/>
                        </a:cubicBezTo>
                        <a:cubicBezTo>
                          <a:pt x="11" y="7"/>
                          <a:pt x="11" y="6"/>
                          <a:pt x="11" y="5"/>
                        </a:cubicBezTo>
                        <a:cubicBezTo>
                          <a:pt x="12" y="4"/>
                          <a:pt x="12" y="3"/>
                          <a:pt x="13" y="2"/>
                        </a:cubicBezTo>
                        <a:cubicBezTo>
                          <a:pt x="14" y="2"/>
                          <a:pt x="14" y="0"/>
                          <a:pt x="12" y="0"/>
                        </a:cubicBezTo>
                        <a:cubicBezTo>
                          <a:pt x="11" y="0"/>
                          <a:pt x="9" y="0"/>
                          <a:pt x="8" y="1"/>
                        </a:cubicBezTo>
                        <a:cubicBezTo>
                          <a:pt x="7" y="2"/>
                          <a:pt x="5" y="3"/>
                          <a:pt x="5" y="2"/>
                        </a:cubicBezTo>
                        <a:cubicBezTo>
                          <a:pt x="4" y="2"/>
                          <a:pt x="3" y="1"/>
                          <a:pt x="2" y="2"/>
                        </a:cubicBezTo>
                        <a:cubicBezTo>
                          <a:pt x="1" y="2"/>
                          <a:pt x="0" y="5"/>
                          <a:pt x="1" y="5"/>
                        </a:cubicBezTo>
                        <a:cubicBezTo>
                          <a:pt x="2" y="4"/>
                          <a:pt x="3" y="4"/>
                          <a:pt x="4" y="6"/>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sp>
                <p:nvSpPr>
                  <p:cNvPr id="59" name="Freeform 56">
                    <a:extLst>
                      <a:ext uri="{FF2B5EF4-FFF2-40B4-BE49-F238E27FC236}">
                        <a16:creationId xmlns:a16="http://schemas.microsoft.com/office/drawing/2014/main" id="{6E0E5824-CBBC-482D-81F8-4F1EAB302C24}"/>
                      </a:ext>
                    </a:extLst>
                  </p:cNvPr>
                  <p:cNvSpPr>
                    <a:spLocks/>
                  </p:cNvSpPr>
                  <p:nvPr/>
                </p:nvSpPr>
                <p:spPr bwMode="auto">
                  <a:xfrm>
                    <a:off x="3538458" y="1971440"/>
                    <a:ext cx="30975" cy="26386"/>
                  </a:xfrm>
                  <a:custGeom>
                    <a:avLst/>
                    <a:gdLst>
                      <a:gd name="T0" fmla="*/ 6 w 7"/>
                      <a:gd name="T1" fmla="*/ 4 h 6"/>
                      <a:gd name="T2" fmla="*/ 5 w 7"/>
                      <a:gd name="T3" fmla="*/ 0 h 6"/>
                      <a:gd name="T4" fmla="*/ 4 w 7"/>
                      <a:gd name="T5" fmla="*/ 2 h 6"/>
                      <a:gd name="T6" fmla="*/ 1 w 7"/>
                      <a:gd name="T7" fmla="*/ 3 h 6"/>
                      <a:gd name="T8" fmla="*/ 2 w 7"/>
                      <a:gd name="T9" fmla="*/ 6 h 6"/>
                      <a:gd name="T10" fmla="*/ 4 w 7"/>
                      <a:gd name="T11" fmla="*/ 6 h 6"/>
                      <a:gd name="T12" fmla="*/ 4 w 7"/>
                      <a:gd name="T13" fmla="*/ 4 h 6"/>
                      <a:gd name="T14" fmla="*/ 6 w 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6" y="4"/>
                        </a:moveTo>
                        <a:cubicBezTo>
                          <a:pt x="7" y="3"/>
                          <a:pt x="6" y="0"/>
                          <a:pt x="5" y="0"/>
                        </a:cubicBezTo>
                        <a:cubicBezTo>
                          <a:pt x="4" y="1"/>
                          <a:pt x="4" y="2"/>
                          <a:pt x="4" y="2"/>
                        </a:cubicBezTo>
                        <a:cubicBezTo>
                          <a:pt x="4" y="3"/>
                          <a:pt x="3" y="3"/>
                          <a:pt x="1" y="3"/>
                        </a:cubicBezTo>
                        <a:cubicBezTo>
                          <a:pt x="0" y="2"/>
                          <a:pt x="0" y="5"/>
                          <a:pt x="2" y="6"/>
                        </a:cubicBezTo>
                        <a:cubicBezTo>
                          <a:pt x="3" y="6"/>
                          <a:pt x="4" y="6"/>
                          <a:pt x="4" y="6"/>
                        </a:cubicBezTo>
                        <a:cubicBezTo>
                          <a:pt x="4" y="5"/>
                          <a:pt x="4" y="3"/>
                          <a:pt x="4" y="4"/>
                        </a:cubicBezTo>
                        <a:cubicBezTo>
                          <a:pt x="5" y="4"/>
                          <a:pt x="5" y="5"/>
                          <a:pt x="6" y="4"/>
                        </a:cubicBezTo>
                        <a:close/>
                      </a:path>
                    </a:pathLst>
                  </a:custGeom>
                  <a:solidFill>
                    <a:srgbClr val="06904B"/>
                  </a:solidFill>
                  <a:ln w="3175" cmpd="sng">
                    <a:solidFill>
                      <a:srgbClr val="06904B"/>
                    </a:solidFill>
                  </a:ln>
                </p:spPr>
                <p:txBody>
                  <a:bodyPr vert="horz" wrap="square" lIns="91440" tIns="45720" rIns="91440" bIns="45720" numCol="1" anchor="t" anchorCtr="0" compatLnSpc="1">
                    <a:prstTxWarp prst="textNoShape">
                      <a:avLst/>
                    </a:prstTxWarp>
                  </a:bodyPr>
                  <a:lstStyle/>
                  <a:p>
                    <a:endParaRPr lang="en-NZ" sz="900">
                      <a:solidFill>
                        <a:srgbClr val="C9DD03"/>
                      </a:solidFill>
                    </a:endParaRPr>
                  </a:p>
                </p:txBody>
              </p:sp>
            </p:grpSp>
            <p:sp>
              <p:nvSpPr>
                <p:cNvPr id="97" name="Freeform: Shape 96">
                  <a:extLst>
                    <a:ext uri="{FF2B5EF4-FFF2-40B4-BE49-F238E27FC236}">
                      <a16:creationId xmlns:a16="http://schemas.microsoft.com/office/drawing/2014/main" id="{DDE89E80-5709-4001-A66C-60B0FA111125}"/>
                    </a:ext>
                  </a:extLst>
                </p:cNvPr>
                <p:cNvSpPr/>
                <p:nvPr/>
              </p:nvSpPr>
              <p:spPr bwMode="gray">
                <a:xfrm>
                  <a:off x="5848219" y="4289325"/>
                  <a:ext cx="293536" cy="429360"/>
                </a:xfrm>
                <a:custGeom>
                  <a:avLst/>
                  <a:gdLst>
                    <a:gd name="connsiteX0" fmla="*/ 32385 w 283880"/>
                    <a:gd name="connsiteY0" fmla="*/ 341730 h 416025"/>
                    <a:gd name="connsiteX1" fmla="*/ 41910 w 283880"/>
                    <a:gd name="connsiteY1" fmla="*/ 339825 h 416025"/>
                    <a:gd name="connsiteX2" fmla="*/ 43815 w 283880"/>
                    <a:gd name="connsiteY2" fmla="*/ 315060 h 416025"/>
                    <a:gd name="connsiteX3" fmla="*/ 49530 w 283880"/>
                    <a:gd name="connsiteY3" fmla="*/ 301725 h 416025"/>
                    <a:gd name="connsiteX4" fmla="*/ 64770 w 283880"/>
                    <a:gd name="connsiteY4" fmla="*/ 290295 h 416025"/>
                    <a:gd name="connsiteX5" fmla="*/ 83820 w 283880"/>
                    <a:gd name="connsiteY5" fmla="*/ 276960 h 416025"/>
                    <a:gd name="connsiteX6" fmla="*/ 91440 w 283880"/>
                    <a:gd name="connsiteY6" fmla="*/ 267435 h 416025"/>
                    <a:gd name="connsiteX7" fmla="*/ 97155 w 283880"/>
                    <a:gd name="connsiteY7" fmla="*/ 259815 h 416025"/>
                    <a:gd name="connsiteX8" fmla="*/ 99060 w 283880"/>
                    <a:gd name="connsiteY8" fmla="*/ 252195 h 416025"/>
                    <a:gd name="connsiteX9" fmla="*/ 120015 w 283880"/>
                    <a:gd name="connsiteY9" fmla="*/ 233145 h 416025"/>
                    <a:gd name="connsiteX10" fmla="*/ 135255 w 283880"/>
                    <a:gd name="connsiteY10" fmla="*/ 214095 h 416025"/>
                    <a:gd name="connsiteX11" fmla="*/ 140970 w 283880"/>
                    <a:gd name="connsiteY11" fmla="*/ 198855 h 416025"/>
                    <a:gd name="connsiteX12" fmla="*/ 150495 w 283880"/>
                    <a:gd name="connsiteY12" fmla="*/ 183615 h 416025"/>
                    <a:gd name="connsiteX13" fmla="*/ 169545 w 283880"/>
                    <a:gd name="connsiteY13" fmla="*/ 174090 h 416025"/>
                    <a:gd name="connsiteX14" fmla="*/ 175260 w 283880"/>
                    <a:gd name="connsiteY14" fmla="*/ 168375 h 416025"/>
                    <a:gd name="connsiteX15" fmla="*/ 177165 w 283880"/>
                    <a:gd name="connsiteY15" fmla="*/ 162660 h 416025"/>
                    <a:gd name="connsiteX16" fmla="*/ 179070 w 283880"/>
                    <a:gd name="connsiteY16" fmla="*/ 145515 h 416025"/>
                    <a:gd name="connsiteX17" fmla="*/ 177165 w 283880"/>
                    <a:gd name="connsiteY17" fmla="*/ 130275 h 416025"/>
                    <a:gd name="connsiteX18" fmla="*/ 171450 w 283880"/>
                    <a:gd name="connsiteY18" fmla="*/ 128370 h 416025"/>
                    <a:gd name="connsiteX19" fmla="*/ 167640 w 283880"/>
                    <a:gd name="connsiteY19" fmla="*/ 116940 h 416025"/>
                    <a:gd name="connsiteX20" fmla="*/ 161925 w 283880"/>
                    <a:gd name="connsiteY20" fmla="*/ 109320 h 416025"/>
                    <a:gd name="connsiteX21" fmla="*/ 158115 w 283880"/>
                    <a:gd name="connsiteY21" fmla="*/ 103605 h 416025"/>
                    <a:gd name="connsiteX22" fmla="*/ 175260 w 283880"/>
                    <a:gd name="connsiteY22" fmla="*/ 105510 h 416025"/>
                    <a:gd name="connsiteX23" fmla="*/ 179070 w 283880"/>
                    <a:gd name="connsiteY23" fmla="*/ 113130 h 416025"/>
                    <a:gd name="connsiteX24" fmla="*/ 180975 w 283880"/>
                    <a:gd name="connsiteY24" fmla="*/ 120750 h 416025"/>
                    <a:gd name="connsiteX25" fmla="*/ 190500 w 283880"/>
                    <a:gd name="connsiteY25" fmla="*/ 122655 h 416025"/>
                    <a:gd name="connsiteX26" fmla="*/ 201930 w 283880"/>
                    <a:gd name="connsiteY26" fmla="*/ 111225 h 416025"/>
                    <a:gd name="connsiteX27" fmla="*/ 217170 w 283880"/>
                    <a:gd name="connsiteY27" fmla="*/ 103605 h 416025"/>
                    <a:gd name="connsiteX28" fmla="*/ 232410 w 283880"/>
                    <a:gd name="connsiteY28" fmla="*/ 78840 h 416025"/>
                    <a:gd name="connsiteX29" fmla="*/ 249555 w 283880"/>
                    <a:gd name="connsiteY29" fmla="*/ 61695 h 416025"/>
                    <a:gd name="connsiteX30" fmla="*/ 259080 w 283880"/>
                    <a:gd name="connsiteY30" fmla="*/ 57885 h 416025"/>
                    <a:gd name="connsiteX31" fmla="*/ 266700 w 283880"/>
                    <a:gd name="connsiteY31" fmla="*/ 52170 h 416025"/>
                    <a:gd name="connsiteX32" fmla="*/ 278130 w 283880"/>
                    <a:gd name="connsiteY32" fmla="*/ 31215 h 416025"/>
                    <a:gd name="connsiteX33" fmla="*/ 281940 w 283880"/>
                    <a:gd name="connsiteY33" fmla="*/ 735 h 416025"/>
                    <a:gd name="connsiteX34" fmla="*/ 283845 w 283880"/>
                    <a:gd name="connsiteY34" fmla="*/ 12165 h 416025"/>
                    <a:gd name="connsiteX35" fmla="*/ 276225 w 283880"/>
                    <a:gd name="connsiteY35" fmla="*/ 40740 h 416025"/>
                    <a:gd name="connsiteX36" fmla="*/ 268605 w 283880"/>
                    <a:gd name="connsiteY36" fmla="*/ 48360 h 416025"/>
                    <a:gd name="connsiteX37" fmla="*/ 259080 w 283880"/>
                    <a:gd name="connsiteY37" fmla="*/ 61695 h 416025"/>
                    <a:gd name="connsiteX38" fmla="*/ 253365 w 283880"/>
                    <a:gd name="connsiteY38" fmla="*/ 65505 h 416025"/>
                    <a:gd name="connsiteX39" fmla="*/ 247650 w 283880"/>
                    <a:gd name="connsiteY39" fmla="*/ 73125 h 416025"/>
                    <a:gd name="connsiteX40" fmla="*/ 234315 w 283880"/>
                    <a:gd name="connsiteY40" fmla="*/ 80745 h 416025"/>
                    <a:gd name="connsiteX41" fmla="*/ 215265 w 283880"/>
                    <a:gd name="connsiteY41" fmla="*/ 94080 h 416025"/>
                    <a:gd name="connsiteX42" fmla="*/ 209550 w 283880"/>
                    <a:gd name="connsiteY42" fmla="*/ 97890 h 416025"/>
                    <a:gd name="connsiteX43" fmla="*/ 201930 w 283880"/>
                    <a:gd name="connsiteY43" fmla="*/ 101700 h 416025"/>
                    <a:gd name="connsiteX44" fmla="*/ 196215 w 283880"/>
                    <a:gd name="connsiteY44" fmla="*/ 109320 h 416025"/>
                    <a:gd name="connsiteX45" fmla="*/ 186690 w 283880"/>
                    <a:gd name="connsiteY45" fmla="*/ 130275 h 416025"/>
                    <a:gd name="connsiteX46" fmla="*/ 180975 w 283880"/>
                    <a:gd name="connsiteY46" fmla="*/ 139800 h 416025"/>
                    <a:gd name="connsiteX47" fmla="*/ 171450 w 283880"/>
                    <a:gd name="connsiteY47" fmla="*/ 158850 h 416025"/>
                    <a:gd name="connsiteX48" fmla="*/ 135255 w 283880"/>
                    <a:gd name="connsiteY48" fmla="*/ 193140 h 416025"/>
                    <a:gd name="connsiteX49" fmla="*/ 118110 w 283880"/>
                    <a:gd name="connsiteY49" fmla="*/ 208380 h 416025"/>
                    <a:gd name="connsiteX50" fmla="*/ 83820 w 283880"/>
                    <a:gd name="connsiteY50" fmla="*/ 236955 h 416025"/>
                    <a:gd name="connsiteX51" fmla="*/ 74295 w 283880"/>
                    <a:gd name="connsiteY51" fmla="*/ 244575 h 416025"/>
                    <a:gd name="connsiteX52" fmla="*/ 59055 w 283880"/>
                    <a:gd name="connsiteY52" fmla="*/ 273150 h 416025"/>
                    <a:gd name="connsiteX53" fmla="*/ 55245 w 283880"/>
                    <a:gd name="connsiteY53" fmla="*/ 297915 h 416025"/>
                    <a:gd name="connsiteX54" fmla="*/ 53340 w 283880"/>
                    <a:gd name="connsiteY54" fmla="*/ 303630 h 416025"/>
                    <a:gd name="connsiteX55" fmla="*/ 51435 w 283880"/>
                    <a:gd name="connsiteY55" fmla="*/ 313155 h 416025"/>
                    <a:gd name="connsiteX56" fmla="*/ 32385 w 283880"/>
                    <a:gd name="connsiteY56" fmla="*/ 337920 h 416025"/>
                    <a:gd name="connsiteX57" fmla="*/ 24765 w 283880"/>
                    <a:gd name="connsiteY57" fmla="*/ 353160 h 416025"/>
                    <a:gd name="connsiteX58" fmla="*/ 17145 w 283880"/>
                    <a:gd name="connsiteY58" fmla="*/ 372210 h 416025"/>
                    <a:gd name="connsiteX59" fmla="*/ 5715 w 283880"/>
                    <a:gd name="connsiteY59" fmla="*/ 383640 h 416025"/>
                    <a:gd name="connsiteX60" fmla="*/ 3810 w 283880"/>
                    <a:gd name="connsiteY60" fmla="*/ 393165 h 416025"/>
                    <a:gd name="connsiteX61" fmla="*/ 1905 w 283880"/>
                    <a:gd name="connsiteY61" fmla="*/ 398880 h 416025"/>
                    <a:gd name="connsiteX62" fmla="*/ 0 w 283880"/>
                    <a:gd name="connsiteY62" fmla="*/ 406500 h 416025"/>
                    <a:gd name="connsiteX63" fmla="*/ 3810 w 283880"/>
                    <a:gd name="connsiteY63" fmla="*/ 416025 h 4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3880" h="416025">
                      <a:moveTo>
                        <a:pt x="32385" y="341730"/>
                      </a:moveTo>
                      <a:cubicBezTo>
                        <a:pt x="35560" y="341095"/>
                        <a:pt x="39778" y="342262"/>
                        <a:pt x="41910" y="339825"/>
                      </a:cubicBezTo>
                      <a:cubicBezTo>
                        <a:pt x="48389" y="332421"/>
                        <a:pt x="45137" y="322991"/>
                        <a:pt x="43815" y="315060"/>
                      </a:cubicBezTo>
                      <a:cubicBezTo>
                        <a:pt x="45720" y="310615"/>
                        <a:pt x="47042" y="305872"/>
                        <a:pt x="49530" y="301725"/>
                      </a:cubicBezTo>
                      <a:cubicBezTo>
                        <a:pt x="53007" y="295930"/>
                        <a:pt x="59609" y="293908"/>
                        <a:pt x="64770" y="290295"/>
                      </a:cubicBezTo>
                      <a:cubicBezTo>
                        <a:pt x="89603" y="272912"/>
                        <a:pt x="59502" y="291551"/>
                        <a:pt x="83820" y="276960"/>
                      </a:cubicBezTo>
                      <a:cubicBezTo>
                        <a:pt x="87529" y="265834"/>
                        <a:pt x="82823" y="276052"/>
                        <a:pt x="91440" y="267435"/>
                      </a:cubicBezTo>
                      <a:cubicBezTo>
                        <a:pt x="93685" y="265190"/>
                        <a:pt x="95250" y="262355"/>
                        <a:pt x="97155" y="259815"/>
                      </a:cubicBezTo>
                      <a:cubicBezTo>
                        <a:pt x="97790" y="257275"/>
                        <a:pt x="97559" y="254340"/>
                        <a:pt x="99060" y="252195"/>
                      </a:cubicBezTo>
                      <a:cubicBezTo>
                        <a:pt x="105385" y="243159"/>
                        <a:pt x="112304" y="240155"/>
                        <a:pt x="120015" y="233145"/>
                      </a:cubicBezTo>
                      <a:cubicBezTo>
                        <a:pt x="132333" y="221947"/>
                        <a:pt x="129626" y="225354"/>
                        <a:pt x="135255" y="214095"/>
                      </a:cubicBezTo>
                      <a:cubicBezTo>
                        <a:pt x="138930" y="195718"/>
                        <a:pt x="134430" y="211936"/>
                        <a:pt x="140970" y="198855"/>
                      </a:cubicBezTo>
                      <a:cubicBezTo>
                        <a:pt x="145640" y="189515"/>
                        <a:pt x="142473" y="189632"/>
                        <a:pt x="150495" y="183615"/>
                      </a:cubicBezTo>
                      <a:cubicBezTo>
                        <a:pt x="157613" y="178276"/>
                        <a:pt x="161513" y="177303"/>
                        <a:pt x="169545" y="174090"/>
                      </a:cubicBezTo>
                      <a:cubicBezTo>
                        <a:pt x="171450" y="172185"/>
                        <a:pt x="173766" y="170617"/>
                        <a:pt x="175260" y="168375"/>
                      </a:cubicBezTo>
                      <a:cubicBezTo>
                        <a:pt x="176374" y="166704"/>
                        <a:pt x="176835" y="164641"/>
                        <a:pt x="177165" y="162660"/>
                      </a:cubicBezTo>
                      <a:cubicBezTo>
                        <a:pt x="178110" y="156988"/>
                        <a:pt x="178435" y="151230"/>
                        <a:pt x="179070" y="145515"/>
                      </a:cubicBezTo>
                      <a:cubicBezTo>
                        <a:pt x="178435" y="140435"/>
                        <a:pt x="179244" y="134953"/>
                        <a:pt x="177165" y="130275"/>
                      </a:cubicBezTo>
                      <a:cubicBezTo>
                        <a:pt x="176349" y="128440"/>
                        <a:pt x="172617" y="130004"/>
                        <a:pt x="171450" y="128370"/>
                      </a:cubicBezTo>
                      <a:cubicBezTo>
                        <a:pt x="169116" y="125102"/>
                        <a:pt x="170050" y="120153"/>
                        <a:pt x="167640" y="116940"/>
                      </a:cubicBezTo>
                      <a:cubicBezTo>
                        <a:pt x="165735" y="114400"/>
                        <a:pt x="163770" y="111904"/>
                        <a:pt x="161925" y="109320"/>
                      </a:cubicBezTo>
                      <a:cubicBezTo>
                        <a:pt x="160594" y="107457"/>
                        <a:pt x="155914" y="104234"/>
                        <a:pt x="158115" y="103605"/>
                      </a:cubicBezTo>
                      <a:cubicBezTo>
                        <a:pt x="163644" y="102025"/>
                        <a:pt x="169545" y="104875"/>
                        <a:pt x="175260" y="105510"/>
                      </a:cubicBezTo>
                      <a:cubicBezTo>
                        <a:pt x="176530" y="108050"/>
                        <a:pt x="178073" y="110471"/>
                        <a:pt x="179070" y="113130"/>
                      </a:cubicBezTo>
                      <a:cubicBezTo>
                        <a:pt x="179989" y="115581"/>
                        <a:pt x="178964" y="119074"/>
                        <a:pt x="180975" y="120750"/>
                      </a:cubicBezTo>
                      <a:cubicBezTo>
                        <a:pt x="183462" y="122823"/>
                        <a:pt x="187325" y="122020"/>
                        <a:pt x="190500" y="122655"/>
                      </a:cubicBezTo>
                      <a:cubicBezTo>
                        <a:pt x="210820" y="112495"/>
                        <a:pt x="186690" y="126465"/>
                        <a:pt x="201930" y="111225"/>
                      </a:cubicBezTo>
                      <a:cubicBezTo>
                        <a:pt x="206429" y="106726"/>
                        <a:pt x="211602" y="105461"/>
                        <a:pt x="217170" y="103605"/>
                      </a:cubicBezTo>
                      <a:cubicBezTo>
                        <a:pt x="223683" y="90578"/>
                        <a:pt x="223336" y="88612"/>
                        <a:pt x="232410" y="78840"/>
                      </a:cubicBezTo>
                      <a:cubicBezTo>
                        <a:pt x="237910" y="72917"/>
                        <a:pt x="242051" y="64697"/>
                        <a:pt x="249555" y="61695"/>
                      </a:cubicBezTo>
                      <a:cubicBezTo>
                        <a:pt x="252730" y="60425"/>
                        <a:pt x="256091" y="59546"/>
                        <a:pt x="259080" y="57885"/>
                      </a:cubicBezTo>
                      <a:cubicBezTo>
                        <a:pt x="261855" y="56343"/>
                        <a:pt x="264591" y="54543"/>
                        <a:pt x="266700" y="52170"/>
                      </a:cubicBezTo>
                      <a:cubicBezTo>
                        <a:pt x="273621" y="44383"/>
                        <a:pt x="274558" y="40146"/>
                        <a:pt x="278130" y="31215"/>
                      </a:cubicBezTo>
                      <a:cubicBezTo>
                        <a:pt x="279400" y="21055"/>
                        <a:pt x="278998" y="10542"/>
                        <a:pt x="281940" y="735"/>
                      </a:cubicBezTo>
                      <a:cubicBezTo>
                        <a:pt x="283050" y="-2965"/>
                        <a:pt x="284086" y="8310"/>
                        <a:pt x="283845" y="12165"/>
                      </a:cubicBezTo>
                      <a:cubicBezTo>
                        <a:pt x="283575" y="16482"/>
                        <a:pt x="280216" y="34753"/>
                        <a:pt x="276225" y="40740"/>
                      </a:cubicBezTo>
                      <a:cubicBezTo>
                        <a:pt x="274232" y="43729"/>
                        <a:pt x="270943" y="45633"/>
                        <a:pt x="268605" y="48360"/>
                      </a:cubicBezTo>
                      <a:cubicBezTo>
                        <a:pt x="262115" y="55932"/>
                        <a:pt x="267443" y="53332"/>
                        <a:pt x="259080" y="61695"/>
                      </a:cubicBezTo>
                      <a:cubicBezTo>
                        <a:pt x="257461" y="63314"/>
                        <a:pt x="254984" y="63886"/>
                        <a:pt x="253365" y="65505"/>
                      </a:cubicBezTo>
                      <a:cubicBezTo>
                        <a:pt x="251120" y="67750"/>
                        <a:pt x="250129" y="71142"/>
                        <a:pt x="247650" y="73125"/>
                      </a:cubicBezTo>
                      <a:cubicBezTo>
                        <a:pt x="243652" y="76323"/>
                        <a:pt x="238613" y="77964"/>
                        <a:pt x="234315" y="80745"/>
                      </a:cubicBezTo>
                      <a:cubicBezTo>
                        <a:pt x="227807" y="84956"/>
                        <a:pt x="221638" y="89668"/>
                        <a:pt x="215265" y="94080"/>
                      </a:cubicBezTo>
                      <a:cubicBezTo>
                        <a:pt x="213383" y="95383"/>
                        <a:pt x="211598" y="96866"/>
                        <a:pt x="209550" y="97890"/>
                      </a:cubicBezTo>
                      <a:lnTo>
                        <a:pt x="201930" y="101700"/>
                      </a:lnTo>
                      <a:cubicBezTo>
                        <a:pt x="200025" y="104240"/>
                        <a:pt x="197898" y="106628"/>
                        <a:pt x="196215" y="109320"/>
                      </a:cubicBezTo>
                      <a:cubicBezTo>
                        <a:pt x="192871" y="114670"/>
                        <a:pt x="189047" y="125561"/>
                        <a:pt x="186690" y="130275"/>
                      </a:cubicBezTo>
                      <a:cubicBezTo>
                        <a:pt x="185034" y="133587"/>
                        <a:pt x="182631" y="136488"/>
                        <a:pt x="180975" y="139800"/>
                      </a:cubicBezTo>
                      <a:cubicBezTo>
                        <a:pt x="177566" y="146618"/>
                        <a:pt x="177001" y="153047"/>
                        <a:pt x="171450" y="158850"/>
                      </a:cubicBezTo>
                      <a:cubicBezTo>
                        <a:pt x="159962" y="170860"/>
                        <a:pt x="147434" y="181831"/>
                        <a:pt x="135255" y="193140"/>
                      </a:cubicBezTo>
                      <a:cubicBezTo>
                        <a:pt x="129652" y="198343"/>
                        <a:pt x="124171" y="203718"/>
                        <a:pt x="118110" y="208380"/>
                      </a:cubicBezTo>
                      <a:cubicBezTo>
                        <a:pt x="59829" y="253212"/>
                        <a:pt x="113625" y="210131"/>
                        <a:pt x="83820" y="236955"/>
                      </a:cubicBezTo>
                      <a:cubicBezTo>
                        <a:pt x="80798" y="239675"/>
                        <a:pt x="76921" y="241471"/>
                        <a:pt x="74295" y="244575"/>
                      </a:cubicBezTo>
                      <a:cubicBezTo>
                        <a:pt x="63027" y="257891"/>
                        <a:pt x="63640" y="259396"/>
                        <a:pt x="59055" y="273150"/>
                      </a:cubicBezTo>
                      <a:cubicBezTo>
                        <a:pt x="57898" y="282404"/>
                        <a:pt x="57427" y="289188"/>
                        <a:pt x="55245" y="297915"/>
                      </a:cubicBezTo>
                      <a:cubicBezTo>
                        <a:pt x="54758" y="299863"/>
                        <a:pt x="53827" y="301682"/>
                        <a:pt x="53340" y="303630"/>
                      </a:cubicBezTo>
                      <a:cubicBezTo>
                        <a:pt x="52555" y="306771"/>
                        <a:pt x="52883" y="310259"/>
                        <a:pt x="51435" y="313155"/>
                      </a:cubicBezTo>
                      <a:cubicBezTo>
                        <a:pt x="41552" y="332921"/>
                        <a:pt x="43694" y="330380"/>
                        <a:pt x="32385" y="337920"/>
                      </a:cubicBezTo>
                      <a:cubicBezTo>
                        <a:pt x="28096" y="344353"/>
                        <a:pt x="27307" y="344687"/>
                        <a:pt x="24765" y="353160"/>
                      </a:cubicBezTo>
                      <a:cubicBezTo>
                        <a:pt x="21415" y="364325"/>
                        <a:pt x="25347" y="362185"/>
                        <a:pt x="17145" y="372210"/>
                      </a:cubicBezTo>
                      <a:cubicBezTo>
                        <a:pt x="13733" y="376380"/>
                        <a:pt x="5715" y="383640"/>
                        <a:pt x="5715" y="383640"/>
                      </a:cubicBezTo>
                      <a:cubicBezTo>
                        <a:pt x="5080" y="386815"/>
                        <a:pt x="4595" y="390024"/>
                        <a:pt x="3810" y="393165"/>
                      </a:cubicBezTo>
                      <a:cubicBezTo>
                        <a:pt x="3323" y="395113"/>
                        <a:pt x="2457" y="396949"/>
                        <a:pt x="1905" y="398880"/>
                      </a:cubicBezTo>
                      <a:cubicBezTo>
                        <a:pt x="1186" y="401397"/>
                        <a:pt x="635" y="403960"/>
                        <a:pt x="0" y="406500"/>
                      </a:cubicBezTo>
                      <a:cubicBezTo>
                        <a:pt x="4094" y="414688"/>
                        <a:pt x="3810" y="411280"/>
                        <a:pt x="3810" y="416025"/>
                      </a:cubicBezTo>
                    </a:path>
                  </a:pathLst>
                </a:custGeom>
                <a:solidFill>
                  <a:srgbClr val="11BBFF"/>
                </a:solidFill>
                <a:ln w="19050" algn="ctr">
                  <a:solidFill>
                    <a:srgbClr val="06904B"/>
                  </a:solidFill>
                  <a:miter lim="800000"/>
                  <a:headEnd/>
                  <a:tailEnd/>
                </a:ln>
              </p:spPr>
              <p:txBody>
                <a:bodyPr rtlCol="0" anchor="ctr"/>
                <a:lstStyle/>
                <a:p>
                  <a:pPr algn="ctr"/>
                  <a:endParaRPr lang="en-NZ"/>
                </a:p>
              </p:txBody>
            </p:sp>
          </p:grpSp>
          <p:sp>
            <p:nvSpPr>
              <p:cNvPr id="117" name="Freeform: Shape 116">
                <a:extLst>
                  <a:ext uri="{FF2B5EF4-FFF2-40B4-BE49-F238E27FC236}">
                    <a16:creationId xmlns:a16="http://schemas.microsoft.com/office/drawing/2014/main" id="{F2FF50C4-9E6C-41A2-9EC2-C1636F122046}"/>
                  </a:ext>
                </a:extLst>
              </p:cNvPr>
              <p:cNvSpPr/>
              <p:nvPr/>
            </p:nvSpPr>
            <p:spPr bwMode="gray">
              <a:xfrm>
                <a:off x="4335780" y="5730372"/>
                <a:ext cx="495300" cy="939034"/>
              </a:xfrm>
              <a:custGeom>
                <a:avLst/>
                <a:gdLst>
                  <a:gd name="connsiteX0" fmla="*/ 148590 w 495300"/>
                  <a:gd name="connsiteY0" fmla="*/ 0 h 912495"/>
                  <a:gd name="connsiteX1" fmla="*/ 0 w 495300"/>
                  <a:gd name="connsiteY1" fmla="*/ 209550 h 912495"/>
                  <a:gd name="connsiteX2" fmla="*/ 318135 w 495300"/>
                  <a:gd name="connsiteY2" fmla="*/ 520065 h 912495"/>
                  <a:gd name="connsiteX3" fmla="*/ 466725 w 495300"/>
                  <a:gd name="connsiteY3" fmla="*/ 912495 h 912495"/>
                  <a:gd name="connsiteX4" fmla="*/ 495300 w 495300"/>
                  <a:gd name="connsiteY4" fmla="*/ 901065 h 912495"/>
                  <a:gd name="connsiteX5" fmla="*/ 495300 w 495300"/>
                  <a:gd name="connsiteY5" fmla="*/ 220980 h 912495"/>
                  <a:gd name="connsiteX6" fmla="*/ 148590 w 495300"/>
                  <a:gd name="connsiteY6" fmla="*/ 0 h 91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300" h="912495">
                    <a:moveTo>
                      <a:pt x="148590" y="0"/>
                    </a:moveTo>
                    <a:lnTo>
                      <a:pt x="0" y="209550"/>
                    </a:lnTo>
                    <a:lnTo>
                      <a:pt x="318135" y="520065"/>
                    </a:lnTo>
                    <a:lnTo>
                      <a:pt x="466725" y="912495"/>
                    </a:lnTo>
                    <a:lnTo>
                      <a:pt x="495300" y="901065"/>
                    </a:lnTo>
                    <a:lnTo>
                      <a:pt x="495300" y="220980"/>
                    </a:lnTo>
                    <a:lnTo>
                      <a:pt x="148590" y="0"/>
                    </a:lnTo>
                    <a:close/>
                  </a:path>
                </a:pathLst>
              </a:custGeom>
              <a:solidFill>
                <a:srgbClr val="849E8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pSp>
        <p:sp>
          <p:nvSpPr>
            <p:cNvPr id="60" name="Freeform: Shape 59">
              <a:extLst>
                <a:ext uri="{FF2B5EF4-FFF2-40B4-BE49-F238E27FC236}">
                  <a16:creationId xmlns:a16="http://schemas.microsoft.com/office/drawing/2014/main" id="{878591F2-9E0B-4FA9-9703-6F0CE9205865}"/>
                </a:ext>
              </a:extLst>
            </p:cNvPr>
            <p:cNvSpPr/>
            <p:nvPr/>
          </p:nvSpPr>
          <p:spPr bwMode="gray">
            <a:xfrm>
              <a:off x="6022340" y="4373880"/>
              <a:ext cx="330200" cy="365760"/>
            </a:xfrm>
            <a:custGeom>
              <a:avLst/>
              <a:gdLst>
                <a:gd name="connsiteX0" fmla="*/ 165100 w 330200"/>
                <a:gd name="connsiteY0" fmla="*/ 30480 h 365760"/>
                <a:gd name="connsiteX1" fmla="*/ 0 w 330200"/>
                <a:gd name="connsiteY1" fmla="*/ 320040 h 365760"/>
                <a:gd name="connsiteX2" fmla="*/ 162560 w 330200"/>
                <a:gd name="connsiteY2" fmla="*/ 365760 h 365760"/>
                <a:gd name="connsiteX3" fmla="*/ 330200 w 330200"/>
                <a:gd name="connsiteY3" fmla="*/ 0 h 365760"/>
                <a:gd name="connsiteX4" fmla="*/ 165100 w 330200"/>
                <a:gd name="connsiteY4" fmla="*/ 30480 h 36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365760">
                  <a:moveTo>
                    <a:pt x="165100" y="30480"/>
                  </a:moveTo>
                  <a:lnTo>
                    <a:pt x="0" y="320040"/>
                  </a:lnTo>
                  <a:lnTo>
                    <a:pt x="162560" y="365760"/>
                  </a:lnTo>
                  <a:lnTo>
                    <a:pt x="330200" y="0"/>
                  </a:lnTo>
                  <a:lnTo>
                    <a:pt x="165100" y="30480"/>
                  </a:lnTo>
                  <a:close/>
                </a:path>
              </a:pathLst>
            </a:custGeom>
            <a:solidFill>
              <a:srgbClr val="06904B"/>
            </a:solidFill>
            <a:ln w="19050" algn="ctr">
              <a:solidFill>
                <a:srgbClr val="06904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112" name="TextBox 111">
              <a:extLst>
                <a:ext uri="{FF2B5EF4-FFF2-40B4-BE49-F238E27FC236}">
                  <a16:creationId xmlns:a16="http://schemas.microsoft.com/office/drawing/2014/main" id="{40F75ACC-6797-4BEA-ACFF-5E7AADBCA8B9}"/>
                </a:ext>
              </a:extLst>
            </p:cNvPr>
            <p:cNvSpPr txBox="1"/>
            <p:nvPr/>
          </p:nvSpPr>
          <p:spPr>
            <a:xfrm>
              <a:off x="7161415" y="1540119"/>
              <a:ext cx="2359002" cy="493752"/>
            </a:xfrm>
            <a:prstGeom prst="roundRect">
              <a:avLst/>
            </a:prstGeom>
            <a:solidFill>
              <a:srgbClr val="06904B"/>
            </a:solidFill>
          </p:spPr>
          <p:txBody>
            <a:bodyPr wrap="square" lIns="0" tIns="0" rIns="0" bIns="0" rtlCol="0">
              <a:spAutoFit/>
            </a:bodyPr>
            <a:lstStyle/>
            <a:p>
              <a:pPr>
                <a:spcBef>
                  <a:spcPts val="600"/>
                </a:spcBef>
                <a:buSzPct val="100000"/>
              </a:pPr>
              <a:r>
                <a:rPr lang="en-NZ" sz="1200" b="1" err="1">
                  <a:solidFill>
                    <a:schemeClr val="bg1"/>
                  </a:solidFill>
                </a:rPr>
                <a:t>Tāmaki</a:t>
              </a:r>
              <a:r>
                <a:rPr lang="en-NZ" sz="1200" b="1">
                  <a:solidFill>
                    <a:schemeClr val="bg1"/>
                  </a:solidFill>
                </a:rPr>
                <a:t> Makaurau | Auckland </a:t>
              </a:r>
            </a:p>
            <a:p>
              <a:pPr>
                <a:spcBef>
                  <a:spcPts val="600"/>
                </a:spcBef>
                <a:buSzPct val="100000"/>
              </a:pPr>
              <a:r>
                <a:rPr lang="en-NZ" sz="1200">
                  <a:solidFill>
                    <a:schemeClr val="bg1"/>
                  </a:solidFill>
                </a:rPr>
                <a:t>HEEADSSS (40), </a:t>
              </a:r>
              <a:r>
                <a:rPr lang="en-NZ" sz="1200" err="1">
                  <a:solidFill>
                    <a:schemeClr val="bg1"/>
                  </a:solidFill>
                </a:rPr>
                <a:t>eSACs</a:t>
              </a:r>
              <a:r>
                <a:rPr lang="en-NZ" sz="1200">
                  <a:solidFill>
                    <a:schemeClr val="bg1"/>
                  </a:solidFill>
                </a:rPr>
                <a:t> (1)</a:t>
              </a:r>
            </a:p>
          </p:txBody>
        </p:sp>
      </p:grpSp>
      <p:graphicFrame>
        <p:nvGraphicFramePr>
          <p:cNvPr id="124" name="Table 124">
            <a:extLst>
              <a:ext uri="{FF2B5EF4-FFF2-40B4-BE49-F238E27FC236}">
                <a16:creationId xmlns:a16="http://schemas.microsoft.com/office/drawing/2014/main" id="{0AF6EF03-D1D4-429F-86C6-E78864AA036C}"/>
              </a:ext>
            </a:extLst>
          </p:cNvPr>
          <p:cNvGraphicFramePr>
            <a:graphicFrameLocks noGrp="1"/>
          </p:cNvGraphicFramePr>
          <p:nvPr>
            <p:extLst>
              <p:ext uri="{D42A27DB-BD31-4B8C-83A1-F6EECF244321}">
                <p14:modId xmlns:p14="http://schemas.microsoft.com/office/powerpoint/2010/main" val="1102041468"/>
              </p:ext>
            </p:extLst>
          </p:nvPr>
        </p:nvGraphicFramePr>
        <p:xfrm>
          <a:off x="7751302" y="6596221"/>
          <a:ext cx="2165629" cy="68580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718294136"/>
                    </a:ext>
                  </a:extLst>
                </a:gridCol>
                <a:gridCol w="1957349">
                  <a:extLst>
                    <a:ext uri="{9D8B030D-6E8A-4147-A177-3AD203B41FA5}">
                      <a16:colId xmlns:a16="http://schemas.microsoft.com/office/drawing/2014/main" val="1705527603"/>
                    </a:ext>
                  </a:extLst>
                </a:gridCol>
              </a:tblGrid>
              <a:tr h="181783">
                <a:tc>
                  <a:txBody>
                    <a:bodyPr/>
                    <a:lstStyle/>
                    <a:p>
                      <a:endParaRPr lang="en-NZ" sz="9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06904B"/>
                    </a:solidFill>
                  </a:tcPr>
                </a:tc>
                <a:tc>
                  <a:txBody>
                    <a:bodyPr/>
                    <a:lstStyle/>
                    <a:p>
                      <a:r>
                        <a:rPr lang="en-NZ" sz="900"/>
                        <a:t>Predominately digital data collection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932027374"/>
                  </a:ext>
                </a:extLst>
              </a:tr>
              <a:tr h="181783">
                <a:tc>
                  <a:txBody>
                    <a:bodyPr/>
                    <a:lstStyle/>
                    <a:p>
                      <a:endParaRPr lang="en-NZ" sz="900"/>
                    </a:p>
                  </a:txBody>
                  <a:tcPr>
                    <a:lnL w="12700" cap="flat" cmpd="sng" algn="ctr">
                      <a:solidFill>
                        <a:schemeClr val="tx1"/>
                      </a:solidFill>
                      <a:prstDash val="solid"/>
                      <a:round/>
                      <a:headEnd type="none" w="med" len="med"/>
                      <a:tailEnd type="none" w="med" len="med"/>
                    </a:lnL>
                    <a:solidFill>
                      <a:srgbClr val="046A38"/>
                    </a:solidFill>
                  </a:tcPr>
                </a:tc>
                <a:tc>
                  <a:txBody>
                    <a:bodyPr/>
                    <a:lstStyle/>
                    <a:p>
                      <a:r>
                        <a:rPr lang="en-NZ" sz="900"/>
                        <a:t>Predominately paper data collection</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76869942"/>
                  </a:ext>
                </a:extLst>
              </a:tr>
              <a:tr h="181783">
                <a:tc>
                  <a:txBody>
                    <a:bodyPr/>
                    <a:lstStyle/>
                    <a:p>
                      <a:endParaRPr lang="en-NZ" sz="90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49E8C"/>
                    </a:solidFill>
                  </a:tcPr>
                </a:tc>
                <a:tc>
                  <a:txBody>
                    <a:bodyPr/>
                    <a:lstStyle/>
                    <a:p>
                      <a:r>
                        <a:rPr lang="en-NZ" sz="900"/>
                        <a:t>Mix of both</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4981706"/>
                  </a:ext>
                </a:extLst>
              </a:tr>
            </a:tbl>
          </a:graphicData>
        </a:graphic>
      </p:graphicFrame>
      <p:grpSp>
        <p:nvGrpSpPr>
          <p:cNvPr id="202" name="Group 201">
            <a:extLst>
              <a:ext uri="{FF2B5EF4-FFF2-40B4-BE49-F238E27FC236}">
                <a16:creationId xmlns:a16="http://schemas.microsoft.com/office/drawing/2014/main" id="{504D5E23-2085-497A-BB33-8E521E63068B}"/>
              </a:ext>
              <a:ext uri="{C183D7F6-B498-43B3-948B-1728B52AA6E4}">
                <adec:decorative xmlns:adec="http://schemas.microsoft.com/office/drawing/2017/decorative" val="1"/>
              </a:ext>
            </a:extLst>
          </p:cNvPr>
          <p:cNvGrpSpPr/>
          <p:nvPr/>
        </p:nvGrpSpPr>
        <p:grpSpPr>
          <a:xfrm>
            <a:off x="8155353" y="4784524"/>
            <a:ext cx="1203917" cy="947331"/>
            <a:chOff x="8316797" y="578640"/>
            <a:chExt cx="1203917" cy="947331"/>
          </a:xfrm>
        </p:grpSpPr>
        <p:sp>
          <p:nvSpPr>
            <p:cNvPr id="146" name="Title 2">
              <a:extLst>
                <a:ext uri="{FF2B5EF4-FFF2-40B4-BE49-F238E27FC236}">
                  <a16:creationId xmlns:a16="http://schemas.microsoft.com/office/drawing/2014/main" id="{9ACC768B-CC8C-46E3-B816-27188FD1B979}"/>
                </a:ext>
              </a:extLst>
            </p:cNvPr>
            <p:cNvSpPr txBox="1">
              <a:spLocks/>
            </p:cNvSpPr>
            <p:nvPr/>
          </p:nvSpPr>
          <p:spPr bwMode="gray">
            <a:xfrm>
              <a:off x="8506145" y="578640"/>
              <a:ext cx="919470" cy="397706"/>
            </a:xfrm>
            <a:prstGeom prst="rect">
              <a:avLst/>
            </a:prstGeom>
          </p:spPr>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r>
                <a:rPr lang="en-NZ" sz="4000" b="1" dirty="0">
                  <a:solidFill>
                    <a:srgbClr val="046A38"/>
                  </a:solidFill>
                </a:rPr>
                <a:t>82%</a:t>
              </a:r>
            </a:p>
          </p:txBody>
        </p:sp>
        <p:sp>
          <p:nvSpPr>
            <p:cNvPr id="147" name="TextBox 146">
              <a:extLst>
                <a:ext uri="{FF2B5EF4-FFF2-40B4-BE49-F238E27FC236}">
                  <a16:creationId xmlns:a16="http://schemas.microsoft.com/office/drawing/2014/main" id="{1EBC2B07-67D7-4081-B01B-120E45037959}"/>
                </a:ext>
              </a:extLst>
            </p:cNvPr>
            <p:cNvSpPr txBox="1"/>
            <p:nvPr/>
          </p:nvSpPr>
          <p:spPr>
            <a:xfrm>
              <a:off x="8316797" y="1156639"/>
              <a:ext cx="1203917" cy="369332"/>
            </a:xfrm>
            <a:prstGeom prst="rect">
              <a:avLst/>
            </a:prstGeom>
            <a:noFill/>
          </p:spPr>
          <p:txBody>
            <a:bodyPr wrap="square" lIns="0" tIns="0" rIns="0" bIns="0" rtlCol="0">
              <a:spAutoFit/>
            </a:bodyPr>
            <a:lstStyle/>
            <a:p>
              <a:pPr algn="ctr">
                <a:spcBef>
                  <a:spcPts val="600"/>
                </a:spcBef>
                <a:buSzPct val="100000"/>
              </a:pPr>
              <a:r>
                <a:rPr lang="en-NZ" sz="1200" dirty="0">
                  <a:solidFill>
                    <a:srgbClr val="313131"/>
                  </a:solidFill>
                </a:rPr>
                <a:t>of staff store all data digitally </a:t>
              </a:r>
            </a:p>
          </p:txBody>
        </p:sp>
      </p:grpSp>
      <p:sp>
        <p:nvSpPr>
          <p:cNvPr id="104" name="Title 2">
            <a:extLst>
              <a:ext uri="{FF2B5EF4-FFF2-40B4-BE49-F238E27FC236}">
                <a16:creationId xmlns:a16="http://schemas.microsoft.com/office/drawing/2014/main" id="{072E7CD9-27E9-48D4-802A-1CD73AF34484}"/>
              </a:ext>
            </a:extLst>
          </p:cNvPr>
          <p:cNvSpPr txBox="1">
            <a:spLocks/>
          </p:cNvSpPr>
          <p:nvPr/>
        </p:nvSpPr>
        <p:spPr bwMode="gray">
          <a:xfrm>
            <a:off x="7339312" y="1095906"/>
            <a:ext cx="3172418" cy="544406"/>
          </a:xfrm>
          <a:prstGeom prst="rect">
            <a:avLst/>
          </a:prstGeom>
          <a:noFill/>
        </p:spPr>
        <p:style>
          <a:lnRef idx="2">
            <a:schemeClr val="accent4"/>
          </a:lnRef>
          <a:fillRef idx="1">
            <a:schemeClr val="lt1"/>
          </a:fillRef>
          <a:effectRef idx="0">
            <a:schemeClr val="accent4"/>
          </a:effectRef>
          <a:fontRef idx="minor">
            <a:schemeClr val="dk1"/>
          </a:fontRef>
        </p:style>
        <p:txBody>
          <a:bodyPr vert="horz" lIns="0" tIns="0" rIns="0" bIns="0" rtlCol="0" anchor="t" anchorCtr="0">
            <a:noAutofit/>
          </a:bodyPr>
          <a:lstStyle>
            <a:lvl1pPr algn="l" defTabSz="785202" rtl="0" eaLnBrk="1" latinLnBrk="0" hangingPunct="1">
              <a:spcBef>
                <a:spcPct val="0"/>
              </a:spcBef>
              <a:buNone/>
              <a:defRPr sz="1804" kern="1200">
                <a:solidFill>
                  <a:schemeClr val="tx1"/>
                </a:solidFill>
                <a:latin typeface="+mj-lt"/>
                <a:ea typeface="+mj-ea"/>
                <a:cs typeface="Calibri Light" panose="020F0302020204030204" pitchFamily="34" charset="0"/>
              </a:defRPr>
            </a:lvl1pPr>
          </a:lstStyle>
          <a:p>
            <a:pPr algn="ctr"/>
            <a:r>
              <a:rPr lang="en-NZ" sz="1400"/>
              <a:t>Across all the screening tools, staff always used </a:t>
            </a:r>
            <a:r>
              <a:rPr lang="en-NZ" sz="1400" b="1"/>
              <a:t>face-to-face engagement</a:t>
            </a:r>
          </a:p>
        </p:txBody>
      </p:sp>
      <p:sp>
        <p:nvSpPr>
          <p:cNvPr id="134" name="TextBox 133">
            <a:extLst>
              <a:ext uri="{FF2B5EF4-FFF2-40B4-BE49-F238E27FC236}">
                <a16:creationId xmlns:a16="http://schemas.microsoft.com/office/drawing/2014/main" id="{311B785C-8029-4444-9B7F-47A95AA25919}"/>
              </a:ext>
            </a:extLst>
          </p:cNvPr>
          <p:cNvSpPr txBox="1"/>
          <p:nvPr/>
        </p:nvSpPr>
        <p:spPr>
          <a:xfrm>
            <a:off x="349393" y="1037096"/>
            <a:ext cx="7382544" cy="276999"/>
          </a:xfrm>
          <a:prstGeom prst="rect">
            <a:avLst/>
          </a:prstGeom>
          <a:noFill/>
        </p:spPr>
        <p:txBody>
          <a:bodyPr wrap="square">
            <a:spAutoFit/>
          </a:bodyPr>
          <a:lstStyle/>
          <a:p>
            <a:r>
              <a:rPr lang="en-NZ" sz="1200" i="1" dirty="0">
                <a:solidFill>
                  <a:srgbClr val="1E1F20"/>
                </a:solidFill>
              </a:rPr>
              <a:t>In our workforce survey, SBHS staff</a:t>
            </a:r>
            <a:r>
              <a:rPr lang="en-NZ" sz="1200" i="1" dirty="0">
                <a:solidFill>
                  <a:srgbClr val="1E1F20"/>
                </a:solidFill>
                <a:effectLst/>
              </a:rPr>
              <a:t> reported which tool and data collection method they used mo</a:t>
            </a:r>
            <a:r>
              <a:rPr lang="en-NZ" sz="1200" i="1" dirty="0">
                <a:solidFill>
                  <a:srgbClr val="1E1F20"/>
                </a:solidFill>
              </a:rPr>
              <a:t>st commonly.</a:t>
            </a:r>
            <a:endParaRPr lang="en-NZ" sz="1200" i="1" dirty="0">
              <a:solidFill>
                <a:srgbClr val="1E1F20"/>
              </a:solidFill>
              <a:effectLst/>
            </a:endParaRPr>
          </a:p>
        </p:txBody>
      </p:sp>
    </p:spTree>
    <p:extLst>
      <p:ext uri="{BB962C8B-B14F-4D97-AF65-F5344CB8AC3E}">
        <p14:creationId xmlns:p14="http://schemas.microsoft.com/office/powerpoint/2010/main" val="13474748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4D53AB-05EB-48C6-9D62-63F2512698D4}"/>
              </a:ext>
            </a:extLst>
          </p:cNvPr>
          <p:cNvSpPr>
            <a:spLocks noGrp="1"/>
          </p:cNvSpPr>
          <p:nvPr>
            <p:ph type="body" idx="1"/>
          </p:nvPr>
        </p:nvSpPr>
        <p:spPr>
          <a:xfrm>
            <a:off x="353297" y="1755249"/>
            <a:ext cx="3132137" cy="4833621"/>
          </a:xfrm>
        </p:spPr>
        <p:txBody>
          <a:bodyPr/>
          <a:lstStyle/>
          <a:p>
            <a:r>
              <a:rPr lang="en-NZ" sz="1400" b="1" dirty="0">
                <a:solidFill>
                  <a:schemeClr val="bg1"/>
                </a:solidFill>
                <a:latin typeface="+mn-lt"/>
              </a:rPr>
              <a:t>Before the interaction</a:t>
            </a:r>
          </a:p>
          <a:p>
            <a:pPr marL="228600" indent="-228600">
              <a:buFont typeface="+mj-lt"/>
              <a:buAutoNum type="arabicPeriod"/>
            </a:pPr>
            <a:r>
              <a:rPr lang="en-NZ" b="1" dirty="0">
                <a:latin typeface="+mn-lt"/>
              </a:rPr>
              <a:t>Relationship building </a:t>
            </a:r>
            <a:r>
              <a:rPr lang="en-NZ" dirty="0">
                <a:latin typeface="+mn-lt"/>
              </a:rPr>
              <a:t>is critical to successful SBHS. Rangatahi value an accessible and approachable nurse, that they see themselves in and feel safe with. </a:t>
            </a:r>
          </a:p>
          <a:p>
            <a:pPr marL="228600" indent="-228600">
              <a:buFont typeface="+mj-lt"/>
              <a:buAutoNum type="arabicPeriod"/>
            </a:pPr>
            <a:r>
              <a:rPr lang="en-NZ" b="1" dirty="0">
                <a:latin typeface="+mn-lt"/>
              </a:rPr>
              <a:t>Consent processes </a:t>
            </a:r>
            <a:r>
              <a:rPr lang="en-NZ" dirty="0">
                <a:latin typeface="+mn-lt"/>
              </a:rPr>
              <a:t>can sometimes prevent effective parental and whānau engagement, which is an enabler of effective SBHS.</a:t>
            </a:r>
            <a:endParaRPr lang="en-NZ" b="1" dirty="0">
              <a:latin typeface="+mn-lt"/>
            </a:endParaRPr>
          </a:p>
          <a:p>
            <a:pPr marL="228600" indent="-228600">
              <a:buFont typeface="+mj-lt"/>
              <a:buAutoNum type="arabicPeriod"/>
            </a:pPr>
            <a:r>
              <a:rPr lang="en-NZ" b="1" dirty="0">
                <a:latin typeface="+mn-lt"/>
              </a:rPr>
              <a:t>Prioritisation </a:t>
            </a:r>
            <a:r>
              <a:rPr lang="en-NZ" dirty="0">
                <a:latin typeface="+mn-lt"/>
              </a:rPr>
              <a:t>did not appear to be consistent with no set criteria. Prioritisation that involved both SBHS nurses and school staff worked best, though for year 9, there was a high reliance on getting good information from feeder schools. </a:t>
            </a:r>
            <a:endParaRPr lang="en-NZ" b="1" dirty="0">
              <a:latin typeface="+mn-lt"/>
            </a:endParaRPr>
          </a:p>
          <a:p>
            <a:pPr marL="228600" indent="-228600">
              <a:buFont typeface="+mj-lt"/>
              <a:buAutoNum type="arabicPeriod"/>
            </a:pPr>
            <a:r>
              <a:rPr lang="en-NZ" b="1" dirty="0">
                <a:latin typeface="+mn-lt"/>
              </a:rPr>
              <a:t>Initial point of contact </a:t>
            </a:r>
            <a:r>
              <a:rPr lang="en-NZ" dirty="0">
                <a:latin typeface="+mn-lt"/>
              </a:rPr>
              <a:t>through trusted teachers and the school helped rangatahi engage with SBHS, although this was dependent on rangatahi having good relationships with their teachers. </a:t>
            </a:r>
            <a:endParaRPr lang="en-NZ" b="1" dirty="0">
              <a:latin typeface="+mn-lt"/>
            </a:endParaRPr>
          </a:p>
          <a:p>
            <a:pPr marL="228600" indent="-228600">
              <a:buFont typeface="+mj-lt"/>
              <a:buAutoNum type="arabicPeriod"/>
            </a:pPr>
            <a:r>
              <a:rPr lang="en-NZ" b="1" dirty="0">
                <a:latin typeface="+mn-lt"/>
              </a:rPr>
              <a:t>Equitable access </a:t>
            </a:r>
            <a:r>
              <a:rPr lang="en-NZ" dirty="0">
                <a:latin typeface="+mn-lt"/>
              </a:rPr>
              <a:t>to SBHS is critical for Māori, especially with the ongoing impact of systemic barriers. </a:t>
            </a:r>
            <a:endParaRPr lang="en-NZ" b="1" dirty="0">
              <a:latin typeface="+mn-lt"/>
            </a:endParaRPr>
          </a:p>
          <a:p>
            <a:pPr marL="228600" indent="-228600">
              <a:buFont typeface="+mj-lt"/>
              <a:buAutoNum type="arabicPeriod"/>
            </a:pPr>
            <a:r>
              <a:rPr lang="en-NZ" b="1" dirty="0">
                <a:latin typeface="+mn-lt"/>
              </a:rPr>
              <a:t>Acceptability </a:t>
            </a:r>
            <a:r>
              <a:rPr lang="en-NZ" dirty="0">
                <a:latin typeface="+mn-lt"/>
              </a:rPr>
              <a:t>and awareness of the service was a common issue, with many rangatahi being unaware of the existence of SBHS and its purpose. </a:t>
            </a:r>
          </a:p>
          <a:p>
            <a:pPr marL="228600" indent="-228600">
              <a:buFont typeface="+mj-lt"/>
              <a:buAutoNum type="arabicPeriod"/>
            </a:pPr>
            <a:r>
              <a:rPr lang="en-NZ" b="1" dirty="0">
                <a:latin typeface="+mn-lt"/>
              </a:rPr>
              <a:t>Physical environment </a:t>
            </a:r>
            <a:r>
              <a:rPr lang="en-NZ" dirty="0">
                <a:latin typeface="+mn-lt"/>
              </a:rPr>
              <a:t>is important to rangatahi. Currently, many SBHS clinics are not welcoming, acceptable, vibrant or fun. Music, visuals, comfortable spaces, range of seating options, cognitive stimulation, happy staff and a relaxing vibe would help rangatahi feel safe and comfortable. </a:t>
            </a:r>
            <a:endParaRPr lang="en-NZ" b="1" dirty="0">
              <a:latin typeface="+mn-lt"/>
            </a:endParaRPr>
          </a:p>
          <a:p>
            <a:endParaRPr lang="en-NZ" b="1" dirty="0">
              <a:latin typeface="+mn-lt"/>
            </a:endParaRPr>
          </a:p>
        </p:txBody>
      </p:sp>
      <p:sp>
        <p:nvSpPr>
          <p:cNvPr id="3" name="Title 2">
            <a:extLst>
              <a:ext uri="{FF2B5EF4-FFF2-40B4-BE49-F238E27FC236}">
                <a16:creationId xmlns:a16="http://schemas.microsoft.com/office/drawing/2014/main" id="{551B9B8E-D21E-4C29-A9D0-D5C96BDE6B94}"/>
              </a:ext>
            </a:extLst>
          </p:cNvPr>
          <p:cNvSpPr>
            <a:spLocks noGrp="1"/>
          </p:cNvSpPr>
          <p:nvPr>
            <p:ph type="title"/>
          </p:nvPr>
        </p:nvSpPr>
        <p:spPr>
          <a:xfrm>
            <a:off x="377825" y="684213"/>
            <a:ext cx="9919114" cy="311468"/>
          </a:xfrm>
        </p:spPr>
        <p:txBody>
          <a:bodyPr/>
          <a:lstStyle/>
          <a:p>
            <a:r>
              <a:rPr lang="en-NZ">
                <a:latin typeface="+mj-lt"/>
              </a:rPr>
              <a:t>Te </a:t>
            </a:r>
            <a:r>
              <a:rPr lang="en-NZ" err="1">
                <a:latin typeface="+mj-lt"/>
              </a:rPr>
              <a:t>Tūnga</a:t>
            </a:r>
            <a:r>
              <a:rPr lang="en-NZ">
                <a:latin typeface="+mj-lt"/>
              </a:rPr>
              <a:t> </a:t>
            </a:r>
            <a:r>
              <a:rPr lang="en-NZ" err="1">
                <a:latin typeface="+mj-lt"/>
              </a:rPr>
              <a:t>Onāianei</a:t>
            </a:r>
            <a:r>
              <a:rPr lang="en-NZ">
                <a:latin typeface="+mj-lt"/>
              </a:rPr>
              <a:t> </a:t>
            </a:r>
            <a:r>
              <a:rPr lang="en-NZ" b="0">
                <a:latin typeface="+mj-lt"/>
              </a:rPr>
              <a:t>|Current State – summary of findings</a:t>
            </a:r>
          </a:p>
        </p:txBody>
      </p:sp>
      <p:sp>
        <p:nvSpPr>
          <p:cNvPr id="4" name="Text Placeholder 3">
            <a:extLst>
              <a:ext uri="{FF2B5EF4-FFF2-40B4-BE49-F238E27FC236}">
                <a16:creationId xmlns:a16="http://schemas.microsoft.com/office/drawing/2014/main" id="{18347B4D-C921-44B2-AEC1-6D007F1F203A}"/>
              </a:ext>
            </a:extLst>
          </p:cNvPr>
          <p:cNvSpPr>
            <a:spLocks noGrp="1"/>
          </p:cNvSpPr>
          <p:nvPr>
            <p:ph type="body" idx="10"/>
          </p:nvPr>
        </p:nvSpPr>
        <p:spPr>
          <a:xfrm>
            <a:off x="3759049" y="1755249"/>
            <a:ext cx="3132137" cy="4339273"/>
          </a:xfrm>
        </p:spPr>
        <p:txBody>
          <a:bodyPr/>
          <a:lstStyle/>
          <a:p>
            <a:r>
              <a:rPr lang="en-NZ" sz="1400" b="1" dirty="0">
                <a:solidFill>
                  <a:schemeClr val="bg1"/>
                </a:solidFill>
                <a:latin typeface="+mn-lt"/>
              </a:rPr>
              <a:t>During the interaction</a:t>
            </a:r>
          </a:p>
          <a:p>
            <a:pPr marL="228600" indent="-228600">
              <a:buFont typeface="+mj-lt"/>
              <a:buAutoNum type="arabicPeriod" startAt="8"/>
            </a:pPr>
            <a:r>
              <a:rPr lang="en-NZ" b="1" dirty="0">
                <a:latin typeface="+mn-lt"/>
              </a:rPr>
              <a:t>HEEADSSS assessments </a:t>
            </a:r>
            <a:r>
              <a:rPr lang="en-NZ" dirty="0">
                <a:latin typeface="+mn-lt"/>
              </a:rPr>
              <a:t>are seen by many rangatahi and staff as a tick box exercise, particularly given the limited time nurses have to complete them and build meaningful relationships. HEEADSS needs to incorporate rangatahi voice and be tailored to represent rangatahi, be less clinical, incorporate te </a:t>
            </a:r>
            <a:r>
              <a:rPr lang="en-NZ" dirty="0" err="1">
                <a:latin typeface="+mn-lt"/>
              </a:rPr>
              <a:t>ao</a:t>
            </a:r>
            <a:r>
              <a:rPr lang="en-NZ" dirty="0">
                <a:latin typeface="+mn-lt"/>
              </a:rPr>
              <a:t> Māori, and be delivered to more than just year 9 students. </a:t>
            </a:r>
            <a:endParaRPr lang="en-NZ" b="1" dirty="0">
              <a:latin typeface="+mn-lt"/>
            </a:endParaRPr>
          </a:p>
          <a:p>
            <a:pPr marL="228600" indent="-228600">
              <a:buFont typeface="+mj-lt"/>
              <a:buAutoNum type="arabicPeriod" startAt="8"/>
            </a:pPr>
            <a:r>
              <a:rPr lang="en-NZ" b="1" dirty="0">
                <a:latin typeface="+mn-lt"/>
              </a:rPr>
              <a:t>Effectiveness of  the assessment</a:t>
            </a:r>
            <a:r>
              <a:rPr lang="en-NZ" dirty="0">
                <a:latin typeface="+mn-lt"/>
              </a:rPr>
              <a:t> is dependent on the skills of the staff conducting them. Health professionals need to be equipped and aware of health issues, be able to relate to rangatahi experiences, connect, and build trust. </a:t>
            </a:r>
          </a:p>
          <a:p>
            <a:pPr marL="228600" indent="-228600">
              <a:buFont typeface="+mj-lt"/>
              <a:buAutoNum type="arabicPeriod" startAt="8"/>
            </a:pPr>
            <a:r>
              <a:rPr lang="en-NZ" b="1" dirty="0">
                <a:latin typeface="+mn-lt"/>
              </a:rPr>
              <a:t>Assessment and education </a:t>
            </a:r>
            <a:r>
              <a:rPr lang="en-NZ" dirty="0">
                <a:latin typeface="+mn-lt"/>
              </a:rPr>
              <a:t>describes the need to assess rangatahi wellbeing and provide health education and support. Rangatahi expressed that education and engagement should be the focus in early college years, followed by assessments later on. Ongoing check ins are critical to maintaining connection between rangatahi and SBHS. </a:t>
            </a:r>
            <a:endParaRPr lang="en-NZ" b="1" dirty="0">
              <a:latin typeface="+mn-lt"/>
            </a:endParaRPr>
          </a:p>
          <a:p>
            <a:pPr marL="228600" indent="-228600">
              <a:buFont typeface="+mj-lt"/>
              <a:buAutoNum type="arabicPeriod" startAt="8"/>
            </a:pPr>
            <a:r>
              <a:rPr lang="en-NZ" b="1" dirty="0">
                <a:latin typeface="+mn-lt"/>
              </a:rPr>
              <a:t>Integration with schools </a:t>
            </a:r>
            <a:r>
              <a:rPr lang="en-NZ" dirty="0">
                <a:latin typeface="+mn-lt"/>
              </a:rPr>
              <a:t>enables a cohesive health experience for rangatahi. Schools and SBHS need to be connected, not operating in isolation. Frustratingly, rangatahi currently have to tell their story multiple times to different points of contact. </a:t>
            </a:r>
            <a:endParaRPr lang="en-NZ" b="1" dirty="0">
              <a:latin typeface="+mn-lt"/>
            </a:endParaRPr>
          </a:p>
          <a:p>
            <a:pPr marL="228600" indent="-228600">
              <a:buFont typeface="+mj-lt"/>
              <a:buAutoNum type="arabicPeriod" startAt="8"/>
            </a:pPr>
            <a:r>
              <a:rPr lang="en-NZ" b="1" dirty="0">
                <a:latin typeface="+mn-lt"/>
              </a:rPr>
              <a:t>Digital alternatives </a:t>
            </a:r>
            <a:r>
              <a:rPr lang="en-NZ" dirty="0">
                <a:latin typeface="+mn-lt"/>
              </a:rPr>
              <a:t>are a contentious issue, with literature showing high acceptability of e-screening tools, but staff actively preferring face to face. Rangatahi prefer having multiple means of connection. </a:t>
            </a:r>
            <a:endParaRPr lang="en-NZ" b="1" dirty="0">
              <a:latin typeface="+mn-lt"/>
            </a:endParaRPr>
          </a:p>
          <a:p>
            <a:pPr marL="228600" indent="-228600">
              <a:buFont typeface="+mj-lt"/>
              <a:buAutoNum type="arabicPeriod" startAt="8"/>
            </a:pPr>
            <a:r>
              <a:rPr lang="en-NZ" b="1" dirty="0">
                <a:latin typeface="+mn-lt"/>
              </a:rPr>
              <a:t>SBHS tools and data </a:t>
            </a:r>
            <a:r>
              <a:rPr lang="en-NZ" dirty="0">
                <a:latin typeface="+mn-lt"/>
              </a:rPr>
              <a:t>are inconsistent across schools, with no set practices across SBHS. Staff are frustrated with the outputs focussed monitoring (quantity rather than quality). </a:t>
            </a:r>
            <a:endParaRPr lang="en-NZ" b="1" dirty="0">
              <a:latin typeface="+mn-lt"/>
            </a:endParaRPr>
          </a:p>
          <a:p>
            <a:endParaRPr lang="en-NZ" b="1" dirty="0">
              <a:latin typeface="+mn-lt"/>
            </a:endParaRPr>
          </a:p>
          <a:p>
            <a:endParaRPr lang="en-NZ" b="1" dirty="0">
              <a:latin typeface="+mn-lt"/>
            </a:endParaRPr>
          </a:p>
        </p:txBody>
      </p:sp>
      <p:sp>
        <p:nvSpPr>
          <p:cNvPr id="5" name="Text Placeholder 4">
            <a:extLst>
              <a:ext uri="{FF2B5EF4-FFF2-40B4-BE49-F238E27FC236}">
                <a16:creationId xmlns:a16="http://schemas.microsoft.com/office/drawing/2014/main" id="{D5CDF09B-2155-40B8-BC04-B0EF269BA995}"/>
              </a:ext>
            </a:extLst>
          </p:cNvPr>
          <p:cNvSpPr>
            <a:spLocks noGrp="1"/>
          </p:cNvSpPr>
          <p:nvPr>
            <p:ph type="body" idx="11"/>
          </p:nvPr>
        </p:nvSpPr>
        <p:spPr>
          <a:xfrm>
            <a:off x="7164802" y="1755249"/>
            <a:ext cx="3132137" cy="4339273"/>
          </a:xfrm>
        </p:spPr>
        <p:txBody>
          <a:bodyPr/>
          <a:lstStyle/>
          <a:p>
            <a:r>
              <a:rPr lang="en-NZ" sz="1400" b="1" dirty="0">
                <a:solidFill>
                  <a:schemeClr val="bg1"/>
                </a:solidFill>
                <a:latin typeface="+mn-lt"/>
              </a:rPr>
              <a:t>After the Interaction</a:t>
            </a:r>
          </a:p>
          <a:p>
            <a:pPr marL="228600" indent="-228600">
              <a:buFont typeface="+mj-lt"/>
              <a:buAutoNum type="arabicPeriod" startAt="14"/>
            </a:pPr>
            <a:r>
              <a:rPr lang="en-NZ" b="1" dirty="0">
                <a:latin typeface="+mn-lt"/>
              </a:rPr>
              <a:t>Ongoing care journey </a:t>
            </a:r>
            <a:r>
              <a:rPr lang="en-NZ" dirty="0">
                <a:latin typeface="+mn-lt"/>
              </a:rPr>
              <a:t>experiences show that nurses refer rangatahi to in-school support most often. High need thresholds and criteria for external services meant rangatahi often couldn’t access services and had their referrals declined. There is a significant breakdown in the continuity of care between SBHS and other healthcare providers. </a:t>
            </a:r>
            <a:endParaRPr lang="en-NZ" b="1" dirty="0">
              <a:latin typeface="+mn-lt"/>
            </a:endParaRPr>
          </a:p>
          <a:p>
            <a:pPr marL="228600" indent="-228600">
              <a:buFont typeface="+mj-lt"/>
              <a:buAutoNum type="arabicPeriod" startAt="14"/>
            </a:pPr>
            <a:r>
              <a:rPr lang="en-NZ" b="1" dirty="0">
                <a:latin typeface="+mn-lt"/>
              </a:rPr>
              <a:t>Te Ūkaipō </a:t>
            </a:r>
            <a:r>
              <a:rPr lang="en-NZ" dirty="0">
                <a:latin typeface="+mn-lt"/>
              </a:rPr>
              <a:t>as the values framework for SBHS had not yet been introduced to all SBHS staff. A lack of clear frameworks to guide SBHS in Aotearoa has been noted in the literature. When asked about the values generally, staff said Aroha was most consistently upheld, and Rangatiratanga the least. </a:t>
            </a:r>
            <a:endParaRPr lang="en-NZ" b="1" dirty="0">
              <a:latin typeface="+mn-lt"/>
            </a:endParaRPr>
          </a:p>
          <a:p>
            <a:pPr marL="228600" indent="-228600">
              <a:buFont typeface="+mj-lt"/>
              <a:buAutoNum type="arabicPeriod" startAt="14"/>
            </a:pPr>
            <a:r>
              <a:rPr lang="en-NZ" b="1" dirty="0">
                <a:latin typeface="+mn-lt"/>
              </a:rPr>
              <a:t>Rangatahi voice </a:t>
            </a:r>
            <a:r>
              <a:rPr lang="en-NZ" dirty="0">
                <a:latin typeface="+mn-lt"/>
              </a:rPr>
              <a:t>needs to be embedded across all aspects of SBHS. Rangatahi want to be included and at the centre of care and involved in decision-making. Student councils, advisory groups, and focus groups were suggested as ways to involve rangatahi. Fewer staff working in </a:t>
            </a:r>
            <a:r>
              <a:rPr lang="en-NZ" dirty="0" err="1">
                <a:latin typeface="+mn-lt"/>
              </a:rPr>
              <a:t>wharekura</a:t>
            </a:r>
            <a:r>
              <a:rPr lang="en-NZ" dirty="0">
                <a:latin typeface="+mn-lt"/>
              </a:rPr>
              <a:t> and kura kaupapa feel that rangatahi have a voice in how health services are delivered to them in the schools that they work in when compared to staff working in mainstream schools. </a:t>
            </a:r>
          </a:p>
          <a:p>
            <a:pPr marL="228600" indent="-228600">
              <a:buFont typeface="+mj-lt"/>
              <a:buAutoNum type="arabicPeriod" startAt="14"/>
            </a:pPr>
            <a:r>
              <a:rPr lang="en-NZ" b="1" dirty="0">
                <a:latin typeface="+mn-lt"/>
              </a:rPr>
              <a:t>Funding and governance </a:t>
            </a:r>
            <a:r>
              <a:rPr lang="en-NZ" dirty="0">
                <a:latin typeface="+mn-lt"/>
              </a:rPr>
              <a:t>of SBHS is confusing for staff, with limited clarity around funding and accountability. Nurses are feeling significantly undervalued and isolated, particularly after the pressures of COVID-19. They describe a lack of recognition, pay, and support. Literature acknowledges further research is needed to address funding sources which enable sustainable SBHS.</a:t>
            </a:r>
            <a:endParaRPr lang="en-NZ" b="1" dirty="0">
              <a:latin typeface="+mn-lt"/>
            </a:endParaRPr>
          </a:p>
          <a:p>
            <a:endParaRPr lang="en-NZ" b="1" dirty="0">
              <a:latin typeface="+mn-lt"/>
            </a:endParaRPr>
          </a:p>
          <a:p>
            <a:endParaRPr lang="en-NZ" b="1" dirty="0">
              <a:latin typeface="+mn-lt"/>
            </a:endParaRPr>
          </a:p>
        </p:txBody>
      </p:sp>
      <p:sp>
        <p:nvSpPr>
          <p:cNvPr id="6" name="Text Placeholder 5">
            <a:extLst>
              <a:ext uri="{FF2B5EF4-FFF2-40B4-BE49-F238E27FC236}">
                <a16:creationId xmlns:a16="http://schemas.microsoft.com/office/drawing/2014/main" id="{98C48BAD-3220-48FA-B38F-C064E1FDFC94}"/>
              </a:ext>
            </a:extLst>
          </p:cNvPr>
          <p:cNvSpPr>
            <a:spLocks noGrp="1"/>
          </p:cNvSpPr>
          <p:nvPr>
            <p:ph type="body" idx="12"/>
          </p:nvPr>
        </p:nvSpPr>
        <p:spPr>
          <a:xfrm>
            <a:off x="375640" y="1202967"/>
            <a:ext cx="9919114" cy="469472"/>
          </a:xfrm>
        </p:spPr>
        <p:txBody>
          <a:bodyPr/>
          <a:lstStyle/>
          <a:p>
            <a:r>
              <a:rPr lang="en-NZ" dirty="0">
                <a:solidFill>
                  <a:schemeClr val="tx1"/>
                </a:solidFill>
                <a:latin typeface="+mj-lt"/>
              </a:rPr>
              <a:t>The findings of the current state analysis undertaken in the first phase of the project were themed and are summarised below.  </a:t>
            </a:r>
          </a:p>
        </p:txBody>
      </p:sp>
    </p:spTree>
    <p:extLst>
      <p:ext uri="{BB962C8B-B14F-4D97-AF65-F5344CB8AC3E}">
        <p14:creationId xmlns:p14="http://schemas.microsoft.com/office/powerpoint/2010/main" val="66792785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00C7C67D-E9D4-4D30-AE72-090B4094C305}"/>
              </a:ext>
            </a:extLst>
          </p:cNvPr>
          <p:cNvSpPr>
            <a:spLocks noGrp="1"/>
          </p:cNvSpPr>
          <p:nvPr>
            <p:ph type="title"/>
          </p:nvPr>
        </p:nvSpPr>
        <p:spPr>
          <a:xfrm>
            <a:off x="316602" y="644152"/>
            <a:ext cx="9919114" cy="311468"/>
          </a:xfrm>
        </p:spPr>
        <p:txBody>
          <a:bodyPr/>
          <a:lstStyle/>
          <a:p>
            <a:r>
              <a:rPr lang="en-NZ">
                <a:latin typeface="+mj-lt"/>
              </a:rPr>
              <a:t>Te Kōrero ā </a:t>
            </a:r>
            <a:r>
              <a:rPr lang="en-NZ" err="1">
                <a:latin typeface="+mj-lt"/>
              </a:rPr>
              <a:t>ngā</a:t>
            </a:r>
            <a:r>
              <a:rPr lang="en-NZ">
                <a:latin typeface="+mj-lt"/>
              </a:rPr>
              <a:t> Rangatahi, ā </a:t>
            </a:r>
            <a:r>
              <a:rPr lang="en-NZ" err="1">
                <a:latin typeface="+mj-lt"/>
              </a:rPr>
              <a:t>ngā</a:t>
            </a:r>
            <a:r>
              <a:rPr lang="en-NZ">
                <a:latin typeface="+mj-lt"/>
              </a:rPr>
              <a:t> </a:t>
            </a:r>
            <a:r>
              <a:rPr lang="en-NZ" err="1">
                <a:latin typeface="+mj-lt"/>
              </a:rPr>
              <a:t>kaimahi</a:t>
            </a:r>
            <a:r>
              <a:rPr lang="en-NZ">
                <a:latin typeface="+mj-lt"/>
              </a:rPr>
              <a:t> </a:t>
            </a:r>
            <a:r>
              <a:rPr lang="en-NZ" b="0">
                <a:latin typeface="+mj-lt"/>
              </a:rPr>
              <a:t>| Youth and staff quotes</a:t>
            </a:r>
          </a:p>
        </p:txBody>
      </p:sp>
      <p:sp>
        <p:nvSpPr>
          <p:cNvPr id="15" name="TextBox 14">
            <a:extLst>
              <a:ext uri="{FF2B5EF4-FFF2-40B4-BE49-F238E27FC236}">
                <a16:creationId xmlns:a16="http://schemas.microsoft.com/office/drawing/2014/main" id="{7D97E37A-352B-4C02-8419-B3330ED05D9B}"/>
              </a:ext>
            </a:extLst>
          </p:cNvPr>
          <p:cNvSpPr txBox="1"/>
          <p:nvPr/>
        </p:nvSpPr>
        <p:spPr>
          <a:xfrm>
            <a:off x="338724" y="3035705"/>
            <a:ext cx="3132000" cy="650240"/>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buFont typeface="Wingdings 2" pitchFamily="18" charset="2"/>
              <a:buNone/>
              <a:defRPr sz="1400" i="1"/>
            </a:lvl1pPr>
          </a:lstStyle>
          <a:p>
            <a:pPr marL="0" marR="0" lvl="0" indent="0" algn="ctr" defTabSz="914373" rtl="0" eaLnBrk="1" fontAlgn="auto" latinLnBrk="0" hangingPunct="1">
              <a:lnSpc>
                <a:spcPct val="106000"/>
              </a:lnSpc>
              <a:spcBef>
                <a:spcPts val="0"/>
              </a:spcBef>
              <a:spcAft>
                <a:spcPts val="0"/>
              </a:spcAft>
              <a:buClrTx/>
              <a:buSzTx/>
              <a:buFont typeface="Wingdings 2" pitchFamily="18" charset="2"/>
              <a:buNone/>
              <a:tabLst/>
              <a:defRPr/>
            </a:pPr>
            <a:r>
              <a:rPr kumimoji="0" lang="en-NZ" sz="900" b="1" i="0" u="none" strike="noStrike" kern="1200" cap="none" spc="0" normalizeH="0" baseline="0" noProof="0">
                <a:ln>
                  <a:noFill/>
                </a:ln>
                <a:solidFill>
                  <a:prstClr val="black"/>
                </a:solidFill>
                <a:effectLst/>
                <a:uLnTx/>
                <a:uFillTx/>
                <a:ea typeface="+mn-ea"/>
                <a:cs typeface="+mn-cs"/>
              </a:rPr>
              <a:t>“</a:t>
            </a:r>
            <a:r>
              <a:rPr kumimoji="0" lang="en-NZ" sz="900" b="0" i="0" u="none" strike="noStrike" kern="1200" cap="none" spc="0" normalizeH="0" baseline="0" noProof="0">
                <a:ln>
                  <a:noFill/>
                </a:ln>
                <a:solidFill>
                  <a:prstClr val="black"/>
                </a:solidFill>
                <a:effectLst/>
                <a:uLnTx/>
                <a:uFillTx/>
                <a:ea typeface="+mn-ea"/>
                <a:cs typeface="+mn-cs"/>
              </a:rPr>
              <a:t>Aroha is the most important to me or us because we matter, and we need to be seen. Stop seeing me as a problem that needs fixing!”</a:t>
            </a:r>
          </a:p>
        </p:txBody>
      </p:sp>
      <p:sp>
        <p:nvSpPr>
          <p:cNvPr id="16" name="Rectangle: Diagonal Corners Rounded 15">
            <a:extLst>
              <a:ext uri="{FF2B5EF4-FFF2-40B4-BE49-F238E27FC236}">
                <a16:creationId xmlns:a16="http://schemas.microsoft.com/office/drawing/2014/main" id="{93DA0E91-4285-418A-8C0C-719E3B844946}"/>
              </a:ext>
            </a:extLst>
          </p:cNvPr>
          <p:cNvSpPr/>
          <p:nvPr/>
        </p:nvSpPr>
        <p:spPr bwMode="gray">
          <a:xfrm>
            <a:off x="343572" y="2154394"/>
            <a:ext cx="3132001" cy="484107"/>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“I want to be welcomed and acknowledged as a person, not just a stat (aka - a Māori girl).”</a:t>
            </a:r>
          </a:p>
        </p:txBody>
      </p:sp>
      <p:sp>
        <p:nvSpPr>
          <p:cNvPr id="17" name="Rectangle: Diagonal Corners Rounded 16">
            <a:extLst>
              <a:ext uri="{FF2B5EF4-FFF2-40B4-BE49-F238E27FC236}">
                <a16:creationId xmlns:a16="http://schemas.microsoft.com/office/drawing/2014/main" id="{FD853818-B903-4667-896A-69975FCB63FB}"/>
              </a:ext>
            </a:extLst>
          </p:cNvPr>
          <p:cNvSpPr/>
          <p:nvPr/>
        </p:nvSpPr>
        <p:spPr bwMode="gray">
          <a:xfrm>
            <a:off x="338723" y="4083149"/>
            <a:ext cx="3132001" cy="627152"/>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“It was up to me as a student to engage with the school health service. There was no guidance or internal support provided from my school.”</a:t>
            </a:r>
          </a:p>
        </p:txBody>
      </p:sp>
      <p:sp>
        <p:nvSpPr>
          <p:cNvPr id="19" name="Rectangle: Diagonal Corners Rounded 18">
            <a:extLst>
              <a:ext uri="{FF2B5EF4-FFF2-40B4-BE49-F238E27FC236}">
                <a16:creationId xmlns:a16="http://schemas.microsoft.com/office/drawing/2014/main" id="{22B14303-CA7F-45F2-9F82-B7F1DF2CF849}"/>
              </a:ext>
            </a:extLst>
          </p:cNvPr>
          <p:cNvSpPr/>
          <p:nvPr/>
        </p:nvSpPr>
        <p:spPr bwMode="gray">
          <a:xfrm>
            <a:off x="338723" y="5107505"/>
            <a:ext cx="3132001" cy="754068"/>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“The parents are against it, and refuse to consent. The student is averse [to their parents], and wants to see me instead. There is no pathway …the parents won’t take them…that happens a lot.”</a:t>
            </a:r>
          </a:p>
        </p:txBody>
      </p:sp>
      <p:sp>
        <p:nvSpPr>
          <p:cNvPr id="21" name="TextBox 20">
            <a:extLst>
              <a:ext uri="{FF2B5EF4-FFF2-40B4-BE49-F238E27FC236}">
                <a16:creationId xmlns:a16="http://schemas.microsoft.com/office/drawing/2014/main" id="{2B4156AA-C30E-48E9-A419-01F7CBB8432B}"/>
              </a:ext>
            </a:extLst>
          </p:cNvPr>
          <p:cNvSpPr txBox="1"/>
          <p:nvPr/>
        </p:nvSpPr>
        <p:spPr>
          <a:xfrm>
            <a:off x="338723" y="6258777"/>
            <a:ext cx="3132001" cy="754069"/>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defRPr sz="1400" i="1"/>
            </a:lvl1pP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“Best thing is nurse engagement, face to face, nurse collects from class and explains assessment to each individual, rangatahi get to see nurse face each time collecting a student.”</a:t>
            </a:r>
          </a:p>
        </p:txBody>
      </p:sp>
      <p:sp>
        <p:nvSpPr>
          <p:cNvPr id="42" name="Rectangle: Diagonal Corners Rounded 41">
            <a:extLst>
              <a:ext uri="{FF2B5EF4-FFF2-40B4-BE49-F238E27FC236}">
                <a16:creationId xmlns:a16="http://schemas.microsoft.com/office/drawing/2014/main" id="{55C4D7CF-7497-4D8B-916F-BD1A9EA474BB}"/>
              </a:ext>
            </a:extLst>
          </p:cNvPr>
          <p:cNvSpPr/>
          <p:nvPr/>
        </p:nvSpPr>
        <p:spPr bwMode="gray">
          <a:xfrm>
            <a:off x="3793151" y="2175024"/>
            <a:ext cx="3132000" cy="424839"/>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“I would like the adult to get to know me and ‘not fix me’. Communicating directly with me and not at me is important. </a:t>
            </a:r>
          </a:p>
        </p:txBody>
      </p:sp>
      <p:sp>
        <p:nvSpPr>
          <p:cNvPr id="43" name="Rectangle: Diagonal Corners Rounded 42">
            <a:extLst>
              <a:ext uri="{FF2B5EF4-FFF2-40B4-BE49-F238E27FC236}">
                <a16:creationId xmlns:a16="http://schemas.microsoft.com/office/drawing/2014/main" id="{D5E0A56A-62F8-4305-B44C-84B6FEC4054C}"/>
              </a:ext>
            </a:extLst>
          </p:cNvPr>
          <p:cNvSpPr/>
          <p:nvPr/>
        </p:nvSpPr>
        <p:spPr bwMode="gray">
          <a:xfrm>
            <a:off x="3788302" y="3892632"/>
            <a:ext cx="3132000" cy="627152"/>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“It is important that the nurse/clinician has lived experience and is trauma informed; someone that represents you and you can relate to.” </a:t>
            </a:r>
          </a:p>
        </p:txBody>
      </p:sp>
      <p:sp>
        <p:nvSpPr>
          <p:cNvPr id="44" name="TextBox 43">
            <a:extLst>
              <a:ext uri="{FF2B5EF4-FFF2-40B4-BE49-F238E27FC236}">
                <a16:creationId xmlns:a16="http://schemas.microsoft.com/office/drawing/2014/main" id="{39D6BB50-335C-4505-9706-2463435E7AC8}"/>
              </a:ext>
            </a:extLst>
          </p:cNvPr>
          <p:cNvSpPr txBox="1"/>
          <p:nvPr/>
        </p:nvSpPr>
        <p:spPr>
          <a:xfrm>
            <a:off x="3788302" y="2877891"/>
            <a:ext cx="3132000" cy="736713"/>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defRPr sz="1400" i="1"/>
            </a:lvl1pP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 “Health providers need to stop diving straight in and treating the appointment as a tick box exercise! I need to have the time to build a relationship and connection before I can open up.” </a:t>
            </a:r>
          </a:p>
        </p:txBody>
      </p:sp>
      <p:sp>
        <p:nvSpPr>
          <p:cNvPr id="46" name="Rectangle: Diagonal Corners Rounded 45">
            <a:extLst>
              <a:ext uri="{FF2B5EF4-FFF2-40B4-BE49-F238E27FC236}">
                <a16:creationId xmlns:a16="http://schemas.microsoft.com/office/drawing/2014/main" id="{1EB95C24-73CF-42B7-B91B-10A19DE16C42}"/>
              </a:ext>
            </a:extLst>
          </p:cNvPr>
          <p:cNvSpPr/>
          <p:nvPr/>
        </p:nvSpPr>
        <p:spPr bwMode="gray">
          <a:xfrm>
            <a:off x="3788302" y="6057356"/>
            <a:ext cx="3132000" cy="955490"/>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“What is funded is bums on seats and a tick box that the year 9 assessments were all completed. But for the vast majority of youth I work with, they need extensive follow ups and there is no money that provides for this which means you get in trouble for not getting through your other students.”</a:t>
            </a:r>
          </a:p>
        </p:txBody>
      </p:sp>
      <p:sp>
        <p:nvSpPr>
          <p:cNvPr id="47" name="TextBox 46">
            <a:extLst>
              <a:ext uri="{FF2B5EF4-FFF2-40B4-BE49-F238E27FC236}">
                <a16:creationId xmlns:a16="http://schemas.microsoft.com/office/drawing/2014/main" id="{5FC70BE6-C037-4F4D-9A86-49353BEECB63}"/>
              </a:ext>
            </a:extLst>
          </p:cNvPr>
          <p:cNvSpPr txBox="1"/>
          <p:nvPr/>
        </p:nvSpPr>
        <p:spPr>
          <a:xfrm>
            <a:off x="3788302" y="4797812"/>
            <a:ext cx="3132000" cy="981516"/>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defRPr sz="1400" i="1"/>
            </a:lvl1pP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 “[The assessment] needs to be broadened to address socioeconomic determinants of health - needs to potentially involve whanau - a further assessment needs to be developed for students when they reach year 12/13 as they have different needs which are not being met. “</a:t>
            </a:r>
          </a:p>
        </p:txBody>
      </p:sp>
      <p:sp>
        <p:nvSpPr>
          <p:cNvPr id="50" name="TextBox 49">
            <a:extLst>
              <a:ext uri="{FF2B5EF4-FFF2-40B4-BE49-F238E27FC236}">
                <a16:creationId xmlns:a16="http://schemas.microsoft.com/office/drawing/2014/main" id="{19B02C03-5922-434F-81C3-ABA988A0BE67}"/>
              </a:ext>
            </a:extLst>
          </p:cNvPr>
          <p:cNvSpPr txBox="1"/>
          <p:nvPr/>
        </p:nvSpPr>
        <p:spPr>
          <a:xfrm>
            <a:off x="7160085" y="2160569"/>
            <a:ext cx="3132000" cy="550217"/>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defRPr sz="1400" i="1"/>
            </a:lvl1pP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“You’re just passed around from one person to the next. For the school, no matter what your problem, it was always just go see your social worker.”</a:t>
            </a:r>
          </a:p>
        </p:txBody>
      </p:sp>
      <p:sp>
        <p:nvSpPr>
          <p:cNvPr id="51" name="TextBox 50">
            <a:extLst>
              <a:ext uri="{FF2B5EF4-FFF2-40B4-BE49-F238E27FC236}">
                <a16:creationId xmlns:a16="http://schemas.microsoft.com/office/drawing/2014/main" id="{B22DD52E-DAEF-4D25-850B-B4149EA1107B}"/>
              </a:ext>
            </a:extLst>
          </p:cNvPr>
          <p:cNvSpPr txBox="1"/>
          <p:nvPr/>
        </p:nvSpPr>
        <p:spPr>
          <a:xfrm>
            <a:off x="7169798" y="3116926"/>
            <a:ext cx="3132000" cy="627152"/>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buFont typeface="Wingdings 2" pitchFamily="18" charset="2"/>
              <a:buNone/>
              <a:defRPr sz="1400" i="1"/>
            </a:lvl1pPr>
          </a:lstStyle>
          <a:p>
            <a:pPr marL="0" marR="0" lvl="0" indent="0" algn="ctr" defTabSz="914373" rtl="0" eaLnBrk="1" fontAlgn="auto" latinLnBrk="0" hangingPunct="1">
              <a:lnSpc>
                <a:spcPct val="106000"/>
              </a:lnSpc>
              <a:spcBef>
                <a:spcPts val="0"/>
              </a:spcBef>
              <a:spcAft>
                <a:spcPts val="0"/>
              </a:spcAft>
              <a:buClrTx/>
              <a:buSzTx/>
              <a:buFont typeface="Wingdings 2" pitchFamily="18" charset="2"/>
              <a:buNone/>
              <a:tabLst/>
              <a:defRPr/>
            </a:pPr>
            <a:r>
              <a:rPr kumimoji="0" lang="en-NZ" sz="900" b="0" i="0" u="none" strike="noStrike" kern="1200" cap="none" spc="0" normalizeH="0" baseline="0" noProof="0">
                <a:ln>
                  <a:noFill/>
                </a:ln>
                <a:solidFill>
                  <a:prstClr val="black"/>
                </a:solidFill>
                <a:effectLst/>
                <a:uLnTx/>
                <a:uFillTx/>
                <a:ea typeface="+mn-ea"/>
                <a:cs typeface="+mn-cs"/>
              </a:rPr>
              <a:t>“At the moment my care is not connected and there are a wide range of professionals looking out for me who don’t seem to talk to each other”</a:t>
            </a:r>
          </a:p>
        </p:txBody>
      </p:sp>
      <p:sp>
        <p:nvSpPr>
          <p:cNvPr id="52" name="Rectangle: Diagonal Corners Rounded 51">
            <a:extLst>
              <a:ext uri="{FF2B5EF4-FFF2-40B4-BE49-F238E27FC236}">
                <a16:creationId xmlns:a16="http://schemas.microsoft.com/office/drawing/2014/main" id="{04E65E18-0CDD-42D7-8998-E38F73121C57}"/>
              </a:ext>
            </a:extLst>
          </p:cNvPr>
          <p:cNvSpPr/>
          <p:nvPr/>
        </p:nvSpPr>
        <p:spPr bwMode="gray">
          <a:xfrm>
            <a:off x="7164941" y="4150218"/>
            <a:ext cx="3132000" cy="489582"/>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 typeface="Wingdings 2" pitchFamily="18" charset="2"/>
              <a:buNone/>
              <a:tabLst/>
              <a:defRPr/>
            </a:pPr>
            <a:r>
              <a:rPr kumimoji="0" lang="en-NZ" sz="900" b="0" u="none" strike="noStrike" kern="1200" cap="none" spc="0" normalizeH="0" baseline="0" noProof="0">
                <a:ln>
                  <a:noFill/>
                </a:ln>
                <a:solidFill>
                  <a:prstClr val="black"/>
                </a:solidFill>
                <a:effectLst/>
                <a:uLnTx/>
                <a:uFillTx/>
                <a:ea typeface="+mn-ea"/>
                <a:cs typeface="+mn-cs"/>
              </a:rPr>
              <a:t>“I want transparency of what is happening next in my health journey.” </a:t>
            </a:r>
          </a:p>
        </p:txBody>
      </p:sp>
      <p:sp>
        <p:nvSpPr>
          <p:cNvPr id="58" name="Rectangle: Diagonal Corners Rounded 57">
            <a:extLst>
              <a:ext uri="{FF2B5EF4-FFF2-40B4-BE49-F238E27FC236}">
                <a16:creationId xmlns:a16="http://schemas.microsoft.com/office/drawing/2014/main" id="{908AB54C-0ACE-4BAB-953D-F1AC2EE33300}"/>
              </a:ext>
            </a:extLst>
          </p:cNvPr>
          <p:cNvSpPr/>
          <p:nvPr/>
        </p:nvSpPr>
        <p:spPr bwMode="gray">
          <a:xfrm>
            <a:off x="7150373" y="6433596"/>
            <a:ext cx="3132000" cy="550217"/>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marL="0" marR="0" lvl="0" indent="0" algn="ctr" defTabSz="914373" rtl="0" eaLnBrk="1" fontAlgn="auto" latinLnBrk="0" hangingPunct="1">
              <a:lnSpc>
                <a:spcPct val="106000"/>
              </a:lnSpc>
              <a:spcBef>
                <a:spcPts val="0"/>
              </a:spcBef>
              <a:spcAft>
                <a:spcPts val="0"/>
              </a:spcAft>
              <a:buClrTx/>
              <a:buSzTx/>
              <a:buFont typeface="Wingdings 2" pitchFamily="18" charset="2"/>
              <a:buNone/>
              <a:tabLst/>
              <a:defRPr/>
            </a:pPr>
            <a:r>
              <a:rPr kumimoji="0" lang="en-NZ" sz="900" b="0" i="0" u="none" strike="noStrike" kern="1200" cap="none" spc="0" normalizeH="0" baseline="0" noProof="0">
                <a:ln>
                  <a:noFill/>
                </a:ln>
                <a:solidFill>
                  <a:prstClr val="black"/>
                </a:solidFill>
                <a:effectLst/>
                <a:uLnTx/>
                <a:uFillTx/>
                <a:ea typeface="+mn-ea"/>
                <a:cs typeface="+mn-cs"/>
              </a:rPr>
              <a:t>“I don't think there is any real voice from rangatahi on the overall set up and running of the service”</a:t>
            </a:r>
          </a:p>
        </p:txBody>
      </p:sp>
      <p:sp>
        <p:nvSpPr>
          <p:cNvPr id="59" name="TextBox 58">
            <a:extLst>
              <a:ext uri="{FF2B5EF4-FFF2-40B4-BE49-F238E27FC236}">
                <a16:creationId xmlns:a16="http://schemas.microsoft.com/office/drawing/2014/main" id="{459B03D4-2315-4ACE-9428-35AF32372BDB}"/>
              </a:ext>
            </a:extLst>
          </p:cNvPr>
          <p:cNvSpPr txBox="1"/>
          <p:nvPr/>
        </p:nvSpPr>
        <p:spPr>
          <a:xfrm>
            <a:off x="7155229" y="5045940"/>
            <a:ext cx="3132000" cy="981516"/>
          </a:xfrm>
          <a:prstGeom prst="round2DiagRect">
            <a:avLst/>
          </a:prstGeom>
          <a:ln>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defPPr>
              <a:defRPr lang="en-US"/>
            </a:defPPr>
            <a:lvl1pPr algn="ctr">
              <a:lnSpc>
                <a:spcPct val="106000"/>
              </a:lnSpc>
              <a:defRPr sz="1400" i="1"/>
            </a:lvl1pPr>
          </a:lstStyle>
          <a:p>
            <a:pPr marL="0" marR="0" lvl="0" indent="0" algn="ctr" defTabSz="914373" rtl="0" eaLnBrk="1" fontAlgn="auto" latinLnBrk="0" hangingPunct="1">
              <a:lnSpc>
                <a:spcPct val="106000"/>
              </a:lnSpc>
              <a:spcBef>
                <a:spcPts val="0"/>
              </a:spcBef>
              <a:spcAft>
                <a:spcPts val="0"/>
              </a:spcAft>
              <a:buClrTx/>
              <a:buSzTx/>
              <a:buFontTx/>
              <a:buNone/>
              <a:tabLst/>
              <a:defRPr/>
            </a:pPr>
            <a:r>
              <a:rPr kumimoji="0" lang="en-NZ" sz="900" b="0" i="0" u="none" strike="noStrike" kern="1200" cap="none" spc="0" normalizeH="0" baseline="0" noProof="0">
                <a:ln>
                  <a:noFill/>
                </a:ln>
                <a:solidFill>
                  <a:prstClr val="black"/>
                </a:solidFill>
                <a:effectLst/>
                <a:uLnTx/>
                <a:uFillTx/>
                <a:ea typeface="+mn-ea"/>
                <a:cs typeface="+mn-cs"/>
              </a:rPr>
              <a:t>“The assessment of needs is great and positive for our students.  The issue is with the follow up support available - Mental Health Services are overloaded, and often turned away from external agencies as their threshold for referrals continues to rise, placing pressure on school pastoral staff, who are also overwhelmed.”</a:t>
            </a:r>
          </a:p>
        </p:txBody>
      </p:sp>
      <p:sp>
        <p:nvSpPr>
          <p:cNvPr id="62" name="TextBox 61">
            <a:extLst>
              <a:ext uri="{FF2B5EF4-FFF2-40B4-BE49-F238E27FC236}">
                <a16:creationId xmlns:a16="http://schemas.microsoft.com/office/drawing/2014/main" id="{393C7E54-14A5-40BA-A650-0C0FEAC71755}"/>
              </a:ext>
            </a:extLst>
          </p:cNvPr>
          <p:cNvSpPr txBox="1"/>
          <p:nvPr/>
        </p:nvSpPr>
        <p:spPr>
          <a:xfrm>
            <a:off x="316604" y="1068304"/>
            <a:ext cx="9985194" cy="954107"/>
          </a:xfrm>
          <a:prstGeom prst="rect">
            <a:avLst/>
          </a:prstGeom>
          <a:noFill/>
        </p:spPr>
        <p:txBody>
          <a:bodyPr wrap="square">
            <a:spAutoFit/>
          </a:bodyPr>
          <a:lstStyle/>
          <a:p>
            <a:pPr marL="0" marR="0" lvl="0" indent="0" algn="l" defTabSz="914373"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dirty="0">
                <a:ln>
                  <a:noFill/>
                </a:ln>
                <a:solidFill>
                  <a:prstClr val="black"/>
                </a:solidFill>
                <a:effectLst/>
                <a:uLnTx/>
                <a:uFillTx/>
                <a:ea typeface="+mn-ea"/>
                <a:cs typeface="Calibri Light" panose="020F0302020204030204" pitchFamily="34" charset="0"/>
              </a:rPr>
              <a:t>Based on the current state findings summarised on the previous page, and the supporting quotes below, the first interaction should empower rangatahi, prioritise the needs of those underserved by the current system, and supports whānau ora and equitable outcomes. Crucially, Te Ūkaipō should be embedded not only in the interaction but across the SBHS enhancements programme.</a:t>
            </a:r>
            <a:endParaRPr kumimoji="0" lang="en-NZ" sz="1400" b="1" i="0" u="none" strike="noStrike" kern="1200" cap="none" spc="0" normalizeH="0" baseline="0" noProof="0" dirty="0">
              <a:ln>
                <a:noFill/>
              </a:ln>
              <a:solidFill>
                <a:prstClr val="black"/>
              </a:solidFill>
              <a:effectLst/>
              <a:uLnTx/>
              <a:uFillTx/>
              <a:ea typeface="+mn-ea"/>
              <a:cs typeface="+mn-cs"/>
            </a:endParaRPr>
          </a:p>
          <a:p>
            <a:pPr marL="0" marR="0" lvl="0" indent="0" algn="l" defTabSz="914373"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37409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ing: Te Ūkaipō&#10;Kaupapa Māori Values-Based Framework&#10;&#10;Delivering values-based SBHS care for rangatahi&#10;">
            <a:extLst>
              <a:ext uri="{FF2B5EF4-FFF2-40B4-BE49-F238E27FC236}">
                <a16:creationId xmlns:a16="http://schemas.microsoft.com/office/drawing/2014/main" id="{5C2327BD-D410-2AF8-68EE-99B90F51380E}"/>
              </a:ext>
            </a:extLst>
          </p:cNvPr>
          <p:cNvPicPr>
            <a:picLocks noChangeAspect="1"/>
          </p:cNvPicPr>
          <p:nvPr/>
        </p:nvPicPr>
        <p:blipFill rotWithShape="1">
          <a:blip r:embed="rId5">
            <a:alphaModFix amt="70000"/>
          </a:blip>
          <a:srcRect l="45771" t="34336" r="27777" b="46988"/>
          <a:stretch/>
        </p:blipFill>
        <p:spPr>
          <a:xfrm>
            <a:off x="-14697" y="0"/>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23214" y="2489033"/>
            <a:ext cx="8047545" cy="2243741"/>
          </a:xfrm>
        </p:spPr>
        <p:txBody>
          <a:bodyPr/>
          <a:lstStyle/>
          <a:p>
            <a:br>
              <a:rPr lang="en-AU" sz="3150" dirty="0"/>
            </a:br>
            <a:br>
              <a:rPr lang="en-AU" sz="3160" dirty="0"/>
            </a:br>
            <a:r>
              <a:rPr lang="en-NZ" sz="3160" dirty="0">
                <a:ea typeface="Open Sans"/>
                <a:cs typeface="Open Sans"/>
              </a:rPr>
              <a:t>Te Ūkaipō</a:t>
            </a:r>
            <a:br>
              <a:rPr lang="en-NZ" sz="3160" dirty="0">
                <a:ea typeface="Open Sans"/>
                <a:cs typeface="Open Sans"/>
              </a:rPr>
            </a:br>
            <a:r>
              <a:rPr lang="en-NZ" sz="3160" b="0" dirty="0">
                <a:ea typeface="Open Sans"/>
                <a:cs typeface="Open Sans"/>
              </a:rPr>
              <a:t>Kaupapa Māori Values-Based Framework</a:t>
            </a:r>
            <a:br>
              <a:rPr lang="en-US" sz="3160" dirty="0"/>
            </a:br>
            <a:br>
              <a:rPr lang="en-US" sz="3160" dirty="0"/>
            </a:br>
            <a:r>
              <a:rPr lang="en-AU" sz="1800" b="0" dirty="0">
                <a:latin typeface="Calibri Light" panose="020F0302020204030204" pitchFamily="34" charset="0"/>
                <a:ea typeface="Open Sans"/>
                <a:cs typeface="Calibri Light" panose="020F0302020204030204" pitchFamily="34" charset="0"/>
              </a:rPr>
              <a:t>Delivering values-based SBHS care for rangatahi</a:t>
            </a:r>
            <a:br>
              <a:rPr lang="en-AU" sz="3200" dirty="0"/>
            </a:br>
            <a:endParaRPr lang="en-AU" dirty="0"/>
          </a:p>
        </p:txBody>
      </p:sp>
    </p:spTree>
    <p:custDataLst>
      <p:custData r:id="rId1"/>
      <p:custData r:id="rId2"/>
    </p:custDataLst>
    <p:extLst>
      <p:ext uri="{BB962C8B-B14F-4D97-AF65-F5344CB8AC3E}">
        <p14:creationId xmlns:p14="http://schemas.microsoft.com/office/powerpoint/2010/main" val="24104392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62B339-5966-41C1-8548-2D3209CC6120}"/>
              </a:ext>
            </a:extLst>
          </p:cNvPr>
          <p:cNvSpPr>
            <a:spLocks noGrp="1"/>
          </p:cNvSpPr>
          <p:nvPr>
            <p:ph type="body" idx="1"/>
          </p:nvPr>
        </p:nvSpPr>
        <p:spPr>
          <a:xfrm>
            <a:off x="6970889" y="3773207"/>
            <a:ext cx="4295623" cy="3047167"/>
          </a:xfrm>
        </p:spPr>
        <p:txBody>
          <a:bodyPr/>
          <a:lstStyle/>
          <a:p>
            <a:r>
              <a:rPr lang="en-NZ" sz="1100" b="1">
                <a:latin typeface="+mn-lt"/>
              </a:rPr>
              <a:t>The nine values are:</a:t>
            </a:r>
          </a:p>
          <a:p>
            <a:pPr marL="171450" indent="-171450">
              <a:buFont typeface="Arial" panose="020B0604020202020204" pitchFamily="34" charset="0"/>
              <a:buChar char="•"/>
            </a:pPr>
            <a:r>
              <a:rPr lang="en-NZ" sz="1100">
                <a:latin typeface="+mn-lt"/>
              </a:rPr>
              <a:t>Tino </a:t>
            </a:r>
            <a:r>
              <a:rPr lang="en-NZ" sz="1100" err="1">
                <a:latin typeface="+mn-lt"/>
              </a:rPr>
              <a:t>Uaratanga</a:t>
            </a:r>
            <a:r>
              <a:rPr lang="en-NZ" sz="1100">
                <a:latin typeface="+mn-lt"/>
              </a:rPr>
              <a:t> (“I have potential”)</a:t>
            </a:r>
          </a:p>
          <a:p>
            <a:pPr marL="171450" indent="-171450">
              <a:buFont typeface="Arial" panose="020B0604020202020204" pitchFamily="34" charset="0"/>
              <a:buChar char="•"/>
            </a:pPr>
            <a:r>
              <a:rPr lang="en-NZ" sz="1100">
                <a:latin typeface="+mn-lt"/>
              </a:rPr>
              <a:t>Wairua (“I am essential”)</a:t>
            </a:r>
          </a:p>
          <a:p>
            <a:pPr marL="171450" indent="-171450">
              <a:buFont typeface="Arial" panose="020B0604020202020204" pitchFamily="34" charset="0"/>
              <a:buChar char="•"/>
            </a:pPr>
            <a:r>
              <a:rPr lang="en-NZ" sz="1100">
                <a:latin typeface="+mn-lt"/>
              </a:rPr>
              <a:t>Rangatiratanga (“I have self-determination”)</a:t>
            </a:r>
          </a:p>
          <a:p>
            <a:pPr marL="171450" indent="-171450">
              <a:buFont typeface="Arial" panose="020B0604020202020204" pitchFamily="34" charset="0"/>
              <a:buChar char="•"/>
            </a:pPr>
            <a:r>
              <a:rPr lang="en-NZ" sz="1100">
                <a:latin typeface="+mn-lt"/>
              </a:rPr>
              <a:t>Aroha (“I matter”)</a:t>
            </a:r>
          </a:p>
          <a:p>
            <a:pPr marL="171450" indent="-171450">
              <a:buFont typeface="Arial" panose="020B0604020202020204" pitchFamily="34" charset="0"/>
              <a:buChar char="•"/>
            </a:pPr>
            <a:r>
              <a:rPr lang="en-NZ" sz="1100">
                <a:latin typeface="+mn-lt"/>
              </a:rPr>
              <a:t>Whakapapa (“I belong”)</a:t>
            </a:r>
          </a:p>
          <a:p>
            <a:pPr marL="171450" indent="-171450">
              <a:buFont typeface="Arial" panose="020B0604020202020204" pitchFamily="34" charset="0"/>
              <a:buChar char="•"/>
            </a:pPr>
            <a:r>
              <a:rPr lang="en-NZ" sz="1100">
                <a:latin typeface="+mn-lt"/>
              </a:rPr>
              <a:t>Whanaungatanga (“I am connected”)</a:t>
            </a:r>
          </a:p>
          <a:p>
            <a:pPr marL="171450" indent="-171450">
              <a:buFont typeface="Arial" panose="020B0604020202020204" pitchFamily="34" charset="0"/>
              <a:buChar char="•"/>
            </a:pPr>
            <a:r>
              <a:rPr lang="en-NZ" sz="1100">
                <a:latin typeface="+mn-lt"/>
              </a:rPr>
              <a:t>Te Reo (“I have mana”)</a:t>
            </a:r>
          </a:p>
          <a:p>
            <a:pPr marL="171450" indent="-171450">
              <a:buFont typeface="Arial" panose="020B0604020202020204" pitchFamily="34" charset="0"/>
              <a:buChar char="•"/>
            </a:pPr>
            <a:r>
              <a:rPr lang="en-NZ" sz="1100" err="1">
                <a:latin typeface="+mn-lt"/>
              </a:rPr>
              <a:t>Ōritetanga</a:t>
            </a:r>
            <a:r>
              <a:rPr lang="en-NZ" sz="1100">
                <a:latin typeface="+mn-lt"/>
              </a:rPr>
              <a:t> (“I am equal”)</a:t>
            </a:r>
          </a:p>
          <a:p>
            <a:pPr marL="171450" indent="-171450">
              <a:buFont typeface="Arial" panose="020B0604020202020204" pitchFamily="34" charset="0"/>
              <a:buChar char="•"/>
            </a:pPr>
            <a:r>
              <a:rPr lang="en-NZ" sz="1100" err="1">
                <a:latin typeface="+mn-lt"/>
                <a:cs typeface="Calibri"/>
              </a:rPr>
              <a:t>Manaakitanga</a:t>
            </a:r>
            <a:r>
              <a:rPr lang="en-NZ" sz="1100">
                <a:latin typeface="+mn-lt"/>
                <a:cs typeface="Calibri"/>
              </a:rPr>
              <a:t> (“I am valued”)</a:t>
            </a:r>
            <a:endParaRPr lang="en-NZ" sz="1100">
              <a:latin typeface="+mn-lt"/>
            </a:endParaRPr>
          </a:p>
          <a:p>
            <a:pPr marL="171450" indent="-171450">
              <a:buFont typeface="Arial" panose="020B0604020202020204" pitchFamily="34" charset="0"/>
              <a:buChar char="•"/>
            </a:pPr>
            <a:endParaRPr lang="en-NZ" sz="1100">
              <a:latin typeface="+mn-lt"/>
            </a:endParaRPr>
          </a:p>
          <a:p>
            <a:endParaRPr lang="en-NZ" sz="1100">
              <a:latin typeface="+mn-lt"/>
            </a:endParaRPr>
          </a:p>
        </p:txBody>
      </p:sp>
      <p:sp>
        <p:nvSpPr>
          <p:cNvPr id="3" name="Title 2">
            <a:extLst>
              <a:ext uri="{FF2B5EF4-FFF2-40B4-BE49-F238E27FC236}">
                <a16:creationId xmlns:a16="http://schemas.microsoft.com/office/drawing/2014/main" id="{3F035BF1-C09F-49D9-819A-C8307EA93710}"/>
              </a:ext>
            </a:extLst>
          </p:cNvPr>
          <p:cNvSpPr>
            <a:spLocks noGrp="1"/>
          </p:cNvSpPr>
          <p:nvPr>
            <p:ph type="title"/>
          </p:nvPr>
        </p:nvSpPr>
        <p:spPr>
          <a:xfrm>
            <a:off x="306704" y="682993"/>
            <a:ext cx="9919114" cy="648641"/>
          </a:xfrm>
        </p:spPr>
        <p:txBody>
          <a:bodyPr/>
          <a:lstStyle/>
          <a:p>
            <a:r>
              <a:rPr lang="en-NZ">
                <a:latin typeface="+mj-lt"/>
              </a:rPr>
              <a:t>Te </a:t>
            </a:r>
            <a:r>
              <a:rPr lang="en-NZ" err="1">
                <a:latin typeface="+mj-lt"/>
              </a:rPr>
              <a:t>Ūkaipō</a:t>
            </a:r>
            <a:r>
              <a:rPr lang="en-NZ">
                <a:latin typeface="+mj-lt"/>
              </a:rPr>
              <a:t> </a:t>
            </a:r>
            <a:r>
              <a:rPr lang="en-NZ" b="0">
                <a:latin typeface="+mj-lt"/>
              </a:rPr>
              <a:t>| The SBHS Vision and Values Framework</a:t>
            </a:r>
            <a:endParaRPr lang="en-NZ">
              <a:latin typeface="+mj-lt"/>
            </a:endParaRPr>
          </a:p>
        </p:txBody>
      </p:sp>
      <p:sp>
        <p:nvSpPr>
          <p:cNvPr id="6" name="Text Placeholder 5">
            <a:extLst>
              <a:ext uri="{FF2B5EF4-FFF2-40B4-BE49-F238E27FC236}">
                <a16:creationId xmlns:a16="http://schemas.microsoft.com/office/drawing/2014/main" id="{FEA44CA1-9ACE-4B85-9BE6-DA189413DD19}"/>
              </a:ext>
            </a:extLst>
          </p:cNvPr>
          <p:cNvSpPr>
            <a:spLocks noGrp="1"/>
          </p:cNvSpPr>
          <p:nvPr>
            <p:ph type="body" idx="12"/>
          </p:nvPr>
        </p:nvSpPr>
        <p:spPr>
          <a:xfrm>
            <a:off x="322953" y="1177598"/>
            <a:ext cx="9396096" cy="977265"/>
          </a:xfrm>
        </p:spPr>
        <p:txBody>
          <a:bodyPr/>
          <a:lstStyle/>
          <a:p>
            <a:r>
              <a:rPr lang="en-NZ">
                <a:solidFill>
                  <a:schemeClr val="tx1"/>
                </a:solidFill>
                <a:latin typeface="+mn-lt"/>
              </a:rPr>
              <a:t>The Te </a:t>
            </a:r>
            <a:r>
              <a:rPr lang="en-NZ" err="1">
                <a:solidFill>
                  <a:schemeClr val="tx1"/>
                </a:solidFill>
                <a:latin typeface="+mn-lt"/>
              </a:rPr>
              <a:t>Ūkaipō</a:t>
            </a:r>
            <a:r>
              <a:rPr lang="en-NZ">
                <a:solidFill>
                  <a:schemeClr val="tx1"/>
                </a:solidFill>
                <a:latin typeface="+mn-lt"/>
              </a:rPr>
              <a:t> Vision and Values framework provides the foundation for SBHS practice and outlines the desired experience and outcomes for young people. The framework was developed by Te </a:t>
            </a:r>
            <a:r>
              <a:rPr lang="en-NZ" err="1">
                <a:solidFill>
                  <a:schemeClr val="tx1"/>
                </a:solidFill>
                <a:latin typeface="+mn-lt"/>
              </a:rPr>
              <a:t>Rōpū</a:t>
            </a:r>
            <a:r>
              <a:rPr lang="en-NZ">
                <a:solidFill>
                  <a:schemeClr val="tx1"/>
                </a:solidFill>
                <a:latin typeface="+mn-lt"/>
              </a:rPr>
              <a:t> M</a:t>
            </a:r>
            <a:r>
              <a:rPr lang="mi-NZ">
                <a:solidFill>
                  <a:schemeClr val="tx1"/>
                </a:solidFill>
                <a:latin typeface="+mn-lt"/>
              </a:rPr>
              <a:t>ā</a:t>
            </a:r>
            <a:r>
              <a:rPr lang="en-NZ">
                <a:solidFill>
                  <a:schemeClr val="tx1"/>
                </a:solidFill>
                <a:latin typeface="+mn-lt"/>
              </a:rPr>
              <a:t>tanga o Rangatahi, the Māori youth health sector advisory group. Te </a:t>
            </a:r>
            <a:r>
              <a:rPr lang="en-NZ" err="1">
                <a:solidFill>
                  <a:schemeClr val="tx1"/>
                </a:solidFill>
                <a:latin typeface="+mn-lt"/>
              </a:rPr>
              <a:t>Ūkaipō</a:t>
            </a:r>
            <a:r>
              <a:rPr lang="en-NZ">
                <a:solidFill>
                  <a:schemeClr val="tx1"/>
                </a:solidFill>
                <a:latin typeface="+mn-lt"/>
              </a:rPr>
              <a:t> outlines nine kaupapa Māori </a:t>
            </a:r>
            <a:r>
              <a:rPr lang="en-NZ" err="1">
                <a:solidFill>
                  <a:schemeClr val="tx1"/>
                </a:solidFill>
                <a:latin typeface="+mn-lt"/>
              </a:rPr>
              <a:t>whanonga</a:t>
            </a:r>
            <a:r>
              <a:rPr lang="en-NZ">
                <a:solidFill>
                  <a:schemeClr val="tx1"/>
                </a:solidFill>
                <a:latin typeface="+mn-lt"/>
              </a:rPr>
              <a:t> pono (values) with corresponding whakataukī that have been gifted as guiding principles that shape and influence practice within SBHS. Enacting the Te </a:t>
            </a:r>
            <a:r>
              <a:rPr lang="en-NZ" err="1">
                <a:solidFill>
                  <a:schemeClr val="tx1"/>
                </a:solidFill>
                <a:latin typeface="+mn-lt"/>
              </a:rPr>
              <a:t>Ūkaipō</a:t>
            </a:r>
            <a:r>
              <a:rPr lang="en-NZ">
                <a:solidFill>
                  <a:schemeClr val="tx1"/>
                </a:solidFill>
                <a:latin typeface="+mn-lt"/>
              </a:rPr>
              <a:t> framework in clinical practice will adhere to rangatahi desire for connection, a strengths-based approach, and a sense that their mana is upheld. The first interaction between the </a:t>
            </a:r>
            <a:r>
              <a:rPr lang="en-NZ" err="1">
                <a:solidFill>
                  <a:schemeClr val="tx1"/>
                </a:solidFill>
                <a:latin typeface="+mn-lt"/>
              </a:rPr>
              <a:t>kaimahi</a:t>
            </a:r>
            <a:r>
              <a:rPr lang="en-NZ">
                <a:solidFill>
                  <a:schemeClr val="tx1"/>
                </a:solidFill>
                <a:latin typeface="+mn-lt"/>
              </a:rPr>
              <a:t> and the rangatahi needs to build the nest, create trusting and empathic relationships between </a:t>
            </a:r>
            <a:r>
              <a:rPr lang="en-NZ" err="1">
                <a:solidFill>
                  <a:schemeClr val="tx1"/>
                </a:solidFill>
                <a:latin typeface="+mn-lt"/>
              </a:rPr>
              <a:t>kaimahi</a:t>
            </a:r>
            <a:r>
              <a:rPr lang="en-NZ">
                <a:solidFill>
                  <a:schemeClr val="tx1"/>
                </a:solidFill>
                <a:latin typeface="+mn-lt"/>
              </a:rPr>
              <a:t> and rangatahi, be culturally safe, and mana enhancing. </a:t>
            </a:r>
          </a:p>
          <a:p>
            <a:endParaRPr lang="en-NZ">
              <a:solidFill>
                <a:schemeClr val="tx1"/>
              </a:solidFill>
            </a:endParaRPr>
          </a:p>
          <a:p>
            <a:endParaRPr lang="en-NZ">
              <a:solidFill>
                <a:schemeClr val="tx1"/>
              </a:solidFill>
            </a:endParaRPr>
          </a:p>
        </p:txBody>
      </p:sp>
      <p:sp>
        <p:nvSpPr>
          <p:cNvPr id="8" name="Oval 5" descr="Te Ūkaipō graphic">
            <a:extLst>
              <a:ext uri="{FF2B5EF4-FFF2-40B4-BE49-F238E27FC236}">
                <a16:creationId xmlns:a16="http://schemas.microsoft.com/office/drawing/2014/main" id="{9109C376-5701-40A1-949B-6B99EBDF30CF}"/>
              </a:ext>
            </a:extLst>
          </p:cNvPr>
          <p:cNvSpPr>
            <a:spLocks noChangeArrowheads="1"/>
          </p:cNvSpPr>
          <p:nvPr/>
        </p:nvSpPr>
        <p:spPr bwMode="blackWhite">
          <a:xfrm>
            <a:off x="3613965" y="3779837"/>
            <a:ext cx="3047167" cy="3047167"/>
          </a:xfrm>
          <a:prstGeom prst="ellipse">
            <a:avLst/>
          </a:prstGeom>
          <a:solidFill>
            <a:srgbClr val="9DD4CF"/>
          </a:solidFill>
          <a:ln w="12700">
            <a:solidFill>
              <a:srgbClr val="9DD4CF"/>
            </a:solidFill>
            <a:round/>
            <a:headEnd/>
            <a:tailEnd/>
          </a:ln>
        </p:spPr>
        <p:txBody>
          <a:bodyPr wrap="square" lIns="77961" tIns="77961" rIns="77961" bIns="77961" anchor="ctr"/>
          <a:lstStyle/>
          <a:p>
            <a:pPr algn="ctr" defTabSz="801929">
              <a:defRPr/>
            </a:pPr>
            <a:endParaRPr lang="en-GB" sz="1228">
              <a:solidFill>
                <a:prstClr val="white"/>
              </a:solidFill>
              <a:latin typeface="Calibri"/>
              <a:ea typeface="ＭＳ Ｐゴシック" pitchFamily="50" charset="-128"/>
            </a:endParaRPr>
          </a:p>
        </p:txBody>
      </p:sp>
      <p:sp>
        <p:nvSpPr>
          <p:cNvPr id="26" name="TextBox 25">
            <a:extLst>
              <a:ext uri="{FF2B5EF4-FFF2-40B4-BE49-F238E27FC236}">
                <a16:creationId xmlns:a16="http://schemas.microsoft.com/office/drawing/2014/main" id="{D7FEF7EC-0F26-46C9-9D3A-ADFF02617ED9}"/>
              </a:ext>
            </a:extLst>
          </p:cNvPr>
          <p:cNvSpPr txBox="1"/>
          <p:nvPr/>
        </p:nvSpPr>
        <p:spPr>
          <a:xfrm>
            <a:off x="752402" y="2435894"/>
            <a:ext cx="2679308" cy="4324261"/>
          </a:xfrm>
          <a:prstGeom prst="rect">
            <a:avLst/>
          </a:prstGeom>
          <a:noFill/>
        </p:spPr>
        <p:txBody>
          <a:bodyPr wrap="square">
            <a:spAutoFit/>
          </a:bodyPr>
          <a:lstStyle/>
          <a:p>
            <a:endParaRPr lang="en-NZ" sz="1400" i="1">
              <a:solidFill>
                <a:srgbClr val="4CB8C2"/>
              </a:solidFill>
            </a:endParaRPr>
          </a:p>
          <a:p>
            <a:endParaRPr lang="en-NZ" sz="1400" i="1">
              <a:solidFill>
                <a:srgbClr val="4CB8C2"/>
              </a:solidFill>
            </a:endParaRPr>
          </a:p>
          <a:p>
            <a:endParaRPr lang="en-NZ" sz="1400" i="1">
              <a:solidFill>
                <a:srgbClr val="4CB8C2"/>
              </a:solidFill>
            </a:endParaRPr>
          </a:p>
          <a:p>
            <a:r>
              <a:rPr lang="en-NZ" sz="1400" b="1" i="1">
                <a:solidFill>
                  <a:srgbClr val="4CB8C2"/>
                </a:solidFill>
              </a:rPr>
              <a:t>“I am a young bird, a chick, just learning to fly. As our youth is described, I can only think that a baby bird cannot fly, it cannot get food to eat. Who is older and wiser to provide us with the support we need in order to fly and reach our full potential”. </a:t>
            </a:r>
          </a:p>
          <a:p>
            <a:endParaRPr lang="en-NZ" sz="1400" b="1" i="1">
              <a:solidFill>
                <a:srgbClr val="4CB8C2"/>
              </a:solidFill>
            </a:endParaRPr>
          </a:p>
          <a:p>
            <a:r>
              <a:rPr lang="en-NZ" sz="1400" b="1" i="1">
                <a:solidFill>
                  <a:srgbClr val="4CB8C2"/>
                </a:solidFill>
              </a:rPr>
              <a:t>“So, it needs its mother to provide it with food strength wisdom. This applies to us too. We cannot learn to fly without support our mother bird can be our parent, teacher, social worker someone”</a:t>
            </a:r>
            <a:endParaRPr lang="en-NZ" sz="1400" i="1">
              <a:solidFill>
                <a:srgbClr val="4CB8C2"/>
              </a:solidFill>
            </a:endParaRPr>
          </a:p>
          <a:p>
            <a:r>
              <a:rPr lang="en-NZ" sz="900" b="1">
                <a:solidFill>
                  <a:srgbClr val="4CB8C2"/>
                </a:solidFill>
              </a:rPr>
              <a:t>Te Tatau  </a:t>
            </a:r>
            <a:r>
              <a:rPr lang="en-NZ" sz="900" b="1" err="1">
                <a:solidFill>
                  <a:srgbClr val="4CB8C2"/>
                </a:solidFill>
              </a:rPr>
              <a:t>Kitenga</a:t>
            </a:r>
            <a:r>
              <a:rPr lang="en-NZ" sz="900" b="1">
                <a:solidFill>
                  <a:srgbClr val="4CB8C2"/>
                </a:solidFill>
              </a:rPr>
              <a:t> Focus Group</a:t>
            </a:r>
          </a:p>
        </p:txBody>
      </p:sp>
      <p:grpSp>
        <p:nvGrpSpPr>
          <p:cNvPr id="27" name="Group 26">
            <a:extLst>
              <a:ext uri="{FF2B5EF4-FFF2-40B4-BE49-F238E27FC236}">
                <a16:creationId xmlns:a16="http://schemas.microsoft.com/office/drawing/2014/main" id="{F3B8D242-7234-43EB-A343-46CA5C070909}"/>
              </a:ext>
              <a:ext uri="{C183D7F6-B498-43B3-948B-1728B52AA6E4}">
                <adec:decorative xmlns:adec="http://schemas.microsoft.com/office/drawing/2017/decorative" val="1"/>
              </a:ext>
            </a:extLst>
          </p:cNvPr>
          <p:cNvGrpSpPr/>
          <p:nvPr/>
        </p:nvGrpSpPr>
        <p:grpSpPr>
          <a:xfrm>
            <a:off x="223848" y="3087299"/>
            <a:ext cx="594000" cy="360000"/>
            <a:chOff x="1448769" y="1004889"/>
            <a:chExt cx="654657" cy="457200"/>
          </a:xfrm>
        </p:grpSpPr>
        <p:pic>
          <p:nvPicPr>
            <p:cNvPr id="28" name="Graphic 27">
              <a:extLst>
                <a:ext uri="{FF2B5EF4-FFF2-40B4-BE49-F238E27FC236}">
                  <a16:creationId xmlns:a16="http://schemas.microsoft.com/office/drawing/2014/main" id="{E1618F10-13A9-4D63-B540-72A4A7429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8769" y="1004889"/>
              <a:ext cx="304800" cy="457200"/>
            </a:xfrm>
            <a:prstGeom prst="rect">
              <a:avLst/>
            </a:prstGeom>
          </p:spPr>
        </p:pic>
        <p:pic>
          <p:nvPicPr>
            <p:cNvPr id="29" name="Graphic 28">
              <a:extLst>
                <a:ext uri="{FF2B5EF4-FFF2-40B4-BE49-F238E27FC236}">
                  <a16:creationId xmlns:a16="http://schemas.microsoft.com/office/drawing/2014/main" id="{11D1FAE5-CDD2-45FD-BDEC-41B1331F1B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626" y="1004889"/>
              <a:ext cx="304800" cy="457200"/>
            </a:xfrm>
            <a:prstGeom prst="rect">
              <a:avLst/>
            </a:prstGeom>
          </p:spPr>
        </p:pic>
      </p:grpSp>
      <p:grpSp>
        <p:nvGrpSpPr>
          <p:cNvPr id="31" name="Group 30">
            <a:extLst>
              <a:ext uri="{FF2B5EF4-FFF2-40B4-BE49-F238E27FC236}">
                <a16:creationId xmlns:a16="http://schemas.microsoft.com/office/drawing/2014/main" id="{5E5EA48E-4A1F-405C-9AAC-64F6DD8CE992}"/>
              </a:ext>
              <a:ext uri="{C183D7F6-B498-43B3-948B-1728B52AA6E4}">
                <adec:decorative xmlns:adec="http://schemas.microsoft.com/office/drawing/2017/decorative" val="1"/>
              </a:ext>
            </a:extLst>
          </p:cNvPr>
          <p:cNvGrpSpPr/>
          <p:nvPr/>
        </p:nvGrpSpPr>
        <p:grpSpPr>
          <a:xfrm rot="10800000">
            <a:off x="3048501" y="6454853"/>
            <a:ext cx="594322" cy="360964"/>
            <a:chOff x="1448769" y="1004889"/>
            <a:chExt cx="654657" cy="457200"/>
          </a:xfrm>
        </p:grpSpPr>
        <p:pic>
          <p:nvPicPr>
            <p:cNvPr id="32" name="Graphic 31">
              <a:extLst>
                <a:ext uri="{FF2B5EF4-FFF2-40B4-BE49-F238E27FC236}">
                  <a16:creationId xmlns:a16="http://schemas.microsoft.com/office/drawing/2014/main" id="{608F806B-D99C-415D-AE26-998987725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8769" y="1004889"/>
              <a:ext cx="304800" cy="457200"/>
            </a:xfrm>
            <a:prstGeom prst="rect">
              <a:avLst/>
            </a:prstGeom>
          </p:spPr>
        </p:pic>
        <p:pic>
          <p:nvPicPr>
            <p:cNvPr id="33" name="Graphic 32">
              <a:extLst>
                <a:ext uri="{FF2B5EF4-FFF2-40B4-BE49-F238E27FC236}">
                  <a16:creationId xmlns:a16="http://schemas.microsoft.com/office/drawing/2014/main" id="{E8D653C4-A291-421B-9423-0E85CFAC3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626" y="1004889"/>
              <a:ext cx="304800" cy="457200"/>
            </a:xfrm>
            <a:prstGeom prst="rect">
              <a:avLst/>
            </a:prstGeom>
          </p:spPr>
        </p:pic>
      </p:grpSp>
      <p:grpSp>
        <p:nvGrpSpPr>
          <p:cNvPr id="21" name="Group 20">
            <a:extLst>
              <a:ext uri="{FF2B5EF4-FFF2-40B4-BE49-F238E27FC236}">
                <a16:creationId xmlns:a16="http://schemas.microsoft.com/office/drawing/2014/main" id="{A3DFC72D-0917-4577-B8C2-AAA4A0AFE5FB}"/>
              </a:ext>
              <a:ext uri="{C183D7F6-B498-43B3-948B-1728B52AA6E4}">
                <adec:decorative xmlns:adec="http://schemas.microsoft.com/office/drawing/2017/decorative" val="1"/>
              </a:ext>
            </a:extLst>
          </p:cNvPr>
          <p:cNvGrpSpPr/>
          <p:nvPr/>
        </p:nvGrpSpPr>
        <p:grpSpPr>
          <a:xfrm>
            <a:off x="4144590" y="4334027"/>
            <a:ext cx="2093613" cy="1646107"/>
            <a:chOff x="9677400" y="4446690"/>
            <a:chExt cx="5295900" cy="4163910"/>
          </a:xfrm>
        </p:grpSpPr>
        <p:sp>
          <p:nvSpPr>
            <p:cNvPr id="22" name="Freeform 910">
              <a:extLst>
                <a:ext uri="{FF2B5EF4-FFF2-40B4-BE49-F238E27FC236}">
                  <a16:creationId xmlns:a16="http://schemas.microsoft.com/office/drawing/2014/main" id="{0F033C48-65C1-4179-9E11-B0D4E68962CB}"/>
                </a:ext>
              </a:extLst>
            </p:cNvPr>
            <p:cNvSpPr/>
            <p:nvPr/>
          </p:nvSpPr>
          <p:spPr>
            <a:xfrm>
              <a:off x="10969736" y="5336284"/>
              <a:ext cx="2669133" cy="2631490"/>
            </a:xfrm>
            <a:custGeom>
              <a:avLst/>
              <a:gdLst/>
              <a:ahLst/>
              <a:cxnLst/>
              <a:rect l="0" t="0" r="0" b="0"/>
              <a:pathLst>
                <a:path w="2669133" h="2631490">
                  <a:moveTo>
                    <a:pt x="300139" y="83807"/>
                  </a:moveTo>
                  <a:lnTo>
                    <a:pt x="987386" y="0"/>
                  </a:lnTo>
                  <a:cubicBezTo>
                    <a:pt x="792708" y="193623"/>
                    <a:pt x="964488" y="452030"/>
                    <a:pt x="1214589" y="556894"/>
                  </a:cubicBezTo>
                  <a:cubicBezTo>
                    <a:pt x="2669133" y="1752612"/>
                    <a:pt x="2401925" y="2452763"/>
                    <a:pt x="1769097" y="2560662"/>
                  </a:cubicBezTo>
                  <a:cubicBezTo>
                    <a:pt x="1353756" y="2631490"/>
                    <a:pt x="780935" y="2447188"/>
                    <a:pt x="434035" y="1980424"/>
                  </a:cubicBezTo>
                  <a:cubicBezTo>
                    <a:pt x="130569" y="1572120"/>
                    <a:pt x="0" y="947673"/>
                    <a:pt x="298958" y="88785"/>
                  </a:cubicBezTo>
                </a:path>
              </a:pathLst>
            </a:custGeom>
            <a:solidFill>
              <a:srgbClr val="27BDB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911">
              <a:extLst>
                <a:ext uri="{FF2B5EF4-FFF2-40B4-BE49-F238E27FC236}">
                  <a16:creationId xmlns:a16="http://schemas.microsoft.com/office/drawing/2014/main" id="{E25ACA2F-8F30-4300-9CE2-D9C96B45DC76}"/>
                </a:ext>
              </a:extLst>
            </p:cNvPr>
            <p:cNvSpPr/>
            <p:nvPr/>
          </p:nvSpPr>
          <p:spPr>
            <a:xfrm>
              <a:off x="11103409" y="4446690"/>
              <a:ext cx="2535465" cy="3477106"/>
            </a:xfrm>
            <a:custGeom>
              <a:avLst/>
              <a:gdLst/>
              <a:ahLst/>
              <a:cxnLst/>
              <a:rect l="0" t="0" r="0" b="0"/>
              <a:pathLst>
                <a:path w="2535465" h="3477106">
                  <a:moveTo>
                    <a:pt x="1080922" y="1446491"/>
                  </a:moveTo>
                  <a:cubicBezTo>
                    <a:pt x="944385" y="1389240"/>
                    <a:pt x="1038543" y="1056271"/>
                    <a:pt x="1052360" y="987437"/>
                  </a:cubicBezTo>
                  <a:cubicBezTo>
                    <a:pt x="1066178" y="918591"/>
                    <a:pt x="1104251" y="874229"/>
                    <a:pt x="1159890" y="831405"/>
                  </a:cubicBezTo>
                  <a:cubicBezTo>
                    <a:pt x="1269885" y="746734"/>
                    <a:pt x="1312062" y="662406"/>
                    <a:pt x="1336649" y="591426"/>
                  </a:cubicBezTo>
                  <a:cubicBezTo>
                    <a:pt x="1380349" y="465213"/>
                    <a:pt x="1350987" y="334251"/>
                    <a:pt x="1304594" y="246113"/>
                  </a:cubicBezTo>
                  <a:cubicBezTo>
                    <a:pt x="1243558" y="130149"/>
                    <a:pt x="1142008" y="66344"/>
                    <a:pt x="1022261" y="46253"/>
                  </a:cubicBezTo>
                  <a:cubicBezTo>
                    <a:pt x="746417" y="0"/>
                    <a:pt x="573900" y="156718"/>
                    <a:pt x="474078" y="316471"/>
                  </a:cubicBezTo>
                  <a:cubicBezTo>
                    <a:pt x="358508" y="501459"/>
                    <a:pt x="225476" y="809434"/>
                    <a:pt x="166992" y="973328"/>
                  </a:cubicBezTo>
                  <a:lnTo>
                    <a:pt x="166472" y="973404"/>
                  </a:lnTo>
                  <a:cubicBezTo>
                    <a:pt x="82461" y="1214742"/>
                    <a:pt x="31191" y="1442554"/>
                    <a:pt x="9322" y="1647278"/>
                  </a:cubicBezTo>
                  <a:cubicBezTo>
                    <a:pt x="5169" y="1686127"/>
                    <a:pt x="2159" y="1724252"/>
                    <a:pt x="0" y="1761819"/>
                  </a:cubicBezTo>
                  <a:cubicBezTo>
                    <a:pt x="385699" y="1669274"/>
                    <a:pt x="773367" y="1908618"/>
                    <a:pt x="1020801" y="2340228"/>
                  </a:cubicBezTo>
                  <a:cubicBezTo>
                    <a:pt x="1235823" y="2715297"/>
                    <a:pt x="1300428" y="3125685"/>
                    <a:pt x="1116304" y="3419283"/>
                  </a:cubicBezTo>
                  <a:cubicBezTo>
                    <a:pt x="1298053" y="3467188"/>
                    <a:pt x="1478051" y="3477106"/>
                    <a:pt x="1635416" y="3450271"/>
                  </a:cubicBezTo>
                  <a:cubicBezTo>
                    <a:pt x="2268244" y="3342372"/>
                    <a:pt x="2535465" y="2642208"/>
                    <a:pt x="1080922" y="1446491"/>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912">
              <a:extLst>
                <a:ext uri="{FF2B5EF4-FFF2-40B4-BE49-F238E27FC236}">
                  <a16:creationId xmlns:a16="http://schemas.microsoft.com/office/drawing/2014/main" id="{09DA3F2D-82B6-454D-BDDF-4B906A98737A}"/>
                </a:ext>
              </a:extLst>
            </p:cNvPr>
            <p:cNvSpPr/>
            <p:nvPr/>
          </p:nvSpPr>
          <p:spPr>
            <a:xfrm>
              <a:off x="11734807" y="5444849"/>
              <a:ext cx="2289924" cy="2484488"/>
            </a:xfrm>
            <a:custGeom>
              <a:avLst/>
              <a:gdLst/>
              <a:ahLst/>
              <a:cxnLst/>
              <a:rect l="0" t="0" r="0" b="0"/>
              <a:pathLst>
                <a:path w="2289924" h="2484488">
                  <a:moveTo>
                    <a:pt x="2289924" y="2484488"/>
                  </a:moveTo>
                  <a:cubicBezTo>
                    <a:pt x="1638821" y="1939773"/>
                    <a:pt x="1550632" y="1415606"/>
                    <a:pt x="1411110" y="1003783"/>
                  </a:cubicBezTo>
                  <a:cubicBezTo>
                    <a:pt x="1227836" y="462890"/>
                    <a:pt x="966140" y="153683"/>
                    <a:pt x="663105" y="54407"/>
                  </a:cubicBezTo>
                  <a:cubicBezTo>
                    <a:pt x="497053" y="0"/>
                    <a:pt x="174320" y="71311"/>
                    <a:pt x="101422" y="392341"/>
                  </a:cubicBezTo>
                  <a:cubicBezTo>
                    <a:pt x="0" y="838911"/>
                    <a:pt x="499504" y="1420813"/>
                    <a:pt x="888213" y="1693520"/>
                  </a:cubicBezTo>
                  <a:cubicBezTo>
                    <a:pt x="1289431" y="1975003"/>
                    <a:pt x="2289924" y="2484488"/>
                    <a:pt x="2289924" y="2484488"/>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913">
              <a:extLst>
                <a:ext uri="{FF2B5EF4-FFF2-40B4-BE49-F238E27FC236}">
                  <a16:creationId xmlns:a16="http://schemas.microsoft.com/office/drawing/2014/main" id="{57847A3D-CB80-4DEE-ACD9-7412FDE8902C}"/>
                </a:ext>
              </a:extLst>
            </p:cNvPr>
            <p:cNvSpPr/>
            <p:nvPr/>
          </p:nvSpPr>
          <p:spPr>
            <a:xfrm>
              <a:off x="12306512" y="4871085"/>
              <a:ext cx="573950" cy="236143"/>
            </a:xfrm>
            <a:custGeom>
              <a:avLst/>
              <a:gdLst/>
              <a:ahLst/>
              <a:cxnLst/>
              <a:rect l="0" t="0" r="0" b="0"/>
              <a:pathLst>
                <a:path w="573950" h="236143">
                  <a:moveTo>
                    <a:pt x="154914" y="0"/>
                  </a:moveTo>
                  <a:cubicBezTo>
                    <a:pt x="193902" y="13703"/>
                    <a:pt x="414743" y="92252"/>
                    <a:pt x="561618" y="206819"/>
                  </a:cubicBezTo>
                  <a:cubicBezTo>
                    <a:pt x="573950" y="216446"/>
                    <a:pt x="565606" y="236143"/>
                    <a:pt x="550112" y="233997"/>
                  </a:cubicBezTo>
                  <a:cubicBezTo>
                    <a:pt x="239127" y="190766"/>
                    <a:pt x="100724" y="219062"/>
                    <a:pt x="65113" y="228942"/>
                  </a:cubicBezTo>
                  <a:cubicBezTo>
                    <a:pt x="59131" y="230593"/>
                    <a:pt x="52781" y="228371"/>
                    <a:pt x="49073" y="223405"/>
                  </a:cubicBezTo>
                  <a:cubicBezTo>
                    <a:pt x="0" y="157721"/>
                    <a:pt x="13894" y="16471"/>
                    <a:pt x="154914" y="0"/>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914">
              <a:extLst>
                <a:ext uri="{FF2B5EF4-FFF2-40B4-BE49-F238E27FC236}">
                  <a16:creationId xmlns:a16="http://schemas.microsoft.com/office/drawing/2014/main" id="{00FDC087-3EE0-4E5C-9233-E81C83CA20E4}"/>
                </a:ext>
              </a:extLst>
            </p:cNvPr>
            <p:cNvSpPr/>
            <p:nvPr/>
          </p:nvSpPr>
          <p:spPr>
            <a:xfrm>
              <a:off x="12382740" y="4975105"/>
              <a:ext cx="493420" cy="120192"/>
            </a:xfrm>
            <a:custGeom>
              <a:avLst/>
              <a:gdLst/>
              <a:ahLst/>
              <a:cxnLst/>
              <a:rect l="0" t="0" r="0" b="0"/>
              <a:pathLst>
                <a:path w="493420" h="120192">
                  <a:moveTo>
                    <a:pt x="493420" y="120192"/>
                  </a:moveTo>
                  <a:cubicBezTo>
                    <a:pt x="365150" y="52082"/>
                    <a:pt x="217030" y="27457"/>
                    <a:pt x="73228" y="22098"/>
                  </a:cubicBezTo>
                  <a:cubicBezTo>
                    <a:pt x="52565" y="21602"/>
                    <a:pt x="31890" y="21882"/>
                    <a:pt x="11252" y="21717"/>
                  </a:cubicBezTo>
                  <a:cubicBezTo>
                    <a:pt x="5156" y="21971"/>
                    <a:pt x="0" y="17056"/>
                    <a:pt x="76" y="10934"/>
                  </a:cubicBezTo>
                  <a:cubicBezTo>
                    <a:pt x="102" y="4864"/>
                    <a:pt x="5258" y="0"/>
                    <a:pt x="11316" y="317"/>
                  </a:cubicBezTo>
                  <a:cubicBezTo>
                    <a:pt x="94755" y="2832"/>
                    <a:pt x="179045" y="12154"/>
                    <a:pt x="260414" y="31000"/>
                  </a:cubicBezTo>
                  <a:cubicBezTo>
                    <a:pt x="341325" y="50673"/>
                    <a:pt x="421919" y="76936"/>
                    <a:pt x="493420" y="120192"/>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4" name="Freeform 915">
              <a:extLst>
                <a:ext uri="{FF2B5EF4-FFF2-40B4-BE49-F238E27FC236}">
                  <a16:creationId xmlns:a16="http://schemas.microsoft.com/office/drawing/2014/main" id="{04D75EED-FC8C-43F4-AA26-8179D55F4CD5}"/>
                </a:ext>
              </a:extLst>
            </p:cNvPr>
            <p:cNvSpPr/>
            <p:nvPr/>
          </p:nvSpPr>
          <p:spPr>
            <a:xfrm>
              <a:off x="12009224" y="4784349"/>
              <a:ext cx="164401" cy="70763"/>
            </a:xfrm>
            <a:custGeom>
              <a:avLst/>
              <a:gdLst/>
              <a:ahLst/>
              <a:cxnLst/>
              <a:rect l="0" t="0" r="0" b="0"/>
              <a:pathLst>
                <a:path w="164401" h="70763">
                  <a:moveTo>
                    <a:pt x="82677" y="44957"/>
                  </a:moveTo>
                  <a:cubicBezTo>
                    <a:pt x="108102" y="45401"/>
                    <a:pt x="131444" y="53389"/>
                    <a:pt x="150380" y="66547"/>
                  </a:cubicBezTo>
                  <a:cubicBezTo>
                    <a:pt x="156463" y="70763"/>
                    <a:pt x="164401" y="64235"/>
                    <a:pt x="161556" y="57403"/>
                  </a:cubicBezTo>
                  <a:cubicBezTo>
                    <a:pt x="147497" y="23609"/>
                    <a:pt x="118084" y="3340"/>
                    <a:pt x="83604" y="1752"/>
                  </a:cubicBezTo>
                  <a:cubicBezTo>
                    <a:pt x="45733" y="0"/>
                    <a:pt x="17234" y="20866"/>
                    <a:pt x="2833" y="55117"/>
                  </a:cubicBezTo>
                  <a:cubicBezTo>
                    <a:pt x="0" y="61848"/>
                    <a:pt x="7646" y="68477"/>
                    <a:pt x="13767" y="64489"/>
                  </a:cubicBezTo>
                  <a:cubicBezTo>
                    <a:pt x="33236" y="51802"/>
                    <a:pt x="57036" y="44513"/>
                    <a:pt x="82677" y="44957"/>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922">
              <a:extLst>
                <a:ext uri="{FF2B5EF4-FFF2-40B4-BE49-F238E27FC236}">
                  <a16:creationId xmlns:a16="http://schemas.microsoft.com/office/drawing/2014/main" id="{73A0F082-E9E0-438C-80FF-4A7E2C83C9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9677400" y="6591300"/>
              <a:ext cx="5295900" cy="2019300"/>
            </a:xfrm>
            <a:prstGeom prst="rect">
              <a:avLst/>
            </a:prstGeom>
            <a:noFill/>
          </p:spPr>
        </p:pic>
        <p:sp>
          <p:nvSpPr>
            <p:cNvPr id="36" name="Freeform 923">
              <a:extLst>
                <a:ext uri="{FF2B5EF4-FFF2-40B4-BE49-F238E27FC236}">
                  <a16:creationId xmlns:a16="http://schemas.microsoft.com/office/drawing/2014/main" id="{CF372FF9-F5DA-49AA-B21E-96DA17F49357}"/>
                </a:ext>
              </a:extLst>
            </p:cNvPr>
            <p:cNvSpPr/>
            <p:nvPr/>
          </p:nvSpPr>
          <p:spPr>
            <a:xfrm>
              <a:off x="9860758" y="7395146"/>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924">
              <a:extLst>
                <a:ext uri="{FF2B5EF4-FFF2-40B4-BE49-F238E27FC236}">
                  <a16:creationId xmlns:a16="http://schemas.microsoft.com/office/drawing/2014/main" id="{1E7FD68B-7157-4663-8292-51FF9CEB730E}"/>
                </a:ext>
              </a:extLst>
            </p:cNvPr>
            <p:cNvSpPr/>
            <p:nvPr/>
          </p:nvSpPr>
          <p:spPr>
            <a:xfrm>
              <a:off x="9874687" y="7497294"/>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8" name="Freeform 925">
              <a:extLst>
                <a:ext uri="{FF2B5EF4-FFF2-40B4-BE49-F238E27FC236}">
                  <a16:creationId xmlns:a16="http://schemas.microsoft.com/office/drawing/2014/main" id="{2C042D95-5173-427B-8367-E30284FF5BBA}"/>
                </a:ext>
              </a:extLst>
            </p:cNvPr>
            <p:cNvSpPr/>
            <p:nvPr/>
          </p:nvSpPr>
          <p:spPr>
            <a:xfrm>
              <a:off x="9886385" y="7543915"/>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93"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9" name="Picture 926">
              <a:extLst>
                <a:ext uri="{FF2B5EF4-FFF2-40B4-BE49-F238E27FC236}">
                  <a16:creationId xmlns:a16="http://schemas.microsoft.com/office/drawing/2014/main" id="{48FB51D9-5746-45B8-97A8-E83A4DAAAA5B}"/>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928162" y="7656944"/>
              <a:ext cx="141033" cy="143531"/>
            </a:xfrm>
            <a:prstGeom prst="rect">
              <a:avLst/>
            </a:prstGeom>
            <a:noFill/>
          </p:spPr>
        </p:pic>
        <p:sp>
          <p:nvSpPr>
            <p:cNvPr id="40" name="Freeform 927">
              <a:extLst>
                <a:ext uri="{FF2B5EF4-FFF2-40B4-BE49-F238E27FC236}">
                  <a16:creationId xmlns:a16="http://schemas.microsoft.com/office/drawing/2014/main" id="{06B44385-65C6-4898-9E1E-998B37D6DB93}"/>
                </a:ext>
              </a:extLst>
            </p:cNvPr>
            <p:cNvSpPr/>
            <p:nvPr/>
          </p:nvSpPr>
          <p:spPr>
            <a:xfrm>
              <a:off x="10019932" y="7805592"/>
              <a:ext cx="141464" cy="137426"/>
            </a:xfrm>
            <a:custGeom>
              <a:avLst/>
              <a:gdLst/>
              <a:ahLst/>
              <a:cxnLst/>
              <a:rect l="0" t="0" r="0" b="0"/>
              <a:pathLst>
                <a:path w="141464" h="137426">
                  <a:moveTo>
                    <a:pt x="80035" y="0"/>
                  </a:moveTo>
                  <a:lnTo>
                    <a:pt x="97395" y="23088"/>
                  </a:lnTo>
                  <a:lnTo>
                    <a:pt x="45822" y="61887"/>
                  </a:lnTo>
                  <a:cubicBezTo>
                    <a:pt x="35408" y="69722"/>
                    <a:pt x="32068" y="80924"/>
                    <a:pt x="41288" y="93205"/>
                  </a:cubicBezTo>
                  <a:cubicBezTo>
                    <a:pt x="50419" y="105333"/>
                    <a:pt x="62103"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928">
              <a:extLst>
                <a:ext uri="{FF2B5EF4-FFF2-40B4-BE49-F238E27FC236}">
                  <a16:creationId xmlns:a16="http://schemas.microsoft.com/office/drawing/2014/main" id="{D27294DB-29A2-4FF7-8785-C82EF6A8015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0071385" y="7901361"/>
              <a:ext cx="253714" cy="226639"/>
            </a:xfrm>
            <a:prstGeom prst="rect">
              <a:avLst/>
            </a:prstGeom>
            <a:noFill/>
          </p:spPr>
        </p:pic>
        <p:pic>
          <p:nvPicPr>
            <p:cNvPr id="42" name="Picture 929">
              <a:extLst>
                <a:ext uri="{FF2B5EF4-FFF2-40B4-BE49-F238E27FC236}">
                  <a16:creationId xmlns:a16="http://schemas.microsoft.com/office/drawing/2014/main" id="{E7E1CFC3-C8EA-43DA-9939-ECCED4FE5064}"/>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0275212" y="8019237"/>
              <a:ext cx="136385" cy="155612"/>
            </a:xfrm>
            <a:prstGeom prst="rect">
              <a:avLst/>
            </a:prstGeom>
            <a:noFill/>
          </p:spPr>
        </p:pic>
        <p:sp>
          <p:nvSpPr>
            <p:cNvPr id="43" name="Freeform 930">
              <a:extLst>
                <a:ext uri="{FF2B5EF4-FFF2-40B4-BE49-F238E27FC236}">
                  <a16:creationId xmlns:a16="http://schemas.microsoft.com/office/drawing/2014/main" id="{BB3D2905-CF4F-48B6-83D5-25768857B0D9}"/>
                </a:ext>
              </a:extLst>
            </p:cNvPr>
            <p:cNvSpPr/>
            <p:nvPr/>
          </p:nvSpPr>
          <p:spPr>
            <a:xfrm>
              <a:off x="10421425" y="8054799"/>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931">
              <a:extLst>
                <a:ext uri="{FF2B5EF4-FFF2-40B4-BE49-F238E27FC236}">
                  <a16:creationId xmlns:a16="http://schemas.microsoft.com/office/drawing/2014/main" id="{B51D3953-DE2B-44B3-B86A-09863C80A60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0489845" y="8057663"/>
              <a:ext cx="143903" cy="136905"/>
            </a:xfrm>
            <a:prstGeom prst="rect">
              <a:avLst/>
            </a:prstGeom>
            <a:noFill/>
          </p:spPr>
        </p:pic>
        <p:sp>
          <p:nvSpPr>
            <p:cNvPr id="45" name="Freeform 932">
              <a:extLst>
                <a:ext uri="{FF2B5EF4-FFF2-40B4-BE49-F238E27FC236}">
                  <a16:creationId xmlns:a16="http://schemas.microsoft.com/office/drawing/2014/main" id="{C6485160-23C8-4014-824F-4864069F0D21}"/>
                </a:ext>
              </a:extLst>
            </p:cNvPr>
            <p:cNvSpPr/>
            <p:nvPr/>
          </p:nvSpPr>
          <p:spPr>
            <a:xfrm>
              <a:off x="10616313" y="8031797"/>
              <a:ext cx="134924" cy="139368"/>
            </a:xfrm>
            <a:custGeom>
              <a:avLst/>
              <a:gdLst/>
              <a:ahLst/>
              <a:cxnLst/>
              <a:rect l="0" t="0" r="0" b="0"/>
              <a:pathLst>
                <a:path w="134924" h="139368">
                  <a:moveTo>
                    <a:pt x="42113" y="67182"/>
                  </a:moveTo>
                  <a:lnTo>
                    <a:pt x="66014"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6" name="Freeform 933">
              <a:extLst>
                <a:ext uri="{FF2B5EF4-FFF2-40B4-BE49-F238E27FC236}">
                  <a16:creationId xmlns:a16="http://schemas.microsoft.com/office/drawing/2014/main" id="{51003CB3-9314-4A5F-AF1D-61ADF5C8EACA}"/>
                </a:ext>
              </a:extLst>
            </p:cNvPr>
            <p:cNvSpPr/>
            <p:nvPr/>
          </p:nvSpPr>
          <p:spPr>
            <a:xfrm>
              <a:off x="10729750" y="7974366"/>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41" y="99072"/>
                  </a:cubicBezTo>
                  <a:cubicBezTo>
                    <a:pt x="0" y="72998"/>
                    <a:pt x="5321"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7" name="Picture 934">
              <a:extLst>
                <a:ext uri="{FF2B5EF4-FFF2-40B4-BE49-F238E27FC236}">
                  <a16:creationId xmlns:a16="http://schemas.microsoft.com/office/drawing/2014/main" id="{04DA4B96-F9A1-450A-B5D8-D3665960D03B}"/>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0797387" y="7884353"/>
              <a:ext cx="158216" cy="142938"/>
            </a:xfrm>
            <a:prstGeom prst="rect">
              <a:avLst/>
            </a:prstGeom>
            <a:noFill/>
          </p:spPr>
        </p:pic>
        <p:pic>
          <p:nvPicPr>
            <p:cNvPr id="48" name="Picture 935">
              <a:extLst>
                <a:ext uri="{FF2B5EF4-FFF2-40B4-BE49-F238E27FC236}">
                  <a16:creationId xmlns:a16="http://schemas.microsoft.com/office/drawing/2014/main" id="{6D3FEDFF-7699-43C5-8106-3A5C43646A52}"/>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13717165" y="7865885"/>
              <a:ext cx="214734" cy="262115"/>
            </a:xfrm>
            <a:prstGeom prst="rect">
              <a:avLst/>
            </a:prstGeom>
            <a:noFill/>
          </p:spPr>
        </p:pic>
        <p:sp>
          <p:nvSpPr>
            <p:cNvPr id="49" name="Freeform 936">
              <a:extLst>
                <a:ext uri="{FF2B5EF4-FFF2-40B4-BE49-F238E27FC236}">
                  <a16:creationId xmlns:a16="http://schemas.microsoft.com/office/drawing/2014/main" id="{8F0A3D41-954A-4851-9FD9-59CBE070F386}"/>
                </a:ext>
              </a:extLst>
            </p:cNvPr>
            <p:cNvSpPr/>
            <p:nvPr/>
          </p:nvSpPr>
          <p:spPr>
            <a:xfrm>
              <a:off x="13896823" y="8030838"/>
              <a:ext cx="74815" cy="111010"/>
            </a:xfrm>
            <a:custGeom>
              <a:avLst/>
              <a:gdLst/>
              <a:ahLst/>
              <a:cxnLst/>
              <a:rect l="0" t="0" r="0" b="0"/>
              <a:pathLst>
                <a:path w="74815" h="111010">
                  <a:moveTo>
                    <a:pt x="49466" y="0"/>
                  </a:moveTo>
                  <a:lnTo>
                    <a:pt x="74815" y="12750"/>
                  </a:lnTo>
                  <a:lnTo>
                    <a:pt x="25337"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0" name="Freeform 937">
              <a:extLst>
                <a:ext uri="{FF2B5EF4-FFF2-40B4-BE49-F238E27FC236}">
                  <a16:creationId xmlns:a16="http://schemas.microsoft.com/office/drawing/2014/main" id="{0DBFFCC6-F30D-4004-BC1D-5DA43B25F39B}"/>
                </a:ext>
              </a:extLst>
            </p:cNvPr>
            <p:cNvSpPr/>
            <p:nvPr/>
          </p:nvSpPr>
          <p:spPr>
            <a:xfrm>
              <a:off x="13972256" y="8049466"/>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1" name="Freeform 938">
              <a:extLst>
                <a:ext uri="{FF2B5EF4-FFF2-40B4-BE49-F238E27FC236}">
                  <a16:creationId xmlns:a16="http://schemas.microsoft.com/office/drawing/2014/main" id="{0CABC3ED-F1DD-4596-A442-CA712C459E69}"/>
                </a:ext>
              </a:extLst>
            </p:cNvPr>
            <p:cNvSpPr/>
            <p:nvPr/>
          </p:nvSpPr>
          <p:spPr>
            <a:xfrm>
              <a:off x="14070066" y="8073821"/>
              <a:ext cx="81063" cy="110350"/>
            </a:xfrm>
            <a:custGeom>
              <a:avLst/>
              <a:gdLst/>
              <a:ahLst/>
              <a:cxnLst/>
              <a:rect l="0" t="0" r="0" b="0"/>
              <a:pathLst>
                <a:path w="81063" h="110350">
                  <a:moveTo>
                    <a:pt x="355" y="0"/>
                  </a:moveTo>
                  <a:lnTo>
                    <a:pt x="81063" y="253"/>
                  </a:lnTo>
                  <a:lnTo>
                    <a:pt x="80999"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2" name="Freeform 939">
              <a:extLst>
                <a:ext uri="{FF2B5EF4-FFF2-40B4-BE49-F238E27FC236}">
                  <a16:creationId xmlns:a16="http://schemas.microsoft.com/office/drawing/2014/main" id="{E17535B5-649D-4BE6-AB7D-4A90F96F2829}"/>
                </a:ext>
              </a:extLst>
            </p:cNvPr>
            <p:cNvSpPr/>
            <p:nvPr/>
          </p:nvSpPr>
          <p:spPr>
            <a:xfrm>
              <a:off x="14156176" y="8056059"/>
              <a:ext cx="93064" cy="119506"/>
            </a:xfrm>
            <a:custGeom>
              <a:avLst/>
              <a:gdLst/>
              <a:ahLst/>
              <a:cxnLst/>
              <a:rect l="0" t="0" r="0" b="0"/>
              <a:pathLst>
                <a:path w="93064" h="119506">
                  <a:moveTo>
                    <a:pt x="35102" y="35788"/>
                  </a:moveTo>
                  <a:lnTo>
                    <a:pt x="4813"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3" name="Picture 940">
              <a:extLst>
                <a:ext uri="{FF2B5EF4-FFF2-40B4-BE49-F238E27FC236}">
                  <a16:creationId xmlns:a16="http://schemas.microsoft.com/office/drawing/2014/main" id="{DE72867D-F971-4102-8A18-8D5780899E4F}"/>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4258621" y="8020466"/>
              <a:ext cx="136945" cy="155689"/>
            </a:xfrm>
            <a:prstGeom prst="rect">
              <a:avLst/>
            </a:prstGeom>
            <a:noFill/>
          </p:spPr>
        </p:pic>
        <p:sp>
          <p:nvSpPr>
            <p:cNvPr id="54" name="Freeform 941">
              <a:extLst>
                <a:ext uri="{FF2B5EF4-FFF2-40B4-BE49-F238E27FC236}">
                  <a16:creationId xmlns:a16="http://schemas.microsoft.com/office/drawing/2014/main" id="{D6869D83-2D2C-4E84-9483-0E29151581BB}"/>
                </a:ext>
              </a:extLst>
            </p:cNvPr>
            <p:cNvSpPr/>
            <p:nvPr/>
          </p:nvSpPr>
          <p:spPr>
            <a:xfrm>
              <a:off x="14345337" y="7960899"/>
              <a:ext cx="145541" cy="147904"/>
            </a:xfrm>
            <a:custGeom>
              <a:avLst/>
              <a:gdLst/>
              <a:ahLst/>
              <a:cxnLst/>
              <a:rect l="0" t="0" r="0" b="0"/>
              <a:pathLst>
                <a:path w="145541" h="147904">
                  <a:moveTo>
                    <a:pt x="47409" y="76581"/>
                  </a:moveTo>
                  <a:lnTo>
                    <a:pt x="83299" y="132575"/>
                  </a:lnTo>
                  <a:lnTo>
                    <a:pt x="59397" y="147904"/>
                  </a:lnTo>
                  <a:lnTo>
                    <a:pt x="0" y="55220"/>
                  </a:lnTo>
                  <a:lnTo>
                    <a:pt x="24588" y="39459"/>
                  </a:lnTo>
                  <a:lnTo>
                    <a:pt x="96303" y="68758"/>
                  </a:lnTo>
                  <a:lnTo>
                    <a:pt x="62102" y="15406"/>
                  </a:lnTo>
                  <a:lnTo>
                    <a:pt x="86143" y="0"/>
                  </a:lnTo>
                  <a:lnTo>
                    <a:pt x="145541"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5" name="Freeform 942">
              <a:extLst>
                <a:ext uri="{FF2B5EF4-FFF2-40B4-BE49-F238E27FC236}">
                  <a16:creationId xmlns:a16="http://schemas.microsoft.com/office/drawing/2014/main" id="{4D325CBA-1471-44B9-866C-FCF8517C54D0}"/>
                </a:ext>
              </a:extLst>
            </p:cNvPr>
            <p:cNvSpPr/>
            <p:nvPr/>
          </p:nvSpPr>
          <p:spPr>
            <a:xfrm>
              <a:off x="14452791" y="7894560"/>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18" y="63207"/>
                  </a:cubicBezTo>
                  <a:lnTo>
                    <a:pt x="93217" y="56552"/>
                  </a:lnTo>
                  <a:lnTo>
                    <a:pt x="75031" y="74053"/>
                  </a:lnTo>
                  <a:lnTo>
                    <a:pt x="58674" y="57060"/>
                  </a:lnTo>
                  <a:lnTo>
                    <a:pt x="96951" y="20218"/>
                  </a:lnTo>
                  <a:lnTo>
                    <a:pt x="126796"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6" name="Picture 943">
              <a:extLst>
                <a:ext uri="{FF2B5EF4-FFF2-40B4-BE49-F238E27FC236}">
                  <a16:creationId xmlns:a16="http://schemas.microsoft.com/office/drawing/2014/main" id="{17C9A846-7658-4527-B558-BEDDE57DCAA9}"/>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4528024" y="7806412"/>
              <a:ext cx="159779" cy="152362"/>
            </a:xfrm>
            <a:prstGeom prst="rect">
              <a:avLst/>
            </a:prstGeom>
            <a:noFill/>
          </p:spPr>
        </p:pic>
        <p:pic>
          <p:nvPicPr>
            <p:cNvPr id="57" name="Picture 944">
              <a:extLst>
                <a:ext uri="{FF2B5EF4-FFF2-40B4-BE49-F238E27FC236}">
                  <a16:creationId xmlns:a16="http://schemas.microsoft.com/office/drawing/2014/main" id="{B22DCB25-ACC1-4765-8C0A-D776FF7E3348}"/>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0273361" y="7251470"/>
              <a:ext cx="149555" cy="159651"/>
            </a:xfrm>
            <a:prstGeom prst="rect">
              <a:avLst/>
            </a:prstGeom>
            <a:noFill/>
          </p:spPr>
        </p:pic>
        <p:pic>
          <p:nvPicPr>
            <p:cNvPr id="58" name="Picture 945">
              <a:extLst>
                <a:ext uri="{FF2B5EF4-FFF2-40B4-BE49-F238E27FC236}">
                  <a16:creationId xmlns:a16="http://schemas.microsoft.com/office/drawing/2014/main" id="{1F270006-093D-4099-8309-E1BB2B6B7F87}"/>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10218456" y="7376575"/>
              <a:ext cx="151536" cy="268825"/>
            </a:xfrm>
            <a:prstGeom prst="rect">
              <a:avLst/>
            </a:prstGeom>
            <a:noFill/>
          </p:spPr>
        </p:pic>
        <p:sp>
          <p:nvSpPr>
            <p:cNvPr id="59" name="Freeform 946">
              <a:extLst>
                <a:ext uri="{FF2B5EF4-FFF2-40B4-BE49-F238E27FC236}">
                  <a16:creationId xmlns:a16="http://schemas.microsoft.com/office/drawing/2014/main" id="{6A9F4642-6FA8-4303-A201-1DDED3CAD468}"/>
                </a:ext>
              </a:extLst>
            </p:cNvPr>
            <p:cNvSpPr/>
            <p:nvPr/>
          </p:nvSpPr>
          <p:spPr>
            <a:xfrm>
              <a:off x="10288084" y="7613407"/>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0" name="Picture 947">
              <a:extLst>
                <a:ext uri="{FF2B5EF4-FFF2-40B4-BE49-F238E27FC236}">
                  <a16:creationId xmlns:a16="http://schemas.microsoft.com/office/drawing/2014/main" id="{4AAA3B34-E4FE-4468-B90F-5C5A7BACFFBA}"/>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10364954" y="7701781"/>
              <a:ext cx="149428" cy="159740"/>
            </a:xfrm>
            <a:prstGeom prst="rect">
              <a:avLst/>
            </a:prstGeom>
            <a:noFill/>
          </p:spPr>
        </p:pic>
        <p:sp>
          <p:nvSpPr>
            <p:cNvPr id="61" name="Freeform 948">
              <a:extLst>
                <a:ext uri="{FF2B5EF4-FFF2-40B4-BE49-F238E27FC236}">
                  <a16:creationId xmlns:a16="http://schemas.microsoft.com/office/drawing/2014/main" id="{94D016E7-FD5A-40B6-81B9-C1F83E2AD99A}"/>
                </a:ext>
              </a:extLst>
            </p:cNvPr>
            <p:cNvSpPr/>
            <p:nvPr/>
          </p:nvSpPr>
          <p:spPr>
            <a:xfrm>
              <a:off x="14131025" y="7719478"/>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949">
              <a:extLst>
                <a:ext uri="{FF2B5EF4-FFF2-40B4-BE49-F238E27FC236}">
                  <a16:creationId xmlns:a16="http://schemas.microsoft.com/office/drawing/2014/main" id="{FC39AECC-DEC5-440F-8231-0723395B7E94}"/>
                </a:ext>
              </a:extLst>
            </p:cNvPr>
            <p:cNvSpPr/>
            <p:nvPr/>
          </p:nvSpPr>
          <p:spPr>
            <a:xfrm>
              <a:off x="14208577" y="7652945"/>
              <a:ext cx="136169" cy="132549"/>
            </a:xfrm>
            <a:custGeom>
              <a:avLst/>
              <a:gdLst/>
              <a:ahLst/>
              <a:cxnLst/>
              <a:rect l="0" t="0" r="0" b="0"/>
              <a:pathLst>
                <a:path w="136169" h="132549">
                  <a:moveTo>
                    <a:pt x="0" y="61810"/>
                  </a:moveTo>
                  <a:lnTo>
                    <a:pt x="51854" y="0"/>
                  </a:lnTo>
                  <a:lnTo>
                    <a:pt x="70180" y="15367"/>
                  </a:lnTo>
                  <a:lnTo>
                    <a:pt x="36563" y="55448"/>
                  </a:lnTo>
                  <a:lnTo>
                    <a:pt x="50596" y="67207"/>
                  </a:lnTo>
                  <a:lnTo>
                    <a:pt x="83477"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950">
              <a:extLst>
                <a:ext uri="{FF2B5EF4-FFF2-40B4-BE49-F238E27FC236}">
                  <a16:creationId xmlns:a16="http://schemas.microsoft.com/office/drawing/2014/main" id="{08C9B542-7D9E-4F00-B5E9-C7F2EE48E27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4273752" y="7519372"/>
              <a:ext cx="161073" cy="140962"/>
            </a:xfrm>
            <a:prstGeom prst="rect">
              <a:avLst/>
            </a:prstGeom>
            <a:noFill/>
          </p:spPr>
        </p:pic>
        <p:sp>
          <p:nvSpPr>
            <p:cNvPr id="64" name="Freeform 951">
              <a:extLst>
                <a:ext uri="{FF2B5EF4-FFF2-40B4-BE49-F238E27FC236}">
                  <a16:creationId xmlns:a16="http://schemas.microsoft.com/office/drawing/2014/main" id="{1AD0F23D-B604-4E9C-A05C-DD5E59478446}"/>
                </a:ext>
              </a:extLst>
            </p:cNvPr>
            <p:cNvSpPr/>
            <p:nvPr/>
          </p:nvSpPr>
          <p:spPr>
            <a:xfrm>
              <a:off x="14319789" y="7436197"/>
              <a:ext cx="110617" cy="81419"/>
            </a:xfrm>
            <a:custGeom>
              <a:avLst/>
              <a:gdLst/>
              <a:ahLst/>
              <a:cxnLst/>
              <a:rect l="0" t="0" r="0" b="0"/>
              <a:pathLst>
                <a:path w="110617" h="81419">
                  <a:moveTo>
                    <a:pt x="0" y="80721"/>
                  </a:moveTo>
                  <a:lnTo>
                    <a:pt x="507" y="0"/>
                  </a:lnTo>
                  <a:lnTo>
                    <a:pt x="24447" y="153"/>
                  </a:lnTo>
                  <a:lnTo>
                    <a:pt x="24117" y="52477"/>
                  </a:lnTo>
                  <a:lnTo>
                    <a:pt x="42443" y="52604"/>
                  </a:lnTo>
                  <a:lnTo>
                    <a:pt x="42760"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5" name="Picture 952">
              <a:extLst>
                <a:ext uri="{FF2B5EF4-FFF2-40B4-BE49-F238E27FC236}">
                  <a16:creationId xmlns:a16="http://schemas.microsoft.com/office/drawing/2014/main" id="{7D18E297-A668-4899-9AB4-3E2BA2880A61}"/>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4270363" y="7289625"/>
              <a:ext cx="141889" cy="143381"/>
            </a:xfrm>
            <a:prstGeom prst="rect">
              <a:avLst/>
            </a:prstGeom>
            <a:noFill/>
          </p:spPr>
        </p:pic>
        <p:sp>
          <p:nvSpPr>
            <p:cNvPr id="66" name="Freeform 953">
              <a:extLst>
                <a:ext uri="{FF2B5EF4-FFF2-40B4-BE49-F238E27FC236}">
                  <a16:creationId xmlns:a16="http://schemas.microsoft.com/office/drawing/2014/main" id="{EF72ED35-3B2D-48D0-82A0-71ED5FC4704C}"/>
                </a:ext>
              </a:extLst>
            </p:cNvPr>
            <p:cNvSpPr/>
            <p:nvPr/>
          </p:nvSpPr>
          <p:spPr>
            <a:xfrm>
              <a:off x="10083733" y="6746283"/>
              <a:ext cx="153110" cy="132739"/>
            </a:xfrm>
            <a:custGeom>
              <a:avLst/>
              <a:gdLst/>
              <a:ahLst/>
              <a:cxnLst/>
              <a:rect l="0" t="0" r="0" b="0"/>
              <a:pathLst>
                <a:path w="153110" h="132739">
                  <a:moveTo>
                    <a:pt x="68440" y="55854"/>
                  </a:moveTo>
                  <a:lnTo>
                    <a:pt x="38354" y="120115"/>
                  </a:lnTo>
                  <a:lnTo>
                    <a:pt x="8928" y="114121"/>
                  </a:lnTo>
                  <a:lnTo>
                    <a:pt x="0" y="0"/>
                  </a:lnTo>
                  <a:lnTo>
                    <a:pt x="31204" y="6350"/>
                  </a:lnTo>
                  <a:lnTo>
                    <a:pt x="32893"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7" name="Picture 954">
              <a:extLst>
                <a:ext uri="{FF2B5EF4-FFF2-40B4-BE49-F238E27FC236}">
                  <a16:creationId xmlns:a16="http://schemas.microsoft.com/office/drawing/2014/main" id="{64A030DC-3766-4BDC-B997-1CD5880E85CA}"/>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0192077" y="6779598"/>
              <a:ext cx="138074" cy="154013"/>
            </a:xfrm>
            <a:prstGeom prst="rect">
              <a:avLst/>
            </a:prstGeom>
            <a:noFill/>
          </p:spPr>
        </p:pic>
        <p:sp>
          <p:nvSpPr>
            <p:cNvPr id="68" name="Freeform 955">
              <a:extLst>
                <a:ext uri="{FF2B5EF4-FFF2-40B4-BE49-F238E27FC236}">
                  <a16:creationId xmlns:a16="http://schemas.microsoft.com/office/drawing/2014/main" id="{9B000F12-3E8E-419B-8219-354D21A6838E}"/>
                </a:ext>
              </a:extLst>
            </p:cNvPr>
            <p:cNvSpPr/>
            <p:nvPr/>
          </p:nvSpPr>
          <p:spPr>
            <a:xfrm>
              <a:off x="10324659" y="6823615"/>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956">
              <a:extLst>
                <a:ext uri="{FF2B5EF4-FFF2-40B4-BE49-F238E27FC236}">
                  <a16:creationId xmlns:a16="http://schemas.microsoft.com/office/drawing/2014/main" id="{80BA0866-2CF1-4F33-A1FA-E060B319D583}"/>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0357115" y="6832390"/>
              <a:ext cx="145998" cy="165735"/>
            </a:xfrm>
            <a:prstGeom prst="rect">
              <a:avLst/>
            </a:prstGeom>
            <a:noFill/>
          </p:spPr>
        </p:pic>
        <p:sp>
          <p:nvSpPr>
            <p:cNvPr id="70" name="Freeform 957">
              <a:extLst>
                <a:ext uri="{FF2B5EF4-FFF2-40B4-BE49-F238E27FC236}">
                  <a16:creationId xmlns:a16="http://schemas.microsoft.com/office/drawing/2014/main" id="{81D646B9-CC02-4150-A3CC-684A16BA18A8}"/>
                </a:ext>
              </a:extLst>
            </p:cNvPr>
            <p:cNvSpPr/>
            <p:nvPr/>
          </p:nvSpPr>
          <p:spPr>
            <a:xfrm>
              <a:off x="10476402" y="6900391"/>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1" name="Picture 958">
              <a:extLst>
                <a:ext uri="{FF2B5EF4-FFF2-40B4-BE49-F238E27FC236}">
                  <a16:creationId xmlns:a16="http://schemas.microsoft.com/office/drawing/2014/main" id="{15A0EDE2-33EF-4059-888A-68BD5963D554}"/>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10541172" y="6977354"/>
              <a:ext cx="154826" cy="159372"/>
            </a:xfrm>
            <a:prstGeom prst="rect">
              <a:avLst/>
            </a:prstGeom>
            <a:noFill/>
          </p:spPr>
        </p:pic>
        <p:sp>
          <p:nvSpPr>
            <p:cNvPr id="72" name="Freeform 959">
              <a:extLst>
                <a:ext uri="{FF2B5EF4-FFF2-40B4-BE49-F238E27FC236}">
                  <a16:creationId xmlns:a16="http://schemas.microsoft.com/office/drawing/2014/main" id="{AAD71DC5-BF6E-4BF6-97E2-160A343B6AE8}"/>
                </a:ext>
              </a:extLst>
            </p:cNvPr>
            <p:cNvSpPr/>
            <p:nvPr/>
          </p:nvSpPr>
          <p:spPr>
            <a:xfrm>
              <a:off x="13444306" y="7620537"/>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34" y="76021"/>
                  </a:lnTo>
                  <a:lnTo>
                    <a:pt x="84009"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960">
              <a:extLst>
                <a:ext uri="{FF2B5EF4-FFF2-40B4-BE49-F238E27FC236}">
                  <a16:creationId xmlns:a16="http://schemas.microsoft.com/office/drawing/2014/main" id="{6A0D084E-099B-45C9-AB91-756295C7F96A}"/>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13510290" y="7531623"/>
              <a:ext cx="158280" cy="143166"/>
            </a:xfrm>
            <a:prstGeom prst="rect">
              <a:avLst/>
            </a:prstGeom>
            <a:noFill/>
          </p:spPr>
        </p:pic>
        <p:sp>
          <p:nvSpPr>
            <p:cNvPr id="74" name="Freeform 961">
              <a:extLst>
                <a:ext uri="{FF2B5EF4-FFF2-40B4-BE49-F238E27FC236}">
                  <a16:creationId xmlns:a16="http://schemas.microsoft.com/office/drawing/2014/main" id="{2956B06C-0CCE-41E6-ADE9-CE8DB5E2CDC3}"/>
                </a:ext>
              </a:extLst>
            </p:cNvPr>
            <p:cNvSpPr/>
            <p:nvPr/>
          </p:nvSpPr>
          <p:spPr>
            <a:xfrm>
              <a:off x="13562337" y="7404603"/>
              <a:ext cx="145579" cy="142481"/>
            </a:xfrm>
            <a:custGeom>
              <a:avLst/>
              <a:gdLst/>
              <a:ahLst/>
              <a:cxnLst/>
              <a:rect l="0" t="0" r="0" b="0"/>
              <a:pathLst>
                <a:path w="145579" h="142481">
                  <a:moveTo>
                    <a:pt x="51828" y="85763"/>
                  </a:moveTo>
                  <a:lnTo>
                    <a:pt x="110235" y="117551"/>
                  </a:lnTo>
                  <a:lnTo>
                    <a:pt x="96671" y="142481"/>
                  </a:lnTo>
                  <a:lnTo>
                    <a:pt x="0" y="89877"/>
                  </a:lnTo>
                  <a:lnTo>
                    <a:pt x="13944" y="64212"/>
                  </a:lnTo>
                  <a:lnTo>
                    <a:pt x="90918" y="55372"/>
                  </a:lnTo>
                  <a:lnTo>
                    <a:pt x="35255" y="25070"/>
                  </a:lnTo>
                  <a:lnTo>
                    <a:pt x="48895" y="0"/>
                  </a:lnTo>
                  <a:lnTo>
                    <a:pt x="145579" y="52604"/>
                  </a:lnTo>
                  <a:lnTo>
                    <a:pt x="132485" y="76670"/>
                  </a:lnTo>
                  <a:close/>
                  <a:moveTo>
                    <a:pt x="51828"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962">
              <a:extLst>
                <a:ext uri="{FF2B5EF4-FFF2-40B4-BE49-F238E27FC236}">
                  <a16:creationId xmlns:a16="http://schemas.microsoft.com/office/drawing/2014/main" id="{4C186EDA-DAAD-4091-885D-D23237BC3EB9}"/>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13630203" y="7312085"/>
              <a:ext cx="159753" cy="150291"/>
            </a:xfrm>
            <a:prstGeom prst="rect">
              <a:avLst/>
            </a:prstGeom>
            <a:noFill/>
          </p:spPr>
        </p:pic>
        <p:pic>
          <p:nvPicPr>
            <p:cNvPr id="76" name="Picture 963">
              <a:extLst>
                <a:ext uri="{FF2B5EF4-FFF2-40B4-BE49-F238E27FC236}">
                  <a16:creationId xmlns:a16="http://schemas.microsoft.com/office/drawing/2014/main" id="{639B56A5-7AD2-42AF-9CF0-C52FB56E0D9B}"/>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13702100" y="7212222"/>
              <a:ext cx="159625" cy="154292"/>
            </a:xfrm>
            <a:prstGeom prst="rect">
              <a:avLst/>
            </a:prstGeom>
            <a:noFill/>
          </p:spPr>
        </p:pic>
        <p:sp>
          <p:nvSpPr>
            <p:cNvPr id="77" name="Freeform 964">
              <a:extLst>
                <a:ext uri="{FF2B5EF4-FFF2-40B4-BE49-F238E27FC236}">
                  <a16:creationId xmlns:a16="http://schemas.microsoft.com/office/drawing/2014/main" id="{2CBE9A7E-0F33-402B-B850-CB9466B33D14}"/>
                </a:ext>
              </a:extLst>
            </p:cNvPr>
            <p:cNvSpPr/>
            <p:nvPr/>
          </p:nvSpPr>
          <p:spPr>
            <a:xfrm>
              <a:off x="13775686" y="7109108"/>
              <a:ext cx="148234" cy="146316"/>
            </a:xfrm>
            <a:custGeom>
              <a:avLst/>
              <a:gdLst/>
              <a:ahLst/>
              <a:cxnLst/>
              <a:rect l="0" t="0" r="0" b="0"/>
              <a:pathLst>
                <a:path w="148234" h="146316">
                  <a:moveTo>
                    <a:pt x="74206" y="91808"/>
                  </a:moveTo>
                  <a:lnTo>
                    <a:pt x="75679" y="103555"/>
                  </a:lnTo>
                  <a:lnTo>
                    <a:pt x="98805" y="125920"/>
                  </a:lnTo>
                  <a:lnTo>
                    <a:pt x="79082" y="146316"/>
                  </a:lnTo>
                  <a:lnTo>
                    <a:pt x="0" y="69837"/>
                  </a:lnTo>
                  <a:lnTo>
                    <a:pt x="19724" y="49441"/>
                  </a:lnTo>
                  <a:lnTo>
                    <a:pt x="52210" y="80861"/>
                  </a:lnTo>
                  <a:lnTo>
                    <a:pt x="43218"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8" name="Freeform 965">
              <a:extLst>
                <a:ext uri="{FF2B5EF4-FFF2-40B4-BE49-F238E27FC236}">
                  <a16:creationId xmlns:a16="http://schemas.microsoft.com/office/drawing/2014/main" id="{1C8E4075-9986-4622-BB85-483C561885F9}"/>
                </a:ext>
              </a:extLst>
            </p:cNvPr>
            <p:cNvSpPr/>
            <p:nvPr/>
          </p:nvSpPr>
          <p:spPr>
            <a:xfrm>
              <a:off x="13857730" y="7077951"/>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966">
              <a:extLst>
                <a:ext uri="{FF2B5EF4-FFF2-40B4-BE49-F238E27FC236}">
                  <a16:creationId xmlns:a16="http://schemas.microsoft.com/office/drawing/2014/main" id="{F1BE788F-2FA9-4D07-A88F-3EE7412CF1DA}"/>
                </a:ext>
              </a:extLst>
            </p:cNvPr>
            <p:cNvSpPr/>
            <p:nvPr/>
          </p:nvSpPr>
          <p:spPr>
            <a:xfrm>
              <a:off x="13894166" y="7007399"/>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0" name="Picture 967">
              <a:extLst>
                <a:ext uri="{FF2B5EF4-FFF2-40B4-BE49-F238E27FC236}">
                  <a16:creationId xmlns:a16="http://schemas.microsoft.com/office/drawing/2014/main" id="{08AF3CDA-18DB-4955-A1EE-695AF595868F}"/>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3986034" y="6950487"/>
              <a:ext cx="151220" cy="159753"/>
            </a:xfrm>
            <a:prstGeom prst="rect">
              <a:avLst/>
            </a:prstGeom>
            <a:noFill/>
          </p:spPr>
        </p:pic>
        <p:sp>
          <p:nvSpPr>
            <p:cNvPr id="81" name="Freeform 968">
              <a:extLst>
                <a:ext uri="{FF2B5EF4-FFF2-40B4-BE49-F238E27FC236}">
                  <a16:creationId xmlns:a16="http://schemas.microsoft.com/office/drawing/2014/main" id="{6565BCE4-7845-403E-A063-DCA54289A85C}"/>
                </a:ext>
              </a:extLst>
            </p:cNvPr>
            <p:cNvSpPr/>
            <p:nvPr/>
          </p:nvSpPr>
          <p:spPr>
            <a:xfrm>
              <a:off x="14078293" y="6881240"/>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2" name="Freeform 969">
              <a:extLst>
                <a:ext uri="{FF2B5EF4-FFF2-40B4-BE49-F238E27FC236}">
                  <a16:creationId xmlns:a16="http://schemas.microsoft.com/office/drawing/2014/main" id="{D5FCA7EF-B597-472F-8B48-20EA40547E0E}"/>
                </a:ext>
              </a:extLst>
            </p:cNvPr>
            <p:cNvSpPr/>
            <p:nvPr/>
          </p:nvSpPr>
          <p:spPr>
            <a:xfrm>
              <a:off x="14198095" y="6835291"/>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49"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23" y="35559"/>
                  </a:lnTo>
                  <a:lnTo>
                    <a:pt x="127253" y="75107"/>
                  </a:lnTo>
                  <a:cubicBezTo>
                    <a:pt x="121513" y="91782"/>
                    <a:pt x="110147" y="105841"/>
                    <a:pt x="91058" y="114057"/>
                  </a:cubicBezTo>
                  <a:cubicBezTo>
                    <a:pt x="60909" y="127062"/>
                    <a:pt x="27699"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970">
              <a:extLst>
                <a:ext uri="{FF2B5EF4-FFF2-40B4-BE49-F238E27FC236}">
                  <a16:creationId xmlns:a16="http://schemas.microsoft.com/office/drawing/2014/main" id="{C83AB94F-4334-46EC-8984-760C0770FB7B}"/>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4323641" y="6785747"/>
              <a:ext cx="138265" cy="153644"/>
            </a:xfrm>
            <a:prstGeom prst="rect">
              <a:avLst/>
            </a:prstGeom>
            <a:noFill/>
          </p:spPr>
        </p:pic>
        <p:pic>
          <p:nvPicPr>
            <p:cNvPr id="84" name="Picture 971">
              <a:extLst>
                <a:ext uri="{FF2B5EF4-FFF2-40B4-BE49-F238E27FC236}">
                  <a16:creationId xmlns:a16="http://schemas.microsoft.com/office/drawing/2014/main" id="{610E10A0-30A1-4C4C-9ADE-340A82DBA3E2}"/>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1309125" y="7172446"/>
              <a:ext cx="170015" cy="153875"/>
            </a:xfrm>
            <a:prstGeom prst="rect">
              <a:avLst/>
            </a:prstGeom>
            <a:noFill/>
          </p:spPr>
        </p:pic>
        <p:pic>
          <p:nvPicPr>
            <p:cNvPr id="85" name="Picture 972">
              <a:extLst>
                <a:ext uri="{FF2B5EF4-FFF2-40B4-BE49-F238E27FC236}">
                  <a16:creationId xmlns:a16="http://schemas.microsoft.com/office/drawing/2014/main" id="{72C768FF-C9E9-498E-9B95-495E52CEE1D0}"/>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1438286" y="7098497"/>
              <a:ext cx="143815" cy="158292"/>
            </a:xfrm>
            <a:prstGeom prst="rect">
              <a:avLst/>
            </a:prstGeom>
            <a:noFill/>
          </p:spPr>
        </p:pic>
        <p:sp>
          <p:nvSpPr>
            <p:cNvPr id="86" name="Freeform 973">
              <a:extLst>
                <a:ext uri="{FF2B5EF4-FFF2-40B4-BE49-F238E27FC236}">
                  <a16:creationId xmlns:a16="http://schemas.microsoft.com/office/drawing/2014/main" id="{72FA937D-4969-41AC-8276-7E000EC9E437}"/>
                </a:ext>
              </a:extLst>
            </p:cNvPr>
            <p:cNvSpPr/>
            <p:nvPr/>
          </p:nvSpPr>
          <p:spPr>
            <a:xfrm>
              <a:off x="11565082" y="7077644"/>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7" name="Freeform 974">
              <a:extLst>
                <a:ext uri="{FF2B5EF4-FFF2-40B4-BE49-F238E27FC236}">
                  <a16:creationId xmlns:a16="http://schemas.microsoft.com/office/drawing/2014/main" id="{CBEC0230-45E2-496F-9CF2-E5176B63F64A}"/>
                </a:ext>
              </a:extLst>
            </p:cNvPr>
            <p:cNvSpPr/>
            <p:nvPr/>
          </p:nvSpPr>
          <p:spPr>
            <a:xfrm>
              <a:off x="11686222" y="7088448"/>
              <a:ext cx="120420" cy="124002"/>
            </a:xfrm>
            <a:custGeom>
              <a:avLst/>
              <a:gdLst/>
              <a:ahLst/>
              <a:cxnLst/>
              <a:rect l="0" t="0" r="0" b="0"/>
              <a:pathLst>
                <a:path w="120420" h="124002">
                  <a:moveTo>
                    <a:pt x="82054" y="8839"/>
                  </a:moveTo>
                  <a:cubicBezTo>
                    <a:pt x="105244" y="15328"/>
                    <a:pt x="116331" y="30746"/>
                    <a:pt x="120420" y="46100"/>
                  </a:cubicBezTo>
                  <a:lnTo>
                    <a:pt x="94195"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89"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8" name="Picture 975">
              <a:extLst>
                <a:ext uri="{FF2B5EF4-FFF2-40B4-BE49-F238E27FC236}">
                  <a16:creationId xmlns:a16="http://schemas.microsoft.com/office/drawing/2014/main" id="{390EBABB-425A-4814-88CD-9115B29E33C1}"/>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1772747" y="7130010"/>
              <a:ext cx="146773" cy="159130"/>
            </a:xfrm>
            <a:prstGeom prst="rect">
              <a:avLst/>
            </a:prstGeom>
            <a:noFill/>
          </p:spPr>
        </p:pic>
        <p:sp>
          <p:nvSpPr>
            <p:cNvPr id="89" name="Freeform 976">
              <a:extLst>
                <a:ext uri="{FF2B5EF4-FFF2-40B4-BE49-F238E27FC236}">
                  <a16:creationId xmlns:a16="http://schemas.microsoft.com/office/drawing/2014/main" id="{B3594D38-49EA-46FE-81DE-AC01D4AD78DF}"/>
                </a:ext>
              </a:extLst>
            </p:cNvPr>
            <p:cNvSpPr/>
            <p:nvPr/>
          </p:nvSpPr>
          <p:spPr>
            <a:xfrm>
              <a:off x="11902331" y="7187368"/>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0" name="Freeform 977">
              <a:extLst>
                <a:ext uri="{FF2B5EF4-FFF2-40B4-BE49-F238E27FC236}">
                  <a16:creationId xmlns:a16="http://schemas.microsoft.com/office/drawing/2014/main" id="{9101AA9C-295F-4AD0-938B-DFF732E961C6}"/>
                </a:ext>
              </a:extLst>
            </p:cNvPr>
            <p:cNvSpPr/>
            <p:nvPr/>
          </p:nvSpPr>
          <p:spPr>
            <a:xfrm>
              <a:off x="11955548" y="7264795"/>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978">
              <a:extLst>
                <a:ext uri="{FF2B5EF4-FFF2-40B4-BE49-F238E27FC236}">
                  <a16:creationId xmlns:a16="http://schemas.microsoft.com/office/drawing/2014/main" id="{3F0A320D-0B9D-41EE-9F05-662F0EC46B45}"/>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1975386" y="7296395"/>
              <a:ext cx="155192" cy="166001"/>
            </a:xfrm>
            <a:prstGeom prst="rect">
              <a:avLst/>
            </a:prstGeom>
            <a:noFill/>
          </p:spPr>
        </p:pic>
        <p:pic>
          <p:nvPicPr>
            <p:cNvPr id="92" name="Picture 979">
              <a:extLst>
                <a:ext uri="{FF2B5EF4-FFF2-40B4-BE49-F238E27FC236}">
                  <a16:creationId xmlns:a16="http://schemas.microsoft.com/office/drawing/2014/main" id="{1F59A71E-9844-46A3-9F26-1EEADC275C93}"/>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2032328" y="7424097"/>
              <a:ext cx="158584" cy="144995"/>
            </a:xfrm>
            <a:prstGeom prst="rect">
              <a:avLst/>
            </a:prstGeom>
            <a:noFill/>
          </p:spPr>
        </p:pic>
        <p:sp>
          <p:nvSpPr>
            <p:cNvPr id="93" name="Freeform 980">
              <a:extLst>
                <a:ext uri="{FF2B5EF4-FFF2-40B4-BE49-F238E27FC236}">
                  <a16:creationId xmlns:a16="http://schemas.microsoft.com/office/drawing/2014/main" id="{5813A912-BF61-4D6A-839E-5C654DD2D699}"/>
                </a:ext>
              </a:extLst>
            </p:cNvPr>
            <p:cNvSpPr/>
            <p:nvPr/>
          </p:nvSpPr>
          <p:spPr>
            <a:xfrm>
              <a:off x="12107389" y="7507703"/>
              <a:ext cx="124154" cy="96049"/>
            </a:xfrm>
            <a:custGeom>
              <a:avLst/>
              <a:gdLst/>
              <a:ahLst/>
              <a:cxnLst/>
              <a:rect l="0" t="0" r="0" b="0"/>
              <a:pathLst>
                <a:path w="124154" h="96049">
                  <a:moveTo>
                    <a:pt x="79133" y="37858"/>
                  </a:moveTo>
                  <a:lnTo>
                    <a:pt x="67602"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4" name="Picture 981">
              <a:extLst>
                <a:ext uri="{FF2B5EF4-FFF2-40B4-BE49-F238E27FC236}">
                  <a16:creationId xmlns:a16="http://schemas.microsoft.com/office/drawing/2014/main" id="{D0B1D8EA-795E-4F1D-A696-A6F0931FF58B}"/>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2114493" y="7611482"/>
              <a:ext cx="153200" cy="138836"/>
            </a:xfrm>
            <a:prstGeom prst="rect">
              <a:avLst/>
            </a:prstGeom>
            <a:noFill/>
          </p:spPr>
        </p:pic>
        <p:sp>
          <p:nvSpPr>
            <p:cNvPr id="95" name="Freeform 982">
              <a:extLst>
                <a:ext uri="{FF2B5EF4-FFF2-40B4-BE49-F238E27FC236}">
                  <a16:creationId xmlns:a16="http://schemas.microsoft.com/office/drawing/2014/main" id="{61A97FE1-12BB-43CD-AEC1-C6FE1531C25C}"/>
                </a:ext>
              </a:extLst>
            </p:cNvPr>
            <p:cNvSpPr/>
            <p:nvPr/>
          </p:nvSpPr>
          <p:spPr>
            <a:xfrm>
              <a:off x="12162398" y="7720780"/>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983">
              <a:extLst>
                <a:ext uri="{FF2B5EF4-FFF2-40B4-BE49-F238E27FC236}">
                  <a16:creationId xmlns:a16="http://schemas.microsoft.com/office/drawing/2014/main" id="{D8218CBB-34AD-41C0-B310-B2E96D368B73}"/>
                </a:ext>
              </a:extLst>
            </p:cNvPr>
            <p:cNvSpPr/>
            <p:nvPr/>
          </p:nvSpPr>
          <p:spPr>
            <a:xfrm>
              <a:off x="12194425" y="7844530"/>
              <a:ext cx="122732" cy="119836"/>
            </a:xfrm>
            <a:custGeom>
              <a:avLst/>
              <a:gdLst/>
              <a:ahLst/>
              <a:cxnLst/>
              <a:rect l="0" t="0" r="0" b="0"/>
              <a:pathLst>
                <a:path w="122732" h="119836">
                  <a:moveTo>
                    <a:pt x="118084" y="54216"/>
                  </a:moveTo>
                  <a:cubicBezTo>
                    <a:pt x="122732" y="77863"/>
                    <a:pt x="113944" y="94729"/>
                    <a:pt x="102057"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7" name="Picture 984">
              <a:extLst>
                <a:ext uri="{FF2B5EF4-FFF2-40B4-BE49-F238E27FC236}">
                  <a16:creationId xmlns:a16="http://schemas.microsoft.com/office/drawing/2014/main" id="{ADD545C7-9145-4CCB-A65D-7937852835D6}"/>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2200464" y="7960331"/>
              <a:ext cx="145262" cy="142760"/>
            </a:xfrm>
            <a:prstGeom prst="rect">
              <a:avLst/>
            </a:prstGeom>
            <a:noFill/>
          </p:spPr>
        </p:pic>
        <p:sp>
          <p:nvSpPr>
            <p:cNvPr id="98" name="Freeform 985">
              <a:extLst>
                <a:ext uri="{FF2B5EF4-FFF2-40B4-BE49-F238E27FC236}">
                  <a16:creationId xmlns:a16="http://schemas.microsoft.com/office/drawing/2014/main" id="{482083C8-D0E6-4001-AC4F-AE0159C00A22}"/>
                </a:ext>
              </a:extLst>
            </p:cNvPr>
            <p:cNvSpPr/>
            <p:nvPr/>
          </p:nvSpPr>
          <p:spPr>
            <a:xfrm>
              <a:off x="11576408" y="8150392"/>
              <a:ext cx="161861" cy="155891"/>
            </a:xfrm>
            <a:custGeom>
              <a:avLst/>
              <a:gdLst/>
              <a:ahLst/>
              <a:cxnLst/>
              <a:rect l="0" t="0" r="0" b="0"/>
              <a:pathLst>
                <a:path w="161861" h="155891">
                  <a:moveTo>
                    <a:pt x="74701" y="74815"/>
                  </a:moveTo>
                  <a:lnTo>
                    <a:pt x="25514" y="122541"/>
                  </a:lnTo>
                  <a:lnTo>
                    <a:pt x="0" y="106755"/>
                  </a:lnTo>
                  <a:lnTo>
                    <a:pt x="29121" y="0"/>
                  </a:lnTo>
                  <a:lnTo>
                    <a:pt x="56172" y="16764"/>
                  </a:lnTo>
                  <a:lnTo>
                    <a:pt x="33046" y="85686"/>
                  </a:lnTo>
                  <a:lnTo>
                    <a:pt x="86308" y="35420"/>
                  </a:lnTo>
                  <a:lnTo>
                    <a:pt x="104825" y="46888"/>
                  </a:lnTo>
                  <a:lnTo>
                    <a:pt x="83514" y="116953"/>
                  </a:lnTo>
                  <a:lnTo>
                    <a:pt x="134810" y="65481"/>
                  </a:lnTo>
                  <a:lnTo>
                    <a:pt x="161861" y="82244"/>
                  </a:lnTo>
                  <a:lnTo>
                    <a:pt x="79349" y="155891"/>
                  </a:lnTo>
                  <a:lnTo>
                    <a:pt x="53848" y="140092"/>
                  </a:lnTo>
                  <a:close/>
                  <a:moveTo>
                    <a:pt x="74701"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9" name="Freeform 986">
              <a:extLst>
                <a:ext uri="{FF2B5EF4-FFF2-40B4-BE49-F238E27FC236}">
                  <a16:creationId xmlns:a16="http://schemas.microsoft.com/office/drawing/2014/main" id="{E948EA22-6882-4B3E-AF99-1AD670D70F0F}"/>
                </a:ext>
              </a:extLst>
            </p:cNvPr>
            <p:cNvSpPr/>
            <p:nvPr/>
          </p:nvSpPr>
          <p:spPr>
            <a:xfrm>
              <a:off x="11703023" y="8233681"/>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0" name="Picture 987">
              <a:extLst>
                <a:ext uri="{FF2B5EF4-FFF2-40B4-BE49-F238E27FC236}">
                  <a16:creationId xmlns:a16="http://schemas.microsoft.com/office/drawing/2014/main" id="{E0672703-B540-44E5-8ED8-373B7123F065}"/>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1802569" y="8275267"/>
              <a:ext cx="139293" cy="148716"/>
            </a:xfrm>
            <a:prstGeom prst="rect">
              <a:avLst/>
            </a:prstGeom>
            <a:noFill/>
          </p:spPr>
        </p:pic>
        <p:sp>
          <p:nvSpPr>
            <p:cNvPr id="101" name="Freeform 988">
              <a:extLst>
                <a:ext uri="{FF2B5EF4-FFF2-40B4-BE49-F238E27FC236}">
                  <a16:creationId xmlns:a16="http://schemas.microsoft.com/office/drawing/2014/main" id="{A1D528E8-6AB5-48D8-A32F-7B3E37E7F24E}"/>
                </a:ext>
              </a:extLst>
            </p:cNvPr>
            <p:cNvSpPr/>
            <p:nvPr/>
          </p:nvSpPr>
          <p:spPr>
            <a:xfrm>
              <a:off x="11945625" y="8310154"/>
              <a:ext cx="120840" cy="123925"/>
            </a:xfrm>
            <a:custGeom>
              <a:avLst/>
              <a:gdLst/>
              <a:ahLst/>
              <a:cxnLst/>
              <a:rect l="0" t="0" r="0" b="0"/>
              <a:pathLst>
                <a:path w="120840" h="123925">
                  <a:moveTo>
                    <a:pt x="40208" y="46697"/>
                  </a:moveTo>
                  <a:lnTo>
                    <a:pt x="27826"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989">
              <a:extLst>
                <a:ext uri="{FF2B5EF4-FFF2-40B4-BE49-F238E27FC236}">
                  <a16:creationId xmlns:a16="http://schemas.microsoft.com/office/drawing/2014/main" id="{1C2890C6-7316-4021-8F4E-87A513D3A2F5}"/>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2048466" y="8324015"/>
              <a:ext cx="143167" cy="140194"/>
            </a:xfrm>
            <a:prstGeom prst="rect">
              <a:avLst/>
            </a:prstGeom>
            <a:noFill/>
          </p:spPr>
        </p:pic>
        <p:sp>
          <p:nvSpPr>
            <p:cNvPr id="103" name="Freeform 990">
              <a:extLst>
                <a:ext uri="{FF2B5EF4-FFF2-40B4-BE49-F238E27FC236}">
                  <a16:creationId xmlns:a16="http://schemas.microsoft.com/office/drawing/2014/main" id="{083BA700-B07D-4B44-8F8E-D5835E450E1E}"/>
                </a:ext>
              </a:extLst>
            </p:cNvPr>
            <p:cNvSpPr/>
            <p:nvPr/>
          </p:nvSpPr>
          <p:spPr>
            <a:xfrm>
              <a:off x="12189141" y="8346081"/>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991">
              <a:extLst>
                <a:ext uri="{FF2B5EF4-FFF2-40B4-BE49-F238E27FC236}">
                  <a16:creationId xmlns:a16="http://schemas.microsoft.com/office/drawing/2014/main" id="{98E788BC-7B6B-4EF9-9148-FF23527F25A0}"/>
                </a:ext>
              </a:extLst>
            </p:cNvPr>
            <p:cNvSpPr/>
            <p:nvPr/>
          </p:nvSpPr>
          <p:spPr>
            <a:xfrm>
              <a:off x="12315592" y="8350837"/>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5" name="Freeform 992">
              <a:extLst>
                <a:ext uri="{FF2B5EF4-FFF2-40B4-BE49-F238E27FC236}">
                  <a16:creationId xmlns:a16="http://schemas.microsoft.com/office/drawing/2014/main" id="{B84BC841-011D-4AD9-8C9D-96399302D553}"/>
                </a:ext>
              </a:extLst>
            </p:cNvPr>
            <p:cNvSpPr/>
            <p:nvPr/>
          </p:nvSpPr>
          <p:spPr>
            <a:xfrm>
              <a:off x="12433937" y="8341215"/>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6" name="Picture 993">
              <a:extLst>
                <a:ext uri="{FF2B5EF4-FFF2-40B4-BE49-F238E27FC236}">
                  <a16:creationId xmlns:a16="http://schemas.microsoft.com/office/drawing/2014/main" id="{9E34E763-A7B9-422C-B67F-34CD5869CC7A}"/>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2546882" y="8316191"/>
              <a:ext cx="142519" cy="142151"/>
            </a:xfrm>
            <a:prstGeom prst="rect">
              <a:avLst/>
            </a:prstGeom>
            <a:noFill/>
          </p:spPr>
        </p:pic>
        <p:sp>
          <p:nvSpPr>
            <p:cNvPr id="107" name="Freeform 994">
              <a:extLst>
                <a:ext uri="{FF2B5EF4-FFF2-40B4-BE49-F238E27FC236}">
                  <a16:creationId xmlns:a16="http://schemas.microsoft.com/office/drawing/2014/main" id="{FBA05BAF-2370-42CB-AAC5-F8948CFCBBAF}"/>
                </a:ext>
              </a:extLst>
            </p:cNvPr>
            <p:cNvSpPr/>
            <p:nvPr/>
          </p:nvSpPr>
          <p:spPr>
            <a:xfrm>
              <a:off x="12652410" y="8304350"/>
              <a:ext cx="92925" cy="116292"/>
            </a:xfrm>
            <a:custGeom>
              <a:avLst/>
              <a:gdLst/>
              <a:ahLst/>
              <a:cxnLst/>
              <a:rect l="0" t="0" r="0" b="0"/>
              <a:pathLst>
                <a:path w="92925" h="116292">
                  <a:moveTo>
                    <a:pt x="35217" y="35902"/>
                  </a:moveTo>
                  <a:lnTo>
                    <a:pt x="5068" y="42480"/>
                  </a:lnTo>
                  <a:lnTo>
                    <a:pt x="0" y="19177"/>
                  </a:lnTo>
                  <a:lnTo>
                    <a:pt x="87858" y="0"/>
                  </a:lnTo>
                  <a:lnTo>
                    <a:pt x="92925" y="23317"/>
                  </a:lnTo>
                  <a:lnTo>
                    <a:pt x="62941" y="29857"/>
                  </a:lnTo>
                  <a:lnTo>
                    <a:pt x="80416" y="110235"/>
                  </a:lnTo>
                  <a:lnTo>
                    <a:pt x="52679" y="116292"/>
                  </a:lnTo>
                  <a:close/>
                  <a:moveTo>
                    <a:pt x="35217"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8" name="Picture 995">
              <a:extLst>
                <a:ext uri="{FF2B5EF4-FFF2-40B4-BE49-F238E27FC236}">
                  <a16:creationId xmlns:a16="http://schemas.microsoft.com/office/drawing/2014/main" id="{5031D488-D9F2-4C6E-A59F-90D73EA1C4B3}"/>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2748939" y="8273134"/>
              <a:ext cx="139509" cy="148475"/>
            </a:xfrm>
            <a:prstGeom prst="rect">
              <a:avLst/>
            </a:prstGeom>
            <a:noFill/>
          </p:spPr>
        </p:pic>
        <p:sp>
          <p:nvSpPr>
            <p:cNvPr id="109" name="Freeform 996">
              <a:extLst>
                <a:ext uri="{FF2B5EF4-FFF2-40B4-BE49-F238E27FC236}">
                  <a16:creationId xmlns:a16="http://schemas.microsoft.com/office/drawing/2014/main" id="{58F3AE0F-41E7-4014-82CF-A8426A1F38C5}"/>
                </a:ext>
              </a:extLst>
            </p:cNvPr>
            <p:cNvSpPr/>
            <p:nvPr/>
          </p:nvSpPr>
          <p:spPr>
            <a:xfrm>
              <a:off x="12853536" y="8235388"/>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23"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0" name="Freeform 997">
              <a:extLst>
                <a:ext uri="{FF2B5EF4-FFF2-40B4-BE49-F238E27FC236}">
                  <a16:creationId xmlns:a16="http://schemas.microsoft.com/office/drawing/2014/main" id="{3CD96BE8-1292-4DFA-9050-4C5F4BD0B042}"/>
                </a:ext>
              </a:extLst>
            </p:cNvPr>
            <p:cNvSpPr/>
            <p:nvPr/>
          </p:nvSpPr>
          <p:spPr>
            <a:xfrm>
              <a:off x="12969315" y="8189015"/>
              <a:ext cx="127418" cy="123697"/>
            </a:xfrm>
            <a:custGeom>
              <a:avLst/>
              <a:gdLst/>
              <a:ahLst/>
              <a:cxnLst/>
              <a:rect l="0" t="0" r="0" b="0"/>
              <a:pathLst>
                <a:path w="127418" h="123697">
                  <a:moveTo>
                    <a:pt x="42379" y="11379"/>
                  </a:moveTo>
                  <a:cubicBezTo>
                    <a:pt x="63575" y="0"/>
                    <a:pt x="82066" y="3061"/>
                    <a:pt x="95439"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18" y="66903"/>
                  </a:lnTo>
                  <a:cubicBezTo>
                    <a:pt x="122922"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1" name="Picture 998">
              <a:extLst>
                <a:ext uri="{FF2B5EF4-FFF2-40B4-BE49-F238E27FC236}">
                  <a16:creationId xmlns:a16="http://schemas.microsoft.com/office/drawing/2014/main" id="{80A36D15-8BCE-4B9D-ADA7-49AD5A79A161}"/>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3079176" y="8122437"/>
              <a:ext cx="148997" cy="156425"/>
            </a:xfrm>
            <a:prstGeom prst="rect">
              <a:avLst/>
            </a:prstGeom>
            <a:noFill/>
          </p:spPr>
        </p:pic>
        <p:sp>
          <p:nvSpPr>
            <p:cNvPr id="112" name="Freeform 999">
              <a:extLst>
                <a:ext uri="{FF2B5EF4-FFF2-40B4-BE49-F238E27FC236}">
                  <a16:creationId xmlns:a16="http://schemas.microsoft.com/office/drawing/2014/main" id="{156B40EA-F774-4F0E-B418-B591C2737E41}"/>
                </a:ext>
              </a:extLst>
            </p:cNvPr>
            <p:cNvSpPr/>
            <p:nvPr/>
          </p:nvSpPr>
          <p:spPr>
            <a:xfrm>
              <a:off x="12352260" y="7691557"/>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1000">
              <a:extLst>
                <a:ext uri="{FF2B5EF4-FFF2-40B4-BE49-F238E27FC236}">
                  <a16:creationId xmlns:a16="http://schemas.microsoft.com/office/drawing/2014/main" id="{8D0ECC8E-B49D-4951-B451-10C28CDA7F2A}"/>
                </a:ext>
              </a:extLst>
            </p:cNvPr>
            <p:cNvSpPr/>
            <p:nvPr/>
          </p:nvSpPr>
          <p:spPr>
            <a:xfrm>
              <a:off x="12394933" y="7577528"/>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1001">
              <a:extLst>
                <a:ext uri="{FF2B5EF4-FFF2-40B4-BE49-F238E27FC236}">
                  <a16:creationId xmlns:a16="http://schemas.microsoft.com/office/drawing/2014/main" id="{F4C1EAC1-B00C-4AC8-98A5-E8A7EFB4C6D8}"/>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2436862" y="7476622"/>
              <a:ext cx="157264" cy="140322"/>
            </a:xfrm>
            <a:prstGeom prst="rect">
              <a:avLst/>
            </a:prstGeom>
            <a:noFill/>
          </p:spPr>
        </p:pic>
        <p:sp>
          <p:nvSpPr>
            <p:cNvPr id="115" name="Freeform 1002">
              <a:extLst>
                <a:ext uri="{FF2B5EF4-FFF2-40B4-BE49-F238E27FC236}">
                  <a16:creationId xmlns:a16="http://schemas.microsoft.com/office/drawing/2014/main" id="{C1549BAD-05CD-4392-933D-56B6DD3CAE0C}"/>
                </a:ext>
              </a:extLst>
            </p:cNvPr>
            <p:cNvSpPr/>
            <p:nvPr/>
          </p:nvSpPr>
          <p:spPr>
            <a:xfrm>
              <a:off x="12491814" y="7349378"/>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6" name="Picture 1003">
              <a:extLst>
                <a:ext uri="{FF2B5EF4-FFF2-40B4-BE49-F238E27FC236}">
                  <a16:creationId xmlns:a16="http://schemas.microsoft.com/office/drawing/2014/main" id="{9C62B471-56C5-420D-BDDE-2C1AB3FD4624}"/>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2566787" y="7175500"/>
              <a:ext cx="196712" cy="246346"/>
            </a:xfrm>
            <a:prstGeom prst="rect">
              <a:avLst/>
            </a:prstGeom>
            <a:noFill/>
          </p:spPr>
        </p:pic>
        <p:pic>
          <p:nvPicPr>
            <p:cNvPr id="117" name="Picture 1004">
              <a:extLst>
                <a:ext uri="{FF2B5EF4-FFF2-40B4-BE49-F238E27FC236}">
                  <a16:creationId xmlns:a16="http://schemas.microsoft.com/office/drawing/2014/main" id="{9300B03F-CD14-4DFF-B724-0D09AC0EFA2C}"/>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2749479" y="7073900"/>
              <a:ext cx="217220" cy="203658"/>
            </a:xfrm>
            <a:prstGeom prst="rect">
              <a:avLst/>
            </a:prstGeom>
            <a:noFill/>
          </p:spPr>
        </p:pic>
        <p:pic>
          <p:nvPicPr>
            <p:cNvPr id="118" name="Picture 1005">
              <a:extLst>
                <a:ext uri="{FF2B5EF4-FFF2-40B4-BE49-F238E27FC236}">
                  <a16:creationId xmlns:a16="http://schemas.microsoft.com/office/drawing/2014/main" id="{CD6F9516-9BA5-4C64-B441-9C29AA59E4E1}"/>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2951023" y="7048345"/>
              <a:ext cx="143523" cy="142531"/>
            </a:xfrm>
            <a:prstGeom prst="rect">
              <a:avLst/>
            </a:prstGeom>
            <a:noFill/>
          </p:spPr>
        </p:pic>
      </p:grpSp>
    </p:spTree>
    <p:extLst>
      <p:ext uri="{BB962C8B-B14F-4D97-AF65-F5344CB8AC3E}">
        <p14:creationId xmlns:p14="http://schemas.microsoft.com/office/powerpoint/2010/main" val="17699778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562" descr="Te Ūkaipō Graphic">
            <a:extLst>
              <a:ext uri="{FF2B5EF4-FFF2-40B4-BE49-F238E27FC236}">
                <a16:creationId xmlns:a16="http://schemas.microsoft.com/office/drawing/2014/main" id="{17C8F588-9CAB-84B9-C4D5-79283ABC9B3F}"/>
              </a:ext>
            </a:extLst>
          </p:cNvPr>
          <p:cNvSpPr/>
          <p:nvPr/>
        </p:nvSpPr>
        <p:spPr bwMode="gray">
          <a:xfrm>
            <a:off x="5953583" y="986470"/>
            <a:ext cx="4256977" cy="5924338"/>
          </a:xfrm>
          <a:prstGeom prst="rect">
            <a:avLst/>
          </a:prstGeom>
          <a:gradFill>
            <a:gsLst>
              <a:gs pos="5000">
                <a:srgbClr val="CBE9E1"/>
              </a:gs>
              <a:gs pos="48000">
                <a:srgbClr val="9DD4CF"/>
              </a:gs>
              <a:gs pos="79000">
                <a:srgbClr val="27BDBE"/>
              </a:gs>
            </a:gsLst>
            <a:lin ang="5400000" scaled="1"/>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sp>
        <p:nvSpPr>
          <p:cNvPr id="4" name="Text Placeholder 3">
            <a:extLst>
              <a:ext uri="{FF2B5EF4-FFF2-40B4-BE49-F238E27FC236}">
                <a16:creationId xmlns:a16="http://schemas.microsoft.com/office/drawing/2014/main" id="{DA3B2294-2B5B-FF5F-90CF-97AC33A546B3}"/>
              </a:ext>
            </a:extLst>
          </p:cNvPr>
          <p:cNvSpPr>
            <a:spLocks noGrp="1"/>
          </p:cNvSpPr>
          <p:nvPr>
            <p:ph type="body" sz="quarter" idx="14"/>
          </p:nvPr>
        </p:nvSpPr>
        <p:spPr>
          <a:xfrm>
            <a:off x="365084" y="1069415"/>
            <a:ext cx="5383020" cy="5672114"/>
          </a:xfrm>
        </p:spPr>
        <p:txBody>
          <a:bodyPr>
            <a:normAutofit fontScale="92500" lnSpcReduction="20000"/>
          </a:bodyPr>
          <a:lstStyle/>
          <a:p>
            <a:pPr marL="342900" marR="0">
              <a:lnSpc>
                <a:spcPct val="110000"/>
              </a:lnSpc>
              <a:spcBef>
                <a:spcPts val="0"/>
              </a:spcBef>
              <a:spcAft>
                <a:spcPts val="0"/>
              </a:spcAft>
            </a:pPr>
            <a:r>
              <a:rPr lang="en-GB" sz="1300" b="1" dirty="0">
                <a:solidFill>
                  <a:srgbClr val="27BDBE"/>
                </a:solidFill>
                <a:effectLst/>
                <a:latin typeface="Calibri" panose="020F0502020204030204" pitchFamily="34" charset="0"/>
              </a:rPr>
              <a:t> </a:t>
            </a:r>
          </a:p>
          <a:p>
            <a:pPr marL="342900" marR="0">
              <a:lnSpc>
                <a:spcPct val="110000"/>
              </a:lnSpc>
              <a:spcBef>
                <a:spcPts val="0"/>
              </a:spcBef>
              <a:spcAft>
                <a:spcPts val="0"/>
              </a:spcAft>
            </a:pPr>
            <a:r>
              <a:rPr lang="en-GB" sz="1300" b="1" dirty="0">
                <a:solidFill>
                  <a:srgbClr val="27BDBE"/>
                </a:solidFill>
                <a:effectLst/>
                <a:latin typeface="Calibri" panose="020F0502020204030204" pitchFamily="34" charset="0"/>
              </a:rPr>
              <a:t>What does this mean in practice?</a:t>
            </a:r>
            <a:endParaRPr lang="en-GB" sz="1200" dirty="0">
              <a:effectLst/>
              <a:latin typeface="Calibri" panose="020F0502020204030204" pitchFamily="34" charset="0"/>
            </a:endParaRPr>
          </a:p>
          <a:p>
            <a:pPr marL="342900" marR="0">
              <a:lnSpc>
                <a:spcPct val="110000"/>
              </a:lnSpc>
              <a:spcBef>
                <a:spcPts val="0"/>
              </a:spcBef>
              <a:spcAft>
                <a:spcPts val="0"/>
              </a:spcAft>
            </a:pPr>
            <a:r>
              <a:rPr lang="en-GB" sz="1200" dirty="0">
                <a:effectLst/>
              </a:rPr>
              <a:t>In Te Ūkaipō, rangatahi are represented as a young chick. SBHS </a:t>
            </a:r>
            <a:r>
              <a:rPr lang="en-GB" sz="1200" dirty="0"/>
              <a:t>k</a:t>
            </a:r>
            <a:r>
              <a:rPr lang="en-GB" sz="1200" dirty="0">
                <a:effectLst/>
              </a:rPr>
              <a:t>aimahi must understand the potential and uniqueness of </a:t>
            </a:r>
            <a:r>
              <a:rPr lang="en-GB" sz="1200" u="sng" dirty="0">
                <a:effectLst/>
              </a:rPr>
              <a:t>Te </a:t>
            </a:r>
            <a:r>
              <a:rPr lang="en-GB" sz="1200" u="sng" dirty="0" err="1">
                <a:effectLst/>
              </a:rPr>
              <a:t>Mataora</a:t>
            </a:r>
            <a:r>
              <a:rPr lang="en-GB" sz="1200" u="sng" dirty="0">
                <a:effectLst/>
              </a:rPr>
              <a:t> Manu | Life Cycle Continuum</a:t>
            </a:r>
            <a:r>
              <a:rPr lang="en-GB" sz="1200" dirty="0">
                <a:effectLst/>
              </a:rPr>
              <a:t> as a cyclical evolving process that takes a holistic view of the life cycle of a rangatahi. This shifts the way healthcare is delivered away from being just a bio-medical health model.</a:t>
            </a:r>
          </a:p>
          <a:p>
            <a:pPr marL="342900" marR="0">
              <a:lnSpc>
                <a:spcPct val="110000"/>
              </a:lnSpc>
              <a:spcBef>
                <a:spcPts val="0"/>
              </a:spcBef>
              <a:spcAft>
                <a:spcPts val="0"/>
              </a:spcAft>
            </a:pPr>
            <a:r>
              <a:rPr lang="en-GB" sz="1200" dirty="0">
                <a:effectLst/>
              </a:rPr>
              <a:t> </a:t>
            </a:r>
          </a:p>
          <a:p>
            <a:pPr marL="342900" marR="0">
              <a:lnSpc>
                <a:spcPct val="110000"/>
              </a:lnSpc>
              <a:spcBef>
                <a:spcPts val="0"/>
              </a:spcBef>
              <a:spcAft>
                <a:spcPts val="0"/>
              </a:spcAft>
            </a:pPr>
            <a:r>
              <a:rPr lang="en-GB" sz="1200" dirty="0">
                <a:effectLst/>
              </a:rPr>
              <a:t>Interactions between SBHS kaimahi and rangatahi, or conversely, rangatahi with SBHS kaimahi, also uses a cyclical evolving process shown through </a:t>
            </a:r>
            <a:r>
              <a:rPr lang="en-GB" sz="1200" u="sng" dirty="0">
                <a:effectLst/>
              </a:rPr>
              <a:t>Ngā Ao </a:t>
            </a:r>
            <a:r>
              <a:rPr lang="en-GB" sz="1200" u="sng" dirty="0" err="1">
                <a:effectLst/>
              </a:rPr>
              <a:t>Whanaketanga</a:t>
            </a:r>
            <a:r>
              <a:rPr lang="en-GB" sz="1200" u="sng" dirty="0">
                <a:effectLst/>
              </a:rPr>
              <a:t> | States of Development</a:t>
            </a:r>
            <a:r>
              <a:rPr lang="en-GB" sz="1200" dirty="0">
                <a:effectLst/>
              </a:rPr>
              <a:t>. An intrinsic mana enhancing approach allows SBHS kaimahi to be reflective and reflexive to the needs and priorities of the rangatahi and their whānau. </a:t>
            </a:r>
          </a:p>
          <a:p>
            <a:pPr marL="342900" marR="0">
              <a:lnSpc>
                <a:spcPct val="110000"/>
              </a:lnSpc>
              <a:spcBef>
                <a:spcPts val="0"/>
              </a:spcBef>
              <a:spcAft>
                <a:spcPts val="0"/>
              </a:spcAft>
            </a:pPr>
            <a:r>
              <a:rPr lang="en-GB" sz="1200" dirty="0">
                <a:effectLst/>
              </a:rPr>
              <a:t> </a:t>
            </a:r>
          </a:p>
          <a:p>
            <a:pPr marL="342900" marR="0">
              <a:lnSpc>
                <a:spcPct val="110000"/>
              </a:lnSpc>
              <a:spcBef>
                <a:spcPts val="0"/>
              </a:spcBef>
              <a:spcAft>
                <a:spcPts val="0"/>
              </a:spcAft>
            </a:pPr>
            <a:r>
              <a:rPr lang="en-GB" sz="1200" dirty="0">
                <a:effectLst/>
              </a:rPr>
              <a:t>Before rangatahi engage with SBHS, Ngā Ao </a:t>
            </a:r>
            <a:r>
              <a:rPr lang="en-GB" sz="1200" dirty="0" err="1">
                <a:effectLst/>
              </a:rPr>
              <a:t>Whanaketanga</a:t>
            </a:r>
            <a:r>
              <a:rPr lang="en-GB" sz="1200" dirty="0">
                <a:effectLst/>
              </a:rPr>
              <a:t> | States of development are already in motion. A SBHS </a:t>
            </a:r>
            <a:r>
              <a:rPr lang="en-GB" sz="1200" dirty="0"/>
              <a:t>k</a:t>
            </a:r>
            <a:r>
              <a:rPr lang="en-GB" sz="1200" dirty="0">
                <a:effectLst/>
              </a:rPr>
              <a:t>aimahi works with the rangatahi to identify which state they both are at respectively to progress towards a mutually agreed process. This takes both the rangatahi and kaimahi through the stages of Te Kore, Te Pō to emerge into Te Ao Mārama. Each stage needs to be agreed upon before moving to the next state. If necessary, both parties may agree to move back or progress as required through each state which may take multiple interactions to achieve.</a:t>
            </a:r>
          </a:p>
          <a:p>
            <a:pPr marL="342900" marR="0">
              <a:lnSpc>
                <a:spcPct val="110000"/>
              </a:lnSpc>
              <a:spcBef>
                <a:spcPts val="0"/>
              </a:spcBef>
              <a:spcAft>
                <a:spcPts val="0"/>
              </a:spcAft>
            </a:pPr>
            <a:r>
              <a:rPr lang="en-GB" sz="1200" dirty="0">
                <a:effectLst/>
              </a:rPr>
              <a:t> </a:t>
            </a:r>
          </a:p>
          <a:p>
            <a:pPr marL="342900" marR="0">
              <a:lnSpc>
                <a:spcPct val="110000"/>
              </a:lnSpc>
              <a:spcBef>
                <a:spcPts val="0"/>
              </a:spcBef>
              <a:spcAft>
                <a:spcPts val="0"/>
              </a:spcAft>
            </a:pPr>
            <a:r>
              <a:rPr lang="en-GB" sz="1200" dirty="0">
                <a:effectLst/>
              </a:rPr>
              <a:t>SBHS </a:t>
            </a:r>
            <a:r>
              <a:rPr lang="en-GB" sz="1200" dirty="0"/>
              <a:t>k</a:t>
            </a:r>
            <a:r>
              <a:rPr lang="en-GB" sz="1200" dirty="0">
                <a:effectLst/>
              </a:rPr>
              <a:t>aimahi can use the universal and inclusive </a:t>
            </a:r>
            <a:r>
              <a:rPr lang="en-GB" sz="1200" u="sng" dirty="0">
                <a:effectLst/>
              </a:rPr>
              <a:t>Whanonga Pono | Values</a:t>
            </a:r>
            <a:r>
              <a:rPr lang="en-GB" sz="1200" dirty="0">
                <a:effectLst/>
              </a:rPr>
              <a:t> to connect with the rangatahi at the basic humanistic level that is represented in the Te Ūkaipō model as a</a:t>
            </a:r>
            <a:r>
              <a:rPr lang="en-GB" sz="1200" u="sng" dirty="0">
                <a:effectLst/>
              </a:rPr>
              <a:t> kōhanga | nest</a:t>
            </a:r>
            <a:r>
              <a:rPr lang="en-GB" sz="1200" dirty="0">
                <a:effectLst/>
              </a:rPr>
              <a:t> that nurtures the young chick / rangatahi until they are strong and confident to leave the nest.</a:t>
            </a:r>
          </a:p>
          <a:p>
            <a:pPr marL="342900" marR="0">
              <a:lnSpc>
                <a:spcPct val="110000"/>
              </a:lnSpc>
              <a:spcBef>
                <a:spcPts val="0"/>
              </a:spcBef>
              <a:spcAft>
                <a:spcPts val="0"/>
              </a:spcAft>
            </a:pPr>
            <a:r>
              <a:rPr lang="en-GB" sz="1200" dirty="0">
                <a:effectLst/>
              </a:rPr>
              <a:t> </a:t>
            </a:r>
          </a:p>
          <a:p>
            <a:pPr marL="342900" marR="0">
              <a:lnSpc>
                <a:spcPct val="110000"/>
              </a:lnSpc>
              <a:spcBef>
                <a:spcPts val="0"/>
              </a:spcBef>
              <a:spcAft>
                <a:spcPts val="0"/>
              </a:spcAft>
            </a:pPr>
            <a:r>
              <a:rPr lang="en-GB" sz="1200" dirty="0">
                <a:effectLst/>
              </a:rPr>
              <a:t>To help rangatahi to connect with each </a:t>
            </a:r>
            <a:r>
              <a:rPr lang="en-GB" sz="1200" dirty="0"/>
              <a:t>w</a:t>
            </a:r>
            <a:r>
              <a:rPr lang="en-GB" sz="1200" dirty="0">
                <a:effectLst/>
              </a:rPr>
              <a:t>hanonga </a:t>
            </a:r>
            <a:r>
              <a:rPr lang="en-GB" sz="1200" dirty="0"/>
              <a:t>p</a:t>
            </a:r>
            <a:r>
              <a:rPr lang="en-GB" sz="1200" dirty="0">
                <a:effectLst/>
              </a:rPr>
              <a:t>ono, there is the added benefit of a corresponding </a:t>
            </a:r>
            <a:r>
              <a:rPr lang="en-GB" sz="1200" dirty="0" err="1">
                <a:effectLst/>
              </a:rPr>
              <a:t>whakataukī</a:t>
            </a:r>
            <a:r>
              <a:rPr lang="en-GB" sz="1200" dirty="0">
                <a:effectLst/>
              </a:rPr>
              <a:t> (proverb) that SBHS </a:t>
            </a:r>
            <a:r>
              <a:rPr lang="en-GB" sz="1200" dirty="0"/>
              <a:t>k</a:t>
            </a:r>
            <a:r>
              <a:rPr lang="en-GB" sz="1200" dirty="0">
                <a:effectLst/>
              </a:rPr>
              <a:t>aimahi can use to help explain the essence of the value, allowing rangatahi and SBHS </a:t>
            </a:r>
            <a:r>
              <a:rPr lang="en-GB" sz="1200" dirty="0"/>
              <a:t>k</a:t>
            </a:r>
            <a:r>
              <a:rPr lang="en-GB" sz="1200" dirty="0">
                <a:effectLst/>
              </a:rPr>
              <a:t>aimahi to go on the journey to optimal health and wellbeing together.</a:t>
            </a:r>
          </a:p>
          <a:p>
            <a:pPr marL="342900" marR="0">
              <a:lnSpc>
                <a:spcPct val="110000"/>
              </a:lnSpc>
              <a:spcBef>
                <a:spcPts val="0"/>
              </a:spcBef>
              <a:spcAft>
                <a:spcPts val="0"/>
              </a:spcAft>
            </a:pPr>
            <a:endParaRPr lang="en-GB" sz="1200" dirty="0"/>
          </a:p>
          <a:p>
            <a:pPr marL="342900" marR="0">
              <a:lnSpc>
                <a:spcPct val="110000"/>
              </a:lnSpc>
              <a:spcBef>
                <a:spcPts val="0"/>
              </a:spcBef>
              <a:spcAft>
                <a:spcPts val="0"/>
              </a:spcAft>
            </a:pPr>
            <a:r>
              <a:rPr lang="en-GB" sz="1200" dirty="0"/>
              <a:t>To see Te Ūkaipō in full, please refer to the Te Ūkaipō Framework document on the Te Whatu Ora website. </a:t>
            </a:r>
            <a:endParaRPr lang="en-GB" sz="1200" dirty="0">
              <a:effectLst/>
            </a:endParaRPr>
          </a:p>
        </p:txBody>
      </p:sp>
      <p:grpSp>
        <p:nvGrpSpPr>
          <p:cNvPr id="8" name="Group 7">
            <a:extLst>
              <a:ext uri="{FF2B5EF4-FFF2-40B4-BE49-F238E27FC236}">
                <a16:creationId xmlns:a16="http://schemas.microsoft.com/office/drawing/2014/main" id="{6E4C69A9-642C-A0D3-0563-B46B115FE53F}"/>
              </a:ext>
              <a:ext uri="{C183D7F6-B498-43B3-948B-1728B52AA6E4}">
                <adec:decorative xmlns:adec="http://schemas.microsoft.com/office/drawing/2017/decorative" val="1"/>
              </a:ext>
            </a:extLst>
          </p:cNvPr>
          <p:cNvGrpSpPr/>
          <p:nvPr/>
        </p:nvGrpSpPr>
        <p:grpSpPr>
          <a:xfrm>
            <a:off x="6340279" y="1533499"/>
            <a:ext cx="3660584" cy="3419589"/>
            <a:chOff x="5194300" y="366539"/>
            <a:chExt cx="13556283" cy="12663661"/>
          </a:xfrm>
        </p:grpSpPr>
        <p:sp>
          <p:nvSpPr>
            <p:cNvPr id="9" name="Freeform 377">
              <a:extLst>
                <a:ext uri="{FF2B5EF4-FFF2-40B4-BE49-F238E27FC236}">
                  <a16:creationId xmlns:a16="http://schemas.microsoft.com/office/drawing/2014/main" id="{96D76A74-0F1F-42E5-827C-4E1E34032F9C}"/>
                </a:ext>
              </a:extLst>
            </p:cNvPr>
            <p:cNvSpPr/>
            <p:nvPr/>
          </p:nvSpPr>
          <p:spPr>
            <a:xfrm>
              <a:off x="5334003" y="7787979"/>
              <a:ext cx="142341" cy="174205"/>
            </a:xfrm>
            <a:custGeom>
              <a:avLst/>
              <a:gdLst/>
              <a:ahLst/>
              <a:cxnLst/>
              <a:rect l="0" t="0" r="0" b="0"/>
              <a:pathLst>
                <a:path w="142341" h="174205">
                  <a:moveTo>
                    <a:pt x="48831" y="39179"/>
                  </a:moveTo>
                  <a:lnTo>
                    <a:pt x="0" y="39179"/>
                  </a:lnTo>
                  <a:lnTo>
                    <a:pt x="0" y="0"/>
                  </a:lnTo>
                  <a:lnTo>
                    <a:pt x="142341" y="0"/>
                  </a:lnTo>
                  <a:lnTo>
                    <a:pt x="142341" y="39179"/>
                  </a:lnTo>
                  <a:lnTo>
                    <a:pt x="93750" y="39179"/>
                  </a:lnTo>
                  <a:lnTo>
                    <a:pt x="93750" y="174205"/>
                  </a:lnTo>
                  <a:lnTo>
                    <a:pt x="48831" y="174205"/>
                  </a:lnTo>
                  <a:close/>
                  <a:moveTo>
                    <a:pt x="48831" y="39179"/>
                  </a:moveTo>
                </a:path>
              </a:pathLst>
            </a:custGeom>
            <a:solidFill>
              <a:srgbClr val="83005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378">
              <a:extLst>
                <a:ext uri="{FF2B5EF4-FFF2-40B4-BE49-F238E27FC236}">
                  <a16:creationId xmlns:a16="http://schemas.microsoft.com/office/drawing/2014/main" id="{66F74E12-DD79-21BA-E86F-2C23A7D84B2A}"/>
                </a:ext>
              </a:extLst>
            </p:cNvPr>
            <p:cNvSpPr/>
            <p:nvPr/>
          </p:nvSpPr>
          <p:spPr>
            <a:xfrm>
              <a:off x="5504216" y="7787976"/>
              <a:ext cx="127723" cy="174205"/>
            </a:xfrm>
            <a:custGeom>
              <a:avLst/>
              <a:gdLst/>
              <a:ahLst/>
              <a:cxnLst/>
              <a:rect l="0" t="0" r="0" b="0"/>
              <a:pathLst>
                <a:path w="127723" h="174205">
                  <a:moveTo>
                    <a:pt x="0" y="0"/>
                  </a:moveTo>
                  <a:lnTo>
                    <a:pt x="127723" y="0"/>
                  </a:lnTo>
                  <a:lnTo>
                    <a:pt x="127723" y="37871"/>
                  </a:lnTo>
                  <a:lnTo>
                    <a:pt x="44919" y="37871"/>
                  </a:lnTo>
                  <a:lnTo>
                    <a:pt x="44919" y="66865"/>
                  </a:lnTo>
                  <a:lnTo>
                    <a:pt x="125882" y="66865"/>
                  </a:lnTo>
                  <a:lnTo>
                    <a:pt x="125882" y="105003"/>
                  </a:lnTo>
                  <a:lnTo>
                    <a:pt x="44919" y="105003"/>
                  </a:lnTo>
                  <a:lnTo>
                    <a:pt x="44919" y="136347"/>
                  </a:lnTo>
                  <a:lnTo>
                    <a:pt x="127723" y="136347"/>
                  </a:lnTo>
                  <a:lnTo>
                    <a:pt x="127723" y="174205"/>
                  </a:lnTo>
                  <a:lnTo>
                    <a:pt x="0" y="174205"/>
                  </a:lnTo>
                  <a:close/>
                  <a:moveTo>
                    <a:pt x="0" y="0"/>
                  </a:moveTo>
                </a:path>
              </a:pathLst>
            </a:custGeom>
            <a:solidFill>
              <a:srgbClr val="83005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379">
              <a:extLst>
                <a:ext uri="{FF2B5EF4-FFF2-40B4-BE49-F238E27FC236}">
                  <a16:creationId xmlns:a16="http://schemas.microsoft.com/office/drawing/2014/main" id="{4D181F45-8A00-8258-4AE0-9AF7EC561A42}"/>
                </a:ext>
              </a:extLst>
            </p:cNvPr>
            <p:cNvSpPr/>
            <p:nvPr/>
          </p:nvSpPr>
          <p:spPr>
            <a:xfrm>
              <a:off x="5737873" y="7787981"/>
              <a:ext cx="157505" cy="174205"/>
            </a:xfrm>
            <a:custGeom>
              <a:avLst/>
              <a:gdLst/>
              <a:ahLst/>
              <a:cxnLst/>
              <a:rect l="0" t="0" r="0" b="0"/>
              <a:pathLst>
                <a:path w="157505" h="174205">
                  <a:moveTo>
                    <a:pt x="56680" y="108648"/>
                  </a:moveTo>
                  <a:lnTo>
                    <a:pt x="44933" y="123278"/>
                  </a:lnTo>
                  <a:lnTo>
                    <a:pt x="44933" y="174205"/>
                  </a:lnTo>
                  <a:lnTo>
                    <a:pt x="0" y="174205"/>
                  </a:lnTo>
                  <a:lnTo>
                    <a:pt x="0" y="0"/>
                  </a:lnTo>
                  <a:lnTo>
                    <a:pt x="44933" y="0"/>
                  </a:lnTo>
                  <a:lnTo>
                    <a:pt x="44933" y="71564"/>
                  </a:lnTo>
                  <a:lnTo>
                    <a:pt x="98462" y="0"/>
                  </a:lnTo>
                  <a:lnTo>
                    <a:pt x="153835" y="0"/>
                  </a:lnTo>
                  <a:lnTo>
                    <a:pt x="86194" y="81483"/>
                  </a:lnTo>
                  <a:lnTo>
                    <a:pt x="157505" y="174205"/>
                  </a:lnTo>
                  <a:lnTo>
                    <a:pt x="102387" y="174205"/>
                  </a:lnTo>
                  <a:close/>
                  <a:moveTo>
                    <a:pt x="56680" y="108648"/>
                  </a:moveTo>
                </a:path>
              </a:pathLst>
            </a:custGeom>
            <a:solidFill>
              <a:srgbClr val="83005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380">
              <a:extLst>
                <a:ext uri="{FF2B5EF4-FFF2-40B4-BE49-F238E27FC236}">
                  <a16:creationId xmlns:a16="http://schemas.microsoft.com/office/drawing/2014/main" id="{00A373BC-AF61-2CD5-6000-8023331C326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83131" y="7772400"/>
              <a:ext cx="377968" cy="205613"/>
            </a:xfrm>
            <a:prstGeom prst="rect">
              <a:avLst/>
            </a:prstGeom>
            <a:noFill/>
          </p:spPr>
        </p:pic>
        <p:sp>
          <p:nvSpPr>
            <p:cNvPr id="13" name="Freeform 381">
              <a:extLst>
                <a:ext uri="{FF2B5EF4-FFF2-40B4-BE49-F238E27FC236}">
                  <a16:creationId xmlns:a16="http://schemas.microsoft.com/office/drawing/2014/main" id="{0CB7FD48-5C0F-113A-3218-84EC061A476A}"/>
                </a:ext>
              </a:extLst>
            </p:cNvPr>
            <p:cNvSpPr/>
            <p:nvPr/>
          </p:nvSpPr>
          <p:spPr>
            <a:xfrm>
              <a:off x="6290318" y="7787976"/>
              <a:ext cx="127711" cy="174205"/>
            </a:xfrm>
            <a:custGeom>
              <a:avLst/>
              <a:gdLst/>
              <a:ahLst/>
              <a:cxnLst/>
              <a:rect l="0" t="0" r="0" b="0"/>
              <a:pathLst>
                <a:path w="127711" h="174205">
                  <a:moveTo>
                    <a:pt x="0" y="0"/>
                  </a:moveTo>
                  <a:lnTo>
                    <a:pt x="127711" y="0"/>
                  </a:lnTo>
                  <a:lnTo>
                    <a:pt x="127711" y="37871"/>
                  </a:lnTo>
                  <a:lnTo>
                    <a:pt x="44919" y="37871"/>
                  </a:lnTo>
                  <a:lnTo>
                    <a:pt x="44919" y="66865"/>
                  </a:lnTo>
                  <a:lnTo>
                    <a:pt x="125895" y="66865"/>
                  </a:lnTo>
                  <a:lnTo>
                    <a:pt x="125895" y="105003"/>
                  </a:lnTo>
                  <a:lnTo>
                    <a:pt x="44919" y="105003"/>
                  </a:lnTo>
                  <a:lnTo>
                    <a:pt x="44919" y="136347"/>
                  </a:lnTo>
                  <a:lnTo>
                    <a:pt x="127711" y="136347"/>
                  </a:lnTo>
                  <a:lnTo>
                    <a:pt x="127711" y="174205"/>
                  </a:lnTo>
                  <a:lnTo>
                    <a:pt x="0" y="174205"/>
                  </a:lnTo>
                  <a:close/>
                  <a:moveTo>
                    <a:pt x="0" y="0"/>
                  </a:moveTo>
                </a:path>
              </a:pathLst>
            </a:custGeom>
            <a:solidFill>
              <a:srgbClr val="83005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382">
              <a:extLst>
                <a:ext uri="{FF2B5EF4-FFF2-40B4-BE49-F238E27FC236}">
                  <a16:creationId xmlns:a16="http://schemas.microsoft.com/office/drawing/2014/main" id="{33829BB2-8EBC-4B1E-883B-05302E86F79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4503400" y="1689098"/>
              <a:ext cx="3886200" cy="5257802"/>
            </a:xfrm>
            <a:prstGeom prst="rect">
              <a:avLst/>
            </a:prstGeom>
            <a:noFill/>
          </p:spPr>
        </p:pic>
        <p:sp>
          <p:nvSpPr>
            <p:cNvPr id="15" name="Freeform 383">
              <a:extLst>
                <a:ext uri="{FF2B5EF4-FFF2-40B4-BE49-F238E27FC236}">
                  <a16:creationId xmlns:a16="http://schemas.microsoft.com/office/drawing/2014/main" id="{148CE965-7B04-BD11-5FA4-ACEC123F9083}"/>
                </a:ext>
              </a:extLst>
            </p:cNvPr>
            <p:cNvSpPr/>
            <p:nvPr/>
          </p:nvSpPr>
          <p:spPr>
            <a:xfrm>
              <a:off x="14679747" y="1736634"/>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384">
              <a:extLst>
                <a:ext uri="{FF2B5EF4-FFF2-40B4-BE49-F238E27FC236}">
                  <a16:creationId xmlns:a16="http://schemas.microsoft.com/office/drawing/2014/main" id="{A33F95E4-C49E-628A-273B-AD8A7A07813F}"/>
                </a:ext>
              </a:extLst>
            </p:cNvPr>
            <p:cNvSpPr/>
            <p:nvPr/>
          </p:nvSpPr>
          <p:spPr>
            <a:xfrm>
              <a:off x="15962638" y="4849683"/>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385">
              <a:extLst>
                <a:ext uri="{FF2B5EF4-FFF2-40B4-BE49-F238E27FC236}">
                  <a16:creationId xmlns:a16="http://schemas.microsoft.com/office/drawing/2014/main" id="{AE9DE816-83E6-788A-233F-38CDC333F212}"/>
                </a:ext>
              </a:extLst>
            </p:cNvPr>
            <p:cNvSpPr/>
            <p:nvPr/>
          </p:nvSpPr>
          <p:spPr>
            <a:xfrm>
              <a:off x="16274999" y="4981702"/>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8" name="Freeform 386">
              <a:extLst>
                <a:ext uri="{FF2B5EF4-FFF2-40B4-BE49-F238E27FC236}">
                  <a16:creationId xmlns:a16="http://schemas.microsoft.com/office/drawing/2014/main" id="{604C043C-1620-D62A-8580-FBFC309A62D1}"/>
                </a:ext>
              </a:extLst>
            </p:cNvPr>
            <p:cNvSpPr/>
            <p:nvPr/>
          </p:nvSpPr>
          <p:spPr>
            <a:xfrm>
              <a:off x="15667153" y="4710376"/>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387">
              <a:extLst>
                <a:ext uri="{FF2B5EF4-FFF2-40B4-BE49-F238E27FC236}">
                  <a16:creationId xmlns:a16="http://schemas.microsoft.com/office/drawing/2014/main" id="{5696F1B4-067E-6A90-09A3-40A80254EB0B}"/>
                </a:ext>
              </a:extLst>
            </p:cNvPr>
            <p:cNvSpPr/>
            <p:nvPr/>
          </p:nvSpPr>
          <p:spPr>
            <a:xfrm>
              <a:off x="14955411" y="4181611"/>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Freeform 388">
              <a:extLst>
                <a:ext uri="{FF2B5EF4-FFF2-40B4-BE49-F238E27FC236}">
                  <a16:creationId xmlns:a16="http://schemas.microsoft.com/office/drawing/2014/main" id="{A3C3B4C3-8901-C029-9ABF-A263341FB1CF}"/>
                </a:ext>
              </a:extLst>
            </p:cNvPr>
            <p:cNvSpPr/>
            <p:nvPr/>
          </p:nvSpPr>
          <p:spPr>
            <a:xfrm>
              <a:off x="15197525" y="4546706"/>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389">
              <a:extLst>
                <a:ext uri="{FF2B5EF4-FFF2-40B4-BE49-F238E27FC236}">
                  <a16:creationId xmlns:a16="http://schemas.microsoft.com/office/drawing/2014/main" id="{ABEC2ACB-7804-83D4-48A1-66EBE73C8D91}"/>
                </a:ext>
              </a:extLst>
            </p:cNvPr>
            <p:cNvSpPr/>
            <p:nvPr/>
          </p:nvSpPr>
          <p:spPr>
            <a:xfrm>
              <a:off x="14840548" y="3793168"/>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Freeform 390">
              <a:extLst>
                <a:ext uri="{FF2B5EF4-FFF2-40B4-BE49-F238E27FC236}">
                  <a16:creationId xmlns:a16="http://schemas.microsoft.com/office/drawing/2014/main" id="{FB607C51-8C5E-163B-4BC6-F8CDEACFEF93}"/>
                </a:ext>
              </a:extLst>
            </p:cNvPr>
            <p:cNvSpPr/>
            <p:nvPr/>
          </p:nvSpPr>
          <p:spPr>
            <a:xfrm>
              <a:off x="14803648" y="3386649"/>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391">
              <a:extLst>
                <a:ext uri="{FF2B5EF4-FFF2-40B4-BE49-F238E27FC236}">
                  <a16:creationId xmlns:a16="http://schemas.microsoft.com/office/drawing/2014/main" id="{40037EF4-FE1A-C353-AA78-5FE0CBB1CB10}"/>
                </a:ext>
              </a:extLst>
            </p:cNvPr>
            <p:cNvSpPr/>
            <p:nvPr/>
          </p:nvSpPr>
          <p:spPr>
            <a:xfrm>
              <a:off x="14888180" y="2125471"/>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392">
              <a:extLst>
                <a:ext uri="{FF2B5EF4-FFF2-40B4-BE49-F238E27FC236}">
                  <a16:creationId xmlns:a16="http://schemas.microsoft.com/office/drawing/2014/main" id="{C310C1DD-77EC-5730-68CE-123A18774F7F}"/>
                </a:ext>
              </a:extLst>
            </p:cNvPr>
            <p:cNvSpPr/>
            <p:nvPr/>
          </p:nvSpPr>
          <p:spPr>
            <a:xfrm>
              <a:off x="14808480" y="2781324"/>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393">
              <a:extLst>
                <a:ext uri="{FF2B5EF4-FFF2-40B4-BE49-F238E27FC236}">
                  <a16:creationId xmlns:a16="http://schemas.microsoft.com/office/drawing/2014/main" id="{51544E02-2E85-FE33-F7F5-E8B0D6522BE0}"/>
                </a:ext>
              </a:extLst>
            </p:cNvPr>
            <p:cNvSpPr/>
            <p:nvPr/>
          </p:nvSpPr>
          <p:spPr>
            <a:xfrm>
              <a:off x="18228640" y="3586266"/>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49" y="246722"/>
                  </a:cubicBezTo>
                  <a:cubicBezTo>
                    <a:pt x="44284" y="214019"/>
                    <a:pt x="0" y="96963"/>
                    <a:pt x="104990" y="28765"/>
                  </a:cubicBezTo>
                </a:path>
              </a:pathLst>
            </a:custGeom>
            <a:solidFill>
              <a:srgbClr val="C6548B">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394">
              <a:extLst>
                <a:ext uri="{FF2B5EF4-FFF2-40B4-BE49-F238E27FC236}">
                  <a16:creationId xmlns:a16="http://schemas.microsoft.com/office/drawing/2014/main" id="{9E648B6F-4DD2-DBDB-538D-5A43A0523C87}"/>
                </a:ext>
              </a:extLst>
            </p:cNvPr>
            <p:cNvSpPr/>
            <p:nvPr/>
          </p:nvSpPr>
          <p:spPr>
            <a:xfrm>
              <a:off x="18314125" y="3623742"/>
              <a:ext cx="434975" cy="119621"/>
            </a:xfrm>
            <a:custGeom>
              <a:avLst/>
              <a:gdLst/>
              <a:ahLst/>
              <a:cxnLst/>
              <a:rect l="0" t="0" r="0" b="0"/>
              <a:pathLst>
                <a:path w="434975" h="119621">
                  <a:moveTo>
                    <a:pt x="434975" y="6210"/>
                  </a:moveTo>
                  <a:cubicBezTo>
                    <a:pt x="306960" y="2578"/>
                    <a:pt x="180277" y="41058"/>
                    <a:pt x="64529" y="93103"/>
                  </a:cubicBezTo>
                  <a:cubicBezTo>
                    <a:pt x="48019" y="100786"/>
                    <a:pt x="31789" y="109092"/>
                    <a:pt x="15418" y="117042"/>
                  </a:cubicBezTo>
                  <a:cubicBezTo>
                    <a:pt x="10694" y="119621"/>
                    <a:pt x="4699" y="117754"/>
                    <a:pt x="2363"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395">
              <a:extLst>
                <a:ext uri="{FF2B5EF4-FFF2-40B4-BE49-F238E27FC236}">
                  <a16:creationId xmlns:a16="http://schemas.microsoft.com/office/drawing/2014/main" id="{93C0F8B7-ECC7-B305-C6FE-4FD8496BFA50}"/>
                </a:ext>
              </a:extLst>
            </p:cNvPr>
            <p:cNvSpPr/>
            <p:nvPr/>
          </p:nvSpPr>
          <p:spPr>
            <a:xfrm>
              <a:off x="17961602" y="3681263"/>
              <a:ext cx="133273" cy="94678"/>
            </a:xfrm>
            <a:custGeom>
              <a:avLst/>
              <a:gdLst/>
              <a:ahLst/>
              <a:cxnLst/>
              <a:rect l="0" t="0" r="0" b="0"/>
              <a:pathLst>
                <a:path w="133273" h="94678">
                  <a:moveTo>
                    <a:pt x="61150" y="46736"/>
                  </a:moveTo>
                  <a:cubicBezTo>
                    <a:pt x="81419" y="37135"/>
                    <a:pt x="102996"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396">
              <a:extLst>
                <a:ext uri="{FF2B5EF4-FFF2-40B4-BE49-F238E27FC236}">
                  <a16:creationId xmlns:a16="http://schemas.microsoft.com/office/drawing/2014/main" id="{C51284A6-89A6-0AB9-C2B5-6B5717759D9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848363" y="4857053"/>
              <a:ext cx="1541282" cy="2056221"/>
            </a:xfrm>
            <a:prstGeom prst="rect">
              <a:avLst/>
            </a:prstGeom>
            <a:noFill/>
          </p:spPr>
        </p:pic>
        <p:sp>
          <p:nvSpPr>
            <p:cNvPr id="29" name="Freeform 397">
              <a:extLst>
                <a:ext uri="{FF2B5EF4-FFF2-40B4-BE49-F238E27FC236}">
                  <a16:creationId xmlns:a16="http://schemas.microsoft.com/office/drawing/2014/main" id="{C4F9D2F0-2F9E-F746-3EAC-B08D811E3BCC}"/>
                </a:ext>
              </a:extLst>
            </p:cNvPr>
            <p:cNvSpPr/>
            <p:nvPr/>
          </p:nvSpPr>
          <p:spPr>
            <a:xfrm>
              <a:off x="8466367" y="8362136"/>
              <a:ext cx="185508" cy="193039"/>
            </a:xfrm>
            <a:custGeom>
              <a:avLst/>
              <a:gdLst/>
              <a:ahLst/>
              <a:cxnLst/>
              <a:rect l="0" t="0" r="0" b="0"/>
              <a:pathLst>
                <a:path w="185508" h="193039">
                  <a:moveTo>
                    <a:pt x="0" y="193039"/>
                  </a:moveTo>
                  <a:lnTo>
                    <a:pt x="18707" y="0"/>
                  </a:lnTo>
                  <a:lnTo>
                    <a:pt x="185508" y="98945"/>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0" name="Freeform 398">
              <a:extLst>
                <a:ext uri="{FF2B5EF4-FFF2-40B4-BE49-F238E27FC236}">
                  <a16:creationId xmlns:a16="http://schemas.microsoft.com/office/drawing/2014/main" id="{44C2C29B-C110-2C83-F7C8-6F46CC31EAD1}"/>
                </a:ext>
              </a:extLst>
            </p:cNvPr>
            <p:cNvSpPr/>
            <p:nvPr/>
          </p:nvSpPr>
          <p:spPr>
            <a:xfrm>
              <a:off x="9723636" y="9736529"/>
              <a:ext cx="193865" cy="178676"/>
            </a:xfrm>
            <a:custGeom>
              <a:avLst/>
              <a:gdLst/>
              <a:ahLst/>
              <a:cxnLst/>
              <a:rect l="0" t="0" r="0" b="0"/>
              <a:pathLst>
                <a:path w="193865" h="178676">
                  <a:moveTo>
                    <a:pt x="106502" y="0"/>
                  </a:moveTo>
                  <a:lnTo>
                    <a:pt x="193865" y="173151"/>
                  </a:lnTo>
                  <a:lnTo>
                    <a:pt x="0" y="178676"/>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1" name="Freeform 399">
              <a:extLst>
                <a:ext uri="{FF2B5EF4-FFF2-40B4-BE49-F238E27FC236}">
                  <a16:creationId xmlns:a16="http://schemas.microsoft.com/office/drawing/2014/main" id="{3D0C7C2B-3B20-222D-328F-6D176674CFD1}"/>
                </a:ext>
              </a:extLst>
            </p:cNvPr>
            <p:cNvSpPr/>
            <p:nvPr/>
          </p:nvSpPr>
          <p:spPr>
            <a:xfrm>
              <a:off x="12789355" y="9998735"/>
              <a:ext cx="191337" cy="191401"/>
            </a:xfrm>
            <a:custGeom>
              <a:avLst/>
              <a:gdLst/>
              <a:ahLst/>
              <a:cxnLst/>
              <a:rect l="0" t="0" r="0" b="0"/>
              <a:pathLst>
                <a:path w="191337" h="191401">
                  <a:moveTo>
                    <a:pt x="109905" y="0"/>
                  </a:moveTo>
                  <a:lnTo>
                    <a:pt x="0" y="159791"/>
                  </a:lnTo>
                  <a:lnTo>
                    <a:pt x="191337" y="191401"/>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2" name="Freeform 400">
              <a:extLst>
                <a:ext uri="{FF2B5EF4-FFF2-40B4-BE49-F238E27FC236}">
                  <a16:creationId xmlns:a16="http://schemas.microsoft.com/office/drawing/2014/main" id="{3AA9FB8F-2037-A259-EFF2-71B484DC65E5}"/>
                </a:ext>
              </a:extLst>
            </p:cNvPr>
            <p:cNvSpPr/>
            <p:nvPr/>
          </p:nvSpPr>
          <p:spPr>
            <a:xfrm>
              <a:off x="13648587" y="9518191"/>
              <a:ext cx="182612" cy="193052"/>
            </a:xfrm>
            <a:custGeom>
              <a:avLst/>
              <a:gdLst/>
              <a:ahLst/>
              <a:cxnLst/>
              <a:rect l="0" t="0" r="0" b="0"/>
              <a:pathLst>
                <a:path w="182612" h="193052">
                  <a:moveTo>
                    <a:pt x="164147" y="193052"/>
                  </a:moveTo>
                  <a:lnTo>
                    <a:pt x="182612" y="0"/>
                  </a:lnTo>
                  <a:lnTo>
                    <a:pt x="0" y="65290"/>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3" name="Freeform 401">
              <a:extLst>
                <a:ext uri="{FF2B5EF4-FFF2-40B4-BE49-F238E27FC236}">
                  <a16:creationId xmlns:a16="http://schemas.microsoft.com/office/drawing/2014/main" id="{52449D9D-B7E1-6173-08D1-7AA395770BCB}"/>
                </a:ext>
              </a:extLst>
            </p:cNvPr>
            <p:cNvSpPr/>
            <p:nvPr/>
          </p:nvSpPr>
          <p:spPr>
            <a:xfrm>
              <a:off x="9352824" y="4647742"/>
              <a:ext cx="187388" cy="190868"/>
            </a:xfrm>
            <a:custGeom>
              <a:avLst/>
              <a:gdLst/>
              <a:ahLst/>
              <a:cxnLst/>
              <a:rect l="0" t="0" r="0" b="0"/>
              <a:pathLst>
                <a:path w="187388" h="190868">
                  <a:moveTo>
                    <a:pt x="187388" y="140881"/>
                  </a:moveTo>
                  <a:lnTo>
                    <a:pt x="0" y="190868"/>
                  </a:lnTo>
                  <a:lnTo>
                    <a:pt x="34353" y="0"/>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34" name="Freeform 402">
              <a:extLst>
                <a:ext uri="{FF2B5EF4-FFF2-40B4-BE49-F238E27FC236}">
                  <a16:creationId xmlns:a16="http://schemas.microsoft.com/office/drawing/2014/main" id="{F7E7A2A8-30CD-4121-2A29-6FF75641EA24}"/>
                </a:ext>
              </a:extLst>
            </p:cNvPr>
            <p:cNvSpPr/>
            <p:nvPr/>
          </p:nvSpPr>
          <p:spPr>
            <a:xfrm>
              <a:off x="12795196" y="9561810"/>
              <a:ext cx="1022019" cy="590550"/>
            </a:xfrm>
            <a:custGeom>
              <a:avLst/>
              <a:gdLst/>
              <a:ahLst/>
              <a:cxnLst/>
              <a:rect l="0" t="0" r="0" b="0"/>
              <a:pathLst>
                <a:path w="1022019" h="590550">
                  <a:moveTo>
                    <a:pt x="0" y="590550"/>
                  </a:moveTo>
                  <a:cubicBezTo>
                    <a:pt x="375386" y="453225"/>
                    <a:pt x="720369" y="252070"/>
                    <a:pt x="1022019" y="0"/>
                  </a:cubicBezTo>
                </a:path>
              </a:pathLst>
            </a:custGeom>
            <a:noFill/>
            <a:ln w="56870" cap="flat" cmpd="sng">
              <a:solidFill>
                <a:srgbClr val="05243C">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35" name="Freeform 403">
              <a:extLst>
                <a:ext uri="{FF2B5EF4-FFF2-40B4-BE49-F238E27FC236}">
                  <a16:creationId xmlns:a16="http://schemas.microsoft.com/office/drawing/2014/main" id="{AE3A4E96-14D9-49BA-8699-4F22119477BB}"/>
                </a:ext>
              </a:extLst>
            </p:cNvPr>
            <p:cNvSpPr/>
            <p:nvPr/>
          </p:nvSpPr>
          <p:spPr>
            <a:xfrm>
              <a:off x="9381714" y="3726154"/>
              <a:ext cx="4314266" cy="1070926"/>
            </a:xfrm>
            <a:custGeom>
              <a:avLst/>
              <a:gdLst/>
              <a:ahLst/>
              <a:cxnLst/>
              <a:rect l="0" t="0" r="0" b="0"/>
              <a:pathLst>
                <a:path w="4314266" h="1070926">
                  <a:moveTo>
                    <a:pt x="4314266" y="573887"/>
                  </a:moveTo>
                  <a:cubicBezTo>
                    <a:pt x="3807854" y="247307"/>
                    <a:pt x="3210002" y="50305"/>
                    <a:pt x="2565299" y="30620"/>
                  </a:cubicBezTo>
                  <a:cubicBezTo>
                    <a:pt x="1564437" y="0"/>
                    <a:pt x="650151" y="402882"/>
                    <a:pt x="0" y="1070926"/>
                  </a:cubicBezTo>
                </a:path>
              </a:pathLst>
            </a:custGeom>
            <a:noFill/>
            <a:ln w="56870" cap="flat" cmpd="sng">
              <a:solidFill>
                <a:srgbClr val="05243C">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36" name="Freeform 404">
              <a:extLst>
                <a:ext uri="{FF2B5EF4-FFF2-40B4-BE49-F238E27FC236}">
                  <a16:creationId xmlns:a16="http://schemas.microsoft.com/office/drawing/2014/main" id="{228FD36A-7CA6-9586-E8AD-1E61DE5166B6}"/>
                </a:ext>
              </a:extLst>
            </p:cNvPr>
            <p:cNvSpPr/>
            <p:nvPr/>
          </p:nvSpPr>
          <p:spPr>
            <a:xfrm>
              <a:off x="5850283" y="4202790"/>
              <a:ext cx="3115081" cy="3066617"/>
            </a:xfrm>
            <a:custGeom>
              <a:avLst/>
              <a:gdLst/>
              <a:ahLst/>
              <a:cxnLst/>
              <a:rect l="0" t="0" r="0" b="0"/>
              <a:pathLst>
                <a:path w="3115081" h="3066617">
                  <a:moveTo>
                    <a:pt x="708520" y="1218323"/>
                  </a:moveTo>
                  <a:cubicBezTo>
                    <a:pt x="664058" y="1138987"/>
                    <a:pt x="600825" y="1066978"/>
                    <a:pt x="522567" y="1019632"/>
                  </a:cubicBezTo>
                  <a:cubicBezTo>
                    <a:pt x="446304" y="973493"/>
                    <a:pt x="391097" y="987907"/>
                    <a:pt x="312204" y="973912"/>
                  </a:cubicBezTo>
                  <a:cubicBezTo>
                    <a:pt x="162319" y="947344"/>
                    <a:pt x="50749" y="745998"/>
                    <a:pt x="28143" y="610362"/>
                  </a:cubicBezTo>
                  <a:cubicBezTo>
                    <a:pt x="0" y="441528"/>
                    <a:pt x="65939" y="260096"/>
                    <a:pt x="195898" y="148729"/>
                  </a:cubicBezTo>
                  <a:cubicBezTo>
                    <a:pt x="325857" y="37363"/>
                    <a:pt x="515252" y="0"/>
                    <a:pt x="677774" y="53657"/>
                  </a:cubicBezTo>
                  <a:cubicBezTo>
                    <a:pt x="871384" y="117589"/>
                    <a:pt x="1006487" y="286385"/>
                    <a:pt x="1194968" y="360400"/>
                  </a:cubicBezTo>
                  <a:cubicBezTo>
                    <a:pt x="1371828" y="429844"/>
                    <a:pt x="1558416" y="466344"/>
                    <a:pt x="1732686" y="544639"/>
                  </a:cubicBezTo>
                  <a:cubicBezTo>
                    <a:pt x="2108567" y="713511"/>
                    <a:pt x="2446718" y="990600"/>
                    <a:pt x="2689059" y="1323682"/>
                  </a:cubicBezTo>
                  <a:cubicBezTo>
                    <a:pt x="3008693" y="1763000"/>
                    <a:pt x="3022002" y="2531363"/>
                    <a:pt x="3115081" y="3066617"/>
                  </a:cubicBezTo>
                  <a:cubicBezTo>
                    <a:pt x="2803867" y="2711042"/>
                    <a:pt x="2371394" y="2463570"/>
                    <a:pt x="1907145" y="2375407"/>
                  </a:cubicBezTo>
                  <a:cubicBezTo>
                    <a:pt x="1753361" y="2346197"/>
                    <a:pt x="1596377" y="2333916"/>
                    <a:pt x="1444396" y="2296451"/>
                  </a:cubicBezTo>
                  <a:cubicBezTo>
                    <a:pt x="1292415" y="2258986"/>
                    <a:pt x="1141894" y="2193009"/>
                    <a:pt x="1037856" y="2076068"/>
                  </a:cubicBezTo>
                  <a:cubicBezTo>
                    <a:pt x="935215" y="1960701"/>
                    <a:pt x="887424" y="1807501"/>
                    <a:pt x="850582" y="1657565"/>
                  </a:cubicBezTo>
                  <a:cubicBezTo>
                    <a:pt x="813739" y="1507616"/>
                    <a:pt x="784008" y="1353019"/>
                    <a:pt x="708520" y="1218323"/>
                  </a:cubicBezTo>
                </a:path>
              </a:pathLst>
            </a:custGeom>
            <a:solidFill>
              <a:srgbClr val="27BDB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405">
              <a:extLst>
                <a:ext uri="{FF2B5EF4-FFF2-40B4-BE49-F238E27FC236}">
                  <a16:creationId xmlns:a16="http://schemas.microsoft.com/office/drawing/2014/main" id="{88B69C3A-2594-E533-1DF4-ACC110CFC658}"/>
                </a:ext>
              </a:extLst>
            </p:cNvPr>
            <p:cNvSpPr/>
            <p:nvPr/>
          </p:nvSpPr>
          <p:spPr>
            <a:xfrm>
              <a:off x="5850292" y="4202784"/>
              <a:ext cx="3115081" cy="3066630"/>
            </a:xfrm>
            <a:custGeom>
              <a:avLst/>
              <a:gdLst/>
              <a:ahLst/>
              <a:cxnLst/>
              <a:rect l="0" t="0" r="0" b="0"/>
              <a:pathLst>
                <a:path w="3115081" h="3066630">
                  <a:moveTo>
                    <a:pt x="715848" y="1185951"/>
                  </a:moveTo>
                  <a:cubicBezTo>
                    <a:pt x="697230" y="1182116"/>
                    <a:pt x="680746" y="1169543"/>
                    <a:pt x="655981" y="1139584"/>
                  </a:cubicBezTo>
                  <a:cubicBezTo>
                    <a:pt x="617423" y="1092924"/>
                    <a:pt x="574650" y="1051154"/>
                    <a:pt x="522567" y="1019645"/>
                  </a:cubicBezTo>
                  <a:cubicBezTo>
                    <a:pt x="446291" y="973493"/>
                    <a:pt x="391097" y="987908"/>
                    <a:pt x="312192" y="973925"/>
                  </a:cubicBezTo>
                  <a:cubicBezTo>
                    <a:pt x="162306" y="947357"/>
                    <a:pt x="50737" y="746011"/>
                    <a:pt x="28131" y="610362"/>
                  </a:cubicBezTo>
                  <a:cubicBezTo>
                    <a:pt x="0" y="441541"/>
                    <a:pt x="65939" y="260109"/>
                    <a:pt x="195885" y="148743"/>
                  </a:cubicBezTo>
                  <a:cubicBezTo>
                    <a:pt x="325844" y="37376"/>
                    <a:pt x="515239" y="0"/>
                    <a:pt x="677761" y="53658"/>
                  </a:cubicBezTo>
                  <a:cubicBezTo>
                    <a:pt x="871384" y="117589"/>
                    <a:pt x="1006487" y="286398"/>
                    <a:pt x="1194968" y="360401"/>
                  </a:cubicBezTo>
                  <a:cubicBezTo>
                    <a:pt x="1371815" y="429844"/>
                    <a:pt x="1558416" y="466357"/>
                    <a:pt x="1732673" y="544640"/>
                  </a:cubicBezTo>
                  <a:cubicBezTo>
                    <a:pt x="2108568" y="713511"/>
                    <a:pt x="2446718" y="990600"/>
                    <a:pt x="2689046" y="1323682"/>
                  </a:cubicBezTo>
                  <a:cubicBezTo>
                    <a:pt x="3008680" y="1763000"/>
                    <a:pt x="3021990" y="2531376"/>
                    <a:pt x="3115081" y="3066630"/>
                  </a:cubicBezTo>
                  <a:cubicBezTo>
                    <a:pt x="2981324" y="2913811"/>
                    <a:pt x="2825102" y="2780905"/>
                    <a:pt x="2653677" y="2672104"/>
                  </a:cubicBezTo>
                  <a:cubicBezTo>
                    <a:pt x="2585186" y="2628632"/>
                    <a:pt x="2499258" y="2599029"/>
                    <a:pt x="2435669" y="2549613"/>
                  </a:cubicBezTo>
                  <a:cubicBezTo>
                    <a:pt x="2379522" y="2505976"/>
                    <a:pt x="2379674" y="2450312"/>
                    <a:pt x="2370226" y="2383586"/>
                  </a:cubicBezTo>
                  <a:cubicBezTo>
                    <a:pt x="2320785" y="2034653"/>
                    <a:pt x="2143137" y="1705965"/>
                    <a:pt x="1869465" y="1482089"/>
                  </a:cubicBezTo>
                  <a:cubicBezTo>
                    <a:pt x="1674317" y="1322450"/>
                    <a:pt x="1434490" y="1219821"/>
                    <a:pt x="1185493" y="1182700"/>
                  </a:cubicBezTo>
                  <a:cubicBezTo>
                    <a:pt x="1060983" y="1164146"/>
                    <a:pt x="933957" y="1161910"/>
                    <a:pt x="808964" y="1177138"/>
                  </a:cubicBezTo>
                  <a:cubicBezTo>
                    <a:pt x="763193" y="1182713"/>
                    <a:pt x="738009" y="1190523"/>
                    <a:pt x="715848" y="1185951"/>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8" name="Freeform 406">
              <a:extLst>
                <a:ext uri="{FF2B5EF4-FFF2-40B4-BE49-F238E27FC236}">
                  <a16:creationId xmlns:a16="http://schemas.microsoft.com/office/drawing/2014/main" id="{AD2634A0-BF21-61D0-1E51-F4C361EF7BA4}"/>
                </a:ext>
              </a:extLst>
            </p:cNvPr>
            <p:cNvSpPr/>
            <p:nvPr/>
          </p:nvSpPr>
          <p:spPr>
            <a:xfrm>
              <a:off x="6974795" y="4655684"/>
              <a:ext cx="2125281" cy="1851761"/>
            </a:xfrm>
            <a:custGeom>
              <a:avLst/>
              <a:gdLst/>
              <a:ahLst/>
              <a:cxnLst/>
              <a:rect l="0" t="0" r="0" b="0"/>
              <a:pathLst>
                <a:path w="2125281" h="1851761">
                  <a:moveTo>
                    <a:pt x="2125281" y="1851761"/>
                  </a:moveTo>
                  <a:cubicBezTo>
                    <a:pt x="1979816" y="1429207"/>
                    <a:pt x="1828368" y="995934"/>
                    <a:pt x="1539469" y="654977"/>
                  </a:cubicBezTo>
                  <a:cubicBezTo>
                    <a:pt x="1259586" y="324650"/>
                    <a:pt x="760451" y="72834"/>
                    <a:pt x="429006" y="36601"/>
                  </a:cubicBezTo>
                  <a:cubicBezTo>
                    <a:pt x="94107" y="0"/>
                    <a:pt x="0" y="345973"/>
                    <a:pt x="32702" y="520484"/>
                  </a:cubicBezTo>
                  <a:cubicBezTo>
                    <a:pt x="56896" y="693496"/>
                    <a:pt x="233756" y="1143292"/>
                    <a:pt x="836359" y="1494676"/>
                  </a:cubicBezTo>
                  <a:cubicBezTo>
                    <a:pt x="1222400" y="1719783"/>
                    <a:pt x="2125281" y="1851761"/>
                    <a:pt x="2125281" y="1851761"/>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9" name="Freeform 407">
              <a:extLst>
                <a:ext uri="{FF2B5EF4-FFF2-40B4-BE49-F238E27FC236}">
                  <a16:creationId xmlns:a16="http://schemas.microsoft.com/office/drawing/2014/main" id="{F4B3894F-CEB2-293D-0487-633BF29D6C52}"/>
                </a:ext>
              </a:extLst>
            </p:cNvPr>
            <p:cNvSpPr/>
            <p:nvPr/>
          </p:nvSpPr>
          <p:spPr>
            <a:xfrm>
              <a:off x="5717965" y="4903580"/>
              <a:ext cx="474865" cy="580770"/>
            </a:xfrm>
            <a:custGeom>
              <a:avLst/>
              <a:gdLst/>
              <a:ahLst/>
              <a:cxnLst/>
              <a:rect l="0" t="0" r="0" b="0"/>
              <a:pathLst>
                <a:path w="474865" h="580770">
                  <a:moveTo>
                    <a:pt x="224434" y="83426"/>
                  </a:moveTo>
                  <a:cubicBezTo>
                    <a:pt x="199073" y="122846"/>
                    <a:pt x="56045" y="346912"/>
                    <a:pt x="4344" y="551738"/>
                  </a:cubicBezTo>
                  <a:cubicBezTo>
                    <a:pt x="0" y="568934"/>
                    <a:pt x="21184" y="580770"/>
                    <a:pt x="33554" y="568057"/>
                  </a:cubicBezTo>
                  <a:cubicBezTo>
                    <a:pt x="281863" y="312838"/>
                    <a:pt x="425474" y="241807"/>
                    <a:pt x="464222" y="225856"/>
                  </a:cubicBezTo>
                  <a:cubicBezTo>
                    <a:pt x="470725" y="223176"/>
                    <a:pt x="474865" y="216763"/>
                    <a:pt x="474725" y="209727"/>
                  </a:cubicBezTo>
                  <a:cubicBezTo>
                    <a:pt x="472922" y="116776"/>
                    <a:pt x="362152" y="0"/>
                    <a:pt x="224434" y="83426"/>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0" name="Freeform 408">
              <a:extLst>
                <a:ext uri="{FF2B5EF4-FFF2-40B4-BE49-F238E27FC236}">
                  <a16:creationId xmlns:a16="http://schemas.microsoft.com/office/drawing/2014/main" id="{42428C7F-852E-9B1F-A834-C65D9818E38E}"/>
                </a:ext>
              </a:extLst>
            </p:cNvPr>
            <p:cNvSpPr/>
            <p:nvPr/>
          </p:nvSpPr>
          <p:spPr>
            <a:xfrm>
              <a:off x="5727223" y="5029001"/>
              <a:ext cx="369912" cy="447471"/>
            </a:xfrm>
            <a:custGeom>
              <a:avLst/>
              <a:gdLst/>
              <a:ahLst/>
              <a:cxnLst/>
              <a:rect l="0" t="0" r="0" b="0"/>
              <a:pathLst>
                <a:path w="369912" h="447471">
                  <a:moveTo>
                    <a:pt x="0" y="447471"/>
                  </a:moveTo>
                  <a:cubicBezTo>
                    <a:pt x="67411" y="297192"/>
                    <a:pt x="182867" y="172021"/>
                    <a:pt x="307873" y="67106"/>
                  </a:cubicBezTo>
                  <a:cubicBezTo>
                    <a:pt x="326021" y="52273"/>
                    <a:pt x="344728" y="38125"/>
                    <a:pt x="363093" y="23622"/>
                  </a:cubicBezTo>
                  <a:cubicBezTo>
                    <a:pt x="368719" y="19596"/>
                    <a:pt x="369912" y="11620"/>
                    <a:pt x="365582" y="6172"/>
                  </a:cubicBezTo>
                  <a:cubicBezTo>
                    <a:pt x="361327" y="762"/>
                    <a:pt x="353339" y="0"/>
                    <a:pt x="348132" y="4508"/>
                  </a:cubicBezTo>
                  <a:cubicBezTo>
                    <a:pt x="275170" y="64846"/>
                    <a:pt x="206209" y="131876"/>
                    <a:pt x="146494" y="205397"/>
                  </a:cubicBezTo>
                  <a:cubicBezTo>
                    <a:pt x="87769" y="279349"/>
                    <a:pt x="33896" y="358965"/>
                    <a:pt x="0" y="447471"/>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1" name="Freeform 409">
              <a:extLst>
                <a:ext uri="{FF2B5EF4-FFF2-40B4-BE49-F238E27FC236}">
                  <a16:creationId xmlns:a16="http://schemas.microsoft.com/office/drawing/2014/main" id="{D8EEDFA3-4584-E5A0-B07B-B83E5E8B8627}"/>
                </a:ext>
              </a:extLst>
            </p:cNvPr>
            <p:cNvSpPr/>
            <p:nvPr/>
          </p:nvSpPr>
          <p:spPr>
            <a:xfrm>
              <a:off x="6174258" y="4623076"/>
              <a:ext cx="158672" cy="141604"/>
            </a:xfrm>
            <a:custGeom>
              <a:avLst/>
              <a:gdLst/>
              <a:ahLst/>
              <a:cxnLst/>
              <a:rect l="0" t="0" r="0" b="0"/>
              <a:pathLst>
                <a:path w="158672" h="141604">
                  <a:moveTo>
                    <a:pt x="72897" y="67132"/>
                  </a:moveTo>
                  <a:cubicBezTo>
                    <a:pt x="50444" y="85229"/>
                    <a:pt x="35102" y="108635"/>
                    <a:pt x="27317" y="133591"/>
                  </a:cubicBezTo>
                  <a:cubicBezTo>
                    <a:pt x="24815" y="141604"/>
                    <a:pt x="13157" y="141287"/>
                    <a:pt x="10934" y="133197"/>
                  </a:cubicBezTo>
                  <a:cubicBezTo>
                    <a:pt x="0" y="93154"/>
                    <a:pt x="12230" y="54534"/>
                    <a:pt x="41986" y="29096"/>
                  </a:cubicBezTo>
                  <a:cubicBezTo>
                    <a:pt x="74662" y="1169"/>
                    <a:pt x="114705" y="0"/>
                    <a:pt x="151446" y="20638"/>
                  </a:cubicBezTo>
                  <a:cubicBezTo>
                    <a:pt x="158672" y="24702"/>
                    <a:pt x="156437" y="35954"/>
                    <a:pt x="148182" y="36640"/>
                  </a:cubicBezTo>
                  <a:cubicBezTo>
                    <a:pt x="121918" y="38850"/>
                    <a:pt x="95541" y="48883"/>
                    <a:pt x="72897" y="67132"/>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2" name="Freeform 410">
              <a:extLst>
                <a:ext uri="{FF2B5EF4-FFF2-40B4-BE49-F238E27FC236}">
                  <a16:creationId xmlns:a16="http://schemas.microsoft.com/office/drawing/2014/main" id="{FACCA5AB-E6E3-6487-960C-9487FA20A014}"/>
                </a:ext>
              </a:extLst>
            </p:cNvPr>
            <p:cNvSpPr/>
            <p:nvPr/>
          </p:nvSpPr>
          <p:spPr>
            <a:xfrm>
              <a:off x="13525909" y="4131581"/>
              <a:ext cx="193319" cy="183883"/>
            </a:xfrm>
            <a:custGeom>
              <a:avLst/>
              <a:gdLst/>
              <a:ahLst/>
              <a:cxnLst/>
              <a:rect l="0" t="0" r="0" b="0"/>
              <a:pathLst>
                <a:path w="193319" h="183883">
                  <a:moveTo>
                    <a:pt x="0" y="183883"/>
                  </a:moveTo>
                  <a:lnTo>
                    <a:pt x="193319" y="168453"/>
                  </a:lnTo>
                  <a:lnTo>
                    <a:pt x="97231" y="0"/>
                  </a:lnTo>
                </a:path>
              </a:pathLst>
            </a:custGeom>
            <a:noFill/>
            <a:ln w="56870" cap="rnd" cmpd="sng">
              <a:solidFill>
                <a:srgbClr val="05243C">
                  <a:alpha val="100000"/>
                </a:srgbClr>
              </a:solidFill>
              <a:round/>
            </a:ln>
          </p:spPr>
          <p:style>
            <a:lnRef idx="2">
              <a:schemeClr val="accent1">
                <a:shade val="50000"/>
              </a:schemeClr>
            </a:lnRef>
            <a:fillRef idx="1">
              <a:schemeClr val="accent1"/>
            </a:fillRef>
            <a:effectRef idx="0">
              <a:schemeClr val="accent1"/>
            </a:effectRef>
            <a:fontRef idx="minor">
              <a:schemeClr val="lt1"/>
            </a:fontRef>
          </p:style>
        </p:sp>
        <p:sp>
          <p:nvSpPr>
            <p:cNvPr id="43" name="Freeform 411">
              <a:extLst>
                <a:ext uri="{FF2B5EF4-FFF2-40B4-BE49-F238E27FC236}">
                  <a16:creationId xmlns:a16="http://schemas.microsoft.com/office/drawing/2014/main" id="{ED0BD353-F601-E63D-3FA4-4B5A23E33A54}"/>
                </a:ext>
              </a:extLst>
            </p:cNvPr>
            <p:cNvSpPr/>
            <p:nvPr/>
          </p:nvSpPr>
          <p:spPr>
            <a:xfrm>
              <a:off x="8514536" y="8409038"/>
              <a:ext cx="1369872" cy="1483118"/>
            </a:xfrm>
            <a:custGeom>
              <a:avLst/>
              <a:gdLst/>
              <a:ahLst/>
              <a:cxnLst/>
              <a:rect l="0" t="0" r="0" b="0"/>
              <a:pathLst>
                <a:path w="1369872" h="1483118">
                  <a:moveTo>
                    <a:pt x="0" y="0"/>
                  </a:moveTo>
                  <a:cubicBezTo>
                    <a:pt x="300761" y="620763"/>
                    <a:pt x="779780" y="1137691"/>
                    <a:pt x="1369872" y="1483118"/>
                  </a:cubicBezTo>
                </a:path>
              </a:pathLst>
            </a:custGeom>
            <a:noFill/>
            <a:ln w="56870" cap="flat" cmpd="sng">
              <a:solidFill>
                <a:srgbClr val="05243C">
                  <a:alpha val="100000"/>
                </a:srgbClr>
              </a:solidFill>
              <a:miter lim="127000"/>
            </a:ln>
          </p:spPr>
          <p:style>
            <a:lnRef idx="2">
              <a:schemeClr val="accent1">
                <a:shade val="50000"/>
              </a:schemeClr>
            </a:lnRef>
            <a:fillRef idx="1">
              <a:schemeClr val="accent1"/>
            </a:fillRef>
            <a:effectRef idx="0">
              <a:schemeClr val="accent1"/>
            </a:effectRef>
            <a:fontRef idx="minor">
              <a:schemeClr val="lt1"/>
            </a:fontRef>
          </p:style>
        </p:sp>
        <p:sp>
          <p:nvSpPr>
            <p:cNvPr id="44" name="Freeform 412">
              <a:extLst>
                <a:ext uri="{FF2B5EF4-FFF2-40B4-BE49-F238E27FC236}">
                  <a16:creationId xmlns:a16="http://schemas.microsoft.com/office/drawing/2014/main" id="{D07B6D7F-D6C9-1EF4-03E4-D494537E7EED}"/>
                </a:ext>
              </a:extLst>
            </p:cNvPr>
            <p:cNvSpPr/>
            <p:nvPr/>
          </p:nvSpPr>
          <p:spPr>
            <a:xfrm>
              <a:off x="10340298" y="9170415"/>
              <a:ext cx="2669146" cy="2631490"/>
            </a:xfrm>
            <a:custGeom>
              <a:avLst/>
              <a:gdLst/>
              <a:ahLst/>
              <a:cxnLst/>
              <a:rect l="0" t="0" r="0" b="0"/>
              <a:pathLst>
                <a:path w="2669146" h="2631490">
                  <a:moveTo>
                    <a:pt x="300139" y="83807"/>
                  </a:moveTo>
                  <a:lnTo>
                    <a:pt x="987386" y="0"/>
                  </a:lnTo>
                  <a:cubicBezTo>
                    <a:pt x="792708" y="193623"/>
                    <a:pt x="964488" y="452030"/>
                    <a:pt x="1214589" y="556894"/>
                  </a:cubicBezTo>
                  <a:cubicBezTo>
                    <a:pt x="2669146" y="1752612"/>
                    <a:pt x="2401925" y="2452763"/>
                    <a:pt x="1769097" y="2560662"/>
                  </a:cubicBezTo>
                  <a:cubicBezTo>
                    <a:pt x="1353756" y="2631490"/>
                    <a:pt x="780935" y="2447188"/>
                    <a:pt x="434035" y="1980424"/>
                  </a:cubicBezTo>
                  <a:cubicBezTo>
                    <a:pt x="130569" y="1572120"/>
                    <a:pt x="0" y="947673"/>
                    <a:pt x="298958" y="88785"/>
                  </a:cubicBezTo>
                </a:path>
              </a:pathLst>
            </a:custGeom>
            <a:solidFill>
              <a:srgbClr val="27BDB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5" name="Freeform 413">
              <a:extLst>
                <a:ext uri="{FF2B5EF4-FFF2-40B4-BE49-F238E27FC236}">
                  <a16:creationId xmlns:a16="http://schemas.microsoft.com/office/drawing/2014/main" id="{7AF34AF5-3941-8346-9067-8E9F256FC336}"/>
                </a:ext>
              </a:extLst>
            </p:cNvPr>
            <p:cNvSpPr/>
            <p:nvPr/>
          </p:nvSpPr>
          <p:spPr>
            <a:xfrm>
              <a:off x="10473970" y="8280821"/>
              <a:ext cx="2535465" cy="3477106"/>
            </a:xfrm>
            <a:custGeom>
              <a:avLst/>
              <a:gdLst/>
              <a:ahLst/>
              <a:cxnLst/>
              <a:rect l="0" t="0" r="0" b="0"/>
              <a:pathLst>
                <a:path w="2535465" h="3477106">
                  <a:moveTo>
                    <a:pt x="1080922" y="1446491"/>
                  </a:moveTo>
                  <a:cubicBezTo>
                    <a:pt x="944385" y="1389240"/>
                    <a:pt x="1038543" y="1056271"/>
                    <a:pt x="1052360" y="987437"/>
                  </a:cubicBezTo>
                  <a:cubicBezTo>
                    <a:pt x="1066178" y="918591"/>
                    <a:pt x="1104251" y="874229"/>
                    <a:pt x="1159890" y="831405"/>
                  </a:cubicBezTo>
                  <a:cubicBezTo>
                    <a:pt x="1269885" y="746734"/>
                    <a:pt x="1312062" y="662406"/>
                    <a:pt x="1336649" y="591426"/>
                  </a:cubicBezTo>
                  <a:cubicBezTo>
                    <a:pt x="1380349" y="465213"/>
                    <a:pt x="1350987" y="334251"/>
                    <a:pt x="1304594" y="246113"/>
                  </a:cubicBezTo>
                  <a:cubicBezTo>
                    <a:pt x="1243558" y="130149"/>
                    <a:pt x="1142008" y="66344"/>
                    <a:pt x="1022261" y="46253"/>
                  </a:cubicBezTo>
                  <a:cubicBezTo>
                    <a:pt x="746417" y="0"/>
                    <a:pt x="573900" y="156718"/>
                    <a:pt x="474078" y="316471"/>
                  </a:cubicBezTo>
                  <a:cubicBezTo>
                    <a:pt x="358508" y="501459"/>
                    <a:pt x="225476" y="809434"/>
                    <a:pt x="166992" y="973328"/>
                  </a:cubicBezTo>
                  <a:lnTo>
                    <a:pt x="166472" y="973404"/>
                  </a:lnTo>
                  <a:cubicBezTo>
                    <a:pt x="82461" y="1214742"/>
                    <a:pt x="31191" y="1442554"/>
                    <a:pt x="9322" y="1647278"/>
                  </a:cubicBezTo>
                  <a:cubicBezTo>
                    <a:pt x="5169" y="1686127"/>
                    <a:pt x="2159" y="1724252"/>
                    <a:pt x="0" y="1761819"/>
                  </a:cubicBezTo>
                  <a:cubicBezTo>
                    <a:pt x="385699" y="1669274"/>
                    <a:pt x="773367" y="1908618"/>
                    <a:pt x="1020801" y="2340228"/>
                  </a:cubicBezTo>
                  <a:cubicBezTo>
                    <a:pt x="1235823" y="2715297"/>
                    <a:pt x="1300428" y="3125685"/>
                    <a:pt x="1116304" y="3419283"/>
                  </a:cubicBezTo>
                  <a:cubicBezTo>
                    <a:pt x="1298053" y="3467188"/>
                    <a:pt x="1478051" y="3477106"/>
                    <a:pt x="1635416" y="3450271"/>
                  </a:cubicBezTo>
                  <a:cubicBezTo>
                    <a:pt x="2268244" y="3342372"/>
                    <a:pt x="2535465" y="2642208"/>
                    <a:pt x="1080922" y="1446491"/>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6" name="Freeform 414">
              <a:extLst>
                <a:ext uri="{FF2B5EF4-FFF2-40B4-BE49-F238E27FC236}">
                  <a16:creationId xmlns:a16="http://schemas.microsoft.com/office/drawing/2014/main" id="{8325D46B-D021-9E8D-B1C3-E575B2996697}"/>
                </a:ext>
              </a:extLst>
            </p:cNvPr>
            <p:cNvSpPr/>
            <p:nvPr/>
          </p:nvSpPr>
          <p:spPr>
            <a:xfrm>
              <a:off x="11105369" y="9278980"/>
              <a:ext cx="2289924" cy="2484488"/>
            </a:xfrm>
            <a:custGeom>
              <a:avLst/>
              <a:gdLst/>
              <a:ahLst/>
              <a:cxnLst/>
              <a:rect l="0" t="0" r="0" b="0"/>
              <a:pathLst>
                <a:path w="2289924" h="2484488">
                  <a:moveTo>
                    <a:pt x="2289924" y="2484488"/>
                  </a:moveTo>
                  <a:cubicBezTo>
                    <a:pt x="1638821" y="1939773"/>
                    <a:pt x="1550632" y="1415606"/>
                    <a:pt x="1411097" y="1003783"/>
                  </a:cubicBezTo>
                  <a:cubicBezTo>
                    <a:pt x="1227836" y="462890"/>
                    <a:pt x="966127" y="153683"/>
                    <a:pt x="663093" y="54407"/>
                  </a:cubicBezTo>
                  <a:cubicBezTo>
                    <a:pt x="497040" y="0"/>
                    <a:pt x="174320" y="71311"/>
                    <a:pt x="101410" y="392341"/>
                  </a:cubicBezTo>
                  <a:cubicBezTo>
                    <a:pt x="0" y="838911"/>
                    <a:pt x="499504" y="1420813"/>
                    <a:pt x="888213" y="1693520"/>
                  </a:cubicBezTo>
                  <a:cubicBezTo>
                    <a:pt x="1289431" y="1975003"/>
                    <a:pt x="2289924" y="2484488"/>
                    <a:pt x="2289924" y="2484488"/>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7" name="Freeform 415">
              <a:extLst>
                <a:ext uri="{FF2B5EF4-FFF2-40B4-BE49-F238E27FC236}">
                  <a16:creationId xmlns:a16="http://schemas.microsoft.com/office/drawing/2014/main" id="{6B2EFC82-28DF-43C9-D246-FC02D58383BD}"/>
                </a:ext>
              </a:extLst>
            </p:cNvPr>
            <p:cNvSpPr/>
            <p:nvPr/>
          </p:nvSpPr>
          <p:spPr>
            <a:xfrm>
              <a:off x="11677073" y="8705216"/>
              <a:ext cx="573950" cy="236143"/>
            </a:xfrm>
            <a:custGeom>
              <a:avLst/>
              <a:gdLst/>
              <a:ahLst/>
              <a:cxnLst/>
              <a:rect l="0" t="0" r="0" b="0"/>
              <a:pathLst>
                <a:path w="573950" h="236143">
                  <a:moveTo>
                    <a:pt x="154914" y="0"/>
                  </a:moveTo>
                  <a:cubicBezTo>
                    <a:pt x="193902" y="13703"/>
                    <a:pt x="414743" y="92252"/>
                    <a:pt x="561618" y="206819"/>
                  </a:cubicBezTo>
                  <a:cubicBezTo>
                    <a:pt x="573950" y="216446"/>
                    <a:pt x="565606" y="236143"/>
                    <a:pt x="550112" y="233997"/>
                  </a:cubicBezTo>
                  <a:cubicBezTo>
                    <a:pt x="239127" y="190766"/>
                    <a:pt x="100724" y="219062"/>
                    <a:pt x="65113" y="228942"/>
                  </a:cubicBezTo>
                  <a:cubicBezTo>
                    <a:pt x="59131" y="230593"/>
                    <a:pt x="52781" y="228371"/>
                    <a:pt x="49073" y="223405"/>
                  </a:cubicBezTo>
                  <a:cubicBezTo>
                    <a:pt x="0" y="157721"/>
                    <a:pt x="13894" y="16471"/>
                    <a:pt x="154914" y="0"/>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8" name="Freeform 416">
              <a:extLst>
                <a:ext uri="{FF2B5EF4-FFF2-40B4-BE49-F238E27FC236}">
                  <a16:creationId xmlns:a16="http://schemas.microsoft.com/office/drawing/2014/main" id="{1F4E57AC-8EAE-DC80-31B4-9BEE8D56E927}"/>
                </a:ext>
              </a:extLst>
            </p:cNvPr>
            <p:cNvSpPr/>
            <p:nvPr/>
          </p:nvSpPr>
          <p:spPr>
            <a:xfrm>
              <a:off x="11753301" y="8809236"/>
              <a:ext cx="493420" cy="120192"/>
            </a:xfrm>
            <a:custGeom>
              <a:avLst/>
              <a:gdLst/>
              <a:ahLst/>
              <a:cxnLst/>
              <a:rect l="0" t="0" r="0" b="0"/>
              <a:pathLst>
                <a:path w="493420" h="120192">
                  <a:moveTo>
                    <a:pt x="493420" y="120192"/>
                  </a:moveTo>
                  <a:cubicBezTo>
                    <a:pt x="365150" y="52082"/>
                    <a:pt x="217030" y="27457"/>
                    <a:pt x="73228" y="22098"/>
                  </a:cubicBezTo>
                  <a:cubicBezTo>
                    <a:pt x="52565" y="21602"/>
                    <a:pt x="31890" y="21882"/>
                    <a:pt x="11252" y="21717"/>
                  </a:cubicBezTo>
                  <a:cubicBezTo>
                    <a:pt x="5156" y="21971"/>
                    <a:pt x="0" y="17056"/>
                    <a:pt x="76" y="10934"/>
                  </a:cubicBezTo>
                  <a:cubicBezTo>
                    <a:pt x="102" y="4864"/>
                    <a:pt x="5258" y="0"/>
                    <a:pt x="11316" y="317"/>
                  </a:cubicBezTo>
                  <a:cubicBezTo>
                    <a:pt x="94755" y="2832"/>
                    <a:pt x="179045" y="12154"/>
                    <a:pt x="260414" y="31000"/>
                  </a:cubicBezTo>
                  <a:cubicBezTo>
                    <a:pt x="341325" y="50673"/>
                    <a:pt x="421919" y="76936"/>
                    <a:pt x="493420" y="120192"/>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49" name="Freeform 417">
              <a:extLst>
                <a:ext uri="{FF2B5EF4-FFF2-40B4-BE49-F238E27FC236}">
                  <a16:creationId xmlns:a16="http://schemas.microsoft.com/office/drawing/2014/main" id="{4A84C5D9-FA80-25E5-9C84-FBCD18F84F15}"/>
                </a:ext>
              </a:extLst>
            </p:cNvPr>
            <p:cNvSpPr/>
            <p:nvPr/>
          </p:nvSpPr>
          <p:spPr>
            <a:xfrm>
              <a:off x="11379784" y="8618478"/>
              <a:ext cx="164401" cy="70763"/>
            </a:xfrm>
            <a:custGeom>
              <a:avLst/>
              <a:gdLst/>
              <a:ahLst/>
              <a:cxnLst/>
              <a:rect l="0" t="0" r="0" b="0"/>
              <a:pathLst>
                <a:path w="164401" h="70763">
                  <a:moveTo>
                    <a:pt x="82677" y="44957"/>
                  </a:moveTo>
                  <a:cubicBezTo>
                    <a:pt x="108102" y="45401"/>
                    <a:pt x="131444" y="53389"/>
                    <a:pt x="150380" y="66547"/>
                  </a:cubicBezTo>
                  <a:cubicBezTo>
                    <a:pt x="156463" y="70763"/>
                    <a:pt x="164401" y="64235"/>
                    <a:pt x="161556" y="57403"/>
                  </a:cubicBezTo>
                  <a:cubicBezTo>
                    <a:pt x="147497" y="23609"/>
                    <a:pt x="118084" y="3340"/>
                    <a:pt x="83604" y="1752"/>
                  </a:cubicBezTo>
                  <a:cubicBezTo>
                    <a:pt x="45733" y="0"/>
                    <a:pt x="17234" y="20866"/>
                    <a:pt x="2833" y="55117"/>
                  </a:cubicBezTo>
                  <a:cubicBezTo>
                    <a:pt x="0" y="61848"/>
                    <a:pt x="7646" y="68477"/>
                    <a:pt x="13767" y="64489"/>
                  </a:cubicBezTo>
                  <a:cubicBezTo>
                    <a:pt x="33236" y="51802"/>
                    <a:pt x="57036" y="44513"/>
                    <a:pt x="82677" y="44957"/>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418">
              <a:extLst>
                <a:ext uri="{FF2B5EF4-FFF2-40B4-BE49-F238E27FC236}">
                  <a16:creationId xmlns:a16="http://schemas.microsoft.com/office/drawing/2014/main" id="{79D6C96C-0E37-1D70-EC5C-35294FE9A0B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978900" y="10439400"/>
              <a:ext cx="5283200" cy="2019300"/>
            </a:xfrm>
            <a:prstGeom prst="rect">
              <a:avLst/>
            </a:prstGeom>
            <a:noFill/>
          </p:spPr>
        </p:pic>
        <p:sp>
          <p:nvSpPr>
            <p:cNvPr id="51" name="Freeform 419">
              <a:extLst>
                <a:ext uri="{FF2B5EF4-FFF2-40B4-BE49-F238E27FC236}">
                  <a16:creationId xmlns:a16="http://schemas.microsoft.com/office/drawing/2014/main" id="{B2F8D37A-64E2-60FA-1B25-3C7608DAA373}"/>
                </a:ext>
              </a:extLst>
            </p:cNvPr>
            <p:cNvSpPr/>
            <p:nvPr/>
          </p:nvSpPr>
          <p:spPr>
            <a:xfrm>
              <a:off x="9159735" y="11240555"/>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2" name="Freeform 420">
              <a:extLst>
                <a:ext uri="{FF2B5EF4-FFF2-40B4-BE49-F238E27FC236}">
                  <a16:creationId xmlns:a16="http://schemas.microsoft.com/office/drawing/2014/main" id="{17900203-0429-7666-02BA-33E208D001CD}"/>
                </a:ext>
              </a:extLst>
            </p:cNvPr>
            <p:cNvSpPr/>
            <p:nvPr/>
          </p:nvSpPr>
          <p:spPr>
            <a:xfrm>
              <a:off x="9173663" y="11342703"/>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421">
              <a:extLst>
                <a:ext uri="{FF2B5EF4-FFF2-40B4-BE49-F238E27FC236}">
                  <a16:creationId xmlns:a16="http://schemas.microsoft.com/office/drawing/2014/main" id="{5E26DDE2-0407-7912-589A-6A00300A535E}"/>
                </a:ext>
              </a:extLst>
            </p:cNvPr>
            <p:cNvSpPr/>
            <p:nvPr/>
          </p:nvSpPr>
          <p:spPr>
            <a:xfrm>
              <a:off x="9185361" y="1138932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93"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422">
              <a:extLst>
                <a:ext uri="{FF2B5EF4-FFF2-40B4-BE49-F238E27FC236}">
                  <a16:creationId xmlns:a16="http://schemas.microsoft.com/office/drawing/2014/main" id="{B886DB2E-97D0-721F-7A8A-8A871B10CE25}"/>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227137" y="11502352"/>
              <a:ext cx="141032" cy="143531"/>
            </a:xfrm>
            <a:prstGeom prst="rect">
              <a:avLst/>
            </a:prstGeom>
            <a:noFill/>
          </p:spPr>
        </p:pic>
        <p:sp>
          <p:nvSpPr>
            <p:cNvPr id="55" name="Freeform 423">
              <a:extLst>
                <a:ext uri="{FF2B5EF4-FFF2-40B4-BE49-F238E27FC236}">
                  <a16:creationId xmlns:a16="http://schemas.microsoft.com/office/drawing/2014/main" id="{9F3DC834-8080-9E07-3082-A146A541D177}"/>
                </a:ext>
              </a:extLst>
            </p:cNvPr>
            <p:cNvSpPr/>
            <p:nvPr/>
          </p:nvSpPr>
          <p:spPr>
            <a:xfrm>
              <a:off x="9318909" y="11651000"/>
              <a:ext cx="141464" cy="137426"/>
            </a:xfrm>
            <a:custGeom>
              <a:avLst/>
              <a:gdLst/>
              <a:ahLst/>
              <a:cxnLst/>
              <a:rect l="0" t="0" r="0" b="0"/>
              <a:pathLst>
                <a:path w="141464" h="137426">
                  <a:moveTo>
                    <a:pt x="80035" y="0"/>
                  </a:moveTo>
                  <a:lnTo>
                    <a:pt x="97395" y="23088"/>
                  </a:lnTo>
                  <a:lnTo>
                    <a:pt x="45822" y="61887"/>
                  </a:lnTo>
                  <a:cubicBezTo>
                    <a:pt x="35408" y="69722"/>
                    <a:pt x="32068" y="80924"/>
                    <a:pt x="41288" y="93205"/>
                  </a:cubicBezTo>
                  <a:cubicBezTo>
                    <a:pt x="50419" y="105333"/>
                    <a:pt x="62103"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6" name="Picture 424">
              <a:extLst>
                <a:ext uri="{FF2B5EF4-FFF2-40B4-BE49-F238E27FC236}">
                  <a16:creationId xmlns:a16="http://schemas.microsoft.com/office/drawing/2014/main" id="{E061CC67-C379-F72A-1D45-95FFACBE2CFE}"/>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9370360" y="11746769"/>
              <a:ext cx="256239" cy="229331"/>
            </a:xfrm>
            <a:prstGeom prst="rect">
              <a:avLst/>
            </a:prstGeom>
            <a:noFill/>
          </p:spPr>
        </p:pic>
        <p:pic>
          <p:nvPicPr>
            <p:cNvPr id="57" name="Picture 425">
              <a:extLst>
                <a:ext uri="{FF2B5EF4-FFF2-40B4-BE49-F238E27FC236}">
                  <a16:creationId xmlns:a16="http://schemas.microsoft.com/office/drawing/2014/main" id="{BA07010C-C3E6-84E0-457A-B37CEB6367F3}"/>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9574186" y="11864645"/>
              <a:ext cx="136385" cy="155612"/>
            </a:xfrm>
            <a:prstGeom prst="rect">
              <a:avLst/>
            </a:prstGeom>
            <a:noFill/>
          </p:spPr>
        </p:pic>
        <p:sp>
          <p:nvSpPr>
            <p:cNvPr id="58" name="Freeform 426">
              <a:extLst>
                <a:ext uri="{FF2B5EF4-FFF2-40B4-BE49-F238E27FC236}">
                  <a16:creationId xmlns:a16="http://schemas.microsoft.com/office/drawing/2014/main" id="{CD6E23E1-91F1-1E49-1EB1-8ADD37038F52}"/>
                </a:ext>
              </a:extLst>
            </p:cNvPr>
            <p:cNvSpPr/>
            <p:nvPr/>
          </p:nvSpPr>
          <p:spPr>
            <a:xfrm>
              <a:off x="9720401" y="1190020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9" name="Picture 427">
              <a:extLst>
                <a:ext uri="{FF2B5EF4-FFF2-40B4-BE49-F238E27FC236}">
                  <a16:creationId xmlns:a16="http://schemas.microsoft.com/office/drawing/2014/main" id="{40EB87DE-E327-A4BD-6B9C-280938D46E2B}"/>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9788822" y="11903072"/>
              <a:ext cx="143903" cy="136905"/>
            </a:xfrm>
            <a:prstGeom prst="rect">
              <a:avLst/>
            </a:prstGeom>
            <a:noFill/>
          </p:spPr>
        </p:pic>
        <p:sp>
          <p:nvSpPr>
            <p:cNvPr id="60" name="Freeform 428">
              <a:extLst>
                <a:ext uri="{FF2B5EF4-FFF2-40B4-BE49-F238E27FC236}">
                  <a16:creationId xmlns:a16="http://schemas.microsoft.com/office/drawing/2014/main" id="{1D65CD8F-7344-7045-8D02-22B44DFF7F78}"/>
                </a:ext>
              </a:extLst>
            </p:cNvPr>
            <p:cNvSpPr/>
            <p:nvPr/>
          </p:nvSpPr>
          <p:spPr>
            <a:xfrm>
              <a:off x="9915289" y="11877204"/>
              <a:ext cx="134924" cy="139368"/>
            </a:xfrm>
            <a:custGeom>
              <a:avLst/>
              <a:gdLst/>
              <a:ahLst/>
              <a:cxnLst/>
              <a:rect l="0" t="0" r="0" b="0"/>
              <a:pathLst>
                <a:path w="134924" h="139368">
                  <a:moveTo>
                    <a:pt x="42113" y="67182"/>
                  </a:moveTo>
                  <a:lnTo>
                    <a:pt x="66014"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1" name="Freeform 429">
              <a:extLst>
                <a:ext uri="{FF2B5EF4-FFF2-40B4-BE49-F238E27FC236}">
                  <a16:creationId xmlns:a16="http://schemas.microsoft.com/office/drawing/2014/main" id="{A97F4875-A35E-B5AC-346B-7F6FA06C276C}"/>
                </a:ext>
              </a:extLst>
            </p:cNvPr>
            <p:cNvSpPr/>
            <p:nvPr/>
          </p:nvSpPr>
          <p:spPr>
            <a:xfrm>
              <a:off x="10028724" y="11819774"/>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41" y="99072"/>
                  </a:cubicBezTo>
                  <a:cubicBezTo>
                    <a:pt x="0" y="72998"/>
                    <a:pt x="5321"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2" name="Picture 430">
              <a:extLst>
                <a:ext uri="{FF2B5EF4-FFF2-40B4-BE49-F238E27FC236}">
                  <a16:creationId xmlns:a16="http://schemas.microsoft.com/office/drawing/2014/main" id="{45C9B88B-4D92-E4E5-7ABB-58B8D68D65BB}"/>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10096364" y="11729761"/>
              <a:ext cx="158216" cy="142938"/>
            </a:xfrm>
            <a:prstGeom prst="rect">
              <a:avLst/>
            </a:prstGeom>
            <a:noFill/>
          </p:spPr>
        </p:pic>
        <p:pic>
          <p:nvPicPr>
            <p:cNvPr id="63" name="Picture 431">
              <a:extLst>
                <a:ext uri="{FF2B5EF4-FFF2-40B4-BE49-F238E27FC236}">
                  <a16:creationId xmlns:a16="http://schemas.microsoft.com/office/drawing/2014/main" id="{B8456FBD-755E-E1BD-A23A-0FFECBEE6B7D}"/>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3016141" y="11711293"/>
              <a:ext cx="217258" cy="264807"/>
            </a:xfrm>
            <a:prstGeom prst="rect">
              <a:avLst/>
            </a:prstGeom>
            <a:noFill/>
          </p:spPr>
        </p:pic>
        <p:sp>
          <p:nvSpPr>
            <p:cNvPr id="64" name="Freeform 432">
              <a:extLst>
                <a:ext uri="{FF2B5EF4-FFF2-40B4-BE49-F238E27FC236}">
                  <a16:creationId xmlns:a16="http://schemas.microsoft.com/office/drawing/2014/main" id="{F38CE31E-BECA-3BE8-3DA6-1D4AACD3C169}"/>
                </a:ext>
              </a:extLst>
            </p:cNvPr>
            <p:cNvSpPr/>
            <p:nvPr/>
          </p:nvSpPr>
          <p:spPr>
            <a:xfrm>
              <a:off x="13195799" y="11876247"/>
              <a:ext cx="74815" cy="111010"/>
            </a:xfrm>
            <a:custGeom>
              <a:avLst/>
              <a:gdLst/>
              <a:ahLst/>
              <a:cxnLst/>
              <a:rect l="0" t="0" r="0" b="0"/>
              <a:pathLst>
                <a:path w="74815" h="111010">
                  <a:moveTo>
                    <a:pt x="49466" y="0"/>
                  </a:moveTo>
                  <a:lnTo>
                    <a:pt x="74815" y="12750"/>
                  </a:lnTo>
                  <a:lnTo>
                    <a:pt x="25337"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433">
              <a:extLst>
                <a:ext uri="{FF2B5EF4-FFF2-40B4-BE49-F238E27FC236}">
                  <a16:creationId xmlns:a16="http://schemas.microsoft.com/office/drawing/2014/main" id="{B9175A71-D2EB-CF63-32A7-2D73F5774D11}"/>
                </a:ext>
              </a:extLst>
            </p:cNvPr>
            <p:cNvSpPr/>
            <p:nvPr/>
          </p:nvSpPr>
          <p:spPr>
            <a:xfrm>
              <a:off x="13271232" y="11894875"/>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6" name="Freeform 434">
              <a:extLst>
                <a:ext uri="{FF2B5EF4-FFF2-40B4-BE49-F238E27FC236}">
                  <a16:creationId xmlns:a16="http://schemas.microsoft.com/office/drawing/2014/main" id="{627C0F63-4D88-A7A5-CEDE-03E766D9EF8C}"/>
                </a:ext>
              </a:extLst>
            </p:cNvPr>
            <p:cNvSpPr/>
            <p:nvPr/>
          </p:nvSpPr>
          <p:spPr>
            <a:xfrm>
              <a:off x="13369042" y="11919229"/>
              <a:ext cx="81063" cy="110350"/>
            </a:xfrm>
            <a:custGeom>
              <a:avLst/>
              <a:gdLst/>
              <a:ahLst/>
              <a:cxnLst/>
              <a:rect l="0" t="0" r="0" b="0"/>
              <a:pathLst>
                <a:path w="81063" h="110350">
                  <a:moveTo>
                    <a:pt x="355" y="0"/>
                  </a:moveTo>
                  <a:lnTo>
                    <a:pt x="81063" y="253"/>
                  </a:lnTo>
                  <a:lnTo>
                    <a:pt x="80999"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7" name="Freeform 435">
              <a:extLst>
                <a:ext uri="{FF2B5EF4-FFF2-40B4-BE49-F238E27FC236}">
                  <a16:creationId xmlns:a16="http://schemas.microsoft.com/office/drawing/2014/main" id="{D9C6E95E-45E6-09C8-AE2F-4FE35D4A2E69}"/>
                </a:ext>
              </a:extLst>
            </p:cNvPr>
            <p:cNvSpPr/>
            <p:nvPr/>
          </p:nvSpPr>
          <p:spPr>
            <a:xfrm>
              <a:off x="13455152" y="11901466"/>
              <a:ext cx="93064" cy="119506"/>
            </a:xfrm>
            <a:custGeom>
              <a:avLst/>
              <a:gdLst/>
              <a:ahLst/>
              <a:cxnLst/>
              <a:rect l="0" t="0" r="0" b="0"/>
              <a:pathLst>
                <a:path w="93064" h="119506">
                  <a:moveTo>
                    <a:pt x="35102" y="35788"/>
                  </a:moveTo>
                  <a:lnTo>
                    <a:pt x="4813"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8" name="Picture 436">
              <a:extLst>
                <a:ext uri="{FF2B5EF4-FFF2-40B4-BE49-F238E27FC236}">
                  <a16:creationId xmlns:a16="http://schemas.microsoft.com/office/drawing/2014/main" id="{9E4AFF45-2936-765F-F9AD-1F320C2AC5F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3557597" y="11865873"/>
              <a:ext cx="136945" cy="155689"/>
            </a:xfrm>
            <a:prstGeom prst="rect">
              <a:avLst/>
            </a:prstGeom>
            <a:noFill/>
          </p:spPr>
        </p:pic>
        <p:sp>
          <p:nvSpPr>
            <p:cNvPr id="69" name="Freeform 437">
              <a:extLst>
                <a:ext uri="{FF2B5EF4-FFF2-40B4-BE49-F238E27FC236}">
                  <a16:creationId xmlns:a16="http://schemas.microsoft.com/office/drawing/2014/main" id="{8DE8AF2F-AABC-012E-526C-2F25C73D8EB6}"/>
                </a:ext>
              </a:extLst>
            </p:cNvPr>
            <p:cNvSpPr/>
            <p:nvPr/>
          </p:nvSpPr>
          <p:spPr>
            <a:xfrm>
              <a:off x="13644313" y="11806307"/>
              <a:ext cx="145541" cy="147904"/>
            </a:xfrm>
            <a:custGeom>
              <a:avLst/>
              <a:gdLst/>
              <a:ahLst/>
              <a:cxnLst/>
              <a:rect l="0" t="0" r="0" b="0"/>
              <a:pathLst>
                <a:path w="145541" h="147904">
                  <a:moveTo>
                    <a:pt x="47409" y="76581"/>
                  </a:moveTo>
                  <a:lnTo>
                    <a:pt x="83299" y="132575"/>
                  </a:lnTo>
                  <a:lnTo>
                    <a:pt x="59397" y="147904"/>
                  </a:lnTo>
                  <a:lnTo>
                    <a:pt x="0" y="55220"/>
                  </a:lnTo>
                  <a:lnTo>
                    <a:pt x="24588" y="39459"/>
                  </a:lnTo>
                  <a:lnTo>
                    <a:pt x="96303" y="68758"/>
                  </a:lnTo>
                  <a:lnTo>
                    <a:pt x="62102" y="15406"/>
                  </a:lnTo>
                  <a:lnTo>
                    <a:pt x="86143" y="0"/>
                  </a:lnTo>
                  <a:lnTo>
                    <a:pt x="145541"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0" name="Freeform 438">
              <a:extLst>
                <a:ext uri="{FF2B5EF4-FFF2-40B4-BE49-F238E27FC236}">
                  <a16:creationId xmlns:a16="http://schemas.microsoft.com/office/drawing/2014/main" id="{6D14F3A1-7758-6A55-9457-437C9D5A0C7C}"/>
                </a:ext>
              </a:extLst>
            </p:cNvPr>
            <p:cNvSpPr/>
            <p:nvPr/>
          </p:nvSpPr>
          <p:spPr>
            <a:xfrm>
              <a:off x="13751767" y="11739968"/>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18" y="63207"/>
                  </a:cubicBezTo>
                  <a:lnTo>
                    <a:pt x="93217" y="56552"/>
                  </a:lnTo>
                  <a:lnTo>
                    <a:pt x="75031" y="74053"/>
                  </a:lnTo>
                  <a:lnTo>
                    <a:pt x="58674" y="57060"/>
                  </a:lnTo>
                  <a:lnTo>
                    <a:pt x="96951" y="20218"/>
                  </a:lnTo>
                  <a:lnTo>
                    <a:pt x="126796"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1" name="Picture 439">
              <a:extLst>
                <a:ext uri="{FF2B5EF4-FFF2-40B4-BE49-F238E27FC236}">
                  <a16:creationId xmlns:a16="http://schemas.microsoft.com/office/drawing/2014/main" id="{153B5991-41D9-C36D-FE41-0875D3C6E6FF}"/>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3827000" y="11651821"/>
              <a:ext cx="159779" cy="152361"/>
            </a:xfrm>
            <a:prstGeom prst="rect">
              <a:avLst/>
            </a:prstGeom>
            <a:noFill/>
          </p:spPr>
        </p:pic>
        <p:pic>
          <p:nvPicPr>
            <p:cNvPr id="72" name="Picture 440">
              <a:extLst>
                <a:ext uri="{FF2B5EF4-FFF2-40B4-BE49-F238E27FC236}">
                  <a16:creationId xmlns:a16="http://schemas.microsoft.com/office/drawing/2014/main" id="{3E5A8EC8-2231-E7A8-62FE-21C86610F40A}"/>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9572337" y="11096878"/>
              <a:ext cx="149555" cy="159651"/>
            </a:xfrm>
            <a:prstGeom prst="rect">
              <a:avLst/>
            </a:prstGeom>
            <a:noFill/>
          </p:spPr>
        </p:pic>
        <p:pic>
          <p:nvPicPr>
            <p:cNvPr id="73" name="Picture 441">
              <a:extLst>
                <a:ext uri="{FF2B5EF4-FFF2-40B4-BE49-F238E27FC236}">
                  <a16:creationId xmlns:a16="http://schemas.microsoft.com/office/drawing/2014/main" id="{0818FA84-E275-E060-3D69-AA5234DF76A7}"/>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9517430" y="11221983"/>
              <a:ext cx="151536" cy="271517"/>
            </a:xfrm>
            <a:prstGeom prst="rect">
              <a:avLst/>
            </a:prstGeom>
            <a:noFill/>
          </p:spPr>
        </p:pic>
        <p:sp>
          <p:nvSpPr>
            <p:cNvPr id="74" name="Freeform 442">
              <a:extLst>
                <a:ext uri="{FF2B5EF4-FFF2-40B4-BE49-F238E27FC236}">
                  <a16:creationId xmlns:a16="http://schemas.microsoft.com/office/drawing/2014/main" id="{46B97CD8-1FCA-3FEA-94EB-1CD0B6CFCBA9}"/>
                </a:ext>
              </a:extLst>
            </p:cNvPr>
            <p:cNvSpPr/>
            <p:nvPr/>
          </p:nvSpPr>
          <p:spPr>
            <a:xfrm>
              <a:off x="9587061" y="1145881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443">
              <a:extLst>
                <a:ext uri="{FF2B5EF4-FFF2-40B4-BE49-F238E27FC236}">
                  <a16:creationId xmlns:a16="http://schemas.microsoft.com/office/drawing/2014/main" id="{C92C5BA5-29F2-6391-605E-40FE49C43CC3}"/>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9663931" y="11547190"/>
              <a:ext cx="149428" cy="159740"/>
            </a:xfrm>
            <a:prstGeom prst="rect">
              <a:avLst/>
            </a:prstGeom>
            <a:noFill/>
          </p:spPr>
        </p:pic>
        <p:sp>
          <p:nvSpPr>
            <p:cNvPr id="76" name="Freeform 444">
              <a:extLst>
                <a:ext uri="{FF2B5EF4-FFF2-40B4-BE49-F238E27FC236}">
                  <a16:creationId xmlns:a16="http://schemas.microsoft.com/office/drawing/2014/main" id="{6509AC27-8B59-E887-7296-EED2499D0035}"/>
                </a:ext>
              </a:extLst>
            </p:cNvPr>
            <p:cNvSpPr/>
            <p:nvPr/>
          </p:nvSpPr>
          <p:spPr>
            <a:xfrm>
              <a:off x="13430001" y="1156488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7" name="Freeform 445">
              <a:extLst>
                <a:ext uri="{FF2B5EF4-FFF2-40B4-BE49-F238E27FC236}">
                  <a16:creationId xmlns:a16="http://schemas.microsoft.com/office/drawing/2014/main" id="{951A7439-E490-F7D8-D56D-0D2AE0832B9C}"/>
                </a:ext>
              </a:extLst>
            </p:cNvPr>
            <p:cNvSpPr/>
            <p:nvPr/>
          </p:nvSpPr>
          <p:spPr>
            <a:xfrm>
              <a:off x="13507553" y="11498353"/>
              <a:ext cx="136169" cy="132549"/>
            </a:xfrm>
            <a:custGeom>
              <a:avLst/>
              <a:gdLst/>
              <a:ahLst/>
              <a:cxnLst/>
              <a:rect l="0" t="0" r="0" b="0"/>
              <a:pathLst>
                <a:path w="136169" h="132549">
                  <a:moveTo>
                    <a:pt x="0" y="61810"/>
                  </a:moveTo>
                  <a:lnTo>
                    <a:pt x="51854" y="0"/>
                  </a:lnTo>
                  <a:lnTo>
                    <a:pt x="70180" y="15367"/>
                  </a:lnTo>
                  <a:lnTo>
                    <a:pt x="36563" y="55448"/>
                  </a:lnTo>
                  <a:lnTo>
                    <a:pt x="50596" y="67207"/>
                  </a:lnTo>
                  <a:lnTo>
                    <a:pt x="83477"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8" name="Picture 446">
              <a:extLst>
                <a:ext uri="{FF2B5EF4-FFF2-40B4-BE49-F238E27FC236}">
                  <a16:creationId xmlns:a16="http://schemas.microsoft.com/office/drawing/2014/main" id="{824226D4-58E3-3C4D-FFD3-BA580DBCE795}"/>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3572728" y="11364780"/>
              <a:ext cx="161073" cy="140962"/>
            </a:xfrm>
            <a:prstGeom prst="rect">
              <a:avLst/>
            </a:prstGeom>
            <a:noFill/>
          </p:spPr>
        </p:pic>
        <p:sp>
          <p:nvSpPr>
            <p:cNvPr id="79" name="Freeform 447">
              <a:extLst>
                <a:ext uri="{FF2B5EF4-FFF2-40B4-BE49-F238E27FC236}">
                  <a16:creationId xmlns:a16="http://schemas.microsoft.com/office/drawing/2014/main" id="{092BD511-270E-00C3-832B-E22D042AC663}"/>
                </a:ext>
              </a:extLst>
            </p:cNvPr>
            <p:cNvSpPr/>
            <p:nvPr/>
          </p:nvSpPr>
          <p:spPr>
            <a:xfrm>
              <a:off x="13618765" y="11281605"/>
              <a:ext cx="110617" cy="81419"/>
            </a:xfrm>
            <a:custGeom>
              <a:avLst/>
              <a:gdLst/>
              <a:ahLst/>
              <a:cxnLst/>
              <a:rect l="0" t="0" r="0" b="0"/>
              <a:pathLst>
                <a:path w="110617" h="81419">
                  <a:moveTo>
                    <a:pt x="0" y="80721"/>
                  </a:moveTo>
                  <a:lnTo>
                    <a:pt x="507" y="0"/>
                  </a:lnTo>
                  <a:lnTo>
                    <a:pt x="24447" y="153"/>
                  </a:lnTo>
                  <a:lnTo>
                    <a:pt x="24117" y="52477"/>
                  </a:lnTo>
                  <a:lnTo>
                    <a:pt x="42443" y="52604"/>
                  </a:lnTo>
                  <a:lnTo>
                    <a:pt x="42760"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0" name="Picture 448">
              <a:extLst>
                <a:ext uri="{FF2B5EF4-FFF2-40B4-BE49-F238E27FC236}">
                  <a16:creationId xmlns:a16="http://schemas.microsoft.com/office/drawing/2014/main" id="{9C1BF3BB-9DF0-EA6A-18DB-DE964A7BC528}"/>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3569339" y="11135033"/>
              <a:ext cx="141889" cy="143381"/>
            </a:xfrm>
            <a:prstGeom prst="rect">
              <a:avLst/>
            </a:prstGeom>
            <a:noFill/>
          </p:spPr>
        </p:pic>
        <p:sp>
          <p:nvSpPr>
            <p:cNvPr id="81" name="Freeform 449">
              <a:extLst>
                <a:ext uri="{FF2B5EF4-FFF2-40B4-BE49-F238E27FC236}">
                  <a16:creationId xmlns:a16="http://schemas.microsoft.com/office/drawing/2014/main" id="{3B830AE7-CD0D-70E5-227E-F319EB74CB22}"/>
                </a:ext>
              </a:extLst>
            </p:cNvPr>
            <p:cNvSpPr/>
            <p:nvPr/>
          </p:nvSpPr>
          <p:spPr>
            <a:xfrm>
              <a:off x="9382707" y="10591690"/>
              <a:ext cx="153110" cy="132739"/>
            </a:xfrm>
            <a:custGeom>
              <a:avLst/>
              <a:gdLst/>
              <a:ahLst/>
              <a:cxnLst/>
              <a:rect l="0" t="0" r="0" b="0"/>
              <a:pathLst>
                <a:path w="153110" h="132739">
                  <a:moveTo>
                    <a:pt x="68440" y="55854"/>
                  </a:moveTo>
                  <a:lnTo>
                    <a:pt x="38354" y="120115"/>
                  </a:lnTo>
                  <a:lnTo>
                    <a:pt x="8928" y="114121"/>
                  </a:lnTo>
                  <a:lnTo>
                    <a:pt x="0" y="0"/>
                  </a:lnTo>
                  <a:lnTo>
                    <a:pt x="31204" y="6350"/>
                  </a:lnTo>
                  <a:lnTo>
                    <a:pt x="32893"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2" name="Picture 450">
              <a:extLst>
                <a:ext uri="{FF2B5EF4-FFF2-40B4-BE49-F238E27FC236}">
                  <a16:creationId xmlns:a16="http://schemas.microsoft.com/office/drawing/2014/main" id="{74C07429-A8DB-B076-FCC7-F00363A2384F}"/>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9491054" y="10625005"/>
              <a:ext cx="138074" cy="154012"/>
            </a:xfrm>
            <a:prstGeom prst="rect">
              <a:avLst/>
            </a:prstGeom>
            <a:noFill/>
          </p:spPr>
        </p:pic>
        <p:sp>
          <p:nvSpPr>
            <p:cNvPr id="83" name="Freeform 451">
              <a:extLst>
                <a:ext uri="{FF2B5EF4-FFF2-40B4-BE49-F238E27FC236}">
                  <a16:creationId xmlns:a16="http://schemas.microsoft.com/office/drawing/2014/main" id="{BE1D8610-F9B7-0B85-5E0F-E1A4BC77FCEC}"/>
                </a:ext>
              </a:extLst>
            </p:cNvPr>
            <p:cNvSpPr/>
            <p:nvPr/>
          </p:nvSpPr>
          <p:spPr>
            <a:xfrm>
              <a:off x="9623635" y="10669024"/>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4" name="Picture 452">
              <a:extLst>
                <a:ext uri="{FF2B5EF4-FFF2-40B4-BE49-F238E27FC236}">
                  <a16:creationId xmlns:a16="http://schemas.microsoft.com/office/drawing/2014/main" id="{5A29567A-EBFA-97EC-0E0C-80FEE97D28B9}"/>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9656091" y="10677800"/>
              <a:ext cx="145997" cy="165735"/>
            </a:xfrm>
            <a:prstGeom prst="rect">
              <a:avLst/>
            </a:prstGeom>
            <a:noFill/>
          </p:spPr>
        </p:pic>
        <p:sp>
          <p:nvSpPr>
            <p:cNvPr id="85" name="Freeform 453">
              <a:extLst>
                <a:ext uri="{FF2B5EF4-FFF2-40B4-BE49-F238E27FC236}">
                  <a16:creationId xmlns:a16="http://schemas.microsoft.com/office/drawing/2014/main" id="{9B31231F-D086-42D9-9135-1ECD872B9857}"/>
                </a:ext>
              </a:extLst>
            </p:cNvPr>
            <p:cNvSpPr/>
            <p:nvPr/>
          </p:nvSpPr>
          <p:spPr>
            <a:xfrm>
              <a:off x="9775378" y="10745799"/>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454">
              <a:extLst>
                <a:ext uri="{FF2B5EF4-FFF2-40B4-BE49-F238E27FC236}">
                  <a16:creationId xmlns:a16="http://schemas.microsoft.com/office/drawing/2014/main" id="{FD8258C9-19FF-DA14-928F-50B1E2A382DF}"/>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9840148" y="10822763"/>
              <a:ext cx="154826" cy="159372"/>
            </a:xfrm>
            <a:prstGeom prst="rect">
              <a:avLst/>
            </a:prstGeom>
            <a:noFill/>
          </p:spPr>
        </p:pic>
        <p:sp>
          <p:nvSpPr>
            <p:cNvPr id="87" name="Freeform 455">
              <a:extLst>
                <a:ext uri="{FF2B5EF4-FFF2-40B4-BE49-F238E27FC236}">
                  <a16:creationId xmlns:a16="http://schemas.microsoft.com/office/drawing/2014/main" id="{2F7DF89B-64EC-94EF-66D9-991448DFED9B}"/>
                </a:ext>
              </a:extLst>
            </p:cNvPr>
            <p:cNvSpPr/>
            <p:nvPr/>
          </p:nvSpPr>
          <p:spPr>
            <a:xfrm>
              <a:off x="12743281" y="1146594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34"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8" name="Picture 456">
              <a:extLst>
                <a:ext uri="{FF2B5EF4-FFF2-40B4-BE49-F238E27FC236}">
                  <a16:creationId xmlns:a16="http://schemas.microsoft.com/office/drawing/2014/main" id="{FFCB69E3-D68C-237C-50FD-24C426956F00}"/>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12809263" y="11377030"/>
              <a:ext cx="158280" cy="143167"/>
            </a:xfrm>
            <a:prstGeom prst="rect">
              <a:avLst/>
            </a:prstGeom>
            <a:noFill/>
          </p:spPr>
        </p:pic>
        <p:sp>
          <p:nvSpPr>
            <p:cNvPr id="89" name="Freeform 457">
              <a:extLst>
                <a:ext uri="{FF2B5EF4-FFF2-40B4-BE49-F238E27FC236}">
                  <a16:creationId xmlns:a16="http://schemas.microsoft.com/office/drawing/2014/main" id="{0326868A-9D45-B894-E93F-821B59E7CEE4}"/>
                </a:ext>
              </a:extLst>
            </p:cNvPr>
            <p:cNvSpPr/>
            <p:nvPr/>
          </p:nvSpPr>
          <p:spPr>
            <a:xfrm>
              <a:off x="12861312" y="11250011"/>
              <a:ext cx="145579" cy="142481"/>
            </a:xfrm>
            <a:custGeom>
              <a:avLst/>
              <a:gdLst/>
              <a:ahLst/>
              <a:cxnLst/>
              <a:rect l="0" t="0" r="0" b="0"/>
              <a:pathLst>
                <a:path w="145579" h="142481">
                  <a:moveTo>
                    <a:pt x="51828" y="85763"/>
                  </a:moveTo>
                  <a:lnTo>
                    <a:pt x="110247" y="117551"/>
                  </a:lnTo>
                  <a:lnTo>
                    <a:pt x="96671" y="142481"/>
                  </a:lnTo>
                  <a:lnTo>
                    <a:pt x="0" y="89877"/>
                  </a:lnTo>
                  <a:lnTo>
                    <a:pt x="13957" y="64212"/>
                  </a:lnTo>
                  <a:lnTo>
                    <a:pt x="90918" y="55372"/>
                  </a:lnTo>
                  <a:lnTo>
                    <a:pt x="35255" y="25070"/>
                  </a:lnTo>
                  <a:lnTo>
                    <a:pt x="48895" y="0"/>
                  </a:lnTo>
                  <a:lnTo>
                    <a:pt x="145579" y="52604"/>
                  </a:lnTo>
                  <a:lnTo>
                    <a:pt x="132485" y="76670"/>
                  </a:lnTo>
                  <a:close/>
                  <a:moveTo>
                    <a:pt x="51828"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0" name="Picture 458">
              <a:extLst>
                <a:ext uri="{FF2B5EF4-FFF2-40B4-BE49-F238E27FC236}">
                  <a16:creationId xmlns:a16="http://schemas.microsoft.com/office/drawing/2014/main" id="{CFAF70D3-B845-1AC3-B16E-EF026B3DE24F}"/>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12929179" y="11157493"/>
              <a:ext cx="159753" cy="150291"/>
            </a:xfrm>
            <a:prstGeom prst="rect">
              <a:avLst/>
            </a:prstGeom>
            <a:noFill/>
          </p:spPr>
        </p:pic>
        <p:pic>
          <p:nvPicPr>
            <p:cNvPr id="91" name="Picture 459">
              <a:extLst>
                <a:ext uri="{FF2B5EF4-FFF2-40B4-BE49-F238E27FC236}">
                  <a16:creationId xmlns:a16="http://schemas.microsoft.com/office/drawing/2014/main" id="{6CAB6BDF-7693-115A-A63C-B529BC747886}"/>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3001076" y="11057629"/>
              <a:ext cx="159625" cy="154292"/>
            </a:xfrm>
            <a:prstGeom prst="rect">
              <a:avLst/>
            </a:prstGeom>
            <a:noFill/>
          </p:spPr>
        </p:pic>
        <p:sp>
          <p:nvSpPr>
            <p:cNvPr id="92" name="Freeform 460">
              <a:extLst>
                <a:ext uri="{FF2B5EF4-FFF2-40B4-BE49-F238E27FC236}">
                  <a16:creationId xmlns:a16="http://schemas.microsoft.com/office/drawing/2014/main" id="{49486366-611A-F208-9E5F-A70690924791}"/>
                </a:ext>
              </a:extLst>
            </p:cNvPr>
            <p:cNvSpPr/>
            <p:nvPr/>
          </p:nvSpPr>
          <p:spPr>
            <a:xfrm>
              <a:off x="13074662" y="10954516"/>
              <a:ext cx="148234" cy="146316"/>
            </a:xfrm>
            <a:custGeom>
              <a:avLst/>
              <a:gdLst/>
              <a:ahLst/>
              <a:cxnLst/>
              <a:rect l="0" t="0" r="0" b="0"/>
              <a:pathLst>
                <a:path w="148234" h="146316">
                  <a:moveTo>
                    <a:pt x="74206" y="91808"/>
                  </a:moveTo>
                  <a:lnTo>
                    <a:pt x="75679" y="103555"/>
                  </a:lnTo>
                  <a:lnTo>
                    <a:pt x="98805" y="125920"/>
                  </a:lnTo>
                  <a:lnTo>
                    <a:pt x="79082" y="146316"/>
                  </a:lnTo>
                  <a:lnTo>
                    <a:pt x="0" y="69837"/>
                  </a:lnTo>
                  <a:lnTo>
                    <a:pt x="19724" y="49441"/>
                  </a:lnTo>
                  <a:lnTo>
                    <a:pt x="52210" y="80861"/>
                  </a:lnTo>
                  <a:lnTo>
                    <a:pt x="43218"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3" name="Freeform 461">
              <a:extLst>
                <a:ext uri="{FF2B5EF4-FFF2-40B4-BE49-F238E27FC236}">
                  <a16:creationId xmlns:a16="http://schemas.microsoft.com/office/drawing/2014/main" id="{2C150384-EEF2-A72E-096B-496AF82068BF}"/>
                </a:ext>
              </a:extLst>
            </p:cNvPr>
            <p:cNvSpPr/>
            <p:nvPr/>
          </p:nvSpPr>
          <p:spPr>
            <a:xfrm>
              <a:off x="13156707" y="10923361"/>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4" name="Freeform 462">
              <a:extLst>
                <a:ext uri="{FF2B5EF4-FFF2-40B4-BE49-F238E27FC236}">
                  <a16:creationId xmlns:a16="http://schemas.microsoft.com/office/drawing/2014/main" id="{D8808285-A487-6409-EFB6-10BF2437880D}"/>
                </a:ext>
              </a:extLst>
            </p:cNvPr>
            <p:cNvSpPr/>
            <p:nvPr/>
          </p:nvSpPr>
          <p:spPr>
            <a:xfrm>
              <a:off x="13193142" y="10852806"/>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5" name="Picture 463">
              <a:extLst>
                <a:ext uri="{FF2B5EF4-FFF2-40B4-BE49-F238E27FC236}">
                  <a16:creationId xmlns:a16="http://schemas.microsoft.com/office/drawing/2014/main" id="{EAC086FF-5FE9-4220-A316-B3AB226D76BF}"/>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3285010" y="10795895"/>
              <a:ext cx="151220" cy="159753"/>
            </a:xfrm>
            <a:prstGeom prst="rect">
              <a:avLst/>
            </a:prstGeom>
            <a:noFill/>
          </p:spPr>
        </p:pic>
        <p:sp>
          <p:nvSpPr>
            <p:cNvPr id="96" name="Freeform 464">
              <a:extLst>
                <a:ext uri="{FF2B5EF4-FFF2-40B4-BE49-F238E27FC236}">
                  <a16:creationId xmlns:a16="http://schemas.microsoft.com/office/drawing/2014/main" id="{39F9148E-9624-8559-3001-BD7E5DDCC96C}"/>
                </a:ext>
              </a:extLst>
            </p:cNvPr>
            <p:cNvSpPr/>
            <p:nvPr/>
          </p:nvSpPr>
          <p:spPr>
            <a:xfrm>
              <a:off x="13377269" y="10726648"/>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465">
              <a:extLst>
                <a:ext uri="{FF2B5EF4-FFF2-40B4-BE49-F238E27FC236}">
                  <a16:creationId xmlns:a16="http://schemas.microsoft.com/office/drawing/2014/main" id="{8A553B2A-1A99-F1B7-99FF-16C11A458224}"/>
                </a:ext>
              </a:extLst>
            </p:cNvPr>
            <p:cNvSpPr/>
            <p:nvPr/>
          </p:nvSpPr>
          <p:spPr>
            <a:xfrm>
              <a:off x="13497071" y="10680699"/>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49"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23" y="35559"/>
                  </a:lnTo>
                  <a:lnTo>
                    <a:pt x="127253" y="75107"/>
                  </a:lnTo>
                  <a:cubicBezTo>
                    <a:pt x="121513" y="91782"/>
                    <a:pt x="110147" y="105841"/>
                    <a:pt x="91058" y="114057"/>
                  </a:cubicBezTo>
                  <a:cubicBezTo>
                    <a:pt x="60909" y="127062"/>
                    <a:pt x="27699"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8" name="Picture 466">
              <a:extLst>
                <a:ext uri="{FF2B5EF4-FFF2-40B4-BE49-F238E27FC236}">
                  <a16:creationId xmlns:a16="http://schemas.microsoft.com/office/drawing/2014/main" id="{1F44A26D-C02F-A466-5596-5674A88CA9C8}"/>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3622618" y="10631154"/>
              <a:ext cx="138265" cy="153644"/>
            </a:xfrm>
            <a:prstGeom prst="rect">
              <a:avLst/>
            </a:prstGeom>
            <a:noFill/>
          </p:spPr>
        </p:pic>
        <p:pic>
          <p:nvPicPr>
            <p:cNvPr id="99" name="Picture 467">
              <a:extLst>
                <a:ext uri="{FF2B5EF4-FFF2-40B4-BE49-F238E27FC236}">
                  <a16:creationId xmlns:a16="http://schemas.microsoft.com/office/drawing/2014/main" id="{7C732991-86A2-3BCD-E395-C59C5D8A8DDE}"/>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0608101" y="11017853"/>
              <a:ext cx="170015" cy="153875"/>
            </a:xfrm>
            <a:prstGeom prst="rect">
              <a:avLst/>
            </a:prstGeom>
            <a:noFill/>
          </p:spPr>
        </p:pic>
        <p:pic>
          <p:nvPicPr>
            <p:cNvPr id="100" name="Picture 468">
              <a:extLst>
                <a:ext uri="{FF2B5EF4-FFF2-40B4-BE49-F238E27FC236}">
                  <a16:creationId xmlns:a16="http://schemas.microsoft.com/office/drawing/2014/main" id="{0CC411EB-5B11-2A61-2417-EC29D9F2F3D5}"/>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0737263" y="10943905"/>
              <a:ext cx="143815" cy="158292"/>
            </a:xfrm>
            <a:prstGeom prst="rect">
              <a:avLst/>
            </a:prstGeom>
            <a:noFill/>
          </p:spPr>
        </p:pic>
        <p:sp>
          <p:nvSpPr>
            <p:cNvPr id="101" name="Freeform 469">
              <a:extLst>
                <a:ext uri="{FF2B5EF4-FFF2-40B4-BE49-F238E27FC236}">
                  <a16:creationId xmlns:a16="http://schemas.microsoft.com/office/drawing/2014/main" id="{E9454743-D3B4-DD9E-280F-7E157FF2F312}"/>
                </a:ext>
              </a:extLst>
            </p:cNvPr>
            <p:cNvSpPr/>
            <p:nvPr/>
          </p:nvSpPr>
          <p:spPr>
            <a:xfrm>
              <a:off x="10864058" y="10923051"/>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2" name="Freeform 470">
              <a:extLst>
                <a:ext uri="{FF2B5EF4-FFF2-40B4-BE49-F238E27FC236}">
                  <a16:creationId xmlns:a16="http://schemas.microsoft.com/office/drawing/2014/main" id="{8352D0C1-D784-AD20-16ED-6583BF920E23}"/>
                </a:ext>
              </a:extLst>
            </p:cNvPr>
            <p:cNvSpPr/>
            <p:nvPr/>
          </p:nvSpPr>
          <p:spPr>
            <a:xfrm>
              <a:off x="10985199" y="10933856"/>
              <a:ext cx="120420" cy="124002"/>
            </a:xfrm>
            <a:custGeom>
              <a:avLst/>
              <a:gdLst/>
              <a:ahLst/>
              <a:cxnLst/>
              <a:rect l="0" t="0" r="0" b="0"/>
              <a:pathLst>
                <a:path w="120420" h="124002">
                  <a:moveTo>
                    <a:pt x="82054" y="8839"/>
                  </a:moveTo>
                  <a:cubicBezTo>
                    <a:pt x="105244" y="15328"/>
                    <a:pt x="116331" y="30746"/>
                    <a:pt x="120420" y="46100"/>
                  </a:cubicBezTo>
                  <a:lnTo>
                    <a:pt x="94195"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89"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3" name="Picture 471">
              <a:extLst>
                <a:ext uri="{FF2B5EF4-FFF2-40B4-BE49-F238E27FC236}">
                  <a16:creationId xmlns:a16="http://schemas.microsoft.com/office/drawing/2014/main" id="{B258428F-E692-2878-366F-F4DB9BF7C580}"/>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1071722" y="10975419"/>
              <a:ext cx="146773" cy="159130"/>
            </a:xfrm>
            <a:prstGeom prst="rect">
              <a:avLst/>
            </a:prstGeom>
            <a:noFill/>
          </p:spPr>
        </p:pic>
        <p:sp>
          <p:nvSpPr>
            <p:cNvPr id="104" name="Freeform 472">
              <a:extLst>
                <a:ext uri="{FF2B5EF4-FFF2-40B4-BE49-F238E27FC236}">
                  <a16:creationId xmlns:a16="http://schemas.microsoft.com/office/drawing/2014/main" id="{FE7D65F1-5D49-BC00-DDFE-18F9C2670B72}"/>
                </a:ext>
              </a:extLst>
            </p:cNvPr>
            <p:cNvSpPr/>
            <p:nvPr/>
          </p:nvSpPr>
          <p:spPr>
            <a:xfrm>
              <a:off x="11201308" y="11032775"/>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5" name="Freeform 473">
              <a:extLst>
                <a:ext uri="{FF2B5EF4-FFF2-40B4-BE49-F238E27FC236}">
                  <a16:creationId xmlns:a16="http://schemas.microsoft.com/office/drawing/2014/main" id="{0AF36439-5CAD-E9C7-0D1D-1FBFEA22DB51}"/>
                </a:ext>
              </a:extLst>
            </p:cNvPr>
            <p:cNvSpPr/>
            <p:nvPr/>
          </p:nvSpPr>
          <p:spPr>
            <a:xfrm>
              <a:off x="11254525" y="11110203"/>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6" name="Picture 474">
              <a:extLst>
                <a:ext uri="{FF2B5EF4-FFF2-40B4-BE49-F238E27FC236}">
                  <a16:creationId xmlns:a16="http://schemas.microsoft.com/office/drawing/2014/main" id="{BE473FA1-C951-CC3A-41B3-A232660A83FE}"/>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1274362" y="11141803"/>
              <a:ext cx="155192" cy="166001"/>
            </a:xfrm>
            <a:prstGeom prst="rect">
              <a:avLst/>
            </a:prstGeom>
            <a:noFill/>
          </p:spPr>
        </p:pic>
        <p:pic>
          <p:nvPicPr>
            <p:cNvPr id="107" name="Picture 475">
              <a:extLst>
                <a:ext uri="{FF2B5EF4-FFF2-40B4-BE49-F238E27FC236}">
                  <a16:creationId xmlns:a16="http://schemas.microsoft.com/office/drawing/2014/main" id="{5C61F183-A6AE-191A-702A-FFE9DDD7CFDA}"/>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1331303" y="11269505"/>
              <a:ext cx="158584" cy="144995"/>
            </a:xfrm>
            <a:prstGeom prst="rect">
              <a:avLst/>
            </a:prstGeom>
            <a:noFill/>
          </p:spPr>
        </p:pic>
        <p:sp>
          <p:nvSpPr>
            <p:cNvPr id="108" name="Freeform 476">
              <a:extLst>
                <a:ext uri="{FF2B5EF4-FFF2-40B4-BE49-F238E27FC236}">
                  <a16:creationId xmlns:a16="http://schemas.microsoft.com/office/drawing/2014/main" id="{154604FD-2D5B-E19A-E34F-916085CC985B}"/>
                </a:ext>
              </a:extLst>
            </p:cNvPr>
            <p:cNvSpPr/>
            <p:nvPr/>
          </p:nvSpPr>
          <p:spPr>
            <a:xfrm>
              <a:off x="11406366" y="11353112"/>
              <a:ext cx="124154" cy="96049"/>
            </a:xfrm>
            <a:custGeom>
              <a:avLst/>
              <a:gdLst/>
              <a:ahLst/>
              <a:cxnLst/>
              <a:rect l="0" t="0" r="0" b="0"/>
              <a:pathLst>
                <a:path w="124154" h="96049">
                  <a:moveTo>
                    <a:pt x="79133" y="37858"/>
                  </a:moveTo>
                  <a:lnTo>
                    <a:pt x="67602"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9" name="Picture 477">
              <a:extLst>
                <a:ext uri="{FF2B5EF4-FFF2-40B4-BE49-F238E27FC236}">
                  <a16:creationId xmlns:a16="http://schemas.microsoft.com/office/drawing/2014/main" id="{30652FAC-BED2-39A2-6F65-60E8F6E5B72D}"/>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1413469" y="11456891"/>
              <a:ext cx="153200" cy="138836"/>
            </a:xfrm>
            <a:prstGeom prst="rect">
              <a:avLst/>
            </a:prstGeom>
            <a:noFill/>
          </p:spPr>
        </p:pic>
        <p:sp>
          <p:nvSpPr>
            <p:cNvPr id="110" name="Freeform 478">
              <a:extLst>
                <a:ext uri="{FF2B5EF4-FFF2-40B4-BE49-F238E27FC236}">
                  <a16:creationId xmlns:a16="http://schemas.microsoft.com/office/drawing/2014/main" id="{55659D9F-D861-D1D5-57E8-491F4A3B6C23}"/>
                </a:ext>
              </a:extLst>
            </p:cNvPr>
            <p:cNvSpPr/>
            <p:nvPr/>
          </p:nvSpPr>
          <p:spPr>
            <a:xfrm>
              <a:off x="11461373" y="11566189"/>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1" name="Freeform 479">
              <a:extLst>
                <a:ext uri="{FF2B5EF4-FFF2-40B4-BE49-F238E27FC236}">
                  <a16:creationId xmlns:a16="http://schemas.microsoft.com/office/drawing/2014/main" id="{741AEECD-62FD-DA47-CE1A-338419942506}"/>
                </a:ext>
              </a:extLst>
            </p:cNvPr>
            <p:cNvSpPr/>
            <p:nvPr/>
          </p:nvSpPr>
          <p:spPr>
            <a:xfrm>
              <a:off x="11493401" y="11689939"/>
              <a:ext cx="122732" cy="119836"/>
            </a:xfrm>
            <a:custGeom>
              <a:avLst/>
              <a:gdLst/>
              <a:ahLst/>
              <a:cxnLst/>
              <a:rect l="0" t="0" r="0" b="0"/>
              <a:pathLst>
                <a:path w="122732" h="119836">
                  <a:moveTo>
                    <a:pt x="118084" y="54216"/>
                  </a:moveTo>
                  <a:cubicBezTo>
                    <a:pt x="122732" y="77863"/>
                    <a:pt x="113944" y="94729"/>
                    <a:pt x="102057"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2" name="Picture 480">
              <a:extLst>
                <a:ext uri="{FF2B5EF4-FFF2-40B4-BE49-F238E27FC236}">
                  <a16:creationId xmlns:a16="http://schemas.microsoft.com/office/drawing/2014/main" id="{0B821A6F-619C-F536-C033-19F851AC3B72}"/>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1499439" y="11805739"/>
              <a:ext cx="145262" cy="142760"/>
            </a:xfrm>
            <a:prstGeom prst="rect">
              <a:avLst/>
            </a:prstGeom>
            <a:noFill/>
          </p:spPr>
        </p:pic>
        <p:sp>
          <p:nvSpPr>
            <p:cNvPr id="113" name="Freeform 481">
              <a:extLst>
                <a:ext uri="{FF2B5EF4-FFF2-40B4-BE49-F238E27FC236}">
                  <a16:creationId xmlns:a16="http://schemas.microsoft.com/office/drawing/2014/main" id="{10349CA5-0E43-1B7D-D1C3-B357B1B974DC}"/>
                </a:ext>
              </a:extLst>
            </p:cNvPr>
            <p:cNvSpPr/>
            <p:nvPr/>
          </p:nvSpPr>
          <p:spPr>
            <a:xfrm>
              <a:off x="10875383" y="11995799"/>
              <a:ext cx="161861" cy="155891"/>
            </a:xfrm>
            <a:custGeom>
              <a:avLst/>
              <a:gdLst/>
              <a:ahLst/>
              <a:cxnLst/>
              <a:rect l="0" t="0" r="0" b="0"/>
              <a:pathLst>
                <a:path w="161861" h="155891">
                  <a:moveTo>
                    <a:pt x="74701" y="74815"/>
                  </a:moveTo>
                  <a:lnTo>
                    <a:pt x="25514" y="122541"/>
                  </a:lnTo>
                  <a:lnTo>
                    <a:pt x="0" y="106755"/>
                  </a:lnTo>
                  <a:lnTo>
                    <a:pt x="29121" y="0"/>
                  </a:lnTo>
                  <a:lnTo>
                    <a:pt x="56172" y="16764"/>
                  </a:lnTo>
                  <a:lnTo>
                    <a:pt x="33046" y="85686"/>
                  </a:lnTo>
                  <a:lnTo>
                    <a:pt x="86308" y="35420"/>
                  </a:lnTo>
                  <a:lnTo>
                    <a:pt x="104825" y="46888"/>
                  </a:lnTo>
                  <a:lnTo>
                    <a:pt x="83514" y="116953"/>
                  </a:lnTo>
                  <a:lnTo>
                    <a:pt x="134810" y="65481"/>
                  </a:lnTo>
                  <a:lnTo>
                    <a:pt x="161861" y="82244"/>
                  </a:lnTo>
                  <a:lnTo>
                    <a:pt x="79349" y="155891"/>
                  </a:lnTo>
                  <a:lnTo>
                    <a:pt x="53848" y="140092"/>
                  </a:lnTo>
                  <a:close/>
                  <a:moveTo>
                    <a:pt x="74701"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4" name="Freeform 482">
              <a:extLst>
                <a:ext uri="{FF2B5EF4-FFF2-40B4-BE49-F238E27FC236}">
                  <a16:creationId xmlns:a16="http://schemas.microsoft.com/office/drawing/2014/main" id="{C8274EFB-1F3F-64EB-47B5-773FCDA2CFD0}"/>
                </a:ext>
              </a:extLst>
            </p:cNvPr>
            <p:cNvSpPr/>
            <p:nvPr/>
          </p:nvSpPr>
          <p:spPr>
            <a:xfrm>
              <a:off x="11002000" y="12079089"/>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5" name="Picture 483">
              <a:extLst>
                <a:ext uri="{FF2B5EF4-FFF2-40B4-BE49-F238E27FC236}">
                  <a16:creationId xmlns:a16="http://schemas.microsoft.com/office/drawing/2014/main" id="{7C400034-B9DE-60A6-A213-C112FBBFC586}"/>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1101544" y="12120675"/>
              <a:ext cx="139293" cy="148716"/>
            </a:xfrm>
            <a:prstGeom prst="rect">
              <a:avLst/>
            </a:prstGeom>
            <a:noFill/>
          </p:spPr>
        </p:pic>
        <p:sp>
          <p:nvSpPr>
            <p:cNvPr id="116" name="Freeform 484">
              <a:extLst>
                <a:ext uri="{FF2B5EF4-FFF2-40B4-BE49-F238E27FC236}">
                  <a16:creationId xmlns:a16="http://schemas.microsoft.com/office/drawing/2014/main" id="{17B2D871-692C-287C-F837-7D3D4D5D7F2C}"/>
                </a:ext>
              </a:extLst>
            </p:cNvPr>
            <p:cNvSpPr/>
            <p:nvPr/>
          </p:nvSpPr>
          <p:spPr>
            <a:xfrm>
              <a:off x="11244600" y="12155563"/>
              <a:ext cx="120840" cy="123925"/>
            </a:xfrm>
            <a:custGeom>
              <a:avLst/>
              <a:gdLst/>
              <a:ahLst/>
              <a:cxnLst/>
              <a:rect l="0" t="0" r="0" b="0"/>
              <a:pathLst>
                <a:path w="120840" h="123925">
                  <a:moveTo>
                    <a:pt x="40208" y="46697"/>
                  </a:moveTo>
                  <a:lnTo>
                    <a:pt x="27826"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7" name="Picture 485">
              <a:extLst>
                <a:ext uri="{FF2B5EF4-FFF2-40B4-BE49-F238E27FC236}">
                  <a16:creationId xmlns:a16="http://schemas.microsoft.com/office/drawing/2014/main" id="{6CC64E1F-9607-0F9E-7D4E-D804BF03098F}"/>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1347443" y="12169422"/>
              <a:ext cx="143167" cy="140195"/>
            </a:xfrm>
            <a:prstGeom prst="rect">
              <a:avLst/>
            </a:prstGeom>
            <a:noFill/>
          </p:spPr>
        </p:pic>
        <p:sp>
          <p:nvSpPr>
            <p:cNvPr id="118" name="Freeform 486">
              <a:extLst>
                <a:ext uri="{FF2B5EF4-FFF2-40B4-BE49-F238E27FC236}">
                  <a16:creationId xmlns:a16="http://schemas.microsoft.com/office/drawing/2014/main" id="{681DA98F-54EC-896C-3AD6-2F00A758FE68}"/>
                </a:ext>
              </a:extLst>
            </p:cNvPr>
            <p:cNvSpPr/>
            <p:nvPr/>
          </p:nvSpPr>
          <p:spPr>
            <a:xfrm>
              <a:off x="11488116" y="12191489"/>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9" name="Freeform 487">
              <a:extLst>
                <a:ext uri="{FF2B5EF4-FFF2-40B4-BE49-F238E27FC236}">
                  <a16:creationId xmlns:a16="http://schemas.microsoft.com/office/drawing/2014/main" id="{28CC4559-AE98-EECF-323B-B65713E712A2}"/>
                </a:ext>
              </a:extLst>
            </p:cNvPr>
            <p:cNvSpPr/>
            <p:nvPr/>
          </p:nvSpPr>
          <p:spPr>
            <a:xfrm>
              <a:off x="11614567" y="12196246"/>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488">
              <a:extLst>
                <a:ext uri="{FF2B5EF4-FFF2-40B4-BE49-F238E27FC236}">
                  <a16:creationId xmlns:a16="http://schemas.microsoft.com/office/drawing/2014/main" id="{B5306D99-F4DB-6912-24CA-597E09056920}"/>
                </a:ext>
              </a:extLst>
            </p:cNvPr>
            <p:cNvSpPr/>
            <p:nvPr/>
          </p:nvSpPr>
          <p:spPr>
            <a:xfrm>
              <a:off x="11732914" y="12186622"/>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1" name="Picture 489">
              <a:extLst>
                <a:ext uri="{FF2B5EF4-FFF2-40B4-BE49-F238E27FC236}">
                  <a16:creationId xmlns:a16="http://schemas.microsoft.com/office/drawing/2014/main" id="{F1CAF182-C17A-0C1C-9598-C5F32243BBCF}"/>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1845858" y="12161599"/>
              <a:ext cx="142519" cy="142151"/>
            </a:xfrm>
            <a:prstGeom prst="rect">
              <a:avLst/>
            </a:prstGeom>
            <a:noFill/>
          </p:spPr>
        </p:pic>
        <p:sp>
          <p:nvSpPr>
            <p:cNvPr id="122" name="Freeform 490">
              <a:extLst>
                <a:ext uri="{FF2B5EF4-FFF2-40B4-BE49-F238E27FC236}">
                  <a16:creationId xmlns:a16="http://schemas.microsoft.com/office/drawing/2014/main" id="{A9F2284B-871B-3E6D-399E-BD027957D262}"/>
                </a:ext>
              </a:extLst>
            </p:cNvPr>
            <p:cNvSpPr/>
            <p:nvPr/>
          </p:nvSpPr>
          <p:spPr>
            <a:xfrm>
              <a:off x="11951386" y="12149758"/>
              <a:ext cx="92925" cy="116292"/>
            </a:xfrm>
            <a:custGeom>
              <a:avLst/>
              <a:gdLst/>
              <a:ahLst/>
              <a:cxnLst/>
              <a:rect l="0" t="0" r="0" b="0"/>
              <a:pathLst>
                <a:path w="92925" h="116292">
                  <a:moveTo>
                    <a:pt x="35217" y="35902"/>
                  </a:moveTo>
                  <a:lnTo>
                    <a:pt x="5068" y="42480"/>
                  </a:lnTo>
                  <a:lnTo>
                    <a:pt x="0" y="19177"/>
                  </a:lnTo>
                  <a:lnTo>
                    <a:pt x="87858" y="0"/>
                  </a:lnTo>
                  <a:lnTo>
                    <a:pt x="92925" y="23317"/>
                  </a:lnTo>
                  <a:lnTo>
                    <a:pt x="62941" y="29857"/>
                  </a:lnTo>
                  <a:lnTo>
                    <a:pt x="80416" y="110235"/>
                  </a:lnTo>
                  <a:lnTo>
                    <a:pt x="52679" y="116292"/>
                  </a:lnTo>
                  <a:close/>
                  <a:moveTo>
                    <a:pt x="35217"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3" name="Picture 491">
              <a:extLst>
                <a:ext uri="{FF2B5EF4-FFF2-40B4-BE49-F238E27FC236}">
                  <a16:creationId xmlns:a16="http://schemas.microsoft.com/office/drawing/2014/main" id="{0B029227-A553-A5EB-A0EC-CABA3B5A32AF}"/>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2047915" y="12118541"/>
              <a:ext cx="139509" cy="148475"/>
            </a:xfrm>
            <a:prstGeom prst="rect">
              <a:avLst/>
            </a:prstGeom>
            <a:noFill/>
          </p:spPr>
        </p:pic>
        <p:sp>
          <p:nvSpPr>
            <p:cNvPr id="124" name="Freeform 492">
              <a:extLst>
                <a:ext uri="{FF2B5EF4-FFF2-40B4-BE49-F238E27FC236}">
                  <a16:creationId xmlns:a16="http://schemas.microsoft.com/office/drawing/2014/main" id="{1F2CE9AB-EE30-5C78-D79F-2CD7840FB9A6}"/>
                </a:ext>
              </a:extLst>
            </p:cNvPr>
            <p:cNvSpPr/>
            <p:nvPr/>
          </p:nvSpPr>
          <p:spPr>
            <a:xfrm>
              <a:off x="12152513" y="1208079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23"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5" name="Freeform 493">
              <a:extLst>
                <a:ext uri="{FF2B5EF4-FFF2-40B4-BE49-F238E27FC236}">
                  <a16:creationId xmlns:a16="http://schemas.microsoft.com/office/drawing/2014/main" id="{C88EC944-0043-B169-0043-458F5CA8D502}"/>
                </a:ext>
              </a:extLst>
            </p:cNvPr>
            <p:cNvSpPr/>
            <p:nvPr/>
          </p:nvSpPr>
          <p:spPr>
            <a:xfrm>
              <a:off x="12268292" y="12034423"/>
              <a:ext cx="127405" cy="123697"/>
            </a:xfrm>
            <a:custGeom>
              <a:avLst/>
              <a:gdLst/>
              <a:ahLst/>
              <a:cxnLst/>
              <a:rect l="0" t="0" r="0" b="0"/>
              <a:pathLst>
                <a:path w="127405" h="123697">
                  <a:moveTo>
                    <a:pt x="42379" y="11379"/>
                  </a:moveTo>
                  <a:cubicBezTo>
                    <a:pt x="63575" y="0"/>
                    <a:pt x="82066" y="3061"/>
                    <a:pt x="95439"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6" name="Picture 494">
              <a:extLst>
                <a:ext uri="{FF2B5EF4-FFF2-40B4-BE49-F238E27FC236}">
                  <a16:creationId xmlns:a16="http://schemas.microsoft.com/office/drawing/2014/main" id="{D19E9F9D-E80A-E9A1-973D-A2BCFA28A9B2}"/>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2378152" y="11967844"/>
              <a:ext cx="148996" cy="156425"/>
            </a:xfrm>
            <a:prstGeom prst="rect">
              <a:avLst/>
            </a:prstGeom>
            <a:noFill/>
          </p:spPr>
        </p:pic>
        <p:sp>
          <p:nvSpPr>
            <p:cNvPr id="127" name="Freeform 495">
              <a:extLst>
                <a:ext uri="{FF2B5EF4-FFF2-40B4-BE49-F238E27FC236}">
                  <a16:creationId xmlns:a16="http://schemas.microsoft.com/office/drawing/2014/main" id="{F3A341A6-69ED-E60A-5438-93A05BC0315A}"/>
                </a:ext>
              </a:extLst>
            </p:cNvPr>
            <p:cNvSpPr/>
            <p:nvPr/>
          </p:nvSpPr>
          <p:spPr>
            <a:xfrm>
              <a:off x="11651236" y="11536965"/>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496">
              <a:extLst>
                <a:ext uri="{FF2B5EF4-FFF2-40B4-BE49-F238E27FC236}">
                  <a16:creationId xmlns:a16="http://schemas.microsoft.com/office/drawing/2014/main" id="{6E81D9AD-0305-1FE5-DA56-FC3D1BEF07C1}"/>
                </a:ext>
              </a:extLst>
            </p:cNvPr>
            <p:cNvSpPr/>
            <p:nvPr/>
          </p:nvSpPr>
          <p:spPr>
            <a:xfrm>
              <a:off x="11693910" y="1142293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9" name="Picture 497">
              <a:extLst>
                <a:ext uri="{FF2B5EF4-FFF2-40B4-BE49-F238E27FC236}">
                  <a16:creationId xmlns:a16="http://schemas.microsoft.com/office/drawing/2014/main" id="{2BF3E645-C2E5-7680-303F-2AED6C68A45D}"/>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1735837" y="11322030"/>
              <a:ext cx="157264" cy="140322"/>
            </a:xfrm>
            <a:prstGeom prst="rect">
              <a:avLst/>
            </a:prstGeom>
            <a:noFill/>
          </p:spPr>
        </p:pic>
        <p:sp>
          <p:nvSpPr>
            <p:cNvPr id="130" name="Freeform 498">
              <a:extLst>
                <a:ext uri="{FF2B5EF4-FFF2-40B4-BE49-F238E27FC236}">
                  <a16:creationId xmlns:a16="http://schemas.microsoft.com/office/drawing/2014/main" id="{51B4C3B7-79DC-0998-9F2B-BEAA91201133}"/>
                </a:ext>
              </a:extLst>
            </p:cNvPr>
            <p:cNvSpPr/>
            <p:nvPr/>
          </p:nvSpPr>
          <p:spPr>
            <a:xfrm>
              <a:off x="11790790" y="1119478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1" name="Picture 499">
              <a:extLst>
                <a:ext uri="{FF2B5EF4-FFF2-40B4-BE49-F238E27FC236}">
                  <a16:creationId xmlns:a16="http://schemas.microsoft.com/office/drawing/2014/main" id="{5AB253A2-4DB9-FEEA-5A61-6EA48BA63A2E}"/>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1865764" y="11023600"/>
              <a:ext cx="199235" cy="243654"/>
            </a:xfrm>
            <a:prstGeom prst="rect">
              <a:avLst/>
            </a:prstGeom>
            <a:noFill/>
          </p:spPr>
        </p:pic>
        <p:pic>
          <p:nvPicPr>
            <p:cNvPr id="132" name="Picture 500">
              <a:extLst>
                <a:ext uri="{FF2B5EF4-FFF2-40B4-BE49-F238E27FC236}">
                  <a16:creationId xmlns:a16="http://schemas.microsoft.com/office/drawing/2014/main" id="{35C49780-B01F-6BA0-4E1E-531BD1F8865D}"/>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2048456" y="10922000"/>
              <a:ext cx="219743" cy="200966"/>
            </a:xfrm>
            <a:prstGeom prst="rect">
              <a:avLst/>
            </a:prstGeom>
            <a:noFill/>
          </p:spPr>
        </p:pic>
        <p:pic>
          <p:nvPicPr>
            <p:cNvPr id="133" name="Picture 501">
              <a:extLst>
                <a:ext uri="{FF2B5EF4-FFF2-40B4-BE49-F238E27FC236}">
                  <a16:creationId xmlns:a16="http://schemas.microsoft.com/office/drawing/2014/main" id="{561459B4-78E9-96D7-01F5-E775FE81DA1B}"/>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2249999" y="10893752"/>
              <a:ext cx="143522" cy="142531"/>
            </a:xfrm>
            <a:prstGeom prst="rect">
              <a:avLst/>
            </a:prstGeom>
            <a:noFill/>
          </p:spPr>
        </p:pic>
        <p:pic>
          <p:nvPicPr>
            <p:cNvPr id="134" name="Picture 502">
              <a:extLst>
                <a:ext uri="{FF2B5EF4-FFF2-40B4-BE49-F238E27FC236}">
                  <a16:creationId xmlns:a16="http://schemas.microsoft.com/office/drawing/2014/main" id="{51FD215F-8F27-0EBF-D482-2BBE45984544}"/>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5194300" y="5664200"/>
              <a:ext cx="5283200" cy="2032000"/>
            </a:xfrm>
            <a:prstGeom prst="rect">
              <a:avLst/>
            </a:prstGeom>
            <a:noFill/>
          </p:spPr>
        </p:pic>
        <p:sp>
          <p:nvSpPr>
            <p:cNvPr id="135" name="Freeform 503">
              <a:extLst>
                <a:ext uri="{FF2B5EF4-FFF2-40B4-BE49-F238E27FC236}">
                  <a16:creationId xmlns:a16="http://schemas.microsoft.com/office/drawing/2014/main" id="{46336D70-49D3-C4E7-FD17-A08A847EC7EF}"/>
                </a:ext>
              </a:extLst>
            </p:cNvPr>
            <p:cNvSpPr/>
            <p:nvPr/>
          </p:nvSpPr>
          <p:spPr>
            <a:xfrm>
              <a:off x="5370417" y="6471481"/>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504">
              <a:extLst>
                <a:ext uri="{FF2B5EF4-FFF2-40B4-BE49-F238E27FC236}">
                  <a16:creationId xmlns:a16="http://schemas.microsoft.com/office/drawing/2014/main" id="{BFBC8348-A721-63C2-A6D4-EC73B8F60C9A}"/>
                </a:ext>
              </a:extLst>
            </p:cNvPr>
            <p:cNvSpPr/>
            <p:nvPr/>
          </p:nvSpPr>
          <p:spPr>
            <a:xfrm>
              <a:off x="5384346" y="6573629"/>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505">
              <a:extLst>
                <a:ext uri="{FF2B5EF4-FFF2-40B4-BE49-F238E27FC236}">
                  <a16:creationId xmlns:a16="http://schemas.microsoft.com/office/drawing/2014/main" id="{356D21E7-A4E0-DECF-9F51-13606B27DDD3}"/>
                </a:ext>
              </a:extLst>
            </p:cNvPr>
            <p:cNvSpPr/>
            <p:nvPr/>
          </p:nvSpPr>
          <p:spPr>
            <a:xfrm>
              <a:off x="5396043" y="6620250"/>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93"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506">
              <a:extLst>
                <a:ext uri="{FF2B5EF4-FFF2-40B4-BE49-F238E27FC236}">
                  <a16:creationId xmlns:a16="http://schemas.microsoft.com/office/drawing/2014/main" id="{034C6191-C793-F987-8255-EC3175D7A9B5}"/>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5437820" y="6733279"/>
              <a:ext cx="141032" cy="143531"/>
            </a:xfrm>
            <a:prstGeom prst="rect">
              <a:avLst/>
            </a:prstGeom>
            <a:noFill/>
          </p:spPr>
        </p:pic>
        <p:sp>
          <p:nvSpPr>
            <p:cNvPr id="139" name="Freeform 507">
              <a:extLst>
                <a:ext uri="{FF2B5EF4-FFF2-40B4-BE49-F238E27FC236}">
                  <a16:creationId xmlns:a16="http://schemas.microsoft.com/office/drawing/2014/main" id="{5287002E-E79C-7C54-C4D8-916F1EE2FDF5}"/>
                </a:ext>
              </a:extLst>
            </p:cNvPr>
            <p:cNvSpPr/>
            <p:nvPr/>
          </p:nvSpPr>
          <p:spPr>
            <a:xfrm>
              <a:off x="5529591" y="6881927"/>
              <a:ext cx="141464" cy="137426"/>
            </a:xfrm>
            <a:custGeom>
              <a:avLst/>
              <a:gdLst/>
              <a:ahLst/>
              <a:cxnLst/>
              <a:rect l="0" t="0" r="0" b="0"/>
              <a:pathLst>
                <a:path w="141464" h="137426">
                  <a:moveTo>
                    <a:pt x="80035" y="0"/>
                  </a:moveTo>
                  <a:lnTo>
                    <a:pt x="97395" y="23088"/>
                  </a:lnTo>
                  <a:lnTo>
                    <a:pt x="45822" y="61887"/>
                  </a:lnTo>
                  <a:cubicBezTo>
                    <a:pt x="35408" y="69722"/>
                    <a:pt x="32068" y="80924"/>
                    <a:pt x="41288" y="93205"/>
                  </a:cubicBezTo>
                  <a:cubicBezTo>
                    <a:pt x="50419" y="105333"/>
                    <a:pt x="62103"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0" name="Picture 508">
              <a:extLst>
                <a:ext uri="{FF2B5EF4-FFF2-40B4-BE49-F238E27FC236}">
                  <a16:creationId xmlns:a16="http://schemas.microsoft.com/office/drawing/2014/main" id="{606CB7DF-2D31-1E43-9D6B-42250360B431}"/>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5581044" y="6977697"/>
              <a:ext cx="248255" cy="223203"/>
            </a:xfrm>
            <a:prstGeom prst="rect">
              <a:avLst/>
            </a:prstGeom>
            <a:noFill/>
          </p:spPr>
        </p:pic>
        <p:pic>
          <p:nvPicPr>
            <p:cNvPr id="141" name="Picture 509">
              <a:extLst>
                <a:ext uri="{FF2B5EF4-FFF2-40B4-BE49-F238E27FC236}">
                  <a16:creationId xmlns:a16="http://schemas.microsoft.com/office/drawing/2014/main" id="{E1537FDE-E6B8-7746-47E8-F3F9AAD2F3FC}"/>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5784870" y="7095571"/>
              <a:ext cx="136385" cy="155613"/>
            </a:xfrm>
            <a:prstGeom prst="rect">
              <a:avLst/>
            </a:prstGeom>
            <a:noFill/>
          </p:spPr>
        </p:pic>
        <p:sp>
          <p:nvSpPr>
            <p:cNvPr id="142" name="Freeform 510">
              <a:extLst>
                <a:ext uri="{FF2B5EF4-FFF2-40B4-BE49-F238E27FC236}">
                  <a16:creationId xmlns:a16="http://schemas.microsoft.com/office/drawing/2014/main" id="{A626234E-9B08-BB2C-42F5-17AA8B0701B0}"/>
                </a:ext>
              </a:extLst>
            </p:cNvPr>
            <p:cNvSpPr/>
            <p:nvPr/>
          </p:nvSpPr>
          <p:spPr>
            <a:xfrm>
              <a:off x="5931084" y="7131135"/>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3" name="Picture 511">
              <a:extLst>
                <a:ext uri="{FF2B5EF4-FFF2-40B4-BE49-F238E27FC236}">
                  <a16:creationId xmlns:a16="http://schemas.microsoft.com/office/drawing/2014/main" id="{3E76A403-6B9E-F55A-5829-5C168E2F1658}"/>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5999505" y="7134000"/>
              <a:ext cx="143903" cy="136905"/>
            </a:xfrm>
            <a:prstGeom prst="rect">
              <a:avLst/>
            </a:prstGeom>
            <a:noFill/>
          </p:spPr>
        </p:pic>
        <p:sp>
          <p:nvSpPr>
            <p:cNvPr id="144" name="Freeform 512">
              <a:extLst>
                <a:ext uri="{FF2B5EF4-FFF2-40B4-BE49-F238E27FC236}">
                  <a16:creationId xmlns:a16="http://schemas.microsoft.com/office/drawing/2014/main" id="{5E1A9584-ABD2-407E-C848-943F8C06190B}"/>
                </a:ext>
              </a:extLst>
            </p:cNvPr>
            <p:cNvSpPr/>
            <p:nvPr/>
          </p:nvSpPr>
          <p:spPr>
            <a:xfrm>
              <a:off x="6125971" y="7108132"/>
              <a:ext cx="134924" cy="139368"/>
            </a:xfrm>
            <a:custGeom>
              <a:avLst/>
              <a:gdLst/>
              <a:ahLst/>
              <a:cxnLst/>
              <a:rect l="0" t="0" r="0" b="0"/>
              <a:pathLst>
                <a:path w="134924" h="139368">
                  <a:moveTo>
                    <a:pt x="42113" y="67182"/>
                  </a:moveTo>
                  <a:lnTo>
                    <a:pt x="66014"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45" name="Freeform 513">
              <a:extLst>
                <a:ext uri="{FF2B5EF4-FFF2-40B4-BE49-F238E27FC236}">
                  <a16:creationId xmlns:a16="http://schemas.microsoft.com/office/drawing/2014/main" id="{F44B1AF8-3CF3-7C4F-B298-1B18AFD0CCC8}"/>
                </a:ext>
              </a:extLst>
            </p:cNvPr>
            <p:cNvSpPr/>
            <p:nvPr/>
          </p:nvSpPr>
          <p:spPr>
            <a:xfrm>
              <a:off x="6239408" y="7050701"/>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41" y="99072"/>
                  </a:cubicBezTo>
                  <a:cubicBezTo>
                    <a:pt x="0" y="72998"/>
                    <a:pt x="5321"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6" name="Picture 514">
              <a:extLst>
                <a:ext uri="{FF2B5EF4-FFF2-40B4-BE49-F238E27FC236}">
                  <a16:creationId xmlns:a16="http://schemas.microsoft.com/office/drawing/2014/main" id="{DDFB14FB-D434-86BC-F45F-2332D84A9E46}"/>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6307046" y="6960689"/>
              <a:ext cx="158216" cy="142938"/>
            </a:xfrm>
            <a:prstGeom prst="rect">
              <a:avLst/>
            </a:prstGeom>
            <a:noFill/>
          </p:spPr>
        </p:pic>
        <p:pic>
          <p:nvPicPr>
            <p:cNvPr id="147" name="Picture 515">
              <a:extLst>
                <a:ext uri="{FF2B5EF4-FFF2-40B4-BE49-F238E27FC236}">
                  <a16:creationId xmlns:a16="http://schemas.microsoft.com/office/drawing/2014/main" id="{8B647140-21B7-BDEE-2BA9-AFA77777F615}"/>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9226826" y="6942221"/>
              <a:ext cx="209273" cy="271379"/>
            </a:xfrm>
            <a:prstGeom prst="rect">
              <a:avLst/>
            </a:prstGeom>
            <a:noFill/>
          </p:spPr>
        </p:pic>
        <p:sp>
          <p:nvSpPr>
            <p:cNvPr id="148" name="Freeform 516">
              <a:extLst>
                <a:ext uri="{FF2B5EF4-FFF2-40B4-BE49-F238E27FC236}">
                  <a16:creationId xmlns:a16="http://schemas.microsoft.com/office/drawing/2014/main" id="{C0308BEB-9D65-6D95-A9DA-C28044056CCC}"/>
                </a:ext>
              </a:extLst>
            </p:cNvPr>
            <p:cNvSpPr/>
            <p:nvPr/>
          </p:nvSpPr>
          <p:spPr>
            <a:xfrm>
              <a:off x="9406482" y="7107173"/>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49" name="Freeform 517">
              <a:extLst>
                <a:ext uri="{FF2B5EF4-FFF2-40B4-BE49-F238E27FC236}">
                  <a16:creationId xmlns:a16="http://schemas.microsoft.com/office/drawing/2014/main" id="{FCAAE01C-268A-B68A-2787-92D0E173D4B8}"/>
                </a:ext>
              </a:extLst>
            </p:cNvPr>
            <p:cNvSpPr/>
            <p:nvPr/>
          </p:nvSpPr>
          <p:spPr>
            <a:xfrm>
              <a:off x="9481914" y="7125801"/>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50" name="Freeform 518">
              <a:extLst>
                <a:ext uri="{FF2B5EF4-FFF2-40B4-BE49-F238E27FC236}">
                  <a16:creationId xmlns:a16="http://schemas.microsoft.com/office/drawing/2014/main" id="{EDFED352-1803-C295-6C10-8ACA7F1C55D3}"/>
                </a:ext>
              </a:extLst>
            </p:cNvPr>
            <p:cNvSpPr/>
            <p:nvPr/>
          </p:nvSpPr>
          <p:spPr>
            <a:xfrm>
              <a:off x="9579723" y="7150156"/>
              <a:ext cx="81063" cy="110350"/>
            </a:xfrm>
            <a:custGeom>
              <a:avLst/>
              <a:gdLst/>
              <a:ahLst/>
              <a:cxnLst/>
              <a:rect l="0" t="0" r="0" b="0"/>
              <a:pathLst>
                <a:path w="81063" h="110350">
                  <a:moveTo>
                    <a:pt x="355" y="0"/>
                  </a:moveTo>
                  <a:lnTo>
                    <a:pt x="81063" y="253"/>
                  </a:lnTo>
                  <a:lnTo>
                    <a:pt x="80999"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51" name="Freeform 519">
              <a:extLst>
                <a:ext uri="{FF2B5EF4-FFF2-40B4-BE49-F238E27FC236}">
                  <a16:creationId xmlns:a16="http://schemas.microsoft.com/office/drawing/2014/main" id="{B841CDC5-240E-A4E9-0E64-59E1116CBB0F}"/>
                </a:ext>
              </a:extLst>
            </p:cNvPr>
            <p:cNvSpPr/>
            <p:nvPr/>
          </p:nvSpPr>
          <p:spPr>
            <a:xfrm>
              <a:off x="9665833" y="7132395"/>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52" name="Picture 520">
              <a:extLst>
                <a:ext uri="{FF2B5EF4-FFF2-40B4-BE49-F238E27FC236}">
                  <a16:creationId xmlns:a16="http://schemas.microsoft.com/office/drawing/2014/main" id="{1AC7C400-0617-E6A0-3549-925E61E02EE4}"/>
                </a:ext>
              </a:extLst>
            </p:cNvPr>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9768280" y="7096801"/>
              <a:ext cx="136943" cy="155689"/>
            </a:xfrm>
            <a:prstGeom prst="rect">
              <a:avLst/>
            </a:prstGeom>
            <a:noFill/>
          </p:spPr>
        </p:pic>
        <p:sp>
          <p:nvSpPr>
            <p:cNvPr id="153" name="Freeform 521">
              <a:extLst>
                <a:ext uri="{FF2B5EF4-FFF2-40B4-BE49-F238E27FC236}">
                  <a16:creationId xmlns:a16="http://schemas.microsoft.com/office/drawing/2014/main" id="{3A431B96-346D-0EFA-738D-BB2530C02814}"/>
                </a:ext>
              </a:extLst>
            </p:cNvPr>
            <p:cNvSpPr/>
            <p:nvPr/>
          </p:nvSpPr>
          <p:spPr>
            <a:xfrm>
              <a:off x="9854995" y="7037234"/>
              <a:ext cx="145541" cy="147904"/>
            </a:xfrm>
            <a:custGeom>
              <a:avLst/>
              <a:gdLst/>
              <a:ahLst/>
              <a:cxnLst/>
              <a:rect l="0" t="0" r="0" b="0"/>
              <a:pathLst>
                <a:path w="145541" h="147904">
                  <a:moveTo>
                    <a:pt x="47409" y="76581"/>
                  </a:moveTo>
                  <a:lnTo>
                    <a:pt x="83299" y="132575"/>
                  </a:lnTo>
                  <a:lnTo>
                    <a:pt x="59397" y="147904"/>
                  </a:lnTo>
                  <a:lnTo>
                    <a:pt x="0" y="55220"/>
                  </a:lnTo>
                  <a:lnTo>
                    <a:pt x="24588" y="39459"/>
                  </a:lnTo>
                  <a:lnTo>
                    <a:pt x="96303" y="68758"/>
                  </a:lnTo>
                  <a:lnTo>
                    <a:pt x="62102" y="15406"/>
                  </a:lnTo>
                  <a:lnTo>
                    <a:pt x="86143" y="0"/>
                  </a:lnTo>
                  <a:lnTo>
                    <a:pt x="145541"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54" name="Freeform 522">
              <a:extLst>
                <a:ext uri="{FF2B5EF4-FFF2-40B4-BE49-F238E27FC236}">
                  <a16:creationId xmlns:a16="http://schemas.microsoft.com/office/drawing/2014/main" id="{69520003-AF1B-FAA6-10AE-39CE1B969962}"/>
                </a:ext>
              </a:extLst>
            </p:cNvPr>
            <p:cNvSpPr/>
            <p:nvPr/>
          </p:nvSpPr>
          <p:spPr>
            <a:xfrm>
              <a:off x="9962449" y="6970895"/>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18"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55" name="Picture 523">
              <a:extLst>
                <a:ext uri="{FF2B5EF4-FFF2-40B4-BE49-F238E27FC236}">
                  <a16:creationId xmlns:a16="http://schemas.microsoft.com/office/drawing/2014/main" id="{82E9AAC2-3F95-A57F-63BA-C76D4A3CBBA0}"/>
                </a:ext>
              </a:extLst>
            </p:cNvPr>
            <p:cNvPicPr>
              <a:picLocks noChangeArrowheads="1"/>
            </p:cNvPicPr>
            <p:nvPr/>
          </p:nvPicPr>
          <p:blipFill>
            <a:blip r:embed="rId52">
              <a:extLst>
                <a:ext uri="{28A0092B-C50C-407E-A947-70E740481C1C}">
                  <a14:useLocalDpi xmlns:a14="http://schemas.microsoft.com/office/drawing/2010/main" val="0"/>
                </a:ext>
              </a:extLst>
            </a:blip>
            <a:srcRect/>
            <a:stretch>
              <a:fillRect/>
            </a:stretch>
          </p:blipFill>
          <p:spPr>
            <a:xfrm>
              <a:off x="10037683" y="6882749"/>
              <a:ext cx="159778" cy="152362"/>
            </a:xfrm>
            <a:prstGeom prst="rect">
              <a:avLst/>
            </a:prstGeom>
            <a:noFill/>
          </p:spPr>
        </p:pic>
        <p:pic>
          <p:nvPicPr>
            <p:cNvPr id="156" name="Picture 524">
              <a:extLst>
                <a:ext uri="{FF2B5EF4-FFF2-40B4-BE49-F238E27FC236}">
                  <a16:creationId xmlns:a16="http://schemas.microsoft.com/office/drawing/2014/main" id="{C8D898C0-0B45-8881-9EEF-FE0ADA4677D1}"/>
                </a:ext>
              </a:extLst>
            </p:cNvPr>
            <p:cNvPicPr>
              <a:picLocks noChangeArrowheads="1"/>
            </p:cNvPicPr>
            <p:nvPr/>
          </p:nvPicPr>
          <p:blipFill>
            <a:blip r:embed="rId53">
              <a:extLst>
                <a:ext uri="{28A0092B-C50C-407E-A947-70E740481C1C}">
                  <a14:useLocalDpi xmlns:a14="http://schemas.microsoft.com/office/drawing/2010/main" val="0"/>
                </a:ext>
              </a:extLst>
            </a:blip>
            <a:srcRect/>
            <a:stretch>
              <a:fillRect/>
            </a:stretch>
          </p:blipFill>
          <p:spPr>
            <a:xfrm>
              <a:off x="5783019" y="6327807"/>
              <a:ext cx="149555" cy="159651"/>
            </a:xfrm>
            <a:prstGeom prst="rect">
              <a:avLst/>
            </a:prstGeom>
            <a:noFill/>
          </p:spPr>
        </p:pic>
        <p:pic>
          <p:nvPicPr>
            <p:cNvPr id="157" name="Picture 525">
              <a:extLst>
                <a:ext uri="{FF2B5EF4-FFF2-40B4-BE49-F238E27FC236}">
                  <a16:creationId xmlns:a16="http://schemas.microsoft.com/office/drawing/2014/main" id="{73014B1E-E643-0B2A-9F0E-F0825846C89F}"/>
                </a:ext>
              </a:extLst>
            </p:cNvPr>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a:xfrm>
              <a:off x="5728113" y="6452910"/>
              <a:ext cx="151986" cy="278090"/>
            </a:xfrm>
            <a:prstGeom prst="rect">
              <a:avLst/>
            </a:prstGeom>
            <a:noFill/>
          </p:spPr>
        </p:pic>
        <p:sp>
          <p:nvSpPr>
            <p:cNvPr id="158" name="Freeform 526">
              <a:extLst>
                <a:ext uri="{FF2B5EF4-FFF2-40B4-BE49-F238E27FC236}">
                  <a16:creationId xmlns:a16="http://schemas.microsoft.com/office/drawing/2014/main" id="{625051FB-3090-4A35-C981-AB8E2E62E804}"/>
                </a:ext>
              </a:extLst>
            </p:cNvPr>
            <p:cNvSpPr/>
            <p:nvPr/>
          </p:nvSpPr>
          <p:spPr>
            <a:xfrm>
              <a:off x="5797743" y="6689742"/>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59" name="Picture 527">
              <a:extLst>
                <a:ext uri="{FF2B5EF4-FFF2-40B4-BE49-F238E27FC236}">
                  <a16:creationId xmlns:a16="http://schemas.microsoft.com/office/drawing/2014/main" id="{932C80CE-6110-DA6E-9707-407B479BB52D}"/>
                </a:ext>
              </a:extLst>
            </p:cNvPr>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a:xfrm>
              <a:off x="5874615" y="6778116"/>
              <a:ext cx="149428" cy="159740"/>
            </a:xfrm>
            <a:prstGeom prst="rect">
              <a:avLst/>
            </a:prstGeom>
            <a:noFill/>
          </p:spPr>
        </p:pic>
        <p:sp>
          <p:nvSpPr>
            <p:cNvPr id="160" name="Freeform 528">
              <a:extLst>
                <a:ext uri="{FF2B5EF4-FFF2-40B4-BE49-F238E27FC236}">
                  <a16:creationId xmlns:a16="http://schemas.microsoft.com/office/drawing/2014/main" id="{39D7F4FD-214F-97FC-8649-518E7C71C2DF}"/>
                </a:ext>
              </a:extLst>
            </p:cNvPr>
            <p:cNvSpPr/>
            <p:nvPr/>
          </p:nvSpPr>
          <p:spPr>
            <a:xfrm>
              <a:off x="9640684" y="6795813"/>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61" name="Freeform 529">
              <a:extLst>
                <a:ext uri="{FF2B5EF4-FFF2-40B4-BE49-F238E27FC236}">
                  <a16:creationId xmlns:a16="http://schemas.microsoft.com/office/drawing/2014/main" id="{1DF4E300-D40D-9016-C62D-1CAF99411724}"/>
                </a:ext>
              </a:extLst>
            </p:cNvPr>
            <p:cNvSpPr/>
            <p:nvPr/>
          </p:nvSpPr>
          <p:spPr>
            <a:xfrm>
              <a:off x="9718237" y="6729281"/>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2" name="Picture 530">
              <a:extLst>
                <a:ext uri="{FF2B5EF4-FFF2-40B4-BE49-F238E27FC236}">
                  <a16:creationId xmlns:a16="http://schemas.microsoft.com/office/drawing/2014/main" id="{6B87BE2A-51D9-1DED-0EA1-10BE33032640}"/>
                </a:ext>
              </a:extLst>
            </p:cNvPr>
            <p:cNvPicPr>
              <a:picLocks noChangeArrowheads="1"/>
            </p:cNvPicPr>
            <p:nvPr/>
          </p:nvPicPr>
          <p:blipFill>
            <a:blip r:embed="rId56">
              <a:extLst>
                <a:ext uri="{28A0092B-C50C-407E-A947-70E740481C1C}">
                  <a14:useLocalDpi xmlns:a14="http://schemas.microsoft.com/office/drawing/2010/main" val="0"/>
                </a:ext>
              </a:extLst>
            </a:blip>
            <a:srcRect/>
            <a:stretch>
              <a:fillRect/>
            </a:stretch>
          </p:blipFill>
          <p:spPr>
            <a:xfrm>
              <a:off x="9783411" y="6595707"/>
              <a:ext cx="161073" cy="140962"/>
            </a:xfrm>
            <a:prstGeom prst="rect">
              <a:avLst/>
            </a:prstGeom>
            <a:noFill/>
          </p:spPr>
        </p:pic>
        <p:sp>
          <p:nvSpPr>
            <p:cNvPr id="163" name="Freeform 531">
              <a:extLst>
                <a:ext uri="{FF2B5EF4-FFF2-40B4-BE49-F238E27FC236}">
                  <a16:creationId xmlns:a16="http://schemas.microsoft.com/office/drawing/2014/main" id="{B0528065-2C7D-3C22-18E5-1F4F0ADEDF33}"/>
                </a:ext>
              </a:extLst>
            </p:cNvPr>
            <p:cNvSpPr/>
            <p:nvPr/>
          </p:nvSpPr>
          <p:spPr>
            <a:xfrm>
              <a:off x="9829447" y="6512533"/>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4" name="Picture 532">
              <a:extLst>
                <a:ext uri="{FF2B5EF4-FFF2-40B4-BE49-F238E27FC236}">
                  <a16:creationId xmlns:a16="http://schemas.microsoft.com/office/drawing/2014/main" id="{19028160-3DC5-5BCE-C299-A5BC764D4C99}"/>
                </a:ext>
              </a:extLst>
            </p:cNvPr>
            <p:cNvPicPr>
              <a:picLocks noChangeArrowheads="1"/>
            </p:cNvPicPr>
            <p:nvPr/>
          </p:nvPicPr>
          <p:blipFill>
            <a:blip r:embed="rId57">
              <a:extLst>
                <a:ext uri="{28A0092B-C50C-407E-A947-70E740481C1C}">
                  <a14:useLocalDpi xmlns:a14="http://schemas.microsoft.com/office/drawing/2010/main" val="0"/>
                </a:ext>
              </a:extLst>
            </a:blip>
            <a:srcRect/>
            <a:stretch>
              <a:fillRect/>
            </a:stretch>
          </p:blipFill>
          <p:spPr>
            <a:xfrm>
              <a:off x="9780022" y="6365959"/>
              <a:ext cx="141885" cy="143381"/>
            </a:xfrm>
            <a:prstGeom prst="rect">
              <a:avLst/>
            </a:prstGeom>
            <a:noFill/>
          </p:spPr>
        </p:pic>
        <p:sp>
          <p:nvSpPr>
            <p:cNvPr id="165" name="Freeform 533">
              <a:extLst>
                <a:ext uri="{FF2B5EF4-FFF2-40B4-BE49-F238E27FC236}">
                  <a16:creationId xmlns:a16="http://schemas.microsoft.com/office/drawing/2014/main" id="{BE7FD152-5B4E-34D9-223C-A8E2EC2AD146}"/>
                </a:ext>
              </a:extLst>
            </p:cNvPr>
            <p:cNvSpPr/>
            <p:nvPr/>
          </p:nvSpPr>
          <p:spPr>
            <a:xfrm>
              <a:off x="5593391" y="5822618"/>
              <a:ext cx="153110" cy="132739"/>
            </a:xfrm>
            <a:custGeom>
              <a:avLst/>
              <a:gdLst/>
              <a:ahLst/>
              <a:cxnLst/>
              <a:rect l="0" t="0" r="0" b="0"/>
              <a:pathLst>
                <a:path w="153110" h="132739">
                  <a:moveTo>
                    <a:pt x="68440" y="55854"/>
                  </a:moveTo>
                  <a:lnTo>
                    <a:pt x="38354" y="120115"/>
                  </a:lnTo>
                  <a:lnTo>
                    <a:pt x="8928" y="114121"/>
                  </a:lnTo>
                  <a:lnTo>
                    <a:pt x="0" y="0"/>
                  </a:lnTo>
                  <a:lnTo>
                    <a:pt x="31204" y="6350"/>
                  </a:lnTo>
                  <a:lnTo>
                    <a:pt x="32893"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6" name="Picture 534">
              <a:extLst>
                <a:ext uri="{FF2B5EF4-FFF2-40B4-BE49-F238E27FC236}">
                  <a16:creationId xmlns:a16="http://schemas.microsoft.com/office/drawing/2014/main" id="{368C0F1B-41E2-2A99-8B66-D303D0BD6062}"/>
                </a:ext>
              </a:extLst>
            </p:cNvPr>
            <p:cNvPicPr>
              <a:picLocks noChangeArrowheads="1"/>
            </p:cNvPicPr>
            <p:nvPr/>
          </p:nvPicPr>
          <p:blipFill>
            <a:blip r:embed="rId58">
              <a:extLst>
                <a:ext uri="{28A0092B-C50C-407E-A947-70E740481C1C}">
                  <a14:useLocalDpi xmlns:a14="http://schemas.microsoft.com/office/drawing/2010/main" val="0"/>
                </a:ext>
              </a:extLst>
            </a:blip>
            <a:srcRect/>
            <a:stretch>
              <a:fillRect/>
            </a:stretch>
          </p:blipFill>
          <p:spPr>
            <a:xfrm>
              <a:off x="5701736" y="5855932"/>
              <a:ext cx="138074" cy="154013"/>
            </a:xfrm>
            <a:prstGeom prst="rect">
              <a:avLst/>
            </a:prstGeom>
            <a:noFill/>
          </p:spPr>
        </p:pic>
        <p:sp>
          <p:nvSpPr>
            <p:cNvPr id="167" name="Freeform 535">
              <a:extLst>
                <a:ext uri="{FF2B5EF4-FFF2-40B4-BE49-F238E27FC236}">
                  <a16:creationId xmlns:a16="http://schemas.microsoft.com/office/drawing/2014/main" id="{106ADEC8-EFAF-954E-B3BB-8F3AEDE21E02}"/>
                </a:ext>
              </a:extLst>
            </p:cNvPr>
            <p:cNvSpPr/>
            <p:nvPr/>
          </p:nvSpPr>
          <p:spPr>
            <a:xfrm>
              <a:off x="5834317" y="5899950"/>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8" name="Picture 536">
              <a:extLst>
                <a:ext uri="{FF2B5EF4-FFF2-40B4-BE49-F238E27FC236}">
                  <a16:creationId xmlns:a16="http://schemas.microsoft.com/office/drawing/2014/main" id="{95FFD3B4-4647-263A-4FDE-7ADE966F7484}"/>
                </a:ext>
              </a:extLst>
            </p:cNvPr>
            <p:cNvPicPr>
              <a:picLocks noChangeArrowheads="1"/>
            </p:cNvPicPr>
            <p:nvPr/>
          </p:nvPicPr>
          <p:blipFill>
            <a:blip r:embed="rId59">
              <a:extLst>
                <a:ext uri="{28A0092B-C50C-407E-A947-70E740481C1C}">
                  <a14:useLocalDpi xmlns:a14="http://schemas.microsoft.com/office/drawing/2010/main" val="0"/>
                </a:ext>
              </a:extLst>
            </a:blip>
            <a:srcRect/>
            <a:stretch>
              <a:fillRect/>
            </a:stretch>
          </p:blipFill>
          <p:spPr>
            <a:xfrm>
              <a:off x="5866774" y="5908726"/>
              <a:ext cx="145998" cy="165735"/>
            </a:xfrm>
            <a:prstGeom prst="rect">
              <a:avLst/>
            </a:prstGeom>
            <a:noFill/>
          </p:spPr>
        </p:pic>
        <p:sp>
          <p:nvSpPr>
            <p:cNvPr id="169" name="Freeform 537">
              <a:extLst>
                <a:ext uri="{FF2B5EF4-FFF2-40B4-BE49-F238E27FC236}">
                  <a16:creationId xmlns:a16="http://schemas.microsoft.com/office/drawing/2014/main" id="{11F52834-B84F-8E94-A6C3-253BB2E6BB1D}"/>
                </a:ext>
              </a:extLst>
            </p:cNvPr>
            <p:cNvSpPr/>
            <p:nvPr/>
          </p:nvSpPr>
          <p:spPr>
            <a:xfrm>
              <a:off x="5986061" y="5976726"/>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70" name="Picture 538">
              <a:extLst>
                <a:ext uri="{FF2B5EF4-FFF2-40B4-BE49-F238E27FC236}">
                  <a16:creationId xmlns:a16="http://schemas.microsoft.com/office/drawing/2014/main" id="{B221A35B-C1DD-387D-136B-B7DE1E0F4F31}"/>
                </a:ext>
              </a:extLst>
            </p:cNvPr>
            <p:cNvPicPr>
              <a:picLocks noChangeArrowheads="1"/>
            </p:cNvPicPr>
            <p:nvPr/>
          </p:nvPicPr>
          <p:blipFill>
            <a:blip r:embed="rId60">
              <a:extLst>
                <a:ext uri="{28A0092B-C50C-407E-A947-70E740481C1C}">
                  <a14:useLocalDpi xmlns:a14="http://schemas.microsoft.com/office/drawing/2010/main" val="0"/>
                </a:ext>
              </a:extLst>
            </a:blip>
            <a:srcRect/>
            <a:stretch>
              <a:fillRect/>
            </a:stretch>
          </p:blipFill>
          <p:spPr>
            <a:xfrm>
              <a:off x="6050831" y="6053691"/>
              <a:ext cx="154825" cy="159372"/>
            </a:xfrm>
            <a:prstGeom prst="rect">
              <a:avLst/>
            </a:prstGeom>
            <a:noFill/>
          </p:spPr>
        </p:pic>
        <p:sp>
          <p:nvSpPr>
            <p:cNvPr id="171" name="Freeform 539">
              <a:extLst>
                <a:ext uri="{FF2B5EF4-FFF2-40B4-BE49-F238E27FC236}">
                  <a16:creationId xmlns:a16="http://schemas.microsoft.com/office/drawing/2014/main" id="{3DD6D2C2-EA03-6358-C4D4-0CC1331866AD}"/>
                </a:ext>
              </a:extLst>
            </p:cNvPr>
            <p:cNvSpPr/>
            <p:nvPr/>
          </p:nvSpPr>
          <p:spPr>
            <a:xfrm>
              <a:off x="8953963" y="6696872"/>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34"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72" name="Picture 540">
              <a:extLst>
                <a:ext uri="{FF2B5EF4-FFF2-40B4-BE49-F238E27FC236}">
                  <a16:creationId xmlns:a16="http://schemas.microsoft.com/office/drawing/2014/main" id="{665A06A1-6A8B-70DC-5E07-F88163C97806}"/>
                </a:ext>
              </a:extLst>
            </p:cNvPr>
            <p:cNvPicPr>
              <a:picLocks noChangeArrowheads="1"/>
            </p:cNvPicPr>
            <p:nvPr/>
          </p:nvPicPr>
          <p:blipFill>
            <a:blip r:embed="rId61">
              <a:extLst>
                <a:ext uri="{28A0092B-C50C-407E-A947-70E740481C1C}">
                  <a14:useLocalDpi xmlns:a14="http://schemas.microsoft.com/office/drawing/2010/main" val="0"/>
                </a:ext>
              </a:extLst>
            </a:blip>
            <a:srcRect/>
            <a:stretch>
              <a:fillRect/>
            </a:stretch>
          </p:blipFill>
          <p:spPr>
            <a:xfrm>
              <a:off x="9019947" y="6607958"/>
              <a:ext cx="158280" cy="143167"/>
            </a:xfrm>
            <a:prstGeom prst="rect">
              <a:avLst/>
            </a:prstGeom>
            <a:noFill/>
          </p:spPr>
        </p:pic>
        <p:sp>
          <p:nvSpPr>
            <p:cNvPr id="173" name="Freeform 541">
              <a:extLst>
                <a:ext uri="{FF2B5EF4-FFF2-40B4-BE49-F238E27FC236}">
                  <a16:creationId xmlns:a16="http://schemas.microsoft.com/office/drawing/2014/main" id="{A8E1AE99-15A6-9D65-ECD3-5D0C4A67CA5A}"/>
                </a:ext>
              </a:extLst>
            </p:cNvPr>
            <p:cNvSpPr/>
            <p:nvPr/>
          </p:nvSpPr>
          <p:spPr>
            <a:xfrm>
              <a:off x="9071995" y="6480939"/>
              <a:ext cx="145579" cy="142481"/>
            </a:xfrm>
            <a:custGeom>
              <a:avLst/>
              <a:gdLst/>
              <a:ahLst/>
              <a:cxnLst/>
              <a:rect l="0" t="0" r="0" b="0"/>
              <a:pathLst>
                <a:path w="145579" h="142481">
                  <a:moveTo>
                    <a:pt x="51828" y="85763"/>
                  </a:moveTo>
                  <a:lnTo>
                    <a:pt x="110247" y="117551"/>
                  </a:lnTo>
                  <a:lnTo>
                    <a:pt x="96671" y="142481"/>
                  </a:lnTo>
                  <a:lnTo>
                    <a:pt x="0" y="89877"/>
                  </a:lnTo>
                  <a:lnTo>
                    <a:pt x="13957" y="64212"/>
                  </a:lnTo>
                  <a:lnTo>
                    <a:pt x="90918" y="55372"/>
                  </a:lnTo>
                  <a:lnTo>
                    <a:pt x="35255" y="25070"/>
                  </a:lnTo>
                  <a:lnTo>
                    <a:pt x="48895" y="0"/>
                  </a:lnTo>
                  <a:lnTo>
                    <a:pt x="145579" y="52604"/>
                  </a:lnTo>
                  <a:lnTo>
                    <a:pt x="132485" y="76670"/>
                  </a:lnTo>
                  <a:close/>
                  <a:moveTo>
                    <a:pt x="51828"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74" name="Picture 542">
              <a:extLst>
                <a:ext uri="{FF2B5EF4-FFF2-40B4-BE49-F238E27FC236}">
                  <a16:creationId xmlns:a16="http://schemas.microsoft.com/office/drawing/2014/main" id="{A0C5B405-8F89-8296-0D20-CD767CE711AC}"/>
                </a:ext>
              </a:extLst>
            </p:cNvPr>
            <p:cNvPicPr>
              <a:picLocks noChangeArrowheads="1"/>
            </p:cNvPicPr>
            <p:nvPr/>
          </p:nvPicPr>
          <p:blipFill>
            <a:blip r:embed="rId62">
              <a:extLst>
                <a:ext uri="{28A0092B-C50C-407E-A947-70E740481C1C}">
                  <a14:useLocalDpi xmlns:a14="http://schemas.microsoft.com/office/drawing/2010/main" val="0"/>
                </a:ext>
              </a:extLst>
            </a:blip>
            <a:srcRect/>
            <a:stretch>
              <a:fillRect/>
            </a:stretch>
          </p:blipFill>
          <p:spPr>
            <a:xfrm>
              <a:off x="9139860" y="6388421"/>
              <a:ext cx="159753" cy="150291"/>
            </a:xfrm>
            <a:prstGeom prst="rect">
              <a:avLst/>
            </a:prstGeom>
            <a:noFill/>
          </p:spPr>
        </p:pic>
        <p:pic>
          <p:nvPicPr>
            <p:cNvPr id="175" name="Picture 543">
              <a:extLst>
                <a:ext uri="{FF2B5EF4-FFF2-40B4-BE49-F238E27FC236}">
                  <a16:creationId xmlns:a16="http://schemas.microsoft.com/office/drawing/2014/main" id="{A5E8342B-E50D-EF7F-676F-568403C54323}"/>
                </a:ext>
              </a:extLst>
            </p:cNvPr>
            <p:cNvPicPr>
              <a:picLocks noChangeArrowheads="1"/>
            </p:cNvPicPr>
            <p:nvPr/>
          </p:nvPicPr>
          <p:blipFill>
            <a:blip r:embed="rId63">
              <a:extLst>
                <a:ext uri="{28A0092B-C50C-407E-A947-70E740481C1C}">
                  <a14:useLocalDpi xmlns:a14="http://schemas.microsoft.com/office/drawing/2010/main" val="0"/>
                </a:ext>
              </a:extLst>
            </a:blip>
            <a:srcRect/>
            <a:stretch>
              <a:fillRect/>
            </a:stretch>
          </p:blipFill>
          <p:spPr>
            <a:xfrm>
              <a:off x="9211757" y="6288557"/>
              <a:ext cx="159626" cy="154292"/>
            </a:xfrm>
            <a:prstGeom prst="rect">
              <a:avLst/>
            </a:prstGeom>
            <a:noFill/>
          </p:spPr>
        </p:pic>
        <p:sp>
          <p:nvSpPr>
            <p:cNvPr id="176" name="Freeform 544">
              <a:extLst>
                <a:ext uri="{FF2B5EF4-FFF2-40B4-BE49-F238E27FC236}">
                  <a16:creationId xmlns:a16="http://schemas.microsoft.com/office/drawing/2014/main" id="{BEF4B459-6860-D482-6A91-927991BDC9CE}"/>
                </a:ext>
              </a:extLst>
            </p:cNvPr>
            <p:cNvSpPr/>
            <p:nvPr/>
          </p:nvSpPr>
          <p:spPr>
            <a:xfrm>
              <a:off x="9285344" y="6185444"/>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18"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77" name="Freeform 545">
              <a:extLst>
                <a:ext uri="{FF2B5EF4-FFF2-40B4-BE49-F238E27FC236}">
                  <a16:creationId xmlns:a16="http://schemas.microsoft.com/office/drawing/2014/main" id="{14251289-B346-4327-2014-E34118EB2007}"/>
                </a:ext>
              </a:extLst>
            </p:cNvPr>
            <p:cNvSpPr/>
            <p:nvPr/>
          </p:nvSpPr>
          <p:spPr>
            <a:xfrm>
              <a:off x="9367390" y="6154287"/>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78" name="Freeform 546">
              <a:extLst>
                <a:ext uri="{FF2B5EF4-FFF2-40B4-BE49-F238E27FC236}">
                  <a16:creationId xmlns:a16="http://schemas.microsoft.com/office/drawing/2014/main" id="{CD264459-8F16-A82D-8B5F-E2FDBC5F8040}"/>
                </a:ext>
              </a:extLst>
            </p:cNvPr>
            <p:cNvSpPr/>
            <p:nvPr/>
          </p:nvSpPr>
          <p:spPr>
            <a:xfrm>
              <a:off x="9403823" y="6083733"/>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79" name="Picture 547">
              <a:extLst>
                <a:ext uri="{FF2B5EF4-FFF2-40B4-BE49-F238E27FC236}">
                  <a16:creationId xmlns:a16="http://schemas.microsoft.com/office/drawing/2014/main" id="{BCEEE901-116B-48F6-AAC3-C4A326F3ED7E}"/>
                </a:ext>
              </a:extLst>
            </p:cNvPr>
            <p:cNvPicPr>
              <a:picLocks noChangeArrowheads="1"/>
            </p:cNvPicPr>
            <p:nvPr/>
          </p:nvPicPr>
          <p:blipFill>
            <a:blip r:embed="rId64">
              <a:extLst>
                <a:ext uri="{28A0092B-C50C-407E-A947-70E740481C1C}">
                  <a14:useLocalDpi xmlns:a14="http://schemas.microsoft.com/office/drawing/2010/main" val="0"/>
                </a:ext>
              </a:extLst>
            </a:blip>
            <a:srcRect/>
            <a:stretch>
              <a:fillRect/>
            </a:stretch>
          </p:blipFill>
          <p:spPr>
            <a:xfrm>
              <a:off x="9495681" y="6026823"/>
              <a:ext cx="151231" cy="159753"/>
            </a:xfrm>
            <a:prstGeom prst="rect">
              <a:avLst/>
            </a:prstGeom>
            <a:noFill/>
          </p:spPr>
        </p:pic>
        <p:sp>
          <p:nvSpPr>
            <p:cNvPr id="180" name="Freeform 548">
              <a:extLst>
                <a:ext uri="{FF2B5EF4-FFF2-40B4-BE49-F238E27FC236}">
                  <a16:creationId xmlns:a16="http://schemas.microsoft.com/office/drawing/2014/main" id="{62361F68-296B-0746-B03B-7F2A88CB7C54}"/>
                </a:ext>
              </a:extLst>
            </p:cNvPr>
            <p:cNvSpPr/>
            <p:nvPr/>
          </p:nvSpPr>
          <p:spPr>
            <a:xfrm>
              <a:off x="9587951" y="5957576"/>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81" name="Freeform 549">
              <a:extLst>
                <a:ext uri="{FF2B5EF4-FFF2-40B4-BE49-F238E27FC236}">
                  <a16:creationId xmlns:a16="http://schemas.microsoft.com/office/drawing/2014/main" id="{83D71299-A3DD-09FF-62DF-22206AD5EC73}"/>
                </a:ext>
              </a:extLst>
            </p:cNvPr>
            <p:cNvSpPr/>
            <p:nvPr/>
          </p:nvSpPr>
          <p:spPr>
            <a:xfrm>
              <a:off x="9707754" y="5911625"/>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82" name="Picture 550">
              <a:extLst>
                <a:ext uri="{FF2B5EF4-FFF2-40B4-BE49-F238E27FC236}">
                  <a16:creationId xmlns:a16="http://schemas.microsoft.com/office/drawing/2014/main" id="{4C52F4BE-1B43-5A2A-7B3F-9098E37F6352}"/>
                </a:ext>
              </a:extLst>
            </p:cNvPr>
            <p:cNvPicPr>
              <a:picLocks noChangeArrowheads="1"/>
            </p:cNvPicPr>
            <p:nvPr/>
          </p:nvPicPr>
          <p:blipFill>
            <a:blip r:embed="rId65">
              <a:extLst>
                <a:ext uri="{28A0092B-C50C-407E-A947-70E740481C1C}">
                  <a14:useLocalDpi xmlns:a14="http://schemas.microsoft.com/office/drawing/2010/main" val="0"/>
                </a:ext>
              </a:extLst>
            </a:blip>
            <a:srcRect/>
            <a:stretch>
              <a:fillRect/>
            </a:stretch>
          </p:blipFill>
          <p:spPr>
            <a:xfrm>
              <a:off x="9833301" y="5862082"/>
              <a:ext cx="138265" cy="153644"/>
            </a:xfrm>
            <a:prstGeom prst="rect">
              <a:avLst/>
            </a:prstGeom>
            <a:noFill/>
          </p:spPr>
        </p:pic>
        <p:pic>
          <p:nvPicPr>
            <p:cNvPr id="183" name="Picture 551">
              <a:extLst>
                <a:ext uri="{FF2B5EF4-FFF2-40B4-BE49-F238E27FC236}">
                  <a16:creationId xmlns:a16="http://schemas.microsoft.com/office/drawing/2014/main" id="{B40DD74E-76D4-39F2-6A7F-C8D13251B63C}"/>
                </a:ext>
              </a:extLst>
            </p:cNvPr>
            <p:cNvPicPr>
              <a:picLocks noChangeArrowheads="1"/>
            </p:cNvPicPr>
            <p:nvPr/>
          </p:nvPicPr>
          <p:blipFill>
            <a:blip r:embed="rId66">
              <a:extLst>
                <a:ext uri="{28A0092B-C50C-407E-A947-70E740481C1C}">
                  <a14:useLocalDpi xmlns:a14="http://schemas.microsoft.com/office/drawing/2010/main" val="0"/>
                </a:ext>
              </a:extLst>
            </a:blip>
            <a:srcRect/>
            <a:stretch>
              <a:fillRect/>
            </a:stretch>
          </p:blipFill>
          <p:spPr>
            <a:xfrm>
              <a:off x="6818784" y="6248780"/>
              <a:ext cx="170015" cy="153875"/>
            </a:xfrm>
            <a:prstGeom prst="rect">
              <a:avLst/>
            </a:prstGeom>
            <a:noFill/>
          </p:spPr>
        </p:pic>
        <p:pic>
          <p:nvPicPr>
            <p:cNvPr id="184" name="Picture 552">
              <a:extLst>
                <a:ext uri="{FF2B5EF4-FFF2-40B4-BE49-F238E27FC236}">
                  <a16:creationId xmlns:a16="http://schemas.microsoft.com/office/drawing/2014/main" id="{F54A3A8F-C696-5052-2043-EBF84509922D}"/>
                </a:ext>
              </a:extLst>
            </p:cNvPr>
            <p:cNvPicPr>
              <a:picLocks noChangeArrowheads="1"/>
            </p:cNvPicPr>
            <p:nvPr/>
          </p:nvPicPr>
          <p:blipFill>
            <a:blip r:embed="rId67">
              <a:extLst>
                <a:ext uri="{28A0092B-C50C-407E-A947-70E740481C1C}">
                  <a14:useLocalDpi xmlns:a14="http://schemas.microsoft.com/office/drawing/2010/main" val="0"/>
                </a:ext>
              </a:extLst>
            </a:blip>
            <a:srcRect/>
            <a:stretch>
              <a:fillRect/>
            </a:stretch>
          </p:blipFill>
          <p:spPr>
            <a:xfrm>
              <a:off x="6947946" y="6174832"/>
              <a:ext cx="143815" cy="158292"/>
            </a:xfrm>
            <a:prstGeom prst="rect">
              <a:avLst/>
            </a:prstGeom>
            <a:noFill/>
          </p:spPr>
        </p:pic>
        <p:sp>
          <p:nvSpPr>
            <p:cNvPr id="185" name="Freeform 553">
              <a:extLst>
                <a:ext uri="{FF2B5EF4-FFF2-40B4-BE49-F238E27FC236}">
                  <a16:creationId xmlns:a16="http://schemas.microsoft.com/office/drawing/2014/main" id="{DD0A2086-EACB-2065-FDA5-98DACB55C944}"/>
                </a:ext>
              </a:extLst>
            </p:cNvPr>
            <p:cNvSpPr/>
            <p:nvPr/>
          </p:nvSpPr>
          <p:spPr>
            <a:xfrm>
              <a:off x="7074740" y="6153978"/>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86" name="Freeform 554">
              <a:extLst>
                <a:ext uri="{FF2B5EF4-FFF2-40B4-BE49-F238E27FC236}">
                  <a16:creationId xmlns:a16="http://schemas.microsoft.com/office/drawing/2014/main" id="{BBC9D981-E37A-F708-85D1-129BCCCB8DE5}"/>
                </a:ext>
              </a:extLst>
            </p:cNvPr>
            <p:cNvSpPr/>
            <p:nvPr/>
          </p:nvSpPr>
          <p:spPr>
            <a:xfrm>
              <a:off x="7195882" y="6164784"/>
              <a:ext cx="120420" cy="124002"/>
            </a:xfrm>
            <a:custGeom>
              <a:avLst/>
              <a:gdLst/>
              <a:ahLst/>
              <a:cxnLst/>
              <a:rect l="0" t="0" r="0" b="0"/>
              <a:pathLst>
                <a:path w="120420" h="124002">
                  <a:moveTo>
                    <a:pt x="82054" y="8839"/>
                  </a:moveTo>
                  <a:cubicBezTo>
                    <a:pt x="105244" y="15328"/>
                    <a:pt x="116331" y="30746"/>
                    <a:pt x="120420" y="46100"/>
                  </a:cubicBezTo>
                  <a:lnTo>
                    <a:pt x="94195"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89"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87" name="Picture 555">
              <a:extLst>
                <a:ext uri="{FF2B5EF4-FFF2-40B4-BE49-F238E27FC236}">
                  <a16:creationId xmlns:a16="http://schemas.microsoft.com/office/drawing/2014/main" id="{998B70C1-6911-C531-E7D4-4755DB9B8CC0}"/>
                </a:ext>
              </a:extLst>
            </p:cNvPr>
            <p:cNvPicPr>
              <a:picLocks noChangeArrowheads="1"/>
            </p:cNvPicPr>
            <p:nvPr/>
          </p:nvPicPr>
          <p:blipFill>
            <a:blip r:embed="rId68">
              <a:extLst>
                <a:ext uri="{28A0092B-C50C-407E-A947-70E740481C1C}">
                  <a14:useLocalDpi xmlns:a14="http://schemas.microsoft.com/office/drawing/2010/main" val="0"/>
                </a:ext>
              </a:extLst>
            </a:blip>
            <a:srcRect/>
            <a:stretch>
              <a:fillRect/>
            </a:stretch>
          </p:blipFill>
          <p:spPr>
            <a:xfrm>
              <a:off x="7282405" y="6206347"/>
              <a:ext cx="146773" cy="159130"/>
            </a:xfrm>
            <a:prstGeom prst="rect">
              <a:avLst/>
            </a:prstGeom>
            <a:noFill/>
          </p:spPr>
        </p:pic>
        <p:sp>
          <p:nvSpPr>
            <p:cNvPr id="188" name="Freeform 556">
              <a:extLst>
                <a:ext uri="{FF2B5EF4-FFF2-40B4-BE49-F238E27FC236}">
                  <a16:creationId xmlns:a16="http://schemas.microsoft.com/office/drawing/2014/main" id="{BBFA0104-AF9E-249B-E5B4-08BBA3589168}"/>
                </a:ext>
              </a:extLst>
            </p:cNvPr>
            <p:cNvSpPr/>
            <p:nvPr/>
          </p:nvSpPr>
          <p:spPr>
            <a:xfrm>
              <a:off x="7411991" y="6263703"/>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89" name="Freeform 557">
              <a:extLst>
                <a:ext uri="{FF2B5EF4-FFF2-40B4-BE49-F238E27FC236}">
                  <a16:creationId xmlns:a16="http://schemas.microsoft.com/office/drawing/2014/main" id="{F6B5FA0E-C74B-86A6-58CB-D93FE2DAB039}"/>
                </a:ext>
              </a:extLst>
            </p:cNvPr>
            <p:cNvSpPr/>
            <p:nvPr/>
          </p:nvSpPr>
          <p:spPr>
            <a:xfrm>
              <a:off x="7465208" y="6341130"/>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0" name="Picture 558">
              <a:extLst>
                <a:ext uri="{FF2B5EF4-FFF2-40B4-BE49-F238E27FC236}">
                  <a16:creationId xmlns:a16="http://schemas.microsoft.com/office/drawing/2014/main" id="{E15D6780-EE05-190F-9567-34BB9854EB4E}"/>
                </a:ext>
              </a:extLst>
            </p:cNvPr>
            <p:cNvPicPr>
              <a:picLocks noChangeArrowheads="1"/>
            </p:cNvPicPr>
            <p:nvPr/>
          </p:nvPicPr>
          <p:blipFill>
            <a:blip r:embed="rId69">
              <a:extLst>
                <a:ext uri="{28A0092B-C50C-407E-A947-70E740481C1C}">
                  <a14:useLocalDpi xmlns:a14="http://schemas.microsoft.com/office/drawing/2010/main" val="0"/>
                </a:ext>
              </a:extLst>
            </a:blip>
            <a:srcRect/>
            <a:stretch>
              <a:fillRect/>
            </a:stretch>
          </p:blipFill>
          <p:spPr>
            <a:xfrm>
              <a:off x="7485044" y="6372731"/>
              <a:ext cx="155192" cy="166001"/>
            </a:xfrm>
            <a:prstGeom prst="rect">
              <a:avLst/>
            </a:prstGeom>
            <a:noFill/>
          </p:spPr>
        </p:pic>
        <p:pic>
          <p:nvPicPr>
            <p:cNvPr id="191" name="Picture 559">
              <a:extLst>
                <a:ext uri="{FF2B5EF4-FFF2-40B4-BE49-F238E27FC236}">
                  <a16:creationId xmlns:a16="http://schemas.microsoft.com/office/drawing/2014/main" id="{238F6134-5A74-E13D-3613-8DF05553C126}"/>
                </a:ext>
              </a:extLst>
            </p:cNvPr>
            <p:cNvPicPr>
              <a:picLocks noChangeArrowheads="1"/>
            </p:cNvPicPr>
            <p:nvPr/>
          </p:nvPicPr>
          <p:blipFill>
            <a:blip r:embed="rId70">
              <a:extLst>
                <a:ext uri="{28A0092B-C50C-407E-A947-70E740481C1C}">
                  <a14:useLocalDpi xmlns:a14="http://schemas.microsoft.com/office/drawing/2010/main" val="0"/>
                </a:ext>
              </a:extLst>
            </a:blip>
            <a:srcRect/>
            <a:stretch>
              <a:fillRect/>
            </a:stretch>
          </p:blipFill>
          <p:spPr>
            <a:xfrm>
              <a:off x="7541986" y="6500432"/>
              <a:ext cx="158584" cy="144995"/>
            </a:xfrm>
            <a:prstGeom prst="rect">
              <a:avLst/>
            </a:prstGeom>
            <a:noFill/>
          </p:spPr>
        </p:pic>
        <p:sp>
          <p:nvSpPr>
            <p:cNvPr id="192" name="Freeform 560">
              <a:extLst>
                <a:ext uri="{FF2B5EF4-FFF2-40B4-BE49-F238E27FC236}">
                  <a16:creationId xmlns:a16="http://schemas.microsoft.com/office/drawing/2014/main" id="{0E107F94-F97A-A465-A09A-F6652BBD34F1}"/>
                </a:ext>
              </a:extLst>
            </p:cNvPr>
            <p:cNvSpPr/>
            <p:nvPr/>
          </p:nvSpPr>
          <p:spPr>
            <a:xfrm>
              <a:off x="7617048" y="6584038"/>
              <a:ext cx="124154" cy="96049"/>
            </a:xfrm>
            <a:custGeom>
              <a:avLst/>
              <a:gdLst/>
              <a:ahLst/>
              <a:cxnLst/>
              <a:rect l="0" t="0" r="0" b="0"/>
              <a:pathLst>
                <a:path w="124154" h="96049">
                  <a:moveTo>
                    <a:pt x="79133" y="37858"/>
                  </a:moveTo>
                  <a:lnTo>
                    <a:pt x="67602"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3" name="Picture 561">
              <a:extLst>
                <a:ext uri="{FF2B5EF4-FFF2-40B4-BE49-F238E27FC236}">
                  <a16:creationId xmlns:a16="http://schemas.microsoft.com/office/drawing/2014/main" id="{72EBD198-B8AE-B04B-85F4-AE68A591DFC7}"/>
                </a:ext>
              </a:extLst>
            </p:cNvPr>
            <p:cNvPicPr>
              <a:picLocks noChangeArrowheads="1"/>
            </p:cNvPicPr>
            <p:nvPr/>
          </p:nvPicPr>
          <p:blipFill>
            <a:blip r:embed="rId71">
              <a:extLst>
                <a:ext uri="{28A0092B-C50C-407E-A947-70E740481C1C}">
                  <a14:useLocalDpi xmlns:a14="http://schemas.microsoft.com/office/drawing/2010/main" val="0"/>
                </a:ext>
              </a:extLst>
            </a:blip>
            <a:srcRect/>
            <a:stretch>
              <a:fillRect/>
            </a:stretch>
          </p:blipFill>
          <p:spPr>
            <a:xfrm>
              <a:off x="7624152" y="6687819"/>
              <a:ext cx="153200" cy="138836"/>
            </a:xfrm>
            <a:prstGeom prst="rect">
              <a:avLst/>
            </a:prstGeom>
            <a:noFill/>
          </p:spPr>
        </p:pic>
        <p:sp>
          <p:nvSpPr>
            <p:cNvPr id="194" name="Freeform 562">
              <a:extLst>
                <a:ext uri="{FF2B5EF4-FFF2-40B4-BE49-F238E27FC236}">
                  <a16:creationId xmlns:a16="http://schemas.microsoft.com/office/drawing/2014/main" id="{CB12C7B9-B46D-D6AC-9FB4-E933C44A82BD}"/>
                </a:ext>
              </a:extLst>
            </p:cNvPr>
            <p:cNvSpPr/>
            <p:nvPr/>
          </p:nvSpPr>
          <p:spPr>
            <a:xfrm>
              <a:off x="7672057" y="6797115"/>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95" name="Freeform 563">
              <a:extLst>
                <a:ext uri="{FF2B5EF4-FFF2-40B4-BE49-F238E27FC236}">
                  <a16:creationId xmlns:a16="http://schemas.microsoft.com/office/drawing/2014/main" id="{DC4BE1E9-95EE-C309-337E-5CE0D8327895}"/>
                </a:ext>
              </a:extLst>
            </p:cNvPr>
            <p:cNvSpPr/>
            <p:nvPr/>
          </p:nvSpPr>
          <p:spPr>
            <a:xfrm>
              <a:off x="7704084" y="6920867"/>
              <a:ext cx="122732" cy="119836"/>
            </a:xfrm>
            <a:custGeom>
              <a:avLst/>
              <a:gdLst/>
              <a:ahLst/>
              <a:cxnLst/>
              <a:rect l="0" t="0" r="0" b="0"/>
              <a:pathLst>
                <a:path w="122732" h="119836">
                  <a:moveTo>
                    <a:pt x="118084" y="54216"/>
                  </a:moveTo>
                  <a:cubicBezTo>
                    <a:pt x="122732" y="77863"/>
                    <a:pt x="113944" y="94729"/>
                    <a:pt x="102057"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6" name="Picture 564">
              <a:extLst>
                <a:ext uri="{FF2B5EF4-FFF2-40B4-BE49-F238E27FC236}">
                  <a16:creationId xmlns:a16="http://schemas.microsoft.com/office/drawing/2014/main" id="{7F2C9A49-3FF3-8374-D63F-9356980EC85D}"/>
                </a:ext>
              </a:extLst>
            </p:cNvPr>
            <p:cNvPicPr>
              <a:picLocks noChangeArrowheads="1"/>
            </p:cNvPicPr>
            <p:nvPr/>
          </p:nvPicPr>
          <p:blipFill>
            <a:blip r:embed="rId72">
              <a:extLst>
                <a:ext uri="{28A0092B-C50C-407E-A947-70E740481C1C}">
                  <a14:useLocalDpi xmlns:a14="http://schemas.microsoft.com/office/drawing/2010/main" val="0"/>
                </a:ext>
              </a:extLst>
            </a:blip>
            <a:srcRect/>
            <a:stretch>
              <a:fillRect/>
            </a:stretch>
          </p:blipFill>
          <p:spPr>
            <a:xfrm>
              <a:off x="7710123" y="7036667"/>
              <a:ext cx="145262" cy="142760"/>
            </a:xfrm>
            <a:prstGeom prst="rect">
              <a:avLst/>
            </a:prstGeom>
            <a:noFill/>
          </p:spPr>
        </p:pic>
        <p:sp>
          <p:nvSpPr>
            <p:cNvPr id="197" name="Freeform 565">
              <a:extLst>
                <a:ext uri="{FF2B5EF4-FFF2-40B4-BE49-F238E27FC236}">
                  <a16:creationId xmlns:a16="http://schemas.microsoft.com/office/drawing/2014/main" id="{640A34A3-C100-0CAE-8824-683B94AE6B40}"/>
                </a:ext>
              </a:extLst>
            </p:cNvPr>
            <p:cNvSpPr/>
            <p:nvPr/>
          </p:nvSpPr>
          <p:spPr>
            <a:xfrm>
              <a:off x="7086066" y="7226727"/>
              <a:ext cx="161861" cy="155891"/>
            </a:xfrm>
            <a:custGeom>
              <a:avLst/>
              <a:gdLst/>
              <a:ahLst/>
              <a:cxnLst/>
              <a:rect l="0" t="0" r="0" b="0"/>
              <a:pathLst>
                <a:path w="161861" h="155891">
                  <a:moveTo>
                    <a:pt x="74701" y="74815"/>
                  </a:moveTo>
                  <a:lnTo>
                    <a:pt x="25514" y="122541"/>
                  </a:lnTo>
                  <a:lnTo>
                    <a:pt x="0" y="106755"/>
                  </a:lnTo>
                  <a:lnTo>
                    <a:pt x="29121" y="0"/>
                  </a:lnTo>
                  <a:lnTo>
                    <a:pt x="56172" y="16764"/>
                  </a:lnTo>
                  <a:lnTo>
                    <a:pt x="33046" y="85686"/>
                  </a:lnTo>
                  <a:lnTo>
                    <a:pt x="86308" y="35420"/>
                  </a:lnTo>
                  <a:lnTo>
                    <a:pt x="104825" y="46888"/>
                  </a:lnTo>
                  <a:lnTo>
                    <a:pt x="83514" y="116953"/>
                  </a:lnTo>
                  <a:lnTo>
                    <a:pt x="134810" y="65481"/>
                  </a:lnTo>
                  <a:lnTo>
                    <a:pt x="161861" y="82244"/>
                  </a:lnTo>
                  <a:lnTo>
                    <a:pt x="79349" y="155891"/>
                  </a:lnTo>
                  <a:lnTo>
                    <a:pt x="53848" y="140092"/>
                  </a:lnTo>
                  <a:close/>
                  <a:moveTo>
                    <a:pt x="74701"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98" name="Freeform 566">
              <a:extLst>
                <a:ext uri="{FF2B5EF4-FFF2-40B4-BE49-F238E27FC236}">
                  <a16:creationId xmlns:a16="http://schemas.microsoft.com/office/drawing/2014/main" id="{C7DC0392-D1CB-B9FF-86FB-26D09359473D}"/>
                </a:ext>
              </a:extLst>
            </p:cNvPr>
            <p:cNvSpPr/>
            <p:nvPr/>
          </p:nvSpPr>
          <p:spPr>
            <a:xfrm>
              <a:off x="7212681" y="7310016"/>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9" name="Picture 567">
              <a:extLst>
                <a:ext uri="{FF2B5EF4-FFF2-40B4-BE49-F238E27FC236}">
                  <a16:creationId xmlns:a16="http://schemas.microsoft.com/office/drawing/2014/main" id="{5F550C1A-1F14-1F83-8068-3FBCAA2D2303}"/>
                </a:ext>
              </a:extLst>
            </p:cNvPr>
            <p:cNvPicPr>
              <a:picLocks noChangeArrowheads="1"/>
            </p:cNvPicPr>
            <p:nvPr/>
          </p:nvPicPr>
          <p:blipFill>
            <a:blip r:embed="rId73">
              <a:extLst>
                <a:ext uri="{28A0092B-C50C-407E-A947-70E740481C1C}">
                  <a14:useLocalDpi xmlns:a14="http://schemas.microsoft.com/office/drawing/2010/main" val="0"/>
                </a:ext>
              </a:extLst>
            </a:blip>
            <a:srcRect/>
            <a:stretch>
              <a:fillRect/>
            </a:stretch>
          </p:blipFill>
          <p:spPr>
            <a:xfrm>
              <a:off x="7312228" y="7351603"/>
              <a:ext cx="139293" cy="148716"/>
            </a:xfrm>
            <a:prstGeom prst="rect">
              <a:avLst/>
            </a:prstGeom>
            <a:noFill/>
          </p:spPr>
        </p:pic>
        <p:sp>
          <p:nvSpPr>
            <p:cNvPr id="200" name="Freeform 568">
              <a:extLst>
                <a:ext uri="{FF2B5EF4-FFF2-40B4-BE49-F238E27FC236}">
                  <a16:creationId xmlns:a16="http://schemas.microsoft.com/office/drawing/2014/main" id="{AAFD8BC0-8B3D-5675-0C8A-EBFBBE343292}"/>
                </a:ext>
              </a:extLst>
            </p:cNvPr>
            <p:cNvSpPr/>
            <p:nvPr/>
          </p:nvSpPr>
          <p:spPr>
            <a:xfrm>
              <a:off x="7455283" y="7386490"/>
              <a:ext cx="120840" cy="123925"/>
            </a:xfrm>
            <a:custGeom>
              <a:avLst/>
              <a:gdLst/>
              <a:ahLst/>
              <a:cxnLst/>
              <a:rect l="0" t="0" r="0" b="0"/>
              <a:pathLst>
                <a:path w="120840" h="123925">
                  <a:moveTo>
                    <a:pt x="40208" y="46697"/>
                  </a:moveTo>
                  <a:lnTo>
                    <a:pt x="27826"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01" name="Picture 569">
              <a:extLst>
                <a:ext uri="{FF2B5EF4-FFF2-40B4-BE49-F238E27FC236}">
                  <a16:creationId xmlns:a16="http://schemas.microsoft.com/office/drawing/2014/main" id="{54062864-ABA4-89DC-AFB8-AA37C4B27092}"/>
                </a:ext>
              </a:extLst>
            </p:cNvPr>
            <p:cNvPicPr>
              <a:picLocks noChangeArrowheads="1"/>
            </p:cNvPicPr>
            <p:nvPr/>
          </p:nvPicPr>
          <p:blipFill>
            <a:blip r:embed="rId74">
              <a:extLst>
                <a:ext uri="{28A0092B-C50C-407E-A947-70E740481C1C}">
                  <a14:useLocalDpi xmlns:a14="http://schemas.microsoft.com/office/drawing/2010/main" val="0"/>
                </a:ext>
              </a:extLst>
            </a:blip>
            <a:srcRect/>
            <a:stretch>
              <a:fillRect/>
            </a:stretch>
          </p:blipFill>
          <p:spPr>
            <a:xfrm>
              <a:off x="7558125" y="7400350"/>
              <a:ext cx="143167" cy="140194"/>
            </a:xfrm>
            <a:prstGeom prst="rect">
              <a:avLst/>
            </a:prstGeom>
            <a:noFill/>
          </p:spPr>
        </p:pic>
        <p:sp>
          <p:nvSpPr>
            <p:cNvPr id="202" name="Freeform 570">
              <a:extLst>
                <a:ext uri="{FF2B5EF4-FFF2-40B4-BE49-F238E27FC236}">
                  <a16:creationId xmlns:a16="http://schemas.microsoft.com/office/drawing/2014/main" id="{DF246E3E-B7A1-715B-4805-CC5908C961C0}"/>
                </a:ext>
              </a:extLst>
            </p:cNvPr>
            <p:cNvSpPr/>
            <p:nvPr/>
          </p:nvSpPr>
          <p:spPr>
            <a:xfrm>
              <a:off x="7698799" y="7422416"/>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03" name="Freeform 571">
              <a:extLst>
                <a:ext uri="{FF2B5EF4-FFF2-40B4-BE49-F238E27FC236}">
                  <a16:creationId xmlns:a16="http://schemas.microsoft.com/office/drawing/2014/main" id="{EECA4122-640F-5313-DBC4-6A09159C3EB1}"/>
                </a:ext>
              </a:extLst>
            </p:cNvPr>
            <p:cNvSpPr/>
            <p:nvPr/>
          </p:nvSpPr>
          <p:spPr>
            <a:xfrm>
              <a:off x="7825250" y="7427173"/>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04" name="Freeform 572">
              <a:extLst>
                <a:ext uri="{FF2B5EF4-FFF2-40B4-BE49-F238E27FC236}">
                  <a16:creationId xmlns:a16="http://schemas.microsoft.com/office/drawing/2014/main" id="{F1CF6F19-68C9-4982-CC7A-6269D5EE5C06}"/>
                </a:ext>
              </a:extLst>
            </p:cNvPr>
            <p:cNvSpPr/>
            <p:nvPr/>
          </p:nvSpPr>
          <p:spPr>
            <a:xfrm>
              <a:off x="7943597" y="7417550"/>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05" name="Picture 573">
              <a:extLst>
                <a:ext uri="{FF2B5EF4-FFF2-40B4-BE49-F238E27FC236}">
                  <a16:creationId xmlns:a16="http://schemas.microsoft.com/office/drawing/2014/main" id="{27B50B88-9A64-B53C-4887-D83B35895FC8}"/>
                </a:ext>
              </a:extLst>
            </p:cNvPr>
            <p:cNvPicPr>
              <a:picLocks noChangeArrowheads="1"/>
            </p:cNvPicPr>
            <p:nvPr/>
          </p:nvPicPr>
          <p:blipFill>
            <a:blip r:embed="rId75">
              <a:extLst>
                <a:ext uri="{28A0092B-C50C-407E-A947-70E740481C1C}">
                  <a14:useLocalDpi xmlns:a14="http://schemas.microsoft.com/office/drawing/2010/main" val="0"/>
                </a:ext>
              </a:extLst>
            </a:blip>
            <a:srcRect/>
            <a:stretch>
              <a:fillRect/>
            </a:stretch>
          </p:blipFill>
          <p:spPr>
            <a:xfrm>
              <a:off x="8056540" y="7392526"/>
              <a:ext cx="142519" cy="142151"/>
            </a:xfrm>
            <a:prstGeom prst="rect">
              <a:avLst/>
            </a:prstGeom>
            <a:noFill/>
          </p:spPr>
        </p:pic>
        <p:sp>
          <p:nvSpPr>
            <p:cNvPr id="206" name="Freeform 574">
              <a:extLst>
                <a:ext uri="{FF2B5EF4-FFF2-40B4-BE49-F238E27FC236}">
                  <a16:creationId xmlns:a16="http://schemas.microsoft.com/office/drawing/2014/main" id="{6F57464B-8CC2-D106-E9B8-7B66C5C60279}"/>
                </a:ext>
              </a:extLst>
            </p:cNvPr>
            <p:cNvSpPr/>
            <p:nvPr/>
          </p:nvSpPr>
          <p:spPr>
            <a:xfrm>
              <a:off x="8162069" y="7380686"/>
              <a:ext cx="92925" cy="116292"/>
            </a:xfrm>
            <a:custGeom>
              <a:avLst/>
              <a:gdLst/>
              <a:ahLst/>
              <a:cxnLst/>
              <a:rect l="0" t="0" r="0" b="0"/>
              <a:pathLst>
                <a:path w="92925" h="116292">
                  <a:moveTo>
                    <a:pt x="35217" y="35902"/>
                  </a:moveTo>
                  <a:lnTo>
                    <a:pt x="5068" y="42480"/>
                  </a:lnTo>
                  <a:lnTo>
                    <a:pt x="0" y="19177"/>
                  </a:lnTo>
                  <a:lnTo>
                    <a:pt x="87858" y="0"/>
                  </a:lnTo>
                  <a:lnTo>
                    <a:pt x="92925" y="23317"/>
                  </a:lnTo>
                  <a:lnTo>
                    <a:pt x="62941" y="29857"/>
                  </a:lnTo>
                  <a:lnTo>
                    <a:pt x="80416" y="110235"/>
                  </a:lnTo>
                  <a:lnTo>
                    <a:pt x="52679" y="116292"/>
                  </a:lnTo>
                  <a:close/>
                  <a:moveTo>
                    <a:pt x="35217"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07" name="Picture 575">
              <a:extLst>
                <a:ext uri="{FF2B5EF4-FFF2-40B4-BE49-F238E27FC236}">
                  <a16:creationId xmlns:a16="http://schemas.microsoft.com/office/drawing/2014/main" id="{F44FB716-11B9-C3FA-849E-420D4E937152}"/>
                </a:ext>
              </a:extLst>
            </p:cNvPr>
            <p:cNvPicPr>
              <a:picLocks noChangeArrowheads="1"/>
            </p:cNvPicPr>
            <p:nvPr/>
          </p:nvPicPr>
          <p:blipFill>
            <a:blip r:embed="rId76">
              <a:extLst>
                <a:ext uri="{28A0092B-C50C-407E-A947-70E740481C1C}">
                  <a14:useLocalDpi xmlns:a14="http://schemas.microsoft.com/office/drawing/2010/main" val="0"/>
                </a:ext>
              </a:extLst>
            </a:blip>
            <a:srcRect/>
            <a:stretch>
              <a:fillRect/>
            </a:stretch>
          </p:blipFill>
          <p:spPr>
            <a:xfrm>
              <a:off x="8258598" y="7349469"/>
              <a:ext cx="139509" cy="148475"/>
            </a:xfrm>
            <a:prstGeom prst="rect">
              <a:avLst/>
            </a:prstGeom>
            <a:noFill/>
          </p:spPr>
        </p:pic>
        <p:sp>
          <p:nvSpPr>
            <p:cNvPr id="208" name="Freeform 576">
              <a:extLst>
                <a:ext uri="{FF2B5EF4-FFF2-40B4-BE49-F238E27FC236}">
                  <a16:creationId xmlns:a16="http://schemas.microsoft.com/office/drawing/2014/main" id="{042F6A0D-6A28-89FC-D9C0-9BE3CB3056F4}"/>
                </a:ext>
              </a:extLst>
            </p:cNvPr>
            <p:cNvSpPr/>
            <p:nvPr/>
          </p:nvSpPr>
          <p:spPr>
            <a:xfrm>
              <a:off x="8363194" y="7311723"/>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23"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09" name="Freeform 577">
              <a:extLst>
                <a:ext uri="{FF2B5EF4-FFF2-40B4-BE49-F238E27FC236}">
                  <a16:creationId xmlns:a16="http://schemas.microsoft.com/office/drawing/2014/main" id="{9FDD4B81-00B0-C565-28A0-01BB2DBD9992}"/>
                </a:ext>
              </a:extLst>
            </p:cNvPr>
            <p:cNvSpPr/>
            <p:nvPr/>
          </p:nvSpPr>
          <p:spPr>
            <a:xfrm>
              <a:off x="8478974" y="7265350"/>
              <a:ext cx="127405" cy="123697"/>
            </a:xfrm>
            <a:custGeom>
              <a:avLst/>
              <a:gdLst/>
              <a:ahLst/>
              <a:cxnLst/>
              <a:rect l="0" t="0" r="0" b="0"/>
              <a:pathLst>
                <a:path w="127405" h="123697">
                  <a:moveTo>
                    <a:pt x="42379" y="11379"/>
                  </a:moveTo>
                  <a:cubicBezTo>
                    <a:pt x="63575" y="0"/>
                    <a:pt x="82066" y="3061"/>
                    <a:pt x="95439"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10" name="Picture 578">
              <a:extLst>
                <a:ext uri="{FF2B5EF4-FFF2-40B4-BE49-F238E27FC236}">
                  <a16:creationId xmlns:a16="http://schemas.microsoft.com/office/drawing/2014/main" id="{F8429DF2-9C77-DC9F-3C27-71E53B9EC654}"/>
                </a:ext>
              </a:extLst>
            </p:cNvPr>
            <p:cNvPicPr>
              <a:picLocks noChangeArrowheads="1"/>
            </p:cNvPicPr>
            <p:nvPr/>
          </p:nvPicPr>
          <p:blipFill>
            <a:blip r:embed="rId77">
              <a:extLst>
                <a:ext uri="{28A0092B-C50C-407E-A947-70E740481C1C}">
                  <a14:useLocalDpi xmlns:a14="http://schemas.microsoft.com/office/drawing/2010/main" val="0"/>
                </a:ext>
              </a:extLst>
            </a:blip>
            <a:srcRect/>
            <a:stretch>
              <a:fillRect/>
            </a:stretch>
          </p:blipFill>
          <p:spPr>
            <a:xfrm>
              <a:off x="8588836" y="7198772"/>
              <a:ext cx="148996" cy="156425"/>
            </a:xfrm>
            <a:prstGeom prst="rect">
              <a:avLst/>
            </a:prstGeom>
            <a:noFill/>
          </p:spPr>
        </p:pic>
        <p:sp>
          <p:nvSpPr>
            <p:cNvPr id="211" name="Freeform 579">
              <a:extLst>
                <a:ext uri="{FF2B5EF4-FFF2-40B4-BE49-F238E27FC236}">
                  <a16:creationId xmlns:a16="http://schemas.microsoft.com/office/drawing/2014/main" id="{0BF4D965-6509-FDD7-465C-FFC928C00DAB}"/>
                </a:ext>
              </a:extLst>
            </p:cNvPr>
            <p:cNvSpPr/>
            <p:nvPr/>
          </p:nvSpPr>
          <p:spPr>
            <a:xfrm>
              <a:off x="7861919" y="6767892"/>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2" name="Freeform 580">
              <a:extLst>
                <a:ext uri="{FF2B5EF4-FFF2-40B4-BE49-F238E27FC236}">
                  <a16:creationId xmlns:a16="http://schemas.microsoft.com/office/drawing/2014/main" id="{113A01BE-61D5-7902-916B-F2060739CF95}"/>
                </a:ext>
              </a:extLst>
            </p:cNvPr>
            <p:cNvSpPr/>
            <p:nvPr/>
          </p:nvSpPr>
          <p:spPr>
            <a:xfrm>
              <a:off x="7904593" y="6653864"/>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13" name="Picture 581">
              <a:extLst>
                <a:ext uri="{FF2B5EF4-FFF2-40B4-BE49-F238E27FC236}">
                  <a16:creationId xmlns:a16="http://schemas.microsoft.com/office/drawing/2014/main" id="{E87B3105-B97B-1638-ED51-F930FCC20A92}"/>
                </a:ext>
              </a:extLst>
            </p:cNvPr>
            <p:cNvPicPr>
              <a:picLocks noChangeArrowheads="1"/>
            </p:cNvPicPr>
            <p:nvPr/>
          </p:nvPicPr>
          <p:blipFill>
            <a:blip r:embed="rId78">
              <a:extLst>
                <a:ext uri="{28A0092B-C50C-407E-A947-70E740481C1C}">
                  <a14:useLocalDpi xmlns:a14="http://schemas.microsoft.com/office/drawing/2010/main" val="0"/>
                </a:ext>
              </a:extLst>
            </a:blip>
            <a:srcRect/>
            <a:stretch>
              <a:fillRect/>
            </a:stretch>
          </p:blipFill>
          <p:spPr>
            <a:xfrm>
              <a:off x="7946520" y="6552958"/>
              <a:ext cx="157264" cy="140321"/>
            </a:xfrm>
            <a:prstGeom prst="rect">
              <a:avLst/>
            </a:prstGeom>
            <a:noFill/>
          </p:spPr>
        </p:pic>
        <p:sp>
          <p:nvSpPr>
            <p:cNvPr id="214" name="Freeform 582">
              <a:extLst>
                <a:ext uri="{FF2B5EF4-FFF2-40B4-BE49-F238E27FC236}">
                  <a16:creationId xmlns:a16="http://schemas.microsoft.com/office/drawing/2014/main" id="{8F81DE97-AFAA-7BD4-CB9D-A12D01A7EB4A}"/>
                </a:ext>
              </a:extLst>
            </p:cNvPr>
            <p:cNvSpPr/>
            <p:nvPr/>
          </p:nvSpPr>
          <p:spPr>
            <a:xfrm>
              <a:off x="8001473" y="6425713"/>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15" name="Picture 583">
              <a:extLst>
                <a:ext uri="{FF2B5EF4-FFF2-40B4-BE49-F238E27FC236}">
                  <a16:creationId xmlns:a16="http://schemas.microsoft.com/office/drawing/2014/main" id="{2991987A-9CF2-D2A7-3189-F24FA20CDF19}"/>
                </a:ext>
              </a:extLst>
            </p:cNvPr>
            <p:cNvPicPr>
              <a:picLocks noChangeArrowheads="1"/>
            </p:cNvPicPr>
            <p:nvPr/>
          </p:nvPicPr>
          <p:blipFill>
            <a:blip r:embed="rId79">
              <a:extLst>
                <a:ext uri="{28A0092B-C50C-407E-A947-70E740481C1C}">
                  <a14:useLocalDpi xmlns:a14="http://schemas.microsoft.com/office/drawing/2010/main" val="0"/>
                </a:ext>
              </a:extLst>
            </a:blip>
            <a:srcRect/>
            <a:stretch>
              <a:fillRect/>
            </a:stretch>
          </p:blipFill>
          <p:spPr>
            <a:xfrm>
              <a:off x="8076445" y="6261100"/>
              <a:ext cx="191254" cy="237082"/>
            </a:xfrm>
            <a:prstGeom prst="rect">
              <a:avLst/>
            </a:prstGeom>
            <a:noFill/>
          </p:spPr>
        </p:pic>
        <p:pic>
          <p:nvPicPr>
            <p:cNvPr id="216" name="Picture 584">
              <a:extLst>
                <a:ext uri="{FF2B5EF4-FFF2-40B4-BE49-F238E27FC236}">
                  <a16:creationId xmlns:a16="http://schemas.microsoft.com/office/drawing/2014/main" id="{B39E45F6-908F-D7B9-FAE0-C647B1989E1B}"/>
                </a:ext>
              </a:extLst>
            </p:cNvPr>
            <p:cNvPicPr>
              <a:picLocks noChangeArrowheads="1"/>
            </p:cNvPicPr>
            <p:nvPr/>
          </p:nvPicPr>
          <p:blipFill>
            <a:blip r:embed="rId80">
              <a:extLst>
                <a:ext uri="{28A0092B-C50C-407E-A947-70E740481C1C}">
                  <a14:useLocalDpi xmlns:a14="http://schemas.microsoft.com/office/drawing/2010/main" val="0"/>
                </a:ext>
              </a:extLst>
            </a:blip>
            <a:srcRect/>
            <a:stretch>
              <a:fillRect/>
            </a:stretch>
          </p:blipFill>
          <p:spPr>
            <a:xfrm>
              <a:off x="8259137" y="6146800"/>
              <a:ext cx="211762" cy="207093"/>
            </a:xfrm>
            <a:prstGeom prst="rect">
              <a:avLst/>
            </a:prstGeom>
            <a:noFill/>
          </p:spPr>
        </p:pic>
        <p:pic>
          <p:nvPicPr>
            <p:cNvPr id="217" name="Picture 585">
              <a:extLst>
                <a:ext uri="{FF2B5EF4-FFF2-40B4-BE49-F238E27FC236}">
                  <a16:creationId xmlns:a16="http://schemas.microsoft.com/office/drawing/2014/main" id="{B5824354-1D41-8B8C-50FC-EF7EB1DE6275}"/>
                </a:ext>
              </a:extLst>
            </p:cNvPr>
            <p:cNvPicPr>
              <a:picLocks noChangeArrowheads="1"/>
            </p:cNvPicPr>
            <p:nvPr/>
          </p:nvPicPr>
          <p:blipFill>
            <a:blip r:embed="rId81">
              <a:extLst>
                <a:ext uri="{28A0092B-C50C-407E-A947-70E740481C1C}">
                  <a14:useLocalDpi xmlns:a14="http://schemas.microsoft.com/office/drawing/2010/main" val="0"/>
                </a:ext>
              </a:extLst>
            </a:blip>
            <a:srcRect/>
            <a:stretch>
              <a:fillRect/>
            </a:stretch>
          </p:blipFill>
          <p:spPr>
            <a:xfrm>
              <a:off x="8460682" y="6124680"/>
              <a:ext cx="143522" cy="142531"/>
            </a:xfrm>
            <a:prstGeom prst="rect">
              <a:avLst/>
            </a:prstGeom>
            <a:noFill/>
          </p:spPr>
        </p:pic>
        <p:pic>
          <p:nvPicPr>
            <p:cNvPr id="218" name="Picture 586">
              <a:extLst>
                <a:ext uri="{FF2B5EF4-FFF2-40B4-BE49-F238E27FC236}">
                  <a16:creationId xmlns:a16="http://schemas.microsoft.com/office/drawing/2014/main" id="{A56C4794-1848-5EDC-9977-5654CE5F69C4}"/>
                </a:ext>
              </a:extLst>
            </p:cNvPr>
            <p:cNvPicPr>
              <a:picLocks noChangeArrowheads="1"/>
            </p:cNvPicPr>
            <p:nvPr/>
          </p:nvPicPr>
          <p:blipFill>
            <a:blip r:embed="rId82">
              <a:extLst>
                <a:ext uri="{28A0092B-C50C-407E-A947-70E740481C1C}">
                  <a14:useLocalDpi xmlns:a14="http://schemas.microsoft.com/office/drawing/2010/main" val="0"/>
                </a:ext>
              </a:extLst>
            </a:blip>
            <a:srcRect/>
            <a:stretch>
              <a:fillRect/>
            </a:stretch>
          </p:blipFill>
          <p:spPr>
            <a:xfrm>
              <a:off x="12865100" y="6388100"/>
              <a:ext cx="5295900" cy="2019300"/>
            </a:xfrm>
            <a:prstGeom prst="rect">
              <a:avLst/>
            </a:prstGeom>
            <a:noFill/>
          </p:spPr>
        </p:pic>
        <p:sp>
          <p:nvSpPr>
            <p:cNvPr id="219" name="Freeform 587">
              <a:extLst>
                <a:ext uri="{FF2B5EF4-FFF2-40B4-BE49-F238E27FC236}">
                  <a16:creationId xmlns:a16="http://schemas.microsoft.com/office/drawing/2014/main" id="{99550053-B47B-DA42-C148-482755E30F9B}"/>
                </a:ext>
              </a:extLst>
            </p:cNvPr>
            <p:cNvSpPr/>
            <p:nvPr/>
          </p:nvSpPr>
          <p:spPr>
            <a:xfrm>
              <a:off x="16430180" y="8509088"/>
              <a:ext cx="142354" cy="174205"/>
            </a:xfrm>
            <a:custGeom>
              <a:avLst/>
              <a:gdLst/>
              <a:ahLst/>
              <a:cxnLst/>
              <a:rect l="0" t="0" r="0" b="0"/>
              <a:pathLst>
                <a:path w="142354" h="174205">
                  <a:moveTo>
                    <a:pt x="48844" y="39179"/>
                  </a:moveTo>
                  <a:lnTo>
                    <a:pt x="0" y="39179"/>
                  </a:lnTo>
                  <a:lnTo>
                    <a:pt x="0" y="0"/>
                  </a:lnTo>
                  <a:lnTo>
                    <a:pt x="142354" y="0"/>
                  </a:lnTo>
                  <a:lnTo>
                    <a:pt x="142354" y="39179"/>
                  </a:lnTo>
                  <a:lnTo>
                    <a:pt x="93763" y="39179"/>
                  </a:lnTo>
                  <a:lnTo>
                    <a:pt x="93763" y="174205"/>
                  </a:lnTo>
                  <a:lnTo>
                    <a:pt x="48844" y="174205"/>
                  </a:lnTo>
                  <a:close/>
                  <a:moveTo>
                    <a:pt x="48844" y="39179"/>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20" name="Freeform 588">
              <a:extLst>
                <a:ext uri="{FF2B5EF4-FFF2-40B4-BE49-F238E27FC236}">
                  <a16:creationId xmlns:a16="http://schemas.microsoft.com/office/drawing/2014/main" id="{D3E2E57C-985E-D807-AE92-BC541519ED99}"/>
                </a:ext>
              </a:extLst>
            </p:cNvPr>
            <p:cNvSpPr/>
            <p:nvPr/>
          </p:nvSpPr>
          <p:spPr>
            <a:xfrm>
              <a:off x="16600405" y="8509086"/>
              <a:ext cx="127723" cy="174205"/>
            </a:xfrm>
            <a:custGeom>
              <a:avLst/>
              <a:gdLst/>
              <a:ahLst/>
              <a:cxnLst/>
              <a:rect l="0" t="0" r="0" b="0"/>
              <a:pathLst>
                <a:path w="127723" h="174205">
                  <a:moveTo>
                    <a:pt x="0" y="0"/>
                  </a:moveTo>
                  <a:lnTo>
                    <a:pt x="127723" y="0"/>
                  </a:lnTo>
                  <a:lnTo>
                    <a:pt x="127723" y="37871"/>
                  </a:lnTo>
                  <a:lnTo>
                    <a:pt x="44919" y="37871"/>
                  </a:lnTo>
                  <a:lnTo>
                    <a:pt x="44919" y="66865"/>
                  </a:lnTo>
                  <a:lnTo>
                    <a:pt x="125895" y="66865"/>
                  </a:lnTo>
                  <a:lnTo>
                    <a:pt x="125895" y="105003"/>
                  </a:lnTo>
                  <a:lnTo>
                    <a:pt x="44919" y="105003"/>
                  </a:lnTo>
                  <a:lnTo>
                    <a:pt x="44919" y="136347"/>
                  </a:lnTo>
                  <a:lnTo>
                    <a:pt x="127723" y="136347"/>
                  </a:lnTo>
                  <a:lnTo>
                    <a:pt x="127723" y="174205"/>
                  </a:lnTo>
                  <a:lnTo>
                    <a:pt x="0" y="174205"/>
                  </a:lnTo>
                  <a:close/>
                  <a:moveTo>
                    <a:pt x="0"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1" name="Picture 589">
              <a:extLst>
                <a:ext uri="{FF2B5EF4-FFF2-40B4-BE49-F238E27FC236}">
                  <a16:creationId xmlns:a16="http://schemas.microsoft.com/office/drawing/2014/main" id="{2C2F93A4-D564-6FED-82C0-5E81BC662363}"/>
                </a:ext>
              </a:extLst>
            </p:cNvPr>
            <p:cNvPicPr>
              <a:picLocks noChangeArrowheads="1"/>
            </p:cNvPicPr>
            <p:nvPr/>
          </p:nvPicPr>
          <p:blipFill>
            <a:blip r:embed="rId83">
              <a:extLst>
                <a:ext uri="{28A0092B-C50C-407E-A947-70E740481C1C}">
                  <a14:useLocalDpi xmlns:a14="http://schemas.microsoft.com/office/drawing/2010/main" val="0"/>
                </a:ext>
              </a:extLst>
            </a:blip>
            <a:srcRect/>
            <a:stretch>
              <a:fillRect/>
            </a:stretch>
          </p:blipFill>
          <p:spPr>
            <a:xfrm>
              <a:off x="16802822" y="8496300"/>
              <a:ext cx="392977" cy="203200"/>
            </a:xfrm>
            <a:prstGeom prst="rect">
              <a:avLst/>
            </a:prstGeom>
            <a:noFill/>
          </p:spPr>
        </p:pic>
        <p:sp>
          <p:nvSpPr>
            <p:cNvPr id="222" name="Freeform 590">
              <a:extLst>
                <a:ext uri="{FF2B5EF4-FFF2-40B4-BE49-F238E27FC236}">
                  <a16:creationId xmlns:a16="http://schemas.microsoft.com/office/drawing/2014/main" id="{C19C66ED-BAEC-94D0-A8E5-B84C4D3E9794}"/>
                </a:ext>
              </a:extLst>
            </p:cNvPr>
            <p:cNvSpPr/>
            <p:nvPr/>
          </p:nvSpPr>
          <p:spPr>
            <a:xfrm>
              <a:off x="17294082" y="8509088"/>
              <a:ext cx="197712" cy="174205"/>
            </a:xfrm>
            <a:custGeom>
              <a:avLst/>
              <a:gdLst/>
              <a:ahLst/>
              <a:cxnLst/>
              <a:rect l="0" t="0" r="0" b="0"/>
              <a:pathLst>
                <a:path w="197712" h="174205">
                  <a:moveTo>
                    <a:pt x="152793" y="56680"/>
                  </a:moveTo>
                  <a:lnTo>
                    <a:pt x="108661" y="174205"/>
                  </a:lnTo>
                  <a:lnTo>
                    <a:pt x="88811" y="174205"/>
                  </a:lnTo>
                  <a:lnTo>
                    <a:pt x="44932" y="56680"/>
                  </a:lnTo>
                  <a:lnTo>
                    <a:pt x="44932" y="174205"/>
                  </a:lnTo>
                  <a:lnTo>
                    <a:pt x="0" y="174205"/>
                  </a:lnTo>
                  <a:lnTo>
                    <a:pt x="0" y="0"/>
                  </a:lnTo>
                  <a:lnTo>
                    <a:pt x="62433" y="0"/>
                  </a:lnTo>
                  <a:lnTo>
                    <a:pt x="98730" y="98729"/>
                  </a:lnTo>
                  <a:lnTo>
                    <a:pt x="135306" y="0"/>
                  </a:lnTo>
                  <a:lnTo>
                    <a:pt x="197712" y="0"/>
                  </a:lnTo>
                  <a:lnTo>
                    <a:pt x="197712" y="174205"/>
                  </a:lnTo>
                  <a:lnTo>
                    <a:pt x="152793" y="174205"/>
                  </a:lnTo>
                  <a:close/>
                  <a:moveTo>
                    <a:pt x="152793" y="5668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3" name="Picture 591">
              <a:extLst>
                <a:ext uri="{FF2B5EF4-FFF2-40B4-BE49-F238E27FC236}">
                  <a16:creationId xmlns:a16="http://schemas.microsoft.com/office/drawing/2014/main" id="{3E157C57-001E-795A-6039-C3FE4B3B1842}"/>
                </a:ext>
              </a:extLst>
            </p:cNvPr>
            <p:cNvPicPr>
              <a:picLocks noChangeArrowheads="1"/>
            </p:cNvPicPr>
            <p:nvPr/>
          </p:nvPicPr>
          <p:blipFill>
            <a:blip r:embed="rId84">
              <a:extLst>
                <a:ext uri="{28A0092B-C50C-407E-A947-70E740481C1C}">
                  <a14:useLocalDpi xmlns:a14="http://schemas.microsoft.com/office/drawing/2010/main" val="0"/>
                </a:ext>
              </a:extLst>
            </a:blip>
            <a:srcRect/>
            <a:stretch>
              <a:fillRect/>
            </a:stretch>
          </p:blipFill>
          <p:spPr>
            <a:xfrm>
              <a:off x="17498330" y="8459560"/>
              <a:ext cx="573769" cy="239940"/>
            </a:xfrm>
            <a:prstGeom prst="rect">
              <a:avLst/>
            </a:prstGeom>
            <a:noFill/>
          </p:spPr>
        </p:pic>
        <p:sp>
          <p:nvSpPr>
            <p:cNvPr id="224" name="Freeform 592">
              <a:extLst>
                <a:ext uri="{FF2B5EF4-FFF2-40B4-BE49-F238E27FC236}">
                  <a16:creationId xmlns:a16="http://schemas.microsoft.com/office/drawing/2014/main" id="{F54C8144-148F-5A0F-6B9E-0BCEAEC1AEE8}"/>
                </a:ext>
              </a:extLst>
            </p:cNvPr>
            <p:cNvSpPr/>
            <p:nvPr/>
          </p:nvSpPr>
          <p:spPr>
            <a:xfrm>
              <a:off x="18085655" y="8509088"/>
              <a:ext cx="197712" cy="174205"/>
            </a:xfrm>
            <a:custGeom>
              <a:avLst/>
              <a:gdLst/>
              <a:ahLst/>
              <a:cxnLst/>
              <a:rect l="0" t="0" r="0" b="0"/>
              <a:pathLst>
                <a:path w="197712" h="174205">
                  <a:moveTo>
                    <a:pt x="152793" y="56680"/>
                  </a:moveTo>
                  <a:lnTo>
                    <a:pt x="108661" y="174205"/>
                  </a:lnTo>
                  <a:lnTo>
                    <a:pt x="88811" y="174205"/>
                  </a:lnTo>
                  <a:lnTo>
                    <a:pt x="44932" y="56680"/>
                  </a:lnTo>
                  <a:lnTo>
                    <a:pt x="44932" y="174205"/>
                  </a:lnTo>
                  <a:lnTo>
                    <a:pt x="0" y="174205"/>
                  </a:lnTo>
                  <a:lnTo>
                    <a:pt x="0" y="0"/>
                  </a:lnTo>
                  <a:lnTo>
                    <a:pt x="62433" y="0"/>
                  </a:lnTo>
                  <a:lnTo>
                    <a:pt x="98730" y="98729"/>
                  </a:lnTo>
                  <a:lnTo>
                    <a:pt x="135306" y="0"/>
                  </a:lnTo>
                  <a:lnTo>
                    <a:pt x="197712" y="0"/>
                  </a:lnTo>
                  <a:lnTo>
                    <a:pt x="197712" y="174205"/>
                  </a:lnTo>
                  <a:lnTo>
                    <a:pt x="152793" y="174205"/>
                  </a:lnTo>
                  <a:close/>
                  <a:moveTo>
                    <a:pt x="152793" y="5668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5" name="Picture 593">
              <a:extLst>
                <a:ext uri="{FF2B5EF4-FFF2-40B4-BE49-F238E27FC236}">
                  <a16:creationId xmlns:a16="http://schemas.microsoft.com/office/drawing/2014/main" id="{1218D187-847B-72F4-F758-111E964E715C}"/>
                </a:ext>
              </a:extLst>
            </p:cNvPr>
            <p:cNvPicPr>
              <a:picLocks noChangeArrowheads="1"/>
            </p:cNvPicPr>
            <p:nvPr/>
          </p:nvPicPr>
          <p:blipFill>
            <a:blip r:embed="rId85">
              <a:extLst>
                <a:ext uri="{28A0092B-C50C-407E-A947-70E740481C1C}">
                  <a14:useLocalDpi xmlns:a14="http://schemas.microsoft.com/office/drawing/2010/main" val="0"/>
                </a:ext>
              </a:extLst>
            </a:blip>
            <a:srcRect/>
            <a:stretch>
              <a:fillRect/>
            </a:stretch>
          </p:blipFill>
          <p:spPr>
            <a:xfrm>
              <a:off x="18289906" y="8496390"/>
              <a:ext cx="213194" cy="199606"/>
            </a:xfrm>
            <a:prstGeom prst="rect">
              <a:avLst/>
            </a:prstGeom>
            <a:noFill/>
          </p:spPr>
        </p:pic>
        <p:sp>
          <p:nvSpPr>
            <p:cNvPr id="226" name="Freeform 594">
              <a:extLst>
                <a:ext uri="{FF2B5EF4-FFF2-40B4-BE49-F238E27FC236}">
                  <a16:creationId xmlns:a16="http://schemas.microsoft.com/office/drawing/2014/main" id="{24DB314B-8988-9D30-C2CA-67C42859879A}"/>
                </a:ext>
              </a:extLst>
            </p:cNvPr>
            <p:cNvSpPr/>
            <p:nvPr/>
          </p:nvSpPr>
          <p:spPr>
            <a:xfrm>
              <a:off x="13048440" y="7190648"/>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27" name="Freeform 595">
              <a:extLst>
                <a:ext uri="{FF2B5EF4-FFF2-40B4-BE49-F238E27FC236}">
                  <a16:creationId xmlns:a16="http://schemas.microsoft.com/office/drawing/2014/main" id="{41A4B0AA-1933-99C8-8F46-0D1598D19C47}"/>
                </a:ext>
              </a:extLst>
            </p:cNvPr>
            <p:cNvSpPr/>
            <p:nvPr/>
          </p:nvSpPr>
          <p:spPr>
            <a:xfrm>
              <a:off x="13062369" y="7292796"/>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28" name="Freeform 596">
              <a:extLst>
                <a:ext uri="{FF2B5EF4-FFF2-40B4-BE49-F238E27FC236}">
                  <a16:creationId xmlns:a16="http://schemas.microsoft.com/office/drawing/2014/main" id="{7E5297A2-717A-1B9B-5FB2-05B43F777080}"/>
                </a:ext>
              </a:extLst>
            </p:cNvPr>
            <p:cNvSpPr/>
            <p:nvPr/>
          </p:nvSpPr>
          <p:spPr>
            <a:xfrm>
              <a:off x="13074066" y="7339416"/>
              <a:ext cx="134848" cy="129692"/>
            </a:xfrm>
            <a:custGeom>
              <a:avLst/>
              <a:gdLst/>
              <a:ahLst/>
              <a:cxnLst/>
              <a:rect l="0" t="0" r="0" b="0"/>
              <a:pathLst>
                <a:path w="134848" h="129692">
                  <a:moveTo>
                    <a:pt x="71793" y="39751"/>
                  </a:moveTo>
                  <a:lnTo>
                    <a:pt x="8217" y="59016"/>
                  </a:lnTo>
                  <a:lnTo>
                    <a:pt x="0" y="31877"/>
                  </a:lnTo>
                  <a:lnTo>
                    <a:pt x="105219" y="0"/>
                  </a:lnTo>
                  <a:lnTo>
                    <a:pt x="113677" y="27928"/>
                  </a:lnTo>
                  <a:lnTo>
                    <a:pt x="66015" y="88874"/>
                  </a:lnTo>
                  <a:lnTo>
                    <a:pt x="126593" y="70510"/>
                  </a:lnTo>
                  <a:lnTo>
                    <a:pt x="134848" y="97815"/>
                  </a:lnTo>
                  <a:lnTo>
                    <a:pt x="29642"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9" name="Picture 597">
              <a:extLst>
                <a:ext uri="{FF2B5EF4-FFF2-40B4-BE49-F238E27FC236}">
                  <a16:creationId xmlns:a16="http://schemas.microsoft.com/office/drawing/2014/main" id="{C1CF8F03-D90B-AD6D-3861-00163D790E89}"/>
                </a:ext>
              </a:extLst>
            </p:cNvPr>
            <p:cNvPicPr>
              <a:picLocks noChangeArrowheads="1"/>
            </p:cNvPicPr>
            <p:nvPr/>
          </p:nvPicPr>
          <p:blipFill>
            <a:blip r:embed="rId86">
              <a:extLst>
                <a:ext uri="{28A0092B-C50C-407E-A947-70E740481C1C}">
                  <a14:useLocalDpi xmlns:a14="http://schemas.microsoft.com/office/drawing/2010/main" val="0"/>
                </a:ext>
              </a:extLst>
            </a:blip>
            <a:srcRect/>
            <a:stretch>
              <a:fillRect/>
            </a:stretch>
          </p:blipFill>
          <p:spPr>
            <a:xfrm>
              <a:off x="13115841" y="7452444"/>
              <a:ext cx="141031" cy="143531"/>
            </a:xfrm>
            <a:prstGeom prst="rect">
              <a:avLst/>
            </a:prstGeom>
            <a:noFill/>
          </p:spPr>
        </p:pic>
        <p:sp>
          <p:nvSpPr>
            <p:cNvPr id="230" name="Freeform 598">
              <a:extLst>
                <a:ext uri="{FF2B5EF4-FFF2-40B4-BE49-F238E27FC236}">
                  <a16:creationId xmlns:a16="http://schemas.microsoft.com/office/drawing/2014/main" id="{34971A28-1A3D-5767-67F3-A64A5039DA23}"/>
                </a:ext>
              </a:extLst>
            </p:cNvPr>
            <p:cNvSpPr/>
            <p:nvPr/>
          </p:nvSpPr>
          <p:spPr>
            <a:xfrm>
              <a:off x="13207615" y="7601093"/>
              <a:ext cx="141464" cy="137426"/>
            </a:xfrm>
            <a:custGeom>
              <a:avLst/>
              <a:gdLst/>
              <a:ahLst/>
              <a:cxnLst/>
              <a:rect l="0" t="0" r="0" b="0"/>
              <a:pathLst>
                <a:path w="141464" h="137426">
                  <a:moveTo>
                    <a:pt x="80035" y="0"/>
                  </a:moveTo>
                  <a:lnTo>
                    <a:pt x="97395" y="23088"/>
                  </a:lnTo>
                  <a:lnTo>
                    <a:pt x="45822" y="61887"/>
                  </a:lnTo>
                  <a:cubicBezTo>
                    <a:pt x="35408" y="69722"/>
                    <a:pt x="32055" y="80924"/>
                    <a:pt x="41288" y="93205"/>
                  </a:cubicBezTo>
                  <a:cubicBezTo>
                    <a:pt x="50419" y="105333"/>
                    <a:pt x="62103" y="105206"/>
                    <a:pt x="72530" y="97370"/>
                  </a:cubicBezTo>
                  <a:lnTo>
                    <a:pt x="124091"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31" name="Picture 599">
              <a:extLst>
                <a:ext uri="{FF2B5EF4-FFF2-40B4-BE49-F238E27FC236}">
                  <a16:creationId xmlns:a16="http://schemas.microsoft.com/office/drawing/2014/main" id="{A61B6A8B-6192-6210-05E0-526D7E554DEC}"/>
                </a:ext>
              </a:extLst>
            </p:cNvPr>
            <p:cNvPicPr>
              <a:picLocks noChangeArrowheads="1"/>
            </p:cNvPicPr>
            <p:nvPr/>
          </p:nvPicPr>
          <p:blipFill>
            <a:blip r:embed="rId87">
              <a:extLst>
                <a:ext uri="{28A0092B-C50C-407E-A947-70E740481C1C}">
                  <a14:useLocalDpi xmlns:a14="http://schemas.microsoft.com/office/drawing/2010/main" val="0"/>
                </a:ext>
              </a:extLst>
            </a:blip>
            <a:srcRect/>
            <a:stretch>
              <a:fillRect/>
            </a:stretch>
          </p:blipFill>
          <p:spPr>
            <a:xfrm>
              <a:off x="13259066" y="7696863"/>
              <a:ext cx="253733" cy="227937"/>
            </a:xfrm>
            <a:prstGeom prst="rect">
              <a:avLst/>
            </a:prstGeom>
            <a:noFill/>
          </p:spPr>
        </p:pic>
        <p:pic>
          <p:nvPicPr>
            <p:cNvPr id="232" name="Picture 600">
              <a:extLst>
                <a:ext uri="{FF2B5EF4-FFF2-40B4-BE49-F238E27FC236}">
                  <a16:creationId xmlns:a16="http://schemas.microsoft.com/office/drawing/2014/main" id="{10601B57-49DC-FA0B-8486-C0E703318763}"/>
                </a:ext>
              </a:extLst>
            </p:cNvPr>
            <p:cNvPicPr>
              <a:picLocks noChangeArrowheads="1"/>
            </p:cNvPicPr>
            <p:nvPr/>
          </p:nvPicPr>
          <p:blipFill>
            <a:blip r:embed="rId88">
              <a:extLst>
                <a:ext uri="{28A0092B-C50C-407E-A947-70E740481C1C}">
                  <a14:useLocalDpi xmlns:a14="http://schemas.microsoft.com/office/drawing/2010/main" val="0"/>
                </a:ext>
              </a:extLst>
            </a:blip>
            <a:srcRect/>
            <a:stretch>
              <a:fillRect/>
            </a:stretch>
          </p:blipFill>
          <p:spPr>
            <a:xfrm>
              <a:off x="13462892" y="7814739"/>
              <a:ext cx="136385" cy="155612"/>
            </a:xfrm>
            <a:prstGeom prst="rect">
              <a:avLst/>
            </a:prstGeom>
            <a:noFill/>
          </p:spPr>
        </p:pic>
        <p:sp>
          <p:nvSpPr>
            <p:cNvPr id="233" name="Freeform 601">
              <a:extLst>
                <a:ext uri="{FF2B5EF4-FFF2-40B4-BE49-F238E27FC236}">
                  <a16:creationId xmlns:a16="http://schemas.microsoft.com/office/drawing/2014/main" id="{3881C100-AE27-5961-DA7E-CC7E6391C106}"/>
                </a:ext>
              </a:extLst>
            </p:cNvPr>
            <p:cNvSpPr/>
            <p:nvPr/>
          </p:nvSpPr>
          <p:spPr>
            <a:xfrm>
              <a:off x="13609106" y="7850301"/>
              <a:ext cx="92899" cy="118960"/>
            </a:xfrm>
            <a:custGeom>
              <a:avLst/>
              <a:gdLst/>
              <a:ahLst/>
              <a:cxnLst/>
              <a:rect l="0" t="0" r="0" b="0"/>
              <a:pathLst>
                <a:path w="92899" h="118960">
                  <a:moveTo>
                    <a:pt x="30327" y="29946"/>
                  </a:moveTo>
                  <a:lnTo>
                    <a:pt x="0" y="24333"/>
                  </a:lnTo>
                  <a:lnTo>
                    <a:pt x="4508"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34" name="Picture 602">
              <a:extLst>
                <a:ext uri="{FF2B5EF4-FFF2-40B4-BE49-F238E27FC236}">
                  <a16:creationId xmlns:a16="http://schemas.microsoft.com/office/drawing/2014/main" id="{E7D634EB-FD9B-D692-5E2F-4D43A2355AAE}"/>
                </a:ext>
              </a:extLst>
            </p:cNvPr>
            <p:cNvPicPr>
              <a:picLocks noChangeArrowheads="1"/>
            </p:cNvPicPr>
            <p:nvPr/>
          </p:nvPicPr>
          <p:blipFill>
            <a:blip r:embed="rId89">
              <a:extLst>
                <a:ext uri="{28A0092B-C50C-407E-A947-70E740481C1C}">
                  <a14:useLocalDpi xmlns:a14="http://schemas.microsoft.com/office/drawing/2010/main" val="0"/>
                </a:ext>
              </a:extLst>
            </a:blip>
            <a:srcRect/>
            <a:stretch>
              <a:fillRect/>
            </a:stretch>
          </p:blipFill>
          <p:spPr>
            <a:xfrm>
              <a:off x="13677527" y="7853165"/>
              <a:ext cx="143904" cy="136905"/>
            </a:xfrm>
            <a:prstGeom prst="rect">
              <a:avLst/>
            </a:prstGeom>
            <a:noFill/>
          </p:spPr>
        </p:pic>
        <p:sp>
          <p:nvSpPr>
            <p:cNvPr id="235" name="Freeform 603">
              <a:extLst>
                <a:ext uri="{FF2B5EF4-FFF2-40B4-BE49-F238E27FC236}">
                  <a16:creationId xmlns:a16="http://schemas.microsoft.com/office/drawing/2014/main" id="{A36F41E5-D085-489D-2B95-836385F046D0}"/>
                </a:ext>
              </a:extLst>
            </p:cNvPr>
            <p:cNvSpPr/>
            <p:nvPr/>
          </p:nvSpPr>
          <p:spPr>
            <a:xfrm>
              <a:off x="13804006" y="7827299"/>
              <a:ext cx="134911" cy="139368"/>
            </a:xfrm>
            <a:custGeom>
              <a:avLst/>
              <a:gdLst/>
              <a:ahLst/>
              <a:cxnLst/>
              <a:rect l="0" t="0" r="0" b="0"/>
              <a:pathLst>
                <a:path w="134911" h="139368">
                  <a:moveTo>
                    <a:pt x="42100" y="67182"/>
                  </a:moveTo>
                  <a:lnTo>
                    <a:pt x="66001" y="129170"/>
                  </a:lnTo>
                  <a:lnTo>
                    <a:pt x="39535" y="139368"/>
                  </a:lnTo>
                  <a:lnTo>
                    <a:pt x="0" y="36753"/>
                  </a:lnTo>
                  <a:lnTo>
                    <a:pt x="27229" y="26263"/>
                  </a:lnTo>
                  <a:lnTo>
                    <a:pt x="91515" y="69341"/>
                  </a:lnTo>
                  <a:lnTo>
                    <a:pt x="68757" y="10261"/>
                  </a:lnTo>
                  <a:lnTo>
                    <a:pt x="95376" y="0"/>
                  </a:lnTo>
                  <a:lnTo>
                    <a:pt x="134911" y="102614"/>
                  </a:lnTo>
                  <a:lnTo>
                    <a:pt x="109384" y="112457"/>
                  </a:lnTo>
                  <a:close/>
                  <a:moveTo>
                    <a:pt x="42100"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36" name="Freeform 604">
              <a:extLst>
                <a:ext uri="{FF2B5EF4-FFF2-40B4-BE49-F238E27FC236}">
                  <a16:creationId xmlns:a16="http://schemas.microsoft.com/office/drawing/2014/main" id="{24ACAA5C-A705-A9F5-718D-336D824753D4}"/>
                </a:ext>
              </a:extLst>
            </p:cNvPr>
            <p:cNvSpPr/>
            <p:nvPr/>
          </p:nvSpPr>
          <p:spPr>
            <a:xfrm>
              <a:off x="13917431" y="7769867"/>
              <a:ext cx="127532" cy="125157"/>
            </a:xfrm>
            <a:custGeom>
              <a:avLst/>
              <a:gdLst/>
              <a:ahLst/>
              <a:cxnLst/>
              <a:rect l="0" t="0" r="0" b="0"/>
              <a:pathLst>
                <a:path w="127532" h="125157">
                  <a:moveTo>
                    <a:pt x="29806" y="17030"/>
                  </a:moveTo>
                  <a:cubicBezTo>
                    <a:pt x="47763" y="1016"/>
                    <a:pt x="66737" y="0"/>
                    <a:pt x="81875" y="4839"/>
                  </a:cubicBezTo>
                  <a:lnTo>
                    <a:pt x="72490" y="29983"/>
                  </a:lnTo>
                  <a:cubicBezTo>
                    <a:pt x="64350" y="27532"/>
                    <a:pt x="54240" y="28828"/>
                    <a:pt x="46481" y="35737"/>
                  </a:cubicBezTo>
                  <a:cubicBezTo>
                    <a:pt x="33069" y="47687"/>
                    <a:pt x="32815" y="66471"/>
                    <a:pt x="44779" y="79882"/>
                  </a:cubicBezTo>
                  <a:cubicBezTo>
                    <a:pt x="56729" y="93293"/>
                    <a:pt x="75411" y="95173"/>
                    <a:pt x="88822" y="83209"/>
                  </a:cubicBezTo>
                  <a:cubicBezTo>
                    <a:pt x="95223" y="77507"/>
                    <a:pt x="99033" y="70141"/>
                    <a:pt x="99935" y="64464"/>
                  </a:cubicBezTo>
                  <a:lnTo>
                    <a:pt x="93788" y="57581"/>
                  </a:lnTo>
                  <a:lnTo>
                    <a:pt x="74967" y="74357"/>
                  </a:lnTo>
                  <a:lnTo>
                    <a:pt x="59282" y="56781"/>
                  </a:lnTo>
                  <a:lnTo>
                    <a:pt x="98894" y="21449"/>
                  </a:lnTo>
                  <a:lnTo>
                    <a:pt x="127532" y="53567"/>
                  </a:lnTo>
                  <a:cubicBezTo>
                    <a:pt x="127341" y="71182"/>
                    <a:pt x="120991" y="88086"/>
                    <a:pt x="105498" y="101916"/>
                  </a:cubicBezTo>
                  <a:cubicBezTo>
                    <a:pt x="81025" y="123748"/>
                    <a:pt x="46506" y="125157"/>
                    <a:pt x="23241" y="99072"/>
                  </a:cubicBezTo>
                  <a:cubicBezTo>
                    <a:pt x="0" y="72998"/>
                    <a:pt x="5321"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37" name="Picture 605">
              <a:extLst>
                <a:ext uri="{FF2B5EF4-FFF2-40B4-BE49-F238E27FC236}">
                  <a16:creationId xmlns:a16="http://schemas.microsoft.com/office/drawing/2014/main" id="{9A7AD523-8ADF-7F31-5EA4-BAA3C164CE52}"/>
                </a:ext>
              </a:extLst>
            </p:cNvPr>
            <p:cNvPicPr>
              <a:picLocks noChangeArrowheads="1"/>
            </p:cNvPicPr>
            <p:nvPr/>
          </p:nvPicPr>
          <p:blipFill>
            <a:blip r:embed="rId90">
              <a:extLst>
                <a:ext uri="{28A0092B-C50C-407E-A947-70E740481C1C}">
                  <a14:useLocalDpi xmlns:a14="http://schemas.microsoft.com/office/drawing/2010/main" val="0"/>
                </a:ext>
              </a:extLst>
            </a:blip>
            <a:srcRect/>
            <a:stretch>
              <a:fillRect/>
            </a:stretch>
          </p:blipFill>
          <p:spPr>
            <a:xfrm>
              <a:off x="13985068" y="7679856"/>
              <a:ext cx="158216" cy="142938"/>
            </a:xfrm>
            <a:prstGeom prst="rect">
              <a:avLst/>
            </a:prstGeom>
            <a:noFill/>
          </p:spPr>
        </p:pic>
        <p:pic>
          <p:nvPicPr>
            <p:cNvPr id="238" name="Picture 606">
              <a:extLst>
                <a:ext uri="{FF2B5EF4-FFF2-40B4-BE49-F238E27FC236}">
                  <a16:creationId xmlns:a16="http://schemas.microsoft.com/office/drawing/2014/main" id="{8B23967F-E74A-771F-A29D-C2B64380BF30}"/>
                </a:ext>
              </a:extLst>
            </p:cNvPr>
            <p:cNvPicPr>
              <a:picLocks noChangeArrowheads="1"/>
            </p:cNvPicPr>
            <p:nvPr/>
          </p:nvPicPr>
          <p:blipFill>
            <a:blip r:embed="rId91">
              <a:extLst>
                <a:ext uri="{28A0092B-C50C-407E-A947-70E740481C1C}">
                  <a14:useLocalDpi xmlns:a14="http://schemas.microsoft.com/office/drawing/2010/main" val="0"/>
                </a:ext>
              </a:extLst>
            </a:blip>
            <a:srcRect/>
            <a:stretch>
              <a:fillRect/>
            </a:stretch>
          </p:blipFill>
          <p:spPr>
            <a:xfrm>
              <a:off x="16904847" y="7661387"/>
              <a:ext cx="214752" cy="263413"/>
            </a:xfrm>
            <a:prstGeom prst="rect">
              <a:avLst/>
            </a:prstGeom>
            <a:noFill/>
          </p:spPr>
        </p:pic>
        <p:sp>
          <p:nvSpPr>
            <p:cNvPr id="239" name="Freeform 607">
              <a:extLst>
                <a:ext uri="{FF2B5EF4-FFF2-40B4-BE49-F238E27FC236}">
                  <a16:creationId xmlns:a16="http://schemas.microsoft.com/office/drawing/2014/main" id="{14BAAAD8-E30F-F217-82A3-25DEF7A62CA6}"/>
                </a:ext>
              </a:extLst>
            </p:cNvPr>
            <p:cNvSpPr/>
            <p:nvPr/>
          </p:nvSpPr>
          <p:spPr>
            <a:xfrm>
              <a:off x="17084504" y="7826340"/>
              <a:ext cx="74815" cy="111010"/>
            </a:xfrm>
            <a:custGeom>
              <a:avLst/>
              <a:gdLst/>
              <a:ahLst/>
              <a:cxnLst/>
              <a:rect l="0" t="0" r="0" b="0"/>
              <a:pathLst>
                <a:path w="74815" h="111010">
                  <a:moveTo>
                    <a:pt x="49466" y="0"/>
                  </a:moveTo>
                  <a:lnTo>
                    <a:pt x="74815" y="12750"/>
                  </a:lnTo>
                  <a:lnTo>
                    <a:pt x="25337"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40" name="Freeform 608">
              <a:extLst>
                <a:ext uri="{FF2B5EF4-FFF2-40B4-BE49-F238E27FC236}">
                  <a16:creationId xmlns:a16="http://schemas.microsoft.com/office/drawing/2014/main" id="{71ACEE43-573E-93F8-A434-41D89FA97C0F}"/>
                </a:ext>
              </a:extLst>
            </p:cNvPr>
            <p:cNvSpPr/>
            <p:nvPr/>
          </p:nvSpPr>
          <p:spPr>
            <a:xfrm>
              <a:off x="17159937" y="7844968"/>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41" name="Freeform 609">
              <a:extLst>
                <a:ext uri="{FF2B5EF4-FFF2-40B4-BE49-F238E27FC236}">
                  <a16:creationId xmlns:a16="http://schemas.microsoft.com/office/drawing/2014/main" id="{E4B11337-607C-68B0-D902-8952DC53E05D}"/>
                </a:ext>
              </a:extLst>
            </p:cNvPr>
            <p:cNvSpPr/>
            <p:nvPr/>
          </p:nvSpPr>
          <p:spPr>
            <a:xfrm>
              <a:off x="17257747" y="7869323"/>
              <a:ext cx="81063" cy="110350"/>
            </a:xfrm>
            <a:custGeom>
              <a:avLst/>
              <a:gdLst/>
              <a:ahLst/>
              <a:cxnLst/>
              <a:rect l="0" t="0" r="0" b="0"/>
              <a:pathLst>
                <a:path w="81063" h="110350">
                  <a:moveTo>
                    <a:pt x="355" y="0"/>
                  </a:moveTo>
                  <a:lnTo>
                    <a:pt x="81063" y="253"/>
                  </a:lnTo>
                  <a:lnTo>
                    <a:pt x="80999"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42" name="Freeform 610">
              <a:extLst>
                <a:ext uri="{FF2B5EF4-FFF2-40B4-BE49-F238E27FC236}">
                  <a16:creationId xmlns:a16="http://schemas.microsoft.com/office/drawing/2014/main" id="{039F1D88-0E00-799C-CCDC-C6BC94F69344}"/>
                </a:ext>
              </a:extLst>
            </p:cNvPr>
            <p:cNvSpPr/>
            <p:nvPr/>
          </p:nvSpPr>
          <p:spPr>
            <a:xfrm>
              <a:off x="17343858" y="7851561"/>
              <a:ext cx="93064" cy="119506"/>
            </a:xfrm>
            <a:custGeom>
              <a:avLst/>
              <a:gdLst/>
              <a:ahLst/>
              <a:cxnLst/>
              <a:rect l="0" t="0" r="0" b="0"/>
              <a:pathLst>
                <a:path w="93064" h="119506">
                  <a:moveTo>
                    <a:pt x="35102" y="35788"/>
                  </a:moveTo>
                  <a:lnTo>
                    <a:pt x="4813"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43" name="Picture 611">
              <a:extLst>
                <a:ext uri="{FF2B5EF4-FFF2-40B4-BE49-F238E27FC236}">
                  <a16:creationId xmlns:a16="http://schemas.microsoft.com/office/drawing/2014/main" id="{1A2DDE72-DA40-25F7-364A-BA7B1015DDA4}"/>
                </a:ext>
              </a:extLst>
            </p:cNvPr>
            <p:cNvPicPr>
              <a:picLocks noChangeArrowheads="1"/>
            </p:cNvPicPr>
            <p:nvPr/>
          </p:nvPicPr>
          <p:blipFill>
            <a:blip r:embed="rId92">
              <a:extLst>
                <a:ext uri="{28A0092B-C50C-407E-A947-70E740481C1C}">
                  <a14:useLocalDpi xmlns:a14="http://schemas.microsoft.com/office/drawing/2010/main" val="0"/>
                </a:ext>
              </a:extLst>
            </a:blip>
            <a:srcRect/>
            <a:stretch>
              <a:fillRect/>
            </a:stretch>
          </p:blipFill>
          <p:spPr>
            <a:xfrm>
              <a:off x="17446302" y="7815968"/>
              <a:ext cx="136945" cy="155689"/>
            </a:xfrm>
            <a:prstGeom prst="rect">
              <a:avLst/>
            </a:prstGeom>
            <a:noFill/>
          </p:spPr>
        </p:pic>
        <p:sp>
          <p:nvSpPr>
            <p:cNvPr id="244" name="Freeform 612">
              <a:extLst>
                <a:ext uri="{FF2B5EF4-FFF2-40B4-BE49-F238E27FC236}">
                  <a16:creationId xmlns:a16="http://schemas.microsoft.com/office/drawing/2014/main" id="{4F3543BD-F87A-6B91-FD2E-9584C13CD12A}"/>
                </a:ext>
              </a:extLst>
            </p:cNvPr>
            <p:cNvSpPr/>
            <p:nvPr/>
          </p:nvSpPr>
          <p:spPr>
            <a:xfrm>
              <a:off x="17533018" y="7756400"/>
              <a:ext cx="145541" cy="147904"/>
            </a:xfrm>
            <a:custGeom>
              <a:avLst/>
              <a:gdLst/>
              <a:ahLst/>
              <a:cxnLst/>
              <a:rect l="0" t="0" r="0" b="0"/>
              <a:pathLst>
                <a:path w="145541" h="147904">
                  <a:moveTo>
                    <a:pt x="47409" y="76581"/>
                  </a:moveTo>
                  <a:lnTo>
                    <a:pt x="83299" y="132575"/>
                  </a:lnTo>
                  <a:lnTo>
                    <a:pt x="59397" y="147904"/>
                  </a:lnTo>
                  <a:lnTo>
                    <a:pt x="0" y="55220"/>
                  </a:lnTo>
                  <a:lnTo>
                    <a:pt x="24588" y="39459"/>
                  </a:lnTo>
                  <a:lnTo>
                    <a:pt x="96303" y="68758"/>
                  </a:lnTo>
                  <a:lnTo>
                    <a:pt x="62102" y="15406"/>
                  </a:lnTo>
                  <a:lnTo>
                    <a:pt x="86143" y="0"/>
                  </a:lnTo>
                  <a:lnTo>
                    <a:pt x="145541"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45" name="Freeform 613">
              <a:extLst>
                <a:ext uri="{FF2B5EF4-FFF2-40B4-BE49-F238E27FC236}">
                  <a16:creationId xmlns:a16="http://schemas.microsoft.com/office/drawing/2014/main" id="{0BC96F91-0E10-0B15-E909-62BFACB78A61}"/>
                </a:ext>
              </a:extLst>
            </p:cNvPr>
            <p:cNvSpPr/>
            <p:nvPr/>
          </p:nvSpPr>
          <p:spPr>
            <a:xfrm>
              <a:off x="17640472" y="7690061"/>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18" y="63207"/>
                  </a:cubicBezTo>
                  <a:lnTo>
                    <a:pt x="93217" y="56552"/>
                  </a:lnTo>
                  <a:lnTo>
                    <a:pt x="75031" y="74053"/>
                  </a:lnTo>
                  <a:lnTo>
                    <a:pt x="58674" y="57060"/>
                  </a:lnTo>
                  <a:lnTo>
                    <a:pt x="96951" y="20218"/>
                  </a:lnTo>
                  <a:lnTo>
                    <a:pt x="126796"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46" name="Picture 614">
              <a:extLst>
                <a:ext uri="{FF2B5EF4-FFF2-40B4-BE49-F238E27FC236}">
                  <a16:creationId xmlns:a16="http://schemas.microsoft.com/office/drawing/2014/main" id="{5E19361C-FB0A-E269-F490-9F9F20880813}"/>
                </a:ext>
              </a:extLst>
            </p:cNvPr>
            <p:cNvPicPr>
              <a:picLocks noChangeArrowheads="1"/>
            </p:cNvPicPr>
            <p:nvPr/>
          </p:nvPicPr>
          <p:blipFill>
            <a:blip r:embed="rId93">
              <a:extLst>
                <a:ext uri="{28A0092B-C50C-407E-A947-70E740481C1C}">
                  <a14:useLocalDpi xmlns:a14="http://schemas.microsoft.com/office/drawing/2010/main" val="0"/>
                </a:ext>
              </a:extLst>
            </a:blip>
            <a:srcRect/>
            <a:stretch>
              <a:fillRect/>
            </a:stretch>
          </p:blipFill>
          <p:spPr>
            <a:xfrm>
              <a:off x="17715706" y="7601914"/>
              <a:ext cx="159779" cy="152362"/>
            </a:xfrm>
            <a:prstGeom prst="rect">
              <a:avLst/>
            </a:prstGeom>
            <a:noFill/>
          </p:spPr>
        </p:pic>
        <p:pic>
          <p:nvPicPr>
            <p:cNvPr id="247" name="Picture 615">
              <a:extLst>
                <a:ext uri="{FF2B5EF4-FFF2-40B4-BE49-F238E27FC236}">
                  <a16:creationId xmlns:a16="http://schemas.microsoft.com/office/drawing/2014/main" id="{1F3E52F0-E18F-F900-D652-7DE1557835BD}"/>
                </a:ext>
              </a:extLst>
            </p:cNvPr>
            <p:cNvPicPr>
              <a:picLocks noChangeArrowheads="1"/>
            </p:cNvPicPr>
            <p:nvPr/>
          </p:nvPicPr>
          <p:blipFill>
            <a:blip r:embed="rId94">
              <a:extLst>
                <a:ext uri="{28A0092B-C50C-407E-A947-70E740481C1C}">
                  <a14:useLocalDpi xmlns:a14="http://schemas.microsoft.com/office/drawing/2010/main" val="0"/>
                </a:ext>
              </a:extLst>
            </a:blip>
            <a:srcRect/>
            <a:stretch>
              <a:fillRect/>
            </a:stretch>
          </p:blipFill>
          <p:spPr>
            <a:xfrm>
              <a:off x="13461043" y="7046973"/>
              <a:ext cx="149555" cy="159651"/>
            </a:xfrm>
            <a:prstGeom prst="rect">
              <a:avLst/>
            </a:prstGeom>
            <a:noFill/>
          </p:spPr>
        </p:pic>
        <p:pic>
          <p:nvPicPr>
            <p:cNvPr id="248" name="Picture 616">
              <a:extLst>
                <a:ext uri="{FF2B5EF4-FFF2-40B4-BE49-F238E27FC236}">
                  <a16:creationId xmlns:a16="http://schemas.microsoft.com/office/drawing/2014/main" id="{D121F00C-2F33-AEA5-2925-82D00D543201}"/>
                </a:ext>
              </a:extLst>
            </p:cNvPr>
            <p:cNvPicPr>
              <a:picLocks noChangeArrowheads="1"/>
            </p:cNvPicPr>
            <p:nvPr/>
          </p:nvPicPr>
          <p:blipFill>
            <a:blip r:embed="rId95">
              <a:extLst>
                <a:ext uri="{28A0092B-C50C-407E-A947-70E740481C1C}">
                  <a14:useLocalDpi xmlns:a14="http://schemas.microsoft.com/office/drawing/2010/main" val="0"/>
                </a:ext>
              </a:extLst>
            </a:blip>
            <a:srcRect/>
            <a:stretch>
              <a:fillRect/>
            </a:stretch>
          </p:blipFill>
          <p:spPr>
            <a:xfrm>
              <a:off x="13406136" y="7172077"/>
              <a:ext cx="151536" cy="270123"/>
            </a:xfrm>
            <a:prstGeom prst="rect">
              <a:avLst/>
            </a:prstGeom>
            <a:noFill/>
          </p:spPr>
        </p:pic>
        <p:sp>
          <p:nvSpPr>
            <p:cNvPr id="249" name="Freeform 617">
              <a:extLst>
                <a:ext uri="{FF2B5EF4-FFF2-40B4-BE49-F238E27FC236}">
                  <a16:creationId xmlns:a16="http://schemas.microsoft.com/office/drawing/2014/main" id="{A030BBF1-12FA-AA7F-AE32-8A30EC66D61D}"/>
                </a:ext>
              </a:extLst>
            </p:cNvPr>
            <p:cNvSpPr/>
            <p:nvPr/>
          </p:nvSpPr>
          <p:spPr>
            <a:xfrm>
              <a:off x="13475765" y="7408909"/>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50" name="Picture 618">
              <a:extLst>
                <a:ext uri="{FF2B5EF4-FFF2-40B4-BE49-F238E27FC236}">
                  <a16:creationId xmlns:a16="http://schemas.microsoft.com/office/drawing/2014/main" id="{3C49109A-0740-5541-0312-57EC57EF5749}"/>
                </a:ext>
              </a:extLst>
            </p:cNvPr>
            <p:cNvPicPr>
              <a:picLocks noChangeArrowheads="1"/>
            </p:cNvPicPr>
            <p:nvPr/>
          </p:nvPicPr>
          <p:blipFill>
            <a:blip r:embed="rId96">
              <a:extLst>
                <a:ext uri="{28A0092B-C50C-407E-A947-70E740481C1C}">
                  <a14:useLocalDpi xmlns:a14="http://schemas.microsoft.com/office/drawing/2010/main" val="0"/>
                </a:ext>
              </a:extLst>
            </a:blip>
            <a:srcRect/>
            <a:stretch>
              <a:fillRect/>
            </a:stretch>
          </p:blipFill>
          <p:spPr>
            <a:xfrm>
              <a:off x="13552637" y="7497283"/>
              <a:ext cx="149428" cy="159740"/>
            </a:xfrm>
            <a:prstGeom prst="rect">
              <a:avLst/>
            </a:prstGeom>
            <a:noFill/>
          </p:spPr>
        </p:pic>
        <p:sp>
          <p:nvSpPr>
            <p:cNvPr id="251" name="Freeform 619">
              <a:extLst>
                <a:ext uri="{FF2B5EF4-FFF2-40B4-BE49-F238E27FC236}">
                  <a16:creationId xmlns:a16="http://schemas.microsoft.com/office/drawing/2014/main" id="{C970397E-EBCD-71C8-DE2E-1E9CD3DF8BD6}"/>
                </a:ext>
              </a:extLst>
            </p:cNvPr>
            <p:cNvSpPr/>
            <p:nvPr/>
          </p:nvSpPr>
          <p:spPr>
            <a:xfrm>
              <a:off x="17318706" y="7514980"/>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2" name="Freeform 620">
              <a:extLst>
                <a:ext uri="{FF2B5EF4-FFF2-40B4-BE49-F238E27FC236}">
                  <a16:creationId xmlns:a16="http://schemas.microsoft.com/office/drawing/2014/main" id="{42725593-50CA-863F-DE65-C1E1A4A78C97}"/>
                </a:ext>
              </a:extLst>
            </p:cNvPr>
            <p:cNvSpPr/>
            <p:nvPr/>
          </p:nvSpPr>
          <p:spPr>
            <a:xfrm>
              <a:off x="17396259" y="7448447"/>
              <a:ext cx="136169" cy="132549"/>
            </a:xfrm>
            <a:custGeom>
              <a:avLst/>
              <a:gdLst/>
              <a:ahLst/>
              <a:cxnLst/>
              <a:rect l="0" t="0" r="0" b="0"/>
              <a:pathLst>
                <a:path w="136169" h="132549">
                  <a:moveTo>
                    <a:pt x="0" y="61810"/>
                  </a:moveTo>
                  <a:lnTo>
                    <a:pt x="51854" y="0"/>
                  </a:lnTo>
                  <a:lnTo>
                    <a:pt x="70180" y="15367"/>
                  </a:lnTo>
                  <a:lnTo>
                    <a:pt x="36563" y="55448"/>
                  </a:lnTo>
                  <a:lnTo>
                    <a:pt x="50596" y="67207"/>
                  </a:lnTo>
                  <a:lnTo>
                    <a:pt x="83477"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53" name="Picture 621">
              <a:extLst>
                <a:ext uri="{FF2B5EF4-FFF2-40B4-BE49-F238E27FC236}">
                  <a16:creationId xmlns:a16="http://schemas.microsoft.com/office/drawing/2014/main" id="{584B4AFE-74E5-C275-CEC2-0780A5CCB675}"/>
                </a:ext>
              </a:extLst>
            </p:cNvPr>
            <p:cNvPicPr>
              <a:picLocks noChangeArrowheads="1"/>
            </p:cNvPicPr>
            <p:nvPr/>
          </p:nvPicPr>
          <p:blipFill>
            <a:blip r:embed="rId97">
              <a:extLst>
                <a:ext uri="{28A0092B-C50C-407E-A947-70E740481C1C}">
                  <a14:useLocalDpi xmlns:a14="http://schemas.microsoft.com/office/drawing/2010/main" val="0"/>
                </a:ext>
              </a:extLst>
            </a:blip>
            <a:srcRect/>
            <a:stretch>
              <a:fillRect/>
            </a:stretch>
          </p:blipFill>
          <p:spPr>
            <a:xfrm>
              <a:off x="17461433" y="7314873"/>
              <a:ext cx="161073" cy="140962"/>
            </a:xfrm>
            <a:prstGeom prst="rect">
              <a:avLst/>
            </a:prstGeom>
            <a:noFill/>
          </p:spPr>
        </p:pic>
        <p:sp>
          <p:nvSpPr>
            <p:cNvPr id="254" name="Freeform 622">
              <a:extLst>
                <a:ext uri="{FF2B5EF4-FFF2-40B4-BE49-F238E27FC236}">
                  <a16:creationId xmlns:a16="http://schemas.microsoft.com/office/drawing/2014/main" id="{1FCFBFE9-3F2A-0C6B-F080-A32F72D33836}"/>
                </a:ext>
              </a:extLst>
            </p:cNvPr>
            <p:cNvSpPr/>
            <p:nvPr/>
          </p:nvSpPr>
          <p:spPr>
            <a:xfrm>
              <a:off x="17507470" y="7231699"/>
              <a:ext cx="110617" cy="81419"/>
            </a:xfrm>
            <a:custGeom>
              <a:avLst/>
              <a:gdLst/>
              <a:ahLst/>
              <a:cxnLst/>
              <a:rect l="0" t="0" r="0" b="0"/>
              <a:pathLst>
                <a:path w="110617" h="81419">
                  <a:moveTo>
                    <a:pt x="0" y="80721"/>
                  </a:moveTo>
                  <a:lnTo>
                    <a:pt x="507" y="0"/>
                  </a:lnTo>
                  <a:lnTo>
                    <a:pt x="24447" y="153"/>
                  </a:lnTo>
                  <a:lnTo>
                    <a:pt x="24117" y="52477"/>
                  </a:lnTo>
                  <a:lnTo>
                    <a:pt x="42443" y="52604"/>
                  </a:lnTo>
                  <a:lnTo>
                    <a:pt x="42760"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55" name="Picture 623">
              <a:extLst>
                <a:ext uri="{FF2B5EF4-FFF2-40B4-BE49-F238E27FC236}">
                  <a16:creationId xmlns:a16="http://schemas.microsoft.com/office/drawing/2014/main" id="{72F375DC-A248-4F67-9C89-DAFD1B0F1C63}"/>
                </a:ext>
              </a:extLst>
            </p:cNvPr>
            <p:cNvPicPr>
              <a:picLocks noChangeArrowheads="1"/>
            </p:cNvPicPr>
            <p:nvPr/>
          </p:nvPicPr>
          <p:blipFill>
            <a:blip r:embed="rId98">
              <a:extLst>
                <a:ext uri="{28A0092B-C50C-407E-A947-70E740481C1C}">
                  <a14:useLocalDpi xmlns:a14="http://schemas.microsoft.com/office/drawing/2010/main" val="0"/>
                </a:ext>
              </a:extLst>
            </a:blip>
            <a:srcRect/>
            <a:stretch>
              <a:fillRect/>
            </a:stretch>
          </p:blipFill>
          <p:spPr>
            <a:xfrm>
              <a:off x="17458044" y="7085126"/>
              <a:ext cx="141889" cy="143381"/>
            </a:xfrm>
            <a:prstGeom prst="rect">
              <a:avLst/>
            </a:prstGeom>
            <a:noFill/>
          </p:spPr>
        </p:pic>
        <p:sp>
          <p:nvSpPr>
            <p:cNvPr id="256" name="Freeform 624">
              <a:extLst>
                <a:ext uri="{FF2B5EF4-FFF2-40B4-BE49-F238E27FC236}">
                  <a16:creationId xmlns:a16="http://schemas.microsoft.com/office/drawing/2014/main" id="{2EE6E0B3-AA65-CF7D-483B-5744BDB54412}"/>
                </a:ext>
              </a:extLst>
            </p:cNvPr>
            <p:cNvSpPr/>
            <p:nvPr/>
          </p:nvSpPr>
          <p:spPr>
            <a:xfrm>
              <a:off x="13271413" y="6541784"/>
              <a:ext cx="153110" cy="132739"/>
            </a:xfrm>
            <a:custGeom>
              <a:avLst/>
              <a:gdLst/>
              <a:ahLst/>
              <a:cxnLst/>
              <a:rect l="0" t="0" r="0" b="0"/>
              <a:pathLst>
                <a:path w="153110" h="132739">
                  <a:moveTo>
                    <a:pt x="68440" y="55854"/>
                  </a:moveTo>
                  <a:lnTo>
                    <a:pt x="38354" y="120115"/>
                  </a:lnTo>
                  <a:lnTo>
                    <a:pt x="8928" y="114121"/>
                  </a:lnTo>
                  <a:lnTo>
                    <a:pt x="0" y="0"/>
                  </a:lnTo>
                  <a:lnTo>
                    <a:pt x="31204" y="6350"/>
                  </a:lnTo>
                  <a:lnTo>
                    <a:pt x="32893"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57" name="Picture 625">
              <a:extLst>
                <a:ext uri="{FF2B5EF4-FFF2-40B4-BE49-F238E27FC236}">
                  <a16:creationId xmlns:a16="http://schemas.microsoft.com/office/drawing/2014/main" id="{51F62B53-9EDE-CB3B-A6BD-88B6626AABA9}"/>
                </a:ext>
              </a:extLst>
            </p:cNvPr>
            <p:cNvPicPr>
              <a:picLocks noChangeArrowheads="1"/>
            </p:cNvPicPr>
            <p:nvPr/>
          </p:nvPicPr>
          <p:blipFill>
            <a:blip r:embed="rId99">
              <a:extLst>
                <a:ext uri="{28A0092B-C50C-407E-A947-70E740481C1C}">
                  <a14:useLocalDpi xmlns:a14="http://schemas.microsoft.com/office/drawing/2010/main" val="0"/>
                </a:ext>
              </a:extLst>
            </a:blip>
            <a:srcRect/>
            <a:stretch>
              <a:fillRect/>
            </a:stretch>
          </p:blipFill>
          <p:spPr>
            <a:xfrm>
              <a:off x="13379760" y="6575098"/>
              <a:ext cx="138073" cy="154013"/>
            </a:xfrm>
            <a:prstGeom prst="rect">
              <a:avLst/>
            </a:prstGeom>
            <a:noFill/>
          </p:spPr>
        </p:pic>
        <p:sp>
          <p:nvSpPr>
            <p:cNvPr id="258" name="Freeform 626">
              <a:extLst>
                <a:ext uri="{FF2B5EF4-FFF2-40B4-BE49-F238E27FC236}">
                  <a16:creationId xmlns:a16="http://schemas.microsoft.com/office/drawing/2014/main" id="{17CC8F1D-137E-EC84-3332-410C35349CD2}"/>
                </a:ext>
              </a:extLst>
            </p:cNvPr>
            <p:cNvSpPr/>
            <p:nvPr/>
          </p:nvSpPr>
          <p:spPr>
            <a:xfrm>
              <a:off x="13512341" y="6619117"/>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59" name="Picture 627">
              <a:extLst>
                <a:ext uri="{FF2B5EF4-FFF2-40B4-BE49-F238E27FC236}">
                  <a16:creationId xmlns:a16="http://schemas.microsoft.com/office/drawing/2014/main" id="{007C67AE-AF1E-DD7B-9609-F42BADEA2C5B}"/>
                </a:ext>
              </a:extLst>
            </p:cNvPr>
            <p:cNvPicPr>
              <a:picLocks noChangeArrowheads="1"/>
            </p:cNvPicPr>
            <p:nvPr/>
          </p:nvPicPr>
          <p:blipFill>
            <a:blip r:embed="rId100">
              <a:extLst>
                <a:ext uri="{28A0092B-C50C-407E-A947-70E740481C1C}">
                  <a14:useLocalDpi xmlns:a14="http://schemas.microsoft.com/office/drawing/2010/main" val="0"/>
                </a:ext>
              </a:extLst>
            </a:blip>
            <a:srcRect/>
            <a:stretch>
              <a:fillRect/>
            </a:stretch>
          </p:blipFill>
          <p:spPr>
            <a:xfrm>
              <a:off x="13544796" y="6627893"/>
              <a:ext cx="145998" cy="165735"/>
            </a:xfrm>
            <a:prstGeom prst="rect">
              <a:avLst/>
            </a:prstGeom>
            <a:noFill/>
          </p:spPr>
        </p:pic>
        <p:sp>
          <p:nvSpPr>
            <p:cNvPr id="260" name="Freeform 628">
              <a:extLst>
                <a:ext uri="{FF2B5EF4-FFF2-40B4-BE49-F238E27FC236}">
                  <a16:creationId xmlns:a16="http://schemas.microsoft.com/office/drawing/2014/main" id="{785A5F9D-0CE9-D7AF-33B0-B1815EA741FA}"/>
                </a:ext>
              </a:extLst>
            </p:cNvPr>
            <p:cNvSpPr/>
            <p:nvPr/>
          </p:nvSpPr>
          <p:spPr>
            <a:xfrm>
              <a:off x="13664084" y="6695893"/>
              <a:ext cx="135939" cy="140931"/>
            </a:xfrm>
            <a:custGeom>
              <a:avLst/>
              <a:gdLst/>
              <a:ahLst/>
              <a:cxnLst/>
              <a:rect l="0" t="0" r="0" b="0"/>
              <a:pathLst>
                <a:path w="135939" h="140931">
                  <a:moveTo>
                    <a:pt x="50253" y="0"/>
                  </a:moveTo>
                  <a:lnTo>
                    <a:pt x="74484" y="15684"/>
                  </a:lnTo>
                  <a:lnTo>
                    <a:pt x="39458" y="69811"/>
                  </a:lnTo>
                  <a:cubicBezTo>
                    <a:pt x="32372" y="80733"/>
                    <a:pt x="33070"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61" name="Picture 629">
              <a:extLst>
                <a:ext uri="{FF2B5EF4-FFF2-40B4-BE49-F238E27FC236}">
                  <a16:creationId xmlns:a16="http://schemas.microsoft.com/office/drawing/2014/main" id="{358CD8D5-5E08-77A9-B2AE-4D50D90BA415}"/>
                </a:ext>
              </a:extLst>
            </p:cNvPr>
            <p:cNvPicPr>
              <a:picLocks noChangeArrowheads="1"/>
            </p:cNvPicPr>
            <p:nvPr/>
          </p:nvPicPr>
          <p:blipFill>
            <a:blip r:embed="rId101">
              <a:extLst>
                <a:ext uri="{28A0092B-C50C-407E-A947-70E740481C1C}">
                  <a14:useLocalDpi xmlns:a14="http://schemas.microsoft.com/office/drawing/2010/main" val="0"/>
                </a:ext>
              </a:extLst>
            </a:blip>
            <a:srcRect/>
            <a:stretch>
              <a:fillRect/>
            </a:stretch>
          </p:blipFill>
          <p:spPr>
            <a:xfrm>
              <a:off x="13728855" y="6772856"/>
              <a:ext cx="154826" cy="159372"/>
            </a:xfrm>
            <a:prstGeom prst="rect">
              <a:avLst/>
            </a:prstGeom>
            <a:noFill/>
          </p:spPr>
        </p:pic>
        <p:sp>
          <p:nvSpPr>
            <p:cNvPr id="262" name="Freeform 630">
              <a:extLst>
                <a:ext uri="{FF2B5EF4-FFF2-40B4-BE49-F238E27FC236}">
                  <a16:creationId xmlns:a16="http://schemas.microsoft.com/office/drawing/2014/main" id="{F4FCEDEB-555A-95CA-AABE-4D5BF2C08886}"/>
                </a:ext>
              </a:extLst>
            </p:cNvPr>
            <p:cNvSpPr/>
            <p:nvPr/>
          </p:nvSpPr>
          <p:spPr>
            <a:xfrm>
              <a:off x="16631987" y="7416039"/>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34" y="76021"/>
                  </a:lnTo>
                  <a:lnTo>
                    <a:pt x="84009"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63" name="Picture 631">
              <a:extLst>
                <a:ext uri="{FF2B5EF4-FFF2-40B4-BE49-F238E27FC236}">
                  <a16:creationId xmlns:a16="http://schemas.microsoft.com/office/drawing/2014/main" id="{195C3B68-9B17-72E2-0949-9B128618FB9C}"/>
                </a:ext>
              </a:extLst>
            </p:cNvPr>
            <p:cNvPicPr>
              <a:picLocks noChangeArrowheads="1"/>
            </p:cNvPicPr>
            <p:nvPr/>
          </p:nvPicPr>
          <p:blipFill>
            <a:blip r:embed="rId102">
              <a:extLst>
                <a:ext uri="{28A0092B-C50C-407E-A947-70E740481C1C}">
                  <a14:useLocalDpi xmlns:a14="http://schemas.microsoft.com/office/drawing/2010/main" val="0"/>
                </a:ext>
              </a:extLst>
            </a:blip>
            <a:srcRect/>
            <a:stretch>
              <a:fillRect/>
            </a:stretch>
          </p:blipFill>
          <p:spPr>
            <a:xfrm>
              <a:off x="16697971" y="7327123"/>
              <a:ext cx="158280" cy="143166"/>
            </a:xfrm>
            <a:prstGeom prst="rect">
              <a:avLst/>
            </a:prstGeom>
            <a:noFill/>
          </p:spPr>
        </p:pic>
        <p:sp>
          <p:nvSpPr>
            <p:cNvPr id="264" name="Freeform 632">
              <a:extLst>
                <a:ext uri="{FF2B5EF4-FFF2-40B4-BE49-F238E27FC236}">
                  <a16:creationId xmlns:a16="http://schemas.microsoft.com/office/drawing/2014/main" id="{BCA2F690-E3AA-C56F-35AD-D84207E391EA}"/>
                </a:ext>
              </a:extLst>
            </p:cNvPr>
            <p:cNvSpPr/>
            <p:nvPr/>
          </p:nvSpPr>
          <p:spPr>
            <a:xfrm>
              <a:off x="16750018" y="7200105"/>
              <a:ext cx="145579" cy="142481"/>
            </a:xfrm>
            <a:custGeom>
              <a:avLst/>
              <a:gdLst/>
              <a:ahLst/>
              <a:cxnLst/>
              <a:rect l="0" t="0" r="0" b="0"/>
              <a:pathLst>
                <a:path w="145579" h="142481">
                  <a:moveTo>
                    <a:pt x="51828" y="85763"/>
                  </a:moveTo>
                  <a:lnTo>
                    <a:pt x="110235" y="117551"/>
                  </a:lnTo>
                  <a:lnTo>
                    <a:pt x="96671" y="142481"/>
                  </a:lnTo>
                  <a:lnTo>
                    <a:pt x="0" y="89877"/>
                  </a:lnTo>
                  <a:lnTo>
                    <a:pt x="13944" y="64212"/>
                  </a:lnTo>
                  <a:lnTo>
                    <a:pt x="90918" y="55372"/>
                  </a:lnTo>
                  <a:lnTo>
                    <a:pt x="35255" y="25070"/>
                  </a:lnTo>
                  <a:lnTo>
                    <a:pt x="48895" y="0"/>
                  </a:lnTo>
                  <a:lnTo>
                    <a:pt x="145579" y="52604"/>
                  </a:lnTo>
                  <a:lnTo>
                    <a:pt x="132485" y="76670"/>
                  </a:lnTo>
                  <a:close/>
                  <a:moveTo>
                    <a:pt x="51828"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65" name="Picture 633">
              <a:extLst>
                <a:ext uri="{FF2B5EF4-FFF2-40B4-BE49-F238E27FC236}">
                  <a16:creationId xmlns:a16="http://schemas.microsoft.com/office/drawing/2014/main" id="{EBAB51D8-255E-B431-6FA1-179847A34CBE}"/>
                </a:ext>
              </a:extLst>
            </p:cNvPr>
            <p:cNvPicPr>
              <a:picLocks noChangeArrowheads="1"/>
            </p:cNvPicPr>
            <p:nvPr/>
          </p:nvPicPr>
          <p:blipFill>
            <a:blip r:embed="rId103">
              <a:extLst>
                <a:ext uri="{28A0092B-C50C-407E-A947-70E740481C1C}">
                  <a14:useLocalDpi xmlns:a14="http://schemas.microsoft.com/office/drawing/2010/main" val="0"/>
                </a:ext>
              </a:extLst>
            </a:blip>
            <a:srcRect/>
            <a:stretch>
              <a:fillRect/>
            </a:stretch>
          </p:blipFill>
          <p:spPr>
            <a:xfrm>
              <a:off x="16817885" y="7107588"/>
              <a:ext cx="159753" cy="150291"/>
            </a:xfrm>
            <a:prstGeom prst="rect">
              <a:avLst/>
            </a:prstGeom>
            <a:noFill/>
          </p:spPr>
        </p:pic>
        <p:pic>
          <p:nvPicPr>
            <p:cNvPr id="266" name="Picture 634">
              <a:extLst>
                <a:ext uri="{FF2B5EF4-FFF2-40B4-BE49-F238E27FC236}">
                  <a16:creationId xmlns:a16="http://schemas.microsoft.com/office/drawing/2014/main" id="{CCB0EDBA-F1A7-073D-1F17-6709ADB89EE3}"/>
                </a:ext>
              </a:extLst>
            </p:cNvPr>
            <p:cNvPicPr>
              <a:picLocks noChangeArrowheads="1"/>
            </p:cNvPicPr>
            <p:nvPr/>
          </p:nvPicPr>
          <p:blipFill>
            <a:blip r:embed="rId104">
              <a:extLst>
                <a:ext uri="{28A0092B-C50C-407E-A947-70E740481C1C}">
                  <a14:useLocalDpi xmlns:a14="http://schemas.microsoft.com/office/drawing/2010/main" val="0"/>
                </a:ext>
              </a:extLst>
            </a:blip>
            <a:srcRect/>
            <a:stretch>
              <a:fillRect/>
            </a:stretch>
          </p:blipFill>
          <p:spPr>
            <a:xfrm>
              <a:off x="16889781" y="7007723"/>
              <a:ext cx="159625" cy="154292"/>
            </a:xfrm>
            <a:prstGeom prst="rect">
              <a:avLst/>
            </a:prstGeom>
            <a:noFill/>
          </p:spPr>
        </p:pic>
        <p:sp>
          <p:nvSpPr>
            <p:cNvPr id="267" name="Freeform 635">
              <a:extLst>
                <a:ext uri="{FF2B5EF4-FFF2-40B4-BE49-F238E27FC236}">
                  <a16:creationId xmlns:a16="http://schemas.microsoft.com/office/drawing/2014/main" id="{0593414E-4649-3B31-CDBD-BE917D904DD8}"/>
                </a:ext>
              </a:extLst>
            </p:cNvPr>
            <p:cNvSpPr/>
            <p:nvPr/>
          </p:nvSpPr>
          <p:spPr>
            <a:xfrm>
              <a:off x="16963367" y="6904609"/>
              <a:ext cx="148234" cy="146316"/>
            </a:xfrm>
            <a:custGeom>
              <a:avLst/>
              <a:gdLst/>
              <a:ahLst/>
              <a:cxnLst/>
              <a:rect l="0" t="0" r="0" b="0"/>
              <a:pathLst>
                <a:path w="148234" h="146316">
                  <a:moveTo>
                    <a:pt x="74206" y="91808"/>
                  </a:moveTo>
                  <a:lnTo>
                    <a:pt x="75679" y="103555"/>
                  </a:lnTo>
                  <a:lnTo>
                    <a:pt x="98805" y="125920"/>
                  </a:lnTo>
                  <a:lnTo>
                    <a:pt x="79082" y="146316"/>
                  </a:lnTo>
                  <a:lnTo>
                    <a:pt x="0" y="69837"/>
                  </a:lnTo>
                  <a:lnTo>
                    <a:pt x="19724" y="49441"/>
                  </a:lnTo>
                  <a:lnTo>
                    <a:pt x="52210" y="80861"/>
                  </a:lnTo>
                  <a:lnTo>
                    <a:pt x="43218"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8" name="Freeform 636">
              <a:extLst>
                <a:ext uri="{FF2B5EF4-FFF2-40B4-BE49-F238E27FC236}">
                  <a16:creationId xmlns:a16="http://schemas.microsoft.com/office/drawing/2014/main" id="{29D843D4-439C-8DAD-4A62-68AA657723C5}"/>
                </a:ext>
              </a:extLst>
            </p:cNvPr>
            <p:cNvSpPr/>
            <p:nvPr/>
          </p:nvSpPr>
          <p:spPr>
            <a:xfrm>
              <a:off x="17045412" y="6873454"/>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9" name="Freeform 637">
              <a:extLst>
                <a:ext uri="{FF2B5EF4-FFF2-40B4-BE49-F238E27FC236}">
                  <a16:creationId xmlns:a16="http://schemas.microsoft.com/office/drawing/2014/main" id="{715CF7A0-B68A-94B0-0EC8-91785744E4B8}"/>
                </a:ext>
              </a:extLst>
            </p:cNvPr>
            <p:cNvSpPr/>
            <p:nvPr/>
          </p:nvSpPr>
          <p:spPr>
            <a:xfrm>
              <a:off x="17081847" y="6802899"/>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70" name="Picture 638">
              <a:extLst>
                <a:ext uri="{FF2B5EF4-FFF2-40B4-BE49-F238E27FC236}">
                  <a16:creationId xmlns:a16="http://schemas.microsoft.com/office/drawing/2014/main" id="{3AE557B2-B107-1FCA-3F91-363813ABC8E7}"/>
                </a:ext>
              </a:extLst>
            </p:cNvPr>
            <p:cNvPicPr>
              <a:picLocks noChangeArrowheads="1"/>
            </p:cNvPicPr>
            <p:nvPr/>
          </p:nvPicPr>
          <p:blipFill>
            <a:blip r:embed="rId105">
              <a:extLst>
                <a:ext uri="{28A0092B-C50C-407E-A947-70E740481C1C}">
                  <a14:useLocalDpi xmlns:a14="http://schemas.microsoft.com/office/drawing/2010/main" val="0"/>
                </a:ext>
              </a:extLst>
            </a:blip>
            <a:srcRect/>
            <a:stretch>
              <a:fillRect/>
            </a:stretch>
          </p:blipFill>
          <p:spPr>
            <a:xfrm>
              <a:off x="17173716" y="6745989"/>
              <a:ext cx="151220" cy="159753"/>
            </a:xfrm>
            <a:prstGeom prst="rect">
              <a:avLst/>
            </a:prstGeom>
            <a:noFill/>
          </p:spPr>
        </p:pic>
        <p:sp>
          <p:nvSpPr>
            <p:cNvPr id="271" name="Freeform 639">
              <a:extLst>
                <a:ext uri="{FF2B5EF4-FFF2-40B4-BE49-F238E27FC236}">
                  <a16:creationId xmlns:a16="http://schemas.microsoft.com/office/drawing/2014/main" id="{76964D21-3124-72FB-CDEA-D7A2BA53EDF2}"/>
                </a:ext>
              </a:extLst>
            </p:cNvPr>
            <p:cNvSpPr/>
            <p:nvPr/>
          </p:nvSpPr>
          <p:spPr>
            <a:xfrm>
              <a:off x="17265974" y="6676742"/>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2" name="Freeform 640">
              <a:extLst>
                <a:ext uri="{FF2B5EF4-FFF2-40B4-BE49-F238E27FC236}">
                  <a16:creationId xmlns:a16="http://schemas.microsoft.com/office/drawing/2014/main" id="{992ED8A2-3848-A708-BCBE-546822E99DB3}"/>
                </a:ext>
              </a:extLst>
            </p:cNvPr>
            <p:cNvSpPr/>
            <p:nvPr/>
          </p:nvSpPr>
          <p:spPr>
            <a:xfrm>
              <a:off x="17385776" y="6630792"/>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49"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23" y="35559"/>
                  </a:lnTo>
                  <a:lnTo>
                    <a:pt x="127253" y="75107"/>
                  </a:lnTo>
                  <a:cubicBezTo>
                    <a:pt x="121513" y="91782"/>
                    <a:pt x="110147" y="105841"/>
                    <a:pt x="91058" y="114057"/>
                  </a:cubicBezTo>
                  <a:cubicBezTo>
                    <a:pt x="60909" y="127062"/>
                    <a:pt x="27699"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73" name="Picture 641">
              <a:extLst>
                <a:ext uri="{FF2B5EF4-FFF2-40B4-BE49-F238E27FC236}">
                  <a16:creationId xmlns:a16="http://schemas.microsoft.com/office/drawing/2014/main" id="{58C56E45-72C3-359C-0333-18A4A331A5C1}"/>
                </a:ext>
              </a:extLst>
            </p:cNvPr>
            <p:cNvPicPr>
              <a:picLocks noChangeArrowheads="1"/>
            </p:cNvPicPr>
            <p:nvPr/>
          </p:nvPicPr>
          <p:blipFill>
            <a:blip r:embed="rId106">
              <a:extLst>
                <a:ext uri="{28A0092B-C50C-407E-A947-70E740481C1C}">
                  <a14:useLocalDpi xmlns:a14="http://schemas.microsoft.com/office/drawing/2010/main" val="0"/>
                </a:ext>
              </a:extLst>
            </a:blip>
            <a:srcRect/>
            <a:stretch>
              <a:fillRect/>
            </a:stretch>
          </p:blipFill>
          <p:spPr>
            <a:xfrm>
              <a:off x="17511323" y="6581248"/>
              <a:ext cx="138265" cy="153644"/>
            </a:xfrm>
            <a:prstGeom prst="rect">
              <a:avLst/>
            </a:prstGeom>
            <a:noFill/>
          </p:spPr>
        </p:pic>
        <p:pic>
          <p:nvPicPr>
            <p:cNvPr id="274" name="Picture 642">
              <a:extLst>
                <a:ext uri="{FF2B5EF4-FFF2-40B4-BE49-F238E27FC236}">
                  <a16:creationId xmlns:a16="http://schemas.microsoft.com/office/drawing/2014/main" id="{1BF6D061-0D82-547D-136E-71EC636503B9}"/>
                </a:ext>
              </a:extLst>
            </p:cNvPr>
            <p:cNvPicPr>
              <a:picLocks noChangeArrowheads="1"/>
            </p:cNvPicPr>
            <p:nvPr/>
          </p:nvPicPr>
          <p:blipFill>
            <a:blip r:embed="rId107">
              <a:extLst>
                <a:ext uri="{28A0092B-C50C-407E-A947-70E740481C1C}">
                  <a14:useLocalDpi xmlns:a14="http://schemas.microsoft.com/office/drawing/2010/main" val="0"/>
                </a:ext>
              </a:extLst>
            </a:blip>
            <a:srcRect/>
            <a:stretch>
              <a:fillRect/>
            </a:stretch>
          </p:blipFill>
          <p:spPr>
            <a:xfrm>
              <a:off x="14496808" y="6967946"/>
              <a:ext cx="170014" cy="153875"/>
            </a:xfrm>
            <a:prstGeom prst="rect">
              <a:avLst/>
            </a:prstGeom>
            <a:noFill/>
          </p:spPr>
        </p:pic>
        <p:pic>
          <p:nvPicPr>
            <p:cNvPr id="275" name="Picture 643">
              <a:extLst>
                <a:ext uri="{FF2B5EF4-FFF2-40B4-BE49-F238E27FC236}">
                  <a16:creationId xmlns:a16="http://schemas.microsoft.com/office/drawing/2014/main" id="{E0804AAC-3D4B-0730-844C-FFFE244B5E4C}"/>
                </a:ext>
              </a:extLst>
            </p:cNvPr>
            <p:cNvPicPr>
              <a:picLocks noChangeArrowheads="1"/>
            </p:cNvPicPr>
            <p:nvPr/>
          </p:nvPicPr>
          <p:blipFill>
            <a:blip r:embed="rId108">
              <a:extLst>
                <a:ext uri="{28A0092B-C50C-407E-A947-70E740481C1C}">
                  <a14:useLocalDpi xmlns:a14="http://schemas.microsoft.com/office/drawing/2010/main" val="0"/>
                </a:ext>
              </a:extLst>
            </a:blip>
            <a:srcRect/>
            <a:stretch>
              <a:fillRect/>
            </a:stretch>
          </p:blipFill>
          <p:spPr>
            <a:xfrm>
              <a:off x="14625967" y="6893999"/>
              <a:ext cx="143814" cy="158292"/>
            </a:xfrm>
            <a:prstGeom prst="rect">
              <a:avLst/>
            </a:prstGeom>
            <a:noFill/>
          </p:spPr>
        </p:pic>
        <p:sp>
          <p:nvSpPr>
            <p:cNvPr id="276" name="Freeform 644">
              <a:extLst>
                <a:ext uri="{FF2B5EF4-FFF2-40B4-BE49-F238E27FC236}">
                  <a16:creationId xmlns:a16="http://schemas.microsoft.com/office/drawing/2014/main" id="{29FA1AAA-71C8-996F-420B-2411654516E5}"/>
                </a:ext>
              </a:extLst>
            </p:cNvPr>
            <p:cNvSpPr/>
            <p:nvPr/>
          </p:nvSpPr>
          <p:spPr>
            <a:xfrm>
              <a:off x="14752763" y="6873144"/>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7" name="Freeform 645">
              <a:extLst>
                <a:ext uri="{FF2B5EF4-FFF2-40B4-BE49-F238E27FC236}">
                  <a16:creationId xmlns:a16="http://schemas.microsoft.com/office/drawing/2014/main" id="{B2A32394-3999-29C1-D57F-FA6D89BCFC49}"/>
                </a:ext>
              </a:extLst>
            </p:cNvPr>
            <p:cNvSpPr/>
            <p:nvPr/>
          </p:nvSpPr>
          <p:spPr>
            <a:xfrm>
              <a:off x="14873903" y="6883951"/>
              <a:ext cx="120420" cy="124002"/>
            </a:xfrm>
            <a:custGeom>
              <a:avLst/>
              <a:gdLst/>
              <a:ahLst/>
              <a:cxnLst/>
              <a:rect l="0" t="0" r="0" b="0"/>
              <a:pathLst>
                <a:path w="120420" h="124002">
                  <a:moveTo>
                    <a:pt x="82054" y="8839"/>
                  </a:moveTo>
                  <a:cubicBezTo>
                    <a:pt x="105244" y="15328"/>
                    <a:pt x="116331" y="30746"/>
                    <a:pt x="120420" y="46100"/>
                  </a:cubicBezTo>
                  <a:lnTo>
                    <a:pt x="94195"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89"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78" name="Picture 646">
              <a:extLst>
                <a:ext uri="{FF2B5EF4-FFF2-40B4-BE49-F238E27FC236}">
                  <a16:creationId xmlns:a16="http://schemas.microsoft.com/office/drawing/2014/main" id="{4793137E-05A3-8599-AD14-2E8A8BC9B3E7}"/>
                </a:ext>
              </a:extLst>
            </p:cNvPr>
            <p:cNvPicPr>
              <a:picLocks noChangeArrowheads="1"/>
            </p:cNvPicPr>
            <p:nvPr/>
          </p:nvPicPr>
          <p:blipFill>
            <a:blip r:embed="rId109">
              <a:extLst>
                <a:ext uri="{28A0092B-C50C-407E-A947-70E740481C1C}">
                  <a14:useLocalDpi xmlns:a14="http://schemas.microsoft.com/office/drawing/2010/main" val="0"/>
                </a:ext>
              </a:extLst>
            </a:blip>
            <a:srcRect/>
            <a:stretch>
              <a:fillRect/>
            </a:stretch>
          </p:blipFill>
          <p:spPr>
            <a:xfrm>
              <a:off x="14960441" y="6925513"/>
              <a:ext cx="146760" cy="159130"/>
            </a:xfrm>
            <a:prstGeom prst="rect">
              <a:avLst/>
            </a:prstGeom>
            <a:noFill/>
          </p:spPr>
        </p:pic>
        <p:sp>
          <p:nvSpPr>
            <p:cNvPr id="279" name="Freeform 647">
              <a:extLst>
                <a:ext uri="{FF2B5EF4-FFF2-40B4-BE49-F238E27FC236}">
                  <a16:creationId xmlns:a16="http://schemas.microsoft.com/office/drawing/2014/main" id="{66549BB1-9BDC-DCCD-DC15-8B4F021AB2C3}"/>
                </a:ext>
              </a:extLst>
            </p:cNvPr>
            <p:cNvSpPr/>
            <p:nvPr/>
          </p:nvSpPr>
          <p:spPr>
            <a:xfrm>
              <a:off x="15090014" y="6982869"/>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80" name="Freeform 648">
              <a:extLst>
                <a:ext uri="{FF2B5EF4-FFF2-40B4-BE49-F238E27FC236}">
                  <a16:creationId xmlns:a16="http://schemas.microsoft.com/office/drawing/2014/main" id="{D08B33E0-E655-B511-28E7-D6D897A8DDF8}"/>
                </a:ext>
              </a:extLst>
            </p:cNvPr>
            <p:cNvSpPr/>
            <p:nvPr/>
          </p:nvSpPr>
          <p:spPr>
            <a:xfrm>
              <a:off x="15143231" y="7060296"/>
              <a:ext cx="99973" cy="95719"/>
            </a:xfrm>
            <a:custGeom>
              <a:avLst/>
              <a:gdLst/>
              <a:ahLst/>
              <a:cxnLst/>
              <a:rect l="0" t="0" r="0" b="0"/>
              <a:pathLst>
                <a:path w="99973" h="95719">
                  <a:moveTo>
                    <a:pt x="80657" y="0"/>
                  </a:moveTo>
                  <a:lnTo>
                    <a:pt x="99973" y="20802"/>
                  </a:lnTo>
                  <a:lnTo>
                    <a:pt x="19304"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1" name="Picture 649">
              <a:extLst>
                <a:ext uri="{FF2B5EF4-FFF2-40B4-BE49-F238E27FC236}">
                  <a16:creationId xmlns:a16="http://schemas.microsoft.com/office/drawing/2014/main" id="{98CDBD67-2324-64A7-1E5C-0FB930C5FDC5}"/>
                </a:ext>
              </a:extLst>
            </p:cNvPr>
            <p:cNvPicPr>
              <a:picLocks noChangeArrowheads="1"/>
            </p:cNvPicPr>
            <p:nvPr/>
          </p:nvPicPr>
          <p:blipFill>
            <a:blip r:embed="rId110">
              <a:extLst>
                <a:ext uri="{28A0092B-C50C-407E-A947-70E740481C1C}">
                  <a14:useLocalDpi xmlns:a14="http://schemas.microsoft.com/office/drawing/2010/main" val="0"/>
                </a:ext>
              </a:extLst>
            </a:blip>
            <a:srcRect/>
            <a:stretch>
              <a:fillRect/>
            </a:stretch>
          </p:blipFill>
          <p:spPr>
            <a:xfrm>
              <a:off x="15163066" y="7091898"/>
              <a:ext cx="155192" cy="166001"/>
            </a:xfrm>
            <a:prstGeom prst="rect">
              <a:avLst/>
            </a:prstGeom>
            <a:noFill/>
          </p:spPr>
        </p:pic>
        <p:pic>
          <p:nvPicPr>
            <p:cNvPr id="282" name="Picture 650">
              <a:extLst>
                <a:ext uri="{FF2B5EF4-FFF2-40B4-BE49-F238E27FC236}">
                  <a16:creationId xmlns:a16="http://schemas.microsoft.com/office/drawing/2014/main" id="{AA70F7B6-4D85-F14A-7524-2321AC3B7BD9}"/>
                </a:ext>
              </a:extLst>
            </p:cNvPr>
            <p:cNvPicPr>
              <a:picLocks noChangeArrowheads="1"/>
            </p:cNvPicPr>
            <p:nvPr/>
          </p:nvPicPr>
          <p:blipFill>
            <a:blip r:embed="rId111">
              <a:extLst>
                <a:ext uri="{28A0092B-C50C-407E-A947-70E740481C1C}">
                  <a14:useLocalDpi xmlns:a14="http://schemas.microsoft.com/office/drawing/2010/main" val="0"/>
                </a:ext>
              </a:extLst>
            </a:blip>
            <a:srcRect/>
            <a:stretch>
              <a:fillRect/>
            </a:stretch>
          </p:blipFill>
          <p:spPr>
            <a:xfrm>
              <a:off x="15220008" y="7219599"/>
              <a:ext cx="158585" cy="144995"/>
            </a:xfrm>
            <a:prstGeom prst="rect">
              <a:avLst/>
            </a:prstGeom>
            <a:noFill/>
          </p:spPr>
        </p:pic>
        <p:sp>
          <p:nvSpPr>
            <p:cNvPr id="283" name="Freeform 651">
              <a:extLst>
                <a:ext uri="{FF2B5EF4-FFF2-40B4-BE49-F238E27FC236}">
                  <a16:creationId xmlns:a16="http://schemas.microsoft.com/office/drawing/2014/main" id="{1A7985EC-5335-505E-3ED9-C866D0162F8E}"/>
                </a:ext>
              </a:extLst>
            </p:cNvPr>
            <p:cNvSpPr/>
            <p:nvPr/>
          </p:nvSpPr>
          <p:spPr>
            <a:xfrm>
              <a:off x="15295072" y="7303205"/>
              <a:ext cx="124154" cy="96049"/>
            </a:xfrm>
            <a:custGeom>
              <a:avLst/>
              <a:gdLst/>
              <a:ahLst/>
              <a:cxnLst/>
              <a:rect l="0" t="0" r="0" b="0"/>
              <a:pathLst>
                <a:path w="124154" h="96049">
                  <a:moveTo>
                    <a:pt x="79133" y="37858"/>
                  </a:moveTo>
                  <a:lnTo>
                    <a:pt x="67602"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4" name="Picture 652">
              <a:extLst>
                <a:ext uri="{FF2B5EF4-FFF2-40B4-BE49-F238E27FC236}">
                  <a16:creationId xmlns:a16="http://schemas.microsoft.com/office/drawing/2014/main" id="{B0780779-CD74-10DC-C1E1-9A5329F1D0FB}"/>
                </a:ext>
              </a:extLst>
            </p:cNvPr>
            <p:cNvPicPr>
              <a:picLocks noChangeArrowheads="1"/>
            </p:cNvPicPr>
            <p:nvPr/>
          </p:nvPicPr>
          <p:blipFill>
            <a:blip r:embed="rId112">
              <a:extLst>
                <a:ext uri="{28A0092B-C50C-407E-A947-70E740481C1C}">
                  <a14:useLocalDpi xmlns:a14="http://schemas.microsoft.com/office/drawing/2010/main" val="0"/>
                </a:ext>
              </a:extLst>
            </a:blip>
            <a:srcRect/>
            <a:stretch>
              <a:fillRect/>
            </a:stretch>
          </p:blipFill>
          <p:spPr>
            <a:xfrm>
              <a:off x="15302174" y="7406985"/>
              <a:ext cx="153199" cy="138836"/>
            </a:xfrm>
            <a:prstGeom prst="rect">
              <a:avLst/>
            </a:prstGeom>
            <a:noFill/>
          </p:spPr>
        </p:pic>
        <p:sp>
          <p:nvSpPr>
            <p:cNvPr id="285" name="Freeform 653">
              <a:extLst>
                <a:ext uri="{FF2B5EF4-FFF2-40B4-BE49-F238E27FC236}">
                  <a16:creationId xmlns:a16="http://schemas.microsoft.com/office/drawing/2014/main" id="{6408F5C5-AB1C-F5E3-1D92-F1E2C956A2AB}"/>
                </a:ext>
              </a:extLst>
            </p:cNvPr>
            <p:cNvSpPr/>
            <p:nvPr/>
          </p:nvSpPr>
          <p:spPr>
            <a:xfrm>
              <a:off x="15350079" y="7516282"/>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86" name="Freeform 654">
              <a:extLst>
                <a:ext uri="{FF2B5EF4-FFF2-40B4-BE49-F238E27FC236}">
                  <a16:creationId xmlns:a16="http://schemas.microsoft.com/office/drawing/2014/main" id="{8D154DF6-21AD-3541-94E0-D0938331C75D}"/>
                </a:ext>
              </a:extLst>
            </p:cNvPr>
            <p:cNvSpPr/>
            <p:nvPr/>
          </p:nvSpPr>
          <p:spPr>
            <a:xfrm>
              <a:off x="15382107" y="7640032"/>
              <a:ext cx="122732" cy="119836"/>
            </a:xfrm>
            <a:custGeom>
              <a:avLst/>
              <a:gdLst/>
              <a:ahLst/>
              <a:cxnLst/>
              <a:rect l="0" t="0" r="0" b="0"/>
              <a:pathLst>
                <a:path w="122732" h="119836">
                  <a:moveTo>
                    <a:pt x="118084" y="54216"/>
                  </a:moveTo>
                  <a:cubicBezTo>
                    <a:pt x="122732" y="77863"/>
                    <a:pt x="113932" y="94729"/>
                    <a:pt x="102057"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70" y="13513"/>
                    <a:pt x="50711" y="6757"/>
                  </a:cubicBezTo>
                  <a:cubicBezTo>
                    <a:pt x="85039" y="0"/>
                    <a:pt x="111734"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7" name="Picture 655">
              <a:extLst>
                <a:ext uri="{FF2B5EF4-FFF2-40B4-BE49-F238E27FC236}">
                  <a16:creationId xmlns:a16="http://schemas.microsoft.com/office/drawing/2014/main" id="{BFB64EE4-2008-4166-F588-26759C7F22FE}"/>
                </a:ext>
              </a:extLst>
            </p:cNvPr>
            <p:cNvPicPr>
              <a:picLocks noChangeArrowheads="1"/>
            </p:cNvPicPr>
            <p:nvPr/>
          </p:nvPicPr>
          <p:blipFill>
            <a:blip r:embed="rId113">
              <a:extLst>
                <a:ext uri="{28A0092B-C50C-407E-A947-70E740481C1C}">
                  <a14:useLocalDpi xmlns:a14="http://schemas.microsoft.com/office/drawing/2010/main" val="0"/>
                </a:ext>
              </a:extLst>
            </a:blip>
            <a:srcRect/>
            <a:stretch>
              <a:fillRect/>
            </a:stretch>
          </p:blipFill>
          <p:spPr>
            <a:xfrm>
              <a:off x="15388145" y="7755832"/>
              <a:ext cx="145262" cy="142760"/>
            </a:xfrm>
            <a:prstGeom prst="rect">
              <a:avLst/>
            </a:prstGeom>
            <a:noFill/>
          </p:spPr>
        </p:pic>
        <p:sp>
          <p:nvSpPr>
            <p:cNvPr id="288" name="Freeform 656">
              <a:extLst>
                <a:ext uri="{FF2B5EF4-FFF2-40B4-BE49-F238E27FC236}">
                  <a16:creationId xmlns:a16="http://schemas.microsoft.com/office/drawing/2014/main" id="{D9014722-ACC8-EF22-EB67-E8086D1AD7DF}"/>
                </a:ext>
              </a:extLst>
            </p:cNvPr>
            <p:cNvSpPr/>
            <p:nvPr/>
          </p:nvSpPr>
          <p:spPr>
            <a:xfrm>
              <a:off x="14764088" y="7945893"/>
              <a:ext cx="161861" cy="155891"/>
            </a:xfrm>
            <a:custGeom>
              <a:avLst/>
              <a:gdLst/>
              <a:ahLst/>
              <a:cxnLst/>
              <a:rect l="0" t="0" r="0" b="0"/>
              <a:pathLst>
                <a:path w="161861" h="155891">
                  <a:moveTo>
                    <a:pt x="74701" y="74815"/>
                  </a:moveTo>
                  <a:lnTo>
                    <a:pt x="25514" y="122541"/>
                  </a:lnTo>
                  <a:lnTo>
                    <a:pt x="0" y="106755"/>
                  </a:lnTo>
                  <a:lnTo>
                    <a:pt x="29121" y="0"/>
                  </a:lnTo>
                  <a:lnTo>
                    <a:pt x="56172" y="16764"/>
                  </a:lnTo>
                  <a:lnTo>
                    <a:pt x="33046" y="85686"/>
                  </a:lnTo>
                  <a:lnTo>
                    <a:pt x="86308" y="35420"/>
                  </a:lnTo>
                  <a:lnTo>
                    <a:pt x="104825" y="46888"/>
                  </a:lnTo>
                  <a:lnTo>
                    <a:pt x="83514" y="116953"/>
                  </a:lnTo>
                  <a:lnTo>
                    <a:pt x="134810" y="65481"/>
                  </a:lnTo>
                  <a:lnTo>
                    <a:pt x="161861" y="82244"/>
                  </a:lnTo>
                  <a:lnTo>
                    <a:pt x="79349" y="155891"/>
                  </a:lnTo>
                  <a:lnTo>
                    <a:pt x="53848" y="140092"/>
                  </a:lnTo>
                  <a:close/>
                  <a:moveTo>
                    <a:pt x="74701"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89" name="Freeform 657">
              <a:extLst>
                <a:ext uri="{FF2B5EF4-FFF2-40B4-BE49-F238E27FC236}">
                  <a16:creationId xmlns:a16="http://schemas.microsoft.com/office/drawing/2014/main" id="{FA25227C-3F95-D923-433D-859A4D3314FA}"/>
                </a:ext>
              </a:extLst>
            </p:cNvPr>
            <p:cNvSpPr/>
            <p:nvPr/>
          </p:nvSpPr>
          <p:spPr>
            <a:xfrm>
              <a:off x="14890704" y="8029182"/>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90" name="Picture 658">
              <a:extLst>
                <a:ext uri="{FF2B5EF4-FFF2-40B4-BE49-F238E27FC236}">
                  <a16:creationId xmlns:a16="http://schemas.microsoft.com/office/drawing/2014/main" id="{C8FF72A5-37B3-E558-F41B-2F655241BFBD}"/>
                </a:ext>
              </a:extLst>
            </p:cNvPr>
            <p:cNvPicPr>
              <a:picLocks noChangeArrowheads="1"/>
            </p:cNvPicPr>
            <p:nvPr/>
          </p:nvPicPr>
          <p:blipFill>
            <a:blip r:embed="rId114">
              <a:extLst>
                <a:ext uri="{28A0092B-C50C-407E-A947-70E740481C1C}">
                  <a14:useLocalDpi xmlns:a14="http://schemas.microsoft.com/office/drawing/2010/main" val="0"/>
                </a:ext>
              </a:extLst>
            </a:blip>
            <a:srcRect/>
            <a:stretch>
              <a:fillRect/>
            </a:stretch>
          </p:blipFill>
          <p:spPr>
            <a:xfrm>
              <a:off x="14990250" y="8070769"/>
              <a:ext cx="139293" cy="148716"/>
            </a:xfrm>
            <a:prstGeom prst="rect">
              <a:avLst/>
            </a:prstGeom>
            <a:noFill/>
          </p:spPr>
        </p:pic>
        <p:sp>
          <p:nvSpPr>
            <p:cNvPr id="291" name="Freeform 659">
              <a:extLst>
                <a:ext uri="{FF2B5EF4-FFF2-40B4-BE49-F238E27FC236}">
                  <a16:creationId xmlns:a16="http://schemas.microsoft.com/office/drawing/2014/main" id="{F34804AA-4758-B88E-550E-832DB75C8A2F}"/>
                </a:ext>
              </a:extLst>
            </p:cNvPr>
            <p:cNvSpPr/>
            <p:nvPr/>
          </p:nvSpPr>
          <p:spPr>
            <a:xfrm>
              <a:off x="15133305" y="8105656"/>
              <a:ext cx="120840" cy="123925"/>
            </a:xfrm>
            <a:custGeom>
              <a:avLst/>
              <a:gdLst/>
              <a:ahLst/>
              <a:cxnLst/>
              <a:rect l="0" t="0" r="0" b="0"/>
              <a:pathLst>
                <a:path w="120840" h="123925">
                  <a:moveTo>
                    <a:pt x="40208" y="46697"/>
                  </a:moveTo>
                  <a:lnTo>
                    <a:pt x="27826"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92" name="Picture 660">
              <a:extLst>
                <a:ext uri="{FF2B5EF4-FFF2-40B4-BE49-F238E27FC236}">
                  <a16:creationId xmlns:a16="http://schemas.microsoft.com/office/drawing/2014/main" id="{148BEF83-C161-8914-6C8A-6A49C6C2F4CD}"/>
                </a:ext>
              </a:extLst>
            </p:cNvPr>
            <p:cNvPicPr>
              <a:picLocks noChangeArrowheads="1"/>
            </p:cNvPicPr>
            <p:nvPr/>
          </p:nvPicPr>
          <p:blipFill>
            <a:blip r:embed="rId115">
              <a:extLst>
                <a:ext uri="{28A0092B-C50C-407E-A947-70E740481C1C}">
                  <a14:useLocalDpi xmlns:a14="http://schemas.microsoft.com/office/drawing/2010/main" val="0"/>
                </a:ext>
              </a:extLst>
            </a:blip>
            <a:srcRect/>
            <a:stretch>
              <a:fillRect/>
            </a:stretch>
          </p:blipFill>
          <p:spPr>
            <a:xfrm>
              <a:off x="15236149" y="8119516"/>
              <a:ext cx="143166" cy="140194"/>
            </a:xfrm>
            <a:prstGeom prst="rect">
              <a:avLst/>
            </a:prstGeom>
            <a:noFill/>
          </p:spPr>
        </p:pic>
        <p:sp>
          <p:nvSpPr>
            <p:cNvPr id="293" name="Freeform 661">
              <a:extLst>
                <a:ext uri="{FF2B5EF4-FFF2-40B4-BE49-F238E27FC236}">
                  <a16:creationId xmlns:a16="http://schemas.microsoft.com/office/drawing/2014/main" id="{5282E8E3-1915-C359-2664-F4A11FA49583}"/>
                </a:ext>
              </a:extLst>
            </p:cNvPr>
            <p:cNvSpPr/>
            <p:nvPr/>
          </p:nvSpPr>
          <p:spPr>
            <a:xfrm>
              <a:off x="15376822" y="8141583"/>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94" name="Freeform 662">
              <a:extLst>
                <a:ext uri="{FF2B5EF4-FFF2-40B4-BE49-F238E27FC236}">
                  <a16:creationId xmlns:a16="http://schemas.microsoft.com/office/drawing/2014/main" id="{C9E73717-40FC-953D-0097-28E5AF68D02C}"/>
                </a:ext>
              </a:extLst>
            </p:cNvPr>
            <p:cNvSpPr/>
            <p:nvPr/>
          </p:nvSpPr>
          <p:spPr>
            <a:xfrm>
              <a:off x="15503273" y="8146339"/>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95" name="Freeform 663">
              <a:extLst>
                <a:ext uri="{FF2B5EF4-FFF2-40B4-BE49-F238E27FC236}">
                  <a16:creationId xmlns:a16="http://schemas.microsoft.com/office/drawing/2014/main" id="{23467ECF-E3DE-6F24-8221-7EBC8C7D1895}"/>
                </a:ext>
              </a:extLst>
            </p:cNvPr>
            <p:cNvSpPr/>
            <p:nvPr/>
          </p:nvSpPr>
          <p:spPr>
            <a:xfrm>
              <a:off x="15621619" y="8136715"/>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77"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96" name="Picture 664">
              <a:extLst>
                <a:ext uri="{FF2B5EF4-FFF2-40B4-BE49-F238E27FC236}">
                  <a16:creationId xmlns:a16="http://schemas.microsoft.com/office/drawing/2014/main" id="{E36113F3-3C57-C86E-14CE-D93D65356508}"/>
                </a:ext>
              </a:extLst>
            </p:cNvPr>
            <p:cNvPicPr>
              <a:picLocks noChangeArrowheads="1"/>
            </p:cNvPicPr>
            <p:nvPr/>
          </p:nvPicPr>
          <p:blipFill>
            <a:blip r:embed="rId116">
              <a:extLst>
                <a:ext uri="{28A0092B-C50C-407E-A947-70E740481C1C}">
                  <a14:useLocalDpi xmlns:a14="http://schemas.microsoft.com/office/drawing/2010/main" val="0"/>
                </a:ext>
              </a:extLst>
            </a:blip>
            <a:srcRect/>
            <a:stretch>
              <a:fillRect/>
            </a:stretch>
          </p:blipFill>
          <p:spPr>
            <a:xfrm>
              <a:off x="15734563" y="8111693"/>
              <a:ext cx="142519" cy="142151"/>
            </a:xfrm>
            <a:prstGeom prst="rect">
              <a:avLst/>
            </a:prstGeom>
            <a:noFill/>
          </p:spPr>
        </p:pic>
        <p:sp>
          <p:nvSpPr>
            <p:cNvPr id="297" name="Freeform 665">
              <a:extLst>
                <a:ext uri="{FF2B5EF4-FFF2-40B4-BE49-F238E27FC236}">
                  <a16:creationId xmlns:a16="http://schemas.microsoft.com/office/drawing/2014/main" id="{57B17B61-7B49-9D4E-840A-A0BD9B31930D}"/>
                </a:ext>
              </a:extLst>
            </p:cNvPr>
            <p:cNvSpPr/>
            <p:nvPr/>
          </p:nvSpPr>
          <p:spPr>
            <a:xfrm>
              <a:off x="15840092" y="8099851"/>
              <a:ext cx="92913" cy="116292"/>
            </a:xfrm>
            <a:custGeom>
              <a:avLst/>
              <a:gdLst/>
              <a:ahLst/>
              <a:cxnLst/>
              <a:rect l="0" t="0" r="0" b="0"/>
              <a:pathLst>
                <a:path w="92913" h="116292">
                  <a:moveTo>
                    <a:pt x="35217" y="35902"/>
                  </a:moveTo>
                  <a:lnTo>
                    <a:pt x="5068" y="42480"/>
                  </a:lnTo>
                  <a:lnTo>
                    <a:pt x="0" y="19177"/>
                  </a:lnTo>
                  <a:lnTo>
                    <a:pt x="87858" y="0"/>
                  </a:lnTo>
                  <a:lnTo>
                    <a:pt x="92913" y="23317"/>
                  </a:lnTo>
                  <a:lnTo>
                    <a:pt x="62941" y="29857"/>
                  </a:lnTo>
                  <a:lnTo>
                    <a:pt x="80416" y="110235"/>
                  </a:lnTo>
                  <a:lnTo>
                    <a:pt x="52679" y="116292"/>
                  </a:lnTo>
                  <a:close/>
                  <a:moveTo>
                    <a:pt x="35217"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98" name="Picture 666">
              <a:extLst>
                <a:ext uri="{FF2B5EF4-FFF2-40B4-BE49-F238E27FC236}">
                  <a16:creationId xmlns:a16="http://schemas.microsoft.com/office/drawing/2014/main" id="{EEC1CC79-D5D5-7712-B55B-517636F34612}"/>
                </a:ext>
              </a:extLst>
            </p:cNvPr>
            <p:cNvPicPr>
              <a:picLocks noChangeArrowheads="1"/>
            </p:cNvPicPr>
            <p:nvPr/>
          </p:nvPicPr>
          <p:blipFill>
            <a:blip r:embed="rId117">
              <a:extLst>
                <a:ext uri="{28A0092B-C50C-407E-A947-70E740481C1C}">
                  <a14:useLocalDpi xmlns:a14="http://schemas.microsoft.com/office/drawing/2010/main" val="0"/>
                </a:ext>
              </a:extLst>
            </a:blip>
            <a:srcRect/>
            <a:stretch>
              <a:fillRect/>
            </a:stretch>
          </p:blipFill>
          <p:spPr>
            <a:xfrm>
              <a:off x="15936619" y="8068634"/>
              <a:ext cx="139510" cy="148475"/>
            </a:xfrm>
            <a:prstGeom prst="rect">
              <a:avLst/>
            </a:prstGeom>
            <a:noFill/>
          </p:spPr>
        </p:pic>
        <p:sp>
          <p:nvSpPr>
            <p:cNvPr id="299" name="Freeform 667">
              <a:extLst>
                <a:ext uri="{FF2B5EF4-FFF2-40B4-BE49-F238E27FC236}">
                  <a16:creationId xmlns:a16="http://schemas.microsoft.com/office/drawing/2014/main" id="{4CDF2400-A4D9-990C-850D-8F1698ABFBC5}"/>
                </a:ext>
              </a:extLst>
            </p:cNvPr>
            <p:cNvSpPr/>
            <p:nvPr/>
          </p:nvSpPr>
          <p:spPr>
            <a:xfrm>
              <a:off x="16041219" y="8030890"/>
              <a:ext cx="133501" cy="135762"/>
            </a:xfrm>
            <a:custGeom>
              <a:avLst/>
              <a:gdLst/>
              <a:ahLst/>
              <a:cxnLst/>
              <a:rect l="0" t="0" r="0" b="0"/>
              <a:pathLst>
                <a:path w="133501" h="135762">
                  <a:moveTo>
                    <a:pt x="41541" y="65709"/>
                  </a:moveTo>
                  <a:lnTo>
                    <a:pt x="64477" y="125589"/>
                  </a:lnTo>
                  <a:lnTo>
                    <a:pt x="37973" y="135762"/>
                  </a:lnTo>
                  <a:lnTo>
                    <a:pt x="0" y="36639"/>
                  </a:lnTo>
                  <a:lnTo>
                    <a:pt x="27279" y="26174"/>
                  </a:lnTo>
                  <a:lnTo>
                    <a:pt x="90740" y="67283"/>
                  </a:lnTo>
                  <a:lnTo>
                    <a:pt x="68871" y="10223"/>
                  </a:lnTo>
                  <a:lnTo>
                    <a:pt x="95528" y="0"/>
                  </a:lnTo>
                  <a:lnTo>
                    <a:pt x="133501" y="99122"/>
                  </a:lnTo>
                  <a:lnTo>
                    <a:pt x="107923"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0" name="Freeform 668">
              <a:extLst>
                <a:ext uri="{FF2B5EF4-FFF2-40B4-BE49-F238E27FC236}">
                  <a16:creationId xmlns:a16="http://schemas.microsoft.com/office/drawing/2014/main" id="{03195145-F046-8DAC-2A49-F6F28B2E2F85}"/>
                </a:ext>
              </a:extLst>
            </p:cNvPr>
            <p:cNvSpPr/>
            <p:nvPr/>
          </p:nvSpPr>
          <p:spPr>
            <a:xfrm>
              <a:off x="16156997" y="7984516"/>
              <a:ext cx="127418" cy="123697"/>
            </a:xfrm>
            <a:custGeom>
              <a:avLst/>
              <a:gdLst/>
              <a:ahLst/>
              <a:cxnLst/>
              <a:rect l="0" t="0" r="0" b="0"/>
              <a:pathLst>
                <a:path w="127418" h="123697">
                  <a:moveTo>
                    <a:pt x="42379" y="11379"/>
                  </a:moveTo>
                  <a:cubicBezTo>
                    <a:pt x="63575" y="0"/>
                    <a:pt x="82066" y="3061"/>
                    <a:pt x="95439"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18" y="66903"/>
                  </a:lnTo>
                  <a:cubicBezTo>
                    <a:pt x="122922"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01" name="Picture 669">
              <a:extLst>
                <a:ext uri="{FF2B5EF4-FFF2-40B4-BE49-F238E27FC236}">
                  <a16:creationId xmlns:a16="http://schemas.microsoft.com/office/drawing/2014/main" id="{F1A38C86-93D0-A54F-1412-3965DBEE34EB}"/>
                </a:ext>
              </a:extLst>
            </p:cNvPr>
            <p:cNvPicPr>
              <a:picLocks noChangeArrowheads="1"/>
            </p:cNvPicPr>
            <p:nvPr/>
          </p:nvPicPr>
          <p:blipFill>
            <a:blip r:embed="rId118">
              <a:extLst>
                <a:ext uri="{28A0092B-C50C-407E-A947-70E740481C1C}">
                  <a14:useLocalDpi xmlns:a14="http://schemas.microsoft.com/office/drawing/2010/main" val="0"/>
                </a:ext>
              </a:extLst>
            </a:blip>
            <a:srcRect/>
            <a:stretch>
              <a:fillRect/>
            </a:stretch>
          </p:blipFill>
          <p:spPr>
            <a:xfrm>
              <a:off x="16266858" y="7917939"/>
              <a:ext cx="148997" cy="156425"/>
            </a:xfrm>
            <a:prstGeom prst="rect">
              <a:avLst/>
            </a:prstGeom>
            <a:noFill/>
          </p:spPr>
        </p:pic>
        <p:sp>
          <p:nvSpPr>
            <p:cNvPr id="302" name="Freeform 670">
              <a:extLst>
                <a:ext uri="{FF2B5EF4-FFF2-40B4-BE49-F238E27FC236}">
                  <a16:creationId xmlns:a16="http://schemas.microsoft.com/office/drawing/2014/main" id="{BC7E7663-D846-0B74-0062-F8B2CF74804D}"/>
                </a:ext>
              </a:extLst>
            </p:cNvPr>
            <p:cNvSpPr/>
            <p:nvPr/>
          </p:nvSpPr>
          <p:spPr>
            <a:xfrm>
              <a:off x="15539942" y="7487058"/>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3" name="Freeform 671">
              <a:extLst>
                <a:ext uri="{FF2B5EF4-FFF2-40B4-BE49-F238E27FC236}">
                  <a16:creationId xmlns:a16="http://schemas.microsoft.com/office/drawing/2014/main" id="{478D1AFB-A8AA-2231-0FA5-460338582357}"/>
                </a:ext>
              </a:extLst>
            </p:cNvPr>
            <p:cNvSpPr/>
            <p:nvPr/>
          </p:nvSpPr>
          <p:spPr>
            <a:xfrm>
              <a:off x="15582615" y="7373029"/>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04" name="Picture 672">
              <a:extLst>
                <a:ext uri="{FF2B5EF4-FFF2-40B4-BE49-F238E27FC236}">
                  <a16:creationId xmlns:a16="http://schemas.microsoft.com/office/drawing/2014/main" id="{FC4ACAB1-627B-03CA-0728-58B83D740356}"/>
                </a:ext>
              </a:extLst>
            </p:cNvPr>
            <p:cNvPicPr>
              <a:picLocks noChangeArrowheads="1"/>
            </p:cNvPicPr>
            <p:nvPr/>
          </p:nvPicPr>
          <p:blipFill>
            <a:blip r:embed="rId119">
              <a:extLst>
                <a:ext uri="{28A0092B-C50C-407E-A947-70E740481C1C}">
                  <a14:useLocalDpi xmlns:a14="http://schemas.microsoft.com/office/drawing/2010/main" val="0"/>
                </a:ext>
              </a:extLst>
            </a:blip>
            <a:srcRect/>
            <a:stretch>
              <a:fillRect/>
            </a:stretch>
          </p:blipFill>
          <p:spPr>
            <a:xfrm>
              <a:off x="15624543" y="7272124"/>
              <a:ext cx="157263" cy="140322"/>
            </a:xfrm>
            <a:prstGeom prst="rect">
              <a:avLst/>
            </a:prstGeom>
            <a:noFill/>
          </p:spPr>
        </p:pic>
        <p:sp>
          <p:nvSpPr>
            <p:cNvPr id="305" name="Freeform 673">
              <a:extLst>
                <a:ext uri="{FF2B5EF4-FFF2-40B4-BE49-F238E27FC236}">
                  <a16:creationId xmlns:a16="http://schemas.microsoft.com/office/drawing/2014/main" id="{76D7E2F1-8EA9-BD00-6145-9C630C16196A}"/>
                </a:ext>
              </a:extLst>
            </p:cNvPr>
            <p:cNvSpPr/>
            <p:nvPr/>
          </p:nvSpPr>
          <p:spPr>
            <a:xfrm>
              <a:off x="15679496" y="7144880"/>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66"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06" name="Picture 674">
              <a:extLst>
                <a:ext uri="{FF2B5EF4-FFF2-40B4-BE49-F238E27FC236}">
                  <a16:creationId xmlns:a16="http://schemas.microsoft.com/office/drawing/2014/main" id="{BB6BED9E-B75A-D213-77DA-8342E501CAE4}"/>
                </a:ext>
              </a:extLst>
            </p:cNvPr>
            <p:cNvPicPr>
              <a:picLocks noChangeArrowheads="1"/>
            </p:cNvPicPr>
            <p:nvPr/>
          </p:nvPicPr>
          <p:blipFill>
            <a:blip r:embed="rId120">
              <a:extLst>
                <a:ext uri="{28A0092B-C50C-407E-A947-70E740481C1C}">
                  <a14:useLocalDpi xmlns:a14="http://schemas.microsoft.com/office/drawing/2010/main" val="0"/>
                </a:ext>
              </a:extLst>
            </a:blip>
            <a:srcRect/>
            <a:stretch>
              <a:fillRect/>
            </a:stretch>
          </p:blipFill>
          <p:spPr>
            <a:xfrm>
              <a:off x="15754469" y="6972300"/>
              <a:ext cx="196730" cy="245047"/>
            </a:xfrm>
            <a:prstGeom prst="rect">
              <a:avLst/>
            </a:prstGeom>
            <a:noFill/>
          </p:spPr>
        </p:pic>
        <p:pic>
          <p:nvPicPr>
            <p:cNvPr id="307" name="Picture 675">
              <a:extLst>
                <a:ext uri="{FF2B5EF4-FFF2-40B4-BE49-F238E27FC236}">
                  <a16:creationId xmlns:a16="http://schemas.microsoft.com/office/drawing/2014/main" id="{07EAF6E0-0B27-FB89-DCAC-79CF9A013BCF}"/>
                </a:ext>
              </a:extLst>
            </p:cNvPr>
            <p:cNvPicPr>
              <a:picLocks noChangeArrowheads="1"/>
            </p:cNvPicPr>
            <p:nvPr/>
          </p:nvPicPr>
          <p:blipFill>
            <a:blip r:embed="rId121">
              <a:extLst>
                <a:ext uri="{28A0092B-C50C-407E-A947-70E740481C1C}">
                  <a14:useLocalDpi xmlns:a14="http://schemas.microsoft.com/office/drawing/2010/main" val="0"/>
                </a:ext>
              </a:extLst>
            </a:blip>
            <a:srcRect/>
            <a:stretch>
              <a:fillRect/>
            </a:stretch>
          </p:blipFill>
          <p:spPr>
            <a:xfrm>
              <a:off x="15937162" y="6870700"/>
              <a:ext cx="217237" cy="202358"/>
            </a:xfrm>
            <a:prstGeom prst="rect">
              <a:avLst/>
            </a:prstGeom>
            <a:noFill/>
          </p:spPr>
        </p:pic>
        <p:pic>
          <p:nvPicPr>
            <p:cNvPr id="308" name="Picture 676">
              <a:extLst>
                <a:ext uri="{FF2B5EF4-FFF2-40B4-BE49-F238E27FC236}">
                  <a16:creationId xmlns:a16="http://schemas.microsoft.com/office/drawing/2014/main" id="{1947E802-606C-8B86-F5E4-DDD1534AFA95}"/>
                </a:ext>
              </a:extLst>
            </p:cNvPr>
            <p:cNvPicPr>
              <a:picLocks noChangeArrowheads="1"/>
            </p:cNvPicPr>
            <p:nvPr/>
          </p:nvPicPr>
          <p:blipFill>
            <a:blip r:embed="rId122">
              <a:extLst>
                <a:ext uri="{28A0092B-C50C-407E-A947-70E740481C1C}">
                  <a14:useLocalDpi xmlns:a14="http://schemas.microsoft.com/office/drawing/2010/main" val="0"/>
                </a:ext>
              </a:extLst>
            </a:blip>
            <a:srcRect/>
            <a:stretch>
              <a:fillRect/>
            </a:stretch>
          </p:blipFill>
          <p:spPr>
            <a:xfrm>
              <a:off x="16138704" y="6843846"/>
              <a:ext cx="143523" cy="142531"/>
            </a:xfrm>
            <a:prstGeom prst="rect">
              <a:avLst/>
            </a:prstGeom>
            <a:noFill/>
          </p:spPr>
        </p:pic>
        <p:pic>
          <p:nvPicPr>
            <p:cNvPr id="309" name="Picture 677">
              <a:extLst>
                <a:ext uri="{FF2B5EF4-FFF2-40B4-BE49-F238E27FC236}">
                  <a16:creationId xmlns:a16="http://schemas.microsoft.com/office/drawing/2014/main" id="{7EFADBD5-F756-F4AF-033E-14E662D73EF9}"/>
                </a:ext>
              </a:extLst>
            </p:cNvPr>
            <p:cNvPicPr>
              <a:picLocks noChangeArrowheads="1"/>
            </p:cNvPicPr>
            <p:nvPr/>
          </p:nvPicPr>
          <p:blipFill>
            <a:blip r:embed="rId123">
              <a:extLst>
                <a:ext uri="{28A0092B-C50C-407E-A947-70E740481C1C}">
                  <a14:useLocalDpi xmlns:a14="http://schemas.microsoft.com/office/drawing/2010/main" val="0"/>
                </a:ext>
              </a:extLst>
            </a:blip>
            <a:srcRect/>
            <a:stretch>
              <a:fillRect/>
            </a:stretch>
          </p:blipFill>
          <p:spPr>
            <a:xfrm>
              <a:off x="14191521" y="7984115"/>
              <a:ext cx="197578" cy="245485"/>
            </a:xfrm>
            <a:prstGeom prst="rect">
              <a:avLst/>
            </a:prstGeom>
            <a:noFill/>
          </p:spPr>
        </p:pic>
        <p:sp>
          <p:nvSpPr>
            <p:cNvPr id="310" name="Freeform 678">
              <a:extLst>
                <a:ext uri="{FF2B5EF4-FFF2-40B4-BE49-F238E27FC236}">
                  <a16:creationId xmlns:a16="http://schemas.microsoft.com/office/drawing/2014/main" id="{2C61065F-6B19-9D8D-72B8-42C451EB9EEB}"/>
                </a:ext>
              </a:extLst>
            </p:cNvPr>
            <p:cNvSpPr/>
            <p:nvPr/>
          </p:nvSpPr>
          <p:spPr>
            <a:xfrm>
              <a:off x="14333469" y="8141784"/>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11" name="Freeform 679">
              <a:extLst>
                <a:ext uri="{FF2B5EF4-FFF2-40B4-BE49-F238E27FC236}">
                  <a16:creationId xmlns:a16="http://schemas.microsoft.com/office/drawing/2014/main" id="{D6386F03-8B9C-41AE-DA29-8B95697F3926}"/>
                </a:ext>
              </a:extLst>
            </p:cNvPr>
            <p:cNvSpPr/>
            <p:nvPr/>
          </p:nvSpPr>
          <p:spPr>
            <a:xfrm>
              <a:off x="14386372" y="8165190"/>
              <a:ext cx="104583" cy="115493"/>
            </a:xfrm>
            <a:custGeom>
              <a:avLst/>
              <a:gdLst/>
              <a:ahLst/>
              <a:cxnLst/>
              <a:rect l="0" t="0" r="0" b="0"/>
              <a:pathLst>
                <a:path w="104583" h="115493">
                  <a:moveTo>
                    <a:pt x="49834" y="34988"/>
                  </a:moveTo>
                  <a:lnTo>
                    <a:pt x="28778" y="19113"/>
                  </a:lnTo>
                  <a:lnTo>
                    <a:pt x="43243" y="0"/>
                  </a:lnTo>
                  <a:lnTo>
                    <a:pt x="104583" y="46265"/>
                  </a:lnTo>
                  <a:lnTo>
                    <a:pt x="90131" y="65379"/>
                  </a:lnTo>
                  <a:lnTo>
                    <a:pt x="69188" y="49592"/>
                  </a:lnTo>
                  <a:lnTo>
                    <a:pt x="19367" y="115493"/>
                  </a:lnTo>
                  <a:lnTo>
                    <a:pt x="0" y="100888"/>
                  </a:lnTo>
                  <a:close/>
                  <a:moveTo>
                    <a:pt x="49834"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12" name="Freeform 680">
              <a:extLst>
                <a:ext uri="{FF2B5EF4-FFF2-40B4-BE49-F238E27FC236}">
                  <a16:creationId xmlns:a16="http://schemas.microsoft.com/office/drawing/2014/main" id="{5AAFCB9A-2443-DBE3-4755-4DBF2BD28A74}"/>
                </a:ext>
              </a:extLst>
            </p:cNvPr>
            <p:cNvSpPr/>
            <p:nvPr/>
          </p:nvSpPr>
          <p:spPr>
            <a:xfrm>
              <a:off x="14442637" y="8217346"/>
              <a:ext cx="115430" cy="126936"/>
            </a:xfrm>
            <a:custGeom>
              <a:avLst/>
              <a:gdLst/>
              <a:ahLst/>
              <a:cxnLst/>
              <a:rect l="0" t="0" r="0" b="0"/>
              <a:pathLst>
                <a:path w="115430" h="126936">
                  <a:moveTo>
                    <a:pt x="57315" y="0"/>
                  </a:moveTo>
                  <a:lnTo>
                    <a:pt x="115430" y="37045"/>
                  </a:lnTo>
                  <a:lnTo>
                    <a:pt x="102971" y="56578"/>
                  </a:lnTo>
                  <a:lnTo>
                    <a:pt x="65303"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13" name="Freeform 681">
              <a:extLst>
                <a:ext uri="{FF2B5EF4-FFF2-40B4-BE49-F238E27FC236}">
                  <a16:creationId xmlns:a16="http://schemas.microsoft.com/office/drawing/2014/main" id="{B5901C9B-F6FE-77EA-6A5A-A586117D5C52}"/>
                </a:ext>
              </a:extLst>
            </p:cNvPr>
            <p:cNvSpPr/>
            <p:nvPr/>
          </p:nvSpPr>
          <p:spPr>
            <a:xfrm>
              <a:off x="14537183" y="8258600"/>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98"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4" name="Picture 682">
              <a:extLst>
                <a:ext uri="{FF2B5EF4-FFF2-40B4-BE49-F238E27FC236}">
                  <a16:creationId xmlns:a16="http://schemas.microsoft.com/office/drawing/2014/main" id="{3C9A19A7-DEA5-71CB-7639-AF8DAD2AE364}"/>
                </a:ext>
              </a:extLst>
            </p:cNvPr>
            <p:cNvPicPr>
              <a:picLocks noChangeArrowheads="1"/>
            </p:cNvPicPr>
            <p:nvPr/>
          </p:nvPicPr>
          <p:blipFill>
            <a:blip r:embed="rId124">
              <a:extLst>
                <a:ext uri="{28A0092B-C50C-407E-A947-70E740481C1C}">
                  <a14:useLocalDpi xmlns:a14="http://schemas.microsoft.com/office/drawing/2010/main" val="0"/>
                </a:ext>
              </a:extLst>
            </a:blip>
            <a:srcRect/>
            <a:stretch>
              <a:fillRect/>
            </a:stretch>
          </p:blipFill>
          <p:spPr>
            <a:xfrm>
              <a:off x="14567746" y="8294648"/>
              <a:ext cx="130212" cy="150025"/>
            </a:xfrm>
            <a:prstGeom prst="rect">
              <a:avLst/>
            </a:prstGeom>
            <a:noFill/>
          </p:spPr>
        </p:pic>
        <p:sp>
          <p:nvSpPr>
            <p:cNvPr id="315" name="Freeform 683">
              <a:extLst>
                <a:ext uri="{FF2B5EF4-FFF2-40B4-BE49-F238E27FC236}">
                  <a16:creationId xmlns:a16="http://schemas.microsoft.com/office/drawing/2014/main" id="{3FB3DAAB-2FD9-0849-8A46-3E31765E69BB}"/>
                </a:ext>
              </a:extLst>
            </p:cNvPr>
            <p:cNvSpPr/>
            <p:nvPr/>
          </p:nvSpPr>
          <p:spPr>
            <a:xfrm>
              <a:off x="14684779" y="8337732"/>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16" name="Freeform 684">
              <a:extLst>
                <a:ext uri="{FF2B5EF4-FFF2-40B4-BE49-F238E27FC236}">
                  <a16:creationId xmlns:a16="http://schemas.microsoft.com/office/drawing/2014/main" id="{F661863F-16F1-C1D1-2A64-AA9CD05A80E9}"/>
                </a:ext>
              </a:extLst>
            </p:cNvPr>
            <p:cNvSpPr/>
            <p:nvPr/>
          </p:nvSpPr>
          <p:spPr>
            <a:xfrm>
              <a:off x="14789331" y="8379195"/>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09" y="53009"/>
                  </a:cubicBezTo>
                  <a:cubicBezTo>
                    <a:pt x="28524"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7" name="Picture 685">
              <a:extLst>
                <a:ext uri="{FF2B5EF4-FFF2-40B4-BE49-F238E27FC236}">
                  <a16:creationId xmlns:a16="http://schemas.microsoft.com/office/drawing/2014/main" id="{531B24BD-B519-D41F-4C7B-B1E8C8D3B036}"/>
                </a:ext>
              </a:extLst>
            </p:cNvPr>
            <p:cNvPicPr>
              <a:picLocks noChangeArrowheads="1"/>
            </p:cNvPicPr>
            <p:nvPr/>
          </p:nvPicPr>
          <p:blipFill>
            <a:blip r:embed="rId125">
              <a:extLst>
                <a:ext uri="{28A0092B-C50C-407E-A947-70E740481C1C}">
                  <a14:useLocalDpi xmlns:a14="http://schemas.microsoft.com/office/drawing/2010/main" val="0"/>
                </a:ext>
              </a:extLst>
            </a:blip>
            <a:srcRect/>
            <a:stretch>
              <a:fillRect/>
            </a:stretch>
          </p:blipFill>
          <p:spPr>
            <a:xfrm>
              <a:off x="14867165" y="8399856"/>
              <a:ext cx="123240" cy="145338"/>
            </a:xfrm>
            <a:prstGeom prst="rect">
              <a:avLst/>
            </a:prstGeom>
            <a:noFill/>
          </p:spPr>
        </p:pic>
        <p:sp>
          <p:nvSpPr>
            <p:cNvPr id="318" name="Freeform 686">
              <a:extLst>
                <a:ext uri="{FF2B5EF4-FFF2-40B4-BE49-F238E27FC236}">
                  <a16:creationId xmlns:a16="http://schemas.microsoft.com/office/drawing/2014/main" id="{927B75C9-A65E-1DDF-EED8-034672399532}"/>
                </a:ext>
              </a:extLst>
            </p:cNvPr>
            <p:cNvSpPr/>
            <p:nvPr/>
          </p:nvSpPr>
          <p:spPr>
            <a:xfrm>
              <a:off x="15026570" y="8435931"/>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19" name="Freeform 687">
              <a:extLst>
                <a:ext uri="{FF2B5EF4-FFF2-40B4-BE49-F238E27FC236}">
                  <a16:creationId xmlns:a16="http://schemas.microsoft.com/office/drawing/2014/main" id="{6228E5D4-5408-1DFE-5884-E72207785E88}"/>
                </a:ext>
              </a:extLst>
            </p:cNvPr>
            <p:cNvSpPr/>
            <p:nvPr/>
          </p:nvSpPr>
          <p:spPr>
            <a:xfrm>
              <a:off x="15099985" y="8452830"/>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20" name="Picture 688">
              <a:extLst>
                <a:ext uri="{FF2B5EF4-FFF2-40B4-BE49-F238E27FC236}">
                  <a16:creationId xmlns:a16="http://schemas.microsoft.com/office/drawing/2014/main" id="{5A152183-9EDB-3080-B63D-D24550A6D90B}"/>
                </a:ext>
              </a:extLst>
            </p:cNvPr>
            <p:cNvPicPr>
              <a:picLocks noChangeArrowheads="1"/>
            </p:cNvPicPr>
            <p:nvPr/>
          </p:nvPicPr>
          <p:blipFill>
            <a:blip r:embed="rId126">
              <a:extLst>
                <a:ext uri="{28A0092B-C50C-407E-A947-70E740481C1C}">
                  <a14:useLocalDpi xmlns:a14="http://schemas.microsoft.com/office/drawing/2010/main" val="0"/>
                </a:ext>
              </a:extLst>
            </a:blip>
            <a:srcRect/>
            <a:stretch>
              <a:fillRect/>
            </a:stretch>
          </p:blipFill>
          <p:spPr>
            <a:xfrm>
              <a:off x="15171362" y="8456222"/>
              <a:ext cx="121308" cy="143583"/>
            </a:xfrm>
            <a:prstGeom prst="rect">
              <a:avLst/>
            </a:prstGeom>
            <a:noFill/>
          </p:spPr>
        </p:pic>
        <p:sp>
          <p:nvSpPr>
            <p:cNvPr id="321" name="Freeform 689">
              <a:extLst>
                <a:ext uri="{FF2B5EF4-FFF2-40B4-BE49-F238E27FC236}">
                  <a16:creationId xmlns:a16="http://schemas.microsoft.com/office/drawing/2014/main" id="{E77D1298-02CA-5480-AF6B-80361D4D6BAF}"/>
                </a:ext>
              </a:extLst>
            </p:cNvPr>
            <p:cNvSpPr/>
            <p:nvPr/>
          </p:nvSpPr>
          <p:spPr>
            <a:xfrm>
              <a:off x="15290842" y="8477936"/>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88"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22" name="Freeform 690">
              <a:extLst>
                <a:ext uri="{FF2B5EF4-FFF2-40B4-BE49-F238E27FC236}">
                  <a16:creationId xmlns:a16="http://schemas.microsoft.com/office/drawing/2014/main" id="{E250C065-7D03-7FCF-393C-5682ECE6297A}"/>
                </a:ext>
              </a:extLst>
            </p:cNvPr>
            <p:cNvSpPr/>
            <p:nvPr/>
          </p:nvSpPr>
          <p:spPr>
            <a:xfrm>
              <a:off x="15392088" y="8485074"/>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23" name="Freeform 691">
              <a:extLst>
                <a:ext uri="{FF2B5EF4-FFF2-40B4-BE49-F238E27FC236}">
                  <a16:creationId xmlns:a16="http://schemas.microsoft.com/office/drawing/2014/main" id="{282DD102-3D8F-7195-52FF-8A51ECE7357D}"/>
                </a:ext>
              </a:extLst>
            </p:cNvPr>
            <p:cNvSpPr/>
            <p:nvPr/>
          </p:nvSpPr>
          <p:spPr>
            <a:xfrm>
              <a:off x="15431982" y="8486856"/>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24" name="Freeform 692">
              <a:extLst>
                <a:ext uri="{FF2B5EF4-FFF2-40B4-BE49-F238E27FC236}">
                  <a16:creationId xmlns:a16="http://schemas.microsoft.com/office/drawing/2014/main" id="{73064557-5DFE-4057-BF9A-BA14FE60B01A}"/>
                </a:ext>
              </a:extLst>
            </p:cNvPr>
            <p:cNvSpPr/>
            <p:nvPr/>
          </p:nvSpPr>
          <p:spPr>
            <a:xfrm>
              <a:off x="15507401" y="8487060"/>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25" name="Picture 693">
              <a:extLst>
                <a:ext uri="{FF2B5EF4-FFF2-40B4-BE49-F238E27FC236}">
                  <a16:creationId xmlns:a16="http://schemas.microsoft.com/office/drawing/2014/main" id="{0B7EBE70-66F6-4CD5-5AB6-C7C0BAF3163F}"/>
                </a:ext>
              </a:extLst>
            </p:cNvPr>
            <p:cNvPicPr>
              <a:picLocks noChangeArrowheads="1"/>
            </p:cNvPicPr>
            <p:nvPr/>
          </p:nvPicPr>
          <p:blipFill>
            <a:blip r:embed="rId127">
              <a:extLst>
                <a:ext uri="{28A0092B-C50C-407E-A947-70E740481C1C}">
                  <a14:useLocalDpi xmlns:a14="http://schemas.microsoft.com/office/drawing/2010/main" val="0"/>
                </a:ext>
              </a:extLst>
            </a:blip>
            <a:srcRect/>
            <a:stretch>
              <a:fillRect/>
            </a:stretch>
          </p:blipFill>
          <p:spPr>
            <a:xfrm>
              <a:off x="15628036" y="8467734"/>
              <a:ext cx="112276" cy="136201"/>
            </a:xfrm>
            <a:prstGeom prst="rect">
              <a:avLst/>
            </a:prstGeom>
            <a:noFill/>
          </p:spPr>
        </p:pic>
        <p:pic>
          <p:nvPicPr>
            <p:cNvPr id="326" name="Picture 694">
              <a:extLst>
                <a:ext uri="{FF2B5EF4-FFF2-40B4-BE49-F238E27FC236}">
                  <a16:creationId xmlns:a16="http://schemas.microsoft.com/office/drawing/2014/main" id="{B1630408-E30F-4797-AC35-6554C5D482BB}"/>
                </a:ext>
              </a:extLst>
            </p:cNvPr>
            <p:cNvPicPr>
              <a:picLocks noChangeArrowheads="1"/>
            </p:cNvPicPr>
            <p:nvPr/>
          </p:nvPicPr>
          <p:blipFill>
            <a:blip r:embed="rId128">
              <a:extLst>
                <a:ext uri="{28A0092B-C50C-407E-A947-70E740481C1C}">
                  <a14:useLocalDpi xmlns:a14="http://schemas.microsoft.com/office/drawing/2010/main" val="0"/>
                </a:ext>
              </a:extLst>
            </a:blip>
            <a:srcRect/>
            <a:stretch>
              <a:fillRect/>
            </a:stretch>
          </p:blipFill>
          <p:spPr>
            <a:xfrm>
              <a:off x="15755326" y="8453866"/>
              <a:ext cx="120789" cy="139623"/>
            </a:xfrm>
            <a:prstGeom prst="rect">
              <a:avLst/>
            </a:prstGeom>
            <a:noFill/>
          </p:spPr>
        </p:pic>
        <p:sp>
          <p:nvSpPr>
            <p:cNvPr id="327" name="Freeform 695">
              <a:extLst>
                <a:ext uri="{FF2B5EF4-FFF2-40B4-BE49-F238E27FC236}">
                  <a16:creationId xmlns:a16="http://schemas.microsoft.com/office/drawing/2014/main" id="{2F94E4A1-20F4-3412-030C-0E48A94E4B78}"/>
                </a:ext>
              </a:extLst>
            </p:cNvPr>
            <p:cNvSpPr/>
            <p:nvPr/>
          </p:nvSpPr>
          <p:spPr>
            <a:xfrm>
              <a:off x="15850920" y="8447623"/>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28" name="Freeform 696">
              <a:extLst>
                <a:ext uri="{FF2B5EF4-FFF2-40B4-BE49-F238E27FC236}">
                  <a16:creationId xmlns:a16="http://schemas.microsoft.com/office/drawing/2014/main" id="{DEB24A82-18C3-B5ED-6099-D2947427A643}"/>
                </a:ext>
              </a:extLst>
            </p:cNvPr>
            <p:cNvSpPr/>
            <p:nvPr/>
          </p:nvSpPr>
          <p:spPr>
            <a:xfrm>
              <a:off x="15943414" y="8427597"/>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57"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29" name="Picture 697">
              <a:extLst>
                <a:ext uri="{FF2B5EF4-FFF2-40B4-BE49-F238E27FC236}">
                  <a16:creationId xmlns:a16="http://schemas.microsoft.com/office/drawing/2014/main" id="{AB7D081C-3644-4944-3FE7-6098C9211D9D}"/>
                </a:ext>
              </a:extLst>
            </p:cNvPr>
            <p:cNvPicPr>
              <a:picLocks noChangeArrowheads="1"/>
            </p:cNvPicPr>
            <p:nvPr/>
          </p:nvPicPr>
          <p:blipFill>
            <a:blip r:embed="rId129">
              <a:extLst>
                <a:ext uri="{28A0092B-C50C-407E-A947-70E740481C1C}">
                  <a14:useLocalDpi xmlns:a14="http://schemas.microsoft.com/office/drawing/2010/main" val="0"/>
                </a:ext>
              </a:extLst>
            </a:blip>
            <a:srcRect/>
            <a:stretch>
              <a:fillRect/>
            </a:stretch>
          </p:blipFill>
          <p:spPr>
            <a:xfrm>
              <a:off x="16028244" y="8395007"/>
              <a:ext cx="122635" cy="134959"/>
            </a:xfrm>
            <a:prstGeom prst="rect">
              <a:avLst/>
            </a:prstGeom>
            <a:noFill/>
          </p:spPr>
        </p:pic>
        <p:sp>
          <p:nvSpPr>
            <p:cNvPr id="330" name="Freeform 698">
              <a:extLst>
                <a:ext uri="{FF2B5EF4-FFF2-40B4-BE49-F238E27FC236}">
                  <a16:creationId xmlns:a16="http://schemas.microsoft.com/office/drawing/2014/main" id="{27A7BA5E-B099-D8AD-BD71-915F17865242}"/>
                </a:ext>
              </a:extLst>
            </p:cNvPr>
            <p:cNvSpPr/>
            <p:nvPr/>
          </p:nvSpPr>
          <p:spPr>
            <a:xfrm>
              <a:off x="16131779" y="8367356"/>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1" name="Freeform 699">
              <a:extLst>
                <a:ext uri="{FF2B5EF4-FFF2-40B4-BE49-F238E27FC236}">
                  <a16:creationId xmlns:a16="http://schemas.microsoft.com/office/drawing/2014/main" id="{B0A577B3-813D-5F4F-8230-DB7514B664CD}"/>
                </a:ext>
              </a:extLst>
            </p:cNvPr>
            <p:cNvSpPr/>
            <p:nvPr/>
          </p:nvSpPr>
          <p:spPr>
            <a:xfrm>
              <a:off x="16225578" y="8330466"/>
              <a:ext cx="117156" cy="130034"/>
            </a:xfrm>
            <a:custGeom>
              <a:avLst/>
              <a:gdLst/>
              <a:ahLst/>
              <a:cxnLst/>
              <a:rect l="0" t="0" r="0" b="0"/>
              <a:pathLst>
                <a:path w="117156" h="130034">
                  <a:moveTo>
                    <a:pt x="37261" y="61683"/>
                  </a:moveTo>
                  <a:lnTo>
                    <a:pt x="61568"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2" name="Freeform 700">
              <a:extLst>
                <a:ext uri="{FF2B5EF4-FFF2-40B4-BE49-F238E27FC236}">
                  <a16:creationId xmlns:a16="http://schemas.microsoft.com/office/drawing/2014/main" id="{0111A50B-EF19-BE37-DA32-F5BAB9C160A1}"/>
                </a:ext>
              </a:extLst>
            </p:cNvPr>
            <p:cNvSpPr/>
            <p:nvPr/>
          </p:nvSpPr>
          <p:spPr>
            <a:xfrm>
              <a:off x="16312239" y="8294950"/>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21"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33" name="Picture 701">
              <a:extLst>
                <a:ext uri="{FF2B5EF4-FFF2-40B4-BE49-F238E27FC236}">
                  <a16:creationId xmlns:a16="http://schemas.microsoft.com/office/drawing/2014/main" id="{0C8DC3F2-2EC7-A841-2A81-F30D9A32B45F}"/>
                </a:ext>
              </a:extLst>
            </p:cNvPr>
            <p:cNvPicPr>
              <a:picLocks noChangeArrowheads="1"/>
            </p:cNvPicPr>
            <p:nvPr/>
          </p:nvPicPr>
          <p:blipFill>
            <a:blip r:embed="rId130">
              <a:extLst>
                <a:ext uri="{28A0092B-C50C-407E-A947-70E740481C1C}">
                  <a14:useLocalDpi xmlns:a14="http://schemas.microsoft.com/office/drawing/2010/main" val="0"/>
                </a:ext>
              </a:extLst>
            </a:blip>
            <a:srcRect/>
            <a:stretch>
              <a:fillRect/>
            </a:stretch>
          </p:blipFill>
          <p:spPr>
            <a:xfrm>
              <a:off x="16389391" y="8216900"/>
              <a:ext cx="196808" cy="187862"/>
            </a:xfrm>
            <a:prstGeom prst="rect">
              <a:avLst/>
            </a:prstGeom>
            <a:noFill/>
          </p:spPr>
        </p:pic>
        <p:sp>
          <p:nvSpPr>
            <p:cNvPr id="334" name="Freeform 702">
              <a:extLst>
                <a:ext uri="{FF2B5EF4-FFF2-40B4-BE49-F238E27FC236}">
                  <a16:creationId xmlns:a16="http://schemas.microsoft.com/office/drawing/2014/main" id="{6F1A21B4-A384-D468-BEA0-6548C4C0D20F}"/>
                </a:ext>
              </a:extLst>
            </p:cNvPr>
            <p:cNvSpPr/>
            <p:nvPr/>
          </p:nvSpPr>
          <p:spPr>
            <a:xfrm>
              <a:off x="16539201" y="8186414"/>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5" name="Freeform 703">
              <a:extLst>
                <a:ext uri="{FF2B5EF4-FFF2-40B4-BE49-F238E27FC236}">
                  <a16:creationId xmlns:a16="http://schemas.microsoft.com/office/drawing/2014/main" id="{1462340A-3D97-93CB-A58E-59147489B9E2}"/>
                </a:ext>
              </a:extLst>
            </p:cNvPr>
            <p:cNvSpPr/>
            <p:nvPr/>
          </p:nvSpPr>
          <p:spPr>
            <a:xfrm>
              <a:off x="16571087" y="8162997"/>
              <a:ext cx="112166" cy="98043"/>
            </a:xfrm>
            <a:custGeom>
              <a:avLst/>
              <a:gdLst/>
              <a:ahLst/>
              <a:cxnLst/>
              <a:rect l="0" t="0" r="0" b="0"/>
              <a:pathLst>
                <a:path w="112166" h="98043">
                  <a:moveTo>
                    <a:pt x="0" y="14249"/>
                  </a:moveTo>
                  <a:lnTo>
                    <a:pt x="18097" y="0"/>
                  </a:lnTo>
                  <a:lnTo>
                    <a:pt x="69138"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6" name="Freeform 704">
              <a:extLst>
                <a:ext uri="{FF2B5EF4-FFF2-40B4-BE49-F238E27FC236}">
                  <a16:creationId xmlns:a16="http://schemas.microsoft.com/office/drawing/2014/main" id="{F0F96B50-5B32-E52D-4472-8703D08CD480}"/>
                </a:ext>
              </a:extLst>
            </p:cNvPr>
            <p:cNvSpPr/>
            <p:nvPr/>
          </p:nvSpPr>
          <p:spPr>
            <a:xfrm>
              <a:off x="16626265" y="8117479"/>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7" name="Freeform 705">
              <a:extLst>
                <a:ext uri="{FF2B5EF4-FFF2-40B4-BE49-F238E27FC236}">
                  <a16:creationId xmlns:a16="http://schemas.microsoft.com/office/drawing/2014/main" id="{2E80B9DF-65AB-EB4E-A528-2DB2243797D3}"/>
                </a:ext>
              </a:extLst>
            </p:cNvPr>
            <p:cNvSpPr/>
            <p:nvPr/>
          </p:nvSpPr>
          <p:spPr>
            <a:xfrm>
              <a:off x="16651458" y="8059217"/>
              <a:ext cx="109702" cy="108863"/>
            </a:xfrm>
            <a:custGeom>
              <a:avLst/>
              <a:gdLst/>
              <a:ahLst/>
              <a:cxnLst/>
              <a:rect l="0" t="0" r="0" b="0"/>
              <a:pathLst>
                <a:path w="109702" h="108863">
                  <a:moveTo>
                    <a:pt x="34658" y="50939"/>
                  </a:moveTo>
                  <a:lnTo>
                    <a:pt x="17069" y="68769"/>
                  </a:lnTo>
                  <a:lnTo>
                    <a:pt x="0" y="51954"/>
                  </a:lnTo>
                  <a:lnTo>
                    <a:pt x="51244" y="0"/>
                  </a:lnTo>
                  <a:lnTo>
                    <a:pt x="68325" y="16815"/>
                  </a:lnTo>
                  <a:lnTo>
                    <a:pt x="50825"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8" name="Freeform 706">
              <a:extLst>
                <a:ext uri="{FF2B5EF4-FFF2-40B4-BE49-F238E27FC236}">
                  <a16:creationId xmlns:a16="http://schemas.microsoft.com/office/drawing/2014/main" id="{8B8538F8-7E39-69A6-75FD-24B17F584A6F}"/>
                </a:ext>
              </a:extLst>
            </p:cNvPr>
            <p:cNvSpPr/>
            <p:nvPr/>
          </p:nvSpPr>
          <p:spPr>
            <a:xfrm>
              <a:off x="16702767" y="7988610"/>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39" name="Freeform 707">
              <a:extLst>
                <a:ext uri="{FF2B5EF4-FFF2-40B4-BE49-F238E27FC236}">
                  <a16:creationId xmlns:a16="http://schemas.microsoft.com/office/drawing/2014/main" id="{E6295C54-99F9-EAD7-0BE7-CAF554F8DA7E}"/>
                </a:ext>
              </a:extLst>
            </p:cNvPr>
            <p:cNvSpPr/>
            <p:nvPr/>
          </p:nvSpPr>
          <p:spPr>
            <a:xfrm>
              <a:off x="11246318" y="12829999"/>
              <a:ext cx="142354" cy="174205"/>
            </a:xfrm>
            <a:custGeom>
              <a:avLst/>
              <a:gdLst/>
              <a:ahLst/>
              <a:cxnLst/>
              <a:rect l="0" t="0" r="0" b="0"/>
              <a:pathLst>
                <a:path w="142354" h="174205">
                  <a:moveTo>
                    <a:pt x="48844" y="39179"/>
                  </a:moveTo>
                  <a:lnTo>
                    <a:pt x="0" y="39179"/>
                  </a:lnTo>
                  <a:lnTo>
                    <a:pt x="0" y="0"/>
                  </a:lnTo>
                  <a:lnTo>
                    <a:pt x="142354" y="0"/>
                  </a:lnTo>
                  <a:lnTo>
                    <a:pt x="142354" y="39179"/>
                  </a:lnTo>
                  <a:lnTo>
                    <a:pt x="93763" y="39179"/>
                  </a:lnTo>
                  <a:lnTo>
                    <a:pt x="93763" y="174205"/>
                  </a:lnTo>
                  <a:lnTo>
                    <a:pt x="48844" y="174205"/>
                  </a:lnTo>
                  <a:close/>
                  <a:moveTo>
                    <a:pt x="48844" y="39179"/>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40" name="Freeform 708">
              <a:extLst>
                <a:ext uri="{FF2B5EF4-FFF2-40B4-BE49-F238E27FC236}">
                  <a16:creationId xmlns:a16="http://schemas.microsoft.com/office/drawing/2014/main" id="{2D96B481-4E5E-ACE9-5AC5-B43A5D637C13}"/>
                </a:ext>
              </a:extLst>
            </p:cNvPr>
            <p:cNvSpPr/>
            <p:nvPr/>
          </p:nvSpPr>
          <p:spPr>
            <a:xfrm>
              <a:off x="11416545" y="12829996"/>
              <a:ext cx="127711" cy="174205"/>
            </a:xfrm>
            <a:custGeom>
              <a:avLst/>
              <a:gdLst/>
              <a:ahLst/>
              <a:cxnLst/>
              <a:rect l="0" t="0" r="0" b="0"/>
              <a:pathLst>
                <a:path w="127711" h="174205">
                  <a:moveTo>
                    <a:pt x="0" y="0"/>
                  </a:moveTo>
                  <a:lnTo>
                    <a:pt x="127711" y="0"/>
                  </a:lnTo>
                  <a:lnTo>
                    <a:pt x="127711" y="37871"/>
                  </a:lnTo>
                  <a:lnTo>
                    <a:pt x="44919" y="37871"/>
                  </a:lnTo>
                  <a:lnTo>
                    <a:pt x="44919" y="66865"/>
                  </a:lnTo>
                  <a:lnTo>
                    <a:pt x="125895" y="66865"/>
                  </a:lnTo>
                  <a:lnTo>
                    <a:pt x="125895" y="105003"/>
                  </a:lnTo>
                  <a:lnTo>
                    <a:pt x="44919" y="105003"/>
                  </a:lnTo>
                  <a:lnTo>
                    <a:pt x="44919" y="136347"/>
                  </a:lnTo>
                  <a:lnTo>
                    <a:pt x="127711" y="136347"/>
                  </a:lnTo>
                  <a:lnTo>
                    <a:pt x="127711" y="174205"/>
                  </a:lnTo>
                  <a:lnTo>
                    <a:pt x="0" y="174205"/>
                  </a:lnTo>
                  <a:close/>
                  <a:moveTo>
                    <a:pt x="0"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41" name="Picture 709">
              <a:extLst>
                <a:ext uri="{FF2B5EF4-FFF2-40B4-BE49-F238E27FC236}">
                  <a16:creationId xmlns:a16="http://schemas.microsoft.com/office/drawing/2014/main" id="{91E4B777-8F30-3892-0333-D24B126D1D82}"/>
                </a:ext>
              </a:extLst>
            </p:cNvPr>
            <p:cNvPicPr>
              <a:picLocks noChangeArrowheads="1"/>
            </p:cNvPicPr>
            <p:nvPr/>
          </p:nvPicPr>
          <p:blipFill>
            <a:blip r:embed="rId131">
              <a:extLst>
                <a:ext uri="{28A0092B-C50C-407E-A947-70E740481C1C}">
                  <a14:useLocalDpi xmlns:a14="http://schemas.microsoft.com/office/drawing/2010/main" val="0"/>
                </a:ext>
              </a:extLst>
            </a:blip>
            <a:srcRect/>
            <a:stretch>
              <a:fillRect/>
            </a:stretch>
          </p:blipFill>
          <p:spPr>
            <a:xfrm>
              <a:off x="11637506" y="12788900"/>
              <a:ext cx="376693" cy="241300"/>
            </a:xfrm>
            <a:prstGeom prst="rect">
              <a:avLst/>
            </a:prstGeom>
            <a:noFill/>
          </p:spPr>
        </p:pic>
        <p:grpSp>
          <p:nvGrpSpPr>
            <p:cNvPr id="342" name="Group 341">
              <a:extLst>
                <a:ext uri="{FF2B5EF4-FFF2-40B4-BE49-F238E27FC236}">
                  <a16:creationId xmlns:a16="http://schemas.microsoft.com/office/drawing/2014/main" id="{DB954859-6BB8-7EC1-92B4-D3CDBA135E16}"/>
                </a:ext>
              </a:extLst>
            </p:cNvPr>
            <p:cNvGrpSpPr/>
            <p:nvPr/>
          </p:nvGrpSpPr>
          <p:grpSpPr>
            <a:xfrm>
              <a:off x="6097135" y="366539"/>
              <a:ext cx="10671454" cy="826617"/>
              <a:chOff x="1587500" y="1252627"/>
              <a:chExt cx="10671454" cy="826617"/>
            </a:xfrm>
          </p:grpSpPr>
          <p:sp>
            <p:nvSpPr>
              <p:cNvPr id="343" name="Rectangle 734">
                <a:extLst>
                  <a:ext uri="{FF2B5EF4-FFF2-40B4-BE49-F238E27FC236}">
                    <a16:creationId xmlns:a16="http://schemas.microsoft.com/office/drawing/2014/main" id="{6F6DCFEA-D4BA-312B-2CA1-235239C04888}"/>
                  </a:ext>
                </a:extLst>
              </p:cNvPr>
              <p:cNvSpPr/>
              <p:nvPr/>
            </p:nvSpPr>
            <p:spPr>
              <a:xfrm>
                <a:off x="1587500" y="1252627"/>
                <a:ext cx="10671454" cy="826617"/>
              </a:xfrm>
              <a:prstGeom prst="rect">
                <a:avLst/>
              </a:prstGeom>
            </p:spPr>
          </p:sp>
          <p:sp>
            <p:nvSpPr>
              <p:cNvPr id="344" name="Freeform 735">
                <a:extLst>
                  <a:ext uri="{FF2B5EF4-FFF2-40B4-BE49-F238E27FC236}">
                    <a16:creationId xmlns:a16="http://schemas.microsoft.com/office/drawing/2014/main" id="{4B435950-D9A5-7A3C-FB35-DCC3D3A930A4}"/>
                  </a:ext>
                </a:extLst>
              </p:cNvPr>
              <p:cNvSpPr/>
              <p:nvPr/>
            </p:nvSpPr>
            <p:spPr>
              <a:xfrm>
                <a:off x="1589532" y="1587500"/>
                <a:ext cx="318516" cy="355600"/>
              </a:xfrm>
              <a:custGeom>
                <a:avLst/>
                <a:gdLst/>
                <a:ahLst/>
                <a:cxnLst/>
                <a:rect l="0" t="0" r="0" b="0"/>
                <a:pathLst>
                  <a:path w="7962900" h="8890000">
                    <a:moveTo>
                      <a:pt x="2730500" y="8890000"/>
                    </a:moveTo>
                    <a:lnTo>
                      <a:pt x="5245100" y="8890000"/>
                    </a:lnTo>
                    <a:lnTo>
                      <a:pt x="5245100" y="1993900"/>
                    </a:lnTo>
                    <a:lnTo>
                      <a:pt x="7962900" y="1993900"/>
                    </a:lnTo>
                    <a:lnTo>
                      <a:pt x="7962900" y="0"/>
                    </a:lnTo>
                    <a:lnTo>
                      <a:pt x="0" y="0"/>
                    </a:lnTo>
                    <a:lnTo>
                      <a:pt x="0" y="1993900"/>
                    </a:lnTo>
                    <a:lnTo>
                      <a:pt x="2730500" y="1993900"/>
                    </a:lnTo>
                    <a:close/>
                    <a:moveTo>
                      <a:pt x="-50800" y="8890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45" name="Freeform 736">
                <a:extLst>
                  <a:ext uri="{FF2B5EF4-FFF2-40B4-BE49-F238E27FC236}">
                    <a16:creationId xmlns:a16="http://schemas.microsoft.com/office/drawing/2014/main" id="{21B38AC3-307B-0010-3D92-0F35C691AECB}"/>
                  </a:ext>
                </a:extLst>
              </p:cNvPr>
              <p:cNvSpPr/>
              <p:nvPr/>
            </p:nvSpPr>
            <p:spPr>
              <a:xfrm>
                <a:off x="1895855" y="1663192"/>
                <a:ext cx="298704" cy="28448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46" name="Freeform 737">
                <a:extLst>
                  <a:ext uri="{FF2B5EF4-FFF2-40B4-BE49-F238E27FC236}">
                    <a16:creationId xmlns:a16="http://schemas.microsoft.com/office/drawing/2014/main" id="{8BB6BF0F-96BA-C7CE-39D3-A7B418DD5B83}"/>
                  </a:ext>
                </a:extLst>
              </p:cNvPr>
              <p:cNvSpPr/>
              <p:nvPr/>
            </p:nvSpPr>
            <p:spPr>
              <a:xfrm>
                <a:off x="2391664" y="1587500"/>
                <a:ext cx="413512" cy="355600"/>
              </a:xfrm>
              <a:custGeom>
                <a:avLst/>
                <a:gdLst/>
                <a:ahLst/>
                <a:cxnLst/>
                <a:rect l="0" t="0" r="0" b="0"/>
                <a:pathLst>
                  <a:path w="10337800" h="8890000">
                    <a:moveTo>
                      <a:pt x="10337800" y="8890000"/>
                    </a:moveTo>
                    <a:lnTo>
                      <a:pt x="10312400" y="0"/>
                    </a:lnTo>
                    <a:lnTo>
                      <a:pt x="8242300" y="0"/>
                    </a:lnTo>
                    <a:lnTo>
                      <a:pt x="5194300" y="5130800"/>
                    </a:lnTo>
                    <a:lnTo>
                      <a:pt x="2070100" y="0"/>
                    </a:lnTo>
                    <a:lnTo>
                      <a:pt x="0" y="0"/>
                    </a:lnTo>
                    <a:lnTo>
                      <a:pt x="0" y="8890000"/>
                    </a:lnTo>
                    <a:lnTo>
                      <a:pt x="2324100" y="8890000"/>
                    </a:lnTo>
                    <a:lnTo>
                      <a:pt x="2324100" y="4305300"/>
                    </a:lnTo>
                    <a:lnTo>
                      <a:pt x="4597400" y="8013700"/>
                    </a:lnTo>
                    <a:lnTo>
                      <a:pt x="5715000" y="8013700"/>
                    </a:lnTo>
                    <a:lnTo>
                      <a:pt x="8001000" y="4178300"/>
                    </a:lnTo>
                    <a:lnTo>
                      <a:pt x="8026400" y="8890000"/>
                    </a:lnTo>
                    <a:close/>
                    <a:moveTo>
                      <a:pt x="-889000" y="8890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47" name="Freeform 738">
                <a:extLst>
                  <a:ext uri="{FF2B5EF4-FFF2-40B4-BE49-F238E27FC236}">
                    <a16:creationId xmlns:a16="http://schemas.microsoft.com/office/drawing/2014/main" id="{FBEBD872-4141-1269-1383-325E6E47FA1B}"/>
                  </a:ext>
                </a:extLst>
              </p:cNvPr>
              <p:cNvSpPr/>
              <p:nvPr/>
            </p:nvSpPr>
            <p:spPr>
              <a:xfrm>
                <a:off x="2855975" y="1663192"/>
                <a:ext cx="273812" cy="28448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48" name="Freeform 739">
                <a:extLst>
                  <a:ext uri="{FF2B5EF4-FFF2-40B4-BE49-F238E27FC236}">
                    <a16:creationId xmlns:a16="http://schemas.microsoft.com/office/drawing/2014/main" id="{DC8710A0-7C28-37FE-7133-33E689CDCC47}"/>
                  </a:ext>
                </a:extLst>
              </p:cNvPr>
              <p:cNvSpPr/>
              <p:nvPr/>
            </p:nvSpPr>
            <p:spPr>
              <a:xfrm>
                <a:off x="3161792" y="1606296"/>
                <a:ext cx="218948" cy="341376"/>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49" name="Freeform 740">
                <a:extLst>
                  <a:ext uri="{FF2B5EF4-FFF2-40B4-BE49-F238E27FC236}">
                    <a16:creationId xmlns:a16="http://schemas.microsoft.com/office/drawing/2014/main" id="{6EE9A726-0BD0-BE0A-6131-81CB53BE76BA}"/>
                  </a:ext>
                </a:extLst>
              </p:cNvPr>
              <p:cNvSpPr/>
              <p:nvPr/>
            </p:nvSpPr>
            <p:spPr>
              <a:xfrm>
                <a:off x="3402075" y="1663192"/>
                <a:ext cx="273812" cy="28448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0" name="Freeform 741">
                <a:extLst>
                  <a:ext uri="{FF2B5EF4-FFF2-40B4-BE49-F238E27FC236}">
                    <a16:creationId xmlns:a16="http://schemas.microsoft.com/office/drawing/2014/main" id="{2DF11387-2124-A910-D1B9-F4D03876797F}"/>
                  </a:ext>
                </a:extLst>
              </p:cNvPr>
              <p:cNvSpPr/>
              <p:nvPr/>
            </p:nvSpPr>
            <p:spPr>
              <a:xfrm>
                <a:off x="3723639" y="1663192"/>
                <a:ext cx="310896" cy="284480"/>
              </a:xfrm>
              <a:custGeom>
                <a:avLst/>
                <a:gdLst/>
                <a:ahLst/>
                <a:cxnLst/>
                <a:rect l="0" t="0" r="0" b="0"/>
                <a:pathLst>
                  <a:path w="7772400" h="7112000">
                    <a:moveTo>
                      <a:pt x="3886200" y="7112000"/>
                    </a:moveTo>
                    <a:cubicBezTo>
                      <a:pt x="6159500" y="7112000"/>
                      <a:pt x="7772400" y="5626100"/>
                      <a:pt x="7772400" y="3543300"/>
                    </a:cubicBezTo>
                    <a:cubicBezTo>
                      <a:pt x="7772400" y="1473200"/>
                      <a:pt x="6159500" y="0"/>
                      <a:pt x="3886200" y="0"/>
                    </a:cubicBezTo>
                    <a:cubicBezTo>
                      <a:pt x="1638300" y="0"/>
                      <a:pt x="0" y="1473200"/>
                      <a:pt x="0" y="3543300"/>
                    </a:cubicBezTo>
                    <a:cubicBezTo>
                      <a:pt x="0" y="5626100"/>
                      <a:pt x="1638300" y="7112000"/>
                      <a:pt x="3886200" y="7112000"/>
                    </a:cubicBezTo>
                    <a:close/>
                    <a:moveTo>
                      <a:pt x="-457200" y="6997700"/>
                    </a:moveTo>
                    <a:moveTo>
                      <a:pt x="3886200" y="5194300"/>
                    </a:moveTo>
                    <a:cubicBezTo>
                      <a:pt x="3073400" y="5194300"/>
                      <a:pt x="2438400" y="4597400"/>
                      <a:pt x="2438400" y="3543300"/>
                    </a:cubicBezTo>
                    <a:cubicBezTo>
                      <a:pt x="2438400" y="2501900"/>
                      <a:pt x="3073400" y="1917700"/>
                      <a:pt x="3886200" y="1917700"/>
                    </a:cubicBezTo>
                    <a:cubicBezTo>
                      <a:pt x="4711700" y="1917700"/>
                      <a:pt x="5334000" y="2501900"/>
                      <a:pt x="5334000" y="3543300"/>
                    </a:cubicBezTo>
                    <a:cubicBezTo>
                      <a:pt x="5334000" y="4597400"/>
                      <a:pt x="4711700" y="5194300"/>
                      <a:pt x="3886200" y="5194300"/>
                    </a:cubicBezTo>
                    <a:close/>
                    <a:moveTo>
                      <a:pt x="14605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1" name="Freeform 742">
                <a:extLst>
                  <a:ext uri="{FF2B5EF4-FFF2-40B4-BE49-F238E27FC236}">
                    <a16:creationId xmlns:a16="http://schemas.microsoft.com/office/drawing/2014/main" id="{B662FA24-50B3-56AD-6BF0-0B47EE89DD63}"/>
                  </a:ext>
                </a:extLst>
              </p:cNvPr>
              <p:cNvSpPr/>
              <p:nvPr/>
            </p:nvSpPr>
            <p:spPr>
              <a:xfrm>
                <a:off x="4079240" y="1663192"/>
                <a:ext cx="184404" cy="279908"/>
              </a:xfrm>
              <a:custGeom>
                <a:avLst/>
                <a:gdLst/>
                <a:ahLst/>
                <a:cxnLst/>
                <a:rect l="0" t="0" r="0" b="0"/>
                <a:pathLst>
                  <a:path w="4610100" h="6997700">
                    <a:moveTo>
                      <a:pt x="2298700" y="939800"/>
                    </a:moveTo>
                    <a:lnTo>
                      <a:pt x="2298700" y="114300"/>
                    </a:lnTo>
                    <a:lnTo>
                      <a:pt x="0" y="114300"/>
                    </a:lnTo>
                    <a:lnTo>
                      <a:pt x="0" y="6997700"/>
                    </a:lnTo>
                    <a:lnTo>
                      <a:pt x="2413000" y="6997700"/>
                    </a:lnTo>
                    <a:lnTo>
                      <a:pt x="2413000" y="3835400"/>
                    </a:lnTo>
                    <a:cubicBezTo>
                      <a:pt x="2413000" y="2628900"/>
                      <a:pt x="3086100" y="2133600"/>
                      <a:pt x="4064000" y="2133600"/>
                    </a:cubicBezTo>
                    <a:cubicBezTo>
                      <a:pt x="4241800" y="2133600"/>
                      <a:pt x="4394200" y="2146300"/>
                      <a:pt x="4610100" y="2171700"/>
                    </a:cubicBezTo>
                    <a:lnTo>
                      <a:pt x="4610100" y="0"/>
                    </a:lnTo>
                    <a:cubicBezTo>
                      <a:pt x="3594100" y="0"/>
                      <a:pt x="2794000" y="317500"/>
                      <a:pt x="2298700" y="939800"/>
                    </a:cubicBezTo>
                    <a:close/>
                    <a:moveTo>
                      <a:pt x="52832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2" name="Freeform 743">
                <a:extLst>
                  <a:ext uri="{FF2B5EF4-FFF2-40B4-BE49-F238E27FC236}">
                    <a16:creationId xmlns:a16="http://schemas.microsoft.com/office/drawing/2014/main" id="{6CC0AD70-535C-4031-6D6E-DC25FC66DFBF}"/>
                  </a:ext>
                </a:extLst>
              </p:cNvPr>
              <p:cNvSpPr/>
              <p:nvPr/>
            </p:nvSpPr>
            <p:spPr>
              <a:xfrm>
                <a:off x="4285437" y="1663192"/>
                <a:ext cx="273812" cy="28448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3" name="Freeform 744">
                <a:extLst>
                  <a:ext uri="{FF2B5EF4-FFF2-40B4-BE49-F238E27FC236}">
                    <a16:creationId xmlns:a16="http://schemas.microsoft.com/office/drawing/2014/main" id="{3F3AB704-051C-5696-0869-E84E57F73E2D}"/>
                  </a:ext>
                </a:extLst>
              </p:cNvPr>
              <p:cNvSpPr/>
              <p:nvPr/>
            </p:nvSpPr>
            <p:spPr>
              <a:xfrm>
                <a:off x="4772609" y="1587500"/>
                <a:ext cx="413512" cy="355600"/>
              </a:xfrm>
              <a:custGeom>
                <a:avLst/>
                <a:gdLst/>
                <a:ahLst/>
                <a:cxnLst/>
                <a:rect l="0" t="0" r="0" b="0"/>
                <a:pathLst>
                  <a:path w="10337800" h="8890000">
                    <a:moveTo>
                      <a:pt x="10337800" y="8890000"/>
                    </a:moveTo>
                    <a:lnTo>
                      <a:pt x="10312400" y="0"/>
                    </a:lnTo>
                    <a:lnTo>
                      <a:pt x="8242300" y="0"/>
                    </a:lnTo>
                    <a:lnTo>
                      <a:pt x="5194300" y="5130800"/>
                    </a:lnTo>
                    <a:lnTo>
                      <a:pt x="2070100" y="0"/>
                    </a:lnTo>
                    <a:lnTo>
                      <a:pt x="0" y="0"/>
                    </a:lnTo>
                    <a:lnTo>
                      <a:pt x="0" y="8890000"/>
                    </a:lnTo>
                    <a:lnTo>
                      <a:pt x="2324100" y="8890000"/>
                    </a:lnTo>
                    <a:lnTo>
                      <a:pt x="2324100" y="4305300"/>
                    </a:lnTo>
                    <a:lnTo>
                      <a:pt x="4597400" y="8013700"/>
                    </a:lnTo>
                    <a:lnTo>
                      <a:pt x="5715000" y="8013700"/>
                    </a:lnTo>
                    <a:lnTo>
                      <a:pt x="8001000" y="4178300"/>
                    </a:lnTo>
                    <a:lnTo>
                      <a:pt x="8026400" y="8890000"/>
                    </a:lnTo>
                    <a:close/>
                    <a:moveTo>
                      <a:pt x="-889000" y="8890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4" name="Freeform 745">
                <a:extLst>
                  <a:ext uri="{FF2B5EF4-FFF2-40B4-BE49-F238E27FC236}">
                    <a16:creationId xmlns:a16="http://schemas.microsoft.com/office/drawing/2014/main" id="{D3841C19-02D0-687D-6B64-E98D5D76F566}"/>
                  </a:ext>
                </a:extLst>
              </p:cNvPr>
              <p:cNvSpPr/>
              <p:nvPr/>
            </p:nvSpPr>
            <p:spPr>
              <a:xfrm>
                <a:off x="5236921" y="1663192"/>
                <a:ext cx="273812" cy="28448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5" name="Freeform 746">
                <a:extLst>
                  <a:ext uri="{FF2B5EF4-FFF2-40B4-BE49-F238E27FC236}">
                    <a16:creationId xmlns:a16="http://schemas.microsoft.com/office/drawing/2014/main" id="{7A961FDA-EBD8-AE97-B1CC-89AB266CB7A0}"/>
                  </a:ext>
                </a:extLst>
              </p:cNvPr>
              <p:cNvSpPr/>
              <p:nvPr/>
            </p:nvSpPr>
            <p:spPr>
              <a:xfrm>
                <a:off x="5571693" y="1663192"/>
                <a:ext cx="293116" cy="279908"/>
              </a:xfrm>
              <a:custGeom>
                <a:avLst/>
                <a:gdLst/>
                <a:ahLst/>
                <a:cxnLst/>
                <a:rect l="0" t="0" r="0" b="0"/>
                <a:pathLst>
                  <a:path w="7327900" h="6997700">
                    <a:moveTo>
                      <a:pt x="4483100" y="0"/>
                    </a:moveTo>
                    <a:cubicBezTo>
                      <a:pt x="3619500" y="0"/>
                      <a:pt x="2844800" y="292100"/>
                      <a:pt x="2298700" y="863600"/>
                    </a:cubicBezTo>
                    <a:lnTo>
                      <a:pt x="2298700" y="114300"/>
                    </a:lnTo>
                    <a:lnTo>
                      <a:pt x="0" y="114300"/>
                    </a:lnTo>
                    <a:lnTo>
                      <a:pt x="0" y="6997700"/>
                    </a:lnTo>
                    <a:lnTo>
                      <a:pt x="2413000" y="6997700"/>
                    </a:lnTo>
                    <a:lnTo>
                      <a:pt x="2413000" y="3670300"/>
                    </a:lnTo>
                    <a:cubicBezTo>
                      <a:pt x="2413000" y="2527300"/>
                      <a:pt x="3009900" y="2044700"/>
                      <a:pt x="3784600" y="2044700"/>
                    </a:cubicBezTo>
                    <a:cubicBezTo>
                      <a:pt x="4483100" y="2044700"/>
                      <a:pt x="4914900" y="2463800"/>
                      <a:pt x="4914900" y="3454400"/>
                    </a:cubicBezTo>
                    <a:lnTo>
                      <a:pt x="4914900" y="6997700"/>
                    </a:lnTo>
                    <a:lnTo>
                      <a:pt x="7327900" y="6997700"/>
                    </a:lnTo>
                    <a:lnTo>
                      <a:pt x="7327900" y="3060700"/>
                    </a:lnTo>
                    <a:cubicBezTo>
                      <a:pt x="7327900" y="927100"/>
                      <a:pt x="6096000" y="0"/>
                      <a:pt x="4483100" y="0"/>
                    </a:cubicBezTo>
                    <a:close/>
                    <a:moveTo>
                      <a:pt x="6223000" y="6997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6" name="Freeform 747">
                <a:extLst>
                  <a:ext uri="{FF2B5EF4-FFF2-40B4-BE49-F238E27FC236}">
                    <a16:creationId xmlns:a16="http://schemas.microsoft.com/office/drawing/2014/main" id="{D87D564D-E895-F677-8E81-2BEAD453CBA6}"/>
                  </a:ext>
                </a:extLst>
              </p:cNvPr>
              <p:cNvSpPr/>
              <p:nvPr/>
            </p:nvSpPr>
            <p:spPr>
              <a:xfrm>
                <a:off x="5924244" y="1667764"/>
                <a:ext cx="290576" cy="279908"/>
              </a:xfrm>
              <a:custGeom>
                <a:avLst/>
                <a:gdLst/>
                <a:ahLst/>
                <a:cxnLst/>
                <a:rect l="0" t="0" r="0" b="0"/>
                <a:pathLst>
                  <a:path w="7264400" h="6997700">
                    <a:moveTo>
                      <a:pt x="4851400" y="0"/>
                    </a:moveTo>
                    <a:lnTo>
                      <a:pt x="4851400" y="3314700"/>
                    </a:lnTo>
                    <a:cubicBezTo>
                      <a:pt x="4851400" y="4470400"/>
                      <a:pt x="4267200" y="4940300"/>
                      <a:pt x="3556000" y="4940300"/>
                    </a:cubicBezTo>
                    <a:cubicBezTo>
                      <a:pt x="2832100" y="4940300"/>
                      <a:pt x="2413000" y="4521200"/>
                      <a:pt x="2413000" y="3454400"/>
                    </a:cubicBezTo>
                    <a:lnTo>
                      <a:pt x="2413000" y="0"/>
                    </a:lnTo>
                    <a:lnTo>
                      <a:pt x="0" y="0"/>
                    </a:lnTo>
                    <a:lnTo>
                      <a:pt x="0" y="3848100"/>
                    </a:lnTo>
                    <a:cubicBezTo>
                      <a:pt x="0" y="6032500"/>
                      <a:pt x="1231900" y="6997700"/>
                      <a:pt x="2921000" y="6997700"/>
                    </a:cubicBezTo>
                    <a:cubicBezTo>
                      <a:pt x="3708400" y="6997700"/>
                      <a:pt x="4445000" y="6718300"/>
                      <a:pt x="4965700" y="6146800"/>
                    </a:cubicBezTo>
                    <a:lnTo>
                      <a:pt x="4965700" y="6883400"/>
                    </a:lnTo>
                    <a:lnTo>
                      <a:pt x="7264400" y="6883400"/>
                    </a:lnTo>
                    <a:lnTo>
                      <a:pt x="7264400" y="0"/>
                    </a:lnTo>
                    <a:close/>
                    <a:moveTo>
                      <a:pt x="6134100" y="688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7" name="Freeform 748">
                <a:extLst>
                  <a:ext uri="{FF2B5EF4-FFF2-40B4-BE49-F238E27FC236}">
                    <a16:creationId xmlns:a16="http://schemas.microsoft.com/office/drawing/2014/main" id="{C66F4ADD-E320-A25C-9017-02BE42282D77}"/>
                  </a:ext>
                </a:extLst>
              </p:cNvPr>
              <p:cNvSpPr/>
              <p:nvPr/>
            </p:nvSpPr>
            <p:spPr>
              <a:xfrm>
                <a:off x="6436817" y="1566164"/>
                <a:ext cx="33528" cy="475488"/>
              </a:xfrm>
              <a:custGeom>
                <a:avLst/>
                <a:gdLst/>
                <a:ahLst/>
                <a:cxnLst/>
                <a:rect l="0" t="0" r="0" b="0"/>
                <a:pathLst>
                  <a:path w="838200" h="11887200">
                    <a:moveTo>
                      <a:pt x="0" y="11887200"/>
                    </a:moveTo>
                    <a:lnTo>
                      <a:pt x="838200" y="11887200"/>
                    </a:lnTo>
                    <a:lnTo>
                      <a:pt x="838200" y="0"/>
                    </a:lnTo>
                    <a:lnTo>
                      <a:pt x="0" y="0"/>
                    </a:lnTo>
                    <a:close/>
                    <a:moveTo>
                      <a:pt x="-3911600" y="942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8" name="Freeform 749">
                <a:extLst>
                  <a:ext uri="{FF2B5EF4-FFF2-40B4-BE49-F238E27FC236}">
                    <a16:creationId xmlns:a16="http://schemas.microsoft.com/office/drawing/2014/main" id="{DA27CE1E-FAC6-C004-88C3-56DB970A73A9}"/>
                  </a:ext>
                </a:extLst>
              </p:cNvPr>
              <p:cNvSpPr/>
              <p:nvPr/>
            </p:nvSpPr>
            <p:spPr>
              <a:xfrm>
                <a:off x="6719772" y="1587500"/>
                <a:ext cx="236728" cy="355600"/>
              </a:xfrm>
              <a:custGeom>
                <a:avLst/>
                <a:gdLst/>
                <a:ahLst/>
                <a:cxnLst/>
                <a:rect l="0" t="0" r="0" b="0"/>
                <a:pathLst>
                  <a:path w="5918200" h="8890000">
                    <a:moveTo>
                      <a:pt x="0" y="8890000"/>
                    </a:moveTo>
                    <a:lnTo>
                      <a:pt x="5918200" y="8890000"/>
                    </a:lnTo>
                    <a:lnTo>
                      <a:pt x="5918200" y="8077200"/>
                    </a:lnTo>
                    <a:lnTo>
                      <a:pt x="939800" y="8077200"/>
                    </a:lnTo>
                    <a:lnTo>
                      <a:pt x="939800" y="0"/>
                    </a:lnTo>
                    <a:lnTo>
                      <a:pt x="0" y="0"/>
                    </a:lnTo>
                    <a:close/>
                    <a:moveTo>
                      <a:pt x="-1447800" y="8890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59" name="Freeform 750">
                <a:extLst>
                  <a:ext uri="{FF2B5EF4-FFF2-40B4-BE49-F238E27FC236}">
                    <a16:creationId xmlns:a16="http://schemas.microsoft.com/office/drawing/2014/main" id="{23E85CBA-0C97-698F-9143-8A46634A356A}"/>
                  </a:ext>
                </a:extLst>
              </p:cNvPr>
              <p:cNvSpPr/>
              <p:nvPr/>
            </p:nvSpPr>
            <p:spPr>
              <a:xfrm>
                <a:off x="7003236" y="1566164"/>
                <a:ext cx="52832" cy="376936"/>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0" name="Freeform 751">
                <a:extLst>
                  <a:ext uri="{FF2B5EF4-FFF2-40B4-BE49-F238E27FC236}">
                    <a16:creationId xmlns:a16="http://schemas.microsoft.com/office/drawing/2014/main" id="{ADA9CBBF-B87A-5728-6ABF-487CF1FFDD59}"/>
                  </a:ext>
                </a:extLst>
              </p:cNvPr>
              <p:cNvSpPr/>
              <p:nvPr/>
            </p:nvSpPr>
            <p:spPr>
              <a:xfrm>
                <a:off x="7106360" y="1563624"/>
                <a:ext cx="181864" cy="379476"/>
              </a:xfrm>
              <a:custGeom>
                <a:avLst/>
                <a:gdLst/>
                <a:ahLst/>
                <a:cxnLst/>
                <a:rect l="0" t="0" r="0" b="0"/>
                <a:pathLst>
                  <a:path w="4546600" h="9486900">
                    <a:moveTo>
                      <a:pt x="3251200" y="762000"/>
                    </a:moveTo>
                    <a:cubicBezTo>
                      <a:pt x="3632200" y="762000"/>
                      <a:pt x="3987800" y="876300"/>
                      <a:pt x="4241800" y="1092200"/>
                    </a:cubicBezTo>
                    <a:lnTo>
                      <a:pt x="4546600" y="419100"/>
                    </a:lnTo>
                    <a:cubicBezTo>
                      <a:pt x="4216400" y="139700"/>
                      <a:pt x="3708400" y="0"/>
                      <a:pt x="3213100" y="0"/>
                    </a:cubicBezTo>
                    <a:cubicBezTo>
                      <a:pt x="1905000" y="0"/>
                      <a:pt x="1193800" y="787400"/>
                      <a:pt x="1193800" y="1981200"/>
                    </a:cubicBezTo>
                    <a:lnTo>
                      <a:pt x="1193800" y="2806700"/>
                    </a:lnTo>
                    <a:lnTo>
                      <a:pt x="0" y="2806700"/>
                    </a:lnTo>
                    <a:lnTo>
                      <a:pt x="0" y="3568700"/>
                    </a:lnTo>
                    <a:lnTo>
                      <a:pt x="1193800" y="3568700"/>
                    </a:lnTo>
                    <a:lnTo>
                      <a:pt x="1193800" y="9486900"/>
                    </a:lnTo>
                    <a:lnTo>
                      <a:pt x="2095500" y="9486900"/>
                    </a:lnTo>
                    <a:lnTo>
                      <a:pt x="2095500" y="3568700"/>
                    </a:lnTo>
                    <a:lnTo>
                      <a:pt x="4127500" y="3568700"/>
                    </a:lnTo>
                    <a:lnTo>
                      <a:pt x="4127500" y="2806700"/>
                    </a:lnTo>
                    <a:lnTo>
                      <a:pt x="2070100" y="2806700"/>
                    </a:lnTo>
                    <a:lnTo>
                      <a:pt x="2070100" y="2019300"/>
                    </a:lnTo>
                    <a:cubicBezTo>
                      <a:pt x="2070100" y="1193800"/>
                      <a:pt x="2476500" y="762000"/>
                      <a:pt x="3251200" y="762000"/>
                    </a:cubicBezTo>
                    <a:close/>
                    <a:moveTo>
                      <a:pt x="8509000" y="94869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1" name="Freeform 752">
                <a:extLst>
                  <a:ext uri="{FF2B5EF4-FFF2-40B4-BE49-F238E27FC236}">
                    <a16:creationId xmlns:a16="http://schemas.microsoft.com/office/drawing/2014/main" id="{B01111B3-9CA7-D2E3-A6C1-F7BE176450F0}"/>
                  </a:ext>
                </a:extLst>
              </p:cNvPr>
              <p:cNvSpPr/>
              <p:nvPr/>
            </p:nvSpPr>
            <p:spPr>
              <a:xfrm>
                <a:off x="7288682" y="1673860"/>
                <a:ext cx="260096" cy="271780"/>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2" name="Freeform 753">
                <a:extLst>
                  <a:ext uri="{FF2B5EF4-FFF2-40B4-BE49-F238E27FC236}">
                    <a16:creationId xmlns:a16="http://schemas.microsoft.com/office/drawing/2014/main" id="{F2036DBF-E712-394F-E18C-5D9785523171}"/>
                  </a:ext>
                </a:extLst>
              </p:cNvPr>
              <p:cNvSpPr/>
              <p:nvPr/>
            </p:nvSpPr>
            <p:spPr>
              <a:xfrm>
                <a:off x="7731658" y="1584452"/>
                <a:ext cx="316484" cy="361696"/>
              </a:xfrm>
              <a:custGeom>
                <a:avLst/>
                <a:gdLst/>
                <a:ahLst/>
                <a:cxnLst/>
                <a:rect l="0" t="0" r="0" b="0"/>
                <a:pathLst>
                  <a:path w="7912100" h="9042400">
                    <a:moveTo>
                      <a:pt x="4648200" y="9042400"/>
                    </a:moveTo>
                    <a:cubicBezTo>
                      <a:pt x="5956300" y="9042400"/>
                      <a:pt x="7124700" y="8597900"/>
                      <a:pt x="7912100" y="7734300"/>
                    </a:cubicBezTo>
                    <a:lnTo>
                      <a:pt x="7315200" y="7137400"/>
                    </a:lnTo>
                    <a:cubicBezTo>
                      <a:pt x="6591300" y="7886700"/>
                      <a:pt x="5702300" y="8204200"/>
                      <a:pt x="4686300" y="8204200"/>
                    </a:cubicBezTo>
                    <a:cubicBezTo>
                      <a:pt x="2540000" y="8204200"/>
                      <a:pt x="927100" y="6629400"/>
                      <a:pt x="927100" y="4521200"/>
                    </a:cubicBezTo>
                    <a:cubicBezTo>
                      <a:pt x="927100" y="2413000"/>
                      <a:pt x="2540000" y="838200"/>
                      <a:pt x="4686300" y="838200"/>
                    </a:cubicBezTo>
                    <a:cubicBezTo>
                      <a:pt x="5702300" y="838200"/>
                      <a:pt x="6591300" y="1155700"/>
                      <a:pt x="7315200" y="1892300"/>
                    </a:cubicBezTo>
                    <a:lnTo>
                      <a:pt x="7912100" y="1295400"/>
                    </a:lnTo>
                    <a:cubicBezTo>
                      <a:pt x="7124700" y="431800"/>
                      <a:pt x="5956300" y="0"/>
                      <a:pt x="4660900" y="0"/>
                    </a:cubicBezTo>
                    <a:cubicBezTo>
                      <a:pt x="1981200" y="0"/>
                      <a:pt x="0" y="1917700"/>
                      <a:pt x="0" y="4521200"/>
                    </a:cubicBezTo>
                    <a:cubicBezTo>
                      <a:pt x="0" y="7124700"/>
                      <a:pt x="1981200" y="9042400"/>
                      <a:pt x="4648200" y="9042400"/>
                    </a:cubicBezTo>
                    <a:close/>
                    <a:moveTo>
                      <a:pt x="-736600" y="89662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3" name="Freeform 754">
                <a:extLst>
                  <a:ext uri="{FF2B5EF4-FFF2-40B4-BE49-F238E27FC236}">
                    <a16:creationId xmlns:a16="http://schemas.microsoft.com/office/drawing/2014/main" id="{B221028A-2BA7-283A-E365-969D644A226F}"/>
                  </a:ext>
                </a:extLst>
              </p:cNvPr>
              <p:cNvSpPr/>
              <p:nvPr/>
            </p:nvSpPr>
            <p:spPr>
              <a:xfrm>
                <a:off x="8057794" y="1675892"/>
                <a:ext cx="287528" cy="368300"/>
              </a:xfrm>
              <a:custGeom>
                <a:avLst/>
                <a:gdLst/>
                <a:ahLst/>
                <a:cxnLst/>
                <a:rect l="0" t="0" r="0" b="0"/>
                <a:pathLst>
                  <a:path w="7188200" h="9207500">
                    <a:moveTo>
                      <a:pt x="6299200" y="0"/>
                    </a:moveTo>
                    <a:lnTo>
                      <a:pt x="3784600" y="5676900"/>
                    </a:lnTo>
                    <a:lnTo>
                      <a:pt x="1270000" y="0"/>
                    </a:lnTo>
                    <a:lnTo>
                      <a:pt x="330200" y="0"/>
                    </a:lnTo>
                    <a:lnTo>
                      <a:pt x="3314700" y="6667500"/>
                    </a:lnTo>
                    <a:lnTo>
                      <a:pt x="3022600" y="7315200"/>
                    </a:lnTo>
                    <a:cubicBezTo>
                      <a:pt x="2641600" y="8153400"/>
                      <a:pt x="2235200" y="8432800"/>
                      <a:pt x="1638300" y="8432800"/>
                    </a:cubicBezTo>
                    <a:cubicBezTo>
                      <a:pt x="1155700" y="8432800"/>
                      <a:pt x="749300" y="8255000"/>
                      <a:pt x="419100" y="7924800"/>
                    </a:cubicBezTo>
                    <a:lnTo>
                      <a:pt x="0" y="8597900"/>
                    </a:lnTo>
                    <a:cubicBezTo>
                      <a:pt x="406400" y="9004300"/>
                      <a:pt x="1003300" y="9207500"/>
                      <a:pt x="1625600" y="9207500"/>
                    </a:cubicBezTo>
                    <a:cubicBezTo>
                      <a:pt x="2578100" y="9207500"/>
                      <a:pt x="3289300" y="8788400"/>
                      <a:pt x="3848100" y="7480300"/>
                    </a:cubicBezTo>
                    <a:lnTo>
                      <a:pt x="7188200" y="0"/>
                    </a:lnTo>
                    <a:close/>
                    <a:moveTo>
                      <a:pt x="6997700" y="66802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4" name="Freeform 755">
                <a:extLst>
                  <a:ext uri="{FF2B5EF4-FFF2-40B4-BE49-F238E27FC236}">
                    <a16:creationId xmlns:a16="http://schemas.microsoft.com/office/drawing/2014/main" id="{DA73DF62-CE09-F323-3FB3-1AAC92A6149C}"/>
                  </a:ext>
                </a:extLst>
              </p:cNvPr>
              <p:cNvSpPr/>
              <p:nvPr/>
            </p:nvSpPr>
            <p:spPr>
              <a:xfrm>
                <a:off x="8361578" y="1673860"/>
                <a:ext cx="242316" cy="271780"/>
              </a:xfrm>
              <a:custGeom>
                <a:avLst/>
                <a:gdLst/>
                <a:ahLst/>
                <a:cxnLst/>
                <a:rect l="0" t="0" r="0" b="0"/>
                <a:pathLst>
                  <a:path w="6057900" h="6794500">
                    <a:moveTo>
                      <a:pt x="3441700" y="6794500"/>
                    </a:moveTo>
                    <a:cubicBezTo>
                      <a:pt x="4572000" y="6794500"/>
                      <a:pt x="5524500" y="6337300"/>
                      <a:pt x="6057900" y="5473700"/>
                    </a:cubicBezTo>
                    <a:lnTo>
                      <a:pt x="5384800" y="5016500"/>
                    </a:lnTo>
                    <a:cubicBezTo>
                      <a:pt x="4927600" y="5689600"/>
                      <a:pt x="4216400" y="5994400"/>
                      <a:pt x="3441700" y="5994400"/>
                    </a:cubicBezTo>
                    <a:cubicBezTo>
                      <a:pt x="1981200" y="5994400"/>
                      <a:pt x="914400" y="4965700"/>
                      <a:pt x="914400" y="3390900"/>
                    </a:cubicBezTo>
                    <a:cubicBezTo>
                      <a:pt x="914400" y="1828800"/>
                      <a:pt x="1981200" y="787400"/>
                      <a:pt x="3441700" y="787400"/>
                    </a:cubicBezTo>
                    <a:cubicBezTo>
                      <a:pt x="4216400" y="787400"/>
                      <a:pt x="4927600" y="1104900"/>
                      <a:pt x="5384800" y="1778000"/>
                    </a:cubicBezTo>
                    <a:lnTo>
                      <a:pt x="6057900" y="1320800"/>
                    </a:lnTo>
                    <a:cubicBezTo>
                      <a:pt x="5524500" y="444500"/>
                      <a:pt x="4572000" y="0"/>
                      <a:pt x="3441700" y="0"/>
                    </a:cubicBezTo>
                    <a:cubicBezTo>
                      <a:pt x="1447800" y="0"/>
                      <a:pt x="0" y="1397000"/>
                      <a:pt x="0" y="3390900"/>
                    </a:cubicBezTo>
                    <a:cubicBezTo>
                      <a:pt x="0" y="5384800"/>
                      <a:pt x="1447800" y="6794500"/>
                      <a:pt x="3441700" y="6794500"/>
                    </a:cubicBezTo>
                    <a:close/>
                    <a:moveTo>
                      <a:pt x="-6477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5" name="Freeform 756">
                <a:extLst>
                  <a:ext uri="{FF2B5EF4-FFF2-40B4-BE49-F238E27FC236}">
                    <a16:creationId xmlns:a16="http://schemas.microsoft.com/office/drawing/2014/main" id="{9B2DDCF6-27A4-6D1F-353F-3EA9357462E8}"/>
                  </a:ext>
                </a:extLst>
              </p:cNvPr>
              <p:cNvSpPr/>
              <p:nvPr/>
            </p:nvSpPr>
            <p:spPr>
              <a:xfrm>
                <a:off x="8670442" y="1566164"/>
                <a:ext cx="36068" cy="376936"/>
              </a:xfrm>
              <a:custGeom>
                <a:avLst/>
                <a:gdLst/>
                <a:ahLst/>
                <a:cxnLst/>
                <a:rect l="0" t="0" r="0" b="0"/>
                <a:pathLst>
                  <a:path w="901700" h="9423400">
                    <a:moveTo>
                      <a:pt x="0" y="9423400"/>
                    </a:moveTo>
                    <a:lnTo>
                      <a:pt x="901700" y="9423400"/>
                    </a:lnTo>
                    <a:lnTo>
                      <a:pt x="901700" y="0"/>
                    </a:lnTo>
                    <a:lnTo>
                      <a:pt x="0" y="0"/>
                    </a:lnTo>
                    <a:close/>
                    <a:moveTo>
                      <a:pt x="-1257300" y="942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6" name="Freeform 757">
                <a:extLst>
                  <a:ext uri="{FF2B5EF4-FFF2-40B4-BE49-F238E27FC236}">
                    <a16:creationId xmlns:a16="http://schemas.microsoft.com/office/drawing/2014/main" id="{6A5C58BC-CB58-BCB6-3A81-43C06845B284}"/>
                  </a:ext>
                </a:extLst>
              </p:cNvPr>
              <p:cNvSpPr/>
              <p:nvPr/>
            </p:nvSpPr>
            <p:spPr>
              <a:xfrm>
                <a:off x="8780169" y="1673860"/>
                <a:ext cx="260096" cy="271780"/>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7" name="Freeform 758">
                <a:extLst>
                  <a:ext uri="{FF2B5EF4-FFF2-40B4-BE49-F238E27FC236}">
                    <a16:creationId xmlns:a16="http://schemas.microsoft.com/office/drawing/2014/main" id="{9E58C37A-A270-9623-68A3-5646F322E7C4}"/>
                  </a:ext>
                </a:extLst>
              </p:cNvPr>
              <p:cNvSpPr/>
              <p:nvPr/>
            </p:nvSpPr>
            <p:spPr>
              <a:xfrm>
                <a:off x="9223146" y="1584452"/>
                <a:ext cx="316484" cy="361696"/>
              </a:xfrm>
              <a:custGeom>
                <a:avLst/>
                <a:gdLst/>
                <a:ahLst/>
                <a:cxnLst/>
                <a:rect l="0" t="0" r="0" b="0"/>
                <a:pathLst>
                  <a:path w="7912100" h="9042400">
                    <a:moveTo>
                      <a:pt x="4648200" y="9042400"/>
                    </a:moveTo>
                    <a:cubicBezTo>
                      <a:pt x="5956300" y="9042400"/>
                      <a:pt x="7124700" y="8597900"/>
                      <a:pt x="7912100" y="7734300"/>
                    </a:cubicBezTo>
                    <a:lnTo>
                      <a:pt x="7315200" y="7137400"/>
                    </a:lnTo>
                    <a:cubicBezTo>
                      <a:pt x="6591300" y="7886700"/>
                      <a:pt x="5702300" y="8204200"/>
                      <a:pt x="4686300" y="8204200"/>
                    </a:cubicBezTo>
                    <a:cubicBezTo>
                      <a:pt x="2540000" y="8204200"/>
                      <a:pt x="927100" y="6629400"/>
                      <a:pt x="927100" y="4521200"/>
                    </a:cubicBezTo>
                    <a:cubicBezTo>
                      <a:pt x="927100" y="2413000"/>
                      <a:pt x="2540000" y="838200"/>
                      <a:pt x="4686300" y="838200"/>
                    </a:cubicBezTo>
                    <a:cubicBezTo>
                      <a:pt x="5702300" y="838200"/>
                      <a:pt x="6591300" y="1155700"/>
                      <a:pt x="7315200" y="1892300"/>
                    </a:cubicBezTo>
                    <a:lnTo>
                      <a:pt x="7912100" y="1295400"/>
                    </a:lnTo>
                    <a:cubicBezTo>
                      <a:pt x="7124700" y="431800"/>
                      <a:pt x="5956300" y="0"/>
                      <a:pt x="4660900" y="0"/>
                    </a:cubicBezTo>
                    <a:cubicBezTo>
                      <a:pt x="1981200" y="0"/>
                      <a:pt x="0" y="1917700"/>
                      <a:pt x="0" y="4521200"/>
                    </a:cubicBezTo>
                    <a:cubicBezTo>
                      <a:pt x="0" y="7124700"/>
                      <a:pt x="1981200" y="9042400"/>
                      <a:pt x="4648200" y="9042400"/>
                    </a:cubicBezTo>
                    <a:close/>
                    <a:moveTo>
                      <a:pt x="-736600" y="89662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8" name="Freeform 759">
                <a:extLst>
                  <a:ext uri="{FF2B5EF4-FFF2-40B4-BE49-F238E27FC236}">
                    <a16:creationId xmlns:a16="http://schemas.microsoft.com/office/drawing/2014/main" id="{8B40D462-6786-E000-7B64-E9AFA265DF23}"/>
                  </a:ext>
                </a:extLst>
              </p:cNvPr>
              <p:cNvSpPr/>
              <p:nvPr/>
            </p:nvSpPr>
            <p:spPr>
              <a:xfrm>
                <a:off x="9573665" y="1673860"/>
                <a:ext cx="271780" cy="271780"/>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69" name="Freeform 760">
                <a:extLst>
                  <a:ext uri="{FF2B5EF4-FFF2-40B4-BE49-F238E27FC236}">
                    <a16:creationId xmlns:a16="http://schemas.microsoft.com/office/drawing/2014/main" id="{A31622AA-DA5C-5B7C-781A-5058C44D2EAE}"/>
                  </a:ext>
                </a:extLst>
              </p:cNvPr>
              <p:cNvSpPr/>
              <p:nvPr/>
            </p:nvSpPr>
            <p:spPr>
              <a:xfrm>
                <a:off x="9919106" y="1673860"/>
                <a:ext cx="245872" cy="26924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0" name="Freeform 761">
                <a:extLst>
                  <a:ext uri="{FF2B5EF4-FFF2-40B4-BE49-F238E27FC236}">
                    <a16:creationId xmlns:a16="http://schemas.microsoft.com/office/drawing/2014/main" id="{7B19B146-3B77-7230-E7A4-F3F6700D598B}"/>
                  </a:ext>
                </a:extLst>
              </p:cNvPr>
              <p:cNvSpPr/>
              <p:nvPr/>
            </p:nvSpPr>
            <p:spPr>
              <a:xfrm>
                <a:off x="10221366" y="1617472"/>
                <a:ext cx="182372" cy="328168"/>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1" name="Freeform 762">
                <a:extLst>
                  <a:ext uri="{FF2B5EF4-FFF2-40B4-BE49-F238E27FC236}">
                    <a16:creationId xmlns:a16="http://schemas.microsoft.com/office/drawing/2014/main" id="{28162FA4-63FE-4D88-910F-5673C4AD411F}"/>
                  </a:ext>
                </a:extLst>
              </p:cNvPr>
              <p:cNvSpPr/>
              <p:nvPr/>
            </p:nvSpPr>
            <p:spPr>
              <a:xfrm>
                <a:off x="10461141" y="1566164"/>
                <a:ext cx="52832" cy="376936"/>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2" name="Freeform 763">
                <a:extLst>
                  <a:ext uri="{FF2B5EF4-FFF2-40B4-BE49-F238E27FC236}">
                    <a16:creationId xmlns:a16="http://schemas.microsoft.com/office/drawing/2014/main" id="{7A3AA684-1239-5680-0541-515924E3C66A}"/>
                  </a:ext>
                </a:extLst>
              </p:cNvPr>
              <p:cNvSpPr/>
              <p:nvPr/>
            </p:nvSpPr>
            <p:spPr>
              <a:xfrm>
                <a:off x="10605922" y="1673860"/>
                <a:ext cx="245872" cy="26924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3" name="Freeform 764">
                <a:extLst>
                  <a:ext uri="{FF2B5EF4-FFF2-40B4-BE49-F238E27FC236}">
                    <a16:creationId xmlns:a16="http://schemas.microsoft.com/office/drawing/2014/main" id="{826C64A2-3A3C-A09E-2504-65C5974E5755}"/>
                  </a:ext>
                </a:extLst>
              </p:cNvPr>
              <p:cNvSpPr/>
              <p:nvPr/>
            </p:nvSpPr>
            <p:spPr>
              <a:xfrm>
                <a:off x="10941710" y="1566164"/>
                <a:ext cx="52832" cy="376936"/>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4" name="Freeform 765">
                <a:extLst>
                  <a:ext uri="{FF2B5EF4-FFF2-40B4-BE49-F238E27FC236}">
                    <a16:creationId xmlns:a16="http://schemas.microsoft.com/office/drawing/2014/main" id="{04CA84D9-9BAD-CD9C-A6D0-02067D5360AD}"/>
                  </a:ext>
                </a:extLst>
              </p:cNvPr>
              <p:cNvSpPr/>
              <p:nvPr/>
            </p:nvSpPr>
            <p:spPr>
              <a:xfrm>
                <a:off x="11083950" y="1675892"/>
                <a:ext cx="243332" cy="269748"/>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5" name="Freeform 766">
                <a:extLst>
                  <a:ext uri="{FF2B5EF4-FFF2-40B4-BE49-F238E27FC236}">
                    <a16:creationId xmlns:a16="http://schemas.microsoft.com/office/drawing/2014/main" id="{04EFBA5D-30B0-1AD7-1361-FAD1ED2D5A4D}"/>
                  </a:ext>
                </a:extLst>
              </p:cNvPr>
              <p:cNvSpPr/>
              <p:nvPr/>
            </p:nvSpPr>
            <p:spPr>
              <a:xfrm>
                <a:off x="11425834" y="1675892"/>
                <a:ext cx="243332" cy="269748"/>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sp>
            <p:nvSpPr>
              <p:cNvPr id="376" name="Freeform 767">
                <a:extLst>
                  <a:ext uri="{FF2B5EF4-FFF2-40B4-BE49-F238E27FC236}">
                    <a16:creationId xmlns:a16="http://schemas.microsoft.com/office/drawing/2014/main" id="{6C5FD205-34A5-EA6D-CB58-8B27345D9258}"/>
                  </a:ext>
                </a:extLst>
              </p:cNvPr>
              <p:cNvSpPr/>
              <p:nvPr/>
            </p:nvSpPr>
            <p:spPr>
              <a:xfrm>
                <a:off x="11770258" y="1673860"/>
                <a:ext cx="440944" cy="269240"/>
              </a:xfrm>
              <a:custGeom>
                <a:avLst/>
                <a:gdLst/>
                <a:ahLst/>
                <a:cxnLst/>
                <a:rect l="0" t="0" r="0" b="0"/>
                <a:pathLst>
                  <a:path w="11023600" h="6731000">
                    <a:moveTo>
                      <a:pt x="8331200" y="0"/>
                    </a:moveTo>
                    <a:cubicBezTo>
                      <a:pt x="7124700" y="0"/>
                      <a:pt x="6172200" y="546100"/>
                      <a:pt x="5689600" y="1409700"/>
                    </a:cubicBezTo>
                    <a:cubicBezTo>
                      <a:pt x="5283200" y="469900"/>
                      <a:pt x="4419600" y="0"/>
                      <a:pt x="3314700" y="0"/>
                    </a:cubicBezTo>
                    <a:cubicBezTo>
                      <a:pt x="2197100" y="0"/>
                      <a:pt x="1333500" y="469900"/>
                      <a:pt x="863600" y="1270000"/>
                    </a:cubicBezTo>
                    <a:lnTo>
                      <a:pt x="863600" y="50800"/>
                    </a:lnTo>
                    <a:lnTo>
                      <a:pt x="0" y="50800"/>
                    </a:lnTo>
                    <a:lnTo>
                      <a:pt x="0" y="6731000"/>
                    </a:lnTo>
                    <a:lnTo>
                      <a:pt x="901700" y="6731000"/>
                    </a:lnTo>
                    <a:lnTo>
                      <a:pt x="901700" y="3225800"/>
                    </a:lnTo>
                    <a:cubicBezTo>
                      <a:pt x="901700" y="1701800"/>
                      <a:pt x="1778000" y="812800"/>
                      <a:pt x="3136900" y="812800"/>
                    </a:cubicBezTo>
                    <a:cubicBezTo>
                      <a:pt x="4356100" y="812800"/>
                      <a:pt x="5067300" y="1536700"/>
                      <a:pt x="5067300" y="2946400"/>
                    </a:cubicBezTo>
                    <a:lnTo>
                      <a:pt x="5067300" y="6731000"/>
                    </a:lnTo>
                    <a:lnTo>
                      <a:pt x="5969000" y="6731000"/>
                    </a:lnTo>
                    <a:lnTo>
                      <a:pt x="5969000" y="3225800"/>
                    </a:lnTo>
                    <a:cubicBezTo>
                      <a:pt x="5969000" y="1701800"/>
                      <a:pt x="6832600" y="812800"/>
                      <a:pt x="8204200" y="812800"/>
                    </a:cubicBezTo>
                    <a:cubicBezTo>
                      <a:pt x="9410700" y="812800"/>
                      <a:pt x="10121900" y="1536700"/>
                      <a:pt x="10121900" y="2946400"/>
                    </a:cubicBezTo>
                    <a:lnTo>
                      <a:pt x="10121900" y="6731000"/>
                    </a:lnTo>
                    <a:lnTo>
                      <a:pt x="11023600" y="6731000"/>
                    </a:lnTo>
                    <a:lnTo>
                      <a:pt x="11023600" y="2857500"/>
                    </a:lnTo>
                    <a:cubicBezTo>
                      <a:pt x="11023600" y="939800"/>
                      <a:pt x="9956800" y="0"/>
                      <a:pt x="8331200" y="0"/>
                    </a:cubicBezTo>
                    <a:close/>
                    <a:moveTo>
                      <a:pt x="5473700" y="6731000"/>
                    </a:moveTo>
                  </a:path>
                </a:pathLst>
              </a:custGeom>
              <a:solidFill>
                <a:srgbClr val="05243C">
                  <a:alpha val="100000"/>
                </a:srgbClr>
              </a:solidFill>
              <a:ln w="508">
                <a:noFill/>
              </a:ln>
            </p:spPr>
            <p:style>
              <a:lnRef idx="2">
                <a:schemeClr val="accent1">
                  <a:shade val="50000"/>
                </a:schemeClr>
              </a:lnRef>
              <a:fillRef idx="1">
                <a:schemeClr val="accent1"/>
              </a:fillRef>
              <a:effectRef idx="0">
                <a:schemeClr val="accent1"/>
              </a:effectRef>
              <a:fontRef idx="minor">
                <a:schemeClr val="lt1"/>
              </a:fontRef>
            </p:style>
          </p:sp>
        </p:grpSp>
      </p:grpSp>
      <p:sp>
        <p:nvSpPr>
          <p:cNvPr id="378" name="TextBox 377">
            <a:extLst>
              <a:ext uri="{FF2B5EF4-FFF2-40B4-BE49-F238E27FC236}">
                <a16:creationId xmlns:a16="http://schemas.microsoft.com/office/drawing/2014/main" id="{51002A12-9E74-258F-DE71-12A81E95F05F}"/>
              </a:ext>
            </a:extLst>
          </p:cNvPr>
          <p:cNvSpPr txBox="1"/>
          <p:nvPr/>
        </p:nvSpPr>
        <p:spPr>
          <a:xfrm>
            <a:off x="345506" y="253646"/>
            <a:ext cx="10000799" cy="738664"/>
          </a:xfrm>
          <a:prstGeom prst="rect">
            <a:avLst/>
          </a:prstGeom>
          <a:noFill/>
        </p:spPr>
        <p:txBody>
          <a:bodyPr wrap="square">
            <a:spAutoFit/>
          </a:bodyPr>
          <a:lstStyle/>
          <a:p>
            <a:pPr marL="342900" marR="0">
              <a:spcBef>
                <a:spcPts val="0"/>
              </a:spcBef>
              <a:spcAft>
                <a:spcPts val="0"/>
              </a:spcAft>
            </a:pPr>
            <a:r>
              <a:rPr lang="en-GB" sz="1400">
                <a:effectLst/>
                <a:latin typeface="+mj-lt"/>
              </a:rPr>
              <a:t>Te </a:t>
            </a:r>
            <a:r>
              <a:rPr lang="en-GB" sz="1400" err="1">
                <a:effectLst/>
                <a:latin typeface="+mj-lt"/>
              </a:rPr>
              <a:t>Ūkaipō</a:t>
            </a:r>
            <a:r>
              <a:rPr lang="en-GB" sz="1400">
                <a:effectLst/>
                <a:latin typeface="+mj-lt"/>
              </a:rPr>
              <a:t> empowers SBHS </a:t>
            </a:r>
            <a:r>
              <a:rPr lang="en-GB" sz="1400" u="sng" err="1">
                <a:effectLst/>
                <a:latin typeface="+mj-lt"/>
              </a:rPr>
              <a:t>Kaimahi</a:t>
            </a:r>
            <a:r>
              <a:rPr lang="en-GB" sz="1400" u="sng">
                <a:effectLst/>
                <a:latin typeface="+mj-lt"/>
              </a:rPr>
              <a:t> | Staff</a:t>
            </a:r>
            <a:r>
              <a:rPr lang="en-GB" sz="1400">
                <a:effectLst/>
                <a:latin typeface="+mj-lt"/>
              </a:rPr>
              <a:t> to develop and combine their cultural and clinical </a:t>
            </a:r>
            <a:r>
              <a:rPr lang="mi-NZ" sz="1400" err="1">
                <a:effectLst/>
                <a:latin typeface="+mj-lt"/>
                <a:ea typeface="Calibri" panose="020F0502020204030204" pitchFamily="34" charset="0"/>
                <a:cs typeface="Arial" panose="020B0604020202020204" pitchFamily="34" charset="0"/>
              </a:rPr>
              <a:t>practice</a:t>
            </a:r>
            <a:r>
              <a:rPr lang="mi-NZ" sz="1400">
                <a:effectLst/>
                <a:latin typeface="+mj-lt"/>
                <a:ea typeface="Calibri" panose="020F0502020204030204" pitchFamily="34" charset="0"/>
                <a:cs typeface="Arial" panose="020B0604020202020204" pitchFamily="34" charset="0"/>
              </a:rPr>
              <a:t> </a:t>
            </a:r>
            <a:r>
              <a:rPr lang="mi-NZ" sz="1400" err="1">
                <a:effectLst/>
                <a:latin typeface="+mj-lt"/>
                <a:ea typeface="Calibri" panose="020F0502020204030204" pitchFamily="34" charset="0"/>
                <a:cs typeface="Arial" panose="020B0604020202020204" pitchFamily="34" charset="0"/>
              </a:rPr>
              <a:t>into</a:t>
            </a:r>
            <a:r>
              <a:rPr lang="mi-NZ" sz="1400">
                <a:effectLst/>
                <a:latin typeface="+mj-lt"/>
                <a:ea typeface="Calibri" panose="020F0502020204030204" pitchFamily="34" charset="0"/>
                <a:cs typeface="Arial" panose="020B0604020202020204" pitchFamily="34" charset="0"/>
              </a:rPr>
              <a:t> a </a:t>
            </a:r>
            <a:r>
              <a:rPr lang="en-GB" sz="1400">
                <a:effectLst/>
                <a:latin typeface="+mj-lt"/>
              </a:rPr>
              <a:t>values-based approach with rangatahi and their whānau, </a:t>
            </a:r>
            <a:r>
              <a:rPr lang="mi-NZ" sz="1400">
                <a:latin typeface="+mj-lt"/>
                <a:cs typeface="Arial" panose="020B0604020202020204" pitchFamily="34" charset="0"/>
              </a:rPr>
              <a:t>recognising </a:t>
            </a:r>
            <a:r>
              <a:rPr lang="mi-NZ" sz="1400" err="1">
                <a:latin typeface="+mj-lt"/>
                <a:cs typeface="Arial" panose="020B0604020202020204" pitchFamily="34" charset="0"/>
              </a:rPr>
              <a:t>each</a:t>
            </a:r>
            <a:r>
              <a:rPr lang="mi-NZ" sz="1400">
                <a:latin typeface="+mj-lt"/>
                <a:cs typeface="Arial" panose="020B0604020202020204" pitchFamily="34" charset="0"/>
              </a:rPr>
              <a:t> </a:t>
            </a:r>
            <a:r>
              <a:rPr lang="mi-NZ" sz="1400" err="1">
                <a:latin typeface="+mj-lt"/>
                <a:cs typeface="Arial" panose="020B0604020202020204" pitchFamily="34" charset="0"/>
              </a:rPr>
              <a:t>unique</a:t>
            </a:r>
            <a:r>
              <a:rPr lang="mi-NZ" sz="1400">
                <a:latin typeface="+mj-lt"/>
                <a:cs typeface="Arial" panose="020B0604020202020204" pitchFamily="34" charset="0"/>
              </a:rPr>
              <a:t> </a:t>
            </a:r>
            <a:r>
              <a:rPr lang="mi-NZ" sz="1400" err="1">
                <a:latin typeface="+mj-lt"/>
                <a:cs typeface="Arial" panose="020B0604020202020204" pitchFamily="34" charset="0"/>
              </a:rPr>
              <a:t>value</a:t>
            </a:r>
            <a:r>
              <a:rPr lang="mi-NZ" sz="1400">
                <a:latin typeface="+mj-lt"/>
                <a:cs typeface="Arial" panose="020B0604020202020204" pitchFamily="34" charset="0"/>
              </a:rPr>
              <a:t> and </a:t>
            </a:r>
            <a:r>
              <a:rPr lang="mi-NZ" sz="1400" err="1">
                <a:latin typeface="+mj-lt"/>
                <a:cs typeface="Arial" panose="020B0604020202020204" pitchFamily="34" charset="0"/>
              </a:rPr>
              <a:t>the</a:t>
            </a:r>
            <a:r>
              <a:rPr lang="mi-NZ" sz="1400">
                <a:latin typeface="+mj-lt"/>
                <a:cs typeface="Arial" panose="020B0604020202020204" pitchFamily="34" charset="0"/>
              </a:rPr>
              <a:t> </a:t>
            </a:r>
            <a:r>
              <a:rPr lang="mi-NZ" sz="1400" err="1">
                <a:latin typeface="+mj-lt"/>
                <a:cs typeface="Arial" panose="020B0604020202020204" pitchFamily="34" charset="0"/>
              </a:rPr>
              <a:t>synergies</a:t>
            </a:r>
            <a:r>
              <a:rPr lang="mi-NZ" sz="1400">
                <a:latin typeface="+mj-lt"/>
                <a:cs typeface="Arial" panose="020B0604020202020204" pitchFamily="34" charset="0"/>
              </a:rPr>
              <a:t> </a:t>
            </a:r>
            <a:r>
              <a:rPr lang="mi-NZ" sz="1400" err="1">
                <a:latin typeface="+mj-lt"/>
                <a:cs typeface="Arial" panose="020B0604020202020204" pitchFamily="34" charset="0"/>
              </a:rPr>
              <a:t>between</a:t>
            </a:r>
            <a:r>
              <a:rPr lang="mi-NZ" sz="1400">
                <a:latin typeface="+mj-lt"/>
                <a:cs typeface="Arial" panose="020B0604020202020204" pitchFamily="34" charset="0"/>
              </a:rPr>
              <a:t> </a:t>
            </a:r>
            <a:r>
              <a:rPr lang="mi-NZ" sz="1400" err="1">
                <a:latin typeface="+mj-lt"/>
                <a:cs typeface="Arial" panose="020B0604020202020204" pitchFamily="34" charset="0"/>
              </a:rPr>
              <a:t>the</a:t>
            </a:r>
            <a:r>
              <a:rPr lang="mi-NZ" sz="1400">
                <a:latin typeface="+mj-lt"/>
                <a:cs typeface="Arial" panose="020B0604020202020204" pitchFamily="34" charset="0"/>
              </a:rPr>
              <a:t> </a:t>
            </a:r>
            <a:r>
              <a:rPr lang="mi-NZ" sz="1400" err="1">
                <a:latin typeface="+mj-lt"/>
                <a:cs typeface="Arial" panose="020B0604020202020204" pitchFamily="34" charset="0"/>
              </a:rPr>
              <a:t>values</a:t>
            </a:r>
            <a:r>
              <a:rPr lang="mi-NZ" sz="1400">
                <a:latin typeface="+mj-lt"/>
                <a:cs typeface="Arial" panose="020B0604020202020204" pitchFamily="34" charset="0"/>
              </a:rPr>
              <a:t> </a:t>
            </a:r>
            <a:r>
              <a:rPr lang="mi-NZ" sz="1400" err="1">
                <a:effectLst/>
                <a:latin typeface="+mj-lt"/>
                <a:ea typeface="Calibri" panose="020F0502020204030204" pitchFamily="34" charset="0"/>
                <a:cs typeface="Arial" panose="020B0604020202020204" pitchFamily="34" charset="0"/>
              </a:rPr>
              <a:t>at</a:t>
            </a:r>
            <a:r>
              <a:rPr lang="mi-NZ" sz="1400">
                <a:effectLst/>
                <a:latin typeface="+mj-lt"/>
                <a:ea typeface="Calibri" panose="020F0502020204030204" pitchFamily="34" charset="0"/>
                <a:cs typeface="Arial" panose="020B0604020202020204" pitchFamily="34" charset="0"/>
              </a:rPr>
              <a:t> </a:t>
            </a:r>
            <a:r>
              <a:rPr lang="mi-NZ" sz="1400" err="1">
                <a:effectLst/>
                <a:latin typeface="+mj-lt"/>
                <a:ea typeface="Calibri" panose="020F0502020204030204" pitchFamily="34" charset="0"/>
                <a:cs typeface="Arial" panose="020B0604020202020204" pitchFamily="34" charset="0"/>
              </a:rPr>
              <a:t>every</a:t>
            </a:r>
            <a:r>
              <a:rPr lang="mi-NZ" sz="1400">
                <a:effectLst/>
                <a:latin typeface="+mj-lt"/>
                <a:ea typeface="Calibri" panose="020F0502020204030204" pitchFamily="34" charset="0"/>
                <a:cs typeface="Arial" panose="020B0604020202020204" pitchFamily="34" charset="0"/>
              </a:rPr>
              <a:t> </a:t>
            </a:r>
            <a:r>
              <a:rPr lang="mi-NZ" sz="1400" err="1">
                <a:effectLst/>
                <a:latin typeface="+mj-lt"/>
                <a:ea typeface="Calibri" panose="020F0502020204030204" pitchFamily="34" charset="0"/>
                <a:cs typeface="Arial" panose="020B0604020202020204" pitchFamily="34" charset="0"/>
              </a:rPr>
              <a:t>stage</a:t>
            </a:r>
            <a:r>
              <a:rPr lang="mi-NZ" sz="1400">
                <a:effectLst/>
                <a:latin typeface="+mj-lt"/>
                <a:ea typeface="Calibri" panose="020F0502020204030204" pitchFamily="34" charset="0"/>
                <a:cs typeface="Arial" panose="020B0604020202020204" pitchFamily="34" charset="0"/>
              </a:rPr>
              <a:t> </a:t>
            </a:r>
            <a:r>
              <a:rPr lang="mi-NZ" sz="1400" err="1">
                <a:effectLst/>
                <a:latin typeface="+mj-lt"/>
                <a:ea typeface="Calibri" panose="020F0502020204030204" pitchFamily="34" charset="0"/>
                <a:cs typeface="Arial" panose="020B0604020202020204" pitchFamily="34" charset="0"/>
              </a:rPr>
              <a:t>of</a:t>
            </a:r>
            <a:r>
              <a:rPr lang="mi-NZ" sz="1400">
                <a:effectLst/>
                <a:latin typeface="+mj-lt"/>
                <a:ea typeface="Calibri" panose="020F0502020204030204" pitchFamily="34" charset="0"/>
                <a:cs typeface="Arial" panose="020B0604020202020204" pitchFamily="34" charset="0"/>
              </a:rPr>
              <a:t> </a:t>
            </a:r>
            <a:r>
              <a:rPr lang="mi-NZ" sz="1400" u="sng">
                <a:effectLst/>
                <a:latin typeface="+mj-lt"/>
                <a:ea typeface="Calibri" panose="020F0502020204030204" pitchFamily="34" charset="0"/>
                <a:cs typeface="Arial" panose="020B0604020202020204" pitchFamily="34" charset="0"/>
              </a:rPr>
              <a:t>Ngā Ao Whanaketanga | </a:t>
            </a:r>
            <a:r>
              <a:rPr lang="mi-NZ" sz="1400" u="sng" err="1">
                <a:effectLst/>
                <a:latin typeface="+mj-lt"/>
                <a:ea typeface="Calibri" panose="020F0502020204030204" pitchFamily="34" charset="0"/>
                <a:cs typeface="Arial" panose="020B0604020202020204" pitchFamily="34" charset="0"/>
              </a:rPr>
              <a:t>States</a:t>
            </a:r>
            <a:r>
              <a:rPr lang="mi-NZ" sz="1400" u="sng">
                <a:effectLst/>
                <a:latin typeface="+mj-lt"/>
                <a:ea typeface="Calibri" panose="020F0502020204030204" pitchFamily="34" charset="0"/>
                <a:cs typeface="Arial" panose="020B0604020202020204" pitchFamily="34" charset="0"/>
              </a:rPr>
              <a:t> </a:t>
            </a:r>
            <a:r>
              <a:rPr lang="mi-NZ" sz="1400" u="sng" err="1">
                <a:effectLst/>
                <a:latin typeface="+mj-lt"/>
                <a:ea typeface="Calibri" panose="020F0502020204030204" pitchFamily="34" charset="0"/>
                <a:cs typeface="Arial" panose="020B0604020202020204" pitchFamily="34" charset="0"/>
              </a:rPr>
              <a:t>of</a:t>
            </a:r>
            <a:r>
              <a:rPr lang="mi-NZ" sz="1400" u="sng">
                <a:effectLst/>
                <a:latin typeface="+mj-lt"/>
                <a:ea typeface="Calibri" panose="020F0502020204030204" pitchFamily="34" charset="0"/>
                <a:cs typeface="Arial" panose="020B0604020202020204" pitchFamily="34" charset="0"/>
              </a:rPr>
              <a:t> </a:t>
            </a:r>
            <a:r>
              <a:rPr lang="mi-NZ" sz="1400" u="sng" err="1">
                <a:effectLst/>
                <a:latin typeface="+mj-lt"/>
                <a:ea typeface="Calibri" panose="020F0502020204030204" pitchFamily="34" charset="0"/>
                <a:cs typeface="Arial" panose="020B0604020202020204" pitchFamily="34" charset="0"/>
              </a:rPr>
              <a:t>Development</a:t>
            </a:r>
            <a:endParaRPr lang="en-GB" sz="1400">
              <a:effectLst/>
              <a:latin typeface="+mj-lt"/>
            </a:endParaRPr>
          </a:p>
        </p:txBody>
      </p:sp>
      <p:grpSp>
        <p:nvGrpSpPr>
          <p:cNvPr id="380" name="Group 379">
            <a:extLst>
              <a:ext uri="{FF2B5EF4-FFF2-40B4-BE49-F238E27FC236}">
                <a16:creationId xmlns:a16="http://schemas.microsoft.com/office/drawing/2014/main" id="{866E7DF2-8B61-17FD-E938-0AB7556F6B81}"/>
              </a:ext>
              <a:ext uri="{C183D7F6-B498-43B3-948B-1728B52AA6E4}">
                <adec:decorative xmlns:adec="http://schemas.microsoft.com/office/drawing/2017/decorative" val="1"/>
              </a:ext>
            </a:extLst>
          </p:cNvPr>
          <p:cNvGrpSpPr/>
          <p:nvPr/>
        </p:nvGrpSpPr>
        <p:grpSpPr>
          <a:xfrm>
            <a:off x="6714507" y="5169462"/>
            <a:ext cx="3028148" cy="1848277"/>
            <a:chOff x="5583038" y="2896109"/>
            <a:chExt cx="13402882" cy="8180653"/>
          </a:xfrm>
        </p:grpSpPr>
        <p:pic>
          <p:nvPicPr>
            <p:cNvPr id="381" name="Picture 165">
              <a:extLst>
                <a:ext uri="{FF2B5EF4-FFF2-40B4-BE49-F238E27FC236}">
                  <a16:creationId xmlns:a16="http://schemas.microsoft.com/office/drawing/2014/main" id="{94D92242-1D7C-66B0-5C15-D9A9370E4FBD}"/>
                </a:ext>
              </a:extLst>
            </p:cNvPr>
            <p:cNvPicPr>
              <a:picLocks noChangeArrowheads="1"/>
            </p:cNvPicPr>
            <p:nvPr/>
          </p:nvPicPr>
          <p:blipFill>
            <a:blip r:embed="rId132">
              <a:extLst>
                <a:ext uri="{28A0092B-C50C-407E-A947-70E740481C1C}">
                  <a14:useLocalDpi xmlns:a14="http://schemas.microsoft.com/office/drawing/2010/main" val="0"/>
                </a:ext>
              </a:extLst>
            </a:blip>
            <a:srcRect/>
            <a:stretch>
              <a:fillRect/>
            </a:stretch>
          </p:blipFill>
          <p:spPr>
            <a:xfrm>
              <a:off x="8800479" y="8483600"/>
              <a:ext cx="6783041" cy="2593162"/>
            </a:xfrm>
            <a:prstGeom prst="rect">
              <a:avLst/>
            </a:prstGeom>
            <a:noFill/>
          </p:spPr>
        </p:pic>
        <p:sp>
          <p:nvSpPr>
            <p:cNvPr id="382" name="Rectangle 169">
              <a:extLst>
                <a:ext uri="{FF2B5EF4-FFF2-40B4-BE49-F238E27FC236}">
                  <a16:creationId xmlns:a16="http://schemas.microsoft.com/office/drawing/2014/main" id="{B520D4B9-DDCC-C084-0D81-070C38A8CA07}"/>
                </a:ext>
              </a:extLst>
            </p:cNvPr>
            <p:cNvSpPr/>
            <p:nvPr/>
          </p:nvSpPr>
          <p:spPr>
            <a:xfrm>
              <a:off x="5583038" y="2896109"/>
              <a:ext cx="13402882" cy="2506470"/>
            </a:xfrm>
            <a:prstGeom prst="rect">
              <a:avLst/>
            </a:prstGeom>
          </p:spPr>
        </p:sp>
        <p:sp>
          <p:nvSpPr>
            <p:cNvPr id="383" name="Freeform 170">
              <a:extLst>
                <a:ext uri="{FF2B5EF4-FFF2-40B4-BE49-F238E27FC236}">
                  <a16:creationId xmlns:a16="http://schemas.microsoft.com/office/drawing/2014/main" id="{1C26C2FC-01E0-49C4-2038-78118A341480}"/>
                </a:ext>
              </a:extLst>
            </p:cNvPr>
            <p:cNvSpPr/>
            <p:nvPr/>
          </p:nvSpPr>
          <p:spPr>
            <a:xfrm>
              <a:off x="5595738" y="3314700"/>
              <a:ext cx="398145" cy="444500"/>
            </a:xfrm>
            <a:custGeom>
              <a:avLst/>
              <a:gdLst/>
              <a:ahLst/>
              <a:cxnLst/>
              <a:rect l="0" t="0" r="0" b="0"/>
              <a:pathLst>
                <a:path w="7962900" h="8890000">
                  <a:moveTo>
                    <a:pt x="2730500" y="8890000"/>
                  </a:moveTo>
                  <a:lnTo>
                    <a:pt x="5245100" y="8890000"/>
                  </a:lnTo>
                  <a:lnTo>
                    <a:pt x="5245100" y="1993900"/>
                  </a:lnTo>
                  <a:lnTo>
                    <a:pt x="7962900" y="1993900"/>
                  </a:lnTo>
                  <a:lnTo>
                    <a:pt x="7962900" y="0"/>
                  </a:lnTo>
                  <a:lnTo>
                    <a:pt x="0" y="0"/>
                  </a:lnTo>
                  <a:lnTo>
                    <a:pt x="0" y="1993900"/>
                  </a:lnTo>
                  <a:lnTo>
                    <a:pt x="2730500" y="1993900"/>
                  </a:lnTo>
                  <a:close/>
                  <a:moveTo>
                    <a:pt x="-50800" y="88900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4" name="Freeform 171">
              <a:extLst>
                <a:ext uri="{FF2B5EF4-FFF2-40B4-BE49-F238E27FC236}">
                  <a16:creationId xmlns:a16="http://schemas.microsoft.com/office/drawing/2014/main" id="{07C84540-0631-01B2-8A26-71EC8E24E75D}"/>
                </a:ext>
              </a:extLst>
            </p:cNvPr>
            <p:cNvSpPr/>
            <p:nvPr/>
          </p:nvSpPr>
          <p:spPr>
            <a:xfrm>
              <a:off x="5978643" y="34093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5" name="Freeform 172">
              <a:extLst>
                <a:ext uri="{FF2B5EF4-FFF2-40B4-BE49-F238E27FC236}">
                  <a16:creationId xmlns:a16="http://schemas.microsoft.com/office/drawing/2014/main" id="{89E230E3-7CB4-75BC-EC47-AA9957DE57E9}"/>
                </a:ext>
              </a:extLst>
            </p:cNvPr>
            <p:cNvSpPr/>
            <p:nvPr/>
          </p:nvSpPr>
          <p:spPr>
            <a:xfrm>
              <a:off x="6594593" y="3197860"/>
              <a:ext cx="417830" cy="570230"/>
            </a:xfrm>
            <a:custGeom>
              <a:avLst/>
              <a:gdLst/>
              <a:ahLst/>
              <a:cxnLst/>
              <a:rect l="0" t="0" r="0" b="0"/>
              <a:pathLst>
                <a:path w="8356600" h="11404600">
                  <a:moveTo>
                    <a:pt x="1701800" y="1295400"/>
                  </a:moveTo>
                  <a:lnTo>
                    <a:pt x="6705600" y="1295400"/>
                  </a:lnTo>
                  <a:lnTo>
                    <a:pt x="6705600" y="0"/>
                  </a:lnTo>
                  <a:lnTo>
                    <a:pt x="1701800" y="0"/>
                  </a:lnTo>
                  <a:close/>
                  <a:moveTo>
                    <a:pt x="9118600" y="11226800"/>
                  </a:moveTo>
                  <a:moveTo>
                    <a:pt x="4178300" y="11404600"/>
                  </a:moveTo>
                  <a:cubicBezTo>
                    <a:pt x="6807200" y="11404600"/>
                    <a:pt x="8356600" y="9918700"/>
                    <a:pt x="8356600" y="7264400"/>
                  </a:cubicBezTo>
                  <a:lnTo>
                    <a:pt x="8356600" y="2336800"/>
                  </a:lnTo>
                  <a:lnTo>
                    <a:pt x="5880100" y="2336800"/>
                  </a:lnTo>
                  <a:lnTo>
                    <a:pt x="5880100" y="7188200"/>
                  </a:lnTo>
                  <a:cubicBezTo>
                    <a:pt x="5880100" y="8712200"/>
                    <a:pt x="5245100" y="9321800"/>
                    <a:pt x="4203700" y="9321800"/>
                  </a:cubicBezTo>
                  <a:cubicBezTo>
                    <a:pt x="3149600" y="9321800"/>
                    <a:pt x="2514600" y="8712200"/>
                    <a:pt x="2514600" y="7188200"/>
                  </a:cubicBezTo>
                  <a:lnTo>
                    <a:pt x="2514600" y="2336800"/>
                  </a:lnTo>
                  <a:lnTo>
                    <a:pt x="0" y="2336800"/>
                  </a:lnTo>
                  <a:lnTo>
                    <a:pt x="0" y="7264400"/>
                  </a:lnTo>
                  <a:cubicBezTo>
                    <a:pt x="0" y="9918700"/>
                    <a:pt x="1549400" y="11404600"/>
                    <a:pt x="4178300" y="11404600"/>
                  </a:cubicBezTo>
                  <a:close/>
                  <a:moveTo>
                    <a:pt x="-990600" y="11226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6" name="Freeform 173">
              <a:extLst>
                <a:ext uri="{FF2B5EF4-FFF2-40B4-BE49-F238E27FC236}">
                  <a16:creationId xmlns:a16="http://schemas.microsoft.com/office/drawing/2014/main" id="{A5996305-9AB1-6055-F360-6C392F90DAA0}"/>
                </a:ext>
              </a:extLst>
            </p:cNvPr>
            <p:cNvSpPr/>
            <p:nvPr/>
          </p:nvSpPr>
          <p:spPr>
            <a:xfrm>
              <a:off x="7091798" y="32880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7" name="Freeform 174">
              <a:extLst>
                <a:ext uri="{FF2B5EF4-FFF2-40B4-BE49-F238E27FC236}">
                  <a16:creationId xmlns:a16="http://schemas.microsoft.com/office/drawing/2014/main" id="{DBAD936C-55E4-C73E-D5D9-1FD922FC1403}"/>
                </a:ext>
              </a:extLst>
            </p:cNvPr>
            <p:cNvSpPr/>
            <p:nvPr/>
          </p:nvSpPr>
          <p:spPr>
            <a:xfrm>
              <a:off x="7501373" y="34093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8" name="Freeform 175">
              <a:extLst>
                <a:ext uri="{FF2B5EF4-FFF2-40B4-BE49-F238E27FC236}">
                  <a16:creationId xmlns:a16="http://schemas.microsoft.com/office/drawing/2014/main" id="{D39A2A9B-23EE-9EA0-D5E9-1A9979D6FADD}"/>
                </a:ext>
              </a:extLst>
            </p:cNvPr>
            <p:cNvSpPr/>
            <p:nvPr/>
          </p:nvSpPr>
          <p:spPr>
            <a:xfrm>
              <a:off x="7906503" y="32486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89" name="Freeform 176">
              <a:extLst>
                <a:ext uri="{FF2B5EF4-FFF2-40B4-BE49-F238E27FC236}">
                  <a16:creationId xmlns:a16="http://schemas.microsoft.com/office/drawing/2014/main" id="{C24F90F9-B584-08FE-EBE3-47C90DE31BE8}"/>
                </a:ext>
              </a:extLst>
            </p:cNvPr>
            <p:cNvSpPr/>
            <p:nvPr/>
          </p:nvSpPr>
          <p:spPr>
            <a:xfrm>
              <a:off x="8118592" y="3409315"/>
              <a:ext cx="385445" cy="473075"/>
            </a:xfrm>
            <a:custGeom>
              <a:avLst/>
              <a:gdLst/>
              <a:ahLst/>
              <a:cxnLst/>
              <a:rect l="0" t="0" r="0" b="0"/>
              <a:pathLst>
                <a:path w="7708900" h="9461500">
                  <a:moveTo>
                    <a:pt x="4330700" y="0"/>
                  </a:moveTo>
                  <a:cubicBezTo>
                    <a:pt x="3429000" y="0"/>
                    <a:pt x="2755900" y="254000"/>
                    <a:pt x="2298700" y="800100"/>
                  </a:cubicBezTo>
                  <a:lnTo>
                    <a:pt x="2298700" y="114300"/>
                  </a:lnTo>
                  <a:lnTo>
                    <a:pt x="0" y="114300"/>
                  </a:lnTo>
                  <a:lnTo>
                    <a:pt x="0" y="9461500"/>
                  </a:lnTo>
                  <a:lnTo>
                    <a:pt x="2413000" y="9461500"/>
                  </a:lnTo>
                  <a:lnTo>
                    <a:pt x="2413000" y="6388100"/>
                  </a:lnTo>
                  <a:cubicBezTo>
                    <a:pt x="2882900" y="6870700"/>
                    <a:pt x="3530600" y="7112000"/>
                    <a:pt x="4330700" y="7112000"/>
                  </a:cubicBezTo>
                  <a:cubicBezTo>
                    <a:pt x="6197600" y="7112000"/>
                    <a:pt x="7708900" y="5740400"/>
                    <a:pt x="7708900" y="3556000"/>
                  </a:cubicBezTo>
                  <a:cubicBezTo>
                    <a:pt x="7708900" y="1371600"/>
                    <a:pt x="6197600" y="0"/>
                    <a:pt x="4330700" y="0"/>
                  </a:cubicBezTo>
                  <a:close/>
                  <a:moveTo>
                    <a:pt x="6223000" y="6997700"/>
                  </a:moveTo>
                  <a:moveTo>
                    <a:pt x="3822700" y="5194300"/>
                  </a:moveTo>
                  <a:cubicBezTo>
                    <a:pt x="3009900" y="5194300"/>
                    <a:pt x="2374900" y="4597400"/>
                    <a:pt x="2374900" y="3556000"/>
                  </a:cubicBezTo>
                  <a:cubicBezTo>
                    <a:pt x="2374900" y="2514600"/>
                    <a:pt x="3009900" y="1917700"/>
                    <a:pt x="3822700" y="1917700"/>
                  </a:cubicBezTo>
                  <a:cubicBezTo>
                    <a:pt x="4635500" y="1917700"/>
                    <a:pt x="5270500" y="2514600"/>
                    <a:pt x="5270500" y="3556000"/>
                  </a:cubicBezTo>
                  <a:cubicBezTo>
                    <a:pt x="5270500" y="4597400"/>
                    <a:pt x="4635500" y="5194300"/>
                    <a:pt x="3822700" y="51943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0" name="Freeform 177">
              <a:extLst>
                <a:ext uri="{FF2B5EF4-FFF2-40B4-BE49-F238E27FC236}">
                  <a16:creationId xmlns:a16="http://schemas.microsoft.com/office/drawing/2014/main" id="{1F62F415-A81F-3800-ACA2-5BEF819A2537}"/>
                </a:ext>
              </a:extLst>
            </p:cNvPr>
            <p:cNvSpPr/>
            <p:nvPr/>
          </p:nvSpPr>
          <p:spPr>
            <a:xfrm>
              <a:off x="8538327" y="3293110"/>
              <a:ext cx="388620" cy="471805"/>
            </a:xfrm>
            <a:custGeom>
              <a:avLst/>
              <a:gdLst/>
              <a:ahLst/>
              <a:cxnLst/>
              <a:rect l="0" t="0" r="0" b="0"/>
              <a:pathLst>
                <a:path w="7772400" h="9436100">
                  <a:moveTo>
                    <a:pt x="1358900" y="1295400"/>
                  </a:moveTo>
                  <a:lnTo>
                    <a:pt x="6362700" y="1295400"/>
                  </a:lnTo>
                  <a:lnTo>
                    <a:pt x="6362700" y="0"/>
                  </a:lnTo>
                  <a:lnTo>
                    <a:pt x="1358900" y="0"/>
                  </a:lnTo>
                  <a:close/>
                  <a:moveTo>
                    <a:pt x="7683500" y="9321800"/>
                  </a:moveTo>
                  <a:moveTo>
                    <a:pt x="3886200" y="9436100"/>
                  </a:moveTo>
                  <a:cubicBezTo>
                    <a:pt x="6159500" y="9436100"/>
                    <a:pt x="7772400" y="7950200"/>
                    <a:pt x="7772400" y="5867400"/>
                  </a:cubicBezTo>
                  <a:cubicBezTo>
                    <a:pt x="7772400" y="3797300"/>
                    <a:pt x="6159500" y="2324100"/>
                    <a:pt x="3886200" y="2324100"/>
                  </a:cubicBezTo>
                  <a:cubicBezTo>
                    <a:pt x="1638300" y="2324100"/>
                    <a:pt x="0" y="3797300"/>
                    <a:pt x="0" y="5867400"/>
                  </a:cubicBezTo>
                  <a:cubicBezTo>
                    <a:pt x="0" y="7950200"/>
                    <a:pt x="1638300" y="9436100"/>
                    <a:pt x="3886200" y="9436100"/>
                  </a:cubicBezTo>
                  <a:close/>
                  <a:moveTo>
                    <a:pt x="-457200" y="9321800"/>
                  </a:moveTo>
                  <a:moveTo>
                    <a:pt x="3886200" y="7518400"/>
                  </a:moveTo>
                  <a:cubicBezTo>
                    <a:pt x="3073400" y="7518400"/>
                    <a:pt x="2438400" y="6921500"/>
                    <a:pt x="2438400" y="5867400"/>
                  </a:cubicBezTo>
                  <a:cubicBezTo>
                    <a:pt x="2438400" y="4826000"/>
                    <a:pt x="3073400" y="4241800"/>
                    <a:pt x="3886200" y="4241800"/>
                  </a:cubicBezTo>
                  <a:cubicBezTo>
                    <a:pt x="4711700" y="4241800"/>
                    <a:pt x="5334000" y="4826000"/>
                    <a:pt x="5334000" y="5867400"/>
                  </a:cubicBezTo>
                  <a:cubicBezTo>
                    <a:pt x="5334000" y="6921500"/>
                    <a:pt x="4711700" y="7518400"/>
                    <a:pt x="3886200" y="7518400"/>
                  </a:cubicBezTo>
                  <a:close/>
                  <a:moveTo>
                    <a:pt x="14605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1" name="Freeform 178">
              <a:extLst>
                <a:ext uri="{FF2B5EF4-FFF2-40B4-BE49-F238E27FC236}">
                  <a16:creationId xmlns:a16="http://schemas.microsoft.com/office/drawing/2014/main" id="{36632CC9-E2D9-808E-8EAD-D9B1E7B88E3A}"/>
                </a:ext>
              </a:extLst>
            </p:cNvPr>
            <p:cNvSpPr/>
            <p:nvPr/>
          </p:nvSpPr>
          <p:spPr>
            <a:xfrm>
              <a:off x="8961237" y="3409315"/>
              <a:ext cx="144780" cy="355600"/>
            </a:xfrm>
            <a:custGeom>
              <a:avLst/>
              <a:gdLst/>
              <a:ahLst/>
              <a:cxnLst/>
              <a:rect l="0" t="0" r="0" b="0"/>
              <a:pathLst>
                <a:path w="2895600" h="7112000">
                  <a:moveTo>
                    <a:pt x="1447800" y="2857500"/>
                  </a:moveTo>
                  <a:cubicBezTo>
                    <a:pt x="2273300" y="2857500"/>
                    <a:pt x="2895600" y="2260600"/>
                    <a:pt x="2895600" y="1422400"/>
                  </a:cubicBezTo>
                  <a:cubicBezTo>
                    <a:pt x="2895600" y="558800"/>
                    <a:pt x="2273300" y="0"/>
                    <a:pt x="1447800" y="0"/>
                  </a:cubicBezTo>
                  <a:cubicBezTo>
                    <a:pt x="635000" y="0"/>
                    <a:pt x="0" y="558800"/>
                    <a:pt x="0" y="1422400"/>
                  </a:cubicBezTo>
                  <a:cubicBezTo>
                    <a:pt x="0" y="2260600"/>
                    <a:pt x="635000" y="2857500"/>
                    <a:pt x="1447800" y="2857500"/>
                  </a:cubicBezTo>
                  <a:close/>
                  <a:moveTo>
                    <a:pt x="3797300" y="6997700"/>
                  </a:moveTo>
                  <a:moveTo>
                    <a:pt x="1447800" y="7112000"/>
                  </a:moveTo>
                  <a:cubicBezTo>
                    <a:pt x="2273300" y="7112000"/>
                    <a:pt x="2895600" y="6515100"/>
                    <a:pt x="2895600" y="5676900"/>
                  </a:cubicBezTo>
                  <a:cubicBezTo>
                    <a:pt x="2895600" y="4813300"/>
                    <a:pt x="2273300" y="4254500"/>
                    <a:pt x="1447800" y="4254500"/>
                  </a:cubicBezTo>
                  <a:cubicBezTo>
                    <a:pt x="635000" y="4254500"/>
                    <a:pt x="0" y="4813300"/>
                    <a:pt x="0" y="5676900"/>
                  </a:cubicBezTo>
                  <a:cubicBezTo>
                    <a:pt x="0" y="6515100"/>
                    <a:pt x="635000" y="7112000"/>
                    <a:pt x="1447800" y="7112000"/>
                  </a:cubicBezTo>
                  <a:close/>
                  <a:moveTo>
                    <a:pt x="-4572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2" name="Freeform 179">
              <a:extLst>
                <a:ext uri="{FF2B5EF4-FFF2-40B4-BE49-F238E27FC236}">
                  <a16:creationId xmlns:a16="http://schemas.microsoft.com/office/drawing/2014/main" id="{CEB55DA1-F394-C2FF-F010-82BAAC39EAA5}"/>
                </a:ext>
              </a:extLst>
            </p:cNvPr>
            <p:cNvSpPr/>
            <p:nvPr/>
          </p:nvSpPr>
          <p:spPr>
            <a:xfrm>
              <a:off x="9325727" y="3288030"/>
              <a:ext cx="311150" cy="236855"/>
            </a:xfrm>
            <a:custGeom>
              <a:avLst/>
              <a:gdLst/>
              <a:ahLst/>
              <a:cxnLst/>
              <a:rect l="0" t="0" r="0" b="0"/>
              <a:pathLst>
                <a:path w="6223000" h="4737100">
                  <a:moveTo>
                    <a:pt x="2146300" y="2070100"/>
                  </a:moveTo>
                  <a:lnTo>
                    <a:pt x="2743200" y="0"/>
                  </a:lnTo>
                  <a:lnTo>
                    <a:pt x="1231900" y="0"/>
                  </a:lnTo>
                  <a:lnTo>
                    <a:pt x="419100" y="1866900"/>
                  </a:lnTo>
                  <a:cubicBezTo>
                    <a:pt x="50800" y="2679700"/>
                    <a:pt x="0" y="2959100"/>
                    <a:pt x="0" y="3314700"/>
                  </a:cubicBezTo>
                  <a:cubicBezTo>
                    <a:pt x="0" y="4178300"/>
                    <a:pt x="609600" y="4737100"/>
                    <a:pt x="1447800" y="4737100"/>
                  </a:cubicBezTo>
                  <a:cubicBezTo>
                    <a:pt x="2273300" y="4737100"/>
                    <a:pt x="2895600" y="4178300"/>
                    <a:pt x="2895600" y="3314700"/>
                  </a:cubicBezTo>
                  <a:cubicBezTo>
                    <a:pt x="2895600" y="2717800"/>
                    <a:pt x="2603500" y="2286000"/>
                    <a:pt x="2146300" y="2070100"/>
                  </a:cubicBezTo>
                  <a:close/>
                  <a:moveTo>
                    <a:pt x="7010400" y="9423400"/>
                  </a:moveTo>
                  <a:moveTo>
                    <a:pt x="5473700" y="2070100"/>
                  </a:moveTo>
                  <a:lnTo>
                    <a:pt x="6070600" y="0"/>
                  </a:lnTo>
                  <a:lnTo>
                    <a:pt x="4559300" y="0"/>
                  </a:lnTo>
                  <a:lnTo>
                    <a:pt x="3746500" y="1866900"/>
                  </a:lnTo>
                  <a:cubicBezTo>
                    <a:pt x="3378200" y="2679700"/>
                    <a:pt x="3327400" y="2959100"/>
                    <a:pt x="3327400" y="3314700"/>
                  </a:cubicBezTo>
                  <a:cubicBezTo>
                    <a:pt x="3327400" y="4178300"/>
                    <a:pt x="3937000" y="4737100"/>
                    <a:pt x="4775200" y="4737100"/>
                  </a:cubicBezTo>
                  <a:cubicBezTo>
                    <a:pt x="5600700" y="4737100"/>
                    <a:pt x="6223000" y="4178300"/>
                    <a:pt x="6223000" y="3314700"/>
                  </a:cubicBezTo>
                  <a:cubicBezTo>
                    <a:pt x="6223000" y="2717800"/>
                    <a:pt x="5930900" y="2286000"/>
                    <a:pt x="5473700" y="2070100"/>
                  </a:cubicBezTo>
                  <a:close/>
                  <a:moveTo>
                    <a:pt x="70104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3" name="Freeform 180">
              <a:extLst>
                <a:ext uri="{FF2B5EF4-FFF2-40B4-BE49-F238E27FC236}">
                  <a16:creationId xmlns:a16="http://schemas.microsoft.com/office/drawing/2014/main" id="{515863B3-F536-B32D-CBA8-DFEC53315EA3}"/>
                </a:ext>
              </a:extLst>
            </p:cNvPr>
            <p:cNvSpPr/>
            <p:nvPr/>
          </p:nvSpPr>
          <p:spPr>
            <a:xfrm>
              <a:off x="9671104" y="3314700"/>
              <a:ext cx="398145" cy="444500"/>
            </a:xfrm>
            <a:custGeom>
              <a:avLst/>
              <a:gdLst/>
              <a:ahLst/>
              <a:cxnLst/>
              <a:rect l="0" t="0" r="0" b="0"/>
              <a:pathLst>
                <a:path w="7962900" h="8890000">
                  <a:moveTo>
                    <a:pt x="2730500" y="8890000"/>
                  </a:moveTo>
                  <a:lnTo>
                    <a:pt x="5245100" y="8890000"/>
                  </a:lnTo>
                  <a:lnTo>
                    <a:pt x="5245100" y="1993900"/>
                  </a:lnTo>
                  <a:lnTo>
                    <a:pt x="7962900" y="1993900"/>
                  </a:lnTo>
                  <a:lnTo>
                    <a:pt x="7962900" y="0"/>
                  </a:lnTo>
                  <a:lnTo>
                    <a:pt x="0" y="0"/>
                  </a:lnTo>
                  <a:lnTo>
                    <a:pt x="0" y="1993900"/>
                  </a:lnTo>
                  <a:lnTo>
                    <a:pt x="2730500" y="1993900"/>
                  </a:lnTo>
                  <a:close/>
                  <a:moveTo>
                    <a:pt x="-50800" y="88900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4" name="Freeform 181">
              <a:extLst>
                <a:ext uri="{FF2B5EF4-FFF2-40B4-BE49-F238E27FC236}">
                  <a16:creationId xmlns:a16="http://schemas.microsoft.com/office/drawing/2014/main" id="{069FBC26-BE60-052C-349B-8505202495A8}"/>
                </a:ext>
              </a:extLst>
            </p:cNvPr>
            <p:cNvSpPr/>
            <p:nvPr/>
          </p:nvSpPr>
          <p:spPr>
            <a:xfrm>
              <a:off x="10054009" y="34093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5" name="Freeform 182">
              <a:extLst>
                <a:ext uri="{FF2B5EF4-FFF2-40B4-BE49-F238E27FC236}">
                  <a16:creationId xmlns:a16="http://schemas.microsoft.com/office/drawing/2014/main" id="{6AD98AAE-2673-9602-A5DF-B63A28DDF06C}"/>
                </a:ext>
              </a:extLst>
            </p:cNvPr>
            <p:cNvSpPr/>
            <p:nvPr/>
          </p:nvSpPr>
          <p:spPr>
            <a:xfrm>
              <a:off x="10668055" y="32880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6" name="Freeform 183">
              <a:extLst>
                <a:ext uri="{FF2B5EF4-FFF2-40B4-BE49-F238E27FC236}">
                  <a16:creationId xmlns:a16="http://schemas.microsoft.com/office/drawing/2014/main" id="{5DAFA624-1478-0F57-547B-121F8603BE12}"/>
                </a:ext>
              </a:extLst>
            </p:cNvPr>
            <p:cNvSpPr/>
            <p:nvPr/>
          </p:nvSpPr>
          <p:spPr>
            <a:xfrm>
              <a:off x="11093504" y="3409315"/>
              <a:ext cx="388620" cy="355600"/>
            </a:xfrm>
            <a:custGeom>
              <a:avLst/>
              <a:gdLst/>
              <a:ahLst/>
              <a:cxnLst/>
              <a:rect l="0" t="0" r="0" b="0"/>
              <a:pathLst>
                <a:path w="7772400" h="7112000">
                  <a:moveTo>
                    <a:pt x="3886200" y="7112000"/>
                  </a:moveTo>
                  <a:cubicBezTo>
                    <a:pt x="6159500" y="7112000"/>
                    <a:pt x="7772400" y="5626100"/>
                    <a:pt x="7772400" y="3543300"/>
                  </a:cubicBezTo>
                  <a:cubicBezTo>
                    <a:pt x="7772400" y="1473200"/>
                    <a:pt x="6159500" y="0"/>
                    <a:pt x="3886200" y="0"/>
                  </a:cubicBezTo>
                  <a:cubicBezTo>
                    <a:pt x="1638300" y="0"/>
                    <a:pt x="0" y="1473200"/>
                    <a:pt x="0" y="3543300"/>
                  </a:cubicBezTo>
                  <a:cubicBezTo>
                    <a:pt x="0" y="5626100"/>
                    <a:pt x="1638300" y="7112000"/>
                    <a:pt x="3886200" y="7112000"/>
                  </a:cubicBezTo>
                  <a:close/>
                  <a:moveTo>
                    <a:pt x="-457200" y="6997700"/>
                  </a:moveTo>
                  <a:moveTo>
                    <a:pt x="3886200" y="5194300"/>
                  </a:moveTo>
                  <a:cubicBezTo>
                    <a:pt x="3073400" y="5194300"/>
                    <a:pt x="2438400" y="4597400"/>
                    <a:pt x="2438400" y="3543300"/>
                  </a:cubicBezTo>
                  <a:cubicBezTo>
                    <a:pt x="2438400" y="2501900"/>
                    <a:pt x="3073400" y="1917700"/>
                    <a:pt x="3886200" y="1917700"/>
                  </a:cubicBezTo>
                  <a:cubicBezTo>
                    <a:pt x="4711700" y="1917700"/>
                    <a:pt x="5334000" y="2501900"/>
                    <a:pt x="5334000" y="3543300"/>
                  </a:cubicBezTo>
                  <a:cubicBezTo>
                    <a:pt x="5334000" y="4597400"/>
                    <a:pt x="4711700" y="5194300"/>
                    <a:pt x="3886200" y="5194300"/>
                  </a:cubicBezTo>
                  <a:close/>
                  <a:moveTo>
                    <a:pt x="14605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7" name="Freeform 184">
              <a:extLst>
                <a:ext uri="{FF2B5EF4-FFF2-40B4-BE49-F238E27FC236}">
                  <a16:creationId xmlns:a16="http://schemas.microsoft.com/office/drawing/2014/main" id="{3CBD2C6D-E43E-54FE-9A6B-BAAA7849977C}"/>
                </a:ext>
              </a:extLst>
            </p:cNvPr>
            <p:cNvSpPr/>
            <p:nvPr/>
          </p:nvSpPr>
          <p:spPr>
            <a:xfrm>
              <a:off x="11538005" y="32880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8" name="Freeform 185">
              <a:extLst>
                <a:ext uri="{FF2B5EF4-FFF2-40B4-BE49-F238E27FC236}">
                  <a16:creationId xmlns:a16="http://schemas.microsoft.com/office/drawing/2014/main" id="{0605BC1B-ECD1-C4A2-EACB-BA3B1D4AA039}"/>
                </a:ext>
              </a:extLst>
            </p:cNvPr>
            <p:cNvSpPr/>
            <p:nvPr/>
          </p:nvSpPr>
          <p:spPr>
            <a:xfrm>
              <a:off x="11958946" y="32486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399" name="Freeform 186">
              <a:extLst>
                <a:ext uri="{FF2B5EF4-FFF2-40B4-BE49-F238E27FC236}">
                  <a16:creationId xmlns:a16="http://schemas.microsoft.com/office/drawing/2014/main" id="{0F104998-36B9-DF23-421E-D9468FE08EAE}"/>
                </a:ext>
              </a:extLst>
            </p:cNvPr>
            <p:cNvSpPr/>
            <p:nvPr/>
          </p:nvSpPr>
          <p:spPr>
            <a:xfrm>
              <a:off x="12336136" y="34093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0" name="Freeform 187">
              <a:extLst>
                <a:ext uri="{FF2B5EF4-FFF2-40B4-BE49-F238E27FC236}">
                  <a16:creationId xmlns:a16="http://schemas.microsoft.com/office/drawing/2014/main" id="{2E9C51FF-0ACD-27E8-84FE-4F822F8AEC74}"/>
                </a:ext>
              </a:extLst>
            </p:cNvPr>
            <p:cNvSpPr/>
            <p:nvPr/>
          </p:nvSpPr>
          <p:spPr>
            <a:xfrm>
              <a:off x="12718405" y="3338195"/>
              <a:ext cx="273685" cy="426720"/>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1" name="Freeform 188">
              <a:extLst>
                <a:ext uri="{FF2B5EF4-FFF2-40B4-BE49-F238E27FC236}">
                  <a16:creationId xmlns:a16="http://schemas.microsoft.com/office/drawing/2014/main" id="{A0C4E292-44AD-E6CF-42FF-3FC3B3DD5B5C}"/>
                </a:ext>
              </a:extLst>
            </p:cNvPr>
            <p:cNvSpPr/>
            <p:nvPr/>
          </p:nvSpPr>
          <p:spPr>
            <a:xfrm>
              <a:off x="13037176" y="3415030"/>
              <a:ext cx="363220" cy="349885"/>
            </a:xfrm>
            <a:custGeom>
              <a:avLst/>
              <a:gdLst/>
              <a:ahLst/>
              <a:cxnLst/>
              <a:rect l="0" t="0" r="0" b="0"/>
              <a:pathLst>
                <a:path w="7264400" h="6997700">
                  <a:moveTo>
                    <a:pt x="4851400" y="0"/>
                  </a:moveTo>
                  <a:lnTo>
                    <a:pt x="4851400" y="3314700"/>
                  </a:lnTo>
                  <a:cubicBezTo>
                    <a:pt x="4851400" y="4470400"/>
                    <a:pt x="4267200" y="4940300"/>
                    <a:pt x="3556000" y="4940300"/>
                  </a:cubicBezTo>
                  <a:cubicBezTo>
                    <a:pt x="2832100" y="4940300"/>
                    <a:pt x="2413000" y="4521200"/>
                    <a:pt x="2413000" y="3454400"/>
                  </a:cubicBezTo>
                  <a:lnTo>
                    <a:pt x="2413000" y="0"/>
                  </a:lnTo>
                  <a:lnTo>
                    <a:pt x="0" y="0"/>
                  </a:lnTo>
                  <a:lnTo>
                    <a:pt x="0" y="3848100"/>
                  </a:lnTo>
                  <a:cubicBezTo>
                    <a:pt x="0" y="6032500"/>
                    <a:pt x="1231900" y="6997700"/>
                    <a:pt x="2921000" y="6997700"/>
                  </a:cubicBezTo>
                  <a:cubicBezTo>
                    <a:pt x="3708400" y="6997700"/>
                    <a:pt x="4445000" y="6718300"/>
                    <a:pt x="4965700" y="6146800"/>
                  </a:cubicBezTo>
                  <a:lnTo>
                    <a:pt x="4965700" y="6883400"/>
                  </a:lnTo>
                  <a:lnTo>
                    <a:pt x="7264400" y="6883400"/>
                  </a:lnTo>
                  <a:lnTo>
                    <a:pt x="7264400" y="0"/>
                  </a:lnTo>
                  <a:close/>
                  <a:moveTo>
                    <a:pt x="61341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2" name="Freeform 189">
              <a:extLst>
                <a:ext uri="{FF2B5EF4-FFF2-40B4-BE49-F238E27FC236}">
                  <a16:creationId xmlns:a16="http://schemas.microsoft.com/office/drawing/2014/main" id="{72AFF4EE-22C9-1BD0-0FE6-5AA5ED566095}"/>
                </a:ext>
              </a:extLst>
            </p:cNvPr>
            <p:cNvSpPr/>
            <p:nvPr/>
          </p:nvSpPr>
          <p:spPr>
            <a:xfrm>
              <a:off x="13662650" y="32880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3" name="Freeform 190">
              <a:extLst>
                <a:ext uri="{FF2B5EF4-FFF2-40B4-BE49-F238E27FC236}">
                  <a16:creationId xmlns:a16="http://schemas.microsoft.com/office/drawing/2014/main" id="{93367F55-102B-8D26-D776-905E580BCD07}"/>
                </a:ext>
              </a:extLst>
            </p:cNvPr>
            <p:cNvSpPr/>
            <p:nvPr/>
          </p:nvSpPr>
          <p:spPr>
            <a:xfrm>
              <a:off x="14083655" y="32486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4" name="Freeform 191">
              <a:extLst>
                <a:ext uri="{FF2B5EF4-FFF2-40B4-BE49-F238E27FC236}">
                  <a16:creationId xmlns:a16="http://schemas.microsoft.com/office/drawing/2014/main" id="{8466AA66-B19C-6F42-AB4F-E69932A0F0C9}"/>
                </a:ext>
              </a:extLst>
            </p:cNvPr>
            <p:cNvSpPr/>
            <p:nvPr/>
          </p:nvSpPr>
          <p:spPr>
            <a:xfrm>
              <a:off x="14444336" y="3338195"/>
              <a:ext cx="273685" cy="426720"/>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5" name="Freeform 192">
              <a:extLst>
                <a:ext uri="{FF2B5EF4-FFF2-40B4-BE49-F238E27FC236}">
                  <a16:creationId xmlns:a16="http://schemas.microsoft.com/office/drawing/2014/main" id="{5B2DDEE3-1290-8C05-3B63-4922928F6A53}"/>
                </a:ext>
              </a:extLst>
            </p:cNvPr>
            <p:cNvSpPr/>
            <p:nvPr/>
          </p:nvSpPr>
          <p:spPr>
            <a:xfrm>
              <a:off x="14732625" y="34093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6" name="Freeform 193">
              <a:extLst>
                <a:ext uri="{FF2B5EF4-FFF2-40B4-BE49-F238E27FC236}">
                  <a16:creationId xmlns:a16="http://schemas.microsoft.com/office/drawing/2014/main" id="{0F30E855-1FB3-25B1-183F-05E4C919E9BF}"/>
                </a:ext>
              </a:extLst>
            </p:cNvPr>
            <p:cNvSpPr/>
            <p:nvPr/>
          </p:nvSpPr>
          <p:spPr>
            <a:xfrm>
              <a:off x="15306031" y="3415030"/>
              <a:ext cx="610870" cy="344170"/>
            </a:xfrm>
            <a:custGeom>
              <a:avLst/>
              <a:gdLst/>
              <a:ahLst/>
              <a:cxnLst/>
              <a:rect l="0" t="0" r="0" b="0"/>
              <a:pathLst>
                <a:path w="12217400" h="6883400">
                  <a:moveTo>
                    <a:pt x="10096500" y="0"/>
                  </a:moveTo>
                  <a:lnTo>
                    <a:pt x="8636000" y="4203700"/>
                  </a:lnTo>
                  <a:lnTo>
                    <a:pt x="7213600" y="0"/>
                  </a:lnTo>
                  <a:lnTo>
                    <a:pt x="5156200" y="0"/>
                  </a:lnTo>
                  <a:lnTo>
                    <a:pt x="3695700" y="4165600"/>
                  </a:lnTo>
                  <a:lnTo>
                    <a:pt x="2286000" y="0"/>
                  </a:lnTo>
                  <a:lnTo>
                    <a:pt x="0" y="0"/>
                  </a:lnTo>
                  <a:lnTo>
                    <a:pt x="2451100" y="6883400"/>
                  </a:lnTo>
                  <a:lnTo>
                    <a:pt x="4787900" y="6883400"/>
                  </a:lnTo>
                  <a:lnTo>
                    <a:pt x="6134100" y="3136900"/>
                  </a:lnTo>
                  <a:lnTo>
                    <a:pt x="7429500" y="6883400"/>
                  </a:lnTo>
                  <a:lnTo>
                    <a:pt x="9766300" y="6883400"/>
                  </a:lnTo>
                  <a:lnTo>
                    <a:pt x="12217400" y="0"/>
                  </a:lnTo>
                  <a:close/>
                  <a:moveTo>
                    <a:pt x="69215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7" name="Freeform 194">
              <a:extLst>
                <a:ext uri="{FF2B5EF4-FFF2-40B4-BE49-F238E27FC236}">
                  <a16:creationId xmlns:a16="http://schemas.microsoft.com/office/drawing/2014/main" id="{6BBAEAEC-DFD1-6781-6072-0E02C5436EF7}"/>
                </a:ext>
              </a:extLst>
            </p:cNvPr>
            <p:cNvSpPr/>
            <p:nvPr/>
          </p:nvSpPr>
          <p:spPr>
            <a:xfrm>
              <a:off x="15921980" y="3293110"/>
              <a:ext cx="342265" cy="471805"/>
            </a:xfrm>
            <a:custGeom>
              <a:avLst/>
              <a:gdLst/>
              <a:ahLst/>
              <a:cxnLst/>
              <a:rect l="0" t="0" r="0" b="0"/>
              <a:pathLst>
                <a:path w="6845300" h="9436100">
                  <a:moveTo>
                    <a:pt x="6096000" y="0"/>
                  </a:moveTo>
                  <a:lnTo>
                    <a:pt x="1092200" y="0"/>
                  </a:lnTo>
                  <a:lnTo>
                    <a:pt x="1092200" y="1295400"/>
                  </a:lnTo>
                  <a:lnTo>
                    <a:pt x="6096000" y="1295400"/>
                  </a:lnTo>
                  <a:close/>
                  <a:moveTo>
                    <a:pt x="8940800" y="9321800"/>
                  </a:moveTo>
                  <a:moveTo>
                    <a:pt x="3327400" y="2324100"/>
                  </a:moveTo>
                  <a:cubicBezTo>
                    <a:pt x="2247900" y="2324100"/>
                    <a:pt x="1079500" y="2603500"/>
                    <a:pt x="292100" y="3124200"/>
                  </a:cubicBezTo>
                  <a:lnTo>
                    <a:pt x="1104900" y="4762500"/>
                  </a:lnTo>
                  <a:cubicBezTo>
                    <a:pt x="1574800" y="4394200"/>
                    <a:pt x="2311400" y="4165600"/>
                    <a:pt x="2971800" y="4165600"/>
                  </a:cubicBezTo>
                  <a:cubicBezTo>
                    <a:pt x="3924300" y="4165600"/>
                    <a:pt x="4394200" y="4559300"/>
                    <a:pt x="4432300" y="5257800"/>
                  </a:cubicBezTo>
                  <a:lnTo>
                    <a:pt x="3060700" y="5257800"/>
                  </a:lnTo>
                  <a:cubicBezTo>
                    <a:pt x="927100" y="5257800"/>
                    <a:pt x="0" y="6045200"/>
                    <a:pt x="0" y="7315200"/>
                  </a:cubicBezTo>
                  <a:cubicBezTo>
                    <a:pt x="0" y="8509000"/>
                    <a:pt x="914400" y="9436100"/>
                    <a:pt x="2565400" y="9436100"/>
                  </a:cubicBezTo>
                  <a:cubicBezTo>
                    <a:pt x="3568700" y="9436100"/>
                    <a:pt x="4254500" y="9093200"/>
                    <a:pt x="4597400" y="8432800"/>
                  </a:cubicBezTo>
                  <a:lnTo>
                    <a:pt x="4597400" y="9321800"/>
                  </a:lnTo>
                  <a:lnTo>
                    <a:pt x="6845300" y="9321800"/>
                  </a:lnTo>
                  <a:lnTo>
                    <a:pt x="6845300" y="5499100"/>
                  </a:lnTo>
                  <a:cubicBezTo>
                    <a:pt x="6845300" y="3314700"/>
                    <a:pt x="5562600" y="2324100"/>
                    <a:pt x="3327400" y="2324100"/>
                  </a:cubicBezTo>
                  <a:close/>
                  <a:moveTo>
                    <a:pt x="6616700" y="9321800"/>
                  </a:moveTo>
                  <a:moveTo>
                    <a:pt x="3238500" y="7912100"/>
                  </a:moveTo>
                  <a:cubicBezTo>
                    <a:pt x="2667000" y="7912100"/>
                    <a:pt x="2336800" y="7620000"/>
                    <a:pt x="2336800" y="7213600"/>
                  </a:cubicBezTo>
                  <a:cubicBezTo>
                    <a:pt x="2336800" y="6794500"/>
                    <a:pt x="2616200" y="6515100"/>
                    <a:pt x="3390900" y="6515100"/>
                  </a:cubicBezTo>
                  <a:lnTo>
                    <a:pt x="4432300" y="6515100"/>
                  </a:lnTo>
                  <a:lnTo>
                    <a:pt x="4432300" y="7112000"/>
                  </a:lnTo>
                  <a:cubicBezTo>
                    <a:pt x="4241800" y="7658100"/>
                    <a:pt x="3771900" y="7912100"/>
                    <a:pt x="3238500" y="7912100"/>
                  </a:cubicBezTo>
                  <a:close/>
                  <a:moveTo>
                    <a:pt x="10287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8" name="Freeform 195">
              <a:extLst>
                <a:ext uri="{FF2B5EF4-FFF2-40B4-BE49-F238E27FC236}">
                  <a16:creationId xmlns:a16="http://schemas.microsoft.com/office/drawing/2014/main" id="{8EAF6D55-C9BE-6D82-FA60-A124A489CFF3}"/>
                </a:ext>
              </a:extLst>
            </p:cNvPr>
            <p:cNvSpPr/>
            <p:nvPr/>
          </p:nvSpPr>
          <p:spPr>
            <a:xfrm>
              <a:off x="16340446" y="32880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09" name="Freeform 196">
              <a:extLst>
                <a:ext uri="{FF2B5EF4-FFF2-40B4-BE49-F238E27FC236}">
                  <a16:creationId xmlns:a16="http://schemas.microsoft.com/office/drawing/2014/main" id="{584CA53C-BF5D-22D2-C25B-DDC037C62A89}"/>
                </a:ext>
              </a:extLst>
            </p:cNvPr>
            <p:cNvSpPr/>
            <p:nvPr/>
          </p:nvSpPr>
          <p:spPr>
            <a:xfrm>
              <a:off x="16769071" y="32486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0" name="Freeform 197">
              <a:extLst>
                <a:ext uri="{FF2B5EF4-FFF2-40B4-BE49-F238E27FC236}">
                  <a16:creationId xmlns:a16="http://schemas.microsoft.com/office/drawing/2014/main" id="{CAE6C843-BDAA-4659-4260-7C4C1E99A583}"/>
                </a:ext>
              </a:extLst>
            </p:cNvPr>
            <p:cNvSpPr/>
            <p:nvPr/>
          </p:nvSpPr>
          <p:spPr>
            <a:xfrm>
              <a:off x="17152610" y="32486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1" name="Freeform 198">
              <a:extLst>
                <a:ext uri="{FF2B5EF4-FFF2-40B4-BE49-F238E27FC236}">
                  <a16:creationId xmlns:a16="http://schemas.microsoft.com/office/drawing/2014/main" id="{0C3755A7-EEEB-258C-C21A-54186B9220D4}"/>
                </a:ext>
              </a:extLst>
            </p:cNvPr>
            <p:cNvSpPr/>
            <p:nvPr/>
          </p:nvSpPr>
          <p:spPr>
            <a:xfrm>
              <a:off x="17529801" y="34093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2" name="Freeform 199">
              <a:extLst>
                <a:ext uri="{FF2B5EF4-FFF2-40B4-BE49-F238E27FC236}">
                  <a16:creationId xmlns:a16="http://schemas.microsoft.com/office/drawing/2014/main" id="{AB73C468-4742-0E36-D5FD-BD436350B444}"/>
                </a:ext>
              </a:extLst>
            </p:cNvPr>
            <p:cNvSpPr/>
            <p:nvPr/>
          </p:nvSpPr>
          <p:spPr>
            <a:xfrm>
              <a:off x="17948265" y="32880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3" name="Freeform 200">
              <a:extLst>
                <a:ext uri="{FF2B5EF4-FFF2-40B4-BE49-F238E27FC236}">
                  <a16:creationId xmlns:a16="http://schemas.microsoft.com/office/drawing/2014/main" id="{750B995C-F76A-F71A-987E-71D5BB0065FF}"/>
                </a:ext>
              </a:extLst>
            </p:cNvPr>
            <p:cNvSpPr/>
            <p:nvPr/>
          </p:nvSpPr>
          <p:spPr>
            <a:xfrm>
              <a:off x="18388955" y="3415030"/>
              <a:ext cx="363220" cy="349885"/>
            </a:xfrm>
            <a:custGeom>
              <a:avLst/>
              <a:gdLst/>
              <a:ahLst/>
              <a:cxnLst/>
              <a:rect l="0" t="0" r="0" b="0"/>
              <a:pathLst>
                <a:path w="7264400" h="6997700">
                  <a:moveTo>
                    <a:pt x="4851400" y="0"/>
                  </a:moveTo>
                  <a:lnTo>
                    <a:pt x="4851400" y="3314700"/>
                  </a:lnTo>
                  <a:cubicBezTo>
                    <a:pt x="4851400" y="4470400"/>
                    <a:pt x="4267200" y="4940300"/>
                    <a:pt x="3556000" y="4940300"/>
                  </a:cubicBezTo>
                  <a:cubicBezTo>
                    <a:pt x="2832100" y="4940300"/>
                    <a:pt x="2413000" y="4521200"/>
                    <a:pt x="2413000" y="3454400"/>
                  </a:cubicBezTo>
                  <a:lnTo>
                    <a:pt x="2413000" y="0"/>
                  </a:lnTo>
                  <a:lnTo>
                    <a:pt x="0" y="0"/>
                  </a:lnTo>
                  <a:lnTo>
                    <a:pt x="0" y="3848100"/>
                  </a:lnTo>
                  <a:cubicBezTo>
                    <a:pt x="0" y="6032500"/>
                    <a:pt x="1231900" y="6997700"/>
                    <a:pt x="2921000" y="6997700"/>
                  </a:cubicBezTo>
                  <a:cubicBezTo>
                    <a:pt x="3708400" y="6997700"/>
                    <a:pt x="4445000" y="6718300"/>
                    <a:pt x="4965700" y="6146800"/>
                  </a:cubicBezTo>
                  <a:lnTo>
                    <a:pt x="4965700" y="6883400"/>
                  </a:lnTo>
                  <a:lnTo>
                    <a:pt x="7264400" y="6883400"/>
                  </a:lnTo>
                  <a:lnTo>
                    <a:pt x="7264400" y="0"/>
                  </a:lnTo>
                  <a:close/>
                  <a:moveTo>
                    <a:pt x="61341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4" name="Freeform 201">
              <a:extLst>
                <a:ext uri="{FF2B5EF4-FFF2-40B4-BE49-F238E27FC236}">
                  <a16:creationId xmlns:a16="http://schemas.microsoft.com/office/drawing/2014/main" id="{731A4A5B-FBC8-0F09-475A-C143E07DFA7B}"/>
                </a:ext>
              </a:extLst>
            </p:cNvPr>
            <p:cNvSpPr/>
            <p:nvPr/>
          </p:nvSpPr>
          <p:spPr>
            <a:xfrm>
              <a:off x="5621773" y="4145915"/>
              <a:ext cx="587375" cy="349885"/>
            </a:xfrm>
            <a:custGeom>
              <a:avLst/>
              <a:gdLst/>
              <a:ahLst/>
              <a:cxnLst/>
              <a:rect l="0" t="0" r="0" b="0"/>
              <a:pathLst>
                <a:path w="11747500" h="6997700">
                  <a:moveTo>
                    <a:pt x="8966200" y="0"/>
                  </a:moveTo>
                  <a:cubicBezTo>
                    <a:pt x="7975600" y="0"/>
                    <a:pt x="7124700" y="393700"/>
                    <a:pt x="6578600" y="1079500"/>
                  </a:cubicBezTo>
                  <a:cubicBezTo>
                    <a:pt x="6096000" y="342900"/>
                    <a:pt x="5295900" y="0"/>
                    <a:pt x="4356100" y="0"/>
                  </a:cubicBezTo>
                  <a:cubicBezTo>
                    <a:pt x="3543300" y="0"/>
                    <a:pt x="2819400" y="279400"/>
                    <a:pt x="2298700" y="838200"/>
                  </a:cubicBezTo>
                  <a:lnTo>
                    <a:pt x="2298700" y="114300"/>
                  </a:lnTo>
                  <a:lnTo>
                    <a:pt x="0" y="114300"/>
                  </a:lnTo>
                  <a:lnTo>
                    <a:pt x="0" y="6997700"/>
                  </a:lnTo>
                  <a:lnTo>
                    <a:pt x="2413000" y="6997700"/>
                  </a:lnTo>
                  <a:lnTo>
                    <a:pt x="2413000" y="3581400"/>
                  </a:lnTo>
                  <a:cubicBezTo>
                    <a:pt x="2413000" y="2514600"/>
                    <a:pt x="2921000" y="2044700"/>
                    <a:pt x="3632200" y="2044700"/>
                  </a:cubicBezTo>
                  <a:cubicBezTo>
                    <a:pt x="4279900" y="2044700"/>
                    <a:pt x="4673600" y="2463800"/>
                    <a:pt x="4673600" y="3454400"/>
                  </a:cubicBezTo>
                  <a:lnTo>
                    <a:pt x="4673600" y="6997700"/>
                  </a:lnTo>
                  <a:lnTo>
                    <a:pt x="7086600" y="6997700"/>
                  </a:lnTo>
                  <a:lnTo>
                    <a:pt x="7086600" y="3581400"/>
                  </a:lnTo>
                  <a:cubicBezTo>
                    <a:pt x="7086600" y="2514600"/>
                    <a:pt x="7594600" y="2044700"/>
                    <a:pt x="8293100" y="2044700"/>
                  </a:cubicBezTo>
                  <a:cubicBezTo>
                    <a:pt x="8928100" y="2044700"/>
                    <a:pt x="9334500" y="2463800"/>
                    <a:pt x="9334500" y="3454400"/>
                  </a:cubicBezTo>
                  <a:lnTo>
                    <a:pt x="9334500" y="6997700"/>
                  </a:lnTo>
                  <a:lnTo>
                    <a:pt x="11747500" y="6997700"/>
                  </a:lnTo>
                  <a:lnTo>
                    <a:pt x="11747500" y="3060700"/>
                  </a:lnTo>
                  <a:cubicBezTo>
                    <a:pt x="11747500" y="927100"/>
                    <a:pt x="10566400" y="0"/>
                    <a:pt x="89662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5" name="Freeform 202">
              <a:extLst>
                <a:ext uri="{FF2B5EF4-FFF2-40B4-BE49-F238E27FC236}">
                  <a16:creationId xmlns:a16="http://schemas.microsoft.com/office/drawing/2014/main" id="{AB24D363-294F-E35A-7E0B-EA56220EACA3}"/>
                </a:ext>
              </a:extLst>
            </p:cNvPr>
            <p:cNvSpPr/>
            <p:nvPr/>
          </p:nvSpPr>
          <p:spPr>
            <a:xfrm>
              <a:off x="6265663" y="41459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6" name="Freeform 203">
              <a:extLst>
                <a:ext uri="{FF2B5EF4-FFF2-40B4-BE49-F238E27FC236}">
                  <a16:creationId xmlns:a16="http://schemas.microsoft.com/office/drawing/2014/main" id="{3298207B-3FE9-42F6-92AC-B734CBC9A3EE}"/>
                </a:ext>
              </a:extLst>
            </p:cNvPr>
            <p:cNvSpPr/>
            <p:nvPr/>
          </p:nvSpPr>
          <p:spPr>
            <a:xfrm>
              <a:off x="6670793"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7" name="Freeform 204">
              <a:extLst>
                <a:ext uri="{FF2B5EF4-FFF2-40B4-BE49-F238E27FC236}">
                  <a16:creationId xmlns:a16="http://schemas.microsoft.com/office/drawing/2014/main" id="{50A675C7-119F-BD90-26E2-165154783747}"/>
                </a:ext>
              </a:extLst>
            </p:cNvPr>
            <p:cNvSpPr/>
            <p:nvPr/>
          </p:nvSpPr>
          <p:spPr>
            <a:xfrm>
              <a:off x="7067667" y="40246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8" name="Freeform 205">
              <a:extLst>
                <a:ext uri="{FF2B5EF4-FFF2-40B4-BE49-F238E27FC236}">
                  <a16:creationId xmlns:a16="http://schemas.microsoft.com/office/drawing/2014/main" id="{20B8CF7A-2055-FC40-082B-65458A9DDB78}"/>
                </a:ext>
              </a:extLst>
            </p:cNvPr>
            <p:cNvSpPr/>
            <p:nvPr/>
          </p:nvSpPr>
          <p:spPr>
            <a:xfrm>
              <a:off x="7466448" y="4145915"/>
              <a:ext cx="388620" cy="355600"/>
            </a:xfrm>
            <a:custGeom>
              <a:avLst/>
              <a:gdLst/>
              <a:ahLst/>
              <a:cxnLst/>
              <a:rect l="0" t="0" r="0" b="0"/>
              <a:pathLst>
                <a:path w="7772400" h="7112000">
                  <a:moveTo>
                    <a:pt x="3886200" y="7112000"/>
                  </a:moveTo>
                  <a:cubicBezTo>
                    <a:pt x="6159500" y="7112000"/>
                    <a:pt x="7772400" y="5626100"/>
                    <a:pt x="7772400" y="3543300"/>
                  </a:cubicBezTo>
                  <a:cubicBezTo>
                    <a:pt x="7772400" y="1473200"/>
                    <a:pt x="6159500" y="0"/>
                    <a:pt x="3886200" y="0"/>
                  </a:cubicBezTo>
                  <a:cubicBezTo>
                    <a:pt x="1638300" y="0"/>
                    <a:pt x="0" y="1473200"/>
                    <a:pt x="0" y="3543300"/>
                  </a:cubicBezTo>
                  <a:cubicBezTo>
                    <a:pt x="0" y="5626100"/>
                    <a:pt x="1638300" y="7112000"/>
                    <a:pt x="3886200" y="7112000"/>
                  </a:cubicBezTo>
                  <a:close/>
                  <a:moveTo>
                    <a:pt x="-457200" y="6997700"/>
                  </a:moveTo>
                  <a:moveTo>
                    <a:pt x="3886200" y="5194300"/>
                  </a:moveTo>
                  <a:cubicBezTo>
                    <a:pt x="3073400" y="5194300"/>
                    <a:pt x="2438400" y="4597400"/>
                    <a:pt x="2438400" y="3543300"/>
                  </a:cubicBezTo>
                  <a:cubicBezTo>
                    <a:pt x="2438400" y="2501900"/>
                    <a:pt x="3073400" y="1917700"/>
                    <a:pt x="3886200" y="1917700"/>
                  </a:cubicBezTo>
                  <a:cubicBezTo>
                    <a:pt x="4711700" y="1917700"/>
                    <a:pt x="5334000" y="2501900"/>
                    <a:pt x="5334000" y="3543300"/>
                  </a:cubicBezTo>
                  <a:cubicBezTo>
                    <a:pt x="5334000" y="4597400"/>
                    <a:pt x="4711700" y="5194300"/>
                    <a:pt x="3886200" y="5194300"/>
                  </a:cubicBezTo>
                  <a:close/>
                  <a:moveTo>
                    <a:pt x="14605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19" name="Freeform 206">
              <a:extLst>
                <a:ext uri="{FF2B5EF4-FFF2-40B4-BE49-F238E27FC236}">
                  <a16:creationId xmlns:a16="http://schemas.microsoft.com/office/drawing/2014/main" id="{A29E641C-6141-78D8-7F9B-832144661DE9}"/>
                </a:ext>
              </a:extLst>
            </p:cNvPr>
            <p:cNvSpPr/>
            <p:nvPr/>
          </p:nvSpPr>
          <p:spPr>
            <a:xfrm>
              <a:off x="7889358" y="41459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0" name="Freeform 207">
              <a:extLst>
                <a:ext uri="{FF2B5EF4-FFF2-40B4-BE49-F238E27FC236}">
                  <a16:creationId xmlns:a16="http://schemas.microsoft.com/office/drawing/2014/main" id="{8D5F990F-7400-947A-6A7E-EB8E52DDC971}"/>
                </a:ext>
              </a:extLst>
            </p:cNvPr>
            <p:cNvSpPr/>
            <p:nvPr/>
          </p:nvSpPr>
          <p:spPr>
            <a:xfrm>
              <a:off x="8297663" y="4358640"/>
              <a:ext cx="144145" cy="236855"/>
            </a:xfrm>
            <a:custGeom>
              <a:avLst/>
              <a:gdLst/>
              <a:ahLst/>
              <a:cxnLst/>
              <a:rect l="0" t="0" r="0" b="0"/>
              <a:pathLst>
                <a:path w="2882900" h="4737100">
                  <a:moveTo>
                    <a:pt x="1447800" y="0"/>
                  </a:moveTo>
                  <a:cubicBezTo>
                    <a:pt x="609600" y="0"/>
                    <a:pt x="0" y="558800"/>
                    <a:pt x="0" y="1422400"/>
                  </a:cubicBezTo>
                  <a:cubicBezTo>
                    <a:pt x="0" y="2019300"/>
                    <a:pt x="292100" y="2451100"/>
                    <a:pt x="749300" y="2667000"/>
                  </a:cubicBezTo>
                  <a:lnTo>
                    <a:pt x="152400" y="4737100"/>
                  </a:lnTo>
                  <a:lnTo>
                    <a:pt x="1663700" y="4737100"/>
                  </a:lnTo>
                  <a:lnTo>
                    <a:pt x="2463800" y="2882900"/>
                  </a:lnTo>
                  <a:cubicBezTo>
                    <a:pt x="2832100" y="2057400"/>
                    <a:pt x="2882900" y="1778000"/>
                    <a:pt x="2882900" y="1422400"/>
                  </a:cubicBezTo>
                  <a:cubicBezTo>
                    <a:pt x="2882900" y="558800"/>
                    <a:pt x="2273300" y="0"/>
                    <a:pt x="1447800" y="0"/>
                  </a:cubicBezTo>
                  <a:close/>
                  <a:moveTo>
                    <a:pt x="2387600" y="27432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1" name="Freeform 208">
              <a:extLst>
                <a:ext uri="{FF2B5EF4-FFF2-40B4-BE49-F238E27FC236}">
                  <a16:creationId xmlns:a16="http://schemas.microsoft.com/office/drawing/2014/main" id="{EC07A749-5591-1244-F8DD-00F7FF6EF07C}"/>
                </a:ext>
              </a:extLst>
            </p:cNvPr>
            <p:cNvSpPr/>
            <p:nvPr/>
          </p:nvSpPr>
          <p:spPr>
            <a:xfrm>
              <a:off x="8646913" y="4074795"/>
              <a:ext cx="273685" cy="426720"/>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2" name="Freeform 209">
              <a:extLst>
                <a:ext uri="{FF2B5EF4-FFF2-40B4-BE49-F238E27FC236}">
                  <a16:creationId xmlns:a16="http://schemas.microsoft.com/office/drawing/2014/main" id="{7498A3D2-80E0-CF47-2BED-3787856F4210}"/>
                </a:ext>
              </a:extLst>
            </p:cNvPr>
            <p:cNvSpPr/>
            <p:nvPr/>
          </p:nvSpPr>
          <p:spPr>
            <a:xfrm>
              <a:off x="8935140" y="41459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3" name="Freeform 210">
              <a:extLst>
                <a:ext uri="{FF2B5EF4-FFF2-40B4-BE49-F238E27FC236}">
                  <a16:creationId xmlns:a16="http://schemas.microsoft.com/office/drawing/2014/main" id="{DD92A20E-A279-13F4-C942-2A2444D5D88F}"/>
                </a:ext>
              </a:extLst>
            </p:cNvPr>
            <p:cNvSpPr/>
            <p:nvPr/>
          </p:nvSpPr>
          <p:spPr>
            <a:xfrm>
              <a:off x="9508544" y="4151630"/>
              <a:ext cx="610870" cy="344170"/>
            </a:xfrm>
            <a:custGeom>
              <a:avLst/>
              <a:gdLst/>
              <a:ahLst/>
              <a:cxnLst/>
              <a:rect l="0" t="0" r="0" b="0"/>
              <a:pathLst>
                <a:path w="12217400" h="6883400">
                  <a:moveTo>
                    <a:pt x="10096500" y="0"/>
                  </a:moveTo>
                  <a:lnTo>
                    <a:pt x="8636000" y="4203700"/>
                  </a:lnTo>
                  <a:lnTo>
                    <a:pt x="7213600" y="0"/>
                  </a:lnTo>
                  <a:lnTo>
                    <a:pt x="5156200" y="0"/>
                  </a:lnTo>
                  <a:lnTo>
                    <a:pt x="3695700" y="4165600"/>
                  </a:lnTo>
                  <a:lnTo>
                    <a:pt x="2286000" y="0"/>
                  </a:lnTo>
                  <a:lnTo>
                    <a:pt x="0" y="0"/>
                  </a:lnTo>
                  <a:lnTo>
                    <a:pt x="2451100" y="6883400"/>
                  </a:lnTo>
                  <a:lnTo>
                    <a:pt x="4787900" y="6883400"/>
                  </a:lnTo>
                  <a:lnTo>
                    <a:pt x="6134100" y="3136900"/>
                  </a:lnTo>
                  <a:lnTo>
                    <a:pt x="7429500" y="6883400"/>
                  </a:lnTo>
                  <a:lnTo>
                    <a:pt x="9766300" y="6883400"/>
                  </a:lnTo>
                  <a:lnTo>
                    <a:pt x="12217400" y="0"/>
                  </a:lnTo>
                  <a:close/>
                  <a:moveTo>
                    <a:pt x="69215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4" name="Freeform 211">
              <a:extLst>
                <a:ext uri="{FF2B5EF4-FFF2-40B4-BE49-F238E27FC236}">
                  <a16:creationId xmlns:a16="http://schemas.microsoft.com/office/drawing/2014/main" id="{934886ED-03AA-2781-8ECC-970F08042914}"/>
                </a:ext>
              </a:extLst>
            </p:cNvPr>
            <p:cNvSpPr/>
            <p:nvPr/>
          </p:nvSpPr>
          <p:spPr>
            <a:xfrm>
              <a:off x="10124495" y="4029710"/>
              <a:ext cx="342265" cy="471805"/>
            </a:xfrm>
            <a:custGeom>
              <a:avLst/>
              <a:gdLst/>
              <a:ahLst/>
              <a:cxnLst/>
              <a:rect l="0" t="0" r="0" b="0"/>
              <a:pathLst>
                <a:path w="6845300" h="9436100">
                  <a:moveTo>
                    <a:pt x="6096000" y="0"/>
                  </a:moveTo>
                  <a:lnTo>
                    <a:pt x="1092200" y="0"/>
                  </a:lnTo>
                  <a:lnTo>
                    <a:pt x="1092200" y="1295400"/>
                  </a:lnTo>
                  <a:lnTo>
                    <a:pt x="6096000" y="1295400"/>
                  </a:lnTo>
                  <a:close/>
                  <a:moveTo>
                    <a:pt x="8940800" y="9321800"/>
                  </a:moveTo>
                  <a:moveTo>
                    <a:pt x="3327400" y="2324100"/>
                  </a:moveTo>
                  <a:cubicBezTo>
                    <a:pt x="2247900" y="2324100"/>
                    <a:pt x="1079500" y="2603500"/>
                    <a:pt x="292100" y="3124200"/>
                  </a:cubicBezTo>
                  <a:lnTo>
                    <a:pt x="1104900" y="4762500"/>
                  </a:lnTo>
                  <a:cubicBezTo>
                    <a:pt x="1574800" y="4394200"/>
                    <a:pt x="2311400" y="4165600"/>
                    <a:pt x="2971800" y="4165600"/>
                  </a:cubicBezTo>
                  <a:cubicBezTo>
                    <a:pt x="3924300" y="4165600"/>
                    <a:pt x="4394200" y="4559300"/>
                    <a:pt x="4432300" y="5257800"/>
                  </a:cubicBezTo>
                  <a:lnTo>
                    <a:pt x="3060700" y="5257800"/>
                  </a:lnTo>
                  <a:cubicBezTo>
                    <a:pt x="927100" y="5257800"/>
                    <a:pt x="0" y="6045200"/>
                    <a:pt x="0" y="7315200"/>
                  </a:cubicBezTo>
                  <a:cubicBezTo>
                    <a:pt x="0" y="8509000"/>
                    <a:pt x="914400" y="9436100"/>
                    <a:pt x="2565400" y="9436100"/>
                  </a:cubicBezTo>
                  <a:cubicBezTo>
                    <a:pt x="3568700" y="9436100"/>
                    <a:pt x="4254500" y="9093200"/>
                    <a:pt x="4597400" y="8432800"/>
                  </a:cubicBezTo>
                  <a:lnTo>
                    <a:pt x="4597400" y="9321800"/>
                  </a:lnTo>
                  <a:lnTo>
                    <a:pt x="6845300" y="9321800"/>
                  </a:lnTo>
                  <a:lnTo>
                    <a:pt x="6845300" y="5499100"/>
                  </a:lnTo>
                  <a:cubicBezTo>
                    <a:pt x="6845300" y="3314700"/>
                    <a:pt x="5562600" y="2324100"/>
                    <a:pt x="3327400" y="2324100"/>
                  </a:cubicBezTo>
                  <a:close/>
                  <a:moveTo>
                    <a:pt x="6616700" y="9321800"/>
                  </a:moveTo>
                  <a:moveTo>
                    <a:pt x="3238500" y="7912100"/>
                  </a:moveTo>
                  <a:cubicBezTo>
                    <a:pt x="2667000" y="7912100"/>
                    <a:pt x="2336800" y="7620000"/>
                    <a:pt x="2336800" y="7213600"/>
                  </a:cubicBezTo>
                  <a:cubicBezTo>
                    <a:pt x="2336800" y="6794500"/>
                    <a:pt x="2616200" y="6515100"/>
                    <a:pt x="3390900" y="6515100"/>
                  </a:cubicBezTo>
                  <a:lnTo>
                    <a:pt x="4432300" y="6515100"/>
                  </a:lnTo>
                  <a:lnTo>
                    <a:pt x="4432300" y="7112000"/>
                  </a:lnTo>
                  <a:cubicBezTo>
                    <a:pt x="4241800" y="7658100"/>
                    <a:pt x="3771900" y="7912100"/>
                    <a:pt x="3238500" y="7912100"/>
                  </a:cubicBezTo>
                  <a:close/>
                  <a:moveTo>
                    <a:pt x="10287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5" name="Freeform 212">
              <a:extLst>
                <a:ext uri="{FF2B5EF4-FFF2-40B4-BE49-F238E27FC236}">
                  <a16:creationId xmlns:a16="http://schemas.microsoft.com/office/drawing/2014/main" id="{484E9EF4-8E9D-B1C0-C023-EC9E440B0E21}"/>
                </a:ext>
              </a:extLst>
            </p:cNvPr>
            <p:cNvSpPr/>
            <p:nvPr/>
          </p:nvSpPr>
          <p:spPr>
            <a:xfrm>
              <a:off x="10542959" y="40246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6" name="Freeform 213">
              <a:extLst>
                <a:ext uri="{FF2B5EF4-FFF2-40B4-BE49-F238E27FC236}">
                  <a16:creationId xmlns:a16="http://schemas.microsoft.com/office/drawing/2014/main" id="{C4810FF2-F535-E4AC-C3C5-66C49A39FB5C}"/>
                </a:ext>
              </a:extLst>
            </p:cNvPr>
            <p:cNvSpPr/>
            <p:nvPr/>
          </p:nvSpPr>
          <p:spPr>
            <a:xfrm>
              <a:off x="10971584"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7" name="Freeform 214">
              <a:extLst>
                <a:ext uri="{FF2B5EF4-FFF2-40B4-BE49-F238E27FC236}">
                  <a16:creationId xmlns:a16="http://schemas.microsoft.com/office/drawing/2014/main" id="{18D9CF87-E91C-94DA-C7EA-DFB9DFDAFD33}"/>
                </a:ext>
              </a:extLst>
            </p:cNvPr>
            <p:cNvSpPr/>
            <p:nvPr/>
          </p:nvSpPr>
          <p:spPr>
            <a:xfrm>
              <a:off x="11355124"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8" name="Freeform 215">
              <a:extLst>
                <a:ext uri="{FF2B5EF4-FFF2-40B4-BE49-F238E27FC236}">
                  <a16:creationId xmlns:a16="http://schemas.microsoft.com/office/drawing/2014/main" id="{04352813-0B68-CA8F-DB3E-2423A24538AC}"/>
                </a:ext>
              </a:extLst>
            </p:cNvPr>
            <p:cNvSpPr/>
            <p:nvPr/>
          </p:nvSpPr>
          <p:spPr>
            <a:xfrm>
              <a:off x="11711359" y="4151630"/>
              <a:ext cx="610870" cy="344170"/>
            </a:xfrm>
            <a:custGeom>
              <a:avLst/>
              <a:gdLst/>
              <a:ahLst/>
              <a:cxnLst/>
              <a:rect l="0" t="0" r="0" b="0"/>
              <a:pathLst>
                <a:path w="12217400" h="6883400">
                  <a:moveTo>
                    <a:pt x="10096500" y="0"/>
                  </a:moveTo>
                  <a:lnTo>
                    <a:pt x="8636000" y="4203700"/>
                  </a:lnTo>
                  <a:lnTo>
                    <a:pt x="7213600" y="0"/>
                  </a:lnTo>
                  <a:lnTo>
                    <a:pt x="5156200" y="0"/>
                  </a:lnTo>
                  <a:lnTo>
                    <a:pt x="3695700" y="4165600"/>
                  </a:lnTo>
                  <a:lnTo>
                    <a:pt x="2286000" y="0"/>
                  </a:lnTo>
                  <a:lnTo>
                    <a:pt x="0" y="0"/>
                  </a:lnTo>
                  <a:lnTo>
                    <a:pt x="2451100" y="6883400"/>
                  </a:lnTo>
                  <a:lnTo>
                    <a:pt x="4787900" y="6883400"/>
                  </a:lnTo>
                  <a:lnTo>
                    <a:pt x="6134100" y="3136900"/>
                  </a:lnTo>
                  <a:lnTo>
                    <a:pt x="7429500" y="6883400"/>
                  </a:lnTo>
                  <a:lnTo>
                    <a:pt x="9766300" y="6883400"/>
                  </a:lnTo>
                  <a:lnTo>
                    <a:pt x="12217400" y="0"/>
                  </a:lnTo>
                  <a:close/>
                  <a:moveTo>
                    <a:pt x="69215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29" name="Freeform 216">
              <a:extLst>
                <a:ext uri="{FF2B5EF4-FFF2-40B4-BE49-F238E27FC236}">
                  <a16:creationId xmlns:a16="http://schemas.microsoft.com/office/drawing/2014/main" id="{75FF7F2A-2A73-C692-FA56-2033CD4D919C}"/>
                </a:ext>
              </a:extLst>
            </p:cNvPr>
            <p:cNvSpPr/>
            <p:nvPr/>
          </p:nvSpPr>
          <p:spPr>
            <a:xfrm>
              <a:off x="12359059" y="40246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0" name="Freeform 217">
              <a:extLst>
                <a:ext uri="{FF2B5EF4-FFF2-40B4-BE49-F238E27FC236}">
                  <a16:creationId xmlns:a16="http://schemas.microsoft.com/office/drawing/2014/main" id="{58139382-309E-057E-67CC-4EE89D680CC0}"/>
                </a:ext>
              </a:extLst>
            </p:cNvPr>
            <p:cNvSpPr/>
            <p:nvPr/>
          </p:nvSpPr>
          <p:spPr>
            <a:xfrm>
              <a:off x="12781334" y="4029710"/>
              <a:ext cx="342265" cy="471805"/>
            </a:xfrm>
            <a:custGeom>
              <a:avLst/>
              <a:gdLst/>
              <a:ahLst/>
              <a:cxnLst/>
              <a:rect l="0" t="0" r="0" b="0"/>
              <a:pathLst>
                <a:path w="6845300" h="9436100">
                  <a:moveTo>
                    <a:pt x="6096000" y="0"/>
                  </a:moveTo>
                  <a:lnTo>
                    <a:pt x="1092200" y="0"/>
                  </a:lnTo>
                  <a:lnTo>
                    <a:pt x="1092200" y="1295400"/>
                  </a:lnTo>
                  <a:lnTo>
                    <a:pt x="6096000" y="1295400"/>
                  </a:lnTo>
                  <a:close/>
                  <a:moveTo>
                    <a:pt x="8940800" y="9321800"/>
                  </a:moveTo>
                  <a:moveTo>
                    <a:pt x="3327400" y="2324100"/>
                  </a:moveTo>
                  <a:cubicBezTo>
                    <a:pt x="2247900" y="2324100"/>
                    <a:pt x="1079500" y="2603500"/>
                    <a:pt x="292100" y="3124200"/>
                  </a:cubicBezTo>
                  <a:lnTo>
                    <a:pt x="1104900" y="4762500"/>
                  </a:lnTo>
                  <a:cubicBezTo>
                    <a:pt x="1574800" y="4394200"/>
                    <a:pt x="2311400" y="4165600"/>
                    <a:pt x="2971800" y="4165600"/>
                  </a:cubicBezTo>
                  <a:cubicBezTo>
                    <a:pt x="3924300" y="4165600"/>
                    <a:pt x="4394200" y="4559300"/>
                    <a:pt x="4432300" y="5257800"/>
                  </a:cubicBezTo>
                  <a:lnTo>
                    <a:pt x="3060700" y="5257800"/>
                  </a:lnTo>
                  <a:cubicBezTo>
                    <a:pt x="927100" y="5257800"/>
                    <a:pt x="0" y="6045200"/>
                    <a:pt x="0" y="7315200"/>
                  </a:cubicBezTo>
                  <a:cubicBezTo>
                    <a:pt x="0" y="8509000"/>
                    <a:pt x="914400" y="9436100"/>
                    <a:pt x="2565400" y="9436100"/>
                  </a:cubicBezTo>
                  <a:cubicBezTo>
                    <a:pt x="3568700" y="9436100"/>
                    <a:pt x="4254500" y="9093200"/>
                    <a:pt x="4597400" y="8432800"/>
                  </a:cubicBezTo>
                  <a:lnTo>
                    <a:pt x="4597400" y="9321800"/>
                  </a:lnTo>
                  <a:lnTo>
                    <a:pt x="6845300" y="9321800"/>
                  </a:lnTo>
                  <a:lnTo>
                    <a:pt x="6845300" y="5499100"/>
                  </a:lnTo>
                  <a:cubicBezTo>
                    <a:pt x="6845300" y="3314700"/>
                    <a:pt x="5562600" y="2324100"/>
                    <a:pt x="3327400" y="2324100"/>
                  </a:cubicBezTo>
                  <a:close/>
                  <a:moveTo>
                    <a:pt x="6616700" y="9321800"/>
                  </a:moveTo>
                  <a:moveTo>
                    <a:pt x="3238500" y="7912100"/>
                  </a:moveTo>
                  <a:cubicBezTo>
                    <a:pt x="2667000" y="7912100"/>
                    <a:pt x="2336800" y="7620000"/>
                    <a:pt x="2336800" y="7213600"/>
                  </a:cubicBezTo>
                  <a:cubicBezTo>
                    <a:pt x="2336800" y="6794500"/>
                    <a:pt x="2616200" y="6515100"/>
                    <a:pt x="3390900" y="6515100"/>
                  </a:cubicBezTo>
                  <a:lnTo>
                    <a:pt x="4432300" y="6515100"/>
                  </a:lnTo>
                  <a:lnTo>
                    <a:pt x="4432300" y="7112000"/>
                  </a:lnTo>
                  <a:cubicBezTo>
                    <a:pt x="4241800" y="7658100"/>
                    <a:pt x="3771900" y="7912100"/>
                    <a:pt x="3238500" y="7912100"/>
                  </a:cubicBezTo>
                  <a:close/>
                  <a:moveTo>
                    <a:pt x="10287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1" name="Freeform 218">
              <a:extLst>
                <a:ext uri="{FF2B5EF4-FFF2-40B4-BE49-F238E27FC236}">
                  <a16:creationId xmlns:a16="http://schemas.microsoft.com/office/drawing/2014/main" id="{9B1049AD-4F4A-1A1E-5649-FC5F88694C85}"/>
                </a:ext>
              </a:extLst>
            </p:cNvPr>
            <p:cNvSpPr/>
            <p:nvPr/>
          </p:nvSpPr>
          <p:spPr>
            <a:xfrm>
              <a:off x="13199799" y="4145915"/>
              <a:ext cx="366395" cy="349885"/>
            </a:xfrm>
            <a:custGeom>
              <a:avLst/>
              <a:gdLst/>
              <a:ahLst/>
              <a:cxnLst/>
              <a:rect l="0" t="0" r="0" b="0"/>
              <a:pathLst>
                <a:path w="7327900" h="6997700">
                  <a:moveTo>
                    <a:pt x="4483100" y="0"/>
                  </a:moveTo>
                  <a:cubicBezTo>
                    <a:pt x="3619500" y="0"/>
                    <a:pt x="2844800" y="292100"/>
                    <a:pt x="2298700" y="863600"/>
                  </a:cubicBezTo>
                  <a:lnTo>
                    <a:pt x="2298700" y="114300"/>
                  </a:lnTo>
                  <a:lnTo>
                    <a:pt x="0" y="114300"/>
                  </a:lnTo>
                  <a:lnTo>
                    <a:pt x="0" y="6997700"/>
                  </a:lnTo>
                  <a:lnTo>
                    <a:pt x="2413000" y="6997700"/>
                  </a:lnTo>
                  <a:lnTo>
                    <a:pt x="2413000" y="3670300"/>
                  </a:lnTo>
                  <a:cubicBezTo>
                    <a:pt x="2413000" y="2527300"/>
                    <a:pt x="3009900" y="2044700"/>
                    <a:pt x="3784600" y="2044700"/>
                  </a:cubicBezTo>
                  <a:cubicBezTo>
                    <a:pt x="4483100" y="2044700"/>
                    <a:pt x="4914900" y="2463800"/>
                    <a:pt x="4914900" y="3454400"/>
                  </a:cubicBezTo>
                  <a:lnTo>
                    <a:pt x="4914900" y="6997700"/>
                  </a:lnTo>
                  <a:lnTo>
                    <a:pt x="7327900" y="6997700"/>
                  </a:lnTo>
                  <a:lnTo>
                    <a:pt x="7327900" y="3060700"/>
                  </a:lnTo>
                  <a:cubicBezTo>
                    <a:pt x="7327900" y="927100"/>
                    <a:pt x="6096000" y="0"/>
                    <a:pt x="44831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2" name="Freeform 219">
              <a:extLst>
                <a:ext uri="{FF2B5EF4-FFF2-40B4-BE49-F238E27FC236}">
                  <a16:creationId xmlns:a16="http://schemas.microsoft.com/office/drawing/2014/main" id="{7B39751E-0437-092F-F2CD-5D39FA11A942}"/>
                </a:ext>
              </a:extLst>
            </p:cNvPr>
            <p:cNvSpPr/>
            <p:nvPr/>
          </p:nvSpPr>
          <p:spPr>
            <a:xfrm>
              <a:off x="13625250" y="4145915"/>
              <a:ext cx="391795" cy="478790"/>
            </a:xfrm>
            <a:custGeom>
              <a:avLst/>
              <a:gdLst/>
              <a:ahLst/>
              <a:cxnLst/>
              <a:rect l="0" t="0" r="0" b="0"/>
              <a:pathLst>
                <a:path w="7835900" h="9575800">
                  <a:moveTo>
                    <a:pt x="5537200" y="114300"/>
                  </a:moveTo>
                  <a:lnTo>
                    <a:pt x="5537200" y="952500"/>
                  </a:lnTo>
                  <a:cubicBezTo>
                    <a:pt x="5067300" y="304800"/>
                    <a:pt x="4330700" y="0"/>
                    <a:pt x="3378200" y="0"/>
                  </a:cubicBezTo>
                  <a:cubicBezTo>
                    <a:pt x="1549400" y="0"/>
                    <a:pt x="0" y="1295400"/>
                    <a:pt x="0" y="3314700"/>
                  </a:cubicBezTo>
                  <a:cubicBezTo>
                    <a:pt x="0" y="5346700"/>
                    <a:pt x="1549400" y="6642100"/>
                    <a:pt x="3378200" y="6642100"/>
                  </a:cubicBezTo>
                  <a:cubicBezTo>
                    <a:pt x="4254500" y="6642100"/>
                    <a:pt x="4953000" y="6375400"/>
                    <a:pt x="5422900" y="5829300"/>
                  </a:cubicBezTo>
                  <a:lnTo>
                    <a:pt x="5422900" y="6057900"/>
                  </a:lnTo>
                  <a:cubicBezTo>
                    <a:pt x="5422900" y="7137400"/>
                    <a:pt x="4876800" y="7721600"/>
                    <a:pt x="3581400" y="7721600"/>
                  </a:cubicBezTo>
                  <a:cubicBezTo>
                    <a:pt x="2768600" y="7721600"/>
                    <a:pt x="1828800" y="7442200"/>
                    <a:pt x="1257300" y="6985000"/>
                  </a:cubicBezTo>
                  <a:lnTo>
                    <a:pt x="381000" y="8674100"/>
                  </a:lnTo>
                  <a:cubicBezTo>
                    <a:pt x="1219200" y="9271000"/>
                    <a:pt x="2476500" y="9575800"/>
                    <a:pt x="3797300" y="9575800"/>
                  </a:cubicBezTo>
                  <a:cubicBezTo>
                    <a:pt x="6362700" y="9575800"/>
                    <a:pt x="7835900" y="8343900"/>
                    <a:pt x="7835900" y="5740400"/>
                  </a:cubicBezTo>
                  <a:lnTo>
                    <a:pt x="7835900" y="114300"/>
                  </a:lnTo>
                  <a:close/>
                  <a:moveTo>
                    <a:pt x="6540500" y="6997700"/>
                  </a:moveTo>
                  <a:moveTo>
                    <a:pt x="3949700" y="4724400"/>
                  </a:moveTo>
                  <a:cubicBezTo>
                    <a:pt x="3086100" y="4724400"/>
                    <a:pt x="2438400" y="4152900"/>
                    <a:pt x="2438400" y="3314700"/>
                  </a:cubicBezTo>
                  <a:cubicBezTo>
                    <a:pt x="2438400" y="2476500"/>
                    <a:pt x="3086100" y="1917700"/>
                    <a:pt x="3949700" y="1917700"/>
                  </a:cubicBezTo>
                  <a:cubicBezTo>
                    <a:pt x="4813300" y="1917700"/>
                    <a:pt x="5448300" y="2476500"/>
                    <a:pt x="5448300" y="3314700"/>
                  </a:cubicBezTo>
                  <a:cubicBezTo>
                    <a:pt x="5448300" y="4152900"/>
                    <a:pt x="4813300" y="4724400"/>
                    <a:pt x="3949700" y="4724400"/>
                  </a:cubicBezTo>
                  <a:close/>
                  <a:moveTo>
                    <a:pt x="19304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3" name="Freeform 220">
              <a:extLst>
                <a:ext uri="{FF2B5EF4-FFF2-40B4-BE49-F238E27FC236}">
                  <a16:creationId xmlns:a16="http://schemas.microsoft.com/office/drawing/2014/main" id="{83B889DD-BE72-27B7-74C5-A63B6A669CC1}"/>
                </a:ext>
              </a:extLst>
            </p:cNvPr>
            <p:cNvSpPr/>
            <p:nvPr/>
          </p:nvSpPr>
          <p:spPr>
            <a:xfrm>
              <a:off x="14074830" y="41459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4" name="Freeform 221">
              <a:extLst>
                <a:ext uri="{FF2B5EF4-FFF2-40B4-BE49-F238E27FC236}">
                  <a16:creationId xmlns:a16="http://schemas.microsoft.com/office/drawing/2014/main" id="{0C9E9A48-EEA4-9CC9-CE5B-4DDA3A822A4E}"/>
                </a:ext>
              </a:extLst>
            </p:cNvPr>
            <p:cNvSpPr/>
            <p:nvPr/>
          </p:nvSpPr>
          <p:spPr>
            <a:xfrm>
              <a:off x="14479959"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5" name="Freeform 222">
              <a:extLst>
                <a:ext uri="{FF2B5EF4-FFF2-40B4-BE49-F238E27FC236}">
                  <a16:creationId xmlns:a16="http://schemas.microsoft.com/office/drawing/2014/main" id="{F404ECEA-235F-274E-9D39-60D1FBCD1E61}"/>
                </a:ext>
              </a:extLst>
            </p:cNvPr>
            <p:cNvSpPr/>
            <p:nvPr/>
          </p:nvSpPr>
          <p:spPr>
            <a:xfrm>
              <a:off x="14655854" y="4074795"/>
              <a:ext cx="273685" cy="426720"/>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6" name="Freeform 223">
              <a:extLst>
                <a:ext uri="{FF2B5EF4-FFF2-40B4-BE49-F238E27FC236}">
                  <a16:creationId xmlns:a16="http://schemas.microsoft.com/office/drawing/2014/main" id="{32FB6F6B-2F67-E9D7-371A-EBFD8E443EE7}"/>
                </a:ext>
              </a:extLst>
            </p:cNvPr>
            <p:cNvSpPr/>
            <p:nvPr/>
          </p:nvSpPr>
          <p:spPr>
            <a:xfrm>
              <a:off x="14962559"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7" name="Freeform 224">
              <a:extLst>
                <a:ext uri="{FF2B5EF4-FFF2-40B4-BE49-F238E27FC236}">
                  <a16:creationId xmlns:a16="http://schemas.microsoft.com/office/drawing/2014/main" id="{54821B43-82FB-421C-DB50-6BCC3C02D310}"/>
                </a:ext>
              </a:extLst>
            </p:cNvPr>
            <p:cNvSpPr/>
            <p:nvPr/>
          </p:nvSpPr>
          <p:spPr>
            <a:xfrm>
              <a:off x="15154963" y="41459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8" name="Freeform 225">
              <a:extLst>
                <a:ext uri="{FF2B5EF4-FFF2-40B4-BE49-F238E27FC236}">
                  <a16:creationId xmlns:a16="http://schemas.microsoft.com/office/drawing/2014/main" id="{18102708-212B-6D86-F8F7-EE590AE4D499}"/>
                </a:ext>
              </a:extLst>
            </p:cNvPr>
            <p:cNvSpPr/>
            <p:nvPr/>
          </p:nvSpPr>
          <p:spPr>
            <a:xfrm>
              <a:off x="15736625" y="41459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39" name="Freeform 226">
              <a:extLst>
                <a:ext uri="{FF2B5EF4-FFF2-40B4-BE49-F238E27FC236}">
                  <a16:creationId xmlns:a16="http://schemas.microsoft.com/office/drawing/2014/main" id="{73F55116-886A-D3BE-DBDD-85CD9F6225FB}"/>
                </a:ext>
              </a:extLst>
            </p:cNvPr>
            <p:cNvSpPr/>
            <p:nvPr/>
          </p:nvSpPr>
          <p:spPr>
            <a:xfrm>
              <a:off x="16350669" y="40246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0" name="Freeform 227">
              <a:extLst>
                <a:ext uri="{FF2B5EF4-FFF2-40B4-BE49-F238E27FC236}">
                  <a16:creationId xmlns:a16="http://schemas.microsoft.com/office/drawing/2014/main" id="{66D6FBC2-2DDF-81EC-7699-6B94682563E2}"/>
                </a:ext>
              </a:extLst>
            </p:cNvPr>
            <p:cNvSpPr/>
            <p:nvPr/>
          </p:nvSpPr>
          <p:spPr>
            <a:xfrm>
              <a:off x="16749449" y="4145915"/>
              <a:ext cx="388620" cy="355600"/>
            </a:xfrm>
            <a:custGeom>
              <a:avLst/>
              <a:gdLst/>
              <a:ahLst/>
              <a:cxnLst/>
              <a:rect l="0" t="0" r="0" b="0"/>
              <a:pathLst>
                <a:path w="7772400" h="7112000">
                  <a:moveTo>
                    <a:pt x="3886200" y="7112000"/>
                  </a:moveTo>
                  <a:cubicBezTo>
                    <a:pt x="6159500" y="7112000"/>
                    <a:pt x="7772400" y="5626100"/>
                    <a:pt x="7772400" y="3543300"/>
                  </a:cubicBezTo>
                  <a:cubicBezTo>
                    <a:pt x="7772400" y="1473200"/>
                    <a:pt x="6159500" y="0"/>
                    <a:pt x="3886200" y="0"/>
                  </a:cubicBezTo>
                  <a:cubicBezTo>
                    <a:pt x="1638300" y="0"/>
                    <a:pt x="0" y="1473200"/>
                    <a:pt x="0" y="3543300"/>
                  </a:cubicBezTo>
                  <a:cubicBezTo>
                    <a:pt x="0" y="5626100"/>
                    <a:pt x="1638300" y="7112000"/>
                    <a:pt x="3886200" y="7112000"/>
                  </a:cubicBezTo>
                  <a:close/>
                  <a:moveTo>
                    <a:pt x="-457200" y="6997700"/>
                  </a:moveTo>
                  <a:moveTo>
                    <a:pt x="3886200" y="5194300"/>
                  </a:moveTo>
                  <a:cubicBezTo>
                    <a:pt x="3073400" y="5194300"/>
                    <a:pt x="2438400" y="4597400"/>
                    <a:pt x="2438400" y="3543300"/>
                  </a:cubicBezTo>
                  <a:cubicBezTo>
                    <a:pt x="2438400" y="2501900"/>
                    <a:pt x="3073400" y="1917700"/>
                    <a:pt x="3886200" y="1917700"/>
                  </a:cubicBezTo>
                  <a:cubicBezTo>
                    <a:pt x="4711700" y="1917700"/>
                    <a:pt x="5334000" y="2501900"/>
                    <a:pt x="5334000" y="3543300"/>
                  </a:cubicBezTo>
                  <a:cubicBezTo>
                    <a:pt x="5334000" y="4597400"/>
                    <a:pt x="4711700" y="5194300"/>
                    <a:pt x="3886200" y="5194300"/>
                  </a:cubicBezTo>
                  <a:close/>
                  <a:moveTo>
                    <a:pt x="14605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1" name="Freeform 228">
              <a:extLst>
                <a:ext uri="{FF2B5EF4-FFF2-40B4-BE49-F238E27FC236}">
                  <a16:creationId xmlns:a16="http://schemas.microsoft.com/office/drawing/2014/main" id="{ABF118BA-8795-F9F5-85DA-8CA076558F51}"/>
                </a:ext>
              </a:extLst>
            </p:cNvPr>
            <p:cNvSpPr/>
            <p:nvPr/>
          </p:nvSpPr>
          <p:spPr>
            <a:xfrm>
              <a:off x="17172359" y="41459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2" name="Freeform 229">
              <a:extLst>
                <a:ext uri="{FF2B5EF4-FFF2-40B4-BE49-F238E27FC236}">
                  <a16:creationId xmlns:a16="http://schemas.microsoft.com/office/drawing/2014/main" id="{1512BCA8-CF70-5F51-448F-D7C2E7AB8618}"/>
                </a:ext>
              </a:extLst>
            </p:cNvPr>
            <p:cNvSpPr/>
            <p:nvPr/>
          </p:nvSpPr>
          <p:spPr>
            <a:xfrm>
              <a:off x="17786405" y="4024630"/>
              <a:ext cx="366395" cy="471170"/>
            </a:xfrm>
            <a:custGeom>
              <a:avLst/>
              <a:gdLst/>
              <a:ahLst/>
              <a:cxnLst/>
              <a:rect l="0" t="0" r="0" b="0"/>
              <a:pathLst>
                <a:path w="7327900" h="9423400">
                  <a:moveTo>
                    <a:pt x="4483100" y="2425700"/>
                  </a:moveTo>
                  <a:cubicBezTo>
                    <a:pt x="3670300" y="2425700"/>
                    <a:pt x="2946400" y="2679700"/>
                    <a:pt x="2413000" y="3175000"/>
                  </a:cubicBezTo>
                  <a:lnTo>
                    <a:pt x="2413000" y="0"/>
                  </a:lnTo>
                  <a:lnTo>
                    <a:pt x="0" y="0"/>
                  </a:lnTo>
                  <a:lnTo>
                    <a:pt x="0" y="9423400"/>
                  </a:lnTo>
                  <a:lnTo>
                    <a:pt x="2413000" y="9423400"/>
                  </a:lnTo>
                  <a:lnTo>
                    <a:pt x="2413000" y="6096000"/>
                  </a:lnTo>
                  <a:cubicBezTo>
                    <a:pt x="2413000" y="4953000"/>
                    <a:pt x="3009900" y="4470400"/>
                    <a:pt x="3784600" y="4470400"/>
                  </a:cubicBezTo>
                  <a:cubicBezTo>
                    <a:pt x="4483100" y="4470400"/>
                    <a:pt x="4914900" y="4889500"/>
                    <a:pt x="4914900" y="5880100"/>
                  </a:cubicBezTo>
                  <a:lnTo>
                    <a:pt x="4914900" y="9423400"/>
                  </a:lnTo>
                  <a:lnTo>
                    <a:pt x="7327900" y="9423400"/>
                  </a:lnTo>
                  <a:lnTo>
                    <a:pt x="7327900" y="5486400"/>
                  </a:lnTo>
                  <a:cubicBezTo>
                    <a:pt x="7327900" y="3352800"/>
                    <a:pt x="6096000" y="2425700"/>
                    <a:pt x="4483100" y="2425700"/>
                  </a:cubicBezTo>
                  <a:close/>
                  <a:moveTo>
                    <a:pt x="62230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3" name="Freeform 230">
              <a:extLst>
                <a:ext uri="{FF2B5EF4-FFF2-40B4-BE49-F238E27FC236}">
                  <a16:creationId xmlns:a16="http://schemas.microsoft.com/office/drawing/2014/main" id="{633ED843-0B60-6EDD-9D21-218E613FB63F}"/>
                </a:ext>
              </a:extLst>
            </p:cNvPr>
            <p:cNvSpPr/>
            <p:nvPr/>
          </p:nvSpPr>
          <p:spPr>
            <a:xfrm>
              <a:off x="18211854" y="41459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4" name="Freeform 231">
              <a:extLst>
                <a:ext uri="{FF2B5EF4-FFF2-40B4-BE49-F238E27FC236}">
                  <a16:creationId xmlns:a16="http://schemas.microsoft.com/office/drawing/2014/main" id="{091F646C-DB60-503A-ECCF-14471D562DAC}"/>
                </a:ext>
              </a:extLst>
            </p:cNvPr>
            <p:cNvSpPr/>
            <p:nvPr/>
          </p:nvSpPr>
          <p:spPr>
            <a:xfrm>
              <a:off x="18627780" y="39852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5" name="Freeform 232">
              <a:extLst>
                <a:ext uri="{FF2B5EF4-FFF2-40B4-BE49-F238E27FC236}">
                  <a16:creationId xmlns:a16="http://schemas.microsoft.com/office/drawing/2014/main" id="{39D9DC99-EC05-4A8D-9238-5D58F7442D44}"/>
                </a:ext>
              </a:extLst>
            </p:cNvPr>
            <p:cNvSpPr/>
            <p:nvPr/>
          </p:nvSpPr>
          <p:spPr>
            <a:xfrm>
              <a:off x="6235183" y="4882515"/>
              <a:ext cx="388620" cy="355600"/>
            </a:xfrm>
            <a:custGeom>
              <a:avLst/>
              <a:gdLst/>
              <a:ahLst/>
              <a:cxnLst/>
              <a:rect l="0" t="0" r="0" b="0"/>
              <a:pathLst>
                <a:path w="7772400" h="7112000">
                  <a:moveTo>
                    <a:pt x="3886200" y="7112000"/>
                  </a:moveTo>
                  <a:cubicBezTo>
                    <a:pt x="6159500" y="7112000"/>
                    <a:pt x="7772400" y="5626100"/>
                    <a:pt x="7772400" y="3543300"/>
                  </a:cubicBezTo>
                  <a:cubicBezTo>
                    <a:pt x="7772400" y="1473200"/>
                    <a:pt x="6159500" y="0"/>
                    <a:pt x="3886200" y="0"/>
                  </a:cubicBezTo>
                  <a:cubicBezTo>
                    <a:pt x="1638300" y="0"/>
                    <a:pt x="0" y="1473200"/>
                    <a:pt x="0" y="3543300"/>
                  </a:cubicBezTo>
                  <a:cubicBezTo>
                    <a:pt x="0" y="5626100"/>
                    <a:pt x="1638300" y="7112000"/>
                    <a:pt x="3886200" y="7112000"/>
                  </a:cubicBezTo>
                  <a:close/>
                  <a:moveTo>
                    <a:pt x="-457200" y="6997700"/>
                  </a:moveTo>
                  <a:moveTo>
                    <a:pt x="3886200" y="5194300"/>
                  </a:moveTo>
                  <a:cubicBezTo>
                    <a:pt x="3073400" y="5194300"/>
                    <a:pt x="2438400" y="4597400"/>
                    <a:pt x="2438400" y="3543300"/>
                  </a:cubicBezTo>
                  <a:cubicBezTo>
                    <a:pt x="2438400" y="2501900"/>
                    <a:pt x="3073400" y="1917700"/>
                    <a:pt x="3886200" y="1917700"/>
                  </a:cubicBezTo>
                  <a:cubicBezTo>
                    <a:pt x="4711700" y="1917700"/>
                    <a:pt x="5334000" y="2501900"/>
                    <a:pt x="5334000" y="3543300"/>
                  </a:cubicBezTo>
                  <a:cubicBezTo>
                    <a:pt x="5334000" y="4597400"/>
                    <a:pt x="4711700" y="5194300"/>
                    <a:pt x="3886200" y="5194300"/>
                  </a:cubicBezTo>
                  <a:close/>
                  <a:moveTo>
                    <a:pt x="14605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6" name="Freeform 233">
              <a:extLst>
                <a:ext uri="{FF2B5EF4-FFF2-40B4-BE49-F238E27FC236}">
                  <a16:creationId xmlns:a16="http://schemas.microsoft.com/office/drawing/2014/main" id="{D6C3D05C-1993-D044-EF4B-3A9203C914B1}"/>
                </a:ext>
              </a:extLst>
            </p:cNvPr>
            <p:cNvSpPr/>
            <p:nvPr/>
          </p:nvSpPr>
          <p:spPr>
            <a:xfrm>
              <a:off x="6679683" y="4882515"/>
              <a:ext cx="230505" cy="349885"/>
            </a:xfrm>
            <a:custGeom>
              <a:avLst/>
              <a:gdLst/>
              <a:ahLst/>
              <a:cxnLst/>
              <a:rect l="0" t="0" r="0" b="0"/>
              <a:pathLst>
                <a:path w="4610100" h="6997700">
                  <a:moveTo>
                    <a:pt x="2298700" y="939800"/>
                  </a:moveTo>
                  <a:lnTo>
                    <a:pt x="2298700" y="114300"/>
                  </a:lnTo>
                  <a:lnTo>
                    <a:pt x="0" y="114300"/>
                  </a:lnTo>
                  <a:lnTo>
                    <a:pt x="0" y="6997700"/>
                  </a:lnTo>
                  <a:lnTo>
                    <a:pt x="2413000" y="6997700"/>
                  </a:lnTo>
                  <a:lnTo>
                    <a:pt x="2413000" y="3835400"/>
                  </a:lnTo>
                  <a:cubicBezTo>
                    <a:pt x="2413000" y="2628900"/>
                    <a:pt x="3086100" y="2133600"/>
                    <a:pt x="4064000" y="2133600"/>
                  </a:cubicBezTo>
                  <a:cubicBezTo>
                    <a:pt x="4241800" y="2133600"/>
                    <a:pt x="4394200" y="2146300"/>
                    <a:pt x="4610100" y="2171700"/>
                  </a:cubicBezTo>
                  <a:lnTo>
                    <a:pt x="4610100" y="0"/>
                  </a:lnTo>
                  <a:cubicBezTo>
                    <a:pt x="3594100" y="0"/>
                    <a:pt x="2794000" y="317500"/>
                    <a:pt x="2298700" y="939800"/>
                  </a:cubicBezTo>
                  <a:close/>
                  <a:moveTo>
                    <a:pt x="52832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7" name="Freeform 234">
              <a:extLst>
                <a:ext uri="{FF2B5EF4-FFF2-40B4-BE49-F238E27FC236}">
                  <a16:creationId xmlns:a16="http://schemas.microsoft.com/office/drawing/2014/main" id="{1D9E31B3-DACD-6370-D782-88AE5F635010}"/>
                </a:ext>
              </a:extLst>
            </p:cNvPr>
            <p:cNvSpPr/>
            <p:nvPr/>
          </p:nvSpPr>
          <p:spPr>
            <a:xfrm>
              <a:off x="6937493" y="48825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8" name="Freeform 235">
              <a:extLst>
                <a:ext uri="{FF2B5EF4-FFF2-40B4-BE49-F238E27FC236}">
                  <a16:creationId xmlns:a16="http://schemas.microsoft.com/office/drawing/2014/main" id="{708D1FB0-0972-04A0-5DBD-9755D8E33366}"/>
                </a:ext>
              </a:extLst>
            </p:cNvPr>
            <p:cNvSpPr/>
            <p:nvPr/>
          </p:nvSpPr>
          <p:spPr>
            <a:xfrm>
              <a:off x="7355958" y="4882515"/>
              <a:ext cx="366395" cy="349885"/>
            </a:xfrm>
            <a:custGeom>
              <a:avLst/>
              <a:gdLst/>
              <a:ahLst/>
              <a:cxnLst/>
              <a:rect l="0" t="0" r="0" b="0"/>
              <a:pathLst>
                <a:path w="7327900" h="6997700">
                  <a:moveTo>
                    <a:pt x="4483100" y="0"/>
                  </a:moveTo>
                  <a:cubicBezTo>
                    <a:pt x="3619500" y="0"/>
                    <a:pt x="2844800" y="292100"/>
                    <a:pt x="2298700" y="863600"/>
                  </a:cubicBezTo>
                  <a:lnTo>
                    <a:pt x="2298700" y="114300"/>
                  </a:lnTo>
                  <a:lnTo>
                    <a:pt x="0" y="114300"/>
                  </a:lnTo>
                  <a:lnTo>
                    <a:pt x="0" y="6997700"/>
                  </a:lnTo>
                  <a:lnTo>
                    <a:pt x="2413000" y="6997700"/>
                  </a:lnTo>
                  <a:lnTo>
                    <a:pt x="2413000" y="3670300"/>
                  </a:lnTo>
                  <a:cubicBezTo>
                    <a:pt x="2413000" y="2527300"/>
                    <a:pt x="3009900" y="2044700"/>
                    <a:pt x="3784600" y="2044700"/>
                  </a:cubicBezTo>
                  <a:cubicBezTo>
                    <a:pt x="4483100" y="2044700"/>
                    <a:pt x="4914900" y="2463800"/>
                    <a:pt x="4914900" y="3454400"/>
                  </a:cubicBezTo>
                  <a:lnTo>
                    <a:pt x="4914900" y="6997700"/>
                  </a:lnTo>
                  <a:lnTo>
                    <a:pt x="7327900" y="6997700"/>
                  </a:lnTo>
                  <a:lnTo>
                    <a:pt x="7327900" y="3060700"/>
                  </a:lnTo>
                  <a:cubicBezTo>
                    <a:pt x="7327900" y="927100"/>
                    <a:pt x="6096000" y="0"/>
                    <a:pt x="44831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49" name="Freeform 236">
              <a:extLst>
                <a:ext uri="{FF2B5EF4-FFF2-40B4-BE49-F238E27FC236}">
                  <a16:creationId xmlns:a16="http://schemas.microsoft.com/office/drawing/2014/main" id="{32BAAF66-1990-3657-93F2-3CA33B5D2008}"/>
                </a:ext>
              </a:extLst>
            </p:cNvPr>
            <p:cNvSpPr/>
            <p:nvPr/>
          </p:nvSpPr>
          <p:spPr>
            <a:xfrm>
              <a:off x="7781408" y="4882515"/>
              <a:ext cx="391795" cy="478790"/>
            </a:xfrm>
            <a:custGeom>
              <a:avLst/>
              <a:gdLst/>
              <a:ahLst/>
              <a:cxnLst/>
              <a:rect l="0" t="0" r="0" b="0"/>
              <a:pathLst>
                <a:path w="7835900" h="9575800">
                  <a:moveTo>
                    <a:pt x="5537200" y="114300"/>
                  </a:moveTo>
                  <a:lnTo>
                    <a:pt x="5537200" y="952500"/>
                  </a:lnTo>
                  <a:cubicBezTo>
                    <a:pt x="5067300" y="304800"/>
                    <a:pt x="4330700" y="0"/>
                    <a:pt x="3378200" y="0"/>
                  </a:cubicBezTo>
                  <a:cubicBezTo>
                    <a:pt x="1549400" y="0"/>
                    <a:pt x="0" y="1295400"/>
                    <a:pt x="0" y="3314700"/>
                  </a:cubicBezTo>
                  <a:cubicBezTo>
                    <a:pt x="0" y="5346700"/>
                    <a:pt x="1549400" y="6642100"/>
                    <a:pt x="3378200" y="6642100"/>
                  </a:cubicBezTo>
                  <a:cubicBezTo>
                    <a:pt x="4254500" y="6642100"/>
                    <a:pt x="4953000" y="6375400"/>
                    <a:pt x="5422900" y="5829300"/>
                  </a:cubicBezTo>
                  <a:lnTo>
                    <a:pt x="5422900" y="6057900"/>
                  </a:lnTo>
                  <a:cubicBezTo>
                    <a:pt x="5422900" y="7137400"/>
                    <a:pt x="4876800" y="7721600"/>
                    <a:pt x="3581400" y="7721600"/>
                  </a:cubicBezTo>
                  <a:cubicBezTo>
                    <a:pt x="2768600" y="7721600"/>
                    <a:pt x="1828800" y="7442200"/>
                    <a:pt x="1257300" y="6985000"/>
                  </a:cubicBezTo>
                  <a:lnTo>
                    <a:pt x="381000" y="8674100"/>
                  </a:lnTo>
                  <a:cubicBezTo>
                    <a:pt x="1219200" y="9271000"/>
                    <a:pt x="2476500" y="9575800"/>
                    <a:pt x="3797300" y="9575800"/>
                  </a:cubicBezTo>
                  <a:cubicBezTo>
                    <a:pt x="6362700" y="9575800"/>
                    <a:pt x="7835900" y="8343900"/>
                    <a:pt x="7835900" y="5740400"/>
                  </a:cubicBezTo>
                  <a:lnTo>
                    <a:pt x="7835900" y="114300"/>
                  </a:lnTo>
                  <a:close/>
                  <a:moveTo>
                    <a:pt x="6540500" y="6997700"/>
                  </a:moveTo>
                  <a:moveTo>
                    <a:pt x="3949700" y="4724400"/>
                  </a:moveTo>
                  <a:cubicBezTo>
                    <a:pt x="3086100" y="4724400"/>
                    <a:pt x="2438400" y="4152900"/>
                    <a:pt x="2438400" y="3314700"/>
                  </a:cubicBezTo>
                  <a:cubicBezTo>
                    <a:pt x="2438400" y="2476500"/>
                    <a:pt x="3086100" y="1917700"/>
                    <a:pt x="3949700" y="1917700"/>
                  </a:cubicBezTo>
                  <a:cubicBezTo>
                    <a:pt x="4813300" y="1917700"/>
                    <a:pt x="5448300" y="2476500"/>
                    <a:pt x="5448300" y="3314700"/>
                  </a:cubicBezTo>
                  <a:cubicBezTo>
                    <a:pt x="5448300" y="4152900"/>
                    <a:pt x="4813300" y="4724400"/>
                    <a:pt x="3949700" y="4724400"/>
                  </a:cubicBezTo>
                  <a:close/>
                  <a:moveTo>
                    <a:pt x="19304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0" name="Freeform 237">
              <a:extLst>
                <a:ext uri="{FF2B5EF4-FFF2-40B4-BE49-F238E27FC236}">
                  <a16:creationId xmlns:a16="http://schemas.microsoft.com/office/drawing/2014/main" id="{ACE84BAD-6F8F-33DD-1A44-8C0273D95489}"/>
                </a:ext>
              </a:extLst>
            </p:cNvPr>
            <p:cNvSpPr/>
            <p:nvPr/>
          </p:nvSpPr>
          <p:spPr>
            <a:xfrm>
              <a:off x="8230988" y="48825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1" name="Freeform 238">
              <a:extLst>
                <a:ext uri="{FF2B5EF4-FFF2-40B4-BE49-F238E27FC236}">
                  <a16:creationId xmlns:a16="http://schemas.microsoft.com/office/drawing/2014/main" id="{A8634C3B-05B6-38C0-AAFF-49ECA22A70F9}"/>
                </a:ext>
              </a:extLst>
            </p:cNvPr>
            <p:cNvSpPr/>
            <p:nvPr/>
          </p:nvSpPr>
          <p:spPr>
            <a:xfrm>
              <a:off x="8834238" y="4882515"/>
              <a:ext cx="587375" cy="349885"/>
            </a:xfrm>
            <a:custGeom>
              <a:avLst/>
              <a:gdLst/>
              <a:ahLst/>
              <a:cxnLst/>
              <a:rect l="0" t="0" r="0" b="0"/>
              <a:pathLst>
                <a:path w="11747500" h="6997700">
                  <a:moveTo>
                    <a:pt x="8966200" y="0"/>
                  </a:moveTo>
                  <a:cubicBezTo>
                    <a:pt x="7975600" y="0"/>
                    <a:pt x="7124700" y="393700"/>
                    <a:pt x="6578600" y="1079500"/>
                  </a:cubicBezTo>
                  <a:cubicBezTo>
                    <a:pt x="6096000" y="342900"/>
                    <a:pt x="5295900" y="0"/>
                    <a:pt x="4356100" y="0"/>
                  </a:cubicBezTo>
                  <a:cubicBezTo>
                    <a:pt x="3543300" y="0"/>
                    <a:pt x="2819400" y="279400"/>
                    <a:pt x="2298700" y="838200"/>
                  </a:cubicBezTo>
                  <a:lnTo>
                    <a:pt x="2298700" y="114300"/>
                  </a:lnTo>
                  <a:lnTo>
                    <a:pt x="0" y="114300"/>
                  </a:lnTo>
                  <a:lnTo>
                    <a:pt x="0" y="6997700"/>
                  </a:lnTo>
                  <a:lnTo>
                    <a:pt x="2413000" y="6997700"/>
                  </a:lnTo>
                  <a:lnTo>
                    <a:pt x="2413000" y="3581400"/>
                  </a:lnTo>
                  <a:cubicBezTo>
                    <a:pt x="2413000" y="2514600"/>
                    <a:pt x="2921000" y="2044700"/>
                    <a:pt x="3632200" y="2044700"/>
                  </a:cubicBezTo>
                  <a:cubicBezTo>
                    <a:pt x="4279900" y="2044700"/>
                    <a:pt x="4673600" y="2463800"/>
                    <a:pt x="4673600" y="3454400"/>
                  </a:cubicBezTo>
                  <a:lnTo>
                    <a:pt x="4673600" y="6997700"/>
                  </a:lnTo>
                  <a:lnTo>
                    <a:pt x="7086600" y="6997700"/>
                  </a:lnTo>
                  <a:lnTo>
                    <a:pt x="7086600" y="3581400"/>
                  </a:lnTo>
                  <a:cubicBezTo>
                    <a:pt x="7086600" y="2514600"/>
                    <a:pt x="7594600" y="2044700"/>
                    <a:pt x="8293100" y="2044700"/>
                  </a:cubicBezTo>
                  <a:cubicBezTo>
                    <a:pt x="8928100" y="2044700"/>
                    <a:pt x="9334500" y="2463800"/>
                    <a:pt x="9334500" y="3454400"/>
                  </a:cubicBezTo>
                  <a:lnTo>
                    <a:pt x="9334500" y="6997700"/>
                  </a:lnTo>
                  <a:lnTo>
                    <a:pt x="11747500" y="6997700"/>
                  </a:lnTo>
                  <a:lnTo>
                    <a:pt x="11747500" y="3060700"/>
                  </a:lnTo>
                  <a:cubicBezTo>
                    <a:pt x="11747500" y="927100"/>
                    <a:pt x="10566400" y="0"/>
                    <a:pt x="89662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2" name="Freeform 239">
              <a:extLst>
                <a:ext uri="{FF2B5EF4-FFF2-40B4-BE49-F238E27FC236}">
                  <a16:creationId xmlns:a16="http://schemas.microsoft.com/office/drawing/2014/main" id="{DFA7217C-FD19-9DB2-A07F-DCD2DF81C221}"/>
                </a:ext>
              </a:extLst>
            </p:cNvPr>
            <p:cNvSpPr/>
            <p:nvPr/>
          </p:nvSpPr>
          <p:spPr>
            <a:xfrm>
              <a:off x="9481239" y="4766310"/>
              <a:ext cx="388620" cy="471805"/>
            </a:xfrm>
            <a:custGeom>
              <a:avLst/>
              <a:gdLst/>
              <a:ahLst/>
              <a:cxnLst/>
              <a:rect l="0" t="0" r="0" b="0"/>
              <a:pathLst>
                <a:path w="7772400" h="9436100">
                  <a:moveTo>
                    <a:pt x="1358900" y="1295400"/>
                  </a:moveTo>
                  <a:lnTo>
                    <a:pt x="6362700" y="1295400"/>
                  </a:lnTo>
                  <a:lnTo>
                    <a:pt x="6362700" y="0"/>
                  </a:lnTo>
                  <a:lnTo>
                    <a:pt x="1358900" y="0"/>
                  </a:lnTo>
                  <a:close/>
                  <a:moveTo>
                    <a:pt x="7683500" y="9321800"/>
                  </a:moveTo>
                  <a:moveTo>
                    <a:pt x="3886200" y="9436100"/>
                  </a:moveTo>
                  <a:cubicBezTo>
                    <a:pt x="6159500" y="9436100"/>
                    <a:pt x="7772400" y="7950200"/>
                    <a:pt x="7772400" y="5867400"/>
                  </a:cubicBezTo>
                  <a:cubicBezTo>
                    <a:pt x="7772400" y="3797300"/>
                    <a:pt x="6159500" y="2324100"/>
                    <a:pt x="3886200" y="2324100"/>
                  </a:cubicBezTo>
                  <a:cubicBezTo>
                    <a:pt x="1638300" y="2324100"/>
                    <a:pt x="0" y="3797300"/>
                    <a:pt x="0" y="5867400"/>
                  </a:cubicBezTo>
                  <a:cubicBezTo>
                    <a:pt x="0" y="7950200"/>
                    <a:pt x="1638300" y="9436100"/>
                    <a:pt x="3886200" y="9436100"/>
                  </a:cubicBezTo>
                  <a:close/>
                  <a:moveTo>
                    <a:pt x="-457200" y="9321800"/>
                  </a:moveTo>
                  <a:moveTo>
                    <a:pt x="3886200" y="7518400"/>
                  </a:moveTo>
                  <a:cubicBezTo>
                    <a:pt x="3073400" y="7518400"/>
                    <a:pt x="2438400" y="6921500"/>
                    <a:pt x="2438400" y="5867400"/>
                  </a:cubicBezTo>
                  <a:cubicBezTo>
                    <a:pt x="2438400" y="4826000"/>
                    <a:pt x="3073400" y="4241800"/>
                    <a:pt x="3886200" y="4241800"/>
                  </a:cubicBezTo>
                  <a:cubicBezTo>
                    <a:pt x="4711700" y="4241800"/>
                    <a:pt x="5334000" y="4826000"/>
                    <a:pt x="5334000" y="5867400"/>
                  </a:cubicBezTo>
                  <a:cubicBezTo>
                    <a:pt x="5334000" y="6921500"/>
                    <a:pt x="4711700" y="7518400"/>
                    <a:pt x="3886200" y="7518400"/>
                  </a:cubicBezTo>
                  <a:close/>
                  <a:moveTo>
                    <a:pt x="14605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3" name="Freeform 240">
              <a:extLst>
                <a:ext uri="{FF2B5EF4-FFF2-40B4-BE49-F238E27FC236}">
                  <a16:creationId xmlns:a16="http://schemas.microsoft.com/office/drawing/2014/main" id="{99D59030-B42D-13E0-E29A-40ED39B24C36}"/>
                </a:ext>
              </a:extLst>
            </p:cNvPr>
            <p:cNvSpPr/>
            <p:nvPr/>
          </p:nvSpPr>
          <p:spPr>
            <a:xfrm>
              <a:off x="9924470" y="4888230"/>
              <a:ext cx="363220" cy="349885"/>
            </a:xfrm>
            <a:custGeom>
              <a:avLst/>
              <a:gdLst/>
              <a:ahLst/>
              <a:cxnLst/>
              <a:rect l="0" t="0" r="0" b="0"/>
              <a:pathLst>
                <a:path w="7264400" h="6997700">
                  <a:moveTo>
                    <a:pt x="4851400" y="0"/>
                  </a:moveTo>
                  <a:lnTo>
                    <a:pt x="4851400" y="3314700"/>
                  </a:lnTo>
                  <a:cubicBezTo>
                    <a:pt x="4851400" y="4470400"/>
                    <a:pt x="4267200" y="4940300"/>
                    <a:pt x="3556000" y="4940300"/>
                  </a:cubicBezTo>
                  <a:cubicBezTo>
                    <a:pt x="2832100" y="4940300"/>
                    <a:pt x="2413000" y="4521200"/>
                    <a:pt x="2413000" y="3454400"/>
                  </a:cubicBezTo>
                  <a:lnTo>
                    <a:pt x="2413000" y="0"/>
                  </a:lnTo>
                  <a:lnTo>
                    <a:pt x="0" y="0"/>
                  </a:lnTo>
                  <a:lnTo>
                    <a:pt x="0" y="3848100"/>
                  </a:lnTo>
                  <a:cubicBezTo>
                    <a:pt x="0" y="6032500"/>
                    <a:pt x="1231900" y="6997700"/>
                    <a:pt x="2921000" y="6997700"/>
                  </a:cubicBezTo>
                  <a:cubicBezTo>
                    <a:pt x="3708400" y="6997700"/>
                    <a:pt x="4445000" y="6718300"/>
                    <a:pt x="4965700" y="6146800"/>
                  </a:cubicBezTo>
                  <a:lnTo>
                    <a:pt x="4965700" y="6883400"/>
                  </a:lnTo>
                  <a:lnTo>
                    <a:pt x="7264400" y="6883400"/>
                  </a:lnTo>
                  <a:lnTo>
                    <a:pt x="7264400" y="0"/>
                  </a:lnTo>
                  <a:close/>
                  <a:moveTo>
                    <a:pt x="61341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4" name="Freeform 241">
              <a:extLst>
                <a:ext uri="{FF2B5EF4-FFF2-40B4-BE49-F238E27FC236}">
                  <a16:creationId xmlns:a16="http://schemas.microsoft.com/office/drawing/2014/main" id="{E3499385-9D05-DB65-94F2-12E0B169D31F}"/>
                </a:ext>
              </a:extLst>
            </p:cNvPr>
            <p:cNvSpPr/>
            <p:nvPr/>
          </p:nvSpPr>
          <p:spPr>
            <a:xfrm>
              <a:off x="10549944" y="4882515"/>
              <a:ext cx="587375" cy="349885"/>
            </a:xfrm>
            <a:custGeom>
              <a:avLst/>
              <a:gdLst/>
              <a:ahLst/>
              <a:cxnLst/>
              <a:rect l="0" t="0" r="0" b="0"/>
              <a:pathLst>
                <a:path w="11747500" h="6997700">
                  <a:moveTo>
                    <a:pt x="8966200" y="0"/>
                  </a:moveTo>
                  <a:cubicBezTo>
                    <a:pt x="7975600" y="0"/>
                    <a:pt x="7124700" y="393700"/>
                    <a:pt x="6578600" y="1079500"/>
                  </a:cubicBezTo>
                  <a:cubicBezTo>
                    <a:pt x="6096000" y="342900"/>
                    <a:pt x="5295900" y="0"/>
                    <a:pt x="4356100" y="0"/>
                  </a:cubicBezTo>
                  <a:cubicBezTo>
                    <a:pt x="3543300" y="0"/>
                    <a:pt x="2819400" y="279400"/>
                    <a:pt x="2298700" y="838200"/>
                  </a:cubicBezTo>
                  <a:lnTo>
                    <a:pt x="2298700" y="114300"/>
                  </a:lnTo>
                  <a:lnTo>
                    <a:pt x="0" y="114300"/>
                  </a:lnTo>
                  <a:lnTo>
                    <a:pt x="0" y="6997700"/>
                  </a:lnTo>
                  <a:lnTo>
                    <a:pt x="2413000" y="6997700"/>
                  </a:lnTo>
                  <a:lnTo>
                    <a:pt x="2413000" y="3581400"/>
                  </a:lnTo>
                  <a:cubicBezTo>
                    <a:pt x="2413000" y="2514600"/>
                    <a:pt x="2921000" y="2044700"/>
                    <a:pt x="3632200" y="2044700"/>
                  </a:cubicBezTo>
                  <a:cubicBezTo>
                    <a:pt x="4279900" y="2044700"/>
                    <a:pt x="4673600" y="2463800"/>
                    <a:pt x="4673600" y="3454400"/>
                  </a:cubicBezTo>
                  <a:lnTo>
                    <a:pt x="4673600" y="6997700"/>
                  </a:lnTo>
                  <a:lnTo>
                    <a:pt x="7086600" y="6997700"/>
                  </a:lnTo>
                  <a:lnTo>
                    <a:pt x="7086600" y="3581400"/>
                  </a:lnTo>
                  <a:cubicBezTo>
                    <a:pt x="7086600" y="2514600"/>
                    <a:pt x="7594600" y="2044700"/>
                    <a:pt x="8293100" y="2044700"/>
                  </a:cubicBezTo>
                  <a:cubicBezTo>
                    <a:pt x="8928100" y="2044700"/>
                    <a:pt x="9334500" y="2463800"/>
                    <a:pt x="9334500" y="3454400"/>
                  </a:cubicBezTo>
                  <a:lnTo>
                    <a:pt x="9334500" y="6997700"/>
                  </a:lnTo>
                  <a:lnTo>
                    <a:pt x="11747500" y="6997700"/>
                  </a:lnTo>
                  <a:lnTo>
                    <a:pt x="11747500" y="3060700"/>
                  </a:lnTo>
                  <a:cubicBezTo>
                    <a:pt x="11747500" y="927100"/>
                    <a:pt x="10566400" y="0"/>
                    <a:pt x="89662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5" name="Freeform 242">
              <a:extLst>
                <a:ext uri="{FF2B5EF4-FFF2-40B4-BE49-F238E27FC236}">
                  <a16:creationId xmlns:a16="http://schemas.microsoft.com/office/drawing/2014/main" id="{25C28F61-C38E-1204-2872-CA32E44D8C83}"/>
                </a:ext>
              </a:extLst>
            </p:cNvPr>
            <p:cNvSpPr/>
            <p:nvPr/>
          </p:nvSpPr>
          <p:spPr>
            <a:xfrm>
              <a:off x="11197009" y="4766310"/>
              <a:ext cx="388620" cy="471805"/>
            </a:xfrm>
            <a:custGeom>
              <a:avLst/>
              <a:gdLst/>
              <a:ahLst/>
              <a:cxnLst/>
              <a:rect l="0" t="0" r="0" b="0"/>
              <a:pathLst>
                <a:path w="7772400" h="9436100">
                  <a:moveTo>
                    <a:pt x="1358900" y="1295400"/>
                  </a:moveTo>
                  <a:lnTo>
                    <a:pt x="6362700" y="1295400"/>
                  </a:lnTo>
                  <a:lnTo>
                    <a:pt x="6362700" y="0"/>
                  </a:lnTo>
                  <a:lnTo>
                    <a:pt x="1358900" y="0"/>
                  </a:lnTo>
                  <a:close/>
                  <a:moveTo>
                    <a:pt x="7683500" y="9321800"/>
                  </a:moveTo>
                  <a:moveTo>
                    <a:pt x="3886200" y="9436100"/>
                  </a:moveTo>
                  <a:cubicBezTo>
                    <a:pt x="6159500" y="9436100"/>
                    <a:pt x="7772400" y="7950200"/>
                    <a:pt x="7772400" y="5867400"/>
                  </a:cubicBezTo>
                  <a:cubicBezTo>
                    <a:pt x="7772400" y="3797300"/>
                    <a:pt x="6159500" y="2324100"/>
                    <a:pt x="3886200" y="2324100"/>
                  </a:cubicBezTo>
                  <a:cubicBezTo>
                    <a:pt x="1638300" y="2324100"/>
                    <a:pt x="0" y="3797300"/>
                    <a:pt x="0" y="5867400"/>
                  </a:cubicBezTo>
                  <a:cubicBezTo>
                    <a:pt x="0" y="7950200"/>
                    <a:pt x="1638300" y="9436100"/>
                    <a:pt x="3886200" y="9436100"/>
                  </a:cubicBezTo>
                  <a:close/>
                  <a:moveTo>
                    <a:pt x="-457200" y="9321800"/>
                  </a:moveTo>
                  <a:moveTo>
                    <a:pt x="3886200" y="7518400"/>
                  </a:moveTo>
                  <a:cubicBezTo>
                    <a:pt x="3073400" y="7518400"/>
                    <a:pt x="2438400" y="6921500"/>
                    <a:pt x="2438400" y="5867400"/>
                  </a:cubicBezTo>
                  <a:cubicBezTo>
                    <a:pt x="2438400" y="4826000"/>
                    <a:pt x="3073400" y="4241800"/>
                    <a:pt x="3886200" y="4241800"/>
                  </a:cubicBezTo>
                  <a:cubicBezTo>
                    <a:pt x="4711700" y="4241800"/>
                    <a:pt x="5334000" y="4826000"/>
                    <a:pt x="5334000" y="5867400"/>
                  </a:cubicBezTo>
                  <a:cubicBezTo>
                    <a:pt x="5334000" y="6921500"/>
                    <a:pt x="4711700" y="7518400"/>
                    <a:pt x="3886200" y="7518400"/>
                  </a:cubicBezTo>
                  <a:close/>
                  <a:moveTo>
                    <a:pt x="1460500" y="9321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6" name="Freeform 243">
              <a:extLst>
                <a:ext uri="{FF2B5EF4-FFF2-40B4-BE49-F238E27FC236}">
                  <a16:creationId xmlns:a16="http://schemas.microsoft.com/office/drawing/2014/main" id="{18A554FE-9E5F-9FCE-DEC6-15BC15E859F5}"/>
                </a:ext>
              </a:extLst>
            </p:cNvPr>
            <p:cNvSpPr/>
            <p:nvPr/>
          </p:nvSpPr>
          <p:spPr>
            <a:xfrm>
              <a:off x="11790099" y="4811395"/>
              <a:ext cx="273685" cy="426720"/>
            </a:xfrm>
            <a:custGeom>
              <a:avLst/>
              <a:gdLst/>
              <a:ahLst/>
              <a:cxnLst/>
              <a:rect l="0" t="0" r="0" b="0"/>
              <a:pathLst>
                <a:path w="5473700" h="8534400">
                  <a:moveTo>
                    <a:pt x="4876800" y="6451600"/>
                  </a:moveTo>
                  <a:cubicBezTo>
                    <a:pt x="4673600" y="6591300"/>
                    <a:pt x="4406900" y="6667500"/>
                    <a:pt x="4140200" y="6667500"/>
                  </a:cubicBezTo>
                  <a:cubicBezTo>
                    <a:pt x="3708400" y="6667500"/>
                    <a:pt x="3416300" y="6388100"/>
                    <a:pt x="3416300" y="5880100"/>
                  </a:cubicBezTo>
                  <a:lnTo>
                    <a:pt x="3416300" y="3594100"/>
                  </a:lnTo>
                  <a:lnTo>
                    <a:pt x="4991100" y="3594100"/>
                  </a:lnTo>
                  <a:lnTo>
                    <a:pt x="4991100" y="1790700"/>
                  </a:lnTo>
                  <a:lnTo>
                    <a:pt x="3416300" y="1790700"/>
                  </a:lnTo>
                  <a:lnTo>
                    <a:pt x="3416300" y="0"/>
                  </a:lnTo>
                  <a:lnTo>
                    <a:pt x="1003300" y="0"/>
                  </a:lnTo>
                  <a:lnTo>
                    <a:pt x="1003300" y="1790700"/>
                  </a:lnTo>
                  <a:lnTo>
                    <a:pt x="0" y="1790700"/>
                  </a:lnTo>
                  <a:lnTo>
                    <a:pt x="0" y="3594100"/>
                  </a:lnTo>
                  <a:lnTo>
                    <a:pt x="1003300" y="3594100"/>
                  </a:lnTo>
                  <a:lnTo>
                    <a:pt x="1003300" y="5905500"/>
                  </a:lnTo>
                  <a:cubicBezTo>
                    <a:pt x="1003300" y="7670800"/>
                    <a:pt x="2032000" y="8534400"/>
                    <a:pt x="3797300" y="8534400"/>
                  </a:cubicBezTo>
                  <a:cubicBezTo>
                    <a:pt x="4432300" y="8534400"/>
                    <a:pt x="5054600" y="8407400"/>
                    <a:pt x="5473700" y="8140700"/>
                  </a:cubicBezTo>
                  <a:close/>
                  <a:moveTo>
                    <a:pt x="1917700" y="84201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7" name="Freeform 244">
              <a:extLst>
                <a:ext uri="{FF2B5EF4-FFF2-40B4-BE49-F238E27FC236}">
                  <a16:creationId xmlns:a16="http://schemas.microsoft.com/office/drawing/2014/main" id="{3E8571FF-82E4-1AC5-A309-FF918AA6D1EE}"/>
                </a:ext>
              </a:extLst>
            </p:cNvPr>
            <p:cNvSpPr/>
            <p:nvPr/>
          </p:nvSpPr>
          <p:spPr>
            <a:xfrm>
              <a:off x="12078326" y="48825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8" name="Freeform 245">
              <a:extLst>
                <a:ext uri="{FF2B5EF4-FFF2-40B4-BE49-F238E27FC236}">
                  <a16:creationId xmlns:a16="http://schemas.microsoft.com/office/drawing/2014/main" id="{2F3D9C13-2156-7061-A577-6B7B1E0D26BB}"/>
                </a:ext>
              </a:extLst>
            </p:cNvPr>
            <p:cNvSpPr/>
            <p:nvPr/>
          </p:nvSpPr>
          <p:spPr>
            <a:xfrm>
              <a:off x="12692371" y="4882515"/>
              <a:ext cx="230505" cy="349885"/>
            </a:xfrm>
            <a:custGeom>
              <a:avLst/>
              <a:gdLst/>
              <a:ahLst/>
              <a:cxnLst/>
              <a:rect l="0" t="0" r="0" b="0"/>
              <a:pathLst>
                <a:path w="4610100" h="6997700">
                  <a:moveTo>
                    <a:pt x="2298700" y="939800"/>
                  </a:moveTo>
                  <a:lnTo>
                    <a:pt x="2298700" y="114300"/>
                  </a:lnTo>
                  <a:lnTo>
                    <a:pt x="0" y="114300"/>
                  </a:lnTo>
                  <a:lnTo>
                    <a:pt x="0" y="6997700"/>
                  </a:lnTo>
                  <a:lnTo>
                    <a:pt x="2413000" y="6997700"/>
                  </a:lnTo>
                  <a:lnTo>
                    <a:pt x="2413000" y="3835400"/>
                  </a:lnTo>
                  <a:cubicBezTo>
                    <a:pt x="2413000" y="2628900"/>
                    <a:pt x="3086100" y="2133600"/>
                    <a:pt x="4064000" y="2133600"/>
                  </a:cubicBezTo>
                  <a:cubicBezTo>
                    <a:pt x="4241800" y="2133600"/>
                    <a:pt x="4394200" y="2146300"/>
                    <a:pt x="4610100" y="2171700"/>
                  </a:cubicBezTo>
                  <a:lnTo>
                    <a:pt x="4610100" y="0"/>
                  </a:lnTo>
                  <a:cubicBezTo>
                    <a:pt x="3594100" y="0"/>
                    <a:pt x="2794000" y="317500"/>
                    <a:pt x="2298700" y="939800"/>
                  </a:cubicBezTo>
                  <a:close/>
                  <a:moveTo>
                    <a:pt x="52832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59" name="Freeform 246">
              <a:extLst>
                <a:ext uri="{FF2B5EF4-FFF2-40B4-BE49-F238E27FC236}">
                  <a16:creationId xmlns:a16="http://schemas.microsoft.com/office/drawing/2014/main" id="{098378E0-EE03-89A6-2804-B356E4353F4D}"/>
                </a:ext>
              </a:extLst>
            </p:cNvPr>
            <p:cNvSpPr/>
            <p:nvPr/>
          </p:nvSpPr>
          <p:spPr>
            <a:xfrm>
              <a:off x="12947641" y="48825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0" name="Freeform 247">
              <a:extLst>
                <a:ext uri="{FF2B5EF4-FFF2-40B4-BE49-F238E27FC236}">
                  <a16:creationId xmlns:a16="http://schemas.microsoft.com/office/drawing/2014/main" id="{E6C42947-3C8B-6B5B-F95F-11AB585FD5A6}"/>
                </a:ext>
              </a:extLst>
            </p:cNvPr>
            <p:cNvSpPr/>
            <p:nvPr/>
          </p:nvSpPr>
          <p:spPr>
            <a:xfrm>
              <a:off x="13376900" y="4882515"/>
              <a:ext cx="230505" cy="349885"/>
            </a:xfrm>
            <a:custGeom>
              <a:avLst/>
              <a:gdLst/>
              <a:ahLst/>
              <a:cxnLst/>
              <a:rect l="0" t="0" r="0" b="0"/>
              <a:pathLst>
                <a:path w="4610100" h="6997700">
                  <a:moveTo>
                    <a:pt x="2298700" y="939800"/>
                  </a:moveTo>
                  <a:lnTo>
                    <a:pt x="2298700" y="114300"/>
                  </a:lnTo>
                  <a:lnTo>
                    <a:pt x="0" y="114300"/>
                  </a:lnTo>
                  <a:lnTo>
                    <a:pt x="0" y="6997700"/>
                  </a:lnTo>
                  <a:lnTo>
                    <a:pt x="2413000" y="6997700"/>
                  </a:lnTo>
                  <a:lnTo>
                    <a:pt x="2413000" y="3835400"/>
                  </a:lnTo>
                  <a:cubicBezTo>
                    <a:pt x="2413000" y="2628900"/>
                    <a:pt x="3086100" y="2133600"/>
                    <a:pt x="4064000" y="2133600"/>
                  </a:cubicBezTo>
                  <a:cubicBezTo>
                    <a:pt x="4241800" y="2133600"/>
                    <a:pt x="4394200" y="2146300"/>
                    <a:pt x="4610100" y="2171700"/>
                  </a:cubicBezTo>
                  <a:lnTo>
                    <a:pt x="4610100" y="0"/>
                  </a:lnTo>
                  <a:cubicBezTo>
                    <a:pt x="3594100" y="0"/>
                    <a:pt x="2794000" y="317500"/>
                    <a:pt x="2298700" y="939800"/>
                  </a:cubicBezTo>
                  <a:close/>
                  <a:moveTo>
                    <a:pt x="52832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1" name="Freeform 248">
              <a:extLst>
                <a:ext uri="{FF2B5EF4-FFF2-40B4-BE49-F238E27FC236}">
                  <a16:creationId xmlns:a16="http://schemas.microsoft.com/office/drawing/2014/main" id="{9E7F8648-145E-D30F-9C1D-643DC0BB6802}"/>
                </a:ext>
              </a:extLst>
            </p:cNvPr>
            <p:cNvSpPr/>
            <p:nvPr/>
          </p:nvSpPr>
          <p:spPr>
            <a:xfrm>
              <a:off x="13632171" y="4882515"/>
              <a:ext cx="373380" cy="355600"/>
            </a:xfrm>
            <a:custGeom>
              <a:avLst/>
              <a:gdLst/>
              <a:ahLst/>
              <a:cxnLst/>
              <a:rect l="0" t="0" r="0" b="0"/>
              <a:pathLst>
                <a:path w="7467600" h="7112000">
                  <a:moveTo>
                    <a:pt x="7467600" y="3568700"/>
                  </a:moveTo>
                  <a:cubicBezTo>
                    <a:pt x="7467600" y="1295400"/>
                    <a:pt x="5816600" y="0"/>
                    <a:pt x="3784600" y="0"/>
                  </a:cubicBezTo>
                  <a:cubicBezTo>
                    <a:pt x="1612900" y="0"/>
                    <a:pt x="0" y="1473200"/>
                    <a:pt x="0" y="3543300"/>
                  </a:cubicBezTo>
                  <a:cubicBezTo>
                    <a:pt x="0" y="5600700"/>
                    <a:pt x="1587500" y="7112000"/>
                    <a:pt x="4038600" y="7112000"/>
                  </a:cubicBezTo>
                  <a:cubicBezTo>
                    <a:pt x="5346700" y="7112000"/>
                    <a:pt x="6311900" y="6731000"/>
                    <a:pt x="6972300" y="5994400"/>
                  </a:cubicBezTo>
                  <a:lnTo>
                    <a:pt x="5702300" y="4673600"/>
                  </a:lnTo>
                  <a:cubicBezTo>
                    <a:pt x="5232400" y="5080000"/>
                    <a:pt x="4787900" y="5270500"/>
                    <a:pt x="4114800" y="5270500"/>
                  </a:cubicBezTo>
                  <a:cubicBezTo>
                    <a:pt x="3225800" y="5270500"/>
                    <a:pt x="2628900" y="4864100"/>
                    <a:pt x="2425700" y="4165600"/>
                  </a:cubicBezTo>
                  <a:lnTo>
                    <a:pt x="7429500" y="4165600"/>
                  </a:lnTo>
                  <a:cubicBezTo>
                    <a:pt x="7442200" y="3975100"/>
                    <a:pt x="7467600" y="3746500"/>
                    <a:pt x="7467600" y="3568700"/>
                  </a:cubicBezTo>
                  <a:close/>
                  <a:moveTo>
                    <a:pt x="3086100" y="6997700"/>
                  </a:moveTo>
                  <a:moveTo>
                    <a:pt x="3797300" y="1714500"/>
                  </a:moveTo>
                  <a:cubicBezTo>
                    <a:pt x="4546600" y="1714500"/>
                    <a:pt x="5080000" y="2171700"/>
                    <a:pt x="5207000" y="2895600"/>
                  </a:cubicBezTo>
                  <a:lnTo>
                    <a:pt x="2387600" y="2895600"/>
                  </a:lnTo>
                  <a:cubicBezTo>
                    <a:pt x="2527300" y="2171700"/>
                    <a:pt x="3048000" y="1714500"/>
                    <a:pt x="3797300" y="1714500"/>
                  </a:cubicBezTo>
                  <a:close/>
                  <a:moveTo>
                    <a:pt x="49403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2" name="Freeform 249">
              <a:extLst>
                <a:ext uri="{FF2B5EF4-FFF2-40B4-BE49-F238E27FC236}">
                  <a16:creationId xmlns:a16="http://schemas.microsoft.com/office/drawing/2014/main" id="{B37B1950-4197-C2B2-9DB2-B52923A747BD}"/>
                </a:ext>
              </a:extLst>
            </p:cNvPr>
            <p:cNvSpPr/>
            <p:nvPr/>
          </p:nvSpPr>
          <p:spPr>
            <a:xfrm>
              <a:off x="14061431" y="4882515"/>
              <a:ext cx="366395" cy="349885"/>
            </a:xfrm>
            <a:custGeom>
              <a:avLst/>
              <a:gdLst/>
              <a:ahLst/>
              <a:cxnLst/>
              <a:rect l="0" t="0" r="0" b="0"/>
              <a:pathLst>
                <a:path w="7327900" h="6997700">
                  <a:moveTo>
                    <a:pt x="4483100" y="0"/>
                  </a:moveTo>
                  <a:cubicBezTo>
                    <a:pt x="3619500" y="0"/>
                    <a:pt x="2844800" y="292100"/>
                    <a:pt x="2298700" y="863600"/>
                  </a:cubicBezTo>
                  <a:lnTo>
                    <a:pt x="2298700" y="114300"/>
                  </a:lnTo>
                  <a:lnTo>
                    <a:pt x="0" y="114300"/>
                  </a:lnTo>
                  <a:lnTo>
                    <a:pt x="0" y="6997700"/>
                  </a:lnTo>
                  <a:lnTo>
                    <a:pt x="2413000" y="6997700"/>
                  </a:lnTo>
                  <a:lnTo>
                    <a:pt x="2413000" y="3670300"/>
                  </a:lnTo>
                  <a:cubicBezTo>
                    <a:pt x="2413000" y="2527300"/>
                    <a:pt x="3009900" y="2044700"/>
                    <a:pt x="3784600" y="2044700"/>
                  </a:cubicBezTo>
                  <a:cubicBezTo>
                    <a:pt x="4483100" y="2044700"/>
                    <a:pt x="4914900" y="2463800"/>
                    <a:pt x="4914900" y="3454400"/>
                  </a:cubicBezTo>
                  <a:lnTo>
                    <a:pt x="4914900" y="6997700"/>
                  </a:lnTo>
                  <a:lnTo>
                    <a:pt x="7327900" y="6997700"/>
                  </a:lnTo>
                  <a:lnTo>
                    <a:pt x="7327900" y="3060700"/>
                  </a:lnTo>
                  <a:cubicBezTo>
                    <a:pt x="7327900" y="927100"/>
                    <a:pt x="6096000" y="0"/>
                    <a:pt x="44831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3" name="Freeform 250">
              <a:extLst>
                <a:ext uri="{FF2B5EF4-FFF2-40B4-BE49-F238E27FC236}">
                  <a16:creationId xmlns:a16="http://schemas.microsoft.com/office/drawing/2014/main" id="{4EFC19C2-4EA8-B29D-44DC-BBFE82922086}"/>
                </a:ext>
              </a:extLst>
            </p:cNvPr>
            <p:cNvSpPr/>
            <p:nvPr/>
          </p:nvSpPr>
          <p:spPr>
            <a:xfrm>
              <a:off x="14486881" y="4882515"/>
              <a:ext cx="391795" cy="478790"/>
            </a:xfrm>
            <a:custGeom>
              <a:avLst/>
              <a:gdLst/>
              <a:ahLst/>
              <a:cxnLst/>
              <a:rect l="0" t="0" r="0" b="0"/>
              <a:pathLst>
                <a:path w="7835900" h="9575800">
                  <a:moveTo>
                    <a:pt x="5537200" y="114300"/>
                  </a:moveTo>
                  <a:lnTo>
                    <a:pt x="5537200" y="952500"/>
                  </a:lnTo>
                  <a:cubicBezTo>
                    <a:pt x="5067300" y="304800"/>
                    <a:pt x="4330700" y="0"/>
                    <a:pt x="3378200" y="0"/>
                  </a:cubicBezTo>
                  <a:cubicBezTo>
                    <a:pt x="1549400" y="0"/>
                    <a:pt x="0" y="1295400"/>
                    <a:pt x="0" y="3314700"/>
                  </a:cubicBezTo>
                  <a:cubicBezTo>
                    <a:pt x="0" y="5346700"/>
                    <a:pt x="1549400" y="6642100"/>
                    <a:pt x="3378200" y="6642100"/>
                  </a:cubicBezTo>
                  <a:cubicBezTo>
                    <a:pt x="4254500" y="6642100"/>
                    <a:pt x="4953000" y="6375400"/>
                    <a:pt x="5422900" y="5829300"/>
                  </a:cubicBezTo>
                  <a:lnTo>
                    <a:pt x="5422900" y="6057900"/>
                  </a:lnTo>
                  <a:cubicBezTo>
                    <a:pt x="5422900" y="7137400"/>
                    <a:pt x="4876800" y="7721600"/>
                    <a:pt x="3581400" y="7721600"/>
                  </a:cubicBezTo>
                  <a:cubicBezTo>
                    <a:pt x="2768600" y="7721600"/>
                    <a:pt x="1828800" y="7442200"/>
                    <a:pt x="1257300" y="6985000"/>
                  </a:cubicBezTo>
                  <a:lnTo>
                    <a:pt x="381000" y="8674100"/>
                  </a:lnTo>
                  <a:cubicBezTo>
                    <a:pt x="1219200" y="9271000"/>
                    <a:pt x="2476500" y="9575800"/>
                    <a:pt x="3797300" y="9575800"/>
                  </a:cubicBezTo>
                  <a:cubicBezTo>
                    <a:pt x="6362700" y="9575800"/>
                    <a:pt x="7835900" y="8343900"/>
                    <a:pt x="7835900" y="5740400"/>
                  </a:cubicBezTo>
                  <a:lnTo>
                    <a:pt x="7835900" y="114300"/>
                  </a:lnTo>
                  <a:close/>
                  <a:moveTo>
                    <a:pt x="6540500" y="6997700"/>
                  </a:moveTo>
                  <a:moveTo>
                    <a:pt x="3949700" y="4724400"/>
                  </a:moveTo>
                  <a:cubicBezTo>
                    <a:pt x="3086100" y="4724400"/>
                    <a:pt x="2438400" y="4152900"/>
                    <a:pt x="2438400" y="3314700"/>
                  </a:cubicBezTo>
                  <a:cubicBezTo>
                    <a:pt x="2438400" y="2476500"/>
                    <a:pt x="3086100" y="1917700"/>
                    <a:pt x="3949700" y="1917700"/>
                  </a:cubicBezTo>
                  <a:cubicBezTo>
                    <a:pt x="4813300" y="1917700"/>
                    <a:pt x="5448300" y="2476500"/>
                    <a:pt x="5448300" y="3314700"/>
                  </a:cubicBezTo>
                  <a:cubicBezTo>
                    <a:pt x="5448300" y="4152900"/>
                    <a:pt x="4813300" y="4724400"/>
                    <a:pt x="3949700" y="4724400"/>
                  </a:cubicBezTo>
                  <a:close/>
                  <a:moveTo>
                    <a:pt x="19304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4" name="Freeform 251">
              <a:extLst>
                <a:ext uri="{FF2B5EF4-FFF2-40B4-BE49-F238E27FC236}">
                  <a16:creationId xmlns:a16="http://schemas.microsoft.com/office/drawing/2014/main" id="{3412B9F7-EB64-B50E-853E-374304AD801A}"/>
                </a:ext>
              </a:extLst>
            </p:cNvPr>
            <p:cNvSpPr/>
            <p:nvPr/>
          </p:nvSpPr>
          <p:spPr>
            <a:xfrm>
              <a:off x="14936461" y="48825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5" name="Freeform 252">
              <a:extLst>
                <a:ext uri="{FF2B5EF4-FFF2-40B4-BE49-F238E27FC236}">
                  <a16:creationId xmlns:a16="http://schemas.microsoft.com/office/drawing/2014/main" id="{1E2236C1-F5C0-FA95-6EF9-4F1F9FB29FDF}"/>
                </a:ext>
              </a:extLst>
            </p:cNvPr>
            <p:cNvSpPr/>
            <p:nvPr/>
          </p:nvSpPr>
          <p:spPr>
            <a:xfrm>
              <a:off x="15539711" y="4761230"/>
              <a:ext cx="398780" cy="471170"/>
            </a:xfrm>
            <a:custGeom>
              <a:avLst/>
              <a:gdLst/>
              <a:ahLst/>
              <a:cxnLst/>
              <a:rect l="0" t="0" r="0" b="0"/>
              <a:pathLst>
                <a:path w="7975600" h="9423400">
                  <a:moveTo>
                    <a:pt x="5054600" y="9423400"/>
                  </a:moveTo>
                  <a:lnTo>
                    <a:pt x="7975600" y="9423400"/>
                  </a:lnTo>
                  <a:lnTo>
                    <a:pt x="4876800" y="5486400"/>
                  </a:lnTo>
                  <a:lnTo>
                    <a:pt x="7734300" y="2540000"/>
                  </a:lnTo>
                  <a:lnTo>
                    <a:pt x="4876800" y="2540000"/>
                  </a:lnTo>
                  <a:lnTo>
                    <a:pt x="2413000" y="4940300"/>
                  </a:lnTo>
                  <a:lnTo>
                    <a:pt x="2413000" y="0"/>
                  </a:lnTo>
                  <a:lnTo>
                    <a:pt x="0" y="0"/>
                  </a:lnTo>
                  <a:lnTo>
                    <a:pt x="0" y="9423400"/>
                  </a:lnTo>
                  <a:lnTo>
                    <a:pt x="2413000" y="9423400"/>
                  </a:lnTo>
                  <a:lnTo>
                    <a:pt x="2413000" y="7734300"/>
                  </a:lnTo>
                  <a:lnTo>
                    <a:pt x="3124200" y="7010400"/>
                  </a:lnTo>
                  <a:close/>
                  <a:moveTo>
                    <a:pt x="-774700" y="942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6" name="Freeform 253">
              <a:extLst>
                <a:ext uri="{FF2B5EF4-FFF2-40B4-BE49-F238E27FC236}">
                  <a16:creationId xmlns:a16="http://schemas.microsoft.com/office/drawing/2014/main" id="{6D7B8E50-B342-911A-BE80-6B2C2C76B710}"/>
                </a:ext>
              </a:extLst>
            </p:cNvPr>
            <p:cNvSpPr/>
            <p:nvPr/>
          </p:nvSpPr>
          <p:spPr>
            <a:xfrm>
              <a:off x="15960715" y="4721860"/>
              <a:ext cx="147320" cy="510540"/>
            </a:xfrm>
            <a:custGeom>
              <a:avLst/>
              <a:gdLst/>
              <a:ahLst/>
              <a:cxnLst/>
              <a:rect l="0" t="0" r="0" b="0"/>
              <a:pathLst>
                <a:path w="2946400" h="10210800">
                  <a:moveTo>
                    <a:pt x="1473200" y="2565400"/>
                  </a:moveTo>
                  <a:cubicBezTo>
                    <a:pt x="2362200" y="2565400"/>
                    <a:pt x="2946400" y="2006600"/>
                    <a:pt x="2946400" y="1244600"/>
                  </a:cubicBezTo>
                  <a:cubicBezTo>
                    <a:pt x="2946400" y="520700"/>
                    <a:pt x="2362200" y="0"/>
                    <a:pt x="1473200" y="0"/>
                  </a:cubicBezTo>
                  <a:cubicBezTo>
                    <a:pt x="584200" y="0"/>
                    <a:pt x="0" y="558800"/>
                    <a:pt x="0" y="1282700"/>
                  </a:cubicBezTo>
                  <a:cubicBezTo>
                    <a:pt x="0" y="2006600"/>
                    <a:pt x="584200" y="2565400"/>
                    <a:pt x="1473200" y="2565400"/>
                  </a:cubicBezTo>
                  <a:close/>
                  <a:moveTo>
                    <a:pt x="7137400" y="10210800"/>
                  </a:moveTo>
                  <a:moveTo>
                    <a:pt x="266700" y="10210800"/>
                  </a:moveTo>
                  <a:lnTo>
                    <a:pt x="2679700" y="10210800"/>
                  </a:lnTo>
                  <a:lnTo>
                    <a:pt x="2679700" y="3327400"/>
                  </a:lnTo>
                  <a:lnTo>
                    <a:pt x="266700" y="3327400"/>
                  </a:lnTo>
                  <a:close/>
                  <a:moveTo>
                    <a:pt x="-508000" y="102108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7" name="Freeform 254">
              <a:extLst>
                <a:ext uri="{FF2B5EF4-FFF2-40B4-BE49-F238E27FC236}">
                  <a16:creationId xmlns:a16="http://schemas.microsoft.com/office/drawing/2014/main" id="{F499494A-B55C-7A86-F0EE-3C28BEB2BF2F}"/>
                </a:ext>
              </a:extLst>
            </p:cNvPr>
            <p:cNvSpPr/>
            <p:nvPr/>
          </p:nvSpPr>
          <p:spPr>
            <a:xfrm>
              <a:off x="16357591" y="4882515"/>
              <a:ext cx="587375" cy="349885"/>
            </a:xfrm>
            <a:custGeom>
              <a:avLst/>
              <a:gdLst/>
              <a:ahLst/>
              <a:cxnLst/>
              <a:rect l="0" t="0" r="0" b="0"/>
              <a:pathLst>
                <a:path w="11747500" h="6997700">
                  <a:moveTo>
                    <a:pt x="8966200" y="0"/>
                  </a:moveTo>
                  <a:cubicBezTo>
                    <a:pt x="7975600" y="0"/>
                    <a:pt x="7124700" y="393700"/>
                    <a:pt x="6578600" y="1079500"/>
                  </a:cubicBezTo>
                  <a:cubicBezTo>
                    <a:pt x="6096000" y="342900"/>
                    <a:pt x="5295900" y="0"/>
                    <a:pt x="4356100" y="0"/>
                  </a:cubicBezTo>
                  <a:cubicBezTo>
                    <a:pt x="3543300" y="0"/>
                    <a:pt x="2819400" y="279400"/>
                    <a:pt x="2298700" y="838200"/>
                  </a:cubicBezTo>
                  <a:lnTo>
                    <a:pt x="2298700" y="114300"/>
                  </a:lnTo>
                  <a:lnTo>
                    <a:pt x="0" y="114300"/>
                  </a:lnTo>
                  <a:lnTo>
                    <a:pt x="0" y="6997700"/>
                  </a:lnTo>
                  <a:lnTo>
                    <a:pt x="2413000" y="6997700"/>
                  </a:lnTo>
                  <a:lnTo>
                    <a:pt x="2413000" y="3581400"/>
                  </a:lnTo>
                  <a:cubicBezTo>
                    <a:pt x="2413000" y="2514600"/>
                    <a:pt x="2921000" y="2044700"/>
                    <a:pt x="3632200" y="2044700"/>
                  </a:cubicBezTo>
                  <a:cubicBezTo>
                    <a:pt x="4279900" y="2044700"/>
                    <a:pt x="4673600" y="2463800"/>
                    <a:pt x="4673600" y="3454400"/>
                  </a:cubicBezTo>
                  <a:lnTo>
                    <a:pt x="4673600" y="6997700"/>
                  </a:lnTo>
                  <a:lnTo>
                    <a:pt x="7086600" y="6997700"/>
                  </a:lnTo>
                  <a:lnTo>
                    <a:pt x="7086600" y="3581400"/>
                  </a:lnTo>
                  <a:cubicBezTo>
                    <a:pt x="7086600" y="2514600"/>
                    <a:pt x="7594600" y="2044700"/>
                    <a:pt x="8293100" y="2044700"/>
                  </a:cubicBezTo>
                  <a:cubicBezTo>
                    <a:pt x="8928100" y="2044700"/>
                    <a:pt x="9334500" y="2463800"/>
                    <a:pt x="9334500" y="3454400"/>
                  </a:cubicBezTo>
                  <a:lnTo>
                    <a:pt x="9334500" y="6997700"/>
                  </a:lnTo>
                  <a:lnTo>
                    <a:pt x="11747500" y="6997700"/>
                  </a:lnTo>
                  <a:lnTo>
                    <a:pt x="11747500" y="3060700"/>
                  </a:lnTo>
                  <a:cubicBezTo>
                    <a:pt x="11747500" y="927100"/>
                    <a:pt x="10566400" y="0"/>
                    <a:pt x="8966200" y="0"/>
                  </a:cubicBezTo>
                  <a:close/>
                  <a:moveTo>
                    <a:pt x="62230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8" name="Freeform 255">
              <a:extLst>
                <a:ext uri="{FF2B5EF4-FFF2-40B4-BE49-F238E27FC236}">
                  <a16:creationId xmlns:a16="http://schemas.microsoft.com/office/drawing/2014/main" id="{9A80A27F-99CD-17E2-F97B-A47FAD90B7AD}"/>
                </a:ext>
              </a:extLst>
            </p:cNvPr>
            <p:cNvSpPr/>
            <p:nvPr/>
          </p:nvSpPr>
          <p:spPr>
            <a:xfrm>
              <a:off x="17019895" y="4888230"/>
              <a:ext cx="363220" cy="349885"/>
            </a:xfrm>
            <a:custGeom>
              <a:avLst/>
              <a:gdLst/>
              <a:ahLst/>
              <a:cxnLst/>
              <a:rect l="0" t="0" r="0" b="0"/>
              <a:pathLst>
                <a:path w="7264400" h="6997700">
                  <a:moveTo>
                    <a:pt x="4851400" y="0"/>
                  </a:moveTo>
                  <a:lnTo>
                    <a:pt x="4851400" y="3314700"/>
                  </a:lnTo>
                  <a:cubicBezTo>
                    <a:pt x="4851400" y="4470400"/>
                    <a:pt x="4267200" y="4940300"/>
                    <a:pt x="3556000" y="4940300"/>
                  </a:cubicBezTo>
                  <a:cubicBezTo>
                    <a:pt x="2832100" y="4940300"/>
                    <a:pt x="2413000" y="4521200"/>
                    <a:pt x="2413000" y="3454400"/>
                  </a:cubicBezTo>
                  <a:lnTo>
                    <a:pt x="2413000" y="0"/>
                  </a:lnTo>
                  <a:lnTo>
                    <a:pt x="0" y="0"/>
                  </a:lnTo>
                  <a:lnTo>
                    <a:pt x="0" y="3848100"/>
                  </a:lnTo>
                  <a:cubicBezTo>
                    <a:pt x="0" y="6032500"/>
                    <a:pt x="1231900" y="6997700"/>
                    <a:pt x="2921000" y="6997700"/>
                  </a:cubicBezTo>
                  <a:cubicBezTo>
                    <a:pt x="3708400" y="6997700"/>
                    <a:pt x="4445000" y="6718300"/>
                    <a:pt x="4965700" y="6146800"/>
                  </a:cubicBezTo>
                  <a:lnTo>
                    <a:pt x="4965700" y="6883400"/>
                  </a:lnTo>
                  <a:lnTo>
                    <a:pt x="7264400" y="6883400"/>
                  </a:lnTo>
                  <a:lnTo>
                    <a:pt x="7264400" y="0"/>
                  </a:lnTo>
                  <a:close/>
                  <a:moveTo>
                    <a:pt x="6134100" y="68834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69" name="Freeform 256">
              <a:extLst>
                <a:ext uri="{FF2B5EF4-FFF2-40B4-BE49-F238E27FC236}">
                  <a16:creationId xmlns:a16="http://schemas.microsoft.com/office/drawing/2014/main" id="{CDFCE3DD-EF19-0B5E-C2F9-C575F0B0F1C9}"/>
                </a:ext>
              </a:extLst>
            </p:cNvPr>
            <p:cNvSpPr/>
            <p:nvPr/>
          </p:nvSpPr>
          <p:spPr>
            <a:xfrm>
              <a:off x="17440901" y="4882515"/>
              <a:ext cx="342265" cy="355600"/>
            </a:xfrm>
            <a:custGeom>
              <a:avLst/>
              <a:gdLst/>
              <a:ahLst/>
              <a:cxnLst/>
              <a:rect l="0" t="0" r="0" b="0"/>
              <a:pathLst>
                <a:path w="6845300" h="7112000">
                  <a:moveTo>
                    <a:pt x="3327400" y="0"/>
                  </a:moveTo>
                  <a:cubicBezTo>
                    <a:pt x="2247900" y="0"/>
                    <a:pt x="1079500" y="279400"/>
                    <a:pt x="292100" y="800100"/>
                  </a:cubicBezTo>
                  <a:lnTo>
                    <a:pt x="1104900" y="2438400"/>
                  </a:lnTo>
                  <a:cubicBezTo>
                    <a:pt x="1574800" y="2070100"/>
                    <a:pt x="2311400" y="1841500"/>
                    <a:pt x="2971800" y="1841500"/>
                  </a:cubicBezTo>
                  <a:cubicBezTo>
                    <a:pt x="3924300" y="1841500"/>
                    <a:pt x="4394200" y="2235200"/>
                    <a:pt x="4432300" y="2933700"/>
                  </a:cubicBezTo>
                  <a:lnTo>
                    <a:pt x="3060700" y="2933700"/>
                  </a:lnTo>
                  <a:cubicBezTo>
                    <a:pt x="927100" y="2933700"/>
                    <a:pt x="0" y="3721100"/>
                    <a:pt x="0" y="4991100"/>
                  </a:cubicBezTo>
                  <a:cubicBezTo>
                    <a:pt x="0" y="6184900"/>
                    <a:pt x="914400" y="7112000"/>
                    <a:pt x="2565400" y="7112000"/>
                  </a:cubicBezTo>
                  <a:cubicBezTo>
                    <a:pt x="3568700" y="7112000"/>
                    <a:pt x="4254500" y="6769100"/>
                    <a:pt x="4597400" y="6108700"/>
                  </a:cubicBezTo>
                  <a:lnTo>
                    <a:pt x="4597400" y="6997700"/>
                  </a:lnTo>
                  <a:lnTo>
                    <a:pt x="6845300" y="6997700"/>
                  </a:lnTo>
                  <a:lnTo>
                    <a:pt x="6845300" y="3175000"/>
                  </a:lnTo>
                  <a:cubicBezTo>
                    <a:pt x="6845300" y="990600"/>
                    <a:pt x="5562600" y="0"/>
                    <a:pt x="3327400" y="0"/>
                  </a:cubicBezTo>
                  <a:close/>
                  <a:moveTo>
                    <a:pt x="6616700" y="6997700"/>
                  </a:moveTo>
                  <a:moveTo>
                    <a:pt x="3238500" y="5588000"/>
                  </a:moveTo>
                  <a:cubicBezTo>
                    <a:pt x="2667000" y="5588000"/>
                    <a:pt x="2336800" y="5295900"/>
                    <a:pt x="2336800" y="4889500"/>
                  </a:cubicBezTo>
                  <a:cubicBezTo>
                    <a:pt x="2336800" y="4470400"/>
                    <a:pt x="2616200" y="4191000"/>
                    <a:pt x="3390900" y="4191000"/>
                  </a:cubicBezTo>
                  <a:lnTo>
                    <a:pt x="4432300" y="4191000"/>
                  </a:lnTo>
                  <a:lnTo>
                    <a:pt x="4432300" y="4787900"/>
                  </a:lnTo>
                  <a:cubicBezTo>
                    <a:pt x="4241800" y="5334000"/>
                    <a:pt x="3771900" y="5588000"/>
                    <a:pt x="3238500" y="5588000"/>
                  </a:cubicBezTo>
                  <a:close/>
                  <a:moveTo>
                    <a:pt x="1028700" y="699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0" name="Freeform 257">
              <a:extLst>
                <a:ext uri="{FF2B5EF4-FFF2-40B4-BE49-F238E27FC236}">
                  <a16:creationId xmlns:a16="http://schemas.microsoft.com/office/drawing/2014/main" id="{9A67F5D3-5A6F-AFC6-EFCE-F73D4266B1CC}"/>
                </a:ext>
              </a:extLst>
            </p:cNvPr>
            <p:cNvSpPr/>
            <p:nvPr/>
          </p:nvSpPr>
          <p:spPr>
            <a:xfrm>
              <a:off x="17837076" y="4755515"/>
              <a:ext cx="310515" cy="236855"/>
            </a:xfrm>
            <a:custGeom>
              <a:avLst/>
              <a:gdLst/>
              <a:ahLst/>
              <a:cxnLst/>
              <a:rect l="0" t="0" r="0" b="0"/>
              <a:pathLst>
                <a:path w="6210300" h="4737100">
                  <a:moveTo>
                    <a:pt x="1447800" y="0"/>
                  </a:moveTo>
                  <a:cubicBezTo>
                    <a:pt x="609600" y="0"/>
                    <a:pt x="0" y="558800"/>
                    <a:pt x="0" y="1422400"/>
                  </a:cubicBezTo>
                  <a:cubicBezTo>
                    <a:pt x="0" y="2019300"/>
                    <a:pt x="292100" y="2451100"/>
                    <a:pt x="749300" y="2667000"/>
                  </a:cubicBezTo>
                  <a:lnTo>
                    <a:pt x="152400" y="4737100"/>
                  </a:lnTo>
                  <a:lnTo>
                    <a:pt x="1663700" y="4737100"/>
                  </a:lnTo>
                  <a:lnTo>
                    <a:pt x="2476500" y="2882900"/>
                  </a:lnTo>
                  <a:cubicBezTo>
                    <a:pt x="2832100" y="2057400"/>
                    <a:pt x="2882900" y="1778000"/>
                    <a:pt x="2882900" y="1422400"/>
                  </a:cubicBezTo>
                  <a:cubicBezTo>
                    <a:pt x="2882900" y="558800"/>
                    <a:pt x="2273300" y="0"/>
                    <a:pt x="1447800" y="0"/>
                  </a:cubicBezTo>
                  <a:close/>
                  <a:moveTo>
                    <a:pt x="9182100" y="9537700"/>
                  </a:moveTo>
                  <a:moveTo>
                    <a:pt x="4775200" y="0"/>
                  </a:moveTo>
                  <a:cubicBezTo>
                    <a:pt x="3937000" y="0"/>
                    <a:pt x="3327400" y="558800"/>
                    <a:pt x="3327400" y="1422400"/>
                  </a:cubicBezTo>
                  <a:cubicBezTo>
                    <a:pt x="3327400" y="2019300"/>
                    <a:pt x="3619500" y="2451100"/>
                    <a:pt x="4076700" y="2667000"/>
                  </a:cubicBezTo>
                  <a:lnTo>
                    <a:pt x="3479800" y="4737100"/>
                  </a:lnTo>
                  <a:lnTo>
                    <a:pt x="4991100" y="4737100"/>
                  </a:lnTo>
                  <a:lnTo>
                    <a:pt x="5803900" y="2882900"/>
                  </a:lnTo>
                  <a:cubicBezTo>
                    <a:pt x="6159500" y="2057400"/>
                    <a:pt x="6210300" y="1778000"/>
                    <a:pt x="6210300" y="1422400"/>
                  </a:cubicBezTo>
                  <a:cubicBezTo>
                    <a:pt x="6210300" y="558800"/>
                    <a:pt x="5600700" y="0"/>
                    <a:pt x="4775200" y="0"/>
                  </a:cubicBezTo>
                  <a:close/>
                  <a:moveTo>
                    <a:pt x="9182100" y="9537700"/>
                  </a:moveTo>
                </a:path>
              </a:pathLst>
            </a:custGeom>
            <a:solidFill>
              <a:srgbClr val="05243C">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1" name="Rectangle 258">
              <a:extLst>
                <a:ext uri="{FF2B5EF4-FFF2-40B4-BE49-F238E27FC236}">
                  <a16:creationId xmlns:a16="http://schemas.microsoft.com/office/drawing/2014/main" id="{F31C196C-8F93-7F0C-AEE3-8AE355855582}"/>
                </a:ext>
              </a:extLst>
            </p:cNvPr>
            <p:cNvSpPr/>
            <p:nvPr/>
          </p:nvSpPr>
          <p:spPr>
            <a:xfrm>
              <a:off x="5905618" y="5370323"/>
              <a:ext cx="12738672" cy="2466847"/>
            </a:xfrm>
            <a:prstGeom prst="rect">
              <a:avLst/>
            </a:prstGeom>
          </p:spPr>
        </p:sp>
        <p:sp>
          <p:nvSpPr>
            <p:cNvPr id="472" name="Freeform 259">
              <a:extLst>
                <a:ext uri="{FF2B5EF4-FFF2-40B4-BE49-F238E27FC236}">
                  <a16:creationId xmlns:a16="http://schemas.microsoft.com/office/drawing/2014/main" id="{A66747CD-4351-CA91-4082-E158E5C1C8EA}"/>
                </a:ext>
              </a:extLst>
            </p:cNvPr>
            <p:cNvSpPr/>
            <p:nvPr/>
          </p:nvSpPr>
          <p:spPr>
            <a:xfrm>
              <a:off x="5908158" y="5753100"/>
              <a:ext cx="359410" cy="444500"/>
            </a:xfrm>
            <a:custGeom>
              <a:avLst/>
              <a:gdLst/>
              <a:ahLst/>
              <a:cxnLst/>
              <a:rect l="0" t="0" r="0" b="0"/>
              <a:pathLst>
                <a:path w="7188200" h="8890000">
                  <a:moveTo>
                    <a:pt x="3124200" y="8890000"/>
                  </a:moveTo>
                  <a:lnTo>
                    <a:pt x="4064000" y="8890000"/>
                  </a:lnTo>
                  <a:lnTo>
                    <a:pt x="4064000" y="812800"/>
                  </a:lnTo>
                  <a:lnTo>
                    <a:pt x="7188200" y="812800"/>
                  </a:lnTo>
                  <a:lnTo>
                    <a:pt x="7188200" y="0"/>
                  </a:lnTo>
                  <a:lnTo>
                    <a:pt x="0" y="0"/>
                  </a:lnTo>
                  <a:lnTo>
                    <a:pt x="0" y="812800"/>
                  </a:lnTo>
                  <a:lnTo>
                    <a:pt x="3124200" y="812800"/>
                  </a:lnTo>
                  <a:close/>
                  <a:moveTo>
                    <a:pt x="-50800" y="8890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3" name="Freeform 260">
              <a:extLst>
                <a:ext uri="{FF2B5EF4-FFF2-40B4-BE49-F238E27FC236}">
                  <a16:creationId xmlns:a16="http://schemas.microsoft.com/office/drawing/2014/main" id="{0C57DEC1-29B5-28D1-8C02-85B98274EA04}"/>
                </a:ext>
              </a:extLst>
            </p:cNvPr>
            <p:cNvSpPr/>
            <p:nvPr/>
          </p:nvSpPr>
          <p:spPr>
            <a:xfrm>
              <a:off x="6264393" y="58610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4" name="Freeform 261">
              <a:extLst>
                <a:ext uri="{FF2B5EF4-FFF2-40B4-BE49-F238E27FC236}">
                  <a16:creationId xmlns:a16="http://schemas.microsoft.com/office/drawing/2014/main" id="{2C976CFE-1A84-03D3-ADF8-E88E57451071}"/>
                </a:ext>
              </a:extLst>
            </p:cNvPr>
            <p:cNvSpPr/>
            <p:nvPr/>
          </p:nvSpPr>
          <p:spPr>
            <a:xfrm>
              <a:off x="6862563" y="58610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5" name="Freeform 262">
              <a:extLst>
                <a:ext uri="{FF2B5EF4-FFF2-40B4-BE49-F238E27FC236}">
                  <a16:creationId xmlns:a16="http://schemas.microsoft.com/office/drawing/2014/main" id="{D18A50B8-3A8C-6E91-4408-B2296426D718}"/>
                </a:ext>
              </a:extLst>
            </p:cNvPr>
            <p:cNvSpPr/>
            <p:nvPr/>
          </p:nvSpPr>
          <p:spPr>
            <a:xfrm>
              <a:off x="7075288" y="58610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6" name="Freeform 263">
              <a:extLst>
                <a:ext uri="{FF2B5EF4-FFF2-40B4-BE49-F238E27FC236}">
                  <a16:creationId xmlns:a16="http://schemas.microsoft.com/office/drawing/2014/main" id="{631D0EDD-85FB-4181-EFF1-C53ABEC44C18}"/>
                </a:ext>
              </a:extLst>
            </p:cNvPr>
            <p:cNvSpPr/>
            <p:nvPr/>
          </p:nvSpPr>
          <p:spPr>
            <a:xfrm>
              <a:off x="7440413" y="57905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7" name="Freeform 264">
              <a:extLst>
                <a:ext uri="{FF2B5EF4-FFF2-40B4-BE49-F238E27FC236}">
                  <a16:creationId xmlns:a16="http://schemas.microsoft.com/office/drawing/2014/main" id="{774A0DFE-231E-7A97-BD55-F470AA1D8762}"/>
                </a:ext>
              </a:extLst>
            </p:cNvPr>
            <p:cNvSpPr/>
            <p:nvPr/>
          </p:nvSpPr>
          <p:spPr>
            <a:xfrm>
              <a:off x="7747118" y="58635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8" name="Freeform 265">
              <a:extLst>
                <a:ext uri="{FF2B5EF4-FFF2-40B4-BE49-F238E27FC236}">
                  <a16:creationId xmlns:a16="http://schemas.microsoft.com/office/drawing/2014/main" id="{56CA6D14-631A-0D6D-0EA1-3C15AD3B5A47}"/>
                </a:ext>
              </a:extLst>
            </p:cNvPr>
            <p:cNvSpPr/>
            <p:nvPr/>
          </p:nvSpPr>
          <p:spPr>
            <a:xfrm>
              <a:off x="8177648" y="58610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79" name="Freeform 266">
              <a:extLst>
                <a:ext uri="{FF2B5EF4-FFF2-40B4-BE49-F238E27FC236}">
                  <a16:creationId xmlns:a16="http://schemas.microsoft.com/office/drawing/2014/main" id="{F42296AF-260B-BF6D-0886-8DEAB4C27D4E}"/>
                </a:ext>
              </a:extLst>
            </p:cNvPr>
            <p:cNvSpPr/>
            <p:nvPr/>
          </p:nvSpPr>
          <p:spPr>
            <a:xfrm>
              <a:off x="8427203" y="58610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0" name="Freeform 267">
              <a:extLst>
                <a:ext uri="{FF2B5EF4-FFF2-40B4-BE49-F238E27FC236}">
                  <a16:creationId xmlns:a16="http://schemas.microsoft.com/office/drawing/2014/main" id="{CD3CCD75-CE97-98FE-C243-964D7720DF10}"/>
                </a:ext>
              </a:extLst>
            </p:cNvPr>
            <p:cNvSpPr/>
            <p:nvPr/>
          </p:nvSpPr>
          <p:spPr>
            <a:xfrm>
              <a:off x="8971398" y="57905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1" name="Freeform 268">
              <a:extLst>
                <a:ext uri="{FF2B5EF4-FFF2-40B4-BE49-F238E27FC236}">
                  <a16:creationId xmlns:a16="http://schemas.microsoft.com/office/drawing/2014/main" id="{E68E399D-59BE-4F0C-AB31-51D100BCB8D6}"/>
                </a:ext>
              </a:extLst>
            </p:cNvPr>
            <p:cNvSpPr/>
            <p:nvPr/>
          </p:nvSpPr>
          <p:spPr>
            <a:xfrm>
              <a:off x="9235494" y="58610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2" name="Freeform 269">
              <a:extLst>
                <a:ext uri="{FF2B5EF4-FFF2-40B4-BE49-F238E27FC236}">
                  <a16:creationId xmlns:a16="http://schemas.microsoft.com/office/drawing/2014/main" id="{C3FF6AD4-9CE1-B01C-9487-2DC452A5244B}"/>
                </a:ext>
              </a:extLst>
            </p:cNvPr>
            <p:cNvSpPr/>
            <p:nvPr/>
          </p:nvSpPr>
          <p:spPr>
            <a:xfrm>
              <a:off x="9781594" y="57905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3" name="Freeform 270">
              <a:extLst>
                <a:ext uri="{FF2B5EF4-FFF2-40B4-BE49-F238E27FC236}">
                  <a16:creationId xmlns:a16="http://schemas.microsoft.com/office/drawing/2014/main" id="{577800EB-ED93-7B40-F736-8BE16E8B31FA}"/>
                </a:ext>
              </a:extLst>
            </p:cNvPr>
            <p:cNvSpPr/>
            <p:nvPr/>
          </p:nvSpPr>
          <p:spPr>
            <a:xfrm>
              <a:off x="10091474" y="57264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4" name="Freeform 271">
              <a:extLst>
                <a:ext uri="{FF2B5EF4-FFF2-40B4-BE49-F238E27FC236}">
                  <a16:creationId xmlns:a16="http://schemas.microsoft.com/office/drawing/2014/main" id="{3C914C10-1B98-5454-941B-A664368BDB51}"/>
                </a:ext>
              </a:extLst>
            </p:cNvPr>
            <p:cNvSpPr/>
            <p:nvPr/>
          </p:nvSpPr>
          <p:spPr>
            <a:xfrm>
              <a:off x="10488984" y="58610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5" name="Freeform 272">
              <a:extLst>
                <a:ext uri="{FF2B5EF4-FFF2-40B4-BE49-F238E27FC236}">
                  <a16:creationId xmlns:a16="http://schemas.microsoft.com/office/drawing/2014/main" id="{739C36BF-565B-A4D6-EEA7-BC9DD180798A}"/>
                </a:ext>
              </a:extLst>
            </p:cNvPr>
            <p:cNvSpPr/>
            <p:nvPr/>
          </p:nvSpPr>
          <p:spPr>
            <a:xfrm>
              <a:off x="11072549" y="5861050"/>
              <a:ext cx="338455" cy="459740"/>
            </a:xfrm>
            <a:custGeom>
              <a:avLst/>
              <a:gdLst/>
              <a:ahLst/>
              <a:cxnLst/>
              <a:rect l="0" t="0" r="0" b="0"/>
              <a:pathLst>
                <a:path w="6769100" h="9194800">
                  <a:moveTo>
                    <a:pt x="3441700" y="0"/>
                  </a:moveTo>
                  <a:cubicBezTo>
                    <a:pt x="2336800" y="0"/>
                    <a:pt x="1409700" y="482600"/>
                    <a:pt x="863600" y="1371600"/>
                  </a:cubicBezTo>
                  <a:lnTo>
                    <a:pt x="863600" y="50800"/>
                  </a:lnTo>
                  <a:lnTo>
                    <a:pt x="0" y="50800"/>
                  </a:lnTo>
                  <a:lnTo>
                    <a:pt x="0" y="9194800"/>
                  </a:lnTo>
                  <a:lnTo>
                    <a:pt x="901700" y="9194800"/>
                  </a:lnTo>
                  <a:lnTo>
                    <a:pt x="901700" y="5473700"/>
                  </a:lnTo>
                  <a:cubicBezTo>
                    <a:pt x="1460500" y="6337300"/>
                    <a:pt x="2374900" y="6794500"/>
                    <a:pt x="3441700" y="6794500"/>
                  </a:cubicBezTo>
                  <a:cubicBezTo>
                    <a:pt x="5346700" y="6794500"/>
                    <a:pt x="6769100" y="5422900"/>
                    <a:pt x="6769100" y="3390900"/>
                  </a:cubicBezTo>
                  <a:cubicBezTo>
                    <a:pt x="6769100" y="1371600"/>
                    <a:pt x="5346700" y="0"/>
                    <a:pt x="3441700" y="0"/>
                  </a:cubicBezTo>
                  <a:close/>
                  <a:moveTo>
                    <a:pt x="5473700" y="6731000"/>
                  </a:moveTo>
                  <a:moveTo>
                    <a:pt x="3378200" y="5994400"/>
                  </a:moveTo>
                  <a:cubicBezTo>
                    <a:pt x="1955800" y="5994400"/>
                    <a:pt x="889000" y="4953000"/>
                    <a:pt x="889000" y="3390900"/>
                  </a:cubicBezTo>
                  <a:cubicBezTo>
                    <a:pt x="889000" y="1841500"/>
                    <a:pt x="1955800" y="787400"/>
                    <a:pt x="3378200" y="787400"/>
                  </a:cubicBezTo>
                  <a:cubicBezTo>
                    <a:pt x="4787900" y="787400"/>
                    <a:pt x="5867400" y="1841500"/>
                    <a:pt x="5867400" y="3390900"/>
                  </a:cubicBezTo>
                  <a:cubicBezTo>
                    <a:pt x="5867400" y="4953000"/>
                    <a:pt x="4787900" y="5994400"/>
                    <a:pt x="3378200" y="5994400"/>
                  </a:cubicBezTo>
                  <a:close/>
                  <a:moveTo>
                    <a:pt x="-520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6" name="Freeform 273">
              <a:extLst>
                <a:ext uri="{FF2B5EF4-FFF2-40B4-BE49-F238E27FC236}">
                  <a16:creationId xmlns:a16="http://schemas.microsoft.com/office/drawing/2014/main" id="{12F79961-EA8D-8586-B64C-3086A066D0D6}"/>
                </a:ext>
              </a:extLst>
            </p:cNvPr>
            <p:cNvSpPr/>
            <p:nvPr/>
          </p:nvSpPr>
          <p:spPr>
            <a:xfrm>
              <a:off x="11503079" y="5726430"/>
              <a:ext cx="45085" cy="471170"/>
            </a:xfrm>
            <a:custGeom>
              <a:avLst/>
              <a:gdLst/>
              <a:ahLst/>
              <a:cxnLst/>
              <a:rect l="0" t="0" r="0" b="0"/>
              <a:pathLst>
                <a:path w="901700" h="9423400">
                  <a:moveTo>
                    <a:pt x="0" y="9423400"/>
                  </a:moveTo>
                  <a:lnTo>
                    <a:pt x="901700" y="9423400"/>
                  </a:lnTo>
                  <a:lnTo>
                    <a:pt x="901700" y="0"/>
                  </a:lnTo>
                  <a:lnTo>
                    <a:pt x="0" y="0"/>
                  </a:lnTo>
                  <a:close/>
                  <a:moveTo>
                    <a:pt x="-12573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7" name="Freeform 274">
              <a:extLst>
                <a:ext uri="{FF2B5EF4-FFF2-40B4-BE49-F238E27FC236}">
                  <a16:creationId xmlns:a16="http://schemas.microsoft.com/office/drawing/2014/main" id="{8A1929AF-63B5-D887-32D7-5D283ABADACB}"/>
                </a:ext>
              </a:extLst>
            </p:cNvPr>
            <p:cNvSpPr/>
            <p:nvPr/>
          </p:nvSpPr>
          <p:spPr>
            <a:xfrm>
              <a:off x="11645955" y="58610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8" name="Freeform 275">
              <a:extLst>
                <a:ext uri="{FF2B5EF4-FFF2-40B4-BE49-F238E27FC236}">
                  <a16:creationId xmlns:a16="http://schemas.microsoft.com/office/drawing/2014/main" id="{036FCBAC-553F-9F2C-0DF9-CFB0F606160F}"/>
                </a:ext>
              </a:extLst>
            </p:cNvPr>
            <p:cNvSpPr/>
            <p:nvPr/>
          </p:nvSpPr>
          <p:spPr>
            <a:xfrm>
              <a:off x="12016158" y="5861050"/>
              <a:ext cx="302895" cy="339725"/>
            </a:xfrm>
            <a:custGeom>
              <a:avLst/>
              <a:gdLst/>
              <a:ahLst/>
              <a:cxnLst/>
              <a:rect l="0" t="0" r="0" b="0"/>
              <a:pathLst>
                <a:path w="6057900" h="6794500">
                  <a:moveTo>
                    <a:pt x="3441700" y="6794500"/>
                  </a:moveTo>
                  <a:cubicBezTo>
                    <a:pt x="4572000" y="6794500"/>
                    <a:pt x="5524500" y="6337300"/>
                    <a:pt x="6057900" y="5473700"/>
                  </a:cubicBezTo>
                  <a:lnTo>
                    <a:pt x="5384800" y="5016500"/>
                  </a:lnTo>
                  <a:cubicBezTo>
                    <a:pt x="4927600" y="5689600"/>
                    <a:pt x="4216400" y="5994400"/>
                    <a:pt x="3441700" y="5994400"/>
                  </a:cubicBezTo>
                  <a:cubicBezTo>
                    <a:pt x="1981200" y="5994400"/>
                    <a:pt x="914400" y="4965700"/>
                    <a:pt x="914400" y="3390900"/>
                  </a:cubicBezTo>
                  <a:cubicBezTo>
                    <a:pt x="914400" y="1828800"/>
                    <a:pt x="1981200" y="787400"/>
                    <a:pt x="3441700" y="787400"/>
                  </a:cubicBezTo>
                  <a:cubicBezTo>
                    <a:pt x="4216400" y="787400"/>
                    <a:pt x="4927600" y="1104900"/>
                    <a:pt x="5384800" y="1778000"/>
                  </a:cubicBezTo>
                  <a:lnTo>
                    <a:pt x="6057900" y="1320800"/>
                  </a:lnTo>
                  <a:cubicBezTo>
                    <a:pt x="5524500" y="444500"/>
                    <a:pt x="4572000" y="0"/>
                    <a:pt x="3441700" y="0"/>
                  </a:cubicBezTo>
                  <a:cubicBezTo>
                    <a:pt x="1447800" y="0"/>
                    <a:pt x="0" y="1397000"/>
                    <a:pt x="0" y="3390900"/>
                  </a:cubicBezTo>
                  <a:cubicBezTo>
                    <a:pt x="0" y="5384800"/>
                    <a:pt x="1447800" y="6794500"/>
                    <a:pt x="3441700" y="6794500"/>
                  </a:cubicBezTo>
                  <a:close/>
                  <a:moveTo>
                    <a:pt x="-647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89" name="Freeform 276">
              <a:extLst>
                <a:ext uri="{FF2B5EF4-FFF2-40B4-BE49-F238E27FC236}">
                  <a16:creationId xmlns:a16="http://schemas.microsoft.com/office/drawing/2014/main" id="{A4E1440B-A62D-A0A1-6D58-C22705991E32}"/>
                </a:ext>
              </a:extLst>
            </p:cNvPr>
            <p:cNvSpPr/>
            <p:nvPr/>
          </p:nvSpPr>
          <p:spPr>
            <a:xfrm>
              <a:off x="12367949" y="58610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0" name="Freeform 277">
              <a:extLst>
                <a:ext uri="{FF2B5EF4-FFF2-40B4-BE49-F238E27FC236}">
                  <a16:creationId xmlns:a16="http://schemas.microsoft.com/office/drawing/2014/main" id="{23C98EBE-66AB-0EF8-DE95-56E3D8B532F7}"/>
                </a:ext>
              </a:extLst>
            </p:cNvPr>
            <p:cNvSpPr/>
            <p:nvPr/>
          </p:nvSpPr>
          <p:spPr>
            <a:xfrm>
              <a:off x="12917858" y="58610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1" name="Freeform 278">
              <a:extLst>
                <a:ext uri="{FF2B5EF4-FFF2-40B4-BE49-F238E27FC236}">
                  <a16:creationId xmlns:a16="http://schemas.microsoft.com/office/drawing/2014/main" id="{1233E4F4-01F2-D83F-7A65-EC093C502B98}"/>
                </a:ext>
              </a:extLst>
            </p:cNvPr>
            <p:cNvSpPr/>
            <p:nvPr/>
          </p:nvSpPr>
          <p:spPr>
            <a:xfrm>
              <a:off x="13297590" y="5723255"/>
              <a:ext cx="227330" cy="474345"/>
            </a:xfrm>
            <a:custGeom>
              <a:avLst/>
              <a:gdLst/>
              <a:ahLst/>
              <a:cxnLst/>
              <a:rect l="0" t="0" r="0" b="0"/>
              <a:pathLst>
                <a:path w="4546600" h="9486900">
                  <a:moveTo>
                    <a:pt x="3251200" y="762000"/>
                  </a:moveTo>
                  <a:cubicBezTo>
                    <a:pt x="3632200" y="762000"/>
                    <a:pt x="3987800" y="876300"/>
                    <a:pt x="4241800" y="1092200"/>
                  </a:cubicBezTo>
                  <a:lnTo>
                    <a:pt x="4546600" y="419100"/>
                  </a:lnTo>
                  <a:cubicBezTo>
                    <a:pt x="4216400" y="139700"/>
                    <a:pt x="3708400" y="0"/>
                    <a:pt x="3213100" y="0"/>
                  </a:cubicBezTo>
                  <a:cubicBezTo>
                    <a:pt x="1905000" y="0"/>
                    <a:pt x="1193800" y="787400"/>
                    <a:pt x="1193800" y="1981200"/>
                  </a:cubicBezTo>
                  <a:lnTo>
                    <a:pt x="1193800" y="2806700"/>
                  </a:lnTo>
                  <a:lnTo>
                    <a:pt x="0" y="2806700"/>
                  </a:lnTo>
                  <a:lnTo>
                    <a:pt x="0" y="3568700"/>
                  </a:lnTo>
                  <a:lnTo>
                    <a:pt x="1193800" y="3568700"/>
                  </a:lnTo>
                  <a:lnTo>
                    <a:pt x="1193800" y="9486900"/>
                  </a:lnTo>
                  <a:lnTo>
                    <a:pt x="2095500" y="9486900"/>
                  </a:lnTo>
                  <a:lnTo>
                    <a:pt x="2095500" y="3568700"/>
                  </a:lnTo>
                  <a:lnTo>
                    <a:pt x="4127500" y="3568700"/>
                  </a:lnTo>
                  <a:lnTo>
                    <a:pt x="4127500" y="2806700"/>
                  </a:lnTo>
                  <a:lnTo>
                    <a:pt x="2070100" y="2806700"/>
                  </a:lnTo>
                  <a:lnTo>
                    <a:pt x="2070100" y="2019300"/>
                  </a:lnTo>
                  <a:cubicBezTo>
                    <a:pt x="2070100" y="1193800"/>
                    <a:pt x="2476500" y="762000"/>
                    <a:pt x="3251200" y="762000"/>
                  </a:cubicBezTo>
                  <a:close/>
                  <a:moveTo>
                    <a:pt x="8509000" y="94869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2" name="Freeform 279">
              <a:extLst>
                <a:ext uri="{FF2B5EF4-FFF2-40B4-BE49-F238E27FC236}">
                  <a16:creationId xmlns:a16="http://schemas.microsoft.com/office/drawing/2014/main" id="{CF2286A3-9F27-7E5D-2E34-E07ADB213E36}"/>
                </a:ext>
              </a:extLst>
            </p:cNvPr>
            <p:cNvSpPr/>
            <p:nvPr/>
          </p:nvSpPr>
          <p:spPr>
            <a:xfrm>
              <a:off x="13652554" y="5863590"/>
              <a:ext cx="359410" cy="460375"/>
            </a:xfrm>
            <a:custGeom>
              <a:avLst/>
              <a:gdLst/>
              <a:ahLst/>
              <a:cxnLst/>
              <a:rect l="0" t="0" r="0" b="0"/>
              <a:pathLst>
                <a:path w="7188200" h="9207500">
                  <a:moveTo>
                    <a:pt x="6299200" y="0"/>
                  </a:moveTo>
                  <a:lnTo>
                    <a:pt x="3784600" y="5676900"/>
                  </a:lnTo>
                  <a:lnTo>
                    <a:pt x="1270000" y="0"/>
                  </a:lnTo>
                  <a:lnTo>
                    <a:pt x="330200" y="0"/>
                  </a:lnTo>
                  <a:lnTo>
                    <a:pt x="3314700" y="6667500"/>
                  </a:lnTo>
                  <a:lnTo>
                    <a:pt x="3022600" y="7315200"/>
                  </a:lnTo>
                  <a:cubicBezTo>
                    <a:pt x="2641600" y="8153400"/>
                    <a:pt x="2235200" y="8432800"/>
                    <a:pt x="1638300" y="8432800"/>
                  </a:cubicBezTo>
                  <a:cubicBezTo>
                    <a:pt x="1155700" y="8432800"/>
                    <a:pt x="749300" y="8255000"/>
                    <a:pt x="419100" y="7924800"/>
                  </a:cubicBezTo>
                  <a:lnTo>
                    <a:pt x="0" y="8597900"/>
                  </a:lnTo>
                  <a:cubicBezTo>
                    <a:pt x="406400" y="9004300"/>
                    <a:pt x="1003300" y="9207500"/>
                    <a:pt x="1625600" y="9207500"/>
                  </a:cubicBezTo>
                  <a:cubicBezTo>
                    <a:pt x="2578100" y="9207500"/>
                    <a:pt x="3289300" y="8788400"/>
                    <a:pt x="3848100" y="7480300"/>
                  </a:cubicBezTo>
                  <a:lnTo>
                    <a:pt x="7188200" y="0"/>
                  </a:lnTo>
                  <a:close/>
                  <a:moveTo>
                    <a:pt x="69977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3" name="Freeform 280">
              <a:extLst>
                <a:ext uri="{FF2B5EF4-FFF2-40B4-BE49-F238E27FC236}">
                  <a16:creationId xmlns:a16="http://schemas.microsoft.com/office/drawing/2014/main" id="{376B97D8-B8A4-7F85-D57E-C0AC00B7D49F}"/>
                </a:ext>
              </a:extLst>
            </p:cNvPr>
            <p:cNvSpPr/>
            <p:nvPr/>
          </p:nvSpPr>
          <p:spPr>
            <a:xfrm>
              <a:off x="14032283" y="58610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4" name="Freeform 281">
              <a:extLst>
                <a:ext uri="{FF2B5EF4-FFF2-40B4-BE49-F238E27FC236}">
                  <a16:creationId xmlns:a16="http://schemas.microsoft.com/office/drawing/2014/main" id="{F5E01F67-C6B7-92D1-9CA6-144392CA1B57}"/>
                </a:ext>
              </a:extLst>
            </p:cNvPr>
            <p:cNvSpPr/>
            <p:nvPr/>
          </p:nvSpPr>
          <p:spPr>
            <a:xfrm>
              <a:off x="14460910" y="58635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5" name="Freeform 282">
              <a:extLst>
                <a:ext uri="{FF2B5EF4-FFF2-40B4-BE49-F238E27FC236}">
                  <a16:creationId xmlns:a16="http://schemas.microsoft.com/office/drawing/2014/main" id="{795C6402-F5BF-F7E9-ED18-B934624444C8}"/>
                </a:ext>
              </a:extLst>
            </p:cNvPr>
            <p:cNvSpPr/>
            <p:nvPr/>
          </p:nvSpPr>
          <p:spPr>
            <a:xfrm>
              <a:off x="14891438" y="58610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6" name="Freeform 283">
              <a:extLst>
                <a:ext uri="{FF2B5EF4-FFF2-40B4-BE49-F238E27FC236}">
                  <a16:creationId xmlns:a16="http://schemas.microsoft.com/office/drawing/2014/main" id="{0711F485-A39E-BF76-2530-3757F9A3D644}"/>
                </a:ext>
              </a:extLst>
            </p:cNvPr>
            <p:cNvSpPr/>
            <p:nvPr/>
          </p:nvSpPr>
          <p:spPr>
            <a:xfrm>
              <a:off x="15278789" y="58610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7" name="Freeform 284">
              <a:extLst>
                <a:ext uri="{FF2B5EF4-FFF2-40B4-BE49-F238E27FC236}">
                  <a16:creationId xmlns:a16="http://schemas.microsoft.com/office/drawing/2014/main" id="{7FA8D10C-F045-CA51-2C7F-A120ACA9D9D8}"/>
                </a:ext>
              </a:extLst>
            </p:cNvPr>
            <p:cNvSpPr/>
            <p:nvPr/>
          </p:nvSpPr>
          <p:spPr>
            <a:xfrm>
              <a:off x="15710588" y="58610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8" name="Freeform 285">
              <a:extLst>
                <a:ext uri="{FF2B5EF4-FFF2-40B4-BE49-F238E27FC236}">
                  <a16:creationId xmlns:a16="http://schemas.microsoft.com/office/drawing/2014/main" id="{D18E34B4-4C34-E045-1D70-4E05ECD468F2}"/>
                </a:ext>
              </a:extLst>
            </p:cNvPr>
            <p:cNvSpPr/>
            <p:nvPr/>
          </p:nvSpPr>
          <p:spPr>
            <a:xfrm>
              <a:off x="15949984" y="5726430"/>
              <a:ext cx="66040" cy="471170"/>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499" name="Freeform 286">
              <a:extLst>
                <a:ext uri="{FF2B5EF4-FFF2-40B4-BE49-F238E27FC236}">
                  <a16:creationId xmlns:a16="http://schemas.microsoft.com/office/drawing/2014/main" id="{BE97818C-758C-EC1D-C9D4-0B78FED42F6E}"/>
                </a:ext>
              </a:extLst>
            </p:cNvPr>
            <p:cNvSpPr/>
            <p:nvPr/>
          </p:nvSpPr>
          <p:spPr>
            <a:xfrm>
              <a:off x="16097305" y="5861050"/>
              <a:ext cx="342900" cy="462915"/>
            </a:xfrm>
            <a:custGeom>
              <a:avLst/>
              <a:gdLst/>
              <a:ahLst/>
              <a:cxnLst/>
              <a:rect l="0" t="0" r="0" b="0"/>
              <a:pathLst>
                <a:path w="6858000" h="9258300">
                  <a:moveTo>
                    <a:pt x="5994400" y="50800"/>
                  </a:moveTo>
                  <a:lnTo>
                    <a:pt x="5994400" y="1333500"/>
                  </a:lnTo>
                  <a:cubicBezTo>
                    <a:pt x="5435600" y="457200"/>
                    <a:pt x="4470400" y="0"/>
                    <a:pt x="3352800" y="0"/>
                  </a:cubicBezTo>
                  <a:cubicBezTo>
                    <a:pt x="1447800" y="0"/>
                    <a:pt x="0" y="1308100"/>
                    <a:pt x="0" y="3225800"/>
                  </a:cubicBezTo>
                  <a:cubicBezTo>
                    <a:pt x="0" y="5143500"/>
                    <a:pt x="1447800" y="6477000"/>
                    <a:pt x="3352800" y="6477000"/>
                  </a:cubicBezTo>
                  <a:cubicBezTo>
                    <a:pt x="4445000" y="6477000"/>
                    <a:pt x="5397500" y="6032500"/>
                    <a:pt x="5956300" y="5181600"/>
                  </a:cubicBezTo>
                  <a:lnTo>
                    <a:pt x="5956300" y="6032500"/>
                  </a:lnTo>
                  <a:cubicBezTo>
                    <a:pt x="5956300" y="7683500"/>
                    <a:pt x="5181600" y="8458200"/>
                    <a:pt x="3492500" y="8458200"/>
                  </a:cubicBezTo>
                  <a:cubicBezTo>
                    <a:pt x="2463800" y="8458200"/>
                    <a:pt x="1498600" y="8115300"/>
                    <a:pt x="863600" y="7543800"/>
                  </a:cubicBezTo>
                  <a:lnTo>
                    <a:pt x="406400" y="8229600"/>
                  </a:lnTo>
                  <a:cubicBezTo>
                    <a:pt x="1104900" y="8890000"/>
                    <a:pt x="2298700" y="9258300"/>
                    <a:pt x="3517900" y="9258300"/>
                  </a:cubicBezTo>
                  <a:cubicBezTo>
                    <a:pt x="5727700" y="9258300"/>
                    <a:pt x="6858000" y="8216900"/>
                    <a:pt x="6858000" y="5918200"/>
                  </a:cubicBezTo>
                  <a:lnTo>
                    <a:pt x="6858000" y="50800"/>
                  </a:lnTo>
                  <a:close/>
                  <a:moveTo>
                    <a:pt x="6096000" y="6731000"/>
                  </a:moveTo>
                  <a:moveTo>
                    <a:pt x="3441700" y="5676900"/>
                  </a:moveTo>
                  <a:cubicBezTo>
                    <a:pt x="1968500" y="5676900"/>
                    <a:pt x="914400" y="4673600"/>
                    <a:pt x="914400" y="3225800"/>
                  </a:cubicBezTo>
                  <a:cubicBezTo>
                    <a:pt x="914400" y="1778000"/>
                    <a:pt x="1968500" y="787400"/>
                    <a:pt x="3441700" y="787400"/>
                  </a:cubicBezTo>
                  <a:cubicBezTo>
                    <a:pt x="4914900" y="787400"/>
                    <a:pt x="5981700" y="1778000"/>
                    <a:pt x="5981700" y="3225800"/>
                  </a:cubicBezTo>
                  <a:cubicBezTo>
                    <a:pt x="5981700" y="4673600"/>
                    <a:pt x="4914900" y="5676900"/>
                    <a:pt x="3441700" y="5676900"/>
                  </a:cubicBezTo>
                  <a:close/>
                  <a:moveTo>
                    <a:pt x="4699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0" name="Freeform 287">
              <a:extLst>
                <a:ext uri="{FF2B5EF4-FFF2-40B4-BE49-F238E27FC236}">
                  <a16:creationId xmlns:a16="http://schemas.microsoft.com/office/drawing/2014/main" id="{DBAD05DD-84F2-11F5-49C6-3972161DF68C}"/>
                </a:ext>
              </a:extLst>
            </p:cNvPr>
            <p:cNvSpPr/>
            <p:nvPr/>
          </p:nvSpPr>
          <p:spPr>
            <a:xfrm>
              <a:off x="16556409" y="5726430"/>
              <a:ext cx="66040" cy="471170"/>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1" name="Freeform 288">
              <a:extLst>
                <a:ext uri="{FF2B5EF4-FFF2-40B4-BE49-F238E27FC236}">
                  <a16:creationId xmlns:a16="http://schemas.microsoft.com/office/drawing/2014/main" id="{0201DEEB-ED05-BC0D-6B92-F2149E34915D}"/>
                </a:ext>
              </a:extLst>
            </p:cNvPr>
            <p:cNvSpPr/>
            <p:nvPr/>
          </p:nvSpPr>
          <p:spPr>
            <a:xfrm>
              <a:off x="16737385" y="58610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2" name="Freeform 289">
              <a:extLst>
                <a:ext uri="{FF2B5EF4-FFF2-40B4-BE49-F238E27FC236}">
                  <a16:creationId xmlns:a16="http://schemas.microsoft.com/office/drawing/2014/main" id="{966CB52D-CC0B-8ABD-DC65-19FECCD36304}"/>
                </a:ext>
              </a:extLst>
            </p:cNvPr>
            <p:cNvSpPr/>
            <p:nvPr/>
          </p:nvSpPr>
          <p:spPr>
            <a:xfrm>
              <a:off x="17138704" y="6131560"/>
              <a:ext cx="67310" cy="158750"/>
            </a:xfrm>
            <a:custGeom>
              <a:avLst/>
              <a:gdLst/>
              <a:ahLst/>
              <a:cxnLst/>
              <a:rect l="0" t="0" r="0" b="0"/>
              <a:pathLst>
                <a:path w="1346200" h="3175000">
                  <a:moveTo>
                    <a:pt x="673100" y="0"/>
                  </a:moveTo>
                  <a:cubicBezTo>
                    <a:pt x="292100" y="0"/>
                    <a:pt x="0" y="292100"/>
                    <a:pt x="0" y="685800"/>
                  </a:cubicBezTo>
                  <a:cubicBezTo>
                    <a:pt x="0" y="1016000"/>
                    <a:pt x="190500" y="1257300"/>
                    <a:pt x="457200" y="1333500"/>
                  </a:cubicBezTo>
                  <a:lnTo>
                    <a:pt x="25400" y="3175000"/>
                  </a:lnTo>
                  <a:lnTo>
                    <a:pt x="635000" y="3175000"/>
                  </a:lnTo>
                  <a:lnTo>
                    <a:pt x="1168400" y="1422400"/>
                  </a:lnTo>
                  <a:cubicBezTo>
                    <a:pt x="1295400" y="1066800"/>
                    <a:pt x="1346200" y="901700"/>
                    <a:pt x="1346200" y="685800"/>
                  </a:cubicBezTo>
                  <a:cubicBezTo>
                    <a:pt x="1346200" y="304800"/>
                    <a:pt x="1066800" y="0"/>
                    <a:pt x="673100" y="0"/>
                  </a:cubicBezTo>
                  <a:close/>
                  <a:moveTo>
                    <a:pt x="635000" y="13208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3" name="Freeform 290">
              <a:extLst>
                <a:ext uri="{FF2B5EF4-FFF2-40B4-BE49-F238E27FC236}">
                  <a16:creationId xmlns:a16="http://schemas.microsoft.com/office/drawing/2014/main" id="{C6B7AC2B-4471-B4EF-72BE-C9417610B2FD}"/>
                </a:ext>
              </a:extLst>
            </p:cNvPr>
            <p:cNvSpPr/>
            <p:nvPr/>
          </p:nvSpPr>
          <p:spPr>
            <a:xfrm>
              <a:off x="17416199" y="57905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4" name="Freeform 291">
              <a:extLst>
                <a:ext uri="{FF2B5EF4-FFF2-40B4-BE49-F238E27FC236}">
                  <a16:creationId xmlns:a16="http://schemas.microsoft.com/office/drawing/2014/main" id="{C2A5ECD5-CA59-3FB2-2AE9-6AF485ED869F}"/>
                </a:ext>
              </a:extLst>
            </p:cNvPr>
            <p:cNvSpPr/>
            <p:nvPr/>
          </p:nvSpPr>
          <p:spPr>
            <a:xfrm>
              <a:off x="17726079" y="57264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5" name="Freeform 292">
              <a:extLst>
                <a:ext uri="{FF2B5EF4-FFF2-40B4-BE49-F238E27FC236}">
                  <a16:creationId xmlns:a16="http://schemas.microsoft.com/office/drawing/2014/main" id="{C9C90F09-A8F0-36B2-C24E-41607E22E1F6}"/>
                </a:ext>
              </a:extLst>
            </p:cNvPr>
            <p:cNvSpPr/>
            <p:nvPr/>
          </p:nvSpPr>
          <p:spPr>
            <a:xfrm>
              <a:off x="18123589" y="58610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6" name="Freeform 293">
              <a:extLst>
                <a:ext uri="{FF2B5EF4-FFF2-40B4-BE49-F238E27FC236}">
                  <a16:creationId xmlns:a16="http://schemas.microsoft.com/office/drawing/2014/main" id="{F0C66DCC-1A17-75F4-D688-8B2D264DB25C}"/>
                </a:ext>
              </a:extLst>
            </p:cNvPr>
            <p:cNvSpPr/>
            <p:nvPr/>
          </p:nvSpPr>
          <p:spPr>
            <a:xfrm>
              <a:off x="6391393" y="6597650"/>
              <a:ext cx="338455" cy="459740"/>
            </a:xfrm>
            <a:custGeom>
              <a:avLst/>
              <a:gdLst/>
              <a:ahLst/>
              <a:cxnLst/>
              <a:rect l="0" t="0" r="0" b="0"/>
              <a:pathLst>
                <a:path w="6769100" h="9194800">
                  <a:moveTo>
                    <a:pt x="3441700" y="0"/>
                  </a:moveTo>
                  <a:cubicBezTo>
                    <a:pt x="2336800" y="0"/>
                    <a:pt x="1409700" y="482600"/>
                    <a:pt x="863600" y="1371600"/>
                  </a:cubicBezTo>
                  <a:lnTo>
                    <a:pt x="863600" y="50800"/>
                  </a:lnTo>
                  <a:lnTo>
                    <a:pt x="0" y="50800"/>
                  </a:lnTo>
                  <a:lnTo>
                    <a:pt x="0" y="9194800"/>
                  </a:lnTo>
                  <a:lnTo>
                    <a:pt x="901700" y="9194800"/>
                  </a:lnTo>
                  <a:lnTo>
                    <a:pt x="901700" y="5473700"/>
                  </a:lnTo>
                  <a:cubicBezTo>
                    <a:pt x="1460500" y="6337300"/>
                    <a:pt x="2374900" y="6794500"/>
                    <a:pt x="3441700" y="6794500"/>
                  </a:cubicBezTo>
                  <a:cubicBezTo>
                    <a:pt x="5346700" y="6794500"/>
                    <a:pt x="6769100" y="5422900"/>
                    <a:pt x="6769100" y="3390900"/>
                  </a:cubicBezTo>
                  <a:cubicBezTo>
                    <a:pt x="6769100" y="1371600"/>
                    <a:pt x="5346700" y="0"/>
                    <a:pt x="3441700" y="0"/>
                  </a:cubicBezTo>
                  <a:close/>
                  <a:moveTo>
                    <a:pt x="5473700" y="6731000"/>
                  </a:moveTo>
                  <a:moveTo>
                    <a:pt x="3378200" y="5994400"/>
                  </a:moveTo>
                  <a:cubicBezTo>
                    <a:pt x="1955800" y="5994400"/>
                    <a:pt x="889000" y="4953000"/>
                    <a:pt x="889000" y="3390900"/>
                  </a:cubicBezTo>
                  <a:cubicBezTo>
                    <a:pt x="889000" y="1841500"/>
                    <a:pt x="1955800" y="787400"/>
                    <a:pt x="3378200" y="787400"/>
                  </a:cubicBezTo>
                  <a:cubicBezTo>
                    <a:pt x="4787900" y="787400"/>
                    <a:pt x="5867400" y="1841500"/>
                    <a:pt x="5867400" y="3390900"/>
                  </a:cubicBezTo>
                  <a:cubicBezTo>
                    <a:pt x="5867400" y="4953000"/>
                    <a:pt x="4787900" y="5994400"/>
                    <a:pt x="3378200" y="5994400"/>
                  </a:cubicBezTo>
                  <a:close/>
                  <a:moveTo>
                    <a:pt x="-520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7" name="Freeform 294">
              <a:extLst>
                <a:ext uri="{FF2B5EF4-FFF2-40B4-BE49-F238E27FC236}">
                  <a16:creationId xmlns:a16="http://schemas.microsoft.com/office/drawing/2014/main" id="{E609BF45-AAE1-F8E5-5AA3-82F5DEF9D501}"/>
                </a:ext>
              </a:extLst>
            </p:cNvPr>
            <p:cNvSpPr/>
            <p:nvPr/>
          </p:nvSpPr>
          <p:spPr>
            <a:xfrm>
              <a:off x="6821922" y="6463030"/>
              <a:ext cx="45085" cy="471170"/>
            </a:xfrm>
            <a:custGeom>
              <a:avLst/>
              <a:gdLst/>
              <a:ahLst/>
              <a:cxnLst/>
              <a:rect l="0" t="0" r="0" b="0"/>
              <a:pathLst>
                <a:path w="901700" h="9423400">
                  <a:moveTo>
                    <a:pt x="0" y="9423400"/>
                  </a:moveTo>
                  <a:lnTo>
                    <a:pt x="901700" y="9423400"/>
                  </a:lnTo>
                  <a:lnTo>
                    <a:pt x="901700" y="0"/>
                  </a:lnTo>
                  <a:lnTo>
                    <a:pt x="0" y="0"/>
                  </a:lnTo>
                  <a:close/>
                  <a:moveTo>
                    <a:pt x="-12573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8" name="Freeform 295">
              <a:extLst>
                <a:ext uri="{FF2B5EF4-FFF2-40B4-BE49-F238E27FC236}">
                  <a16:creationId xmlns:a16="http://schemas.microsoft.com/office/drawing/2014/main" id="{949CA8F2-3400-7F6B-E4C6-30981001868C}"/>
                </a:ext>
              </a:extLst>
            </p:cNvPr>
            <p:cNvSpPr/>
            <p:nvPr/>
          </p:nvSpPr>
          <p:spPr>
            <a:xfrm>
              <a:off x="6964798" y="65976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09" name="Freeform 296">
              <a:extLst>
                <a:ext uri="{FF2B5EF4-FFF2-40B4-BE49-F238E27FC236}">
                  <a16:creationId xmlns:a16="http://schemas.microsoft.com/office/drawing/2014/main" id="{6CDD5365-8814-6191-9FB9-DF68C32E8DC1}"/>
                </a:ext>
              </a:extLst>
            </p:cNvPr>
            <p:cNvSpPr/>
            <p:nvPr/>
          </p:nvSpPr>
          <p:spPr>
            <a:xfrm>
              <a:off x="7335002" y="6597650"/>
              <a:ext cx="302895" cy="339725"/>
            </a:xfrm>
            <a:custGeom>
              <a:avLst/>
              <a:gdLst/>
              <a:ahLst/>
              <a:cxnLst/>
              <a:rect l="0" t="0" r="0" b="0"/>
              <a:pathLst>
                <a:path w="6057900" h="6794500">
                  <a:moveTo>
                    <a:pt x="3441700" y="6794500"/>
                  </a:moveTo>
                  <a:cubicBezTo>
                    <a:pt x="4572000" y="6794500"/>
                    <a:pt x="5524500" y="6337300"/>
                    <a:pt x="6057900" y="5473700"/>
                  </a:cubicBezTo>
                  <a:lnTo>
                    <a:pt x="5384800" y="5016500"/>
                  </a:lnTo>
                  <a:cubicBezTo>
                    <a:pt x="4927600" y="5689600"/>
                    <a:pt x="4216400" y="5994400"/>
                    <a:pt x="3441700" y="5994400"/>
                  </a:cubicBezTo>
                  <a:cubicBezTo>
                    <a:pt x="1981200" y="5994400"/>
                    <a:pt x="914400" y="4965700"/>
                    <a:pt x="914400" y="3390900"/>
                  </a:cubicBezTo>
                  <a:cubicBezTo>
                    <a:pt x="914400" y="1828800"/>
                    <a:pt x="1981200" y="787400"/>
                    <a:pt x="3441700" y="787400"/>
                  </a:cubicBezTo>
                  <a:cubicBezTo>
                    <a:pt x="4216400" y="787400"/>
                    <a:pt x="4927600" y="1104900"/>
                    <a:pt x="5384800" y="1778000"/>
                  </a:cubicBezTo>
                  <a:lnTo>
                    <a:pt x="6057900" y="1320800"/>
                  </a:lnTo>
                  <a:cubicBezTo>
                    <a:pt x="5524500" y="444500"/>
                    <a:pt x="4572000" y="0"/>
                    <a:pt x="3441700" y="0"/>
                  </a:cubicBezTo>
                  <a:cubicBezTo>
                    <a:pt x="1447800" y="0"/>
                    <a:pt x="0" y="1397000"/>
                    <a:pt x="0" y="3390900"/>
                  </a:cubicBezTo>
                  <a:cubicBezTo>
                    <a:pt x="0" y="5384800"/>
                    <a:pt x="1447800" y="6794500"/>
                    <a:pt x="3441700" y="6794500"/>
                  </a:cubicBezTo>
                  <a:close/>
                  <a:moveTo>
                    <a:pt x="-647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0" name="Freeform 297">
              <a:extLst>
                <a:ext uri="{FF2B5EF4-FFF2-40B4-BE49-F238E27FC236}">
                  <a16:creationId xmlns:a16="http://schemas.microsoft.com/office/drawing/2014/main" id="{B1797443-2C5D-A8A8-9F6D-AAF3487B60B7}"/>
                </a:ext>
              </a:extLst>
            </p:cNvPr>
            <p:cNvSpPr/>
            <p:nvPr/>
          </p:nvSpPr>
          <p:spPr>
            <a:xfrm>
              <a:off x="7686792" y="65976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1" name="Freeform 298">
              <a:extLst>
                <a:ext uri="{FF2B5EF4-FFF2-40B4-BE49-F238E27FC236}">
                  <a16:creationId xmlns:a16="http://schemas.microsoft.com/office/drawing/2014/main" id="{E85B248E-7656-1982-70BA-C1B3E7A71E3D}"/>
                </a:ext>
              </a:extLst>
            </p:cNvPr>
            <p:cNvSpPr/>
            <p:nvPr/>
          </p:nvSpPr>
          <p:spPr>
            <a:xfrm>
              <a:off x="8212572" y="6600190"/>
              <a:ext cx="548005" cy="334010"/>
            </a:xfrm>
            <a:custGeom>
              <a:avLst/>
              <a:gdLst/>
              <a:ahLst/>
              <a:cxnLst/>
              <a:rect l="0" t="0" r="0" b="0"/>
              <a:pathLst>
                <a:path w="10960100" h="6680200">
                  <a:moveTo>
                    <a:pt x="10134600" y="0"/>
                  </a:moveTo>
                  <a:lnTo>
                    <a:pt x="8013700" y="5676900"/>
                  </a:lnTo>
                  <a:lnTo>
                    <a:pt x="5880100" y="0"/>
                  </a:lnTo>
                  <a:lnTo>
                    <a:pt x="5105400" y="0"/>
                  </a:lnTo>
                  <a:lnTo>
                    <a:pt x="2959100" y="5676900"/>
                  </a:lnTo>
                  <a:lnTo>
                    <a:pt x="863600" y="0"/>
                  </a:lnTo>
                  <a:lnTo>
                    <a:pt x="0" y="0"/>
                  </a:lnTo>
                  <a:lnTo>
                    <a:pt x="2514600" y="6680200"/>
                  </a:lnTo>
                  <a:lnTo>
                    <a:pt x="3365500" y="6680200"/>
                  </a:lnTo>
                  <a:lnTo>
                    <a:pt x="5473700" y="1206500"/>
                  </a:lnTo>
                  <a:lnTo>
                    <a:pt x="7581900" y="6680200"/>
                  </a:lnTo>
                  <a:lnTo>
                    <a:pt x="8432800" y="6680200"/>
                  </a:lnTo>
                  <a:lnTo>
                    <a:pt x="10960100" y="0"/>
                  </a:lnTo>
                  <a:close/>
                  <a:moveTo>
                    <a:pt x="65786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2" name="Freeform 299">
              <a:extLst>
                <a:ext uri="{FF2B5EF4-FFF2-40B4-BE49-F238E27FC236}">
                  <a16:creationId xmlns:a16="http://schemas.microsoft.com/office/drawing/2014/main" id="{7DF24DBB-8B69-5B79-14FC-D00CE8C61ADD}"/>
                </a:ext>
              </a:extLst>
            </p:cNvPr>
            <p:cNvSpPr/>
            <p:nvPr/>
          </p:nvSpPr>
          <p:spPr>
            <a:xfrm>
              <a:off x="8828522" y="64630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3" name="Freeform 300">
              <a:extLst>
                <a:ext uri="{FF2B5EF4-FFF2-40B4-BE49-F238E27FC236}">
                  <a16:creationId xmlns:a16="http://schemas.microsoft.com/office/drawing/2014/main" id="{610EE458-42EB-71C7-4642-240CFC2C60B4}"/>
                </a:ext>
              </a:extLst>
            </p:cNvPr>
            <p:cNvSpPr/>
            <p:nvPr/>
          </p:nvSpPr>
          <p:spPr>
            <a:xfrm>
              <a:off x="9225969" y="65976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4" name="Freeform 301">
              <a:extLst>
                <a:ext uri="{FF2B5EF4-FFF2-40B4-BE49-F238E27FC236}">
                  <a16:creationId xmlns:a16="http://schemas.microsoft.com/office/drawing/2014/main" id="{6E4A1BC2-15B0-A384-D12C-B345BE5E081A}"/>
                </a:ext>
              </a:extLst>
            </p:cNvPr>
            <p:cNvSpPr/>
            <p:nvPr/>
          </p:nvSpPr>
          <p:spPr>
            <a:xfrm>
              <a:off x="9643164" y="65976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5" name="Freeform 302">
              <a:extLst>
                <a:ext uri="{FF2B5EF4-FFF2-40B4-BE49-F238E27FC236}">
                  <a16:creationId xmlns:a16="http://schemas.microsoft.com/office/drawing/2014/main" id="{3A159D83-AC3E-F9BF-3F82-1B1A991B2625}"/>
                </a:ext>
              </a:extLst>
            </p:cNvPr>
            <p:cNvSpPr/>
            <p:nvPr/>
          </p:nvSpPr>
          <p:spPr>
            <a:xfrm>
              <a:off x="9855889" y="65976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6" name="Freeform 303">
              <a:extLst>
                <a:ext uri="{FF2B5EF4-FFF2-40B4-BE49-F238E27FC236}">
                  <a16:creationId xmlns:a16="http://schemas.microsoft.com/office/drawing/2014/main" id="{95F64C52-7EBB-BBB9-8BCE-A58AC58C25BD}"/>
                </a:ext>
              </a:extLst>
            </p:cNvPr>
            <p:cNvSpPr/>
            <p:nvPr/>
          </p:nvSpPr>
          <p:spPr>
            <a:xfrm>
              <a:off x="10360714" y="6600190"/>
              <a:ext cx="359410" cy="460375"/>
            </a:xfrm>
            <a:custGeom>
              <a:avLst/>
              <a:gdLst/>
              <a:ahLst/>
              <a:cxnLst/>
              <a:rect l="0" t="0" r="0" b="0"/>
              <a:pathLst>
                <a:path w="7188200" h="9207500">
                  <a:moveTo>
                    <a:pt x="6299200" y="0"/>
                  </a:moveTo>
                  <a:lnTo>
                    <a:pt x="3784600" y="5676900"/>
                  </a:lnTo>
                  <a:lnTo>
                    <a:pt x="1270000" y="0"/>
                  </a:lnTo>
                  <a:lnTo>
                    <a:pt x="330200" y="0"/>
                  </a:lnTo>
                  <a:lnTo>
                    <a:pt x="3314700" y="6667500"/>
                  </a:lnTo>
                  <a:lnTo>
                    <a:pt x="3022600" y="7315200"/>
                  </a:lnTo>
                  <a:cubicBezTo>
                    <a:pt x="2641600" y="8153400"/>
                    <a:pt x="2235200" y="8432800"/>
                    <a:pt x="1638300" y="8432800"/>
                  </a:cubicBezTo>
                  <a:cubicBezTo>
                    <a:pt x="1155700" y="8432800"/>
                    <a:pt x="749300" y="8255000"/>
                    <a:pt x="419100" y="7924800"/>
                  </a:cubicBezTo>
                  <a:lnTo>
                    <a:pt x="0" y="8597900"/>
                  </a:lnTo>
                  <a:cubicBezTo>
                    <a:pt x="406400" y="9004300"/>
                    <a:pt x="1003300" y="9207500"/>
                    <a:pt x="1625600" y="9207500"/>
                  </a:cubicBezTo>
                  <a:cubicBezTo>
                    <a:pt x="2578100" y="9207500"/>
                    <a:pt x="3289300" y="8788400"/>
                    <a:pt x="3848100" y="7480300"/>
                  </a:cubicBezTo>
                  <a:lnTo>
                    <a:pt x="7188200" y="0"/>
                  </a:lnTo>
                  <a:close/>
                  <a:moveTo>
                    <a:pt x="69977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7" name="Freeform 304">
              <a:extLst>
                <a:ext uri="{FF2B5EF4-FFF2-40B4-BE49-F238E27FC236}">
                  <a16:creationId xmlns:a16="http://schemas.microsoft.com/office/drawing/2014/main" id="{57F9B99E-3AA7-D9D6-D1BB-4FBF9DF00482}"/>
                </a:ext>
              </a:extLst>
            </p:cNvPr>
            <p:cNvSpPr/>
            <p:nvPr/>
          </p:nvSpPr>
          <p:spPr>
            <a:xfrm>
              <a:off x="10740444" y="65976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8" name="Freeform 305">
              <a:extLst>
                <a:ext uri="{FF2B5EF4-FFF2-40B4-BE49-F238E27FC236}">
                  <a16:creationId xmlns:a16="http://schemas.microsoft.com/office/drawing/2014/main" id="{E5FAEE2C-2149-E4DB-0B41-6E7B09901E08}"/>
                </a:ext>
              </a:extLst>
            </p:cNvPr>
            <p:cNvSpPr/>
            <p:nvPr/>
          </p:nvSpPr>
          <p:spPr>
            <a:xfrm>
              <a:off x="11169069" y="66001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19" name="Freeform 306">
              <a:extLst>
                <a:ext uri="{FF2B5EF4-FFF2-40B4-BE49-F238E27FC236}">
                  <a16:creationId xmlns:a16="http://schemas.microsoft.com/office/drawing/2014/main" id="{D8D935D2-7A16-F37E-3F36-5E25EDB78F82}"/>
                </a:ext>
              </a:extLst>
            </p:cNvPr>
            <p:cNvSpPr/>
            <p:nvPr/>
          </p:nvSpPr>
          <p:spPr>
            <a:xfrm>
              <a:off x="11732314" y="6597650"/>
              <a:ext cx="302895" cy="339725"/>
            </a:xfrm>
            <a:custGeom>
              <a:avLst/>
              <a:gdLst/>
              <a:ahLst/>
              <a:cxnLst/>
              <a:rect l="0" t="0" r="0" b="0"/>
              <a:pathLst>
                <a:path w="6057900" h="6794500">
                  <a:moveTo>
                    <a:pt x="3441700" y="6794500"/>
                  </a:moveTo>
                  <a:cubicBezTo>
                    <a:pt x="4572000" y="6794500"/>
                    <a:pt x="5524500" y="6337300"/>
                    <a:pt x="6057900" y="5473700"/>
                  </a:cubicBezTo>
                  <a:lnTo>
                    <a:pt x="5384800" y="5016500"/>
                  </a:lnTo>
                  <a:cubicBezTo>
                    <a:pt x="4927600" y="5689600"/>
                    <a:pt x="4216400" y="5994400"/>
                    <a:pt x="3441700" y="5994400"/>
                  </a:cubicBezTo>
                  <a:cubicBezTo>
                    <a:pt x="1981200" y="5994400"/>
                    <a:pt x="914400" y="4965700"/>
                    <a:pt x="914400" y="3390900"/>
                  </a:cubicBezTo>
                  <a:cubicBezTo>
                    <a:pt x="914400" y="1828800"/>
                    <a:pt x="1981200" y="787400"/>
                    <a:pt x="3441700" y="787400"/>
                  </a:cubicBezTo>
                  <a:cubicBezTo>
                    <a:pt x="4216400" y="787400"/>
                    <a:pt x="4927600" y="1104900"/>
                    <a:pt x="5384800" y="1778000"/>
                  </a:cubicBezTo>
                  <a:lnTo>
                    <a:pt x="6057900" y="1320800"/>
                  </a:lnTo>
                  <a:cubicBezTo>
                    <a:pt x="5524500" y="444500"/>
                    <a:pt x="4572000" y="0"/>
                    <a:pt x="3441700" y="0"/>
                  </a:cubicBezTo>
                  <a:cubicBezTo>
                    <a:pt x="1447800" y="0"/>
                    <a:pt x="0" y="1397000"/>
                    <a:pt x="0" y="3390900"/>
                  </a:cubicBezTo>
                  <a:cubicBezTo>
                    <a:pt x="0" y="5384800"/>
                    <a:pt x="1447800" y="6794500"/>
                    <a:pt x="3441700" y="6794500"/>
                  </a:cubicBezTo>
                  <a:close/>
                  <a:moveTo>
                    <a:pt x="-647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0" name="Freeform 307">
              <a:extLst>
                <a:ext uri="{FF2B5EF4-FFF2-40B4-BE49-F238E27FC236}">
                  <a16:creationId xmlns:a16="http://schemas.microsoft.com/office/drawing/2014/main" id="{C833D14A-8320-B68E-6EFB-D075FD2588EB}"/>
                </a:ext>
              </a:extLst>
            </p:cNvPr>
            <p:cNvSpPr/>
            <p:nvPr/>
          </p:nvSpPr>
          <p:spPr>
            <a:xfrm>
              <a:off x="12095534" y="65976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1" name="Freeform 308">
              <a:extLst>
                <a:ext uri="{FF2B5EF4-FFF2-40B4-BE49-F238E27FC236}">
                  <a16:creationId xmlns:a16="http://schemas.microsoft.com/office/drawing/2014/main" id="{A6465B2D-8C99-5F9F-3B89-5985F4B607C3}"/>
                </a:ext>
              </a:extLst>
            </p:cNvPr>
            <p:cNvSpPr/>
            <p:nvPr/>
          </p:nvSpPr>
          <p:spPr>
            <a:xfrm>
              <a:off x="12498124" y="65976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2" name="Freeform 309">
              <a:extLst>
                <a:ext uri="{FF2B5EF4-FFF2-40B4-BE49-F238E27FC236}">
                  <a16:creationId xmlns:a16="http://schemas.microsoft.com/office/drawing/2014/main" id="{1715B819-9397-EC21-A77C-015F119A2A3B}"/>
                </a:ext>
              </a:extLst>
            </p:cNvPr>
            <p:cNvSpPr/>
            <p:nvPr/>
          </p:nvSpPr>
          <p:spPr>
            <a:xfrm>
              <a:off x="13094388" y="6463030"/>
              <a:ext cx="338455" cy="474345"/>
            </a:xfrm>
            <a:custGeom>
              <a:avLst/>
              <a:gdLst/>
              <a:ahLst/>
              <a:cxnLst/>
              <a:rect l="0" t="0" r="0" b="0"/>
              <a:pathLst>
                <a:path w="6769100" h="9486900">
                  <a:moveTo>
                    <a:pt x="3441700" y="2692400"/>
                  </a:moveTo>
                  <a:cubicBezTo>
                    <a:pt x="2374900" y="2692400"/>
                    <a:pt x="1460500" y="3149600"/>
                    <a:pt x="901700" y="4013200"/>
                  </a:cubicBezTo>
                  <a:lnTo>
                    <a:pt x="901700" y="0"/>
                  </a:lnTo>
                  <a:lnTo>
                    <a:pt x="0" y="0"/>
                  </a:lnTo>
                  <a:lnTo>
                    <a:pt x="0" y="9423400"/>
                  </a:lnTo>
                  <a:lnTo>
                    <a:pt x="863600" y="9423400"/>
                  </a:lnTo>
                  <a:lnTo>
                    <a:pt x="863600" y="8102600"/>
                  </a:lnTo>
                  <a:cubicBezTo>
                    <a:pt x="1409700" y="9004300"/>
                    <a:pt x="2336800" y="9486900"/>
                    <a:pt x="3441700" y="9486900"/>
                  </a:cubicBezTo>
                  <a:cubicBezTo>
                    <a:pt x="5346700" y="9486900"/>
                    <a:pt x="6769100" y="8102600"/>
                    <a:pt x="6769100" y="6083300"/>
                  </a:cubicBezTo>
                  <a:cubicBezTo>
                    <a:pt x="6769100" y="4064000"/>
                    <a:pt x="5346700" y="2692400"/>
                    <a:pt x="3441700" y="2692400"/>
                  </a:cubicBezTo>
                  <a:close/>
                  <a:moveTo>
                    <a:pt x="5473700" y="9423400"/>
                  </a:moveTo>
                  <a:moveTo>
                    <a:pt x="3378200" y="8686800"/>
                  </a:moveTo>
                  <a:cubicBezTo>
                    <a:pt x="1955800" y="8686800"/>
                    <a:pt x="889000" y="7645400"/>
                    <a:pt x="889000" y="6083300"/>
                  </a:cubicBezTo>
                  <a:cubicBezTo>
                    <a:pt x="889000" y="4521200"/>
                    <a:pt x="1955800" y="3479800"/>
                    <a:pt x="3378200" y="3479800"/>
                  </a:cubicBezTo>
                  <a:cubicBezTo>
                    <a:pt x="4787900" y="3479800"/>
                    <a:pt x="5867400" y="4521200"/>
                    <a:pt x="5867400" y="6083300"/>
                  </a:cubicBezTo>
                  <a:cubicBezTo>
                    <a:pt x="5867400" y="7645400"/>
                    <a:pt x="4787900" y="8686800"/>
                    <a:pt x="3378200" y="8686800"/>
                  </a:cubicBezTo>
                  <a:close/>
                  <a:moveTo>
                    <a:pt x="-520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3" name="Freeform 310">
              <a:extLst>
                <a:ext uri="{FF2B5EF4-FFF2-40B4-BE49-F238E27FC236}">
                  <a16:creationId xmlns:a16="http://schemas.microsoft.com/office/drawing/2014/main" id="{24428635-6C9B-DE7A-3F01-2DA91F643FE2}"/>
                </a:ext>
              </a:extLst>
            </p:cNvPr>
            <p:cNvSpPr/>
            <p:nvPr/>
          </p:nvSpPr>
          <p:spPr>
            <a:xfrm>
              <a:off x="13491264" y="65976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4" name="Freeform 311">
              <a:extLst>
                <a:ext uri="{FF2B5EF4-FFF2-40B4-BE49-F238E27FC236}">
                  <a16:creationId xmlns:a16="http://schemas.microsoft.com/office/drawing/2014/main" id="{9D3F8E4C-C3F8-2640-C711-4E47E80F4093}"/>
                </a:ext>
              </a:extLst>
            </p:cNvPr>
            <p:cNvSpPr/>
            <p:nvPr/>
          </p:nvSpPr>
          <p:spPr>
            <a:xfrm>
              <a:off x="14074829" y="65976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5" name="Freeform 312">
              <a:extLst>
                <a:ext uri="{FF2B5EF4-FFF2-40B4-BE49-F238E27FC236}">
                  <a16:creationId xmlns:a16="http://schemas.microsoft.com/office/drawing/2014/main" id="{4E2AC12A-9151-21A7-CBE3-D558410454B3}"/>
                </a:ext>
              </a:extLst>
            </p:cNvPr>
            <p:cNvSpPr/>
            <p:nvPr/>
          </p:nvSpPr>
          <p:spPr>
            <a:xfrm>
              <a:off x="14472339" y="65976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6" name="Freeform 313">
              <a:extLst>
                <a:ext uri="{FF2B5EF4-FFF2-40B4-BE49-F238E27FC236}">
                  <a16:creationId xmlns:a16="http://schemas.microsoft.com/office/drawing/2014/main" id="{9C5FC35A-32F3-7E40-5A73-B366418A4F62}"/>
                </a:ext>
              </a:extLst>
            </p:cNvPr>
            <p:cNvSpPr/>
            <p:nvPr/>
          </p:nvSpPr>
          <p:spPr>
            <a:xfrm>
              <a:off x="14900963" y="66001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7" name="Freeform 314">
              <a:extLst>
                <a:ext uri="{FF2B5EF4-FFF2-40B4-BE49-F238E27FC236}">
                  <a16:creationId xmlns:a16="http://schemas.microsoft.com/office/drawing/2014/main" id="{FCC50687-813F-89CC-F111-FA085B610B99}"/>
                </a:ext>
              </a:extLst>
            </p:cNvPr>
            <p:cNvSpPr/>
            <p:nvPr/>
          </p:nvSpPr>
          <p:spPr>
            <a:xfrm>
              <a:off x="15331494" y="65976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8" name="Freeform 315">
              <a:extLst>
                <a:ext uri="{FF2B5EF4-FFF2-40B4-BE49-F238E27FC236}">
                  <a16:creationId xmlns:a16="http://schemas.microsoft.com/office/drawing/2014/main" id="{02FE5FF8-8A79-1296-EA26-9602E68B1DB9}"/>
                </a:ext>
              </a:extLst>
            </p:cNvPr>
            <p:cNvSpPr/>
            <p:nvPr/>
          </p:nvSpPr>
          <p:spPr>
            <a:xfrm>
              <a:off x="15570889" y="6463030"/>
              <a:ext cx="66040" cy="471170"/>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29" name="Freeform 316">
              <a:extLst>
                <a:ext uri="{FF2B5EF4-FFF2-40B4-BE49-F238E27FC236}">
                  <a16:creationId xmlns:a16="http://schemas.microsoft.com/office/drawing/2014/main" id="{E4DB97F0-C1A2-69FE-908B-C4320C2BEEF7}"/>
                </a:ext>
              </a:extLst>
            </p:cNvPr>
            <p:cNvSpPr/>
            <p:nvPr/>
          </p:nvSpPr>
          <p:spPr>
            <a:xfrm>
              <a:off x="15705508" y="6597650"/>
              <a:ext cx="273685" cy="339725"/>
            </a:xfrm>
            <a:custGeom>
              <a:avLst/>
              <a:gdLst/>
              <a:ahLst/>
              <a:cxnLst/>
              <a:rect l="0" t="0" r="0" b="0"/>
              <a:pathLst>
                <a:path w="5473700" h="6794500">
                  <a:moveTo>
                    <a:pt x="2717800" y="6794500"/>
                  </a:moveTo>
                  <a:cubicBezTo>
                    <a:pt x="4457700" y="6794500"/>
                    <a:pt x="5473700" y="6045200"/>
                    <a:pt x="5473700" y="4890294"/>
                  </a:cubicBezTo>
                  <a:cubicBezTo>
                    <a:pt x="5473700" y="2325291"/>
                    <a:pt x="1143000" y="3684588"/>
                    <a:pt x="1143000" y="1880394"/>
                  </a:cubicBezTo>
                  <a:cubicBezTo>
                    <a:pt x="1143000" y="1244997"/>
                    <a:pt x="1676400" y="774700"/>
                    <a:pt x="2882900" y="774700"/>
                  </a:cubicBezTo>
                  <a:cubicBezTo>
                    <a:pt x="3568700" y="774700"/>
                    <a:pt x="4267200" y="939999"/>
                    <a:pt x="4851400" y="1346796"/>
                  </a:cubicBezTo>
                  <a:lnTo>
                    <a:pt x="5245100" y="622300"/>
                  </a:lnTo>
                  <a:cubicBezTo>
                    <a:pt x="4686300" y="241300"/>
                    <a:pt x="3746500" y="0"/>
                    <a:pt x="2882900" y="0"/>
                  </a:cubicBezTo>
                  <a:cubicBezTo>
                    <a:pt x="1181100" y="0"/>
                    <a:pt x="241300" y="812999"/>
                    <a:pt x="241300" y="1905794"/>
                  </a:cubicBezTo>
                  <a:cubicBezTo>
                    <a:pt x="241300" y="4547791"/>
                    <a:pt x="4572000" y="3176588"/>
                    <a:pt x="4572000" y="4915694"/>
                  </a:cubicBezTo>
                  <a:cubicBezTo>
                    <a:pt x="4572000" y="5575697"/>
                    <a:pt x="4051300" y="6007100"/>
                    <a:pt x="2781300" y="6007100"/>
                  </a:cubicBezTo>
                  <a:cubicBezTo>
                    <a:pt x="1841500" y="6007100"/>
                    <a:pt x="939800" y="5677297"/>
                    <a:pt x="406400" y="5258396"/>
                  </a:cubicBezTo>
                  <a:lnTo>
                    <a:pt x="0" y="5969199"/>
                  </a:lnTo>
                  <a:cubicBezTo>
                    <a:pt x="546100" y="6438900"/>
                    <a:pt x="1612900" y="6794500"/>
                    <a:pt x="2717800" y="6794500"/>
                  </a:cubicBezTo>
                  <a:close/>
                  <a:moveTo>
                    <a:pt x="-39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0" name="Freeform 317">
              <a:extLst>
                <a:ext uri="{FF2B5EF4-FFF2-40B4-BE49-F238E27FC236}">
                  <a16:creationId xmlns:a16="http://schemas.microsoft.com/office/drawing/2014/main" id="{F97F24C5-C4F0-FB9A-1834-62CC9411852A}"/>
                </a:ext>
              </a:extLst>
            </p:cNvPr>
            <p:cNvSpPr/>
            <p:nvPr/>
          </p:nvSpPr>
          <p:spPr>
            <a:xfrm>
              <a:off x="16062379" y="64630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1" name="Freeform 318">
              <a:extLst>
                <a:ext uri="{FF2B5EF4-FFF2-40B4-BE49-F238E27FC236}">
                  <a16:creationId xmlns:a16="http://schemas.microsoft.com/office/drawing/2014/main" id="{82E4E82D-24C4-BE0C-A6AB-1B3FEA4A14D5}"/>
                </a:ext>
              </a:extLst>
            </p:cNvPr>
            <p:cNvSpPr/>
            <p:nvPr/>
          </p:nvSpPr>
          <p:spPr>
            <a:xfrm>
              <a:off x="16459889" y="65976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2" name="Freeform 319">
              <a:extLst>
                <a:ext uri="{FF2B5EF4-FFF2-40B4-BE49-F238E27FC236}">
                  <a16:creationId xmlns:a16="http://schemas.microsoft.com/office/drawing/2014/main" id="{6C1275EF-903C-BC86-2DAC-0C2DB4D92BC2}"/>
                </a:ext>
              </a:extLst>
            </p:cNvPr>
            <p:cNvSpPr/>
            <p:nvPr/>
          </p:nvSpPr>
          <p:spPr>
            <a:xfrm>
              <a:off x="16843428" y="6463030"/>
              <a:ext cx="338455" cy="474345"/>
            </a:xfrm>
            <a:custGeom>
              <a:avLst/>
              <a:gdLst/>
              <a:ahLst/>
              <a:cxnLst/>
              <a:rect l="0" t="0" r="0" b="0"/>
              <a:pathLst>
                <a:path w="6769100" h="9486900">
                  <a:moveTo>
                    <a:pt x="5867400" y="0"/>
                  </a:moveTo>
                  <a:lnTo>
                    <a:pt x="5867400" y="4013200"/>
                  </a:lnTo>
                  <a:cubicBezTo>
                    <a:pt x="5308600" y="3149600"/>
                    <a:pt x="4394200" y="2692400"/>
                    <a:pt x="3327400" y="2692400"/>
                  </a:cubicBezTo>
                  <a:cubicBezTo>
                    <a:pt x="1422400" y="2692400"/>
                    <a:pt x="0" y="4064000"/>
                    <a:pt x="0" y="6083300"/>
                  </a:cubicBezTo>
                  <a:cubicBezTo>
                    <a:pt x="0" y="8102600"/>
                    <a:pt x="1422400" y="9486900"/>
                    <a:pt x="3327400" y="9486900"/>
                  </a:cubicBezTo>
                  <a:cubicBezTo>
                    <a:pt x="4432300" y="9486900"/>
                    <a:pt x="5359400" y="9004300"/>
                    <a:pt x="5905500" y="8102600"/>
                  </a:cubicBezTo>
                  <a:lnTo>
                    <a:pt x="5905500" y="9423400"/>
                  </a:lnTo>
                  <a:lnTo>
                    <a:pt x="6769100" y="9423400"/>
                  </a:lnTo>
                  <a:lnTo>
                    <a:pt x="6769100" y="0"/>
                  </a:lnTo>
                  <a:close/>
                  <a:moveTo>
                    <a:pt x="8839200" y="9423400"/>
                  </a:moveTo>
                  <a:moveTo>
                    <a:pt x="3403600" y="8686800"/>
                  </a:moveTo>
                  <a:cubicBezTo>
                    <a:pt x="1981200" y="8686800"/>
                    <a:pt x="914400" y="7645400"/>
                    <a:pt x="914400" y="6083300"/>
                  </a:cubicBezTo>
                  <a:cubicBezTo>
                    <a:pt x="914400" y="4521200"/>
                    <a:pt x="1981200" y="3479800"/>
                    <a:pt x="3403600" y="3479800"/>
                  </a:cubicBezTo>
                  <a:cubicBezTo>
                    <a:pt x="4813300" y="3479800"/>
                    <a:pt x="5880100" y="4521200"/>
                    <a:pt x="5880100" y="6083300"/>
                  </a:cubicBezTo>
                  <a:cubicBezTo>
                    <a:pt x="5880100" y="7645400"/>
                    <a:pt x="4813300" y="8686800"/>
                    <a:pt x="3403600" y="8686800"/>
                  </a:cubicBezTo>
                  <a:close/>
                  <a:moveTo>
                    <a:pt x="1524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3" name="Freeform 320">
              <a:extLst>
                <a:ext uri="{FF2B5EF4-FFF2-40B4-BE49-F238E27FC236}">
                  <a16:creationId xmlns:a16="http://schemas.microsoft.com/office/drawing/2014/main" id="{40873392-F1AD-A1F0-B979-43194E05ACBC}"/>
                </a:ext>
              </a:extLst>
            </p:cNvPr>
            <p:cNvSpPr/>
            <p:nvPr/>
          </p:nvSpPr>
          <p:spPr>
            <a:xfrm>
              <a:off x="17421915" y="65271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4" name="Freeform 321">
              <a:extLst>
                <a:ext uri="{FF2B5EF4-FFF2-40B4-BE49-F238E27FC236}">
                  <a16:creationId xmlns:a16="http://schemas.microsoft.com/office/drawing/2014/main" id="{626DEB7E-F534-BEE3-B284-23132D2E0F1C}"/>
                </a:ext>
              </a:extLst>
            </p:cNvPr>
            <p:cNvSpPr/>
            <p:nvPr/>
          </p:nvSpPr>
          <p:spPr>
            <a:xfrm>
              <a:off x="17686011" y="65976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5" name="Freeform 322">
              <a:extLst>
                <a:ext uri="{FF2B5EF4-FFF2-40B4-BE49-F238E27FC236}">
                  <a16:creationId xmlns:a16="http://schemas.microsoft.com/office/drawing/2014/main" id="{1B75ED3C-192F-B142-CAFC-4274136C443F}"/>
                </a:ext>
              </a:extLst>
            </p:cNvPr>
            <p:cNvSpPr/>
            <p:nvPr/>
          </p:nvSpPr>
          <p:spPr>
            <a:xfrm>
              <a:off x="6910188" y="7334250"/>
              <a:ext cx="273685" cy="339725"/>
            </a:xfrm>
            <a:custGeom>
              <a:avLst/>
              <a:gdLst/>
              <a:ahLst/>
              <a:cxnLst/>
              <a:rect l="0" t="0" r="0" b="0"/>
              <a:pathLst>
                <a:path w="5473700" h="6794500">
                  <a:moveTo>
                    <a:pt x="2717800" y="6794500"/>
                  </a:moveTo>
                  <a:cubicBezTo>
                    <a:pt x="4457700" y="6794500"/>
                    <a:pt x="5473700" y="6045200"/>
                    <a:pt x="5473700" y="4890294"/>
                  </a:cubicBezTo>
                  <a:cubicBezTo>
                    <a:pt x="5473700" y="2325291"/>
                    <a:pt x="1143000" y="3684588"/>
                    <a:pt x="1143000" y="1880394"/>
                  </a:cubicBezTo>
                  <a:cubicBezTo>
                    <a:pt x="1143000" y="1244997"/>
                    <a:pt x="1676400" y="774700"/>
                    <a:pt x="2882900" y="774700"/>
                  </a:cubicBezTo>
                  <a:cubicBezTo>
                    <a:pt x="3568700" y="774700"/>
                    <a:pt x="4267200" y="939999"/>
                    <a:pt x="4851400" y="1346796"/>
                  </a:cubicBezTo>
                  <a:lnTo>
                    <a:pt x="5245100" y="622300"/>
                  </a:lnTo>
                  <a:cubicBezTo>
                    <a:pt x="4686300" y="241300"/>
                    <a:pt x="3746500" y="0"/>
                    <a:pt x="2882900" y="0"/>
                  </a:cubicBezTo>
                  <a:cubicBezTo>
                    <a:pt x="1181100" y="0"/>
                    <a:pt x="241300" y="812999"/>
                    <a:pt x="241300" y="1905794"/>
                  </a:cubicBezTo>
                  <a:cubicBezTo>
                    <a:pt x="241300" y="4547791"/>
                    <a:pt x="4572000" y="3176588"/>
                    <a:pt x="4572000" y="4915694"/>
                  </a:cubicBezTo>
                  <a:cubicBezTo>
                    <a:pt x="4572000" y="5575697"/>
                    <a:pt x="4051300" y="6007100"/>
                    <a:pt x="2781300" y="6007100"/>
                  </a:cubicBezTo>
                  <a:cubicBezTo>
                    <a:pt x="1841500" y="6007100"/>
                    <a:pt x="939800" y="5677297"/>
                    <a:pt x="406400" y="5258396"/>
                  </a:cubicBezTo>
                  <a:lnTo>
                    <a:pt x="0" y="5969199"/>
                  </a:lnTo>
                  <a:cubicBezTo>
                    <a:pt x="546100" y="6438900"/>
                    <a:pt x="1612900" y="6794500"/>
                    <a:pt x="2717800" y="6794500"/>
                  </a:cubicBezTo>
                  <a:close/>
                  <a:moveTo>
                    <a:pt x="-39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6" name="Freeform 323">
              <a:extLst>
                <a:ext uri="{FF2B5EF4-FFF2-40B4-BE49-F238E27FC236}">
                  <a16:creationId xmlns:a16="http://schemas.microsoft.com/office/drawing/2014/main" id="{3B3DFB00-4E84-5249-23D7-6BAE92876704}"/>
                </a:ext>
              </a:extLst>
            </p:cNvPr>
            <p:cNvSpPr/>
            <p:nvPr/>
          </p:nvSpPr>
          <p:spPr>
            <a:xfrm>
              <a:off x="7263883" y="73367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7" name="Freeform 324">
              <a:extLst>
                <a:ext uri="{FF2B5EF4-FFF2-40B4-BE49-F238E27FC236}">
                  <a16:creationId xmlns:a16="http://schemas.microsoft.com/office/drawing/2014/main" id="{AAC5AB65-39D3-9645-709B-B445F62734A2}"/>
                </a:ext>
              </a:extLst>
            </p:cNvPr>
            <p:cNvSpPr/>
            <p:nvPr/>
          </p:nvSpPr>
          <p:spPr>
            <a:xfrm>
              <a:off x="7648058" y="7334250"/>
              <a:ext cx="273685" cy="339725"/>
            </a:xfrm>
            <a:custGeom>
              <a:avLst/>
              <a:gdLst/>
              <a:ahLst/>
              <a:cxnLst/>
              <a:rect l="0" t="0" r="0" b="0"/>
              <a:pathLst>
                <a:path w="5473700" h="6794500">
                  <a:moveTo>
                    <a:pt x="2717800" y="6794500"/>
                  </a:moveTo>
                  <a:cubicBezTo>
                    <a:pt x="4457700" y="6794500"/>
                    <a:pt x="5473700" y="6045200"/>
                    <a:pt x="5473700" y="4890294"/>
                  </a:cubicBezTo>
                  <a:cubicBezTo>
                    <a:pt x="5473700" y="2325291"/>
                    <a:pt x="1143000" y="3684588"/>
                    <a:pt x="1143000" y="1880394"/>
                  </a:cubicBezTo>
                  <a:cubicBezTo>
                    <a:pt x="1143000" y="1244997"/>
                    <a:pt x="1676400" y="774700"/>
                    <a:pt x="2882900" y="774700"/>
                  </a:cubicBezTo>
                  <a:cubicBezTo>
                    <a:pt x="3568700" y="774700"/>
                    <a:pt x="4267200" y="939999"/>
                    <a:pt x="4851400" y="1346796"/>
                  </a:cubicBezTo>
                  <a:lnTo>
                    <a:pt x="5245100" y="622300"/>
                  </a:lnTo>
                  <a:cubicBezTo>
                    <a:pt x="4686300" y="241300"/>
                    <a:pt x="3746500" y="0"/>
                    <a:pt x="2882900" y="0"/>
                  </a:cubicBezTo>
                  <a:cubicBezTo>
                    <a:pt x="1181100" y="0"/>
                    <a:pt x="241300" y="812999"/>
                    <a:pt x="241300" y="1905794"/>
                  </a:cubicBezTo>
                  <a:cubicBezTo>
                    <a:pt x="241300" y="4547791"/>
                    <a:pt x="4572000" y="3176588"/>
                    <a:pt x="4572000" y="4915694"/>
                  </a:cubicBezTo>
                  <a:cubicBezTo>
                    <a:pt x="4572000" y="5575697"/>
                    <a:pt x="4051300" y="6007100"/>
                    <a:pt x="2781300" y="6007100"/>
                  </a:cubicBezTo>
                  <a:cubicBezTo>
                    <a:pt x="1841500" y="6007100"/>
                    <a:pt x="939800" y="5677297"/>
                    <a:pt x="406400" y="5258396"/>
                  </a:cubicBezTo>
                  <a:lnTo>
                    <a:pt x="0" y="5969199"/>
                  </a:lnTo>
                  <a:cubicBezTo>
                    <a:pt x="546100" y="6438900"/>
                    <a:pt x="1612900" y="6794500"/>
                    <a:pt x="2717800" y="6794500"/>
                  </a:cubicBezTo>
                  <a:close/>
                  <a:moveTo>
                    <a:pt x="-39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8" name="Freeform 325">
              <a:extLst>
                <a:ext uri="{FF2B5EF4-FFF2-40B4-BE49-F238E27FC236}">
                  <a16:creationId xmlns:a16="http://schemas.microsoft.com/office/drawing/2014/main" id="{979C0C57-52D3-9225-7FD0-DBF39E4A5E92}"/>
                </a:ext>
              </a:extLst>
            </p:cNvPr>
            <p:cNvSpPr/>
            <p:nvPr/>
          </p:nvSpPr>
          <p:spPr>
            <a:xfrm>
              <a:off x="7952858" y="72637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39" name="Freeform 326">
              <a:extLst>
                <a:ext uri="{FF2B5EF4-FFF2-40B4-BE49-F238E27FC236}">
                  <a16:creationId xmlns:a16="http://schemas.microsoft.com/office/drawing/2014/main" id="{1A17CD48-AD3E-0B89-3A8D-CC05F7A43F81}"/>
                </a:ext>
              </a:extLst>
            </p:cNvPr>
            <p:cNvSpPr/>
            <p:nvPr/>
          </p:nvSpPr>
          <p:spPr>
            <a:xfrm>
              <a:off x="8234798" y="73342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0" name="Freeform 327">
              <a:extLst>
                <a:ext uri="{FF2B5EF4-FFF2-40B4-BE49-F238E27FC236}">
                  <a16:creationId xmlns:a16="http://schemas.microsoft.com/office/drawing/2014/main" id="{B19AD2A1-F952-9A1D-45C4-6519DF00F872}"/>
                </a:ext>
              </a:extLst>
            </p:cNvPr>
            <p:cNvSpPr/>
            <p:nvPr/>
          </p:nvSpPr>
          <p:spPr>
            <a:xfrm>
              <a:off x="8627228" y="7199630"/>
              <a:ext cx="66040" cy="471170"/>
            </a:xfrm>
            <a:custGeom>
              <a:avLst/>
              <a:gdLst/>
              <a:ahLst/>
              <a:cxnLst/>
              <a:rect l="0" t="0" r="0" b="0"/>
              <a:pathLst>
                <a:path w="1320800" h="9423400">
                  <a:moveTo>
                    <a:pt x="660400" y="1282700"/>
                  </a:moveTo>
                  <a:cubicBezTo>
                    <a:pt x="1041400" y="1282700"/>
                    <a:pt x="1320800" y="990600"/>
                    <a:pt x="1320800" y="622300"/>
                  </a:cubicBezTo>
                  <a:cubicBezTo>
                    <a:pt x="1320800" y="279400"/>
                    <a:pt x="1028700" y="0"/>
                    <a:pt x="660400" y="0"/>
                  </a:cubicBezTo>
                  <a:cubicBezTo>
                    <a:pt x="292100" y="0"/>
                    <a:pt x="0" y="292100"/>
                    <a:pt x="0" y="635000"/>
                  </a:cubicBezTo>
                  <a:cubicBezTo>
                    <a:pt x="0" y="990600"/>
                    <a:pt x="292100" y="1282700"/>
                    <a:pt x="660400" y="1282700"/>
                  </a:cubicBezTo>
                  <a:close/>
                  <a:moveTo>
                    <a:pt x="7086600" y="9423400"/>
                  </a:moveTo>
                  <a:moveTo>
                    <a:pt x="203200" y="9423400"/>
                  </a:moveTo>
                  <a:lnTo>
                    <a:pt x="1104900" y="9423400"/>
                  </a:lnTo>
                  <a:lnTo>
                    <a:pt x="1104900" y="2743200"/>
                  </a:lnTo>
                  <a:lnTo>
                    <a:pt x="203200" y="2743200"/>
                  </a:lnTo>
                  <a:close/>
                  <a:moveTo>
                    <a:pt x="-10541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1" name="Freeform 328">
              <a:extLst>
                <a:ext uri="{FF2B5EF4-FFF2-40B4-BE49-F238E27FC236}">
                  <a16:creationId xmlns:a16="http://schemas.microsoft.com/office/drawing/2014/main" id="{0F166AB4-D0E7-BCAC-515D-221F8F897EC8}"/>
                </a:ext>
              </a:extLst>
            </p:cNvPr>
            <p:cNvSpPr/>
            <p:nvPr/>
          </p:nvSpPr>
          <p:spPr>
            <a:xfrm>
              <a:off x="8808203" y="73342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2" name="Freeform 329">
              <a:extLst>
                <a:ext uri="{FF2B5EF4-FFF2-40B4-BE49-F238E27FC236}">
                  <a16:creationId xmlns:a16="http://schemas.microsoft.com/office/drawing/2014/main" id="{9DD8691C-2BCC-D627-A1E9-E1EFE22E03C9}"/>
                </a:ext>
              </a:extLst>
            </p:cNvPr>
            <p:cNvSpPr/>
            <p:nvPr/>
          </p:nvSpPr>
          <p:spPr>
            <a:xfrm>
              <a:off x="9325728" y="7336790"/>
              <a:ext cx="359410" cy="460375"/>
            </a:xfrm>
            <a:custGeom>
              <a:avLst/>
              <a:gdLst/>
              <a:ahLst/>
              <a:cxnLst/>
              <a:rect l="0" t="0" r="0" b="0"/>
              <a:pathLst>
                <a:path w="7188200" h="9207500">
                  <a:moveTo>
                    <a:pt x="6299200" y="0"/>
                  </a:moveTo>
                  <a:lnTo>
                    <a:pt x="3784600" y="5676900"/>
                  </a:lnTo>
                  <a:lnTo>
                    <a:pt x="1270000" y="0"/>
                  </a:lnTo>
                  <a:lnTo>
                    <a:pt x="330200" y="0"/>
                  </a:lnTo>
                  <a:lnTo>
                    <a:pt x="3314700" y="6667500"/>
                  </a:lnTo>
                  <a:lnTo>
                    <a:pt x="3022600" y="7315200"/>
                  </a:lnTo>
                  <a:cubicBezTo>
                    <a:pt x="2641600" y="8153400"/>
                    <a:pt x="2235200" y="8432800"/>
                    <a:pt x="1638300" y="8432800"/>
                  </a:cubicBezTo>
                  <a:cubicBezTo>
                    <a:pt x="1155700" y="8432800"/>
                    <a:pt x="749300" y="8255000"/>
                    <a:pt x="419100" y="7924800"/>
                  </a:cubicBezTo>
                  <a:lnTo>
                    <a:pt x="0" y="8597900"/>
                  </a:lnTo>
                  <a:cubicBezTo>
                    <a:pt x="406400" y="9004300"/>
                    <a:pt x="1003300" y="9207500"/>
                    <a:pt x="1625600" y="9207500"/>
                  </a:cubicBezTo>
                  <a:cubicBezTo>
                    <a:pt x="2578100" y="9207500"/>
                    <a:pt x="3289300" y="8788400"/>
                    <a:pt x="3848100" y="7480300"/>
                  </a:cubicBezTo>
                  <a:lnTo>
                    <a:pt x="7188200" y="0"/>
                  </a:lnTo>
                  <a:close/>
                  <a:moveTo>
                    <a:pt x="69977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3" name="Freeform 330">
              <a:extLst>
                <a:ext uri="{FF2B5EF4-FFF2-40B4-BE49-F238E27FC236}">
                  <a16:creationId xmlns:a16="http://schemas.microsoft.com/office/drawing/2014/main" id="{033F2500-9DE4-F661-7F0E-66BF3E10FBAE}"/>
                </a:ext>
              </a:extLst>
            </p:cNvPr>
            <p:cNvSpPr/>
            <p:nvPr/>
          </p:nvSpPr>
          <p:spPr>
            <a:xfrm>
              <a:off x="9705394" y="73342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4" name="Freeform 331">
              <a:extLst>
                <a:ext uri="{FF2B5EF4-FFF2-40B4-BE49-F238E27FC236}">
                  <a16:creationId xmlns:a16="http://schemas.microsoft.com/office/drawing/2014/main" id="{9F3899FE-8EC5-9139-8BC2-476335385F80}"/>
                </a:ext>
              </a:extLst>
            </p:cNvPr>
            <p:cNvSpPr/>
            <p:nvPr/>
          </p:nvSpPr>
          <p:spPr>
            <a:xfrm>
              <a:off x="10134020" y="73367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5" name="Freeform 332">
              <a:extLst>
                <a:ext uri="{FF2B5EF4-FFF2-40B4-BE49-F238E27FC236}">
                  <a16:creationId xmlns:a16="http://schemas.microsoft.com/office/drawing/2014/main" id="{F9567B1B-CD2C-4769-BFCF-E48351EBF7A3}"/>
                </a:ext>
              </a:extLst>
            </p:cNvPr>
            <p:cNvSpPr/>
            <p:nvPr/>
          </p:nvSpPr>
          <p:spPr>
            <a:xfrm>
              <a:off x="10678850" y="7196455"/>
              <a:ext cx="227330" cy="474345"/>
            </a:xfrm>
            <a:custGeom>
              <a:avLst/>
              <a:gdLst/>
              <a:ahLst/>
              <a:cxnLst/>
              <a:rect l="0" t="0" r="0" b="0"/>
              <a:pathLst>
                <a:path w="4546600" h="9486900">
                  <a:moveTo>
                    <a:pt x="3251200" y="762000"/>
                  </a:moveTo>
                  <a:cubicBezTo>
                    <a:pt x="3632200" y="762000"/>
                    <a:pt x="3987800" y="876300"/>
                    <a:pt x="4241800" y="1092200"/>
                  </a:cubicBezTo>
                  <a:lnTo>
                    <a:pt x="4546600" y="419100"/>
                  </a:lnTo>
                  <a:cubicBezTo>
                    <a:pt x="4216400" y="139700"/>
                    <a:pt x="3708400" y="0"/>
                    <a:pt x="3213100" y="0"/>
                  </a:cubicBezTo>
                  <a:cubicBezTo>
                    <a:pt x="1905000" y="0"/>
                    <a:pt x="1193800" y="787400"/>
                    <a:pt x="1193800" y="1981200"/>
                  </a:cubicBezTo>
                  <a:lnTo>
                    <a:pt x="1193800" y="2806700"/>
                  </a:lnTo>
                  <a:lnTo>
                    <a:pt x="0" y="2806700"/>
                  </a:lnTo>
                  <a:lnTo>
                    <a:pt x="0" y="3568700"/>
                  </a:lnTo>
                  <a:lnTo>
                    <a:pt x="1193800" y="3568700"/>
                  </a:lnTo>
                  <a:lnTo>
                    <a:pt x="1193800" y="9486900"/>
                  </a:lnTo>
                  <a:lnTo>
                    <a:pt x="2095500" y="9486900"/>
                  </a:lnTo>
                  <a:lnTo>
                    <a:pt x="2095500" y="3568700"/>
                  </a:lnTo>
                  <a:lnTo>
                    <a:pt x="4127500" y="3568700"/>
                  </a:lnTo>
                  <a:lnTo>
                    <a:pt x="4127500" y="2806700"/>
                  </a:lnTo>
                  <a:lnTo>
                    <a:pt x="2070100" y="2806700"/>
                  </a:lnTo>
                  <a:lnTo>
                    <a:pt x="2070100" y="2019300"/>
                  </a:lnTo>
                  <a:cubicBezTo>
                    <a:pt x="2070100" y="1193800"/>
                    <a:pt x="2476500" y="762000"/>
                    <a:pt x="3251200" y="762000"/>
                  </a:cubicBezTo>
                  <a:close/>
                  <a:moveTo>
                    <a:pt x="8509000" y="94869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6" name="Freeform 333">
              <a:extLst>
                <a:ext uri="{FF2B5EF4-FFF2-40B4-BE49-F238E27FC236}">
                  <a16:creationId xmlns:a16="http://schemas.microsoft.com/office/drawing/2014/main" id="{EB3623D4-2E39-5551-06B1-A814DC382F8B}"/>
                </a:ext>
              </a:extLst>
            </p:cNvPr>
            <p:cNvSpPr/>
            <p:nvPr/>
          </p:nvSpPr>
          <p:spPr>
            <a:xfrm>
              <a:off x="10906815" y="73342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7" name="Freeform 334">
              <a:extLst>
                <a:ext uri="{FF2B5EF4-FFF2-40B4-BE49-F238E27FC236}">
                  <a16:creationId xmlns:a16="http://schemas.microsoft.com/office/drawing/2014/main" id="{6B55953D-8F82-3DE8-D691-A8A668AD27F1}"/>
                </a:ext>
              </a:extLst>
            </p:cNvPr>
            <p:cNvSpPr/>
            <p:nvPr/>
          </p:nvSpPr>
          <p:spPr>
            <a:xfrm>
              <a:off x="11338614" y="73342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8" name="Freeform 335">
              <a:extLst>
                <a:ext uri="{FF2B5EF4-FFF2-40B4-BE49-F238E27FC236}">
                  <a16:creationId xmlns:a16="http://schemas.microsoft.com/office/drawing/2014/main" id="{B973315D-2096-2332-DDCC-EA6ABF31DD1C}"/>
                </a:ext>
              </a:extLst>
            </p:cNvPr>
            <p:cNvSpPr/>
            <p:nvPr/>
          </p:nvSpPr>
          <p:spPr>
            <a:xfrm>
              <a:off x="11707550" y="7263765"/>
              <a:ext cx="227965" cy="410210"/>
            </a:xfrm>
            <a:custGeom>
              <a:avLst/>
              <a:gdLst/>
              <a:ahLst/>
              <a:cxnLst/>
              <a:rect l="0" t="0" r="0" b="0"/>
              <a:pathLst>
                <a:path w="4559300" h="8204200">
                  <a:moveTo>
                    <a:pt x="4241800" y="7086600"/>
                  </a:moveTo>
                  <a:cubicBezTo>
                    <a:pt x="3987800" y="7315200"/>
                    <a:pt x="3619500" y="7429500"/>
                    <a:pt x="3251200" y="7429500"/>
                  </a:cubicBezTo>
                  <a:cubicBezTo>
                    <a:pt x="2501900" y="7429500"/>
                    <a:pt x="2095500" y="6997700"/>
                    <a:pt x="2095500" y="6210300"/>
                  </a:cubicBezTo>
                  <a:lnTo>
                    <a:pt x="2095500" y="2222500"/>
                  </a:lnTo>
                  <a:lnTo>
                    <a:pt x="4127500" y="2222500"/>
                  </a:lnTo>
                  <a:lnTo>
                    <a:pt x="4127500" y="1460500"/>
                  </a:lnTo>
                  <a:lnTo>
                    <a:pt x="2095500" y="1460500"/>
                  </a:lnTo>
                  <a:lnTo>
                    <a:pt x="2095500" y="0"/>
                  </a:lnTo>
                  <a:lnTo>
                    <a:pt x="1193800" y="0"/>
                  </a:lnTo>
                  <a:lnTo>
                    <a:pt x="1193800" y="1460500"/>
                  </a:lnTo>
                  <a:lnTo>
                    <a:pt x="0" y="1460500"/>
                  </a:lnTo>
                  <a:lnTo>
                    <a:pt x="0" y="2222500"/>
                  </a:lnTo>
                  <a:lnTo>
                    <a:pt x="1193800" y="2222500"/>
                  </a:lnTo>
                  <a:lnTo>
                    <a:pt x="1193800" y="6261100"/>
                  </a:lnTo>
                  <a:cubicBezTo>
                    <a:pt x="1193800" y="7493000"/>
                    <a:pt x="1892300" y="8204200"/>
                    <a:pt x="3149600" y="8204200"/>
                  </a:cubicBezTo>
                  <a:cubicBezTo>
                    <a:pt x="3670300" y="8204200"/>
                    <a:pt x="4203700" y="8051800"/>
                    <a:pt x="4559300" y="7734300"/>
                  </a:cubicBezTo>
                  <a:close/>
                  <a:moveTo>
                    <a:pt x="838200" y="81407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49" name="Freeform 336">
              <a:extLst>
                <a:ext uri="{FF2B5EF4-FFF2-40B4-BE49-F238E27FC236}">
                  <a16:creationId xmlns:a16="http://schemas.microsoft.com/office/drawing/2014/main" id="{D5242F6D-5F0C-2232-F518-3B677B4156A5}"/>
                </a:ext>
              </a:extLst>
            </p:cNvPr>
            <p:cNvSpPr/>
            <p:nvPr/>
          </p:nvSpPr>
          <p:spPr>
            <a:xfrm>
              <a:off x="12017429" y="71996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0" name="Freeform 337">
              <a:extLst>
                <a:ext uri="{FF2B5EF4-FFF2-40B4-BE49-F238E27FC236}">
                  <a16:creationId xmlns:a16="http://schemas.microsoft.com/office/drawing/2014/main" id="{90EE07E5-B660-E788-3E59-BC3E0AEB3665}"/>
                </a:ext>
              </a:extLst>
            </p:cNvPr>
            <p:cNvSpPr/>
            <p:nvPr/>
          </p:nvSpPr>
          <p:spPr>
            <a:xfrm>
              <a:off x="12414940" y="73342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1" name="Freeform 338">
              <a:extLst>
                <a:ext uri="{FF2B5EF4-FFF2-40B4-BE49-F238E27FC236}">
                  <a16:creationId xmlns:a16="http://schemas.microsoft.com/office/drawing/2014/main" id="{D5593446-6873-3542-06FC-E8DD11E02A5F}"/>
                </a:ext>
              </a:extLst>
            </p:cNvPr>
            <p:cNvSpPr/>
            <p:nvPr/>
          </p:nvSpPr>
          <p:spPr>
            <a:xfrm>
              <a:off x="12878489" y="7199630"/>
              <a:ext cx="179070" cy="597535"/>
            </a:xfrm>
            <a:custGeom>
              <a:avLst/>
              <a:gdLst/>
              <a:ahLst/>
              <a:cxnLst/>
              <a:rect l="0" t="0" r="0" b="0"/>
              <a:pathLst>
                <a:path w="3581400" h="11950700">
                  <a:moveTo>
                    <a:pt x="2921000" y="1282700"/>
                  </a:moveTo>
                  <a:cubicBezTo>
                    <a:pt x="3302000" y="1282700"/>
                    <a:pt x="3581400" y="990600"/>
                    <a:pt x="3581400" y="622300"/>
                  </a:cubicBezTo>
                  <a:cubicBezTo>
                    <a:pt x="3581400" y="279400"/>
                    <a:pt x="3289300" y="0"/>
                    <a:pt x="2921000" y="0"/>
                  </a:cubicBezTo>
                  <a:cubicBezTo>
                    <a:pt x="2552700" y="0"/>
                    <a:pt x="2260600" y="292100"/>
                    <a:pt x="2260600" y="635000"/>
                  </a:cubicBezTo>
                  <a:cubicBezTo>
                    <a:pt x="2260600" y="990600"/>
                    <a:pt x="2552700" y="1282700"/>
                    <a:pt x="2921000" y="1282700"/>
                  </a:cubicBezTo>
                  <a:close/>
                  <a:moveTo>
                    <a:pt x="9283700" y="9423400"/>
                  </a:moveTo>
                  <a:moveTo>
                    <a:pt x="1409700" y="11950700"/>
                  </a:moveTo>
                  <a:cubicBezTo>
                    <a:pt x="2679700" y="11950700"/>
                    <a:pt x="3365500" y="11150600"/>
                    <a:pt x="3365500" y="9918700"/>
                  </a:cubicBezTo>
                  <a:lnTo>
                    <a:pt x="3365500" y="2743200"/>
                  </a:lnTo>
                  <a:lnTo>
                    <a:pt x="2463800" y="2743200"/>
                  </a:lnTo>
                  <a:lnTo>
                    <a:pt x="2463800" y="9918700"/>
                  </a:lnTo>
                  <a:cubicBezTo>
                    <a:pt x="2463800" y="10744200"/>
                    <a:pt x="2070100" y="11176000"/>
                    <a:pt x="1358900" y="11176000"/>
                  </a:cubicBezTo>
                  <a:cubicBezTo>
                    <a:pt x="939800" y="11176000"/>
                    <a:pt x="584200" y="11061700"/>
                    <a:pt x="317500" y="10833100"/>
                  </a:cubicBezTo>
                  <a:lnTo>
                    <a:pt x="0" y="11518900"/>
                  </a:lnTo>
                  <a:cubicBezTo>
                    <a:pt x="330200" y="11811000"/>
                    <a:pt x="876300" y="11950700"/>
                    <a:pt x="1409700" y="11950700"/>
                  </a:cubicBezTo>
                  <a:close/>
                  <a:moveTo>
                    <a:pt x="-13843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2" name="Freeform 339">
              <a:extLst>
                <a:ext uri="{FF2B5EF4-FFF2-40B4-BE49-F238E27FC236}">
                  <a16:creationId xmlns:a16="http://schemas.microsoft.com/office/drawing/2014/main" id="{5C713DDC-3DE2-D8EB-15EE-C3223838724D}"/>
                </a:ext>
              </a:extLst>
            </p:cNvPr>
            <p:cNvSpPr/>
            <p:nvPr/>
          </p:nvSpPr>
          <p:spPr>
            <a:xfrm>
              <a:off x="13138840" y="7334250"/>
              <a:ext cx="339725" cy="339725"/>
            </a:xfrm>
            <a:custGeom>
              <a:avLst/>
              <a:gdLst/>
              <a:ahLst/>
              <a:cxnLst/>
              <a:rect l="0" t="0" r="0" b="0"/>
              <a:pathLst>
                <a:path w="6794500" h="6794500">
                  <a:moveTo>
                    <a:pt x="3403600" y="6794500"/>
                  </a:moveTo>
                  <a:cubicBezTo>
                    <a:pt x="5359400" y="6794500"/>
                    <a:pt x="6794500" y="5372100"/>
                    <a:pt x="6794500" y="3390900"/>
                  </a:cubicBezTo>
                  <a:cubicBezTo>
                    <a:pt x="6794500" y="1409700"/>
                    <a:pt x="5359400" y="0"/>
                    <a:pt x="3403600" y="0"/>
                  </a:cubicBezTo>
                  <a:cubicBezTo>
                    <a:pt x="1447800" y="0"/>
                    <a:pt x="0" y="1409700"/>
                    <a:pt x="0" y="3390900"/>
                  </a:cubicBezTo>
                  <a:cubicBezTo>
                    <a:pt x="0" y="5372100"/>
                    <a:pt x="1447800" y="6794500"/>
                    <a:pt x="3403600" y="6794500"/>
                  </a:cubicBezTo>
                  <a:close/>
                  <a:moveTo>
                    <a:pt x="-647700" y="6731000"/>
                  </a:moveTo>
                  <a:moveTo>
                    <a:pt x="3403600" y="5994400"/>
                  </a:moveTo>
                  <a:cubicBezTo>
                    <a:pt x="1981200" y="5994400"/>
                    <a:pt x="914400" y="4953000"/>
                    <a:pt x="914400" y="3390900"/>
                  </a:cubicBezTo>
                  <a:cubicBezTo>
                    <a:pt x="914400" y="1828800"/>
                    <a:pt x="1981200" y="787400"/>
                    <a:pt x="3403600" y="787400"/>
                  </a:cubicBezTo>
                  <a:cubicBezTo>
                    <a:pt x="4826000" y="787400"/>
                    <a:pt x="5880100" y="1828800"/>
                    <a:pt x="5880100" y="3390900"/>
                  </a:cubicBezTo>
                  <a:cubicBezTo>
                    <a:pt x="5880100" y="4953000"/>
                    <a:pt x="4826000" y="5994400"/>
                    <a:pt x="3403600" y="5994400"/>
                  </a:cubicBezTo>
                  <a:close/>
                  <a:moveTo>
                    <a:pt x="1524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3" name="Freeform 340">
              <a:extLst>
                <a:ext uri="{FF2B5EF4-FFF2-40B4-BE49-F238E27FC236}">
                  <a16:creationId xmlns:a16="http://schemas.microsoft.com/office/drawing/2014/main" id="{5CF42455-118D-6304-E37C-9387ED64E71A}"/>
                </a:ext>
              </a:extLst>
            </p:cNvPr>
            <p:cNvSpPr/>
            <p:nvPr/>
          </p:nvSpPr>
          <p:spPr>
            <a:xfrm>
              <a:off x="13567463" y="7336790"/>
              <a:ext cx="304165" cy="337185"/>
            </a:xfrm>
            <a:custGeom>
              <a:avLst/>
              <a:gdLst/>
              <a:ahLst/>
              <a:cxnLst/>
              <a:rect l="0" t="0" r="0" b="0"/>
              <a:pathLst>
                <a:path w="6083300" h="6743700">
                  <a:moveTo>
                    <a:pt x="5181600" y="0"/>
                  </a:moveTo>
                  <a:lnTo>
                    <a:pt x="5181600" y="3505200"/>
                  </a:lnTo>
                  <a:cubicBezTo>
                    <a:pt x="5181600" y="5029200"/>
                    <a:pt x="4305300" y="5930900"/>
                    <a:pt x="2908300" y="5930900"/>
                  </a:cubicBezTo>
                  <a:cubicBezTo>
                    <a:pt x="1638300" y="5930900"/>
                    <a:pt x="901700" y="5207000"/>
                    <a:pt x="901700" y="3784600"/>
                  </a:cubicBezTo>
                  <a:lnTo>
                    <a:pt x="901700" y="0"/>
                  </a:lnTo>
                  <a:lnTo>
                    <a:pt x="0" y="0"/>
                  </a:lnTo>
                  <a:lnTo>
                    <a:pt x="0" y="3873500"/>
                  </a:lnTo>
                  <a:cubicBezTo>
                    <a:pt x="0" y="5791200"/>
                    <a:pt x="1117600" y="6743700"/>
                    <a:pt x="2819400" y="6743700"/>
                  </a:cubicBezTo>
                  <a:cubicBezTo>
                    <a:pt x="3886200" y="6743700"/>
                    <a:pt x="4749800" y="6273800"/>
                    <a:pt x="5219700" y="5461000"/>
                  </a:cubicBezTo>
                  <a:lnTo>
                    <a:pt x="5219700" y="6680200"/>
                  </a:lnTo>
                  <a:lnTo>
                    <a:pt x="6083300" y="6680200"/>
                  </a:lnTo>
                  <a:lnTo>
                    <a:pt x="6083300" y="0"/>
                  </a:lnTo>
                  <a:close/>
                  <a:moveTo>
                    <a:pt x="54864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4" name="Freeform 341">
              <a:extLst>
                <a:ext uri="{FF2B5EF4-FFF2-40B4-BE49-F238E27FC236}">
                  <a16:creationId xmlns:a16="http://schemas.microsoft.com/office/drawing/2014/main" id="{8F3D2E73-15B3-FC8C-51B2-AB0C6228ED60}"/>
                </a:ext>
              </a:extLst>
            </p:cNvPr>
            <p:cNvSpPr/>
            <p:nvPr/>
          </p:nvSpPr>
          <p:spPr>
            <a:xfrm>
              <a:off x="13997995" y="7334250"/>
              <a:ext cx="168275" cy="336550"/>
            </a:xfrm>
            <a:custGeom>
              <a:avLst/>
              <a:gdLst/>
              <a:ahLst/>
              <a:cxnLst/>
              <a:rect l="0" t="0" r="0" b="0"/>
              <a:pathLst>
                <a:path w="3365500" h="6731000">
                  <a:moveTo>
                    <a:pt x="863600" y="1358900"/>
                  </a:moveTo>
                  <a:lnTo>
                    <a:pt x="863600" y="50800"/>
                  </a:lnTo>
                  <a:lnTo>
                    <a:pt x="0" y="50800"/>
                  </a:lnTo>
                  <a:lnTo>
                    <a:pt x="0" y="6731000"/>
                  </a:lnTo>
                  <a:lnTo>
                    <a:pt x="901700" y="6731000"/>
                  </a:lnTo>
                  <a:lnTo>
                    <a:pt x="901700" y="3327400"/>
                  </a:lnTo>
                  <a:cubicBezTo>
                    <a:pt x="901700" y="1752600"/>
                    <a:pt x="1752600" y="863600"/>
                    <a:pt x="3149600" y="863600"/>
                  </a:cubicBezTo>
                  <a:cubicBezTo>
                    <a:pt x="3213100" y="863600"/>
                    <a:pt x="3289300" y="876300"/>
                    <a:pt x="3365500" y="876300"/>
                  </a:cubicBezTo>
                  <a:lnTo>
                    <a:pt x="3365500" y="0"/>
                  </a:lnTo>
                  <a:cubicBezTo>
                    <a:pt x="2133600" y="0"/>
                    <a:pt x="1282700" y="469900"/>
                    <a:pt x="863600" y="1358900"/>
                  </a:cubicBezTo>
                  <a:close/>
                  <a:moveTo>
                    <a:pt x="4114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5" name="Freeform 342">
              <a:extLst>
                <a:ext uri="{FF2B5EF4-FFF2-40B4-BE49-F238E27FC236}">
                  <a16:creationId xmlns:a16="http://schemas.microsoft.com/office/drawing/2014/main" id="{F6871668-8416-5AB5-0F3E-AE1F03D94D83}"/>
                </a:ext>
              </a:extLst>
            </p:cNvPr>
            <p:cNvSpPr/>
            <p:nvPr/>
          </p:nvSpPr>
          <p:spPr>
            <a:xfrm>
              <a:off x="14247549" y="7334250"/>
              <a:ext cx="307340" cy="336550"/>
            </a:xfrm>
            <a:custGeom>
              <a:avLst/>
              <a:gdLst/>
              <a:ahLst/>
              <a:cxnLst/>
              <a:rect l="0" t="0" r="0" b="0"/>
              <a:pathLst>
                <a:path w="6146800" h="6731000">
                  <a:moveTo>
                    <a:pt x="3403600" y="0"/>
                  </a:moveTo>
                  <a:cubicBezTo>
                    <a:pt x="2247900" y="0"/>
                    <a:pt x="1346200" y="469900"/>
                    <a:pt x="863600" y="1282700"/>
                  </a:cubicBezTo>
                  <a:lnTo>
                    <a:pt x="863600" y="50800"/>
                  </a:lnTo>
                  <a:lnTo>
                    <a:pt x="0" y="50800"/>
                  </a:lnTo>
                  <a:lnTo>
                    <a:pt x="0" y="6731000"/>
                  </a:lnTo>
                  <a:lnTo>
                    <a:pt x="901700" y="6731000"/>
                  </a:lnTo>
                  <a:lnTo>
                    <a:pt x="901700" y="3225800"/>
                  </a:lnTo>
                  <a:cubicBezTo>
                    <a:pt x="901700" y="1701800"/>
                    <a:pt x="1803400" y="812800"/>
                    <a:pt x="3238500" y="812800"/>
                  </a:cubicBezTo>
                  <a:cubicBezTo>
                    <a:pt x="4508500" y="812800"/>
                    <a:pt x="5245100" y="1536700"/>
                    <a:pt x="5245100" y="2946400"/>
                  </a:cubicBezTo>
                  <a:lnTo>
                    <a:pt x="5245100" y="6731000"/>
                  </a:lnTo>
                  <a:lnTo>
                    <a:pt x="6146800" y="6731000"/>
                  </a:lnTo>
                  <a:lnTo>
                    <a:pt x="6146800" y="2857500"/>
                  </a:lnTo>
                  <a:cubicBezTo>
                    <a:pt x="6146800" y="939800"/>
                    <a:pt x="5029200" y="0"/>
                    <a:pt x="3403600" y="0"/>
                  </a:cubicBezTo>
                  <a:close/>
                  <a:moveTo>
                    <a:pt x="54737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6" name="Freeform 343">
              <a:extLst>
                <a:ext uri="{FF2B5EF4-FFF2-40B4-BE49-F238E27FC236}">
                  <a16:creationId xmlns:a16="http://schemas.microsoft.com/office/drawing/2014/main" id="{DA0F9693-42C2-AAE6-3A43-1C7F67817CF8}"/>
                </a:ext>
              </a:extLst>
            </p:cNvPr>
            <p:cNvSpPr/>
            <p:nvPr/>
          </p:nvSpPr>
          <p:spPr>
            <a:xfrm>
              <a:off x="14645058" y="73342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7" name="Freeform 344">
              <a:extLst>
                <a:ext uri="{FF2B5EF4-FFF2-40B4-BE49-F238E27FC236}">
                  <a16:creationId xmlns:a16="http://schemas.microsoft.com/office/drawing/2014/main" id="{6ACEFAD6-D1DB-58AC-7EE5-DD635A978AA6}"/>
                </a:ext>
              </a:extLst>
            </p:cNvPr>
            <p:cNvSpPr/>
            <p:nvPr/>
          </p:nvSpPr>
          <p:spPr>
            <a:xfrm>
              <a:off x="14977164" y="7336790"/>
              <a:ext cx="359410" cy="460375"/>
            </a:xfrm>
            <a:custGeom>
              <a:avLst/>
              <a:gdLst/>
              <a:ahLst/>
              <a:cxnLst/>
              <a:rect l="0" t="0" r="0" b="0"/>
              <a:pathLst>
                <a:path w="7188200" h="9207500">
                  <a:moveTo>
                    <a:pt x="6299200" y="0"/>
                  </a:moveTo>
                  <a:lnTo>
                    <a:pt x="3784600" y="5676900"/>
                  </a:lnTo>
                  <a:lnTo>
                    <a:pt x="1270000" y="0"/>
                  </a:lnTo>
                  <a:lnTo>
                    <a:pt x="330200" y="0"/>
                  </a:lnTo>
                  <a:lnTo>
                    <a:pt x="3314700" y="6667500"/>
                  </a:lnTo>
                  <a:lnTo>
                    <a:pt x="3022600" y="7315200"/>
                  </a:lnTo>
                  <a:cubicBezTo>
                    <a:pt x="2641600" y="8153400"/>
                    <a:pt x="2235200" y="8432800"/>
                    <a:pt x="1638300" y="8432800"/>
                  </a:cubicBezTo>
                  <a:cubicBezTo>
                    <a:pt x="1155700" y="8432800"/>
                    <a:pt x="749300" y="8255000"/>
                    <a:pt x="419100" y="7924800"/>
                  </a:cubicBezTo>
                  <a:lnTo>
                    <a:pt x="0" y="8597900"/>
                  </a:lnTo>
                  <a:cubicBezTo>
                    <a:pt x="406400" y="9004300"/>
                    <a:pt x="1003300" y="9207500"/>
                    <a:pt x="1625600" y="9207500"/>
                  </a:cubicBezTo>
                  <a:cubicBezTo>
                    <a:pt x="2578100" y="9207500"/>
                    <a:pt x="3289300" y="8788400"/>
                    <a:pt x="3848100" y="7480300"/>
                  </a:cubicBezTo>
                  <a:lnTo>
                    <a:pt x="7188200" y="0"/>
                  </a:lnTo>
                  <a:close/>
                  <a:moveTo>
                    <a:pt x="6997700" y="66802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8" name="Freeform 345">
              <a:extLst>
                <a:ext uri="{FF2B5EF4-FFF2-40B4-BE49-F238E27FC236}">
                  <a16:creationId xmlns:a16="http://schemas.microsoft.com/office/drawing/2014/main" id="{CE42B69B-0ACB-7DAF-91BE-EA50E0112040}"/>
                </a:ext>
              </a:extLst>
            </p:cNvPr>
            <p:cNvSpPr/>
            <p:nvPr/>
          </p:nvSpPr>
          <p:spPr>
            <a:xfrm>
              <a:off x="15538505" y="73342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59" name="Freeform 346">
              <a:extLst>
                <a:ext uri="{FF2B5EF4-FFF2-40B4-BE49-F238E27FC236}">
                  <a16:creationId xmlns:a16="http://schemas.microsoft.com/office/drawing/2014/main" id="{432441A8-8C13-0DB8-B089-E97274E9C39C}"/>
                </a:ext>
              </a:extLst>
            </p:cNvPr>
            <p:cNvSpPr/>
            <p:nvPr/>
          </p:nvSpPr>
          <p:spPr>
            <a:xfrm>
              <a:off x="15941095" y="7199630"/>
              <a:ext cx="307340" cy="471170"/>
            </a:xfrm>
            <a:custGeom>
              <a:avLst/>
              <a:gdLst/>
              <a:ahLst/>
              <a:cxnLst/>
              <a:rect l="0" t="0" r="0" b="0"/>
              <a:pathLst>
                <a:path w="6146800" h="9423400">
                  <a:moveTo>
                    <a:pt x="3403600" y="2692400"/>
                  </a:moveTo>
                  <a:cubicBezTo>
                    <a:pt x="2273300" y="2692400"/>
                    <a:pt x="1397000" y="3136900"/>
                    <a:pt x="901700" y="3911600"/>
                  </a:cubicBezTo>
                  <a:lnTo>
                    <a:pt x="901700" y="0"/>
                  </a:lnTo>
                  <a:lnTo>
                    <a:pt x="0" y="0"/>
                  </a:lnTo>
                  <a:lnTo>
                    <a:pt x="0" y="9423400"/>
                  </a:lnTo>
                  <a:lnTo>
                    <a:pt x="901700" y="9423400"/>
                  </a:lnTo>
                  <a:lnTo>
                    <a:pt x="901700" y="5918200"/>
                  </a:lnTo>
                  <a:cubicBezTo>
                    <a:pt x="901700" y="4394200"/>
                    <a:pt x="1803400" y="3505200"/>
                    <a:pt x="3238500" y="3505200"/>
                  </a:cubicBezTo>
                  <a:cubicBezTo>
                    <a:pt x="4508500" y="3505200"/>
                    <a:pt x="5245100" y="4229100"/>
                    <a:pt x="5245100" y="5638800"/>
                  </a:cubicBezTo>
                  <a:lnTo>
                    <a:pt x="5245100" y="9423400"/>
                  </a:lnTo>
                  <a:lnTo>
                    <a:pt x="6146800" y="9423400"/>
                  </a:lnTo>
                  <a:lnTo>
                    <a:pt x="6146800" y="5549900"/>
                  </a:lnTo>
                  <a:cubicBezTo>
                    <a:pt x="6146800" y="3632200"/>
                    <a:pt x="5029200" y="2692400"/>
                    <a:pt x="3403600" y="2692400"/>
                  </a:cubicBezTo>
                  <a:close/>
                  <a:moveTo>
                    <a:pt x="54737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60" name="Freeform 347">
              <a:extLst>
                <a:ext uri="{FF2B5EF4-FFF2-40B4-BE49-F238E27FC236}">
                  <a16:creationId xmlns:a16="http://schemas.microsoft.com/office/drawing/2014/main" id="{D829533C-21FA-2706-CCE2-68DE560480AB}"/>
                </a:ext>
              </a:extLst>
            </p:cNvPr>
            <p:cNvSpPr/>
            <p:nvPr/>
          </p:nvSpPr>
          <p:spPr>
            <a:xfrm>
              <a:off x="16338605" y="7334250"/>
              <a:ext cx="325120" cy="339725"/>
            </a:xfrm>
            <a:custGeom>
              <a:avLst/>
              <a:gdLst/>
              <a:ahLst/>
              <a:cxnLst/>
              <a:rect l="0" t="0" r="0" b="0"/>
              <a:pathLst>
                <a:path w="6502400" h="6794500">
                  <a:moveTo>
                    <a:pt x="6502400" y="3390900"/>
                  </a:moveTo>
                  <a:cubicBezTo>
                    <a:pt x="6502400" y="1384300"/>
                    <a:pt x="5143500" y="0"/>
                    <a:pt x="3263900" y="0"/>
                  </a:cubicBezTo>
                  <a:cubicBezTo>
                    <a:pt x="1384300" y="0"/>
                    <a:pt x="0" y="1409700"/>
                    <a:pt x="0" y="3390900"/>
                  </a:cubicBezTo>
                  <a:cubicBezTo>
                    <a:pt x="0" y="5372100"/>
                    <a:pt x="1422400" y="6794500"/>
                    <a:pt x="3505200" y="6794500"/>
                  </a:cubicBezTo>
                  <a:cubicBezTo>
                    <a:pt x="4559300" y="6794500"/>
                    <a:pt x="5486400" y="6413500"/>
                    <a:pt x="6083300" y="5702300"/>
                  </a:cubicBezTo>
                  <a:lnTo>
                    <a:pt x="5575300" y="5118100"/>
                  </a:lnTo>
                  <a:cubicBezTo>
                    <a:pt x="5067300" y="5702300"/>
                    <a:pt x="4343400" y="5994400"/>
                    <a:pt x="3530600" y="5994400"/>
                  </a:cubicBezTo>
                  <a:cubicBezTo>
                    <a:pt x="2070100" y="5994400"/>
                    <a:pt x="1003300" y="5067300"/>
                    <a:pt x="901700" y="3670300"/>
                  </a:cubicBezTo>
                  <a:lnTo>
                    <a:pt x="6489700" y="3670300"/>
                  </a:lnTo>
                  <a:cubicBezTo>
                    <a:pt x="6489700" y="3568700"/>
                    <a:pt x="6502400" y="3467100"/>
                    <a:pt x="6502400" y="3390900"/>
                  </a:cubicBezTo>
                  <a:close/>
                  <a:moveTo>
                    <a:pt x="2755900" y="6731000"/>
                  </a:moveTo>
                  <a:moveTo>
                    <a:pt x="3263900" y="774700"/>
                  </a:moveTo>
                  <a:cubicBezTo>
                    <a:pt x="4572000" y="774700"/>
                    <a:pt x="5524500" y="1689100"/>
                    <a:pt x="5638800" y="2997200"/>
                  </a:cubicBezTo>
                  <a:lnTo>
                    <a:pt x="901700" y="2997200"/>
                  </a:lnTo>
                  <a:cubicBezTo>
                    <a:pt x="1016000" y="1689100"/>
                    <a:pt x="1968500" y="774700"/>
                    <a:pt x="3263900" y="774700"/>
                  </a:cubicBezTo>
                  <a:close/>
                  <a:moveTo>
                    <a:pt x="53721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61" name="Freeform 348">
              <a:extLst>
                <a:ext uri="{FF2B5EF4-FFF2-40B4-BE49-F238E27FC236}">
                  <a16:creationId xmlns:a16="http://schemas.microsoft.com/office/drawing/2014/main" id="{C3024ECC-14C1-8FDC-DFF2-EBB024F2B896}"/>
                </a:ext>
              </a:extLst>
            </p:cNvPr>
            <p:cNvSpPr/>
            <p:nvPr/>
          </p:nvSpPr>
          <p:spPr>
            <a:xfrm>
              <a:off x="16718334" y="7334250"/>
              <a:ext cx="280035" cy="339725"/>
            </a:xfrm>
            <a:custGeom>
              <a:avLst/>
              <a:gdLst/>
              <a:ahLst/>
              <a:cxnLst/>
              <a:rect l="0" t="0" r="0" b="0"/>
              <a:pathLst>
                <a:path w="5600700" h="6794500">
                  <a:moveTo>
                    <a:pt x="2895600" y="0"/>
                  </a:moveTo>
                  <a:cubicBezTo>
                    <a:pt x="1841500" y="0"/>
                    <a:pt x="850900" y="330200"/>
                    <a:pt x="177800" y="901700"/>
                  </a:cubicBezTo>
                  <a:lnTo>
                    <a:pt x="584200" y="1574800"/>
                  </a:lnTo>
                  <a:cubicBezTo>
                    <a:pt x="1130300" y="1092200"/>
                    <a:pt x="1943100" y="787400"/>
                    <a:pt x="2806700" y="787400"/>
                  </a:cubicBezTo>
                  <a:cubicBezTo>
                    <a:pt x="4051300" y="787400"/>
                    <a:pt x="4699000" y="1409700"/>
                    <a:pt x="4699000" y="2552700"/>
                  </a:cubicBezTo>
                  <a:lnTo>
                    <a:pt x="4699000" y="2959100"/>
                  </a:lnTo>
                  <a:lnTo>
                    <a:pt x="2578100" y="2959100"/>
                  </a:lnTo>
                  <a:cubicBezTo>
                    <a:pt x="660400" y="2959100"/>
                    <a:pt x="0" y="3822700"/>
                    <a:pt x="0" y="4851400"/>
                  </a:cubicBezTo>
                  <a:cubicBezTo>
                    <a:pt x="0" y="6007100"/>
                    <a:pt x="927100" y="6794500"/>
                    <a:pt x="2438400" y="6794500"/>
                  </a:cubicBezTo>
                  <a:cubicBezTo>
                    <a:pt x="3543300" y="6794500"/>
                    <a:pt x="4330700" y="6375400"/>
                    <a:pt x="4737100" y="5689600"/>
                  </a:cubicBezTo>
                  <a:lnTo>
                    <a:pt x="4737100" y="6731000"/>
                  </a:lnTo>
                  <a:lnTo>
                    <a:pt x="5600700" y="6731000"/>
                  </a:lnTo>
                  <a:lnTo>
                    <a:pt x="5600700" y="2590800"/>
                  </a:lnTo>
                  <a:cubicBezTo>
                    <a:pt x="5600700" y="863600"/>
                    <a:pt x="4622800" y="0"/>
                    <a:pt x="2895600" y="0"/>
                  </a:cubicBezTo>
                  <a:close/>
                  <a:moveTo>
                    <a:pt x="6032500" y="6731000"/>
                  </a:moveTo>
                  <a:moveTo>
                    <a:pt x="2578100" y="6083300"/>
                  </a:moveTo>
                  <a:cubicBezTo>
                    <a:pt x="1511300" y="6083300"/>
                    <a:pt x="889000" y="5600700"/>
                    <a:pt x="889000" y="4826000"/>
                  </a:cubicBezTo>
                  <a:cubicBezTo>
                    <a:pt x="889000" y="4140200"/>
                    <a:pt x="1308100" y="3632200"/>
                    <a:pt x="2603500" y="3632200"/>
                  </a:cubicBezTo>
                  <a:lnTo>
                    <a:pt x="4699000" y="3632200"/>
                  </a:lnTo>
                  <a:lnTo>
                    <a:pt x="4699000" y="4724400"/>
                  </a:lnTo>
                  <a:cubicBezTo>
                    <a:pt x="4343400" y="5600700"/>
                    <a:pt x="3594100" y="6083300"/>
                    <a:pt x="2578100" y="6083300"/>
                  </a:cubicBezTo>
                  <a:close/>
                  <a:moveTo>
                    <a:pt x="-50800" y="67310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sp>
          <p:nvSpPr>
            <p:cNvPr id="562" name="Freeform 349">
              <a:extLst>
                <a:ext uri="{FF2B5EF4-FFF2-40B4-BE49-F238E27FC236}">
                  <a16:creationId xmlns:a16="http://schemas.microsoft.com/office/drawing/2014/main" id="{FF750D09-DB90-CEDD-88BF-E4C5E0980A34}"/>
                </a:ext>
              </a:extLst>
            </p:cNvPr>
            <p:cNvSpPr/>
            <p:nvPr/>
          </p:nvSpPr>
          <p:spPr>
            <a:xfrm>
              <a:off x="17088540" y="7199630"/>
              <a:ext cx="338455" cy="474345"/>
            </a:xfrm>
            <a:custGeom>
              <a:avLst/>
              <a:gdLst/>
              <a:ahLst/>
              <a:cxnLst/>
              <a:rect l="0" t="0" r="0" b="0"/>
              <a:pathLst>
                <a:path w="6769100" h="9486900">
                  <a:moveTo>
                    <a:pt x="5867400" y="0"/>
                  </a:moveTo>
                  <a:lnTo>
                    <a:pt x="5867400" y="4013200"/>
                  </a:lnTo>
                  <a:cubicBezTo>
                    <a:pt x="5308600" y="3149600"/>
                    <a:pt x="4394200" y="2692400"/>
                    <a:pt x="3327400" y="2692400"/>
                  </a:cubicBezTo>
                  <a:cubicBezTo>
                    <a:pt x="1422400" y="2692400"/>
                    <a:pt x="0" y="4064000"/>
                    <a:pt x="0" y="6083300"/>
                  </a:cubicBezTo>
                  <a:cubicBezTo>
                    <a:pt x="0" y="8102600"/>
                    <a:pt x="1422400" y="9486900"/>
                    <a:pt x="3327400" y="9486900"/>
                  </a:cubicBezTo>
                  <a:cubicBezTo>
                    <a:pt x="4432300" y="9486900"/>
                    <a:pt x="5359400" y="9004300"/>
                    <a:pt x="5905500" y="8102600"/>
                  </a:cubicBezTo>
                  <a:lnTo>
                    <a:pt x="5905500" y="9423400"/>
                  </a:lnTo>
                  <a:lnTo>
                    <a:pt x="6769100" y="9423400"/>
                  </a:lnTo>
                  <a:lnTo>
                    <a:pt x="6769100" y="0"/>
                  </a:lnTo>
                  <a:close/>
                  <a:moveTo>
                    <a:pt x="8839200" y="9423400"/>
                  </a:moveTo>
                  <a:moveTo>
                    <a:pt x="3403600" y="8686800"/>
                  </a:moveTo>
                  <a:cubicBezTo>
                    <a:pt x="1981200" y="8686800"/>
                    <a:pt x="914400" y="7645400"/>
                    <a:pt x="914400" y="6083300"/>
                  </a:cubicBezTo>
                  <a:cubicBezTo>
                    <a:pt x="914400" y="4521200"/>
                    <a:pt x="1981200" y="3479800"/>
                    <a:pt x="3403600" y="3479800"/>
                  </a:cubicBezTo>
                  <a:cubicBezTo>
                    <a:pt x="4813300" y="3479800"/>
                    <a:pt x="5880100" y="4521200"/>
                    <a:pt x="5880100" y="6083300"/>
                  </a:cubicBezTo>
                  <a:cubicBezTo>
                    <a:pt x="5880100" y="7645400"/>
                    <a:pt x="4813300" y="8686800"/>
                    <a:pt x="3403600" y="8686800"/>
                  </a:cubicBezTo>
                  <a:close/>
                  <a:moveTo>
                    <a:pt x="152400" y="9423400"/>
                  </a:moveTo>
                </a:path>
              </a:pathLst>
            </a:custGeom>
            <a:solidFill>
              <a:srgbClr val="FFFFFF">
                <a:alpha val="100000"/>
              </a:srgbClr>
            </a:solidFill>
            <a:ln w="635">
              <a:noFill/>
            </a:ln>
          </p:spPr>
          <p:style>
            <a:lnRef idx="2">
              <a:schemeClr val="accent1">
                <a:shade val="50000"/>
              </a:schemeClr>
            </a:lnRef>
            <a:fillRef idx="1">
              <a:schemeClr val="accent1"/>
            </a:fillRef>
            <a:effectRef idx="0">
              <a:schemeClr val="accent1"/>
            </a:effectRef>
            <a:fontRef idx="minor">
              <a:schemeClr val="lt1"/>
            </a:fontRef>
          </p:style>
        </p:sp>
      </p:grpSp>
      <p:sp>
        <p:nvSpPr>
          <p:cNvPr id="564" name="Title 563">
            <a:extLst>
              <a:ext uri="{FF2B5EF4-FFF2-40B4-BE49-F238E27FC236}">
                <a16:creationId xmlns:a16="http://schemas.microsoft.com/office/drawing/2014/main" id="{085A9D34-9605-49BF-A606-3DDF6241CD90}"/>
              </a:ext>
            </a:extLst>
          </p:cNvPr>
          <p:cNvSpPr txBox="1">
            <a:spLocks noGrp="1"/>
          </p:cNvSpPr>
          <p:nvPr>
            <p:ph type="title"/>
          </p:nvPr>
        </p:nvSpPr>
        <p:spPr>
          <a:xfrm>
            <a:off x="495074" y="6910808"/>
            <a:ext cx="9861550" cy="215444"/>
          </a:xfrm>
          <a:prstGeom prst="rect">
            <a:avLst/>
          </a:prstGeom>
          <a:solidFill>
            <a:srgbClr val="9DD4CF"/>
          </a:solidFill>
        </p:spPr>
        <p:txBody>
          <a:bodyPr wrap="square">
            <a:spAutoFit/>
          </a:bodyPr>
          <a:lstStyle/>
          <a:p>
            <a:pPr algn="ctr"/>
            <a:r>
              <a:rPr lang="en-NZ" sz="1400" b="1" dirty="0">
                <a:solidFill>
                  <a:schemeClr val="tx1"/>
                </a:solidFill>
              </a:rPr>
              <a:t>Training will be given to SBHS staff in 2023-2025 on how to embed Te Ūkaipō into their practice</a:t>
            </a:r>
          </a:p>
        </p:txBody>
      </p:sp>
    </p:spTree>
    <p:extLst>
      <p:ext uri="{BB962C8B-B14F-4D97-AF65-F5344CB8AC3E}">
        <p14:creationId xmlns:p14="http://schemas.microsoft.com/office/powerpoint/2010/main" val="242325583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spiral logo">
            <a:extLst>
              <a:ext uri="{FF2B5EF4-FFF2-40B4-BE49-F238E27FC236}">
                <a16:creationId xmlns:a16="http://schemas.microsoft.com/office/drawing/2014/main" id="{5C2327BD-D410-2AF8-68EE-99B90F51380E}"/>
              </a:ext>
            </a:extLst>
          </p:cNvPr>
          <p:cNvPicPr>
            <a:picLocks noChangeAspect="1"/>
          </p:cNvPicPr>
          <p:nvPr/>
        </p:nvPicPr>
        <p:blipFill rotWithShape="1">
          <a:blip r:embed="rId5">
            <a:alphaModFix amt="70000"/>
          </a:blip>
          <a:srcRect l="45771" t="34336" r="27777" b="46988"/>
          <a:stretch/>
        </p:blipFill>
        <p:spPr>
          <a:xfrm>
            <a:off x="-14697" y="0"/>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23214" y="2055570"/>
            <a:ext cx="5222211" cy="1755329"/>
          </a:xfrm>
        </p:spPr>
        <p:txBody>
          <a:bodyPr/>
          <a:lstStyle/>
          <a:p>
            <a:br>
              <a:rPr lang="en-AU" dirty="0"/>
            </a:br>
            <a:r>
              <a:rPr lang="en-AU" dirty="0" err="1"/>
              <a:t>Maiangi</a:t>
            </a:r>
            <a:r>
              <a:rPr lang="en-AU" dirty="0"/>
              <a:t> te reo o te Rangatahi</a:t>
            </a:r>
            <a:br>
              <a:rPr lang="en-AU" dirty="0"/>
            </a:br>
            <a:r>
              <a:rPr lang="en-AU" b="0" dirty="0"/>
              <a:t>Elevating</a:t>
            </a:r>
            <a:r>
              <a:rPr lang="en-AU" dirty="0"/>
              <a:t> </a:t>
            </a:r>
            <a:r>
              <a:rPr lang="en-AU" b="0" dirty="0"/>
              <a:t>Rangatahi Voice</a:t>
            </a:r>
          </a:p>
        </p:txBody>
      </p:sp>
    </p:spTree>
    <p:custDataLst>
      <p:custData r:id="rId1"/>
      <p:custData r:id="rId2"/>
    </p:custDataLst>
    <p:extLst>
      <p:ext uri="{BB962C8B-B14F-4D97-AF65-F5344CB8AC3E}">
        <p14:creationId xmlns:p14="http://schemas.microsoft.com/office/powerpoint/2010/main" val="18061333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p:txBody>
          <a:bodyPr/>
          <a:lstStyle/>
          <a:p>
            <a:r>
              <a:rPr lang="en-NZ" sz="2500" b="1" err="1">
                <a:solidFill>
                  <a:schemeClr val="tx1"/>
                </a:solidFill>
                <a:latin typeface="+mj-lt"/>
              </a:rPr>
              <a:t>Ngā</a:t>
            </a:r>
            <a:r>
              <a:rPr lang="en-NZ" sz="2500" b="1">
                <a:solidFill>
                  <a:schemeClr val="tx1"/>
                </a:solidFill>
                <a:latin typeface="+mj-lt"/>
              </a:rPr>
              <a:t> Rangatahi </a:t>
            </a:r>
            <a:r>
              <a:rPr lang="en-NZ" sz="2500" b="1" err="1">
                <a:solidFill>
                  <a:schemeClr val="tx1"/>
                </a:solidFill>
                <a:latin typeface="+mj-lt"/>
              </a:rPr>
              <a:t>tū</a:t>
            </a:r>
            <a:r>
              <a:rPr lang="en-NZ" sz="2500" b="1">
                <a:solidFill>
                  <a:schemeClr val="tx1"/>
                </a:solidFill>
                <a:latin typeface="+mj-lt"/>
              </a:rPr>
              <a:t> </a:t>
            </a:r>
            <a:r>
              <a:rPr lang="en-NZ" sz="2500" b="1" err="1">
                <a:solidFill>
                  <a:schemeClr val="tx1"/>
                </a:solidFill>
                <a:latin typeface="+mj-lt"/>
              </a:rPr>
              <a:t>matua</a:t>
            </a:r>
            <a:r>
              <a:rPr lang="en-NZ" sz="2500" b="1">
                <a:solidFill>
                  <a:schemeClr val="tx1"/>
                </a:solidFill>
                <a:latin typeface="+mj-lt"/>
              </a:rPr>
              <a:t> </a:t>
            </a:r>
            <a:r>
              <a:rPr lang="en-NZ" sz="2500" b="0">
                <a:solidFill>
                  <a:schemeClr val="tx1"/>
                </a:solidFill>
                <a:latin typeface="+mj-lt"/>
              </a:rPr>
              <a:t>|</a:t>
            </a:r>
            <a:r>
              <a:rPr lang="en-NZ" sz="2500" b="1">
                <a:solidFill>
                  <a:schemeClr val="tx1"/>
                </a:solidFill>
                <a:latin typeface="+mj-lt"/>
              </a:rPr>
              <a:t> </a:t>
            </a:r>
            <a:r>
              <a:rPr lang="en-NZ" b="0">
                <a:latin typeface="+mj-lt"/>
              </a:rPr>
              <a:t>Priority rangatahi</a:t>
            </a:r>
          </a:p>
        </p:txBody>
      </p:sp>
      <p:grpSp>
        <p:nvGrpSpPr>
          <p:cNvPr id="490" name="Group 489" descr="Graphic showing priority population groups">
            <a:extLst>
              <a:ext uri="{FF2B5EF4-FFF2-40B4-BE49-F238E27FC236}">
                <a16:creationId xmlns:a16="http://schemas.microsoft.com/office/drawing/2014/main" id="{7C867ED5-0A62-AF59-279E-7D841BA955F7}"/>
              </a:ext>
            </a:extLst>
          </p:cNvPr>
          <p:cNvGrpSpPr/>
          <p:nvPr/>
        </p:nvGrpSpPr>
        <p:grpSpPr>
          <a:xfrm>
            <a:off x="377825" y="2174603"/>
            <a:ext cx="10123231" cy="4286326"/>
            <a:chOff x="1118736" y="2022135"/>
            <a:chExt cx="9036068" cy="3826005"/>
          </a:xfrm>
        </p:grpSpPr>
        <p:grpSp>
          <p:nvGrpSpPr>
            <p:cNvPr id="114" name="Group 113">
              <a:extLst>
                <a:ext uri="{FF2B5EF4-FFF2-40B4-BE49-F238E27FC236}">
                  <a16:creationId xmlns:a16="http://schemas.microsoft.com/office/drawing/2014/main" id="{8B1DE1BA-7F27-2173-51B5-8F2DA824D851}"/>
                </a:ext>
              </a:extLst>
            </p:cNvPr>
            <p:cNvGrpSpPr/>
            <p:nvPr/>
          </p:nvGrpSpPr>
          <p:grpSpPr>
            <a:xfrm>
              <a:off x="1118736" y="2022135"/>
              <a:ext cx="9036068" cy="3826005"/>
              <a:chOff x="1912556" y="2082426"/>
              <a:chExt cx="9036068" cy="3826005"/>
            </a:xfrm>
          </p:grpSpPr>
          <p:grpSp>
            <p:nvGrpSpPr>
              <p:cNvPr id="111" name="Group 110">
                <a:extLst>
                  <a:ext uri="{FF2B5EF4-FFF2-40B4-BE49-F238E27FC236}">
                    <a16:creationId xmlns:a16="http://schemas.microsoft.com/office/drawing/2014/main" id="{11813720-A0D2-893C-D0A3-A3C3CE43AAB2}"/>
                  </a:ext>
                </a:extLst>
              </p:cNvPr>
              <p:cNvGrpSpPr/>
              <p:nvPr/>
            </p:nvGrpSpPr>
            <p:grpSpPr>
              <a:xfrm>
                <a:off x="1912556" y="2272347"/>
                <a:ext cx="6892368" cy="3485174"/>
                <a:chOff x="11090958" y="2010398"/>
                <a:chExt cx="5631126" cy="2847418"/>
              </a:xfrm>
            </p:grpSpPr>
            <p:sp>
              <p:nvSpPr>
                <p:cNvPr id="112" name="Freeform 57">
                  <a:extLst>
                    <a:ext uri="{FF2B5EF4-FFF2-40B4-BE49-F238E27FC236}">
                      <a16:creationId xmlns:a16="http://schemas.microsoft.com/office/drawing/2014/main" id="{09E91E24-EE0C-56BD-0F90-C78310E36779}"/>
                    </a:ext>
                  </a:extLst>
                </p:cNvPr>
                <p:cNvSpPr/>
                <p:nvPr/>
              </p:nvSpPr>
              <p:spPr bwMode="gray">
                <a:xfrm>
                  <a:off x="11090958" y="2020614"/>
                  <a:ext cx="2837202" cy="2837202"/>
                </a:xfrm>
                <a:custGeom>
                  <a:avLst/>
                  <a:gdLst>
                    <a:gd name="connsiteX0" fmla="*/ 1418601 w 2837202"/>
                    <a:gd name="connsiteY0" fmla="*/ 0 h 2837202"/>
                    <a:gd name="connsiteX1" fmla="*/ 2837202 w 2837202"/>
                    <a:gd name="connsiteY1" fmla="*/ 1418601 h 2837202"/>
                    <a:gd name="connsiteX2" fmla="*/ 2794304 w 2837202"/>
                    <a:gd name="connsiteY2" fmla="*/ 1418601 h 2837202"/>
                    <a:gd name="connsiteX3" fmla="*/ 1418601 w 2837202"/>
                    <a:gd name="connsiteY3" fmla="*/ 42898 h 2837202"/>
                    <a:gd name="connsiteX4" fmla="*/ 42898 w 2837202"/>
                    <a:gd name="connsiteY4" fmla="*/ 1418601 h 2837202"/>
                    <a:gd name="connsiteX5" fmla="*/ 1418601 w 2837202"/>
                    <a:gd name="connsiteY5" fmla="*/ 2794304 h 2837202"/>
                    <a:gd name="connsiteX6" fmla="*/ 2458836 w 2837202"/>
                    <a:gd name="connsiteY6" fmla="*/ 2318897 h 2837202"/>
                    <a:gd name="connsiteX7" fmla="*/ 2532062 w 2837202"/>
                    <a:gd name="connsiteY7" fmla="*/ 2223375 h 2837202"/>
                    <a:gd name="connsiteX8" fmla="*/ 2515279 w 2837202"/>
                    <a:gd name="connsiteY8" fmla="*/ 2219986 h 2837202"/>
                    <a:gd name="connsiteX9" fmla="*/ 2471072 w 2837202"/>
                    <a:gd name="connsiteY9" fmla="*/ 2153294 h 2837202"/>
                    <a:gd name="connsiteX10" fmla="*/ 2543452 w 2837202"/>
                    <a:gd name="connsiteY10" fmla="*/ 2080914 h 2837202"/>
                    <a:gd name="connsiteX11" fmla="*/ 2615832 w 2837202"/>
                    <a:gd name="connsiteY11" fmla="*/ 2153294 h 2837202"/>
                    <a:gd name="connsiteX12" fmla="*/ 2610144 w 2837202"/>
                    <a:gd name="connsiteY12" fmla="*/ 2181468 h 2837202"/>
                    <a:gd name="connsiteX13" fmla="*/ 2608411 w 2837202"/>
                    <a:gd name="connsiteY13" fmla="*/ 2184038 h 2837202"/>
                    <a:gd name="connsiteX14" fmla="*/ 2611765 w 2837202"/>
                    <a:gd name="connsiteY14" fmla="*/ 2184038 h 2837202"/>
                    <a:gd name="connsiteX15" fmla="*/ 2594927 w 2837202"/>
                    <a:gd name="connsiteY15" fmla="*/ 2211755 h 2837202"/>
                    <a:gd name="connsiteX16" fmla="*/ 1418601 w 2837202"/>
                    <a:gd name="connsiteY16" fmla="*/ 2837202 h 2837202"/>
                    <a:gd name="connsiteX17" fmla="*/ 0 w 2837202"/>
                    <a:gd name="connsiteY17" fmla="*/ 1418601 h 2837202"/>
                    <a:gd name="connsiteX18" fmla="*/ 1418601 w 2837202"/>
                    <a:gd name="connsiteY18" fmla="*/ 0 h 283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7202" h="2837202">
                      <a:moveTo>
                        <a:pt x="1418601" y="0"/>
                      </a:moveTo>
                      <a:cubicBezTo>
                        <a:pt x="2202073" y="0"/>
                        <a:pt x="2837202" y="635129"/>
                        <a:pt x="2837202" y="1418601"/>
                      </a:cubicBezTo>
                      <a:lnTo>
                        <a:pt x="2794304" y="1418601"/>
                      </a:lnTo>
                      <a:cubicBezTo>
                        <a:pt x="2794304" y="658821"/>
                        <a:pt x="2178381" y="42898"/>
                        <a:pt x="1418601" y="42898"/>
                      </a:cubicBezTo>
                      <a:cubicBezTo>
                        <a:pt x="658821" y="42898"/>
                        <a:pt x="42898" y="658821"/>
                        <a:pt x="42898" y="1418601"/>
                      </a:cubicBezTo>
                      <a:cubicBezTo>
                        <a:pt x="42898" y="2178381"/>
                        <a:pt x="658821" y="2794304"/>
                        <a:pt x="1418601" y="2794304"/>
                      </a:cubicBezTo>
                      <a:cubicBezTo>
                        <a:pt x="1834106" y="2794304"/>
                        <a:pt x="2206587" y="2610099"/>
                        <a:pt x="2458836" y="2318897"/>
                      </a:cubicBezTo>
                      <a:lnTo>
                        <a:pt x="2532062" y="2223375"/>
                      </a:lnTo>
                      <a:lnTo>
                        <a:pt x="2515279" y="2219986"/>
                      </a:lnTo>
                      <a:cubicBezTo>
                        <a:pt x="2489300" y="2208998"/>
                        <a:pt x="2471072" y="2183275"/>
                        <a:pt x="2471072" y="2153294"/>
                      </a:cubicBezTo>
                      <a:cubicBezTo>
                        <a:pt x="2471072" y="2113320"/>
                        <a:pt x="2503478" y="2080914"/>
                        <a:pt x="2543452" y="2080914"/>
                      </a:cubicBezTo>
                      <a:cubicBezTo>
                        <a:pt x="2583426" y="2080914"/>
                        <a:pt x="2615832" y="2113320"/>
                        <a:pt x="2615832" y="2153294"/>
                      </a:cubicBezTo>
                      <a:cubicBezTo>
                        <a:pt x="2615832" y="2163288"/>
                        <a:pt x="2613807" y="2172808"/>
                        <a:pt x="2610144" y="2181468"/>
                      </a:cubicBezTo>
                      <a:lnTo>
                        <a:pt x="2608411" y="2184038"/>
                      </a:lnTo>
                      <a:lnTo>
                        <a:pt x="2611765" y="2184038"/>
                      </a:lnTo>
                      <a:lnTo>
                        <a:pt x="2594927" y="2211755"/>
                      </a:lnTo>
                      <a:cubicBezTo>
                        <a:pt x="2339995" y="2589105"/>
                        <a:pt x="1908271" y="2837202"/>
                        <a:pt x="1418601" y="2837202"/>
                      </a:cubicBezTo>
                      <a:cubicBezTo>
                        <a:pt x="635129" y="2837202"/>
                        <a:pt x="0" y="2202073"/>
                        <a:pt x="0" y="1418601"/>
                      </a:cubicBezTo>
                      <a:cubicBezTo>
                        <a:pt x="0" y="635129"/>
                        <a:pt x="635129" y="0"/>
                        <a:pt x="1418601" y="0"/>
                      </a:cubicBezTo>
                      <a:close/>
                    </a:path>
                  </a:pathLst>
                </a:custGeom>
                <a:gradFill flip="none" rotWithShape="1">
                  <a:gsLst>
                    <a:gs pos="0">
                      <a:schemeClr val="accent1"/>
                    </a:gs>
                    <a:gs pos="100000">
                      <a:srgbClr val="00ABAB"/>
                    </a:gs>
                  </a:gsLst>
                  <a:lin ang="0" scaled="1"/>
                  <a:tileRect/>
                </a:gradFill>
                <a:ln w="19050" algn="ctr">
                  <a:noFill/>
                  <a:miter lim="800000"/>
                  <a:headEnd/>
                  <a:tailEnd/>
                </a:ln>
              </p:spPr>
              <p:txBody>
                <a:bodyPr wrap="square" lIns="88900" tIns="88900" rIns="88900" bIns="88900" rtlCol="0" anchor="ctr">
                  <a:noAutofit/>
                </a:bodyPr>
                <a:lstStyle/>
                <a:p>
                  <a:pPr algn="ctr">
                    <a:lnSpc>
                      <a:spcPct val="106000"/>
                    </a:lnSpc>
                    <a:buFont typeface="Wingdings 2" pitchFamily="18" charset="2"/>
                    <a:buNone/>
                  </a:pPr>
                  <a:endParaRPr lang="en-AU" sz="1600" b="1">
                    <a:solidFill>
                      <a:schemeClr val="bg1"/>
                    </a:solidFill>
                  </a:endParaRPr>
                </a:p>
              </p:txBody>
            </p:sp>
            <p:sp>
              <p:nvSpPr>
                <p:cNvPr id="113" name="Freeform 60">
                  <a:extLst>
                    <a:ext uri="{FF2B5EF4-FFF2-40B4-BE49-F238E27FC236}">
                      <a16:creationId xmlns:a16="http://schemas.microsoft.com/office/drawing/2014/main" id="{2985F83E-3EC3-9C61-FD48-381EB119E6A8}"/>
                    </a:ext>
                  </a:extLst>
                </p:cNvPr>
                <p:cNvSpPr/>
                <p:nvPr/>
              </p:nvSpPr>
              <p:spPr bwMode="gray">
                <a:xfrm rot="10800000">
                  <a:off x="13884882" y="2010398"/>
                  <a:ext cx="2837202" cy="2837202"/>
                </a:xfrm>
                <a:custGeom>
                  <a:avLst/>
                  <a:gdLst>
                    <a:gd name="connsiteX0" fmla="*/ 1418601 w 2837202"/>
                    <a:gd name="connsiteY0" fmla="*/ 0 h 2837202"/>
                    <a:gd name="connsiteX1" fmla="*/ 2837202 w 2837202"/>
                    <a:gd name="connsiteY1" fmla="*/ 1418601 h 2837202"/>
                    <a:gd name="connsiteX2" fmla="*/ 2794304 w 2837202"/>
                    <a:gd name="connsiteY2" fmla="*/ 1418601 h 2837202"/>
                    <a:gd name="connsiteX3" fmla="*/ 1418601 w 2837202"/>
                    <a:gd name="connsiteY3" fmla="*/ 42898 h 2837202"/>
                    <a:gd name="connsiteX4" fmla="*/ 42898 w 2837202"/>
                    <a:gd name="connsiteY4" fmla="*/ 1418601 h 2837202"/>
                    <a:gd name="connsiteX5" fmla="*/ 1418601 w 2837202"/>
                    <a:gd name="connsiteY5" fmla="*/ 2794304 h 2837202"/>
                    <a:gd name="connsiteX6" fmla="*/ 2458836 w 2837202"/>
                    <a:gd name="connsiteY6" fmla="*/ 2318897 h 2837202"/>
                    <a:gd name="connsiteX7" fmla="*/ 2532062 w 2837202"/>
                    <a:gd name="connsiteY7" fmla="*/ 2223375 h 2837202"/>
                    <a:gd name="connsiteX8" fmla="*/ 2515279 w 2837202"/>
                    <a:gd name="connsiteY8" fmla="*/ 2219986 h 2837202"/>
                    <a:gd name="connsiteX9" fmla="*/ 2471072 w 2837202"/>
                    <a:gd name="connsiteY9" fmla="*/ 2153294 h 2837202"/>
                    <a:gd name="connsiteX10" fmla="*/ 2543452 w 2837202"/>
                    <a:gd name="connsiteY10" fmla="*/ 2080914 h 2837202"/>
                    <a:gd name="connsiteX11" fmla="*/ 2615832 w 2837202"/>
                    <a:gd name="connsiteY11" fmla="*/ 2153294 h 2837202"/>
                    <a:gd name="connsiteX12" fmla="*/ 2610144 w 2837202"/>
                    <a:gd name="connsiteY12" fmla="*/ 2181468 h 2837202"/>
                    <a:gd name="connsiteX13" fmla="*/ 2608411 w 2837202"/>
                    <a:gd name="connsiteY13" fmla="*/ 2184038 h 2837202"/>
                    <a:gd name="connsiteX14" fmla="*/ 2611765 w 2837202"/>
                    <a:gd name="connsiteY14" fmla="*/ 2184038 h 2837202"/>
                    <a:gd name="connsiteX15" fmla="*/ 2594927 w 2837202"/>
                    <a:gd name="connsiteY15" fmla="*/ 2211755 h 2837202"/>
                    <a:gd name="connsiteX16" fmla="*/ 1418601 w 2837202"/>
                    <a:gd name="connsiteY16" fmla="*/ 2837202 h 2837202"/>
                    <a:gd name="connsiteX17" fmla="*/ 0 w 2837202"/>
                    <a:gd name="connsiteY17" fmla="*/ 1418601 h 2837202"/>
                    <a:gd name="connsiteX18" fmla="*/ 1418601 w 2837202"/>
                    <a:gd name="connsiteY18" fmla="*/ 0 h 283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7202" h="2837202">
                      <a:moveTo>
                        <a:pt x="1418601" y="0"/>
                      </a:moveTo>
                      <a:cubicBezTo>
                        <a:pt x="2202073" y="0"/>
                        <a:pt x="2837202" y="635129"/>
                        <a:pt x="2837202" y="1418601"/>
                      </a:cubicBezTo>
                      <a:lnTo>
                        <a:pt x="2794304" y="1418601"/>
                      </a:lnTo>
                      <a:cubicBezTo>
                        <a:pt x="2794304" y="658821"/>
                        <a:pt x="2178381" y="42898"/>
                        <a:pt x="1418601" y="42898"/>
                      </a:cubicBezTo>
                      <a:cubicBezTo>
                        <a:pt x="658821" y="42898"/>
                        <a:pt x="42898" y="658821"/>
                        <a:pt x="42898" y="1418601"/>
                      </a:cubicBezTo>
                      <a:cubicBezTo>
                        <a:pt x="42898" y="2178381"/>
                        <a:pt x="658821" y="2794304"/>
                        <a:pt x="1418601" y="2794304"/>
                      </a:cubicBezTo>
                      <a:cubicBezTo>
                        <a:pt x="1834106" y="2794304"/>
                        <a:pt x="2206587" y="2610099"/>
                        <a:pt x="2458836" y="2318897"/>
                      </a:cubicBezTo>
                      <a:lnTo>
                        <a:pt x="2532062" y="2223375"/>
                      </a:lnTo>
                      <a:lnTo>
                        <a:pt x="2515279" y="2219986"/>
                      </a:lnTo>
                      <a:cubicBezTo>
                        <a:pt x="2489300" y="2208998"/>
                        <a:pt x="2471072" y="2183275"/>
                        <a:pt x="2471072" y="2153294"/>
                      </a:cubicBezTo>
                      <a:cubicBezTo>
                        <a:pt x="2471072" y="2113320"/>
                        <a:pt x="2503478" y="2080914"/>
                        <a:pt x="2543452" y="2080914"/>
                      </a:cubicBezTo>
                      <a:cubicBezTo>
                        <a:pt x="2583426" y="2080914"/>
                        <a:pt x="2615832" y="2113320"/>
                        <a:pt x="2615832" y="2153294"/>
                      </a:cubicBezTo>
                      <a:cubicBezTo>
                        <a:pt x="2615832" y="2163288"/>
                        <a:pt x="2613807" y="2172808"/>
                        <a:pt x="2610144" y="2181468"/>
                      </a:cubicBezTo>
                      <a:lnTo>
                        <a:pt x="2608411" y="2184038"/>
                      </a:lnTo>
                      <a:lnTo>
                        <a:pt x="2611765" y="2184038"/>
                      </a:lnTo>
                      <a:lnTo>
                        <a:pt x="2594927" y="2211755"/>
                      </a:lnTo>
                      <a:cubicBezTo>
                        <a:pt x="2339995" y="2589105"/>
                        <a:pt x="1908271" y="2837202"/>
                        <a:pt x="1418601" y="2837202"/>
                      </a:cubicBezTo>
                      <a:cubicBezTo>
                        <a:pt x="635129" y="2837202"/>
                        <a:pt x="0" y="2202073"/>
                        <a:pt x="0" y="1418601"/>
                      </a:cubicBezTo>
                      <a:cubicBezTo>
                        <a:pt x="0" y="635129"/>
                        <a:pt x="635129" y="0"/>
                        <a:pt x="1418601" y="0"/>
                      </a:cubicBezTo>
                      <a:close/>
                    </a:path>
                  </a:pathLst>
                </a:custGeom>
                <a:gradFill flip="none" rotWithShape="1">
                  <a:gsLst>
                    <a:gs pos="100000">
                      <a:srgbClr val="00ABAB"/>
                    </a:gs>
                    <a:gs pos="0">
                      <a:schemeClr val="accent2"/>
                    </a:gs>
                  </a:gsLst>
                  <a:lin ang="0" scaled="1"/>
                  <a:tileRect/>
                </a:gradFill>
                <a:ln w="19050" algn="ctr">
                  <a:noFill/>
                  <a:miter lim="800000"/>
                  <a:headEnd/>
                  <a:tailEnd/>
                </a:ln>
              </p:spPr>
              <p:txBody>
                <a:bodyPr wrap="square" lIns="88900" tIns="88900" rIns="88900" bIns="88900" rtlCol="0" anchor="ctr">
                  <a:noAutofit/>
                </a:bodyPr>
                <a:lstStyle/>
                <a:p>
                  <a:pPr algn="ctr">
                    <a:lnSpc>
                      <a:spcPct val="106000"/>
                    </a:lnSpc>
                    <a:buFont typeface="Wingdings 2" pitchFamily="18" charset="2"/>
                    <a:buNone/>
                  </a:pPr>
                  <a:endParaRPr lang="en-AU" sz="1600" b="1">
                    <a:solidFill>
                      <a:schemeClr val="bg1"/>
                    </a:solidFill>
                  </a:endParaRPr>
                </a:p>
              </p:txBody>
            </p:sp>
          </p:grpSp>
          <p:grpSp>
            <p:nvGrpSpPr>
              <p:cNvPr id="110" name="Group 109">
                <a:extLst>
                  <a:ext uri="{FF2B5EF4-FFF2-40B4-BE49-F238E27FC236}">
                    <a16:creationId xmlns:a16="http://schemas.microsoft.com/office/drawing/2014/main" id="{5E0CD33A-4530-9450-B69F-54A2F7D5A528}"/>
                  </a:ext>
                </a:extLst>
              </p:cNvPr>
              <p:cNvGrpSpPr/>
              <p:nvPr/>
            </p:nvGrpSpPr>
            <p:grpSpPr>
              <a:xfrm>
                <a:off x="5822742" y="2082426"/>
                <a:ext cx="5125882" cy="3826005"/>
                <a:chOff x="7210214" y="2333637"/>
                <a:chExt cx="3968960" cy="2962468"/>
              </a:xfrm>
            </p:grpSpPr>
            <p:sp>
              <p:nvSpPr>
                <p:cNvPr id="66" name="Oval 65">
                  <a:extLst>
                    <a:ext uri="{FF2B5EF4-FFF2-40B4-BE49-F238E27FC236}">
                      <a16:creationId xmlns:a16="http://schemas.microsoft.com/office/drawing/2014/main" id="{3AD6495D-F9C1-0905-7AA8-91CCEAB3B125}"/>
                    </a:ext>
                  </a:extLst>
                </p:cNvPr>
                <p:cNvSpPr/>
                <p:nvPr/>
              </p:nvSpPr>
              <p:spPr bwMode="gray">
                <a:xfrm rot="18900000">
                  <a:off x="7210214" y="2841132"/>
                  <a:ext cx="1945174" cy="1945174"/>
                </a:xfrm>
                <a:prstGeom prst="ellipse">
                  <a:avLst/>
                </a:prstGeom>
                <a:gradFill flip="none" rotWithShape="1">
                  <a:gsLst>
                    <a:gs pos="0">
                      <a:srgbClr val="00ABAB"/>
                    </a:gs>
                    <a:gs pos="100000">
                      <a:schemeClr val="accent2"/>
                    </a:gs>
                  </a:gsLst>
                  <a:lin ang="270000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74" name="Oval 73">
                  <a:extLst>
                    <a:ext uri="{FF2B5EF4-FFF2-40B4-BE49-F238E27FC236}">
                      <a16:creationId xmlns:a16="http://schemas.microsoft.com/office/drawing/2014/main" id="{B82D83E1-8046-0F74-9530-B22338D9AA3D}"/>
                    </a:ext>
                  </a:extLst>
                </p:cNvPr>
                <p:cNvSpPr/>
                <p:nvPr/>
              </p:nvSpPr>
              <p:spPr bwMode="gray">
                <a:xfrm>
                  <a:off x="8469229" y="2346909"/>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75" name="Oval 74">
                  <a:extLst>
                    <a:ext uri="{FF2B5EF4-FFF2-40B4-BE49-F238E27FC236}">
                      <a16:creationId xmlns:a16="http://schemas.microsoft.com/office/drawing/2014/main" id="{4D22BC76-B5DD-CC69-4EBD-8858A6591A9B}"/>
                    </a:ext>
                  </a:extLst>
                </p:cNvPr>
                <p:cNvSpPr/>
                <p:nvPr/>
              </p:nvSpPr>
              <p:spPr bwMode="gray">
                <a:xfrm>
                  <a:off x="8991518" y="2702251"/>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76" name="Oval 75">
                  <a:extLst>
                    <a:ext uri="{FF2B5EF4-FFF2-40B4-BE49-F238E27FC236}">
                      <a16:creationId xmlns:a16="http://schemas.microsoft.com/office/drawing/2014/main" id="{73E38F28-16ED-E15C-E63A-B260287BA906}"/>
                    </a:ext>
                  </a:extLst>
                </p:cNvPr>
                <p:cNvSpPr/>
                <p:nvPr/>
              </p:nvSpPr>
              <p:spPr bwMode="gray">
                <a:xfrm>
                  <a:off x="9306374" y="3338414"/>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77" name="Oval 76">
                  <a:extLst>
                    <a:ext uri="{FF2B5EF4-FFF2-40B4-BE49-F238E27FC236}">
                      <a16:creationId xmlns:a16="http://schemas.microsoft.com/office/drawing/2014/main" id="{75DF68E8-E1E8-A88B-F389-AFB4E2A2BCAC}"/>
                    </a:ext>
                  </a:extLst>
                </p:cNvPr>
                <p:cNvSpPr/>
                <p:nvPr/>
              </p:nvSpPr>
              <p:spPr bwMode="gray">
                <a:xfrm>
                  <a:off x="9306374" y="3971589"/>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78" name="Oval 77">
                  <a:extLst>
                    <a:ext uri="{FF2B5EF4-FFF2-40B4-BE49-F238E27FC236}">
                      <a16:creationId xmlns:a16="http://schemas.microsoft.com/office/drawing/2014/main" id="{477D6681-21DC-D43E-8D2B-9B9987682C33}"/>
                    </a:ext>
                  </a:extLst>
                </p:cNvPr>
                <p:cNvSpPr/>
                <p:nvPr/>
              </p:nvSpPr>
              <p:spPr bwMode="gray">
                <a:xfrm>
                  <a:off x="8469229" y="4933801"/>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85" name="Rectangle 84">
                  <a:extLst>
                    <a:ext uri="{FF2B5EF4-FFF2-40B4-BE49-F238E27FC236}">
                      <a16:creationId xmlns:a16="http://schemas.microsoft.com/office/drawing/2014/main" id="{DEF53DDD-7810-BEBD-0833-DAABEAC4D571}"/>
                    </a:ext>
                  </a:extLst>
                </p:cNvPr>
                <p:cNvSpPr/>
                <p:nvPr/>
              </p:nvSpPr>
              <p:spPr>
                <a:xfrm>
                  <a:off x="8907380" y="2353145"/>
                  <a:ext cx="1430210" cy="212718"/>
                </a:xfrm>
                <a:prstGeom prst="rect">
                  <a:avLst/>
                </a:prstGeom>
              </p:spPr>
              <p:txBody>
                <a:bodyPr wrap="square">
                  <a:spAutoFit/>
                </a:bodyPr>
                <a:lstStyle/>
                <a:p>
                  <a:r>
                    <a:rPr lang="en-NZ" sz="1400">
                      <a:cs typeface="Calibri" panose="020F0502020204030204" pitchFamily="34" charset="0"/>
                    </a:rPr>
                    <a:t>Rangatahi Māori</a:t>
                  </a:r>
                  <a:endParaRPr lang="en-NZ" sz="1400">
                    <a:cs typeface="Calibri Light" panose="020F0302020204030204" pitchFamily="34" charset="0"/>
                  </a:endParaRPr>
                </a:p>
              </p:txBody>
            </p:sp>
            <p:sp>
              <p:nvSpPr>
                <p:cNvPr id="86" name="Rectangle 85">
                  <a:extLst>
                    <a:ext uri="{FF2B5EF4-FFF2-40B4-BE49-F238E27FC236}">
                      <a16:creationId xmlns:a16="http://schemas.microsoft.com/office/drawing/2014/main" id="{93DE7257-B08A-3CE0-55EF-EC7A69119899}"/>
                    </a:ext>
                  </a:extLst>
                </p:cNvPr>
                <p:cNvSpPr/>
                <p:nvPr/>
              </p:nvSpPr>
              <p:spPr>
                <a:xfrm>
                  <a:off x="9384575" y="2743881"/>
                  <a:ext cx="1332855" cy="212718"/>
                </a:xfrm>
                <a:prstGeom prst="rect">
                  <a:avLst/>
                </a:prstGeom>
              </p:spPr>
              <p:txBody>
                <a:bodyPr wrap="square">
                  <a:spAutoFit/>
                </a:bodyPr>
                <a:lstStyle/>
                <a:p>
                  <a:r>
                    <a:rPr lang="en-NZ" sz="1400">
                      <a:cs typeface="Calibri" panose="020F0502020204030204" pitchFamily="34" charset="0"/>
                    </a:rPr>
                    <a:t>Pacific young people</a:t>
                  </a:r>
                  <a:endParaRPr lang="en-NZ" sz="1400">
                    <a:cs typeface="Calibri Light" panose="020F0302020204030204" pitchFamily="34" charset="0"/>
                  </a:endParaRPr>
                </a:p>
              </p:txBody>
            </p:sp>
            <p:sp>
              <p:nvSpPr>
                <p:cNvPr id="87" name="Rectangle 86">
                  <a:extLst>
                    <a:ext uri="{FF2B5EF4-FFF2-40B4-BE49-F238E27FC236}">
                      <a16:creationId xmlns:a16="http://schemas.microsoft.com/office/drawing/2014/main" id="{9B515EA1-7985-1EA0-6811-28A5AEFD5152}"/>
                    </a:ext>
                  </a:extLst>
                </p:cNvPr>
                <p:cNvSpPr/>
                <p:nvPr/>
              </p:nvSpPr>
              <p:spPr>
                <a:xfrm>
                  <a:off x="9668676" y="3397543"/>
                  <a:ext cx="1510498" cy="212718"/>
                </a:xfrm>
                <a:prstGeom prst="rect">
                  <a:avLst/>
                </a:prstGeom>
              </p:spPr>
              <p:txBody>
                <a:bodyPr wrap="square">
                  <a:spAutoFit/>
                </a:bodyPr>
                <a:lstStyle/>
                <a:p>
                  <a:r>
                    <a:rPr lang="en-NZ" sz="1400">
                      <a:cs typeface="Calibri" panose="020F0502020204030204" pitchFamily="34" charset="0"/>
                    </a:rPr>
                    <a:t>Rainbow young people</a:t>
                  </a:r>
                  <a:endParaRPr lang="en-NZ" sz="1400">
                    <a:cs typeface="Calibri Light" panose="020F0302020204030204" pitchFamily="34" charset="0"/>
                  </a:endParaRPr>
                </a:p>
              </p:txBody>
            </p:sp>
            <p:sp>
              <p:nvSpPr>
                <p:cNvPr id="88" name="Rectangle 87">
                  <a:extLst>
                    <a:ext uri="{FF2B5EF4-FFF2-40B4-BE49-F238E27FC236}">
                      <a16:creationId xmlns:a16="http://schemas.microsoft.com/office/drawing/2014/main" id="{99F12DCE-FE19-F198-F383-A25B6A7038AF}"/>
                    </a:ext>
                  </a:extLst>
                </p:cNvPr>
                <p:cNvSpPr/>
                <p:nvPr/>
              </p:nvSpPr>
              <p:spPr>
                <a:xfrm>
                  <a:off x="9668676" y="4029764"/>
                  <a:ext cx="1510498" cy="361620"/>
                </a:xfrm>
                <a:prstGeom prst="rect">
                  <a:avLst/>
                </a:prstGeom>
              </p:spPr>
              <p:txBody>
                <a:bodyPr wrap="square">
                  <a:spAutoFit/>
                </a:bodyPr>
                <a:lstStyle/>
                <a:p>
                  <a:r>
                    <a:rPr lang="en-NZ" sz="1400">
                      <a:cs typeface="Calibri" panose="020F0502020204030204" pitchFamily="34" charset="0"/>
                    </a:rPr>
                    <a:t>Care-experienced young people</a:t>
                  </a:r>
                  <a:endParaRPr lang="en-NZ" sz="1400">
                    <a:cs typeface="Calibri Light" panose="020F0302020204030204" pitchFamily="34" charset="0"/>
                  </a:endParaRPr>
                </a:p>
              </p:txBody>
            </p:sp>
            <p:sp>
              <p:nvSpPr>
                <p:cNvPr id="89" name="Rectangle 88">
                  <a:extLst>
                    <a:ext uri="{FF2B5EF4-FFF2-40B4-BE49-F238E27FC236}">
                      <a16:creationId xmlns:a16="http://schemas.microsoft.com/office/drawing/2014/main" id="{41D49CC0-B4C2-88CB-0E21-40B9E86183AD}"/>
                    </a:ext>
                  </a:extLst>
                </p:cNvPr>
                <p:cNvSpPr/>
                <p:nvPr/>
              </p:nvSpPr>
              <p:spPr>
                <a:xfrm>
                  <a:off x="8880165" y="5019107"/>
                  <a:ext cx="2167570" cy="212718"/>
                </a:xfrm>
                <a:prstGeom prst="rect">
                  <a:avLst/>
                </a:prstGeom>
              </p:spPr>
              <p:txBody>
                <a:bodyPr wrap="square">
                  <a:spAutoFit/>
                </a:bodyPr>
                <a:lstStyle/>
                <a:p>
                  <a:r>
                    <a:rPr lang="en-NZ" sz="1400">
                      <a:cs typeface="Calibri" panose="020F0502020204030204" pitchFamily="34" charset="0"/>
                    </a:rPr>
                    <a:t>Teen parents</a:t>
                  </a:r>
                  <a:endParaRPr lang="en-NZ" sz="1400">
                    <a:cs typeface="Calibri Light" panose="020F0302020204030204" pitchFamily="34" charset="0"/>
                  </a:endParaRPr>
                </a:p>
              </p:txBody>
            </p:sp>
            <p:sp>
              <p:nvSpPr>
                <p:cNvPr id="90" name="Oval 89">
                  <a:extLst>
                    <a:ext uri="{FF2B5EF4-FFF2-40B4-BE49-F238E27FC236}">
                      <a16:creationId xmlns:a16="http://schemas.microsoft.com/office/drawing/2014/main" id="{22F66478-0C30-ADA0-9FD8-C5F7C5556A79}"/>
                    </a:ext>
                  </a:extLst>
                </p:cNvPr>
                <p:cNvSpPr/>
                <p:nvPr/>
              </p:nvSpPr>
              <p:spPr bwMode="gray">
                <a:xfrm>
                  <a:off x="9008491" y="4503955"/>
                  <a:ext cx="359508" cy="359508"/>
                </a:xfrm>
                <a:prstGeom prst="ellipse">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sp>
              <p:nvSpPr>
                <p:cNvPr id="91" name="Rectangle 90">
                  <a:extLst>
                    <a:ext uri="{FF2B5EF4-FFF2-40B4-BE49-F238E27FC236}">
                      <a16:creationId xmlns:a16="http://schemas.microsoft.com/office/drawing/2014/main" id="{D347E5B1-C71B-79AC-4A59-45856AEC1C2D}"/>
                    </a:ext>
                  </a:extLst>
                </p:cNvPr>
                <p:cNvSpPr/>
                <p:nvPr/>
              </p:nvSpPr>
              <p:spPr>
                <a:xfrm>
                  <a:off x="9389285" y="4578448"/>
                  <a:ext cx="1656046" cy="212718"/>
                </a:xfrm>
                <a:prstGeom prst="rect">
                  <a:avLst/>
                </a:prstGeom>
              </p:spPr>
              <p:txBody>
                <a:bodyPr wrap="square">
                  <a:spAutoFit/>
                </a:bodyPr>
                <a:lstStyle/>
                <a:p>
                  <a:r>
                    <a:rPr lang="en-NZ" sz="1400">
                      <a:cs typeface="Calibri" panose="020F0502020204030204" pitchFamily="34" charset="0"/>
                    </a:rPr>
                    <a:t>Young people with disabilities</a:t>
                  </a:r>
                  <a:endParaRPr lang="en-NZ" sz="1400">
                    <a:cs typeface="Calibri Light" panose="020F0302020204030204" pitchFamily="34" charset="0"/>
                  </a:endParaRPr>
                </a:p>
              </p:txBody>
            </p:sp>
            <p:sp>
              <p:nvSpPr>
                <p:cNvPr id="95" name="TextBox 94">
                  <a:extLst>
                    <a:ext uri="{FF2B5EF4-FFF2-40B4-BE49-F238E27FC236}">
                      <a16:creationId xmlns:a16="http://schemas.microsoft.com/office/drawing/2014/main" id="{2851136A-6700-6CE9-97B9-DDC9A67F1996}"/>
                    </a:ext>
                  </a:extLst>
                </p:cNvPr>
                <p:cNvSpPr txBox="1"/>
                <p:nvPr/>
              </p:nvSpPr>
              <p:spPr>
                <a:xfrm>
                  <a:off x="7618476" y="3596775"/>
                  <a:ext cx="1153807" cy="425436"/>
                </a:xfrm>
                <a:prstGeom prst="rect">
                  <a:avLst/>
                </a:prstGeom>
                <a:noFill/>
              </p:spPr>
              <p:txBody>
                <a:bodyPr wrap="square" lIns="0" tIns="0" rIns="0" bIns="0" rtlCol="0">
                  <a:spAutoFit/>
                </a:bodyPr>
                <a:lstStyle/>
                <a:p>
                  <a:pPr algn="ctr">
                    <a:spcBef>
                      <a:spcPts val="600"/>
                    </a:spcBef>
                    <a:buSzPct val="100000"/>
                  </a:pPr>
                  <a:r>
                    <a:rPr lang="en-US" sz="2000" b="1">
                      <a:solidFill>
                        <a:schemeClr val="bg1"/>
                      </a:solidFill>
                      <a:cs typeface="Calibri Light" panose="020F0302020204030204" pitchFamily="34" charset="0"/>
                    </a:rPr>
                    <a:t>Priority</a:t>
                  </a:r>
                  <a:br>
                    <a:rPr lang="en-US" sz="2000" b="1">
                      <a:solidFill>
                        <a:schemeClr val="bg1"/>
                      </a:solidFill>
                      <a:cs typeface="Calibri Light" panose="020F0302020204030204" pitchFamily="34" charset="0"/>
                    </a:rPr>
                  </a:br>
                  <a:r>
                    <a:rPr lang="en-US" sz="2000" b="1">
                      <a:solidFill>
                        <a:schemeClr val="bg1"/>
                      </a:solidFill>
                      <a:cs typeface="Calibri Light" panose="020F0302020204030204" pitchFamily="34" charset="0"/>
                    </a:rPr>
                    <a:t>Groups</a:t>
                  </a:r>
                </a:p>
              </p:txBody>
            </p:sp>
            <p:grpSp>
              <p:nvGrpSpPr>
                <p:cNvPr id="38" name="Group 37">
                  <a:extLst>
                    <a:ext uri="{FF2B5EF4-FFF2-40B4-BE49-F238E27FC236}">
                      <a16:creationId xmlns:a16="http://schemas.microsoft.com/office/drawing/2014/main" id="{7845B203-51CE-7E98-1C74-25B737F54C0B}"/>
                    </a:ext>
                  </a:extLst>
                </p:cNvPr>
                <p:cNvGrpSpPr/>
                <p:nvPr/>
              </p:nvGrpSpPr>
              <p:grpSpPr>
                <a:xfrm>
                  <a:off x="8475499" y="2333637"/>
                  <a:ext cx="360000" cy="360000"/>
                  <a:chOff x="10941050" y="325438"/>
                  <a:chExt cx="1250950" cy="1249363"/>
                </a:xfrm>
                <a:solidFill>
                  <a:srgbClr val="27BDBE"/>
                </a:solidFill>
              </p:grpSpPr>
              <p:sp>
                <p:nvSpPr>
                  <p:cNvPr id="39" name="Freeform 80">
                    <a:extLst>
                      <a:ext uri="{FF2B5EF4-FFF2-40B4-BE49-F238E27FC236}">
                        <a16:creationId xmlns:a16="http://schemas.microsoft.com/office/drawing/2014/main" id="{31578754-67DB-D787-0AD8-DDAF586B5800}"/>
                      </a:ext>
                    </a:extLst>
                  </p:cNvPr>
                  <p:cNvSpPr>
                    <a:spLocks noEditPoints="1"/>
                  </p:cNvSpPr>
                  <p:nvPr/>
                </p:nvSpPr>
                <p:spPr bwMode="auto">
                  <a:xfrm>
                    <a:off x="11250613" y="646113"/>
                    <a:ext cx="631825" cy="487363"/>
                  </a:xfrm>
                  <a:custGeom>
                    <a:avLst/>
                    <a:gdLst>
                      <a:gd name="T0" fmla="*/ 14 w 398"/>
                      <a:gd name="T1" fmla="*/ 227 h 307"/>
                      <a:gd name="T2" fmla="*/ 19 w 398"/>
                      <a:gd name="T3" fmla="*/ 239 h 307"/>
                      <a:gd name="T4" fmla="*/ 19 w 398"/>
                      <a:gd name="T5" fmla="*/ 307 h 307"/>
                      <a:gd name="T6" fmla="*/ 95 w 398"/>
                      <a:gd name="T7" fmla="*/ 178 h 307"/>
                      <a:gd name="T8" fmla="*/ 99 w 398"/>
                      <a:gd name="T9" fmla="*/ 169 h 307"/>
                      <a:gd name="T10" fmla="*/ 110 w 398"/>
                      <a:gd name="T11" fmla="*/ 163 h 307"/>
                      <a:gd name="T12" fmla="*/ 207 w 398"/>
                      <a:gd name="T13" fmla="*/ 165 h 307"/>
                      <a:gd name="T14" fmla="*/ 214 w 398"/>
                      <a:gd name="T15" fmla="*/ 172 h 307"/>
                      <a:gd name="T16" fmla="*/ 224 w 398"/>
                      <a:gd name="T17" fmla="*/ 307 h 307"/>
                      <a:gd name="T18" fmla="*/ 371 w 398"/>
                      <a:gd name="T19" fmla="*/ 307 h 307"/>
                      <a:gd name="T20" fmla="*/ 379 w 398"/>
                      <a:gd name="T21" fmla="*/ 239 h 307"/>
                      <a:gd name="T22" fmla="*/ 381 w 398"/>
                      <a:gd name="T23" fmla="*/ 231 h 307"/>
                      <a:gd name="T24" fmla="*/ 389 w 398"/>
                      <a:gd name="T25" fmla="*/ 225 h 307"/>
                      <a:gd name="T26" fmla="*/ 383 w 398"/>
                      <a:gd name="T27" fmla="*/ 212 h 307"/>
                      <a:gd name="T28" fmla="*/ 379 w 398"/>
                      <a:gd name="T29" fmla="*/ 201 h 307"/>
                      <a:gd name="T30" fmla="*/ 379 w 398"/>
                      <a:gd name="T31" fmla="*/ 195 h 307"/>
                      <a:gd name="T32" fmla="*/ 379 w 398"/>
                      <a:gd name="T33" fmla="*/ 146 h 307"/>
                      <a:gd name="T34" fmla="*/ 373 w 398"/>
                      <a:gd name="T35" fmla="*/ 142 h 307"/>
                      <a:gd name="T36" fmla="*/ 358 w 398"/>
                      <a:gd name="T37" fmla="*/ 144 h 307"/>
                      <a:gd name="T38" fmla="*/ 356 w 398"/>
                      <a:gd name="T39" fmla="*/ 153 h 307"/>
                      <a:gd name="T40" fmla="*/ 354 w 398"/>
                      <a:gd name="T41" fmla="*/ 161 h 307"/>
                      <a:gd name="T42" fmla="*/ 347 w 398"/>
                      <a:gd name="T43" fmla="*/ 167 h 307"/>
                      <a:gd name="T44" fmla="*/ 335 w 398"/>
                      <a:gd name="T45" fmla="*/ 167 h 307"/>
                      <a:gd name="T46" fmla="*/ 214 w 398"/>
                      <a:gd name="T47" fmla="*/ 59 h 307"/>
                      <a:gd name="T48" fmla="*/ 211 w 398"/>
                      <a:gd name="T49" fmla="*/ 44 h 307"/>
                      <a:gd name="T50" fmla="*/ 209 w 398"/>
                      <a:gd name="T51" fmla="*/ 2 h 307"/>
                      <a:gd name="T52" fmla="*/ 193 w 398"/>
                      <a:gd name="T53" fmla="*/ 0 h 307"/>
                      <a:gd name="T54" fmla="*/ 190 w 398"/>
                      <a:gd name="T55" fmla="*/ 2 h 307"/>
                      <a:gd name="T56" fmla="*/ 188 w 398"/>
                      <a:gd name="T57" fmla="*/ 44 h 307"/>
                      <a:gd name="T58" fmla="*/ 184 w 398"/>
                      <a:gd name="T59" fmla="*/ 59 h 307"/>
                      <a:gd name="T60" fmla="*/ 63 w 398"/>
                      <a:gd name="T61" fmla="*/ 167 h 307"/>
                      <a:gd name="T62" fmla="*/ 51 w 398"/>
                      <a:gd name="T63" fmla="*/ 167 h 307"/>
                      <a:gd name="T64" fmla="*/ 44 w 398"/>
                      <a:gd name="T65" fmla="*/ 161 h 307"/>
                      <a:gd name="T66" fmla="*/ 42 w 398"/>
                      <a:gd name="T67" fmla="*/ 146 h 307"/>
                      <a:gd name="T68" fmla="*/ 40 w 398"/>
                      <a:gd name="T69" fmla="*/ 144 h 307"/>
                      <a:gd name="T70" fmla="*/ 25 w 398"/>
                      <a:gd name="T71" fmla="*/ 142 h 307"/>
                      <a:gd name="T72" fmla="*/ 19 w 398"/>
                      <a:gd name="T73" fmla="*/ 146 h 307"/>
                      <a:gd name="T74" fmla="*/ 19 w 398"/>
                      <a:gd name="T75" fmla="*/ 195 h 307"/>
                      <a:gd name="T76" fmla="*/ 19 w 398"/>
                      <a:gd name="T77" fmla="*/ 201 h 307"/>
                      <a:gd name="T78" fmla="*/ 0 w 398"/>
                      <a:gd name="T79" fmla="*/ 223 h 307"/>
                      <a:gd name="T80" fmla="*/ 10 w 398"/>
                      <a:gd name="T81" fmla="*/ 225 h 307"/>
                      <a:gd name="T82" fmla="*/ 246 w 398"/>
                      <a:gd name="T83" fmla="*/ 197 h 307"/>
                      <a:gd name="T84" fmla="*/ 250 w 398"/>
                      <a:gd name="T85" fmla="*/ 187 h 307"/>
                      <a:gd name="T86" fmla="*/ 317 w 398"/>
                      <a:gd name="T87" fmla="*/ 182 h 307"/>
                      <a:gd name="T88" fmla="*/ 328 w 398"/>
                      <a:gd name="T89" fmla="*/ 187 h 307"/>
                      <a:gd name="T90" fmla="*/ 332 w 398"/>
                      <a:gd name="T91" fmla="*/ 197 h 307"/>
                      <a:gd name="T92" fmla="*/ 332 w 398"/>
                      <a:gd name="T93" fmla="*/ 263 h 307"/>
                      <a:gd name="T94" fmla="*/ 322 w 398"/>
                      <a:gd name="T95" fmla="*/ 271 h 307"/>
                      <a:gd name="T96" fmla="*/ 262 w 398"/>
                      <a:gd name="T97" fmla="*/ 271 h 307"/>
                      <a:gd name="T98" fmla="*/ 250 w 398"/>
                      <a:gd name="T99" fmla="*/ 267 h 307"/>
                      <a:gd name="T100" fmla="*/ 246 w 398"/>
                      <a:gd name="T101" fmla="*/ 19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8" h="307">
                        <a:moveTo>
                          <a:pt x="10" y="225"/>
                        </a:moveTo>
                        <a:lnTo>
                          <a:pt x="10" y="225"/>
                        </a:lnTo>
                        <a:lnTo>
                          <a:pt x="14" y="227"/>
                        </a:lnTo>
                        <a:lnTo>
                          <a:pt x="17" y="231"/>
                        </a:lnTo>
                        <a:lnTo>
                          <a:pt x="19" y="235"/>
                        </a:lnTo>
                        <a:lnTo>
                          <a:pt x="19" y="239"/>
                        </a:lnTo>
                        <a:lnTo>
                          <a:pt x="19" y="290"/>
                        </a:lnTo>
                        <a:lnTo>
                          <a:pt x="19" y="303"/>
                        </a:lnTo>
                        <a:lnTo>
                          <a:pt x="19" y="307"/>
                        </a:lnTo>
                        <a:lnTo>
                          <a:pt x="27" y="307"/>
                        </a:lnTo>
                        <a:lnTo>
                          <a:pt x="95" y="307"/>
                        </a:lnTo>
                        <a:lnTo>
                          <a:pt x="95" y="178"/>
                        </a:lnTo>
                        <a:lnTo>
                          <a:pt x="95" y="178"/>
                        </a:lnTo>
                        <a:lnTo>
                          <a:pt x="95" y="172"/>
                        </a:lnTo>
                        <a:lnTo>
                          <a:pt x="99" y="169"/>
                        </a:lnTo>
                        <a:lnTo>
                          <a:pt x="99" y="169"/>
                        </a:lnTo>
                        <a:lnTo>
                          <a:pt x="104" y="165"/>
                        </a:lnTo>
                        <a:lnTo>
                          <a:pt x="110" y="163"/>
                        </a:lnTo>
                        <a:lnTo>
                          <a:pt x="201" y="163"/>
                        </a:lnTo>
                        <a:lnTo>
                          <a:pt x="201" y="163"/>
                        </a:lnTo>
                        <a:lnTo>
                          <a:pt x="207" y="165"/>
                        </a:lnTo>
                        <a:lnTo>
                          <a:pt x="211" y="169"/>
                        </a:lnTo>
                        <a:lnTo>
                          <a:pt x="211" y="169"/>
                        </a:lnTo>
                        <a:lnTo>
                          <a:pt x="214" y="172"/>
                        </a:lnTo>
                        <a:lnTo>
                          <a:pt x="216" y="178"/>
                        </a:lnTo>
                        <a:lnTo>
                          <a:pt x="216" y="307"/>
                        </a:lnTo>
                        <a:lnTo>
                          <a:pt x="224" y="307"/>
                        </a:lnTo>
                        <a:lnTo>
                          <a:pt x="224" y="307"/>
                        </a:lnTo>
                        <a:lnTo>
                          <a:pt x="226" y="307"/>
                        </a:lnTo>
                        <a:lnTo>
                          <a:pt x="371" y="307"/>
                        </a:lnTo>
                        <a:lnTo>
                          <a:pt x="379" y="307"/>
                        </a:lnTo>
                        <a:lnTo>
                          <a:pt x="379" y="303"/>
                        </a:lnTo>
                        <a:lnTo>
                          <a:pt x="379" y="239"/>
                        </a:lnTo>
                        <a:lnTo>
                          <a:pt x="379" y="239"/>
                        </a:lnTo>
                        <a:lnTo>
                          <a:pt x="379" y="235"/>
                        </a:lnTo>
                        <a:lnTo>
                          <a:pt x="381" y="231"/>
                        </a:lnTo>
                        <a:lnTo>
                          <a:pt x="385" y="227"/>
                        </a:lnTo>
                        <a:lnTo>
                          <a:pt x="389" y="225"/>
                        </a:lnTo>
                        <a:lnTo>
                          <a:pt x="389" y="225"/>
                        </a:lnTo>
                        <a:lnTo>
                          <a:pt x="392" y="223"/>
                        </a:lnTo>
                        <a:lnTo>
                          <a:pt x="398" y="223"/>
                        </a:lnTo>
                        <a:lnTo>
                          <a:pt x="383" y="212"/>
                        </a:lnTo>
                        <a:lnTo>
                          <a:pt x="383" y="212"/>
                        </a:lnTo>
                        <a:lnTo>
                          <a:pt x="379" y="206"/>
                        </a:lnTo>
                        <a:lnTo>
                          <a:pt x="379" y="201"/>
                        </a:lnTo>
                        <a:lnTo>
                          <a:pt x="379" y="201"/>
                        </a:lnTo>
                        <a:lnTo>
                          <a:pt x="379" y="195"/>
                        </a:lnTo>
                        <a:lnTo>
                          <a:pt x="379" y="195"/>
                        </a:lnTo>
                        <a:lnTo>
                          <a:pt x="379" y="186"/>
                        </a:lnTo>
                        <a:lnTo>
                          <a:pt x="379" y="146"/>
                        </a:lnTo>
                        <a:lnTo>
                          <a:pt x="379" y="146"/>
                        </a:lnTo>
                        <a:lnTo>
                          <a:pt x="377" y="144"/>
                        </a:lnTo>
                        <a:lnTo>
                          <a:pt x="377" y="144"/>
                        </a:lnTo>
                        <a:lnTo>
                          <a:pt x="373" y="142"/>
                        </a:lnTo>
                        <a:lnTo>
                          <a:pt x="360" y="142"/>
                        </a:lnTo>
                        <a:lnTo>
                          <a:pt x="360" y="142"/>
                        </a:lnTo>
                        <a:lnTo>
                          <a:pt x="358" y="144"/>
                        </a:lnTo>
                        <a:lnTo>
                          <a:pt x="358" y="144"/>
                        </a:lnTo>
                        <a:lnTo>
                          <a:pt x="356" y="146"/>
                        </a:lnTo>
                        <a:lnTo>
                          <a:pt x="356" y="153"/>
                        </a:lnTo>
                        <a:lnTo>
                          <a:pt x="356" y="153"/>
                        </a:lnTo>
                        <a:lnTo>
                          <a:pt x="356" y="157"/>
                        </a:lnTo>
                        <a:lnTo>
                          <a:pt x="354" y="161"/>
                        </a:lnTo>
                        <a:lnTo>
                          <a:pt x="351" y="165"/>
                        </a:lnTo>
                        <a:lnTo>
                          <a:pt x="347" y="167"/>
                        </a:lnTo>
                        <a:lnTo>
                          <a:pt x="347" y="167"/>
                        </a:lnTo>
                        <a:lnTo>
                          <a:pt x="343" y="169"/>
                        </a:lnTo>
                        <a:lnTo>
                          <a:pt x="339" y="169"/>
                        </a:lnTo>
                        <a:lnTo>
                          <a:pt x="335" y="167"/>
                        </a:lnTo>
                        <a:lnTo>
                          <a:pt x="332" y="165"/>
                        </a:lnTo>
                        <a:lnTo>
                          <a:pt x="214" y="59"/>
                        </a:lnTo>
                        <a:lnTo>
                          <a:pt x="214" y="59"/>
                        </a:lnTo>
                        <a:lnTo>
                          <a:pt x="211" y="51"/>
                        </a:lnTo>
                        <a:lnTo>
                          <a:pt x="211" y="44"/>
                        </a:lnTo>
                        <a:lnTo>
                          <a:pt x="211" y="44"/>
                        </a:lnTo>
                        <a:lnTo>
                          <a:pt x="211" y="4"/>
                        </a:lnTo>
                        <a:lnTo>
                          <a:pt x="211" y="4"/>
                        </a:lnTo>
                        <a:lnTo>
                          <a:pt x="209" y="2"/>
                        </a:lnTo>
                        <a:lnTo>
                          <a:pt x="209" y="2"/>
                        </a:lnTo>
                        <a:lnTo>
                          <a:pt x="205" y="0"/>
                        </a:lnTo>
                        <a:lnTo>
                          <a:pt x="193" y="0"/>
                        </a:lnTo>
                        <a:lnTo>
                          <a:pt x="193" y="0"/>
                        </a:lnTo>
                        <a:lnTo>
                          <a:pt x="190" y="2"/>
                        </a:lnTo>
                        <a:lnTo>
                          <a:pt x="190" y="2"/>
                        </a:lnTo>
                        <a:lnTo>
                          <a:pt x="188" y="4"/>
                        </a:lnTo>
                        <a:lnTo>
                          <a:pt x="188" y="44"/>
                        </a:lnTo>
                        <a:lnTo>
                          <a:pt x="188" y="44"/>
                        </a:lnTo>
                        <a:lnTo>
                          <a:pt x="188" y="44"/>
                        </a:lnTo>
                        <a:lnTo>
                          <a:pt x="188" y="51"/>
                        </a:lnTo>
                        <a:lnTo>
                          <a:pt x="184" y="59"/>
                        </a:lnTo>
                        <a:lnTo>
                          <a:pt x="67" y="165"/>
                        </a:lnTo>
                        <a:lnTo>
                          <a:pt x="67" y="165"/>
                        </a:lnTo>
                        <a:lnTo>
                          <a:pt x="63" y="167"/>
                        </a:lnTo>
                        <a:lnTo>
                          <a:pt x="59" y="169"/>
                        </a:lnTo>
                        <a:lnTo>
                          <a:pt x="55" y="169"/>
                        </a:lnTo>
                        <a:lnTo>
                          <a:pt x="51" y="167"/>
                        </a:lnTo>
                        <a:lnTo>
                          <a:pt x="51" y="167"/>
                        </a:lnTo>
                        <a:lnTo>
                          <a:pt x="48" y="165"/>
                        </a:lnTo>
                        <a:lnTo>
                          <a:pt x="44" y="161"/>
                        </a:lnTo>
                        <a:lnTo>
                          <a:pt x="42" y="157"/>
                        </a:lnTo>
                        <a:lnTo>
                          <a:pt x="42" y="153"/>
                        </a:lnTo>
                        <a:lnTo>
                          <a:pt x="42" y="146"/>
                        </a:lnTo>
                        <a:lnTo>
                          <a:pt x="42" y="146"/>
                        </a:lnTo>
                        <a:lnTo>
                          <a:pt x="40" y="144"/>
                        </a:lnTo>
                        <a:lnTo>
                          <a:pt x="40" y="144"/>
                        </a:lnTo>
                        <a:lnTo>
                          <a:pt x="38" y="142"/>
                        </a:lnTo>
                        <a:lnTo>
                          <a:pt x="25" y="142"/>
                        </a:lnTo>
                        <a:lnTo>
                          <a:pt x="25" y="142"/>
                        </a:lnTo>
                        <a:lnTo>
                          <a:pt x="21" y="144"/>
                        </a:lnTo>
                        <a:lnTo>
                          <a:pt x="21" y="144"/>
                        </a:lnTo>
                        <a:lnTo>
                          <a:pt x="19" y="146"/>
                        </a:lnTo>
                        <a:lnTo>
                          <a:pt x="19" y="186"/>
                        </a:lnTo>
                        <a:lnTo>
                          <a:pt x="19" y="186"/>
                        </a:lnTo>
                        <a:lnTo>
                          <a:pt x="19" y="195"/>
                        </a:lnTo>
                        <a:lnTo>
                          <a:pt x="19" y="195"/>
                        </a:lnTo>
                        <a:lnTo>
                          <a:pt x="19" y="201"/>
                        </a:lnTo>
                        <a:lnTo>
                          <a:pt x="19" y="201"/>
                        </a:lnTo>
                        <a:lnTo>
                          <a:pt x="19" y="206"/>
                        </a:lnTo>
                        <a:lnTo>
                          <a:pt x="15" y="212"/>
                        </a:lnTo>
                        <a:lnTo>
                          <a:pt x="0" y="223"/>
                        </a:lnTo>
                        <a:lnTo>
                          <a:pt x="0" y="223"/>
                        </a:lnTo>
                        <a:lnTo>
                          <a:pt x="6" y="223"/>
                        </a:lnTo>
                        <a:lnTo>
                          <a:pt x="10" y="225"/>
                        </a:lnTo>
                        <a:lnTo>
                          <a:pt x="10" y="225"/>
                        </a:lnTo>
                        <a:close/>
                        <a:moveTo>
                          <a:pt x="246" y="197"/>
                        </a:moveTo>
                        <a:lnTo>
                          <a:pt x="246" y="197"/>
                        </a:lnTo>
                        <a:lnTo>
                          <a:pt x="246" y="191"/>
                        </a:lnTo>
                        <a:lnTo>
                          <a:pt x="250" y="187"/>
                        </a:lnTo>
                        <a:lnTo>
                          <a:pt x="250" y="187"/>
                        </a:lnTo>
                        <a:lnTo>
                          <a:pt x="256" y="184"/>
                        </a:lnTo>
                        <a:lnTo>
                          <a:pt x="262" y="182"/>
                        </a:lnTo>
                        <a:lnTo>
                          <a:pt x="317" y="182"/>
                        </a:lnTo>
                        <a:lnTo>
                          <a:pt x="317" y="182"/>
                        </a:lnTo>
                        <a:lnTo>
                          <a:pt x="322" y="184"/>
                        </a:lnTo>
                        <a:lnTo>
                          <a:pt x="328" y="187"/>
                        </a:lnTo>
                        <a:lnTo>
                          <a:pt x="328" y="187"/>
                        </a:lnTo>
                        <a:lnTo>
                          <a:pt x="332" y="191"/>
                        </a:lnTo>
                        <a:lnTo>
                          <a:pt x="332" y="197"/>
                        </a:lnTo>
                        <a:lnTo>
                          <a:pt x="332" y="256"/>
                        </a:lnTo>
                        <a:lnTo>
                          <a:pt x="332" y="256"/>
                        </a:lnTo>
                        <a:lnTo>
                          <a:pt x="332" y="263"/>
                        </a:lnTo>
                        <a:lnTo>
                          <a:pt x="328" y="267"/>
                        </a:lnTo>
                        <a:lnTo>
                          <a:pt x="328" y="267"/>
                        </a:lnTo>
                        <a:lnTo>
                          <a:pt x="322" y="271"/>
                        </a:lnTo>
                        <a:lnTo>
                          <a:pt x="317" y="271"/>
                        </a:lnTo>
                        <a:lnTo>
                          <a:pt x="262" y="271"/>
                        </a:lnTo>
                        <a:lnTo>
                          <a:pt x="262" y="271"/>
                        </a:lnTo>
                        <a:lnTo>
                          <a:pt x="256" y="271"/>
                        </a:lnTo>
                        <a:lnTo>
                          <a:pt x="250" y="267"/>
                        </a:lnTo>
                        <a:lnTo>
                          <a:pt x="250" y="267"/>
                        </a:lnTo>
                        <a:lnTo>
                          <a:pt x="246" y="263"/>
                        </a:lnTo>
                        <a:lnTo>
                          <a:pt x="246" y="256"/>
                        </a:lnTo>
                        <a:lnTo>
                          <a:pt x="246"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sz="2400"/>
                  </a:p>
                </p:txBody>
              </p:sp>
              <p:sp>
                <p:nvSpPr>
                  <p:cNvPr id="40" name="Rectangle 81">
                    <a:extLst>
                      <a:ext uri="{FF2B5EF4-FFF2-40B4-BE49-F238E27FC236}">
                        <a16:creationId xmlns:a16="http://schemas.microsoft.com/office/drawing/2014/main" id="{FD1F49FC-90B8-DA91-5770-25D4A2F02C3C}"/>
                      </a:ext>
                    </a:extLst>
                  </p:cNvPr>
                  <p:cNvSpPr>
                    <a:spLocks noChangeArrowheads="1"/>
                  </p:cNvSpPr>
                  <p:nvPr/>
                </p:nvSpPr>
                <p:spPr bwMode="auto">
                  <a:xfrm>
                    <a:off x="11690350" y="982663"/>
                    <a:ext cx="381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sz="2400"/>
                  </a:p>
                </p:txBody>
              </p:sp>
              <p:sp>
                <p:nvSpPr>
                  <p:cNvPr id="41" name="Freeform 82">
                    <a:extLst>
                      <a:ext uri="{FF2B5EF4-FFF2-40B4-BE49-F238E27FC236}">
                        <a16:creationId xmlns:a16="http://schemas.microsoft.com/office/drawing/2014/main" id="{5533DFFA-C159-30B6-9D04-32937E66292E}"/>
                      </a:ext>
                    </a:extLst>
                  </p:cNvPr>
                  <p:cNvSpPr>
                    <a:spLocks noEditPoints="1"/>
                  </p:cNvSpPr>
                  <p:nvPr/>
                </p:nvSpPr>
                <p:spPr bwMode="auto">
                  <a:xfrm>
                    <a:off x="10941050" y="325438"/>
                    <a:ext cx="1250950" cy="1249363"/>
                  </a:xfrm>
                  <a:custGeom>
                    <a:avLst/>
                    <a:gdLst>
                      <a:gd name="T0" fmla="*/ 474 w 788"/>
                      <a:gd name="T1" fmla="*/ 779 h 787"/>
                      <a:gd name="T2" fmla="*/ 616 w 788"/>
                      <a:gd name="T3" fmla="*/ 718 h 787"/>
                      <a:gd name="T4" fmla="*/ 722 w 788"/>
                      <a:gd name="T5" fmla="*/ 613 h 787"/>
                      <a:gd name="T6" fmla="*/ 780 w 788"/>
                      <a:gd name="T7" fmla="*/ 473 h 787"/>
                      <a:gd name="T8" fmla="*/ 786 w 788"/>
                      <a:gd name="T9" fmla="*/ 354 h 787"/>
                      <a:gd name="T10" fmla="*/ 741 w 788"/>
                      <a:gd name="T11" fmla="*/ 206 h 787"/>
                      <a:gd name="T12" fmla="*/ 646 w 788"/>
                      <a:gd name="T13" fmla="*/ 91 h 787"/>
                      <a:gd name="T14" fmla="*/ 512 w 788"/>
                      <a:gd name="T15" fmla="*/ 17 h 787"/>
                      <a:gd name="T16" fmla="*/ 394 w 788"/>
                      <a:gd name="T17" fmla="*/ 0 h 787"/>
                      <a:gd name="T18" fmla="*/ 241 w 788"/>
                      <a:gd name="T19" fmla="*/ 30 h 787"/>
                      <a:gd name="T20" fmla="*/ 116 w 788"/>
                      <a:gd name="T21" fmla="*/ 115 h 787"/>
                      <a:gd name="T22" fmla="*/ 32 w 788"/>
                      <a:gd name="T23" fmla="*/ 240 h 787"/>
                      <a:gd name="T24" fmla="*/ 0 w 788"/>
                      <a:gd name="T25" fmla="*/ 393 h 787"/>
                      <a:gd name="T26" fmla="*/ 19 w 788"/>
                      <a:gd name="T27" fmla="*/ 510 h 787"/>
                      <a:gd name="T28" fmla="*/ 91 w 788"/>
                      <a:gd name="T29" fmla="*/ 643 h 787"/>
                      <a:gd name="T30" fmla="*/ 207 w 788"/>
                      <a:gd name="T31" fmla="*/ 739 h 787"/>
                      <a:gd name="T32" fmla="*/ 354 w 788"/>
                      <a:gd name="T33" fmla="*/ 785 h 787"/>
                      <a:gd name="T34" fmla="*/ 184 w 788"/>
                      <a:gd name="T35" fmla="*/ 395 h 787"/>
                      <a:gd name="T36" fmla="*/ 184 w 788"/>
                      <a:gd name="T37" fmla="*/ 348 h 787"/>
                      <a:gd name="T38" fmla="*/ 195 w 788"/>
                      <a:gd name="T39" fmla="*/ 323 h 787"/>
                      <a:gd name="T40" fmla="*/ 220 w 788"/>
                      <a:gd name="T41" fmla="*/ 314 h 787"/>
                      <a:gd name="T42" fmla="*/ 248 w 788"/>
                      <a:gd name="T43" fmla="*/ 318 h 787"/>
                      <a:gd name="T44" fmla="*/ 352 w 788"/>
                      <a:gd name="T45" fmla="*/ 206 h 787"/>
                      <a:gd name="T46" fmla="*/ 358 w 788"/>
                      <a:gd name="T47" fmla="*/ 187 h 787"/>
                      <a:gd name="T48" fmla="*/ 381 w 788"/>
                      <a:gd name="T49" fmla="*/ 172 h 787"/>
                      <a:gd name="T50" fmla="*/ 407 w 788"/>
                      <a:gd name="T51" fmla="*/ 172 h 787"/>
                      <a:gd name="T52" fmla="*/ 430 w 788"/>
                      <a:gd name="T53" fmla="*/ 187 h 787"/>
                      <a:gd name="T54" fmla="*/ 436 w 788"/>
                      <a:gd name="T55" fmla="*/ 242 h 787"/>
                      <a:gd name="T56" fmla="*/ 540 w 788"/>
                      <a:gd name="T57" fmla="*/ 318 h 787"/>
                      <a:gd name="T58" fmla="*/ 568 w 788"/>
                      <a:gd name="T59" fmla="*/ 314 h 787"/>
                      <a:gd name="T60" fmla="*/ 593 w 788"/>
                      <a:gd name="T61" fmla="*/ 323 h 787"/>
                      <a:gd name="T62" fmla="*/ 604 w 788"/>
                      <a:gd name="T63" fmla="*/ 348 h 787"/>
                      <a:gd name="T64" fmla="*/ 637 w 788"/>
                      <a:gd name="T65" fmla="*/ 425 h 787"/>
                      <a:gd name="T66" fmla="*/ 640 w 788"/>
                      <a:gd name="T67" fmla="*/ 439 h 787"/>
                      <a:gd name="T68" fmla="*/ 619 w 788"/>
                      <a:gd name="T69" fmla="*/ 475 h 787"/>
                      <a:gd name="T70" fmla="*/ 604 w 788"/>
                      <a:gd name="T71" fmla="*/ 475 h 787"/>
                      <a:gd name="T72" fmla="*/ 602 w 788"/>
                      <a:gd name="T73" fmla="*/ 529 h 787"/>
                      <a:gd name="T74" fmla="*/ 589 w 788"/>
                      <a:gd name="T75" fmla="*/ 539 h 787"/>
                      <a:gd name="T76" fmla="*/ 419 w 788"/>
                      <a:gd name="T77" fmla="*/ 539 h 787"/>
                      <a:gd name="T78" fmla="*/ 390 w 788"/>
                      <a:gd name="T79" fmla="*/ 537 h 787"/>
                      <a:gd name="T80" fmla="*/ 381 w 788"/>
                      <a:gd name="T81" fmla="*/ 524 h 787"/>
                      <a:gd name="T82" fmla="*/ 320 w 788"/>
                      <a:gd name="T83" fmla="*/ 524 h 787"/>
                      <a:gd name="T84" fmla="*/ 311 w 788"/>
                      <a:gd name="T85" fmla="*/ 537 h 787"/>
                      <a:gd name="T86" fmla="*/ 199 w 788"/>
                      <a:gd name="T87" fmla="*/ 539 h 787"/>
                      <a:gd name="T88" fmla="*/ 190 w 788"/>
                      <a:gd name="T89" fmla="*/ 533 h 787"/>
                      <a:gd name="T90" fmla="*/ 184 w 788"/>
                      <a:gd name="T91" fmla="*/ 492 h 787"/>
                      <a:gd name="T92" fmla="*/ 175 w 788"/>
                      <a:gd name="T93" fmla="*/ 476 h 787"/>
                      <a:gd name="T94" fmla="*/ 150 w 788"/>
                      <a:gd name="T95" fmla="*/ 444 h 787"/>
                      <a:gd name="T96" fmla="*/ 150 w 788"/>
                      <a:gd name="T97" fmla="*/ 42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8" h="787">
                        <a:moveTo>
                          <a:pt x="394" y="787"/>
                        </a:moveTo>
                        <a:lnTo>
                          <a:pt x="394" y="787"/>
                        </a:lnTo>
                        <a:lnTo>
                          <a:pt x="436" y="785"/>
                        </a:lnTo>
                        <a:lnTo>
                          <a:pt x="474" y="779"/>
                        </a:lnTo>
                        <a:lnTo>
                          <a:pt x="512" y="770"/>
                        </a:lnTo>
                        <a:lnTo>
                          <a:pt x="548" y="756"/>
                        </a:lnTo>
                        <a:lnTo>
                          <a:pt x="584" y="739"/>
                        </a:lnTo>
                        <a:lnTo>
                          <a:pt x="616" y="718"/>
                        </a:lnTo>
                        <a:lnTo>
                          <a:pt x="646" y="698"/>
                        </a:lnTo>
                        <a:lnTo>
                          <a:pt x="674" y="671"/>
                        </a:lnTo>
                        <a:lnTo>
                          <a:pt x="699" y="643"/>
                        </a:lnTo>
                        <a:lnTo>
                          <a:pt x="722" y="613"/>
                        </a:lnTo>
                        <a:lnTo>
                          <a:pt x="741" y="580"/>
                        </a:lnTo>
                        <a:lnTo>
                          <a:pt x="758" y="546"/>
                        </a:lnTo>
                        <a:lnTo>
                          <a:pt x="771" y="510"/>
                        </a:lnTo>
                        <a:lnTo>
                          <a:pt x="780" y="473"/>
                        </a:lnTo>
                        <a:lnTo>
                          <a:pt x="786" y="433"/>
                        </a:lnTo>
                        <a:lnTo>
                          <a:pt x="788" y="393"/>
                        </a:lnTo>
                        <a:lnTo>
                          <a:pt x="788" y="393"/>
                        </a:lnTo>
                        <a:lnTo>
                          <a:pt x="786" y="354"/>
                        </a:lnTo>
                        <a:lnTo>
                          <a:pt x="780" y="314"/>
                        </a:lnTo>
                        <a:lnTo>
                          <a:pt x="771" y="276"/>
                        </a:lnTo>
                        <a:lnTo>
                          <a:pt x="758" y="240"/>
                        </a:lnTo>
                        <a:lnTo>
                          <a:pt x="741" y="206"/>
                        </a:lnTo>
                        <a:lnTo>
                          <a:pt x="722" y="174"/>
                        </a:lnTo>
                        <a:lnTo>
                          <a:pt x="699" y="144"/>
                        </a:lnTo>
                        <a:lnTo>
                          <a:pt x="674" y="115"/>
                        </a:lnTo>
                        <a:lnTo>
                          <a:pt x="646" y="91"/>
                        </a:lnTo>
                        <a:lnTo>
                          <a:pt x="616" y="68"/>
                        </a:lnTo>
                        <a:lnTo>
                          <a:pt x="584" y="47"/>
                        </a:lnTo>
                        <a:lnTo>
                          <a:pt x="548" y="30"/>
                        </a:lnTo>
                        <a:lnTo>
                          <a:pt x="512" y="17"/>
                        </a:lnTo>
                        <a:lnTo>
                          <a:pt x="474" y="8"/>
                        </a:lnTo>
                        <a:lnTo>
                          <a:pt x="436" y="2"/>
                        </a:lnTo>
                        <a:lnTo>
                          <a:pt x="394" y="0"/>
                        </a:lnTo>
                        <a:lnTo>
                          <a:pt x="394" y="0"/>
                        </a:lnTo>
                        <a:lnTo>
                          <a:pt x="354" y="2"/>
                        </a:lnTo>
                        <a:lnTo>
                          <a:pt x="317" y="8"/>
                        </a:lnTo>
                        <a:lnTo>
                          <a:pt x="279" y="17"/>
                        </a:lnTo>
                        <a:lnTo>
                          <a:pt x="241" y="30"/>
                        </a:lnTo>
                        <a:lnTo>
                          <a:pt x="207" y="47"/>
                        </a:lnTo>
                        <a:lnTo>
                          <a:pt x="175" y="68"/>
                        </a:lnTo>
                        <a:lnTo>
                          <a:pt x="144" y="91"/>
                        </a:lnTo>
                        <a:lnTo>
                          <a:pt x="116" y="115"/>
                        </a:lnTo>
                        <a:lnTo>
                          <a:pt x="91" y="144"/>
                        </a:lnTo>
                        <a:lnTo>
                          <a:pt x="68" y="174"/>
                        </a:lnTo>
                        <a:lnTo>
                          <a:pt x="50" y="206"/>
                        </a:lnTo>
                        <a:lnTo>
                          <a:pt x="32" y="240"/>
                        </a:lnTo>
                        <a:lnTo>
                          <a:pt x="19" y="276"/>
                        </a:lnTo>
                        <a:lnTo>
                          <a:pt x="10" y="314"/>
                        </a:lnTo>
                        <a:lnTo>
                          <a:pt x="4" y="354"/>
                        </a:lnTo>
                        <a:lnTo>
                          <a:pt x="0" y="393"/>
                        </a:lnTo>
                        <a:lnTo>
                          <a:pt x="0" y="393"/>
                        </a:lnTo>
                        <a:lnTo>
                          <a:pt x="4" y="433"/>
                        </a:lnTo>
                        <a:lnTo>
                          <a:pt x="10" y="473"/>
                        </a:lnTo>
                        <a:lnTo>
                          <a:pt x="19" y="510"/>
                        </a:lnTo>
                        <a:lnTo>
                          <a:pt x="32" y="546"/>
                        </a:lnTo>
                        <a:lnTo>
                          <a:pt x="50" y="580"/>
                        </a:lnTo>
                        <a:lnTo>
                          <a:pt x="68" y="613"/>
                        </a:lnTo>
                        <a:lnTo>
                          <a:pt x="91" y="643"/>
                        </a:lnTo>
                        <a:lnTo>
                          <a:pt x="116" y="671"/>
                        </a:lnTo>
                        <a:lnTo>
                          <a:pt x="144" y="698"/>
                        </a:lnTo>
                        <a:lnTo>
                          <a:pt x="175" y="718"/>
                        </a:lnTo>
                        <a:lnTo>
                          <a:pt x="207" y="739"/>
                        </a:lnTo>
                        <a:lnTo>
                          <a:pt x="241" y="756"/>
                        </a:lnTo>
                        <a:lnTo>
                          <a:pt x="279" y="770"/>
                        </a:lnTo>
                        <a:lnTo>
                          <a:pt x="317" y="779"/>
                        </a:lnTo>
                        <a:lnTo>
                          <a:pt x="354" y="785"/>
                        </a:lnTo>
                        <a:lnTo>
                          <a:pt x="394" y="787"/>
                        </a:lnTo>
                        <a:lnTo>
                          <a:pt x="394" y="787"/>
                        </a:lnTo>
                        <a:close/>
                        <a:moveTo>
                          <a:pt x="152" y="425"/>
                        </a:moveTo>
                        <a:lnTo>
                          <a:pt x="184" y="395"/>
                        </a:lnTo>
                        <a:lnTo>
                          <a:pt x="184" y="395"/>
                        </a:lnTo>
                        <a:lnTo>
                          <a:pt x="184" y="388"/>
                        </a:lnTo>
                        <a:lnTo>
                          <a:pt x="184" y="348"/>
                        </a:lnTo>
                        <a:lnTo>
                          <a:pt x="184" y="348"/>
                        </a:lnTo>
                        <a:lnTo>
                          <a:pt x="186" y="342"/>
                        </a:lnTo>
                        <a:lnTo>
                          <a:pt x="188" y="335"/>
                        </a:lnTo>
                        <a:lnTo>
                          <a:pt x="192" y="329"/>
                        </a:lnTo>
                        <a:lnTo>
                          <a:pt x="195" y="323"/>
                        </a:lnTo>
                        <a:lnTo>
                          <a:pt x="201" y="320"/>
                        </a:lnTo>
                        <a:lnTo>
                          <a:pt x="207" y="318"/>
                        </a:lnTo>
                        <a:lnTo>
                          <a:pt x="212" y="316"/>
                        </a:lnTo>
                        <a:lnTo>
                          <a:pt x="220" y="314"/>
                        </a:lnTo>
                        <a:lnTo>
                          <a:pt x="233" y="314"/>
                        </a:lnTo>
                        <a:lnTo>
                          <a:pt x="233" y="314"/>
                        </a:lnTo>
                        <a:lnTo>
                          <a:pt x="241" y="316"/>
                        </a:lnTo>
                        <a:lnTo>
                          <a:pt x="248" y="318"/>
                        </a:lnTo>
                        <a:lnTo>
                          <a:pt x="254" y="321"/>
                        </a:lnTo>
                        <a:lnTo>
                          <a:pt x="260" y="327"/>
                        </a:lnTo>
                        <a:lnTo>
                          <a:pt x="352" y="242"/>
                        </a:lnTo>
                        <a:lnTo>
                          <a:pt x="352" y="206"/>
                        </a:lnTo>
                        <a:lnTo>
                          <a:pt x="352" y="206"/>
                        </a:lnTo>
                        <a:lnTo>
                          <a:pt x="354" y="200"/>
                        </a:lnTo>
                        <a:lnTo>
                          <a:pt x="356" y="193"/>
                        </a:lnTo>
                        <a:lnTo>
                          <a:pt x="358" y="187"/>
                        </a:lnTo>
                        <a:lnTo>
                          <a:pt x="364" y="182"/>
                        </a:lnTo>
                        <a:lnTo>
                          <a:pt x="368" y="178"/>
                        </a:lnTo>
                        <a:lnTo>
                          <a:pt x="373" y="174"/>
                        </a:lnTo>
                        <a:lnTo>
                          <a:pt x="381" y="172"/>
                        </a:lnTo>
                        <a:lnTo>
                          <a:pt x="388" y="172"/>
                        </a:lnTo>
                        <a:lnTo>
                          <a:pt x="400" y="172"/>
                        </a:lnTo>
                        <a:lnTo>
                          <a:pt x="400" y="172"/>
                        </a:lnTo>
                        <a:lnTo>
                          <a:pt x="407" y="172"/>
                        </a:lnTo>
                        <a:lnTo>
                          <a:pt x="415" y="174"/>
                        </a:lnTo>
                        <a:lnTo>
                          <a:pt x="421" y="178"/>
                        </a:lnTo>
                        <a:lnTo>
                          <a:pt x="424" y="182"/>
                        </a:lnTo>
                        <a:lnTo>
                          <a:pt x="430" y="187"/>
                        </a:lnTo>
                        <a:lnTo>
                          <a:pt x="432" y="193"/>
                        </a:lnTo>
                        <a:lnTo>
                          <a:pt x="434" y="200"/>
                        </a:lnTo>
                        <a:lnTo>
                          <a:pt x="436" y="206"/>
                        </a:lnTo>
                        <a:lnTo>
                          <a:pt x="436" y="242"/>
                        </a:lnTo>
                        <a:lnTo>
                          <a:pt x="529" y="327"/>
                        </a:lnTo>
                        <a:lnTo>
                          <a:pt x="529" y="327"/>
                        </a:lnTo>
                        <a:lnTo>
                          <a:pt x="534" y="321"/>
                        </a:lnTo>
                        <a:lnTo>
                          <a:pt x="540" y="318"/>
                        </a:lnTo>
                        <a:lnTo>
                          <a:pt x="548" y="316"/>
                        </a:lnTo>
                        <a:lnTo>
                          <a:pt x="555" y="314"/>
                        </a:lnTo>
                        <a:lnTo>
                          <a:pt x="568" y="314"/>
                        </a:lnTo>
                        <a:lnTo>
                          <a:pt x="568" y="314"/>
                        </a:lnTo>
                        <a:lnTo>
                          <a:pt x="576" y="316"/>
                        </a:lnTo>
                        <a:lnTo>
                          <a:pt x="582" y="318"/>
                        </a:lnTo>
                        <a:lnTo>
                          <a:pt x="587" y="320"/>
                        </a:lnTo>
                        <a:lnTo>
                          <a:pt x="593" y="323"/>
                        </a:lnTo>
                        <a:lnTo>
                          <a:pt x="597" y="329"/>
                        </a:lnTo>
                        <a:lnTo>
                          <a:pt x="601" y="335"/>
                        </a:lnTo>
                        <a:lnTo>
                          <a:pt x="602" y="342"/>
                        </a:lnTo>
                        <a:lnTo>
                          <a:pt x="604" y="348"/>
                        </a:lnTo>
                        <a:lnTo>
                          <a:pt x="604" y="388"/>
                        </a:lnTo>
                        <a:lnTo>
                          <a:pt x="604" y="388"/>
                        </a:lnTo>
                        <a:lnTo>
                          <a:pt x="604" y="395"/>
                        </a:lnTo>
                        <a:lnTo>
                          <a:pt x="637" y="425"/>
                        </a:lnTo>
                        <a:lnTo>
                          <a:pt x="637" y="425"/>
                        </a:lnTo>
                        <a:lnTo>
                          <a:pt x="638" y="429"/>
                        </a:lnTo>
                        <a:lnTo>
                          <a:pt x="640" y="433"/>
                        </a:lnTo>
                        <a:lnTo>
                          <a:pt x="640" y="439"/>
                        </a:lnTo>
                        <a:lnTo>
                          <a:pt x="638" y="444"/>
                        </a:lnTo>
                        <a:lnTo>
                          <a:pt x="625" y="469"/>
                        </a:lnTo>
                        <a:lnTo>
                          <a:pt x="625" y="469"/>
                        </a:lnTo>
                        <a:lnTo>
                          <a:pt x="619" y="475"/>
                        </a:lnTo>
                        <a:lnTo>
                          <a:pt x="614" y="476"/>
                        </a:lnTo>
                        <a:lnTo>
                          <a:pt x="614" y="476"/>
                        </a:lnTo>
                        <a:lnTo>
                          <a:pt x="608" y="476"/>
                        </a:lnTo>
                        <a:lnTo>
                          <a:pt x="604" y="475"/>
                        </a:lnTo>
                        <a:lnTo>
                          <a:pt x="604" y="505"/>
                        </a:lnTo>
                        <a:lnTo>
                          <a:pt x="604" y="524"/>
                        </a:lnTo>
                        <a:lnTo>
                          <a:pt x="604" y="524"/>
                        </a:lnTo>
                        <a:lnTo>
                          <a:pt x="602" y="529"/>
                        </a:lnTo>
                        <a:lnTo>
                          <a:pt x="599" y="533"/>
                        </a:lnTo>
                        <a:lnTo>
                          <a:pt x="599" y="533"/>
                        </a:lnTo>
                        <a:lnTo>
                          <a:pt x="595" y="537"/>
                        </a:lnTo>
                        <a:lnTo>
                          <a:pt x="589" y="539"/>
                        </a:lnTo>
                        <a:lnTo>
                          <a:pt x="587" y="539"/>
                        </a:lnTo>
                        <a:lnTo>
                          <a:pt x="566" y="539"/>
                        </a:lnTo>
                        <a:lnTo>
                          <a:pt x="421" y="539"/>
                        </a:lnTo>
                        <a:lnTo>
                          <a:pt x="419" y="539"/>
                        </a:lnTo>
                        <a:lnTo>
                          <a:pt x="419" y="539"/>
                        </a:lnTo>
                        <a:lnTo>
                          <a:pt x="396" y="539"/>
                        </a:lnTo>
                        <a:lnTo>
                          <a:pt x="396" y="539"/>
                        </a:lnTo>
                        <a:lnTo>
                          <a:pt x="390" y="537"/>
                        </a:lnTo>
                        <a:lnTo>
                          <a:pt x="385" y="533"/>
                        </a:lnTo>
                        <a:lnTo>
                          <a:pt x="385" y="533"/>
                        </a:lnTo>
                        <a:lnTo>
                          <a:pt x="381" y="529"/>
                        </a:lnTo>
                        <a:lnTo>
                          <a:pt x="381" y="524"/>
                        </a:lnTo>
                        <a:lnTo>
                          <a:pt x="381" y="395"/>
                        </a:lnTo>
                        <a:lnTo>
                          <a:pt x="320" y="395"/>
                        </a:lnTo>
                        <a:lnTo>
                          <a:pt x="320" y="524"/>
                        </a:lnTo>
                        <a:lnTo>
                          <a:pt x="320" y="524"/>
                        </a:lnTo>
                        <a:lnTo>
                          <a:pt x="318" y="529"/>
                        </a:lnTo>
                        <a:lnTo>
                          <a:pt x="317" y="533"/>
                        </a:lnTo>
                        <a:lnTo>
                          <a:pt x="317" y="533"/>
                        </a:lnTo>
                        <a:lnTo>
                          <a:pt x="311" y="537"/>
                        </a:lnTo>
                        <a:lnTo>
                          <a:pt x="305" y="539"/>
                        </a:lnTo>
                        <a:lnTo>
                          <a:pt x="222" y="539"/>
                        </a:lnTo>
                        <a:lnTo>
                          <a:pt x="212" y="539"/>
                        </a:lnTo>
                        <a:lnTo>
                          <a:pt x="199" y="539"/>
                        </a:lnTo>
                        <a:lnTo>
                          <a:pt x="199" y="539"/>
                        </a:lnTo>
                        <a:lnTo>
                          <a:pt x="193" y="537"/>
                        </a:lnTo>
                        <a:lnTo>
                          <a:pt x="190" y="533"/>
                        </a:lnTo>
                        <a:lnTo>
                          <a:pt x="190" y="533"/>
                        </a:lnTo>
                        <a:lnTo>
                          <a:pt x="186" y="529"/>
                        </a:lnTo>
                        <a:lnTo>
                          <a:pt x="184" y="524"/>
                        </a:lnTo>
                        <a:lnTo>
                          <a:pt x="184" y="505"/>
                        </a:lnTo>
                        <a:lnTo>
                          <a:pt x="184" y="492"/>
                        </a:lnTo>
                        <a:lnTo>
                          <a:pt x="184" y="475"/>
                        </a:lnTo>
                        <a:lnTo>
                          <a:pt x="184" y="475"/>
                        </a:lnTo>
                        <a:lnTo>
                          <a:pt x="180" y="476"/>
                        </a:lnTo>
                        <a:lnTo>
                          <a:pt x="175" y="476"/>
                        </a:lnTo>
                        <a:lnTo>
                          <a:pt x="175" y="476"/>
                        </a:lnTo>
                        <a:lnTo>
                          <a:pt x="169" y="475"/>
                        </a:lnTo>
                        <a:lnTo>
                          <a:pt x="163" y="469"/>
                        </a:lnTo>
                        <a:lnTo>
                          <a:pt x="150" y="444"/>
                        </a:lnTo>
                        <a:lnTo>
                          <a:pt x="150" y="444"/>
                        </a:lnTo>
                        <a:lnTo>
                          <a:pt x="148" y="439"/>
                        </a:lnTo>
                        <a:lnTo>
                          <a:pt x="148" y="433"/>
                        </a:lnTo>
                        <a:lnTo>
                          <a:pt x="150" y="429"/>
                        </a:lnTo>
                        <a:lnTo>
                          <a:pt x="152" y="425"/>
                        </a:lnTo>
                        <a:lnTo>
                          <a:pt x="152" y="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sz="2400"/>
                  </a:p>
                </p:txBody>
              </p:sp>
            </p:grpSp>
            <p:grpSp>
              <p:nvGrpSpPr>
                <p:cNvPr id="42" name="Graphic 6">
                  <a:extLst>
                    <a:ext uri="{FF2B5EF4-FFF2-40B4-BE49-F238E27FC236}">
                      <a16:creationId xmlns:a16="http://schemas.microsoft.com/office/drawing/2014/main" id="{5ECB6A20-4FC2-95CE-F076-42D776999DD9}"/>
                    </a:ext>
                  </a:extLst>
                </p:cNvPr>
                <p:cNvGrpSpPr/>
                <p:nvPr/>
              </p:nvGrpSpPr>
              <p:grpSpPr>
                <a:xfrm>
                  <a:off x="8984994" y="2706640"/>
                  <a:ext cx="360000" cy="360000"/>
                  <a:chOff x="5099808" y="917540"/>
                  <a:chExt cx="362309" cy="361971"/>
                </a:xfrm>
                <a:solidFill>
                  <a:srgbClr val="27BDBE"/>
                </a:solidFill>
              </p:grpSpPr>
              <p:sp>
                <p:nvSpPr>
                  <p:cNvPr id="43" name="Graphic 6">
                    <a:extLst>
                      <a:ext uri="{FF2B5EF4-FFF2-40B4-BE49-F238E27FC236}">
                        <a16:creationId xmlns:a16="http://schemas.microsoft.com/office/drawing/2014/main" id="{788918A2-E6C7-5797-78F6-53213CF3CB8E}"/>
                      </a:ext>
                    </a:extLst>
                  </p:cNvPr>
                  <p:cNvSpPr/>
                  <p:nvPr/>
                </p:nvSpPr>
                <p:spPr>
                  <a:xfrm>
                    <a:off x="5257640" y="1104591"/>
                    <a:ext cx="47285" cy="34473"/>
                  </a:xfrm>
                  <a:custGeom>
                    <a:avLst/>
                    <a:gdLst>
                      <a:gd name="connsiteX0" fmla="*/ 47286 w 47285"/>
                      <a:gd name="connsiteY0" fmla="*/ 17237 h 34473"/>
                      <a:gd name="connsiteX1" fmla="*/ 35784 w 47285"/>
                      <a:gd name="connsiteY1" fmla="*/ 0 h 34473"/>
                      <a:gd name="connsiteX2" fmla="*/ 11502 w 47285"/>
                      <a:gd name="connsiteY2" fmla="*/ 0 h 34473"/>
                      <a:gd name="connsiteX3" fmla="*/ 0 w 47285"/>
                      <a:gd name="connsiteY3" fmla="*/ 17237 h 34473"/>
                      <a:gd name="connsiteX4" fmla="*/ 11502 w 47285"/>
                      <a:gd name="connsiteY4" fmla="*/ 34474 h 34473"/>
                      <a:gd name="connsiteX5" fmla="*/ 35784 w 47285"/>
                      <a:gd name="connsiteY5"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85" h="34473">
                        <a:moveTo>
                          <a:pt x="47286" y="17237"/>
                        </a:moveTo>
                        <a:lnTo>
                          <a:pt x="35784" y="0"/>
                        </a:lnTo>
                        <a:lnTo>
                          <a:pt x="11502" y="0"/>
                        </a:lnTo>
                        <a:lnTo>
                          <a:pt x="0" y="17237"/>
                        </a:lnTo>
                        <a:lnTo>
                          <a:pt x="11502" y="34474"/>
                        </a:lnTo>
                        <a:lnTo>
                          <a:pt x="35784" y="34474"/>
                        </a:lnTo>
                        <a:close/>
                      </a:path>
                    </a:pathLst>
                  </a:custGeom>
                  <a:grpFill/>
                  <a:ln w="6390" cap="flat">
                    <a:noFill/>
                    <a:prstDash val="solid"/>
                    <a:miter/>
                  </a:ln>
                </p:spPr>
                <p:txBody>
                  <a:bodyPr rtlCol="0" anchor="ctr"/>
                  <a:lstStyle/>
                  <a:p>
                    <a:endParaRPr lang="en-US" sz="2400"/>
                  </a:p>
                </p:txBody>
              </p:sp>
              <p:sp>
                <p:nvSpPr>
                  <p:cNvPr id="44" name="Graphic 6">
                    <a:extLst>
                      <a:ext uri="{FF2B5EF4-FFF2-40B4-BE49-F238E27FC236}">
                        <a16:creationId xmlns:a16="http://schemas.microsoft.com/office/drawing/2014/main" id="{447BA55B-D9CF-2ECA-DEF8-7E35AC286E8B}"/>
                      </a:ext>
                    </a:extLst>
                  </p:cNvPr>
                  <p:cNvSpPr/>
                  <p:nvPr/>
                </p:nvSpPr>
                <p:spPr>
                  <a:xfrm>
                    <a:off x="5331124" y="1050966"/>
                    <a:ext cx="33227" cy="26812"/>
                  </a:xfrm>
                  <a:custGeom>
                    <a:avLst/>
                    <a:gdLst>
                      <a:gd name="connsiteX0" fmla="*/ 8946 w 33227"/>
                      <a:gd name="connsiteY0" fmla="*/ 26813 h 26812"/>
                      <a:gd name="connsiteX1" fmla="*/ 33228 w 33227"/>
                      <a:gd name="connsiteY1" fmla="*/ 2554 h 26812"/>
                      <a:gd name="connsiteX2" fmla="*/ 28116 w 33227"/>
                      <a:gd name="connsiteY2" fmla="*/ 0 h 26812"/>
                      <a:gd name="connsiteX3" fmla="*/ 0 w 33227"/>
                      <a:gd name="connsiteY3" fmla="*/ 14045 h 26812"/>
                      <a:gd name="connsiteX4" fmla="*/ 8946 w 33227"/>
                      <a:gd name="connsiteY4" fmla="*/ 26813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 h="26812">
                        <a:moveTo>
                          <a:pt x="8946" y="26813"/>
                        </a:moveTo>
                        <a:lnTo>
                          <a:pt x="33228" y="2554"/>
                        </a:lnTo>
                        <a:lnTo>
                          <a:pt x="28116" y="0"/>
                        </a:lnTo>
                        <a:lnTo>
                          <a:pt x="0" y="14045"/>
                        </a:lnTo>
                        <a:cubicBezTo>
                          <a:pt x="3834" y="17875"/>
                          <a:pt x="6390" y="21706"/>
                          <a:pt x="8946" y="26813"/>
                        </a:cubicBezTo>
                        <a:close/>
                      </a:path>
                    </a:pathLst>
                  </a:custGeom>
                  <a:grpFill/>
                  <a:ln w="6390" cap="flat">
                    <a:noFill/>
                    <a:prstDash val="solid"/>
                    <a:miter/>
                  </a:ln>
                </p:spPr>
                <p:txBody>
                  <a:bodyPr rtlCol="0" anchor="ctr"/>
                  <a:lstStyle/>
                  <a:p>
                    <a:endParaRPr lang="en-US" sz="2400"/>
                  </a:p>
                </p:txBody>
              </p:sp>
              <p:sp>
                <p:nvSpPr>
                  <p:cNvPr id="45" name="Graphic 6">
                    <a:extLst>
                      <a:ext uri="{FF2B5EF4-FFF2-40B4-BE49-F238E27FC236}">
                        <a16:creationId xmlns:a16="http://schemas.microsoft.com/office/drawing/2014/main" id="{5076B7A6-155B-21C7-DF5F-B03AE0CB8690}"/>
                      </a:ext>
                    </a:extLst>
                  </p:cNvPr>
                  <p:cNvSpPr/>
                  <p:nvPr/>
                </p:nvSpPr>
                <p:spPr>
                  <a:xfrm>
                    <a:off x="5225051" y="1128212"/>
                    <a:ext cx="32588" cy="41495"/>
                  </a:xfrm>
                  <a:custGeom>
                    <a:avLst/>
                    <a:gdLst>
                      <a:gd name="connsiteX0" fmla="*/ 21087 w 32588"/>
                      <a:gd name="connsiteY0" fmla="*/ 0 h 41495"/>
                      <a:gd name="connsiteX1" fmla="*/ 0 w 32588"/>
                      <a:gd name="connsiteY1" fmla="*/ 0 h 41495"/>
                      <a:gd name="connsiteX2" fmla="*/ 14058 w 32588"/>
                      <a:gd name="connsiteY2" fmla="*/ 41496 h 41495"/>
                      <a:gd name="connsiteX3" fmla="*/ 32589 w 32588"/>
                      <a:gd name="connsiteY3" fmla="*/ 16598 h 41495"/>
                      <a:gd name="connsiteX4" fmla="*/ 21087 w 32588"/>
                      <a:gd name="connsiteY4" fmla="*/ 0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21087" y="0"/>
                        </a:moveTo>
                        <a:lnTo>
                          <a:pt x="0" y="0"/>
                        </a:lnTo>
                        <a:cubicBezTo>
                          <a:pt x="1278" y="15960"/>
                          <a:pt x="6390" y="30643"/>
                          <a:pt x="14058" y="41496"/>
                        </a:cubicBezTo>
                        <a:lnTo>
                          <a:pt x="32589" y="16598"/>
                        </a:lnTo>
                        <a:lnTo>
                          <a:pt x="21087" y="0"/>
                        </a:lnTo>
                        <a:close/>
                      </a:path>
                    </a:pathLst>
                  </a:custGeom>
                  <a:grpFill/>
                  <a:ln w="6390" cap="flat">
                    <a:noFill/>
                    <a:prstDash val="solid"/>
                    <a:miter/>
                  </a:ln>
                </p:spPr>
                <p:txBody>
                  <a:bodyPr rtlCol="0" anchor="ctr"/>
                  <a:lstStyle/>
                  <a:p>
                    <a:endParaRPr lang="en-US" sz="2400"/>
                  </a:p>
                </p:txBody>
              </p:sp>
              <p:sp>
                <p:nvSpPr>
                  <p:cNvPr id="46" name="Graphic 6">
                    <a:extLst>
                      <a:ext uri="{FF2B5EF4-FFF2-40B4-BE49-F238E27FC236}">
                        <a16:creationId xmlns:a16="http://schemas.microsoft.com/office/drawing/2014/main" id="{C8070F43-9C86-4893-D64E-6AC00EAFDAAD}"/>
                      </a:ext>
                    </a:extLst>
                  </p:cNvPr>
                  <p:cNvSpPr/>
                  <p:nvPr/>
                </p:nvSpPr>
                <p:spPr>
                  <a:xfrm>
                    <a:off x="5248055" y="1049689"/>
                    <a:ext cx="66455" cy="42134"/>
                  </a:xfrm>
                  <a:custGeom>
                    <a:avLst/>
                    <a:gdLst>
                      <a:gd name="connsiteX0" fmla="*/ 20448 w 66455"/>
                      <a:gd name="connsiteY0" fmla="*/ 42134 h 42134"/>
                      <a:gd name="connsiteX1" fmla="*/ 45369 w 66455"/>
                      <a:gd name="connsiteY1" fmla="*/ 42134 h 42134"/>
                      <a:gd name="connsiteX2" fmla="*/ 66456 w 66455"/>
                      <a:gd name="connsiteY2" fmla="*/ 14045 h 42134"/>
                      <a:gd name="connsiteX3" fmla="*/ 33228 w 66455"/>
                      <a:gd name="connsiteY3" fmla="*/ 0 h 42134"/>
                      <a:gd name="connsiteX4" fmla="*/ 0 w 66455"/>
                      <a:gd name="connsiteY4" fmla="*/ 14045 h 42134"/>
                      <a:gd name="connsiteX5" fmla="*/ 20448 w 66455"/>
                      <a:gd name="connsiteY5" fmla="*/ 42134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55" h="42134">
                        <a:moveTo>
                          <a:pt x="20448" y="42134"/>
                        </a:moveTo>
                        <a:lnTo>
                          <a:pt x="45369" y="42134"/>
                        </a:lnTo>
                        <a:lnTo>
                          <a:pt x="66456" y="14045"/>
                        </a:lnTo>
                        <a:cubicBezTo>
                          <a:pt x="56871" y="5107"/>
                          <a:pt x="45369" y="0"/>
                          <a:pt x="33228" y="0"/>
                        </a:cubicBezTo>
                        <a:cubicBezTo>
                          <a:pt x="20448" y="0"/>
                          <a:pt x="8946" y="5107"/>
                          <a:pt x="0" y="14045"/>
                        </a:cubicBezTo>
                        <a:lnTo>
                          <a:pt x="20448" y="42134"/>
                        </a:lnTo>
                        <a:close/>
                      </a:path>
                    </a:pathLst>
                  </a:custGeom>
                  <a:grpFill/>
                  <a:ln w="6390" cap="flat">
                    <a:noFill/>
                    <a:prstDash val="solid"/>
                    <a:miter/>
                  </a:ln>
                </p:spPr>
                <p:txBody>
                  <a:bodyPr rtlCol="0" anchor="ctr"/>
                  <a:lstStyle/>
                  <a:p>
                    <a:endParaRPr lang="en-US" sz="2400"/>
                  </a:p>
                </p:txBody>
              </p:sp>
              <p:sp>
                <p:nvSpPr>
                  <p:cNvPr id="47" name="Graphic 6">
                    <a:extLst>
                      <a:ext uri="{FF2B5EF4-FFF2-40B4-BE49-F238E27FC236}">
                        <a16:creationId xmlns:a16="http://schemas.microsoft.com/office/drawing/2014/main" id="{5D527308-8C97-9F5B-77DF-B11FB9C0517E}"/>
                      </a:ext>
                    </a:extLst>
                  </p:cNvPr>
                  <p:cNvSpPr/>
                  <p:nvPr/>
                </p:nvSpPr>
                <p:spPr>
                  <a:xfrm>
                    <a:off x="5304286" y="1128212"/>
                    <a:ext cx="32588" cy="42134"/>
                  </a:xfrm>
                  <a:custGeom>
                    <a:avLst/>
                    <a:gdLst>
                      <a:gd name="connsiteX0" fmla="*/ 11502 w 32588"/>
                      <a:gd name="connsiteY0" fmla="*/ 0 h 42134"/>
                      <a:gd name="connsiteX1" fmla="*/ 0 w 32588"/>
                      <a:gd name="connsiteY1" fmla="*/ 17237 h 42134"/>
                      <a:gd name="connsiteX2" fmla="*/ 18531 w 32588"/>
                      <a:gd name="connsiteY2" fmla="*/ 42134 h 42134"/>
                      <a:gd name="connsiteX3" fmla="*/ 32589 w 32588"/>
                      <a:gd name="connsiteY3" fmla="*/ 638 h 42134"/>
                      <a:gd name="connsiteX4" fmla="*/ 11502 w 32588"/>
                      <a:gd name="connsiteY4" fmla="*/ 0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11502" y="0"/>
                        </a:moveTo>
                        <a:lnTo>
                          <a:pt x="0" y="17237"/>
                        </a:lnTo>
                        <a:lnTo>
                          <a:pt x="18531" y="42134"/>
                        </a:lnTo>
                        <a:cubicBezTo>
                          <a:pt x="26199" y="30643"/>
                          <a:pt x="31950" y="16598"/>
                          <a:pt x="32589" y="638"/>
                        </a:cubicBezTo>
                        <a:lnTo>
                          <a:pt x="11502" y="0"/>
                        </a:lnTo>
                        <a:close/>
                      </a:path>
                    </a:pathLst>
                  </a:custGeom>
                  <a:grpFill/>
                  <a:ln w="6390" cap="flat">
                    <a:noFill/>
                    <a:prstDash val="solid"/>
                    <a:miter/>
                  </a:ln>
                </p:spPr>
                <p:txBody>
                  <a:bodyPr rtlCol="0" anchor="ctr"/>
                  <a:lstStyle/>
                  <a:p>
                    <a:endParaRPr lang="en-US" sz="2400"/>
                  </a:p>
                </p:txBody>
              </p:sp>
              <p:sp>
                <p:nvSpPr>
                  <p:cNvPr id="48" name="Graphic 6">
                    <a:extLst>
                      <a:ext uri="{FF2B5EF4-FFF2-40B4-BE49-F238E27FC236}">
                        <a16:creationId xmlns:a16="http://schemas.microsoft.com/office/drawing/2014/main" id="{365D86D7-70B8-8E84-18D4-379F355A76AE}"/>
                      </a:ext>
                    </a:extLst>
                  </p:cNvPr>
                  <p:cNvSpPr/>
                  <p:nvPr/>
                </p:nvSpPr>
                <p:spPr>
                  <a:xfrm>
                    <a:off x="5225051" y="1073310"/>
                    <a:ext cx="32588" cy="42134"/>
                  </a:xfrm>
                  <a:custGeom>
                    <a:avLst/>
                    <a:gdLst>
                      <a:gd name="connsiteX0" fmla="*/ 21087 w 32588"/>
                      <a:gd name="connsiteY0" fmla="*/ 42134 h 42134"/>
                      <a:gd name="connsiteX1" fmla="*/ 32589 w 32588"/>
                      <a:gd name="connsiteY1" fmla="*/ 24897 h 42134"/>
                      <a:gd name="connsiteX2" fmla="*/ 14058 w 32588"/>
                      <a:gd name="connsiteY2" fmla="*/ 0 h 42134"/>
                      <a:gd name="connsiteX3" fmla="*/ 0 w 32588"/>
                      <a:gd name="connsiteY3" fmla="*/ 41496 h 42134"/>
                      <a:gd name="connsiteX4" fmla="*/ 21087 w 32588"/>
                      <a:gd name="connsiteY4" fmla="*/ 42134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21087" y="42134"/>
                        </a:moveTo>
                        <a:lnTo>
                          <a:pt x="32589" y="24897"/>
                        </a:lnTo>
                        <a:lnTo>
                          <a:pt x="14058" y="0"/>
                        </a:lnTo>
                        <a:cubicBezTo>
                          <a:pt x="6390" y="11491"/>
                          <a:pt x="639" y="25536"/>
                          <a:pt x="0" y="41496"/>
                        </a:cubicBezTo>
                        <a:lnTo>
                          <a:pt x="21087" y="42134"/>
                        </a:lnTo>
                        <a:close/>
                      </a:path>
                    </a:pathLst>
                  </a:custGeom>
                  <a:grpFill/>
                  <a:ln w="6390" cap="flat">
                    <a:noFill/>
                    <a:prstDash val="solid"/>
                    <a:miter/>
                  </a:ln>
                </p:spPr>
                <p:txBody>
                  <a:bodyPr rtlCol="0" anchor="ctr"/>
                  <a:lstStyle/>
                  <a:p>
                    <a:endParaRPr lang="en-US" sz="2400"/>
                  </a:p>
                </p:txBody>
              </p:sp>
              <p:sp>
                <p:nvSpPr>
                  <p:cNvPr id="49" name="Graphic 6">
                    <a:extLst>
                      <a:ext uri="{FF2B5EF4-FFF2-40B4-BE49-F238E27FC236}">
                        <a16:creationId xmlns:a16="http://schemas.microsoft.com/office/drawing/2014/main" id="{BDB694F5-D240-7374-C535-1C5C215FF8DE}"/>
                      </a:ext>
                    </a:extLst>
                  </p:cNvPr>
                  <p:cNvSpPr/>
                  <p:nvPr/>
                </p:nvSpPr>
                <p:spPr>
                  <a:xfrm>
                    <a:off x="5304286" y="1073948"/>
                    <a:ext cx="32588" cy="41495"/>
                  </a:xfrm>
                  <a:custGeom>
                    <a:avLst/>
                    <a:gdLst>
                      <a:gd name="connsiteX0" fmla="*/ 11502 w 32588"/>
                      <a:gd name="connsiteY0" fmla="*/ 41496 h 41495"/>
                      <a:gd name="connsiteX1" fmla="*/ 32589 w 32588"/>
                      <a:gd name="connsiteY1" fmla="*/ 41496 h 41495"/>
                      <a:gd name="connsiteX2" fmla="*/ 18531 w 32588"/>
                      <a:gd name="connsiteY2" fmla="*/ 0 h 41495"/>
                      <a:gd name="connsiteX3" fmla="*/ 0 w 32588"/>
                      <a:gd name="connsiteY3" fmla="*/ 24897 h 41495"/>
                      <a:gd name="connsiteX4" fmla="*/ 11502 w 32588"/>
                      <a:gd name="connsiteY4" fmla="*/ 41496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11502" y="41496"/>
                        </a:moveTo>
                        <a:lnTo>
                          <a:pt x="32589" y="41496"/>
                        </a:lnTo>
                        <a:cubicBezTo>
                          <a:pt x="31311" y="25536"/>
                          <a:pt x="26199" y="10853"/>
                          <a:pt x="18531" y="0"/>
                        </a:cubicBezTo>
                        <a:lnTo>
                          <a:pt x="0" y="24897"/>
                        </a:lnTo>
                        <a:lnTo>
                          <a:pt x="11502" y="41496"/>
                        </a:lnTo>
                        <a:close/>
                      </a:path>
                    </a:pathLst>
                  </a:custGeom>
                  <a:grpFill/>
                  <a:ln w="6390" cap="flat">
                    <a:noFill/>
                    <a:prstDash val="solid"/>
                    <a:miter/>
                  </a:ln>
                </p:spPr>
                <p:txBody>
                  <a:bodyPr rtlCol="0" anchor="ctr"/>
                  <a:lstStyle/>
                  <a:p>
                    <a:endParaRPr lang="en-US" sz="2400"/>
                  </a:p>
                </p:txBody>
              </p:sp>
              <p:sp>
                <p:nvSpPr>
                  <p:cNvPr id="50" name="Graphic 6">
                    <a:extLst>
                      <a:ext uri="{FF2B5EF4-FFF2-40B4-BE49-F238E27FC236}">
                        <a16:creationId xmlns:a16="http://schemas.microsoft.com/office/drawing/2014/main" id="{D7D8CA1A-79E1-D355-2B81-2930F5F71577}"/>
                      </a:ext>
                    </a:extLst>
                  </p:cNvPr>
                  <p:cNvSpPr/>
                  <p:nvPr/>
                </p:nvSpPr>
                <p:spPr>
                  <a:xfrm>
                    <a:off x="5264030" y="1003086"/>
                    <a:ext cx="34505" cy="37027"/>
                  </a:xfrm>
                  <a:custGeom>
                    <a:avLst/>
                    <a:gdLst>
                      <a:gd name="connsiteX0" fmla="*/ 34506 w 34505"/>
                      <a:gd name="connsiteY0" fmla="*/ 37027 h 37027"/>
                      <a:gd name="connsiteX1" fmla="*/ 34506 w 34505"/>
                      <a:gd name="connsiteY1" fmla="*/ 24897 h 37027"/>
                      <a:gd name="connsiteX2" fmla="*/ 24921 w 34505"/>
                      <a:gd name="connsiteY2" fmla="*/ 0 h 37027"/>
                      <a:gd name="connsiteX3" fmla="*/ 9585 w 34505"/>
                      <a:gd name="connsiteY3" fmla="*/ 0 h 37027"/>
                      <a:gd name="connsiteX4" fmla="*/ 0 w 34505"/>
                      <a:gd name="connsiteY4" fmla="*/ 24897 h 37027"/>
                      <a:gd name="connsiteX5" fmla="*/ 0 w 34505"/>
                      <a:gd name="connsiteY5" fmla="*/ 37027 h 37027"/>
                      <a:gd name="connsiteX6" fmla="*/ 17253 w 34505"/>
                      <a:gd name="connsiteY6" fmla="*/ 34473 h 37027"/>
                      <a:gd name="connsiteX7" fmla="*/ 34506 w 34505"/>
                      <a:gd name="connsiteY7" fmla="*/ 37027 h 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05" h="37027">
                        <a:moveTo>
                          <a:pt x="34506" y="37027"/>
                        </a:moveTo>
                        <a:lnTo>
                          <a:pt x="34506" y="24897"/>
                        </a:lnTo>
                        <a:cubicBezTo>
                          <a:pt x="34506" y="17237"/>
                          <a:pt x="28755" y="1277"/>
                          <a:pt x="24921" y="0"/>
                        </a:cubicBezTo>
                        <a:lnTo>
                          <a:pt x="9585" y="0"/>
                        </a:lnTo>
                        <a:cubicBezTo>
                          <a:pt x="6390" y="1277"/>
                          <a:pt x="0" y="17237"/>
                          <a:pt x="0" y="24897"/>
                        </a:cubicBezTo>
                        <a:lnTo>
                          <a:pt x="0" y="37027"/>
                        </a:lnTo>
                        <a:cubicBezTo>
                          <a:pt x="5751" y="35112"/>
                          <a:pt x="11502" y="34473"/>
                          <a:pt x="17253" y="34473"/>
                        </a:cubicBezTo>
                        <a:cubicBezTo>
                          <a:pt x="23004" y="33835"/>
                          <a:pt x="28755" y="35112"/>
                          <a:pt x="34506" y="37027"/>
                        </a:cubicBezTo>
                        <a:close/>
                      </a:path>
                    </a:pathLst>
                  </a:custGeom>
                  <a:grpFill/>
                  <a:ln w="6390" cap="flat">
                    <a:noFill/>
                    <a:prstDash val="solid"/>
                    <a:miter/>
                  </a:ln>
                </p:spPr>
                <p:txBody>
                  <a:bodyPr rtlCol="0" anchor="ctr"/>
                  <a:lstStyle/>
                  <a:p>
                    <a:endParaRPr lang="en-US" sz="2400"/>
                  </a:p>
                </p:txBody>
              </p:sp>
              <p:sp>
                <p:nvSpPr>
                  <p:cNvPr id="51" name="Graphic 6">
                    <a:extLst>
                      <a:ext uri="{FF2B5EF4-FFF2-40B4-BE49-F238E27FC236}">
                        <a16:creationId xmlns:a16="http://schemas.microsoft.com/office/drawing/2014/main" id="{B866ABB3-284E-121D-925B-ED37FBAEEFD2}"/>
                      </a:ext>
                    </a:extLst>
                  </p:cNvPr>
                  <p:cNvSpPr/>
                  <p:nvPr/>
                </p:nvSpPr>
                <p:spPr>
                  <a:xfrm>
                    <a:off x="5197574" y="1050327"/>
                    <a:ext cx="32588" cy="27451"/>
                  </a:xfrm>
                  <a:custGeom>
                    <a:avLst/>
                    <a:gdLst>
                      <a:gd name="connsiteX0" fmla="*/ 5112 w 32588"/>
                      <a:gd name="connsiteY0" fmla="*/ 0 h 27451"/>
                      <a:gd name="connsiteX1" fmla="*/ 0 w 32588"/>
                      <a:gd name="connsiteY1" fmla="*/ 2554 h 27451"/>
                      <a:gd name="connsiteX2" fmla="*/ 24282 w 32588"/>
                      <a:gd name="connsiteY2" fmla="*/ 27451 h 27451"/>
                      <a:gd name="connsiteX3" fmla="*/ 32589 w 32588"/>
                      <a:gd name="connsiteY3" fmla="*/ 14045 h 27451"/>
                      <a:gd name="connsiteX4" fmla="*/ 5112 w 32588"/>
                      <a:gd name="connsiteY4" fmla="*/ 0 h 2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27451">
                        <a:moveTo>
                          <a:pt x="5112" y="0"/>
                        </a:moveTo>
                        <a:lnTo>
                          <a:pt x="0" y="2554"/>
                        </a:lnTo>
                        <a:lnTo>
                          <a:pt x="24282" y="27451"/>
                        </a:lnTo>
                        <a:cubicBezTo>
                          <a:pt x="26837" y="22982"/>
                          <a:pt x="29394" y="18514"/>
                          <a:pt x="32589" y="14045"/>
                        </a:cubicBezTo>
                        <a:lnTo>
                          <a:pt x="5112" y="0"/>
                        </a:lnTo>
                        <a:close/>
                      </a:path>
                    </a:pathLst>
                  </a:custGeom>
                  <a:grpFill/>
                  <a:ln w="6390" cap="flat">
                    <a:noFill/>
                    <a:prstDash val="solid"/>
                    <a:miter/>
                  </a:ln>
                </p:spPr>
                <p:txBody>
                  <a:bodyPr rtlCol="0" anchor="ctr"/>
                  <a:lstStyle/>
                  <a:p>
                    <a:endParaRPr lang="en-US" sz="2400"/>
                  </a:p>
                </p:txBody>
              </p:sp>
              <p:sp>
                <p:nvSpPr>
                  <p:cNvPr id="52" name="Graphic 6">
                    <a:extLst>
                      <a:ext uri="{FF2B5EF4-FFF2-40B4-BE49-F238E27FC236}">
                        <a16:creationId xmlns:a16="http://schemas.microsoft.com/office/drawing/2014/main" id="{01D33CD9-BF9D-FBFF-DD1F-2357A72CEE76}"/>
                      </a:ext>
                    </a:extLst>
                  </p:cNvPr>
                  <p:cNvSpPr/>
                  <p:nvPr/>
                </p:nvSpPr>
                <p:spPr>
                  <a:xfrm>
                    <a:off x="5334319" y="1163962"/>
                    <a:ext cx="31310" cy="25535"/>
                  </a:xfrm>
                  <a:custGeom>
                    <a:avLst/>
                    <a:gdLst>
                      <a:gd name="connsiteX0" fmla="*/ 0 w 31310"/>
                      <a:gd name="connsiteY0" fmla="*/ 12768 h 25535"/>
                      <a:gd name="connsiteX1" fmla="*/ 24921 w 31310"/>
                      <a:gd name="connsiteY1" fmla="*/ 25536 h 25535"/>
                      <a:gd name="connsiteX2" fmla="*/ 31311 w 31310"/>
                      <a:gd name="connsiteY2" fmla="*/ 21067 h 25535"/>
                      <a:gd name="connsiteX3" fmla="*/ 7668 w 31310"/>
                      <a:gd name="connsiteY3" fmla="*/ 0 h 25535"/>
                      <a:gd name="connsiteX4" fmla="*/ 0 w 31310"/>
                      <a:gd name="connsiteY4" fmla="*/ 12768 h 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5535">
                        <a:moveTo>
                          <a:pt x="0" y="12768"/>
                        </a:moveTo>
                        <a:lnTo>
                          <a:pt x="24921" y="25536"/>
                        </a:lnTo>
                        <a:lnTo>
                          <a:pt x="31311" y="21067"/>
                        </a:lnTo>
                        <a:lnTo>
                          <a:pt x="7668" y="0"/>
                        </a:lnTo>
                        <a:cubicBezTo>
                          <a:pt x="5112" y="3830"/>
                          <a:pt x="2556" y="8299"/>
                          <a:pt x="0" y="12768"/>
                        </a:cubicBezTo>
                        <a:close/>
                      </a:path>
                    </a:pathLst>
                  </a:custGeom>
                  <a:grpFill/>
                  <a:ln w="6390" cap="flat">
                    <a:noFill/>
                    <a:prstDash val="solid"/>
                    <a:miter/>
                  </a:ln>
                </p:spPr>
                <p:txBody>
                  <a:bodyPr rtlCol="0" anchor="ctr"/>
                  <a:lstStyle/>
                  <a:p>
                    <a:endParaRPr lang="en-US" sz="2400"/>
                  </a:p>
                </p:txBody>
              </p:sp>
              <p:sp>
                <p:nvSpPr>
                  <p:cNvPr id="53" name="Graphic 6">
                    <a:extLst>
                      <a:ext uri="{FF2B5EF4-FFF2-40B4-BE49-F238E27FC236}">
                        <a16:creationId xmlns:a16="http://schemas.microsoft.com/office/drawing/2014/main" id="{1568BC1B-9066-93D2-B055-EA913E580793}"/>
                      </a:ext>
                    </a:extLst>
                  </p:cNvPr>
                  <p:cNvSpPr/>
                  <p:nvPr/>
                </p:nvSpPr>
                <p:spPr>
                  <a:xfrm>
                    <a:off x="5099808" y="917540"/>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181474 w 362309"/>
                      <a:gd name="connsiteY4" fmla="*/ 0 h 361971"/>
                      <a:gd name="connsiteX5" fmla="*/ 279240 w 362309"/>
                      <a:gd name="connsiteY5" fmla="*/ 272596 h 361971"/>
                      <a:gd name="connsiteX6" fmla="*/ 263266 w 362309"/>
                      <a:gd name="connsiteY6" fmla="*/ 284087 h 361971"/>
                      <a:gd name="connsiteX7" fmla="*/ 259432 w 362309"/>
                      <a:gd name="connsiteY7" fmla="*/ 285364 h 361971"/>
                      <a:gd name="connsiteX8" fmla="*/ 256876 w 362309"/>
                      <a:gd name="connsiteY8" fmla="*/ 284726 h 361971"/>
                      <a:gd name="connsiteX9" fmla="*/ 225565 w 362309"/>
                      <a:gd name="connsiteY9" fmla="*/ 269404 h 361971"/>
                      <a:gd name="connsiteX10" fmla="*/ 180836 w 362309"/>
                      <a:gd name="connsiteY10" fmla="*/ 289194 h 361971"/>
                      <a:gd name="connsiteX11" fmla="*/ 136106 w 362309"/>
                      <a:gd name="connsiteY11" fmla="*/ 268766 h 361971"/>
                      <a:gd name="connsiteX12" fmla="*/ 104795 w 362309"/>
                      <a:gd name="connsiteY12" fmla="*/ 284087 h 361971"/>
                      <a:gd name="connsiteX13" fmla="*/ 102239 w 362309"/>
                      <a:gd name="connsiteY13" fmla="*/ 284726 h 361971"/>
                      <a:gd name="connsiteX14" fmla="*/ 98405 w 362309"/>
                      <a:gd name="connsiteY14" fmla="*/ 283449 h 361971"/>
                      <a:gd name="connsiteX15" fmla="*/ 82430 w 362309"/>
                      <a:gd name="connsiteY15" fmla="*/ 271958 h 361971"/>
                      <a:gd name="connsiteX16" fmla="*/ 79874 w 362309"/>
                      <a:gd name="connsiteY16" fmla="*/ 266850 h 361971"/>
                      <a:gd name="connsiteX17" fmla="*/ 81792 w 362309"/>
                      <a:gd name="connsiteY17" fmla="*/ 261743 h 361971"/>
                      <a:gd name="connsiteX18" fmla="*/ 115019 w 362309"/>
                      <a:gd name="connsiteY18" fmla="*/ 232377 h 361971"/>
                      <a:gd name="connsiteX19" fmla="*/ 111185 w 362309"/>
                      <a:gd name="connsiteY19" fmla="*/ 203649 h 361971"/>
                      <a:gd name="connsiteX20" fmla="*/ 116297 w 362309"/>
                      <a:gd name="connsiteY20" fmla="*/ 172368 h 361971"/>
                      <a:gd name="connsiteX21" fmla="*/ 81792 w 362309"/>
                      <a:gd name="connsiteY21" fmla="*/ 137894 h 361971"/>
                      <a:gd name="connsiteX22" fmla="*/ 79874 w 362309"/>
                      <a:gd name="connsiteY22" fmla="*/ 132148 h 361971"/>
                      <a:gd name="connsiteX23" fmla="*/ 83069 w 362309"/>
                      <a:gd name="connsiteY23" fmla="*/ 127680 h 361971"/>
                      <a:gd name="connsiteX24" fmla="*/ 99044 w 362309"/>
                      <a:gd name="connsiteY24" fmla="*/ 120019 h 361971"/>
                      <a:gd name="connsiteX25" fmla="*/ 104795 w 362309"/>
                      <a:gd name="connsiteY25" fmla="*/ 120019 h 361971"/>
                      <a:gd name="connsiteX26" fmla="*/ 136106 w 362309"/>
                      <a:gd name="connsiteY26" fmla="*/ 135979 h 361971"/>
                      <a:gd name="connsiteX27" fmla="*/ 138023 w 362309"/>
                      <a:gd name="connsiteY27" fmla="*/ 137256 h 361971"/>
                      <a:gd name="connsiteX28" fmla="*/ 150803 w 362309"/>
                      <a:gd name="connsiteY28" fmla="*/ 127680 h 361971"/>
                      <a:gd name="connsiteX29" fmla="*/ 150164 w 362309"/>
                      <a:gd name="connsiteY29" fmla="*/ 125764 h 361971"/>
                      <a:gd name="connsiteX30" fmla="*/ 150164 w 362309"/>
                      <a:gd name="connsiteY30" fmla="*/ 109804 h 361971"/>
                      <a:gd name="connsiteX31" fmla="*/ 172528 w 362309"/>
                      <a:gd name="connsiteY31" fmla="*/ 72139 h 361971"/>
                      <a:gd name="connsiteX32" fmla="*/ 188503 w 362309"/>
                      <a:gd name="connsiteY32" fmla="*/ 72139 h 361971"/>
                      <a:gd name="connsiteX33" fmla="*/ 210868 w 362309"/>
                      <a:gd name="connsiteY33" fmla="*/ 109804 h 361971"/>
                      <a:gd name="connsiteX34" fmla="*/ 210868 w 362309"/>
                      <a:gd name="connsiteY34" fmla="*/ 125764 h 361971"/>
                      <a:gd name="connsiteX35" fmla="*/ 210229 w 362309"/>
                      <a:gd name="connsiteY35" fmla="*/ 127680 h 361971"/>
                      <a:gd name="connsiteX36" fmla="*/ 223009 w 362309"/>
                      <a:gd name="connsiteY36" fmla="*/ 137256 h 361971"/>
                      <a:gd name="connsiteX37" fmla="*/ 224926 w 362309"/>
                      <a:gd name="connsiteY37" fmla="*/ 135979 h 361971"/>
                      <a:gd name="connsiteX38" fmla="*/ 256237 w 362309"/>
                      <a:gd name="connsiteY38" fmla="*/ 120019 h 361971"/>
                      <a:gd name="connsiteX39" fmla="*/ 261987 w 362309"/>
                      <a:gd name="connsiteY39" fmla="*/ 120019 h 361971"/>
                      <a:gd name="connsiteX40" fmla="*/ 277962 w 362309"/>
                      <a:gd name="connsiteY40" fmla="*/ 127680 h 361971"/>
                      <a:gd name="connsiteX41" fmla="*/ 281157 w 362309"/>
                      <a:gd name="connsiteY41" fmla="*/ 132148 h 361971"/>
                      <a:gd name="connsiteX42" fmla="*/ 279240 w 362309"/>
                      <a:gd name="connsiteY42" fmla="*/ 137894 h 361971"/>
                      <a:gd name="connsiteX43" fmla="*/ 244735 w 362309"/>
                      <a:gd name="connsiteY43" fmla="*/ 172368 h 361971"/>
                      <a:gd name="connsiteX44" fmla="*/ 249847 w 362309"/>
                      <a:gd name="connsiteY44" fmla="*/ 204287 h 361971"/>
                      <a:gd name="connsiteX45" fmla="*/ 246013 w 362309"/>
                      <a:gd name="connsiteY45" fmla="*/ 233015 h 361971"/>
                      <a:gd name="connsiteX46" fmla="*/ 279240 w 362309"/>
                      <a:gd name="connsiteY46" fmla="*/ 262382 h 361971"/>
                      <a:gd name="connsiteX47" fmla="*/ 281157 w 362309"/>
                      <a:gd name="connsiteY47" fmla="*/ 267489 h 361971"/>
                      <a:gd name="connsiteX48" fmla="*/ 279240 w 362309"/>
                      <a:gd name="connsiteY48" fmla="*/ 272596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2309" h="361971">
                        <a:moveTo>
                          <a:pt x="181474" y="0"/>
                        </a:moveTo>
                        <a:cubicBezTo>
                          <a:pt x="81152" y="0"/>
                          <a:pt x="0" y="81077"/>
                          <a:pt x="0" y="180667"/>
                        </a:cubicBezTo>
                        <a:cubicBezTo>
                          <a:pt x="0" y="280895"/>
                          <a:pt x="81152" y="361972"/>
                          <a:pt x="180836" y="361972"/>
                        </a:cubicBezTo>
                        <a:cubicBezTo>
                          <a:pt x="281157" y="361972"/>
                          <a:pt x="362310" y="280895"/>
                          <a:pt x="362310" y="181305"/>
                        </a:cubicBezTo>
                        <a:cubicBezTo>
                          <a:pt x="362310" y="81077"/>
                          <a:pt x="281796" y="0"/>
                          <a:pt x="181474" y="0"/>
                        </a:cubicBezTo>
                        <a:close/>
                        <a:moveTo>
                          <a:pt x="279240" y="272596"/>
                        </a:moveTo>
                        <a:lnTo>
                          <a:pt x="263266" y="284087"/>
                        </a:lnTo>
                        <a:cubicBezTo>
                          <a:pt x="261987" y="284726"/>
                          <a:pt x="260710" y="285364"/>
                          <a:pt x="259432" y="285364"/>
                        </a:cubicBezTo>
                        <a:cubicBezTo>
                          <a:pt x="258154" y="285364"/>
                          <a:pt x="257515" y="285364"/>
                          <a:pt x="256876" y="284726"/>
                        </a:cubicBezTo>
                        <a:lnTo>
                          <a:pt x="225565" y="269404"/>
                        </a:lnTo>
                        <a:cubicBezTo>
                          <a:pt x="213424" y="282172"/>
                          <a:pt x="198088" y="289194"/>
                          <a:pt x="180836" y="289194"/>
                        </a:cubicBezTo>
                        <a:cubicBezTo>
                          <a:pt x="163583" y="289194"/>
                          <a:pt x="148247" y="281534"/>
                          <a:pt x="136106" y="268766"/>
                        </a:cubicBezTo>
                        <a:lnTo>
                          <a:pt x="104795" y="284087"/>
                        </a:lnTo>
                        <a:cubicBezTo>
                          <a:pt x="104156" y="284726"/>
                          <a:pt x="102878" y="284726"/>
                          <a:pt x="102239" y="284726"/>
                        </a:cubicBezTo>
                        <a:cubicBezTo>
                          <a:pt x="100961" y="284726"/>
                          <a:pt x="99683" y="284087"/>
                          <a:pt x="98405" y="283449"/>
                        </a:cubicBezTo>
                        <a:lnTo>
                          <a:pt x="82430" y="271958"/>
                        </a:lnTo>
                        <a:cubicBezTo>
                          <a:pt x="81152" y="270681"/>
                          <a:pt x="79874" y="268766"/>
                          <a:pt x="79874" y="266850"/>
                        </a:cubicBezTo>
                        <a:cubicBezTo>
                          <a:pt x="79874" y="264935"/>
                          <a:pt x="80513" y="263020"/>
                          <a:pt x="81792" y="261743"/>
                        </a:cubicBezTo>
                        <a:lnTo>
                          <a:pt x="115019" y="232377"/>
                        </a:lnTo>
                        <a:cubicBezTo>
                          <a:pt x="112463" y="223439"/>
                          <a:pt x="111185" y="213863"/>
                          <a:pt x="111185" y="203649"/>
                        </a:cubicBezTo>
                        <a:cubicBezTo>
                          <a:pt x="111185" y="192158"/>
                          <a:pt x="113102" y="181944"/>
                          <a:pt x="116297" y="172368"/>
                        </a:cubicBezTo>
                        <a:lnTo>
                          <a:pt x="81792" y="137894"/>
                        </a:lnTo>
                        <a:cubicBezTo>
                          <a:pt x="80513" y="136617"/>
                          <a:pt x="79874" y="134702"/>
                          <a:pt x="79874" y="132148"/>
                        </a:cubicBezTo>
                        <a:cubicBezTo>
                          <a:pt x="80513" y="130233"/>
                          <a:pt x="81792" y="128318"/>
                          <a:pt x="83069" y="127680"/>
                        </a:cubicBezTo>
                        <a:lnTo>
                          <a:pt x="99044" y="120019"/>
                        </a:lnTo>
                        <a:cubicBezTo>
                          <a:pt x="100961" y="119380"/>
                          <a:pt x="102878" y="119380"/>
                          <a:pt x="104795" y="120019"/>
                        </a:cubicBezTo>
                        <a:lnTo>
                          <a:pt x="136106" y="135979"/>
                        </a:lnTo>
                        <a:cubicBezTo>
                          <a:pt x="136745" y="136617"/>
                          <a:pt x="137384" y="136617"/>
                          <a:pt x="138023" y="137256"/>
                        </a:cubicBezTo>
                        <a:cubicBezTo>
                          <a:pt x="141857" y="133425"/>
                          <a:pt x="146330" y="130233"/>
                          <a:pt x="150803" y="127680"/>
                        </a:cubicBezTo>
                        <a:cubicBezTo>
                          <a:pt x="150803" y="127041"/>
                          <a:pt x="150164" y="126403"/>
                          <a:pt x="150164" y="125764"/>
                        </a:cubicBezTo>
                        <a:lnTo>
                          <a:pt x="150164" y="109804"/>
                        </a:lnTo>
                        <a:cubicBezTo>
                          <a:pt x="150164" y="102144"/>
                          <a:pt x="157193" y="72139"/>
                          <a:pt x="172528" y="72139"/>
                        </a:cubicBezTo>
                        <a:lnTo>
                          <a:pt x="188503" y="72139"/>
                        </a:lnTo>
                        <a:cubicBezTo>
                          <a:pt x="203839" y="72139"/>
                          <a:pt x="210868" y="102144"/>
                          <a:pt x="210868" y="109804"/>
                        </a:cubicBezTo>
                        <a:lnTo>
                          <a:pt x="210868" y="125764"/>
                        </a:lnTo>
                        <a:cubicBezTo>
                          <a:pt x="210868" y="126403"/>
                          <a:pt x="210868" y="127041"/>
                          <a:pt x="210229" y="127680"/>
                        </a:cubicBezTo>
                        <a:cubicBezTo>
                          <a:pt x="214702" y="130233"/>
                          <a:pt x="219175" y="133425"/>
                          <a:pt x="223009" y="137256"/>
                        </a:cubicBezTo>
                        <a:cubicBezTo>
                          <a:pt x="223648" y="136617"/>
                          <a:pt x="224287" y="135979"/>
                          <a:pt x="224926" y="135979"/>
                        </a:cubicBezTo>
                        <a:lnTo>
                          <a:pt x="256237" y="120019"/>
                        </a:lnTo>
                        <a:cubicBezTo>
                          <a:pt x="258154" y="119380"/>
                          <a:pt x="260071" y="119380"/>
                          <a:pt x="261987" y="120019"/>
                        </a:cubicBezTo>
                        <a:lnTo>
                          <a:pt x="277962" y="127680"/>
                        </a:lnTo>
                        <a:cubicBezTo>
                          <a:pt x="279880" y="128318"/>
                          <a:pt x="281157" y="130233"/>
                          <a:pt x="281157" y="132148"/>
                        </a:cubicBezTo>
                        <a:cubicBezTo>
                          <a:pt x="281796" y="134064"/>
                          <a:pt x="280518" y="135979"/>
                          <a:pt x="279240" y="137894"/>
                        </a:cubicBezTo>
                        <a:lnTo>
                          <a:pt x="244735" y="172368"/>
                        </a:lnTo>
                        <a:cubicBezTo>
                          <a:pt x="247930" y="181944"/>
                          <a:pt x="249847" y="192796"/>
                          <a:pt x="249847" y="204287"/>
                        </a:cubicBezTo>
                        <a:cubicBezTo>
                          <a:pt x="249847" y="214502"/>
                          <a:pt x="248569" y="224078"/>
                          <a:pt x="246013" y="233015"/>
                        </a:cubicBezTo>
                        <a:lnTo>
                          <a:pt x="279240" y="262382"/>
                        </a:lnTo>
                        <a:cubicBezTo>
                          <a:pt x="280518" y="263658"/>
                          <a:pt x="281157" y="265574"/>
                          <a:pt x="281157" y="267489"/>
                        </a:cubicBezTo>
                        <a:cubicBezTo>
                          <a:pt x="281796" y="269404"/>
                          <a:pt x="281157" y="271319"/>
                          <a:pt x="279240" y="272596"/>
                        </a:cubicBezTo>
                        <a:close/>
                      </a:path>
                    </a:pathLst>
                  </a:custGeom>
                  <a:grpFill/>
                  <a:ln w="6390" cap="flat">
                    <a:noFill/>
                    <a:prstDash val="solid"/>
                    <a:miter/>
                  </a:ln>
                </p:spPr>
                <p:txBody>
                  <a:bodyPr rtlCol="0" anchor="ctr"/>
                  <a:lstStyle/>
                  <a:p>
                    <a:endParaRPr lang="en-US" sz="2400"/>
                  </a:p>
                </p:txBody>
              </p:sp>
              <p:sp>
                <p:nvSpPr>
                  <p:cNvPr id="54" name="Graphic 6">
                    <a:extLst>
                      <a:ext uri="{FF2B5EF4-FFF2-40B4-BE49-F238E27FC236}">
                        <a16:creationId xmlns:a16="http://schemas.microsoft.com/office/drawing/2014/main" id="{AA4B8882-CECD-F44A-88D5-4E0BAEA09830}"/>
                      </a:ext>
                    </a:extLst>
                  </p:cNvPr>
                  <p:cNvSpPr/>
                  <p:nvPr/>
                </p:nvSpPr>
                <p:spPr>
                  <a:xfrm>
                    <a:off x="5247416" y="1151833"/>
                    <a:ext cx="67094" cy="42134"/>
                  </a:xfrm>
                  <a:custGeom>
                    <a:avLst/>
                    <a:gdLst>
                      <a:gd name="connsiteX0" fmla="*/ 46008 w 67094"/>
                      <a:gd name="connsiteY0" fmla="*/ 0 h 42134"/>
                      <a:gd name="connsiteX1" fmla="*/ 21087 w 67094"/>
                      <a:gd name="connsiteY1" fmla="*/ 0 h 42134"/>
                      <a:gd name="connsiteX2" fmla="*/ 0 w 67094"/>
                      <a:gd name="connsiteY2" fmla="*/ 28089 h 42134"/>
                      <a:gd name="connsiteX3" fmla="*/ 33228 w 67094"/>
                      <a:gd name="connsiteY3" fmla="*/ 42134 h 42134"/>
                      <a:gd name="connsiteX4" fmla="*/ 67094 w 67094"/>
                      <a:gd name="connsiteY4" fmla="*/ 28089 h 42134"/>
                      <a:gd name="connsiteX5" fmla="*/ 46008 w 67094"/>
                      <a:gd name="connsiteY5" fmla="*/ 0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94" h="42134">
                        <a:moveTo>
                          <a:pt x="46008" y="0"/>
                        </a:moveTo>
                        <a:lnTo>
                          <a:pt x="21087" y="0"/>
                        </a:lnTo>
                        <a:lnTo>
                          <a:pt x="0" y="28089"/>
                        </a:lnTo>
                        <a:cubicBezTo>
                          <a:pt x="9585" y="37027"/>
                          <a:pt x="21087" y="42134"/>
                          <a:pt x="33228" y="42134"/>
                        </a:cubicBezTo>
                        <a:cubicBezTo>
                          <a:pt x="46008" y="42134"/>
                          <a:pt x="57509" y="37027"/>
                          <a:pt x="67094" y="28089"/>
                        </a:cubicBezTo>
                        <a:lnTo>
                          <a:pt x="46008" y="0"/>
                        </a:lnTo>
                        <a:close/>
                      </a:path>
                    </a:pathLst>
                  </a:custGeom>
                  <a:grpFill/>
                  <a:ln w="6390" cap="flat">
                    <a:noFill/>
                    <a:prstDash val="solid"/>
                    <a:miter/>
                  </a:ln>
                </p:spPr>
                <p:txBody>
                  <a:bodyPr rtlCol="0" anchor="ctr"/>
                  <a:lstStyle/>
                  <a:p>
                    <a:endParaRPr lang="en-US" sz="2400"/>
                  </a:p>
                </p:txBody>
              </p:sp>
              <p:sp>
                <p:nvSpPr>
                  <p:cNvPr id="55" name="Graphic 6">
                    <a:extLst>
                      <a:ext uri="{FF2B5EF4-FFF2-40B4-BE49-F238E27FC236}">
                        <a16:creationId xmlns:a16="http://schemas.microsoft.com/office/drawing/2014/main" id="{061530EE-EA12-2FCB-0786-841EB1BAA289}"/>
                      </a:ext>
                    </a:extLst>
                  </p:cNvPr>
                  <p:cNvSpPr/>
                  <p:nvPr/>
                </p:nvSpPr>
                <p:spPr>
                  <a:xfrm>
                    <a:off x="5196935" y="1162685"/>
                    <a:ext cx="31310" cy="26174"/>
                  </a:xfrm>
                  <a:custGeom>
                    <a:avLst/>
                    <a:gdLst>
                      <a:gd name="connsiteX0" fmla="*/ 0 w 31310"/>
                      <a:gd name="connsiteY0" fmla="*/ 21706 h 26174"/>
                      <a:gd name="connsiteX1" fmla="*/ 6390 w 31310"/>
                      <a:gd name="connsiteY1" fmla="*/ 26174 h 26174"/>
                      <a:gd name="connsiteX2" fmla="*/ 31311 w 31310"/>
                      <a:gd name="connsiteY2" fmla="*/ 13406 h 26174"/>
                      <a:gd name="connsiteX3" fmla="*/ 23643 w 31310"/>
                      <a:gd name="connsiteY3" fmla="*/ 0 h 26174"/>
                      <a:gd name="connsiteX4" fmla="*/ 0 w 31310"/>
                      <a:gd name="connsiteY4" fmla="*/ 21706 h 2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6174">
                        <a:moveTo>
                          <a:pt x="0" y="21706"/>
                        </a:moveTo>
                        <a:lnTo>
                          <a:pt x="6390" y="26174"/>
                        </a:lnTo>
                        <a:lnTo>
                          <a:pt x="31311" y="13406"/>
                        </a:lnTo>
                        <a:cubicBezTo>
                          <a:pt x="28755" y="9576"/>
                          <a:pt x="26199" y="5107"/>
                          <a:pt x="23643" y="0"/>
                        </a:cubicBezTo>
                        <a:lnTo>
                          <a:pt x="0" y="21706"/>
                        </a:lnTo>
                        <a:close/>
                      </a:path>
                    </a:pathLst>
                  </a:custGeom>
                  <a:grpFill/>
                  <a:ln w="6390" cap="flat">
                    <a:noFill/>
                    <a:prstDash val="solid"/>
                    <a:miter/>
                  </a:ln>
                </p:spPr>
                <p:txBody>
                  <a:bodyPr rtlCol="0" anchor="ctr"/>
                  <a:lstStyle/>
                  <a:p>
                    <a:endParaRPr lang="en-US" sz="2400"/>
                  </a:p>
                </p:txBody>
              </p:sp>
            </p:grpSp>
            <p:grpSp>
              <p:nvGrpSpPr>
                <p:cNvPr id="17" name="Graphic 4">
                  <a:extLst>
                    <a:ext uri="{FF2B5EF4-FFF2-40B4-BE49-F238E27FC236}">
                      <a16:creationId xmlns:a16="http://schemas.microsoft.com/office/drawing/2014/main" id="{0AF3DDD5-7A6A-6C72-BA63-31D89FB61AB5}"/>
                    </a:ext>
                  </a:extLst>
                </p:cNvPr>
                <p:cNvGrpSpPr/>
                <p:nvPr/>
              </p:nvGrpSpPr>
              <p:grpSpPr>
                <a:xfrm>
                  <a:off x="9305313" y="3333501"/>
                  <a:ext cx="360000" cy="360000"/>
                  <a:chOff x="7192513" y="3824168"/>
                  <a:chExt cx="361670" cy="361333"/>
                </a:xfrm>
                <a:solidFill>
                  <a:srgbClr val="27BDBE"/>
                </a:solidFill>
              </p:grpSpPr>
              <p:sp>
                <p:nvSpPr>
                  <p:cNvPr id="18" name="Graphic 4">
                    <a:extLst>
                      <a:ext uri="{FF2B5EF4-FFF2-40B4-BE49-F238E27FC236}">
                        <a16:creationId xmlns:a16="http://schemas.microsoft.com/office/drawing/2014/main" id="{8B7826BA-6930-FBAE-A16B-DBB9DECC2A48}"/>
                      </a:ext>
                    </a:extLst>
                  </p:cNvPr>
                  <p:cNvSpPr/>
                  <p:nvPr/>
                </p:nvSpPr>
                <p:spPr>
                  <a:xfrm>
                    <a:off x="7343955" y="3954401"/>
                    <a:ext cx="60064" cy="115550"/>
                  </a:xfrm>
                  <a:custGeom>
                    <a:avLst/>
                    <a:gdLst>
                      <a:gd name="connsiteX0" fmla="*/ 60065 w 60064"/>
                      <a:gd name="connsiteY0" fmla="*/ 30005 h 115550"/>
                      <a:gd name="connsiteX1" fmla="*/ 30032 w 60064"/>
                      <a:gd name="connsiteY1" fmla="*/ 0 h 115550"/>
                      <a:gd name="connsiteX2" fmla="*/ 0 w 60064"/>
                      <a:gd name="connsiteY2" fmla="*/ 30005 h 115550"/>
                      <a:gd name="connsiteX3" fmla="*/ 0 w 60064"/>
                      <a:gd name="connsiteY3" fmla="*/ 83630 h 115550"/>
                      <a:gd name="connsiteX4" fmla="*/ 30032 w 60064"/>
                      <a:gd name="connsiteY4" fmla="*/ 115550 h 115550"/>
                      <a:gd name="connsiteX5" fmla="*/ 60065 w 60064"/>
                      <a:gd name="connsiteY5" fmla="*/ 83630 h 115550"/>
                      <a:gd name="connsiteX6" fmla="*/ 60065 w 60064"/>
                      <a:gd name="connsiteY6" fmla="*/ 30005 h 1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64" h="115550">
                        <a:moveTo>
                          <a:pt x="60065" y="30005"/>
                        </a:moveTo>
                        <a:cubicBezTo>
                          <a:pt x="60065" y="13407"/>
                          <a:pt x="46646" y="0"/>
                          <a:pt x="30032" y="0"/>
                        </a:cubicBezTo>
                        <a:cubicBezTo>
                          <a:pt x="13419" y="0"/>
                          <a:pt x="0" y="13407"/>
                          <a:pt x="0" y="30005"/>
                        </a:cubicBezTo>
                        <a:lnTo>
                          <a:pt x="0" y="83630"/>
                        </a:lnTo>
                        <a:cubicBezTo>
                          <a:pt x="13419" y="90014"/>
                          <a:pt x="24281" y="101505"/>
                          <a:pt x="30032" y="115550"/>
                        </a:cubicBezTo>
                        <a:cubicBezTo>
                          <a:pt x="35783" y="101505"/>
                          <a:pt x="46646" y="90014"/>
                          <a:pt x="60065" y="83630"/>
                        </a:cubicBezTo>
                        <a:lnTo>
                          <a:pt x="60065" y="30005"/>
                        </a:lnTo>
                        <a:close/>
                      </a:path>
                    </a:pathLst>
                  </a:custGeom>
                  <a:grpFill/>
                  <a:ln w="6390" cap="flat">
                    <a:noFill/>
                    <a:prstDash val="solid"/>
                    <a:miter/>
                  </a:ln>
                </p:spPr>
                <p:txBody>
                  <a:bodyPr rtlCol="0" anchor="ctr"/>
                  <a:lstStyle/>
                  <a:p>
                    <a:endParaRPr lang="en-US" sz="2400"/>
                  </a:p>
                </p:txBody>
              </p:sp>
              <p:sp>
                <p:nvSpPr>
                  <p:cNvPr id="19" name="Graphic 4">
                    <a:extLst>
                      <a:ext uri="{FF2B5EF4-FFF2-40B4-BE49-F238E27FC236}">
                        <a16:creationId xmlns:a16="http://schemas.microsoft.com/office/drawing/2014/main" id="{40E91F10-7128-41A9-4547-5E6DBB44A5E2}"/>
                      </a:ext>
                    </a:extLst>
                  </p:cNvPr>
                  <p:cNvSpPr/>
                  <p:nvPr/>
                </p:nvSpPr>
                <p:spPr>
                  <a:xfrm>
                    <a:off x="7302420" y="3907159"/>
                    <a:ext cx="143133" cy="118103"/>
                  </a:xfrm>
                  <a:custGeom>
                    <a:avLst/>
                    <a:gdLst>
                      <a:gd name="connsiteX0" fmla="*/ 143134 w 143133"/>
                      <a:gd name="connsiteY0" fmla="*/ 112358 h 118103"/>
                      <a:gd name="connsiteX1" fmla="*/ 143134 w 143133"/>
                      <a:gd name="connsiteY1" fmla="*/ 74054 h 118103"/>
                      <a:gd name="connsiteX2" fmla="*/ 71567 w 143133"/>
                      <a:gd name="connsiteY2" fmla="*/ 0 h 118103"/>
                      <a:gd name="connsiteX3" fmla="*/ 0 w 143133"/>
                      <a:gd name="connsiteY3" fmla="*/ 74054 h 118103"/>
                      <a:gd name="connsiteX4" fmla="*/ 0 w 143133"/>
                      <a:gd name="connsiteY4" fmla="*/ 112358 h 118103"/>
                      <a:gd name="connsiteX5" fmla="*/ 7668 w 143133"/>
                      <a:gd name="connsiteY5" fmla="*/ 118104 h 118103"/>
                      <a:gd name="connsiteX6" fmla="*/ 7668 w 143133"/>
                      <a:gd name="connsiteY6" fmla="*/ 75331 h 118103"/>
                      <a:gd name="connsiteX7" fmla="*/ 71567 w 143133"/>
                      <a:gd name="connsiteY7" fmla="*/ 10214 h 118103"/>
                      <a:gd name="connsiteX8" fmla="*/ 135466 w 143133"/>
                      <a:gd name="connsiteY8" fmla="*/ 75331 h 118103"/>
                      <a:gd name="connsiteX9" fmla="*/ 135466 w 143133"/>
                      <a:gd name="connsiteY9" fmla="*/ 118104 h 118103"/>
                      <a:gd name="connsiteX10" fmla="*/ 143134 w 143133"/>
                      <a:gd name="connsiteY10" fmla="*/ 112358 h 11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33" h="118103">
                        <a:moveTo>
                          <a:pt x="143134" y="112358"/>
                        </a:moveTo>
                        <a:lnTo>
                          <a:pt x="143134" y="74054"/>
                        </a:lnTo>
                        <a:cubicBezTo>
                          <a:pt x="143134" y="33196"/>
                          <a:pt x="111184" y="0"/>
                          <a:pt x="71567" y="0"/>
                        </a:cubicBezTo>
                        <a:cubicBezTo>
                          <a:pt x="31950" y="0"/>
                          <a:pt x="0" y="33196"/>
                          <a:pt x="0" y="74054"/>
                        </a:cubicBezTo>
                        <a:lnTo>
                          <a:pt x="0" y="112358"/>
                        </a:lnTo>
                        <a:cubicBezTo>
                          <a:pt x="2555" y="114273"/>
                          <a:pt x="5111" y="116188"/>
                          <a:pt x="7668" y="118104"/>
                        </a:cubicBezTo>
                        <a:lnTo>
                          <a:pt x="7668" y="75331"/>
                        </a:lnTo>
                        <a:cubicBezTo>
                          <a:pt x="7668" y="39580"/>
                          <a:pt x="36422" y="10214"/>
                          <a:pt x="71567" y="10214"/>
                        </a:cubicBezTo>
                        <a:cubicBezTo>
                          <a:pt x="106712" y="10214"/>
                          <a:pt x="135466" y="39580"/>
                          <a:pt x="135466" y="75331"/>
                        </a:cubicBezTo>
                        <a:lnTo>
                          <a:pt x="135466" y="118104"/>
                        </a:lnTo>
                        <a:cubicBezTo>
                          <a:pt x="137384" y="116188"/>
                          <a:pt x="139939" y="114273"/>
                          <a:pt x="143134" y="112358"/>
                        </a:cubicBezTo>
                        <a:close/>
                      </a:path>
                    </a:pathLst>
                  </a:custGeom>
                  <a:grpFill/>
                  <a:ln w="6390" cap="flat">
                    <a:noFill/>
                    <a:prstDash val="solid"/>
                    <a:miter/>
                  </a:ln>
                </p:spPr>
                <p:txBody>
                  <a:bodyPr rtlCol="0" anchor="ctr"/>
                  <a:lstStyle/>
                  <a:p>
                    <a:endParaRPr lang="en-US" sz="2400"/>
                  </a:p>
                </p:txBody>
              </p:sp>
              <p:sp>
                <p:nvSpPr>
                  <p:cNvPr id="20" name="Graphic 4">
                    <a:extLst>
                      <a:ext uri="{FF2B5EF4-FFF2-40B4-BE49-F238E27FC236}">
                        <a16:creationId xmlns:a16="http://schemas.microsoft.com/office/drawing/2014/main" id="{69320CFD-19FF-653D-12E8-ECDCEE53677D}"/>
                      </a:ext>
                    </a:extLst>
                  </p:cNvPr>
                  <p:cNvSpPr/>
                  <p:nvPr/>
                </p:nvSpPr>
                <p:spPr>
                  <a:xfrm>
                    <a:off x="7282611" y="3883539"/>
                    <a:ext cx="181474" cy="130233"/>
                  </a:xfrm>
                  <a:custGeom>
                    <a:avLst/>
                    <a:gdLst>
                      <a:gd name="connsiteX0" fmla="*/ 640 w 181474"/>
                      <a:gd name="connsiteY0" fmla="*/ 81077 h 130233"/>
                      <a:gd name="connsiteX1" fmla="*/ 640 w 181474"/>
                      <a:gd name="connsiteY1" fmla="*/ 81715 h 130233"/>
                      <a:gd name="connsiteX2" fmla="*/ 6390 w 181474"/>
                      <a:gd name="connsiteY2" fmla="*/ 129595 h 130233"/>
                      <a:gd name="connsiteX3" fmla="*/ 6390 w 181474"/>
                      <a:gd name="connsiteY3" fmla="*/ 129595 h 130233"/>
                      <a:gd name="connsiteX4" fmla="*/ 6390 w 181474"/>
                      <a:gd name="connsiteY4" fmla="*/ 97675 h 130233"/>
                      <a:gd name="connsiteX5" fmla="*/ 90738 w 181474"/>
                      <a:gd name="connsiteY5" fmla="*/ 10853 h 130233"/>
                      <a:gd name="connsiteX6" fmla="*/ 175084 w 181474"/>
                      <a:gd name="connsiteY6" fmla="*/ 97675 h 130233"/>
                      <a:gd name="connsiteX7" fmla="*/ 175084 w 181474"/>
                      <a:gd name="connsiteY7" fmla="*/ 130233 h 130233"/>
                      <a:gd name="connsiteX8" fmla="*/ 175084 w 181474"/>
                      <a:gd name="connsiteY8" fmla="*/ 130233 h 130233"/>
                      <a:gd name="connsiteX9" fmla="*/ 180836 w 181474"/>
                      <a:gd name="connsiteY9" fmla="*/ 82353 h 130233"/>
                      <a:gd name="connsiteX10" fmla="*/ 180836 w 181474"/>
                      <a:gd name="connsiteY10" fmla="*/ 81715 h 130233"/>
                      <a:gd name="connsiteX11" fmla="*/ 181474 w 181474"/>
                      <a:gd name="connsiteY11" fmla="*/ 79800 h 130233"/>
                      <a:gd name="connsiteX12" fmla="*/ 90738 w 181474"/>
                      <a:gd name="connsiteY12" fmla="*/ 0 h 130233"/>
                      <a:gd name="connsiteX13" fmla="*/ 0 w 181474"/>
                      <a:gd name="connsiteY13" fmla="*/ 79800 h 130233"/>
                      <a:gd name="connsiteX14" fmla="*/ 640 w 181474"/>
                      <a:gd name="connsiteY14" fmla="*/ 81077 h 13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474" h="130233">
                        <a:moveTo>
                          <a:pt x="640" y="81077"/>
                        </a:moveTo>
                        <a:cubicBezTo>
                          <a:pt x="640" y="81077"/>
                          <a:pt x="640" y="81715"/>
                          <a:pt x="640" y="81715"/>
                        </a:cubicBezTo>
                        <a:lnTo>
                          <a:pt x="6390" y="129595"/>
                        </a:lnTo>
                        <a:cubicBezTo>
                          <a:pt x="6390" y="129595"/>
                          <a:pt x="6390" y="129595"/>
                          <a:pt x="6390" y="129595"/>
                        </a:cubicBezTo>
                        <a:lnTo>
                          <a:pt x="6390" y="97675"/>
                        </a:lnTo>
                        <a:cubicBezTo>
                          <a:pt x="6390" y="49795"/>
                          <a:pt x="44091" y="10853"/>
                          <a:pt x="90738" y="10853"/>
                        </a:cubicBezTo>
                        <a:cubicBezTo>
                          <a:pt x="137384" y="10853"/>
                          <a:pt x="175084" y="49795"/>
                          <a:pt x="175084" y="97675"/>
                        </a:cubicBezTo>
                        <a:lnTo>
                          <a:pt x="175084" y="130233"/>
                        </a:lnTo>
                        <a:cubicBezTo>
                          <a:pt x="175084" y="130233"/>
                          <a:pt x="175084" y="130233"/>
                          <a:pt x="175084" y="130233"/>
                        </a:cubicBezTo>
                        <a:lnTo>
                          <a:pt x="180836" y="82353"/>
                        </a:lnTo>
                        <a:cubicBezTo>
                          <a:pt x="180836" y="82353"/>
                          <a:pt x="180836" y="81715"/>
                          <a:pt x="180836" y="81715"/>
                        </a:cubicBezTo>
                        <a:cubicBezTo>
                          <a:pt x="180836" y="81077"/>
                          <a:pt x="181474" y="80438"/>
                          <a:pt x="181474" y="79800"/>
                        </a:cubicBezTo>
                        <a:cubicBezTo>
                          <a:pt x="173807" y="33835"/>
                          <a:pt x="135467" y="0"/>
                          <a:pt x="90738" y="0"/>
                        </a:cubicBezTo>
                        <a:cubicBezTo>
                          <a:pt x="45369" y="0"/>
                          <a:pt x="7668" y="33835"/>
                          <a:pt x="0" y="79800"/>
                        </a:cubicBezTo>
                        <a:cubicBezTo>
                          <a:pt x="640" y="79800"/>
                          <a:pt x="640" y="80438"/>
                          <a:pt x="640" y="81077"/>
                        </a:cubicBezTo>
                        <a:close/>
                      </a:path>
                    </a:pathLst>
                  </a:custGeom>
                  <a:grpFill/>
                  <a:ln w="6390" cap="flat">
                    <a:noFill/>
                    <a:prstDash val="solid"/>
                    <a:miter/>
                  </a:ln>
                </p:spPr>
                <p:txBody>
                  <a:bodyPr rtlCol="0" anchor="ctr"/>
                  <a:lstStyle/>
                  <a:p>
                    <a:endParaRPr lang="en-US" sz="2400"/>
                  </a:p>
                </p:txBody>
              </p:sp>
              <p:sp>
                <p:nvSpPr>
                  <p:cNvPr id="21" name="Graphic 4">
                    <a:extLst>
                      <a:ext uri="{FF2B5EF4-FFF2-40B4-BE49-F238E27FC236}">
                        <a16:creationId xmlns:a16="http://schemas.microsoft.com/office/drawing/2014/main" id="{0272B22B-4591-B2E4-063C-02C2F864D4CD}"/>
                      </a:ext>
                    </a:extLst>
                  </p:cNvPr>
                  <p:cNvSpPr/>
                  <p:nvPr/>
                </p:nvSpPr>
                <p:spPr>
                  <a:xfrm>
                    <a:off x="7192513" y="3824168"/>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304161 w 361670"/>
                      <a:gd name="connsiteY5" fmla="*/ 208756 h 361333"/>
                      <a:gd name="connsiteX6" fmla="*/ 288826 w 361670"/>
                      <a:gd name="connsiteY6" fmla="*/ 250252 h 361333"/>
                      <a:gd name="connsiteX7" fmla="*/ 273490 w 361670"/>
                      <a:gd name="connsiteY7" fmla="*/ 270681 h 361333"/>
                      <a:gd name="connsiteX8" fmla="*/ 237067 w 361670"/>
                      <a:gd name="connsiteY8" fmla="*/ 297493 h 361333"/>
                      <a:gd name="connsiteX9" fmla="*/ 228121 w 361670"/>
                      <a:gd name="connsiteY9" fmla="*/ 310261 h 361333"/>
                      <a:gd name="connsiteX10" fmla="*/ 221731 w 361670"/>
                      <a:gd name="connsiteY10" fmla="*/ 316007 h 361333"/>
                      <a:gd name="connsiteX11" fmla="*/ 221092 w 361670"/>
                      <a:gd name="connsiteY11" fmla="*/ 316007 h 361333"/>
                      <a:gd name="connsiteX12" fmla="*/ 215341 w 361670"/>
                      <a:gd name="connsiteY12" fmla="*/ 308985 h 361333"/>
                      <a:gd name="connsiteX13" fmla="*/ 229399 w 361670"/>
                      <a:gd name="connsiteY13" fmla="*/ 287279 h 361333"/>
                      <a:gd name="connsiteX14" fmla="*/ 265821 w 361670"/>
                      <a:gd name="connsiteY14" fmla="*/ 260466 h 361333"/>
                      <a:gd name="connsiteX15" fmla="*/ 276685 w 361670"/>
                      <a:gd name="connsiteY15" fmla="*/ 245783 h 361333"/>
                      <a:gd name="connsiteX16" fmla="*/ 292021 w 361670"/>
                      <a:gd name="connsiteY16" fmla="*/ 204287 h 361333"/>
                      <a:gd name="connsiteX17" fmla="*/ 293298 w 361670"/>
                      <a:gd name="connsiteY17" fmla="*/ 194073 h 361333"/>
                      <a:gd name="connsiteX18" fmla="*/ 289464 w 361670"/>
                      <a:gd name="connsiteY18" fmla="*/ 137894 h 361333"/>
                      <a:gd name="connsiteX19" fmla="*/ 287547 w 361670"/>
                      <a:gd name="connsiteY19" fmla="*/ 138532 h 361333"/>
                      <a:gd name="connsiteX20" fmla="*/ 283713 w 361670"/>
                      <a:gd name="connsiteY20" fmla="*/ 143640 h 361333"/>
                      <a:gd name="connsiteX21" fmla="*/ 278601 w 361670"/>
                      <a:gd name="connsiteY21" fmla="*/ 190243 h 361333"/>
                      <a:gd name="connsiteX22" fmla="*/ 287547 w 361670"/>
                      <a:gd name="connsiteY22" fmla="*/ 195988 h 361333"/>
                      <a:gd name="connsiteX23" fmla="*/ 284352 w 361670"/>
                      <a:gd name="connsiteY23" fmla="*/ 213863 h 361333"/>
                      <a:gd name="connsiteX24" fmla="*/ 266461 w 361670"/>
                      <a:gd name="connsiteY24" fmla="*/ 235569 h 361333"/>
                      <a:gd name="connsiteX25" fmla="*/ 253681 w 361670"/>
                      <a:gd name="connsiteY25" fmla="*/ 245783 h 361333"/>
                      <a:gd name="connsiteX26" fmla="*/ 232594 w 361670"/>
                      <a:gd name="connsiteY26" fmla="*/ 255998 h 361333"/>
                      <a:gd name="connsiteX27" fmla="*/ 224287 w 361670"/>
                      <a:gd name="connsiteY27" fmla="*/ 253444 h 361333"/>
                      <a:gd name="connsiteX28" fmla="*/ 226843 w 361670"/>
                      <a:gd name="connsiteY28" fmla="*/ 245145 h 361333"/>
                      <a:gd name="connsiteX29" fmla="*/ 247930 w 361670"/>
                      <a:gd name="connsiteY29" fmla="*/ 234930 h 361333"/>
                      <a:gd name="connsiteX30" fmla="*/ 256876 w 361670"/>
                      <a:gd name="connsiteY30" fmla="*/ 227908 h 361333"/>
                      <a:gd name="connsiteX31" fmla="*/ 274767 w 361670"/>
                      <a:gd name="connsiteY31" fmla="*/ 205564 h 361333"/>
                      <a:gd name="connsiteX32" fmla="*/ 276685 w 361670"/>
                      <a:gd name="connsiteY32" fmla="*/ 203011 h 361333"/>
                      <a:gd name="connsiteX33" fmla="*/ 265182 w 361670"/>
                      <a:gd name="connsiteY33" fmla="*/ 203011 h 361333"/>
                      <a:gd name="connsiteX34" fmla="*/ 244096 w 361670"/>
                      <a:gd name="connsiteY34" fmla="*/ 218971 h 361333"/>
                      <a:gd name="connsiteX35" fmla="*/ 239623 w 361670"/>
                      <a:gd name="connsiteY35" fmla="*/ 220886 h 361333"/>
                      <a:gd name="connsiteX36" fmla="*/ 232594 w 361670"/>
                      <a:gd name="connsiteY36" fmla="*/ 221524 h 361333"/>
                      <a:gd name="connsiteX37" fmla="*/ 191059 w 361670"/>
                      <a:gd name="connsiteY37" fmla="*/ 257274 h 361333"/>
                      <a:gd name="connsiteX38" fmla="*/ 187864 w 361670"/>
                      <a:gd name="connsiteY38" fmla="*/ 283449 h 361333"/>
                      <a:gd name="connsiteX39" fmla="*/ 181474 w 361670"/>
                      <a:gd name="connsiteY39" fmla="*/ 289833 h 361333"/>
                      <a:gd name="connsiteX40" fmla="*/ 181474 w 361670"/>
                      <a:gd name="connsiteY40" fmla="*/ 289833 h 361333"/>
                      <a:gd name="connsiteX41" fmla="*/ 181474 w 361670"/>
                      <a:gd name="connsiteY41" fmla="*/ 289833 h 361333"/>
                      <a:gd name="connsiteX42" fmla="*/ 175084 w 361670"/>
                      <a:gd name="connsiteY42" fmla="*/ 283449 h 361333"/>
                      <a:gd name="connsiteX43" fmla="*/ 171889 w 361670"/>
                      <a:gd name="connsiteY43" fmla="*/ 257274 h 361333"/>
                      <a:gd name="connsiteX44" fmla="*/ 130355 w 361670"/>
                      <a:gd name="connsiteY44" fmla="*/ 221524 h 361333"/>
                      <a:gd name="connsiteX45" fmla="*/ 123326 w 361670"/>
                      <a:gd name="connsiteY45" fmla="*/ 220886 h 361333"/>
                      <a:gd name="connsiteX46" fmla="*/ 118853 w 361670"/>
                      <a:gd name="connsiteY46" fmla="*/ 218971 h 361333"/>
                      <a:gd name="connsiteX47" fmla="*/ 97766 w 361670"/>
                      <a:gd name="connsiteY47" fmla="*/ 203011 h 361333"/>
                      <a:gd name="connsiteX48" fmla="*/ 86264 w 361670"/>
                      <a:gd name="connsiteY48" fmla="*/ 203011 h 361333"/>
                      <a:gd name="connsiteX49" fmla="*/ 87543 w 361670"/>
                      <a:gd name="connsiteY49" fmla="*/ 204926 h 361333"/>
                      <a:gd name="connsiteX50" fmla="*/ 106073 w 361670"/>
                      <a:gd name="connsiteY50" fmla="*/ 227908 h 361333"/>
                      <a:gd name="connsiteX51" fmla="*/ 115019 w 361670"/>
                      <a:gd name="connsiteY51" fmla="*/ 234930 h 361333"/>
                      <a:gd name="connsiteX52" fmla="*/ 136106 w 361670"/>
                      <a:gd name="connsiteY52" fmla="*/ 245145 h 361333"/>
                      <a:gd name="connsiteX53" fmla="*/ 138662 w 361670"/>
                      <a:gd name="connsiteY53" fmla="*/ 253444 h 361333"/>
                      <a:gd name="connsiteX54" fmla="*/ 130355 w 361670"/>
                      <a:gd name="connsiteY54" fmla="*/ 255998 h 361333"/>
                      <a:gd name="connsiteX55" fmla="*/ 109268 w 361670"/>
                      <a:gd name="connsiteY55" fmla="*/ 245783 h 361333"/>
                      <a:gd name="connsiteX56" fmla="*/ 96488 w 361670"/>
                      <a:gd name="connsiteY56" fmla="*/ 235569 h 361333"/>
                      <a:gd name="connsiteX57" fmla="*/ 78597 w 361670"/>
                      <a:gd name="connsiteY57" fmla="*/ 213225 h 361333"/>
                      <a:gd name="connsiteX58" fmla="*/ 76040 w 361670"/>
                      <a:gd name="connsiteY58" fmla="*/ 195350 h 361333"/>
                      <a:gd name="connsiteX59" fmla="*/ 84986 w 361670"/>
                      <a:gd name="connsiteY59" fmla="*/ 189604 h 361333"/>
                      <a:gd name="connsiteX60" fmla="*/ 79874 w 361670"/>
                      <a:gd name="connsiteY60" fmla="*/ 143001 h 361333"/>
                      <a:gd name="connsiteX61" fmla="*/ 76040 w 361670"/>
                      <a:gd name="connsiteY61" fmla="*/ 137894 h 361333"/>
                      <a:gd name="connsiteX62" fmla="*/ 73484 w 361670"/>
                      <a:gd name="connsiteY62" fmla="*/ 137256 h 361333"/>
                      <a:gd name="connsiteX63" fmla="*/ 69650 w 361670"/>
                      <a:gd name="connsiteY63" fmla="*/ 193435 h 361333"/>
                      <a:gd name="connsiteX64" fmla="*/ 70928 w 361670"/>
                      <a:gd name="connsiteY64" fmla="*/ 203649 h 361333"/>
                      <a:gd name="connsiteX65" fmla="*/ 86264 w 361670"/>
                      <a:gd name="connsiteY65" fmla="*/ 245145 h 361333"/>
                      <a:gd name="connsiteX66" fmla="*/ 97128 w 361670"/>
                      <a:gd name="connsiteY66" fmla="*/ 259828 h 361333"/>
                      <a:gd name="connsiteX67" fmla="*/ 133550 w 361670"/>
                      <a:gd name="connsiteY67" fmla="*/ 286641 h 361333"/>
                      <a:gd name="connsiteX68" fmla="*/ 147607 w 361670"/>
                      <a:gd name="connsiteY68" fmla="*/ 308346 h 361333"/>
                      <a:gd name="connsiteX69" fmla="*/ 141857 w 361670"/>
                      <a:gd name="connsiteY69" fmla="*/ 315369 h 361333"/>
                      <a:gd name="connsiteX70" fmla="*/ 141217 w 361670"/>
                      <a:gd name="connsiteY70" fmla="*/ 315369 h 361333"/>
                      <a:gd name="connsiteX71" fmla="*/ 134828 w 361670"/>
                      <a:gd name="connsiteY71" fmla="*/ 309623 h 361333"/>
                      <a:gd name="connsiteX72" fmla="*/ 125882 w 361670"/>
                      <a:gd name="connsiteY72" fmla="*/ 296855 h 361333"/>
                      <a:gd name="connsiteX73" fmla="*/ 89459 w 361670"/>
                      <a:gd name="connsiteY73" fmla="*/ 270042 h 361333"/>
                      <a:gd name="connsiteX74" fmla="*/ 74123 w 361670"/>
                      <a:gd name="connsiteY74" fmla="*/ 249614 h 361333"/>
                      <a:gd name="connsiteX75" fmla="*/ 58788 w 361670"/>
                      <a:gd name="connsiteY75" fmla="*/ 208118 h 361333"/>
                      <a:gd name="connsiteX76" fmla="*/ 56871 w 361670"/>
                      <a:gd name="connsiteY76" fmla="*/ 192796 h 361333"/>
                      <a:gd name="connsiteX77" fmla="*/ 60704 w 361670"/>
                      <a:gd name="connsiteY77" fmla="*/ 136617 h 361333"/>
                      <a:gd name="connsiteX78" fmla="*/ 72207 w 361670"/>
                      <a:gd name="connsiteY78" fmla="*/ 125126 h 361333"/>
                      <a:gd name="connsiteX79" fmla="*/ 80513 w 361670"/>
                      <a:gd name="connsiteY79" fmla="*/ 127041 h 361333"/>
                      <a:gd name="connsiteX80" fmla="*/ 182113 w 361670"/>
                      <a:gd name="connsiteY80" fmla="*/ 46603 h 361333"/>
                      <a:gd name="connsiteX81" fmla="*/ 283713 w 361670"/>
                      <a:gd name="connsiteY81" fmla="*/ 127041 h 361333"/>
                      <a:gd name="connsiteX82" fmla="*/ 292021 w 361670"/>
                      <a:gd name="connsiteY82" fmla="*/ 125126 h 361333"/>
                      <a:gd name="connsiteX83" fmla="*/ 303522 w 361670"/>
                      <a:gd name="connsiteY83" fmla="*/ 136617 h 361333"/>
                      <a:gd name="connsiteX84" fmla="*/ 307356 w 361670"/>
                      <a:gd name="connsiteY84" fmla="*/ 192796 h 361333"/>
                      <a:gd name="connsiteX85" fmla="*/ 304161 w 361670"/>
                      <a:gd name="connsiteY85" fmla="*/ 208756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1670" h="361333">
                        <a:moveTo>
                          <a:pt x="180836" y="0"/>
                        </a:moveTo>
                        <a:cubicBezTo>
                          <a:pt x="80513" y="0"/>
                          <a:pt x="0" y="81076"/>
                          <a:pt x="0" y="180667"/>
                        </a:cubicBezTo>
                        <a:cubicBezTo>
                          <a:pt x="0" y="280257"/>
                          <a:pt x="81153" y="361333"/>
                          <a:pt x="180836" y="361333"/>
                        </a:cubicBezTo>
                        <a:cubicBezTo>
                          <a:pt x="280518" y="361333"/>
                          <a:pt x="361670" y="280257"/>
                          <a:pt x="361670" y="180667"/>
                        </a:cubicBezTo>
                        <a:cubicBezTo>
                          <a:pt x="361670" y="81076"/>
                          <a:pt x="281157" y="0"/>
                          <a:pt x="180836" y="0"/>
                        </a:cubicBezTo>
                        <a:close/>
                        <a:moveTo>
                          <a:pt x="304161" y="208756"/>
                        </a:moveTo>
                        <a:lnTo>
                          <a:pt x="288826" y="250252"/>
                        </a:lnTo>
                        <a:cubicBezTo>
                          <a:pt x="285631" y="258551"/>
                          <a:pt x="280518" y="265574"/>
                          <a:pt x="273490" y="270681"/>
                        </a:cubicBezTo>
                        <a:lnTo>
                          <a:pt x="237067" y="297493"/>
                        </a:lnTo>
                        <a:cubicBezTo>
                          <a:pt x="231955" y="301324"/>
                          <a:pt x="228760" y="305793"/>
                          <a:pt x="228121" y="310261"/>
                        </a:cubicBezTo>
                        <a:cubicBezTo>
                          <a:pt x="228121" y="313453"/>
                          <a:pt x="224926" y="316007"/>
                          <a:pt x="221731" y="316007"/>
                        </a:cubicBezTo>
                        <a:cubicBezTo>
                          <a:pt x="221731" y="316007"/>
                          <a:pt x="221092" y="316007"/>
                          <a:pt x="221092" y="316007"/>
                        </a:cubicBezTo>
                        <a:cubicBezTo>
                          <a:pt x="217897" y="315369"/>
                          <a:pt x="214702" y="312815"/>
                          <a:pt x="215341" y="308985"/>
                        </a:cubicBezTo>
                        <a:cubicBezTo>
                          <a:pt x="215980" y="300685"/>
                          <a:pt x="221092" y="293663"/>
                          <a:pt x="229399" y="287279"/>
                        </a:cubicBezTo>
                        <a:lnTo>
                          <a:pt x="265821" y="260466"/>
                        </a:lnTo>
                        <a:cubicBezTo>
                          <a:pt x="270934" y="256636"/>
                          <a:pt x="274767" y="251529"/>
                          <a:pt x="276685" y="245783"/>
                        </a:cubicBezTo>
                        <a:lnTo>
                          <a:pt x="292021" y="204287"/>
                        </a:lnTo>
                        <a:cubicBezTo>
                          <a:pt x="293298" y="201095"/>
                          <a:pt x="293937" y="197903"/>
                          <a:pt x="293298" y="194073"/>
                        </a:cubicBezTo>
                        <a:lnTo>
                          <a:pt x="289464" y="137894"/>
                        </a:lnTo>
                        <a:cubicBezTo>
                          <a:pt x="289464" y="137894"/>
                          <a:pt x="288826" y="137894"/>
                          <a:pt x="287547" y="138532"/>
                        </a:cubicBezTo>
                        <a:cubicBezTo>
                          <a:pt x="286908" y="139171"/>
                          <a:pt x="284991" y="140448"/>
                          <a:pt x="283713" y="143640"/>
                        </a:cubicBezTo>
                        <a:lnTo>
                          <a:pt x="278601" y="190243"/>
                        </a:lnTo>
                        <a:cubicBezTo>
                          <a:pt x="282436" y="191519"/>
                          <a:pt x="285631" y="193435"/>
                          <a:pt x="287547" y="195988"/>
                        </a:cubicBezTo>
                        <a:cubicBezTo>
                          <a:pt x="288826" y="197903"/>
                          <a:pt x="293298" y="204926"/>
                          <a:pt x="284352" y="213863"/>
                        </a:cubicBezTo>
                        <a:lnTo>
                          <a:pt x="266461" y="235569"/>
                        </a:lnTo>
                        <a:cubicBezTo>
                          <a:pt x="263266" y="240038"/>
                          <a:pt x="258154" y="243868"/>
                          <a:pt x="253681" y="245783"/>
                        </a:cubicBezTo>
                        <a:lnTo>
                          <a:pt x="232594" y="255998"/>
                        </a:lnTo>
                        <a:cubicBezTo>
                          <a:pt x="229399" y="257274"/>
                          <a:pt x="225565" y="255998"/>
                          <a:pt x="224287" y="253444"/>
                        </a:cubicBezTo>
                        <a:cubicBezTo>
                          <a:pt x="223009" y="250252"/>
                          <a:pt x="224287" y="246422"/>
                          <a:pt x="226843" y="245145"/>
                        </a:cubicBezTo>
                        <a:lnTo>
                          <a:pt x="247930" y="234930"/>
                        </a:lnTo>
                        <a:cubicBezTo>
                          <a:pt x="251125" y="233015"/>
                          <a:pt x="254320" y="231100"/>
                          <a:pt x="256876" y="227908"/>
                        </a:cubicBezTo>
                        <a:lnTo>
                          <a:pt x="274767" y="205564"/>
                        </a:lnTo>
                        <a:cubicBezTo>
                          <a:pt x="276046" y="204287"/>
                          <a:pt x="276685" y="203649"/>
                          <a:pt x="276685" y="203011"/>
                        </a:cubicBezTo>
                        <a:cubicBezTo>
                          <a:pt x="274767" y="201734"/>
                          <a:pt x="269656" y="201095"/>
                          <a:pt x="265182" y="203011"/>
                        </a:cubicBezTo>
                        <a:cubicBezTo>
                          <a:pt x="258154" y="206203"/>
                          <a:pt x="251125" y="212587"/>
                          <a:pt x="244096" y="218971"/>
                        </a:cubicBezTo>
                        <a:cubicBezTo>
                          <a:pt x="242818" y="220247"/>
                          <a:pt x="241540" y="220886"/>
                          <a:pt x="239623" y="220886"/>
                        </a:cubicBezTo>
                        <a:cubicBezTo>
                          <a:pt x="239623" y="220886"/>
                          <a:pt x="236428" y="220886"/>
                          <a:pt x="232594" y="221524"/>
                        </a:cubicBezTo>
                        <a:cubicBezTo>
                          <a:pt x="212785" y="223439"/>
                          <a:pt x="196172" y="238122"/>
                          <a:pt x="191059" y="257274"/>
                        </a:cubicBezTo>
                        <a:cubicBezTo>
                          <a:pt x="188503" y="266212"/>
                          <a:pt x="187864" y="271958"/>
                          <a:pt x="187864" y="283449"/>
                        </a:cubicBezTo>
                        <a:cubicBezTo>
                          <a:pt x="187864" y="287279"/>
                          <a:pt x="185308" y="289833"/>
                          <a:pt x="181474" y="289833"/>
                        </a:cubicBezTo>
                        <a:cubicBezTo>
                          <a:pt x="181474" y="289833"/>
                          <a:pt x="181474" y="289833"/>
                          <a:pt x="181474" y="289833"/>
                        </a:cubicBezTo>
                        <a:cubicBezTo>
                          <a:pt x="181474" y="289833"/>
                          <a:pt x="181474" y="289833"/>
                          <a:pt x="181474" y="289833"/>
                        </a:cubicBezTo>
                        <a:cubicBezTo>
                          <a:pt x="177641" y="289833"/>
                          <a:pt x="175084" y="287279"/>
                          <a:pt x="175084" y="283449"/>
                        </a:cubicBezTo>
                        <a:cubicBezTo>
                          <a:pt x="175084" y="271958"/>
                          <a:pt x="174446" y="266850"/>
                          <a:pt x="171889" y="257274"/>
                        </a:cubicBezTo>
                        <a:cubicBezTo>
                          <a:pt x="166777" y="238122"/>
                          <a:pt x="150164" y="223439"/>
                          <a:pt x="130355" y="221524"/>
                        </a:cubicBezTo>
                        <a:cubicBezTo>
                          <a:pt x="125882" y="220886"/>
                          <a:pt x="123326" y="220886"/>
                          <a:pt x="123326" y="220886"/>
                        </a:cubicBezTo>
                        <a:cubicBezTo>
                          <a:pt x="122048" y="220886"/>
                          <a:pt x="120131" y="220247"/>
                          <a:pt x="118853" y="218971"/>
                        </a:cubicBezTo>
                        <a:cubicBezTo>
                          <a:pt x="111824" y="212587"/>
                          <a:pt x="104795" y="206203"/>
                          <a:pt x="97766" y="203011"/>
                        </a:cubicBezTo>
                        <a:cubicBezTo>
                          <a:pt x="93293" y="200457"/>
                          <a:pt x="87543" y="201734"/>
                          <a:pt x="86264" y="203011"/>
                        </a:cubicBezTo>
                        <a:cubicBezTo>
                          <a:pt x="86264" y="203649"/>
                          <a:pt x="86903" y="204287"/>
                          <a:pt x="87543" y="204926"/>
                        </a:cubicBezTo>
                        <a:lnTo>
                          <a:pt x="106073" y="227908"/>
                        </a:lnTo>
                        <a:cubicBezTo>
                          <a:pt x="108629" y="231100"/>
                          <a:pt x="111185" y="233015"/>
                          <a:pt x="115019" y="234930"/>
                        </a:cubicBezTo>
                        <a:lnTo>
                          <a:pt x="136106" y="245145"/>
                        </a:lnTo>
                        <a:cubicBezTo>
                          <a:pt x="139301" y="246422"/>
                          <a:pt x="140579" y="250252"/>
                          <a:pt x="138662" y="253444"/>
                        </a:cubicBezTo>
                        <a:cubicBezTo>
                          <a:pt x="137384" y="256636"/>
                          <a:pt x="133550" y="257913"/>
                          <a:pt x="130355" y="255998"/>
                        </a:cubicBezTo>
                        <a:lnTo>
                          <a:pt x="109268" y="245783"/>
                        </a:lnTo>
                        <a:cubicBezTo>
                          <a:pt x="104156" y="243230"/>
                          <a:pt x="99683" y="239399"/>
                          <a:pt x="96488" y="235569"/>
                        </a:cubicBezTo>
                        <a:lnTo>
                          <a:pt x="78597" y="213225"/>
                        </a:lnTo>
                        <a:cubicBezTo>
                          <a:pt x="70289" y="204926"/>
                          <a:pt x="74763" y="197903"/>
                          <a:pt x="76040" y="195350"/>
                        </a:cubicBezTo>
                        <a:cubicBezTo>
                          <a:pt x="77958" y="192796"/>
                          <a:pt x="81153" y="190881"/>
                          <a:pt x="84986" y="189604"/>
                        </a:cubicBezTo>
                        <a:lnTo>
                          <a:pt x="79874" y="143001"/>
                        </a:lnTo>
                        <a:cubicBezTo>
                          <a:pt x="79235" y="139809"/>
                          <a:pt x="76679" y="138532"/>
                          <a:pt x="76040" y="137894"/>
                        </a:cubicBezTo>
                        <a:cubicBezTo>
                          <a:pt x="74763" y="137256"/>
                          <a:pt x="74123" y="137256"/>
                          <a:pt x="73484" y="137256"/>
                        </a:cubicBezTo>
                        <a:lnTo>
                          <a:pt x="69650" y="193435"/>
                        </a:lnTo>
                        <a:cubicBezTo>
                          <a:pt x="69650" y="196627"/>
                          <a:pt x="69650" y="200457"/>
                          <a:pt x="70928" y="203649"/>
                        </a:cubicBezTo>
                        <a:lnTo>
                          <a:pt x="86264" y="245145"/>
                        </a:lnTo>
                        <a:cubicBezTo>
                          <a:pt x="88181" y="250890"/>
                          <a:pt x="92015" y="255998"/>
                          <a:pt x="97128" y="259828"/>
                        </a:cubicBezTo>
                        <a:lnTo>
                          <a:pt x="133550" y="286641"/>
                        </a:lnTo>
                        <a:cubicBezTo>
                          <a:pt x="141857" y="293025"/>
                          <a:pt x="146969" y="300047"/>
                          <a:pt x="147607" y="308346"/>
                        </a:cubicBezTo>
                        <a:cubicBezTo>
                          <a:pt x="148247" y="311538"/>
                          <a:pt x="145052" y="314730"/>
                          <a:pt x="141857" y="315369"/>
                        </a:cubicBezTo>
                        <a:cubicBezTo>
                          <a:pt x="141857" y="315369"/>
                          <a:pt x="141217" y="315369"/>
                          <a:pt x="141217" y="315369"/>
                        </a:cubicBezTo>
                        <a:cubicBezTo>
                          <a:pt x="138022" y="315369"/>
                          <a:pt x="135467" y="312815"/>
                          <a:pt x="134828" y="309623"/>
                        </a:cubicBezTo>
                        <a:cubicBezTo>
                          <a:pt x="134189" y="305154"/>
                          <a:pt x="131633" y="300685"/>
                          <a:pt x="125882" y="296855"/>
                        </a:cubicBezTo>
                        <a:lnTo>
                          <a:pt x="89459" y="270042"/>
                        </a:lnTo>
                        <a:cubicBezTo>
                          <a:pt x="82430" y="264935"/>
                          <a:pt x="77318" y="257913"/>
                          <a:pt x="74123" y="249614"/>
                        </a:cubicBezTo>
                        <a:lnTo>
                          <a:pt x="58788" y="208118"/>
                        </a:lnTo>
                        <a:cubicBezTo>
                          <a:pt x="56871" y="203011"/>
                          <a:pt x="56232" y="197903"/>
                          <a:pt x="56871" y="192796"/>
                        </a:cubicBezTo>
                        <a:lnTo>
                          <a:pt x="60704" y="136617"/>
                        </a:lnTo>
                        <a:cubicBezTo>
                          <a:pt x="61343" y="130233"/>
                          <a:pt x="65817" y="125126"/>
                          <a:pt x="72207" y="125126"/>
                        </a:cubicBezTo>
                        <a:cubicBezTo>
                          <a:pt x="74763" y="125126"/>
                          <a:pt x="77958" y="125764"/>
                          <a:pt x="80513" y="127041"/>
                        </a:cubicBezTo>
                        <a:cubicBezTo>
                          <a:pt x="92654" y="79800"/>
                          <a:pt x="133550" y="46603"/>
                          <a:pt x="182113" y="46603"/>
                        </a:cubicBezTo>
                        <a:cubicBezTo>
                          <a:pt x="230038" y="46603"/>
                          <a:pt x="271572" y="80438"/>
                          <a:pt x="283713" y="127041"/>
                        </a:cubicBezTo>
                        <a:cubicBezTo>
                          <a:pt x="286270" y="125764"/>
                          <a:pt x="289464" y="125126"/>
                          <a:pt x="292021" y="125126"/>
                        </a:cubicBezTo>
                        <a:cubicBezTo>
                          <a:pt x="298411" y="125764"/>
                          <a:pt x="302883" y="130233"/>
                          <a:pt x="303522" y="136617"/>
                        </a:cubicBezTo>
                        <a:lnTo>
                          <a:pt x="307356" y="192796"/>
                        </a:lnTo>
                        <a:cubicBezTo>
                          <a:pt x="306717" y="198542"/>
                          <a:pt x="306078" y="203649"/>
                          <a:pt x="304161" y="208756"/>
                        </a:cubicBezTo>
                        <a:close/>
                      </a:path>
                    </a:pathLst>
                  </a:custGeom>
                  <a:grpFill/>
                  <a:ln w="6390" cap="flat">
                    <a:noFill/>
                    <a:prstDash val="solid"/>
                    <a:miter/>
                  </a:ln>
                </p:spPr>
                <p:txBody>
                  <a:bodyPr rtlCol="0" anchor="ctr"/>
                  <a:lstStyle/>
                  <a:p>
                    <a:endParaRPr lang="en-US" sz="2400"/>
                  </a:p>
                </p:txBody>
              </p:sp>
              <p:sp>
                <p:nvSpPr>
                  <p:cNvPr id="22" name="Graphic 4">
                    <a:extLst>
                      <a:ext uri="{FF2B5EF4-FFF2-40B4-BE49-F238E27FC236}">
                        <a16:creationId xmlns:a16="http://schemas.microsoft.com/office/drawing/2014/main" id="{2F4FD732-4FB9-9BA4-1D4D-042E1FFFE3AC}"/>
                      </a:ext>
                    </a:extLst>
                  </p:cNvPr>
                  <p:cNvSpPr/>
                  <p:nvPr/>
                </p:nvSpPr>
                <p:spPr>
                  <a:xfrm>
                    <a:off x="7322229" y="3930780"/>
                    <a:ext cx="102238" cy="103420"/>
                  </a:xfrm>
                  <a:custGeom>
                    <a:avLst/>
                    <a:gdLst>
                      <a:gd name="connsiteX0" fmla="*/ 102239 w 102238"/>
                      <a:gd name="connsiteY0" fmla="*/ 52349 h 103420"/>
                      <a:gd name="connsiteX1" fmla="*/ 51119 w 102238"/>
                      <a:gd name="connsiteY1" fmla="*/ 0 h 103420"/>
                      <a:gd name="connsiteX2" fmla="*/ 0 w 102238"/>
                      <a:gd name="connsiteY2" fmla="*/ 52349 h 103420"/>
                      <a:gd name="connsiteX3" fmla="*/ 0 w 102238"/>
                      <a:gd name="connsiteY3" fmla="*/ 102144 h 103420"/>
                      <a:gd name="connsiteX4" fmla="*/ 639 w 102238"/>
                      <a:gd name="connsiteY4" fmla="*/ 102144 h 103420"/>
                      <a:gd name="connsiteX5" fmla="*/ 7668 w 102238"/>
                      <a:gd name="connsiteY5" fmla="*/ 103421 h 103420"/>
                      <a:gd name="connsiteX6" fmla="*/ 7668 w 102238"/>
                      <a:gd name="connsiteY6" fmla="*/ 54264 h 103420"/>
                      <a:gd name="connsiteX7" fmla="*/ 50481 w 102238"/>
                      <a:gd name="connsiteY7" fmla="*/ 11491 h 103420"/>
                      <a:gd name="connsiteX8" fmla="*/ 93293 w 102238"/>
                      <a:gd name="connsiteY8" fmla="*/ 54264 h 103420"/>
                      <a:gd name="connsiteX9" fmla="*/ 93293 w 102238"/>
                      <a:gd name="connsiteY9" fmla="*/ 103421 h 103420"/>
                      <a:gd name="connsiteX10" fmla="*/ 100322 w 102238"/>
                      <a:gd name="connsiteY10" fmla="*/ 102144 h 103420"/>
                      <a:gd name="connsiteX11" fmla="*/ 100961 w 102238"/>
                      <a:gd name="connsiteY11" fmla="*/ 102144 h 103420"/>
                      <a:gd name="connsiteX12" fmla="*/ 100961 w 102238"/>
                      <a:gd name="connsiteY12" fmla="*/ 52349 h 1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238" h="103420">
                        <a:moveTo>
                          <a:pt x="102239" y="52349"/>
                        </a:moveTo>
                        <a:cubicBezTo>
                          <a:pt x="102239" y="23621"/>
                          <a:pt x="79235" y="0"/>
                          <a:pt x="51119" y="0"/>
                        </a:cubicBezTo>
                        <a:cubicBezTo>
                          <a:pt x="23004" y="0"/>
                          <a:pt x="0" y="23621"/>
                          <a:pt x="0" y="52349"/>
                        </a:cubicBezTo>
                        <a:lnTo>
                          <a:pt x="0" y="102144"/>
                        </a:lnTo>
                        <a:cubicBezTo>
                          <a:pt x="0" y="102144"/>
                          <a:pt x="639" y="102144"/>
                          <a:pt x="639" y="102144"/>
                        </a:cubicBezTo>
                        <a:cubicBezTo>
                          <a:pt x="3195" y="102144"/>
                          <a:pt x="5751" y="102782"/>
                          <a:pt x="7668" y="103421"/>
                        </a:cubicBezTo>
                        <a:lnTo>
                          <a:pt x="7668" y="54264"/>
                        </a:lnTo>
                        <a:cubicBezTo>
                          <a:pt x="7668" y="30643"/>
                          <a:pt x="26837" y="11491"/>
                          <a:pt x="50481" y="11491"/>
                        </a:cubicBezTo>
                        <a:cubicBezTo>
                          <a:pt x="74123" y="11491"/>
                          <a:pt x="93293" y="30643"/>
                          <a:pt x="93293" y="54264"/>
                        </a:cubicBezTo>
                        <a:lnTo>
                          <a:pt x="93293" y="103421"/>
                        </a:lnTo>
                        <a:cubicBezTo>
                          <a:pt x="95849" y="102782"/>
                          <a:pt x="97766" y="102144"/>
                          <a:pt x="100322" y="102144"/>
                        </a:cubicBezTo>
                        <a:cubicBezTo>
                          <a:pt x="100322" y="102144"/>
                          <a:pt x="100961" y="102144"/>
                          <a:pt x="100961" y="102144"/>
                        </a:cubicBezTo>
                        <a:lnTo>
                          <a:pt x="100961" y="52349"/>
                        </a:lnTo>
                        <a:close/>
                      </a:path>
                    </a:pathLst>
                  </a:custGeom>
                  <a:grpFill/>
                  <a:ln w="6390" cap="flat">
                    <a:noFill/>
                    <a:prstDash val="solid"/>
                    <a:miter/>
                  </a:ln>
                </p:spPr>
                <p:txBody>
                  <a:bodyPr rtlCol="0" anchor="ctr"/>
                  <a:lstStyle/>
                  <a:p>
                    <a:endParaRPr lang="en-US" sz="2400"/>
                  </a:p>
                </p:txBody>
              </p:sp>
            </p:grpSp>
            <p:grpSp>
              <p:nvGrpSpPr>
                <p:cNvPr id="23" name="Graphic 4">
                  <a:extLst>
                    <a:ext uri="{FF2B5EF4-FFF2-40B4-BE49-F238E27FC236}">
                      <a16:creationId xmlns:a16="http://schemas.microsoft.com/office/drawing/2014/main" id="{F7FD0D94-500F-A208-1F4D-7BF20D27096E}"/>
                    </a:ext>
                  </a:extLst>
                </p:cNvPr>
                <p:cNvGrpSpPr/>
                <p:nvPr/>
              </p:nvGrpSpPr>
              <p:grpSpPr>
                <a:xfrm>
                  <a:off x="9304361" y="3967812"/>
                  <a:ext cx="360000" cy="360000"/>
                  <a:chOff x="7192513" y="3339623"/>
                  <a:chExt cx="361670" cy="361333"/>
                </a:xfrm>
                <a:solidFill>
                  <a:srgbClr val="27BDBE"/>
                </a:solidFill>
              </p:grpSpPr>
              <p:sp>
                <p:nvSpPr>
                  <p:cNvPr id="24" name="Graphic 4">
                    <a:extLst>
                      <a:ext uri="{FF2B5EF4-FFF2-40B4-BE49-F238E27FC236}">
                        <a16:creationId xmlns:a16="http://schemas.microsoft.com/office/drawing/2014/main" id="{8F843D59-DA25-439D-23B7-F40287E50CC6}"/>
                      </a:ext>
                    </a:extLst>
                  </p:cNvPr>
                  <p:cNvSpPr/>
                  <p:nvPr/>
                </p:nvSpPr>
                <p:spPr>
                  <a:xfrm>
                    <a:off x="7355456" y="3464111"/>
                    <a:ext cx="12141" cy="34473"/>
                  </a:xfrm>
                  <a:custGeom>
                    <a:avLst/>
                    <a:gdLst>
                      <a:gd name="connsiteX0" fmla="*/ 12141 w 12141"/>
                      <a:gd name="connsiteY0" fmla="*/ 34474 h 34473"/>
                      <a:gd name="connsiteX1" fmla="*/ 12141 w 12141"/>
                      <a:gd name="connsiteY1" fmla="*/ 28728 h 34473"/>
                      <a:gd name="connsiteX2" fmla="*/ 12141 w 12141"/>
                      <a:gd name="connsiteY2" fmla="*/ 28090 h 34473"/>
                      <a:gd name="connsiteX3" fmla="*/ 12141 w 12141"/>
                      <a:gd name="connsiteY3" fmla="*/ 5746 h 34473"/>
                      <a:gd name="connsiteX4" fmla="*/ 10224 w 12141"/>
                      <a:gd name="connsiteY4" fmla="*/ 1915 h 34473"/>
                      <a:gd name="connsiteX5" fmla="*/ 5751 w 12141"/>
                      <a:gd name="connsiteY5" fmla="*/ 0 h 34473"/>
                      <a:gd name="connsiteX6" fmla="*/ 0 w 12141"/>
                      <a:gd name="connsiteY6" fmla="*/ 5746 h 34473"/>
                      <a:gd name="connsiteX7" fmla="*/ 0 w 12141"/>
                      <a:gd name="connsiteY7" fmla="*/ 28728 h 34473"/>
                      <a:gd name="connsiteX8" fmla="*/ 12141 w 12141"/>
                      <a:gd name="connsiteY8"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34473">
                        <a:moveTo>
                          <a:pt x="12141" y="34474"/>
                        </a:moveTo>
                        <a:lnTo>
                          <a:pt x="12141" y="28728"/>
                        </a:lnTo>
                        <a:cubicBezTo>
                          <a:pt x="12141" y="28728"/>
                          <a:pt x="12141" y="28090"/>
                          <a:pt x="12141" y="28090"/>
                        </a:cubicBezTo>
                        <a:lnTo>
                          <a:pt x="12141" y="5746"/>
                        </a:lnTo>
                        <a:cubicBezTo>
                          <a:pt x="12141" y="4469"/>
                          <a:pt x="11502" y="2554"/>
                          <a:pt x="10224" y="1915"/>
                        </a:cubicBezTo>
                        <a:cubicBezTo>
                          <a:pt x="8946" y="638"/>
                          <a:pt x="7668" y="0"/>
                          <a:pt x="5751" y="0"/>
                        </a:cubicBezTo>
                        <a:cubicBezTo>
                          <a:pt x="2556" y="0"/>
                          <a:pt x="0" y="2554"/>
                          <a:pt x="0" y="5746"/>
                        </a:cubicBezTo>
                        <a:lnTo>
                          <a:pt x="0" y="28728"/>
                        </a:lnTo>
                        <a:cubicBezTo>
                          <a:pt x="3834" y="30005"/>
                          <a:pt x="8307" y="31920"/>
                          <a:pt x="12141" y="34474"/>
                        </a:cubicBezTo>
                        <a:close/>
                      </a:path>
                    </a:pathLst>
                  </a:custGeom>
                  <a:grpFill/>
                  <a:ln w="6390" cap="flat">
                    <a:noFill/>
                    <a:prstDash val="solid"/>
                    <a:miter/>
                  </a:ln>
                </p:spPr>
                <p:txBody>
                  <a:bodyPr rtlCol="0" anchor="ctr"/>
                  <a:lstStyle/>
                  <a:p>
                    <a:endParaRPr lang="en-US" sz="2400"/>
                  </a:p>
                </p:txBody>
              </p:sp>
              <p:sp>
                <p:nvSpPr>
                  <p:cNvPr id="25" name="Graphic 4">
                    <a:extLst>
                      <a:ext uri="{FF2B5EF4-FFF2-40B4-BE49-F238E27FC236}">
                        <a16:creationId xmlns:a16="http://schemas.microsoft.com/office/drawing/2014/main" id="{AB0DF798-9615-640B-1676-A00624A3DB98}"/>
                      </a:ext>
                    </a:extLst>
                  </p:cNvPr>
                  <p:cNvSpPr/>
                  <p:nvPr/>
                </p:nvSpPr>
                <p:spPr>
                  <a:xfrm>
                    <a:off x="7379738" y="3464111"/>
                    <a:ext cx="12141" cy="33835"/>
                  </a:xfrm>
                  <a:custGeom>
                    <a:avLst/>
                    <a:gdLst>
                      <a:gd name="connsiteX0" fmla="*/ 12141 w 12141"/>
                      <a:gd name="connsiteY0" fmla="*/ 28728 h 33835"/>
                      <a:gd name="connsiteX1" fmla="*/ 12141 w 12141"/>
                      <a:gd name="connsiteY1" fmla="*/ 5746 h 33835"/>
                      <a:gd name="connsiteX2" fmla="*/ 6390 w 12141"/>
                      <a:gd name="connsiteY2" fmla="*/ 0 h 33835"/>
                      <a:gd name="connsiteX3" fmla="*/ 1917 w 12141"/>
                      <a:gd name="connsiteY3" fmla="*/ 1915 h 33835"/>
                      <a:gd name="connsiteX4" fmla="*/ 0 w 12141"/>
                      <a:gd name="connsiteY4" fmla="*/ 5746 h 33835"/>
                      <a:gd name="connsiteX5" fmla="*/ 0 w 12141"/>
                      <a:gd name="connsiteY5" fmla="*/ 33835 h 33835"/>
                      <a:gd name="connsiteX6" fmla="*/ 12141 w 12141"/>
                      <a:gd name="connsiteY6" fmla="*/ 28728 h 3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1" h="33835">
                        <a:moveTo>
                          <a:pt x="12141" y="28728"/>
                        </a:moveTo>
                        <a:lnTo>
                          <a:pt x="12141" y="5746"/>
                        </a:lnTo>
                        <a:cubicBezTo>
                          <a:pt x="12141" y="2554"/>
                          <a:pt x="9585" y="0"/>
                          <a:pt x="6390" y="0"/>
                        </a:cubicBezTo>
                        <a:cubicBezTo>
                          <a:pt x="5111" y="0"/>
                          <a:pt x="3195" y="638"/>
                          <a:pt x="1917" y="1915"/>
                        </a:cubicBezTo>
                        <a:cubicBezTo>
                          <a:pt x="639" y="3192"/>
                          <a:pt x="0" y="4469"/>
                          <a:pt x="0" y="5746"/>
                        </a:cubicBezTo>
                        <a:lnTo>
                          <a:pt x="0" y="33835"/>
                        </a:lnTo>
                        <a:cubicBezTo>
                          <a:pt x="4473" y="31920"/>
                          <a:pt x="8306" y="30005"/>
                          <a:pt x="12141" y="28728"/>
                        </a:cubicBezTo>
                        <a:close/>
                      </a:path>
                    </a:pathLst>
                  </a:custGeom>
                  <a:grpFill/>
                  <a:ln w="6390" cap="flat">
                    <a:noFill/>
                    <a:prstDash val="solid"/>
                    <a:miter/>
                  </a:ln>
                </p:spPr>
                <p:txBody>
                  <a:bodyPr rtlCol="0" anchor="ctr"/>
                  <a:lstStyle/>
                  <a:p>
                    <a:endParaRPr lang="en-US" sz="2400"/>
                  </a:p>
                </p:txBody>
              </p:sp>
              <p:sp>
                <p:nvSpPr>
                  <p:cNvPr id="26" name="Graphic 4">
                    <a:extLst>
                      <a:ext uri="{FF2B5EF4-FFF2-40B4-BE49-F238E27FC236}">
                        <a16:creationId xmlns:a16="http://schemas.microsoft.com/office/drawing/2014/main" id="{AF6768C5-F667-EA2F-59F7-1FE120A7CC29}"/>
                      </a:ext>
                    </a:extLst>
                  </p:cNvPr>
                  <p:cNvSpPr/>
                  <p:nvPr/>
                </p:nvSpPr>
                <p:spPr>
                  <a:xfrm>
                    <a:off x="7404659" y="3440490"/>
                    <a:ext cx="12140" cy="51710"/>
                  </a:xfrm>
                  <a:custGeom>
                    <a:avLst/>
                    <a:gdLst>
                      <a:gd name="connsiteX0" fmla="*/ 1917 w 12140"/>
                      <a:gd name="connsiteY0" fmla="*/ 50434 h 51710"/>
                      <a:gd name="connsiteX1" fmla="*/ 12140 w 12140"/>
                      <a:gd name="connsiteY1" fmla="*/ 51710 h 51710"/>
                      <a:gd name="connsiteX2" fmla="*/ 12140 w 12140"/>
                      <a:gd name="connsiteY2" fmla="*/ 5107 h 51710"/>
                      <a:gd name="connsiteX3" fmla="*/ 6390 w 12140"/>
                      <a:gd name="connsiteY3" fmla="*/ 0 h 51710"/>
                      <a:gd name="connsiteX4" fmla="*/ 1917 w 12140"/>
                      <a:gd name="connsiteY4" fmla="*/ 1915 h 51710"/>
                      <a:gd name="connsiteX5" fmla="*/ 0 w 12140"/>
                      <a:gd name="connsiteY5" fmla="*/ 5746 h 51710"/>
                      <a:gd name="connsiteX6" fmla="*/ 0 w 12140"/>
                      <a:gd name="connsiteY6" fmla="*/ 30005 h 51710"/>
                      <a:gd name="connsiteX7" fmla="*/ 0 w 12140"/>
                      <a:gd name="connsiteY7" fmla="*/ 51072 h 51710"/>
                      <a:gd name="connsiteX8" fmla="*/ 1917 w 12140"/>
                      <a:gd name="connsiteY8" fmla="*/ 50434 h 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0" h="51710">
                        <a:moveTo>
                          <a:pt x="1917" y="50434"/>
                        </a:moveTo>
                        <a:cubicBezTo>
                          <a:pt x="5111" y="50434"/>
                          <a:pt x="8945" y="51072"/>
                          <a:pt x="12140" y="51710"/>
                        </a:cubicBezTo>
                        <a:lnTo>
                          <a:pt x="12140" y="5107"/>
                        </a:lnTo>
                        <a:cubicBezTo>
                          <a:pt x="12140" y="1915"/>
                          <a:pt x="9585" y="0"/>
                          <a:pt x="6390" y="0"/>
                        </a:cubicBezTo>
                        <a:cubicBezTo>
                          <a:pt x="5111" y="0"/>
                          <a:pt x="3195" y="639"/>
                          <a:pt x="1917" y="1915"/>
                        </a:cubicBezTo>
                        <a:cubicBezTo>
                          <a:pt x="639" y="3192"/>
                          <a:pt x="0" y="4469"/>
                          <a:pt x="0" y="5746"/>
                        </a:cubicBezTo>
                        <a:lnTo>
                          <a:pt x="0" y="30005"/>
                        </a:lnTo>
                        <a:lnTo>
                          <a:pt x="0" y="51072"/>
                        </a:lnTo>
                        <a:cubicBezTo>
                          <a:pt x="639" y="50434"/>
                          <a:pt x="1278" y="50434"/>
                          <a:pt x="1917" y="50434"/>
                        </a:cubicBezTo>
                        <a:close/>
                      </a:path>
                    </a:pathLst>
                  </a:custGeom>
                  <a:grpFill/>
                  <a:ln w="6390" cap="flat">
                    <a:noFill/>
                    <a:prstDash val="solid"/>
                    <a:miter/>
                  </a:ln>
                </p:spPr>
                <p:txBody>
                  <a:bodyPr rtlCol="0" anchor="ctr"/>
                  <a:lstStyle/>
                  <a:p>
                    <a:endParaRPr lang="en-US" sz="2400"/>
                  </a:p>
                </p:txBody>
              </p:sp>
              <p:sp>
                <p:nvSpPr>
                  <p:cNvPr id="27" name="Graphic 4">
                    <a:extLst>
                      <a:ext uri="{FF2B5EF4-FFF2-40B4-BE49-F238E27FC236}">
                        <a16:creationId xmlns:a16="http://schemas.microsoft.com/office/drawing/2014/main" id="{DF5CD33B-D5C0-B4CD-ABDC-14FA48F6E31C}"/>
                      </a:ext>
                    </a:extLst>
                  </p:cNvPr>
                  <p:cNvSpPr/>
                  <p:nvPr/>
                </p:nvSpPr>
                <p:spPr>
                  <a:xfrm>
                    <a:off x="7446194" y="3445597"/>
                    <a:ext cx="19169" cy="85545"/>
                  </a:xfrm>
                  <a:custGeom>
                    <a:avLst/>
                    <a:gdLst>
                      <a:gd name="connsiteX0" fmla="*/ 7668 w 19169"/>
                      <a:gd name="connsiteY0" fmla="*/ 62563 h 85545"/>
                      <a:gd name="connsiteX1" fmla="*/ 1278 w 19169"/>
                      <a:gd name="connsiteY1" fmla="*/ 68947 h 85545"/>
                      <a:gd name="connsiteX2" fmla="*/ 0 w 19169"/>
                      <a:gd name="connsiteY2" fmla="*/ 68947 h 85545"/>
                      <a:gd name="connsiteX3" fmla="*/ 5750 w 19169"/>
                      <a:gd name="connsiteY3" fmla="*/ 85546 h 85545"/>
                      <a:gd name="connsiteX4" fmla="*/ 19170 w 19169"/>
                      <a:gd name="connsiteY4" fmla="*/ 83630 h 85545"/>
                      <a:gd name="connsiteX5" fmla="*/ 19170 w 19169"/>
                      <a:gd name="connsiteY5" fmla="*/ 51072 h 85545"/>
                      <a:gd name="connsiteX6" fmla="*/ 19170 w 19169"/>
                      <a:gd name="connsiteY6" fmla="*/ 50434 h 85545"/>
                      <a:gd name="connsiteX7" fmla="*/ 19170 w 19169"/>
                      <a:gd name="connsiteY7" fmla="*/ 5746 h 85545"/>
                      <a:gd name="connsiteX8" fmla="*/ 13419 w 19169"/>
                      <a:gd name="connsiteY8" fmla="*/ 0 h 85545"/>
                      <a:gd name="connsiteX9" fmla="*/ 8945 w 19169"/>
                      <a:gd name="connsiteY9" fmla="*/ 1916 h 85545"/>
                      <a:gd name="connsiteX10" fmla="*/ 7029 w 19169"/>
                      <a:gd name="connsiteY10" fmla="*/ 5746 h 85545"/>
                      <a:gd name="connsiteX11" fmla="*/ 7029 w 19169"/>
                      <a:gd name="connsiteY11" fmla="*/ 62563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9" h="85545">
                        <a:moveTo>
                          <a:pt x="7668" y="62563"/>
                        </a:moveTo>
                        <a:cubicBezTo>
                          <a:pt x="7668" y="66394"/>
                          <a:pt x="5111" y="68947"/>
                          <a:pt x="1278" y="68947"/>
                        </a:cubicBezTo>
                        <a:cubicBezTo>
                          <a:pt x="639" y="68947"/>
                          <a:pt x="0" y="68947"/>
                          <a:pt x="0" y="68947"/>
                        </a:cubicBezTo>
                        <a:cubicBezTo>
                          <a:pt x="3195" y="74054"/>
                          <a:pt x="5111" y="79800"/>
                          <a:pt x="5750" y="85546"/>
                        </a:cubicBezTo>
                        <a:cubicBezTo>
                          <a:pt x="10224" y="84269"/>
                          <a:pt x="14696" y="83630"/>
                          <a:pt x="19170" y="83630"/>
                        </a:cubicBezTo>
                        <a:lnTo>
                          <a:pt x="19170" y="51072"/>
                        </a:lnTo>
                        <a:cubicBezTo>
                          <a:pt x="19170" y="51072"/>
                          <a:pt x="19170" y="51072"/>
                          <a:pt x="19170" y="50434"/>
                        </a:cubicBezTo>
                        <a:lnTo>
                          <a:pt x="19170" y="5746"/>
                        </a:lnTo>
                        <a:cubicBezTo>
                          <a:pt x="19170" y="2554"/>
                          <a:pt x="16614" y="0"/>
                          <a:pt x="13419" y="0"/>
                        </a:cubicBezTo>
                        <a:cubicBezTo>
                          <a:pt x="12140" y="0"/>
                          <a:pt x="10224" y="639"/>
                          <a:pt x="8945" y="1916"/>
                        </a:cubicBezTo>
                        <a:cubicBezTo>
                          <a:pt x="7668" y="3192"/>
                          <a:pt x="7668" y="4469"/>
                          <a:pt x="7029" y="5746"/>
                        </a:cubicBezTo>
                        <a:lnTo>
                          <a:pt x="7029" y="62563"/>
                        </a:lnTo>
                        <a:close/>
                      </a:path>
                    </a:pathLst>
                  </a:custGeom>
                  <a:grpFill/>
                  <a:ln w="6390" cap="flat">
                    <a:noFill/>
                    <a:prstDash val="solid"/>
                    <a:miter/>
                  </a:ln>
                </p:spPr>
                <p:txBody>
                  <a:bodyPr rtlCol="0" anchor="ctr"/>
                  <a:lstStyle/>
                  <a:p>
                    <a:endParaRPr lang="en-US" sz="2400"/>
                  </a:p>
                </p:txBody>
              </p:sp>
              <p:sp>
                <p:nvSpPr>
                  <p:cNvPr id="28" name="Graphic 4">
                    <a:extLst>
                      <a:ext uri="{FF2B5EF4-FFF2-40B4-BE49-F238E27FC236}">
                        <a16:creationId xmlns:a16="http://schemas.microsoft.com/office/drawing/2014/main" id="{FE903B0B-55D4-9ACB-903E-83723750DAE0}"/>
                      </a:ext>
                    </a:extLst>
                  </p:cNvPr>
                  <p:cNvSpPr/>
                  <p:nvPr/>
                </p:nvSpPr>
                <p:spPr>
                  <a:xfrm>
                    <a:off x="7429579" y="3432191"/>
                    <a:ext cx="12141" cy="74692"/>
                  </a:xfrm>
                  <a:custGeom>
                    <a:avLst/>
                    <a:gdLst>
                      <a:gd name="connsiteX0" fmla="*/ 0 w 12141"/>
                      <a:gd name="connsiteY0" fmla="*/ 13406 h 74692"/>
                      <a:gd name="connsiteX1" fmla="*/ 0 w 12141"/>
                      <a:gd name="connsiteY1" fmla="*/ 13406 h 74692"/>
                      <a:gd name="connsiteX2" fmla="*/ 0 w 12141"/>
                      <a:gd name="connsiteY2" fmla="*/ 65117 h 74692"/>
                      <a:gd name="connsiteX3" fmla="*/ 10225 w 12141"/>
                      <a:gd name="connsiteY3" fmla="*/ 72778 h 74692"/>
                      <a:gd name="connsiteX4" fmla="*/ 10225 w 12141"/>
                      <a:gd name="connsiteY4" fmla="*/ 72778 h 74692"/>
                      <a:gd name="connsiteX5" fmla="*/ 12141 w 12141"/>
                      <a:gd name="connsiteY5" fmla="*/ 74693 h 74692"/>
                      <a:gd name="connsiteX6" fmla="*/ 12141 w 12141"/>
                      <a:gd name="connsiteY6" fmla="*/ 19152 h 74692"/>
                      <a:gd name="connsiteX7" fmla="*/ 12141 w 12141"/>
                      <a:gd name="connsiteY7" fmla="*/ 19152 h 74692"/>
                      <a:gd name="connsiteX8" fmla="*/ 12141 w 12141"/>
                      <a:gd name="connsiteY8" fmla="*/ 18514 h 74692"/>
                      <a:gd name="connsiteX9" fmla="*/ 12141 w 12141"/>
                      <a:gd name="connsiteY9" fmla="*/ 5746 h 74692"/>
                      <a:gd name="connsiteX10" fmla="*/ 6390 w 12141"/>
                      <a:gd name="connsiteY10" fmla="*/ 0 h 74692"/>
                      <a:gd name="connsiteX11" fmla="*/ 1917 w 12141"/>
                      <a:gd name="connsiteY11" fmla="*/ 1915 h 74692"/>
                      <a:gd name="connsiteX12" fmla="*/ 0 w 12141"/>
                      <a:gd name="connsiteY12" fmla="*/ 5746 h 74692"/>
                      <a:gd name="connsiteX13" fmla="*/ 0 w 12141"/>
                      <a:gd name="connsiteY13" fmla="*/ 13406 h 74692"/>
                      <a:gd name="connsiteX14" fmla="*/ 0 w 12141"/>
                      <a:gd name="connsiteY14" fmla="*/ 13406 h 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1" h="74692">
                        <a:moveTo>
                          <a:pt x="0" y="13406"/>
                        </a:moveTo>
                        <a:cubicBezTo>
                          <a:pt x="0" y="14045"/>
                          <a:pt x="0" y="14045"/>
                          <a:pt x="0" y="13406"/>
                        </a:cubicBezTo>
                        <a:lnTo>
                          <a:pt x="0" y="65117"/>
                        </a:lnTo>
                        <a:cubicBezTo>
                          <a:pt x="3835" y="67032"/>
                          <a:pt x="7030" y="69586"/>
                          <a:pt x="10225" y="72778"/>
                        </a:cubicBezTo>
                        <a:lnTo>
                          <a:pt x="10225" y="72778"/>
                        </a:lnTo>
                        <a:cubicBezTo>
                          <a:pt x="10863" y="73416"/>
                          <a:pt x="11502" y="74054"/>
                          <a:pt x="12141" y="74693"/>
                        </a:cubicBezTo>
                        <a:lnTo>
                          <a:pt x="12141" y="19152"/>
                        </a:lnTo>
                        <a:cubicBezTo>
                          <a:pt x="12141" y="19152"/>
                          <a:pt x="12141" y="19152"/>
                          <a:pt x="12141" y="19152"/>
                        </a:cubicBezTo>
                        <a:cubicBezTo>
                          <a:pt x="12141" y="19152"/>
                          <a:pt x="12141" y="18514"/>
                          <a:pt x="12141" y="18514"/>
                        </a:cubicBezTo>
                        <a:lnTo>
                          <a:pt x="12141" y="5746"/>
                        </a:lnTo>
                        <a:cubicBezTo>
                          <a:pt x="12141" y="2554"/>
                          <a:pt x="9585" y="0"/>
                          <a:pt x="6390" y="0"/>
                        </a:cubicBezTo>
                        <a:cubicBezTo>
                          <a:pt x="5112" y="0"/>
                          <a:pt x="3195" y="638"/>
                          <a:pt x="1917" y="1915"/>
                        </a:cubicBezTo>
                        <a:cubicBezTo>
                          <a:pt x="640" y="3192"/>
                          <a:pt x="0" y="4469"/>
                          <a:pt x="0" y="5746"/>
                        </a:cubicBezTo>
                        <a:lnTo>
                          <a:pt x="0" y="13406"/>
                        </a:lnTo>
                        <a:cubicBezTo>
                          <a:pt x="0" y="12768"/>
                          <a:pt x="0" y="13406"/>
                          <a:pt x="0" y="13406"/>
                        </a:cubicBezTo>
                        <a:close/>
                      </a:path>
                    </a:pathLst>
                  </a:custGeom>
                  <a:grpFill/>
                  <a:ln w="6390" cap="flat">
                    <a:noFill/>
                    <a:prstDash val="solid"/>
                    <a:miter/>
                  </a:ln>
                </p:spPr>
                <p:txBody>
                  <a:bodyPr rtlCol="0" anchor="ctr"/>
                  <a:lstStyle/>
                  <a:p>
                    <a:endParaRPr lang="en-US" sz="2400"/>
                  </a:p>
                </p:txBody>
              </p:sp>
              <p:sp>
                <p:nvSpPr>
                  <p:cNvPr id="29" name="Graphic 4">
                    <a:extLst>
                      <a:ext uri="{FF2B5EF4-FFF2-40B4-BE49-F238E27FC236}">
                        <a16:creationId xmlns:a16="http://schemas.microsoft.com/office/drawing/2014/main" id="{8EEE73B1-DAC3-069E-D54C-B02D9D9076D6}"/>
                      </a:ext>
                    </a:extLst>
                  </p:cNvPr>
                  <p:cNvSpPr/>
                  <p:nvPr/>
                </p:nvSpPr>
                <p:spPr>
                  <a:xfrm>
                    <a:off x="7281333" y="3445597"/>
                    <a:ext cx="19808" cy="85545"/>
                  </a:xfrm>
                  <a:custGeom>
                    <a:avLst/>
                    <a:gdLst>
                      <a:gd name="connsiteX0" fmla="*/ 639 w 19808"/>
                      <a:gd name="connsiteY0" fmla="*/ 51072 h 85545"/>
                      <a:gd name="connsiteX1" fmla="*/ 639 w 19808"/>
                      <a:gd name="connsiteY1" fmla="*/ 83630 h 85545"/>
                      <a:gd name="connsiteX2" fmla="*/ 14058 w 19808"/>
                      <a:gd name="connsiteY2" fmla="*/ 85546 h 85545"/>
                      <a:gd name="connsiteX3" fmla="*/ 19809 w 19808"/>
                      <a:gd name="connsiteY3" fmla="*/ 69586 h 85545"/>
                      <a:gd name="connsiteX4" fmla="*/ 18531 w 19808"/>
                      <a:gd name="connsiteY4" fmla="*/ 69586 h 85545"/>
                      <a:gd name="connsiteX5" fmla="*/ 12141 w 19808"/>
                      <a:gd name="connsiteY5" fmla="*/ 63202 h 85545"/>
                      <a:gd name="connsiteX6" fmla="*/ 12141 w 19808"/>
                      <a:gd name="connsiteY6" fmla="*/ 5746 h 85545"/>
                      <a:gd name="connsiteX7" fmla="*/ 10224 w 19808"/>
                      <a:gd name="connsiteY7" fmla="*/ 1916 h 85545"/>
                      <a:gd name="connsiteX8" fmla="*/ 5751 w 19808"/>
                      <a:gd name="connsiteY8" fmla="*/ 0 h 85545"/>
                      <a:gd name="connsiteX9" fmla="*/ 0 w 19808"/>
                      <a:gd name="connsiteY9" fmla="*/ 5746 h 85545"/>
                      <a:gd name="connsiteX10" fmla="*/ 639 w 19808"/>
                      <a:gd name="connsiteY10" fmla="*/ 51072 h 85545"/>
                      <a:gd name="connsiteX11" fmla="*/ 639 w 19808"/>
                      <a:gd name="connsiteY11" fmla="*/ 51072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 h="85545">
                        <a:moveTo>
                          <a:pt x="639" y="51072"/>
                        </a:moveTo>
                        <a:lnTo>
                          <a:pt x="639" y="83630"/>
                        </a:lnTo>
                        <a:cubicBezTo>
                          <a:pt x="5112" y="83630"/>
                          <a:pt x="9585" y="84269"/>
                          <a:pt x="14058" y="85546"/>
                        </a:cubicBezTo>
                        <a:cubicBezTo>
                          <a:pt x="15336" y="79800"/>
                          <a:pt x="17253" y="74693"/>
                          <a:pt x="19809" y="69586"/>
                        </a:cubicBezTo>
                        <a:cubicBezTo>
                          <a:pt x="19170" y="69586"/>
                          <a:pt x="19170" y="69586"/>
                          <a:pt x="18531" y="69586"/>
                        </a:cubicBezTo>
                        <a:cubicBezTo>
                          <a:pt x="14697" y="69586"/>
                          <a:pt x="12141" y="67032"/>
                          <a:pt x="12141" y="63202"/>
                        </a:cubicBezTo>
                        <a:lnTo>
                          <a:pt x="12141" y="5746"/>
                        </a:lnTo>
                        <a:cubicBezTo>
                          <a:pt x="12141" y="3831"/>
                          <a:pt x="11502" y="2554"/>
                          <a:pt x="10224" y="1916"/>
                        </a:cubicBezTo>
                        <a:cubicBezTo>
                          <a:pt x="8946" y="639"/>
                          <a:pt x="7668" y="0"/>
                          <a:pt x="5751" y="0"/>
                        </a:cubicBezTo>
                        <a:cubicBezTo>
                          <a:pt x="2556" y="0"/>
                          <a:pt x="0" y="2554"/>
                          <a:pt x="0" y="5746"/>
                        </a:cubicBezTo>
                        <a:lnTo>
                          <a:pt x="639" y="51072"/>
                        </a:lnTo>
                        <a:cubicBezTo>
                          <a:pt x="639" y="50434"/>
                          <a:pt x="639" y="51072"/>
                          <a:pt x="639" y="51072"/>
                        </a:cubicBezTo>
                        <a:close/>
                      </a:path>
                    </a:pathLst>
                  </a:custGeom>
                  <a:grpFill/>
                  <a:ln w="6390" cap="flat">
                    <a:noFill/>
                    <a:prstDash val="solid"/>
                    <a:miter/>
                  </a:ln>
                </p:spPr>
                <p:txBody>
                  <a:bodyPr rtlCol="0" anchor="ctr"/>
                  <a:lstStyle/>
                  <a:p>
                    <a:endParaRPr lang="en-US" sz="2400"/>
                  </a:p>
                </p:txBody>
              </p:sp>
              <p:sp>
                <p:nvSpPr>
                  <p:cNvPr id="30" name="Graphic 4">
                    <a:extLst>
                      <a:ext uri="{FF2B5EF4-FFF2-40B4-BE49-F238E27FC236}">
                        <a16:creationId xmlns:a16="http://schemas.microsoft.com/office/drawing/2014/main" id="{11E6BCF4-764D-2D73-42D3-44BE4E81304B}"/>
                      </a:ext>
                    </a:extLst>
                  </p:cNvPr>
                  <p:cNvSpPr/>
                  <p:nvPr/>
                </p:nvSpPr>
                <p:spPr>
                  <a:xfrm>
                    <a:off x="7192513" y="3339623"/>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288826 w 361670"/>
                      <a:gd name="connsiteY5" fmla="*/ 250252 h 361333"/>
                      <a:gd name="connsiteX6" fmla="*/ 285631 w 361670"/>
                      <a:gd name="connsiteY6" fmla="*/ 255998 h 361333"/>
                      <a:gd name="connsiteX7" fmla="*/ 285631 w 361670"/>
                      <a:gd name="connsiteY7" fmla="*/ 274511 h 361333"/>
                      <a:gd name="connsiteX8" fmla="*/ 279241 w 361670"/>
                      <a:gd name="connsiteY8" fmla="*/ 280895 h 361333"/>
                      <a:gd name="connsiteX9" fmla="*/ 272851 w 361670"/>
                      <a:gd name="connsiteY9" fmla="*/ 274511 h 361333"/>
                      <a:gd name="connsiteX10" fmla="*/ 272851 w 361670"/>
                      <a:gd name="connsiteY10" fmla="*/ 255998 h 361333"/>
                      <a:gd name="connsiteX11" fmla="*/ 281157 w 361670"/>
                      <a:gd name="connsiteY11" fmla="*/ 240038 h 361333"/>
                      <a:gd name="connsiteX12" fmla="*/ 297132 w 361670"/>
                      <a:gd name="connsiteY12" fmla="*/ 211310 h 361333"/>
                      <a:gd name="connsiteX13" fmla="*/ 297132 w 361670"/>
                      <a:gd name="connsiteY13" fmla="*/ 210033 h 361333"/>
                      <a:gd name="connsiteX14" fmla="*/ 297132 w 361670"/>
                      <a:gd name="connsiteY14" fmla="*/ 210033 h 361333"/>
                      <a:gd name="connsiteX15" fmla="*/ 297132 w 361670"/>
                      <a:gd name="connsiteY15" fmla="*/ 148747 h 361333"/>
                      <a:gd name="connsiteX16" fmla="*/ 294576 w 361670"/>
                      <a:gd name="connsiteY16" fmla="*/ 148747 h 361333"/>
                      <a:gd name="connsiteX17" fmla="*/ 293937 w 361670"/>
                      <a:gd name="connsiteY17" fmla="*/ 148747 h 361333"/>
                      <a:gd name="connsiteX18" fmla="*/ 290103 w 361670"/>
                      <a:gd name="connsiteY18" fmla="*/ 149385 h 361333"/>
                      <a:gd name="connsiteX19" fmla="*/ 288186 w 361670"/>
                      <a:gd name="connsiteY19" fmla="*/ 150662 h 361333"/>
                      <a:gd name="connsiteX20" fmla="*/ 284991 w 361670"/>
                      <a:gd name="connsiteY20" fmla="*/ 157046 h 361333"/>
                      <a:gd name="connsiteX21" fmla="*/ 284991 w 361670"/>
                      <a:gd name="connsiteY21" fmla="*/ 159600 h 361333"/>
                      <a:gd name="connsiteX22" fmla="*/ 284991 w 361670"/>
                      <a:gd name="connsiteY22" fmla="*/ 159600 h 361333"/>
                      <a:gd name="connsiteX23" fmla="*/ 284991 w 361670"/>
                      <a:gd name="connsiteY23" fmla="*/ 196627 h 361333"/>
                      <a:gd name="connsiteX24" fmla="*/ 284991 w 361670"/>
                      <a:gd name="connsiteY24" fmla="*/ 197265 h 361333"/>
                      <a:gd name="connsiteX25" fmla="*/ 284991 w 361670"/>
                      <a:gd name="connsiteY25" fmla="*/ 197903 h 361333"/>
                      <a:gd name="connsiteX26" fmla="*/ 284991 w 361670"/>
                      <a:gd name="connsiteY26" fmla="*/ 198542 h 361333"/>
                      <a:gd name="connsiteX27" fmla="*/ 284352 w 361670"/>
                      <a:gd name="connsiteY27" fmla="*/ 199819 h 361333"/>
                      <a:gd name="connsiteX28" fmla="*/ 283713 w 361670"/>
                      <a:gd name="connsiteY28" fmla="*/ 200457 h 361333"/>
                      <a:gd name="connsiteX29" fmla="*/ 283075 w 361670"/>
                      <a:gd name="connsiteY29" fmla="*/ 201734 h 361333"/>
                      <a:gd name="connsiteX30" fmla="*/ 282436 w 361670"/>
                      <a:gd name="connsiteY30" fmla="*/ 202372 h 361333"/>
                      <a:gd name="connsiteX31" fmla="*/ 281157 w 361670"/>
                      <a:gd name="connsiteY31" fmla="*/ 203011 h 361333"/>
                      <a:gd name="connsiteX32" fmla="*/ 280518 w 361670"/>
                      <a:gd name="connsiteY32" fmla="*/ 203011 h 361333"/>
                      <a:gd name="connsiteX33" fmla="*/ 279241 w 361670"/>
                      <a:gd name="connsiteY33" fmla="*/ 203011 h 361333"/>
                      <a:gd name="connsiteX34" fmla="*/ 278601 w 361670"/>
                      <a:gd name="connsiteY34" fmla="*/ 203011 h 361333"/>
                      <a:gd name="connsiteX35" fmla="*/ 278601 w 361670"/>
                      <a:gd name="connsiteY35" fmla="*/ 203011 h 361333"/>
                      <a:gd name="connsiteX36" fmla="*/ 260071 w 361670"/>
                      <a:gd name="connsiteY36" fmla="*/ 205564 h 361333"/>
                      <a:gd name="connsiteX37" fmla="*/ 246651 w 361670"/>
                      <a:gd name="connsiteY37" fmla="*/ 234930 h 361333"/>
                      <a:gd name="connsiteX38" fmla="*/ 197449 w 361670"/>
                      <a:gd name="connsiteY38" fmla="*/ 286641 h 361333"/>
                      <a:gd name="connsiteX39" fmla="*/ 180836 w 361670"/>
                      <a:gd name="connsiteY39" fmla="*/ 295578 h 361333"/>
                      <a:gd name="connsiteX40" fmla="*/ 180836 w 361670"/>
                      <a:gd name="connsiteY40" fmla="*/ 295578 h 361333"/>
                      <a:gd name="connsiteX41" fmla="*/ 164861 w 361670"/>
                      <a:gd name="connsiteY41" fmla="*/ 287279 h 361333"/>
                      <a:gd name="connsiteX42" fmla="*/ 115019 w 361670"/>
                      <a:gd name="connsiteY42" fmla="*/ 234930 h 361333"/>
                      <a:gd name="connsiteX43" fmla="*/ 101600 w 361670"/>
                      <a:gd name="connsiteY43" fmla="*/ 204926 h 361333"/>
                      <a:gd name="connsiteX44" fmla="*/ 83069 w 361670"/>
                      <a:gd name="connsiteY44" fmla="*/ 202372 h 361333"/>
                      <a:gd name="connsiteX45" fmla="*/ 82430 w 361670"/>
                      <a:gd name="connsiteY45" fmla="*/ 202372 h 361333"/>
                      <a:gd name="connsiteX46" fmla="*/ 81792 w 361670"/>
                      <a:gd name="connsiteY46" fmla="*/ 202372 h 361333"/>
                      <a:gd name="connsiteX47" fmla="*/ 80513 w 361670"/>
                      <a:gd name="connsiteY47" fmla="*/ 202372 h 361333"/>
                      <a:gd name="connsiteX48" fmla="*/ 79874 w 361670"/>
                      <a:gd name="connsiteY48" fmla="*/ 202372 h 361333"/>
                      <a:gd name="connsiteX49" fmla="*/ 78597 w 361670"/>
                      <a:gd name="connsiteY49" fmla="*/ 201734 h 361333"/>
                      <a:gd name="connsiteX50" fmla="*/ 77958 w 361670"/>
                      <a:gd name="connsiteY50" fmla="*/ 201095 h 361333"/>
                      <a:gd name="connsiteX51" fmla="*/ 77318 w 361670"/>
                      <a:gd name="connsiteY51" fmla="*/ 199819 h 361333"/>
                      <a:gd name="connsiteX52" fmla="*/ 76679 w 361670"/>
                      <a:gd name="connsiteY52" fmla="*/ 199180 h 361333"/>
                      <a:gd name="connsiteX53" fmla="*/ 76040 w 361670"/>
                      <a:gd name="connsiteY53" fmla="*/ 197903 h 361333"/>
                      <a:gd name="connsiteX54" fmla="*/ 76040 w 361670"/>
                      <a:gd name="connsiteY54" fmla="*/ 197265 h 361333"/>
                      <a:gd name="connsiteX55" fmla="*/ 76040 w 361670"/>
                      <a:gd name="connsiteY55" fmla="*/ 196627 h 361333"/>
                      <a:gd name="connsiteX56" fmla="*/ 76040 w 361670"/>
                      <a:gd name="connsiteY56" fmla="*/ 195988 h 361333"/>
                      <a:gd name="connsiteX57" fmla="*/ 76040 w 361670"/>
                      <a:gd name="connsiteY57" fmla="*/ 158961 h 361333"/>
                      <a:gd name="connsiteX58" fmla="*/ 76040 w 361670"/>
                      <a:gd name="connsiteY58" fmla="*/ 158961 h 361333"/>
                      <a:gd name="connsiteX59" fmla="*/ 76040 w 361670"/>
                      <a:gd name="connsiteY59" fmla="*/ 157046 h 361333"/>
                      <a:gd name="connsiteX60" fmla="*/ 72845 w 361670"/>
                      <a:gd name="connsiteY60" fmla="*/ 150024 h 361333"/>
                      <a:gd name="connsiteX61" fmla="*/ 70928 w 361670"/>
                      <a:gd name="connsiteY61" fmla="*/ 148747 h 361333"/>
                      <a:gd name="connsiteX62" fmla="*/ 67094 w 361670"/>
                      <a:gd name="connsiteY62" fmla="*/ 148108 h 361333"/>
                      <a:gd name="connsiteX63" fmla="*/ 66456 w 361670"/>
                      <a:gd name="connsiteY63" fmla="*/ 148108 h 361333"/>
                      <a:gd name="connsiteX64" fmla="*/ 63899 w 361670"/>
                      <a:gd name="connsiteY64" fmla="*/ 148108 h 361333"/>
                      <a:gd name="connsiteX65" fmla="*/ 63899 w 361670"/>
                      <a:gd name="connsiteY65" fmla="*/ 209395 h 361333"/>
                      <a:gd name="connsiteX66" fmla="*/ 63899 w 361670"/>
                      <a:gd name="connsiteY66" fmla="*/ 209395 h 361333"/>
                      <a:gd name="connsiteX67" fmla="*/ 63899 w 361670"/>
                      <a:gd name="connsiteY67" fmla="*/ 210671 h 361333"/>
                      <a:gd name="connsiteX68" fmla="*/ 79874 w 361670"/>
                      <a:gd name="connsiteY68" fmla="*/ 239399 h 361333"/>
                      <a:gd name="connsiteX69" fmla="*/ 88181 w 361670"/>
                      <a:gd name="connsiteY69" fmla="*/ 255359 h 361333"/>
                      <a:gd name="connsiteX70" fmla="*/ 88181 w 361670"/>
                      <a:gd name="connsiteY70" fmla="*/ 273873 h 361333"/>
                      <a:gd name="connsiteX71" fmla="*/ 81792 w 361670"/>
                      <a:gd name="connsiteY71" fmla="*/ 280257 h 361333"/>
                      <a:gd name="connsiteX72" fmla="*/ 75402 w 361670"/>
                      <a:gd name="connsiteY72" fmla="*/ 273873 h 361333"/>
                      <a:gd name="connsiteX73" fmla="*/ 75402 w 361670"/>
                      <a:gd name="connsiteY73" fmla="*/ 255359 h 361333"/>
                      <a:gd name="connsiteX74" fmla="*/ 72207 w 361670"/>
                      <a:gd name="connsiteY74" fmla="*/ 249614 h 361333"/>
                      <a:gd name="connsiteX75" fmla="*/ 50481 w 361670"/>
                      <a:gd name="connsiteY75" fmla="*/ 210671 h 361333"/>
                      <a:gd name="connsiteX76" fmla="*/ 50481 w 361670"/>
                      <a:gd name="connsiteY76" fmla="*/ 208756 h 361333"/>
                      <a:gd name="connsiteX77" fmla="*/ 50481 w 361670"/>
                      <a:gd name="connsiteY77" fmla="*/ 208756 h 361333"/>
                      <a:gd name="connsiteX78" fmla="*/ 50481 w 361670"/>
                      <a:gd name="connsiteY78" fmla="*/ 144916 h 361333"/>
                      <a:gd name="connsiteX79" fmla="*/ 56871 w 361670"/>
                      <a:gd name="connsiteY79" fmla="*/ 135979 h 361333"/>
                      <a:gd name="connsiteX80" fmla="*/ 65178 w 361670"/>
                      <a:gd name="connsiteY80" fmla="*/ 134702 h 361333"/>
                      <a:gd name="connsiteX81" fmla="*/ 65817 w 361670"/>
                      <a:gd name="connsiteY81" fmla="*/ 134702 h 361333"/>
                      <a:gd name="connsiteX82" fmla="*/ 74763 w 361670"/>
                      <a:gd name="connsiteY82" fmla="*/ 136617 h 361333"/>
                      <a:gd name="connsiteX83" fmla="*/ 74763 w 361670"/>
                      <a:gd name="connsiteY83" fmla="*/ 111720 h 361333"/>
                      <a:gd name="connsiteX84" fmla="*/ 93293 w 361670"/>
                      <a:gd name="connsiteY84" fmla="*/ 93206 h 361333"/>
                      <a:gd name="connsiteX85" fmla="*/ 99683 w 361670"/>
                      <a:gd name="connsiteY85" fmla="*/ 94483 h 361333"/>
                      <a:gd name="connsiteX86" fmla="*/ 118214 w 361670"/>
                      <a:gd name="connsiteY86" fmla="*/ 79800 h 361333"/>
                      <a:gd name="connsiteX87" fmla="*/ 131633 w 361670"/>
                      <a:gd name="connsiteY87" fmla="*/ 85546 h 361333"/>
                      <a:gd name="connsiteX88" fmla="*/ 134828 w 361670"/>
                      <a:gd name="connsiteY88" fmla="*/ 90653 h 361333"/>
                      <a:gd name="connsiteX89" fmla="*/ 142496 w 361670"/>
                      <a:gd name="connsiteY89" fmla="*/ 88738 h 361333"/>
                      <a:gd name="connsiteX90" fmla="*/ 155915 w 361670"/>
                      <a:gd name="connsiteY90" fmla="*/ 94483 h 361333"/>
                      <a:gd name="connsiteX91" fmla="*/ 161666 w 361670"/>
                      <a:gd name="connsiteY91" fmla="*/ 107889 h 361333"/>
                      <a:gd name="connsiteX92" fmla="*/ 161666 w 361670"/>
                      <a:gd name="connsiteY92" fmla="*/ 114273 h 361333"/>
                      <a:gd name="connsiteX93" fmla="*/ 167417 w 361670"/>
                      <a:gd name="connsiteY93" fmla="*/ 112997 h 361333"/>
                      <a:gd name="connsiteX94" fmla="*/ 179557 w 361670"/>
                      <a:gd name="connsiteY94" fmla="*/ 117465 h 361333"/>
                      <a:gd name="connsiteX95" fmla="*/ 191698 w 361670"/>
                      <a:gd name="connsiteY95" fmla="*/ 112997 h 361333"/>
                      <a:gd name="connsiteX96" fmla="*/ 197449 w 361670"/>
                      <a:gd name="connsiteY96" fmla="*/ 114273 h 361333"/>
                      <a:gd name="connsiteX97" fmla="*/ 197449 w 361670"/>
                      <a:gd name="connsiteY97" fmla="*/ 107889 h 361333"/>
                      <a:gd name="connsiteX98" fmla="*/ 203200 w 361670"/>
                      <a:gd name="connsiteY98" fmla="*/ 94483 h 361333"/>
                      <a:gd name="connsiteX99" fmla="*/ 216619 w 361670"/>
                      <a:gd name="connsiteY99" fmla="*/ 88738 h 361333"/>
                      <a:gd name="connsiteX100" fmla="*/ 224287 w 361670"/>
                      <a:gd name="connsiteY100" fmla="*/ 90653 h 361333"/>
                      <a:gd name="connsiteX101" fmla="*/ 227482 w 361670"/>
                      <a:gd name="connsiteY101" fmla="*/ 85546 h 361333"/>
                      <a:gd name="connsiteX102" fmla="*/ 240901 w 361670"/>
                      <a:gd name="connsiteY102" fmla="*/ 79800 h 361333"/>
                      <a:gd name="connsiteX103" fmla="*/ 259431 w 361670"/>
                      <a:gd name="connsiteY103" fmla="*/ 94483 h 361333"/>
                      <a:gd name="connsiteX104" fmla="*/ 265821 w 361670"/>
                      <a:gd name="connsiteY104" fmla="*/ 93206 h 361333"/>
                      <a:gd name="connsiteX105" fmla="*/ 284352 w 361670"/>
                      <a:gd name="connsiteY105" fmla="*/ 111720 h 361333"/>
                      <a:gd name="connsiteX106" fmla="*/ 284352 w 361670"/>
                      <a:gd name="connsiteY106" fmla="*/ 137894 h 361333"/>
                      <a:gd name="connsiteX107" fmla="*/ 293298 w 361670"/>
                      <a:gd name="connsiteY107" fmla="*/ 135979 h 361333"/>
                      <a:gd name="connsiteX108" fmla="*/ 293937 w 361670"/>
                      <a:gd name="connsiteY108" fmla="*/ 135979 h 361333"/>
                      <a:gd name="connsiteX109" fmla="*/ 302244 w 361670"/>
                      <a:gd name="connsiteY109" fmla="*/ 137256 h 361333"/>
                      <a:gd name="connsiteX110" fmla="*/ 308634 w 361670"/>
                      <a:gd name="connsiteY110" fmla="*/ 146193 h 361333"/>
                      <a:gd name="connsiteX111" fmla="*/ 308634 w 361670"/>
                      <a:gd name="connsiteY111" fmla="*/ 210033 h 361333"/>
                      <a:gd name="connsiteX112" fmla="*/ 308634 w 361670"/>
                      <a:gd name="connsiteY112" fmla="*/ 210033 h 361333"/>
                      <a:gd name="connsiteX113" fmla="*/ 308634 w 361670"/>
                      <a:gd name="connsiteY113" fmla="*/ 211948 h 361333"/>
                      <a:gd name="connsiteX114" fmla="*/ 288826 w 361670"/>
                      <a:gd name="connsiteY114" fmla="*/ 25025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61670" h="361333">
                        <a:moveTo>
                          <a:pt x="180836" y="0"/>
                        </a:moveTo>
                        <a:cubicBezTo>
                          <a:pt x="80513" y="0"/>
                          <a:pt x="0" y="81077"/>
                          <a:pt x="0" y="180667"/>
                        </a:cubicBezTo>
                        <a:cubicBezTo>
                          <a:pt x="0" y="280257"/>
                          <a:pt x="81153" y="361333"/>
                          <a:pt x="180836" y="361333"/>
                        </a:cubicBezTo>
                        <a:cubicBezTo>
                          <a:pt x="281157" y="361333"/>
                          <a:pt x="361670" y="280257"/>
                          <a:pt x="361670" y="180667"/>
                        </a:cubicBezTo>
                        <a:cubicBezTo>
                          <a:pt x="361670" y="81077"/>
                          <a:pt x="281157" y="0"/>
                          <a:pt x="180836" y="0"/>
                        </a:cubicBezTo>
                        <a:close/>
                        <a:moveTo>
                          <a:pt x="288826" y="250252"/>
                        </a:moveTo>
                        <a:cubicBezTo>
                          <a:pt x="286908" y="251529"/>
                          <a:pt x="285631" y="253444"/>
                          <a:pt x="285631" y="255998"/>
                        </a:cubicBezTo>
                        <a:lnTo>
                          <a:pt x="285631" y="274511"/>
                        </a:lnTo>
                        <a:cubicBezTo>
                          <a:pt x="285631" y="278341"/>
                          <a:pt x="283075" y="280895"/>
                          <a:pt x="279241" y="280895"/>
                        </a:cubicBezTo>
                        <a:cubicBezTo>
                          <a:pt x="275406" y="280895"/>
                          <a:pt x="272851" y="278341"/>
                          <a:pt x="272851" y="274511"/>
                        </a:cubicBezTo>
                        <a:lnTo>
                          <a:pt x="272851" y="255998"/>
                        </a:lnTo>
                        <a:cubicBezTo>
                          <a:pt x="272851" y="249614"/>
                          <a:pt x="276046" y="243230"/>
                          <a:pt x="281157" y="240038"/>
                        </a:cubicBezTo>
                        <a:cubicBezTo>
                          <a:pt x="290742" y="233654"/>
                          <a:pt x="296493" y="222801"/>
                          <a:pt x="297132" y="211310"/>
                        </a:cubicBezTo>
                        <a:lnTo>
                          <a:pt x="297132" y="210033"/>
                        </a:lnTo>
                        <a:cubicBezTo>
                          <a:pt x="297132" y="210033"/>
                          <a:pt x="297132" y="210033"/>
                          <a:pt x="297132" y="210033"/>
                        </a:cubicBezTo>
                        <a:lnTo>
                          <a:pt x="297132" y="148747"/>
                        </a:lnTo>
                        <a:cubicBezTo>
                          <a:pt x="296493" y="148747"/>
                          <a:pt x="295854" y="148747"/>
                          <a:pt x="294576" y="148747"/>
                        </a:cubicBezTo>
                        <a:lnTo>
                          <a:pt x="293937" y="148747"/>
                        </a:lnTo>
                        <a:cubicBezTo>
                          <a:pt x="292659" y="148747"/>
                          <a:pt x="291381" y="148747"/>
                          <a:pt x="290103" y="149385"/>
                        </a:cubicBezTo>
                        <a:cubicBezTo>
                          <a:pt x="289464" y="149385"/>
                          <a:pt x="288826" y="150024"/>
                          <a:pt x="288186" y="150662"/>
                        </a:cubicBezTo>
                        <a:cubicBezTo>
                          <a:pt x="286270" y="152577"/>
                          <a:pt x="284991" y="154492"/>
                          <a:pt x="284991" y="157046"/>
                        </a:cubicBezTo>
                        <a:lnTo>
                          <a:pt x="284991" y="159600"/>
                        </a:lnTo>
                        <a:cubicBezTo>
                          <a:pt x="284991" y="159600"/>
                          <a:pt x="284991" y="159600"/>
                          <a:pt x="284991" y="159600"/>
                        </a:cubicBezTo>
                        <a:lnTo>
                          <a:pt x="284991" y="196627"/>
                        </a:lnTo>
                        <a:cubicBezTo>
                          <a:pt x="284991" y="196627"/>
                          <a:pt x="284991" y="196627"/>
                          <a:pt x="284991" y="197265"/>
                        </a:cubicBezTo>
                        <a:cubicBezTo>
                          <a:pt x="284991" y="197265"/>
                          <a:pt x="284991" y="197265"/>
                          <a:pt x="284991" y="197903"/>
                        </a:cubicBezTo>
                        <a:cubicBezTo>
                          <a:pt x="284991" y="197903"/>
                          <a:pt x="284991" y="198542"/>
                          <a:pt x="284991" y="198542"/>
                        </a:cubicBezTo>
                        <a:cubicBezTo>
                          <a:pt x="284991" y="199180"/>
                          <a:pt x="284991" y="199180"/>
                          <a:pt x="284352" y="199819"/>
                        </a:cubicBezTo>
                        <a:cubicBezTo>
                          <a:pt x="284352" y="199819"/>
                          <a:pt x="283713" y="200457"/>
                          <a:pt x="283713" y="200457"/>
                        </a:cubicBezTo>
                        <a:cubicBezTo>
                          <a:pt x="283713" y="201095"/>
                          <a:pt x="283075" y="201095"/>
                          <a:pt x="283075" y="201734"/>
                        </a:cubicBezTo>
                        <a:cubicBezTo>
                          <a:pt x="283075" y="201734"/>
                          <a:pt x="282436" y="201734"/>
                          <a:pt x="282436" y="202372"/>
                        </a:cubicBezTo>
                        <a:cubicBezTo>
                          <a:pt x="281796" y="203011"/>
                          <a:pt x="281796" y="203011"/>
                          <a:pt x="281157" y="203011"/>
                        </a:cubicBezTo>
                        <a:cubicBezTo>
                          <a:pt x="281157" y="203011"/>
                          <a:pt x="280518" y="203011"/>
                          <a:pt x="280518" y="203011"/>
                        </a:cubicBezTo>
                        <a:cubicBezTo>
                          <a:pt x="279880" y="203011"/>
                          <a:pt x="279880" y="203011"/>
                          <a:pt x="279241" y="203011"/>
                        </a:cubicBezTo>
                        <a:cubicBezTo>
                          <a:pt x="279241" y="203011"/>
                          <a:pt x="279241" y="203011"/>
                          <a:pt x="278601" y="203011"/>
                        </a:cubicBezTo>
                        <a:cubicBezTo>
                          <a:pt x="278601" y="203011"/>
                          <a:pt x="278601" y="203011"/>
                          <a:pt x="278601" y="203011"/>
                        </a:cubicBezTo>
                        <a:cubicBezTo>
                          <a:pt x="272211" y="202372"/>
                          <a:pt x="265821" y="203011"/>
                          <a:pt x="260071" y="205564"/>
                        </a:cubicBezTo>
                        <a:cubicBezTo>
                          <a:pt x="258792" y="216417"/>
                          <a:pt x="254959" y="227270"/>
                          <a:pt x="246651" y="234930"/>
                        </a:cubicBezTo>
                        <a:lnTo>
                          <a:pt x="197449" y="286641"/>
                        </a:lnTo>
                        <a:cubicBezTo>
                          <a:pt x="193615" y="290471"/>
                          <a:pt x="189142" y="295578"/>
                          <a:pt x="180836" y="295578"/>
                        </a:cubicBezTo>
                        <a:cubicBezTo>
                          <a:pt x="180836" y="295578"/>
                          <a:pt x="180836" y="295578"/>
                          <a:pt x="180836" y="295578"/>
                        </a:cubicBezTo>
                        <a:cubicBezTo>
                          <a:pt x="172528" y="295578"/>
                          <a:pt x="167417" y="290471"/>
                          <a:pt x="164861" y="287279"/>
                        </a:cubicBezTo>
                        <a:lnTo>
                          <a:pt x="115019" y="234930"/>
                        </a:lnTo>
                        <a:cubicBezTo>
                          <a:pt x="107351" y="226631"/>
                          <a:pt x="102878" y="215779"/>
                          <a:pt x="101600" y="204926"/>
                        </a:cubicBezTo>
                        <a:cubicBezTo>
                          <a:pt x="95849" y="203011"/>
                          <a:pt x="89459" y="201734"/>
                          <a:pt x="83069" y="202372"/>
                        </a:cubicBezTo>
                        <a:cubicBezTo>
                          <a:pt x="83069" y="202372"/>
                          <a:pt x="83069" y="202372"/>
                          <a:pt x="82430" y="202372"/>
                        </a:cubicBezTo>
                        <a:cubicBezTo>
                          <a:pt x="82430" y="202372"/>
                          <a:pt x="82430" y="202372"/>
                          <a:pt x="81792" y="202372"/>
                        </a:cubicBezTo>
                        <a:cubicBezTo>
                          <a:pt x="81153" y="202372"/>
                          <a:pt x="81153" y="202372"/>
                          <a:pt x="80513" y="202372"/>
                        </a:cubicBezTo>
                        <a:cubicBezTo>
                          <a:pt x="80513" y="202372"/>
                          <a:pt x="79874" y="202372"/>
                          <a:pt x="79874" y="202372"/>
                        </a:cubicBezTo>
                        <a:cubicBezTo>
                          <a:pt x="79235" y="202372"/>
                          <a:pt x="79235" y="201734"/>
                          <a:pt x="78597" y="201734"/>
                        </a:cubicBezTo>
                        <a:cubicBezTo>
                          <a:pt x="78597" y="201734"/>
                          <a:pt x="77958" y="201734"/>
                          <a:pt x="77958" y="201095"/>
                        </a:cubicBezTo>
                        <a:cubicBezTo>
                          <a:pt x="77318" y="201095"/>
                          <a:pt x="77318" y="200457"/>
                          <a:pt x="77318" y="199819"/>
                        </a:cubicBezTo>
                        <a:cubicBezTo>
                          <a:pt x="77318" y="199819"/>
                          <a:pt x="76679" y="199180"/>
                          <a:pt x="76679" y="199180"/>
                        </a:cubicBezTo>
                        <a:cubicBezTo>
                          <a:pt x="76679" y="198542"/>
                          <a:pt x="76679" y="198542"/>
                          <a:pt x="76040" y="197903"/>
                        </a:cubicBezTo>
                        <a:cubicBezTo>
                          <a:pt x="76040" y="197903"/>
                          <a:pt x="76040" y="197265"/>
                          <a:pt x="76040" y="197265"/>
                        </a:cubicBezTo>
                        <a:cubicBezTo>
                          <a:pt x="76040" y="197265"/>
                          <a:pt x="76040" y="197265"/>
                          <a:pt x="76040" y="196627"/>
                        </a:cubicBezTo>
                        <a:cubicBezTo>
                          <a:pt x="76040" y="196627"/>
                          <a:pt x="76040" y="196627"/>
                          <a:pt x="76040" y="195988"/>
                        </a:cubicBezTo>
                        <a:lnTo>
                          <a:pt x="76040" y="158961"/>
                        </a:lnTo>
                        <a:cubicBezTo>
                          <a:pt x="76040" y="158961"/>
                          <a:pt x="76040" y="158961"/>
                          <a:pt x="76040" y="158961"/>
                        </a:cubicBezTo>
                        <a:lnTo>
                          <a:pt x="76040" y="157046"/>
                        </a:lnTo>
                        <a:cubicBezTo>
                          <a:pt x="76040" y="154492"/>
                          <a:pt x="74763" y="151939"/>
                          <a:pt x="72845" y="150024"/>
                        </a:cubicBezTo>
                        <a:cubicBezTo>
                          <a:pt x="72207" y="149385"/>
                          <a:pt x="71568" y="149385"/>
                          <a:pt x="70928" y="148747"/>
                        </a:cubicBezTo>
                        <a:cubicBezTo>
                          <a:pt x="69650" y="148108"/>
                          <a:pt x="68373" y="148108"/>
                          <a:pt x="67094" y="148108"/>
                        </a:cubicBezTo>
                        <a:lnTo>
                          <a:pt x="66456" y="148108"/>
                        </a:lnTo>
                        <a:cubicBezTo>
                          <a:pt x="65817" y="148108"/>
                          <a:pt x="64538" y="148108"/>
                          <a:pt x="63899" y="148108"/>
                        </a:cubicBezTo>
                        <a:lnTo>
                          <a:pt x="63899" y="209395"/>
                        </a:lnTo>
                        <a:cubicBezTo>
                          <a:pt x="63899" y="209395"/>
                          <a:pt x="63899" y="209395"/>
                          <a:pt x="63899" y="209395"/>
                        </a:cubicBezTo>
                        <a:lnTo>
                          <a:pt x="63899" y="210671"/>
                        </a:lnTo>
                        <a:cubicBezTo>
                          <a:pt x="64538" y="222163"/>
                          <a:pt x="70289" y="233015"/>
                          <a:pt x="79874" y="239399"/>
                        </a:cubicBezTo>
                        <a:cubicBezTo>
                          <a:pt x="84986" y="243230"/>
                          <a:pt x="88181" y="248975"/>
                          <a:pt x="88181" y="255359"/>
                        </a:cubicBezTo>
                        <a:lnTo>
                          <a:pt x="88181" y="273873"/>
                        </a:lnTo>
                        <a:cubicBezTo>
                          <a:pt x="88181" y="277703"/>
                          <a:pt x="85625" y="280257"/>
                          <a:pt x="81792" y="280257"/>
                        </a:cubicBezTo>
                        <a:cubicBezTo>
                          <a:pt x="77958" y="280257"/>
                          <a:pt x="75402" y="277703"/>
                          <a:pt x="75402" y="273873"/>
                        </a:cubicBezTo>
                        <a:lnTo>
                          <a:pt x="75402" y="255359"/>
                        </a:lnTo>
                        <a:cubicBezTo>
                          <a:pt x="75402" y="252806"/>
                          <a:pt x="74123" y="250890"/>
                          <a:pt x="72207" y="249614"/>
                        </a:cubicBezTo>
                        <a:cubicBezTo>
                          <a:pt x="59427" y="240676"/>
                          <a:pt x="51119" y="225993"/>
                          <a:pt x="50481" y="210671"/>
                        </a:cubicBezTo>
                        <a:cubicBezTo>
                          <a:pt x="50481" y="210033"/>
                          <a:pt x="50481" y="209395"/>
                          <a:pt x="50481" y="208756"/>
                        </a:cubicBezTo>
                        <a:cubicBezTo>
                          <a:pt x="50481" y="208756"/>
                          <a:pt x="50481" y="208756"/>
                          <a:pt x="50481" y="208756"/>
                        </a:cubicBezTo>
                        <a:lnTo>
                          <a:pt x="50481" y="144916"/>
                        </a:lnTo>
                        <a:cubicBezTo>
                          <a:pt x="50481" y="140448"/>
                          <a:pt x="53037" y="137256"/>
                          <a:pt x="56871" y="135979"/>
                        </a:cubicBezTo>
                        <a:cubicBezTo>
                          <a:pt x="59427" y="135341"/>
                          <a:pt x="61983" y="134702"/>
                          <a:pt x="65178" y="134702"/>
                        </a:cubicBezTo>
                        <a:lnTo>
                          <a:pt x="65817" y="134702"/>
                        </a:lnTo>
                        <a:cubicBezTo>
                          <a:pt x="69012" y="134702"/>
                          <a:pt x="71568" y="135341"/>
                          <a:pt x="74763" y="136617"/>
                        </a:cubicBezTo>
                        <a:lnTo>
                          <a:pt x="74763" y="111720"/>
                        </a:lnTo>
                        <a:cubicBezTo>
                          <a:pt x="74763" y="101505"/>
                          <a:pt x="83069" y="93206"/>
                          <a:pt x="93293" y="93206"/>
                        </a:cubicBezTo>
                        <a:cubicBezTo>
                          <a:pt x="95210" y="93206"/>
                          <a:pt x="97766" y="93845"/>
                          <a:pt x="99683" y="94483"/>
                        </a:cubicBezTo>
                        <a:cubicBezTo>
                          <a:pt x="101600" y="86184"/>
                          <a:pt x="109268" y="79800"/>
                          <a:pt x="118214" y="79800"/>
                        </a:cubicBezTo>
                        <a:cubicBezTo>
                          <a:pt x="123326" y="79800"/>
                          <a:pt x="127799" y="81715"/>
                          <a:pt x="131633" y="85546"/>
                        </a:cubicBezTo>
                        <a:cubicBezTo>
                          <a:pt x="132911" y="86822"/>
                          <a:pt x="134189" y="88738"/>
                          <a:pt x="134828" y="90653"/>
                        </a:cubicBezTo>
                        <a:cubicBezTo>
                          <a:pt x="137384" y="89376"/>
                          <a:pt x="139940" y="88738"/>
                          <a:pt x="142496" y="88738"/>
                        </a:cubicBezTo>
                        <a:cubicBezTo>
                          <a:pt x="147607" y="88738"/>
                          <a:pt x="152081" y="90653"/>
                          <a:pt x="155915" y="94483"/>
                        </a:cubicBezTo>
                        <a:cubicBezTo>
                          <a:pt x="159748" y="98313"/>
                          <a:pt x="161666" y="102782"/>
                          <a:pt x="161666" y="107889"/>
                        </a:cubicBezTo>
                        <a:lnTo>
                          <a:pt x="161666" y="114273"/>
                        </a:lnTo>
                        <a:cubicBezTo>
                          <a:pt x="163582" y="113635"/>
                          <a:pt x="165500" y="112997"/>
                          <a:pt x="167417" y="112997"/>
                        </a:cubicBezTo>
                        <a:cubicBezTo>
                          <a:pt x="171889" y="112997"/>
                          <a:pt x="176362" y="114912"/>
                          <a:pt x="179557" y="117465"/>
                        </a:cubicBezTo>
                        <a:cubicBezTo>
                          <a:pt x="182752" y="114273"/>
                          <a:pt x="187225" y="112997"/>
                          <a:pt x="191698" y="112997"/>
                        </a:cubicBezTo>
                        <a:cubicBezTo>
                          <a:pt x="193615" y="112997"/>
                          <a:pt x="195532" y="113635"/>
                          <a:pt x="197449" y="114273"/>
                        </a:cubicBezTo>
                        <a:lnTo>
                          <a:pt x="197449" y="107889"/>
                        </a:lnTo>
                        <a:cubicBezTo>
                          <a:pt x="197449" y="102782"/>
                          <a:pt x="199367" y="98313"/>
                          <a:pt x="203200" y="94483"/>
                        </a:cubicBezTo>
                        <a:cubicBezTo>
                          <a:pt x="207034" y="90653"/>
                          <a:pt x="211507" y="88738"/>
                          <a:pt x="216619" y="88738"/>
                        </a:cubicBezTo>
                        <a:cubicBezTo>
                          <a:pt x="219175" y="88738"/>
                          <a:pt x="222370" y="89376"/>
                          <a:pt x="224287" y="90653"/>
                        </a:cubicBezTo>
                        <a:cubicBezTo>
                          <a:pt x="224926" y="88738"/>
                          <a:pt x="226204" y="87461"/>
                          <a:pt x="227482" y="85546"/>
                        </a:cubicBezTo>
                        <a:cubicBezTo>
                          <a:pt x="231316" y="82354"/>
                          <a:pt x="235789" y="79800"/>
                          <a:pt x="240901" y="79800"/>
                        </a:cubicBezTo>
                        <a:cubicBezTo>
                          <a:pt x="249846" y="79800"/>
                          <a:pt x="257515" y="86184"/>
                          <a:pt x="259431" y="94483"/>
                        </a:cubicBezTo>
                        <a:cubicBezTo>
                          <a:pt x="261349" y="93845"/>
                          <a:pt x="263266" y="93206"/>
                          <a:pt x="265821" y="93206"/>
                        </a:cubicBezTo>
                        <a:cubicBezTo>
                          <a:pt x="276046" y="93206"/>
                          <a:pt x="284352" y="101505"/>
                          <a:pt x="284352" y="111720"/>
                        </a:cubicBezTo>
                        <a:lnTo>
                          <a:pt x="284352" y="137894"/>
                        </a:lnTo>
                        <a:cubicBezTo>
                          <a:pt x="286908" y="136617"/>
                          <a:pt x="290103" y="135979"/>
                          <a:pt x="293298" y="135979"/>
                        </a:cubicBezTo>
                        <a:lnTo>
                          <a:pt x="293937" y="135979"/>
                        </a:lnTo>
                        <a:cubicBezTo>
                          <a:pt x="297132" y="135979"/>
                          <a:pt x="300327" y="136617"/>
                          <a:pt x="302244" y="137256"/>
                        </a:cubicBezTo>
                        <a:cubicBezTo>
                          <a:pt x="306078" y="138533"/>
                          <a:pt x="308634" y="142363"/>
                          <a:pt x="308634" y="146193"/>
                        </a:cubicBezTo>
                        <a:lnTo>
                          <a:pt x="308634" y="210033"/>
                        </a:lnTo>
                        <a:cubicBezTo>
                          <a:pt x="308634" y="210033"/>
                          <a:pt x="308634" y="210033"/>
                          <a:pt x="308634" y="210033"/>
                        </a:cubicBezTo>
                        <a:cubicBezTo>
                          <a:pt x="308634" y="210671"/>
                          <a:pt x="308634" y="211310"/>
                          <a:pt x="308634" y="211948"/>
                        </a:cubicBezTo>
                        <a:cubicBezTo>
                          <a:pt x="309912" y="227270"/>
                          <a:pt x="302244" y="241953"/>
                          <a:pt x="288826" y="250252"/>
                        </a:cubicBezTo>
                        <a:close/>
                      </a:path>
                    </a:pathLst>
                  </a:custGeom>
                  <a:grpFill/>
                  <a:ln w="6390" cap="flat">
                    <a:noFill/>
                    <a:prstDash val="solid"/>
                    <a:miter/>
                  </a:ln>
                </p:spPr>
                <p:txBody>
                  <a:bodyPr rtlCol="0" anchor="ctr"/>
                  <a:lstStyle/>
                  <a:p>
                    <a:endParaRPr lang="en-US" sz="2400"/>
                  </a:p>
                </p:txBody>
              </p:sp>
              <p:sp>
                <p:nvSpPr>
                  <p:cNvPr id="31" name="Graphic 4">
                    <a:extLst>
                      <a:ext uri="{FF2B5EF4-FFF2-40B4-BE49-F238E27FC236}">
                        <a16:creationId xmlns:a16="http://schemas.microsoft.com/office/drawing/2014/main" id="{52F34117-3FD3-5D56-C531-EBFACFD0B7B0}"/>
                      </a:ext>
                    </a:extLst>
                  </p:cNvPr>
                  <p:cNvSpPr/>
                  <p:nvPr/>
                </p:nvSpPr>
                <p:spPr>
                  <a:xfrm>
                    <a:off x="7329896" y="3439852"/>
                    <a:ext cx="12141" cy="52348"/>
                  </a:xfrm>
                  <a:custGeom>
                    <a:avLst/>
                    <a:gdLst>
                      <a:gd name="connsiteX0" fmla="*/ 639 w 12141"/>
                      <a:gd name="connsiteY0" fmla="*/ 52349 h 52348"/>
                      <a:gd name="connsiteX1" fmla="*/ 10224 w 12141"/>
                      <a:gd name="connsiteY1" fmla="*/ 51072 h 52348"/>
                      <a:gd name="connsiteX2" fmla="*/ 12141 w 12141"/>
                      <a:gd name="connsiteY2" fmla="*/ 51072 h 52348"/>
                      <a:gd name="connsiteX3" fmla="*/ 12141 w 12141"/>
                      <a:gd name="connsiteY3" fmla="*/ 30005 h 52348"/>
                      <a:gd name="connsiteX4" fmla="*/ 12141 w 12141"/>
                      <a:gd name="connsiteY4" fmla="*/ 5745 h 52348"/>
                      <a:gd name="connsiteX5" fmla="*/ 10224 w 12141"/>
                      <a:gd name="connsiteY5" fmla="*/ 1915 h 52348"/>
                      <a:gd name="connsiteX6" fmla="*/ 5751 w 12141"/>
                      <a:gd name="connsiteY6" fmla="*/ 0 h 52348"/>
                      <a:gd name="connsiteX7" fmla="*/ 0 w 12141"/>
                      <a:gd name="connsiteY7" fmla="*/ 5107 h 52348"/>
                      <a:gd name="connsiteX8" fmla="*/ 0 w 12141"/>
                      <a:gd name="connsiteY8" fmla="*/ 52349 h 5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52348">
                        <a:moveTo>
                          <a:pt x="639" y="52349"/>
                        </a:moveTo>
                        <a:cubicBezTo>
                          <a:pt x="3834" y="51710"/>
                          <a:pt x="7029" y="51072"/>
                          <a:pt x="10224" y="51072"/>
                        </a:cubicBezTo>
                        <a:cubicBezTo>
                          <a:pt x="10863" y="51072"/>
                          <a:pt x="11502" y="51072"/>
                          <a:pt x="12141" y="51072"/>
                        </a:cubicBezTo>
                        <a:lnTo>
                          <a:pt x="12141" y="30005"/>
                        </a:lnTo>
                        <a:lnTo>
                          <a:pt x="12141" y="5745"/>
                        </a:lnTo>
                        <a:cubicBezTo>
                          <a:pt x="12141" y="4469"/>
                          <a:pt x="11502" y="2553"/>
                          <a:pt x="10224" y="1915"/>
                        </a:cubicBezTo>
                        <a:cubicBezTo>
                          <a:pt x="8946" y="638"/>
                          <a:pt x="7668" y="0"/>
                          <a:pt x="5751" y="0"/>
                        </a:cubicBezTo>
                        <a:cubicBezTo>
                          <a:pt x="2556" y="0"/>
                          <a:pt x="0" y="2553"/>
                          <a:pt x="0" y="5107"/>
                        </a:cubicBezTo>
                        <a:lnTo>
                          <a:pt x="0" y="52349"/>
                        </a:lnTo>
                        <a:close/>
                      </a:path>
                    </a:pathLst>
                  </a:custGeom>
                  <a:grpFill/>
                  <a:ln w="6390" cap="flat">
                    <a:noFill/>
                    <a:prstDash val="solid"/>
                    <a:miter/>
                  </a:ln>
                </p:spPr>
                <p:txBody>
                  <a:bodyPr rtlCol="0" anchor="ctr"/>
                  <a:lstStyle/>
                  <a:p>
                    <a:endParaRPr lang="en-US" sz="2400"/>
                  </a:p>
                </p:txBody>
              </p:sp>
              <p:sp>
                <p:nvSpPr>
                  <p:cNvPr id="32" name="Graphic 4">
                    <a:extLst>
                      <a:ext uri="{FF2B5EF4-FFF2-40B4-BE49-F238E27FC236}">
                        <a16:creationId xmlns:a16="http://schemas.microsoft.com/office/drawing/2014/main" id="{9148AC49-FB07-0C1A-3F61-35AFD8C911C8}"/>
                      </a:ext>
                    </a:extLst>
                  </p:cNvPr>
                  <p:cNvSpPr/>
                  <p:nvPr/>
                </p:nvSpPr>
                <p:spPr>
                  <a:xfrm>
                    <a:off x="7306413" y="3503053"/>
                    <a:ext cx="133230" cy="118226"/>
                  </a:xfrm>
                  <a:custGeom>
                    <a:avLst/>
                    <a:gdLst>
                      <a:gd name="connsiteX0" fmla="*/ 99523 w 133230"/>
                      <a:gd name="connsiteY0" fmla="*/ 639 h 118226"/>
                      <a:gd name="connsiteX1" fmla="*/ 73963 w 133230"/>
                      <a:gd name="connsiteY1" fmla="*/ 10853 h 118226"/>
                      <a:gd name="connsiteX2" fmla="*/ 66935 w 133230"/>
                      <a:gd name="connsiteY2" fmla="*/ 17875 h 118226"/>
                      <a:gd name="connsiteX3" fmla="*/ 59906 w 133230"/>
                      <a:gd name="connsiteY3" fmla="*/ 10853 h 118226"/>
                      <a:gd name="connsiteX4" fmla="*/ 35624 w 133230"/>
                      <a:gd name="connsiteY4" fmla="*/ 0 h 118226"/>
                      <a:gd name="connsiteX5" fmla="*/ 34346 w 133230"/>
                      <a:gd name="connsiteY5" fmla="*/ 0 h 118226"/>
                      <a:gd name="connsiteX6" fmla="*/ 10064 w 133230"/>
                      <a:gd name="connsiteY6" fmla="*/ 10853 h 118226"/>
                      <a:gd name="connsiteX7" fmla="*/ 10064 w 133230"/>
                      <a:gd name="connsiteY7" fmla="*/ 61286 h 118226"/>
                      <a:gd name="connsiteX8" fmla="*/ 59906 w 133230"/>
                      <a:gd name="connsiteY8" fmla="*/ 113635 h 118226"/>
                      <a:gd name="connsiteX9" fmla="*/ 66935 w 133230"/>
                      <a:gd name="connsiteY9" fmla="*/ 118104 h 118226"/>
                      <a:gd name="connsiteX10" fmla="*/ 73963 w 133230"/>
                      <a:gd name="connsiteY10" fmla="*/ 112997 h 118226"/>
                      <a:gd name="connsiteX11" fmla="*/ 123166 w 133230"/>
                      <a:gd name="connsiteY11" fmla="*/ 61286 h 118226"/>
                      <a:gd name="connsiteX12" fmla="*/ 123166 w 133230"/>
                      <a:gd name="connsiteY12" fmla="*/ 10215 h 118226"/>
                      <a:gd name="connsiteX13" fmla="*/ 99523 w 133230"/>
                      <a:gd name="connsiteY13" fmla="*/ 639 h 1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30" h="118226">
                        <a:moveTo>
                          <a:pt x="99523" y="639"/>
                        </a:moveTo>
                        <a:cubicBezTo>
                          <a:pt x="90577" y="0"/>
                          <a:pt x="81631" y="3831"/>
                          <a:pt x="73963" y="10853"/>
                        </a:cubicBezTo>
                        <a:lnTo>
                          <a:pt x="66935" y="17875"/>
                        </a:lnTo>
                        <a:lnTo>
                          <a:pt x="59906" y="10853"/>
                        </a:lnTo>
                        <a:cubicBezTo>
                          <a:pt x="52876" y="3831"/>
                          <a:pt x="44570" y="0"/>
                          <a:pt x="35624" y="0"/>
                        </a:cubicBezTo>
                        <a:cubicBezTo>
                          <a:pt x="34985" y="0"/>
                          <a:pt x="34985" y="0"/>
                          <a:pt x="34346" y="0"/>
                        </a:cubicBezTo>
                        <a:cubicBezTo>
                          <a:pt x="25400" y="0"/>
                          <a:pt x="17093" y="3831"/>
                          <a:pt x="10064" y="10853"/>
                        </a:cubicBezTo>
                        <a:cubicBezTo>
                          <a:pt x="-3355" y="24898"/>
                          <a:pt x="-3355" y="47880"/>
                          <a:pt x="10064" y="61286"/>
                        </a:cubicBezTo>
                        <a:lnTo>
                          <a:pt x="59906" y="113635"/>
                        </a:lnTo>
                        <a:cubicBezTo>
                          <a:pt x="63101" y="116827"/>
                          <a:pt x="64379" y="118742"/>
                          <a:pt x="66935" y="118104"/>
                        </a:cubicBezTo>
                        <a:cubicBezTo>
                          <a:pt x="69491" y="118104"/>
                          <a:pt x="71407" y="116189"/>
                          <a:pt x="73963" y="112997"/>
                        </a:cubicBezTo>
                        <a:lnTo>
                          <a:pt x="123166" y="61286"/>
                        </a:lnTo>
                        <a:cubicBezTo>
                          <a:pt x="136585" y="47242"/>
                          <a:pt x="136585" y="24259"/>
                          <a:pt x="123166" y="10215"/>
                        </a:cubicBezTo>
                        <a:cubicBezTo>
                          <a:pt x="117415" y="4469"/>
                          <a:pt x="108469" y="639"/>
                          <a:pt x="99523" y="639"/>
                        </a:cubicBezTo>
                        <a:close/>
                      </a:path>
                    </a:pathLst>
                  </a:custGeom>
                  <a:grpFill/>
                  <a:ln w="6390" cap="flat">
                    <a:noFill/>
                    <a:prstDash val="solid"/>
                    <a:miter/>
                  </a:ln>
                </p:spPr>
                <p:txBody>
                  <a:bodyPr rtlCol="0" anchor="ctr"/>
                  <a:lstStyle/>
                  <a:p>
                    <a:endParaRPr lang="en-US" sz="2400"/>
                  </a:p>
                </p:txBody>
              </p:sp>
              <p:sp>
                <p:nvSpPr>
                  <p:cNvPr id="33" name="Graphic 4">
                    <a:extLst>
                      <a:ext uri="{FF2B5EF4-FFF2-40B4-BE49-F238E27FC236}">
                        <a16:creationId xmlns:a16="http://schemas.microsoft.com/office/drawing/2014/main" id="{E2EB0D83-EAB7-005F-FFC8-63202958E7B2}"/>
                      </a:ext>
                    </a:extLst>
                  </p:cNvPr>
                  <p:cNvSpPr/>
                  <p:nvPr/>
                </p:nvSpPr>
                <p:spPr>
                  <a:xfrm>
                    <a:off x="7305615" y="3431553"/>
                    <a:ext cx="12140" cy="75969"/>
                  </a:xfrm>
                  <a:custGeom>
                    <a:avLst/>
                    <a:gdLst>
                      <a:gd name="connsiteX0" fmla="*/ 639 w 12140"/>
                      <a:gd name="connsiteY0" fmla="*/ 19790 h 75969"/>
                      <a:gd name="connsiteX1" fmla="*/ 639 w 12140"/>
                      <a:gd name="connsiteY1" fmla="*/ 19790 h 75969"/>
                      <a:gd name="connsiteX2" fmla="*/ 639 w 12140"/>
                      <a:gd name="connsiteY2" fmla="*/ 75969 h 75969"/>
                      <a:gd name="connsiteX3" fmla="*/ 1917 w 12140"/>
                      <a:gd name="connsiteY3" fmla="*/ 74054 h 75969"/>
                      <a:gd name="connsiteX4" fmla="*/ 12140 w 12140"/>
                      <a:gd name="connsiteY4" fmla="*/ 65755 h 75969"/>
                      <a:gd name="connsiteX5" fmla="*/ 12140 w 12140"/>
                      <a:gd name="connsiteY5" fmla="*/ 14683 h 75969"/>
                      <a:gd name="connsiteX6" fmla="*/ 12140 w 12140"/>
                      <a:gd name="connsiteY6" fmla="*/ 14683 h 75969"/>
                      <a:gd name="connsiteX7" fmla="*/ 12140 w 12140"/>
                      <a:gd name="connsiteY7" fmla="*/ 13406 h 75969"/>
                      <a:gd name="connsiteX8" fmla="*/ 12140 w 12140"/>
                      <a:gd name="connsiteY8" fmla="*/ 5745 h 75969"/>
                      <a:gd name="connsiteX9" fmla="*/ 10224 w 12140"/>
                      <a:gd name="connsiteY9" fmla="*/ 1915 h 75969"/>
                      <a:gd name="connsiteX10" fmla="*/ 5750 w 12140"/>
                      <a:gd name="connsiteY10" fmla="*/ 0 h 75969"/>
                      <a:gd name="connsiteX11" fmla="*/ 0 w 12140"/>
                      <a:gd name="connsiteY11" fmla="*/ 5745 h 75969"/>
                      <a:gd name="connsiteX12" fmla="*/ 0 w 12140"/>
                      <a:gd name="connsiteY12" fmla="*/ 18513 h 75969"/>
                      <a:gd name="connsiteX13" fmla="*/ 639 w 12140"/>
                      <a:gd name="connsiteY13" fmla="*/ 19790 h 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40" h="75969">
                        <a:moveTo>
                          <a:pt x="639" y="19790"/>
                        </a:moveTo>
                        <a:cubicBezTo>
                          <a:pt x="639" y="19790"/>
                          <a:pt x="639" y="19790"/>
                          <a:pt x="639" y="19790"/>
                        </a:cubicBezTo>
                        <a:lnTo>
                          <a:pt x="639" y="75969"/>
                        </a:lnTo>
                        <a:cubicBezTo>
                          <a:pt x="1278" y="75331"/>
                          <a:pt x="1917" y="74692"/>
                          <a:pt x="1917" y="74054"/>
                        </a:cubicBezTo>
                        <a:cubicBezTo>
                          <a:pt x="5111" y="70862"/>
                          <a:pt x="8306" y="68308"/>
                          <a:pt x="12140" y="65755"/>
                        </a:cubicBezTo>
                        <a:lnTo>
                          <a:pt x="12140" y="14683"/>
                        </a:lnTo>
                        <a:cubicBezTo>
                          <a:pt x="12140" y="14683"/>
                          <a:pt x="12140" y="14683"/>
                          <a:pt x="12140" y="14683"/>
                        </a:cubicBezTo>
                        <a:cubicBezTo>
                          <a:pt x="12140" y="14044"/>
                          <a:pt x="12140" y="14044"/>
                          <a:pt x="12140" y="13406"/>
                        </a:cubicBezTo>
                        <a:lnTo>
                          <a:pt x="12140" y="5745"/>
                        </a:lnTo>
                        <a:cubicBezTo>
                          <a:pt x="12140" y="4468"/>
                          <a:pt x="11501" y="2553"/>
                          <a:pt x="10224" y="1915"/>
                        </a:cubicBezTo>
                        <a:cubicBezTo>
                          <a:pt x="8945" y="638"/>
                          <a:pt x="7668" y="0"/>
                          <a:pt x="5750" y="0"/>
                        </a:cubicBezTo>
                        <a:cubicBezTo>
                          <a:pt x="2555" y="0"/>
                          <a:pt x="0" y="2553"/>
                          <a:pt x="0" y="5745"/>
                        </a:cubicBezTo>
                        <a:lnTo>
                          <a:pt x="0" y="18513"/>
                        </a:lnTo>
                        <a:cubicBezTo>
                          <a:pt x="639" y="19152"/>
                          <a:pt x="639" y="19152"/>
                          <a:pt x="639" y="19790"/>
                        </a:cubicBezTo>
                        <a:close/>
                      </a:path>
                    </a:pathLst>
                  </a:custGeom>
                  <a:grpFill/>
                  <a:ln w="6390" cap="flat">
                    <a:noFill/>
                    <a:prstDash val="solid"/>
                    <a:miter/>
                  </a:ln>
                </p:spPr>
                <p:txBody>
                  <a:bodyPr rtlCol="0" anchor="ctr"/>
                  <a:lstStyle/>
                  <a:p>
                    <a:endParaRPr lang="en-US" sz="2400"/>
                  </a:p>
                </p:txBody>
              </p:sp>
            </p:grpSp>
            <p:grpSp>
              <p:nvGrpSpPr>
                <p:cNvPr id="56" name="Graphic 4">
                  <a:extLst>
                    <a:ext uri="{FF2B5EF4-FFF2-40B4-BE49-F238E27FC236}">
                      <a16:creationId xmlns:a16="http://schemas.microsoft.com/office/drawing/2014/main" id="{6667F34C-F0ED-47F7-9611-BC407D9202E5}"/>
                    </a:ext>
                  </a:extLst>
                </p:cNvPr>
                <p:cNvGrpSpPr/>
                <p:nvPr/>
              </p:nvGrpSpPr>
              <p:grpSpPr>
                <a:xfrm>
                  <a:off x="9005349" y="4503955"/>
                  <a:ext cx="360000" cy="360000"/>
                  <a:chOff x="905454" y="918179"/>
                  <a:chExt cx="361674" cy="361333"/>
                </a:xfrm>
                <a:solidFill>
                  <a:srgbClr val="27BDBE"/>
                </a:solidFill>
              </p:grpSpPr>
              <p:sp>
                <p:nvSpPr>
                  <p:cNvPr id="57" name="Graphic 4">
                    <a:extLst>
                      <a:ext uri="{FF2B5EF4-FFF2-40B4-BE49-F238E27FC236}">
                        <a16:creationId xmlns:a16="http://schemas.microsoft.com/office/drawing/2014/main" id="{ABDF06D2-B36E-E8C7-92FA-A902F50B6FC4}"/>
                      </a:ext>
                    </a:extLst>
                  </p:cNvPr>
                  <p:cNvSpPr/>
                  <p:nvPr/>
                </p:nvSpPr>
                <p:spPr>
                  <a:xfrm>
                    <a:off x="905454" y="918179"/>
                    <a:ext cx="361674" cy="361333"/>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229399 w 361674"/>
                      <a:gd name="connsiteY5" fmla="*/ 91291 h 361333"/>
                      <a:gd name="connsiteX6" fmla="*/ 272211 w 361674"/>
                      <a:gd name="connsiteY6" fmla="*/ 134064 h 361333"/>
                      <a:gd name="connsiteX7" fmla="*/ 229399 w 361674"/>
                      <a:gd name="connsiteY7" fmla="*/ 176836 h 361333"/>
                      <a:gd name="connsiteX8" fmla="*/ 186586 w 361674"/>
                      <a:gd name="connsiteY8" fmla="*/ 134064 h 361333"/>
                      <a:gd name="connsiteX9" fmla="*/ 229399 w 361674"/>
                      <a:gd name="connsiteY9" fmla="*/ 91291 h 361333"/>
                      <a:gd name="connsiteX10" fmla="*/ 130355 w 361674"/>
                      <a:gd name="connsiteY10" fmla="*/ 91291 h 361333"/>
                      <a:gd name="connsiteX11" fmla="*/ 173167 w 361674"/>
                      <a:gd name="connsiteY11" fmla="*/ 134064 h 361333"/>
                      <a:gd name="connsiteX12" fmla="*/ 130355 w 361674"/>
                      <a:gd name="connsiteY12" fmla="*/ 176836 h 361333"/>
                      <a:gd name="connsiteX13" fmla="*/ 87542 w 361674"/>
                      <a:gd name="connsiteY13" fmla="*/ 134064 h 361333"/>
                      <a:gd name="connsiteX14" fmla="*/ 130355 w 361674"/>
                      <a:gd name="connsiteY14" fmla="*/ 91291 h 361333"/>
                      <a:gd name="connsiteX15" fmla="*/ 305439 w 361674"/>
                      <a:gd name="connsiteY15" fmla="*/ 253444 h 361333"/>
                      <a:gd name="connsiteX16" fmla="*/ 299049 w 361674"/>
                      <a:gd name="connsiteY16" fmla="*/ 259828 h 361333"/>
                      <a:gd name="connsiteX17" fmla="*/ 160387 w 361674"/>
                      <a:gd name="connsiteY17" fmla="*/ 259828 h 361333"/>
                      <a:gd name="connsiteX18" fmla="*/ 153998 w 361674"/>
                      <a:gd name="connsiteY18" fmla="*/ 253444 h 361333"/>
                      <a:gd name="connsiteX19" fmla="*/ 153998 w 361674"/>
                      <a:gd name="connsiteY19" fmla="*/ 241953 h 361333"/>
                      <a:gd name="connsiteX20" fmla="*/ 170611 w 361674"/>
                      <a:gd name="connsiteY20" fmla="*/ 199180 h 361333"/>
                      <a:gd name="connsiteX21" fmla="*/ 149525 w 361674"/>
                      <a:gd name="connsiteY21" fmla="*/ 194711 h 361333"/>
                      <a:gd name="connsiteX22" fmla="*/ 111185 w 361674"/>
                      <a:gd name="connsiteY22" fmla="*/ 194711 h 361333"/>
                      <a:gd name="connsiteX23" fmla="*/ 67733 w 361674"/>
                      <a:gd name="connsiteY23" fmla="*/ 236846 h 361333"/>
                      <a:gd name="connsiteX24" fmla="*/ 67733 w 361674"/>
                      <a:gd name="connsiteY24" fmla="*/ 254083 h 361333"/>
                      <a:gd name="connsiteX25" fmla="*/ 61343 w 361674"/>
                      <a:gd name="connsiteY25" fmla="*/ 260467 h 361333"/>
                      <a:gd name="connsiteX26" fmla="*/ 54954 w 361674"/>
                      <a:gd name="connsiteY26" fmla="*/ 254083 h 361333"/>
                      <a:gd name="connsiteX27" fmla="*/ 54954 w 361674"/>
                      <a:gd name="connsiteY27" fmla="*/ 236846 h 361333"/>
                      <a:gd name="connsiteX28" fmla="*/ 111185 w 361674"/>
                      <a:gd name="connsiteY28" fmla="*/ 181944 h 361333"/>
                      <a:gd name="connsiteX29" fmla="*/ 149525 w 361674"/>
                      <a:gd name="connsiteY29" fmla="*/ 181944 h 361333"/>
                      <a:gd name="connsiteX30" fmla="*/ 180835 w 361674"/>
                      <a:gd name="connsiteY30" fmla="*/ 190881 h 361333"/>
                      <a:gd name="connsiteX31" fmla="*/ 210229 w 361674"/>
                      <a:gd name="connsiteY31" fmla="*/ 181944 h 361333"/>
                      <a:gd name="connsiteX32" fmla="*/ 248569 w 361674"/>
                      <a:gd name="connsiteY32" fmla="*/ 181944 h 361333"/>
                      <a:gd name="connsiteX33" fmla="*/ 304800 w 361674"/>
                      <a:gd name="connsiteY33" fmla="*/ 242591 h 361333"/>
                      <a:gd name="connsiteX34" fmla="*/ 304800 w 361674"/>
                      <a:gd name="connsiteY34" fmla="*/ 25344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674"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2309" y="81077"/>
                          <a:pt x="281157" y="0"/>
                          <a:pt x="180835" y="0"/>
                        </a:cubicBezTo>
                        <a:close/>
                        <a:moveTo>
                          <a:pt x="229399" y="91291"/>
                        </a:moveTo>
                        <a:cubicBezTo>
                          <a:pt x="253042" y="91291"/>
                          <a:pt x="272211" y="110443"/>
                          <a:pt x="272211" y="134064"/>
                        </a:cubicBezTo>
                        <a:cubicBezTo>
                          <a:pt x="272211" y="157684"/>
                          <a:pt x="253042" y="176836"/>
                          <a:pt x="229399" y="176836"/>
                        </a:cubicBezTo>
                        <a:cubicBezTo>
                          <a:pt x="205756" y="176836"/>
                          <a:pt x="186586" y="157684"/>
                          <a:pt x="186586" y="134064"/>
                        </a:cubicBezTo>
                        <a:cubicBezTo>
                          <a:pt x="186586" y="111081"/>
                          <a:pt x="205756" y="91291"/>
                          <a:pt x="229399" y="91291"/>
                        </a:cubicBezTo>
                        <a:close/>
                        <a:moveTo>
                          <a:pt x="130355" y="91291"/>
                        </a:moveTo>
                        <a:cubicBezTo>
                          <a:pt x="153998" y="91291"/>
                          <a:pt x="173167" y="110443"/>
                          <a:pt x="173167" y="134064"/>
                        </a:cubicBezTo>
                        <a:cubicBezTo>
                          <a:pt x="173167" y="157684"/>
                          <a:pt x="153998" y="176836"/>
                          <a:pt x="130355" y="176836"/>
                        </a:cubicBezTo>
                        <a:cubicBezTo>
                          <a:pt x="106712" y="176836"/>
                          <a:pt x="87542" y="157684"/>
                          <a:pt x="87542" y="134064"/>
                        </a:cubicBezTo>
                        <a:cubicBezTo>
                          <a:pt x="87542" y="111081"/>
                          <a:pt x="106712" y="91291"/>
                          <a:pt x="130355" y="91291"/>
                        </a:cubicBezTo>
                        <a:close/>
                        <a:moveTo>
                          <a:pt x="305439" y="253444"/>
                        </a:moveTo>
                        <a:cubicBezTo>
                          <a:pt x="305439" y="257275"/>
                          <a:pt x="302883" y="259828"/>
                          <a:pt x="299049" y="259828"/>
                        </a:cubicBezTo>
                        <a:lnTo>
                          <a:pt x="160387" y="259828"/>
                        </a:lnTo>
                        <a:cubicBezTo>
                          <a:pt x="156553" y="259828"/>
                          <a:pt x="153998" y="257275"/>
                          <a:pt x="153998" y="253444"/>
                        </a:cubicBezTo>
                        <a:lnTo>
                          <a:pt x="153998" y="241953"/>
                        </a:lnTo>
                        <a:cubicBezTo>
                          <a:pt x="153998" y="225355"/>
                          <a:pt x="160387" y="210033"/>
                          <a:pt x="170611" y="199180"/>
                        </a:cubicBezTo>
                        <a:cubicBezTo>
                          <a:pt x="164221" y="195988"/>
                          <a:pt x="157192" y="194711"/>
                          <a:pt x="149525" y="194711"/>
                        </a:cubicBezTo>
                        <a:lnTo>
                          <a:pt x="111185" y="194711"/>
                        </a:lnTo>
                        <a:cubicBezTo>
                          <a:pt x="84347" y="194711"/>
                          <a:pt x="67733" y="211310"/>
                          <a:pt x="67733" y="236846"/>
                        </a:cubicBezTo>
                        <a:lnTo>
                          <a:pt x="67733" y="254083"/>
                        </a:lnTo>
                        <a:cubicBezTo>
                          <a:pt x="67733" y="257913"/>
                          <a:pt x="65177" y="260467"/>
                          <a:pt x="61343" y="260467"/>
                        </a:cubicBezTo>
                        <a:cubicBezTo>
                          <a:pt x="57509" y="260467"/>
                          <a:pt x="54954" y="257913"/>
                          <a:pt x="54954" y="254083"/>
                        </a:cubicBezTo>
                        <a:lnTo>
                          <a:pt x="54954" y="236846"/>
                        </a:lnTo>
                        <a:cubicBezTo>
                          <a:pt x="54954" y="204287"/>
                          <a:pt x="77957" y="181944"/>
                          <a:pt x="111185" y="181944"/>
                        </a:cubicBezTo>
                        <a:lnTo>
                          <a:pt x="149525" y="181944"/>
                        </a:lnTo>
                        <a:cubicBezTo>
                          <a:pt x="161665" y="181944"/>
                          <a:pt x="171889" y="185135"/>
                          <a:pt x="180835" y="190881"/>
                        </a:cubicBezTo>
                        <a:cubicBezTo>
                          <a:pt x="189142" y="185135"/>
                          <a:pt x="199366" y="181944"/>
                          <a:pt x="210229" y="181944"/>
                        </a:cubicBezTo>
                        <a:lnTo>
                          <a:pt x="248569" y="181944"/>
                        </a:lnTo>
                        <a:cubicBezTo>
                          <a:pt x="279879" y="181944"/>
                          <a:pt x="304800" y="208756"/>
                          <a:pt x="304800" y="242591"/>
                        </a:cubicBezTo>
                        <a:lnTo>
                          <a:pt x="304800" y="253444"/>
                        </a:lnTo>
                        <a:close/>
                      </a:path>
                    </a:pathLst>
                  </a:custGeom>
                  <a:grpFill/>
                  <a:ln w="6390" cap="flat">
                    <a:noFill/>
                    <a:prstDash val="solid"/>
                    <a:miter/>
                  </a:ln>
                </p:spPr>
                <p:txBody>
                  <a:bodyPr rtlCol="0" anchor="ctr"/>
                  <a:lstStyle/>
                  <a:p>
                    <a:endParaRPr lang="en-US" sz="2400"/>
                  </a:p>
                </p:txBody>
              </p:sp>
              <p:sp>
                <p:nvSpPr>
                  <p:cNvPr id="58" name="Graphic 4">
                    <a:extLst>
                      <a:ext uri="{FF2B5EF4-FFF2-40B4-BE49-F238E27FC236}">
                        <a16:creationId xmlns:a16="http://schemas.microsoft.com/office/drawing/2014/main" id="{DD65C22E-CDE1-E5DC-D74A-1D26CD7570EE}"/>
                      </a:ext>
                    </a:extLst>
                  </p:cNvPr>
                  <p:cNvSpPr/>
                  <p:nvPr/>
                </p:nvSpPr>
                <p:spPr>
                  <a:xfrm>
                    <a:off x="1005776" y="1022876"/>
                    <a:ext cx="60065" cy="60009"/>
                  </a:xfrm>
                  <a:custGeom>
                    <a:avLst/>
                    <a:gdLst>
                      <a:gd name="connsiteX0" fmla="*/ 30033 w 60065"/>
                      <a:gd name="connsiteY0" fmla="*/ 60009 h 60009"/>
                      <a:gd name="connsiteX1" fmla="*/ 60065 w 60065"/>
                      <a:gd name="connsiteY1" fmla="*/ 30005 h 60009"/>
                      <a:gd name="connsiteX2" fmla="*/ 30033 w 60065"/>
                      <a:gd name="connsiteY2" fmla="*/ 0 h 60009"/>
                      <a:gd name="connsiteX3" fmla="*/ 0 w 60065"/>
                      <a:gd name="connsiteY3" fmla="*/ 30005 h 60009"/>
                      <a:gd name="connsiteX4" fmla="*/ 30033 w 60065"/>
                      <a:gd name="connsiteY4" fmla="*/ 60009 h 6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5" h="60009">
                        <a:moveTo>
                          <a:pt x="30033" y="60009"/>
                        </a:moveTo>
                        <a:cubicBezTo>
                          <a:pt x="46647" y="60009"/>
                          <a:pt x="60065" y="46603"/>
                          <a:pt x="60065" y="30005"/>
                        </a:cubicBezTo>
                        <a:cubicBezTo>
                          <a:pt x="60065" y="13406"/>
                          <a:pt x="46647" y="0"/>
                          <a:pt x="30033" y="0"/>
                        </a:cubicBezTo>
                        <a:cubicBezTo>
                          <a:pt x="13419" y="0"/>
                          <a:pt x="0" y="13406"/>
                          <a:pt x="0" y="30005"/>
                        </a:cubicBezTo>
                        <a:cubicBezTo>
                          <a:pt x="0" y="46603"/>
                          <a:pt x="13419" y="60009"/>
                          <a:pt x="30033" y="60009"/>
                        </a:cubicBezTo>
                        <a:close/>
                      </a:path>
                    </a:pathLst>
                  </a:custGeom>
                  <a:grpFill/>
                  <a:ln w="6390" cap="flat">
                    <a:noFill/>
                    <a:prstDash val="solid"/>
                    <a:miter/>
                  </a:ln>
                </p:spPr>
                <p:txBody>
                  <a:bodyPr rtlCol="0" anchor="ctr"/>
                  <a:lstStyle/>
                  <a:p>
                    <a:endParaRPr lang="en-US" sz="2400"/>
                  </a:p>
                </p:txBody>
              </p:sp>
            </p:grpSp>
            <p:grpSp>
              <p:nvGrpSpPr>
                <p:cNvPr id="34" name="Graphic 4">
                  <a:extLst>
                    <a:ext uri="{FF2B5EF4-FFF2-40B4-BE49-F238E27FC236}">
                      <a16:creationId xmlns:a16="http://schemas.microsoft.com/office/drawing/2014/main" id="{AEEC330F-E0A3-36BD-75AB-BF2CCF1BAF09}"/>
                    </a:ext>
                  </a:extLst>
                </p:cNvPr>
                <p:cNvGrpSpPr/>
                <p:nvPr/>
              </p:nvGrpSpPr>
              <p:grpSpPr>
                <a:xfrm>
                  <a:off x="8468737" y="4936105"/>
                  <a:ext cx="360000" cy="360000"/>
                  <a:chOff x="2998797" y="3824168"/>
                  <a:chExt cx="361670" cy="361333"/>
                </a:xfrm>
                <a:solidFill>
                  <a:srgbClr val="27BDBE"/>
                </a:solidFill>
              </p:grpSpPr>
              <p:sp>
                <p:nvSpPr>
                  <p:cNvPr id="35" name="Graphic 4">
                    <a:extLst>
                      <a:ext uri="{FF2B5EF4-FFF2-40B4-BE49-F238E27FC236}">
                        <a16:creationId xmlns:a16="http://schemas.microsoft.com/office/drawing/2014/main" id="{F67A9827-8A3E-76F3-879B-2EAA68A1F854}"/>
                      </a:ext>
                    </a:extLst>
                  </p:cNvPr>
                  <p:cNvSpPr/>
                  <p:nvPr/>
                </p:nvSpPr>
                <p:spPr>
                  <a:xfrm>
                    <a:off x="3119552" y="4022709"/>
                    <a:ext cx="59237" cy="51071"/>
                  </a:xfrm>
                  <a:custGeom>
                    <a:avLst/>
                    <a:gdLst>
                      <a:gd name="connsiteX0" fmla="*/ 47301 w 59237"/>
                      <a:gd name="connsiteY0" fmla="*/ 0 h 51071"/>
                      <a:gd name="connsiteX1" fmla="*/ 38994 w 59237"/>
                      <a:gd name="connsiteY1" fmla="*/ 3192 h 51071"/>
                      <a:gd name="connsiteX2" fmla="*/ 33882 w 59237"/>
                      <a:gd name="connsiteY2" fmla="*/ 8299 h 51071"/>
                      <a:gd name="connsiteX3" fmla="*/ 29409 w 59237"/>
                      <a:gd name="connsiteY3" fmla="*/ 10214 h 51071"/>
                      <a:gd name="connsiteX4" fmla="*/ 24936 w 59237"/>
                      <a:gd name="connsiteY4" fmla="*/ 8299 h 51071"/>
                      <a:gd name="connsiteX5" fmla="*/ 19824 w 59237"/>
                      <a:gd name="connsiteY5" fmla="*/ 3192 h 51071"/>
                      <a:gd name="connsiteX6" fmla="*/ 12156 w 59237"/>
                      <a:gd name="connsiteY6" fmla="*/ 0 h 51071"/>
                      <a:gd name="connsiteX7" fmla="*/ 11517 w 59237"/>
                      <a:gd name="connsiteY7" fmla="*/ 0 h 51071"/>
                      <a:gd name="connsiteX8" fmla="*/ 3210 w 59237"/>
                      <a:gd name="connsiteY8" fmla="*/ 4469 h 51071"/>
                      <a:gd name="connsiteX9" fmla="*/ 4488 w 59237"/>
                      <a:gd name="connsiteY9" fmla="*/ 25536 h 51071"/>
                      <a:gd name="connsiteX10" fmla="*/ 30048 w 59237"/>
                      <a:gd name="connsiteY10" fmla="*/ 51072 h 51071"/>
                      <a:gd name="connsiteX11" fmla="*/ 54968 w 59237"/>
                      <a:gd name="connsiteY11" fmla="*/ 25536 h 51071"/>
                      <a:gd name="connsiteX12" fmla="*/ 56246 w 59237"/>
                      <a:gd name="connsiteY12" fmla="*/ 4469 h 51071"/>
                      <a:gd name="connsiteX13" fmla="*/ 47301 w 59237"/>
                      <a:gd name="connsiteY13" fmla="*/ 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37" h="51071">
                        <a:moveTo>
                          <a:pt x="47301" y="0"/>
                        </a:moveTo>
                        <a:cubicBezTo>
                          <a:pt x="44106" y="0"/>
                          <a:pt x="41550" y="1277"/>
                          <a:pt x="38994" y="3192"/>
                        </a:cubicBezTo>
                        <a:lnTo>
                          <a:pt x="33882" y="8299"/>
                        </a:lnTo>
                        <a:cubicBezTo>
                          <a:pt x="32604" y="9576"/>
                          <a:pt x="31326" y="10214"/>
                          <a:pt x="29409" y="10214"/>
                        </a:cubicBezTo>
                        <a:cubicBezTo>
                          <a:pt x="27492" y="10214"/>
                          <a:pt x="26214" y="9576"/>
                          <a:pt x="24936" y="8299"/>
                        </a:cubicBezTo>
                        <a:lnTo>
                          <a:pt x="19824" y="3192"/>
                        </a:lnTo>
                        <a:cubicBezTo>
                          <a:pt x="17907" y="1277"/>
                          <a:pt x="14712" y="0"/>
                          <a:pt x="12156" y="0"/>
                        </a:cubicBezTo>
                        <a:cubicBezTo>
                          <a:pt x="12156" y="0"/>
                          <a:pt x="11517" y="0"/>
                          <a:pt x="11517" y="0"/>
                        </a:cubicBezTo>
                        <a:cubicBezTo>
                          <a:pt x="8322" y="0"/>
                          <a:pt x="5766" y="1915"/>
                          <a:pt x="3210" y="4469"/>
                        </a:cubicBezTo>
                        <a:cubicBezTo>
                          <a:pt x="-1263" y="10853"/>
                          <a:pt x="-1263" y="20429"/>
                          <a:pt x="4488" y="25536"/>
                        </a:cubicBezTo>
                        <a:lnTo>
                          <a:pt x="30048" y="51072"/>
                        </a:lnTo>
                        <a:lnTo>
                          <a:pt x="54968" y="25536"/>
                        </a:lnTo>
                        <a:cubicBezTo>
                          <a:pt x="60080" y="20429"/>
                          <a:pt x="60719" y="10214"/>
                          <a:pt x="56246" y="4469"/>
                        </a:cubicBezTo>
                        <a:cubicBezTo>
                          <a:pt x="53691" y="1915"/>
                          <a:pt x="50496" y="0"/>
                          <a:pt x="47301" y="0"/>
                        </a:cubicBezTo>
                        <a:close/>
                      </a:path>
                    </a:pathLst>
                  </a:custGeom>
                  <a:grpFill/>
                  <a:ln w="6390" cap="flat">
                    <a:noFill/>
                    <a:prstDash val="solid"/>
                    <a:miter/>
                  </a:ln>
                </p:spPr>
                <p:txBody>
                  <a:bodyPr rtlCol="0" anchor="ctr"/>
                  <a:lstStyle/>
                  <a:p>
                    <a:endParaRPr lang="en-US" sz="2400"/>
                  </a:p>
                </p:txBody>
              </p:sp>
              <p:sp>
                <p:nvSpPr>
                  <p:cNvPr id="36" name="Graphic 4">
                    <a:extLst>
                      <a:ext uri="{FF2B5EF4-FFF2-40B4-BE49-F238E27FC236}">
                        <a16:creationId xmlns:a16="http://schemas.microsoft.com/office/drawing/2014/main" id="{4F190952-836C-46DE-F100-726A2214A831}"/>
                      </a:ext>
                    </a:extLst>
                  </p:cNvPr>
                  <p:cNvSpPr/>
                  <p:nvPr/>
                </p:nvSpPr>
                <p:spPr>
                  <a:xfrm>
                    <a:off x="2998797" y="3824168"/>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1 w 361670"/>
                      <a:gd name="connsiteY3" fmla="*/ 180667 h 361333"/>
                      <a:gd name="connsiteX4" fmla="*/ 180835 w 361670"/>
                      <a:gd name="connsiteY4" fmla="*/ 0 h 361333"/>
                      <a:gd name="connsiteX5" fmla="*/ 125243 w 361670"/>
                      <a:gd name="connsiteY5" fmla="*/ 302601 h 361333"/>
                      <a:gd name="connsiteX6" fmla="*/ 118853 w 361670"/>
                      <a:gd name="connsiteY6" fmla="*/ 308985 h 361333"/>
                      <a:gd name="connsiteX7" fmla="*/ 112463 w 361670"/>
                      <a:gd name="connsiteY7" fmla="*/ 302601 h 361333"/>
                      <a:gd name="connsiteX8" fmla="*/ 112463 w 361670"/>
                      <a:gd name="connsiteY8" fmla="*/ 273234 h 361333"/>
                      <a:gd name="connsiteX9" fmla="*/ 111824 w 361670"/>
                      <a:gd name="connsiteY9" fmla="*/ 271958 h 361333"/>
                      <a:gd name="connsiteX10" fmla="*/ 89459 w 361670"/>
                      <a:gd name="connsiteY10" fmla="*/ 176198 h 361333"/>
                      <a:gd name="connsiteX11" fmla="*/ 120770 w 361670"/>
                      <a:gd name="connsiteY11" fmla="*/ 151939 h 361333"/>
                      <a:gd name="connsiteX12" fmla="*/ 129077 w 361670"/>
                      <a:gd name="connsiteY12" fmla="*/ 148108 h 361333"/>
                      <a:gd name="connsiteX13" fmla="*/ 120770 w 361670"/>
                      <a:gd name="connsiteY13" fmla="*/ 129595 h 361333"/>
                      <a:gd name="connsiteX14" fmla="*/ 141218 w 361670"/>
                      <a:gd name="connsiteY14" fmla="*/ 105974 h 361333"/>
                      <a:gd name="connsiteX15" fmla="*/ 162305 w 361670"/>
                      <a:gd name="connsiteY15" fmla="*/ 64478 h 361333"/>
                      <a:gd name="connsiteX16" fmla="*/ 166138 w 361670"/>
                      <a:gd name="connsiteY16" fmla="*/ 56179 h 361333"/>
                      <a:gd name="connsiteX17" fmla="*/ 174445 w 361670"/>
                      <a:gd name="connsiteY17" fmla="*/ 60009 h 361333"/>
                      <a:gd name="connsiteX18" fmla="*/ 146969 w 361670"/>
                      <a:gd name="connsiteY18" fmla="*/ 117465 h 361333"/>
                      <a:gd name="connsiteX19" fmla="*/ 133550 w 361670"/>
                      <a:gd name="connsiteY19" fmla="*/ 130233 h 361333"/>
                      <a:gd name="connsiteX20" fmla="*/ 139301 w 361670"/>
                      <a:gd name="connsiteY20" fmla="*/ 139809 h 361333"/>
                      <a:gd name="connsiteX21" fmla="*/ 139940 w 361670"/>
                      <a:gd name="connsiteY21" fmla="*/ 140448 h 361333"/>
                      <a:gd name="connsiteX22" fmla="*/ 142496 w 361670"/>
                      <a:gd name="connsiteY22" fmla="*/ 149385 h 361333"/>
                      <a:gd name="connsiteX23" fmla="*/ 125243 w 361670"/>
                      <a:gd name="connsiteY23" fmla="*/ 163430 h 361333"/>
                      <a:gd name="connsiteX24" fmla="*/ 100322 w 361670"/>
                      <a:gd name="connsiteY24" fmla="*/ 182582 h 361333"/>
                      <a:gd name="connsiteX25" fmla="*/ 120131 w 361670"/>
                      <a:gd name="connsiteY25" fmla="*/ 261105 h 361333"/>
                      <a:gd name="connsiteX26" fmla="*/ 125243 w 361670"/>
                      <a:gd name="connsiteY26" fmla="*/ 272596 h 361333"/>
                      <a:gd name="connsiteX27" fmla="*/ 125243 w 361670"/>
                      <a:gd name="connsiteY27" fmla="*/ 302601 h 361333"/>
                      <a:gd name="connsiteX28" fmla="*/ 184669 w 361670"/>
                      <a:gd name="connsiteY28" fmla="*/ 233015 h 361333"/>
                      <a:gd name="connsiteX29" fmla="*/ 155276 w 361670"/>
                      <a:gd name="connsiteY29" fmla="*/ 263020 h 361333"/>
                      <a:gd name="connsiteX30" fmla="*/ 150803 w 361670"/>
                      <a:gd name="connsiteY30" fmla="*/ 264935 h 361333"/>
                      <a:gd name="connsiteX31" fmla="*/ 146330 w 361670"/>
                      <a:gd name="connsiteY31" fmla="*/ 263020 h 361333"/>
                      <a:gd name="connsiteX32" fmla="*/ 116297 w 361670"/>
                      <a:gd name="connsiteY32" fmla="*/ 233015 h 361333"/>
                      <a:gd name="connsiteX33" fmla="*/ 114380 w 361670"/>
                      <a:gd name="connsiteY33" fmla="*/ 194711 h 361333"/>
                      <a:gd name="connsiteX34" fmla="*/ 131633 w 361670"/>
                      <a:gd name="connsiteY34" fmla="*/ 185135 h 361333"/>
                      <a:gd name="connsiteX35" fmla="*/ 149525 w 361670"/>
                      <a:gd name="connsiteY35" fmla="*/ 192158 h 361333"/>
                      <a:gd name="connsiteX36" fmla="*/ 150164 w 361670"/>
                      <a:gd name="connsiteY36" fmla="*/ 192796 h 361333"/>
                      <a:gd name="connsiteX37" fmla="*/ 150803 w 361670"/>
                      <a:gd name="connsiteY37" fmla="*/ 192158 h 361333"/>
                      <a:gd name="connsiteX38" fmla="*/ 168695 w 361670"/>
                      <a:gd name="connsiteY38" fmla="*/ 185135 h 361333"/>
                      <a:gd name="connsiteX39" fmla="*/ 185947 w 361670"/>
                      <a:gd name="connsiteY39" fmla="*/ 194711 h 361333"/>
                      <a:gd name="connsiteX40" fmla="*/ 184669 w 361670"/>
                      <a:gd name="connsiteY40" fmla="*/ 233015 h 361333"/>
                      <a:gd name="connsiteX41" fmla="*/ 200005 w 361670"/>
                      <a:gd name="connsiteY41" fmla="*/ 156408 h 361333"/>
                      <a:gd name="connsiteX42" fmla="*/ 212146 w 361670"/>
                      <a:gd name="connsiteY42" fmla="*/ 118742 h 361333"/>
                      <a:gd name="connsiteX43" fmla="*/ 215980 w 361670"/>
                      <a:gd name="connsiteY43" fmla="*/ 112996 h 361333"/>
                      <a:gd name="connsiteX44" fmla="*/ 223009 w 361670"/>
                      <a:gd name="connsiteY44" fmla="*/ 113635 h 361333"/>
                      <a:gd name="connsiteX45" fmla="*/ 255597 w 361670"/>
                      <a:gd name="connsiteY45" fmla="*/ 140448 h 361333"/>
                      <a:gd name="connsiteX46" fmla="*/ 258154 w 361670"/>
                      <a:gd name="connsiteY46" fmla="*/ 145555 h 361333"/>
                      <a:gd name="connsiteX47" fmla="*/ 255597 w 361670"/>
                      <a:gd name="connsiteY47" fmla="*/ 150662 h 361333"/>
                      <a:gd name="connsiteX48" fmla="*/ 209590 w 361670"/>
                      <a:gd name="connsiteY48" fmla="*/ 183859 h 361333"/>
                      <a:gd name="connsiteX49" fmla="*/ 205756 w 361670"/>
                      <a:gd name="connsiteY49" fmla="*/ 185135 h 361333"/>
                      <a:gd name="connsiteX50" fmla="*/ 201283 w 361670"/>
                      <a:gd name="connsiteY50" fmla="*/ 183220 h 361333"/>
                      <a:gd name="connsiteX51" fmla="*/ 200005 w 361670"/>
                      <a:gd name="connsiteY51" fmla="*/ 156408 h 361333"/>
                      <a:gd name="connsiteX52" fmla="*/ 289464 w 361670"/>
                      <a:gd name="connsiteY52" fmla="*/ 154492 h 361333"/>
                      <a:gd name="connsiteX53" fmla="*/ 237067 w 361670"/>
                      <a:gd name="connsiteY53" fmla="*/ 192796 h 361333"/>
                      <a:gd name="connsiteX54" fmla="*/ 222370 w 361670"/>
                      <a:gd name="connsiteY54" fmla="*/ 222163 h 361333"/>
                      <a:gd name="connsiteX55" fmla="*/ 226204 w 361670"/>
                      <a:gd name="connsiteY55" fmla="*/ 236846 h 361333"/>
                      <a:gd name="connsiteX56" fmla="*/ 216619 w 361670"/>
                      <a:gd name="connsiteY56" fmla="*/ 305154 h 361333"/>
                      <a:gd name="connsiteX57" fmla="*/ 210868 w 361670"/>
                      <a:gd name="connsiteY57" fmla="*/ 308985 h 361333"/>
                      <a:gd name="connsiteX58" fmla="*/ 208312 w 361670"/>
                      <a:gd name="connsiteY58" fmla="*/ 308346 h 361333"/>
                      <a:gd name="connsiteX59" fmla="*/ 204478 w 361670"/>
                      <a:gd name="connsiteY59" fmla="*/ 300047 h 361333"/>
                      <a:gd name="connsiteX60" fmla="*/ 213424 w 361670"/>
                      <a:gd name="connsiteY60" fmla="*/ 237484 h 361333"/>
                      <a:gd name="connsiteX61" fmla="*/ 210868 w 361670"/>
                      <a:gd name="connsiteY61" fmla="*/ 227270 h 361333"/>
                      <a:gd name="connsiteX62" fmla="*/ 231955 w 361670"/>
                      <a:gd name="connsiteY62" fmla="*/ 180667 h 361333"/>
                      <a:gd name="connsiteX63" fmla="*/ 277323 w 361670"/>
                      <a:gd name="connsiteY63" fmla="*/ 149385 h 361333"/>
                      <a:gd name="connsiteX64" fmla="*/ 277323 w 361670"/>
                      <a:gd name="connsiteY64" fmla="*/ 147470 h 361333"/>
                      <a:gd name="connsiteX65" fmla="*/ 246013 w 361670"/>
                      <a:gd name="connsiteY65" fmla="*/ 107889 h 361333"/>
                      <a:gd name="connsiteX66" fmla="*/ 245374 w 361670"/>
                      <a:gd name="connsiteY66" fmla="*/ 106612 h 361333"/>
                      <a:gd name="connsiteX67" fmla="*/ 207034 w 361670"/>
                      <a:gd name="connsiteY67" fmla="*/ 69585 h 361333"/>
                      <a:gd name="connsiteX68" fmla="*/ 193615 w 361670"/>
                      <a:gd name="connsiteY68" fmla="*/ 58094 h 361333"/>
                      <a:gd name="connsiteX69" fmla="*/ 189142 w 361670"/>
                      <a:gd name="connsiteY69" fmla="*/ 48518 h 361333"/>
                      <a:gd name="connsiteX70" fmla="*/ 192337 w 361670"/>
                      <a:gd name="connsiteY70" fmla="*/ 40219 h 361333"/>
                      <a:gd name="connsiteX71" fmla="*/ 200644 w 361670"/>
                      <a:gd name="connsiteY71" fmla="*/ 43411 h 361333"/>
                      <a:gd name="connsiteX72" fmla="*/ 205117 w 361670"/>
                      <a:gd name="connsiteY72" fmla="*/ 52987 h 361333"/>
                      <a:gd name="connsiteX73" fmla="*/ 210868 w 361670"/>
                      <a:gd name="connsiteY73" fmla="*/ 58094 h 361333"/>
                      <a:gd name="connsiteX74" fmla="*/ 256237 w 361670"/>
                      <a:gd name="connsiteY74" fmla="*/ 100228 h 361333"/>
                      <a:gd name="connsiteX75" fmla="*/ 289464 w 361670"/>
                      <a:gd name="connsiteY75" fmla="*/ 143001 h 361333"/>
                      <a:gd name="connsiteX76" fmla="*/ 289464 w 361670"/>
                      <a:gd name="connsiteY76" fmla="*/ 15449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1670" h="361333">
                        <a:moveTo>
                          <a:pt x="180835" y="0"/>
                        </a:moveTo>
                        <a:cubicBezTo>
                          <a:pt x="80513" y="0"/>
                          <a:pt x="0" y="81076"/>
                          <a:pt x="0" y="180667"/>
                        </a:cubicBezTo>
                        <a:cubicBezTo>
                          <a:pt x="0" y="280895"/>
                          <a:pt x="81152" y="361333"/>
                          <a:pt x="180835" y="361333"/>
                        </a:cubicBezTo>
                        <a:cubicBezTo>
                          <a:pt x="280518" y="361333"/>
                          <a:pt x="361671" y="280257"/>
                          <a:pt x="361671" y="180667"/>
                        </a:cubicBezTo>
                        <a:cubicBezTo>
                          <a:pt x="361671" y="81076"/>
                          <a:pt x="281157" y="0"/>
                          <a:pt x="180835" y="0"/>
                        </a:cubicBezTo>
                        <a:close/>
                        <a:moveTo>
                          <a:pt x="125243" y="302601"/>
                        </a:moveTo>
                        <a:cubicBezTo>
                          <a:pt x="125243" y="306431"/>
                          <a:pt x="122687" y="308985"/>
                          <a:pt x="118853" y="308985"/>
                        </a:cubicBezTo>
                        <a:cubicBezTo>
                          <a:pt x="115019" y="308985"/>
                          <a:pt x="112463" y="306431"/>
                          <a:pt x="112463" y="302601"/>
                        </a:cubicBezTo>
                        <a:lnTo>
                          <a:pt x="112463" y="273234"/>
                        </a:lnTo>
                        <a:cubicBezTo>
                          <a:pt x="112463" y="272596"/>
                          <a:pt x="112463" y="271958"/>
                          <a:pt x="111824" y="271958"/>
                        </a:cubicBezTo>
                        <a:cubicBezTo>
                          <a:pt x="63899" y="231738"/>
                          <a:pt x="77318" y="194711"/>
                          <a:pt x="89459" y="176198"/>
                        </a:cubicBezTo>
                        <a:cubicBezTo>
                          <a:pt x="96488" y="165345"/>
                          <a:pt x="107351" y="157046"/>
                          <a:pt x="120770" y="151939"/>
                        </a:cubicBezTo>
                        <a:cubicBezTo>
                          <a:pt x="125243" y="150024"/>
                          <a:pt x="127799" y="148747"/>
                          <a:pt x="129077" y="148108"/>
                        </a:cubicBezTo>
                        <a:cubicBezTo>
                          <a:pt x="125243" y="144916"/>
                          <a:pt x="120131" y="138532"/>
                          <a:pt x="120770" y="129595"/>
                        </a:cubicBezTo>
                        <a:cubicBezTo>
                          <a:pt x="121409" y="120657"/>
                          <a:pt x="128438" y="112996"/>
                          <a:pt x="141218" y="105974"/>
                        </a:cubicBezTo>
                        <a:cubicBezTo>
                          <a:pt x="171889" y="90652"/>
                          <a:pt x="162943" y="65116"/>
                          <a:pt x="162305" y="64478"/>
                        </a:cubicBezTo>
                        <a:cubicBezTo>
                          <a:pt x="161027" y="61286"/>
                          <a:pt x="162943" y="57456"/>
                          <a:pt x="166138" y="56179"/>
                        </a:cubicBezTo>
                        <a:cubicBezTo>
                          <a:pt x="169333" y="54902"/>
                          <a:pt x="173167" y="56817"/>
                          <a:pt x="174445" y="60009"/>
                        </a:cubicBezTo>
                        <a:cubicBezTo>
                          <a:pt x="179557" y="72777"/>
                          <a:pt x="179557" y="100867"/>
                          <a:pt x="146969" y="117465"/>
                        </a:cubicBezTo>
                        <a:cubicBezTo>
                          <a:pt x="138662" y="121934"/>
                          <a:pt x="134189" y="126403"/>
                          <a:pt x="133550" y="130233"/>
                        </a:cubicBezTo>
                        <a:cubicBezTo>
                          <a:pt x="133550" y="134064"/>
                          <a:pt x="138023" y="138532"/>
                          <a:pt x="139301" y="139809"/>
                        </a:cubicBezTo>
                        <a:cubicBezTo>
                          <a:pt x="139940" y="139809"/>
                          <a:pt x="139940" y="140448"/>
                          <a:pt x="139940" y="140448"/>
                        </a:cubicBezTo>
                        <a:cubicBezTo>
                          <a:pt x="141857" y="142363"/>
                          <a:pt x="143135" y="145555"/>
                          <a:pt x="142496" y="149385"/>
                        </a:cubicBezTo>
                        <a:cubicBezTo>
                          <a:pt x="141218" y="155131"/>
                          <a:pt x="135467" y="159600"/>
                          <a:pt x="125243" y="163430"/>
                        </a:cubicBezTo>
                        <a:cubicBezTo>
                          <a:pt x="114380" y="167260"/>
                          <a:pt x="106073" y="174283"/>
                          <a:pt x="100322" y="182582"/>
                        </a:cubicBezTo>
                        <a:cubicBezTo>
                          <a:pt x="88181" y="201095"/>
                          <a:pt x="81791" y="229185"/>
                          <a:pt x="120131" y="261105"/>
                        </a:cubicBezTo>
                        <a:cubicBezTo>
                          <a:pt x="123326" y="263658"/>
                          <a:pt x="125243" y="268127"/>
                          <a:pt x="125243" y="272596"/>
                        </a:cubicBezTo>
                        <a:lnTo>
                          <a:pt x="125243" y="302601"/>
                        </a:lnTo>
                        <a:close/>
                        <a:moveTo>
                          <a:pt x="184669" y="233015"/>
                        </a:moveTo>
                        <a:lnTo>
                          <a:pt x="155276" y="263020"/>
                        </a:lnTo>
                        <a:cubicBezTo>
                          <a:pt x="153998" y="264297"/>
                          <a:pt x="152081" y="264935"/>
                          <a:pt x="150803" y="264935"/>
                        </a:cubicBezTo>
                        <a:cubicBezTo>
                          <a:pt x="148886" y="264935"/>
                          <a:pt x="147608" y="264297"/>
                          <a:pt x="146330" y="263020"/>
                        </a:cubicBezTo>
                        <a:lnTo>
                          <a:pt x="116297" y="233015"/>
                        </a:lnTo>
                        <a:cubicBezTo>
                          <a:pt x="106073" y="222801"/>
                          <a:pt x="105434" y="206203"/>
                          <a:pt x="114380" y="194711"/>
                        </a:cubicBezTo>
                        <a:cubicBezTo>
                          <a:pt x="118853" y="188966"/>
                          <a:pt x="125243" y="185774"/>
                          <a:pt x="131633" y="185135"/>
                        </a:cubicBezTo>
                        <a:cubicBezTo>
                          <a:pt x="138662" y="184497"/>
                          <a:pt x="145052" y="187051"/>
                          <a:pt x="149525" y="192158"/>
                        </a:cubicBezTo>
                        <a:lnTo>
                          <a:pt x="150164" y="192796"/>
                        </a:lnTo>
                        <a:lnTo>
                          <a:pt x="150803" y="192158"/>
                        </a:lnTo>
                        <a:cubicBezTo>
                          <a:pt x="155915" y="187051"/>
                          <a:pt x="162305" y="184497"/>
                          <a:pt x="168695" y="185135"/>
                        </a:cubicBezTo>
                        <a:cubicBezTo>
                          <a:pt x="175723" y="185774"/>
                          <a:pt x="181474" y="188966"/>
                          <a:pt x="185947" y="194711"/>
                        </a:cubicBezTo>
                        <a:cubicBezTo>
                          <a:pt x="195532" y="206203"/>
                          <a:pt x="194893" y="222801"/>
                          <a:pt x="184669" y="233015"/>
                        </a:cubicBezTo>
                        <a:close/>
                        <a:moveTo>
                          <a:pt x="200005" y="156408"/>
                        </a:moveTo>
                        <a:cubicBezTo>
                          <a:pt x="212146" y="131510"/>
                          <a:pt x="212146" y="119380"/>
                          <a:pt x="212146" y="118742"/>
                        </a:cubicBezTo>
                        <a:cubicBezTo>
                          <a:pt x="212146" y="116188"/>
                          <a:pt x="213424" y="114273"/>
                          <a:pt x="215980" y="112996"/>
                        </a:cubicBezTo>
                        <a:cubicBezTo>
                          <a:pt x="217897" y="111720"/>
                          <a:pt x="221092" y="112358"/>
                          <a:pt x="223009" y="113635"/>
                        </a:cubicBezTo>
                        <a:lnTo>
                          <a:pt x="255597" y="140448"/>
                        </a:lnTo>
                        <a:cubicBezTo>
                          <a:pt x="256876" y="141724"/>
                          <a:pt x="258154" y="143640"/>
                          <a:pt x="258154" y="145555"/>
                        </a:cubicBezTo>
                        <a:cubicBezTo>
                          <a:pt x="258154" y="147470"/>
                          <a:pt x="256876" y="149385"/>
                          <a:pt x="255597" y="150662"/>
                        </a:cubicBezTo>
                        <a:lnTo>
                          <a:pt x="209590" y="183859"/>
                        </a:lnTo>
                        <a:cubicBezTo>
                          <a:pt x="208312" y="184497"/>
                          <a:pt x="207034" y="185135"/>
                          <a:pt x="205756" y="185135"/>
                        </a:cubicBezTo>
                        <a:cubicBezTo>
                          <a:pt x="203839" y="185135"/>
                          <a:pt x="202561" y="184497"/>
                          <a:pt x="201283" y="183220"/>
                        </a:cubicBezTo>
                        <a:cubicBezTo>
                          <a:pt x="191698" y="174283"/>
                          <a:pt x="199366" y="158323"/>
                          <a:pt x="200005" y="156408"/>
                        </a:cubicBezTo>
                        <a:close/>
                        <a:moveTo>
                          <a:pt x="289464" y="154492"/>
                        </a:moveTo>
                        <a:cubicBezTo>
                          <a:pt x="283074" y="171729"/>
                          <a:pt x="244735" y="189604"/>
                          <a:pt x="237067" y="192796"/>
                        </a:cubicBezTo>
                        <a:cubicBezTo>
                          <a:pt x="236428" y="193435"/>
                          <a:pt x="214063" y="204926"/>
                          <a:pt x="222370" y="222163"/>
                        </a:cubicBezTo>
                        <a:cubicBezTo>
                          <a:pt x="224287" y="226631"/>
                          <a:pt x="225565" y="231100"/>
                          <a:pt x="226204" y="236846"/>
                        </a:cubicBezTo>
                        <a:cubicBezTo>
                          <a:pt x="227482" y="249614"/>
                          <a:pt x="228121" y="275788"/>
                          <a:pt x="216619" y="305154"/>
                        </a:cubicBezTo>
                        <a:cubicBezTo>
                          <a:pt x="215341" y="307708"/>
                          <a:pt x="213424" y="308985"/>
                          <a:pt x="210868" y="308985"/>
                        </a:cubicBezTo>
                        <a:cubicBezTo>
                          <a:pt x="210229" y="308985"/>
                          <a:pt x="209590" y="308985"/>
                          <a:pt x="208312" y="308346"/>
                        </a:cubicBezTo>
                        <a:cubicBezTo>
                          <a:pt x="205117" y="307069"/>
                          <a:pt x="203200" y="303239"/>
                          <a:pt x="204478" y="300047"/>
                        </a:cubicBezTo>
                        <a:cubicBezTo>
                          <a:pt x="215341" y="272596"/>
                          <a:pt x="214702" y="248975"/>
                          <a:pt x="213424" y="237484"/>
                        </a:cubicBezTo>
                        <a:cubicBezTo>
                          <a:pt x="212785" y="233654"/>
                          <a:pt x="212146" y="229823"/>
                          <a:pt x="210868" y="227270"/>
                        </a:cubicBezTo>
                        <a:cubicBezTo>
                          <a:pt x="200005" y="204926"/>
                          <a:pt x="219814" y="187051"/>
                          <a:pt x="231955" y="180667"/>
                        </a:cubicBezTo>
                        <a:cubicBezTo>
                          <a:pt x="249208" y="173006"/>
                          <a:pt x="274128" y="158961"/>
                          <a:pt x="277323" y="149385"/>
                        </a:cubicBezTo>
                        <a:cubicBezTo>
                          <a:pt x="277962" y="148108"/>
                          <a:pt x="277323" y="148108"/>
                          <a:pt x="277323" y="147470"/>
                        </a:cubicBezTo>
                        <a:cubicBezTo>
                          <a:pt x="269655" y="132148"/>
                          <a:pt x="246652" y="107889"/>
                          <a:pt x="246013" y="107889"/>
                        </a:cubicBezTo>
                        <a:cubicBezTo>
                          <a:pt x="245374" y="107251"/>
                          <a:pt x="245374" y="107251"/>
                          <a:pt x="245374" y="106612"/>
                        </a:cubicBezTo>
                        <a:cubicBezTo>
                          <a:pt x="229399" y="79800"/>
                          <a:pt x="214702" y="71500"/>
                          <a:pt x="207034" y="69585"/>
                        </a:cubicBezTo>
                        <a:cubicBezTo>
                          <a:pt x="201283" y="67670"/>
                          <a:pt x="196171" y="63201"/>
                          <a:pt x="193615" y="58094"/>
                        </a:cubicBezTo>
                        <a:lnTo>
                          <a:pt x="189142" y="48518"/>
                        </a:lnTo>
                        <a:cubicBezTo>
                          <a:pt x="187864" y="45326"/>
                          <a:pt x="189142" y="41496"/>
                          <a:pt x="192337" y="40219"/>
                        </a:cubicBezTo>
                        <a:cubicBezTo>
                          <a:pt x="195532" y="38942"/>
                          <a:pt x="199366" y="40219"/>
                          <a:pt x="200644" y="43411"/>
                        </a:cubicBezTo>
                        <a:lnTo>
                          <a:pt x="205117" y="52987"/>
                        </a:lnTo>
                        <a:cubicBezTo>
                          <a:pt x="206395" y="55540"/>
                          <a:pt x="208312" y="57456"/>
                          <a:pt x="210868" y="58094"/>
                        </a:cubicBezTo>
                        <a:cubicBezTo>
                          <a:pt x="220453" y="61286"/>
                          <a:pt x="238345" y="70224"/>
                          <a:pt x="256237" y="100228"/>
                        </a:cubicBezTo>
                        <a:cubicBezTo>
                          <a:pt x="260071" y="104059"/>
                          <a:pt x="281157" y="126403"/>
                          <a:pt x="289464" y="143001"/>
                        </a:cubicBezTo>
                        <a:cubicBezTo>
                          <a:pt x="290742" y="146193"/>
                          <a:pt x="291381" y="150024"/>
                          <a:pt x="289464" y="154492"/>
                        </a:cubicBezTo>
                        <a:close/>
                      </a:path>
                    </a:pathLst>
                  </a:custGeom>
                  <a:grpFill/>
                  <a:ln w="6390" cap="flat">
                    <a:noFill/>
                    <a:prstDash val="solid"/>
                    <a:miter/>
                  </a:ln>
                </p:spPr>
                <p:txBody>
                  <a:bodyPr rtlCol="0" anchor="ctr"/>
                  <a:lstStyle/>
                  <a:p>
                    <a:endParaRPr lang="en-US" sz="2400"/>
                  </a:p>
                </p:txBody>
              </p:sp>
              <p:sp>
                <p:nvSpPr>
                  <p:cNvPr id="37" name="Graphic 4">
                    <a:extLst>
                      <a:ext uri="{FF2B5EF4-FFF2-40B4-BE49-F238E27FC236}">
                        <a16:creationId xmlns:a16="http://schemas.microsoft.com/office/drawing/2014/main" id="{5BCD7794-36BF-5523-7AC9-6C74C90CC073}"/>
                      </a:ext>
                    </a:extLst>
                  </p:cNvPr>
                  <p:cNvSpPr/>
                  <p:nvPr/>
                </p:nvSpPr>
                <p:spPr>
                  <a:xfrm>
                    <a:off x="3209023" y="3955678"/>
                    <a:ext cx="31310" cy="37665"/>
                  </a:xfrm>
                  <a:custGeom>
                    <a:avLst/>
                    <a:gdLst>
                      <a:gd name="connsiteX0" fmla="*/ 13419 w 31310"/>
                      <a:gd name="connsiteY0" fmla="*/ 0 h 37665"/>
                      <a:gd name="connsiteX1" fmla="*/ 1917 w 31310"/>
                      <a:gd name="connsiteY1" fmla="*/ 31282 h 37665"/>
                      <a:gd name="connsiteX2" fmla="*/ 0 w 31310"/>
                      <a:gd name="connsiteY2" fmla="*/ 37666 h 37665"/>
                      <a:gd name="connsiteX3" fmla="*/ 31311 w 31310"/>
                      <a:gd name="connsiteY3" fmla="*/ 14683 h 37665"/>
                      <a:gd name="connsiteX4" fmla="*/ 13419 w 31310"/>
                      <a:gd name="connsiteY4" fmla="*/ 0 h 3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37665">
                        <a:moveTo>
                          <a:pt x="13419" y="0"/>
                        </a:moveTo>
                        <a:cubicBezTo>
                          <a:pt x="11502" y="7022"/>
                          <a:pt x="8307" y="17237"/>
                          <a:pt x="1917" y="31282"/>
                        </a:cubicBezTo>
                        <a:cubicBezTo>
                          <a:pt x="1278" y="33197"/>
                          <a:pt x="0" y="35750"/>
                          <a:pt x="0" y="37666"/>
                        </a:cubicBezTo>
                        <a:lnTo>
                          <a:pt x="31311" y="14683"/>
                        </a:lnTo>
                        <a:lnTo>
                          <a:pt x="13419" y="0"/>
                        </a:lnTo>
                        <a:close/>
                      </a:path>
                    </a:pathLst>
                  </a:custGeom>
                  <a:grpFill/>
                  <a:ln w="6390" cap="flat">
                    <a:noFill/>
                    <a:prstDash val="solid"/>
                    <a:miter/>
                  </a:ln>
                </p:spPr>
                <p:txBody>
                  <a:bodyPr rtlCol="0" anchor="ctr"/>
                  <a:lstStyle/>
                  <a:p>
                    <a:endParaRPr lang="en-US" sz="2400"/>
                  </a:p>
                </p:txBody>
              </p:sp>
            </p:grpSp>
          </p:grpSp>
        </p:grpSp>
        <p:sp>
          <p:nvSpPr>
            <p:cNvPr id="116" name="Oval 115">
              <a:extLst>
                <a:ext uri="{FF2B5EF4-FFF2-40B4-BE49-F238E27FC236}">
                  <a16:creationId xmlns:a16="http://schemas.microsoft.com/office/drawing/2014/main" id="{BC0A9A0F-5C23-CC3C-804A-F8EDAEDCE62C}"/>
                </a:ext>
              </a:extLst>
            </p:cNvPr>
            <p:cNvSpPr/>
            <p:nvPr/>
          </p:nvSpPr>
          <p:spPr bwMode="gray">
            <a:xfrm rot="18900000">
              <a:off x="1592549" y="2669931"/>
              <a:ext cx="2512177" cy="2512177"/>
            </a:xfrm>
            <a:prstGeom prst="ellipse">
              <a:avLst/>
            </a:prstGeom>
            <a:solidFill>
              <a:srgbClr val="27BDBE"/>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a:solidFill>
                  <a:schemeClr val="bg1"/>
                </a:solidFill>
              </a:endParaRPr>
            </a:p>
          </p:txBody>
        </p:sp>
        <p:grpSp>
          <p:nvGrpSpPr>
            <p:cNvPr id="486" name="Group 485">
              <a:extLst>
                <a:ext uri="{FF2B5EF4-FFF2-40B4-BE49-F238E27FC236}">
                  <a16:creationId xmlns:a16="http://schemas.microsoft.com/office/drawing/2014/main" id="{F5D506C4-4680-F6AA-C670-682A0C4FC518}"/>
                </a:ext>
              </a:extLst>
            </p:cNvPr>
            <p:cNvGrpSpPr/>
            <p:nvPr/>
          </p:nvGrpSpPr>
          <p:grpSpPr>
            <a:xfrm>
              <a:off x="2149779" y="2910501"/>
              <a:ext cx="1424651" cy="1914583"/>
              <a:chOff x="9815766" y="7302819"/>
              <a:chExt cx="1032554" cy="1387646"/>
            </a:xfrm>
            <a:solidFill>
              <a:schemeClr val="bg1"/>
            </a:solidFill>
          </p:grpSpPr>
          <p:sp>
            <p:nvSpPr>
              <p:cNvPr id="487" name="Freeform 166">
                <a:extLst>
                  <a:ext uri="{FF2B5EF4-FFF2-40B4-BE49-F238E27FC236}">
                    <a16:creationId xmlns:a16="http://schemas.microsoft.com/office/drawing/2014/main" id="{64DCD865-588E-1C57-8B31-A0E7A323D2E7}"/>
                  </a:ext>
                </a:extLst>
              </p:cNvPr>
              <p:cNvSpPr>
                <a:spLocks/>
              </p:cNvSpPr>
              <p:nvPr/>
            </p:nvSpPr>
            <p:spPr bwMode="auto">
              <a:xfrm>
                <a:off x="10359043" y="7302819"/>
                <a:ext cx="489277" cy="790369"/>
              </a:xfrm>
              <a:custGeom>
                <a:avLst/>
                <a:gdLst>
                  <a:gd name="T0" fmla="*/ 28 w 82"/>
                  <a:gd name="T1" fmla="*/ 33 h 132"/>
                  <a:gd name="T2" fmla="*/ 30 w 82"/>
                  <a:gd name="T3" fmla="*/ 40 h 132"/>
                  <a:gd name="T4" fmla="*/ 30 w 82"/>
                  <a:gd name="T5" fmla="*/ 45 h 132"/>
                  <a:gd name="T6" fmla="*/ 35 w 82"/>
                  <a:gd name="T7" fmla="*/ 50 h 132"/>
                  <a:gd name="T8" fmla="*/ 36 w 82"/>
                  <a:gd name="T9" fmla="*/ 53 h 132"/>
                  <a:gd name="T10" fmla="*/ 39 w 82"/>
                  <a:gd name="T11" fmla="*/ 49 h 132"/>
                  <a:gd name="T12" fmla="*/ 37 w 82"/>
                  <a:gd name="T13" fmla="*/ 42 h 132"/>
                  <a:gd name="T14" fmla="*/ 41 w 82"/>
                  <a:gd name="T15" fmla="*/ 43 h 132"/>
                  <a:gd name="T16" fmla="*/ 45 w 82"/>
                  <a:gd name="T17" fmla="*/ 55 h 132"/>
                  <a:gd name="T18" fmla="*/ 48 w 82"/>
                  <a:gd name="T19" fmla="*/ 63 h 132"/>
                  <a:gd name="T20" fmla="*/ 57 w 82"/>
                  <a:gd name="T21" fmla="*/ 68 h 132"/>
                  <a:gd name="T22" fmla="*/ 64 w 82"/>
                  <a:gd name="T23" fmla="*/ 69 h 132"/>
                  <a:gd name="T24" fmla="*/ 71 w 82"/>
                  <a:gd name="T25" fmla="*/ 65 h 132"/>
                  <a:gd name="T26" fmla="*/ 80 w 82"/>
                  <a:gd name="T27" fmla="*/ 65 h 132"/>
                  <a:gd name="T28" fmla="*/ 80 w 82"/>
                  <a:gd name="T29" fmla="*/ 71 h 132"/>
                  <a:gd name="T30" fmla="*/ 76 w 82"/>
                  <a:gd name="T31" fmla="*/ 81 h 132"/>
                  <a:gd name="T32" fmla="*/ 71 w 82"/>
                  <a:gd name="T33" fmla="*/ 86 h 132"/>
                  <a:gd name="T34" fmla="*/ 70 w 82"/>
                  <a:gd name="T35" fmla="*/ 89 h 132"/>
                  <a:gd name="T36" fmla="*/ 67 w 82"/>
                  <a:gd name="T37" fmla="*/ 91 h 132"/>
                  <a:gd name="T38" fmla="*/ 60 w 82"/>
                  <a:gd name="T39" fmla="*/ 92 h 132"/>
                  <a:gd name="T40" fmla="*/ 54 w 82"/>
                  <a:gd name="T41" fmla="*/ 99 h 132"/>
                  <a:gd name="T42" fmla="*/ 47 w 82"/>
                  <a:gd name="T43" fmla="*/ 114 h 132"/>
                  <a:gd name="T44" fmla="*/ 36 w 82"/>
                  <a:gd name="T45" fmla="*/ 127 h 132"/>
                  <a:gd name="T46" fmla="*/ 27 w 82"/>
                  <a:gd name="T47" fmla="*/ 131 h 132"/>
                  <a:gd name="T48" fmla="*/ 23 w 82"/>
                  <a:gd name="T49" fmla="*/ 127 h 132"/>
                  <a:gd name="T50" fmla="*/ 20 w 82"/>
                  <a:gd name="T51" fmla="*/ 123 h 132"/>
                  <a:gd name="T52" fmla="*/ 24 w 82"/>
                  <a:gd name="T53" fmla="*/ 119 h 132"/>
                  <a:gd name="T54" fmla="*/ 28 w 82"/>
                  <a:gd name="T55" fmla="*/ 105 h 132"/>
                  <a:gd name="T56" fmla="*/ 21 w 82"/>
                  <a:gd name="T57" fmla="*/ 100 h 132"/>
                  <a:gd name="T58" fmla="*/ 15 w 82"/>
                  <a:gd name="T59" fmla="*/ 96 h 132"/>
                  <a:gd name="T60" fmla="*/ 9 w 82"/>
                  <a:gd name="T61" fmla="*/ 93 h 132"/>
                  <a:gd name="T62" fmla="*/ 10 w 82"/>
                  <a:gd name="T63" fmla="*/ 87 h 132"/>
                  <a:gd name="T64" fmla="*/ 20 w 82"/>
                  <a:gd name="T65" fmla="*/ 82 h 132"/>
                  <a:gd name="T66" fmla="*/ 24 w 82"/>
                  <a:gd name="T67" fmla="*/ 74 h 132"/>
                  <a:gd name="T68" fmla="*/ 25 w 82"/>
                  <a:gd name="T69" fmla="*/ 68 h 132"/>
                  <a:gd name="T70" fmla="*/ 22 w 82"/>
                  <a:gd name="T71" fmla="*/ 46 h 132"/>
                  <a:gd name="T72" fmla="*/ 18 w 82"/>
                  <a:gd name="T73" fmla="*/ 36 h 132"/>
                  <a:gd name="T74" fmla="*/ 11 w 82"/>
                  <a:gd name="T75" fmla="*/ 25 h 132"/>
                  <a:gd name="T76" fmla="*/ 4 w 82"/>
                  <a:gd name="T77" fmla="*/ 16 h 132"/>
                  <a:gd name="T78" fmla="*/ 5 w 82"/>
                  <a:gd name="T79" fmla="*/ 12 h 132"/>
                  <a:gd name="T80" fmla="*/ 0 w 82"/>
                  <a:gd name="T81" fmla="*/ 1 h 132"/>
                  <a:gd name="T82" fmla="*/ 0 w 82"/>
                  <a:gd name="T83" fmla="*/ 0 h 132"/>
                  <a:gd name="T84" fmla="*/ 7 w 82"/>
                  <a:gd name="T85" fmla="*/ 4 h 132"/>
                  <a:gd name="T86" fmla="*/ 13 w 82"/>
                  <a:gd name="T87" fmla="*/ 11 h 132"/>
                  <a:gd name="T88" fmla="*/ 25 w 82"/>
                  <a:gd name="T89" fmla="*/ 19 h 132"/>
                  <a:gd name="T90" fmla="*/ 28 w 82"/>
                  <a:gd name="T91" fmla="*/ 3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132">
                    <a:moveTo>
                      <a:pt x="28" y="30"/>
                    </a:moveTo>
                    <a:cubicBezTo>
                      <a:pt x="28" y="31"/>
                      <a:pt x="28" y="32"/>
                      <a:pt x="28" y="33"/>
                    </a:cubicBezTo>
                    <a:cubicBezTo>
                      <a:pt x="27" y="34"/>
                      <a:pt x="28" y="34"/>
                      <a:pt x="28" y="35"/>
                    </a:cubicBezTo>
                    <a:cubicBezTo>
                      <a:pt x="29" y="36"/>
                      <a:pt x="30" y="38"/>
                      <a:pt x="30" y="40"/>
                    </a:cubicBezTo>
                    <a:cubicBezTo>
                      <a:pt x="30" y="41"/>
                      <a:pt x="30" y="43"/>
                      <a:pt x="29" y="44"/>
                    </a:cubicBezTo>
                    <a:cubicBezTo>
                      <a:pt x="29" y="45"/>
                      <a:pt x="29" y="45"/>
                      <a:pt x="30" y="45"/>
                    </a:cubicBezTo>
                    <a:cubicBezTo>
                      <a:pt x="31" y="45"/>
                      <a:pt x="31" y="46"/>
                      <a:pt x="32" y="46"/>
                    </a:cubicBezTo>
                    <a:cubicBezTo>
                      <a:pt x="34" y="47"/>
                      <a:pt x="34" y="48"/>
                      <a:pt x="35" y="50"/>
                    </a:cubicBezTo>
                    <a:cubicBezTo>
                      <a:pt x="35" y="51"/>
                      <a:pt x="35" y="51"/>
                      <a:pt x="36" y="52"/>
                    </a:cubicBezTo>
                    <a:cubicBezTo>
                      <a:pt x="36" y="52"/>
                      <a:pt x="36" y="53"/>
                      <a:pt x="36" y="53"/>
                    </a:cubicBezTo>
                    <a:cubicBezTo>
                      <a:pt x="37" y="54"/>
                      <a:pt x="38" y="54"/>
                      <a:pt x="38" y="53"/>
                    </a:cubicBezTo>
                    <a:cubicBezTo>
                      <a:pt x="39" y="51"/>
                      <a:pt x="39" y="50"/>
                      <a:pt x="39" y="49"/>
                    </a:cubicBezTo>
                    <a:cubicBezTo>
                      <a:pt x="38" y="47"/>
                      <a:pt x="38" y="44"/>
                      <a:pt x="37" y="42"/>
                    </a:cubicBezTo>
                    <a:cubicBezTo>
                      <a:pt x="37" y="42"/>
                      <a:pt x="37" y="42"/>
                      <a:pt x="37" y="42"/>
                    </a:cubicBezTo>
                    <a:cubicBezTo>
                      <a:pt x="37" y="41"/>
                      <a:pt x="37" y="41"/>
                      <a:pt x="38" y="41"/>
                    </a:cubicBezTo>
                    <a:cubicBezTo>
                      <a:pt x="39" y="41"/>
                      <a:pt x="41" y="41"/>
                      <a:pt x="41" y="43"/>
                    </a:cubicBezTo>
                    <a:cubicBezTo>
                      <a:pt x="42" y="45"/>
                      <a:pt x="43" y="47"/>
                      <a:pt x="44" y="49"/>
                    </a:cubicBezTo>
                    <a:cubicBezTo>
                      <a:pt x="45" y="51"/>
                      <a:pt x="45" y="53"/>
                      <a:pt x="45" y="55"/>
                    </a:cubicBezTo>
                    <a:cubicBezTo>
                      <a:pt x="45" y="56"/>
                      <a:pt x="45" y="57"/>
                      <a:pt x="45" y="58"/>
                    </a:cubicBezTo>
                    <a:cubicBezTo>
                      <a:pt x="45" y="60"/>
                      <a:pt x="46" y="62"/>
                      <a:pt x="48" y="63"/>
                    </a:cubicBezTo>
                    <a:cubicBezTo>
                      <a:pt x="48" y="63"/>
                      <a:pt x="49" y="63"/>
                      <a:pt x="50" y="64"/>
                    </a:cubicBezTo>
                    <a:cubicBezTo>
                      <a:pt x="52" y="66"/>
                      <a:pt x="54" y="67"/>
                      <a:pt x="57" y="68"/>
                    </a:cubicBezTo>
                    <a:cubicBezTo>
                      <a:pt x="57" y="68"/>
                      <a:pt x="58" y="68"/>
                      <a:pt x="59" y="69"/>
                    </a:cubicBezTo>
                    <a:cubicBezTo>
                      <a:pt x="61" y="69"/>
                      <a:pt x="62" y="69"/>
                      <a:pt x="64" y="69"/>
                    </a:cubicBezTo>
                    <a:cubicBezTo>
                      <a:pt x="65" y="69"/>
                      <a:pt x="65" y="69"/>
                      <a:pt x="66" y="68"/>
                    </a:cubicBezTo>
                    <a:cubicBezTo>
                      <a:pt x="67" y="67"/>
                      <a:pt x="69" y="66"/>
                      <a:pt x="71" y="65"/>
                    </a:cubicBezTo>
                    <a:cubicBezTo>
                      <a:pt x="73" y="64"/>
                      <a:pt x="75" y="64"/>
                      <a:pt x="78" y="64"/>
                    </a:cubicBezTo>
                    <a:cubicBezTo>
                      <a:pt x="78" y="65"/>
                      <a:pt x="79" y="65"/>
                      <a:pt x="80" y="65"/>
                    </a:cubicBezTo>
                    <a:cubicBezTo>
                      <a:pt x="81" y="66"/>
                      <a:pt x="82" y="67"/>
                      <a:pt x="81" y="69"/>
                    </a:cubicBezTo>
                    <a:cubicBezTo>
                      <a:pt x="81" y="70"/>
                      <a:pt x="80" y="70"/>
                      <a:pt x="80" y="71"/>
                    </a:cubicBezTo>
                    <a:cubicBezTo>
                      <a:pt x="79" y="72"/>
                      <a:pt x="78" y="73"/>
                      <a:pt x="78" y="74"/>
                    </a:cubicBezTo>
                    <a:cubicBezTo>
                      <a:pt x="77" y="77"/>
                      <a:pt x="76" y="79"/>
                      <a:pt x="76" y="81"/>
                    </a:cubicBezTo>
                    <a:cubicBezTo>
                      <a:pt x="75" y="82"/>
                      <a:pt x="75" y="83"/>
                      <a:pt x="74" y="83"/>
                    </a:cubicBezTo>
                    <a:cubicBezTo>
                      <a:pt x="73" y="84"/>
                      <a:pt x="72" y="85"/>
                      <a:pt x="71" y="86"/>
                    </a:cubicBezTo>
                    <a:cubicBezTo>
                      <a:pt x="71" y="86"/>
                      <a:pt x="71" y="87"/>
                      <a:pt x="71" y="87"/>
                    </a:cubicBezTo>
                    <a:cubicBezTo>
                      <a:pt x="70" y="88"/>
                      <a:pt x="70" y="89"/>
                      <a:pt x="70" y="89"/>
                    </a:cubicBezTo>
                    <a:cubicBezTo>
                      <a:pt x="70" y="89"/>
                      <a:pt x="70" y="89"/>
                      <a:pt x="70" y="90"/>
                    </a:cubicBezTo>
                    <a:cubicBezTo>
                      <a:pt x="69" y="91"/>
                      <a:pt x="69" y="92"/>
                      <a:pt x="67" y="91"/>
                    </a:cubicBezTo>
                    <a:cubicBezTo>
                      <a:pt x="65" y="91"/>
                      <a:pt x="64" y="91"/>
                      <a:pt x="62" y="91"/>
                    </a:cubicBezTo>
                    <a:cubicBezTo>
                      <a:pt x="61" y="91"/>
                      <a:pt x="60" y="91"/>
                      <a:pt x="60" y="92"/>
                    </a:cubicBezTo>
                    <a:cubicBezTo>
                      <a:pt x="58" y="93"/>
                      <a:pt x="57" y="93"/>
                      <a:pt x="56" y="95"/>
                    </a:cubicBezTo>
                    <a:cubicBezTo>
                      <a:pt x="54" y="96"/>
                      <a:pt x="54" y="98"/>
                      <a:pt x="54" y="99"/>
                    </a:cubicBezTo>
                    <a:cubicBezTo>
                      <a:pt x="55" y="102"/>
                      <a:pt x="55" y="105"/>
                      <a:pt x="53" y="107"/>
                    </a:cubicBezTo>
                    <a:cubicBezTo>
                      <a:pt x="51" y="109"/>
                      <a:pt x="49" y="112"/>
                      <a:pt x="47" y="114"/>
                    </a:cubicBezTo>
                    <a:cubicBezTo>
                      <a:pt x="45" y="117"/>
                      <a:pt x="43" y="119"/>
                      <a:pt x="41" y="121"/>
                    </a:cubicBezTo>
                    <a:cubicBezTo>
                      <a:pt x="39" y="123"/>
                      <a:pt x="38" y="125"/>
                      <a:pt x="36" y="127"/>
                    </a:cubicBezTo>
                    <a:cubicBezTo>
                      <a:pt x="34" y="129"/>
                      <a:pt x="32" y="131"/>
                      <a:pt x="29" y="131"/>
                    </a:cubicBezTo>
                    <a:cubicBezTo>
                      <a:pt x="28" y="132"/>
                      <a:pt x="27" y="132"/>
                      <a:pt x="27" y="131"/>
                    </a:cubicBezTo>
                    <a:cubicBezTo>
                      <a:pt x="26" y="130"/>
                      <a:pt x="26" y="129"/>
                      <a:pt x="25" y="129"/>
                    </a:cubicBezTo>
                    <a:cubicBezTo>
                      <a:pt x="25" y="128"/>
                      <a:pt x="24" y="127"/>
                      <a:pt x="23" y="127"/>
                    </a:cubicBezTo>
                    <a:cubicBezTo>
                      <a:pt x="22" y="127"/>
                      <a:pt x="22" y="126"/>
                      <a:pt x="21" y="126"/>
                    </a:cubicBezTo>
                    <a:cubicBezTo>
                      <a:pt x="20" y="125"/>
                      <a:pt x="19" y="124"/>
                      <a:pt x="20" y="123"/>
                    </a:cubicBezTo>
                    <a:cubicBezTo>
                      <a:pt x="21" y="122"/>
                      <a:pt x="21" y="122"/>
                      <a:pt x="22" y="121"/>
                    </a:cubicBezTo>
                    <a:cubicBezTo>
                      <a:pt x="23" y="120"/>
                      <a:pt x="24" y="120"/>
                      <a:pt x="24" y="119"/>
                    </a:cubicBezTo>
                    <a:cubicBezTo>
                      <a:pt x="26" y="117"/>
                      <a:pt x="27" y="115"/>
                      <a:pt x="28" y="113"/>
                    </a:cubicBezTo>
                    <a:cubicBezTo>
                      <a:pt x="28" y="110"/>
                      <a:pt x="29" y="108"/>
                      <a:pt x="28" y="105"/>
                    </a:cubicBezTo>
                    <a:cubicBezTo>
                      <a:pt x="27" y="103"/>
                      <a:pt x="25" y="102"/>
                      <a:pt x="23" y="101"/>
                    </a:cubicBezTo>
                    <a:cubicBezTo>
                      <a:pt x="22" y="101"/>
                      <a:pt x="21" y="101"/>
                      <a:pt x="21" y="100"/>
                    </a:cubicBezTo>
                    <a:cubicBezTo>
                      <a:pt x="19" y="100"/>
                      <a:pt x="18" y="99"/>
                      <a:pt x="18" y="98"/>
                    </a:cubicBezTo>
                    <a:cubicBezTo>
                      <a:pt x="17" y="97"/>
                      <a:pt x="16" y="96"/>
                      <a:pt x="15" y="96"/>
                    </a:cubicBezTo>
                    <a:cubicBezTo>
                      <a:pt x="14" y="95"/>
                      <a:pt x="12" y="95"/>
                      <a:pt x="11" y="94"/>
                    </a:cubicBezTo>
                    <a:cubicBezTo>
                      <a:pt x="10" y="94"/>
                      <a:pt x="10" y="94"/>
                      <a:pt x="9" y="93"/>
                    </a:cubicBezTo>
                    <a:cubicBezTo>
                      <a:pt x="9" y="92"/>
                      <a:pt x="9" y="91"/>
                      <a:pt x="9" y="90"/>
                    </a:cubicBezTo>
                    <a:cubicBezTo>
                      <a:pt x="8" y="89"/>
                      <a:pt x="8" y="88"/>
                      <a:pt x="10" y="87"/>
                    </a:cubicBezTo>
                    <a:cubicBezTo>
                      <a:pt x="12" y="86"/>
                      <a:pt x="14" y="84"/>
                      <a:pt x="16" y="83"/>
                    </a:cubicBezTo>
                    <a:cubicBezTo>
                      <a:pt x="17" y="83"/>
                      <a:pt x="19" y="83"/>
                      <a:pt x="20" y="82"/>
                    </a:cubicBezTo>
                    <a:cubicBezTo>
                      <a:pt x="21" y="82"/>
                      <a:pt x="22" y="81"/>
                      <a:pt x="22" y="79"/>
                    </a:cubicBezTo>
                    <a:cubicBezTo>
                      <a:pt x="23" y="78"/>
                      <a:pt x="23" y="76"/>
                      <a:pt x="24" y="74"/>
                    </a:cubicBezTo>
                    <a:cubicBezTo>
                      <a:pt x="24" y="74"/>
                      <a:pt x="24" y="73"/>
                      <a:pt x="24" y="73"/>
                    </a:cubicBezTo>
                    <a:cubicBezTo>
                      <a:pt x="24" y="71"/>
                      <a:pt x="24" y="69"/>
                      <a:pt x="25" y="68"/>
                    </a:cubicBezTo>
                    <a:cubicBezTo>
                      <a:pt x="27" y="65"/>
                      <a:pt x="27" y="62"/>
                      <a:pt x="26" y="59"/>
                    </a:cubicBezTo>
                    <a:cubicBezTo>
                      <a:pt x="25" y="55"/>
                      <a:pt x="24" y="50"/>
                      <a:pt x="22" y="46"/>
                    </a:cubicBezTo>
                    <a:cubicBezTo>
                      <a:pt x="22" y="45"/>
                      <a:pt x="21" y="44"/>
                      <a:pt x="21" y="43"/>
                    </a:cubicBezTo>
                    <a:cubicBezTo>
                      <a:pt x="19" y="41"/>
                      <a:pt x="19" y="39"/>
                      <a:pt x="18" y="36"/>
                    </a:cubicBezTo>
                    <a:cubicBezTo>
                      <a:pt x="17" y="35"/>
                      <a:pt x="17" y="35"/>
                      <a:pt x="16" y="34"/>
                    </a:cubicBezTo>
                    <a:cubicBezTo>
                      <a:pt x="14" y="31"/>
                      <a:pt x="13" y="28"/>
                      <a:pt x="11" y="25"/>
                    </a:cubicBezTo>
                    <a:cubicBezTo>
                      <a:pt x="10" y="23"/>
                      <a:pt x="8" y="20"/>
                      <a:pt x="6" y="18"/>
                    </a:cubicBezTo>
                    <a:cubicBezTo>
                      <a:pt x="5" y="17"/>
                      <a:pt x="5" y="16"/>
                      <a:pt x="4" y="16"/>
                    </a:cubicBezTo>
                    <a:cubicBezTo>
                      <a:pt x="4" y="15"/>
                      <a:pt x="4" y="14"/>
                      <a:pt x="4" y="13"/>
                    </a:cubicBezTo>
                    <a:cubicBezTo>
                      <a:pt x="5" y="13"/>
                      <a:pt x="5" y="12"/>
                      <a:pt x="5" y="12"/>
                    </a:cubicBezTo>
                    <a:cubicBezTo>
                      <a:pt x="4" y="10"/>
                      <a:pt x="4" y="8"/>
                      <a:pt x="3" y="6"/>
                    </a:cubicBezTo>
                    <a:cubicBezTo>
                      <a:pt x="2" y="5"/>
                      <a:pt x="1" y="3"/>
                      <a:pt x="0" y="1"/>
                    </a:cubicBezTo>
                    <a:cubicBezTo>
                      <a:pt x="0" y="1"/>
                      <a:pt x="0" y="1"/>
                      <a:pt x="0" y="1"/>
                    </a:cubicBezTo>
                    <a:cubicBezTo>
                      <a:pt x="0" y="1"/>
                      <a:pt x="0" y="0"/>
                      <a:pt x="0" y="0"/>
                    </a:cubicBezTo>
                    <a:cubicBezTo>
                      <a:pt x="0" y="0"/>
                      <a:pt x="1" y="0"/>
                      <a:pt x="1" y="0"/>
                    </a:cubicBezTo>
                    <a:cubicBezTo>
                      <a:pt x="3" y="1"/>
                      <a:pt x="5" y="2"/>
                      <a:pt x="7" y="4"/>
                    </a:cubicBezTo>
                    <a:cubicBezTo>
                      <a:pt x="8" y="5"/>
                      <a:pt x="8" y="6"/>
                      <a:pt x="9" y="7"/>
                    </a:cubicBezTo>
                    <a:cubicBezTo>
                      <a:pt x="10" y="9"/>
                      <a:pt x="11" y="10"/>
                      <a:pt x="13" y="11"/>
                    </a:cubicBezTo>
                    <a:cubicBezTo>
                      <a:pt x="15" y="11"/>
                      <a:pt x="17" y="12"/>
                      <a:pt x="19" y="13"/>
                    </a:cubicBezTo>
                    <a:cubicBezTo>
                      <a:pt x="22" y="14"/>
                      <a:pt x="24" y="16"/>
                      <a:pt x="25" y="19"/>
                    </a:cubicBezTo>
                    <a:cubicBezTo>
                      <a:pt x="26" y="20"/>
                      <a:pt x="26" y="22"/>
                      <a:pt x="27" y="24"/>
                    </a:cubicBezTo>
                    <a:cubicBezTo>
                      <a:pt x="28" y="26"/>
                      <a:pt x="28" y="28"/>
                      <a:pt x="28" y="3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8" name="Freeform 167">
                <a:extLst>
                  <a:ext uri="{FF2B5EF4-FFF2-40B4-BE49-F238E27FC236}">
                    <a16:creationId xmlns:a16="http://schemas.microsoft.com/office/drawing/2014/main" id="{C4B175E1-A787-C599-D062-D734D5CCF359}"/>
                  </a:ext>
                </a:extLst>
              </p:cNvPr>
              <p:cNvSpPr>
                <a:spLocks/>
              </p:cNvSpPr>
              <p:nvPr/>
            </p:nvSpPr>
            <p:spPr bwMode="auto">
              <a:xfrm>
                <a:off x="9815766" y="7954096"/>
                <a:ext cx="638187" cy="664369"/>
              </a:xfrm>
              <a:custGeom>
                <a:avLst/>
                <a:gdLst>
                  <a:gd name="T0" fmla="*/ 86 w 107"/>
                  <a:gd name="T1" fmla="*/ 5 h 111"/>
                  <a:gd name="T2" fmla="*/ 89 w 107"/>
                  <a:gd name="T3" fmla="*/ 10 h 111"/>
                  <a:gd name="T4" fmla="*/ 93 w 107"/>
                  <a:gd name="T5" fmla="*/ 13 h 111"/>
                  <a:gd name="T6" fmla="*/ 97 w 107"/>
                  <a:gd name="T7" fmla="*/ 9 h 111"/>
                  <a:gd name="T8" fmla="*/ 99 w 107"/>
                  <a:gd name="T9" fmla="*/ 7 h 111"/>
                  <a:gd name="T10" fmla="*/ 102 w 107"/>
                  <a:gd name="T11" fmla="*/ 6 h 111"/>
                  <a:gd name="T12" fmla="*/ 106 w 107"/>
                  <a:gd name="T13" fmla="*/ 15 h 111"/>
                  <a:gd name="T14" fmla="*/ 104 w 107"/>
                  <a:gd name="T15" fmla="*/ 22 h 111"/>
                  <a:gd name="T16" fmla="*/ 103 w 107"/>
                  <a:gd name="T17" fmla="*/ 27 h 111"/>
                  <a:gd name="T18" fmla="*/ 95 w 107"/>
                  <a:gd name="T19" fmla="*/ 36 h 111"/>
                  <a:gd name="T20" fmla="*/ 87 w 107"/>
                  <a:gd name="T21" fmla="*/ 47 h 111"/>
                  <a:gd name="T22" fmla="*/ 83 w 107"/>
                  <a:gd name="T23" fmla="*/ 52 h 111"/>
                  <a:gd name="T24" fmla="*/ 86 w 107"/>
                  <a:gd name="T25" fmla="*/ 56 h 111"/>
                  <a:gd name="T26" fmla="*/ 87 w 107"/>
                  <a:gd name="T27" fmla="*/ 60 h 111"/>
                  <a:gd name="T28" fmla="*/ 81 w 107"/>
                  <a:gd name="T29" fmla="*/ 62 h 111"/>
                  <a:gd name="T30" fmla="*/ 63 w 107"/>
                  <a:gd name="T31" fmla="*/ 69 h 111"/>
                  <a:gd name="T32" fmla="*/ 61 w 107"/>
                  <a:gd name="T33" fmla="*/ 74 h 111"/>
                  <a:gd name="T34" fmla="*/ 55 w 107"/>
                  <a:gd name="T35" fmla="*/ 90 h 111"/>
                  <a:gd name="T36" fmla="*/ 53 w 107"/>
                  <a:gd name="T37" fmla="*/ 97 h 111"/>
                  <a:gd name="T38" fmla="*/ 43 w 107"/>
                  <a:gd name="T39" fmla="*/ 106 h 111"/>
                  <a:gd name="T40" fmla="*/ 32 w 107"/>
                  <a:gd name="T41" fmla="*/ 110 h 111"/>
                  <a:gd name="T42" fmla="*/ 23 w 107"/>
                  <a:gd name="T43" fmla="*/ 108 h 111"/>
                  <a:gd name="T44" fmla="*/ 19 w 107"/>
                  <a:gd name="T45" fmla="*/ 105 h 111"/>
                  <a:gd name="T46" fmla="*/ 16 w 107"/>
                  <a:gd name="T47" fmla="*/ 103 h 111"/>
                  <a:gd name="T48" fmla="*/ 5 w 107"/>
                  <a:gd name="T49" fmla="*/ 102 h 111"/>
                  <a:gd name="T50" fmla="*/ 2 w 107"/>
                  <a:gd name="T51" fmla="*/ 91 h 111"/>
                  <a:gd name="T52" fmla="*/ 8 w 107"/>
                  <a:gd name="T53" fmla="*/ 80 h 111"/>
                  <a:gd name="T54" fmla="*/ 24 w 107"/>
                  <a:gd name="T55" fmla="*/ 62 h 111"/>
                  <a:gd name="T56" fmla="*/ 30 w 107"/>
                  <a:gd name="T57" fmla="*/ 59 h 111"/>
                  <a:gd name="T58" fmla="*/ 48 w 107"/>
                  <a:gd name="T59" fmla="*/ 47 h 111"/>
                  <a:gd name="T60" fmla="*/ 56 w 107"/>
                  <a:gd name="T61" fmla="*/ 42 h 111"/>
                  <a:gd name="T62" fmla="*/ 65 w 107"/>
                  <a:gd name="T63" fmla="*/ 28 h 111"/>
                  <a:gd name="T64" fmla="*/ 68 w 107"/>
                  <a:gd name="T65" fmla="*/ 21 h 111"/>
                  <a:gd name="T66" fmla="*/ 75 w 107"/>
                  <a:gd name="T67" fmla="*/ 13 h 111"/>
                  <a:gd name="T68" fmla="*/ 76 w 107"/>
                  <a:gd name="T69" fmla="*/ 7 h 111"/>
                  <a:gd name="T70" fmla="*/ 83 w 107"/>
                  <a:gd name="T71" fmla="*/ 1 h 111"/>
                  <a:gd name="T72" fmla="*/ 86 w 107"/>
                  <a:gd name="T73" fmla="*/ 2 h 111"/>
                  <a:gd name="T74" fmla="*/ 86 w 107"/>
                  <a:gd name="T75"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111">
                    <a:moveTo>
                      <a:pt x="86" y="4"/>
                    </a:moveTo>
                    <a:cubicBezTo>
                      <a:pt x="86" y="4"/>
                      <a:pt x="86" y="4"/>
                      <a:pt x="86" y="5"/>
                    </a:cubicBezTo>
                    <a:cubicBezTo>
                      <a:pt x="86" y="5"/>
                      <a:pt x="86" y="6"/>
                      <a:pt x="87" y="6"/>
                    </a:cubicBezTo>
                    <a:cubicBezTo>
                      <a:pt x="89" y="7"/>
                      <a:pt x="89" y="9"/>
                      <a:pt x="89" y="10"/>
                    </a:cubicBezTo>
                    <a:cubicBezTo>
                      <a:pt x="89" y="11"/>
                      <a:pt x="89" y="12"/>
                      <a:pt x="89" y="12"/>
                    </a:cubicBezTo>
                    <a:cubicBezTo>
                      <a:pt x="89" y="14"/>
                      <a:pt x="91" y="15"/>
                      <a:pt x="93" y="13"/>
                    </a:cubicBezTo>
                    <a:cubicBezTo>
                      <a:pt x="93" y="13"/>
                      <a:pt x="94" y="12"/>
                      <a:pt x="94" y="11"/>
                    </a:cubicBezTo>
                    <a:cubicBezTo>
                      <a:pt x="95" y="10"/>
                      <a:pt x="96" y="10"/>
                      <a:pt x="97" y="9"/>
                    </a:cubicBezTo>
                    <a:cubicBezTo>
                      <a:pt x="97" y="9"/>
                      <a:pt x="97" y="9"/>
                      <a:pt x="98" y="8"/>
                    </a:cubicBezTo>
                    <a:cubicBezTo>
                      <a:pt x="98" y="8"/>
                      <a:pt x="99" y="7"/>
                      <a:pt x="99" y="7"/>
                    </a:cubicBezTo>
                    <a:cubicBezTo>
                      <a:pt x="100" y="6"/>
                      <a:pt x="101" y="6"/>
                      <a:pt x="102" y="6"/>
                    </a:cubicBezTo>
                    <a:cubicBezTo>
                      <a:pt x="102" y="6"/>
                      <a:pt x="102" y="6"/>
                      <a:pt x="102" y="6"/>
                    </a:cubicBezTo>
                    <a:cubicBezTo>
                      <a:pt x="104" y="8"/>
                      <a:pt x="105" y="9"/>
                      <a:pt x="106" y="11"/>
                    </a:cubicBezTo>
                    <a:cubicBezTo>
                      <a:pt x="107" y="12"/>
                      <a:pt x="106" y="14"/>
                      <a:pt x="106" y="15"/>
                    </a:cubicBezTo>
                    <a:cubicBezTo>
                      <a:pt x="105" y="16"/>
                      <a:pt x="105" y="16"/>
                      <a:pt x="105" y="17"/>
                    </a:cubicBezTo>
                    <a:cubicBezTo>
                      <a:pt x="103" y="18"/>
                      <a:pt x="103" y="20"/>
                      <a:pt x="104" y="22"/>
                    </a:cubicBezTo>
                    <a:cubicBezTo>
                      <a:pt x="104" y="23"/>
                      <a:pt x="104" y="23"/>
                      <a:pt x="105" y="24"/>
                    </a:cubicBezTo>
                    <a:cubicBezTo>
                      <a:pt x="105" y="25"/>
                      <a:pt x="104" y="26"/>
                      <a:pt x="103" y="27"/>
                    </a:cubicBezTo>
                    <a:cubicBezTo>
                      <a:pt x="102" y="29"/>
                      <a:pt x="100" y="31"/>
                      <a:pt x="99" y="33"/>
                    </a:cubicBezTo>
                    <a:cubicBezTo>
                      <a:pt x="98" y="34"/>
                      <a:pt x="96" y="35"/>
                      <a:pt x="95" y="36"/>
                    </a:cubicBezTo>
                    <a:cubicBezTo>
                      <a:pt x="94" y="39"/>
                      <a:pt x="92" y="41"/>
                      <a:pt x="91" y="43"/>
                    </a:cubicBezTo>
                    <a:cubicBezTo>
                      <a:pt x="90" y="45"/>
                      <a:pt x="89" y="46"/>
                      <a:pt x="87" y="47"/>
                    </a:cubicBezTo>
                    <a:cubicBezTo>
                      <a:pt x="86" y="48"/>
                      <a:pt x="86" y="48"/>
                      <a:pt x="85" y="49"/>
                    </a:cubicBezTo>
                    <a:cubicBezTo>
                      <a:pt x="84" y="49"/>
                      <a:pt x="83" y="50"/>
                      <a:pt x="83" y="52"/>
                    </a:cubicBezTo>
                    <a:cubicBezTo>
                      <a:pt x="83" y="54"/>
                      <a:pt x="84" y="55"/>
                      <a:pt x="85" y="56"/>
                    </a:cubicBezTo>
                    <a:cubicBezTo>
                      <a:pt x="85" y="56"/>
                      <a:pt x="86" y="56"/>
                      <a:pt x="86" y="56"/>
                    </a:cubicBezTo>
                    <a:cubicBezTo>
                      <a:pt x="87" y="57"/>
                      <a:pt x="87" y="57"/>
                      <a:pt x="87" y="58"/>
                    </a:cubicBezTo>
                    <a:cubicBezTo>
                      <a:pt x="87" y="59"/>
                      <a:pt x="87" y="60"/>
                      <a:pt x="87" y="60"/>
                    </a:cubicBezTo>
                    <a:cubicBezTo>
                      <a:pt x="88" y="61"/>
                      <a:pt x="87" y="62"/>
                      <a:pt x="86" y="62"/>
                    </a:cubicBezTo>
                    <a:cubicBezTo>
                      <a:pt x="85" y="63"/>
                      <a:pt x="83" y="63"/>
                      <a:pt x="81" y="62"/>
                    </a:cubicBezTo>
                    <a:cubicBezTo>
                      <a:pt x="79" y="61"/>
                      <a:pt x="77" y="61"/>
                      <a:pt x="75" y="61"/>
                    </a:cubicBezTo>
                    <a:cubicBezTo>
                      <a:pt x="70" y="62"/>
                      <a:pt x="66" y="65"/>
                      <a:pt x="63" y="69"/>
                    </a:cubicBezTo>
                    <a:cubicBezTo>
                      <a:pt x="62" y="70"/>
                      <a:pt x="62" y="72"/>
                      <a:pt x="62" y="73"/>
                    </a:cubicBezTo>
                    <a:cubicBezTo>
                      <a:pt x="61" y="73"/>
                      <a:pt x="61" y="73"/>
                      <a:pt x="61" y="74"/>
                    </a:cubicBezTo>
                    <a:cubicBezTo>
                      <a:pt x="62" y="76"/>
                      <a:pt x="61" y="79"/>
                      <a:pt x="60" y="81"/>
                    </a:cubicBezTo>
                    <a:cubicBezTo>
                      <a:pt x="58" y="84"/>
                      <a:pt x="57" y="87"/>
                      <a:pt x="55" y="90"/>
                    </a:cubicBezTo>
                    <a:cubicBezTo>
                      <a:pt x="55" y="91"/>
                      <a:pt x="55" y="92"/>
                      <a:pt x="55" y="94"/>
                    </a:cubicBezTo>
                    <a:cubicBezTo>
                      <a:pt x="55" y="95"/>
                      <a:pt x="54" y="96"/>
                      <a:pt x="53" y="97"/>
                    </a:cubicBezTo>
                    <a:cubicBezTo>
                      <a:pt x="52" y="98"/>
                      <a:pt x="52" y="98"/>
                      <a:pt x="51" y="98"/>
                    </a:cubicBezTo>
                    <a:cubicBezTo>
                      <a:pt x="48" y="100"/>
                      <a:pt x="45" y="103"/>
                      <a:pt x="43" y="106"/>
                    </a:cubicBezTo>
                    <a:cubicBezTo>
                      <a:pt x="42" y="108"/>
                      <a:pt x="40" y="109"/>
                      <a:pt x="38" y="110"/>
                    </a:cubicBezTo>
                    <a:cubicBezTo>
                      <a:pt x="36" y="111"/>
                      <a:pt x="34" y="111"/>
                      <a:pt x="32" y="110"/>
                    </a:cubicBezTo>
                    <a:cubicBezTo>
                      <a:pt x="30" y="110"/>
                      <a:pt x="28" y="109"/>
                      <a:pt x="26" y="109"/>
                    </a:cubicBezTo>
                    <a:cubicBezTo>
                      <a:pt x="25" y="109"/>
                      <a:pt x="24" y="108"/>
                      <a:pt x="23" y="108"/>
                    </a:cubicBezTo>
                    <a:cubicBezTo>
                      <a:pt x="23" y="107"/>
                      <a:pt x="22" y="106"/>
                      <a:pt x="22" y="106"/>
                    </a:cubicBezTo>
                    <a:cubicBezTo>
                      <a:pt x="21" y="105"/>
                      <a:pt x="20" y="105"/>
                      <a:pt x="19" y="105"/>
                    </a:cubicBezTo>
                    <a:cubicBezTo>
                      <a:pt x="18" y="105"/>
                      <a:pt x="17" y="105"/>
                      <a:pt x="16" y="103"/>
                    </a:cubicBezTo>
                    <a:cubicBezTo>
                      <a:pt x="16" y="103"/>
                      <a:pt x="16" y="103"/>
                      <a:pt x="16" y="103"/>
                    </a:cubicBezTo>
                    <a:cubicBezTo>
                      <a:pt x="15" y="101"/>
                      <a:pt x="14" y="101"/>
                      <a:pt x="12" y="102"/>
                    </a:cubicBezTo>
                    <a:cubicBezTo>
                      <a:pt x="10" y="103"/>
                      <a:pt x="7" y="103"/>
                      <a:pt x="5" y="102"/>
                    </a:cubicBezTo>
                    <a:cubicBezTo>
                      <a:pt x="2" y="101"/>
                      <a:pt x="0" y="99"/>
                      <a:pt x="1" y="96"/>
                    </a:cubicBezTo>
                    <a:cubicBezTo>
                      <a:pt x="1" y="95"/>
                      <a:pt x="1" y="93"/>
                      <a:pt x="2" y="91"/>
                    </a:cubicBezTo>
                    <a:cubicBezTo>
                      <a:pt x="2" y="89"/>
                      <a:pt x="3" y="88"/>
                      <a:pt x="4" y="86"/>
                    </a:cubicBezTo>
                    <a:cubicBezTo>
                      <a:pt x="5" y="83"/>
                      <a:pt x="6" y="81"/>
                      <a:pt x="8" y="80"/>
                    </a:cubicBezTo>
                    <a:cubicBezTo>
                      <a:pt x="10" y="77"/>
                      <a:pt x="13" y="74"/>
                      <a:pt x="16" y="72"/>
                    </a:cubicBezTo>
                    <a:cubicBezTo>
                      <a:pt x="19" y="69"/>
                      <a:pt x="21" y="66"/>
                      <a:pt x="24" y="62"/>
                    </a:cubicBezTo>
                    <a:cubicBezTo>
                      <a:pt x="24" y="61"/>
                      <a:pt x="25" y="61"/>
                      <a:pt x="26" y="60"/>
                    </a:cubicBezTo>
                    <a:cubicBezTo>
                      <a:pt x="28" y="60"/>
                      <a:pt x="29" y="60"/>
                      <a:pt x="30" y="59"/>
                    </a:cubicBezTo>
                    <a:cubicBezTo>
                      <a:pt x="35" y="56"/>
                      <a:pt x="40" y="53"/>
                      <a:pt x="44" y="50"/>
                    </a:cubicBezTo>
                    <a:cubicBezTo>
                      <a:pt x="46" y="49"/>
                      <a:pt x="47" y="48"/>
                      <a:pt x="48" y="47"/>
                    </a:cubicBezTo>
                    <a:cubicBezTo>
                      <a:pt x="50" y="45"/>
                      <a:pt x="51" y="44"/>
                      <a:pt x="53" y="44"/>
                    </a:cubicBezTo>
                    <a:cubicBezTo>
                      <a:pt x="54" y="44"/>
                      <a:pt x="56" y="43"/>
                      <a:pt x="56" y="42"/>
                    </a:cubicBezTo>
                    <a:cubicBezTo>
                      <a:pt x="57" y="41"/>
                      <a:pt x="58" y="40"/>
                      <a:pt x="59" y="39"/>
                    </a:cubicBezTo>
                    <a:cubicBezTo>
                      <a:pt x="62" y="36"/>
                      <a:pt x="64" y="32"/>
                      <a:pt x="65" y="28"/>
                    </a:cubicBezTo>
                    <a:cubicBezTo>
                      <a:pt x="65" y="26"/>
                      <a:pt x="65" y="24"/>
                      <a:pt x="66" y="23"/>
                    </a:cubicBezTo>
                    <a:cubicBezTo>
                      <a:pt x="66" y="21"/>
                      <a:pt x="67" y="21"/>
                      <a:pt x="68" y="21"/>
                    </a:cubicBezTo>
                    <a:cubicBezTo>
                      <a:pt x="70" y="21"/>
                      <a:pt x="71" y="20"/>
                      <a:pt x="72" y="19"/>
                    </a:cubicBezTo>
                    <a:cubicBezTo>
                      <a:pt x="73" y="17"/>
                      <a:pt x="75" y="15"/>
                      <a:pt x="75" y="13"/>
                    </a:cubicBezTo>
                    <a:cubicBezTo>
                      <a:pt x="76" y="12"/>
                      <a:pt x="76" y="11"/>
                      <a:pt x="76" y="10"/>
                    </a:cubicBezTo>
                    <a:cubicBezTo>
                      <a:pt x="76" y="9"/>
                      <a:pt x="76" y="8"/>
                      <a:pt x="76" y="7"/>
                    </a:cubicBezTo>
                    <a:cubicBezTo>
                      <a:pt x="76" y="5"/>
                      <a:pt x="76" y="4"/>
                      <a:pt x="78" y="3"/>
                    </a:cubicBezTo>
                    <a:cubicBezTo>
                      <a:pt x="80" y="3"/>
                      <a:pt x="82" y="2"/>
                      <a:pt x="83" y="1"/>
                    </a:cubicBezTo>
                    <a:cubicBezTo>
                      <a:pt x="83" y="1"/>
                      <a:pt x="84" y="1"/>
                      <a:pt x="84" y="1"/>
                    </a:cubicBezTo>
                    <a:cubicBezTo>
                      <a:pt x="85" y="0"/>
                      <a:pt x="86" y="1"/>
                      <a:pt x="86" y="2"/>
                    </a:cubicBezTo>
                    <a:cubicBezTo>
                      <a:pt x="86" y="3"/>
                      <a:pt x="86" y="3"/>
                      <a:pt x="86" y="4"/>
                    </a:cubicBezTo>
                    <a:cubicBezTo>
                      <a:pt x="86" y="4"/>
                      <a:pt x="86" y="4"/>
                      <a:pt x="86" y="4"/>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9" name="Freeform 168">
                <a:extLst>
                  <a:ext uri="{FF2B5EF4-FFF2-40B4-BE49-F238E27FC236}">
                    <a16:creationId xmlns:a16="http://schemas.microsoft.com/office/drawing/2014/main" id="{E65C1FB7-ECD3-C6B3-E4A0-D256B231D642}"/>
                  </a:ext>
                </a:extLst>
              </p:cNvPr>
              <p:cNvSpPr>
                <a:spLocks/>
              </p:cNvSpPr>
              <p:nvPr/>
            </p:nvSpPr>
            <p:spPr bwMode="auto">
              <a:xfrm>
                <a:off x="9886131" y="8613556"/>
                <a:ext cx="60546" cy="76909"/>
              </a:xfrm>
              <a:custGeom>
                <a:avLst/>
                <a:gdLst>
                  <a:gd name="T0" fmla="*/ 0 w 10"/>
                  <a:gd name="T1" fmla="*/ 11 h 13"/>
                  <a:gd name="T2" fmla="*/ 1 w 10"/>
                  <a:gd name="T3" fmla="*/ 8 h 13"/>
                  <a:gd name="T4" fmla="*/ 2 w 10"/>
                  <a:gd name="T5" fmla="*/ 3 h 13"/>
                  <a:gd name="T6" fmla="*/ 2 w 10"/>
                  <a:gd name="T7" fmla="*/ 2 h 13"/>
                  <a:gd name="T8" fmla="*/ 4 w 10"/>
                  <a:gd name="T9" fmla="*/ 0 h 13"/>
                  <a:gd name="T10" fmla="*/ 4 w 10"/>
                  <a:gd name="T11" fmla="*/ 0 h 13"/>
                  <a:gd name="T12" fmla="*/ 9 w 10"/>
                  <a:gd name="T13" fmla="*/ 4 h 13"/>
                  <a:gd name="T14" fmla="*/ 10 w 10"/>
                  <a:gd name="T15" fmla="*/ 7 h 13"/>
                  <a:gd name="T16" fmla="*/ 9 w 10"/>
                  <a:gd name="T17" fmla="*/ 9 h 13"/>
                  <a:gd name="T18" fmla="*/ 7 w 10"/>
                  <a:gd name="T19" fmla="*/ 10 h 13"/>
                  <a:gd name="T20" fmla="*/ 1 w 10"/>
                  <a:gd name="T21" fmla="*/ 13 h 13"/>
                  <a:gd name="T22" fmla="*/ 0 w 10"/>
                  <a:gd name="T23" fmla="*/ 12 h 13"/>
                  <a:gd name="T24" fmla="*/ 0 w 10"/>
                  <a:gd name="T25"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3">
                    <a:moveTo>
                      <a:pt x="0" y="11"/>
                    </a:moveTo>
                    <a:cubicBezTo>
                      <a:pt x="0" y="10"/>
                      <a:pt x="0" y="9"/>
                      <a:pt x="1" y="8"/>
                    </a:cubicBezTo>
                    <a:cubicBezTo>
                      <a:pt x="2" y="7"/>
                      <a:pt x="2" y="5"/>
                      <a:pt x="2" y="3"/>
                    </a:cubicBezTo>
                    <a:cubicBezTo>
                      <a:pt x="2" y="3"/>
                      <a:pt x="2" y="2"/>
                      <a:pt x="2" y="2"/>
                    </a:cubicBezTo>
                    <a:cubicBezTo>
                      <a:pt x="2" y="1"/>
                      <a:pt x="3" y="0"/>
                      <a:pt x="4" y="0"/>
                    </a:cubicBezTo>
                    <a:cubicBezTo>
                      <a:pt x="4" y="0"/>
                      <a:pt x="4" y="0"/>
                      <a:pt x="4" y="0"/>
                    </a:cubicBezTo>
                    <a:cubicBezTo>
                      <a:pt x="7" y="0"/>
                      <a:pt x="8" y="2"/>
                      <a:pt x="9" y="4"/>
                    </a:cubicBezTo>
                    <a:cubicBezTo>
                      <a:pt x="9" y="5"/>
                      <a:pt x="10" y="6"/>
                      <a:pt x="10" y="7"/>
                    </a:cubicBezTo>
                    <a:cubicBezTo>
                      <a:pt x="10" y="7"/>
                      <a:pt x="10" y="8"/>
                      <a:pt x="9" y="9"/>
                    </a:cubicBezTo>
                    <a:cubicBezTo>
                      <a:pt x="8" y="9"/>
                      <a:pt x="7" y="10"/>
                      <a:pt x="7" y="10"/>
                    </a:cubicBezTo>
                    <a:cubicBezTo>
                      <a:pt x="5" y="11"/>
                      <a:pt x="3" y="12"/>
                      <a:pt x="1" y="13"/>
                    </a:cubicBezTo>
                    <a:cubicBezTo>
                      <a:pt x="0" y="13"/>
                      <a:pt x="0" y="13"/>
                      <a:pt x="0" y="12"/>
                    </a:cubicBezTo>
                    <a:cubicBezTo>
                      <a:pt x="0" y="12"/>
                      <a:pt x="0" y="11"/>
                      <a:pt x="0" y="11"/>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491" name="TextBox 490">
            <a:extLst>
              <a:ext uri="{FF2B5EF4-FFF2-40B4-BE49-F238E27FC236}">
                <a16:creationId xmlns:a16="http://schemas.microsoft.com/office/drawing/2014/main" id="{4E0E2734-CF7E-821D-F7DB-735D7E556567}"/>
              </a:ext>
            </a:extLst>
          </p:cNvPr>
          <p:cNvSpPr txBox="1"/>
          <p:nvPr/>
        </p:nvSpPr>
        <p:spPr>
          <a:xfrm>
            <a:off x="0" y="1098746"/>
            <a:ext cx="10000799" cy="523220"/>
          </a:xfrm>
          <a:prstGeom prst="rect">
            <a:avLst/>
          </a:prstGeom>
          <a:noFill/>
        </p:spPr>
        <p:txBody>
          <a:bodyPr wrap="square">
            <a:spAutoFit/>
          </a:bodyPr>
          <a:lstStyle/>
          <a:p>
            <a:pPr marL="342900" marR="0">
              <a:spcBef>
                <a:spcPts val="0"/>
              </a:spcBef>
              <a:spcAft>
                <a:spcPts val="0"/>
              </a:spcAft>
            </a:pPr>
            <a:r>
              <a:rPr lang="en-NZ" sz="1400" dirty="0">
                <a:effectLst/>
              </a:rPr>
              <a:t>The SBHS enhancements programme has a focus on populations currently not well served by the system. Through this mahi we sought the rangatahi voice across six key priority groups located throughout the motu:</a:t>
            </a:r>
            <a:endParaRPr lang="en-GB" sz="1400" dirty="0">
              <a:effectLst/>
            </a:endParaRPr>
          </a:p>
        </p:txBody>
      </p:sp>
    </p:spTree>
    <p:extLst>
      <p:ext uri="{BB962C8B-B14F-4D97-AF65-F5344CB8AC3E}">
        <p14:creationId xmlns:p14="http://schemas.microsoft.com/office/powerpoint/2010/main" val="15183740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86E170-BC6B-4337-A7A6-A0DB37DFECF7}"/>
              </a:ext>
            </a:extLst>
          </p:cNvPr>
          <p:cNvSpPr>
            <a:spLocks noGrp="1"/>
          </p:cNvSpPr>
          <p:nvPr>
            <p:ph type="body" idx="1"/>
          </p:nvPr>
        </p:nvSpPr>
        <p:spPr>
          <a:xfrm>
            <a:off x="476153" y="2145659"/>
            <a:ext cx="4671203" cy="4729804"/>
          </a:xfrm>
          <a:solidFill>
            <a:srgbClr val="DDEFE8"/>
          </a:solidFill>
        </p:spPr>
        <p:txBody>
          <a:bodyPr/>
          <a:lstStyle/>
          <a:p>
            <a:pPr>
              <a:spcAft>
                <a:spcPts val="0"/>
              </a:spcAft>
            </a:pPr>
            <a:r>
              <a:rPr lang="en-NZ" sz="1400" b="1" dirty="0">
                <a:latin typeface="+mn-lt"/>
              </a:rPr>
              <a:t>Empathy</a:t>
            </a:r>
            <a:r>
              <a:rPr lang="en-NZ" sz="1100" dirty="0">
                <a:latin typeface="+mn-lt"/>
              </a:rPr>
              <a:t> </a:t>
            </a:r>
          </a:p>
          <a:p>
            <a:pPr>
              <a:spcAft>
                <a:spcPts val="0"/>
              </a:spcAft>
            </a:pPr>
            <a:r>
              <a:rPr lang="en-NZ" sz="1100" dirty="0">
                <a:latin typeface="+mn-lt"/>
              </a:rPr>
              <a:t>Rangatahi want all SBHS to treat them with empathy. This looks like a non-judgemental environment where rangatahi don’t feel stereotyped or blamed for their concerns. Rangatahi are looking for an unconditionally positive experience with SBHS. </a:t>
            </a:r>
          </a:p>
          <a:p>
            <a:pPr>
              <a:spcAft>
                <a:spcPts val="0"/>
              </a:spcAft>
            </a:pPr>
            <a:endParaRPr lang="en-NZ" sz="1100" dirty="0">
              <a:latin typeface="+mn-lt"/>
            </a:endParaRPr>
          </a:p>
          <a:p>
            <a:pPr>
              <a:spcAft>
                <a:spcPts val="0"/>
              </a:spcAft>
            </a:pPr>
            <a:r>
              <a:rPr lang="en-NZ" sz="1400" b="1" dirty="0">
                <a:latin typeface="+mn-lt"/>
              </a:rPr>
              <a:t>Responding to sensitive information</a:t>
            </a:r>
          </a:p>
          <a:p>
            <a:pPr>
              <a:spcAft>
                <a:spcPts val="0"/>
              </a:spcAft>
            </a:pPr>
            <a:r>
              <a:rPr lang="en-NZ" sz="1100" dirty="0">
                <a:latin typeface="+mn-lt"/>
              </a:rPr>
              <a:t>Rangatahi want staff to be knowledgeable in how they should respond to sensitive information or concerns they share, such as suicidality, self-harm, rainbow disclosures, weight/BMI/eating disorders. This looked different for different groups, but included things such as being trauma informed, aware of gender and gender diversity. It will require the upskilling of SBHS staff to ensure they are equipped to respond effectively to rangatahi needs. </a:t>
            </a:r>
          </a:p>
          <a:p>
            <a:pPr>
              <a:spcAft>
                <a:spcPts val="0"/>
              </a:spcAft>
            </a:pPr>
            <a:endParaRPr lang="en-NZ" sz="1400" dirty="0">
              <a:latin typeface="+mn-lt"/>
            </a:endParaRPr>
          </a:p>
          <a:p>
            <a:pPr>
              <a:spcAft>
                <a:spcPts val="0"/>
              </a:spcAft>
            </a:pPr>
            <a:r>
              <a:rPr lang="en-NZ" sz="1400" b="1" dirty="0">
                <a:latin typeface="+mn-lt"/>
              </a:rPr>
              <a:t>Cultural Safety </a:t>
            </a:r>
          </a:p>
          <a:p>
            <a:pPr>
              <a:spcAft>
                <a:spcPts val="0"/>
              </a:spcAft>
            </a:pPr>
            <a:r>
              <a:rPr lang="en-NZ" sz="1100" dirty="0">
                <a:latin typeface="+mn-lt"/>
              </a:rPr>
              <a:t>Being culturally safe and responsive is also linked to the upskilling of staff desired by rangatahi. Rangatahi want culturally safe services that meet their cultural and spiritual needs. This is particularly important for Māori and Pacific rangatahi.</a:t>
            </a:r>
          </a:p>
          <a:p>
            <a:pPr>
              <a:spcAft>
                <a:spcPts val="0"/>
              </a:spcAft>
            </a:pPr>
            <a:endParaRPr lang="en-NZ" sz="1000" dirty="0">
              <a:latin typeface="+mn-lt"/>
            </a:endParaRPr>
          </a:p>
        </p:txBody>
      </p:sp>
      <p:sp>
        <p:nvSpPr>
          <p:cNvPr id="3" name="Title 2">
            <a:extLst>
              <a:ext uri="{FF2B5EF4-FFF2-40B4-BE49-F238E27FC236}">
                <a16:creationId xmlns:a16="http://schemas.microsoft.com/office/drawing/2014/main" id="{5AB2B790-7535-4897-9BDA-468CA65C8FED}"/>
              </a:ext>
            </a:extLst>
          </p:cNvPr>
          <p:cNvSpPr>
            <a:spLocks noGrp="1"/>
          </p:cNvSpPr>
          <p:nvPr>
            <p:ph type="title"/>
          </p:nvPr>
        </p:nvSpPr>
        <p:spPr/>
        <p:txBody>
          <a:bodyPr/>
          <a:lstStyle/>
          <a:p>
            <a:r>
              <a:rPr lang="en-NZ">
                <a:latin typeface="+mj-lt"/>
              </a:rPr>
              <a:t>Ki </a:t>
            </a:r>
            <a:r>
              <a:rPr lang="en-NZ" err="1">
                <a:latin typeface="+mj-lt"/>
              </a:rPr>
              <a:t>Tua</a:t>
            </a:r>
            <a:r>
              <a:rPr lang="en-NZ">
                <a:latin typeface="+mj-lt"/>
              </a:rPr>
              <a:t> o te Awe </a:t>
            </a:r>
            <a:r>
              <a:rPr lang="en-NZ" err="1">
                <a:latin typeface="+mj-lt"/>
              </a:rPr>
              <a:t>Māpara</a:t>
            </a:r>
            <a:r>
              <a:rPr lang="en-NZ">
                <a:latin typeface="+mj-lt"/>
              </a:rPr>
              <a:t> </a:t>
            </a:r>
            <a:r>
              <a:rPr lang="en-NZ" b="0">
                <a:latin typeface="+mj-lt"/>
              </a:rPr>
              <a:t>| Dream State</a:t>
            </a:r>
          </a:p>
        </p:txBody>
      </p:sp>
      <p:sp>
        <p:nvSpPr>
          <p:cNvPr id="5" name="Text Placeholder 5">
            <a:extLst>
              <a:ext uri="{FF2B5EF4-FFF2-40B4-BE49-F238E27FC236}">
                <a16:creationId xmlns:a16="http://schemas.microsoft.com/office/drawing/2014/main" id="{5F4DA009-EA53-45E5-823D-E2FA1DFAB5E9}"/>
              </a:ext>
            </a:extLst>
          </p:cNvPr>
          <p:cNvSpPr txBox="1">
            <a:spLocks/>
          </p:cNvSpPr>
          <p:nvPr/>
        </p:nvSpPr>
        <p:spPr>
          <a:xfrm>
            <a:off x="296545" y="1168394"/>
            <a:ext cx="9919114" cy="977265"/>
          </a:xfrm>
          <a:prstGeom prst="rect">
            <a:avLst/>
          </a:prstGeom>
        </p:spPr>
        <p:txBody>
          <a:bodyPr/>
          <a:lstStyle>
            <a:lvl1pPr marL="0" indent="0" algn="l" defTabSz="785202" rtl="0" eaLnBrk="1" latinLnBrk="0" hangingPunct="1">
              <a:spcBef>
                <a:spcPts val="0"/>
              </a:spcBef>
              <a:spcAft>
                <a:spcPts val="859"/>
              </a:spcAft>
              <a:buSzPct val="100000"/>
              <a:buFontTx/>
              <a:buNone/>
              <a:defRPr sz="1116" b="0" kern="1200">
                <a:solidFill>
                  <a:schemeClr val="tx1"/>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a:lstStyle>
          <a:p>
            <a:r>
              <a:rPr lang="en-NZ" sz="1400" dirty="0"/>
              <a:t>During the hui rangatahi were asked to provide input into what their dream state for the first SBHS interaction to look like. The following themes were evident across all the rangatahi priority groups. </a:t>
            </a:r>
          </a:p>
        </p:txBody>
      </p:sp>
      <p:sp>
        <p:nvSpPr>
          <p:cNvPr id="77" name="Text Placeholder 1">
            <a:extLst>
              <a:ext uri="{FF2B5EF4-FFF2-40B4-BE49-F238E27FC236}">
                <a16:creationId xmlns:a16="http://schemas.microsoft.com/office/drawing/2014/main" id="{ED654770-43DD-45E6-B9BC-55918602F15C}"/>
              </a:ext>
            </a:extLst>
          </p:cNvPr>
          <p:cNvSpPr txBox="1">
            <a:spLocks/>
          </p:cNvSpPr>
          <p:nvPr/>
        </p:nvSpPr>
        <p:spPr bwMode="gray">
          <a:xfrm>
            <a:off x="5544457" y="2145659"/>
            <a:ext cx="4552229" cy="4729804"/>
          </a:xfrm>
          <a:prstGeom prst="rect">
            <a:avLst/>
          </a:prstGeom>
          <a:solidFill>
            <a:srgbClr val="DDEFE8"/>
          </a:solidFill>
        </p:spPr>
        <p:txBody>
          <a:bodyPr vert="horz" lIns="0" tIns="0" rIns="0" bIns="0" rtlCol="0">
            <a:noAutofit/>
          </a:bodyPr>
          <a:lstStyle>
            <a:lvl1pPr marL="0" indent="0" algn="l" defTabSz="785202" rtl="0" eaLnBrk="1" latinLnBrk="0" hangingPunct="1">
              <a:lnSpc>
                <a:spcPct val="120000"/>
              </a:lnSpc>
              <a:spcBef>
                <a:spcPts val="0"/>
              </a:spcBef>
              <a:spcAft>
                <a:spcPts val="700"/>
              </a:spcAft>
              <a:buSzPct val="100000"/>
              <a:buFontTx/>
              <a:buNone/>
              <a:defRPr sz="900" b="0" i="0" kern="1200">
                <a:solidFill>
                  <a:schemeClr val="tx1"/>
                </a:solidFill>
                <a:latin typeface="Calibri" panose="020F0502020204030204" pitchFamily="34" charset="0"/>
                <a:ea typeface="+mn-ea"/>
                <a:cs typeface="Calibri" panose="020F0502020204030204" pitchFamily="34" charset="0"/>
              </a:defRPr>
            </a:lvl1pPr>
            <a:lvl2pPr marL="392601" indent="0" algn="l" defTabSz="785202" rtl="0" eaLnBrk="1" latinLnBrk="0" hangingPunct="1">
              <a:spcBef>
                <a:spcPts val="0"/>
              </a:spcBef>
              <a:spcAft>
                <a:spcPts val="859"/>
              </a:spcAft>
              <a:buClrTx/>
              <a:buSzPct val="100000"/>
              <a:buFont typeface="Arial" panose="020B0604020202020204" pitchFamily="34" charset="0"/>
              <a:buNone/>
              <a:defRPr lang="en-US" sz="1717" b="1" kern="1200">
                <a:solidFill>
                  <a:schemeClr val="tx1">
                    <a:tint val="75000"/>
                  </a:schemeClr>
                </a:solidFill>
                <a:latin typeface="+mj-lt"/>
                <a:ea typeface="+mn-ea"/>
                <a:cs typeface="Calibri Light" panose="020F0302020204030204" pitchFamily="34" charset="0"/>
              </a:defRPr>
            </a:lvl2pPr>
            <a:lvl3pPr marL="785202" indent="0" algn="l" defTabSz="785202" rtl="0" eaLnBrk="1" latinLnBrk="0" hangingPunct="1">
              <a:spcBef>
                <a:spcPts val="0"/>
              </a:spcBef>
              <a:spcAft>
                <a:spcPts val="859"/>
              </a:spcAft>
              <a:buClrTx/>
              <a:buSzPct val="100000"/>
              <a:buFont typeface="Arial" panose="020B0604020202020204" pitchFamily="34" charset="0"/>
              <a:buNone/>
              <a:defRPr lang="en-US" sz="1546" kern="1200">
                <a:solidFill>
                  <a:schemeClr val="tx1">
                    <a:tint val="75000"/>
                  </a:schemeClr>
                </a:solidFill>
                <a:latin typeface="+mn-lt"/>
                <a:ea typeface="+mn-ea"/>
                <a:cs typeface="Calibri Light" panose="020F0302020204030204" pitchFamily="34" charset="0"/>
              </a:defRPr>
            </a:lvl3pPr>
            <a:lvl4pPr marL="1177802" indent="0" algn="l" defTabSz="785202" rtl="0" eaLnBrk="1" latinLnBrk="0" hangingPunct="1">
              <a:spcBef>
                <a:spcPts val="0"/>
              </a:spcBef>
              <a:spcAft>
                <a:spcPts val="859"/>
              </a:spcAft>
              <a:buClrTx/>
              <a:buSzPct val="100000"/>
              <a:buFont typeface="Arial" panose="020B0604020202020204" pitchFamily="34" charset="0"/>
              <a:buNone/>
              <a:defRPr lang="en-US" sz="1374" kern="1200" baseline="0">
                <a:solidFill>
                  <a:schemeClr val="tx1">
                    <a:tint val="75000"/>
                  </a:schemeClr>
                </a:solidFill>
                <a:latin typeface="+mn-lt"/>
                <a:ea typeface="+mn-ea"/>
                <a:cs typeface="Calibri Light" panose="020F0302020204030204" pitchFamily="34" charset="0"/>
              </a:defRPr>
            </a:lvl4pPr>
            <a:lvl5pPr marL="1570403" indent="0" algn="l" defTabSz="685689" rtl="0" eaLnBrk="1" latinLnBrk="0" hangingPunct="1">
              <a:spcBef>
                <a:spcPts val="0"/>
              </a:spcBef>
              <a:spcAft>
                <a:spcPts val="859"/>
              </a:spcAft>
              <a:buClrTx/>
              <a:buSzPct val="100000"/>
              <a:buFont typeface="Arial" panose="020B0604020202020204" pitchFamily="34" charset="0"/>
              <a:buNone/>
              <a:tabLst/>
              <a:defRPr lang="en-US" sz="1374" kern="1200" baseline="0">
                <a:solidFill>
                  <a:schemeClr val="tx1">
                    <a:tint val="75000"/>
                  </a:schemeClr>
                </a:solidFill>
                <a:latin typeface="+mn-lt"/>
                <a:ea typeface="+mn-ea"/>
                <a:cs typeface="Calibri Light" panose="020F0302020204030204" pitchFamily="34" charset="0"/>
              </a:defRPr>
            </a:lvl5pPr>
            <a:lvl6pPr marL="1963004"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6pPr>
            <a:lvl7pPr marL="2355604" indent="0" algn="l" defTabSz="785202" rtl="0" eaLnBrk="1" latinLnBrk="0" hangingPunct="1">
              <a:spcBef>
                <a:spcPts val="0"/>
              </a:spcBef>
              <a:spcAft>
                <a:spcPts val="859"/>
              </a:spcAft>
              <a:buFont typeface="Verdana" panose="020B0604030504040204" pitchFamily="34" charset="0"/>
              <a:buNone/>
              <a:defRPr sz="1374" kern="1200">
                <a:solidFill>
                  <a:schemeClr val="tx1">
                    <a:tint val="75000"/>
                  </a:schemeClr>
                </a:solidFill>
                <a:latin typeface="+mn-lt"/>
                <a:ea typeface="+mn-ea"/>
                <a:cs typeface="+mn-cs"/>
              </a:defRPr>
            </a:lvl7pPr>
            <a:lvl8pPr marL="27482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8pPr>
            <a:lvl9pPr marL="3140805" indent="0" algn="l" defTabSz="785202" rtl="0" eaLnBrk="1" latinLnBrk="0" hangingPunct="1">
              <a:spcBef>
                <a:spcPts val="0"/>
              </a:spcBef>
              <a:spcAft>
                <a:spcPts val="859"/>
              </a:spcAft>
              <a:buFont typeface="Verdana" panose="020B0604030504040204" pitchFamily="34" charset="0"/>
              <a:buNone/>
              <a:defRPr sz="1374" kern="1200" baseline="0">
                <a:solidFill>
                  <a:schemeClr val="tx1">
                    <a:tint val="75000"/>
                  </a:schemeClr>
                </a:solidFill>
                <a:latin typeface="+mn-lt"/>
                <a:ea typeface="+mn-ea"/>
                <a:cs typeface="+mn-cs"/>
              </a:defRPr>
            </a:lvl9pPr>
          </a:lstStyle>
          <a:p>
            <a:pPr>
              <a:spcAft>
                <a:spcPts val="0"/>
              </a:spcAft>
            </a:pPr>
            <a:r>
              <a:rPr lang="en-NZ" sz="1400" b="1" dirty="0">
                <a:latin typeface="+mn-lt"/>
              </a:rPr>
              <a:t>Consent &amp; confidentiality </a:t>
            </a:r>
          </a:p>
          <a:p>
            <a:pPr>
              <a:spcAft>
                <a:spcPts val="0"/>
              </a:spcAft>
            </a:pPr>
            <a:r>
              <a:rPr lang="en-NZ" sz="1100" dirty="0">
                <a:latin typeface="+mn-lt"/>
              </a:rPr>
              <a:t>Rangatahi want to see revised consent processes that are mana-enhancing and protect their confidentiality. They want to understand where their information and referral is going and be checked-in with at every stage of the process.</a:t>
            </a:r>
            <a:endParaRPr lang="en-NZ" sz="1100" b="1" dirty="0">
              <a:latin typeface="+mn-lt"/>
            </a:endParaRPr>
          </a:p>
          <a:p>
            <a:pPr>
              <a:spcAft>
                <a:spcPts val="0"/>
              </a:spcAft>
            </a:pPr>
            <a:endParaRPr lang="en-NZ" sz="1100" b="1" dirty="0">
              <a:latin typeface="+mn-lt"/>
            </a:endParaRPr>
          </a:p>
          <a:p>
            <a:pPr>
              <a:spcAft>
                <a:spcPts val="0"/>
              </a:spcAft>
            </a:pPr>
            <a:r>
              <a:rPr lang="en-NZ" sz="1400" b="1" dirty="0">
                <a:latin typeface="+mn-lt"/>
              </a:rPr>
              <a:t>Relationships</a:t>
            </a:r>
          </a:p>
          <a:p>
            <a:pPr>
              <a:spcAft>
                <a:spcPts val="0"/>
              </a:spcAft>
            </a:pPr>
            <a:r>
              <a:rPr lang="en-NZ" sz="1100" dirty="0">
                <a:latin typeface="+mn-lt"/>
              </a:rPr>
              <a:t>Relationships and </a:t>
            </a:r>
            <a:r>
              <a:rPr lang="en-NZ" sz="1100" dirty="0" err="1">
                <a:latin typeface="+mn-lt"/>
              </a:rPr>
              <a:t>whakawhanaungatanga</a:t>
            </a:r>
            <a:r>
              <a:rPr lang="en-NZ" sz="1100" dirty="0">
                <a:latin typeface="+mn-lt"/>
              </a:rPr>
              <a:t> should be the focus of interactions with SBHS. Rangatahi want to be able to connect with their nurses and have relationships with them built on trust and empathy.</a:t>
            </a:r>
          </a:p>
          <a:p>
            <a:pPr>
              <a:spcAft>
                <a:spcPts val="0"/>
              </a:spcAft>
            </a:pPr>
            <a:endParaRPr lang="en-NZ" sz="1100" b="1" dirty="0">
              <a:latin typeface="+mn-lt"/>
            </a:endParaRPr>
          </a:p>
          <a:p>
            <a:pPr>
              <a:spcAft>
                <a:spcPts val="0"/>
              </a:spcAft>
            </a:pPr>
            <a:r>
              <a:rPr lang="en-NZ" sz="1400" b="1" dirty="0">
                <a:latin typeface="+mn-lt"/>
              </a:rPr>
              <a:t>Environment</a:t>
            </a:r>
          </a:p>
          <a:p>
            <a:pPr>
              <a:spcAft>
                <a:spcPts val="0"/>
              </a:spcAft>
            </a:pPr>
            <a:r>
              <a:rPr lang="en-NZ" sz="1100" dirty="0">
                <a:latin typeface="+mn-lt"/>
              </a:rPr>
              <a:t>Rangatahi want the environments that SBHS are delivered in to be warm and welcoming to all. This looked different for different priority groups, but included engaging spaces that shifted away from traditional health norms and that rangatahi saw themselves reflected in. </a:t>
            </a:r>
          </a:p>
          <a:p>
            <a:pPr>
              <a:spcAft>
                <a:spcPts val="0"/>
              </a:spcAft>
            </a:pPr>
            <a:endParaRPr lang="en-NZ" sz="1100" dirty="0">
              <a:latin typeface="+mn-lt"/>
            </a:endParaRPr>
          </a:p>
          <a:p>
            <a:pPr>
              <a:spcAft>
                <a:spcPts val="0"/>
              </a:spcAft>
            </a:pPr>
            <a:r>
              <a:rPr lang="en-NZ" sz="1400" b="1" dirty="0">
                <a:latin typeface="+mn-lt"/>
              </a:rPr>
              <a:t>Referrals</a:t>
            </a:r>
          </a:p>
          <a:p>
            <a:pPr>
              <a:spcAft>
                <a:spcPts val="0"/>
              </a:spcAft>
            </a:pPr>
            <a:r>
              <a:rPr lang="en-NZ" sz="1100" dirty="0">
                <a:latin typeface="+mn-lt"/>
              </a:rPr>
              <a:t>Having a sense of continuity of care was important to rangatahi, particularly as they are referred to services external to SBHS. Having warm handovers between SBHS and other services, alongside a sense of connection, would help rangatahi through the referral process. </a:t>
            </a:r>
          </a:p>
        </p:txBody>
      </p:sp>
    </p:spTree>
    <p:extLst>
      <p:ext uri="{BB962C8B-B14F-4D97-AF65-F5344CB8AC3E}">
        <p14:creationId xmlns:p14="http://schemas.microsoft.com/office/powerpoint/2010/main" val="10846965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34" y="327237"/>
            <a:ext cx="9211294" cy="341519"/>
          </a:xfrm>
        </p:spPr>
        <p:txBody>
          <a:bodyPr/>
          <a:lstStyle/>
          <a:p>
            <a:r>
              <a:rPr lang="en-NZ" sz="2500" b="1" err="1">
                <a:latin typeface="+mj-lt"/>
              </a:rPr>
              <a:t>Ngā</a:t>
            </a:r>
            <a:r>
              <a:rPr lang="en-NZ" sz="2500" b="1">
                <a:latin typeface="+mj-lt"/>
              </a:rPr>
              <a:t> Kaupapa </a:t>
            </a:r>
            <a:r>
              <a:rPr lang="en-NZ" sz="2500" b="1" err="1">
                <a:latin typeface="+mj-lt"/>
              </a:rPr>
              <a:t>Whaitake</a:t>
            </a:r>
            <a:r>
              <a:rPr lang="en-NZ" sz="2500" b="1">
                <a:latin typeface="+mj-lt"/>
              </a:rPr>
              <a:t> </a:t>
            </a:r>
            <a:r>
              <a:rPr lang="en-NZ" sz="2500" b="0">
                <a:latin typeface="+mj-lt"/>
              </a:rPr>
              <a:t>| What is important to rangatahi</a:t>
            </a:r>
            <a:endParaRPr lang="en-GB" sz="2500" b="0">
              <a:latin typeface="+mj-lt"/>
            </a:endParaRPr>
          </a:p>
        </p:txBody>
      </p:sp>
      <p:sp>
        <p:nvSpPr>
          <p:cNvPr id="3" name="Text Placeholder 2"/>
          <p:cNvSpPr>
            <a:spLocks noGrp="1"/>
          </p:cNvSpPr>
          <p:nvPr>
            <p:ph type="body" sz="quarter" idx="13"/>
          </p:nvPr>
        </p:nvSpPr>
        <p:spPr>
          <a:xfrm>
            <a:off x="288234" y="762981"/>
            <a:ext cx="10115343" cy="1308037"/>
          </a:xfrm>
        </p:spPr>
        <p:txBody>
          <a:bodyPr/>
          <a:lstStyle/>
          <a:p>
            <a:pPr>
              <a:spcAft>
                <a:spcPts val="300"/>
              </a:spcAft>
            </a:pPr>
            <a:r>
              <a:rPr lang="en-GB" sz="1400" dirty="0">
                <a:solidFill>
                  <a:schemeClr val="tx1"/>
                </a:solidFill>
                <a:latin typeface="+mn-lt"/>
              </a:rPr>
              <a:t>We asked rangatahi what was important to them for their health and wellbeing in Year 9. We showed them the HEEADDSSSS framework and asked them which topics were important to them. The overall responses are shown in the table below, with </a:t>
            </a:r>
            <a:r>
              <a:rPr lang="en-AU" sz="1400" dirty="0">
                <a:solidFill>
                  <a:schemeClr val="tx1"/>
                </a:solidFill>
                <a:latin typeface="+mn-lt"/>
              </a:rPr>
              <a:t>1 being the most important and 8 being the least important) Context and opportunities for wellbeing education are provided about each topic. </a:t>
            </a:r>
          </a:p>
          <a:p>
            <a:pPr marL="285750" indent="-285750">
              <a:spcAft>
                <a:spcPts val="300"/>
              </a:spcAft>
              <a:buFont typeface="Wingdings" panose="05000000000000000000" pitchFamily="2" charset="2"/>
              <a:buChar char="ü"/>
            </a:pPr>
            <a:endParaRPr lang="en-GB" sz="1400" dirty="0">
              <a:latin typeface="+mn-lt"/>
            </a:endParaRPr>
          </a:p>
        </p:txBody>
      </p:sp>
      <p:graphicFrame>
        <p:nvGraphicFramePr>
          <p:cNvPr id="4" name="Table 5">
            <a:extLst>
              <a:ext uri="{FF2B5EF4-FFF2-40B4-BE49-F238E27FC236}">
                <a16:creationId xmlns:a16="http://schemas.microsoft.com/office/drawing/2014/main" id="{056A392E-A428-645E-C6CC-80998E4A054E}"/>
              </a:ext>
            </a:extLst>
          </p:cNvPr>
          <p:cNvGraphicFramePr>
            <a:graphicFrameLocks noGrp="1"/>
          </p:cNvGraphicFramePr>
          <p:nvPr>
            <p:extLst>
              <p:ext uri="{D42A27DB-BD31-4B8C-83A1-F6EECF244321}">
                <p14:modId xmlns:p14="http://schemas.microsoft.com/office/powerpoint/2010/main" val="387784878"/>
              </p:ext>
            </p:extLst>
          </p:nvPr>
        </p:nvGraphicFramePr>
        <p:xfrm>
          <a:off x="288234" y="1556668"/>
          <a:ext cx="10121677" cy="5821323"/>
        </p:xfrm>
        <a:graphic>
          <a:graphicData uri="http://schemas.openxmlformats.org/drawingml/2006/table">
            <a:tbl>
              <a:tblPr firstRow="1" bandRow="1">
                <a:tableStyleId>{5C22544A-7EE6-4342-B048-85BDC9FD1C3A}</a:tableStyleId>
              </a:tblPr>
              <a:tblGrid>
                <a:gridCol w="2744440">
                  <a:extLst>
                    <a:ext uri="{9D8B030D-6E8A-4147-A177-3AD203B41FA5}">
                      <a16:colId xmlns:a16="http://schemas.microsoft.com/office/drawing/2014/main" val="927326500"/>
                    </a:ext>
                  </a:extLst>
                </a:gridCol>
                <a:gridCol w="2440404">
                  <a:extLst>
                    <a:ext uri="{9D8B030D-6E8A-4147-A177-3AD203B41FA5}">
                      <a16:colId xmlns:a16="http://schemas.microsoft.com/office/drawing/2014/main" val="4126069501"/>
                    </a:ext>
                  </a:extLst>
                </a:gridCol>
                <a:gridCol w="4936833">
                  <a:extLst>
                    <a:ext uri="{9D8B030D-6E8A-4147-A177-3AD203B41FA5}">
                      <a16:colId xmlns:a16="http://schemas.microsoft.com/office/drawing/2014/main" val="787984488"/>
                    </a:ext>
                  </a:extLst>
                </a:gridCol>
              </a:tblGrid>
              <a:tr h="337802">
                <a:tc gridSpan="3">
                  <a:txBody>
                    <a:bodyPr/>
                    <a:lstStyle/>
                    <a:p>
                      <a:r>
                        <a:rPr lang="en-AU" sz="1400">
                          <a:latin typeface="+mn-lt"/>
                        </a:rPr>
                        <a:t>WHAT’S IMPORTANT TO ME?                                                                                                                                     </a:t>
                      </a:r>
                    </a:p>
                  </a:txBody>
                  <a:tcPr marL="126281" marR="80189" marT="40094" marB="4009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6"/>
                        </a:gs>
                        <a:gs pos="100000">
                          <a:schemeClr val="accent1"/>
                        </a:gs>
                      </a:gsLst>
                      <a:lin ang="0" scaled="1"/>
                      <a:tileRect/>
                    </a:gradFill>
                  </a:tcPr>
                </a:tc>
                <a:tc hMerge="1">
                  <a:txBody>
                    <a:bodyPr/>
                    <a:lstStyle/>
                    <a:p>
                      <a:endParaRPr lang="en-AU"/>
                    </a:p>
                  </a:txBody>
                  <a:tcPr>
                    <a:gradFill>
                      <a:gsLst>
                        <a:gs pos="0">
                          <a:schemeClr val="accent6"/>
                        </a:gs>
                        <a:gs pos="100000">
                          <a:schemeClr val="accent1"/>
                        </a:gs>
                      </a:gsLst>
                      <a:path path="circle">
                        <a:fillToRect l="100000" t="100000"/>
                      </a:path>
                    </a:gradFill>
                  </a:tcPr>
                </a:tc>
                <a:tc hMerge="1">
                  <a:txBody>
                    <a:bodyPr/>
                    <a:lstStyle/>
                    <a:p>
                      <a:endParaRPr lang="en-AU"/>
                    </a:p>
                  </a:txBody>
                  <a:tcPr>
                    <a:gradFill>
                      <a:gsLst>
                        <a:gs pos="0">
                          <a:schemeClr val="accent6"/>
                        </a:gs>
                        <a:gs pos="100000">
                          <a:schemeClr val="accent1"/>
                        </a:gs>
                      </a:gsLst>
                      <a:path path="circle">
                        <a:fillToRect l="100000" t="100000"/>
                      </a:path>
                    </a:gradFill>
                  </a:tcPr>
                </a:tc>
                <a:extLst>
                  <a:ext uri="{0D108BD9-81ED-4DB2-BD59-A6C34878D82A}">
                    <a16:rowId xmlns:a16="http://schemas.microsoft.com/office/drawing/2014/main" val="1122377012"/>
                  </a:ext>
                </a:extLst>
              </a:tr>
              <a:tr h="776106">
                <a:tc>
                  <a:txBody>
                    <a:bodyPr/>
                    <a:lstStyle/>
                    <a:p>
                      <a:r>
                        <a:rPr lang="en-AU" sz="1200" b="1" i="0">
                          <a:solidFill>
                            <a:schemeClr val="accent6"/>
                          </a:solidFill>
                          <a:latin typeface="+mn-lt"/>
                          <a:cs typeface="Calibri" panose="020F0502020204030204" pitchFamily="34" charset="0"/>
                        </a:rPr>
                        <a:t>1. Healthy Relationships</a:t>
                      </a:r>
                    </a:p>
                  </a:txBody>
                  <a:tcPr marL="126281" marR="80189" marT="40094" marB="40094" anchor="ctr">
                    <a:lnL w="12700" cmpd="sng">
                      <a:noFill/>
                    </a:lnL>
                    <a:lnR w="12700" cmpd="sng">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AU" sz="1000" b="0" i="0">
                          <a:latin typeface="+mn-lt"/>
                          <a:cs typeface="Calibri Light" panose="020F0302020204030204" pitchFamily="34" charset="0"/>
                        </a:rPr>
                        <a:t>My relationships with myself, my friends and my whānau.</a:t>
                      </a:r>
                    </a:p>
                  </a:txBody>
                  <a:tcPr marL="126281" marR="80189" marT="40094" marB="40094" anchor="ctr">
                    <a:lnL w="12700" cmpd="sng">
                      <a:noFill/>
                    </a:lnL>
                    <a:lnR w="12700" cmpd="sng">
                      <a:noFill/>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dirty="0">
                          <a:solidFill>
                            <a:schemeClr val="dk1"/>
                          </a:solidFill>
                          <a:latin typeface="+mn-lt"/>
                          <a:cs typeface="+mn-cs"/>
                        </a:rPr>
                        <a:t>Relevance: </a:t>
                      </a:r>
                      <a:r>
                        <a:rPr lang="en-GB" sz="1000" kern="1200" dirty="0">
                          <a:solidFill>
                            <a:schemeClr val="dk1"/>
                          </a:solidFill>
                          <a:latin typeface="+mn-lt"/>
                          <a:ea typeface="+mn-ea"/>
                          <a:cs typeface="+mn-cs"/>
                        </a:rPr>
                        <a:t>What connections are important with rangatahi? e.g. friends / whānau  / cultural groups / church / interest groups etc.</a:t>
                      </a:r>
                      <a:endParaRPr lang="en-NZ" sz="1000" kern="1200" dirty="0">
                        <a:solidFill>
                          <a:schemeClr val="dk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i="0" dirty="0">
                          <a:solidFill>
                            <a:schemeClr val="dk1"/>
                          </a:solidFill>
                          <a:latin typeface="+mn-lt"/>
                          <a:cs typeface="+mn-cs"/>
                        </a:rPr>
                        <a:t>Education: </a:t>
                      </a:r>
                      <a:r>
                        <a:rPr lang="en-NZ" sz="1000" b="0" i="0" dirty="0">
                          <a:solidFill>
                            <a:schemeClr val="dk1"/>
                          </a:solidFill>
                          <a:latin typeface="+mn-lt"/>
                          <a:cs typeface="+mn-cs"/>
                        </a:rPr>
                        <a:t>E</a:t>
                      </a:r>
                      <a:r>
                        <a:rPr lang="en-NZ" sz="1000" b="0" dirty="0">
                          <a:solidFill>
                            <a:schemeClr val="dk1"/>
                          </a:solidFill>
                          <a:latin typeface="+mn-lt"/>
                          <a:cs typeface="+mn-cs"/>
                        </a:rPr>
                        <a:t>m</a:t>
                      </a:r>
                      <a:r>
                        <a:rPr lang="en-NZ" sz="1000" dirty="0">
                          <a:solidFill>
                            <a:schemeClr val="dk1"/>
                          </a:solidFill>
                          <a:latin typeface="+mn-lt"/>
                          <a:cs typeface="+mn-cs"/>
                        </a:rPr>
                        <a:t>otional dynamics and social interactions. </a:t>
                      </a:r>
                      <a:r>
                        <a:rPr lang="en-NZ" sz="1000" b="0" i="0" dirty="0">
                          <a:solidFill>
                            <a:schemeClr val="dk1"/>
                          </a:solidFill>
                          <a:latin typeface="+mn-lt"/>
                          <a:cs typeface="+mn-cs"/>
                        </a:rPr>
                        <a:t>What is healthy, what isn’t [</a:t>
                      </a:r>
                      <a:r>
                        <a:rPr lang="en-NZ" sz="1000" b="1" i="0" dirty="0">
                          <a:solidFill>
                            <a:schemeClr val="dk1"/>
                          </a:solidFill>
                          <a:latin typeface="+mn-lt"/>
                          <a:cs typeface="+mn-cs"/>
                        </a:rPr>
                        <a:t>safety</a:t>
                      </a:r>
                      <a:r>
                        <a:rPr lang="en-NZ" sz="1000" b="0" i="0" dirty="0">
                          <a:solidFill>
                            <a:schemeClr val="dk1"/>
                          </a:solidFill>
                          <a:latin typeface="+mn-lt"/>
                          <a:cs typeface="+mn-cs"/>
                        </a:rPr>
                        <a:t>].</a:t>
                      </a:r>
                      <a:endParaRPr lang="en-AU" sz="1000" b="0" i="0" dirty="0">
                        <a:latin typeface="+mn-lt"/>
                        <a:cs typeface="Calibri Light" panose="020F0302020204030204" pitchFamily="34" charset="0"/>
                      </a:endParaRPr>
                    </a:p>
                  </a:txBody>
                  <a:tcPr marL="126281" marR="80189" marT="40094" marB="40094" anchor="ctr">
                    <a:lnL w="12700" cmpd="sng">
                      <a:noFill/>
                    </a:lnL>
                    <a:lnR w="12700" cmpd="sng">
                      <a:noFill/>
                    </a:lnR>
                    <a:lnT w="381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9640431"/>
                  </a:ext>
                </a:extLst>
              </a:tr>
              <a:tr h="60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2. Emotional Health</a:t>
                      </a:r>
                      <a:endParaRPr lang="en-AU" sz="1200" b="1" i="0">
                        <a:solidFill>
                          <a:schemeClr val="accent6"/>
                        </a:solidFill>
                        <a:latin typeface="+mn-lt"/>
                        <a:cs typeface="Calibri" panose="020F0502020204030204" pitchFamily="34" charset="0"/>
                      </a:endParaRPr>
                    </a:p>
                    <a:p>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defTabSz="801929">
                        <a:lnSpc>
                          <a:spcPct val="106000"/>
                        </a:lnSpc>
                        <a:buFont typeface="Arial" panose="020B0604020202020204" pitchFamily="34" charset="0"/>
                        <a:buNone/>
                      </a:pPr>
                      <a:r>
                        <a:rPr lang="en-GB" sz="1000" b="0" i="0" u="none" kern="1200">
                          <a:solidFill>
                            <a:schemeClr val="dk1"/>
                          </a:solidFill>
                          <a:latin typeface="+mn-lt"/>
                          <a:ea typeface="+mn-ea"/>
                          <a:cs typeface="Calibri Light" panose="020F0302020204030204" pitchFamily="34" charset="0"/>
                        </a:rPr>
                        <a:t>Understanding and regulating my emotions.</a:t>
                      </a:r>
                      <a:endParaRPr lang="en-AU" sz="1000" b="0" i="0" u="none">
                        <a:solidFill>
                          <a:schemeClr val="tx1"/>
                        </a:solidFill>
                        <a:latin typeface="+mn-lt"/>
                        <a:cs typeface="Calibri Light" panose="020F03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dirty="0">
                          <a:latin typeface="+mn-lt"/>
                          <a:cs typeface="Calibri Light" panose="020F0302020204030204" pitchFamily="34" charset="0"/>
                        </a:rPr>
                        <a:t>Relevance: </a:t>
                      </a:r>
                      <a:r>
                        <a:rPr lang="en-AU" sz="1000" b="0" i="0" dirty="0">
                          <a:latin typeface="+mn-lt"/>
                          <a:cs typeface="Calibri Light" panose="020F0302020204030204" pitchFamily="34" charset="0"/>
                        </a:rPr>
                        <a:t>Understanding my emotions and how I cope when I’m distressed. Check-in for anxiety, low mood, self-harm, suicidality [</a:t>
                      </a:r>
                      <a:r>
                        <a:rPr lang="en-AU" sz="1000" b="1" i="0" dirty="0">
                          <a:latin typeface="+mn-lt"/>
                          <a:cs typeface="Calibri Light" panose="020F0302020204030204" pitchFamily="34" charset="0"/>
                        </a:rPr>
                        <a:t>safety</a:t>
                      </a:r>
                      <a:r>
                        <a:rPr lang="en-AU" sz="1000" b="0" i="0" dirty="0">
                          <a:latin typeface="+mn-lt"/>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dirty="0">
                          <a:latin typeface="+mn-lt"/>
                          <a:cs typeface="Calibri Light" panose="020F0302020204030204" pitchFamily="34" charset="0"/>
                        </a:rPr>
                        <a:t>Education: </a:t>
                      </a:r>
                      <a:r>
                        <a:rPr lang="en-AU" sz="1000" b="0" i="0" dirty="0">
                          <a:latin typeface="+mn-lt"/>
                          <a:cs typeface="Calibri Light" panose="020F0302020204030204" pitchFamily="34" charset="0"/>
                        </a:rPr>
                        <a:t>distress tolerance, stress management.</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734081"/>
                  </a:ext>
                </a:extLst>
              </a:tr>
              <a:tr h="776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3. Recreation</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0" i="0" kern="1200">
                          <a:solidFill>
                            <a:schemeClr val="dk1"/>
                          </a:solidFill>
                          <a:latin typeface="+mn-lt"/>
                          <a:ea typeface="+mn-ea"/>
                          <a:cs typeface="Calibri Light" panose="020F0302020204030204" pitchFamily="34" charset="0"/>
                        </a:rPr>
                        <a:t>How do I spend my free time? What enhances my wellbeing and self-worth. </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a:latin typeface="+mn-lt"/>
                          <a:cs typeface="Calibri Light" panose="020F0302020204030204" pitchFamily="34" charset="0"/>
                        </a:rPr>
                        <a:t>Relevance: </a:t>
                      </a:r>
                      <a:r>
                        <a:rPr lang="en-AU" sz="1000" b="0" i="0">
                          <a:latin typeface="+mn-lt"/>
                          <a:cs typeface="Calibri Light" panose="020F0302020204030204" pitchFamily="34" charset="0"/>
                        </a:rPr>
                        <a:t>I have opportunity to fully participate in cultural traditions, activities and recreation that is affirming and enhances my wellbeing. Is there anything taking away from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a:latin typeface="+mn-lt"/>
                          <a:cs typeface="Calibri Light" panose="020F0302020204030204" pitchFamily="34" charset="0"/>
                        </a:rPr>
                        <a:t>Education: </a:t>
                      </a:r>
                      <a:r>
                        <a:rPr lang="en-AU" sz="1000" b="0" i="0">
                          <a:latin typeface="+mn-lt"/>
                          <a:cs typeface="Calibri Light" panose="020F0302020204030204" pitchFamily="34" charset="0"/>
                        </a:rPr>
                        <a:t>Do I need connecting to activities that will enhance my wellbeing and self-worth? Is anything my friends are up to concerning me (e.g. vaping or substance use)? Inform me about the perceived benefits (why rangatahi might do it) and the safety risks associated with use [</a:t>
                      </a:r>
                      <a:r>
                        <a:rPr lang="en-AU" sz="1000" b="1" i="0">
                          <a:latin typeface="+mn-lt"/>
                          <a:cs typeface="Calibri Light" panose="020F0302020204030204" pitchFamily="34" charset="0"/>
                        </a:rPr>
                        <a:t>safety</a:t>
                      </a:r>
                      <a:r>
                        <a:rPr lang="en-AU" sz="1000" b="0" i="0">
                          <a:latin typeface="+mn-lt"/>
                          <a:cs typeface="Calibri Light" panose="020F0302020204030204" pitchFamily="34" charset="0"/>
                        </a:rPr>
                        <a:t>].</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7866996"/>
                  </a:ext>
                </a:extLst>
              </a:tr>
              <a:tr h="62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4. At Home</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Understand what home looks like for me.</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Where do I return to after school? Who is there in my wh</a:t>
                      </a:r>
                      <a:r>
                        <a:rPr lang="en-AU" sz="1000" b="0" i="0">
                          <a:latin typeface="Calibri Light" panose="020F0302020204030204" pitchFamily="34" charset="0"/>
                          <a:cs typeface="Calibri Light" panose="020F0302020204030204" pitchFamily="34" charset="0"/>
                        </a:rPr>
                        <a:t>ā</a:t>
                      </a:r>
                      <a:r>
                        <a:rPr lang="en-AU" sz="1000" b="0" i="0">
                          <a:latin typeface="+mn-lt"/>
                          <a:cs typeface="Calibri Light" panose="020F0302020204030204" pitchFamily="34" charset="0"/>
                        </a:rPr>
                        <a:t>nau? How the dynamics work at home. Emotional and physical </a:t>
                      </a:r>
                      <a:r>
                        <a:rPr lang="en-AU" sz="1000" b="1" i="0">
                          <a:latin typeface="+mn-lt"/>
                          <a:cs typeface="Calibri Light" panose="020F0302020204030204" pitchFamily="34" charset="0"/>
                        </a:rPr>
                        <a:t>safety</a:t>
                      </a:r>
                      <a:r>
                        <a:rPr lang="en-AU" sz="1000" b="0" i="0">
                          <a:latin typeface="+mn-lt"/>
                          <a:cs typeface="Calibri Light" panose="020F0302020204030204" pitchFamily="34" charset="0"/>
                        </a:rPr>
                        <a:t>.</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5524220"/>
                  </a:ext>
                </a:extLst>
              </a:tr>
              <a:tr h="4311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5. Intimacy</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Understanding what a healthy intimate relationship looks like. </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latin typeface="+mn-lt"/>
                        </a:rPr>
                        <a:t>Relevance: </a:t>
                      </a:r>
                      <a:r>
                        <a:rPr lang="en-NZ" sz="1000">
                          <a:latin typeface="+mn-lt"/>
                        </a:rPr>
                        <a:t>It’s a bit early for the ‘sex’ talk but I might be curious or have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i="0">
                          <a:latin typeface="+mn-lt"/>
                          <a:cs typeface="Calibri Light" panose="020F0302020204030204" pitchFamily="34" charset="0"/>
                        </a:rPr>
                        <a:t>Education: </a:t>
                      </a:r>
                      <a:r>
                        <a:rPr lang="en-AU" sz="1000" b="0" i="0">
                          <a:latin typeface="+mn-lt"/>
                          <a:cs typeface="Calibri Light" panose="020F0302020204030204" pitchFamily="34" charset="0"/>
                        </a:rPr>
                        <a:t>Consent, sexual health, pornography, attraction, dating, STIs [</a:t>
                      </a:r>
                      <a:r>
                        <a:rPr lang="en-AU" sz="1000" b="1" i="0">
                          <a:latin typeface="+mn-lt"/>
                          <a:cs typeface="Calibri Light" panose="020F0302020204030204" pitchFamily="34" charset="0"/>
                        </a:rPr>
                        <a:t>safety</a:t>
                      </a:r>
                      <a:r>
                        <a:rPr lang="en-AU" sz="1000" b="0" i="0">
                          <a:latin typeface="+mn-lt"/>
                          <a:cs typeface="Calibri Light" panose="020F0302020204030204" pitchFamily="34" charset="0"/>
                        </a:rPr>
                        <a:t>].</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00458"/>
                  </a:ext>
                </a:extLst>
              </a:tr>
              <a:tr h="60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6. Expression &amp; Identity</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Starting to explore my sense of self. Questions around gender, identity.</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a:latin typeface="+mn-lt"/>
                        </a:rPr>
                        <a:t>Relevance: </a:t>
                      </a:r>
                      <a:r>
                        <a:rPr lang="en-NZ" sz="1000">
                          <a:latin typeface="+mn-lt"/>
                        </a:rPr>
                        <a:t>Acknowledge my whakapapa. Ask me about pronouns and preferred name at the start, then use those. Focus on my strengths.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000" b="1" i="0">
                          <a:latin typeface="+mn-lt"/>
                          <a:cs typeface="Calibri Light" panose="020F0302020204030204" pitchFamily="34" charset="0"/>
                        </a:rPr>
                        <a:t>Educate</a:t>
                      </a:r>
                      <a:r>
                        <a:rPr lang="en-NZ" sz="1000" b="0" i="0">
                          <a:latin typeface="+mn-lt"/>
                          <a:cs typeface="Calibri Light" panose="020F0302020204030204" pitchFamily="34" charset="0"/>
                        </a:rPr>
                        <a:t> yourself first, don’t rely on me to educate you (never assume, always ask).</a:t>
                      </a:r>
                      <a:endParaRPr lang="en-AU" sz="1000" b="0" i="0">
                        <a:latin typeface="+mn-lt"/>
                        <a:cs typeface="Calibri Light" panose="020F03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7157741"/>
                  </a:ext>
                </a:extLst>
              </a:tr>
              <a:tr h="60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7. Motivations &amp; Root Causes</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Talk to me about what is relevant to me. Sometimes my behaviour is due to root causes (trauma).</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a:latin typeface="+mn-lt"/>
                          <a:cs typeface="Calibri Light" panose="020F0302020204030204" pitchFamily="34" charset="0"/>
                        </a:rPr>
                        <a:t>Relevance: </a:t>
                      </a:r>
                      <a:r>
                        <a:rPr lang="en-AU" sz="1000" b="0" i="0">
                          <a:latin typeface="+mn-lt"/>
                          <a:cs typeface="Calibri Light" panose="020F0302020204030204" pitchFamily="34" charset="0"/>
                        </a:rPr>
                        <a:t>What sort of motivations sit behind my behaviour (healthy and not-so-healthy)?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a:latin typeface="+mn-lt"/>
                          <a:cs typeface="Calibri Light" panose="020F0302020204030204" pitchFamily="34" charset="0"/>
                        </a:rPr>
                        <a:t>Education: </a:t>
                      </a:r>
                      <a:r>
                        <a:rPr lang="en-AU" sz="1000" b="0" i="0">
                          <a:latin typeface="+mn-lt"/>
                          <a:cs typeface="Calibri Light" panose="020F0302020204030204" pitchFamily="34" charset="0"/>
                        </a:rPr>
                        <a:t>Be educated about trauma-informed care.</a:t>
                      </a:r>
                      <a:endParaRPr lang="en-AU" sz="1000" b="1" i="0">
                        <a:latin typeface="+mn-lt"/>
                        <a:cs typeface="Calibri Light" panose="020F0302020204030204" pitchFamily="34" charset="0"/>
                      </a:endParaRP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9919044"/>
                  </a:ext>
                </a:extLst>
              </a:tr>
              <a:tr h="603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a:solidFill>
                            <a:schemeClr val="accent6"/>
                          </a:solidFill>
                          <a:latin typeface="+mn-lt"/>
                        </a:rPr>
                        <a:t>8. Activity &amp; Physical Health</a:t>
                      </a:r>
                      <a:endParaRPr lang="en-AU" sz="1200" b="1" i="0">
                        <a:solidFill>
                          <a:schemeClr val="accent6"/>
                        </a:solidFill>
                        <a:latin typeface="+mn-lt"/>
                        <a:cs typeface="Calibri" panose="020F0502020204030204" pitchFamily="34" charset="0"/>
                      </a:endParaRPr>
                    </a:p>
                  </a:txBody>
                  <a:tcPr marL="126281" marR="80189" marT="40094" marB="40094" anchor="ctr">
                    <a:lnL w="12700" cmpd="sng">
                      <a:noFill/>
                    </a:lnL>
                    <a:lnR w="12700" cmpd="sng">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Ask me about my sports, hobbies and interests.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a:latin typeface="+mn-lt"/>
                          <a:cs typeface="Calibri Light" panose="020F0302020204030204" pitchFamily="34" charset="0"/>
                        </a:rPr>
                        <a:t>I’m going through puberty.</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dirty="0">
                          <a:latin typeface="+mn-lt"/>
                          <a:cs typeface="Calibri Light" panose="020F0302020204030204" pitchFamily="34" charset="0"/>
                        </a:rPr>
                        <a:t>Relevance: </a:t>
                      </a:r>
                      <a:r>
                        <a:rPr lang="en-AU" sz="1000" b="0" i="0" dirty="0">
                          <a:latin typeface="+mn-lt"/>
                          <a:cs typeface="Calibri Light" panose="020F0302020204030204" pitchFamily="34" charset="0"/>
                        </a:rPr>
                        <a:t>Focus on what I’m doing to support my physical health (activity, eating well,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i="0" dirty="0">
                          <a:latin typeface="+mn-lt"/>
                          <a:cs typeface="Calibri Light" panose="020F0302020204030204" pitchFamily="34" charset="0"/>
                        </a:rPr>
                        <a:t>Education:</a:t>
                      </a:r>
                      <a:r>
                        <a:rPr lang="en-AU" sz="1000" b="0" i="0" dirty="0">
                          <a:latin typeface="+mn-lt"/>
                          <a:cs typeface="Calibri Light" panose="020F0302020204030204" pitchFamily="34" charset="0"/>
                        </a:rPr>
                        <a:t> </a:t>
                      </a:r>
                      <a:r>
                        <a:rPr lang="en-AU" sz="1000" b="0" i="0" dirty="0" err="1">
                          <a:latin typeface="+mn-lt"/>
                          <a:cs typeface="Calibri Light" panose="020F0302020204030204" pitchFamily="34" charset="0"/>
                        </a:rPr>
                        <a:t>Whakawhanaunga</a:t>
                      </a:r>
                      <a:r>
                        <a:rPr lang="en-AU" sz="1000" b="0" i="0" dirty="0">
                          <a:latin typeface="+mn-lt"/>
                          <a:cs typeface="Calibri Light" panose="020F0302020204030204" pitchFamily="34" charset="0"/>
                        </a:rPr>
                        <a:t> and family always first. Knowledge about life cycles and fertility, periods, intimate hygiene, puberty.</a:t>
                      </a:r>
                    </a:p>
                  </a:txBody>
                  <a:tcPr marL="126281" marR="80189" marT="40094" marB="40094" anchor="ctr">
                    <a:lnL w="12700" cmpd="sng">
                      <a:noFill/>
                    </a:lnL>
                    <a:lnR w="12700" cmpd="sng">
                      <a:noFill/>
                    </a:lnR>
                    <a:lnT w="1270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8705551"/>
                  </a:ext>
                </a:extLst>
              </a:tr>
            </a:tbl>
          </a:graphicData>
        </a:graphic>
      </p:graphicFrame>
    </p:spTree>
    <p:custDataLst>
      <p:custData r:id="rId1"/>
      <p:custData r:id="rId2"/>
    </p:custDataLst>
    <p:extLst>
      <p:ext uri="{BB962C8B-B14F-4D97-AF65-F5344CB8AC3E}">
        <p14:creationId xmlns:p14="http://schemas.microsoft.com/office/powerpoint/2010/main" val="10199411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AD322-8B3B-BB0D-1DDB-AA7DEBC2F804}"/>
              </a:ext>
            </a:extLst>
          </p:cNvPr>
          <p:cNvSpPr txBox="1"/>
          <p:nvPr/>
        </p:nvSpPr>
        <p:spPr>
          <a:xfrm>
            <a:off x="422860" y="1812335"/>
            <a:ext cx="5967427" cy="4062651"/>
          </a:xfrm>
          <a:prstGeom prst="rect">
            <a:avLst/>
          </a:prstGeom>
          <a:noFill/>
        </p:spPr>
        <p:txBody>
          <a:bodyPr wrap="square" lIns="0" tIns="0" rIns="0" bIns="0" rtlCol="0">
            <a:spAutoFit/>
          </a:bodyPr>
          <a:lstStyle/>
          <a:p>
            <a:pPr defTabSz="801929"/>
            <a:r>
              <a:rPr lang="en-US" sz="2400">
                <a:solidFill>
                  <a:schemeClr val="accent2">
                    <a:lumMod val="75000"/>
                  </a:schemeClr>
                </a:solidFill>
                <a:effectLst/>
              </a:rPr>
              <a:t>I te </a:t>
            </a:r>
            <a:r>
              <a:rPr lang="en-US" sz="2400" err="1">
                <a:solidFill>
                  <a:schemeClr val="accent2">
                    <a:lumMod val="75000"/>
                  </a:schemeClr>
                </a:solidFill>
                <a:effectLst/>
              </a:rPr>
              <a:t>tīmatanga</a:t>
            </a:r>
            <a:r>
              <a:rPr lang="en-US" sz="2400">
                <a:solidFill>
                  <a:schemeClr val="accent2">
                    <a:lumMod val="75000"/>
                  </a:schemeClr>
                </a:solidFill>
                <a:effectLst/>
              </a:rPr>
              <a:t> ko te Kore</a:t>
            </a:r>
            <a:br>
              <a:rPr lang="en-US" sz="2400">
                <a:solidFill>
                  <a:schemeClr val="accent2">
                    <a:lumMod val="75000"/>
                  </a:schemeClr>
                </a:solidFill>
                <a:effectLst/>
              </a:rPr>
            </a:br>
            <a:r>
              <a:rPr lang="en-US" sz="2400" err="1">
                <a:solidFill>
                  <a:schemeClr val="accent2">
                    <a:lumMod val="75000"/>
                  </a:schemeClr>
                </a:solidFill>
                <a:effectLst/>
              </a:rPr>
              <a:t>Nā</a:t>
            </a:r>
            <a:r>
              <a:rPr lang="en-US" sz="2400">
                <a:solidFill>
                  <a:schemeClr val="accent2">
                    <a:lumMod val="75000"/>
                  </a:schemeClr>
                </a:solidFill>
                <a:effectLst/>
              </a:rPr>
              <a:t> te Kore ko te </a:t>
            </a:r>
            <a:r>
              <a:rPr lang="en-US" sz="2400" err="1">
                <a:solidFill>
                  <a:schemeClr val="accent2">
                    <a:lumMod val="75000"/>
                  </a:schemeClr>
                </a:solidFill>
                <a:effectLst/>
              </a:rPr>
              <a:t>Pō</a:t>
            </a:r>
            <a:br>
              <a:rPr lang="en-US" sz="2400">
                <a:solidFill>
                  <a:schemeClr val="accent2">
                    <a:lumMod val="75000"/>
                  </a:schemeClr>
                </a:solidFill>
                <a:effectLst/>
              </a:rPr>
            </a:br>
            <a:r>
              <a:rPr lang="en-US" sz="2400" err="1">
                <a:solidFill>
                  <a:schemeClr val="accent2">
                    <a:lumMod val="75000"/>
                  </a:schemeClr>
                </a:solidFill>
                <a:effectLst/>
              </a:rPr>
              <a:t>Nā</a:t>
            </a:r>
            <a:r>
              <a:rPr lang="en-US" sz="2400">
                <a:solidFill>
                  <a:schemeClr val="accent2">
                    <a:lumMod val="75000"/>
                  </a:schemeClr>
                </a:solidFill>
                <a:effectLst/>
              </a:rPr>
              <a:t> te </a:t>
            </a:r>
            <a:r>
              <a:rPr lang="en-US" sz="2400" err="1">
                <a:solidFill>
                  <a:schemeClr val="accent2">
                    <a:lumMod val="75000"/>
                  </a:schemeClr>
                </a:solidFill>
                <a:effectLst/>
              </a:rPr>
              <a:t>Pō</a:t>
            </a:r>
            <a:r>
              <a:rPr lang="en-US" sz="2400">
                <a:solidFill>
                  <a:schemeClr val="accent2">
                    <a:lumMod val="75000"/>
                  </a:schemeClr>
                </a:solidFill>
                <a:effectLst/>
              </a:rPr>
              <a:t> ka puta… </a:t>
            </a:r>
            <a:br>
              <a:rPr lang="en-US" sz="2400">
                <a:solidFill>
                  <a:schemeClr val="accent2">
                    <a:lumMod val="75000"/>
                  </a:schemeClr>
                </a:solidFill>
                <a:effectLst/>
              </a:rPr>
            </a:br>
            <a:r>
              <a:rPr lang="en-US" sz="2400">
                <a:solidFill>
                  <a:schemeClr val="accent2">
                    <a:lumMod val="75000"/>
                  </a:schemeClr>
                </a:solidFill>
                <a:effectLst/>
              </a:rPr>
              <a:t>Ko te </a:t>
            </a:r>
            <a:r>
              <a:rPr lang="en-US" sz="2400" err="1">
                <a:solidFill>
                  <a:schemeClr val="accent2">
                    <a:lumMod val="75000"/>
                  </a:schemeClr>
                </a:solidFill>
                <a:effectLst/>
              </a:rPr>
              <a:t>Kukune</a:t>
            </a:r>
            <a:br>
              <a:rPr lang="en-US" sz="2400">
                <a:solidFill>
                  <a:schemeClr val="accent2">
                    <a:lumMod val="75000"/>
                  </a:schemeClr>
                </a:solidFill>
                <a:effectLst/>
              </a:rPr>
            </a:br>
            <a:r>
              <a:rPr lang="en-US" sz="2400">
                <a:solidFill>
                  <a:schemeClr val="accent2">
                    <a:lumMod val="75000"/>
                  </a:schemeClr>
                </a:solidFill>
                <a:effectLst/>
              </a:rPr>
              <a:t>Ko te Pupuke</a:t>
            </a:r>
            <a:br>
              <a:rPr lang="en-US" sz="2400">
                <a:solidFill>
                  <a:schemeClr val="accent2">
                    <a:lumMod val="75000"/>
                  </a:schemeClr>
                </a:solidFill>
                <a:effectLst/>
              </a:rPr>
            </a:br>
            <a:r>
              <a:rPr lang="en-US" sz="2400">
                <a:solidFill>
                  <a:schemeClr val="accent2">
                    <a:lumMod val="75000"/>
                  </a:schemeClr>
                </a:solidFill>
                <a:effectLst/>
              </a:rPr>
              <a:t>Ko te </a:t>
            </a:r>
            <a:r>
              <a:rPr lang="en-US" sz="2400" err="1">
                <a:solidFill>
                  <a:schemeClr val="accent2">
                    <a:lumMod val="75000"/>
                  </a:schemeClr>
                </a:solidFill>
                <a:effectLst/>
              </a:rPr>
              <a:t>Hihiri</a:t>
            </a:r>
            <a:br>
              <a:rPr lang="en-US" sz="2400">
                <a:solidFill>
                  <a:schemeClr val="accent2">
                    <a:lumMod val="75000"/>
                  </a:schemeClr>
                </a:solidFill>
                <a:effectLst/>
              </a:rPr>
            </a:br>
            <a:r>
              <a:rPr lang="en-US" sz="2400">
                <a:solidFill>
                  <a:schemeClr val="accent2">
                    <a:lumMod val="75000"/>
                  </a:schemeClr>
                </a:solidFill>
                <a:effectLst/>
              </a:rPr>
              <a:t>Ko te Mahara</a:t>
            </a:r>
            <a:br>
              <a:rPr lang="en-US" sz="2400">
                <a:solidFill>
                  <a:schemeClr val="accent2">
                    <a:lumMod val="75000"/>
                  </a:schemeClr>
                </a:solidFill>
                <a:effectLst/>
              </a:rPr>
            </a:br>
            <a:r>
              <a:rPr lang="en-US" sz="2400">
                <a:solidFill>
                  <a:schemeClr val="accent2">
                    <a:lumMod val="75000"/>
                  </a:schemeClr>
                </a:solidFill>
                <a:effectLst/>
              </a:rPr>
              <a:t>Ko te Wānanga</a:t>
            </a:r>
            <a:br>
              <a:rPr lang="en-US" sz="2400">
                <a:solidFill>
                  <a:schemeClr val="accent2">
                    <a:lumMod val="75000"/>
                  </a:schemeClr>
                </a:solidFill>
                <a:effectLst/>
              </a:rPr>
            </a:br>
            <a:r>
              <a:rPr lang="en-US" sz="2400">
                <a:solidFill>
                  <a:schemeClr val="accent2">
                    <a:lumMod val="75000"/>
                  </a:schemeClr>
                </a:solidFill>
                <a:effectLst/>
              </a:rPr>
              <a:t>Ka puta </a:t>
            </a:r>
            <a:r>
              <a:rPr lang="en-US" sz="2400" err="1">
                <a:solidFill>
                  <a:schemeClr val="accent2">
                    <a:lumMod val="75000"/>
                  </a:schemeClr>
                </a:solidFill>
                <a:effectLst/>
              </a:rPr>
              <a:t>i</a:t>
            </a:r>
            <a:r>
              <a:rPr lang="en-US" sz="2400">
                <a:solidFill>
                  <a:schemeClr val="accent2">
                    <a:lumMod val="75000"/>
                  </a:schemeClr>
                </a:solidFill>
                <a:effectLst/>
              </a:rPr>
              <a:t> te </a:t>
            </a:r>
            <a:r>
              <a:rPr lang="en-US" sz="2400" err="1">
                <a:solidFill>
                  <a:schemeClr val="accent2">
                    <a:lumMod val="75000"/>
                  </a:schemeClr>
                </a:solidFill>
                <a:effectLst/>
              </a:rPr>
              <a:t>whei</a:t>
            </a:r>
            <a:r>
              <a:rPr lang="en-US" sz="2400">
                <a:solidFill>
                  <a:schemeClr val="accent2">
                    <a:lumMod val="75000"/>
                  </a:schemeClr>
                </a:solidFill>
                <a:effectLst/>
              </a:rPr>
              <a:t> ao</a:t>
            </a:r>
            <a:br>
              <a:rPr lang="en-US" sz="2400">
                <a:solidFill>
                  <a:schemeClr val="accent2">
                    <a:lumMod val="75000"/>
                  </a:schemeClr>
                </a:solidFill>
                <a:effectLst/>
              </a:rPr>
            </a:br>
            <a:r>
              <a:rPr lang="en-US" sz="2400">
                <a:solidFill>
                  <a:schemeClr val="accent2">
                    <a:lumMod val="75000"/>
                  </a:schemeClr>
                </a:solidFill>
                <a:effectLst/>
              </a:rPr>
              <a:t>Ki te Ao Mārama</a:t>
            </a:r>
            <a:br>
              <a:rPr lang="en-US" sz="2400">
                <a:solidFill>
                  <a:schemeClr val="accent2">
                    <a:lumMod val="75000"/>
                  </a:schemeClr>
                </a:solidFill>
                <a:effectLst/>
              </a:rPr>
            </a:br>
            <a:r>
              <a:rPr lang="en-US" sz="2400" err="1">
                <a:solidFill>
                  <a:schemeClr val="accent2">
                    <a:lumMod val="75000"/>
                  </a:schemeClr>
                </a:solidFill>
                <a:effectLst/>
              </a:rPr>
              <a:t>Tihei</a:t>
            </a:r>
            <a:r>
              <a:rPr lang="en-US" sz="2400">
                <a:solidFill>
                  <a:schemeClr val="accent2">
                    <a:lumMod val="75000"/>
                  </a:schemeClr>
                </a:solidFill>
                <a:effectLst/>
              </a:rPr>
              <a:t> Mauri Ora!</a:t>
            </a:r>
            <a:endParaRPr lang="en-NZ" sz="2400">
              <a:solidFill>
                <a:schemeClr val="accent2">
                  <a:lumMod val="75000"/>
                </a:schemeClr>
              </a:solidFill>
              <a:cs typeface="Calibri Light" panose="020F0302020204030204" pitchFamily="34" charset="0"/>
            </a:endParaRPr>
          </a:p>
        </p:txBody>
      </p:sp>
      <p:sp>
        <p:nvSpPr>
          <p:cNvPr id="3" name="TextBox 2">
            <a:extLst>
              <a:ext uri="{FF2B5EF4-FFF2-40B4-BE49-F238E27FC236}">
                <a16:creationId xmlns:a16="http://schemas.microsoft.com/office/drawing/2014/main" id="{3D991DD3-4C44-0D93-ABE7-FFD7A41BB07A}"/>
              </a:ext>
            </a:extLst>
          </p:cNvPr>
          <p:cNvSpPr txBox="1"/>
          <p:nvPr/>
        </p:nvSpPr>
        <p:spPr>
          <a:xfrm>
            <a:off x="6390287" y="3059043"/>
            <a:ext cx="3899480" cy="3560334"/>
          </a:xfrm>
          <a:prstGeom prst="rect">
            <a:avLst/>
          </a:prstGeom>
          <a:noFill/>
        </p:spPr>
        <p:txBody>
          <a:bodyPr wrap="square" lIns="0" tIns="0" rIns="0" bIns="0" rtlCol="0">
            <a:spAutoFit/>
          </a:bodyPr>
          <a:lstStyle/>
          <a:p>
            <a:pPr defTabSz="801929">
              <a:lnSpc>
                <a:spcPct val="120000"/>
              </a:lnSpc>
            </a:pPr>
            <a:r>
              <a:rPr lang="en-US" sz="1600" i="1">
                <a:effectLst/>
              </a:rPr>
              <a:t>In the beginning</a:t>
            </a:r>
            <a:br>
              <a:rPr lang="en-US" sz="1600" i="1">
                <a:effectLst/>
              </a:rPr>
            </a:br>
            <a:r>
              <a:rPr lang="en-US" sz="1600" i="1">
                <a:effectLst/>
              </a:rPr>
              <a:t>There was the void of </a:t>
            </a:r>
            <a:r>
              <a:rPr lang="en-US" sz="1600" i="1" err="1">
                <a:effectLst/>
              </a:rPr>
              <a:t>unrealised</a:t>
            </a:r>
            <a:r>
              <a:rPr lang="en-US" sz="1600" i="1">
                <a:effectLst/>
              </a:rPr>
              <a:t> potential</a:t>
            </a:r>
            <a:br>
              <a:rPr lang="en-US" sz="1600" i="1">
                <a:effectLst/>
              </a:rPr>
            </a:br>
            <a:r>
              <a:rPr lang="en-US" sz="1600" i="1">
                <a:effectLst/>
              </a:rPr>
              <a:t>From the void came the darkness</a:t>
            </a:r>
            <a:br>
              <a:rPr lang="en-US" sz="1600" i="1">
                <a:effectLst/>
              </a:rPr>
            </a:br>
            <a:r>
              <a:rPr lang="en-US" sz="1600" i="1">
                <a:effectLst/>
              </a:rPr>
              <a:t>Out of darkness formed the origins of life</a:t>
            </a:r>
            <a:br>
              <a:rPr lang="en-US" sz="1600" i="1">
                <a:effectLst/>
              </a:rPr>
            </a:br>
            <a:r>
              <a:rPr lang="en-US" sz="1600" i="1">
                <a:effectLst/>
              </a:rPr>
              <a:t>Which extended and expanded into pure energy</a:t>
            </a:r>
            <a:br>
              <a:rPr lang="en-US" sz="1600" i="1">
                <a:effectLst/>
              </a:rPr>
            </a:br>
            <a:r>
              <a:rPr lang="en-US" sz="1600" i="1">
                <a:effectLst/>
              </a:rPr>
              <a:t>Then subconsciousness and the desire for knowledge</a:t>
            </a:r>
            <a:br>
              <a:rPr lang="en-US" sz="1600" i="1">
                <a:effectLst/>
              </a:rPr>
            </a:br>
            <a:r>
              <a:rPr lang="en-US" sz="1600" i="1">
                <a:effectLst/>
              </a:rPr>
              <a:t>Dark transitioned towards the dawn light</a:t>
            </a:r>
            <a:br>
              <a:rPr lang="en-US" sz="1600" i="1">
                <a:effectLst/>
              </a:rPr>
            </a:br>
            <a:r>
              <a:rPr lang="en-US" sz="1600" i="1">
                <a:effectLst/>
              </a:rPr>
              <a:t>Into the world of light</a:t>
            </a:r>
            <a:br>
              <a:rPr lang="en-US" sz="1600" i="1">
                <a:effectLst/>
              </a:rPr>
            </a:br>
            <a:r>
              <a:rPr lang="en-US" sz="1600" i="1">
                <a:effectLst/>
              </a:rPr>
              <a:t>From a sneeze there is life!</a:t>
            </a:r>
            <a:br>
              <a:rPr lang="en-US" sz="1600">
                <a:effectLst/>
              </a:rPr>
            </a:br>
            <a:r>
              <a:rPr lang="en-US" sz="1800">
                <a:effectLst/>
              </a:rPr>
              <a:t> </a:t>
            </a:r>
            <a:endParaRPr lang="en-NZ" sz="1140" i="1">
              <a:solidFill>
                <a:srgbClr val="53565A"/>
              </a:solidFill>
              <a:cs typeface="Calibri Light" panose="020F0302020204030204" pitchFamily="34" charset="0"/>
            </a:endParaRPr>
          </a:p>
        </p:txBody>
      </p:sp>
      <p:grpSp>
        <p:nvGrpSpPr>
          <p:cNvPr id="37" name="Group 36">
            <a:extLst>
              <a:ext uri="{FF2B5EF4-FFF2-40B4-BE49-F238E27FC236}">
                <a16:creationId xmlns:a16="http://schemas.microsoft.com/office/drawing/2014/main" id="{DE739EC2-5892-A5FD-9C0A-91A896902BC5}"/>
              </a:ext>
              <a:ext uri="{C183D7F6-B498-43B3-948B-1728B52AA6E4}">
                <adec:decorative xmlns:adec="http://schemas.microsoft.com/office/drawing/2017/decorative" val="1"/>
              </a:ext>
            </a:extLst>
          </p:cNvPr>
          <p:cNvGrpSpPr/>
          <p:nvPr/>
        </p:nvGrpSpPr>
        <p:grpSpPr>
          <a:xfrm rot="10800000">
            <a:off x="425342" y="1452589"/>
            <a:ext cx="5766539" cy="128535"/>
            <a:chOff x="-45600352" y="-1789043"/>
            <a:chExt cx="55176128" cy="1229870"/>
          </a:xfrm>
        </p:grpSpPr>
        <p:sp>
          <p:nvSpPr>
            <p:cNvPr id="38" name="Oval 37">
              <a:extLst>
                <a:ext uri="{FF2B5EF4-FFF2-40B4-BE49-F238E27FC236}">
                  <a16:creationId xmlns:a16="http://schemas.microsoft.com/office/drawing/2014/main" id="{41ADC243-8E85-1166-D349-CF3874CD769C}"/>
                </a:ext>
              </a:extLst>
            </p:cNvPr>
            <p:cNvSpPr/>
            <p:nvPr/>
          </p:nvSpPr>
          <p:spPr bwMode="gray">
            <a:xfrm>
              <a:off x="8345906" y="-1789043"/>
              <a:ext cx="1229870" cy="1229870"/>
            </a:xfrm>
            <a:prstGeom prst="ellipse">
              <a:avLst/>
            </a:prstGeom>
            <a:solidFill>
              <a:schemeClr val="accent3"/>
            </a:solidFill>
            <a:ln w="19050" algn="ctr">
              <a:noFill/>
              <a:miter lim="800000"/>
              <a:headEnd/>
              <a:tailEnd/>
            </a:ln>
          </p:spPr>
          <p:txBody>
            <a:bodyPr wrap="square" lIns="77961" tIns="77961" rIns="77961" bIns="77961" rtlCol="0" anchor="ctr"/>
            <a:lstStyle/>
            <a:p>
              <a:pPr algn="ctr" defTabSz="801929">
                <a:lnSpc>
                  <a:spcPct val="106000"/>
                </a:lnSpc>
              </a:pPr>
              <a:endParaRPr lang="en-AU" sz="1403" b="1">
                <a:solidFill>
                  <a:prstClr val="white"/>
                </a:solidFill>
                <a:latin typeface="Calibri"/>
              </a:endParaRPr>
            </a:p>
          </p:txBody>
        </p:sp>
        <p:sp>
          <p:nvSpPr>
            <p:cNvPr id="42" name="Rectangle 41">
              <a:extLst>
                <a:ext uri="{FF2B5EF4-FFF2-40B4-BE49-F238E27FC236}">
                  <a16:creationId xmlns:a16="http://schemas.microsoft.com/office/drawing/2014/main" id="{0EECA724-AE1A-7355-C6F7-E53333F621EB}"/>
                </a:ext>
              </a:extLst>
            </p:cNvPr>
            <p:cNvSpPr/>
            <p:nvPr/>
          </p:nvSpPr>
          <p:spPr bwMode="gray">
            <a:xfrm>
              <a:off x="-45600352" y="-1789033"/>
              <a:ext cx="54558167" cy="477151"/>
            </a:xfrm>
            <a:prstGeom prst="rect">
              <a:avLst/>
            </a:prstGeom>
            <a:gradFill flip="none" rotWithShape="1">
              <a:gsLst>
                <a:gs pos="100000">
                  <a:srgbClr val="A0DCFF">
                    <a:alpha val="0"/>
                  </a:srgbClr>
                </a:gs>
                <a:gs pos="61000">
                  <a:srgbClr val="50C4D5">
                    <a:alpha val="45000"/>
                  </a:srgbClr>
                </a:gs>
                <a:gs pos="24500">
                  <a:schemeClr val="accent1"/>
                </a:gs>
                <a:gs pos="0">
                  <a:schemeClr val="accent3"/>
                </a:gs>
              </a:gsLst>
              <a:lin ang="10800000" scaled="1"/>
              <a:tileRect/>
            </a:gradFill>
            <a:ln w="19050" algn="ctr">
              <a:noFill/>
              <a:miter lim="800000"/>
              <a:headEnd/>
              <a:tailEnd/>
            </a:ln>
          </p:spPr>
          <p:txBody>
            <a:bodyPr wrap="square" lIns="77961" tIns="77961" rIns="77961" bIns="77961" rtlCol="0" anchor="ctr"/>
            <a:lstStyle/>
            <a:p>
              <a:pPr algn="ctr" defTabSz="801929">
                <a:lnSpc>
                  <a:spcPct val="106000"/>
                </a:lnSpc>
              </a:pPr>
              <a:endParaRPr lang="en-AU" sz="1403" b="1">
                <a:solidFill>
                  <a:prstClr val="white"/>
                </a:solidFill>
                <a:latin typeface="Calibri"/>
              </a:endParaRPr>
            </a:p>
          </p:txBody>
        </p:sp>
      </p:grpSp>
    </p:spTree>
    <p:extLst>
      <p:ext uri="{BB962C8B-B14F-4D97-AF65-F5344CB8AC3E}">
        <p14:creationId xmlns:p14="http://schemas.microsoft.com/office/powerpoint/2010/main" val="106842298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453">
            <a:extLst>
              <a:ext uri="{FF2B5EF4-FFF2-40B4-BE49-F238E27FC236}">
                <a16:creationId xmlns:a16="http://schemas.microsoft.com/office/drawing/2014/main" id="{D8B5D31E-4B47-4B29-9C21-A66820C3EBE0}"/>
              </a:ext>
            </a:extLst>
          </p:cNvPr>
          <p:cNvSpPr/>
          <p:nvPr/>
        </p:nvSpPr>
        <p:spPr bwMode="gray">
          <a:xfrm>
            <a:off x="3725446" y="1587902"/>
            <a:ext cx="3204000" cy="5513937"/>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dirty="0">
                <a:solidFill>
                  <a:srgbClr val="27BDBE"/>
                </a:solidFill>
                <a:cs typeface="Calibri" panose="020F0502020204030204" pitchFamily="34" charset="0"/>
              </a:rPr>
              <a:t>Pacific young people</a:t>
            </a:r>
          </a:p>
          <a:p>
            <a:pPr marL="171450" indent="-171450">
              <a:lnSpc>
                <a:spcPct val="106000"/>
              </a:lnSpc>
              <a:buFont typeface="Arial" panose="020B0604020202020204" pitchFamily="34" charset="0"/>
              <a:buChar char="•"/>
            </a:pPr>
            <a:r>
              <a:rPr lang="en-NZ" sz="1400" b="1" dirty="0">
                <a:cs typeface="Calibri Light" panose="020F0302020204030204" pitchFamily="34" charset="0"/>
              </a:rPr>
              <a:t>Welcoming</a:t>
            </a:r>
            <a:r>
              <a:rPr lang="en-NZ" sz="1400" dirty="0">
                <a:cs typeface="Calibri Light" panose="020F0302020204030204" pitchFamily="34" charset="0"/>
              </a:rPr>
              <a:t>, easily accessible, and </a:t>
            </a:r>
            <a:r>
              <a:rPr lang="en-NZ" sz="1400" b="1" dirty="0">
                <a:cs typeface="Calibri Light" panose="020F0302020204030204" pitchFamily="34" charset="0"/>
              </a:rPr>
              <a:t>judgement free </a:t>
            </a:r>
            <a:r>
              <a:rPr lang="en-NZ" sz="1400" dirty="0">
                <a:cs typeface="Calibri Light" panose="020F0302020204030204" pitchFamily="34" charset="0"/>
              </a:rPr>
              <a:t>services</a:t>
            </a:r>
          </a:p>
          <a:p>
            <a:pPr marL="171450" indent="-171450">
              <a:lnSpc>
                <a:spcPct val="106000"/>
              </a:lnSpc>
              <a:buFont typeface="Arial" panose="020B0604020202020204" pitchFamily="34" charset="0"/>
              <a:buChar char="•"/>
            </a:pPr>
            <a:r>
              <a:rPr lang="en-NZ" sz="1400" dirty="0">
                <a:cs typeface="Calibri Light" panose="020F0302020204030204" pitchFamily="34" charset="0"/>
              </a:rPr>
              <a:t>Services that </a:t>
            </a:r>
            <a:r>
              <a:rPr lang="en-NZ" sz="1400" b="1" dirty="0">
                <a:cs typeface="Calibri Light" panose="020F0302020204030204" pitchFamily="34" charset="0"/>
              </a:rPr>
              <a:t>protect confidentiality </a:t>
            </a:r>
            <a:r>
              <a:rPr lang="en-NZ" sz="1400" dirty="0">
                <a:cs typeface="Calibri Light" panose="020F0302020204030204" pitchFamily="34" charset="0"/>
              </a:rPr>
              <a:t>and </a:t>
            </a:r>
            <a:r>
              <a:rPr lang="en-NZ" sz="1400" b="1" dirty="0">
                <a:cs typeface="Calibri Light" panose="020F0302020204030204" pitchFamily="34" charset="0"/>
              </a:rPr>
              <a:t>respect boundaries</a:t>
            </a:r>
          </a:p>
          <a:p>
            <a:pPr marL="171450" indent="-171450">
              <a:lnSpc>
                <a:spcPct val="106000"/>
              </a:lnSpc>
              <a:buFont typeface="Arial" panose="020B0604020202020204" pitchFamily="34" charset="0"/>
              <a:buChar char="•"/>
            </a:pPr>
            <a:r>
              <a:rPr lang="en-NZ" sz="1400" dirty="0">
                <a:cs typeface="Calibri Light" panose="020F0302020204030204" pitchFamily="34" charset="0"/>
              </a:rPr>
              <a:t>Services that </a:t>
            </a:r>
            <a:r>
              <a:rPr lang="en-NZ" sz="1400" b="1" dirty="0">
                <a:cs typeface="Calibri Light" panose="020F0302020204030204" pitchFamily="34" charset="0"/>
              </a:rPr>
              <a:t>acknowledge </a:t>
            </a:r>
            <a:r>
              <a:rPr lang="en-NZ" sz="1400" dirty="0">
                <a:cs typeface="Calibri Light" panose="020F0302020204030204" pitchFamily="34" charset="0"/>
              </a:rPr>
              <a:t>cultural differences between Pacific groups</a:t>
            </a:r>
          </a:p>
          <a:p>
            <a:pPr marL="171450" indent="-171450">
              <a:lnSpc>
                <a:spcPct val="106000"/>
              </a:lnSpc>
              <a:buFont typeface="Arial" panose="020B0604020202020204" pitchFamily="34" charset="0"/>
              <a:buChar char="•"/>
            </a:pPr>
            <a:r>
              <a:rPr lang="en-NZ" sz="1400" dirty="0">
                <a:cs typeface="Calibri Light" panose="020F0302020204030204" pitchFamily="34" charset="0"/>
              </a:rPr>
              <a:t>Focus on </a:t>
            </a:r>
            <a:r>
              <a:rPr lang="en-NZ" sz="1400" b="1" dirty="0">
                <a:cs typeface="Calibri Light" panose="020F0302020204030204" pitchFamily="34" charset="0"/>
              </a:rPr>
              <a:t>human experiences </a:t>
            </a:r>
            <a:r>
              <a:rPr lang="en-NZ" sz="1400" dirty="0">
                <a:cs typeface="Calibri Light" panose="020F0302020204030204" pitchFamily="34" charset="0"/>
              </a:rPr>
              <a:t>and </a:t>
            </a:r>
            <a:r>
              <a:rPr lang="en-NZ" sz="1400" b="1" dirty="0">
                <a:cs typeface="Calibri Light" panose="020F0302020204030204" pitchFamily="34" charset="0"/>
              </a:rPr>
              <a:t>interactions</a:t>
            </a:r>
            <a:r>
              <a:rPr lang="en-NZ" sz="1400" dirty="0">
                <a:cs typeface="Calibri Light" panose="020F0302020204030204" pitchFamily="34" charset="0"/>
              </a:rPr>
              <a:t>, including </a:t>
            </a:r>
            <a:r>
              <a:rPr lang="en-NZ" sz="1400" b="1" dirty="0">
                <a:cs typeface="Calibri Light" panose="020F0302020204030204" pitchFamily="34" charset="0"/>
              </a:rPr>
              <a:t>involving support persons</a:t>
            </a:r>
          </a:p>
          <a:p>
            <a:pPr marL="171450" indent="-171450">
              <a:lnSpc>
                <a:spcPct val="106000"/>
              </a:lnSpc>
              <a:buFont typeface="Arial" panose="020B0604020202020204" pitchFamily="34" charset="0"/>
              <a:buChar char="•"/>
            </a:pPr>
            <a:r>
              <a:rPr lang="en-NZ" sz="1400" dirty="0">
                <a:cs typeface="Calibri Light" panose="020F0302020204030204" pitchFamily="34" charset="0"/>
              </a:rPr>
              <a:t>Access to </a:t>
            </a:r>
            <a:r>
              <a:rPr lang="en-NZ" sz="1400" b="1" dirty="0">
                <a:cs typeface="Calibri Light" panose="020F0302020204030204" pitchFamily="34" charset="0"/>
              </a:rPr>
              <a:t>Pacific health professionals</a:t>
            </a:r>
          </a:p>
          <a:p>
            <a:pPr marL="171450" indent="-171450">
              <a:lnSpc>
                <a:spcPct val="106000"/>
              </a:lnSpc>
              <a:buFont typeface="Arial" panose="020B0604020202020204" pitchFamily="34" charset="0"/>
              <a:buChar char="•"/>
            </a:pPr>
            <a:r>
              <a:rPr lang="en-NZ" sz="1400" dirty="0">
                <a:cs typeface="Calibri Light" panose="020F0302020204030204" pitchFamily="34" charset="0"/>
              </a:rPr>
              <a:t>Understand </a:t>
            </a:r>
            <a:r>
              <a:rPr lang="en-NZ" sz="1400" b="1" dirty="0">
                <a:cs typeface="Calibri Light" panose="020F0302020204030204" pitchFamily="34" charset="0"/>
              </a:rPr>
              <a:t>gender </a:t>
            </a:r>
            <a:r>
              <a:rPr lang="en-NZ" sz="1400" dirty="0">
                <a:cs typeface="Calibri Light" panose="020F0302020204030204" pitchFamily="34" charset="0"/>
              </a:rPr>
              <a:t>differences – that boys may be less likely to engage with services, seek help, or divulge sensitive information (although this is not always the case)</a:t>
            </a:r>
          </a:p>
          <a:p>
            <a:pPr marL="171450" indent="-171450">
              <a:lnSpc>
                <a:spcPct val="106000"/>
              </a:lnSpc>
              <a:buFont typeface="Arial" panose="020B0604020202020204" pitchFamily="34" charset="0"/>
              <a:buChar char="•"/>
            </a:pPr>
            <a:r>
              <a:rPr lang="en-NZ" sz="1400" b="1" dirty="0">
                <a:cs typeface="Calibri Light" panose="020F0302020204030204" pitchFamily="34" charset="0"/>
              </a:rPr>
              <a:t>Less tick-box</a:t>
            </a:r>
          </a:p>
          <a:p>
            <a:pPr marL="171450" indent="-171450">
              <a:lnSpc>
                <a:spcPct val="106000"/>
              </a:lnSpc>
              <a:buFont typeface="Arial" panose="020B0604020202020204" pitchFamily="34" charset="0"/>
              <a:buChar char="•"/>
            </a:pPr>
            <a:r>
              <a:rPr lang="en-NZ" sz="1400" b="1" dirty="0">
                <a:cs typeface="Calibri Light" panose="020F0302020204030204" pitchFamily="34" charset="0"/>
              </a:rPr>
              <a:t>Welcoming</a:t>
            </a:r>
            <a:r>
              <a:rPr lang="en-NZ" sz="1400" dirty="0">
                <a:cs typeface="Calibri Light" panose="020F0302020204030204" pitchFamily="34" charset="0"/>
              </a:rPr>
              <a:t> physical environment where I can see Pacific artwork, a water station, youth-friendly</a:t>
            </a:r>
            <a:endParaRPr lang="en-NZ" sz="2400" dirty="0">
              <a:cs typeface="Calibri Light" panose="020F0302020204030204" pitchFamily="34" charset="0"/>
            </a:endParaRPr>
          </a:p>
        </p:txBody>
      </p:sp>
      <p:sp>
        <p:nvSpPr>
          <p:cNvPr id="3" name="Title 2">
            <a:extLst>
              <a:ext uri="{FF2B5EF4-FFF2-40B4-BE49-F238E27FC236}">
                <a16:creationId xmlns:a16="http://schemas.microsoft.com/office/drawing/2014/main" id="{5AB2B790-7535-4897-9BDA-468CA65C8FED}"/>
              </a:ext>
            </a:extLst>
          </p:cNvPr>
          <p:cNvSpPr>
            <a:spLocks noGrp="1"/>
          </p:cNvSpPr>
          <p:nvPr>
            <p:ph type="title"/>
          </p:nvPr>
        </p:nvSpPr>
        <p:spPr>
          <a:xfrm>
            <a:off x="386349" y="699326"/>
            <a:ext cx="9919114" cy="648641"/>
          </a:xfrm>
        </p:spPr>
        <p:txBody>
          <a:bodyPr/>
          <a:lstStyle/>
          <a:p>
            <a:r>
              <a:rPr lang="mi-NZ">
                <a:latin typeface="+mj-lt"/>
              </a:rPr>
              <a:t>He kupu </a:t>
            </a:r>
            <a:r>
              <a:rPr lang="mi-NZ" err="1">
                <a:latin typeface="+mj-lt"/>
              </a:rPr>
              <a:t>arahi</a:t>
            </a:r>
            <a:r>
              <a:rPr lang="mi-NZ">
                <a:latin typeface="+mj-lt"/>
              </a:rPr>
              <a:t> nā ngā Rangatahi </a:t>
            </a:r>
            <a:r>
              <a:rPr lang="mi-NZ" b="0">
                <a:latin typeface="+mj-lt"/>
              </a:rPr>
              <a:t>|</a:t>
            </a:r>
            <a:r>
              <a:rPr lang="mi-NZ">
                <a:latin typeface="+mj-lt"/>
              </a:rPr>
              <a:t> </a:t>
            </a:r>
            <a:r>
              <a:rPr lang="mi-NZ" b="0" err="1">
                <a:latin typeface="+mj-lt"/>
              </a:rPr>
              <a:t>Specific</a:t>
            </a:r>
            <a:r>
              <a:rPr lang="mi-NZ" b="0">
                <a:latin typeface="+mj-lt"/>
              </a:rPr>
              <a:t> </a:t>
            </a:r>
            <a:r>
              <a:rPr lang="mi-NZ" b="0" err="1">
                <a:latin typeface="+mj-lt"/>
              </a:rPr>
              <a:t>guidance</a:t>
            </a:r>
            <a:r>
              <a:rPr lang="mi-NZ" b="0">
                <a:latin typeface="+mj-lt"/>
              </a:rPr>
              <a:t> </a:t>
            </a:r>
            <a:r>
              <a:rPr lang="mi-NZ" b="0" err="1">
                <a:latin typeface="+mj-lt"/>
              </a:rPr>
              <a:t>from</a:t>
            </a:r>
            <a:r>
              <a:rPr lang="mi-NZ" b="0">
                <a:latin typeface="+mj-lt"/>
              </a:rPr>
              <a:t> </a:t>
            </a:r>
            <a:r>
              <a:rPr lang="mi-NZ" b="0" err="1">
                <a:latin typeface="+mj-lt"/>
              </a:rPr>
              <a:t>Priority</a:t>
            </a:r>
            <a:r>
              <a:rPr lang="mi-NZ" b="0">
                <a:latin typeface="+mj-lt"/>
              </a:rPr>
              <a:t> </a:t>
            </a:r>
            <a:r>
              <a:rPr lang="mi-NZ" b="0" err="1">
                <a:latin typeface="+mj-lt"/>
              </a:rPr>
              <a:t>Groups</a:t>
            </a:r>
            <a:endParaRPr lang="en-NZ" b="0">
              <a:latin typeface="+mj-lt"/>
            </a:endParaRPr>
          </a:p>
        </p:txBody>
      </p:sp>
      <p:sp>
        <p:nvSpPr>
          <p:cNvPr id="31" name="Rounded Rectangle 453">
            <a:extLst>
              <a:ext uri="{FF2B5EF4-FFF2-40B4-BE49-F238E27FC236}">
                <a16:creationId xmlns:a16="http://schemas.microsoft.com/office/drawing/2014/main" id="{D7D43A97-E10A-4FC7-AA51-0181444A5E67}"/>
              </a:ext>
            </a:extLst>
          </p:cNvPr>
          <p:cNvSpPr/>
          <p:nvPr/>
        </p:nvSpPr>
        <p:spPr bwMode="gray">
          <a:xfrm>
            <a:off x="379213" y="1572827"/>
            <a:ext cx="3204000" cy="5513937"/>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a:solidFill>
                  <a:srgbClr val="27BDBE"/>
                </a:solidFill>
                <a:cs typeface="Calibri" panose="020F0502020204030204" pitchFamily="34" charset="0"/>
              </a:rPr>
              <a:t>Rangatahi Māori</a:t>
            </a:r>
          </a:p>
          <a:p>
            <a:pPr marL="171450" indent="-171450">
              <a:lnSpc>
                <a:spcPct val="106000"/>
              </a:lnSpc>
              <a:buFont typeface="Arial" panose="020B0604020202020204" pitchFamily="34" charset="0"/>
              <a:buChar char="•"/>
            </a:pPr>
            <a:r>
              <a:rPr lang="en-NZ" sz="1400">
                <a:cs typeface="Calibri Light" panose="020F0302020204030204" pitchFamily="34" charset="0"/>
              </a:rPr>
              <a:t>Retaining </a:t>
            </a:r>
            <a:r>
              <a:rPr lang="en-NZ" sz="1400" b="1" err="1">
                <a:cs typeface="Calibri Light" panose="020F0302020204030204" pitchFamily="34" charset="0"/>
              </a:rPr>
              <a:t>kanohi</a:t>
            </a:r>
            <a:r>
              <a:rPr lang="en-NZ" sz="1400" b="1">
                <a:cs typeface="Calibri Light" panose="020F0302020204030204" pitchFamily="34" charset="0"/>
              </a:rPr>
              <a:t> ki te </a:t>
            </a:r>
            <a:r>
              <a:rPr lang="en-NZ" sz="1400" b="1" err="1">
                <a:cs typeface="Calibri Light" panose="020F0302020204030204" pitchFamily="34" charset="0"/>
              </a:rPr>
              <a:t>kanohi</a:t>
            </a:r>
            <a:r>
              <a:rPr lang="en-NZ" sz="1400" b="1">
                <a:cs typeface="Calibri Light" panose="020F0302020204030204" pitchFamily="34" charset="0"/>
              </a:rPr>
              <a:t> </a:t>
            </a:r>
            <a:r>
              <a:rPr lang="en-NZ" sz="1400">
                <a:cs typeface="Calibri Light" panose="020F0302020204030204" pitchFamily="34" charset="0"/>
              </a:rPr>
              <a:t>(face to face) engagement</a:t>
            </a:r>
          </a:p>
          <a:p>
            <a:pPr marL="171450" indent="-171450">
              <a:lnSpc>
                <a:spcPct val="106000"/>
              </a:lnSpc>
              <a:buFont typeface="Arial" panose="020B0604020202020204" pitchFamily="34" charset="0"/>
              <a:buChar char="•"/>
            </a:pPr>
            <a:r>
              <a:rPr lang="en-NZ" sz="1400">
                <a:cs typeface="Calibri Light" panose="020F0302020204030204" pitchFamily="34" charset="0"/>
              </a:rPr>
              <a:t>By upholding Te </a:t>
            </a:r>
            <a:r>
              <a:rPr lang="en-NZ" sz="1400" err="1">
                <a:cs typeface="Calibri Light" panose="020F0302020204030204" pitchFamily="34" charset="0"/>
              </a:rPr>
              <a:t>Ūkaipō</a:t>
            </a:r>
            <a:r>
              <a:rPr lang="en-NZ" sz="1400">
                <a:cs typeface="Calibri Light" panose="020F0302020204030204" pitchFamily="34" charset="0"/>
              </a:rPr>
              <a:t>, services are suitable, effective and </a:t>
            </a:r>
            <a:r>
              <a:rPr lang="en-NZ" sz="1400" b="1">
                <a:cs typeface="Calibri Light" panose="020F0302020204030204" pitchFamily="34" charset="0"/>
              </a:rPr>
              <a:t>empowering</a:t>
            </a:r>
          </a:p>
          <a:p>
            <a:pPr marL="171450" indent="-171450">
              <a:lnSpc>
                <a:spcPct val="106000"/>
              </a:lnSpc>
              <a:buFont typeface="Arial" panose="020B0604020202020204" pitchFamily="34" charset="0"/>
              <a:buChar char="•"/>
            </a:pPr>
            <a:r>
              <a:rPr lang="en-NZ" sz="1400">
                <a:cs typeface="Calibri Light" panose="020F0302020204030204" pitchFamily="34" charset="0"/>
              </a:rPr>
              <a:t>There is </a:t>
            </a:r>
            <a:r>
              <a:rPr lang="en-NZ" sz="1400" b="1">
                <a:cs typeface="Calibri Light" panose="020F0302020204030204" pitchFamily="34" charset="0"/>
              </a:rPr>
              <a:t>cultural expression </a:t>
            </a:r>
            <a:r>
              <a:rPr lang="en-NZ" sz="1400">
                <a:cs typeface="Calibri Light" panose="020F0302020204030204" pitchFamily="34" charset="0"/>
              </a:rPr>
              <a:t>and </a:t>
            </a:r>
            <a:r>
              <a:rPr lang="en-NZ" sz="1400" b="1">
                <a:cs typeface="Calibri Light" panose="020F0302020204030204" pitchFamily="34" charset="0"/>
              </a:rPr>
              <a:t>connection to culture </a:t>
            </a:r>
            <a:r>
              <a:rPr lang="en-NZ" sz="1400">
                <a:cs typeface="Calibri Light" panose="020F0302020204030204" pitchFamily="34" charset="0"/>
              </a:rPr>
              <a:t>within SBHS</a:t>
            </a:r>
          </a:p>
          <a:p>
            <a:pPr marL="171450" indent="-171450">
              <a:lnSpc>
                <a:spcPct val="106000"/>
              </a:lnSpc>
              <a:buFont typeface="Arial" panose="020B0604020202020204" pitchFamily="34" charset="0"/>
              <a:buChar char="•"/>
            </a:pPr>
            <a:r>
              <a:rPr lang="en-NZ" sz="1400" b="1">
                <a:cs typeface="Calibri Light" panose="020F0302020204030204" pitchFamily="34" charset="0"/>
              </a:rPr>
              <a:t>Non-judgemental spaces </a:t>
            </a:r>
            <a:r>
              <a:rPr lang="en-NZ" sz="1400">
                <a:cs typeface="Calibri Light" panose="020F0302020204030204" pitchFamily="34" charset="0"/>
              </a:rPr>
              <a:t>with relationships build on </a:t>
            </a:r>
            <a:r>
              <a:rPr lang="en-NZ" sz="1400" b="1">
                <a:cs typeface="Calibri Light" panose="020F0302020204030204" pitchFamily="34" charset="0"/>
              </a:rPr>
              <a:t>trust</a:t>
            </a:r>
            <a:r>
              <a:rPr lang="en-NZ" sz="1400">
                <a:cs typeface="Calibri Light" panose="020F0302020204030204" pitchFamily="34" charset="0"/>
              </a:rPr>
              <a:t> and confidence and with </a:t>
            </a:r>
            <a:r>
              <a:rPr lang="en-NZ" sz="1400" b="1">
                <a:cs typeface="Calibri Light" panose="020F0302020204030204" pitchFamily="34" charset="0"/>
              </a:rPr>
              <a:t>whānau involvement</a:t>
            </a:r>
          </a:p>
          <a:p>
            <a:pPr marL="171450" indent="-171450">
              <a:lnSpc>
                <a:spcPct val="106000"/>
              </a:lnSpc>
              <a:buFont typeface="Arial" panose="020B0604020202020204" pitchFamily="34" charset="0"/>
              <a:buChar char="•"/>
            </a:pPr>
            <a:r>
              <a:rPr lang="en-NZ" sz="1400" b="1">
                <a:cs typeface="Calibri Light" panose="020F0302020204030204" pitchFamily="34" charset="0"/>
              </a:rPr>
              <a:t>Preparation</a:t>
            </a:r>
            <a:r>
              <a:rPr lang="en-NZ" sz="1400">
                <a:cs typeface="Calibri Light" panose="020F0302020204030204" pitchFamily="34" charset="0"/>
              </a:rPr>
              <a:t> is important to be able to get the most out of engagement</a:t>
            </a:r>
          </a:p>
          <a:p>
            <a:pPr marL="171450" indent="-171450">
              <a:lnSpc>
                <a:spcPct val="106000"/>
              </a:lnSpc>
              <a:buFont typeface="Arial" panose="020B0604020202020204" pitchFamily="34" charset="0"/>
              <a:buChar char="•"/>
            </a:pPr>
            <a:r>
              <a:rPr lang="en-NZ" sz="1400">
                <a:cs typeface="Calibri Light" panose="020F0302020204030204" pitchFamily="34" charset="0"/>
              </a:rPr>
              <a:t>SBHS needs to be </a:t>
            </a:r>
            <a:r>
              <a:rPr lang="en-NZ" sz="1400" b="1">
                <a:cs typeface="Calibri Light" panose="020F0302020204030204" pitchFamily="34" charset="0"/>
              </a:rPr>
              <a:t>accessible</a:t>
            </a:r>
            <a:r>
              <a:rPr lang="en-NZ" sz="1400">
                <a:cs typeface="Calibri Light" panose="020F0302020204030204" pitchFamily="34" charset="0"/>
              </a:rPr>
              <a:t>, even for those who can’t access traditional services</a:t>
            </a:r>
          </a:p>
          <a:p>
            <a:pPr marL="171450" indent="-171450">
              <a:lnSpc>
                <a:spcPct val="106000"/>
              </a:lnSpc>
              <a:buFont typeface="Arial" panose="020B0604020202020204" pitchFamily="34" charset="0"/>
              <a:buChar char="•"/>
            </a:pPr>
            <a:r>
              <a:rPr lang="en-NZ" sz="1400" b="1">
                <a:cs typeface="Calibri Light" panose="020F0302020204030204" pitchFamily="34" charset="0"/>
              </a:rPr>
              <a:t>Physical spaces </a:t>
            </a:r>
            <a:r>
              <a:rPr lang="en-NZ" sz="1400">
                <a:cs typeface="Calibri Light" panose="020F0302020204030204" pitchFamily="34" charset="0"/>
              </a:rPr>
              <a:t>need to be accommodating, </a:t>
            </a:r>
            <a:br>
              <a:rPr lang="en-NZ" sz="1400">
                <a:cs typeface="Calibri Light" panose="020F0302020204030204" pitchFamily="34" charset="0"/>
              </a:rPr>
            </a:br>
            <a:r>
              <a:rPr lang="en-NZ" sz="1400">
                <a:cs typeface="Calibri Light" panose="020F0302020204030204" pitchFamily="34" charset="0"/>
              </a:rPr>
              <a:t>welcoming and visible</a:t>
            </a:r>
          </a:p>
          <a:p>
            <a:pPr marL="171450" indent="-171450">
              <a:lnSpc>
                <a:spcPct val="106000"/>
              </a:lnSpc>
              <a:buFont typeface="Arial" panose="020B0604020202020204" pitchFamily="34" charset="0"/>
              <a:buChar char="•"/>
            </a:pPr>
            <a:r>
              <a:rPr lang="en-NZ" sz="1400" b="1">
                <a:cs typeface="Calibri Light" panose="020F0302020204030204" pitchFamily="34" charset="0"/>
              </a:rPr>
              <a:t>Transparent</a:t>
            </a:r>
            <a:r>
              <a:rPr lang="en-NZ" sz="1400">
                <a:cs typeface="Calibri Light" panose="020F0302020204030204" pitchFamily="34" charset="0"/>
              </a:rPr>
              <a:t> and </a:t>
            </a:r>
            <a:r>
              <a:rPr lang="en-NZ" sz="1400" b="1">
                <a:cs typeface="Calibri Light" panose="020F0302020204030204" pitchFamily="34" charset="0"/>
              </a:rPr>
              <a:t>inclusive</a:t>
            </a:r>
            <a:r>
              <a:rPr lang="en-NZ" sz="1400">
                <a:cs typeface="Calibri Light" panose="020F0302020204030204" pitchFamily="34" charset="0"/>
              </a:rPr>
              <a:t> referrals </a:t>
            </a:r>
          </a:p>
          <a:p>
            <a:pPr marL="171450" indent="-171450">
              <a:lnSpc>
                <a:spcPct val="106000"/>
              </a:lnSpc>
              <a:buFont typeface="Arial" panose="020B0604020202020204" pitchFamily="34" charset="0"/>
              <a:buChar char="•"/>
            </a:pPr>
            <a:r>
              <a:rPr lang="en-NZ" sz="1400">
                <a:cs typeface="Calibri Light" panose="020F0302020204030204" pitchFamily="34" charset="0"/>
              </a:rPr>
              <a:t>A </a:t>
            </a:r>
            <a:r>
              <a:rPr lang="en-NZ" sz="1400" b="1">
                <a:cs typeface="Calibri Light" panose="020F0302020204030204" pitchFamily="34" charset="0"/>
              </a:rPr>
              <a:t>whole-of-school approach</a:t>
            </a:r>
          </a:p>
          <a:p>
            <a:pPr marL="171450" indent="-171450">
              <a:lnSpc>
                <a:spcPct val="106000"/>
              </a:lnSpc>
              <a:buFont typeface="Arial" panose="020B0604020202020204" pitchFamily="34" charset="0"/>
              <a:buChar char="•"/>
            </a:pPr>
            <a:endParaRPr lang="en-GB" sz="1200">
              <a:cs typeface="Calibri Light" panose="020F0302020204030204" pitchFamily="34" charset="0"/>
            </a:endParaRPr>
          </a:p>
        </p:txBody>
      </p:sp>
      <p:sp>
        <p:nvSpPr>
          <p:cNvPr id="32" name="Rounded Rectangle 453">
            <a:extLst>
              <a:ext uri="{FF2B5EF4-FFF2-40B4-BE49-F238E27FC236}">
                <a16:creationId xmlns:a16="http://schemas.microsoft.com/office/drawing/2014/main" id="{96028508-E6B1-45EC-846E-32C06A4B0E4C}"/>
              </a:ext>
            </a:extLst>
          </p:cNvPr>
          <p:cNvSpPr/>
          <p:nvPr/>
        </p:nvSpPr>
        <p:spPr bwMode="gray">
          <a:xfrm>
            <a:off x="7071679" y="1567604"/>
            <a:ext cx="3204000" cy="5513937"/>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a:solidFill>
                  <a:srgbClr val="27BDBE"/>
                </a:solidFill>
                <a:cs typeface="Calibri" panose="020F0502020204030204" pitchFamily="34" charset="0"/>
              </a:rPr>
              <a:t>Young people with disability</a:t>
            </a:r>
          </a:p>
          <a:p>
            <a:pPr marL="171450" indent="-171450">
              <a:lnSpc>
                <a:spcPct val="106000"/>
              </a:lnSpc>
              <a:buFont typeface="Arial" panose="020B0604020202020204" pitchFamily="34" charset="0"/>
              <a:buChar char="•"/>
            </a:pPr>
            <a:r>
              <a:rPr lang="en-NZ" sz="1400">
                <a:cs typeface="Calibri Light" panose="020F0302020204030204" pitchFamily="34" charset="0"/>
              </a:rPr>
              <a:t>Facilitate </a:t>
            </a:r>
            <a:r>
              <a:rPr lang="en-NZ" sz="1400" b="1">
                <a:cs typeface="Calibri Light" panose="020F0302020204030204" pitchFamily="34" charset="0"/>
              </a:rPr>
              <a:t>connection</a:t>
            </a:r>
            <a:r>
              <a:rPr lang="en-NZ" sz="1400">
                <a:cs typeface="Calibri Light" panose="020F0302020204030204" pitchFamily="34" charset="0"/>
              </a:rPr>
              <a:t> between rangatahi and the workforce through care and </a:t>
            </a:r>
            <a:r>
              <a:rPr lang="en-NZ" sz="1400" b="1">
                <a:cs typeface="Calibri Light" panose="020F0302020204030204" pitchFamily="34" charset="0"/>
              </a:rPr>
              <a:t>representation</a:t>
            </a:r>
          </a:p>
          <a:p>
            <a:pPr marL="171450" indent="-171450">
              <a:lnSpc>
                <a:spcPct val="106000"/>
              </a:lnSpc>
              <a:buFont typeface="Arial" panose="020B0604020202020204" pitchFamily="34" charset="0"/>
              <a:buChar char="•"/>
            </a:pPr>
            <a:r>
              <a:rPr lang="en-NZ" sz="1400">
                <a:cs typeface="Calibri Light" panose="020F0302020204030204" pitchFamily="34" charset="0"/>
              </a:rPr>
              <a:t>Have services that reflect the principles of </a:t>
            </a:r>
            <a:r>
              <a:rPr lang="en-NZ" sz="1400" b="1">
                <a:cs typeface="Calibri Light" panose="020F0302020204030204" pitchFamily="34" charset="0"/>
              </a:rPr>
              <a:t>trauma-informed care</a:t>
            </a:r>
          </a:p>
          <a:p>
            <a:pPr marL="171450" indent="-171450">
              <a:lnSpc>
                <a:spcPct val="106000"/>
              </a:lnSpc>
              <a:buFont typeface="Arial" panose="020B0604020202020204" pitchFamily="34" charset="0"/>
              <a:buChar char="•"/>
            </a:pPr>
            <a:r>
              <a:rPr lang="en-NZ" sz="1400">
                <a:cs typeface="Calibri Light" panose="020F0302020204030204" pitchFamily="34" charset="0"/>
              </a:rPr>
              <a:t>Nurses should </a:t>
            </a:r>
            <a:r>
              <a:rPr lang="en-NZ" sz="1400" b="1">
                <a:cs typeface="Calibri Light" panose="020F0302020204030204" pitchFamily="34" charset="0"/>
              </a:rPr>
              <a:t>empower</a:t>
            </a:r>
            <a:r>
              <a:rPr lang="en-NZ" sz="1400">
                <a:cs typeface="Calibri Light" panose="020F0302020204030204" pitchFamily="34" charset="0"/>
              </a:rPr>
              <a:t> and </a:t>
            </a:r>
            <a:r>
              <a:rPr lang="en-NZ" sz="1400" b="1">
                <a:cs typeface="Calibri Light" panose="020F0302020204030204" pitchFamily="34" charset="0"/>
              </a:rPr>
              <a:t>advocate</a:t>
            </a:r>
            <a:r>
              <a:rPr lang="en-NZ" sz="1400">
                <a:cs typeface="Calibri Light" panose="020F0302020204030204" pitchFamily="34" charset="0"/>
              </a:rPr>
              <a:t> to support informed decision making</a:t>
            </a:r>
          </a:p>
          <a:p>
            <a:pPr marL="171450" indent="-171450">
              <a:lnSpc>
                <a:spcPct val="106000"/>
              </a:lnSpc>
              <a:buFont typeface="Arial" panose="020B0604020202020204" pitchFamily="34" charset="0"/>
              <a:buChar char="•"/>
            </a:pPr>
            <a:r>
              <a:rPr lang="en-NZ" sz="1400">
                <a:cs typeface="Calibri Light" panose="020F0302020204030204" pitchFamily="34" charset="0"/>
              </a:rPr>
              <a:t>Rangatahi </a:t>
            </a:r>
            <a:r>
              <a:rPr lang="en-NZ" sz="1400" b="1">
                <a:cs typeface="Calibri Light" panose="020F0302020204030204" pitchFamily="34" charset="0"/>
              </a:rPr>
              <a:t>at the centre</a:t>
            </a:r>
          </a:p>
          <a:p>
            <a:pPr marL="171450" indent="-171450">
              <a:lnSpc>
                <a:spcPct val="106000"/>
              </a:lnSpc>
              <a:buFont typeface="Arial" panose="020B0604020202020204" pitchFamily="34" charset="0"/>
              <a:buChar char="•"/>
            </a:pPr>
            <a:r>
              <a:rPr lang="en-NZ" sz="1400">
                <a:cs typeface="Calibri Light" panose="020F0302020204030204" pitchFamily="34" charset="0"/>
              </a:rPr>
              <a:t>Have </a:t>
            </a:r>
            <a:r>
              <a:rPr lang="en-NZ" sz="1400" b="1">
                <a:cs typeface="Calibri Light" panose="020F0302020204030204" pitchFamily="34" charset="0"/>
              </a:rPr>
              <a:t>engaging spaces</a:t>
            </a:r>
          </a:p>
          <a:p>
            <a:pPr marL="171450" indent="-171450">
              <a:lnSpc>
                <a:spcPct val="106000"/>
              </a:lnSpc>
              <a:buFont typeface="Arial" panose="020B0604020202020204" pitchFamily="34" charset="0"/>
              <a:buChar char="•"/>
            </a:pPr>
            <a:r>
              <a:rPr lang="en-NZ" sz="1400">
                <a:cs typeface="Calibri Light" panose="020F0302020204030204" pitchFamily="34" charset="0"/>
              </a:rPr>
              <a:t>Good </a:t>
            </a:r>
            <a:r>
              <a:rPr lang="en-NZ" sz="1400" b="1">
                <a:cs typeface="Calibri Light" panose="020F0302020204030204" pitchFamily="34" charset="0"/>
              </a:rPr>
              <a:t>referral handovers </a:t>
            </a:r>
            <a:r>
              <a:rPr lang="en-NZ" sz="1400">
                <a:cs typeface="Calibri Light" panose="020F0302020204030204" pitchFamily="34" charset="0"/>
              </a:rPr>
              <a:t>are key</a:t>
            </a:r>
          </a:p>
          <a:p>
            <a:pPr marL="171450" indent="-171450">
              <a:lnSpc>
                <a:spcPct val="106000"/>
              </a:lnSpc>
              <a:buFont typeface="Arial" panose="020B0604020202020204" pitchFamily="34" charset="0"/>
              <a:buChar char="•"/>
            </a:pPr>
            <a:r>
              <a:rPr lang="en-NZ" sz="1400">
                <a:cs typeface="Calibri Light" panose="020F0302020204030204" pitchFamily="34" charset="0"/>
              </a:rPr>
              <a:t>Take time to </a:t>
            </a:r>
            <a:r>
              <a:rPr lang="en-NZ" sz="1400" b="1">
                <a:cs typeface="Calibri Light" panose="020F0302020204030204" pitchFamily="34" charset="0"/>
              </a:rPr>
              <a:t>build trusted relationships</a:t>
            </a:r>
          </a:p>
          <a:p>
            <a:pPr marL="171450" indent="-171450">
              <a:lnSpc>
                <a:spcPct val="106000"/>
              </a:lnSpc>
              <a:buFont typeface="Arial" panose="020B0604020202020204" pitchFamily="34" charset="0"/>
              <a:buChar char="•"/>
            </a:pPr>
            <a:r>
              <a:rPr lang="en-NZ" sz="1400" b="1">
                <a:cs typeface="Calibri Light" panose="020F0302020204030204" pitchFamily="34" charset="0"/>
              </a:rPr>
              <a:t>Spaces </a:t>
            </a:r>
            <a:r>
              <a:rPr lang="en-NZ" sz="1400">
                <a:cs typeface="Calibri Light" panose="020F0302020204030204" pitchFamily="34" charset="0"/>
              </a:rPr>
              <a:t>are </a:t>
            </a:r>
            <a:r>
              <a:rPr lang="en-NZ" sz="1400" b="1">
                <a:cs typeface="Calibri Light" panose="020F0302020204030204" pitchFamily="34" charset="0"/>
              </a:rPr>
              <a:t>accessible</a:t>
            </a:r>
            <a:r>
              <a:rPr lang="en-NZ" sz="1400">
                <a:cs typeface="Calibri Light" panose="020F0302020204030204" pitchFamily="34" charset="0"/>
              </a:rPr>
              <a:t> to me</a:t>
            </a:r>
          </a:p>
        </p:txBody>
      </p:sp>
      <p:grpSp>
        <p:nvGrpSpPr>
          <p:cNvPr id="38" name="Group 37">
            <a:extLst>
              <a:ext uri="{FF2B5EF4-FFF2-40B4-BE49-F238E27FC236}">
                <a16:creationId xmlns:a16="http://schemas.microsoft.com/office/drawing/2014/main" id="{A1A20116-48D9-44E0-81A8-71EBF2F72F90}"/>
              </a:ext>
            </a:extLst>
          </p:cNvPr>
          <p:cNvGrpSpPr/>
          <p:nvPr/>
        </p:nvGrpSpPr>
        <p:grpSpPr>
          <a:xfrm>
            <a:off x="2912601" y="6429924"/>
            <a:ext cx="612001" cy="612001"/>
            <a:chOff x="10941050" y="325438"/>
            <a:chExt cx="1250950" cy="1249363"/>
          </a:xfrm>
          <a:solidFill>
            <a:srgbClr val="27BDBE"/>
          </a:solidFill>
        </p:grpSpPr>
        <p:sp>
          <p:nvSpPr>
            <p:cNvPr id="39" name="Freeform 80">
              <a:extLst>
                <a:ext uri="{FF2B5EF4-FFF2-40B4-BE49-F238E27FC236}">
                  <a16:creationId xmlns:a16="http://schemas.microsoft.com/office/drawing/2014/main" id="{ADC5E44A-54F3-47BD-845A-CC7533A172BE}"/>
                </a:ext>
              </a:extLst>
            </p:cNvPr>
            <p:cNvSpPr>
              <a:spLocks noEditPoints="1"/>
            </p:cNvSpPr>
            <p:nvPr/>
          </p:nvSpPr>
          <p:spPr bwMode="auto">
            <a:xfrm>
              <a:off x="11250613" y="646113"/>
              <a:ext cx="631825" cy="487363"/>
            </a:xfrm>
            <a:custGeom>
              <a:avLst/>
              <a:gdLst>
                <a:gd name="T0" fmla="*/ 14 w 398"/>
                <a:gd name="T1" fmla="*/ 227 h 307"/>
                <a:gd name="T2" fmla="*/ 19 w 398"/>
                <a:gd name="T3" fmla="*/ 239 h 307"/>
                <a:gd name="T4" fmla="*/ 19 w 398"/>
                <a:gd name="T5" fmla="*/ 307 h 307"/>
                <a:gd name="T6" fmla="*/ 95 w 398"/>
                <a:gd name="T7" fmla="*/ 178 h 307"/>
                <a:gd name="T8" fmla="*/ 99 w 398"/>
                <a:gd name="T9" fmla="*/ 169 h 307"/>
                <a:gd name="T10" fmla="*/ 110 w 398"/>
                <a:gd name="T11" fmla="*/ 163 h 307"/>
                <a:gd name="T12" fmla="*/ 207 w 398"/>
                <a:gd name="T13" fmla="*/ 165 h 307"/>
                <a:gd name="T14" fmla="*/ 214 w 398"/>
                <a:gd name="T15" fmla="*/ 172 h 307"/>
                <a:gd name="T16" fmla="*/ 224 w 398"/>
                <a:gd name="T17" fmla="*/ 307 h 307"/>
                <a:gd name="T18" fmla="*/ 371 w 398"/>
                <a:gd name="T19" fmla="*/ 307 h 307"/>
                <a:gd name="T20" fmla="*/ 379 w 398"/>
                <a:gd name="T21" fmla="*/ 239 h 307"/>
                <a:gd name="T22" fmla="*/ 381 w 398"/>
                <a:gd name="T23" fmla="*/ 231 h 307"/>
                <a:gd name="T24" fmla="*/ 389 w 398"/>
                <a:gd name="T25" fmla="*/ 225 h 307"/>
                <a:gd name="T26" fmla="*/ 383 w 398"/>
                <a:gd name="T27" fmla="*/ 212 h 307"/>
                <a:gd name="T28" fmla="*/ 379 w 398"/>
                <a:gd name="T29" fmla="*/ 201 h 307"/>
                <a:gd name="T30" fmla="*/ 379 w 398"/>
                <a:gd name="T31" fmla="*/ 195 h 307"/>
                <a:gd name="T32" fmla="*/ 379 w 398"/>
                <a:gd name="T33" fmla="*/ 146 h 307"/>
                <a:gd name="T34" fmla="*/ 373 w 398"/>
                <a:gd name="T35" fmla="*/ 142 h 307"/>
                <a:gd name="T36" fmla="*/ 358 w 398"/>
                <a:gd name="T37" fmla="*/ 144 h 307"/>
                <a:gd name="T38" fmla="*/ 356 w 398"/>
                <a:gd name="T39" fmla="*/ 153 h 307"/>
                <a:gd name="T40" fmla="*/ 354 w 398"/>
                <a:gd name="T41" fmla="*/ 161 h 307"/>
                <a:gd name="T42" fmla="*/ 347 w 398"/>
                <a:gd name="T43" fmla="*/ 167 h 307"/>
                <a:gd name="T44" fmla="*/ 335 w 398"/>
                <a:gd name="T45" fmla="*/ 167 h 307"/>
                <a:gd name="T46" fmla="*/ 214 w 398"/>
                <a:gd name="T47" fmla="*/ 59 h 307"/>
                <a:gd name="T48" fmla="*/ 211 w 398"/>
                <a:gd name="T49" fmla="*/ 44 h 307"/>
                <a:gd name="T50" fmla="*/ 209 w 398"/>
                <a:gd name="T51" fmla="*/ 2 h 307"/>
                <a:gd name="T52" fmla="*/ 193 w 398"/>
                <a:gd name="T53" fmla="*/ 0 h 307"/>
                <a:gd name="T54" fmla="*/ 190 w 398"/>
                <a:gd name="T55" fmla="*/ 2 h 307"/>
                <a:gd name="T56" fmla="*/ 188 w 398"/>
                <a:gd name="T57" fmla="*/ 44 h 307"/>
                <a:gd name="T58" fmla="*/ 184 w 398"/>
                <a:gd name="T59" fmla="*/ 59 h 307"/>
                <a:gd name="T60" fmla="*/ 63 w 398"/>
                <a:gd name="T61" fmla="*/ 167 h 307"/>
                <a:gd name="T62" fmla="*/ 51 w 398"/>
                <a:gd name="T63" fmla="*/ 167 h 307"/>
                <a:gd name="T64" fmla="*/ 44 w 398"/>
                <a:gd name="T65" fmla="*/ 161 h 307"/>
                <a:gd name="T66" fmla="*/ 42 w 398"/>
                <a:gd name="T67" fmla="*/ 146 h 307"/>
                <a:gd name="T68" fmla="*/ 40 w 398"/>
                <a:gd name="T69" fmla="*/ 144 h 307"/>
                <a:gd name="T70" fmla="*/ 25 w 398"/>
                <a:gd name="T71" fmla="*/ 142 h 307"/>
                <a:gd name="T72" fmla="*/ 19 w 398"/>
                <a:gd name="T73" fmla="*/ 146 h 307"/>
                <a:gd name="T74" fmla="*/ 19 w 398"/>
                <a:gd name="T75" fmla="*/ 195 h 307"/>
                <a:gd name="T76" fmla="*/ 19 w 398"/>
                <a:gd name="T77" fmla="*/ 201 h 307"/>
                <a:gd name="T78" fmla="*/ 0 w 398"/>
                <a:gd name="T79" fmla="*/ 223 h 307"/>
                <a:gd name="T80" fmla="*/ 10 w 398"/>
                <a:gd name="T81" fmla="*/ 225 h 307"/>
                <a:gd name="T82" fmla="*/ 246 w 398"/>
                <a:gd name="T83" fmla="*/ 197 h 307"/>
                <a:gd name="T84" fmla="*/ 250 w 398"/>
                <a:gd name="T85" fmla="*/ 187 h 307"/>
                <a:gd name="T86" fmla="*/ 317 w 398"/>
                <a:gd name="T87" fmla="*/ 182 h 307"/>
                <a:gd name="T88" fmla="*/ 328 w 398"/>
                <a:gd name="T89" fmla="*/ 187 h 307"/>
                <a:gd name="T90" fmla="*/ 332 w 398"/>
                <a:gd name="T91" fmla="*/ 197 h 307"/>
                <a:gd name="T92" fmla="*/ 332 w 398"/>
                <a:gd name="T93" fmla="*/ 263 h 307"/>
                <a:gd name="T94" fmla="*/ 322 w 398"/>
                <a:gd name="T95" fmla="*/ 271 h 307"/>
                <a:gd name="T96" fmla="*/ 262 w 398"/>
                <a:gd name="T97" fmla="*/ 271 h 307"/>
                <a:gd name="T98" fmla="*/ 250 w 398"/>
                <a:gd name="T99" fmla="*/ 267 h 307"/>
                <a:gd name="T100" fmla="*/ 246 w 398"/>
                <a:gd name="T101" fmla="*/ 19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8" h="307">
                  <a:moveTo>
                    <a:pt x="10" y="225"/>
                  </a:moveTo>
                  <a:lnTo>
                    <a:pt x="10" y="225"/>
                  </a:lnTo>
                  <a:lnTo>
                    <a:pt x="14" y="227"/>
                  </a:lnTo>
                  <a:lnTo>
                    <a:pt x="17" y="231"/>
                  </a:lnTo>
                  <a:lnTo>
                    <a:pt x="19" y="235"/>
                  </a:lnTo>
                  <a:lnTo>
                    <a:pt x="19" y="239"/>
                  </a:lnTo>
                  <a:lnTo>
                    <a:pt x="19" y="290"/>
                  </a:lnTo>
                  <a:lnTo>
                    <a:pt x="19" y="303"/>
                  </a:lnTo>
                  <a:lnTo>
                    <a:pt x="19" y="307"/>
                  </a:lnTo>
                  <a:lnTo>
                    <a:pt x="27" y="307"/>
                  </a:lnTo>
                  <a:lnTo>
                    <a:pt x="95" y="307"/>
                  </a:lnTo>
                  <a:lnTo>
                    <a:pt x="95" y="178"/>
                  </a:lnTo>
                  <a:lnTo>
                    <a:pt x="95" y="178"/>
                  </a:lnTo>
                  <a:lnTo>
                    <a:pt x="95" y="172"/>
                  </a:lnTo>
                  <a:lnTo>
                    <a:pt x="99" y="169"/>
                  </a:lnTo>
                  <a:lnTo>
                    <a:pt x="99" y="169"/>
                  </a:lnTo>
                  <a:lnTo>
                    <a:pt x="104" y="165"/>
                  </a:lnTo>
                  <a:lnTo>
                    <a:pt x="110" y="163"/>
                  </a:lnTo>
                  <a:lnTo>
                    <a:pt x="201" y="163"/>
                  </a:lnTo>
                  <a:lnTo>
                    <a:pt x="201" y="163"/>
                  </a:lnTo>
                  <a:lnTo>
                    <a:pt x="207" y="165"/>
                  </a:lnTo>
                  <a:lnTo>
                    <a:pt x="211" y="169"/>
                  </a:lnTo>
                  <a:lnTo>
                    <a:pt x="211" y="169"/>
                  </a:lnTo>
                  <a:lnTo>
                    <a:pt x="214" y="172"/>
                  </a:lnTo>
                  <a:lnTo>
                    <a:pt x="216" y="178"/>
                  </a:lnTo>
                  <a:lnTo>
                    <a:pt x="216" y="307"/>
                  </a:lnTo>
                  <a:lnTo>
                    <a:pt x="224" y="307"/>
                  </a:lnTo>
                  <a:lnTo>
                    <a:pt x="224" y="307"/>
                  </a:lnTo>
                  <a:lnTo>
                    <a:pt x="226" y="307"/>
                  </a:lnTo>
                  <a:lnTo>
                    <a:pt x="371" y="307"/>
                  </a:lnTo>
                  <a:lnTo>
                    <a:pt x="379" y="307"/>
                  </a:lnTo>
                  <a:lnTo>
                    <a:pt x="379" y="303"/>
                  </a:lnTo>
                  <a:lnTo>
                    <a:pt x="379" y="239"/>
                  </a:lnTo>
                  <a:lnTo>
                    <a:pt x="379" y="239"/>
                  </a:lnTo>
                  <a:lnTo>
                    <a:pt x="379" y="235"/>
                  </a:lnTo>
                  <a:lnTo>
                    <a:pt x="381" y="231"/>
                  </a:lnTo>
                  <a:lnTo>
                    <a:pt x="385" y="227"/>
                  </a:lnTo>
                  <a:lnTo>
                    <a:pt x="389" y="225"/>
                  </a:lnTo>
                  <a:lnTo>
                    <a:pt x="389" y="225"/>
                  </a:lnTo>
                  <a:lnTo>
                    <a:pt x="392" y="223"/>
                  </a:lnTo>
                  <a:lnTo>
                    <a:pt x="398" y="223"/>
                  </a:lnTo>
                  <a:lnTo>
                    <a:pt x="383" y="212"/>
                  </a:lnTo>
                  <a:lnTo>
                    <a:pt x="383" y="212"/>
                  </a:lnTo>
                  <a:lnTo>
                    <a:pt x="379" y="206"/>
                  </a:lnTo>
                  <a:lnTo>
                    <a:pt x="379" y="201"/>
                  </a:lnTo>
                  <a:lnTo>
                    <a:pt x="379" y="201"/>
                  </a:lnTo>
                  <a:lnTo>
                    <a:pt x="379" y="195"/>
                  </a:lnTo>
                  <a:lnTo>
                    <a:pt x="379" y="195"/>
                  </a:lnTo>
                  <a:lnTo>
                    <a:pt x="379" y="186"/>
                  </a:lnTo>
                  <a:lnTo>
                    <a:pt x="379" y="146"/>
                  </a:lnTo>
                  <a:lnTo>
                    <a:pt x="379" y="146"/>
                  </a:lnTo>
                  <a:lnTo>
                    <a:pt x="377" y="144"/>
                  </a:lnTo>
                  <a:lnTo>
                    <a:pt x="377" y="144"/>
                  </a:lnTo>
                  <a:lnTo>
                    <a:pt x="373" y="142"/>
                  </a:lnTo>
                  <a:lnTo>
                    <a:pt x="360" y="142"/>
                  </a:lnTo>
                  <a:lnTo>
                    <a:pt x="360" y="142"/>
                  </a:lnTo>
                  <a:lnTo>
                    <a:pt x="358" y="144"/>
                  </a:lnTo>
                  <a:lnTo>
                    <a:pt x="358" y="144"/>
                  </a:lnTo>
                  <a:lnTo>
                    <a:pt x="356" y="146"/>
                  </a:lnTo>
                  <a:lnTo>
                    <a:pt x="356" y="153"/>
                  </a:lnTo>
                  <a:lnTo>
                    <a:pt x="356" y="153"/>
                  </a:lnTo>
                  <a:lnTo>
                    <a:pt x="356" y="157"/>
                  </a:lnTo>
                  <a:lnTo>
                    <a:pt x="354" y="161"/>
                  </a:lnTo>
                  <a:lnTo>
                    <a:pt x="351" y="165"/>
                  </a:lnTo>
                  <a:lnTo>
                    <a:pt x="347" y="167"/>
                  </a:lnTo>
                  <a:lnTo>
                    <a:pt x="347" y="167"/>
                  </a:lnTo>
                  <a:lnTo>
                    <a:pt x="343" y="169"/>
                  </a:lnTo>
                  <a:lnTo>
                    <a:pt x="339" y="169"/>
                  </a:lnTo>
                  <a:lnTo>
                    <a:pt x="335" y="167"/>
                  </a:lnTo>
                  <a:lnTo>
                    <a:pt x="332" y="165"/>
                  </a:lnTo>
                  <a:lnTo>
                    <a:pt x="214" y="59"/>
                  </a:lnTo>
                  <a:lnTo>
                    <a:pt x="214" y="59"/>
                  </a:lnTo>
                  <a:lnTo>
                    <a:pt x="211" y="51"/>
                  </a:lnTo>
                  <a:lnTo>
                    <a:pt x="211" y="44"/>
                  </a:lnTo>
                  <a:lnTo>
                    <a:pt x="211" y="44"/>
                  </a:lnTo>
                  <a:lnTo>
                    <a:pt x="211" y="4"/>
                  </a:lnTo>
                  <a:lnTo>
                    <a:pt x="211" y="4"/>
                  </a:lnTo>
                  <a:lnTo>
                    <a:pt x="209" y="2"/>
                  </a:lnTo>
                  <a:lnTo>
                    <a:pt x="209" y="2"/>
                  </a:lnTo>
                  <a:lnTo>
                    <a:pt x="205" y="0"/>
                  </a:lnTo>
                  <a:lnTo>
                    <a:pt x="193" y="0"/>
                  </a:lnTo>
                  <a:lnTo>
                    <a:pt x="193" y="0"/>
                  </a:lnTo>
                  <a:lnTo>
                    <a:pt x="190" y="2"/>
                  </a:lnTo>
                  <a:lnTo>
                    <a:pt x="190" y="2"/>
                  </a:lnTo>
                  <a:lnTo>
                    <a:pt x="188" y="4"/>
                  </a:lnTo>
                  <a:lnTo>
                    <a:pt x="188" y="44"/>
                  </a:lnTo>
                  <a:lnTo>
                    <a:pt x="188" y="44"/>
                  </a:lnTo>
                  <a:lnTo>
                    <a:pt x="188" y="44"/>
                  </a:lnTo>
                  <a:lnTo>
                    <a:pt x="188" y="51"/>
                  </a:lnTo>
                  <a:lnTo>
                    <a:pt x="184" y="59"/>
                  </a:lnTo>
                  <a:lnTo>
                    <a:pt x="67" y="165"/>
                  </a:lnTo>
                  <a:lnTo>
                    <a:pt x="67" y="165"/>
                  </a:lnTo>
                  <a:lnTo>
                    <a:pt x="63" y="167"/>
                  </a:lnTo>
                  <a:lnTo>
                    <a:pt x="59" y="169"/>
                  </a:lnTo>
                  <a:lnTo>
                    <a:pt x="55" y="169"/>
                  </a:lnTo>
                  <a:lnTo>
                    <a:pt x="51" y="167"/>
                  </a:lnTo>
                  <a:lnTo>
                    <a:pt x="51" y="167"/>
                  </a:lnTo>
                  <a:lnTo>
                    <a:pt x="48" y="165"/>
                  </a:lnTo>
                  <a:lnTo>
                    <a:pt x="44" y="161"/>
                  </a:lnTo>
                  <a:lnTo>
                    <a:pt x="42" y="157"/>
                  </a:lnTo>
                  <a:lnTo>
                    <a:pt x="42" y="153"/>
                  </a:lnTo>
                  <a:lnTo>
                    <a:pt x="42" y="146"/>
                  </a:lnTo>
                  <a:lnTo>
                    <a:pt x="42" y="146"/>
                  </a:lnTo>
                  <a:lnTo>
                    <a:pt x="40" y="144"/>
                  </a:lnTo>
                  <a:lnTo>
                    <a:pt x="40" y="144"/>
                  </a:lnTo>
                  <a:lnTo>
                    <a:pt x="38" y="142"/>
                  </a:lnTo>
                  <a:lnTo>
                    <a:pt x="25" y="142"/>
                  </a:lnTo>
                  <a:lnTo>
                    <a:pt x="25" y="142"/>
                  </a:lnTo>
                  <a:lnTo>
                    <a:pt x="21" y="144"/>
                  </a:lnTo>
                  <a:lnTo>
                    <a:pt x="21" y="144"/>
                  </a:lnTo>
                  <a:lnTo>
                    <a:pt x="19" y="146"/>
                  </a:lnTo>
                  <a:lnTo>
                    <a:pt x="19" y="186"/>
                  </a:lnTo>
                  <a:lnTo>
                    <a:pt x="19" y="186"/>
                  </a:lnTo>
                  <a:lnTo>
                    <a:pt x="19" y="195"/>
                  </a:lnTo>
                  <a:lnTo>
                    <a:pt x="19" y="195"/>
                  </a:lnTo>
                  <a:lnTo>
                    <a:pt x="19" y="201"/>
                  </a:lnTo>
                  <a:lnTo>
                    <a:pt x="19" y="201"/>
                  </a:lnTo>
                  <a:lnTo>
                    <a:pt x="19" y="206"/>
                  </a:lnTo>
                  <a:lnTo>
                    <a:pt x="15" y="212"/>
                  </a:lnTo>
                  <a:lnTo>
                    <a:pt x="0" y="223"/>
                  </a:lnTo>
                  <a:lnTo>
                    <a:pt x="0" y="223"/>
                  </a:lnTo>
                  <a:lnTo>
                    <a:pt x="6" y="223"/>
                  </a:lnTo>
                  <a:lnTo>
                    <a:pt x="10" y="225"/>
                  </a:lnTo>
                  <a:lnTo>
                    <a:pt x="10" y="225"/>
                  </a:lnTo>
                  <a:close/>
                  <a:moveTo>
                    <a:pt x="246" y="197"/>
                  </a:moveTo>
                  <a:lnTo>
                    <a:pt x="246" y="197"/>
                  </a:lnTo>
                  <a:lnTo>
                    <a:pt x="246" y="191"/>
                  </a:lnTo>
                  <a:lnTo>
                    <a:pt x="250" y="187"/>
                  </a:lnTo>
                  <a:lnTo>
                    <a:pt x="250" y="187"/>
                  </a:lnTo>
                  <a:lnTo>
                    <a:pt x="256" y="184"/>
                  </a:lnTo>
                  <a:lnTo>
                    <a:pt x="262" y="182"/>
                  </a:lnTo>
                  <a:lnTo>
                    <a:pt x="317" y="182"/>
                  </a:lnTo>
                  <a:lnTo>
                    <a:pt x="317" y="182"/>
                  </a:lnTo>
                  <a:lnTo>
                    <a:pt x="322" y="184"/>
                  </a:lnTo>
                  <a:lnTo>
                    <a:pt x="328" y="187"/>
                  </a:lnTo>
                  <a:lnTo>
                    <a:pt x="328" y="187"/>
                  </a:lnTo>
                  <a:lnTo>
                    <a:pt x="332" y="191"/>
                  </a:lnTo>
                  <a:lnTo>
                    <a:pt x="332" y="197"/>
                  </a:lnTo>
                  <a:lnTo>
                    <a:pt x="332" y="256"/>
                  </a:lnTo>
                  <a:lnTo>
                    <a:pt x="332" y="256"/>
                  </a:lnTo>
                  <a:lnTo>
                    <a:pt x="332" y="263"/>
                  </a:lnTo>
                  <a:lnTo>
                    <a:pt x="328" y="267"/>
                  </a:lnTo>
                  <a:lnTo>
                    <a:pt x="328" y="267"/>
                  </a:lnTo>
                  <a:lnTo>
                    <a:pt x="322" y="271"/>
                  </a:lnTo>
                  <a:lnTo>
                    <a:pt x="317" y="271"/>
                  </a:lnTo>
                  <a:lnTo>
                    <a:pt x="262" y="271"/>
                  </a:lnTo>
                  <a:lnTo>
                    <a:pt x="262" y="271"/>
                  </a:lnTo>
                  <a:lnTo>
                    <a:pt x="256" y="271"/>
                  </a:lnTo>
                  <a:lnTo>
                    <a:pt x="250" y="267"/>
                  </a:lnTo>
                  <a:lnTo>
                    <a:pt x="250" y="267"/>
                  </a:lnTo>
                  <a:lnTo>
                    <a:pt x="246" y="263"/>
                  </a:lnTo>
                  <a:lnTo>
                    <a:pt x="246" y="256"/>
                  </a:lnTo>
                  <a:lnTo>
                    <a:pt x="246" y="1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0" name="Rectangle 81">
              <a:extLst>
                <a:ext uri="{FF2B5EF4-FFF2-40B4-BE49-F238E27FC236}">
                  <a16:creationId xmlns:a16="http://schemas.microsoft.com/office/drawing/2014/main" id="{501A092A-218C-40D7-821D-346C376E68E0}"/>
                </a:ext>
              </a:extLst>
            </p:cNvPr>
            <p:cNvSpPr>
              <a:spLocks noChangeArrowheads="1"/>
            </p:cNvSpPr>
            <p:nvPr/>
          </p:nvSpPr>
          <p:spPr bwMode="auto">
            <a:xfrm>
              <a:off x="11690350" y="982663"/>
              <a:ext cx="381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NZ"/>
            </a:p>
          </p:txBody>
        </p:sp>
        <p:sp>
          <p:nvSpPr>
            <p:cNvPr id="41" name="Freeform 82">
              <a:extLst>
                <a:ext uri="{FF2B5EF4-FFF2-40B4-BE49-F238E27FC236}">
                  <a16:creationId xmlns:a16="http://schemas.microsoft.com/office/drawing/2014/main" id="{47ED68B8-817F-40FF-9611-1087BC7706A3}"/>
                </a:ext>
              </a:extLst>
            </p:cNvPr>
            <p:cNvSpPr>
              <a:spLocks noEditPoints="1"/>
            </p:cNvSpPr>
            <p:nvPr/>
          </p:nvSpPr>
          <p:spPr bwMode="auto">
            <a:xfrm>
              <a:off x="10941050" y="325438"/>
              <a:ext cx="1250950" cy="1249363"/>
            </a:xfrm>
            <a:custGeom>
              <a:avLst/>
              <a:gdLst>
                <a:gd name="T0" fmla="*/ 474 w 788"/>
                <a:gd name="T1" fmla="*/ 779 h 787"/>
                <a:gd name="T2" fmla="*/ 616 w 788"/>
                <a:gd name="T3" fmla="*/ 718 h 787"/>
                <a:gd name="T4" fmla="*/ 722 w 788"/>
                <a:gd name="T5" fmla="*/ 613 h 787"/>
                <a:gd name="T6" fmla="*/ 780 w 788"/>
                <a:gd name="T7" fmla="*/ 473 h 787"/>
                <a:gd name="T8" fmla="*/ 786 w 788"/>
                <a:gd name="T9" fmla="*/ 354 h 787"/>
                <a:gd name="T10" fmla="*/ 741 w 788"/>
                <a:gd name="T11" fmla="*/ 206 h 787"/>
                <a:gd name="T12" fmla="*/ 646 w 788"/>
                <a:gd name="T13" fmla="*/ 91 h 787"/>
                <a:gd name="T14" fmla="*/ 512 w 788"/>
                <a:gd name="T15" fmla="*/ 17 h 787"/>
                <a:gd name="T16" fmla="*/ 394 w 788"/>
                <a:gd name="T17" fmla="*/ 0 h 787"/>
                <a:gd name="T18" fmla="*/ 241 w 788"/>
                <a:gd name="T19" fmla="*/ 30 h 787"/>
                <a:gd name="T20" fmla="*/ 116 w 788"/>
                <a:gd name="T21" fmla="*/ 115 h 787"/>
                <a:gd name="T22" fmla="*/ 32 w 788"/>
                <a:gd name="T23" fmla="*/ 240 h 787"/>
                <a:gd name="T24" fmla="*/ 0 w 788"/>
                <a:gd name="T25" fmla="*/ 393 h 787"/>
                <a:gd name="T26" fmla="*/ 19 w 788"/>
                <a:gd name="T27" fmla="*/ 510 h 787"/>
                <a:gd name="T28" fmla="*/ 91 w 788"/>
                <a:gd name="T29" fmla="*/ 643 h 787"/>
                <a:gd name="T30" fmla="*/ 207 w 788"/>
                <a:gd name="T31" fmla="*/ 739 h 787"/>
                <a:gd name="T32" fmla="*/ 354 w 788"/>
                <a:gd name="T33" fmla="*/ 785 h 787"/>
                <a:gd name="T34" fmla="*/ 184 w 788"/>
                <a:gd name="T35" fmla="*/ 395 h 787"/>
                <a:gd name="T36" fmla="*/ 184 w 788"/>
                <a:gd name="T37" fmla="*/ 348 h 787"/>
                <a:gd name="T38" fmla="*/ 195 w 788"/>
                <a:gd name="T39" fmla="*/ 323 h 787"/>
                <a:gd name="T40" fmla="*/ 220 w 788"/>
                <a:gd name="T41" fmla="*/ 314 h 787"/>
                <a:gd name="T42" fmla="*/ 248 w 788"/>
                <a:gd name="T43" fmla="*/ 318 h 787"/>
                <a:gd name="T44" fmla="*/ 352 w 788"/>
                <a:gd name="T45" fmla="*/ 206 h 787"/>
                <a:gd name="T46" fmla="*/ 358 w 788"/>
                <a:gd name="T47" fmla="*/ 187 h 787"/>
                <a:gd name="T48" fmla="*/ 381 w 788"/>
                <a:gd name="T49" fmla="*/ 172 h 787"/>
                <a:gd name="T50" fmla="*/ 407 w 788"/>
                <a:gd name="T51" fmla="*/ 172 h 787"/>
                <a:gd name="T52" fmla="*/ 430 w 788"/>
                <a:gd name="T53" fmla="*/ 187 h 787"/>
                <a:gd name="T54" fmla="*/ 436 w 788"/>
                <a:gd name="T55" fmla="*/ 242 h 787"/>
                <a:gd name="T56" fmla="*/ 540 w 788"/>
                <a:gd name="T57" fmla="*/ 318 h 787"/>
                <a:gd name="T58" fmla="*/ 568 w 788"/>
                <a:gd name="T59" fmla="*/ 314 h 787"/>
                <a:gd name="T60" fmla="*/ 593 w 788"/>
                <a:gd name="T61" fmla="*/ 323 h 787"/>
                <a:gd name="T62" fmla="*/ 604 w 788"/>
                <a:gd name="T63" fmla="*/ 348 h 787"/>
                <a:gd name="T64" fmla="*/ 637 w 788"/>
                <a:gd name="T65" fmla="*/ 425 h 787"/>
                <a:gd name="T66" fmla="*/ 640 w 788"/>
                <a:gd name="T67" fmla="*/ 439 h 787"/>
                <a:gd name="T68" fmla="*/ 619 w 788"/>
                <a:gd name="T69" fmla="*/ 475 h 787"/>
                <a:gd name="T70" fmla="*/ 604 w 788"/>
                <a:gd name="T71" fmla="*/ 475 h 787"/>
                <a:gd name="T72" fmla="*/ 602 w 788"/>
                <a:gd name="T73" fmla="*/ 529 h 787"/>
                <a:gd name="T74" fmla="*/ 589 w 788"/>
                <a:gd name="T75" fmla="*/ 539 h 787"/>
                <a:gd name="T76" fmla="*/ 419 w 788"/>
                <a:gd name="T77" fmla="*/ 539 h 787"/>
                <a:gd name="T78" fmla="*/ 390 w 788"/>
                <a:gd name="T79" fmla="*/ 537 h 787"/>
                <a:gd name="T80" fmla="*/ 381 w 788"/>
                <a:gd name="T81" fmla="*/ 524 h 787"/>
                <a:gd name="T82" fmla="*/ 320 w 788"/>
                <a:gd name="T83" fmla="*/ 524 h 787"/>
                <a:gd name="T84" fmla="*/ 311 w 788"/>
                <a:gd name="T85" fmla="*/ 537 h 787"/>
                <a:gd name="T86" fmla="*/ 199 w 788"/>
                <a:gd name="T87" fmla="*/ 539 h 787"/>
                <a:gd name="T88" fmla="*/ 190 w 788"/>
                <a:gd name="T89" fmla="*/ 533 h 787"/>
                <a:gd name="T90" fmla="*/ 184 w 788"/>
                <a:gd name="T91" fmla="*/ 492 h 787"/>
                <a:gd name="T92" fmla="*/ 175 w 788"/>
                <a:gd name="T93" fmla="*/ 476 h 787"/>
                <a:gd name="T94" fmla="*/ 150 w 788"/>
                <a:gd name="T95" fmla="*/ 444 h 787"/>
                <a:gd name="T96" fmla="*/ 150 w 788"/>
                <a:gd name="T97" fmla="*/ 429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88" h="787">
                  <a:moveTo>
                    <a:pt x="394" y="787"/>
                  </a:moveTo>
                  <a:lnTo>
                    <a:pt x="394" y="787"/>
                  </a:lnTo>
                  <a:lnTo>
                    <a:pt x="436" y="785"/>
                  </a:lnTo>
                  <a:lnTo>
                    <a:pt x="474" y="779"/>
                  </a:lnTo>
                  <a:lnTo>
                    <a:pt x="512" y="770"/>
                  </a:lnTo>
                  <a:lnTo>
                    <a:pt x="548" y="756"/>
                  </a:lnTo>
                  <a:lnTo>
                    <a:pt x="584" y="739"/>
                  </a:lnTo>
                  <a:lnTo>
                    <a:pt x="616" y="718"/>
                  </a:lnTo>
                  <a:lnTo>
                    <a:pt x="646" y="698"/>
                  </a:lnTo>
                  <a:lnTo>
                    <a:pt x="674" y="671"/>
                  </a:lnTo>
                  <a:lnTo>
                    <a:pt x="699" y="643"/>
                  </a:lnTo>
                  <a:lnTo>
                    <a:pt x="722" y="613"/>
                  </a:lnTo>
                  <a:lnTo>
                    <a:pt x="741" y="580"/>
                  </a:lnTo>
                  <a:lnTo>
                    <a:pt x="758" y="546"/>
                  </a:lnTo>
                  <a:lnTo>
                    <a:pt x="771" y="510"/>
                  </a:lnTo>
                  <a:lnTo>
                    <a:pt x="780" y="473"/>
                  </a:lnTo>
                  <a:lnTo>
                    <a:pt x="786" y="433"/>
                  </a:lnTo>
                  <a:lnTo>
                    <a:pt x="788" y="393"/>
                  </a:lnTo>
                  <a:lnTo>
                    <a:pt x="788" y="393"/>
                  </a:lnTo>
                  <a:lnTo>
                    <a:pt x="786" y="354"/>
                  </a:lnTo>
                  <a:lnTo>
                    <a:pt x="780" y="314"/>
                  </a:lnTo>
                  <a:lnTo>
                    <a:pt x="771" y="276"/>
                  </a:lnTo>
                  <a:lnTo>
                    <a:pt x="758" y="240"/>
                  </a:lnTo>
                  <a:lnTo>
                    <a:pt x="741" y="206"/>
                  </a:lnTo>
                  <a:lnTo>
                    <a:pt x="722" y="174"/>
                  </a:lnTo>
                  <a:lnTo>
                    <a:pt x="699" y="144"/>
                  </a:lnTo>
                  <a:lnTo>
                    <a:pt x="674" y="115"/>
                  </a:lnTo>
                  <a:lnTo>
                    <a:pt x="646" y="91"/>
                  </a:lnTo>
                  <a:lnTo>
                    <a:pt x="616" y="68"/>
                  </a:lnTo>
                  <a:lnTo>
                    <a:pt x="584" y="47"/>
                  </a:lnTo>
                  <a:lnTo>
                    <a:pt x="548" y="30"/>
                  </a:lnTo>
                  <a:lnTo>
                    <a:pt x="512" y="17"/>
                  </a:lnTo>
                  <a:lnTo>
                    <a:pt x="474" y="8"/>
                  </a:lnTo>
                  <a:lnTo>
                    <a:pt x="436" y="2"/>
                  </a:lnTo>
                  <a:lnTo>
                    <a:pt x="394" y="0"/>
                  </a:lnTo>
                  <a:lnTo>
                    <a:pt x="394" y="0"/>
                  </a:lnTo>
                  <a:lnTo>
                    <a:pt x="354" y="2"/>
                  </a:lnTo>
                  <a:lnTo>
                    <a:pt x="317" y="8"/>
                  </a:lnTo>
                  <a:lnTo>
                    <a:pt x="279" y="17"/>
                  </a:lnTo>
                  <a:lnTo>
                    <a:pt x="241" y="30"/>
                  </a:lnTo>
                  <a:lnTo>
                    <a:pt x="207" y="47"/>
                  </a:lnTo>
                  <a:lnTo>
                    <a:pt x="175" y="68"/>
                  </a:lnTo>
                  <a:lnTo>
                    <a:pt x="144" y="91"/>
                  </a:lnTo>
                  <a:lnTo>
                    <a:pt x="116" y="115"/>
                  </a:lnTo>
                  <a:lnTo>
                    <a:pt x="91" y="144"/>
                  </a:lnTo>
                  <a:lnTo>
                    <a:pt x="68" y="174"/>
                  </a:lnTo>
                  <a:lnTo>
                    <a:pt x="50" y="206"/>
                  </a:lnTo>
                  <a:lnTo>
                    <a:pt x="32" y="240"/>
                  </a:lnTo>
                  <a:lnTo>
                    <a:pt x="19" y="276"/>
                  </a:lnTo>
                  <a:lnTo>
                    <a:pt x="10" y="314"/>
                  </a:lnTo>
                  <a:lnTo>
                    <a:pt x="4" y="354"/>
                  </a:lnTo>
                  <a:lnTo>
                    <a:pt x="0" y="393"/>
                  </a:lnTo>
                  <a:lnTo>
                    <a:pt x="0" y="393"/>
                  </a:lnTo>
                  <a:lnTo>
                    <a:pt x="4" y="433"/>
                  </a:lnTo>
                  <a:lnTo>
                    <a:pt x="10" y="473"/>
                  </a:lnTo>
                  <a:lnTo>
                    <a:pt x="19" y="510"/>
                  </a:lnTo>
                  <a:lnTo>
                    <a:pt x="32" y="546"/>
                  </a:lnTo>
                  <a:lnTo>
                    <a:pt x="50" y="580"/>
                  </a:lnTo>
                  <a:lnTo>
                    <a:pt x="68" y="613"/>
                  </a:lnTo>
                  <a:lnTo>
                    <a:pt x="91" y="643"/>
                  </a:lnTo>
                  <a:lnTo>
                    <a:pt x="116" y="671"/>
                  </a:lnTo>
                  <a:lnTo>
                    <a:pt x="144" y="698"/>
                  </a:lnTo>
                  <a:lnTo>
                    <a:pt x="175" y="718"/>
                  </a:lnTo>
                  <a:lnTo>
                    <a:pt x="207" y="739"/>
                  </a:lnTo>
                  <a:lnTo>
                    <a:pt x="241" y="756"/>
                  </a:lnTo>
                  <a:lnTo>
                    <a:pt x="279" y="770"/>
                  </a:lnTo>
                  <a:lnTo>
                    <a:pt x="317" y="779"/>
                  </a:lnTo>
                  <a:lnTo>
                    <a:pt x="354" y="785"/>
                  </a:lnTo>
                  <a:lnTo>
                    <a:pt x="394" y="787"/>
                  </a:lnTo>
                  <a:lnTo>
                    <a:pt x="394" y="787"/>
                  </a:lnTo>
                  <a:close/>
                  <a:moveTo>
                    <a:pt x="152" y="425"/>
                  </a:moveTo>
                  <a:lnTo>
                    <a:pt x="184" y="395"/>
                  </a:lnTo>
                  <a:lnTo>
                    <a:pt x="184" y="395"/>
                  </a:lnTo>
                  <a:lnTo>
                    <a:pt x="184" y="388"/>
                  </a:lnTo>
                  <a:lnTo>
                    <a:pt x="184" y="348"/>
                  </a:lnTo>
                  <a:lnTo>
                    <a:pt x="184" y="348"/>
                  </a:lnTo>
                  <a:lnTo>
                    <a:pt x="186" y="342"/>
                  </a:lnTo>
                  <a:lnTo>
                    <a:pt x="188" y="335"/>
                  </a:lnTo>
                  <a:lnTo>
                    <a:pt x="192" y="329"/>
                  </a:lnTo>
                  <a:lnTo>
                    <a:pt x="195" y="323"/>
                  </a:lnTo>
                  <a:lnTo>
                    <a:pt x="201" y="320"/>
                  </a:lnTo>
                  <a:lnTo>
                    <a:pt x="207" y="318"/>
                  </a:lnTo>
                  <a:lnTo>
                    <a:pt x="212" y="316"/>
                  </a:lnTo>
                  <a:lnTo>
                    <a:pt x="220" y="314"/>
                  </a:lnTo>
                  <a:lnTo>
                    <a:pt x="233" y="314"/>
                  </a:lnTo>
                  <a:lnTo>
                    <a:pt x="233" y="314"/>
                  </a:lnTo>
                  <a:lnTo>
                    <a:pt x="241" y="316"/>
                  </a:lnTo>
                  <a:lnTo>
                    <a:pt x="248" y="318"/>
                  </a:lnTo>
                  <a:lnTo>
                    <a:pt x="254" y="321"/>
                  </a:lnTo>
                  <a:lnTo>
                    <a:pt x="260" y="327"/>
                  </a:lnTo>
                  <a:lnTo>
                    <a:pt x="352" y="242"/>
                  </a:lnTo>
                  <a:lnTo>
                    <a:pt x="352" y="206"/>
                  </a:lnTo>
                  <a:lnTo>
                    <a:pt x="352" y="206"/>
                  </a:lnTo>
                  <a:lnTo>
                    <a:pt x="354" y="200"/>
                  </a:lnTo>
                  <a:lnTo>
                    <a:pt x="356" y="193"/>
                  </a:lnTo>
                  <a:lnTo>
                    <a:pt x="358" y="187"/>
                  </a:lnTo>
                  <a:lnTo>
                    <a:pt x="364" y="182"/>
                  </a:lnTo>
                  <a:lnTo>
                    <a:pt x="368" y="178"/>
                  </a:lnTo>
                  <a:lnTo>
                    <a:pt x="373" y="174"/>
                  </a:lnTo>
                  <a:lnTo>
                    <a:pt x="381" y="172"/>
                  </a:lnTo>
                  <a:lnTo>
                    <a:pt x="388" y="172"/>
                  </a:lnTo>
                  <a:lnTo>
                    <a:pt x="400" y="172"/>
                  </a:lnTo>
                  <a:lnTo>
                    <a:pt x="400" y="172"/>
                  </a:lnTo>
                  <a:lnTo>
                    <a:pt x="407" y="172"/>
                  </a:lnTo>
                  <a:lnTo>
                    <a:pt x="415" y="174"/>
                  </a:lnTo>
                  <a:lnTo>
                    <a:pt x="421" y="178"/>
                  </a:lnTo>
                  <a:lnTo>
                    <a:pt x="424" y="182"/>
                  </a:lnTo>
                  <a:lnTo>
                    <a:pt x="430" y="187"/>
                  </a:lnTo>
                  <a:lnTo>
                    <a:pt x="432" y="193"/>
                  </a:lnTo>
                  <a:lnTo>
                    <a:pt x="434" y="200"/>
                  </a:lnTo>
                  <a:lnTo>
                    <a:pt x="436" y="206"/>
                  </a:lnTo>
                  <a:lnTo>
                    <a:pt x="436" y="242"/>
                  </a:lnTo>
                  <a:lnTo>
                    <a:pt x="529" y="327"/>
                  </a:lnTo>
                  <a:lnTo>
                    <a:pt x="529" y="327"/>
                  </a:lnTo>
                  <a:lnTo>
                    <a:pt x="534" y="321"/>
                  </a:lnTo>
                  <a:lnTo>
                    <a:pt x="540" y="318"/>
                  </a:lnTo>
                  <a:lnTo>
                    <a:pt x="548" y="316"/>
                  </a:lnTo>
                  <a:lnTo>
                    <a:pt x="555" y="314"/>
                  </a:lnTo>
                  <a:lnTo>
                    <a:pt x="568" y="314"/>
                  </a:lnTo>
                  <a:lnTo>
                    <a:pt x="568" y="314"/>
                  </a:lnTo>
                  <a:lnTo>
                    <a:pt x="576" y="316"/>
                  </a:lnTo>
                  <a:lnTo>
                    <a:pt x="582" y="318"/>
                  </a:lnTo>
                  <a:lnTo>
                    <a:pt x="587" y="320"/>
                  </a:lnTo>
                  <a:lnTo>
                    <a:pt x="593" y="323"/>
                  </a:lnTo>
                  <a:lnTo>
                    <a:pt x="597" y="329"/>
                  </a:lnTo>
                  <a:lnTo>
                    <a:pt x="601" y="335"/>
                  </a:lnTo>
                  <a:lnTo>
                    <a:pt x="602" y="342"/>
                  </a:lnTo>
                  <a:lnTo>
                    <a:pt x="604" y="348"/>
                  </a:lnTo>
                  <a:lnTo>
                    <a:pt x="604" y="388"/>
                  </a:lnTo>
                  <a:lnTo>
                    <a:pt x="604" y="388"/>
                  </a:lnTo>
                  <a:lnTo>
                    <a:pt x="604" y="395"/>
                  </a:lnTo>
                  <a:lnTo>
                    <a:pt x="637" y="425"/>
                  </a:lnTo>
                  <a:lnTo>
                    <a:pt x="637" y="425"/>
                  </a:lnTo>
                  <a:lnTo>
                    <a:pt x="638" y="429"/>
                  </a:lnTo>
                  <a:lnTo>
                    <a:pt x="640" y="433"/>
                  </a:lnTo>
                  <a:lnTo>
                    <a:pt x="640" y="439"/>
                  </a:lnTo>
                  <a:lnTo>
                    <a:pt x="638" y="444"/>
                  </a:lnTo>
                  <a:lnTo>
                    <a:pt x="625" y="469"/>
                  </a:lnTo>
                  <a:lnTo>
                    <a:pt x="625" y="469"/>
                  </a:lnTo>
                  <a:lnTo>
                    <a:pt x="619" y="475"/>
                  </a:lnTo>
                  <a:lnTo>
                    <a:pt x="614" y="476"/>
                  </a:lnTo>
                  <a:lnTo>
                    <a:pt x="614" y="476"/>
                  </a:lnTo>
                  <a:lnTo>
                    <a:pt x="608" y="476"/>
                  </a:lnTo>
                  <a:lnTo>
                    <a:pt x="604" y="475"/>
                  </a:lnTo>
                  <a:lnTo>
                    <a:pt x="604" y="505"/>
                  </a:lnTo>
                  <a:lnTo>
                    <a:pt x="604" y="524"/>
                  </a:lnTo>
                  <a:lnTo>
                    <a:pt x="604" y="524"/>
                  </a:lnTo>
                  <a:lnTo>
                    <a:pt x="602" y="529"/>
                  </a:lnTo>
                  <a:lnTo>
                    <a:pt x="599" y="533"/>
                  </a:lnTo>
                  <a:lnTo>
                    <a:pt x="599" y="533"/>
                  </a:lnTo>
                  <a:lnTo>
                    <a:pt x="595" y="537"/>
                  </a:lnTo>
                  <a:lnTo>
                    <a:pt x="589" y="539"/>
                  </a:lnTo>
                  <a:lnTo>
                    <a:pt x="587" y="539"/>
                  </a:lnTo>
                  <a:lnTo>
                    <a:pt x="566" y="539"/>
                  </a:lnTo>
                  <a:lnTo>
                    <a:pt x="421" y="539"/>
                  </a:lnTo>
                  <a:lnTo>
                    <a:pt x="419" y="539"/>
                  </a:lnTo>
                  <a:lnTo>
                    <a:pt x="419" y="539"/>
                  </a:lnTo>
                  <a:lnTo>
                    <a:pt x="396" y="539"/>
                  </a:lnTo>
                  <a:lnTo>
                    <a:pt x="396" y="539"/>
                  </a:lnTo>
                  <a:lnTo>
                    <a:pt x="390" y="537"/>
                  </a:lnTo>
                  <a:lnTo>
                    <a:pt x="385" y="533"/>
                  </a:lnTo>
                  <a:lnTo>
                    <a:pt x="385" y="533"/>
                  </a:lnTo>
                  <a:lnTo>
                    <a:pt x="381" y="529"/>
                  </a:lnTo>
                  <a:lnTo>
                    <a:pt x="381" y="524"/>
                  </a:lnTo>
                  <a:lnTo>
                    <a:pt x="381" y="395"/>
                  </a:lnTo>
                  <a:lnTo>
                    <a:pt x="320" y="395"/>
                  </a:lnTo>
                  <a:lnTo>
                    <a:pt x="320" y="524"/>
                  </a:lnTo>
                  <a:lnTo>
                    <a:pt x="320" y="524"/>
                  </a:lnTo>
                  <a:lnTo>
                    <a:pt x="318" y="529"/>
                  </a:lnTo>
                  <a:lnTo>
                    <a:pt x="317" y="533"/>
                  </a:lnTo>
                  <a:lnTo>
                    <a:pt x="317" y="533"/>
                  </a:lnTo>
                  <a:lnTo>
                    <a:pt x="311" y="537"/>
                  </a:lnTo>
                  <a:lnTo>
                    <a:pt x="305" y="539"/>
                  </a:lnTo>
                  <a:lnTo>
                    <a:pt x="222" y="539"/>
                  </a:lnTo>
                  <a:lnTo>
                    <a:pt x="212" y="539"/>
                  </a:lnTo>
                  <a:lnTo>
                    <a:pt x="199" y="539"/>
                  </a:lnTo>
                  <a:lnTo>
                    <a:pt x="199" y="539"/>
                  </a:lnTo>
                  <a:lnTo>
                    <a:pt x="193" y="537"/>
                  </a:lnTo>
                  <a:lnTo>
                    <a:pt x="190" y="533"/>
                  </a:lnTo>
                  <a:lnTo>
                    <a:pt x="190" y="533"/>
                  </a:lnTo>
                  <a:lnTo>
                    <a:pt x="186" y="529"/>
                  </a:lnTo>
                  <a:lnTo>
                    <a:pt x="184" y="524"/>
                  </a:lnTo>
                  <a:lnTo>
                    <a:pt x="184" y="505"/>
                  </a:lnTo>
                  <a:lnTo>
                    <a:pt x="184" y="492"/>
                  </a:lnTo>
                  <a:lnTo>
                    <a:pt x="184" y="475"/>
                  </a:lnTo>
                  <a:lnTo>
                    <a:pt x="184" y="475"/>
                  </a:lnTo>
                  <a:lnTo>
                    <a:pt x="180" y="476"/>
                  </a:lnTo>
                  <a:lnTo>
                    <a:pt x="175" y="476"/>
                  </a:lnTo>
                  <a:lnTo>
                    <a:pt x="175" y="476"/>
                  </a:lnTo>
                  <a:lnTo>
                    <a:pt x="169" y="475"/>
                  </a:lnTo>
                  <a:lnTo>
                    <a:pt x="163" y="469"/>
                  </a:lnTo>
                  <a:lnTo>
                    <a:pt x="150" y="444"/>
                  </a:lnTo>
                  <a:lnTo>
                    <a:pt x="150" y="444"/>
                  </a:lnTo>
                  <a:lnTo>
                    <a:pt x="148" y="439"/>
                  </a:lnTo>
                  <a:lnTo>
                    <a:pt x="148" y="433"/>
                  </a:lnTo>
                  <a:lnTo>
                    <a:pt x="150" y="429"/>
                  </a:lnTo>
                  <a:lnTo>
                    <a:pt x="152" y="425"/>
                  </a:lnTo>
                  <a:lnTo>
                    <a:pt x="152" y="4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NZ"/>
            </a:p>
          </p:txBody>
        </p:sp>
      </p:grpSp>
      <p:grpSp>
        <p:nvGrpSpPr>
          <p:cNvPr id="59" name="Graphic 6">
            <a:extLst>
              <a:ext uri="{FF2B5EF4-FFF2-40B4-BE49-F238E27FC236}">
                <a16:creationId xmlns:a16="http://schemas.microsoft.com/office/drawing/2014/main" id="{F6609DEC-FFD7-4D1C-AE79-305128CFF6BC}"/>
              </a:ext>
            </a:extLst>
          </p:cNvPr>
          <p:cNvGrpSpPr/>
          <p:nvPr/>
        </p:nvGrpSpPr>
        <p:grpSpPr>
          <a:xfrm>
            <a:off x="6223780" y="6429924"/>
            <a:ext cx="611998" cy="611996"/>
            <a:chOff x="5099808" y="917540"/>
            <a:chExt cx="362309" cy="361971"/>
          </a:xfrm>
          <a:solidFill>
            <a:srgbClr val="27BDBE"/>
          </a:solidFill>
        </p:grpSpPr>
        <p:sp>
          <p:nvSpPr>
            <p:cNvPr id="60" name="Graphic 6">
              <a:extLst>
                <a:ext uri="{FF2B5EF4-FFF2-40B4-BE49-F238E27FC236}">
                  <a16:creationId xmlns:a16="http://schemas.microsoft.com/office/drawing/2014/main" id="{3D35573D-0004-4D14-AA71-0DB2302224FA}"/>
                </a:ext>
              </a:extLst>
            </p:cNvPr>
            <p:cNvSpPr/>
            <p:nvPr/>
          </p:nvSpPr>
          <p:spPr>
            <a:xfrm>
              <a:off x="5257640" y="1104591"/>
              <a:ext cx="47285" cy="34473"/>
            </a:xfrm>
            <a:custGeom>
              <a:avLst/>
              <a:gdLst>
                <a:gd name="connsiteX0" fmla="*/ 47286 w 47285"/>
                <a:gd name="connsiteY0" fmla="*/ 17237 h 34473"/>
                <a:gd name="connsiteX1" fmla="*/ 35784 w 47285"/>
                <a:gd name="connsiteY1" fmla="*/ 0 h 34473"/>
                <a:gd name="connsiteX2" fmla="*/ 11502 w 47285"/>
                <a:gd name="connsiteY2" fmla="*/ 0 h 34473"/>
                <a:gd name="connsiteX3" fmla="*/ 0 w 47285"/>
                <a:gd name="connsiteY3" fmla="*/ 17237 h 34473"/>
                <a:gd name="connsiteX4" fmla="*/ 11502 w 47285"/>
                <a:gd name="connsiteY4" fmla="*/ 34474 h 34473"/>
                <a:gd name="connsiteX5" fmla="*/ 35784 w 47285"/>
                <a:gd name="connsiteY5"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85" h="34473">
                  <a:moveTo>
                    <a:pt x="47286" y="17237"/>
                  </a:moveTo>
                  <a:lnTo>
                    <a:pt x="35784" y="0"/>
                  </a:lnTo>
                  <a:lnTo>
                    <a:pt x="11502" y="0"/>
                  </a:lnTo>
                  <a:lnTo>
                    <a:pt x="0" y="17237"/>
                  </a:lnTo>
                  <a:lnTo>
                    <a:pt x="11502" y="34474"/>
                  </a:lnTo>
                  <a:lnTo>
                    <a:pt x="35784" y="34474"/>
                  </a:lnTo>
                  <a:close/>
                </a:path>
              </a:pathLst>
            </a:custGeom>
            <a:grpFill/>
            <a:ln w="6390" cap="flat">
              <a:noFill/>
              <a:prstDash val="solid"/>
              <a:miter/>
            </a:ln>
          </p:spPr>
          <p:txBody>
            <a:bodyPr rtlCol="0" anchor="ctr"/>
            <a:lstStyle/>
            <a:p>
              <a:endParaRPr lang="en-US"/>
            </a:p>
          </p:txBody>
        </p:sp>
        <p:sp>
          <p:nvSpPr>
            <p:cNvPr id="61" name="Graphic 6">
              <a:extLst>
                <a:ext uri="{FF2B5EF4-FFF2-40B4-BE49-F238E27FC236}">
                  <a16:creationId xmlns:a16="http://schemas.microsoft.com/office/drawing/2014/main" id="{AACA2625-A306-48FA-A651-652035A47610}"/>
                </a:ext>
              </a:extLst>
            </p:cNvPr>
            <p:cNvSpPr/>
            <p:nvPr/>
          </p:nvSpPr>
          <p:spPr>
            <a:xfrm>
              <a:off x="5331124" y="1050966"/>
              <a:ext cx="33227" cy="26812"/>
            </a:xfrm>
            <a:custGeom>
              <a:avLst/>
              <a:gdLst>
                <a:gd name="connsiteX0" fmla="*/ 8946 w 33227"/>
                <a:gd name="connsiteY0" fmla="*/ 26813 h 26812"/>
                <a:gd name="connsiteX1" fmla="*/ 33228 w 33227"/>
                <a:gd name="connsiteY1" fmla="*/ 2554 h 26812"/>
                <a:gd name="connsiteX2" fmla="*/ 28116 w 33227"/>
                <a:gd name="connsiteY2" fmla="*/ 0 h 26812"/>
                <a:gd name="connsiteX3" fmla="*/ 0 w 33227"/>
                <a:gd name="connsiteY3" fmla="*/ 14045 h 26812"/>
                <a:gd name="connsiteX4" fmla="*/ 8946 w 33227"/>
                <a:gd name="connsiteY4" fmla="*/ 26813 h 26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 h="26812">
                  <a:moveTo>
                    <a:pt x="8946" y="26813"/>
                  </a:moveTo>
                  <a:lnTo>
                    <a:pt x="33228" y="2554"/>
                  </a:lnTo>
                  <a:lnTo>
                    <a:pt x="28116" y="0"/>
                  </a:lnTo>
                  <a:lnTo>
                    <a:pt x="0" y="14045"/>
                  </a:lnTo>
                  <a:cubicBezTo>
                    <a:pt x="3834" y="17875"/>
                    <a:pt x="6390" y="21706"/>
                    <a:pt x="8946" y="26813"/>
                  </a:cubicBezTo>
                  <a:close/>
                </a:path>
              </a:pathLst>
            </a:custGeom>
            <a:grpFill/>
            <a:ln w="6390" cap="flat">
              <a:noFill/>
              <a:prstDash val="solid"/>
              <a:miter/>
            </a:ln>
          </p:spPr>
          <p:txBody>
            <a:bodyPr rtlCol="0" anchor="ctr"/>
            <a:lstStyle/>
            <a:p>
              <a:endParaRPr lang="en-US"/>
            </a:p>
          </p:txBody>
        </p:sp>
        <p:sp>
          <p:nvSpPr>
            <p:cNvPr id="62" name="Graphic 6">
              <a:extLst>
                <a:ext uri="{FF2B5EF4-FFF2-40B4-BE49-F238E27FC236}">
                  <a16:creationId xmlns:a16="http://schemas.microsoft.com/office/drawing/2014/main" id="{5E360288-065C-49F9-A782-50BD144175F4}"/>
                </a:ext>
              </a:extLst>
            </p:cNvPr>
            <p:cNvSpPr/>
            <p:nvPr/>
          </p:nvSpPr>
          <p:spPr>
            <a:xfrm>
              <a:off x="5225051" y="1128212"/>
              <a:ext cx="32588" cy="41495"/>
            </a:xfrm>
            <a:custGeom>
              <a:avLst/>
              <a:gdLst>
                <a:gd name="connsiteX0" fmla="*/ 21087 w 32588"/>
                <a:gd name="connsiteY0" fmla="*/ 0 h 41495"/>
                <a:gd name="connsiteX1" fmla="*/ 0 w 32588"/>
                <a:gd name="connsiteY1" fmla="*/ 0 h 41495"/>
                <a:gd name="connsiteX2" fmla="*/ 14058 w 32588"/>
                <a:gd name="connsiteY2" fmla="*/ 41496 h 41495"/>
                <a:gd name="connsiteX3" fmla="*/ 32589 w 32588"/>
                <a:gd name="connsiteY3" fmla="*/ 16598 h 41495"/>
                <a:gd name="connsiteX4" fmla="*/ 21087 w 32588"/>
                <a:gd name="connsiteY4" fmla="*/ 0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21087" y="0"/>
                  </a:moveTo>
                  <a:lnTo>
                    <a:pt x="0" y="0"/>
                  </a:lnTo>
                  <a:cubicBezTo>
                    <a:pt x="1278" y="15960"/>
                    <a:pt x="6390" y="30643"/>
                    <a:pt x="14058" y="41496"/>
                  </a:cubicBezTo>
                  <a:lnTo>
                    <a:pt x="32589" y="16598"/>
                  </a:lnTo>
                  <a:lnTo>
                    <a:pt x="21087" y="0"/>
                  </a:lnTo>
                  <a:close/>
                </a:path>
              </a:pathLst>
            </a:custGeom>
            <a:grpFill/>
            <a:ln w="6390" cap="flat">
              <a:noFill/>
              <a:prstDash val="solid"/>
              <a:miter/>
            </a:ln>
          </p:spPr>
          <p:txBody>
            <a:bodyPr rtlCol="0" anchor="ctr"/>
            <a:lstStyle/>
            <a:p>
              <a:endParaRPr lang="en-US"/>
            </a:p>
          </p:txBody>
        </p:sp>
        <p:sp>
          <p:nvSpPr>
            <p:cNvPr id="63" name="Graphic 6">
              <a:extLst>
                <a:ext uri="{FF2B5EF4-FFF2-40B4-BE49-F238E27FC236}">
                  <a16:creationId xmlns:a16="http://schemas.microsoft.com/office/drawing/2014/main" id="{29D73FCC-5143-407E-B858-32AD80274946}"/>
                </a:ext>
              </a:extLst>
            </p:cNvPr>
            <p:cNvSpPr/>
            <p:nvPr/>
          </p:nvSpPr>
          <p:spPr>
            <a:xfrm>
              <a:off x="5248055" y="1049689"/>
              <a:ext cx="66455" cy="42134"/>
            </a:xfrm>
            <a:custGeom>
              <a:avLst/>
              <a:gdLst>
                <a:gd name="connsiteX0" fmla="*/ 20448 w 66455"/>
                <a:gd name="connsiteY0" fmla="*/ 42134 h 42134"/>
                <a:gd name="connsiteX1" fmla="*/ 45369 w 66455"/>
                <a:gd name="connsiteY1" fmla="*/ 42134 h 42134"/>
                <a:gd name="connsiteX2" fmla="*/ 66456 w 66455"/>
                <a:gd name="connsiteY2" fmla="*/ 14045 h 42134"/>
                <a:gd name="connsiteX3" fmla="*/ 33228 w 66455"/>
                <a:gd name="connsiteY3" fmla="*/ 0 h 42134"/>
                <a:gd name="connsiteX4" fmla="*/ 0 w 66455"/>
                <a:gd name="connsiteY4" fmla="*/ 14045 h 42134"/>
                <a:gd name="connsiteX5" fmla="*/ 20448 w 66455"/>
                <a:gd name="connsiteY5" fmla="*/ 42134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55" h="42134">
                  <a:moveTo>
                    <a:pt x="20448" y="42134"/>
                  </a:moveTo>
                  <a:lnTo>
                    <a:pt x="45369" y="42134"/>
                  </a:lnTo>
                  <a:lnTo>
                    <a:pt x="66456" y="14045"/>
                  </a:lnTo>
                  <a:cubicBezTo>
                    <a:pt x="56871" y="5107"/>
                    <a:pt x="45369" y="0"/>
                    <a:pt x="33228" y="0"/>
                  </a:cubicBezTo>
                  <a:cubicBezTo>
                    <a:pt x="20448" y="0"/>
                    <a:pt x="8946" y="5107"/>
                    <a:pt x="0" y="14045"/>
                  </a:cubicBezTo>
                  <a:lnTo>
                    <a:pt x="20448" y="42134"/>
                  </a:lnTo>
                  <a:close/>
                </a:path>
              </a:pathLst>
            </a:custGeom>
            <a:grpFill/>
            <a:ln w="6390" cap="flat">
              <a:noFill/>
              <a:prstDash val="solid"/>
              <a:miter/>
            </a:ln>
          </p:spPr>
          <p:txBody>
            <a:bodyPr rtlCol="0" anchor="ctr"/>
            <a:lstStyle/>
            <a:p>
              <a:endParaRPr lang="en-US"/>
            </a:p>
          </p:txBody>
        </p:sp>
        <p:sp>
          <p:nvSpPr>
            <p:cNvPr id="64" name="Graphic 6">
              <a:extLst>
                <a:ext uri="{FF2B5EF4-FFF2-40B4-BE49-F238E27FC236}">
                  <a16:creationId xmlns:a16="http://schemas.microsoft.com/office/drawing/2014/main" id="{24D8AC2B-BE1B-461F-A181-45D25236F996}"/>
                </a:ext>
              </a:extLst>
            </p:cNvPr>
            <p:cNvSpPr/>
            <p:nvPr/>
          </p:nvSpPr>
          <p:spPr>
            <a:xfrm>
              <a:off x="5304286" y="1128212"/>
              <a:ext cx="32588" cy="42134"/>
            </a:xfrm>
            <a:custGeom>
              <a:avLst/>
              <a:gdLst>
                <a:gd name="connsiteX0" fmla="*/ 11502 w 32588"/>
                <a:gd name="connsiteY0" fmla="*/ 0 h 42134"/>
                <a:gd name="connsiteX1" fmla="*/ 0 w 32588"/>
                <a:gd name="connsiteY1" fmla="*/ 17237 h 42134"/>
                <a:gd name="connsiteX2" fmla="*/ 18531 w 32588"/>
                <a:gd name="connsiteY2" fmla="*/ 42134 h 42134"/>
                <a:gd name="connsiteX3" fmla="*/ 32589 w 32588"/>
                <a:gd name="connsiteY3" fmla="*/ 638 h 42134"/>
                <a:gd name="connsiteX4" fmla="*/ 11502 w 32588"/>
                <a:gd name="connsiteY4" fmla="*/ 0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11502" y="0"/>
                  </a:moveTo>
                  <a:lnTo>
                    <a:pt x="0" y="17237"/>
                  </a:lnTo>
                  <a:lnTo>
                    <a:pt x="18531" y="42134"/>
                  </a:lnTo>
                  <a:cubicBezTo>
                    <a:pt x="26199" y="30643"/>
                    <a:pt x="31950" y="16598"/>
                    <a:pt x="32589" y="638"/>
                  </a:cubicBezTo>
                  <a:lnTo>
                    <a:pt x="11502" y="0"/>
                  </a:lnTo>
                  <a:close/>
                </a:path>
              </a:pathLst>
            </a:custGeom>
            <a:grpFill/>
            <a:ln w="6390" cap="flat">
              <a:noFill/>
              <a:prstDash val="solid"/>
              <a:miter/>
            </a:ln>
          </p:spPr>
          <p:txBody>
            <a:bodyPr rtlCol="0" anchor="ctr"/>
            <a:lstStyle/>
            <a:p>
              <a:endParaRPr lang="en-US"/>
            </a:p>
          </p:txBody>
        </p:sp>
        <p:sp>
          <p:nvSpPr>
            <p:cNvPr id="65" name="Graphic 6">
              <a:extLst>
                <a:ext uri="{FF2B5EF4-FFF2-40B4-BE49-F238E27FC236}">
                  <a16:creationId xmlns:a16="http://schemas.microsoft.com/office/drawing/2014/main" id="{74326C29-4C80-494B-AF67-7E3D7CE02088}"/>
                </a:ext>
              </a:extLst>
            </p:cNvPr>
            <p:cNvSpPr/>
            <p:nvPr/>
          </p:nvSpPr>
          <p:spPr>
            <a:xfrm>
              <a:off x="5225051" y="1073310"/>
              <a:ext cx="32588" cy="42134"/>
            </a:xfrm>
            <a:custGeom>
              <a:avLst/>
              <a:gdLst>
                <a:gd name="connsiteX0" fmla="*/ 21087 w 32588"/>
                <a:gd name="connsiteY0" fmla="*/ 42134 h 42134"/>
                <a:gd name="connsiteX1" fmla="*/ 32589 w 32588"/>
                <a:gd name="connsiteY1" fmla="*/ 24897 h 42134"/>
                <a:gd name="connsiteX2" fmla="*/ 14058 w 32588"/>
                <a:gd name="connsiteY2" fmla="*/ 0 h 42134"/>
                <a:gd name="connsiteX3" fmla="*/ 0 w 32588"/>
                <a:gd name="connsiteY3" fmla="*/ 41496 h 42134"/>
                <a:gd name="connsiteX4" fmla="*/ 21087 w 32588"/>
                <a:gd name="connsiteY4" fmla="*/ 42134 h 4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2134">
                  <a:moveTo>
                    <a:pt x="21087" y="42134"/>
                  </a:moveTo>
                  <a:lnTo>
                    <a:pt x="32589" y="24897"/>
                  </a:lnTo>
                  <a:lnTo>
                    <a:pt x="14058" y="0"/>
                  </a:lnTo>
                  <a:cubicBezTo>
                    <a:pt x="6390" y="11491"/>
                    <a:pt x="639" y="25536"/>
                    <a:pt x="0" y="41496"/>
                  </a:cubicBezTo>
                  <a:lnTo>
                    <a:pt x="21087" y="42134"/>
                  </a:lnTo>
                  <a:close/>
                </a:path>
              </a:pathLst>
            </a:custGeom>
            <a:grpFill/>
            <a:ln w="6390" cap="flat">
              <a:noFill/>
              <a:prstDash val="solid"/>
              <a:miter/>
            </a:ln>
          </p:spPr>
          <p:txBody>
            <a:bodyPr rtlCol="0" anchor="ctr"/>
            <a:lstStyle/>
            <a:p>
              <a:endParaRPr lang="en-US"/>
            </a:p>
          </p:txBody>
        </p:sp>
        <p:sp>
          <p:nvSpPr>
            <p:cNvPr id="66" name="Graphic 6">
              <a:extLst>
                <a:ext uri="{FF2B5EF4-FFF2-40B4-BE49-F238E27FC236}">
                  <a16:creationId xmlns:a16="http://schemas.microsoft.com/office/drawing/2014/main" id="{80CAD792-9943-44D1-A734-20892305353E}"/>
                </a:ext>
              </a:extLst>
            </p:cNvPr>
            <p:cNvSpPr/>
            <p:nvPr/>
          </p:nvSpPr>
          <p:spPr>
            <a:xfrm>
              <a:off x="5304286" y="1073948"/>
              <a:ext cx="32588" cy="41495"/>
            </a:xfrm>
            <a:custGeom>
              <a:avLst/>
              <a:gdLst>
                <a:gd name="connsiteX0" fmla="*/ 11502 w 32588"/>
                <a:gd name="connsiteY0" fmla="*/ 41496 h 41495"/>
                <a:gd name="connsiteX1" fmla="*/ 32589 w 32588"/>
                <a:gd name="connsiteY1" fmla="*/ 41496 h 41495"/>
                <a:gd name="connsiteX2" fmla="*/ 18531 w 32588"/>
                <a:gd name="connsiteY2" fmla="*/ 0 h 41495"/>
                <a:gd name="connsiteX3" fmla="*/ 0 w 32588"/>
                <a:gd name="connsiteY3" fmla="*/ 24897 h 41495"/>
                <a:gd name="connsiteX4" fmla="*/ 11502 w 32588"/>
                <a:gd name="connsiteY4" fmla="*/ 41496 h 4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41495">
                  <a:moveTo>
                    <a:pt x="11502" y="41496"/>
                  </a:moveTo>
                  <a:lnTo>
                    <a:pt x="32589" y="41496"/>
                  </a:lnTo>
                  <a:cubicBezTo>
                    <a:pt x="31311" y="25536"/>
                    <a:pt x="26199" y="10853"/>
                    <a:pt x="18531" y="0"/>
                  </a:cubicBezTo>
                  <a:lnTo>
                    <a:pt x="0" y="24897"/>
                  </a:lnTo>
                  <a:lnTo>
                    <a:pt x="11502" y="41496"/>
                  </a:lnTo>
                  <a:close/>
                </a:path>
              </a:pathLst>
            </a:custGeom>
            <a:grpFill/>
            <a:ln w="6390" cap="flat">
              <a:noFill/>
              <a:prstDash val="solid"/>
              <a:miter/>
            </a:ln>
          </p:spPr>
          <p:txBody>
            <a:bodyPr rtlCol="0" anchor="ctr"/>
            <a:lstStyle/>
            <a:p>
              <a:endParaRPr lang="en-US"/>
            </a:p>
          </p:txBody>
        </p:sp>
        <p:sp>
          <p:nvSpPr>
            <p:cNvPr id="67" name="Graphic 6">
              <a:extLst>
                <a:ext uri="{FF2B5EF4-FFF2-40B4-BE49-F238E27FC236}">
                  <a16:creationId xmlns:a16="http://schemas.microsoft.com/office/drawing/2014/main" id="{38E3ED3B-8FD0-433E-9F0D-A37FCE3634DE}"/>
                </a:ext>
              </a:extLst>
            </p:cNvPr>
            <p:cNvSpPr/>
            <p:nvPr/>
          </p:nvSpPr>
          <p:spPr>
            <a:xfrm>
              <a:off x="5264030" y="1003086"/>
              <a:ext cx="34505" cy="37027"/>
            </a:xfrm>
            <a:custGeom>
              <a:avLst/>
              <a:gdLst>
                <a:gd name="connsiteX0" fmla="*/ 34506 w 34505"/>
                <a:gd name="connsiteY0" fmla="*/ 37027 h 37027"/>
                <a:gd name="connsiteX1" fmla="*/ 34506 w 34505"/>
                <a:gd name="connsiteY1" fmla="*/ 24897 h 37027"/>
                <a:gd name="connsiteX2" fmla="*/ 24921 w 34505"/>
                <a:gd name="connsiteY2" fmla="*/ 0 h 37027"/>
                <a:gd name="connsiteX3" fmla="*/ 9585 w 34505"/>
                <a:gd name="connsiteY3" fmla="*/ 0 h 37027"/>
                <a:gd name="connsiteX4" fmla="*/ 0 w 34505"/>
                <a:gd name="connsiteY4" fmla="*/ 24897 h 37027"/>
                <a:gd name="connsiteX5" fmla="*/ 0 w 34505"/>
                <a:gd name="connsiteY5" fmla="*/ 37027 h 37027"/>
                <a:gd name="connsiteX6" fmla="*/ 17253 w 34505"/>
                <a:gd name="connsiteY6" fmla="*/ 34473 h 37027"/>
                <a:gd name="connsiteX7" fmla="*/ 34506 w 34505"/>
                <a:gd name="connsiteY7" fmla="*/ 37027 h 3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05" h="37027">
                  <a:moveTo>
                    <a:pt x="34506" y="37027"/>
                  </a:moveTo>
                  <a:lnTo>
                    <a:pt x="34506" y="24897"/>
                  </a:lnTo>
                  <a:cubicBezTo>
                    <a:pt x="34506" y="17237"/>
                    <a:pt x="28755" y="1277"/>
                    <a:pt x="24921" y="0"/>
                  </a:cubicBezTo>
                  <a:lnTo>
                    <a:pt x="9585" y="0"/>
                  </a:lnTo>
                  <a:cubicBezTo>
                    <a:pt x="6390" y="1277"/>
                    <a:pt x="0" y="17237"/>
                    <a:pt x="0" y="24897"/>
                  </a:cubicBezTo>
                  <a:lnTo>
                    <a:pt x="0" y="37027"/>
                  </a:lnTo>
                  <a:cubicBezTo>
                    <a:pt x="5751" y="35112"/>
                    <a:pt x="11502" y="34473"/>
                    <a:pt x="17253" y="34473"/>
                  </a:cubicBezTo>
                  <a:cubicBezTo>
                    <a:pt x="23004" y="33835"/>
                    <a:pt x="28755" y="35112"/>
                    <a:pt x="34506" y="37027"/>
                  </a:cubicBezTo>
                  <a:close/>
                </a:path>
              </a:pathLst>
            </a:custGeom>
            <a:grpFill/>
            <a:ln w="6390" cap="flat">
              <a:noFill/>
              <a:prstDash val="solid"/>
              <a:miter/>
            </a:ln>
          </p:spPr>
          <p:txBody>
            <a:bodyPr rtlCol="0" anchor="ctr"/>
            <a:lstStyle/>
            <a:p>
              <a:endParaRPr lang="en-US"/>
            </a:p>
          </p:txBody>
        </p:sp>
        <p:sp>
          <p:nvSpPr>
            <p:cNvPr id="68" name="Graphic 6">
              <a:extLst>
                <a:ext uri="{FF2B5EF4-FFF2-40B4-BE49-F238E27FC236}">
                  <a16:creationId xmlns:a16="http://schemas.microsoft.com/office/drawing/2014/main" id="{48C6D825-5FE7-4291-AF3A-A69B1C5676B2}"/>
                </a:ext>
              </a:extLst>
            </p:cNvPr>
            <p:cNvSpPr/>
            <p:nvPr/>
          </p:nvSpPr>
          <p:spPr>
            <a:xfrm>
              <a:off x="5197574" y="1050327"/>
              <a:ext cx="32588" cy="27451"/>
            </a:xfrm>
            <a:custGeom>
              <a:avLst/>
              <a:gdLst>
                <a:gd name="connsiteX0" fmla="*/ 5112 w 32588"/>
                <a:gd name="connsiteY0" fmla="*/ 0 h 27451"/>
                <a:gd name="connsiteX1" fmla="*/ 0 w 32588"/>
                <a:gd name="connsiteY1" fmla="*/ 2554 h 27451"/>
                <a:gd name="connsiteX2" fmla="*/ 24282 w 32588"/>
                <a:gd name="connsiteY2" fmla="*/ 27451 h 27451"/>
                <a:gd name="connsiteX3" fmla="*/ 32589 w 32588"/>
                <a:gd name="connsiteY3" fmla="*/ 14045 h 27451"/>
                <a:gd name="connsiteX4" fmla="*/ 5112 w 32588"/>
                <a:gd name="connsiteY4" fmla="*/ 0 h 2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8" h="27451">
                  <a:moveTo>
                    <a:pt x="5112" y="0"/>
                  </a:moveTo>
                  <a:lnTo>
                    <a:pt x="0" y="2554"/>
                  </a:lnTo>
                  <a:lnTo>
                    <a:pt x="24282" y="27451"/>
                  </a:lnTo>
                  <a:cubicBezTo>
                    <a:pt x="26837" y="22982"/>
                    <a:pt x="29394" y="18514"/>
                    <a:pt x="32589" y="14045"/>
                  </a:cubicBezTo>
                  <a:lnTo>
                    <a:pt x="5112" y="0"/>
                  </a:lnTo>
                  <a:close/>
                </a:path>
              </a:pathLst>
            </a:custGeom>
            <a:grpFill/>
            <a:ln w="6390" cap="flat">
              <a:noFill/>
              <a:prstDash val="solid"/>
              <a:miter/>
            </a:ln>
          </p:spPr>
          <p:txBody>
            <a:bodyPr rtlCol="0" anchor="ctr"/>
            <a:lstStyle/>
            <a:p>
              <a:endParaRPr lang="en-US"/>
            </a:p>
          </p:txBody>
        </p:sp>
        <p:sp>
          <p:nvSpPr>
            <p:cNvPr id="69" name="Graphic 6">
              <a:extLst>
                <a:ext uri="{FF2B5EF4-FFF2-40B4-BE49-F238E27FC236}">
                  <a16:creationId xmlns:a16="http://schemas.microsoft.com/office/drawing/2014/main" id="{F8D4DCCF-136D-4F48-B2D2-DD1674F160C2}"/>
                </a:ext>
              </a:extLst>
            </p:cNvPr>
            <p:cNvSpPr/>
            <p:nvPr/>
          </p:nvSpPr>
          <p:spPr>
            <a:xfrm>
              <a:off x="5334319" y="1163962"/>
              <a:ext cx="31310" cy="25535"/>
            </a:xfrm>
            <a:custGeom>
              <a:avLst/>
              <a:gdLst>
                <a:gd name="connsiteX0" fmla="*/ 0 w 31310"/>
                <a:gd name="connsiteY0" fmla="*/ 12768 h 25535"/>
                <a:gd name="connsiteX1" fmla="*/ 24921 w 31310"/>
                <a:gd name="connsiteY1" fmla="*/ 25536 h 25535"/>
                <a:gd name="connsiteX2" fmla="*/ 31311 w 31310"/>
                <a:gd name="connsiteY2" fmla="*/ 21067 h 25535"/>
                <a:gd name="connsiteX3" fmla="*/ 7668 w 31310"/>
                <a:gd name="connsiteY3" fmla="*/ 0 h 25535"/>
                <a:gd name="connsiteX4" fmla="*/ 0 w 31310"/>
                <a:gd name="connsiteY4" fmla="*/ 12768 h 2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5535">
                  <a:moveTo>
                    <a:pt x="0" y="12768"/>
                  </a:moveTo>
                  <a:lnTo>
                    <a:pt x="24921" y="25536"/>
                  </a:lnTo>
                  <a:lnTo>
                    <a:pt x="31311" y="21067"/>
                  </a:lnTo>
                  <a:lnTo>
                    <a:pt x="7668" y="0"/>
                  </a:lnTo>
                  <a:cubicBezTo>
                    <a:pt x="5112" y="3830"/>
                    <a:pt x="2556" y="8299"/>
                    <a:pt x="0" y="12768"/>
                  </a:cubicBezTo>
                  <a:close/>
                </a:path>
              </a:pathLst>
            </a:custGeom>
            <a:grpFill/>
            <a:ln w="6390" cap="flat">
              <a:noFill/>
              <a:prstDash val="solid"/>
              <a:miter/>
            </a:ln>
          </p:spPr>
          <p:txBody>
            <a:bodyPr rtlCol="0" anchor="ctr"/>
            <a:lstStyle/>
            <a:p>
              <a:endParaRPr lang="en-US"/>
            </a:p>
          </p:txBody>
        </p:sp>
        <p:sp>
          <p:nvSpPr>
            <p:cNvPr id="70" name="Graphic 6">
              <a:extLst>
                <a:ext uri="{FF2B5EF4-FFF2-40B4-BE49-F238E27FC236}">
                  <a16:creationId xmlns:a16="http://schemas.microsoft.com/office/drawing/2014/main" id="{E989108A-F09B-46E0-B868-22370C66F0C3}"/>
                </a:ext>
              </a:extLst>
            </p:cNvPr>
            <p:cNvSpPr/>
            <p:nvPr/>
          </p:nvSpPr>
          <p:spPr>
            <a:xfrm>
              <a:off x="5099808" y="917540"/>
              <a:ext cx="362309" cy="361971"/>
            </a:xfrm>
            <a:custGeom>
              <a:avLst/>
              <a:gdLst>
                <a:gd name="connsiteX0" fmla="*/ 181474 w 362309"/>
                <a:gd name="connsiteY0" fmla="*/ 0 h 361971"/>
                <a:gd name="connsiteX1" fmla="*/ 0 w 362309"/>
                <a:gd name="connsiteY1" fmla="*/ 180667 h 361971"/>
                <a:gd name="connsiteX2" fmla="*/ 180836 w 362309"/>
                <a:gd name="connsiteY2" fmla="*/ 361972 h 361971"/>
                <a:gd name="connsiteX3" fmla="*/ 362310 w 362309"/>
                <a:gd name="connsiteY3" fmla="*/ 181305 h 361971"/>
                <a:gd name="connsiteX4" fmla="*/ 181474 w 362309"/>
                <a:gd name="connsiteY4" fmla="*/ 0 h 361971"/>
                <a:gd name="connsiteX5" fmla="*/ 279240 w 362309"/>
                <a:gd name="connsiteY5" fmla="*/ 272596 h 361971"/>
                <a:gd name="connsiteX6" fmla="*/ 263266 w 362309"/>
                <a:gd name="connsiteY6" fmla="*/ 284087 h 361971"/>
                <a:gd name="connsiteX7" fmla="*/ 259432 w 362309"/>
                <a:gd name="connsiteY7" fmla="*/ 285364 h 361971"/>
                <a:gd name="connsiteX8" fmla="*/ 256876 w 362309"/>
                <a:gd name="connsiteY8" fmla="*/ 284726 h 361971"/>
                <a:gd name="connsiteX9" fmla="*/ 225565 w 362309"/>
                <a:gd name="connsiteY9" fmla="*/ 269404 h 361971"/>
                <a:gd name="connsiteX10" fmla="*/ 180836 w 362309"/>
                <a:gd name="connsiteY10" fmla="*/ 289194 h 361971"/>
                <a:gd name="connsiteX11" fmla="*/ 136106 w 362309"/>
                <a:gd name="connsiteY11" fmla="*/ 268766 h 361971"/>
                <a:gd name="connsiteX12" fmla="*/ 104795 w 362309"/>
                <a:gd name="connsiteY12" fmla="*/ 284087 h 361971"/>
                <a:gd name="connsiteX13" fmla="*/ 102239 w 362309"/>
                <a:gd name="connsiteY13" fmla="*/ 284726 h 361971"/>
                <a:gd name="connsiteX14" fmla="*/ 98405 w 362309"/>
                <a:gd name="connsiteY14" fmla="*/ 283449 h 361971"/>
                <a:gd name="connsiteX15" fmla="*/ 82430 w 362309"/>
                <a:gd name="connsiteY15" fmla="*/ 271958 h 361971"/>
                <a:gd name="connsiteX16" fmla="*/ 79874 w 362309"/>
                <a:gd name="connsiteY16" fmla="*/ 266850 h 361971"/>
                <a:gd name="connsiteX17" fmla="*/ 81792 w 362309"/>
                <a:gd name="connsiteY17" fmla="*/ 261743 h 361971"/>
                <a:gd name="connsiteX18" fmla="*/ 115019 w 362309"/>
                <a:gd name="connsiteY18" fmla="*/ 232377 h 361971"/>
                <a:gd name="connsiteX19" fmla="*/ 111185 w 362309"/>
                <a:gd name="connsiteY19" fmla="*/ 203649 h 361971"/>
                <a:gd name="connsiteX20" fmla="*/ 116297 w 362309"/>
                <a:gd name="connsiteY20" fmla="*/ 172368 h 361971"/>
                <a:gd name="connsiteX21" fmla="*/ 81792 w 362309"/>
                <a:gd name="connsiteY21" fmla="*/ 137894 h 361971"/>
                <a:gd name="connsiteX22" fmla="*/ 79874 w 362309"/>
                <a:gd name="connsiteY22" fmla="*/ 132148 h 361971"/>
                <a:gd name="connsiteX23" fmla="*/ 83069 w 362309"/>
                <a:gd name="connsiteY23" fmla="*/ 127680 h 361971"/>
                <a:gd name="connsiteX24" fmla="*/ 99044 w 362309"/>
                <a:gd name="connsiteY24" fmla="*/ 120019 h 361971"/>
                <a:gd name="connsiteX25" fmla="*/ 104795 w 362309"/>
                <a:gd name="connsiteY25" fmla="*/ 120019 h 361971"/>
                <a:gd name="connsiteX26" fmla="*/ 136106 w 362309"/>
                <a:gd name="connsiteY26" fmla="*/ 135979 h 361971"/>
                <a:gd name="connsiteX27" fmla="*/ 138023 w 362309"/>
                <a:gd name="connsiteY27" fmla="*/ 137256 h 361971"/>
                <a:gd name="connsiteX28" fmla="*/ 150803 w 362309"/>
                <a:gd name="connsiteY28" fmla="*/ 127680 h 361971"/>
                <a:gd name="connsiteX29" fmla="*/ 150164 w 362309"/>
                <a:gd name="connsiteY29" fmla="*/ 125764 h 361971"/>
                <a:gd name="connsiteX30" fmla="*/ 150164 w 362309"/>
                <a:gd name="connsiteY30" fmla="*/ 109804 h 361971"/>
                <a:gd name="connsiteX31" fmla="*/ 172528 w 362309"/>
                <a:gd name="connsiteY31" fmla="*/ 72139 h 361971"/>
                <a:gd name="connsiteX32" fmla="*/ 188503 w 362309"/>
                <a:gd name="connsiteY32" fmla="*/ 72139 h 361971"/>
                <a:gd name="connsiteX33" fmla="*/ 210868 w 362309"/>
                <a:gd name="connsiteY33" fmla="*/ 109804 h 361971"/>
                <a:gd name="connsiteX34" fmla="*/ 210868 w 362309"/>
                <a:gd name="connsiteY34" fmla="*/ 125764 h 361971"/>
                <a:gd name="connsiteX35" fmla="*/ 210229 w 362309"/>
                <a:gd name="connsiteY35" fmla="*/ 127680 h 361971"/>
                <a:gd name="connsiteX36" fmla="*/ 223009 w 362309"/>
                <a:gd name="connsiteY36" fmla="*/ 137256 h 361971"/>
                <a:gd name="connsiteX37" fmla="*/ 224926 w 362309"/>
                <a:gd name="connsiteY37" fmla="*/ 135979 h 361971"/>
                <a:gd name="connsiteX38" fmla="*/ 256237 w 362309"/>
                <a:gd name="connsiteY38" fmla="*/ 120019 h 361971"/>
                <a:gd name="connsiteX39" fmla="*/ 261987 w 362309"/>
                <a:gd name="connsiteY39" fmla="*/ 120019 h 361971"/>
                <a:gd name="connsiteX40" fmla="*/ 277962 w 362309"/>
                <a:gd name="connsiteY40" fmla="*/ 127680 h 361971"/>
                <a:gd name="connsiteX41" fmla="*/ 281157 w 362309"/>
                <a:gd name="connsiteY41" fmla="*/ 132148 h 361971"/>
                <a:gd name="connsiteX42" fmla="*/ 279240 w 362309"/>
                <a:gd name="connsiteY42" fmla="*/ 137894 h 361971"/>
                <a:gd name="connsiteX43" fmla="*/ 244735 w 362309"/>
                <a:gd name="connsiteY43" fmla="*/ 172368 h 361971"/>
                <a:gd name="connsiteX44" fmla="*/ 249847 w 362309"/>
                <a:gd name="connsiteY44" fmla="*/ 204287 h 361971"/>
                <a:gd name="connsiteX45" fmla="*/ 246013 w 362309"/>
                <a:gd name="connsiteY45" fmla="*/ 233015 h 361971"/>
                <a:gd name="connsiteX46" fmla="*/ 279240 w 362309"/>
                <a:gd name="connsiteY46" fmla="*/ 262382 h 361971"/>
                <a:gd name="connsiteX47" fmla="*/ 281157 w 362309"/>
                <a:gd name="connsiteY47" fmla="*/ 267489 h 361971"/>
                <a:gd name="connsiteX48" fmla="*/ 279240 w 362309"/>
                <a:gd name="connsiteY48" fmla="*/ 272596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62309" h="361971">
                  <a:moveTo>
                    <a:pt x="181474" y="0"/>
                  </a:moveTo>
                  <a:cubicBezTo>
                    <a:pt x="81152" y="0"/>
                    <a:pt x="0" y="81077"/>
                    <a:pt x="0" y="180667"/>
                  </a:cubicBezTo>
                  <a:cubicBezTo>
                    <a:pt x="0" y="280895"/>
                    <a:pt x="81152" y="361972"/>
                    <a:pt x="180836" y="361972"/>
                  </a:cubicBezTo>
                  <a:cubicBezTo>
                    <a:pt x="281157" y="361972"/>
                    <a:pt x="362310" y="280895"/>
                    <a:pt x="362310" y="181305"/>
                  </a:cubicBezTo>
                  <a:cubicBezTo>
                    <a:pt x="362310" y="81077"/>
                    <a:pt x="281796" y="0"/>
                    <a:pt x="181474" y="0"/>
                  </a:cubicBezTo>
                  <a:close/>
                  <a:moveTo>
                    <a:pt x="279240" y="272596"/>
                  </a:moveTo>
                  <a:lnTo>
                    <a:pt x="263266" y="284087"/>
                  </a:lnTo>
                  <a:cubicBezTo>
                    <a:pt x="261987" y="284726"/>
                    <a:pt x="260710" y="285364"/>
                    <a:pt x="259432" y="285364"/>
                  </a:cubicBezTo>
                  <a:cubicBezTo>
                    <a:pt x="258154" y="285364"/>
                    <a:pt x="257515" y="285364"/>
                    <a:pt x="256876" y="284726"/>
                  </a:cubicBezTo>
                  <a:lnTo>
                    <a:pt x="225565" y="269404"/>
                  </a:lnTo>
                  <a:cubicBezTo>
                    <a:pt x="213424" y="282172"/>
                    <a:pt x="198088" y="289194"/>
                    <a:pt x="180836" y="289194"/>
                  </a:cubicBezTo>
                  <a:cubicBezTo>
                    <a:pt x="163583" y="289194"/>
                    <a:pt x="148247" y="281534"/>
                    <a:pt x="136106" y="268766"/>
                  </a:cubicBezTo>
                  <a:lnTo>
                    <a:pt x="104795" y="284087"/>
                  </a:lnTo>
                  <a:cubicBezTo>
                    <a:pt x="104156" y="284726"/>
                    <a:pt x="102878" y="284726"/>
                    <a:pt x="102239" y="284726"/>
                  </a:cubicBezTo>
                  <a:cubicBezTo>
                    <a:pt x="100961" y="284726"/>
                    <a:pt x="99683" y="284087"/>
                    <a:pt x="98405" y="283449"/>
                  </a:cubicBezTo>
                  <a:lnTo>
                    <a:pt x="82430" y="271958"/>
                  </a:lnTo>
                  <a:cubicBezTo>
                    <a:pt x="81152" y="270681"/>
                    <a:pt x="79874" y="268766"/>
                    <a:pt x="79874" y="266850"/>
                  </a:cubicBezTo>
                  <a:cubicBezTo>
                    <a:pt x="79874" y="264935"/>
                    <a:pt x="80513" y="263020"/>
                    <a:pt x="81792" y="261743"/>
                  </a:cubicBezTo>
                  <a:lnTo>
                    <a:pt x="115019" y="232377"/>
                  </a:lnTo>
                  <a:cubicBezTo>
                    <a:pt x="112463" y="223439"/>
                    <a:pt x="111185" y="213863"/>
                    <a:pt x="111185" y="203649"/>
                  </a:cubicBezTo>
                  <a:cubicBezTo>
                    <a:pt x="111185" y="192158"/>
                    <a:pt x="113102" y="181944"/>
                    <a:pt x="116297" y="172368"/>
                  </a:cubicBezTo>
                  <a:lnTo>
                    <a:pt x="81792" y="137894"/>
                  </a:lnTo>
                  <a:cubicBezTo>
                    <a:pt x="80513" y="136617"/>
                    <a:pt x="79874" y="134702"/>
                    <a:pt x="79874" y="132148"/>
                  </a:cubicBezTo>
                  <a:cubicBezTo>
                    <a:pt x="80513" y="130233"/>
                    <a:pt x="81792" y="128318"/>
                    <a:pt x="83069" y="127680"/>
                  </a:cubicBezTo>
                  <a:lnTo>
                    <a:pt x="99044" y="120019"/>
                  </a:lnTo>
                  <a:cubicBezTo>
                    <a:pt x="100961" y="119380"/>
                    <a:pt x="102878" y="119380"/>
                    <a:pt x="104795" y="120019"/>
                  </a:cubicBezTo>
                  <a:lnTo>
                    <a:pt x="136106" y="135979"/>
                  </a:lnTo>
                  <a:cubicBezTo>
                    <a:pt x="136745" y="136617"/>
                    <a:pt x="137384" y="136617"/>
                    <a:pt x="138023" y="137256"/>
                  </a:cubicBezTo>
                  <a:cubicBezTo>
                    <a:pt x="141857" y="133425"/>
                    <a:pt x="146330" y="130233"/>
                    <a:pt x="150803" y="127680"/>
                  </a:cubicBezTo>
                  <a:cubicBezTo>
                    <a:pt x="150803" y="127041"/>
                    <a:pt x="150164" y="126403"/>
                    <a:pt x="150164" y="125764"/>
                  </a:cubicBezTo>
                  <a:lnTo>
                    <a:pt x="150164" y="109804"/>
                  </a:lnTo>
                  <a:cubicBezTo>
                    <a:pt x="150164" y="102144"/>
                    <a:pt x="157193" y="72139"/>
                    <a:pt x="172528" y="72139"/>
                  </a:cubicBezTo>
                  <a:lnTo>
                    <a:pt x="188503" y="72139"/>
                  </a:lnTo>
                  <a:cubicBezTo>
                    <a:pt x="203839" y="72139"/>
                    <a:pt x="210868" y="102144"/>
                    <a:pt x="210868" y="109804"/>
                  </a:cubicBezTo>
                  <a:lnTo>
                    <a:pt x="210868" y="125764"/>
                  </a:lnTo>
                  <a:cubicBezTo>
                    <a:pt x="210868" y="126403"/>
                    <a:pt x="210868" y="127041"/>
                    <a:pt x="210229" y="127680"/>
                  </a:cubicBezTo>
                  <a:cubicBezTo>
                    <a:pt x="214702" y="130233"/>
                    <a:pt x="219175" y="133425"/>
                    <a:pt x="223009" y="137256"/>
                  </a:cubicBezTo>
                  <a:cubicBezTo>
                    <a:pt x="223648" y="136617"/>
                    <a:pt x="224287" y="135979"/>
                    <a:pt x="224926" y="135979"/>
                  </a:cubicBezTo>
                  <a:lnTo>
                    <a:pt x="256237" y="120019"/>
                  </a:lnTo>
                  <a:cubicBezTo>
                    <a:pt x="258154" y="119380"/>
                    <a:pt x="260071" y="119380"/>
                    <a:pt x="261987" y="120019"/>
                  </a:cubicBezTo>
                  <a:lnTo>
                    <a:pt x="277962" y="127680"/>
                  </a:lnTo>
                  <a:cubicBezTo>
                    <a:pt x="279880" y="128318"/>
                    <a:pt x="281157" y="130233"/>
                    <a:pt x="281157" y="132148"/>
                  </a:cubicBezTo>
                  <a:cubicBezTo>
                    <a:pt x="281796" y="134064"/>
                    <a:pt x="280518" y="135979"/>
                    <a:pt x="279240" y="137894"/>
                  </a:cubicBezTo>
                  <a:lnTo>
                    <a:pt x="244735" y="172368"/>
                  </a:lnTo>
                  <a:cubicBezTo>
                    <a:pt x="247930" y="181944"/>
                    <a:pt x="249847" y="192796"/>
                    <a:pt x="249847" y="204287"/>
                  </a:cubicBezTo>
                  <a:cubicBezTo>
                    <a:pt x="249847" y="214502"/>
                    <a:pt x="248569" y="224078"/>
                    <a:pt x="246013" y="233015"/>
                  </a:cubicBezTo>
                  <a:lnTo>
                    <a:pt x="279240" y="262382"/>
                  </a:lnTo>
                  <a:cubicBezTo>
                    <a:pt x="280518" y="263658"/>
                    <a:pt x="281157" y="265574"/>
                    <a:pt x="281157" y="267489"/>
                  </a:cubicBezTo>
                  <a:cubicBezTo>
                    <a:pt x="281796" y="269404"/>
                    <a:pt x="281157" y="271319"/>
                    <a:pt x="279240" y="272596"/>
                  </a:cubicBezTo>
                  <a:close/>
                </a:path>
              </a:pathLst>
            </a:custGeom>
            <a:grpFill/>
            <a:ln w="6390" cap="flat">
              <a:noFill/>
              <a:prstDash val="solid"/>
              <a:miter/>
            </a:ln>
          </p:spPr>
          <p:txBody>
            <a:bodyPr rtlCol="0" anchor="ctr"/>
            <a:lstStyle/>
            <a:p>
              <a:endParaRPr lang="en-US"/>
            </a:p>
          </p:txBody>
        </p:sp>
        <p:sp>
          <p:nvSpPr>
            <p:cNvPr id="71" name="Graphic 6">
              <a:extLst>
                <a:ext uri="{FF2B5EF4-FFF2-40B4-BE49-F238E27FC236}">
                  <a16:creationId xmlns:a16="http://schemas.microsoft.com/office/drawing/2014/main" id="{52F9F9A9-CE06-489E-B4D8-A665D15060D3}"/>
                </a:ext>
              </a:extLst>
            </p:cNvPr>
            <p:cNvSpPr/>
            <p:nvPr/>
          </p:nvSpPr>
          <p:spPr>
            <a:xfrm>
              <a:off x="5247416" y="1151833"/>
              <a:ext cx="67094" cy="42134"/>
            </a:xfrm>
            <a:custGeom>
              <a:avLst/>
              <a:gdLst>
                <a:gd name="connsiteX0" fmla="*/ 46008 w 67094"/>
                <a:gd name="connsiteY0" fmla="*/ 0 h 42134"/>
                <a:gd name="connsiteX1" fmla="*/ 21087 w 67094"/>
                <a:gd name="connsiteY1" fmla="*/ 0 h 42134"/>
                <a:gd name="connsiteX2" fmla="*/ 0 w 67094"/>
                <a:gd name="connsiteY2" fmla="*/ 28089 h 42134"/>
                <a:gd name="connsiteX3" fmla="*/ 33228 w 67094"/>
                <a:gd name="connsiteY3" fmla="*/ 42134 h 42134"/>
                <a:gd name="connsiteX4" fmla="*/ 67094 w 67094"/>
                <a:gd name="connsiteY4" fmla="*/ 28089 h 42134"/>
                <a:gd name="connsiteX5" fmla="*/ 46008 w 67094"/>
                <a:gd name="connsiteY5" fmla="*/ 0 h 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94" h="42134">
                  <a:moveTo>
                    <a:pt x="46008" y="0"/>
                  </a:moveTo>
                  <a:lnTo>
                    <a:pt x="21087" y="0"/>
                  </a:lnTo>
                  <a:lnTo>
                    <a:pt x="0" y="28089"/>
                  </a:lnTo>
                  <a:cubicBezTo>
                    <a:pt x="9585" y="37027"/>
                    <a:pt x="21087" y="42134"/>
                    <a:pt x="33228" y="42134"/>
                  </a:cubicBezTo>
                  <a:cubicBezTo>
                    <a:pt x="46008" y="42134"/>
                    <a:pt x="57509" y="37027"/>
                    <a:pt x="67094" y="28089"/>
                  </a:cubicBezTo>
                  <a:lnTo>
                    <a:pt x="46008" y="0"/>
                  </a:lnTo>
                  <a:close/>
                </a:path>
              </a:pathLst>
            </a:custGeom>
            <a:grpFill/>
            <a:ln w="6390" cap="flat">
              <a:noFill/>
              <a:prstDash val="solid"/>
              <a:miter/>
            </a:ln>
          </p:spPr>
          <p:txBody>
            <a:bodyPr rtlCol="0" anchor="ctr"/>
            <a:lstStyle/>
            <a:p>
              <a:endParaRPr lang="en-US"/>
            </a:p>
          </p:txBody>
        </p:sp>
        <p:sp>
          <p:nvSpPr>
            <p:cNvPr id="72" name="Graphic 6">
              <a:extLst>
                <a:ext uri="{FF2B5EF4-FFF2-40B4-BE49-F238E27FC236}">
                  <a16:creationId xmlns:a16="http://schemas.microsoft.com/office/drawing/2014/main" id="{8CF1CCDE-EA8A-4E5E-B803-3B9178A7B8E7}"/>
                </a:ext>
              </a:extLst>
            </p:cNvPr>
            <p:cNvSpPr/>
            <p:nvPr/>
          </p:nvSpPr>
          <p:spPr>
            <a:xfrm>
              <a:off x="5196935" y="1162685"/>
              <a:ext cx="31310" cy="26174"/>
            </a:xfrm>
            <a:custGeom>
              <a:avLst/>
              <a:gdLst>
                <a:gd name="connsiteX0" fmla="*/ 0 w 31310"/>
                <a:gd name="connsiteY0" fmla="*/ 21706 h 26174"/>
                <a:gd name="connsiteX1" fmla="*/ 6390 w 31310"/>
                <a:gd name="connsiteY1" fmla="*/ 26174 h 26174"/>
                <a:gd name="connsiteX2" fmla="*/ 31311 w 31310"/>
                <a:gd name="connsiteY2" fmla="*/ 13406 h 26174"/>
                <a:gd name="connsiteX3" fmla="*/ 23643 w 31310"/>
                <a:gd name="connsiteY3" fmla="*/ 0 h 26174"/>
                <a:gd name="connsiteX4" fmla="*/ 0 w 31310"/>
                <a:gd name="connsiteY4" fmla="*/ 21706 h 2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26174">
                  <a:moveTo>
                    <a:pt x="0" y="21706"/>
                  </a:moveTo>
                  <a:lnTo>
                    <a:pt x="6390" y="26174"/>
                  </a:lnTo>
                  <a:lnTo>
                    <a:pt x="31311" y="13406"/>
                  </a:lnTo>
                  <a:cubicBezTo>
                    <a:pt x="28755" y="9576"/>
                    <a:pt x="26199" y="5107"/>
                    <a:pt x="23643" y="0"/>
                  </a:cubicBezTo>
                  <a:lnTo>
                    <a:pt x="0" y="21706"/>
                  </a:lnTo>
                  <a:close/>
                </a:path>
              </a:pathLst>
            </a:custGeom>
            <a:grpFill/>
            <a:ln w="6390" cap="flat">
              <a:noFill/>
              <a:prstDash val="solid"/>
              <a:miter/>
            </a:ln>
          </p:spPr>
          <p:txBody>
            <a:bodyPr rtlCol="0" anchor="ctr"/>
            <a:lstStyle/>
            <a:p>
              <a:endParaRPr lang="en-US"/>
            </a:p>
          </p:txBody>
        </p:sp>
      </p:grpSp>
      <p:grpSp>
        <p:nvGrpSpPr>
          <p:cNvPr id="78" name="Graphic 4">
            <a:extLst>
              <a:ext uri="{FF2B5EF4-FFF2-40B4-BE49-F238E27FC236}">
                <a16:creationId xmlns:a16="http://schemas.microsoft.com/office/drawing/2014/main" id="{45489CF8-E0F9-4EEB-A9C8-026777729D95}"/>
              </a:ext>
            </a:extLst>
          </p:cNvPr>
          <p:cNvGrpSpPr/>
          <p:nvPr/>
        </p:nvGrpSpPr>
        <p:grpSpPr>
          <a:xfrm>
            <a:off x="9547102" y="6380594"/>
            <a:ext cx="612000" cy="612000"/>
            <a:chOff x="905454" y="918179"/>
            <a:chExt cx="361674" cy="361333"/>
          </a:xfrm>
          <a:solidFill>
            <a:srgbClr val="27BDBE"/>
          </a:solidFill>
        </p:grpSpPr>
        <p:sp>
          <p:nvSpPr>
            <p:cNvPr id="79" name="Graphic 4">
              <a:extLst>
                <a:ext uri="{FF2B5EF4-FFF2-40B4-BE49-F238E27FC236}">
                  <a16:creationId xmlns:a16="http://schemas.microsoft.com/office/drawing/2014/main" id="{FF19ECB0-9E34-4907-AF1D-4275BB65B457}"/>
                </a:ext>
              </a:extLst>
            </p:cNvPr>
            <p:cNvSpPr/>
            <p:nvPr/>
          </p:nvSpPr>
          <p:spPr>
            <a:xfrm>
              <a:off x="905454" y="918179"/>
              <a:ext cx="361674" cy="361333"/>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229399 w 361674"/>
                <a:gd name="connsiteY5" fmla="*/ 91291 h 361333"/>
                <a:gd name="connsiteX6" fmla="*/ 272211 w 361674"/>
                <a:gd name="connsiteY6" fmla="*/ 134064 h 361333"/>
                <a:gd name="connsiteX7" fmla="*/ 229399 w 361674"/>
                <a:gd name="connsiteY7" fmla="*/ 176836 h 361333"/>
                <a:gd name="connsiteX8" fmla="*/ 186586 w 361674"/>
                <a:gd name="connsiteY8" fmla="*/ 134064 h 361333"/>
                <a:gd name="connsiteX9" fmla="*/ 229399 w 361674"/>
                <a:gd name="connsiteY9" fmla="*/ 91291 h 361333"/>
                <a:gd name="connsiteX10" fmla="*/ 130355 w 361674"/>
                <a:gd name="connsiteY10" fmla="*/ 91291 h 361333"/>
                <a:gd name="connsiteX11" fmla="*/ 173167 w 361674"/>
                <a:gd name="connsiteY11" fmla="*/ 134064 h 361333"/>
                <a:gd name="connsiteX12" fmla="*/ 130355 w 361674"/>
                <a:gd name="connsiteY12" fmla="*/ 176836 h 361333"/>
                <a:gd name="connsiteX13" fmla="*/ 87542 w 361674"/>
                <a:gd name="connsiteY13" fmla="*/ 134064 h 361333"/>
                <a:gd name="connsiteX14" fmla="*/ 130355 w 361674"/>
                <a:gd name="connsiteY14" fmla="*/ 91291 h 361333"/>
                <a:gd name="connsiteX15" fmla="*/ 305439 w 361674"/>
                <a:gd name="connsiteY15" fmla="*/ 253444 h 361333"/>
                <a:gd name="connsiteX16" fmla="*/ 299049 w 361674"/>
                <a:gd name="connsiteY16" fmla="*/ 259828 h 361333"/>
                <a:gd name="connsiteX17" fmla="*/ 160387 w 361674"/>
                <a:gd name="connsiteY17" fmla="*/ 259828 h 361333"/>
                <a:gd name="connsiteX18" fmla="*/ 153998 w 361674"/>
                <a:gd name="connsiteY18" fmla="*/ 253444 h 361333"/>
                <a:gd name="connsiteX19" fmla="*/ 153998 w 361674"/>
                <a:gd name="connsiteY19" fmla="*/ 241953 h 361333"/>
                <a:gd name="connsiteX20" fmla="*/ 170611 w 361674"/>
                <a:gd name="connsiteY20" fmla="*/ 199180 h 361333"/>
                <a:gd name="connsiteX21" fmla="*/ 149525 w 361674"/>
                <a:gd name="connsiteY21" fmla="*/ 194711 h 361333"/>
                <a:gd name="connsiteX22" fmla="*/ 111185 w 361674"/>
                <a:gd name="connsiteY22" fmla="*/ 194711 h 361333"/>
                <a:gd name="connsiteX23" fmla="*/ 67733 w 361674"/>
                <a:gd name="connsiteY23" fmla="*/ 236846 h 361333"/>
                <a:gd name="connsiteX24" fmla="*/ 67733 w 361674"/>
                <a:gd name="connsiteY24" fmla="*/ 254083 h 361333"/>
                <a:gd name="connsiteX25" fmla="*/ 61343 w 361674"/>
                <a:gd name="connsiteY25" fmla="*/ 260467 h 361333"/>
                <a:gd name="connsiteX26" fmla="*/ 54954 w 361674"/>
                <a:gd name="connsiteY26" fmla="*/ 254083 h 361333"/>
                <a:gd name="connsiteX27" fmla="*/ 54954 w 361674"/>
                <a:gd name="connsiteY27" fmla="*/ 236846 h 361333"/>
                <a:gd name="connsiteX28" fmla="*/ 111185 w 361674"/>
                <a:gd name="connsiteY28" fmla="*/ 181944 h 361333"/>
                <a:gd name="connsiteX29" fmla="*/ 149525 w 361674"/>
                <a:gd name="connsiteY29" fmla="*/ 181944 h 361333"/>
                <a:gd name="connsiteX30" fmla="*/ 180835 w 361674"/>
                <a:gd name="connsiteY30" fmla="*/ 190881 h 361333"/>
                <a:gd name="connsiteX31" fmla="*/ 210229 w 361674"/>
                <a:gd name="connsiteY31" fmla="*/ 181944 h 361333"/>
                <a:gd name="connsiteX32" fmla="*/ 248569 w 361674"/>
                <a:gd name="connsiteY32" fmla="*/ 181944 h 361333"/>
                <a:gd name="connsiteX33" fmla="*/ 304800 w 361674"/>
                <a:gd name="connsiteY33" fmla="*/ 242591 h 361333"/>
                <a:gd name="connsiteX34" fmla="*/ 304800 w 361674"/>
                <a:gd name="connsiteY34" fmla="*/ 25344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61674" h="361333">
                  <a:moveTo>
                    <a:pt x="180835" y="0"/>
                  </a:moveTo>
                  <a:cubicBezTo>
                    <a:pt x="80513" y="0"/>
                    <a:pt x="0" y="81077"/>
                    <a:pt x="0" y="180667"/>
                  </a:cubicBezTo>
                  <a:cubicBezTo>
                    <a:pt x="0" y="280895"/>
                    <a:pt x="81152" y="361333"/>
                    <a:pt x="180835" y="361333"/>
                  </a:cubicBezTo>
                  <a:cubicBezTo>
                    <a:pt x="280518" y="361333"/>
                    <a:pt x="361670" y="280257"/>
                    <a:pt x="361670" y="180667"/>
                  </a:cubicBezTo>
                  <a:cubicBezTo>
                    <a:pt x="362309" y="81077"/>
                    <a:pt x="281157" y="0"/>
                    <a:pt x="180835" y="0"/>
                  </a:cubicBezTo>
                  <a:close/>
                  <a:moveTo>
                    <a:pt x="229399" y="91291"/>
                  </a:moveTo>
                  <a:cubicBezTo>
                    <a:pt x="253042" y="91291"/>
                    <a:pt x="272211" y="110443"/>
                    <a:pt x="272211" y="134064"/>
                  </a:cubicBezTo>
                  <a:cubicBezTo>
                    <a:pt x="272211" y="157684"/>
                    <a:pt x="253042" y="176836"/>
                    <a:pt x="229399" y="176836"/>
                  </a:cubicBezTo>
                  <a:cubicBezTo>
                    <a:pt x="205756" y="176836"/>
                    <a:pt x="186586" y="157684"/>
                    <a:pt x="186586" y="134064"/>
                  </a:cubicBezTo>
                  <a:cubicBezTo>
                    <a:pt x="186586" y="111081"/>
                    <a:pt x="205756" y="91291"/>
                    <a:pt x="229399" y="91291"/>
                  </a:cubicBezTo>
                  <a:close/>
                  <a:moveTo>
                    <a:pt x="130355" y="91291"/>
                  </a:moveTo>
                  <a:cubicBezTo>
                    <a:pt x="153998" y="91291"/>
                    <a:pt x="173167" y="110443"/>
                    <a:pt x="173167" y="134064"/>
                  </a:cubicBezTo>
                  <a:cubicBezTo>
                    <a:pt x="173167" y="157684"/>
                    <a:pt x="153998" y="176836"/>
                    <a:pt x="130355" y="176836"/>
                  </a:cubicBezTo>
                  <a:cubicBezTo>
                    <a:pt x="106712" y="176836"/>
                    <a:pt x="87542" y="157684"/>
                    <a:pt x="87542" y="134064"/>
                  </a:cubicBezTo>
                  <a:cubicBezTo>
                    <a:pt x="87542" y="111081"/>
                    <a:pt x="106712" y="91291"/>
                    <a:pt x="130355" y="91291"/>
                  </a:cubicBezTo>
                  <a:close/>
                  <a:moveTo>
                    <a:pt x="305439" y="253444"/>
                  </a:moveTo>
                  <a:cubicBezTo>
                    <a:pt x="305439" y="257275"/>
                    <a:pt x="302883" y="259828"/>
                    <a:pt x="299049" y="259828"/>
                  </a:cubicBezTo>
                  <a:lnTo>
                    <a:pt x="160387" y="259828"/>
                  </a:lnTo>
                  <a:cubicBezTo>
                    <a:pt x="156553" y="259828"/>
                    <a:pt x="153998" y="257275"/>
                    <a:pt x="153998" y="253444"/>
                  </a:cubicBezTo>
                  <a:lnTo>
                    <a:pt x="153998" y="241953"/>
                  </a:lnTo>
                  <a:cubicBezTo>
                    <a:pt x="153998" y="225355"/>
                    <a:pt x="160387" y="210033"/>
                    <a:pt x="170611" y="199180"/>
                  </a:cubicBezTo>
                  <a:cubicBezTo>
                    <a:pt x="164221" y="195988"/>
                    <a:pt x="157192" y="194711"/>
                    <a:pt x="149525" y="194711"/>
                  </a:cubicBezTo>
                  <a:lnTo>
                    <a:pt x="111185" y="194711"/>
                  </a:lnTo>
                  <a:cubicBezTo>
                    <a:pt x="84347" y="194711"/>
                    <a:pt x="67733" y="211310"/>
                    <a:pt x="67733" y="236846"/>
                  </a:cubicBezTo>
                  <a:lnTo>
                    <a:pt x="67733" y="254083"/>
                  </a:lnTo>
                  <a:cubicBezTo>
                    <a:pt x="67733" y="257913"/>
                    <a:pt x="65177" y="260467"/>
                    <a:pt x="61343" y="260467"/>
                  </a:cubicBezTo>
                  <a:cubicBezTo>
                    <a:pt x="57509" y="260467"/>
                    <a:pt x="54954" y="257913"/>
                    <a:pt x="54954" y="254083"/>
                  </a:cubicBezTo>
                  <a:lnTo>
                    <a:pt x="54954" y="236846"/>
                  </a:lnTo>
                  <a:cubicBezTo>
                    <a:pt x="54954" y="204287"/>
                    <a:pt x="77957" y="181944"/>
                    <a:pt x="111185" y="181944"/>
                  </a:cubicBezTo>
                  <a:lnTo>
                    <a:pt x="149525" y="181944"/>
                  </a:lnTo>
                  <a:cubicBezTo>
                    <a:pt x="161665" y="181944"/>
                    <a:pt x="171889" y="185135"/>
                    <a:pt x="180835" y="190881"/>
                  </a:cubicBezTo>
                  <a:cubicBezTo>
                    <a:pt x="189142" y="185135"/>
                    <a:pt x="199366" y="181944"/>
                    <a:pt x="210229" y="181944"/>
                  </a:cubicBezTo>
                  <a:lnTo>
                    <a:pt x="248569" y="181944"/>
                  </a:lnTo>
                  <a:cubicBezTo>
                    <a:pt x="279879" y="181944"/>
                    <a:pt x="304800" y="208756"/>
                    <a:pt x="304800" y="242591"/>
                  </a:cubicBezTo>
                  <a:lnTo>
                    <a:pt x="304800" y="253444"/>
                  </a:lnTo>
                  <a:close/>
                </a:path>
              </a:pathLst>
            </a:custGeom>
            <a:grpFill/>
            <a:ln w="6390" cap="flat">
              <a:noFill/>
              <a:prstDash val="solid"/>
              <a:miter/>
            </a:ln>
          </p:spPr>
          <p:txBody>
            <a:bodyPr rtlCol="0" anchor="ctr"/>
            <a:lstStyle/>
            <a:p>
              <a:endParaRPr lang="en-US"/>
            </a:p>
          </p:txBody>
        </p:sp>
        <p:sp>
          <p:nvSpPr>
            <p:cNvPr id="80" name="Graphic 4">
              <a:extLst>
                <a:ext uri="{FF2B5EF4-FFF2-40B4-BE49-F238E27FC236}">
                  <a16:creationId xmlns:a16="http://schemas.microsoft.com/office/drawing/2014/main" id="{CB22B9AB-2B9B-4D86-992E-6B193500696B}"/>
                </a:ext>
              </a:extLst>
            </p:cNvPr>
            <p:cNvSpPr/>
            <p:nvPr/>
          </p:nvSpPr>
          <p:spPr>
            <a:xfrm>
              <a:off x="1005776" y="1022876"/>
              <a:ext cx="60065" cy="60009"/>
            </a:xfrm>
            <a:custGeom>
              <a:avLst/>
              <a:gdLst>
                <a:gd name="connsiteX0" fmla="*/ 30033 w 60065"/>
                <a:gd name="connsiteY0" fmla="*/ 60009 h 60009"/>
                <a:gd name="connsiteX1" fmla="*/ 60065 w 60065"/>
                <a:gd name="connsiteY1" fmla="*/ 30005 h 60009"/>
                <a:gd name="connsiteX2" fmla="*/ 30033 w 60065"/>
                <a:gd name="connsiteY2" fmla="*/ 0 h 60009"/>
                <a:gd name="connsiteX3" fmla="*/ 0 w 60065"/>
                <a:gd name="connsiteY3" fmla="*/ 30005 h 60009"/>
                <a:gd name="connsiteX4" fmla="*/ 30033 w 60065"/>
                <a:gd name="connsiteY4" fmla="*/ 60009 h 60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5" h="60009">
                  <a:moveTo>
                    <a:pt x="30033" y="60009"/>
                  </a:moveTo>
                  <a:cubicBezTo>
                    <a:pt x="46647" y="60009"/>
                    <a:pt x="60065" y="46603"/>
                    <a:pt x="60065" y="30005"/>
                  </a:cubicBezTo>
                  <a:cubicBezTo>
                    <a:pt x="60065" y="13406"/>
                    <a:pt x="46647" y="0"/>
                    <a:pt x="30033" y="0"/>
                  </a:cubicBezTo>
                  <a:cubicBezTo>
                    <a:pt x="13419" y="0"/>
                    <a:pt x="0" y="13406"/>
                    <a:pt x="0" y="30005"/>
                  </a:cubicBezTo>
                  <a:cubicBezTo>
                    <a:pt x="0" y="46603"/>
                    <a:pt x="13419" y="60009"/>
                    <a:pt x="30033" y="60009"/>
                  </a:cubicBezTo>
                  <a:close/>
                </a:path>
              </a:pathLst>
            </a:custGeom>
            <a:grpFill/>
            <a:ln w="6390" cap="flat">
              <a:noFill/>
              <a:prstDash val="solid"/>
              <a:miter/>
            </a:ln>
          </p:spPr>
          <p:txBody>
            <a:bodyPr rtlCol="0" anchor="ctr"/>
            <a:lstStyle/>
            <a:p>
              <a:endParaRPr lang="en-US"/>
            </a:p>
          </p:txBody>
        </p:sp>
      </p:grpSp>
      <p:sp>
        <p:nvSpPr>
          <p:cNvPr id="81" name="Text Placeholder 5">
            <a:extLst>
              <a:ext uri="{FF2B5EF4-FFF2-40B4-BE49-F238E27FC236}">
                <a16:creationId xmlns:a16="http://schemas.microsoft.com/office/drawing/2014/main" id="{F5CFD058-1E9E-4D94-A20D-3188D585EB38}"/>
              </a:ext>
            </a:extLst>
          </p:cNvPr>
          <p:cNvSpPr txBox="1">
            <a:spLocks/>
          </p:cNvSpPr>
          <p:nvPr/>
        </p:nvSpPr>
        <p:spPr>
          <a:xfrm>
            <a:off x="336403" y="1034699"/>
            <a:ext cx="9919114" cy="977265"/>
          </a:xfrm>
          <a:prstGeom prst="rect">
            <a:avLst/>
          </a:prstGeom>
        </p:spPr>
        <p:txBody>
          <a:bodyPr/>
          <a:lstStyle>
            <a:lvl1pPr marL="0" indent="0" algn="l" defTabSz="785202" rtl="0" eaLnBrk="1" latinLnBrk="0" hangingPunct="1">
              <a:spcBef>
                <a:spcPts val="0"/>
              </a:spcBef>
              <a:spcAft>
                <a:spcPts val="859"/>
              </a:spcAft>
              <a:buSzPct val="100000"/>
              <a:buFontTx/>
              <a:buNone/>
              <a:defRPr sz="1116" b="0" kern="1200">
                <a:solidFill>
                  <a:schemeClr val="tx1"/>
                </a:solidFill>
                <a:latin typeface="+mn-lt"/>
                <a:ea typeface="+mn-ea"/>
                <a:cs typeface="Calibri Light" panose="020F0302020204030204" pitchFamily="34" charset="0"/>
              </a:defRPr>
            </a:lvl1pPr>
            <a:lvl2pPr marL="119961" indent="-119961" algn="l" defTabSz="785202" rtl="0" eaLnBrk="1" latinLnBrk="0" hangingPunct="1">
              <a:spcBef>
                <a:spcPts val="0"/>
              </a:spcBef>
              <a:spcAft>
                <a:spcPts val="859"/>
              </a:spcAft>
              <a:buClrTx/>
              <a:buSzPct val="100000"/>
              <a:buFont typeface="Arial" panose="020B0604020202020204" pitchFamily="34" charset="0"/>
              <a:buChar char="•"/>
              <a:defRPr lang="en-US" sz="1116" b="1" kern="1200" dirty="0" smtClean="0">
                <a:solidFill>
                  <a:schemeClr val="tx1"/>
                </a:solidFill>
                <a:latin typeface="+mj-lt"/>
                <a:ea typeface="+mn-ea"/>
                <a:cs typeface="Calibri Light" panose="020F0302020204030204" pitchFamily="34" charset="0"/>
              </a:defRPr>
            </a:lvl2pPr>
            <a:lvl3pPr marL="261735"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dirty="0" smtClean="0">
                <a:solidFill>
                  <a:schemeClr val="tx1"/>
                </a:solidFill>
                <a:latin typeface="+mn-lt"/>
                <a:ea typeface="+mn-ea"/>
                <a:cs typeface="Calibri Light" panose="020F0302020204030204" pitchFamily="34" charset="0"/>
              </a:defRPr>
            </a:lvl3pPr>
            <a:lvl4pPr marL="403506" indent="-119961" algn="l" defTabSz="785202" rtl="0" eaLnBrk="1" latinLnBrk="0" hangingPunct="1">
              <a:spcBef>
                <a:spcPts val="0"/>
              </a:spcBef>
              <a:spcAft>
                <a:spcPts val="859"/>
              </a:spcAft>
              <a:buClrTx/>
              <a:buSzPct val="100000"/>
              <a:buFont typeface="Arial" panose="020B0604020202020204" pitchFamily="34" charset="0"/>
              <a:buChar char="◦"/>
              <a:defRPr lang="en-US" sz="1116" kern="1200" baseline="0" dirty="0" smtClean="0">
                <a:solidFill>
                  <a:schemeClr val="tx1"/>
                </a:solidFill>
                <a:latin typeface="+mn-lt"/>
                <a:ea typeface="+mn-ea"/>
                <a:cs typeface="Calibri Light" panose="020F0302020204030204" pitchFamily="34" charset="0"/>
              </a:defRPr>
            </a:lvl4pPr>
            <a:lvl5pPr marL="545279" indent="-119961" algn="l" defTabSz="685689" rtl="0" eaLnBrk="1" latinLnBrk="0" hangingPunct="1">
              <a:spcBef>
                <a:spcPts val="0"/>
              </a:spcBef>
              <a:spcAft>
                <a:spcPts val="859"/>
              </a:spcAft>
              <a:buClrTx/>
              <a:buSzPct val="100000"/>
              <a:buFont typeface="Arial" panose="020B0604020202020204" pitchFamily="34" charset="0"/>
              <a:buChar char="−"/>
              <a:tabLst/>
              <a:defRPr lang="en-US" sz="1116" kern="1200" baseline="0" dirty="0" smtClean="0">
                <a:solidFill>
                  <a:schemeClr val="tx1"/>
                </a:solidFill>
                <a:latin typeface="+mn-lt"/>
                <a:ea typeface="+mn-ea"/>
                <a:cs typeface="Calibri Light" panose="020F0302020204030204" pitchFamily="34" charset="0"/>
              </a:defRPr>
            </a:lvl5pPr>
            <a:lvl6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6pPr>
            <a:lvl7pPr marL="457520" indent="-151477" algn="l" defTabSz="785202" rtl="0" eaLnBrk="1" latinLnBrk="0" hangingPunct="1">
              <a:spcBef>
                <a:spcPts val="0"/>
              </a:spcBef>
              <a:spcAft>
                <a:spcPts val="859"/>
              </a:spcAft>
              <a:buFont typeface="Verdana" panose="020B0604030504040204" pitchFamily="34" charset="0"/>
              <a:buChar char="−"/>
              <a:defRPr sz="1030" kern="1200">
                <a:solidFill>
                  <a:schemeClr val="tx1"/>
                </a:solidFill>
                <a:latin typeface="+mn-lt"/>
                <a:ea typeface="+mn-ea"/>
                <a:cs typeface="+mn-cs"/>
              </a:defRPr>
            </a:lvl7pPr>
            <a:lvl8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8pPr>
            <a:lvl9pPr marL="457520" indent="-151477" algn="l" defTabSz="785202" rtl="0" eaLnBrk="1" latinLnBrk="0" hangingPunct="1">
              <a:spcBef>
                <a:spcPts val="0"/>
              </a:spcBef>
              <a:spcAft>
                <a:spcPts val="859"/>
              </a:spcAft>
              <a:buFont typeface="Verdana" panose="020B0604030504040204" pitchFamily="34" charset="0"/>
              <a:buChar char="−"/>
              <a:defRPr sz="1030" kern="1200" baseline="0">
                <a:solidFill>
                  <a:schemeClr val="tx1"/>
                </a:solidFill>
                <a:latin typeface="+mn-lt"/>
                <a:ea typeface="+mn-ea"/>
                <a:cs typeface="+mn-cs"/>
              </a:defRPr>
            </a:lvl9pPr>
          </a:lstStyle>
          <a:p>
            <a:endParaRPr lang="en-NZ" sz="1400"/>
          </a:p>
        </p:txBody>
      </p:sp>
      <p:sp>
        <p:nvSpPr>
          <p:cNvPr id="5" name="TextBox 4">
            <a:extLst>
              <a:ext uri="{FF2B5EF4-FFF2-40B4-BE49-F238E27FC236}">
                <a16:creationId xmlns:a16="http://schemas.microsoft.com/office/drawing/2014/main" id="{C52E56B1-3449-34B3-9762-75FEC98B516F}"/>
              </a:ext>
            </a:extLst>
          </p:cNvPr>
          <p:cNvSpPr txBox="1"/>
          <p:nvPr/>
        </p:nvSpPr>
        <p:spPr>
          <a:xfrm>
            <a:off x="286456" y="999499"/>
            <a:ext cx="9996357" cy="553998"/>
          </a:xfrm>
          <a:prstGeom prst="rect">
            <a:avLst/>
          </a:prstGeom>
          <a:noFill/>
        </p:spPr>
        <p:txBody>
          <a:bodyPr wrap="square">
            <a:spAutoFit/>
          </a:bodyPr>
          <a:lstStyle/>
          <a:p>
            <a:r>
              <a:rPr lang="en-GB" sz="1200" dirty="0">
                <a:effectLst/>
              </a:rPr>
              <a:t>Rangatahi gave the following specific guidance, to support them as they move within </a:t>
            </a:r>
            <a:r>
              <a:rPr lang="en-GB" sz="1200" u="sng" dirty="0"/>
              <a:t>Ngā Ao </a:t>
            </a:r>
            <a:r>
              <a:rPr lang="en-GB" sz="1200" u="sng" dirty="0" err="1"/>
              <a:t>Whanaketanga</a:t>
            </a:r>
            <a:r>
              <a:rPr lang="en-GB" sz="1200" u="sng" dirty="0"/>
              <a:t> | States of Development</a:t>
            </a:r>
            <a:endParaRPr lang="en-NZ" sz="1200" dirty="0"/>
          </a:p>
          <a:p>
            <a:pPr marL="457200" indent="-457200">
              <a:buFont typeface="Arial" panose="020B0604020202020204" pitchFamily="34" charset="0"/>
              <a:buChar char="•"/>
            </a:pPr>
            <a:endParaRPr lang="en-NZ" sz="1800" dirty="0"/>
          </a:p>
        </p:txBody>
      </p:sp>
    </p:spTree>
    <p:extLst>
      <p:ext uri="{BB962C8B-B14F-4D97-AF65-F5344CB8AC3E}">
        <p14:creationId xmlns:p14="http://schemas.microsoft.com/office/powerpoint/2010/main" val="16103162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AAF68-5697-4176-97B4-1A51E0A10175}"/>
              </a:ext>
            </a:extLst>
          </p:cNvPr>
          <p:cNvSpPr>
            <a:spLocks noGrp="1"/>
          </p:cNvSpPr>
          <p:nvPr>
            <p:ph type="title"/>
          </p:nvPr>
        </p:nvSpPr>
        <p:spPr/>
        <p:txBody>
          <a:bodyPr/>
          <a:lstStyle/>
          <a:p>
            <a:r>
              <a:rPr lang="mi-NZ" b="1">
                <a:latin typeface="+mj-lt"/>
              </a:rPr>
              <a:t>He kupu </a:t>
            </a:r>
            <a:r>
              <a:rPr lang="mi-NZ" b="1" err="1">
                <a:latin typeface="+mj-lt"/>
              </a:rPr>
              <a:t>arahi</a:t>
            </a:r>
            <a:r>
              <a:rPr lang="mi-NZ" b="1">
                <a:latin typeface="+mj-lt"/>
              </a:rPr>
              <a:t> nā ngā Rangatahi </a:t>
            </a:r>
            <a:r>
              <a:rPr lang="mi-NZ" b="0">
                <a:latin typeface="+mj-lt"/>
              </a:rPr>
              <a:t>| </a:t>
            </a:r>
            <a:r>
              <a:rPr lang="mi-NZ" b="0" err="1">
                <a:latin typeface="+mj-lt"/>
              </a:rPr>
              <a:t>Specific</a:t>
            </a:r>
            <a:r>
              <a:rPr lang="mi-NZ" b="0">
                <a:latin typeface="+mj-lt"/>
              </a:rPr>
              <a:t> </a:t>
            </a:r>
            <a:r>
              <a:rPr lang="mi-NZ" b="0" err="1">
                <a:latin typeface="+mj-lt"/>
              </a:rPr>
              <a:t>guidance</a:t>
            </a:r>
            <a:r>
              <a:rPr lang="mi-NZ" b="0">
                <a:latin typeface="+mj-lt"/>
              </a:rPr>
              <a:t> </a:t>
            </a:r>
            <a:r>
              <a:rPr lang="mi-NZ" b="0" err="1">
                <a:latin typeface="+mj-lt"/>
              </a:rPr>
              <a:t>from</a:t>
            </a:r>
            <a:r>
              <a:rPr lang="mi-NZ" b="0">
                <a:latin typeface="+mj-lt"/>
              </a:rPr>
              <a:t> </a:t>
            </a:r>
            <a:r>
              <a:rPr lang="mi-NZ" b="0" err="1">
                <a:latin typeface="+mj-lt"/>
              </a:rPr>
              <a:t>Priority</a:t>
            </a:r>
            <a:r>
              <a:rPr lang="mi-NZ" b="0">
                <a:latin typeface="+mj-lt"/>
              </a:rPr>
              <a:t> </a:t>
            </a:r>
            <a:r>
              <a:rPr lang="mi-NZ" b="0" err="1">
                <a:latin typeface="+mj-lt"/>
              </a:rPr>
              <a:t>Groups</a:t>
            </a:r>
            <a:endParaRPr lang="en-NZ" b="0">
              <a:latin typeface="+mj-lt"/>
            </a:endParaRPr>
          </a:p>
        </p:txBody>
      </p:sp>
      <p:sp>
        <p:nvSpPr>
          <p:cNvPr id="4" name="Rounded Rectangle 453">
            <a:extLst>
              <a:ext uri="{FF2B5EF4-FFF2-40B4-BE49-F238E27FC236}">
                <a16:creationId xmlns:a16="http://schemas.microsoft.com/office/drawing/2014/main" id="{443F4D88-4D5E-498B-BCA8-A33A3651E950}"/>
              </a:ext>
            </a:extLst>
          </p:cNvPr>
          <p:cNvSpPr/>
          <p:nvPr/>
        </p:nvSpPr>
        <p:spPr bwMode="gray">
          <a:xfrm>
            <a:off x="3741357" y="1245988"/>
            <a:ext cx="3204000" cy="5586054"/>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a:solidFill>
                  <a:srgbClr val="27BDBE"/>
                </a:solidFill>
                <a:cs typeface="Calibri" panose="020F0502020204030204" pitchFamily="34" charset="0"/>
              </a:rPr>
              <a:t>Care-experienced young people</a:t>
            </a:r>
          </a:p>
          <a:p>
            <a:pPr marL="171450" indent="-171450">
              <a:lnSpc>
                <a:spcPct val="106000"/>
              </a:lnSpc>
              <a:buFont typeface="Arial" panose="020B0604020202020204" pitchFamily="34" charset="0"/>
              <a:buChar char="•"/>
            </a:pPr>
            <a:r>
              <a:rPr lang="en-NZ" sz="1400">
                <a:cs typeface="Calibri Light" panose="020F0302020204030204" pitchFamily="34" charset="0"/>
              </a:rPr>
              <a:t>Support rangatahi to be </a:t>
            </a:r>
            <a:r>
              <a:rPr lang="en-NZ" sz="1400" b="1">
                <a:cs typeface="Calibri Light" panose="020F0302020204030204" pitchFamily="34" charset="0"/>
              </a:rPr>
              <a:t>aware of their options</a:t>
            </a:r>
          </a:p>
          <a:p>
            <a:pPr marL="171450" indent="-171450">
              <a:lnSpc>
                <a:spcPct val="106000"/>
              </a:lnSpc>
              <a:buFont typeface="Arial" panose="020B0604020202020204" pitchFamily="34" charset="0"/>
              <a:buChar char="•"/>
            </a:pPr>
            <a:r>
              <a:rPr lang="en-NZ" sz="1400" b="1">
                <a:cs typeface="Calibri Light" panose="020F0302020204030204" pitchFamily="34" charset="0"/>
              </a:rPr>
              <a:t>Empathy</a:t>
            </a:r>
            <a:r>
              <a:rPr lang="en-NZ" sz="1400">
                <a:cs typeface="Calibri Light" panose="020F0302020204030204" pitchFamily="34" charset="0"/>
              </a:rPr>
              <a:t> is key</a:t>
            </a:r>
          </a:p>
          <a:p>
            <a:pPr marL="171450" indent="-171450">
              <a:lnSpc>
                <a:spcPct val="106000"/>
              </a:lnSpc>
              <a:buFont typeface="Arial" panose="020B0604020202020204" pitchFamily="34" charset="0"/>
              <a:buChar char="•"/>
            </a:pPr>
            <a:r>
              <a:rPr lang="en-NZ" sz="1400">
                <a:cs typeface="Calibri Light" panose="020F0302020204030204" pitchFamily="34" charset="0"/>
              </a:rPr>
              <a:t>Facilitate </a:t>
            </a:r>
            <a:r>
              <a:rPr lang="en-NZ" sz="1400" b="1">
                <a:cs typeface="Calibri Light" panose="020F0302020204030204" pitchFamily="34" charset="0"/>
              </a:rPr>
              <a:t>choice</a:t>
            </a:r>
            <a:r>
              <a:rPr lang="en-NZ" sz="1400">
                <a:cs typeface="Calibri Light" panose="020F0302020204030204" pitchFamily="34" charset="0"/>
              </a:rPr>
              <a:t> and </a:t>
            </a:r>
            <a:r>
              <a:rPr lang="en-NZ" sz="1400" b="1">
                <a:cs typeface="Calibri Light" panose="020F0302020204030204" pitchFamily="34" charset="0"/>
              </a:rPr>
              <a:t>self determination</a:t>
            </a:r>
          </a:p>
          <a:p>
            <a:pPr marL="171450" indent="-171450">
              <a:lnSpc>
                <a:spcPct val="106000"/>
              </a:lnSpc>
              <a:buFont typeface="Arial" panose="020B0604020202020204" pitchFamily="34" charset="0"/>
              <a:buChar char="•"/>
            </a:pPr>
            <a:r>
              <a:rPr lang="en-NZ" sz="1400">
                <a:cs typeface="Calibri Light" panose="020F0302020204030204" pitchFamily="34" charset="0"/>
              </a:rPr>
              <a:t>Don’t rely so much on social workers</a:t>
            </a:r>
          </a:p>
          <a:p>
            <a:pPr marL="171450" indent="-171450">
              <a:lnSpc>
                <a:spcPct val="106000"/>
              </a:lnSpc>
              <a:buFont typeface="Arial" panose="020B0604020202020204" pitchFamily="34" charset="0"/>
              <a:buChar char="•"/>
            </a:pPr>
            <a:r>
              <a:rPr lang="en-NZ" sz="1400">
                <a:cs typeface="Calibri Light" panose="020F0302020204030204" pitchFamily="34" charset="0"/>
              </a:rPr>
              <a:t>Support </a:t>
            </a:r>
            <a:r>
              <a:rPr lang="en-NZ" sz="1400" b="1">
                <a:cs typeface="Calibri Light" panose="020F0302020204030204" pitchFamily="34" charset="0"/>
              </a:rPr>
              <a:t>nurses to upskill and grow</a:t>
            </a:r>
          </a:p>
          <a:p>
            <a:pPr marL="171450" indent="-171450">
              <a:lnSpc>
                <a:spcPct val="106000"/>
              </a:lnSpc>
              <a:buFont typeface="Arial" panose="020B0604020202020204" pitchFamily="34" charset="0"/>
              <a:buChar char="•"/>
            </a:pPr>
            <a:r>
              <a:rPr lang="en-NZ" sz="1400">
                <a:cs typeface="Calibri Light" panose="020F0302020204030204" pitchFamily="34" charset="0"/>
              </a:rPr>
              <a:t>Deliver </a:t>
            </a:r>
            <a:r>
              <a:rPr lang="en-NZ" sz="1400" b="1">
                <a:cs typeface="Calibri Light" panose="020F0302020204030204" pitchFamily="34" charset="0"/>
              </a:rPr>
              <a:t>holistic</a:t>
            </a:r>
            <a:r>
              <a:rPr lang="en-NZ" sz="1400">
                <a:cs typeface="Calibri Light" panose="020F0302020204030204" pitchFamily="34" charset="0"/>
              </a:rPr>
              <a:t>, </a:t>
            </a:r>
            <a:r>
              <a:rPr lang="en-NZ" sz="1400" b="1">
                <a:cs typeface="Calibri Light" panose="020F0302020204030204" pitchFamily="34" charset="0"/>
              </a:rPr>
              <a:t>proactive</a:t>
            </a:r>
            <a:r>
              <a:rPr lang="en-NZ" sz="1400">
                <a:cs typeface="Calibri Light" panose="020F0302020204030204" pitchFamily="34" charset="0"/>
              </a:rPr>
              <a:t> and </a:t>
            </a:r>
            <a:r>
              <a:rPr lang="en-NZ" sz="1400" b="1">
                <a:cs typeface="Calibri Light" panose="020F0302020204030204" pitchFamily="34" charset="0"/>
              </a:rPr>
              <a:t>rangatahi-centred care</a:t>
            </a:r>
          </a:p>
          <a:p>
            <a:pPr marL="171450" indent="-171450">
              <a:lnSpc>
                <a:spcPct val="106000"/>
              </a:lnSpc>
              <a:buFont typeface="Arial" panose="020B0604020202020204" pitchFamily="34" charset="0"/>
              <a:buChar char="•"/>
            </a:pPr>
            <a:r>
              <a:rPr lang="en-NZ" sz="1400" b="1">
                <a:cs typeface="Calibri Light" panose="020F0302020204030204" pitchFamily="34" charset="0"/>
              </a:rPr>
              <a:t>Care environments </a:t>
            </a:r>
            <a:r>
              <a:rPr lang="en-NZ" sz="1400">
                <a:cs typeface="Calibri Light" panose="020F0302020204030204" pitchFamily="34" charset="0"/>
              </a:rPr>
              <a:t>matter</a:t>
            </a:r>
          </a:p>
          <a:p>
            <a:pPr marL="171450" indent="-171450">
              <a:lnSpc>
                <a:spcPct val="106000"/>
              </a:lnSpc>
              <a:buFont typeface="Arial" panose="020B0604020202020204" pitchFamily="34" charset="0"/>
              <a:buChar char="•"/>
            </a:pPr>
            <a:r>
              <a:rPr lang="en-NZ" sz="1400">
                <a:cs typeface="Calibri Light" panose="020F0302020204030204" pitchFamily="34" charset="0"/>
              </a:rPr>
              <a:t>Prioritise </a:t>
            </a:r>
            <a:r>
              <a:rPr lang="en-NZ" sz="1400" b="1">
                <a:cs typeface="Calibri Light" panose="020F0302020204030204" pitchFamily="34" charset="0"/>
              </a:rPr>
              <a:t>continuity of care</a:t>
            </a:r>
          </a:p>
          <a:p>
            <a:pPr marL="171450" indent="-171450">
              <a:lnSpc>
                <a:spcPct val="106000"/>
              </a:lnSpc>
              <a:buFont typeface="Arial" panose="020B0604020202020204" pitchFamily="34" charset="0"/>
              <a:buChar char="•"/>
            </a:pPr>
            <a:r>
              <a:rPr lang="en-NZ" sz="1400">
                <a:cs typeface="Calibri Light" panose="020F0302020204030204" pitchFamily="34" charset="0"/>
              </a:rPr>
              <a:t>Avoid </a:t>
            </a:r>
            <a:r>
              <a:rPr lang="en-NZ" sz="1400" b="1">
                <a:cs typeface="Calibri Light" panose="020F0302020204030204" pitchFamily="34" charset="0"/>
              </a:rPr>
              <a:t>victim blaming</a:t>
            </a:r>
          </a:p>
        </p:txBody>
      </p:sp>
      <p:sp>
        <p:nvSpPr>
          <p:cNvPr id="5" name="Rounded Rectangle 453">
            <a:extLst>
              <a:ext uri="{FF2B5EF4-FFF2-40B4-BE49-F238E27FC236}">
                <a16:creationId xmlns:a16="http://schemas.microsoft.com/office/drawing/2014/main" id="{328D68E7-C917-4847-8BB1-CC8EF69DD28F}"/>
              </a:ext>
            </a:extLst>
          </p:cNvPr>
          <p:cNvSpPr/>
          <p:nvPr/>
        </p:nvSpPr>
        <p:spPr bwMode="gray">
          <a:xfrm>
            <a:off x="7088344" y="1229360"/>
            <a:ext cx="3204000" cy="5586054"/>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a:solidFill>
                  <a:srgbClr val="27BDBE"/>
                </a:solidFill>
                <a:latin typeface="Calibri" panose="020F0502020204030204" pitchFamily="34" charset="0"/>
                <a:cs typeface="Calibri" panose="020F0502020204030204" pitchFamily="34" charset="0"/>
              </a:rPr>
              <a:t>Teen parents</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Have </a:t>
            </a:r>
            <a:r>
              <a:rPr lang="en-NZ" sz="1400" b="1">
                <a:latin typeface="Calibri" panose="020F0502020204030204" pitchFamily="34" charset="0"/>
                <a:cs typeface="Calibri" panose="020F0502020204030204" pitchFamily="34" charset="0"/>
              </a:rPr>
              <a:t>representation</a:t>
            </a:r>
            <a:r>
              <a:rPr lang="en-NZ" sz="1400">
                <a:latin typeface="Calibri" panose="020F0502020204030204" pitchFamily="34" charset="0"/>
                <a:cs typeface="Calibri" panose="020F0502020204030204" pitchFamily="34" charset="0"/>
              </a:rPr>
              <a:t> in nurses (e.g. culture, age, gender)</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Be able to </a:t>
            </a:r>
            <a:r>
              <a:rPr lang="en-NZ" sz="1400" b="1">
                <a:latin typeface="Calibri" panose="020F0502020204030204" pitchFamily="34" charset="0"/>
                <a:cs typeface="Calibri" panose="020F0502020204030204" pitchFamily="34" charset="0"/>
              </a:rPr>
              <a:t>choose</a:t>
            </a:r>
            <a:r>
              <a:rPr lang="en-NZ" sz="1400">
                <a:latin typeface="Calibri" panose="020F0502020204030204" pitchFamily="34" charset="0"/>
                <a:cs typeface="Calibri" panose="020F0502020204030204" pitchFamily="34" charset="0"/>
              </a:rPr>
              <a:t> who you connect with</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Have a </a:t>
            </a:r>
            <a:r>
              <a:rPr lang="en-NZ" sz="1400" b="1">
                <a:latin typeface="Calibri" panose="020F0502020204030204" pitchFamily="34" charset="0"/>
                <a:cs typeface="Calibri" panose="020F0502020204030204" pitchFamily="34" charset="0"/>
              </a:rPr>
              <a:t>less health focussed environment </a:t>
            </a:r>
            <a:r>
              <a:rPr lang="en-NZ" sz="1400">
                <a:latin typeface="Calibri" panose="020F0502020204030204" pitchFamily="34" charset="0"/>
                <a:cs typeface="Calibri" panose="020F0502020204030204" pitchFamily="34" charset="0"/>
              </a:rPr>
              <a:t>that creates an open and relaxing space</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Focus on </a:t>
            </a:r>
            <a:r>
              <a:rPr lang="en-NZ" sz="1400" b="1">
                <a:latin typeface="Calibri" panose="020F0502020204030204" pitchFamily="34" charset="0"/>
                <a:cs typeface="Calibri" panose="020F0502020204030204" pitchFamily="34" charset="0"/>
              </a:rPr>
              <a:t>building relationships </a:t>
            </a:r>
            <a:r>
              <a:rPr lang="en-NZ" sz="1400">
                <a:latin typeface="Calibri" panose="020F0502020204030204" pitchFamily="34" charset="0"/>
                <a:cs typeface="Calibri" panose="020F0502020204030204" pitchFamily="34" charset="0"/>
              </a:rPr>
              <a:t>before asking questions</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Create a </a:t>
            </a:r>
            <a:r>
              <a:rPr lang="en-NZ" sz="1400" b="1">
                <a:latin typeface="Calibri" panose="020F0502020204030204" pitchFamily="34" charset="0"/>
                <a:cs typeface="Calibri" panose="020F0502020204030204" pitchFamily="34" charset="0"/>
              </a:rPr>
              <a:t>judgement free environment</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Support </a:t>
            </a:r>
            <a:r>
              <a:rPr lang="en-NZ" sz="1400" b="1">
                <a:latin typeface="Calibri" panose="020F0502020204030204" pitchFamily="34" charset="0"/>
                <a:cs typeface="Calibri" panose="020F0502020204030204" pitchFamily="34" charset="0"/>
              </a:rPr>
              <a:t>self-determination</a:t>
            </a:r>
            <a:r>
              <a:rPr lang="en-NZ" sz="1400">
                <a:latin typeface="Calibri" panose="020F0502020204030204" pitchFamily="34" charset="0"/>
                <a:cs typeface="Calibri" panose="020F0502020204030204" pitchFamily="34" charset="0"/>
              </a:rPr>
              <a:t> and </a:t>
            </a:r>
            <a:r>
              <a:rPr lang="en-NZ" sz="1400" b="1">
                <a:latin typeface="Calibri" panose="020F0502020204030204" pitchFamily="34" charset="0"/>
                <a:cs typeface="Calibri" panose="020F0502020204030204" pitchFamily="34" charset="0"/>
              </a:rPr>
              <a:t>informed decision making</a:t>
            </a:r>
          </a:p>
          <a:p>
            <a:pPr marL="171450" indent="-171450">
              <a:lnSpc>
                <a:spcPct val="106000"/>
              </a:lnSpc>
              <a:buFont typeface="Arial" panose="020B0604020202020204" pitchFamily="34" charset="0"/>
              <a:buChar char="•"/>
            </a:pPr>
            <a:r>
              <a:rPr lang="en-NZ" sz="1400">
                <a:latin typeface="Calibri" panose="020F0502020204030204" pitchFamily="34" charset="0"/>
                <a:cs typeface="Calibri" panose="020F0502020204030204" pitchFamily="34" charset="0"/>
              </a:rPr>
              <a:t>Place focus on </a:t>
            </a:r>
            <a:r>
              <a:rPr lang="en-NZ" sz="1400" b="1">
                <a:latin typeface="Calibri" panose="020F0502020204030204" pitchFamily="34" charset="0"/>
                <a:cs typeface="Calibri" panose="020F0502020204030204" pitchFamily="34" charset="0"/>
              </a:rPr>
              <a:t>education</a:t>
            </a:r>
            <a:r>
              <a:rPr lang="en-NZ" sz="1400">
                <a:latin typeface="Calibri" panose="020F0502020204030204" pitchFamily="34" charset="0"/>
                <a:cs typeface="Calibri" panose="020F0502020204030204" pitchFamily="34" charset="0"/>
              </a:rPr>
              <a:t> and </a:t>
            </a:r>
            <a:r>
              <a:rPr lang="en-NZ" sz="1400" b="1">
                <a:latin typeface="Calibri" panose="020F0502020204030204" pitchFamily="34" charset="0"/>
                <a:cs typeface="Calibri" panose="020F0502020204030204" pitchFamily="34" charset="0"/>
              </a:rPr>
              <a:t>empowerment</a:t>
            </a:r>
            <a:endParaRPr lang="en-NZ" sz="1400">
              <a:latin typeface="Calibri" panose="020F0502020204030204" pitchFamily="34" charset="0"/>
              <a:cs typeface="Calibri" panose="020F0502020204030204" pitchFamily="34" charset="0"/>
            </a:endParaRPr>
          </a:p>
        </p:txBody>
      </p:sp>
      <p:sp>
        <p:nvSpPr>
          <p:cNvPr id="6" name="Rounded Rectangle 453">
            <a:extLst>
              <a:ext uri="{FF2B5EF4-FFF2-40B4-BE49-F238E27FC236}">
                <a16:creationId xmlns:a16="http://schemas.microsoft.com/office/drawing/2014/main" id="{B95CC9B0-6E0A-46CC-98CD-5532FD89738A}"/>
              </a:ext>
            </a:extLst>
          </p:cNvPr>
          <p:cNvSpPr/>
          <p:nvPr/>
        </p:nvSpPr>
        <p:spPr bwMode="gray">
          <a:xfrm>
            <a:off x="386349" y="1216669"/>
            <a:ext cx="3204000" cy="5586054"/>
          </a:xfrm>
          <a:prstGeom prst="roundRect">
            <a:avLst>
              <a:gd name="adj" fmla="val 4428"/>
            </a:avLst>
          </a:prstGeom>
          <a:noFill/>
          <a:ln w="12700" algn="ctr">
            <a:solidFill>
              <a:srgbClr val="27BDBE"/>
            </a:solidFill>
            <a:miter lim="800000"/>
            <a:headEnd/>
            <a:tailEnd/>
          </a:ln>
        </p:spPr>
        <p:txBody>
          <a:bodyPr wrap="square" lIns="88900" tIns="72000" rIns="88900" bIns="88900" rtlCol="0" anchor="t"/>
          <a:lstStyle/>
          <a:p>
            <a:pPr>
              <a:lnSpc>
                <a:spcPct val="106000"/>
              </a:lnSpc>
              <a:buFont typeface="Wingdings 2" pitchFamily="18" charset="2"/>
              <a:buNone/>
            </a:pPr>
            <a:r>
              <a:rPr lang="en-GB" sz="2400" b="1">
                <a:solidFill>
                  <a:srgbClr val="27BDBE"/>
                </a:solidFill>
                <a:cs typeface="Calibri" panose="020F0502020204030204" pitchFamily="34" charset="0"/>
              </a:rPr>
              <a:t>Rainbow young people</a:t>
            </a:r>
          </a:p>
          <a:p>
            <a:pPr marL="171450" indent="-171450">
              <a:lnSpc>
                <a:spcPct val="106000"/>
              </a:lnSpc>
              <a:buFont typeface="Arial" panose="020B0604020202020204" pitchFamily="34" charset="0"/>
              <a:buChar char="•"/>
            </a:pPr>
            <a:r>
              <a:rPr lang="en-NZ" sz="1400">
                <a:cs typeface="Calibri Light" panose="020F0302020204030204" pitchFamily="34" charset="0"/>
              </a:rPr>
              <a:t>Create </a:t>
            </a:r>
            <a:r>
              <a:rPr lang="en-NZ" sz="1400" b="1">
                <a:cs typeface="Calibri Light" panose="020F0302020204030204" pitchFamily="34" charset="0"/>
              </a:rPr>
              <a:t>a safe, calm and welcoming </a:t>
            </a:r>
            <a:r>
              <a:rPr lang="en-NZ" sz="1400">
                <a:cs typeface="Calibri Light" panose="020F0302020204030204" pitchFamily="34" charset="0"/>
              </a:rPr>
              <a:t>space</a:t>
            </a:r>
          </a:p>
          <a:p>
            <a:pPr marL="171450" indent="-171450">
              <a:lnSpc>
                <a:spcPct val="106000"/>
              </a:lnSpc>
              <a:buFont typeface="Arial" panose="020B0604020202020204" pitchFamily="34" charset="0"/>
              <a:buChar char="•"/>
            </a:pPr>
            <a:r>
              <a:rPr lang="en-NZ" sz="1400">
                <a:cs typeface="Calibri Light" panose="020F0302020204030204" pitchFamily="34" charset="0"/>
              </a:rPr>
              <a:t>Prioritise </a:t>
            </a:r>
            <a:r>
              <a:rPr lang="en-NZ" sz="1400" b="1">
                <a:cs typeface="Calibri Light" panose="020F0302020204030204" pitchFamily="34" charset="0"/>
              </a:rPr>
              <a:t>whakawhanaungatanga</a:t>
            </a:r>
          </a:p>
          <a:p>
            <a:pPr marL="171450" indent="-171450">
              <a:lnSpc>
                <a:spcPct val="106000"/>
              </a:lnSpc>
              <a:buFont typeface="Arial" panose="020B0604020202020204" pitchFamily="34" charset="0"/>
              <a:buChar char="•"/>
            </a:pPr>
            <a:r>
              <a:rPr lang="en-NZ" sz="1400">
                <a:cs typeface="Calibri Light" panose="020F0302020204030204" pitchFamily="34" charset="0"/>
              </a:rPr>
              <a:t>Respect </a:t>
            </a:r>
            <a:r>
              <a:rPr lang="en-NZ" sz="1400" b="1">
                <a:cs typeface="Calibri Light" panose="020F0302020204030204" pitchFamily="34" charset="0"/>
              </a:rPr>
              <a:t>confidentiality</a:t>
            </a:r>
            <a:r>
              <a:rPr lang="en-NZ" sz="1400">
                <a:cs typeface="Calibri Light" panose="020F0302020204030204" pitchFamily="34" charset="0"/>
              </a:rPr>
              <a:t> and </a:t>
            </a:r>
            <a:r>
              <a:rPr lang="en-NZ" sz="1400" b="1">
                <a:cs typeface="Calibri Light" panose="020F0302020204030204" pitchFamily="34" charset="0"/>
              </a:rPr>
              <a:t>consent</a:t>
            </a:r>
          </a:p>
          <a:p>
            <a:pPr marL="171450" indent="-171450">
              <a:lnSpc>
                <a:spcPct val="106000"/>
              </a:lnSpc>
              <a:buFont typeface="Arial" panose="020B0604020202020204" pitchFamily="34" charset="0"/>
              <a:buChar char="•"/>
            </a:pPr>
            <a:r>
              <a:rPr lang="en-NZ" sz="1400" b="1">
                <a:cs typeface="Calibri Light" panose="020F0302020204030204" pitchFamily="34" charset="0"/>
              </a:rPr>
              <a:t>Upskill</a:t>
            </a:r>
            <a:r>
              <a:rPr lang="en-NZ" sz="1400">
                <a:cs typeface="Calibri Light" panose="020F0302020204030204" pitchFamily="34" charset="0"/>
              </a:rPr>
              <a:t> health staff on </a:t>
            </a:r>
            <a:r>
              <a:rPr lang="en-NZ" sz="1400" b="1">
                <a:cs typeface="Calibri Light" panose="020F0302020204030204" pitchFamily="34" charset="0"/>
              </a:rPr>
              <a:t>rainbow issues</a:t>
            </a:r>
          </a:p>
          <a:p>
            <a:pPr marL="171450" indent="-171450">
              <a:lnSpc>
                <a:spcPct val="106000"/>
              </a:lnSpc>
              <a:buFont typeface="Arial" panose="020B0604020202020204" pitchFamily="34" charset="0"/>
              <a:buChar char="•"/>
            </a:pPr>
            <a:r>
              <a:rPr lang="en-NZ" sz="1400">
                <a:cs typeface="Calibri Light" panose="020F0302020204030204" pitchFamily="34" charset="0"/>
              </a:rPr>
              <a:t>A </a:t>
            </a:r>
            <a:r>
              <a:rPr lang="en-NZ" sz="1400" b="1">
                <a:cs typeface="Calibri Light" panose="020F0302020204030204" pitchFamily="34" charset="0"/>
              </a:rPr>
              <a:t>guided conversation</a:t>
            </a:r>
            <a:r>
              <a:rPr lang="en-NZ" sz="1400">
                <a:cs typeface="Calibri Light" panose="020F0302020204030204" pitchFamily="34" charset="0"/>
              </a:rPr>
              <a:t>, not an interrogation</a:t>
            </a:r>
          </a:p>
          <a:p>
            <a:pPr marL="171450" indent="-171450">
              <a:lnSpc>
                <a:spcPct val="106000"/>
              </a:lnSpc>
              <a:buFont typeface="Arial" panose="020B0604020202020204" pitchFamily="34" charset="0"/>
              <a:buChar char="•"/>
            </a:pPr>
            <a:r>
              <a:rPr lang="en-NZ" sz="1400">
                <a:cs typeface="Calibri Light" panose="020F0302020204030204" pitchFamily="34" charset="0"/>
              </a:rPr>
              <a:t>Create </a:t>
            </a:r>
            <a:r>
              <a:rPr lang="en-NZ" sz="1400" b="1">
                <a:cs typeface="Calibri Light" panose="020F0302020204030204" pitchFamily="34" charset="0"/>
              </a:rPr>
              <a:t>touchpoints</a:t>
            </a:r>
            <a:r>
              <a:rPr lang="en-NZ" sz="1400">
                <a:cs typeface="Calibri Light" panose="020F0302020204030204" pitchFamily="34" charset="0"/>
              </a:rPr>
              <a:t>, trust and </a:t>
            </a:r>
            <a:br>
              <a:rPr lang="en-NZ" sz="1400">
                <a:cs typeface="Calibri Light" panose="020F0302020204030204" pitchFamily="34" charset="0"/>
              </a:rPr>
            </a:br>
            <a:r>
              <a:rPr lang="en-NZ" sz="1400" b="1">
                <a:cs typeface="Calibri Light" panose="020F0302020204030204" pitchFamily="34" charset="0"/>
              </a:rPr>
              <a:t>continuity of care </a:t>
            </a:r>
            <a:r>
              <a:rPr lang="en-NZ" sz="1400">
                <a:cs typeface="Calibri Light" panose="020F0302020204030204" pitchFamily="34" charset="0"/>
              </a:rPr>
              <a:t>to keep the door open for rangatahi to come back</a:t>
            </a:r>
          </a:p>
          <a:p>
            <a:pPr marL="171450" indent="-171450">
              <a:lnSpc>
                <a:spcPct val="106000"/>
              </a:lnSpc>
              <a:buFont typeface="Arial" panose="020B0604020202020204" pitchFamily="34" charset="0"/>
              <a:buChar char="•"/>
            </a:pPr>
            <a:r>
              <a:rPr lang="en-NZ" sz="1400" b="1">
                <a:cs typeface="Calibri Light" panose="020F0302020204030204" pitchFamily="34" charset="0"/>
              </a:rPr>
              <a:t>Clear expectations for referrals </a:t>
            </a:r>
            <a:r>
              <a:rPr lang="en-NZ" sz="1400">
                <a:cs typeface="Calibri Light" panose="020F0302020204030204" pitchFamily="34" charset="0"/>
              </a:rPr>
              <a:t>and</a:t>
            </a:r>
            <a:br>
              <a:rPr lang="en-NZ" sz="1400">
                <a:cs typeface="Calibri Light" panose="020F0302020204030204" pitchFamily="34" charset="0"/>
              </a:rPr>
            </a:br>
            <a:r>
              <a:rPr lang="en-NZ" sz="1400">
                <a:cs typeface="Calibri Light" panose="020F0302020204030204" pitchFamily="34" charset="0"/>
              </a:rPr>
              <a:t>next steps</a:t>
            </a:r>
          </a:p>
          <a:p>
            <a:pPr marL="171450" indent="-171450">
              <a:lnSpc>
                <a:spcPct val="106000"/>
              </a:lnSpc>
              <a:buFont typeface="Arial" panose="020B0604020202020204" pitchFamily="34" charset="0"/>
              <a:buChar char="•"/>
            </a:pPr>
            <a:r>
              <a:rPr lang="en-NZ" sz="1400">
                <a:cs typeface="Calibri Light" panose="020F0302020204030204" pitchFamily="34" charset="0"/>
              </a:rPr>
              <a:t>Get my </a:t>
            </a:r>
            <a:r>
              <a:rPr lang="en-NZ" sz="1400" b="1">
                <a:cs typeface="Calibri Light" panose="020F0302020204030204" pitchFamily="34" charset="0"/>
              </a:rPr>
              <a:t>name and pronouns right</a:t>
            </a:r>
          </a:p>
        </p:txBody>
      </p:sp>
      <p:grpSp>
        <p:nvGrpSpPr>
          <p:cNvPr id="7" name="Graphic 4">
            <a:extLst>
              <a:ext uri="{FF2B5EF4-FFF2-40B4-BE49-F238E27FC236}">
                <a16:creationId xmlns:a16="http://schemas.microsoft.com/office/drawing/2014/main" id="{FDAAD3F3-AB27-4CB0-BA78-D86E2A8AB441}"/>
              </a:ext>
            </a:extLst>
          </p:cNvPr>
          <p:cNvGrpSpPr/>
          <p:nvPr/>
        </p:nvGrpSpPr>
        <p:grpSpPr>
          <a:xfrm>
            <a:off x="2010519" y="5015671"/>
            <a:ext cx="611999" cy="611999"/>
            <a:chOff x="7192513" y="3824168"/>
            <a:chExt cx="361670" cy="361333"/>
          </a:xfrm>
          <a:solidFill>
            <a:srgbClr val="27BDBE"/>
          </a:solidFill>
        </p:grpSpPr>
        <p:sp>
          <p:nvSpPr>
            <p:cNvPr id="8" name="Graphic 4">
              <a:extLst>
                <a:ext uri="{FF2B5EF4-FFF2-40B4-BE49-F238E27FC236}">
                  <a16:creationId xmlns:a16="http://schemas.microsoft.com/office/drawing/2014/main" id="{F98123A6-6EA4-4A4B-84EF-7716DE6E470D}"/>
                </a:ext>
              </a:extLst>
            </p:cNvPr>
            <p:cNvSpPr/>
            <p:nvPr/>
          </p:nvSpPr>
          <p:spPr>
            <a:xfrm>
              <a:off x="7343955" y="3954401"/>
              <a:ext cx="60064" cy="115550"/>
            </a:xfrm>
            <a:custGeom>
              <a:avLst/>
              <a:gdLst>
                <a:gd name="connsiteX0" fmla="*/ 60065 w 60064"/>
                <a:gd name="connsiteY0" fmla="*/ 30005 h 115550"/>
                <a:gd name="connsiteX1" fmla="*/ 30032 w 60064"/>
                <a:gd name="connsiteY1" fmla="*/ 0 h 115550"/>
                <a:gd name="connsiteX2" fmla="*/ 0 w 60064"/>
                <a:gd name="connsiteY2" fmla="*/ 30005 h 115550"/>
                <a:gd name="connsiteX3" fmla="*/ 0 w 60064"/>
                <a:gd name="connsiteY3" fmla="*/ 83630 h 115550"/>
                <a:gd name="connsiteX4" fmla="*/ 30032 w 60064"/>
                <a:gd name="connsiteY4" fmla="*/ 115550 h 115550"/>
                <a:gd name="connsiteX5" fmla="*/ 60065 w 60064"/>
                <a:gd name="connsiteY5" fmla="*/ 83630 h 115550"/>
                <a:gd name="connsiteX6" fmla="*/ 60065 w 60064"/>
                <a:gd name="connsiteY6" fmla="*/ 30005 h 11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64" h="115550">
                  <a:moveTo>
                    <a:pt x="60065" y="30005"/>
                  </a:moveTo>
                  <a:cubicBezTo>
                    <a:pt x="60065" y="13407"/>
                    <a:pt x="46646" y="0"/>
                    <a:pt x="30032" y="0"/>
                  </a:cubicBezTo>
                  <a:cubicBezTo>
                    <a:pt x="13419" y="0"/>
                    <a:pt x="0" y="13407"/>
                    <a:pt x="0" y="30005"/>
                  </a:cubicBezTo>
                  <a:lnTo>
                    <a:pt x="0" y="83630"/>
                  </a:lnTo>
                  <a:cubicBezTo>
                    <a:pt x="13419" y="90014"/>
                    <a:pt x="24281" y="101505"/>
                    <a:pt x="30032" y="115550"/>
                  </a:cubicBezTo>
                  <a:cubicBezTo>
                    <a:pt x="35783" y="101505"/>
                    <a:pt x="46646" y="90014"/>
                    <a:pt x="60065" y="83630"/>
                  </a:cubicBezTo>
                  <a:lnTo>
                    <a:pt x="60065" y="30005"/>
                  </a:lnTo>
                  <a:close/>
                </a:path>
              </a:pathLst>
            </a:custGeom>
            <a:grpFill/>
            <a:ln w="639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D723EB63-817E-4DFF-B2DA-ECA06A3ADBC2}"/>
                </a:ext>
              </a:extLst>
            </p:cNvPr>
            <p:cNvSpPr/>
            <p:nvPr/>
          </p:nvSpPr>
          <p:spPr>
            <a:xfrm>
              <a:off x="7302420" y="3907159"/>
              <a:ext cx="143133" cy="118103"/>
            </a:xfrm>
            <a:custGeom>
              <a:avLst/>
              <a:gdLst>
                <a:gd name="connsiteX0" fmla="*/ 143134 w 143133"/>
                <a:gd name="connsiteY0" fmla="*/ 112358 h 118103"/>
                <a:gd name="connsiteX1" fmla="*/ 143134 w 143133"/>
                <a:gd name="connsiteY1" fmla="*/ 74054 h 118103"/>
                <a:gd name="connsiteX2" fmla="*/ 71567 w 143133"/>
                <a:gd name="connsiteY2" fmla="*/ 0 h 118103"/>
                <a:gd name="connsiteX3" fmla="*/ 0 w 143133"/>
                <a:gd name="connsiteY3" fmla="*/ 74054 h 118103"/>
                <a:gd name="connsiteX4" fmla="*/ 0 w 143133"/>
                <a:gd name="connsiteY4" fmla="*/ 112358 h 118103"/>
                <a:gd name="connsiteX5" fmla="*/ 7668 w 143133"/>
                <a:gd name="connsiteY5" fmla="*/ 118104 h 118103"/>
                <a:gd name="connsiteX6" fmla="*/ 7668 w 143133"/>
                <a:gd name="connsiteY6" fmla="*/ 75331 h 118103"/>
                <a:gd name="connsiteX7" fmla="*/ 71567 w 143133"/>
                <a:gd name="connsiteY7" fmla="*/ 10214 h 118103"/>
                <a:gd name="connsiteX8" fmla="*/ 135466 w 143133"/>
                <a:gd name="connsiteY8" fmla="*/ 75331 h 118103"/>
                <a:gd name="connsiteX9" fmla="*/ 135466 w 143133"/>
                <a:gd name="connsiteY9" fmla="*/ 118104 h 118103"/>
                <a:gd name="connsiteX10" fmla="*/ 143134 w 143133"/>
                <a:gd name="connsiteY10" fmla="*/ 112358 h 11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133" h="118103">
                  <a:moveTo>
                    <a:pt x="143134" y="112358"/>
                  </a:moveTo>
                  <a:lnTo>
                    <a:pt x="143134" y="74054"/>
                  </a:lnTo>
                  <a:cubicBezTo>
                    <a:pt x="143134" y="33196"/>
                    <a:pt x="111184" y="0"/>
                    <a:pt x="71567" y="0"/>
                  </a:cubicBezTo>
                  <a:cubicBezTo>
                    <a:pt x="31950" y="0"/>
                    <a:pt x="0" y="33196"/>
                    <a:pt x="0" y="74054"/>
                  </a:cubicBezTo>
                  <a:lnTo>
                    <a:pt x="0" y="112358"/>
                  </a:lnTo>
                  <a:cubicBezTo>
                    <a:pt x="2555" y="114273"/>
                    <a:pt x="5111" y="116188"/>
                    <a:pt x="7668" y="118104"/>
                  </a:cubicBezTo>
                  <a:lnTo>
                    <a:pt x="7668" y="75331"/>
                  </a:lnTo>
                  <a:cubicBezTo>
                    <a:pt x="7668" y="39580"/>
                    <a:pt x="36422" y="10214"/>
                    <a:pt x="71567" y="10214"/>
                  </a:cubicBezTo>
                  <a:cubicBezTo>
                    <a:pt x="106712" y="10214"/>
                    <a:pt x="135466" y="39580"/>
                    <a:pt x="135466" y="75331"/>
                  </a:cubicBezTo>
                  <a:lnTo>
                    <a:pt x="135466" y="118104"/>
                  </a:lnTo>
                  <a:cubicBezTo>
                    <a:pt x="137384" y="116188"/>
                    <a:pt x="139939" y="114273"/>
                    <a:pt x="143134" y="112358"/>
                  </a:cubicBezTo>
                  <a:close/>
                </a:path>
              </a:pathLst>
            </a:custGeom>
            <a:grpFill/>
            <a:ln w="6390" cap="flat">
              <a:noFill/>
              <a:prstDash val="solid"/>
              <a:miter/>
            </a:ln>
          </p:spPr>
          <p:txBody>
            <a:bodyPr rtlCol="0" anchor="ctr"/>
            <a:lstStyle/>
            <a:p>
              <a:endParaRPr lang="en-US"/>
            </a:p>
          </p:txBody>
        </p:sp>
        <p:sp>
          <p:nvSpPr>
            <p:cNvPr id="10" name="Graphic 4">
              <a:extLst>
                <a:ext uri="{FF2B5EF4-FFF2-40B4-BE49-F238E27FC236}">
                  <a16:creationId xmlns:a16="http://schemas.microsoft.com/office/drawing/2014/main" id="{0CF04A44-3E1E-4FF7-8C6D-8F9C70CB5D08}"/>
                </a:ext>
              </a:extLst>
            </p:cNvPr>
            <p:cNvSpPr/>
            <p:nvPr/>
          </p:nvSpPr>
          <p:spPr>
            <a:xfrm>
              <a:off x="7282611" y="3883539"/>
              <a:ext cx="181474" cy="130233"/>
            </a:xfrm>
            <a:custGeom>
              <a:avLst/>
              <a:gdLst>
                <a:gd name="connsiteX0" fmla="*/ 640 w 181474"/>
                <a:gd name="connsiteY0" fmla="*/ 81077 h 130233"/>
                <a:gd name="connsiteX1" fmla="*/ 640 w 181474"/>
                <a:gd name="connsiteY1" fmla="*/ 81715 h 130233"/>
                <a:gd name="connsiteX2" fmla="*/ 6390 w 181474"/>
                <a:gd name="connsiteY2" fmla="*/ 129595 h 130233"/>
                <a:gd name="connsiteX3" fmla="*/ 6390 w 181474"/>
                <a:gd name="connsiteY3" fmla="*/ 129595 h 130233"/>
                <a:gd name="connsiteX4" fmla="*/ 6390 w 181474"/>
                <a:gd name="connsiteY4" fmla="*/ 97675 h 130233"/>
                <a:gd name="connsiteX5" fmla="*/ 90738 w 181474"/>
                <a:gd name="connsiteY5" fmla="*/ 10853 h 130233"/>
                <a:gd name="connsiteX6" fmla="*/ 175084 w 181474"/>
                <a:gd name="connsiteY6" fmla="*/ 97675 h 130233"/>
                <a:gd name="connsiteX7" fmla="*/ 175084 w 181474"/>
                <a:gd name="connsiteY7" fmla="*/ 130233 h 130233"/>
                <a:gd name="connsiteX8" fmla="*/ 175084 w 181474"/>
                <a:gd name="connsiteY8" fmla="*/ 130233 h 130233"/>
                <a:gd name="connsiteX9" fmla="*/ 180836 w 181474"/>
                <a:gd name="connsiteY9" fmla="*/ 82353 h 130233"/>
                <a:gd name="connsiteX10" fmla="*/ 180836 w 181474"/>
                <a:gd name="connsiteY10" fmla="*/ 81715 h 130233"/>
                <a:gd name="connsiteX11" fmla="*/ 181474 w 181474"/>
                <a:gd name="connsiteY11" fmla="*/ 79800 h 130233"/>
                <a:gd name="connsiteX12" fmla="*/ 90738 w 181474"/>
                <a:gd name="connsiteY12" fmla="*/ 0 h 130233"/>
                <a:gd name="connsiteX13" fmla="*/ 0 w 181474"/>
                <a:gd name="connsiteY13" fmla="*/ 79800 h 130233"/>
                <a:gd name="connsiteX14" fmla="*/ 640 w 181474"/>
                <a:gd name="connsiteY14" fmla="*/ 81077 h 13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474" h="130233">
                  <a:moveTo>
                    <a:pt x="640" y="81077"/>
                  </a:moveTo>
                  <a:cubicBezTo>
                    <a:pt x="640" y="81077"/>
                    <a:pt x="640" y="81715"/>
                    <a:pt x="640" y="81715"/>
                  </a:cubicBezTo>
                  <a:lnTo>
                    <a:pt x="6390" y="129595"/>
                  </a:lnTo>
                  <a:cubicBezTo>
                    <a:pt x="6390" y="129595"/>
                    <a:pt x="6390" y="129595"/>
                    <a:pt x="6390" y="129595"/>
                  </a:cubicBezTo>
                  <a:lnTo>
                    <a:pt x="6390" y="97675"/>
                  </a:lnTo>
                  <a:cubicBezTo>
                    <a:pt x="6390" y="49795"/>
                    <a:pt x="44091" y="10853"/>
                    <a:pt x="90738" y="10853"/>
                  </a:cubicBezTo>
                  <a:cubicBezTo>
                    <a:pt x="137384" y="10853"/>
                    <a:pt x="175084" y="49795"/>
                    <a:pt x="175084" y="97675"/>
                  </a:cubicBezTo>
                  <a:lnTo>
                    <a:pt x="175084" y="130233"/>
                  </a:lnTo>
                  <a:cubicBezTo>
                    <a:pt x="175084" y="130233"/>
                    <a:pt x="175084" y="130233"/>
                    <a:pt x="175084" y="130233"/>
                  </a:cubicBezTo>
                  <a:lnTo>
                    <a:pt x="180836" y="82353"/>
                  </a:lnTo>
                  <a:cubicBezTo>
                    <a:pt x="180836" y="82353"/>
                    <a:pt x="180836" y="81715"/>
                    <a:pt x="180836" y="81715"/>
                  </a:cubicBezTo>
                  <a:cubicBezTo>
                    <a:pt x="180836" y="81077"/>
                    <a:pt x="181474" y="80438"/>
                    <a:pt x="181474" y="79800"/>
                  </a:cubicBezTo>
                  <a:cubicBezTo>
                    <a:pt x="173807" y="33835"/>
                    <a:pt x="135467" y="0"/>
                    <a:pt x="90738" y="0"/>
                  </a:cubicBezTo>
                  <a:cubicBezTo>
                    <a:pt x="45369" y="0"/>
                    <a:pt x="7668" y="33835"/>
                    <a:pt x="0" y="79800"/>
                  </a:cubicBezTo>
                  <a:cubicBezTo>
                    <a:pt x="640" y="79800"/>
                    <a:pt x="640" y="80438"/>
                    <a:pt x="640" y="81077"/>
                  </a:cubicBezTo>
                  <a:close/>
                </a:path>
              </a:pathLst>
            </a:custGeom>
            <a:grpFill/>
            <a:ln w="6390" cap="flat">
              <a:noFill/>
              <a:prstDash val="solid"/>
              <a:miter/>
            </a:ln>
          </p:spPr>
          <p:txBody>
            <a:bodyPr rtlCol="0" anchor="ctr"/>
            <a:lstStyle/>
            <a:p>
              <a:endParaRPr lang="en-US"/>
            </a:p>
          </p:txBody>
        </p:sp>
        <p:sp>
          <p:nvSpPr>
            <p:cNvPr id="11" name="Graphic 4">
              <a:extLst>
                <a:ext uri="{FF2B5EF4-FFF2-40B4-BE49-F238E27FC236}">
                  <a16:creationId xmlns:a16="http://schemas.microsoft.com/office/drawing/2014/main" id="{7A0B8926-C37D-4002-814E-384F109199E7}"/>
                </a:ext>
              </a:extLst>
            </p:cNvPr>
            <p:cNvSpPr/>
            <p:nvPr/>
          </p:nvSpPr>
          <p:spPr>
            <a:xfrm>
              <a:off x="7192513" y="3824168"/>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304161 w 361670"/>
                <a:gd name="connsiteY5" fmla="*/ 208756 h 361333"/>
                <a:gd name="connsiteX6" fmla="*/ 288826 w 361670"/>
                <a:gd name="connsiteY6" fmla="*/ 250252 h 361333"/>
                <a:gd name="connsiteX7" fmla="*/ 273490 w 361670"/>
                <a:gd name="connsiteY7" fmla="*/ 270681 h 361333"/>
                <a:gd name="connsiteX8" fmla="*/ 237067 w 361670"/>
                <a:gd name="connsiteY8" fmla="*/ 297493 h 361333"/>
                <a:gd name="connsiteX9" fmla="*/ 228121 w 361670"/>
                <a:gd name="connsiteY9" fmla="*/ 310261 h 361333"/>
                <a:gd name="connsiteX10" fmla="*/ 221731 w 361670"/>
                <a:gd name="connsiteY10" fmla="*/ 316007 h 361333"/>
                <a:gd name="connsiteX11" fmla="*/ 221092 w 361670"/>
                <a:gd name="connsiteY11" fmla="*/ 316007 h 361333"/>
                <a:gd name="connsiteX12" fmla="*/ 215341 w 361670"/>
                <a:gd name="connsiteY12" fmla="*/ 308985 h 361333"/>
                <a:gd name="connsiteX13" fmla="*/ 229399 w 361670"/>
                <a:gd name="connsiteY13" fmla="*/ 287279 h 361333"/>
                <a:gd name="connsiteX14" fmla="*/ 265821 w 361670"/>
                <a:gd name="connsiteY14" fmla="*/ 260466 h 361333"/>
                <a:gd name="connsiteX15" fmla="*/ 276685 w 361670"/>
                <a:gd name="connsiteY15" fmla="*/ 245783 h 361333"/>
                <a:gd name="connsiteX16" fmla="*/ 292021 w 361670"/>
                <a:gd name="connsiteY16" fmla="*/ 204287 h 361333"/>
                <a:gd name="connsiteX17" fmla="*/ 293298 w 361670"/>
                <a:gd name="connsiteY17" fmla="*/ 194073 h 361333"/>
                <a:gd name="connsiteX18" fmla="*/ 289464 w 361670"/>
                <a:gd name="connsiteY18" fmla="*/ 137894 h 361333"/>
                <a:gd name="connsiteX19" fmla="*/ 287547 w 361670"/>
                <a:gd name="connsiteY19" fmla="*/ 138532 h 361333"/>
                <a:gd name="connsiteX20" fmla="*/ 283713 w 361670"/>
                <a:gd name="connsiteY20" fmla="*/ 143640 h 361333"/>
                <a:gd name="connsiteX21" fmla="*/ 278601 w 361670"/>
                <a:gd name="connsiteY21" fmla="*/ 190243 h 361333"/>
                <a:gd name="connsiteX22" fmla="*/ 287547 w 361670"/>
                <a:gd name="connsiteY22" fmla="*/ 195988 h 361333"/>
                <a:gd name="connsiteX23" fmla="*/ 284352 w 361670"/>
                <a:gd name="connsiteY23" fmla="*/ 213863 h 361333"/>
                <a:gd name="connsiteX24" fmla="*/ 266461 w 361670"/>
                <a:gd name="connsiteY24" fmla="*/ 235569 h 361333"/>
                <a:gd name="connsiteX25" fmla="*/ 253681 w 361670"/>
                <a:gd name="connsiteY25" fmla="*/ 245783 h 361333"/>
                <a:gd name="connsiteX26" fmla="*/ 232594 w 361670"/>
                <a:gd name="connsiteY26" fmla="*/ 255998 h 361333"/>
                <a:gd name="connsiteX27" fmla="*/ 224287 w 361670"/>
                <a:gd name="connsiteY27" fmla="*/ 253444 h 361333"/>
                <a:gd name="connsiteX28" fmla="*/ 226843 w 361670"/>
                <a:gd name="connsiteY28" fmla="*/ 245145 h 361333"/>
                <a:gd name="connsiteX29" fmla="*/ 247930 w 361670"/>
                <a:gd name="connsiteY29" fmla="*/ 234930 h 361333"/>
                <a:gd name="connsiteX30" fmla="*/ 256876 w 361670"/>
                <a:gd name="connsiteY30" fmla="*/ 227908 h 361333"/>
                <a:gd name="connsiteX31" fmla="*/ 274767 w 361670"/>
                <a:gd name="connsiteY31" fmla="*/ 205564 h 361333"/>
                <a:gd name="connsiteX32" fmla="*/ 276685 w 361670"/>
                <a:gd name="connsiteY32" fmla="*/ 203011 h 361333"/>
                <a:gd name="connsiteX33" fmla="*/ 265182 w 361670"/>
                <a:gd name="connsiteY33" fmla="*/ 203011 h 361333"/>
                <a:gd name="connsiteX34" fmla="*/ 244096 w 361670"/>
                <a:gd name="connsiteY34" fmla="*/ 218971 h 361333"/>
                <a:gd name="connsiteX35" fmla="*/ 239623 w 361670"/>
                <a:gd name="connsiteY35" fmla="*/ 220886 h 361333"/>
                <a:gd name="connsiteX36" fmla="*/ 232594 w 361670"/>
                <a:gd name="connsiteY36" fmla="*/ 221524 h 361333"/>
                <a:gd name="connsiteX37" fmla="*/ 191059 w 361670"/>
                <a:gd name="connsiteY37" fmla="*/ 257274 h 361333"/>
                <a:gd name="connsiteX38" fmla="*/ 187864 w 361670"/>
                <a:gd name="connsiteY38" fmla="*/ 283449 h 361333"/>
                <a:gd name="connsiteX39" fmla="*/ 181474 w 361670"/>
                <a:gd name="connsiteY39" fmla="*/ 289833 h 361333"/>
                <a:gd name="connsiteX40" fmla="*/ 181474 w 361670"/>
                <a:gd name="connsiteY40" fmla="*/ 289833 h 361333"/>
                <a:gd name="connsiteX41" fmla="*/ 181474 w 361670"/>
                <a:gd name="connsiteY41" fmla="*/ 289833 h 361333"/>
                <a:gd name="connsiteX42" fmla="*/ 175084 w 361670"/>
                <a:gd name="connsiteY42" fmla="*/ 283449 h 361333"/>
                <a:gd name="connsiteX43" fmla="*/ 171889 w 361670"/>
                <a:gd name="connsiteY43" fmla="*/ 257274 h 361333"/>
                <a:gd name="connsiteX44" fmla="*/ 130355 w 361670"/>
                <a:gd name="connsiteY44" fmla="*/ 221524 h 361333"/>
                <a:gd name="connsiteX45" fmla="*/ 123326 w 361670"/>
                <a:gd name="connsiteY45" fmla="*/ 220886 h 361333"/>
                <a:gd name="connsiteX46" fmla="*/ 118853 w 361670"/>
                <a:gd name="connsiteY46" fmla="*/ 218971 h 361333"/>
                <a:gd name="connsiteX47" fmla="*/ 97766 w 361670"/>
                <a:gd name="connsiteY47" fmla="*/ 203011 h 361333"/>
                <a:gd name="connsiteX48" fmla="*/ 86264 w 361670"/>
                <a:gd name="connsiteY48" fmla="*/ 203011 h 361333"/>
                <a:gd name="connsiteX49" fmla="*/ 87543 w 361670"/>
                <a:gd name="connsiteY49" fmla="*/ 204926 h 361333"/>
                <a:gd name="connsiteX50" fmla="*/ 106073 w 361670"/>
                <a:gd name="connsiteY50" fmla="*/ 227908 h 361333"/>
                <a:gd name="connsiteX51" fmla="*/ 115019 w 361670"/>
                <a:gd name="connsiteY51" fmla="*/ 234930 h 361333"/>
                <a:gd name="connsiteX52" fmla="*/ 136106 w 361670"/>
                <a:gd name="connsiteY52" fmla="*/ 245145 h 361333"/>
                <a:gd name="connsiteX53" fmla="*/ 138662 w 361670"/>
                <a:gd name="connsiteY53" fmla="*/ 253444 h 361333"/>
                <a:gd name="connsiteX54" fmla="*/ 130355 w 361670"/>
                <a:gd name="connsiteY54" fmla="*/ 255998 h 361333"/>
                <a:gd name="connsiteX55" fmla="*/ 109268 w 361670"/>
                <a:gd name="connsiteY55" fmla="*/ 245783 h 361333"/>
                <a:gd name="connsiteX56" fmla="*/ 96488 w 361670"/>
                <a:gd name="connsiteY56" fmla="*/ 235569 h 361333"/>
                <a:gd name="connsiteX57" fmla="*/ 78597 w 361670"/>
                <a:gd name="connsiteY57" fmla="*/ 213225 h 361333"/>
                <a:gd name="connsiteX58" fmla="*/ 76040 w 361670"/>
                <a:gd name="connsiteY58" fmla="*/ 195350 h 361333"/>
                <a:gd name="connsiteX59" fmla="*/ 84986 w 361670"/>
                <a:gd name="connsiteY59" fmla="*/ 189604 h 361333"/>
                <a:gd name="connsiteX60" fmla="*/ 79874 w 361670"/>
                <a:gd name="connsiteY60" fmla="*/ 143001 h 361333"/>
                <a:gd name="connsiteX61" fmla="*/ 76040 w 361670"/>
                <a:gd name="connsiteY61" fmla="*/ 137894 h 361333"/>
                <a:gd name="connsiteX62" fmla="*/ 73484 w 361670"/>
                <a:gd name="connsiteY62" fmla="*/ 137256 h 361333"/>
                <a:gd name="connsiteX63" fmla="*/ 69650 w 361670"/>
                <a:gd name="connsiteY63" fmla="*/ 193435 h 361333"/>
                <a:gd name="connsiteX64" fmla="*/ 70928 w 361670"/>
                <a:gd name="connsiteY64" fmla="*/ 203649 h 361333"/>
                <a:gd name="connsiteX65" fmla="*/ 86264 w 361670"/>
                <a:gd name="connsiteY65" fmla="*/ 245145 h 361333"/>
                <a:gd name="connsiteX66" fmla="*/ 97128 w 361670"/>
                <a:gd name="connsiteY66" fmla="*/ 259828 h 361333"/>
                <a:gd name="connsiteX67" fmla="*/ 133550 w 361670"/>
                <a:gd name="connsiteY67" fmla="*/ 286641 h 361333"/>
                <a:gd name="connsiteX68" fmla="*/ 147607 w 361670"/>
                <a:gd name="connsiteY68" fmla="*/ 308346 h 361333"/>
                <a:gd name="connsiteX69" fmla="*/ 141857 w 361670"/>
                <a:gd name="connsiteY69" fmla="*/ 315369 h 361333"/>
                <a:gd name="connsiteX70" fmla="*/ 141217 w 361670"/>
                <a:gd name="connsiteY70" fmla="*/ 315369 h 361333"/>
                <a:gd name="connsiteX71" fmla="*/ 134828 w 361670"/>
                <a:gd name="connsiteY71" fmla="*/ 309623 h 361333"/>
                <a:gd name="connsiteX72" fmla="*/ 125882 w 361670"/>
                <a:gd name="connsiteY72" fmla="*/ 296855 h 361333"/>
                <a:gd name="connsiteX73" fmla="*/ 89459 w 361670"/>
                <a:gd name="connsiteY73" fmla="*/ 270042 h 361333"/>
                <a:gd name="connsiteX74" fmla="*/ 74123 w 361670"/>
                <a:gd name="connsiteY74" fmla="*/ 249614 h 361333"/>
                <a:gd name="connsiteX75" fmla="*/ 58788 w 361670"/>
                <a:gd name="connsiteY75" fmla="*/ 208118 h 361333"/>
                <a:gd name="connsiteX76" fmla="*/ 56871 w 361670"/>
                <a:gd name="connsiteY76" fmla="*/ 192796 h 361333"/>
                <a:gd name="connsiteX77" fmla="*/ 60704 w 361670"/>
                <a:gd name="connsiteY77" fmla="*/ 136617 h 361333"/>
                <a:gd name="connsiteX78" fmla="*/ 72207 w 361670"/>
                <a:gd name="connsiteY78" fmla="*/ 125126 h 361333"/>
                <a:gd name="connsiteX79" fmla="*/ 80513 w 361670"/>
                <a:gd name="connsiteY79" fmla="*/ 127041 h 361333"/>
                <a:gd name="connsiteX80" fmla="*/ 182113 w 361670"/>
                <a:gd name="connsiteY80" fmla="*/ 46603 h 361333"/>
                <a:gd name="connsiteX81" fmla="*/ 283713 w 361670"/>
                <a:gd name="connsiteY81" fmla="*/ 127041 h 361333"/>
                <a:gd name="connsiteX82" fmla="*/ 292021 w 361670"/>
                <a:gd name="connsiteY82" fmla="*/ 125126 h 361333"/>
                <a:gd name="connsiteX83" fmla="*/ 303522 w 361670"/>
                <a:gd name="connsiteY83" fmla="*/ 136617 h 361333"/>
                <a:gd name="connsiteX84" fmla="*/ 307356 w 361670"/>
                <a:gd name="connsiteY84" fmla="*/ 192796 h 361333"/>
                <a:gd name="connsiteX85" fmla="*/ 304161 w 361670"/>
                <a:gd name="connsiteY85" fmla="*/ 208756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1670" h="361333">
                  <a:moveTo>
                    <a:pt x="180836" y="0"/>
                  </a:moveTo>
                  <a:cubicBezTo>
                    <a:pt x="80513" y="0"/>
                    <a:pt x="0" y="81076"/>
                    <a:pt x="0" y="180667"/>
                  </a:cubicBezTo>
                  <a:cubicBezTo>
                    <a:pt x="0" y="280257"/>
                    <a:pt x="81153" y="361333"/>
                    <a:pt x="180836" y="361333"/>
                  </a:cubicBezTo>
                  <a:cubicBezTo>
                    <a:pt x="280518" y="361333"/>
                    <a:pt x="361670" y="280257"/>
                    <a:pt x="361670" y="180667"/>
                  </a:cubicBezTo>
                  <a:cubicBezTo>
                    <a:pt x="361670" y="81076"/>
                    <a:pt x="281157" y="0"/>
                    <a:pt x="180836" y="0"/>
                  </a:cubicBezTo>
                  <a:close/>
                  <a:moveTo>
                    <a:pt x="304161" y="208756"/>
                  </a:moveTo>
                  <a:lnTo>
                    <a:pt x="288826" y="250252"/>
                  </a:lnTo>
                  <a:cubicBezTo>
                    <a:pt x="285631" y="258551"/>
                    <a:pt x="280518" y="265574"/>
                    <a:pt x="273490" y="270681"/>
                  </a:cubicBezTo>
                  <a:lnTo>
                    <a:pt x="237067" y="297493"/>
                  </a:lnTo>
                  <a:cubicBezTo>
                    <a:pt x="231955" y="301324"/>
                    <a:pt x="228760" y="305793"/>
                    <a:pt x="228121" y="310261"/>
                  </a:cubicBezTo>
                  <a:cubicBezTo>
                    <a:pt x="228121" y="313453"/>
                    <a:pt x="224926" y="316007"/>
                    <a:pt x="221731" y="316007"/>
                  </a:cubicBezTo>
                  <a:cubicBezTo>
                    <a:pt x="221731" y="316007"/>
                    <a:pt x="221092" y="316007"/>
                    <a:pt x="221092" y="316007"/>
                  </a:cubicBezTo>
                  <a:cubicBezTo>
                    <a:pt x="217897" y="315369"/>
                    <a:pt x="214702" y="312815"/>
                    <a:pt x="215341" y="308985"/>
                  </a:cubicBezTo>
                  <a:cubicBezTo>
                    <a:pt x="215980" y="300685"/>
                    <a:pt x="221092" y="293663"/>
                    <a:pt x="229399" y="287279"/>
                  </a:cubicBezTo>
                  <a:lnTo>
                    <a:pt x="265821" y="260466"/>
                  </a:lnTo>
                  <a:cubicBezTo>
                    <a:pt x="270934" y="256636"/>
                    <a:pt x="274767" y="251529"/>
                    <a:pt x="276685" y="245783"/>
                  </a:cubicBezTo>
                  <a:lnTo>
                    <a:pt x="292021" y="204287"/>
                  </a:lnTo>
                  <a:cubicBezTo>
                    <a:pt x="293298" y="201095"/>
                    <a:pt x="293937" y="197903"/>
                    <a:pt x="293298" y="194073"/>
                  </a:cubicBezTo>
                  <a:lnTo>
                    <a:pt x="289464" y="137894"/>
                  </a:lnTo>
                  <a:cubicBezTo>
                    <a:pt x="289464" y="137894"/>
                    <a:pt x="288826" y="137894"/>
                    <a:pt x="287547" y="138532"/>
                  </a:cubicBezTo>
                  <a:cubicBezTo>
                    <a:pt x="286908" y="139171"/>
                    <a:pt x="284991" y="140448"/>
                    <a:pt x="283713" y="143640"/>
                  </a:cubicBezTo>
                  <a:lnTo>
                    <a:pt x="278601" y="190243"/>
                  </a:lnTo>
                  <a:cubicBezTo>
                    <a:pt x="282436" y="191519"/>
                    <a:pt x="285631" y="193435"/>
                    <a:pt x="287547" y="195988"/>
                  </a:cubicBezTo>
                  <a:cubicBezTo>
                    <a:pt x="288826" y="197903"/>
                    <a:pt x="293298" y="204926"/>
                    <a:pt x="284352" y="213863"/>
                  </a:cubicBezTo>
                  <a:lnTo>
                    <a:pt x="266461" y="235569"/>
                  </a:lnTo>
                  <a:cubicBezTo>
                    <a:pt x="263266" y="240038"/>
                    <a:pt x="258154" y="243868"/>
                    <a:pt x="253681" y="245783"/>
                  </a:cubicBezTo>
                  <a:lnTo>
                    <a:pt x="232594" y="255998"/>
                  </a:lnTo>
                  <a:cubicBezTo>
                    <a:pt x="229399" y="257274"/>
                    <a:pt x="225565" y="255998"/>
                    <a:pt x="224287" y="253444"/>
                  </a:cubicBezTo>
                  <a:cubicBezTo>
                    <a:pt x="223009" y="250252"/>
                    <a:pt x="224287" y="246422"/>
                    <a:pt x="226843" y="245145"/>
                  </a:cubicBezTo>
                  <a:lnTo>
                    <a:pt x="247930" y="234930"/>
                  </a:lnTo>
                  <a:cubicBezTo>
                    <a:pt x="251125" y="233015"/>
                    <a:pt x="254320" y="231100"/>
                    <a:pt x="256876" y="227908"/>
                  </a:cubicBezTo>
                  <a:lnTo>
                    <a:pt x="274767" y="205564"/>
                  </a:lnTo>
                  <a:cubicBezTo>
                    <a:pt x="276046" y="204287"/>
                    <a:pt x="276685" y="203649"/>
                    <a:pt x="276685" y="203011"/>
                  </a:cubicBezTo>
                  <a:cubicBezTo>
                    <a:pt x="274767" y="201734"/>
                    <a:pt x="269656" y="201095"/>
                    <a:pt x="265182" y="203011"/>
                  </a:cubicBezTo>
                  <a:cubicBezTo>
                    <a:pt x="258154" y="206203"/>
                    <a:pt x="251125" y="212587"/>
                    <a:pt x="244096" y="218971"/>
                  </a:cubicBezTo>
                  <a:cubicBezTo>
                    <a:pt x="242818" y="220247"/>
                    <a:pt x="241540" y="220886"/>
                    <a:pt x="239623" y="220886"/>
                  </a:cubicBezTo>
                  <a:cubicBezTo>
                    <a:pt x="239623" y="220886"/>
                    <a:pt x="236428" y="220886"/>
                    <a:pt x="232594" y="221524"/>
                  </a:cubicBezTo>
                  <a:cubicBezTo>
                    <a:pt x="212785" y="223439"/>
                    <a:pt x="196172" y="238122"/>
                    <a:pt x="191059" y="257274"/>
                  </a:cubicBezTo>
                  <a:cubicBezTo>
                    <a:pt x="188503" y="266212"/>
                    <a:pt x="187864" y="271958"/>
                    <a:pt x="187864" y="283449"/>
                  </a:cubicBezTo>
                  <a:cubicBezTo>
                    <a:pt x="187864" y="287279"/>
                    <a:pt x="185308" y="289833"/>
                    <a:pt x="181474" y="289833"/>
                  </a:cubicBezTo>
                  <a:cubicBezTo>
                    <a:pt x="181474" y="289833"/>
                    <a:pt x="181474" y="289833"/>
                    <a:pt x="181474" y="289833"/>
                  </a:cubicBezTo>
                  <a:cubicBezTo>
                    <a:pt x="181474" y="289833"/>
                    <a:pt x="181474" y="289833"/>
                    <a:pt x="181474" y="289833"/>
                  </a:cubicBezTo>
                  <a:cubicBezTo>
                    <a:pt x="177641" y="289833"/>
                    <a:pt x="175084" y="287279"/>
                    <a:pt x="175084" y="283449"/>
                  </a:cubicBezTo>
                  <a:cubicBezTo>
                    <a:pt x="175084" y="271958"/>
                    <a:pt x="174446" y="266850"/>
                    <a:pt x="171889" y="257274"/>
                  </a:cubicBezTo>
                  <a:cubicBezTo>
                    <a:pt x="166777" y="238122"/>
                    <a:pt x="150164" y="223439"/>
                    <a:pt x="130355" y="221524"/>
                  </a:cubicBezTo>
                  <a:cubicBezTo>
                    <a:pt x="125882" y="220886"/>
                    <a:pt x="123326" y="220886"/>
                    <a:pt x="123326" y="220886"/>
                  </a:cubicBezTo>
                  <a:cubicBezTo>
                    <a:pt x="122048" y="220886"/>
                    <a:pt x="120131" y="220247"/>
                    <a:pt x="118853" y="218971"/>
                  </a:cubicBezTo>
                  <a:cubicBezTo>
                    <a:pt x="111824" y="212587"/>
                    <a:pt x="104795" y="206203"/>
                    <a:pt x="97766" y="203011"/>
                  </a:cubicBezTo>
                  <a:cubicBezTo>
                    <a:pt x="93293" y="200457"/>
                    <a:pt x="87543" y="201734"/>
                    <a:pt x="86264" y="203011"/>
                  </a:cubicBezTo>
                  <a:cubicBezTo>
                    <a:pt x="86264" y="203649"/>
                    <a:pt x="86903" y="204287"/>
                    <a:pt x="87543" y="204926"/>
                  </a:cubicBezTo>
                  <a:lnTo>
                    <a:pt x="106073" y="227908"/>
                  </a:lnTo>
                  <a:cubicBezTo>
                    <a:pt x="108629" y="231100"/>
                    <a:pt x="111185" y="233015"/>
                    <a:pt x="115019" y="234930"/>
                  </a:cubicBezTo>
                  <a:lnTo>
                    <a:pt x="136106" y="245145"/>
                  </a:lnTo>
                  <a:cubicBezTo>
                    <a:pt x="139301" y="246422"/>
                    <a:pt x="140579" y="250252"/>
                    <a:pt x="138662" y="253444"/>
                  </a:cubicBezTo>
                  <a:cubicBezTo>
                    <a:pt x="137384" y="256636"/>
                    <a:pt x="133550" y="257913"/>
                    <a:pt x="130355" y="255998"/>
                  </a:cubicBezTo>
                  <a:lnTo>
                    <a:pt x="109268" y="245783"/>
                  </a:lnTo>
                  <a:cubicBezTo>
                    <a:pt x="104156" y="243230"/>
                    <a:pt x="99683" y="239399"/>
                    <a:pt x="96488" y="235569"/>
                  </a:cubicBezTo>
                  <a:lnTo>
                    <a:pt x="78597" y="213225"/>
                  </a:lnTo>
                  <a:cubicBezTo>
                    <a:pt x="70289" y="204926"/>
                    <a:pt x="74763" y="197903"/>
                    <a:pt x="76040" y="195350"/>
                  </a:cubicBezTo>
                  <a:cubicBezTo>
                    <a:pt x="77958" y="192796"/>
                    <a:pt x="81153" y="190881"/>
                    <a:pt x="84986" y="189604"/>
                  </a:cubicBezTo>
                  <a:lnTo>
                    <a:pt x="79874" y="143001"/>
                  </a:lnTo>
                  <a:cubicBezTo>
                    <a:pt x="79235" y="139809"/>
                    <a:pt x="76679" y="138532"/>
                    <a:pt x="76040" y="137894"/>
                  </a:cubicBezTo>
                  <a:cubicBezTo>
                    <a:pt x="74763" y="137256"/>
                    <a:pt x="74123" y="137256"/>
                    <a:pt x="73484" y="137256"/>
                  </a:cubicBezTo>
                  <a:lnTo>
                    <a:pt x="69650" y="193435"/>
                  </a:lnTo>
                  <a:cubicBezTo>
                    <a:pt x="69650" y="196627"/>
                    <a:pt x="69650" y="200457"/>
                    <a:pt x="70928" y="203649"/>
                  </a:cubicBezTo>
                  <a:lnTo>
                    <a:pt x="86264" y="245145"/>
                  </a:lnTo>
                  <a:cubicBezTo>
                    <a:pt x="88181" y="250890"/>
                    <a:pt x="92015" y="255998"/>
                    <a:pt x="97128" y="259828"/>
                  </a:cubicBezTo>
                  <a:lnTo>
                    <a:pt x="133550" y="286641"/>
                  </a:lnTo>
                  <a:cubicBezTo>
                    <a:pt x="141857" y="293025"/>
                    <a:pt x="146969" y="300047"/>
                    <a:pt x="147607" y="308346"/>
                  </a:cubicBezTo>
                  <a:cubicBezTo>
                    <a:pt x="148247" y="311538"/>
                    <a:pt x="145052" y="314730"/>
                    <a:pt x="141857" y="315369"/>
                  </a:cubicBezTo>
                  <a:cubicBezTo>
                    <a:pt x="141857" y="315369"/>
                    <a:pt x="141217" y="315369"/>
                    <a:pt x="141217" y="315369"/>
                  </a:cubicBezTo>
                  <a:cubicBezTo>
                    <a:pt x="138022" y="315369"/>
                    <a:pt x="135467" y="312815"/>
                    <a:pt x="134828" y="309623"/>
                  </a:cubicBezTo>
                  <a:cubicBezTo>
                    <a:pt x="134189" y="305154"/>
                    <a:pt x="131633" y="300685"/>
                    <a:pt x="125882" y="296855"/>
                  </a:cubicBezTo>
                  <a:lnTo>
                    <a:pt x="89459" y="270042"/>
                  </a:lnTo>
                  <a:cubicBezTo>
                    <a:pt x="82430" y="264935"/>
                    <a:pt x="77318" y="257913"/>
                    <a:pt x="74123" y="249614"/>
                  </a:cubicBezTo>
                  <a:lnTo>
                    <a:pt x="58788" y="208118"/>
                  </a:lnTo>
                  <a:cubicBezTo>
                    <a:pt x="56871" y="203011"/>
                    <a:pt x="56232" y="197903"/>
                    <a:pt x="56871" y="192796"/>
                  </a:cubicBezTo>
                  <a:lnTo>
                    <a:pt x="60704" y="136617"/>
                  </a:lnTo>
                  <a:cubicBezTo>
                    <a:pt x="61343" y="130233"/>
                    <a:pt x="65817" y="125126"/>
                    <a:pt x="72207" y="125126"/>
                  </a:cubicBezTo>
                  <a:cubicBezTo>
                    <a:pt x="74763" y="125126"/>
                    <a:pt x="77958" y="125764"/>
                    <a:pt x="80513" y="127041"/>
                  </a:cubicBezTo>
                  <a:cubicBezTo>
                    <a:pt x="92654" y="79800"/>
                    <a:pt x="133550" y="46603"/>
                    <a:pt x="182113" y="46603"/>
                  </a:cubicBezTo>
                  <a:cubicBezTo>
                    <a:pt x="230038" y="46603"/>
                    <a:pt x="271572" y="80438"/>
                    <a:pt x="283713" y="127041"/>
                  </a:cubicBezTo>
                  <a:cubicBezTo>
                    <a:pt x="286270" y="125764"/>
                    <a:pt x="289464" y="125126"/>
                    <a:pt x="292021" y="125126"/>
                  </a:cubicBezTo>
                  <a:cubicBezTo>
                    <a:pt x="298411" y="125764"/>
                    <a:pt x="302883" y="130233"/>
                    <a:pt x="303522" y="136617"/>
                  </a:cubicBezTo>
                  <a:lnTo>
                    <a:pt x="307356" y="192796"/>
                  </a:lnTo>
                  <a:cubicBezTo>
                    <a:pt x="306717" y="198542"/>
                    <a:pt x="306078" y="203649"/>
                    <a:pt x="304161" y="208756"/>
                  </a:cubicBezTo>
                  <a:close/>
                </a:path>
              </a:pathLst>
            </a:custGeom>
            <a:grpFill/>
            <a:ln w="6390" cap="flat">
              <a:noFill/>
              <a:prstDash val="solid"/>
              <a:miter/>
            </a:ln>
          </p:spPr>
          <p:txBody>
            <a:bodyPr rtlCol="0" anchor="ctr"/>
            <a:lstStyle/>
            <a:p>
              <a:endParaRPr lang="en-US"/>
            </a:p>
          </p:txBody>
        </p:sp>
        <p:sp>
          <p:nvSpPr>
            <p:cNvPr id="12" name="Graphic 4">
              <a:extLst>
                <a:ext uri="{FF2B5EF4-FFF2-40B4-BE49-F238E27FC236}">
                  <a16:creationId xmlns:a16="http://schemas.microsoft.com/office/drawing/2014/main" id="{4B2B2116-AB1E-4E79-89A4-32AB981DAC15}"/>
                </a:ext>
              </a:extLst>
            </p:cNvPr>
            <p:cNvSpPr/>
            <p:nvPr/>
          </p:nvSpPr>
          <p:spPr>
            <a:xfrm>
              <a:off x="7322229" y="3930780"/>
              <a:ext cx="102238" cy="103420"/>
            </a:xfrm>
            <a:custGeom>
              <a:avLst/>
              <a:gdLst>
                <a:gd name="connsiteX0" fmla="*/ 102239 w 102238"/>
                <a:gd name="connsiteY0" fmla="*/ 52349 h 103420"/>
                <a:gd name="connsiteX1" fmla="*/ 51119 w 102238"/>
                <a:gd name="connsiteY1" fmla="*/ 0 h 103420"/>
                <a:gd name="connsiteX2" fmla="*/ 0 w 102238"/>
                <a:gd name="connsiteY2" fmla="*/ 52349 h 103420"/>
                <a:gd name="connsiteX3" fmla="*/ 0 w 102238"/>
                <a:gd name="connsiteY3" fmla="*/ 102144 h 103420"/>
                <a:gd name="connsiteX4" fmla="*/ 639 w 102238"/>
                <a:gd name="connsiteY4" fmla="*/ 102144 h 103420"/>
                <a:gd name="connsiteX5" fmla="*/ 7668 w 102238"/>
                <a:gd name="connsiteY5" fmla="*/ 103421 h 103420"/>
                <a:gd name="connsiteX6" fmla="*/ 7668 w 102238"/>
                <a:gd name="connsiteY6" fmla="*/ 54264 h 103420"/>
                <a:gd name="connsiteX7" fmla="*/ 50481 w 102238"/>
                <a:gd name="connsiteY7" fmla="*/ 11491 h 103420"/>
                <a:gd name="connsiteX8" fmla="*/ 93293 w 102238"/>
                <a:gd name="connsiteY8" fmla="*/ 54264 h 103420"/>
                <a:gd name="connsiteX9" fmla="*/ 93293 w 102238"/>
                <a:gd name="connsiteY9" fmla="*/ 103421 h 103420"/>
                <a:gd name="connsiteX10" fmla="*/ 100322 w 102238"/>
                <a:gd name="connsiteY10" fmla="*/ 102144 h 103420"/>
                <a:gd name="connsiteX11" fmla="*/ 100961 w 102238"/>
                <a:gd name="connsiteY11" fmla="*/ 102144 h 103420"/>
                <a:gd name="connsiteX12" fmla="*/ 100961 w 102238"/>
                <a:gd name="connsiteY12" fmla="*/ 52349 h 10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238" h="103420">
                  <a:moveTo>
                    <a:pt x="102239" y="52349"/>
                  </a:moveTo>
                  <a:cubicBezTo>
                    <a:pt x="102239" y="23621"/>
                    <a:pt x="79235" y="0"/>
                    <a:pt x="51119" y="0"/>
                  </a:cubicBezTo>
                  <a:cubicBezTo>
                    <a:pt x="23004" y="0"/>
                    <a:pt x="0" y="23621"/>
                    <a:pt x="0" y="52349"/>
                  </a:cubicBezTo>
                  <a:lnTo>
                    <a:pt x="0" y="102144"/>
                  </a:lnTo>
                  <a:cubicBezTo>
                    <a:pt x="0" y="102144"/>
                    <a:pt x="639" y="102144"/>
                    <a:pt x="639" y="102144"/>
                  </a:cubicBezTo>
                  <a:cubicBezTo>
                    <a:pt x="3195" y="102144"/>
                    <a:pt x="5751" y="102782"/>
                    <a:pt x="7668" y="103421"/>
                  </a:cubicBezTo>
                  <a:lnTo>
                    <a:pt x="7668" y="54264"/>
                  </a:lnTo>
                  <a:cubicBezTo>
                    <a:pt x="7668" y="30643"/>
                    <a:pt x="26837" y="11491"/>
                    <a:pt x="50481" y="11491"/>
                  </a:cubicBezTo>
                  <a:cubicBezTo>
                    <a:pt x="74123" y="11491"/>
                    <a:pt x="93293" y="30643"/>
                    <a:pt x="93293" y="54264"/>
                  </a:cubicBezTo>
                  <a:lnTo>
                    <a:pt x="93293" y="103421"/>
                  </a:lnTo>
                  <a:cubicBezTo>
                    <a:pt x="95849" y="102782"/>
                    <a:pt x="97766" y="102144"/>
                    <a:pt x="100322" y="102144"/>
                  </a:cubicBezTo>
                  <a:cubicBezTo>
                    <a:pt x="100322" y="102144"/>
                    <a:pt x="100961" y="102144"/>
                    <a:pt x="100961" y="102144"/>
                  </a:cubicBezTo>
                  <a:lnTo>
                    <a:pt x="100961" y="52349"/>
                  </a:lnTo>
                  <a:close/>
                </a:path>
              </a:pathLst>
            </a:custGeom>
            <a:grpFill/>
            <a:ln w="6390"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30118A13-A077-4E8C-9F17-F4623AABBB8E}"/>
              </a:ext>
            </a:extLst>
          </p:cNvPr>
          <p:cNvGrpSpPr/>
          <p:nvPr/>
        </p:nvGrpSpPr>
        <p:grpSpPr>
          <a:xfrm>
            <a:off x="6229076" y="6209691"/>
            <a:ext cx="611989" cy="612003"/>
            <a:chOff x="7192513" y="3339623"/>
            <a:chExt cx="361670" cy="361333"/>
          </a:xfrm>
          <a:solidFill>
            <a:srgbClr val="27BDBE"/>
          </a:solidFill>
        </p:grpSpPr>
        <p:sp>
          <p:nvSpPr>
            <p:cNvPr id="14" name="Graphic 4">
              <a:extLst>
                <a:ext uri="{FF2B5EF4-FFF2-40B4-BE49-F238E27FC236}">
                  <a16:creationId xmlns:a16="http://schemas.microsoft.com/office/drawing/2014/main" id="{4B43862B-3225-4C51-8C3C-CA4E82852758}"/>
                </a:ext>
              </a:extLst>
            </p:cNvPr>
            <p:cNvSpPr/>
            <p:nvPr/>
          </p:nvSpPr>
          <p:spPr>
            <a:xfrm>
              <a:off x="7355456" y="3464111"/>
              <a:ext cx="12141" cy="34473"/>
            </a:xfrm>
            <a:custGeom>
              <a:avLst/>
              <a:gdLst>
                <a:gd name="connsiteX0" fmla="*/ 12141 w 12141"/>
                <a:gd name="connsiteY0" fmla="*/ 34474 h 34473"/>
                <a:gd name="connsiteX1" fmla="*/ 12141 w 12141"/>
                <a:gd name="connsiteY1" fmla="*/ 28728 h 34473"/>
                <a:gd name="connsiteX2" fmla="*/ 12141 w 12141"/>
                <a:gd name="connsiteY2" fmla="*/ 28090 h 34473"/>
                <a:gd name="connsiteX3" fmla="*/ 12141 w 12141"/>
                <a:gd name="connsiteY3" fmla="*/ 5746 h 34473"/>
                <a:gd name="connsiteX4" fmla="*/ 10224 w 12141"/>
                <a:gd name="connsiteY4" fmla="*/ 1915 h 34473"/>
                <a:gd name="connsiteX5" fmla="*/ 5751 w 12141"/>
                <a:gd name="connsiteY5" fmla="*/ 0 h 34473"/>
                <a:gd name="connsiteX6" fmla="*/ 0 w 12141"/>
                <a:gd name="connsiteY6" fmla="*/ 5746 h 34473"/>
                <a:gd name="connsiteX7" fmla="*/ 0 w 12141"/>
                <a:gd name="connsiteY7" fmla="*/ 28728 h 34473"/>
                <a:gd name="connsiteX8" fmla="*/ 12141 w 12141"/>
                <a:gd name="connsiteY8" fmla="*/ 34474 h 3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34473">
                  <a:moveTo>
                    <a:pt x="12141" y="34474"/>
                  </a:moveTo>
                  <a:lnTo>
                    <a:pt x="12141" y="28728"/>
                  </a:lnTo>
                  <a:cubicBezTo>
                    <a:pt x="12141" y="28728"/>
                    <a:pt x="12141" y="28090"/>
                    <a:pt x="12141" y="28090"/>
                  </a:cubicBezTo>
                  <a:lnTo>
                    <a:pt x="12141" y="5746"/>
                  </a:lnTo>
                  <a:cubicBezTo>
                    <a:pt x="12141" y="4469"/>
                    <a:pt x="11502" y="2554"/>
                    <a:pt x="10224" y="1915"/>
                  </a:cubicBezTo>
                  <a:cubicBezTo>
                    <a:pt x="8946" y="638"/>
                    <a:pt x="7668" y="0"/>
                    <a:pt x="5751" y="0"/>
                  </a:cubicBezTo>
                  <a:cubicBezTo>
                    <a:pt x="2556" y="0"/>
                    <a:pt x="0" y="2554"/>
                    <a:pt x="0" y="5746"/>
                  </a:cubicBezTo>
                  <a:lnTo>
                    <a:pt x="0" y="28728"/>
                  </a:lnTo>
                  <a:cubicBezTo>
                    <a:pt x="3834" y="30005"/>
                    <a:pt x="8307" y="31920"/>
                    <a:pt x="12141" y="34474"/>
                  </a:cubicBezTo>
                  <a:close/>
                </a:path>
              </a:pathLst>
            </a:custGeom>
            <a:grpFill/>
            <a:ln w="639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119B6C1E-D0E6-4F56-83B9-8568AA0EC177}"/>
                </a:ext>
              </a:extLst>
            </p:cNvPr>
            <p:cNvSpPr/>
            <p:nvPr/>
          </p:nvSpPr>
          <p:spPr>
            <a:xfrm>
              <a:off x="7379738" y="3464111"/>
              <a:ext cx="12141" cy="33835"/>
            </a:xfrm>
            <a:custGeom>
              <a:avLst/>
              <a:gdLst>
                <a:gd name="connsiteX0" fmla="*/ 12141 w 12141"/>
                <a:gd name="connsiteY0" fmla="*/ 28728 h 33835"/>
                <a:gd name="connsiteX1" fmla="*/ 12141 w 12141"/>
                <a:gd name="connsiteY1" fmla="*/ 5746 h 33835"/>
                <a:gd name="connsiteX2" fmla="*/ 6390 w 12141"/>
                <a:gd name="connsiteY2" fmla="*/ 0 h 33835"/>
                <a:gd name="connsiteX3" fmla="*/ 1917 w 12141"/>
                <a:gd name="connsiteY3" fmla="*/ 1915 h 33835"/>
                <a:gd name="connsiteX4" fmla="*/ 0 w 12141"/>
                <a:gd name="connsiteY4" fmla="*/ 5746 h 33835"/>
                <a:gd name="connsiteX5" fmla="*/ 0 w 12141"/>
                <a:gd name="connsiteY5" fmla="*/ 33835 h 33835"/>
                <a:gd name="connsiteX6" fmla="*/ 12141 w 12141"/>
                <a:gd name="connsiteY6" fmla="*/ 28728 h 3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1" h="33835">
                  <a:moveTo>
                    <a:pt x="12141" y="28728"/>
                  </a:moveTo>
                  <a:lnTo>
                    <a:pt x="12141" y="5746"/>
                  </a:lnTo>
                  <a:cubicBezTo>
                    <a:pt x="12141" y="2554"/>
                    <a:pt x="9585" y="0"/>
                    <a:pt x="6390" y="0"/>
                  </a:cubicBezTo>
                  <a:cubicBezTo>
                    <a:pt x="5111" y="0"/>
                    <a:pt x="3195" y="638"/>
                    <a:pt x="1917" y="1915"/>
                  </a:cubicBezTo>
                  <a:cubicBezTo>
                    <a:pt x="639" y="3192"/>
                    <a:pt x="0" y="4469"/>
                    <a:pt x="0" y="5746"/>
                  </a:cubicBezTo>
                  <a:lnTo>
                    <a:pt x="0" y="33835"/>
                  </a:lnTo>
                  <a:cubicBezTo>
                    <a:pt x="4473" y="31920"/>
                    <a:pt x="8306" y="30005"/>
                    <a:pt x="12141" y="28728"/>
                  </a:cubicBezTo>
                  <a:close/>
                </a:path>
              </a:pathLst>
            </a:custGeom>
            <a:grpFill/>
            <a:ln w="639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8B946FB8-1923-44A9-B587-6E9C7683D636}"/>
                </a:ext>
              </a:extLst>
            </p:cNvPr>
            <p:cNvSpPr/>
            <p:nvPr/>
          </p:nvSpPr>
          <p:spPr>
            <a:xfrm>
              <a:off x="7404659" y="3440490"/>
              <a:ext cx="12140" cy="51710"/>
            </a:xfrm>
            <a:custGeom>
              <a:avLst/>
              <a:gdLst>
                <a:gd name="connsiteX0" fmla="*/ 1917 w 12140"/>
                <a:gd name="connsiteY0" fmla="*/ 50434 h 51710"/>
                <a:gd name="connsiteX1" fmla="*/ 12140 w 12140"/>
                <a:gd name="connsiteY1" fmla="*/ 51710 h 51710"/>
                <a:gd name="connsiteX2" fmla="*/ 12140 w 12140"/>
                <a:gd name="connsiteY2" fmla="*/ 5107 h 51710"/>
                <a:gd name="connsiteX3" fmla="*/ 6390 w 12140"/>
                <a:gd name="connsiteY3" fmla="*/ 0 h 51710"/>
                <a:gd name="connsiteX4" fmla="*/ 1917 w 12140"/>
                <a:gd name="connsiteY4" fmla="*/ 1915 h 51710"/>
                <a:gd name="connsiteX5" fmla="*/ 0 w 12140"/>
                <a:gd name="connsiteY5" fmla="*/ 5746 h 51710"/>
                <a:gd name="connsiteX6" fmla="*/ 0 w 12140"/>
                <a:gd name="connsiteY6" fmla="*/ 30005 h 51710"/>
                <a:gd name="connsiteX7" fmla="*/ 0 w 12140"/>
                <a:gd name="connsiteY7" fmla="*/ 51072 h 51710"/>
                <a:gd name="connsiteX8" fmla="*/ 1917 w 12140"/>
                <a:gd name="connsiteY8" fmla="*/ 50434 h 5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0" h="51710">
                  <a:moveTo>
                    <a:pt x="1917" y="50434"/>
                  </a:moveTo>
                  <a:cubicBezTo>
                    <a:pt x="5111" y="50434"/>
                    <a:pt x="8945" y="51072"/>
                    <a:pt x="12140" y="51710"/>
                  </a:cubicBezTo>
                  <a:lnTo>
                    <a:pt x="12140" y="5107"/>
                  </a:lnTo>
                  <a:cubicBezTo>
                    <a:pt x="12140" y="1915"/>
                    <a:pt x="9585" y="0"/>
                    <a:pt x="6390" y="0"/>
                  </a:cubicBezTo>
                  <a:cubicBezTo>
                    <a:pt x="5111" y="0"/>
                    <a:pt x="3195" y="639"/>
                    <a:pt x="1917" y="1915"/>
                  </a:cubicBezTo>
                  <a:cubicBezTo>
                    <a:pt x="639" y="3192"/>
                    <a:pt x="0" y="4469"/>
                    <a:pt x="0" y="5746"/>
                  </a:cubicBezTo>
                  <a:lnTo>
                    <a:pt x="0" y="30005"/>
                  </a:lnTo>
                  <a:lnTo>
                    <a:pt x="0" y="51072"/>
                  </a:lnTo>
                  <a:cubicBezTo>
                    <a:pt x="639" y="50434"/>
                    <a:pt x="1278" y="50434"/>
                    <a:pt x="1917" y="50434"/>
                  </a:cubicBezTo>
                  <a:close/>
                </a:path>
              </a:pathLst>
            </a:custGeom>
            <a:grpFill/>
            <a:ln w="6390" cap="flat">
              <a:noFill/>
              <a:prstDash val="solid"/>
              <a:miter/>
            </a:ln>
          </p:spPr>
          <p:txBody>
            <a:bodyPr rtlCol="0" anchor="ctr"/>
            <a:lstStyle/>
            <a:p>
              <a:endParaRPr lang="en-US"/>
            </a:p>
          </p:txBody>
        </p:sp>
        <p:sp>
          <p:nvSpPr>
            <p:cNvPr id="17" name="Graphic 4">
              <a:extLst>
                <a:ext uri="{FF2B5EF4-FFF2-40B4-BE49-F238E27FC236}">
                  <a16:creationId xmlns:a16="http://schemas.microsoft.com/office/drawing/2014/main" id="{75F09E47-59E3-4B8F-AE21-1EB3126E60BE}"/>
                </a:ext>
              </a:extLst>
            </p:cNvPr>
            <p:cNvSpPr/>
            <p:nvPr/>
          </p:nvSpPr>
          <p:spPr>
            <a:xfrm>
              <a:off x="7446194" y="3445597"/>
              <a:ext cx="19169" cy="85545"/>
            </a:xfrm>
            <a:custGeom>
              <a:avLst/>
              <a:gdLst>
                <a:gd name="connsiteX0" fmla="*/ 7668 w 19169"/>
                <a:gd name="connsiteY0" fmla="*/ 62563 h 85545"/>
                <a:gd name="connsiteX1" fmla="*/ 1278 w 19169"/>
                <a:gd name="connsiteY1" fmla="*/ 68947 h 85545"/>
                <a:gd name="connsiteX2" fmla="*/ 0 w 19169"/>
                <a:gd name="connsiteY2" fmla="*/ 68947 h 85545"/>
                <a:gd name="connsiteX3" fmla="*/ 5750 w 19169"/>
                <a:gd name="connsiteY3" fmla="*/ 85546 h 85545"/>
                <a:gd name="connsiteX4" fmla="*/ 19170 w 19169"/>
                <a:gd name="connsiteY4" fmla="*/ 83630 h 85545"/>
                <a:gd name="connsiteX5" fmla="*/ 19170 w 19169"/>
                <a:gd name="connsiteY5" fmla="*/ 51072 h 85545"/>
                <a:gd name="connsiteX6" fmla="*/ 19170 w 19169"/>
                <a:gd name="connsiteY6" fmla="*/ 50434 h 85545"/>
                <a:gd name="connsiteX7" fmla="*/ 19170 w 19169"/>
                <a:gd name="connsiteY7" fmla="*/ 5746 h 85545"/>
                <a:gd name="connsiteX8" fmla="*/ 13419 w 19169"/>
                <a:gd name="connsiteY8" fmla="*/ 0 h 85545"/>
                <a:gd name="connsiteX9" fmla="*/ 8945 w 19169"/>
                <a:gd name="connsiteY9" fmla="*/ 1916 h 85545"/>
                <a:gd name="connsiteX10" fmla="*/ 7029 w 19169"/>
                <a:gd name="connsiteY10" fmla="*/ 5746 h 85545"/>
                <a:gd name="connsiteX11" fmla="*/ 7029 w 19169"/>
                <a:gd name="connsiteY11" fmla="*/ 62563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9" h="85545">
                  <a:moveTo>
                    <a:pt x="7668" y="62563"/>
                  </a:moveTo>
                  <a:cubicBezTo>
                    <a:pt x="7668" y="66394"/>
                    <a:pt x="5111" y="68947"/>
                    <a:pt x="1278" y="68947"/>
                  </a:cubicBezTo>
                  <a:cubicBezTo>
                    <a:pt x="639" y="68947"/>
                    <a:pt x="0" y="68947"/>
                    <a:pt x="0" y="68947"/>
                  </a:cubicBezTo>
                  <a:cubicBezTo>
                    <a:pt x="3195" y="74054"/>
                    <a:pt x="5111" y="79800"/>
                    <a:pt x="5750" y="85546"/>
                  </a:cubicBezTo>
                  <a:cubicBezTo>
                    <a:pt x="10224" y="84269"/>
                    <a:pt x="14696" y="83630"/>
                    <a:pt x="19170" y="83630"/>
                  </a:cubicBezTo>
                  <a:lnTo>
                    <a:pt x="19170" y="51072"/>
                  </a:lnTo>
                  <a:cubicBezTo>
                    <a:pt x="19170" y="51072"/>
                    <a:pt x="19170" y="51072"/>
                    <a:pt x="19170" y="50434"/>
                  </a:cubicBezTo>
                  <a:lnTo>
                    <a:pt x="19170" y="5746"/>
                  </a:lnTo>
                  <a:cubicBezTo>
                    <a:pt x="19170" y="2554"/>
                    <a:pt x="16614" y="0"/>
                    <a:pt x="13419" y="0"/>
                  </a:cubicBezTo>
                  <a:cubicBezTo>
                    <a:pt x="12140" y="0"/>
                    <a:pt x="10224" y="639"/>
                    <a:pt x="8945" y="1916"/>
                  </a:cubicBezTo>
                  <a:cubicBezTo>
                    <a:pt x="7668" y="3192"/>
                    <a:pt x="7668" y="4469"/>
                    <a:pt x="7029" y="5746"/>
                  </a:cubicBezTo>
                  <a:lnTo>
                    <a:pt x="7029" y="62563"/>
                  </a:lnTo>
                  <a:close/>
                </a:path>
              </a:pathLst>
            </a:custGeom>
            <a:grpFill/>
            <a:ln w="6390" cap="flat">
              <a:noFill/>
              <a:prstDash val="solid"/>
              <a:miter/>
            </a:ln>
          </p:spPr>
          <p:txBody>
            <a:bodyPr rtlCol="0" anchor="ctr"/>
            <a:lstStyle/>
            <a:p>
              <a:endParaRPr lang="en-US"/>
            </a:p>
          </p:txBody>
        </p:sp>
        <p:sp>
          <p:nvSpPr>
            <p:cNvPr id="18" name="Graphic 4">
              <a:extLst>
                <a:ext uri="{FF2B5EF4-FFF2-40B4-BE49-F238E27FC236}">
                  <a16:creationId xmlns:a16="http://schemas.microsoft.com/office/drawing/2014/main" id="{6B51A8DF-069A-49D3-92B5-603A7450943D}"/>
                </a:ext>
              </a:extLst>
            </p:cNvPr>
            <p:cNvSpPr/>
            <p:nvPr/>
          </p:nvSpPr>
          <p:spPr>
            <a:xfrm>
              <a:off x="7429579" y="3432191"/>
              <a:ext cx="12141" cy="74692"/>
            </a:xfrm>
            <a:custGeom>
              <a:avLst/>
              <a:gdLst>
                <a:gd name="connsiteX0" fmla="*/ 0 w 12141"/>
                <a:gd name="connsiteY0" fmla="*/ 13406 h 74692"/>
                <a:gd name="connsiteX1" fmla="*/ 0 w 12141"/>
                <a:gd name="connsiteY1" fmla="*/ 13406 h 74692"/>
                <a:gd name="connsiteX2" fmla="*/ 0 w 12141"/>
                <a:gd name="connsiteY2" fmla="*/ 65117 h 74692"/>
                <a:gd name="connsiteX3" fmla="*/ 10225 w 12141"/>
                <a:gd name="connsiteY3" fmla="*/ 72778 h 74692"/>
                <a:gd name="connsiteX4" fmla="*/ 10225 w 12141"/>
                <a:gd name="connsiteY4" fmla="*/ 72778 h 74692"/>
                <a:gd name="connsiteX5" fmla="*/ 12141 w 12141"/>
                <a:gd name="connsiteY5" fmla="*/ 74693 h 74692"/>
                <a:gd name="connsiteX6" fmla="*/ 12141 w 12141"/>
                <a:gd name="connsiteY6" fmla="*/ 19152 h 74692"/>
                <a:gd name="connsiteX7" fmla="*/ 12141 w 12141"/>
                <a:gd name="connsiteY7" fmla="*/ 19152 h 74692"/>
                <a:gd name="connsiteX8" fmla="*/ 12141 w 12141"/>
                <a:gd name="connsiteY8" fmla="*/ 18514 h 74692"/>
                <a:gd name="connsiteX9" fmla="*/ 12141 w 12141"/>
                <a:gd name="connsiteY9" fmla="*/ 5746 h 74692"/>
                <a:gd name="connsiteX10" fmla="*/ 6390 w 12141"/>
                <a:gd name="connsiteY10" fmla="*/ 0 h 74692"/>
                <a:gd name="connsiteX11" fmla="*/ 1917 w 12141"/>
                <a:gd name="connsiteY11" fmla="*/ 1915 h 74692"/>
                <a:gd name="connsiteX12" fmla="*/ 0 w 12141"/>
                <a:gd name="connsiteY12" fmla="*/ 5746 h 74692"/>
                <a:gd name="connsiteX13" fmla="*/ 0 w 12141"/>
                <a:gd name="connsiteY13" fmla="*/ 13406 h 74692"/>
                <a:gd name="connsiteX14" fmla="*/ 0 w 12141"/>
                <a:gd name="connsiteY14" fmla="*/ 13406 h 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41" h="74692">
                  <a:moveTo>
                    <a:pt x="0" y="13406"/>
                  </a:moveTo>
                  <a:cubicBezTo>
                    <a:pt x="0" y="14045"/>
                    <a:pt x="0" y="14045"/>
                    <a:pt x="0" y="13406"/>
                  </a:cubicBezTo>
                  <a:lnTo>
                    <a:pt x="0" y="65117"/>
                  </a:lnTo>
                  <a:cubicBezTo>
                    <a:pt x="3835" y="67032"/>
                    <a:pt x="7030" y="69586"/>
                    <a:pt x="10225" y="72778"/>
                  </a:cubicBezTo>
                  <a:lnTo>
                    <a:pt x="10225" y="72778"/>
                  </a:lnTo>
                  <a:cubicBezTo>
                    <a:pt x="10863" y="73416"/>
                    <a:pt x="11502" y="74054"/>
                    <a:pt x="12141" y="74693"/>
                  </a:cubicBezTo>
                  <a:lnTo>
                    <a:pt x="12141" y="19152"/>
                  </a:lnTo>
                  <a:cubicBezTo>
                    <a:pt x="12141" y="19152"/>
                    <a:pt x="12141" y="19152"/>
                    <a:pt x="12141" y="19152"/>
                  </a:cubicBezTo>
                  <a:cubicBezTo>
                    <a:pt x="12141" y="19152"/>
                    <a:pt x="12141" y="18514"/>
                    <a:pt x="12141" y="18514"/>
                  </a:cubicBezTo>
                  <a:lnTo>
                    <a:pt x="12141" y="5746"/>
                  </a:lnTo>
                  <a:cubicBezTo>
                    <a:pt x="12141" y="2554"/>
                    <a:pt x="9585" y="0"/>
                    <a:pt x="6390" y="0"/>
                  </a:cubicBezTo>
                  <a:cubicBezTo>
                    <a:pt x="5112" y="0"/>
                    <a:pt x="3195" y="638"/>
                    <a:pt x="1917" y="1915"/>
                  </a:cubicBezTo>
                  <a:cubicBezTo>
                    <a:pt x="640" y="3192"/>
                    <a:pt x="0" y="4469"/>
                    <a:pt x="0" y="5746"/>
                  </a:cubicBezTo>
                  <a:lnTo>
                    <a:pt x="0" y="13406"/>
                  </a:lnTo>
                  <a:cubicBezTo>
                    <a:pt x="0" y="12768"/>
                    <a:pt x="0" y="13406"/>
                    <a:pt x="0" y="13406"/>
                  </a:cubicBezTo>
                  <a:close/>
                </a:path>
              </a:pathLst>
            </a:custGeom>
            <a:grpFill/>
            <a:ln w="6390" cap="flat">
              <a:noFill/>
              <a:prstDash val="solid"/>
              <a:miter/>
            </a:ln>
          </p:spPr>
          <p:txBody>
            <a:bodyPr rtlCol="0" anchor="ctr"/>
            <a:lstStyle/>
            <a:p>
              <a:endParaRPr lang="en-US"/>
            </a:p>
          </p:txBody>
        </p:sp>
        <p:sp>
          <p:nvSpPr>
            <p:cNvPr id="19" name="Graphic 4">
              <a:extLst>
                <a:ext uri="{FF2B5EF4-FFF2-40B4-BE49-F238E27FC236}">
                  <a16:creationId xmlns:a16="http://schemas.microsoft.com/office/drawing/2014/main" id="{05C0214A-A6C7-43EF-9475-C36925215465}"/>
                </a:ext>
              </a:extLst>
            </p:cNvPr>
            <p:cNvSpPr/>
            <p:nvPr/>
          </p:nvSpPr>
          <p:spPr>
            <a:xfrm>
              <a:off x="7281333" y="3445597"/>
              <a:ext cx="19808" cy="85545"/>
            </a:xfrm>
            <a:custGeom>
              <a:avLst/>
              <a:gdLst>
                <a:gd name="connsiteX0" fmla="*/ 639 w 19808"/>
                <a:gd name="connsiteY0" fmla="*/ 51072 h 85545"/>
                <a:gd name="connsiteX1" fmla="*/ 639 w 19808"/>
                <a:gd name="connsiteY1" fmla="*/ 83630 h 85545"/>
                <a:gd name="connsiteX2" fmla="*/ 14058 w 19808"/>
                <a:gd name="connsiteY2" fmla="*/ 85546 h 85545"/>
                <a:gd name="connsiteX3" fmla="*/ 19809 w 19808"/>
                <a:gd name="connsiteY3" fmla="*/ 69586 h 85545"/>
                <a:gd name="connsiteX4" fmla="*/ 18531 w 19808"/>
                <a:gd name="connsiteY4" fmla="*/ 69586 h 85545"/>
                <a:gd name="connsiteX5" fmla="*/ 12141 w 19808"/>
                <a:gd name="connsiteY5" fmla="*/ 63202 h 85545"/>
                <a:gd name="connsiteX6" fmla="*/ 12141 w 19808"/>
                <a:gd name="connsiteY6" fmla="*/ 5746 h 85545"/>
                <a:gd name="connsiteX7" fmla="*/ 10224 w 19808"/>
                <a:gd name="connsiteY7" fmla="*/ 1916 h 85545"/>
                <a:gd name="connsiteX8" fmla="*/ 5751 w 19808"/>
                <a:gd name="connsiteY8" fmla="*/ 0 h 85545"/>
                <a:gd name="connsiteX9" fmla="*/ 0 w 19808"/>
                <a:gd name="connsiteY9" fmla="*/ 5746 h 85545"/>
                <a:gd name="connsiteX10" fmla="*/ 639 w 19808"/>
                <a:gd name="connsiteY10" fmla="*/ 51072 h 85545"/>
                <a:gd name="connsiteX11" fmla="*/ 639 w 19808"/>
                <a:gd name="connsiteY11" fmla="*/ 51072 h 8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 h="85545">
                  <a:moveTo>
                    <a:pt x="639" y="51072"/>
                  </a:moveTo>
                  <a:lnTo>
                    <a:pt x="639" y="83630"/>
                  </a:lnTo>
                  <a:cubicBezTo>
                    <a:pt x="5112" y="83630"/>
                    <a:pt x="9585" y="84269"/>
                    <a:pt x="14058" y="85546"/>
                  </a:cubicBezTo>
                  <a:cubicBezTo>
                    <a:pt x="15336" y="79800"/>
                    <a:pt x="17253" y="74693"/>
                    <a:pt x="19809" y="69586"/>
                  </a:cubicBezTo>
                  <a:cubicBezTo>
                    <a:pt x="19170" y="69586"/>
                    <a:pt x="19170" y="69586"/>
                    <a:pt x="18531" y="69586"/>
                  </a:cubicBezTo>
                  <a:cubicBezTo>
                    <a:pt x="14697" y="69586"/>
                    <a:pt x="12141" y="67032"/>
                    <a:pt x="12141" y="63202"/>
                  </a:cubicBezTo>
                  <a:lnTo>
                    <a:pt x="12141" y="5746"/>
                  </a:lnTo>
                  <a:cubicBezTo>
                    <a:pt x="12141" y="3831"/>
                    <a:pt x="11502" y="2554"/>
                    <a:pt x="10224" y="1916"/>
                  </a:cubicBezTo>
                  <a:cubicBezTo>
                    <a:pt x="8946" y="639"/>
                    <a:pt x="7668" y="0"/>
                    <a:pt x="5751" y="0"/>
                  </a:cubicBezTo>
                  <a:cubicBezTo>
                    <a:pt x="2556" y="0"/>
                    <a:pt x="0" y="2554"/>
                    <a:pt x="0" y="5746"/>
                  </a:cubicBezTo>
                  <a:lnTo>
                    <a:pt x="639" y="51072"/>
                  </a:lnTo>
                  <a:cubicBezTo>
                    <a:pt x="639" y="50434"/>
                    <a:pt x="639" y="51072"/>
                    <a:pt x="639" y="51072"/>
                  </a:cubicBezTo>
                  <a:close/>
                </a:path>
              </a:pathLst>
            </a:custGeom>
            <a:grpFill/>
            <a:ln w="6390" cap="flat">
              <a:noFill/>
              <a:prstDash val="solid"/>
              <a:miter/>
            </a:ln>
          </p:spPr>
          <p:txBody>
            <a:bodyPr rtlCol="0" anchor="ctr"/>
            <a:lstStyle/>
            <a:p>
              <a:endParaRPr lang="en-US"/>
            </a:p>
          </p:txBody>
        </p:sp>
        <p:sp>
          <p:nvSpPr>
            <p:cNvPr id="20" name="Graphic 4">
              <a:extLst>
                <a:ext uri="{FF2B5EF4-FFF2-40B4-BE49-F238E27FC236}">
                  <a16:creationId xmlns:a16="http://schemas.microsoft.com/office/drawing/2014/main" id="{4F767294-7739-4AAC-B2C3-345CA247BE48}"/>
                </a:ext>
              </a:extLst>
            </p:cNvPr>
            <p:cNvSpPr/>
            <p:nvPr/>
          </p:nvSpPr>
          <p:spPr>
            <a:xfrm>
              <a:off x="7192513" y="3339623"/>
              <a:ext cx="361670" cy="361333"/>
            </a:xfrm>
            <a:custGeom>
              <a:avLst/>
              <a:gdLst>
                <a:gd name="connsiteX0" fmla="*/ 180836 w 361670"/>
                <a:gd name="connsiteY0" fmla="*/ 0 h 361333"/>
                <a:gd name="connsiteX1" fmla="*/ 0 w 361670"/>
                <a:gd name="connsiteY1" fmla="*/ 180667 h 361333"/>
                <a:gd name="connsiteX2" fmla="*/ 180836 w 361670"/>
                <a:gd name="connsiteY2" fmla="*/ 361333 h 361333"/>
                <a:gd name="connsiteX3" fmla="*/ 361670 w 361670"/>
                <a:gd name="connsiteY3" fmla="*/ 180667 h 361333"/>
                <a:gd name="connsiteX4" fmla="*/ 180836 w 361670"/>
                <a:gd name="connsiteY4" fmla="*/ 0 h 361333"/>
                <a:gd name="connsiteX5" fmla="*/ 288826 w 361670"/>
                <a:gd name="connsiteY5" fmla="*/ 250252 h 361333"/>
                <a:gd name="connsiteX6" fmla="*/ 285631 w 361670"/>
                <a:gd name="connsiteY6" fmla="*/ 255998 h 361333"/>
                <a:gd name="connsiteX7" fmla="*/ 285631 w 361670"/>
                <a:gd name="connsiteY7" fmla="*/ 274511 h 361333"/>
                <a:gd name="connsiteX8" fmla="*/ 279241 w 361670"/>
                <a:gd name="connsiteY8" fmla="*/ 280895 h 361333"/>
                <a:gd name="connsiteX9" fmla="*/ 272851 w 361670"/>
                <a:gd name="connsiteY9" fmla="*/ 274511 h 361333"/>
                <a:gd name="connsiteX10" fmla="*/ 272851 w 361670"/>
                <a:gd name="connsiteY10" fmla="*/ 255998 h 361333"/>
                <a:gd name="connsiteX11" fmla="*/ 281157 w 361670"/>
                <a:gd name="connsiteY11" fmla="*/ 240038 h 361333"/>
                <a:gd name="connsiteX12" fmla="*/ 297132 w 361670"/>
                <a:gd name="connsiteY12" fmla="*/ 211310 h 361333"/>
                <a:gd name="connsiteX13" fmla="*/ 297132 w 361670"/>
                <a:gd name="connsiteY13" fmla="*/ 210033 h 361333"/>
                <a:gd name="connsiteX14" fmla="*/ 297132 w 361670"/>
                <a:gd name="connsiteY14" fmla="*/ 210033 h 361333"/>
                <a:gd name="connsiteX15" fmla="*/ 297132 w 361670"/>
                <a:gd name="connsiteY15" fmla="*/ 148747 h 361333"/>
                <a:gd name="connsiteX16" fmla="*/ 294576 w 361670"/>
                <a:gd name="connsiteY16" fmla="*/ 148747 h 361333"/>
                <a:gd name="connsiteX17" fmla="*/ 293937 w 361670"/>
                <a:gd name="connsiteY17" fmla="*/ 148747 h 361333"/>
                <a:gd name="connsiteX18" fmla="*/ 290103 w 361670"/>
                <a:gd name="connsiteY18" fmla="*/ 149385 h 361333"/>
                <a:gd name="connsiteX19" fmla="*/ 288186 w 361670"/>
                <a:gd name="connsiteY19" fmla="*/ 150662 h 361333"/>
                <a:gd name="connsiteX20" fmla="*/ 284991 w 361670"/>
                <a:gd name="connsiteY20" fmla="*/ 157046 h 361333"/>
                <a:gd name="connsiteX21" fmla="*/ 284991 w 361670"/>
                <a:gd name="connsiteY21" fmla="*/ 159600 h 361333"/>
                <a:gd name="connsiteX22" fmla="*/ 284991 w 361670"/>
                <a:gd name="connsiteY22" fmla="*/ 159600 h 361333"/>
                <a:gd name="connsiteX23" fmla="*/ 284991 w 361670"/>
                <a:gd name="connsiteY23" fmla="*/ 196627 h 361333"/>
                <a:gd name="connsiteX24" fmla="*/ 284991 w 361670"/>
                <a:gd name="connsiteY24" fmla="*/ 197265 h 361333"/>
                <a:gd name="connsiteX25" fmla="*/ 284991 w 361670"/>
                <a:gd name="connsiteY25" fmla="*/ 197903 h 361333"/>
                <a:gd name="connsiteX26" fmla="*/ 284991 w 361670"/>
                <a:gd name="connsiteY26" fmla="*/ 198542 h 361333"/>
                <a:gd name="connsiteX27" fmla="*/ 284352 w 361670"/>
                <a:gd name="connsiteY27" fmla="*/ 199819 h 361333"/>
                <a:gd name="connsiteX28" fmla="*/ 283713 w 361670"/>
                <a:gd name="connsiteY28" fmla="*/ 200457 h 361333"/>
                <a:gd name="connsiteX29" fmla="*/ 283075 w 361670"/>
                <a:gd name="connsiteY29" fmla="*/ 201734 h 361333"/>
                <a:gd name="connsiteX30" fmla="*/ 282436 w 361670"/>
                <a:gd name="connsiteY30" fmla="*/ 202372 h 361333"/>
                <a:gd name="connsiteX31" fmla="*/ 281157 w 361670"/>
                <a:gd name="connsiteY31" fmla="*/ 203011 h 361333"/>
                <a:gd name="connsiteX32" fmla="*/ 280518 w 361670"/>
                <a:gd name="connsiteY32" fmla="*/ 203011 h 361333"/>
                <a:gd name="connsiteX33" fmla="*/ 279241 w 361670"/>
                <a:gd name="connsiteY33" fmla="*/ 203011 h 361333"/>
                <a:gd name="connsiteX34" fmla="*/ 278601 w 361670"/>
                <a:gd name="connsiteY34" fmla="*/ 203011 h 361333"/>
                <a:gd name="connsiteX35" fmla="*/ 278601 w 361670"/>
                <a:gd name="connsiteY35" fmla="*/ 203011 h 361333"/>
                <a:gd name="connsiteX36" fmla="*/ 260071 w 361670"/>
                <a:gd name="connsiteY36" fmla="*/ 205564 h 361333"/>
                <a:gd name="connsiteX37" fmla="*/ 246651 w 361670"/>
                <a:gd name="connsiteY37" fmla="*/ 234930 h 361333"/>
                <a:gd name="connsiteX38" fmla="*/ 197449 w 361670"/>
                <a:gd name="connsiteY38" fmla="*/ 286641 h 361333"/>
                <a:gd name="connsiteX39" fmla="*/ 180836 w 361670"/>
                <a:gd name="connsiteY39" fmla="*/ 295578 h 361333"/>
                <a:gd name="connsiteX40" fmla="*/ 180836 w 361670"/>
                <a:gd name="connsiteY40" fmla="*/ 295578 h 361333"/>
                <a:gd name="connsiteX41" fmla="*/ 164861 w 361670"/>
                <a:gd name="connsiteY41" fmla="*/ 287279 h 361333"/>
                <a:gd name="connsiteX42" fmla="*/ 115019 w 361670"/>
                <a:gd name="connsiteY42" fmla="*/ 234930 h 361333"/>
                <a:gd name="connsiteX43" fmla="*/ 101600 w 361670"/>
                <a:gd name="connsiteY43" fmla="*/ 204926 h 361333"/>
                <a:gd name="connsiteX44" fmla="*/ 83069 w 361670"/>
                <a:gd name="connsiteY44" fmla="*/ 202372 h 361333"/>
                <a:gd name="connsiteX45" fmla="*/ 82430 w 361670"/>
                <a:gd name="connsiteY45" fmla="*/ 202372 h 361333"/>
                <a:gd name="connsiteX46" fmla="*/ 81792 w 361670"/>
                <a:gd name="connsiteY46" fmla="*/ 202372 h 361333"/>
                <a:gd name="connsiteX47" fmla="*/ 80513 w 361670"/>
                <a:gd name="connsiteY47" fmla="*/ 202372 h 361333"/>
                <a:gd name="connsiteX48" fmla="*/ 79874 w 361670"/>
                <a:gd name="connsiteY48" fmla="*/ 202372 h 361333"/>
                <a:gd name="connsiteX49" fmla="*/ 78597 w 361670"/>
                <a:gd name="connsiteY49" fmla="*/ 201734 h 361333"/>
                <a:gd name="connsiteX50" fmla="*/ 77958 w 361670"/>
                <a:gd name="connsiteY50" fmla="*/ 201095 h 361333"/>
                <a:gd name="connsiteX51" fmla="*/ 77318 w 361670"/>
                <a:gd name="connsiteY51" fmla="*/ 199819 h 361333"/>
                <a:gd name="connsiteX52" fmla="*/ 76679 w 361670"/>
                <a:gd name="connsiteY52" fmla="*/ 199180 h 361333"/>
                <a:gd name="connsiteX53" fmla="*/ 76040 w 361670"/>
                <a:gd name="connsiteY53" fmla="*/ 197903 h 361333"/>
                <a:gd name="connsiteX54" fmla="*/ 76040 w 361670"/>
                <a:gd name="connsiteY54" fmla="*/ 197265 h 361333"/>
                <a:gd name="connsiteX55" fmla="*/ 76040 w 361670"/>
                <a:gd name="connsiteY55" fmla="*/ 196627 h 361333"/>
                <a:gd name="connsiteX56" fmla="*/ 76040 w 361670"/>
                <a:gd name="connsiteY56" fmla="*/ 195988 h 361333"/>
                <a:gd name="connsiteX57" fmla="*/ 76040 w 361670"/>
                <a:gd name="connsiteY57" fmla="*/ 158961 h 361333"/>
                <a:gd name="connsiteX58" fmla="*/ 76040 w 361670"/>
                <a:gd name="connsiteY58" fmla="*/ 158961 h 361333"/>
                <a:gd name="connsiteX59" fmla="*/ 76040 w 361670"/>
                <a:gd name="connsiteY59" fmla="*/ 157046 h 361333"/>
                <a:gd name="connsiteX60" fmla="*/ 72845 w 361670"/>
                <a:gd name="connsiteY60" fmla="*/ 150024 h 361333"/>
                <a:gd name="connsiteX61" fmla="*/ 70928 w 361670"/>
                <a:gd name="connsiteY61" fmla="*/ 148747 h 361333"/>
                <a:gd name="connsiteX62" fmla="*/ 67094 w 361670"/>
                <a:gd name="connsiteY62" fmla="*/ 148108 h 361333"/>
                <a:gd name="connsiteX63" fmla="*/ 66456 w 361670"/>
                <a:gd name="connsiteY63" fmla="*/ 148108 h 361333"/>
                <a:gd name="connsiteX64" fmla="*/ 63899 w 361670"/>
                <a:gd name="connsiteY64" fmla="*/ 148108 h 361333"/>
                <a:gd name="connsiteX65" fmla="*/ 63899 w 361670"/>
                <a:gd name="connsiteY65" fmla="*/ 209395 h 361333"/>
                <a:gd name="connsiteX66" fmla="*/ 63899 w 361670"/>
                <a:gd name="connsiteY66" fmla="*/ 209395 h 361333"/>
                <a:gd name="connsiteX67" fmla="*/ 63899 w 361670"/>
                <a:gd name="connsiteY67" fmla="*/ 210671 h 361333"/>
                <a:gd name="connsiteX68" fmla="*/ 79874 w 361670"/>
                <a:gd name="connsiteY68" fmla="*/ 239399 h 361333"/>
                <a:gd name="connsiteX69" fmla="*/ 88181 w 361670"/>
                <a:gd name="connsiteY69" fmla="*/ 255359 h 361333"/>
                <a:gd name="connsiteX70" fmla="*/ 88181 w 361670"/>
                <a:gd name="connsiteY70" fmla="*/ 273873 h 361333"/>
                <a:gd name="connsiteX71" fmla="*/ 81792 w 361670"/>
                <a:gd name="connsiteY71" fmla="*/ 280257 h 361333"/>
                <a:gd name="connsiteX72" fmla="*/ 75402 w 361670"/>
                <a:gd name="connsiteY72" fmla="*/ 273873 h 361333"/>
                <a:gd name="connsiteX73" fmla="*/ 75402 w 361670"/>
                <a:gd name="connsiteY73" fmla="*/ 255359 h 361333"/>
                <a:gd name="connsiteX74" fmla="*/ 72207 w 361670"/>
                <a:gd name="connsiteY74" fmla="*/ 249614 h 361333"/>
                <a:gd name="connsiteX75" fmla="*/ 50481 w 361670"/>
                <a:gd name="connsiteY75" fmla="*/ 210671 h 361333"/>
                <a:gd name="connsiteX76" fmla="*/ 50481 w 361670"/>
                <a:gd name="connsiteY76" fmla="*/ 208756 h 361333"/>
                <a:gd name="connsiteX77" fmla="*/ 50481 w 361670"/>
                <a:gd name="connsiteY77" fmla="*/ 208756 h 361333"/>
                <a:gd name="connsiteX78" fmla="*/ 50481 w 361670"/>
                <a:gd name="connsiteY78" fmla="*/ 144916 h 361333"/>
                <a:gd name="connsiteX79" fmla="*/ 56871 w 361670"/>
                <a:gd name="connsiteY79" fmla="*/ 135979 h 361333"/>
                <a:gd name="connsiteX80" fmla="*/ 65178 w 361670"/>
                <a:gd name="connsiteY80" fmla="*/ 134702 h 361333"/>
                <a:gd name="connsiteX81" fmla="*/ 65817 w 361670"/>
                <a:gd name="connsiteY81" fmla="*/ 134702 h 361333"/>
                <a:gd name="connsiteX82" fmla="*/ 74763 w 361670"/>
                <a:gd name="connsiteY82" fmla="*/ 136617 h 361333"/>
                <a:gd name="connsiteX83" fmla="*/ 74763 w 361670"/>
                <a:gd name="connsiteY83" fmla="*/ 111720 h 361333"/>
                <a:gd name="connsiteX84" fmla="*/ 93293 w 361670"/>
                <a:gd name="connsiteY84" fmla="*/ 93206 h 361333"/>
                <a:gd name="connsiteX85" fmla="*/ 99683 w 361670"/>
                <a:gd name="connsiteY85" fmla="*/ 94483 h 361333"/>
                <a:gd name="connsiteX86" fmla="*/ 118214 w 361670"/>
                <a:gd name="connsiteY86" fmla="*/ 79800 h 361333"/>
                <a:gd name="connsiteX87" fmla="*/ 131633 w 361670"/>
                <a:gd name="connsiteY87" fmla="*/ 85546 h 361333"/>
                <a:gd name="connsiteX88" fmla="*/ 134828 w 361670"/>
                <a:gd name="connsiteY88" fmla="*/ 90653 h 361333"/>
                <a:gd name="connsiteX89" fmla="*/ 142496 w 361670"/>
                <a:gd name="connsiteY89" fmla="*/ 88738 h 361333"/>
                <a:gd name="connsiteX90" fmla="*/ 155915 w 361670"/>
                <a:gd name="connsiteY90" fmla="*/ 94483 h 361333"/>
                <a:gd name="connsiteX91" fmla="*/ 161666 w 361670"/>
                <a:gd name="connsiteY91" fmla="*/ 107889 h 361333"/>
                <a:gd name="connsiteX92" fmla="*/ 161666 w 361670"/>
                <a:gd name="connsiteY92" fmla="*/ 114273 h 361333"/>
                <a:gd name="connsiteX93" fmla="*/ 167417 w 361670"/>
                <a:gd name="connsiteY93" fmla="*/ 112997 h 361333"/>
                <a:gd name="connsiteX94" fmla="*/ 179557 w 361670"/>
                <a:gd name="connsiteY94" fmla="*/ 117465 h 361333"/>
                <a:gd name="connsiteX95" fmla="*/ 191698 w 361670"/>
                <a:gd name="connsiteY95" fmla="*/ 112997 h 361333"/>
                <a:gd name="connsiteX96" fmla="*/ 197449 w 361670"/>
                <a:gd name="connsiteY96" fmla="*/ 114273 h 361333"/>
                <a:gd name="connsiteX97" fmla="*/ 197449 w 361670"/>
                <a:gd name="connsiteY97" fmla="*/ 107889 h 361333"/>
                <a:gd name="connsiteX98" fmla="*/ 203200 w 361670"/>
                <a:gd name="connsiteY98" fmla="*/ 94483 h 361333"/>
                <a:gd name="connsiteX99" fmla="*/ 216619 w 361670"/>
                <a:gd name="connsiteY99" fmla="*/ 88738 h 361333"/>
                <a:gd name="connsiteX100" fmla="*/ 224287 w 361670"/>
                <a:gd name="connsiteY100" fmla="*/ 90653 h 361333"/>
                <a:gd name="connsiteX101" fmla="*/ 227482 w 361670"/>
                <a:gd name="connsiteY101" fmla="*/ 85546 h 361333"/>
                <a:gd name="connsiteX102" fmla="*/ 240901 w 361670"/>
                <a:gd name="connsiteY102" fmla="*/ 79800 h 361333"/>
                <a:gd name="connsiteX103" fmla="*/ 259431 w 361670"/>
                <a:gd name="connsiteY103" fmla="*/ 94483 h 361333"/>
                <a:gd name="connsiteX104" fmla="*/ 265821 w 361670"/>
                <a:gd name="connsiteY104" fmla="*/ 93206 h 361333"/>
                <a:gd name="connsiteX105" fmla="*/ 284352 w 361670"/>
                <a:gd name="connsiteY105" fmla="*/ 111720 h 361333"/>
                <a:gd name="connsiteX106" fmla="*/ 284352 w 361670"/>
                <a:gd name="connsiteY106" fmla="*/ 137894 h 361333"/>
                <a:gd name="connsiteX107" fmla="*/ 293298 w 361670"/>
                <a:gd name="connsiteY107" fmla="*/ 135979 h 361333"/>
                <a:gd name="connsiteX108" fmla="*/ 293937 w 361670"/>
                <a:gd name="connsiteY108" fmla="*/ 135979 h 361333"/>
                <a:gd name="connsiteX109" fmla="*/ 302244 w 361670"/>
                <a:gd name="connsiteY109" fmla="*/ 137256 h 361333"/>
                <a:gd name="connsiteX110" fmla="*/ 308634 w 361670"/>
                <a:gd name="connsiteY110" fmla="*/ 146193 h 361333"/>
                <a:gd name="connsiteX111" fmla="*/ 308634 w 361670"/>
                <a:gd name="connsiteY111" fmla="*/ 210033 h 361333"/>
                <a:gd name="connsiteX112" fmla="*/ 308634 w 361670"/>
                <a:gd name="connsiteY112" fmla="*/ 210033 h 361333"/>
                <a:gd name="connsiteX113" fmla="*/ 308634 w 361670"/>
                <a:gd name="connsiteY113" fmla="*/ 211948 h 361333"/>
                <a:gd name="connsiteX114" fmla="*/ 288826 w 361670"/>
                <a:gd name="connsiteY114" fmla="*/ 25025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61670" h="361333">
                  <a:moveTo>
                    <a:pt x="180836" y="0"/>
                  </a:moveTo>
                  <a:cubicBezTo>
                    <a:pt x="80513" y="0"/>
                    <a:pt x="0" y="81077"/>
                    <a:pt x="0" y="180667"/>
                  </a:cubicBezTo>
                  <a:cubicBezTo>
                    <a:pt x="0" y="280257"/>
                    <a:pt x="81153" y="361333"/>
                    <a:pt x="180836" y="361333"/>
                  </a:cubicBezTo>
                  <a:cubicBezTo>
                    <a:pt x="281157" y="361333"/>
                    <a:pt x="361670" y="280257"/>
                    <a:pt x="361670" y="180667"/>
                  </a:cubicBezTo>
                  <a:cubicBezTo>
                    <a:pt x="361670" y="81077"/>
                    <a:pt x="281157" y="0"/>
                    <a:pt x="180836" y="0"/>
                  </a:cubicBezTo>
                  <a:close/>
                  <a:moveTo>
                    <a:pt x="288826" y="250252"/>
                  </a:moveTo>
                  <a:cubicBezTo>
                    <a:pt x="286908" y="251529"/>
                    <a:pt x="285631" y="253444"/>
                    <a:pt x="285631" y="255998"/>
                  </a:cubicBezTo>
                  <a:lnTo>
                    <a:pt x="285631" y="274511"/>
                  </a:lnTo>
                  <a:cubicBezTo>
                    <a:pt x="285631" y="278341"/>
                    <a:pt x="283075" y="280895"/>
                    <a:pt x="279241" y="280895"/>
                  </a:cubicBezTo>
                  <a:cubicBezTo>
                    <a:pt x="275406" y="280895"/>
                    <a:pt x="272851" y="278341"/>
                    <a:pt x="272851" y="274511"/>
                  </a:cubicBezTo>
                  <a:lnTo>
                    <a:pt x="272851" y="255998"/>
                  </a:lnTo>
                  <a:cubicBezTo>
                    <a:pt x="272851" y="249614"/>
                    <a:pt x="276046" y="243230"/>
                    <a:pt x="281157" y="240038"/>
                  </a:cubicBezTo>
                  <a:cubicBezTo>
                    <a:pt x="290742" y="233654"/>
                    <a:pt x="296493" y="222801"/>
                    <a:pt x="297132" y="211310"/>
                  </a:cubicBezTo>
                  <a:lnTo>
                    <a:pt x="297132" y="210033"/>
                  </a:lnTo>
                  <a:cubicBezTo>
                    <a:pt x="297132" y="210033"/>
                    <a:pt x="297132" y="210033"/>
                    <a:pt x="297132" y="210033"/>
                  </a:cubicBezTo>
                  <a:lnTo>
                    <a:pt x="297132" y="148747"/>
                  </a:lnTo>
                  <a:cubicBezTo>
                    <a:pt x="296493" y="148747"/>
                    <a:pt x="295854" y="148747"/>
                    <a:pt x="294576" y="148747"/>
                  </a:cubicBezTo>
                  <a:lnTo>
                    <a:pt x="293937" y="148747"/>
                  </a:lnTo>
                  <a:cubicBezTo>
                    <a:pt x="292659" y="148747"/>
                    <a:pt x="291381" y="148747"/>
                    <a:pt x="290103" y="149385"/>
                  </a:cubicBezTo>
                  <a:cubicBezTo>
                    <a:pt x="289464" y="149385"/>
                    <a:pt x="288826" y="150024"/>
                    <a:pt x="288186" y="150662"/>
                  </a:cubicBezTo>
                  <a:cubicBezTo>
                    <a:pt x="286270" y="152577"/>
                    <a:pt x="284991" y="154492"/>
                    <a:pt x="284991" y="157046"/>
                  </a:cubicBezTo>
                  <a:lnTo>
                    <a:pt x="284991" y="159600"/>
                  </a:lnTo>
                  <a:cubicBezTo>
                    <a:pt x="284991" y="159600"/>
                    <a:pt x="284991" y="159600"/>
                    <a:pt x="284991" y="159600"/>
                  </a:cubicBezTo>
                  <a:lnTo>
                    <a:pt x="284991" y="196627"/>
                  </a:lnTo>
                  <a:cubicBezTo>
                    <a:pt x="284991" y="196627"/>
                    <a:pt x="284991" y="196627"/>
                    <a:pt x="284991" y="197265"/>
                  </a:cubicBezTo>
                  <a:cubicBezTo>
                    <a:pt x="284991" y="197265"/>
                    <a:pt x="284991" y="197265"/>
                    <a:pt x="284991" y="197903"/>
                  </a:cubicBezTo>
                  <a:cubicBezTo>
                    <a:pt x="284991" y="197903"/>
                    <a:pt x="284991" y="198542"/>
                    <a:pt x="284991" y="198542"/>
                  </a:cubicBezTo>
                  <a:cubicBezTo>
                    <a:pt x="284991" y="199180"/>
                    <a:pt x="284991" y="199180"/>
                    <a:pt x="284352" y="199819"/>
                  </a:cubicBezTo>
                  <a:cubicBezTo>
                    <a:pt x="284352" y="199819"/>
                    <a:pt x="283713" y="200457"/>
                    <a:pt x="283713" y="200457"/>
                  </a:cubicBezTo>
                  <a:cubicBezTo>
                    <a:pt x="283713" y="201095"/>
                    <a:pt x="283075" y="201095"/>
                    <a:pt x="283075" y="201734"/>
                  </a:cubicBezTo>
                  <a:cubicBezTo>
                    <a:pt x="283075" y="201734"/>
                    <a:pt x="282436" y="201734"/>
                    <a:pt x="282436" y="202372"/>
                  </a:cubicBezTo>
                  <a:cubicBezTo>
                    <a:pt x="281796" y="203011"/>
                    <a:pt x="281796" y="203011"/>
                    <a:pt x="281157" y="203011"/>
                  </a:cubicBezTo>
                  <a:cubicBezTo>
                    <a:pt x="281157" y="203011"/>
                    <a:pt x="280518" y="203011"/>
                    <a:pt x="280518" y="203011"/>
                  </a:cubicBezTo>
                  <a:cubicBezTo>
                    <a:pt x="279880" y="203011"/>
                    <a:pt x="279880" y="203011"/>
                    <a:pt x="279241" y="203011"/>
                  </a:cubicBezTo>
                  <a:cubicBezTo>
                    <a:pt x="279241" y="203011"/>
                    <a:pt x="279241" y="203011"/>
                    <a:pt x="278601" y="203011"/>
                  </a:cubicBezTo>
                  <a:cubicBezTo>
                    <a:pt x="278601" y="203011"/>
                    <a:pt x="278601" y="203011"/>
                    <a:pt x="278601" y="203011"/>
                  </a:cubicBezTo>
                  <a:cubicBezTo>
                    <a:pt x="272211" y="202372"/>
                    <a:pt x="265821" y="203011"/>
                    <a:pt x="260071" y="205564"/>
                  </a:cubicBezTo>
                  <a:cubicBezTo>
                    <a:pt x="258792" y="216417"/>
                    <a:pt x="254959" y="227270"/>
                    <a:pt x="246651" y="234930"/>
                  </a:cubicBezTo>
                  <a:lnTo>
                    <a:pt x="197449" y="286641"/>
                  </a:lnTo>
                  <a:cubicBezTo>
                    <a:pt x="193615" y="290471"/>
                    <a:pt x="189142" y="295578"/>
                    <a:pt x="180836" y="295578"/>
                  </a:cubicBezTo>
                  <a:cubicBezTo>
                    <a:pt x="180836" y="295578"/>
                    <a:pt x="180836" y="295578"/>
                    <a:pt x="180836" y="295578"/>
                  </a:cubicBezTo>
                  <a:cubicBezTo>
                    <a:pt x="172528" y="295578"/>
                    <a:pt x="167417" y="290471"/>
                    <a:pt x="164861" y="287279"/>
                  </a:cubicBezTo>
                  <a:lnTo>
                    <a:pt x="115019" y="234930"/>
                  </a:lnTo>
                  <a:cubicBezTo>
                    <a:pt x="107351" y="226631"/>
                    <a:pt x="102878" y="215779"/>
                    <a:pt x="101600" y="204926"/>
                  </a:cubicBezTo>
                  <a:cubicBezTo>
                    <a:pt x="95849" y="203011"/>
                    <a:pt x="89459" y="201734"/>
                    <a:pt x="83069" y="202372"/>
                  </a:cubicBezTo>
                  <a:cubicBezTo>
                    <a:pt x="83069" y="202372"/>
                    <a:pt x="83069" y="202372"/>
                    <a:pt x="82430" y="202372"/>
                  </a:cubicBezTo>
                  <a:cubicBezTo>
                    <a:pt x="82430" y="202372"/>
                    <a:pt x="82430" y="202372"/>
                    <a:pt x="81792" y="202372"/>
                  </a:cubicBezTo>
                  <a:cubicBezTo>
                    <a:pt x="81153" y="202372"/>
                    <a:pt x="81153" y="202372"/>
                    <a:pt x="80513" y="202372"/>
                  </a:cubicBezTo>
                  <a:cubicBezTo>
                    <a:pt x="80513" y="202372"/>
                    <a:pt x="79874" y="202372"/>
                    <a:pt x="79874" y="202372"/>
                  </a:cubicBezTo>
                  <a:cubicBezTo>
                    <a:pt x="79235" y="202372"/>
                    <a:pt x="79235" y="201734"/>
                    <a:pt x="78597" y="201734"/>
                  </a:cubicBezTo>
                  <a:cubicBezTo>
                    <a:pt x="78597" y="201734"/>
                    <a:pt x="77958" y="201734"/>
                    <a:pt x="77958" y="201095"/>
                  </a:cubicBezTo>
                  <a:cubicBezTo>
                    <a:pt x="77318" y="201095"/>
                    <a:pt x="77318" y="200457"/>
                    <a:pt x="77318" y="199819"/>
                  </a:cubicBezTo>
                  <a:cubicBezTo>
                    <a:pt x="77318" y="199819"/>
                    <a:pt x="76679" y="199180"/>
                    <a:pt x="76679" y="199180"/>
                  </a:cubicBezTo>
                  <a:cubicBezTo>
                    <a:pt x="76679" y="198542"/>
                    <a:pt x="76679" y="198542"/>
                    <a:pt x="76040" y="197903"/>
                  </a:cubicBezTo>
                  <a:cubicBezTo>
                    <a:pt x="76040" y="197903"/>
                    <a:pt x="76040" y="197265"/>
                    <a:pt x="76040" y="197265"/>
                  </a:cubicBezTo>
                  <a:cubicBezTo>
                    <a:pt x="76040" y="197265"/>
                    <a:pt x="76040" y="197265"/>
                    <a:pt x="76040" y="196627"/>
                  </a:cubicBezTo>
                  <a:cubicBezTo>
                    <a:pt x="76040" y="196627"/>
                    <a:pt x="76040" y="196627"/>
                    <a:pt x="76040" y="195988"/>
                  </a:cubicBezTo>
                  <a:lnTo>
                    <a:pt x="76040" y="158961"/>
                  </a:lnTo>
                  <a:cubicBezTo>
                    <a:pt x="76040" y="158961"/>
                    <a:pt x="76040" y="158961"/>
                    <a:pt x="76040" y="158961"/>
                  </a:cubicBezTo>
                  <a:lnTo>
                    <a:pt x="76040" y="157046"/>
                  </a:lnTo>
                  <a:cubicBezTo>
                    <a:pt x="76040" y="154492"/>
                    <a:pt x="74763" y="151939"/>
                    <a:pt x="72845" y="150024"/>
                  </a:cubicBezTo>
                  <a:cubicBezTo>
                    <a:pt x="72207" y="149385"/>
                    <a:pt x="71568" y="149385"/>
                    <a:pt x="70928" y="148747"/>
                  </a:cubicBezTo>
                  <a:cubicBezTo>
                    <a:pt x="69650" y="148108"/>
                    <a:pt x="68373" y="148108"/>
                    <a:pt x="67094" y="148108"/>
                  </a:cubicBezTo>
                  <a:lnTo>
                    <a:pt x="66456" y="148108"/>
                  </a:lnTo>
                  <a:cubicBezTo>
                    <a:pt x="65817" y="148108"/>
                    <a:pt x="64538" y="148108"/>
                    <a:pt x="63899" y="148108"/>
                  </a:cubicBezTo>
                  <a:lnTo>
                    <a:pt x="63899" y="209395"/>
                  </a:lnTo>
                  <a:cubicBezTo>
                    <a:pt x="63899" y="209395"/>
                    <a:pt x="63899" y="209395"/>
                    <a:pt x="63899" y="209395"/>
                  </a:cubicBezTo>
                  <a:lnTo>
                    <a:pt x="63899" y="210671"/>
                  </a:lnTo>
                  <a:cubicBezTo>
                    <a:pt x="64538" y="222163"/>
                    <a:pt x="70289" y="233015"/>
                    <a:pt x="79874" y="239399"/>
                  </a:cubicBezTo>
                  <a:cubicBezTo>
                    <a:pt x="84986" y="243230"/>
                    <a:pt x="88181" y="248975"/>
                    <a:pt x="88181" y="255359"/>
                  </a:cubicBezTo>
                  <a:lnTo>
                    <a:pt x="88181" y="273873"/>
                  </a:lnTo>
                  <a:cubicBezTo>
                    <a:pt x="88181" y="277703"/>
                    <a:pt x="85625" y="280257"/>
                    <a:pt x="81792" y="280257"/>
                  </a:cubicBezTo>
                  <a:cubicBezTo>
                    <a:pt x="77958" y="280257"/>
                    <a:pt x="75402" y="277703"/>
                    <a:pt x="75402" y="273873"/>
                  </a:cubicBezTo>
                  <a:lnTo>
                    <a:pt x="75402" y="255359"/>
                  </a:lnTo>
                  <a:cubicBezTo>
                    <a:pt x="75402" y="252806"/>
                    <a:pt x="74123" y="250890"/>
                    <a:pt x="72207" y="249614"/>
                  </a:cubicBezTo>
                  <a:cubicBezTo>
                    <a:pt x="59427" y="240676"/>
                    <a:pt x="51119" y="225993"/>
                    <a:pt x="50481" y="210671"/>
                  </a:cubicBezTo>
                  <a:cubicBezTo>
                    <a:pt x="50481" y="210033"/>
                    <a:pt x="50481" y="209395"/>
                    <a:pt x="50481" y="208756"/>
                  </a:cubicBezTo>
                  <a:cubicBezTo>
                    <a:pt x="50481" y="208756"/>
                    <a:pt x="50481" y="208756"/>
                    <a:pt x="50481" y="208756"/>
                  </a:cubicBezTo>
                  <a:lnTo>
                    <a:pt x="50481" y="144916"/>
                  </a:lnTo>
                  <a:cubicBezTo>
                    <a:pt x="50481" y="140448"/>
                    <a:pt x="53037" y="137256"/>
                    <a:pt x="56871" y="135979"/>
                  </a:cubicBezTo>
                  <a:cubicBezTo>
                    <a:pt x="59427" y="135341"/>
                    <a:pt x="61983" y="134702"/>
                    <a:pt x="65178" y="134702"/>
                  </a:cubicBezTo>
                  <a:lnTo>
                    <a:pt x="65817" y="134702"/>
                  </a:lnTo>
                  <a:cubicBezTo>
                    <a:pt x="69012" y="134702"/>
                    <a:pt x="71568" y="135341"/>
                    <a:pt x="74763" y="136617"/>
                  </a:cubicBezTo>
                  <a:lnTo>
                    <a:pt x="74763" y="111720"/>
                  </a:lnTo>
                  <a:cubicBezTo>
                    <a:pt x="74763" y="101505"/>
                    <a:pt x="83069" y="93206"/>
                    <a:pt x="93293" y="93206"/>
                  </a:cubicBezTo>
                  <a:cubicBezTo>
                    <a:pt x="95210" y="93206"/>
                    <a:pt x="97766" y="93845"/>
                    <a:pt x="99683" y="94483"/>
                  </a:cubicBezTo>
                  <a:cubicBezTo>
                    <a:pt x="101600" y="86184"/>
                    <a:pt x="109268" y="79800"/>
                    <a:pt x="118214" y="79800"/>
                  </a:cubicBezTo>
                  <a:cubicBezTo>
                    <a:pt x="123326" y="79800"/>
                    <a:pt x="127799" y="81715"/>
                    <a:pt x="131633" y="85546"/>
                  </a:cubicBezTo>
                  <a:cubicBezTo>
                    <a:pt x="132911" y="86822"/>
                    <a:pt x="134189" y="88738"/>
                    <a:pt x="134828" y="90653"/>
                  </a:cubicBezTo>
                  <a:cubicBezTo>
                    <a:pt x="137384" y="89376"/>
                    <a:pt x="139940" y="88738"/>
                    <a:pt x="142496" y="88738"/>
                  </a:cubicBezTo>
                  <a:cubicBezTo>
                    <a:pt x="147607" y="88738"/>
                    <a:pt x="152081" y="90653"/>
                    <a:pt x="155915" y="94483"/>
                  </a:cubicBezTo>
                  <a:cubicBezTo>
                    <a:pt x="159748" y="98313"/>
                    <a:pt x="161666" y="102782"/>
                    <a:pt x="161666" y="107889"/>
                  </a:cubicBezTo>
                  <a:lnTo>
                    <a:pt x="161666" y="114273"/>
                  </a:lnTo>
                  <a:cubicBezTo>
                    <a:pt x="163582" y="113635"/>
                    <a:pt x="165500" y="112997"/>
                    <a:pt x="167417" y="112997"/>
                  </a:cubicBezTo>
                  <a:cubicBezTo>
                    <a:pt x="171889" y="112997"/>
                    <a:pt x="176362" y="114912"/>
                    <a:pt x="179557" y="117465"/>
                  </a:cubicBezTo>
                  <a:cubicBezTo>
                    <a:pt x="182752" y="114273"/>
                    <a:pt x="187225" y="112997"/>
                    <a:pt x="191698" y="112997"/>
                  </a:cubicBezTo>
                  <a:cubicBezTo>
                    <a:pt x="193615" y="112997"/>
                    <a:pt x="195532" y="113635"/>
                    <a:pt x="197449" y="114273"/>
                  </a:cubicBezTo>
                  <a:lnTo>
                    <a:pt x="197449" y="107889"/>
                  </a:lnTo>
                  <a:cubicBezTo>
                    <a:pt x="197449" y="102782"/>
                    <a:pt x="199367" y="98313"/>
                    <a:pt x="203200" y="94483"/>
                  </a:cubicBezTo>
                  <a:cubicBezTo>
                    <a:pt x="207034" y="90653"/>
                    <a:pt x="211507" y="88738"/>
                    <a:pt x="216619" y="88738"/>
                  </a:cubicBezTo>
                  <a:cubicBezTo>
                    <a:pt x="219175" y="88738"/>
                    <a:pt x="222370" y="89376"/>
                    <a:pt x="224287" y="90653"/>
                  </a:cubicBezTo>
                  <a:cubicBezTo>
                    <a:pt x="224926" y="88738"/>
                    <a:pt x="226204" y="87461"/>
                    <a:pt x="227482" y="85546"/>
                  </a:cubicBezTo>
                  <a:cubicBezTo>
                    <a:pt x="231316" y="82354"/>
                    <a:pt x="235789" y="79800"/>
                    <a:pt x="240901" y="79800"/>
                  </a:cubicBezTo>
                  <a:cubicBezTo>
                    <a:pt x="249846" y="79800"/>
                    <a:pt x="257515" y="86184"/>
                    <a:pt x="259431" y="94483"/>
                  </a:cubicBezTo>
                  <a:cubicBezTo>
                    <a:pt x="261349" y="93845"/>
                    <a:pt x="263266" y="93206"/>
                    <a:pt x="265821" y="93206"/>
                  </a:cubicBezTo>
                  <a:cubicBezTo>
                    <a:pt x="276046" y="93206"/>
                    <a:pt x="284352" y="101505"/>
                    <a:pt x="284352" y="111720"/>
                  </a:cubicBezTo>
                  <a:lnTo>
                    <a:pt x="284352" y="137894"/>
                  </a:lnTo>
                  <a:cubicBezTo>
                    <a:pt x="286908" y="136617"/>
                    <a:pt x="290103" y="135979"/>
                    <a:pt x="293298" y="135979"/>
                  </a:cubicBezTo>
                  <a:lnTo>
                    <a:pt x="293937" y="135979"/>
                  </a:lnTo>
                  <a:cubicBezTo>
                    <a:pt x="297132" y="135979"/>
                    <a:pt x="300327" y="136617"/>
                    <a:pt x="302244" y="137256"/>
                  </a:cubicBezTo>
                  <a:cubicBezTo>
                    <a:pt x="306078" y="138533"/>
                    <a:pt x="308634" y="142363"/>
                    <a:pt x="308634" y="146193"/>
                  </a:cubicBezTo>
                  <a:lnTo>
                    <a:pt x="308634" y="210033"/>
                  </a:lnTo>
                  <a:cubicBezTo>
                    <a:pt x="308634" y="210033"/>
                    <a:pt x="308634" y="210033"/>
                    <a:pt x="308634" y="210033"/>
                  </a:cubicBezTo>
                  <a:cubicBezTo>
                    <a:pt x="308634" y="210671"/>
                    <a:pt x="308634" y="211310"/>
                    <a:pt x="308634" y="211948"/>
                  </a:cubicBezTo>
                  <a:cubicBezTo>
                    <a:pt x="309912" y="227270"/>
                    <a:pt x="302244" y="241953"/>
                    <a:pt x="288826" y="250252"/>
                  </a:cubicBezTo>
                  <a:close/>
                </a:path>
              </a:pathLst>
            </a:custGeom>
            <a:grpFill/>
            <a:ln w="6390" cap="flat">
              <a:noFill/>
              <a:prstDash val="solid"/>
              <a:miter/>
            </a:ln>
          </p:spPr>
          <p:txBody>
            <a:bodyPr rtlCol="0" anchor="ctr"/>
            <a:lstStyle/>
            <a:p>
              <a:endParaRPr lang="en-US"/>
            </a:p>
          </p:txBody>
        </p:sp>
        <p:sp>
          <p:nvSpPr>
            <p:cNvPr id="21" name="Graphic 4">
              <a:extLst>
                <a:ext uri="{FF2B5EF4-FFF2-40B4-BE49-F238E27FC236}">
                  <a16:creationId xmlns:a16="http://schemas.microsoft.com/office/drawing/2014/main" id="{2768B807-D54B-4CFE-8599-8EF20F28990D}"/>
                </a:ext>
              </a:extLst>
            </p:cNvPr>
            <p:cNvSpPr/>
            <p:nvPr/>
          </p:nvSpPr>
          <p:spPr>
            <a:xfrm>
              <a:off x="7329896" y="3439852"/>
              <a:ext cx="12141" cy="52348"/>
            </a:xfrm>
            <a:custGeom>
              <a:avLst/>
              <a:gdLst>
                <a:gd name="connsiteX0" fmla="*/ 639 w 12141"/>
                <a:gd name="connsiteY0" fmla="*/ 52349 h 52348"/>
                <a:gd name="connsiteX1" fmla="*/ 10224 w 12141"/>
                <a:gd name="connsiteY1" fmla="*/ 51072 h 52348"/>
                <a:gd name="connsiteX2" fmla="*/ 12141 w 12141"/>
                <a:gd name="connsiteY2" fmla="*/ 51072 h 52348"/>
                <a:gd name="connsiteX3" fmla="*/ 12141 w 12141"/>
                <a:gd name="connsiteY3" fmla="*/ 30005 h 52348"/>
                <a:gd name="connsiteX4" fmla="*/ 12141 w 12141"/>
                <a:gd name="connsiteY4" fmla="*/ 5745 h 52348"/>
                <a:gd name="connsiteX5" fmla="*/ 10224 w 12141"/>
                <a:gd name="connsiteY5" fmla="*/ 1915 h 52348"/>
                <a:gd name="connsiteX6" fmla="*/ 5751 w 12141"/>
                <a:gd name="connsiteY6" fmla="*/ 0 h 52348"/>
                <a:gd name="connsiteX7" fmla="*/ 0 w 12141"/>
                <a:gd name="connsiteY7" fmla="*/ 5107 h 52348"/>
                <a:gd name="connsiteX8" fmla="*/ 0 w 12141"/>
                <a:gd name="connsiteY8" fmla="*/ 52349 h 5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1" h="52348">
                  <a:moveTo>
                    <a:pt x="639" y="52349"/>
                  </a:moveTo>
                  <a:cubicBezTo>
                    <a:pt x="3834" y="51710"/>
                    <a:pt x="7029" y="51072"/>
                    <a:pt x="10224" y="51072"/>
                  </a:cubicBezTo>
                  <a:cubicBezTo>
                    <a:pt x="10863" y="51072"/>
                    <a:pt x="11502" y="51072"/>
                    <a:pt x="12141" y="51072"/>
                  </a:cubicBezTo>
                  <a:lnTo>
                    <a:pt x="12141" y="30005"/>
                  </a:lnTo>
                  <a:lnTo>
                    <a:pt x="12141" y="5745"/>
                  </a:lnTo>
                  <a:cubicBezTo>
                    <a:pt x="12141" y="4469"/>
                    <a:pt x="11502" y="2553"/>
                    <a:pt x="10224" y="1915"/>
                  </a:cubicBezTo>
                  <a:cubicBezTo>
                    <a:pt x="8946" y="638"/>
                    <a:pt x="7668" y="0"/>
                    <a:pt x="5751" y="0"/>
                  </a:cubicBezTo>
                  <a:cubicBezTo>
                    <a:pt x="2556" y="0"/>
                    <a:pt x="0" y="2553"/>
                    <a:pt x="0" y="5107"/>
                  </a:cubicBezTo>
                  <a:lnTo>
                    <a:pt x="0" y="52349"/>
                  </a:lnTo>
                  <a:close/>
                </a:path>
              </a:pathLst>
            </a:custGeom>
            <a:grpFill/>
            <a:ln w="6390"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D55786D8-CBA9-4870-A59F-1B846690317F}"/>
                </a:ext>
              </a:extLst>
            </p:cNvPr>
            <p:cNvSpPr/>
            <p:nvPr/>
          </p:nvSpPr>
          <p:spPr>
            <a:xfrm>
              <a:off x="7306413" y="3503053"/>
              <a:ext cx="133230" cy="118226"/>
            </a:xfrm>
            <a:custGeom>
              <a:avLst/>
              <a:gdLst>
                <a:gd name="connsiteX0" fmla="*/ 99523 w 133230"/>
                <a:gd name="connsiteY0" fmla="*/ 639 h 118226"/>
                <a:gd name="connsiteX1" fmla="*/ 73963 w 133230"/>
                <a:gd name="connsiteY1" fmla="*/ 10853 h 118226"/>
                <a:gd name="connsiteX2" fmla="*/ 66935 w 133230"/>
                <a:gd name="connsiteY2" fmla="*/ 17875 h 118226"/>
                <a:gd name="connsiteX3" fmla="*/ 59906 w 133230"/>
                <a:gd name="connsiteY3" fmla="*/ 10853 h 118226"/>
                <a:gd name="connsiteX4" fmla="*/ 35624 w 133230"/>
                <a:gd name="connsiteY4" fmla="*/ 0 h 118226"/>
                <a:gd name="connsiteX5" fmla="*/ 34346 w 133230"/>
                <a:gd name="connsiteY5" fmla="*/ 0 h 118226"/>
                <a:gd name="connsiteX6" fmla="*/ 10064 w 133230"/>
                <a:gd name="connsiteY6" fmla="*/ 10853 h 118226"/>
                <a:gd name="connsiteX7" fmla="*/ 10064 w 133230"/>
                <a:gd name="connsiteY7" fmla="*/ 61286 h 118226"/>
                <a:gd name="connsiteX8" fmla="*/ 59906 w 133230"/>
                <a:gd name="connsiteY8" fmla="*/ 113635 h 118226"/>
                <a:gd name="connsiteX9" fmla="*/ 66935 w 133230"/>
                <a:gd name="connsiteY9" fmla="*/ 118104 h 118226"/>
                <a:gd name="connsiteX10" fmla="*/ 73963 w 133230"/>
                <a:gd name="connsiteY10" fmla="*/ 112997 h 118226"/>
                <a:gd name="connsiteX11" fmla="*/ 123166 w 133230"/>
                <a:gd name="connsiteY11" fmla="*/ 61286 h 118226"/>
                <a:gd name="connsiteX12" fmla="*/ 123166 w 133230"/>
                <a:gd name="connsiteY12" fmla="*/ 10215 h 118226"/>
                <a:gd name="connsiteX13" fmla="*/ 99523 w 133230"/>
                <a:gd name="connsiteY13" fmla="*/ 639 h 1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230" h="118226">
                  <a:moveTo>
                    <a:pt x="99523" y="639"/>
                  </a:moveTo>
                  <a:cubicBezTo>
                    <a:pt x="90577" y="0"/>
                    <a:pt x="81631" y="3831"/>
                    <a:pt x="73963" y="10853"/>
                  </a:cubicBezTo>
                  <a:lnTo>
                    <a:pt x="66935" y="17875"/>
                  </a:lnTo>
                  <a:lnTo>
                    <a:pt x="59906" y="10853"/>
                  </a:lnTo>
                  <a:cubicBezTo>
                    <a:pt x="52876" y="3831"/>
                    <a:pt x="44570" y="0"/>
                    <a:pt x="35624" y="0"/>
                  </a:cubicBezTo>
                  <a:cubicBezTo>
                    <a:pt x="34985" y="0"/>
                    <a:pt x="34985" y="0"/>
                    <a:pt x="34346" y="0"/>
                  </a:cubicBezTo>
                  <a:cubicBezTo>
                    <a:pt x="25400" y="0"/>
                    <a:pt x="17093" y="3831"/>
                    <a:pt x="10064" y="10853"/>
                  </a:cubicBezTo>
                  <a:cubicBezTo>
                    <a:pt x="-3355" y="24898"/>
                    <a:pt x="-3355" y="47880"/>
                    <a:pt x="10064" y="61286"/>
                  </a:cubicBezTo>
                  <a:lnTo>
                    <a:pt x="59906" y="113635"/>
                  </a:lnTo>
                  <a:cubicBezTo>
                    <a:pt x="63101" y="116827"/>
                    <a:pt x="64379" y="118742"/>
                    <a:pt x="66935" y="118104"/>
                  </a:cubicBezTo>
                  <a:cubicBezTo>
                    <a:pt x="69491" y="118104"/>
                    <a:pt x="71407" y="116189"/>
                    <a:pt x="73963" y="112997"/>
                  </a:cubicBezTo>
                  <a:lnTo>
                    <a:pt x="123166" y="61286"/>
                  </a:lnTo>
                  <a:cubicBezTo>
                    <a:pt x="136585" y="47242"/>
                    <a:pt x="136585" y="24259"/>
                    <a:pt x="123166" y="10215"/>
                  </a:cubicBezTo>
                  <a:cubicBezTo>
                    <a:pt x="117415" y="4469"/>
                    <a:pt x="108469" y="639"/>
                    <a:pt x="99523" y="639"/>
                  </a:cubicBezTo>
                  <a:close/>
                </a:path>
              </a:pathLst>
            </a:custGeom>
            <a:grpFill/>
            <a:ln w="6390" cap="flat">
              <a:noFill/>
              <a:prstDash val="solid"/>
              <a:miter/>
            </a:ln>
          </p:spPr>
          <p:txBody>
            <a:bodyPr rtlCol="0" anchor="ctr"/>
            <a:lstStyle/>
            <a:p>
              <a:endParaRPr lang="en-US"/>
            </a:p>
          </p:txBody>
        </p:sp>
        <p:sp>
          <p:nvSpPr>
            <p:cNvPr id="23" name="Graphic 4">
              <a:extLst>
                <a:ext uri="{FF2B5EF4-FFF2-40B4-BE49-F238E27FC236}">
                  <a16:creationId xmlns:a16="http://schemas.microsoft.com/office/drawing/2014/main" id="{CDF79DE1-8BFF-407F-BA7B-804D78AFA298}"/>
                </a:ext>
              </a:extLst>
            </p:cNvPr>
            <p:cNvSpPr/>
            <p:nvPr/>
          </p:nvSpPr>
          <p:spPr>
            <a:xfrm>
              <a:off x="7305615" y="3431553"/>
              <a:ext cx="12140" cy="75969"/>
            </a:xfrm>
            <a:custGeom>
              <a:avLst/>
              <a:gdLst>
                <a:gd name="connsiteX0" fmla="*/ 639 w 12140"/>
                <a:gd name="connsiteY0" fmla="*/ 19790 h 75969"/>
                <a:gd name="connsiteX1" fmla="*/ 639 w 12140"/>
                <a:gd name="connsiteY1" fmla="*/ 19790 h 75969"/>
                <a:gd name="connsiteX2" fmla="*/ 639 w 12140"/>
                <a:gd name="connsiteY2" fmla="*/ 75969 h 75969"/>
                <a:gd name="connsiteX3" fmla="*/ 1917 w 12140"/>
                <a:gd name="connsiteY3" fmla="*/ 74054 h 75969"/>
                <a:gd name="connsiteX4" fmla="*/ 12140 w 12140"/>
                <a:gd name="connsiteY4" fmla="*/ 65755 h 75969"/>
                <a:gd name="connsiteX5" fmla="*/ 12140 w 12140"/>
                <a:gd name="connsiteY5" fmla="*/ 14683 h 75969"/>
                <a:gd name="connsiteX6" fmla="*/ 12140 w 12140"/>
                <a:gd name="connsiteY6" fmla="*/ 14683 h 75969"/>
                <a:gd name="connsiteX7" fmla="*/ 12140 w 12140"/>
                <a:gd name="connsiteY7" fmla="*/ 13406 h 75969"/>
                <a:gd name="connsiteX8" fmla="*/ 12140 w 12140"/>
                <a:gd name="connsiteY8" fmla="*/ 5745 h 75969"/>
                <a:gd name="connsiteX9" fmla="*/ 10224 w 12140"/>
                <a:gd name="connsiteY9" fmla="*/ 1915 h 75969"/>
                <a:gd name="connsiteX10" fmla="*/ 5750 w 12140"/>
                <a:gd name="connsiteY10" fmla="*/ 0 h 75969"/>
                <a:gd name="connsiteX11" fmla="*/ 0 w 12140"/>
                <a:gd name="connsiteY11" fmla="*/ 5745 h 75969"/>
                <a:gd name="connsiteX12" fmla="*/ 0 w 12140"/>
                <a:gd name="connsiteY12" fmla="*/ 18513 h 75969"/>
                <a:gd name="connsiteX13" fmla="*/ 639 w 12140"/>
                <a:gd name="connsiteY13" fmla="*/ 19790 h 7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40" h="75969">
                  <a:moveTo>
                    <a:pt x="639" y="19790"/>
                  </a:moveTo>
                  <a:cubicBezTo>
                    <a:pt x="639" y="19790"/>
                    <a:pt x="639" y="19790"/>
                    <a:pt x="639" y="19790"/>
                  </a:cubicBezTo>
                  <a:lnTo>
                    <a:pt x="639" y="75969"/>
                  </a:lnTo>
                  <a:cubicBezTo>
                    <a:pt x="1278" y="75331"/>
                    <a:pt x="1917" y="74692"/>
                    <a:pt x="1917" y="74054"/>
                  </a:cubicBezTo>
                  <a:cubicBezTo>
                    <a:pt x="5111" y="70862"/>
                    <a:pt x="8306" y="68308"/>
                    <a:pt x="12140" y="65755"/>
                  </a:cubicBezTo>
                  <a:lnTo>
                    <a:pt x="12140" y="14683"/>
                  </a:lnTo>
                  <a:cubicBezTo>
                    <a:pt x="12140" y="14683"/>
                    <a:pt x="12140" y="14683"/>
                    <a:pt x="12140" y="14683"/>
                  </a:cubicBezTo>
                  <a:cubicBezTo>
                    <a:pt x="12140" y="14044"/>
                    <a:pt x="12140" y="14044"/>
                    <a:pt x="12140" y="13406"/>
                  </a:cubicBezTo>
                  <a:lnTo>
                    <a:pt x="12140" y="5745"/>
                  </a:lnTo>
                  <a:cubicBezTo>
                    <a:pt x="12140" y="4468"/>
                    <a:pt x="11501" y="2553"/>
                    <a:pt x="10224" y="1915"/>
                  </a:cubicBezTo>
                  <a:cubicBezTo>
                    <a:pt x="8945" y="638"/>
                    <a:pt x="7668" y="0"/>
                    <a:pt x="5750" y="0"/>
                  </a:cubicBezTo>
                  <a:cubicBezTo>
                    <a:pt x="2555" y="0"/>
                    <a:pt x="0" y="2553"/>
                    <a:pt x="0" y="5745"/>
                  </a:cubicBezTo>
                  <a:lnTo>
                    <a:pt x="0" y="18513"/>
                  </a:lnTo>
                  <a:cubicBezTo>
                    <a:pt x="639" y="19152"/>
                    <a:pt x="639" y="19152"/>
                    <a:pt x="639" y="19790"/>
                  </a:cubicBezTo>
                  <a:close/>
                </a:path>
              </a:pathLst>
            </a:custGeom>
            <a:grpFill/>
            <a:ln w="6390" cap="flat">
              <a:noFill/>
              <a:prstDash val="solid"/>
              <a:miter/>
            </a:ln>
          </p:spPr>
          <p:txBody>
            <a:bodyPr rtlCol="0" anchor="ctr"/>
            <a:lstStyle/>
            <a:p>
              <a:endParaRPr lang="en-US"/>
            </a:p>
          </p:txBody>
        </p:sp>
      </p:grpSp>
      <p:grpSp>
        <p:nvGrpSpPr>
          <p:cNvPr id="24" name="Graphic 4">
            <a:extLst>
              <a:ext uri="{FF2B5EF4-FFF2-40B4-BE49-F238E27FC236}">
                <a16:creationId xmlns:a16="http://schemas.microsoft.com/office/drawing/2014/main" id="{1455F381-281F-4E80-8AE9-7772C5FF4EB4}"/>
              </a:ext>
            </a:extLst>
          </p:cNvPr>
          <p:cNvGrpSpPr/>
          <p:nvPr/>
        </p:nvGrpSpPr>
        <p:grpSpPr>
          <a:xfrm>
            <a:off x="9608561" y="6171733"/>
            <a:ext cx="612001" cy="611997"/>
            <a:chOff x="2998797" y="3824168"/>
            <a:chExt cx="361670" cy="361333"/>
          </a:xfrm>
          <a:solidFill>
            <a:srgbClr val="27BDBE"/>
          </a:solidFill>
        </p:grpSpPr>
        <p:sp>
          <p:nvSpPr>
            <p:cNvPr id="25" name="Graphic 4">
              <a:extLst>
                <a:ext uri="{FF2B5EF4-FFF2-40B4-BE49-F238E27FC236}">
                  <a16:creationId xmlns:a16="http://schemas.microsoft.com/office/drawing/2014/main" id="{BBA1E66C-ED5C-4C4B-BF37-5D7795100007}"/>
                </a:ext>
              </a:extLst>
            </p:cNvPr>
            <p:cNvSpPr/>
            <p:nvPr/>
          </p:nvSpPr>
          <p:spPr>
            <a:xfrm>
              <a:off x="3119552" y="4022709"/>
              <a:ext cx="59237" cy="51071"/>
            </a:xfrm>
            <a:custGeom>
              <a:avLst/>
              <a:gdLst>
                <a:gd name="connsiteX0" fmla="*/ 47301 w 59237"/>
                <a:gd name="connsiteY0" fmla="*/ 0 h 51071"/>
                <a:gd name="connsiteX1" fmla="*/ 38994 w 59237"/>
                <a:gd name="connsiteY1" fmla="*/ 3192 h 51071"/>
                <a:gd name="connsiteX2" fmla="*/ 33882 w 59237"/>
                <a:gd name="connsiteY2" fmla="*/ 8299 h 51071"/>
                <a:gd name="connsiteX3" fmla="*/ 29409 w 59237"/>
                <a:gd name="connsiteY3" fmla="*/ 10214 h 51071"/>
                <a:gd name="connsiteX4" fmla="*/ 24936 w 59237"/>
                <a:gd name="connsiteY4" fmla="*/ 8299 h 51071"/>
                <a:gd name="connsiteX5" fmla="*/ 19824 w 59237"/>
                <a:gd name="connsiteY5" fmla="*/ 3192 h 51071"/>
                <a:gd name="connsiteX6" fmla="*/ 12156 w 59237"/>
                <a:gd name="connsiteY6" fmla="*/ 0 h 51071"/>
                <a:gd name="connsiteX7" fmla="*/ 11517 w 59237"/>
                <a:gd name="connsiteY7" fmla="*/ 0 h 51071"/>
                <a:gd name="connsiteX8" fmla="*/ 3210 w 59237"/>
                <a:gd name="connsiteY8" fmla="*/ 4469 h 51071"/>
                <a:gd name="connsiteX9" fmla="*/ 4488 w 59237"/>
                <a:gd name="connsiteY9" fmla="*/ 25536 h 51071"/>
                <a:gd name="connsiteX10" fmla="*/ 30048 w 59237"/>
                <a:gd name="connsiteY10" fmla="*/ 51072 h 51071"/>
                <a:gd name="connsiteX11" fmla="*/ 54968 w 59237"/>
                <a:gd name="connsiteY11" fmla="*/ 25536 h 51071"/>
                <a:gd name="connsiteX12" fmla="*/ 56246 w 59237"/>
                <a:gd name="connsiteY12" fmla="*/ 4469 h 51071"/>
                <a:gd name="connsiteX13" fmla="*/ 47301 w 59237"/>
                <a:gd name="connsiteY13" fmla="*/ 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37" h="51071">
                  <a:moveTo>
                    <a:pt x="47301" y="0"/>
                  </a:moveTo>
                  <a:cubicBezTo>
                    <a:pt x="44106" y="0"/>
                    <a:pt x="41550" y="1277"/>
                    <a:pt x="38994" y="3192"/>
                  </a:cubicBezTo>
                  <a:lnTo>
                    <a:pt x="33882" y="8299"/>
                  </a:lnTo>
                  <a:cubicBezTo>
                    <a:pt x="32604" y="9576"/>
                    <a:pt x="31326" y="10214"/>
                    <a:pt x="29409" y="10214"/>
                  </a:cubicBezTo>
                  <a:cubicBezTo>
                    <a:pt x="27492" y="10214"/>
                    <a:pt x="26214" y="9576"/>
                    <a:pt x="24936" y="8299"/>
                  </a:cubicBezTo>
                  <a:lnTo>
                    <a:pt x="19824" y="3192"/>
                  </a:lnTo>
                  <a:cubicBezTo>
                    <a:pt x="17907" y="1277"/>
                    <a:pt x="14712" y="0"/>
                    <a:pt x="12156" y="0"/>
                  </a:cubicBezTo>
                  <a:cubicBezTo>
                    <a:pt x="12156" y="0"/>
                    <a:pt x="11517" y="0"/>
                    <a:pt x="11517" y="0"/>
                  </a:cubicBezTo>
                  <a:cubicBezTo>
                    <a:pt x="8322" y="0"/>
                    <a:pt x="5766" y="1915"/>
                    <a:pt x="3210" y="4469"/>
                  </a:cubicBezTo>
                  <a:cubicBezTo>
                    <a:pt x="-1263" y="10853"/>
                    <a:pt x="-1263" y="20429"/>
                    <a:pt x="4488" y="25536"/>
                  </a:cubicBezTo>
                  <a:lnTo>
                    <a:pt x="30048" y="51072"/>
                  </a:lnTo>
                  <a:lnTo>
                    <a:pt x="54968" y="25536"/>
                  </a:lnTo>
                  <a:cubicBezTo>
                    <a:pt x="60080" y="20429"/>
                    <a:pt x="60719" y="10214"/>
                    <a:pt x="56246" y="4469"/>
                  </a:cubicBezTo>
                  <a:cubicBezTo>
                    <a:pt x="53691" y="1915"/>
                    <a:pt x="50496" y="0"/>
                    <a:pt x="47301" y="0"/>
                  </a:cubicBezTo>
                  <a:close/>
                </a:path>
              </a:pathLst>
            </a:custGeom>
            <a:grpFill/>
            <a:ln w="6390" cap="flat">
              <a:noFill/>
              <a:prstDash val="solid"/>
              <a:miter/>
            </a:ln>
          </p:spPr>
          <p:txBody>
            <a:bodyPr rtlCol="0" anchor="ctr"/>
            <a:lstStyle/>
            <a:p>
              <a:endParaRPr lang="en-US"/>
            </a:p>
          </p:txBody>
        </p:sp>
        <p:sp>
          <p:nvSpPr>
            <p:cNvPr id="26" name="Graphic 4">
              <a:extLst>
                <a:ext uri="{FF2B5EF4-FFF2-40B4-BE49-F238E27FC236}">
                  <a16:creationId xmlns:a16="http://schemas.microsoft.com/office/drawing/2014/main" id="{FAF0AE07-5245-4A0A-A782-185C4B25BC0B}"/>
                </a:ext>
              </a:extLst>
            </p:cNvPr>
            <p:cNvSpPr/>
            <p:nvPr/>
          </p:nvSpPr>
          <p:spPr>
            <a:xfrm>
              <a:off x="2998797" y="3824168"/>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1 w 361670"/>
                <a:gd name="connsiteY3" fmla="*/ 180667 h 361333"/>
                <a:gd name="connsiteX4" fmla="*/ 180835 w 361670"/>
                <a:gd name="connsiteY4" fmla="*/ 0 h 361333"/>
                <a:gd name="connsiteX5" fmla="*/ 125243 w 361670"/>
                <a:gd name="connsiteY5" fmla="*/ 302601 h 361333"/>
                <a:gd name="connsiteX6" fmla="*/ 118853 w 361670"/>
                <a:gd name="connsiteY6" fmla="*/ 308985 h 361333"/>
                <a:gd name="connsiteX7" fmla="*/ 112463 w 361670"/>
                <a:gd name="connsiteY7" fmla="*/ 302601 h 361333"/>
                <a:gd name="connsiteX8" fmla="*/ 112463 w 361670"/>
                <a:gd name="connsiteY8" fmla="*/ 273234 h 361333"/>
                <a:gd name="connsiteX9" fmla="*/ 111824 w 361670"/>
                <a:gd name="connsiteY9" fmla="*/ 271958 h 361333"/>
                <a:gd name="connsiteX10" fmla="*/ 89459 w 361670"/>
                <a:gd name="connsiteY10" fmla="*/ 176198 h 361333"/>
                <a:gd name="connsiteX11" fmla="*/ 120770 w 361670"/>
                <a:gd name="connsiteY11" fmla="*/ 151939 h 361333"/>
                <a:gd name="connsiteX12" fmla="*/ 129077 w 361670"/>
                <a:gd name="connsiteY12" fmla="*/ 148108 h 361333"/>
                <a:gd name="connsiteX13" fmla="*/ 120770 w 361670"/>
                <a:gd name="connsiteY13" fmla="*/ 129595 h 361333"/>
                <a:gd name="connsiteX14" fmla="*/ 141218 w 361670"/>
                <a:gd name="connsiteY14" fmla="*/ 105974 h 361333"/>
                <a:gd name="connsiteX15" fmla="*/ 162305 w 361670"/>
                <a:gd name="connsiteY15" fmla="*/ 64478 h 361333"/>
                <a:gd name="connsiteX16" fmla="*/ 166138 w 361670"/>
                <a:gd name="connsiteY16" fmla="*/ 56179 h 361333"/>
                <a:gd name="connsiteX17" fmla="*/ 174445 w 361670"/>
                <a:gd name="connsiteY17" fmla="*/ 60009 h 361333"/>
                <a:gd name="connsiteX18" fmla="*/ 146969 w 361670"/>
                <a:gd name="connsiteY18" fmla="*/ 117465 h 361333"/>
                <a:gd name="connsiteX19" fmla="*/ 133550 w 361670"/>
                <a:gd name="connsiteY19" fmla="*/ 130233 h 361333"/>
                <a:gd name="connsiteX20" fmla="*/ 139301 w 361670"/>
                <a:gd name="connsiteY20" fmla="*/ 139809 h 361333"/>
                <a:gd name="connsiteX21" fmla="*/ 139940 w 361670"/>
                <a:gd name="connsiteY21" fmla="*/ 140448 h 361333"/>
                <a:gd name="connsiteX22" fmla="*/ 142496 w 361670"/>
                <a:gd name="connsiteY22" fmla="*/ 149385 h 361333"/>
                <a:gd name="connsiteX23" fmla="*/ 125243 w 361670"/>
                <a:gd name="connsiteY23" fmla="*/ 163430 h 361333"/>
                <a:gd name="connsiteX24" fmla="*/ 100322 w 361670"/>
                <a:gd name="connsiteY24" fmla="*/ 182582 h 361333"/>
                <a:gd name="connsiteX25" fmla="*/ 120131 w 361670"/>
                <a:gd name="connsiteY25" fmla="*/ 261105 h 361333"/>
                <a:gd name="connsiteX26" fmla="*/ 125243 w 361670"/>
                <a:gd name="connsiteY26" fmla="*/ 272596 h 361333"/>
                <a:gd name="connsiteX27" fmla="*/ 125243 w 361670"/>
                <a:gd name="connsiteY27" fmla="*/ 302601 h 361333"/>
                <a:gd name="connsiteX28" fmla="*/ 184669 w 361670"/>
                <a:gd name="connsiteY28" fmla="*/ 233015 h 361333"/>
                <a:gd name="connsiteX29" fmla="*/ 155276 w 361670"/>
                <a:gd name="connsiteY29" fmla="*/ 263020 h 361333"/>
                <a:gd name="connsiteX30" fmla="*/ 150803 w 361670"/>
                <a:gd name="connsiteY30" fmla="*/ 264935 h 361333"/>
                <a:gd name="connsiteX31" fmla="*/ 146330 w 361670"/>
                <a:gd name="connsiteY31" fmla="*/ 263020 h 361333"/>
                <a:gd name="connsiteX32" fmla="*/ 116297 w 361670"/>
                <a:gd name="connsiteY32" fmla="*/ 233015 h 361333"/>
                <a:gd name="connsiteX33" fmla="*/ 114380 w 361670"/>
                <a:gd name="connsiteY33" fmla="*/ 194711 h 361333"/>
                <a:gd name="connsiteX34" fmla="*/ 131633 w 361670"/>
                <a:gd name="connsiteY34" fmla="*/ 185135 h 361333"/>
                <a:gd name="connsiteX35" fmla="*/ 149525 w 361670"/>
                <a:gd name="connsiteY35" fmla="*/ 192158 h 361333"/>
                <a:gd name="connsiteX36" fmla="*/ 150164 w 361670"/>
                <a:gd name="connsiteY36" fmla="*/ 192796 h 361333"/>
                <a:gd name="connsiteX37" fmla="*/ 150803 w 361670"/>
                <a:gd name="connsiteY37" fmla="*/ 192158 h 361333"/>
                <a:gd name="connsiteX38" fmla="*/ 168695 w 361670"/>
                <a:gd name="connsiteY38" fmla="*/ 185135 h 361333"/>
                <a:gd name="connsiteX39" fmla="*/ 185947 w 361670"/>
                <a:gd name="connsiteY39" fmla="*/ 194711 h 361333"/>
                <a:gd name="connsiteX40" fmla="*/ 184669 w 361670"/>
                <a:gd name="connsiteY40" fmla="*/ 233015 h 361333"/>
                <a:gd name="connsiteX41" fmla="*/ 200005 w 361670"/>
                <a:gd name="connsiteY41" fmla="*/ 156408 h 361333"/>
                <a:gd name="connsiteX42" fmla="*/ 212146 w 361670"/>
                <a:gd name="connsiteY42" fmla="*/ 118742 h 361333"/>
                <a:gd name="connsiteX43" fmla="*/ 215980 w 361670"/>
                <a:gd name="connsiteY43" fmla="*/ 112996 h 361333"/>
                <a:gd name="connsiteX44" fmla="*/ 223009 w 361670"/>
                <a:gd name="connsiteY44" fmla="*/ 113635 h 361333"/>
                <a:gd name="connsiteX45" fmla="*/ 255597 w 361670"/>
                <a:gd name="connsiteY45" fmla="*/ 140448 h 361333"/>
                <a:gd name="connsiteX46" fmla="*/ 258154 w 361670"/>
                <a:gd name="connsiteY46" fmla="*/ 145555 h 361333"/>
                <a:gd name="connsiteX47" fmla="*/ 255597 w 361670"/>
                <a:gd name="connsiteY47" fmla="*/ 150662 h 361333"/>
                <a:gd name="connsiteX48" fmla="*/ 209590 w 361670"/>
                <a:gd name="connsiteY48" fmla="*/ 183859 h 361333"/>
                <a:gd name="connsiteX49" fmla="*/ 205756 w 361670"/>
                <a:gd name="connsiteY49" fmla="*/ 185135 h 361333"/>
                <a:gd name="connsiteX50" fmla="*/ 201283 w 361670"/>
                <a:gd name="connsiteY50" fmla="*/ 183220 h 361333"/>
                <a:gd name="connsiteX51" fmla="*/ 200005 w 361670"/>
                <a:gd name="connsiteY51" fmla="*/ 156408 h 361333"/>
                <a:gd name="connsiteX52" fmla="*/ 289464 w 361670"/>
                <a:gd name="connsiteY52" fmla="*/ 154492 h 361333"/>
                <a:gd name="connsiteX53" fmla="*/ 237067 w 361670"/>
                <a:gd name="connsiteY53" fmla="*/ 192796 h 361333"/>
                <a:gd name="connsiteX54" fmla="*/ 222370 w 361670"/>
                <a:gd name="connsiteY54" fmla="*/ 222163 h 361333"/>
                <a:gd name="connsiteX55" fmla="*/ 226204 w 361670"/>
                <a:gd name="connsiteY55" fmla="*/ 236846 h 361333"/>
                <a:gd name="connsiteX56" fmla="*/ 216619 w 361670"/>
                <a:gd name="connsiteY56" fmla="*/ 305154 h 361333"/>
                <a:gd name="connsiteX57" fmla="*/ 210868 w 361670"/>
                <a:gd name="connsiteY57" fmla="*/ 308985 h 361333"/>
                <a:gd name="connsiteX58" fmla="*/ 208312 w 361670"/>
                <a:gd name="connsiteY58" fmla="*/ 308346 h 361333"/>
                <a:gd name="connsiteX59" fmla="*/ 204478 w 361670"/>
                <a:gd name="connsiteY59" fmla="*/ 300047 h 361333"/>
                <a:gd name="connsiteX60" fmla="*/ 213424 w 361670"/>
                <a:gd name="connsiteY60" fmla="*/ 237484 h 361333"/>
                <a:gd name="connsiteX61" fmla="*/ 210868 w 361670"/>
                <a:gd name="connsiteY61" fmla="*/ 227270 h 361333"/>
                <a:gd name="connsiteX62" fmla="*/ 231955 w 361670"/>
                <a:gd name="connsiteY62" fmla="*/ 180667 h 361333"/>
                <a:gd name="connsiteX63" fmla="*/ 277323 w 361670"/>
                <a:gd name="connsiteY63" fmla="*/ 149385 h 361333"/>
                <a:gd name="connsiteX64" fmla="*/ 277323 w 361670"/>
                <a:gd name="connsiteY64" fmla="*/ 147470 h 361333"/>
                <a:gd name="connsiteX65" fmla="*/ 246013 w 361670"/>
                <a:gd name="connsiteY65" fmla="*/ 107889 h 361333"/>
                <a:gd name="connsiteX66" fmla="*/ 245374 w 361670"/>
                <a:gd name="connsiteY66" fmla="*/ 106612 h 361333"/>
                <a:gd name="connsiteX67" fmla="*/ 207034 w 361670"/>
                <a:gd name="connsiteY67" fmla="*/ 69585 h 361333"/>
                <a:gd name="connsiteX68" fmla="*/ 193615 w 361670"/>
                <a:gd name="connsiteY68" fmla="*/ 58094 h 361333"/>
                <a:gd name="connsiteX69" fmla="*/ 189142 w 361670"/>
                <a:gd name="connsiteY69" fmla="*/ 48518 h 361333"/>
                <a:gd name="connsiteX70" fmla="*/ 192337 w 361670"/>
                <a:gd name="connsiteY70" fmla="*/ 40219 h 361333"/>
                <a:gd name="connsiteX71" fmla="*/ 200644 w 361670"/>
                <a:gd name="connsiteY71" fmla="*/ 43411 h 361333"/>
                <a:gd name="connsiteX72" fmla="*/ 205117 w 361670"/>
                <a:gd name="connsiteY72" fmla="*/ 52987 h 361333"/>
                <a:gd name="connsiteX73" fmla="*/ 210868 w 361670"/>
                <a:gd name="connsiteY73" fmla="*/ 58094 h 361333"/>
                <a:gd name="connsiteX74" fmla="*/ 256237 w 361670"/>
                <a:gd name="connsiteY74" fmla="*/ 100228 h 361333"/>
                <a:gd name="connsiteX75" fmla="*/ 289464 w 361670"/>
                <a:gd name="connsiteY75" fmla="*/ 143001 h 361333"/>
                <a:gd name="connsiteX76" fmla="*/ 289464 w 361670"/>
                <a:gd name="connsiteY76" fmla="*/ 154492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61670" h="361333">
                  <a:moveTo>
                    <a:pt x="180835" y="0"/>
                  </a:moveTo>
                  <a:cubicBezTo>
                    <a:pt x="80513" y="0"/>
                    <a:pt x="0" y="81076"/>
                    <a:pt x="0" y="180667"/>
                  </a:cubicBezTo>
                  <a:cubicBezTo>
                    <a:pt x="0" y="280895"/>
                    <a:pt x="81152" y="361333"/>
                    <a:pt x="180835" y="361333"/>
                  </a:cubicBezTo>
                  <a:cubicBezTo>
                    <a:pt x="280518" y="361333"/>
                    <a:pt x="361671" y="280257"/>
                    <a:pt x="361671" y="180667"/>
                  </a:cubicBezTo>
                  <a:cubicBezTo>
                    <a:pt x="361671" y="81076"/>
                    <a:pt x="281157" y="0"/>
                    <a:pt x="180835" y="0"/>
                  </a:cubicBezTo>
                  <a:close/>
                  <a:moveTo>
                    <a:pt x="125243" y="302601"/>
                  </a:moveTo>
                  <a:cubicBezTo>
                    <a:pt x="125243" y="306431"/>
                    <a:pt x="122687" y="308985"/>
                    <a:pt x="118853" y="308985"/>
                  </a:cubicBezTo>
                  <a:cubicBezTo>
                    <a:pt x="115019" y="308985"/>
                    <a:pt x="112463" y="306431"/>
                    <a:pt x="112463" y="302601"/>
                  </a:cubicBezTo>
                  <a:lnTo>
                    <a:pt x="112463" y="273234"/>
                  </a:lnTo>
                  <a:cubicBezTo>
                    <a:pt x="112463" y="272596"/>
                    <a:pt x="112463" y="271958"/>
                    <a:pt x="111824" y="271958"/>
                  </a:cubicBezTo>
                  <a:cubicBezTo>
                    <a:pt x="63899" y="231738"/>
                    <a:pt x="77318" y="194711"/>
                    <a:pt x="89459" y="176198"/>
                  </a:cubicBezTo>
                  <a:cubicBezTo>
                    <a:pt x="96488" y="165345"/>
                    <a:pt x="107351" y="157046"/>
                    <a:pt x="120770" y="151939"/>
                  </a:cubicBezTo>
                  <a:cubicBezTo>
                    <a:pt x="125243" y="150024"/>
                    <a:pt x="127799" y="148747"/>
                    <a:pt x="129077" y="148108"/>
                  </a:cubicBezTo>
                  <a:cubicBezTo>
                    <a:pt x="125243" y="144916"/>
                    <a:pt x="120131" y="138532"/>
                    <a:pt x="120770" y="129595"/>
                  </a:cubicBezTo>
                  <a:cubicBezTo>
                    <a:pt x="121409" y="120657"/>
                    <a:pt x="128438" y="112996"/>
                    <a:pt x="141218" y="105974"/>
                  </a:cubicBezTo>
                  <a:cubicBezTo>
                    <a:pt x="171889" y="90652"/>
                    <a:pt x="162943" y="65116"/>
                    <a:pt x="162305" y="64478"/>
                  </a:cubicBezTo>
                  <a:cubicBezTo>
                    <a:pt x="161027" y="61286"/>
                    <a:pt x="162943" y="57456"/>
                    <a:pt x="166138" y="56179"/>
                  </a:cubicBezTo>
                  <a:cubicBezTo>
                    <a:pt x="169333" y="54902"/>
                    <a:pt x="173167" y="56817"/>
                    <a:pt x="174445" y="60009"/>
                  </a:cubicBezTo>
                  <a:cubicBezTo>
                    <a:pt x="179557" y="72777"/>
                    <a:pt x="179557" y="100867"/>
                    <a:pt x="146969" y="117465"/>
                  </a:cubicBezTo>
                  <a:cubicBezTo>
                    <a:pt x="138662" y="121934"/>
                    <a:pt x="134189" y="126403"/>
                    <a:pt x="133550" y="130233"/>
                  </a:cubicBezTo>
                  <a:cubicBezTo>
                    <a:pt x="133550" y="134064"/>
                    <a:pt x="138023" y="138532"/>
                    <a:pt x="139301" y="139809"/>
                  </a:cubicBezTo>
                  <a:cubicBezTo>
                    <a:pt x="139940" y="139809"/>
                    <a:pt x="139940" y="140448"/>
                    <a:pt x="139940" y="140448"/>
                  </a:cubicBezTo>
                  <a:cubicBezTo>
                    <a:pt x="141857" y="142363"/>
                    <a:pt x="143135" y="145555"/>
                    <a:pt x="142496" y="149385"/>
                  </a:cubicBezTo>
                  <a:cubicBezTo>
                    <a:pt x="141218" y="155131"/>
                    <a:pt x="135467" y="159600"/>
                    <a:pt x="125243" y="163430"/>
                  </a:cubicBezTo>
                  <a:cubicBezTo>
                    <a:pt x="114380" y="167260"/>
                    <a:pt x="106073" y="174283"/>
                    <a:pt x="100322" y="182582"/>
                  </a:cubicBezTo>
                  <a:cubicBezTo>
                    <a:pt x="88181" y="201095"/>
                    <a:pt x="81791" y="229185"/>
                    <a:pt x="120131" y="261105"/>
                  </a:cubicBezTo>
                  <a:cubicBezTo>
                    <a:pt x="123326" y="263658"/>
                    <a:pt x="125243" y="268127"/>
                    <a:pt x="125243" y="272596"/>
                  </a:cubicBezTo>
                  <a:lnTo>
                    <a:pt x="125243" y="302601"/>
                  </a:lnTo>
                  <a:close/>
                  <a:moveTo>
                    <a:pt x="184669" y="233015"/>
                  </a:moveTo>
                  <a:lnTo>
                    <a:pt x="155276" y="263020"/>
                  </a:lnTo>
                  <a:cubicBezTo>
                    <a:pt x="153998" y="264297"/>
                    <a:pt x="152081" y="264935"/>
                    <a:pt x="150803" y="264935"/>
                  </a:cubicBezTo>
                  <a:cubicBezTo>
                    <a:pt x="148886" y="264935"/>
                    <a:pt x="147608" y="264297"/>
                    <a:pt x="146330" y="263020"/>
                  </a:cubicBezTo>
                  <a:lnTo>
                    <a:pt x="116297" y="233015"/>
                  </a:lnTo>
                  <a:cubicBezTo>
                    <a:pt x="106073" y="222801"/>
                    <a:pt x="105434" y="206203"/>
                    <a:pt x="114380" y="194711"/>
                  </a:cubicBezTo>
                  <a:cubicBezTo>
                    <a:pt x="118853" y="188966"/>
                    <a:pt x="125243" y="185774"/>
                    <a:pt x="131633" y="185135"/>
                  </a:cubicBezTo>
                  <a:cubicBezTo>
                    <a:pt x="138662" y="184497"/>
                    <a:pt x="145052" y="187051"/>
                    <a:pt x="149525" y="192158"/>
                  </a:cubicBezTo>
                  <a:lnTo>
                    <a:pt x="150164" y="192796"/>
                  </a:lnTo>
                  <a:lnTo>
                    <a:pt x="150803" y="192158"/>
                  </a:lnTo>
                  <a:cubicBezTo>
                    <a:pt x="155915" y="187051"/>
                    <a:pt x="162305" y="184497"/>
                    <a:pt x="168695" y="185135"/>
                  </a:cubicBezTo>
                  <a:cubicBezTo>
                    <a:pt x="175723" y="185774"/>
                    <a:pt x="181474" y="188966"/>
                    <a:pt x="185947" y="194711"/>
                  </a:cubicBezTo>
                  <a:cubicBezTo>
                    <a:pt x="195532" y="206203"/>
                    <a:pt x="194893" y="222801"/>
                    <a:pt x="184669" y="233015"/>
                  </a:cubicBezTo>
                  <a:close/>
                  <a:moveTo>
                    <a:pt x="200005" y="156408"/>
                  </a:moveTo>
                  <a:cubicBezTo>
                    <a:pt x="212146" y="131510"/>
                    <a:pt x="212146" y="119380"/>
                    <a:pt x="212146" y="118742"/>
                  </a:cubicBezTo>
                  <a:cubicBezTo>
                    <a:pt x="212146" y="116188"/>
                    <a:pt x="213424" y="114273"/>
                    <a:pt x="215980" y="112996"/>
                  </a:cubicBezTo>
                  <a:cubicBezTo>
                    <a:pt x="217897" y="111720"/>
                    <a:pt x="221092" y="112358"/>
                    <a:pt x="223009" y="113635"/>
                  </a:cubicBezTo>
                  <a:lnTo>
                    <a:pt x="255597" y="140448"/>
                  </a:lnTo>
                  <a:cubicBezTo>
                    <a:pt x="256876" y="141724"/>
                    <a:pt x="258154" y="143640"/>
                    <a:pt x="258154" y="145555"/>
                  </a:cubicBezTo>
                  <a:cubicBezTo>
                    <a:pt x="258154" y="147470"/>
                    <a:pt x="256876" y="149385"/>
                    <a:pt x="255597" y="150662"/>
                  </a:cubicBezTo>
                  <a:lnTo>
                    <a:pt x="209590" y="183859"/>
                  </a:lnTo>
                  <a:cubicBezTo>
                    <a:pt x="208312" y="184497"/>
                    <a:pt x="207034" y="185135"/>
                    <a:pt x="205756" y="185135"/>
                  </a:cubicBezTo>
                  <a:cubicBezTo>
                    <a:pt x="203839" y="185135"/>
                    <a:pt x="202561" y="184497"/>
                    <a:pt x="201283" y="183220"/>
                  </a:cubicBezTo>
                  <a:cubicBezTo>
                    <a:pt x="191698" y="174283"/>
                    <a:pt x="199366" y="158323"/>
                    <a:pt x="200005" y="156408"/>
                  </a:cubicBezTo>
                  <a:close/>
                  <a:moveTo>
                    <a:pt x="289464" y="154492"/>
                  </a:moveTo>
                  <a:cubicBezTo>
                    <a:pt x="283074" y="171729"/>
                    <a:pt x="244735" y="189604"/>
                    <a:pt x="237067" y="192796"/>
                  </a:cubicBezTo>
                  <a:cubicBezTo>
                    <a:pt x="236428" y="193435"/>
                    <a:pt x="214063" y="204926"/>
                    <a:pt x="222370" y="222163"/>
                  </a:cubicBezTo>
                  <a:cubicBezTo>
                    <a:pt x="224287" y="226631"/>
                    <a:pt x="225565" y="231100"/>
                    <a:pt x="226204" y="236846"/>
                  </a:cubicBezTo>
                  <a:cubicBezTo>
                    <a:pt x="227482" y="249614"/>
                    <a:pt x="228121" y="275788"/>
                    <a:pt x="216619" y="305154"/>
                  </a:cubicBezTo>
                  <a:cubicBezTo>
                    <a:pt x="215341" y="307708"/>
                    <a:pt x="213424" y="308985"/>
                    <a:pt x="210868" y="308985"/>
                  </a:cubicBezTo>
                  <a:cubicBezTo>
                    <a:pt x="210229" y="308985"/>
                    <a:pt x="209590" y="308985"/>
                    <a:pt x="208312" y="308346"/>
                  </a:cubicBezTo>
                  <a:cubicBezTo>
                    <a:pt x="205117" y="307069"/>
                    <a:pt x="203200" y="303239"/>
                    <a:pt x="204478" y="300047"/>
                  </a:cubicBezTo>
                  <a:cubicBezTo>
                    <a:pt x="215341" y="272596"/>
                    <a:pt x="214702" y="248975"/>
                    <a:pt x="213424" y="237484"/>
                  </a:cubicBezTo>
                  <a:cubicBezTo>
                    <a:pt x="212785" y="233654"/>
                    <a:pt x="212146" y="229823"/>
                    <a:pt x="210868" y="227270"/>
                  </a:cubicBezTo>
                  <a:cubicBezTo>
                    <a:pt x="200005" y="204926"/>
                    <a:pt x="219814" y="187051"/>
                    <a:pt x="231955" y="180667"/>
                  </a:cubicBezTo>
                  <a:cubicBezTo>
                    <a:pt x="249208" y="173006"/>
                    <a:pt x="274128" y="158961"/>
                    <a:pt x="277323" y="149385"/>
                  </a:cubicBezTo>
                  <a:cubicBezTo>
                    <a:pt x="277962" y="148108"/>
                    <a:pt x="277323" y="148108"/>
                    <a:pt x="277323" y="147470"/>
                  </a:cubicBezTo>
                  <a:cubicBezTo>
                    <a:pt x="269655" y="132148"/>
                    <a:pt x="246652" y="107889"/>
                    <a:pt x="246013" y="107889"/>
                  </a:cubicBezTo>
                  <a:cubicBezTo>
                    <a:pt x="245374" y="107251"/>
                    <a:pt x="245374" y="107251"/>
                    <a:pt x="245374" y="106612"/>
                  </a:cubicBezTo>
                  <a:cubicBezTo>
                    <a:pt x="229399" y="79800"/>
                    <a:pt x="214702" y="71500"/>
                    <a:pt x="207034" y="69585"/>
                  </a:cubicBezTo>
                  <a:cubicBezTo>
                    <a:pt x="201283" y="67670"/>
                    <a:pt x="196171" y="63201"/>
                    <a:pt x="193615" y="58094"/>
                  </a:cubicBezTo>
                  <a:lnTo>
                    <a:pt x="189142" y="48518"/>
                  </a:lnTo>
                  <a:cubicBezTo>
                    <a:pt x="187864" y="45326"/>
                    <a:pt x="189142" y="41496"/>
                    <a:pt x="192337" y="40219"/>
                  </a:cubicBezTo>
                  <a:cubicBezTo>
                    <a:pt x="195532" y="38942"/>
                    <a:pt x="199366" y="40219"/>
                    <a:pt x="200644" y="43411"/>
                  </a:cubicBezTo>
                  <a:lnTo>
                    <a:pt x="205117" y="52987"/>
                  </a:lnTo>
                  <a:cubicBezTo>
                    <a:pt x="206395" y="55540"/>
                    <a:pt x="208312" y="57456"/>
                    <a:pt x="210868" y="58094"/>
                  </a:cubicBezTo>
                  <a:cubicBezTo>
                    <a:pt x="220453" y="61286"/>
                    <a:pt x="238345" y="70224"/>
                    <a:pt x="256237" y="100228"/>
                  </a:cubicBezTo>
                  <a:cubicBezTo>
                    <a:pt x="260071" y="104059"/>
                    <a:pt x="281157" y="126403"/>
                    <a:pt x="289464" y="143001"/>
                  </a:cubicBezTo>
                  <a:cubicBezTo>
                    <a:pt x="290742" y="146193"/>
                    <a:pt x="291381" y="150024"/>
                    <a:pt x="289464" y="154492"/>
                  </a:cubicBezTo>
                  <a:close/>
                </a:path>
              </a:pathLst>
            </a:custGeom>
            <a:grpFill/>
            <a:ln w="6390" cap="flat">
              <a:noFill/>
              <a:prstDash val="solid"/>
              <a:miter/>
            </a:ln>
          </p:spPr>
          <p:txBody>
            <a:bodyPr rtlCol="0" anchor="ctr"/>
            <a:lstStyle/>
            <a:p>
              <a:endParaRPr lang="en-US"/>
            </a:p>
          </p:txBody>
        </p:sp>
        <p:sp>
          <p:nvSpPr>
            <p:cNvPr id="27" name="Graphic 4">
              <a:extLst>
                <a:ext uri="{FF2B5EF4-FFF2-40B4-BE49-F238E27FC236}">
                  <a16:creationId xmlns:a16="http://schemas.microsoft.com/office/drawing/2014/main" id="{E2211162-E07A-4C18-B3C2-97C37FC8EF9E}"/>
                </a:ext>
              </a:extLst>
            </p:cNvPr>
            <p:cNvSpPr/>
            <p:nvPr/>
          </p:nvSpPr>
          <p:spPr>
            <a:xfrm>
              <a:off x="3209026" y="3955678"/>
              <a:ext cx="31310" cy="37665"/>
            </a:xfrm>
            <a:custGeom>
              <a:avLst/>
              <a:gdLst>
                <a:gd name="connsiteX0" fmla="*/ 13419 w 31310"/>
                <a:gd name="connsiteY0" fmla="*/ 0 h 37665"/>
                <a:gd name="connsiteX1" fmla="*/ 1917 w 31310"/>
                <a:gd name="connsiteY1" fmla="*/ 31282 h 37665"/>
                <a:gd name="connsiteX2" fmla="*/ 0 w 31310"/>
                <a:gd name="connsiteY2" fmla="*/ 37666 h 37665"/>
                <a:gd name="connsiteX3" fmla="*/ 31311 w 31310"/>
                <a:gd name="connsiteY3" fmla="*/ 14683 h 37665"/>
                <a:gd name="connsiteX4" fmla="*/ 13419 w 31310"/>
                <a:gd name="connsiteY4" fmla="*/ 0 h 3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10" h="37665">
                  <a:moveTo>
                    <a:pt x="13419" y="0"/>
                  </a:moveTo>
                  <a:cubicBezTo>
                    <a:pt x="11502" y="7022"/>
                    <a:pt x="8307" y="17237"/>
                    <a:pt x="1917" y="31282"/>
                  </a:cubicBezTo>
                  <a:cubicBezTo>
                    <a:pt x="1278" y="33197"/>
                    <a:pt x="0" y="35750"/>
                    <a:pt x="0" y="37666"/>
                  </a:cubicBezTo>
                  <a:lnTo>
                    <a:pt x="31311" y="14683"/>
                  </a:lnTo>
                  <a:lnTo>
                    <a:pt x="13419" y="0"/>
                  </a:lnTo>
                  <a:close/>
                </a:path>
              </a:pathLst>
            </a:custGeom>
            <a:grpFill/>
            <a:ln w="6390" cap="flat">
              <a:noFill/>
              <a:prstDash val="solid"/>
              <a:miter/>
            </a:ln>
          </p:spPr>
          <p:txBody>
            <a:bodyPr rtlCol="0" anchor="ctr"/>
            <a:lstStyle/>
            <a:p>
              <a:endParaRPr lang="en-US"/>
            </a:p>
          </p:txBody>
        </p:sp>
      </p:grpSp>
    </p:spTree>
    <p:extLst>
      <p:ext uri="{BB962C8B-B14F-4D97-AF65-F5344CB8AC3E}">
        <p14:creationId xmlns:p14="http://schemas.microsoft.com/office/powerpoint/2010/main" val="9548440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CDB9C2-0833-4A5B-9B94-2AFEE3F2044D}"/>
              </a:ext>
            </a:extLst>
          </p:cNvPr>
          <p:cNvSpPr>
            <a:spLocks noGrp="1"/>
          </p:cNvSpPr>
          <p:nvPr>
            <p:ph type="title"/>
          </p:nvPr>
        </p:nvSpPr>
        <p:spPr/>
        <p:txBody>
          <a:bodyPr/>
          <a:lstStyle/>
          <a:p>
            <a:r>
              <a:rPr lang="en-NZ" dirty="0">
                <a:latin typeface="+mj-lt"/>
              </a:rPr>
              <a:t>Te </a:t>
            </a:r>
            <a:r>
              <a:rPr lang="en-NZ" dirty="0" err="1">
                <a:latin typeface="+mj-lt"/>
              </a:rPr>
              <a:t>Tapanga</a:t>
            </a:r>
            <a:r>
              <a:rPr lang="en-NZ" dirty="0">
                <a:latin typeface="+mj-lt"/>
              </a:rPr>
              <a:t> o </a:t>
            </a:r>
            <a:r>
              <a:rPr lang="en-NZ" dirty="0" err="1">
                <a:latin typeface="+mj-lt"/>
              </a:rPr>
              <a:t>Ingoa</a:t>
            </a:r>
            <a:r>
              <a:rPr lang="en-NZ" dirty="0">
                <a:latin typeface="+mj-lt"/>
              </a:rPr>
              <a:t> </a:t>
            </a:r>
            <a:r>
              <a:rPr lang="en-NZ" dirty="0" err="1">
                <a:latin typeface="+mj-lt"/>
              </a:rPr>
              <a:t>kē</a:t>
            </a:r>
            <a:r>
              <a:rPr lang="en-NZ" dirty="0">
                <a:latin typeface="+mj-lt"/>
              </a:rPr>
              <a:t> </a:t>
            </a:r>
            <a:r>
              <a:rPr lang="en-NZ" b="0" dirty="0">
                <a:latin typeface="+mj-lt"/>
              </a:rPr>
              <a:t>|</a:t>
            </a:r>
            <a:r>
              <a:rPr lang="en-NZ" dirty="0">
                <a:latin typeface="+mj-lt"/>
              </a:rPr>
              <a:t> </a:t>
            </a:r>
            <a:r>
              <a:rPr lang="en-NZ" b="0" dirty="0">
                <a:latin typeface="+mj-lt"/>
              </a:rPr>
              <a:t>Options for renaming the Year 9 Health Check</a:t>
            </a:r>
            <a:endParaRPr lang="en-NZ" dirty="0">
              <a:latin typeface="+mj-lt"/>
            </a:endParaRPr>
          </a:p>
        </p:txBody>
      </p:sp>
      <p:sp>
        <p:nvSpPr>
          <p:cNvPr id="5" name="TextBox 4">
            <a:extLst>
              <a:ext uri="{FF2B5EF4-FFF2-40B4-BE49-F238E27FC236}">
                <a16:creationId xmlns:a16="http://schemas.microsoft.com/office/drawing/2014/main" id="{56BEC0A8-2C8F-413D-B7FE-C0CA8087F848}"/>
              </a:ext>
            </a:extLst>
          </p:cNvPr>
          <p:cNvSpPr txBox="1"/>
          <p:nvPr/>
        </p:nvSpPr>
        <p:spPr>
          <a:xfrm>
            <a:off x="377825" y="1079313"/>
            <a:ext cx="9744075" cy="954107"/>
          </a:xfrm>
          <a:prstGeom prst="rect">
            <a:avLst/>
          </a:prstGeom>
          <a:noFill/>
        </p:spPr>
        <p:txBody>
          <a:bodyPr wrap="square" lIns="91440" tIns="45720" rIns="91440" bIns="45720" anchor="t">
            <a:spAutoFit/>
          </a:bodyPr>
          <a:lstStyle/>
          <a:p>
            <a:r>
              <a:rPr lang="en-NZ" sz="1400" dirty="0">
                <a:ea typeface="Calibri" panose="020F0502020204030204" pitchFamily="34" charset="0"/>
                <a:cs typeface="Calibri"/>
              </a:rPr>
              <a:t>The </a:t>
            </a:r>
            <a:r>
              <a:rPr lang="en-NZ" sz="1400" dirty="0" err="1">
                <a:ea typeface="Calibri" panose="020F0502020204030204" pitchFamily="34" charset="0"/>
                <a:cs typeface="Calibri"/>
              </a:rPr>
              <a:t>ingoa</a:t>
            </a:r>
            <a:r>
              <a:rPr lang="en-NZ" sz="1400" dirty="0">
                <a:ea typeface="Calibri" panose="020F0502020204030204" pitchFamily="34" charset="0"/>
                <a:cs typeface="Calibri"/>
              </a:rPr>
              <a:t> (name) of the first interaction is important and should enhance the kaupapa and appeal to those who use the service. Below are suggestions and guidance received from rangatahi that were used to develop suggestions and options. </a:t>
            </a:r>
            <a:r>
              <a:rPr lang="en-NZ" sz="1400" dirty="0">
                <a:effectLst/>
                <a:ea typeface="Calibri" panose="020F0502020204030204" pitchFamily="34" charset="0"/>
                <a:cs typeface="Calibri"/>
              </a:rPr>
              <a:t>Māngai Whakatipu, the SBHS national youth advisory grou</a:t>
            </a:r>
            <a:r>
              <a:rPr lang="en-NZ" sz="1400" dirty="0">
                <a:ea typeface="Calibri" panose="020F0502020204030204" pitchFamily="34" charset="0"/>
                <a:cs typeface="Calibri"/>
              </a:rPr>
              <a:t>p, provided input and four options were co-developed and are presented below.  These will be considered as part of mahi to enhance SBHS. </a:t>
            </a:r>
            <a:endParaRPr lang="en-NZ" sz="1400" dirty="0">
              <a:effectLst/>
              <a:ea typeface="Calibri" panose="020F0502020204030204" pitchFamily="34" charset="0"/>
            </a:endParaRPr>
          </a:p>
        </p:txBody>
      </p:sp>
      <p:sp>
        <p:nvSpPr>
          <p:cNvPr id="69" name="Rectangle 68">
            <a:extLst>
              <a:ext uri="{FF2B5EF4-FFF2-40B4-BE49-F238E27FC236}">
                <a16:creationId xmlns:a16="http://schemas.microsoft.com/office/drawing/2014/main" id="{1184E974-F60E-47AC-B6E3-193DA0E50215}"/>
              </a:ext>
            </a:extLst>
          </p:cNvPr>
          <p:cNvSpPr/>
          <p:nvPr/>
        </p:nvSpPr>
        <p:spPr bwMode="gray">
          <a:xfrm>
            <a:off x="303782" y="2042793"/>
            <a:ext cx="2277500" cy="1393571"/>
          </a:xfrm>
          <a:prstGeom prst="rect">
            <a:avLst/>
          </a:prstGeom>
          <a:solidFill>
            <a:schemeClr val="bg1">
              <a:lumMod val="95000"/>
            </a:schemeClr>
          </a:solidFill>
          <a:ln w="19050" algn="ctr">
            <a:noFill/>
            <a:miter lim="800000"/>
            <a:headEnd/>
            <a:tailEnd/>
          </a:ln>
        </p:spPr>
        <p:txBody>
          <a:bodyPr wrap="square" lIns="144000" tIns="88900" rIns="88900" bIns="88900" rtlCol="0" anchor="ctr"/>
          <a:lstStyle/>
          <a:p>
            <a:pPr>
              <a:lnSpc>
                <a:spcPct val="106000"/>
              </a:lnSpc>
              <a:spcAft>
                <a:spcPts val="600"/>
              </a:spcAft>
            </a:pPr>
            <a:r>
              <a:rPr lang="en-AU" sz="1100" b="1">
                <a:cs typeface="Calibri" panose="020F0502020204030204" pitchFamily="34" charset="0"/>
              </a:rPr>
              <a:t>Kōrero</a:t>
            </a:r>
          </a:p>
          <a:p>
            <a:pPr>
              <a:lnSpc>
                <a:spcPct val="106000"/>
              </a:lnSpc>
              <a:spcAft>
                <a:spcPts val="600"/>
              </a:spcAft>
            </a:pPr>
            <a:r>
              <a:rPr lang="en-NZ" sz="1100">
                <a:effectLst/>
                <a:cs typeface="Calibri Light" panose="020F0302020204030204" pitchFamily="34" charset="0"/>
              </a:rPr>
              <a:t>A preferred term that could be included in the new name. Other suggestions included Youth Check-In &amp; High School Check-In. </a:t>
            </a:r>
          </a:p>
        </p:txBody>
      </p:sp>
      <p:sp>
        <p:nvSpPr>
          <p:cNvPr id="70" name="Rectangle 69">
            <a:extLst>
              <a:ext uri="{FF2B5EF4-FFF2-40B4-BE49-F238E27FC236}">
                <a16:creationId xmlns:a16="http://schemas.microsoft.com/office/drawing/2014/main" id="{6918F39C-82ED-46D5-8AB7-C8876D3D779C}"/>
              </a:ext>
            </a:extLst>
          </p:cNvPr>
          <p:cNvSpPr/>
          <p:nvPr/>
        </p:nvSpPr>
        <p:spPr bwMode="gray">
          <a:xfrm>
            <a:off x="394065" y="3844235"/>
            <a:ext cx="2325644" cy="863550"/>
          </a:xfrm>
          <a:prstGeom prst="rect">
            <a:avLst/>
          </a:prstGeom>
          <a:solidFill>
            <a:schemeClr val="bg1">
              <a:lumMod val="95000"/>
            </a:schemeClr>
          </a:solidFill>
          <a:ln w="19050" algn="ctr">
            <a:noFill/>
            <a:miter lim="800000"/>
            <a:headEnd/>
            <a:tailEnd/>
          </a:ln>
        </p:spPr>
        <p:txBody>
          <a:bodyPr wrap="square" lIns="144000" tIns="88900" rIns="88900" bIns="88900" rtlCol="0" anchor="ctr"/>
          <a:lstStyle/>
          <a:p>
            <a:pPr>
              <a:lnSpc>
                <a:spcPct val="106000"/>
              </a:lnSpc>
              <a:spcAft>
                <a:spcPts val="600"/>
              </a:spcAft>
            </a:pPr>
            <a:r>
              <a:rPr lang="en-AU" sz="1100" b="1">
                <a:cs typeface="Calibri" panose="020F0502020204030204" pitchFamily="34" charset="0"/>
              </a:rPr>
              <a:t>Connection</a:t>
            </a:r>
            <a:br>
              <a:rPr lang="en-AU" sz="1100" b="1">
                <a:cs typeface="Calibri" panose="020F0502020204030204" pitchFamily="34" charset="0"/>
              </a:rPr>
            </a:br>
            <a:r>
              <a:rPr lang="en-NZ" sz="1100">
                <a:cs typeface="Calibri Light" panose="020F0302020204030204" pitchFamily="34" charset="0"/>
              </a:rPr>
              <a:t>The name should signify the connection that SBHS should create.</a:t>
            </a:r>
            <a:endParaRPr lang="en-NZ" sz="1100">
              <a:effectLst/>
              <a:cs typeface="Calibri Light" panose="020F0302020204030204" pitchFamily="34" charset="0"/>
            </a:endParaRPr>
          </a:p>
        </p:txBody>
      </p:sp>
      <p:sp>
        <p:nvSpPr>
          <p:cNvPr id="72" name="Rectangle 71">
            <a:extLst>
              <a:ext uri="{FF2B5EF4-FFF2-40B4-BE49-F238E27FC236}">
                <a16:creationId xmlns:a16="http://schemas.microsoft.com/office/drawing/2014/main" id="{B5B50752-5B97-41A1-9C1E-D4BFC29BAA6F}"/>
              </a:ext>
            </a:extLst>
          </p:cNvPr>
          <p:cNvSpPr/>
          <p:nvPr/>
        </p:nvSpPr>
        <p:spPr bwMode="gray">
          <a:xfrm>
            <a:off x="8109387" y="2061134"/>
            <a:ext cx="2278644" cy="863550"/>
          </a:xfrm>
          <a:prstGeom prst="rect">
            <a:avLst/>
          </a:prstGeom>
          <a:solidFill>
            <a:schemeClr val="bg1">
              <a:lumMod val="95000"/>
            </a:schemeClr>
          </a:solidFill>
          <a:ln w="19050" algn="ctr">
            <a:noFill/>
            <a:miter lim="800000"/>
            <a:headEnd/>
            <a:tailEnd/>
          </a:ln>
        </p:spPr>
        <p:txBody>
          <a:bodyPr wrap="square" lIns="216000" tIns="88900" rIns="88900" bIns="88900" rtlCol="0" anchor="ctr"/>
          <a:lstStyle/>
          <a:p>
            <a:pPr>
              <a:lnSpc>
                <a:spcPct val="106000"/>
              </a:lnSpc>
              <a:spcAft>
                <a:spcPts val="600"/>
              </a:spcAft>
            </a:pPr>
            <a:r>
              <a:rPr lang="en-AU" sz="1100" b="1">
                <a:cs typeface="Calibri" panose="020F0502020204030204" pitchFamily="34" charset="0"/>
              </a:rPr>
              <a:t>Manu</a:t>
            </a:r>
            <a:br>
              <a:rPr lang="en-AU" sz="1100" b="1">
                <a:cs typeface="Calibri" panose="020F0502020204030204" pitchFamily="34" charset="0"/>
              </a:rPr>
            </a:br>
            <a:r>
              <a:rPr lang="en-NZ" sz="1100">
                <a:effectLst/>
                <a:cs typeface="Calibri Light" panose="020F0302020204030204" pitchFamily="34" charset="0"/>
              </a:rPr>
              <a:t>Carry through the </a:t>
            </a:r>
            <a:r>
              <a:rPr lang="en-NZ" sz="1100" err="1">
                <a:effectLst/>
                <a:cs typeface="Calibri Light" panose="020F0302020204030204" pitchFamily="34" charset="0"/>
              </a:rPr>
              <a:t>manu</a:t>
            </a:r>
            <a:r>
              <a:rPr lang="en-NZ" sz="1100">
                <a:effectLst/>
                <a:cs typeface="Calibri Light" panose="020F0302020204030204" pitchFamily="34" charset="0"/>
              </a:rPr>
              <a:t> (bird) imagery used throughout SBHS.</a:t>
            </a:r>
            <a:endParaRPr lang="en-AU" sz="1100">
              <a:cs typeface="Calibri Light" panose="020F0302020204030204" pitchFamily="34" charset="0"/>
            </a:endParaRPr>
          </a:p>
        </p:txBody>
      </p:sp>
      <p:sp>
        <p:nvSpPr>
          <p:cNvPr id="73" name="Rectangle 72">
            <a:extLst>
              <a:ext uri="{FF2B5EF4-FFF2-40B4-BE49-F238E27FC236}">
                <a16:creationId xmlns:a16="http://schemas.microsoft.com/office/drawing/2014/main" id="{BE9ECC4D-EF7D-46E0-B5E1-9CD1C7DE2773}"/>
              </a:ext>
            </a:extLst>
          </p:cNvPr>
          <p:cNvSpPr/>
          <p:nvPr/>
        </p:nvSpPr>
        <p:spPr bwMode="gray">
          <a:xfrm>
            <a:off x="8189195" y="3274492"/>
            <a:ext cx="2316749" cy="863550"/>
          </a:xfrm>
          <a:prstGeom prst="rect">
            <a:avLst/>
          </a:prstGeom>
          <a:solidFill>
            <a:schemeClr val="bg1">
              <a:lumMod val="95000"/>
            </a:schemeClr>
          </a:solidFill>
          <a:ln w="19050" algn="ctr">
            <a:noFill/>
            <a:miter lim="800000"/>
            <a:headEnd/>
            <a:tailEnd/>
          </a:ln>
        </p:spPr>
        <p:txBody>
          <a:bodyPr wrap="square" lIns="216000" tIns="88900" rIns="88900" bIns="88900" rtlCol="0" anchor="ctr"/>
          <a:lstStyle/>
          <a:p>
            <a:pPr>
              <a:lnSpc>
                <a:spcPct val="106000"/>
              </a:lnSpc>
              <a:spcAft>
                <a:spcPts val="600"/>
              </a:spcAft>
            </a:pPr>
            <a:r>
              <a:rPr lang="en-AU" sz="1100" b="1">
                <a:cs typeface="Calibri" panose="020F0502020204030204" pitchFamily="34" charset="0"/>
              </a:rPr>
              <a:t>Te </a:t>
            </a:r>
            <a:r>
              <a:rPr lang="en-AU" sz="1100" b="1" err="1">
                <a:cs typeface="Calibri" panose="020F0502020204030204" pitchFamily="34" charset="0"/>
              </a:rPr>
              <a:t>Ūkaipō</a:t>
            </a:r>
            <a:br>
              <a:rPr lang="en-AU" sz="1100" b="1">
                <a:cs typeface="Calibri" panose="020F0502020204030204" pitchFamily="34" charset="0"/>
              </a:rPr>
            </a:br>
            <a:r>
              <a:rPr lang="en-NZ" sz="1100">
                <a:effectLst/>
                <a:cs typeface="Calibri Light" panose="020F0302020204030204" pitchFamily="34" charset="0"/>
              </a:rPr>
              <a:t>Reflect the values in the name, like ‘I have worth’ and ‘I matter’.</a:t>
            </a:r>
          </a:p>
        </p:txBody>
      </p:sp>
      <p:sp>
        <p:nvSpPr>
          <p:cNvPr id="74" name="Rectangle 73">
            <a:extLst>
              <a:ext uri="{FF2B5EF4-FFF2-40B4-BE49-F238E27FC236}">
                <a16:creationId xmlns:a16="http://schemas.microsoft.com/office/drawing/2014/main" id="{134C46CB-60A8-4738-BF26-984627A054D5}"/>
              </a:ext>
            </a:extLst>
          </p:cNvPr>
          <p:cNvSpPr/>
          <p:nvPr/>
        </p:nvSpPr>
        <p:spPr bwMode="gray">
          <a:xfrm>
            <a:off x="8220692" y="4505514"/>
            <a:ext cx="2325600" cy="863550"/>
          </a:xfrm>
          <a:prstGeom prst="rect">
            <a:avLst/>
          </a:prstGeom>
          <a:solidFill>
            <a:schemeClr val="bg1">
              <a:lumMod val="95000"/>
            </a:schemeClr>
          </a:solidFill>
          <a:ln w="19050" algn="ctr">
            <a:noFill/>
            <a:miter lim="800000"/>
            <a:headEnd/>
            <a:tailEnd/>
          </a:ln>
        </p:spPr>
        <p:txBody>
          <a:bodyPr wrap="square" lIns="216000" tIns="88900" rIns="88900" bIns="88900" rtlCol="0" anchor="ctr"/>
          <a:lstStyle/>
          <a:p>
            <a:pPr>
              <a:lnSpc>
                <a:spcPct val="106000"/>
              </a:lnSpc>
              <a:spcAft>
                <a:spcPts val="600"/>
              </a:spcAft>
            </a:pPr>
            <a:r>
              <a:rPr lang="en-AU" sz="1100" b="1" dirty="0">
                <a:cs typeface="Calibri" panose="020F0502020204030204" pitchFamily="34" charset="0"/>
              </a:rPr>
              <a:t>Te </a:t>
            </a:r>
            <a:r>
              <a:rPr lang="en-AU" sz="1100" b="1" dirty="0" err="1">
                <a:cs typeface="Calibri" panose="020F0502020204030204" pitchFamily="34" charset="0"/>
              </a:rPr>
              <a:t>Whiringa</a:t>
            </a:r>
            <a:br>
              <a:rPr lang="en-AU" sz="1100" b="1" dirty="0">
                <a:cs typeface="Calibri" panose="020F0502020204030204" pitchFamily="34" charset="0"/>
              </a:rPr>
            </a:br>
            <a:r>
              <a:rPr lang="en-NZ" sz="1100" dirty="0">
                <a:effectLst/>
                <a:cs typeface="Calibri Light" panose="020F0302020204030204" pitchFamily="34" charset="0"/>
              </a:rPr>
              <a:t>Use weaving and korowai imagery to symbolise the weaving together of people.</a:t>
            </a:r>
            <a:endParaRPr lang="en-AU" sz="1100" dirty="0">
              <a:cs typeface="Calibri Light" panose="020F0302020204030204" pitchFamily="34" charset="0"/>
            </a:endParaRPr>
          </a:p>
        </p:txBody>
      </p:sp>
      <p:sp>
        <p:nvSpPr>
          <p:cNvPr id="75" name="Rectangle 74">
            <a:extLst>
              <a:ext uri="{FF2B5EF4-FFF2-40B4-BE49-F238E27FC236}">
                <a16:creationId xmlns:a16="http://schemas.microsoft.com/office/drawing/2014/main" id="{E251B044-49D7-457F-8328-8232197DBF4D}"/>
              </a:ext>
            </a:extLst>
          </p:cNvPr>
          <p:cNvSpPr/>
          <p:nvPr/>
        </p:nvSpPr>
        <p:spPr bwMode="gray">
          <a:xfrm>
            <a:off x="8146386" y="2108312"/>
            <a:ext cx="68696" cy="863550"/>
          </a:xfrm>
          <a:prstGeom prst="rect">
            <a:avLst/>
          </a:prstGeom>
          <a:solidFill>
            <a:srgbClr val="75BE0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D062D7A1-1B92-4C21-8DD2-1EA358E527C4}"/>
              </a:ext>
            </a:extLst>
          </p:cNvPr>
          <p:cNvSpPr/>
          <p:nvPr/>
        </p:nvSpPr>
        <p:spPr bwMode="gray">
          <a:xfrm>
            <a:off x="2629425" y="2164515"/>
            <a:ext cx="90284" cy="1071102"/>
          </a:xfrm>
          <a:prstGeom prst="rect">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053E56B2-99A8-4506-BB83-8479D29D8D46}"/>
              </a:ext>
            </a:extLst>
          </p:cNvPr>
          <p:cNvSpPr/>
          <p:nvPr/>
        </p:nvSpPr>
        <p:spPr bwMode="gray">
          <a:xfrm>
            <a:off x="2629197" y="3894419"/>
            <a:ext cx="72000" cy="863551"/>
          </a:xfrm>
          <a:prstGeom prst="rect">
            <a:avLst/>
          </a:prstGeom>
          <a:solidFill>
            <a:srgbClr val="05CEFB"/>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78" name="Rectangle 77">
            <a:extLst>
              <a:ext uri="{FF2B5EF4-FFF2-40B4-BE49-F238E27FC236}">
                <a16:creationId xmlns:a16="http://schemas.microsoft.com/office/drawing/2014/main" id="{825DF7C4-6956-4FDC-866F-93927CB64C21}"/>
              </a:ext>
            </a:extLst>
          </p:cNvPr>
          <p:cNvSpPr/>
          <p:nvPr/>
        </p:nvSpPr>
        <p:spPr bwMode="gray">
          <a:xfrm>
            <a:off x="8154847" y="3286540"/>
            <a:ext cx="68696" cy="863550"/>
          </a:xfrm>
          <a:prstGeom prst="rect">
            <a:avLst/>
          </a:prstGeom>
          <a:solidFill>
            <a:srgbClr val="01C8B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79" name="Rectangle 78">
            <a:extLst>
              <a:ext uri="{FF2B5EF4-FFF2-40B4-BE49-F238E27FC236}">
                <a16:creationId xmlns:a16="http://schemas.microsoft.com/office/drawing/2014/main" id="{9132E976-3C6E-4BE2-9DFC-DEA74B5605F4}"/>
              </a:ext>
            </a:extLst>
          </p:cNvPr>
          <p:cNvSpPr/>
          <p:nvPr/>
        </p:nvSpPr>
        <p:spPr bwMode="gray">
          <a:xfrm>
            <a:off x="8189195" y="4449513"/>
            <a:ext cx="68696" cy="863550"/>
          </a:xfrm>
          <a:prstGeom prst="rect">
            <a:avLst/>
          </a:prstGeom>
          <a:solidFill>
            <a:srgbClr val="3DFBC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cxnSp>
        <p:nvCxnSpPr>
          <p:cNvPr id="81" name="Straight Connector 80">
            <a:extLst>
              <a:ext uri="{FF2B5EF4-FFF2-40B4-BE49-F238E27FC236}">
                <a16:creationId xmlns:a16="http://schemas.microsoft.com/office/drawing/2014/main" id="{508A31E0-6741-40C2-A4F3-98F363EC12BE}"/>
              </a:ext>
            </a:extLst>
          </p:cNvPr>
          <p:cNvCxnSpPr>
            <a:cxnSpLocks/>
            <a:endCxn id="72" idx="1"/>
          </p:cNvCxnSpPr>
          <p:nvPr/>
        </p:nvCxnSpPr>
        <p:spPr>
          <a:xfrm>
            <a:off x="6069204" y="2492909"/>
            <a:ext cx="2040183"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3457325-953B-489A-9BB7-E1DBCE5E3A36}"/>
              </a:ext>
            </a:extLst>
          </p:cNvPr>
          <p:cNvCxnSpPr>
            <a:cxnSpLocks/>
          </p:cNvCxnSpPr>
          <p:nvPr/>
        </p:nvCxnSpPr>
        <p:spPr>
          <a:xfrm>
            <a:off x="7241833" y="3404297"/>
            <a:ext cx="927882" cy="0"/>
          </a:xfrm>
          <a:prstGeom prst="line">
            <a:avLst/>
          </a:prstGeom>
          <a:ln>
            <a:solidFill>
              <a:srgbClr val="01C8B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99B8179-7CDA-4560-AAA7-806A846E408A}"/>
              </a:ext>
            </a:extLst>
          </p:cNvPr>
          <p:cNvCxnSpPr>
            <a:cxnSpLocks/>
            <a:stCxn id="77" idx="1"/>
          </p:cNvCxnSpPr>
          <p:nvPr/>
        </p:nvCxnSpPr>
        <p:spPr>
          <a:xfrm flipV="1">
            <a:off x="2629197" y="4324058"/>
            <a:ext cx="1162933" cy="2137"/>
          </a:xfrm>
          <a:prstGeom prst="line">
            <a:avLst/>
          </a:prstGeom>
          <a:ln>
            <a:solidFill>
              <a:srgbClr val="05CEFB"/>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D7B331BB-793D-4E92-BC3D-92D1226D135A}"/>
              </a:ext>
            </a:extLst>
          </p:cNvPr>
          <p:cNvSpPr/>
          <p:nvPr/>
        </p:nvSpPr>
        <p:spPr bwMode="gray">
          <a:xfrm>
            <a:off x="172652" y="2231861"/>
            <a:ext cx="198797" cy="198797"/>
          </a:xfrm>
          <a:prstGeom prst="ellipse">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AD55D33D-5B66-43C5-805B-3F04BF4E3192}"/>
              </a:ext>
            </a:extLst>
          </p:cNvPr>
          <p:cNvSpPr/>
          <p:nvPr/>
        </p:nvSpPr>
        <p:spPr bwMode="gray">
          <a:xfrm>
            <a:off x="300551" y="3844235"/>
            <a:ext cx="198797" cy="198797"/>
          </a:xfrm>
          <a:prstGeom prst="ellipse">
            <a:avLst/>
          </a:prstGeom>
          <a:solidFill>
            <a:srgbClr val="05CEFB"/>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761C824B-FEAA-43BC-9FFF-8F3B4D0D3BA2}"/>
              </a:ext>
            </a:extLst>
          </p:cNvPr>
          <p:cNvGrpSpPr/>
          <p:nvPr/>
        </p:nvGrpSpPr>
        <p:grpSpPr>
          <a:xfrm>
            <a:off x="212964" y="5391457"/>
            <a:ext cx="4466025" cy="863550"/>
            <a:chOff x="214577" y="5499587"/>
            <a:chExt cx="4466025" cy="863550"/>
          </a:xfrm>
        </p:grpSpPr>
        <p:sp>
          <p:nvSpPr>
            <p:cNvPr id="71" name="Rectangle 70">
              <a:extLst>
                <a:ext uri="{FF2B5EF4-FFF2-40B4-BE49-F238E27FC236}">
                  <a16:creationId xmlns:a16="http://schemas.microsoft.com/office/drawing/2014/main" id="{0091CF1C-6CD2-498C-BB72-F485C20208E1}"/>
                </a:ext>
              </a:extLst>
            </p:cNvPr>
            <p:cNvSpPr/>
            <p:nvPr/>
          </p:nvSpPr>
          <p:spPr bwMode="gray">
            <a:xfrm>
              <a:off x="302675" y="5499587"/>
              <a:ext cx="2325643" cy="863550"/>
            </a:xfrm>
            <a:prstGeom prst="rect">
              <a:avLst/>
            </a:prstGeom>
            <a:solidFill>
              <a:schemeClr val="bg1">
                <a:lumMod val="95000"/>
              </a:schemeClr>
            </a:solidFill>
            <a:ln w="19050" algn="ctr">
              <a:noFill/>
              <a:miter lim="800000"/>
              <a:headEnd/>
              <a:tailEnd/>
            </a:ln>
          </p:spPr>
          <p:txBody>
            <a:bodyPr wrap="square" lIns="144000" tIns="88900" rIns="88900" bIns="88900" rtlCol="0" anchor="ctr"/>
            <a:lstStyle/>
            <a:p>
              <a:pPr>
                <a:lnSpc>
                  <a:spcPct val="106000"/>
                </a:lnSpc>
                <a:spcAft>
                  <a:spcPts val="600"/>
                </a:spcAft>
              </a:pPr>
              <a:r>
                <a:rPr lang="en-AU" sz="1100" b="1">
                  <a:cs typeface="Calibri" panose="020F0502020204030204" pitchFamily="34" charset="0"/>
                </a:rPr>
                <a:t>Formality</a:t>
              </a:r>
              <a:br>
                <a:rPr lang="en-AU" sz="1100" b="1">
                  <a:cs typeface="Calibri" panose="020F0502020204030204" pitchFamily="34" charset="0"/>
                </a:rPr>
              </a:br>
              <a:r>
                <a:rPr lang="en-NZ" sz="1100">
                  <a:effectLst/>
                  <a:cs typeface="Calibri Light" panose="020F0302020204030204" pitchFamily="34" charset="0"/>
                </a:rPr>
                <a:t>An informal name would work better, with a focus on metaphors and imagery.</a:t>
              </a:r>
            </a:p>
          </p:txBody>
        </p:sp>
        <p:sp>
          <p:nvSpPr>
            <p:cNvPr id="80" name="Rectangle 79">
              <a:extLst>
                <a:ext uri="{FF2B5EF4-FFF2-40B4-BE49-F238E27FC236}">
                  <a16:creationId xmlns:a16="http://schemas.microsoft.com/office/drawing/2014/main" id="{297ED766-639D-4D3D-A0CC-A762035CF065}"/>
                </a:ext>
              </a:extLst>
            </p:cNvPr>
            <p:cNvSpPr/>
            <p:nvPr/>
          </p:nvSpPr>
          <p:spPr bwMode="gray">
            <a:xfrm>
              <a:off x="2621483" y="5586778"/>
              <a:ext cx="58814" cy="776359"/>
            </a:xfrm>
            <a:prstGeom prst="rect">
              <a:avLst/>
            </a:prstGeom>
            <a:solidFill>
              <a:srgbClr val="33F1F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200" b="1">
                <a:solidFill>
                  <a:schemeClr val="bg1"/>
                </a:solidFill>
                <a:latin typeface="Calibri" panose="020F0502020204030204" pitchFamily="34" charset="0"/>
                <a:cs typeface="Calibri" panose="020F0502020204030204" pitchFamily="34" charset="0"/>
              </a:endParaRPr>
            </a:p>
          </p:txBody>
        </p:sp>
        <p:cxnSp>
          <p:nvCxnSpPr>
            <p:cNvPr id="84" name="Straight Connector 83">
              <a:extLst>
                <a:ext uri="{FF2B5EF4-FFF2-40B4-BE49-F238E27FC236}">
                  <a16:creationId xmlns:a16="http://schemas.microsoft.com/office/drawing/2014/main" id="{EE9259E0-D8BE-489F-B722-FE0799B3B84E}"/>
                </a:ext>
              </a:extLst>
            </p:cNvPr>
            <p:cNvCxnSpPr>
              <a:cxnSpLocks/>
            </p:cNvCxnSpPr>
            <p:nvPr/>
          </p:nvCxnSpPr>
          <p:spPr>
            <a:xfrm>
              <a:off x="2656608" y="5900855"/>
              <a:ext cx="2023994" cy="0"/>
            </a:xfrm>
            <a:prstGeom prst="line">
              <a:avLst/>
            </a:prstGeom>
            <a:ln>
              <a:solidFill>
                <a:srgbClr val="33F1FF"/>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F5FA6948-D5BF-4D0C-9B73-FC71DB029654}"/>
                </a:ext>
              </a:extLst>
            </p:cNvPr>
            <p:cNvSpPr/>
            <p:nvPr/>
          </p:nvSpPr>
          <p:spPr bwMode="gray">
            <a:xfrm>
              <a:off x="214577" y="5501482"/>
              <a:ext cx="210571" cy="186571"/>
            </a:xfrm>
            <a:prstGeom prst="ellipse">
              <a:avLst/>
            </a:prstGeom>
            <a:solidFill>
              <a:srgbClr val="33F1FF"/>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200" b="1">
                <a:solidFill>
                  <a:schemeClr val="bg1"/>
                </a:solidFill>
                <a:latin typeface="Calibri" panose="020F0502020204030204" pitchFamily="34" charset="0"/>
                <a:cs typeface="Calibri" panose="020F0502020204030204" pitchFamily="34" charset="0"/>
              </a:endParaRPr>
            </a:p>
          </p:txBody>
        </p:sp>
      </p:grpSp>
      <p:sp>
        <p:nvSpPr>
          <p:cNvPr id="88" name="Oval 87">
            <a:extLst>
              <a:ext uri="{FF2B5EF4-FFF2-40B4-BE49-F238E27FC236}">
                <a16:creationId xmlns:a16="http://schemas.microsoft.com/office/drawing/2014/main" id="{BDABB7FE-BD4A-4C9A-B3D8-66414CB01DAE}"/>
              </a:ext>
            </a:extLst>
          </p:cNvPr>
          <p:cNvSpPr/>
          <p:nvPr/>
        </p:nvSpPr>
        <p:spPr bwMode="gray">
          <a:xfrm>
            <a:off x="10099657" y="1965718"/>
            <a:ext cx="198797" cy="198797"/>
          </a:xfrm>
          <a:prstGeom prst="ellipse">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89" name="Oval 88">
            <a:extLst>
              <a:ext uri="{FF2B5EF4-FFF2-40B4-BE49-F238E27FC236}">
                <a16:creationId xmlns:a16="http://schemas.microsoft.com/office/drawing/2014/main" id="{D0E9F879-286D-48A8-9550-C491ADB35B5F}"/>
              </a:ext>
            </a:extLst>
          </p:cNvPr>
          <p:cNvSpPr/>
          <p:nvPr/>
        </p:nvSpPr>
        <p:spPr bwMode="gray">
          <a:xfrm>
            <a:off x="10125957" y="3235616"/>
            <a:ext cx="198797" cy="198797"/>
          </a:xfrm>
          <a:prstGeom prst="ellipse">
            <a:avLst/>
          </a:prstGeom>
          <a:solidFill>
            <a:srgbClr val="01C8B2"/>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sp>
        <p:nvSpPr>
          <p:cNvPr id="90" name="Oval 89">
            <a:extLst>
              <a:ext uri="{FF2B5EF4-FFF2-40B4-BE49-F238E27FC236}">
                <a16:creationId xmlns:a16="http://schemas.microsoft.com/office/drawing/2014/main" id="{4382D7EC-17D3-4AFF-84AB-C823D872D04E}"/>
              </a:ext>
            </a:extLst>
          </p:cNvPr>
          <p:cNvSpPr/>
          <p:nvPr/>
        </p:nvSpPr>
        <p:spPr bwMode="gray">
          <a:xfrm>
            <a:off x="10493016" y="4436806"/>
            <a:ext cx="198797" cy="198797"/>
          </a:xfrm>
          <a:prstGeom prst="ellipse">
            <a:avLst/>
          </a:prstGeom>
          <a:solidFill>
            <a:srgbClr val="3DFBC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latin typeface="Calibri" panose="020F0502020204030204" pitchFamily="34" charset="0"/>
              <a:cs typeface="Calibri" panose="020F0502020204030204" pitchFamily="34" charset="0"/>
            </a:endParaRPr>
          </a:p>
        </p:txBody>
      </p:sp>
      <p:cxnSp>
        <p:nvCxnSpPr>
          <p:cNvPr id="91" name="Straight Connector 90">
            <a:extLst>
              <a:ext uri="{FF2B5EF4-FFF2-40B4-BE49-F238E27FC236}">
                <a16:creationId xmlns:a16="http://schemas.microsoft.com/office/drawing/2014/main" id="{B4D03C6B-B58E-47E0-8021-13B90A885BBE}"/>
              </a:ext>
            </a:extLst>
          </p:cNvPr>
          <p:cNvCxnSpPr>
            <a:cxnSpLocks/>
          </p:cNvCxnSpPr>
          <p:nvPr/>
        </p:nvCxnSpPr>
        <p:spPr>
          <a:xfrm>
            <a:off x="7369326" y="4611532"/>
            <a:ext cx="854217" cy="0"/>
          </a:xfrm>
          <a:prstGeom prst="line">
            <a:avLst/>
          </a:prstGeom>
          <a:ln>
            <a:solidFill>
              <a:srgbClr val="3DFBC5"/>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4F32EDD-5B2C-4F10-AE95-85E4C3367380}"/>
              </a:ext>
            </a:extLst>
          </p:cNvPr>
          <p:cNvCxnSpPr>
            <a:cxnSpLocks/>
          </p:cNvCxnSpPr>
          <p:nvPr/>
        </p:nvCxnSpPr>
        <p:spPr>
          <a:xfrm>
            <a:off x="2678684" y="3089583"/>
            <a:ext cx="1162933" cy="0"/>
          </a:xfrm>
          <a:prstGeom prst="line">
            <a:avLst/>
          </a:prstGeom>
          <a:ln>
            <a:solidFill>
              <a:srgbClr val="00A3E0"/>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EB329C78-FC58-4FD3-A98A-BFBF6C3583A7}"/>
              </a:ext>
            </a:extLst>
          </p:cNvPr>
          <p:cNvGrpSpPr/>
          <p:nvPr/>
        </p:nvGrpSpPr>
        <p:grpSpPr>
          <a:xfrm>
            <a:off x="3090404" y="1886529"/>
            <a:ext cx="4720107" cy="4720107"/>
            <a:chOff x="4136272" y="1582040"/>
            <a:chExt cx="3919457" cy="3919457"/>
          </a:xfrm>
        </p:grpSpPr>
        <p:pic>
          <p:nvPicPr>
            <p:cNvPr id="94" name="Picture 93">
              <a:extLst>
                <a:ext uri="{FF2B5EF4-FFF2-40B4-BE49-F238E27FC236}">
                  <a16:creationId xmlns:a16="http://schemas.microsoft.com/office/drawing/2014/main" id="{5DDF9FDB-5F6D-47B5-8E79-8717FB2918E8}"/>
                </a:ext>
              </a:extLst>
            </p:cNvPr>
            <p:cNvPicPr>
              <a:picLocks noChangeAspect="1"/>
            </p:cNvPicPr>
            <p:nvPr/>
          </p:nvPicPr>
          <p:blipFill>
            <a:blip r:embed="rId3"/>
            <a:stretch>
              <a:fillRect/>
            </a:stretch>
          </p:blipFill>
          <p:spPr>
            <a:xfrm>
              <a:off x="4136272" y="1582040"/>
              <a:ext cx="3919457" cy="3919457"/>
            </a:xfrm>
            <a:prstGeom prst="rect">
              <a:avLst/>
            </a:prstGeom>
          </p:spPr>
        </p:pic>
        <p:pic>
          <p:nvPicPr>
            <p:cNvPr id="95" name="Graphic 94">
              <a:extLst>
                <a:ext uri="{FF2B5EF4-FFF2-40B4-BE49-F238E27FC236}">
                  <a16:creationId xmlns:a16="http://schemas.microsoft.com/office/drawing/2014/main" id="{5D81AB0F-0A87-40E6-9695-4F0683805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8881" y="4439275"/>
              <a:ext cx="256358" cy="256358"/>
            </a:xfrm>
            <a:prstGeom prst="rect">
              <a:avLst/>
            </a:prstGeom>
          </p:spPr>
        </p:pic>
        <p:pic>
          <p:nvPicPr>
            <p:cNvPr id="97" name="Graphic 96">
              <a:extLst>
                <a:ext uri="{FF2B5EF4-FFF2-40B4-BE49-F238E27FC236}">
                  <a16:creationId xmlns:a16="http://schemas.microsoft.com/office/drawing/2014/main" id="{3B4384D7-9182-4E34-9C19-3E1C0B8442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32819" y="3917328"/>
              <a:ext cx="233052" cy="302968"/>
            </a:xfrm>
            <a:prstGeom prst="rect">
              <a:avLst/>
            </a:prstGeom>
          </p:spPr>
        </p:pic>
        <p:pic>
          <p:nvPicPr>
            <p:cNvPr id="100" name="Graphic 99">
              <a:extLst>
                <a:ext uri="{FF2B5EF4-FFF2-40B4-BE49-F238E27FC236}">
                  <a16:creationId xmlns:a16="http://schemas.microsoft.com/office/drawing/2014/main" id="{11CC81CB-E087-4E53-843B-436A890643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1246" y="2864187"/>
              <a:ext cx="302968" cy="217516"/>
            </a:xfrm>
            <a:prstGeom prst="rect">
              <a:avLst/>
            </a:prstGeom>
          </p:spPr>
        </p:pic>
      </p:grpSp>
      <p:pic>
        <p:nvPicPr>
          <p:cNvPr id="102" name="Graphic 101" descr="Chat outline">
            <a:extLst>
              <a:ext uri="{FF2B5EF4-FFF2-40B4-BE49-F238E27FC236}">
                <a16:creationId xmlns:a16="http://schemas.microsoft.com/office/drawing/2014/main" id="{08CDC5DC-C50C-4782-AF7D-7CF2551B632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62340" y="3383082"/>
            <a:ext cx="481599" cy="481599"/>
          </a:xfrm>
          <a:prstGeom prst="rect">
            <a:avLst/>
          </a:prstGeom>
        </p:spPr>
      </p:pic>
      <p:pic>
        <p:nvPicPr>
          <p:cNvPr id="104" name="Graphic 103" descr="Shopping basket with solid fill">
            <a:extLst>
              <a:ext uri="{FF2B5EF4-FFF2-40B4-BE49-F238E27FC236}">
                <a16:creationId xmlns:a16="http://schemas.microsoft.com/office/drawing/2014/main" id="{5D6A46F5-C8C8-4AEC-A310-8A193FC2C33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59981" y="4667913"/>
            <a:ext cx="395804" cy="395804"/>
          </a:xfrm>
          <a:prstGeom prst="rect">
            <a:avLst/>
          </a:prstGeom>
        </p:spPr>
      </p:pic>
      <p:pic>
        <p:nvPicPr>
          <p:cNvPr id="106" name="Graphic 105" descr="Sparrow outline">
            <a:extLst>
              <a:ext uri="{FF2B5EF4-FFF2-40B4-BE49-F238E27FC236}">
                <a16:creationId xmlns:a16="http://schemas.microsoft.com/office/drawing/2014/main" id="{F6B78DF3-9AB3-47A0-A1A0-8C1D02733E1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68842" y="2723313"/>
            <a:ext cx="563227" cy="563227"/>
          </a:xfrm>
          <a:prstGeom prst="rect">
            <a:avLst/>
          </a:prstGeom>
        </p:spPr>
      </p:pic>
      <p:grpSp>
        <p:nvGrpSpPr>
          <p:cNvPr id="10" name="Group 9">
            <a:extLst>
              <a:ext uri="{FF2B5EF4-FFF2-40B4-BE49-F238E27FC236}">
                <a16:creationId xmlns:a16="http://schemas.microsoft.com/office/drawing/2014/main" id="{335385A9-C1D5-2168-29C3-22E8A542B605}"/>
              </a:ext>
            </a:extLst>
          </p:cNvPr>
          <p:cNvGrpSpPr/>
          <p:nvPr/>
        </p:nvGrpSpPr>
        <p:grpSpPr>
          <a:xfrm>
            <a:off x="697235" y="6547725"/>
            <a:ext cx="9402422" cy="582822"/>
            <a:chOff x="92371" y="6573229"/>
            <a:chExt cx="10453920" cy="648000"/>
          </a:xfrm>
        </p:grpSpPr>
        <p:sp>
          <p:nvSpPr>
            <p:cNvPr id="2" name="Rectangle 1">
              <a:extLst>
                <a:ext uri="{FF2B5EF4-FFF2-40B4-BE49-F238E27FC236}">
                  <a16:creationId xmlns:a16="http://schemas.microsoft.com/office/drawing/2014/main" id="{A082FDA5-F9CF-77DD-B9E8-3D2B4A94BECE}"/>
                </a:ext>
              </a:extLst>
            </p:cNvPr>
            <p:cNvSpPr/>
            <p:nvPr/>
          </p:nvSpPr>
          <p:spPr bwMode="gray">
            <a:xfrm>
              <a:off x="5655983" y="6573229"/>
              <a:ext cx="2735326" cy="648000"/>
            </a:xfrm>
            <a:prstGeom prst="rect">
              <a:avLst/>
            </a:prstGeom>
            <a:solidFill>
              <a:schemeClr val="bg1"/>
            </a:solidFill>
            <a:ln>
              <a:solidFill>
                <a:schemeClr val="bg1"/>
              </a:solidFill>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algn="ctr">
                <a:lnSpc>
                  <a:spcPct val="106000"/>
                </a:lnSpc>
                <a:buFont typeface="Wingdings 2" pitchFamily="18" charset="2"/>
                <a:buNone/>
              </a:pPr>
              <a:r>
                <a:rPr lang="en-NZ" b="1">
                  <a:solidFill>
                    <a:srgbClr val="27BDBE"/>
                  </a:solidFill>
                </a:rPr>
                <a:t>Te </a:t>
              </a:r>
              <a:r>
                <a:rPr lang="en-NZ" b="1" err="1">
                  <a:solidFill>
                    <a:srgbClr val="27BDBE"/>
                  </a:solidFill>
                </a:rPr>
                <a:t>Pīrere</a:t>
              </a:r>
              <a:r>
                <a:rPr lang="en-NZ" b="1">
                  <a:solidFill>
                    <a:srgbClr val="27BDBE"/>
                  </a:solidFill>
                </a:rPr>
                <a:t> </a:t>
              </a:r>
              <a:r>
                <a:rPr lang="en-NZ" b="1" err="1">
                  <a:solidFill>
                    <a:srgbClr val="27BDBE"/>
                  </a:solidFill>
                </a:rPr>
                <a:t>Whakaea</a:t>
              </a:r>
              <a:br>
                <a:rPr lang="en-NZ" sz="1200" b="1">
                  <a:solidFill>
                    <a:srgbClr val="27BDBE"/>
                  </a:solidFill>
                </a:rPr>
              </a:br>
              <a:r>
                <a:rPr lang="en-NZ" sz="1200">
                  <a:solidFill>
                    <a:srgbClr val="27BDBE"/>
                  </a:solidFill>
                </a:rPr>
                <a:t>The fledgling realising ambitions</a:t>
              </a:r>
              <a:endParaRPr lang="en-NZ" sz="1200" b="1">
                <a:solidFill>
                  <a:srgbClr val="27BDBE"/>
                </a:solidFill>
              </a:endParaRPr>
            </a:p>
          </p:txBody>
        </p:sp>
        <p:sp>
          <p:nvSpPr>
            <p:cNvPr id="4" name="Rectangle 3">
              <a:extLst>
                <a:ext uri="{FF2B5EF4-FFF2-40B4-BE49-F238E27FC236}">
                  <a16:creationId xmlns:a16="http://schemas.microsoft.com/office/drawing/2014/main" id="{3C0B84D1-E288-080A-641E-BFD60069A4E5}"/>
                </a:ext>
              </a:extLst>
            </p:cNvPr>
            <p:cNvSpPr/>
            <p:nvPr/>
          </p:nvSpPr>
          <p:spPr bwMode="gray">
            <a:xfrm>
              <a:off x="2731963" y="6573229"/>
              <a:ext cx="2826907" cy="648000"/>
            </a:xfrm>
            <a:prstGeom prst="rect">
              <a:avLst/>
            </a:prstGeom>
            <a:solidFill>
              <a:schemeClr val="bg1"/>
            </a:solidFill>
            <a:ln>
              <a:solidFill>
                <a:schemeClr val="bg1"/>
              </a:solidFill>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algn="ctr">
                <a:lnSpc>
                  <a:spcPct val="106000"/>
                </a:lnSpc>
                <a:buFont typeface="Wingdings 2" pitchFamily="18" charset="2"/>
                <a:buNone/>
              </a:pPr>
              <a:r>
                <a:rPr lang="en-NZ" b="1">
                  <a:solidFill>
                    <a:srgbClr val="27BDBE"/>
                  </a:solidFill>
                </a:rPr>
                <a:t>Te </a:t>
              </a:r>
              <a:r>
                <a:rPr lang="en-NZ" b="1" err="1">
                  <a:solidFill>
                    <a:srgbClr val="27BDBE"/>
                  </a:solidFill>
                </a:rPr>
                <a:t>Raranga</a:t>
              </a:r>
              <a:r>
                <a:rPr lang="en-NZ" b="1">
                  <a:solidFill>
                    <a:srgbClr val="27BDBE"/>
                  </a:solidFill>
                </a:rPr>
                <a:t> Piri Ora</a:t>
              </a:r>
              <a:br>
                <a:rPr lang="en-NZ" sz="1200" b="1">
                  <a:solidFill>
                    <a:srgbClr val="27BDBE"/>
                  </a:solidFill>
                </a:rPr>
              </a:br>
              <a:r>
                <a:rPr lang="en-NZ" sz="1200">
                  <a:solidFill>
                    <a:srgbClr val="27BDBE"/>
                  </a:solidFill>
                </a:rPr>
                <a:t>Closely weave health &amp; wellbeing</a:t>
              </a:r>
              <a:endParaRPr lang="en-NZ" sz="1200" b="1">
                <a:solidFill>
                  <a:srgbClr val="27BDBE"/>
                </a:solidFill>
              </a:endParaRPr>
            </a:p>
          </p:txBody>
        </p:sp>
        <p:sp>
          <p:nvSpPr>
            <p:cNvPr id="6" name="Rectangle 5">
              <a:extLst>
                <a:ext uri="{FF2B5EF4-FFF2-40B4-BE49-F238E27FC236}">
                  <a16:creationId xmlns:a16="http://schemas.microsoft.com/office/drawing/2014/main" id="{13B99FDB-F8F0-3013-C198-D2A798869630}"/>
                </a:ext>
              </a:extLst>
            </p:cNvPr>
            <p:cNvSpPr/>
            <p:nvPr/>
          </p:nvSpPr>
          <p:spPr bwMode="gray">
            <a:xfrm>
              <a:off x="92371" y="6573229"/>
              <a:ext cx="2542479" cy="648000"/>
            </a:xfrm>
            <a:prstGeom prst="rect">
              <a:avLst/>
            </a:prstGeom>
            <a:solidFill>
              <a:schemeClr val="bg1"/>
            </a:solidFill>
            <a:ln>
              <a:solidFill>
                <a:schemeClr val="bg1"/>
              </a:solidFill>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algn="ctr">
                <a:lnSpc>
                  <a:spcPct val="106000"/>
                </a:lnSpc>
                <a:buFont typeface="Wingdings 2" pitchFamily="18" charset="2"/>
                <a:buNone/>
              </a:pPr>
              <a:r>
                <a:rPr lang="en-NZ" b="1">
                  <a:solidFill>
                    <a:srgbClr val="27BDBE"/>
                  </a:solidFill>
                </a:rPr>
                <a:t>Kōrero </a:t>
              </a:r>
              <a:r>
                <a:rPr lang="en-NZ" b="1" err="1">
                  <a:solidFill>
                    <a:srgbClr val="27BDBE"/>
                  </a:solidFill>
                </a:rPr>
                <a:t>Tātai</a:t>
              </a:r>
              <a:r>
                <a:rPr lang="en-NZ" b="1">
                  <a:solidFill>
                    <a:srgbClr val="27BDBE"/>
                  </a:solidFill>
                </a:rPr>
                <a:t> Ora</a:t>
              </a:r>
              <a:br>
                <a:rPr lang="en-NZ" sz="1200" b="1">
                  <a:solidFill>
                    <a:srgbClr val="27BDBE"/>
                  </a:solidFill>
                </a:rPr>
              </a:br>
              <a:r>
                <a:rPr lang="en-NZ" sz="1200">
                  <a:solidFill>
                    <a:srgbClr val="27BDBE"/>
                  </a:solidFill>
                </a:rPr>
                <a:t>A purposeful health discussion</a:t>
              </a:r>
              <a:endParaRPr lang="en-NZ" sz="1200" b="1">
                <a:solidFill>
                  <a:srgbClr val="27BDBE"/>
                </a:solidFill>
              </a:endParaRPr>
            </a:p>
          </p:txBody>
        </p:sp>
        <p:sp>
          <p:nvSpPr>
            <p:cNvPr id="7" name="Rectangle 6">
              <a:extLst>
                <a:ext uri="{FF2B5EF4-FFF2-40B4-BE49-F238E27FC236}">
                  <a16:creationId xmlns:a16="http://schemas.microsoft.com/office/drawing/2014/main" id="{8289B072-6595-A50F-FFDF-2B0384F0E3FF}"/>
                </a:ext>
              </a:extLst>
            </p:cNvPr>
            <p:cNvSpPr/>
            <p:nvPr/>
          </p:nvSpPr>
          <p:spPr bwMode="gray">
            <a:xfrm>
              <a:off x="8488421" y="6573229"/>
              <a:ext cx="2057870" cy="648000"/>
            </a:xfrm>
            <a:prstGeom prst="rect">
              <a:avLst/>
            </a:prstGeom>
            <a:solidFill>
              <a:schemeClr val="bg1"/>
            </a:solidFill>
            <a:ln>
              <a:solidFill>
                <a:schemeClr val="bg1"/>
              </a:solidFill>
              <a:headEnd/>
              <a:tailEnd/>
            </a:ln>
          </p:spPr>
          <p:style>
            <a:lnRef idx="2">
              <a:schemeClr val="accent6"/>
            </a:lnRef>
            <a:fillRef idx="1">
              <a:schemeClr val="lt1"/>
            </a:fillRef>
            <a:effectRef idx="0">
              <a:schemeClr val="accent6"/>
            </a:effectRef>
            <a:fontRef idx="minor">
              <a:schemeClr val="dk1"/>
            </a:fontRef>
          </p:style>
          <p:txBody>
            <a:bodyPr wrap="square" lIns="88900" tIns="88900" rIns="88900" bIns="88900" rtlCol="0" anchor="ctr"/>
            <a:lstStyle/>
            <a:p>
              <a:pPr algn="ctr">
                <a:lnSpc>
                  <a:spcPct val="106000"/>
                </a:lnSpc>
                <a:buFont typeface="Wingdings 2" pitchFamily="18" charset="2"/>
                <a:buNone/>
              </a:pPr>
              <a:r>
                <a:rPr lang="en-NZ" b="1">
                  <a:solidFill>
                    <a:srgbClr val="27BDBE"/>
                  </a:solidFill>
                </a:rPr>
                <a:t>Te </a:t>
              </a:r>
              <a:r>
                <a:rPr lang="en-NZ" b="1" err="1">
                  <a:solidFill>
                    <a:srgbClr val="27BDBE"/>
                  </a:solidFill>
                </a:rPr>
                <a:t>Pīrere</a:t>
              </a:r>
              <a:r>
                <a:rPr lang="en-NZ" b="1">
                  <a:solidFill>
                    <a:srgbClr val="27BDBE"/>
                  </a:solidFill>
                </a:rPr>
                <a:t> </a:t>
              </a:r>
              <a:r>
                <a:rPr lang="en-NZ" b="1" err="1">
                  <a:solidFill>
                    <a:srgbClr val="27BDBE"/>
                  </a:solidFill>
                </a:rPr>
                <a:t>Hārewa</a:t>
              </a:r>
              <a:br>
                <a:rPr lang="en-NZ" sz="1200" b="1">
                  <a:solidFill>
                    <a:srgbClr val="27BDBE"/>
                  </a:solidFill>
                </a:rPr>
              </a:br>
              <a:r>
                <a:rPr lang="en-NZ" sz="1200">
                  <a:solidFill>
                    <a:srgbClr val="27BDBE"/>
                  </a:solidFill>
                </a:rPr>
                <a:t>The fledgling taking flight</a:t>
              </a:r>
              <a:endParaRPr lang="en-NZ" sz="1200" b="1">
                <a:solidFill>
                  <a:srgbClr val="27BDBE"/>
                </a:solidFill>
              </a:endParaRPr>
            </a:p>
          </p:txBody>
        </p:sp>
      </p:grpSp>
    </p:spTree>
    <p:extLst>
      <p:ext uri="{BB962C8B-B14F-4D97-AF65-F5344CB8AC3E}">
        <p14:creationId xmlns:p14="http://schemas.microsoft.com/office/powerpoint/2010/main" val="15634090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327BD-D410-2AF8-68EE-99B90F51380E}"/>
              </a:ext>
            </a:extLst>
          </p:cNvPr>
          <p:cNvPicPr>
            <a:picLocks noChangeAspect="1"/>
          </p:cNvPicPr>
          <p:nvPr/>
        </p:nvPicPr>
        <p:blipFill rotWithShape="1">
          <a:blip r:embed="rId5">
            <a:alphaModFix amt="70000"/>
          </a:blip>
          <a:srcRect l="45771" t="34336" r="27777" b="46988"/>
          <a:stretch/>
        </p:blipFill>
        <p:spPr>
          <a:xfrm>
            <a:off x="-14697" y="1"/>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23214" y="2055570"/>
            <a:ext cx="6369472" cy="1755329"/>
          </a:xfrm>
        </p:spPr>
        <p:txBody>
          <a:bodyPr/>
          <a:lstStyle/>
          <a:p>
            <a:r>
              <a:rPr lang="en-NZ" sz="3200" b="1">
                <a:solidFill>
                  <a:schemeClr val="tx1"/>
                </a:solidFill>
              </a:rPr>
              <a:t>Te </a:t>
            </a:r>
            <a:r>
              <a:rPr lang="en-NZ" sz="3200" b="1" err="1">
                <a:solidFill>
                  <a:schemeClr val="tx1"/>
                </a:solidFill>
              </a:rPr>
              <a:t>Tauwhitiwhiti</a:t>
            </a:r>
            <a:r>
              <a:rPr lang="en-NZ" sz="3200" b="1">
                <a:solidFill>
                  <a:schemeClr val="tx1"/>
                </a:solidFill>
              </a:rPr>
              <a:t> </a:t>
            </a:r>
            <a:r>
              <a:rPr lang="en-NZ" sz="3200" b="0">
                <a:solidFill>
                  <a:schemeClr val="tx1"/>
                </a:solidFill>
              </a:rPr>
              <a:t>|</a:t>
            </a:r>
            <a:r>
              <a:rPr lang="en-NZ" sz="3200" b="1">
                <a:solidFill>
                  <a:schemeClr val="tx1"/>
                </a:solidFill>
              </a:rPr>
              <a:t> </a:t>
            </a:r>
            <a:r>
              <a:rPr lang="en-NZ" sz="3200" b="0"/>
              <a:t>The Interaction</a:t>
            </a:r>
            <a:br>
              <a:rPr lang="en-AU" sz="3150">
                <a:ea typeface="Open Sans"/>
                <a:cs typeface="Open Sans"/>
              </a:rPr>
            </a:br>
            <a:br>
              <a:rPr lang="en-AU" sz="3150"/>
            </a:br>
            <a:endParaRPr lang="en-AU" sz="3150" b="0">
              <a:ea typeface="Open Sans"/>
              <a:cs typeface="Open Sans"/>
            </a:endParaRPr>
          </a:p>
        </p:txBody>
      </p:sp>
      <p:sp>
        <p:nvSpPr>
          <p:cNvPr id="3" name="Text Placeholder 2">
            <a:extLst>
              <a:ext uri="{FF2B5EF4-FFF2-40B4-BE49-F238E27FC236}">
                <a16:creationId xmlns:a16="http://schemas.microsoft.com/office/drawing/2014/main" id="{C3308393-C2A1-F038-9FC2-3E2473E6E173}"/>
              </a:ext>
            </a:extLst>
          </p:cNvPr>
          <p:cNvSpPr>
            <a:spLocks noGrp="1"/>
          </p:cNvSpPr>
          <p:nvPr>
            <p:ph type="body" idx="1"/>
          </p:nvPr>
        </p:nvSpPr>
        <p:spPr>
          <a:xfrm>
            <a:off x="423215" y="3952682"/>
            <a:ext cx="4778706" cy="1726811"/>
          </a:xfrm>
        </p:spPr>
        <p:txBody>
          <a:bodyPr/>
          <a:lstStyle/>
          <a:p>
            <a:r>
              <a:rPr lang="en-NZ" sz="1800"/>
              <a:t>The following section outlines what rangatahi want for their first interaction with a SBHS nurse -</a:t>
            </a:r>
          </a:p>
          <a:p>
            <a:r>
              <a:rPr lang="en-NZ" sz="1800"/>
              <a:t>a focus on </a:t>
            </a:r>
            <a:r>
              <a:rPr lang="en-NZ" sz="1800" b="1"/>
              <a:t>whanaungatanga</a:t>
            </a:r>
            <a:r>
              <a:rPr lang="en-NZ" sz="1800"/>
              <a:t> that uncovers what is important to rangatahi.</a:t>
            </a:r>
          </a:p>
          <a:p>
            <a:pPr marL="285750" indent="-285750">
              <a:buFont typeface="Arial" panose="020B0604020202020204" pitchFamily="34" charset="0"/>
              <a:buChar char="•"/>
            </a:pPr>
            <a:endParaRPr lang="en-NZ" sz="1800"/>
          </a:p>
          <a:p>
            <a:pPr marL="285750" indent="-285750">
              <a:buFont typeface="Arial" panose="020B0604020202020204" pitchFamily="34" charset="0"/>
              <a:buChar char="•"/>
            </a:pPr>
            <a:r>
              <a:rPr lang="en-NZ" sz="1800"/>
              <a:t>An opportunity for education, not interrogation</a:t>
            </a:r>
          </a:p>
          <a:p>
            <a:pPr marL="285750" indent="-285750">
              <a:buFont typeface="Arial" panose="020B0604020202020204" pitchFamily="34" charset="0"/>
              <a:buChar char="•"/>
            </a:pPr>
            <a:r>
              <a:rPr lang="en-NZ" sz="1800"/>
              <a:t>A model of inquiry that is built from rangatahi need, and is specific to Aotearoa, New Zealand</a:t>
            </a:r>
          </a:p>
          <a:p>
            <a:pPr marL="285750" indent="-285750">
              <a:buFont typeface="Arial" panose="020B0604020202020204" pitchFamily="34" charset="0"/>
              <a:buChar char="•"/>
            </a:pPr>
            <a:r>
              <a:rPr lang="en-NZ" sz="1800"/>
              <a:t>Upholds the unique needs of priority groups</a:t>
            </a:r>
          </a:p>
          <a:p>
            <a:pPr marL="285750" indent="-285750">
              <a:buFont typeface="Arial" panose="020B0604020202020204" pitchFamily="34" charset="0"/>
              <a:buChar char="•"/>
            </a:pPr>
            <a:r>
              <a:rPr lang="en-NZ" sz="1800"/>
              <a:t>Tuku atu, </a:t>
            </a:r>
            <a:r>
              <a:rPr lang="en-NZ" sz="1800" err="1"/>
              <a:t>tuku</a:t>
            </a:r>
            <a:r>
              <a:rPr lang="en-NZ" sz="1800"/>
              <a:t> </a:t>
            </a:r>
            <a:r>
              <a:rPr lang="en-NZ" sz="1800" err="1"/>
              <a:t>mai</a:t>
            </a:r>
            <a:r>
              <a:rPr lang="en-NZ" sz="1800"/>
              <a:t> – give and receive equally</a:t>
            </a:r>
          </a:p>
          <a:p>
            <a:endParaRPr lang="en-NZ" sz="1800"/>
          </a:p>
        </p:txBody>
      </p:sp>
    </p:spTree>
    <p:custDataLst>
      <p:custData r:id="rId1"/>
      <p:custData r:id="rId2"/>
    </p:custDataLst>
    <p:extLst>
      <p:ext uri="{BB962C8B-B14F-4D97-AF65-F5344CB8AC3E}">
        <p14:creationId xmlns:p14="http://schemas.microsoft.com/office/powerpoint/2010/main" val="354442666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386349" y="631751"/>
            <a:ext cx="9919114" cy="648641"/>
          </a:xfrm>
        </p:spPr>
        <p:txBody>
          <a:bodyPr/>
          <a:lstStyle/>
          <a:p>
            <a:r>
              <a:rPr lang="en-NZ" sz="2500" b="1">
                <a:solidFill>
                  <a:schemeClr val="tx1"/>
                </a:solidFill>
                <a:latin typeface="+mj-lt"/>
              </a:rPr>
              <a:t>Te </a:t>
            </a:r>
            <a:r>
              <a:rPr lang="en-NZ" sz="2500" b="1" err="1">
                <a:solidFill>
                  <a:schemeClr val="tx1"/>
                </a:solidFill>
                <a:latin typeface="+mj-lt"/>
              </a:rPr>
              <a:t>Tauwhitiwhiti</a:t>
            </a:r>
            <a:r>
              <a:rPr lang="en-NZ" sz="2500" b="1">
                <a:solidFill>
                  <a:schemeClr val="tx1"/>
                </a:solidFill>
                <a:latin typeface="+mj-lt"/>
              </a:rPr>
              <a:t> </a:t>
            </a:r>
            <a:r>
              <a:rPr lang="en-NZ" sz="2500" b="0">
                <a:solidFill>
                  <a:schemeClr val="tx1"/>
                </a:solidFill>
                <a:latin typeface="+mj-lt"/>
              </a:rPr>
              <a:t>|</a:t>
            </a:r>
            <a:r>
              <a:rPr lang="en-NZ" sz="2500" b="1">
                <a:solidFill>
                  <a:schemeClr val="tx1"/>
                </a:solidFill>
                <a:latin typeface="+mj-lt"/>
              </a:rPr>
              <a:t> </a:t>
            </a:r>
            <a:r>
              <a:rPr lang="en-NZ" b="0">
                <a:latin typeface="+mj-lt"/>
              </a:rPr>
              <a:t>The Interaction</a:t>
            </a:r>
          </a:p>
        </p:txBody>
      </p:sp>
      <p:sp>
        <p:nvSpPr>
          <p:cNvPr id="4" name="TextBox 3">
            <a:extLst>
              <a:ext uri="{FF2B5EF4-FFF2-40B4-BE49-F238E27FC236}">
                <a16:creationId xmlns:a16="http://schemas.microsoft.com/office/drawing/2014/main" id="{DA3D6B4B-D06F-196E-B6D9-C8D4C8330B2D}"/>
              </a:ext>
            </a:extLst>
          </p:cNvPr>
          <p:cNvSpPr txBox="1"/>
          <p:nvPr/>
        </p:nvSpPr>
        <p:spPr>
          <a:xfrm>
            <a:off x="6588336" y="936322"/>
            <a:ext cx="3245323" cy="476963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NZ" sz="1400" dirty="0">
                <a:ea typeface="Calibri" panose="020F0502020204030204" pitchFamily="34" charset="0"/>
                <a:cs typeface="Times New Roman" panose="02020603050405020304" pitchFamily="18" charset="0"/>
              </a:rPr>
              <a:t>Rangatahi feedback gave rise to nine statements that represent what rangatahi want to experience in their first interaction with SBHS. </a:t>
            </a:r>
          </a:p>
          <a:p>
            <a:pPr marL="285750" indent="-285750">
              <a:lnSpc>
                <a:spcPct val="107000"/>
              </a:lnSpc>
              <a:spcAft>
                <a:spcPts val="800"/>
              </a:spcAft>
              <a:buFont typeface="Arial" panose="020B0604020202020204" pitchFamily="34" charset="0"/>
              <a:buChar char="•"/>
            </a:pPr>
            <a:r>
              <a:rPr lang="en-NZ" sz="1400" dirty="0">
                <a:cs typeface="Calibri Light" panose="020F0302020204030204" pitchFamily="34" charset="0"/>
              </a:rPr>
              <a:t>The koru shows the flow of an initial interaction following the nine statements. </a:t>
            </a:r>
            <a:endParaRPr lang="en-NZ" sz="1400" dirty="0">
              <a:effectLst/>
              <a:ea typeface="Calibri" panose="020F0502020204030204" pitchFamily="34" charset="0"/>
              <a:cs typeface="Calibri Light" panose="020F0302020204030204" pitchFamily="34" charset="0"/>
            </a:endParaRPr>
          </a:p>
          <a:p>
            <a:pPr marL="285750" indent="-285750">
              <a:lnSpc>
                <a:spcPct val="107000"/>
              </a:lnSpc>
              <a:spcAft>
                <a:spcPts val="800"/>
              </a:spcAft>
              <a:buFont typeface="Arial" panose="020B0604020202020204" pitchFamily="34" charset="0"/>
              <a:buChar char="•"/>
            </a:pPr>
            <a:r>
              <a:rPr lang="en-NZ" sz="1400" dirty="0">
                <a:effectLst/>
                <a:ea typeface="Calibri" panose="020F0502020204030204" pitchFamily="34" charset="0"/>
                <a:cs typeface="Calibri Light" panose="020F0302020204030204" pitchFamily="34" charset="0"/>
              </a:rPr>
              <a:t>Te Ūkaipō is recognised as the model of care across all SBHS service delivery. It provides a values-based approach to delivering care. </a:t>
            </a:r>
            <a:r>
              <a:rPr lang="en-NZ" sz="1400" dirty="0">
                <a:ea typeface="Calibri" panose="020F0502020204030204" pitchFamily="34" charset="0"/>
                <a:cs typeface="Times New Roman" panose="02020603050405020304" pitchFamily="18" charset="0"/>
              </a:rPr>
              <a:t>Te Ūkaipō underpins the entire interaction.</a:t>
            </a:r>
          </a:p>
          <a:p>
            <a:pPr marL="285750" indent="-285750">
              <a:lnSpc>
                <a:spcPct val="107000"/>
              </a:lnSpc>
              <a:spcAft>
                <a:spcPts val="800"/>
              </a:spcAft>
              <a:buFont typeface="Arial" panose="020B0604020202020204" pitchFamily="34" charset="0"/>
              <a:buChar char="•"/>
            </a:pPr>
            <a:r>
              <a:rPr lang="en-NZ" sz="1400" dirty="0">
                <a:ea typeface="Calibri" panose="020F0502020204030204" pitchFamily="34" charset="0"/>
                <a:cs typeface="Times New Roman" panose="02020603050405020304" pitchFamily="18" charset="0"/>
              </a:rPr>
              <a:t>Each of the nine rangatahi statements is outlined in further detail on subsequent pages, providing staff with actionable insight into how they can support different rangatahi to get the most out of their first interaction with SBHS.</a:t>
            </a:r>
          </a:p>
        </p:txBody>
      </p:sp>
      <p:grpSp>
        <p:nvGrpSpPr>
          <p:cNvPr id="106" name="Group 105">
            <a:extLst>
              <a:ext uri="{FF2B5EF4-FFF2-40B4-BE49-F238E27FC236}">
                <a16:creationId xmlns:a16="http://schemas.microsoft.com/office/drawing/2014/main" id="{9E5AA2F0-87DF-352C-12CE-9797C93BC383}"/>
              </a:ext>
            </a:extLst>
          </p:cNvPr>
          <p:cNvGrpSpPr/>
          <p:nvPr/>
        </p:nvGrpSpPr>
        <p:grpSpPr>
          <a:xfrm>
            <a:off x="483699" y="1410734"/>
            <a:ext cx="8085014" cy="5598787"/>
            <a:chOff x="213426" y="155696"/>
            <a:chExt cx="8085014" cy="5598787"/>
          </a:xfrm>
        </p:grpSpPr>
        <p:grpSp>
          <p:nvGrpSpPr>
            <p:cNvPr id="107" name="Group 106">
              <a:extLst>
                <a:ext uri="{FF2B5EF4-FFF2-40B4-BE49-F238E27FC236}">
                  <a16:creationId xmlns:a16="http://schemas.microsoft.com/office/drawing/2014/main" id="{C76B3EC3-9700-0C3B-35ED-CBD34D5B89CE}"/>
                </a:ext>
              </a:extLst>
            </p:cNvPr>
            <p:cNvGrpSpPr/>
            <p:nvPr/>
          </p:nvGrpSpPr>
          <p:grpSpPr>
            <a:xfrm>
              <a:off x="353190" y="155696"/>
              <a:ext cx="7945250" cy="5598787"/>
              <a:chOff x="733367" y="863835"/>
              <a:chExt cx="7331345" cy="5166184"/>
            </a:xfrm>
          </p:grpSpPr>
          <p:grpSp>
            <p:nvGrpSpPr>
              <p:cNvPr id="427" name="Group 426">
                <a:extLst>
                  <a:ext uri="{FF2B5EF4-FFF2-40B4-BE49-F238E27FC236}">
                    <a16:creationId xmlns:a16="http://schemas.microsoft.com/office/drawing/2014/main" id="{EA1F768D-8667-D0D3-944B-02BCFABC242F}"/>
                  </a:ext>
                </a:extLst>
              </p:cNvPr>
              <p:cNvGrpSpPr/>
              <p:nvPr/>
            </p:nvGrpSpPr>
            <p:grpSpPr>
              <a:xfrm>
                <a:off x="733367" y="863835"/>
                <a:ext cx="7331345" cy="5166184"/>
                <a:chOff x="757504" y="904376"/>
                <a:chExt cx="7331345" cy="5166184"/>
              </a:xfrm>
            </p:grpSpPr>
            <p:grpSp>
              <p:nvGrpSpPr>
                <p:cNvPr id="429" name="Graphic 2">
                  <a:extLst>
                    <a:ext uri="{FF2B5EF4-FFF2-40B4-BE49-F238E27FC236}">
                      <a16:creationId xmlns:a16="http://schemas.microsoft.com/office/drawing/2014/main" id="{EE8DEAF1-7E77-DCDC-7A05-DA5D543BE211}"/>
                    </a:ext>
                  </a:extLst>
                </p:cNvPr>
                <p:cNvGrpSpPr/>
                <p:nvPr/>
              </p:nvGrpSpPr>
              <p:grpSpPr>
                <a:xfrm>
                  <a:off x="757504" y="1112630"/>
                  <a:ext cx="7331345" cy="4957930"/>
                  <a:chOff x="3401029" y="630849"/>
                  <a:chExt cx="8360016" cy="5653590"/>
                </a:xfrm>
              </p:grpSpPr>
              <p:sp>
                <p:nvSpPr>
                  <p:cNvPr id="436" name="Freeform 47">
                    <a:extLst>
                      <a:ext uri="{FF2B5EF4-FFF2-40B4-BE49-F238E27FC236}">
                        <a16:creationId xmlns:a16="http://schemas.microsoft.com/office/drawing/2014/main" id="{8D6DD455-BA09-D85C-D024-9F6B23CA0540}"/>
                      </a:ext>
                    </a:extLst>
                  </p:cNvPr>
                  <p:cNvSpPr/>
                  <p:nvPr/>
                </p:nvSpPr>
                <p:spPr>
                  <a:xfrm>
                    <a:off x="3401029" y="630849"/>
                    <a:ext cx="8360016" cy="5653590"/>
                  </a:xfrm>
                  <a:custGeom>
                    <a:avLst/>
                    <a:gdLst>
                      <a:gd name="connsiteX0" fmla="*/ 1880933 w 9103985"/>
                      <a:gd name="connsiteY0" fmla="*/ 2487580 h 6224299"/>
                      <a:gd name="connsiteX1" fmla="*/ 3064622 w 9103985"/>
                      <a:gd name="connsiteY1" fmla="*/ 3863525 h 6224299"/>
                      <a:gd name="connsiteX2" fmla="*/ 4893545 w 9103985"/>
                      <a:gd name="connsiteY2" fmla="*/ 2191448 h 6224299"/>
                      <a:gd name="connsiteX3" fmla="*/ 2694685 w 9103985"/>
                      <a:gd name="connsiteY3" fmla="*/ 0 h 6224299"/>
                      <a:gd name="connsiteX4" fmla="*/ 0 w 9103985"/>
                      <a:gd name="connsiteY4" fmla="*/ 2654215 h 6224299"/>
                      <a:gd name="connsiteX5" fmla="*/ 3506642 w 9103985"/>
                      <a:gd name="connsiteY5" fmla="*/ 5357992 h 6224299"/>
                      <a:gd name="connsiteX6" fmla="*/ 9103985 w 9103985"/>
                      <a:gd name="connsiteY6" fmla="*/ 6224299 h 6224299"/>
                      <a:gd name="connsiteX0" fmla="*/ 1880933 w 8530820"/>
                      <a:gd name="connsiteY0" fmla="*/ 2487580 h 5621990"/>
                      <a:gd name="connsiteX1" fmla="*/ 3064622 w 8530820"/>
                      <a:gd name="connsiteY1" fmla="*/ 3863525 h 5621990"/>
                      <a:gd name="connsiteX2" fmla="*/ 4893545 w 8530820"/>
                      <a:gd name="connsiteY2" fmla="*/ 2191448 h 5621990"/>
                      <a:gd name="connsiteX3" fmla="*/ 2694685 w 8530820"/>
                      <a:gd name="connsiteY3" fmla="*/ 0 h 5621990"/>
                      <a:gd name="connsiteX4" fmla="*/ 0 w 8530820"/>
                      <a:gd name="connsiteY4" fmla="*/ 2654215 h 5621990"/>
                      <a:gd name="connsiteX5" fmla="*/ 3506642 w 8530820"/>
                      <a:gd name="connsiteY5" fmla="*/ 5357992 h 5621990"/>
                      <a:gd name="connsiteX6" fmla="*/ 8530820 w 8530820"/>
                      <a:gd name="connsiteY6" fmla="*/ 5621990 h 5621990"/>
                      <a:gd name="connsiteX0" fmla="*/ 1880933 w 6403310"/>
                      <a:gd name="connsiteY0" fmla="*/ 2487580 h 5424821"/>
                      <a:gd name="connsiteX1" fmla="*/ 3064622 w 6403310"/>
                      <a:gd name="connsiteY1" fmla="*/ 3863525 h 5424821"/>
                      <a:gd name="connsiteX2" fmla="*/ 4893545 w 6403310"/>
                      <a:gd name="connsiteY2" fmla="*/ 2191448 h 5424821"/>
                      <a:gd name="connsiteX3" fmla="*/ 2694685 w 6403310"/>
                      <a:gd name="connsiteY3" fmla="*/ 0 h 5424821"/>
                      <a:gd name="connsiteX4" fmla="*/ 0 w 6403310"/>
                      <a:gd name="connsiteY4" fmla="*/ 2654215 h 5424821"/>
                      <a:gd name="connsiteX5" fmla="*/ 3506642 w 6403310"/>
                      <a:gd name="connsiteY5" fmla="*/ 5357992 h 5424821"/>
                      <a:gd name="connsiteX6" fmla="*/ 6403310 w 6403310"/>
                      <a:gd name="connsiteY6" fmla="*/ 4835102 h 5424821"/>
                      <a:gd name="connsiteX0" fmla="*/ 1880933 w 7025048"/>
                      <a:gd name="connsiteY0" fmla="*/ 2487580 h 5424821"/>
                      <a:gd name="connsiteX1" fmla="*/ 3064622 w 7025048"/>
                      <a:gd name="connsiteY1" fmla="*/ 3863525 h 5424821"/>
                      <a:gd name="connsiteX2" fmla="*/ 4893545 w 7025048"/>
                      <a:gd name="connsiteY2" fmla="*/ 2191448 h 5424821"/>
                      <a:gd name="connsiteX3" fmla="*/ 2694685 w 7025048"/>
                      <a:gd name="connsiteY3" fmla="*/ 0 h 5424821"/>
                      <a:gd name="connsiteX4" fmla="*/ 0 w 7025048"/>
                      <a:gd name="connsiteY4" fmla="*/ 2654215 h 5424821"/>
                      <a:gd name="connsiteX5" fmla="*/ 3506642 w 7025048"/>
                      <a:gd name="connsiteY5" fmla="*/ 5357992 h 5424821"/>
                      <a:gd name="connsiteX6" fmla="*/ 7025048 w 7025048"/>
                      <a:gd name="connsiteY6" fmla="*/ 5126542 h 5424821"/>
                      <a:gd name="connsiteX0" fmla="*/ 1880933 w 8054802"/>
                      <a:gd name="connsiteY0" fmla="*/ 2487580 h 5670564"/>
                      <a:gd name="connsiteX1" fmla="*/ 3064622 w 8054802"/>
                      <a:gd name="connsiteY1" fmla="*/ 3863525 h 5670564"/>
                      <a:gd name="connsiteX2" fmla="*/ 4893545 w 8054802"/>
                      <a:gd name="connsiteY2" fmla="*/ 2191448 h 5670564"/>
                      <a:gd name="connsiteX3" fmla="*/ 2694685 w 8054802"/>
                      <a:gd name="connsiteY3" fmla="*/ 0 h 5670564"/>
                      <a:gd name="connsiteX4" fmla="*/ 0 w 8054802"/>
                      <a:gd name="connsiteY4" fmla="*/ 2654215 h 5670564"/>
                      <a:gd name="connsiteX5" fmla="*/ 3506642 w 8054802"/>
                      <a:gd name="connsiteY5" fmla="*/ 5357992 h 5670564"/>
                      <a:gd name="connsiteX6" fmla="*/ 8054802 w 8054802"/>
                      <a:gd name="connsiteY6" fmla="*/ 5670564 h 5670564"/>
                      <a:gd name="connsiteX0" fmla="*/ 1880933 w 8190807"/>
                      <a:gd name="connsiteY0" fmla="*/ 2487580 h 5962004"/>
                      <a:gd name="connsiteX1" fmla="*/ 3064622 w 8190807"/>
                      <a:gd name="connsiteY1" fmla="*/ 3863525 h 5962004"/>
                      <a:gd name="connsiteX2" fmla="*/ 4893545 w 8190807"/>
                      <a:gd name="connsiteY2" fmla="*/ 2191448 h 5962004"/>
                      <a:gd name="connsiteX3" fmla="*/ 2694685 w 8190807"/>
                      <a:gd name="connsiteY3" fmla="*/ 0 h 5962004"/>
                      <a:gd name="connsiteX4" fmla="*/ 0 w 8190807"/>
                      <a:gd name="connsiteY4" fmla="*/ 2654215 h 5962004"/>
                      <a:gd name="connsiteX5" fmla="*/ 3506642 w 8190807"/>
                      <a:gd name="connsiteY5" fmla="*/ 5357992 h 5962004"/>
                      <a:gd name="connsiteX6" fmla="*/ 8190807 w 8190807"/>
                      <a:gd name="connsiteY6" fmla="*/ 5962004 h 5962004"/>
                      <a:gd name="connsiteX0" fmla="*/ 1880933 w 7879269"/>
                      <a:gd name="connsiteY0" fmla="*/ 2487580 h 5700713"/>
                      <a:gd name="connsiteX1" fmla="*/ 3064622 w 7879269"/>
                      <a:gd name="connsiteY1" fmla="*/ 3863525 h 5700713"/>
                      <a:gd name="connsiteX2" fmla="*/ 4893545 w 7879269"/>
                      <a:gd name="connsiteY2" fmla="*/ 2191448 h 5700713"/>
                      <a:gd name="connsiteX3" fmla="*/ 2694685 w 7879269"/>
                      <a:gd name="connsiteY3" fmla="*/ 0 h 5700713"/>
                      <a:gd name="connsiteX4" fmla="*/ 0 w 7879269"/>
                      <a:gd name="connsiteY4" fmla="*/ 2654215 h 5700713"/>
                      <a:gd name="connsiteX5" fmla="*/ 3506642 w 7879269"/>
                      <a:gd name="connsiteY5" fmla="*/ 5357992 h 5700713"/>
                      <a:gd name="connsiteX6" fmla="*/ 7879269 w 7879269"/>
                      <a:gd name="connsiteY6" fmla="*/ 5700713 h 5700713"/>
                      <a:gd name="connsiteX0" fmla="*/ 1880933 w 7879269"/>
                      <a:gd name="connsiteY0" fmla="*/ 2487580 h 5700713"/>
                      <a:gd name="connsiteX1" fmla="*/ 3064622 w 7879269"/>
                      <a:gd name="connsiteY1" fmla="*/ 3863525 h 5700713"/>
                      <a:gd name="connsiteX2" fmla="*/ 4893545 w 7879269"/>
                      <a:gd name="connsiteY2" fmla="*/ 2191448 h 5700713"/>
                      <a:gd name="connsiteX3" fmla="*/ 2694685 w 7879269"/>
                      <a:gd name="connsiteY3" fmla="*/ 0 h 5700713"/>
                      <a:gd name="connsiteX4" fmla="*/ 0 w 7879269"/>
                      <a:gd name="connsiteY4" fmla="*/ 2654215 h 5700713"/>
                      <a:gd name="connsiteX5" fmla="*/ 3506642 w 7879269"/>
                      <a:gd name="connsiteY5" fmla="*/ 5357992 h 5700713"/>
                      <a:gd name="connsiteX6" fmla="*/ 7879269 w 7879269"/>
                      <a:gd name="connsiteY6" fmla="*/ 5700713 h 5700713"/>
                      <a:gd name="connsiteX0" fmla="*/ 1880933 w 6160780"/>
                      <a:gd name="connsiteY0" fmla="*/ 2487580 h 5424821"/>
                      <a:gd name="connsiteX1" fmla="*/ 3064622 w 6160780"/>
                      <a:gd name="connsiteY1" fmla="*/ 3863525 h 5424821"/>
                      <a:gd name="connsiteX2" fmla="*/ 4893545 w 6160780"/>
                      <a:gd name="connsiteY2" fmla="*/ 2191448 h 5424821"/>
                      <a:gd name="connsiteX3" fmla="*/ 2694685 w 6160780"/>
                      <a:gd name="connsiteY3" fmla="*/ 0 h 5424821"/>
                      <a:gd name="connsiteX4" fmla="*/ 0 w 6160780"/>
                      <a:gd name="connsiteY4" fmla="*/ 2654215 h 5424821"/>
                      <a:gd name="connsiteX5" fmla="*/ 3506642 w 6160780"/>
                      <a:gd name="connsiteY5" fmla="*/ 5357992 h 5424821"/>
                      <a:gd name="connsiteX6" fmla="*/ 6160780 w 6160780"/>
                      <a:gd name="connsiteY6" fmla="*/ 4806295 h 5424821"/>
                      <a:gd name="connsiteX0" fmla="*/ 1880933 w 6160945"/>
                      <a:gd name="connsiteY0" fmla="*/ 2487580 h 5424821"/>
                      <a:gd name="connsiteX1" fmla="*/ 3064622 w 6160945"/>
                      <a:gd name="connsiteY1" fmla="*/ 3863525 h 5424821"/>
                      <a:gd name="connsiteX2" fmla="*/ 4893545 w 6160945"/>
                      <a:gd name="connsiteY2" fmla="*/ 2191448 h 5424821"/>
                      <a:gd name="connsiteX3" fmla="*/ 2694685 w 6160945"/>
                      <a:gd name="connsiteY3" fmla="*/ 0 h 5424821"/>
                      <a:gd name="connsiteX4" fmla="*/ 0 w 6160945"/>
                      <a:gd name="connsiteY4" fmla="*/ 2654215 h 5424821"/>
                      <a:gd name="connsiteX5" fmla="*/ 3506642 w 6160945"/>
                      <a:gd name="connsiteY5" fmla="*/ 5357992 h 5424821"/>
                      <a:gd name="connsiteX6" fmla="*/ 6160780 w 6160945"/>
                      <a:gd name="connsiteY6" fmla="*/ 4806295 h 5424821"/>
                      <a:gd name="connsiteX0" fmla="*/ 1880933 w 5668987"/>
                      <a:gd name="connsiteY0" fmla="*/ 2487580 h 5424821"/>
                      <a:gd name="connsiteX1" fmla="*/ 3064622 w 5668987"/>
                      <a:gd name="connsiteY1" fmla="*/ 3863525 h 5424821"/>
                      <a:gd name="connsiteX2" fmla="*/ 4893545 w 5668987"/>
                      <a:gd name="connsiteY2" fmla="*/ 2191448 h 5424821"/>
                      <a:gd name="connsiteX3" fmla="*/ 2694685 w 5668987"/>
                      <a:gd name="connsiteY3" fmla="*/ 0 h 5424821"/>
                      <a:gd name="connsiteX4" fmla="*/ 0 w 5668987"/>
                      <a:gd name="connsiteY4" fmla="*/ 2654215 h 5424821"/>
                      <a:gd name="connsiteX5" fmla="*/ 3506642 w 5668987"/>
                      <a:gd name="connsiteY5" fmla="*/ 5357992 h 5424821"/>
                      <a:gd name="connsiteX6" fmla="*/ 5668348 w 5668987"/>
                      <a:gd name="connsiteY6" fmla="*/ 4916842 h 5424821"/>
                      <a:gd name="connsiteX0" fmla="*/ 1880933 w 5374860"/>
                      <a:gd name="connsiteY0" fmla="*/ 2487580 h 5424821"/>
                      <a:gd name="connsiteX1" fmla="*/ 3064622 w 5374860"/>
                      <a:gd name="connsiteY1" fmla="*/ 3863525 h 5424821"/>
                      <a:gd name="connsiteX2" fmla="*/ 4893545 w 5374860"/>
                      <a:gd name="connsiteY2" fmla="*/ 2191448 h 5424821"/>
                      <a:gd name="connsiteX3" fmla="*/ 2694685 w 5374860"/>
                      <a:gd name="connsiteY3" fmla="*/ 0 h 5424821"/>
                      <a:gd name="connsiteX4" fmla="*/ 0 w 5374860"/>
                      <a:gd name="connsiteY4" fmla="*/ 2654215 h 5424821"/>
                      <a:gd name="connsiteX5" fmla="*/ 3506642 w 5374860"/>
                      <a:gd name="connsiteY5" fmla="*/ 5357992 h 5424821"/>
                      <a:gd name="connsiteX6" fmla="*/ 5366859 w 5374860"/>
                      <a:gd name="connsiteY6" fmla="*/ 5178133 h 5424821"/>
                      <a:gd name="connsiteX0" fmla="*/ 1880933 w 5215644"/>
                      <a:gd name="connsiteY0" fmla="*/ 2487580 h 5424821"/>
                      <a:gd name="connsiteX1" fmla="*/ 3064622 w 5215644"/>
                      <a:gd name="connsiteY1" fmla="*/ 3863525 h 5424821"/>
                      <a:gd name="connsiteX2" fmla="*/ 4893545 w 5215644"/>
                      <a:gd name="connsiteY2" fmla="*/ 2191448 h 5424821"/>
                      <a:gd name="connsiteX3" fmla="*/ 2694685 w 5215644"/>
                      <a:gd name="connsiteY3" fmla="*/ 0 h 5424821"/>
                      <a:gd name="connsiteX4" fmla="*/ 0 w 5215644"/>
                      <a:gd name="connsiteY4" fmla="*/ 2654215 h 5424821"/>
                      <a:gd name="connsiteX5" fmla="*/ 3506642 w 5215644"/>
                      <a:gd name="connsiteY5" fmla="*/ 5357992 h 5424821"/>
                      <a:gd name="connsiteX6" fmla="*/ 5185965 w 5215644"/>
                      <a:gd name="connsiteY6" fmla="*/ 5087687 h 5424821"/>
                      <a:gd name="connsiteX0" fmla="*/ 1880933 w 5240881"/>
                      <a:gd name="connsiteY0" fmla="*/ 2487580 h 5424821"/>
                      <a:gd name="connsiteX1" fmla="*/ 3064622 w 5240881"/>
                      <a:gd name="connsiteY1" fmla="*/ 3863525 h 5424821"/>
                      <a:gd name="connsiteX2" fmla="*/ 4893545 w 5240881"/>
                      <a:gd name="connsiteY2" fmla="*/ 2191448 h 5424821"/>
                      <a:gd name="connsiteX3" fmla="*/ 2694685 w 5240881"/>
                      <a:gd name="connsiteY3" fmla="*/ 0 h 5424821"/>
                      <a:gd name="connsiteX4" fmla="*/ 0 w 5240881"/>
                      <a:gd name="connsiteY4" fmla="*/ 2654215 h 5424821"/>
                      <a:gd name="connsiteX5" fmla="*/ 3506642 w 5240881"/>
                      <a:gd name="connsiteY5" fmla="*/ 5357992 h 5424821"/>
                      <a:gd name="connsiteX6" fmla="*/ 5216115 w 5240881"/>
                      <a:gd name="connsiteY6" fmla="*/ 5419325 h 5424821"/>
                      <a:gd name="connsiteX0" fmla="*/ 1880933 w 5216115"/>
                      <a:gd name="connsiteY0" fmla="*/ 2487580 h 5424821"/>
                      <a:gd name="connsiteX1" fmla="*/ 3064622 w 5216115"/>
                      <a:gd name="connsiteY1" fmla="*/ 3863525 h 5424821"/>
                      <a:gd name="connsiteX2" fmla="*/ 4893545 w 5216115"/>
                      <a:gd name="connsiteY2" fmla="*/ 2191448 h 5424821"/>
                      <a:gd name="connsiteX3" fmla="*/ 2694685 w 5216115"/>
                      <a:gd name="connsiteY3" fmla="*/ 0 h 5424821"/>
                      <a:gd name="connsiteX4" fmla="*/ 0 w 5216115"/>
                      <a:gd name="connsiteY4" fmla="*/ 2654215 h 5424821"/>
                      <a:gd name="connsiteX5" fmla="*/ 3506642 w 5216115"/>
                      <a:gd name="connsiteY5" fmla="*/ 5357992 h 5424821"/>
                      <a:gd name="connsiteX6" fmla="*/ 5216115 w 5216115"/>
                      <a:gd name="connsiteY6" fmla="*/ 5419325 h 5424821"/>
                      <a:gd name="connsiteX0" fmla="*/ 1880933 w 5276413"/>
                      <a:gd name="connsiteY0" fmla="*/ 2487580 h 5424821"/>
                      <a:gd name="connsiteX1" fmla="*/ 3064622 w 5276413"/>
                      <a:gd name="connsiteY1" fmla="*/ 3863525 h 5424821"/>
                      <a:gd name="connsiteX2" fmla="*/ 4893545 w 5276413"/>
                      <a:gd name="connsiteY2" fmla="*/ 2191448 h 5424821"/>
                      <a:gd name="connsiteX3" fmla="*/ 2694685 w 5276413"/>
                      <a:gd name="connsiteY3" fmla="*/ 0 h 5424821"/>
                      <a:gd name="connsiteX4" fmla="*/ 0 w 5276413"/>
                      <a:gd name="connsiteY4" fmla="*/ 2654215 h 5424821"/>
                      <a:gd name="connsiteX5" fmla="*/ 3506642 w 5276413"/>
                      <a:gd name="connsiteY5" fmla="*/ 5357992 h 5424821"/>
                      <a:gd name="connsiteX6" fmla="*/ 5276413 w 5276413"/>
                      <a:gd name="connsiteY6" fmla="*/ 5168083 h 5424821"/>
                      <a:gd name="connsiteX0" fmla="*/ 1880933 w 4893545"/>
                      <a:gd name="connsiteY0" fmla="*/ 2487580 h 5424821"/>
                      <a:gd name="connsiteX1" fmla="*/ 3064622 w 4893545"/>
                      <a:gd name="connsiteY1" fmla="*/ 3863525 h 5424821"/>
                      <a:gd name="connsiteX2" fmla="*/ 4893545 w 4893545"/>
                      <a:gd name="connsiteY2" fmla="*/ 2191448 h 5424821"/>
                      <a:gd name="connsiteX3" fmla="*/ 2694685 w 4893545"/>
                      <a:gd name="connsiteY3" fmla="*/ 0 h 5424821"/>
                      <a:gd name="connsiteX4" fmla="*/ 0 w 4893545"/>
                      <a:gd name="connsiteY4" fmla="*/ 2654215 h 5424821"/>
                      <a:gd name="connsiteX5" fmla="*/ 3506642 w 4893545"/>
                      <a:gd name="connsiteY5" fmla="*/ 5357992 h 5424821"/>
                      <a:gd name="connsiteX6" fmla="*/ 4532739 w 4893545"/>
                      <a:gd name="connsiteY6" fmla="*/ 4997239 h 5424821"/>
                      <a:gd name="connsiteX0" fmla="*/ 1880933 w 4893545"/>
                      <a:gd name="connsiteY0" fmla="*/ 2487580 h 5424821"/>
                      <a:gd name="connsiteX1" fmla="*/ 3064622 w 4893545"/>
                      <a:gd name="connsiteY1" fmla="*/ 3863525 h 5424821"/>
                      <a:gd name="connsiteX2" fmla="*/ 4893545 w 4893545"/>
                      <a:gd name="connsiteY2" fmla="*/ 2191448 h 5424821"/>
                      <a:gd name="connsiteX3" fmla="*/ 2694685 w 4893545"/>
                      <a:gd name="connsiteY3" fmla="*/ 0 h 5424821"/>
                      <a:gd name="connsiteX4" fmla="*/ 0 w 4893545"/>
                      <a:gd name="connsiteY4" fmla="*/ 2654215 h 5424821"/>
                      <a:gd name="connsiteX5" fmla="*/ 3506642 w 4893545"/>
                      <a:gd name="connsiteY5" fmla="*/ 5357992 h 5424821"/>
                      <a:gd name="connsiteX6" fmla="*/ 4532739 w 4893545"/>
                      <a:gd name="connsiteY6" fmla="*/ 4997239 h 5424821"/>
                      <a:gd name="connsiteX0" fmla="*/ 1880933 w 4988068"/>
                      <a:gd name="connsiteY0" fmla="*/ 2487580 h 5424821"/>
                      <a:gd name="connsiteX1" fmla="*/ 3064622 w 4988068"/>
                      <a:gd name="connsiteY1" fmla="*/ 3863525 h 5424821"/>
                      <a:gd name="connsiteX2" fmla="*/ 4893545 w 4988068"/>
                      <a:gd name="connsiteY2" fmla="*/ 2191448 h 5424821"/>
                      <a:gd name="connsiteX3" fmla="*/ 2694685 w 4988068"/>
                      <a:gd name="connsiteY3" fmla="*/ 0 h 5424821"/>
                      <a:gd name="connsiteX4" fmla="*/ 0 w 4988068"/>
                      <a:gd name="connsiteY4" fmla="*/ 2654215 h 5424821"/>
                      <a:gd name="connsiteX5" fmla="*/ 3506642 w 4988068"/>
                      <a:gd name="connsiteY5" fmla="*/ 5357992 h 5424821"/>
                      <a:gd name="connsiteX6" fmla="*/ 4532739 w 4988068"/>
                      <a:gd name="connsiteY6" fmla="*/ 4997239 h 5424821"/>
                      <a:gd name="connsiteX0" fmla="*/ 1880933 w 4934801"/>
                      <a:gd name="connsiteY0" fmla="*/ 2487580 h 5424821"/>
                      <a:gd name="connsiteX1" fmla="*/ 3064622 w 4934801"/>
                      <a:gd name="connsiteY1" fmla="*/ 3863525 h 5424821"/>
                      <a:gd name="connsiteX2" fmla="*/ 4893545 w 4934801"/>
                      <a:gd name="connsiteY2" fmla="*/ 2191448 h 5424821"/>
                      <a:gd name="connsiteX3" fmla="*/ 2694685 w 4934801"/>
                      <a:gd name="connsiteY3" fmla="*/ 0 h 5424821"/>
                      <a:gd name="connsiteX4" fmla="*/ 0 w 4934801"/>
                      <a:gd name="connsiteY4" fmla="*/ 2654215 h 5424821"/>
                      <a:gd name="connsiteX5" fmla="*/ 3506642 w 4934801"/>
                      <a:gd name="connsiteY5" fmla="*/ 5357992 h 5424821"/>
                      <a:gd name="connsiteX6" fmla="*/ 4532739 w 4934801"/>
                      <a:gd name="connsiteY6" fmla="*/ 4997239 h 5424821"/>
                      <a:gd name="connsiteX0" fmla="*/ 1880933 w 4957769"/>
                      <a:gd name="connsiteY0" fmla="*/ 2487580 h 5424821"/>
                      <a:gd name="connsiteX1" fmla="*/ 3064622 w 4957769"/>
                      <a:gd name="connsiteY1" fmla="*/ 3863525 h 5424821"/>
                      <a:gd name="connsiteX2" fmla="*/ 4893545 w 4957769"/>
                      <a:gd name="connsiteY2" fmla="*/ 2191448 h 5424821"/>
                      <a:gd name="connsiteX3" fmla="*/ 2694685 w 4957769"/>
                      <a:gd name="connsiteY3" fmla="*/ 0 h 5424821"/>
                      <a:gd name="connsiteX4" fmla="*/ 0 w 4957769"/>
                      <a:gd name="connsiteY4" fmla="*/ 2654215 h 5424821"/>
                      <a:gd name="connsiteX5" fmla="*/ 3506642 w 4957769"/>
                      <a:gd name="connsiteY5" fmla="*/ 5357992 h 5424821"/>
                      <a:gd name="connsiteX6" fmla="*/ 4572938 w 4957769"/>
                      <a:gd name="connsiteY6" fmla="*/ 5178133 h 5424821"/>
                      <a:gd name="connsiteX0" fmla="*/ 1880933 w 4957770"/>
                      <a:gd name="connsiteY0" fmla="*/ 2487580 h 5424821"/>
                      <a:gd name="connsiteX1" fmla="*/ 3064622 w 4957770"/>
                      <a:gd name="connsiteY1" fmla="*/ 3863525 h 5424821"/>
                      <a:gd name="connsiteX2" fmla="*/ 4893545 w 4957770"/>
                      <a:gd name="connsiteY2" fmla="*/ 2191448 h 5424821"/>
                      <a:gd name="connsiteX3" fmla="*/ 2694685 w 4957770"/>
                      <a:gd name="connsiteY3" fmla="*/ 0 h 5424821"/>
                      <a:gd name="connsiteX4" fmla="*/ 0 w 4957770"/>
                      <a:gd name="connsiteY4" fmla="*/ 2654215 h 5424821"/>
                      <a:gd name="connsiteX5" fmla="*/ 3506642 w 4957770"/>
                      <a:gd name="connsiteY5" fmla="*/ 5357992 h 5424821"/>
                      <a:gd name="connsiteX6" fmla="*/ 4572939 w 4957770"/>
                      <a:gd name="connsiteY6" fmla="*/ 5097736 h 5424821"/>
                      <a:gd name="connsiteX0" fmla="*/ 1880933 w 5850869"/>
                      <a:gd name="connsiteY0" fmla="*/ 2487580 h 5847747"/>
                      <a:gd name="connsiteX1" fmla="*/ 3064622 w 5850869"/>
                      <a:gd name="connsiteY1" fmla="*/ 3863525 h 5847747"/>
                      <a:gd name="connsiteX2" fmla="*/ 4893545 w 5850869"/>
                      <a:gd name="connsiteY2" fmla="*/ 2191448 h 5847747"/>
                      <a:gd name="connsiteX3" fmla="*/ 2694685 w 5850869"/>
                      <a:gd name="connsiteY3" fmla="*/ 0 h 5847747"/>
                      <a:gd name="connsiteX4" fmla="*/ 0 w 5850869"/>
                      <a:gd name="connsiteY4" fmla="*/ 2654215 h 5847747"/>
                      <a:gd name="connsiteX5" fmla="*/ 3506642 w 5850869"/>
                      <a:gd name="connsiteY5" fmla="*/ 5357992 h 5847747"/>
                      <a:gd name="connsiteX6" fmla="*/ 5739622 w 5850869"/>
                      <a:gd name="connsiteY6" fmla="*/ 5847747 h 5847747"/>
                      <a:gd name="connsiteX0" fmla="*/ 1880933 w 5786651"/>
                      <a:gd name="connsiteY0" fmla="*/ 2487580 h 5847747"/>
                      <a:gd name="connsiteX1" fmla="*/ 3064622 w 5786651"/>
                      <a:gd name="connsiteY1" fmla="*/ 3863525 h 5847747"/>
                      <a:gd name="connsiteX2" fmla="*/ 4893545 w 5786651"/>
                      <a:gd name="connsiteY2" fmla="*/ 2191448 h 5847747"/>
                      <a:gd name="connsiteX3" fmla="*/ 2694685 w 5786651"/>
                      <a:gd name="connsiteY3" fmla="*/ 0 h 5847747"/>
                      <a:gd name="connsiteX4" fmla="*/ 0 w 5786651"/>
                      <a:gd name="connsiteY4" fmla="*/ 2654215 h 5847747"/>
                      <a:gd name="connsiteX5" fmla="*/ 3506642 w 5786651"/>
                      <a:gd name="connsiteY5" fmla="*/ 5357992 h 5847747"/>
                      <a:gd name="connsiteX6" fmla="*/ 5739622 w 5786651"/>
                      <a:gd name="connsiteY6" fmla="*/ 5847747 h 5847747"/>
                      <a:gd name="connsiteX0" fmla="*/ 1880933 w 6208373"/>
                      <a:gd name="connsiteY0" fmla="*/ 2487580 h 5544712"/>
                      <a:gd name="connsiteX1" fmla="*/ 3064622 w 6208373"/>
                      <a:gd name="connsiteY1" fmla="*/ 3863525 h 5544712"/>
                      <a:gd name="connsiteX2" fmla="*/ 4893545 w 6208373"/>
                      <a:gd name="connsiteY2" fmla="*/ 2191448 h 5544712"/>
                      <a:gd name="connsiteX3" fmla="*/ 2694685 w 6208373"/>
                      <a:gd name="connsiteY3" fmla="*/ 0 h 5544712"/>
                      <a:gd name="connsiteX4" fmla="*/ 0 w 6208373"/>
                      <a:gd name="connsiteY4" fmla="*/ 2654215 h 5544712"/>
                      <a:gd name="connsiteX5" fmla="*/ 3506642 w 6208373"/>
                      <a:gd name="connsiteY5" fmla="*/ 5357992 h 5544712"/>
                      <a:gd name="connsiteX6" fmla="*/ 6179023 w 6208373"/>
                      <a:gd name="connsiteY6" fmla="*/ 5544712 h 5544712"/>
                      <a:gd name="connsiteX0" fmla="*/ 1880933 w 6179023"/>
                      <a:gd name="connsiteY0" fmla="*/ 2487580 h 5544712"/>
                      <a:gd name="connsiteX1" fmla="*/ 3064622 w 6179023"/>
                      <a:gd name="connsiteY1" fmla="*/ 3863525 h 5544712"/>
                      <a:gd name="connsiteX2" fmla="*/ 4893545 w 6179023"/>
                      <a:gd name="connsiteY2" fmla="*/ 2191448 h 5544712"/>
                      <a:gd name="connsiteX3" fmla="*/ 2694685 w 6179023"/>
                      <a:gd name="connsiteY3" fmla="*/ 0 h 5544712"/>
                      <a:gd name="connsiteX4" fmla="*/ 0 w 6179023"/>
                      <a:gd name="connsiteY4" fmla="*/ 2654215 h 5544712"/>
                      <a:gd name="connsiteX5" fmla="*/ 3506642 w 6179023"/>
                      <a:gd name="connsiteY5" fmla="*/ 5357992 h 5544712"/>
                      <a:gd name="connsiteX6" fmla="*/ 6179023 w 6179023"/>
                      <a:gd name="connsiteY6" fmla="*/ 5544712 h 5544712"/>
                      <a:gd name="connsiteX0" fmla="*/ 1880933 w 6883578"/>
                      <a:gd name="connsiteY0" fmla="*/ 2487580 h 5665926"/>
                      <a:gd name="connsiteX1" fmla="*/ 3064622 w 6883578"/>
                      <a:gd name="connsiteY1" fmla="*/ 3863525 h 5665926"/>
                      <a:gd name="connsiteX2" fmla="*/ 4893545 w 6883578"/>
                      <a:gd name="connsiteY2" fmla="*/ 2191448 h 5665926"/>
                      <a:gd name="connsiteX3" fmla="*/ 2694685 w 6883578"/>
                      <a:gd name="connsiteY3" fmla="*/ 0 h 5665926"/>
                      <a:gd name="connsiteX4" fmla="*/ 0 w 6883578"/>
                      <a:gd name="connsiteY4" fmla="*/ 2654215 h 5665926"/>
                      <a:gd name="connsiteX5" fmla="*/ 3506642 w 6883578"/>
                      <a:gd name="connsiteY5" fmla="*/ 5357992 h 5665926"/>
                      <a:gd name="connsiteX6" fmla="*/ 6883578 w 6883578"/>
                      <a:gd name="connsiteY6" fmla="*/ 5665926 h 5665926"/>
                      <a:gd name="connsiteX0" fmla="*/ 1880933 w 6762364"/>
                      <a:gd name="connsiteY0" fmla="*/ 2487580 h 5453802"/>
                      <a:gd name="connsiteX1" fmla="*/ 3064622 w 6762364"/>
                      <a:gd name="connsiteY1" fmla="*/ 3863525 h 5453802"/>
                      <a:gd name="connsiteX2" fmla="*/ 4893545 w 6762364"/>
                      <a:gd name="connsiteY2" fmla="*/ 2191448 h 5453802"/>
                      <a:gd name="connsiteX3" fmla="*/ 2694685 w 6762364"/>
                      <a:gd name="connsiteY3" fmla="*/ 0 h 5453802"/>
                      <a:gd name="connsiteX4" fmla="*/ 0 w 6762364"/>
                      <a:gd name="connsiteY4" fmla="*/ 2654215 h 5453802"/>
                      <a:gd name="connsiteX5" fmla="*/ 3506642 w 6762364"/>
                      <a:gd name="connsiteY5" fmla="*/ 5357992 h 5453802"/>
                      <a:gd name="connsiteX6" fmla="*/ 6762364 w 6762364"/>
                      <a:gd name="connsiteY6" fmla="*/ 5453802 h 5453802"/>
                      <a:gd name="connsiteX0" fmla="*/ 1880933 w 7780623"/>
                      <a:gd name="connsiteY0" fmla="*/ 2487580 h 5424821"/>
                      <a:gd name="connsiteX1" fmla="*/ 3064622 w 7780623"/>
                      <a:gd name="connsiteY1" fmla="*/ 3863525 h 5424821"/>
                      <a:gd name="connsiteX2" fmla="*/ 4893545 w 7780623"/>
                      <a:gd name="connsiteY2" fmla="*/ 2191448 h 5424821"/>
                      <a:gd name="connsiteX3" fmla="*/ 2694685 w 7780623"/>
                      <a:gd name="connsiteY3" fmla="*/ 0 h 5424821"/>
                      <a:gd name="connsiteX4" fmla="*/ 0 w 7780623"/>
                      <a:gd name="connsiteY4" fmla="*/ 2654215 h 5424821"/>
                      <a:gd name="connsiteX5" fmla="*/ 3506642 w 7780623"/>
                      <a:gd name="connsiteY5" fmla="*/ 5357992 h 5424821"/>
                      <a:gd name="connsiteX6" fmla="*/ 7780623 w 7780623"/>
                      <a:gd name="connsiteY6" fmla="*/ 4499685 h 5424821"/>
                      <a:gd name="connsiteX0" fmla="*/ 1880933 w 8277726"/>
                      <a:gd name="connsiteY0" fmla="*/ 2487580 h 5424821"/>
                      <a:gd name="connsiteX1" fmla="*/ 3064622 w 8277726"/>
                      <a:gd name="connsiteY1" fmla="*/ 3863525 h 5424821"/>
                      <a:gd name="connsiteX2" fmla="*/ 4893545 w 8277726"/>
                      <a:gd name="connsiteY2" fmla="*/ 2191448 h 5424821"/>
                      <a:gd name="connsiteX3" fmla="*/ 2694685 w 8277726"/>
                      <a:gd name="connsiteY3" fmla="*/ 0 h 5424821"/>
                      <a:gd name="connsiteX4" fmla="*/ 0 w 8277726"/>
                      <a:gd name="connsiteY4" fmla="*/ 2654215 h 5424821"/>
                      <a:gd name="connsiteX5" fmla="*/ 3506642 w 8277726"/>
                      <a:gd name="connsiteY5" fmla="*/ 5357992 h 5424821"/>
                      <a:gd name="connsiteX6" fmla="*/ 8277726 w 8277726"/>
                      <a:gd name="connsiteY6" fmla="*/ 4732202 h 5424821"/>
                      <a:gd name="connsiteX0" fmla="*/ 1880933 w 8401441"/>
                      <a:gd name="connsiteY0" fmla="*/ 2487580 h 5424821"/>
                      <a:gd name="connsiteX1" fmla="*/ 3064622 w 8401441"/>
                      <a:gd name="connsiteY1" fmla="*/ 3863525 h 5424821"/>
                      <a:gd name="connsiteX2" fmla="*/ 4893545 w 8401441"/>
                      <a:gd name="connsiteY2" fmla="*/ 2191448 h 5424821"/>
                      <a:gd name="connsiteX3" fmla="*/ 2694685 w 8401441"/>
                      <a:gd name="connsiteY3" fmla="*/ 0 h 5424821"/>
                      <a:gd name="connsiteX4" fmla="*/ 0 w 8401441"/>
                      <a:gd name="connsiteY4" fmla="*/ 2654215 h 5424821"/>
                      <a:gd name="connsiteX5" fmla="*/ 3506642 w 8401441"/>
                      <a:gd name="connsiteY5" fmla="*/ 5357992 h 5424821"/>
                      <a:gd name="connsiteX6" fmla="*/ 8277726 w 8401441"/>
                      <a:gd name="connsiteY6" fmla="*/ 4732202 h 5424821"/>
                      <a:gd name="connsiteX0" fmla="*/ 1880933 w 8674450"/>
                      <a:gd name="connsiteY0" fmla="*/ 2487580 h 5424821"/>
                      <a:gd name="connsiteX1" fmla="*/ 3064622 w 8674450"/>
                      <a:gd name="connsiteY1" fmla="*/ 3863525 h 5424821"/>
                      <a:gd name="connsiteX2" fmla="*/ 4893545 w 8674450"/>
                      <a:gd name="connsiteY2" fmla="*/ 2191448 h 5424821"/>
                      <a:gd name="connsiteX3" fmla="*/ 2694685 w 8674450"/>
                      <a:gd name="connsiteY3" fmla="*/ 0 h 5424821"/>
                      <a:gd name="connsiteX4" fmla="*/ 0 w 8674450"/>
                      <a:gd name="connsiteY4" fmla="*/ 2654215 h 5424821"/>
                      <a:gd name="connsiteX5" fmla="*/ 3506642 w 8674450"/>
                      <a:gd name="connsiteY5" fmla="*/ 5357992 h 5424821"/>
                      <a:gd name="connsiteX6" fmla="*/ 8558349 w 8674450"/>
                      <a:gd name="connsiteY6" fmla="*/ 4291224 h 5424821"/>
                      <a:gd name="connsiteX0" fmla="*/ 1880933 w 8558349"/>
                      <a:gd name="connsiteY0" fmla="*/ 2487580 h 5424821"/>
                      <a:gd name="connsiteX1" fmla="*/ 3064622 w 8558349"/>
                      <a:gd name="connsiteY1" fmla="*/ 3863525 h 5424821"/>
                      <a:gd name="connsiteX2" fmla="*/ 4893545 w 8558349"/>
                      <a:gd name="connsiteY2" fmla="*/ 2191448 h 5424821"/>
                      <a:gd name="connsiteX3" fmla="*/ 2694685 w 8558349"/>
                      <a:gd name="connsiteY3" fmla="*/ 0 h 5424821"/>
                      <a:gd name="connsiteX4" fmla="*/ 0 w 8558349"/>
                      <a:gd name="connsiteY4" fmla="*/ 2654215 h 5424821"/>
                      <a:gd name="connsiteX5" fmla="*/ 3506642 w 8558349"/>
                      <a:gd name="connsiteY5" fmla="*/ 5357992 h 5424821"/>
                      <a:gd name="connsiteX6" fmla="*/ 8558349 w 8558349"/>
                      <a:gd name="connsiteY6" fmla="*/ 4291224 h 5424821"/>
                      <a:gd name="connsiteX0" fmla="*/ 1880933 w 7483966"/>
                      <a:gd name="connsiteY0" fmla="*/ 2487580 h 5858181"/>
                      <a:gd name="connsiteX1" fmla="*/ 3064622 w 7483966"/>
                      <a:gd name="connsiteY1" fmla="*/ 3863525 h 5858181"/>
                      <a:gd name="connsiteX2" fmla="*/ 4893545 w 7483966"/>
                      <a:gd name="connsiteY2" fmla="*/ 2191448 h 5858181"/>
                      <a:gd name="connsiteX3" fmla="*/ 2694685 w 7483966"/>
                      <a:gd name="connsiteY3" fmla="*/ 0 h 5858181"/>
                      <a:gd name="connsiteX4" fmla="*/ 0 w 7483966"/>
                      <a:gd name="connsiteY4" fmla="*/ 2654215 h 5858181"/>
                      <a:gd name="connsiteX5" fmla="*/ 3506642 w 7483966"/>
                      <a:gd name="connsiteY5" fmla="*/ 5357992 h 5858181"/>
                      <a:gd name="connsiteX6" fmla="*/ 7483966 w 7483966"/>
                      <a:gd name="connsiteY6" fmla="*/ 5189217 h 5858181"/>
                      <a:gd name="connsiteX0" fmla="*/ 1880933 w 7892873"/>
                      <a:gd name="connsiteY0" fmla="*/ 2487580 h 5858181"/>
                      <a:gd name="connsiteX1" fmla="*/ 3064622 w 7892873"/>
                      <a:gd name="connsiteY1" fmla="*/ 3863525 h 5858181"/>
                      <a:gd name="connsiteX2" fmla="*/ 4893545 w 7892873"/>
                      <a:gd name="connsiteY2" fmla="*/ 2191448 h 5858181"/>
                      <a:gd name="connsiteX3" fmla="*/ 2694685 w 7892873"/>
                      <a:gd name="connsiteY3" fmla="*/ 0 h 5858181"/>
                      <a:gd name="connsiteX4" fmla="*/ 0 w 7892873"/>
                      <a:gd name="connsiteY4" fmla="*/ 2654215 h 5858181"/>
                      <a:gd name="connsiteX5" fmla="*/ 3506642 w 7892873"/>
                      <a:gd name="connsiteY5" fmla="*/ 5357992 h 5858181"/>
                      <a:gd name="connsiteX6" fmla="*/ 7892873 w 7892873"/>
                      <a:gd name="connsiteY6" fmla="*/ 5189217 h 5858181"/>
                      <a:gd name="connsiteX0" fmla="*/ 1880933 w 8654563"/>
                      <a:gd name="connsiteY0" fmla="*/ 2487580 h 5634357"/>
                      <a:gd name="connsiteX1" fmla="*/ 3064622 w 8654563"/>
                      <a:gd name="connsiteY1" fmla="*/ 3863525 h 5634357"/>
                      <a:gd name="connsiteX2" fmla="*/ 4893545 w 8654563"/>
                      <a:gd name="connsiteY2" fmla="*/ 2191448 h 5634357"/>
                      <a:gd name="connsiteX3" fmla="*/ 2694685 w 8654563"/>
                      <a:gd name="connsiteY3" fmla="*/ 0 h 5634357"/>
                      <a:gd name="connsiteX4" fmla="*/ 0 w 8654563"/>
                      <a:gd name="connsiteY4" fmla="*/ 2654215 h 5634357"/>
                      <a:gd name="connsiteX5" fmla="*/ 3506642 w 8654563"/>
                      <a:gd name="connsiteY5" fmla="*/ 5357992 h 5634357"/>
                      <a:gd name="connsiteX6" fmla="*/ 8654563 w 8654563"/>
                      <a:gd name="connsiteY6" fmla="*/ 4884541 h 5634357"/>
                      <a:gd name="connsiteX0" fmla="*/ 1880933 w 8863025"/>
                      <a:gd name="connsiteY0" fmla="*/ 2487580 h 5702941"/>
                      <a:gd name="connsiteX1" fmla="*/ 3064622 w 8863025"/>
                      <a:gd name="connsiteY1" fmla="*/ 3863525 h 5702941"/>
                      <a:gd name="connsiteX2" fmla="*/ 4893545 w 8863025"/>
                      <a:gd name="connsiteY2" fmla="*/ 2191448 h 5702941"/>
                      <a:gd name="connsiteX3" fmla="*/ 2694685 w 8863025"/>
                      <a:gd name="connsiteY3" fmla="*/ 0 h 5702941"/>
                      <a:gd name="connsiteX4" fmla="*/ 0 w 8863025"/>
                      <a:gd name="connsiteY4" fmla="*/ 2654215 h 5702941"/>
                      <a:gd name="connsiteX5" fmla="*/ 3506642 w 8863025"/>
                      <a:gd name="connsiteY5" fmla="*/ 5357992 h 5702941"/>
                      <a:gd name="connsiteX6" fmla="*/ 8863025 w 8863025"/>
                      <a:gd name="connsiteY6" fmla="*/ 4980755 h 5702941"/>
                      <a:gd name="connsiteX0" fmla="*/ 1880933 w 8357904"/>
                      <a:gd name="connsiteY0" fmla="*/ 2487580 h 5679843"/>
                      <a:gd name="connsiteX1" fmla="*/ 3064622 w 8357904"/>
                      <a:gd name="connsiteY1" fmla="*/ 3863525 h 5679843"/>
                      <a:gd name="connsiteX2" fmla="*/ 4893545 w 8357904"/>
                      <a:gd name="connsiteY2" fmla="*/ 2191448 h 5679843"/>
                      <a:gd name="connsiteX3" fmla="*/ 2694685 w 8357904"/>
                      <a:gd name="connsiteY3" fmla="*/ 0 h 5679843"/>
                      <a:gd name="connsiteX4" fmla="*/ 0 w 8357904"/>
                      <a:gd name="connsiteY4" fmla="*/ 2654215 h 5679843"/>
                      <a:gd name="connsiteX5" fmla="*/ 3506642 w 8357904"/>
                      <a:gd name="connsiteY5" fmla="*/ 5357992 h 5679843"/>
                      <a:gd name="connsiteX6" fmla="*/ 8357904 w 8357904"/>
                      <a:gd name="connsiteY6" fmla="*/ 4948684 h 5679843"/>
                      <a:gd name="connsiteX0" fmla="*/ 1897032 w 8374003"/>
                      <a:gd name="connsiteY0" fmla="*/ 2487580 h 5621455"/>
                      <a:gd name="connsiteX1" fmla="*/ 3080721 w 8374003"/>
                      <a:gd name="connsiteY1" fmla="*/ 3863525 h 5621455"/>
                      <a:gd name="connsiteX2" fmla="*/ 4909644 w 8374003"/>
                      <a:gd name="connsiteY2" fmla="*/ 2191448 h 5621455"/>
                      <a:gd name="connsiteX3" fmla="*/ 2710784 w 8374003"/>
                      <a:gd name="connsiteY3" fmla="*/ 0 h 5621455"/>
                      <a:gd name="connsiteX4" fmla="*/ 16099 w 8374003"/>
                      <a:gd name="connsiteY4" fmla="*/ 2654215 h 5621455"/>
                      <a:gd name="connsiteX5" fmla="*/ 3667062 w 8374003"/>
                      <a:gd name="connsiteY5" fmla="*/ 5133494 h 5621455"/>
                      <a:gd name="connsiteX6" fmla="*/ 8374003 w 8374003"/>
                      <a:gd name="connsiteY6" fmla="*/ 4948684 h 5621455"/>
                      <a:gd name="connsiteX0" fmla="*/ 1889255 w 8366226"/>
                      <a:gd name="connsiteY0" fmla="*/ 2487580 h 5639151"/>
                      <a:gd name="connsiteX1" fmla="*/ 3072944 w 8366226"/>
                      <a:gd name="connsiteY1" fmla="*/ 3863525 h 5639151"/>
                      <a:gd name="connsiteX2" fmla="*/ 4901867 w 8366226"/>
                      <a:gd name="connsiteY2" fmla="*/ 2191448 h 5639151"/>
                      <a:gd name="connsiteX3" fmla="*/ 2703007 w 8366226"/>
                      <a:gd name="connsiteY3" fmla="*/ 0 h 5639151"/>
                      <a:gd name="connsiteX4" fmla="*/ 8322 w 8366226"/>
                      <a:gd name="connsiteY4" fmla="*/ 2654215 h 5639151"/>
                      <a:gd name="connsiteX5" fmla="*/ 3362626 w 8366226"/>
                      <a:gd name="connsiteY5" fmla="*/ 5205655 h 5639151"/>
                      <a:gd name="connsiteX6" fmla="*/ 8366226 w 8366226"/>
                      <a:gd name="connsiteY6" fmla="*/ 4948684 h 5639151"/>
                      <a:gd name="connsiteX0" fmla="*/ 1886390 w 8363361"/>
                      <a:gd name="connsiteY0" fmla="*/ 2487580 h 5643214"/>
                      <a:gd name="connsiteX1" fmla="*/ 3070079 w 8363361"/>
                      <a:gd name="connsiteY1" fmla="*/ 3863525 h 5643214"/>
                      <a:gd name="connsiteX2" fmla="*/ 4899002 w 8363361"/>
                      <a:gd name="connsiteY2" fmla="*/ 2191448 h 5643214"/>
                      <a:gd name="connsiteX3" fmla="*/ 2700142 w 8363361"/>
                      <a:gd name="connsiteY3" fmla="*/ 0 h 5643214"/>
                      <a:gd name="connsiteX4" fmla="*/ 5457 w 8363361"/>
                      <a:gd name="connsiteY4" fmla="*/ 2654215 h 5643214"/>
                      <a:gd name="connsiteX5" fmla="*/ 3223459 w 8363361"/>
                      <a:gd name="connsiteY5" fmla="*/ 5221691 h 5643214"/>
                      <a:gd name="connsiteX6" fmla="*/ 8363361 w 8363361"/>
                      <a:gd name="connsiteY6" fmla="*/ 4948684 h 5643214"/>
                      <a:gd name="connsiteX0" fmla="*/ 1883045 w 8360016"/>
                      <a:gd name="connsiteY0" fmla="*/ 2487580 h 5653589"/>
                      <a:gd name="connsiteX1" fmla="*/ 3066734 w 8360016"/>
                      <a:gd name="connsiteY1" fmla="*/ 3863525 h 5653589"/>
                      <a:gd name="connsiteX2" fmla="*/ 4895657 w 8360016"/>
                      <a:gd name="connsiteY2" fmla="*/ 2191448 h 5653589"/>
                      <a:gd name="connsiteX3" fmla="*/ 2696797 w 8360016"/>
                      <a:gd name="connsiteY3" fmla="*/ 0 h 5653589"/>
                      <a:gd name="connsiteX4" fmla="*/ 2112 w 8360016"/>
                      <a:gd name="connsiteY4" fmla="*/ 2654215 h 5653589"/>
                      <a:gd name="connsiteX5" fmla="*/ 3011651 w 8360016"/>
                      <a:gd name="connsiteY5" fmla="*/ 5261781 h 5653589"/>
                      <a:gd name="connsiteX6" fmla="*/ 8360016 w 8360016"/>
                      <a:gd name="connsiteY6" fmla="*/ 4948684 h 565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60016" h="5653589">
                        <a:moveTo>
                          <a:pt x="1883045" y="2487580"/>
                        </a:moveTo>
                        <a:cubicBezTo>
                          <a:pt x="1883045" y="3141763"/>
                          <a:pt x="2420258" y="3863525"/>
                          <a:pt x="3066734" y="3863525"/>
                        </a:cubicBezTo>
                        <a:cubicBezTo>
                          <a:pt x="3883934" y="3863525"/>
                          <a:pt x="4895657" y="3499054"/>
                          <a:pt x="4895657" y="2191448"/>
                        </a:cubicBezTo>
                        <a:cubicBezTo>
                          <a:pt x="4895657" y="1169274"/>
                          <a:pt x="4164405" y="0"/>
                          <a:pt x="2696797" y="0"/>
                        </a:cubicBezTo>
                        <a:cubicBezTo>
                          <a:pt x="875807" y="0"/>
                          <a:pt x="-50364" y="1777252"/>
                          <a:pt x="2112" y="2654215"/>
                        </a:cubicBezTo>
                        <a:cubicBezTo>
                          <a:pt x="54588" y="3531178"/>
                          <a:pt x="983861" y="5653379"/>
                          <a:pt x="3011651" y="5261781"/>
                        </a:cubicBezTo>
                        <a:cubicBezTo>
                          <a:pt x="5051445" y="4867904"/>
                          <a:pt x="7644689" y="6548951"/>
                          <a:pt x="8360016" y="4948684"/>
                        </a:cubicBezTo>
                      </a:path>
                    </a:pathLst>
                  </a:custGeom>
                  <a:noFill/>
                  <a:ln w="682636" cap="flat">
                    <a:gradFill flip="none" rotWithShape="1">
                      <a:gsLst>
                        <a:gs pos="58000">
                          <a:srgbClr val="9DD4CF"/>
                        </a:gs>
                        <a:gs pos="34000">
                          <a:srgbClr val="27BDBE"/>
                        </a:gs>
                      </a:gsLst>
                      <a:path path="circle">
                        <a:fillToRect l="100000" t="100000"/>
                      </a:path>
                      <a:tileRect r="-100000" b="-100000"/>
                    </a:gradFill>
                    <a:prstDash val="solid"/>
                    <a:miter/>
                  </a:ln>
                </p:spPr>
                <p:txBody>
                  <a:bodyPr rtlCol="0" anchor="ctr"/>
                  <a:lstStyle/>
                  <a:p>
                    <a:pPr defTabSz="801929"/>
                    <a:endParaRPr lang="en-AU" sz="2400">
                      <a:solidFill>
                        <a:prstClr val="black"/>
                      </a:solidFill>
                    </a:endParaRPr>
                  </a:p>
                </p:txBody>
              </p:sp>
              <p:sp>
                <p:nvSpPr>
                  <p:cNvPr id="437" name="Freeform 46">
                    <a:extLst>
                      <a:ext uri="{FF2B5EF4-FFF2-40B4-BE49-F238E27FC236}">
                        <a16:creationId xmlns:a16="http://schemas.microsoft.com/office/drawing/2014/main" id="{EAD9849D-5720-B680-3BA3-5DCE689643D5}"/>
                      </a:ext>
                    </a:extLst>
                  </p:cNvPr>
                  <p:cNvSpPr/>
                  <p:nvPr/>
                </p:nvSpPr>
                <p:spPr>
                  <a:xfrm>
                    <a:off x="5339049" y="2614717"/>
                    <a:ext cx="1206451" cy="1207308"/>
                  </a:xfrm>
                  <a:custGeom>
                    <a:avLst/>
                    <a:gdLst>
                      <a:gd name="connsiteX0" fmla="*/ 1206452 w 1206451"/>
                      <a:gd name="connsiteY0" fmla="*/ 603654 h 1207308"/>
                      <a:gd name="connsiteX1" fmla="*/ 603226 w 1206451"/>
                      <a:gd name="connsiteY1" fmla="*/ 1207309 h 1207308"/>
                      <a:gd name="connsiteX2" fmla="*/ 0 w 1206451"/>
                      <a:gd name="connsiteY2" fmla="*/ 603654 h 1207308"/>
                      <a:gd name="connsiteX3" fmla="*/ 603226 w 1206451"/>
                      <a:gd name="connsiteY3" fmla="*/ 0 h 1207308"/>
                      <a:gd name="connsiteX4" fmla="*/ 1206452 w 1206451"/>
                      <a:gd name="connsiteY4" fmla="*/ 603654 h 1207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451" h="1207308">
                        <a:moveTo>
                          <a:pt x="1206452" y="603654"/>
                        </a:moveTo>
                        <a:cubicBezTo>
                          <a:pt x="1206452" y="937043"/>
                          <a:pt x="936378" y="1207309"/>
                          <a:pt x="603226" y="1207309"/>
                        </a:cubicBezTo>
                        <a:cubicBezTo>
                          <a:pt x="270073" y="1207309"/>
                          <a:pt x="0" y="937043"/>
                          <a:pt x="0" y="603654"/>
                        </a:cubicBezTo>
                        <a:cubicBezTo>
                          <a:pt x="0" y="270265"/>
                          <a:pt x="270073" y="0"/>
                          <a:pt x="603226" y="0"/>
                        </a:cubicBezTo>
                        <a:cubicBezTo>
                          <a:pt x="936378" y="0"/>
                          <a:pt x="1206452" y="270265"/>
                          <a:pt x="1206452" y="603654"/>
                        </a:cubicBezTo>
                        <a:close/>
                      </a:path>
                    </a:pathLst>
                  </a:custGeom>
                  <a:solidFill>
                    <a:srgbClr val="86BC25"/>
                  </a:solidFill>
                  <a:ln w="682636" cap="flat">
                    <a:gradFill flip="none" rotWithShape="1">
                      <a:gsLst>
                        <a:gs pos="63000">
                          <a:schemeClr val="accent1"/>
                        </a:gs>
                        <a:gs pos="37000">
                          <a:srgbClr val="6FC2B4"/>
                        </a:gs>
                        <a:gs pos="0">
                          <a:srgbClr val="00A3E1"/>
                        </a:gs>
                      </a:gsLst>
                      <a:path path="circle">
                        <a:fillToRect l="100000" t="100000"/>
                      </a:path>
                      <a:tileRect r="-100000" b="-100000"/>
                    </a:gradFill>
                    <a:prstDash val="solid"/>
                    <a:miter/>
                  </a:ln>
                </p:spPr>
                <p:txBody>
                  <a:bodyPr rtlCol="0" anchor="ctr"/>
                  <a:lstStyle/>
                  <a:p>
                    <a:pPr defTabSz="801929"/>
                    <a:endParaRPr lang="en-AU" sz="2400">
                      <a:solidFill>
                        <a:prstClr val="black"/>
                      </a:solidFill>
                    </a:endParaRPr>
                  </a:p>
                </p:txBody>
              </p:sp>
            </p:grpSp>
            <p:pic>
              <p:nvPicPr>
                <p:cNvPr id="430" name="Graphic 429">
                  <a:extLst>
                    <a:ext uri="{FF2B5EF4-FFF2-40B4-BE49-F238E27FC236}">
                      <a16:creationId xmlns:a16="http://schemas.microsoft.com/office/drawing/2014/main" id="{8D3BEA31-62AD-6DDF-7627-722717DB30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8065" y="2715688"/>
                  <a:ext cx="1356080" cy="1356078"/>
                </a:xfrm>
                <a:prstGeom prst="rect">
                  <a:avLst/>
                </a:prstGeom>
              </p:spPr>
            </p:pic>
            <p:sp>
              <p:nvSpPr>
                <p:cNvPr id="431" name="Oval 430">
                  <a:extLst>
                    <a:ext uri="{FF2B5EF4-FFF2-40B4-BE49-F238E27FC236}">
                      <a16:creationId xmlns:a16="http://schemas.microsoft.com/office/drawing/2014/main" id="{998BA9C9-342C-5429-B36F-3B8F37F79869}"/>
                    </a:ext>
                  </a:extLst>
                </p:cNvPr>
                <p:cNvSpPr/>
                <p:nvPr/>
              </p:nvSpPr>
              <p:spPr bwMode="gray">
                <a:xfrm>
                  <a:off x="3864444" y="2953657"/>
                  <a:ext cx="1356080" cy="1356080"/>
                </a:xfrm>
                <a:prstGeom prst="ellipse">
                  <a:avLst/>
                </a:prstGeom>
                <a:solidFill>
                  <a:srgbClr val="66C9C7"/>
                </a:solidFill>
                <a:ln w="19050" algn="ctr">
                  <a:noFill/>
                  <a:miter lim="800000"/>
                  <a:headEnd/>
                  <a:tailEnd/>
                </a:ln>
              </p:spPr>
              <p:txBody>
                <a:bodyPr wrap="square" lIns="77961" tIns="77961" rIns="77961" bIns="77961" rtlCol="0" anchor="ctr"/>
                <a:lstStyle/>
                <a:p>
                  <a:pPr algn="ctr" defTabSz="801929">
                    <a:spcBef>
                      <a:spcPts val="526"/>
                    </a:spcBef>
                    <a:buSzPct val="100000"/>
                  </a:pPr>
                  <a:r>
                    <a:rPr lang="en-GB" sz="1100" dirty="0"/>
                    <a:t>8. The session ends with me knowing what happens next and what happens to my information</a:t>
                  </a:r>
                </a:p>
              </p:txBody>
            </p:sp>
            <p:sp>
              <p:nvSpPr>
                <p:cNvPr id="432" name="Oval 431">
                  <a:extLst>
                    <a:ext uri="{FF2B5EF4-FFF2-40B4-BE49-F238E27FC236}">
                      <a16:creationId xmlns:a16="http://schemas.microsoft.com/office/drawing/2014/main" id="{70B46989-5BAB-F20B-4C60-9F860EA63DA1}"/>
                    </a:ext>
                  </a:extLst>
                </p:cNvPr>
                <p:cNvSpPr/>
                <p:nvPr/>
              </p:nvSpPr>
              <p:spPr bwMode="gray">
                <a:xfrm>
                  <a:off x="3698128" y="1559573"/>
                  <a:ext cx="1356080" cy="1356080"/>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spcBef>
                      <a:spcPts val="526"/>
                    </a:spcBef>
                    <a:buSzPct val="100000"/>
                  </a:pPr>
                  <a:r>
                    <a:rPr lang="en-GB" sz="1100" dirty="0"/>
                    <a:t>7. I am asked about what is important to me</a:t>
                  </a:r>
                </a:p>
              </p:txBody>
            </p:sp>
            <p:sp>
              <p:nvSpPr>
                <p:cNvPr id="433" name="Oval 432">
                  <a:extLst>
                    <a:ext uri="{FF2B5EF4-FFF2-40B4-BE49-F238E27FC236}">
                      <a16:creationId xmlns:a16="http://schemas.microsoft.com/office/drawing/2014/main" id="{6010F15F-6232-9166-84D6-C4B6F505544C}"/>
                    </a:ext>
                  </a:extLst>
                </p:cNvPr>
                <p:cNvSpPr/>
                <p:nvPr/>
              </p:nvSpPr>
              <p:spPr bwMode="gray">
                <a:xfrm>
                  <a:off x="2417514" y="904376"/>
                  <a:ext cx="1374871" cy="1356080"/>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spcBef>
                      <a:spcPts val="526"/>
                    </a:spcBef>
                    <a:buSzPct val="100000"/>
                  </a:pPr>
                  <a:r>
                    <a:rPr lang="en-GB" sz="1100" dirty="0"/>
                    <a:t>6. Time is taken to get to know me, explain confidentiality</a:t>
                  </a:r>
                </a:p>
              </p:txBody>
            </p:sp>
            <p:sp>
              <p:nvSpPr>
                <p:cNvPr id="434" name="Oval 433">
                  <a:extLst>
                    <a:ext uri="{FF2B5EF4-FFF2-40B4-BE49-F238E27FC236}">
                      <a16:creationId xmlns:a16="http://schemas.microsoft.com/office/drawing/2014/main" id="{2D870413-97F3-7293-94FC-50AA3A6D52DD}"/>
                    </a:ext>
                  </a:extLst>
                </p:cNvPr>
                <p:cNvSpPr/>
                <p:nvPr/>
              </p:nvSpPr>
              <p:spPr bwMode="gray">
                <a:xfrm>
                  <a:off x="1143459" y="4099637"/>
                  <a:ext cx="1356080" cy="1356080"/>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spcBef>
                      <a:spcPts val="526"/>
                    </a:spcBef>
                    <a:buSzPct val="100000"/>
                  </a:pPr>
                  <a:r>
                    <a:rPr lang="en-GB" sz="1100" dirty="0"/>
                    <a:t>3. The space is rangatahi-friendly, culturally safe and welcoming to all</a:t>
                  </a:r>
                </a:p>
              </p:txBody>
            </p:sp>
            <p:sp>
              <p:nvSpPr>
                <p:cNvPr id="435" name="Oval 434">
                  <a:extLst>
                    <a:ext uri="{FF2B5EF4-FFF2-40B4-BE49-F238E27FC236}">
                      <a16:creationId xmlns:a16="http://schemas.microsoft.com/office/drawing/2014/main" id="{DF8EBF4E-B4D7-A8C3-744B-328893B0D633}"/>
                    </a:ext>
                  </a:extLst>
                </p:cNvPr>
                <p:cNvSpPr/>
                <p:nvPr/>
              </p:nvSpPr>
              <p:spPr bwMode="gray">
                <a:xfrm>
                  <a:off x="4143835" y="4708570"/>
                  <a:ext cx="1272249" cy="1335362"/>
                </a:xfrm>
                <a:prstGeom prst="ellipse">
                  <a:avLst/>
                </a:prstGeom>
                <a:gradFill flip="none" rotWithShape="1">
                  <a:gsLst>
                    <a:gs pos="11000">
                      <a:srgbClr val="5CC7C6"/>
                    </a:gs>
                    <a:gs pos="100000">
                      <a:srgbClr val="27BDBE"/>
                    </a:gs>
                  </a:gsLst>
                  <a:lin ang="0" scaled="1"/>
                  <a:tileRect/>
                </a:gradFill>
                <a:ln w="19050" algn="ctr">
                  <a:noFill/>
                  <a:miter lim="800000"/>
                  <a:headEnd/>
                  <a:tailEnd/>
                </a:ln>
              </p:spPr>
              <p:txBody>
                <a:bodyPr wrap="square" lIns="77961" tIns="77961" rIns="77961" bIns="77961" rtlCol="0" anchor="ctr"/>
                <a:lstStyle/>
                <a:p>
                  <a:pPr algn="ctr" defTabSz="801929">
                    <a:spcBef>
                      <a:spcPts val="526"/>
                    </a:spcBef>
                    <a:buSzPct val="100000"/>
                  </a:pPr>
                  <a:r>
                    <a:rPr lang="en-GB" sz="1100" dirty="0"/>
                    <a:t>1. I am aware of SBHS and know who you are / where I can find you</a:t>
                  </a:r>
                </a:p>
              </p:txBody>
            </p:sp>
          </p:grpSp>
          <p:sp>
            <p:nvSpPr>
              <p:cNvPr id="428" name="Oval 427">
                <a:extLst>
                  <a:ext uri="{FF2B5EF4-FFF2-40B4-BE49-F238E27FC236}">
                    <a16:creationId xmlns:a16="http://schemas.microsoft.com/office/drawing/2014/main" id="{1CC0C7E7-44A4-6879-6F89-95D4093AF942}"/>
                  </a:ext>
                </a:extLst>
              </p:cNvPr>
              <p:cNvSpPr/>
              <p:nvPr/>
            </p:nvSpPr>
            <p:spPr bwMode="gray">
              <a:xfrm>
                <a:off x="2093496" y="2461525"/>
                <a:ext cx="1731114" cy="1731114"/>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lnSpc>
                    <a:spcPct val="106000"/>
                  </a:lnSpc>
                </a:pPr>
                <a:endParaRPr lang="en-AU" sz="2400" b="1">
                  <a:solidFill>
                    <a:prstClr val="white"/>
                  </a:solidFill>
                </a:endParaRPr>
              </a:p>
            </p:txBody>
          </p:sp>
        </p:grpSp>
        <p:sp>
          <p:nvSpPr>
            <p:cNvPr id="111" name="Rectangle 110">
              <a:extLst>
                <a:ext uri="{FF2B5EF4-FFF2-40B4-BE49-F238E27FC236}">
                  <a16:creationId xmlns:a16="http://schemas.microsoft.com/office/drawing/2014/main" id="{F7DE1961-2E9A-E286-8D53-4880C68D5C1A}"/>
                </a:ext>
              </a:extLst>
            </p:cNvPr>
            <p:cNvSpPr/>
            <p:nvPr/>
          </p:nvSpPr>
          <p:spPr bwMode="gray">
            <a:xfrm>
              <a:off x="1932387" y="2161991"/>
              <a:ext cx="1764777" cy="1370932"/>
            </a:xfrm>
            <a:prstGeom prst="rect">
              <a:avLst/>
            </a:prstGeom>
            <a:noFill/>
            <a:ln w="19050" algn="ctr">
              <a:noFill/>
              <a:miter lim="800000"/>
              <a:headEnd/>
              <a:tailEnd/>
            </a:ln>
          </p:spPr>
          <p:txBody>
            <a:bodyPr wrap="square" lIns="77961" tIns="77961" rIns="77961" bIns="77961" rtlCol="0" anchor="ctr"/>
            <a:lstStyle/>
            <a:p>
              <a:pPr algn="ctr" defTabSz="801929">
                <a:spcBef>
                  <a:spcPts val="526"/>
                </a:spcBef>
                <a:buSzPct val="100000"/>
              </a:pPr>
              <a:r>
                <a:rPr lang="en-GB" sz="1200" b="1" dirty="0"/>
                <a:t>9. I leave feeling like my mana was upheld. I know when I’ll see you again</a:t>
              </a:r>
            </a:p>
          </p:txBody>
        </p:sp>
        <p:sp>
          <p:nvSpPr>
            <p:cNvPr id="424" name="Oval 423">
              <a:extLst>
                <a:ext uri="{FF2B5EF4-FFF2-40B4-BE49-F238E27FC236}">
                  <a16:creationId xmlns:a16="http://schemas.microsoft.com/office/drawing/2014/main" id="{FF2D1C5F-30D5-B651-BE07-9676F517B75B}"/>
                </a:ext>
              </a:extLst>
            </p:cNvPr>
            <p:cNvSpPr/>
            <p:nvPr/>
          </p:nvSpPr>
          <p:spPr bwMode="gray">
            <a:xfrm>
              <a:off x="213426" y="2184705"/>
              <a:ext cx="1469634" cy="1469634"/>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spcBef>
                  <a:spcPts val="526"/>
                </a:spcBef>
                <a:buSzPct val="100000"/>
              </a:pPr>
              <a:r>
                <a:rPr lang="en-NZ" sz="1100" dirty="0"/>
                <a:t>4. I feel connected, and can bring a friend or whānau with me</a:t>
              </a:r>
            </a:p>
          </p:txBody>
        </p:sp>
        <p:sp>
          <p:nvSpPr>
            <p:cNvPr id="425" name="Oval 424">
              <a:extLst>
                <a:ext uri="{FF2B5EF4-FFF2-40B4-BE49-F238E27FC236}">
                  <a16:creationId xmlns:a16="http://schemas.microsoft.com/office/drawing/2014/main" id="{488F4976-EFBA-46C6-9272-C09AE19E64B3}"/>
                </a:ext>
              </a:extLst>
            </p:cNvPr>
            <p:cNvSpPr/>
            <p:nvPr/>
          </p:nvSpPr>
          <p:spPr bwMode="gray">
            <a:xfrm>
              <a:off x="2257249" y="4278443"/>
              <a:ext cx="1469634" cy="1469634"/>
            </a:xfrm>
            <a:prstGeom prst="ellipse">
              <a:avLst/>
            </a:prstGeom>
            <a:gradFill>
              <a:gsLst>
                <a:gs pos="18000">
                  <a:srgbClr val="9DD4CF"/>
                </a:gs>
                <a:gs pos="90000">
                  <a:srgbClr val="65C9C7"/>
                </a:gs>
              </a:gsLst>
              <a:lin ang="0" scaled="1"/>
            </a:gradFill>
            <a:ln w="19050" algn="ctr">
              <a:noFill/>
              <a:miter lim="800000"/>
              <a:headEnd/>
              <a:tailEnd/>
            </a:ln>
          </p:spPr>
          <p:txBody>
            <a:bodyPr wrap="square" lIns="77961" tIns="77961" rIns="77961" bIns="77961" rtlCol="0" anchor="ctr"/>
            <a:lstStyle/>
            <a:p>
              <a:pPr algn="ctr" defTabSz="801929">
                <a:spcBef>
                  <a:spcPts val="526"/>
                </a:spcBef>
                <a:buSzPct val="100000"/>
              </a:pPr>
              <a:r>
                <a:rPr lang="en-GB" sz="1100" dirty="0"/>
                <a:t>2. I can see you if and when I want to</a:t>
              </a:r>
            </a:p>
          </p:txBody>
        </p:sp>
        <p:sp>
          <p:nvSpPr>
            <p:cNvPr id="426" name="Oval 425">
              <a:extLst>
                <a:ext uri="{FF2B5EF4-FFF2-40B4-BE49-F238E27FC236}">
                  <a16:creationId xmlns:a16="http://schemas.microsoft.com/office/drawing/2014/main" id="{EA5DE3B0-5053-467D-82F1-46D230A57B53}"/>
                </a:ext>
              </a:extLst>
            </p:cNvPr>
            <p:cNvSpPr/>
            <p:nvPr/>
          </p:nvSpPr>
          <p:spPr bwMode="gray">
            <a:xfrm>
              <a:off x="758703" y="750891"/>
              <a:ext cx="1469634" cy="1469634"/>
            </a:xfrm>
            <a:prstGeom prst="ellipse">
              <a:avLst/>
            </a:prstGeom>
            <a:solidFill>
              <a:srgbClr val="9DD4CF"/>
            </a:solidFill>
            <a:ln w="19050" algn="ctr">
              <a:solidFill>
                <a:srgbClr val="9DD4CF"/>
              </a:solidFill>
              <a:miter lim="800000"/>
              <a:headEnd/>
              <a:tailEnd/>
            </a:ln>
          </p:spPr>
          <p:txBody>
            <a:bodyPr wrap="square" lIns="77961" tIns="77961" rIns="77961" bIns="77961" rtlCol="0" anchor="ctr"/>
            <a:lstStyle/>
            <a:p>
              <a:pPr algn="ctr" defTabSz="801929">
                <a:spcBef>
                  <a:spcPts val="526"/>
                </a:spcBef>
                <a:buSzPct val="100000"/>
              </a:pPr>
              <a:r>
                <a:rPr lang="en-GB" sz="1100" dirty="0"/>
                <a:t>5. My support persons at school are involved in my care (if I want them to be)</a:t>
              </a:r>
            </a:p>
          </p:txBody>
        </p:sp>
      </p:grpSp>
    </p:spTree>
    <p:extLst>
      <p:ext uri="{BB962C8B-B14F-4D97-AF65-F5344CB8AC3E}">
        <p14:creationId xmlns:p14="http://schemas.microsoft.com/office/powerpoint/2010/main" val="38650665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125796" y="767811"/>
            <a:ext cx="8251825" cy="648641"/>
          </a:xfrm>
          <a:prstGeom prst="wedgeRectCallout">
            <a:avLst>
              <a:gd name="adj1" fmla="val 57270"/>
              <a:gd name="adj2" fmla="val -3581"/>
            </a:avLst>
          </a:prstGeom>
          <a:ln w="28575">
            <a:solidFill>
              <a:schemeClr val="bg1"/>
            </a:solidFill>
          </a:ln>
        </p:spPr>
        <p:txBody>
          <a:bodyPr lIns="144000" anchor="ctr"/>
          <a:lstStyle/>
          <a:p>
            <a:r>
              <a:rPr lang="en-NZ">
                <a:latin typeface="+mj-lt"/>
              </a:rPr>
              <a:t>I am aware of SBHS and know where to find you</a:t>
            </a:r>
          </a:p>
        </p:txBody>
      </p:sp>
      <p:sp>
        <p:nvSpPr>
          <p:cNvPr id="7" name="Rectangle 6">
            <a:extLst>
              <a:ext uri="{FF2B5EF4-FFF2-40B4-BE49-F238E27FC236}">
                <a16:creationId xmlns:a16="http://schemas.microsoft.com/office/drawing/2014/main" id="{912BBE50-52E3-D40F-BF25-9310DE44AAC3}"/>
              </a:ext>
            </a:extLst>
          </p:cNvPr>
          <p:cNvSpPr/>
          <p:nvPr/>
        </p:nvSpPr>
        <p:spPr bwMode="gray">
          <a:xfrm>
            <a:off x="6234583" y="2257565"/>
            <a:ext cx="3679137" cy="4705416"/>
          </a:xfrm>
          <a:prstGeom prst="rect">
            <a:avLst/>
          </a:prstGeom>
          <a:noFill/>
          <a:ln w="19050" algn="ctr">
            <a:solidFill>
              <a:srgbClr val="6FC2B4"/>
            </a:solidFill>
            <a:miter lim="800000"/>
            <a:headEnd/>
            <a:tailEnd/>
          </a:ln>
        </p:spPr>
        <p:txBody>
          <a:bodyPr wrap="square" lIns="88900" tIns="88900" rIns="88900" bIns="88900" rtlCol="0" anchor="t"/>
          <a:lstStyle/>
          <a:p>
            <a:r>
              <a:rPr lang="en-US" sz="1400" b="1">
                <a:solidFill>
                  <a:srgbClr val="6FC2B4"/>
                </a:solidFill>
              </a:rPr>
              <a:t>Priority rangatahi asked for…</a:t>
            </a:r>
            <a:br>
              <a:rPr lang="en-US" sz="1400" b="1">
                <a:solidFill>
                  <a:srgbClr val="6FC2B4"/>
                </a:solidFill>
              </a:rPr>
            </a:br>
            <a:endParaRPr lang="en-US" sz="1400" b="1">
              <a:solidFill>
                <a:srgbClr val="6FC2B4"/>
              </a:solidFill>
            </a:endParaRPr>
          </a:p>
          <a:p>
            <a:pPr marL="155539" indent="-155539">
              <a:buFont typeface="Arial" panose="020B0604020202020204" pitchFamily="34" charset="0"/>
              <a:buChar char="•"/>
            </a:pPr>
            <a:r>
              <a:rPr lang="en-NZ" sz="1050" b="1"/>
              <a:t>Māori: </a:t>
            </a:r>
            <a:r>
              <a:rPr lang="en-NZ" sz="1050"/>
              <a:t>Cultural safety – mihimihi</a:t>
            </a:r>
          </a:p>
          <a:p>
            <a:pPr marL="155539" indent="-155539">
              <a:buFont typeface="Arial" panose="020B0604020202020204" pitchFamily="34" charset="0"/>
              <a:buChar char="•"/>
            </a:pPr>
            <a:r>
              <a:rPr lang="en-NZ" sz="1050" b="1"/>
              <a:t>Pacific: </a:t>
            </a:r>
            <a:r>
              <a:rPr lang="en-NZ" sz="1050"/>
              <a:t>Cultural safety – Pacific phrases</a:t>
            </a:r>
          </a:p>
          <a:p>
            <a:pPr marL="155539" indent="-155539">
              <a:buFont typeface="Arial" panose="020B0604020202020204" pitchFamily="34" charset="0"/>
              <a:buChar char="•"/>
            </a:pPr>
            <a:r>
              <a:rPr lang="en-NZ" sz="1050" b="1"/>
              <a:t>Rainbow: </a:t>
            </a:r>
            <a:r>
              <a:rPr lang="en-NZ" sz="1050"/>
              <a:t>Be visible and wear / have rainbow collateral – lanyard, pin, brochures</a:t>
            </a:r>
          </a:p>
          <a:p>
            <a:pPr marL="155539" indent="-155539">
              <a:buFont typeface="Arial" panose="020B0604020202020204" pitchFamily="34" charset="0"/>
              <a:buChar char="•"/>
            </a:pPr>
            <a:r>
              <a:rPr lang="en-NZ" sz="1050" b="1"/>
              <a:t>Disability: </a:t>
            </a:r>
            <a:r>
              <a:rPr lang="en-NZ" sz="1050"/>
              <a:t>Reassure physical access, process to access, understanding of neurodiversity, support people</a:t>
            </a:r>
          </a:p>
          <a:p>
            <a:pPr marL="155539" indent="-155539">
              <a:buFont typeface="Arial" panose="020B0604020202020204" pitchFamily="34" charset="0"/>
              <a:buChar char="•"/>
            </a:pPr>
            <a:r>
              <a:rPr lang="en-NZ" sz="1050" b="1"/>
              <a:t>Care-experienced: </a:t>
            </a:r>
            <a:r>
              <a:rPr lang="en-NZ" sz="1050"/>
              <a:t>Reinforce care continuity – that I won’t just see you once</a:t>
            </a:r>
          </a:p>
          <a:p>
            <a:pPr marL="155539" indent="-155539">
              <a:buFont typeface="Arial" panose="020B0604020202020204" pitchFamily="34" charset="0"/>
              <a:buChar char="•"/>
            </a:pPr>
            <a:r>
              <a:rPr lang="en-NZ" sz="1050" b="1"/>
              <a:t>Teen parents: </a:t>
            </a:r>
            <a:r>
              <a:rPr lang="en-NZ" sz="1050"/>
              <a:t>Let us know that you’re there</a:t>
            </a:r>
          </a:p>
          <a:p>
            <a:pPr marL="155539" indent="-155539">
              <a:buFont typeface="Arial" panose="020B0604020202020204" pitchFamily="34" charset="0"/>
              <a:buChar char="•"/>
            </a:pPr>
            <a:r>
              <a:rPr lang="en-NZ" sz="1050" b="1"/>
              <a:t>ALL: </a:t>
            </a:r>
            <a:r>
              <a:rPr lang="en-NZ" sz="1050"/>
              <a:t>First opportunity to create trust and rapport (outside of appointments)</a:t>
            </a: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295190"/>
            <a:ext cx="1620688" cy="4686635"/>
          </a:xfrm>
          <a:prstGeom prst="rect">
            <a:avLst/>
          </a:prstGeom>
          <a:noFill/>
          <a:ln w="19050" algn="ctr">
            <a:solidFill>
              <a:srgbClr val="6FC2B4"/>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400" b="1">
              <a:solidFill>
                <a:srgbClr val="459BDB"/>
              </a:solidFill>
            </a:endParaRPr>
          </a:p>
          <a:p>
            <a:r>
              <a:rPr lang="en-NZ" sz="1050"/>
              <a:t>Lack of awareness created a lack of trust</a:t>
            </a:r>
          </a:p>
          <a:p>
            <a:pPr marL="155539" indent="-155539">
              <a:buFont typeface="Arial" panose="020B0604020202020204" pitchFamily="34" charset="0"/>
              <a:buChar char="•"/>
            </a:pPr>
            <a:r>
              <a:rPr lang="en-NZ" sz="1050"/>
              <a:t>Who are you?</a:t>
            </a:r>
          </a:p>
          <a:p>
            <a:pPr marL="155539" indent="-155539">
              <a:buFont typeface="Arial" panose="020B0604020202020204" pitchFamily="34" charset="0"/>
              <a:buChar char="•"/>
            </a:pPr>
            <a:r>
              <a:rPr lang="en-NZ" sz="1050"/>
              <a:t>Can I trust you?</a:t>
            </a:r>
          </a:p>
          <a:p>
            <a:pPr marL="155539" indent="-155539">
              <a:buFont typeface="Arial" panose="020B0604020202020204" pitchFamily="34" charset="0"/>
              <a:buChar char="•"/>
            </a:pPr>
            <a:r>
              <a:rPr lang="en-NZ" sz="1050"/>
              <a:t>Why am I here?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2325180" y="2276410"/>
            <a:ext cx="3757568" cy="4686635"/>
          </a:xfrm>
          <a:prstGeom prst="rect">
            <a:avLst/>
          </a:prstGeom>
          <a:noFill/>
          <a:ln w="19050" algn="ctr">
            <a:solidFill>
              <a:srgbClr val="6FC2B4"/>
            </a:solidFill>
            <a:miter lim="800000"/>
            <a:headEnd/>
            <a:tailEnd/>
          </a:ln>
        </p:spPr>
        <p:txBody>
          <a:bodyPr wrap="square" lIns="88900" tIns="88900" rIns="88900" bIns="88900" rtlCol="0" anchor="t"/>
          <a:lstStyle/>
          <a:p>
            <a:r>
              <a:rPr lang="en-US" sz="1400" b="1">
                <a:solidFill>
                  <a:srgbClr val="6FC2B4"/>
                </a:solidFill>
              </a:rPr>
              <a:t>What rangatahi would like to experience…</a:t>
            </a:r>
            <a:br>
              <a:rPr lang="en-US" sz="1400" b="1">
                <a:solidFill>
                  <a:srgbClr val="459BDB"/>
                </a:solidFill>
              </a:rPr>
            </a:br>
            <a:endParaRPr lang="en-US" sz="1400" b="1">
              <a:solidFill>
                <a:srgbClr val="459BDB"/>
              </a:solidFill>
            </a:endParaRPr>
          </a:p>
          <a:p>
            <a:pPr marL="155539" indent="-155539">
              <a:buFont typeface="Arial" panose="020B0604020202020204" pitchFamily="34" charset="0"/>
              <a:buChar char="•"/>
            </a:pPr>
            <a:r>
              <a:rPr lang="en-NZ" sz="1050"/>
              <a:t>Build awareness of SBHS within the school</a:t>
            </a:r>
          </a:p>
          <a:p>
            <a:pPr marL="612726" lvl="1" indent="-155539">
              <a:buFont typeface="Arial" panose="020B0604020202020204" pitchFamily="34" charset="0"/>
              <a:buChar char="•"/>
            </a:pPr>
            <a:r>
              <a:rPr lang="en-NZ" sz="1050"/>
              <a:t>Go to school assemblies – introduce yourself and the services available</a:t>
            </a:r>
          </a:p>
          <a:p>
            <a:pPr marL="612726" lvl="1" indent="-155539">
              <a:buFont typeface="Arial" panose="020B0604020202020204" pitchFamily="34" charset="0"/>
              <a:buChar char="•"/>
            </a:pPr>
            <a:r>
              <a:rPr lang="en-NZ" sz="1050"/>
              <a:t>Clearly describe </a:t>
            </a:r>
            <a:r>
              <a:rPr lang="en-NZ" sz="1050" u="sng"/>
              <a:t>where </a:t>
            </a:r>
            <a:r>
              <a:rPr lang="en-NZ" sz="1050"/>
              <a:t>the service is, </a:t>
            </a:r>
            <a:r>
              <a:rPr lang="en-NZ" sz="1050" u="sng"/>
              <a:t>how</a:t>
            </a:r>
            <a:r>
              <a:rPr lang="en-NZ" sz="1050"/>
              <a:t> it is accessed, </a:t>
            </a:r>
            <a:r>
              <a:rPr lang="en-NZ" sz="1050" u="sng"/>
              <a:t>why</a:t>
            </a:r>
            <a:r>
              <a:rPr lang="en-NZ" sz="1050"/>
              <a:t> they might see you</a:t>
            </a:r>
          </a:p>
          <a:p>
            <a:pPr marL="155539" indent="-155539">
              <a:buFont typeface="Arial" panose="020B0604020202020204" pitchFamily="34" charset="0"/>
              <a:buChar char="•"/>
            </a:pPr>
            <a:r>
              <a:rPr lang="en-NZ" sz="1050"/>
              <a:t>Build awareness amongst rangatahi </a:t>
            </a:r>
          </a:p>
          <a:p>
            <a:pPr marL="612726" lvl="1" indent="-155539">
              <a:buFont typeface="Arial" panose="020B0604020202020204" pitchFamily="34" charset="0"/>
              <a:buChar char="•"/>
            </a:pPr>
            <a:r>
              <a:rPr lang="en-NZ" sz="1050"/>
              <a:t>Dedicated time in classrooms to talk about health topics – link in with the curriculum, with a focus on education and support</a:t>
            </a:r>
          </a:p>
          <a:p>
            <a:pPr marL="155539" indent="-155539">
              <a:buFont typeface="Arial" panose="020B0604020202020204" pitchFamily="34" charset="0"/>
              <a:buChar char="•"/>
            </a:pPr>
            <a:r>
              <a:rPr lang="en-NZ" sz="1050"/>
              <a:t>Be visible</a:t>
            </a:r>
          </a:p>
          <a:p>
            <a:pPr marL="612726" lvl="1" indent="-155539">
              <a:buFont typeface="Arial" panose="020B0604020202020204" pitchFamily="34" charset="0"/>
              <a:buChar char="•"/>
            </a:pPr>
            <a:r>
              <a:rPr lang="en-NZ" sz="1050"/>
              <a:t>Photos of SBHS staff – who you are, what you do</a:t>
            </a:r>
          </a:p>
          <a:p>
            <a:pPr marL="612726" lvl="1" indent="-155539">
              <a:buFont typeface="Arial" panose="020B0604020202020204" pitchFamily="34" charset="0"/>
              <a:buChar char="•"/>
            </a:pPr>
            <a:r>
              <a:rPr lang="en-NZ" sz="1050"/>
              <a:t>Brochures (disability accessible, including learning difficulties, neurodiversity, QR codes to scan for details / pictures)</a:t>
            </a:r>
          </a:p>
          <a:p>
            <a:pPr marL="612726" lvl="1" indent="-155539">
              <a:buFont typeface="Arial" panose="020B0604020202020204" pitchFamily="34" charset="0"/>
              <a:buChar char="•"/>
            </a:pPr>
            <a:r>
              <a:rPr lang="en-NZ" sz="1050"/>
              <a:t>Doorway / entrance way is easy to find and looks welcoming</a:t>
            </a:r>
          </a:p>
          <a:p>
            <a:pPr marL="612726" lvl="1" indent="-155539">
              <a:buFont typeface="Arial" panose="020B0604020202020204" pitchFamily="34" charset="0"/>
              <a:buChar char="•"/>
            </a:pPr>
            <a:r>
              <a:rPr lang="en-NZ" sz="1050"/>
              <a:t>Orientation and enrolment at Year 9 includes a welcome pack and a service tour</a:t>
            </a:r>
          </a:p>
        </p:txBody>
      </p:sp>
      <p:sp>
        <p:nvSpPr>
          <p:cNvPr id="13" name="TextBox 12">
            <a:extLst>
              <a:ext uri="{FF2B5EF4-FFF2-40B4-BE49-F238E27FC236}">
                <a16:creationId xmlns:a16="http://schemas.microsoft.com/office/drawing/2014/main" id="{26129681-873F-B6B5-FFC1-434081CF970D}"/>
              </a:ext>
            </a:extLst>
          </p:cNvPr>
          <p:cNvSpPr txBox="1"/>
          <p:nvPr/>
        </p:nvSpPr>
        <p:spPr>
          <a:xfrm>
            <a:off x="371318" y="1588339"/>
            <a:ext cx="9335937" cy="584775"/>
          </a:xfrm>
          <a:prstGeom prst="rect">
            <a:avLst/>
          </a:prstGeom>
          <a:noFill/>
        </p:spPr>
        <p:txBody>
          <a:bodyPr wrap="square">
            <a:spAutoFit/>
          </a:bodyPr>
          <a:lstStyle/>
          <a:p>
            <a:r>
              <a:rPr lang="en-NZ" sz="1600" dirty="0"/>
              <a:t>Rangatahi told us they were not always aware of SBHS, and the services provided, that they did not know who the nurse was, and that they did not know why they were going to see the nurse.</a:t>
            </a:r>
          </a:p>
        </p:txBody>
      </p:sp>
      <p:sp>
        <p:nvSpPr>
          <p:cNvPr id="2" name="Oval 1">
            <a:extLst>
              <a:ext uri="{FF2B5EF4-FFF2-40B4-BE49-F238E27FC236}">
                <a16:creationId xmlns:a16="http://schemas.microsoft.com/office/drawing/2014/main" id="{5C0A7F18-7B1A-250F-5443-AB6ED128E68A}"/>
              </a:ext>
            </a:extLst>
          </p:cNvPr>
          <p:cNvSpPr/>
          <p:nvPr/>
        </p:nvSpPr>
        <p:spPr bwMode="gray">
          <a:xfrm>
            <a:off x="266964" y="624636"/>
            <a:ext cx="900000" cy="900000"/>
          </a:xfrm>
          <a:prstGeom prst="ellipse">
            <a:avLst/>
          </a:prstGeom>
          <a:solidFill>
            <a:srgbClr val="6FC2B4"/>
          </a:solidFill>
          <a:ln w="19050" algn="ctr">
            <a:solidFill>
              <a:srgbClr val="6FC2B4"/>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1</a:t>
            </a:r>
          </a:p>
        </p:txBody>
      </p:sp>
      <p:grpSp>
        <p:nvGrpSpPr>
          <p:cNvPr id="4" name="Group 3">
            <a:extLst>
              <a:ext uri="{FF2B5EF4-FFF2-40B4-BE49-F238E27FC236}">
                <a16:creationId xmlns:a16="http://schemas.microsoft.com/office/drawing/2014/main" id="{6247896E-0AFA-A1F2-A438-5A07B8472169}"/>
              </a:ext>
            </a:extLst>
          </p:cNvPr>
          <p:cNvGrpSpPr/>
          <p:nvPr/>
        </p:nvGrpSpPr>
        <p:grpSpPr>
          <a:xfrm>
            <a:off x="9335042" y="271827"/>
            <a:ext cx="822209" cy="991962"/>
            <a:chOff x="16548100" y="1692174"/>
            <a:chExt cx="5878260" cy="6914836"/>
          </a:xfrm>
        </p:grpSpPr>
        <p:pic>
          <p:nvPicPr>
            <p:cNvPr id="5" name="Picture 781">
              <a:extLst>
                <a:ext uri="{FF2B5EF4-FFF2-40B4-BE49-F238E27FC236}">
                  <a16:creationId xmlns:a16="http://schemas.microsoft.com/office/drawing/2014/main" id="{75414A7C-CD3A-541E-6213-D7E46555A6D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84416D1C-007E-C69E-A772-ED4A02FFECF7}"/>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FC93E0F7-D6A5-644B-17D1-DFC77A1C9559}"/>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42439593-1EFC-45CF-9CEA-BCA2CC2E414F}"/>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36534B1E-A3E4-98A5-CEF5-9F6F60E2AF0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0ABD37C9-C0AA-5F72-6FED-7491A033E186}"/>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7FEF247A-B6BC-43DC-D895-608D9D3E1C0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D8B26F1B-5B38-E6AC-A24E-64CAA7A3D77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3D20D17F-B222-22B8-C032-8B739376292D}"/>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DFD8A6B4-FFBD-93D9-8438-47EEFA525E4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5CC5F233-0FB0-F7CA-3C40-410917798833}"/>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1CD337F8-F5BA-EC61-7CE4-7F27BDFB4556}"/>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307E7222-5849-4587-21F0-F77A7D524977}"/>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6067D565-4788-B08E-99B2-1626261C648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0AC05A93-DDE2-9B26-574B-9C111A32A1EC}"/>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E1BA5146-D289-EAFE-E8C1-12CD256D78F9}"/>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90AB8223-6CD7-354F-EAB5-D8F2EDE6B051}"/>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634734D1-2880-5A84-B3CE-BB3DBD5F150E}"/>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6DB8837F-DB38-4FD2-3411-530DDD94E253}"/>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FDA05D82-490B-EF41-DE0F-D34A39E5C1E2}"/>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CAC0E006-8A51-40C1-D771-E187A73DECF7}"/>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108EE8B3-475D-935A-E904-B581D5433574}"/>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9978B72A-C845-D3F8-46D6-D2971D14627C}"/>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54DD569D-154F-51F5-66CF-CD691FCA9663}"/>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D7275D3A-F7E3-4A26-32A6-33D97297036A}"/>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8A521F47-0B60-19E3-B093-BAD0167C61B3}"/>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A3D3E2F0-96BA-D977-FA49-3FC08147C09E}"/>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55BED172-BBA6-3A36-4E28-5985EE7A4565}"/>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1A737DB8-E3DF-96A6-65F8-5CF0B1E85442}"/>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C5A44701-F996-37CD-B7AC-7A9942A1780E}"/>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1A086E5A-5673-3CF9-B35C-95C9C9EC7EFA}"/>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428F6F43-E2FF-ACC8-4E37-1E7E3A9EB1DF}"/>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4B9349BC-B113-75B3-3D66-BB9C48DED0E6}"/>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8801DFCE-7BF4-13CC-6327-F61BDA07C980}"/>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97BB80F2-6E07-4973-002D-8391568A7ECA}"/>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934A9216-6F1B-E967-8F5D-E63A0020B1DB}"/>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F01816CA-906F-70F6-B5A7-0A021ED60A36}"/>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A9ED6BDF-B0DC-EDAE-DC23-BBCCA8355F0C}"/>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243D360B-4226-D74E-2344-FEDEF99946EA}"/>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99FBD269-AC5B-6344-B868-556652035FC2}"/>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A7065480-9D65-6962-5DD2-1771483BCDEA}"/>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D36FE630-266B-762B-E694-2F37C4D5D800}"/>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B2147F16-9949-AA7D-4CDB-A4478084F7C2}"/>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EE33B2C9-0C90-58E1-28AE-B4784D6A3744}"/>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BBDDB6F5-C08F-3820-9842-7B80577A9FB2}"/>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9FFA6CD3-FF81-446B-EED3-5AEFA1762D96}"/>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D73FB3E2-C729-81FD-132A-DCE60C1814C3}"/>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A58DEACF-EAA7-4745-4873-6D4058A7EF81}"/>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BD1D4474-3778-2175-92DB-D7069ADB95B4}"/>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77191548-4194-1DF0-E7E8-C86777AA5BEE}"/>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EDE1594B-39F8-19E9-6313-C3F5DC4AA68C}"/>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B49BE4B0-7F77-5A98-F4CC-5237FB09A177}"/>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E1367C81-8479-8707-BA8E-8CD452FA935C}"/>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C91D4763-8293-F44D-F7E1-D6799AE0C4BA}"/>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AA5D5BAD-518C-83E7-8144-B763078F0CBE}"/>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1861A214-ECC3-BB54-7AB3-E215C771D68E}"/>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D3BCAEF5-D95F-EF1F-E035-591E9B745422}"/>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3917AEF0-379B-DE70-B012-C339D300B405}"/>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F654BAED-C929-4E26-05D0-342E3D207695}"/>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16D0E027-3447-725D-57F1-EDF378CBA899}"/>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AF1CFF94-D5DF-BEC0-C008-E1596C35CAFD}"/>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EED47CCB-50D2-CCC3-BBE6-E8198F4DD530}"/>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DDAE095A-8AFC-E054-790F-BDDF7B259C69}"/>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D226300F-A673-021E-2282-60E86D1339C0}"/>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B6A556BC-0C9F-A0C7-3C7B-B56DF9F2558E}"/>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9EC9D41A-165F-F507-6346-B99A71FB41E8}"/>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7E58D54C-EF33-A21D-0CC6-3F1AC2A756DB}"/>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4DC2B886-DA42-9966-F783-D726F65C07DA}"/>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32460C78-4C7E-8C61-D1A3-DE3EC98E094C}"/>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954C7E0C-2E95-4C99-8FE8-131C4FC17A40}"/>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32A519B9-1B2A-420A-9E8E-1673A6838427}"/>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E8786CD8-8E1A-4FDD-A965-FFBA745669DC}"/>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BF74E061-3ECF-534B-9BB2-E17C45370D39}"/>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C9DF9DF2-FEDC-5D6E-095E-128E71B78009}"/>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E1EB50C1-B4D5-6FCB-AD4B-6EDED1C1DB80}"/>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592FF42F-41CA-84A6-3F91-612693F455E8}"/>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E8D3B947-C657-3D90-99B3-CFEBC0CC2B55}"/>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C5958048-F9E7-9FD1-ED73-2301AFF4E93E}"/>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92A68947-BB90-C6E0-123D-755159BAA4A2}"/>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ADAAF1DE-AD40-4504-D099-E3D81A1A900A}"/>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F4B7771D-CBE4-2746-067C-34AC194538DD}"/>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A7E811FC-71FB-07AB-9396-1E98BD00DA20}"/>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B9108BBD-BD03-F625-9301-526E06D82735}"/>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FB88066B-858F-FDDA-7AED-F8B9D654B750}"/>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CE12F327-3AD3-B5FC-3A3C-692D40762A7B}"/>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76FB785F-D8E9-1DCD-16A2-A10FDF956ABF}"/>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1405EBAD-293E-1BB8-16EC-61AF93305CE7}"/>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91F41E62-9C68-62E4-97EE-8F94D7842B51}"/>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7A87CB92-317F-898B-E39A-88DFDB3C9760}"/>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A32E9316-0234-590A-8AAC-84F0B1F2952F}"/>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3CD772F6-F3B2-E5B8-8428-1E534082F7C6}"/>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95F9673B-0E65-4C11-7673-2200B0A5652A}"/>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A693ABEF-A12F-F6F0-D39A-30C8CBF028FD}"/>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E4B87BAC-B7E2-BE3A-C748-40F77624B5BA}"/>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6D7E286D-A286-9A65-7E8D-766BB109ED20}"/>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A56C820B-41D4-42D4-A6B2-20E5A028A9F8}"/>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29B7F4FC-E224-3E5A-D6C5-E660E00E2D75}"/>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3EE6FAC8-0132-03A6-2FC9-5DBB2646C71B}"/>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26FC18B1-0474-618C-54EB-E77A9C87EDC1}"/>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AE5BEBD3-C6BC-3A78-5A8C-4BE1F1CA8ED2}"/>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454CB35D-FA1C-E77E-901A-04218A063307}"/>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FF8D5E66-E2B6-CA8A-00D8-EE1F3F21A974}"/>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BFD09C8C-EDC0-BBC0-A6E8-BFC33975084F}"/>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5F5F58B3-C45A-EC03-5333-3525232A6805}"/>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3B03376B-A260-93F9-2C68-75795D6737C7}"/>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FCC35741-9C3A-FF8D-A191-855381BD7F44}"/>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D50EB173-E8EA-0099-0196-072AEAD89E42}"/>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A2C90F4A-11C5-F3D2-C218-4237A8301E64}"/>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B6E3DAAA-1C15-755C-6866-837AAC8EFA53}"/>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30424409-C96B-22E9-D45D-5C192A67F853}"/>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1BCF77C9-DA04-926A-7083-02FCF2DB0CBE}"/>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EA5985A2-AFCD-BA25-1196-2DA3ED00B34D}"/>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C9A340A9-56FE-5341-B303-910D9369AC92}"/>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4945E171-528E-D32A-15CC-211CAF88E9BD}"/>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EEAC13FE-7DF1-4ABD-2D50-3D51B1FA19EC}"/>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3BE2A325-A4C1-F79A-0A36-3A83993B8383}"/>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456B2AE3-6EE5-F33E-9A09-2E2FD58A01CD}"/>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4FE119C9-2AD6-C0F2-7600-EE050162BAF8}"/>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55DB122B-E6A6-DED9-D07A-2569AAD06EA9}"/>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C9E00B4D-514F-EAD2-9A3A-464DDF7B917B}"/>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71CD0612-A7F5-D129-BBDA-B406B2B7E9B4}"/>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C4DC8209-123F-7183-AAE7-CDE153521590}"/>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D9BAE575-701E-BF2D-727C-A2558ED7F0B7}"/>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A018689A-CFDB-1EAA-F466-D270C2153D4E}"/>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9FB4642E-6614-C1AA-A040-34816022E4F4}"/>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2389E1A4-7236-C9C3-6694-4677A8829D08}"/>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98687C20-CF96-9B10-A067-C0E7C6689C8D}"/>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2C0339CF-E508-03FE-F814-42F6BDEC2FE4}"/>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DB222BD5-3258-65B1-7BB9-7E7C08AF3020}"/>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258743350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309691" y="857440"/>
            <a:ext cx="9229634" cy="648641"/>
          </a:xfrm>
          <a:prstGeom prst="rect">
            <a:avLst/>
          </a:prstGeom>
          <a:ln w="28575">
            <a:solidFill>
              <a:schemeClr val="bg1"/>
            </a:solidFill>
          </a:ln>
        </p:spPr>
        <p:txBody>
          <a:bodyPr lIns="144000" anchor="ctr"/>
          <a:lstStyle/>
          <a:p>
            <a:r>
              <a:rPr lang="en-NZ">
                <a:latin typeface="+mj-lt"/>
              </a:rPr>
              <a:t>I can see you if and when I need to</a:t>
            </a: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5859745" y="2590935"/>
            <a:ext cx="4123628" cy="4372110"/>
          </a:xfrm>
          <a:prstGeom prst="rect">
            <a:avLst/>
          </a:prstGeom>
          <a:noFill/>
          <a:ln w="19050" algn="ctr">
            <a:solidFill>
              <a:srgbClr val="00ABAB"/>
            </a:solidFill>
            <a:miter lim="800000"/>
            <a:headEnd/>
            <a:tailEnd/>
          </a:ln>
        </p:spPr>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US" sz="1400" b="1">
                <a:solidFill>
                  <a:srgbClr val="6FC2B4"/>
                </a:solidFill>
              </a:rPr>
              <a:t>Priority rangatahi asked for…</a:t>
            </a:r>
          </a:p>
          <a:p>
            <a:pPr marR="0" lvl="0" algn="l" defTabSz="914373" rtl="0" eaLnBrk="1" fontAlgn="auto" latinLnBrk="0" hangingPunct="1">
              <a:lnSpc>
                <a:spcPct val="100000"/>
              </a:lnSpc>
              <a:spcBef>
                <a:spcPts val="0"/>
              </a:spcBef>
              <a:spcAft>
                <a:spcPts val="0"/>
              </a:spcAft>
              <a:buClrTx/>
              <a:buSzTx/>
              <a:tabLst/>
              <a:defRPr/>
            </a:pPr>
            <a:endParaRPr kumimoji="0" lang="en-NZ" sz="1400" b="1" i="0" u="none" strike="noStrike" kern="1200" cap="none" spc="0" normalizeH="0" baseline="0" noProof="0">
              <a:ln>
                <a:noFill/>
              </a:ln>
              <a:solidFill>
                <a:prstClr val="black"/>
              </a:solidFill>
              <a:effectLst/>
              <a:uLnTx/>
              <a:uFillTx/>
              <a:latin typeface="Calibri"/>
              <a:ea typeface="+mn-ea"/>
              <a:cs typeface="+mn-cs"/>
            </a:endParaRPr>
          </a:p>
          <a:p>
            <a:pPr marL="155539" indent="-155539">
              <a:buFont typeface="Arial" panose="020B0604020202020204" pitchFamily="34" charset="0"/>
              <a:buChar char="•"/>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kumimoji="0" lang="en-NZ" sz="1050" b="0" i="0" u="none" strike="noStrike" kern="1200" cap="none" spc="0" normalizeH="0" baseline="0" noProof="0">
                <a:ln>
                  <a:noFill/>
                </a:ln>
                <a:solidFill>
                  <a:prstClr val="black"/>
                </a:solidFill>
                <a:effectLst/>
                <a:uLnTx/>
                <a:uFillTx/>
                <a:latin typeface="Calibri"/>
                <a:ea typeface="+mn-ea"/>
                <a:cs typeface="+mn-cs"/>
              </a:rPr>
              <a:t>Know the whānau in the </a:t>
            </a:r>
            <a:r>
              <a:rPr kumimoji="0" lang="en-NZ" sz="1050" b="0" i="0" u="none" strike="noStrike" kern="1200" cap="none" spc="0" normalizeH="0" baseline="0" noProof="0" err="1">
                <a:ln>
                  <a:noFill/>
                </a:ln>
                <a:solidFill>
                  <a:prstClr val="black"/>
                </a:solidFill>
                <a:effectLst/>
                <a:uLnTx/>
                <a:uFillTx/>
                <a:latin typeface="Calibri"/>
                <a:ea typeface="+mn-ea"/>
                <a:cs typeface="+mn-cs"/>
              </a:rPr>
              <a:t>rohe</a:t>
            </a:r>
            <a:r>
              <a:rPr kumimoji="0" lang="en-NZ" sz="1050" b="0" i="0" u="none" strike="noStrike" kern="1200" cap="none" spc="0" normalizeH="0" baseline="0" noProof="0">
                <a:ln>
                  <a:noFill/>
                </a:ln>
                <a:solidFill>
                  <a:prstClr val="black"/>
                </a:solidFill>
                <a:effectLst/>
                <a:uLnTx/>
                <a:uFillTx/>
                <a:latin typeface="Calibri"/>
                <a:ea typeface="+mn-ea"/>
                <a:cs typeface="+mn-cs"/>
              </a:rPr>
              <a:t>. Include my whānau in my care. Ask who I am close to. Offer to have / keep them involved in my care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Can be ‘shame’ to go. Make sure Pacific staff know you and can link us to you (if you are not Pacific)</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 </a:t>
            </a:r>
            <a:r>
              <a:rPr kumimoji="0" lang="en-NZ" sz="1050" b="0" i="0" u="none" strike="noStrike" kern="1200" cap="none" spc="0" normalizeH="0" baseline="0" noProof="0">
                <a:ln>
                  <a:noFill/>
                </a:ln>
                <a:solidFill>
                  <a:prstClr val="black"/>
                </a:solidFill>
                <a:effectLst/>
                <a:uLnTx/>
                <a:uFillTx/>
                <a:latin typeface="Calibri"/>
                <a:ea typeface="+mn-ea"/>
                <a:cs typeface="+mn-cs"/>
              </a:rPr>
              <a:t>Educate yourself about Rainbow issues, so you are informed when we arrive. Don’t rely on us to educate you</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a:t>
            </a:r>
            <a:r>
              <a:rPr kumimoji="0" lang="en-NZ" sz="1050" b="0" i="0" u="none" strike="noStrike" kern="1200" cap="none" spc="0" normalizeH="0" baseline="0" noProof="0">
                <a:ln>
                  <a:noFill/>
                </a:ln>
                <a:solidFill>
                  <a:prstClr val="black"/>
                </a:solidFill>
                <a:effectLst/>
                <a:uLnTx/>
                <a:uFillTx/>
                <a:latin typeface="Calibri"/>
                <a:ea typeface="+mn-ea"/>
                <a:cs typeface="+mn-cs"/>
              </a:rPr>
              <a:t>: Find out about medical histories – what are my needs? Account for these needs before you see me. Multiple means of communicating and accessing support (online; face to face)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b="0" i="0" u="none" strike="noStrike" kern="1200" cap="none" spc="0" normalizeH="0" baseline="0" noProof="0">
                <a:ln>
                  <a:noFill/>
                </a:ln>
                <a:solidFill>
                  <a:prstClr val="black"/>
                </a:solidFill>
                <a:effectLst/>
                <a:uLnTx/>
                <a:uFillTx/>
                <a:latin typeface="Calibri"/>
                <a:ea typeface="+mn-ea"/>
                <a:cs typeface="+mn-cs"/>
              </a:rPr>
              <a:t>Know I might be living in a hotel, moving around a lot. See any ‘problem’ behaviours on my record as a symptom of what I’ve been through</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Teen parents: </a:t>
            </a:r>
            <a:r>
              <a:rPr kumimoji="0" lang="en-NZ" sz="1050" b="0" i="0" u="none" strike="noStrike" kern="1200" cap="none" spc="0" normalizeH="0" baseline="0" noProof="0">
                <a:ln>
                  <a:noFill/>
                </a:ln>
                <a:solidFill>
                  <a:prstClr val="black"/>
                </a:solidFill>
                <a:effectLst/>
                <a:uLnTx/>
                <a:uFillTx/>
                <a:latin typeface="Calibri"/>
                <a:ea typeface="+mn-ea"/>
                <a:cs typeface="+mn-cs"/>
              </a:rPr>
              <a:t>Can we have a choice of who you connect with?</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ALL: </a:t>
            </a:r>
            <a:r>
              <a:rPr kumimoji="0" lang="en-NZ" sz="1050" b="0" i="0" u="none" strike="noStrike" kern="1200" cap="none" spc="0" normalizeH="0" baseline="0" noProof="0">
                <a:ln>
                  <a:noFill/>
                </a:ln>
                <a:solidFill>
                  <a:prstClr val="black"/>
                </a:solidFill>
                <a:effectLst/>
                <a:uLnTx/>
                <a:uFillTx/>
                <a:latin typeface="Calibri"/>
                <a:ea typeface="+mn-ea"/>
                <a:cs typeface="+mn-cs"/>
              </a:rPr>
              <a:t>Individualised care is important. Understand me on a cultural, social and psychological level</a:t>
            </a:r>
            <a:endParaRPr kumimoji="0" lang="en-US" sz="1050" b="0" i="0" u="none" strike="noStrike" kern="1200" cap="none" spc="0" normalizeH="0" baseline="0" noProof="0">
              <a:ln>
                <a:noFill/>
              </a:ln>
              <a:solidFill>
                <a:prstClr val="black"/>
              </a:solidFill>
              <a:effectLst/>
              <a:uLnTx/>
              <a:uFillTx/>
              <a:latin typeface="Calibri"/>
              <a:ea typeface="+mn-ea"/>
              <a:cs typeface="+mn-cs"/>
            </a:endParaRPr>
          </a:p>
          <a:p>
            <a:endParaRPr lang="en-US" sz="1400" b="1">
              <a:solidFill>
                <a:srgbClr val="6FC2B4"/>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627166"/>
            <a:ext cx="1213741" cy="4354659"/>
          </a:xfrm>
          <a:prstGeom prst="rect">
            <a:avLst/>
          </a:prstGeom>
          <a:noFill/>
          <a:ln w="19050" algn="ctr">
            <a:solidFill>
              <a:srgbClr val="00ABAB"/>
            </a:solidFill>
            <a:miter lim="800000"/>
            <a:headEnd/>
            <a:tailEnd/>
          </a:ln>
        </p:spPr>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NZ" sz="1400" b="1">
                <a:solidFill>
                  <a:srgbClr val="6FC2B4"/>
                </a:solidFill>
              </a:rPr>
              <a:t>Rangatahi told us…</a:t>
            </a:r>
            <a:br>
              <a:rPr lang="en-NZ" sz="1400" b="1">
                <a:solidFill>
                  <a:srgbClr val="459BDB"/>
                </a:solidFill>
              </a:rPr>
            </a:br>
            <a:endParaRPr lang="en-NZ" sz="1400" b="1">
              <a:solidFill>
                <a:srgbClr val="459BDB"/>
              </a:solidFill>
            </a:endParaRPr>
          </a:p>
          <a:p>
            <a:pPr marR="0" lvl="0" algn="l" defTabSz="914373" rtl="0" eaLnBrk="1" fontAlgn="auto" latinLnBrk="0" hangingPunct="1">
              <a:lnSpc>
                <a:spcPct val="100000"/>
              </a:lnSpc>
              <a:spcBef>
                <a:spcPts val="0"/>
              </a:spcBef>
              <a:spcAft>
                <a:spcPts val="0"/>
              </a:spcAft>
              <a:buClrTx/>
              <a:buSzTx/>
              <a:tabLst/>
              <a:defRPr/>
            </a:pPr>
            <a:r>
              <a:rPr lang="en-NZ" sz="1050">
                <a:solidFill>
                  <a:prstClr val="black"/>
                </a:solidFill>
                <a:latin typeface="Calibri"/>
              </a:rPr>
              <a:t>They want a</a:t>
            </a:r>
            <a:r>
              <a:rPr kumimoji="0" lang="en-NZ" sz="1050" b="0" i="0" u="none" strike="noStrike" kern="1200" cap="none" spc="0" normalizeH="0" baseline="0" noProof="0">
                <a:ln>
                  <a:noFill/>
                </a:ln>
                <a:solidFill>
                  <a:prstClr val="black"/>
                </a:solidFill>
                <a:effectLst/>
                <a:uLnTx/>
                <a:uFillTx/>
                <a:latin typeface="Calibri"/>
                <a:ea typeface="+mn-ea"/>
                <a:cs typeface="+mn-cs"/>
              </a:rPr>
              <a:t> service that clearly prioritises Māori and other priority groups, and facilitates access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Care demonstrates understanding of cultural, social and psychological needs</a:t>
            </a:r>
          </a:p>
          <a:p>
            <a:endParaRPr lang="en-NZ" sz="1050"/>
          </a:p>
          <a:p>
            <a:r>
              <a:rPr lang="en-NZ" sz="1050"/>
              <a: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608386"/>
            <a:ext cx="3776890" cy="4354659"/>
          </a:xfrm>
          <a:prstGeom prst="rect">
            <a:avLst/>
          </a:prstGeom>
          <a:noFill/>
          <a:ln w="19050" algn="ctr">
            <a:solidFill>
              <a:srgbClr val="00ABAB"/>
            </a:solidFill>
            <a:miter lim="800000"/>
            <a:headEnd/>
            <a:tailEnd/>
          </a:ln>
        </p:spPr>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US" sz="1400" b="1">
                <a:solidFill>
                  <a:srgbClr val="6FC2B4"/>
                </a:solidFill>
              </a:rPr>
              <a:t>What rangatahi would like to experience…</a:t>
            </a:r>
            <a:br>
              <a:rPr lang="en-US" sz="1400" b="1">
                <a:solidFill>
                  <a:srgbClr val="459BDB"/>
                </a:solidFill>
              </a:rPr>
            </a:br>
            <a:endParaRPr lang="en-US" sz="1400" b="1">
              <a:solidFill>
                <a:srgbClr val="459BDB"/>
              </a:solidFill>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Prioritisation can occur effectively when SBHS and school staff work collaboratively to understand which rangatahi have the greatest need</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Collaborate with feeder schools to understand their history and their needs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Understand structural barriers that might exist for rangatahi Māori accessing care. Access pathways need to uphold tikanga and be mana-enhancing</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Make access easy for everyone – easy to find, easy to book an appointment, I feel welcome here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Promote eHealth – preliminary check-in, book appointments online (variable requests for </a:t>
            </a:r>
            <a:r>
              <a:rPr kumimoji="0" lang="en-NZ" sz="1050" b="0" i="0" u="none" strike="noStrike" kern="1200" cap="none" spc="0" normalizeH="0" baseline="0" noProof="0" err="1">
                <a:ln>
                  <a:noFill/>
                </a:ln>
                <a:solidFill>
                  <a:prstClr val="black"/>
                </a:solidFill>
                <a:effectLst/>
                <a:uLnTx/>
                <a:uFillTx/>
                <a:latin typeface="Calibri"/>
                <a:ea typeface="+mn-ea"/>
                <a:cs typeface="+mn-cs"/>
              </a:rPr>
              <a:t>YouthChat</a:t>
            </a:r>
            <a:r>
              <a:rPr kumimoji="0" lang="en-NZ" sz="1050" b="0" i="0" u="none" strike="noStrike" kern="1200" cap="none" spc="0" normalizeH="0" baseline="0" noProof="0">
                <a:ln>
                  <a:noFill/>
                </a:ln>
                <a:solidFill>
                  <a:prstClr val="black"/>
                </a:solidFill>
                <a:effectLst/>
                <a:uLnTx/>
                <a:uFillTx/>
                <a:latin typeface="Calibri"/>
                <a:ea typeface="+mn-ea"/>
                <a:cs typeface="+mn-cs"/>
              </a:rPr>
              <a:t>)</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Reduce whakamā of attending – no more slips of paper in the classroom</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Rangatahi need to know the full range of services available: create awareness of the full suite of services available at your school </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Counsellors: Collect student personally from class (nice that there’s a personal connection)</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Support development of a Youth Health Website </a:t>
            </a:r>
            <a:r>
              <a:rPr lang="en-NZ" sz="1050">
                <a:solidFill>
                  <a:prstClr val="black"/>
                </a:solidFill>
                <a:latin typeface="Calibri"/>
              </a:rPr>
              <a:t>–</a:t>
            </a:r>
            <a:r>
              <a:rPr kumimoji="0" lang="en-NZ" sz="1050" b="0" i="0" u="none" strike="noStrike" kern="1200" cap="none" spc="0" normalizeH="0" baseline="0" noProof="0">
                <a:ln>
                  <a:noFill/>
                </a:ln>
                <a:solidFill>
                  <a:prstClr val="black"/>
                </a:solidFill>
                <a:effectLst/>
                <a:uLnTx/>
                <a:uFillTx/>
                <a:latin typeface="Calibri"/>
                <a:ea typeface="+mn-ea"/>
                <a:cs typeface="+mn-cs"/>
              </a:rPr>
              <a:t> a one-stop shop for information, support, education</a:t>
            </a:r>
          </a:p>
          <a:p>
            <a:endParaRPr lang="en-US" sz="1400" b="1">
              <a:solidFill>
                <a:srgbClr val="459BDB"/>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442913" y="1596655"/>
            <a:ext cx="9568874" cy="830997"/>
          </a:xfrm>
          <a:prstGeom prst="rect">
            <a:avLst/>
          </a:prstGeom>
          <a:noFill/>
        </p:spPr>
        <p:txBody>
          <a:bodyPr wrap="square">
            <a:spAutoFit/>
          </a:bodyPr>
          <a:lstStyle/>
          <a:p>
            <a:r>
              <a:rPr lang="en-US" sz="1600"/>
              <a:t>Rangatahi from priority groups told us they did not feel ‘</a:t>
            </a:r>
            <a:r>
              <a:rPr lang="en-US" sz="1600" err="1"/>
              <a:t>prioritised</a:t>
            </a:r>
            <a:r>
              <a:rPr lang="en-US" sz="1600"/>
              <a:t>’ to be seen by the nurse. Rangatahi did not know the full range of services available, so did not know to how access SBHS. Stigma and shame for some groups could be contributing to lower engagement.</a:t>
            </a:r>
          </a:p>
        </p:txBody>
      </p:sp>
      <p:sp>
        <p:nvSpPr>
          <p:cNvPr id="2" name="Oval 1">
            <a:extLst>
              <a:ext uri="{FF2B5EF4-FFF2-40B4-BE49-F238E27FC236}">
                <a16:creationId xmlns:a16="http://schemas.microsoft.com/office/drawing/2014/main" id="{510A841B-ABFB-35E5-C09D-593A0FD712E7}"/>
              </a:ext>
            </a:extLst>
          </p:cNvPr>
          <p:cNvSpPr/>
          <p:nvPr/>
        </p:nvSpPr>
        <p:spPr bwMode="gray">
          <a:xfrm>
            <a:off x="439901" y="593246"/>
            <a:ext cx="900000" cy="900000"/>
          </a:xfrm>
          <a:prstGeom prst="ellipse">
            <a:avLst/>
          </a:prstGeom>
          <a:solidFill>
            <a:srgbClr val="00ABAB"/>
          </a:solidFill>
          <a:ln w="19050" algn="ctr">
            <a:solidFill>
              <a:srgbClr val="00ABAB"/>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2</a:t>
            </a:r>
          </a:p>
        </p:txBody>
      </p:sp>
      <p:grpSp>
        <p:nvGrpSpPr>
          <p:cNvPr id="4" name="Group 3">
            <a:extLst>
              <a:ext uri="{FF2B5EF4-FFF2-40B4-BE49-F238E27FC236}">
                <a16:creationId xmlns:a16="http://schemas.microsoft.com/office/drawing/2014/main" id="{5EDB0793-0939-9273-8897-183BD1438491}"/>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45992202-3F22-AE32-0D79-BEAEFD6E387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FCA3969F-1D7E-054E-AA97-4A7042220E28}"/>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BB8245C6-B956-FD8F-8C31-A187D645FE85}"/>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4D434D6F-4141-215D-30CD-84B136232B93}"/>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49B7D282-5609-6059-A636-C0BCBD575B7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41EA7212-54DD-4973-1476-B23E93AE0E2B}"/>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5C28C15F-1851-B181-D7F9-68C77DDEE38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160F586C-ECB9-C130-DD2E-88F1791ACA0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7D6477B4-C236-F2C6-1491-3FBB89C76118}"/>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6D056D7E-5329-BFA6-3B55-820CC8350EB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CB126C5A-65F0-553F-93E9-8E4BF01EEEEE}"/>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59AC588F-E6C4-E31C-9E76-8B0D5B673CAB}"/>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595DE6DE-C955-6834-90C9-3DD0C8750417}"/>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0C2904CD-D35D-9C91-F85B-4A6142A703EE}"/>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BD5D852B-AC58-B004-4F66-89BEBCCDDCC8}"/>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70BE7872-29E4-FEE3-9B7C-FA59F21ECE1E}"/>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2271DBB0-3BCD-F561-7D38-3B926076A880}"/>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FCD1BDF6-0A74-B269-FD91-5D41655005B7}"/>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5725F192-B2AF-C1B8-5E42-7B4D148BCBBA}"/>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99C42BAE-79D5-8D6F-6434-4DEA023D353C}"/>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BF0DD3F0-BEE8-33FC-6BF4-E905B216AA5D}"/>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084AD2EF-24CB-9ACA-2D62-A2F03836DF0C}"/>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51E697D5-0897-C422-E581-926F5A0DCA82}"/>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00E0DF09-1DC2-BCBC-8167-8716EC1B8C00}"/>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D5458AC4-6325-EC5C-70F0-24282C0BDBBB}"/>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277EDE8B-A705-5489-D4A1-9FB1CEF3FA5B}"/>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DD4A8DCF-3C54-5204-06CE-7B95BD8CA967}"/>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5AA82108-3F06-1D45-5D4D-4252BFA47654}"/>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7E7AEB59-A359-CA29-76DC-DD65E920EDAB}"/>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4F53081B-FCDA-C252-D469-524D6F2E3020}"/>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26EC602F-F5A5-1EA8-E5F8-62164C051694}"/>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9AB15220-BA0F-2F11-9A03-44F8FE1540A7}"/>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7209A6D2-C4B9-231A-994E-FA4BD0E18F88}"/>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39DDE03B-8C70-1803-D2B3-C0C4DD428D0A}"/>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57000A32-45DB-B81E-D8B6-6FC5DFFB7EC4}"/>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CCE20A84-D0FF-A679-4DA5-734FC9B5AA2B}"/>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C43ECB2D-B2A0-508F-797C-1B862666F293}"/>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61F6A12D-CB56-825F-0682-ACD04DFF39D4}"/>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1C04A823-B762-7CB1-38BD-1C2024583103}"/>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743F8760-9BA4-B119-15CA-B0F234729A69}"/>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48FEF540-9A1B-659B-9F40-D4F9AD3CB9D0}"/>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2C6F9894-157B-2D20-CBE2-5878AEB33657}"/>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34BCCB2A-39FC-D3B3-8EE7-7CA4F36A02C6}"/>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53141656-6C79-2130-BD6C-05C474787A65}"/>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F0BF98A6-CA56-EBBA-E298-C454D4CE59DF}"/>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C24DE443-2E70-1B67-D990-68E77F73E771}"/>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9D241226-AF78-6DF7-F91B-1AAF87666B4A}"/>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278BC365-F4A3-2354-C242-2B3BE8066EDE}"/>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4EB1849E-DD0C-426E-F5E8-A9C7E93BF725}"/>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9EA5F5C8-6FEE-FCD4-7092-18592B2027B7}"/>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7EE93386-D8E5-6C25-BB26-2D6B65794CA2}"/>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57515D6D-08E2-3E34-2E23-F17461D9EA62}"/>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B6EE77DF-C565-8448-AD8B-AF16FDEEF06F}"/>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95FB7343-9C68-38B9-9164-AEBFE2171B75}"/>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AC119AC6-FAD2-C7FA-404A-9925DD7540E8}"/>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CA9B6AB1-FA5E-EDB9-9D0A-BAD684BEBB8D}"/>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E223911D-341C-6391-9551-08C8CD056627}"/>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3E43F4AE-845B-F144-203D-8618A441015F}"/>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5E4CD886-ECCD-D3C2-C48D-EE64ABBB7E35}"/>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0C5D9948-A491-43FA-0A69-E0D1F9AD48DC}"/>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10961CA4-7926-989E-CCAA-6C9A7B3C57BB}"/>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735FBBCB-1295-51E5-D5EF-E45455C1A2BF}"/>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FB59F6F5-0564-F708-C7DF-0976AB3C08AE}"/>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1887B8F6-BA69-C2DF-5B1C-5E979C4753F2}"/>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A4BFDFC0-0759-02A0-0588-A5AD0FA69557}"/>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F4C95F6E-480D-0DCD-D7DB-93127B63FF02}"/>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1650752E-3839-E778-C3B5-D5DBF6191F01}"/>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4721261B-2700-45A8-53E2-533C11D1AC96}"/>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1B049D57-B694-C7A9-F605-B0E517E1D260}"/>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25169C2D-FF96-E897-A213-96608CC9608C}"/>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0EC6214E-9DD2-5FA7-9F6C-54E95C0EE60A}"/>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F4F87604-15C9-F15F-ACA6-9D5908F229D3}"/>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3EFA7847-683B-A140-CD39-3CB46523FD56}"/>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DB0D79F7-A728-A67A-3562-A5CFDD536B68}"/>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52852865-87EB-C4EE-C4B6-E1720C7C44F9}"/>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32DCAA52-4845-634F-7834-9DAB99E124BA}"/>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8C6BCE71-EA17-2CEF-B659-6AE18EAF3D64}"/>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7DB0AF33-1FBA-9A67-BEF7-5FDCC6290C26}"/>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E1F4AF73-C77D-7C67-87F6-9C5E5E4983AF}"/>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6167D0F6-22EB-4F67-E79F-96459F6FF3FF}"/>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05DE4F12-29D1-17B8-2D45-D03620B40AD4}"/>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0311B392-2FF5-4DF6-ACBB-7A8455D5CCC2}"/>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B9715B00-4E10-8B96-E7FD-E8ED8670E974}"/>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F3B4AECD-3AD0-53EE-AC85-98F291D8BDBF}"/>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556E6DCD-8CB6-0F04-81AA-83D91BC32B20}"/>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7CDBA82D-A58C-D57D-CB4F-AFE4C50B0C80}"/>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381E42FF-D557-3601-C76B-4A94E80EDBB5}"/>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C8680023-6E1E-5333-62CA-82909F4F3B93}"/>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6720D94C-9D92-DB3E-6CB9-B2903D69F331}"/>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6E771427-E162-6DAF-3998-A934CB570115}"/>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477FC324-5AA1-F2B3-ABCE-ECCF1CEF6897}"/>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B3FACDF0-8EB2-66AB-485B-95A164C57901}"/>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85C98759-51CA-A1B6-3FE7-235D80F1E9B9}"/>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3521FEC0-A1E1-0D5C-A6F8-FE12C2785D3F}"/>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7D62A3F5-C476-9CE7-7941-01E8CBB14C17}"/>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18B5663B-EFDB-07A8-E9A4-3057196DFB58}"/>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8C0BCEDF-6011-FB55-5A48-BC8341DEBBF1}"/>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6EE53DAB-BD2B-3BD3-079A-390D70EBE7E6}"/>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656EE14F-3728-0215-D3A4-1560083F2174}"/>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50013182-62FC-B541-CCDD-A9011757ED27}"/>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1CFE1CF0-64D6-D0C1-FF28-983982596128}"/>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B6BED259-77C2-BA8A-9CA9-0E7F23EBDF33}"/>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268D56E3-D15F-DF9D-A01D-22585FF55ABD}"/>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8C4C7CDB-EF44-4C7F-A829-552E927AC1C1}"/>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23E35E0E-C901-C9B5-194A-061356E388EE}"/>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DE4B2988-A67E-323A-2B89-A22408F4F079}"/>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5F002F1E-C3DA-2224-29B4-EB0347AAFB0E}"/>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2DE7A3DC-47BF-9084-E440-0828541A31CA}"/>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6FA3ACB5-E6B0-D257-1E04-1012F7D7F724}"/>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1E8EC135-1C6B-D6A0-B014-E1DD20B7F8FC}"/>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0FBD125C-D0E3-2E24-3D72-9290784BD4AE}"/>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08A4FE72-6DC0-9684-CA62-8D2D8D597968}"/>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9AAEF35A-D954-C7A0-CE46-C2A80ADF328D}"/>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FEA547E5-23C1-018C-167A-E6DCFA9EA402}"/>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174CF0D1-A2E8-1FFE-8C09-2A61D7C60458}"/>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1C5B519C-C5F6-E50F-CFD9-1DB3ED1F067C}"/>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EDA19EAA-5382-E0E6-81DF-CC330678BD3F}"/>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9CC6F345-4E83-9708-410C-07BF03B8098B}"/>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7160A31B-5AAC-32F8-AEA0-1A5461939B3E}"/>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0942FAFC-E3B3-BB3B-B341-E9763996DEE4}"/>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B460793F-1BA0-D99F-CC4D-77D5324E5069}"/>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A8407BB9-CB8D-E018-4683-AE74FCFB5A6C}"/>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52EE2F76-4A74-43BB-C362-8FB9F7D3AC23}"/>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77FA9FCA-AA1A-7E12-2C67-58242372A75C}"/>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886C1657-17CC-0D6F-C351-FAC13D3B6D32}"/>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1E443C3D-066F-C4B6-EB66-88C51251A364}"/>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0CB5DBAD-6B1F-A7B4-A5F6-E6A76C798F38}"/>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FEA9516A-E314-95AE-9D04-138BF48A6DC6}"/>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D315CA82-CC95-C5A1-4529-502D7BA005D3}"/>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12065404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224017" y="1132363"/>
            <a:ext cx="7826488" cy="648641"/>
          </a:xfrm>
          <a:prstGeom prst="rect">
            <a:avLst/>
          </a:prstGeom>
          <a:ln w="28575">
            <a:solidFill>
              <a:schemeClr val="bg1"/>
            </a:solidFill>
          </a:ln>
        </p:spPr>
        <p:txBody>
          <a:bodyPr lIns="144000" anchor="ctr"/>
          <a:lstStyle/>
          <a:p>
            <a:r>
              <a:rPr lang="en-NZ">
                <a:latin typeface="+mj-lt"/>
              </a:rPr>
              <a:t>The space is rangatahi-friendly, culturally safe and </a:t>
            </a:r>
            <a:br>
              <a:rPr lang="en-NZ">
                <a:latin typeface="+mj-lt"/>
              </a:rPr>
            </a:br>
            <a:r>
              <a:rPr lang="en-NZ">
                <a:latin typeface="+mj-lt"/>
              </a:rPr>
              <a:t>welcoming to all</a:t>
            </a:r>
            <a:br>
              <a:rPr lang="en-NZ">
                <a:latin typeface="+mj-lt"/>
              </a:rPr>
            </a:b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6001407" y="2599660"/>
            <a:ext cx="4104586" cy="4372110"/>
          </a:xfrm>
          <a:prstGeom prst="rect">
            <a:avLst/>
          </a:prstGeom>
          <a:noFill/>
          <a:ln w="19050" algn="ctr">
            <a:solidFill>
              <a:schemeClr val="accent5"/>
            </a:solidFill>
            <a:miter lim="800000"/>
            <a:headEnd/>
            <a:tailEnd/>
          </a:ln>
        </p:spPr>
        <p:txBody>
          <a:bodyPr wrap="square" lIns="88900" tIns="88900" rIns="88900" bIns="88900" rtlCol="0" anchor="t"/>
          <a:lstStyle/>
          <a:p>
            <a:r>
              <a:rPr lang="en-US" sz="1400" b="1">
                <a:solidFill>
                  <a:srgbClr val="6FC2B4"/>
                </a:solidFill>
              </a:rPr>
              <a:t>Priority rangatahi asked for…</a:t>
            </a:r>
            <a:br>
              <a:rPr lang="en-US" sz="1400" b="1">
                <a:solidFill>
                  <a:schemeClr val="accent5"/>
                </a:solidFill>
              </a:rPr>
            </a:br>
            <a:endParaRPr lang="en-US" sz="1400" b="1">
              <a:solidFill>
                <a:schemeClr val="accent5"/>
              </a:solidFill>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kumimoji="0" lang="en-NZ" sz="1050" b="0" i="0" u="none" strike="noStrike" kern="1200" cap="none" spc="0" normalizeH="0" baseline="0" noProof="0">
                <a:ln>
                  <a:noFill/>
                </a:ln>
                <a:solidFill>
                  <a:prstClr val="black"/>
                </a:solidFill>
                <a:effectLst/>
                <a:uLnTx/>
                <a:uFillTx/>
                <a:latin typeface="Calibri"/>
                <a:ea typeface="+mn-ea"/>
                <a:cs typeface="+mn-cs"/>
              </a:rPr>
              <a:t>Māori artwork, imagery. Observe tapu and noa. Provide </a:t>
            </a:r>
            <a:r>
              <a:rPr kumimoji="0" lang="en-NZ" sz="1050" b="0" i="0" u="none" strike="noStrike" kern="1200" cap="none" spc="0" normalizeH="0" baseline="0" noProof="0" err="1">
                <a:ln>
                  <a:noFill/>
                </a:ln>
                <a:solidFill>
                  <a:prstClr val="black"/>
                </a:solidFill>
                <a:effectLst/>
                <a:uLnTx/>
                <a:uFillTx/>
                <a:latin typeface="Calibri"/>
                <a:ea typeface="+mn-ea"/>
                <a:cs typeface="+mn-cs"/>
              </a:rPr>
              <a:t>whakanoa</a:t>
            </a:r>
            <a:r>
              <a:rPr kumimoji="0" lang="en-NZ" sz="1050" b="0" i="0" u="none" strike="noStrike" kern="1200" cap="none" spc="0" normalizeH="0" baseline="0" noProof="0">
                <a:ln>
                  <a:noFill/>
                </a:ln>
                <a:solidFill>
                  <a:prstClr val="black"/>
                </a:solidFill>
                <a:effectLst/>
                <a:uLnTx/>
                <a:uFillTx/>
                <a:latin typeface="Calibri"/>
                <a:ea typeface="+mn-ea"/>
                <a:cs typeface="+mn-cs"/>
              </a:rPr>
              <a:t> station – kai, water</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Pacific artwork. Provide food and water</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 </a:t>
            </a:r>
            <a:r>
              <a:rPr kumimoji="0" lang="en-NZ" sz="1050" b="0" i="0" u="none" strike="noStrike" kern="1200" cap="none" spc="0" normalizeH="0" baseline="0" noProof="0">
                <a:ln>
                  <a:noFill/>
                </a:ln>
                <a:solidFill>
                  <a:prstClr val="black"/>
                </a:solidFill>
                <a:effectLst/>
                <a:uLnTx/>
                <a:uFillTx/>
                <a:latin typeface="Calibri"/>
                <a:ea typeface="+mn-ea"/>
                <a:cs typeface="+mn-cs"/>
              </a:rPr>
              <a:t>Rainbow posters, bunting, badges, stickers. Some great downloads can be found here </a:t>
            </a:r>
            <a:r>
              <a:rPr kumimoji="0" lang="en-NZ" sz="1050" b="0" i="0" u="none" strike="noStrike" kern="1200" cap="none" spc="0" normalizeH="0" baseline="0" noProof="0">
                <a:ln>
                  <a:noFill/>
                </a:ln>
                <a:solidFill>
                  <a:prstClr val="black"/>
                </a:solidFill>
                <a:effectLst/>
                <a:uLnTx/>
                <a:uFillTx/>
                <a:latin typeface="Calibri"/>
                <a:ea typeface="+mn-ea"/>
                <a:cs typeface="+mn-cs"/>
                <a:hlinkClick r:id="rId3"/>
              </a:rPr>
              <a:t>Posters | </a:t>
            </a:r>
            <a:r>
              <a:rPr kumimoji="0" lang="en-NZ" sz="1050" b="0" i="0" u="none" strike="noStrike" kern="1200" cap="none" spc="0" normalizeH="0" baseline="0" noProof="0" err="1">
                <a:ln>
                  <a:noFill/>
                </a:ln>
                <a:solidFill>
                  <a:prstClr val="black"/>
                </a:solidFill>
                <a:effectLst/>
                <a:uLnTx/>
                <a:uFillTx/>
                <a:latin typeface="Calibri"/>
                <a:ea typeface="+mn-ea"/>
                <a:cs typeface="+mn-cs"/>
                <a:hlinkClick r:id="rId3"/>
              </a:rPr>
              <a:t>InsideOUT</a:t>
            </a:r>
            <a:r>
              <a:rPr kumimoji="0" lang="en-NZ" sz="1050" b="0" i="0" u="none" strike="noStrike" kern="1200" cap="none" spc="0" normalizeH="0" baseline="0" noProof="0">
                <a:ln>
                  <a:noFill/>
                </a:ln>
                <a:solidFill>
                  <a:prstClr val="black"/>
                </a:solidFill>
                <a:effectLst/>
                <a:uLnTx/>
                <a:uFillTx/>
                <a:latin typeface="Calibri"/>
                <a:ea typeface="+mn-ea"/>
                <a:cs typeface="+mn-cs"/>
                <a:hlinkClick r:id="rId3"/>
              </a:rPr>
              <a:t> |</a:t>
            </a:r>
            <a:endParaRPr kumimoji="0" lang="en-NZ" sz="1050" b="0"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a:t>
            </a:r>
            <a:r>
              <a:rPr kumimoji="0" lang="en-NZ" sz="1050" b="0" i="0" u="none" strike="noStrike" kern="1200" cap="none" spc="0" normalizeH="0" baseline="0" noProof="0">
                <a:ln>
                  <a:noFill/>
                </a:ln>
                <a:solidFill>
                  <a:prstClr val="black"/>
                </a:solidFill>
                <a:effectLst/>
                <a:uLnTx/>
                <a:uFillTx/>
                <a:latin typeface="Calibri"/>
                <a:ea typeface="+mn-ea"/>
                <a:cs typeface="+mn-cs"/>
              </a:rPr>
              <a:t>Images of differently-abled rangatahi. Balance between white space and posters –  don’t overstimulate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b="0" i="0" u="none" strike="noStrike" kern="1200" cap="none" spc="0" normalizeH="0" baseline="0" noProof="0">
                <a:ln>
                  <a:noFill/>
                </a:ln>
                <a:solidFill>
                  <a:prstClr val="black"/>
                </a:solidFill>
                <a:effectLst/>
                <a:uLnTx/>
                <a:uFillTx/>
                <a:latin typeface="Calibri"/>
                <a:ea typeface="+mn-ea"/>
                <a:cs typeface="+mn-cs"/>
              </a:rPr>
              <a:t>Be my safe space that I can keep returning to. Care spaces that feel safe and private. Want to be able to choose how spaces are used (e.g. to not lock doors)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Teen parents: </a:t>
            </a:r>
            <a:r>
              <a:rPr lang="en-NZ" sz="1050">
                <a:solidFill>
                  <a:prstClr val="black"/>
                </a:solidFill>
                <a:latin typeface="Calibri"/>
              </a:rPr>
              <a:t>P</a:t>
            </a:r>
            <a:r>
              <a:rPr kumimoji="0" lang="en-NZ" sz="1050" b="0" i="0" u="none" strike="noStrike" kern="1200" cap="none" spc="0" normalizeH="0" baseline="0" noProof="0" err="1">
                <a:ln>
                  <a:noFill/>
                </a:ln>
                <a:solidFill>
                  <a:prstClr val="black"/>
                </a:solidFill>
                <a:effectLst/>
                <a:uLnTx/>
                <a:uFillTx/>
                <a:latin typeface="Calibri"/>
                <a:ea typeface="+mn-ea"/>
                <a:cs typeface="+mn-cs"/>
              </a:rPr>
              <a:t>rivate</a:t>
            </a:r>
            <a:r>
              <a:rPr kumimoji="0" lang="en-NZ" sz="1050" b="0" i="0" u="none" strike="noStrike" kern="1200" cap="none" spc="0" normalizeH="0" baseline="0" noProof="0">
                <a:ln>
                  <a:noFill/>
                </a:ln>
                <a:solidFill>
                  <a:prstClr val="black"/>
                </a:solidFill>
                <a:effectLst/>
                <a:uLnTx/>
                <a:uFillTx/>
                <a:latin typeface="Calibri"/>
                <a:ea typeface="+mn-ea"/>
                <a:cs typeface="+mn-cs"/>
              </a:rPr>
              <a:t>, but an open environment that feels relaxing</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ALL: </a:t>
            </a:r>
            <a:r>
              <a:rPr kumimoji="0" lang="en-NZ" sz="1050" b="0" i="0" u="none" strike="noStrike" kern="1200" cap="none" spc="0" normalizeH="0" baseline="0" noProof="0">
                <a:ln>
                  <a:noFill/>
                </a:ln>
                <a:solidFill>
                  <a:prstClr val="black"/>
                </a:solidFill>
                <a:effectLst/>
                <a:uLnTx/>
                <a:uFillTx/>
                <a:latin typeface="Calibri"/>
                <a:ea typeface="+mn-ea"/>
                <a:cs typeface="+mn-cs"/>
              </a:rPr>
              <a:t>Youth-friendly, safe</a:t>
            </a:r>
          </a:p>
          <a:p>
            <a:endParaRPr lang="en-US" sz="1400" b="1">
              <a:solidFill>
                <a:schemeClr val="accent5"/>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627166"/>
            <a:ext cx="1213741" cy="4354659"/>
          </a:xfrm>
          <a:prstGeom prst="rect">
            <a:avLst/>
          </a:prstGeom>
          <a:noFill/>
          <a:ln w="19050" algn="ctr">
            <a:solidFill>
              <a:schemeClr val="accent5"/>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400" b="1">
              <a:solidFill>
                <a:srgbClr val="459BDB"/>
              </a:solidFill>
            </a:endParaRPr>
          </a:p>
          <a:p>
            <a:r>
              <a:rPr lang="en-NZ" sz="1050"/>
              <a:t>Non-youth friendly environments created unease and affected rapport</a:t>
            </a:r>
          </a:p>
          <a:p>
            <a:pPr marL="155539" indent="-155539">
              <a:buFont typeface="Arial" panose="020B0604020202020204" pitchFamily="34" charset="0"/>
              <a:buChar char="•"/>
            </a:pPr>
            <a:r>
              <a:rPr lang="en-NZ" sz="1050"/>
              <a:t>Can I see myself represented here?</a:t>
            </a:r>
          </a:p>
          <a:p>
            <a:pPr marL="155539" indent="-155539">
              <a:buFont typeface="Arial" panose="020B0604020202020204" pitchFamily="34" charset="0"/>
              <a:buChar char="•"/>
            </a:pPr>
            <a:r>
              <a:rPr lang="en-NZ" sz="1050"/>
              <a:t>Are cultural elements upheld?</a:t>
            </a:r>
          </a:p>
          <a:p>
            <a:pPr marL="155539" indent="-155539">
              <a:buFont typeface="Arial" panose="020B0604020202020204" pitchFamily="34" charset="0"/>
              <a:buChar char="•"/>
            </a:pPr>
            <a:r>
              <a:rPr lang="en-NZ" sz="1050"/>
              <a:t>Do I feel safe?</a:t>
            </a:r>
          </a:p>
          <a:p>
            <a:endParaRPr lang="en-NZ" sz="1050"/>
          </a:p>
          <a:p>
            <a:r>
              <a:rPr lang="en-NZ" sz="1050"/>
              <a: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608386"/>
            <a:ext cx="3955794" cy="4354659"/>
          </a:xfrm>
          <a:prstGeom prst="rect">
            <a:avLst/>
          </a:prstGeom>
          <a:noFill/>
          <a:ln w="19050" algn="ctr">
            <a:solidFill>
              <a:schemeClr val="accent5"/>
            </a:solidFill>
            <a:miter lim="800000"/>
            <a:headEnd/>
            <a:tailEnd/>
          </a:ln>
        </p:spPr>
        <p:txBody>
          <a:bodyPr wrap="square" lIns="88900" tIns="88900" rIns="88900" bIns="88900" rtlCol="0" anchor="t"/>
          <a:lstStyle/>
          <a:p>
            <a:r>
              <a:rPr lang="en-US" sz="1400" b="1">
                <a:solidFill>
                  <a:srgbClr val="6FC2B4"/>
                </a:solidFill>
              </a:rPr>
              <a:t>What rangatahi would like to experience…</a:t>
            </a:r>
            <a:br>
              <a:rPr lang="en-US" sz="1400" b="1">
                <a:solidFill>
                  <a:srgbClr val="459BDB"/>
                </a:solidFill>
              </a:rPr>
            </a:br>
            <a:endParaRPr lang="en-US" sz="1400" b="1">
              <a:solidFill>
                <a:srgbClr val="459BDB"/>
              </a:solidFill>
            </a:endParaRPr>
          </a:p>
          <a:p>
            <a:r>
              <a:rPr lang="en-NZ" sz="1050"/>
              <a:t>Youth-friendly – focus on creating a safe space:</a:t>
            </a:r>
          </a:p>
          <a:p>
            <a:pPr marL="612726" lvl="1" indent="-155539">
              <a:buFont typeface="Arial" panose="020B0604020202020204" pitchFamily="34" charset="0"/>
              <a:buChar char="•"/>
            </a:pPr>
            <a:r>
              <a:rPr lang="en-NZ" sz="1050" err="1"/>
              <a:t>Whakanoa</a:t>
            </a:r>
            <a:r>
              <a:rPr lang="en-NZ" sz="1050"/>
              <a:t> station (</a:t>
            </a:r>
            <a:r>
              <a:rPr lang="en-NZ" sz="1050" err="1"/>
              <a:t>wai</a:t>
            </a:r>
            <a:r>
              <a:rPr lang="en-NZ" sz="1050"/>
              <a:t> / kai)</a:t>
            </a:r>
          </a:p>
          <a:p>
            <a:pPr marL="612726" lvl="1" indent="-155539">
              <a:buFont typeface="Arial" panose="020B0604020202020204" pitchFamily="34" charset="0"/>
              <a:buChar char="•"/>
            </a:pPr>
            <a:r>
              <a:rPr lang="en-NZ" sz="1050"/>
              <a:t>Posters and artwork reflecting priority groups (e.g. Māori art, Pacific art, Rainbow posters, images of differently-abled rangatahi)</a:t>
            </a:r>
          </a:p>
          <a:p>
            <a:pPr marL="612726" lvl="1" indent="-155539">
              <a:buFont typeface="Arial" panose="020B0604020202020204" pitchFamily="34" charset="0"/>
              <a:buChar char="•"/>
            </a:pPr>
            <a:r>
              <a:rPr lang="en-NZ" sz="1050"/>
              <a:t>Personal collateral – so we know nurse is human</a:t>
            </a:r>
          </a:p>
          <a:p>
            <a:pPr marL="612726" lvl="1" indent="-155539">
              <a:buFont typeface="Arial" panose="020B0604020202020204" pitchFamily="34" charset="0"/>
              <a:buChar char="•"/>
            </a:pPr>
            <a:r>
              <a:rPr lang="en-NZ" sz="1050"/>
              <a:t>Waiting room – make it calm, reduce stimulation (good balance of white space and posters, access to water)</a:t>
            </a:r>
          </a:p>
          <a:p>
            <a:pPr marL="612726" lvl="1" indent="-155539">
              <a:buFont typeface="Arial" panose="020B0604020202020204" pitchFamily="34" charset="0"/>
              <a:buChar char="•"/>
            </a:pPr>
            <a:r>
              <a:rPr lang="en-NZ" sz="1050"/>
              <a:t>Comfortable places to sit – beanbags, couches  </a:t>
            </a:r>
          </a:p>
          <a:p>
            <a:pPr marL="612726" lvl="1" indent="-155539">
              <a:buFont typeface="Arial" panose="020B0604020202020204" pitchFamily="34" charset="0"/>
              <a:buChar char="•"/>
            </a:pPr>
            <a:r>
              <a:rPr lang="en-NZ" sz="1050"/>
              <a:t>Tactile objects to play with / self-soothe, e.g. fidget spinners, stress balls, fluffy toys, colouring books, puzzles</a:t>
            </a:r>
          </a:p>
          <a:p>
            <a:pPr marL="612726" lvl="1" indent="-155539">
              <a:buFont typeface="Arial" panose="020B0604020202020204" pitchFamily="34" charset="0"/>
              <a:buChar char="•"/>
            </a:pPr>
            <a:r>
              <a:rPr lang="en-NZ" sz="1050"/>
              <a:t>Stickers or other ‘rewards’ as achievement at the end of the kōrero</a:t>
            </a:r>
          </a:p>
          <a:p>
            <a:pPr marL="612726" lvl="1" indent="-155539">
              <a:buFont typeface="Arial" panose="020B0604020202020204" pitchFamily="34" charset="0"/>
              <a:buChar char="•"/>
            </a:pPr>
            <a:r>
              <a:rPr lang="en-NZ" sz="1050"/>
              <a:t>Identify a ‘safe room’ in the school – quiet, comfortable, meditative</a:t>
            </a:r>
          </a:p>
          <a:p>
            <a:pPr marL="612726" lvl="1" indent="-155539">
              <a:buFont typeface="Arial" panose="020B0604020202020204" pitchFamily="34" charset="0"/>
              <a:buChar char="•"/>
            </a:pPr>
            <a:r>
              <a:rPr lang="en-NZ" sz="1050"/>
              <a:t>Music playlists rangatahi can choose</a:t>
            </a:r>
          </a:p>
          <a:p>
            <a:endParaRPr lang="en-US" sz="1400" b="1">
              <a:solidFill>
                <a:srgbClr val="459BDB"/>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317258" y="1653888"/>
            <a:ext cx="9681587" cy="830997"/>
          </a:xfrm>
          <a:prstGeom prst="rect">
            <a:avLst/>
          </a:prstGeom>
          <a:noFill/>
        </p:spPr>
        <p:txBody>
          <a:bodyPr wrap="square">
            <a:spAutoFit/>
          </a:bodyPr>
          <a:lstStyle/>
          <a:p>
            <a:r>
              <a:rPr lang="en-NZ" sz="1600"/>
              <a:t>This encompasses the physical environment of the SBHS space at school (waiting room, clinic space). Physical environments are a first opportunity for recognition, safety and inclusion. Rangatahi told us they found clinical spaces intimidating and that some current spaces felt overwhelming and unsafe.</a:t>
            </a:r>
          </a:p>
        </p:txBody>
      </p:sp>
      <p:sp>
        <p:nvSpPr>
          <p:cNvPr id="2" name="Oval 1">
            <a:extLst>
              <a:ext uri="{FF2B5EF4-FFF2-40B4-BE49-F238E27FC236}">
                <a16:creationId xmlns:a16="http://schemas.microsoft.com/office/drawing/2014/main" id="{CDF5F3AD-3FC6-ADC5-57BA-6217B8526BCF}"/>
              </a:ext>
            </a:extLst>
          </p:cNvPr>
          <p:cNvSpPr/>
          <p:nvPr/>
        </p:nvSpPr>
        <p:spPr bwMode="gray">
          <a:xfrm>
            <a:off x="362063" y="533391"/>
            <a:ext cx="900000" cy="900000"/>
          </a:xfrm>
          <a:prstGeom prst="ellipse">
            <a:avLst/>
          </a:prstGeom>
          <a:solidFill>
            <a:srgbClr val="0D8390"/>
          </a:solidFill>
          <a:ln w="19050" algn="ctr">
            <a:solidFill>
              <a:srgbClr val="0D8390"/>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3</a:t>
            </a:r>
          </a:p>
        </p:txBody>
      </p:sp>
      <p:grpSp>
        <p:nvGrpSpPr>
          <p:cNvPr id="4" name="Group 3">
            <a:extLst>
              <a:ext uri="{FF2B5EF4-FFF2-40B4-BE49-F238E27FC236}">
                <a16:creationId xmlns:a16="http://schemas.microsoft.com/office/drawing/2014/main" id="{01BC866F-A38B-D160-FAC0-CFD31FDAECA8}"/>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1A92FBE4-4F50-E747-238F-FEE7557A11A5}"/>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F6045D2A-8D48-6B80-B687-B6436588B095}"/>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2F58BBC7-2125-CA97-0220-F3003AF01426}"/>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FFE62AE5-903F-D255-41E5-66EE86DB542E}"/>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84073555-DB77-4F25-201C-ED76A778D5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ACC120C3-CC36-9890-5202-3196F6E845FB}"/>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B714E75B-D850-1E43-7CBC-A7ACF69A0EA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5806A90C-C896-3679-3AD6-0049760F556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F16B764D-9232-9D38-254B-A8BDFFA04A3B}"/>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743B067B-BBD9-38F5-11A0-89AA9C06F1BD}"/>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09CD7570-E765-ADCB-4223-6E1F0D11BB6D}"/>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3A88E9E2-70DA-103A-C4D4-A2002966187A}"/>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039CEEE4-040A-8E87-B6C0-D340C6402AA2}"/>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750A9795-9E6A-B5F8-B304-44FFB44D1A5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C3CA2ED5-AEC8-E172-CCCC-71E7ADDF7E5E}"/>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874764B4-5A80-E164-6988-EBFD6508090B}"/>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C52E1523-E16B-1CBD-F266-5CB26A942A52}"/>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9C7DC284-9424-3551-3E6C-CBD418D3A005}"/>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3DEFBA44-C0EA-1607-5216-CA12CE1244E9}"/>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8D826605-2D1E-7F95-EFE7-6CAE5FFFE42A}"/>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2B5862BF-BA5E-A6BB-CDBE-21AD0A8ED601}"/>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82690590-2939-46B4-2DFB-7CEEFB2DF2FB}"/>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EA71232E-4D59-4726-F8AD-8E93EAB45FE1}"/>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E71B23E5-26CD-9C3E-0B65-DD6CC5A19DA9}"/>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9386B7B8-3857-2C58-5E10-C96ED8CE9971}"/>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CD8F3629-0959-6726-2285-305FC45DBB8B}"/>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CF548FE0-AA21-FAAC-90AE-11330A050210}"/>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2EE91AF3-F54F-8286-C7A1-70B33F5AD740}"/>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85A8FD27-2546-7C06-FDC6-F37618620528}"/>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1A0F39B7-FA3C-CA58-645A-E49C965C4D10}"/>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F0F7944A-28FE-A194-9DE8-E1ABEDA6F6C4}"/>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6B2256BC-6956-645B-5275-CFC5951C534D}"/>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D0D4D39B-6CB6-CAEB-A9BD-FE55D1ACE21F}"/>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FBFC0BF5-6CB0-4066-0BF1-A24759E9DFD3}"/>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27104E63-85CD-5BB0-370C-4DED7E7CACB6}"/>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78DEC646-C094-5622-8D72-275358BEB228}"/>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FE31FAA3-174C-070A-1C79-858A61EE133C}"/>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6D0E7244-91D1-A52C-0AED-1964C6C99F27}"/>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841DF50D-6988-F9FD-975B-6FC1CD0E5A94}"/>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BC0076B6-835C-7F8B-AB3C-75FA0563B31A}"/>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DFB3BC3B-552E-DCF7-A22D-4D05261B8F06}"/>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A1264B5E-E5D7-3465-48C1-1F45AD39C5CE}"/>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63B7344A-9B40-2E47-1077-E17D588F5BCD}"/>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AD7E767C-2EFC-E8CD-6129-D48FECCB5CF1}"/>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AD7CA0CA-86ED-4150-2052-3AB132C1F373}"/>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72DF22B7-131F-E678-7A1B-79EB4F02899A}"/>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CBB1AD81-4A99-9526-DE1D-DD0B2B853808}"/>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F34AD3CE-0238-56C5-336B-7C6829429EC2}"/>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A2FFC810-C858-C989-9F35-57D36B5ED027}"/>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5BDC228D-5443-A80D-8504-19B468F9EE79}"/>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AFB9C123-510C-FE21-3C73-6ABACE60F760}"/>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B3D2AAF4-D4E7-D64B-E1C7-A694AFA07806}"/>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ACC918BA-4396-4871-4D28-EFE9EB1B8E35}"/>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8295C77C-07D9-FDFA-124C-D1CD61C4F9A9}"/>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7A19FBF5-9C95-061D-AE46-61DBA61C64DF}"/>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71DCA06A-7394-3722-7BBD-156D53659FBF}"/>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6892394E-B851-7509-F601-45FB9BDC61EA}"/>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6EBB297E-837C-D965-C12D-9D8C160B6D6A}"/>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F0F66750-3B59-7249-D966-BB7EF9C7FD34}"/>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AC5DD4C0-7362-23D9-7FB8-48CE6A8422CC}"/>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333A7EAC-F975-9C74-FD60-02825086BE15}"/>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BAB338C6-F90C-022D-3E5C-ABD98F2D0DB1}"/>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BDBC10DA-AFCD-7B9C-22D6-C977AE0CBF3C}"/>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56FE36A9-4B74-5346-93D9-FE7025DEE415}"/>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EA53C141-DDA6-813E-4F6B-390B88D8B4D6}"/>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D15BA49E-1721-FE0C-013F-8A489A22688A}"/>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FCC479F1-D0D1-085D-89BC-CDB61A0E2008}"/>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87F3346C-EA92-0F4B-6DAE-64CF5B2C5437}"/>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BAAF2DB2-F528-B4AB-AA3B-6DFE9D3AB6E1}"/>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AFE140C0-C927-6AEE-162C-7F9D316748F2}"/>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6E6F5B75-1293-7653-DD68-642060434520}"/>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C1FF5CC2-3065-D49C-9FCA-D54F4AD802AC}"/>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AF025FA9-FF9D-4F9E-B280-365C092185DC}"/>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DFB15E33-F8C6-6AE2-99FF-E99BC36AFCF2}"/>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B8D83BB6-0932-E63D-AE5F-2A1B720AE636}"/>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CF317B59-E67E-E392-BD7A-AECEEDDAC74B}"/>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8B7CBE40-B0DE-E1B5-3027-C1A7F764B9D7}"/>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B0FF7BD9-81D5-79C1-909F-1E237CA2D466}"/>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2BECC77C-8325-62E8-508F-D9DEB273C818}"/>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C5DDBFE7-1804-090B-3960-2E4ABD945F41}"/>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73111946-FFBF-6616-DF3F-455A106FFFEB}"/>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BE725474-5BDF-7CFB-E9A3-0493AA40E879}"/>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40DF005B-87E7-70E9-64AF-747F1DE62201}"/>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C262AB56-5164-F44E-A345-4FC4F5452087}"/>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64E6E659-2F1D-9F80-0A89-A73974854C82}"/>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B6E5B806-39C4-09F3-81CD-EA8857DD51B6}"/>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9195F609-98F8-861A-4DDD-830BAC1FDD91}"/>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3DD878FE-4FBC-7E2B-5776-428BB2E32CC3}"/>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1F276A0D-2967-E009-277A-C5D5938D3F24}"/>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B32F0904-A4C6-CB48-52F5-DDF25787EA13}"/>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42763698-126D-EDF6-EEC6-8A0574709066}"/>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BE3A5518-8C27-3415-1CED-6F3702C25F4C}"/>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5C73240E-FC88-9092-8226-D592A901A8FE}"/>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8ECD9131-4493-02B9-79B8-E519321C0C35}"/>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404F6337-1519-F87A-9599-6019F8C5ECAA}"/>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491775ED-9D08-7FA0-FD56-B0594D7E30B9}"/>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574C9312-12D4-4259-457C-20C5BFEE04E4}"/>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2362ABCD-722F-4A63-33C4-632D11F6EF7C}"/>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62B16104-F7D6-C609-49C4-A1832C4D49BC}"/>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959ADFE3-D98F-F479-AAB7-6E6B29C2C800}"/>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4A5ACDDE-6EA8-67D2-B000-57E342E09B87}"/>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911F260C-BA7E-FC70-4372-5DC14F952EAA}"/>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CC9C9F59-727E-DB54-A506-9276E9E1E151}"/>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8C0FA0EC-C469-8019-2792-64CE3997132A}"/>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77235309-E7AC-E88E-F07B-E1771FFD3CD5}"/>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4D084B3C-B283-CB0B-2981-1ED76C47418D}"/>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788BC4C8-B6AF-49C4-690F-E131839DC0B5}"/>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57682624-643F-76BD-2769-335BE150D427}"/>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66A17162-C8E9-257B-CDDF-C0BF265D9756}"/>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035BEF45-BC88-69A5-B209-900DB481BAA4}"/>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625ED8C0-EB79-72A0-81C7-BC5045734811}"/>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FBEB862D-5A6E-B043-0A6B-E1360F2E5905}"/>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F3C64B65-CA92-A55B-5A92-2FCB56F09CE0}"/>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4C14E0C0-09A1-8D41-E527-D7205CAC2ADC}"/>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EFCD26C7-047F-2454-FA05-B0C45F07CF64}"/>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54CE6CB4-8829-63F8-3253-AFD1ADB56DA4}"/>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D7E36A65-D21D-8507-11DA-E8D97DEB2417}"/>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0B3366BF-37E8-C7F7-0421-EC0FCBB6FDA7}"/>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F9038E2B-2265-C65C-A44E-5406A7DAFFBC}"/>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E5C5B7C9-53BA-752E-E1C8-5EE488BFD5D5}"/>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8836A9BD-2C7C-A95C-2873-E67FCD949CE7}"/>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C85CB1A2-8FC8-81DC-5461-DB039E4C50D3}"/>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5D1EB554-E47D-2052-1112-910E03231311}"/>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E97E6815-225C-4AB2-8E90-12A72D1CB31D}"/>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E98A1B77-AA19-1D86-9B98-BD42ABBB92B4}"/>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E913587F-B9ED-4AB9-DE9A-FFE592EFF8B0}"/>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867140F4-FDC8-2212-A80B-7BE17EA1624B}"/>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286AA78B-6FBE-C28C-1429-C593DDEFE8B6}"/>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1135E166-6134-3E18-DD54-3619A1BEFB48}"/>
                </a:ext>
              </a:extLst>
            </p:cNvPr>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193199080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329513" y="1086612"/>
            <a:ext cx="8776480" cy="648641"/>
          </a:xfrm>
          <a:prstGeom prst="rect">
            <a:avLst/>
          </a:prstGeom>
          <a:ln w="28575">
            <a:solidFill>
              <a:schemeClr val="bg1"/>
            </a:solidFill>
          </a:ln>
        </p:spPr>
        <p:txBody>
          <a:bodyPr lIns="144000" anchor="ctr"/>
          <a:lstStyle/>
          <a:p>
            <a:r>
              <a:rPr lang="en-NZ">
                <a:latin typeface="+mj-lt"/>
              </a:rPr>
              <a:t>I feel connected, and can bring a friend or whānau with me</a:t>
            </a:r>
            <a:br>
              <a:rPr lang="en-NZ">
                <a:latin typeface="+mj-lt"/>
              </a:rPr>
            </a:b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6001407" y="2457450"/>
            <a:ext cx="3538010" cy="4514320"/>
          </a:xfrm>
          <a:prstGeom prst="rect">
            <a:avLst/>
          </a:prstGeom>
          <a:noFill/>
          <a:ln w="19050" algn="ctr">
            <a:solidFill>
              <a:srgbClr val="D1ECA0"/>
            </a:solidFill>
            <a:miter lim="800000"/>
            <a:headEnd/>
            <a:tailEnd/>
          </a:ln>
        </p:spPr>
        <p:txBody>
          <a:bodyPr wrap="square" lIns="88900" tIns="88900" rIns="88900" bIns="88900" rtlCol="0" anchor="t"/>
          <a:lstStyle/>
          <a:p>
            <a:r>
              <a:rPr lang="en-US" sz="1400" b="1">
                <a:solidFill>
                  <a:srgbClr val="6FC2B4"/>
                </a:solidFill>
              </a:rPr>
              <a:t>Priority rangatahi asked for…</a:t>
            </a:r>
            <a:br>
              <a:rPr lang="en-US" sz="1400" b="1">
                <a:solidFill>
                  <a:srgbClr val="D1ECA0"/>
                </a:solidFill>
              </a:rPr>
            </a:br>
            <a:endParaRPr lang="en-US" sz="1400" b="1">
              <a:solidFill>
                <a:srgbClr val="D1ECA0"/>
              </a:solidFill>
            </a:endParaRPr>
          </a:p>
          <a:p>
            <a:pPr marL="155539" indent="-155539">
              <a:buFont typeface="Arial" panose="020B0604020202020204" pitchFamily="34" charset="0"/>
              <a:buChar char="•"/>
            </a:pPr>
            <a:r>
              <a:rPr lang="en-NZ" sz="1050" b="1"/>
              <a:t>Māori: </a:t>
            </a:r>
            <a:r>
              <a:rPr lang="en-NZ" sz="1050"/>
              <a:t>Cultural safety – mihi, pepeha, karakia, </a:t>
            </a:r>
            <a:r>
              <a:rPr lang="en-NZ" sz="1050" err="1"/>
              <a:t>waiata</a:t>
            </a:r>
            <a:r>
              <a:rPr lang="en-NZ" sz="1050"/>
              <a:t>, water and kai</a:t>
            </a:r>
          </a:p>
          <a:p>
            <a:pPr marL="155539" indent="-155539">
              <a:buFont typeface="Arial" panose="020B0604020202020204" pitchFamily="34" charset="0"/>
              <a:buChar char="•"/>
            </a:pPr>
            <a:r>
              <a:rPr lang="en-NZ" sz="1050" b="1"/>
              <a:t>Pacific: </a:t>
            </a:r>
            <a:r>
              <a:rPr lang="en-NZ" sz="1050"/>
              <a:t>Cultural safety – Pacific protocols, say my name correctly</a:t>
            </a:r>
          </a:p>
          <a:p>
            <a:pPr marL="155539" indent="-155539">
              <a:buFont typeface="Arial" panose="020B0604020202020204" pitchFamily="34" charset="0"/>
              <a:buChar char="•"/>
            </a:pPr>
            <a:r>
              <a:rPr lang="en-NZ" sz="1050" b="1"/>
              <a:t>Rainbow: </a:t>
            </a:r>
            <a:r>
              <a:rPr lang="en-NZ" sz="1050"/>
              <a:t>Get my pronouns and gender right! Never use my dead name</a:t>
            </a:r>
          </a:p>
          <a:p>
            <a:pPr marL="155539" indent="-155539">
              <a:buFont typeface="Arial" panose="020B0604020202020204" pitchFamily="34" charset="0"/>
              <a:buChar char="•"/>
            </a:pPr>
            <a:r>
              <a:rPr lang="en-NZ" sz="1050" b="1"/>
              <a:t>Disability: </a:t>
            </a:r>
            <a:r>
              <a:rPr lang="en-NZ" sz="1050"/>
              <a:t>Focus on me as a person, not a diagnosis </a:t>
            </a:r>
          </a:p>
          <a:p>
            <a:pPr marL="155539" indent="-155539">
              <a:buFont typeface="Arial" panose="020B0604020202020204" pitchFamily="34" charset="0"/>
              <a:buChar char="•"/>
            </a:pPr>
            <a:r>
              <a:rPr lang="en-NZ" sz="1050" b="1"/>
              <a:t>Care-experienced</a:t>
            </a:r>
            <a:r>
              <a:rPr lang="en-NZ" sz="1050"/>
              <a:t>: Take time to build trust and rapport with me</a:t>
            </a:r>
          </a:p>
          <a:p>
            <a:pPr marL="155539" indent="-155539">
              <a:buFont typeface="Arial" panose="020B0604020202020204" pitchFamily="34" charset="0"/>
              <a:buChar char="•"/>
            </a:pPr>
            <a:r>
              <a:rPr lang="en-NZ" sz="1050" b="1"/>
              <a:t>Teen parents. </a:t>
            </a:r>
            <a:r>
              <a:rPr lang="en-NZ" sz="1050"/>
              <a:t>Don’t make assumptions about </a:t>
            </a:r>
            <a:r>
              <a:rPr lang="en-NZ" sz="1050">
                <a:solidFill>
                  <a:schemeClr val="dk1"/>
                </a:solidFill>
                <a:cs typeface="+mn-cs"/>
              </a:rPr>
              <a:t>relationship status / quality of relationships / wanting or not wanting an abortion. Build trust and rapport, and inquire about my whole life, not just my pregnancy</a:t>
            </a:r>
          </a:p>
          <a:p>
            <a:pPr marL="155539" indent="-155539">
              <a:buFont typeface="Arial" panose="020B0604020202020204" pitchFamily="34" charset="0"/>
              <a:buChar char="•"/>
            </a:pPr>
            <a:r>
              <a:rPr lang="en-NZ" sz="1050" b="1"/>
              <a:t>ALL: </a:t>
            </a:r>
            <a:r>
              <a:rPr lang="en-NZ" sz="1050"/>
              <a:t>If a good relationship is established, I’ll engage more and I’ll be more likely to return to you if / when I need help</a:t>
            </a: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485524"/>
            <a:ext cx="1213741" cy="4496302"/>
          </a:xfrm>
          <a:prstGeom prst="rect">
            <a:avLst/>
          </a:prstGeom>
          <a:noFill/>
          <a:ln w="19050" algn="ctr">
            <a:solidFill>
              <a:srgbClr val="D1ECA0"/>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400" b="1">
              <a:solidFill>
                <a:srgbClr val="459BDB"/>
              </a:solidFill>
            </a:endParaRPr>
          </a:p>
          <a:p>
            <a:r>
              <a:rPr lang="en-NZ" sz="1050"/>
              <a:t>I want to trust you and have a good relationship with you</a:t>
            </a:r>
          </a:p>
          <a:p>
            <a:endParaRPr lang="en-NZ" sz="1050"/>
          </a:p>
          <a:p>
            <a:r>
              <a:rPr lang="en-NZ" sz="1050"/>
              <a:t>I might want to bring a friend or wh</a:t>
            </a:r>
            <a:r>
              <a:rPr lang="en-NZ" sz="1050">
                <a:latin typeface="Calibri Light" panose="020F0302020204030204" pitchFamily="34" charset="0"/>
                <a:cs typeface="Calibri Light" panose="020F0302020204030204" pitchFamily="34" charset="0"/>
              </a:rPr>
              <a:t>ā</a:t>
            </a:r>
            <a:r>
              <a:rPr lang="en-NZ" sz="1050"/>
              <a:t>nau member with me – please ask me first</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466744"/>
            <a:ext cx="3875526" cy="4496302"/>
          </a:xfrm>
          <a:prstGeom prst="rect">
            <a:avLst/>
          </a:prstGeom>
          <a:noFill/>
          <a:ln w="19050" algn="ctr">
            <a:solidFill>
              <a:srgbClr val="D1ECA0"/>
            </a:solidFill>
            <a:miter lim="800000"/>
            <a:headEnd/>
            <a:tailEnd/>
          </a:ln>
        </p:spPr>
        <p:txBody>
          <a:bodyPr wrap="square" lIns="88900" tIns="88900" rIns="88900" bIns="88900" rtlCol="0" anchor="t"/>
          <a:lstStyle/>
          <a:p>
            <a:r>
              <a:rPr lang="en-US" sz="1400" b="1">
                <a:solidFill>
                  <a:srgbClr val="6FC2B4"/>
                </a:solidFill>
              </a:rPr>
              <a:t>What rangatahi would like to experience…</a:t>
            </a:r>
            <a:br>
              <a:rPr lang="en-US" sz="1400" b="1">
                <a:solidFill>
                  <a:srgbClr val="459BDB"/>
                </a:solidFill>
              </a:rPr>
            </a:br>
            <a:endParaRPr lang="en-US" sz="1400" b="1">
              <a:solidFill>
                <a:srgbClr val="459BDB"/>
              </a:solidFill>
            </a:endParaRPr>
          </a:p>
          <a:p>
            <a:pPr marL="155539" indent="-155539">
              <a:buFont typeface="Arial" panose="020B0604020202020204" pitchFamily="34" charset="0"/>
              <a:buChar char="•"/>
            </a:pPr>
            <a:r>
              <a:rPr lang="en-NZ" sz="1050"/>
              <a:t>Have a welcoming dialogue – mihi in te reo Māori</a:t>
            </a:r>
          </a:p>
          <a:p>
            <a:pPr marL="155539" indent="-155539">
              <a:buFont typeface="Arial" panose="020B0604020202020204" pitchFamily="34" charset="0"/>
              <a:buChar char="•"/>
            </a:pPr>
            <a:r>
              <a:rPr lang="en-NZ" sz="1050"/>
              <a:t>Introduce yourself so I know who you are, where you’re from, what you do</a:t>
            </a:r>
          </a:p>
          <a:p>
            <a:pPr marL="155539" indent="-155539">
              <a:buFont typeface="Arial" panose="020B0604020202020204" pitchFamily="34" charset="0"/>
              <a:buChar char="•"/>
            </a:pPr>
            <a:r>
              <a:rPr lang="en-NZ" sz="1050"/>
              <a:t>Know your pepeha (if you need help, you can create one here: </a:t>
            </a:r>
            <a:r>
              <a:rPr lang="en-NZ" sz="1050">
                <a:hlinkClick r:id="rId3"/>
              </a:rPr>
              <a:t>Pepeha</a:t>
            </a:r>
            <a:r>
              <a:rPr lang="en-NZ" sz="1050"/>
              <a:t>)</a:t>
            </a:r>
          </a:p>
          <a:p>
            <a:pPr marL="155539" indent="-155539">
              <a:buFont typeface="Arial" panose="020B0604020202020204" pitchFamily="34" charset="0"/>
              <a:buChar char="•"/>
            </a:pPr>
            <a:r>
              <a:rPr lang="en-NZ" sz="1050"/>
              <a:t>Be upbeat and friendly, smile, not serious or overly-sincere</a:t>
            </a:r>
          </a:p>
          <a:p>
            <a:pPr marL="155539" indent="-155539">
              <a:buFont typeface="Arial" panose="020B0604020202020204" pitchFamily="34" charset="0"/>
              <a:buChar char="•"/>
            </a:pPr>
            <a:r>
              <a:rPr lang="en-NZ" sz="1050"/>
              <a:t>Be non-judgemental. Use ‘unconditional positive regard’ for all rangatahi. Be mindful of biases/assumptions – we pick up on this</a:t>
            </a:r>
          </a:p>
          <a:p>
            <a:pPr marL="155539" indent="-155539">
              <a:buFont typeface="Arial" panose="020B0604020202020204" pitchFamily="34" charset="0"/>
              <a:buChar char="•"/>
            </a:pPr>
            <a:r>
              <a:rPr lang="en-NZ" sz="1050"/>
              <a:t>Say my name correctly</a:t>
            </a:r>
          </a:p>
          <a:p>
            <a:pPr marL="155539" indent="-155539">
              <a:buFont typeface="Arial" panose="020B0604020202020204" pitchFamily="34" charset="0"/>
              <a:buChar char="•"/>
            </a:pPr>
            <a:r>
              <a:rPr lang="en-NZ" sz="1050"/>
              <a:t>Give option for friends / whānau to attend with me, so I feel safer and calmer</a:t>
            </a:r>
          </a:p>
        </p:txBody>
      </p:sp>
      <p:sp>
        <p:nvSpPr>
          <p:cNvPr id="13" name="TextBox 12">
            <a:extLst>
              <a:ext uri="{FF2B5EF4-FFF2-40B4-BE49-F238E27FC236}">
                <a16:creationId xmlns:a16="http://schemas.microsoft.com/office/drawing/2014/main" id="{26129681-873F-B6B5-FFC1-434081CF970D}"/>
              </a:ext>
            </a:extLst>
          </p:cNvPr>
          <p:cNvSpPr txBox="1"/>
          <p:nvPr/>
        </p:nvSpPr>
        <p:spPr>
          <a:xfrm>
            <a:off x="541487" y="1636993"/>
            <a:ext cx="9681587" cy="584775"/>
          </a:xfrm>
          <a:prstGeom prst="rect">
            <a:avLst/>
          </a:prstGeom>
          <a:noFill/>
        </p:spPr>
        <p:txBody>
          <a:bodyPr wrap="square">
            <a:spAutoFit/>
          </a:bodyPr>
          <a:lstStyle/>
          <a:p>
            <a:r>
              <a:rPr lang="en-NZ" sz="1600"/>
              <a:t>The first interaction sets the scene for engagement / future interactions. Rangatahi told us they want to feel welcomed and comfortable. Rangatahi want to be welcomed as a person first, not as a ‘student’.</a:t>
            </a:r>
          </a:p>
        </p:txBody>
      </p:sp>
      <p:sp>
        <p:nvSpPr>
          <p:cNvPr id="2" name="Oval 1">
            <a:extLst>
              <a:ext uri="{FF2B5EF4-FFF2-40B4-BE49-F238E27FC236}">
                <a16:creationId xmlns:a16="http://schemas.microsoft.com/office/drawing/2014/main" id="{4E65EE00-F7C9-4298-9651-35C65549EA61}"/>
              </a:ext>
            </a:extLst>
          </p:cNvPr>
          <p:cNvSpPr/>
          <p:nvPr/>
        </p:nvSpPr>
        <p:spPr bwMode="gray">
          <a:xfrm>
            <a:off x="429513" y="529011"/>
            <a:ext cx="900000" cy="900000"/>
          </a:xfrm>
          <a:prstGeom prst="ellipse">
            <a:avLst/>
          </a:prstGeom>
          <a:solidFill>
            <a:schemeClr val="accent1">
              <a:lumMod val="40000"/>
              <a:lumOff val="60000"/>
            </a:schemeClr>
          </a:solidFill>
          <a:ln w="19050" algn="ctr">
            <a:solidFill>
              <a:schemeClr val="accent1">
                <a:lumMod val="40000"/>
                <a:lumOff val="60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4</a:t>
            </a:r>
          </a:p>
        </p:txBody>
      </p:sp>
      <p:grpSp>
        <p:nvGrpSpPr>
          <p:cNvPr id="4" name="Group 3">
            <a:extLst>
              <a:ext uri="{FF2B5EF4-FFF2-40B4-BE49-F238E27FC236}">
                <a16:creationId xmlns:a16="http://schemas.microsoft.com/office/drawing/2014/main" id="{0A17654D-14AD-EBAA-EADF-A17C57042116}"/>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209DF57C-4883-313B-6317-516D2BDDC04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47746CAB-B30B-1AA3-178E-A0452B9E79AD}"/>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4DCBEB02-DDF0-00E5-465E-1B7932476FA1}"/>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A964145D-06BB-A564-1364-F2A79EADFFFD}"/>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5AFEEB01-0A72-1012-7723-3A4BE9A537C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CE7902E0-5311-5421-CF6A-04A832189DB6}"/>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EACAF443-E89A-E716-13C8-2668217DC738}"/>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1D17D790-44F6-98E2-DA1A-BAB176C6601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81902A6E-8FF7-3973-A728-75EB77053518}"/>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697DFCCD-2574-396F-A35B-CED9386403B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37C6A071-37FA-B6BF-DB21-EB295FC8411E}"/>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447B4971-DCE7-74B3-1B48-47E1FCC84583}"/>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BDCFFF5F-A1DF-85AA-226B-BE1000325E83}"/>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FD5CFEF1-D3CB-F626-4AD9-C3F2F8FE3F04}"/>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92278781-927C-8E44-00A5-75E4CB97A363}"/>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AADE6685-0CC0-9FD2-ACA7-D693DAE4FB07}"/>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267B97BD-7541-FC94-CD13-55A96C5FDF9F}"/>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FABE0F76-50E3-6D8C-F07F-C607B18570A8}"/>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FFE6FAB5-C867-552B-C655-8A70B2D83C38}"/>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3B52BD5C-0DB3-3B47-4CDE-7FCFECC104C5}"/>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F1A72EE9-5031-386D-C94B-24B3E03FDEBB}"/>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4C41730C-021B-7D24-006A-2640C77344B9}"/>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F561959D-1614-98EA-9956-33F7D0BE4F09}"/>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F09B42F4-48D4-2ECB-56CD-C9F4AA8A9C4C}"/>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9061343D-91C6-3833-FD3B-72A3B52BE919}"/>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EE64A501-7787-BE7E-AC5F-74BCCAC78D13}"/>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04BA58F2-B877-46D4-6A24-38A8CFA2487F}"/>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4031A681-3182-8B64-B4AE-E3E3C7243C3A}"/>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327D666F-29F9-3431-5874-2A44C757525D}"/>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2174088E-BD07-3C19-3DB8-20F2476BD65A}"/>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C3B01CE1-BBEB-1E40-9528-8F7BE54A4071}"/>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9D4D48B5-32BB-8C04-98FD-DD312F10897F}"/>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1AB28A03-928B-6B39-B840-0E4B4C119218}"/>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B824038C-E96D-0ABB-A66E-515C02A671E1}"/>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4352D931-37F9-66DF-E092-8B097F787F97}"/>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531F77DF-35CB-EE66-26CF-DE632AA15CE9}"/>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7F4243AD-DA80-84A5-3CA9-DAAF8770FC07}"/>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899E58E8-ACFD-115C-8C28-60AFB07DEF0D}"/>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AB5D9129-4BF1-83DE-05B1-98AF0BD01D45}"/>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8A7DF559-6F44-9ECB-1BC5-CF6B5CC794D2}"/>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D6E54559-0FE0-D24E-02E6-280C82D2CA62}"/>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F3E63E3A-F75C-81FE-F058-30A8299A0850}"/>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8400C7FB-BFD5-32BF-B642-DB6E1E04CE4B}"/>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FB9A346B-92F1-0725-F3BC-DBAFBB267A8A}"/>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213B3375-F365-E64B-FEF9-9612B384ED99}"/>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1DB95010-D943-AB05-1F97-E65093B8A08E}"/>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5A0F52AF-DF49-05B4-3070-149A1C849EBC}"/>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420985DE-7B25-B7E7-604D-36AD24061735}"/>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C31ABB15-7CEC-D8A9-16DF-9F6C9EB3D119}"/>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31B14DB9-B108-B69C-3DD4-84053946294B}"/>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8189C824-257C-009D-E138-8716373662C8}"/>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056D6E94-DF18-B176-8F30-98DB3D75E61E}"/>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90B95B48-C790-C2DD-AC8C-6F27DBE59BD9}"/>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340F1EC8-78DC-09ED-D173-F5D05417641C}"/>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74792AD9-E558-F23C-2BD3-ECE26EC74561}"/>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A8FE5F48-0348-6FAA-4013-140AE10A6FEC}"/>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39EB19EE-D606-AA52-EB84-7F8FA07E9BBF}"/>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BB817437-A6A3-DAB2-C0A6-9B4549B8C298}"/>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69E7A95B-644F-502B-0675-1C2A32B239D1}"/>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6E80AD4E-6B6E-3D0C-553F-BE823B34E4DF}"/>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463EF4E5-7A67-56E4-765D-5079DCCDD1D8}"/>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7A520CE6-0F48-0769-0349-A592B2C2BB1C}"/>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A4296F94-3602-0661-0A93-8A4A532800BD}"/>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207C0DA7-8F4D-D815-19EC-351222C10CE3}"/>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AFBA3AD7-0788-EFA8-35A5-8C402BB6744A}"/>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B4044734-3A1B-FEBF-ED2F-B970FD09D36B}"/>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4745D53C-0525-20BD-10AA-F40E07EDABDB}"/>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9C8C5D1B-993D-893A-2178-6FD1341EE13D}"/>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9DE79A9E-E296-7762-43E1-696026984D69}"/>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506B561D-8055-F273-F876-E75122B9952E}"/>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9E9968B4-AD58-2BB8-6C43-54DB6FCA7AFA}"/>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A6A7016B-B6A3-6C6A-ABC3-542A34CFF404}"/>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6937FF64-1537-BA74-3FF8-8D6EE37DD4A9}"/>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CCD55549-5474-0275-430E-29DD09B85566}"/>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B8A573C8-F0BA-355A-F183-0123AD95A64D}"/>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170D4BDA-3A48-3F86-C14C-8894F4FF106B}"/>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26D643AE-4A2B-122A-C599-993CC7A2C898}"/>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3C512F18-FB31-1D59-E0B4-69CF8383B8E3}"/>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7D61BD47-0A76-A860-5627-901AEDF5151B}"/>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A87D9BF8-8E09-6BE6-BA29-A0D405FA8EB4}"/>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712351BB-D5D3-DA79-C320-455D7D792EEE}"/>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F60F7138-34F8-85EB-2EC1-C9A9F668E3A3}"/>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7FEDCA42-BF82-2226-9376-5830D8070BD1}"/>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D38DCF04-CAE1-8D8A-EC3E-CD3C4636CDC7}"/>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7CECF8AE-238D-2F25-DDA7-9C0426F5A6E5}"/>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FE49323C-5E1A-F1DF-68E3-6A790FFD4B63}"/>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DCD26C1C-6446-5C6B-9E73-98E61D5F0231}"/>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CE9CAD1B-9D56-972A-8B42-830E85DF6219}"/>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C37E434F-76BD-4E5A-61D1-F19D7810D1A8}"/>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67480A84-1C4B-B0A5-2594-566552FDBAD1}"/>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053DA611-4E4B-B05D-7054-86AF0862FD67}"/>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4743D757-977A-E245-45DF-15467D9848E0}"/>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6003DF66-D7D5-52FC-0A50-A1B28FF7898C}"/>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B5C21B52-C946-35F2-F86A-C5F55A32A01E}"/>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5CB64B1C-33C8-DF03-71AC-FB10AC67B458}"/>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61DFED38-AF95-51EB-2918-D014E677F14E}"/>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47544B4C-5FAE-1047-9856-0BD33C568597}"/>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ABB6800D-6B7F-D5C2-92DF-89641B7BB20B}"/>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5B6EAC54-BF4D-D1A1-89EE-1C6EFCA33F26}"/>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A939323A-366B-7E5F-2C10-F963C92CA863}"/>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3DB32FB1-C9F2-669E-DAC0-4A135B4BA7E8}"/>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5B22F902-9242-7B80-7BED-E6E272B209D9}"/>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EE77BCCB-F394-298F-3AC7-307E6EB8FEA9}"/>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0DE741DF-9A1B-28BC-DA7F-2331B8FD7C71}"/>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A2B056EB-1EC9-4BA9-D993-B0C0294E56AF}"/>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6971F28E-0FC1-0DC1-CC7E-2A5A9329247B}"/>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F3DC91B0-9E0F-6181-0232-336C3F63800C}"/>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21B578C7-7B6D-DB19-1DDC-BD5183B0B851}"/>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6629EDA0-2772-DA3F-3B6A-F55DBED8DAC7}"/>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E8CE7F17-169C-501C-16FD-19CBA6183743}"/>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E9F171DD-E5FF-0E63-EFFC-B2E2BED46528}"/>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2D06ACE9-ED11-A088-7CE8-B466B303AE87}"/>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574B1B5C-D958-87DB-EFEC-5ECD1BA74583}"/>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5D5FC0E6-921C-191F-268A-5DF8B74EC7EE}"/>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00978817-0977-9E41-BB51-7E1A375088D8}"/>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89572E91-7614-9D57-02C1-8C46D3DF7D58}"/>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F17A909A-03D5-BE6C-C388-53B43DCF3B7F}"/>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502C4A37-65A1-5C97-1825-B34FCBF6C9BF}"/>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E075CB58-4966-6022-FDA6-8B3957FC5D37}"/>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D7123B6D-CCB4-6E73-AAE3-F5A9A0460B7E}"/>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E1BCC3CD-6CD5-C155-7B1D-E5CA77063654}"/>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3E8EC7A5-D2A1-381E-185F-2439D2518885}"/>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CAA9B474-E098-5113-5DA6-6AE7182C7E13}"/>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71209E54-4D81-46F1-4829-EC20AD6080E9}"/>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1DE7310A-DEFD-84FF-2D0A-92C0259C46AE}"/>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0FFA0DC3-2357-1A7B-E704-CB9BFA9511E5}"/>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AC71FE34-568E-8BED-3D8B-BA072D786515}"/>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DD61257D-F8F2-1F94-F3ED-10993193DE0D}"/>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44657778-CC64-F056-011D-1F2F12430976}"/>
                </a:ext>
              </a:extLst>
            </p:cNvPr>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19493580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215310" y="868128"/>
            <a:ext cx="7200900" cy="648641"/>
          </a:xfrm>
          <a:prstGeom prst="rect">
            <a:avLst/>
          </a:prstGeom>
          <a:ln w="28575">
            <a:solidFill>
              <a:schemeClr val="bg1"/>
            </a:solidFill>
          </a:ln>
        </p:spPr>
        <p:txBody>
          <a:bodyPr lIns="144000" anchor="ctr"/>
          <a:lstStyle/>
          <a:p>
            <a:r>
              <a:rPr lang="en-NZ">
                <a:latin typeface="+mj-lt"/>
              </a:rPr>
              <a:t>My support persons at school are involved in my care (if I want them to be)</a:t>
            </a: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5777342" y="2627166"/>
            <a:ext cx="4349281" cy="4372110"/>
          </a:xfrm>
          <a:prstGeom prst="rect">
            <a:avLst/>
          </a:prstGeom>
          <a:noFill/>
          <a:ln w="19050" algn="ctr">
            <a:solidFill>
              <a:srgbClr val="86BC25"/>
            </a:solidFill>
            <a:miter lim="800000"/>
            <a:headEnd/>
            <a:tailEnd/>
          </a:ln>
        </p:spPr>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US" sz="1400" b="1">
                <a:solidFill>
                  <a:srgbClr val="6FC2B4"/>
                </a:solidFill>
              </a:rPr>
              <a:t>Priority rangatahi asked for…</a:t>
            </a:r>
            <a:br>
              <a:rPr lang="en-US" sz="1400" b="1">
                <a:solidFill>
                  <a:srgbClr val="86BC25"/>
                </a:solidFill>
              </a:rPr>
            </a:br>
            <a:endParaRPr lang="en-US" sz="1400" b="1">
              <a:solidFill>
                <a:srgbClr val="86BC25"/>
              </a:solidFill>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kumimoji="0" lang="en-NZ" sz="1050" b="0" i="0" u="none" strike="noStrike" kern="1200" cap="none" spc="0" normalizeH="0" baseline="0" noProof="0">
                <a:ln>
                  <a:noFill/>
                </a:ln>
                <a:solidFill>
                  <a:prstClr val="black"/>
                </a:solidFill>
                <a:effectLst/>
                <a:uLnTx/>
                <a:uFillTx/>
                <a:latin typeface="Calibri"/>
                <a:ea typeface="+mn-ea"/>
                <a:cs typeface="+mn-cs"/>
              </a:rPr>
              <a:t>Multidimensional care with an MDT approach </a:t>
            </a:r>
            <a:r>
              <a:rPr kumimoji="0" lang="en-NZ" sz="1050" b="1" i="0" u="none" strike="noStrike" kern="1200" cap="none" spc="0" normalizeH="0" baseline="0" noProof="0">
                <a:ln>
                  <a:noFill/>
                </a:ln>
                <a:solidFill>
                  <a:prstClr val="black"/>
                </a:solidFill>
                <a:effectLst/>
                <a:uLnTx/>
                <a:uFillTx/>
                <a:latin typeface="Calibri"/>
                <a:ea typeface="+mn-ea"/>
                <a:cs typeface="+mn-cs"/>
              </a:rPr>
              <a:t>– </a:t>
            </a:r>
            <a:r>
              <a:rPr kumimoji="0" lang="en-NZ" sz="1050" b="0" i="0" u="none" strike="noStrike" kern="1200" cap="none" spc="0" normalizeH="0" baseline="0" noProof="0">
                <a:ln>
                  <a:noFill/>
                </a:ln>
                <a:solidFill>
                  <a:prstClr val="black"/>
                </a:solidFill>
                <a:effectLst/>
                <a:uLnTx/>
                <a:uFillTx/>
                <a:latin typeface="Calibri"/>
                <a:ea typeface="+mn-ea"/>
                <a:cs typeface="+mn-cs"/>
              </a:rPr>
              <a:t>include other health professionals, school staff and services. Be flexible and work collaboratively</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Link me with Pacific staff</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 </a:t>
            </a:r>
            <a:r>
              <a:rPr kumimoji="0" lang="en-NZ" sz="1050" b="0" i="0" u="none" strike="noStrike" kern="1200" cap="none" spc="0" normalizeH="0" baseline="0" noProof="0">
                <a:ln>
                  <a:noFill/>
                </a:ln>
                <a:solidFill>
                  <a:prstClr val="black"/>
                </a:solidFill>
                <a:effectLst/>
                <a:uLnTx/>
                <a:uFillTx/>
                <a:latin typeface="Calibri"/>
                <a:ea typeface="+mn-ea"/>
                <a:cs typeface="+mn-cs"/>
              </a:rPr>
              <a:t>Interaction links to health promotion in the school curriculum, better integration between teachers, nurses, counsellors and GPs. Role models and safe adults are incredibly important. Visibility and representation matters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a:t>
            </a:r>
            <a:r>
              <a:rPr kumimoji="0" lang="en-NZ" sz="1050" b="0" i="0" u="none" strike="noStrike" kern="1200" cap="none" spc="0" normalizeH="0" baseline="0" noProof="0">
                <a:ln>
                  <a:noFill/>
                </a:ln>
                <a:solidFill>
                  <a:prstClr val="black"/>
                </a:solidFill>
                <a:effectLst/>
                <a:uLnTx/>
                <a:uFillTx/>
                <a:latin typeface="Calibri"/>
                <a:ea typeface="+mn-ea"/>
                <a:cs typeface="+mn-cs"/>
              </a:rPr>
              <a:t>Talk with others about my needs and make life easier for me. Advocate for neurodiverse – education, support, and ‘safe rooms’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b="0" i="0" u="none" strike="noStrike" kern="1200" cap="none" spc="0" normalizeH="0" baseline="0" noProof="0">
                <a:ln>
                  <a:noFill/>
                </a:ln>
                <a:solidFill>
                  <a:prstClr val="black"/>
                </a:solidFill>
                <a:effectLst/>
                <a:uLnTx/>
                <a:uFillTx/>
                <a:latin typeface="Calibri"/>
                <a:ea typeface="+mn-ea"/>
                <a:cs typeface="Calibri Light"/>
              </a:rPr>
              <a:t>Listen and act: don’t just refer back to the social worker if that is not the rangatahi choice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Calibri Light"/>
              </a:rPr>
              <a:t>Teen parents: </a:t>
            </a:r>
            <a:r>
              <a:rPr kumimoji="0" lang="en-NZ" sz="1050" b="0" i="0" u="none" strike="noStrike" kern="1200" cap="none" spc="0" normalizeH="0" baseline="0" noProof="0">
                <a:ln>
                  <a:noFill/>
                </a:ln>
                <a:solidFill>
                  <a:prstClr val="black"/>
                </a:solidFill>
                <a:effectLst/>
                <a:uLnTx/>
                <a:uFillTx/>
                <a:latin typeface="Calibri"/>
                <a:ea typeface="+mn-ea"/>
                <a:cs typeface="Calibri Light"/>
              </a:rPr>
              <a:t>Invite past teen parents to come and talk to current students for peer to peer support. Educated teachers not to judge me because I am hapū</a:t>
            </a:r>
          </a:p>
          <a:p>
            <a:endParaRPr lang="en-US" sz="1400" b="1">
              <a:solidFill>
                <a:srgbClr val="86BC25"/>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627166"/>
            <a:ext cx="1213741" cy="4354659"/>
          </a:xfrm>
          <a:prstGeom prst="rect">
            <a:avLst/>
          </a:prstGeom>
          <a:noFill/>
          <a:ln w="19050" algn="ctr">
            <a:solidFill>
              <a:srgbClr val="86BC25"/>
            </a:solidFill>
            <a:miter lim="800000"/>
            <a:headEnd/>
            <a:tailEnd/>
          </a:ln>
        </p:spPr>
        <p:txBody>
          <a:bodyPr wrap="square" lIns="88900" tIns="88900" rIns="88900" bIns="88900" rtlCol="0" anchor="t"/>
          <a:lstStyle/>
          <a:p>
            <a:pPr marL="0" marR="0" lvl="0" indent="0" algn="l" defTabSz="914373" rtl="0" eaLnBrk="1" fontAlgn="auto" latinLnBrk="0" hangingPunct="1">
              <a:lnSpc>
                <a:spcPct val="100000"/>
              </a:lnSpc>
              <a:spcBef>
                <a:spcPts val="0"/>
              </a:spcBef>
              <a:spcAft>
                <a:spcPts val="0"/>
              </a:spcAft>
              <a:buClrTx/>
              <a:buSzTx/>
              <a:buFontTx/>
              <a:buNone/>
              <a:tabLst/>
              <a:defRPr/>
            </a:pPr>
            <a:r>
              <a:rPr lang="en-NZ" sz="1400" b="1">
                <a:solidFill>
                  <a:srgbClr val="6FC2B4"/>
                </a:solidFill>
              </a:rPr>
              <a:t>Rangatahi told us…</a:t>
            </a:r>
            <a:br>
              <a:rPr lang="en-NZ" sz="1400" b="1">
                <a:solidFill>
                  <a:srgbClr val="86BC25"/>
                </a:solidFill>
              </a:rPr>
            </a:br>
            <a:endParaRPr kumimoji="0" lang="en-NZ" sz="1400" b="1" i="0" u="none" strike="noStrike" kern="1200" cap="none" spc="0" normalizeH="0" baseline="0" noProof="0">
              <a:ln>
                <a:noFill/>
              </a:ln>
              <a:solidFill>
                <a:srgbClr val="459BDB"/>
              </a:solidFill>
              <a:effectLst/>
              <a:uLnTx/>
              <a:uFillTx/>
              <a:latin typeface="Calibri"/>
              <a:ea typeface="+mn-ea"/>
              <a:cs typeface="+mn-cs"/>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Rangatahi want to be linked with people from their own culture, rainbow orientation, or with lived experience of their own situation</a:t>
            </a:r>
            <a:endParaRPr kumimoji="0" lang="en-NZ" sz="105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373" rtl="0" eaLnBrk="1" fontAlgn="auto" latinLnBrk="0" hangingPunct="1">
              <a:lnSpc>
                <a:spcPct val="100000"/>
              </a:lnSpc>
              <a:spcBef>
                <a:spcPts val="0"/>
              </a:spcBef>
              <a:spcAft>
                <a:spcPts val="0"/>
              </a:spcAft>
              <a:buClrTx/>
              <a:buSzTx/>
              <a:buFontTx/>
              <a:buNone/>
              <a:tabLst/>
              <a:defRPr/>
            </a:pPr>
            <a:endParaRPr kumimoji="0" lang="en-NZ" sz="105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373"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Workforce want to be better integrated into the schools they serve</a:t>
            </a:r>
          </a:p>
          <a:p>
            <a:endParaRPr lang="en-NZ" sz="1050">
              <a:solidFill>
                <a:srgbClr val="86BC25"/>
              </a:solidFill>
            </a:endParaRPr>
          </a:p>
          <a:p>
            <a:r>
              <a:rPr lang="en-NZ" sz="1050"/>
              <a: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608386"/>
            <a:ext cx="3727194" cy="4354659"/>
          </a:xfrm>
          <a:prstGeom prst="rect">
            <a:avLst/>
          </a:prstGeom>
          <a:noFill/>
          <a:ln w="19050" algn="ctr">
            <a:solidFill>
              <a:srgbClr val="86BC25"/>
            </a:solidFill>
            <a:miter lim="800000"/>
            <a:headEnd/>
            <a:tailEnd/>
          </a:ln>
        </p:spPr>
        <p:txBody>
          <a:bodyPr wrap="square" lIns="88900" tIns="88900" rIns="88900" bIns="88900" rtlCol="0" anchor="t"/>
          <a:lstStyle/>
          <a:p>
            <a:pPr marL="0" marR="0" lvl="0" indent="0" algn="l" defTabSz="914373" rtl="0" eaLnBrk="1" fontAlgn="auto" latinLnBrk="0" hangingPunct="1">
              <a:lnSpc>
                <a:spcPct val="100000"/>
              </a:lnSpc>
              <a:spcBef>
                <a:spcPts val="0"/>
              </a:spcBef>
              <a:spcAft>
                <a:spcPts val="0"/>
              </a:spcAft>
              <a:buClrTx/>
              <a:buSzTx/>
              <a:buFontTx/>
              <a:buNone/>
              <a:tabLst/>
              <a:defRPr/>
            </a:pPr>
            <a:r>
              <a:rPr lang="en-US" sz="1400" b="1">
                <a:solidFill>
                  <a:srgbClr val="6FC2B4"/>
                </a:solidFill>
              </a:rPr>
              <a:t>What rangatahi would like to experience…</a:t>
            </a:r>
            <a:br>
              <a:rPr lang="en-US" sz="1400" b="1">
                <a:solidFill>
                  <a:srgbClr val="459BDB"/>
                </a:solidFill>
              </a:rPr>
            </a:br>
            <a:endParaRPr kumimoji="0" lang="en-US" sz="100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Work with / inform teachers about referrals – how, why, when – so that they can actively refer</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With my consent, share enough information with others caring for me so that my personal information is correct, and I don’t have to repeat myself</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Build relationships with staff representative of priority groups – rangatahi will gravitate to them first, they can facilitate and advocate the relationship with you, for example:</a:t>
            </a:r>
          </a:p>
          <a:p>
            <a:pPr marL="628637" marR="0" lvl="1"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GSA: Gay Straight Alliances or Gender and Sexuality Alliances – allies / safe space for interaction / ongoing support</a:t>
            </a:r>
          </a:p>
          <a:p>
            <a:pPr marL="628637" marR="0" lvl="1"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Visibility of queer and trans staff and allies, diverse and inclusive health and school workforce</a:t>
            </a:r>
          </a:p>
          <a:p>
            <a:endParaRPr lang="en-US" sz="1400" b="1">
              <a:solidFill>
                <a:srgbClr val="459BDB"/>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433963" y="1679091"/>
            <a:ext cx="9681587" cy="830997"/>
          </a:xfrm>
          <a:prstGeom prst="rect">
            <a:avLst/>
          </a:prstGeom>
          <a:noFill/>
        </p:spPr>
        <p:txBody>
          <a:bodyPr wrap="square">
            <a:spAutoFit/>
          </a:bodyPr>
          <a:lstStyle/>
          <a:p>
            <a:r>
              <a:rPr lang="en-NZ" sz="1600"/>
              <a:t>Strong feedback from rangatahi that seeing ‘people like me’ enhances rapport and engagement. This can’t always be achieved through nursing staff, so involving people throughout the school can help rangatahi feel connected. </a:t>
            </a:r>
          </a:p>
          <a:p>
            <a:r>
              <a:rPr lang="en-NZ" sz="1600"/>
              <a:t>Some workforce reported feeling isolated in their roles, and not fully integrated with the school.</a:t>
            </a:r>
          </a:p>
        </p:txBody>
      </p:sp>
      <p:sp>
        <p:nvSpPr>
          <p:cNvPr id="2" name="Oval 1">
            <a:extLst>
              <a:ext uri="{FF2B5EF4-FFF2-40B4-BE49-F238E27FC236}">
                <a16:creationId xmlns:a16="http://schemas.microsoft.com/office/drawing/2014/main" id="{95A6C177-653C-7195-C92F-7A1B197FE821}"/>
              </a:ext>
            </a:extLst>
          </p:cNvPr>
          <p:cNvSpPr/>
          <p:nvPr/>
        </p:nvSpPr>
        <p:spPr bwMode="gray">
          <a:xfrm>
            <a:off x="336795" y="590698"/>
            <a:ext cx="900000" cy="900000"/>
          </a:xfrm>
          <a:prstGeom prst="ellipse">
            <a:avLst/>
          </a:prstGeom>
          <a:solidFill>
            <a:srgbClr val="86BC25"/>
          </a:solidFill>
          <a:ln w="19050" algn="ctr">
            <a:solidFill>
              <a:schemeClr val="accent1"/>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5</a:t>
            </a:r>
          </a:p>
        </p:txBody>
      </p:sp>
      <p:grpSp>
        <p:nvGrpSpPr>
          <p:cNvPr id="4" name="Group 3">
            <a:extLst>
              <a:ext uri="{FF2B5EF4-FFF2-40B4-BE49-F238E27FC236}">
                <a16:creationId xmlns:a16="http://schemas.microsoft.com/office/drawing/2014/main" id="{525F9FC3-7A24-8ED0-489B-7CFCAE2D799E}"/>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0EC808BE-7931-0045-FD8F-B4EA90F8E0C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01F4C0C6-3120-F0A7-061E-F3B59434420B}"/>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C45CE062-81BA-13B2-8EF9-065CC87F03F4}"/>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A68D77EB-D6ED-F6F3-217A-529924417A8C}"/>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5E5DCD12-6EBB-8ED8-48DD-8424FD0608A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F27AFC3D-7E83-B7E7-892F-72399E51CEE7}"/>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A8D2A469-DAE3-5904-7614-F49EED53825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ACD993F1-25AC-03BB-5B4D-2B5B219C930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91DC97BE-E86B-912E-E73A-3E7B0C0EBB10}"/>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00FF9D6F-8920-1B72-8DF9-141E16812A6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8A930BAC-9747-B398-46AD-30D9925230EA}"/>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DCA6BE90-B0D2-A2AF-79F7-103692C2D842}"/>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241C1310-12A3-3405-981B-D5C0EB0B06C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DF8D9B3B-B091-6BD1-2D01-13DC063496DF}"/>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78FE8210-4435-7CC9-15B5-09B87B38AC57}"/>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8D23BE85-2553-6D70-BCFA-80DB83A53720}"/>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88DA9DC3-59AE-FC77-3321-5DBB4AE729D0}"/>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CCBE4F4C-FA9B-BA0D-4666-4CE4BD5D9C0F}"/>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E8A80356-1FF2-8254-C4FB-7EEF18E5613D}"/>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C5E2F686-6016-0C80-47E1-5584C5B17A43}"/>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B2FB30A6-3DAC-1EE0-37E6-2FB62A7E66CB}"/>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C21F9F83-5D16-D4AC-CB9F-CDCE9D2E9153}"/>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8B194B5D-214F-C8AF-D86F-6968A936E86D}"/>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48ECE640-D8E8-5686-CB9D-F605AD45F63D}"/>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B00F8124-5B6C-D367-3233-C3108850C2D3}"/>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DCE81641-5D38-9AA2-4FED-E384A5C2AAA8}"/>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AC4CF7C5-7DEF-A929-2994-1EB6444B8D15}"/>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DBA3BE34-8D83-4E9B-DB1B-9886EBE4EA0D}"/>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49C22345-1CE4-1AC9-650F-C01CF2A56EDB}"/>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384212F4-0D16-F04C-DDBA-6A3EB5C840FC}"/>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CC15111F-50D1-A2BE-7B92-87646E82DD27}"/>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5C36710F-536D-D728-FF93-AB55BBB242F7}"/>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40D16239-D90F-2472-D7EB-0221BCB06DF7}"/>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D24B4FA1-CAA8-B6A6-41D6-9F761B585B08}"/>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8F30C47A-FCC0-08A1-323F-C6BDBE3319BE}"/>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14B17AF4-6114-DCB3-A7EB-3C6B657E1AC6}"/>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3C87D63F-C719-B8D8-7518-F6A8037A3DE6}"/>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28813383-79A5-9C29-66A3-A272F5E86E4A}"/>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578CE021-2FA1-CEB6-333B-60401C8B8846}"/>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028E0AA3-9442-4A35-D8A9-FA2C59323B80}"/>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71EF467E-9245-ACE4-EF46-5E4F38F6F295}"/>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814D32A0-F11C-F138-3A48-DAEB3839ECEA}"/>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C8CC6A5F-F53E-FD40-849F-BC57991E1708}"/>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A8A22E28-DF63-6EDC-0C9B-15839D5713C3}"/>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D536A6E3-0CE6-0F7C-7140-194823DF21CF}"/>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2CD03E1F-7CCB-EC93-42D2-9EFC224E9EED}"/>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44E68B4B-84D7-8C11-B8CA-9A39B2926F71}"/>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440A0C55-6243-5DFD-7E27-BB9A7F90F2E1}"/>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8073F2AB-78EF-352A-4A88-2F5D280670BF}"/>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E8ED102A-7FC4-DEC6-9365-5CE3343F1D99}"/>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D8B3D407-C712-8285-99FE-DC2F79B8AEC1}"/>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47F7EEE8-8478-E91C-9F9E-2955103C1176}"/>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467C9BE4-457E-E282-E800-73DC5B0B5841}"/>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4FF82C25-7444-5C0C-CF1C-D37897D31327}"/>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531FB1FF-AF73-1E9E-4E32-44BD573D5A88}"/>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B3AB115C-7C78-77BF-1B42-738A7A8649C7}"/>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F5099E6D-98D5-3127-DC75-EBAC3A66A447}"/>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4586CCA2-50AF-68B5-BCFD-DEEAC556D984}"/>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0E4BCB13-EAF8-C1DF-CE6F-74F93D1DA320}"/>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56314C01-8470-4B49-505B-623643A1FCF3}"/>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60047170-8956-4B5F-9C7F-BF14178E5E03}"/>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B75BA626-8C79-3BA5-3A74-59B98E8923E7}"/>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0EF9ED25-465D-B821-5B22-D95225131AFE}"/>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24AB8D04-8EEA-395C-4779-61C166E5884E}"/>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3CA24FC3-D312-C048-4E74-67AE04A65F7D}"/>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C37A292A-FA5A-6C41-9E4D-C590613AB13D}"/>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1385C41F-D493-4269-FEF3-4B5052F10DEC}"/>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18A3442C-B3BD-9FB0-41CD-44866CC9E582}"/>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5DE1334E-80FC-EA79-809F-ECF6D1B755F9}"/>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79D6DD15-DD1C-52D2-2E3C-61D8411092D5}"/>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8922ED03-CBE4-C53C-55FF-4570C452D404}"/>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FB4C29BF-1947-79DB-EFAF-51F2B9327385}"/>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34446A9A-F6FE-1235-08C9-8C323086B2C2}"/>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5D05F2F0-9B2F-4A5C-B76A-6E43FD72F411}"/>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C90CCFA8-6DB5-2BAF-BA48-1BAF941BC691}"/>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3F5E1B44-3343-EBEB-1235-6D0D8A12CBB1}"/>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B18AB3AE-0DDD-B2B6-FAA6-666B625774E6}"/>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EE83BB11-19D4-5E0E-9027-8AA593346E1F}"/>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256C748E-8AE9-94EA-A411-14DE913C1D4D}"/>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857840D5-C8F9-ED0A-029C-FA10FE5B57DD}"/>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0CBA35FD-1AAB-D68A-29A5-2AB02280BADE}"/>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8D2FA4A4-95E8-5EC3-F372-0DFA0090CB68}"/>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39E894ED-35A6-EDC0-50B7-25DBAA7A674F}"/>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8FE70D75-3718-1286-1F3F-8F013184AFC4}"/>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27CEFBF3-9EC9-12FF-4A6E-FFA5951FB7B0}"/>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C2B93914-5A1D-EE4C-1795-5786ED88877D}"/>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6AFD50F2-2F0C-8F38-8C85-FEA370F55D56}"/>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31E8A06E-593C-7829-6CA0-3E06A09F23FC}"/>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6164DF51-75CF-8D7E-1B58-8F4B994615E7}"/>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A4D8E7F0-2E91-CA16-86C6-3128B0A206F5}"/>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4B1541B2-1832-1877-4799-7A74FAFF7D3C}"/>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A2F65186-CDA1-4210-66F2-1B4C1F5ADEE0}"/>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5CCCBF1B-5400-D9A3-AFA9-D43B55429787}"/>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F4AC041E-A760-D387-ADBF-D7079AD0A63C}"/>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DDC4E71C-E254-8DF8-C71A-0D154E2B92D1}"/>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F8D957C4-2519-244E-A802-65D5C83152AA}"/>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3A713BDE-1175-4BF8-0B19-C1FEF33ADA41}"/>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9DA21595-EA48-D623-3725-FEDA05B6679F}"/>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FD014636-EC73-5432-0BCF-9ECA021AC318}"/>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925CFBAF-4826-276F-248C-D8C03CE99C4A}"/>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C27EA82D-E013-2E35-F069-7CFA45FB1441}"/>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5C1E7F49-C91A-AE1B-F2F0-A878039766F6}"/>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72CD606E-355C-4B28-151C-2F28392267DC}"/>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D795B811-672A-F49B-526E-5270DDC2BB35}"/>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34B50E76-45F9-A56C-688F-37AFA6E96384}"/>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26D53E87-0FEE-572F-1BE8-FA128DE56274}"/>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B4BEE52A-F65E-9B7D-0435-26FF1375377B}"/>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C86BC90F-C4D3-E25E-568F-125DA5A71F9F}"/>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0B554C14-1766-3055-2100-46FCA84BCB02}"/>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FFB782FD-5A34-F2FA-F48D-7D186E02116B}"/>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FF5C5067-EB7E-A626-5386-DEE6DFB7FE31}"/>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5CF99A65-2478-ECA3-9EAD-E981B0624B9D}"/>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91407D12-2E4C-FC23-CDE7-920C78AE2029}"/>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A30B83E0-F2C4-8015-2F4F-6D4BF7F6AA38}"/>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B079B6A1-5144-66EE-F931-7424CFCB7DA4}"/>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440A6431-25BF-0E15-0E3E-BC39C0997BA4}"/>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022D96FA-043A-EB6F-42CA-E9EB82A8909D}"/>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678B9866-D529-0323-4307-F95883899618}"/>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57EE7D78-354D-5FF0-AE62-4D9406128175}"/>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AA5A6B6E-1465-129E-84E8-15F439D95329}"/>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BCA949F7-E06C-3880-EE9E-D80CF80528EF}"/>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DC3AB183-1EED-22F9-55B7-9BFB5854F2FE}"/>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60DC57CB-10AB-3DAD-C30E-32EC4E09FF39}"/>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E29B3D8D-ED0F-080F-6F8B-3C25E7BBF290}"/>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BE983E3E-31CA-E300-BBCA-78B2ADC7BF82}"/>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1BCECBA6-13A4-1C31-2031-E8A41EE981C0}"/>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CEC8001A-9620-887F-24E7-076D7FD5C6EA}"/>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36EBC31E-0375-5F9C-D2BD-E3C65BB8E1D0}"/>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D3BFFB64-80C5-3AA5-0D38-627B526974A8}"/>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5613009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E35835-4CEF-AB4A-B8FD-4887D639678B}"/>
              </a:ext>
            </a:extLst>
          </p:cNvPr>
          <p:cNvSpPr>
            <a:spLocks noGrp="1"/>
          </p:cNvSpPr>
          <p:nvPr>
            <p:ph type="title"/>
          </p:nvPr>
        </p:nvSpPr>
        <p:spPr/>
        <p:txBody>
          <a:bodyPr/>
          <a:lstStyle/>
          <a:p>
            <a:r>
              <a:rPr lang="en-US">
                <a:latin typeface="+mj-lt"/>
                <a:ea typeface="Open Sans"/>
                <a:cs typeface="Calibri"/>
              </a:rPr>
              <a:t>Te </a:t>
            </a:r>
            <a:r>
              <a:rPr lang="en-US" err="1">
                <a:latin typeface="+mj-lt"/>
                <a:ea typeface="Open Sans"/>
                <a:cs typeface="Calibri"/>
              </a:rPr>
              <a:t>Ihirangi</a:t>
            </a:r>
            <a:r>
              <a:rPr lang="en-US">
                <a:latin typeface="+mj-lt"/>
                <a:ea typeface="Open Sans"/>
                <a:cs typeface="Calibri"/>
              </a:rPr>
              <a:t> </a:t>
            </a:r>
            <a:r>
              <a:rPr lang="en-US" b="0">
                <a:latin typeface="+mj-lt"/>
                <a:ea typeface="Open Sans"/>
                <a:cs typeface="Calibri"/>
              </a:rPr>
              <a:t>|</a:t>
            </a:r>
            <a:r>
              <a:rPr lang="en-US">
                <a:latin typeface="+mj-lt"/>
                <a:ea typeface="Open Sans"/>
                <a:cs typeface="Calibri"/>
              </a:rPr>
              <a:t> </a:t>
            </a:r>
            <a:r>
              <a:rPr lang="en-US" b="0">
                <a:latin typeface="+mj-lt"/>
                <a:ea typeface="Open Sans"/>
                <a:cs typeface="Calibri"/>
              </a:rPr>
              <a:t>Contents</a:t>
            </a:r>
            <a:endParaRPr lang="en-US" b="0">
              <a:latin typeface="+mj-lt"/>
              <a:cs typeface="Calibri Light" panose="020F0302020204030204" pitchFamily="34" charset="0"/>
            </a:endParaRPr>
          </a:p>
        </p:txBody>
      </p:sp>
      <p:pic>
        <p:nvPicPr>
          <p:cNvPr id="4" name="Picture 3">
            <a:extLst>
              <a:ext uri="{FF2B5EF4-FFF2-40B4-BE49-F238E27FC236}">
                <a16:creationId xmlns:a16="http://schemas.microsoft.com/office/drawing/2014/main" id="{918D38EB-4450-EE6C-B6C5-DE2E3F30DA80}"/>
              </a:ext>
              <a:ext uri="{C183D7F6-B498-43B3-948B-1728B52AA6E4}">
                <adec:decorative xmlns:adec="http://schemas.microsoft.com/office/drawing/2017/decorative" val="1"/>
              </a:ext>
            </a:extLst>
          </p:cNvPr>
          <p:cNvPicPr>
            <a:picLocks noChangeAspect="1"/>
          </p:cNvPicPr>
          <p:nvPr>
            <p:custDataLst>
              <p:tags r:id="rId3"/>
            </p:custDataLst>
          </p:nvPr>
        </p:nvPicPr>
        <p:blipFill rotWithShape="1">
          <a:blip r:embed="rId6">
            <a:alphaModFix amt="70000"/>
          </a:blip>
          <a:srcRect l="35485" r="14577"/>
          <a:stretch/>
        </p:blipFill>
        <p:spPr>
          <a:xfrm>
            <a:off x="5582249" y="684212"/>
            <a:ext cx="4714690" cy="6295707"/>
          </a:xfrm>
          <a:prstGeom prst="rect">
            <a:avLst/>
          </a:prstGeom>
        </p:spPr>
      </p:pic>
      <p:graphicFrame>
        <p:nvGraphicFramePr>
          <p:cNvPr id="6" name="Table 5">
            <a:extLst>
              <a:ext uri="{FF2B5EF4-FFF2-40B4-BE49-F238E27FC236}">
                <a16:creationId xmlns:a16="http://schemas.microsoft.com/office/drawing/2014/main" id="{DA2E0D0A-9660-495D-9E83-D4189BD402B4}"/>
              </a:ext>
            </a:extLst>
          </p:cNvPr>
          <p:cNvGraphicFramePr>
            <a:graphicFrameLocks noGrp="1"/>
          </p:cNvGraphicFramePr>
          <p:nvPr>
            <p:extLst>
              <p:ext uri="{D42A27DB-BD31-4B8C-83A1-F6EECF244321}">
                <p14:modId xmlns:p14="http://schemas.microsoft.com/office/powerpoint/2010/main" val="478824255"/>
              </p:ext>
            </p:extLst>
          </p:nvPr>
        </p:nvGraphicFramePr>
        <p:xfrm>
          <a:off x="394874" y="2519279"/>
          <a:ext cx="4951032" cy="2520147"/>
        </p:xfrm>
        <a:graphic>
          <a:graphicData uri="http://schemas.openxmlformats.org/drawingml/2006/table">
            <a:tbl>
              <a:tblPr firstRow="1" bandRow="1">
                <a:tableStyleId>{2D5ABB26-0587-4C30-8999-92F81FD0307C}</a:tableStyleId>
              </a:tblPr>
              <a:tblGrid>
                <a:gridCol w="891315">
                  <a:extLst>
                    <a:ext uri="{9D8B030D-6E8A-4147-A177-3AD203B41FA5}">
                      <a16:colId xmlns:a16="http://schemas.microsoft.com/office/drawing/2014/main" val="3662295557"/>
                    </a:ext>
                  </a:extLst>
                </a:gridCol>
                <a:gridCol w="4059717">
                  <a:extLst>
                    <a:ext uri="{9D8B030D-6E8A-4147-A177-3AD203B41FA5}">
                      <a16:colId xmlns:a16="http://schemas.microsoft.com/office/drawing/2014/main" val="2082867724"/>
                    </a:ext>
                  </a:extLst>
                </a:gridCol>
              </a:tblGrid>
              <a:tr h="291528">
                <a:tc>
                  <a:txBody>
                    <a:bodyPr/>
                    <a:lstStyle/>
                    <a:p>
                      <a:pPr algn="l"/>
                      <a:r>
                        <a:rPr lang="en-NZ" sz="1300" b="1" i="0" u="none">
                          <a:solidFill>
                            <a:schemeClr val="tx1"/>
                          </a:solidFill>
                          <a:latin typeface="+mn-lt"/>
                          <a:cs typeface="Calibri" panose="020F0502020204030204" pitchFamily="34" charset="0"/>
                        </a:rPr>
                        <a:t>4</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indent="0" algn="l"/>
                      <a:r>
                        <a:rPr lang="en-NZ" sz="1400" b="1">
                          <a:solidFill>
                            <a:schemeClr val="tx1"/>
                          </a:solidFill>
                          <a:latin typeface="+mn-lt"/>
                          <a:cs typeface="Calibri Light" panose="020F0302020204030204" pitchFamily="34" charset="0"/>
                        </a:rPr>
                        <a:t>Tirohanga Whānui | </a:t>
                      </a:r>
                      <a:r>
                        <a:rPr lang="en-NZ" sz="1400" b="0">
                          <a:solidFill>
                            <a:schemeClr val="tx1"/>
                          </a:solidFill>
                          <a:latin typeface="+mn-lt"/>
                          <a:cs typeface="Calibri Light" panose="020F0302020204030204" pitchFamily="34" charset="0"/>
                        </a:rPr>
                        <a:t>Overview </a:t>
                      </a:r>
                      <a:endParaRPr lang="en-NZ" sz="1400" b="0" i="0" u="none">
                        <a:solidFill>
                          <a:schemeClr val="tx1"/>
                        </a:solidFill>
                        <a:latin typeface="+mn-lt"/>
                        <a:cs typeface="Calibri Light" panose="020F0302020204030204" pitchFamily="34" charset="0"/>
                      </a:endParaRP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2152064"/>
                  </a:ext>
                </a:extLst>
              </a:tr>
              <a:tr h="322259">
                <a:tc>
                  <a:txBody>
                    <a:bodyPr/>
                    <a:lstStyle/>
                    <a:p>
                      <a:pPr algn="l"/>
                      <a:r>
                        <a:rPr lang="en-NZ" sz="1300" b="1" i="0">
                          <a:solidFill>
                            <a:schemeClr val="tx1"/>
                          </a:solidFill>
                          <a:latin typeface="+mn-lt"/>
                          <a:cs typeface="Calibri" panose="020F0502020204030204" pitchFamily="34" charset="0"/>
                        </a:rPr>
                        <a:t>13</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a:r>
                        <a:rPr lang="en-NZ" sz="1400" b="1"/>
                        <a:t>Te Ūkaipō | </a:t>
                      </a:r>
                      <a:r>
                        <a:rPr lang="en-NZ" sz="1400" b="0"/>
                        <a:t>Kaupapa Māori Values-Based Framework</a:t>
                      </a:r>
                      <a:endParaRPr lang="en-NZ" sz="1400" b="0" i="0">
                        <a:solidFill>
                          <a:schemeClr val="tx1"/>
                        </a:solidFill>
                        <a:latin typeface="+mn-lt"/>
                        <a:cs typeface="Calibri Light" panose="020F0302020204030204" pitchFamily="34" charset="0"/>
                      </a:endParaRP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7534084"/>
                  </a:ext>
                </a:extLst>
              </a:tr>
              <a:tr h="354237">
                <a:tc>
                  <a:txBody>
                    <a:bodyPr/>
                    <a:lstStyle/>
                    <a:p>
                      <a:pPr algn="l"/>
                      <a:r>
                        <a:rPr lang="en-NZ" sz="1300" b="1" i="0">
                          <a:solidFill>
                            <a:schemeClr val="tx1"/>
                          </a:solidFill>
                          <a:latin typeface="+mn-lt"/>
                          <a:cs typeface="Calibri" panose="020F0502020204030204" pitchFamily="34" charset="0"/>
                        </a:rPr>
                        <a:t>16</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a:r>
                        <a:rPr lang="en-AU" sz="1400" b="1" i="0" kern="1200">
                          <a:solidFill>
                            <a:schemeClr val="tx1"/>
                          </a:solidFill>
                          <a:latin typeface="+mn-lt"/>
                          <a:ea typeface="+mn-ea"/>
                          <a:cs typeface="Calibri Light" panose="020F0302020204030204" pitchFamily="34" charset="0"/>
                        </a:rPr>
                        <a:t>Maiangi te Reo o te Rangatahi | </a:t>
                      </a:r>
                      <a:r>
                        <a:rPr lang="en-AU" sz="1400" b="0" i="0" kern="1200">
                          <a:solidFill>
                            <a:schemeClr val="tx1"/>
                          </a:solidFill>
                          <a:latin typeface="+mn-lt"/>
                          <a:ea typeface="+mn-ea"/>
                          <a:cs typeface="Calibri Light" panose="020F0302020204030204" pitchFamily="34" charset="0"/>
                        </a:rPr>
                        <a:t>Elevating Rangatahi Voice</a:t>
                      </a:r>
                      <a:endParaRPr lang="en-NZ" sz="1400" b="0" i="0" kern="1200">
                        <a:solidFill>
                          <a:schemeClr val="tx1"/>
                        </a:solidFill>
                        <a:latin typeface="+mn-lt"/>
                        <a:ea typeface="+mn-ea"/>
                        <a:cs typeface="Calibri Light" panose="020F0302020204030204" pitchFamily="34" charset="0"/>
                      </a:endParaRP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7532040"/>
                  </a:ext>
                </a:extLst>
              </a:tr>
              <a:tr h="383616">
                <a:tc>
                  <a:txBody>
                    <a:bodyPr/>
                    <a:lstStyle/>
                    <a:p>
                      <a:pPr algn="l"/>
                      <a:r>
                        <a:rPr lang="en-NZ" sz="1300" b="1" i="0">
                          <a:solidFill>
                            <a:schemeClr val="tx1"/>
                          </a:solidFill>
                          <a:latin typeface="+mn-lt"/>
                          <a:cs typeface="Calibri" panose="020F0502020204030204" pitchFamily="34" charset="0"/>
                        </a:rPr>
                        <a:t>23</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a:r>
                        <a:rPr lang="en-NZ" sz="1400" b="1" i="0" kern="1200">
                          <a:solidFill>
                            <a:schemeClr val="tx1"/>
                          </a:solidFill>
                          <a:latin typeface="+mn-lt"/>
                          <a:ea typeface="+mn-ea"/>
                          <a:cs typeface="Calibri Light" panose="020F0302020204030204" pitchFamily="34" charset="0"/>
                        </a:rPr>
                        <a:t>Te Tauwhitiwhiti | </a:t>
                      </a:r>
                      <a:r>
                        <a:rPr lang="en-NZ" sz="1400" b="0" i="0" kern="1200">
                          <a:solidFill>
                            <a:schemeClr val="tx1"/>
                          </a:solidFill>
                          <a:latin typeface="+mn-lt"/>
                          <a:ea typeface="+mn-ea"/>
                          <a:cs typeface="Calibri Light" panose="020F0302020204030204" pitchFamily="34" charset="0"/>
                        </a:rPr>
                        <a:t>The Interaction</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6807312"/>
                  </a:ext>
                </a:extLst>
              </a:tr>
              <a:tr h="469572">
                <a:tc>
                  <a:txBody>
                    <a:bodyPr/>
                    <a:lstStyle/>
                    <a:p>
                      <a:pPr algn="l"/>
                      <a:r>
                        <a:rPr lang="en-NZ" sz="1300" b="1" i="0">
                          <a:solidFill>
                            <a:schemeClr val="tx1"/>
                          </a:solidFill>
                          <a:latin typeface="+mn-lt"/>
                          <a:cs typeface="Calibri" panose="020F0502020204030204" pitchFamily="34" charset="0"/>
                        </a:rPr>
                        <a:t>35</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l"/>
                      <a:r>
                        <a:rPr lang="fi-FI" sz="1400" b="1" i="0" u="none" kern="1200">
                          <a:solidFill>
                            <a:schemeClr val="tx1"/>
                          </a:solidFill>
                          <a:latin typeface="+mn-lt"/>
                          <a:ea typeface="+mn-ea"/>
                          <a:cs typeface="Calibri Light" panose="020F0302020204030204" pitchFamily="34" charset="0"/>
                        </a:rPr>
                        <a:t>He Kupu Whakatepe me ngā Kupu Taunaki |</a:t>
                      </a:r>
                      <a:br>
                        <a:rPr lang="fi-FI" sz="1400" b="1" i="0" u="none" kern="1200">
                          <a:solidFill>
                            <a:schemeClr val="tx1"/>
                          </a:solidFill>
                          <a:latin typeface="+mn-lt"/>
                          <a:ea typeface="+mn-ea"/>
                          <a:cs typeface="Calibri Light" panose="020F0302020204030204" pitchFamily="34" charset="0"/>
                        </a:rPr>
                      </a:br>
                      <a:r>
                        <a:rPr lang="fi-FI" sz="1400" b="0" i="0" u="none" kern="1200">
                          <a:solidFill>
                            <a:schemeClr val="tx1"/>
                          </a:solidFill>
                          <a:latin typeface="+mn-lt"/>
                          <a:ea typeface="+mn-ea"/>
                          <a:cs typeface="Calibri Light" panose="020F0302020204030204" pitchFamily="34" charset="0"/>
                        </a:rPr>
                        <a:t>Conclusions</a:t>
                      </a:r>
                      <a:endParaRPr lang="en-NZ" sz="1400" b="0" i="0" u="none" kern="1200">
                        <a:solidFill>
                          <a:schemeClr val="tx1"/>
                        </a:solidFill>
                        <a:latin typeface="+mn-lt"/>
                        <a:ea typeface="+mn-ea"/>
                        <a:cs typeface="Calibri Light" panose="020F0302020204030204" pitchFamily="34" charset="0"/>
                      </a:endParaRP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83805605"/>
                  </a:ext>
                </a:extLst>
              </a:tr>
              <a:tr h="469572">
                <a:tc>
                  <a:txBody>
                    <a:bodyPr/>
                    <a:lstStyle/>
                    <a:p>
                      <a:pPr algn="l"/>
                      <a:r>
                        <a:rPr lang="en-NZ" sz="1300" b="1" i="0">
                          <a:solidFill>
                            <a:schemeClr val="tx1"/>
                          </a:solidFill>
                          <a:latin typeface="+mn-lt"/>
                          <a:cs typeface="Calibri" panose="020F0502020204030204" pitchFamily="34" charset="0"/>
                        </a:rPr>
                        <a:t>39</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i="0" u="none" kern="1200">
                          <a:solidFill>
                            <a:schemeClr val="tx1"/>
                          </a:solidFill>
                          <a:latin typeface="+mn-lt"/>
                          <a:ea typeface="+mn-ea"/>
                          <a:cs typeface="Calibri Light" panose="020F0302020204030204" pitchFamily="34" charset="0"/>
                        </a:rPr>
                        <a:t>Te </a:t>
                      </a:r>
                      <a:r>
                        <a:rPr lang="en-NZ" sz="1400" b="1" i="0" u="none" kern="1200" err="1">
                          <a:solidFill>
                            <a:schemeClr val="tx1"/>
                          </a:solidFill>
                          <a:latin typeface="+mn-lt"/>
                          <a:ea typeface="+mn-ea"/>
                          <a:cs typeface="Calibri Light" panose="020F0302020204030204" pitchFamily="34" charset="0"/>
                        </a:rPr>
                        <a:t>Rāpopototanga</a:t>
                      </a:r>
                      <a:r>
                        <a:rPr lang="en-NZ" sz="1400" b="1" i="0" u="none" kern="1200">
                          <a:solidFill>
                            <a:schemeClr val="tx1"/>
                          </a:solidFill>
                          <a:latin typeface="+mn-lt"/>
                          <a:ea typeface="+mn-ea"/>
                          <a:cs typeface="Calibri Light" panose="020F0302020204030204" pitchFamily="34" charset="0"/>
                        </a:rPr>
                        <a:t> me </a:t>
                      </a:r>
                      <a:r>
                        <a:rPr lang="en-NZ" sz="1400" b="1" i="0" u="none" kern="1200" err="1">
                          <a:solidFill>
                            <a:schemeClr val="tx1"/>
                          </a:solidFill>
                          <a:latin typeface="+mn-lt"/>
                          <a:ea typeface="+mn-ea"/>
                          <a:cs typeface="Calibri Light" panose="020F0302020204030204" pitchFamily="34" charset="0"/>
                        </a:rPr>
                        <a:t>ngā</a:t>
                      </a:r>
                      <a:r>
                        <a:rPr lang="en-NZ" sz="1400" b="1" i="0" u="none" kern="1200">
                          <a:solidFill>
                            <a:schemeClr val="tx1"/>
                          </a:solidFill>
                          <a:latin typeface="+mn-lt"/>
                          <a:ea typeface="+mn-ea"/>
                          <a:cs typeface="Calibri Light" panose="020F0302020204030204" pitchFamily="34" charset="0"/>
                        </a:rPr>
                        <a:t> </a:t>
                      </a:r>
                      <a:r>
                        <a:rPr lang="en-NZ" sz="1400" b="1" i="0" u="none" kern="1200" err="1">
                          <a:solidFill>
                            <a:schemeClr val="tx1"/>
                          </a:solidFill>
                          <a:latin typeface="+mn-lt"/>
                          <a:ea typeface="+mn-ea"/>
                          <a:cs typeface="Calibri Light" panose="020F0302020204030204" pitchFamily="34" charset="0"/>
                        </a:rPr>
                        <a:t>Nekehanga</a:t>
                      </a:r>
                      <a:r>
                        <a:rPr lang="en-NZ" sz="1400" b="1" i="0" u="none" kern="1200">
                          <a:solidFill>
                            <a:schemeClr val="tx1"/>
                          </a:solidFill>
                          <a:latin typeface="+mn-lt"/>
                          <a:ea typeface="+mn-ea"/>
                          <a:cs typeface="Calibri Light" panose="020F0302020204030204" pitchFamily="34" charset="0"/>
                        </a:rPr>
                        <a:t> </a:t>
                      </a:r>
                      <a:r>
                        <a:rPr lang="en-NZ" sz="1400" b="1" i="0" u="none" kern="1200" err="1">
                          <a:solidFill>
                            <a:schemeClr val="tx1"/>
                          </a:solidFill>
                          <a:latin typeface="+mn-lt"/>
                          <a:ea typeface="+mn-ea"/>
                          <a:cs typeface="Calibri Light" panose="020F0302020204030204" pitchFamily="34" charset="0"/>
                        </a:rPr>
                        <a:t>Whakamua</a:t>
                      </a:r>
                      <a:r>
                        <a:rPr lang="en-NZ" sz="1400" b="1" i="0" u="none" kern="1200">
                          <a:solidFill>
                            <a:schemeClr val="tx1"/>
                          </a:solidFill>
                          <a:latin typeface="+mn-lt"/>
                          <a:ea typeface="+mn-ea"/>
                          <a:cs typeface="Calibri Light" panose="020F0302020204030204" pitchFamily="34" charset="0"/>
                        </a:rPr>
                        <a:t>| </a:t>
                      </a:r>
                      <a:r>
                        <a:rPr lang="en-NZ" sz="1400" b="0" i="0" u="none" kern="1200">
                          <a:solidFill>
                            <a:schemeClr val="tx1"/>
                          </a:solidFill>
                          <a:latin typeface="+mn-lt"/>
                          <a:ea typeface="+mn-ea"/>
                          <a:cs typeface="Calibri Light" panose="020F0302020204030204" pitchFamily="34" charset="0"/>
                        </a:rPr>
                        <a:t>Summary and Next Steps</a:t>
                      </a:r>
                    </a:p>
                  </a:txBody>
                  <a:tcPr marL="80189" marR="80189" marT="40094" marB="40094">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1607484"/>
                  </a:ext>
                </a:extLst>
              </a:tr>
            </a:tbl>
          </a:graphicData>
        </a:graphic>
      </p:graphicFrame>
      <p:pic>
        <p:nvPicPr>
          <p:cNvPr id="7" name="Picture 6">
            <a:extLst>
              <a:ext uri="{FF2B5EF4-FFF2-40B4-BE49-F238E27FC236}">
                <a16:creationId xmlns:a16="http://schemas.microsoft.com/office/drawing/2014/main" id="{7EC0118A-149A-47D3-8EAD-8B0A759B9EE6}"/>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rot="10800000">
            <a:off x="5757398" y="6516147"/>
            <a:ext cx="4364392" cy="359316"/>
          </a:xfrm>
          <a:prstGeom prst="rect">
            <a:avLst/>
          </a:prstGeom>
        </p:spPr>
      </p:pic>
    </p:spTree>
    <p:custDataLst>
      <p:custData r:id="rId1"/>
      <p:custData r:id="rId2"/>
    </p:custDataLst>
    <p:extLst>
      <p:ext uri="{BB962C8B-B14F-4D97-AF65-F5344CB8AC3E}">
        <p14:creationId xmlns:p14="http://schemas.microsoft.com/office/powerpoint/2010/main" val="208442471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192751" y="942745"/>
            <a:ext cx="9240073" cy="648641"/>
          </a:xfrm>
          <a:prstGeom prst="rect">
            <a:avLst/>
          </a:prstGeom>
          <a:ln w="28575">
            <a:solidFill>
              <a:schemeClr val="bg1"/>
            </a:solidFill>
          </a:ln>
        </p:spPr>
        <p:txBody>
          <a:bodyPr lIns="144000" anchor="ctr"/>
          <a:lstStyle/>
          <a:p>
            <a:r>
              <a:rPr lang="en-NZ">
                <a:latin typeface="+mj-lt"/>
              </a:rPr>
              <a:t>Time is taken to get to know me and explain confidentiality</a:t>
            </a: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6251952" y="2910831"/>
            <a:ext cx="3868796" cy="4070994"/>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US" sz="1400" b="1">
                <a:solidFill>
                  <a:srgbClr val="6FC2B4"/>
                </a:solidFill>
              </a:rPr>
              <a:t>Priority rangatahi asked for…</a:t>
            </a:r>
          </a:p>
          <a:p>
            <a:pPr marR="0" lvl="0" algn="l" defTabSz="914373" rtl="0" eaLnBrk="1" fontAlgn="auto" latinLnBrk="0" hangingPunct="1">
              <a:lnSpc>
                <a:spcPct val="100000"/>
              </a:lnSpc>
              <a:spcBef>
                <a:spcPts val="0"/>
              </a:spcBef>
              <a:spcAft>
                <a:spcPts val="0"/>
              </a:spcAft>
              <a:buClrTx/>
              <a:buSzTx/>
              <a:tabLst/>
              <a:defRPr/>
            </a:pPr>
            <a:endParaRPr lang="en-US" sz="1400" b="1">
              <a:solidFill>
                <a:srgbClr val="6FC2B4"/>
              </a:solidFill>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kumimoji="0" lang="en-NZ" sz="1050" b="0" i="0" u="none" strike="noStrike" kern="1200" cap="none" spc="0" normalizeH="0" baseline="0" noProof="0">
                <a:ln>
                  <a:noFill/>
                </a:ln>
                <a:solidFill>
                  <a:prstClr val="black"/>
                </a:solidFill>
                <a:effectLst/>
                <a:uLnTx/>
                <a:uFillTx/>
                <a:latin typeface="Calibri"/>
                <a:ea typeface="+mn-ea"/>
                <a:cs typeface="+mn-cs"/>
              </a:rPr>
              <a:t>Prefer services not requiring parental ‘consent’, rather parents are informed about SBHS. Data should travel with rangatahi. Tell rangatahi who will have access to the information and why</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Private conversations, I may be reliving trauma. Don’t pass me between professionals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a:t>
            </a:r>
            <a:r>
              <a:rPr kumimoji="0" lang="en-NZ" sz="1050" b="0" i="0" u="none" strike="noStrike" kern="1200" cap="none" spc="0" normalizeH="0" baseline="0" noProof="0">
                <a:ln>
                  <a:noFill/>
                </a:ln>
                <a:solidFill>
                  <a:prstClr val="black"/>
                </a:solidFill>
                <a:effectLst/>
                <a:uLnTx/>
                <a:uFillTx/>
                <a:latin typeface="Calibri"/>
                <a:ea typeface="+mn-ea"/>
                <a:cs typeface="+mn-cs"/>
              </a:rPr>
              <a:t>: Be aware that I may not be ‘out’ to my family or friends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a:t>
            </a:r>
            <a:r>
              <a:rPr kumimoji="0" lang="en-NZ" sz="1050" b="0" i="0" u="none" strike="noStrike" kern="1200" cap="none" spc="0" normalizeH="0" baseline="0" noProof="0">
                <a:ln>
                  <a:noFill/>
                </a:ln>
                <a:solidFill>
                  <a:prstClr val="black"/>
                </a:solidFill>
                <a:effectLst/>
                <a:uLnTx/>
                <a:uFillTx/>
                <a:latin typeface="Calibri"/>
                <a:ea typeface="+mn-ea"/>
                <a:cs typeface="+mn-cs"/>
              </a:rPr>
              <a:t>Give me autonomy and self-determination</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b="0" i="0" u="none" strike="noStrike" kern="1200" cap="none" spc="0" normalizeH="0" baseline="0" noProof="0">
                <a:ln>
                  <a:noFill/>
                </a:ln>
                <a:solidFill>
                  <a:prstClr val="black"/>
                </a:solidFill>
                <a:effectLst/>
                <a:uLnTx/>
                <a:uFillTx/>
                <a:latin typeface="Calibri"/>
                <a:ea typeface="+mn-ea"/>
                <a:cs typeface="+mn-cs"/>
              </a:rPr>
              <a:t>A shared decision-making process</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Teen parents</a:t>
            </a:r>
            <a:r>
              <a:rPr kumimoji="0" lang="en-NZ" sz="1050" b="0" i="0" u="none" strike="noStrike" kern="1200" cap="none" spc="0" normalizeH="0" baseline="0" noProof="0">
                <a:ln>
                  <a:noFill/>
                </a:ln>
                <a:solidFill>
                  <a:prstClr val="black"/>
                </a:solidFill>
                <a:effectLst/>
                <a:uLnTx/>
                <a:uFillTx/>
                <a:latin typeface="Calibri"/>
                <a:ea typeface="+mn-ea"/>
                <a:cs typeface="+mn-cs"/>
              </a:rPr>
              <a:t>: Be transparent about what information you’re collecting about me and who can see it</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ALL</a:t>
            </a:r>
            <a:r>
              <a:rPr kumimoji="0" lang="en-NZ" sz="1050" b="0" i="0" u="none" strike="noStrike" kern="1200" cap="none" spc="0" normalizeH="0" baseline="0" noProof="0">
                <a:ln>
                  <a:noFill/>
                </a:ln>
                <a:solidFill>
                  <a:prstClr val="black"/>
                </a:solidFill>
                <a:effectLst/>
                <a:uLnTx/>
                <a:uFillTx/>
                <a:latin typeface="Calibri"/>
                <a:ea typeface="+mn-ea"/>
                <a:cs typeface="+mn-cs"/>
              </a:rPr>
              <a:t>: My information is a taonga. Don’t share it with my teacher / Principal / whānau without my consent or knowledge</a:t>
            </a:r>
          </a:p>
          <a:p>
            <a:endParaRPr lang="en-US" sz="1400" b="1">
              <a:solidFill>
                <a:schemeClr val="accent2"/>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927080"/>
            <a:ext cx="1376745" cy="405474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050"/>
          </a:p>
          <a:p>
            <a:pPr marL="0" marR="0" lvl="0" indent="0" algn="l" defTabSz="914373" rtl="0" eaLnBrk="1" fontAlgn="auto" latinLnBrk="0" hangingPunct="1">
              <a:lnSpc>
                <a:spcPct val="100000"/>
              </a:lnSpc>
              <a:spcBef>
                <a:spcPts val="0"/>
              </a:spcBef>
              <a:spcAft>
                <a:spcPts val="0"/>
              </a:spcAft>
              <a:buClrTx/>
              <a:buSzTx/>
              <a:buFontTx/>
              <a:buNone/>
              <a:tabLst/>
              <a:defRPr/>
            </a:pPr>
            <a:r>
              <a:rPr lang="en-NZ" sz="1050">
                <a:solidFill>
                  <a:prstClr val="black"/>
                </a:solidFill>
                <a:latin typeface="Calibri"/>
              </a:rPr>
              <a:t>They want c</a:t>
            </a:r>
            <a:r>
              <a:rPr kumimoji="0" lang="en-NZ" sz="1050" i="0" u="none" strike="noStrike" kern="1200" cap="none" spc="0" normalizeH="0" baseline="0" noProof="0" err="1">
                <a:ln>
                  <a:noFill/>
                </a:ln>
                <a:solidFill>
                  <a:prstClr val="black"/>
                </a:solidFill>
                <a:effectLst/>
                <a:uLnTx/>
                <a:uFillTx/>
                <a:latin typeface="Calibri"/>
                <a:ea typeface="+mn-ea"/>
                <a:cs typeface="+mn-cs"/>
              </a:rPr>
              <a:t>larity</a:t>
            </a:r>
            <a:r>
              <a:rPr kumimoji="0" lang="en-NZ" sz="1050" i="0" u="none" strike="noStrike" kern="1200" cap="none" spc="0" normalizeH="0" baseline="0" noProof="0">
                <a:ln>
                  <a:noFill/>
                </a:ln>
                <a:solidFill>
                  <a:prstClr val="black"/>
                </a:solidFill>
                <a:effectLst/>
                <a:uLnTx/>
                <a:uFillTx/>
                <a:latin typeface="Calibri"/>
                <a:ea typeface="+mn-ea"/>
                <a:cs typeface="+mn-cs"/>
              </a:rPr>
              <a:t> around:</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Confidentiality: I want to be sure I know who you will share information with, and why</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Consent</a:t>
            </a:r>
            <a:r>
              <a:rPr lang="en-NZ" sz="1050">
                <a:solidFill>
                  <a:prstClr val="black"/>
                </a:solidFill>
                <a:latin typeface="Calibri"/>
              </a:rPr>
              <a:t>:</a:t>
            </a:r>
            <a:r>
              <a:rPr kumimoji="0" lang="en-NZ" sz="1050" b="0" i="0" u="none" strike="noStrike" kern="1200" cap="none" spc="0" normalizeH="0" baseline="0" noProof="0">
                <a:ln>
                  <a:noFill/>
                </a:ln>
                <a:solidFill>
                  <a:prstClr val="black"/>
                </a:solidFill>
                <a:effectLst/>
                <a:uLnTx/>
                <a:uFillTx/>
                <a:latin typeface="Calibri"/>
                <a:ea typeface="+mn-ea"/>
                <a:cs typeface="+mn-cs"/>
              </a:rPr>
              <a:t> I want to have control / sovereignty about who can know information about me</a:t>
            </a:r>
            <a:endParaRPr lang="en-NZ" sz="1050">
              <a:solidFill>
                <a:prstClr val="black"/>
              </a:solidFill>
              <a:latin typeface="Calibri"/>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I might want to keep some things private from my whānau – please check with me first </a:t>
            </a:r>
            <a:r>
              <a:rPr lang="en-NZ" sz="1050"/>
              <a: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2125880" y="2908300"/>
            <a:ext cx="3946929" cy="405474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88900" tIns="88900" rIns="88900" bIns="88900" rtlCol="0" anchor="t"/>
          <a:lstStyle/>
          <a:p>
            <a:pPr marL="0" marR="0" lvl="0" indent="0" algn="l" defTabSz="914373" rtl="0" eaLnBrk="1" fontAlgn="auto" latinLnBrk="0" hangingPunct="1">
              <a:lnSpc>
                <a:spcPct val="100000"/>
              </a:lnSpc>
              <a:spcBef>
                <a:spcPts val="0"/>
              </a:spcBef>
              <a:spcAft>
                <a:spcPts val="0"/>
              </a:spcAft>
              <a:buClrTx/>
              <a:buSzTx/>
              <a:buFontTx/>
              <a:buNone/>
              <a:tabLst/>
              <a:defRPr/>
            </a:pPr>
            <a:r>
              <a:rPr lang="en-US" sz="1400" b="1">
                <a:solidFill>
                  <a:srgbClr val="6FC2B4"/>
                </a:solidFill>
              </a:rPr>
              <a:t>What rangatahi would like to experience…</a:t>
            </a:r>
          </a:p>
          <a:p>
            <a:pPr marL="0" marR="0" lvl="0" indent="0" algn="l" defTabSz="914373" rtl="0" eaLnBrk="1" fontAlgn="auto" latinLnBrk="0" hangingPunct="1">
              <a:lnSpc>
                <a:spcPct val="100000"/>
              </a:lnSpc>
              <a:spcBef>
                <a:spcPts val="0"/>
              </a:spcBef>
              <a:spcAft>
                <a:spcPts val="0"/>
              </a:spcAft>
              <a:buClrTx/>
              <a:buSzTx/>
              <a:buFontTx/>
              <a:buNone/>
              <a:tabLst/>
              <a:defRPr/>
            </a:pPr>
            <a:endParaRPr lang="en-US" sz="1400" b="1">
              <a:solidFill>
                <a:srgbClr val="6FC2B4"/>
              </a:solidFill>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Spend time explaining confidentiality at the first meeting including the three harms (to self, by self, by others). Find out about who the rangatahi trusts first, then talk about safety and consent:</a:t>
            </a:r>
          </a:p>
          <a:p>
            <a:pPr marL="612726" lvl="1" indent="-155539">
              <a:buFont typeface="Arial" panose="020B0604020202020204" pitchFamily="34" charset="0"/>
              <a:buChar char="•"/>
              <a:defRPr/>
            </a:pPr>
            <a:r>
              <a:rPr kumimoji="0" lang="en-NZ" sz="1050" i="1" u="none" strike="noStrike" kern="1200" cap="none" spc="0" normalizeH="0" baseline="0" noProof="0">
                <a:ln>
                  <a:noFill/>
                </a:ln>
                <a:solidFill>
                  <a:srgbClr val="459BDB"/>
                </a:solidFill>
                <a:effectLst/>
                <a:uLnTx/>
                <a:uFillTx/>
                <a:latin typeface="Calibri"/>
                <a:ea typeface="+mn-ea"/>
                <a:cs typeface="+mn-cs"/>
              </a:rPr>
              <a:t>“Tell me about an adult(s) in your life who you’re close to, who you know would have your back if you needed them”</a:t>
            </a:r>
          </a:p>
          <a:p>
            <a:pPr marL="612726" lvl="1" indent="-155539">
              <a:buFont typeface="Arial" panose="020B0604020202020204" pitchFamily="34" charset="0"/>
              <a:buChar char="•"/>
              <a:defRPr/>
            </a:pPr>
            <a:r>
              <a:rPr kumimoji="0" lang="en-NZ" sz="1050" i="1" u="none" strike="noStrike" kern="1200" cap="none" spc="0" normalizeH="0" baseline="0" noProof="0">
                <a:ln>
                  <a:noFill/>
                </a:ln>
                <a:solidFill>
                  <a:srgbClr val="459BDB"/>
                </a:solidFill>
                <a:effectLst/>
                <a:uLnTx/>
                <a:uFillTx/>
                <a:latin typeface="Calibri"/>
                <a:ea typeface="+mn-ea"/>
                <a:cs typeface="+mn-cs"/>
              </a:rPr>
              <a:t>“It sounds like this is someone you really love / like / trust” [affirming]</a:t>
            </a:r>
          </a:p>
          <a:p>
            <a:pPr marL="612726" lvl="1" indent="-155539">
              <a:buFont typeface="Arial" panose="020B0604020202020204" pitchFamily="34" charset="0"/>
              <a:buChar char="•"/>
              <a:defRPr/>
            </a:pPr>
            <a:r>
              <a:rPr kumimoji="0" lang="en-NZ" sz="1050" i="1" u="none" strike="noStrike" kern="1200" cap="none" spc="0" normalizeH="0" baseline="0" noProof="0">
                <a:ln>
                  <a:noFill/>
                </a:ln>
                <a:solidFill>
                  <a:srgbClr val="459BDB"/>
                </a:solidFill>
                <a:effectLst/>
                <a:uLnTx/>
                <a:uFillTx/>
                <a:latin typeface="Calibri"/>
                <a:ea typeface="+mn-ea"/>
                <a:cs typeface="+mn-cs"/>
              </a:rPr>
              <a:t>“Sometimes, if I am concerned about you – like if you are feeling like hurting yourself or are not in a safe place – I might need to contact someone before I have a chance to talk to you first, to support you. Would this be someone I could contact, to support you? I will always check in with </a:t>
            </a:r>
            <a:r>
              <a:rPr kumimoji="0" lang="en-NZ" sz="1050" i="1" u="none" strike="noStrike" kern="1200" cap="none" spc="0" normalizeH="0" baseline="0" noProof="0">
                <a:ln>
                  <a:noFill/>
                </a:ln>
                <a:solidFill>
                  <a:srgbClr val="55A4DE"/>
                </a:solidFill>
                <a:effectLst/>
                <a:uLnTx/>
                <a:uFillTx/>
                <a:latin typeface="Calibri"/>
                <a:ea typeface="+mn-ea"/>
                <a:cs typeface="+mn-cs"/>
              </a:rPr>
              <a:t>you as soon as I can, if I need to do this”</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Ensure consent is explored with open-ended questions, so rangatahi don’t ‘just agree’:</a:t>
            </a:r>
          </a:p>
          <a:p>
            <a:pPr marL="612726" lvl="1" indent="-155539">
              <a:buFont typeface="Arial" panose="020B0604020202020204" pitchFamily="34" charset="0"/>
              <a:buChar char="•"/>
              <a:defRPr/>
            </a:pPr>
            <a:r>
              <a:rPr kumimoji="0" lang="en-NZ" sz="1050" i="1" u="none" strike="noStrike" kern="1200" cap="none" spc="0" normalizeH="0" baseline="0" noProof="0">
                <a:ln>
                  <a:noFill/>
                </a:ln>
                <a:solidFill>
                  <a:srgbClr val="459BDB"/>
                </a:solidFill>
                <a:effectLst/>
                <a:uLnTx/>
                <a:uFillTx/>
                <a:latin typeface="Calibri"/>
                <a:ea typeface="+mn-ea"/>
                <a:cs typeface="+mn-cs"/>
              </a:rPr>
              <a:t>“What questions do you have about what might happen if I do need to contact them? How do you feel about that? Is it okay now that write that person’s name down as your trusted friend / whānau member(s)?”</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Explain to the rangatahi what will happen with their information after they leave any appointment </a:t>
            </a:r>
          </a:p>
          <a:p>
            <a:endParaRPr lang="en-US" sz="1400" b="1">
              <a:solidFill>
                <a:schemeClr val="accent2"/>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442913" y="1461131"/>
            <a:ext cx="9742441" cy="1323439"/>
          </a:xfrm>
          <a:prstGeom prst="rect">
            <a:avLst/>
          </a:prstGeom>
          <a:noFill/>
        </p:spPr>
        <p:txBody>
          <a:bodyPr wrap="square">
            <a:spAutoFit/>
          </a:bodyPr>
          <a:lstStyle/>
          <a:p>
            <a:r>
              <a:rPr lang="en-NZ" sz="1600"/>
              <a:t>Rangatahi told us they were not always aware of how the information they gave would be handled or shared. Some rangatahi reported they found out other staff knew information about them that they had not wanted to be shared. Staff reported uneasiness when managing cases where confidentiality had to be managed in balance with the safety of the rangatahi in their care. Understanding and explaining consent and confidentiality was considered a challenge by both staff and rangatahi.</a:t>
            </a:r>
          </a:p>
        </p:txBody>
      </p:sp>
      <p:sp>
        <p:nvSpPr>
          <p:cNvPr id="2" name="Oval 1">
            <a:extLst>
              <a:ext uri="{FF2B5EF4-FFF2-40B4-BE49-F238E27FC236}">
                <a16:creationId xmlns:a16="http://schemas.microsoft.com/office/drawing/2014/main" id="{AD062DE1-B861-A865-1A6E-4C49302E8C3D}"/>
              </a:ext>
            </a:extLst>
          </p:cNvPr>
          <p:cNvSpPr/>
          <p:nvPr/>
        </p:nvSpPr>
        <p:spPr bwMode="gray">
          <a:xfrm>
            <a:off x="388067" y="619052"/>
            <a:ext cx="900000" cy="900000"/>
          </a:xfrm>
          <a:prstGeom prst="ellipse">
            <a:avLst/>
          </a:prstGeom>
          <a:solidFill>
            <a:srgbClr val="43B02A"/>
          </a:solidFill>
          <a:ln w="19050" algn="ctr">
            <a:solidFill>
              <a:srgbClr val="43B02A"/>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6</a:t>
            </a:r>
          </a:p>
        </p:txBody>
      </p:sp>
      <p:grpSp>
        <p:nvGrpSpPr>
          <p:cNvPr id="4" name="Group 3">
            <a:extLst>
              <a:ext uri="{FF2B5EF4-FFF2-40B4-BE49-F238E27FC236}">
                <a16:creationId xmlns:a16="http://schemas.microsoft.com/office/drawing/2014/main" id="{795C18A0-D104-A742-359E-55CCDCEB27C1}"/>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4558E6E5-DD22-43FA-0DDE-5F0C2F0E7B4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8C18B901-DB8D-A6AC-FAD4-663A578E4014}"/>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60A493F4-C970-E94A-B4CD-761D382E832F}"/>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FD8D93E6-7C98-9E76-EEB4-35A43BA94335}"/>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CAC7488B-8ADB-6DD7-1F40-7650B6AF590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702D9660-A4FE-8E11-E1EE-EFA31FF43075}"/>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39AB3EE1-E014-3606-CEDF-7FA9142E3D9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743EDF50-C097-E610-9795-5A41A0E5DBB5}"/>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FC229F3A-CDDF-657A-81B3-A55D58F5E2D0}"/>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2F03F162-BDB2-8F9B-5D35-DB0A3D3536C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C5990AC7-CD7A-E473-DE75-BF5312A9874B}"/>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033F95E1-1175-9AA9-3251-832F91DC9FE4}"/>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B4D5E5EA-CE42-47D6-B281-B6E1DA88E77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D945F516-2ADF-0C12-45F1-DBC7CE73F75A}"/>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EB13C718-6AAC-DB62-5384-A2AF512EC529}"/>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C6C0D20B-DE6F-6213-667E-C70087370D5B}"/>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6AF330C0-C290-F732-6CD3-067C49C789C9}"/>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FCBB7F43-B1D7-F8C8-5C36-86718FAE1530}"/>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B726EDEE-306F-C5EE-86B9-DE9BDDF105CC}"/>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2D345C38-D339-5E38-15D4-10FD7721C62B}"/>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36ACE48A-BDC1-3B3E-A86F-AB75B7F50A64}"/>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86720916-48B2-7016-9A55-309568A59134}"/>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151E5930-003E-20CA-BA71-3936AB22214A}"/>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5DECD6D1-F38F-443A-06C5-7D6D1182607F}"/>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A229F3AA-4E8A-2481-E3F9-8F8317B6B5EC}"/>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A3FC1C14-12B2-5C48-DF22-5778B07B1DEA}"/>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F1A0DE1A-8AC5-7B25-4176-E3F0789D6148}"/>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2A6554AC-0634-B8F4-7F85-CBD8908F9A04}"/>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34321255-3EF6-A5E8-FFD7-C9722F41916C}"/>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14BAE363-A992-0F8C-A73D-E766780ED580}"/>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3F7D19ED-BC73-3132-15F1-140866C3C3B8}"/>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56033EC2-23CC-4DC4-1C77-423F4B337183}"/>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6C29B73C-2FE7-9CF1-3758-02351F2E2DED}"/>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6F7D7045-67BD-2310-2775-EE2D59651785}"/>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4B30BF35-789B-EA16-452D-2D0BA319A996}"/>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E7FF1BAA-7A7E-238A-EBFC-0B1978707034}"/>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7C1DE51E-BFE8-EBCF-884A-6659F110796D}"/>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EA116B4B-9F12-2FA6-B590-09BDC97C02CC}"/>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BD8987C4-079E-F363-F1AC-208AF3436149}"/>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5AE39903-A860-0D4F-69C4-09E6CFA51854}"/>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FCCFEDFF-2285-760D-DFDB-8F1242191862}"/>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180FE4A3-AD50-9B7C-B8A4-3721141EEAF5}"/>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448306D8-BEAD-8A87-FAC1-241E03597CC5}"/>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6F6A8FB2-4062-97D2-0770-95EA1A84D18A}"/>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625ACEB2-2760-378F-C45C-9962A1F16753}"/>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6B1EE72E-620C-45C3-D22C-9E968B8397B3}"/>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9760195A-20F4-FF0A-E72F-66FCFD0891FB}"/>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92EBA897-7770-7A55-44D2-2392015A4F55}"/>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FCF58DD3-D213-9FC9-7E62-4861A28503F9}"/>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F5DE0C1D-EB01-48F8-4D67-5D65175EB26D}"/>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A11914AA-F60B-6224-6F8B-C32D4430DF1C}"/>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0308D65D-1114-E57E-57AC-CA2404531233}"/>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C3EC8CC3-25DC-4A5C-5EC1-B198B874A644}"/>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69BFE664-C8D8-1D8F-1AB0-D36FD3BC77BC}"/>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B0038295-FEEF-E848-579B-F210338C1E82}"/>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A700CC85-0457-A577-1245-90F6670941F3}"/>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33ECBF83-96A7-78B7-636E-00AD6F83CF5B}"/>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9E757E6F-EB34-8EDA-E908-269D4B5A3446}"/>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9746AB01-2B54-AA19-9E11-FB3FB87E80B6}"/>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72951719-BBB8-B1EB-9CC7-BE287C128318}"/>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E349CA39-8ECD-B4E9-B481-962AA789F1D1}"/>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39D68A50-18AB-D3CA-96A9-603654E470BD}"/>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CC9E7F30-9262-3D30-B5FF-1ED096F29845}"/>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5B5FBAE2-4781-7D6F-B2D2-5DB1142438D1}"/>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5613D069-1418-5D08-05F7-DE005C2C5C96}"/>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63A889C3-0C1E-F599-BCB4-E42D84B69947}"/>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DF83516B-EE99-5E19-5A57-07BB354AE710}"/>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505E93AB-300B-7AAF-C0B2-88879ADA6BA1}"/>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7F835239-4311-7457-1543-890E5DBF61A8}"/>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17E55641-946E-437F-138F-95F98EAB4E4C}"/>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674EC209-3D18-175D-E542-5C646412C970}"/>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44F03171-3FE5-861A-3B0D-F7BDB7C78298}"/>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03E322C9-7D04-38FB-B3F8-68BE4EA15E47}"/>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7880E5BE-40FA-4E84-C4B7-34CC73BEFCF3}"/>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5C27409A-B99E-5306-1CE3-106FCF87A8BE}"/>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BF748145-22F2-CBB7-022C-EC9926EED4CC}"/>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3718464A-C2D0-AB38-00C6-C6848619D062}"/>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0B94BD9D-5B6E-8379-0B84-CD1547197218}"/>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1BAFB716-6F73-A187-C970-F9F8292FFEB4}"/>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EFB2E6C2-648D-988B-8B0A-3E4CBCEE821C}"/>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02CFA294-63CD-6106-28B0-CA2BE5D0E973}"/>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4756348C-2688-5974-2609-253D8AD992C8}"/>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9D86A764-42EB-E60A-477D-13A0B1EB876B}"/>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940AF1C0-6ECF-1BEF-8FBC-409DD7CB1E2A}"/>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15BC654E-3D5D-6E7F-210F-3BBD693463E1}"/>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E652E11D-3034-8FD7-F825-0A5D3518A6AE}"/>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A1302819-1CB8-D8FC-31CC-1E2FB2AF7508}"/>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5C0FEB68-0F2E-A020-8D14-6FA2734915F4}"/>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68136544-E55A-7DCA-9889-F6CDD48079E0}"/>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97DF07D5-FE40-2E68-99AC-8B34C5DAD6F2}"/>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0CA29647-E7E1-ED3B-78F2-A3EB8C799C6D}"/>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1C0CDFC9-5E3D-5635-72D5-08F03A74FAFB}"/>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A07D6689-8F09-0451-8D61-D70700FD743D}"/>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0B2475DF-8335-A94A-9C44-54CE150808A9}"/>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2CB5F6DB-9B19-F06A-8B9F-A03283E1D520}"/>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B615B505-120B-8D28-AD13-C44C00D63A64}"/>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987267D6-75BB-D524-6ACE-ACDFC395B008}"/>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95AB3873-D83F-D6DA-1903-785AF5BF2E50}"/>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B37621CA-DF11-641C-90C2-64A2BFE57464}"/>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6F557394-67CD-9943-4B44-7570A2F7604F}"/>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9ABE438D-9AF6-B645-0CCD-0EC805264624}"/>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3811B2FA-C8AF-24FC-B9A2-1A85318FEDF3}"/>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78F3DBB9-5C88-10E7-5386-220A6609BEA2}"/>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2AB5ED9E-46C7-2321-45E7-9C54F3F60022}"/>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2613608F-EBA9-791A-E6DF-CA24D17F99FB}"/>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6BD4778A-55BD-A54E-9934-005FF744B929}"/>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D567FD5D-EE2E-32E7-55A1-CEDCCBE99667}"/>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6019E7F8-D237-40F8-7B76-5237330F9FF8}"/>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A329E925-989F-3113-2872-609856E1A3BF}"/>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75EFA134-5EED-A156-E5E3-CBDE7C4BFEFD}"/>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56980A92-7266-207E-05CC-65EDF6D86974}"/>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9B6A7324-0E64-D85A-6987-8C90C8544075}"/>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12695B30-DAA4-D331-F037-5291EAC8341C}"/>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95AF41C6-3A09-2CAB-9AE3-3E4AE73C9F98}"/>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7586A4A2-96EB-C012-6433-018CC2B43F68}"/>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66FB14FB-0630-C799-7CBD-D9E6DE8DE847}"/>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9B4188B3-AC1D-4001-9C90-55B9CEA52F49}"/>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0A22FBD8-C1B4-33DD-9520-939A9498818B}"/>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6AA5CE8E-2012-236E-7704-F46DF086E89B}"/>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D768E624-76B7-5E27-8F1C-6997FE165B12}"/>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90B10636-7983-CEB0-062F-584654987011}"/>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6FAEFD1B-39C3-F2F2-41ED-DC969AFAC655}"/>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83DE9095-A400-174E-A912-F7E07E2D667F}"/>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F4D3AD5C-E622-B67B-EF94-830A0360FECB}"/>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6C628E48-EA2E-9F1B-522D-688582BC7312}"/>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B8C38773-DD8C-AFF0-9945-FAEB77B67C3B}"/>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1A6A64DA-8E6F-24F1-6CA0-1EB4FF7807E2}"/>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E828DDA8-1AE1-E1A8-CF07-9893234EA48D}"/>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0FBFDA01-F70B-F7CA-156A-41D33E4E67BB}"/>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35551212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370551" y="866562"/>
            <a:ext cx="9033176" cy="648641"/>
          </a:xfrm>
          <a:prstGeom prst="rect">
            <a:avLst/>
          </a:prstGeom>
          <a:ln w="28575">
            <a:solidFill>
              <a:schemeClr val="bg1"/>
            </a:solidFill>
          </a:ln>
        </p:spPr>
        <p:txBody>
          <a:bodyPr lIns="144000" anchor="ctr"/>
          <a:lstStyle/>
          <a:p>
            <a:r>
              <a:rPr lang="en-NZ">
                <a:latin typeface="+mj-lt"/>
              </a:rPr>
              <a:t>I am asked about what is important to me</a:t>
            </a: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6640003" y="2854220"/>
            <a:ext cx="3517041" cy="4117549"/>
          </a:xfrm>
          <a:prstGeom prst="rect">
            <a:avLst/>
          </a:prstGeom>
          <a:noFill/>
          <a:ln w="19050" algn="ctr">
            <a:solidFill>
              <a:schemeClr val="accent3"/>
            </a:solidFill>
            <a:miter lim="800000"/>
            <a:headEnd/>
            <a:tailEnd/>
          </a:ln>
        </p:spPr>
        <p:txBody>
          <a:bodyPr wrap="square" lIns="88900" tIns="88900" rIns="88900" bIns="88900" rtlCol="0" anchor="t"/>
          <a:lstStyle/>
          <a:p>
            <a:r>
              <a:rPr lang="en-US" sz="1400" b="1">
                <a:solidFill>
                  <a:srgbClr val="6FC2B4"/>
                </a:solidFill>
              </a:rPr>
              <a:t>Priority rangatahi asked for…</a:t>
            </a:r>
          </a:p>
          <a:p>
            <a:endParaRPr lang="en-US" sz="1400" b="1">
              <a:solidFill>
                <a:srgbClr val="6FC2B4"/>
              </a:solidFill>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lang="en-GB" sz="1050">
                <a:solidFill>
                  <a:prstClr val="black"/>
                </a:solidFill>
                <a:latin typeface="Calibri"/>
                <a:cs typeface="Calibri Light" panose="020F0302020204030204" pitchFamily="34" charset="0"/>
              </a:rPr>
              <a:t>E</a:t>
            </a:r>
            <a:r>
              <a:rPr kumimoji="0" lang="en-GB" sz="1050" b="0" i="0" u="none" strike="noStrike" kern="1200" cap="none" spc="0" normalizeH="0" baseline="0" noProof="0" err="1">
                <a:ln>
                  <a:noFill/>
                </a:ln>
                <a:solidFill>
                  <a:prstClr val="black"/>
                </a:solidFill>
                <a:effectLst/>
                <a:uLnTx/>
                <a:uFillTx/>
                <a:latin typeface="Calibri"/>
                <a:ea typeface="+mn-ea"/>
                <a:cs typeface="Calibri Light" panose="020F0302020204030204" pitchFamily="34" charset="0"/>
              </a:rPr>
              <a:t>xplore</a:t>
            </a:r>
            <a:r>
              <a:rPr kumimoji="0" lang="en-GB" sz="1050" b="0" i="0" u="none" strike="noStrike" kern="1200" cap="none" spc="0" normalizeH="0" baseline="0" noProof="0">
                <a:ln>
                  <a:noFill/>
                </a:ln>
                <a:solidFill>
                  <a:prstClr val="black"/>
                </a:solidFill>
                <a:effectLst/>
                <a:uLnTx/>
                <a:uFillTx/>
                <a:latin typeface="Calibri"/>
                <a:ea typeface="+mn-ea"/>
                <a:cs typeface="Calibri Light" panose="020F0302020204030204" pitchFamily="34" charset="0"/>
              </a:rPr>
              <a:t> my whakapapa. Ensure there is cultural expression and connection to my culture</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Explore my life at school and with </a:t>
            </a:r>
            <a:r>
              <a:rPr kumimoji="0" lang="en-NZ" sz="1050" b="0" i="0" u="none" strike="noStrike" kern="1200" cap="none" spc="0" normalizeH="0" baseline="0" noProof="0" err="1">
                <a:ln>
                  <a:noFill/>
                </a:ln>
                <a:solidFill>
                  <a:prstClr val="black"/>
                </a:solidFill>
                <a:effectLst/>
                <a:uLnTx/>
                <a:uFillTx/>
                <a:latin typeface="Calibri"/>
                <a:ea typeface="+mn-ea"/>
                <a:cs typeface="+mn-cs"/>
              </a:rPr>
              <a:t>fanau</a:t>
            </a:r>
            <a:r>
              <a:rPr kumimoji="0" lang="en-NZ" sz="1050" b="0" i="0" u="none" strike="noStrike" kern="1200" cap="none" spc="0" normalizeH="0" baseline="0" noProof="0">
                <a:ln>
                  <a:noFill/>
                </a:ln>
                <a:solidFill>
                  <a:prstClr val="black"/>
                </a:solidFill>
                <a:effectLst/>
                <a:uLnTx/>
                <a:uFillTx/>
                <a:latin typeface="Calibri"/>
                <a:ea typeface="+mn-ea"/>
                <a:cs typeface="+mn-cs"/>
              </a:rPr>
              <a:t>, and my connections to culture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 </a:t>
            </a:r>
            <a:r>
              <a:rPr kumimoji="0" lang="en-NZ" sz="1050" b="0" i="0" u="none" strike="noStrike" kern="1200" cap="none" spc="0" normalizeH="0" baseline="0" noProof="0">
                <a:ln>
                  <a:noFill/>
                </a:ln>
                <a:solidFill>
                  <a:prstClr val="black"/>
                </a:solidFill>
                <a:effectLst/>
                <a:uLnTx/>
                <a:uFillTx/>
                <a:latin typeface="Calibri"/>
                <a:ea typeface="+mn-ea"/>
                <a:cs typeface="+mn-cs"/>
              </a:rPr>
              <a:t>Understand how I might be exploring my identity. </a:t>
            </a:r>
            <a:r>
              <a:rPr lang="en-NZ" sz="1050">
                <a:solidFill>
                  <a:prstClr val="black"/>
                </a:solidFill>
                <a:latin typeface="Calibri"/>
              </a:rPr>
              <a:t>Check in with my correct name and pronouns. Upskill on rainbow issues – I shouldn’t have to educate you</a:t>
            </a:r>
            <a:endParaRPr kumimoji="0" lang="en-NZ" sz="1050" b="0"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a:t>
            </a:r>
            <a:r>
              <a:rPr kumimoji="0" lang="en-NZ" sz="1050" b="0" i="0" u="none" strike="noStrike" kern="1200" cap="none" spc="0" normalizeH="0" baseline="0" noProof="0">
                <a:ln>
                  <a:noFill/>
                </a:ln>
                <a:solidFill>
                  <a:prstClr val="black"/>
                </a:solidFill>
                <a:effectLst/>
                <a:uLnTx/>
                <a:uFillTx/>
                <a:latin typeface="Calibri"/>
                <a:ea typeface="+mn-ea"/>
                <a:cs typeface="+mn-cs"/>
              </a:rPr>
              <a:t>Understand that I may have been traumatised by the medical system</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i="0" u="none" strike="noStrike" kern="1200" cap="none" spc="0" normalizeH="0" baseline="0" noProof="0">
                <a:ln>
                  <a:noFill/>
                </a:ln>
                <a:solidFill>
                  <a:prstClr val="black"/>
                </a:solidFill>
                <a:effectLst/>
                <a:uLnTx/>
                <a:uFillTx/>
                <a:latin typeface="Calibri"/>
                <a:ea typeface="+mn-ea"/>
                <a:cs typeface="+mn-cs"/>
              </a:rPr>
              <a:t>Understand root causes and motivations. Upskill in trauma informed care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Calibri Light"/>
              </a:rPr>
              <a:t>Teen </a:t>
            </a:r>
            <a:r>
              <a:rPr lang="en-NZ" sz="1050" b="1">
                <a:solidFill>
                  <a:prstClr val="black"/>
                </a:solidFill>
                <a:latin typeface="Calibri"/>
                <a:cs typeface="Calibri Light"/>
              </a:rPr>
              <a:t>p</a:t>
            </a:r>
            <a:r>
              <a:rPr kumimoji="0" lang="en-NZ" sz="1050" b="1" i="0" u="none" strike="noStrike" kern="1200" cap="none" spc="0" normalizeH="0" baseline="0" noProof="0" err="1">
                <a:ln>
                  <a:noFill/>
                </a:ln>
                <a:solidFill>
                  <a:prstClr val="black"/>
                </a:solidFill>
                <a:effectLst/>
                <a:uLnTx/>
                <a:uFillTx/>
                <a:latin typeface="Calibri"/>
                <a:ea typeface="+mn-ea"/>
                <a:cs typeface="Calibri Light"/>
              </a:rPr>
              <a:t>arents</a:t>
            </a:r>
            <a:r>
              <a:rPr kumimoji="0" lang="en-NZ" sz="1050" b="1" i="0" u="none" strike="noStrike" kern="1200" cap="none" spc="0" normalizeH="0" baseline="0" noProof="0">
                <a:ln>
                  <a:noFill/>
                </a:ln>
                <a:solidFill>
                  <a:prstClr val="black"/>
                </a:solidFill>
                <a:effectLst/>
                <a:uLnTx/>
                <a:uFillTx/>
                <a:latin typeface="Calibri"/>
                <a:ea typeface="+mn-ea"/>
                <a:cs typeface="Calibri Light"/>
              </a:rPr>
              <a:t>: </a:t>
            </a:r>
            <a:r>
              <a:rPr kumimoji="0" lang="en-NZ" sz="1050" b="0" i="0" u="none" strike="noStrike" kern="1200" cap="none" spc="0" normalizeH="0" baseline="0" noProof="0">
                <a:ln>
                  <a:noFill/>
                </a:ln>
                <a:solidFill>
                  <a:prstClr val="black"/>
                </a:solidFill>
                <a:effectLst/>
                <a:uLnTx/>
                <a:uFillTx/>
                <a:latin typeface="Calibri"/>
                <a:ea typeface="+mn-ea"/>
                <a:cs typeface="Calibri Light"/>
              </a:rPr>
              <a:t>Take time to understand my relationship(s) and my aspirations for myself and my growing wh</a:t>
            </a:r>
            <a:r>
              <a:rPr kumimoji="0" lang="en-NZ" sz="1050" b="0" i="0" u="none" strike="noStrike" kern="1200" cap="none" spc="0" normalizeH="0" baseline="0" noProof="0">
                <a:ln>
                  <a:noFill/>
                </a:ln>
                <a:solidFill>
                  <a:prstClr val="black"/>
                </a:solidFill>
                <a:effectLst/>
                <a:uLnTx/>
                <a:uFillTx/>
                <a:latin typeface="Calibri Light" panose="020F0302020204030204" pitchFamily="34" charset="0"/>
                <a:cs typeface="Calibri Light" panose="020F0302020204030204" pitchFamily="34" charset="0"/>
              </a:rPr>
              <a:t>ā</a:t>
            </a:r>
            <a:r>
              <a:rPr kumimoji="0" lang="en-NZ" sz="1050" b="0" i="0" u="none" strike="noStrike" kern="1200" cap="none" spc="0" normalizeH="0" baseline="0" noProof="0">
                <a:ln>
                  <a:noFill/>
                </a:ln>
                <a:solidFill>
                  <a:prstClr val="black"/>
                </a:solidFill>
                <a:effectLst/>
                <a:uLnTx/>
                <a:uFillTx/>
                <a:latin typeface="Calibri"/>
                <a:ea typeface="+mn-ea"/>
                <a:cs typeface="Calibri Light"/>
              </a:rPr>
              <a:t>nau</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endParaRPr lang="en-US" sz="1400" b="1">
              <a:solidFill>
                <a:schemeClr val="accent3"/>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880711"/>
            <a:ext cx="1213741" cy="4101114"/>
          </a:xfrm>
          <a:prstGeom prst="rect">
            <a:avLst/>
          </a:prstGeom>
          <a:noFill/>
          <a:ln w="19050" algn="ctr">
            <a:solidFill>
              <a:schemeClr val="accent3"/>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050"/>
          </a:p>
          <a:p>
            <a:r>
              <a:rPr lang="en-NZ" sz="1050"/>
              <a:t>Rangatahi want to be asked about what is important to them, rather than just being run through the HEEADSSS assessment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861931"/>
            <a:ext cx="4558768" cy="4101114"/>
          </a:xfrm>
          <a:prstGeom prst="rect">
            <a:avLst/>
          </a:prstGeom>
          <a:noFill/>
          <a:ln w="19050" algn="ctr">
            <a:solidFill>
              <a:schemeClr val="accent3"/>
            </a:solidFill>
            <a:miter lim="800000"/>
            <a:headEnd/>
            <a:tailEnd/>
          </a:ln>
        </p:spPr>
        <p:txBody>
          <a:bodyPr wrap="square" lIns="88900" tIns="88900" rIns="88900" bIns="88900" rtlCol="0" anchor="t"/>
          <a:lstStyle/>
          <a:p>
            <a:pPr marL="0" algn="l" rtl="0" eaLnBrk="1" fontAlgn="ctr" latinLnBrk="0" hangingPunct="1">
              <a:spcBef>
                <a:spcPts val="0"/>
              </a:spcBef>
              <a:spcAft>
                <a:spcPts val="0"/>
              </a:spcAft>
            </a:pPr>
            <a:r>
              <a:rPr lang="en-US" sz="1400" b="1">
                <a:solidFill>
                  <a:srgbClr val="6FC2B4"/>
                </a:solidFill>
              </a:rPr>
              <a:t>What rangatahi would like to experience…</a:t>
            </a:r>
            <a:br>
              <a:rPr lang="en-US" sz="1400" b="1">
                <a:solidFill>
                  <a:srgbClr val="459BDB"/>
                </a:solidFill>
              </a:rPr>
            </a:br>
            <a:endParaRPr lang="en-AU" sz="1050"/>
          </a:p>
          <a:p>
            <a:pPr marL="171450" indent="-171450" algn="l" rtl="0" eaLnBrk="1" fontAlgn="ctr" latinLnBrk="0" hangingPunct="1">
              <a:spcBef>
                <a:spcPts val="0"/>
              </a:spcBef>
              <a:spcAft>
                <a:spcPts val="0"/>
              </a:spcAft>
              <a:buFont typeface="Arial" panose="020B0604020202020204" pitchFamily="34" charset="0"/>
              <a:buChar char="•"/>
            </a:pPr>
            <a:r>
              <a:rPr lang="en-AU" sz="1050"/>
              <a:t>Focus on whanaungatanga and getting to know the rangatahi you are seeing. Make time to build a relationship before asking about their health and wellbeing</a:t>
            </a:r>
          </a:p>
          <a:p>
            <a:pPr marL="171450" indent="-171450" algn="l" rtl="0" eaLnBrk="1" fontAlgn="ctr" latinLnBrk="0" hangingPunct="1">
              <a:spcBef>
                <a:spcPts val="0"/>
              </a:spcBef>
              <a:spcAft>
                <a:spcPts val="0"/>
              </a:spcAft>
              <a:buFont typeface="Arial" panose="020B0604020202020204" pitchFamily="34" charset="0"/>
              <a:buChar char="•"/>
            </a:pPr>
            <a:r>
              <a:rPr lang="en-AU" sz="1050"/>
              <a:t>Ask the rangatahi about what they would like to talk about</a:t>
            </a:r>
          </a:p>
          <a:p>
            <a:pPr marL="171450" indent="-171450" algn="l" rtl="0" eaLnBrk="1" fontAlgn="ctr" latinLnBrk="0" hangingPunct="1">
              <a:spcBef>
                <a:spcPts val="0"/>
              </a:spcBef>
              <a:spcAft>
                <a:spcPts val="0"/>
              </a:spcAft>
              <a:buFont typeface="Arial" panose="020B0604020202020204" pitchFamily="34" charset="0"/>
              <a:buChar char="•"/>
            </a:pPr>
            <a:r>
              <a:rPr lang="en-AU" sz="1050"/>
              <a:t>Think about the topics rangatahi identified as most important to them</a:t>
            </a:r>
          </a:p>
          <a:p>
            <a:pPr marL="628637" lvl="1" indent="-171450" fontAlgn="ctr">
              <a:buFont typeface="Arial" panose="020B0604020202020204" pitchFamily="34" charset="0"/>
              <a:buChar char="•"/>
            </a:pPr>
            <a:r>
              <a:rPr lang="en-AU" sz="1050"/>
              <a:t>Healthy Relationships: </a:t>
            </a:r>
            <a:r>
              <a:rPr lang="en-NZ" sz="1050"/>
              <a:t>My relationships with myself, my friends and my whānau</a:t>
            </a:r>
          </a:p>
          <a:p>
            <a:pPr marL="628637" lvl="1" indent="-171450" fontAlgn="ctr">
              <a:buFont typeface="Arial" panose="020B0604020202020204" pitchFamily="34" charset="0"/>
              <a:buChar char="•"/>
            </a:pPr>
            <a:r>
              <a:rPr lang="en-NZ" sz="1050"/>
              <a:t>Emotional Health: Understanding and regulating my emotions</a:t>
            </a:r>
          </a:p>
          <a:p>
            <a:pPr marL="628637" lvl="1" indent="-171450" fontAlgn="ctr">
              <a:buFont typeface="Arial" panose="020B0604020202020204" pitchFamily="34" charset="0"/>
              <a:buChar char="•"/>
            </a:pPr>
            <a:r>
              <a:rPr lang="en-NZ" sz="1050"/>
              <a:t>Recreation: Understand how I spend free time. Does it involve anything that may cause harm to me or my friends?</a:t>
            </a:r>
          </a:p>
          <a:p>
            <a:pPr marL="628637" lvl="1" indent="-171450" fontAlgn="ctr">
              <a:buFont typeface="Arial" panose="020B0604020202020204" pitchFamily="34" charset="0"/>
              <a:buChar char="•"/>
            </a:pPr>
            <a:r>
              <a:rPr lang="en-NZ" sz="1050"/>
              <a:t>At Home: Understand what home looks like for me</a:t>
            </a:r>
          </a:p>
          <a:p>
            <a:pPr marL="628637" lvl="1" indent="-171450" fontAlgn="ctr">
              <a:buFont typeface="Arial" panose="020B0604020202020204" pitchFamily="34" charset="0"/>
              <a:buChar char="•"/>
            </a:pPr>
            <a:r>
              <a:rPr lang="en-NZ" sz="1050"/>
              <a:t>Intimacy: Understanding what a healthy intimate relationship looks like</a:t>
            </a:r>
          </a:p>
          <a:p>
            <a:pPr marL="628637" lvl="1" indent="-171450" fontAlgn="ctr">
              <a:buFont typeface="Arial" panose="020B0604020202020204" pitchFamily="34" charset="0"/>
              <a:buChar char="•"/>
            </a:pPr>
            <a:r>
              <a:rPr lang="en-NZ" sz="1050"/>
              <a:t>Expression &amp; Identity: Starting to explore my sense of self. Questions around gender, identity</a:t>
            </a:r>
          </a:p>
          <a:p>
            <a:pPr marL="628637" lvl="1" indent="-171450" fontAlgn="ctr">
              <a:buFont typeface="Arial" panose="020B0604020202020204" pitchFamily="34" charset="0"/>
              <a:buChar char="•"/>
            </a:pPr>
            <a:r>
              <a:rPr lang="en-NZ" sz="1050"/>
              <a:t>Motivations &amp; Root Causes: Talk to me about what is relevant to me. Sometimes my behaviour is due to root causes (trauma)</a:t>
            </a:r>
          </a:p>
          <a:p>
            <a:pPr marL="628637" lvl="1" indent="-171450" fontAlgn="ctr">
              <a:buFont typeface="Arial" panose="020B0604020202020204" pitchFamily="34" charset="0"/>
              <a:buChar char="•"/>
            </a:pPr>
            <a:r>
              <a:rPr lang="en-NZ" sz="1050"/>
              <a:t>Activity &amp; Physical Health: Ask me about my sports, hobbies and interests. I’m going through puberty</a:t>
            </a:r>
          </a:p>
          <a:p>
            <a:pPr marL="628637" lvl="1" indent="-171450" fontAlgn="ctr">
              <a:buFont typeface="Arial" panose="020B0604020202020204" pitchFamily="34" charset="0"/>
              <a:buChar char="•"/>
            </a:pPr>
            <a:endParaRPr lang="en-NZ" sz="1050"/>
          </a:p>
        </p:txBody>
      </p:sp>
      <p:sp>
        <p:nvSpPr>
          <p:cNvPr id="13" name="TextBox 12">
            <a:extLst>
              <a:ext uri="{FF2B5EF4-FFF2-40B4-BE49-F238E27FC236}">
                <a16:creationId xmlns:a16="http://schemas.microsoft.com/office/drawing/2014/main" id="{26129681-873F-B6B5-FFC1-434081CF970D}"/>
              </a:ext>
            </a:extLst>
          </p:cNvPr>
          <p:cNvSpPr txBox="1"/>
          <p:nvPr/>
        </p:nvSpPr>
        <p:spPr>
          <a:xfrm>
            <a:off x="448756" y="1688917"/>
            <a:ext cx="9681587" cy="1077218"/>
          </a:xfrm>
          <a:prstGeom prst="rect">
            <a:avLst/>
          </a:prstGeom>
          <a:noFill/>
        </p:spPr>
        <p:txBody>
          <a:bodyPr wrap="square">
            <a:spAutoFit/>
          </a:bodyPr>
          <a:lstStyle/>
          <a:p>
            <a:r>
              <a:rPr lang="en-NZ" sz="1600"/>
              <a:t>Rangatahi did not connect with HEEADSSS and felt it was used as a tick-box and was a barrier to  their nurses being able to ask them about what was important to them at this first interaction. Rangatahi also felt HEEADSSS may be appropriate at a later stage in SBHS, rather than the first session, which should be about building relationships and focusing on what is important to each individual rangatahi.</a:t>
            </a:r>
          </a:p>
        </p:txBody>
      </p:sp>
      <p:sp>
        <p:nvSpPr>
          <p:cNvPr id="2" name="Oval 1">
            <a:extLst>
              <a:ext uri="{FF2B5EF4-FFF2-40B4-BE49-F238E27FC236}">
                <a16:creationId xmlns:a16="http://schemas.microsoft.com/office/drawing/2014/main" id="{03011E1E-6989-843A-321C-4CF3D6F0D6A2}"/>
              </a:ext>
            </a:extLst>
          </p:cNvPr>
          <p:cNvSpPr/>
          <p:nvPr/>
        </p:nvSpPr>
        <p:spPr bwMode="gray">
          <a:xfrm>
            <a:off x="458645" y="543538"/>
            <a:ext cx="900000" cy="900000"/>
          </a:xfrm>
          <a:prstGeom prst="ellipse">
            <a:avLst/>
          </a:prstGeom>
          <a:solidFill>
            <a:schemeClr val="accent3"/>
          </a:solidFill>
          <a:ln w="19050" algn="ctr">
            <a:solidFill>
              <a:schemeClr val="accent3"/>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7</a:t>
            </a:r>
          </a:p>
        </p:txBody>
      </p:sp>
      <p:grpSp>
        <p:nvGrpSpPr>
          <p:cNvPr id="4" name="Group 3">
            <a:extLst>
              <a:ext uri="{FF2B5EF4-FFF2-40B4-BE49-F238E27FC236}">
                <a16:creationId xmlns:a16="http://schemas.microsoft.com/office/drawing/2014/main" id="{07E48E56-4F05-8930-46EB-8CB2B0E1DA89}"/>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BE37FD49-56F4-1A76-0E37-3910A6DA573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6D228B8D-2AE9-27F1-4CFA-F2E8B6B8F5AB}"/>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587F6425-E5D9-9C17-3E2F-93C7EE041EC1}"/>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81C14154-931E-FC99-449C-E38BA51B0CA4}"/>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EC4B1A3C-D601-7964-283D-AAC0E72A3E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8B2E30FB-3B63-3A30-BEE3-78984FB0B3A2}"/>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9645B9C0-2367-E633-E756-66DA1DFE15F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A377081F-C530-87F4-AB9C-EA17002969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B2AF838E-1903-ECAC-E018-B053C9ABDC38}"/>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3B3ED0B3-4959-9F8A-27B2-ABB086C7496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C9A8168E-B529-76F2-DC43-AF2BF73BC0A5}"/>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E9621B80-DE4D-6F65-FB05-2A7F86D52178}"/>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6D315581-DC41-80C3-2105-42D61CD1BCD8}"/>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393FF063-4C06-6E60-33CC-62A5C5427AC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750D5E5A-6226-1162-CECB-34311574BDE3}"/>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B64E876C-061D-F25C-CEED-E5DDB050F7F4}"/>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0F38CF2E-80D4-FA14-058F-E09FDCA0451E}"/>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0DC74CBE-2740-DC51-E89A-FF17B92CFADE}"/>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C8EB31FD-ED17-114B-F113-AD939D4FDB81}"/>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5522DCDF-0C04-2341-6967-36C9BB278680}"/>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CDCC9251-44E5-8631-B96F-2C591865047A}"/>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EF3ECAF5-5897-D030-E190-3E637D013297}"/>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031E94E7-9442-2980-67A1-09ABD0D6230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1447C153-57B6-C09E-1487-4F44A85AD992}"/>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32D037D0-B896-9E43-8FC9-93A6514C857A}"/>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471BAF2D-68A1-348C-1B77-01BCB9479852}"/>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B072C92D-AC2F-5A02-6535-3D26D4D774C6}"/>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91074168-84DE-DD7D-D351-02FE5E853ADD}"/>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7AA2C187-566A-A5A1-6172-6CD77079A3CF}"/>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80141F2B-A6A6-AEA1-7F46-DFEFB331E82B}"/>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EA0B1537-E8E0-01A4-4071-13B9FF98A4C1}"/>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B03A50F2-04B7-4BFE-5D3B-5E955514FB98}"/>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5112A076-EC81-3C48-09A0-C3B312880AAE}"/>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6BDEB562-CD01-1A3D-9361-BA172C8AF28D}"/>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381CCFD0-BA54-4A3A-C9FC-FDD28672AA26}"/>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05DC4F5A-5E3B-A999-9371-AC8D17305E1F}"/>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91299A7D-0242-D926-F0F0-4DC7824673DF}"/>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29DD3A19-C1BC-A7A6-9887-CBB11BC8C1E7}"/>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1FAA98BA-7044-6EAA-780E-9885DF85DAC9}"/>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DBE88989-5CEB-8211-5098-E537B0EAC6B4}"/>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23566E66-FE0D-34A8-EF41-5A90AE38650A}"/>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FCA3F783-1C1E-D6AC-385B-40DC860960B6}"/>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C184CA23-0BF8-2355-0174-7C92A35308A6}"/>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F4C35061-5A15-F7F2-38A7-A5B1B0DBED1E}"/>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84CF1E8A-6A0B-9DA9-775D-DA14499B8C3C}"/>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BCCFDD9C-0F74-82CA-4265-9D0F96026491}"/>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4D26DF5A-EA42-A6FE-78C0-BF97A791A262}"/>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1CBB9E96-9406-883D-D2AE-E56E8B7BDD14}"/>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69643694-77A7-6B20-F2E3-45E2E0891DF6}"/>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4D6CC5B1-2C02-2F05-B270-F4691FF80BF4}"/>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649A2A88-9644-7A20-739B-DCE085070A3A}"/>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78683FEA-3DDB-3A61-94B8-8903782ECE55}"/>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56BEE6E1-036A-5874-934E-A0BDF09AF436}"/>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86DE0D2F-AEA0-C731-C5CF-16AFA2AEE6BB}"/>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441AAAB1-10EF-3C27-D681-3940268F873A}"/>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F29DBA8A-BDBA-1215-679D-28F6E162035C}"/>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5E516768-B46D-41F9-3800-786B58FD174E}"/>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04C77F33-8E01-4B46-382E-FFAD271A2702}"/>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E8087534-A160-F59A-DDA8-8071E239AD5A}"/>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2D3D823D-B0EC-D49B-5A53-8B183DA3F1A1}"/>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825737C9-DA87-1ACE-EB7E-D2BA5474BFEC}"/>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F0298BD6-BF27-BF66-F405-FE0DCD99A8F7}"/>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E5C6E2AE-1DE9-33B0-73F2-70C717C7F38D}"/>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35D260F0-F894-9F53-6549-26A00BF66A2F}"/>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745E80FF-C938-43F3-25A6-0272BBA9FD99}"/>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7BB25DED-C461-0F23-1020-2530CDB7F1FC}"/>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21C83B33-4333-9FC9-AD8D-3EDABDC3E9F5}"/>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59955560-5578-F3AD-A05F-623E1F11C2E1}"/>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F137AA36-B21B-E58F-0C83-269E1586BBBC}"/>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83CA3255-D3BB-7180-028B-66792E769E3F}"/>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98EF73B7-8A48-F584-9587-D713A0A2F5B4}"/>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28A55FFD-10C0-7E57-AAD7-93CAD9919A3D}"/>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388F300F-CD05-E405-6CD3-1EBFAF4BAAF9}"/>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37E31874-50B5-46FD-BDCB-940FBD0F6745}"/>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0E5F8D47-6193-C094-9730-8B4BAF4D2565}"/>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FB72DE4C-3E46-89FB-9D25-54C4F4E22DB6}"/>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2C6C5CBC-189C-B5D6-8494-D1EE00E27A1A}"/>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3D7BDE42-5FCC-64E4-1835-4F1FC8EF09D1}"/>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05D12B8F-C01F-9385-B125-97059351DE99}"/>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92122FF2-7D53-157C-516B-CEF1C2C31E52}"/>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395F7AF8-4B4C-DFCB-2AB6-D8628F44A5AE}"/>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395EC0D2-68B9-7FCE-D843-3D501486AF57}"/>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3412BE11-8A71-A9A2-610E-C4E43CB10AF5}"/>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81370A61-219F-21C8-1430-A9FF4957AC42}"/>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D4865350-109E-E723-5B2B-FF2A36B4716C}"/>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A0498C9B-758D-88C1-10EE-FC56F8AEB438}"/>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F730FBCD-8B01-3D48-7514-6C7F2ADAFBC8}"/>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C1B32850-7B57-5368-04A3-5CA557EC53F0}"/>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529ADC52-3B9A-A0A7-E931-990F2485E6E0}"/>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366F5492-2324-CF34-D4AD-FFB8D7464257}"/>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E7BE4871-F484-A598-15DB-3068DB48545E}"/>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B9A97B5B-BEA1-740F-7B8F-C57047CEF7AF}"/>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DDA037F7-A568-AF76-4E59-F5FFE41C9318}"/>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E8465A8F-A55B-60A4-4628-C7A9D56F1D5B}"/>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F9C13E4B-A1F1-840C-4D7A-1CEF3A9F632C}"/>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EE32A8C3-CD66-0025-FA55-D01F12E34606}"/>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AC08BC4B-5E35-0F4E-C641-1DAED46257F0}"/>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5B9E0627-525B-E65D-A285-94843E484B77}"/>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335BAB90-BE19-DF57-A7E6-EBB5CACF8062}"/>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3D30DE16-E570-105C-1FB3-C1C20A1C735A}"/>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02AE3619-388E-4A03-94CD-65F19F69AE7F}"/>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2AEAF7BA-A2B1-9407-0507-A3E57A3876D4}"/>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99B2EEE8-9641-7D63-B2F0-2C4103DD8D3F}"/>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9B16B628-F4BD-2C8D-C4BD-238C12335094}"/>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B21DBA7D-8527-575F-EAAF-3C8B59ABC69D}"/>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13276344-3E93-5A7B-8F9B-904D72CF7F3B}"/>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79F8CB63-7B1F-98F4-FC31-EDDE6A4BE033}"/>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E1E53CA8-3148-27AC-3C03-FE0EF43A8D2B}"/>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B5BA5B35-73FA-CB2E-8E94-7C7EFFF22611}"/>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020090FB-681F-ADF7-B041-6401949A1ADA}"/>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CB1E9790-5445-61AA-17A2-4C729303CA03}"/>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91A6F05C-B542-D529-493C-29A3843EAD18}"/>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04EFFD10-CF5E-2F12-38D7-8747E49138E7}"/>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685BAC7A-898C-FFBB-91F0-F33E963BBE5B}"/>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12EEFA0B-B5FA-3FEB-5C4F-9D87CEB831C2}"/>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62F4545A-48BA-4262-4BEA-D315B1A27D82}"/>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64F5CB6E-8D70-298F-C502-EDB45036C07E}"/>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DAC5FB52-B2A9-0873-AD4C-F478D93EB980}"/>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9521F806-A6C6-69E5-4A5E-7D8F59CC4D6B}"/>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986BF53B-6671-F226-5977-16F48A2BDAD2}"/>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B07F1651-6113-BCBB-1B55-22551730671E}"/>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F2426509-14DE-AACA-07B6-08F6B6474471}"/>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35E0D125-65F3-2E40-89EF-D94CC0296A78}"/>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45F85A67-D5B2-5587-23D9-AF95527ED8AC}"/>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95FFD96B-14BE-0AD8-CADE-1D92BAC0DC98}"/>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07420719-67B7-E879-1BB9-D2747C569396}"/>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13EAE2E3-A199-F3A8-34EE-AE4A0C721C59}"/>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D2C435DC-2695-88B3-EAFA-36EE9D7A80E3}"/>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34E7D6B8-1BE7-8BC8-AE9E-FA3EF9156F43}"/>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229935279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102074" y="799335"/>
            <a:ext cx="8235731" cy="648641"/>
          </a:xfrm>
          <a:prstGeom prst="rect">
            <a:avLst/>
          </a:prstGeom>
          <a:ln w="28575">
            <a:solidFill>
              <a:schemeClr val="bg1"/>
            </a:solidFill>
          </a:ln>
        </p:spPr>
        <p:txBody>
          <a:bodyPr lIns="144000" anchor="ctr"/>
          <a:lstStyle/>
          <a:p>
            <a:r>
              <a:rPr lang="en-NZ">
                <a:latin typeface="+mj-lt"/>
              </a:rPr>
              <a:t>The session ends with me knowing what happens next and what happens to my information</a:t>
            </a:r>
          </a:p>
        </p:txBody>
      </p:sp>
      <p:sp>
        <p:nvSpPr>
          <p:cNvPr id="7" name="Rectangle 6">
            <a:extLst>
              <a:ext uri="{FF2B5EF4-FFF2-40B4-BE49-F238E27FC236}">
                <a16:creationId xmlns:a16="http://schemas.microsoft.com/office/drawing/2014/main" id="{912BBE50-52E3-D40F-BF25-9310DE44AAC3}"/>
              </a:ext>
            </a:extLst>
          </p:cNvPr>
          <p:cNvSpPr/>
          <p:nvPr/>
        </p:nvSpPr>
        <p:spPr bwMode="gray">
          <a:xfrm>
            <a:off x="5694049" y="2767492"/>
            <a:ext cx="4411944" cy="4204278"/>
          </a:xfrm>
          <a:prstGeom prst="rect">
            <a:avLst/>
          </a:prstGeom>
          <a:noFill/>
          <a:ln w="19050" algn="ctr">
            <a:solidFill>
              <a:srgbClr val="00A3E0"/>
            </a:solidFill>
            <a:miter lim="800000"/>
            <a:headEnd/>
            <a:tailEnd/>
          </a:ln>
        </p:spPr>
        <p:txBody>
          <a:bodyPr wrap="square" lIns="88900" tIns="88900" rIns="88900" bIns="88900" rtlCol="0" anchor="t"/>
          <a:lstStyle/>
          <a:p>
            <a:pPr marR="0" lvl="0" algn="l" defTabSz="914373" rtl="0" eaLnBrk="1" fontAlgn="auto" latinLnBrk="0" hangingPunct="1">
              <a:lnSpc>
                <a:spcPct val="100000"/>
              </a:lnSpc>
              <a:spcBef>
                <a:spcPts val="0"/>
              </a:spcBef>
              <a:spcAft>
                <a:spcPts val="0"/>
              </a:spcAft>
              <a:buClrTx/>
              <a:buSzTx/>
              <a:tabLst/>
              <a:defRPr/>
            </a:pPr>
            <a:r>
              <a:rPr lang="en-US" sz="1400" b="1">
                <a:solidFill>
                  <a:srgbClr val="6FC2B4"/>
                </a:solidFill>
              </a:rPr>
              <a:t>Priority rangatahi asked for…</a:t>
            </a:r>
            <a:br>
              <a:rPr lang="en-US" sz="1400" b="1">
                <a:solidFill>
                  <a:srgbClr val="00A3E0"/>
                </a:solidFill>
              </a:rPr>
            </a:br>
            <a:endParaRPr lang="en-US" sz="1400" b="1">
              <a:solidFill>
                <a:srgbClr val="00A3E0"/>
              </a:solidFill>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T</a:t>
            </a:r>
            <a:r>
              <a:rPr kumimoji="0" lang="en-GB" sz="1050" b="0" i="0" u="none" strike="noStrike" kern="1200" cap="none" spc="0" normalizeH="0" baseline="0" noProof="0" err="1">
                <a:ln>
                  <a:noFill/>
                </a:ln>
                <a:solidFill>
                  <a:prstClr val="black"/>
                </a:solidFill>
                <a:effectLst/>
                <a:uLnTx/>
                <a:uFillTx/>
                <a:latin typeface="Calibri"/>
                <a:ea typeface="+mn-ea"/>
                <a:cs typeface="Calibri Light" panose="020F0302020204030204" pitchFamily="34" charset="0"/>
              </a:rPr>
              <a:t>ransparent</a:t>
            </a:r>
            <a:r>
              <a:rPr kumimoji="0" lang="en-GB" sz="1050" b="0" i="0" u="none" strike="noStrike" kern="1200" cap="none" spc="0" normalizeH="0" baseline="0" noProof="0">
                <a:ln>
                  <a:noFill/>
                </a:ln>
                <a:solidFill>
                  <a:prstClr val="black"/>
                </a:solidFill>
                <a:effectLst/>
                <a:uLnTx/>
                <a:uFillTx/>
                <a:latin typeface="Calibri"/>
                <a:ea typeface="+mn-ea"/>
                <a:cs typeface="Calibri Light" panose="020F0302020204030204" pitchFamily="34" charset="0"/>
              </a:rPr>
              <a:t> and inclusive. Respect privacy. Communication about what the referral process looks like</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 </a:t>
            </a:r>
            <a:r>
              <a:rPr kumimoji="0" lang="en-NZ" sz="1050" b="0" i="0" u="none" strike="noStrike" kern="1200" cap="none" spc="0" normalizeH="0" baseline="0" noProof="0">
                <a:ln>
                  <a:noFill/>
                </a:ln>
                <a:solidFill>
                  <a:prstClr val="black"/>
                </a:solidFill>
                <a:effectLst/>
                <a:uLnTx/>
                <a:uFillTx/>
                <a:latin typeface="Calibri"/>
                <a:ea typeface="+mn-ea"/>
                <a:cs typeface="+mn-cs"/>
              </a:rPr>
              <a:t>Work alongside me, link me to Pacific staff / services. Friends can come too</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 </a:t>
            </a:r>
            <a:r>
              <a:rPr kumimoji="0" lang="en-NZ" sz="1050" b="0" i="0" u="none" strike="noStrike" kern="1200" cap="none" spc="0" normalizeH="0" baseline="0" noProof="0">
                <a:ln>
                  <a:noFill/>
                </a:ln>
                <a:solidFill>
                  <a:prstClr val="black"/>
                </a:solidFill>
                <a:effectLst/>
                <a:uLnTx/>
                <a:uFillTx/>
                <a:latin typeface="Calibri"/>
                <a:ea typeface="+mn-ea"/>
                <a:cs typeface="+mn-cs"/>
              </a:rPr>
              <a:t>Make sure that any referrals have my correct gender identity, pronouns and name. Conversation centred on the reason for referral, not my identity</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T</a:t>
            </a:r>
            <a:r>
              <a:rPr kumimoji="0" lang="en-NZ" sz="1050" b="0" i="0" u="none" strike="noStrike" kern="1200" cap="none" spc="0" normalizeH="0" baseline="0" noProof="0">
                <a:ln>
                  <a:noFill/>
                </a:ln>
                <a:solidFill>
                  <a:prstClr val="black"/>
                </a:solidFill>
                <a:effectLst/>
                <a:uLnTx/>
                <a:uFillTx/>
                <a:latin typeface="Calibri"/>
                <a:ea typeface="+mn-ea"/>
                <a:cs typeface="+mn-cs"/>
              </a:rPr>
              <a:t>horough handover between nurses so I don't have to say it all again</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 </a:t>
            </a:r>
            <a:r>
              <a:rPr kumimoji="0" lang="en-NZ" sz="1050" b="0" i="0" u="none" strike="noStrike" kern="1200" cap="none" spc="0" normalizeH="0" baseline="0" noProof="0">
                <a:ln>
                  <a:noFill/>
                </a:ln>
                <a:solidFill>
                  <a:prstClr val="black"/>
                </a:solidFill>
                <a:effectLst/>
                <a:uLnTx/>
                <a:uFillTx/>
                <a:latin typeface="Calibri"/>
                <a:ea typeface="+mn-ea"/>
                <a:cs typeface="+mn-cs"/>
              </a:rPr>
              <a:t>Use shared decision-making to empower rangatahi to make choices that work for them. </a:t>
            </a:r>
            <a:r>
              <a:rPr kumimoji="0" lang="en-NZ" sz="1050" b="0" i="0" u="none" strike="noStrike" kern="1200" cap="none" spc="0" normalizeH="0" baseline="0" noProof="0">
                <a:ln>
                  <a:noFill/>
                </a:ln>
                <a:solidFill>
                  <a:prstClr val="black"/>
                </a:solidFill>
                <a:effectLst/>
                <a:uLnTx/>
                <a:uFillTx/>
                <a:latin typeface="Calibri"/>
                <a:ea typeface="+mn-ea"/>
                <a:cs typeface="Calibri Light"/>
              </a:rPr>
              <a:t>Transparent communication around referrals and referral processes. Continue the sense of connection</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Calibri Light"/>
              </a:rPr>
              <a:t>Teen parents: </a:t>
            </a:r>
            <a:r>
              <a:rPr kumimoji="0" lang="en-NZ" sz="1050" b="0" i="0" u="none" strike="noStrike" kern="1200" cap="none" spc="0" normalizeH="0" baseline="0" noProof="0">
                <a:ln>
                  <a:noFill/>
                </a:ln>
                <a:solidFill>
                  <a:prstClr val="black"/>
                </a:solidFill>
                <a:effectLst/>
                <a:uLnTx/>
                <a:uFillTx/>
                <a:latin typeface="Calibri"/>
                <a:ea typeface="+mn-ea"/>
                <a:cs typeface="Calibri Light"/>
              </a:rPr>
              <a:t>Bounced around different providers – give me a sense of control</a:t>
            </a:r>
            <a:endParaRPr kumimoji="0" lang="en-NZ" sz="1050" b="1" i="0" u="none" strike="noStrike" kern="1200" cap="none" spc="0" normalizeH="0" baseline="0" noProof="0">
              <a:ln>
                <a:noFill/>
              </a:ln>
              <a:solidFill>
                <a:prstClr val="black"/>
              </a:solidFill>
              <a:effectLst/>
              <a:uLnTx/>
              <a:uFillTx/>
              <a:latin typeface="Calibri"/>
              <a:ea typeface="+mn-ea"/>
              <a:cs typeface="+mn-cs"/>
            </a:endParaRPr>
          </a:p>
          <a:p>
            <a:endParaRPr lang="en-US" sz="1400" b="1">
              <a:solidFill>
                <a:srgbClr val="00A3E0"/>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794328"/>
            <a:ext cx="982513" cy="4187497"/>
          </a:xfrm>
          <a:prstGeom prst="rect">
            <a:avLst/>
          </a:prstGeom>
          <a:noFill/>
          <a:ln w="19050" algn="ctr">
            <a:solidFill>
              <a:srgbClr val="00A3E0"/>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050"/>
          </a:p>
          <a:p>
            <a:r>
              <a:rPr lang="en-NZ" sz="1050"/>
              <a:t>Referrals may not be followed up by rangatahi if they don’t feel fully informed, consented, or know who they are talking to, and why</a:t>
            </a:r>
            <a:endParaRPr lang="en-NZ" sz="1000"/>
          </a:p>
          <a:p>
            <a:endParaRPr lang="en-NZ" sz="1050"/>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731649" y="2775548"/>
            <a:ext cx="3754751" cy="4187497"/>
          </a:xfrm>
          <a:prstGeom prst="rect">
            <a:avLst/>
          </a:prstGeom>
          <a:noFill/>
          <a:ln w="19050" algn="ctr">
            <a:solidFill>
              <a:srgbClr val="00A3E0"/>
            </a:solidFill>
            <a:miter lim="800000"/>
            <a:headEnd/>
            <a:tailEnd/>
          </a:ln>
        </p:spPr>
        <p:txBody>
          <a:bodyPr wrap="square" lIns="88900" tIns="88900" rIns="88900" bIns="88900" rtlCol="0" anchor="t"/>
          <a:lstStyle/>
          <a:p>
            <a:pPr marL="0" marR="0" lvl="0" indent="0" algn="l" defTabSz="914373" rtl="0" eaLnBrk="1" fontAlgn="auto" latinLnBrk="0" hangingPunct="1">
              <a:lnSpc>
                <a:spcPct val="100000"/>
              </a:lnSpc>
              <a:spcBef>
                <a:spcPts val="0"/>
              </a:spcBef>
              <a:buClrTx/>
              <a:buSzTx/>
              <a:buFontTx/>
              <a:buNone/>
              <a:tabLst/>
              <a:defRPr/>
            </a:pPr>
            <a:r>
              <a:rPr lang="en-US" sz="1400" b="1">
                <a:solidFill>
                  <a:srgbClr val="6FC2B4"/>
                </a:solidFill>
              </a:rPr>
              <a:t>What rangatahi would like to experience…</a:t>
            </a:r>
            <a:br>
              <a:rPr lang="en-US" sz="1400" b="1">
                <a:solidFill>
                  <a:srgbClr val="00A3E0"/>
                </a:solidFill>
              </a:rPr>
            </a:br>
            <a:endParaRPr lang="en-US" sz="1400" b="1">
              <a:solidFill>
                <a:srgbClr val="00A3E0"/>
              </a:solidFill>
            </a:endParaRP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Gain informed consent from the rangatahi for the referral</a:t>
            </a: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Communicate clearly what the referral process looks like</a:t>
            </a:r>
          </a:p>
          <a:p>
            <a:pPr marL="171450" marR="0" lvl="0" indent="-171450" algn="l" defTabSz="91437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prstClr val="black"/>
                </a:solidFill>
                <a:effectLst/>
                <a:uLnTx/>
                <a:uFillTx/>
                <a:latin typeface="Calibri"/>
                <a:ea typeface="+mn-ea"/>
                <a:cs typeface="+mn-cs"/>
              </a:rPr>
              <a:t>Emphasise</a:t>
            </a:r>
            <a:r>
              <a:rPr kumimoji="0" lang="en-US" sz="1050" b="0" i="0" u="none" strike="noStrike" kern="1200" cap="none" spc="0" normalizeH="0" baseline="0" noProof="0">
                <a:ln>
                  <a:noFill/>
                </a:ln>
                <a:solidFill>
                  <a:prstClr val="black"/>
                </a:solidFill>
                <a:effectLst/>
                <a:uLnTx/>
                <a:uFillTx/>
                <a:latin typeface="Calibri"/>
                <a:ea typeface="+mn-ea"/>
                <a:cs typeface="+mn-cs"/>
              </a:rPr>
              <a:t> warm referrals</a:t>
            </a:r>
          </a:p>
          <a:p>
            <a:pPr>
              <a:spcAft>
                <a:spcPts val="600"/>
              </a:spcAft>
              <a:defRPr/>
            </a:pPr>
            <a:r>
              <a:rPr kumimoji="0" lang="en-US" sz="1050" b="0" i="1" u="none" strike="noStrike" kern="1200" cap="none" spc="0" normalizeH="0" baseline="0" noProof="0">
                <a:ln>
                  <a:noFill/>
                </a:ln>
                <a:solidFill>
                  <a:srgbClr val="007CB0">
                    <a:lumMod val="75000"/>
                  </a:srgbClr>
                </a:solidFill>
                <a:effectLst/>
                <a:uLnTx/>
                <a:uFillTx/>
                <a:latin typeface="Calibri"/>
                <a:ea typeface="+mn-ea"/>
                <a:cs typeface="+mn-cs"/>
              </a:rPr>
              <a:t>“A warm referral involves contacting a service for or with the rangatahi, rather than just providing them with information and recommending they contact the service directly”</a:t>
            </a:r>
            <a:endParaRPr kumimoji="0" lang="en-US" sz="1050" b="0" i="0" u="none" strike="noStrike" kern="1200" cap="none" spc="0" normalizeH="0" baseline="0" noProof="0">
              <a:ln>
                <a:noFill/>
              </a:ln>
              <a:solidFill>
                <a:prstClr val="black"/>
              </a:solidFill>
              <a:effectLst/>
              <a:uLnTx/>
              <a:uFillTx/>
              <a:latin typeface="Calibri"/>
              <a:ea typeface="+mn-ea"/>
              <a:cs typeface="+mn-cs"/>
            </a:endParaRP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Call the service together, on speaker phone, or complete electronic referrals together</a:t>
            </a: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Visit the place of referral together</a:t>
            </a: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Organise a joint face to face kōrero with the rangatahi (and their friend or whānau if they want that), you, and the referral agency</a:t>
            </a:r>
          </a:p>
          <a:p>
            <a:pPr marL="171450" marR="0" lvl="0" indent="-171450" algn="l" defTabSz="914373" rtl="0" eaLnBrk="1" fontAlgn="auto" latinLnBrk="0" hangingPunct="1">
              <a:lnSpc>
                <a:spcPct val="100000"/>
              </a:lnSpc>
              <a:spcBef>
                <a:spcPts val="0"/>
              </a:spcBef>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With rangatahi consent, ensure the referral agency has the correct information:</a:t>
            </a:r>
          </a:p>
          <a:p>
            <a:pPr marL="628637" lvl="1" indent="-171450">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Calibri"/>
                <a:ea typeface="+mn-ea"/>
                <a:cs typeface="+mn-cs"/>
              </a:rPr>
              <a:t>Correct name, whakapapa, pronunciation</a:t>
            </a:r>
          </a:p>
          <a:p>
            <a:pPr marL="628637" lvl="1" indent="-171450">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Calibri"/>
                <a:ea typeface="+mn-ea"/>
                <a:cs typeface="+mn-cs"/>
              </a:rPr>
              <a:t>Correct pronouns, gender identity</a:t>
            </a:r>
          </a:p>
          <a:p>
            <a:pPr marL="628637" lvl="1" indent="-171450">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Calibri"/>
                <a:ea typeface="+mn-ea"/>
                <a:cs typeface="+mn-cs"/>
              </a:rPr>
              <a:t>Agreed reason for referral </a:t>
            </a:r>
          </a:p>
          <a:p>
            <a:pPr marL="628637" lvl="1" indent="-171450">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Calibri"/>
                <a:ea typeface="+mn-ea"/>
                <a:cs typeface="+mn-cs"/>
              </a:rPr>
              <a:t>What rangatahi are expecting from the referral</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Stay engaged with their care once the referral has taken place</a:t>
            </a:r>
          </a:p>
          <a:p>
            <a:endParaRPr lang="en-US" sz="1400" b="1">
              <a:solidFill>
                <a:srgbClr val="00A3E0"/>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436843" y="1786270"/>
            <a:ext cx="9766904" cy="830997"/>
          </a:xfrm>
          <a:prstGeom prst="rect">
            <a:avLst/>
          </a:prstGeom>
          <a:noFill/>
        </p:spPr>
        <p:txBody>
          <a:bodyPr wrap="square">
            <a:spAutoFit/>
          </a:bodyPr>
          <a:lstStyle/>
          <a:p>
            <a:r>
              <a:rPr lang="en-NZ" sz="1600"/>
              <a:t>Rangatahi expressed that referrals to other services should be </a:t>
            </a:r>
            <a:r>
              <a:rPr lang="en-NZ" sz="1600" b="1"/>
              <a:t>transparent, informed, consented, and warm. </a:t>
            </a:r>
            <a:r>
              <a:rPr lang="en-NZ" sz="1600"/>
              <a:t>Rangatahi valued consistency and continuity: same nurse, same doctor, and knowing exactly where they were going once a referral was placed.</a:t>
            </a:r>
          </a:p>
        </p:txBody>
      </p:sp>
      <p:sp>
        <p:nvSpPr>
          <p:cNvPr id="4" name="Oval 3">
            <a:extLst>
              <a:ext uri="{FF2B5EF4-FFF2-40B4-BE49-F238E27FC236}">
                <a16:creationId xmlns:a16="http://schemas.microsoft.com/office/drawing/2014/main" id="{EDD1832A-756C-515C-29D2-ED63B51E9499}"/>
              </a:ext>
            </a:extLst>
          </p:cNvPr>
          <p:cNvSpPr/>
          <p:nvPr/>
        </p:nvSpPr>
        <p:spPr bwMode="gray">
          <a:xfrm>
            <a:off x="254949" y="595266"/>
            <a:ext cx="900000" cy="900000"/>
          </a:xfrm>
          <a:prstGeom prst="ellipse">
            <a:avLst/>
          </a:prstGeom>
          <a:solidFill>
            <a:srgbClr val="00A3E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8</a:t>
            </a:r>
          </a:p>
        </p:txBody>
      </p:sp>
      <p:grpSp>
        <p:nvGrpSpPr>
          <p:cNvPr id="2" name="Group 1">
            <a:extLst>
              <a:ext uri="{FF2B5EF4-FFF2-40B4-BE49-F238E27FC236}">
                <a16:creationId xmlns:a16="http://schemas.microsoft.com/office/drawing/2014/main" id="{02AC67E4-38AF-8510-0FBB-F84696950773}"/>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AFEF4E0B-C75E-71DF-5484-3A4355E6D26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4DA167BD-CDE0-6642-FB10-80648C3A7BD7}"/>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ACB318EF-816C-5D64-4B68-E00F119C0967}"/>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5945D47B-4154-2422-F417-276F2B8FDFAC}"/>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A61F865C-B0AA-8BF9-81E5-650F2243131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8B227D2D-0EC3-8F78-F7A4-2F70BDD8DE24}"/>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AA952E92-1D74-E0F7-602D-78B25E0F985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CF13C763-08B7-1014-E0DE-1F603E4EE63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7E9D7284-39B5-98CE-F2A7-15D08BE71495}"/>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F942FD7B-C4F2-373A-08AB-B93447BD5ECD}"/>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DAD95CB5-BACF-9CC4-5A6B-BDC9DF7023E5}"/>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5FD6A16C-0185-238E-448B-B10B17BAC969}"/>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EFD4A93B-34B0-628D-8491-2ED635B77E8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81FB07C4-39C2-BE07-8B77-73D7545311FB}"/>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E9958A43-70E8-1B90-BA3B-68F37934B452}"/>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256CBA62-306D-75E9-5D8F-86F69FDFE52F}"/>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457BFC29-0175-A9AA-816E-BF809265A50C}"/>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1405C2EB-6F58-0C56-A3A2-7C149DF63F08}"/>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2C3EF5BF-C6CC-47E5-C3BA-E8712E57B13C}"/>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4635656F-74C8-A269-6263-4642B530CEDA}"/>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8E73F9B4-E20F-777B-75C2-055D295E9A76}"/>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0C656C72-38C0-B060-E372-3FCC458A8854}"/>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BAFE841B-3C8C-FEC1-1FDA-1C8439640D91}"/>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859F6D42-2742-0EF0-7BDE-47F10B134836}"/>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468D1A88-A8AF-34D8-38FD-B6C45F6F429C}"/>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B624C506-D696-89B1-78AB-4BBB9C7BC398}"/>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0559E6B7-9BED-5517-A725-03638B2A6949}"/>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9E7CEE84-7074-D093-C839-803303D3A576}"/>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A529E7B9-6DE3-160E-11AE-73AE015D603D}"/>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DBB03450-2463-8434-09AF-18E67EC43A24}"/>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AA3B8FDF-044F-F0E5-47BB-C8EC4A347B47}"/>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0F94C8A5-385A-4D8F-631B-3774493B8080}"/>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8D47C30D-D14A-512F-BD09-BD95E8BD008F}"/>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4A11169A-1885-AAFE-25B1-B61DF55D59C8}"/>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01D0E2D0-224F-0807-E30A-DBC051C038B2}"/>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331FC5BA-9FBE-27E0-44EA-E9F5DED0156E}"/>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D40F126B-026D-C536-41A2-CDB77C4EBF7A}"/>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A388AED2-DF09-AECE-5CE9-192F88370400}"/>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6C0D24BD-57DC-FE37-F5B3-8B1C5B7BFD8D}"/>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7FEF5B75-638E-09C2-5E4C-559FF33589FD}"/>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F68F8506-0B28-4244-F4FD-84F0E033C77D}"/>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A0FF1227-7198-A9A4-183E-9A026FCB806E}"/>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60F7252C-833F-0601-A7D6-1DCD75559FC6}"/>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714D9623-4D0F-4559-F436-008BA83852B0}"/>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3333647A-88D4-164B-DC23-EEA889CD725E}"/>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7F78031C-FEE9-B550-A34D-8E923FC68330}"/>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409A74CA-6840-CE41-06FC-ED64ED0A9FA4}"/>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BE359E20-BE14-090F-C742-D7606FFCFF26}"/>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76A7E144-B9F3-88F8-1215-33A32FE21C20}"/>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59832680-E388-BB3E-BC25-25EB8243FFD1}"/>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F2E0CB2A-AB6B-A194-6591-CAFB73323393}"/>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23FE266E-7B95-A39D-CA13-B75A85504866}"/>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AB5057CE-3A05-B8AE-8615-5AD9FE1E790D}"/>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FADC6433-770D-B86B-2EAD-7659CE1BF649}"/>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EF07DC3D-3E21-41A5-A0CF-E0077C683639}"/>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B41F4BA0-CF5F-A4F4-64F4-7E23DCE398B6}"/>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ACD3226A-4DAC-EFDC-C2D0-CBBDF1A572A6}"/>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390EA066-541F-0127-50BF-CC5C58A0D341}"/>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92BCAA3B-603E-289A-25A5-11537E83F381}"/>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07E787BB-B5CA-3704-05D0-74789C5A1E4F}"/>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54F7C471-ED27-F704-32ED-AD04F71103DF}"/>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469BAA60-1218-931E-F697-66848D489F21}"/>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4F25E165-9351-F718-2086-302015728560}"/>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EDC748D2-B262-6636-3BEA-05A8C7D2C496}"/>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BE5ADF0D-AD6F-DE13-F662-D9C766B99397}"/>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37076333-3D1C-1A8E-7AB5-17AD16842732}"/>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C522B636-372B-C741-7202-786780109EC5}"/>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1A98875F-AA5B-D4D4-D800-AE14A02EE9EA}"/>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AF9A4BD4-893A-120B-0C15-99739A145704}"/>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2C4049C6-F7B5-C75D-6FDD-09DA7276341C}"/>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C7ECBBD7-D71C-FB3C-0AAB-93C04F46B35D}"/>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AD38BCA4-6996-BC1C-F9FC-77F955EFA442}"/>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24E049BB-2177-60CE-1684-699DD0B8CA2F}"/>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4E5FF65B-3BAF-AFB2-6283-D46247DCBA76}"/>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621745B3-E380-87EF-7D21-6DC6C0C6BD1A}"/>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C4E058B7-C79F-CF70-B379-CA8F299DC3BD}"/>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34B8A851-0312-AC58-078C-893D179F9ECA}"/>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F670D03E-41FD-6FAA-0FFB-7364FA96B9AF}"/>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BBF77923-DA58-DC5E-AF06-8A599B2DE2F2}"/>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CC11F880-36F2-1724-262E-BF1A5950C292}"/>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9844BE4A-7233-3920-D189-BA77D183EF31}"/>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3E307A8B-E26E-71C0-504D-87E1F1B838F4}"/>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9A86C3D6-4716-BCD1-F6DE-B9A2F3163B96}"/>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6730B982-DD80-9C4A-5487-053B6D07BC16}"/>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56BE7CEB-1A6C-870B-63A4-20D30BEA57B1}"/>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647A3E44-C977-4553-D207-2DF9B7819739}"/>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1D401472-D9CE-30FF-7FB1-A526BEA5E82C}"/>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4470C3EC-A4D9-B410-888F-45D11E21CC3E}"/>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179175EF-D17D-5899-900A-DA9E16F89F2E}"/>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1BAEE7AE-7D94-D14B-A5A6-732CA363A1F2}"/>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0A2215C6-D3EF-1FF9-81E9-49C38D3AEE3B}"/>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C6FC780F-DD5F-045A-B856-774D20329F2B}"/>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09A3C404-33DA-B4EC-1B13-035DC3A4305B}"/>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361C087B-A126-6255-E931-4C7E514181FD}"/>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0FA977A0-CCCF-4816-1888-5C31DFFA1143}"/>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D3AF2350-2A96-B267-CEDC-4916870F5489}"/>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D76EA356-75AF-8BEA-484C-476A7F4C481A}"/>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740BA31F-1FB8-8E37-AADA-4D3DEEF7EDE1}"/>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CEF97639-0799-E3F0-0811-DB2343F9946C}"/>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70629F52-CB33-75CD-FB0A-E1303443E049}"/>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E40C14B7-0F94-0175-CC73-B40516858BA4}"/>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720CC1B6-6496-176E-3CB6-DA492957B119}"/>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DA03EBDD-7C2A-DC51-3883-AFAA720D9152}"/>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0D4CBFEA-F7F8-05CA-6BEB-B55564BFB3B0}"/>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71926DDA-3148-6760-12E1-B46739386CFE}"/>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16B0C240-D678-AE0A-C9FA-876D706267C7}"/>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372FF5DD-4D65-C6B0-AA16-9F6740232AF9}"/>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CD9FC54B-0953-37F0-F16B-E673BBCAB161}"/>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87AD4454-A421-C1D5-AC4C-B3B8DC1F82F5}"/>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1EFFB6D3-CE9C-F728-592A-BDB06D9A91DB}"/>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97C09166-E46E-6CBB-2033-42A20E7149B0}"/>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084E7ED1-5FF2-14C2-AB89-83FC5BBE0E5F}"/>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3CD69130-C287-90A0-98B0-A53E35383B8A}"/>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58106743-0E38-308B-E8F7-899468DEE6E2}"/>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85985F91-29C4-55BE-92EA-5C45EAB84150}"/>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A56EF2B5-D7AB-1DA7-D64A-272F5052EE9E}"/>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2B531C16-0CF3-5B94-8560-E89BF4FD4AC4}"/>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05961ED8-EF05-FD01-7DF3-FEE114323EA2}"/>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BFE9C665-43FF-A1FF-0BE3-89685A00FA19}"/>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EE2C8941-C667-9241-A266-188DF3C4A9B3}"/>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10789A9E-3D36-DC26-2FB2-D4F7A9259949}"/>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2D675FB3-D171-D7D1-FBED-56E69F2EBF65}"/>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D3BEA8BF-79BF-45C6-128A-78A0EA5255FE}"/>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0A6C164C-9E78-A3D6-9BBC-26B99070AF8D}"/>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90B30B43-67D7-1A5F-819A-BFF13C08841E}"/>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15BF3A07-C04A-9FE9-FDA4-7FBF4F39E906}"/>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C25C5741-4980-B77F-07F8-A97265F8437D}"/>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3C4C17B0-6B0F-FFD2-99FD-AC5BC04DDD8A}"/>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28D24B81-71D2-BCC0-A1A9-2C903E5767EC}"/>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353014504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21148-02E7-50F0-F295-18F6E2A9986D}"/>
              </a:ext>
            </a:extLst>
          </p:cNvPr>
          <p:cNvSpPr>
            <a:spLocks noGrp="1"/>
          </p:cNvSpPr>
          <p:nvPr>
            <p:ph type="title"/>
          </p:nvPr>
        </p:nvSpPr>
        <p:spPr>
          <a:xfrm>
            <a:off x="1365752" y="1076166"/>
            <a:ext cx="7975600" cy="648641"/>
          </a:xfrm>
          <a:prstGeom prst="rect">
            <a:avLst/>
          </a:prstGeom>
          <a:ln w="28575">
            <a:solidFill>
              <a:schemeClr val="bg1"/>
            </a:solidFill>
          </a:ln>
        </p:spPr>
        <p:txBody>
          <a:bodyPr lIns="144000" anchor="ctr"/>
          <a:lstStyle/>
          <a:p>
            <a:r>
              <a:rPr lang="en-NZ">
                <a:latin typeface="+mj-lt"/>
              </a:rPr>
              <a:t>I leave feeling like my mana was upheld.</a:t>
            </a:r>
            <a:br>
              <a:rPr lang="en-NZ">
                <a:latin typeface="+mj-lt"/>
              </a:rPr>
            </a:br>
            <a:r>
              <a:rPr lang="en-NZ">
                <a:latin typeface="+mj-lt"/>
              </a:rPr>
              <a:t>I know when I’ll see you again</a:t>
            </a:r>
            <a:br>
              <a:rPr lang="en-NZ">
                <a:latin typeface="+mj-lt"/>
              </a:rPr>
            </a:br>
            <a:br>
              <a:rPr lang="en-NZ">
                <a:latin typeface="+mj-lt"/>
              </a:rPr>
            </a:br>
            <a:endParaRPr lang="en-NZ">
              <a:latin typeface="+mj-lt"/>
            </a:endParaRPr>
          </a:p>
        </p:txBody>
      </p:sp>
      <p:sp>
        <p:nvSpPr>
          <p:cNvPr id="7" name="Rectangle 6">
            <a:extLst>
              <a:ext uri="{FF2B5EF4-FFF2-40B4-BE49-F238E27FC236}">
                <a16:creationId xmlns:a16="http://schemas.microsoft.com/office/drawing/2014/main" id="{912BBE50-52E3-D40F-BF25-9310DE44AAC3}"/>
              </a:ext>
            </a:extLst>
          </p:cNvPr>
          <p:cNvSpPr/>
          <p:nvPr/>
        </p:nvSpPr>
        <p:spPr bwMode="gray">
          <a:xfrm>
            <a:off x="5636704" y="2793236"/>
            <a:ext cx="4469289" cy="4178533"/>
          </a:xfrm>
          <a:prstGeom prst="rect">
            <a:avLst/>
          </a:prstGeom>
          <a:noFill/>
          <a:ln w="19050" algn="ctr">
            <a:solidFill>
              <a:srgbClr val="0076A8"/>
            </a:solidFill>
            <a:miter lim="800000"/>
            <a:headEnd/>
            <a:tailEnd/>
          </a:ln>
        </p:spPr>
        <p:txBody>
          <a:bodyPr wrap="square" lIns="88900" tIns="88900" rIns="88900" bIns="88900" rtlCol="0" anchor="t"/>
          <a:lstStyle/>
          <a:p>
            <a:pPr marL="0" marR="0" lvl="0" indent="0" algn="l" defTabSz="914373" rtl="0" eaLnBrk="1" fontAlgn="auto" latinLnBrk="0" hangingPunct="1">
              <a:lnSpc>
                <a:spcPct val="100000"/>
              </a:lnSpc>
              <a:spcBef>
                <a:spcPts val="0"/>
              </a:spcBef>
              <a:spcAft>
                <a:spcPts val="0"/>
              </a:spcAft>
              <a:buClrTx/>
              <a:buSzTx/>
              <a:buFontTx/>
              <a:buNone/>
              <a:tabLst/>
              <a:defRPr/>
            </a:pPr>
            <a:r>
              <a:rPr lang="en-US" sz="1400" b="1">
                <a:solidFill>
                  <a:srgbClr val="6FC2B4"/>
                </a:solidFill>
              </a:rPr>
              <a:t>Priority rangatahi asked for…</a:t>
            </a:r>
            <a:br>
              <a:rPr lang="en-US" sz="1400" b="1">
                <a:solidFill>
                  <a:srgbClr val="6FC2B4"/>
                </a:solidFill>
              </a:rPr>
            </a:br>
            <a:endParaRPr lang="en-US" sz="1400" b="1">
              <a:solidFill>
                <a:srgbClr val="6FC2B4"/>
              </a:solidFill>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Māori: </a:t>
            </a:r>
            <a:r>
              <a:rPr kumimoji="0" lang="en-NZ" sz="1050" b="0" i="0" u="none" strike="noStrike" kern="1200" cap="none" spc="0" normalizeH="0" baseline="0" noProof="0">
                <a:ln>
                  <a:noFill/>
                </a:ln>
                <a:solidFill>
                  <a:prstClr val="black"/>
                </a:solidFill>
                <a:effectLst/>
                <a:uLnTx/>
                <a:uFillTx/>
                <a:latin typeface="Calibri"/>
                <a:ea typeface="+mn-ea"/>
                <a:cs typeface="+mn-cs"/>
              </a:rPr>
              <a:t>Prefer team of healthcare professionals to stay consistent, provide on-going care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Pacific</a:t>
            </a:r>
            <a:r>
              <a:rPr kumimoji="0" lang="en-NZ" sz="1050" b="0" i="0" u="none" strike="noStrike" kern="1200" cap="none" spc="0" normalizeH="0" baseline="0" noProof="0">
                <a:ln>
                  <a:noFill/>
                </a:ln>
                <a:solidFill>
                  <a:prstClr val="black"/>
                </a:solidFill>
                <a:effectLst/>
                <a:uLnTx/>
                <a:uFillTx/>
                <a:latin typeface="Calibri"/>
                <a:ea typeface="+mn-ea"/>
                <a:cs typeface="+mn-cs"/>
              </a:rPr>
              <a:t>: Prefer Pacific providers, or someone who is linked to Pacific staff. Bring friends for support</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Rainbow</a:t>
            </a:r>
            <a:r>
              <a:rPr kumimoji="0" lang="en-NZ" sz="1050" b="0" i="0" u="none" strike="noStrike" kern="1200" cap="none" spc="0" normalizeH="0" baseline="0" noProof="0">
                <a:ln>
                  <a:noFill/>
                </a:ln>
                <a:solidFill>
                  <a:prstClr val="black"/>
                </a:solidFill>
                <a:effectLst/>
                <a:uLnTx/>
                <a:uFillTx/>
                <a:latin typeface="Calibri"/>
                <a:ea typeface="+mn-ea"/>
                <a:cs typeface="+mn-cs"/>
              </a:rPr>
              <a:t>: I need more touchpoints with school nurses, I might feel unsure about approaching you. I need to feel confident that I trust you and that you’re there if I need you in the future</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Disability: </a:t>
            </a:r>
            <a:r>
              <a:rPr kumimoji="0" lang="en-NZ" sz="1050" b="0" i="0" u="none" strike="noStrike" kern="1200" cap="none" spc="0" normalizeH="0" baseline="0" noProof="0">
                <a:ln>
                  <a:noFill/>
                </a:ln>
                <a:solidFill>
                  <a:prstClr val="black"/>
                </a:solidFill>
                <a:effectLst/>
                <a:uLnTx/>
                <a:uFillTx/>
                <a:latin typeface="Calibri"/>
                <a:ea typeface="+mn-ea"/>
                <a:cs typeface="+mn-cs"/>
              </a:rPr>
              <a:t>See me, not my disability. Ensure care plans are thorough so I don’t have to repeat myself</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mn-cs"/>
              </a:rPr>
              <a:t>Care-experienced</a:t>
            </a:r>
            <a:r>
              <a:rPr kumimoji="0" lang="en-NZ" sz="1050" b="0" i="0" u="none" strike="noStrike" kern="1200" cap="none" spc="0" normalizeH="0" baseline="0" noProof="0">
                <a:ln>
                  <a:noFill/>
                </a:ln>
                <a:solidFill>
                  <a:prstClr val="black"/>
                </a:solidFill>
                <a:effectLst/>
                <a:uLnTx/>
                <a:uFillTx/>
                <a:latin typeface="Calibri"/>
                <a:ea typeface="+mn-ea"/>
                <a:cs typeface="+mn-cs"/>
              </a:rPr>
              <a:t>: Plan to book us in on a regular schedule. </a:t>
            </a:r>
            <a:r>
              <a:rPr kumimoji="0" lang="en-NZ" sz="1050" b="0" i="0" u="none" strike="noStrike" kern="1200" cap="none" spc="0" normalizeH="0" baseline="0" noProof="0">
                <a:ln>
                  <a:noFill/>
                </a:ln>
                <a:solidFill>
                  <a:prstClr val="black"/>
                </a:solidFill>
                <a:effectLst/>
                <a:uLnTx/>
                <a:uFillTx/>
                <a:latin typeface="Calibri"/>
                <a:ea typeface="+mn-ea"/>
                <a:cs typeface="Calibri Light"/>
              </a:rPr>
              <a:t>Give us the same GP across childhood (no matter where we move). Connect school GPs with community GPs</a:t>
            </a:r>
          </a:p>
          <a:p>
            <a:pPr marL="155539" marR="0" lvl="0" indent="-155539"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1" i="0" u="none" strike="noStrike" kern="1200" cap="none" spc="0" normalizeH="0" baseline="0" noProof="0">
                <a:ln>
                  <a:noFill/>
                </a:ln>
                <a:solidFill>
                  <a:prstClr val="black"/>
                </a:solidFill>
                <a:effectLst/>
                <a:uLnTx/>
                <a:uFillTx/>
                <a:latin typeface="Calibri"/>
                <a:ea typeface="+mn-ea"/>
                <a:cs typeface="Calibri Light"/>
              </a:rPr>
              <a:t>Teen parents: </a:t>
            </a:r>
            <a:r>
              <a:rPr kumimoji="0" lang="en-NZ" sz="1050" b="0" i="0" u="none" strike="noStrike" kern="1200" cap="none" spc="0" normalizeH="0" baseline="0" noProof="0">
                <a:ln>
                  <a:noFill/>
                </a:ln>
                <a:solidFill>
                  <a:prstClr val="black"/>
                </a:solidFill>
                <a:effectLst/>
                <a:uLnTx/>
                <a:uFillTx/>
                <a:latin typeface="Calibri"/>
                <a:ea typeface="+mn-ea"/>
                <a:cs typeface="Calibri Light"/>
              </a:rPr>
              <a:t>I’ll meet lots of healthcare professionals. I want a sense of control and autonomy</a:t>
            </a:r>
            <a:endParaRPr kumimoji="0" lang="en-NZ" sz="1050" b="0" i="0" u="none" strike="noStrike" kern="1200" cap="none" spc="0" normalizeH="0" baseline="0" noProof="0">
              <a:ln>
                <a:noFill/>
              </a:ln>
              <a:solidFill>
                <a:prstClr val="black"/>
              </a:solidFill>
              <a:effectLst/>
              <a:uLnTx/>
              <a:uFillTx/>
              <a:latin typeface="Calibri"/>
              <a:ea typeface="+mn-ea"/>
              <a:cs typeface="+mn-cs"/>
            </a:endParaRPr>
          </a:p>
          <a:p>
            <a:endParaRPr lang="en-US" sz="1400" b="1">
              <a:solidFill>
                <a:srgbClr val="6FC2B4"/>
              </a:solidFill>
            </a:endParaRPr>
          </a:p>
        </p:txBody>
      </p:sp>
      <p:sp>
        <p:nvSpPr>
          <p:cNvPr id="9" name="Rectangle 8">
            <a:extLst>
              <a:ext uri="{FF2B5EF4-FFF2-40B4-BE49-F238E27FC236}">
                <a16:creationId xmlns:a16="http://schemas.microsoft.com/office/drawing/2014/main" id="{279139CC-4807-2017-5509-F36CA31B969E}"/>
              </a:ext>
            </a:extLst>
          </p:cNvPr>
          <p:cNvSpPr/>
          <p:nvPr/>
        </p:nvSpPr>
        <p:spPr bwMode="gray">
          <a:xfrm>
            <a:off x="541487" y="2819970"/>
            <a:ext cx="1213741" cy="4161855"/>
          </a:xfrm>
          <a:prstGeom prst="rect">
            <a:avLst/>
          </a:prstGeom>
          <a:noFill/>
          <a:ln w="19050" algn="ctr">
            <a:solidFill>
              <a:srgbClr val="0076A8"/>
            </a:solidFill>
            <a:miter lim="800000"/>
            <a:headEnd/>
            <a:tailEnd/>
          </a:ln>
        </p:spPr>
        <p:txBody>
          <a:bodyPr wrap="square" lIns="88900" tIns="88900" rIns="88900" bIns="88900" rtlCol="0" anchor="t"/>
          <a:lstStyle/>
          <a:p>
            <a:r>
              <a:rPr lang="en-NZ" sz="1400" b="1">
                <a:solidFill>
                  <a:srgbClr val="6FC2B4"/>
                </a:solidFill>
              </a:rPr>
              <a:t>Rangatahi told us…</a:t>
            </a:r>
            <a:br>
              <a:rPr lang="en-NZ" sz="1400" b="1">
                <a:solidFill>
                  <a:srgbClr val="459BDB"/>
                </a:solidFill>
              </a:rPr>
            </a:br>
            <a:endParaRPr lang="en-NZ" sz="1050"/>
          </a:p>
          <a:p>
            <a:r>
              <a:rPr lang="en-NZ" sz="1050"/>
              <a:t>Rangatahi feel more comfortable when they can engage with the same nurse, doctor</a:t>
            </a:r>
          </a:p>
          <a:p>
            <a:endParaRPr lang="en-NZ" sz="1050"/>
          </a:p>
          <a:p>
            <a:r>
              <a:rPr lang="en-NZ" sz="1050"/>
              <a:t>Building up trust and confidence with a health professional can encourage help seeking behaviour throughout their life</a:t>
            </a:r>
          </a:p>
          <a:p>
            <a:endParaRPr lang="en-NZ" sz="1050"/>
          </a:p>
          <a:p>
            <a:r>
              <a:rPr lang="en-NZ" sz="1050"/>
              <a:t>	</a:t>
            </a:r>
          </a:p>
        </p:txBody>
      </p:sp>
      <p:sp>
        <p:nvSpPr>
          <p:cNvPr id="10" name="Rectangle 9">
            <a:extLst>
              <a:ext uri="{FF2B5EF4-FFF2-40B4-BE49-F238E27FC236}">
                <a16:creationId xmlns:a16="http://schemas.microsoft.com/office/drawing/2014/main" id="{079761F8-68DB-995D-4D28-8AF622263041}"/>
              </a:ext>
            </a:extLst>
          </p:cNvPr>
          <p:cNvSpPr/>
          <p:nvPr/>
        </p:nvSpPr>
        <p:spPr bwMode="gray">
          <a:xfrm>
            <a:off x="1918232" y="2801190"/>
            <a:ext cx="3555468" cy="4161855"/>
          </a:xfrm>
          <a:prstGeom prst="rect">
            <a:avLst/>
          </a:prstGeom>
          <a:noFill/>
          <a:ln w="19050" algn="ctr">
            <a:solidFill>
              <a:srgbClr val="0076A8"/>
            </a:solidFill>
            <a:miter lim="800000"/>
            <a:headEnd/>
            <a:tailEnd/>
          </a:ln>
        </p:spPr>
        <p:txBody>
          <a:bodyPr wrap="square" lIns="88900" tIns="88900" rIns="88900" bIns="88900" rtlCol="0" anchor="t"/>
          <a:lstStyle/>
          <a:p>
            <a:pPr marL="0" marR="0" lvl="0" indent="0" algn="l" defTabSz="914373" rtl="0" eaLnBrk="1" fontAlgn="auto" latinLnBrk="0" hangingPunct="1">
              <a:lnSpc>
                <a:spcPct val="100000"/>
              </a:lnSpc>
              <a:spcBef>
                <a:spcPts val="0"/>
              </a:spcBef>
              <a:spcAft>
                <a:spcPts val="0"/>
              </a:spcAft>
              <a:buClrTx/>
              <a:buSzTx/>
              <a:buFontTx/>
              <a:buNone/>
              <a:tabLst/>
              <a:defRPr/>
            </a:pPr>
            <a:r>
              <a:rPr lang="en-US" sz="1400" b="1">
                <a:solidFill>
                  <a:srgbClr val="6FC2B4"/>
                </a:solidFill>
              </a:rPr>
              <a:t>What rangatahi would like to experience…</a:t>
            </a:r>
            <a:br>
              <a:rPr lang="en-US" sz="1400" b="1">
                <a:solidFill>
                  <a:srgbClr val="459BDB"/>
                </a:solidFill>
              </a:rPr>
            </a:br>
            <a:endParaRPr lang="en-US" sz="1400" b="1">
              <a:solidFill>
                <a:srgbClr val="459BDB"/>
              </a:solidFill>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50" b="0" i="0" u="none" strike="noStrike" kern="1200" cap="none" spc="0" normalizeH="0" baseline="0" noProof="0">
                <a:ln>
                  <a:noFill/>
                </a:ln>
                <a:solidFill>
                  <a:prstClr val="black"/>
                </a:solidFill>
                <a:effectLst/>
                <a:uLnTx/>
                <a:uFillTx/>
                <a:latin typeface="Calibri"/>
                <a:ea typeface="+mn-ea"/>
                <a:cs typeface="+mn-cs"/>
              </a:rPr>
              <a:t>Care that is consistently respectful, empathic, and multidimensional (</a:t>
            </a:r>
            <a:r>
              <a:rPr kumimoji="0" lang="en-GB" sz="1050" b="0" i="0" u="none" strike="noStrike" kern="1200" cap="none" spc="0" normalizeH="0" baseline="0" noProof="0">
                <a:ln>
                  <a:noFill/>
                </a:ln>
                <a:solidFill>
                  <a:srgbClr val="000000"/>
                </a:solidFill>
                <a:effectLst/>
                <a:uLnTx/>
                <a:uFillTx/>
                <a:latin typeface="Calibri"/>
                <a:ea typeface="Times New Roman" panose="02020603050405020304" pitchFamily="18" charset="0"/>
                <a:cs typeface="+mn-cs"/>
              </a:rPr>
              <a:t>includes social, cultural, educational and wellness goals) encourages rangatahi to stay engaged</a:t>
            </a:r>
            <a:endParaRPr kumimoji="0" lang="en-GB" sz="1050" b="0" i="0" u="none" strike="noStrike" kern="1200" cap="none" spc="0" normalizeH="0" baseline="0" noProof="0">
              <a:ln>
                <a:noFill/>
              </a:ln>
              <a:solidFill>
                <a:srgbClr val="000000"/>
              </a:solidFill>
              <a:effectLst/>
              <a:uLnTx/>
              <a:uFillTx/>
              <a:latin typeface="Calibri"/>
              <a:ea typeface="+mn-ea"/>
              <a:cs typeface="+mn-cs"/>
            </a:endParaRP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Calibri"/>
                <a:ea typeface="+mn-ea"/>
                <a:cs typeface="+mn-cs"/>
              </a:rPr>
              <a:t>Be a key point of contact throughout their school life</a:t>
            </a:r>
          </a:p>
          <a:p>
            <a:pPr marL="171450" marR="0" lvl="0" indent="-171450" algn="l" defTabSz="91437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Calibri"/>
                <a:ea typeface="+mn-ea"/>
                <a:cs typeface="+mn-cs"/>
              </a:rPr>
              <a:t>Be proactive about setting follow up appointments. Even if they end up not being needed, rangatahi appreciate the knowledge that you will show up for them</a:t>
            </a:r>
            <a:endParaRPr kumimoji="0" lang="en-NZ" sz="1050" b="0" i="0" u="none" strike="noStrike" kern="1200" cap="none" spc="0" normalizeH="0" baseline="0" noProof="0">
              <a:ln>
                <a:noFill/>
              </a:ln>
              <a:solidFill>
                <a:prstClr val="black"/>
              </a:solidFill>
              <a:effectLst/>
              <a:uLnTx/>
              <a:uFillTx/>
              <a:latin typeface="Calibri"/>
              <a:ea typeface="+mn-ea"/>
              <a:cs typeface="+mn-cs"/>
            </a:endParaRPr>
          </a:p>
          <a:p>
            <a:endParaRPr lang="en-US" sz="1400" b="1">
              <a:solidFill>
                <a:srgbClr val="459BDB"/>
              </a:solidFill>
            </a:endParaRPr>
          </a:p>
        </p:txBody>
      </p:sp>
      <p:sp>
        <p:nvSpPr>
          <p:cNvPr id="13" name="TextBox 12">
            <a:extLst>
              <a:ext uri="{FF2B5EF4-FFF2-40B4-BE49-F238E27FC236}">
                <a16:creationId xmlns:a16="http://schemas.microsoft.com/office/drawing/2014/main" id="{26129681-873F-B6B5-FFC1-434081CF970D}"/>
              </a:ext>
            </a:extLst>
          </p:cNvPr>
          <p:cNvSpPr txBox="1"/>
          <p:nvPr/>
        </p:nvSpPr>
        <p:spPr>
          <a:xfrm>
            <a:off x="395863" y="1727776"/>
            <a:ext cx="9681587" cy="830997"/>
          </a:xfrm>
          <a:prstGeom prst="rect">
            <a:avLst/>
          </a:prstGeom>
          <a:noFill/>
        </p:spPr>
        <p:txBody>
          <a:bodyPr wrap="square">
            <a:spAutoFit/>
          </a:bodyPr>
          <a:lstStyle/>
          <a:p>
            <a:r>
              <a:rPr lang="en-NZ" sz="1600"/>
              <a:t>Rangatahi valued consistency and continuity: same nurse, same doctor, and knowing exactly where they were going once a referral was placed. Establishing SBHS staff as their point of continuity throughout their schooling, as a trusted relationship, was important to all rangatahi.</a:t>
            </a:r>
          </a:p>
        </p:txBody>
      </p:sp>
      <p:sp>
        <p:nvSpPr>
          <p:cNvPr id="2" name="Oval 1">
            <a:extLst>
              <a:ext uri="{FF2B5EF4-FFF2-40B4-BE49-F238E27FC236}">
                <a16:creationId xmlns:a16="http://schemas.microsoft.com/office/drawing/2014/main" id="{F7AD2503-BA10-080D-34F1-A3A3F6C19728}"/>
              </a:ext>
            </a:extLst>
          </p:cNvPr>
          <p:cNvSpPr/>
          <p:nvPr/>
        </p:nvSpPr>
        <p:spPr bwMode="gray">
          <a:xfrm>
            <a:off x="421355" y="582368"/>
            <a:ext cx="900000" cy="900000"/>
          </a:xfrm>
          <a:prstGeom prst="ellipse">
            <a:avLst/>
          </a:prstGeom>
          <a:solidFill>
            <a:srgbClr val="0076A8"/>
          </a:solidFill>
          <a:ln w="19050" algn="ctr">
            <a:solidFill>
              <a:srgbClr val="0076A8"/>
            </a:solidFill>
            <a:miter lim="800000"/>
            <a:headEnd/>
            <a:tailEnd/>
          </a:ln>
        </p:spPr>
        <p:txBody>
          <a:bodyPr wrap="square" lIns="88900" tIns="88900" rIns="88900" bIns="88900" rtlCol="0" anchor="ctr"/>
          <a:lstStyle/>
          <a:p>
            <a:pPr algn="ctr">
              <a:lnSpc>
                <a:spcPct val="106000"/>
              </a:lnSpc>
              <a:buFont typeface="Wingdings 2" pitchFamily="18" charset="2"/>
              <a:buNone/>
            </a:pPr>
            <a:r>
              <a:rPr lang="en-NZ" sz="3600" b="1">
                <a:solidFill>
                  <a:schemeClr val="bg1"/>
                </a:solidFill>
              </a:rPr>
              <a:t>9</a:t>
            </a:r>
          </a:p>
        </p:txBody>
      </p:sp>
      <p:grpSp>
        <p:nvGrpSpPr>
          <p:cNvPr id="4" name="Group 3">
            <a:extLst>
              <a:ext uri="{FF2B5EF4-FFF2-40B4-BE49-F238E27FC236}">
                <a16:creationId xmlns:a16="http://schemas.microsoft.com/office/drawing/2014/main" id="{D9397B76-AC00-3476-A481-86ED8EEAADA5}"/>
              </a:ext>
            </a:extLst>
          </p:cNvPr>
          <p:cNvGrpSpPr/>
          <p:nvPr/>
        </p:nvGrpSpPr>
        <p:grpSpPr>
          <a:xfrm>
            <a:off x="9335042" y="532665"/>
            <a:ext cx="822209" cy="991966"/>
            <a:chOff x="16548100" y="1692174"/>
            <a:chExt cx="5878260" cy="6914836"/>
          </a:xfrm>
        </p:grpSpPr>
        <p:pic>
          <p:nvPicPr>
            <p:cNvPr id="5" name="Picture 781">
              <a:extLst>
                <a:ext uri="{FF2B5EF4-FFF2-40B4-BE49-F238E27FC236}">
                  <a16:creationId xmlns:a16="http://schemas.microsoft.com/office/drawing/2014/main" id="{201DE76C-AC86-C345-4C05-CC6AB4DC961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548100" y="6388100"/>
              <a:ext cx="5283200" cy="2032000"/>
            </a:xfrm>
            <a:prstGeom prst="rect">
              <a:avLst/>
            </a:prstGeom>
            <a:noFill/>
          </p:spPr>
        </p:pic>
        <p:sp>
          <p:nvSpPr>
            <p:cNvPr id="6" name="Freeform 782">
              <a:extLst>
                <a:ext uri="{FF2B5EF4-FFF2-40B4-BE49-F238E27FC236}">
                  <a16:creationId xmlns:a16="http://schemas.microsoft.com/office/drawing/2014/main" id="{0E52A298-41C4-C31B-DB7B-9C30FCF557BC}"/>
                </a:ext>
              </a:extLst>
            </p:cNvPr>
            <p:cNvSpPr/>
            <p:nvPr/>
          </p:nvSpPr>
          <p:spPr>
            <a:xfrm>
              <a:off x="16724216" y="7193724"/>
              <a:ext cx="118058" cy="92734"/>
            </a:xfrm>
            <a:custGeom>
              <a:avLst/>
              <a:gdLst/>
              <a:ahLst/>
              <a:cxnLst/>
              <a:rect l="0" t="0" r="0" b="0"/>
              <a:pathLst>
                <a:path w="118058" h="92734">
                  <a:moveTo>
                    <a:pt x="84264" y="34391"/>
                  </a:moveTo>
                  <a:lnTo>
                    <a:pt x="79375" y="3911"/>
                  </a:lnTo>
                  <a:lnTo>
                    <a:pt x="103821" y="0"/>
                  </a:lnTo>
                  <a:lnTo>
                    <a:pt x="118058" y="88823"/>
                  </a:lnTo>
                  <a:lnTo>
                    <a:pt x="93611" y="92734"/>
                  </a:lnTo>
                  <a:lnTo>
                    <a:pt x="88747" y="62419"/>
                  </a:lnTo>
                  <a:lnTo>
                    <a:pt x="4496" y="75919"/>
                  </a:lnTo>
                  <a:lnTo>
                    <a:pt x="0" y="47891"/>
                  </a:lnTo>
                  <a:close/>
                  <a:moveTo>
                    <a:pt x="84264" y="3439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783">
              <a:extLst>
                <a:ext uri="{FF2B5EF4-FFF2-40B4-BE49-F238E27FC236}">
                  <a16:creationId xmlns:a16="http://schemas.microsoft.com/office/drawing/2014/main" id="{427C4CE1-789D-4F58-3D87-32DDA7DFB6BE}"/>
                </a:ext>
              </a:extLst>
            </p:cNvPr>
            <p:cNvSpPr/>
            <p:nvPr/>
          </p:nvSpPr>
          <p:spPr>
            <a:xfrm>
              <a:off x="16738145" y="7295872"/>
              <a:ext cx="113600" cy="51409"/>
            </a:xfrm>
            <a:custGeom>
              <a:avLst/>
              <a:gdLst/>
              <a:ahLst/>
              <a:cxnLst/>
              <a:rect l="0" t="0" r="0" b="0"/>
              <a:pathLst>
                <a:path w="113600" h="51409">
                  <a:moveTo>
                    <a:pt x="107492" y="0"/>
                  </a:moveTo>
                  <a:lnTo>
                    <a:pt x="113600" y="27711"/>
                  </a:lnTo>
                  <a:lnTo>
                    <a:pt x="6108" y="51409"/>
                  </a:lnTo>
                  <a:lnTo>
                    <a:pt x="0" y="23698"/>
                  </a:lnTo>
                  <a:close/>
                  <a:moveTo>
                    <a:pt x="107492"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784">
              <a:extLst>
                <a:ext uri="{FF2B5EF4-FFF2-40B4-BE49-F238E27FC236}">
                  <a16:creationId xmlns:a16="http://schemas.microsoft.com/office/drawing/2014/main" id="{55FEB530-BB1B-B935-4D31-BC8137D2056B}"/>
                </a:ext>
              </a:extLst>
            </p:cNvPr>
            <p:cNvSpPr/>
            <p:nvPr/>
          </p:nvSpPr>
          <p:spPr>
            <a:xfrm>
              <a:off x="16749843" y="7342492"/>
              <a:ext cx="134848" cy="129692"/>
            </a:xfrm>
            <a:custGeom>
              <a:avLst/>
              <a:gdLst/>
              <a:ahLst/>
              <a:cxnLst/>
              <a:rect l="0" t="0" r="0" b="0"/>
              <a:pathLst>
                <a:path w="134848" h="129692">
                  <a:moveTo>
                    <a:pt x="71793" y="39751"/>
                  </a:moveTo>
                  <a:lnTo>
                    <a:pt x="8217" y="59016"/>
                  </a:lnTo>
                  <a:lnTo>
                    <a:pt x="0" y="31877"/>
                  </a:lnTo>
                  <a:lnTo>
                    <a:pt x="105219" y="0"/>
                  </a:lnTo>
                  <a:lnTo>
                    <a:pt x="113677" y="27928"/>
                  </a:lnTo>
                  <a:lnTo>
                    <a:pt x="66002" y="88874"/>
                  </a:lnTo>
                  <a:lnTo>
                    <a:pt x="126580" y="70510"/>
                  </a:lnTo>
                  <a:lnTo>
                    <a:pt x="134848" y="97815"/>
                  </a:lnTo>
                  <a:lnTo>
                    <a:pt x="29630" y="129692"/>
                  </a:lnTo>
                  <a:lnTo>
                    <a:pt x="21692" y="103504"/>
                  </a:lnTo>
                  <a:close/>
                  <a:moveTo>
                    <a:pt x="71793" y="39751"/>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785">
              <a:extLst>
                <a:ext uri="{FF2B5EF4-FFF2-40B4-BE49-F238E27FC236}">
                  <a16:creationId xmlns:a16="http://schemas.microsoft.com/office/drawing/2014/main" id="{28D0F75C-8B55-D569-82DA-B4A9D1E21DE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791620" y="7455521"/>
              <a:ext cx="141025" cy="143531"/>
            </a:xfrm>
            <a:prstGeom prst="rect">
              <a:avLst/>
            </a:prstGeom>
            <a:noFill/>
          </p:spPr>
        </p:pic>
        <p:sp>
          <p:nvSpPr>
            <p:cNvPr id="15" name="Freeform 786">
              <a:extLst>
                <a:ext uri="{FF2B5EF4-FFF2-40B4-BE49-F238E27FC236}">
                  <a16:creationId xmlns:a16="http://schemas.microsoft.com/office/drawing/2014/main" id="{AD8655AD-1657-4FA3-5332-97E14D5C4EED}"/>
                </a:ext>
              </a:extLst>
            </p:cNvPr>
            <p:cNvSpPr/>
            <p:nvPr/>
          </p:nvSpPr>
          <p:spPr>
            <a:xfrm>
              <a:off x="16883391" y="7604169"/>
              <a:ext cx="141464" cy="137426"/>
            </a:xfrm>
            <a:custGeom>
              <a:avLst/>
              <a:gdLst/>
              <a:ahLst/>
              <a:cxnLst/>
              <a:rect l="0" t="0" r="0" b="0"/>
              <a:pathLst>
                <a:path w="141464" h="137426">
                  <a:moveTo>
                    <a:pt x="80035" y="0"/>
                  </a:moveTo>
                  <a:lnTo>
                    <a:pt x="97408" y="23088"/>
                  </a:lnTo>
                  <a:lnTo>
                    <a:pt x="45822" y="61887"/>
                  </a:lnTo>
                  <a:cubicBezTo>
                    <a:pt x="35420" y="69722"/>
                    <a:pt x="32068" y="80924"/>
                    <a:pt x="41288" y="93205"/>
                  </a:cubicBezTo>
                  <a:cubicBezTo>
                    <a:pt x="50419" y="105333"/>
                    <a:pt x="62116" y="105206"/>
                    <a:pt x="72530" y="97370"/>
                  </a:cubicBezTo>
                  <a:lnTo>
                    <a:pt x="124104" y="58572"/>
                  </a:lnTo>
                  <a:lnTo>
                    <a:pt x="141464" y="81648"/>
                  </a:lnTo>
                  <a:lnTo>
                    <a:pt x="89242" y="120942"/>
                  </a:lnTo>
                  <a:cubicBezTo>
                    <a:pt x="67335" y="137426"/>
                    <a:pt x="42482" y="136512"/>
                    <a:pt x="21234" y="108280"/>
                  </a:cubicBezTo>
                  <a:cubicBezTo>
                    <a:pt x="0" y="80048"/>
                    <a:pt x="6033" y="55676"/>
                    <a:pt x="27661" y="39408"/>
                  </a:cubicBezTo>
                  <a:close/>
                  <a:moveTo>
                    <a:pt x="80035" y="0"/>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787">
              <a:extLst>
                <a:ext uri="{FF2B5EF4-FFF2-40B4-BE49-F238E27FC236}">
                  <a16:creationId xmlns:a16="http://schemas.microsoft.com/office/drawing/2014/main" id="{7BD08CD0-A608-0F1B-B9D3-460D4192546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6934843" y="7699938"/>
              <a:ext cx="248256" cy="224862"/>
            </a:xfrm>
            <a:prstGeom prst="rect">
              <a:avLst/>
            </a:prstGeom>
            <a:noFill/>
          </p:spPr>
        </p:pic>
        <p:pic>
          <p:nvPicPr>
            <p:cNvPr id="17" name="Picture 788">
              <a:extLst>
                <a:ext uri="{FF2B5EF4-FFF2-40B4-BE49-F238E27FC236}">
                  <a16:creationId xmlns:a16="http://schemas.microsoft.com/office/drawing/2014/main" id="{6F2E317D-9F1D-DF71-AB88-ECDAF14C49E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7138670" y="7817814"/>
              <a:ext cx="136385" cy="155612"/>
            </a:xfrm>
            <a:prstGeom prst="rect">
              <a:avLst/>
            </a:prstGeom>
            <a:noFill/>
          </p:spPr>
        </p:pic>
        <p:sp>
          <p:nvSpPr>
            <p:cNvPr id="18" name="Freeform 789">
              <a:extLst>
                <a:ext uri="{FF2B5EF4-FFF2-40B4-BE49-F238E27FC236}">
                  <a16:creationId xmlns:a16="http://schemas.microsoft.com/office/drawing/2014/main" id="{F9371BAE-F71B-EE2C-A5C9-1FFE24B9A9DE}"/>
                </a:ext>
              </a:extLst>
            </p:cNvPr>
            <p:cNvSpPr/>
            <p:nvPr/>
          </p:nvSpPr>
          <p:spPr>
            <a:xfrm>
              <a:off x="17284883" y="7853377"/>
              <a:ext cx="92899" cy="118960"/>
            </a:xfrm>
            <a:custGeom>
              <a:avLst/>
              <a:gdLst/>
              <a:ahLst/>
              <a:cxnLst/>
              <a:rect l="0" t="0" r="0" b="0"/>
              <a:pathLst>
                <a:path w="92899" h="118960">
                  <a:moveTo>
                    <a:pt x="30327" y="29946"/>
                  </a:moveTo>
                  <a:lnTo>
                    <a:pt x="0" y="24333"/>
                  </a:lnTo>
                  <a:lnTo>
                    <a:pt x="4496" y="0"/>
                  </a:lnTo>
                  <a:lnTo>
                    <a:pt x="92899" y="16370"/>
                  </a:lnTo>
                  <a:lnTo>
                    <a:pt x="88391" y="40702"/>
                  </a:lnTo>
                  <a:lnTo>
                    <a:pt x="58228" y="35114"/>
                  </a:lnTo>
                  <a:lnTo>
                    <a:pt x="42696" y="118960"/>
                  </a:lnTo>
                  <a:lnTo>
                    <a:pt x="14795" y="113804"/>
                  </a:lnTo>
                  <a:close/>
                  <a:moveTo>
                    <a:pt x="30327" y="29946"/>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9" name="Picture 790">
              <a:extLst>
                <a:ext uri="{FF2B5EF4-FFF2-40B4-BE49-F238E27FC236}">
                  <a16:creationId xmlns:a16="http://schemas.microsoft.com/office/drawing/2014/main" id="{C8A3CB9B-8300-9D45-E90F-3697CA36FF9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a:xfrm>
              <a:off x="17353303" y="7856241"/>
              <a:ext cx="143904" cy="136905"/>
            </a:xfrm>
            <a:prstGeom prst="rect">
              <a:avLst/>
            </a:prstGeom>
            <a:noFill/>
          </p:spPr>
        </p:pic>
        <p:sp>
          <p:nvSpPr>
            <p:cNvPr id="20" name="Freeform 791">
              <a:extLst>
                <a:ext uri="{FF2B5EF4-FFF2-40B4-BE49-F238E27FC236}">
                  <a16:creationId xmlns:a16="http://schemas.microsoft.com/office/drawing/2014/main" id="{815D6F1A-DFD0-907C-9638-578F6A1522FE}"/>
                </a:ext>
              </a:extLst>
            </p:cNvPr>
            <p:cNvSpPr/>
            <p:nvPr/>
          </p:nvSpPr>
          <p:spPr>
            <a:xfrm>
              <a:off x="17479772" y="7830375"/>
              <a:ext cx="134924" cy="139368"/>
            </a:xfrm>
            <a:custGeom>
              <a:avLst/>
              <a:gdLst/>
              <a:ahLst/>
              <a:cxnLst/>
              <a:rect l="0" t="0" r="0" b="0"/>
              <a:pathLst>
                <a:path w="134924" h="139368">
                  <a:moveTo>
                    <a:pt x="42113" y="67182"/>
                  </a:moveTo>
                  <a:lnTo>
                    <a:pt x="66001" y="129170"/>
                  </a:lnTo>
                  <a:lnTo>
                    <a:pt x="39548" y="139368"/>
                  </a:lnTo>
                  <a:lnTo>
                    <a:pt x="0" y="36753"/>
                  </a:lnTo>
                  <a:lnTo>
                    <a:pt x="27242" y="26263"/>
                  </a:lnTo>
                  <a:lnTo>
                    <a:pt x="91528" y="69341"/>
                  </a:lnTo>
                  <a:lnTo>
                    <a:pt x="68770" y="10261"/>
                  </a:lnTo>
                  <a:lnTo>
                    <a:pt x="95389" y="0"/>
                  </a:lnTo>
                  <a:lnTo>
                    <a:pt x="134924" y="102614"/>
                  </a:lnTo>
                  <a:lnTo>
                    <a:pt x="109397" y="112457"/>
                  </a:lnTo>
                  <a:close/>
                  <a:moveTo>
                    <a:pt x="42113" y="67182"/>
                  </a:move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1" name="Freeform 792">
              <a:extLst>
                <a:ext uri="{FF2B5EF4-FFF2-40B4-BE49-F238E27FC236}">
                  <a16:creationId xmlns:a16="http://schemas.microsoft.com/office/drawing/2014/main" id="{4CD23668-078C-D0B2-1F5E-DA72B246B190}"/>
                </a:ext>
              </a:extLst>
            </p:cNvPr>
            <p:cNvSpPr/>
            <p:nvPr/>
          </p:nvSpPr>
          <p:spPr>
            <a:xfrm>
              <a:off x="17593207" y="7772943"/>
              <a:ext cx="127532" cy="125157"/>
            </a:xfrm>
            <a:custGeom>
              <a:avLst/>
              <a:gdLst/>
              <a:ahLst/>
              <a:cxnLst/>
              <a:rect l="0" t="0" r="0" b="0"/>
              <a:pathLst>
                <a:path w="127532" h="125157">
                  <a:moveTo>
                    <a:pt x="29806" y="17030"/>
                  </a:moveTo>
                  <a:cubicBezTo>
                    <a:pt x="47763" y="1016"/>
                    <a:pt x="66737" y="0"/>
                    <a:pt x="81875" y="4839"/>
                  </a:cubicBezTo>
                  <a:lnTo>
                    <a:pt x="72503" y="29983"/>
                  </a:lnTo>
                  <a:cubicBezTo>
                    <a:pt x="64350" y="27532"/>
                    <a:pt x="54240" y="28828"/>
                    <a:pt x="46481" y="35737"/>
                  </a:cubicBezTo>
                  <a:cubicBezTo>
                    <a:pt x="33069" y="47687"/>
                    <a:pt x="32815" y="66471"/>
                    <a:pt x="44779" y="79882"/>
                  </a:cubicBezTo>
                  <a:cubicBezTo>
                    <a:pt x="56729" y="93293"/>
                    <a:pt x="75411" y="95173"/>
                    <a:pt x="88835" y="83209"/>
                  </a:cubicBezTo>
                  <a:cubicBezTo>
                    <a:pt x="95223" y="77507"/>
                    <a:pt x="99033" y="70141"/>
                    <a:pt x="99935" y="64464"/>
                  </a:cubicBezTo>
                  <a:lnTo>
                    <a:pt x="93788" y="57581"/>
                  </a:lnTo>
                  <a:lnTo>
                    <a:pt x="74967" y="74357"/>
                  </a:lnTo>
                  <a:lnTo>
                    <a:pt x="59282" y="56781"/>
                  </a:lnTo>
                  <a:lnTo>
                    <a:pt x="98906" y="21449"/>
                  </a:lnTo>
                  <a:lnTo>
                    <a:pt x="127532" y="53567"/>
                  </a:lnTo>
                  <a:cubicBezTo>
                    <a:pt x="127341" y="71182"/>
                    <a:pt x="121004" y="88086"/>
                    <a:pt x="105498" y="101916"/>
                  </a:cubicBezTo>
                  <a:cubicBezTo>
                    <a:pt x="81025" y="123748"/>
                    <a:pt x="46506" y="125157"/>
                    <a:pt x="23253" y="99072"/>
                  </a:cubicBezTo>
                  <a:cubicBezTo>
                    <a:pt x="0" y="72998"/>
                    <a:pt x="5334" y="38861"/>
                    <a:pt x="29806" y="17030"/>
                  </a:cubicBezTo>
                </a:path>
              </a:pathLst>
            </a:custGeom>
            <a:solidFill>
              <a:srgbClr val="83005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793">
              <a:extLst>
                <a:ext uri="{FF2B5EF4-FFF2-40B4-BE49-F238E27FC236}">
                  <a16:creationId xmlns:a16="http://schemas.microsoft.com/office/drawing/2014/main" id="{B79A669F-856A-36B9-B247-695646BB9FE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a:xfrm>
              <a:off x="17660846" y="7682930"/>
              <a:ext cx="158216" cy="142938"/>
            </a:xfrm>
            <a:prstGeom prst="rect">
              <a:avLst/>
            </a:prstGeom>
            <a:noFill/>
          </p:spPr>
        </p:pic>
        <p:pic>
          <p:nvPicPr>
            <p:cNvPr id="23" name="Picture 794">
              <a:extLst>
                <a:ext uri="{FF2B5EF4-FFF2-40B4-BE49-F238E27FC236}">
                  <a16:creationId xmlns:a16="http://schemas.microsoft.com/office/drawing/2014/main" id="{48747A4B-065A-D888-23B3-62FD9C954ADD}"/>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0580625" y="7664463"/>
              <a:ext cx="209274" cy="260337"/>
            </a:xfrm>
            <a:prstGeom prst="rect">
              <a:avLst/>
            </a:prstGeom>
            <a:noFill/>
          </p:spPr>
        </p:pic>
        <p:sp>
          <p:nvSpPr>
            <p:cNvPr id="24" name="Freeform 795">
              <a:extLst>
                <a:ext uri="{FF2B5EF4-FFF2-40B4-BE49-F238E27FC236}">
                  <a16:creationId xmlns:a16="http://schemas.microsoft.com/office/drawing/2014/main" id="{C13290C6-CD1B-7517-7043-C6E6B47C0924}"/>
                </a:ext>
              </a:extLst>
            </p:cNvPr>
            <p:cNvSpPr/>
            <p:nvPr/>
          </p:nvSpPr>
          <p:spPr>
            <a:xfrm>
              <a:off x="20760283" y="7829416"/>
              <a:ext cx="74802" cy="111010"/>
            </a:xfrm>
            <a:custGeom>
              <a:avLst/>
              <a:gdLst/>
              <a:ahLst/>
              <a:cxnLst/>
              <a:rect l="0" t="0" r="0" b="0"/>
              <a:pathLst>
                <a:path w="74802" h="111010">
                  <a:moveTo>
                    <a:pt x="49466" y="0"/>
                  </a:moveTo>
                  <a:lnTo>
                    <a:pt x="74802" y="12750"/>
                  </a:lnTo>
                  <a:lnTo>
                    <a:pt x="25324" y="111010"/>
                  </a:lnTo>
                  <a:lnTo>
                    <a:pt x="0" y="98247"/>
                  </a:lnTo>
                  <a:close/>
                  <a:moveTo>
                    <a:pt x="49466"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796">
              <a:extLst>
                <a:ext uri="{FF2B5EF4-FFF2-40B4-BE49-F238E27FC236}">
                  <a16:creationId xmlns:a16="http://schemas.microsoft.com/office/drawing/2014/main" id="{AA86D241-8802-FE4E-8A4F-2D9FEF730328}"/>
                </a:ext>
              </a:extLst>
            </p:cNvPr>
            <p:cNvSpPr/>
            <p:nvPr/>
          </p:nvSpPr>
          <p:spPr>
            <a:xfrm>
              <a:off x="20835713" y="7848044"/>
              <a:ext cx="93281" cy="122553"/>
            </a:xfrm>
            <a:custGeom>
              <a:avLst/>
              <a:gdLst/>
              <a:ahLst/>
              <a:cxnLst/>
              <a:rect l="0" t="0" r="0" b="0"/>
              <a:pathLst>
                <a:path w="93281" h="122553">
                  <a:moveTo>
                    <a:pt x="29540" y="32638"/>
                  </a:moveTo>
                  <a:lnTo>
                    <a:pt x="0" y="23698"/>
                  </a:lnTo>
                  <a:lnTo>
                    <a:pt x="7163" y="0"/>
                  </a:lnTo>
                  <a:lnTo>
                    <a:pt x="93281" y="26047"/>
                  </a:lnTo>
                  <a:lnTo>
                    <a:pt x="86105" y="49744"/>
                  </a:lnTo>
                  <a:lnTo>
                    <a:pt x="56718" y="40854"/>
                  </a:lnTo>
                  <a:lnTo>
                    <a:pt x="32003" y="122553"/>
                  </a:lnTo>
                  <a:lnTo>
                    <a:pt x="4826" y="114324"/>
                  </a:lnTo>
                  <a:close/>
                  <a:moveTo>
                    <a:pt x="29540" y="3263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797">
              <a:extLst>
                <a:ext uri="{FF2B5EF4-FFF2-40B4-BE49-F238E27FC236}">
                  <a16:creationId xmlns:a16="http://schemas.microsoft.com/office/drawing/2014/main" id="{C319B64E-95A5-97D5-2D33-8A9EF05CC7BC}"/>
                </a:ext>
              </a:extLst>
            </p:cNvPr>
            <p:cNvSpPr/>
            <p:nvPr/>
          </p:nvSpPr>
          <p:spPr>
            <a:xfrm>
              <a:off x="20933524" y="7872398"/>
              <a:ext cx="81063" cy="110350"/>
            </a:xfrm>
            <a:custGeom>
              <a:avLst/>
              <a:gdLst/>
              <a:ahLst/>
              <a:cxnLst/>
              <a:rect l="0" t="0" r="0" b="0"/>
              <a:pathLst>
                <a:path w="81063" h="110350">
                  <a:moveTo>
                    <a:pt x="355" y="0"/>
                  </a:moveTo>
                  <a:lnTo>
                    <a:pt x="81063" y="253"/>
                  </a:lnTo>
                  <a:lnTo>
                    <a:pt x="80987" y="24193"/>
                  </a:lnTo>
                  <a:lnTo>
                    <a:pt x="28676" y="24028"/>
                  </a:lnTo>
                  <a:lnTo>
                    <a:pt x="28612" y="42341"/>
                  </a:lnTo>
                  <a:lnTo>
                    <a:pt x="79780" y="42506"/>
                  </a:lnTo>
                  <a:lnTo>
                    <a:pt x="79704" y="66611"/>
                  </a:lnTo>
                  <a:lnTo>
                    <a:pt x="28536" y="66446"/>
                  </a:lnTo>
                  <a:lnTo>
                    <a:pt x="28472" y="86258"/>
                  </a:lnTo>
                  <a:lnTo>
                    <a:pt x="80796" y="86423"/>
                  </a:lnTo>
                  <a:lnTo>
                    <a:pt x="80720" y="110350"/>
                  </a:lnTo>
                  <a:lnTo>
                    <a:pt x="0" y="110096"/>
                  </a:lnTo>
                  <a:close/>
                  <a:moveTo>
                    <a:pt x="355" y="0"/>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798">
              <a:extLst>
                <a:ext uri="{FF2B5EF4-FFF2-40B4-BE49-F238E27FC236}">
                  <a16:creationId xmlns:a16="http://schemas.microsoft.com/office/drawing/2014/main" id="{1BC8E5B0-C8A3-964F-FA31-9FE489964CE7}"/>
                </a:ext>
              </a:extLst>
            </p:cNvPr>
            <p:cNvSpPr/>
            <p:nvPr/>
          </p:nvSpPr>
          <p:spPr>
            <a:xfrm>
              <a:off x="21019633" y="7854637"/>
              <a:ext cx="93064" cy="119506"/>
            </a:xfrm>
            <a:custGeom>
              <a:avLst/>
              <a:gdLst/>
              <a:ahLst/>
              <a:cxnLst/>
              <a:rect l="0" t="0" r="0" b="0"/>
              <a:pathLst>
                <a:path w="93064" h="119506">
                  <a:moveTo>
                    <a:pt x="35102" y="35788"/>
                  </a:moveTo>
                  <a:lnTo>
                    <a:pt x="4826" y="41795"/>
                  </a:lnTo>
                  <a:lnTo>
                    <a:pt x="0" y="17500"/>
                  </a:lnTo>
                  <a:lnTo>
                    <a:pt x="88264" y="0"/>
                  </a:lnTo>
                  <a:lnTo>
                    <a:pt x="93064" y="24295"/>
                  </a:lnTo>
                  <a:lnTo>
                    <a:pt x="62953" y="30264"/>
                  </a:lnTo>
                  <a:lnTo>
                    <a:pt x="79564" y="113981"/>
                  </a:lnTo>
                  <a:lnTo>
                    <a:pt x="51713" y="119506"/>
                  </a:lnTo>
                  <a:close/>
                  <a:moveTo>
                    <a:pt x="35102" y="35788"/>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28" name="Picture 799">
              <a:extLst>
                <a:ext uri="{FF2B5EF4-FFF2-40B4-BE49-F238E27FC236}">
                  <a16:creationId xmlns:a16="http://schemas.microsoft.com/office/drawing/2014/main" id="{C28452B6-C6FC-DF0D-AD49-41B80F743C35}"/>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1122079" y="7819044"/>
              <a:ext cx="136945" cy="155689"/>
            </a:xfrm>
            <a:prstGeom prst="rect">
              <a:avLst/>
            </a:prstGeom>
            <a:noFill/>
          </p:spPr>
        </p:pic>
        <p:sp>
          <p:nvSpPr>
            <p:cNvPr id="29" name="Freeform 800">
              <a:extLst>
                <a:ext uri="{FF2B5EF4-FFF2-40B4-BE49-F238E27FC236}">
                  <a16:creationId xmlns:a16="http://schemas.microsoft.com/office/drawing/2014/main" id="{2502324D-4F7B-064D-2AAB-338DB7CD7865}"/>
                </a:ext>
              </a:extLst>
            </p:cNvPr>
            <p:cNvSpPr/>
            <p:nvPr/>
          </p:nvSpPr>
          <p:spPr>
            <a:xfrm>
              <a:off x="21208794" y="7759476"/>
              <a:ext cx="145554" cy="147904"/>
            </a:xfrm>
            <a:custGeom>
              <a:avLst/>
              <a:gdLst/>
              <a:ahLst/>
              <a:cxnLst/>
              <a:rect l="0" t="0" r="0" b="0"/>
              <a:pathLst>
                <a:path w="145554" h="147904">
                  <a:moveTo>
                    <a:pt x="47409" y="76581"/>
                  </a:moveTo>
                  <a:lnTo>
                    <a:pt x="83299" y="132575"/>
                  </a:lnTo>
                  <a:lnTo>
                    <a:pt x="59397" y="147904"/>
                  </a:lnTo>
                  <a:lnTo>
                    <a:pt x="0" y="55220"/>
                  </a:lnTo>
                  <a:lnTo>
                    <a:pt x="24588" y="39459"/>
                  </a:lnTo>
                  <a:lnTo>
                    <a:pt x="96303" y="68758"/>
                  </a:lnTo>
                  <a:lnTo>
                    <a:pt x="62102" y="15406"/>
                  </a:lnTo>
                  <a:lnTo>
                    <a:pt x="86143" y="0"/>
                  </a:lnTo>
                  <a:lnTo>
                    <a:pt x="145554" y="92684"/>
                  </a:lnTo>
                  <a:lnTo>
                    <a:pt x="122478" y="107467"/>
                  </a:lnTo>
                  <a:close/>
                  <a:moveTo>
                    <a:pt x="47409" y="76581"/>
                  </a:move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0" name="Freeform 801">
              <a:extLst>
                <a:ext uri="{FF2B5EF4-FFF2-40B4-BE49-F238E27FC236}">
                  <a16:creationId xmlns:a16="http://schemas.microsoft.com/office/drawing/2014/main" id="{B0377C68-153A-F4B0-02E0-5352B8309201}"/>
                </a:ext>
              </a:extLst>
            </p:cNvPr>
            <p:cNvSpPr/>
            <p:nvPr/>
          </p:nvSpPr>
          <p:spPr>
            <a:xfrm>
              <a:off x="21316248" y="7693137"/>
              <a:ext cx="127292" cy="125932"/>
            </a:xfrm>
            <a:custGeom>
              <a:avLst/>
              <a:gdLst/>
              <a:ahLst/>
              <a:cxnLst/>
              <a:rect l="0" t="0" r="0" b="0"/>
              <a:pathLst>
                <a:path w="127292" h="125932">
                  <a:moveTo>
                    <a:pt x="27686" y="18440"/>
                  </a:moveTo>
                  <a:cubicBezTo>
                    <a:pt x="45034" y="1740"/>
                    <a:pt x="63969" y="0"/>
                    <a:pt x="79273" y="4255"/>
                  </a:cubicBezTo>
                  <a:lnTo>
                    <a:pt x="70866" y="29755"/>
                  </a:lnTo>
                  <a:cubicBezTo>
                    <a:pt x="62623" y="27622"/>
                    <a:pt x="52565" y="29298"/>
                    <a:pt x="45072" y="36499"/>
                  </a:cubicBezTo>
                  <a:cubicBezTo>
                    <a:pt x="32118" y="48970"/>
                    <a:pt x="32575" y="67754"/>
                    <a:pt x="45046" y="80708"/>
                  </a:cubicBezTo>
                  <a:cubicBezTo>
                    <a:pt x="57518" y="93674"/>
                    <a:pt x="76276" y="94843"/>
                    <a:pt x="89230" y="82371"/>
                  </a:cubicBezTo>
                  <a:cubicBezTo>
                    <a:pt x="95415" y="76428"/>
                    <a:pt x="98933" y="68909"/>
                    <a:pt x="99631" y="63207"/>
                  </a:cubicBezTo>
                  <a:lnTo>
                    <a:pt x="93217" y="56552"/>
                  </a:lnTo>
                  <a:lnTo>
                    <a:pt x="75031" y="74053"/>
                  </a:lnTo>
                  <a:lnTo>
                    <a:pt x="58674" y="57060"/>
                  </a:lnTo>
                  <a:lnTo>
                    <a:pt x="96951" y="20218"/>
                  </a:lnTo>
                  <a:lnTo>
                    <a:pt x="126809" y="51231"/>
                  </a:lnTo>
                  <a:cubicBezTo>
                    <a:pt x="127292" y="68859"/>
                    <a:pt x="121589" y="86016"/>
                    <a:pt x="106616" y="100443"/>
                  </a:cubicBezTo>
                  <a:cubicBezTo>
                    <a:pt x="82969" y="123189"/>
                    <a:pt x="48501" y="125932"/>
                    <a:pt x="24257" y="100736"/>
                  </a:cubicBezTo>
                  <a:cubicBezTo>
                    <a:pt x="0" y="75539"/>
                    <a:pt x="4039" y="41198"/>
                    <a:pt x="27686" y="18440"/>
                  </a:cubicBezTo>
                </a:path>
              </a:pathLst>
            </a:custGeom>
            <a:solidFill>
              <a:srgbClr val="7F050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802">
              <a:extLst>
                <a:ext uri="{FF2B5EF4-FFF2-40B4-BE49-F238E27FC236}">
                  <a16:creationId xmlns:a16="http://schemas.microsoft.com/office/drawing/2014/main" id="{4EAD05F0-3CA1-17DF-A1E8-5B9D949EAF3D}"/>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1391484" y="7604990"/>
              <a:ext cx="159779" cy="152362"/>
            </a:xfrm>
            <a:prstGeom prst="rect">
              <a:avLst/>
            </a:prstGeom>
            <a:noFill/>
          </p:spPr>
        </p:pic>
        <p:pic>
          <p:nvPicPr>
            <p:cNvPr id="32" name="Picture 803">
              <a:extLst>
                <a:ext uri="{FF2B5EF4-FFF2-40B4-BE49-F238E27FC236}">
                  <a16:creationId xmlns:a16="http://schemas.microsoft.com/office/drawing/2014/main" id="{B12E266E-E018-2F5D-EA7A-B6CD0A34AC46}"/>
                </a:ext>
              </a:extLst>
            </p:cNvPr>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a:xfrm>
              <a:off x="17136819" y="7050048"/>
              <a:ext cx="149555" cy="159651"/>
            </a:xfrm>
            <a:prstGeom prst="rect">
              <a:avLst/>
            </a:prstGeom>
            <a:noFill/>
          </p:spPr>
        </p:pic>
        <p:pic>
          <p:nvPicPr>
            <p:cNvPr id="33" name="Picture 804">
              <a:extLst>
                <a:ext uri="{FF2B5EF4-FFF2-40B4-BE49-F238E27FC236}">
                  <a16:creationId xmlns:a16="http://schemas.microsoft.com/office/drawing/2014/main" id="{E8F6C3F5-6418-176F-842B-BA6B798CC7C0}"/>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a:xfrm>
              <a:off x="17081913" y="7175152"/>
              <a:ext cx="151986" cy="267048"/>
            </a:xfrm>
            <a:prstGeom prst="rect">
              <a:avLst/>
            </a:prstGeom>
            <a:noFill/>
          </p:spPr>
        </p:pic>
        <p:sp>
          <p:nvSpPr>
            <p:cNvPr id="34" name="Freeform 805">
              <a:extLst>
                <a:ext uri="{FF2B5EF4-FFF2-40B4-BE49-F238E27FC236}">
                  <a16:creationId xmlns:a16="http://schemas.microsoft.com/office/drawing/2014/main" id="{BB437064-1C27-6E5B-6FC0-D3486C69DB80}"/>
                </a:ext>
              </a:extLst>
            </p:cNvPr>
            <p:cNvSpPr/>
            <p:nvPr/>
          </p:nvSpPr>
          <p:spPr>
            <a:xfrm>
              <a:off x="17151543" y="7411984"/>
              <a:ext cx="149923" cy="148792"/>
            </a:xfrm>
            <a:custGeom>
              <a:avLst/>
              <a:gdLst/>
              <a:ahLst/>
              <a:cxnLst/>
              <a:rect l="0" t="0" r="0" b="0"/>
              <a:pathLst>
                <a:path w="149923" h="148792">
                  <a:moveTo>
                    <a:pt x="80924" y="98945"/>
                  </a:moveTo>
                  <a:lnTo>
                    <a:pt x="52197" y="63424"/>
                  </a:lnTo>
                  <a:lnTo>
                    <a:pt x="17831" y="91211"/>
                  </a:lnTo>
                  <a:lnTo>
                    <a:pt x="0" y="69164"/>
                  </a:lnTo>
                  <a:lnTo>
                    <a:pt x="85534" y="0"/>
                  </a:lnTo>
                  <a:lnTo>
                    <a:pt x="103377" y="22047"/>
                  </a:lnTo>
                  <a:lnTo>
                    <a:pt x="71438" y="47866"/>
                  </a:lnTo>
                  <a:lnTo>
                    <a:pt x="100151" y="83388"/>
                  </a:lnTo>
                  <a:lnTo>
                    <a:pt x="132092" y="57569"/>
                  </a:lnTo>
                  <a:lnTo>
                    <a:pt x="149923" y="79629"/>
                  </a:lnTo>
                  <a:lnTo>
                    <a:pt x="64389" y="148792"/>
                  </a:lnTo>
                  <a:lnTo>
                    <a:pt x="46558" y="126732"/>
                  </a:lnTo>
                  <a:close/>
                  <a:moveTo>
                    <a:pt x="80924" y="98945"/>
                  </a:moveTo>
                </a:path>
              </a:pathLst>
            </a:custGeom>
            <a:solidFill>
              <a:srgbClr val="B3679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5" name="Picture 806">
              <a:extLst>
                <a:ext uri="{FF2B5EF4-FFF2-40B4-BE49-F238E27FC236}">
                  <a16:creationId xmlns:a16="http://schemas.microsoft.com/office/drawing/2014/main" id="{C03D7199-7D67-6771-D571-1F0460D26A41}"/>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a:xfrm>
              <a:off x="17228413" y="7500359"/>
              <a:ext cx="149428" cy="159740"/>
            </a:xfrm>
            <a:prstGeom prst="rect">
              <a:avLst/>
            </a:prstGeom>
            <a:noFill/>
          </p:spPr>
        </p:pic>
        <p:sp>
          <p:nvSpPr>
            <p:cNvPr id="36" name="Freeform 807">
              <a:extLst>
                <a:ext uri="{FF2B5EF4-FFF2-40B4-BE49-F238E27FC236}">
                  <a16:creationId xmlns:a16="http://schemas.microsoft.com/office/drawing/2014/main" id="{8B06F63E-D71E-CA1F-B81E-4EAB13837C11}"/>
                </a:ext>
              </a:extLst>
            </p:cNvPr>
            <p:cNvSpPr/>
            <p:nvPr/>
          </p:nvSpPr>
          <p:spPr>
            <a:xfrm>
              <a:off x="20994483" y="7518057"/>
              <a:ext cx="109955" cy="124421"/>
            </a:xfrm>
            <a:custGeom>
              <a:avLst/>
              <a:gdLst/>
              <a:ahLst/>
              <a:cxnLst/>
              <a:rect l="0" t="0" r="0" b="0"/>
              <a:pathLst>
                <a:path w="109955" h="124421">
                  <a:moveTo>
                    <a:pt x="39382" y="53124"/>
                  </a:moveTo>
                  <a:lnTo>
                    <a:pt x="13602" y="70078"/>
                  </a:lnTo>
                  <a:lnTo>
                    <a:pt x="0" y="49391"/>
                  </a:lnTo>
                  <a:lnTo>
                    <a:pt x="75157" y="0"/>
                  </a:lnTo>
                  <a:lnTo>
                    <a:pt x="88746" y="20676"/>
                  </a:lnTo>
                  <a:lnTo>
                    <a:pt x="63105" y="37542"/>
                  </a:lnTo>
                  <a:lnTo>
                    <a:pt x="109955" y="108838"/>
                  </a:lnTo>
                  <a:lnTo>
                    <a:pt x="86232" y="124421"/>
                  </a:lnTo>
                  <a:close/>
                  <a:moveTo>
                    <a:pt x="39382" y="53124"/>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37" name="Freeform 808">
              <a:extLst>
                <a:ext uri="{FF2B5EF4-FFF2-40B4-BE49-F238E27FC236}">
                  <a16:creationId xmlns:a16="http://schemas.microsoft.com/office/drawing/2014/main" id="{ACDF5D61-438C-125F-979A-C5BC43C11650}"/>
                </a:ext>
              </a:extLst>
            </p:cNvPr>
            <p:cNvSpPr/>
            <p:nvPr/>
          </p:nvSpPr>
          <p:spPr>
            <a:xfrm>
              <a:off x="21072037" y="7451524"/>
              <a:ext cx="136169" cy="132549"/>
            </a:xfrm>
            <a:custGeom>
              <a:avLst/>
              <a:gdLst/>
              <a:ahLst/>
              <a:cxnLst/>
              <a:rect l="0" t="0" r="0" b="0"/>
              <a:pathLst>
                <a:path w="136169" h="132549">
                  <a:moveTo>
                    <a:pt x="0" y="61810"/>
                  </a:moveTo>
                  <a:lnTo>
                    <a:pt x="51854" y="0"/>
                  </a:lnTo>
                  <a:lnTo>
                    <a:pt x="70180" y="15367"/>
                  </a:lnTo>
                  <a:lnTo>
                    <a:pt x="36563" y="55448"/>
                  </a:lnTo>
                  <a:lnTo>
                    <a:pt x="50596" y="67207"/>
                  </a:lnTo>
                  <a:lnTo>
                    <a:pt x="83464" y="28028"/>
                  </a:lnTo>
                  <a:lnTo>
                    <a:pt x="101930" y="43510"/>
                  </a:lnTo>
                  <a:lnTo>
                    <a:pt x="69049" y="82701"/>
                  </a:lnTo>
                  <a:lnTo>
                    <a:pt x="84226" y="95414"/>
                  </a:lnTo>
                  <a:lnTo>
                    <a:pt x="117843" y="55346"/>
                  </a:lnTo>
                  <a:lnTo>
                    <a:pt x="136169" y="70725"/>
                  </a:lnTo>
                  <a:lnTo>
                    <a:pt x="84315" y="132549"/>
                  </a:lnTo>
                  <a:close/>
                  <a:moveTo>
                    <a:pt x="0" y="61810"/>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38" name="Picture 809">
              <a:extLst>
                <a:ext uri="{FF2B5EF4-FFF2-40B4-BE49-F238E27FC236}">
                  <a16:creationId xmlns:a16="http://schemas.microsoft.com/office/drawing/2014/main" id="{97B126A1-169C-33DE-5D1A-B519C104582A}"/>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a:xfrm>
              <a:off x="21137210" y="7317949"/>
              <a:ext cx="161073" cy="140962"/>
            </a:xfrm>
            <a:prstGeom prst="rect">
              <a:avLst/>
            </a:prstGeom>
            <a:noFill/>
          </p:spPr>
        </p:pic>
        <p:sp>
          <p:nvSpPr>
            <p:cNvPr id="39" name="Freeform 810">
              <a:extLst>
                <a:ext uri="{FF2B5EF4-FFF2-40B4-BE49-F238E27FC236}">
                  <a16:creationId xmlns:a16="http://schemas.microsoft.com/office/drawing/2014/main" id="{704BD546-8B0D-FEC6-8454-CFF3FEFD09B7}"/>
                </a:ext>
              </a:extLst>
            </p:cNvPr>
            <p:cNvSpPr/>
            <p:nvPr/>
          </p:nvSpPr>
          <p:spPr>
            <a:xfrm>
              <a:off x="21183246" y="7234775"/>
              <a:ext cx="110617" cy="81419"/>
            </a:xfrm>
            <a:custGeom>
              <a:avLst/>
              <a:gdLst/>
              <a:ahLst/>
              <a:cxnLst/>
              <a:rect l="0" t="0" r="0" b="0"/>
              <a:pathLst>
                <a:path w="110617" h="81419">
                  <a:moveTo>
                    <a:pt x="0" y="80721"/>
                  </a:moveTo>
                  <a:lnTo>
                    <a:pt x="507" y="0"/>
                  </a:lnTo>
                  <a:lnTo>
                    <a:pt x="24447" y="153"/>
                  </a:lnTo>
                  <a:lnTo>
                    <a:pt x="24117" y="52477"/>
                  </a:lnTo>
                  <a:lnTo>
                    <a:pt x="42443" y="52604"/>
                  </a:lnTo>
                  <a:lnTo>
                    <a:pt x="42773" y="1423"/>
                  </a:lnTo>
                  <a:lnTo>
                    <a:pt x="66865" y="1575"/>
                  </a:lnTo>
                  <a:lnTo>
                    <a:pt x="66535" y="52743"/>
                  </a:lnTo>
                  <a:lnTo>
                    <a:pt x="86347" y="52870"/>
                  </a:lnTo>
                  <a:lnTo>
                    <a:pt x="86677" y="546"/>
                  </a:lnTo>
                  <a:lnTo>
                    <a:pt x="110617" y="699"/>
                  </a:lnTo>
                  <a:lnTo>
                    <a:pt x="110096" y="81419"/>
                  </a:lnTo>
                  <a:close/>
                  <a:moveTo>
                    <a:pt x="0" y="80721"/>
                  </a:moveTo>
                </a:path>
              </a:pathLst>
            </a:custGeom>
            <a:solidFill>
              <a:srgbClr val="D63F27">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0" name="Picture 811">
              <a:extLst>
                <a:ext uri="{FF2B5EF4-FFF2-40B4-BE49-F238E27FC236}">
                  <a16:creationId xmlns:a16="http://schemas.microsoft.com/office/drawing/2014/main" id="{4BF46150-BAD1-4BC5-F36E-FA7D8B1F3D63}"/>
                </a:ext>
              </a:extLst>
            </p:cNvPr>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a:xfrm>
              <a:off x="21133821" y="7088202"/>
              <a:ext cx="141889" cy="143380"/>
            </a:xfrm>
            <a:prstGeom prst="rect">
              <a:avLst/>
            </a:prstGeom>
            <a:noFill/>
          </p:spPr>
        </p:pic>
        <p:sp>
          <p:nvSpPr>
            <p:cNvPr id="41" name="Freeform 812">
              <a:extLst>
                <a:ext uri="{FF2B5EF4-FFF2-40B4-BE49-F238E27FC236}">
                  <a16:creationId xmlns:a16="http://schemas.microsoft.com/office/drawing/2014/main" id="{54AB94DC-AB24-AA92-C15C-B0D65BF99636}"/>
                </a:ext>
              </a:extLst>
            </p:cNvPr>
            <p:cNvSpPr/>
            <p:nvPr/>
          </p:nvSpPr>
          <p:spPr>
            <a:xfrm>
              <a:off x="16947190" y="6544859"/>
              <a:ext cx="153110" cy="132739"/>
            </a:xfrm>
            <a:custGeom>
              <a:avLst/>
              <a:gdLst/>
              <a:ahLst/>
              <a:cxnLst/>
              <a:rect l="0" t="0" r="0" b="0"/>
              <a:pathLst>
                <a:path w="153110" h="132739">
                  <a:moveTo>
                    <a:pt x="68440" y="55854"/>
                  </a:moveTo>
                  <a:lnTo>
                    <a:pt x="38354" y="120115"/>
                  </a:lnTo>
                  <a:lnTo>
                    <a:pt x="8928" y="114121"/>
                  </a:lnTo>
                  <a:lnTo>
                    <a:pt x="0" y="0"/>
                  </a:lnTo>
                  <a:lnTo>
                    <a:pt x="31204" y="6350"/>
                  </a:lnTo>
                  <a:lnTo>
                    <a:pt x="32881" y="81622"/>
                  </a:lnTo>
                  <a:lnTo>
                    <a:pt x="65964" y="13424"/>
                  </a:lnTo>
                  <a:lnTo>
                    <a:pt x="87299" y="17767"/>
                  </a:lnTo>
                  <a:lnTo>
                    <a:pt x="91084" y="93471"/>
                  </a:lnTo>
                  <a:lnTo>
                    <a:pt x="121894" y="24816"/>
                  </a:lnTo>
                  <a:lnTo>
                    <a:pt x="153110" y="31166"/>
                  </a:lnTo>
                  <a:lnTo>
                    <a:pt x="100431" y="132739"/>
                  </a:lnTo>
                  <a:lnTo>
                    <a:pt x="71018" y="126758"/>
                  </a:lnTo>
                  <a:close/>
                  <a:moveTo>
                    <a:pt x="68440" y="55854"/>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813">
              <a:extLst>
                <a:ext uri="{FF2B5EF4-FFF2-40B4-BE49-F238E27FC236}">
                  <a16:creationId xmlns:a16="http://schemas.microsoft.com/office/drawing/2014/main" id="{5691B651-B3A3-9AA7-86B4-5361DF25313C}"/>
                </a:ext>
              </a:extLst>
            </p:cNvPr>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a:xfrm>
              <a:off x="17055537" y="6578174"/>
              <a:ext cx="138073" cy="154013"/>
            </a:xfrm>
            <a:prstGeom prst="rect">
              <a:avLst/>
            </a:prstGeom>
            <a:noFill/>
          </p:spPr>
        </p:pic>
        <p:sp>
          <p:nvSpPr>
            <p:cNvPr id="43" name="Freeform 814">
              <a:extLst>
                <a:ext uri="{FF2B5EF4-FFF2-40B4-BE49-F238E27FC236}">
                  <a16:creationId xmlns:a16="http://schemas.microsoft.com/office/drawing/2014/main" id="{A872421B-3546-5BB5-7A80-2168AB88C206}"/>
                </a:ext>
              </a:extLst>
            </p:cNvPr>
            <p:cNvSpPr/>
            <p:nvPr/>
          </p:nvSpPr>
          <p:spPr>
            <a:xfrm>
              <a:off x="17188118" y="6622193"/>
              <a:ext cx="68033" cy="112521"/>
            </a:xfrm>
            <a:custGeom>
              <a:avLst/>
              <a:gdLst/>
              <a:ahLst/>
              <a:cxnLst/>
              <a:rect l="0" t="0" r="0" b="0"/>
              <a:pathLst>
                <a:path w="68033" h="112521">
                  <a:moveTo>
                    <a:pt x="41808" y="0"/>
                  </a:moveTo>
                  <a:lnTo>
                    <a:pt x="68033" y="10782"/>
                  </a:lnTo>
                  <a:lnTo>
                    <a:pt x="26226" y="112521"/>
                  </a:lnTo>
                  <a:lnTo>
                    <a:pt x="0" y="101739"/>
                  </a:lnTo>
                  <a:close/>
                  <a:moveTo>
                    <a:pt x="41808"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4" name="Picture 815">
              <a:extLst>
                <a:ext uri="{FF2B5EF4-FFF2-40B4-BE49-F238E27FC236}">
                  <a16:creationId xmlns:a16="http://schemas.microsoft.com/office/drawing/2014/main" id="{224441C7-9BD6-6B1C-5240-E06F78D9193C}"/>
                </a:ext>
              </a:extLst>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a:xfrm>
              <a:off x="17220573" y="6630969"/>
              <a:ext cx="145998" cy="165735"/>
            </a:xfrm>
            <a:prstGeom prst="rect">
              <a:avLst/>
            </a:prstGeom>
            <a:noFill/>
          </p:spPr>
        </p:pic>
        <p:sp>
          <p:nvSpPr>
            <p:cNvPr id="45" name="Freeform 816">
              <a:extLst>
                <a:ext uri="{FF2B5EF4-FFF2-40B4-BE49-F238E27FC236}">
                  <a16:creationId xmlns:a16="http://schemas.microsoft.com/office/drawing/2014/main" id="{5307F3FC-36F5-3F16-EF8A-867523F9A667}"/>
                </a:ext>
              </a:extLst>
            </p:cNvPr>
            <p:cNvSpPr/>
            <p:nvPr/>
          </p:nvSpPr>
          <p:spPr>
            <a:xfrm>
              <a:off x="17339861" y="6698968"/>
              <a:ext cx="135939" cy="140931"/>
            </a:xfrm>
            <a:custGeom>
              <a:avLst/>
              <a:gdLst/>
              <a:ahLst/>
              <a:cxnLst/>
              <a:rect l="0" t="0" r="0" b="0"/>
              <a:pathLst>
                <a:path w="135939" h="140931">
                  <a:moveTo>
                    <a:pt x="50253" y="0"/>
                  </a:moveTo>
                  <a:lnTo>
                    <a:pt x="74484" y="15684"/>
                  </a:lnTo>
                  <a:lnTo>
                    <a:pt x="39458" y="69811"/>
                  </a:lnTo>
                  <a:cubicBezTo>
                    <a:pt x="32372" y="80733"/>
                    <a:pt x="33083" y="92392"/>
                    <a:pt x="45961" y="100723"/>
                  </a:cubicBezTo>
                  <a:cubicBezTo>
                    <a:pt x="58698" y="108965"/>
                    <a:pt x="69607" y="104838"/>
                    <a:pt x="76694" y="93903"/>
                  </a:cubicBezTo>
                  <a:lnTo>
                    <a:pt x="111721" y="39776"/>
                  </a:lnTo>
                  <a:lnTo>
                    <a:pt x="135939" y="55460"/>
                  </a:lnTo>
                  <a:lnTo>
                    <a:pt x="100468" y="110274"/>
                  </a:lnTo>
                  <a:cubicBezTo>
                    <a:pt x="85584" y="133248"/>
                    <a:pt x="61962" y="140931"/>
                    <a:pt x="32334" y="121767"/>
                  </a:cubicBezTo>
                  <a:cubicBezTo>
                    <a:pt x="2717" y="102590"/>
                    <a:pt x="0" y="77660"/>
                    <a:pt x="14694" y="54952"/>
                  </a:cubicBezTo>
                  <a:close/>
                  <a:moveTo>
                    <a:pt x="50253" y="0"/>
                  </a:moveTo>
                </a:path>
              </a:pathLst>
            </a:custGeom>
            <a:solidFill>
              <a:srgbClr val="94376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817">
              <a:extLst>
                <a:ext uri="{FF2B5EF4-FFF2-40B4-BE49-F238E27FC236}">
                  <a16:creationId xmlns:a16="http://schemas.microsoft.com/office/drawing/2014/main" id="{9A65CA03-9F3E-4DF6-BE80-29D13409C83A}"/>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a:xfrm>
              <a:off x="17404630" y="6775932"/>
              <a:ext cx="154826" cy="159372"/>
            </a:xfrm>
            <a:prstGeom prst="rect">
              <a:avLst/>
            </a:prstGeom>
            <a:noFill/>
          </p:spPr>
        </p:pic>
        <p:sp>
          <p:nvSpPr>
            <p:cNvPr id="47" name="Freeform 818">
              <a:extLst>
                <a:ext uri="{FF2B5EF4-FFF2-40B4-BE49-F238E27FC236}">
                  <a16:creationId xmlns:a16="http://schemas.microsoft.com/office/drawing/2014/main" id="{BB753645-4BFE-EFAD-4078-A6747070A60A}"/>
                </a:ext>
              </a:extLst>
            </p:cNvPr>
            <p:cNvSpPr/>
            <p:nvPr/>
          </p:nvSpPr>
          <p:spPr>
            <a:xfrm>
              <a:off x="20307763" y="7419114"/>
              <a:ext cx="155053" cy="161454"/>
            </a:xfrm>
            <a:custGeom>
              <a:avLst/>
              <a:gdLst/>
              <a:ahLst/>
              <a:cxnLst/>
              <a:rect l="0" t="0" r="0" b="0"/>
              <a:pathLst>
                <a:path w="155053" h="161454">
                  <a:moveTo>
                    <a:pt x="76009" y="41617"/>
                  </a:moveTo>
                  <a:lnTo>
                    <a:pt x="129310" y="100392"/>
                  </a:lnTo>
                  <a:lnTo>
                    <a:pt x="123570" y="111543"/>
                  </a:lnTo>
                  <a:lnTo>
                    <a:pt x="44831" y="102234"/>
                  </a:lnTo>
                  <a:lnTo>
                    <a:pt x="110883" y="136206"/>
                  </a:lnTo>
                  <a:lnTo>
                    <a:pt x="97903" y="161454"/>
                  </a:lnTo>
                  <a:lnTo>
                    <a:pt x="0" y="111098"/>
                  </a:lnTo>
                  <a:lnTo>
                    <a:pt x="18047" y="76021"/>
                  </a:lnTo>
                  <a:lnTo>
                    <a:pt x="84022" y="84161"/>
                  </a:lnTo>
                  <a:lnTo>
                    <a:pt x="39103" y="35077"/>
                  </a:lnTo>
                  <a:lnTo>
                    <a:pt x="57137" y="0"/>
                  </a:lnTo>
                  <a:lnTo>
                    <a:pt x="155053" y="50329"/>
                  </a:lnTo>
                  <a:lnTo>
                    <a:pt x="142061" y="75576"/>
                  </a:lnTo>
                  <a:close/>
                  <a:moveTo>
                    <a:pt x="76009" y="41617"/>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48" name="Picture 819">
              <a:extLst>
                <a:ext uri="{FF2B5EF4-FFF2-40B4-BE49-F238E27FC236}">
                  <a16:creationId xmlns:a16="http://schemas.microsoft.com/office/drawing/2014/main" id="{081CCC41-198B-9AE3-A5DC-C248E5DE3759}"/>
                </a:ext>
              </a:extLst>
            </p:cNvPr>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a:xfrm>
              <a:off x="20373747" y="7330199"/>
              <a:ext cx="158280" cy="143166"/>
            </a:xfrm>
            <a:prstGeom prst="rect">
              <a:avLst/>
            </a:prstGeom>
            <a:noFill/>
          </p:spPr>
        </p:pic>
        <p:sp>
          <p:nvSpPr>
            <p:cNvPr id="49" name="Freeform 820">
              <a:extLst>
                <a:ext uri="{FF2B5EF4-FFF2-40B4-BE49-F238E27FC236}">
                  <a16:creationId xmlns:a16="http://schemas.microsoft.com/office/drawing/2014/main" id="{2A48563D-242D-049C-1E34-BED4DFC96211}"/>
                </a:ext>
              </a:extLst>
            </p:cNvPr>
            <p:cNvSpPr/>
            <p:nvPr/>
          </p:nvSpPr>
          <p:spPr>
            <a:xfrm>
              <a:off x="20425783" y="7203181"/>
              <a:ext cx="145592" cy="142481"/>
            </a:xfrm>
            <a:custGeom>
              <a:avLst/>
              <a:gdLst/>
              <a:ahLst/>
              <a:cxnLst/>
              <a:rect l="0" t="0" r="0" b="0"/>
              <a:pathLst>
                <a:path w="145592" h="142481">
                  <a:moveTo>
                    <a:pt x="51841" y="85763"/>
                  </a:moveTo>
                  <a:lnTo>
                    <a:pt x="110260" y="117551"/>
                  </a:lnTo>
                  <a:lnTo>
                    <a:pt x="96684" y="142481"/>
                  </a:lnTo>
                  <a:lnTo>
                    <a:pt x="0" y="89877"/>
                  </a:lnTo>
                  <a:lnTo>
                    <a:pt x="13970" y="64212"/>
                  </a:lnTo>
                  <a:lnTo>
                    <a:pt x="90931" y="55372"/>
                  </a:lnTo>
                  <a:lnTo>
                    <a:pt x="35268" y="25070"/>
                  </a:lnTo>
                  <a:lnTo>
                    <a:pt x="48908" y="0"/>
                  </a:lnTo>
                  <a:lnTo>
                    <a:pt x="145592" y="52604"/>
                  </a:lnTo>
                  <a:lnTo>
                    <a:pt x="132498" y="76670"/>
                  </a:lnTo>
                  <a:close/>
                  <a:moveTo>
                    <a:pt x="51841" y="85763"/>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821">
              <a:extLst>
                <a:ext uri="{FF2B5EF4-FFF2-40B4-BE49-F238E27FC236}">
                  <a16:creationId xmlns:a16="http://schemas.microsoft.com/office/drawing/2014/main" id="{9B358D78-4997-D2B4-35D5-5106CA1DF86E}"/>
                </a:ext>
              </a:extLst>
            </p:cNvPr>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a:xfrm>
              <a:off x="20493662" y="7110662"/>
              <a:ext cx="159753" cy="150291"/>
            </a:xfrm>
            <a:prstGeom prst="rect">
              <a:avLst/>
            </a:prstGeom>
            <a:noFill/>
          </p:spPr>
        </p:pic>
        <p:pic>
          <p:nvPicPr>
            <p:cNvPr id="51" name="Picture 822">
              <a:extLst>
                <a:ext uri="{FF2B5EF4-FFF2-40B4-BE49-F238E27FC236}">
                  <a16:creationId xmlns:a16="http://schemas.microsoft.com/office/drawing/2014/main" id="{F6EB25DB-FACF-CD1C-1614-E288677A0886}"/>
                </a:ext>
              </a:extLst>
            </p:cNvPr>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a:xfrm>
              <a:off x="20565558" y="7010800"/>
              <a:ext cx="159625" cy="154292"/>
            </a:xfrm>
            <a:prstGeom prst="rect">
              <a:avLst/>
            </a:prstGeom>
            <a:noFill/>
          </p:spPr>
        </p:pic>
        <p:sp>
          <p:nvSpPr>
            <p:cNvPr id="52" name="Freeform 823">
              <a:extLst>
                <a:ext uri="{FF2B5EF4-FFF2-40B4-BE49-F238E27FC236}">
                  <a16:creationId xmlns:a16="http://schemas.microsoft.com/office/drawing/2014/main" id="{01B50ACF-2E2F-DA9C-2324-B580A5EC74B4}"/>
                </a:ext>
              </a:extLst>
            </p:cNvPr>
            <p:cNvSpPr/>
            <p:nvPr/>
          </p:nvSpPr>
          <p:spPr>
            <a:xfrm>
              <a:off x="20639143" y="6907685"/>
              <a:ext cx="148234" cy="146316"/>
            </a:xfrm>
            <a:custGeom>
              <a:avLst/>
              <a:gdLst/>
              <a:ahLst/>
              <a:cxnLst/>
              <a:rect l="0" t="0" r="0" b="0"/>
              <a:pathLst>
                <a:path w="148234" h="146316">
                  <a:moveTo>
                    <a:pt x="74206" y="91808"/>
                  </a:moveTo>
                  <a:lnTo>
                    <a:pt x="75691" y="103555"/>
                  </a:lnTo>
                  <a:lnTo>
                    <a:pt x="98805" y="125920"/>
                  </a:lnTo>
                  <a:lnTo>
                    <a:pt x="79082" y="146316"/>
                  </a:lnTo>
                  <a:lnTo>
                    <a:pt x="0" y="69837"/>
                  </a:lnTo>
                  <a:lnTo>
                    <a:pt x="19724" y="49441"/>
                  </a:lnTo>
                  <a:lnTo>
                    <a:pt x="52210" y="80861"/>
                  </a:lnTo>
                  <a:lnTo>
                    <a:pt x="43231" y="25133"/>
                  </a:lnTo>
                  <a:lnTo>
                    <a:pt x="67526" y="0"/>
                  </a:lnTo>
                  <a:lnTo>
                    <a:pt x="74828" y="66485"/>
                  </a:lnTo>
                  <a:lnTo>
                    <a:pt x="148234" y="74816"/>
                  </a:lnTo>
                  <a:lnTo>
                    <a:pt x="124040" y="99834"/>
                  </a:lnTo>
                  <a:close/>
                  <a:moveTo>
                    <a:pt x="74206" y="9180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3" name="Freeform 824">
              <a:extLst>
                <a:ext uri="{FF2B5EF4-FFF2-40B4-BE49-F238E27FC236}">
                  <a16:creationId xmlns:a16="http://schemas.microsoft.com/office/drawing/2014/main" id="{7CC4B471-10A9-C515-495A-BD6232C99D10}"/>
                </a:ext>
              </a:extLst>
            </p:cNvPr>
            <p:cNvSpPr/>
            <p:nvPr/>
          </p:nvSpPr>
          <p:spPr>
            <a:xfrm>
              <a:off x="20721191" y="6876530"/>
              <a:ext cx="94881" cy="100584"/>
            </a:xfrm>
            <a:custGeom>
              <a:avLst/>
              <a:gdLst/>
              <a:ahLst/>
              <a:cxnLst/>
              <a:rect l="0" t="0" r="0" b="0"/>
              <a:pathLst>
                <a:path w="94881" h="100584">
                  <a:moveTo>
                    <a:pt x="0" y="19050"/>
                  </a:moveTo>
                  <a:lnTo>
                    <a:pt x="21018" y="0"/>
                  </a:lnTo>
                  <a:lnTo>
                    <a:pt x="94881" y="81534"/>
                  </a:lnTo>
                  <a:lnTo>
                    <a:pt x="73863" y="100584"/>
                  </a:lnTo>
                  <a:close/>
                  <a:moveTo>
                    <a:pt x="0" y="19050"/>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4" name="Freeform 825">
              <a:extLst>
                <a:ext uri="{FF2B5EF4-FFF2-40B4-BE49-F238E27FC236}">
                  <a16:creationId xmlns:a16="http://schemas.microsoft.com/office/drawing/2014/main" id="{36BB00BF-1A71-79C9-EA2E-C78A57CB9F08}"/>
                </a:ext>
              </a:extLst>
            </p:cNvPr>
            <p:cNvSpPr/>
            <p:nvPr/>
          </p:nvSpPr>
          <p:spPr>
            <a:xfrm>
              <a:off x="20757624" y="6805975"/>
              <a:ext cx="115035" cy="122821"/>
            </a:xfrm>
            <a:custGeom>
              <a:avLst/>
              <a:gdLst/>
              <a:ahLst/>
              <a:cxnLst/>
              <a:rect l="0" t="0" r="0" b="0"/>
              <a:pathLst>
                <a:path w="115035" h="122821">
                  <a:moveTo>
                    <a:pt x="39547" y="56248"/>
                  </a:moveTo>
                  <a:lnTo>
                    <a:pt x="15468" y="75539"/>
                  </a:lnTo>
                  <a:lnTo>
                    <a:pt x="0" y="56223"/>
                  </a:lnTo>
                  <a:lnTo>
                    <a:pt x="70166" y="0"/>
                  </a:lnTo>
                  <a:lnTo>
                    <a:pt x="85648" y="19317"/>
                  </a:lnTo>
                  <a:lnTo>
                    <a:pt x="61695" y="38507"/>
                  </a:lnTo>
                  <a:lnTo>
                    <a:pt x="115035" y="105079"/>
                  </a:lnTo>
                  <a:lnTo>
                    <a:pt x="92886" y="122821"/>
                  </a:lnTo>
                  <a:close/>
                  <a:moveTo>
                    <a:pt x="39547" y="56248"/>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5" name="Picture 826">
              <a:extLst>
                <a:ext uri="{FF2B5EF4-FFF2-40B4-BE49-F238E27FC236}">
                  <a16:creationId xmlns:a16="http://schemas.microsoft.com/office/drawing/2014/main" id="{9687D13A-C8E4-8B8C-1300-5A3385B9631B}"/>
                </a:ext>
              </a:extLst>
            </p:cNvPr>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a:xfrm>
              <a:off x="20849482" y="6749065"/>
              <a:ext cx="151218" cy="159753"/>
            </a:xfrm>
            <a:prstGeom prst="rect">
              <a:avLst/>
            </a:prstGeom>
            <a:noFill/>
          </p:spPr>
        </p:pic>
        <p:sp>
          <p:nvSpPr>
            <p:cNvPr id="56" name="Freeform 827">
              <a:extLst>
                <a:ext uri="{FF2B5EF4-FFF2-40B4-BE49-F238E27FC236}">
                  <a16:creationId xmlns:a16="http://schemas.microsoft.com/office/drawing/2014/main" id="{2AE1F964-44E4-86B4-A61B-85C1C3539671}"/>
                </a:ext>
              </a:extLst>
            </p:cNvPr>
            <p:cNvSpPr/>
            <p:nvPr/>
          </p:nvSpPr>
          <p:spPr>
            <a:xfrm>
              <a:off x="20941751" y="6679819"/>
              <a:ext cx="142684" cy="145719"/>
            </a:xfrm>
            <a:custGeom>
              <a:avLst/>
              <a:gdLst/>
              <a:ahLst/>
              <a:cxnLst/>
              <a:rect l="0" t="0" r="0" b="0"/>
              <a:pathLst>
                <a:path w="142684" h="145719">
                  <a:moveTo>
                    <a:pt x="45872" y="73812"/>
                  </a:moveTo>
                  <a:lnTo>
                    <a:pt x="77977" y="132028"/>
                  </a:lnTo>
                  <a:lnTo>
                    <a:pt x="53136" y="145719"/>
                  </a:lnTo>
                  <a:lnTo>
                    <a:pt x="0" y="49390"/>
                  </a:lnTo>
                  <a:lnTo>
                    <a:pt x="25565" y="35281"/>
                  </a:lnTo>
                  <a:lnTo>
                    <a:pt x="95148" y="69240"/>
                  </a:lnTo>
                  <a:lnTo>
                    <a:pt x="64553" y="13780"/>
                  </a:lnTo>
                  <a:lnTo>
                    <a:pt x="89547" y="0"/>
                  </a:lnTo>
                  <a:lnTo>
                    <a:pt x="142684" y="96341"/>
                  </a:lnTo>
                  <a:lnTo>
                    <a:pt x="118706" y="109562"/>
                  </a:lnTo>
                  <a:close/>
                  <a:moveTo>
                    <a:pt x="45872" y="73812"/>
                  </a:move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57" name="Freeform 828">
              <a:extLst>
                <a:ext uri="{FF2B5EF4-FFF2-40B4-BE49-F238E27FC236}">
                  <a16:creationId xmlns:a16="http://schemas.microsoft.com/office/drawing/2014/main" id="{5335FBF9-0BE5-C3CB-253F-2E31408A7F9E}"/>
                </a:ext>
              </a:extLst>
            </p:cNvPr>
            <p:cNvSpPr/>
            <p:nvPr/>
          </p:nvSpPr>
          <p:spPr>
            <a:xfrm>
              <a:off x="21061555" y="6633868"/>
              <a:ext cx="127253" cy="127062"/>
            </a:xfrm>
            <a:custGeom>
              <a:avLst/>
              <a:gdLst/>
              <a:ahLst/>
              <a:cxnLst/>
              <a:rect l="0" t="0" r="0" b="0"/>
              <a:pathLst>
                <a:path w="127253" h="127062">
                  <a:moveTo>
                    <a:pt x="46012" y="9537"/>
                  </a:moveTo>
                  <a:cubicBezTo>
                    <a:pt x="68122" y="0"/>
                    <a:pt x="86461" y="5029"/>
                    <a:pt x="99301" y="14413"/>
                  </a:cubicBezTo>
                  <a:lnTo>
                    <a:pt x="82448" y="35317"/>
                  </a:lnTo>
                  <a:cubicBezTo>
                    <a:pt x="75488" y="30428"/>
                    <a:pt x="65481" y="28447"/>
                    <a:pt x="55930" y="32562"/>
                  </a:cubicBezTo>
                  <a:cubicBezTo>
                    <a:pt x="39421" y="39674"/>
                    <a:pt x="33236" y="57428"/>
                    <a:pt x="40361" y="73938"/>
                  </a:cubicBezTo>
                  <a:cubicBezTo>
                    <a:pt x="47472" y="90461"/>
                    <a:pt x="64630" y="98157"/>
                    <a:pt x="81140" y="91032"/>
                  </a:cubicBezTo>
                  <a:cubicBezTo>
                    <a:pt x="89014" y="87642"/>
                    <a:pt x="94957" y="81838"/>
                    <a:pt x="97612" y="76745"/>
                  </a:cubicBezTo>
                  <a:lnTo>
                    <a:pt x="93954" y="68274"/>
                  </a:lnTo>
                  <a:lnTo>
                    <a:pt x="70777" y="78256"/>
                  </a:lnTo>
                  <a:lnTo>
                    <a:pt x="61442" y="56590"/>
                  </a:lnTo>
                  <a:lnTo>
                    <a:pt x="110210" y="35559"/>
                  </a:lnTo>
                  <a:lnTo>
                    <a:pt x="127253" y="75107"/>
                  </a:lnTo>
                  <a:cubicBezTo>
                    <a:pt x="121513" y="91782"/>
                    <a:pt x="110147" y="105841"/>
                    <a:pt x="91058" y="114057"/>
                  </a:cubicBezTo>
                  <a:cubicBezTo>
                    <a:pt x="60909" y="127062"/>
                    <a:pt x="27686" y="117487"/>
                    <a:pt x="13856" y="85368"/>
                  </a:cubicBezTo>
                  <a:cubicBezTo>
                    <a:pt x="0" y="53263"/>
                    <a:pt x="15863" y="22529"/>
                    <a:pt x="46012" y="9537"/>
                  </a:cubicBezTo>
                </a:path>
              </a:pathLst>
            </a:custGeom>
            <a:solidFill>
              <a:srgbClr val="A9352A">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58" name="Picture 829">
              <a:extLst>
                <a:ext uri="{FF2B5EF4-FFF2-40B4-BE49-F238E27FC236}">
                  <a16:creationId xmlns:a16="http://schemas.microsoft.com/office/drawing/2014/main" id="{E398865D-773C-454A-9ACD-3E97E80291B9}"/>
                </a:ext>
              </a:extLst>
            </p:cNvPr>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a:xfrm>
              <a:off x="21187100" y="6584323"/>
              <a:ext cx="138265" cy="153644"/>
            </a:xfrm>
            <a:prstGeom prst="rect">
              <a:avLst/>
            </a:prstGeom>
            <a:noFill/>
          </p:spPr>
        </p:pic>
        <p:pic>
          <p:nvPicPr>
            <p:cNvPr id="59" name="Picture 830">
              <a:extLst>
                <a:ext uri="{FF2B5EF4-FFF2-40B4-BE49-F238E27FC236}">
                  <a16:creationId xmlns:a16="http://schemas.microsoft.com/office/drawing/2014/main" id="{F1C0DCB7-2B89-9B98-911B-6A33AAF9BEF0}"/>
                </a:ext>
              </a:extLst>
            </p:cNvPr>
            <p:cNvPicPr>
              <a:picLocks noChangeArrowheads="1"/>
            </p:cNvPicPr>
            <p:nvPr/>
          </p:nvPicPr>
          <p:blipFill>
            <a:blip r:embed="rId25">
              <a:extLst>
                <a:ext uri="{28A0092B-C50C-407E-A947-70E740481C1C}">
                  <a14:useLocalDpi xmlns:a14="http://schemas.microsoft.com/office/drawing/2010/main" val="0"/>
                </a:ext>
              </a:extLst>
            </a:blip>
            <a:srcRect/>
            <a:stretch>
              <a:fillRect/>
            </a:stretch>
          </p:blipFill>
          <p:spPr>
            <a:xfrm>
              <a:off x="18172585" y="6971022"/>
              <a:ext cx="170014" cy="153875"/>
            </a:xfrm>
            <a:prstGeom prst="rect">
              <a:avLst/>
            </a:prstGeom>
            <a:noFill/>
          </p:spPr>
        </p:pic>
        <p:pic>
          <p:nvPicPr>
            <p:cNvPr id="60" name="Picture 831">
              <a:extLst>
                <a:ext uri="{FF2B5EF4-FFF2-40B4-BE49-F238E27FC236}">
                  <a16:creationId xmlns:a16="http://schemas.microsoft.com/office/drawing/2014/main" id="{5F3BD924-5232-C3D3-096B-19B96FAAD592}"/>
                </a:ext>
              </a:extLst>
            </p:cNvPr>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a:xfrm>
              <a:off x="18301746" y="6897075"/>
              <a:ext cx="143814" cy="158292"/>
            </a:xfrm>
            <a:prstGeom prst="rect">
              <a:avLst/>
            </a:prstGeom>
            <a:noFill/>
          </p:spPr>
        </p:pic>
        <p:sp>
          <p:nvSpPr>
            <p:cNvPr id="61" name="Freeform 832">
              <a:extLst>
                <a:ext uri="{FF2B5EF4-FFF2-40B4-BE49-F238E27FC236}">
                  <a16:creationId xmlns:a16="http://schemas.microsoft.com/office/drawing/2014/main" id="{E76C28DC-13B7-92DE-B1D9-B024181AE1E4}"/>
                </a:ext>
              </a:extLst>
            </p:cNvPr>
            <p:cNvSpPr/>
            <p:nvPr/>
          </p:nvSpPr>
          <p:spPr>
            <a:xfrm>
              <a:off x="18428540" y="6876220"/>
              <a:ext cx="106882" cy="114299"/>
            </a:xfrm>
            <a:custGeom>
              <a:avLst/>
              <a:gdLst/>
              <a:ahLst/>
              <a:cxnLst/>
              <a:rect l="0" t="0" r="0" b="0"/>
              <a:pathLst>
                <a:path w="106882" h="114299">
                  <a:moveTo>
                    <a:pt x="30213" y="46672"/>
                  </a:moveTo>
                  <a:lnTo>
                    <a:pt x="33057" y="113080"/>
                  </a:lnTo>
                  <a:lnTo>
                    <a:pt x="4699" y="114299"/>
                  </a:lnTo>
                  <a:lnTo>
                    <a:pt x="0" y="4369"/>
                  </a:lnTo>
                  <a:lnTo>
                    <a:pt x="29172" y="3124"/>
                  </a:lnTo>
                  <a:lnTo>
                    <a:pt x="76377" y="64502"/>
                  </a:lnTo>
                  <a:lnTo>
                    <a:pt x="73672" y="1219"/>
                  </a:lnTo>
                  <a:lnTo>
                    <a:pt x="102183" y="0"/>
                  </a:lnTo>
                  <a:lnTo>
                    <a:pt x="106882" y="109930"/>
                  </a:lnTo>
                  <a:lnTo>
                    <a:pt x="79527" y="111099"/>
                  </a:lnTo>
                  <a:close/>
                  <a:moveTo>
                    <a:pt x="30213" y="4667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2" name="Freeform 833">
              <a:extLst>
                <a:ext uri="{FF2B5EF4-FFF2-40B4-BE49-F238E27FC236}">
                  <a16:creationId xmlns:a16="http://schemas.microsoft.com/office/drawing/2014/main" id="{64394010-8A90-73FB-E322-12C8986B103D}"/>
                </a:ext>
              </a:extLst>
            </p:cNvPr>
            <p:cNvSpPr/>
            <p:nvPr/>
          </p:nvSpPr>
          <p:spPr>
            <a:xfrm>
              <a:off x="18549682" y="6887025"/>
              <a:ext cx="120420" cy="124002"/>
            </a:xfrm>
            <a:custGeom>
              <a:avLst/>
              <a:gdLst/>
              <a:ahLst/>
              <a:cxnLst/>
              <a:rect l="0" t="0" r="0" b="0"/>
              <a:pathLst>
                <a:path w="120420" h="124002">
                  <a:moveTo>
                    <a:pt x="82054" y="8839"/>
                  </a:moveTo>
                  <a:cubicBezTo>
                    <a:pt x="105231" y="15328"/>
                    <a:pt x="116331" y="30746"/>
                    <a:pt x="120420" y="46100"/>
                  </a:cubicBezTo>
                  <a:lnTo>
                    <a:pt x="94182" y="51777"/>
                  </a:lnTo>
                  <a:cubicBezTo>
                    <a:pt x="91845" y="43598"/>
                    <a:pt x="85305" y="35775"/>
                    <a:pt x="75298" y="32981"/>
                  </a:cubicBezTo>
                  <a:cubicBezTo>
                    <a:pt x="57988" y="28130"/>
                    <a:pt x="42037" y="38061"/>
                    <a:pt x="37198" y="55371"/>
                  </a:cubicBezTo>
                  <a:cubicBezTo>
                    <a:pt x="32359" y="72669"/>
                    <a:pt x="40856" y="89433"/>
                    <a:pt x="58166" y="94271"/>
                  </a:cubicBezTo>
                  <a:cubicBezTo>
                    <a:pt x="66421" y="96583"/>
                    <a:pt x="74676" y="95808"/>
                    <a:pt x="79946" y="93509"/>
                  </a:cubicBezTo>
                  <a:lnTo>
                    <a:pt x="82434" y="84619"/>
                  </a:lnTo>
                  <a:lnTo>
                    <a:pt x="58140" y="77825"/>
                  </a:lnTo>
                  <a:lnTo>
                    <a:pt x="64490" y="55130"/>
                  </a:lnTo>
                  <a:lnTo>
                    <a:pt x="115620" y="69417"/>
                  </a:lnTo>
                  <a:lnTo>
                    <a:pt x="104037" y="110858"/>
                  </a:lnTo>
                  <a:cubicBezTo>
                    <a:pt x="89089" y="120218"/>
                    <a:pt x="71425" y="124002"/>
                    <a:pt x="51409" y="118414"/>
                  </a:cubicBezTo>
                  <a:cubicBezTo>
                    <a:pt x="19812" y="109575"/>
                    <a:pt x="0" y="81254"/>
                    <a:pt x="9411" y="47599"/>
                  </a:cubicBezTo>
                  <a:cubicBezTo>
                    <a:pt x="18821" y="13931"/>
                    <a:pt x="50457" y="0"/>
                    <a:pt x="82054" y="8839"/>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3" name="Picture 834">
              <a:extLst>
                <a:ext uri="{FF2B5EF4-FFF2-40B4-BE49-F238E27FC236}">
                  <a16:creationId xmlns:a16="http://schemas.microsoft.com/office/drawing/2014/main" id="{07CA1C2B-B09B-9D84-4A17-0B3B9D601F8A}"/>
                </a:ext>
              </a:extLst>
            </p:cNvPr>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a:xfrm>
              <a:off x="18636206" y="6928588"/>
              <a:ext cx="146772" cy="159130"/>
            </a:xfrm>
            <a:prstGeom prst="rect">
              <a:avLst/>
            </a:prstGeom>
            <a:noFill/>
          </p:spPr>
        </p:pic>
        <p:sp>
          <p:nvSpPr>
            <p:cNvPr id="64" name="Freeform 835">
              <a:extLst>
                <a:ext uri="{FF2B5EF4-FFF2-40B4-BE49-F238E27FC236}">
                  <a16:creationId xmlns:a16="http://schemas.microsoft.com/office/drawing/2014/main" id="{39D38530-09BB-6190-168E-227B592E9198}"/>
                </a:ext>
              </a:extLst>
            </p:cNvPr>
            <p:cNvSpPr/>
            <p:nvPr/>
          </p:nvSpPr>
          <p:spPr>
            <a:xfrm>
              <a:off x="18765791" y="6985946"/>
              <a:ext cx="115899" cy="122211"/>
            </a:xfrm>
            <a:custGeom>
              <a:avLst/>
              <a:gdLst/>
              <a:ahLst/>
              <a:cxnLst/>
              <a:rect l="0" t="0" r="0" b="0"/>
              <a:pathLst>
                <a:path w="115899" h="122211">
                  <a:moveTo>
                    <a:pt x="54825" y="38747"/>
                  </a:moveTo>
                  <a:lnTo>
                    <a:pt x="31242" y="18923"/>
                  </a:lnTo>
                  <a:lnTo>
                    <a:pt x="47142" y="0"/>
                  </a:lnTo>
                  <a:lnTo>
                    <a:pt x="115899" y="57784"/>
                  </a:lnTo>
                  <a:lnTo>
                    <a:pt x="99986" y="76707"/>
                  </a:lnTo>
                  <a:lnTo>
                    <a:pt x="76516" y="56984"/>
                  </a:lnTo>
                  <a:lnTo>
                    <a:pt x="21704" y="122211"/>
                  </a:lnTo>
                  <a:lnTo>
                    <a:pt x="0" y="103974"/>
                  </a:lnTo>
                  <a:close/>
                  <a:moveTo>
                    <a:pt x="54825" y="38747"/>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65" name="Freeform 836">
              <a:extLst>
                <a:ext uri="{FF2B5EF4-FFF2-40B4-BE49-F238E27FC236}">
                  <a16:creationId xmlns:a16="http://schemas.microsoft.com/office/drawing/2014/main" id="{171F9ADC-96D8-FD5C-EC1D-8F86A9016D0B}"/>
                </a:ext>
              </a:extLst>
            </p:cNvPr>
            <p:cNvSpPr/>
            <p:nvPr/>
          </p:nvSpPr>
          <p:spPr>
            <a:xfrm>
              <a:off x="18819007" y="7063372"/>
              <a:ext cx="99973" cy="95719"/>
            </a:xfrm>
            <a:custGeom>
              <a:avLst/>
              <a:gdLst/>
              <a:ahLst/>
              <a:cxnLst/>
              <a:rect l="0" t="0" r="0" b="0"/>
              <a:pathLst>
                <a:path w="99973" h="95719">
                  <a:moveTo>
                    <a:pt x="80657" y="0"/>
                  </a:moveTo>
                  <a:lnTo>
                    <a:pt x="99973" y="20802"/>
                  </a:lnTo>
                  <a:lnTo>
                    <a:pt x="19317" y="95719"/>
                  </a:lnTo>
                  <a:lnTo>
                    <a:pt x="0" y="74917"/>
                  </a:lnTo>
                  <a:close/>
                  <a:moveTo>
                    <a:pt x="80657" y="0"/>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6" name="Picture 837">
              <a:extLst>
                <a:ext uri="{FF2B5EF4-FFF2-40B4-BE49-F238E27FC236}">
                  <a16:creationId xmlns:a16="http://schemas.microsoft.com/office/drawing/2014/main" id="{8D6469D2-1B27-CA9F-D22A-81EF2C243D2C}"/>
                </a:ext>
              </a:extLst>
            </p:cNvPr>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a:xfrm>
              <a:off x="18838845" y="7094974"/>
              <a:ext cx="155188" cy="166001"/>
            </a:xfrm>
            <a:prstGeom prst="rect">
              <a:avLst/>
            </a:prstGeom>
            <a:noFill/>
          </p:spPr>
        </p:pic>
        <p:pic>
          <p:nvPicPr>
            <p:cNvPr id="67" name="Picture 838">
              <a:extLst>
                <a:ext uri="{FF2B5EF4-FFF2-40B4-BE49-F238E27FC236}">
                  <a16:creationId xmlns:a16="http://schemas.microsoft.com/office/drawing/2014/main" id="{58F07453-6D83-B6A1-7544-B7D0DB8702CB}"/>
                </a:ext>
              </a:extLst>
            </p:cNvPr>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a:xfrm>
              <a:off x="18895784" y="7222675"/>
              <a:ext cx="158585" cy="144995"/>
            </a:xfrm>
            <a:prstGeom prst="rect">
              <a:avLst/>
            </a:prstGeom>
            <a:noFill/>
          </p:spPr>
        </p:pic>
        <p:sp>
          <p:nvSpPr>
            <p:cNvPr id="68" name="Freeform 839">
              <a:extLst>
                <a:ext uri="{FF2B5EF4-FFF2-40B4-BE49-F238E27FC236}">
                  <a16:creationId xmlns:a16="http://schemas.microsoft.com/office/drawing/2014/main" id="{760E56A2-0E3C-6808-89DD-27F02366271A}"/>
                </a:ext>
              </a:extLst>
            </p:cNvPr>
            <p:cNvSpPr/>
            <p:nvPr/>
          </p:nvSpPr>
          <p:spPr>
            <a:xfrm>
              <a:off x="18970847" y="7306281"/>
              <a:ext cx="124154" cy="96049"/>
            </a:xfrm>
            <a:custGeom>
              <a:avLst/>
              <a:gdLst/>
              <a:ahLst/>
              <a:cxnLst/>
              <a:rect l="0" t="0" r="0" b="0"/>
              <a:pathLst>
                <a:path w="124154" h="96049">
                  <a:moveTo>
                    <a:pt x="79133" y="37858"/>
                  </a:moveTo>
                  <a:lnTo>
                    <a:pt x="67615" y="9245"/>
                  </a:lnTo>
                  <a:lnTo>
                    <a:pt x="90562" y="0"/>
                  </a:lnTo>
                  <a:lnTo>
                    <a:pt x="124154" y="83412"/>
                  </a:lnTo>
                  <a:lnTo>
                    <a:pt x="101192" y="92658"/>
                  </a:lnTo>
                  <a:lnTo>
                    <a:pt x="89724" y="64185"/>
                  </a:lnTo>
                  <a:lnTo>
                    <a:pt x="10604" y="96049"/>
                  </a:lnTo>
                  <a:lnTo>
                    <a:pt x="0" y="69722"/>
                  </a:lnTo>
                  <a:close/>
                  <a:moveTo>
                    <a:pt x="79133" y="37858"/>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69" name="Picture 840">
              <a:extLst>
                <a:ext uri="{FF2B5EF4-FFF2-40B4-BE49-F238E27FC236}">
                  <a16:creationId xmlns:a16="http://schemas.microsoft.com/office/drawing/2014/main" id="{90051D34-862B-D450-24EC-70E939411389}"/>
                </a:ext>
              </a:extLst>
            </p:cNvPr>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a:xfrm>
              <a:off x="18977953" y="7410061"/>
              <a:ext cx="153199" cy="138836"/>
            </a:xfrm>
            <a:prstGeom prst="rect">
              <a:avLst/>
            </a:prstGeom>
            <a:noFill/>
          </p:spPr>
        </p:pic>
        <p:sp>
          <p:nvSpPr>
            <p:cNvPr id="70" name="Freeform 841">
              <a:extLst>
                <a:ext uri="{FF2B5EF4-FFF2-40B4-BE49-F238E27FC236}">
                  <a16:creationId xmlns:a16="http://schemas.microsoft.com/office/drawing/2014/main" id="{68A3F1B9-F29E-B302-3CA1-6A5166381D1D}"/>
                </a:ext>
              </a:extLst>
            </p:cNvPr>
            <p:cNvSpPr/>
            <p:nvPr/>
          </p:nvSpPr>
          <p:spPr>
            <a:xfrm>
              <a:off x="19025857" y="7519358"/>
              <a:ext cx="132193" cy="126631"/>
            </a:xfrm>
            <a:custGeom>
              <a:avLst/>
              <a:gdLst/>
              <a:ahLst/>
              <a:cxnLst/>
              <a:rect l="0" t="0" r="0" b="0"/>
              <a:pathLst>
                <a:path w="132193" h="126631">
                  <a:moveTo>
                    <a:pt x="71513" y="38392"/>
                  </a:moveTo>
                  <a:lnTo>
                    <a:pt x="7099" y="55028"/>
                  </a:lnTo>
                  <a:lnTo>
                    <a:pt x="0" y="27534"/>
                  </a:lnTo>
                  <a:lnTo>
                    <a:pt x="106615" y="0"/>
                  </a:lnTo>
                  <a:lnTo>
                    <a:pt x="113918" y="28296"/>
                  </a:lnTo>
                  <a:lnTo>
                    <a:pt x="63678" y="87299"/>
                  </a:lnTo>
                  <a:lnTo>
                    <a:pt x="125056" y="71450"/>
                  </a:lnTo>
                  <a:lnTo>
                    <a:pt x="132193" y="99110"/>
                  </a:lnTo>
                  <a:lnTo>
                    <a:pt x="25590" y="126631"/>
                  </a:lnTo>
                  <a:lnTo>
                    <a:pt x="18732" y="100101"/>
                  </a:lnTo>
                  <a:close/>
                  <a:moveTo>
                    <a:pt x="71513" y="38392"/>
                  </a:move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1" name="Freeform 842">
              <a:extLst>
                <a:ext uri="{FF2B5EF4-FFF2-40B4-BE49-F238E27FC236}">
                  <a16:creationId xmlns:a16="http://schemas.microsoft.com/office/drawing/2014/main" id="{A6F5AE04-AB7B-73F5-C76D-B693BE2D2B2F}"/>
                </a:ext>
              </a:extLst>
            </p:cNvPr>
            <p:cNvSpPr/>
            <p:nvPr/>
          </p:nvSpPr>
          <p:spPr>
            <a:xfrm>
              <a:off x="19057882" y="7643108"/>
              <a:ext cx="122732" cy="119836"/>
            </a:xfrm>
            <a:custGeom>
              <a:avLst/>
              <a:gdLst/>
              <a:ahLst/>
              <a:cxnLst/>
              <a:rect l="0" t="0" r="0" b="0"/>
              <a:pathLst>
                <a:path w="122732" h="119836">
                  <a:moveTo>
                    <a:pt x="118084" y="54216"/>
                  </a:moveTo>
                  <a:cubicBezTo>
                    <a:pt x="122732" y="77863"/>
                    <a:pt x="113944" y="94729"/>
                    <a:pt x="102070" y="105308"/>
                  </a:cubicBezTo>
                  <a:lnTo>
                    <a:pt x="85166" y="84416"/>
                  </a:lnTo>
                  <a:cubicBezTo>
                    <a:pt x="91427" y="78638"/>
                    <a:pt x="95479" y="69265"/>
                    <a:pt x="93472" y="59067"/>
                  </a:cubicBezTo>
                  <a:cubicBezTo>
                    <a:pt x="89992" y="41415"/>
                    <a:pt x="73939" y="31623"/>
                    <a:pt x="56286" y="35090"/>
                  </a:cubicBezTo>
                  <a:cubicBezTo>
                    <a:pt x="38633" y="38557"/>
                    <a:pt x="27483" y="53709"/>
                    <a:pt x="30962" y="71361"/>
                  </a:cubicBezTo>
                  <a:cubicBezTo>
                    <a:pt x="32613" y="79781"/>
                    <a:pt x="37033" y="86816"/>
                    <a:pt x="41453" y="90487"/>
                  </a:cubicBezTo>
                  <a:lnTo>
                    <a:pt x="50520" y="88709"/>
                  </a:lnTo>
                  <a:lnTo>
                    <a:pt x="45644" y="63931"/>
                  </a:lnTo>
                  <a:lnTo>
                    <a:pt x="68808" y="59372"/>
                  </a:lnTo>
                  <a:lnTo>
                    <a:pt x="79057" y="111518"/>
                  </a:lnTo>
                  <a:lnTo>
                    <a:pt x="36792" y="119836"/>
                  </a:lnTo>
                  <a:cubicBezTo>
                    <a:pt x="21704" y="110692"/>
                    <a:pt x="10363" y="96608"/>
                    <a:pt x="6350" y="76212"/>
                  </a:cubicBezTo>
                  <a:cubicBezTo>
                    <a:pt x="0" y="43980"/>
                    <a:pt x="16383" y="13513"/>
                    <a:pt x="50711" y="6757"/>
                  </a:cubicBezTo>
                  <a:cubicBezTo>
                    <a:pt x="85039" y="0"/>
                    <a:pt x="111747" y="21997"/>
                    <a:pt x="118084" y="54216"/>
                  </a:cubicBezTo>
                </a:path>
              </a:pathLst>
            </a:custGeom>
            <a:solidFill>
              <a:srgbClr val="005D2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2" name="Picture 843">
              <a:extLst>
                <a:ext uri="{FF2B5EF4-FFF2-40B4-BE49-F238E27FC236}">
                  <a16:creationId xmlns:a16="http://schemas.microsoft.com/office/drawing/2014/main" id="{FE8163F8-4470-2D33-2CF7-9A23A8423BF6}"/>
                </a:ext>
              </a:extLst>
            </p:cNvPr>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a:xfrm>
              <a:off x="19063923" y="7758908"/>
              <a:ext cx="145262" cy="142760"/>
            </a:xfrm>
            <a:prstGeom prst="rect">
              <a:avLst/>
            </a:prstGeom>
            <a:noFill/>
          </p:spPr>
        </p:pic>
        <p:sp>
          <p:nvSpPr>
            <p:cNvPr id="73" name="Freeform 844">
              <a:extLst>
                <a:ext uri="{FF2B5EF4-FFF2-40B4-BE49-F238E27FC236}">
                  <a16:creationId xmlns:a16="http://schemas.microsoft.com/office/drawing/2014/main" id="{821F18BC-0DA9-E0B8-1608-3E9664A2C96E}"/>
                </a:ext>
              </a:extLst>
            </p:cNvPr>
            <p:cNvSpPr/>
            <p:nvPr/>
          </p:nvSpPr>
          <p:spPr>
            <a:xfrm>
              <a:off x="18439878" y="7948969"/>
              <a:ext cx="161848" cy="155891"/>
            </a:xfrm>
            <a:custGeom>
              <a:avLst/>
              <a:gdLst/>
              <a:ahLst/>
              <a:cxnLst/>
              <a:rect l="0" t="0" r="0" b="0"/>
              <a:pathLst>
                <a:path w="161848" h="155891">
                  <a:moveTo>
                    <a:pt x="74688" y="74815"/>
                  </a:moveTo>
                  <a:lnTo>
                    <a:pt x="25501" y="122541"/>
                  </a:lnTo>
                  <a:lnTo>
                    <a:pt x="0" y="106755"/>
                  </a:lnTo>
                  <a:lnTo>
                    <a:pt x="29108" y="0"/>
                  </a:lnTo>
                  <a:lnTo>
                    <a:pt x="56159" y="16764"/>
                  </a:lnTo>
                  <a:lnTo>
                    <a:pt x="33033" y="85686"/>
                  </a:lnTo>
                  <a:lnTo>
                    <a:pt x="86295" y="35420"/>
                  </a:lnTo>
                  <a:lnTo>
                    <a:pt x="104812" y="46888"/>
                  </a:lnTo>
                  <a:lnTo>
                    <a:pt x="83501" y="116953"/>
                  </a:lnTo>
                  <a:lnTo>
                    <a:pt x="134797" y="65481"/>
                  </a:lnTo>
                  <a:lnTo>
                    <a:pt x="161848" y="82244"/>
                  </a:lnTo>
                  <a:lnTo>
                    <a:pt x="79336" y="155891"/>
                  </a:lnTo>
                  <a:lnTo>
                    <a:pt x="53835" y="140092"/>
                  </a:lnTo>
                  <a:close/>
                  <a:moveTo>
                    <a:pt x="74688" y="74815"/>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4" name="Freeform 845">
              <a:extLst>
                <a:ext uri="{FF2B5EF4-FFF2-40B4-BE49-F238E27FC236}">
                  <a16:creationId xmlns:a16="http://schemas.microsoft.com/office/drawing/2014/main" id="{0B53E030-639D-B17A-1798-6933F0AD91F0}"/>
                </a:ext>
              </a:extLst>
            </p:cNvPr>
            <p:cNvSpPr/>
            <p:nvPr/>
          </p:nvSpPr>
          <p:spPr>
            <a:xfrm>
              <a:off x="18566481" y="8032258"/>
              <a:ext cx="135990" cy="137997"/>
            </a:xfrm>
            <a:custGeom>
              <a:avLst/>
              <a:gdLst/>
              <a:ahLst/>
              <a:cxnLst/>
              <a:rect l="0" t="0" r="0" b="0"/>
              <a:pathLst>
                <a:path w="135990" h="137997">
                  <a:moveTo>
                    <a:pt x="84886" y="87591"/>
                  </a:moveTo>
                  <a:lnTo>
                    <a:pt x="42875" y="69583"/>
                  </a:lnTo>
                  <a:lnTo>
                    <a:pt x="26060" y="108812"/>
                  </a:lnTo>
                  <a:lnTo>
                    <a:pt x="0" y="97636"/>
                  </a:lnTo>
                  <a:lnTo>
                    <a:pt x="41821" y="0"/>
                  </a:lnTo>
                  <a:lnTo>
                    <a:pt x="67907" y="11188"/>
                  </a:lnTo>
                  <a:lnTo>
                    <a:pt x="52286" y="47625"/>
                  </a:lnTo>
                  <a:lnTo>
                    <a:pt x="94284" y="65633"/>
                  </a:lnTo>
                  <a:lnTo>
                    <a:pt x="109905" y="29197"/>
                  </a:lnTo>
                  <a:lnTo>
                    <a:pt x="135990" y="40360"/>
                  </a:lnTo>
                  <a:lnTo>
                    <a:pt x="94157" y="137997"/>
                  </a:lnTo>
                  <a:lnTo>
                    <a:pt x="68072" y="126821"/>
                  </a:lnTo>
                  <a:close/>
                  <a:moveTo>
                    <a:pt x="84886" y="8759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5" name="Picture 846">
              <a:extLst>
                <a:ext uri="{FF2B5EF4-FFF2-40B4-BE49-F238E27FC236}">
                  <a16:creationId xmlns:a16="http://schemas.microsoft.com/office/drawing/2014/main" id="{9467C27F-30C0-6F4B-DECB-7FA990F8F49E}"/>
                </a:ext>
              </a:extLst>
            </p:cNvPr>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a:xfrm>
              <a:off x="18666028" y="8073845"/>
              <a:ext cx="139293" cy="148716"/>
            </a:xfrm>
            <a:prstGeom prst="rect">
              <a:avLst/>
            </a:prstGeom>
            <a:noFill/>
          </p:spPr>
        </p:pic>
        <p:sp>
          <p:nvSpPr>
            <p:cNvPr id="76" name="Freeform 847">
              <a:extLst>
                <a:ext uri="{FF2B5EF4-FFF2-40B4-BE49-F238E27FC236}">
                  <a16:creationId xmlns:a16="http://schemas.microsoft.com/office/drawing/2014/main" id="{A5303216-E6BF-5EEE-A6D5-C1D0244D5C10}"/>
                </a:ext>
              </a:extLst>
            </p:cNvPr>
            <p:cNvSpPr/>
            <p:nvPr/>
          </p:nvSpPr>
          <p:spPr>
            <a:xfrm>
              <a:off x="18809083" y="8108732"/>
              <a:ext cx="120840" cy="123925"/>
            </a:xfrm>
            <a:custGeom>
              <a:avLst/>
              <a:gdLst/>
              <a:ahLst/>
              <a:cxnLst/>
              <a:rect l="0" t="0" r="0" b="0"/>
              <a:pathLst>
                <a:path w="120840" h="123925">
                  <a:moveTo>
                    <a:pt x="40208" y="46697"/>
                  </a:moveTo>
                  <a:lnTo>
                    <a:pt x="27839" y="109612"/>
                  </a:lnTo>
                  <a:lnTo>
                    <a:pt x="0" y="104126"/>
                  </a:lnTo>
                  <a:lnTo>
                    <a:pt x="20485" y="0"/>
                  </a:lnTo>
                  <a:lnTo>
                    <a:pt x="49136" y="5638"/>
                  </a:lnTo>
                  <a:lnTo>
                    <a:pt x="81038" y="74217"/>
                  </a:lnTo>
                  <a:lnTo>
                    <a:pt x="92849" y="14274"/>
                  </a:lnTo>
                  <a:lnTo>
                    <a:pt x="120840" y="19799"/>
                  </a:lnTo>
                  <a:lnTo>
                    <a:pt x="100355" y="123925"/>
                  </a:lnTo>
                  <a:lnTo>
                    <a:pt x="73494" y="118629"/>
                  </a:lnTo>
                  <a:close/>
                  <a:moveTo>
                    <a:pt x="40208" y="46697"/>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77" name="Picture 848">
              <a:extLst>
                <a:ext uri="{FF2B5EF4-FFF2-40B4-BE49-F238E27FC236}">
                  <a16:creationId xmlns:a16="http://schemas.microsoft.com/office/drawing/2014/main" id="{11D5D95D-9EB2-0020-BAD7-A58C8F9ED8C4}"/>
                </a:ext>
              </a:extLst>
            </p:cNvPr>
            <p:cNvPicPr>
              <a:picLocks noChangeArrowheads="1"/>
            </p:cNvPicPr>
            <p:nvPr/>
          </p:nvPicPr>
          <p:blipFill>
            <a:blip r:embed="rId33">
              <a:extLst>
                <a:ext uri="{28A0092B-C50C-407E-A947-70E740481C1C}">
                  <a14:useLocalDpi xmlns:a14="http://schemas.microsoft.com/office/drawing/2010/main" val="0"/>
                </a:ext>
              </a:extLst>
            </a:blip>
            <a:srcRect/>
            <a:stretch>
              <a:fillRect/>
            </a:stretch>
          </p:blipFill>
          <p:spPr>
            <a:xfrm>
              <a:off x="18911926" y="8122592"/>
              <a:ext cx="143166" cy="140194"/>
            </a:xfrm>
            <a:prstGeom prst="rect">
              <a:avLst/>
            </a:prstGeom>
            <a:noFill/>
          </p:spPr>
        </p:pic>
        <p:sp>
          <p:nvSpPr>
            <p:cNvPr id="78" name="Freeform 849">
              <a:extLst>
                <a:ext uri="{FF2B5EF4-FFF2-40B4-BE49-F238E27FC236}">
                  <a16:creationId xmlns:a16="http://schemas.microsoft.com/office/drawing/2014/main" id="{BD057DAB-B654-7EAB-B947-A5592B7513EF}"/>
                </a:ext>
              </a:extLst>
            </p:cNvPr>
            <p:cNvSpPr/>
            <p:nvPr/>
          </p:nvSpPr>
          <p:spPr>
            <a:xfrm>
              <a:off x="19052599" y="8144658"/>
              <a:ext cx="106996" cy="112877"/>
            </a:xfrm>
            <a:custGeom>
              <a:avLst/>
              <a:gdLst/>
              <a:ahLst/>
              <a:cxnLst/>
              <a:rect l="0" t="0" r="0" b="0"/>
              <a:pathLst>
                <a:path w="106996" h="112877">
                  <a:moveTo>
                    <a:pt x="5054" y="0"/>
                  </a:moveTo>
                  <a:lnTo>
                    <a:pt x="33870" y="1650"/>
                  </a:lnTo>
                  <a:lnTo>
                    <a:pt x="30352" y="63804"/>
                  </a:lnTo>
                  <a:cubicBezTo>
                    <a:pt x="29641" y="76365"/>
                    <a:pt x="36054" y="85813"/>
                    <a:pt x="51345" y="86690"/>
                  </a:cubicBezTo>
                  <a:cubicBezTo>
                    <a:pt x="66509" y="87566"/>
                    <a:pt x="73938" y="78917"/>
                    <a:pt x="74650" y="66357"/>
                  </a:cubicBezTo>
                  <a:lnTo>
                    <a:pt x="78180" y="4203"/>
                  </a:lnTo>
                  <a:lnTo>
                    <a:pt x="106996" y="5854"/>
                  </a:lnTo>
                  <a:lnTo>
                    <a:pt x="103440" y="68795"/>
                  </a:lnTo>
                  <a:cubicBezTo>
                    <a:pt x="101942" y="95173"/>
                    <a:pt x="85229" y="112877"/>
                    <a:pt x="49986" y="110858"/>
                  </a:cubicBezTo>
                  <a:cubicBezTo>
                    <a:pt x="14744" y="108838"/>
                    <a:pt x="0" y="89166"/>
                    <a:pt x="1473" y="63106"/>
                  </a:cubicBezTo>
                  <a:close/>
                  <a:moveTo>
                    <a:pt x="5054" y="0"/>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79" name="Freeform 850">
              <a:extLst>
                <a:ext uri="{FF2B5EF4-FFF2-40B4-BE49-F238E27FC236}">
                  <a16:creationId xmlns:a16="http://schemas.microsoft.com/office/drawing/2014/main" id="{E9F43575-58E3-01A9-388B-8F381F86155E}"/>
                </a:ext>
              </a:extLst>
            </p:cNvPr>
            <p:cNvSpPr/>
            <p:nvPr/>
          </p:nvSpPr>
          <p:spPr>
            <a:xfrm>
              <a:off x="19179050" y="8149415"/>
              <a:ext cx="103986" cy="107682"/>
            </a:xfrm>
            <a:custGeom>
              <a:avLst/>
              <a:gdLst/>
              <a:ahLst/>
              <a:cxnLst/>
              <a:rect l="0" t="0" r="0" b="0"/>
              <a:pathLst>
                <a:path w="103986" h="107682">
                  <a:moveTo>
                    <a:pt x="29044" y="43141"/>
                  </a:moveTo>
                  <a:lnTo>
                    <a:pt x="30047" y="107237"/>
                  </a:lnTo>
                  <a:lnTo>
                    <a:pt x="1651" y="107682"/>
                  </a:lnTo>
                  <a:lnTo>
                    <a:pt x="0" y="1600"/>
                  </a:lnTo>
                  <a:lnTo>
                    <a:pt x="29209" y="1143"/>
                  </a:lnTo>
                  <a:lnTo>
                    <a:pt x="74738" y="61517"/>
                  </a:lnTo>
                  <a:lnTo>
                    <a:pt x="73773" y="444"/>
                  </a:lnTo>
                  <a:lnTo>
                    <a:pt x="102322" y="0"/>
                  </a:lnTo>
                  <a:lnTo>
                    <a:pt x="103986" y="106082"/>
                  </a:lnTo>
                  <a:lnTo>
                    <a:pt x="76592" y="106513"/>
                  </a:lnTo>
                  <a:close/>
                  <a:moveTo>
                    <a:pt x="29044" y="43141"/>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0" name="Freeform 851">
              <a:extLst>
                <a:ext uri="{FF2B5EF4-FFF2-40B4-BE49-F238E27FC236}">
                  <a16:creationId xmlns:a16="http://schemas.microsoft.com/office/drawing/2014/main" id="{02594BEE-1357-BDE0-B2E2-29DAD0FBA748}"/>
                </a:ext>
              </a:extLst>
            </p:cNvPr>
            <p:cNvSpPr/>
            <p:nvPr/>
          </p:nvSpPr>
          <p:spPr>
            <a:xfrm>
              <a:off x="19297396" y="8139791"/>
              <a:ext cx="113689" cy="114388"/>
            </a:xfrm>
            <a:custGeom>
              <a:avLst/>
              <a:gdLst/>
              <a:ahLst/>
              <a:cxnLst/>
              <a:rect l="0" t="0" r="0" b="0"/>
              <a:pathLst>
                <a:path w="113689" h="114388">
                  <a:moveTo>
                    <a:pt x="57505" y="2082"/>
                  </a:moveTo>
                  <a:cubicBezTo>
                    <a:pt x="81495" y="0"/>
                    <a:pt x="97294" y="10108"/>
                    <a:pt x="106476" y="22579"/>
                  </a:cubicBezTo>
                  <a:lnTo>
                    <a:pt x="83844" y="36714"/>
                  </a:lnTo>
                  <a:cubicBezTo>
                    <a:pt x="78802" y="30110"/>
                    <a:pt x="69951" y="25297"/>
                    <a:pt x="59600" y="26199"/>
                  </a:cubicBezTo>
                  <a:cubicBezTo>
                    <a:pt x="41681" y="27748"/>
                    <a:pt x="30175" y="42188"/>
                    <a:pt x="31674" y="59473"/>
                  </a:cubicBezTo>
                  <a:cubicBezTo>
                    <a:pt x="33160" y="76770"/>
                    <a:pt x="46990" y="88975"/>
                    <a:pt x="64896" y="87425"/>
                  </a:cubicBezTo>
                  <a:cubicBezTo>
                    <a:pt x="73430" y="86676"/>
                    <a:pt x="80911" y="83146"/>
                    <a:pt x="85038" y="79285"/>
                  </a:cubicBezTo>
                  <a:lnTo>
                    <a:pt x="84289" y="70395"/>
                  </a:lnTo>
                  <a:lnTo>
                    <a:pt x="59130" y="72592"/>
                  </a:lnTo>
                  <a:lnTo>
                    <a:pt x="57175" y="49897"/>
                  </a:lnTo>
                  <a:lnTo>
                    <a:pt x="110095" y="45287"/>
                  </a:lnTo>
                  <a:lnTo>
                    <a:pt x="113689" y="86689"/>
                  </a:lnTo>
                  <a:cubicBezTo>
                    <a:pt x="102932" y="100240"/>
                    <a:pt x="87680" y="109727"/>
                    <a:pt x="66979" y="111530"/>
                  </a:cubicBezTo>
                  <a:cubicBezTo>
                    <a:pt x="34264" y="114388"/>
                    <a:pt x="5816" y="95604"/>
                    <a:pt x="2908" y="61987"/>
                  </a:cubicBezTo>
                  <a:cubicBezTo>
                    <a:pt x="0" y="28345"/>
                    <a:pt x="24803" y="4926"/>
                    <a:pt x="57505" y="2082"/>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1" name="Picture 852">
              <a:extLst>
                <a:ext uri="{FF2B5EF4-FFF2-40B4-BE49-F238E27FC236}">
                  <a16:creationId xmlns:a16="http://schemas.microsoft.com/office/drawing/2014/main" id="{F98E1948-9528-E46F-302C-D4BD1B1463FF}"/>
                </a:ext>
              </a:extLst>
            </p:cNvPr>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a:xfrm>
              <a:off x="19410339" y="8114768"/>
              <a:ext cx="142519" cy="142151"/>
            </a:xfrm>
            <a:prstGeom prst="rect">
              <a:avLst/>
            </a:prstGeom>
            <a:noFill/>
          </p:spPr>
        </p:pic>
        <p:sp>
          <p:nvSpPr>
            <p:cNvPr id="82" name="Freeform 853">
              <a:extLst>
                <a:ext uri="{FF2B5EF4-FFF2-40B4-BE49-F238E27FC236}">
                  <a16:creationId xmlns:a16="http://schemas.microsoft.com/office/drawing/2014/main" id="{B9DF4541-7E77-BF3A-0518-66B93B286EBA}"/>
                </a:ext>
              </a:extLst>
            </p:cNvPr>
            <p:cNvSpPr/>
            <p:nvPr/>
          </p:nvSpPr>
          <p:spPr>
            <a:xfrm>
              <a:off x="19515881" y="8102927"/>
              <a:ext cx="92912" cy="116292"/>
            </a:xfrm>
            <a:custGeom>
              <a:avLst/>
              <a:gdLst/>
              <a:ahLst/>
              <a:cxnLst/>
              <a:rect l="0" t="0" r="0" b="0"/>
              <a:pathLst>
                <a:path w="92912" h="116292">
                  <a:moveTo>
                    <a:pt x="35204" y="35902"/>
                  </a:moveTo>
                  <a:lnTo>
                    <a:pt x="5055" y="42480"/>
                  </a:lnTo>
                  <a:lnTo>
                    <a:pt x="0" y="19177"/>
                  </a:lnTo>
                  <a:lnTo>
                    <a:pt x="87845" y="0"/>
                  </a:lnTo>
                  <a:lnTo>
                    <a:pt x="92912" y="23317"/>
                  </a:lnTo>
                  <a:lnTo>
                    <a:pt x="62928" y="29857"/>
                  </a:lnTo>
                  <a:lnTo>
                    <a:pt x="80403" y="110235"/>
                  </a:lnTo>
                  <a:lnTo>
                    <a:pt x="52666" y="116292"/>
                  </a:lnTo>
                  <a:close/>
                  <a:moveTo>
                    <a:pt x="35204" y="35902"/>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3" name="Picture 854">
              <a:extLst>
                <a:ext uri="{FF2B5EF4-FFF2-40B4-BE49-F238E27FC236}">
                  <a16:creationId xmlns:a16="http://schemas.microsoft.com/office/drawing/2014/main" id="{E2ED276A-040E-61F6-3630-97D58077CB5C}"/>
                </a:ext>
              </a:extLst>
            </p:cNvPr>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a:xfrm>
              <a:off x="19612398" y="8071710"/>
              <a:ext cx="139510" cy="148475"/>
            </a:xfrm>
            <a:prstGeom prst="rect">
              <a:avLst/>
            </a:prstGeom>
            <a:noFill/>
          </p:spPr>
        </p:pic>
        <p:sp>
          <p:nvSpPr>
            <p:cNvPr id="84" name="Freeform 855">
              <a:extLst>
                <a:ext uri="{FF2B5EF4-FFF2-40B4-BE49-F238E27FC236}">
                  <a16:creationId xmlns:a16="http://schemas.microsoft.com/office/drawing/2014/main" id="{0D510FF3-D31D-42B2-C90C-DBF0DAE4F07F}"/>
                </a:ext>
              </a:extLst>
            </p:cNvPr>
            <p:cNvSpPr/>
            <p:nvPr/>
          </p:nvSpPr>
          <p:spPr>
            <a:xfrm>
              <a:off x="19716994" y="8033966"/>
              <a:ext cx="133501" cy="135762"/>
            </a:xfrm>
            <a:custGeom>
              <a:avLst/>
              <a:gdLst/>
              <a:ahLst/>
              <a:cxnLst/>
              <a:rect l="0" t="0" r="0" b="0"/>
              <a:pathLst>
                <a:path w="133501" h="135762">
                  <a:moveTo>
                    <a:pt x="41541" y="65709"/>
                  </a:moveTo>
                  <a:lnTo>
                    <a:pt x="64477" y="125589"/>
                  </a:lnTo>
                  <a:lnTo>
                    <a:pt x="37985" y="135762"/>
                  </a:lnTo>
                  <a:lnTo>
                    <a:pt x="0" y="36639"/>
                  </a:lnTo>
                  <a:lnTo>
                    <a:pt x="27279" y="26174"/>
                  </a:lnTo>
                  <a:lnTo>
                    <a:pt x="90740" y="67283"/>
                  </a:lnTo>
                  <a:lnTo>
                    <a:pt x="68871" y="10223"/>
                  </a:lnTo>
                  <a:lnTo>
                    <a:pt x="95528" y="0"/>
                  </a:lnTo>
                  <a:lnTo>
                    <a:pt x="133501" y="99122"/>
                  </a:lnTo>
                  <a:lnTo>
                    <a:pt x="107936" y="108927"/>
                  </a:lnTo>
                  <a:close/>
                  <a:moveTo>
                    <a:pt x="41541" y="65709"/>
                  </a:move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5" name="Freeform 856">
              <a:extLst>
                <a:ext uri="{FF2B5EF4-FFF2-40B4-BE49-F238E27FC236}">
                  <a16:creationId xmlns:a16="http://schemas.microsoft.com/office/drawing/2014/main" id="{8F498722-56D7-DE0A-228F-75054059C61A}"/>
                </a:ext>
              </a:extLst>
            </p:cNvPr>
            <p:cNvSpPr/>
            <p:nvPr/>
          </p:nvSpPr>
          <p:spPr>
            <a:xfrm>
              <a:off x="19832775" y="7987592"/>
              <a:ext cx="127405" cy="123697"/>
            </a:xfrm>
            <a:custGeom>
              <a:avLst/>
              <a:gdLst/>
              <a:ahLst/>
              <a:cxnLst/>
              <a:rect l="0" t="0" r="0" b="0"/>
              <a:pathLst>
                <a:path w="127405" h="123697">
                  <a:moveTo>
                    <a:pt x="42379" y="11379"/>
                  </a:moveTo>
                  <a:cubicBezTo>
                    <a:pt x="63575" y="0"/>
                    <a:pt x="82066" y="3061"/>
                    <a:pt x="95426" y="10884"/>
                  </a:cubicBezTo>
                  <a:lnTo>
                    <a:pt x="80263" y="32778"/>
                  </a:lnTo>
                  <a:cubicBezTo>
                    <a:pt x="73024" y="28714"/>
                    <a:pt x="62978" y="27787"/>
                    <a:pt x="53834" y="32702"/>
                  </a:cubicBezTo>
                  <a:cubicBezTo>
                    <a:pt x="38011" y="41211"/>
                    <a:pt x="33159" y="59004"/>
                    <a:pt x="41364" y="74282"/>
                  </a:cubicBezTo>
                  <a:cubicBezTo>
                    <a:pt x="49579" y="89572"/>
                    <a:pt x="67105" y="95351"/>
                    <a:pt x="82917" y="86842"/>
                  </a:cubicBezTo>
                  <a:cubicBezTo>
                    <a:pt x="90473" y="82778"/>
                    <a:pt x="95960" y="76580"/>
                    <a:pt x="98208" y="71399"/>
                  </a:cubicBezTo>
                  <a:lnTo>
                    <a:pt x="93991" y="63537"/>
                  </a:lnTo>
                  <a:lnTo>
                    <a:pt x="71779" y="75488"/>
                  </a:lnTo>
                  <a:lnTo>
                    <a:pt x="60997" y="55435"/>
                  </a:lnTo>
                  <a:lnTo>
                    <a:pt x="107745" y="30302"/>
                  </a:lnTo>
                  <a:lnTo>
                    <a:pt x="127405" y="66903"/>
                  </a:lnTo>
                  <a:cubicBezTo>
                    <a:pt x="122909" y="83603"/>
                    <a:pt x="112673" y="98335"/>
                    <a:pt x="94385" y="108165"/>
                  </a:cubicBezTo>
                  <a:cubicBezTo>
                    <a:pt x="65493" y="123697"/>
                    <a:pt x="31940" y="117677"/>
                    <a:pt x="15976" y="87947"/>
                  </a:cubicBezTo>
                  <a:cubicBezTo>
                    <a:pt x="0" y="58216"/>
                    <a:pt x="13487" y="26911"/>
                    <a:pt x="42379" y="11379"/>
                  </a:cubicBezTo>
                </a:path>
              </a:pathLst>
            </a:custGeom>
            <a:solidFill>
              <a:srgbClr val="2B683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6" name="Picture 857">
              <a:extLst>
                <a:ext uri="{FF2B5EF4-FFF2-40B4-BE49-F238E27FC236}">
                  <a16:creationId xmlns:a16="http://schemas.microsoft.com/office/drawing/2014/main" id="{4ACC8D97-9B70-49DC-889E-38FC5E406D29}"/>
                </a:ext>
              </a:extLst>
            </p:cNvPr>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a:xfrm>
              <a:off x="19942635" y="7921015"/>
              <a:ext cx="148997" cy="156425"/>
            </a:xfrm>
            <a:prstGeom prst="rect">
              <a:avLst/>
            </a:prstGeom>
            <a:noFill/>
          </p:spPr>
        </p:pic>
        <p:sp>
          <p:nvSpPr>
            <p:cNvPr id="87" name="Freeform 858">
              <a:extLst>
                <a:ext uri="{FF2B5EF4-FFF2-40B4-BE49-F238E27FC236}">
                  <a16:creationId xmlns:a16="http://schemas.microsoft.com/office/drawing/2014/main" id="{25CAAF5E-0A3B-6E4D-C35B-9B35BA1C0296}"/>
                </a:ext>
              </a:extLst>
            </p:cNvPr>
            <p:cNvSpPr/>
            <p:nvPr/>
          </p:nvSpPr>
          <p:spPr>
            <a:xfrm>
              <a:off x="19215719" y="7490134"/>
              <a:ext cx="136613" cy="151865"/>
            </a:xfrm>
            <a:custGeom>
              <a:avLst/>
              <a:gdLst/>
              <a:ahLst/>
              <a:cxnLst/>
              <a:rect l="0" t="0" r="0" b="0"/>
              <a:pathLst>
                <a:path w="136613" h="151865">
                  <a:moveTo>
                    <a:pt x="58496" y="85610"/>
                  </a:moveTo>
                  <a:lnTo>
                    <a:pt x="121576" y="118185"/>
                  </a:lnTo>
                  <a:lnTo>
                    <a:pt x="114439" y="147370"/>
                  </a:lnTo>
                  <a:lnTo>
                    <a:pt x="0" y="151865"/>
                  </a:lnTo>
                  <a:lnTo>
                    <a:pt x="7569" y="120915"/>
                  </a:lnTo>
                  <a:lnTo>
                    <a:pt x="82879" y="122147"/>
                  </a:lnTo>
                  <a:lnTo>
                    <a:pt x="15977" y="86435"/>
                  </a:lnTo>
                  <a:lnTo>
                    <a:pt x="21158" y="65265"/>
                  </a:lnTo>
                  <a:lnTo>
                    <a:pt x="96989" y="64427"/>
                  </a:lnTo>
                  <a:lnTo>
                    <a:pt x="29541" y="30950"/>
                  </a:lnTo>
                  <a:lnTo>
                    <a:pt x="37097" y="0"/>
                  </a:lnTo>
                  <a:lnTo>
                    <a:pt x="136613" y="56604"/>
                  </a:lnTo>
                  <a:lnTo>
                    <a:pt x="129489" y="85787"/>
                  </a:lnTo>
                  <a:close/>
                  <a:moveTo>
                    <a:pt x="58496" y="85610"/>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88" name="Freeform 859">
              <a:extLst>
                <a:ext uri="{FF2B5EF4-FFF2-40B4-BE49-F238E27FC236}">
                  <a16:creationId xmlns:a16="http://schemas.microsoft.com/office/drawing/2014/main" id="{F4585918-7096-EA8A-8F11-0C983EEEC44F}"/>
                </a:ext>
              </a:extLst>
            </p:cNvPr>
            <p:cNvSpPr/>
            <p:nvPr/>
          </p:nvSpPr>
          <p:spPr>
            <a:xfrm>
              <a:off x="19258392" y="7376105"/>
              <a:ext cx="136474" cy="131635"/>
            </a:xfrm>
            <a:custGeom>
              <a:avLst/>
              <a:gdLst/>
              <a:ahLst/>
              <a:cxnLst/>
              <a:rect l="0" t="0" r="0" b="0"/>
              <a:pathLst>
                <a:path w="136474" h="131635">
                  <a:moveTo>
                    <a:pt x="85636" y="47485"/>
                  </a:moveTo>
                  <a:lnTo>
                    <a:pt x="71374" y="90893"/>
                  </a:lnTo>
                  <a:lnTo>
                    <a:pt x="113372" y="104685"/>
                  </a:lnTo>
                  <a:lnTo>
                    <a:pt x="104520" y="131635"/>
                  </a:lnTo>
                  <a:lnTo>
                    <a:pt x="0" y="97319"/>
                  </a:lnTo>
                  <a:lnTo>
                    <a:pt x="8852" y="70370"/>
                  </a:lnTo>
                  <a:lnTo>
                    <a:pt x="47879" y="83184"/>
                  </a:lnTo>
                  <a:lnTo>
                    <a:pt x="62129" y="39764"/>
                  </a:lnTo>
                  <a:lnTo>
                    <a:pt x="23102" y="26962"/>
                  </a:lnTo>
                  <a:lnTo>
                    <a:pt x="31954" y="0"/>
                  </a:lnTo>
                  <a:lnTo>
                    <a:pt x="136474" y="34316"/>
                  </a:lnTo>
                  <a:lnTo>
                    <a:pt x="127634" y="61277"/>
                  </a:lnTo>
                  <a:close/>
                  <a:moveTo>
                    <a:pt x="85636" y="47485"/>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89" name="Picture 860">
              <a:extLst>
                <a:ext uri="{FF2B5EF4-FFF2-40B4-BE49-F238E27FC236}">
                  <a16:creationId xmlns:a16="http://schemas.microsoft.com/office/drawing/2014/main" id="{2CBAC5F6-A54D-AA13-96C6-99DB01A69CCF}"/>
                </a:ext>
              </a:extLst>
            </p:cNvPr>
            <p:cNvPicPr>
              <a:picLocks noChangeArrowheads="1"/>
            </p:cNvPicPr>
            <p:nvPr/>
          </p:nvPicPr>
          <p:blipFill>
            <a:blip r:embed="rId37">
              <a:extLst>
                <a:ext uri="{28A0092B-C50C-407E-A947-70E740481C1C}">
                  <a14:useLocalDpi xmlns:a14="http://schemas.microsoft.com/office/drawing/2010/main" val="0"/>
                </a:ext>
              </a:extLst>
            </a:blip>
            <a:srcRect/>
            <a:stretch>
              <a:fillRect/>
            </a:stretch>
          </p:blipFill>
          <p:spPr>
            <a:xfrm>
              <a:off x="19300321" y="7275201"/>
              <a:ext cx="157263" cy="140322"/>
            </a:xfrm>
            <a:prstGeom prst="rect">
              <a:avLst/>
            </a:prstGeom>
            <a:noFill/>
          </p:spPr>
        </p:pic>
        <p:sp>
          <p:nvSpPr>
            <p:cNvPr id="90" name="Freeform 861">
              <a:extLst>
                <a:ext uri="{FF2B5EF4-FFF2-40B4-BE49-F238E27FC236}">
                  <a16:creationId xmlns:a16="http://schemas.microsoft.com/office/drawing/2014/main" id="{E0ECBABC-B61E-CA27-FCAF-72CACB4CAEE3}"/>
                </a:ext>
              </a:extLst>
            </p:cNvPr>
            <p:cNvSpPr/>
            <p:nvPr/>
          </p:nvSpPr>
          <p:spPr>
            <a:xfrm>
              <a:off x="19355273" y="7147955"/>
              <a:ext cx="145973" cy="140639"/>
            </a:xfrm>
            <a:custGeom>
              <a:avLst/>
              <a:gdLst/>
              <a:ahLst/>
              <a:cxnLst/>
              <a:rect l="0" t="0" r="0" b="0"/>
              <a:pathLst>
                <a:path w="145973" h="140639">
                  <a:moveTo>
                    <a:pt x="77165" y="88366"/>
                  </a:moveTo>
                  <a:lnTo>
                    <a:pt x="81076" y="99554"/>
                  </a:lnTo>
                  <a:lnTo>
                    <a:pt x="108381" y="116572"/>
                  </a:lnTo>
                  <a:lnTo>
                    <a:pt x="93370" y="140639"/>
                  </a:lnTo>
                  <a:lnTo>
                    <a:pt x="0" y="82461"/>
                  </a:lnTo>
                  <a:lnTo>
                    <a:pt x="14999" y="58382"/>
                  </a:lnTo>
                  <a:lnTo>
                    <a:pt x="53366" y="82283"/>
                  </a:lnTo>
                  <a:lnTo>
                    <a:pt x="32881" y="29680"/>
                  </a:lnTo>
                  <a:lnTo>
                    <a:pt x="51385" y="0"/>
                  </a:lnTo>
                  <a:lnTo>
                    <a:pt x="72454" y="63474"/>
                  </a:lnTo>
                  <a:lnTo>
                    <a:pt x="145973" y="56236"/>
                  </a:lnTo>
                  <a:lnTo>
                    <a:pt x="127571" y="85763"/>
                  </a:lnTo>
                  <a:close/>
                  <a:moveTo>
                    <a:pt x="77165" y="88366"/>
                  </a:moveTo>
                </a:path>
              </a:pathLst>
            </a:custGeom>
            <a:solidFill>
              <a:srgbClr val="537F5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1" name="Picture 862">
              <a:extLst>
                <a:ext uri="{FF2B5EF4-FFF2-40B4-BE49-F238E27FC236}">
                  <a16:creationId xmlns:a16="http://schemas.microsoft.com/office/drawing/2014/main" id="{A8DDC38E-5056-E262-C5BC-B6F1CDA7E980}"/>
                </a:ext>
              </a:extLst>
            </p:cNvPr>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a:xfrm>
              <a:off x="19430257" y="6985000"/>
              <a:ext cx="191242" cy="235423"/>
            </a:xfrm>
            <a:prstGeom prst="rect">
              <a:avLst/>
            </a:prstGeom>
            <a:noFill/>
          </p:spPr>
        </p:pic>
        <p:pic>
          <p:nvPicPr>
            <p:cNvPr id="92" name="Picture 863">
              <a:extLst>
                <a:ext uri="{FF2B5EF4-FFF2-40B4-BE49-F238E27FC236}">
                  <a16:creationId xmlns:a16="http://schemas.microsoft.com/office/drawing/2014/main" id="{E1F43F4C-35DA-8CF5-1F9B-7B10766D1456}"/>
                </a:ext>
              </a:extLst>
            </p:cNvPr>
            <p:cNvPicPr>
              <a:picLocks noChangeArrowheads="1"/>
            </p:cNvPicPr>
            <p:nvPr/>
          </p:nvPicPr>
          <p:blipFill>
            <a:blip r:embed="rId39">
              <a:extLst>
                <a:ext uri="{28A0092B-C50C-407E-A947-70E740481C1C}">
                  <a14:useLocalDpi xmlns:a14="http://schemas.microsoft.com/office/drawing/2010/main" val="0"/>
                </a:ext>
              </a:extLst>
            </a:blip>
            <a:srcRect/>
            <a:stretch>
              <a:fillRect/>
            </a:stretch>
          </p:blipFill>
          <p:spPr>
            <a:xfrm>
              <a:off x="19612937" y="6870700"/>
              <a:ext cx="211762" cy="205435"/>
            </a:xfrm>
            <a:prstGeom prst="rect">
              <a:avLst/>
            </a:prstGeom>
            <a:noFill/>
          </p:spPr>
        </p:pic>
        <p:pic>
          <p:nvPicPr>
            <p:cNvPr id="93" name="Picture 864">
              <a:extLst>
                <a:ext uri="{FF2B5EF4-FFF2-40B4-BE49-F238E27FC236}">
                  <a16:creationId xmlns:a16="http://schemas.microsoft.com/office/drawing/2014/main" id="{F2F9F2DC-566C-20C6-C683-1760B69E6028}"/>
                </a:ext>
              </a:extLst>
            </p:cNvPr>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9814482" y="6846923"/>
              <a:ext cx="143523" cy="142531"/>
            </a:xfrm>
            <a:prstGeom prst="rect">
              <a:avLst/>
            </a:prstGeom>
            <a:noFill/>
          </p:spPr>
        </p:pic>
        <p:pic>
          <p:nvPicPr>
            <p:cNvPr id="94" name="Picture 865">
              <a:extLst>
                <a:ext uri="{FF2B5EF4-FFF2-40B4-BE49-F238E27FC236}">
                  <a16:creationId xmlns:a16="http://schemas.microsoft.com/office/drawing/2014/main" id="{BCF186FE-AFEE-95D5-C0C8-E08D49D7A33F}"/>
                </a:ext>
              </a:extLst>
            </p:cNvPr>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a:xfrm>
              <a:off x="17867296" y="7987190"/>
              <a:ext cx="192103" cy="242410"/>
            </a:xfrm>
            <a:prstGeom prst="rect">
              <a:avLst/>
            </a:prstGeom>
            <a:noFill/>
          </p:spPr>
        </p:pic>
        <p:sp>
          <p:nvSpPr>
            <p:cNvPr id="95" name="Freeform 866">
              <a:extLst>
                <a:ext uri="{FF2B5EF4-FFF2-40B4-BE49-F238E27FC236}">
                  <a16:creationId xmlns:a16="http://schemas.microsoft.com/office/drawing/2014/main" id="{424BB4F0-B85F-1985-9107-29628E0FE1EC}"/>
                </a:ext>
              </a:extLst>
            </p:cNvPr>
            <p:cNvSpPr/>
            <p:nvPr/>
          </p:nvSpPr>
          <p:spPr>
            <a:xfrm>
              <a:off x="18009246" y="8144860"/>
              <a:ext cx="88138" cy="96342"/>
            </a:xfrm>
            <a:custGeom>
              <a:avLst/>
              <a:gdLst/>
              <a:ahLst/>
              <a:cxnLst/>
              <a:rect l="0" t="0" r="0" b="0"/>
              <a:pathLst>
                <a:path w="88138" h="96342">
                  <a:moveTo>
                    <a:pt x="69850" y="0"/>
                  </a:moveTo>
                  <a:lnTo>
                    <a:pt x="88138" y="15849"/>
                  </a:lnTo>
                  <a:lnTo>
                    <a:pt x="18289" y="96342"/>
                  </a:lnTo>
                  <a:lnTo>
                    <a:pt x="0" y="80479"/>
                  </a:lnTo>
                  <a:close/>
                  <a:moveTo>
                    <a:pt x="69850"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6" name="Freeform 867">
              <a:extLst>
                <a:ext uri="{FF2B5EF4-FFF2-40B4-BE49-F238E27FC236}">
                  <a16:creationId xmlns:a16="http://schemas.microsoft.com/office/drawing/2014/main" id="{E4585098-2D9C-CD43-79BE-FCF74CDA0031}"/>
                </a:ext>
              </a:extLst>
            </p:cNvPr>
            <p:cNvSpPr/>
            <p:nvPr/>
          </p:nvSpPr>
          <p:spPr>
            <a:xfrm>
              <a:off x="18062162" y="8168266"/>
              <a:ext cx="104571" cy="115493"/>
            </a:xfrm>
            <a:custGeom>
              <a:avLst/>
              <a:gdLst/>
              <a:ahLst/>
              <a:cxnLst/>
              <a:rect l="0" t="0" r="0" b="0"/>
              <a:pathLst>
                <a:path w="104571" h="115493">
                  <a:moveTo>
                    <a:pt x="49822" y="34988"/>
                  </a:moveTo>
                  <a:lnTo>
                    <a:pt x="28766" y="19113"/>
                  </a:lnTo>
                  <a:lnTo>
                    <a:pt x="43231" y="0"/>
                  </a:lnTo>
                  <a:lnTo>
                    <a:pt x="104571" y="46265"/>
                  </a:lnTo>
                  <a:lnTo>
                    <a:pt x="90119" y="65379"/>
                  </a:lnTo>
                  <a:lnTo>
                    <a:pt x="69176" y="49592"/>
                  </a:lnTo>
                  <a:lnTo>
                    <a:pt x="19355" y="115493"/>
                  </a:lnTo>
                  <a:lnTo>
                    <a:pt x="0" y="100888"/>
                  </a:lnTo>
                  <a:close/>
                  <a:moveTo>
                    <a:pt x="49822" y="3498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7" name="Freeform 868">
              <a:extLst>
                <a:ext uri="{FF2B5EF4-FFF2-40B4-BE49-F238E27FC236}">
                  <a16:creationId xmlns:a16="http://schemas.microsoft.com/office/drawing/2014/main" id="{4CA02603-47D0-F3A3-C232-FDE1CB9641F3}"/>
                </a:ext>
              </a:extLst>
            </p:cNvPr>
            <p:cNvSpPr/>
            <p:nvPr/>
          </p:nvSpPr>
          <p:spPr>
            <a:xfrm>
              <a:off x="18118415" y="8220422"/>
              <a:ext cx="115430" cy="126936"/>
            </a:xfrm>
            <a:custGeom>
              <a:avLst/>
              <a:gdLst/>
              <a:ahLst/>
              <a:cxnLst/>
              <a:rect l="0" t="0" r="0" b="0"/>
              <a:pathLst>
                <a:path w="115430" h="126936">
                  <a:moveTo>
                    <a:pt x="57315" y="0"/>
                  </a:moveTo>
                  <a:lnTo>
                    <a:pt x="115430" y="37045"/>
                  </a:lnTo>
                  <a:lnTo>
                    <a:pt x="102958" y="56578"/>
                  </a:lnTo>
                  <a:lnTo>
                    <a:pt x="65290" y="32575"/>
                  </a:lnTo>
                  <a:lnTo>
                    <a:pt x="55753" y="47536"/>
                  </a:lnTo>
                  <a:lnTo>
                    <a:pt x="92595" y="71005"/>
                  </a:lnTo>
                  <a:lnTo>
                    <a:pt x="80047" y="90690"/>
                  </a:lnTo>
                  <a:lnTo>
                    <a:pt x="43206" y="67208"/>
                  </a:lnTo>
                  <a:lnTo>
                    <a:pt x="32906" y="83375"/>
                  </a:lnTo>
                  <a:lnTo>
                    <a:pt x="70573" y="107391"/>
                  </a:lnTo>
                  <a:lnTo>
                    <a:pt x="58102" y="126936"/>
                  </a:lnTo>
                  <a:lnTo>
                    <a:pt x="0" y="89903"/>
                  </a:lnTo>
                  <a:close/>
                  <a:moveTo>
                    <a:pt x="5731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98" name="Freeform 869">
              <a:extLst>
                <a:ext uri="{FF2B5EF4-FFF2-40B4-BE49-F238E27FC236}">
                  <a16:creationId xmlns:a16="http://schemas.microsoft.com/office/drawing/2014/main" id="{1A45BE81-B8E7-19D3-9B38-81BAB7A3B1B2}"/>
                </a:ext>
              </a:extLst>
            </p:cNvPr>
            <p:cNvSpPr/>
            <p:nvPr/>
          </p:nvSpPr>
          <p:spPr>
            <a:xfrm>
              <a:off x="18212961" y="8261676"/>
              <a:ext cx="95363" cy="117741"/>
            </a:xfrm>
            <a:custGeom>
              <a:avLst/>
              <a:gdLst/>
              <a:ahLst/>
              <a:cxnLst/>
              <a:rect l="0" t="0" r="0" b="0"/>
              <a:pathLst>
                <a:path w="95363" h="117741">
                  <a:moveTo>
                    <a:pt x="39560" y="33642"/>
                  </a:moveTo>
                  <a:lnTo>
                    <a:pt x="16408" y="21044"/>
                  </a:lnTo>
                  <a:lnTo>
                    <a:pt x="27889" y="0"/>
                  </a:lnTo>
                  <a:lnTo>
                    <a:pt x="95363" y="36728"/>
                  </a:lnTo>
                  <a:lnTo>
                    <a:pt x="83870" y="57771"/>
                  </a:lnTo>
                  <a:lnTo>
                    <a:pt x="60845" y="45237"/>
                  </a:lnTo>
                  <a:lnTo>
                    <a:pt x="21285" y="117741"/>
                  </a:lnTo>
                  <a:lnTo>
                    <a:pt x="0" y="106159"/>
                  </a:lnTo>
                  <a:close/>
                  <a:moveTo>
                    <a:pt x="39560" y="33642"/>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99" name="Picture 870">
              <a:extLst>
                <a:ext uri="{FF2B5EF4-FFF2-40B4-BE49-F238E27FC236}">
                  <a16:creationId xmlns:a16="http://schemas.microsoft.com/office/drawing/2014/main" id="{4D69CBF9-8F4E-CA3E-80A8-704DB76934BF}"/>
                </a:ext>
              </a:extLst>
            </p:cNvPr>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a:xfrm>
              <a:off x="18243523" y="8297725"/>
              <a:ext cx="130212" cy="150025"/>
            </a:xfrm>
            <a:prstGeom prst="rect">
              <a:avLst/>
            </a:prstGeom>
            <a:noFill/>
          </p:spPr>
        </p:pic>
        <p:sp>
          <p:nvSpPr>
            <p:cNvPr id="100" name="Freeform 871">
              <a:extLst>
                <a:ext uri="{FF2B5EF4-FFF2-40B4-BE49-F238E27FC236}">
                  <a16:creationId xmlns:a16="http://schemas.microsoft.com/office/drawing/2014/main" id="{68071BA9-43CA-643B-63F9-1CE5C16A0674}"/>
                </a:ext>
              </a:extLst>
            </p:cNvPr>
            <p:cNvSpPr/>
            <p:nvPr/>
          </p:nvSpPr>
          <p:spPr>
            <a:xfrm>
              <a:off x="18360557" y="8340808"/>
              <a:ext cx="120306" cy="131203"/>
            </a:xfrm>
            <a:custGeom>
              <a:avLst/>
              <a:gdLst/>
              <a:ahLst/>
              <a:cxnLst/>
              <a:rect l="0" t="0" r="0" b="0"/>
              <a:pathLst>
                <a:path w="120306" h="131203">
                  <a:moveTo>
                    <a:pt x="46126" y="48158"/>
                  </a:moveTo>
                  <a:lnTo>
                    <a:pt x="22555" y="108152"/>
                  </a:lnTo>
                  <a:lnTo>
                    <a:pt x="0" y="99300"/>
                  </a:lnTo>
                  <a:lnTo>
                    <a:pt x="39027" y="0"/>
                  </a:lnTo>
                  <a:lnTo>
                    <a:pt x="62229" y="9106"/>
                  </a:lnTo>
                  <a:lnTo>
                    <a:pt x="75170" y="80174"/>
                  </a:lnTo>
                  <a:lnTo>
                    <a:pt x="97637" y="23000"/>
                  </a:lnTo>
                  <a:lnTo>
                    <a:pt x="120306" y="31903"/>
                  </a:lnTo>
                  <a:lnTo>
                    <a:pt x="81292" y="131203"/>
                  </a:lnTo>
                  <a:lnTo>
                    <a:pt x="59524" y="122656"/>
                  </a:lnTo>
                  <a:close/>
                  <a:moveTo>
                    <a:pt x="46126" y="4815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1" name="Freeform 872">
              <a:extLst>
                <a:ext uri="{FF2B5EF4-FFF2-40B4-BE49-F238E27FC236}">
                  <a16:creationId xmlns:a16="http://schemas.microsoft.com/office/drawing/2014/main" id="{97232B28-4CA7-5685-8022-0A14F75723E8}"/>
                </a:ext>
              </a:extLst>
            </p:cNvPr>
            <p:cNvSpPr/>
            <p:nvPr/>
          </p:nvSpPr>
          <p:spPr>
            <a:xfrm>
              <a:off x="18465107" y="8382271"/>
              <a:ext cx="106399" cy="119061"/>
            </a:xfrm>
            <a:custGeom>
              <a:avLst/>
              <a:gdLst/>
              <a:ahLst/>
              <a:cxnLst/>
              <a:rect l="0" t="0" r="0" b="0"/>
              <a:pathLst>
                <a:path w="106399" h="119061">
                  <a:moveTo>
                    <a:pt x="75869" y="8686"/>
                  </a:moveTo>
                  <a:cubicBezTo>
                    <a:pt x="95426" y="15048"/>
                    <a:pt x="103936" y="29920"/>
                    <a:pt x="106399" y="44665"/>
                  </a:cubicBezTo>
                  <a:lnTo>
                    <a:pt x="83361" y="49948"/>
                  </a:lnTo>
                  <a:cubicBezTo>
                    <a:pt x="81914" y="42087"/>
                    <a:pt x="76808" y="34530"/>
                    <a:pt x="68364" y="31787"/>
                  </a:cubicBezTo>
                  <a:cubicBezTo>
                    <a:pt x="53759" y="27024"/>
                    <a:pt x="39293" y="36435"/>
                    <a:pt x="33921" y="53009"/>
                  </a:cubicBezTo>
                  <a:cubicBezTo>
                    <a:pt x="28537" y="69582"/>
                    <a:pt x="34709" y="85711"/>
                    <a:pt x="49314" y="90461"/>
                  </a:cubicBezTo>
                  <a:cubicBezTo>
                    <a:pt x="56286" y="92734"/>
                    <a:pt x="63462" y="92048"/>
                    <a:pt x="68161" y="89877"/>
                  </a:cubicBezTo>
                  <a:lnTo>
                    <a:pt x="70929" y="81368"/>
                  </a:lnTo>
                  <a:lnTo>
                    <a:pt x="50431" y="74700"/>
                  </a:lnTo>
                  <a:lnTo>
                    <a:pt x="57493" y="52958"/>
                  </a:lnTo>
                  <a:lnTo>
                    <a:pt x="100634" y="66991"/>
                  </a:lnTo>
                  <a:lnTo>
                    <a:pt x="87743" y="106666"/>
                  </a:lnTo>
                  <a:cubicBezTo>
                    <a:pt x="74193" y="115543"/>
                    <a:pt x="58686" y="119061"/>
                    <a:pt x="41808" y="113562"/>
                  </a:cubicBezTo>
                  <a:cubicBezTo>
                    <a:pt x="15138" y="104888"/>
                    <a:pt x="0" y="77608"/>
                    <a:pt x="10464" y="45376"/>
                  </a:cubicBezTo>
                  <a:cubicBezTo>
                    <a:pt x="20929" y="13143"/>
                    <a:pt x="49200" y="0"/>
                    <a:pt x="75869" y="8686"/>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873">
              <a:extLst>
                <a:ext uri="{FF2B5EF4-FFF2-40B4-BE49-F238E27FC236}">
                  <a16:creationId xmlns:a16="http://schemas.microsoft.com/office/drawing/2014/main" id="{E4D058F0-2D67-49A5-7E3D-B89FED32C67E}"/>
                </a:ext>
              </a:extLst>
            </p:cNvPr>
            <p:cNvPicPr>
              <a:picLocks noChangeArrowheads="1"/>
            </p:cNvPicPr>
            <p:nvPr/>
          </p:nvPicPr>
          <p:blipFill>
            <a:blip r:embed="rId43">
              <a:extLst>
                <a:ext uri="{28A0092B-C50C-407E-A947-70E740481C1C}">
                  <a14:useLocalDpi xmlns:a14="http://schemas.microsoft.com/office/drawing/2010/main" val="0"/>
                </a:ext>
              </a:extLst>
            </a:blip>
            <a:srcRect/>
            <a:stretch>
              <a:fillRect/>
            </a:stretch>
          </p:blipFill>
          <p:spPr>
            <a:xfrm>
              <a:off x="18542941" y="8402931"/>
              <a:ext cx="123240" cy="145338"/>
            </a:xfrm>
            <a:prstGeom prst="rect">
              <a:avLst/>
            </a:prstGeom>
            <a:noFill/>
          </p:spPr>
        </p:pic>
        <p:sp>
          <p:nvSpPr>
            <p:cNvPr id="103" name="Freeform 874">
              <a:extLst>
                <a:ext uri="{FF2B5EF4-FFF2-40B4-BE49-F238E27FC236}">
                  <a16:creationId xmlns:a16="http://schemas.microsoft.com/office/drawing/2014/main" id="{632CF684-1480-2652-D94C-1B5CDFBF9E43}"/>
                </a:ext>
              </a:extLst>
            </p:cNvPr>
            <p:cNvSpPr/>
            <p:nvPr/>
          </p:nvSpPr>
          <p:spPr>
            <a:xfrm>
              <a:off x="18702347" y="8439007"/>
              <a:ext cx="37108" cy="113322"/>
            </a:xfrm>
            <a:custGeom>
              <a:avLst/>
              <a:gdLst/>
              <a:ahLst/>
              <a:cxnLst/>
              <a:rect l="0" t="0" r="0" b="0"/>
              <a:pathLst>
                <a:path w="37108" h="113322">
                  <a:moveTo>
                    <a:pt x="23456" y="0"/>
                  </a:moveTo>
                  <a:lnTo>
                    <a:pt x="37108" y="2895"/>
                  </a:lnTo>
                  <a:lnTo>
                    <a:pt x="13652" y="113322"/>
                  </a:lnTo>
                  <a:lnTo>
                    <a:pt x="0" y="110426"/>
                  </a:lnTo>
                  <a:close/>
                  <a:moveTo>
                    <a:pt x="23456"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4" name="Freeform 875">
              <a:extLst>
                <a:ext uri="{FF2B5EF4-FFF2-40B4-BE49-F238E27FC236}">
                  <a16:creationId xmlns:a16="http://schemas.microsoft.com/office/drawing/2014/main" id="{7A5B03B6-8FAC-2DB6-58CE-2286C384D9BF}"/>
                </a:ext>
              </a:extLst>
            </p:cNvPr>
            <p:cNvSpPr/>
            <p:nvPr/>
          </p:nvSpPr>
          <p:spPr>
            <a:xfrm>
              <a:off x="18775762" y="8455906"/>
              <a:ext cx="82219" cy="115773"/>
            </a:xfrm>
            <a:custGeom>
              <a:avLst/>
              <a:gdLst/>
              <a:ahLst/>
              <a:cxnLst/>
              <a:rect l="0" t="0" r="0" b="0"/>
              <a:pathLst>
                <a:path w="82219" h="115773">
                  <a:moveTo>
                    <a:pt x="17589" y="0"/>
                  </a:moveTo>
                  <a:lnTo>
                    <a:pt x="82219" y="10718"/>
                  </a:lnTo>
                  <a:lnTo>
                    <a:pt x="78396" y="33566"/>
                  </a:lnTo>
                  <a:lnTo>
                    <a:pt x="36499" y="26606"/>
                  </a:lnTo>
                  <a:lnTo>
                    <a:pt x="33565" y="44081"/>
                  </a:lnTo>
                  <a:lnTo>
                    <a:pt x="74535" y="50888"/>
                  </a:lnTo>
                  <a:lnTo>
                    <a:pt x="70687" y="73888"/>
                  </a:lnTo>
                  <a:lnTo>
                    <a:pt x="29717" y="67081"/>
                  </a:lnTo>
                  <a:lnTo>
                    <a:pt x="26555" y="85991"/>
                  </a:lnTo>
                  <a:lnTo>
                    <a:pt x="68452" y="92938"/>
                  </a:lnTo>
                  <a:lnTo>
                    <a:pt x="64617" y="115773"/>
                  </a:lnTo>
                  <a:lnTo>
                    <a:pt x="0" y="105054"/>
                  </a:lnTo>
                  <a:close/>
                  <a:moveTo>
                    <a:pt x="17589"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876">
              <a:extLst>
                <a:ext uri="{FF2B5EF4-FFF2-40B4-BE49-F238E27FC236}">
                  <a16:creationId xmlns:a16="http://schemas.microsoft.com/office/drawing/2014/main" id="{73103F0E-D276-ED98-8FB8-C8AD2E497FE7}"/>
                </a:ext>
              </a:extLst>
            </p:cNvPr>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a:xfrm>
              <a:off x="18847139" y="8459297"/>
              <a:ext cx="121308" cy="143583"/>
            </a:xfrm>
            <a:prstGeom prst="rect">
              <a:avLst/>
            </a:prstGeom>
            <a:noFill/>
          </p:spPr>
        </p:pic>
        <p:sp>
          <p:nvSpPr>
            <p:cNvPr id="106" name="Freeform 877">
              <a:extLst>
                <a:ext uri="{FF2B5EF4-FFF2-40B4-BE49-F238E27FC236}">
                  <a16:creationId xmlns:a16="http://schemas.microsoft.com/office/drawing/2014/main" id="{FBE4B727-469A-F459-8983-13AFA460CC86}"/>
                </a:ext>
              </a:extLst>
            </p:cNvPr>
            <p:cNvSpPr/>
            <p:nvPr/>
          </p:nvSpPr>
          <p:spPr>
            <a:xfrm>
              <a:off x="18966621" y="8481012"/>
              <a:ext cx="89648" cy="113664"/>
            </a:xfrm>
            <a:custGeom>
              <a:avLst/>
              <a:gdLst/>
              <a:ahLst/>
              <a:cxnLst/>
              <a:rect l="0" t="0" r="0" b="0"/>
              <a:pathLst>
                <a:path w="89648" h="113664">
                  <a:moveTo>
                    <a:pt x="7035" y="0"/>
                  </a:moveTo>
                  <a:lnTo>
                    <a:pt x="30390" y="1828"/>
                  </a:lnTo>
                  <a:lnTo>
                    <a:pt x="25488" y="64135"/>
                  </a:lnTo>
                  <a:cubicBezTo>
                    <a:pt x="24497" y="76707"/>
                    <a:pt x="29386" y="86232"/>
                    <a:pt x="41794" y="87210"/>
                  </a:cubicBezTo>
                  <a:cubicBezTo>
                    <a:pt x="54075" y="88163"/>
                    <a:pt x="60400" y="79527"/>
                    <a:pt x="61391" y="66941"/>
                  </a:cubicBezTo>
                  <a:lnTo>
                    <a:pt x="66293" y="4635"/>
                  </a:lnTo>
                  <a:lnTo>
                    <a:pt x="89648" y="6464"/>
                  </a:lnTo>
                  <a:lnTo>
                    <a:pt x="84682" y="69557"/>
                  </a:lnTo>
                  <a:cubicBezTo>
                    <a:pt x="82599" y="96011"/>
                    <a:pt x="68452" y="113664"/>
                    <a:pt x="39889" y="111417"/>
                  </a:cubicBezTo>
                  <a:cubicBezTo>
                    <a:pt x="11327" y="109181"/>
                    <a:pt x="0" y="89382"/>
                    <a:pt x="2057" y="63258"/>
                  </a:cubicBezTo>
                  <a:close/>
                  <a:moveTo>
                    <a:pt x="7035"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7" name="Freeform 878">
              <a:extLst>
                <a:ext uri="{FF2B5EF4-FFF2-40B4-BE49-F238E27FC236}">
                  <a16:creationId xmlns:a16="http://schemas.microsoft.com/office/drawing/2014/main" id="{F1AFA389-C154-4464-D265-D60FB1F281B8}"/>
                </a:ext>
              </a:extLst>
            </p:cNvPr>
            <p:cNvSpPr/>
            <p:nvPr/>
          </p:nvSpPr>
          <p:spPr>
            <a:xfrm>
              <a:off x="19067865" y="8488149"/>
              <a:ext cx="28040" cy="107569"/>
            </a:xfrm>
            <a:custGeom>
              <a:avLst/>
              <a:gdLst/>
              <a:ahLst/>
              <a:cxnLst/>
              <a:rect l="0" t="0" r="0" b="0"/>
              <a:pathLst>
                <a:path w="28040" h="107569">
                  <a:moveTo>
                    <a:pt x="5041" y="0"/>
                  </a:moveTo>
                  <a:lnTo>
                    <a:pt x="28040" y="1130"/>
                  </a:lnTo>
                  <a:lnTo>
                    <a:pt x="22998" y="107569"/>
                  </a:lnTo>
                  <a:lnTo>
                    <a:pt x="0" y="106438"/>
                  </a:lnTo>
                  <a:close/>
                  <a:moveTo>
                    <a:pt x="5041" y="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8" name="Freeform 879">
              <a:extLst>
                <a:ext uri="{FF2B5EF4-FFF2-40B4-BE49-F238E27FC236}">
                  <a16:creationId xmlns:a16="http://schemas.microsoft.com/office/drawing/2014/main" id="{588CD73B-5CCF-3130-7548-CC7B7F13C666}"/>
                </a:ext>
              </a:extLst>
            </p:cNvPr>
            <p:cNvSpPr/>
            <p:nvPr/>
          </p:nvSpPr>
          <p:spPr>
            <a:xfrm>
              <a:off x="19107759" y="8489931"/>
              <a:ext cx="73532" cy="107644"/>
            </a:xfrm>
            <a:custGeom>
              <a:avLst/>
              <a:gdLst/>
              <a:ahLst/>
              <a:cxnLst/>
              <a:rect l="0" t="0" r="0" b="0"/>
              <a:pathLst>
                <a:path w="73532" h="107644">
                  <a:moveTo>
                    <a:pt x="25057" y="24510"/>
                  </a:moveTo>
                  <a:lnTo>
                    <a:pt x="0" y="23977"/>
                  </a:lnTo>
                  <a:lnTo>
                    <a:pt x="508" y="0"/>
                  </a:lnTo>
                  <a:lnTo>
                    <a:pt x="73532" y="1562"/>
                  </a:lnTo>
                  <a:lnTo>
                    <a:pt x="73024" y="25538"/>
                  </a:lnTo>
                  <a:lnTo>
                    <a:pt x="48094" y="25005"/>
                  </a:lnTo>
                  <a:lnTo>
                    <a:pt x="46342" y="107644"/>
                  </a:lnTo>
                  <a:lnTo>
                    <a:pt x="23305" y="107148"/>
                  </a:lnTo>
                  <a:close/>
                  <a:moveTo>
                    <a:pt x="25057" y="2451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09" name="Freeform 880">
              <a:extLst>
                <a:ext uri="{FF2B5EF4-FFF2-40B4-BE49-F238E27FC236}">
                  <a16:creationId xmlns:a16="http://schemas.microsoft.com/office/drawing/2014/main" id="{29BE79D7-38A4-4496-A239-24807623B350}"/>
                </a:ext>
              </a:extLst>
            </p:cNvPr>
            <p:cNvSpPr/>
            <p:nvPr/>
          </p:nvSpPr>
          <p:spPr>
            <a:xfrm>
              <a:off x="19183179" y="8490135"/>
              <a:ext cx="90702" cy="107619"/>
            </a:xfrm>
            <a:custGeom>
              <a:avLst/>
              <a:gdLst/>
              <a:ahLst/>
              <a:cxnLst/>
              <a:rect l="0" t="0" r="0" b="0"/>
              <a:pathLst>
                <a:path w="90702" h="107619">
                  <a:moveTo>
                    <a:pt x="34937" y="64617"/>
                  </a:moveTo>
                  <a:lnTo>
                    <a:pt x="0" y="1600"/>
                  </a:lnTo>
                  <a:lnTo>
                    <a:pt x="25984" y="1143"/>
                  </a:lnTo>
                  <a:lnTo>
                    <a:pt x="46062" y="40119"/>
                  </a:lnTo>
                  <a:lnTo>
                    <a:pt x="64578" y="457"/>
                  </a:lnTo>
                  <a:lnTo>
                    <a:pt x="90702" y="0"/>
                  </a:lnTo>
                  <a:lnTo>
                    <a:pt x="57974" y="64211"/>
                  </a:lnTo>
                  <a:lnTo>
                    <a:pt x="58686" y="107212"/>
                  </a:lnTo>
                  <a:lnTo>
                    <a:pt x="35635" y="107619"/>
                  </a:lnTo>
                  <a:close/>
                  <a:moveTo>
                    <a:pt x="34937" y="64617"/>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0" name="Picture 881">
              <a:extLst>
                <a:ext uri="{FF2B5EF4-FFF2-40B4-BE49-F238E27FC236}">
                  <a16:creationId xmlns:a16="http://schemas.microsoft.com/office/drawing/2014/main" id="{9EA865AF-40E1-B9F7-0809-3CEF1D75696A}"/>
                </a:ext>
              </a:extLst>
            </p:cNvPr>
            <p:cNvPicPr>
              <a:picLocks noChangeArrowheads="1"/>
            </p:cNvPicPr>
            <p:nvPr/>
          </p:nvPicPr>
          <p:blipFill>
            <a:blip r:embed="rId45">
              <a:extLst>
                <a:ext uri="{28A0092B-C50C-407E-A947-70E740481C1C}">
                  <a14:useLocalDpi xmlns:a14="http://schemas.microsoft.com/office/drawing/2010/main" val="0"/>
                </a:ext>
              </a:extLst>
            </a:blip>
            <a:srcRect/>
            <a:stretch>
              <a:fillRect/>
            </a:stretch>
          </p:blipFill>
          <p:spPr>
            <a:xfrm>
              <a:off x="19303815" y="8470809"/>
              <a:ext cx="112275" cy="136201"/>
            </a:xfrm>
            <a:prstGeom prst="rect">
              <a:avLst/>
            </a:prstGeom>
            <a:noFill/>
          </p:spPr>
        </p:pic>
        <p:pic>
          <p:nvPicPr>
            <p:cNvPr id="111" name="Picture 882">
              <a:extLst>
                <a:ext uri="{FF2B5EF4-FFF2-40B4-BE49-F238E27FC236}">
                  <a16:creationId xmlns:a16="http://schemas.microsoft.com/office/drawing/2014/main" id="{9D7F88D5-3110-9FCF-670C-C43211FE1407}"/>
                </a:ext>
              </a:extLst>
            </p:cNvPr>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a:xfrm>
              <a:off x="19431089" y="8456942"/>
              <a:ext cx="120803" cy="139623"/>
            </a:xfrm>
            <a:prstGeom prst="rect">
              <a:avLst/>
            </a:prstGeom>
            <a:noFill/>
          </p:spPr>
        </p:pic>
        <p:sp>
          <p:nvSpPr>
            <p:cNvPr id="112" name="Freeform 883">
              <a:extLst>
                <a:ext uri="{FF2B5EF4-FFF2-40B4-BE49-F238E27FC236}">
                  <a16:creationId xmlns:a16="http://schemas.microsoft.com/office/drawing/2014/main" id="{3471148A-766B-B23A-B80D-CF767DE4D9AF}"/>
                </a:ext>
              </a:extLst>
            </p:cNvPr>
            <p:cNvSpPr/>
            <p:nvPr/>
          </p:nvSpPr>
          <p:spPr>
            <a:xfrm>
              <a:off x="19526696" y="8450698"/>
              <a:ext cx="96607" cy="117385"/>
            </a:xfrm>
            <a:custGeom>
              <a:avLst/>
              <a:gdLst/>
              <a:ahLst/>
              <a:cxnLst/>
              <a:rect l="0" t="0" r="0" b="0"/>
              <a:pathLst>
                <a:path w="96607" h="117385">
                  <a:moveTo>
                    <a:pt x="5968" y="66928"/>
                  </a:moveTo>
                  <a:cubicBezTo>
                    <a:pt x="0" y="34531"/>
                    <a:pt x="16508" y="8889"/>
                    <a:pt x="42836" y="4038"/>
                  </a:cubicBezTo>
                  <a:cubicBezTo>
                    <a:pt x="64680" y="0"/>
                    <a:pt x="78637" y="12217"/>
                    <a:pt x="86994" y="24993"/>
                  </a:cubicBezTo>
                  <a:lnTo>
                    <a:pt x="69531" y="39585"/>
                  </a:lnTo>
                  <a:cubicBezTo>
                    <a:pt x="65099" y="31788"/>
                    <a:pt x="56323" y="26263"/>
                    <a:pt x="47243" y="27927"/>
                  </a:cubicBezTo>
                  <a:cubicBezTo>
                    <a:pt x="33552" y="30467"/>
                    <a:pt x="25856" y="45542"/>
                    <a:pt x="29005" y="62674"/>
                  </a:cubicBezTo>
                  <a:cubicBezTo>
                    <a:pt x="32168" y="79818"/>
                    <a:pt x="44741" y="91146"/>
                    <a:pt x="58431" y="88619"/>
                  </a:cubicBezTo>
                  <a:cubicBezTo>
                    <a:pt x="67512" y="86955"/>
                    <a:pt x="73747" y="78650"/>
                    <a:pt x="75094" y="69772"/>
                  </a:cubicBezTo>
                  <a:lnTo>
                    <a:pt x="96607" y="77189"/>
                  </a:lnTo>
                  <a:cubicBezTo>
                    <a:pt x="93445" y="91756"/>
                    <a:pt x="84695" y="108495"/>
                    <a:pt x="62838" y="112533"/>
                  </a:cubicBezTo>
                  <a:cubicBezTo>
                    <a:pt x="36511" y="117385"/>
                    <a:pt x="11911" y="99160"/>
                    <a:pt x="5968" y="6692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3" name="Freeform 884">
              <a:extLst>
                <a:ext uri="{FF2B5EF4-FFF2-40B4-BE49-F238E27FC236}">
                  <a16:creationId xmlns:a16="http://schemas.microsoft.com/office/drawing/2014/main" id="{5374751C-336F-EFF4-527B-46A36C127A9E}"/>
                </a:ext>
              </a:extLst>
            </p:cNvPr>
            <p:cNvSpPr/>
            <p:nvPr/>
          </p:nvSpPr>
          <p:spPr>
            <a:xfrm>
              <a:off x="19619191" y="8430673"/>
              <a:ext cx="98551" cy="118490"/>
            </a:xfrm>
            <a:custGeom>
              <a:avLst/>
              <a:gdLst/>
              <a:ahLst/>
              <a:cxnLst/>
              <a:rect l="0" t="0" r="0" b="0"/>
              <a:pathLst>
                <a:path w="98551" h="118490">
                  <a:moveTo>
                    <a:pt x="7416" y="69519"/>
                  </a:moveTo>
                  <a:cubicBezTo>
                    <a:pt x="0" y="37452"/>
                    <a:pt x="15353" y="11087"/>
                    <a:pt x="41477" y="5029"/>
                  </a:cubicBezTo>
                  <a:cubicBezTo>
                    <a:pt x="63156" y="0"/>
                    <a:pt x="77659" y="11557"/>
                    <a:pt x="86587" y="23914"/>
                  </a:cubicBezTo>
                  <a:lnTo>
                    <a:pt x="69772" y="39306"/>
                  </a:lnTo>
                  <a:cubicBezTo>
                    <a:pt x="64997" y="31712"/>
                    <a:pt x="55968" y="26593"/>
                    <a:pt x="46951" y="28689"/>
                  </a:cubicBezTo>
                  <a:cubicBezTo>
                    <a:pt x="33362" y="31839"/>
                    <a:pt x="26351" y="47244"/>
                    <a:pt x="30275" y="64211"/>
                  </a:cubicBezTo>
                  <a:cubicBezTo>
                    <a:pt x="34200" y="81177"/>
                    <a:pt x="47281" y="91921"/>
                    <a:pt x="60870" y="88772"/>
                  </a:cubicBezTo>
                  <a:cubicBezTo>
                    <a:pt x="69874" y="86689"/>
                    <a:pt x="75729" y="78104"/>
                    <a:pt x="76694" y="69189"/>
                  </a:cubicBezTo>
                  <a:lnTo>
                    <a:pt x="98551" y="75602"/>
                  </a:lnTo>
                  <a:cubicBezTo>
                    <a:pt x="96036" y="90296"/>
                    <a:pt x="88022" y="107403"/>
                    <a:pt x="66343" y="112432"/>
                  </a:cubicBezTo>
                  <a:cubicBezTo>
                    <a:pt x="40220" y="118490"/>
                    <a:pt x="14807" y="101434"/>
                    <a:pt x="7416" y="69519"/>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4" name="Picture 885">
              <a:extLst>
                <a:ext uri="{FF2B5EF4-FFF2-40B4-BE49-F238E27FC236}">
                  <a16:creationId xmlns:a16="http://schemas.microsoft.com/office/drawing/2014/main" id="{F8F68B0C-AE0B-4A3A-C3BE-0C56CD19AB5C}"/>
                </a:ext>
              </a:extLst>
            </p:cNvPr>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a:xfrm>
              <a:off x="19704022" y="8398082"/>
              <a:ext cx="122635" cy="134959"/>
            </a:xfrm>
            <a:prstGeom prst="rect">
              <a:avLst/>
            </a:prstGeom>
            <a:noFill/>
          </p:spPr>
        </p:pic>
        <p:sp>
          <p:nvSpPr>
            <p:cNvPr id="115" name="Freeform 886">
              <a:extLst>
                <a:ext uri="{FF2B5EF4-FFF2-40B4-BE49-F238E27FC236}">
                  <a16:creationId xmlns:a16="http://schemas.microsoft.com/office/drawing/2014/main" id="{8096F610-A411-3D91-C68E-E86D50E7BBFF}"/>
                </a:ext>
              </a:extLst>
            </p:cNvPr>
            <p:cNvSpPr/>
            <p:nvPr/>
          </p:nvSpPr>
          <p:spPr>
            <a:xfrm>
              <a:off x="19807556" y="8370432"/>
              <a:ext cx="107619" cy="125501"/>
            </a:xfrm>
            <a:custGeom>
              <a:avLst/>
              <a:gdLst/>
              <a:ahLst/>
              <a:cxnLst/>
              <a:rect l="0" t="0" r="0" b="0"/>
              <a:pathLst>
                <a:path w="107619" h="125501">
                  <a:moveTo>
                    <a:pt x="0" y="27000"/>
                  </a:moveTo>
                  <a:lnTo>
                    <a:pt x="22174" y="19368"/>
                  </a:lnTo>
                  <a:lnTo>
                    <a:pt x="42494" y="78498"/>
                  </a:lnTo>
                  <a:cubicBezTo>
                    <a:pt x="46609" y="90449"/>
                    <a:pt x="54889" y="97231"/>
                    <a:pt x="66662" y="93179"/>
                  </a:cubicBezTo>
                  <a:cubicBezTo>
                    <a:pt x="78320" y="89166"/>
                    <a:pt x="80683" y="78714"/>
                    <a:pt x="76568" y="66763"/>
                  </a:cubicBezTo>
                  <a:lnTo>
                    <a:pt x="56248" y="7633"/>
                  </a:lnTo>
                  <a:lnTo>
                    <a:pt x="78409" y="0"/>
                  </a:lnTo>
                  <a:lnTo>
                    <a:pt x="98996" y="59892"/>
                  </a:lnTo>
                  <a:cubicBezTo>
                    <a:pt x="107619" y="85000"/>
                    <a:pt x="101676" y="106832"/>
                    <a:pt x="74561" y="116166"/>
                  </a:cubicBezTo>
                  <a:cubicBezTo>
                    <a:pt x="47459" y="125501"/>
                    <a:pt x="29159" y="111835"/>
                    <a:pt x="20637" y="87045"/>
                  </a:cubicBezTo>
                  <a:close/>
                  <a:moveTo>
                    <a:pt x="0" y="27000"/>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6" name="Freeform 887">
              <a:extLst>
                <a:ext uri="{FF2B5EF4-FFF2-40B4-BE49-F238E27FC236}">
                  <a16:creationId xmlns:a16="http://schemas.microsoft.com/office/drawing/2014/main" id="{43160E1B-D903-A4DC-ECB9-8EF636BC5A20}"/>
                </a:ext>
              </a:extLst>
            </p:cNvPr>
            <p:cNvSpPr/>
            <p:nvPr/>
          </p:nvSpPr>
          <p:spPr>
            <a:xfrm>
              <a:off x="19901353" y="8333543"/>
              <a:ext cx="117156" cy="130034"/>
            </a:xfrm>
            <a:custGeom>
              <a:avLst/>
              <a:gdLst/>
              <a:ahLst/>
              <a:cxnLst/>
              <a:rect l="0" t="0" r="0" b="0"/>
              <a:pathLst>
                <a:path w="117156" h="130034">
                  <a:moveTo>
                    <a:pt x="37261" y="61683"/>
                  </a:moveTo>
                  <a:lnTo>
                    <a:pt x="61581" y="121372"/>
                  </a:lnTo>
                  <a:lnTo>
                    <a:pt x="40232" y="130034"/>
                  </a:lnTo>
                  <a:lnTo>
                    <a:pt x="0" y="31267"/>
                  </a:lnTo>
                  <a:lnTo>
                    <a:pt x="21945" y="22339"/>
                  </a:lnTo>
                  <a:lnTo>
                    <a:pt x="78612" y="65594"/>
                  </a:lnTo>
                  <a:lnTo>
                    <a:pt x="55447" y="8724"/>
                  </a:lnTo>
                  <a:lnTo>
                    <a:pt x="76910" y="0"/>
                  </a:lnTo>
                  <a:lnTo>
                    <a:pt x="117156" y="98779"/>
                  </a:lnTo>
                  <a:lnTo>
                    <a:pt x="96557" y="107148"/>
                  </a:lnTo>
                  <a:close/>
                  <a:moveTo>
                    <a:pt x="37261" y="61683"/>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17" name="Freeform 888">
              <a:extLst>
                <a:ext uri="{FF2B5EF4-FFF2-40B4-BE49-F238E27FC236}">
                  <a16:creationId xmlns:a16="http://schemas.microsoft.com/office/drawing/2014/main" id="{2783BA1B-3AA4-9204-E388-493E8427E9BF}"/>
                </a:ext>
              </a:extLst>
            </p:cNvPr>
            <p:cNvSpPr/>
            <p:nvPr/>
          </p:nvSpPr>
          <p:spPr>
            <a:xfrm>
              <a:off x="19988015" y="8298026"/>
              <a:ext cx="88975" cy="116814"/>
            </a:xfrm>
            <a:custGeom>
              <a:avLst/>
              <a:gdLst/>
              <a:ahLst/>
              <a:cxnLst/>
              <a:rect l="0" t="0" r="0" b="0"/>
              <a:pathLst>
                <a:path w="88975" h="116814">
                  <a:moveTo>
                    <a:pt x="32892" y="42138"/>
                  </a:moveTo>
                  <a:lnTo>
                    <a:pt x="10223" y="52831"/>
                  </a:lnTo>
                  <a:lnTo>
                    <a:pt x="0" y="31178"/>
                  </a:lnTo>
                  <a:lnTo>
                    <a:pt x="66051" y="0"/>
                  </a:lnTo>
                  <a:lnTo>
                    <a:pt x="76275" y="21666"/>
                  </a:lnTo>
                  <a:lnTo>
                    <a:pt x="53732" y="32309"/>
                  </a:lnTo>
                  <a:lnTo>
                    <a:pt x="88975" y="106984"/>
                  </a:lnTo>
                  <a:lnTo>
                    <a:pt x="68134" y="116814"/>
                  </a:lnTo>
                  <a:close/>
                  <a:moveTo>
                    <a:pt x="32892" y="4213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18" name="Picture 889">
              <a:extLst>
                <a:ext uri="{FF2B5EF4-FFF2-40B4-BE49-F238E27FC236}">
                  <a16:creationId xmlns:a16="http://schemas.microsoft.com/office/drawing/2014/main" id="{EE97DFCF-DBD8-0752-C14F-27A6661710C9}"/>
                </a:ext>
              </a:extLst>
            </p:cNvPr>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a:xfrm>
              <a:off x="20065169" y="8216900"/>
              <a:ext cx="191330" cy="190938"/>
            </a:xfrm>
            <a:prstGeom prst="rect">
              <a:avLst/>
            </a:prstGeom>
            <a:noFill/>
          </p:spPr>
        </p:pic>
        <p:sp>
          <p:nvSpPr>
            <p:cNvPr id="119" name="Freeform 890">
              <a:extLst>
                <a:ext uri="{FF2B5EF4-FFF2-40B4-BE49-F238E27FC236}">
                  <a16:creationId xmlns:a16="http://schemas.microsoft.com/office/drawing/2014/main" id="{3CDE08C6-A868-D1A4-358E-F3A6AA50369A}"/>
                </a:ext>
              </a:extLst>
            </p:cNvPr>
            <p:cNvSpPr/>
            <p:nvPr/>
          </p:nvSpPr>
          <p:spPr>
            <a:xfrm>
              <a:off x="20214980" y="8189490"/>
              <a:ext cx="80314" cy="100405"/>
            </a:xfrm>
            <a:custGeom>
              <a:avLst/>
              <a:gdLst/>
              <a:ahLst/>
              <a:cxnLst/>
              <a:rect l="0" t="0" r="0" b="0"/>
              <a:pathLst>
                <a:path w="80314" h="100405">
                  <a:moveTo>
                    <a:pt x="0" y="13296"/>
                  </a:moveTo>
                  <a:lnTo>
                    <a:pt x="18821" y="0"/>
                  </a:lnTo>
                  <a:lnTo>
                    <a:pt x="80314" y="87108"/>
                  </a:lnTo>
                  <a:lnTo>
                    <a:pt x="61493" y="100405"/>
                  </a:lnTo>
                  <a:close/>
                  <a:moveTo>
                    <a:pt x="0" y="13296"/>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0" name="Freeform 891">
              <a:extLst>
                <a:ext uri="{FF2B5EF4-FFF2-40B4-BE49-F238E27FC236}">
                  <a16:creationId xmlns:a16="http://schemas.microsoft.com/office/drawing/2014/main" id="{A3D9D418-6E53-DD5B-0EBB-CD1C5EEA82E7}"/>
                </a:ext>
              </a:extLst>
            </p:cNvPr>
            <p:cNvSpPr/>
            <p:nvPr/>
          </p:nvSpPr>
          <p:spPr>
            <a:xfrm>
              <a:off x="20246863" y="8166073"/>
              <a:ext cx="112166" cy="98043"/>
            </a:xfrm>
            <a:custGeom>
              <a:avLst/>
              <a:gdLst/>
              <a:ahLst/>
              <a:cxnLst/>
              <a:rect l="0" t="0" r="0" b="0"/>
              <a:pathLst>
                <a:path w="112166" h="98043">
                  <a:moveTo>
                    <a:pt x="0" y="14249"/>
                  </a:moveTo>
                  <a:lnTo>
                    <a:pt x="18110" y="0"/>
                  </a:lnTo>
                  <a:lnTo>
                    <a:pt x="69151" y="64947"/>
                  </a:lnTo>
                  <a:lnTo>
                    <a:pt x="97358" y="42760"/>
                  </a:lnTo>
                  <a:lnTo>
                    <a:pt x="112166" y="61607"/>
                  </a:lnTo>
                  <a:lnTo>
                    <a:pt x="65849" y="98043"/>
                  </a:lnTo>
                  <a:close/>
                  <a:moveTo>
                    <a:pt x="0" y="1424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1" name="Freeform 892">
              <a:extLst>
                <a:ext uri="{FF2B5EF4-FFF2-40B4-BE49-F238E27FC236}">
                  <a16:creationId xmlns:a16="http://schemas.microsoft.com/office/drawing/2014/main" id="{6DCA85AE-8D82-4CE9-EB2A-7D8B7D9919F1}"/>
                </a:ext>
              </a:extLst>
            </p:cNvPr>
            <p:cNvSpPr/>
            <p:nvPr/>
          </p:nvSpPr>
          <p:spPr>
            <a:xfrm>
              <a:off x="20302041" y="8120554"/>
              <a:ext cx="87807" cy="95072"/>
            </a:xfrm>
            <a:custGeom>
              <a:avLst/>
              <a:gdLst/>
              <a:ahLst/>
              <a:cxnLst/>
              <a:rect l="0" t="0" r="0" b="0"/>
              <a:pathLst>
                <a:path w="87807" h="95072">
                  <a:moveTo>
                    <a:pt x="0" y="15278"/>
                  </a:moveTo>
                  <a:lnTo>
                    <a:pt x="17246" y="0"/>
                  </a:lnTo>
                  <a:lnTo>
                    <a:pt x="87807" y="79793"/>
                  </a:lnTo>
                  <a:lnTo>
                    <a:pt x="70561" y="95072"/>
                  </a:lnTo>
                  <a:close/>
                  <a:moveTo>
                    <a:pt x="0" y="15278"/>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2" name="Freeform 893">
              <a:extLst>
                <a:ext uri="{FF2B5EF4-FFF2-40B4-BE49-F238E27FC236}">
                  <a16:creationId xmlns:a16="http://schemas.microsoft.com/office/drawing/2014/main" id="{60AE74DB-91EC-2234-4AA7-E93503471E48}"/>
                </a:ext>
              </a:extLst>
            </p:cNvPr>
            <p:cNvSpPr/>
            <p:nvPr/>
          </p:nvSpPr>
          <p:spPr>
            <a:xfrm>
              <a:off x="20327235" y="8062293"/>
              <a:ext cx="109702" cy="108863"/>
            </a:xfrm>
            <a:custGeom>
              <a:avLst/>
              <a:gdLst/>
              <a:ahLst/>
              <a:cxnLst/>
              <a:rect l="0" t="0" r="0" b="0"/>
              <a:pathLst>
                <a:path w="109702" h="108863">
                  <a:moveTo>
                    <a:pt x="34658" y="50939"/>
                  </a:moveTo>
                  <a:lnTo>
                    <a:pt x="17069" y="68769"/>
                  </a:lnTo>
                  <a:lnTo>
                    <a:pt x="0" y="51954"/>
                  </a:lnTo>
                  <a:lnTo>
                    <a:pt x="51244" y="0"/>
                  </a:lnTo>
                  <a:lnTo>
                    <a:pt x="68325" y="16815"/>
                  </a:lnTo>
                  <a:lnTo>
                    <a:pt x="50837" y="34544"/>
                  </a:lnTo>
                  <a:lnTo>
                    <a:pt x="109702" y="92467"/>
                  </a:lnTo>
                  <a:lnTo>
                    <a:pt x="93535" y="108863"/>
                  </a:lnTo>
                  <a:close/>
                  <a:moveTo>
                    <a:pt x="34658" y="50939"/>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3" name="Freeform 894">
              <a:extLst>
                <a:ext uri="{FF2B5EF4-FFF2-40B4-BE49-F238E27FC236}">
                  <a16:creationId xmlns:a16="http://schemas.microsoft.com/office/drawing/2014/main" id="{8E18B0C1-9829-8987-FBBD-6AC166BAE7C4}"/>
                </a:ext>
              </a:extLst>
            </p:cNvPr>
            <p:cNvSpPr/>
            <p:nvPr/>
          </p:nvSpPr>
          <p:spPr>
            <a:xfrm>
              <a:off x="20378543" y="7991686"/>
              <a:ext cx="119036" cy="110426"/>
            </a:xfrm>
            <a:custGeom>
              <a:avLst/>
              <a:gdLst/>
              <a:ahLst/>
              <a:cxnLst/>
              <a:rect l="0" t="0" r="0" b="0"/>
              <a:pathLst>
                <a:path w="119036" h="110426">
                  <a:moveTo>
                    <a:pt x="70980" y="83934"/>
                  </a:moveTo>
                  <a:lnTo>
                    <a:pt x="0" y="71438"/>
                  </a:lnTo>
                  <a:lnTo>
                    <a:pt x="16002" y="50965"/>
                  </a:lnTo>
                  <a:lnTo>
                    <a:pt x="58941" y="59893"/>
                  </a:lnTo>
                  <a:lnTo>
                    <a:pt x="39777" y="20587"/>
                  </a:lnTo>
                  <a:lnTo>
                    <a:pt x="55867" y="0"/>
                  </a:lnTo>
                  <a:lnTo>
                    <a:pt x="85178" y="65786"/>
                  </a:lnTo>
                  <a:lnTo>
                    <a:pt x="119036" y="92265"/>
                  </a:lnTo>
                  <a:lnTo>
                    <a:pt x="104850" y="110426"/>
                  </a:lnTo>
                  <a:close/>
                  <a:moveTo>
                    <a:pt x="70980" y="83934"/>
                  </a:move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24" name="Picture 895">
              <a:extLst>
                <a:ext uri="{FF2B5EF4-FFF2-40B4-BE49-F238E27FC236}">
                  <a16:creationId xmlns:a16="http://schemas.microsoft.com/office/drawing/2014/main" id="{3C5AAAC9-2A31-080C-B417-F89C22C21BB2}"/>
                </a:ext>
              </a:extLst>
            </p:cNvPr>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a:xfrm>
              <a:off x="18186400" y="1692174"/>
              <a:ext cx="3873500" cy="5254726"/>
            </a:xfrm>
            <a:prstGeom prst="rect">
              <a:avLst/>
            </a:prstGeom>
            <a:noFill/>
          </p:spPr>
        </p:pic>
        <p:sp>
          <p:nvSpPr>
            <p:cNvPr id="125" name="Freeform 896">
              <a:extLst>
                <a:ext uri="{FF2B5EF4-FFF2-40B4-BE49-F238E27FC236}">
                  <a16:creationId xmlns:a16="http://schemas.microsoft.com/office/drawing/2014/main" id="{C5F22D0B-C72C-A72B-B9EA-3CE8E88F1B4B}"/>
                </a:ext>
              </a:extLst>
            </p:cNvPr>
            <p:cNvSpPr/>
            <p:nvPr/>
          </p:nvSpPr>
          <p:spPr>
            <a:xfrm>
              <a:off x="18355526" y="1739708"/>
              <a:ext cx="3106762" cy="3948721"/>
            </a:xfrm>
            <a:custGeom>
              <a:avLst/>
              <a:gdLst/>
              <a:ahLst/>
              <a:cxnLst/>
              <a:rect l="0" t="0" r="0" b="0"/>
              <a:pathLst>
                <a:path w="3106762" h="3948721">
                  <a:moveTo>
                    <a:pt x="3070809" y="2472588"/>
                  </a:moveTo>
                  <a:cubicBezTo>
                    <a:pt x="3033306" y="2551226"/>
                    <a:pt x="2725141" y="2417623"/>
                    <a:pt x="2646845" y="2514116"/>
                  </a:cubicBezTo>
                  <a:cubicBezTo>
                    <a:pt x="2602116" y="2569235"/>
                    <a:pt x="2511349" y="2533611"/>
                    <a:pt x="2418753" y="2441016"/>
                  </a:cubicBezTo>
                  <a:cubicBezTo>
                    <a:pt x="2326158" y="2348408"/>
                    <a:pt x="2030857" y="2141411"/>
                    <a:pt x="1745895" y="2008365"/>
                  </a:cubicBezTo>
                  <a:cubicBezTo>
                    <a:pt x="1493495" y="1890535"/>
                    <a:pt x="501625" y="1013739"/>
                    <a:pt x="335915" y="87732"/>
                  </a:cubicBezTo>
                  <a:cubicBezTo>
                    <a:pt x="328600" y="0"/>
                    <a:pt x="236004" y="12192"/>
                    <a:pt x="193904" y="155423"/>
                  </a:cubicBezTo>
                  <a:cubicBezTo>
                    <a:pt x="97739" y="426453"/>
                    <a:pt x="0" y="703682"/>
                    <a:pt x="71387" y="1098626"/>
                  </a:cubicBezTo>
                  <a:cubicBezTo>
                    <a:pt x="1397" y="1461580"/>
                    <a:pt x="22416" y="1739786"/>
                    <a:pt x="114097" y="1928749"/>
                  </a:cubicBezTo>
                  <a:cubicBezTo>
                    <a:pt x="101638" y="2203653"/>
                    <a:pt x="61646" y="2468359"/>
                    <a:pt x="251562" y="2711983"/>
                  </a:cubicBezTo>
                  <a:cubicBezTo>
                    <a:pt x="302603" y="3025634"/>
                    <a:pt x="555981" y="3174313"/>
                    <a:pt x="847205" y="3236746"/>
                  </a:cubicBezTo>
                  <a:cubicBezTo>
                    <a:pt x="898513" y="3353015"/>
                    <a:pt x="992683" y="3433508"/>
                    <a:pt x="1127189" y="3453015"/>
                  </a:cubicBezTo>
                  <a:cubicBezTo>
                    <a:pt x="1196950" y="3554856"/>
                    <a:pt x="1279855" y="3655491"/>
                    <a:pt x="1471600" y="3650652"/>
                  </a:cubicBezTo>
                  <a:cubicBezTo>
                    <a:pt x="1507528" y="3692168"/>
                    <a:pt x="1537310" y="3705719"/>
                    <a:pt x="1564742" y="3742041"/>
                  </a:cubicBezTo>
                  <a:cubicBezTo>
                    <a:pt x="1592174" y="3778363"/>
                    <a:pt x="1580477" y="3809555"/>
                    <a:pt x="1529792" y="3871937"/>
                  </a:cubicBezTo>
                  <a:cubicBezTo>
                    <a:pt x="1479106" y="3934319"/>
                    <a:pt x="1891424" y="3824210"/>
                    <a:pt x="1931188" y="3829595"/>
                  </a:cubicBezTo>
                  <a:cubicBezTo>
                    <a:pt x="1947266" y="3831780"/>
                    <a:pt x="1955546" y="3849293"/>
                    <a:pt x="1946415" y="3862171"/>
                  </a:cubicBezTo>
                  <a:cubicBezTo>
                    <a:pt x="1932178" y="3882249"/>
                    <a:pt x="1916811" y="3901299"/>
                    <a:pt x="1901432" y="3920324"/>
                  </a:cubicBezTo>
                  <a:cubicBezTo>
                    <a:pt x="2111528" y="3948721"/>
                    <a:pt x="2468664" y="3928668"/>
                    <a:pt x="2624874" y="3764000"/>
                  </a:cubicBezTo>
                  <a:cubicBezTo>
                    <a:pt x="2798407" y="3581094"/>
                    <a:pt x="2957856" y="3299700"/>
                    <a:pt x="2990685" y="3079279"/>
                  </a:cubicBezTo>
                  <a:cubicBezTo>
                    <a:pt x="3023337" y="2860077"/>
                    <a:pt x="3106762" y="2645612"/>
                    <a:pt x="3070809" y="2472588"/>
                  </a:cubicBezTo>
                </a:path>
              </a:pathLst>
            </a:custGeom>
            <a:solidFill>
              <a:srgbClr val="0080A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6" name="Freeform 897">
              <a:extLst>
                <a:ext uri="{FF2B5EF4-FFF2-40B4-BE49-F238E27FC236}">
                  <a16:creationId xmlns:a16="http://schemas.microsoft.com/office/drawing/2014/main" id="{0C76338D-BECD-B2A3-0837-DD1FD077048E}"/>
                </a:ext>
              </a:extLst>
            </p:cNvPr>
            <p:cNvSpPr/>
            <p:nvPr/>
          </p:nvSpPr>
          <p:spPr>
            <a:xfrm>
              <a:off x="19638417" y="4852759"/>
              <a:ext cx="667905" cy="417423"/>
            </a:xfrm>
            <a:custGeom>
              <a:avLst/>
              <a:gdLst/>
              <a:ahLst/>
              <a:cxnLst/>
              <a:rect l="0" t="0" r="0" b="0"/>
              <a:pathLst>
                <a:path w="667905" h="417423">
                  <a:moveTo>
                    <a:pt x="294246" y="326961"/>
                  </a:moveTo>
                  <a:cubicBezTo>
                    <a:pt x="242354" y="344499"/>
                    <a:pt x="185331" y="360717"/>
                    <a:pt x="130277" y="355320"/>
                  </a:cubicBezTo>
                  <a:cubicBezTo>
                    <a:pt x="163144" y="335127"/>
                    <a:pt x="177229" y="294653"/>
                    <a:pt x="161671" y="258877"/>
                  </a:cubicBezTo>
                  <a:cubicBezTo>
                    <a:pt x="144234" y="218808"/>
                    <a:pt x="96292" y="199898"/>
                    <a:pt x="54585" y="216624"/>
                  </a:cubicBezTo>
                  <a:cubicBezTo>
                    <a:pt x="19419" y="230734"/>
                    <a:pt x="0" y="265671"/>
                    <a:pt x="5182" y="300304"/>
                  </a:cubicBezTo>
                  <a:lnTo>
                    <a:pt x="5017" y="300342"/>
                  </a:lnTo>
                  <a:cubicBezTo>
                    <a:pt x="5131" y="300774"/>
                    <a:pt x="5271" y="301219"/>
                    <a:pt x="5385" y="301650"/>
                  </a:cubicBezTo>
                  <a:cubicBezTo>
                    <a:pt x="6388" y="307645"/>
                    <a:pt x="8052" y="313639"/>
                    <a:pt x="10605" y="319494"/>
                  </a:cubicBezTo>
                  <a:cubicBezTo>
                    <a:pt x="12878" y="324726"/>
                    <a:pt x="15710" y="329577"/>
                    <a:pt x="18936" y="334060"/>
                  </a:cubicBezTo>
                  <a:cubicBezTo>
                    <a:pt x="23267" y="341121"/>
                    <a:pt x="28423" y="347763"/>
                    <a:pt x="34570" y="353643"/>
                  </a:cubicBezTo>
                  <a:cubicBezTo>
                    <a:pt x="103886" y="417423"/>
                    <a:pt x="226644" y="380643"/>
                    <a:pt x="303745" y="349770"/>
                  </a:cubicBezTo>
                  <a:cubicBezTo>
                    <a:pt x="448843" y="289128"/>
                    <a:pt x="634936" y="156235"/>
                    <a:pt x="667905" y="0"/>
                  </a:cubicBezTo>
                  <a:cubicBezTo>
                    <a:pt x="627811" y="152197"/>
                    <a:pt x="439508" y="274028"/>
                    <a:pt x="294246" y="326961"/>
                  </a:cubicBezTo>
                </a:path>
              </a:pathLst>
            </a:custGeom>
            <a:solidFill>
              <a:srgbClr val="F7941E">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7" name="Freeform 898">
              <a:extLst>
                <a:ext uri="{FF2B5EF4-FFF2-40B4-BE49-F238E27FC236}">
                  <a16:creationId xmlns:a16="http://schemas.microsoft.com/office/drawing/2014/main" id="{3DB64741-2364-8661-7528-F481884EACF3}"/>
                </a:ext>
              </a:extLst>
            </p:cNvPr>
            <p:cNvSpPr/>
            <p:nvPr/>
          </p:nvSpPr>
          <p:spPr>
            <a:xfrm>
              <a:off x="19950777" y="4984779"/>
              <a:ext cx="590003" cy="471423"/>
            </a:xfrm>
            <a:custGeom>
              <a:avLst/>
              <a:gdLst/>
              <a:ahLst/>
              <a:cxnLst/>
              <a:rect l="0" t="0" r="0" b="0"/>
              <a:pathLst>
                <a:path w="590003" h="471423">
                  <a:moveTo>
                    <a:pt x="569696" y="104762"/>
                  </a:moveTo>
                  <a:cubicBezTo>
                    <a:pt x="561302" y="139153"/>
                    <a:pt x="548424" y="172376"/>
                    <a:pt x="531698" y="203542"/>
                  </a:cubicBezTo>
                  <a:cubicBezTo>
                    <a:pt x="481952" y="296824"/>
                    <a:pt x="396545" y="370547"/>
                    <a:pt x="294259" y="405256"/>
                  </a:cubicBezTo>
                  <a:cubicBezTo>
                    <a:pt x="235775" y="426173"/>
                    <a:pt x="150216" y="437425"/>
                    <a:pt x="99060" y="405459"/>
                  </a:cubicBezTo>
                  <a:cubicBezTo>
                    <a:pt x="105207" y="404494"/>
                    <a:pt x="111328" y="402907"/>
                    <a:pt x="117335" y="400494"/>
                  </a:cubicBezTo>
                  <a:cubicBezTo>
                    <a:pt x="159042" y="383755"/>
                    <a:pt x="178740" y="337705"/>
                    <a:pt x="161315" y="297636"/>
                  </a:cubicBezTo>
                  <a:cubicBezTo>
                    <a:pt x="143891" y="257568"/>
                    <a:pt x="95948" y="238645"/>
                    <a:pt x="54229" y="255383"/>
                  </a:cubicBezTo>
                  <a:cubicBezTo>
                    <a:pt x="19380" y="269366"/>
                    <a:pt x="0" y="303809"/>
                    <a:pt x="4686" y="338124"/>
                  </a:cubicBezTo>
                  <a:cubicBezTo>
                    <a:pt x="4673" y="338124"/>
                    <a:pt x="4267" y="338175"/>
                    <a:pt x="4267" y="338175"/>
                  </a:cubicBezTo>
                  <a:cubicBezTo>
                    <a:pt x="6045" y="348246"/>
                    <a:pt x="8407" y="358330"/>
                    <a:pt x="11938" y="368274"/>
                  </a:cubicBezTo>
                  <a:cubicBezTo>
                    <a:pt x="37770" y="444067"/>
                    <a:pt x="117551" y="471423"/>
                    <a:pt x="193827" y="463143"/>
                  </a:cubicBezTo>
                  <a:cubicBezTo>
                    <a:pt x="386054" y="442747"/>
                    <a:pt x="545262" y="286613"/>
                    <a:pt x="576096" y="106032"/>
                  </a:cubicBezTo>
                  <a:cubicBezTo>
                    <a:pt x="581519" y="74841"/>
                    <a:pt x="585799" y="31877"/>
                    <a:pt x="590003" y="0"/>
                  </a:cubicBezTo>
                  <a:cubicBezTo>
                    <a:pt x="583640" y="30937"/>
                    <a:pt x="577328" y="74486"/>
                    <a:pt x="569696" y="104762"/>
                  </a:cubicBezTo>
                </a:path>
              </a:pathLst>
            </a:custGeom>
            <a:solidFill>
              <a:srgbClr val="FCBB6D">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8" name="Freeform 899">
              <a:extLst>
                <a:ext uri="{FF2B5EF4-FFF2-40B4-BE49-F238E27FC236}">
                  <a16:creationId xmlns:a16="http://schemas.microsoft.com/office/drawing/2014/main" id="{0A101B07-7AB2-676C-3E1A-3D5BBB34B0DD}"/>
                </a:ext>
              </a:extLst>
            </p:cNvPr>
            <p:cNvSpPr/>
            <p:nvPr/>
          </p:nvSpPr>
          <p:spPr>
            <a:xfrm>
              <a:off x="19342932" y="4713450"/>
              <a:ext cx="746734" cy="369988"/>
            </a:xfrm>
            <a:custGeom>
              <a:avLst/>
              <a:gdLst/>
              <a:ahLst/>
              <a:cxnLst/>
              <a:rect l="0" t="0" r="0" b="0"/>
              <a:pathLst>
                <a:path w="746734" h="369988">
                  <a:moveTo>
                    <a:pt x="304876" y="305015"/>
                  </a:moveTo>
                  <a:cubicBezTo>
                    <a:pt x="247688" y="317575"/>
                    <a:pt x="158319" y="329157"/>
                    <a:pt x="98705" y="301993"/>
                  </a:cubicBezTo>
                  <a:cubicBezTo>
                    <a:pt x="104801" y="301015"/>
                    <a:pt x="110884" y="299428"/>
                    <a:pt x="116828" y="297053"/>
                  </a:cubicBezTo>
                  <a:cubicBezTo>
                    <a:pt x="158547" y="280314"/>
                    <a:pt x="178232" y="234251"/>
                    <a:pt x="160808" y="194183"/>
                  </a:cubicBezTo>
                  <a:cubicBezTo>
                    <a:pt x="143383" y="154114"/>
                    <a:pt x="95441" y="135204"/>
                    <a:pt x="53721" y="151942"/>
                  </a:cubicBezTo>
                  <a:cubicBezTo>
                    <a:pt x="19355" y="165735"/>
                    <a:pt x="0" y="199415"/>
                    <a:pt x="3975" y="233273"/>
                  </a:cubicBezTo>
                  <a:cubicBezTo>
                    <a:pt x="3925" y="233273"/>
                    <a:pt x="3798" y="233286"/>
                    <a:pt x="3798" y="233286"/>
                  </a:cubicBezTo>
                  <a:cubicBezTo>
                    <a:pt x="6160" y="254419"/>
                    <a:pt x="13843" y="275666"/>
                    <a:pt x="27381" y="292824"/>
                  </a:cubicBezTo>
                  <a:cubicBezTo>
                    <a:pt x="91707" y="369988"/>
                    <a:pt x="224181" y="351751"/>
                    <a:pt x="311276" y="328802"/>
                  </a:cubicBezTo>
                  <a:cubicBezTo>
                    <a:pt x="491591" y="277583"/>
                    <a:pt x="661263" y="163423"/>
                    <a:pt x="746734" y="0"/>
                  </a:cubicBezTo>
                  <a:cubicBezTo>
                    <a:pt x="654989" y="157251"/>
                    <a:pt x="484047" y="262369"/>
                    <a:pt x="304876" y="305015"/>
                  </a:cubicBezTo>
                </a:path>
              </a:pathLst>
            </a:custGeom>
            <a:solidFill>
              <a:srgbClr val="F15A22">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29" name="Freeform 900">
              <a:extLst>
                <a:ext uri="{FF2B5EF4-FFF2-40B4-BE49-F238E27FC236}">
                  <a16:creationId xmlns:a16="http://schemas.microsoft.com/office/drawing/2014/main" id="{33F60DBB-8AA4-1A40-0E6E-2813AB3730E3}"/>
                </a:ext>
              </a:extLst>
            </p:cNvPr>
            <p:cNvSpPr/>
            <p:nvPr/>
          </p:nvSpPr>
          <p:spPr>
            <a:xfrm>
              <a:off x="18631189" y="4184687"/>
              <a:ext cx="1185201" cy="357797"/>
            </a:xfrm>
            <a:custGeom>
              <a:avLst/>
              <a:gdLst/>
              <a:ahLst/>
              <a:cxnLst/>
              <a:rect l="0" t="0" r="0" b="0"/>
              <a:pathLst>
                <a:path w="1185201" h="357797">
                  <a:moveTo>
                    <a:pt x="479031" y="313982"/>
                  </a:moveTo>
                  <a:cubicBezTo>
                    <a:pt x="393395" y="313792"/>
                    <a:pt x="307404" y="294755"/>
                    <a:pt x="229146" y="261963"/>
                  </a:cubicBezTo>
                  <a:cubicBezTo>
                    <a:pt x="186144" y="243599"/>
                    <a:pt x="120561" y="208484"/>
                    <a:pt x="85204" y="164415"/>
                  </a:cubicBezTo>
                  <a:cubicBezTo>
                    <a:pt x="122631" y="167818"/>
                    <a:pt x="158801" y="146025"/>
                    <a:pt x="170790" y="110236"/>
                  </a:cubicBezTo>
                  <a:cubicBezTo>
                    <a:pt x="184633" y="68898"/>
                    <a:pt x="160960" y="24613"/>
                    <a:pt x="117932" y="11316"/>
                  </a:cubicBezTo>
                  <a:cubicBezTo>
                    <a:pt x="81344" y="0"/>
                    <a:pt x="42609" y="14809"/>
                    <a:pt x="23292" y="44869"/>
                  </a:cubicBezTo>
                  <a:cubicBezTo>
                    <a:pt x="23292" y="44869"/>
                    <a:pt x="23101" y="44781"/>
                    <a:pt x="23101" y="44781"/>
                  </a:cubicBezTo>
                  <a:cubicBezTo>
                    <a:pt x="22784" y="45378"/>
                    <a:pt x="22479" y="45987"/>
                    <a:pt x="22162" y="46597"/>
                  </a:cubicBezTo>
                  <a:cubicBezTo>
                    <a:pt x="19241" y="51410"/>
                    <a:pt x="16790" y="56566"/>
                    <a:pt x="14935" y="62091"/>
                  </a:cubicBezTo>
                  <a:cubicBezTo>
                    <a:pt x="14631" y="62980"/>
                    <a:pt x="14453" y="63881"/>
                    <a:pt x="14186" y="64783"/>
                  </a:cubicBezTo>
                  <a:cubicBezTo>
                    <a:pt x="11176" y="73356"/>
                    <a:pt x="9017" y="82309"/>
                    <a:pt x="8065" y="91491"/>
                  </a:cubicBezTo>
                  <a:cubicBezTo>
                    <a:pt x="0" y="198095"/>
                    <a:pt x="121323" y="269799"/>
                    <a:pt x="209563" y="305651"/>
                  </a:cubicBezTo>
                  <a:cubicBezTo>
                    <a:pt x="294754" y="339534"/>
                    <a:pt x="386499" y="357797"/>
                    <a:pt x="478739" y="355244"/>
                  </a:cubicBezTo>
                  <a:cubicBezTo>
                    <a:pt x="609752" y="354850"/>
                    <a:pt x="740841" y="342760"/>
                    <a:pt x="869416" y="319925"/>
                  </a:cubicBezTo>
                  <a:cubicBezTo>
                    <a:pt x="977493" y="300393"/>
                    <a:pt x="1084198" y="272123"/>
                    <a:pt x="1185201" y="230124"/>
                  </a:cubicBezTo>
                  <a:cubicBezTo>
                    <a:pt x="956017" y="294209"/>
                    <a:pt x="716914" y="318515"/>
                    <a:pt x="479031" y="313982"/>
                  </a:cubicBezTo>
                </a:path>
              </a:pathLst>
            </a:custGeom>
            <a:solidFill>
              <a:srgbClr val="9ACA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0" name="Freeform 901">
              <a:extLst>
                <a:ext uri="{FF2B5EF4-FFF2-40B4-BE49-F238E27FC236}">
                  <a16:creationId xmlns:a16="http://schemas.microsoft.com/office/drawing/2014/main" id="{37394820-401B-7762-C967-2B8CD32881DA}"/>
                </a:ext>
              </a:extLst>
            </p:cNvPr>
            <p:cNvSpPr/>
            <p:nvPr/>
          </p:nvSpPr>
          <p:spPr>
            <a:xfrm>
              <a:off x="18873303" y="4549780"/>
              <a:ext cx="1063116" cy="303605"/>
            </a:xfrm>
            <a:custGeom>
              <a:avLst/>
              <a:gdLst/>
              <a:ahLst/>
              <a:cxnLst/>
              <a:rect l="0" t="0" r="0" b="0"/>
              <a:pathLst>
                <a:path w="1063116" h="303605">
                  <a:moveTo>
                    <a:pt x="934707" y="88163"/>
                  </a:moveTo>
                  <a:cubicBezTo>
                    <a:pt x="825754" y="148322"/>
                    <a:pt x="709689" y="199084"/>
                    <a:pt x="587782" y="228510"/>
                  </a:cubicBezTo>
                  <a:cubicBezTo>
                    <a:pt x="515074" y="244550"/>
                    <a:pt x="439382" y="253504"/>
                    <a:pt x="365100" y="255015"/>
                  </a:cubicBezTo>
                  <a:cubicBezTo>
                    <a:pt x="292278" y="257123"/>
                    <a:pt x="219799" y="242226"/>
                    <a:pt x="155804" y="209143"/>
                  </a:cubicBezTo>
                  <a:cubicBezTo>
                    <a:pt x="135357" y="198614"/>
                    <a:pt x="108433" y="181660"/>
                    <a:pt x="87249" y="161188"/>
                  </a:cubicBezTo>
                  <a:cubicBezTo>
                    <a:pt x="127343" y="160934"/>
                    <a:pt x="162192" y="132486"/>
                    <a:pt x="167729" y="93204"/>
                  </a:cubicBezTo>
                  <a:cubicBezTo>
                    <a:pt x="173812" y="50178"/>
                    <a:pt x="142418" y="10566"/>
                    <a:pt x="97625" y="4724"/>
                  </a:cubicBezTo>
                  <a:cubicBezTo>
                    <a:pt x="61341" y="0"/>
                    <a:pt x="27394" y="18885"/>
                    <a:pt x="12573" y="49098"/>
                  </a:cubicBezTo>
                  <a:lnTo>
                    <a:pt x="12573" y="49098"/>
                  </a:lnTo>
                  <a:cubicBezTo>
                    <a:pt x="4598" y="63183"/>
                    <a:pt x="0" y="79896"/>
                    <a:pt x="89" y="96252"/>
                  </a:cubicBezTo>
                  <a:cubicBezTo>
                    <a:pt x="76" y="141515"/>
                    <a:pt x="31763" y="181127"/>
                    <a:pt x="63983" y="208012"/>
                  </a:cubicBezTo>
                  <a:cubicBezTo>
                    <a:pt x="127686" y="259981"/>
                    <a:pt x="205702" y="286321"/>
                    <a:pt x="286563" y="295871"/>
                  </a:cubicBezTo>
                  <a:cubicBezTo>
                    <a:pt x="364935" y="303605"/>
                    <a:pt x="444335" y="293267"/>
                    <a:pt x="521081" y="280098"/>
                  </a:cubicBezTo>
                  <a:cubicBezTo>
                    <a:pt x="597776" y="266991"/>
                    <a:pt x="671957" y="242023"/>
                    <a:pt x="742785" y="211530"/>
                  </a:cubicBezTo>
                  <a:cubicBezTo>
                    <a:pt x="859790" y="160908"/>
                    <a:pt x="969644" y="92735"/>
                    <a:pt x="1063116" y="9042"/>
                  </a:cubicBezTo>
                  <a:cubicBezTo>
                    <a:pt x="1021359" y="37300"/>
                    <a:pt x="978585" y="63767"/>
                    <a:pt x="934707" y="88163"/>
                  </a:cubicBezTo>
                </a:path>
              </a:pathLst>
            </a:custGeom>
            <a:solidFill>
              <a:srgbClr val="C6DE89">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1" name="Freeform 902">
              <a:extLst>
                <a:ext uri="{FF2B5EF4-FFF2-40B4-BE49-F238E27FC236}">
                  <a16:creationId xmlns:a16="http://schemas.microsoft.com/office/drawing/2014/main" id="{C6F2C191-D931-2CAF-77F0-6CAE93CF1074}"/>
                </a:ext>
              </a:extLst>
            </p:cNvPr>
            <p:cNvSpPr/>
            <p:nvPr/>
          </p:nvSpPr>
          <p:spPr>
            <a:xfrm>
              <a:off x="18516326" y="3796244"/>
              <a:ext cx="1211008" cy="493165"/>
            </a:xfrm>
            <a:custGeom>
              <a:avLst/>
              <a:gdLst/>
              <a:ahLst/>
              <a:cxnLst/>
              <a:rect l="0" t="0" r="0" b="0"/>
              <a:pathLst>
                <a:path w="1211008" h="493165">
                  <a:moveTo>
                    <a:pt x="1030427" y="461022"/>
                  </a:moveTo>
                  <a:cubicBezTo>
                    <a:pt x="852285" y="466546"/>
                    <a:pt x="670497" y="458419"/>
                    <a:pt x="497904" y="413588"/>
                  </a:cubicBezTo>
                  <a:cubicBezTo>
                    <a:pt x="396291" y="391414"/>
                    <a:pt x="300914" y="340512"/>
                    <a:pt x="217335" y="281635"/>
                  </a:cubicBezTo>
                  <a:cubicBezTo>
                    <a:pt x="182258" y="255765"/>
                    <a:pt x="127737" y="211848"/>
                    <a:pt x="99721" y="164274"/>
                  </a:cubicBezTo>
                  <a:cubicBezTo>
                    <a:pt x="132614" y="169786"/>
                    <a:pt x="167043" y="155562"/>
                    <a:pt x="184684" y="126162"/>
                  </a:cubicBezTo>
                  <a:cubicBezTo>
                    <a:pt x="207277" y="88544"/>
                    <a:pt x="193828" y="40462"/>
                    <a:pt x="154674" y="18770"/>
                  </a:cubicBezTo>
                  <a:cubicBezTo>
                    <a:pt x="120777" y="0"/>
                    <a:pt x="78766" y="7175"/>
                    <a:pt x="53416" y="33820"/>
                  </a:cubicBezTo>
                  <a:lnTo>
                    <a:pt x="53416" y="33820"/>
                  </a:lnTo>
                  <a:cubicBezTo>
                    <a:pt x="53416" y="33833"/>
                    <a:pt x="53404" y="33833"/>
                    <a:pt x="53404" y="33845"/>
                  </a:cubicBezTo>
                  <a:cubicBezTo>
                    <a:pt x="49467" y="37985"/>
                    <a:pt x="45898" y="42557"/>
                    <a:pt x="42863" y="47612"/>
                  </a:cubicBezTo>
                  <a:cubicBezTo>
                    <a:pt x="37567" y="56426"/>
                    <a:pt x="34328" y="65824"/>
                    <a:pt x="32868" y="75323"/>
                  </a:cubicBezTo>
                  <a:cubicBezTo>
                    <a:pt x="32665" y="76035"/>
                    <a:pt x="32385" y="76720"/>
                    <a:pt x="32195" y="77432"/>
                  </a:cubicBezTo>
                  <a:cubicBezTo>
                    <a:pt x="0" y="218770"/>
                    <a:pt x="216243" y="350926"/>
                    <a:pt x="329159" y="402945"/>
                  </a:cubicBezTo>
                  <a:cubicBezTo>
                    <a:pt x="376352" y="425120"/>
                    <a:pt x="441262" y="448373"/>
                    <a:pt x="485216" y="455066"/>
                  </a:cubicBezTo>
                  <a:cubicBezTo>
                    <a:pt x="604546" y="483450"/>
                    <a:pt x="727545" y="492670"/>
                    <a:pt x="850011" y="493165"/>
                  </a:cubicBezTo>
                  <a:cubicBezTo>
                    <a:pt x="971563" y="492911"/>
                    <a:pt x="1093482" y="480033"/>
                    <a:pt x="1211008" y="450342"/>
                  </a:cubicBezTo>
                  <a:cubicBezTo>
                    <a:pt x="1150569" y="455028"/>
                    <a:pt x="1090485" y="458940"/>
                    <a:pt x="1030427" y="461022"/>
                  </a:cubicBezTo>
                </a:path>
              </a:pathLst>
            </a:custGeom>
            <a:solidFill>
              <a:srgbClr val="00A651">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2" name="Freeform 903">
              <a:extLst>
                <a:ext uri="{FF2B5EF4-FFF2-40B4-BE49-F238E27FC236}">
                  <a16:creationId xmlns:a16="http://schemas.microsoft.com/office/drawing/2014/main" id="{0186435A-C363-32A4-FD99-097C24B1D575}"/>
                </a:ext>
              </a:extLst>
            </p:cNvPr>
            <p:cNvSpPr/>
            <p:nvPr/>
          </p:nvSpPr>
          <p:spPr>
            <a:xfrm>
              <a:off x="18479427" y="3389726"/>
              <a:ext cx="1179143" cy="640892"/>
            </a:xfrm>
            <a:custGeom>
              <a:avLst/>
              <a:gdLst/>
              <a:ahLst/>
              <a:cxnLst/>
              <a:rect l="0" t="0" r="0" b="0"/>
              <a:pathLst>
                <a:path w="1179143" h="640892">
                  <a:moveTo>
                    <a:pt x="1004201" y="611657"/>
                  </a:moveTo>
                  <a:cubicBezTo>
                    <a:pt x="795121" y="577964"/>
                    <a:pt x="590689" y="518097"/>
                    <a:pt x="396379" y="436931"/>
                  </a:cubicBezTo>
                  <a:cubicBezTo>
                    <a:pt x="297637" y="398983"/>
                    <a:pt x="209969" y="334213"/>
                    <a:pt x="145567" y="252971"/>
                  </a:cubicBezTo>
                  <a:cubicBezTo>
                    <a:pt x="126911" y="229184"/>
                    <a:pt x="102794" y="193510"/>
                    <a:pt x="90208" y="157518"/>
                  </a:cubicBezTo>
                  <a:cubicBezTo>
                    <a:pt x="122098" y="169316"/>
                    <a:pt x="159588" y="161049"/>
                    <a:pt x="182613" y="134391"/>
                  </a:cubicBezTo>
                  <a:cubicBezTo>
                    <a:pt x="211468" y="100965"/>
                    <a:pt x="206667" y="51397"/>
                    <a:pt x="171869" y="23673"/>
                  </a:cubicBezTo>
                  <a:cubicBezTo>
                    <a:pt x="142697" y="419"/>
                    <a:pt x="101740" y="0"/>
                    <a:pt x="72237" y="20155"/>
                  </a:cubicBezTo>
                  <a:cubicBezTo>
                    <a:pt x="72237" y="20155"/>
                    <a:pt x="72047" y="19939"/>
                    <a:pt x="72047" y="19939"/>
                  </a:cubicBezTo>
                  <a:cubicBezTo>
                    <a:pt x="71323" y="20523"/>
                    <a:pt x="70624" y="21171"/>
                    <a:pt x="69913" y="21768"/>
                  </a:cubicBezTo>
                  <a:cubicBezTo>
                    <a:pt x="65113" y="25299"/>
                    <a:pt x="60630" y="29337"/>
                    <a:pt x="56604" y="33985"/>
                  </a:cubicBezTo>
                  <a:cubicBezTo>
                    <a:pt x="52692" y="38519"/>
                    <a:pt x="49454" y="43371"/>
                    <a:pt x="46761" y="48413"/>
                  </a:cubicBezTo>
                  <a:cubicBezTo>
                    <a:pt x="43701" y="53277"/>
                    <a:pt x="40983" y="58357"/>
                    <a:pt x="38811" y="63627"/>
                  </a:cubicBezTo>
                  <a:cubicBezTo>
                    <a:pt x="0" y="164922"/>
                    <a:pt x="97168" y="282791"/>
                    <a:pt x="168338" y="347167"/>
                  </a:cubicBezTo>
                  <a:cubicBezTo>
                    <a:pt x="228066" y="400520"/>
                    <a:pt x="297751" y="444856"/>
                    <a:pt x="374624" y="471932"/>
                  </a:cubicBezTo>
                  <a:cubicBezTo>
                    <a:pt x="378168" y="473342"/>
                    <a:pt x="396608" y="480530"/>
                    <a:pt x="400634" y="482029"/>
                  </a:cubicBezTo>
                  <a:cubicBezTo>
                    <a:pt x="538772" y="533692"/>
                    <a:pt x="680999" y="575170"/>
                    <a:pt x="826021" y="604596"/>
                  </a:cubicBezTo>
                  <a:cubicBezTo>
                    <a:pt x="941819" y="627278"/>
                    <a:pt x="1061071" y="640892"/>
                    <a:pt x="1179143" y="631532"/>
                  </a:cubicBezTo>
                  <a:cubicBezTo>
                    <a:pt x="1120228" y="627443"/>
                    <a:pt x="1062011" y="620699"/>
                    <a:pt x="1004201" y="611657"/>
                  </a:cubicBezTo>
                </a:path>
              </a:pathLst>
            </a:custGeom>
            <a:solidFill>
              <a:srgbClr val="ECBDD8">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3" name="Freeform 904">
              <a:extLst>
                <a:ext uri="{FF2B5EF4-FFF2-40B4-BE49-F238E27FC236}">
                  <a16:creationId xmlns:a16="http://schemas.microsoft.com/office/drawing/2014/main" id="{9A48F25B-CE51-B351-126A-0A320636F2D0}"/>
                </a:ext>
              </a:extLst>
            </p:cNvPr>
            <p:cNvSpPr/>
            <p:nvPr/>
          </p:nvSpPr>
          <p:spPr>
            <a:xfrm>
              <a:off x="18563959" y="2128547"/>
              <a:ext cx="1014183" cy="1493849"/>
            </a:xfrm>
            <a:custGeom>
              <a:avLst/>
              <a:gdLst/>
              <a:ahLst/>
              <a:cxnLst/>
              <a:rect l="0" t="0" r="0" b="0"/>
              <a:pathLst>
                <a:path w="1014183" h="1493849">
                  <a:moveTo>
                    <a:pt x="361238" y="825715"/>
                  </a:moveTo>
                  <a:cubicBezTo>
                    <a:pt x="181330" y="680021"/>
                    <a:pt x="67627" y="465505"/>
                    <a:pt x="54635" y="240157"/>
                  </a:cubicBezTo>
                  <a:cubicBezTo>
                    <a:pt x="53302" y="214604"/>
                    <a:pt x="50101" y="177889"/>
                    <a:pt x="53645" y="143929"/>
                  </a:cubicBezTo>
                  <a:cubicBezTo>
                    <a:pt x="73736" y="162433"/>
                    <a:pt x="103086" y="170700"/>
                    <a:pt x="131877" y="163131"/>
                  </a:cubicBezTo>
                  <a:cubicBezTo>
                    <a:pt x="175488" y="151688"/>
                    <a:pt x="201180" y="108445"/>
                    <a:pt x="189268" y="66560"/>
                  </a:cubicBezTo>
                  <a:cubicBezTo>
                    <a:pt x="177343" y="24676"/>
                    <a:pt x="132334" y="0"/>
                    <a:pt x="88722" y="11442"/>
                  </a:cubicBezTo>
                  <a:cubicBezTo>
                    <a:pt x="87160" y="11849"/>
                    <a:pt x="85674" y="12395"/>
                    <a:pt x="84150" y="12890"/>
                  </a:cubicBezTo>
                  <a:cubicBezTo>
                    <a:pt x="84150" y="12877"/>
                    <a:pt x="84125" y="12814"/>
                    <a:pt x="84125" y="12814"/>
                  </a:cubicBezTo>
                  <a:cubicBezTo>
                    <a:pt x="83756" y="12954"/>
                    <a:pt x="83413" y="13106"/>
                    <a:pt x="83045" y="13233"/>
                  </a:cubicBezTo>
                  <a:cubicBezTo>
                    <a:pt x="79019" y="14605"/>
                    <a:pt x="75158" y="16230"/>
                    <a:pt x="71488" y="18135"/>
                  </a:cubicBezTo>
                  <a:cubicBezTo>
                    <a:pt x="10376" y="48336"/>
                    <a:pt x="0" y="125438"/>
                    <a:pt x="1854" y="184924"/>
                  </a:cubicBezTo>
                  <a:cubicBezTo>
                    <a:pt x="3721" y="244144"/>
                    <a:pt x="10185" y="302628"/>
                    <a:pt x="22682" y="360603"/>
                  </a:cubicBezTo>
                  <a:cubicBezTo>
                    <a:pt x="64719" y="553097"/>
                    <a:pt x="179641" y="729640"/>
                    <a:pt x="338239" y="852346"/>
                  </a:cubicBezTo>
                  <a:cubicBezTo>
                    <a:pt x="585253" y="1042935"/>
                    <a:pt x="847901" y="1229244"/>
                    <a:pt x="1014183" y="1493849"/>
                  </a:cubicBezTo>
                  <a:cubicBezTo>
                    <a:pt x="866342" y="1217725"/>
                    <a:pt x="602665" y="1022247"/>
                    <a:pt x="361238" y="82571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4" name="Freeform 905">
              <a:extLst>
                <a:ext uri="{FF2B5EF4-FFF2-40B4-BE49-F238E27FC236}">
                  <a16:creationId xmlns:a16="http://schemas.microsoft.com/office/drawing/2014/main" id="{4EE838F9-5EEC-8834-895B-0A11CD05C182}"/>
                </a:ext>
              </a:extLst>
            </p:cNvPr>
            <p:cNvSpPr/>
            <p:nvPr/>
          </p:nvSpPr>
          <p:spPr>
            <a:xfrm>
              <a:off x="18484259" y="2784399"/>
              <a:ext cx="1137868" cy="1094091"/>
            </a:xfrm>
            <a:custGeom>
              <a:avLst/>
              <a:gdLst/>
              <a:ahLst/>
              <a:cxnLst/>
              <a:rect l="0" t="0" r="0" b="0"/>
              <a:pathLst>
                <a:path w="1137868" h="1094091">
                  <a:moveTo>
                    <a:pt x="974597" y="953858"/>
                  </a:moveTo>
                  <a:cubicBezTo>
                    <a:pt x="860158" y="865466"/>
                    <a:pt x="723582" y="803630"/>
                    <a:pt x="584606" y="760349"/>
                  </a:cubicBezTo>
                  <a:cubicBezTo>
                    <a:pt x="516813" y="737425"/>
                    <a:pt x="448017" y="718400"/>
                    <a:pt x="385559" y="684428"/>
                  </a:cubicBezTo>
                  <a:cubicBezTo>
                    <a:pt x="203771" y="587870"/>
                    <a:pt x="64198" y="403390"/>
                    <a:pt x="53657" y="201257"/>
                  </a:cubicBezTo>
                  <a:cubicBezTo>
                    <a:pt x="53428" y="177673"/>
                    <a:pt x="55486" y="149301"/>
                    <a:pt x="63423" y="123952"/>
                  </a:cubicBezTo>
                  <a:cubicBezTo>
                    <a:pt x="84683" y="160401"/>
                    <a:pt x="132194" y="174739"/>
                    <a:pt x="171462" y="155803"/>
                  </a:cubicBezTo>
                  <a:cubicBezTo>
                    <a:pt x="211861" y="136309"/>
                    <a:pt x="228168" y="89052"/>
                    <a:pt x="207886" y="50253"/>
                  </a:cubicBezTo>
                  <a:cubicBezTo>
                    <a:pt x="190093" y="16217"/>
                    <a:pt x="150063" y="0"/>
                    <a:pt x="113245" y="9664"/>
                  </a:cubicBezTo>
                  <a:cubicBezTo>
                    <a:pt x="92722" y="13995"/>
                    <a:pt x="72631" y="23545"/>
                    <a:pt x="57403" y="37350"/>
                  </a:cubicBezTo>
                  <a:cubicBezTo>
                    <a:pt x="10934" y="79121"/>
                    <a:pt x="0" y="144322"/>
                    <a:pt x="977" y="202260"/>
                  </a:cubicBezTo>
                  <a:cubicBezTo>
                    <a:pt x="6781" y="347967"/>
                    <a:pt x="82080" y="487705"/>
                    <a:pt x="185064" y="592137"/>
                  </a:cubicBezTo>
                  <a:cubicBezTo>
                    <a:pt x="250126" y="657568"/>
                    <a:pt x="329120" y="709333"/>
                    <a:pt x="415340" y="745096"/>
                  </a:cubicBezTo>
                  <a:cubicBezTo>
                    <a:pt x="533730" y="790016"/>
                    <a:pt x="659688" y="816279"/>
                    <a:pt x="774103" y="869124"/>
                  </a:cubicBezTo>
                  <a:cubicBezTo>
                    <a:pt x="905027" y="928332"/>
                    <a:pt x="1023720" y="1008760"/>
                    <a:pt x="1137868" y="1094091"/>
                  </a:cubicBezTo>
                  <a:cubicBezTo>
                    <a:pt x="1087626" y="1043265"/>
                    <a:pt x="1032585" y="996809"/>
                    <a:pt x="974597" y="953858"/>
                  </a:cubicBezTo>
                </a:path>
              </a:pathLst>
            </a:custGeom>
            <a:solidFill>
              <a:srgbClr val="DFA7C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5" name="Freeform 906">
              <a:extLst>
                <a:ext uri="{FF2B5EF4-FFF2-40B4-BE49-F238E27FC236}">
                  <a16:creationId xmlns:a16="http://schemas.microsoft.com/office/drawing/2014/main" id="{4CF5510D-E326-0AE7-6C6B-CB986F72B18B}"/>
                </a:ext>
              </a:extLst>
            </p:cNvPr>
            <p:cNvSpPr/>
            <p:nvPr/>
          </p:nvSpPr>
          <p:spPr>
            <a:xfrm>
              <a:off x="21904417" y="3589342"/>
              <a:ext cx="521943" cy="249198"/>
            </a:xfrm>
            <a:custGeom>
              <a:avLst/>
              <a:gdLst/>
              <a:ahLst/>
              <a:cxnLst/>
              <a:rect l="0" t="0" r="0" b="0"/>
              <a:pathLst>
                <a:path w="521943" h="249198">
                  <a:moveTo>
                    <a:pt x="104990" y="28765"/>
                  </a:moveTo>
                  <a:cubicBezTo>
                    <a:pt x="141172" y="24346"/>
                    <a:pt x="346417" y="0"/>
                    <a:pt x="507313" y="33083"/>
                  </a:cubicBezTo>
                  <a:cubicBezTo>
                    <a:pt x="520813" y="35864"/>
                    <a:pt x="521943" y="54698"/>
                    <a:pt x="508849" y="59067"/>
                  </a:cubicBezTo>
                  <a:cubicBezTo>
                    <a:pt x="246175" y="146570"/>
                    <a:pt x="147865" y="223087"/>
                    <a:pt x="123595" y="244817"/>
                  </a:cubicBezTo>
                  <a:cubicBezTo>
                    <a:pt x="119518" y="248474"/>
                    <a:pt x="113626" y="249198"/>
                    <a:pt x="108761" y="246722"/>
                  </a:cubicBezTo>
                  <a:cubicBezTo>
                    <a:pt x="44284" y="214019"/>
                    <a:pt x="0" y="96963"/>
                    <a:pt x="104990" y="28765"/>
                  </a:cubicBezTo>
                </a:path>
              </a:pathLst>
            </a:custGeom>
            <a:solidFill>
              <a:srgbClr val="C6548B">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6" name="Freeform 907">
              <a:extLst>
                <a:ext uri="{FF2B5EF4-FFF2-40B4-BE49-F238E27FC236}">
                  <a16:creationId xmlns:a16="http://schemas.microsoft.com/office/drawing/2014/main" id="{D2F47DAE-0F59-4893-F9E8-D246284499CF}"/>
                </a:ext>
              </a:extLst>
            </p:cNvPr>
            <p:cNvSpPr/>
            <p:nvPr/>
          </p:nvSpPr>
          <p:spPr>
            <a:xfrm>
              <a:off x="21989904" y="3626818"/>
              <a:ext cx="434975" cy="119621"/>
            </a:xfrm>
            <a:custGeom>
              <a:avLst/>
              <a:gdLst/>
              <a:ahLst/>
              <a:cxnLst/>
              <a:rect l="0" t="0" r="0" b="0"/>
              <a:pathLst>
                <a:path w="434975" h="119621">
                  <a:moveTo>
                    <a:pt x="434975" y="6210"/>
                  </a:moveTo>
                  <a:cubicBezTo>
                    <a:pt x="306960" y="2578"/>
                    <a:pt x="180264" y="41058"/>
                    <a:pt x="64529" y="93103"/>
                  </a:cubicBezTo>
                  <a:cubicBezTo>
                    <a:pt x="48007" y="100786"/>
                    <a:pt x="31776" y="109092"/>
                    <a:pt x="15418" y="117042"/>
                  </a:cubicBezTo>
                  <a:cubicBezTo>
                    <a:pt x="10694" y="119621"/>
                    <a:pt x="4699" y="117754"/>
                    <a:pt x="2350" y="112889"/>
                  </a:cubicBezTo>
                  <a:cubicBezTo>
                    <a:pt x="0" y="108076"/>
                    <a:pt x="2172" y="102221"/>
                    <a:pt x="7087" y="100101"/>
                  </a:cubicBezTo>
                  <a:cubicBezTo>
                    <a:pt x="74016" y="69443"/>
                    <a:pt x="144273" y="43827"/>
                    <a:pt x="215939" y="26885"/>
                  </a:cubicBezTo>
                  <a:cubicBezTo>
                    <a:pt x="287579" y="10782"/>
                    <a:pt x="361557" y="0"/>
                    <a:pt x="434975" y="6210"/>
                  </a:cubicBezTo>
                </a:path>
              </a:pathLst>
            </a:custGeom>
            <a:solidFill>
              <a:srgbClr val="FFFFFF">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sp>
          <p:nvSpPr>
            <p:cNvPr id="137" name="Freeform 908">
              <a:extLst>
                <a:ext uri="{FF2B5EF4-FFF2-40B4-BE49-F238E27FC236}">
                  <a16:creationId xmlns:a16="http://schemas.microsoft.com/office/drawing/2014/main" id="{5E36578B-7EC1-8488-69FB-1975AD429E93}"/>
                </a:ext>
              </a:extLst>
            </p:cNvPr>
            <p:cNvSpPr/>
            <p:nvPr/>
          </p:nvSpPr>
          <p:spPr>
            <a:xfrm>
              <a:off x="21637379" y="3684339"/>
              <a:ext cx="133273" cy="94678"/>
            </a:xfrm>
            <a:custGeom>
              <a:avLst/>
              <a:gdLst/>
              <a:ahLst/>
              <a:cxnLst/>
              <a:rect l="0" t="0" r="0" b="0"/>
              <a:pathLst>
                <a:path w="133273" h="94678">
                  <a:moveTo>
                    <a:pt x="61150" y="46736"/>
                  </a:moveTo>
                  <a:cubicBezTo>
                    <a:pt x="81419" y="37135"/>
                    <a:pt x="102983" y="34316"/>
                    <a:pt x="123100" y="37300"/>
                  </a:cubicBezTo>
                  <a:cubicBezTo>
                    <a:pt x="129552" y="38266"/>
                    <a:pt x="133273" y="29998"/>
                    <a:pt x="128358" y="25705"/>
                  </a:cubicBezTo>
                  <a:cubicBezTo>
                    <a:pt x="104025" y="4496"/>
                    <a:pt x="72846" y="0"/>
                    <a:pt x="44983" y="12231"/>
                  </a:cubicBezTo>
                  <a:cubicBezTo>
                    <a:pt x="14376" y="25667"/>
                    <a:pt x="0" y="53301"/>
                    <a:pt x="2032" y="86004"/>
                  </a:cubicBezTo>
                  <a:cubicBezTo>
                    <a:pt x="2426" y="92430"/>
                    <a:pt x="11062" y="94678"/>
                    <a:pt x="14338" y="89128"/>
                  </a:cubicBezTo>
                  <a:cubicBezTo>
                    <a:pt x="24765" y="71488"/>
                    <a:pt x="40716" y="56413"/>
                    <a:pt x="61150" y="46736"/>
                  </a:cubicBezTo>
                </a:path>
              </a:pathLst>
            </a:custGeom>
            <a:solidFill>
              <a:srgbClr val="05243C">
                <a:alpha val="100000"/>
              </a:srgbClr>
            </a:solidFill>
            <a:ln w="56870">
              <a:noFill/>
            </a:ln>
          </p:spPr>
          <p:style>
            <a:lnRef idx="2">
              <a:schemeClr val="accent1">
                <a:shade val="50000"/>
              </a:schemeClr>
            </a:lnRef>
            <a:fillRef idx="1">
              <a:schemeClr val="accent1"/>
            </a:fillRef>
            <a:effectRef idx="0">
              <a:schemeClr val="accent1"/>
            </a:effectRef>
            <a:fontRef idx="minor">
              <a:schemeClr val="lt1"/>
            </a:fontRef>
          </p:style>
        </p:sp>
        <p:pic>
          <p:nvPicPr>
            <p:cNvPr id="138" name="Picture 909">
              <a:extLst>
                <a:ext uri="{FF2B5EF4-FFF2-40B4-BE49-F238E27FC236}">
                  <a16:creationId xmlns:a16="http://schemas.microsoft.com/office/drawing/2014/main" id="{847B32B0-AB04-9DA6-C9E5-D5F69AC38473}"/>
                </a:ext>
              </a:extLst>
            </p:cNvPr>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a:xfrm>
              <a:off x="20524141" y="4860129"/>
              <a:ext cx="1541282" cy="2056221"/>
            </a:xfrm>
            <a:prstGeom prst="rect">
              <a:avLst/>
            </a:prstGeom>
            <a:noFill/>
          </p:spPr>
        </p:pic>
      </p:grpSp>
    </p:spTree>
    <p:extLst>
      <p:ext uri="{BB962C8B-B14F-4D97-AF65-F5344CB8AC3E}">
        <p14:creationId xmlns:p14="http://schemas.microsoft.com/office/powerpoint/2010/main" val="232913686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327BD-D410-2AF8-68EE-99B90F51380E}"/>
              </a:ext>
            </a:extLst>
          </p:cNvPr>
          <p:cNvPicPr>
            <a:picLocks noChangeAspect="1"/>
          </p:cNvPicPr>
          <p:nvPr/>
        </p:nvPicPr>
        <p:blipFill rotWithShape="1">
          <a:blip r:embed="rId5">
            <a:alphaModFix amt="70000"/>
          </a:blip>
          <a:srcRect l="45771" t="34336" r="27777" b="46988"/>
          <a:stretch/>
        </p:blipFill>
        <p:spPr>
          <a:xfrm>
            <a:off x="-14697" y="0"/>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23215" y="2055570"/>
            <a:ext cx="7399985" cy="1755329"/>
          </a:xfrm>
        </p:spPr>
        <p:txBody>
          <a:bodyPr/>
          <a:lstStyle/>
          <a:p>
            <a:br>
              <a:rPr lang="en-AU" dirty="0"/>
            </a:br>
            <a:r>
              <a:rPr lang="en-AU" dirty="0"/>
              <a:t>He Kupu </a:t>
            </a:r>
            <a:r>
              <a:rPr lang="en-AU" dirty="0" err="1"/>
              <a:t>Whakatepe</a:t>
            </a:r>
            <a:r>
              <a:rPr lang="en-AU" dirty="0"/>
              <a:t> me </a:t>
            </a:r>
            <a:r>
              <a:rPr lang="en-AU" dirty="0" err="1"/>
              <a:t>ngā</a:t>
            </a:r>
            <a:r>
              <a:rPr lang="en-AU" dirty="0"/>
              <a:t> Kupu </a:t>
            </a:r>
            <a:r>
              <a:rPr lang="en-AU" dirty="0" err="1"/>
              <a:t>Taunaki</a:t>
            </a:r>
            <a:br>
              <a:rPr lang="en-AU" dirty="0"/>
            </a:br>
            <a:r>
              <a:rPr lang="en-AU" b="0" dirty="0"/>
              <a:t>Conclusions</a:t>
            </a:r>
          </a:p>
        </p:txBody>
      </p:sp>
      <p:sp>
        <p:nvSpPr>
          <p:cNvPr id="3" name="Text Placeholder 2">
            <a:extLst>
              <a:ext uri="{FF2B5EF4-FFF2-40B4-BE49-F238E27FC236}">
                <a16:creationId xmlns:a16="http://schemas.microsoft.com/office/drawing/2014/main" id="{C3308393-C2A1-F038-9FC2-3E2473E6E173}"/>
              </a:ext>
            </a:extLst>
          </p:cNvPr>
          <p:cNvSpPr>
            <a:spLocks noGrp="1"/>
          </p:cNvSpPr>
          <p:nvPr>
            <p:ph type="body" idx="1"/>
          </p:nvPr>
        </p:nvSpPr>
        <p:spPr>
          <a:xfrm>
            <a:off x="423215" y="3952682"/>
            <a:ext cx="4778706" cy="1726811"/>
          </a:xfrm>
        </p:spPr>
        <p:txBody>
          <a:bodyPr/>
          <a:lstStyle/>
          <a:p>
            <a:r>
              <a:rPr lang="en-AU" sz="1800" dirty="0"/>
              <a:t>This section outlines the conclusions for service development, focussed on the </a:t>
            </a:r>
            <a:r>
              <a:rPr lang="en-NZ" sz="1800" dirty="0">
                <a:solidFill>
                  <a:schemeClr val="tx1"/>
                </a:solidFill>
              </a:rPr>
              <a:t>priorities of our  key population groups.</a:t>
            </a:r>
          </a:p>
        </p:txBody>
      </p:sp>
    </p:spTree>
    <p:custDataLst>
      <p:custData r:id="rId1"/>
      <p:custData r:id="rId2"/>
    </p:custDataLst>
    <p:extLst>
      <p:ext uri="{BB962C8B-B14F-4D97-AF65-F5344CB8AC3E}">
        <p14:creationId xmlns:p14="http://schemas.microsoft.com/office/powerpoint/2010/main" val="38840817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0B35-F55D-008A-E6C8-65CE7314B762}"/>
              </a:ext>
            </a:extLst>
          </p:cNvPr>
          <p:cNvSpPr>
            <a:spLocks noGrp="1"/>
          </p:cNvSpPr>
          <p:nvPr>
            <p:ph type="title"/>
          </p:nvPr>
        </p:nvSpPr>
        <p:spPr>
          <a:xfrm>
            <a:off x="426000" y="327237"/>
            <a:ext cx="9731253" cy="469164"/>
          </a:xfrm>
        </p:spPr>
        <p:txBody>
          <a:bodyPr/>
          <a:lstStyle/>
          <a:p>
            <a:r>
              <a:rPr lang="en-NZ" sz="2500" b="1" dirty="0" err="1">
                <a:latin typeface="+mj-lt"/>
              </a:rPr>
              <a:t>Whakakapinga</a:t>
            </a:r>
            <a:r>
              <a:rPr lang="en-NZ" sz="2500" b="1" dirty="0">
                <a:latin typeface="+mj-lt"/>
              </a:rPr>
              <a:t> </a:t>
            </a:r>
            <a:r>
              <a:rPr lang="en-NZ" sz="2500" b="1" dirty="0" err="1">
                <a:latin typeface="+mj-lt"/>
              </a:rPr>
              <a:t>Waehanga</a:t>
            </a:r>
            <a:r>
              <a:rPr lang="en-NZ" sz="2500" b="1" dirty="0">
                <a:latin typeface="+mj-lt"/>
              </a:rPr>
              <a:t> </a:t>
            </a:r>
            <a:r>
              <a:rPr lang="en-NZ" sz="2500" b="1" dirty="0" err="1">
                <a:latin typeface="+mj-lt"/>
              </a:rPr>
              <a:t>Ratonga</a:t>
            </a:r>
            <a:r>
              <a:rPr lang="en-NZ" sz="2500" b="1" dirty="0">
                <a:latin typeface="+mj-lt"/>
              </a:rPr>
              <a:t> </a:t>
            </a:r>
            <a:r>
              <a:rPr lang="en-NZ" sz="2500" dirty="0">
                <a:latin typeface="+mj-lt"/>
              </a:rPr>
              <a:t>| Conclusions for service components</a:t>
            </a:r>
          </a:p>
        </p:txBody>
      </p:sp>
      <p:sp>
        <p:nvSpPr>
          <p:cNvPr id="4" name="Text Placeholder 3">
            <a:extLst>
              <a:ext uri="{FF2B5EF4-FFF2-40B4-BE49-F238E27FC236}">
                <a16:creationId xmlns:a16="http://schemas.microsoft.com/office/drawing/2014/main" id="{C29C54DC-CB53-1942-FA7D-7F257AD7AE96}"/>
              </a:ext>
            </a:extLst>
          </p:cNvPr>
          <p:cNvSpPr>
            <a:spLocks noGrp="1"/>
          </p:cNvSpPr>
          <p:nvPr>
            <p:ph type="body" sz="quarter" idx="14"/>
          </p:nvPr>
        </p:nvSpPr>
        <p:spPr>
          <a:xfrm>
            <a:off x="1566312" y="4710259"/>
            <a:ext cx="9125501" cy="5413076"/>
          </a:xfrm>
        </p:spPr>
        <p:txBody>
          <a:bodyPr>
            <a:normAutofit/>
          </a:bodyPr>
          <a:lstStyle/>
          <a:p>
            <a:pPr marL="171450" indent="-171450">
              <a:buFont typeface="Arial" panose="020B0604020202020204" pitchFamily="34" charset="0"/>
              <a:buChar char="•"/>
            </a:pPr>
            <a:r>
              <a:rPr lang="en-NZ" sz="1000" kern="1200">
                <a:solidFill>
                  <a:schemeClr val="dk1"/>
                </a:solidFill>
                <a:ea typeface="+mn-ea"/>
                <a:cs typeface="Calibri Light" panose="020F0302020204030204" pitchFamily="34" charset="0"/>
              </a:rPr>
              <a:t>. </a:t>
            </a:r>
          </a:p>
        </p:txBody>
      </p:sp>
      <p:graphicFrame>
        <p:nvGraphicFramePr>
          <p:cNvPr id="9" name="Table 9">
            <a:extLst>
              <a:ext uri="{FF2B5EF4-FFF2-40B4-BE49-F238E27FC236}">
                <a16:creationId xmlns:a16="http://schemas.microsoft.com/office/drawing/2014/main" id="{14FE7AD0-A733-8424-A960-35D20715FCD0}"/>
              </a:ext>
            </a:extLst>
          </p:cNvPr>
          <p:cNvGraphicFramePr>
            <a:graphicFrameLocks noGrp="1"/>
          </p:cNvGraphicFramePr>
          <p:nvPr>
            <p:extLst>
              <p:ext uri="{D42A27DB-BD31-4B8C-83A1-F6EECF244321}">
                <p14:modId xmlns:p14="http://schemas.microsoft.com/office/powerpoint/2010/main" val="1397383658"/>
              </p:ext>
            </p:extLst>
          </p:nvPr>
        </p:nvGraphicFramePr>
        <p:xfrm>
          <a:off x="446987" y="796401"/>
          <a:ext cx="9872670" cy="6625762"/>
        </p:xfrm>
        <a:graphic>
          <a:graphicData uri="http://schemas.openxmlformats.org/drawingml/2006/table">
            <a:tbl>
              <a:tblPr firstRow="1" bandRow="1">
                <a:tableStyleId>{74C1A8A3-306A-4EB7-A6B1-4F7E0EB9C5D6}</a:tableStyleId>
              </a:tblPr>
              <a:tblGrid>
                <a:gridCol w="9872670">
                  <a:extLst>
                    <a:ext uri="{9D8B030D-6E8A-4147-A177-3AD203B41FA5}">
                      <a16:colId xmlns:a16="http://schemas.microsoft.com/office/drawing/2014/main" val="3434946035"/>
                    </a:ext>
                  </a:extLst>
                </a:gridCol>
              </a:tblGrid>
              <a:tr h="49804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dirty="0">
                          <a:solidFill>
                            <a:schemeClr val="bg1"/>
                          </a:solidFill>
                          <a:latin typeface="+mn-lt"/>
                          <a:ea typeface="+mn-ea"/>
                          <a:cs typeface="Calibri Light" panose="020F0302020204030204" pitchFamily="34" charset="0"/>
                        </a:rPr>
                        <a:t>Engagement and connections : </a:t>
                      </a:r>
                      <a:r>
                        <a:rPr lang="en-NZ" sz="1400" kern="1200" dirty="0">
                          <a:solidFill>
                            <a:schemeClr val="bg1"/>
                          </a:solidFill>
                          <a:latin typeface="+mn-lt"/>
                          <a:ea typeface="+mn-ea"/>
                          <a:cs typeface="Calibri Light" panose="020F0302020204030204" pitchFamily="34" charset="0"/>
                        </a:rPr>
                        <a:t>whanaungatanga</a:t>
                      </a:r>
                    </a:p>
                    <a:p>
                      <a:pPr marL="0" marR="0" lvl="0" indent="0" algn="l" defTabSz="785202" rtl="0" eaLnBrk="1" fontAlgn="auto" latinLnBrk="0" hangingPunct="1">
                        <a:lnSpc>
                          <a:spcPct val="100000"/>
                        </a:lnSpc>
                        <a:spcBef>
                          <a:spcPts val="0"/>
                        </a:spcBef>
                        <a:spcAft>
                          <a:spcPts val="0"/>
                        </a:spcAft>
                        <a:buClrTx/>
                        <a:buSzTx/>
                        <a:buFontTx/>
                        <a:buNone/>
                        <a:tabLst/>
                        <a:defRPr/>
                      </a:pPr>
                      <a:r>
                        <a:rPr lang="en-NZ" sz="1000" b="0" kern="1200" dirty="0">
                          <a:solidFill>
                            <a:schemeClr val="bg1"/>
                          </a:solidFill>
                          <a:latin typeface="+mn-lt"/>
                          <a:ea typeface="+mn-ea"/>
                          <a:cs typeface="Calibri Light" panose="020F0302020204030204" pitchFamily="34" charset="0"/>
                        </a:rPr>
                        <a:t>Relationship development between the student and the nurse (involving whānau as appropriate) which is conducive to engagement and participation of rangatahi</a:t>
                      </a:r>
                    </a:p>
                  </a:txBody>
                  <a:tcPr>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4208385138"/>
                  </a:ext>
                </a:extLst>
              </a:tr>
              <a:tr h="1476964">
                <a:tc>
                  <a:txBody>
                    <a:bodyPr/>
                    <a:lstStyle/>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1"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The upholding of Te Ūkaipō as the Model of Care for rangatahi will ensure that engagement and connections are achieved and exist on a continuum. Specific recommendations from rangatahi to enhance engagement have included:</a:t>
                      </a:r>
                      <a:endPar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endParaRPr>
                    </a:p>
                    <a:p>
                      <a:pPr marL="291411" marR="0" lvl="1"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Building greater awareness of SBHS within the school via greater visibility (physically and through the use of promotional materials (can be online or paper-based))</a:t>
                      </a:r>
                    </a:p>
                    <a:p>
                      <a:pPr marL="291411" marR="0" lvl="1"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Kaimahi conducting mihimihi, knowing their pepeha and being able to share this confidently</a:t>
                      </a:r>
                    </a:p>
                    <a:p>
                      <a:pPr marL="291411" marR="0" lvl="1"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Correct pronunciation of names, and using the correct name and pronouns is paramount to trust and engagement </a:t>
                      </a:r>
                    </a:p>
                    <a:p>
                      <a:pPr marL="291411" marR="0" lvl="1"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Discussions around consent and confidentiality can also reveal relationships – those closest to the rangatahi, who they trust. Enquiry about involvement of these trusted connections in rangatahi care can assist the rangatahi in feeling safe and supported</a:t>
                      </a:r>
                    </a:p>
                    <a:p>
                      <a:pPr marL="291411" marR="0" lvl="1"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NZ" sz="1000" b="0" i="0" u="none" strike="noStrike" kern="1200" cap="none" spc="0" normalizeH="0" baseline="0" noProof="0">
                          <a:ln>
                            <a:noFill/>
                          </a:ln>
                          <a:solidFill>
                            <a:prstClr val="black"/>
                          </a:solidFill>
                          <a:effectLst/>
                          <a:uLnTx/>
                          <a:uFillTx/>
                          <a:latin typeface="+mn-lt"/>
                          <a:ea typeface="+mn-ea"/>
                          <a:cs typeface="Calibri Light" panose="020F0302020204030204" pitchFamily="34" charset="0"/>
                        </a:rPr>
                        <a:t>Understanding allies within the school – staff members who represent priority groups. Connecting to rangatahi with and via these allies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4343967"/>
                  </a:ext>
                </a:extLst>
              </a:tr>
              <a:tr h="49804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dirty="0">
                          <a:solidFill>
                            <a:schemeClr val="bg1"/>
                          </a:solidFill>
                          <a:ea typeface="+mn-ea"/>
                          <a:cs typeface="Calibri Light" panose="020F0302020204030204" pitchFamily="34" charset="0"/>
                        </a:rPr>
                        <a:t>Physical Health : </a:t>
                      </a:r>
                      <a:r>
                        <a:rPr lang="en-NZ" sz="1400" b="1" kern="1200" dirty="0" err="1">
                          <a:solidFill>
                            <a:schemeClr val="bg1"/>
                          </a:solidFill>
                          <a:ea typeface="+mn-ea"/>
                          <a:cs typeface="Calibri Light" panose="020F0302020204030204" pitchFamily="34" charset="0"/>
                        </a:rPr>
                        <a:t>ōritetanga</a:t>
                      </a:r>
                      <a:endParaRPr lang="en-NZ" sz="1400" b="1" kern="1200" dirty="0">
                        <a:solidFill>
                          <a:schemeClr val="bg1"/>
                        </a:solidFill>
                        <a:ea typeface="+mn-ea"/>
                        <a:cs typeface="Calibri Light" panose="020F0302020204030204" pitchFamily="34" charset="0"/>
                      </a:endParaRPr>
                    </a:p>
                    <a:p>
                      <a:pPr marL="0" marR="0" lvl="0" indent="0" algn="l" defTabSz="785202" rtl="0" eaLnBrk="1" fontAlgn="auto" latinLnBrk="0" hangingPunct="1">
                        <a:lnSpc>
                          <a:spcPct val="100000"/>
                        </a:lnSpc>
                        <a:spcBef>
                          <a:spcPts val="0"/>
                        </a:spcBef>
                        <a:spcAft>
                          <a:spcPts val="0"/>
                        </a:spcAft>
                        <a:buClrTx/>
                        <a:buSzTx/>
                        <a:buFontTx/>
                        <a:buNone/>
                        <a:tabLst/>
                        <a:defRPr/>
                      </a:pPr>
                      <a:r>
                        <a:rPr lang="en-NZ" sz="1000" kern="1200" dirty="0">
                          <a:solidFill>
                            <a:schemeClr val="bg1"/>
                          </a:solidFill>
                          <a:ea typeface="+mn-ea"/>
                          <a:cs typeface="Calibri Light" panose="020F0302020204030204" pitchFamily="34" charset="0"/>
                        </a:rPr>
                        <a:t>Components such as height and weight measurement, vision or hearing screening or illness history are standardised in the methods, data and quality used for clinical assessment and brief interventions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433649751"/>
                  </a:ext>
                </a:extLst>
              </a:tr>
              <a:tr h="417901">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dirty="0">
                          <a:solidFill>
                            <a:schemeClr val="dk1"/>
                          </a:solidFill>
                          <a:latin typeface="+mn-lt"/>
                        </a:rPr>
                        <a:t>The workforce survey revealed that clinical measures are recorded on-line with the HEEADSSSS assessment. Rangatahi stated that they prefer strong relationships to be built first, and choice about what happens in terms of measurement and screening. Workforce indicated that there are no standardised ways of capturing or storing data points.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0488961"/>
                  </a:ext>
                </a:extLst>
              </a:tr>
              <a:tr h="652612">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dirty="0">
                          <a:solidFill>
                            <a:schemeClr val="bg1"/>
                          </a:solidFill>
                          <a:latin typeface="+mn-lt"/>
                          <a:ea typeface="+mn-ea"/>
                          <a:cs typeface="Calibri Light" panose="020F0302020204030204" pitchFamily="34" charset="0"/>
                        </a:rPr>
                        <a:t>Hearing and responding : aroha, manaakitanga</a:t>
                      </a:r>
                      <a:br>
                        <a:rPr lang="en-NZ" sz="1600" kern="1200" dirty="0">
                          <a:solidFill>
                            <a:schemeClr val="dk1"/>
                          </a:solidFill>
                          <a:ea typeface="+mn-ea"/>
                          <a:cs typeface="Calibri Light" panose="020F0302020204030204" pitchFamily="34" charset="0"/>
                        </a:rPr>
                      </a:br>
                      <a:r>
                        <a:rPr lang="en-NZ" sz="1000" kern="1200" dirty="0">
                          <a:solidFill>
                            <a:schemeClr val="bg1"/>
                          </a:solidFill>
                          <a:latin typeface="+mn-lt"/>
                          <a:ea typeface="+mn-ea"/>
                          <a:cs typeface="Calibri Light" panose="020F0302020204030204" pitchFamily="34" charset="0"/>
                        </a:rPr>
                        <a:t>Discussing areas of the health assessment that the rangatahi or the nurse wishes to explore in greater detail. Supporting young people to experience a SBHS that has a positive impact on their wellbeing, currently and for their future</a:t>
                      </a:r>
                      <a:endParaRPr lang="en-NZ" sz="900" kern="1200" dirty="0">
                        <a:solidFill>
                          <a:schemeClr val="bg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2792410752"/>
                  </a:ext>
                </a:extLst>
              </a:tr>
              <a:tr h="566742">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a:solidFill>
                            <a:schemeClr val="dk1"/>
                          </a:solidFill>
                          <a:latin typeface="+mn-lt"/>
                        </a:rPr>
                        <a:t>The HEEADSSSS assessment is the most commonly used assessment. Effective use of HEEADSSSS requires initial training and ongoing development to ensure its not a tick box exercise and that rangatahi don’t experience it as an assessment or judgment of them. </a:t>
                      </a:r>
                      <a:endParaRPr lang="en-NZ" sz="1000" kern="1200">
                        <a:solidFill>
                          <a:schemeClr val="dk1"/>
                        </a:solidFill>
                        <a:latin typeface="+mn-lt"/>
                        <a:ea typeface="+mn-ea"/>
                        <a:cs typeface="Calibri Light" panose="020F0302020204030204" pitchFamily="34" charset="0"/>
                      </a:endParaRP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a:solidFill>
                            <a:schemeClr val="dk1"/>
                          </a:solidFill>
                          <a:latin typeface="+mn-lt"/>
                          <a:ea typeface="+mn-ea"/>
                          <a:cs typeface="Calibri Light" panose="020F0302020204030204" pitchFamily="34" charset="0"/>
                        </a:rPr>
                        <a:t>Rangatahi identified topics that were most important to them at year 9, represented by the acronym HAERE MAI. HAERE MAI can be used as a prompt to enquire about topics that priority rangatahi identified as important. </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a:solidFill>
                            <a:schemeClr val="dk1"/>
                          </a:solidFill>
                          <a:latin typeface="+mn-lt"/>
                          <a:ea typeface="+mn-ea"/>
                          <a:cs typeface="Calibri Light" panose="020F0302020204030204" pitchFamily="34" charset="0"/>
                        </a:rPr>
                        <a:t>There is no expectation that all topics are covered in one session – these are not lists to be completed.</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233566"/>
                  </a:ext>
                </a:extLst>
              </a:tr>
              <a:tr h="652612">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dirty="0">
                          <a:solidFill>
                            <a:schemeClr val="bg1"/>
                          </a:solidFill>
                          <a:latin typeface="+mn-lt"/>
                          <a:ea typeface="+mn-ea"/>
                          <a:cs typeface="Calibri Light" panose="020F0302020204030204" pitchFamily="34" charset="0"/>
                        </a:rPr>
                        <a:t>Wellbeing management : </a:t>
                      </a:r>
                      <a:r>
                        <a:rPr lang="en-NZ" sz="1400" b="1" kern="1200" dirty="0" err="1">
                          <a:solidFill>
                            <a:schemeClr val="bg1"/>
                          </a:solidFill>
                          <a:latin typeface="+mn-lt"/>
                          <a:ea typeface="+mn-ea"/>
                          <a:cs typeface="Calibri Light" panose="020F0302020204030204" pitchFamily="34" charset="0"/>
                        </a:rPr>
                        <a:t>tino</a:t>
                      </a:r>
                      <a:r>
                        <a:rPr lang="en-NZ" sz="1400" b="1" kern="1200" dirty="0">
                          <a:solidFill>
                            <a:schemeClr val="bg1"/>
                          </a:solidFill>
                          <a:latin typeface="+mn-lt"/>
                          <a:ea typeface="+mn-ea"/>
                          <a:cs typeface="Calibri Light" panose="020F0302020204030204" pitchFamily="34" charset="0"/>
                        </a:rPr>
                        <a:t> </a:t>
                      </a:r>
                      <a:r>
                        <a:rPr lang="en-NZ" sz="1400" b="1" kern="1200" dirty="0" err="1">
                          <a:solidFill>
                            <a:schemeClr val="bg1"/>
                          </a:solidFill>
                          <a:latin typeface="+mn-lt"/>
                          <a:ea typeface="+mn-ea"/>
                          <a:cs typeface="Calibri Light" panose="020F0302020204030204" pitchFamily="34" charset="0"/>
                        </a:rPr>
                        <a:t>uaratanga</a:t>
                      </a:r>
                      <a:r>
                        <a:rPr lang="en-NZ" sz="1400" b="1" kern="1200" dirty="0">
                          <a:solidFill>
                            <a:schemeClr val="bg1"/>
                          </a:solidFill>
                          <a:latin typeface="+mn-lt"/>
                          <a:ea typeface="+mn-ea"/>
                          <a:cs typeface="Calibri Light" panose="020F0302020204030204" pitchFamily="34" charset="0"/>
                        </a:rPr>
                        <a:t>, wairua</a:t>
                      </a:r>
                      <a:br>
                        <a:rPr lang="en-NZ" sz="1600" kern="1200" dirty="0">
                          <a:solidFill>
                            <a:schemeClr val="dk1"/>
                          </a:solidFill>
                          <a:ea typeface="+mn-ea"/>
                          <a:cs typeface="Calibri Light" panose="020F0302020204030204" pitchFamily="34" charset="0"/>
                        </a:rPr>
                      </a:br>
                      <a:r>
                        <a:rPr lang="en-NZ" sz="1000" kern="1200" dirty="0">
                          <a:solidFill>
                            <a:schemeClr val="bg1"/>
                          </a:solidFill>
                          <a:latin typeface="+mn-lt"/>
                          <a:ea typeface="+mn-ea"/>
                          <a:cs typeface="Calibri Light" panose="020F0302020204030204" pitchFamily="34" charset="0"/>
                        </a:rPr>
                        <a:t>Anticipatory guidance provided by the nurse in youth development areas tailored as relevant to the young person. Measuring things that are important to young people and are required to fully understand the health and wellbeing issues for the young person</a:t>
                      </a:r>
                      <a:endParaRPr lang="en-NZ" sz="900" kern="1200" dirty="0">
                        <a:solidFill>
                          <a:schemeClr val="bg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3320198066"/>
                  </a:ext>
                </a:extLst>
              </a:tr>
              <a:tr h="417901">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a:solidFill>
                            <a:schemeClr val="dk1"/>
                          </a:solidFill>
                          <a:latin typeface="+mn-lt"/>
                          <a:ea typeface="+mn-ea"/>
                          <a:cs typeface="Calibri Light" panose="020F0302020204030204" pitchFamily="34" charset="0"/>
                        </a:rPr>
                        <a:t>In terms of anticipatory guidance, priority groups ranked in order of importance the topics they would like covered across interactions with SBHS services. This does not mean that all rangatahi would like to discuss all topics. Using Te </a:t>
                      </a:r>
                      <a:r>
                        <a:rPr lang="en-NZ" sz="1000" kern="1200" err="1">
                          <a:solidFill>
                            <a:schemeClr val="dk1"/>
                          </a:solidFill>
                          <a:latin typeface="+mn-lt"/>
                          <a:ea typeface="+mn-ea"/>
                          <a:cs typeface="Calibri Light" panose="020F0302020204030204" pitchFamily="34" charset="0"/>
                        </a:rPr>
                        <a:t>Ūkaipō</a:t>
                      </a:r>
                      <a:r>
                        <a:rPr lang="en-NZ" sz="1000" kern="1200">
                          <a:solidFill>
                            <a:schemeClr val="dk1"/>
                          </a:solidFill>
                          <a:latin typeface="+mn-lt"/>
                          <a:ea typeface="+mn-ea"/>
                          <a:cs typeface="Calibri Light" panose="020F0302020204030204" pitchFamily="34" charset="0"/>
                        </a:rPr>
                        <a:t> allows for topics to emerge during kōrero once a solid and trusting relationship is formed through whakawhanaungatanga.</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4688647"/>
                  </a:ext>
                </a:extLst>
              </a:tr>
              <a:tr h="49804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dirty="0">
                          <a:solidFill>
                            <a:schemeClr val="bg1"/>
                          </a:solidFill>
                          <a:latin typeface="+mn-lt"/>
                          <a:ea typeface="+mn-ea"/>
                          <a:cs typeface="Calibri Light" panose="020F0302020204030204" pitchFamily="34" charset="0"/>
                        </a:rPr>
                        <a:t>Health promotion :  rangatiratanga, te </a:t>
                      </a:r>
                      <a:r>
                        <a:rPr lang="en-NZ" sz="1400" b="1" kern="1200" dirty="0" err="1">
                          <a:solidFill>
                            <a:schemeClr val="bg1"/>
                          </a:solidFill>
                          <a:latin typeface="+mn-lt"/>
                          <a:ea typeface="+mn-ea"/>
                          <a:cs typeface="Calibri Light" panose="020F0302020204030204" pitchFamily="34" charset="0"/>
                        </a:rPr>
                        <a:t>reo</a:t>
                      </a:r>
                      <a:endParaRPr lang="en-NZ" sz="1400" b="1" kern="1200" dirty="0">
                        <a:solidFill>
                          <a:schemeClr val="bg1"/>
                        </a:solidFill>
                        <a:latin typeface="+mn-lt"/>
                        <a:ea typeface="+mn-ea"/>
                        <a:cs typeface="Calibri Light" panose="020F0302020204030204" pitchFamily="34" charset="0"/>
                      </a:endParaRPr>
                    </a:p>
                    <a:p>
                      <a:pPr marL="0" marR="0" lvl="0" indent="0" algn="l" defTabSz="785202" rtl="0" eaLnBrk="1" fontAlgn="auto" latinLnBrk="0" hangingPunct="1">
                        <a:lnSpc>
                          <a:spcPct val="100000"/>
                        </a:lnSpc>
                        <a:spcBef>
                          <a:spcPts val="0"/>
                        </a:spcBef>
                        <a:spcAft>
                          <a:spcPts val="0"/>
                        </a:spcAft>
                        <a:buClrTx/>
                        <a:buSzTx/>
                        <a:buFontTx/>
                        <a:buNone/>
                        <a:tabLst/>
                        <a:defRPr/>
                      </a:pPr>
                      <a:r>
                        <a:rPr lang="en-NZ" sz="1000" kern="1200" dirty="0">
                          <a:solidFill>
                            <a:schemeClr val="bg1"/>
                          </a:solidFill>
                          <a:latin typeface="+mn-lt"/>
                          <a:ea typeface="+mn-ea"/>
                          <a:cs typeface="Calibri Light" panose="020F0302020204030204" pitchFamily="34" charset="0"/>
                        </a:rPr>
                        <a:t>Development of student health literacy. SBHS may be the first time the young person is in a healthcare setting without a parent present to lead the consultation and communication</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3920028826"/>
                  </a:ext>
                </a:extLst>
              </a:tr>
              <a:tr h="417901">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b="0" dirty="0">
                          <a:latin typeface="+mn-lt"/>
                        </a:rPr>
                        <a:t>Topics that were important to rangatahi are represented by the HAERE MAI acronym. Rangatahi were clear </a:t>
                      </a:r>
                      <a:r>
                        <a:rPr lang="en-NZ" sz="1000" kern="1200" dirty="0">
                          <a:solidFill>
                            <a:schemeClr val="dk1"/>
                          </a:solidFill>
                          <a:latin typeface="+mn-lt"/>
                          <a:ea typeface="+mn-ea"/>
                          <a:cs typeface="Calibri Light" panose="020F0302020204030204" pitchFamily="34" charset="0"/>
                        </a:rPr>
                        <a:t>th</a:t>
                      </a:r>
                      <a:r>
                        <a:rPr lang="en-NZ" sz="1000" b="0" dirty="0">
                          <a:latin typeface="+mn-lt"/>
                        </a:rPr>
                        <a:t>at exploration of topics represents an opportunity for education, with a focus away from interrogation. Exploration of the domains ‘my foundations’, ‘myself’, ‘my connections’ allows an accessible way for rangatahi to engage in kōrero about their wellbeing, and in a safe way that allows for free-flowing conversation.</a:t>
                      </a:r>
                      <a:endParaRPr lang="en-NZ" sz="1800" b="0" dirty="0">
                        <a:latin typeface="+mn-lt"/>
                      </a:endParaRPr>
                    </a:p>
                  </a:txBody>
                  <a:tcPr>
                    <a:lnT w="28575"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746170742"/>
                  </a:ext>
                </a:extLst>
              </a:tr>
            </a:tbl>
          </a:graphicData>
        </a:graphic>
      </p:graphicFrame>
    </p:spTree>
    <p:extLst>
      <p:ext uri="{BB962C8B-B14F-4D97-AF65-F5344CB8AC3E}">
        <p14:creationId xmlns:p14="http://schemas.microsoft.com/office/powerpoint/2010/main" val="18980796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0B35-F55D-008A-E6C8-65CE7314B762}"/>
              </a:ext>
            </a:extLst>
          </p:cNvPr>
          <p:cNvSpPr>
            <a:spLocks noGrp="1"/>
          </p:cNvSpPr>
          <p:nvPr>
            <p:ph type="title"/>
          </p:nvPr>
        </p:nvSpPr>
        <p:spPr>
          <a:xfrm>
            <a:off x="426000" y="327238"/>
            <a:ext cx="9434691" cy="327670"/>
          </a:xfrm>
        </p:spPr>
        <p:txBody>
          <a:bodyPr/>
          <a:lstStyle/>
          <a:p>
            <a:r>
              <a:rPr lang="en-NZ" sz="2500" b="1" dirty="0" err="1">
                <a:latin typeface="+mj-lt"/>
              </a:rPr>
              <a:t>Whakakapinga</a:t>
            </a:r>
            <a:r>
              <a:rPr lang="en-NZ" sz="2500" b="1" dirty="0">
                <a:latin typeface="+mj-lt"/>
              </a:rPr>
              <a:t> </a:t>
            </a:r>
            <a:r>
              <a:rPr lang="en-NZ" sz="2500" b="1" dirty="0" err="1">
                <a:latin typeface="+mj-lt"/>
              </a:rPr>
              <a:t>Kōkiritanga</a:t>
            </a:r>
            <a:r>
              <a:rPr lang="en-NZ" sz="2500" b="1" dirty="0">
                <a:latin typeface="+mj-lt"/>
              </a:rPr>
              <a:t> </a:t>
            </a:r>
            <a:r>
              <a:rPr lang="en-NZ" sz="2500" b="1" dirty="0" err="1">
                <a:latin typeface="+mj-lt"/>
              </a:rPr>
              <a:t>Ratonga</a:t>
            </a:r>
            <a:r>
              <a:rPr lang="en-NZ" sz="2500" b="1" dirty="0">
                <a:latin typeface="+mj-lt"/>
              </a:rPr>
              <a:t> </a:t>
            </a:r>
            <a:r>
              <a:rPr lang="en-NZ" sz="2500" dirty="0">
                <a:latin typeface="+mj-lt"/>
              </a:rPr>
              <a:t>| Conclusions for service drivers</a:t>
            </a:r>
          </a:p>
        </p:txBody>
      </p:sp>
      <p:graphicFrame>
        <p:nvGraphicFramePr>
          <p:cNvPr id="5" name="Table 9">
            <a:extLst>
              <a:ext uri="{FF2B5EF4-FFF2-40B4-BE49-F238E27FC236}">
                <a16:creationId xmlns:a16="http://schemas.microsoft.com/office/drawing/2014/main" id="{053CA3C7-C5DB-3833-455F-6C65CB8A75D6}"/>
              </a:ext>
            </a:extLst>
          </p:cNvPr>
          <p:cNvGraphicFramePr>
            <a:graphicFrameLocks noGrp="1"/>
          </p:cNvGraphicFramePr>
          <p:nvPr>
            <p:extLst>
              <p:ext uri="{D42A27DB-BD31-4B8C-83A1-F6EECF244321}">
                <p14:modId xmlns:p14="http://schemas.microsoft.com/office/powerpoint/2010/main" val="4029976909"/>
              </p:ext>
            </p:extLst>
          </p:nvPr>
        </p:nvGraphicFramePr>
        <p:xfrm>
          <a:off x="426001" y="901190"/>
          <a:ext cx="9872670" cy="5739248"/>
        </p:xfrm>
        <a:graphic>
          <a:graphicData uri="http://schemas.openxmlformats.org/drawingml/2006/table">
            <a:tbl>
              <a:tblPr firstRow="1" bandRow="1">
                <a:tableStyleId>{74C1A8A3-306A-4EB7-A6B1-4F7E0EB9C5D6}</a:tableStyleId>
              </a:tblPr>
              <a:tblGrid>
                <a:gridCol w="9872670">
                  <a:extLst>
                    <a:ext uri="{9D8B030D-6E8A-4147-A177-3AD203B41FA5}">
                      <a16:colId xmlns:a16="http://schemas.microsoft.com/office/drawing/2014/main" val="3434946035"/>
                    </a:ext>
                  </a:extLst>
                </a:gridCol>
              </a:tblGrid>
              <a:tr h="327876">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a:solidFill>
                            <a:schemeClr val="bg1"/>
                          </a:solidFill>
                          <a:latin typeface="+mn-lt"/>
                          <a:ea typeface="+mn-ea"/>
                          <a:cs typeface="Calibri Light" panose="020F0302020204030204" pitchFamily="34" charset="0"/>
                        </a:rPr>
                        <a:t>Quality Drivers</a:t>
                      </a:r>
                    </a:p>
                  </a:txBody>
                  <a:tcPr>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4208385138"/>
                  </a:ext>
                </a:extLst>
              </a:tr>
              <a:tr h="1025584">
                <a:tc>
                  <a:txBody>
                    <a:bodyPr/>
                    <a:lstStyle/>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Te Ūkaipō has been ratified as the new Model of Care for SBHS. This includes strong emphasis on relational and cultural components. The upcoming w</a:t>
                      </a:r>
                      <a:r>
                        <a:rPr lang="en-NZ" sz="1000" kern="1200" dirty="0">
                          <a:solidFill>
                            <a:schemeClr val="dk1"/>
                          </a:solidFill>
                          <a:latin typeface="Calibri Light" panose="020F0302020204030204" pitchFamily="34" charset="0"/>
                          <a:ea typeface="+mn-ea"/>
                          <a:cs typeface="Calibri Light" panose="020F0302020204030204" pitchFamily="34" charset="0"/>
                        </a:rPr>
                        <a:t>ā</a:t>
                      </a:r>
                      <a:r>
                        <a:rPr lang="en-NZ" sz="1000" kern="1200" dirty="0">
                          <a:solidFill>
                            <a:schemeClr val="dk1"/>
                          </a:solidFill>
                          <a:latin typeface="+mn-lt"/>
                          <a:ea typeface="+mn-ea"/>
                          <a:cs typeface="Calibri Light" panose="020F0302020204030204" pitchFamily="34" charset="0"/>
                        </a:rPr>
                        <a:t>nanga programme allows for setting of learning objectives and evaluation outcomes that can be recorded to measure workforce competency and development in all areas including the nine whanonga pono.</a:t>
                      </a:r>
                    </a:p>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There are four names that have been suggested for the first interaction with the kaimahi. These include </a:t>
                      </a:r>
                      <a:r>
                        <a:rPr lang="en-NZ" sz="1000" b="1" dirty="0">
                          <a:solidFill>
                            <a:srgbClr val="27BDBE"/>
                          </a:solidFill>
                        </a:rPr>
                        <a:t>Kōrero </a:t>
                      </a:r>
                      <a:r>
                        <a:rPr lang="en-NZ" sz="1000" b="1" dirty="0" err="1">
                          <a:solidFill>
                            <a:srgbClr val="27BDBE"/>
                          </a:solidFill>
                        </a:rPr>
                        <a:t>Tātai</a:t>
                      </a:r>
                      <a:r>
                        <a:rPr lang="en-NZ" sz="1000" b="1" dirty="0">
                          <a:solidFill>
                            <a:srgbClr val="27BDBE"/>
                          </a:solidFill>
                        </a:rPr>
                        <a:t> Ora (</a:t>
                      </a:r>
                      <a:r>
                        <a:rPr lang="en-NZ" sz="1000" dirty="0">
                          <a:solidFill>
                            <a:srgbClr val="27BDBE"/>
                          </a:solidFill>
                        </a:rPr>
                        <a:t>A purposeful health discussion); </a:t>
                      </a:r>
                      <a:r>
                        <a:rPr lang="en-NZ" sz="1000" b="1" dirty="0">
                          <a:solidFill>
                            <a:srgbClr val="27BDBE"/>
                          </a:solidFill>
                        </a:rPr>
                        <a:t>Te </a:t>
                      </a:r>
                      <a:r>
                        <a:rPr lang="en-NZ" sz="1000" b="1" dirty="0" err="1">
                          <a:solidFill>
                            <a:srgbClr val="27BDBE"/>
                          </a:solidFill>
                        </a:rPr>
                        <a:t>Raranga</a:t>
                      </a:r>
                      <a:r>
                        <a:rPr lang="en-NZ" sz="1000" b="1" dirty="0">
                          <a:solidFill>
                            <a:srgbClr val="27BDBE"/>
                          </a:solidFill>
                        </a:rPr>
                        <a:t> Piri Ora</a:t>
                      </a:r>
                      <a:br>
                        <a:rPr lang="en-NZ" sz="1000" b="1" dirty="0">
                          <a:solidFill>
                            <a:srgbClr val="27BDBE"/>
                          </a:solidFill>
                        </a:rPr>
                      </a:br>
                      <a:r>
                        <a:rPr lang="en-NZ" sz="1000" dirty="0">
                          <a:solidFill>
                            <a:srgbClr val="27BDBE"/>
                          </a:solidFill>
                        </a:rPr>
                        <a:t>Closely weave health &amp; wellbeing; </a:t>
                      </a:r>
                      <a:r>
                        <a:rPr lang="en-NZ" sz="1000" b="1" dirty="0">
                          <a:solidFill>
                            <a:srgbClr val="27BDBE"/>
                          </a:solidFill>
                        </a:rPr>
                        <a:t>Te </a:t>
                      </a:r>
                      <a:r>
                        <a:rPr lang="en-NZ" sz="1000" b="1" dirty="0" err="1">
                          <a:solidFill>
                            <a:srgbClr val="27BDBE"/>
                          </a:solidFill>
                        </a:rPr>
                        <a:t>Pīrere</a:t>
                      </a:r>
                      <a:r>
                        <a:rPr lang="en-NZ" sz="1000" b="1" dirty="0">
                          <a:solidFill>
                            <a:srgbClr val="27BDBE"/>
                          </a:solidFill>
                        </a:rPr>
                        <a:t> </a:t>
                      </a:r>
                      <a:r>
                        <a:rPr lang="en-NZ" sz="1000" b="1" dirty="0" err="1">
                          <a:solidFill>
                            <a:srgbClr val="27BDBE"/>
                          </a:solidFill>
                        </a:rPr>
                        <a:t>Whakaea</a:t>
                      </a:r>
                      <a:r>
                        <a:rPr lang="en-NZ" sz="1000" b="1" dirty="0">
                          <a:solidFill>
                            <a:srgbClr val="27BDBE"/>
                          </a:solidFill>
                        </a:rPr>
                        <a:t> (t</a:t>
                      </a:r>
                      <a:r>
                        <a:rPr lang="en-NZ" sz="1000" dirty="0">
                          <a:solidFill>
                            <a:srgbClr val="27BDBE"/>
                          </a:solidFill>
                        </a:rPr>
                        <a:t>he fledgling realising ambitions); </a:t>
                      </a:r>
                      <a:r>
                        <a:rPr lang="en-NZ" sz="1000" b="1" dirty="0">
                          <a:solidFill>
                            <a:srgbClr val="27BDBE"/>
                          </a:solidFill>
                        </a:rPr>
                        <a:t>Te </a:t>
                      </a:r>
                      <a:r>
                        <a:rPr lang="en-NZ" sz="1000" b="1" dirty="0" err="1">
                          <a:solidFill>
                            <a:srgbClr val="27BDBE"/>
                          </a:solidFill>
                        </a:rPr>
                        <a:t>Pīrere</a:t>
                      </a:r>
                      <a:r>
                        <a:rPr lang="en-NZ" sz="1000" b="1" dirty="0">
                          <a:solidFill>
                            <a:srgbClr val="27BDBE"/>
                          </a:solidFill>
                        </a:rPr>
                        <a:t> </a:t>
                      </a:r>
                      <a:r>
                        <a:rPr lang="en-NZ" sz="1000" b="1" dirty="0" err="1">
                          <a:solidFill>
                            <a:srgbClr val="27BDBE"/>
                          </a:solidFill>
                        </a:rPr>
                        <a:t>Hārewa</a:t>
                      </a:r>
                      <a:r>
                        <a:rPr lang="en-NZ" sz="1000" b="1" dirty="0">
                          <a:solidFill>
                            <a:srgbClr val="27BDBE"/>
                          </a:solidFill>
                        </a:rPr>
                        <a:t> (</a:t>
                      </a:r>
                      <a:r>
                        <a:rPr lang="en-NZ" sz="1000" dirty="0">
                          <a:solidFill>
                            <a:srgbClr val="27BDBE"/>
                          </a:solidFill>
                        </a:rPr>
                        <a:t>The fledgling taking flight). </a:t>
                      </a:r>
                      <a:endParaRPr lang="en-NZ" sz="1000" kern="1200" dirty="0">
                        <a:solidFill>
                          <a:schemeClr val="dk1"/>
                        </a:solidFill>
                        <a:latin typeface="+mn-lt"/>
                        <a:ea typeface="+mn-ea"/>
                        <a:cs typeface="Calibri Light" panose="020F0302020204030204" pitchFamily="34" charset="0"/>
                      </a:endParaRPr>
                    </a:p>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Rangatahi identified what topics were important to them to be discussed with kaimahi, within the assessment process.  The clinical measurements currently captured are less important to them, and if such data is captured they want full visibility of this. </a:t>
                      </a:r>
                    </a:p>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What was previously known as the ‘Year 9 Health Check’ should be reconsidered as a first opportunity to build a relationship, whanaungatanga. Attending to the particular needs of priority groups outlined in this document will assist in the building of trust and rapport. There is no expectation that a full ‘assessment’ takes place in this first interaction. Recommendations have been given around encouraging an environment of continuity of care. To further facilitate this, awareness of SBHS within the school is paramount amongst all rangatahi, so they are aware of what is available, where it is, and how they can access it. </a:t>
                      </a:r>
                    </a:p>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Further workforce development could be achieved in the following ways:</a:t>
                      </a:r>
                    </a:p>
                    <a:p>
                      <a:pPr marL="678351" lvl="1" indent="-285750">
                        <a:buFont typeface="Arial" panose="020B0604020202020204" pitchFamily="34" charset="0"/>
                        <a:buChar char="•"/>
                      </a:pPr>
                      <a:r>
                        <a:rPr lang="en-NZ" sz="1000" dirty="0">
                          <a:latin typeface="+mn-lt"/>
                          <a:cs typeface="Calibri"/>
                        </a:rPr>
                        <a:t>Te </a:t>
                      </a:r>
                      <a:r>
                        <a:rPr lang="en-NZ" sz="1000" dirty="0" err="1">
                          <a:latin typeface="+mn-lt"/>
                          <a:cs typeface="Calibri"/>
                        </a:rPr>
                        <a:t>ao</a:t>
                      </a:r>
                      <a:r>
                        <a:rPr lang="en-NZ" sz="1000" dirty="0">
                          <a:latin typeface="+mn-lt"/>
                          <a:cs typeface="Calibri"/>
                        </a:rPr>
                        <a:t> me </a:t>
                      </a:r>
                      <a:r>
                        <a:rPr lang="en-NZ" sz="1000" dirty="0" err="1">
                          <a:latin typeface="+mn-lt"/>
                          <a:cs typeface="Calibri"/>
                        </a:rPr>
                        <a:t>ona</a:t>
                      </a:r>
                      <a:r>
                        <a:rPr lang="en-NZ" sz="1000" dirty="0">
                          <a:latin typeface="+mn-lt"/>
                          <a:cs typeface="Calibri"/>
                        </a:rPr>
                        <a:t> tikanga Māori, te </a:t>
                      </a:r>
                      <a:r>
                        <a:rPr lang="en-NZ" sz="1000" dirty="0" err="1">
                          <a:latin typeface="+mn-lt"/>
                          <a:cs typeface="Calibri"/>
                        </a:rPr>
                        <a:t>reo</a:t>
                      </a:r>
                      <a:r>
                        <a:rPr lang="en-NZ" sz="1000" dirty="0">
                          <a:latin typeface="+mn-lt"/>
                          <a:cs typeface="Calibri"/>
                        </a:rPr>
                        <a:t> Māori pronunciation (e.g. </a:t>
                      </a:r>
                      <a:r>
                        <a:rPr lang="en-NZ" sz="1000" dirty="0">
                          <a:latin typeface="+mn-lt"/>
                          <a:cs typeface="Calibri"/>
                          <a:hlinkClick r:id="rId3"/>
                        </a:rPr>
                        <a:t>E-learning opportunities | Training and development | Te Pou; </a:t>
                      </a:r>
                      <a:r>
                        <a:rPr lang="en-NZ" sz="1000" dirty="0">
                          <a:latin typeface="+mn-lt"/>
                          <a:cs typeface="Calibri"/>
                          <a:hlinkClick r:id="rId4"/>
                        </a:rPr>
                        <a:t>Te Aka Māori Dictionary (maoridictionary.co.nz))</a:t>
                      </a:r>
                    </a:p>
                    <a:p>
                      <a:pPr marL="678351" lvl="1" indent="-285750">
                        <a:buFont typeface="Arial" panose="020B0604020202020204" pitchFamily="34" charset="0"/>
                        <a:buChar char="•"/>
                      </a:pPr>
                      <a:r>
                        <a:rPr lang="en-NZ" sz="1000" dirty="0">
                          <a:latin typeface="+mn-lt"/>
                          <a:cs typeface="Calibri"/>
                        </a:rPr>
                        <a:t>Pacific pronunciation and models of health (e.g. </a:t>
                      </a:r>
                      <a:r>
                        <a:rPr lang="en-NZ" sz="1000" dirty="0">
                          <a:latin typeface="+mn-lt"/>
                          <a:cs typeface="Calibri"/>
                          <a:hlinkClick r:id="rId5"/>
                        </a:rPr>
                        <a:t>Engaging Pasifika - Le </a:t>
                      </a:r>
                      <a:r>
                        <a:rPr lang="en-NZ" sz="1000" dirty="0" err="1">
                          <a:latin typeface="+mn-lt"/>
                          <a:cs typeface="Calibri"/>
                          <a:hlinkClick r:id="rId5"/>
                        </a:rPr>
                        <a:t>Va</a:t>
                      </a:r>
                      <a:r>
                        <a:rPr lang="en-NZ" sz="1000" dirty="0">
                          <a:latin typeface="+mn-lt"/>
                          <a:cs typeface="Calibri"/>
                          <a:hlinkClick r:id="rId5"/>
                        </a:rPr>
                        <a:t>; </a:t>
                      </a:r>
                      <a:r>
                        <a:rPr lang="en-NZ" sz="1000" dirty="0">
                          <a:latin typeface="+mn-lt"/>
                          <a:cs typeface="Calibri"/>
                          <a:hlinkClick r:id="rId6"/>
                        </a:rPr>
                        <a:t>Ministry for Pacific Peoples — Pacific Language Cards (mpp.govt.nz))</a:t>
                      </a:r>
                    </a:p>
                    <a:p>
                      <a:pPr marL="678351" lvl="1" indent="-285750">
                        <a:buFont typeface="Arial" panose="020B0604020202020204" pitchFamily="34" charset="0"/>
                        <a:buChar char="•"/>
                      </a:pPr>
                      <a:r>
                        <a:rPr lang="en-NZ" sz="1000" dirty="0">
                          <a:latin typeface="+mn-lt"/>
                          <a:cs typeface="Calibri"/>
                        </a:rPr>
                        <a:t>Understanding how to work with Rainbow populations (e.g. </a:t>
                      </a:r>
                      <a:r>
                        <a:rPr lang="en-NZ" sz="1000" dirty="0">
                          <a:latin typeface="+mn-lt"/>
                          <a:cs typeface="Calibri"/>
                          <a:hlinkClick r:id="rId7"/>
                        </a:rPr>
                        <a:t>For Workplaces | </a:t>
                      </a:r>
                      <a:r>
                        <a:rPr lang="en-NZ" sz="1000" dirty="0" err="1">
                          <a:latin typeface="+mn-lt"/>
                          <a:cs typeface="Calibri"/>
                          <a:hlinkClick r:id="rId7"/>
                        </a:rPr>
                        <a:t>InsideOUT</a:t>
                      </a:r>
                      <a:r>
                        <a:rPr lang="en-NZ" sz="1000" dirty="0">
                          <a:latin typeface="+mn-lt"/>
                          <a:cs typeface="Calibri"/>
                          <a:hlinkClick r:id="rId7"/>
                        </a:rPr>
                        <a:t> |; </a:t>
                      </a:r>
                      <a:r>
                        <a:rPr lang="en-NZ" sz="1000" dirty="0">
                          <a:latin typeface="+mn-lt"/>
                          <a:cs typeface="Calibri"/>
                          <a:hlinkClick r:id="rId8"/>
                        </a:rPr>
                        <a:t>Information &amp; Resources — </a:t>
                      </a:r>
                      <a:r>
                        <a:rPr lang="en-NZ" sz="1000" dirty="0" err="1">
                          <a:latin typeface="+mn-lt"/>
                          <a:cs typeface="Calibri"/>
                          <a:hlinkClick r:id="rId8"/>
                        </a:rPr>
                        <a:t>RainbowYOUTH</a:t>
                      </a:r>
                      <a:r>
                        <a:rPr lang="en-NZ" sz="1000" dirty="0">
                          <a:latin typeface="+mn-lt"/>
                          <a:cs typeface="Calibri"/>
                          <a:hlinkClick r:id="rId8"/>
                        </a:rPr>
                        <a:t> (ry.org.nz)</a:t>
                      </a:r>
                      <a:r>
                        <a:rPr lang="en-NZ" sz="1000" dirty="0">
                          <a:latin typeface="+mn-lt"/>
                          <a:cs typeface="Calibri"/>
                        </a:rPr>
                        <a:t>)</a:t>
                      </a:r>
                    </a:p>
                    <a:p>
                      <a:pPr marL="678351" lvl="1" indent="-285750">
                        <a:buFont typeface="Arial" panose="020B0604020202020204" pitchFamily="34" charset="0"/>
                        <a:buChar char="•"/>
                      </a:pPr>
                      <a:r>
                        <a:rPr lang="en-NZ" sz="1000" dirty="0">
                          <a:latin typeface="+mn-lt"/>
                          <a:cs typeface="Calibri"/>
                        </a:rPr>
                        <a:t>How to understand, respond to and work with learning difficulties and neurodiversity (e.g. </a:t>
                      </a:r>
                      <a:r>
                        <a:rPr lang="en-NZ" sz="1000" dirty="0">
                          <a:latin typeface="+mn-lt"/>
                          <a:cs typeface="Calibri"/>
                          <a:hlinkClick r:id="rId3"/>
                        </a:rPr>
                        <a:t>E-learning opportunities | Training and development | Te Pou)</a:t>
                      </a:r>
                    </a:p>
                    <a:p>
                      <a:pPr marL="678351" lvl="1" indent="-285750">
                        <a:buFont typeface="Arial" panose="020B0604020202020204" pitchFamily="34" charset="0"/>
                        <a:buChar char="•"/>
                      </a:pPr>
                      <a:r>
                        <a:rPr lang="en-NZ" sz="1000" dirty="0">
                          <a:latin typeface="+mn-lt"/>
                          <a:cs typeface="Calibri"/>
                        </a:rPr>
                        <a:t>Strengths-based therapeutic interventions (e.g. Motivational Interviewing, Focused Acceptance and Commitment Therapy </a:t>
                      </a:r>
                      <a:r>
                        <a:rPr lang="en-NZ" sz="1000" dirty="0">
                          <a:latin typeface="+mn-lt"/>
                          <a:cs typeface="Calibri"/>
                          <a:hlinkClick r:id="rId9"/>
                        </a:rPr>
                        <a:t>https://psychwire.com/</a:t>
                      </a:r>
                      <a:r>
                        <a:rPr lang="en-NZ" sz="1000" dirty="0">
                          <a:latin typeface="+mn-lt"/>
                          <a:cs typeface="Calibri"/>
                        </a:rPr>
                        <a:t>) </a:t>
                      </a:r>
                      <a:endParaRPr lang="en-NZ" sz="1000" dirty="0"/>
                    </a:p>
                    <a:p>
                      <a:pPr marL="678351" lvl="1" indent="-285750">
                        <a:buFont typeface="Arial" panose="020B0604020202020204" pitchFamily="34" charset="0"/>
                        <a:buChar char="•"/>
                      </a:pPr>
                      <a:r>
                        <a:rPr lang="en-NZ" sz="1000" dirty="0">
                          <a:latin typeface="+mn-lt"/>
                          <a:cs typeface="Calibri"/>
                        </a:rPr>
                        <a:t>Trauma-informed care (many free online learning resources are available e.g. </a:t>
                      </a:r>
                      <a:r>
                        <a:rPr lang="en-NZ" sz="1000" dirty="0">
                          <a:latin typeface="+mn-lt"/>
                          <a:cs typeface="Calibri"/>
                          <a:hlinkClick r:id="rId10"/>
                        </a:rPr>
                        <a:t>Trauma-informed Practice | Whāraurau (wharaurau.org.nz); </a:t>
                      </a:r>
                      <a:r>
                        <a:rPr lang="en-NZ" sz="1000" dirty="0">
                          <a:latin typeface="+mn-lt"/>
                          <a:cs typeface="Calibri"/>
                          <a:hlinkClick r:id="rId11"/>
                        </a:rPr>
                        <a:t>Trauma informed care | Let’s get real | Te Pou</a:t>
                      </a:r>
                      <a:r>
                        <a:rPr lang="en-NZ" sz="1000" dirty="0">
                          <a:latin typeface="+mn-lt"/>
                          <a:cs typeface="Calibri"/>
                          <a:hlinkClick r:id="rId10"/>
                        </a:rPr>
                        <a:t>).</a:t>
                      </a:r>
                    </a:p>
                    <a:p>
                      <a:pPr marL="171450" marR="0" lvl="0" indent="-171450" algn="l" defTabSz="785202"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4343967"/>
                  </a:ext>
                </a:extLst>
              </a:tr>
              <a:tr h="351692">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a:solidFill>
                            <a:schemeClr val="bg1"/>
                          </a:solidFill>
                          <a:latin typeface="+mn-lt"/>
                          <a:ea typeface="+mn-ea"/>
                          <a:cs typeface="Calibri Light" panose="020F0302020204030204" pitchFamily="34" charset="0"/>
                        </a:rPr>
                        <a:t>Capacity Drivers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433649751"/>
                  </a:ext>
                </a:extLst>
              </a:tr>
              <a:tr h="417901">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Rangatahi were clear that they did not want to feel rushed or as though they were going through a ‘tick box’ exercise. SBHS workforce reported feeling pressured by time constraints and directives that they ‘had’ to complete an assessment. Removing this pressure can be achieved by encouraging a continuity of care, with a focus on building relationships. To improve capacity, less focus on HEEADDSSS assessments, coupled with implementation of Te Ūkaipō, with a focus on education and empowerment will make appointments feel less rushed and more supportive. Capacity could be further enhanced by:</a:t>
                      </a:r>
                    </a:p>
                    <a:p>
                      <a:pPr marL="564051" marR="0" lvl="1"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dirty="0">
                          <a:latin typeface="+mn-lt"/>
                          <a:cs typeface="Calibri"/>
                        </a:rPr>
                        <a:t>Supporting development of eHealth resources, such as a ‘one stop shop’ website for youth health where rangatahi can freely access information about health topics that are important to them, be linked to relevant resources and support services they choose, and provide opportunity to learn about SBHS and Te </a:t>
                      </a:r>
                      <a:r>
                        <a:rPr lang="en-NZ" sz="1000" kern="1200" dirty="0">
                          <a:solidFill>
                            <a:schemeClr val="dk1"/>
                          </a:solidFill>
                          <a:latin typeface="+mn-lt"/>
                          <a:ea typeface="+mn-ea"/>
                          <a:cs typeface="Calibri Light" panose="020F0302020204030204" pitchFamily="34" charset="0"/>
                        </a:rPr>
                        <a:t>Ūkaipō</a:t>
                      </a:r>
                      <a:endParaRPr lang="en-NZ" sz="1000" dirty="0">
                        <a:latin typeface="+mn-lt"/>
                        <a:cs typeface="Calibri"/>
                      </a:endParaRPr>
                    </a:p>
                    <a:p>
                      <a:pPr marL="564051" lvl="1" indent="-171450">
                        <a:buFont typeface="Arial" panose="020B0604020202020204" pitchFamily="34" charset="0"/>
                        <a:buChar char="•"/>
                      </a:pPr>
                      <a:r>
                        <a:rPr lang="en-NZ" sz="1000" dirty="0">
                          <a:latin typeface="+mn-lt"/>
                          <a:cs typeface="Calibri"/>
                        </a:rPr>
                        <a:t>Funding designated clinic rooms so that environments are youth-friendly and support a therapeutic relationship. Greater sense of accessibility eases tension and creates an environment where conversations can be more freely held</a:t>
                      </a:r>
                    </a:p>
                    <a:p>
                      <a:pPr marL="564051" lvl="1" indent="-171450">
                        <a:buFont typeface="Arial" panose="020B0604020202020204" pitchFamily="34" charset="0"/>
                        <a:buChar char="•"/>
                      </a:pPr>
                      <a:r>
                        <a:rPr lang="en-NZ" sz="1000" dirty="0">
                          <a:latin typeface="+mn-lt"/>
                          <a:cs typeface="Calibri"/>
                        </a:rPr>
                        <a:t>Providing opportunities and collateral to promote SBHS within schools so that rangatahi know how, when and where they can access services, and the purpose of their visit (if they were previously unaware)</a:t>
                      </a:r>
                    </a:p>
                    <a:p>
                      <a:pPr marL="564051" lvl="1" indent="-171450">
                        <a:buFont typeface="Arial" panose="020B0604020202020204" pitchFamily="34" charset="0"/>
                        <a:buChar char="•"/>
                      </a:pPr>
                      <a:r>
                        <a:rPr lang="en-NZ" sz="1000" kern="1200" dirty="0">
                          <a:solidFill>
                            <a:schemeClr val="dk1"/>
                          </a:solidFill>
                          <a:latin typeface="+mn-lt"/>
                          <a:ea typeface="+mn-ea"/>
                          <a:cs typeface="Calibri"/>
                        </a:rPr>
                        <a:t>Funding for extra staff and a broader staff mix may need to be considered if there is increased demand, once awareness and trust of SBHS grows alongside the implementation of Te </a:t>
                      </a:r>
                      <a:r>
                        <a:rPr lang="en-NZ" sz="1000" kern="1200" dirty="0">
                          <a:solidFill>
                            <a:schemeClr val="dk1"/>
                          </a:solidFill>
                          <a:latin typeface="+mn-lt"/>
                          <a:ea typeface="+mn-ea"/>
                          <a:cs typeface="Calibri Light" panose="020F0302020204030204" pitchFamily="34" charset="0"/>
                        </a:rPr>
                        <a:t>Ūkaipō</a:t>
                      </a:r>
                      <a:r>
                        <a:rPr lang="en-NZ" sz="1000" kern="1200" dirty="0">
                          <a:solidFill>
                            <a:schemeClr val="dk1"/>
                          </a:solidFill>
                          <a:latin typeface="+mn-lt"/>
                          <a:ea typeface="+mn-ea"/>
                          <a:cs typeface="Calibri"/>
                        </a:rPr>
                        <a:t>.</a:t>
                      </a:r>
                      <a:endParaRPr lang="en-NZ" sz="1000" kern="1200" dirty="0">
                        <a:solidFill>
                          <a:schemeClr val="dk1"/>
                        </a:solidFill>
                        <a:latin typeface="+mn-lt"/>
                        <a:ea typeface="+mn-ea"/>
                        <a:cs typeface="Calibri Light" panose="020F0302020204030204" pitchFamily="34" charset="0"/>
                      </a:endParaRP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0488961"/>
                  </a:ext>
                </a:extLst>
              </a:tr>
            </a:tbl>
          </a:graphicData>
        </a:graphic>
      </p:graphicFrame>
    </p:spTree>
    <p:extLst>
      <p:ext uri="{BB962C8B-B14F-4D97-AF65-F5344CB8AC3E}">
        <p14:creationId xmlns:p14="http://schemas.microsoft.com/office/powerpoint/2010/main" val="393780567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0B35-F55D-008A-E6C8-65CE7314B762}"/>
              </a:ext>
            </a:extLst>
          </p:cNvPr>
          <p:cNvSpPr>
            <a:spLocks noGrp="1"/>
          </p:cNvSpPr>
          <p:nvPr>
            <p:ph type="title"/>
          </p:nvPr>
        </p:nvSpPr>
        <p:spPr>
          <a:xfrm>
            <a:off x="426001" y="327237"/>
            <a:ext cx="9872670" cy="414168"/>
          </a:xfrm>
        </p:spPr>
        <p:txBody>
          <a:bodyPr/>
          <a:lstStyle/>
          <a:p>
            <a:r>
              <a:rPr lang="en-NZ" sz="2500" b="1" dirty="0" err="1">
                <a:latin typeface="+mj-lt"/>
              </a:rPr>
              <a:t>Whakakapinga</a:t>
            </a:r>
            <a:r>
              <a:rPr lang="en-NZ" sz="2500" b="1" dirty="0">
                <a:latin typeface="+mj-lt"/>
              </a:rPr>
              <a:t> </a:t>
            </a:r>
            <a:r>
              <a:rPr lang="en-NZ" sz="2500" b="1" dirty="0" err="1">
                <a:latin typeface="+mj-lt"/>
              </a:rPr>
              <a:t>Kōkiritanga</a:t>
            </a:r>
            <a:r>
              <a:rPr lang="en-NZ" sz="2500" b="1" dirty="0">
                <a:latin typeface="+mj-lt"/>
              </a:rPr>
              <a:t> </a:t>
            </a:r>
            <a:r>
              <a:rPr lang="en-NZ" sz="2500" b="1" dirty="0" err="1">
                <a:latin typeface="+mj-lt"/>
              </a:rPr>
              <a:t>Ratonga</a:t>
            </a:r>
            <a:r>
              <a:rPr lang="en-NZ" sz="2500" b="1" dirty="0">
                <a:latin typeface="+mj-lt"/>
              </a:rPr>
              <a:t> </a:t>
            </a:r>
            <a:r>
              <a:rPr lang="en-NZ" sz="2500" dirty="0">
                <a:latin typeface="+mj-lt"/>
              </a:rPr>
              <a:t>|</a:t>
            </a:r>
            <a:r>
              <a:rPr lang="en-NZ" sz="2500" b="1" dirty="0">
                <a:latin typeface="+mj-lt"/>
              </a:rPr>
              <a:t> </a:t>
            </a:r>
            <a:r>
              <a:rPr lang="en-NZ" sz="2500" dirty="0">
                <a:latin typeface="+mj-lt"/>
              </a:rPr>
              <a:t>Conclusions for service drivers cont.</a:t>
            </a:r>
          </a:p>
        </p:txBody>
      </p:sp>
      <p:graphicFrame>
        <p:nvGraphicFramePr>
          <p:cNvPr id="5" name="Table 9">
            <a:extLst>
              <a:ext uri="{FF2B5EF4-FFF2-40B4-BE49-F238E27FC236}">
                <a16:creationId xmlns:a16="http://schemas.microsoft.com/office/drawing/2014/main" id="{053CA3C7-C5DB-3833-455F-6C65CB8A75D6}"/>
              </a:ext>
            </a:extLst>
          </p:cNvPr>
          <p:cNvGraphicFramePr>
            <a:graphicFrameLocks noGrp="1"/>
          </p:cNvGraphicFramePr>
          <p:nvPr>
            <p:extLst>
              <p:ext uri="{D42A27DB-BD31-4B8C-83A1-F6EECF244321}">
                <p14:modId xmlns:p14="http://schemas.microsoft.com/office/powerpoint/2010/main" val="5051459"/>
              </p:ext>
            </p:extLst>
          </p:nvPr>
        </p:nvGraphicFramePr>
        <p:xfrm>
          <a:off x="426001" y="901190"/>
          <a:ext cx="9872670" cy="3735074"/>
        </p:xfrm>
        <a:graphic>
          <a:graphicData uri="http://schemas.openxmlformats.org/drawingml/2006/table">
            <a:tbl>
              <a:tblPr firstRow="1" bandRow="1">
                <a:tableStyleId>{74C1A8A3-306A-4EB7-A6B1-4F7E0EB9C5D6}</a:tableStyleId>
              </a:tblPr>
              <a:tblGrid>
                <a:gridCol w="9872670">
                  <a:extLst>
                    <a:ext uri="{9D8B030D-6E8A-4147-A177-3AD203B41FA5}">
                      <a16:colId xmlns:a16="http://schemas.microsoft.com/office/drawing/2014/main" val="3434946035"/>
                    </a:ext>
                  </a:extLst>
                </a:gridCol>
              </a:tblGrid>
              <a:tr h="340097">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a:solidFill>
                            <a:schemeClr val="bg1"/>
                          </a:solidFill>
                          <a:latin typeface="+mn-lt"/>
                          <a:ea typeface="+mn-ea"/>
                          <a:cs typeface="Calibri Light" panose="020F0302020204030204" pitchFamily="34" charset="0"/>
                        </a:rPr>
                        <a:t>Outcome Drivers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2792410752"/>
                  </a:ext>
                </a:extLst>
              </a:tr>
              <a:tr h="566742">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Te Ūkaipō outlines desired outcome measures for SBHS. It signals a significant shift away from clinical outcomes only, to understanding rangatahi wellbeing in a holistic and culturally supportive framework. Work is continuing to align learning objectives for workforce alongside a Rangatahi Feedback tool (being designed by Malatest International). Once agreed, these will contribute to a measurement suite that can become the indicators for understanding outcomes.</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Rangatahi engaged in this mahi were receptive also to measuring their progress using other visual tools and felt this would be a good measure for them to a) discuss with kaimahi, and b) keep for themselves (either in paper or digital format).</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233566"/>
                  </a:ext>
                </a:extLst>
              </a:tr>
              <a:tr h="316497">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a:solidFill>
                            <a:schemeClr val="bg1"/>
                          </a:solidFill>
                          <a:latin typeface="+mn-lt"/>
                          <a:ea typeface="+mn-ea"/>
                          <a:cs typeface="Calibri Light" panose="020F0302020204030204" pitchFamily="34" charset="0"/>
                        </a:rPr>
                        <a:t>Equity Drivers</a:t>
                      </a: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27BDBE"/>
                    </a:solidFill>
                  </a:tcPr>
                </a:tc>
                <a:extLst>
                  <a:ext uri="{0D108BD9-81ED-4DB2-BD59-A6C34878D82A}">
                    <a16:rowId xmlns:a16="http://schemas.microsoft.com/office/drawing/2014/main" val="3320198066"/>
                  </a:ext>
                </a:extLst>
              </a:tr>
              <a:tr h="417901">
                <a:tc>
                  <a:txBody>
                    <a:bodyPr/>
                    <a:lstStyle/>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Consideration for equity begins with equity for Māori. Rangatahi Māori felt inequity arises when they were not treated in a culturally safe manner, including lack of adherence to cultural protocols, correct pronunciation, lack of visibility in SBHS (e.g. artwork, kai, water), and lack of understanding of cultural models of care. Te Ūkaipō has generated a full kaupapa for staff to engage with that addresses many of these barriers currently faced by rangatahi Māori. Ensuring that training in Te Ūkaipō is compulsory, alongside completing training regarding Te Tiriti o Waitangi for all SBHS staff (noting it is for health staff nationally) could go some way to help address these inequities.</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i-NZ" sz="1000" kern="1200" dirty="0" err="1">
                          <a:solidFill>
                            <a:schemeClr val="dk1"/>
                          </a:solidFill>
                          <a:effectLst/>
                        </a:rPr>
                        <a:t>Focus</a:t>
                      </a:r>
                      <a:r>
                        <a:rPr lang="mi-NZ" sz="1000" kern="1200" dirty="0">
                          <a:solidFill>
                            <a:schemeClr val="dk1"/>
                          </a:solidFill>
                          <a:effectLst/>
                        </a:rPr>
                        <a:t> </a:t>
                      </a:r>
                      <a:r>
                        <a:rPr lang="mi-NZ" sz="1000" kern="1200" dirty="0" err="1">
                          <a:solidFill>
                            <a:schemeClr val="dk1"/>
                          </a:solidFill>
                          <a:effectLst/>
                        </a:rPr>
                        <a:t>on</a:t>
                      </a:r>
                      <a:r>
                        <a:rPr lang="mi-NZ" sz="1000" kern="1200" dirty="0">
                          <a:solidFill>
                            <a:schemeClr val="dk1"/>
                          </a:solidFill>
                          <a:effectLst/>
                        </a:rPr>
                        <a:t> </a:t>
                      </a:r>
                      <a:r>
                        <a:rPr lang="mi-NZ" sz="1000" kern="1200" dirty="0" err="1">
                          <a:solidFill>
                            <a:schemeClr val="dk1"/>
                          </a:solidFill>
                          <a:effectLst/>
                        </a:rPr>
                        <a:t>prioritising</a:t>
                      </a:r>
                      <a:r>
                        <a:rPr lang="mi-NZ" sz="1000" kern="1200" dirty="0">
                          <a:solidFill>
                            <a:schemeClr val="dk1"/>
                          </a:solidFill>
                          <a:effectLst/>
                        </a:rPr>
                        <a:t> te reo me ona tikanga Māori </a:t>
                      </a:r>
                      <a:r>
                        <a:rPr lang="mi-NZ" sz="1000" kern="1200" dirty="0" err="1">
                          <a:solidFill>
                            <a:schemeClr val="dk1"/>
                          </a:solidFill>
                          <a:effectLst/>
                        </a:rPr>
                        <a:t>education</a:t>
                      </a:r>
                      <a:r>
                        <a:rPr lang="mi-NZ" sz="1000" kern="1200" dirty="0">
                          <a:solidFill>
                            <a:schemeClr val="dk1"/>
                          </a:solidFill>
                          <a:effectLst/>
                        </a:rPr>
                        <a:t> </a:t>
                      </a:r>
                      <a:r>
                        <a:rPr lang="mi-NZ" sz="1000" kern="1200" dirty="0" err="1">
                          <a:solidFill>
                            <a:schemeClr val="dk1"/>
                          </a:solidFill>
                          <a:effectLst/>
                        </a:rPr>
                        <a:t>when</a:t>
                      </a:r>
                      <a:r>
                        <a:rPr lang="mi-NZ" sz="1000" kern="1200" dirty="0">
                          <a:solidFill>
                            <a:schemeClr val="dk1"/>
                          </a:solidFill>
                          <a:effectLst/>
                        </a:rPr>
                        <a:t> </a:t>
                      </a:r>
                      <a:r>
                        <a:rPr lang="mi-NZ" sz="1000" kern="1200" dirty="0" err="1">
                          <a:solidFill>
                            <a:schemeClr val="dk1"/>
                          </a:solidFill>
                          <a:effectLst/>
                        </a:rPr>
                        <a:t>setting</a:t>
                      </a:r>
                      <a:r>
                        <a:rPr lang="mi-NZ" sz="1000" kern="1200" dirty="0">
                          <a:solidFill>
                            <a:schemeClr val="dk1"/>
                          </a:solidFill>
                          <a:effectLst/>
                        </a:rPr>
                        <a:t> CPD </a:t>
                      </a:r>
                      <a:r>
                        <a:rPr lang="mi-NZ" sz="1000" kern="1200" dirty="0" err="1">
                          <a:solidFill>
                            <a:schemeClr val="dk1"/>
                          </a:solidFill>
                          <a:effectLst/>
                        </a:rPr>
                        <a:t>goals</a:t>
                      </a:r>
                      <a:r>
                        <a:rPr lang="mi-NZ" sz="1000" kern="1200" dirty="0">
                          <a:solidFill>
                            <a:schemeClr val="dk1"/>
                          </a:solidFill>
                          <a:effectLst/>
                        </a:rPr>
                        <a:t> </a:t>
                      </a:r>
                      <a:r>
                        <a:rPr lang="mi-NZ" sz="1000" kern="1200" dirty="0" err="1">
                          <a:solidFill>
                            <a:schemeClr val="dk1"/>
                          </a:solidFill>
                          <a:effectLst/>
                        </a:rPr>
                        <a:t>with</a:t>
                      </a:r>
                      <a:r>
                        <a:rPr lang="mi-NZ" sz="1000" kern="1200" dirty="0">
                          <a:solidFill>
                            <a:schemeClr val="dk1"/>
                          </a:solidFill>
                          <a:effectLst/>
                        </a:rPr>
                        <a:t> </a:t>
                      </a:r>
                      <a:r>
                        <a:rPr lang="mi-NZ" sz="1000" kern="1200" dirty="0" err="1">
                          <a:solidFill>
                            <a:schemeClr val="dk1"/>
                          </a:solidFill>
                          <a:effectLst/>
                        </a:rPr>
                        <a:t>the</a:t>
                      </a:r>
                      <a:r>
                        <a:rPr lang="mi-NZ" sz="1000" kern="1200" dirty="0">
                          <a:solidFill>
                            <a:schemeClr val="dk1"/>
                          </a:solidFill>
                          <a:effectLst/>
                        </a:rPr>
                        <a:t> </a:t>
                      </a:r>
                      <a:r>
                        <a:rPr lang="mi-NZ" sz="1000" kern="1200" dirty="0" err="1">
                          <a:solidFill>
                            <a:schemeClr val="dk1"/>
                          </a:solidFill>
                          <a:effectLst/>
                        </a:rPr>
                        <a:t>workforce</a:t>
                      </a:r>
                      <a:r>
                        <a:rPr lang="mi-NZ" sz="1000" kern="1200" dirty="0">
                          <a:solidFill>
                            <a:schemeClr val="dk1"/>
                          </a:solidFill>
                          <a:effectLst/>
                        </a:rPr>
                        <a:t>.</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i-NZ" sz="1000" kern="1200" dirty="0" err="1">
                          <a:solidFill>
                            <a:schemeClr val="dk1"/>
                          </a:solidFill>
                          <a:effectLst/>
                        </a:rPr>
                        <a:t>Enabling</a:t>
                      </a:r>
                      <a:r>
                        <a:rPr lang="mi-NZ" sz="1000" kern="1200" dirty="0">
                          <a:solidFill>
                            <a:schemeClr val="dk1"/>
                          </a:solidFill>
                          <a:effectLst/>
                        </a:rPr>
                        <a:t> kaimahi Māori to </a:t>
                      </a:r>
                      <a:r>
                        <a:rPr lang="mi-NZ" sz="1000" kern="1200" dirty="0" err="1">
                          <a:solidFill>
                            <a:schemeClr val="dk1"/>
                          </a:solidFill>
                          <a:effectLst/>
                        </a:rPr>
                        <a:t>be</a:t>
                      </a:r>
                      <a:r>
                        <a:rPr lang="mi-NZ" sz="1000" kern="1200" dirty="0">
                          <a:solidFill>
                            <a:schemeClr val="dk1"/>
                          </a:solidFill>
                          <a:effectLst/>
                        </a:rPr>
                        <a:t> </a:t>
                      </a:r>
                      <a:r>
                        <a:rPr lang="mi-NZ" sz="1000" kern="1200" dirty="0" err="1">
                          <a:solidFill>
                            <a:schemeClr val="dk1"/>
                          </a:solidFill>
                          <a:effectLst/>
                        </a:rPr>
                        <a:t>prioritised</a:t>
                      </a:r>
                      <a:r>
                        <a:rPr lang="mi-NZ" sz="1000" kern="1200" dirty="0">
                          <a:solidFill>
                            <a:schemeClr val="dk1"/>
                          </a:solidFill>
                          <a:effectLst/>
                        </a:rPr>
                        <a:t> for </a:t>
                      </a:r>
                      <a:r>
                        <a:rPr lang="mi-NZ" sz="1000" kern="1200" dirty="0" err="1">
                          <a:solidFill>
                            <a:schemeClr val="dk1"/>
                          </a:solidFill>
                          <a:effectLst/>
                        </a:rPr>
                        <a:t>their</a:t>
                      </a:r>
                      <a:r>
                        <a:rPr lang="mi-NZ" sz="1000" kern="1200" dirty="0">
                          <a:solidFill>
                            <a:schemeClr val="dk1"/>
                          </a:solidFill>
                          <a:effectLst/>
                        </a:rPr>
                        <a:t> </a:t>
                      </a:r>
                      <a:r>
                        <a:rPr lang="mi-NZ" sz="1000" kern="1200" dirty="0" err="1">
                          <a:solidFill>
                            <a:schemeClr val="dk1"/>
                          </a:solidFill>
                          <a:effectLst/>
                        </a:rPr>
                        <a:t>knowledge</a:t>
                      </a:r>
                      <a:r>
                        <a:rPr lang="mi-NZ" sz="1000" kern="1200" dirty="0">
                          <a:solidFill>
                            <a:schemeClr val="dk1"/>
                          </a:solidFill>
                          <a:effectLst/>
                        </a:rPr>
                        <a:t> and </a:t>
                      </a:r>
                      <a:r>
                        <a:rPr lang="mi-NZ" sz="1000" kern="1200" dirty="0" err="1">
                          <a:solidFill>
                            <a:schemeClr val="dk1"/>
                          </a:solidFill>
                          <a:effectLst/>
                        </a:rPr>
                        <a:t>expertise</a:t>
                      </a:r>
                      <a:r>
                        <a:rPr lang="mi-NZ" sz="1000" kern="1200" dirty="0">
                          <a:solidFill>
                            <a:schemeClr val="dk1"/>
                          </a:solidFill>
                          <a:effectLst/>
                        </a:rPr>
                        <a:t> – recognised </a:t>
                      </a:r>
                      <a:r>
                        <a:rPr lang="mi-NZ" sz="1000" kern="1200" dirty="0" err="1">
                          <a:solidFill>
                            <a:schemeClr val="dk1"/>
                          </a:solidFill>
                          <a:effectLst/>
                        </a:rPr>
                        <a:t>in</a:t>
                      </a:r>
                      <a:r>
                        <a:rPr lang="mi-NZ" sz="1000" kern="1200" dirty="0">
                          <a:solidFill>
                            <a:schemeClr val="dk1"/>
                          </a:solidFill>
                          <a:effectLst/>
                        </a:rPr>
                        <a:t> </a:t>
                      </a:r>
                      <a:r>
                        <a:rPr lang="mi-NZ" sz="1000" kern="1200" dirty="0" err="1">
                          <a:solidFill>
                            <a:schemeClr val="dk1"/>
                          </a:solidFill>
                          <a:effectLst/>
                        </a:rPr>
                        <a:t>pay</a:t>
                      </a:r>
                      <a:r>
                        <a:rPr lang="mi-NZ" sz="1000" kern="1200" dirty="0">
                          <a:solidFill>
                            <a:schemeClr val="dk1"/>
                          </a:solidFill>
                          <a:effectLst/>
                        </a:rPr>
                        <a:t> </a:t>
                      </a:r>
                      <a:r>
                        <a:rPr lang="mi-NZ" sz="1000" kern="1200" dirty="0" err="1">
                          <a:solidFill>
                            <a:schemeClr val="dk1"/>
                          </a:solidFill>
                          <a:effectLst/>
                        </a:rPr>
                        <a:t>rates</a:t>
                      </a:r>
                      <a:r>
                        <a:rPr lang="mi-NZ" sz="1000" kern="1200" dirty="0">
                          <a:solidFill>
                            <a:schemeClr val="dk1"/>
                          </a:solidFill>
                          <a:effectLst/>
                        </a:rPr>
                        <a:t> and </a:t>
                      </a:r>
                      <a:r>
                        <a:rPr lang="mi-NZ" sz="1000" kern="1200" dirty="0" err="1">
                          <a:solidFill>
                            <a:schemeClr val="dk1"/>
                          </a:solidFill>
                          <a:effectLst/>
                        </a:rPr>
                        <a:t>development</a:t>
                      </a:r>
                      <a:r>
                        <a:rPr lang="mi-NZ" sz="1000" kern="1200" dirty="0">
                          <a:solidFill>
                            <a:schemeClr val="dk1"/>
                          </a:solidFill>
                          <a:effectLst/>
                        </a:rPr>
                        <a:t> </a:t>
                      </a:r>
                      <a:r>
                        <a:rPr lang="mi-NZ" sz="1000" kern="1200" dirty="0" err="1">
                          <a:solidFill>
                            <a:schemeClr val="dk1"/>
                          </a:solidFill>
                          <a:effectLst/>
                        </a:rPr>
                        <a:t>opportunities</a:t>
                      </a:r>
                      <a:r>
                        <a:rPr lang="mi-NZ" sz="1000" kern="1200" dirty="0">
                          <a:solidFill>
                            <a:schemeClr val="dk1"/>
                          </a:solidFill>
                          <a:effectLst/>
                        </a:rPr>
                        <a:t>.</a:t>
                      </a:r>
                      <a:endParaRPr lang="en-NZ" sz="1000" kern="1200" dirty="0">
                        <a:solidFill>
                          <a:schemeClr val="dk1"/>
                        </a:solidFill>
                        <a:effectLst/>
                      </a:endParaRP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To further address inequity, consideration could be given to </a:t>
                      </a:r>
                      <a:r>
                        <a:rPr lang="en-NZ" sz="1000" kern="1200" dirty="0" err="1">
                          <a:solidFill>
                            <a:schemeClr val="dk1"/>
                          </a:solidFill>
                          <a:latin typeface="+mn-lt"/>
                          <a:ea typeface="+mn-ea"/>
                          <a:cs typeface="Calibri Light" panose="020F0302020204030204" pitchFamily="34" charset="0"/>
                        </a:rPr>
                        <a:t>prioritisaton</a:t>
                      </a:r>
                      <a:r>
                        <a:rPr lang="en-NZ" sz="1000" kern="1200" dirty="0">
                          <a:solidFill>
                            <a:schemeClr val="dk1"/>
                          </a:solidFill>
                          <a:latin typeface="+mn-lt"/>
                          <a:ea typeface="+mn-ea"/>
                          <a:cs typeface="Calibri Light" panose="020F0302020204030204" pitchFamily="34" charset="0"/>
                        </a:rPr>
                        <a:t> of Māori and Pacific students, using ethnicity as a weighted criterion for prioritisation of initial interactions with SBHS. Similar tools are currently in use to address inequities in access to surgery, for example.</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000" kern="1200" dirty="0">
                          <a:solidFill>
                            <a:schemeClr val="dk1"/>
                          </a:solidFill>
                          <a:latin typeface="+mn-lt"/>
                          <a:ea typeface="+mn-ea"/>
                          <a:cs typeface="Calibri Light" panose="020F0302020204030204" pitchFamily="34" charset="0"/>
                        </a:rPr>
                        <a:t>All priority groups presented the same theme – I want to be seen and I want to be understood. Following their guidance, as outlined in this document, will assist in reaching equitable outcomes for all our rangatahi.</a:t>
                      </a: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p>
                      <a:pPr marL="171450" marR="0" lvl="0" indent="-171450" algn="l" defTabSz="78520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000" kern="1200" dirty="0">
                        <a:solidFill>
                          <a:schemeClr val="dk1"/>
                        </a:solidFill>
                        <a:latin typeface="+mn-lt"/>
                        <a:ea typeface="+mn-ea"/>
                        <a:cs typeface="Calibri Light" panose="020F0302020204030204" pitchFamily="34" charset="0"/>
                      </a:endParaRPr>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4688647"/>
                  </a:ext>
                </a:extLst>
              </a:tr>
            </a:tbl>
          </a:graphicData>
        </a:graphic>
      </p:graphicFrame>
    </p:spTree>
    <p:extLst>
      <p:ext uri="{BB962C8B-B14F-4D97-AF65-F5344CB8AC3E}">
        <p14:creationId xmlns:p14="http://schemas.microsoft.com/office/powerpoint/2010/main" val="421272424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86E170-BC6B-4337-A7A6-A0DB37DFECF7}"/>
              </a:ext>
            </a:extLst>
          </p:cNvPr>
          <p:cNvSpPr>
            <a:spLocks noGrp="1"/>
          </p:cNvSpPr>
          <p:nvPr>
            <p:ph type="body" idx="1"/>
          </p:nvPr>
        </p:nvSpPr>
        <p:spPr>
          <a:xfrm>
            <a:off x="3874742" y="1331559"/>
            <a:ext cx="6357829" cy="5499454"/>
          </a:xfrm>
        </p:spPr>
        <p:txBody>
          <a:bodyPr/>
          <a:lstStyle/>
          <a:p>
            <a:r>
              <a:rPr lang="en-NZ" sz="1400" dirty="0"/>
              <a:t>This document supports Te Ūkaipō as the SBHS Model of Care, as the foundation of all interactions with rangatahi within SBHS. This creates a holistic, values-informed  Model of Care that is guided by mātauranga Māori and Te Ao Māori.</a:t>
            </a:r>
          </a:p>
          <a:p>
            <a:r>
              <a:rPr lang="en-NZ" sz="1400" dirty="0"/>
              <a:t>The conclusions in this document drew on extensive engagement with SBHS programme partners, workforce, and, importantly, the voice of rangatahi priority groups. The content was co-designed with priority group rangatahi and reviewed by M</a:t>
            </a:r>
            <a:r>
              <a:rPr lang="en-NZ" sz="1400" dirty="0">
                <a:latin typeface="Calibri Light" panose="020F0302020204030204" pitchFamily="34" charset="0"/>
                <a:cs typeface="Calibri Light" panose="020F0302020204030204" pitchFamily="34" charset="0"/>
              </a:rPr>
              <a:t>ā</a:t>
            </a:r>
            <a:r>
              <a:rPr lang="en-NZ" sz="1400" dirty="0"/>
              <a:t>ngai Whakatipu.</a:t>
            </a:r>
          </a:p>
          <a:p>
            <a:r>
              <a:rPr lang="en-NZ" sz="1400" dirty="0"/>
              <a:t>Te Whatu Ora will take the lead on ensuring the mahi, learnings and conclusions are folded into the other workstreams of the Enhancements Programme.</a:t>
            </a:r>
          </a:p>
          <a:p>
            <a:r>
              <a:rPr lang="en-NZ" sz="1400" dirty="0"/>
              <a:t>A w</a:t>
            </a:r>
            <a:r>
              <a:rPr lang="en-NZ" sz="1400" dirty="0">
                <a:latin typeface="Calibri Light" panose="020F0302020204030204" pitchFamily="34" charset="0"/>
                <a:cs typeface="Calibri Light" panose="020F0302020204030204" pitchFamily="34" charset="0"/>
              </a:rPr>
              <a:t>ā</a:t>
            </a:r>
            <a:r>
              <a:rPr lang="en-NZ" sz="1400" dirty="0"/>
              <a:t>nanga programme for Te Ūkaipō is currently being developed, to be delivered kanohi ki te kanohi across the motu from October 2023. SBHS practitioners will  have access to the w</a:t>
            </a:r>
            <a:r>
              <a:rPr lang="en-NZ" sz="1400" dirty="0">
                <a:latin typeface="Calibri Light" panose="020F0302020204030204" pitchFamily="34" charset="0"/>
                <a:cs typeface="Calibri Light" panose="020F0302020204030204" pitchFamily="34" charset="0"/>
              </a:rPr>
              <a:t>ā</a:t>
            </a:r>
            <a:r>
              <a:rPr lang="en-NZ" sz="1400" dirty="0"/>
              <a:t>nanga, to understand the practice, and to consider Te Ūkaipō when upholding quality standards for SBHS delivery. The w</a:t>
            </a:r>
            <a:r>
              <a:rPr lang="en-NZ" sz="1400" dirty="0">
                <a:latin typeface="Calibri Light" panose="020F0302020204030204" pitchFamily="34" charset="0"/>
                <a:cs typeface="Calibri Light" panose="020F0302020204030204" pitchFamily="34" charset="0"/>
              </a:rPr>
              <a:t>ā</a:t>
            </a:r>
            <a:r>
              <a:rPr lang="en-NZ" sz="1400" dirty="0"/>
              <a:t>nanga will have an online eLearning component to further enhance learning for all SBHS staff. </a:t>
            </a:r>
          </a:p>
          <a:p>
            <a:endParaRPr lang="en-NZ" sz="1400" dirty="0"/>
          </a:p>
          <a:p>
            <a:endParaRPr lang="en-NZ" sz="1400" dirty="0"/>
          </a:p>
          <a:p>
            <a:endParaRPr lang="en-NZ" sz="1400" dirty="0"/>
          </a:p>
          <a:p>
            <a:pPr marL="171450" indent="-171450">
              <a:buFontTx/>
              <a:buChar char="-"/>
            </a:pPr>
            <a:endParaRPr lang="en-NZ" sz="1400" dirty="0"/>
          </a:p>
          <a:p>
            <a:pPr marL="171450" indent="-171450">
              <a:buFontTx/>
              <a:buChar char="-"/>
            </a:pPr>
            <a:endParaRPr lang="en-NZ" sz="1400" dirty="0"/>
          </a:p>
        </p:txBody>
      </p:sp>
      <p:sp>
        <p:nvSpPr>
          <p:cNvPr id="3" name="Title 2">
            <a:extLst>
              <a:ext uri="{FF2B5EF4-FFF2-40B4-BE49-F238E27FC236}">
                <a16:creationId xmlns:a16="http://schemas.microsoft.com/office/drawing/2014/main" id="{5AB2B790-7535-4897-9BDA-468CA65C8FED}"/>
              </a:ext>
            </a:extLst>
          </p:cNvPr>
          <p:cNvSpPr>
            <a:spLocks noGrp="1"/>
          </p:cNvSpPr>
          <p:nvPr>
            <p:ph type="title"/>
          </p:nvPr>
        </p:nvSpPr>
        <p:spPr>
          <a:xfrm>
            <a:off x="3679825" y="536837"/>
            <a:ext cx="4981575" cy="648641"/>
          </a:xfrm>
        </p:spPr>
        <p:txBody>
          <a:bodyPr/>
          <a:lstStyle/>
          <a:p>
            <a:r>
              <a:rPr lang="en-NZ">
                <a:latin typeface="+mj-lt"/>
              </a:rPr>
              <a:t>Te </a:t>
            </a:r>
            <a:r>
              <a:rPr lang="en-NZ" err="1">
                <a:latin typeface="+mj-lt"/>
              </a:rPr>
              <a:t>Rāpopototanga</a:t>
            </a:r>
            <a:r>
              <a:rPr lang="en-NZ">
                <a:latin typeface="+mj-lt"/>
              </a:rPr>
              <a:t> me </a:t>
            </a:r>
            <a:r>
              <a:rPr lang="en-NZ" err="1">
                <a:latin typeface="+mj-lt"/>
              </a:rPr>
              <a:t>ngā</a:t>
            </a:r>
            <a:r>
              <a:rPr lang="en-NZ">
                <a:latin typeface="+mj-lt"/>
              </a:rPr>
              <a:t> </a:t>
            </a:r>
            <a:r>
              <a:rPr lang="en-NZ" err="1">
                <a:latin typeface="+mj-lt"/>
              </a:rPr>
              <a:t>Nekehanga</a:t>
            </a:r>
            <a:r>
              <a:rPr lang="en-NZ">
                <a:latin typeface="+mj-lt"/>
              </a:rPr>
              <a:t> </a:t>
            </a:r>
            <a:r>
              <a:rPr lang="en-NZ" err="1">
                <a:latin typeface="+mj-lt"/>
              </a:rPr>
              <a:t>Whakamua</a:t>
            </a:r>
            <a:r>
              <a:rPr lang="en-NZ">
                <a:latin typeface="+mj-lt"/>
              </a:rPr>
              <a:t>| </a:t>
            </a:r>
            <a:r>
              <a:rPr lang="en-NZ" b="0">
                <a:latin typeface="+mj-lt"/>
              </a:rPr>
              <a:t>Summary and Next Steps</a:t>
            </a:r>
          </a:p>
        </p:txBody>
      </p:sp>
      <p:grpSp>
        <p:nvGrpSpPr>
          <p:cNvPr id="4" name="Group 3">
            <a:extLst>
              <a:ext uri="{FF2B5EF4-FFF2-40B4-BE49-F238E27FC236}">
                <a16:creationId xmlns:a16="http://schemas.microsoft.com/office/drawing/2014/main" id="{E8B424F4-3567-49C5-AC9D-8E818690854F}"/>
              </a:ext>
            </a:extLst>
          </p:cNvPr>
          <p:cNvGrpSpPr/>
          <p:nvPr/>
        </p:nvGrpSpPr>
        <p:grpSpPr>
          <a:xfrm>
            <a:off x="0" y="-6007"/>
            <a:ext cx="3479800" cy="7565682"/>
            <a:chOff x="0" y="-6007"/>
            <a:chExt cx="3183146" cy="7565682"/>
          </a:xfrm>
        </p:grpSpPr>
        <p:sp>
          <p:nvSpPr>
            <p:cNvPr id="5" name="Rectangle 4">
              <a:extLst>
                <a:ext uri="{FF2B5EF4-FFF2-40B4-BE49-F238E27FC236}">
                  <a16:creationId xmlns:a16="http://schemas.microsoft.com/office/drawing/2014/main" id="{135DA441-6A40-4A47-8CA8-27B5F299697A}"/>
                </a:ext>
              </a:extLst>
            </p:cNvPr>
            <p:cNvSpPr/>
            <p:nvPr/>
          </p:nvSpPr>
          <p:spPr bwMode="gray">
            <a:xfrm>
              <a:off x="0" y="-6007"/>
              <a:ext cx="3183146" cy="7565682"/>
            </a:xfrm>
            <a:prstGeom prst="rect">
              <a:avLst/>
            </a:prstGeom>
            <a:gradFill flip="none" rotWithShape="1">
              <a:gsLst>
                <a:gs pos="1000">
                  <a:schemeClr val="accent1">
                    <a:alpha val="70026"/>
                  </a:schemeClr>
                </a:gs>
                <a:gs pos="51000">
                  <a:srgbClr val="00ABAB"/>
                </a:gs>
                <a:gs pos="100000">
                  <a:schemeClr val="accent6">
                    <a:lumMod val="95000"/>
                    <a:lumOff val="5000"/>
                  </a:schemeClr>
                </a:gs>
              </a:gsLst>
              <a:lin ang="270000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endParaRPr>
            </a:p>
          </p:txBody>
        </p:sp>
        <p:pic>
          <p:nvPicPr>
            <p:cNvPr id="6" name="Picture 5">
              <a:extLst>
                <a:ext uri="{FF2B5EF4-FFF2-40B4-BE49-F238E27FC236}">
                  <a16:creationId xmlns:a16="http://schemas.microsoft.com/office/drawing/2014/main" id="{4228540B-D970-44B8-A627-888DC4825248}"/>
                </a:ext>
              </a:extLst>
            </p:cNvPr>
            <p:cNvPicPr>
              <a:picLocks noChangeAspect="1"/>
            </p:cNvPicPr>
            <p:nvPr/>
          </p:nvPicPr>
          <p:blipFill rotWithShape="1">
            <a:blip r:embed="rId3">
              <a:alphaModFix amt="44000"/>
            </a:blip>
            <a:srcRect l="42864" t="31868" r="35107" b="32154"/>
            <a:stretch/>
          </p:blipFill>
          <p:spPr>
            <a:xfrm rot="10800000">
              <a:off x="0" y="1185478"/>
              <a:ext cx="3183145" cy="5199028"/>
            </a:xfrm>
            <a:prstGeom prst="rect">
              <a:avLst/>
            </a:prstGeom>
          </p:spPr>
        </p:pic>
      </p:grpSp>
    </p:spTree>
    <p:extLst>
      <p:ext uri="{BB962C8B-B14F-4D97-AF65-F5344CB8AC3E}">
        <p14:creationId xmlns:p14="http://schemas.microsoft.com/office/powerpoint/2010/main" val="16285389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12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327BD-D410-2AF8-68EE-99B90F51380E}"/>
              </a:ext>
              <a:ext uri="{C183D7F6-B498-43B3-948B-1728B52AA6E4}">
                <adec:decorative xmlns:adec="http://schemas.microsoft.com/office/drawing/2017/decorative" val="1"/>
              </a:ext>
            </a:extLst>
          </p:cNvPr>
          <p:cNvPicPr>
            <a:picLocks noChangeAspect="1"/>
          </p:cNvPicPr>
          <p:nvPr/>
        </p:nvPicPr>
        <p:blipFill rotWithShape="1">
          <a:blip r:embed="rId5">
            <a:alphaModFix amt="70000"/>
          </a:blip>
          <a:srcRect l="45771" t="34336" r="27777" b="46988"/>
          <a:stretch/>
        </p:blipFill>
        <p:spPr>
          <a:xfrm>
            <a:off x="-14697" y="0"/>
            <a:ext cx="10706510" cy="7559674"/>
          </a:xfrm>
          <a:prstGeom prst="rect">
            <a:avLst/>
          </a:prstGeom>
        </p:spPr>
      </p:pic>
      <p:sp>
        <p:nvSpPr>
          <p:cNvPr id="2" name="Title 1">
            <a:extLst>
              <a:ext uri="{FF2B5EF4-FFF2-40B4-BE49-F238E27FC236}">
                <a16:creationId xmlns:a16="http://schemas.microsoft.com/office/drawing/2014/main" id="{0FB0E3E8-A708-1A9A-8FD1-D448D083FE6C}"/>
              </a:ext>
            </a:extLst>
          </p:cNvPr>
          <p:cNvSpPr>
            <a:spLocks noGrp="1"/>
          </p:cNvSpPr>
          <p:nvPr>
            <p:ph type="title"/>
          </p:nvPr>
        </p:nvSpPr>
        <p:spPr>
          <a:xfrm>
            <a:off x="423215" y="2055570"/>
            <a:ext cx="3108845" cy="1755329"/>
          </a:xfrm>
        </p:spPr>
        <p:txBody>
          <a:bodyPr/>
          <a:lstStyle/>
          <a:p>
            <a:br>
              <a:rPr lang="en-AU" dirty="0"/>
            </a:br>
            <a:r>
              <a:rPr lang="en-AU" dirty="0" err="1"/>
              <a:t>Tirohanga</a:t>
            </a:r>
            <a:r>
              <a:rPr lang="en-AU" dirty="0"/>
              <a:t> </a:t>
            </a:r>
            <a:r>
              <a:rPr lang="en-AU" dirty="0" err="1"/>
              <a:t>Whānui</a:t>
            </a:r>
            <a:br>
              <a:rPr lang="en-AU" dirty="0"/>
            </a:br>
            <a:r>
              <a:rPr lang="en-AU" b="0" dirty="0"/>
              <a:t>Overview</a:t>
            </a:r>
          </a:p>
        </p:txBody>
      </p:sp>
      <p:sp>
        <p:nvSpPr>
          <p:cNvPr id="3" name="Text Placeholder 2">
            <a:extLst>
              <a:ext uri="{FF2B5EF4-FFF2-40B4-BE49-F238E27FC236}">
                <a16:creationId xmlns:a16="http://schemas.microsoft.com/office/drawing/2014/main" id="{C3308393-C2A1-F038-9FC2-3E2473E6E173}"/>
              </a:ext>
            </a:extLst>
          </p:cNvPr>
          <p:cNvSpPr>
            <a:spLocks noGrp="1"/>
          </p:cNvSpPr>
          <p:nvPr>
            <p:ph type="body" idx="1"/>
          </p:nvPr>
        </p:nvSpPr>
        <p:spPr>
          <a:xfrm>
            <a:off x="423215" y="3952682"/>
            <a:ext cx="4778706" cy="1726811"/>
          </a:xfrm>
        </p:spPr>
        <p:txBody>
          <a:bodyPr/>
          <a:lstStyle/>
          <a:p>
            <a:endParaRPr lang="en-AU" sz="1800" dirty="0">
              <a:latin typeface="+mj-lt"/>
            </a:endParaRPr>
          </a:p>
        </p:txBody>
      </p:sp>
    </p:spTree>
    <p:custDataLst>
      <p:custData r:id="rId1"/>
      <p:custData r:id="rId2"/>
    </p:custDataLst>
    <p:extLst>
      <p:ext uri="{BB962C8B-B14F-4D97-AF65-F5344CB8AC3E}">
        <p14:creationId xmlns:p14="http://schemas.microsoft.com/office/powerpoint/2010/main" val="10273205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1B9B8E-D21E-4C29-A9D0-D5C96BDE6B94}"/>
              </a:ext>
            </a:extLst>
          </p:cNvPr>
          <p:cNvSpPr>
            <a:spLocks noGrp="1"/>
          </p:cNvSpPr>
          <p:nvPr>
            <p:ph type="title"/>
          </p:nvPr>
        </p:nvSpPr>
        <p:spPr/>
        <p:txBody>
          <a:bodyPr/>
          <a:lstStyle/>
          <a:p>
            <a:r>
              <a:rPr lang="en-NZ" err="1">
                <a:latin typeface="+mj-lt"/>
              </a:rPr>
              <a:t>Tīmatanga</a:t>
            </a:r>
            <a:r>
              <a:rPr lang="en-NZ" b="0">
                <a:latin typeface="+mj-lt"/>
              </a:rPr>
              <a:t>|</a:t>
            </a:r>
            <a:r>
              <a:rPr lang="en-NZ">
                <a:latin typeface="+mj-lt"/>
              </a:rPr>
              <a:t> </a:t>
            </a:r>
            <a:r>
              <a:rPr lang="en-NZ" b="0">
                <a:latin typeface="+mj-lt"/>
              </a:rPr>
              <a:t>Introduction</a:t>
            </a:r>
          </a:p>
        </p:txBody>
      </p:sp>
      <p:sp>
        <p:nvSpPr>
          <p:cNvPr id="6" name="Text Placeholder 5">
            <a:extLst>
              <a:ext uri="{FF2B5EF4-FFF2-40B4-BE49-F238E27FC236}">
                <a16:creationId xmlns:a16="http://schemas.microsoft.com/office/drawing/2014/main" id="{98C48BAD-3220-48FA-B38F-C064E1FDFC94}"/>
              </a:ext>
            </a:extLst>
          </p:cNvPr>
          <p:cNvSpPr>
            <a:spLocks noGrp="1"/>
          </p:cNvSpPr>
          <p:nvPr>
            <p:ph type="body" idx="12"/>
          </p:nvPr>
        </p:nvSpPr>
        <p:spPr>
          <a:xfrm>
            <a:off x="377825" y="1332853"/>
            <a:ext cx="7806151" cy="977265"/>
          </a:xfrm>
        </p:spPr>
        <p:txBody>
          <a:bodyPr/>
          <a:lstStyle/>
          <a:p>
            <a:r>
              <a:rPr lang="en-NZ" sz="1400" dirty="0">
                <a:solidFill>
                  <a:schemeClr val="tx1"/>
                </a:solidFill>
                <a:latin typeface="+mn-lt"/>
              </a:rPr>
              <a:t>Te Ūkaipō is the </a:t>
            </a:r>
            <a:r>
              <a:rPr lang="en-NZ" dirty="0">
                <a:solidFill>
                  <a:schemeClr val="tx1"/>
                </a:solidFill>
                <a:latin typeface="+mn-lt"/>
              </a:rPr>
              <a:t>foundation for the School Based Health Services (SBHS) Enhancements Programme, in the way SBHS work, the mahi they produce and the outcomes for rangatahi. </a:t>
            </a:r>
            <a:r>
              <a:rPr lang="en-NZ" sz="1400" dirty="0">
                <a:solidFill>
                  <a:schemeClr val="tx1"/>
                </a:solidFill>
                <a:latin typeface="+mn-lt"/>
              </a:rPr>
              <a:t>Te Ūkaipō is an expression of te </a:t>
            </a:r>
            <a:r>
              <a:rPr lang="en-NZ" sz="1400" dirty="0" err="1">
                <a:solidFill>
                  <a:schemeClr val="tx1"/>
                </a:solidFill>
                <a:latin typeface="+mn-lt"/>
              </a:rPr>
              <a:t>ao</a:t>
            </a:r>
            <a:r>
              <a:rPr lang="en-NZ" sz="1400" dirty="0">
                <a:solidFill>
                  <a:schemeClr val="tx1"/>
                </a:solidFill>
                <a:latin typeface="+mn-lt"/>
              </a:rPr>
              <a:t> Māori values and principles, Te Tiriti o Waitangi principles, He Korowai Oranga (Māori Health Strategy) and Whakamaua</a:t>
            </a:r>
            <a:r>
              <a:rPr lang="en-NZ" dirty="0">
                <a:solidFill>
                  <a:schemeClr val="tx1"/>
                </a:solidFill>
                <a:latin typeface="+mn-lt"/>
              </a:rPr>
              <a:t>:</a:t>
            </a:r>
            <a:r>
              <a:rPr lang="en-NZ" sz="1400" dirty="0">
                <a:solidFill>
                  <a:schemeClr val="tx1"/>
                </a:solidFill>
                <a:latin typeface="+mn-lt"/>
              </a:rPr>
              <a:t> Māori Health Action Plan (Whakamaua). Te Ūkaipō includes nine kaupapa Māori whanonga pono (values) with corresponding </a:t>
            </a:r>
            <a:r>
              <a:rPr lang="en-NZ" sz="1400" dirty="0" err="1">
                <a:solidFill>
                  <a:schemeClr val="tx1"/>
                </a:solidFill>
                <a:latin typeface="+mn-lt"/>
              </a:rPr>
              <a:t>whakataukī</a:t>
            </a:r>
            <a:r>
              <a:rPr lang="en-NZ" sz="1400" dirty="0">
                <a:solidFill>
                  <a:schemeClr val="tx1"/>
                </a:solidFill>
                <a:latin typeface="+mn-lt"/>
              </a:rPr>
              <a:t>. These values shape and influence the commissioning and delivery of SBHS by enabling a Māori centric approach to enhance the experience of rangatahi in SBHS. </a:t>
            </a:r>
          </a:p>
          <a:p>
            <a:r>
              <a:rPr lang="en-NZ" sz="1400" dirty="0">
                <a:solidFill>
                  <a:schemeClr val="tx1"/>
                </a:solidFill>
                <a:latin typeface="+mn-lt"/>
              </a:rPr>
              <a:t>Te Whatu Ora (Health New Zealand) has set up an SBHS Enhancements </a:t>
            </a:r>
            <a:r>
              <a:rPr lang="en-NZ" dirty="0">
                <a:solidFill>
                  <a:schemeClr val="tx1"/>
                </a:solidFill>
                <a:latin typeface="+mn-lt"/>
              </a:rPr>
              <a:t>P</a:t>
            </a:r>
            <a:r>
              <a:rPr lang="en-NZ" sz="1400" dirty="0">
                <a:solidFill>
                  <a:schemeClr val="tx1"/>
                </a:solidFill>
                <a:latin typeface="+mn-lt"/>
              </a:rPr>
              <a:t>rogramme (the programme) to build assurance that SBHS are effective and efficient in improving outcomes for young people and achieving equity. The programme has a focus on populations currently not well served by the system, including: rangatahi Māori; Pacific young people; rainbow young people; care-experienced young people; young people with disabilities.</a:t>
            </a:r>
          </a:p>
          <a:p>
            <a:r>
              <a:rPr lang="en-NZ" sz="1400" dirty="0">
                <a:solidFill>
                  <a:schemeClr val="tx1"/>
                </a:solidFill>
                <a:latin typeface="+mn-lt"/>
              </a:rPr>
              <a:t>In April 2022, Te Whatu Ora released </a:t>
            </a:r>
            <a:r>
              <a:rPr lang="en-NZ" dirty="0">
                <a:solidFill>
                  <a:schemeClr val="tx1"/>
                </a:solidFill>
                <a:latin typeface="+mn-lt"/>
              </a:rPr>
              <a:t>a request for proposal for a project </a:t>
            </a:r>
            <a:r>
              <a:rPr lang="en-NZ" sz="1400" dirty="0">
                <a:solidFill>
                  <a:schemeClr val="tx1"/>
                </a:solidFill>
                <a:latin typeface="+mn-lt"/>
              </a:rPr>
              <a:t>to develop and implement a model of care for the Year 9 Health Check within School Based Health Services (the model). The model was to be based on positive models of youth health and development, which work from a holistic perspective, based in Te Ūkaipō and embedded in the context of a young person’s life and relationships. It can also be described as a “health promoting interaction informed by clinical assessment”.</a:t>
            </a:r>
          </a:p>
          <a:p>
            <a:r>
              <a:rPr lang="en-NZ" sz="1400" dirty="0">
                <a:solidFill>
                  <a:schemeClr val="tx1"/>
                </a:solidFill>
                <a:latin typeface="+mn-lt"/>
              </a:rPr>
              <a:t>This document outlines rangatahi feedback and suggested service improvements for the current “Year 9 Health Check”, positioning Te Ūkaipō as the Model of Care for all SBHS. </a:t>
            </a:r>
          </a:p>
          <a:p>
            <a:r>
              <a:rPr lang="en-NZ" dirty="0">
                <a:solidFill>
                  <a:srgbClr val="000000"/>
                </a:solidFill>
                <a:effectLst/>
                <a:latin typeface="+mn-lt"/>
                <a:ea typeface="Times New Roman" panose="02020603050405020304" pitchFamily="18" charset="0"/>
                <a:cs typeface="Segoe UI" panose="020B0502040204020203" pitchFamily="34" charset="0"/>
              </a:rPr>
              <a:t>Note that while Te Whatu Ora commissioned this project, implementation of any actions or recommendations is subject to approval and resourcing. Te Whatu Ora has no obligation or commitment to implementing any actions or recommendations. </a:t>
            </a:r>
            <a:endParaRPr lang="en-NZ" dirty="0">
              <a:effectLst/>
              <a:latin typeface="+mn-lt"/>
              <a:ea typeface="Calibri" panose="020F0502020204030204" pitchFamily="34" charset="0"/>
              <a:cs typeface="Times New Roman" panose="02020603050405020304" pitchFamily="18" charset="0"/>
            </a:endParaRPr>
          </a:p>
          <a:p>
            <a:endParaRPr lang="en-NZ" sz="1400" dirty="0">
              <a:solidFill>
                <a:schemeClr val="tx1"/>
              </a:solidFill>
              <a:latin typeface="+mn-lt"/>
            </a:endParaRPr>
          </a:p>
          <a:p>
            <a:endParaRPr lang="en-NZ" sz="1400" dirty="0"/>
          </a:p>
          <a:p>
            <a:endParaRPr lang="en-NZ" dirty="0"/>
          </a:p>
          <a:p>
            <a:endParaRPr lang="en-NZ" sz="1400" dirty="0"/>
          </a:p>
          <a:p>
            <a:endParaRPr lang="en-NZ" sz="1400" dirty="0">
              <a:solidFill>
                <a:schemeClr val="tx1"/>
              </a:solidFill>
            </a:endParaRPr>
          </a:p>
          <a:p>
            <a:endParaRPr lang="en-NZ" dirty="0">
              <a:solidFill>
                <a:schemeClr val="tx1"/>
              </a:solidFill>
            </a:endParaRPr>
          </a:p>
          <a:p>
            <a:endParaRPr lang="en-NZ" dirty="0">
              <a:solidFill>
                <a:schemeClr val="tx1"/>
              </a:solidFill>
            </a:endParaRPr>
          </a:p>
        </p:txBody>
      </p:sp>
      <p:sp>
        <p:nvSpPr>
          <p:cNvPr id="10" name="Rectangle 9">
            <a:extLst>
              <a:ext uri="{FF2B5EF4-FFF2-40B4-BE49-F238E27FC236}">
                <a16:creationId xmlns:a16="http://schemas.microsoft.com/office/drawing/2014/main" id="{1366E1B2-1717-4B8B-8711-D39129131D91}"/>
              </a:ext>
              <a:ext uri="{C183D7F6-B498-43B3-948B-1728B52AA6E4}">
                <adec:decorative xmlns:adec="http://schemas.microsoft.com/office/drawing/2017/decorative" val="1"/>
              </a:ext>
            </a:extLst>
          </p:cNvPr>
          <p:cNvSpPr/>
          <p:nvPr/>
        </p:nvSpPr>
        <p:spPr bwMode="gray">
          <a:xfrm>
            <a:off x="8351813" y="-16065"/>
            <a:ext cx="2340000" cy="7565150"/>
          </a:xfrm>
          <a:prstGeom prst="rect">
            <a:avLst/>
          </a:prstGeom>
          <a:gradFill flip="none" rotWithShape="1">
            <a:gsLst>
              <a:gs pos="1000">
                <a:schemeClr val="accent1">
                  <a:alpha val="70026"/>
                </a:schemeClr>
              </a:gs>
              <a:gs pos="51000">
                <a:srgbClr val="00ABAB"/>
              </a:gs>
              <a:gs pos="100000">
                <a:schemeClr val="accent6">
                  <a:lumMod val="95000"/>
                  <a:lumOff val="5000"/>
                </a:schemeClr>
              </a:gs>
            </a:gsLst>
            <a:lin ang="270000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endParaRPr>
          </a:p>
        </p:txBody>
      </p:sp>
      <p:pic>
        <p:nvPicPr>
          <p:cNvPr id="11" name="Picture 10">
            <a:extLst>
              <a:ext uri="{FF2B5EF4-FFF2-40B4-BE49-F238E27FC236}">
                <a16:creationId xmlns:a16="http://schemas.microsoft.com/office/drawing/2014/main" id="{3936DA46-3CFD-4B63-9F33-77C31C3E3C66}"/>
              </a:ext>
              <a:ext uri="{C183D7F6-B498-43B3-948B-1728B52AA6E4}">
                <adec:decorative xmlns:adec="http://schemas.microsoft.com/office/drawing/2017/decorative" val="1"/>
              </a:ext>
            </a:extLst>
          </p:cNvPr>
          <p:cNvPicPr>
            <a:picLocks noChangeAspect="1"/>
          </p:cNvPicPr>
          <p:nvPr/>
        </p:nvPicPr>
        <p:blipFill rotWithShape="1">
          <a:blip r:embed="rId3">
            <a:alphaModFix amt="44000"/>
          </a:blip>
          <a:srcRect l="41104" t="16741" r="38885" b="29926"/>
          <a:stretch/>
        </p:blipFill>
        <p:spPr>
          <a:xfrm>
            <a:off x="8350614" y="306750"/>
            <a:ext cx="2340000" cy="6236925"/>
          </a:xfrm>
          <a:prstGeom prst="rect">
            <a:avLst/>
          </a:prstGeom>
        </p:spPr>
      </p:pic>
    </p:spTree>
    <p:extLst>
      <p:ext uri="{BB962C8B-B14F-4D97-AF65-F5344CB8AC3E}">
        <p14:creationId xmlns:p14="http://schemas.microsoft.com/office/powerpoint/2010/main" val="22401372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A6701E-7DFE-95F1-0379-823AAEE36C9D}"/>
              </a:ext>
            </a:extLst>
          </p:cNvPr>
          <p:cNvSpPr>
            <a:spLocks noGrp="1"/>
          </p:cNvSpPr>
          <p:nvPr>
            <p:ph type="title"/>
          </p:nvPr>
        </p:nvSpPr>
        <p:spPr/>
        <p:txBody>
          <a:bodyPr/>
          <a:lstStyle/>
          <a:p>
            <a:r>
              <a:rPr lang="en-NZ" err="1">
                <a:latin typeface="+mj-lt"/>
              </a:rPr>
              <a:t>Ngā</a:t>
            </a:r>
            <a:r>
              <a:rPr lang="en-NZ">
                <a:latin typeface="+mj-lt"/>
              </a:rPr>
              <a:t> </a:t>
            </a:r>
            <a:r>
              <a:rPr lang="en-NZ" err="1">
                <a:latin typeface="+mj-lt"/>
              </a:rPr>
              <a:t>Whāinga</a:t>
            </a:r>
            <a:r>
              <a:rPr lang="en-NZ">
                <a:latin typeface="+mj-lt"/>
              </a:rPr>
              <a:t> </a:t>
            </a:r>
            <a:r>
              <a:rPr lang="en-NZ" err="1">
                <a:latin typeface="+mj-lt"/>
              </a:rPr>
              <a:t>whānui</a:t>
            </a:r>
            <a:r>
              <a:rPr lang="en-NZ">
                <a:latin typeface="+mj-lt"/>
              </a:rPr>
              <a:t> me te </a:t>
            </a:r>
            <a:r>
              <a:rPr lang="en-NZ" err="1">
                <a:latin typeface="+mj-lt"/>
              </a:rPr>
              <a:t>Korahi</a:t>
            </a:r>
            <a:r>
              <a:rPr lang="en-NZ">
                <a:latin typeface="+mj-lt"/>
              </a:rPr>
              <a:t> </a:t>
            </a:r>
            <a:r>
              <a:rPr lang="en-NZ" b="0">
                <a:latin typeface="+mj-lt"/>
              </a:rPr>
              <a:t>|</a:t>
            </a:r>
            <a:r>
              <a:rPr lang="en-NZ">
                <a:latin typeface="+mj-lt"/>
              </a:rPr>
              <a:t> </a:t>
            </a:r>
            <a:r>
              <a:rPr lang="en-NZ" b="0">
                <a:latin typeface="+mj-lt"/>
              </a:rPr>
              <a:t>Aims, Objectives, and Scope</a:t>
            </a:r>
          </a:p>
        </p:txBody>
      </p:sp>
      <p:sp>
        <p:nvSpPr>
          <p:cNvPr id="6" name="Text Placeholder 5">
            <a:extLst>
              <a:ext uri="{FF2B5EF4-FFF2-40B4-BE49-F238E27FC236}">
                <a16:creationId xmlns:a16="http://schemas.microsoft.com/office/drawing/2014/main" id="{209C1F8E-04DF-1581-D61E-6F78457E9D40}"/>
              </a:ext>
            </a:extLst>
          </p:cNvPr>
          <p:cNvSpPr>
            <a:spLocks noGrp="1"/>
          </p:cNvSpPr>
          <p:nvPr>
            <p:ph type="body" idx="12"/>
          </p:nvPr>
        </p:nvSpPr>
        <p:spPr>
          <a:xfrm>
            <a:off x="386349" y="1081084"/>
            <a:ext cx="9919114" cy="977265"/>
          </a:xfrm>
        </p:spPr>
        <p:txBody>
          <a:bodyPr/>
          <a:lstStyle/>
          <a:p>
            <a:r>
              <a:rPr lang="en-NZ" dirty="0">
                <a:solidFill>
                  <a:schemeClr val="tx1"/>
                </a:solidFill>
                <a:latin typeface="+mn-lt"/>
              </a:rPr>
              <a:t>The aim of the project was to co-develop and implement a redesigned Year 9 health ‘check’ as the first interaction between rangatahi and SBHS, that forms a platform for SBHS practice. The project needed to meet the objectives outlined below:</a:t>
            </a:r>
            <a:endParaRPr lang="en-NZ" dirty="0">
              <a:solidFill>
                <a:schemeClr val="tx1"/>
              </a:solidFill>
              <a:highlight>
                <a:srgbClr val="FFFF00"/>
              </a:highlight>
              <a:latin typeface="+mn-lt"/>
            </a:endParaRPr>
          </a:p>
        </p:txBody>
      </p:sp>
      <p:graphicFrame>
        <p:nvGraphicFramePr>
          <p:cNvPr id="29" name="Table 24">
            <a:extLst>
              <a:ext uri="{FF2B5EF4-FFF2-40B4-BE49-F238E27FC236}">
                <a16:creationId xmlns:a16="http://schemas.microsoft.com/office/drawing/2014/main" id="{B2762410-3C5B-CCB3-16D9-D8E8D5B5D37D}"/>
              </a:ext>
            </a:extLst>
          </p:cNvPr>
          <p:cNvGraphicFramePr>
            <a:graphicFrameLocks noGrp="1"/>
          </p:cNvGraphicFramePr>
          <p:nvPr>
            <p:extLst>
              <p:ext uri="{D42A27DB-BD31-4B8C-83A1-F6EECF244321}">
                <p14:modId xmlns:p14="http://schemas.microsoft.com/office/powerpoint/2010/main" val="193166491"/>
              </p:ext>
            </p:extLst>
          </p:nvPr>
        </p:nvGraphicFramePr>
        <p:xfrm>
          <a:off x="386349" y="1729725"/>
          <a:ext cx="9885451" cy="5270165"/>
        </p:xfrm>
        <a:graphic>
          <a:graphicData uri="http://schemas.openxmlformats.org/drawingml/2006/table">
            <a:tbl>
              <a:tblPr firstCol="1">
                <a:tableStyleId>{74C1A8A3-306A-4EB7-A6B1-4F7E0EB9C5D6}</a:tableStyleId>
              </a:tblPr>
              <a:tblGrid>
                <a:gridCol w="1584000">
                  <a:extLst>
                    <a:ext uri="{9D8B030D-6E8A-4147-A177-3AD203B41FA5}">
                      <a16:colId xmlns:a16="http://schemas.microsoft.com/office/drawing/2014/main" val="3231335262"/>
                    </a:ext>
                  </a:extLst>
                </a:gridCol>
                <a:gridCol w="8301451">
                  <a:extLst>
                    <a:ext uri="{9D8B030D-6E8A-4147-A177-3AD203B41FA5}">
                      <a16:colId xmlns:a16="http://schemas.microsoft.com/office/drawing/2014/main" val="1281978691"/>
                    </a:ext>
                  </a:extLst>
                </a:gridCol>
              </a:tblGrid>
              <a:tr h="446469">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400" b="1" kern="1200">
                          <a:solidFill>
                            <a:schemeClr val="bg1"/>
                          </a:solidFill>
                          <a:latin typeface="+mn-lt"/>
                          <a:ea typeface="+mn-ea"/>
                          <a:cs typeface="+mn-cs"/>
                        </a:rPr>
                        <a:t>Be youth informed</a:t>
                      </a:r>
                    </a:p>
                  </a:txBody>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100">
                          <a:latin typeface="+mn-lt"/>
                          <a:cs typeface="Calibri Light" panose="020F0302020204030204" pitchFamily="34" charset="0"/>
                        </a:rPr>
                        <a:t>Be based on positive models of youth health and development, work from a holistic perspective, and be embedded in the context of a young person’s life and relationships.</a:t>
                      </a: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96219921"/>
                  </a:ext>
                </a:extLst>
              </a:tr>
              <a:tr h="435473">
                <a:tc>
                  <a:txBody>
                    <a:bodyPr/>
                    <a:lstStyle/>
                    <a:p>
                      <a:r>
                        <a:rPr lang="en-NZ" sz="1400" b="1" kern="1200">
                          <a:solidFill>
                            <a:schemeClr val="bg1"/>
                          </a:solidFill>
                          <a:latin typeface="+mn-lt"/>
                          <a:ea typeface="+mn-ea"/>
                          <a:cs typeface="+mn-cs"/>
                        </a:rPr>
                        <a:t>Embed Te </a:t>
                      </a:r>
                      <a:r>
                        <a:rPr lang="en-NZ" sz="1400" b="1" kern="1200" err="1">
                          <a:solidFill>
                            <a:schemeClr val="bg1"/>
                          </a:solidFill>
                          <a:latin typeface="+mn-lt"/>
                          <a:ea typeface="+mn-ea"/>
                          <a:cs typeface="+mn-cs"/>
                        </a:rPr>
                        <a:t>Ūkaipō</a:t>
                      </a:r>
                      <a:r>
                        <a:rPr lang="en-NZ" sz="1400" b="1" kern="1200">
                          <a:solidFill>
                            <a:schemeClr val="bg1"/>
                          </a:solidFill>
                          <a:latin typeface="+mn-lt"/>
                          <a:ea typeface="+mn-ea"/>
                          <a:cs typeface="+mn-cs"/>
                        </a:rPr>
                        <a:t> </a:t>
                      </a:r>
                    </a:p>
                  </a:txBody>
                  <a:tcPr/>
                </a:tc>
                <a:tc>
                  <a:txBody>
                    <a:bodyPr/>
                    <a:lstStyle/>
                    <a:p>
                      <a:pPr marL="0" marR="0" lvl="0" indent="0" algn="l" defTabSz="785202" rtl="0" eaLnBrk="1" fontAlgn="auto" latinLnBrk="0" hangingPunct="1">
                        <a:lnSpc>
                          <a:spcPct val="100000"/>
                        </a:lnSpc>
                        <a:spcBef>
                          <a:spcPts val="0"/>
                        </a:spcBef>
                        <a:spcAft>
                          <a:spcPts val="0"/>
                        </a:spcAft>
                        <a:buClrTx/>
                        <a:buSzTx/>
                        <a:buFontTx/>
                        <a:buNone/>
                        <a:tabLst/>
                        <a:defRPr/>
                      </a:pPr>
                      <a:r>
                        <a:rPr lang="en-NZ" sz="1100">
                          <a:latin typeface="+mn-lt"/>
                          <a:cs typeface="Calibri Light" panose="020F0302020204030204" pitchFamily="34" charset="0"/>
                        </a:rPr>
                        <a:t>Embed Te </a:t>
                      </a:r>
                      <a:r>
                        <a:rPr lang="en-NZ" sz="1100" err="1">
                          <a:latin typeface="+mn-lt"/>
                          <a:cs typeface="Calibri Light" panose="020F0302020204030204" pitchFamily="34" charset="0"/>
                        </a:rPr>
                        <a:t>Ūkaipō</a:t>
                      </a:r>
                      <a:r>
                        <a:rPr lang="en-NZ" sz="1100">
                          <a:latin typeface="+mn-lt"/>
                          <a:cs typeface="Calibri Light" panose="020F0302020204030204" pitchFamily="34" charset="0"/>
                        </a:rPr>
                        <a:t> as the overarching values-based model of care to support young people reach their full potential, through connection, a strengths-based approach, and upholding their mana.</a:t>
                      </a:r>
                    </a:p>
                  </a:txBody>
                  <a:tcP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673215006"/>
                  </a:ext>
                </a:extLst>
              </a:tr>
              <a:tr h="2110367">
                <a:tc>
                  <a:txBody>
                    <a:bodyPr/>
                    <a:lstStyle/>
                    <a:p>
                      <a:r>
                        <a:rPr lang="en-NZ" sz="1400" b="1" kern="1200">
                          <a:solidFill>
                            <a:schemeClr val="bg1"/>
                          </a:solidFill>
                          <a:latin typeface="+mn-lt"/>
                          <a:ea typeface="+mn-ea"/>
                          <a:cs typeface="+mn-cs"/>
                        </a:rPr>
                        <a:t>Encompass the following components</a:t>
                      </a:r>
                    </a:p>
                  </a:txBody>
                  <a:tcPr>
                    <a:lnR w="12700" cap="flat" cmpd="sng" algn="ctr">
                      <a:solidFill>
                        <a:srgbClr val="0D8390"/>
                      </a:solidFill>
                      <a:prstDash val="solid"/>
                      <a:round/>
                      <a:headEnd type="none" w="med" len="med"/>
                      <a:tailEnd type="none" w="med" len="med"/>
                    </a:lnR>
                  </a:tcPr>
                </a:tc>
                <a:tc>
                  <a:txBody>
                    <a:bodyPr/>
                    <a:lstStyle/>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Engagement and connections </a:t>
                      </a:r>
                      <a:r>
                        <a:rPr lang="en-NZ" sz="1100" kern="1200">
                          <a:solidFill>
                            <a:schemeClr val="dk1"/>
                          </a:solidFill>
                          <a:latin typeface="+mn-lt"/>
                          <a:ea typeface="+mn-ea"/>
                          <a:cs typeface="Calibri Light" panose="020F0302020204030204" pitchFamily="34" charset="0"/>
                        </a:rPr>
                        <a:t>(e.g., whanaungatanga): relationship development between the student and the nurse (involving whānau as appropriate) which is conducive to engagement and participation of rangatahi.</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Physical Health </a:t>
                      </a:r>
                      <a:r>
                        <a:rPr lang="en-NZ" sz="1100" kern="1200">
                          <a:solidFill>
                            <a:schemeClr val="dk1"/>
                          </a:solidFill>
                          <a:latin typeface="+mn-lt"/>
                          <a:ea typeface="+mn-ea"/>
                          <a:cs typeface="Calibri Light" panose="020F0302020204030204" pitchFamily="34" charset="0"/>
                        </a:rPr>
                        <a:t>(e.g., </a:t>
                      </a:r>
                      <a:r>
                        <a:rPr lang="en-NZ" sz="1100" kern="1200" err="1">
                          <a:solidFill>
                            <a:schemeClr val="dk1"/>
                          </a:solidFill>
                          <a:latin typeface="+mn-lt"/>
                          <a:ea typeface="+mn-ea"/>
                          <a:cs typeface="Calibri Light" panose="020F0302020204030204" pitchFamily="34" charset="0"/>
                        </a:rPr>
                        <a:t>ōritetanga</a:t>
                      </a:r>
                      <a:r>
                        <a:rPr lang="en-NZ" sz="1100" kern="1200">
                          <a:solidFill>
                            <a:schemeClr val="dk1"/>
                          </a:solidFill>
                          <a:latin typeface="+mn-lt"/>
                          <a:ea typeface="+mn-ea"/>
                          <a:cs typeface="Calibri Light" panose="020F0302020204030204" pitchFamily="34" charset="0"/>
                        </a:rPr>
                        <a:t>): components such as height and weight measurement, vision or hearing screening or illness history are standardised in the methods, data and quality used for clinical assessment and brief interventions.</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Hearing and responding</a:t>
                      </a:r>
                      <a:r>
                        <a:rPr lang="en-NZ" sz="1100" kern="1200">
                          <a:solidFill>
                            <a:schemeClr val="dk1"/>
                          </a:solidFill>
                          <a:latin typeface="+mn-lt"/>
                          <a:ea typeface="+mn-ea"/>
                          <a:cs typeface="Calibri Light" panose="020F0302020204030204" pitchFamily="34" charset="0"/>
                        </a:rPr>
                        <a:t> (e.g., aroha, </a:t>
                      </a:r>
                      <a:r>
                        <a:rPr lang="en-NZ" sz="1100" kern="1200" err="1">
                          <a:solidFill>
                            <a:schemeClr val="dk1"/>
                          </a:solidFill>
                          <a:latin typeface="+mn-lt"/>
                          <a:ea typeface="+mn-ea"/>
                          <a:cs typeface="Calibri Light" panose="020F0302020204030204" pitchFamily="34" charset="0"/>
                        </a:rPr>
                        <a:t>manaakitanga</a:t>
                      </a:r>
                      <a:r>
                        <a:rPr lang="en-NZ" sz="1100" kern="1200">
                          <a:solidFill>
                            <a:schemeClr val="dk1"/>
                          </a:solidFill>
                          <a:latin typeface="+mn-lt"/>
                          <a:ea typeface="+mn-ea"/>
                          <a:cs typeface="Calibri Light" panose="020F0302020204030204" pitchFamily="34" charset="0"/>
                        </a:rPr>
                        <a:t>): discussing areas of the health assessment that the rangatahi or the nurse wishes to explore in greater detail. Supporting young people to experience SBHS that has a positive impact on their wellbeing, currently and for their future. </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Wellbeing management </a:t>
                      </a:r>
                      <a:r>
                        <a:rPr lang="en-NZ" sz="1100" b="0" kern="1200">
                          <a:solidFill>
                            <a:schemeClr val="dk1"/>
                          </a:solidFill>
                          <a:latin typeface="+mn-lt"/>
                          <a:ea typeface="+mn-ea"/>
                          <a:cs typeface="Calibri Light" panose="020F0302020204030204" pitchFamily="34" charset="0"/>
                        </a:rPr>
                        <a:t>(</a:t>
                      </a:r>
                      <a:r>
                        <a:rPr lang="en-NZ" sz="1100" kern="1200">
                          <a:solidFill>
                            <a:schemeClr val="dk1"/>
                          </a:solidFill>
                          <a:latin typeface="+mn-lt"/>
                          <a:ea typeface="+mn-ea"/>
                          <a:cs typeface="Calibri Light" panose="020F0302020204030204" pitchFamily="34" charset="0"/>
                        </a:rPr>
                        <a:t>e.g., tino </a:t>
                      </a:r>
                      <a:r>
                        <a:rPr lang="en-NZ" sz="1100" kern="1200" err="1">
                          <a:solidFill>
                            <a:schemeClr val="dk1"/>
                          </a:solidFill>
                          <a:latin typeface="+mn-lt"/>
                          <a:ea typeface="+mn-ea"/>
                          <a:cs typeface="Calibri Light" panose="020F0302020204030204" pitchFamily="34" charset="0"/>
                        </a:rPr>
                        <a:t>uaratanga</a:t>
                      </a:r>
                      <a:r>
                        <a:rPr lang="en-NZ" sz="1100" kern="1200">
                          <a:solidFill>
                            <a:schemeClr val="dk1"/>
                          </a:solidFill>
                          <a:latin typeface="+mn-lt"/>
                          <a:ea typeface="+mn-ea"/>
                          <a:cs typeface="Calibri Light" panose="020F0302020204030204" pitchFamily="34" charset="0"/>
                        </a:rPr>
                        <a:t>, </a:t>
                      </a:r>
                      <a:r>
                        <a:rPr lang="en-NZ" sz="1100" kern="1200" err="1">
                          <a:solidFill>
                            <a:schemeClr val="dk1"/>
                          </a:solidFill>
                          <a:latin typeface="+mn-lt"/>
                          <a:ea typeface="+mn-ea"/>
                          <a:cs typeface="Calibri Light" panose="020F0302020204030204" pitchFamily="34" charset="0"/>
                        </a:rPr>
                        <a:t>wairua</a:t>
                      </a:r>
                      <a:r>
                        <a:rPr lang="en-NZ" sz="1100" kern="1200">
                          <a:solidFill>
                            <a:schemeClr val="dk1"/>
                          </a:solidFill>
                          <a:latin typeface="+mn-lt"/>
                          <a:ea typeface="+mn-ea"/>
                          <a:cs typeface="Calibri Light" panose="020F0302020204030204" pitchFamily="34" charset="0"/>
                        </a:rPr>
                        <a:t>): anticipatory guidance provided by the nurse in youth development areas tailored as relevant to the young person. Measuring things that are important to young people and are required to fully understand the health and wellbeing issues for the young person.</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Health promotion </a:t>
                      </a:r>
                      <a:r>
                        <a:rPr lang="en-NZ" sz="1100" kern="1200">
                          <a:solidFill>
                            <a:schemeClr val="dk1"/>
                          </a:solidFill>
                          <a:latin typeface="+mn-lt"/>
                          <a:ea typeface="+mn-ea"/>
                          <a:cs typeface="Calibri Light" panose="020F0302020204030204" pitchFamily="34" charset="0"/>
                        </a:rPr>
                        <a:t>(e.g., rangatiratanga, te reo): development of student health literacy. SBHS may be the first time the young person is in a healthcare setting without a parent present to lead the consultation and communication.</a:t>
                      </a:r>
                    </a:p>
                  </a:txBody>
                  <a:tcPr>
                    <a:lnL w="12700" cap="flat" cmpd="sng" algn="ctr">
                      <a:solidFill>
                        <a:srgbClr val="0D8390"/>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91813882"/>
                  </a:ext>
                </a:extLst>
              </a:tr>
              <a:tr h="2277856">
                <a:tc>
                  <a:txBody>
                    <a:bodyPr/>
                    <a:lstStyle/>
                    <a:p>
                      <a:r>
                        <a:rPr lang="en-NZ" sz="1400" b="1" kern="1200">
                          <a:solidFill>
                            <a:schemeClr val="bg1"/>
                          </a:solidFill>
                          <a:latin typeface="+mn-lt"/>
                          <a:ea typeface="+mn-ea"/>
                          <a:cs typeface="+mn-cs"/>
                        </a:rPr>
                        <a:t>Address service drivers</a:t>
                      </a:r>
                    </a:p>
                  </a:txBody>
                  <a:tcPr/>
                </a:tc>
                <a:tc>
                  <a:txBody>
                    <a:bodyPr/>
                    <a:lstStyle/>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Quality drivers: </a:t>
                      </a:r>
                      <a:r>
                        <a:rPr lang="en-NZ" sz="1100" kern="1200">
                          <a:solidFill>
                            <a:schemeClr val="dk1"/>
                          </a:solidFill>
                          <a:latin typeface="+mn-lt"/>
                          <a:ea typeface="+mn-ea"/>
                          <a:cs typeface="Calibri Light" panose="020F0302020204030204" pitchFamily="34" charset="0"/>
                        </a:rPr>
                        <a:t>There is currently no standardised model to assess and support the wellbeing of young people using SBHS. The model is currently not integrated well with primary care or with other assessments such as Gateway and Whānau Ora. The components of the model are significantly unbalanced, with too much emphasis on clinical measurement, and not enough on relational and cultural components. The name of the model (currently Year 9 assessments) is not conducive to engagement and participation of rangatahi. It needs to resonate with rangatahi. The name needs to pitch a positive and holistic approach that is not a one off and considers the developmental nature of wellbeing. The timing of the delivery of the model should be reconsidered, to ensure all students receive care at the appropriate development stage for them, and no matter what year they start at a school. </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Capacity drivers: </a:t>
                      </a:r>
                      <a:r>
                        <a:rPr lang="en-NZ" sz="1100" kern="1200">
                          <a:solidFill>
                            <a:schemeClr val="dk1"/>
                          </a:solidFill>
                          <a:latin typeface="+mn-lt"/>
                          <a:ea typeface="+mn-ea"/>
                          <a:cs typeface="Calibri Light" panose="020F0302020204030204" pitchFamily="34" charset="0"/>
                        </a:rPr>
                        <a:t>The time taken to undertake a comprehensive health assessment is a challenge under the current funding and service delivery expectations of the programme.</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Outcome drivers: </a:t>
                      </a:r>
                      <a:r>
                        <a:rPr lang="en-NZ" sz="1100" kern="1200">
                          <a:solidFill>
                            <a:schemeClr val="dk1"/>
                          </a:solidFill>
                          <a:latin typeface="+mn-lt"/>
                          <a:ea typeface="+mn-ea"/>
                          <a:cs typeface="Calibri Light" panose="020F0302020204030204" pitchFamily="34" charset="0"/>
                        </a:rPr>
                        <a:t>The model is not consistent across the service in supporting students to see themselves thrive, to carry out their own journey, and to foster their progression towards good health and social outcomes. </a:t>
                      </a:r>
                    </a:p>
                    <a:p>
                      <a:pPr marL="171450" indent="-171450">
                        <a:buFont typeface="Arial" panose="020B0604020202020204" pitchFamily="34" charset="0"/>
                        <a:buChar char="•"/>
                      </a:pPr>
                      <a:r>
                        <a:rPr lang="en-NZ" sz="1100" b="1" kern="1200">
                          <a:solidFill>
                            <a:schemeClr val="dk1"/>
                          </a:solidFill>
                          <a:latin typeface="+mn-lt"/>
                          <a:ea typeface="+mn-ea"/>
                          <a:cs typeface="Calibri Light" panose="020F0302020204030204" pitchFamily="34" charset="0"/>
                        </a:rPr>
                        <a:t>Equity drivers: </a:t>
                      </a:r>
                      <a:r>
                        <a:rPr lang="en-NZ" sz="1100" kern="1200">
                          <a:solidFill>
                            <a:schemeClr val="dk1"/>
                          </a:solidFill>
                          <a:latin typeface="+mn-lt"/>
                          <a:ea typeface="+mn-ea"/>
                          <a:cs typeface="Calibri Light" panose="020F0302020204030204" pitchFamily="34" charset="0"/>
                        </a:rPr>
                        <a:t>Consideration needs to be given to the impact on equity in delivery of the model, for example, a tiered response to different levels of need to address equity. </a:t>
                      </a:r>
                    </a:p>
                  </a:txBody>
                  <a:tcPr>
                    <a:lnT w="127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4162669485"/>
                  </a:ext>
                </a:extLst>
              </a:tr>
            </a:tbl>
          </a:graphicData>
        </a:graphic>
      </p:graphicFrame>
    </p:spTree>
    <p:extLst>
      <p:ext uri="{BB962C8B-B14F-4D97-AF65-F5344CB8AC3E}">
        <p14:creationId xmlns:p14="http://schemas.microsoft.com/office/powerpoint/2010/main" val="32282547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1B9B8E-D21E-4C29-A9D0-D5C96BDE6B94}"/>
              </a:ext>
            </a:extLst>
          </p:cNvPr>
          <p:cNvSpPr>
            <a:spLocks noGrp="1"/>
          </p:cNvSpPr>
          <p:nvPr>
            <p:ph type="title"/>
          </p:nvPr>
        </p:nvSpPr>
        <p:spPr/>
        <p:txBody>
          <a:bodyPr/>
          <a:lstStyle/>
          <a:p>
            <a:r>
              <a:rPr lang="en-NZ" err="1">
                <a:latin typeface="+mj-lt"/>
              </a:rPr>
              <a:t>Tirohanga</a:t>
            </a:r>
            <a:r>
              <a:rPr lang="en-NZ">
                <a:latin typeface="+mj-lt"/>
              </a:rPr>
              <a:t> </a:t>
            </a:r>
            <a:r>
              <a:rPr lang="en-NZ" err="1">
                <a:latin typeface="+mj-lt"/>
              </a:rPr>
              <a:t>Whānui</a:t>
            </a:r>
            <a:r>
              <a:rPr lang="en-NZ">
                <a:latin typeface="+mj-lt"/>
              </a:rPr>
              <a:t> </a:t>
            </a:r>
            <a:r>
              <a:rPr lang="en-NZ" b="0">
                <a:latin typeface="+mj-lt"/>
              </a:rPr>
              <a:t>|</a:t>
            </a:r>
            <a:r>
              <a:rPr lang="en-NZ">
                <a:latin typeface="+mj-lt"/>
              </a:rPr>
              <a:t> </a:t>
            </a:r>
            <a:r>
              <a:rPr lang="en-NZ" b="0">
                <a:latin typeface="+mj-lt"/>
              </a:rPr>
              <a:t>Overview of this mahi</a:t>
            </a:r>
          </a:p>
        </p:txBody>
      </p:sp>
      <p:sp>
        <p:nvSpPr>
          <p:cNvPr id="6" name="Text Placeholder 5">
            <a:extLst>
              <a:ext uri="{FF2B5EF4-FFF2-40B4-BE49-F238E27FC236}">
                <a16:creationId xmlns:a16="http://schemas.microsoft.com/office/drawing/2014/main" id="{98C48BAD-3220-48FA-B38F-C064E1FDFC94}"/>
              </a:ext>
            </a:extLst>
          </p:cNvPr>
          <p:cNvSpPr>
            <a:spLocks noGrp="1"/>
          </p:cNvSpPr>
          <p:nvPr>
            <p:ph type="body" idx="12"/>
          </p:nvPr>
        </p:nvSpPr>
        <p:spPr>
          <a:xfrm>
            <a:off x="356073" y="1173334"/>
            <a:ext cx="7806151" cy="5702129"/>
          </a:xfrm>
        </p:spPr>
        <p:txBody>
          <a:bodyPr/>
          <a:lstStyle/>
          <a:p>
            <a:r>
              <a:rPr lang="en-NZ" dirty="0">
                <a:solidFill>
                  <a:schemeClr val="tx1"/>
                </a:solidFill>
                <a:latin typeface="+mn-lt"/>
              </a:rPr>
              <a:t>The project was undertaken by Deloitte on behalf of Te Whatu Ora between 1 July 2022 and 30 June 2023.</a:t>
            </a:r>
          </a:p>
          <a:p>
            <a:r>
              <a:rPr lang="en-NZ" dirty="0">
                <a:solidFill>
                  <a:schemeClr val="tx1"/>
                </a:solidFill>
                <a:latin typeface="+mn-lt"/>
              </a:rPr>
              <a:t>Alongside this project, mahi to embed Te Ūkaipō was progressing. As understanding of how to embed Te Ūkaipō across the programme grew, it became clear that Te Ūkaipō is the Model of Care for SBHS. The project then pivoted to position Te Ūkaipō as the Model of Care for all School Based Health Services, and to focus on the priorities of our five key populations groups and making recommendations on suggested service improvements.</a:t>
            </a:r>
          </a:p>
          <a:p>
            <a:r>
              <a:rPr lang="en-NZ" dirty="0">
                <a:solidFill>
                  <a:schemeClr val="tx1"/>
                </a:solidFill>
                <a:latin typeface="+mn-lt"/>
              </a:rPr>
              <a:t>This document outlines rangatahi feedback and suggested service development for the current “Year 9 Health Check”. It provides an overview of the evidence and decision-making processes involved in forming the set of conclusions for service development. </a:t>
            </a:r>
          </a:p>
          <a:p>
            <a:pPr>
              <a:spcAft>
                <a:spcPts val="0"/>
              </a:spcAft>
            </a:pPr>
            <a:r>
              <a:rPr lang="en-NZ" dirty="0">
                <a:solidFill>
                  <a:schemeClr val="tx1"/>
                </a:solidFill>
                <a:latin typeface="+mn-lt"/>
              </a:rPr>
              <a:t>This report includes information gathered during the first phase of the project, which was an analysis of the current state of SBHS. The current state report is available on the Te Whatu Ora website. </a:t>
            </a:r>
          </a:p>
          <a:p>
            <a:pPr>
              <a:spcAft>
                <a:spcPts val="0"/>
              </a:spcAft>
            </a:pPr>
            <a:endParaRPr lang="en-NZ" dirty="0">
              <a:solidFill>
                <a:schemeClr val="tx1"/>
              </a:solidFill>
              <a:latin typeface="+mn-lt"/>
            </a:endParaRPr>
          </a:p>
          <a:p>
            <a:pPr>
              <a:spcAft>
                <a:spcPts val="0"/>
              </a:spcAft>
            </a:pPr>
            <a:r>
              <a:rPr lang="en-NZ" dirty="0">
                <a:solidFill>
                  <a:schemeClr val="tx1"/>
                </a:solidFill>
                <a:latin typeface="+mn-lt"/>
              </a:rPr>
              <a:t>This current state analysis included:</a:t>
            </a:r>
          </a:p>
          <a:p>
            <a:pPr marL="171450" indent="-171450">
              <a:spcAft>
                <a:spcPts val="0"/>
              </a:spcAft>
              <a:buFont typeface="Arial" panose="020B0604020202020204" pitchFamily="34" charset="0"/>
              <a:buChar char="•"/>
            </a:pPr>
            <a:r>
              <a:rPr lang="en-NZ" dirty="0">
                <a:solidFill>
                  <a:schemeClr val="tx1"/>
                </a:solidFill>
                <a:latin typeface="+mn-lt"/>
              </a:rPr>
              <a:t>A literature review of internal, national and international reports and research</a:t>
            </a:r>
          </a:p>
          <a:p>
            <a:pPr marL="171450" indent="-171450">
              <a:spcAft>
                <a:spcPts val="0"/>
              </a:spcAft>
              <a:buFont typeface="Arial" panose="020B0604020202020204" pitchFamily="34" charset="0"/>
              <a:buChar char="•"/>
            </a:pPr>
            <a:r>
              <a:rPr lang="en-NZ" dirty="0">
                <a:solidFill>
                  <a:schemeClr val="tx1"/>
                </a:solidFill>
                <a:latin typeface="+mn-lt"/>
              </a:rPr>
              <a:t>An online survey of the workforce</a:t>
            </a:r>
          </a:p>
          <a:p>
            <a:pPr marL="171450" indent="-171450">
              <a:spcAft>
                <a:spcPts val="0"/>
              </a:spcAft>
              <a:buFont typeface="Arial" panose="020B0604020202020204" pitchFamily="34" charset="0"/>
              <a:buChar char="•"/>
            </a:pPr>
            <a:r>
              <a:rPr lang="en-NZ" dirty="0">
                <a:solidFill>
                  <a:schemeClr val="tx1"/>
                </a:solidFill>
                <a:latin typeface="+mn-lt"/>
              </a:rPr>
              <a:t>Emerging themes from 11 hui with rangatahi from priority groups.</a:t>
            </a:r>
          </a:p>
          <a:p>
            <a:endParaRPr lang="en-NZ" dirty="0">
              <a:solidFill>
                <a:schemeClr val="tx1"/>
              </a:solidFill>
              <a:latin typeface="+mn-lt"/>
            </a:endParaRPr>
          </a:p>
          <a:p>
            <a:endParaRPr lang="en-NZ" dirty="0">
              <a:solidFill>
                <a:schemeClr val="tx1"/>
              </a:solidFill>
              <a:latin typeface="+mn-lt"/>
            </a:endParaRPr>
          </a:p>
          <a:p>
            <a:endParaRPr lang="en-NZ" dirty="0">
              <a:solidFill>
                <a:schemeClr val="tx1"/>
              </a:solidFill>
              <a:latin typeface="+mn-lt"/>
            </a:endParaRPr>
          </a:p>
          <a:p>
            <a:endParaRPr lang="en-NZ" sz="1200" dirty="0">
              <a:solidFill>
                <a:schemeClr val="tx1"/>
              </a:solidFill>
              <a:latin typeface="+mn-lt"/>
            </a:endParaRPr>
          </a:p>
          <a:p>
            <a:endParaRPr lang="en-NZ" sz="1400" dirty="0">
              <a:solidFill>
                <a:schemeClr val="tx1"/>
              </a:solidFill>
              <a:latin typeface="+mn-lt"/>
            </a:endParaRPr>
          </a:p>
          <a:p>
            <a:endParaRPr lang="en-NZ" dirty="0">
              <a:solidFill>
                <a:schemeClr val="tx1"/>
              </a:solidFill>
              <a:latin typeface="+mn-lt"/>
            </a:endParaRPr>
          </a:p>
          <a:p>
            <a:endParaRPr lang="en-NZ" dirty="0">
              <a:solidFill>
                <a:schemeClr val="tx1"/>
              </a:solidFill>
              <a:latin typeface="+mn-lt"/>
            </a:endParaRPr>
          </a:p>
        </p:txBody>
      </p:sp>
      <p:sp>
        <p:nvSpPr>
          <p:cNvPr id="10" name="Rectangle 9">
            <a:extLst>
              <a:ext uri="{FF2B5EF4-FFF2-40B4-BE49-F238E27FC236}">
                <a16:creationId xmlns:a16="http://schemas.microsoft.com/office/drawing/2014/main" id="{1366E1B2-1717-4B8B-8711-D39129131D91}"/>
              </a:ext>
              <a:ext uri="{C183D7F6-B498-43B3-948B-1728B52AA6E4}">
                <adec:decorative xmlns:adec="http://schemas.microsoft.com/office/drawing/2017/decorative" val="1"/>
              </a:ext>
            </a:extLst>
          </p:cNvPr>
          <p:cNvSpPr/>
          <p:nvPr/>
        </p:nvSpPr>
        <p:spPr bwMode="gray">
          <a:xfrm>
            <a:off x="8351813" y="-16065"/>
            <a:ext cx="2340000" cy="7565150"/>
          </a:xfrm>
          <a:prstGeom prst="rect">
            <a:avLst/>
          </a:prstGeom>
          <a:gradFill flip="none" rotWithShape="1">
            <a:gsLst>
              <a:gs pos="1000">
                <a:schemeClr val="accent1">
                  <a:alpha val="70026"/>
                </a:schemeClr>
              </a:gs>
              <a:gs pos="51000">
                <a:srgbClr val="00ABAB"/>
              </a:gs>
              <a:gs pos="100000">
                <a:schemeClr val="accent6">
                  <a:lumMod val="95000"/>
                  <a:lumOff val="5000"/>
                </a:schemeClr>
              </a:gs>
            </a:gsLst>
            <a:lin ang="2700000" scaled="1"/>
            <a:tileRect/>
          </a:gra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AU" sz="1600" b="1">
              <a:solidFill>
                <a:schemeClr val="bg1"/>
              </a:solidFill>
            </a:endParaRPr>
          </a:p>
        </p:txBody>
      </p:sp>
      <p:pic>
        <p:nvPicPr>
          <p:cNvPr id="11" name="Picture 10">
            <a:extLst>
              <a:ext uri="{FF2B5EF4-FFF2-40B4-BE49-F238E27FC236}">
                <a16:creationId xmlns:a16="http://schemas.microsoft.com/office/drawing/2014/main" id="{3936DA46-3CFD-4B63-9F33-77C31C3E3C66}"/>
              </a:ext>
              <a:ext uri="{C183D7F6-B498-43B3-948B-1728B52AA6E4}">
                <adec:decorative xmlns:adec="http://schemas.microsoft.com/office/drawing/2017/decorative" val="1"/>
              </a:ext>
            </a:extLst>
          </p:cNvPr>
          <p:cNvPicPr>
            <a:picLocks noChangeAspect="1"/>
          </p:cNvPicPr>
          <p:nvPr/>
        </p:nvPicPr>
        <p:blipFill rotWithShape="1">
          <a:blip r:embed="rId3">
            <a:alphaModFix amt="44000"/>
          </a:blip>
          <a:srcRect l="41104" t="16741" r="38885" b="29926"/>
          <a:stretch/>
        </p:blipFill>
        <p:spPr>
          <a:xfrm>
            <a:off x="8350614" y="306750"/>
            <a:ext cx="2340000" cy="6236925"/>
          </a:xfrm>
          <a:prstGeom prst="rect">
            <a:avLst/>
          </a:prstGeom>
        </p:spPr>
      </p:pic>
    </p:spTree>
    <p:extLst>
      <p:ext uri="{BB962C8B-B14F-4D97-AF65-F5344CB8AC3E}">
        <p14:creationId xmlns:p14="http://schemas.microsoft.com/office/powerpoint/2010/main" val="400477227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descr="Text describing Phase Four of the project ">
            <a:extLst>
              <a:ext uri="{FF2B5EF4-FFF2-40B4-BE49-F238E27FC236}">
                <a16:creationId xmlns:a16="http://schemas.microsoft.com/office/drawing/2014/main" id="{3B1369C6-D82E-4094-BD55-03359FAAF1A6}"/>
              </a:ext>
            </a:extLst>
          </p:cNvPr>
          <p:cNvSpPr/>
          <p:nvPr/>
        </p:nvSpPr>
        <p:spPr>
          <a:xfrm>
            <a:off x="8545791" y="959870"/>
            <a:ext cx="1766840" cy="5678470"/>
          </a:xfrm>
          <a:prstGeom prst="roundRect">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en-NZ" sz="1579"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BDBBA9E1-9749-4A20-95E8-4F84058CECFF}"/>
              </a:ext>
              <a:ext uri="{C183D7F6-B498-43B3-948B-1728B52AA6E4}">
                <adec:decorative xmlns:adec="http://schemas.microsoft.com/office/drawing/2017/decorative" val="1"/>
              </a:ext>
            </a:extLst>
          </p:cNvPr>
          <p:cNvSpPr/>
          <p:nvPr/>
        </p:nvSpPr>
        <p:spPr>
          <a:xfrm>
            <a:off x="6828282" y="959870"/>
            <a:ext cx="1658470" cy="5678470"/>
          </a:xfrm>
          <a:prstGeom prst="roundRect">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en-NZ" sz="1579"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705F9CCC-0A01-4204-82C9-800863EE35A9}"/>
              </a:ext>
              <a:ext uri="{C183D7F6-B498-43B3-948B-1728B52AA6E4}">
                <adec:decorative xmlns:adec="http://schemas.microsoft.com/office/drawing/2017/decorative" val="1"/>
              </a:ext>
            </a:extLst>
          </p:cNvPr>
          <p:cNvSpPr/>
          <p:nvPr/>
        </p:nvSpPr>
        <p:spPr>
          <a:xfrm>
            <a:off x="5112235" y="959993"/>
            <a:ext cx="1658470" cy="5678470"/>
          </a:xfrm>
          <a:prstGeom prst="roundRect">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en-NZ" sz="1579"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Rounded Corners 20" descr="Text describing Phase 1 of the project Discovery: Understanding the current Year 9 health check  through surveys with rangatahi and workforce &#10;">
            <a:extLst>
              <a:ext uri="{FF2B5EF4-FFF2-40B4-BE49-F238E27FC236}">
                <a16:creationId xmlns:a16="http://schemas.microsoft.com/office/drawing/2014/main" id="{A1DE0FB2-46DC-48D5-9F94-CF95D3A72080}"/>
              </a:ext>
            </a:extLst>
          </p:cNvPr>
          <p:cNvSpPr/>
          <p:nvPr/>
        </p:nvSpPr>
        <p:spPr>
          <a:xfrm>
            <a:off x="3240166" y="959993"/>
            <a:ext cx="1816122" cy="5678471"/>
          </a:xfrm>
          <a:prstGeom prst="roundRect">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endParaRPr kumimoji="0" lang="en-NZ" sz="1579"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22" name="Content Placeholder 3">
            <a:extLst>
              <a:ext uri="{FF2B5EF4-FFF2-40B4-BE49-F238E27FC236}">
                <a16:creationId xmlns:a16="http://schemas.microsoft.com/office/drawing/2014/main" id="{315A4A61-A83D-4C19-BB31-40C555AA955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72711806"/>
              </p:ext>
            </p:extLst>
          </p:nvPr>
        </p:nvGraphicFramePr>
        <p:xfrm>
          <a:off x="3167931" y="1879163"/>
          <a:ext cx="7216935" cy="40261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22">
            <a:extLst>
              <a:ext uri="{FF2B5EF4-FFF2-40B4-BE49-F238E27FC236}">
                <a16:creationId xmlns:a16="http://schemas.microsoft.com/office/drawing/2014/main" id="{B0C9CB91-F69D-4D31-8B3C-42845EB8A4AF}"/>
              </a:ext>
            </a:extLst>
          </p:cNvPr>
          <p:cNvSpPr txBox="1"/>
          <p:nvPr/>
        </p:nvSpPr>
        <p:spPr>
          <a:xfrm>
            <a:off x="3312400" y="3396978"/>
            <a:ext cx="1662656" cy="901850"/>
          </a:xfrm>
          <a:prstGeom prst="rect">
            <a:avLst/>
          </a:prstGeom>
          <a:noFill/>
        </p:spPr>
        <p:txBody>
          <a:bodyPr wrap="square" rtlCol="0">
            <a:spAutoFit/>
          </a:body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052" b="1" i="0" u="none" strike="noStrike" kern="1200" cap="none" spc="0" normalizeH="0" baseline="0" noProof="0" dirty="0">
                <a:ln>
                  <a:noFill/>
                </a:ln>
                <a:solidFill>
                  <a:prstClr val="black"/>
                </a:solidFill>
                <a:effectLst/>
                <a:uLnTx/>
                <a:uFillTx/>
                <a:ea typeface="+mn-ea"/>
                <a:cs typeface="+mn-cs"/>
              </a:rPr>
              <a:t>Discovery: </a:t>
            </a:r>
          </a:p>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052" b="0" i="0" u="none" strike="noStrike" kern="1200" cap="none" spc="0" normalizeH="0" baseline="0" noProof="0" dirty="0">
                <a:ln>
                  <a:noFill/>
                </a:ln>
                <a:solidFill>
                  <a:prstClr val="black"/>
                </a:solidFill>
                <a:effectLst/>
                <a:uLnTx/>
                <a:uFillTx/>
                <a:ea typeface="+mn-ea"/>
                <a:cs typeface="+mn-cs"/>
              </a:rPr>
              <a:t>Understanding the current Year 9 health check  through surveys with rangatahi and workforce </a:t>
            </a:r>
          </a:p>
        </p:txBody>
      </p:sp>
      <p:sp>
        <p:nvSpPr>
          <p:cNvPr id="24" name="TextBox 23" descr="Text describing Phase 2 of the project Development:  Hearing the voice of the priority groups of rangatahi across the motu&#10;">
            <a:extLst>
              <a:ext uri="{FF2B5EF4-FFF2-40B4-BE49-F238E27FC236}">
                <a16:creationId xmlns:a16="http://schemas.microsoft.com/office/drawing/2014/main" id="{2E97F053-C737-42A7-8AD0-FCA17AD925BC}"/>
              </a:ext>
            </a:extLst>
          </p:cNvPr>
          <p:cNvSpPr txBox="1"/>
          <p:nvPr/>
        </p:nvSpPr>
        <p:spPr>
          <a:xfrm>
            <a:off x="5165085" y="3458856"/>
            <a:ext cx="1602522" cy="728584"/>
          </a:xfrm>
          <a:prstGeom prst="rect">
            <a:avLst/>
          </a:prstGeom>
          <a:noFill/>
        </p:spPr>
        <p:txBody>
          <a:bodyPr wrap="square" lIns="80189" tIns="40094" rIns="80189" bIns="40094" rtlCol="0" anchor="t">
            <a:spAutoFit/>
          </a:body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052" b="1" i="0" u="none" strike="noStrike" kern="1200" cap="none" spc="0" normalizeH="0" baseline="0" noProof="0" dirty="0">
                <a:ln>
                  <a:noFill/>
                </a:ln>
                <a:solidFill>
                  <a:prstClr val="black"/>
                </a:solidFill>
                <a:effectLst/>
                <a:uLnTx/>
                <a:uFillTx/>
                <a:ea typeface="+mn-ea"/>
                <a:cs typeface="+mn-cs"/>
              </a:rPr>
              <a:t>Development:                    </a:t>
            </a:r>
            <a:r>
              <a:rPr kumimoji="0" lang="en-NZ" sz="1052" b="0" i="0" u="none" strike="noStrike" kern="1200" cap="none" spc="0" normalizeH="0" baseline="0" noProof="0" dirty="0">
                <a:ln>
                  <a:noFill/>
                </a:ln>
                <a:solidFill>
                  <a:prstClr val="black"/>
                </a:solidFill>
                <a:effectLst/>
                <a:uLnTx/>
                <a:uFillTx/>
                <a:ea typeface="+mn-ea"/>
                <a:cs typeface="+mn-cs"/>
              </a:rPr>
              <a:t>Hearing the voice of the priority groups of rangatahi across the motu</a:t>
            </a:r>
          </a:p>
        </p:txBody>
      </p:sp>
      <p:sp>
        <p:nvSpPr>
          <p:cNvPr id="25" name="TextBox 24" descr="Text describing Phase 3 of the project Conclusions: the required changes&#10;">
            <a:extLst>
              <a:ext uri="{FF2B5EF4-FFF2-40B4-BE49-F238E27FC236}">
                <a16:creationId xmlns:a16="http://schemas.microsoft.com/office/drawing/2014/main" id="{82B385F2-8798-408E-80BB-60F195940A95}"/>
              </a:ext>
            </a:extLst>
          </p:cNvPr>
          <p:cNvSpPr txBox="1"/>
          <p:nvPr/>
        </p:nvSpPr>
        <p:spPr>
          <a:xfrm>
            <a:off x="6828282" y="3386562"/>
            <a:ext cx="1556900" cy="404778"/>
          </a:xfrm>
          <a:prstGeom prst="rect">
            <a:avLst/>
          </a:prstGeom>
          <a:noFill/>
        </p:spPr>
        <p:txBody>
          <a:bodyPr wrap="square" lIns="80189" tIns="40094" rIns="80189" bIns="40094" rtlCol="0" anchor="t">
            <a:spAutoFit/>
          </a:body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052" b="1" i="0" u="none" strike="noStrike" kern="1200" cap="none" spc="0" normalizeH="0" baseline="0" noProof="0" dirty="0">
                <a:ln>
                  <a:noFill/>
                </a:ln>
                <a:solidFill>
                  <a:prstClr val="black"/>
                </a:solidFill>
                <a:effectLst/>
                <a:uLnTx/>
                <a:uFillTx/>
                <a:ea typeface="+mn-ea"/>
                <a:cs typeface="+mn-cs"/>
              </a:rPr>
              <a:t>Conclusions:   </a:t>
            </a:r>
            <a:br>
              <a:rPr kumimoji="0" lang="en-NZ" sz="1052" b="1" i="0" u="none" strike="noStrike" kern="1200" cap="none" spc="0" normalizeH="0" baseline="0" noProof="0" dirty="0">
                <a:ln>
                  <a:noFill/>
                </a:ln>
                <a:solidFill>
                  <a:prstClr val="black"/>
                </a:solidFill>
                <a:effectLst/>
                <a:uLnTx/>
                <a:uFillTx/>
                <a:ea typeface="+mn-ea"/>
                <a:cs typeface="+mn-cs"/>
              </a:rPr>
            </a:br>
            <a:r>
              <a:rPr kumimoji="0" lang="en-NZ" sz="1052" b="0" i="0" u="none" strike="noStrike" kern="1200" cap="none" spc="0" normalizeH="0" baseline="0" noProof="0" dirty="0">
                <a:ln>
                  <a:noFill/>
                </a:ln>
                <a:solidFill>
                  <a:prstClr val="black"/>
                </a:solidFill>
                <a:effectLst/>
                <a:uLnTx/>
                <a:uFillTx/>
                <a:ea typeface="+mn-ea"/>
                <a:cs typeface="+mn-cs"/>
              </a:rPr>
              <a:t>the required changes</a:t>
            </a:r>
            <a:endParaRPr kumimoji="0" lang="en-NZ" sz="1052" b="0" i="0" u="none" strike="noStrike" kern="1200" cap="none" spc="0" normalizeH="0" baseline="0" noProof="0" dirty="0">
              <a:ln>
                <a:noFill/>
              </a:ln>
              <a:solidFill>
                <a:prstClr val="black"/>
              </a:solidFill>
              <a:effectLst/>
              <a:uLnTx/>
              <a:uFillTx/>
              <a:ea typeface="+mn-ea"/>
              <a:cs typeface="Calibri"/>
            </a:endParaRPr>
          </a:p>
        </p:txBody>
      </p:sp>
      <p:sp>
        <p:nvSpPr>
          <p:cNvPr id="26" name="TextBox 25" descr="Text describing Phase 4 of the project which is Embedding care:  Working with Partners to embed the changes &#10;">
            <a:extLst>
              <a:ext uri="{FF2B5EF4-FFF2-40B4-BE49-F238E27FC236}">
                <a16:creationId xmlns:a16="http://schemas.microsoft.com/office/drawing/2014/main" id="{9AB85CEA-7EE0-4FD0-BB2F-0D8E74D98761}"/>
              </a:ext>
            </a:extLst>
          </p:cNvPr>
          <p:cNvSpPr txBox="1"/>
          <p:nvPr/>
        </p:nvSpPr>
        <p:spPr>
          <a:xfrm>
            <a:off x="8575508" y="3516547"/>
            <a:ext cx="1658470" cy="578043"/>
          </a:xfrm>
          <a:prstGeom prst="rect">
            <a:avLst/>
          </a:prstGeom>
          <a:noFill/>
        </p:spPr>
        <p:txBody>
          <a:bodyPr wrap="square" rtlCol="0">
            <a:spAutoFit/>
          </a:body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052" b="1" i="0" u="none" strike="noStrike" kern="1200" cap="none" spc="0" normalizeH="0" baseline="0" noProof="0" dirty="0">
                <a:ln>
                  <a:noFill/>
                </a:ln>
                <a:solidFill>
                  <a:prstClr val="black"/>
                </a:solidFill>
                <a:effectLst/>
                <a:uLnTx/>
                <a:uFillTx/>
                <a:ea typeface="+mn-ea"/>
                <a:cs typeface="+mn-cs"/>
              </a:rPr>
              <a:t>Embedding care</a:t>
            </a:r>
            <a:br>
              <a:rPr kumimoji="0" lang="en-NZ" sz="1052" b="1" i="0" u="none" strike="noStrike" kern="1200" cap="none" spc="0" normalizeH="0" baseline="0" noProof="0" dirty="0">
                <a:ln>
                  <a:noFill/>
                </a:ln>
                <a:solidFill>
                  <a:prstClr val="black"/>
                </a:solidFill>
                <a:effectLst/>
                <a:uLnTx/>
                <a:uFillTx/>
                <a:ea typeface="+mn-ea"/>
                <a:cs typeface="+mn-cs"/>
              </a:rPr>
            </a:br>
            <a:r>
              <a:rPr kumimoji="0" lang="en-NZ" sz="1052" b="1" i="0" u="none" strike="noStrike" kern="1200" cap="none" spc="0" normalizeH="0" baseline="0" noProof="0" dirty="0">
                <a:ln>
                  <a:noFill/>
                </a:ln>
                <a:solidFill>
                  <a:prstClr val="black"/>
                </a:solidFill>
                <a:effectLst/>
                <a:uLnTx/>
                <a:uFillTx/>
                <a:ea typeface="+mn-ea"/>
                <a:cs typeface="+mn-cs"/>
              </a:rPr>
              <a:t> </a:t>
            </a:r>
            <a:r>
              <a:rPr kumimoji="0" lang="en-NZ" sz="1052" b="0" i="0" u="none" strike="noStrike" kern="1200" cap="none" spc="0" normalizeH="0" baseline="0" noProof="0" dirty="0">
                <a:ln>
                  <a:noFill/>
                </a:ln>
                <a:solidFill>
                  <a:prstClr val="black"/>
                </a:solidFill>
                <a:effectLst/>
                <a:uLnTx/>
                <a:uFillTx/>
                <a:ea typeface="+mn-ea"/>
                <a:cs typeface="+mn-cs"/>
              </a:rPr>
              <a:t> Working with Partners to embed the changes </a:t>
            </a:r>
          </a:p>
        </p:txBody>
      </p:sp>
      <p:sp>
        <p:nvSpPr>
          <p:cNvPr id="27" name="TextBox 26">
            <a:extLst>
              <a:ext uri="{FF2B5EF4-FFF2-40B4-BE49-F238E27FC236}">
                <a16:creationId xmlns:a16="http://schemas.microsoft.com/office/drawing/2014/main" id="{25E572DB-9246-48EB-9FEF-BEDF689489DA}"/>
              </a:ext>
            </a:extLst>
          </p:cNvPr>
          <p:cNvSpPr txBox="1"/>
          <p:nvPr/>
        </p:nvSpPr>
        <p:spPr>
          <a:xfrm>
            <a:off x="3366002" y="2039043"/>
            <a:ext cx="1599036" cy="537840"/>
          </a:xfrm>
          <a:prstGeom prst="rect">
            <a:avLst/>
          </a:prstGeom>
          <a:solidFill>
            <a:schemeClr val="accent1">
              <a:lumMod val="20000"/>
              <a:lumOff val="80000"/>
            </a:schemeClr>
          </a:solidFill>
        </p:spPr>
        <p:txBody>
          <a:bodyPr wrap="square" rtlCol="0">
            <a:spAutoFit/>
          </a:body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1" i="1" u="none" strike="noStrike" kern="1200" cap="none" spc="0" normalizeH="0" baseline="0" noProof="0">
                <a:ln>
                  <a:noFill/>
                </a:ln>
                <a:solidFill>
                  <a:prstClr val="black"/>
                </a:solidFill>
                <a:effectLst/>
                <a:uLnTx/>
                <a:uFillTx/>
                <a:ea typeface="+mn-ea"/>
                <a:cs typeface="Arial" panose="020B0604020202020204" pitchFamily="34" charset="0"/>
              </a:rPr>
              <a:t>Te </a:t>
            </a:r>
            <a:r>
              <a:rPr kumimoji="0" lang="en-NZ" sz="965" b="1" i="1" u="none" strike="noStrike" kern="1200" cap="none" spc="0" normalizeH="0" baseline="0" noProof="0" err="1">
                <a:ln>
                  <a:noFill/>
                </a:ln>
                <a:solidFill>
                  <a:prstClr val="black"/>
                </a:solidFill>
                <a:effectLst/>
                <a:uLnTx/>
                <a:uFillTx/>
                <a:ea typeface="+mn-ea"/>
                <a:cs typeface="Arial" panose="020B0604020202020204" pitchFamily="34" charset="0"/>
              </a:rPr>
              <a:t>Kitenga</a:t>
            </a:r>
            <a:endParaRPr kumimoji="0" lang="en-NZ" sz="965" b="1" i="1" u="none" strike="noStrike" kern="1200" cap="none" spc="0" normalizeH="0" baseline="0" noProof="0">
              <a:ln>
                <a:noFill/>
              </a:ln>
              <a:solidFill>
                <a:prstClr val="black"/>
              </a:solidFill>
              <a:effectLst/>
              <a:uLnTx/>
              <a:uFillTx/>
              <a:ea typeface="+mn-ea"/>
              <a:cs typeface="Arial" panose="020B0604020202020204" pitchFamily="34" charset="0"/>
            </a:endParaRPr>
          </a:p>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0" i="1" u="none" strike="noStrike" kern="1200" cap="none" spc="0" normalizeH="0" baseline="0" noProof="0">
                <a:ln>
                  <a:noFill/>
                </a:ln>
                <a:solidFill>
                  <a:prstClr val="black"/>
                </a:solidFill>
                <a:effectLst/>
                <a:uLnTx/>
                <a:uFillTx/>
                <a:ea typeface="+mn-ea"/>
                <a:cs typeface="Arial" panose="020B0604020202020204" pitchFamily="34" charset="0"/>
              </a:rPr>
              <a:t>Gather insights to inform decisions</a:t>
            </a:r>
          </a:p>
        </p:txBody>
      </p:sp>
      <p:pic>
        <p:nvPicPr>
          <p:cNvPr id="28" name="Picture 27">
            <a:extLst>
              <a:ext uri="{FF2B5EF4-FFF2-40B4-BE49-F238E27FC236}">
                <a16:creationId xmlns:a16="http://schemas.microsoft.com/office/drawing/2014/main" id="{6EB6743E-D0AA-42B2-8A43-0B802987A90E}"/>
              </a:ext>
              <a:ext uri="{C183D7F6-B498-43B3-948B-1728B52AA6E4}">
                <adec:decorative xmlns:adec="http://schemas.microsoft.com/office/drawing/2017/decorative" val="1"/>
              </a:ext>
            </a:extLst>
          </p:cNvPr>
          <p:cNvPicPr>
            <a:picLocks noChangeAspect="1"/>
          </p:cNvPicPr>
          <p:nvPr/>
        </p:nvPicPr>
        <p:blipFill>
          <a:blip r:embed="rId10">
            <a:duotone>
              <a:schemeClr val="accent3">
                <a:shade val="45000"/>
                <a:satMod val="135000"/>
              </a:schemeClr>
              <a:prstClr val="white"/>
            </a:duotone>
          </a:blip>
          <a:stretch>
            <a:fillRect/>
          </a:stretch>
        </p:blipFill>
        <p:spPr>
          <a:xfrm>
            <a:off x="3730646" y="1184585"/>
            <a:ext cx="834693" cy="749808"/>
          </a:xfrm>
          <a:prstGeom prst="rect">
            <a:avLst/>
          </a:prstGeom>
        </p:spPr>
      </p:pic>
      <p:sp>
        <p:nvSpPr>
          <p:cNvPr id="29" name="TextBox 28">
            <a:extLst>
              <a:ext uri="{FF2B5EF4-FFF2-40B4-BE49-F238E27FC236}">
                <a16:creationId xmlns:a16="http://schemas.microsoft.com/office/drawing/2014/main" id="{3861082B-5255-4230-AF8D-D9309B12B9EB}"/>
              </a:ext>
            </a:extLst>
          </p:cNvPr>
          <p:cNvSpPr txBox="1"/>
          <p:nvPr/>
        </p:nvSpPr>
        <p:spPr>
          <a:xfrm>
            <a:off x="5182123" y="2047536"/>
            <a:ext cx="1463735" cy="537840"/>
          </a:xfrm>
          <a:prstGeom prst="rect">
            <a:avLst/>
          </a:prstGeom>
          <a:solidFill>
            <a:schemeClr val="accent1">
              <a:lumMod val="20000"/>
              <a:lumOff val="80000"/>
            </a:schemeClr>
          </a:solidFill>
        </p:spPr>
        <p:txBody>
          <a:bodyPr wrap="square" rtlCol="0">
            <a:spAutoFit/>
          </a:bodyPr>
          <a:lstStyle>
            <a:defPPr>
              <a:defRPr lang="en-US"/>
            </a:defPPr>
            <a:lvl1pPr algn="ctr">
              <a:defRPr sz="1200" b="1" i="1">
                <a:latin typeface="Arial" panose="020B0604020202020204" pitchFamily="34" charset="0"/>
                <a:cs typeface="Arial" panose="020B0604020202020204" pitchFamily="34" charset="0"/>
              </a:defRPr>
            </a:lvl1p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1" i="1" u="none" strike="noStrike" kern="1200" cap="none" spc="0" normalizeH="0" baseline="0" noProof="0">
                <a:ln>
                  <a:noFill/>
                </a:ln>
                <a:solidFill>
                  <a:prstClr val="black"/>
                </a:solidFill>
                <a:effectLst/>
                <a:uLnTx/>
                <a:uFillTx/>
                <a:latin typeface="+mn-lt"/>
                <a:ea typeface="+mn-ea"/>
                <a:cs typeface="Arial" panose="020B0604020202020204" pitchFamily="34" charset="0"/>
              </a:rPr>
              <a:t>Te </a:t>
            </a:r>
            <a:r>
              <a:rPr kumimoji="0" lang="en-NZ" sz="965" b="1" i="1" u="none" strike="noStrike" kern="1200" cap="none" spc="0" normalizeH="0" baseline="0" noProof="0" err="1">
                <a:ln>
                  <a:noFill/>
                </a:ln>
                <a:solidFill>
                  <a:prstClr val="black"/>
                </a:solidFill>
                <a:effectLst/>
                <a:uLnTx/>
                <a:uFillTx/>
                <a:latin typeface="+mn-lt"/>
                <a:ea typeface="+mn-ea"/>
                <a:cs typeface="Arial" panose="020B0604020202020204" pitchFamily="34" charset="0"/>
              </a:rPr>
              <a:t>Whainga</a:t>
            </a:r>
            <a:endParaRPr kumimoji="0" lang="en-NZ" sz="965" b="1" i="1"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0" i="1" u="none" strike="noStrike" kern="1200" cap="none" spc="0" normalizeH="0" baseline="0" noProof="0">
                <a:ln>
                  <a:noFill/>
                </a:ln>
                <a:solidFill>
                  <a:prstClr val="black"/>
                </a:solidFill>
                <a:effectLst/>
                <a:uLnTx/>
                <a:uFillTx/>
                <a:latin typeface="+mn-lt"/>
                <a:ea typeface="+mn-ea"/>
                <a:cs typeface="Arial" panose="020B0604020202020204" pitchFamily="34" charset="0"/>
              </a:rPr>
              <a:t>Co-develop and refine solutions</a:t>
            </a:r>
          </a:p>
        </p:txBody>
      </p:sp>
      <p:sp>
        <p:nvSpPr>
          <p:cNvPr id="30" name="TextBox 29">
            <a:extLst>
              <a:ext uri="{FF2B5EF4-FFF2-40B4-BE49-F238E27FC236}">
                <a16:creationId xmlns:a16="http://schemas.microsoft.com/office/drawing/2014/main" id="{D3BE6F31-F2D8-4D3C-B225-50D2D5BBB093}"/>
              </a:ext>
            </a:extLst>
          </p:cNvPr>
          <p:cNvSpPr txBox="1"/>
          <p:nvPr/>
        </p:nvSpPr>
        <p:spPr>
          <a:xfrm>
            <a:off x="6887715" y="2043830"/>
            <a:ext cx="1599036" cy="537840"/>
          </a:xfrm>
          <a:prstGeom prst="rect">
            <a:avLst/>
          </a:prstGeom>
          <a:solidFill>
            <a:schemeClr val="accent1">
              <a:lumMod val="20000"/>
              <a:lumOff val="80000"/>
            </a:schemeClr>
          </a:solidFill>
        </p:spPr>
        <p:txBody>
          <a:bodyPr wrap="square" rtlCol="0">
            <a:spAutoFit/>
          </a:bodyPr>
          <a:lstStyle>
            <a:defPPr>
              <a:defRPr lang="en-US"/>
            </a:defPPr>
            <a:lvl1pPr algn="ctr">
              <a:defRPr sz="1200" b="1" i="1">
                <a:latin typeface="Arial" panose="020B0604020202020204" pitchFamily="34" charset="0"/>
                <a:cs typeface="Arial" panose="020B0604020202020204" pitchFamily="34" charset="0"/>
              </a:defRPr>
            </a:lvl1p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1"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Te </a:t>
            </a:r>
            <a:r>
              <a:rPr kumimoji="0" lang="en-NZ" sz="965" b="1"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Whiwhinga</a:t>
            </a:r>
            <a:endParaRPr kumimoji="0" lang="en-NZ" sz="965" b="1"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Assess the difference, recommend the change </a:t>
            </a:r>
          </a:p>
        </p:txBody>
      </p:sp>
      <p:sp>
        <p:nvSpPr>
          <p:cNvPr id="31" name="TextBox 30">
            <a:extLst>
              <a:ext uri="{FF2B5EF4-FFF2-40B4-BE49-F238E27FC236}">
                <a16:creationId xmlns:a16="http://schemas.microsoft.com/office/drawing/2014/main" id="{F2662364-84C0-4FFD-BEA3-24A7FED83830}"/>
              </a:ext>
            </a:extLst>
          </p:cNvPr>
          <p:cNvSpPr txBox="1"/>
          <p:nvPr/>
        </p:nvSpPr>
        <p:spPr>
          <a:xfrm>
            <a:off x="8605225" y="2019562"/>
            <a:ext cx="1599036" cy="537840"/>
          </a:xfrm>
          <a:prstGeom prst="rect">
            <a:avLst/>
          </a:prstGeom>
          <a:solidFill>
            <a:schemeClr val="accent1">
              <a:lumMod val="20000"/>
              <a:lumOff val="80000"/>
            </a:schemeClr>
          </a:solidFill>
        </p:spPr>
        <p:txBody>
          <a:bodyPr wrap="square" rtlCol="0">
            <a:spAutoFit/>
          </a:bodyPr>
          <a:lstStyle>
            <a:defPPr>
              <a:defRPr lang="en-US"/>
            </a:defPPr>
            <a:lvl1pPr algn="ctr">
              <a:defRPr sz="1200" b="1" i="1">
                <a:latin typeface="Arial" panose="020B0604020202020204" pitchFamily="34" charset="0"/>
                <a:cs typeface="Arial" panose="020B0604020202020204" pitchFamily="34" charset="0"/>
              </a:defRPr>
            </a:lvl1pP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1" i="1" u="none" strike="noStrike" kern="1200" cap="none" spc="0" normalizeH="0" baseline="0" noProof="0">
                <a:ln>
                  <a:noFill/>
                </a:ln>
                <a:solidFill>
                  <a:prstClr val="black"/>
                </a:solidFill>
                <a:effectLst/>
                <a:uLnTx/>
                <a:uFillTx/>
                <a:latin typeface="+mn-lt"/>
                <a:ea typeface="+mn-ea"/>
                <a:cs typeface="Arial" panose="020B0604020202020204" pitchFamily="34" charset="0"/>
              </a:rPr>
              <a:t>Te </a:t>
            </a:r>
            <a:r>
              <a:rPr kumimoji="0" lang="en-NZ" sz="965" b="1" i="1" u="none" strike="noStrike" kern="1200" cap="none" spc="0" normalizeH="0" baseline="0" noProof="0" err="1">
                <a:ln>
                  <a:noFill/>
                </a:ln>
                <a:solidFill>
                  <a:prstClr val="black"/>
                </a:solidFill>
                <a:effectLst/>
                <a:uLnTx/>
                <a:uFillTx/>
                <a:latin typeface="+mn-lt"/>
                <a:ea typeface="+mn-ea"/>
                <a:cs typeface="Arial" panose="020B0604020202020204" pitchFamily="34" charset="0"/>
              </a:rPr>
              <a:t>Rawenga</a:t>
            </a:r>
            <a:endParaRPr kumimoji="0" lang="en-NZ" sz="965" b="1" i="1"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965" b="0" i="1" u="none" strike="noStrike" kern="1200" cap="none" spc="0" normalizeH="0" baseline="0" noProof="0">
                <a:ln>
                  <a:noFill/>
                </a:ln>
                <a:solidFill>
                  <a:prstClr val="black"/>
                </a:solidFill>
                <a:effectLst/>
                <a:uLnTx/>
                <a:uFillTx/>
                <a:latin typeface="+mn-lt"/>
                <a:ea typeface="+mn-ea"/>
                <a:cs typeface="Arial" panose="020B0604020202020204" pitchFamily="34" charset="0"/>
              </a:rPr>
              <a:t>Embed the interaction  and monitor </a:t>
            </a:r>
          </a:p>
        </p:txBody>
      </p:sp>
      <p:pic>
        <p:nvPicPr>
          <p:cNvPr id="32" name="Picture 4">
            <a:extLst>
              <a:ext uri="{FF2B5EF4-FFF2-40B4-BE49-F238E27FC236}">
                <a16:creationId xmlns:a16="http://schemas.microsoft.com/office/drawing/2014/main" id="{0AF78C51-8B11-4C04-92FC-08F7AE66D934}"/>
              </a:ext>
              <a:ext uri="{C183D7F6-B498-43B3-948B-1728B52AA6E4}">
                <adec:decorative xmlns:adec="http://schemas.microsoft.com/office/drawing/2017/decorative" val="1"/>
              </a:ext>
            </a:extLst>
          </p:cNvPr>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07075" y="1147862"/>
            <a:ext cx="815074" cy="815074"/>
          </a:xfrm>
          <a:prstGeom prst="rect">
            <a:avLst/>
          </a:prstGeom>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9D3B77A-8F7D-43E4-AACD-FB2D7A489327}"/>
              </a:ext>
              <a:ext uri="{C183D7F6-B498-43B3-948B-1728B52AA6E4}">
                <adec:decorative xmlns:adec="http://schemas.microsoft.com/office/drawing/2017/decorative" val="1"/>
              </a:ext>
            </a:extLst>
          </p:cNvPr>
          <p:cNvPicPr>
            <a:picLocks noChangeAspect="1"/>
          </p:cNvPicPr>
          <p:nvPr/>
        </p:nvPicPr>
        <p:blipFill>
          <a:blip r:embed="rId12">
            <a:duotone>
              <a:schemeClr val="accent3">
                <a:shade val="45000"/>
                <a:satMod val="135000"/>
              </a:schemeClr>
              <a:prstClr val="white"/>
            </a:duotone>
          </a:blip>
          <a:stretch>
            <a:fillRect/>
          </a:stretch>
        </p:blipFill>
        <p:spPr>
          <a:xfrm>
            <a:off x="7287741" y="1125220"/>
            <a:ext cx="798984" cy="856479"/>
          </a:xfrm>
          <a:prstGeom prst="rect">
            <a:avLst/>
          </a:prstGeom>
        </p:spPr>
      </p:pic>
      <p:pic>
        <p:nvPicPr>
          <p:cNvPr id="34" name="Picture 33">
            <a:extLst>
              <a:ext uri="{FF2B5EF4-FFF2-40B4-BE49-F238E27FC236}">
                <a16:creationId xmlns:a16="http://schemas.microsoft.com/office/drawing/2014/main" id="{27635CDA-188E-4948-BAFB-C64D40EB69A0}"/>
              </a:ext>
              <a:ext uri="{C183D7F6-B498-43B3-948B-1728B52AA6E4}">
                <adec:decorative xmlns:adec="http://schemas.microsoft.com/office/drawing/2017/decorative" val="1"/>
              </a:ext>
            </a:extLst>
          </p:cNvPr>
          <p:cNvPicPr>
            <a:picLocks noChangeAspect="1"/>
          </p:cNvPicPr>
          <p:nvPr/>
        </p:nvPicPr>
        <p:blipFill>
          <a:blip r:embed="rId13">
            <a:duotone>
              <a:schemeClr val="accent3">
                <a:shade val="45000"/>
                <a:satMod val="135000"/>
              </a:schemeClr>
              <a:prstClr val="white"/>
            </a:duotone>
          </a:blip>
          <a:stretch>
            <a:fillRect/>
          </a:stretch>
        </p:blipFill>
        <p:spPr>
          <a:xfrm>
            <a:off x="5532545" y="1136964"/>
            <a:ext cx="876601" cy="855455"/>
          </a:xfrm>
          <a:prstGeom prst="rect">
            <a:avLst/>
          </a:prstGeom>
        </p:spPr>
      </p:pic>
      <p:sp>
        <p:nvSpPr>
          <p:cNvPr id="35" name="Arrow: Right 34">
            <a:extLst>
              <a:ext uri="{FF2B5EF4-FFF2-40B4-BE49-F238E27FC236}">
                <a16:creationId xmlns:a16="http://schemas.microsoft.com/office/drawing/2014/main" id="{13240D92-A10A-449B-A772-A6C0780F929B}"/>
              </a:ext>
            </a:extLst>
          </p:cNvPr>
          <p:cNvSpPr/>
          <p:nvPr/>
        </p:nvSpPr>
        <p:spPr>
          <a:xfrm>
            <a:off x="3312400" y="4704938"/>
            <a:ext cx="7072466" cy="459641"/>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228" b="1" i="0" u="none" strike="noStrike" kern="1200" cap="none" spc="0" normalizeH="0" baseline="0" noProof="0">
                <a:ln>
                  <a:noFill/>
                </a:ln>
                <a:solidFill>
                  <a:prstClr val="white"/>
                </a:solidFill>
                <a:effectLst/>
                <a:uLnTx/>
                <a:uFillTx/>
                <a:latin typeface="Calibri"/>
                <a:ea typeface="+mn-ea"/>
                <a:cs typeface="+mn-cs"/>
              </a:rPr>
              <a:t>The mahi</a:t>
            </a:r>
          </a:p>
        </p:txBody>
      </p:sp>
      <p:sp>
        <p:nvSpPr>
          <p:cNvPr id="36" name="Rectangle: Rounded Corners 35">
            <a:extLst>
              <a:ext uri="{FF2B5EF4-FFF2-40B4-BE49-F238E27FC236}">
                <a16:creationId xmlns:a16="http://schemas.microsoft.com/office/drawing/2014/main" id="{EA468608-1BA2-4B26-B83A-8C31F2BDE0FF}"/>
              </a:ext>
            </a:extLst>
          </p:cNvPr>
          <p:cNvSpPr/>
          <p:nvPr/>
        </p:nvSpPr>
        <p:spPr>
          <a:xfrm>
            <a:off x="3384651" y="5181554"/>
            <a:ext cx="1540038" cy="1365402"/>
          </a:xfrm>
          <a:prstGeom prst="roundRect">
            <a:avLst/>
          </a:prstGeom>
          <a:solidFill>
            <a:schemeClr val="accent1">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Geographic map of how SBHS differs across the country</a:t>
            </a:r>
          </a:p>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Illustrate data collection &amp; reporting</a:t>
            </a:r>
          </a:p>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Illustrate the current state through an ‘ecosystem’ diagram</a:t>
            </a:r>
          </a:p>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Discovery Document</a:t>
            </a:r>
            <a:endParaRPr kumimoji="0" lang="en-NZ" sz="877" b="0" i="0" u="none" strike="noStrike" kern="1200" cap="none" spc="0" normalizeH="0" baseline="0" noProof="0" dirty="0">
              <a:ln>
                <a:noFill/>
              </a:ln>
              <a:solidFill>
                <a:srgbClr val="03002B"/>
              </a:solidFill>
              <a:effectLst/>
              <a:uLnTx/>
              <a:uFillTx/>
              <a:ea typeface="+mn-ea"/>
              <a:cs typeface="+mn-cs"/>
            </a:endParaRPr>
          </a:p>
        </p:txBody>
      </p:sp>
      <p:sp>
        <p:nvSpPr>
          <p:cNvPr id="37" name="Rectangle: Rounded Corners 36">
            <a:extLst>
              <a:ext uri="{FF2B5EF4-FFF2-40B4-BE49-F238E27FC236}">
                <a16:creationId xmlns:a16="http://schemas.microsoft.com/office/drawing/2014/main" id="{0274B831-3985-462E-88C1-DB9931BF8414}"/>
              </a:ext>
            </a:extLst>
          </p:cNvPr>
          <p:cNvSpPr/>
          <p:nvPr/>
        </p:nvSpPr>
        <p:spPr>
          <a:xfrm>
            <a:off x="5189278" y="5163201"/>
            <a:ext cx="1456581" cy="1365402"/>
          </a:xfrm>
          <a:prstGeom prst="roundRect">
            <a:avLst/>
          </a:prstGeom>
          <a:solidFill>
            <a:schemeClr val="accent1">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NZ" sz="877" b="0" i="0" u="none" strike="noStrike" kern="1200" cap="none" spc="0" normalizeH="0" baseline="0" noProof="0" dirty="0">
                <a:ln>
                  <a:noFill/>
                </a:ln>
                <a:solidFill>
                  <a:srgbClr val="03002B"/>
                </a:solidFill>
                <a:effectLst/>
                <a:uLnTx/>
                <a:uFillTx/>
                <a:ea typeface="+mn-ea"/>
                <a:cs typeface="+mn-cs"/>
              </a:rPr>
              <a:t>Literature review</a:t>
            </a:r>
            <a:endParaRPr kumimoji="0" lang="en-US" sz="877" b="0" i="0" u="none" strike="noStrike" kern="1200" cap="none" spc="0" normalizeH="0" baseline="0" noProof="0" dirty="0">
              <a:ln>
                <a:noFill/>
              </a:ln>
              <a:solidFill>
                <a:srgbClr val="03002B"/>
              </a:solidFill>
              <a:effectLst/>
              <a:uLnTx/>
              <a:uFillTx/>
              <a:ea typeface="+mn-ea"/>
              <a:cs typeface="+mn-cs"/>
            </a:endParaRPr>
          </a:p>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Design Document </a:t>
            </a:r>
          </a:p>
        </p:txBody>
      </p:sp>
      <p:sp>
        <p:nvSpPr>
          <p:cNvPr id="38" name="Rectangle: Rounded Corners 37">
            <a:extLst>
              <a:ext uri="{FF2B5EF4-FFF2-40B4-BE49-F238E27FC236}">
                <a16:creationId xmlns:a16="http://schemas.microsoft.com/office/drawing/2014/main" id="{D3CCAD9F-1C34-4FD6-9670-20068F43765A}"/>
              </a:ext>
            </a:extLst>
          </p:cNvPr>
          <p:cNvSpPr/>
          <p:nvPr/>
        </p:nvSpPr>
        <p:spPr>
          <a:xfrm>
            <a:off x="6912085" y="5179235"/>
            <a:ext cx="1525167" cy="1365402"/>
          </a:xfrm>
          <a:prstGeom prst="roundRect">
            <a:avLst/>
          </a:prstGeom>
          <a:solidFill>
            <a:schemeClr val="accent1">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Conclusions           Document </a:t>
            </a:r>
          </a:p>
        </p:txBody>
      </p:sp>
      <p:sp>
        <p:nvSpPr>
          <p:cNvPr id="39" name="Rectangle: Rounded Corners 38">
            <a:extLst>
              <a:ext uri="{FF2B5EF4-FFF2-40B4-BE49-F238E27FC236}">
                <a16:creationId xmlns:a16="http://schemas.microsoft.com/office/drawing/2014/main" id="{6A8606FA-3F67-476A-A322-1A5D69C98123}"/>
              </a:ext>
            </a:extLst>
          </p:cNvPr>
          <p:cNvSpPr/>
          <p:nvPr/>
        </p:nvSpPr>
        <p:spPr>
          <a:xfrm>
            <a:off x="8669218" y="5172984"/>
            <a:ext cx="1535043" cy="1365402"/>
          </a:xfrm>
          <a:prstGeom prst="roundRect">
            <a:avLst/>
          </a:prstGeom>
          <a:solidFill>
            <a:schemeClr val="accent1">
              <a:lumMod val="20000"/>
              <a:lumOff val="80000"/>
            </a:schemeClr>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63144" marR="0" lvl="0" indent="-63144" algn="ctr" defTabSz="914373"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877" b="0" i="0" u="none" strike="noStrike" kern="1200" cap="none" spc="0" normalizeH="0" baseline="0" noProof="0" dirty="0">
                <a:ln>
                  <a:noFill/>
                </a:ln>
                <a:solidFill>
                  <a:srgbClr val="03002B"/>
                </a:solidFill>
                <a:effectLst/>
                <a:uLnTx/>
                <a:uFillTx/>
                <a:ea typeface="+mn-ea"/>
                <a:cs typeface="+mn-cs"/>
              </a:rPr>
              <a:t>As per the Conclusions and in agreement with Te Whatu Ora</a:t>
            </a:r>
            <a:endParaRPr kumimoji="0" lang="en-NZ" sz="877" b="0" i="0" u="none" strike="noStrike" kern="1200" cap="none" spc="0" normalizeH="0" baseline="0" noProof="0" dirty="0">
              <a:ln>
                <a:noFill/>
              </a:ln>
              <a:solidFill>
                <a:srgbClr val="03002B"/>
              </a:solidFill>
              <a:effectLst/>
              <a:uLnTx/>
              <a:uFillTx/>
              <a:ea typeface="+mn-ea"/>
              <a:cs typeface="+mn-cs"/>
            </a:endParaRPr>
          </a:p>
        </p:txBody>
      </p:sp>
      <p:sp>
        <p:nvSpPr>
          <p:cNvPr id="40" name="Arrow: Right 39">
            <a:extLst>
              <a:ext uri="{FF2B5EF4-FFF2-40B4-BE49-F238E27FC236}">
                <a16:creationId xmlns:a16="http://schemas.microsoft.com/office/drawing/2014/main" id="{81CA0F31-186B-4CD0-9A8B-BC2057721F47}"/>
              </a:ext>
            </a:extLst>
          </p:cNvPr>
          <p:cNvSpPr/>
          <p:nvPr/>
        </p:nvSpPr>
        <p:spPr>
          <a:xfrm>
            <a:off x="3300840" y="2618444"/>
            <a:ext cx="7072466" cy="459641"/>
          </a:xfrm>
          <a:prstGeom prst="rightArrow">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3" rtl="0" eaLnBrk="1" fontAlgn="auto" latinLnBrk="0" hangingPunct="1">
              <a:lnSpc>
                <a:spcPct val="100000"/>
              </a:lnSpc>
              <a:spcBef>
                <a:spcPts val="0"/>
              </a:spcBef>
              <a:spcAft>
                <a:spcPts val="0"/>
              </a:spcAft>
              <a:buClrTx/>
              <a:buSzTx/>
              <a:buFontTx/>
              <a:buNone/>
              <a:tabLst/>
              <a:defRPr/>
            </a:pPr>
            <a:r>
              <a:rPr kumimoji="0" lang="en-NZ" sz="1228" b="1" i="0" u="none" strike="noStrike" kern="1200" cap="none" spc="0" normalizeH="0" baseline="0" noProof="0">
                <a:ln>
                  <a:noFill/>
                </a:ln>
                <a:solidFill>
                  <a:prstClr val="white"/>
                </a:solidFill>
                <a:effectLst/>
                <a:uLnTx/>
                <a:uFillTx/>
                <a:latin typeface="Calibri"/>
                <a:ea typeface="+mn-ea"/>
                <a:cs typeface="+mn-cs"/>
              </a:rPr>
              <a:t>Co-design</a:t>
            </a:r>
          </a:p>
        </p:txBody>
      </p:sp>
      <p:sp>
        <p:nvSpPr>
          <p:cNvPr id="50" name="Title 49">
            <a:extLst>
              <a:ext uri="{FF2B5EF4-FFF2-40B4-BE49-F238E27FC236}">
                <a16:creationId xmlns:a16="http://schemas.microsoft.com/office/drawing/2014/main" id="{CBE979AE-A118-4867-916B-BF7FDA233450}"/>
              </a:ext>
            </a:extLst>
          </p:cNvPr>
          <p:cNvSpPr>
            <a:spLocks noGrp="1"/>
          </p:cNvSpPr>
          <p:nvPr>
            <p:ph type="title"/>
          </p:nvPr>
        </p:nvSpPr>
        <p:spPr>
          <a:xfrm>
            <a:off x="385312" y="420683"/>
            <a:ext cx="9723888" cy="336255"/>
          </a:xfrm>
        </p:spPr>
        <p:txBody>
          <a:bodyPr/>
          <a:lstStyle/>
          <a:p>
            <a:r>
              <a:rPr lang="en-NZ" sz="2500" b="1">
                <a:ea typeface="+mn-ea"/>
                <a:cs typeface="Calibri Light"/>
              </a:rPr>
              <a:t>Te </a:t>
            </a:r>
            <a:r>
              <a:rPr lang="en-NZ" sz="2500" b="1" err="1">
                <a:ea typeface="+mn-ea"/>
                <a:cs typeface="Calibri Light"/>
              </a:rPr>
              <a:t>Ahunga</a:t>
            </a:r>
            <a:r>
              <a:rPr lang="en-NZ" sz="2500" b="1">
                <a:ea typeface="+mn-ea"/>
                <a:cs typeface="Calibri Light"/>
              </a:rPr>
              <a:t> </a:t>
            </a:r>
            <a:r>
              <a:rPr lang="en-NZ" sz="2500">
                <a:ea typeface="+mn-ea"/>
                <a:cs typeface="Calibri Light"/>
              </a:rPr>
              <a:t>|</a:t>
            </a:r>
            <a:r>
              <a:rPr lang="en-NZ" sz="2500" b="1">
                <a:ea typeface="+mn-ea"/>
                <a:cs typeface="Calibri Light"/>
              </a:rPr>
              <a:t> </a:t>
            </a:r>
            <a:r>
              <a:rPr lang="en-NZ" sz="2500">
                <a:ea typeface="+mn-ea"/>
                <a:cs typeface="Calibri Light"/>
              </a:rPr>
              <a:t>Approach</a:t>
            </a:r>
            <a:br>
              <a:rPr lang="en-NZ" sz="2500" b="1">
                <a:ea typeface="+mn-ea"/>
              </a:rPr>
            </a:br>
            <a:r>
              <a:rPr lang="en-NZ" sz="2500" b="1">
                <a:ea typeface="+mn-ea"/>
                <a:cs typeface="Calibri Light"/>
              </a:rPr>
              <a:t> </a:t>
            </a:r>
            <a:br>
              <a:rPr lang="en-NZ" sz="2500" b="1"/>
            </a:br>
            <a:endParaRPr lang="en-NZ" sz="2500" b="1"/>
          </a:p>
        </p:txBody>
      </p:sp>
      <p:sp>
        <p:nvSpPr>
          <p:cNvPr id="76" name="TextBox 75">
            <a:extLst>
              <a:ext uri="{FF2B5EF4-FFF2-40B4-BE49-F238E27FC236}">
                <a16:creationId xmlns:a16="http://schemas.microsoft.com/office/drawing/2014/main" id="{8C2D3A78-6D0E-7625-4CBE-79909908A972}"/>
              </a:ext>
            </a:extLst>
          </p:cNvPr>
          <p:cNvSpPr txBox="1"/>
          <p:nvPr/>
        </p:nvSpPr>
        <p:spPr>
          <a:xfrm>
            <a:off x="226994" y="1069082"/>
            <a:ext cx="2918448" cy="600420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8206" marR="0" lvl="0" indent="-178206" algn="l" defTabSz="914373" rtl="0" eaLnBrk="1" fontAlgn="auto" latinLnBrk="0" hangingPunct="1">
              <a:lnSpc>
                <a:spcPct val="100000"/>
              </a:lnSpc>
              <a:spcBef>
                <a:spcPts val="0"/>
              </a:spcBef>
              <a:spcAft>
                <a:spcPts val="1200"/>
              </a:spcAft>
              <a:buClrTx/>
              <a:buSzPct val="100000"/>
              <a:buFont typeface="Arial"/>
              <a:buChar char="•"/>
              <a:tabLst/>
              <a:defRPr/>
            </a:pPr>
            <a:r>
              <a:rPr kumimoji="0" lang="en-US" sz="1200" b="0" i="0" u="none" strike="noStrike" kern="1200" cap="none" spc="0" normalizeH="0" baseline="0" noProof="0" dirty="0">
                <a:ln>
                  <a:noFill/>
                </a:ln>
                <a:solidFill>
                  <a:srgbClr val="313131"/>
                </a:solidFill>
                <a:effectLst/>
                <a:uLnTx/>
                <a:uFillTx/>
                <a:ea typeface="+mn-ea"/>
                <a:cs typeface="Calibri"/>
              </a:rPr>
              <a:t>The project was designed as a four-phase approach. Deloittte undertook the first 3 phases, Te Whatu Ora will lead Phase 4 to embed the changes.</a:t>
            </a:r>
          </a:p>
          <a:p>
            <a:pPr marL="178206" marR="0" lvl="0" indent="-178206" algn="l" defTabSz="914373" rtl="0" eaLnBrk="1" fontAlgn="auto" latinLnBrk="0" hangingPunct="1">
              <a:lnSpc>
                <a:spcPct val="100000"/>
              </a:lnSpc>
              <a:spcBef>
                <a:spcPts val="0"/>
              </a:spcBef>
              <a:spcAft>
                <a:spcPts val="120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The project prioritised those who are often overlooked and underserved by the current system. </a:t>
            </a:r>
            <a:endParaRPr kumimoji="0" lang="en-US" sz="1200" b="0" i="0" u="none" strike="noStrike" kern="1200" cap="none" spc="0" normalizeH="0" baseline="0" noProof="0" dirty="0">
              <a:ln>
                <a:noFill/>
              </a:ln>
              <a:solidFill>
                <a:srgbClr val="313131"/>
              </a:solidFill>
              <a:effectLst/>
              <a:uLnTx/>
              <a:uFillTx/>
              <a:ea typeface="+mn-ea"/>
              <a:cs typeface="Calibri"/>
            </a:endParaRPr>
          </a:p>
          <a:p>
            <a:pPr marL="178206" marR="0" lvl="0" indent="-178206" algn="l" defTabSz="914373" rtl="0" eaLnBrk="1" fontAlgn="auto" latinLnBrk="0" hangingPunct="1">
              <a:lnSpc>
                <a:spcPct val="100000"/>
              </a:lnSpc>
              <a:spcBef>
                <a:spcPts val="0"/>
              </a:spcBef>
              <a:spcAft>
                <a:spcPts val="1200"/>
              </a:spcAft>
              <a:buClrTx/>
              <a:buSzPct val="100000"/>
              <a:buFont typeface="Arial"/>
              <a:buChar char="•"/>
              <a:tabLst/>
              <a:defRPr/>
            </a:pPr>
            <a:r>
              <a:rPr kumimoji="0" lang="en-US" sz="1200" b="0" i="0" u="none" strike="noStrike" kern="1200" cap="none" spc="0" normalizeH="0" baseline="0" noProof="0" dirty="0">
                <a:ln>
                  <a:noFill/>
                </a:ln>
                <a:solidFill>
                  <a:srgbClr val="313131"/>
                </a:solidFill>
                <a:effectLst/>
                <a:uLnTx/>
                <a:uFillTx/>
                <a:ea typeface="+mn-ea"/>
                <a:cs typeface="Calibri"/>
              </a:rPr>
              <a:t>The first phase was about understanding what currently happens when rangatahi use SBHS then working together with all youth (and particularly our priority groups) to look at how the service can be improved.</a:t>
            </a:r>
          </a:p>
          <a:p>
            <a:pPr marL="178206" marR="0" lvl="0" indent="-178206" algn="l" defTabSz="914373" rtl="0" eaLnBrk="1" fontAlgn="auto" latinLnBrk="0" hangingPunct="1">
              <a:lnSpc>
                <a:spcPct val="100000"/>
              </a:lnSpc>
              <a:spcBef>
                <a:spcPts val="0"/>
              </a:spcBef>
              <a:spcAft>
                <a:spcPts val="120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A strong co-design focus was taken in Phase 2. We held hui with rangatahi from each priority groups across the motu. We also spoke with young parents at Teen Parent Units.</a:t>
            </a:r>
          </a:p>
          <a:p>
            <a:pPr marL="178206" marR="0" lvl="0" indent="-178206" algn="l" defTabSz="914373" rtl="0" eaLnBrk="1" fontAlgn="auto" latinLnBrk="0" hangingPunct="1">
              <a:lnSpc>
                <a:spcPct val="100000"/>
              </a:lnSpc>
              <a:spcBef>
                <a:spcPts val="0"/>
              </a:spcBef>
              <a:spcAft>
                <a:spcPts val="120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Hui were semi-structured, with a focus on:</a:t>
            </a:r>
          </a:p>
          <a:p>
            <a:pPr marL="635393" marR="0" lvl="1" indent="-178206" algn="l" defTabSz="914373" rtl="0" eaLnBrk="1" fontAlgn="auto" latinLnBrk="0" hangingPunct="1">
              <a:lnSpc>
                <a:spcPct val="100000"/>
              </a:lnSpc>
              <a:spcBef>
                <a:spcPts val="0"/>
              </a:spcBef>
              <a:spcAft>
                <a:spcPts val="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Rangatahi prior experience with SBHS</a:t>
            </a:r>
          </a:p>
          <a:p>
            <a:pPr marL="635393" marR="0" lvl="1" indent="-178206" algn="l" defTabSz="914373" rtl="0" eaLnBrk="1" fontAlgn="auto" latinLnBrk="0" hangingPunct="1">
              <a:lnSpc>
                <a:spcPct val="100000"/>
              </a:lnSpc>
              <a:spcBef>
                <a:spcPts val="0"/>
              </a:spcBef>
              <a:spcAft>
                <a:spcPts val="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Rangatahi wider experience of the healthcare system</a:t>
            </a:r>
          </a:p>
          <a:p>
            <a:pPr marL="635393" marR="0" lvl="1" indent="-178206" algn="l" defTabSz="914373" rtl="0" eaLnBrk="1" fontAlgn="auto" latinLnBrk="0" hangingPunct="1">
              <a:lnSpc>
                <a:spcPct val="100000"/>
              </a:lnSpc>
              <a:spcBef>
                <a:spcPts val="0"/>
              </a:spcBef>
              <a:spcAft>
                <a:spcPts val="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What worked well and what could improve</a:t>
            </a:r>
          </a:p>
          <a:p>
            <a:pPr marL="635393" marR="0" lvl="1" indent="-178206" algn="l" defTabSz="914373" rtl="0" eaLnBrk="1" fontAlgn="auto" latinLnBrk="0" hangingPunct="1">
              <a:lnSpc>
                <a:spcPct val="100000"/>
              </a:lnSpc>
              <a:spcBef>
                <a:spcPts val="0"/>
              </a:spcBef>
              <a:spcAft>
                <a:spcPts val="0"/>
              </a:spcAft>
              <a:buClrTx/>
              <a:buSzPct val="100000"/>
              <a:buFont typeface="Arial"/>
              <a:buChar char="•"/>
              <a:tabLst/>
              <a:defRPr/>
            </a:pPr>
            <a:r>
              <a:rPr kumimoji="0" lang="en-NZ" sz="1200" b="0" i="0" u="none" strike="noStrike" kern="1200" cap="none" spc="0" normalizeH="0" baseline="0" noProof="0" dirty="0">
                <a:ln>
                  <a:noFill/>
                </a:ln>
                <a:solidFill>
                  <a:srgbClr val="313131"/>
                </a:solidFill>
                <a:effectLst/>
                <a:uLnTx/>
                <a:uFillTx/>
                <a:ea typeface="+mn-ea"/>
                <a:cs typeface="Calibri"/>
              </a:rPr>
              <a:t>Active design of a ‘dream state’ which would meet their needs</a:t>
            </a:r>
          </a:p>
          <a:p>
            <a:pPr marL="178206" marR="0" lvl="0" indent="-178206" algn="l" defTabSz="914373" rtl="0" eaLnBrk="1" fontAlgn="auto" latinLnBrk="0" hangingPunct="1">
              <a:lnSpc>
                <a:spcPct val="100000"/>
              </a:lnSpc>
              <a:spcBef>
                <a:spcPts val="526"/>
              </a:spcBef>
              <a:spcAft>
                <a:spcPts val="0"/>
              </a:spcAft>
              <a:buClrTx/>
              <a:buSzPct val="100000"/>
              <a:buFont typeface="Arial"/>
              <a:buChar char="•"/>
              <a:tabLst/>
              <a:defRPr/>
            </a:pPr>
            <a:endParaRPr kumimoji="0" lang="en-NZ" sz="1200" b="0" i="0" u="none" strike="noStrike" kern="1200" cap="none" spc="0" normalizeH="0" baseline="0" noProof="0" dirty="0">
              <a:ln>
                <a:noFill/>
              </a:ln>
              <a:solidFill>
                <a:srgbClr val="313131"/>
              </a:solidFill>
              <a:effectLst/>
              <a:uLnTx/>
              <a:uFillTx/>
              <a:ea typeface="+mn-ea"/>
              <a:cs typeface="Calibri"/>
            </a:endParaRPr>
          </a:p>
        </p:txBody>
      </p:sp>
    </p:spTree>
    <p:custDataLst>
      <p:custData r:id="rId1"/>
      <p:custData r:id="rId2"/>
    </p:custDataLst>
    <p:extLst>
      <p:ext uri="{BB962C8B-B14F-4D97-AF65-F5344CB8AC3E}">
        <p14:creationId xmlns:p14="http://schemas.microsoft.com/office/powerpoint/2010/main" val="205820870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8493A0-34BB-45E4-AAD3-1235B83BFFC3}"/>
              </a:ext>
            </a:extLst>
          </p:cNvPr>
          <p:cNvSpPr>
            <a:spLocks noGrp="1"/>
          </p:cNvSpPr>
          <p:nvPr>
            <p:ph type="title"/>
          </p:nvPr>
        </p:nvSpPr>
        <p:spPr/>
        <p:txBody>
          <a:bodyPr/>
          <a:lstStyle/>
          <a:p>
            <a:r>
              <a:rPr lang="en-NZ">
                <a:latin typeface="+mj-lt"/>
                <a:ea typeface="Open Sans"/>
                <a:cs typeface="Calibri"/>
              </a:rPr>
              <a:t>He aha te </a:t>
            </a:r>
            <a:r>
              <a:rPr lang="en-NZ" err="1">
                <a:latin typeface="+mj-lt"/>
                <a:ea typeface="Open Sans"/>
                <a:cs typeface="Calibri"/>
              </a:rPr>
              <a:t>Aromatawai</a:t>
            </a:r>
            <a:r>
              <a:rPr lang="en-NZ">
                <a:latin typeface="+mj-lt"/>
                <a:ea typeface="Open Sans"/>
                <a:cs typeface="Calibri"/>
              </a:rPr>
              <a:t> Hauora </a:t>
            </a:r>
            <a:r>
              <a:rPr lang="en-NZ" err="1">
                <a:latin typeface="+mj-lt"/>
                <a:ea typeface="Open Sans"/>
                <a:cs typeface="Calibri"/>
              </a:rPr>
              <a:t>mā</a:t>
            </a:r>
            <a:r>
              <a:rPr lang="en-NZ">
                <a:latin typeface="+mj-lt"/>
                <a:ea typeface="Open Sans"/>
                <a:cs typeface="Calibri"/>
              </a:rPr>
              <a:t> </a:t>
            </a:r>
            <a:r>
              <a:rPr lang="en-NZ" err="1">
                <a:latin typeface="+mj-lt"/>
                <a:ea typeface="Open Sans"/>
                <a:cs typeface="Calibri"/>
              </a:rPr>
              <a:t>ngā</a:t>
            </a:r>
            <a:r>
              <a:rPr lang="en-NZ">
                <a:latin typeface="+mj-lt"/>
                <a:ea typeface="Open Sans"/>
                <a:cs typeface="Calibri"/>
              </a:rPr>
              <a:t> Tau 9 </a:t>
            </a:r>
            <a:r>
              <a:rPr lang="en-NZ" err="1">
                <a:latin typeface="+mj-lt"/>
                <a:ea typeface="Open Sans"/>
                <a:cs typeface="Calibri"/>
              </a:rPr>
              <a:t>i</a:t>
            </a:r>
            <a:r>
              <a:rPr lang="en-NZ">
                <a:latin typeface="+mj-lt"/>
                <a:ea typeface="Open Sans"/>
                <a:cs typeface="Calibri"/>
              </a:rPr>
              <a:t> </a:t>
            </a:r>
            <a:r>
              <a:rPr lang="en-NZ" err="1">
                <a:latin typeface="+mj-lt"/>
                <a:ea typeface="Open Sans"/>
                <a:cs typeface="Calibri"/>
              </a:rPr>
              <a:t>tēnei</a:t>
            </a:r>
            <a:r>
              <a:rPr lang="en-NZ">
                <a:latin typeface="+mj-lt"/>
                <a:ea typeface="Open Sans"/>
                <a:cs typeface="Calibri"/>
              </a:rPr>
              <a:t> </a:t>
            </a:r>
            <a:r>
              <a:rPr lang="en-NZ" err="1">
                <a:latin typeface="+mj-lt"/>
                <a:ea typeface="Open Sans"/>
                <a:cs typeface="Calibri"/>
              </a:rPr>
              <a:t>wā</a:t>
            </a:r>
            <a:r>
              <a:rPr lang="en-NZ">
                <a:latin typeface="+mj-lt"/>
                <a:ea typeface="Open Sans"/>
                <a:cs typeface="Calibri"/>
              </a:rPr>
              <a:t>?</a:t>
            </a:r>
            <a:br>
              <a:rPr lang="en-NZ">
                <a:latin typeface="+mj-lt"/>
                <a:ea typeface="Open Sans"/>
                <a:cs typeface="Calibri"/>
              </a:rPr>
            </a:br>
            <a:r>
              <a:rPr lang="en-NZ" b="0">
                <a:latin typeface="+mj-lt"/>
                <a:ea typeface="Open Sans"/>
                <a:cs typeface="Calibri"/>
              </a:rPr>
              <a:t>What </a:t>
            </a:r>
            <a:r>
              <a:rPr lang="en-NZ" b="0" i="0">
                <a:effectLst/>
                <a:latin typeface="+mj-lt"/>
                <a:ea typeface="Open Sans"/>
                <a:cs typeface="Calibri"/>
              </a:rPr>
              <a:t>is the current “Year 9 Health Assessment”?</a:t>
            </a:r>
            <a:r>
              <a:rPr lang="en-NZ" b="0">
                <a:latin typeface="+mj-lt"/>
                <a:ea typeface="Open Sans"/>
                <a:cs typeface="Calibri"/>
              </a:rPr>
              <a:t> </a:t>
            </a:r>
            <a:endParaRPr lang="en-NZ" b="0" i="0">
              <a:effectLst/>
              <a:latin typeface="+mj-lt"/>
            </a:endParaRPr>
          </a:p>
        </p:txBody>
      </p:sp>
      <p:sp>
        <p:nvSpPr>
          <p:cNvPr id="6" name="Text Placeholder 5">
            <a:extLst>
              <a:ext uri="{FF2B5EF4-FFF2-40B4-BE49-F238E27FC236}">
                <a16:creationId xmlns:a16="http://schemas.microsoft.com/office/drawing/2014/main" id="{589CA6FA-1919-4FE9-8BC2-238506124953}"/>
              </a:ext>
            </a:extLst>
          </p:cNvPr>
          <p:cNvSpPr>
            <a:spLocks noGrp="1"/>
          </p:cNvSpPr>
          <p:nvPr>
            <p:ph type="body" idx="12"/>
          </p:nvPr>
        </p:nvSpPr>
        <p:spPr>
          <a:xfrm>
            <a:off x="377824" y="1476375"/>
            <a:ext cx="4243245" cy="977265"/>
          </a:xfrm>
        </p:spPr>
        <p:txBody>
          <a:bodyPr vert="horz" lIns="0" tIns="0" rIns="0" bIns="0" rtlCol="0" anchor="t">
            <a:noAutofit/>
          </a:bodyPr>
          <a:lstStyle/>
          <a:p>
            <a:pPr>
              <a:spcAft>
                <a:spcPts val="0"/>
              </a:spcAft>
            </a:pPr>
            <a:r>
              <a:rPr lang="en-NZ" sz="1200" b="1" dirty="0">
                <a:solidFill>
                  <a:schemeClr val="tx1"/>
                </a:solidFill>
                <a:latin typeface="+mn-lt"/>
              </a:rPr>
              <a:t>Purpose</a:t>
            </a:r>
          </a:p>
          <a:p>
            <a:r>
              <a:rPr lang="en-NZ" sz="1200" b="0" i="0" dirty="0">
                <a:solidFill>
                  <a:schemeClr val="tx1"/>
                </a:solidFill>
                <a:effectLst/>
                <a:latin typeface="+mn-lt"/>
              </a:rPr>
              <a:t>SBHS staff meet with year 9 students in decile 1 to 5 secondary schools to kōrero about their physical, psychological and social health</a:t>
            </a:r>
            <a:r>
              <a:rPr lang="en-NZ" sz="1200" dirty="0">
                <a:solidFill>
                  <a:schemeClr val="tx1"/>
                </a:solidFill>
                <a:latin typeface="+mn-lt"/>
              </a:rPr>
              <a:t>. Also included are </a:t>
            </a:r>
            <a:r>
              <a:rPr lang="en-NZ" sz="1200" b="0" i="0" dirty="0">
                <a:solidFill>
                  <a:schemeClr val="tx1"/>
                </a:solidFill>
                <a:effectLst/>
                <a:latin typeface="+mn-lt"/>
              </a:rPr>
              <a:t>Teen Parent Units (TPUs), and Alternative Education sites (AE). The kōrero is ideally held face-to-face and can last between 45 – 60 minutes. The </a:t>
            </a:r>
            <a:r>
              <a:rPr lang="en-NZ" sz="1200" dirty="0">
                <a:solidFill>
                  <a:schemeClr val="tx1"/>
                </a:solidFill>
                <a:latin typeface="+mn-lt"/>
              </a:rPr>
              <a:t>kōrero aims to:</a:t>
            </a:r>
          </a:p>
          <a:p>
            <a:pPr marL="228600" indent="-228600">
              <a:buFontTx/>
              <a:buAutoNum type="arabicPeriod"/>
            </a:pPr>
            <a:r>
              <a:rPr lang="en-NZ" sz="1200" b="0" i="0" dirty="0">
                <a:solidFill>
                  <a:schemeClr val="tx1"/>
                </a:solidFill>
                <a:effectLst/>
                <a:latin typeface="+mn-lt"/>
              </a:rPr>
              <a:t>Establish a positive relationship with rangatahi, and help lay foundations with health services as a key determinant of future health-seeking behaviour</a:t>
            </a:r>
            <a:r>
              <a:rPr lang="en-NZ" sz="1200" dirty="0">
                <a:solidFill>
                  <a:schemeClr val="tx1"/>
                </a:solidFill>
                <a:latin typeface="+mn-lt"/>
              </a:rPr>
              <a:t>;</a:t>
            </a:r>
            <a:endParaRPr lang="en-NZ" sz="1200" b="0" i="0" dirty="0">
              <a:solidFill>
                <a:schemeClr val="tx1"/>
              </a:solidFill>
              <a:effectLst/>
              <a:latin typeface="+mn-lt"/>
            </a:endParaRPr>
          </a:p>
          <a:p>
            <a:pPr marL="228600" indent="-228600">
              <a:buAutoNum type="arabicPeriod"/>
            </a:pPr>
            <a:r>
              <a:rPr lang="en-NZ" sz="1200" dirty="0">
                <a:solidFill>
                  <a:schemeClr val="tx1"/>
                </a:solidFill>
                <a:latin typeface="+mn-lt"/>
              </a:rPr>
              <a:t>D</a:t>
            </a:r>
            <a:r>
              <a:rPr lang="en-NZ" sz="1200" b="0" i="0" dirty="0">
                <a:solidFill>
                  <a:schemeClr val="tx1"/>
                </a:solidFill>
                <a:effectLst/>
                <a:latin typeface="+mn-lt"/>
              </a:rPr>
              <a:t>evelop a plan in partnership with rangatahi for ongoing engagement and/or referral to other organisations or services.</a:t>
            </a:r>
          </a:p>
          <a:p>
            <a:pPr>
              <a:spcAft>
                <a:spcPts val="0"/>
              </a:spcAft>
            </a:pPr>
            <a:r>
              <a:rPr lang="en-NZ" sz="1200" b="1" dirty="0">
                <a:solidFill>
                  <a:schemeClr val="tx1"/>
                </a:solidFill>
                <a:latin typeface="+mn-lt"/>
              </a:rPr>
              <a:t>Methods </a:t>
            </a:r>
            <a:endParaRPr lang="en-NZ" sz="1200" b="1" i="0" dirty="0">
              <a:solidFill>
                <a:srgbClr val="1E1F20"/>
              </a:solidFill>
              <a:effectLst/>
              <a:latin typeface="+mn-lt"/>
            </a:endParaRPr>
          </a:p>
          <a:p>
            <a:r>
              <a:rPr lang="en-NZ" sz="1200" i="0" dirty="0">
                <a:solidFill>
                  <a:srgbClr val="1E1F20"/>
                </a:solidFill>
                <a:effectLst/>
                <a:latin typeface="+mn-lt"/>
              </a:rPr>
              <a:t>The</a:t>
            </a:r>
            <a:r>
              <a:rPr lang="en-NZ" sz="1200" dirty="0">
                <a:solidFill>
                  <a:srgbClr val="1E1F20"/>
                </a:solidFill>
                <a:latin typeface="+mn-lt"/>
              </a:rPr>
              <a:t> kōrero is facilitated by the school nurse and is guided by methods of covering off areas for discussion. The ‘</a:t>
            </a:r>
            <a:r>
              <a:rPr lang="en-NZ" sz="1200" i="0" dirty="0">
                <a:solidFill>
                  <a:srgbClr val="1E1F20"/>
                </a:solidFill>
                <a:effectLst/>
                <a:latin typeface="+mn-lt"/>
              </a:rPr>
              <a:t>Home, Education/Employment, Eating, Activities, Drugs and Alcohol, Sexuality, Suicide and Depression, Safety assessment’ (HEEADSSS) (see right) is one of the methods used by SBHS.</a:t>
            </a:r>
            <a:r>
              <a:rPr lang="en-NZ" sz="1200" dirty="0">
                <a:solidFill>
                  <a:srgbClr val="1E1F20"/>
                </a:solidFill>
                <a:latin typeface="+mn-lt"/>
              </a:rPr>
              <a:t> </a:t>
            </a:r>
            <a:r>
              <a:rPr lang="en-NZ" sz="1200" i="0" dirty="0">
                <a:solidFill>
                  <a:srgbClr val="1E1F20"/>
                </a:solidFill>
                <a:effectLst/>
                <a:latin typeface="+mn-lt"/>
              </a:rPr>
              <a:t>There are several other methods that are currently used in SBHS:</a:t>
            </a:r>
          </a:p>
          <a:p>
            <a:pPr marL="228600" indent="-228600">
              <a:spcAft>
                <a:spcPts val="0"/>
              </a:spcAft>
              <a:buFont typeface="+mj-lt"/>
              <a:buAutoNum type="arabicPeriod"/>
            </a:pPr>
            <a:r>
              <a:rPr lang="en-NZ" sz="1200" i="0" dirty="0" err="1">
                <a:solidFill>
                  <a:srgbClr val="1E1F20"/>
                </a:solidFill>
                <a:effectLst/>
                <a:latin typeface="+mn-lt"/>
              </a:rPr>
              <a:t>Tickit</a:t>
            </a:r>
            <a:r>
              <a:rPr lang="en-NZ" sz="1200" i="0" dirty="0">
                <a:solidFill>
                  <a:srgbClr val="1E1F20"/>
                </a:solidFill>
                <a:effectLst/>
                <a:latin typeface="+mn-lt"/>
              </a:rPr>
              <a:t> (online)</a:t>
            </a:r>
          </a:p>
          <a:p>
            <a:pPr marL="228600" indent="-228600">
              <a:spcAft>
                <a:spcPts val="0"/>
              </a:spcAft>
              <a:buFont typeface="+mj-lt"/>
              <a:buAutoNum type="arabicPeriod"/>
            </a:pPr>
            <a:r>
              <a:rPr lang="en-NZ" sz="1200" i="0" dirty="0">
                <a:solidFill>
                  <a:srgbClr val="1E1F20"/>
                </a:solidFill>
                <a:effectLst/>
                <a:latin typeface="+mn-lt"/>
              </a:rPr>
              <a:t>Case Finding and Health Assessment Tool (</a:t>
            </a:r>
            <a:r>
              <a:rPr lang="en-NZ" sz="1200" i="0" dirty="0" err="1">
                <a:solidFill>
                  <a:srgbClr val="1E1F20"/>
                </a:solidFill>
                <a:effectLst/>
                <a:latin typeface="+mn-lt"/>
              </a:rPr>
              <a:t>eCHAT</a:t>
            </a:r>
            <a:r>
              <a:rPr lang="en-NZ" sz="1200" i="0" dirty="0">
                <a:solidFill>
                  <a:srgbClr val="1E1F20"/>
                </a:solidFill>
                <a:effectLst/>
                <a:latin typeface="+mn-lt"/>
              </a:rPr>
              <a:t>)</a:t>
            </a:r>
          </a:p>
          <a:p>
            <a:pPr marL="228600" indent="-228600">
              <a:spcAft>
                <a:spcPts val="0"/>
              </a:spcAft>
              <a:buFont typeface="+mj-lt"/>
              <a:buAutoNum type="arabicPeriod"/>
            </a:pPr>
            <a:r>
              <a:rPr lang="en-NZ" sz="1200" i="0" dirty="0">
                <a:solidFill>
                  <a:srgbClr val="1E1F20"/>
                </a:solidFill>
                <a:effectLst/>
                <a:latin typeface="+mn-lt"/>
                <a:cs typeface="Calibri"/>
              </a:rPr>
              <a:t>Electronic Substance and Choices Scale (</a:t>
            </a:r>
            <a:r>
              <a:rPr lang="en-NZ" sz="1200" i="0" dirty="0" err="1">
                <a:solidFill>
                  <a:srgbClr val="1E1F20"/>
                </a:solidFill>
                <a:effectLst/>
                <a:latin typeface="+mn-lt"/>
                <a:cs typeface="Calibri"/>
              </a:rPr>
              <a:t>eSACs</a:t>
            </a:r>
            <a:r>
              <a:rPr lang="en-NZ" sz="1200" dirty="0">
                <a:solidFill>
                  <a:srgbClr val="1E1F20"/>
                </a:solidFill>
                <a:latin typeface="+mn-lt"/>
                <a:cs typeface="Calibri"/>
              </a:rPr>
              <a:t>)</a:t>
            </a:r>
            <a:endParaRPr lang="en-NZ" sz="1200" i="0" dirty="0">
              <a:solidFill>
                <a:srgbClr val="1E1F20"/>
              </a:solidFill>
              <a:effectLst/>
              <a:latin typeface="+mn-lt"/>
            </a:endParaRPr>
          </a:p>
          <a:p>
            <a:pPr marL="228600" indent="-228600">
              <a:spcAft>
                <a:spcPts val="0"/>
              </a:spcAft>
              <a:buAutoNum type="arabicPeriod"/>
            </a:pPr>
            <a:r>
              <a:rPr lang="en-NZ" sz="1200" dirty="0" err="1">
                <a:solidFill>
                  <a:srgbClr val="1E1F20"/>
                </a:solidFill>
                <a:latin typeface="+mn-lt"/>
                <a:cs typeface="Calibri"/>
              </a:rPr>
              <a:t>YouthCHAT</a:t>
            </a:r>
            <a:r>
              <a:rPr lang="en-NZ" sz="1200" dirty="0">
                <a:solidFill>
                  <a:srgbClr val="1E1F20"/>
                </a:solidFill>
                <a:latin typeface="+mn-lt"/>
                <a:cs typeface="Calibri"/>
              </a:rPr>
              <a:t> (online)</a:t>
            </a:r>
            <a:endParaRPr lang="en-NZ" sz="1200" dirty="0">
              <a:solidFill>
                <a:srgbClr val="1E1F20"/>
              </a:solidFill>
              <a:latin typeface="+mn-lt"/>
            </a:endParaRPr>
          </a:p>
          <a:p>
            <a:pPr marL="228600" indent="-228600">
              <a:buAutoNum type="arabicPeriod"/>
            </a:pPr>
            <a:endParaRPr lang="en-NZ" sz="1200" dirty="0">
              <a:solidFill>
                <a:srgbClr val="000000"/>
              </a:solidFill>
            </a:endParaRPr>
          </a:p>
          <a:p>
            <a:endParaRPr lang="en-NZ" dirty="0"/>
          </a:p>
        </p:txBody>
      </p:sp>
      <p:grpSp>
        <p:nvGrpSpPr>
          <p:cNvPr id="50" name="Group 49" descr="Diagram illustraing HEEADSSS is a comprehensive biopsychosocial assessment tool that helps identify risk and protective factors and assists health professionals to formulate a plan in partnership with rangatahi.&#10;">
            <a:extLst>
              <a:ext uri="{FF2B5EF4-FFF2-40B4-BE49-F238E27FC236}">
                <a16:creationId xmlns:a16="http://schemas.microsoft.com/office/drawing/2014/main" id="{06B8B5D6-EEED-4C4C-9D97-77E429393785}"/>
              </a:ext>
              <a:ext uri="{C183D7F6-B498-43B3-948B-1728B52AA6E4}">
                <adec:decorative xmlns:adec="http://schemas.microsoft.com/office/drawing/2017/decorative" val="0"/>
              </a:ext>
            </a:extLst>
          </p:cNvPr>
          <p:cNvGrpSpPr/>
          <p:nvPr/>
        </p:nvGrpSpPr>
        <p:grpSpPr>
          <a:xfrm>
            <a:off x="4751669" y="1112574"/>
            <a:ext cx="5724407" cy="5762889"/>
            <a:chOff x="4736769" y="1848238"/>
            <a:chExt cx="5724407" cy="5762889"/>
          </a:xfrm>
        </p:grpSpPr>
        <p:sp>
          <p:nvSpPr>
            <p:cNvPr id="2" name="Oval 1">
              <a:extLst>
                <a:ext uri="{FF2B5EF4-FFF2-40B4-BE49-F238E27FC236}">
                  <a16:creationId xmlns:a16="http://schemas.microsoft.com/office/drawing/2014/main" id="{8FDBA628-553D-4B11-9C5C-E70B78F9FFC7}"/>
                </a:ext>
              </a:extLst>
            </p:cNvPr>
            <p:cNvSpPr/>
            <p:nvPr/>
          </p:nvSpPr>
          <p:spPr bwMode="gray">
            <a:xfrm>
              <a:off x="5097313" y="2254045"/>
              <a:ext cx="5017672" cy="5017672"/>
            </a:xfrm>
            <a:prstGeom prst="ellipse">
              <a:avLst/>
            </a:prstGeom>
            <a:solidFill>
              <a:schemeClr val="bg1"/>
            </a:solidFill>
            <a:ln w="19050" algn="ctr">
              <a:solidFill>
                <a:schemeClr val="bg1">
                  <a:lumMod val="7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NZ" sz="1600" b="1">
                <a:solidFill>
                  <a:schemeClr val="bg1"/>
                </a:solidFill>
              </a:endParaRPr>
            </a:p>
          </p:txBody>
        </p:sp>
        <p:grpSp>
          <p:nvGrpSpPr>
            <p:cNvPr id="4" name="Group 3">
              <a:extLst>
                <a:ext uri="{FF2B5EF4-FFF2-40B4-BE49-F238E27FC236}">
                  <a16:creationId xmlns:a16="http://schemas.microsoft.com/office/drawing/2014/main" id="{E832BD98-3721-40CC-9F20-09CCDB206B99}"/>
                </a:ext>
              </a:extLst>
            </p:cNvPr>
            <p:cNvGrpSpPr/>
            <p:nvPr/>
          </p:nvGrpSpPr>
          <p:grpSpPr>
            <a:xfrm>
              <a:off x="7245605" y="1848238"/>
              <a:ext cx="721088" cy="728891"/>
              <a:chOff x="5181402" y="495864"/>
              <a:chExt cx="721088" cy="728891"/>
            </a:xfrm>
          </p:grpSpPr>
          <p:sp>
            <p:nvSpPr>
              <p:cNvPr id="19" name="Oval 5">
                <a:extLst>
                  <a:ext uri="{FF2B5EF4-FFF2-40B4-BE49-F238E27FC236}">
                    <a16:creationId xmlns:a16="http://schemas.microsoft.com/office/drawing/2014/main" id="{8687D0AD-861F-4120-8B61-D2BBE5A27E90}"/>
                  </a:ext>
                </a:extLst>
              </p:cNvPr>
              <p:cNvSpPr>
                <a:spLocks noChangeArrowheads="1"/>
              </p:cNvSpPr>
              <p:nvPr/>
            </p:nvSpPr>
            <p:spPr bwMode="blackWhite">
              <a:xfrm>
                <a:off x="5181402" y="495864"/>
                <a:ext cx="721088" cy="728891"/>
              </a:xfrm>
              <a:prstGeom prst="ellipse">
                <a:avLst/>
              </a:prstGeom>
              <a:solidFill>
                <a:srgbClr val="005587"/>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7" name="TextBox 26">
                <a:extLst>
                  <a:ext uri="{FF2B5EF4-FFF2-40B4-BE49-F238E27FC236}">
                    <a16:creationId xmlns:a16="http://schemas.microsoft.com/office/drawing/2014/main" id="{8CD745A4-597C-4A52-A518-EC1474F1E2E7}"/>
                  </a:ext>
                </a:extLst>
              </p:cNvPr>
              <p:cNvSpPr txBox="1"/>
              <p:nvPr/>
            </p:nvSpPr>
            <p:spPr>
              <a:xfrm>
                <a:off x="5391669" y="517664"/>
                <a:ext cx="384022"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H</a:t>
                </a:r>
              </a:p>
            </p:txBody>
          </p:sp>
        </p:grpSp>
        <p:grpSp>
          <p:nvGrpSpPr>
            <p:cNvPr id="8" name="Group 7">
              <a:extLst>
                <a:ext uri="{FF2B5EF4-FFF2-40B4-BE49-F238E27FC236}">
                  <a16:creationId xmlns:a16="http://schemas.microsoft.com/office/drawing/2014/main" id="{AFDCE16F-0483-4806-B6DE-8601F10DCA4E}"/>
                </a:ext>
              </a:extLst>
            </p:cNvPr>
            <p:cNvGrpSpPr/>
            <p:nvPr/>
          </p:nvGrpSpPr>
          <p:grpSpPr>
            <a:xfrm>
              <a:off x="9019620" y="2611157"/>
              <a:ext cx="721088" cy="748210"/>
              <a:chOff x="5181402" y="1346929"/>
              <a:chExt cx="721088" cy="748210"/>
            </a:xfrm>
          </p:grpSpPr>
          <p:sp>
            <p:nvSpPr>
              <p:cNvPr id="20" name="Oval 5">
                <a:extLst>
                  <a:ext uri="{FF2B5EF4-FFF2-40B4-BE49-F238E27FC236}">
                    <a16:creationId xmlns:a16="http://schemas.microsoft.com/office/drawing/2014/main" id="{CC738052-8691-489F-9BC8-821658F188F9}"/>
                  </a:ext>
                </a:extLst>
              </p:cNvPr>
              <p:cNvSpPr>
                <a:spLocks noChangeArrowheads="1"/>
              </p:cNvSpPr>
              <p:nvPr/>
            </p:nvSpPr>
            <p:spPr bwMode="blackWhite">
              <a:xfrm>
                <a:off x="5181402" y="1346929"/>
                <a:ext cx="721088" cy="728891"/>
              </a:xfrm>
              <a:prstGeom prst="ellipse">
                <a:avLst/>
              </a:prstGeom>
              <a:solidFill>
                <a:schemeClr val="accent6"/>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8" name="TextBox 27">
                <a:extLst>
                  <a:ext uri="{FF2B5EF4-FFF2-40B4-BE49-F238E27FC236}">
                    <a16:creationId xmlns:a16="http://schemas.microsoft.com/office/drawing/2014/main" id="{F76F8A68-8966-47A7-9299-AD3D69A366EC}"/>
                  </a:ext>
                </a:extLst>
              </p:cNvPr>
              <p:cNvSpPr txBox="1"/>
              <p:nvPr/>
            </p:nvSpPr>
            <p:spPr>
              <a:xfrm>
                <a:off x="5428845" y="1393009"/>
                <a:ext cx="2741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E</a:t>
                </a:r>
              </a:p>
            </p:txBody>
          </p:sp>
        </p:grpSp>
        <p:grpSp>
          <p:nvGrpSpPr>
            <p:cNvPr id="9" name="Group 8">
              <a:extLst>
                <a:ext uri="{FF2B5EF4-FFF2-40B4-BE49-F238E27FC236}">
                  <a16:creationId xmlns:a16="http://schemas.microsoft.com/office/drawing/2014/main" id="{F1F454AE-0667-41F9-B45C-7280D87FB28C}"/>
                </a:ext>
              </a:extLst>
            </p:cNvPr>
            <p:cNvGrpSpPr/>
            <p:nvPr/>
          </p:nvGrpSpPr>
          <p:grpSpPr>
            <a:xfrm>
              <a:off x="9740088" y="4408913"/>
              <a:ext cx="721088" cy="733767"/>
              <a:chOff x="5181402" y="2200029"/>
              <a:chExt cx="721088" cy="733767"/>
            </a:xfrm>
          </p:grpSpPr>
          <p:sp>
            <p:nvSpPr>
              <p:cNvPr id="21" name="Oval 5">
                <a:extLst>
                  <a:ext uri="{FF2B5EF4-FFF2-40B4-BE49-F238E27FC236}">
                    <a16:creationId xmlns:a16="http://schemas.microsoft.com/office/drawing/2014/main" id="{2BCF51D3-2140-4433-89FB-48F28474FC9D}"/>
                  </a:ext>
                </a:extLst>
              </p:cNvPr>
              <p:cNvSpPr>
                <a:spLocks noChangeArrowheads="1"/>
              </p:cNvSpPr>
              <p:nvPr/>
            </p:nvSpPr>
            <p:spPr bwMode="blackWhite">
              <a:xfrm>
                <a:off x="5181402" y="2200029"/>
                <a:ext cx="721088" cy="728891"/>
              </a:xfrm>
              <a:prstGeom prst="ellipse">
                <a:avLst/>
              </a:prstGeom>
              <a:solidFill>
                <a:schemeClr val="accent5"/>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29" name="TextBox 28">
                <a:extLst>
                  <a:ext uri="{FF2B5EF4-FFF2-40B4-BE49-F238E27FC236}">
                    <a16:creationId xmlns:a16="http://schemas.microsoft.com/office/drawing/2014/main" id="{5FE5060A-F47A-4BDC-8F47-114CBE4B0C80}"/>
                  </a:ext>
                </a:extLst>
              </p:cNvPr>
              <p:cNvSpPr txBox="1"/>
              <p:nvPr/>
            </p:nvSpPr>
            <p:spPr>
              <a:xfrm>
                <a:off x="5415434" y="2231666"/>
                <a:ext cx="2741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E</a:t>
                </a:r>
              </a:p>
            </p:txBody>
          </p:sp>
        </p:grpSp>
        <p:grpSp>
          <p:nvGrpSpPr>
            <p:cNvPr id="10" name="Group 9">
              <a:extLst>
                <a:ext uri="{FF2B5EF4-FFF2-40B4-BE49-F238E27FC236}">
                  <a16:creationId xmlns:a16="http://schemas.microsoft.com/office/drawing/2014/main" id="{D3E880C0-57EB-485E-8ABB-9A6DB63C5C56}"/>
                </a:ext>
              </a:extLst>
            </p:cNvPr>
            <p:cNvGrpSpPr/>
            <p:nvPr/>
          </p:nvGrpSpPr>
          <p:grpSpPr>
            <a:xfrm>
              <a:off x="9019000" y="6176701"/>
              <a:ext cx="721088" cy="740451"/>
              <a:chOff x="5198826" y="3042919"/>
              <a:chExt cx="721088" cy="740451"/>
            </a:xfrm>
          </p:grpSpPr>
          <p:sp>
            <p:nvSpPr>
              <p:cNvPr id="22" name="Oval 5">
                <a:extLst>
                  <a:ext uri="{FF2B5EF4-FFF2-40B4-BE49-F238E27FC236}">
                    <a16:creationId xmlns:a16="http://schemas.microsoft.com/office/drawing/2014/main" id="{CEB26B62-76D8-460A-B1BD-E0939CE75067}"/>
                  </a:ext>
                </a:extLst>
              </p:cNvPr>
              <p:cNvSpPr>
                <a:spLocks noChangeArrowheads="1"/>
              </p:cNvSpPr>
              <p:nvPr/>
            </p:nvSpPr>
            <p:spPr bwMode="blackWhite">
              <a:xfrm>
                <a:off x="5198826" y="3042919"/>
                <a:ext cx="721088" cy="728891"/>
              </a:xfrm>
              <a:prstGeom prst="ellipse">
                <a:avLst/>
              </a:prstGeom>
              <a:solidFill>
                <a:schemeClr val="accent4"/>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0" name="TextBox 29">
                <a:extLst>
                  <a:ext uri="{FF2B5EF4-FFF2-40B4-BE49-F238E27FC236}">
                    <a16:creationId xmlns:a16="http://schemas.microsoft.com/office/drawing/2014/main" id="{7EF8E897-2259-4D50-80F8-878DF6DFA4C9}"/>
                  </a:ext>
                </a:extLst>
              </p:cNvPr>
              <p:cNvSpPr txBox="1"/>
              <p:nvPr/>
            </p:nvSpPr>
            <p:spPr>
              <a:xfrm>
                <a:off x="5395342" y="3081240"/>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A</a:t>
                </a:r>
              </a:p>
            </p:txBody>
          </p:sp>
        </p:grpSp>
        <p:grpSp>
          <p:nvGrpSpPr>
            <p:cNvPr id="37" name="Group 36">
              <a:extLst>
                <a:ext uri="{FF2B5EF4-FFF2-40B4-BE49-F238E27FC236}">
                  <a16:creationId xmlns:a16="http://schemas.microsoft.com/office/drawing/2014/main" id="{D2783D94-7231-47B2-BF59-907C9E84DAE7}"/>
                </a:ext>
              </a:extLst>
            </p:cNvPr>
            <p:cNvGrpSpPr/>
            <p:nvPr/>
          </p:nvGrpSpPr>
          <p:grpSpPr>
            <a:xfrm>
              <a:off x="7245605" y="6856623"/>
              <a:ext cx="721088" cy="754504"/>
              <a:chOff x="5207463" y="3894246"/>
              <a:chExt cx="721088" cy="754504"/>
            </a:xfrm>
          </p:grpSpPr>
          <p:sp>
            <p:nvSpPr>
              <p:cNvPr id="23" name="Oval 5">
                <a:extLst>
                  <a:ext uri="{FF2B5EF4-FFF2-40B4-BE49-F238E27FC236}">
                    <a16:creationId xmlns:a16="http://schemas.microsoft.com/office/drawing/2014/main" id="{38424973-55C6-4C0C-A921-EDBE4FBCB1D8}"/>
                  </a:ext>
                </a:extLst>
              </p:cNvPr>
              <p:cNvSpPr>
                <a:spLocks noChangeArrowheads="1"/>
              </p:cNvSpPr>
              <p:nvPr/>
            </p:nvSpPr>
            <p:spPr bwMode="blackWhite">
              <a:xfrm>
                <a:off x="5207463" y="3894246"/>
                <a:ext cx="721088" cy="728891"/>
              </a:xfrm>
              <a:prstGeom prst="ellipse">
                <a:avLst/>
              </a:prstGeom>
              <a:solidFill>
                <a:schemeClr val="accent3"/>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1" name="TextBox 30">
                <a:extLst>
                  <a:ext uri="{FF2B5EF4-FFF2-40B4-BE49-F238E27FC236}">
                    <a16:creationId xmlns:a16="http://schemas.microsoft.com/office/drawing/2014/main" id="{B15BEB98-5025-42C8-8134-FA8A9BC73B65}"/>
                  </a:ext>
                </a:extLst>
              </p:cNvPr>
              <p:cNvSpPr txBox="1"/>
              <p:nvPr/>
            </p:nvSpPr>
            <p:spPr>
              <a:xfrm>
                <a:off x="5414545" y="3946620"/>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D</a:t>
                </a:r>
              </a:p>
            </p:txBody>
          </p:sp>
        </p:grpSp>
        <p:grpSp>
          <p:nvGrpSpPr>
            <p:cNvPr id="38" name="Group 37">
              <a:extLst>
                <a:ext uri="{FF2B5EF4-FFF2-40B4-BE49-F238E27FC236}">
                  <a16:creationId xmlns:a16="http://schemas.microsoft.com/office/drawing/2014/main" id="{3E50C834-D245-44E5-9435-AA8A6425CD83}"/>
                </a:ext>
              </a:extLst>
            </p:cNvPr>
            <p:cNvGrpSpPr/>
            <p:nvPr/>
          </p:nvGrpSpPr>
          <p:grpSpPr>
            <a:xfrm>
              <a:off x="5457857" y="2620170"/>
              <a:ext cx="721088" cy="742370"/>
              <a:chOff x="5205379" y="4746974"/>
              <a:chExt cx="721088" cy="742370"/>
            </a:xfrm>
          </p:grpSpPr>
          <p:sp>
            <p:nvSpPr>
              <p:cNvPr id="24" name="Oval 5">
                <a:extLst>
                  <a:ext uri="{FF2B5EF4-FFF2-40B4-BE49-F238E27FC236}">
                    <a16:creationId xmlns:a16="http://schemas.microsoft.com/office/drawing/2014/main" id="{2929DCB5-0087-4E35-AAD6-B7881CAE5511}"/>
                  </a:ext>
                </a:extLst>
              </p:cNvPr>
              <p:cNvSpPr>
                <a:spLocks noChangeArrowheads="1"/>
              </p:cNvSpPr>
              <p:nvPr/>
            </p:nvSpPr>
            <p:spPr bwMode="blackWhite">
              <a:xfrm>
                <a:off x="5205379" y="4746974"/>
                <a:ext cx="721088" cy="728891"/>
              </a:xfrm>
              <a:prstGeom prst="ellipse">
                <a:avLst/>
              </a:prstGeom>
              <a:solidFill>
                <a:schemeClr val="accent2"/>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2" name="TextBox 31">
                <a:extLst>
                  <a:ext uri="{FF2B5EF4-FFF2-40B4-BE49-F238E27FC236}">
                    <a16:creationId xmlns:a16="http://schemas.microsoft.com/office/drawing/2014/main" id="{ACBDE39F-8359-4F65-9C50-8A5DC4366BCA}"/>
                  </a:ext>
                </a:extLst>
              </p:cNvPr>
              <p:cNvSpPr txBox="1"/>
              <p:nvPr/>
            </p:nvSpPr>
            <p:spPr>
              <a:xfrm>
                <a:off x="5448902" y="4787214"/>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nvGrpSpPr>
            <p:cNvPr id="39" name="Group 38">
              <a:extLst>
                <a:ext uri="{FF2B5EF4-FFF2-40B4-BE49-F238E27FC236}">
                  <a16:creationId xmlns:a16="http://schemas.microsoft.com/office/drawing/2014/main" id="{34C7F6B9-C085-468C-9C31-4E84A9D70548}"/>
                </a:ext>
              </a:extLst>
            </p:cNvPr>
            <p:cNvGrpSpPr/>
            <p:nvPr/>
          </p:nvGrpSpPr>
          <p:grpSpPr>
            <a:xfrm>
              <a:off x="5467272" y="6170510"/>
              <a:ext cx="721088" cy="753804"/>
              <a:chOff x="5251954" y="5597918"/>
              <a:chExt cx="721088" cy="753804"/>
            </a:xfrm>
          </p:grpSpPr>
          <p:sp>
            <p:nvSpPr>
              <p:cNvPr id="25" name="Oval 5">
                <a:extLst>
                  <a:ext uri="{FF2B5EF4-FFF2-40B4-BE49-F238E27FC236}">
                    <a16:creationId xmlns:a16="http://schemas.microsoft.com/office/drawing/2014/main" id="{640DECD1-04E0-4B6D-9EEA-3B71DE6A0FB0}"/>
                  </a:ext>
                </a:extLst>
              </p:cNvPr>
              <p:cNvSpPr>
                <a:spLocks noChangeArrowheads="1"/>
              </p:cNvSpPr>
              <p:nvPr/>
            </p:nvSpPr>
            <p:spPr bwMode="blackWhite">
              <a:xfrm>
                <a:off x="5251954" y="5597918"/>
                <a:ext cx="721088" cy="728891"/>
              </a:xfrm>
              <a:prstGeom prst="ellipse">
                <a:avLst/>
              </a:prstGeom>
              <a:solidFill>
                <a:schemeClr val="accent1"/>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3" name="TextBox 32">
                <a:extLst>
                  <a:ext uri="{FF2B5EF4-FFF2-40B4-BE49-F238E27FC236}">
                    <a16:creationId xmlns:a16="http://schemas.microsoft.com/office/drawing/2014/main" id="{7DAACC4E-3718-449B-96D2-FE2AC3686C2F}"/>
                  </a:ext>
                </a:extLst>
              </p:cNvPr>
              <p:cNvSpPr txBox="1"/>
              <p:nvPr/>
            </p:nvSpPr>
            <p:spPr>
              <a:xfrm>
                <a:off x="5500989" y="5649592"/>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nvGrpSpPr>
            <p:cNvPr id="7" name="Group 6">
              <a:extLst>
                <a:ext uri="{FF2B5EF4-FFF2-40B4-BE49-F238E27FC236}">
                  <a16:creationId xmlns:a16="http://schemas.microsoft.com/office/drawing/2014/main" id="{5D010E9E-BD6F-42C5-B79C-386A0142E479}"/>
                </a:ext>
              </a:extLst>
            </p:cNvPr>
            <p:cNvGrpSpPr/>
            <p:nvPr/>
          </p:nvGrpSpPr>
          <p:grpSpPr>
            <a:xfrm>
              <a:off x="4736769" y="4408913"/>
              <a:ext cx="721088" cy="737429"/>
              <a:chOff x="5276975" y="6480992"/>
              <a:chExt cx="721088" cy="737429"/>
            </a:xfrm>
          </p:grpSpPr>
          <p:sp>
            <p:nvSpPr>
              <p:cNvPr id="26" name="Oval 5">
                <a:extLst>
                  <a:ext uri="{FF2B5EF4-FFF2-40B4-BE49-F238E27FC236}">
                    <a16:creationId xmlns:a16="http://schemas.microsoft.com/office/drawing/2014/main" id="{29125617-1875-41B9-9788-3DA61CD3559B}"/>
                  </a:ext>
                </a:extLst>
              </p:cNvPr>
              <p:cNvSpPr>
                <a:spLocks noChangeArrowheads="1"/>
              </p:cNvSpPr>
              <p:nvPr/>
            </p:nvSpPr>
            <p:spPr bwMode="blackWhite">
              <a:xfrm>
                <a:off x="5276975" y="6480992"/>
                <a:ext cx="721088" cy="728891"/>
              </a:xfrm>
              <a:prstGeom prst="ellipse">
                <a:avLst/>
              </a:prstGeom>
              <a:solidFill>
                <a:schemeClr val="tx2"/>
              </a:solidFill>
              <a:ln w="12700">
                <a:noFill/>
                <a:round/>
                <a:headEnd/>
                <a:tailEnd/>
              </a:ln>
            </p:spPr>
            <p:txBody>
              <a:bodyPr wrap="square" lIns="88900" tIns="88900" rIns="88900" bIns="889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ＭＳ Ｐゴシック" pitchFamily="50" charset="-128"/>
                  <a:cs typeface="+mn-cs"/>
                </a:endParaRPr>
              </a:p>
            </p:txBody>
          </p:sp>
          <p:sp>
            <p:nvSpPr>
              <p:cNvPr id="34" name="TextBox 33">
                <a:extLst>
                  <a:ext uri="{FF2B5EF4-FFF2-40B4-BE49-F238E27FC236}">
                    <a16:creationId xmlns:a16="http://schemas.microsoft.com/office/drawing/2014/main" id="{AEC3E246-1C6C-4A64-864D-360B61F3F8D3}"/>
                  </a:ext>
                </a:extLst>
              </p:cNvPr>
              <p:cNvSpPr txBox="1"/>
              <p:nvPr/>
            </p:nvSpPr>
            <p:spPr>
              <a:xfrm>
                <a:off x="5520498" y="6516291"/>
                <a:ext cx="328056" cy="702130"/>
              </a:xfrm>
              <a:prstGeom prst="rect">
                <a:avLst/>
              </a:prstGeom>
              <a:noFill/>
            </p:spPr>
            <p:txBody>
              <a:bodyPr wrap="square" lIns="0" tIns="0" rIns="0" bIns="0" rtlCol="0">
                <a:spAutoFit/>
              </a:bodyPr>
              <a:lstStyle/>
              <a:p>
                <a:pPr>
                  <a:spcBef>
                    <a:spcPts val="600"/>
                  </a:spcBef>
                  <a:buSzPct val="100000"/>
                </a:pPr>
                <a:r>
                  <a:rPr lang="en-NZ" sz="4000" b="1">
                    <a:solidFill>
                      <a:schemeClr val="bg1"/>
                    </a:solidFill>
                  </a:rPr>
                  <a:t>S</a:t>
                </a:r>
              </a:p>
            </p:txBody>
          </p:sp>
        </p:grpSp>
      </p:grpSp>
      <p:sp>
        <p:nvSpPr>
          <p:cNvPr id="52" name="TextBox 51" descr="Diagram illustrating HEEADSSS&quot; a comprehensive biopsychosocial assessment tool that helps identify risk and protective factors and assists health professionals to formulate a plan in partnership with rangatahi.&#10;">
            <a:extLst>
              <a:ext uri="{FF2B5EF4-FFF2-40B4-BE49-F238E27FC236}">
                <a16:creationId xmlns:a16="http://schemas.microsoft.com/office/drawing/2014/main" id="{912BA84D-5A67-4EB9-B502-2F418CAC2604}"/>
              </a:ext>
            </a:extLst>
          </p:cNvPr>
          <p:cNvSpPr txBox="1"/>
          <p:nvPr/>
        </p:nvSpPr>
        <p:spPr>
          <a:xfrm>
            <a:off x="5952911" y="2957730"/>
            <a:ext cx="3522477" cy="2246769"/>
          </a:xfrm>
          <a:prstGeom prst="rect">
            <a:avLst/>
          </a:prstGeom>
          <a:noFill/>
        </p:spPr>
        <p:txBody>
          <a:bodyPr wrap="square" lIns="91440" tIns="45720" rIns="91440" bIns="45720" anchor="t">
            <a:spAutoFit/>
          </a:bodyPr>
          <a:lstStyle/>
          <a:p>
            <a:pPr algn="ctr"/>
            <a:r>
              <a:rPr lang="en-NZ" sz="2000" b="0" i="0" dirty="0">
                <a:solidFill>
                  <a:schemeClr val="accent6"/>
                </a:solidFill>
                <a:effectLst/>
                <a:latin typeface="Calibri Light"/>
                <a:cs typeface="Calibri Light"/>
              </a:rPr>
              <a:t>HEEADSSS is a comprehensive </a:t>
            </a:r>
            <a:r>
              <a:rPr lang="en-NZ" sz="2000" dirty="0">
                <a:solidFill>
                  <a:schemeClr val="accent6"/>
                </a:solidFill>
                <a:latin typeface="Calibri Light"/>
                <a:cs typeface="Calibri Light"/>
              </a:rPr>
              <a:t>biopsychosocial</a:t>
            </a:r>
            <a:r>
              <a:rPr lang="en-NZ" sz="2000" b="0" i="0" dirty="0">
                <a:solidFill>
                  <a:schemeClr val="accent6"/>
                </a:solidFill>
                <a:effectLst/>
                <a:latin typeface="Calibri Light"/>
                <a:cs typeface="Calibri Light"/>
              </a:rPr>
              <a:t> assessment tool that helps identify risk and protective factors and assists health professionals to formulate a plan in partnership with rangatahi.</a:t>
            </a:r>
            <a:endParaRPr lang="en-NZ" sz="2000" dirty="0">
              <a:solidFill>
                <a:schemeClr val="accent6"/>
              </a:solidFill>
              <a:latin typeface="Calibri Light"/>
              <a:cs typeface="Calibri Light"/>
            </a:endParaRPr>
          </a:p>
        </p:txBody>
      </p:sp>
    </p:spTree>
    <p:extLst>
      <p:ext uri="{BB962C8B-B14F-4D97-AF65-F5344CB8AC3E}">
        <p14:creationId xmlns:p14="http://schemas.microsoft.com/office/powerpoint/2010/main" val="13274121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mmartinbabin\AppData\Local\Temp\Templafy\PowerPointVsto\Assets\87123cf1-c0be-4412-a368-ac3864b69135.jpeg"/>
</p:tagLst>
</file>

<file path=ppt/theme/theme1.xml><?xml version="1.0" encoding="utf-8"?>
<a:theme xmlns:a="http://schemas.openxmlformats.org/drawingml/2006/main" name="Deloitte Brand Theme">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2.xml><?xml version="1.0" encoding="utf-8"?>
<a:theme xmlns:a="http://schemas.openxmlformats.org/drawingml/2006/main" name="Deloitte Brand Theme - Updated Guidelines">
  <a:themeElements>
    <a:clrScheme name="Custom 3">
      <a:dk1>
        <a:sysClr val="windowText" lastClr="000000"/>
      </a:dk1>
      <a:lt1>
        <a:sysClr val="window" lastClr="FFFFFF"/>
      </a:lt1>
      <a:dk2>
        <a:srgbClr val="53565A"/>
      </a:dk2>
      <a:lt2>
        <a:srgbClr val="D0D0CE"/>
      </a:lt2>
      <a:accent1>
        <a:srgbClr val="86BC25"/>
      </a:accent1>
      <a:accent2>
        <a:srgbClr val="43B02A"/>
      </a:accent2>
      <a:accent3>
        <a:srgbClr val="26890D"/>
      </a:accent3>
      <a:accent4>
        <a:srgbClr val="046A38"/>
      </a:accent4>
      <a:accent5>
        <a:srgbClr val="0D8390"/>
      </a:accent5>
      <a:accent6>
        <a:srgbClr val="007CB0"/>
      </a:accent6>
      <a:hlink>
        <a:srgbClr val="00A3E0"/>
      </a:hlink>
      <a:folHlink>
        <a:srgbClr val="7F7F7F"/>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 Brand Theme" id="{7F8E7B9C-D1E6-4EAB-A888-5889AFAC97F5}" vid="{EE3CB14B-24FA-49D6-9FDE-EB9FB3296A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FormConfiguration><![CDATA[{"formFields":[],"formDataEntries":[]}]]></TemplafySlideFormConfiguration>
</file>

<file path=customXml/item10.xml><?xml version="1.0" encoding="utf-8"?>
<TemplafySlideTemplateConfiguration><![CDATA[{"documentContentValidatorConfiguration":{"enableDocumentContentValidator":false,"documentContentValidatorVersion":0},"elementsMetadata":[],"slideId":"637279735297124287","enableDocumentContentUpdater":false,"version":"1.1"}]]></TemplafySlideTemplateConfiguration>
</file>

<file path=customXml/item100.xml><?xml version="1.0" encoding="utf-8"?>
<TemplafySlideFormConfiguration><![CDATA[{"formFields":[],"formDataEntries":[]}]]></TemplafySlideFormConfiguration>
</file>

<file path=customXml/item101.xml><?xml version="1.0" encoding="utf-8"?>
<TemplafySlideFormConfiguration><![CDATA[{"formFields":[],"formDataEntries":[]}]]></TemplafySlideFormConfiguration>
</file>

<file path=customXml/item102.xml><?xml version="1.0" encoding="utf-8"?>
<TemplafySlideFormConfiguration><![CDATA[{"formFields":[],"formDataEntries":[]}]]></TemplafySlideFormConfiguration>
</file>

<file path=customXml/item103.xml><?xml version="1.0" encoding="utf-8"?>
<TemplafySlideFormConfiguration><![CDATA[{"formFields":[],"formDataEntries":[]}]]></TemplafySlideFormConfiguration>
</file>

<file path=customXml/item104.xml><?xml version="1.0" encoding="utf-8"?>
<TemplafySlideFormConfiguration><![CDATA[{"formFields":[],"formDataEntries":[]}]]></TemplafySlideFormConfiguration>
</file>

<file path=customXml/item105.xml><?xml version="1.0" encoding="utf-8"?>
<TemplafySlideTemplateConfiguration><![CDATA[{"documentContentValidatorConfiguration":{"enableDocumentContentValidator":false,"documentContentValidatorVersion":0},"elementsMetadata":[],"slideId":"637279735300092768","enableDocumentContentUpdater":false,"version":"1.1"}]]></TemplafySlideTemplateConfiguration>
</file>

<file path=customXml/item106.xml><?xml version="1.0" encoding="utf-8"?>
<TemplafySlideTemplateConfiguration><![CDATA[{"documentContentValidatorConfiguration":{"enableDocumentContentValidator":false,"documentContentValidatorVersion":0},"elementsMetadata":[],"slideId":"637279735297749223","enableDocumentContentUpdater":false,"version":"1.1"}]]></TemplafySlideTemplateConfiguration>
</file>

<file path=customXml/item107.xml><?xml version="1.0" encoding="utf-8"?>
<TemplafySlideFormConfiguration><![CDATA[{"formFields":[],"formDataEntries":[]}]]></TemplafySlideFormConfiguration>
</file>

<file path=customXml/item108.xml><?xml version="1.0" encoding="utf-8"?>
<TemplafySlideFormConfiguration><![CDATA[{"formFields":[],"formDataEntries":[]}]]></TemplafySlideFormConfiguration>
</file>

<file path=customXml/item109.xml><?xml version="1.0" encoding="utf-8"?>
<p:properties xmlns:p="http://schemas.microsoft.com/office/2006/metadata/properties" xmlns:xsi="http://www.w3.org/2001/XMLSchema-instance" xmlns:pc="http://schemas.microsoft.com/office/infopath/2007/PartnerControls">
  <documentManagement>
    <TaxCatchAll xmlns="a67457bc-90e7-428a-955b-5ee28a9d3194" xsi:nil="true"/>
    <lcf76f155ced4ddcb4097134ff3c332f xmlns="ddd6a674-b48a-40bc-bd3d-f5ff0c739206">
      <Terms xmlns="http://schemas.microsoft.com/office/infopath/2007/PartnerControls"/>
    </lcf76f155ced4ddcb4097134ff3c332f>
    <SharedWithUsers xmlns="a67457bc-90e7-428a-955b-5ee28a9d3194">
      <UserInfo>
        <DisplayName>Deborah Woodley</DisplayName>
        <AccountId>26</AccountId>
        <AccountType/>
      </UserInfo>
      <UserInfo>
        <DisplayName>Leonie McCormack</DisplayName>
        <AccountId>22</AccountId>
        <AccountType/>
      </UserInfo>
      <UserInfo>
        <DisplayName>Population Health Commissioning</DisplayName>
        <AccountId>33</AccountId>
        <AccountType/>
      </UserInfo>
      <UserInfo>
        <DisplayName>Eilish Reilly</DisplayName>
        <AccountId>12</AccountId>
        <AccountType/>
      </UserInfo>
    </SharedWithUsers>
  </documentManagement>
</p:properties>
</file>

<file path=customXml/item11.xml><?xml version="1.0" encoding="utf-8"?>
<?mso-contentType ?>
<FormTemplates xmlns="http://schemas.microsoft.com/sharepoint/v3/contenttype/forms">
  <Display>DocumentLibraryForm</Display>
  <Edit>DocumentLibraryForm</Edit>
  <New>DocumentLibraryForm</New>
</FormTemplates>
</file>

<file path=customXml/item110.xml><?xml version="1.0" encoding="utf-8"?>
<TemplafySlideFormConfiguration><![CDATA[{"formFields":[],"formDataEntries":[]}]]></TemplafySlideFormConfiguration>
</file>

<file path=customXml/item111.xml><?xml version="1.0" encoding="utf-8"?>
<TemplafySlideTemplateConfiguration><![CDATA[{"documentContentValidatorConfiguration":{"enableDocumentContentValidator":false,"documentContentValidatorVersion":0},"elementsMetadata":[],"slideId":"637279735297280124","enableDocumentContentUpdater":false,"version":"1.1"}]]></TemplafySlideTemplateConfiguration>
</file>

<file path=customXml/item112.xml><?xml version="1.0" encoding="utf-8"?>
<TemplafySlideTemplateConfiguration><![CDATA[{"documentContentValidatorConfiguration":{"enableDocumentContentValidator":false,"documentContentValidatorVersion":0},"elementsMetadata":[],"slideId":"637279735297749222","enableDocumentContentUpdater":false,"version":"1.1"}]]></TemplafySlideTemplateConfiguration>
</file>

<file path=customXml/item113.xml><?xml version="1.0" encoding="utf-8"?>
<TemplafySlideFormConfiguration><![CDATA[{"formFields":[],"formDataEntries":[]}]]></TemplafySlideFormConfiguration>
</file>

<file path=customXml/item114.xml><?xml version="1.0" encoding="utf-8"?>
<TemplafySlideFormConfiguration><![CDATA[{"formFields":[],"formDataEntries":[]}]]></TemplafySlideFormConfiguration>
</file>

<file path=customXml/item115.xml><?xml version="1.0" encoding="utf-8"?>
<TemplafySlideTemplateConfiguration><![CDATA[{"documentContentValidatorConfiguration":{"enableDocumentContentValidator":false,"documentContentValidatorVersion":0},"elementsMetadata":[],"slideId":"637279735301499027","enableDocumentContentUpdater":false,"version":"1.1"}]]></TemplafySlideTemplateConfiguration>
</file>

<file path=customXml/item116.xml><?xml version="1.0" encoding="utf-8"?>
<TemplafySlideTemplateConfiguration><![CDATA[{"documentContentValidatorConfiguration":{"enableDocumentContentValidator":false,"documentContentValidatorVersion":0},"elementsMetadata":[],"slideId":"637279735303530280","enableDocumentContentUpdater":false,"version":"1.1"}]]></TemplafySlideTemplateConfiguration>
</file>

<file path=customXml/item117.xml><?xml version="1.0" encoding="utf-8"?>
<TemplafySlideTemplateConfiguration><![CDATA[{"documentContentValidatorConfiguration":{"enableDocumentContentValidator":false,"documentContentValidatorVersion":0},"elementsMetadata":[],"slideId":"637279735305405214","enableDocumentContentUpdater":false,"version":"1.1"}]]></TemplafySlideTemplateConfiguration>
</file>

<file path=customXml/item118.xml><?xml version="1.0" encoding="utf-8"?>
<TemplafySlideFormConfiguration><![CDATA[{"formFields":[],"formDataEntries":[]}]]></TemplafySlideFormConfiguration>
</file>

<file path=customXml/item119.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7279735309467654","enableDocumentContentUpdater":false,"version":"1.1"}]]></TemplafySlideTemplateConfiguration>
</file>

<file path=customXml/item120.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121.xml><?xml version="1.0" encoding="utf-8"?>
<TemplafySlideFormConfiguration><![CDATA[{"formFields":[],"formDataEntries":[]}]]></TemplafySlideFormConfiguration>
</file>

<file path=customXml/item122.xml><?xml version="1.0" encoding="utf-8"?>
<TemplafySlideFormConfiguration><![CDATA[{"formFields":[],"formDataEntries":[]}]]></TemplafySlideFormConfiguration>
</file>

<file path=customXml/item123.xml><?xml version="1.0" encoding="utf-8"?>
<TemplafySlideTemplateConfiguration><![CDATA[{"documentContentValidatorConfiguration":{"enableDocumentContentValidator":false,"documentContentValidatorVersion":0},"elementsMetadata":[],"slideId":"637279735298531495","enableDocumentContentUpdater":false,"version":"1.1"}]]></TemplafySlideTemplateConfiguration>
</file>

<file path=customXml/item124.xml><?xml version="1.0" encoding="utf-8"?>
<TemplafySlideTemplateConfiguration><![CDATA[{"documentContentValidatorConfiguration":{"enableDocumentContentValidator":false,"documentContentValidatorVersion":0},"elementsMetadata":[],"slideId":"637279735306499287","enableDocumentContentUpdater":false,"version":"1.1"}]]></TemplafySlideTemplateConfiguration>
</file>

<file path=customXml/item125.xml><?xml version="1.0" encoding="utf-8"?>
<TemplafySlideTemplateConfiguration><![CDATA[{"documentContentValidatorConfiguration":{"enableDocumentContentValidator":false,"documentContentValidatorVersion":0},"elementsMetadata":[],"slideId":"637279735299936450","enableDocumentContentUpdater":false,"version":"1.1"}]]></TemplafySlideTemplateConfiguration>
</file>

<file path=customXml/item126.xml><?xml version="1.0" encoding="utf-8"?>
<ct:contentTypeSchema xmlns:ct="http://schemas.microsoft.com/office/2006/metadata/contentType" xmlns:ma="http://schemas.microsoft.com/office/2006/metadata/properties/metaAttributes" ct:_="" ma:_="" ma:contentTypeName="Document" ma:contentTypeID="0x010100CAEC059B5B519B4A83B864B369AB44DF" ma:contentTypeVersion="14" ma:contentTypeDescription="Create a new document." ma:contentTypeScope="" ma:versionID="a9bed1b2bbbd06b123d6bd239ae68b5c">
  <xsd:schema xmlns:xsd="http://www.w3.org/2001/XMLSchema" xmlns:xs="http://www.w3.org/2001/XMLSchema" xmlns:p="http://schemas.microsoft.com/office/2006/metadata/properties" xmlns:ns2="ddd6a674-b48a-40bc-bd3d-f5ff0c739206" xmlns:ns3="a67457bc-90e7-428a-955b-5ee28a9d3194" targetNamespace="http://schemas.microsoft.com/office/2006/metadata/properties" ma:root="true" ma:fieldsID="3b27b8bf1301b4c77971f99ae8caa029" ns2:_="" ns3:_="">
    <xsd:import namespace="ddd6a674-b48a-40bc-bd3d-f5ff0c739206"/>
    <xsd:import namespace="a67457bc-90e7-428a-955b-5ee28a9d319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d6a674-b48a-40bc-bd3d-f5ff0c739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67457bc-90e7-428a-955b-5ee28a9d319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fdb1fcd-6b80-49ec-a09c-6bfd54651c51}" ma:internalName="TaxCatchAll" ma:showField="CatchAllData" ma:web="a67457bc-90e7-428a-955b-5ee28a9d31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27.xml><?xml version="1.0" encoding="utf-8"?>
<TemplafySlideTemplateConfiguration><![CDATA[{"documentContentValidatorConfiguration":{"enableDocumentContentValidator":false,"documentContentValidatorVersion":0},"elementsMetadata":[],"slideId":"637279735312905152","enableDocumentContentUpdater":false,"version":"1.1"}]]></TemplafySlideTemplateConfiguration>
</file>

<file path=customXml/item128.xml><?xml version="1.0" encoding="utf-8"?>
<TemplafySlideFormConfiguration><![CDATA[{"formFields":[],"formDataEntries":[]}]]></TemplafySlideFormConfiguration>
</file>

<file path=customXml/item129.xml><?xml version="1.0" encoding="utf-8"?>
<TemplafySlideTemplateConfiguration><![CDATA[{"documentContentValidatorConfiguration":{"enableDocumentContentValidator":false,"documentContentValidatorVersion":0},"elementsMetadata":[],"slideId":"637279735321967694","enableDocumentContentUpdater":false,"version":"1.1"}]]></TemplafySlideTemplateConfiguration>
</file>

<file path=customXml/item13.xml><?xml version="1.0" encoding="utf-8"?>
<TemplafySlideTemplateConfiguration><![CDATA[{"documentContentValidatorConfiguration":{"enableDocumentContentValidator":false,"documentContentValidatorVersion":0},"elementsMetadata":[],"slideId":"637279735297436500","enableDocumentContentUpdater":false,"version":"1.1"}]]></TemplafySlideTemplateConfiguration>
</file>

<file path=customXml/item130.xml><?xml version="1.0" encoding="utf-8"?>
<TemplafySlideTemplateConfiguration><![CDATA[{"documentContentValidatorConfiguration":{"enableDocumentContentValidator":false,"documentContentValidatorVersion":0},"elementsMetadata":[],"slideId":"637279735316187288","enableDocumentContentUpdater":false,"version":"1.1"}]]></TemplafySlideTemplateConfiguration>
</file>

<file path=customXml/item131.xml><?xml version="1.0" encoding="utf-8"?>
<TemplafySlideTemplateConfiguration><![CDATA[{"documentContentValidatorConfiguration":{"enableDocumentContentValidator":false,"documentContentValidatorVersion":0},"elementsMetadata":[],"slideId":"637279735317749010","enableDocumentContentUpdater":false,"version":"1.1"}]]></TemplafySlideTemplateConfiguration>
</file>

<file path=customXml/item132.xml><?xml version="1.0" encoding="utf-8"?>
<TemplafySlideFormConfiguration><![CDATA[{"formFields":[],"formDataEntries":[]}]]></TemplafySlideFormConfiguration>
</file>

<file path=customXml/item133.xml><?xml version="1.0" encoding="utf-8"?>
<TemplafySlideFormConfiguration><![CDATA[{"formFields":[],"formDataEntries":[]}]]></TemplafySlideFormConfiguration>
</file>

<file path=customXml/item134.xml><?xml version="1.0" encoding="utf-8"?>
<TemplafySlideFormConfiguration><![CDATA[{"formFields":[],"formDataEntries":[]}]]></TemplafySlideFormConfiguration>
</file>

<file path=customXml/item135.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136.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137.xml><?xml version="1.0" encoding="utf-8"?>
<TemplafySlideFormConfiguration><![CDATA[{"formFields":[],"formDataEntries":[]}]]></TemplafySlideFormConfiguration>
</file>

<file path=customXml/item138.xml><?xml version="1.0" encoding="utf-8"?>
<TemplafySlideFormConfiguration><![CDATA[{"formFields":[],"formDataEntries":[]}]]></TemplafySlideFormConfiguration>
</file>

<file path=customXml/item139.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265039702178425","enableDocumentContentUpdater":true,"version":"1.1"}]]></TemplafySlideTemplateConfiguration>
</file>

<file path=customXml/item140.xml><?xml version="1.0" encoding="utf-8"?>
<TemplafySlideFormConfiguration><![CDATA[{"formFields":[],"formDataEntries":[]}]]></TemplafySlideFormConfiguration>
</file>

<file path=customXml/item141.xml><?xml version="1.0" encoding="utf-8"?>
<TemplafySlideFormConfiguration><![CDATA[{"formFields":[],"formDataEntries":[]}]]></TemplafySlideFormConfiguration>
</file>

<file path=customXml/item142.xml><?xml version="1.0" encoding="utf-8"?>
<TemplafySlideTemplateConfiguration><![CDATA[{"documentContentValidatorConfiguration":{"enableDocumentContentValidator":false,"documentContentValidatorVersion":0},"elementsMetadata":[],"slideId":"637279735298373922","enableDocumentContentUpdater":false,"version":"1.1"}]]></TemplafySlideTemplateConfiguration>
</file>

<file path=customXml/item143.xml><?xml version="1.0" encoding="utf-8"?>
<TemplafySlideFormConfiguration><![CDATA[{"formFields":[],"formDataEntries":[]}]]></TemplafySlideFormConfiguration>
</file>

<file path=customXml/item144.xml><?xml version="1.0" encoding="utf-8"?>
<TemplafySlideFormConfiguration><![CDATA[{"formFields":[],"formDataEntries":[]}]]></TemplafySlideFormConfiguration>
</file>

<file path=customXml/item145.xml><?xml version="1.0" encoding="utf-8"?>
<TemplafyTemplateConfiguration><![CDATA[{"elementsMetadata":[{"type":"shape","id":"1ed7c096-04e1-46fb-85b3-be05b5eb3d64","elementConfiguration":{"binding":"UserProfile.LegalEntity.Copyright","disableUpdates":false,"type":"text"}},{"type":"shape","id":"1e63fdd3-9727-4eda-a630-5629392fb29b","elementConfiguration":{"binding":"Form.PresentationTitle","disableUpdates":false,"type":"text"}},{"type":"shape","id":"ffc867d1-5ccb-451a-aa8a-dc0ef03a6220","elementConfiguration":{"binding":"Form.Confidential.ClassificationInsertText","disableUpdates":false,"type":"text"}},{"type":"shape","id":"800c6883-4ad8-4056-8cce-b2fa024d16a9","elementConfiguration":{"binding":"UserProfile.LegalEntity.Boilerplate_external","disableUpdates":false,"type":"text"}},{"type":"shape","id":"7c530272-dd06-4bd6-bba9-09a81be8eef5","elementConfiguration":{"binding":"UserProfile.LegalEntity.Copyright","disableUpdates":false,"type":"text"}},{"type":"shape","id":"f6ad58e0-54f3-4b38-a180-8045c8ba5270","elementConfiguration":{"binding":"Form.PresentationTitle","disableUpdates":false,"type":"text"}},{"type":"shape","id":"5cc318fe-8375-4023-8ea4-7cafc159633e","elementConfiguration":{"binding":"Form.Confidential.ClassificationInsertText","disableUpdates":false,"type":"text"}},{"type":"shape","id":"3402ecd5-253f-4f2c-a80b-035c8d1004f8","elementConfiguration":{"binding":"UserProfile.LegalEntity.Boilerplate_external","disableUpdates":false,"type":"text"}}],"transformationConfigurations":[],"templateName":"","templateDescription":"","enableDocumentContentUpdater":false,"version":"1.1"}]]></TemplafyTemplateConfiguration>
</file>

<file path=customXml/item146.xml><?xml version="1.0" encoding="utf-8"?>
<TemplafySlideFormConfiguration><![CDATA[{"formFields":[],"formDataEntries":[]}]]></TemplafySlideFormConfiguration>
</file>

<file path=customXml/item147.xml><?xml version="1.0" encoding="utf-8"?>
<TemplafySlideFormConfiguration><![CDATA[{"formFields":[],"formDataEntries":[]}]]></TemplafySlideFormConfiguration>
</file>

<file path=customXml/item148.xml><?xml version="1.0" encoding="utf-8"?>
<TemplafySlideTemplateConfiguration><![CDATA[{"documentContentValidatorConfiguration":{"enableDocumentContentValidator":false,"documentContentValidatorVersion":0},"elementsMetadata":[],"slideId":"637279735298218083","enableDocumentContentUpdater":false,"version":"1.1"}]]></TemplafySlideTemplateConfiguration>
</file>

<file path=customXml/item149.xml><?xml version="1.0" encoding="utf-8"?>
<TemplafySlideTemplateConfiguration><![CDATA[{"documentContentValidatorConfiguration":{"enableDocumentContentValidator":false,"documentContentValidatorVersion":0},"elementsMetadata":[],"slideId":"637279735299780214","enableDocumentContentUpdater":false,"version":"1.1"}]]></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279735301811457","enableDocumentContentUpdater":false,"version":"1.1"}]]></TemplafySlideTemplate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documentContentValidatorConfiguration":{"enableDocumentContentValidator":false,"documentContentValidatorVersion":0},"elementsMetadata":[],"slideId":"637279735322592702","enableDocumentContentUpdater":false,"version":"1.1"}]]></TemplafySlideTemplateConfiguration>
</file>

<file path=customXml/item22.xml><?xml version="1.0" encoding="utf-8"?>
<TemplafySlideTemplateConfiguration><![CDATA[{"documentContentValidatorConfiguration":{"enableDocumentContentValidator":false,"documentContentValidatorVersion":0},"elementsMetadata":[],"slideId":"637279735297280125","enableDocumentContentUpdater":false,"version":"1.1"}]]></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documentContentValidatorConfiguration":{"enableDocumentContentValidator":false,"documentContentValidatorVersion":0},"elementsMetadata":[],"slideId":"637265039702022140","enableDocumentContentUpdater":true,"version":"1.1"}]]></TemplafySlideTemplateConfiguration>
</file>

<file path=customXml/item29.xml><?xml version="1.0" encoding="utf-8"?>
<TemplafySlideTemplateConfiguration><![CDATA[{"documentContentValidatorConfiguration":{"enableDocumentContentValidator":false,"documentContentValidatorVersion":0},"elementsMetadata":[],"slideId":"637279735297280126","enableDocumentContentUpdater":false,"version":"1.1"}]]></TemplafySlideTemplateConfiguration>
</file>

<file path=customXml/item3.xml><?xml version="1.0" encoding="utf-8"?>
<TemplafySlideFormConfiguration><![CDATA[{"formFields":[],"formDataEntries":[]}]]></TemplafySlideFormConfiguration>
</file>

<file path=customXml/item30.xml><?xml version="1.0" encoding="utf-8"?>
<TemplafySlideTemplateConfiguration><![CDATA[{"documentContentValidatorConfiguration":{"enableDocumentContentValidator":false,"documentContentValidatorVersion":0},"elementsMetadata":[],"slideId":"637279735296967643","enableDocumentContentUpdater":false,"version":"1.1"}]]></TemplafySlideTemplateConfiguration>
</file>

<file path=customXml/item31.xml><?xml version="1.0" encoding="utf-8"?>
<TemplafySlideTemplateConfiguration><![CDATA[{"documentContentValidatorConfiguration":{"enableDocumentContentValidator":false,"documentContentValidatorVersion":0},"elementsMetadata":[],"slideId":"637279735296967642","enableDocumentContentUpdater":false,"version":"1.1"}]]></TemplafySlideTemplateConfiguration>
</file>

<file path=customXml/item32.xml><?xml version="1.0" encoding="utf-8"?>
<TemplafySlideFormConfiguration><![CDATA[{"formFields":[],"formDataEntries":[]}]]></TemplafySlideFormConfiguration>
</file>

<file path=customXml/item33.xml><?xml version="1.0" encoding="utf-8"?>
<TemplafySlideFormConfiguration><![CDATA[{"formFields":[],"formDataEntries":[]}]]></TemplafySlideFormConfiguration>
</file>

<file path=customXml/item34.xml><?xml version="1.0" encoding="utf-8"?>
<TemplafySlideTemplateConfiguration><![CDATA[{"documentContentValidatorConfiguration":{"enableDocumentContentValidator":false,"documentContentValidatorVersion":0},"elementsMetadata":[],"slideId":"637279735300561568","enableDocumentContentUpdater":false,"version":"1.1"}]]></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documentContentValidatorConfiguration":{"enableDocumentContentValidator":false,"documentContentValidatorVersion":0},"elementsMetadata":[],"slideId":"637279735307592711","enableDocumentContentUpdater":false,"version":"1.1"}]]></TemplafySlideTemplateConfiguration>
</file>

<file path=customXml/item37.xml><?xml version="1.0" encoding="utf-8"?>
<TemplafySlideTemplateConfiguration><![CDATA[{"documentContentValidatorConfiguration":{"enableDocumentContentValidator":false,"documentContentValidatorVersion":0},"elementsMetadata":[],"slideId":"637279735298842678","enableDocumentContentUpdater":false,"version":"1.1"}]]></TemplafySlideTemplateConfiguration>
</file>

<file path=customXml/item38.xml><?xml version="1.0" encoding="utf-8"?>
<TemplafySlideFormConfiguration><![CDATA[{"formFields":[],"formDataEntries":[]}]]></TemplafySlideForm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FormConfiguration><![CDATA[{"formFields":[],"formDataEntries":[]}]]></TemplafySlideFormConfiguration>
</file>

<file path=customXml/item42.xml><?xml version="1.0" encoding="utf-8"?>
<TemplafySlideTemplateConfiguration><![CDATA[{"documentContentValidatorConfiguration":{"enableDocumentContentValidator":false,"documentContentValidatorVersion":0},"elementsMetadata":[],"slideId":"637279735298061373","enableDocumentContentUpdater":false,"version":"1.1"}]]></TemplafySlideTemplateConfiguration>
</file>

<file path=customXml/item43.xml><?xml version="1.0" encoding="utf-8"?>
<TemplafySlideTemplateConfiguration><![CDATA[{"documentContentValidatorConfiguration":{"enableDocumentContentValidator":false,"documentContentValidatorVersion":0},"elementsMetadata":[],"slideId":"637279735300873989","enableDocumentContentUpdater":false,"version":"1.1"}]]></TemplafySlideTemplateConfiguration>
</file>

<file path=customXml/item44.xml><?xml version="1.0" encoding="utf-8"?>
<TemplafySlideFormConfiguration><![CDATA[{"formFields":[],"formDataEntries":[]}]]></TemplafySlideForm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TemplateConfiguration><![CDATA[{"documentContentValidatorConfiguration":{"enableDocumentContentValidator":false,"documentContentValidatorVersion":0},"elementsMetadata":[],"slideId":"637279735296811698","enableDocumentContentUpdater":false,"version":"1.1"}]]></TemplafySlideTemplateConfiguration>
</file>

<file path=customXml/item49.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50.xml><?xml version="1.0" encoding="utf-8"?>
<TemplafySlideTemplateConfiguration><![CDATA[{"documentContentValidatorConfiguration":{"enableDocumentContentValidator":false,"documentContentValidatorVersion":0},"elementsMetadata":[],"slideId":"637279735320873973","enableDocumentContentUpdater":false,"version":"1.1"}]]></TemplafySlideTemplateConfiguration>
</file>

<file path=customXml/item51.xml><?xml version="1.0" encoding="utf-8"?>
<TemplafySlideFormConfiguration><![CDATA[{"formFields":[],"formDataEntries":[]}]]></TemplafySlideFormConfiguration>
</file>

<file path=customXml/item52.xml><?xml version="1.0" encoding="utf-8"?>
<TemplafySlideFormConfiguration><![CDATA[{"formFields":[],"formDataEntries":[]}]]></TemplafySlideFormConfiguration>
</file>

<file path=customXml/item53.xml><?xml version="1.0" encoding="utf-8"?>
<TemplafySlideTemplateConfiguration><![CDATA[{"documentContentValidatorConfiguration":{"enableDocumentContentValidator":false,"documentContentValidatorVersion":0},"elementsMetadata":[],"slideId":"637279735297436502","enableDocumentContentUpdater":false,"version":"1.1"}]]></TemplafySlideTemplateConfiguration>
</file>

<file path=customXml/item54.xml><?xml version="1.0" encoding="utf-8"?>
<TemplafySlideTemplateConfiguration><![CDATA[{"documentContentValidatorConfiguration":{"enableDocumentContentValidator":false,"documentContentValidatorVersion":0},"elementsMetadata":[],"slideId":"637279735300405282","enableDocumentContentUpdater":false,"version":"1.1"}]]></TemplafySlideTemplateConfiguration>
</file>

<file path=customXml/item55.xml><?xml version="1.0" encoding="utf-8"?>
<TemplafySlideTemplateConfiguration><![CDATA[{"documentContentValidatorConfiguration":{"enableDocumentContentValidator":false,"documentContentValidatorVersion":0},"elementsMetadata":[],"slideId":"637279735301655157","enableDocumentContentUpdater":false,"version":"1.1"}]]></TemplafySlideTemplateConfiguration>
</file>

<file path=customXml/item56.xml><?xml version="1.0" encoding="utf-8"?>
<TemplafySlideFormConfiguration><![CDATA[{"formFields":[],"formDataEntries":[]}]]></TemplafySlideFormConfiguration>
</file>

<file path=customXml/item57.xml><?xml version="1.0" encoding="utf-8"?>
<TemplafySlideFormConfiguration><![CDATA[{"formFields":[],"formDataEntries":[]}]]></TemplafySlideFormConfiguration>
</file>

<file path=customXml/item58.xml><?xml version="1.0" encoding="utf-8"?>
<TemplafySlideTemplateConfiguration><![CDATA[{"documentContentValidatorConfiguration":{"enableDocumentContentValidator":false,"documentContentValidatorVersion":0},"elementsMetadata":[],"slideId":"637279735324155224","enableDocumentContentUpdater":false,"version":"1.1"}]]></TemplafySlideTemplateConfiguration>
</file>

<file path=customXml/item59.xml><?xml version="1.0" encoding="utf-8"?>
<TemplafySlideTemplateConfiguration><![CDATA[{"documentContentValidatorConfiguration":{"enableDocumentContentValidator":false,"documentContentValidatorVersion":0},"elementsMetadata":[],"slideId":"637279735297436501","enableDocumentContentUpdater":false,"version":"1.1"}]]></TemplafySlideTemplateConfiguration>
</file>

<file path=customXml/item6.xml><?xml version="1.0" encoding="utf-8"?>
<TemplafySlideFormConfiguration><![CDATA[{"formFields":[],"formDataEntries":[]}]]></TemplafySlideFormConfiguration>
</file>

<file path=customXml/item60.xml><?xml version="1.0" encoding="utf-8"?>
<TemplafySlideTemplateConfiguration><![CDATA[{"documentContentValidatorConfiguration":{"enableDocumentContentValidator":false,"documentContentValidatorVersion":0},"elementsMetadata":[],"slideId":"637643333349180040","enableDocumentContentUpdater":false,"version":"1.1"}]]></TemplafySlideTemplateConfiguration>
</file>

<file path=customXml/item61.xml><?xml version="1.0" encoding="utf-8"?>
<TemplafySlideTemplateConfiguration><![CDATA[{"documentContentValidatorConfiguration":{"enableDocumentContentValidator":false,"documentContentValidatorVersion":0},"elementsMetadata":[],"slideId":"637279735298061372","enableDocumentContentUpdater":false,"version":"1.1"}]]></TemplafySlideTemplateConfiguration>
</file>

<file path=customXml/item62.xml><?xml version="1.0" encoding="utf-8"?>
<TemplafyFormConfiguration><![CDATA[{"formFields":[{"required":true,"placeholder":"","lines":0,"helpTexts":{"prefix":"","postfix":""},"spacing":{},"type":"textBox","name":"PresentationTitle","label":"Presentation Title","fullyQualifiedName":"PresentationTitle"},{"dataSource":"Classification","displayColumn":"classificationDisplayText","hideIfNoUserInteractionRequired":false,"distinct":true,"required":true,"autoSelectFirstOption":false,"helpTexts":{"prefix":"","postfix":""},"spacing":{},"type":"dropDown","name":"Confidential","label":"Classification","fullyQualifiedName":"Confidential"}],"formDataEntries":[{"name":"PresentationTitle","value":"AREpMboVBylrOyckRARXaWweccTXuVFmymRoHBZMBOI="},{"name":"Confidential","value":"HvgkuCUgJqHpzjjaO5ox9w=="}]}]]></TemplafyFormConfiguration>
</file>

<file path=customXml/item63.xml><?xml version="1.0" encoding="utf-8"?>
<TemplafySlideTemplateConfiguration><![CDATA[{"documentContentValidatorConfiguration":{"enableDocumentContentValidator":false,"documentContentValidatorVersion":0},"elementsMetadata":[],"slideId":"637279735300561569","enableDocumentContentUpdater":false,"version":"1.1"}]]></TemplafySlideTemplateConfiguration>
</file>

<file path=customXml/item64.xml><?xml version="1.0" encoding="utf-8"?>
<TemplafySlideFormConfiguration><![CDATA[{"formFields":[],"formDataEntries":[]}]]></TemplafySlideFormConfiguration>
</file>

<file path=customXml/item65.xml><?xml version="1.0" encoding="utf-8"?>
<TemplafySlideTemplateConfiguration><![CDATA[{"documentContentValidatorConfiguration":{"enableDocumentContentValidator":false,"documentContentValidatorVersion":0},"elementsMetadata":[],"slideId":"637279735298686460","enableDocumentContentUpdater":false,"version":"1.1"}]]></TemplafySlideTemplateConfiguration>
</file>

<file path=customXml/item66.xml><?xml version="1.0" encoding="utf-8"?>
<TemplafySlideTemplateConfiguration><![CDATA[{"documentContentValidatorConfiguration":{"enableDocumentContentValidator":false,"documentContentValidatorVersion":0},"elementsMetadata":[],"slideId":"637279735298373874","enableDocumentContentUpdater":false,"version":"1.1"}]]></TemplafySlideTemplateConfiguration>
</file>

<file path=customXml/item67.xml><?xml version="1.0" encoding="utf-8"?>
<TemplafySlideTemplateConfiguration><![CDATA[{"documentContentValidatorConfiguration":{"enableDocumentContentValidator":false,"documentContentValidatorVersion":0},"elementsMetadata":[],"slideId":"637279735299155165","enableDocumentContentUpdater":false,"version":"1.1"}]]></TemplafySlideTemplateConfiguration>
</file>

<file path=customXml/item68.xml><?xml version="1.0" encoding="utf-8"?>
<TemplafySlideFormConfiguration><![CDATA[{"formFields":[],"formDataEntries":[]}]]></TemplafySlideFormConfiguration>
</file>

<file path=customXml/item69.xml><?xml version="1.0" encoding="utf-8"?>
<TemplafySlideTemplateConfiguration><![CDATA[{"documentContentValidatorConfiguration":{"enableDocumentContentValidator":false,"documentContentValidatorVersion":0},"elementsMetadata":[],"slideId":"637279735300405366","enableDocumentContentUpdater":false,"version":"1.1"}]]></TemplafySlideTemplateConfiguration>
</file>

<file path=customXml/item7.xml><?xml version="1.0" encoding="utf-8"?>
<TemplafySlideFormConfiguration><![CDATA[{"formFields":[],"formDataEntries":[]}]]></TemplafySlideFormConfiguration>
</file>

<file path=customXml/item70.xml><?xml version="1.0" encoding="utf-8"?>
<TemplafySlideFormConfiguration><![CDATA[{"formFields":[],"formDataEntries":[]}]]></TemplafySlideFormConfiguration>
</file>

<file path=customXml/item71.xml><?xml version="1.0" encoding="utf-8"?>
<TemplafySlideTemplateConfiguration><![CDATA[{"documentContentValidatorConfiguration":{"enableDocumentContentValidator":false,"documentContentValidatorVersion":0},"elementsMetadata":[],"slideId":"637279735306186975","enableDocumentContentUpdater":false,"version":"1.1"}]]></TemplafySlideTemplateConfiguration>
</file>

<file path=customXml/item72.xml><?xml version="1.0" encoding="utf-8"?>
<TemplafySlideTemplateConfiguration><![CDATA[{"documentContentValidatorConfiguration":{"enableDocumentContentValidator":false,"documentContentValidatorVersion":0},"elementsMetadata":[],"slideId":"637279735311655251","enableDocumentContentUpdater":false,"version":"1.1"}]]></TemplafySlideTemplateConfiguration>
</file>

<file path=customXml/item73.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74.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75.xml><?xml version="1.0" encoding="utf-8"?>
<TemplafySlideFormConfiguration><![CDATA[{"formFields":[],"formDataEntries":[]}]]></TemplafySlideFormConfiguration>
</file>

<file path=customXml/item76.xml><?xml version="1.0" encoding="utf-8"?>
<TemplafySlideFormConfiguration><![CDATA[{"formFields":[],"formDataEntries":[]}]]></TemplafySlideFormConfiguration>
</file>

<file path=customXml/item77.xml><?xml version="1.0" encoding="utf-8"?>
<TemplafySlideTemplateConfiguration><![CDATA[{"documentContentValidatorConfiguration":{"enableDocumentContentValidator":false,"documentContentValidatorVersion":0},"elementsMetadata":[],"slideId":"637279735297905476","enableDocumentContentUpdater":false,"version":"1.1"}]]></TemplafySlideTemplateConfiguration>
</file>

<file path=customXml/item78.xml><?xml version="1.0" encoding="utf-8"?>
<TemplafySlideTemplateConfiguration><![CDATA[{"documentContentValidatorConfiguration":{"enableDocumentContentValidator":false,"documentContentValidatorVersion":0},"elementsMetadata":[],"slideId":"637279735314467663","enableDocumentContentUpdater":false,"version":"1.1"}]]></TemplafySlideTemplateConfiguration>
</file>

<file path=customXml/item79.xml><?xml version="1.0" encoding="utf-8"?>
<TemplafySlideTemplateConfiguration><![CDATA[{"documentContentValidatorConfiguration":{"enableDocumentContentValidator":false,"documentContentValidatorVersion":0},"elementsMetadata":[],"slideId":"637279735297593347","enableDocumentContentUpdater":false,"version":"1.1"}]]></TemplafySlideTemplateConfiguration>
</file>

<file path=customXml/item8.xml><?xml version="1.0" encoding="utf-8"?>
<TemplafySlideTemplateConfiguration><![CDATA[{"documentContentValidatorConfiguration":{"enableDocumentContentValidator":false,"documentContentValidatorVersion":0},"elementsMetadata":[],"slideId":"637279735297749224","enableDocumentContentUpdater":false,"version":"1.1"}]]></TemplafySlideTemplateConfiguration>
</file>

<file path=customXml/item80.xml><?xml version="1.0" encoding="utf-8"?>
<TemplafySlideTemplateConfiguration><![CDATA[{"documentContentValidatorConfiguration":{"enableDocumentContentValidator":false,"documentContentValidatorVersion":0},"elementsMetadata":[],"slideId":"637279735319780290","enableDocumentContentUpdater":false,"version":"1.1"}]]></TemplafySlideTemplateConfiguration>
</file>

<file path=customXml/item81.xml><?xml version="1.0" encoding="utf-8"?>
<TemplafySlideFormConfiguration><![CDATA[{"formFields":[],"formDataEntries":[]}]]></TemplafySlideFormConfiguration>
</file>

<file path=customXml/item82.xml><?xml version="1.0" encoding="utf-8"?>
<TemplafySlideTemplateConfiguration><![CDATA[{"documentContentValidatorConfiguration":{"enableDocumentContentValidator":false,"documentContentValidatorVersion":0},"elementsMetadata":[],"slideId":"637279735301655235","enableDocumentContentUpdater":false,"version":"1.1"}]]></TemplafySlideTemplateConfiguration>
</file>

<file path=customXml/item83.xml><?xml version="1.0" encoding="utf-8"?>
<TemplafySlideTemplateConfiguration><![CDATA[{"documentContentValidatorConfiguration":{"enableDocumentContentValidator":false,"documentContentValidatorVersion":0},"elementsMetadata":[],"slideId":"637279735301186578","enableDocumentContentUpdater":false,"version":"1.1"}]]></TemplafySlideTemplateConfiguration>
</file>

<file path=customXml/item84.xml><?xml version="1.0" encoding="utf-8"?>
<TemplafySlideTemplateConfiguration><![CDATA[{"documentContentValidatorConfiguration":{"enableDocumentContentValidator":false,"documentContentValidatorVersion":0},"elementsMetadata":[],"slideId":"637279735308842663","enableDocumentContentUpdater":false,"version":"1.1"}]]></TemplafySlideTemplateConfiguration>
</file>

<file path=customXml/item85.xml><?xml version="1.0" encoding="utf-8"?>
<TemplafySlideTemplateConfiguration><![CDATA[{"documentContentValidatorConfiguration":{"enableDocumentContentValidator":false,"documentContentValidatorVersion":0},"elementsMetadata":[],"slideId":"637279735296967641","enableDocumentContentUpdater":false,"version":"1.1"}]]></TemplafySlideTemplateConfiguration>
</file>

<file path=customXml/item86.xml><?xml version="1.0" encoding="utf-8"?>
<TemplafySlideFormConfiguration><![CDATA[{"formFields":[],"formDataEntries":[]}]]></TemplafySlideFormConfiguration>
</file>

<file path=customXml/item87.xml><?xml version="1.0" encoding="utf-8"?>
<TemplafySlideTemplateConfiguration><![CDATA[{"documentContentValidatorConfiguration":{"enableDocumentContentValidator":false,"documentContentValidatorVersion":0},"elementsMetadata":[],"slideId":"637279735324467890","enableDocumentContentUpdater":false,"version":"1.1"}]]></TemplafySlideTemplateConfiguration>
</file>

<file path=customXml/item88.xml><?xml version="1.0" encoding="utf-8"?>
<TemplafySlideTemplateConfiguration><![CDATA[{"documentContentValidatorConfiguration":{"enableDocumentContentValidator":false,"documentContentValidatorVersion":0},"elementsMetadata":[],"slideId":"637265039704678701","enableDocumentContentUpdater":true,"version":"1.1"}]]></TemplafySlideTemplateConfiguration>
</file>

<file path=customXml/item89.xml><?xml version="1.0" encoding="utf-8"?>
<TemplafySlideFormConfiguration><![CDATA[{"formFields":[],"formDataEntries":[]}]]></TemplafySlideFormConfiguration>
</file>

<file path=customXml/item9.xml><?xml version="1.0" encoding="utf-8"?>
<TemplafySlideTemplateConfiguration><![CDATA[{"documentContentValidatorConfiguration":{"enableDocumentContentValidator":false,"documentContentValidatorVersion":0},"elementsMetadata":[],"slideId":"637279735299936542","enableDocumentContentUpdater":false,"version":"1.1"}]]></TemplafySlideTemplateConfiguration>
</file>

<file path=customXml/item90.xml><?xml version="1.0" encoding="utf-8"?>
<TemplafySlideTemplateConfiguration><![CDATA[{"documentContentValidatorConfiguration":{"enableDocumentContentValidator":false,"documentContentValidatorVersion":0},"elementsMetadata":[],"slideId":"637279735298218082","enableDocumentContentUpdater":false,"version":"1.1"}]]></TemplafySlideTemplateConfiguration>
</file>

<file path=customXml/item91.xml><?xml version="1.0" encoding="utf-8"?>
<TemplafySlideFormConfiguration><![CDATA[{"formFields":[],"formDataEntries":[]}]]></TemplafySlideFormConfiguration>
</file>

<file path=customXml/item92.xml><?xml version="1.0" encoding="utf-8"?>
<TemplafySlideTemplateConfiguration><![CDATA[{"documentContentValidatorConfiguration":{"enableDocumentContentValidator":false,"documentContentValidatorVersion":0},"elementsMetadata":[],"slideId":"637279735298842632","enableDocumentContentUpdater":false,"version":"1.1"}]]></TemplafySlideTemplateConfiguration>
</file>

<file path=customXml/item93.xml><?xml version="1.0" encoding="utf-8"?>
<TemplafySlideTemplateConfiguration><![CDATA[{"documentContentValidatorConfiguration":{"enableDocumentContentValidator":false,"documentContentValidatorVersion":0},"elementsMetadata":[],"slideId":"637279735297905475","enableDocumentContentUpdater":false,"version":"1.1"}]]></TemplafySlideTemplateConfiguration>
</file>

<file path=customXml/item94.xml><?xml version="1.0" encoding="utf-8"?>
<TemplafySlideFormConfiguration><![CDATA[{"formFields":[],"formDataEntries":[]}]]></TemplafySlideFormConfiguration>
</file>

<file path=customXml/item95.xml><?xml version="1.0" encoding="utf-8"?>
<TemplafySlideTemplateConfiguration><![CDATA[{"documentContentValidatorConfiguration":{"enableDocumentContentValidator":false,"documentContentValidatorVersion":0},"elementsMetadata":[],"slideId":"637279735299155245","enableDocumentContentUpdater":false,"version":"1.1"}]]></TemplafySlideTemplateConfiguration>
</file>

<file path=customXml/item96.xml><?xml version="1.0" encoding="utf-8"?>
<TemplafySlideTemplateConfiguration><![CDATA[{"documentContentValidatorConfiguration":{"enableDocumentContentValidator":false,"documentContentValidatorVersion":0},"elementsMetadata":[],"slideId":"637279735301030322","enableDocumentContentUpdater":false,"version":"1.1"}]]></TemplafySlideTemplateConfiguration>
</file>

<file path=customXml/item97.xml><?xml version="1.0" encoding="utf-8"?>
<TemplafySlideFormConfiguration><![CDATA[{"formFields":[],"formDataEntries":[]}]]></TemplafySlideFormConfiguration>
</file>

<file path=customXml/item98.xml><?xml version="1.0" encoding="utf-8"?>
<TemplafySlideFormConfiguration><![CDATA[{"formFields":[],"formDataEntries":[]}]]></TemplafySlideFormConfiguration>
</file>

<file path=customXml/item99.xml><?xml version="1.0" encoding="utf-8"?>
<TemplafySlideTemplateConfiguration><![CDATA[{"documentContentValidatorConfiguration":{"enableDocumentContentValidator":false,"documentContentValidatorVersion":0},"elementsMetadata":[],"slideId":"637279735310405182","enableDocumentContentUpdater":false,"version":"1.1"}]]></TemplafySlideTemplateConfiguration>
</file>

<file path=customXml/itemProps1.xml><?xml version="1.0" encoding="utf-8"?>
<ds:datastoreItem xmlns:ds="http://schemas.openxmlformats.org/officeDocument/2006/customXml" ds:itemID="{9B888ED6-BD1E-43FD-8863-0AEE3562800A}">
  <ds:schemaRefs/>
</ds:datastoreItem>
</file>

<file path=customXml/itemProps10.xml><?xml version="1.0" encoding="utf-8"?>
<ds:datastoreItem xmlns:ds="http://schemas.openxmlformats.org/officeDocument/2006/customXml" ds:itemID="{BAB62F43-3B78-44DA-93EC-9A92F2CDF16D}">
  <ds:schemaRefs/>
</ds:datastoreItem>
</file>

<file path=customXml/itemProps100.xml><?xml version="1.0" encoding="utf-8"?>
<ds:datastoreItem xmlns:ds="http://schemas.openxmlformats.org/officeDocument/2006/customXml" ds:itemID="{C6B86728-1C5D-4179-A03A-D9DE88163D17}">
  <ds:schemaRefs/>
</ds:datastoreItem>
</file>

<file path=customXml/itemProps101.xml><?xml version="1.0" encoding="utf-8"?>
<ds:datastoreItem xmlns:ds="http://schemas.openxmlformats.org/officeDocument/2006/customXml" ds:itemID="{939AD502-A658-4502-B9D0-56DD45E8C671}">
  <ds:schemaRefs/>
</ds:datastoreItem>
</file>

<file path=customXml/itemProps102.xml><?xml version="1.0" encoding="utf-8"?>
<ds:datastoreItem xmlns:ds="http://schemas.openxmlformats.org/officeDocument/2006/customXml" ds:itemID="{7E1355A9-76B9-40F4-B906-FC7BF5F80C5F}">
  <ds:schemaRefs/>
</ds:datastoreItem>
</file>

<file path=customXml/itemProps103.xml><?xml version="1.0" encoding="utf-8"?>
<ds:datastoreItem xmlns:ds="http://schemas.openxmlformats.org/officeDocument/2006/customXml" ds:itemID="{5A061864-B725-4E84-83D4-04422BA80201}">
  <ds:schemaRefs/>
</ds:datastoreItem>
</file>

<file path=customXml/itemProps104.xml><?xml version="1.0" encoding="utf-8"?>
<ds:datastoreItem xmlns:ds="http://schemas.openxmlformats.org/officeDocument/2006/customXml" ds:itemID="{0CC38279-1B27-4E6F-A17F-973C235134E4}">
  <ds:schemaRefs/>
</ds:datastoreItem>
</file>

<file path=customXml/itemProps105.xml><?xml version="1.0" encoding="utf-8"?>
<ds:datastoreItem xmlns:ds="http://schemas.openxmlformats.org/officeDocument/2006/customXml" ds:itemID="{3B246ED1-30B9-4338-A1D7-E0CB88166F28}">
  <ds:schemaRefs/>
</ds:datastoreItem>
</file>

<file path=customXml/itemProps106.xml><?xml version="1.0" encoding="utf-8"?>
<ds:datastoreItem xmlns:ds="http://schemas.openxmlformats.org/officeDocument/2006/customXml" ds:itemID="{DB0EDD0C-F146-41B1-9310-B238716254D3}">
  <ds:schemaRefs/>
</ds:datastoreItem>
</file>

<file path=customXml/itemProps107.xml><?xml version="1.0" encoding="utf-8"?>
<ds:datastoreItem xmlns:ds="http://schemas.openxmlformats.org/officeDocument/2006/customXml" ds:itemID="{7E99BC23-407C-4E5B-91CB-158CC4F69496}">
  <ds:schemaRefs/>
</ds:datastoreItem>
</file>

<file path=customXml/itemProps108.xml><?xml version="1.0" encoding="utf-8"?>
<ds:datastoreItem xmlns:ds="http://schemas.openxmlformats.org/officeDocument/2006/customXml" ds:itemID="{B877730F-AA64-4BC9-A86F-2578B5CDA062}">
  <ds:schemaRefs/>
</ds:datastoreItem>
</file>

<file path=customXml/itemProps109.xml><?xml version="1.0" encoding="utf-8"?>
<ds:datastoreItem xmlns:ds="http://schemas.openxmlformats.org/officeDocument/2006/customXml" ds:itemID="{8A3ACFD5-DB58-4CFC-ABB3-81E2BA933E98}">
  <ds:schemaRefs>
    <ds:schemaRef ds:uri="a67457bc-90e7-428a-955b-5ee28a9d3194"/>
    <ds:schemaRef ds:uri="http://schemas.microsoft.com/office/infopath/2007/PartnerControls"/>
    <ds:schemaRef ds:uri="ddd6a674-b48a-40bc-bd3d-f5ff0c739206"/>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11.xml><?xml version="1.0" encoding="utf-8"?>
<ds:datastoreItem xmlns:ds="http://schemas.openxmlformats.org/officeDocument/2006/customXml" ds:itemID="{B1C87DBC-5C70-4320-8F8C-57F782D922D2}">
  <ds:schemaRefs>
    <ds:schemaRef ds:uri="http://schemas.microsoft.com/sharepoint/v3/contenttype/forms"/>
  </ds:schemaRefs>
</ds:datastoreItem>
</file>

<file path=customXml/itemProps110.xml><?xml version="1.0" encoding="utf-8"?>
<ds:datastoreItem xmlns:ds="http://schemas.openxmlformats.org/officeDocument/2006/customXml" ds:itemID="{F2E717F4-F992-456B-B9C1-30919AAFD7A6}">
  <ds:schemaRefs/>
</ds:datastoreItem>
</file>

<file path=customXml/itemProps111.xml><?xml version="1.0" encoding="utf-8"?>
<ds:datastoreItem xmlns:ds="http://schemas.openxmlformats.org/officeDocument/2006/customXml" ds:itemID="{300D9446-7DA3-4D31-87B5-94C223D4C9B5}">
  <ds:schemaRefs/>
</ds:datastoreItem>
</file>

<file path=customXml/itemProps112.xml><?xml version="1.0" encoding="utf-8"?>
<ds:datastoreItem xmlns:ds="http://schemas.openxmlformats.org/officeDocument/2006/customXml" ds:itemID="{CF014EF9-33D9-4411-9AFF-FAD0A34601B4}">
  <ds:schemaRefs/>
</ds:datastoreItem>
</file>

<file path=customXml/itemProps113.xml><?xml version="1.0" encoding="utf-8"?>
<ds:datastoreItem xmlns:ds="http://schemas.openxmlformats.org/officeDocument/2006/customXml" ds:itemID="{DB3FD8B1-745F-497D-9C14-C5BFFE859004}">
  <ds:schemaRefs/>
</ds:datastoreItem>
</file>

<file path=customXml/itemProps114.xml><?xml version="1.0" encoding="utf-8"?>
<ds:datastoreItem xmlns:ds="http://schemas.openxmlformats.org/officeDocument/2006/customXml" ds:itemID="{C53D14BE-72B3-4709-AEDA-4B9459E4B236}">
  <ds:schemaRefs/>
</ds:datastoreItem>
</file>

<file path=customXml/itemProps115.xml><?xml version="1.0" encoding="utf-8"?>
<ds:datastoreItem xmlns:ds="http://schemas.openxmlformats.org/officeDocument/2006/customXml" ds:itemID="{83FE50AF-E311-4A38-9531-D8EF7EEBC44A}">
  <ds:schemaRefs/>
</ds:datastoreItem>
</file>

<file path=customXml/itemProps116.xml><?xml version="1.0" encoding="utf-8"?>
<ds:datastoreItem xmlns:ds="http://schemas.openxmlformats.org/officeDocument/2006/customXml" ds:itemID="{BBE22758-1DC1-471D-AEFF-BDC575515DE5}">
  <ds:schemaRefs/>
</ds:datastoreItem>
</file>

<file path=customXml/itemProps117.xml><?xml version="1.0" encoding="utf-8"?>
<ds:datastoreItem xmlns:ds="http://schemas.openxmlformats.org/officeDocument/2006/customXml" ds:itemID="{B3733FC7-E39B-426F-9C64-4C69BF414A36}">
  <ds:schemaRefs/>
</ds:datastoreItem>
</file>

<file path=customXml/itemProps118.xml><?xml version="1.0" encoding="utf-8"?>
<ds:datastoreItem xmlns:ds="http://schemas.openxmlformats.org/officeDocument/2006/customXml" ds:itemID="{E2F5B564-8D5C-437B-A658-4EB7A2ADD2E3}">
  <ds:schemaRefs/>
</ds:datastoreItem>
</file>

<file path=customXml/itemProps119.xml><?xml version="1.0" encoding="utf-8"?>
<ds:datastoreItem xmlns:ds="http://schemas.openxmlformats.org/officeDocument/2006/customXml" ds:itemID="{4C592B0C-0ECC-445E-A223-DC5A9EA2139A}">
  <ds:schemaRefs/>
</ds:datastoreItem>
</file>

<file path=customXml/itemProps12.xml><?xml version="1.0" encoding="utf-8"?>
<ds:datastoreItem xmlns:ds="http://schemas.openxmlformats.org/officeDocument/2006/customXml" ds:itemID="{CDB6E80D-B357-4ED7-A2AB-C9544D9CB792}">
  <ds:schemaRefs/>
</ds:datastoreItem>
</file>

<file path=customXml/itemProps120.xml><?xml version="1.0" encoding="utf-8"?>
<ds:datastoreItem xmlns:ds="http://schemas.openxmlformats.org/officeDocument/2006/customXml" ds:itemID="{6C8ED0F8-6A50-4200-9C6D-761697310EAF}">
  <ds:schemaRefs/>
</ds:datastoreItem>
</file>

<file path=customXml/itemProps121.xml><?xml version="1.0" encoding="utf-8"?>
<ds:datastoreItem xmlns:ds="http://schemas.openxmlformats.org/officeDocument/2006/customXml" ds:itemID="{75893388-5F06-4FE0-A54C-6D4D0EC6213E}">
  <ds:schemaRefs/>
</ds:datastoreItem>
</file>

<file path=customXml/itemProps122.xml><?xml version="1.0" encoding="utf-8"?>
<ds:datastoreItem xmlns:ds="http://schemas.openxmlformats.org/officeDocument/2006/customXml" ds:itemID="{8368FE6C-2572-4C7F-966A-4E611A9E5E59}">
  <ds:schemaRefs/>
</ds:datastoreItem>
</file>

<file path=customXml/itemProps123.xml><?xml version="1.0" encoding="utf-8"?>
<ds:datastoreItem xmlns:ds="http://schemas.openxmlformats.org/officeDocument/2006/customXml" ds:itemID="{B29B2417-54D5-4F54-B04C-E5FBAE07A26B}">
  <ds:schemaRefs/>
</ds:datastoreItem>
</file>

<file path=customXml/itemProps124.xml><?xml version="1.0" encoding="utf-8"?>
<ds:datastoreItem xmlns:ds="http://schemas.openxmlformats.org/officeDocument/2006/customXml" ds:itemID="{88A7B253-CC74-4DBF-B2B3-49EC8E7EA83C}">
  <ds:schemaRefs/>
</ds:datastoreItem>
</file>

<file path=customXml/itemProps125.xml><?xml version="1.0" encoding="utf-8"?>
<ds:datastoreItem xmlns:ds="http://schemas.openxmlformats.org/officeDocument/2006/customXml" ds:itemID="{71C9DF54-DCD4-464C-BD44-79CF4F49783D}">
  <ds:schemaRefs/>
</ds:datastoreItem>
</file>

<file path=customXml/itemProps126.xml><?xml version="1.0" encoding="utf-8"?>
<ds:datastoreItem xmlns:ds="http://schemas.openxmlformats.org/officeDocument/2006/customXml" ds:itemID="{8D790134-FC33-46DF-9F9C-A31BDB5D2F98}">
  <ds:schemaRefs>
    <ds:schemaRef ds:uri="a67457bc-90e7-428a-955b-5ee28a9d3194"/>
    <ds:schemaRef ds:uri="ddd6a674-b48a-40bc-bd3d-f5ff0c7392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27.xml><?xml version="1.0" encoding="utf-8"?>
<ds:datastoreItem xmlns:ds="http://schemas.openxmlformats.org/officeDocument/2006/customXml" ds:itemID="{23D552F2-91E5-4585-A519-D4C7F42F91B2}">
  <ds:schemaRefs/>
</ds:datastoreItem>
</file>

<file path=customXml/itemProps128.xml><?xml version="1.0" encoding="utf-8"?>
<ds:datastoreItem xmlns:ds="http://schemas.openxmlformats.org/officeDocument/2006/customXml" ds:itemID="{C24CE944-808E-48D2-B760-EB9A8CC8E64C}">
  <ds:schemaRefs/>
</ds:datastoreItem>
</file>

<file path=customXml/itemProps129.xml><?xml version="1.0" encoding="utf-8"?>
<ds:datastoreItem xmlns:ds="http://schemas.openxmlformats.org/officeDocument/2006/customXml" ds:itemID="{4FD2D14D-1614-446B-A8B7-B193AFF82C0C}">
  <ds:schemaRefs/>
</ds:datastoreItem>
</file>

<file path=customXml/itemProps13.xml><?xml version="1.0" encoding="utf-8"?>
<ds:datastoreItem xmlns:ds="http://schemas.openxmlformats.org/officeDocument/2006/customXml" ds:itemID="{B1FF6B61-3C2D-48FE-AD26-CFEB6B917E9D}">
  <ds:schemaRefs/>
</ds:datastoreItem>
</file>

<file path=customXml/itemProps130.xml><?xml version="1.0" encoding="utf-8"?>
<ds:datastoreItem xmlns:ds="http://schemas.openxmlformats.org/officeDocument/2006/customXml" ds:itemID="{D12C53CF-354C-4D65-89AE-7E8C8BE79791}">
  <ds:schemaRefs/>
</ds:datastoreItem>
</file>

<file path=customXml/itemProps131.xml><?xml version="1.0" encoding="utf-8"?>
<ds:datastoreItem xmlns:ds="http://schemas.openxmlformats.org/officeDocument/2006/customXml" ds:itemID="{68EF03BA-4084-4821-8B96-1BD8DD1B37D2}">
  <ds:schemaRefs/>
</ds:datastoreItem>
</file>

<file path=customXml/itemProps132.xml><?xml version="1.0" encoding="utf-8"?>
<ds:datastoreItem xmlns:ds="http://schemas.openxmlformats.org/officeDocument/2006/customXml" ds:itemID="{ACE7C660-98C3-42E9-AB97-83001F6962CA}">
  <ds:schemaRefs/>
</ds:datastoreItem>
</file>

<file path=customXml/itemProps133.xml><?xml version="1.0" encoding="utf-8"?>
<ds:datastoreItem xmlns:ds="http://schemas.openxmlformats.org/officeDocument/2006/customXml" ds:itemID="{7F27FC3E-67AA-475A-A5AE-FAFC7A00CE0A}">
  <ds:schemaRefs/>
</ds:datastoreItem>
</file>

<file path=customXml/itemProps134.xml><?xml version="1.0" encoding="utf-8"?>
<ds:datastoreItem xmlns:ds="http://schemas.openxmlformats.org/officeDocument/2006/customXml" ds:itemID="{2E976551-BD1E-4A06-89C4-3C4689C32646}">
  <ds:schemaRefs/>
</ds:datastoreItem>
</file>

<file path=customXml/itemProps135.xml><?xml version="1.0" encoding="utf-8"?>
<ds:datastoreItem xmlns:ds="http://schemas.openxmlformats.org/officeDocument/2006/customXml" ds:itemID="{29BABF8A-BDF5-4CBC-92D5-0019A8C4653C}">
  <ds:schemaRefs/>
</ds:datastoreItem>
</file>

<file path=customXml/itemProps136.xml><?xml version="1.0" encoding="utf-8"?>
<ds:datastoreItem xmlns:ds="http://schemas.openxmlformats.org/officeDocument/2006/customXml" ds:itemID="{7D36425B-B53E-4083-9841-AE718F68AF27}">
  <ds:schemaRefs/>
</ds:datastoreItem>
</file>

<file path=customXml/itemProps137.xml><?xml version="1.0" encoding="utf-8"?>
<ds:datastoreItem xmlns:ds="http://schemas.openxmlformats.org/officeDocument/2006/customXml" ds:itemID="{1D2951FB-CA5E-4DF3-A657-C309B5CE9DED}">
  <ds:schemaRefs/>
</ds:datastoreItem>
</file>

<file path=customXml/itemProps138.xml><?xml version="1.0" encoding="utf-8"?>
<ds:datastoreItem xmlns:ds="http://schemas.openxmlformats.org/officeDocument/2006/customXml" ds:itemID="{40363646-F47D-43B6-A7DE-D29270BC4198}">
  <ds:schemaRefs/>
</ds:datastoreItem>
</file>

<file path=customXml/itemProps139.xml><?xml version="1.0" encoding="utf-8"?>
<ds:datastoreItem xmlns:ds="http://schemas.openxmlformats.org/officeDocument/2006/customXml" ds:itemID="{3757C11C-3DED-455D-8B8B-06F47B2C251C}">
  <ds:schemaRefs/>
</ds:datastoreItem>
</file>

<file path=customXml/itemProps14.xml><?xml version="1.0" encoding="utf-8"?>
<ds:datastoreItem xmlns:ds="http://schemas.openxmlformats.org/officeDocument/2006/customXml" ds:itemID="{305624C4-E886-4EF5-AB00-C8B5A3EEC9EA}">
  <ds:schemaRefs/>
</ds:datastoreItem>
</file>

<file path=customXml/itemProps140.xml><?xml version="1.0" encoding="utf-8"?>
<ds:datastoreItem xmlns:ds="http://schemas.openxmlformats.org/officeDocument/2006/customXml" ds:itemID="{C032AD62-6DBD-40FF-A43F-A17C700317EA}">
  <ds:schemaRefs/>
</ds:datastoreItem>
</file>

<file path=customXml/itemProps141.xml><?xml version="1.0" encoding="utf-8"?>
<ds:datastoreItem xmlns:ds="http://schemas.openxmlformats.org/officeDocument/2006/customXml" ds:itemID="{311C7D40-322F-4A8D-910A-C49F2E08EB99}">
  <ds:schemaRefs/>
</ds:datastoreItem>
</file>

<file path=customXml/itemProps142.xml><?xml version="1.0" encoding="utf-8"?>
<ds:datastoreItem xmlns:ds="http://schemas.openxmlformats.org/officeDocument/2006/customXml" ds:itemID="{9515ED93-2557-49AF-8BF9-5FE4C4CF25D2}">
  <ds:schemaRefs/>
</ds:datastoreItem>
</file>

<file path=customXml/itemProps143.xml><?xml version="1.0" encoding="utf-8"?>
<ds:datastoreItem xmlns:ds="http://schemas.openxmlformats.org/officeDocument/2006/customXml" ds:itemID="{9099E5A1-6406-4086-8814-9693D439FB29}">
  <ds:schemaRefs/>
</ds:datastoreItem>
</file>

<file path=customXml/itemProps144.xml><?xml version="1.0" encoding="utf-8"?>
<ds:datastoreItem xmlns:ds="http://schemas.openxmlformats.org/officeDocument/2006/customXml" ds:itemID="{B7AF7FB3-B192-4B7B-8BEF-E40801E96EF3}">
  <ds:schemaRefs/>
</ds:datastoreItem>
</file>

<file path=customXml/itemProps145.xml><?xml version="1.0" encoding="utf-8"?>
<ds:datastoreItem xmlns:ds="http://schemas.openxmlformats.org/officeDocument/2006/customXml" ds:itemID="{CDEEB2E1-A4F7-4F0A-B289-DBD745BF4F24}">
  <ds:schemaRefs/>
</ds:datastoreItem>
</file>

<file path=customXml/itemProps146.xml><?xml version="1.0" encoding="utf-8"?>
<ds:datastoreItem xmlns:ds="http://schemas.openxmlformats.org/officeDocument/2006/customXml" ds:itemID="{B0FA96C2-2AF7-4AAE-ABAD-43149460BC03}">
  <ds:schemaRefs/>
</ds:datastoreItem>
</file>

<file path=customXml/itemProps147.xml><?xml version="1.0" encoding="utf-8"?>
<ds:datastoreItem xmlns:ds="http://schemas.openxmlformats.org/officeDocument/2006/customXml" ds:itemID="{4E0442A1-BB33-4514-BA78-19B45AC49275}">
  <ds:schemaRefs/>
</ds:datastoreItem>
</file>

<file path=customXml/itemProps148.xml><?xml version="1.0" encoding="utf-8"?>
<ds:datastoreItem xmlns:ds="http://schemas.openxmlformats.org/officeDocument/2006/customXml" ds:itemID="{1AB5B6FA-006E-40A3-AC67-5DB3BE90C4B4}">
  <ds:schemaRefs/>
</ds:datastoreItem>
</file>

<file path=customXml/itemProps149.xml><?xml version="1.0" encoding="utf-8"?>
<ds:datastoreItem xmlns:ds="http://schemas.openxmlformats.org/officeDocument/2006/customXml" ds:itemID="{2C63693C-E34A-4386-BFFB-F3E9866DAF73}">
  <ds:schemaRefs/>
</ds:datastoreItem>
</file>

<file path=customXml/itemProps15.xml><?xml version="1.0" encoding="utf-8"?>
<ds:datastoreItem xmlns:ds="http://schemas.openxmlformats.org/officeDocument/2006/customXml" ds:itemID="{5DE647CC-E125-4933-971E-1EB84D382E60}">
  <ds:schemaRefs/>
</ds:datastoreItem>
</file>

<file path=customXml/itemProps16.xml><?xml version="1.0" encoding="utf-8"?>
<ds:datastoreItem xmlns:ds="http://schemas.openxmlformats.org/officeDocument/2006/customXml" ds:itemID="{6B9FAA48-B717-4962-AED9-966C7BF271B3}">
  <ds:schemaRefs/>
</ds:datastoreItem>
</file>

<file path=customXml/itemProps17.xml><?xml version="1.0" encoding="utf-8"?>
<ds:datastoreItem xmlns:ds="http://schemas.openxmlformats.org/officeDocument/2006/customXml" ds:itemID="{060EDCE1-F13E-4D91-9837-556AF759F064}">
  <ds:schemaRefs/>
</ds:datastoreItem>
</file>

<file path=customXml/itemProps18.xml><?xml version="1.0" encoding="utf-8"?>
<ds:datastoreItem xmlns:ds="http://schemas.openxmlformats.org/officeDocument/2006/customXml" ds:itemID="{951D9CBE-042E-4B2B-AC89-A8FBF0A9191C}">
  <ds:schemaRefs/>
</ds:datastoreItem>
</file>

<file path=customXml/itemProps19.xml><?xml version="1.0" encoding="utf-8"?>
<ds:datastoreItem xmlns:ds="http://schemas.openxmlformats.org/officeDocument/2006/customXml" ds:itemID="{0B4ED0C7-7A0C-457B-8715-6C0099D2BCF2}">
  <ds:schemaRefs/>
</ds:datastoreItem>
</file>

<file path=customXml/itemProps2.xml><?xml version="1.0" encoding="utf-8"?>
<ds:datastoreItem xmlns:ds="http://schemas.openxmlformats.org/officeDocument/2006/customXml" ds:itemID="{84739B50-C0B2-4237-8AD8-952F2F6D12F8}">
  <ds:schemaRefs/>
</ds:datastoreItem>
</file>

<file path=customXml/itemProps20.xml><?xml version="1.0" encoding="utf-8"?>
<ds:datastoreItem xmlns:ds="http://schemas.openxmlformats.org/officeDocument/2006/customXml" ds:itemID="{01D97977-6362-4B2A-B0BA-00EB75ECE1E8}">
  <ds:schemaRefs/>
</ds:datastoreItem>
</file>

<file path=customXml/itemProps21.xml><?xml version="1.0" encoding="utf-8"?>
<ds:datastoreItem xmlns:ds="http://schemas.openxmlformats.org/officeDocument/2006/customXml" ds:itemID="{22231979-BE5A-4A3F-95AB-6D7B4A9AB8AA}">
  <ds:schemaRefs/>
</ds:datastoreItem>
</file>

<file path=customXml/itemProps22.xml><?xml version="1.0" encoding="utf-8"?>
<ds:datastoreItem xmlns:ds="http://schemas.openxmlformats.org/officeDocument/2006/customXml" ds:itemID="{98D8E894-A639-4FE8-A1D6-CE30A55EAEE7}">
  <ds:schemaRefs/>
</ds:datastoreItem>
</file>

<file path=customXml/itemProps23.xml><?xml version="1.0" encoding="utf-8"?>
<ds:datastoreItem xmlns:ds="http://schemas.openxmlformats.org/officeDocument/2006/customXml" ds:itemID="{C87731D0-B2B9-4DBB-B529-DF8D2609A12E}">
  <ds:schemaRefs/>
</ds:datastoreItem>
</file>

<file path=customXml/itemProps24.xml><?xml version="1.0" encoding="utf-8"?>
<ds:datastoreItem xmlns:ds="http://schemas.openxmlformats.org/officeDocument/2006/customXml" ds:itemID="{6E9170B1-D0CB-4D81-8AB2-4F9A4F5F965E}">
  <ds:schemaRefs/>
</ds:datastoreItem>
</file>

<file path=customXml/itemProps25.xml><?xml version="1.0" encoding="utf-8"?>
<ds:datastoreItem xmlns:ds="http://schemas.openxmlformats.org/officeDocument/2006/customXml" ds:itemID="{B08693E4-C714-4992-9CB2-0E20EC7B25DD}">
  <ds:schemaRefs/>
</ds:datastoreItem>
</file>

<file path=customXml/itemProps26.xml><?xml version="1.0" encoding="utf-8"?>
<ds:datastoreItem xmlns:ds="http://schemas.openxmlformats.org/officeDocument/2006/customXml" ds:itemID="{5F7E42A2-F38D-4FF3-90C3-FF3D71578623}">
  <ds:schemaRefs/>
</ds:datastoreItem>
</file>

<file path=customXml/itemProps27.xml><?xml version="1.0" encoding="utf-8"?>
<ds:datastoreItem xmlns:ds="http://schemas.openxmlformats.org/officeDocument/2006/customXml" ds:itemID="{8238E365-7212-4B99-95CA-2D1621F45F46}">
  <ds:schemaRefs/>
</ds:datastoreItem>
</file>

<file path=customXml/itemProps28.xml><?xml version="1.0" encoding="utf-8"?>
<ds:datastoreItem xmlns:ds="http://schemas.openxmlformats.org/officeDocument/2006/customXml" ds:itemID="{AB313F66-225E-42CF-95F8-2733A280913E}">
  <ds:schemaRefs/>
</ds:datastoreItem>
</file>

<file path=customXml/itemProps29.xml><?xml version="1.0" encoding="utf-8"?>
<ds:datastoreItem xmlns:ds="http://schemas.openxmlformats.org/officeDocument/2006/customXml" ds:itemID="{D67F72B0-C094-4E99-989A-44F3953B67E8}">
  <ds:schemaRefs/>
</ds:datastoreItem>
</file>

<file path=customXml/itemProps3.xml><?xml version="1.0" encoding="utf-8"?>
<ds:datastoreItem xmlns:ds="http://schemas.openxmlformats.org/officeDocument/2006/customXml" ds:itemID="{EBEBD608-BB95-4BB0-9BB6-D681CC50381E}">
  <ds:schemaRefs/>
</ds:datastoreItem>
</file>

<file path=customXml/itemProps30.xml><?xml version="1.0" encoding="utf-8"?>
<ds:datastoreItem xmlns:ds="http://schemas.openxmlformats.org/officeDocument/2006/customXml" ds:itemID="{2CDA2E70-29E3-4FD6-A065-452DEB5963DA}">
  <ds:schemaRefs/>
</ds:datastoreItem>
</file>

<file path=customXml/itemProps31.xml><?xml version="1.0" encoding="utf-8"?>
<ds:datastoreItem xmlns:ds="http://schemas.openxmlformats.org/officeDocument/2006/customXml" ds:itemID="{20106D0D-C68D-47AD-9F48-93B838A1B685}">
  <ds:schemaRefs/>
</ds:datastoreItem>
</file>

<file path=customXml/itemProps32.xml><?xml version="1.0" encoding="utf-8"?>
<ds:datastoreItem xmlns:ds="http://schemas.openxmlformats.org/officeDocument/2006/customXml" ds:itemID="{0D170481-BA6E-4EAB-B505-06E058D3D332}">
  <ds:schemaRefs/>
</ds:datastoreItem>
</file>

<file path=customXml/itemProps33.xml><?xml version="1.0" encoding="utf-8"?>
<ds:datastoreItem xmlns:ds="http://schemas.openxmlformats.org/officeDocument/2006/customXml" ds:itemID="{F482BB24-881E-47CC-88DD-4A054CCA80E5}">
  <ds:schemaRefs/>
</ds:datastoreItem>
</file>

<file path=customXml/itemProps34.xml><?xml version="1.0" encoding="utf-8"?>
<ds:datastoreItem xmlns:ds="http://schemas.openxmlformats.org/officeDocument/2006/customXml" ds:itemID="{45BA52D7-EC42-427A-89FC-1E3C5E2D0A92}">
  <ds:schemaRefs/>
</ds:datastoreItem>
</file>

<file path=customXml/itemProps35.xml><?xml version="1.0" encoding="utf-8"?>
<ds:datastoreItem xmlns:ds="http://schemas.openxmlformats.org/officeDocument/2006/customXml" ds:itemID="{F1665501-CC8B-4E18-B521-5B6C8FB39425}">
  <ds:schemaRefs/>
</ds:datastoreItem>
</file>

<file path=customXml/itemProps36.xml><?xml version="1.0" encoding="utf-8"?>
<ds:datastoreItem xmlns:ds="http://schemas.openxmlformats.org/officeDocument/2006/customXml" ds:itemID="{68D6FDD5-E179-4299-B8B4-BA18AF1AD995}">
  <ds:schemaRefs/>
</ds:datastoreItem>
</file>

<file path=customXml/itemProps37.xml><?xml version="1.0" encoding="utf-8"?>
<ds:datastoreItem xmlns:ds="http://schemas.openxmlformats.org/officeDocument/2006/customXml" ds:itemID="{42B2BDC1-5906-4E8C-932E-FB4ECD2BC205}">
  <ds:schemaRefs/>
</ds:datastoreItem>
</file>

<file path=customXml/itemProps38.xml><?xml version="1.0" encoding="utf-8"?>
<ds:datastoreItem xmlns:ds="http://schemas.openxmlformats.org/officeDocument/2006/customXml" ds:itemID="{EF79AAB6-038B-4942-964A-08A184EA1F06}">
  <ds:schemaRefs/>
</ds:datastoreItem>
</file>

<file path=customXml/itemProps39.xml><?xml version="1.0" encoding="utf-8"?>
<ds:datastoreItem xmlns:ds="http://schemas.openxmlformats.org/officeDocument/2006/customXml" ds:itemID="{401180FB-93D6-421E-A3F1-401AE87DDDAA}">
  <ds:schemaRefs/>
</ds:datastoreItem>
</file>

<file path=customXml/itemProps4.xml><?xml version="1.0" encoding="utf-8"?>
<ds:datastoreItem xmlns:ds="http://schemas.openxmlformats.org/officeDocument/2006/customXml" ds:itemID="{DD0FAB82-6E08-4D63-945A-AB9BE013C39F}">
  <ds:schemaRefs/>
</ds:datastoreItem>
</file>

<file path=customXml/itemProps40.xml><?xml version="1.0" encoding="utf-8"?>
<ds:datastoreItem xmlns:ds="http://schemas.openxmlformats.org/officeDocument/2006/customXml" ds:itemID="{2E0A051F-9F80-4F14-ADB6-546051023B32}">
  <ds:schemaRefs/>
</ds:datastoreItem>
</file>

<file path=customXml/itemProps41.xml><?xml version="1.0" encoding="utf-8"?>
<ds:datastoreItem xmlns:ds="http://schemas.openxmlformats.org/officeDocument/2006/customXml" ds:itemID="{10C99E24-1F37-4413-900E-24FC35512FE9}">
  <ds:schemaRefs/>
</ds:datastoreItem>
</file>

<file path=customXml/itemProps42.xml><?xml version="1.0" encoding="utf-8"?>
<ds:datastoreItem xmlns:ds="http://schemas.openxmlformats.org/officeDocument/2006/customXml" ds:itemID="{42849A27-A3D7-4CC7-A946-BF98373BFBAA}">
  <ds:schemaRefs/>
</ds:datastoreItem>
</file>

<file path=customXml/itemProps43.xml><?xml version="1.0" encoding="utf-8"?>
<ds:datastoreItem xmlns:ds="http://schemas.openxmlformats.org/officeDocument/2006/customXml" ds:itemID="{F7AA9F85-2FF1-4932-9A0D-54FFE9FF8A14}">
  <ds:schemaRefs/>
</ds:datastoreItem>
</file>

<file path=customXml/itemProps44.xml><?xml version="1.0" encoding="utf-8"?>
<ds:datastoreItem xmlns:ds="http://schemas.openxmlformats.org/officeDocument/2006/customXml" ds:itemID="{77A0D550-CE2D-4E9A-97FD-0FB9D464254E}">
  <ds:schemaRefs/>
</ds:datastoreItem>
</file>

<file path=customXml/itemProps45.xml><?xml version="1.0" encoding="utf-8"?>
<ds:datastoreItem xmlns:ds="http://schemas.openxmlformats.org/officeDocument/2006/customXml" ds:itemID="{4059D84D-D7BA-DA44-AE57-171EB54F3707}">
  <ds:schemaRefs/>
</ds:datastoreItem>
</file>

<file path=customXml/itemProps46.xml><?xml version="1.0" encoding="utf-8"?>
<ds:datastoreItem xmlns:ds="http://schemas.openxmlformats.org/officeDocument/2006/customXml" ds:itemID="{D7679946-051A-42ED-B18F-B41B8429B0BB}">
  <ds:schemaRefs/>
</ds:datastoreItem>
</file>

<file path=customXml/itemProps47.xml><?xml version="1.0" encoding="utf-8"?>
<ds:datastoreItem xmlns:ds="http://schemas.openxmlformats.org/officeDocument/2006/customXml" ds:itemID="{CE1D8451-9282-4DC7-8E74-9585F74EBF79}">
  <ds:schemaRefs/>
</ds:datastoreItem>
</file>

<file path=customXml/itemProps48.xml><?xml version="1.0" encoding="utf-8"?>
<ds:datastoreItem xmlns:ds="http://schemas.openxmlformats.org/officeDocument/2006/customXml" ds:itemID="{B99D6AC1-7CD4-4280-AF13-B6D67A9B53FF}">
  <ds:schemaRefs/>
</ds:datastoreItem>
</file>

<file path=customXml/itemProps49.xml><?xml version="1.0" encoding="utf-8"?>
<ds:datastoreItem xmlns:ds="http://schemas.openxmlformats.org/officeDocument/2006/customXml" ds:itemID="{4F7F2E04-7B2D-4322-BE4F-0F534223696B}">
  <ds:schemaRefs/>
</ds:datastoreItem>
</file>

<file path=customXml/itemProps5.xml><?xml version="1.0" encoding="utf-8"?>
<ds:datastoreItem xmlns:ds="http://schemas.openxmlformats.org/officeDocument/2006/customXml" ds:itemID="{19CD1B89-A7E4-499C-A7FF-EEFA00B5D2B3}">
  <ds:schemaRefs/>
</ds:datastoreItem>
</file>

<file path=customXml/itemProps50.xml><?xml version="1.0" encoding="utf-8"?>
<ds:datastoreItem xmlns:ds="http://schemas.openxmlformats.org/officeDocument/2006/customXml" ds:itemID="{13CCE761-6F19-4E8C-90E8-203E48DCA2D7}">
  <ds:schemaRefs/>
</ds:datastoreItem>
</file>

<file path=customXml/itemProps51.xml><?xml version="1.0" encoding="utf-8"?>
<ds:datastoreItem xmlns:ds="http://schemas.openxmlformats.org/officeDocument/2006/customXml" ds:itemID="{56FCFA48-FB2A-40D2-8094-EA71A8C45134}">
  <ds:schemaRefs/>
</ds:datastoreItem>
</file>

<file path=customXml/itemProps52.xml><?xml version="1.0" encoding="utf-8"?>
<ds:datastoreItem xmlns:ds="http://schemas.openxmlformats.org/officeDocument/2006/customXml" ds:itemID="{8115B19E-C329-4DCB-B33F-A0A20C5A41B2}">
  <ds:schemaRefs/>
</ds:datastoreItem>
</file>

<file path=customXml/itemProps53.xml><?xml version="1.0" encoding="utf-8"?>
<ds:datastoreItem xmlns:ds="http://schemas.openxmlformats.org/officeDocument/2006/customXml" ds:itemID="{421B3540-3433-41B9-868F-A9DA2DEDD7D1}">
  <ds:schemaRefs/>
</ds:datastoreItem>
</file>

<file path=customXml/itemProps54.xml><?xml version="1.0" encoding="utf-8"?>
<ds:datastoreItem xmlns:ds="http://schemas.openxmlformats.org/officeDocument/2006/customXml" ds:itemID="{420277AE-1E06-4840-AE45-FBD3A671C703}">
  <ds:schemaRefs/>
</ds:datastoreItem>
</file>

<file path=customXml/itemProps55.xml><?xml version="1.0" encoding="utf-8"?>
<ds:datastoreItem xmlns:ds="http://schemas.openxmlformats.org/officeDocument/2006/customXml" ds:itemID="{DBB6CF5C-38E1-4A08-9E49-4E705A68F7E5}">
  <ds:schemaRefs/>
</ds:datastoreItem>
</file>

<file path=customXml/itemProps56.xml><?xml version="1.0" encoding="utf-8"?>
<ds:datastoreItem xmlns:ds="http://schemas.openxmlformats.org/officeDocument/2006/customXml" ds:itemID="{D54A8422-7B66-4249-B938-2DD675277214}">
  <ds:schemaRefs/>
</ds:datastoreItem>
</file>

<file path=customXml/itemProps57.xml><?xml version="1.0" encoding="utf-8"?>
<ds:datastoreItem xmlns:ds="http://schemas.openxmlformats.org/officeDocument/2006/customXml" ds:itemID="{EB7DBBDC-E4BD-4D26-ADB5-90E061D2BB51}">
  <ds:schemaRefs/>
</ds:datastoreItem>
</file>

<file path=customXml/itemProps58.xml><?xml version="1.0" encoding="utf-8"?>
<ds:datastoreItem xmlns:ds="http://schemas.openxmlformats.org/officeDocument/2006/customXml" ds:itemID="{A941294C-1787-4E0B-83A0-9131969851A0}">
  <ds:schemaRefs/>
</ds:datastoreItem>
</file>

<file path=customXml/itemProps59.xml><?xml version="1.0" encoding="utf-8"?>
<ds:datastoreItem xmlns:ds="http://schemas.openxmlformats.org/officeDocument/2006/customXml" ds:itemID="{857278B4-D624-465D-9B1E-E46BE9D54FC5}">
  <ds:schemaRefs/>
</ds:datastoreItem>
</file>

<file path=customXml/itemProps6.xml><?xml version="1.0" encoding="utf-8"?>
<ds:datastoreItem xmlns:ds="http://schemas.openxmlformats.org/officeDocument/2006/customXml" ds:itemID="{728F3971-EBCF-4506-8F16-BA408067C921}">
  <ds:schemaRefs/>
</ds:datastoreItem>
</file>

<file path=customXml/itemProps60.xml><?xml version="1.0" encoding="utf-8"?>
<ds:datastoreItem xmlns:ds="http://schemas.openxmlformats.org/officeDocument/2006/customXml" ds:itemID="{FF3FC658-D1D3-42AF-BF13-59D92092F36D}">
  <ds:schemaRefs/>
</ds:datastoreItem>
</file>

<file path=customXml/itemProps61.xml><?xml version="1.0" encoding="utf-8"?>
<ds:datastoreItem xmlns:ds="http://schemas.openxmlformats.org/officeDocument/2006/customXml" ds:itemID="{C82B253F-CD04-4FEA-B9D6-2E3EFD2B32BF}">
  <ds:schemaRefs/>
</ds:datastoreItem>
</file>

<file path=customXml/itemProps62.xml><?xml version="1.0" encoding="utf-8"?>
<ds:datastoreItem xmlns:ds="http://schemas.openxmlformats.org/officeDocument/2006/customXml" ds:itemID="{66ECE3DB-26E9-40E0-B227-7EECA0ED0446}">
  <ds:schemaRefs/>
</ds:datastoreItem>
</file>

<file path=customXml/itemProps63.xml><?xml version="1.0" encoding="utf-8"?>
<ds:datastoreItem xmlns:ds="http://schemas.openxmlformats.org/officeDocument/2006/customXml" ds:itemID="{15C8B304-7664-476C-B8A7-B9C4C22D603B}">
  <ds:schemaRefs/>
</ds:datastoreItem>
</file>

<file path=customXml/itemProps64.xml><?xml version="1.0" encoding="utf-8"?>
<ds:datastoreItem xmlns:ds="http://schemas.openxmlformats.org/officeDocument/2006/customXml" ds:itemID="{50FB0223-1543-4D49-A5D8-78F7282D5F03}">
  <ds:schemaRefs/>
</ds:datastoreItem>
</file>

<file path=customXml/itemProps65.xml><?xml version="1.0" encoding="utf-8"?>
<ds:datastoreItem xmlns:ds="http://schemas.openxmlformats.org/officeDocument/2006/customXml" ds:itemID="{B72DC13C-18F7-43DD-8989-696B7580E1B2}">
  <ds:schemaRefs/>
</ds:datastoreItem>
</file>

<file path=customXml/itemProps66.xml><?xml version="1.0" encoding="utf-8"?>
<ds:datastoreItem xmlns:ds="http://schemas.openxmlformats.org/officeDocument/2006/customXml" ds:itemID="{D6AFB728-AA34-4A8D-98EA-E9D0858E5654}">
  <ds:schemaRefs/>
</ds:datastoreItem>
</file>

<file path=customXml/itemProps67.xml><?xml version="1.0" encoding="utf-8"?>
<ds:datastoreItem xmlns:ds="http://schemas.openxmlformats.org/officeDocument/2006/customXml" ds:itemID="{A8027A64-840C-48F1-992A-80FBC3A439A3}">
  <ds:schemaRefs/>
</ds:datastoreItem>
</file>

<file path=customXml/itemProps68.xml><?xml version="1.0" encoding="utf-8"?>
<ds:datastoreItem xmlns:ds="http://schemas.openxmlformats.org/officeDocument/2006/customXml" ds:itemID="{610CC734-566B-47DB-9185-6BFC50E78901}">
  <ds:schemaRefs/>
</ds:datastoreItem>
</file>

<file path=customXml/itemProps69.xml><?xml version="1.0" encoding="utf-8"?>
<ds:datastoreItem xmlns:ds="http://schemas.openxmlformats.org/officeDocument/2006/customXml" ds:itemID="{0DF44059-EB66-4A2A-BD15-F8F069428A7E}">
  <ds:schemaRefs/>
</ds:datastoreItem>
</file>

<file path=customXml/itemProps7.xml><?xml version="1.0" encoding="utf-8"?>
<ds:datastoreItem xmlns:ds="http://schemas.openxmlformats.org/officeDocument/2006/customXml" ds:itemID="{4FF68E64-7E03-45A2-A436-4937D76C69ED}">
  <ds:schemaRefs/>
</ds:datastoreItem>
</file>

<file path=customXml/itemProps70.xml><?xml version="1.0" encoding="utf-8"?>
<ds:datastoreItem xmlns:ds="http://schemas.openxmlformats.org/officeDocument/2006/customXml" ds:itemID="{E41981CC-221D-4C0A-8E78-3D950E417CF1}">
  <ds:schemaRefs/>
</ds:datastoreItem>
</file>

<file path=customXml/itemProps71.xml><?xml version="1.0" encoding="utf-8"?>
<ds:datastoreItem xmlns:ds="http://schemas.openxmlformats.org/officeDocument/2006/customXml" ds:itemID="{E10FE075-49EA-477C-8F82-6085DF63DBA6}">
  <ds:schemaRefs/>
</ds:datastoreItem>
</file>

<file path=customXml/itemProps72.xml><?xml version="1.0" encoding="utf-8"?>
<ds:datastoreItem xmlns:ds="http://schemas.openxmlformats.org/officeDocument/2006/customXml" ds:itemID="{7E656797-5F8D-42F6-B8A0-562DBB6CCC98}">
  <ds:schemaRefs/>
</ds:datastoreItem>
</file>

<file path=customXml/itemProps73.xml><?xml version="1.0" encoding="utf-8"?>
<ds:datastoreItem xmlns:ds="http://schemas.openxmlformats.org/officeDocument/2006/customXml" ds:itemID="{E9389E45-98C5-3343-9A8B-E52EB3FE595D}">
  <ds:schemaRefs/>
</ds:datastoreItem>
</file>

<file path=customXml/itemProps74.xml><?xml version="1.0" encoding="utf-8"?>
<ds:datastoreItem xmlns:ds="http://schemas.openxmlformats.org/officeDocument/2006/customXml" ds:itemID="{15DD46C2-F5F8-4BA0-918D-E6166EC71E09}">
  <ds:schemaRefs/>
</ds:datastoreItem>
</file>

<file path=customXml/itemProps75.xml><?xml version="1.0" encoding="utf-8"?>
<ds:datastoreItem xmlns:ds="http://schemas.openxmlformats.org/officeDocument/2006/customXml" ds:itemID="{33EEE3B8-D562-4537-B3D7-1418C8902387}">
  <ds:schemaRefs/>
</ds:datastoreItem>
</file>

<file path=customXml/itemProps76.xml><?xml version="1.0" encoding="utf-8"?>
<ds:datastoreItem xmlns:ds="http://schemas.openxmlformats.org/officeDocument/2006/customXml" ds:itemID="{3F0A4487-5049-45D5-8D87-755128CBA33E}">
  <ds:schemaRefs/>
</ds:datastoreItem>
</file>

<file path=customXml/itemProps77.xml><?xml version="1.0" encoding="utf-8"?>
<ds:datastoreItem xmlns:ds="http://schemas.openxmlformats.org/officeDocument/2006/customXml" ds:itemID="{84FEC531-22FE-41FE-9308-C3E3AD9154A7}">
  <ds:schemaRefs/>
</ds:datastoreItem>
</file>

<file path=customXml/itemProps78.xml><?xml version="1.0" encoding="utf-8"?>
<ds:datastoreItem xmlns:ds="http://schemas.openxmlformats.org/officeDocument/2006/customXml" ds:itemID="{96E164C7-26CF-403B-B0AA-67E1B6596D3F}">
  <ds:schemaRefs/>
</ds:datastoreItem>
</file>

<file path=customXml/itemProps79.xml><?xml version="1.0" encoding="utf-8"?>
<ds:datastoreItem xmlns:ds="http://schemas.openxmlformats.org/officeDocument/2006/customXml" ds:itemID="{7F3C4524-A00C-40DF-A641-0A0E360E5920}">
  <ds:schemaRefs/>
</ds:datastoreItem>
</file>

<file path=customXml/itemProps8.xml><?xml version="1.0" encoding="utf-8"?>
<ds:datastoreItem xmlns:ds="http://schemas.openxmlformats.org/officeDocument/2006/customXml" ds:itemID="{FB42D5CB-6B12-41E9-8465-4D769E1251E6}">
  <ds:schemaRefs/>
</ds:datastoreItem>
</file>

<file path=customXml/itemProps80.xml><?xml version="1.0" encoding="utf-8"?>
<ds:datastoreItem xmlns:ds="http://schemas.openxmlformats.org/officeDocument/2006/customXml" ds:itemID="{35600D03-9A3B-4FEB-A7D9-E68E68EBF333}">
  <ds:schemaRefs/>
</ds:datastoreItem>
</file>

<file path=customXml/itemProps81.xml><?xml version="1.0" encoding="utf-8"?>
<ds:datastoreItem xmlns:ds="http://schemas.openxmlformats.org/officeDocument/2006/customXml" ds:itemID="{9571C95C-5219-4E0B-9E33-5B2F48E1950F}">
  <ds:schemaRefs/>
</ds:datastoreItem>
</file>

<file path=customXml/itemProps82.xml><?xml version="1.0" encoding="utf-8"?>
<ds:datastoreItem xmlns:ds="http://schemas.openxmlformats.org/officeDocument/2006/customXml" ds:itemID="{224794D7-22E8-4290-A801-C8958A5C1533}">
  <ds:schemaRefs/>
</ds:datastoreItem>
</file>

<file path=customXml/itemProps83.xml><?xml version="1.0" encoding="utf-8"?>
<ds:datastoreItem xmlns:ds="http://schemas.openxmlformats.org/officeDocument/2006/customXml" ds:itemID="{80F436F4-635A-4693-BF05-45B8519E5B4F}">
  <ds:schemaRefs/>
</ds:datastoreItem>
</file>

<file path=customXml/itemProps84.xml><?xml version="1.0" encoding="utf-8"?>
<ds:datastoreItem xmlns:ds="http://schemas.openxmlformats.org/officeDocument/2006/customXml" ds:itemID="{4D7B1208-400C-4BDB-BF11-201947174332}">
  <ds:schemaRefs/>
</ds:datastoreItem>
</file>

<file path=customXml/itemProps85.xml><?xml version="1.0" encoding="utf-8"?>
<ds:datastoreItem xmlns:ds="http://schemas.openxmlformats.org/officeDocument/2006/customXml" ds:itemID="{544C1C04-9D8C-44EF-A8B2-4757AAAD0C11}">
  <ds:schemaRefs/>
</ds:datastoreItem>
</file>

<file path=customXml/itemProps86.xml><?xml version="1.0" encoding="utf-8"?>
<ds:datastoreItem xmlns:ds="http://schemas.openxmlformats.org/officeDocument/2006/customXml" ds:itemID="{47DC2BEF-2D71-4267-8D23-F96E76EB6416}">
  <ds:schemaRefs/>
</ds:datastoreItem>
</file>

<file path=customXml/itemProps87.xml><?xml version="1.0" encoding="utf-8"?>
<ds:datastoreItem xmlns:ds="http://schemas.openxmlformats.org/officeDocument/2006/customXml" ds:itemID="{2AD5A661-214B-4DC0-A05F-F5A53ED2B40A}">
  <ds:schemaRefs/>
</ds:datastoreItem>
</file>

<file path=customXml/itemProps88.xml><?xml version="1.0" encoding="utf-8"?>
<ds:datastoreItem xmlns:ds="http://schemas.openxmlformats.org/officeDocument/2006/customXml" ds:itemID="{22788F1E-7F44-4060-9A8D-099ECD940248}">
  <ds:schemaRefs/>
</ds:datastoreItem>
</file>

<file path=customXml/itemProps89.xml><?xml version="1.0" encoding="utf-8"?>
<ds:datastoreItem xmlns:ds="http://schemas.openxmlformats.org/officeDocument/2006/customXml" ds:itemID="{A03FF035-23AA-410A-8EE9-45AE69E949B7}">
  <ds:schemaRefs/>
</ds:datastoreItem>
</file>

<file path=customXml/itemProps9.xml><?xml version="1.0" encoding="utf-8"?>
<ds:datastoreItem xmlns:ds="http://schemas.openxmlformats.org/officeDocument/2006/customXml" ds:itemID="{E72AD1D4-08CA-4C58-954D-5B404107E9D2}">
  <ds:schemaRefs/>
</ds:datastoreItem>
</file>

<file path=customXml/itemProps90.xml><?xml version="1.0" encoding="utf-8"?>
<ds:datastoreItem xmlns:ds="http://schemas.openxmlformats.org/officeDocument/2006/customXml" ds:itemID="{C8AEF74F-5CC7-4D16-BA4B-FD24754F371A}">
  <ds:schemaRefs/>
</ds:datastoreItem>
</file>

<file path=customXml/itemProps91.xml><?xml version="1.0" encoding="utf-8"?>
<ds:datastoreItem xmlns:ds="http://schemas.openxmlformats.org/officeDocument/2006/customXml" ds:itemID="{872B1590-3F0C-41AA-B8DD-308B01143F9F}">
  <ds:schemaRefs/>
</ds:datastoreItem>
</file>

<file path=customXml/itemProps92.xml><?xml version="1.0" encoding="utf-8"?>
<ds:datastoreItem xmlns:ds="http://schemas.openxmlformats.org/officeDocument/2006/customXml" ds:itemID="{45FB8AE5-D2C3-4C37-B28B-E234314C6A0F}">
  <ds:schemaRefs/>
</ds:datastoreItem>
</file>

<file path=customXml/itemProps93.xml><?xml version="1.0" encoding="utf-8"?>
<ds:datastoreItem xmlns:ds="http://schemas.openxmlformats.org/officeDocument/2006/customXml" ds:itemID="{2D4D10F3-ECEA-44B9-B496-F4CB4AB49EF7}">
  <ds:schemaRefs/>
</ds:datastoreItem>
</file>

<file path=customXml/itemProps94.xml><?xml version="1.0" encoding="utf-8"?>
<ds:datastoreItem xmlns:ds="http://schemas.openxmlformats.org/officeDocument/2006/customXml" ds:itemID="{3F9C3129-9D8D-4A7F-AE0E-0D0A6423EEE0}">
  <ds:schemaRefs/>
</ds:datastoreItem>
</file>

<file path=customXml/itemProps95.xml><?xml version="1.0" encoding="utf-8"?>
<ds:datastoreItem xmlns:ds="http://schemas.openxmlformats.org/officeDocument/2006/customXml" ds:itemID="{370A75AE-C939-4585-BD23-1958FCF4ED9E}">
  <ds:schemaRefs/>
</ds:datastoreItem>
</file>

<file path=customXml/itemProps96.xml><?xml version="1.0" encoding="utf-8"?>
<ds:datastoreItem xmlns:ds="http://schemas.openxmlformats.org/officeDocument/2006/customXml" ds:itemID="{456C84FA-8860-452E-9FCF-5E8C827B2363}">
  <ds:schemaRefs/>
</ds:datastoreItem>
</file>

<file path=customXml/itemProps97.xml><?xml version="1.0" encoding="utf-8"?>
<ds:datastoreItem xmlns:ds="http://schemas.openxmlformats.org/officeDocument/2006/customXml" ds:itemID="{EF37C3EF-4FDB-4DB7-93CA-75DB22AA9A41}">
  <ds:schemaRefs/>
</ds:datastoreItem>
</file>

<file path=customXml/itemProps98.xml><?xml version="1.0" encoding="utf-8"?>
<ds:datastoreItem xmlns:ds="http://schemas.openxmlformats.org/officeDocument/2006/customXml" ds:itemID="{49DFA4DC-8558-47CD-8E17-4781EB8D5569}">
  <ds:schemaRefs/>
</ds:datastoreItem>
</file>

<file path=customXml/itemProps99.xml><?xml version="1.0" encoding="utf-8"?>
<ds:datastoreItem xmlns:ds="http://schemas.openxmlformats.org/officeDocument/2006/customXml" ds:itemID="{2A9CFBB9-FA22-459B-A107-5D6D009367D8}">
  <ds:schemaRefs/>
</ds:datastoreItem>
</file>

<file path=docProps/app.xml><?xml version="1.0" encoding="utf-8"?>
<Properties xmlns="http://schemas.openxmlformats.org/officeDocument/2006/extended-properties" xmlns:vt="http://schemas.openxmlformats.org/officeDocument/2006/docPropsVTypes">
  <Template/>
  <TotalTime>1193</TotalTime>
  <Words>11763</Words>
  <Application>Microsoft Office PowerPoint</Application>
  <PresentationFormat>Custom</PresentationFormat>
  <Paragraphs>714</Paragraphs>
  <Slides>39</Slides>
  <Notes>39</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8" baseType="lpstr">
      <vt:lpstr>Arial</vt:lpstr>
      <vt:lpstr>Calibri</vt:lpstr>
      <vt:lpstr>Calibri Light</vt:lpstr>
      <vt:lpstr>Verdana</vt:lpstr>
      <vt:lpstr>Wingdings</vt:lpstr>
      <vt:lpstr>Wingdings 2</vt:lpstr>
      <vt:lpstr>Deloitte Brand Theme</vt:lpstr>
      <vt:lpstr>Deloitte Brand Theme - Updated Guidelines</vt:lpstr>
      <vt:lpstr>think-cell Slide</vt:lpstr>
      <vt:lpstr> Meeting the needs of our priority groups within School Based Health Services </vt:lpstr>
      <vt:lpstr>PowerPoint Presentation</vt:lpstr>
      <vt:lpstr>Te Ihirangi | Contents</vt:lpstr>
      <vt:lpstr> Tirohanga Whānui Overview</vt:lpstr>
      <vt:lpstr>Tīmatanga| Introduction</vt:lpstr>
      <vt:lpstr>Ngā Whāinga whānui me te Korahi | Aims, Objectives, and Scope</vt:lpstr>
      <vt:lpstr>Tirohanga Whānui | Overview of this mahi</vt:lpstr>
      <vt:lpstr>Te Ahunga | Approach   </vt:lpstr>
      <vt:lpstr>He aha te Aromatawai Hauora mā ngā Tau 9 i tēnei wā? What is the current “Year 9 Health Assessment”? </vt:lpstr>
      <vt:lpstr>Te huhua o ngā taputapu aromatawai |  Of the range of tools are used across the motu HEEADSSS is most commonly used.</vt:lpstr>
      <vt:lpstr>Te Tūnga Onāianei |Current State – summary of findings</vt:lpstr>
      <vt:lpstr>Te Kōrero ā ngā Rangatahi, ā ngā kaimahi | Youth and staff quotes</vt:lpstr>
      <vt:lpstr>  Te Ūkaipō Kaupapa Māori Values-Based Framework  Delivering values-based SBHS care for rangatahi </vt:lpstr>
      <vt:lpstr>Te Ūkaipō | The SBHS Vision and Values Framework</vt:lpstr>
      <vt:lpstr>Training will be given to SBHS staff in 2023-2025 on how to embed Te Ūkaipō into their practice</vt:lpstr>
      <vt:lpstr> Maiangi te reo o te Rangatahi Elevating Rangatahi Voice</vt:lpstr>
      <vt:lpstr>Ngā Rangatahi tū matua | Priority rangatahi</vt:lpstr>
      <vt:lpstr>Ki Tua o te Awe Māpara | Dream State</vt:lpstr>
      <vt:lpstr>Ngā Kaupapa Whaitake | What is important to rangatahi</vt:lpstr>
      <vt:lpstr>He kupu arahi nā ngā Rangatahi | Specific guidance from Priority Groups</vt:lpstr>
      <vt:lpstr>He kupu arahi nā ngā Rangatahi | Specific guidance from Priority Groups</vt:lpstr>
      <vt:lpstr>Te Tapanga o Ingoa kē | Options for renaming the Year 9 Health Check</vt:lpstr>
      <vt:lpstr>Te Tauwhitiwhiti | The Interaction  </vt:lpstr>
      <vt:lpstr>Te Tauwhitiwhiti | The Interaction</vt:lpstr>
      <vt:lpstr>I am aware of SBHS and know where to find you</vt:lpstr>
      <vt:lpstr>I can see you if and when I need to </vt:lpstr>
      <vt:lpstr>The space is rangatahi-friendly, culturally safe and  welcoming to all  </vt:lpstr>
      <vt:lpstr>I feel connected, and can bring a friend or whānau with me  </vt:lpstr>
      <vt:lpstr>My support persons at school are involved in my care (if I want them to be) </vt:lpstr>
      <vt:lpstr>Time is taken to get to know me and explain confidentiality </vt:lpstr>
      <vt:lpstr>I am asked about what is important to me </vt:lpstr>
      <vt:lpstr>The session ends with me knowing what happens next and what happens to my information</vt:lpstr>
      <vt:lpstr>I leave feeling like my mana was upheld. I know when I’ll see you again  </vt:lpstr>
      <vt:lpstr> He Kupu Whakatepe me ngā Kupu Taunaki Conclusions</vt:lpstr>
      <vt:lpstr>Whakakapinga Waehanga Ratonga | Conclusions for service components</vt:lpstr>
      <vt:lpstr>Whakakapinga Kōkiritanga Ratonga | Conclusions for service drivers</vt:lpstr>
      <vt:lpstr>Whakakapinga Kōkiritanga Ratonga | Conclusions for service drivers cont.</vt:lpstr>
      <vt:lpstr>Te Rāpopototanga me ngā Nekehanga Whakamua| Summary and Next Steps</vt:lpstr>
      <vt:lpstr>PowerPoint Presentation</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Schulfer, Gretchen</dc:creator>
  <cp:lastModifiedBy>Gemma Manning</cp:lastModifiedBy>
  <cp:revision>2</cp:revision>
  <cp:lastPrinted>2023-05-03T22:13:23Z</cp:lastPrinted>
  <dcterms:created xsi:type="dcterms:W3CDTF">2020-03-28T00:06:59Z</dcterms:created>
  <dcterms:modified xsi:type="dcterms:W3CDTF">2023-12-05T04:06:09Z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2021-01-18T22:40:44.1390865Z</vt:lpwstr>
  </property>
  <property fmtid="{D5CDD505-2E9C-101B-9397-08002B2CF9AE}" pid="3" name="MSIP_Label_589256c7-9946-44df-b379-51beb93fd2d9_Enabled">
    <vt:lpwstr>true</vt:lpwstr>
  </property>
  <property fmtid="{D5CDD505-2E9C-101B-9397-08002B2CF9AE}" pid="4" name="MSIP_Label_589256c7-9946-44df-b379-51beb93fd2d9_SetDate">
    <vt:lpwstr>2021-08-06T01:39:21Z</vt:lpwstr>
  </property>
  <property fmtid="{D5CDD505-2E9C-101B-9397-08002B2CF9AE}" pid="5" name="MSIP_Label_589256c7-9946-44df-b379-51beb93fd2d9_Method">
    <vt:lpwstr>Privileged</vt:lpwstr>
  </property>
  <property fmtid="{D5CDD505-2E9C-101B-9397-08002B2CF9AE}" pid="6" name="MSIP_Label_589256c7-9946-44df-b379-51beb93fd2d9_Name">
    <vt:lpwstr>589256c7-9946-44df-b379-51beb93fd2d9</vt:lpwstr>
  </property>
  <property fmtid="{D5CDD505-2E9C-101B-9397-08002B2CF9AE}" pid="7" name="MSIP_Label_589256c7-9946-44df-b379-51beb93fd2d9_SiteId">
    <vt:lpwstr>36da45f1-dd2c-4d1f-af13-5abe46b99921</vt:lpwstr>
  </property>
  <property fmtid="{D5CDD505-2E9C-101B-9397-08002B2CF9AE}" pid="8" name="MSIP_Label_589256c7-9946-44df-b379-51beb93fd2d9_ActionId">
    <vt:lpwstr>8ebcc9b3-5f5c-4a0d-8797-4a8aa53f7b14</vt:lpwstr>
  </property>
  <property fmtid="{D5CDD505-2E9C-101B-9397-08002B2CF9AE}" pid="9" name="MSIP_Label_589256c7-9946-44df-b379-51beb93fd2d9_ContentBits">
    <vt:lpwstr>0</vt:lpwstr>
  </property>
  <property fmtid="{D5CDD505-2E9C-101B-9397-08002B2CF9AE}" pid="10" name="TemplafyTenantId">
    <vt:lpwstr>deloittenz</vt:lpwstr>
  </property>
  <property fmtid="{D5CDD505-2E9C-101B-9397-08002B2CF9AE}" pid="11" name="TemplafyTemplateId">
    <vt:lpwstr>637643333301566928</vt:lpwstr>
  </property>
  <property fmtid="{D5CDD505-2E9C-101B-9397-08002B2CF9AE}" pid="12" name="TemplafyUserProfileId">
    <vt:lpwstr>638004526394833743</vt:lpwstr>
  </property>
  <property fmtid="{D5CDD505-2E9C-101B-9397-08002B2CF9AE}" pid="13" name="TemplafyLanguageCode">
    <vt:lpwstr>en-GB</vt:lpwstr>
  </property>
  <property fmtid="{D5CDD505-2E9C-101B-9397-08002B2CF9AE}" pid="14" name="MediaServiceImageTags">
    <vt:lpwstr/>
  </property>
  <property fmtid="{D5CDD505-2E9C-101B-9397-08002B2CF9AE}" pid="15" name="ContentTypeId">
    <vt:lpwstr>0x010100CAEC059B5B519B4A83B864B369AB44DF</vt:lpwstr>
  </property>
</Properties>
</file>