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2" r:id="rId152"/>
    <p:sldMasterId id="2147483860" r:id="rId153"/>
  </p:sldMasterIdLst>
  <p:notesMasterIdLst>
    <p:notesMasterId r:id="rId182"/>
  </p:notesMasterIdLst>
  <p:handoutMasterIdLst>
    <p:handoutMasterId r:id="rId183"/>
  </p:handoutMasterIdLst>
  <p:sldIdLst>
    <p:sldId id="697" r:id="rId154"/>
    <p:sldId id="693" r:id="rId155"/>
    <p:sldId id="532" r:id="rId156"/>
    <p:sldId id="690" r:id="rId157"/>
    <p:sldId id="517" r:id="rId158"/>
    <p:sldId id="781" r:id="rId159"/>
    <p:sldId id="688" r:id="rId160"/>
    <p:sldId id="702" r:id="rId161"/>
    <p:sldId id="586" r:id="rId162"/>
    <p:sldId id="508" r:id="rId163"/>
    <p:sldId id="585" r:id="rId164"/>
    <p:sldId id="703" r:id="rId165"/>
    <p:sldId id="700" r:id="rId166"/>
    <p:sldId id="571" r:id="rId167"/>
    <p:sldId id="564" r:id="rId168"/>
    <p:sldId id="704" r:id="rId169"/>
    <p:sldId id="664" r:id="rId170"/>
    <p:sldId id="660" r:id="rId171"/>
    <p:sldId id="666" r:id="rId172"/>
    <p:sldId id="674" r:id="rId173"/>
    <p:sldId id="675" r:id="rId174"/>
    <p:sldId id="665" r:id="rId175"/>
    <p:sldId id="676" r:id="rId176"/>
    <p:sldId id="678" r:id="rId177"/>
    <p:sldId id="677" r:id="rId178"/>
    <p:sldId id="784" r:id="rId179"/>
    <p:sldId id="787" r:id="rId180"/>
    <p:sldId id="699" r:id="rId181"/>
  </p:sldIdLst>
  <p:sldSz cx="10691813" cy="7559675"/>
  <p:notesSz cx="6807200" cy="9939338"/>
  <p:custDataLst>
    <p:tags r:id="rId184"/>
  </p:custDataLst>
  <p:defaultTextStyle>
    <a:defPPr>
      <a:defRPr lang="en-US"/>
    </a:defPPr>
    <a:lvl1pPr marL="0" algn="l" defTabSz="914373" rtl="0" eaLnBrk="1" latinLnBrk="0" hangingPunct="1">
      <a:defRPr sz="1800" kern="1200">
        <a:solidFill>
          <a:schemeClr val="tx1"/>
        </a:solidFill>
        <a:latin typeface="+mn-lt"/>
        <a:ea typeface="+mn-ea"/>
        <a:cs typeface="+mn-cs"/>
      </a:defRPr>
    </a:lvl1pPr>
    <a:lvl2pPr marL="457187" algn="l" defTabSz="914373" rtl="0" eaLnBrk="1" latinLnBrk="0" hangingPunct="1">
      <a:defRPr sz="1800" kern="1200">
        <a:solidFill>
          <a:schemeClr val="tx1"/>
        </a:solidFill>
        <a:latin typeface="+mn-lt"/>
        <a:ea typeface="+mn-ea"/>
        <a:cs typeface="+mn-cs"/>
      </a:defRPr>
    </a:lvl2pPr>
    <a:lvl3pPr marL="914373" algn="l" defTabSz="914373" rtl="0" eaLnBrk="1" latinLnBrk="0" hangingPunct="1">
      <a:defRPr sz="1800" kern="1200">
        <a:solidFill>
          <a:schemeClr val="tx1"/>
        </a:solidFill>
        <a:latin typeface="+mn-lt"/>
        <a:ea typeface="+mn-ea"/>
        <a:cs typeface="+mn-cs"/>
      </a:defRPr>
    </a:lvl3pPr>
    <a:lvl4pPr marL="1371561" algn="l" defTabSz="914373" rtl="0" eaLnBrk="1" latinLnBrk="0" hangingPunct="1">
      <a:defRPr sz="1800" kern="1200">
        <a:solidFill>
          <a:schemeClr val="tx1"/>
        </a:solidFill>
        <a:latin typeface="+mn-lt"/>
        <a:ea typeface="+mn-ea"/>
        <a:cs typeface="+mn-cs"/>
      </a:defRPr>
    </a:lvl4pPr>
    <a:lvl5pPr marL="1828747" algn="l" defTabSz="914373" rtl="0" eaLnBrk="1" latinLnBrk="0" hangingPunct="1">
      <a:defRPr sz="1800" kern="1200">
        <a:solidFill>
          <a:schemeClr val="tx1"/>
        </a:solidFill>
        <a:latin typeface="+mn-lt"/>
        <a:ea typeface="+mn-ea"/>
        <a:cs typeface="+mn-cs"/>
      </a:defRPr>
    </a:lvl5pPr>
    <a:lvl6pPr marL="2285934" algn="l" defTabSz="914373" rtl="0" eaLnBrk="1" latinLnBrk="0" hangingPunct="1">
      <a:defRPr sz="1800" kern="1200">
        <a:solidFill>
          <a:schemeClr val="tx1"/>
        </a:solidFill>
        <a:latin typeface="+mn-lt"/>
        <a:ea typeface="+mn-ea"/>
        <a:cs typeface="+mn-cs"/>
      </a:defRPr>
    </a:lvl6pPr>
    <a:lvl7pPr marL="2743120" algn="l" defTabSz="914373" rtl="0" eaLnBrk="1" latinLnBrk="0" hangingPunct="1">
      <a:defRPr sz="1800" kern="1200">
        <a:solidFill>
          <a:schemeClr val="tx1"/>
        </a:solidFill>
        <a:latin typeface="+mn-lt"/>
        <a:ea typeface="+mn-ea"/>
        <a:cs typeface="+mn-cs"/>
      </a:defRPr>
    </a:lvl7pPr>
    <a:lvl8pPr marL="3200307" algn="l" defTabSz="914373" rtl="0" eaLnBrk="1" latinLnBrk="0" hangingPunct="1">
      <a:defRPr sz="1800" kern="1200">
        <a:solidFill>
          <a:schemeClr val="tx1"/>
        </a:solidFill>
        <a:latin typeface="+mn-lt"/>
        <a:ea typeface="+mn-ea"/>
        <a:cs typeface="+mn-cs"/>
      </a:defRPr>
    </a:lvl8pPr>
    <a:lvl9pPr marL="3657494" algn="l" defTabSz="91437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pos="11" userDrawn="1">
          <p15:clr>
            <a:srgbClr val="A4A3A4"/>
          </p15:clr>
        </p15:guide>
        <p15:guide id="11" orient="horz" pos="238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BAFF02-154A-B936-03B6-C774A2E01DE2}" name="Jordan, Mallory" initials="JM" userId="S::maljordan@deloitte.co.nz::f849007c-c5d8-4e5d-a358-fb8109bfe5bc" providerId="AD"/>
  <p188:author id="{D1C7E02F-6DA7-FD49-018A-F85B2F76D70C}" name="Martin-Babin, Margot" initials="MBM" userId="S::mmartinbabin@deloitte.co.nz::34f01424-3209-4cfd-8a2e-cee86830872c" providerId="AD"/>
  <p188:author id="{F4153132-F5CC-779A-3DD3-3A7E6FAA79E4}" name="Speight, Emily" initials="SE" userId="S::emspeight@deloitte.co.nz::61614fc3-dba0-499c-9bf1-a60c30444e05" providerId="AD"/>
  <p188:author id="{0CE2DB4B-E367-6A9F-19AD-894E63DB7DE1}" name="Anstis, Olivia" initials="AO" userId="S::oanstis@deloitte.co.nz::51d06acd-f1f1-4b40-a73c-e7c88f07de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Babin, Margot" initials="MBM" lastIdx="3" clrIdx="0">
    <p:extLst>
      <p:ext uri="{19B8F6BF-5375-455C-9EA6-DF929625EA0E}">
        <p15:presenceInfo xmlns:p15="http://schemas.microsoft.com/office/powerpoint/2012/main" userId="S::mmartinbabin@deloitte.co.nz::34f01424-3209-4cfd-8a2e-cee8683087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ABBB"/>
    <a:srgbClr val="00A3E0"/>
    <a:srgbClr val="A3E0FF"/>
    <a:srgbClr val="D3C29F"/>
    <a:srgbClr val="80C343"/>
    <a:srgbClr val="26890D"/>
    <a:srgbClr val="007CB0"/>
    <a:srgbClr val="D2D3D5"/>
    <a:srgbClr val="7F7F7F"/>
    <a:srgbClr val="041E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427731-68F3-416D-89A8-998D90CAFFAA}" v="1" dt="2023-10-19T03:59:43.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98" autoAdjust="0"/>
  </p:normalViewPr>
  <p:slideViewPr>
    <p:cSldViewPr snapToGrid="0">
      <p:cViewPr varScale="1">
        <p:scale>
          <a:sx n="60" d="100"/>
          <a:sy n="60" d="100"/>
        </p:scale>
        <p:origin x="1168" y="52"/>
      </p:cViewPr>
      <p:guideLst>
        <p:guide pos="11"/>
        <p:guide orient="horz" pos="2381"/>
      </p:guideLst>
    </p:cSldViewPr>
  </p:slideViewPr>
  <p:notesTextViewPr>
    <p:cViewPr>
      <p:scale>
        <a:sx n="1" d="1"/>
        <a:sy n="1" d="1"/>
      </p:scale>
      <p:origin x="0" y="0"/>
    </p:cViewPr>
  </p:notesTextViewPr>
  <p:notesViewPr>
    <p:cSldViewPr snapToGrid="0">
      <p:cViewPr varScale="1">
        <p:scale>
          <a:sx n="80" d="100"/>
          <a:sy n="80" d="100"/>
        </p:scale>
        <p:origin x="3804" y="9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customXml" Target="../customXml/item84.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38" Type="http://schemas.openxmlformats.org/officeDocument/2006/relationships/customXml" Target="../customXml/item138.xml"/><Relationship Id="rId154" Type="http://schemas.openxmlformats.org/officeDocument/2006/relationships/slide" Target="slides/slide1.xml"/><Relationship Id="rId159" Type="http://schemas.openxmlformats.org/officeDocument/2006/relationships/slide" Target="slides/slide6.xml"/><Relationship Id="rId175" Type="http://schemas.openxmlformats.org/officeDocument/2006/relationships/slide" Target="slides/slide22.xml"/><Relationship Id="rId170" Type="http://schemas.openxmlformats.org/officeDocument/2006/relationships/slide" Target="slides/slide17.xml"/><Relationship Id="rId191" Type="http://schemas.microsoft.com/office/2018/10/relationships/authors" Target="authors.xml"/><Relationship Id="rId16" Type="http://schemas.openxmlformats.org/officeDocument/2006/relationships/customXml" Target="../customXml/item16.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28" Type="http://schemas.openxmlformats.org/officeDocument/2006/relationships/customXml" Target="../customXml/item128.xml"/><Relationship Id="rId144" Type="http://schemas.openxmlformats.org/officeDocument/2006/relationships/customXml" Target="../customXml/item144.xml"/><Relationship Id="rId149" Type="http://schemas.openxmlformats.org/officeDocument/2006/relationships/customXml" Target="../customXml/item149.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7.xml"/><Relationship Id="rId165" Type="http://schemas.openxmlformats.org/officeDocument/2006/relationships/slide" Target="slides/slide12.xml"/><Relationship Id="rId181" Type="http://schemas.openxmlformats.org/officeDocument/2006/relationships/slide" Target="slides/slide28.xml"/><Relationship Id="rId186" Type="http://schemas.openxmlformats.org/officeDocument/2006/relationships/presProps" Target="presProps.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customXml" Target="../customXml/item118.xml"/><Relationship Id="rId134" Type="http://schemas.openxmlformats.org/officeDocument/2006/relationships/customXml" Target="../customXml/item134.xml"/><Relationship Id="rId139" Type="http://schemas.openxmlformats.org/officeDocument/2006/relationships/customXml" Target="../customXml/item139.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customXml" Target="../customXml/item150.xml"/><Relationship Id="rId155" Type="http://schemas.openxmlformats.org/officeDocument/2006/relationships/slide" Target="slides/slide2.xml"/><Relationship Id="rId171" Type="http://schemas.openxmlformats.org/officeDocument/2006/relationships/slide" Target="slides/slide18.xml"/><Relationship Id="rId176" Type="http://schemas.openxmlformats.org/officeDocument/2006/relationships/slide" Target="slides/slide23.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customXml" Target="../customXml/item124.xml"/><Relationship Id="rId129" Type="http://schemas.openxmlformats.org/officeDocument/2006/relationships/customXml" Target="../customXml/item129.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customXml" Target="../customXml/item140.xml"/><Relationship Id="rId145" Type="http://schemas.openxmlformats.org/officeDocument/2006/relationships/customXml" Target="../customXml/item145.xml"/><Relationship Id="rId161" Type="http://schemas.openxmlformats.org/officeDocument/2006/relationships/slide" Target="slides/slide8.xml"/><Relationship Id="rId166" Type="http://schemas.openxmlformats.org/officeDocument/2006/relationships/slide" Target="slides/slide13.xml"/><Relationship Id="rId182" Type="http://schemas.openxmlformats.org/officeDocument/2006/relationships/notesMaster" Target="notesMasters/notesMaster1.xml"/><Relationship Id="rId187"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customXml" Target="../customXml/item130.xml"/><Relationship Id="rId135" Type="http://schemas.openxmlformats.org/officeDocument/2006/relationships/customXml" Target="../customXml/item135.xml"/><Relationship Id="rId151" Type="http://schemas.openxmlformats.org/officeDocument/2006/relationships/customXml" Target="../customXml/item151.xml"/><Relationship Id="rId156" Type="http://schemas.openxmlformats.org/officeDocument/2006/relationships/slide" Target="slides/slide3.xml"/><Relationship Id="rId177" Type="http://schemas.openxmlformats.org/officeDocument/2006/relationships/slide" Target="slides/slide24.xml"/><Relationship Id="rId172" Type="http://schemas.openxmlformats.org/officeDocument/2006/relationships/slide" Target="slides/slide1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customXml" Target="../customXml/item141.xml"/><Relationship Id="rId146" Type="http://schemas.openxmlformats.org/officeDocument/2006/relationships/customXml" Target="../customXml/item146.xml"/><Relationship Id="rId167" Type="http://schemas.openxmlformats.org/officeDocument/2006/relationships/slide" Target="slides/slide14.xml"/><Relationship Id="rId188"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9.xml"/><Relationship Id="rId183"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slide" Target="slides/slide4.xml"/><Relationship Id="rId178" Type="http://schemas.openxmlformats.org/officeDocument/2006/relationships/slide" Target="slides/slide25.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Master" Target="slideMasters/slideMaster1.xml"/><Relationship Id="rId173" Type="http://schemas.openxmlformats.org/officeDocument/2006/relationships/slide" Target="slides/slide20.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slide" Target="slides/slide15.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slide" Target="slides/slide10.xml"/><Relationship Id="rId184" Type="http://schemas.openxmlformats.org/officeDocument/2006/relationships/tags" Target="tags/tag1.xml"/><Relationship Id="rId189"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slide" Target="slides/slide5.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slideMaster" Target="slideMasters/slideMaster2.xml"/><Relationship Id="rId174" Type="http://schemas.openxmlformats.org/officeDocument/2006/relationships/slide" Target="slides/slide21.xml"/><Relationship Id="rId179" Type="http://schemas.openxmlformats.org/officeDocument/2006/relationships/slide" Target="slides/slide26.xml"/><Relationship Id="rId190" Type="http://schemas.microsoft.com/office/2015/10/relationships/revisionInfo" Target="revisionInfo.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slide" Target="slides/slide11.xml"/><Relationship Id="rId169" Type="http://schemas.openxmlformats.org/officeDocument/2006/relationships/slide" Target="slides/slide16.xml"/><Relationship Id="rId18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94559863418748E-2"/>
          <c:y val="0.12944024275836508"/>
          <c:w val="0.86520106414033093"/>
          <c:h val="0.87055975724163492"/>
        </c:manualLayout>
      </c:layout>
      <c:doughnutChart>
        <c:varyColors val="1"/>
        <c:ser>
          <c:idx val="0"/>
          <c:order val="0"/>
          <c:tx>
            <c:strRef>
              <c:f>Sheet1!$B$1</c:f>
              <c:strCache>
                <c:ptCount val="1"/>
                <c:pt idx="0">
                  <c:v>Sales</c:v>
                </c:pt>
              </c:strCache>
            </c:strRef>
          </c:tx>
          <c:spPr>
            <a:solidFill>
              <a:srgbClr val="79D8FF"/>
            </a:solidFill>
          </c:spPr>
          <c:dPt>
            <c:idx val="0"/>
            <c:bubble3D val="0"/>
            <c:spPr>
              <a:solidFill>
                <a:srgbClr val="06904B"/>
              </a:solidFill>
              <a:ln w="19050">
                <a:solidFill>
                  <a:schemeClr val="lt1"/>
                </a:solidFill>
              </a:ln>
              <a:effectLst/>
            </c:spPr>
            <c:extLst>
              <c:ext xmlns:c16="http://schemas.microsoft.com/office/drawing/2014/chart" uri="{C3380CC4-5D6E-409C-BE32-E72D297353CC}">
                <c16:uniqueId val="{00000001-D1A1-4DFF-A75F-7AD6816415FE}"/>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D1A1-4DFF-A75F-7AD6816415FE}"/>
              </c:ext>
            </c:extLst>
          </c:dPt>
          <c:dPt>
            <c:idx val="2"/>
            <c:bubble3D val="0"/>
            <c:spPr>
              <a:solidFill>
                <a:srgbClr val="79D8FF"/>
              </a:solidFill>
              <a:ln w="19050">
                <a:solidFill>
                  <a:schemeClr val="lt1"/>
                </a:solidFill>
              </a:ln>
              <a:effectLst/>
            </c:spPr>
            <c:extLst>
              <c:ext xmlns:c16="http://schemas.microsoft.com/office/drawing/2014/chart" uri="{C3380CC4-5D6E-409C-BE32-E72D297353CC}">
                <c16:uniqueId val="{00000005-D1A1-4DFF-A75F-7AD6816415FE}"/>
              </c:ext>
            </c:extLst>
          </c:dPt>
          <c:cat>
            <c:strRef>
              <c:f>Sheet1!$A$2:$A$3</c:f>
              <c:strCache>
                <c:ptCount val="2"/>
                <c:pt idx="0">
                  <c:v>Digital</c:v>
                </c:pt>
                <c:pt idx="1">
                  <c:v>Not</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6-D1A1-4DFF-A75F-7AD6816415F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94559863418748E-2"/>
          <c:y val="0.12944024275836508"/>
          <c:w val="0.86520106414033093"/>
          <c:h val="0.87055975724163492"/>
        </c:manualLayout>
      </c:layout>
      <c:doughnutChart>
        <c:varyColors val="1"/>
        <c:ser>
          <c:idx val="0"/>
          <c:order val="0"/>
          <c:tx>
            <c:strRef>
              <c:f>Sheet1!$B$1</c:f>
              <c:strCache>
                <c:ptCount val="1"/>
                <c:pt idx="0">
                  <c:v>Sales</c:v>
                </c:pt>
              </c:strCache>
            </c:strRef>
          </c:tx>
          <c:spPr>
            <a:solidFill>
              <a:srgbClr val="0076A8"/>
            </a:solidFill>
          </c:spPr>
          <c:dPt>
            <c:idx val="0"/>
            <c:bubble3D val="0"/>
            <c:spPr>
              <a:solidFill>
                <a:srgbClr val="046A38"/>
              </a:solidFill>
              <a:ln w="19050">
                <a:solidFill>
                  <a:schemeClr val="lt1"/>
                </a:solidFill>
              </a:ln>
              <a:effectLst/>
            </c:spPr>
            <c:extLst>
              <c:ext xmlns:c16="http://schemas.microsoft.com/office/drawing/2014/chart" uri="{C3380CC4-5D6E-409C-BE32-E72D297353CC}">
                <c16:uniqueId val="{00000001-28B1-49B5-8249-014A046D5D28}"/>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28B1-49B5-8249-014A046D5D28}"/>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28B1-49B5-8249-014A046D5D28}"/>
              </c:ext>
            </c:extLst>
          </c:dPt>
          <c:cat>
            <c:strRef>
              <c:f>Sheet1!$A$2:$A$4</c:f>
              <c:strCache>
                <c:ptCount val="3"/>
                <c:pt idx="0">
                  <c:v>HEEADSSS</c:v>
                </c:pt>
                <c:pt idx="1">
                  <c:v>eSACs</c:v>
                </c:pt>
                <c:pt idx="2">
                  <c:v>Other</c:v>
                </c:pt>
              </c:strCache>
            </c:strRef>
          </c:cat>
          <c:val>
            <c:numRef>
              <c:f>Sheet1!$B$2:$B$4</c:f>
              <c:numCache>
                <c:formatCode>General</c:formatCode>
                <c:ptCount val="3"/>
                <c:pt idx="0">
                  <c:v>84</c:v>
                </c:pt>
                <c:pt idx="1">
                  <c:v>2</c:v>
                </c:pt>
                <c:pt idx="2">
                  <c:v>2</c:v>
                </c:pt>
              </c:numCache>
            </c:numRef>
          </c:val>
          <c:extLst>
            <c:ext xmlns:c16="http://schemas.microsoft.com/office/drawing/2014/chart" uri="{C3380CC4-5D6E-409C-BE32-E72D297353CC}">
              <c16:uniqueId val="{00000006-28B1-49B5-8249-014A046D5D2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shade val="53000"/>
                </a:schemeClr>
              </a:solidFill>
              <a:ln w="19050">
                <a:solidFill>
                  <a:schemeClr val="lt1"/>
                </a:solidFill>
              </a:ln>
              <a:effectLst/>
            </c:spPr>
            <c:extLst>
              <c:ext xmlns:c16="http://schemas.microsoft.com/office/drawing/2014/chart" uri="{C3380CC4-5D6E-409C-BE32-E72D297353CC}">
                <c16:uniqueId val="{00000003-EFFD-4EBF-8F72-EC5F4FB0174C}"/>
              </c:ext>
            </c:extLst>
          </c:dPt>
          <c:dPt>
            <c:idx val="1"/>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3-2485-4269-8FD7-BAA2121E624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2485-4269-8FD7-BAA2121E6246}"/>
              </c:ext>
            </c:extLst>
          </c:dPt>
          <c:dPt>
            <c:idx val="3"/>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2-EFFD-4EBF-8F72-EC5F4FB0174C}"/>
              </c:ext>
            </c:extLst>
          </c:dPt>
          <c:dPt>
            <c:idx val="4"/>
            <c:bubble3D val="0"/>
            <c:spPr>
              <a:solidFill>
                <a:schemeClr val="accent4">
                  <a:tint val="54000"/>
                </a:schemeClr>
              </a:solidFill>
              <a:ln w="19050">
                <a:solidFill>
                  <a:schemeClr val="lt1"/>
                </a:solidFill>
              </a:ln>
              <a:effectLst/>
            </c:spPr>
            <c:extLst>
              <c:ext xmlns:c16="http://schemas.microsoft.com/office/drawing/2014/chart" uri="{C3380CC4-5D6E-409C-BE32-E72D297353CC}">
                <c16:uniqueId val="{00000009-2485-4269-8FD7-BAA2121E6246}"/>
              </c:ext>
            </c:extLst>
          </c:dPt>
          <c:dLbls>
            <c:dLbl>
              <c:idx val="0"/>
              <c:layout>
                <c:manualLayout>
                  <c:x val="0"/>
                  <c:y val="7.0112367490385774E-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EFFD-4EBF-8F72-EC5F4FB0174C}"/>
                </c:ext>
              </c:extLst>
            </c:dLbl>
            <c:dLbl>
              <c:idx val="3"/>
              <c:layout>
                <c:manualLayout>
                  <c:x val="-7.234697380773706E-3"/>
                  <c:y val="0"/>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EFFD-4EBF-8F72-EC5F4FB0174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Decile 1</c:v>
                </c:pt>
                <c:pt idx="1">
                  <c:v>Decile 2</c:v>
                </c:pt>
                <c:pt idx="2">
                  <c:v>Decile 3</c:v>
                </c:pt>
                <c:pt idx="3">
                  <c:v>Decile 4</c:v>
                </c:pt>
                <c:pt idx="4">
                  <c:v>Decile 5</c:v>
                </c:pt>
              </c:strCache>
            </c:strRef>
          </c:cat>
          <c:val>
            <c:numRef>
              <c:f>Sheet1!$B$2:$B$6</c:f>
              <c:numCache>
                <c:formatCode>General</c:formatCode>
                <c:ptCount val="5"/>
                <c:pt idx="0">
                  <c:v>32</c:v>
                </c:pt>
                <c:pt idx="1">
                  <c:v>40</c:v>
                </c:pt>
                <c:pt idx="2">
                  <c:v>56</c:v>
                </c:pt>
                <c:pt idx="3">
                  <c:v>47</c:v>
                </c:pt>
                <c:pt idx="4">
                  <c:v>47</c:v>
                </c:pt>
              </c:numCache>
            </c:numRef>
          </c:val>
          <c:extLst>
            <c:ext xmlns:c16="http://schemas.microsoft.com/office/drawing/2014/chart" uri="{C3380CC4-5D6E-409C-BE32-E72D297353CC}">
              <c16:uniqueId val="{00000000-EFFD-4EBF-8F72-EC5F4FB0174C}"/>
            </c:ext>
          </c:extLst>
        </c:ser>
        <c:dLbls>
          <c:showLegendKey val="0"/>
          <c:showVal val="0"/>
          <c:showCatName val="0"/>
          <c:showSerName val="0"/>
          <c:showPercent val="1"/>
          <c:showBubbleSize val="0"/>
          <c:showLeaderLines val="1"/>
        </c:dLbls>
        <c:firstSliceAng val="0"/>
        <c:holeSize val="5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9990" cy="496428"/>
          </a:xfrm>
          <a:prstGeom prst="rect">
            <a:avLst/>
          </a:prstGeom>
        </p:spPr>
        <p:txBody>
          <a:bodyPr vert="horz" lIns="90913" tIns="45457" rIns="90913" bIns="45457" rtlCol="0"/>
          <a:lstStyle>
            <a:lvl1pPr algn="l">
              <a:defRPr sz="11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55689" y="1"/>
            <a:ext cx="2949990" cy="496428"/>
          </a:xfrm>
          <a:prstGeom prst="rect">
            <a:avLst/>
          </a:prstGeom>
        </p:spPr>
        <p:txBody>
          <a:bodyPr vert="horz" lIns="90913" tIns="45457" rIns="90913" bIns="45457" rtlCol="0"/>
          <a:lstStyle>
            <a:lvl1pPr algn="r">
              <a:defRPr sz="1100"/>
            </a:lvl1pPr>
          </a:lstStyle>
          <a:p>
            <a:fld id="{B4AD245C-091B-44E2-BFB0-BD94217887F7}" type="datetimeFigureOut">
              <a:rPr lang="en-US" smtClean="0">
                <a:latin typeface="Arial" panose="020B0604020202020204" pitchFamily="34" charset="0"/>
              </a:rPr>
              <a:t>12/5/2023</a:t>
            </a:fld>
            <a:endParaRPr lang="en-US">
              <a:latin typeface="Arial" panose="020B0604020202020204" pitchFamily="34" charset="0"/>
            </a:endParaRPr>
          </a:p>
        </p:txBody>
      </p:sp>
      <p:sp>
        <p:nvSpPr>
          <p:cNvPr id="4" name="Footer Placeholder 3"/>
          <p:cNvSpPr>
            <a:spLocks noGrp="1"/>
          </p:cNvSpPr>
          <p:nvPr>
            <p:ph type="ftr" sz="quarter" idx="2"/>
          </p:nvPr>
        </p:nvSpPr>
        <p:spPr>
          <a:xfrm>
            <a:off x="3" y="9441370"/>
            <a:ext cx="2949990" cy="496428"/>
          </a:xfrm>
          <a:prstGeom prst="rect">
            <a:avLst/>
          </a:prstGeom>
        </p:spPr>
        <p:txBody>
          <a:bodyPr vert="horz" lIns="90913" tIns="45457" rIns="90913" bIns="45457" rtlCol="0" anchor="b"/>
          <a:lstStyle>
            <a:lvl1pPr algn="l">
              <a:defRPr sz="1100"/>
            </a:lvl1pPr>
          </a:lstStyle>
          <a:p>
            <a:endParaRPr lang="en-US">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6967"/>
          </a:xfrm>
          <a:prstGeom prst="rect">
            <a:avLst/>
          </a:prstGeom>
        </p:spPr>
        <p:txBody>
          <a:bodyPr vert="horz" lIns="98478" tIns="49238" rIns="98478" bIns="49238"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55840" y="1"/>
            <a:ext cx="2949787" cy="496967"/>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US" smtClean="0"/>
              <a:pPr/>
              <a:t>12/5/2023</a:t>
            </a:fld>
            <a:endParaRPr lang="en-US"/>
          </a:p>
        </p:txBody>
      </p:sp>
      <p:sp>
        <p:nvSpPr>
          <p:cNvPr id="4" name="Slide Image Placeholder 3"/>
          <p:cNvSpPr>
            <a:spLocks noGrp="1" noRot="1" noChangeAspect="1"/>
          </p:cNvSpPr>
          <p:nvPr>
            <p:ph type="sldImg" idx="2"/>
          </p:nvPr>
        </p:nvSpPr>
        <p:spPr>
          <a:xfrm>
            <a:off x="769938" y="746125"/>
            <a:ext cx="5267325" cy="3725863"/>
          </a:xfrm>
          <a:prstGeom prst="rect">
            <a:avLst/>
          </a:prstGeom>
          <a:noFill/>
          <a:ln w="12700">
            <a:solidFill>
              <a:prstClr val="black"/>
            </a:solidFill>
          </a:ln>
        </p:spPr>
        <p:txBody>
          <a:bodyPr vert="horz" lIns="98478" tIns="49238" rIns="98478" bIns="49238" rtlCol="0" anchor="ctr"/>
          <a:lstStyle/>
          <a:p>
            <a:endParaRPr lang="en-GB"/>
          </a:p>
        </p:txBody>
      </p:sp>
      <p:sp>
        <p:nvSpPr>
          <p:cNvPr id="5" name="Notes Placeholder 4"/>
          <p:cNvSpPr>
            <a:spLocks noGrp="1"/>
          </p:cNvSpPr>
          <p:nvPr>
            <p:ph type="body" sz="quarter" idx="3"/>
          </p:nvPr>
        </p:nvSpPr>
        <p:spPr>
          <a:xfrm>
            <a:off x="680720" y="4721187"/>
            <a:ext cx="5445760" cy="4472702"/>
          </a:xfrm>
          <a:prstGeom prst="rect">
            <a:avLst/>
          </a:prstGeom>
        </p:spPr>
        <p:txBody>
          <a:bodyPr vert="horz" lIns="98478" tIns="49238" rIns="98478" bIns="492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787" cy="496967"/>
          </a:xfrm>
          <a:prstGeom prst="rect">
            <a:avLst/>
          </a:prstGeom>
        </p:spPr>
        <p:txBody>
          <a:bodyPr vert="horz" lIns="98478" tIns="49238" rIns="98478" bIns="49238"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55840" y="9440647"/>
            <a:ext cx="2949787" cy="496967"/>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US" smtClean="0"/>
              <a:pPr/>
              <a:t>‹#›</a:t>
            </a:fld>
            <a:endParaRPr lang="en-US"/>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914373" rtl="0" eaLnBrk="1" latinLnBrk="0" hangingPunct="1">
      <a:defRPr sz="1200" kern="1200">
        <a:solidFill>
          <a:schemeClr val="tx1"/>
        </a:solidFill>
        <a:latin typeface="Arial" panose="020B0604020202020204" pitchFamily="34" charset="0"/>
        <a:ea typeface="+mn-ea"/>
        <a:cs typeface="+mn-cs"/>
      </a:defRPr>
    </a:lvl1pPr>
    <a:lvl2pPr marL="457187" algn="l" defTabSz="914373" rtl="0" eaLnBrk="1" latinLnBrk="0" hangingPunct="1">
      <a:defRPr sz="1200" kern="1200">
        <a:solidFill>
          <a:schemeClr val="tx1"/>
        </a:solidFill>
        <a:latin typeface="Arial" panose="020B0604020202020204" pitchFamily="34" charset="0"/>
        <a:ea typeface="+mn-ea"/>
        <a:cs typeface="+mn-cs"/>
      </a:defRPr>
    </a:lvl2pPr>
    <a:lvl3pPr marL="914373" algn="l" defTabSz="914373" rtl="0" eaLnBrk="1" latinLnBrk="0" hangingPunct="1">
      <a:defRPr sz="1200" kern="1200">
        <a:solidFill>
          <a:schemeClr val="tx1"/>
        </a:solidFill>
        <a:latin typeface="Arial" panose="020B0604020202020204" pitchFamily="34" charset="0"/>
        <a:ea typeface="+mn-ea"/>
        <a:cs typeface="+mn-cs"/>
      </a:defRPr>
    </a:lvl3pPr>
    <a:lvl4pPr marL="1371561" algn="l" defTabSz="914373" rtl="0" eaLnBrk="1" latinLnBrk="0" hangingPunct="1">
      <a:defRPr sz="1200" kern="1200">
        <a:solidFill>
          <a:schemeClr val="tx1"/>
        </a:solidFill>
        <a:latin typeface="Arial" panose="020B0604020202020204" pitchFamily="34" charset="0"/>
        <a:ea typeface="+mn-ea"/>
        <a:cs typeface="+mn-cs"/>
      </a:defRPr>
    </a:lvl4pPr>
    <a:lvl5pPr marL="1828747" algn="l" defTabSz="914373" rtl="0" eaLnBrk="1" latinLnBrk="0" hangingPunct="1">
      <a:defRPr sz="1200" kern="1200">
        <a:solidFill>
          <a:schemeClr val="tx1"/>
        </a:solidFill>
        <a:latin typeface="Arial" panose="020B0604020202020204" pitchFamily="34" charset="0"/>
        <a:ea typeface="+mn-ea"/>
        <a:cs typeface="+mn-cs"/>
      </a:defRPr>
    </a:lvl5pPr>
    <a:lvl6pPr marL="2285934" algn="l" defTabSz="914373" rtl="0" eaLnBrk="1" latinLnBrk="0" hangingPunct="1">
      <a:defRPr sz="1200" kern="1200">
        <a:solidFill>
          <a:schemeClr val="tx1"/>
        </a:solidFill>
        <a:latin typeface="+mn-lt"/>
        <a:ea typeface="+mn-ea"/>
        <a:cs typeface="+mn-cs"/>
      </a:defRPr>
    </a:lvl6pPr>
    <a:lvl7pPr marL="2743120" algn="l" defTabSz="914373" rtl="0" eaLnBrk="1" latinLnBrk="0" hangingPunct="1">
      <a:defRPr sz="1200" kern="1200">
        <a:solidFill>
          <a:schemeClr val="tx1"/>
        </a:solidFill>
        <a:latin typeface="+mn-lt"/>
        <a:ea typeface="+mn-ea"/>
        <a:cs typeface="+mn-cs"/>
      </a:defRPr>
    </a:lvl7pPr>
    <a:lvl8pPr marL="3200307" algn="l" defTabSz="914373" rtl="0" eaLnBrk="1" latinLnBrk="0" hangingPunct="1">
      <a:defRPr sz="1200" kern="1200">
        <a:solidFill>
          <a:schemeClr val="tx1"/>
        </a:solidFill>
        <a:latin typeface="+mn-lt"/>
        <a:ea typeface="+mn-ea"/>
        <a:cs typeface="+mn-cs"/>
      </a:defRPr>
    </a:lvl8pPr>
    <a:lvl9pPr marL="3657494" algn="l" defTabSz="91437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a:t>
            </a:fld>
            <a:endParaRPr lang="en-US"/>
          </a:p>
        </p:txBody>
      </p:sp>
    </p:spTree>
    <p:extLst>
      <p:ext uri="{BB962C8B-B14F-4D97-AF65-F5344CB8AC3E}">
        <p14:creationId xmlns:p14="http://schemas.microsoft.com/office/powerpoint/2010/main" val="2903857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350EA-BA57-45EA-8676-B6153CFD15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59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11</a:t>
            </a:fld>
            <a:endParaRPr lang="en-US"/>
          </a:p>
        </p:txBody>
      </p:sp>
    </p:spTree>
    <p:extLst>
      <p:ext uri="{BB962C8B-B14F-4D97-AF65-F5344CB8AC3E}">
        <p14:creationId xmlns:p14="http://schemas.microsoft.com/office/powerpoint/2010/main" val="649614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12</a:t>
            </a:fld>
            <a:endParaRPr lang="en-US"/>
          </a:p>
        </p:txBody>
      </p:sp>
    </p:spTree>
    <p:extLst>
      <p:ext uri="{BB962C8B-B14F-4D97-AF65-F5344CB8AC3E}">
        <p14:creationId xmlns:p14="http://schemas.microsoft.com/office/powerpoint/2010/main" val="4031991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13</a:t>
            </a:fld>
            <a:endParaRPr lang="en-US"/>
          </a:p>
        </p:txBody>
      </p:sp>
    </p:spTree>
    <p:extLst>
      <p:ext uri="{BB962C8B-B14F-4D97-AF65-F5344CB8AC3E}">
        <p14:creationId xmlns:p14="http://schemas.microsoft.com/office/powerpoint/2010/main" val="2051292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14</a:t>
            </a:fld>
            <a:endParaRPr lang="en-US"/>
          </a:p>
        </p:txBody>
      </p:sp>
    </p:spTree>
    <p:extLst>
      <p:ext uri="{BB962C8B-B14F-4D97-AF65-F5344CB8AC3E}">
        <p14:creationId xmlns:p14="http://schemas.microsoft.com/office/powerpoint/2010/main" val="2323273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73" rtl="0" eaLnBrk="1" fontAlgn="auto" latinLnBrk="0" hangingPunct="1">
              <a:lnSpc>
                <a:spcPct val="100000"/>
              </a:lnSpc>
              <a:spcBef>
                <a:spcPts val="0"/>
              </a:spcBef>
              <a:spcAft>
                <a:spcPts val="0"/>
              </a:spcAft>
              <a:buClrTx/>
              <a:buSzTx/>
              <a:buFontTx/>
              <a:buChar char="-"/>
              <a:tabLst/>
              <a:defRPr/>
            </a:pPr>
            <a:endParaRPr lang="en-NZ" sz="1200" kern="1200" dirty="0">
              <a:solidFill>
                <a:srgbClr val="FF0000"/>
              </a:solidFill>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15</a:t>
            </a:fld>
            <a:endParaRPr lang="en-US"/>
          </a:p>
        </p:txBody>
      </p:sp>
    </p:spTree>
    <p:extLst>
      <p:ext uri="{BB962C8B-B14F-4D97-AF65-F5344CB8AC3E}">
        <p14:creationId xmlns:p14="http://schemas.microsoft.com/office/powerpoint/2010/main" val="3100572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73" rtl="0" eaLnBrk="1" fontAlgn="auto" latinLnBrk="0" hangingPunct="1">
              <a:lnSpc>
                <a:spcPct val="100000"/>
              </a:lnSpc>
              <a:spcBef>
                <a:spcPts val="0"/>
              </a:spcBef>
              <a:spcAft>
                <a:spcPts val="0"/>
              </a:spcAft>
              <a:buClrTx/>
              <a:buSzTx/>
              <a:buFontTx/>
              <a:buChar char="-"/>
              <a:tabLst/>
              <a:defRPr/>
            </a:pPr>
            <a:endParaRPr lang="en-NZ" sz="1200" kern="1200">
              <a:solidFill>
                <a:srgbClr val="FF0000"/>
              </a:solidFill>
              <a:latin typeface="+mn-lt"/>
              <a:ea typeface="+mn-ea"/>
              <a:cs typeface="+mn-cs"/>
            </a:endParaRPr>
          </a:p>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16</a:t>
            </a:fld>
            <a:endParaRPr lang="en-US"/>
          </a:p>
        </p:txBody>
      </p:sp>
    </p:spTree>
    <p:extLst>
      <p:ext uri="{BB962C8B-B14F-4D97-AF65-F5344CB8AC3E}">
        <p14:creationId xmlns:p14="http://schemas.microsoft.com/office/powerpoint/2010/main" val="4062833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17</a:t>
            </a:fld>
            <a:endParaRPr lang="en-US"/>
          </a:p>
        </p:txBody>
      </p:sp>
    </p:spTree>
    <p:extLst>
      <p:ext uri="{BB962C8B-B14F-4D97-AF65-F5344CB8AC3E}">
        <p14:creationId xmlns:p14="http://schemas.microsoft.com/office/powerpoint/2010/main" val="897783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18</a:t>
            </a:fld>
            <a:endParaRPr lang="en-US"/>
          </a:p>
        </p:txBody>
      </p:sp>
    </p:spTree>
    <p:extLst>
      <p:ext uri="{BB962C8B-B14F-4D97-AF65-F5344CB8AC3E}">
        <p14:creationId xmlns:p14="http://schemas.microsoft.com/office/powerpoint/2010/main" val="418500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73" rtl="0" eaLnBrk="1" fontAlgn="auto" latinLnBrk="0" hangingPunct="1">
              <a:lnSpc>
                <a:spcPct val="100000"/>
              </a:lnSpc>
              <a:spcBef>
                <a:spcPts val="0"/>
              </a:spcBef>
              <a:spcAft>
                <a:spcPts val="0"/>
              </a:spcAft>
              <a:buClrTx/>
              <a:buSzTx/>
              <a:buFontTx/>
              <a:buChar char="-"/>
              <a:tabLst/>
              <a:defRPr/>
            </a:pPr>
            <a:endParaRPr lang="en-NZ" sz="1200" kern="1200">
              <a:solidFill>
                <a:srgbClr val="FF0000"/>
              </a:solidFill>
              <a:latin typeface="+mn-lt"/>
              <a:ea typeface="+mn-ea"/>
              <a:cs typeface="+mn-cs"/>
            </a:endParaRPr>
          </a:p>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19</a:t>
            </a:fld>
            <a:endParaRPr lang="en-US"/>
          </a:p>
        </p:txBody>
      </p:sp>
    </p:spTree>
    <p:extLst>
      <p:ext uri="{BB962C8B-B14F-4D97-AF65-F5344CB8AC3E}">
        <p14:creationId xmlns:p14="http://schemas.microsoft.com/office/powerpoint/2010/main" val="3833934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4A2C8-6C88-4E71-83EE-698B9D4FE22F}" type="slidenum">
              <a:rPr lang="en-US" smtClean="0"/>
              <a:pPr/>
              <a:t>2</a:t>
            </a:fld>
            <a:endParaRPr lang="en-US"/>
          </a:p>
        </p:txBody>
      </p:sp>
    </p:spTree>
    <p:extLst>
      <p:ext uri="{BB962C8B-B14F-4D97-AF65-F5344CB8AC3E}">
        <p14:creationId xmlns:p14="http://schemas.microsoft.com/office/powerpoint/2010/main" val="430156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73" rtl="0" eaLnBrk="1" fontAlgn="auto" latinLnBrk="0" hangingPunct="1">
              <a:lnSpc>
                <a:spcPct val="100000"/>
              </a:lnSpc>
              <a:spcBef>
                <a:spcPts val="0"/>
              </a:spcBef>
              <a:spcAft>
                <a:spcPts val="0"/>
              </a:spcAft>
              <a:buClrTx/>
              <a:buSzTx/>
              <a:buFontTx/>
              <a:buChar char="-"/>
              <a:tabLst/>
              <a:defRPr/>
            </a:pPr>
            <a:endParaRPr lang="en-NZ" sz="1200" kern="1200">
              <a:solidFill>
                <a:srgbClr val="FF0000"/>
              </a:solidFill>
              <a:latin typeface="+mn-lt"/>
              <a:ea typeface="+mn-ea"/>
              <a:cs typeface="+mn-cs"/>
            </a:endParaRPr>
          </a:p>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20</a:t>
            </a:fld>
            <a:endParaRPr lang="en-US"/>
          </a:p>
        </p:txBody>
      </p:sp>
    </p:spTree>
    <p:extLst>
      <p:ext uri="{BB962C8B-B14F-4D97-AF65-F5344CB8AC3E}">
        <p14:creationId xmlns:p14="http://schemas.microsoft.com/office/powerpoint/2010/main" val="373403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21</a:t>
            </a:fld>
            <a:endParaRPr lang="en-US"/>
          </a:p>
        </p:txBody>
      </p:sp>
    </p:spTree>
    <p:extLst>
      <p:ext uri="{BB962C8B-B14F-4D97-AF65-F5344CB8AC3E}">
        <p14:creationId xmlns:p14="http://schemas.microsoft.com/office/powerpoint/2010/main" val="1361063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22</a:t>
            </a:fld>
            <a:endParaRPr lang="en-US"/>
          </a:p>
        </p:txBody>
      </p:sp>
    </p:spTree>
    <p:extLst>
      <p:ext uri="{BB962C8B-B14F-4D97-AF65-F5344CB8AC3E}">
        <p14:creationId xmlns:p14="http://schemas.microsoft.com/office/powerpoint/2010/main" val="1701928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73" rtl="0" eaLnBrk="1" fontAlgn="auto" latinLnBrk="0" hangingPunct="1">
              <a:lnSpc>
                <a:spcPct val="100000"/>
              </a:lnSpc>
              <a:spcBef>
                <a:spcPts val="0"/>
              </a:spcBef>
              <a:spcAft>
                <a:spcPts val="0"/>
              </a:spcAft>
              <a:buClrTx/>
              <a:buSzTx/>
              <a:buFontTx/>
              <a:buChar char="-"/>
              <a:tabLst/>
              <a:defRPr/>
            </a:pPr>
            <a:endParaRPr lang="en-NZ" sz="1200" kern="1200">
              <a:solidFill>
                <a:srgbClr val="FF0000"/>
              </a:solidFill>
              <a:latin typeface="+mn-lt"/>
              <a:ea typeface="+mn-ea"/>
              <a:cs typeface="+mn-cs"/>
            </a:endParaRPr>
          </a:p>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23</a:t>
            </a:fld>
            <a:endParaRPr lang="en-US"/>
          </a:p>
        </p:txBody>
      </p:sp>
    </p:spTree>
    <p:extLst>
      <p:ext uri="{BB962C8B-B14F-4D97-AF65-F5344CB8AC3E}">
        <p14:creationId xmlns:p14="http://schemas.microsoft.com/office/powerpoint/2010/main" val="1449352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24</a:t>
            </a:fld>
            <a:endParaRPr lang="en-US"/>
          </a:p>
        </p:txBody>
      </p:sp>
    </p:spTree>
    <p:extLst>
      <p:ext uri="{BB962C8B-B14F-4D97-AF65-F5344CB8AC3E}">
        <p14:creationId xmlns:p14="http://schemas.microsoft.com/office/powerpoint/2010/main" val="3551678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25</a:t>
            </a:fld>
            <a:endParaRPr lang="en-US"/>
          </a:p>
        </p:txBody>
      </p:sp>
    </p:spTree>
    <p:extLst>
      <p:ext uri="{BB962C8B-B14F-4D97-AF65-F5344CB8AC3E}">
        <p14:creationId xmlns:p14="http://schemas.microsoft.com/office/powerpoint/2010/main" val="2032525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4A2C8-6C88-4E71-83EE-698B9D4FE22F}" type="slidenum">
              <a:rPr lang="en-US" smtClean="0"/>
              <a:pPr/>
              <a:t>26</a:t>
            </a:fld>
            <a:endParaRPr lang="en-US"/>
          </a:p>
        </p:txBody>
      </p:sp>
    </p:spTree>
    <p:extLst>
      <p:ext uri="{BB962C8B-B14F-4D97-AF65-F5344CB8AC3E}">
        <p14:creationId xmlns:p14="http://schemas.microsoft.com/office/powerpoint/2010/main" val="1510979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4A2C8-6C88-4E71-83EE-698B9D4FE22F}" type="slidenum">
              <a:rPr lang="en-US" smtClean="0"/>
              <a:pPr/>
              <a:t>27</a:t>
            </a:fld>
            <a:endParaRPr lang="en-US"/>
          </a:p>
        </p:txBody>
      </p:sp>
    </p:spTree>
    <p:extLst>
      <p:ext uri="{BB962C8B-B14F-4D97-AF65-F5344CB8AC3E}">
        <p14:creationId xmlns:p14="http://schemas.microsoft.com/office/powerpoint/2010/main" val="157725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4A2C8-6C88-4E71-83EE-698B9D4FE22F}" type="slidenum">
              <a:rPr lang="en-US" smtClean="0"/>
              <a:pPr/>
              <a:t>3</a:t>
            </a:fld>
            <a:endParaRPr lang="en-US"/>
          </a:p>
        </p:txBody>
      </p:sp>
    </p:spTree>
    <p:extLst>
      <p:ext uri="{BB962C8B-B14F-4D97-AF65-F5344CB8AC3E}">
        <p14:creationId xmlns:p14="http://schemas.microsoft.com/office/powerpoint/2010/main" val="217713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4</a:t>
            </a:fld>
            <a:endParaRPr lang="en-US"/>
          </a:p>
        </p:txBody>
      </p:sp>
    </p:spTree>
    <p:extLst>
      <p:ext uri="{BB962C8B-B14F-4D97-AF65-F5344CB8AC3E}">
        <p14:creationId xmlns:p14="http://schemas.microsoft.com/office/powerpoint/2010/main" val="156429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0F4A2C8-6C88-4E71-83EE-698B9D4FE22F}" type="slidenum">
              <a:rPr lang="en-US" smtClean="0"/>
              <a:pPr/>
              <a:t>5</a:t>
            </a:fld>
            <a:endParaRPr lang="en-US"/>
          </a:p>
        </p:txBody>
      </p:sp>
      <p:sp>
        <p:nvSpPr>
          <p:cNvPr id="6" name="Notes Placeholder 5">
            <a:extLst>
              <a:ext uri="{FF2B5EF4-FFF2-40B4-BE49-F238E27FC236}">
                <a16:creationId xmlns:a16="http://schemas.microsoft.com/office/drawing/2014/main" id="{EC7B1F66-5D27-8F51-B4B1-7ECA1216968B}"/>
              </a:ext>
            </a:extLst>
          </p:cNvPr>
          <p:cNvSpPr>
            <a:spLocks noGrp="1"/>
          </p:cNvSpPr>
          <p:nvPr>
            <p:ph type="body" sz="quarter" idx="3"/>
          </p:nvPr>
        </p:nvSpPr>
        <p:spPr/>
        <p:txBody>
          <a:bodyPr/>
          <a:lstStyle/>
          <a:p>
            <a:endParaRPr lang="en-NZ"/>
          </a:p>
        </p:txBody>
      </p:sp>
    </p:spTree>
    <p:extLst>
      <p:ext uri="{BB962C8B-B14F-4D97-AF65-F5344CB8AC3E}">
        <p14:creationId xmlns:p14="http://schemas.microsoft.com/office/powerpoint/2010/main" val="93013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6</a:t>
            </a:fld>
            <a:endParaRPr lang="en-US"/>
          </a:p>
        </p:txBody>
      </p:sp>
    </p:spTree>
    <p:extLst>
      <p:ext uri="{BB962C8B-B14F-4D97-AF65-F5344CB8AC3E}">
        <p14:creationId xmlns:p14="http://schemas.microsoft.com/office/powerpoint/2010/main" val="3915286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7</a:t>
            </a:fld>
            <a:endParaRPr lang="en-US"/>
          </a:p>
        </p:txBody>
      </p:sp>
    </p:spTree>
    <p:extLst>
      <p:ext uri="{BB962C8B-B14F-4D97-AF65-F5344CB8AC3E}">
        <p14:creationId xmlns:p14="http://schemas.microsoft.com/office/powerpoint/2010/main" val="4234856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8</a:t>
            </a:fld>
            <a:endParaRPr lang="en-US"/>
          </a:p>
        </p:txBody>
      </p:sp>
    </p:spTree>
    <p:extLst>
      <p:ext uri="{BB962C8B-B14F-4D97-AF65-F5344CB8AC3E}">
        <p14:creationId xmlns:p14="http://schemas.microsoft.com/office/powerpoint/2010/main" val="1597771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9</a:t>
            </a:fld>
            <a:endParaRPr lang="en-US"/>
          </a:p>
        </p:txBody>
      </p:sp>
    </p:spTree>
    <p:extLst>
      <p:ext uri="{BB962C8B-B14F-4D97-AF65-F5344CB8AC3E}">
        <p14:creationId xmlns:p14="http://schemas.microsoft.com/office/powerpoint/2010/main" val="874346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D9BA301-F4B9-6E4F-AD40-DC4D42089C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0691814" cy="7559674"/>
          </a:xfrm>
          <a:prstGeom prst="rect">
            <a:avLst/>
          </a:prstGeom>
        </p:spPr>
      </p:pic>
      <p:sp>
        <p:nvSpPr>
          <p:cNvPr id="31" name="Title 1">
            <a:extLst>
              <a:ext uri="{FF2B5EF4-FFF2-40B4-BE49-F238E27FC236}">
                <a16:creationId xmlns:a16="http://schemas.microsoft.com/office/drawing/2014/main" id="{ED4906FC-BFAF-4958-9CE9-25C5B04B3489}"/>
              </a:ext>
            </a:extLst>
          </p:cNvPr>
          <p:cNvSpPr>
            <a:spLocks noGrp="1"/>
          </p:cNvSpPr>
          <p:nvPr>
            <p:ph type="ctrTitle"/>
          </p:nvPr>
        </p:nvSpPr>
        <p:spPr bwMode="gray">
          <a:xfrm>
            <a:off x="439925" y="5502045"/>
            <a:ext cx="3899170" cy="987655"/>
          </a:xfrm>
          <a:prstGeom prst="rect">
            <a:avLst/>
          </a:prstGeom>
        </p:spPr>
        <p:txBody>
          <a:bodyPr anchor="b" anchorCtr="0">
            <a:noAutofit/>
          </a:bodyPr>
          <a:lstStyle>
            <a:lvl1pPr algn="l">
              <a:lnSpc>
                <a:spcPts val="3454"/>
              </a:lnSpc>
              <a:defRPr sz="3000" b="0" i="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32" name="Text Placeholder 4">
            <a:extLst>
              <a:ext uri="{FF2B5EF4-FFF2-40B4-BE49-F238E27FC236}">
                <a16:creationId xmlns:a16="http://schemas.microsoft.com/office/drawing/2014/main" id="{5C53C0A8-5E50-476A-9C12-29D90EB611F8}"/>
              </a:ext>
            </a:extLst>
          </p:cNvPr>
          <p:cNvSpPr>
            <a:spLocks noGrp="1"/>
          </p:cNvSpPr>
          <p:nvPr>
            <p:ph type="body" sz="quarter" idx="10"/>
          </p:nvPr>
        </p:nvSpPr>
        <p:spPr>
          <a:xfrm>
            <a:off x="439925" y="6880608"/>
            <a:ext cx="3899170" cy="300987"/>
          </a:xfrm>
          <a:prstGeom prst="rect">
            <a:avLst/>
          </a:prstGeom>
        </p:spPr>
        <p:txBody>
          <a:bodyPr anchor="b">
            <a:noAutofit/>
          </a:bodyPr>
          <a:lstStyle>
            <a:lvl1pPr>
              <a:spcAft>
                <a:spcPts val="0"/>
              </a:spcAft>
              <a:defRPr sz="11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41" name="Group 40">
            <a:extLst>
              <a:ext uri="{FF2B5EF4-FFF2-40B4-BE49-F238E27FC236}">
                <a16:creationId xmlns:a16="http://schemas.microsoft.com/office/drawing/2014/main" id="{06EC4AD1-2F37-5248-95EA-925B13C63310}"/>
              </a:ext>
            </a:extLst>
          </p:cNvPr>
          <p:cNvGrpSpPr>
            <a:grpSpLocks noChangeAspect="1"/>
          </p:cNvGrpSpPr>
          <p:nvPr userDrawn="1"/>
        </p:nvGrpSpPr>
        <p:grpSpPr>
          <a:xfrm>
            <a:off x="439927" y="424315"/>
            <a:ext cx="2171260" cy="412776"/>
            <a:chOff x="398463" y="404813"/>
            <a:chExt cx="1627187" cy="307976"/>
          </a:xfrm>
          <a:solidFill>
            <a:schemeClr val="tx1"/>
          </a:solidFill>
        </p:grpSpPr>
        <p:sp>
          <p:nvSpPr>
            <p:cNvPr id="42" name="Oval 5">
              <a:extLst>
                <a:ext uri="{FF2B5EF4-FFF2-40B4-BE49-F238E27FC236}">
                  <a16:creationId xmlns:a16="http://schemas.microsoft.com/office/drawing/2014/main" id="{9262A0D1-C76F-A349-9799-17BD566D431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3" name="Freeform 6">
              <a:extLst>
                <a:ext uri="{FF2B5EF4-FFF2-40B4-BE49-F238E27FC236}">
                  <a16:creationId xmlns:a16="http://schemas.microsoft.com/office/drawing/2014/main" id="{6575C01D-3B4D-934D-B55D-1A903B323C3A}"/>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4" name="Rectangle 7">
              <a:extLst>
                <a:ext uri="{FF2B5EF4-FFF2-40B4-BE49-F238E27FC236}">
                  <a16:creationId xmlns:a16="http://schemas.microsoft.com/office/drawing/2014/main" id="{8389DFDC-4E43-FC43-96F7-6A913B7D57D4}"/>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5" name="Freeform 8">
              <a:extLst>
                <a:ext uri="{FF2B5EF4-FFF2-40B4-BE49-F238E27FC236}">
                  <a16:creationId xmlns:a16="http://schemas.microsoft.com/office/drawing/2014/main" id="{EDF26AD8-20D8-384E-A9DA-F63841489B9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6" name="Rectangle 9">
              <a:extLst>
                <a:ext uri="{FF2B5EF4-FFF2-40B4-BE49-F238E27FC236}">
                  <a16:creationId xmlns:a16="http://schemas.microsoft.com/office/drawing/2014/main" id="{D5A2FA45-229D-C745-A14E-9E3FEA35BF57}"/>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7" name="Rectangle 10">
              <a:extLst>
                <a:ext uri="{FF2B5EF4-FFF2-40B4-BE49-F238E27FC236}">
                  <a16:creationId xmlns:a16="http://schemas.microsoft.com/office/drawing/2014/main" id="{203BE897-54B0-8C47-B51F-CA1F3F70F7DF}"/>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8" name="Freeform 11">
              <a:extLst>
                <a:ext uri="{FF2B5EF4-FFF2-40B4-BE49-F238E27FC236}">
                  <a16:creationId xmlns:a16="http://schemas.microsoft.com/office/drawing/2014/main" id="{84297687-27C3-EC48-8B4E-8B212F0F5B6B}"/>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9" name="Freeform 12">
              <a:extLst>
                <a:ext uri="{FF2B5EF4-FFF2-40B4-BE49-F238E27FC236}">
                  <a16:creationId xmlns:a16="http://schemas.microsoft.com/office/drawing/2014/main" id="{24E29C58-DFAC-E74A-8728-21651142DBB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50" name="Freeform 13">
              <a:extLst>
                <a:ext uri="{FF2B5EF4-FFF2-40B4-BE49-F238E27FC236}">
                  <a16:creationId xmlns:a16="http://schemas.microsoft.com/office/drawing/2014/main" id="{BA7E1384-65EF-4146-AAB0-1C49753D8528}"/>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51" name="Freeform 14">
              <a:extLst>
                <a:ext uri="{FF2B5EF4-FFF2-40B4-BE49-F238E27FC236}">
                  <a16:creationId xmlns:a16="http://schemas.microsoft.com/office/drawing/2014/main" id="{1EFBA69F-3E90-5A45-87EC-4FCDB81BDD39}"/>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grpSp>
    </p:spTree>
    <p:extLst>
      <p:ext uri="{BB962C8B-B14F-4D97-AF65-F5344CB8AC3E}">
        <p14:creationId xmlns:p14="http://schemas.microsoft.com/office/powerpoint/2010/main" val="3810319143"/>
      </p:ext>
    </p:extLst>
  </p:cSld>
  <p:clrMapOvr>
    <a:masterClrMapping/>
  </p:clrMapOvr>
  <p:transition>
    <p:fade/>
  </p:transition>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Vs (With Intro)">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870601E-A72C-0B46-A25F-DBB19042875A}"/>
              </a:ext>
            </a:extLst>
          </p:cNvPr>
          <p:cNvSpPr>
            <a:spLocks noGrp="1"/>
          </p:cNvSpPr>
          <p:nvPr>
            <p:ph type="title"/>
          </p:nvPr>
        </p:nvSpPr>
        <p:spPr bwMode="gray">
          <a:xfrm>
            <a:off x="377825" y="684212"/>
            <a:ext cx="9919114" cy="648641"/>
          </a:xfrm>
          <a:prstGeom prst="rect">
            <a:avLst/>
          </a:prstGeom>
        </p:spPr>
        <p:txBody>
          <a:bodyPr anchor="t"/>
          <a:lstStyle>
            <a:lvl1pPr>
              <a:lnSpc>
                <a:spcPct val="90000"/>
              </a:lnSpc>
              <a:defRPr sz="25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2" name="Rectangle 1">
            <a:extLst>
              <a:ext uri="{FF2B5EF4-FFF2-40B4-BE49-F238E27FC236}">
                <a16:creationId xmlns:a16="http://schemas.microsoft.com/office/drawing/2014/main" id="{7AB394AD-6AC5-DB48-903D-D75C97CF4BFA}"/>
              </a:ext>
            </a:extLst>
          </p:cNvPr>
          <p:cNvSpPr/>
          <p:nvPr userDrawn="1"/>
        </p:nvSpPr>
        <p:spPr>
          <a:xfrm>
            <a:off x="296448" y="259368"/>
            <a:ext cx="2212465" cy="215444"/>
          </a:xfrm>
          <a:prstGeom prst="rect">
            <a:avLst/>
          </a:prstGeom>
        </p:spPr>
        <p:txBody>
          <a:bodyPr wrap="non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800" b="1"/>
              <a:t>Client name XXXX </a:t>
            </a:r>
            <a:r>
              <a:rPr lang="en-NZ" sz="800" b="0" i="0" kern="1200">
                <a:solidFill>
                  <a:schemeClr val="tx1"/>
                </a:solidFill>
                <a:effectLst/>
                <a:latin typeface="Calibri Light" panose="020F0302020204030204" pitchFamily="34" charset="0"/>
                <a:ea typeface="+mn-ea"/>
                <a:cs typeface="Calibri Light" panose="020F0302020204030204" pitchFamily="34" charset="0"/>
              </a:rPr>
              <a:t>| Proposal for XXXXXX services</a:t>
            </a:r>
          </a:p>
        </p:txBody>
      </p:sp>
      <p:sp>
        <p:nvSpPr>
          <p:cNvPr id="7" name="Text Placeholder 2">
            <a:extLst>
              <a:ext uri="{FF2B5EF4-FFF2-40B4-BE49-F238E27FC236}">
                <a16:creationId xmlns:a16="http://schemas.microsoft.com/office/drawing/2014/main" id="{EFB1A58F-EC5D-F847-BF63-7A6ADBDAD714}"/>
              </a:ext>
            </a:extLst>
          </p:cNvPr>
          <p:cNvSpPr>
            <a:spLocks noGrp="1"/>
          </p:cNvSpPr>
          <p:nvPr>
            <p:ph type="body" idx="12"/>
          </p:nvPr>
        </p:nvSpPr>
        <p:spPr bwMode="gray">
          <a:xfrm>
            <a:off x="377824" y="1476375"/>
            <a:ext cx="6551613" cy="977265"/>
          </a:xfrm>
          <a:prstGeom prst="rect">
            <a:avLst/>
          </a:prstGeom>
        </p:spPr>
        <p:txBody>
          <a:bodyPr lIns="0" tIns="0" rIns="0" bIns="0">
            <a:noAutofit/>
          </a:bodyPr>
          <a:lstStyle>
            <a:lvl1pPr marL="0" indent="0">
              <a:lnSpc>
                <a:spcPct val="120000"/>
              </a:lnSpc>
              <a:spcAft>
                <a:spcPts val="700"/>
              </a:spcAft>
              <a:buNone/>
              <a:defRPr sz="1400" b="0" i="0">
                <a:solidFill>
                  <a:schemeClr val="accent3"/>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8" name="Text Placeholder 2">
            <a:extLst>
              <a:ext uri="{FF2B5EF4-FFF2-40B4-BE49-F238E27FC236}">
                <a16:creationId xmlns:a16="http://schemas.microsoft.com/office/drawing/2014/main" id="{A93578C1-027B-6747-92D8-0D42A3B9A474}"/>
              </a:ext>
            </a:extLst>
          </p:cNvPr>
          <p:cNvSpPr>
            <a:spLocks noGrp="1"/>
          </p:cNvSpPr>
          <p:nvPr>
            <p:ph type="body" idx="13"/>
          </p:nvPr>
        </p:nvSpPr>
        <p:spPr bwMode="gray">
          <a:xfrm>
            <a:off x="377827" y="4264537"/>
            <a:ext cx="1439862" cy="2718876"/>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pic>
        <p:nvPicPr>
          <p:cNvPr id="9" name="Picture 8">
            <a:extLst>
              <a:ext uri="{FF2B5EF4-FFF2-40B4-BE49-F238E27FC236}">
                <a16:creationId xmlns:a16="http://schemas.microsoft.com/office/drawing/2014/main" id="{4882E6DE-67C6-CE4B-BAC5-F5E06DBC7A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7825" y="2639161"/>
            <a:ext cx="1439858" cy="1439858"/>
          </a:xfrm>
          <a:prstGeom prst="rect">
            <a:avLst/>
          </a:prstGeom>
        </p:spPr>
      </p:pic>
      <p:pic>
        <p:nvPicPr>
          <p:cNvPr id="10" name="Picture 9">
            <a:extLst>
              <a:ext uri="{FF2B5EF4-FFF2-40B4-BE49-F238E27FC236}">
                <a16:creationId xmlns:a16="http://schemas.microsoft.com/office/drawing/2014/main" id="{DAF51A29-BEC9-DC49-BCD2-012B6027EB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89574" y="2639160"/>
            <a:ext cx="1439857" cy="1439857"/>
          </a:xfrm>
          <a:prstGeom prst="rect">
            <a:avLst/>
          </a:prstGeom>
        </p:spPr>
      </p:pic>
      <p:sp>
        <p:nvSpPr>
          <p:cNvPr id="11" name="Text Placeholder 2">
            <a:extLst>
              <a:ext uri="{FF2B5EF4-FFF2-40B4-BE49-F238E27FC236}">
                <a16:creationId xmlns:a16="http://schemas.microsoft.com/office/drawing/2014/main" id="{13D6354E-B587-2E42-9255-1FDB98FED25C}"/>
              </a:ext>
            </a:extLst>
          </p:cNvPr>
          <p:cNvSpPr>
            <a:spLocks noGrp="1"/>
          </p:cNvSpPr>
          <p:nvPr>
            <p:ph type="body" idx="14"/>
          </p:nvPr>
        </p:nvSpPr>
        <p:spPr bwMode="gray">
          <a:xfrm>
            <a:off x="5489576" y="4264537"/>
            <a:ext cx="1439862" cy="2718876"/>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7" name="Text Placeholder 2">
            <a:extLst>
              <a:ext uri="{FF2B5EF4-FFF2-40B4-BE49-F238E27FC236}">
                <a16:creationId xmlns:a16="http://schemas.microsoft.com/office/drawing/2014/main" id="{4901AFE8-0612-3E4D-9DFF-0C98C4A09C67}"/>
              </a:ext>
            </a:extLst>
          </p:cNvPr>
          <p:cNvSpPr>
            <a:spLocks noGrp="1"/>
          </p:cNvSpPr>
          <p:nvPr>
            <p:ph type="body" idx="15"/>
          </p:nvPr>
        </p:nvSpPr>
        <p:spPr bwMode="gray">
          <a:xfrm>
            <a:off x="2087561" y="2639160"/>
            <a:ext cx="2827339" cy="434425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8" name="Text Placeholder 2">
            <a:extLst>
              <a:ext uri="{FF2B5EF4-FFF2-40B4-BE49-F238E27FC236}">
                <a16:creationId xmlns:a16="http://schemas.microsoft.com/office/drawing/2014/main" id="{F6706871-AADB-7A4F-B2C2-C39F05F5C39B}"/>
              </a:ext>
            </a:extLst>
          </p:cNvPr>
          <p:cNvSpPr>
            <a:spLocks noGrp="1"/>
          </p:cNvSpPr>
          <p:nvPr>
            <p:ph type="body" idx="16"/>
          </p:nvPr>
        </p:nvSpPr>
        <p:spPr bwMode="gray">
          <a:xfrm>
            <a:off x="7181853" y="2639160"/>
            <a:ext cx="2827340" cy="434425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6425515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Vs">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3DC0D2B-E6AA-734F-94EB-038085EA246E}"/>
              </a:ext>
            </a:extLst>
          </p:cNvPr>
          <p:cNvSpPr>
            <a:spLocks noGrp="1"/>
          </p:cNvSpPr>
          <p:nvPr>
            <p:ph type="body" idx="1"/>
          </p:nvPr>
        </p:nvSpPr>
        <p:spPr bwMode="gray">
          <a:xfrm>
            <a:off x="2087561" y="1481354"/>
            <a:ext cx="2827339" cy="5502059"/>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5" name="Title 1">
            <a:extLst>
              <a:ext uri="{FF2B5EF4-FFF2-40B4-BE49-F238E27FC236}">
                <a16:creationId xmlns:a16="http://schemas.microsoft.com/office/drawing/2014/main" id="{7870601E-A72C-0B46-A25F-DBB19042875A}"/>
              </a:ext>
            </a:extLst>
          </p:cNvPr>
          <p:cNvSpPr>
            <a:spLocks noGrp="1"/>
          </p:cNvSpPr>
          <p:nvPr>
            <p:ph type="title"/>
          </p:nvPr>
        </p:nvSpPr>
        <p:spPr bwMode="gray">
          <a:xfrm>
            <a:off x="377825" y="684212"/>
            <a:ext cx="9919114" cy="648641"/>
          </a:xfrm>
          <a:prstGeom prst="rect">
            <a:avLst/>
          </a:prstGeom>
        </p:spPr>
        <p:txBody>
          <a:bodyPr anchor="t"/>
          <a:lstStyle>
            <a:lvl1pPr>
              <a:lnSpc>
                <a:spcPct val="90000"/>
              </a:lnSpc>
              <a:defRPr sz="25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16" name="Text Placeholder 2">
            <a:extLst>
              <a:ext uri="{FF2B5EF4-FFF2-40B4-BE49-F238E27FC236}">
                <a16:creationId xmlns:a16="http://schemas.microsoft.com/office/drawing/2014/main" id="{D80D9B19-D36B-8D49-A631-A6B8817C9462}"/>
              </a:ext>
            </a:extLst>
          </p:cNvPr>
          <p:cNvSpPr>
            <a:spLocks noGrp="1"/>
          </p:cNvSpPr>
          <p:nvPr>
            <p:ph type="body" idx="10"/>
          </p:nvPr>
        </p:nvSpPr>
        <p:spPr bwMode="gray">
          <a:xfrm>
            <a:off x="7181853" y="1481354"/>
            <a:ext cx="2827340" cy="5502059"/>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2" name="Rectangle 1">
            <a:extLst>
              <a:ext uri="{FF2B5EF4-FFF2-40B4-BE49-F238E27FC236}">
                <a16:creationId xmlns:a16="http://schemas.microsoft.com/office/drawing/2014/main" id="{7AB394AD-6AC5-DB48-903D-D75C97CF4BFA}"/>
              </a:ext>
            </a:extLst>
          </p:cNvPr>
          <p:cNvSpPr/>
          <p:nvPr userDrawn="1"/>
        </p:nvSpPr>
        <p:spPr>
          <a:xfrm>
            <a:off x="296448" y="259368"/>
            <a:ext cx="2212465" cy="215444"/>
          </a:xfrm>
          <a:prstGeom prst="rect">
            <a:avLst/>
          </a:prstGeom>
        </p:spPr>
        <p:txBody>
          <a:bodyPr wrap="non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800" b="1"/>
              <a:t>Client name XXXX </a:t>
            </a:r>
            <a:r>
              <a:rPr lang="en-NZ" sz="800" b="0" i="0" kern="1200">
                <a:solidFill>
                  <a:schemeClr val="tx1"/>
                </a:solidFill>
                <a:effectLst/>
                <a:latin typeface="Calibri Light" panose="020F0302020204030204" pitchFamily="34" charset="0"/>
                <a:ea typeface="+mn-ea"/>
                <a:cs typeface="Calibri Light" panose="020F0302020204030204" pitchFamily="34" charset="0"/>
              </a:rPr>
              <a:t>| Proposal for XXXXXX services</a:t>
            </a:r>
          </a:p>
        </p:txBody>
      </p:sp>
      <p:sp>
        <p:nvSpPr>
          <p:cNvPr id="8" name="Text Placeholder 2">
            <a:extLst>
              <a:ext uri="{FF2B5EF4-FFF2-40B4-BE49-F238E27FC236}">
                <a16:creationId xmlns:a16="http://schemas.microsoft.com/office/drawing/2014/main" id="{A93578C1-027B-6747-92D8-0D42A3B9A474}"/>
              </a:ext>
            </a:extLst>
          </p:cNvPr>
          <p:cNvSpPr>
            <a:spLocks noGrp="1"/>
          </p:cNvSpPr>
          <p:nvPr>
            <p:ph type="body" idx="13"/>
          </p:nvPr>
        </p:nvSpPr>
        <p:spPr bwMode="gray">
          <a:xfrm>
            <a:off x="377827" y="3101752"/>
            <a:ext cx="1439862" cy="3447448"/>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pic>
        <p:nvPicPr>
          <p:cNvPr id="9" name="Picture 8">
            <a:extLst>
              <a:ext uri="{FF2B5EF4-FFF2-40B4-BE49-F238E27FC236}">
                <a16:creationId xmlns:a16="http://schemas.microsoft.com/office/drawing/2014/main" id="{4882E6DE-67C6-CE4B-BAC5-F5E06DBC7A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7825" y="1476376"/>
            <a:ext cx="1439858" cy="1439858"/>
          </a:xfrm>
          <a:prstGeom prst="rect">
            <a:avLst/>
          </a:prstGeom>
        </p:spPr>
      </p:pic>
      <p:pic>
        <p:nvPicPr>
          <p:cNvPr id="10" name="Picture 9">
            <a:extLst>
              <a:ext uri="{FF2B5EF4-FFF2-40B4-BE49-F238E27FC236}">
                <a16:creationId xmlns:a16="http://schemas.microsoft.com/office/drawing/2014/main" id="{DAF51A29-BEC9-DC49-BCD2-012B6027EB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89574" y="1476375"/>
            <a:ext cx="1439857" cy="1439857"/>
          </a:xfrm>
          <a:prstGeom prst="rect">
            <a:avLst/>
          </a:prstGeom>
        </p:spPr>
      </p:pic>
      <p:sp>
        <p:nvSpPr>
          <p:cNvPr id="11" name="Text Placeholder 2">
            <a:extLst>
              <a:ext uri="{FF2B5EF4-FFF2-40B4-BE49-F238E27FC236}">
                <a16:creationId xmlns:a16="http://schemas.microsoft.com/office/drawing/2014/main" id="{13D6354E-B587-2E42-9255-1FDB98FED25C}"/>
              </a:ext>
            </a:extLst>
          </p:cNvPr>
          <p:cNvSpPr>
            <a:spLocks noGrp="1"/>
          </p:cNvSpPr>
          <p:nvPr>
            <p:ph type="body" idx="14"/>
          </p:nvPr>
        </p:nvSpPr>
        <p:spPr bwMode="gray">
          <a:xfrm>
            <a:off x="5489576" y="3101752"/>
            <a:ext cx="1439862" cy="3447448"/>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5633933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Layout (No Titl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3DC0D2B-E6AA-734F-94EB-038085EA246E}"/>
              </a:ext>
            </a:extLst>
          </p:cNvPr>
          <p:cNvSpPr>
            <a:spLocks noGrp="1"/>
          </p:cNvSpPr>
          <p:nvPr>
            <p:ph type="body" idx="1"/>
          </p:nvPr>
        </p:nvSpPr>
        <p:spPr bwMode="gray">
          <a:xfrm>
            <a:off x="377825" y="971550"/>
            <a:ext cx="3132137" cy="601186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6" name="Text Placeholder 2">
            <a:extLst>
              <a:ext uri="{FF2B5EF4-FFF2-40B4-BE49-F238E27FC236}">
                <a16:creationId xmlns:a16="http://schemas.microsoft.com/office/drawing/2014/main" id="{D80D9B19-D36B-8D49-A631-A6B8817C9462}"/>
              </a:ext>
            </a:extLst>
          </p:cNvPr>
          <p:cNvSpPr>
            <a:spLocks noGrp="1"/>
          </p:cNvSpPr>
          <p:nvPr>
            <p:ph type="body" idx="10"/>
          </p:nvPr>
        </p:nvSpPr>
        <p:spPr bwMode="gray">
          <a:xfrm>
            <a:off x="3802951" y="971550"/>
            <a:ext cx="3132137" cy="601186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9" name="Text Placeholder 2">
            <a:extLst>
              <a:ext uri="{FF2B5EF4-FFF2-40B4-BE49-F238E27FC236}">
                <a16:creationId xmlns:a16="http://schemas.microsoft.com/office/drawing/2014/main" id="{24AB0CE2-0C29-0749-AB29-D84B306AA6A4}"/>
              </a:ext>
            </a:extLst>
          </p:cNvPr>
          <p:cNvSpPr>
            <a:spLocks noGrp="1"/>
          </p:cNvSpPr>
          <p:nvPr>
            <p:ph type="body" idx="11"/>
          </p:nvPr>
        </p:nvSpPr>
        <p:spPr bwMode="gray">
          <a:xfrm>
            <a:off x="7189330" y="971550"/>
            <a:ext cx="3132137" cy="601186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2" name="Rectangle 1">
            <a:extLst>
              <a:ext uri="{FF2B5EF4-FFF2-40B4-BE49-F238E27FC236}">
                <a16:creationId xmlns:a16="http://schemas.microsoft.com/office/drawing/2014/main" id="{7AB394AD-6AC5-DB48-903D-D75C97CF4BFA}"/>
              </a:ext>
            </a:extLst>
          </p:cNvPr>
          <p:cNvSpPr/>
          <p:nvPr userDrawn="1"/>
        </p:nvSpPr>
        <p:spPr>
          <a:xfrm>
            <a:off x="296448" y="259368"/>
            <a:ext cx="2212465" cy="215444"/>
          </a:xfrm>
          <a:prstGeom prst="rect">
            <a:avLst/>
          </a:prstGeom>
        </p:spPr>
        <p:txBody>
          <a:bodyPr wrap="non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800" b="1"/>
              <a:t>Client name XXXX </a:t>
            </a:r>
            <a:r>
              <a:rPr lang="en-NZ" sz="800" b="0" i="0" kern="1200">
                <a:solidFill>
                  <a:schemeClr val="tx1"/>
                </a:solidFill>
                <a:effectLst/>
                <a:latin typeface="Calibri Light" panose="020F0302020204030204" pitchFamily="34" charset="0"/>
                <a:ea typeface="+mn-ea"/>
                <a:cs typeface="Calibri Light" panose="020F0302020204030204" pitchFamily="34" charset="0"/>
              </a:rPr>
              <a:t>| Proposal for XXXXXX services</a:t>
            </a:r>
          </a:p>
        </p:txBody>
      </p:sp>
    </p:spTree>
    <p:extLst>
      <p:ext uri="{BB962C8B-B14F-4D97-AF65-F5344CB8AC3E}">
        <p14:creationId xmlns:p14="http://schemas.microsoft.com/office/powerpoint/2010/main" val="342573133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egal Text White">
    <p:bg>
      <p:bgPr>
        <a:solidFill>
          <a:schemeClr val="bg1"/>
        </a:solidFill>
        <a:effectLst/>
      </p:bgPr>
    </p:bg>
    <p:spTree>
      <p:nvGrpSpPr>
        <p:cNvPr id="1" name=""/>
        <p:cNvGrpSpPr/>
        <p:nvPr/>
      </p:nvGrpSpPr>
      <p:grpSpPr>
        <a:xfrm>
          <a:off x="0" y="0"/>
          <a:ext cx="0" cy="0"/>
          <a:chOff x="0" y="0"/>
          <a:chExt cx="0" cy="0"/>
        </a:xfrm>
      </p:grpSpPr>
      <p:sp>
        <p:nvSpPr>
          <p:cNvPr id="4" name="text" descr="{&quot;templafy&quot;:{&quot;id&quot;:&quot;800c6883-4ad8-4056-8cce-b2fa024d16a9&quot;}}" title="UserProfile.LegalEntity.Boilerplate_external">
            <a:extLst>
              <a:ext uri="{FF2B5EF4-FFF2-40B4-BE49-F238E27FC236}">
                <a16:creationId xmlns:a16="http://schemas.microsoft.com/office/drawing/2014/main" id="{71490C82-24AA-476D-AA48-45B05331BAF6}"/>
              </a:ext>
            </a:extLst>
          </p:cNvPr>
          <p:cNvSpPr txBox="1"/>
          <p:nvPr userDrawn="1"/>
        </p:nvSpPr>
        <p:spPr>
          <a:xfrm>
            <a:off x="439926" y="1479030"/>
            <a:ext cx="7479477" cy="5555667"/>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NZ" sz="800">
                <a:solidFill>
                  <a:schemeClr val="tx1"/>
                </a:solidFill>
              </a:rPr>
              <a:t>Deloitte refers to one or more of Deloitte </a:t>
            </a:r>
            <a:r>
              <a:rPr lang="en-NZ" sz="800" err="1">
                <a:solidFill>
                  <a:schemeClr val="tx1"/>
                </a:solidFill>
              </a:rPr>
              <a:t>Touche</a:t>
            </a:r>
            <a:r>
              <a:rPr lang="en-NZ" sz="800">
                <a:solidFill>
                  <a:schemeClr val="tx1"/>
                </a:solidFill>
              </a:rPr>
              <a:t>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 2022. Deloitte Limited (as trustee for the Deloitte Trading Trust).</a:t>
            </a:r>
          </a:p>
        </p:txBody>
      </p:sp>
      <p:grpSp>
        <p:nvGrpSpPr>
          <p:cNvPr id="14" name="Group 13">
            <a:extLst>
              <a:ext uri="{FF2B5EF4-FFF2-40B4-BE49-F238E27FC236}">
                <a16:creationId xmlns:a16="http://schemas.microsoft.com/office/drawing/2014/main" id="{D57CEE3E-DC10-48E7-B017-14923B6CC066}"/>
              </a:ext>
            </a:extLst>
          </p:cNvPr>
          <p:cNvGrpSpPr>
            <a:grpSpLocks noChangeAspect="1"/>
          </p:cNvGrpSpPr>
          <p:nvPr userDrawn="1"/>
        </p:nvGrpSpPr>
        <p:grpSpPr>
          <a:xfrm>
            <a:off x="439927" y="424315"/>
            <a:ext cx="2170800" cy="412689"/>
            <a:chOff x="398463" y="404813"/>
            <a:chExt cx="1627187" cy="307976"/>
          </a:xfrm>
          <a:solidFill>
            <a:schemeClr val="tx1"/>
          </a:solidFill>
        </p:grpSpPr>
        <p:sp>
          <p:nvSpPr>
            <p:cNvPr id="15" name="Oval 5">
              <a:extLst>
                <a:ext uri="{FF2B5EF4-FFF2-40B4-BE49-F238E27FC236}">
                  <a16:creationId xmlns:a16="http://schemas.microsoft.com/office/drawing/2014/main" id="{13600E39-3ABE-40B6-8EE0-92D3C51FEC6F}"/>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6" name="Freeform 6">
              <a:extLst>
                <a:ext uri="{FF2B5EF4-FFF2-40B4-BE49-F238E27FC236}">
                  <a16:creationId xmlns:a16="http://schemas.microsoft.com/office/drawing/2014/main" id="{AD6594C2-885F-4AC5-91E2-38122F7B7820}"/>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7" name="Rectangle 7">
              <a:extLst>
                <a:ext uri="{FF2B5EF4-FFF2-40B4-BE49-F238E27FC236}">
                  <a16:creationId xmlns:a16="http://schemas.microsoft.com/office/drawing/2014/main" id="{81779095-6576-4C3E-98B7-9EF1593CB7D8}"/>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8" name="Freeform 8">
              <a:extLst>
                <a:ext uri="{FF2B5EF4-FFF2-40B4-BE49-F238E27FC236}">
                  <a16:creationId xmlns:a16="http://schemas.microsoft.com/office/drawing/2014/main" id="{C142851A-719F-4C0D-A1C2-264FD47FF55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9" name="Rectangle 9">
              <a:extLst>
                <a:ext uri="{FF2B5EF4-FFF2-40B4-BE49-F238E27FC236}">
                  <a16:creationId xmlns:a16="http://schemas.microsoft.com/office/drawing/2014/main" id="{2AB3B605-F82B-4BC4-BFCA-BDC5482B8B7B}"/>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1" name="Rectangle 10">
              <a:extLst>
                <a:ext uri="{FF2B5EF4-FFF2-40B4-BE49-F238E27FC236}">
                  <a16:creationId xmlns:a16="http://schemas.microsoft.com/office/drawing/2014/main" id="{1EFE7422-E400-44FD-973E-E266A228AEBD}"/>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2" name="Freeform 11">
              <a:extLst>
                <a:ext uri="{FF2B5EF4-FFF2-40B4-BE49-F238E27FC236}">
                  <a16:creationId xmlns:a16="http://schemas.microsoft.com/office/drawing/2014/main" id="{50EC2CE0-FD78-4F3B-AE1D-11AAC711F0C7}"/>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3" name="Freeform 12">
              <a:extLst>
                <a:ext uri="{FF2B5EF4-FFF2-40B4-BE49-F238E27FC236}">
                  <a16:creationId xmlns:a16="http://schemas.microsoft.com/office/drawing/2014/main" id="{2169DED9-5BA6-4133-B9AC-A97F0345D2E1}"/>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4" name="Freeform 13">
              <a:extLst>
                <a:ext uri="{FF2B5EF4-FFF2-40B4-BE49-F238E27FC236}">
                  <a16:creationId xmlns:a16="http://schemas.microsoft.com/office/drawing/2014/main" id="{C97CE1D7-E8FF-4445-9077-4311855F48D5}"/>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5" name="Freeform 14">
              <a:extLst>
                <a:ext uri="{FF2B5EF4-FFF2-40B4-BE49-F238E27FC236}">
                  <a16:creationId xmlns:a16="http://schemas.microsoft.com/office/drawing/2014/main" id="{3D9A6B4B-FFC7-492C-B5D0-FF5F284EF054}"/>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grpSp>
    </p:spTree>
    <p:extLst>
      <p:ext uri="{BB962C8B-B14F-4D97-AF65-F5344CB8AC3E}">
        <p14:creationId xmlns:p14="http://schemas.microsoft.com/office/powerpoint/2010/main" val="1180331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egal Text Black">
    <p:bg>
      <p:bgPr>
        <a:solidFill>
          <a:schemeClr val="tx1"/>
        </a:solidFill>
        <a:effectLst/>
      </p:bgPr>
    </p:bg>
    <p:spTree>
      <p:nvGrpSpPr>
        <p:cNvPr id="1" name=""/>
        <p:cNvGrpSpPr/>
        <p:nvPr/>
      </p:nvGrpSpPr>
      <p:grpSpPr>
        <a:xfrm>
          <a:off x="0" y="0"/>
          <a:ext cx="0" cy="0"/>
          <a:chOff x="0" y="0"/>
          <a:chExt cx="0" cy="0"/>
        </a:xfrm>
      </p:grpSpPr>
      <p:sp>
        <p:nvSpPr>
          <p:cNvPr id="18" name="text" descr="{&quot;templafy&quot;:{&quot;id&quot;:&quot;3402ecd5-253f-4f2c-a80b-035c8d1004f8&quot;}}" title="UserProfile.LegalEntity.Boilerplate_external">
            <a:extLst>
              <a:ext uri="{FF2B5EF4-FFF2-40B4-BE49-F238E27FC236}">
                <a16:creationId xmlns:a16="http://schemas.microsoft.com/office/drawing/2014/main" id="{428134EC-E3E1-422C-926B-53B2BC3EA4A7}"/>
              </a:ext>
            </a:extLst>
          </p:cNvPr>
          <p:cNvSpPr txBox="1"/>
          <p:nvPr userDrawn="1"/>
        </p:nvSpPr>
        <p:spPr>
          <a:xfrm>
            <a:off x="439926" y="1479030"/>
            <a:ext cx="7479477" cy="5555667"/>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NZ" sz="800">
                <a:solidFill>
                  <a:schemeClr val="bg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 2022. Deloitte Limited (as trustee for the Deloitte Trading Trust).</a:t>
            </a:r>
          </a:p>
        </p:txBody>
      </p:sp>
      <p:grpSp>
        <p:nvGrpSpPr>
          <p:cNvPr id="14" name="Group 13">
            <a:extLst>
              <a:ext uri="{FF2B5EF4-FFF2-40B4-BE49-F238E27FC236}">
                <a16:creationId xmlns:a16="http://schemas.microsoft.com/office/drawing/2014/main" id="{A9696E68-9F8E-4F8E-B41E-C8511C1F40DF}"/>
              </a:ext>
            </a:extLst>
          </p:cNvPr>
          <p:cNvGrpSpPr>
            <a:grpSpLocks noChangeAspect="1"/>
          </p:cNvGrpSpPr>
          <p:nvPr userDrawn="1"/>
        </p:nvGrpSpPr>
        <p:grpSpPr>
          <a:xfrm>
            <a:off x="439927" y="424315"/>
            <a:ext cx="2171260" cy="412776"/>
            <a:chOff x="398463" y="404813"/>
            <a:chExt cx="1627187" cy="307976"/>
          </a:xfrm>
          <a:solidFill>
            <a:schemeClr val="tx1"/>
          </a:solidFill>
        </p:grpSpPr>
        <p:sp>
          <p:nvSpPr>
            <p:cNvPr id="15" name="Oval 5">
              <a:extLst>
                <a:ext uri="{FF2B5EF4-FFF2-40B4-BE49-F238E27FC236}">
                  <a16:creationId xmlns:a16="http://schemas.microsoft.com/office/drawing/2014/main" id="{2DDA0643-EA55-4A5B-ADC4-22FBFC5C874B}"/>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6" name="Freeform 6">
              <a:extLst>
                <a:ext uri="{FF2B5EF4-FFF2-40B4-BE49-F238E27FC236}">
                  <a16:creationId xmlns:a16="http://schemas.microsoft.com/office/drawing/2014/main" id="{BDFAFCB7-61A1-4906-9C4D-4CE8AB4F00C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7" name="Rectangle 7">
              <a:extLst>
                <a:ext uri="{FF2B5EF4-FFF2-40B4-BE49-F238E27FC236}">
                  <a16:creationId xmlns:a16="http://schemas.microsoft.com/office/drawing/2014/main" id="{1891D5DB-48F6-44A2-BB6E-DB1917207222}"/>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9" name="Freeform 8">
              <a:extLst>
                <a:ext uri="{FF2B5EF4-FFF2-40B4-BE49-F238E27FC236}">
                  <a16:creationId xmlns:a16="http://schemas.microsoft.com/office/drawing/2014/main" id="{5FD58076-AC10-44FC-9717-8EF80887E7B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1" name="Rectangle 9">
              <a:extLst>
                <a:ext uri="{FF2B5EF4-FFF2-40B4-BE49-F238E27FC236}">
                  <a16:creationId xmlns:a16="http://schemas.microsoft.com/office/drawing/2014/main" id="{52D238B7-DEEB-4715-83D8-4D6C6F40A7A8}"/>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2" name="Rectangle 10">
              <a:extLst>
                <a:ext uri="{FF2B5EF4-FFF2-40B4-BE49-F238E27FC236}">
                  <a16:creationId xmlns:a16="http://schemas.microsoft.com/office/drawing/2014/main" id="{0D41F5CE-157A-42B8-A702-0013969D96BA}"/>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3" name="Freeform 11">
              <a:extLst>
                <a:ext uri="{FF2B5EF4-FFF2-40B4-BE49-F238E27FC236}">
                  <a16:creationId xmlns:a16="http://schemas.microsoft.com/office/drawing/2014/main" id="{297E4F56-20D6-4D4B-9E03-C2190F2FA171}"/>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4" name="Freeform 12">
              <a:extLst>
                <a:ext uri="{FF2B5EF4-FFF2-40B4-BE49-F238E27FC236}">
                  <a16:creationId xmlns:a16="http://schemas.microsoft.com/office/drawing/2014/main" id="{2DC11F2E-291C-4412-990E-D789E00E9ED3}"/>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5" name="Freeform 13">
              <a:extLst>
                <a:ext uri="{FF2B5EF4-FFF2-40B4-BE49-F238E27FC236}">
                  <a16:creationId xmlns:a16="http://schemas.microsoft.com/office/drawing/2014/main" id="{2D4CBBD4-0A31-4A43-923B-A63334FD73F7}"/>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6" name="Freeform 14">
              <a:extLst>
                <a:ext uri="{FF2B5EF4-FFF2-40B4-BE49-F238E27FC236}">
                  <a16:creationId xmlns:a16="http://schemas.microsoft.com/office/drawing/2014/main" id="{7ACBC60A-0EBD-486C-84DF-C61FBEB207CC}"/>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grpSp>
    </p:spTree>
    <p:extLst>
      <p:ext uri="{BB962C8B-B14F-4D97-AF65-F5344CB8AC3E}">
        <p14:creationId xmlns:p14="http://schemas.microsoft.com/office/powerpoint/2010/main" val="3806649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00002847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7" name="Picture Placeholder 8">
            <a:extLst>
              <a:ext uri="{FF2B5EF4-FFF2-40B4-BE49-F238E27FC236}">
                <a16:creationId xmlns:a16="http://schemas.microsoft.com/office/drawing/2014/main" id="{3ECB7579-0478-47A6-BEE8-DF3F8F6315EF}"/>
              </a:ext>
            </a:extLst>
          </p:cNvPr>
          <p:cNvSpPr>
            <a:spLocks noGrp="1"/>
          </p:cNvSpPr>
          <p:nvPr>
            <p:ph type="pic" sz="quarter" idx="11"/>
          </p:nvPr>
        </p:nvSpPr>
        <p:spPr>
          <a:xfrm>
            <a:off x="2500700" y="888682"/>
            <a:ext cx="5832795" cy="5957024"/>
          </a:xfrm>
          <a:prstGeom prst="rect">
            <a:avLst/>
          </a:prstGeom>
        </p:spPr>
        <p:txBody>
          <a:bodyPr/>
          <a:lstStyle>
            <a:lvl1pPr>
              <a:defRPr b="1" i="0">
                <a:latin typeface="Calibri" panose="020F0502020204030204" pitchFamily="34" charset="0"/>
              </a:defRPr>
            </a:lvl1pPr>
          </a:lstStyle>
          <a:p>
            <a:r>
              <a:rPr lang="en-US" noProof="0"/>
              <a:t>Click icon to add picture</a:t>
            </a:r>
          </a:p>
        </p:txBody>
      </p:sp>
      <p:sp>
        <p:nvSpPr>
          <p:cNvPr id="28" name="Title 1">
            <a:extLst>
              <a:ext uri="{FF2B5EF4-FFF2-40B4-BE49-F238E27FC236}">
                <a16:creationId xmlns:a16="http://schemas.microsoft.com/office/drawing/2014/main" id="{67BC9942-FFD2-4B8E-B211-A5091F52DC9F}"/>
              </a:ext>
            </a:extLst>
          </p:cNvPr>
          <p:cNvSpPr>
            <a:spLocks noGrp="1"/>
          </p:cNvSpPr>
          <p:nvPr>
            <p:ph type="ctrTitle"/>
          </p:nvPr>
        </p:nvSpPr>
        <p:spPr bwMode="gray">
          <a:xfrm>
            <a:off x="439925" y="5716836"/>
            <a:ext cx="3899170" cy="987655"/>
          </a:xfrm>
          <a:prstGeom prst="rect">
            <a:avLst/>
          </a:prstGeom>
        </p:spPr>
        <p:txBody>
          <a:bodyPr anchor="b" anchorCtr="0">
            <a:noAutofit/>
          </a:bodyPr>
          <a:lstStyle>
            <a:lvl1pPr algn="l">
              <a:lnSpc>
                <a:spcPts val="3454"/>
              </a:lnSpc>
              <a:defRPr sz="3454" b="0" i="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29" name="Text Placeholder 4">
            <a:extLst>
              <a:ext uri="{FF2B5EF4-FFF2-40B4-BE49-F238E27FC236}">
                <a16:creationId xmlns:a16="http://schemas.microsoft.com/office/drawing/2014/main" id="{22C11EA4-1C8D-4533-AC68-EF82B68E22E7}"/>
              </a:ext>
            </a:extLst>
          </p:cNvPr>
          <p:cNvSpPr>
            <a:spLocks noGrp="1"/>
          </p:cNvSpPr>
          <p:nvPr>
            <p:ph type="body" sz="quarter" idx="10"/>
          </p:nvPr>
        </p:nvSpPr>
        <p:spPr>
          <a:xfrm>
            <a:off x="439925" y="7034698"/>
            <a:ext cx="3899170" cy="300987"/>
          </a:xfrm>
          <a:prstGeom prst="rect">
            <a:avLst/>
          </a:prstGeom>
        </p:spPr>
        <p:txBody>
          <a:bodyPr anchor="b">
            <a:noAutofit/>
          </a:bodyPr>
          <a:lstStyle>
            <a:lvl1pPr>
              <a:spcAft>
                <a:spcPts val="0"/>
              </a:spcAft>
              <a:defRPr sz="1511" b="1" i="0">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41" name="Group 40">
            <a:extLst>
              <a:ext uri="{FF2B5EF4-FFF2-40B4-BE49-F238E27FC236}">
                <a16:creationId xmlns:a16="http://schemas.microsoft.com/office/drawing/2014/main" id="{C79A7147-68C2-5848-9900-3A32CBEA42FC}"/>
              </a:ext>
            </a:extLst>
          </p:cNvPr>
          <p:cNvGrpSpPr>
            <a:grpSpLocks noChangeAspect="1"/>
          </p:cNvGrpSpPr>
          <p:nvPr userDrawn="1"/>
        </p:nvGrpSpPr>
        <p:grpSpPr>
          <a:xfrm>
            <a:off x="407976" y="424315"/>
            <a:ext cx="2171260" cy="412776"/>
            <a:chOff x="398463" y="404813"/>
            <a:chExt cx="1627187" cy="307976"/>
          </a:xfrm>
          <a:solidFill>
            <a:schemeClr val="tx1"/>
          </a:solidFill>
        </p:grpSpPr>
        <p:sp>
          <p:nvSpPr>
            <p:cNvPr id="42" name="Oval 5">
              <a:extLst>
                <a:ext uri="{FF2B5EF4-FFF2-40B4-BE49-F238E27FC236}">
                  <a16:creationId xmlns:a16="http://schemas.microsoft.com/office/drawing/2014/main" id="{BAFB8D49-385C-264D-B568-E671DFF96B37}"/>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3" name="Freeform 6">
              <a:extLst>
                <a:ext uri="{FF2B5EF4-FFF2-40B4-BE49-F238E27FC236}">
                  <a16:creationId xmlns:a16="http://schemas.microsoft.com/office/drawing/2014/main" id="{41EF0437-9F45-3F4B-B78E-209B0409724C}"/>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4" name="Rectangle 7">
              <a:extLst>
                <a:ext uri="{FF2B5EF4-FFF2-40B4-BE49-F238E27FC236}">
                  <a16:creationId xmlns:a16="http://schemas.microsoft.com/office/drawing/2014/main" id="{4B191EDD-0276-1341-9886-186E9B6BBEDB}"/>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5" name="Freeform 8">
              <a:extLst>
                <a:ext uri="{FF2B5EF4-FFF2-40B4-BE49-F238E27FC236}">
                  <a16:creationId xmlns:a16="http://schemas.microsoft.com/office/drawing/2014/main" id="{C59EDA24-87A9-F942-9F9C-5918D4AF8543}"/>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6" name="Rectangle 9">
              <a:extLst>
                <a:ext uri="{FF2B5EF4-FFF2-40B4-BE49-F238E27FC236}">
                  <a16:creationId xmlns:a16="http://schemas.microsoft.com/office/drawing/2014/main" id="{CD1DDFF3-76CB-134D-B655-3E51CEAAA453}"/>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7" name="Rectangle 10">
              <a:extLst>
                <a:ext uri="{FF2B5EF4-FFF2-40B4-BE49-F238E27FC236}">
                  <a16:creationId xmlns:a16="http://schemas.microsoft.com/office/drawing/2014/main" id="{030563F3-2CFE-5F42-A75F-35B4B73A2AE8}"/>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8" name="Freeform 11">
              <a:extLst>
                <a:ext uri="{FF2B5EF4-FFF2-40B4-BE49-F238E27FC236}">
                  <a16:creationId xmlns:a16="http://schemas.microsoft.com/office/drawing/2014/main" id="{6CD139A2-A2B0-1E49-A35E-F0486E344B02}"/>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9" name="Freeform 12">
              <a:extLst>
                <a:ext uri="{FF2B5EF4-FFF2-40B4-BE49-F238E27FC236}">
                  <a16:creationId xmlns:a16="http://schemas.microsoft.com/office/drawing/2014/main" id="{CFC8CCC1-2AEA-D04A-9928-B291FB56AB6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50" name="Freeform 13">
              <a:extLst>
                <a:ext uri="{FF2B5EF4-FFF2-40B4-BE49-F238E27FC236}">
                  <a16:creationId xmlns:a16="http://schemas.microsoft.com/office/drawing/2014/main" id="{F4A50EB5-D9A3-214D-9F51-2B12F93F24FA}"/>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51" name="Freeform 14">
              <a:extLst>
                <a:ext uri="{FF2B5EF4-FFF2-40B4-BE49-F238E27FC236}">
                  <a16:creationId xmlns:a16="http://schemas.microsoft.com/office/drawing/2014/main" id="{3EAB080D-2881-EE47-9896-1B557ED974C2}"/>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grpSp>
    </p:spTree>
    <p:extLst>
      <p:ext uri="{BB962C8B-B14F-4D97-AF65-F5344CB8AC3E}">
        <p14:creationId xmlns:p14="http://schemas.microsoft.com/office/powerpoint/2010/main" val="620253692"/>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solidFill>
          <a:schemeClr val="tx1"/>
        </a:solidFill>
        <a:effectLst/>
      </p:bgPr>
    </p:bg>
    <p:spTree>
      <p:nvGrpSpPr>
        <p:cNvPr id="1" name=""/>
        <p:cNvGrpSpPr/>
        <p:nvPr/>
      </p:nvGrpSpPr>
      <p:grpSpPr>
        <a:xfrm>
          <a:off x="0" y="0"/>
          <a:ext cx="0" cy="0"/>
          <a:chOff x="0" y="0"/>
          <a:chExt cx="0" cy="0"/>
        </a:xfrm>
      </p:grpSpPr>
      <p:sp>
        <p:nvSpPr>
          <p:cNvPr id="30" name="Picture Placeholder 8">
            <a:extLst>
              <a:ext uri="{FF2B5EF4-FFF2-40B4-BE49-F238E27FC236}">
                <a16:creationId xmlns:a16="http://schemas.microsoft.com/office/drawing/2014/main" id="{20ED79F2-8A55-4CDA-8525-412D39DD5831}"/>
              </a:ext>
            </a:extLst>
          </p:cNvPr>
          <p:cNvSpPr>
            <a:spLocks noGrp="1"/>
          </p:cNvSpPr>
          <p:nvPr>
            <p:ph type="pic" sz="quarter" idx="11"/>
          </p:nvPr>
        </p:nvSpPr>
        <p:spPr>
          <a:xfrm>
            <a:off x="2500700" y="888682"/>
            <a:ext cx="5832795" cy="5957024"/>
          </a:xfrm>
          <a:prstGeom prst="rect">
            <a:avLst/>
          </a:prstGeom>
        </p:spPr>
        <p:txBody>
          <a:bodyPr/>
          <a:lstStyle>
            <a:lvl1pPr>
              <a:defRPr b="1" i="0">
                <a:latin typeface="Calibri" panose="020F0502020204030204" pitchFamily="34" charset="0"/>
              </a:defRPr>
            </a:lvl1pPr>
          </a:lstStyle>
          <a:p>
            <a:r>
              <a:rPr lang="en-US" noProof="0"/>
              <a:t>Click icon to add picture</a:t>
            </a:r>
          </a:p>
        </p:txBody>
      </p:sp>
      <p:sp>
        <p:nvSpPr>
          <p:cNvPr id="31" name="Title 1">
            <a:extLst>
              <a:ext uri="{FF2B5EF4-FFF2-40B4-BE49-F238E27FC236}">
                <a16:creationId xmlns:a16="http://schemas.microsoft.com/office/drawing/2014/main" id="{ED4906FC-BFAF-4958-9CE9-25C5B04B3489}"/>
              </a:ext>
            </a:extLst>
          </p:cNvPr>
          <p:cNvSpPr>
            <a:spLocks noGrp="1"/>
          </p:cNvSpPr>
          <p:nvPr>
            <p:ph type="ctrTitle"/>
          </p:nvPr>
        </p:nvSpPr>
        <p:spPr bwMode="gray">
          <a:xfrm>
            <a:off x="439925" y="5716836"/>
            <a:ext cx="3899170" cy="987655"/>
          </a:xfrm>
          <a:prstGeom prst="rect">
            <a:avLst/>
          </a:prstGeom>
        </p:spPr>
        <p:txBody>
          <a:bodyPr anchor="b" anchorCtr="0">
            <a:noAutofit/>
          </a:bodyPr>
          <a:lstStyle>
            <a:lvl1pPr algn="l">
              <a:lnSpc>
                <a:spcPts val="3454"/>
              </a:lnSpc>
              <a:defRPr sz="3454" b="0" i="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32" name="Text Placeholder 4">
            <a:extLst>
              <a:ext uri="{FF2B5EF4-FFF2-40B4-BE49-F238E27FC236}">
                <a16:creationId xmlns:a16="http://schemas.microsoft.com/office/drawing/2014/main" id="{5C53C0A8-5E50-476A-9C12-29D90EB611F8}"/>
              </a:ext>
            </a:extLst>
          </p:cNvPr>
          <p:cNvSpPr>
            <a:spLocks noGrp="1"/>
          </p:cNvSpPr>
          <p:nvPr>
            <p:ph type="body" sz="quarter" idx="10"/>
          </p:nvPr>
        </p:nvSpPr>
        <p:spPr>
          <a:xfrm>
            <a:off x="439925" y="7034698"/>
            <a:ext cx="3899170" cy="300987"/>
          </a:xfrm>
          <a:prstGeom prst="rect">
            <a:avLst/>
          </a:prstGeom>
        </p:spPr>
        <p:txBody>
          <a:bodyPr anchor="b">
            <a:noAutofit/>
          </a:bodyPr>
          <a:lstStyle>
            <a:lvl1pPr>
              <a:spcAft>
                <a:spcPts val="0"/>
              </a:spcAft>
              <a:defRPr sz="1511" b="1" i="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41" name="Group 40">
            <a:extLst>
              <a:ext uri="{FF2B5EF4-FFF2-40B4-BE49-F238E27FC236}">
                <a16:creationId xmlns:a16="http://schemas.microsoft.com/office/drawing/2014/main" id="{06EC4AD1-2F37-5248-95EA-925B13C63310}"/>
              </a:ext>
            </a:extLst>
          </p:cNvPr>
          <p:cNvGrpSpPr>
            <a:grpSpLocks noChangeAspect="1"/>
          </p:cNvGrpSpPr>
          <p:nvPr userDrawn="1"/>
        </p:nvGrpSpPr>
        <p:grpSpPr>
          <a:xfrm>
            <a:off x="439927" y="424315"/>
            <a:ext cx="2171260" cy="412776"/>
            <a:chOff x="398463" y="404813"/>
            <a:chExt cx="1627187" cy="307976"/>
          </a:xfrm>
          <a:solidFill>
            <a:schemeClr val="tx1"/>
          </a:solidFill>
        </p:grpSpPr>
        <p:sp>
          <p:nvSpPr>
            <p:cNvPr id="42" name="Oval 5">
              <a:extLst>
                <a:ext uri="{FF2B5EF4-FFF2-40B4-BE49-F238E27FC236}">
                  <a16:creationId xmlns:a16="http://schemas.microsoft.com/office/drawing/2014/main" id="{9262A0D1-C76F-A349-9799-17BD566D431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3" name="Freeform 6">
              <a:extLst>
                <a:ext uri="{FF2B5EF4-FFF2-40B4-BE49-F238E27FC236}">
                  <a16:creationId xmlns:a16="http://schemas.microsoft.com/office/drawing/2014/main" id="{6575C01D-3B4D-934D-B55D-1A903B323C3A}"/>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4" name="Rectangle 7">
              <a:extLst>
                <a:ext uri="{FF2B5EF4-FFF2-40B4-BE49-F238E27FC236}">
                  <a16:creationId xmlns:a16="http://schemas.microsoft.com/office/drawing/2014/main" id="{8389DFDC-4E43-FC43-96F7-6A913B7D57D4}"/>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5" name="Freeform 8">
              <a:extLst>
                <a:ext uri="{FF2B5EF4-FFF2-40B4-BE49-F238E27FC236}">
                  <a16:creationId xmlns:a16="http://schemas.microsoft.com/office/drawing/2014/main" id="{EDF26AD8-20D8-384E-A9DA-F63841489B9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6" name="Rectangle 9">
              <a:extLst>
                <a:ext uri="{FF2B5EF4-FFF2-40B4-BE49-F238E27FC236}">
                  <a16:creationId xmlns:a16="http://schemas.microsoft.com/office/drawing/2014/main" id="{D5A2FA45-229D-C745-A14E-9E3FEA35BF57}"/>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7" name="Rectangle 10">
              <a:extLst>
                <a:ext uri="{FF2B5EF4-FFF2-40B4-BE49-F238E27FC236}">
                  <a16:creationId xmlns:a16="http://schemas.microsoft.com/office/drawing/2014/main" id="{203BE897-54B0-8C47-B51F-CA1F3F70F7DF}"/>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8" name="Freeform 11">
              <a:extLst>
                <a:ext uri="{FF2B5EF4-FFF2-40B4-BE49-F238E27FC236}">
                  <a16:creationId xmlns:a16="http://schemas.microsoft.com/office/drawing/2014/main" id="{84297687-27C3-EC48-8B4E-8B212F0F5B6B}"/>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49" name="Freeform 12">
              <a:extLst>
                <a:ext uri="{FF2B5EF4-FFF2-40B4-BE49-F238E27FC236}">
                  <a16:creationId xmlns:a16="http://schemas.microsoft.com/office/drawing/2014/main" id="{24E29C58-DFAC-E74A-8728-21651142DBB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50" name="Freeform 13">
              <a:extLst>
                <a:ext uri="{FF2B5EF4-FFF2-40B4-BE49-F238E27FC236}">
                  <a16:creationId xmlns:a16="http://schemas.microsoft.com/office/drawing/2014/main" id="{BA7E1384-65EF-4146-AAB0-1C49753D8528}"/>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sp>
          <p:nvSpPr>
            <p:cNvPr id="51" name="Freeform 14">
              <a:extLst>
                <a:ext uri="{FF2B5EF4-FFF2-40B4-BE49-F238E27FC236}">
                  <a16:creationId xmlns:a16="http://schemas.microsoft.com/office/drawing/2014/main" id="{1EFBA69F-3E90-5A45-87EC-4FCDB81BDD39}"/>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noProof="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98885853"/>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926" y="1841787"/>
            <a:ext cx="9243963" cy="1755329"/>
          </a:xfrm>
          <a:prstGeom prst="rect">
            <a:avLst/>
          </a:prstGeom>
        </p:spPr>
        <p:txBody>
          <a:bodyPr anchor="b"/>
          <a:lstStyle>
            <a:lvl1pPr>
              <a:lnSpc>
                <a:spcPct val="95000"/>
              </a:lnSpc>
              <a:defRPr sz="30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39926" y="3779839"/>
            <a:ext cx="9243963" cy="1726811"/>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150685241"/>
      </p:ext>
    </p:extLst>
  </p:cSld>
  <p:clrMapOvr>
    <a:masterClrMapping/>
  </p:clrMapOvr>
  <p:transition>
    <p:fade/>
  </p:transition>
  <p:extLst>
    <p:ext uri="{DCECCB84-F9BA-43D5-87BE-67443E8EF086}">
      <p15:sldGuideLst xmlns:p15="http://schemas.microsoft.com/office/powerpoint/2012/main">
        <p15:guide id="1" orient="horz" pos="2161">
          <p15:clr>
            <a:srgbClr val="FBAE40"/>
          </p15:clr>
        </p15:guide>
        <p15:guide id="2" orient="horz" pos="238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4">
    <p:bg bwMode="gray">
      <p:bgPr>
        <a:solidFill>
          <a:schemeClr val="accent6"/>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12081" y="1880185"/>
            <a:ext cx="9136302" cy="1755329"/>
          </a:xfrm>
          <a:prstGeom prst="rect">
            <a:avLst/>
          </a:prstGeom>
        </p:spPr>
        <p:txBody>
          <a:bodyPr anchor="b"/>
          <a:lstStyle>
            <a:lvl1pPr>
              <a:lnSpc>
                <a:spcPct val="95000"/>
              </a:lnSpc>
              <a:defRPr sz="3885"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12081" y="3779839"/>
            <a:ext cx="9136302" cy="1726811"/>
          </a:xfrm>
          <a:prstGeom prst="rect">
            <a:avLst/>
          </a:prstGeom>
        </p:spPr>
        <p:txBody>
          <a:bodyPr lIns="0" tIns="0" rIns="0" bIns="0">
            <a:noAutofit/>
          </a:bodyPr>
          <a:lstStyle>
            <a:lvl1pPr marL="0" indent="0">
              <a:lnSpc>
                <a:spcPct val="95000"/>
              </a:lnSpc>
              <a:spcAft>
                <a:spcPts val="0"/>
              </a:spcAft>
              <a:buNone/>
              <a:defRPr sz="3885" b="1" i="0">
                <a:solidFill>
                  <a:schemeClr val="bg1"/>
                </a:solidFill>
                <a:latin typeface="Calibri" panose="020F0502020204030204" pitchFamily="34" charset="0"/>
              </a:defRPr>
            </a:lvl1pPr>
            <a:lvl2pPr marL="523455" indent="0">
              <a:buNone/>
              <a:defRPr sz="2290">
                <a:solidFill>
                  <a:schemeClr val="tx1">
                    <a:tint val="75000"/>
                  </a:schemeClr>
                </a:solidFill>
              </a:defRPr>
            </a:lvl2pPr>
            <a:lvl3pPr marL="1046909" indent="0">
              <a:buNone/>
              <a:defRPr sz="2061">
                <a:solidFill>
                  <a:schemeClr val="tx1">
                    <a:tint val="75000"/>
                  </a:schemeClr>
                </a:solidFill>
              </a:defRPr>
            </a:lvl3pPr>
            <a:lvl4pPr marL="1570363" indent="0">
              <a:buNone/>
              <a:defRPr sz="1832">
                <a:solidFill>
                  <a:schemeClr val="tx1">
                    <a:tint val="75000"/>
                  </a:schemeClr>
                </a:solidFill>
              </a:defRPr>
            </a:lvl4pPr>
            <a:lvl5pPr marL="2093817" indent="0">
              <a:buNone/>
              <a:defRPr sz="1832">
                <a:solidFill>
                  <a:schemeClr val="tx1">
                    <a:tint val="75000"/>
                  </a:schemeClr>
                </a:solidFill>
              </a:defRPr>
            </a:lvl5pPr>
            <a:lvl6pPr marL="2617272" indent="0">
              <a:buNone/>
              <a:defRPr sz="1832">
                <a:solidFill>
                  <a:schemeClr val="tx1">
                    <a:tint val="75000"/>
                  </a:schemeClr>
                </a:solidFill>
              </a:defRPr>
            </a:lvl6pPr>
            <a:lvl7pPr marL="3140726" indent="0">
              <a:buNone/>
              <a:defRPr sz="1832">
                <a:solidFill>
                  <a:schemeClr val="tx1">
                    <a:tint val="75000"/>
                  </a:schemeClr>
                </a:solidFill>
              </a:defRPr>
            </a:lvl7pPr>
            <a:lvl8pPr marL="3664181" indent="0">
              <a:buNone/>
              <a:defRPr sz="1832">
                <a:solidFill>
                  <a:schemeClr val="tx1">
                    <a:tint val="75000"/>
                  </a:schemeClr>
                </a:solidFill>
              </a:defRPr>
            </a:lvl8pPr>
            <a:lvl9pPr marL="4187637" indent="0">
              <a:buNone/>
              <a:defRPr sz="1832">
                <a:solidFill>
                  <a:schemeClr val="tx1">
                    <a:tint val="75000"/>
                  </a:schemeClr>
                </a:solidFill>
              </a:defRPr>
            </a:lvl9pPr>
          </a:lstStyle>
          <a:p>
            <a:pPr lvl="0"/>
            <a:r>
              <a:rPr lang="en-US" noProof="0"/>
              <a:t>Click to edit Master text styles</a:t>
            </a:r>
          </a:p>
        </p:txBody>
      </p:sp>
      <p:sp>
        <p:nvSpPr>
          <p:cNvPr id="10" name="TextBox 9">
            <a:extLst>
              <a:ext uri="{FF2B5EF4-FFF2-40B4-BE49-F238E27FC236}">
                <a16:creationId xmlns:a16="http://schemas.microsoft.com/office/drawing/2014/main" id="{4171CF53-E089-4060-8E74-911851E6539D}"/>
              </a:ext>
            </a:extLst>
          </p:cNvPr>
          <p:cNvSpPr txBox="1"/>
          <p:nvPr userDrawn="1"/>
        </p:nvSpPr>
        <p:spPr>
          <a:xfrm>
            <a:off x="9981812" y="7139694"/>
            <a:ext cx="270080" cy="144000"/>
          </a:xfrm>
          <a:prstGeom prst="rect">
            <a:avLst/>
          </a:prstGeom>
          <a:noFill/>
        </p:spPr>
        <p:txBody>
          <a:bodyPr wrap="square" lIns="0" tIns="0" rIns="0" bIns="0" rtlCol="0">
            <a:noAutofit/>
          </a:bodyPr>
          <a:lstStyle/>
          <a:p>
            <a:pPr marL="0" indent="0" algn="r">
              <a:spcBef>
                <a:spcPts val="515"/>
              </a:spcBef>
              <a:buSzPct val="100000"/>
              <a:buFont typeface="Arial"/>
              <a:buNone/>
            </a:pPr>
            <a:fld id="{C58DF478-B544-4ED8-9ED4-6A2648E2D233}" type="slidenum">
              <a:rPr lang="en-US" sz="773" noProof="0" smtClean="0">
                <a:solidFill>
                  <a:schemeClr val="bg1"/>
                </a:solidFill>
                <a:latin typeface="Calibri" panose="020F0502020204030204" pitchFamily="34" charset="0"/>
                <a:cs typeface="Calibri" panose="020F0502020204030204" pitchFamily="34" charset="0"/>
              </a:rPr>
              <a:pPr marL="0" indent="0" algn="r">
                <a:spcBef>
                  <a:spcPts val="515"/>
                </a:spcBef>
                <a:buSzPct val="100000"/>
                <a:buFont typeface="Arial"/>
                <a:buNone/>
              </a:pPr>
              <a:t>‹#›</a:t>
            </a:fld>
            <a:endParaRPr lang="en-US" sz="773" noProof="0">
              <a:solidFill>
                <a:schemeClr val="bg1"/>
              </a:solidFill>
              <a:latin typeface="Calibri" panose="020F0502020204030204" pitchFamily="34" charset="0"/>
              <a:cs typeface="Calibri" panose="020F0502020204030204" pitchFamily="34" charset="0"/>
            </a:endParaRPr>
          </a:p>
        </p:txBody>
      </p:sp>
      <p:sp>
        <p:nvSpPr>
          <p:cNvPr id="11" name="text Copyright" descr="{&quot;templafy&quot;:{&quot;id&quot;:&quot;4094f723-b1a1-42c3-b41e-d7eb56bba1b5&quot;}}" title="UserProfile.LegalEntity.Copyright">
            <a:extLst>
              <a:ext uri="{FF2B5EF4-FFF2-40B4-BE49-F238E27FC236}">
                <a16:creationId xmlns:a16="http://schemas.microsoft.com/office/drawing/2014/main" id="{2E2A30C6-F2F1-4969-B61C-7B146431CC9C}"/>
              </a:ext>
            </a:extLst>
          </p:cNvPr>
          <p:cNvSpPr/>
          <p:nvPr userDrawn="1"/>
        </p:nvSpPr>
        <p:spPr bwMode="gray">
          <a:xfrm>
            <a:off x="439925" y="7139694"/>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 2022. Deloitte Limited (as trustee for the Deloitte Trading Trust).</a:t>
            </a:r>
          </a:p>
        </p:txBody>
      </p:sp>
      <p:sp>
        <p:nvSpPr>
          <p:cNvPr id="12" name="text title" descr="{&quot;templafy&quot;:{&quot;id&quot;:&quot;5e7adaba-ed5f-4f40-b233-d5c6bf49425c&quot;}}" title="Form.PresentationTitle">
            <a:extLst>
              <a:ext uri="{FF2B5EF4-FFF2-40B4-BE49-F238E27FC236}">
                <a16:creationId xmlns:a16="http://schemas.microsoft.com/office/drawing/2014/main" id="{034A306B-165B-4287-AD51-A699608FCFDF}"/>
              </a:ext>
            </a:extLst>
          </p:cNvPr>
          <p:cNvSpPr/>
          <p:nvPr userDrawn="1"/>
        </p:nvSpPr>
        <p:spPr bwMode="gray">
          <a:xfrm>
            <a:off x="6306705" y="7139694"/>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Change Collaborative</a:t>
            </a:r>
          </a:p>
        </p:txBody>
      </p:sp>
      <p:sp>
        <p:nvSpPr>
          <p:cNvPr id="13" name="text class" descr="{&quot;templafy&quot;:{&quot;id&quot;:&quot;ac4107c4-0ac1-4f44-9daa-11b6de406473&quot;}}" title="Form.Confidential.ClassificationInsertText">
            <a:extLst>
              <a:ext uri="{FF2B5EF4-FFF2-40B4-BE49-F238E27FC236}">
                <a16:creationId xmlns:a16="http://schemas.microsoft.com/office/drawing/2014/main" id="{5091E5B9-B759-4B05-B50D-683258415F55}"/>
              </a:ext>
            </a:extLst>
          </p:cNvPr>
          <p:cNvSpPr/>
          <p:nvPr userDrawn="1"/>
        </p:nvSpPr>
        <p:spPr bwMode="gray">
          <a:xfrm>
            <a:off x="8317056" y="7139694"/>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PUBLIC</a:t>
            </a:r>
          </a:p>
        </p:txBody>
      </p:sp>
      <p:sp>
        <p:nvSpPr>
          <p:cNvPr id="14" name="Rectangle 13">
            <a:extLst>
              <a:ext uri="{FF2B5EF4-FFF2-40B4-BE49-F238E27FC236}">
                <a16:creationId xmlns:a16="http://schemas.microsoft.com/office/drawing/2014/main" id="{6574ECDB-D91D-460A-A699-F7B3798FF3BE}"/>
              </a:ext>
            </a:extLst>
          </p:cNvPr>
          <p:cNvSpPr/>
          <p:nvPr userDrawn="1"/>
        </p:nvSpPr>
        <p:spPr bwMode="gray">
          <a:xfrm>
            <a:off x="8259115" y="7163094"/>
            <a:ext cx="10800" cy="972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Tree>
    <p:extLst>
      <p:ext uri="{BB962C8B-B14F-4D97-AF65-F5344CB8AC3E}">
        <p14:creationId xmlns:p14="http://schemas.microsoft.com/office/powerpoint/2010/main" val="3002057053"/>
      </p:ext>
    </p:extLst>
  </p:cSld>
  <p:clrMapOvr>
    <a:masterClrMapping/>
  </p:clrMapOvr>
  <p:transition>
    <p:fade/>
  </p:transition>
  <p:extLst>
    <p:ext uri="{DCECCB84-F9BA-43D5-87BE-67443E8EF086}">
      <p15:sldGuideLst xmlns:p15="http://schemas.microsoft.com/office/powerpoint/2012/main">
        <p15:guide id="1" orient="horz" pos="21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solidFill>
          <a:schemeClr val="bg1"/>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ED4906FC-BFAF-4958-9CE9-25C5B04B3489}"/>
              </a:ext>
            </a:extLst>
          </p:cNvPr>
          <p:cNvSpPr>
            <a:spLocks noGrp="1"/>
          </p:cNvSpPr>
          <p:nvPr>
            <p:ph type="ctrTitle"/>
          </p:nvPr>
        </p:nvSpPr>
        <p:spPr bwMode="gray">
          <a:xfrm>
            <a:off x="439925" y="5502045"/>
            <a:ext cx="3899170" cy="987655"/>
          </a:xfrm>
          <a:prstGeom prst="rect">
            <a:avLst/>
          </a:prstGeom>
        </p:spPr>
        <p:txBody>
          <a:bodyPr anchor="b" anchorCtr="0">
            <a:noAutofit/>
          </a:bodyPr>
          <a:lstStyle>
            <a:lvl1pPr algn="l">
              <a:lnSpc>
                <a:spcPts val="3454"/>
              </a:lnSpc>
              <a:defRPr sz="3000" b="0" i="0">
                <a:solidFill>
                  <a:schemeClr val="accent3"/>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32" name="Text Placeholder 4">
            <a:extLst>
              <a:ext uri="{FF2B5EF4-FFF2-40B4-BE49-F238E27FC236}">
                <a16:creationId xmlns:a16="http://schemas.microsoft.com/office/drawing/2014/main" id="{5C53C0A8-5E50-476A-9C12-29D90EB611F8}"/>
              </a:ext>
            </a:extLst>
          </p:cNvPr>
          <p:cNvSpPr>
            <a:spLocks noGrp="1"/>
          </p:cNvSpPr>
          <p:nvPr>
            <p:ph type="body" sz="quarter" idx="10"/>
          </p:nvPr>
        </p:nvSpPr>
        <p:spPr>
          <a:xfrm>
            <a:off x="439925" y="6880608"/>
            <a:ext cx="3899170" cy="300987"/>
          </a:xfrm>
          <a:prstGeom prst="rect">
            <a:avLst/>
          </a:prstGeom>
        </p:spPr>
        <p:txBody>
          <a:bodyPr anchor="b">
            <a:noAutofit/>
          </a:bodyPr>
          <a:lstStyle>
            <a:lvl1pPr>
              <a:spcAft>
                <a:spcPts val="0"/>
              </a:spcAft>
              <a:defRPr sz="1100"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41" name="Group 40">
            <a:extLst>
              <a:ext uri="{FF2B5EF4-FFF2-40B4-BE49-F238E27FC236}">
                <a16:creationId xmlns:a16="http://schemas.microsoft.com/office/drawing/2014/main" id="{06EC4AD1-2F37-5248-95EA-925B13C63310}"/>
              </a:ext>
            </a:extLst>
          </p:cNvPr>
          <p:cNvGrpSpPr>
            <a:grpSpLocks noChangeAspect="1"/>
          </p:cNvGrpSpPr>
          <p:nvPr userDrawn="1"/>
        </p:nvGrpSpPr>
        <p:grpSpPr>
          <a:xfrm>
            <a:off x="439927" y="424315"/>
            <a:ext cx="2171260" cy="412776"/>
            <a:chOff x="398463" y="404813"/>
            <a:chExt cx="1627187" cy="307976"/>
          </a:xfrm>
          <a:solidFill>
            <a:schemeClr val="tx1"/>
          </a:solidFill>
        </p:grpSpPr>
        <p:sp>
          <p:nvSpPr>
            <p:cNvPr id="42" name="Oval 5">
              <a:extLst>
                <a:ext uri="{FF2B5EF4-FFF2-40B4-BE49-F238E27FC236}">
                  <a16:creationId xmlns:a16="http://schemas.microsoft.com/office/drawing/2014/main" id="{9262A0D1-C76F-A349-9799-17BD566D431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3" name="Freeform 6">
              <a:extLst>
                <a:ext uri="{FF2B5EF4-FFF2-40B4-BE49-F238E27FC236}">
                  <a16:creationId xmlns:a16="http://schemas.microsoft.com/office/drawing/2014/main" id="{6575C01D-3B4D-934D-B55D-1A903B323C3A}"/>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4" name="Rectangle 7">
              <a:extLst>
                <a:ext uri="{FF2B5EF4-FFF2-40B4-BE49-F238E27FC236}">
                  <a16:creationId xmlns:a16="http://schemas.microsoft.com/office/drawing/2014/main" id="{8389DFDC-4E43-FC43-96F7-6A913B7D57D4}"/>
                </a:ext>
              </a:extLst>
            </p:cNvPr>
            <p:cNvSpPr>
              <a:spLocks noChangeArrowheads="1"/>
            </p:cNvSpPr>
            <p:nvPr userDrawn="1"/>
          </p:nvSpPr>
          <p:spPr bwMode="auto">
            <a:xfrm>
              <a:off x="906463" y="404813"/>
              <a:ext cx="74612" cy="303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5" name="Freeform 8">
              <a:extLst>
                <a:ext uri="{FF2B5EF4-FFF2-40B4-BE49-F238E27FC236}">
                  <a16:creationId xmlns:a16="http://schemas.microsoft.com/office/drawing/2014/main" id="{EDF26AD8-20D8-384E-A9DA-F63841489B9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6" name="Rectangle 9">
              <a:extLst>
                <a:ext uri="{FF2B5EF4-FFF2-40B4-BE49-F238E27FC236}">
                  <a16:creationId xmlns:a16="http://schemas.microsoft.com/office/drawing/2014/main" id="{D5A2FA45-229D-C745-A14E-9E3FEA35BF57}"/>
                </a:ext>
              </a:extLst>
            </p:cNvPr>
            <p:cNvSpPr>
              <a:spLocks noChangeArrowheads="1"/>
            </p:cNvSpPr>
            <p:nvPr userDrawn="1"/>
          </p:nvSpPr>
          <p:spPr bwMode="auto">
            <a:xfrm>
              <a:off x="1257300" y="482601"/>
              <a:ext cx="74612" cy="225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7" name="Rectangle 10">
              <a:extLst>
                <a:ext uri="{FF2B5EF4-FFF2-40B4-BE49-F238E27FC236}">
                  <a16:creationId xmlns:a16="http://schemas.microsoft.com/office/drawing/2014/main" id="{203BE897-54B0-8C47-B51F-CA1F3F70F7DF}"/>
                </a:ext>
              </a:extLst>
            </p:cNvPr>
            <p:cNvSpPr>
              <a:spLocks noChangeArrowheads="1"/>
            </p:cNvSpPr>
            <p:nvPr userDrawn="1"/>
          </p:nvSpPr>
          <p:spPr bwMode="auto">
            <a:xfrm>
              <a:off x="1257300" y="404813"/>
              <a:ext cx="74612"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8" name="Freeform 11">
              <a:extLst>
                <a:ext uri="{FF2B5EF4-FFF2-40B4-BE49-F238E27FC236}">
                  <a16:creationId xmlns:a16="http://schemas.microsoft.com/office/drawing/2014/main" id="{84297687-27C3-EC48-8B4E-8B212F0F5B6B}"/>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9" name="Freeform 12">
              <a:extLst>
                <a:ext uri="{FF2B5EF4-FFF2-40B4-BE49-F238E27FC236}">
                  <a16:creationId xmlns:a16="http://schemas.microsoft.com/office/drawing/2014/main" id="{24E29C58-DFAC-E74A-8728-21651142DBB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50" name="Freeform 13">
              <a:extLst>
                <a:ext uri="{FF2B5EF4-FFF2-40B4-BE49-F238E27FC236}">
                  <a16:creationId xmlns:a16="http://schemas.microsoft.com/office/drawing/2014/main" id="{BA7E1384-65EF-4146-AAB0-1C49753D8528}"/>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51" name="Freeform 14">
              <a:extLst>
                <a:ext uri="{FF2B5EF4-FFF2-40B4-BE49-F238E27FC236}">
                  <a16:creationId xmlns:a16="http://schemas.microsoft.com/office/drawing/2014/main" id="{1EFBA69F-3E90-5A45-87EC-4FCDB81BDD39}"/>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grpSp>
    </p:spTree>
    <p:extLst>
      <p:ext uri="{BB962C8B-B14F-4D97-AF65-F5344CB8AC3E}">
        <p14:creationId xmlns:p14="http://schemas.microsoft.com/office/powerpoint/2010/main" val="2895032662"/>
      </p:ext>
    </p:extLst>
  </p:cSld>
  <p:clrMapOvr>
    <a:masterClrMapping/>
  </p:clrMapOvr>
  <p:transition>
    <p:fade/>
  </p:transition>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12081" y="1880185"/>
            <a:ext cx="9136302" cy="1755329"/>
          </a:xfrm>
          <a:prstGeom prst="rect">
            <a:avLst/>
          </a:prstGeom>
        </p:spPr>
        <p:txBody>
          <a:bodyPr anchor="b"/>
          <a:lstStyle>
            <a:lvl1pPr>
              <a:lnSpc>
                <a:spcPct val="95000"/>
              </a:lnSpc>
              <a:defRPr sz="3885"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12081" y="3779839"/>
            <a:ext cx="9136302" cy="1726811"/>
          </a:xfrm>
          <a:prstGeom prst="rect">
            <a:avLst/>
          </a:prstGeom>
        </p:spPr>
        <p:txBody>
          <a:bodyPr lIns="0" tIns="0" rIns="0" bIns="0">
            <a:noAutofit/>
          </a:bodyPr>
          <a:lstStyle>
            <a:lvl1pPr marL="0" indent="0">
              <a:lnSpc>
                <a:spcPct val="95000"/>
              </a:lnSpc>
              <a:spcAft>
                <a:spcPts val="0"/>
              </a:spcAft>
              <a:buNone/>
              <a:defRPr sz="3885" b="1" i="0">
                <a:solidFill>
                  <a:schemeClr val="bg1"/>
                </a:solidFill>
                <a:latin typeface="Calibri" panose="020F0502020204030204" pitchFamily="34" charset="0"/>
              </a:defRPr>
            </a:lvl1pPr>
            <a:lvl2pPr marL="523455" indent="0">
              <a:buNone/>
              <a:defRPr sz="2290">
                <a:solidFill>
                  <a:schemeClr val="tx1">
                    <a:tint val="75000"/>
                  </a:schemeClr>
                </a:solidFill>
              </a:defRPr>
            </a:lvl2pPr>
            <a:lvl3pPr marL="1046909" indent="0">
              <a:buNone/>
              <a:defRPr sz="2061">
                <a:solidFill>
                  <a:schemeClr val="tx1">
                    <a:tint val="75000"/>
                  </a:schemeClr>
                </a:solidFill>
              </a:defRPr>
            </a:lvl3pPr>
            <a:lvl4pPr marL="1570363" indent="0">
              <a:buNone/>
              <a:defRPr sz="1832">
                <a:solidFill>
                  <a:schemeClr val="tx1">
                    <a:tint val="75000"/>
                  </a:schemeClr>
                </a:solidFill>
              </a:defRPr>
            </a:lvl4pPr>
            <a:lvl5pPr marL="2093817" indent="0">
              <a:buNone/>
              <a:defRPr sz="1832">
                <a:solidFill>
                  <a:schemeClr val="tx1">
                    <a:tint val="75000"/>
                  </a:schemeClr>
                </a:solidFill>
              </a:defRPr>
            </a:lvl5pPr>
            <a:lvl6pPr marL="2617272" indent="0">
              <a:buNone/>
              <a:defRPr sz="1832">
                <a:solidFill>
                  <a:schemeClr val="tx1">
                    <a:tint val="75000"/>
                  </a:schemeClr>
                </a:solidFill>
              </a:defRPr>
            </a:lvl6pPr>
            <a:lvl7pPr marL="3140726" indent="0">
              <a:buNone/>
              <a:defRPr sz="1832">
                <a:solidFill>
                  <a:schemeClr val="tx1">
                    <a:tint val="75000"/>
                  </a:schemeClr>
                </a:solidFill>
              </a:defRPr>
            </a:lvl7pPr>
            <a:lvl8pPr marL="3664181" indent="0">
              <a:buNone/>
              <a:defRPr sz="1832">
                <a:solidFill>
                  <a:schemeClr val="tx1">
                    <a:tint val="75000"/>
                  </a:schemeClr>
                </a:solidFill>
              </a:defRPr>
            </a:lvl8pPr>
            <a:lvl9pPr marL="4187637" indent="0">
              <a:buNone/>
              <a:defRPr sz="1832">
                <a:solidFill>
                  <a:schemeClr val="tx1">
                    <a:tint val="75000"/>
                  </a:schemeClr>
                </a:solidFill>
              </a:defRPr>
            </a:lvl9pPr>
          </a:lstStyle>
          <a:p>
            <a:pPr lvl="0"/>
            <a:r>
              <a:rPr lang="en-US" noProof="0"/>
              <a:t>Click to edit Master text styles</a:t>
            </a:r>
          </a:p>
        </p:txBody>
      </p:sp>
      <p:sp>
        <p:nvSpPr>
          <p:cNvPr id="10" name="TextBox 9">
            <a:extLst>
              <a:ext uri="{FF2B5EF4-FFF2-40B4-BE49-F238E27FC236}">
                <a16:creationId xmlns:a16="http://schemas.microsoft.com/office/drawing/2014/main" id="{34034E0F-C7CD-4A07-A82A-C3CC29BE723A}"/>
              </a:ext>
            </a:extLst>
          </p:cNvPr>
          <p:cNvSpPr txBox="1"/>
          <p:nvPr userDrawn="1"/>
        </p:nvSpPr>
        <p:spPr>
          <a:xfrm>
            <a:off x="9981812" y="7139694"/>
            <a:ext cx="270080" cy="144000"/>
          </a:xfrm>
          <a:prstGeom prst="rect">
            <a:avLst/>
          </a:prstGeom>
          <a:noFill/>
        </p:spPr>
        <p:txBody>
          <a:bodyPr wrap="square" lIns="0" tIns="0" rIns="0" bIns="0" rtlCol="0">
            <a:noAutofit/>
          </a:bodyPr>
          <a:lstStyle/>
          <a:p>
            <a:pPr marL="0" indent="0" algn="r">
              <a:spcBef>
                <a:spcPts val="515"/>
              </a:spcBef>
              <a:buSzPct val="100000"/>
              <a:buFont typeface="Arial"/>
              <a:buNone/>
            </a:pPr>
            <a:fld id="{C58DF478-B544-4ED8-9ED4-6A2648E2D233}" type="slidenum">
              <a:rPr lang="en-US" sz="773" noProof="0" smtClean="0">
                <a:solidFill>
                  <a:schemeClr val="bg1"/>
                </a:solidFill>
                <a:latin typeface="Calibri" panose="020F0502020204030204" pitchFamily="34" charset="0"/>
                <a:cs typeface="Calibri" panose="020F0502020204030204" pitchFamily="34" charset="0"/>
              </a:rPr>
              <a:pPr marL="0" indent="0" algn="r">
                <a:spcBef>
                  <a:spcPts val="515"/>
                </a:spcBef>
                <a:buSzPct val="100000"/>
                <a:buFont typeface="Arial"/>
                <a:buNone/>
              </a:pPr>
              <a:t>‹#›</a:t>
            </a:fld>
            <a:endParaRPr lang="en-US" sz="773" noProof="0">
              <a:solidFill>
                <a:schemeClr val="bg1"/>
              </a:solidFill>
              <a:latin typeface="Calibri" panose="020F0502020204030204" pitchFamily="34" charset="0"/>
              <a:cs typeface="Calibri" panose="020F0502020204030204" pitchFamily="34" charset="0"/>
            </a:endParaRPr>
          </a:p>
        </p:txBody>
      </p:sp>
      <p:sp>
        <p:nvSpPr>
          <p:cNvPr id="11" name="text Copyright" descr="{&quot;templafy&quot;:{&quot;id&quot;:&quot;a79f3b9e-a944-438c-b1bc-e92cc34f9bb4&quot;}}" title="UserProfile.LegalEntity.Copyright">
            <a:extLst>
              <a:ext uri="{FF2B5EF4-FFF2-40B4-BE49-F238E27FC236}">
                <a16:creationId xmlns:a16="http://schemas.microsoft.com/office/drawing/2014/main" id="{C053B67C-AF11-4DC8-A048-1D114E8CA90C}"/>
              </a:ext>
            </a:extLst>
          </p:cNvPr>
          <p:cNvSpPr/>
          <p:nvPr userDrawn="1"/>
        </p:nvSpPr>
        <p:spPr bwMode="gray">
          <a:xfrm>
            <a:off x="439925" y="7139694"/>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 2022. Deloitte Limited (as trustee for the Deloitte Trading Trust).</a:t>
            </a:r>
          </a:p>
        </p:txBody>
      </p:sp>
      <p:sp>
        <p:nvSpPr>
          <p:cNvPr id="12" name="text title" descr="{&quot;templafy&quot;:{&quot;id&quot;:&quot;703eefdf-b0cd-4179-bf02-5f60f1f637e0&quot;}}" title="Form.PresentationTitle">
            <a:extLst>
              <a:ext uri="{FF2B5EF4-FFF2-40B4-BE49-F238E27FC236}">
                <a16:creationId xmlns:a16="http://schemas.microsoft.com/office/drawing/2014/main" id="{14D5F28D-AA8A-4AB4-9BA3-1FB1010481F0}"/>
              </a:ext>
            </a:extLst>
          </p:cNvPr>
          <p:cNvSpPr/>
          <p:nvPr userDrawn="1"/>
        </p:nvSpPr>
        <p:spPr bwMode="gray">
          <a:xfrm>
            <a:off x="6306705" y="7139694"/>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Change Collaborative</a:t>
            </a:r>
          </a:p>
        </p:txBody>
      </p:sp>
      <p:sp>
        <p:nvSpPr>
          <p:cNvPr id="13" name="text class" descr="{&quot;templafy&quot;:{&quot;id&quot;:&quot;2be1b3e9-1b26-4dde-9413-18cd63f0acf6&quot;}}" title="Form.Confidential.ClassificationInsertText">
            <a:extLst>
              <a:ext uri="{FF2B5EF4-FFF2-40B4-BE49-F238E27FC236}">
                <a16:creationId xmlns:a16="http://schemas.microsoft.com/office/drawing/2014/main" id="{4264AFA9-692B-41F8-8D35-3753D26C88C9}"/>
              </a:ext>
            </a:extLst>
          </p:cNvPr>
          <p:cNvSpPr/>
          <p:nvPr userDrawn="1"/>
        </p:nvSpPr>
        <p:spPr bwMode="gray">
          <a:xfrm>
            <a:off x="8317056" y="7139694"/>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PUBLIC</a:t>
            </a:r>
          </a:p>
        </p:txBody>
      </p:sp>
      <p:sp>
        <p:nvSpPr>
          <p:cNvPr id="14" name="Rectangle 13">
            <a:extLst>
              <a:ext uri="{FF2B5EF4-FFF2-40B4-BE49-F238E27FC236}">
                <a16:creationId xmlns:a16="http://schemas.microsoft.com/office/drawing/2014/main" id="{29322010-66A2-4316-9672-D42F7ED34A4D}"/>
              </a:ext>
            </a:extLst>
          </p:cNvPr>
          <p:cNvSpPr/>
          <p:nvPr userDrawn="1"/>
        </p:nvSpPr>
        <p:spPr bwMode="gray">
          <a:xfrm>
            <a:off x="8259115" y="7163094"/>
            <a:ext cx="10800" cy="972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Tree>
    <p:extLst>
      <p:ext uri="{BB962C8B-B14F-4D97-AF65-F5344CB8AC3E}">
        <p14:creationId xmlns:p14="http://schemas.microsoft.com/office/powerpoint/2010/main" val="1340005993"/>
      </p:ext>
    </p:extLst>
  </p:cSld>
  <p:clrMapOvr>
    <a:masterClrMapping/>
  </p:clrMapOvr>
  <p:transition>
    <p:fade/>
  </p:transition>
  <p:extLst>
    <p:ext uri="{DCECCB84-F9BA-43D5-87BE-67443E8EF086}">
      <p15:sldGuideLst xmlns:p15="http://schemas.microsoft.com/office/powerpoint/2012/main">
        <p15:guide id="1" orient="horz" pos="216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tcile">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63512C-FE7E-CB48-87EE-CD7A0DB3917B}"/>
              </a:ext>
            </a:extLst>
          </p:cNvPr>
          <p:cNvSpPr txBox="1"/>
          <p:nvPr userDrawn="1"/>
        </p:nvSpPr>
        <p:spPr>
          <a:xfrm>
            <a:off x="439922" y="7139695"/>
            <a:ext cx="270080" cy="118943"/>
          </a:xfrm>
          <a:prstGeom prst="rect">
            <a:avLst/>
          </a:prstGeom>
          <a:noFill/>
        </p:spPr>
        <p:txBody>
          <a:bodyPr wrap="square" lIns="0" tIns="0" rIns="0" bIns="0" rtlCol="0">
            <a:spAutoFit/>
          </a:bodyPr>
          <a:lstStyle/>
          <a:p>
            <a:pPr marL="0" indent="0" algn="l">
              <a:spcBef>
                <a:spcPts val="515"/>
              </a:spcBef>
              <a:buSzPct val="100000"/>
              <a:buFont typeface="Arial"/>
              <a:buNone/>
            </a:pPr>
            <a:fld id="{C58DF478-B544-4ED8-9ED4-6A2648E2D233}" type="slidenum">
              <a:rPr lang="en-US" sz="773" b="0" i="0" noProof="0" smtClean="0">
                <a:solidFill>
                  <a:schemeClr val="tx1"/>
                </a:solidFill>
                <a:latin typeface="Calibri Light" panose="020F0302020204030204" pitchFamily="34" charset="0"/>
                <a:cs typeface="Calibri Light" panose="020F0302020204030204" pitchFamily="34" charset="0"/>
              </a:rPr>
              <a:pPr marL="0" indent="0" algn="l">
                <a:spcBef>
                  <a:spcPts val="515"/>
                </a:spcBef>
                <a:buSzPct val="100000"/>
                <a:buFont typeface="Arial"/>
                <a:buNone/>
              </a:pPr>
              <a:t>‹#›</a:t>
            </a:fld>
            <a:endParaRPr lang="en-US" sz="773" b="0" i="0" noProof="0">
              <a:solidFill>
                <a:schemeClr val="tx1"/>
              </a:solidFill>
              <a:latin typeface="Calibri Light" panose="020F0302020204030204" pitchFamily="34" charset="0"/>
              <a:cs typeface="Calibri Light" panose="020F0302020204030204" pitchFamily="34" charset="0"/>
            </a:endParaRPr>
          </a:p>
        </p:txBody>
      </p:sp>
      <p:sp>
        <p:nvSpPr>
          <p:cNvPr id="7" name="Copyright">
            <a:extLst>
              <a:ext uri="{FF2B5EF4-FFF2-40B4-BE49-F238E27FC236}">
                <a16:creationId xmlns:a16="http://schemas.microsoft.com/office/drawing/2014/main" id="{E54620C1-D26E-DA48-BDF9-53ADBF0241F8}"/>
              </a:ext>
            </a:extLst>
          </p:cNvPr>
          <p:cNvSpPr txBox="1"/>
          <p:nvPr userDrawn="1"/>
        </p:nvSpPr>
        <p:spPr>
          <a:xfrm>
            <a:off x="439922" y="349986"/>
            <a:ext cx="4696232" cy="107722"/>
          </a:xfrm>
          <a:prstGeom prst="rect">
            <a:avLst/>
          </a:prstGeom>
          <a:noFill/>
        </p:spPr>
        <p:txBody>
          <a:bodyPr wrap="square" lIns="0" tIns="0" rIns="0" bIns="0" rtlCol="0">
            <a:spAutoFit/>
          </a:bodyPr>
          <a:lstStyle/>
          <a:p>
            <a:r>
              <a:rPr lang="en-NZ" sz="700" b="1" i="0" kern="1200">
                <a:solidFill>
                  <a:schemeClr val="tx1"/>
                </a:solidFill>
                <a:effectLst/>
                <a:latin typeface="Calibri" panose="020F0502020204030204" pitchFamily="34" charset="0"/>
                <a:ea typeface="+mn-ea"/>
                <a:cs typeface="+mn-cs"/>
              </a:rPr>
              <a:t>Proposal title goes here </a:t>
            </a:r>
            <a:r>
              <a:rPr lang="en-NZ" sz="700" b="0" i="0" kern="1200">
                <a:solidFill>
                  <a:schemeClr val="tx1"/>
                </a:solidFill>
                <a:effectLst/>
                <a:latin typeface="Calibri Light" panose="020F0302020204030204" pitchFamily="34" charset="0"/>
                <a:ea typeface="+mn-ea"/>
                <a:cs typeface="Calibri Light" panose="020F0302020204030204" pitchFamily="34" charset="0"/>
              </a:rPr>
              <a:t>| Section title goes here</a:t>
            </a:r>
          </a:p>
        </p:txBody>
      </p:sp>
      <p:sp>
        <p:nvSpPr>
          <p:cNvPr id="4" name="Text Placeholder 2">
            <a:extLst>
              <a:ext uri="{FF2B5EF4-FFF2-40B4-BE49-F238E27FC236}">
                <a16:creationId xmlns:a16="http://schemas.microsoft.com/office/drawing/2014/main" id="{D59A93A5-EC79-1243-88B7-FCCAA935AD02}"/>
              </a:ext>
            </a:extLst>
          </p:cNvPr>
          <p:cNvSpPr>
            <a:spLocks noGrp="1"/>
          </p:cNvSpPr>
          <p:nvPr>
            <p:ph type="body" idx="1"/>
          </p:nvPr>
        </p:nvSpPr>
        <p:spPr bwMode="gray">
          <a:xfrm>
            <a:off x="420572" y="3358173"/>
            <a:ext cx="2325045" cy="3375548"/>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5" name="Title 1">
            <a:extLst>
              <a:ext uri="{FF2B5EF4-FFF2-40B4-BE49-F238E27FC236}">
                <a16:creationId xmlns:a16="http://schemas.microsoft.com/office/drawing/2014/main" id="{CAF82248-E0C7-5243-9E26-D72786086D1D}"/>
              </a:ext>
            </a:extLst>
          </p:cNvPr>
          <p:cNvSpPr>
            <a:spLocks noGrp="1"/>
          </p:cNvSpPr>
          <p:nvPr>
            <p:ph type="title"/>
          </p:nvPr>
        </p:nvSpPr>
        <p:spPr bwMode="gray">
          <a:xfrm>
            <a:off x="332649" y="754629"/>
            <a:ext cx="4907690" cy="1000699"/>
          </a:xfrm>
          <a:prstGeom prst="rect">
            <a:avLst/>
          </a:prstGeom>
        </p:spPr>
        <p:txBody>
          <a:bodyPr anchor="t"/>
          <a:lstStyle>
            <a:lvl1pPr>
              <a:lnSpc>
                <a:spcPct val="95000"/>
              </a:lnSpc>
              <a:defRPr sz="3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8" name="Text Placeholder 2">
            <a:extLst>
              <a:ext uri="{FF2B5EF4-FFF2-40B4-BE49-F238E27FC236}">
                <a16:creationId xmlns:a16="http://schemas.microsoft.com/office/drawing/2014/main" id="{BDE112FC-B409-C240-ABA7-5543956D0D03}"/>
              </a:ext>
            </a:extLst>
          </p:cNvPr>
          <p:cNvSpPr>
            <a:spLocks noGrp="1"/>
          </p:cNvSpPr>
          <p:nvPr>
            <p:ph type="body" idx="10"/>
          </p:nvPr>
        </p:nvSpPr>
        <p:spPr bwMode="gray">
          <a:xfrm>
            <a:off x="2915294" y="3358173"/>
            <a:ext cx="2325045" cy="3375548"/>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9" name="Text Placeholder 2">
            <a:extLst>
              <a:ext uri="{FF2B5EF4-FFF2-40B4-BE49-F238E27FC236}">
                <a16:creationId xmlns:a16="http://schemas.microsoft.com/office/drawing/2014/main" id="{EC1876AB-10AE-6A4D-B54C-DF70AAF63D78}"/>
              </a:ext>
            </a:extLst>
          </p:cNvPr>
          <p:cNvSpPr>
            <a:spLocks noGrp="1"/>
          </p:cNvSpPr>
          <p:nvPr>
            <p:ph type="body" idx="11"/>
          </p:nvPr>
        </p:nvSpPr>
        <p:spPr bwMode="gray">
          <a:xfrm>
            <a:off x="5410016" y="3358173"/>
            <a:ext cx="2325045" cy="3375548"/>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0" name="Text Placeholder 2">
            <a:extLst>
              <a:ext uri="{FF2B5EF4-FFF2-40B4-BE49-F238E27FC236}">
                <a16:creationId xmlns:a16="http://schemas.microsoft.com/office/drawing/2014/main" id="{846530BD-1647-DD4B-9A54-21A0360F90D4}"/>
              </a:ext>
            </a:extLst>
          </p:cNvPr>
          <p:cNvSpPr>
            <a:spLocks noGrp="1"/>
          </p:cNvSpPr>
          <p:nvPr>
            <p:ph type="body" idx="12"/>
          </p:nvPr>
        </p:nvSpPr>
        <p:spPr bwMode="gray">
          <a:xfrm>
            <a:off x="7904737" y="3358173"/>
            <a:ext cx="2325045" cy="3375548"/>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1" name="Text Placeholder 2">
            <a:extLst>
              <a:ext uri="{FF2B5EF4-FFF2-40B4-BE49-F238E27FC236}">
                <a16:creationId xmlns:a16="http://schemas.microsoft.com/office/drawing/2014/main" id="{C684A8C2-CAC9-5D43-ADFC-19F6A9A477B2}"/>
              </a:ext>
            </a:extLst>
          </p:cNvPr>
          <p:cNvSpPr>
            <a:spLocks noGrp="1"/>
          </p:cNvSpPr>
          <p:nvPr>
            <p:ph type="body" idx="13"/>
          </p:nvPr>
        </p:nvSpPr>
        <p:spPr bwMode="gray">
          <a:xfrm>
            <a:off x="420572" y="2060553"/>
            <a:ext cx="4819767" cy="1000699"/>
          </a:xfrm>
          <a:prstGeom prst="rect">
            <a:avLst/>
          </a:prstGeom>
        </p:spPr>
        <p:txBody>
          <a:bodyPr lIns="0" tIns="0" rIns="0" bIns="0">
            <a:noAutofit/>
          </a:bodyPr>
          <a:lstStyle>
            <a:lvl1pPr marL="0" indent="0">
              <a:lnSpc>
                <a:spcPct val="95000"/>
              </a:lnSpc>
              <a:spcAft>
                <a:spcPts val="0"/>
              </a:spcAft>
              <a:buNone/>
              <a:defRPr sz="1400" b="0" i="0">
                <a:solidFill>
                  <a:schemeClr val="tx1"/>
                </a:solidFill>
                <a:latin typeface="Calibri Light" panose="020F0302020204030204" pitchFamily="34" charset="0"/>
                <a:cs typeface="Calibri Light" panose="020F03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22551460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Artcile">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63512C-FE7E-CB48-87EE-CD7A0DB3917B}"/>
              </a:ext>
            </a:extLst>
          </p:cNvPr>
          <p:cNvSpPr txBox="1"/>
          <p:nvPr userDrawn="1"/>
        </p:nvSpPr>
        <p:spPr>
          <a:xfrm>
            <a:off x="439922" y="7139695"/>
            <a:ext cx="270080" cy="118943"/>
          </a:xfrm>
          <a:prstGeom prst="rect">
            <a:avLst/>
          </a:prstGeom>
          <a:noFill/>
        </p:spPr>
        <p:txBody>
          <a:bodyPr wrap="square" lIns="0" tIns="0" rIns="0" bIns="0" rtlCol="0">
            <a:spAutoFit/>
          </a:bodyPr>
          <a:lstStyle/>
          <a:p>
            <a:pPr marL="0" indent="0" algn="l">
              <a:spcBef>
                <a:spcPts val="515"/>
              </a:spcBef>
              <a:buSzPct val="100000"/>
              <a:buFont typeface="Arial"/>
              <a:buNone/>
            </a:pPr>
            <a:fld id="{C58DF478-B544-4ED8-9ED4-6A2648E2D233}" type="slidenum">
              <a:rPr lang="en-US" sz="773" b="0" i="0" noProof="0" smtClean="0">
                <a:solidFill>
                  <a:schemeClr val="tx1"/>
                </a:solidFill>
                <a:latin typeface="Calibri Light" panose="020F0302020204030204" pitchFamily="34" charset="0"/>
                <a:cs typeface="Calibri Light" panose="020F0302020204030204" pitchFamily="34" charset="0"/>
              </a:rPr>
              <a:pPr marL="0" indent="0" algn="l">
                <a:spcBef>
                  <a:spcPts val="515"/>
                </a:spcBef>
                <a:buSzPct val="100000"/>
                <a:buFont typeface="Arial"/>
                <a:buNone/>
              </a:pPr>
              <a:t>‹#›</a:t>
            </a:fld>
            <a:endParaRPr lang="en-US" sz="773" b="0" i="0" noProof="0">
              <a:solidFill>
                <a:schemeClr val="tx1"/>
              </a:solidFill>
              <a:latin typeface="Calibri Light" panose="020F0302020204030204" pitchFamily="34" charset="0"/>
              <a:cs typeface="Calibri Light" panose="020F0302020204030204" pitchFamily="34" charset="0"/>
            </a:endParaRPr>
          </a:p>
        </p:txBody>
      </p:sp>
      <p:sp>
        <p:nvSpPr>
          <p:cNvPr id="7" name="Copyright">
            <a:extLst>
              <a:ext uri="{FF2B5EF4-FFF2-40B4-BE49-F238E27FC236}">
                <a16:creationId xmlns:a16="http://schemas.microsoft.com/office/drawing/2014/main" id="{E54620C1-D26E-DA48-BDF9-53ADBF0241F8}"/>
              </a:ext>
            </a:extLst>
          </p:cNvPr>
          <p:cNvSpPr txBox="1"/>
          <p:nvPr userDrawn="1"/>
        </p:nvSpPr>
        <p:spPr>
          <a:xfrm>
            <a:off x="439922" y="349986"/>
            <a:ext cx="4696232" cy="107722"/>
          </a:xfrm>
          <a:prstGeom prst="rect">
            <a:avLst/>
          </a:prstGeom>
          <a:noFill/>
        </p:spPr>
        <p:txBody>
          <a:bodyPr wrap="square" lIns="0" tIns="0" rIns="0" bIns="0" rtlCol="0">
            <a:spAutoFit/>
          </a:bodyPr>
          <a:lstStyle/>
          <a:p>
            <a:r>
              <a:rPr lang="en-NZ" sz="700" b="1" i="0" kern="1200">
                <a:solidFill>
                  <a:schemeClr val="tx1"/>
                </a:solidFill>
                <a:effectLst/>
                <a:latin typeface="Calibri" panose="020F0502020204030204" pitchFamily="34" charset="0"/>
                <a:ea typeface="+mn-ea"/>
                <a:cs typeface="+mn-cs"/>
              </a:rPr>
              <a:t>Proposal title goes here </a:t>
            </a:r>
            <a:r>
              <a:rPr lang="en-NZ" sz="700" b="0" i="0" kern="1200">
                <a:solidFill>
                  <a:schemeClr val="tx1"/>
                </a:solidFill>
                <a:effectLst/>
                <a:latin typeface="Calibri Light" panose="020F0302020204030204" pitchFamily="34" charset="0"/>
                <a:ea typeface="+mn-ea"/>
                <a:cs typeface="Calibri Light" panose="020F0302020204030204" pitchFamily="34" charset="0"/>
              </a:rPr>
              <a:t>| Section title goes here</a:t>
            </a:r>
          </a:p>
        </p:txBody>
      </p:sp>
      <p:sp>
        <p:nvSpPr>
          <p:cNvPr id="9" name="Text Placeholder 2">
            <a:extLst>
              <a:ext uri="{FF2B5EF4-FFF2-40B4-BE49-F238E27FC236}">
                <a16:creationId xmlns:a16="http://schemas.microsoft.com/office/drawing/2014/main" id="{C68F238D-BF8A-5F42-9E93-C33D8DAEFD10}"/>
              </a:ext>
            </a:extLst>
          </p:cNvPr>
          <p:cNvSpPr>
            <a:spLocks noGrp="1"/>
          </p:cNvSpPr>
          <p:nvPr>
            <p:ph type="body" idx="1"/>
          </p:nvPr>
        </p:nvSpPr>
        <p:spPr bwMode="gray">
          <a:xfrm>
            <a:off x="420572" y="2060553"/>
            <a:ext cx="2325045" cy="4673168"/>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1" name="Text Placeholder 2">
            <a:extLst>
              <a:ext uri="{FF2B5EF4-FFF2-40B4-BE49-F238E27FC236}">
                <a16:creationId xmlns:a16="http://schemas.microsoft.com/office/drawing/2014/main" id="{ED3E2A6C-D2BA-F540-9664-4CCBF54E0121}"/>
              </a:ext>
            </a:extLst>
          </p:cNvPr>
          <p:cNvSpPr>
            <a:spLocks noGrp="1"/>
          </p:cNvSpPr>
          <p:nvPr>
            <p:ph type="body" idx="10"/>
          </p:nvPr>
        </p:nvSpPr>
        <p:spPr bwMode="gray">
          <a:xfrm>
            <a:off x="2915294" y="2060553"/>
            <a:ext cx="2325045" cy="4673168"/>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2" name="Text Placeholder 2">
            <a:extLst>
              <a:ext uri="{FF2B5EF4-FFF2-40B4-BE49-F238E27FC236}">
                <a16:creationId xmlns:a16="http://schemas.microsoft.com/office/drawing/2014/main" id="{E1E15A8A-5FD9-EC41-B20B-7F8FECF38297}"/>
              </a:ext>
            </a:extLst>
          </p:cNvPr>
          <p:cNvSpPr>
            <a:spLocks noGrp="1"/>
          </p:cNvSpPr>
          <p:nvPr>
            <p:ph type="body" idx="11"/>
          </p:nvPr>
        </p:nvSpPr>
        <p:spPr bwMode="gray">
          <a:xfrm>
            <a:off x="5410016" y="2060553"/>
            <a:ext cx="2325045" cy="4673168"/>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20" name="Title 1">
            <a:extLst>
              <a:ext uri="{FF2B5EF4-FFF2-40B4-BE49-F238E27FC236}">
                <a16:creationId xmlns:a16="http://schemas.microsoft.com/office/drawing/2014/main" id="{27C1AF98-AD28-1C4A-940F-2F7F89590278}"/>
              </a:ext>
            </a:extLst>
          </p:cNvPr>
          <p:cNvSpPr>
            <a:spLocks noGrp="1"/>
          </p:cNvSpPr>
          <p:nvPr>
            <p:ph type="title"/>
          </p:nvPr>
        </p:nvSpPr>
        <p:spPr bwMode="gray">
          <a:xfrm>
            <a:off x="340139" y="754629"/>
            <a:ext cx="4900200" cy="1000699"/>
          </a:xfrm>
          <a:prstGeom prst="rect">
            <a:avLst/>
          </a:prstGeom>
        </p:spPr>
        <p:txBody>
          <a:bodyPr anchor="t"/>
          <a:lstStyle>
            <a:lvl1pPr>
              <a:lnSpc>
                <a:spcPct val="95000"/>
              </a:lnSpc>
              <a:defRPr sz="3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Tree>
    <p:extLst>
      <p:ext uri="{BB962C8B-B14F-4D97-AF65-F5344CB8AC3E}">
        <p14:creationId xmlns:p14="http://schemas.microsoft.com/office/powerpoint/2010/main" val="27558882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rtcile">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63512C-FE7E-CB48-87EE-CD7A0DB3917B}"/>
              </a:ext>
            </a:extLst>
          </p:cNvPr>
          <p:cNvSpPr txBox="1"/>
          <p:nvPr userDrawn="1"/>
        </p:nvSpPr>
        <p:spPr>
          <a:xfrm>
            <a:off x="439922" y="7139695"/>
            <a:ext cx="270080" cy="118943"/>
          </a:xfrm>
          <a:prstGeom prst="rect">
            <a:avLst/>
          </a:prstGeom>
          <a:noFill/>
        </p:spPr>
        <p:txBody>
          <a:bodyPr wrap="square" lIns="0" tIns="0" rIns="0" bIns="0" rtlCol="0">
            <a:spAutoFit/>
          </a:bodyPr>
          <a:lstStyle/>
          <a:p>
            <a:pPr marL="0" indent="0" algn="l">
              <a:spcBef>
                <a:spcPts val="515"/>
              </a:spcBef>
              <a:buSzPct val="100000"/>
              <a:buFont typeface="Arial"/>
              <a:buNone/>
            </a:pPr>
            <a:fld id="{C58DF478-B544-4ED8-9ED4-6A2648E2D233}" type="slidenum">
              <a:rPr lang="en-US" sz="773" b="0" i="0" noProof="0" smtClean="0">
                <a:solidFill>
                  <a:schemeClr val="tx1"/>
                </a:solidFill>
                <a:latin typeface="Calibri Light" panose="020F0302020204030204" pitchFamily="34" charset="0"/>
                <a:cs typeface="Calibri Light" panose="020F0302020204030204" pitchFamily="34" charset="0"/>
              </a:rPr>
              <a:pPr marL="0" indent="0" algn="l">
                <a:spcBef>
                  <a:spcPts val="515"/>
                </a:spcBef>
                <a:buSzPct val="100000"/>
                <a:buFont typeface="Arial"/>
                <a:buNone/>
              </a:pPr>
              <a:t>‹#›</a:t>
            </a:fld>
            <a:endParaRPr lang="en-US" sz="773" b="0" i="0" noProof="0">
              <a:solidFill>
                <a:schemeClr val="tx1"/>
              </a:solidFill>
              <a:latin typeface="Calibri Light" panose="020F0302020204030204" pitchFamily="34" charset="0"/>
              <a:cs typeface="Calibri Light" panose="020F0302020204030204" pitchFamily="34" charset="0"/>
            </a:endParaRPr>
          </a:p>
        </p:txBody>
      </p:sp>
      <p:sp>
        <p:nvSpPr>
          <p:cNvPr id="7" name="Copyright">
            <a:extLst>
              <a:ext uri="{FF2B5EF4-FFF2-40B4-BE49-F238E27FC236}">
                <a16:creationId xmlns:a16="http://schemas.microsoft.com/office/drawing/2014/main" id="{E54620C1-D26E-DA48-BDF9-53ADBF0241F8}"/>
              </a:ext>
            </a:extLst>
          </p:cNvPr>
          <p:cNvSpPr txBox="1"/>
          <p:nvPr userDrawn="1"/>
        </p:nvSpPr>
        <p:spPr>
          <a:xfrm>
            <a:off x="439922" y="349986"/>
            <a:ext cx="4696232" cy="107722"/>
          </a:xfrm>
          <a:prstGeom prst="rect">
            <a:avLst/>
          </a:prstGeom>
          <a:noFill/>
        </p:spPr>
        <p:txBody>
          <a:bodyPr wrap="square" lIns="0" tIns="0" rIns="0" bIns="0" rtlCol="0">
            <a:spAutoFit/>
          </a:bodyPr>
          <a:lstStyle/>
          <a:p>
            <a:r>
              <a:rPr lang="en-NZ" sz="700" b="1" i="0" kern="1200">
                <a:solidFill>
                  <a:schemeClr val="tx1"/>
                </a:solidFill>
                <a:effectLst/>
                <a:latin typeface="Calibri" panose="020F0502020204030204" pitchFamily="34" charset="0"/>
                <a:ea typeface="+mn-ea"/>
                <a:cs typeface="+mn-cs"/>
              </a:rPr>
              <a:t>Proposal title goes here </a:t>
            </a:r>
            <a:r>
              <a:rPr lang="en-NZ" sz="700" b="0" i="0" kern="1200">
                <a:solidFill>
                  <a:schemeClr val="tx1"/>
                </a:solidFill>
                <a:effectLst/>
                <a:latin typeface="Calibri Light" panose="020F0302020204030204" pitchFamily="34" charset="0"/>
                <a:ea typeface="+mn-ea"/>
                <a:cs typeface="Calibri Light" panose="020F0302020204030204" pitchFamily="34" charset="0"/>
              </a:rPr>
              <a:t>| Section title goes here</a:t>
            </a:r>
          </a:p>
        </p:txBody>
      </p:sp>
      <p:sp>
        <p:nvSpPr>
          <p:cNvPr id="27" name="Text Placeholder 2">
            <a:extLst>
              <a:ext uri="{FF2B5EF4-FFF2-40B4-BE49-F238E27FC236}">
                <a16:creationId xmlns:a16="http://schemas.microsoft.com/office/drawing/2014/main" id="{6FE9C5C7-C292-B74E-B243-1CEE6BF2DB38}"/>
              </a:ext>
            </a:extLst>
          </p:cNvPr>
          <p:cNvSpPr>
            <a:spLocks noGrp="1"/>
          </p:cNvSpPr>
          <p:nvPr>
            <p:ph type="body" idx="1"/>
          </p:nvPr>
        </p:nvSpPr>
        <p:spPr bwMode="gray">
          <a:xfrm>
            <a:off x="420572" y="913592"/>
            <a:ext cx="2325045" cy="5195660"/>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28" name="Text Placeholder 2">
            <a:extLst>
              <a:ext uri="{FF2B5EF4-FFF2-40B4-BE49-F238E27FC236}">
                <a16:creationId xmlns:a16="http://schemas.microsoft.com/office/drawing/2014/main" id="{97ECEC8B-405E-644F-A46D-930059F29EA3}"/>
              </a:ext>
            </a:extLst>
          </p:cNvPr>
          <p:cNvSpPr>
            <a:spLocks noGrp="1"/>
          </p:cNvSpPr>
          <p:nvPr>
            <p:ph type="body" idx="10"/>
          </p:nvPr>
        </p:nvSpPr>
        <p:spPr bwMode="gray">
          <a:xfrm>
            <a:off x="2915294" y="913592"/>
            <a:ext cx="2325045" cy="5195660"/>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29" name="Text Placeholder 2">
            <a:extLst>
              <a:ext uri="{FF2B5EF4-FFF2-40B4-BE49-F238E27FC236}">
                <a16:creationId xmlns:a16="http://schemas.microsoft.com/office/drawing/2014/main" id="{B75D00E0-BCA0-6F41-AA30-51A141922763}"/>
              </a:ext>
            </a:extLst>
          </p:cNvPr>
          <p:cNvSpPr>
            <a:spLocks noGrp="1"/>
          </p:cNvSpPr>
          <p:nvPr>
            <p:ph type="body" idx="11"/>
          </p:nvPr>
        </p:nvSpPr>
        <p:spPr bwMode="gray">
          <a:xfrm>
            <a:off x="5410016" y="913592"/>
            <a:ext cx="2325045" cy="5195660"/>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30" name="Text Placeholder 2">
            <a:extLst>
              <a:ext uri="{FF2B5EF4-FFF2-40B4-BE49-F238E27FC236}">
                <a16:creationId xmlns:a16="http://schemas.microsoft.com/office/drawing/2014/main" id="{4FF8EB69-54DD-E34E-8708-3325DD3932EB}"/>
              </a:ext>
            </a:extLst>
          </p:cNvPr>
          <p:cNvSpPr>
            <a:spLocks noGrp="1"/>
          </p:cNvSpPr>
          <p:nvPr>
            <p:ph type="body" idx="12"/>
          </p:nvPr>
        </p:nvSpPr>
        <p:spPr bwMode="gray">
          <a:xfrm>
            <a:off x="7904737" y="913592"/>
            <a:ext cx="2325045" cy="5195660"/>
          </a:xfrm>
          <a:prstGeom prst="rect">
            <a:avLst/>
          </a:prstGeom>
        </p:spPr>
        <p:txBody>
          <a:bodyPr lIns="0" tIns="0" rIns="0" bIns="0">
            <a:noAutofit/>
          </a:bodyPr>
          <a:lstStyle>
            <a:lvl1pPr marL="0" indent="0">
              <a:lnSpc>
                <a:spcPct val="95000"/>
              </a:lnSpc>
              <a:spcAft>
                <a:spcPts val="0"/>
              </a:spcAft>
              <a:buNone/>
              <a:defRPr sz="85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5595525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3"/>
            <a:ext cx="10690543" cy="7557135"/>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007DB6"/>
          </a:solidFill>
        </p:spPr>
        <p:txBody>
          <a:bodyPr wrap="square" lIns="0" tIns="0" rIns="0" bIns="0" rtlCol="0"/>
          <a:lstStyle/>
          <a:p>
            <a:endParaRPr sz="1799" b="1" i="0">
              <a:latin typeface="Calibri" panose="020F0502020204030204" pitchFamily="34" charset="0"/>
            </a:endParaRPr>
          </a:p>
        </p:txBody>
      </p:sp>
      <p:sp>
        <p:nvSpPr>
          <p:cNvPr id="2" name="Holder 2"/>
          <p:cNvSpPr>
            <a:spLocks noGrp="1"/>
          </p:cNvSpPr>
          <p:nvPr>
            <p:ph type="title"/>
          </p:nvPr>
        </p:nvSpPr>
        <p:spPr>
          <a:xfrm>
            <a:off x="439925" y="349986"/>
            <a:ext cx="9811966" cy="341519"/>
          </a:xfrm>
          <a:prstGeom prst="rect">
            <a:avLst/>
          </a:prstGeom>
        </p:spPr>
        <p:txBody>
          <a:bodyPr lIns="0" tIns="0" rIns="0" bIns="0"/>
          <a:lstStyle>
            <a:lvl1pPr>
              <a:defRPr sz="2999" b="0" i="0">
                <a:solidFill>
                  <a:srgbClr val="231F20"/>
                </a:solidFill>
                <a:latin typeface="Calibri Light" panose="020F0302020204030204" pitchFamily="34" charset="0"/>
                <a:cs typeface="Calibri Light" panose="020F0302020204030204" pitchFamily="34" charset="0"/>
              </a:defRPr>
            </a:lvl1pPr>
          </a:lstStyle>
          <a:p>
            <a:endParaRPr/>
          </a:p>
        </p:txBody>
      </p:sp>
    </p:spTree>
    <p:extLst>
      <p:ext uri="{BB962C8B-B14F-4D97-AF65-F5344CB8AC3E}">
        <p14:creationId xmlns:p14="http://schemas.microsoft.com/office/powerpoint/2010/main" val="558373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gal Text White">
    <p:bg>
      <p:bgPr>
        <a:solidFill>
          <a:schemeClr val="bg1"/>
        </a:solidFill>
        <a:effectLst/>
      </p:bgPr>
    </p:bg>
    <p:spTree>
      <p:nvGrpSpPr>
        <p:cNvPr id="1" name=""/>
        <p:cNvGrpSpPr/>
        <p:nvPr/>
      </p:nvGrpSpPr>
      <p:grpSpPr>
        <a:xfrm>
          <a:off x="0" y="0"/>
          <a:ext cx="0" cy="0"/>
          <a:chOff x="0" y="0"/>
          <a:chExt cx="0" cy="0"/>
        </a:xfrm>
      </p:grpSpPr>
      <p:sp>
        <p:nvSpPr>
          <p:cNvPr id="4" name="text" descr="{&quot;templafy&quot;:{&quot;id&quot;:&quot;fd0742e6-dce1-4927-b302-56ad1f964444&quot;}}" title="UserProfile.LegalEntity.Boilerplate_external_disclaimer">
            <a:extLst>
              <a:ext uri="{FF2B5EF4-FFF2-40B4-BE49-F238E27FC236}">
                <a16:creationId xmlns:a16="http://schemas.microsoft.com/office/drawing/2014/main" id="{71490C82-24AA-476D-AA48-45B05331BAF6}"/>
              </a:ext>
            </a:extLst>
          </p:cNvPr>
          <p:cNvSpPr txBox="1"/>
          <p:nvPr userDrawn="1"/>
        </p:nvSpPr>
        <p:spPr>
          <a:xfrm>
            <a:off x="439926" y="1479030"/>
            <a:ext cx="7479477" cy="5555667"/>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NZ" sz="800">
                <a:solidFill>
                  <a:schemeClr val="tx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This communication contains general information only, and none of Deloitte Touche Tohmatsu Limited (“DTTL”), its global network of member firms or their related entities (collectively, the “Deloitte organisation”) is, by means of this communication, rendering professional advice or services. Before making any decision or taking any action that may affect your finances or your business, you should consult a qualified professional adviser.
No representations, warranties or undertakings (express or implied) are given as to the accuracy or completeness of the information in this communication, and none of DTTL, its member firms, related entities, employees or agents shall be liable or responsible for any loss or damage whatsoever arising directly or indirectly in connection with any person relying on this communication. DTTL and each of its member firms, and their related entities, are legally separate and independent entities.
© 2022. Deloitte Limited (as trustee for the Deloitte Trading Trust).</a:t>
            </a:r>
          </a:p>
        </p:txBody>
      </p:sp>
      <p:grpSp>
        <p:nvGrpSpPr>
          <p:cNvPr id="14" name="Group 13">
            <a:extLst>
              <a:ext uri="{FF2B5EF4-FFF2-40B4-BE49-F238E27FC236}">
                <a16:creationId xmlns:a16="http://schemas.microsoft.com/office/drawing/2014/main" id="{D57CEE3E-DC10-48E7-B017-14923B6CC066}"/>
              </a:ext>
            </a:extLst>
          </p:cNvPr>
          <p:cNvGrpSpPr>
            <a:grpSpLocks noChangeAspect="1"/>
          </p:cNvGrpSpPr>
          <p:nvPr userDrawn="1"/>
        </p:nvGrpSpPr>
        <p:grpSpPr>
          <a:xfrm>
            <a:off x="439927" y="424315"/>
            <a:ext cx="2170800" cy="412689"/>
            <a:chOff x="398463" y="404813"/>
            <a:chExt cx="1627187" cy="307976"/>
          </a:xfrm>
          <a:solidFill>
            <a:schemeClr val="tx1"/>
          </a:solidFill>
        </p:grpSpPr>
        <p:sp>
          <p:nvSpPr>
            <p:cNvPr id="15" name="Oval 5">
              <a:extLst>
                <a:ext uri="{FF2B5EF4-FFF2-40B4-BE49-F238E27FC236}">
                  <a16:creationId xmlns:a16="http://schemas.microsoft.com/office/drawing/2014/main" id="{13600E39-3ABE-40B6-8EE0-92D3C51FEC6F}"/>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6" name="Freeform 6">
              <a:extLst>
                <a:ext uri="{FF2B5EF4-FFF2-40B4-BE49-F238E27FC236}">
                  <a16:creationId xmlns:a16="http://schemas.microsoft.com/office/drawing/2014/main" id="{AD6594C2-885F-4AC5-91E2-38122F7B7820}"/>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7" name="Rectangle 7">
              <a:extLst>
                <a:ext uri="{FF2B5EF4-FFF2-40B4-BE49-F238E27FC236}">
                  <a16:creationId xmlns:a16="http://schemas.microsoft.com/office/drawing/2014/main" id="{81779095-6576-4C3E-98B7-9EF1593CB7D8}"/>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8" name="Freeform 8">
              <a:extLst>
                <a:ext uri="{FF2B5EF4-FFF2-40B4-BE49-F238E27FC236}">
                  <a16:creationId xmlns:a16="http://schemas.microsoft.com/office/drawing/2014/main" id="{C142851A-719F-4C0D-A1C2-264FD47FF55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9" name="Rectangle 9">
              <a:extLst>
                <a:ext uri="{FF2B5EF4-FFF2-40B4-BE49-F238E27FC236}">
                  <a16:creationId xmlns:a16="http://schemas.microsoft.com/office/drawing/2014/main" id="{2AB3B605-F82B-4BC4-BFCA-BDC5482B8B7B}"/>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1" name="Rectangle 10">
              <a:extLst>
                <a:ext uri="{FF2B5EF4-FFF2-40B4-BE49-F238E27FC236}">
                  <a16:creationId xmlns:a16="http://schemas.microsoft.com/office/drawing/2014/main" id="{1EFE7422-E400-44FD-973E-E266A228AEBD}"/>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2" name="Freeform 11">
              <a:extLst>
                <a:ext uri="{FF2B5EF4-FFF2-40B4-BE49-F238E27FC236}">
                  <a16:creationId xmlns:a16="http://schemas.microsoft.com/office/drawing/2014/main" id="{50EC2CE0-FD78-4F3B-AE1D-11AAC711F0C7}"/>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3" name="Freeform 12">
              <a:extLst>
                <a:ext uri="{FF2B5EF4-FFF2-40B4-BE49-F238E27FC236}">
                  <a16:creationId xmlns:a16="http://schemas.microsoft.com/office/drawing/2014/main" id="{2169DED9-5BA6-4133-B9AC-A97F0345D2E1}"/>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4" name="Freeform 13">
              <a:extLst>
                <a:ext uri="{FF2B5EF4-FFF2-40B4-BE49-F238E27FC236}">
                  <a16:creationId xmlns:a16="http://schemas.microsoft.com/office/drawing/2014/main" id="{C97CE1D7-E8FF-4445-9077-4311855F48D5}"/>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5" name="Freeform 14">
              <a:extLst>
                <a:ext uri="{FF2B5EF4-FFF2-40B4-BE49-F238E27FC236}">
                  <a16:creationId xmlns:a16="http://schemas.microsoft.com/office/drawing/2014/main" id="{3D9A6B4B-FFC7-492C-B5D0-FF5F284EF054}"/>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grpSp>
    </p:spTree>
    <p:extLst>
      <p:ext uri="{BB962C8B-B14F-4D97-AF65-F5344CB8AC3E}">
        <p14:creationId xmlns:p14="http://schemas.microsoft.com/office/powerpoint/2010/main" val="678968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egal Text Black">
    <p:bg>
      <p:bgPr>
        <a:solidFill>
          <a:schemeClr val="tx1"/>
        </a:solidFill>
        <a:effectLst/>
      </p:bgPr>
    </p:bg>
    <p:spTree>
      <p:nvGrpSpPr>
        <p:cNvPr id="1" name=""/>
        <p:cNvGrpSpPr/>
        <p:nvPr/>
      </p:nvGrpSpPr>
      <p:grpSpPr>
        <a:xfrm>
          <a:off x="0" y="0"/>
          <a:ext cx="0" cy="0"/>
          <a:chOff x="0" y="0"/>
          <a:chExt cx="0" cy="0"/>
        </a:xfrm>
      </p:grpSpPr>
      <p:sp>
        <p:nvSpPr>
          <p:cNvPr id="18" name="text" descr="{&quot;templafy&quot;:{&quot;id&quot;:&quot;c6591a0a-fa8e-49d7-afdb-d05dfc3b44a4&quot;}}" title="UserProfile.LegalEntity.Boilerplate_external_disclaimer">
            <a:extLst>
              <a:ext uri="{FF2B5EF4-FFF2-40B4-BE49-F238E27FC236}">
                <a16:creationId xmlns:a16="http://schemas.microsoft.com/office/drawing/2014/main" id="{428134EC-E3E1-422C-926B-53B2BC3EA4A7}"/>
              </a:ext>
            </a:extLst>
          </p:cNvPr>
          <p:cNvSpPr txBox="1"/>
          <p:nvPr userDrawn="1"/>
        </p:nvSpPr>
        <p:spPr>
          <a:xfrm>
            <a:off x="439926" y="1479030"/>
            <a:ext cx="7479477" cy="5555667"/>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NZ" sz="800">
                <a:solidFill>
                  <a:schemeClr val="bg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This communication contains general information only, and none of Deloitte Touche Tohmatsu Limited (“DTTL”), its global network of member firms or their related entities (collectively, the “Deloitte organisation”) is, by means of this communication, rendering professional advice or services. Before making any decision or taking any action that may affect your finances or your business, you should consult a qualified professional adviser.
No representations, warranties or undertakings (express or implied) are given as to the accuracy or completeness of the information in this communication, and none of DTTL, its member firms, related entities, employees or agents shall be liable or responsible for any loss or damage whatsoever arising directly or indirectly in connection with any person relying on this communication. DTTL and each of its member firms, and their related entities, are legally separate and independent entities.
© 2022. Deloitte Limited (as trustee for the Deloitte Trading Trust).</a:t>
            </a:r>
          </a:p>
        </p:txBody>
      </p:sp>
      <p:grpSp>
        <p:nvGrpSpPr>
          <p:cNvPr id="14" name="Group 13">
            <a:extLst>
              <a:ext uri="{FF2B5EF4-FFF2-40B4-BE49-F238E27FC236}">
                <a16:creationId xmlns:a16="http://schemas.microsoft.com/office/drawing/2014/main" id="{A9696E68-9F8E-4F8E-B41E-C8511C1F40DF}"/>
              </a:ext>
            </a:extLst>
          </p:cNvPr>
          <p:cNvGrpSpPr>
            <a:grpSpLocks noChangeAspect="1"/>
          </p:cNvGrpSpPr>
          <p:nvPr userDrawn="1"/>
        </p:nvGrpSpPr>
        <p:grpSpPr>
          <a:xfrm>
            <a:off x="439927" y="424315"/>
            <a:ext cx="2171260" cy="412776"/>
            <a:chOff x="398463" y="404813"/>
            <a:chExt cx="1627187" cy="307976"/>
          </a:xfrm>
          <a:solidFill>
            <a:schemeClr val="tx1"/>
          </a:solidFill>
        </p:grpSpPr>
        <p:sp>
          <p:nvSpPr>
            <p:cNvPr id="15" name="Oval 5">
              <a:extLst>
                <a:ext uri="{FF2B5EF4-FFF2-40B4-BE49-F238E27FC236}">
                  <a16:creationId xmlns:a16="http://schemas.microsoft.com/office/drawing/2014/main" id="{2DDA0643-EA55-4A5B-ADC4-22FBFC5C874B}"/>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6" name="Freeform 6">
              <a:extLst>
                <a:ext uri="{FF2B5EF4-FFF2-40B4-BE49-F238E27FC236}">
                  <a16:creationId xmlns:a16="http://schemas.microsoft.com/office/drawing/2014/main" id="{BDFAFCB7-61A1-4906-9C4D-4CE8AB4F00C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7" name="Rectangle 7">
              <a:extLst>
                <a:ext uri="{FF2B5EF4-FFF2-40B4-BE49-F238E27FC236}">
                  <a16:creationId xmlns:a16="http://schemas.microsoft.com/office/drawing/2014/main" id="{1891D5DB-48F6-44A2-BB6E-DB1917207222}"/>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9" name="Freeform 8">
              <a:extLst>
                <a:ext uri="{FF2B5EF4-FFF2-40B4-BE49-F238E27FC236}">
                  <a16:creationId xmlns:a16="http://schemas.microsoft.com/office/drawing/2014/main" id="{5FD58076-AC10-44FC-9717-8EF80887E7B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1" name="Rectangle 9">
              <a:extLst>
                <a:ext uri="{FF2B5EF4-FFF2-40B4-BE49-F238E27FC236}">
                  <a16:creationId xmlns:a16="http://schemas.microsoft.com/office/drawing/2014/main" id="{52D238B7-DEEB-4715-83D8-4D6C6F40A7A8}"/>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2" name="Rectangle 10">
              <a:extLst>
                <a:ext uri="{FF2B5EF4-FFF2-40B4-BE49-F238E27FC236}">
                  <a16:creationId xmlns:a16="http://schemas.microsoft.com/office/drawing/2014/main" id="{0D41F5CE-157A-42B8-A702-0013969D96BA}"/>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3" name="Freeform 11">
              <a:extLst>
                <a:ext uri="{FF2B5EF4-FFF2-40B4-BE49-F238E27FC236}">
                  <a16:creationId xmlns:a16="http://schemas.microsoft.com/office/drawing/2014/main" id="{297E4F56-20D6-4D4B-9E03-C2190F2FA171}"/>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4" name="Freeform 12">
              <a:extLst>
                <a:ext uri="{FF2B5EF4-FFF2-40B4-BE49-F238E27FC236}">
                  <a16:creationId xmlns:a16="http://schemas.microsoft.com/office/drawing/2014/main" id="{2DC11F2E-291C-4412-990E-D789E00E9ED3}"/>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5" name="Freeform 13">
              <a:extLst>
                <a:ext uri="{FF2B5EF4-FFF2-40B4-BE49-F238E27FC236}">
                  <a16:creationId xmlns:a16="http://schemas.microsoft.com/office/drawing/2014/main" id="{2D4CBBD4-0A31-4A43-923B-A63334FD73F7}"/>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6" name="Freeform 14">
              <a:extLst>
                <a:ext uri="{FF2B5EF4-FFF2-40B4-BE49-F238E27FC236}">
                  <a16:creationId xmlns:a16="http://schemas.microsoft.com/office/drawing/2014/main" id="{7ACBC60A-0EBD-486C-84DF-C61FBEB207CC}"/>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grpSp>
    </p:spTree>
    <p:extLst>
      <p:ext uri="{BB962C8B-B14F-4D97-AF65-F5344CB8AC3E}">
        <p14:creationId xmlns:p14="http://schemas.microsoft.com/office/powerpoint/2010/main" val="1407453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 Deloitte black">
    <p:bg bwMode="gray">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57522C-75F9-E54B-BFFA-20D55467F3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4" y="0"/>
            <a:ext cx="10692607" cy="7559674"/>
          </a:xfrm>
          <a:prstGeom prst="rect">
            <a:avLst/>
          </a:prstGeom>
        </p:spPr>
      </p:pic>
      <p:sp>
        <p:nvSpPr>
          <p:cNvPr id="18" name="Title 1"/>
          <p:cNvSpPr>
            <a:spLocks noGrp="1"/>
          </p:cNvSpPr>
          <p:nvPr>
            <p:ph type="title"/>
          </p:nvPr>
        </p:nvSpPr>
        <p:spPr bwMode="gray">
          <a:xfrm>
            <a:off x="412081" y="1880185"/>
            <a:ext cx="9136302" cy="1755329"/>
          </a:xfrm>
          <a:prstGeom prst="rect">
            <a:avLst/>
          </a:prstGeom>
        </p:spPr>
        <p:txBody>
          <a:bodyPr anchor="b"/>
          <a:lstStyle>
            <a:lvl1pPr>
              <a:lnSpc>
                <a:spcPct val="95000"/>
              </a:lnSpc>
              <a:defRPr sz="3885"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12081" y="3779839"/>
            <a:ext cx="9136302" cy="1726811"/>
          </a:xfrm>
        </p:spPr>
        <p:txBody>
          <a:bodyPr lIns="0" tIns="0" rIns="0" bIns="0">
            <a:noAutofit/>
          </a:bodyPr>
          <a:lstStyle>
            <a:lvl1pPr marL="0" indent="0">
              <a:lnSpc>
                <a:spcPct val="95000"/>
              </a:lnSpc>
              <a:spcAft>
                <a:spcPts val="0"/>
              </a:spcAft>
              <a:buNone/>
              <a:defRPr sz="3885">
                <a:solidFill>
                  <a:schemeClr val="bg1"/>
                </a:solidFill>
              </a:defRPr>
            </a:lvl1pPr>
            <a:lvl2pPr marL="523455" indent="0">
              <a:buNone/>
              <a:defRPr sz="2290">
                <a:solidFill>
                  <a:schemeClr val="tx1">
                    <a:tint val="75000"/>
                  </a:schemeClr>
                </a:solidFill>
              </a:defRPr>
            </a:lvl2pPr>
            <a:lvl3pPr marL="1046909" indent="0">
              <a:buNone/>
              <a:defRPr sz="2061">
                <a:solidFill>
                  <a:schemeClr val="tx1">
                    <a:tint val="75000"/>
                  </a:schemeClr>
                </a:solidFill>
              </a:defRPr>
            </a:lvl3pPr>
            <a:lvl4pPr marL="1570363" indent="0">
              <a:buNone/>
              <a:defRPr sz="1832">
                <a:solidFill>
                  <a:schemeClr val="tx1">
                    <a:tint val="75000"/>
                  </a:schemeClr>
                </a:solidFill>
              </a:defRPr>
            </a:lvl4pPr>
            <a:lvl5pPr marL="2093817" indent="0">
              <a:buNone/>
              <a:defRPr sz="1832">
                <a:solidFill>
                  <a:schemeClr val="tx1">
                    <a:tint val="75000"/>
                  </a:schemeClr>
                </a:solidFill>
              </a:defRPr>
            </a:lvl5pPr>
            <a:lvl6pPr marL="2617272" indent="0">
              <a:buNone/>
              <a:defRPr sz="1832">
                <a:solidFill>
                  <a:schemeClr val="tx1">
                    <a:tint val="75000"/>
                  </a:schemeClr>
                </a:solidFill>
              </a:defRPr>
            </a:lvl6pPr>
            <a:lvl7pPr marL="3140726" indent="0">
              <a:buNone/>
              <a:defRPr sz="1832">
                <a:solidFill>
                  <a:schemeClr val="tx1">
                    <a:tint val="75000"/>
                  </a:schemeClr>
                </a:solidFill>
              </a:defRPr>
            </a:lvl7pPr>
            <a:lvl8pPr marL="3664181" indent="0">
              <a:buNone/>
              <a:defRPr sz="1832">
                <a:solidFill>
                  <a:schemeClr val="tx1">
                    <a:tint val="75000"/>
                  </a:schemeClr>
                </a:solidFill>
              </a:defRPr>
            </a:lvl8pPr>
            <a:lvl9pPr marL="4187637" indent="0">
              <a:buNone/>
              <a:defRPr sz="1832">
                <a:solidFill>
                  <a:schemeClr val="tx1">
                    <a:tint val="75000"/>
                  </a:schemeClr>
                </a:solidFill>
              </a:defRPr>
            </a:lvl9pPr>
          </a:lstStyle>
          <a:p>
            <a:pPr lvl="0"/>
            <a:r>
              <a:rPr lang="en-US" noProof="0"/>
              <a:t>Click to edit Master text styles</a:t>
            </a:r>
          </a:p>
        </p:txBody>
      </p:sp>
      <p:sp>
        <p:nvSpPr>
          <p:cNvPr id="10" name="TextBox 9">
            <a:extLst>
              <a:ext uri="{FF2B5EF4-FFF2-40B4-BE49-F238E27FC236}">
                <a16:creationId xmlns:a16="http://schemas.microsoft.com/office/drawing/2014/main" id="{EEA1BE90-2223-4056-8B55-7B385F35BE74}"/>
              </a:ext>
            </a:extLst>
          </p:cNvPr>
          <p:cNvSpPr txBox="1"/>
          <p:nvPr userDrawn="1"/>
        </p:nvSpPr>
        <p:spPr>
          <a:xfrm>
            <a:off x="9981812" y="7139694"/>
            <a:ext cx="270080" cy="144000"/>
          </a:xfrm>
          <a:prstGeom prst="rect">
            <a:avLst/>
          </a:prstGeom>
          <a:noFill/>
        </p:spPr>
        <p:txBody>
          <a:bodyPr wrap="square" lIns="0" tIns="0" rIns="0" bIns="0" rtlCol="0">
            <a:noAutofit/>
          </a:bodyPr>
          <a:lstStyle/>
          <a:p>
            <a:pPr marL="0" indent="0" algn="r">
              <a:spcBef>
                <a:spcPts val="515"/>
              </a:spcBef>
              <a:buSzPct val="100000"/>
              <a:buFont typeface="Arial"/>
              <a:buNone/>
            </a:pPr>
            <a:fld id="{C58DF478-B544-4ED8-9ED4-6A2648E2D233}" type="slidenum">
              <a:rPr lang="en-US" sz="773" noProof="0" smtClean="0">
                <a:solidFill>
                  <a:schemeClr val="bg1"/>
                </a:solidFill>
                <a:latin typeface="Calibri" panose="020F0502020204030204" pitchFamily="34" charset="0"/>
                <a:cs typeface="Calibri" panose="020F0502020204030204" pitchFamily="34" charset="0"/>
              </a:rPr>
              <a:pPr marL="0" indent="0" algn="r">
                <a:spcBef>
                  <a:spcPts val="515"/>
                </a:spcBef>
                <a:buSzPct val="100000"/>
                <a:buFont typeface="Arial"/>
                <a:buNone/>
              </a:pPr>
              <a:t>‹#›</a:t>
            </a:fld>
            <a:endParaRPr lang="en-US" sz="773" noProof="0">
              <a:solidFill>
                <a:schemeClr val="bg1"/>
              </a:solidFill>
              <a:latin typeface="Calibri" panose="020F0502020204030204" pitchFamily="34" charset="0"/>
              <a:cs typeface="Calibri" panose="020F0502020204030204" pitchFamily="34" charset="0"/>
            </a:endParaRPr>
          </a:p>
        </p:txBody>
      </p:sp>
      <p:sp>
        <p:nvSpPr>
          <p:cNvPr id="11" name="text Copyright" descr="{&quot;templafy&quot;:{&quot;id&quot;:&quot;7c530272-dd06-4bd6-bba9-09a81be8eef5&quot;}}" title="UserProfile.LegalEntity.Copyright">
            <a:extLst>
              <a:ext uri="{FF2B5EF4-FFF2-40B4-BE49-F238E27FC236}">
                <a16:creationId xmlns:a16="http://schemas.microsoft.com/office/drawing/2014/main" id="{6BE1A443-68BF-41D2-9684-0D316419B4BD}"/>
              </a:ext>
            </a:extLst>
          </p:cNvPr>
          <p:cNvSpPr/>
          <p:nvPr userDrawn="1"/>
        </p:nvSpPr>
        <p:spPr bwMode="gray">
          <a:xfrm>
            <a:off x="439925" y="7139694"/>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 2022. Deloitte Limited (as trustee for the Deloitte Trading Trust).</a:t>
            </a:r>
          </a:p>
        </p:txBody>
      </p:sp>
      <p:sp>
        <p:nvSpPr>
          <p:cNvPr id="12" name="text title" descr="{&quot;templafy&quot;:{&quot;id&quot;:&quot;f6ad58e0-54f3-4b38-a180-8045c8ba5270&quot;}}" title="Form.PresentationTitle">
            <a:extLst>
              <a:ext uri="{FF2B5EF4-FFF2-40B4-BE49-F238E27FC236}">
                <a16:creationId xmlns:a16="http://schemas.microsoft.com/office/drawing/2014/main" id="{25C1382A-F0E9-4B45-8479-FB296B6850F2}"/>
              </a:ext>
            </a:extLst>
          </p:cNvPr>
          <p:cNvSpPr/>
          <p:nvPr userDrawn="1"/>
        </p:nvSpPr>
        <p:spPr bwMode="gray">
          <a:xfrm>
            <a:off x="6306705" y="7139694"/>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SBHS MoC Current State Report</a:t>
            </a:r>
          </a:p>
        </p:txBody>
      </p:sp>
      <p:sp>
        <p:nvSpPr>
          <p:cNvPr id="13" name="text class" descr="{&quot;templafy&quot;:{&quot;id&quot;:&quot;5cc318fe-8375-4023-8ea4-7cafc159633e&quot;}}" title="Form.Confidential.ClassificationInsertText">
            <a:extLst>
              <a:ext uri="{FF2B5EF4-FFF2-40B4-BE49-F238E27FC236}">
                <a16:creationId xmlns:a16="http://schemas.microsoft.com/office/drawing/2014/main" id="{0B8CA96F-A894-400B-864F-931FBE3D7578}"/>
              </a:ext>
            </a:extLst>
          </p:cNvPr>
          <p:cNvSpPr/>
          <p:nvPr userDrawn="1"/>
        </p:nvSpPr>
        <p:spPr bwMode="gray">
          <a:xfrm>
            <a:off x="8317056" y="7139694"/>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CONFIDENTIAL</a:t>
            </a:r>
          </a:p>
        </p:txBody>
      </p:sp>
      <p:sp>
        <p:nvSpPr>
          <p:cNvPr id="14" name="Rectangle 13">
            <a:extLst>
              <a:ext uri="{FF2B5EF4-FFF2-40B4-BE49-F238E27FC236}">
                <a16:creationId xmlns:a16="http://schemas.microsoft.com/office/drawing/2014/main" id="{A854461C-0374-4FE8-8260-6A6D92A73C31}"/>
              </a:ext>
            </a:extLst>
          </p:cNvPr>
          <p:cNvSpPr/>
          <p:nvPr userDrawn="1"/>
        </p:nvSpPr>
        <p:spPr bwMode="gray">
          <a:xfrm>
            <a:off x="8259115" y="7171844"/>
            <a:ext cx="10800" cy="972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Tree>
    <p:extLst>
      <p:ext uri="{BB962C8B-B14F-4D97-AF65-F5344CB8AC3E}">
        <p14:creationId xmlns:p14="http://schemas.microsoft.com/office/powerpoint/2010/main" val="3644516493"/>
      </p:ext>
    </p:extLst>
  </p:cSld>
  <p:clrMapOvr>
    <a:masterClrMapping/>
  </p:clrMapOvr>
  <p:transition>
    <p:fade/>
  </p:transition>
  <p:extLst>
    <p:ext uri="{DCECCB84-F9BA-43D5-87BE-67443E8EF086}">
      <p15:sldGuideLst xmlns:p15="http://schemas.microsoft.com/office/powerpoint/2012/main">
        <p15:guide id="1" orient="horz" pos="216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Image">
    <p:bg bwMode="gray">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DB4BE7-64E3-DB4A-99B4-015A80F6E0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19"/>
            <a:ext cx="10691813" cy="7558636"/>
          </a:xfrm>
          <a:prstGeom prst="rect">
            <a:avLst/>
          </a:prstGeom>
        </p:spPr>
      </p:pic>
    </p:spTree>
    <p:extLst>
      <p:ext uri="{BB962C8B-B14F-4D97-AF65-F5344CB8AC3E}">
        <p14:creationId xmlns:p14="http://schemas.microsoft.com/office/powerpoint/2010/main" val="86624625"/>
      </p:ext>
    </p:extLst>
  </p:cSld>
  <p:clrMapOvr>
    <a:masterClrMapping/>
  </p:clrMapOvr>
  <p:transition>
    <p:fade/>
  </p:transition>
  <p:extLst>
    <p:ext uri="{DCECCB84-F9BA-43D5-87BE-67443E8EF086}">
      <p15:sldGuideLst xmlns:p15="http://schemas.microsoft.com/office/powerpoint/2012/main">
        <p15:guide id="1" orient="horz" pos="21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Image 2">
    <p:bg bwMode="gray">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C57BA-2B14-3B43-A489-E0BAC5EA0E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19"/>
            <a:ext cx="10691813" cy="7558636"/>
          </a:xfrm>
          <a:prstGeom prst="rect">
            <a:avLst/>
          </a:prstGeom>
        </p:spPr>
      </p:pic>
    </p:spTree>
    <p:extLst>
      <p:ext uri="{BB962C8B-B14F-4D97-AF65-F5344CB8AC3E}">
        <p14:creationId xmlns:p14="http://schemas.microsoft.com/office/powerpoint/2010/main" val="2252310779"/>
      </p:ext>
    </p:extLst>
  </p:cSld>
  <p:clrMapOvr>
    <a:masterClrMapping/>
  </p:clrMapOvr>
  <p:transition>
    <p:fade/>
  </p:transition>
  <p:extLst>
    <p:ext uri="{DCECCB84-F9BA-43D5-87BE-67443E8EF086}">
      <p15:sldGuideLst xmlns:p15="http://schemas.microsoft.com/office/powerpoint/2012/main">
        <p15:guide id="1" orient="horz" pos="21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Image 2">
    <p:bg bwMode="gray">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5427DA-F64B-3D44-ACBF-6C8587E597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7" y="0"/>
            <a:ext cx="10690019" cy="7559675"/>
          </a:xfrm>
          <a:prstGeom prst="rect">
            <a:avLst/>
          </a:prstGeom>
        </p:spPr>
      </p:pic>
    </p:spTree>
    <p:extLst>
      <p:ext uri="{BB962C8B-B14F-4D97-AF65-F5344CB8AC3E}">
        <p14:creationId xmlns:p14="http://schemas.microsoft.com/office/powerpoint/2010/main" val="488741379"/>
      </p:ext>
    </p:extLst>
  </p:cSld>
  <p:clrMapOvr>
    <a:masterClrMapping/>
  </p:clrMapOvr>
  <p:transition>
    <p:fade/>
  </p:transition>
  <p:extLst>
    <p:ext uri="{DCECCB84-F9BA-43D5-87BE-67443E8EF086}">
      <p15:sldGuideLst xmlns:p15="http://schemas.microsoft.com/office/powerpoint/2012/main">
        <p15:guide id="1" orient="horz" pos="216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ck Background">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500214"/>
      </p:ext>
    </p:extLst>
  </p:cSld>
  <p:clrMapOvr>
    <a:masterClrMapping/>
  </p:clrMapOvr>
  <p:transition>
    <p:fade/>
  </p:transition>
  <p:extLst>
    <p:ext uri="{DCECCB84-F9BA-43D5-87BE-67443E8EF086}">
      <p15:sldGuideLst xmlns:p15="http://schemas.microsoft.com/office/powerpoint/2012/main">
        <p15:guide id="1" orient="horz" pos="21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Layout (With Titl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3DC0D2B-E6AA-734F-94EB-038085EA246E}"/>
              </a:ext>
            </a:extLst>
          </p:cNvPr>
          <p:cNvSpPr>
            <a:spLocks noGrp="1"/>
          </p:cNvSpPr>
          <p:nvPr>
            <p:ph type="body" idx="1"/>
          </p:nvPr>
        </p:nvSpPr>
        <p:spPr bwMode="gray">
          <a:xfrm>
            <a:off x="377825" y="1483959"/>
            <a:ext cx="3132137" cy="5499454"/>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5" name="Title 1">
            <a:extLst>
              <a:ext uri="{FF2B5EF4-FFF2-40B4-BE49-F238E27FC236}">
                <a16:creationId xmlns:a16="http://schemas.microsoft.com/office/drawing/2014/main" id="{7870601E-A72C-0B46-A25F-DBB19042875A}"/>
              </a:ext>
            </a:extLst>
          </p:cNvPr>
          <p:cNvSpPr>
            <a:spLocks noGrp="1"/>
          </p:cNvSpPr>
          <p:nvPr>
            <p:ph type="title"/>
          </p:nvPr>
        </p:nvSpPr>
        <p:spPr bwMode="gray">
          <a:xfrm>
            <a:off x="377825" y="684212"/>
            <a:ext cx="9919114" cy="648641"/>
          </a:xfrm>
          <a:prstGeom prst="rect">
            <a:avLst/>
          </a:prstGeom>
        </p:spPr>
        <p:txBody>
          <a:bodyPr anchor="t"/>
          <a:lstStyle>
            <a:lvl1pPr>
              <a:lnSpc>
                <a:spcPct val="90000"/>
              </a:lnSpc>
              <a:defRPr sz="25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16" name="Text Placeholder 2">
            <a:extLst>
              <a:ext uri="{FF2B5EF4-FFF2-40B4-BE49-F238E27FC236}">
                <a16:creationId xmlns:a16="http://schemas.microsoft.com/office/drawing/2014/main" id="{D80D9B19-D36B-8D49-A631-A6B8817C9462}"/>
              </a:ext>
            </a:extLst>
          </p:cNvPr>
          <p:cNvSpPr>
            <a:spLocks noGrp="1"/>
          </p:cNvSpPr>
          <p:nvPr>
            <p:ph type="body" idx="10"/>
          </p:nvPr>
        </p:nvSpPr>
        <p:spPr bwMode="gray">
          <a:xfrm>
            <a:off x="3802951" y="1483959"/>
            <a:ext cx="3132137" cy="5499454"/>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9" name="Text Placeholder 2">
            <a:extLst>
              <a:ext uri="{FF2B5EF4-FFF2-40B4-BE49-F238E27FC236}">
                <a16:creationId xmlns:a16="http://schemas.microsoft.com/office/drawing/2014/main" id="{24AB0CE2-0C29-0749-AB29-D84B306AA6A4}"/>
              </a:ext>
            </a:extLst>
          </p:cNvPr>
          <p:cNvSpPr>
            <a:spLocks noGrp="1"/>
          </p:cNvSpPr>
          <p:nvPr>
            <p:ph type="body" idx="11"/>
          </p:nvPr>
        </p:nvSpPr>
        <p:spPr bwMode="gray">
          <a:xfrm>
            <a:off x="7189330" y="1483959"/>
            <a:ext cx="3132137" cy="5499454"/>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2" name="Rectangle 1">
            <a:extLst>
              <a:ext uri="{FF2B5EF4-FFF2-40B4-BE49-F238E27FC236}">
                <a16:creationId xmlns:a16="http://schemas.microsoft.com/office/drawing/2014/main" id="{7AB394AD-6AC5-DB48-903D-D75C97CF4BFA}"/>
              </a:ext>
            </a:extLst>
          </p:cNvPr>
          <p:cNvSpPr/>
          <p:nvPr userDrawn="1"/>
        </p:nvSpPr>
        <p:spPr>
          <a:xfrm>
            <a:off x="296448" y="259368"/>
            <a:ext cx="2212465" cy="215444"/>
          </a:xfrm>
          <a:prstGeom prst="rect">
            <a:avLst/>
          </a:prstGeom>
        </p:spPr>
        <p:txBody>
          <a:bodyPr wrap="non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800" b="1"/>
              <a:t>Client name XXXX </a:t>
            </a:r>
            <a:r>
              <a:rPr lang="en-NZ" sz="800" b="0" i="0" kern="1200">
                <a:solidFill>
                  <a:schemeClr val="tx1"/>
                </a:solidFill>
                <a:effectLst/>
                <a:latin typeface="Calibri Light" panose="020F0302020204030204" pitchFamily="34" charset="0"/>
                <a:ea typeface="+mn-ea"/>
                <a:cs typeface="Calibri Light" panose="020F0302020204030204" pitchFamily="34" charset="0"/>
              </a:rPr>
              <a:t>| Proposal for XXXXXX services</a:t>
            </a:r>
          </a:p>
        </p:txBody>
      </p:sp>
    </p:spTree>
    <p:extLst>
      <p:ext uri="{BB962C8B-B14F-4D97-AF65-F5344CB8AC3E}">
        <p14:creationId xmlns:p14="http://schemas.microsoft.com/office/powerpoint/2010/main" val="35572465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Column Layout (With Intro)">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3DC0D2B-E6AA-734F-94EB-038085EA246E}"/>
              </a:ext>
            </a:extLst>
          </p:cNvPr>
          <p:cNvSpPr>
            <a:spLocks noGrp="1"/>
          </p:cNvSpPr>
          <p:nvPr>
            <p:ph type="body" idx="1"/>
          </p:nvPr>
        </p:nvSpPr>
        <p:spPr bwMode="gray">
          <a:xfrm>
            <a:off x="377825" y="2644139"/>
            <a:ext cx="3132137" cy="433927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5" name="Title 1">
            <a:extLst>
              <a:ext uri="{FF2B5EF4-FFF2-40B4-BE49-F238E27FC236}">
                <a16:creationId xmlns:a16="http://schemas.microsoft.com/office/drawing/2014/main" id="{7870601E-A72C-0B46-A25F-DBB19042875A}"/>
              </a:ext>
            </a:extLst>
          </p:cNvPr>
          <p:cNvSpPr>
            <a:spLocks noGrp="1"/>
          </p:cNvSpPr>
          <p:nvPr>
            <p:ph type="title"/>
          </p:nvPr>
        </p:nvSpPr>
        <p:spPr bwMode="gray">
          <a:xfrm>
            <a:off x="377825" y="684212"/>
            <a:ext cx="9919114" cy="648641"/>
          </a:xfrm>
          <a:prstGeom prst="rect">
            <a:avLst/>
          </a:prstGeom>
        </p:spPr>
        <p:txBody>
          <a:bodyPr anchor="t"/>
          <a:lstStyle>
            <a:lvl1pPr>
              <a:lnSpc>
                <a:spcPct val="90000"/>
              </a:lnSpc>
              <a:defRPr sz="25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16" name="Text Placeholder 2">
            <a:extLst>
              <a:ext uri="{FF2B5EF4-FFF2-40B4-BE49-F238E27FC236}">
                <a16:creationId xmlns:a16="http://schemas.microsoft.com/office/drawing/2014/main" id="{D80D9B19-D36B-8D49-A631-A6B8817C9462}"/>
              </a:ext>
            </a:extLst>
          </p:cNvPr>
          <p:cNvSpPr>
            <a:spLocks noGrp="1"/>
          </p:cNvSpPr>
          <p:nvPr>
            <p:ph type="body" idx="10"/>
          </p:nvPr>
        </p:nvSpPr>
        <p:spPr bwMode="gray">
          <a:xfrm>
            <a:off x="3802951" y="2644139"/>
            <a:ext cx="3132137" cy="433927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9" name="Text Placeholder 2">
            <a:extLst>
              <a:ext uri="{FF2B5EF4-FFF2-40B4-BE49-F238E27FC236}">
                <a16:creationId xmlns:a16="http://schemas.microsoft.com/office/drawing/2014/main" id="{24AB0CE2-0C29-0749-AB29-D84B306AA6A4}"/>
              </a:ext>
            </a:extLst>
          </p:cNvPr>
          <p:cNvSpPr>
            <a:spLocks noGrp="1"/>
          </p:cNvSpPr>
          <p:nvPr>
            <p:ph type="body" idx="11"/>
          </p:nvPr>
        </p:nvSpPr>
        <p:spPr bwMode="gray">
          <a:xfrm>
            <a:off x="7189330" y="2644139"/>
            <a:ext cx="3132137" cy="433927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2" name="Rectangle 1">
            <a:extLst>
              <a:ext uri="{FF2B5EF4-FFF2-40B4-BE49-F238E27FC236}">
                <a16:creationId xmlns:a16="http://schemas.microsoft.com/office/drawing/2014/main" id="{7AB394AD-6AC5-DB48-903D-D75C97CF4BFA}"/>
              </a:ext>
            </a:extLst>
          </p:cNvPr>
          <p:cNvSpPr/>
          <p:nvPr userDrawn="1"/>
        </p:nvSpPr>
        <p:spPr>
          <a:xfrm>
            <a:off x="296448" y="259368"/>
            <a:ext cx="3204723" cy="215444"/>
          </a:xfrm>
          <a:prstGeom prst="rect">
            <a:avLst/>
          </a:prstGeom>
        </p:spPr>
        <p:txBody>
          <a:bodyPr wrap="non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800" b="1"/>
              <a:t>Te Whatu Ora </a:t>
            </a:r>
            <a:r>
              <a:rPr lang="en-NZ" sz="800" b="0" i="0" kern="1200">
                <a:solidFill>
                  <a:schemeClr val="tx1"/>
                </a:solidFill>
                <a:effectLst/>
                <a:latin typeface="Calibri Light" panose="020F0302020204030204" pitchFamily="34" charset="0"/>
                <a:ea typeface="+mn-ea"/>
                <a:cs typeface="Calibri Light" panose="020F0302020204030204" pitchFamily="34" charset="0"/>
              </a:rPr>
              <a:t>| School Based Health Services Enhancements Programme</a:t>
            </a:r>
          </a:p>
        </p:txBody>
      </p:sp>
      <p:sp>
        <p:nvSpPr>
          <p:cNvPr id="7" name="Text Placeholder 2">
            <a:extLst>
              <a:ext uri="{FF2B5EF4-FFF2-40B4-BE49-F238E27FC236}">
                <a16:creationId xmlns:a16="http://schemas.microsoft.com/office/drawing/2014/main" id="{EFB1A58F-EC5D-F847-BF63-7A6ADBDAD714}"/>
              </a:ext>
            </a:extLst>
          </p:cNvPr>
          <p:cNvSpPr>
            <a:spLocks noGrp="1"/>
          </p:cNvSpPr>
          <p:nvPr>
            <p:ph type="body" idx="12"/>
          </p:nvPr>
        </p:nvSpPr>
        <p:spPr bwMode="gray">
          <a:xfrm>
            <a:off x="377824" y="1476375"/>
            <a:ext cx="6551613" cy="977265"/>
          </a:xfrm>
          <a:prstGeom prst="rect">
            <a:avLst/>
          </a:prstGeom>
        </p:spPr>
        <p:txBody>
          <a:bodyPr lIns="0" tIns="0" rIns="0" bIns="0">
            <a:noAutofit/>
          </a:bodyPr>
          <a:lstStyle>
            <a:lvl1pPr marL="0" indent="0">
              <a:lnSpc>
                <a:spcPct val="120000"/>
              </a:lnSpc>
              <a:spcAft>
                <a:spcPts val="700"/>
              </a:spcAft>
              <a:buNone/>
              <a:defRPr sz="1400" b="0" i="0">
                <a:solidFill>
                  <a:schemeClr val="accent3"/>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34622094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ags" Target="../tags/tag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emf"/><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7"/>
            </p:custDataLst>
            <p:extLst>
              <p:ext uri="{D42A27DB-BD31-4B8C-83A1-F6EECF244321}">
                <p14:modId xmlns:p14="http://schemas.microsoft.com/office/powerpoint/2010/main" val="3365578808"/>
              </p:ext>
            </p:extLst>
          </p:nvPr>
        </p:nvGraphicFramePr>
        <p:xfrm>
          <a:off x="1857" y="1753"/>
          <a:ext cx="1856" cy="1749"/>
        </p:xfrm>
        <a:graphic>
          <a:graphicData uri="http://schemas.openxmlformats.org/presentationml/2006/ole">
            <mc:AlternateContent xmlns:mc="http://schemas.openxmlformats.org/markup-compatibility/2006">
              <mc:Choice xmlns:v="urn:schemas-microsoft-com:vml" Requires="v">
                <p:oleObj name="think-cell Slide" r:id="rId18" imgW="270" imgH="270" progId="TCLayout.ActiveDocument.1">
                  <p:embed/>
                </p:oleObj>
              </mc:Choice>
              <mc:Fallback>
                <p:oleObj name="think-cell Slide" r:id="rId18" imgW="270" imgH="270" progId="TCLayout.ActiveDocument.1">
                  <p:embed/>
                  <p:pic>
                    <p:nvPicPr>
                      <p:cNvPr id="4" name="Object 3" hidden="1"/>
                      <p:cNvPicPr/>
                      <p:nvPr/>
                    </p:nvPicPr>
                    <p:blipFill>
                      <a:blip r:embed="rId19"/>
                      <a:stretch>
                        <a:fillRect/>
                      </a:stretch>
                    </p:blipFill>
                    <p:spPr>
                      <a:xfrm>
                        <a:off x="1857" y="1753"/>
                        <a:ext cx="1856" cy="1749"/>
                      </a:xfrm>
                      <a:prstGeom prst="rect">
                        <a:avLst/>
                      </a:prstGeom>
                    </p:spPr>
                  </p:pic>
                </p:oleObj>
              </mc:Fallback>
            </mc:AlternateContent>
          </a:graphicData>
        </a:graphic>
      </p:graphicFrame>
      <p:sp>
        <p:nvSpPr>
          <p:cNvPr id="2" name="Title Placeholder 1"/>
          <p:cNvSpPr>
            <a:spLocks noGrp="1"/>
          </p:cNvSpPr>
          <p:nvPr>
            <p:ph type="title"/>
          </p:nvPr>
        </p:nvSpPr>
        <p:spPr bwMode="gray">
          <a:xfrm>
            <a:off x="377824" y="328722"/>
            <a:ext cx="9936163" cy="341519"/>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388625" y="985284"/>
            <a:ext cx="9925362" cy="599676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Box 7">
            <a:extLst>
              <a:ext uri="{FF2B5EF4-FFF2-40B4-BE49-F238E27FC236}">
                <a16:creationId xmlns:a16="http://schemas.microsoft.com/office/drawing/2014/main" id="{114B4A7D-A589-42E1-BB95-F133EFE5E015}"/>
              </a:ext>
            </a:extLst>
          </p:cNvPr>
          <p:cNvSpPr txBox="1"/>
          <p:nvPr userDrawn="1"/>
        </p:nvSpPr>
        <p:spPr>
          <a:xfrm>
            <a:off x="9981812" y="7139694"/>
            <a:ext cx="270080" cy="144000"/>
          </a:xfrm>
          <a:prstGeom prst="rect">
            <a:avLst/>
          </a:prstGeom>
          <a:noFill/>
        </p:spPr>
        <p:txBody>
          <a:bodyPr wrap="square" lIns="0" tIns="0" rIns="0" bIns="0" rtlCol="0">
            <a:noAutofit/>
          </a:bodyPr>
          <a:lstStyle/>
          <a:p>
            <a:pPr marL="0" indent="0" algn="r">
              <a:spcBef>
                <a:spcPts val="515"/>
              </a:spcBef>
              <a:buSzPct val="100000"/>
              <a:buFont typeface="Arial"/>
              <a:buNone/>
            </a:pPr>
            <a:fld id="{C58DF478-B544-4ED8-9ED4-6A2648E2D233}" type="slidenum">
              <a:rPr lang="en-US" sz="773" noProof="0" smtClean="0">
                <a:solidFill>
                  <a:schemeClr val="tx1"/>
                </a:solidFill>
                <a:latin typeface="Calibri" panose="020F0502020204030204" pitchFamily="34" charset="0"/>
                <a:cs typeface="Calibri" panose="020F0502020204030204" pitchFamily="34" charset="0"/>
              </a:rPr>
              <a:pPr marL="0" indent="0" algn="r">
                <a:spcBef>
                  <a:spcPts val="515"/>
                </a:spcBef>
                <a:buSzPct val="100000"/>
                <a:buFont typeface="Arial"/>
                <a:buNone/>
              </a:pPr>
              <a:t>‹#›</a:t>
            </a:fld>
            <a:endParaRPr lang="en-US" sz="773" noProof="0">
              <a:solidFill>
                <a:schemeClr val="tx1"/>
              </a:solidFill>
              <a:latin typeface="Calibri" panose="020F0502020204030204" pitchFamily="34" charset="0"/>
              <a:cs typeface="Calibri" panose="020F0502020204030204" pitchFamily="34" charset="0"/>
            </a:endParaRPr>
          </a:p>
        </p:txBody>
      </p:sp>
      <p:sp>
        <p:nvSpPr>
          <p:cNvPr id="9" name="text Copyright" descr="{&quot;templafy&quot;:{&quot;id&quot;:&quot;1ed7c096-04e1-46fb-85b3-be05b5eb3d64&quot;}}" title="UserProfile.LegalEntity.Copyright">
            <a:extLst>
              <a:ext uri="{FF2B5EF4-FFF2-40B4-BE49-F238E27FC236}">
                <a16:creationId xmlns:a16="http://schemas.microsoft.com/office/drawing/2014/main" id="{5078A3B1-A145-4113-875D-02586BE54A09}"/>
              </a:ext>
            </a:extLst>
          </p:cNvPr>
          <p:cNvSpPr/>
          <p:nvPr userDrawn="1"/>
        </p:nvSpPr>
        <p:spPr bwMode="gray">
          <a:xfrm>
            <a:off x="439925" y="7139694"/>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tx1"/>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10" name="text title" descr="{&quot;templafy&quot;:{&quot;id&quot;:&quot;1e63fdd3-9727-4eda-a630-5629392fb29b&quot;}}" title="Form.PresentationTitle">
            <a:extLst>
              <a:ext uri="{FF2B5EF4-FFF2-40B4-BE49-F238E27FC236}">
                <a16:creationId xmlns:a16="http://schemas.microsoft.com/office/drawing/2014/main" id="{9D74B43A-346C-4990-B1F7-FBEF964544B2}"/>
              </a:ext>
            </a:extLst>
          </p:cNvPr>
          <p:cNvSpPr/>
          <p:nvPr userDrawn="1"/>
        </p:nvSpPr>
        <p:spPr bwMode="gray">
          <a:xfrm>
            <a:off x="6296697" y="7148444"/>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NZ" sz="770" kern="1200">
                <a:solidFill>
                  <a:schemeClr val="tx1"/>
                </a:solidFill>
                <a:latin typeface="Calibri" panose="020F0502020204030204" pitchFamily="34" charset="0"/>
                <a:ea typeface="+mn-ea"/>
                <a:cs typeface="Calibri" panose="020F0502020204030204" pitchFamily="34" charset="0"/>
              </a:rPr>
              <a:t>SBHS MoC Current State Report</a:t>
            </a:r>
          </a:p>
        </p:txBody>
      </p:sp>
      <p:sp>
        <p:nvSpPr>
          <p:cNvPr id="11" name="text class" descr="{&quot;templafy&quot;:{&quot;id&quot;:&quot;ffc867d1-5ccb-451a-aa8a-dc0ef03a6220&quot;}}" title="Form.Confidential.ClassificationInsertText">
            <a:extLst>
              <a:ext uri="{FF2B5EF4-FFF2-40B4-BE49-F238E27FC236}">
                <a16:creationId xmlns:a16="http://schemas.microsoft.com/office/drawing/2014/main" id="{44D2ED80-0B98-4859-A06B-2838B7DBE58D}"/>
              </a:ext>
            </a:extLst>
          </p:cNvPr>
          <p:cNvSpPr/>
          <p:nvPr userDrawn="1"/>
        </p:nvSpPr>
        <p:spPr bwMode="gray">
          <a:xfrm>
            <a:off x="8317325" y="7148444"/>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tx1"/>
                </a:solidFill>
                <a:latin typeface="Calibri" panose="020F0502020204030204" pitchFamily="34" charset="0"/>
                <a:ea typeface="+mn-ea"/>
                <a:cs typeface="Calibri" panose="020F0502020204030204" pitchFamily="34" charset="0"/>
              </a:rPr>
              <a:t>March 2023</a:t>
            </a:r>
          </a:p>
        </p:txBody>
      </p:sp>
      <p:sp>
        <p:nvSpPr>
          <p:cNvPr id="12" name="Rectangle 11">
            <a:extLst>
              <a:ext uri="{FF2B5EF4-FFF2-40B4-BE49-F238E27FC236}">
                <a16:creationId xmlns:a16="http://schemas.microsoft.com/office/drawing/2014/main" id="{79E7B155-75CA-4BC1-8196-D6319CDFDF2D}"/>
              </a:ext>
            </a:extLst>
          </p:cNvPr>
          <p:cNvSpPr/>
          <p:nvPr userDrawn="1"/>
        </p:nvSpPr>
        <p:spPr bwMode="gray">
          <a:xfrm>
            <a:off x="8259115" y="7171844"/>
            <a:ext cx="10800" cy="972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Tree>
    <p:extLst>
      <p:ext uri="{BB962C8B-B14F-4D97-AF65-F5344CB8AC3E}">
        <p14:creationId xmlns:p14="http://schemas.microsoft.com/office/powerpoint/2010/main" val="289568115"/>
      </p:ext>
    </p:extLst>
  </p:cSld>
  <p:clrMap bg1="lt1" tx1="dk1" bg2="lt2" tx2="dk2" accent1="accent1" accent2="accent2" accent3="accent3" accent4="accent4" accent5="accent5" accent6="accent6" hlink="hlink" folHlink="folHlink"/>
  <p:sldLayoutIdLst>
    <p:sldLayoutId id="2147483804" r:id="rId1"/>
    <p:sldLayoutId id="2147483851" r:id="rId2"/>
    <p:sldLayoutId id="2147483808" r:id="rId3"/>
    <p:sldLayoutId id="2147483845" r:id="rId4"/>
    <p:sldLayoutId id="2147483852" r:id="rId5"/>
    <p:sldLayoutId id="2147483854" r:id="rId6"/>
    <p:sldLayoutId id="2147483853" r:id="rId7"/>
    <p:sldLayoutId id="2147483821" r:id="rId8"/>
    <p:sldLayoutId id="2147483844" r:id="rId9"/>
    <p:sldLayoutId id="2147483846" r:id="rId10"/>
    <p:sldLayoutId id="2147483847" r:id="rId11"/>
    <p:sldLayoutId id="2147483843" r:id="rId12"/>
    <p:sldLayoutId id="2147483841" r:id="rId13"/>
    <p:sldLayoutId id="2147483842" r:id="rId14"/>
    <p:sldLayoutId id="2147483859" r:id="rId15"/>
  </p:sldLayoutIdLst>
  <p:transition>
    <p:fade/>
  </p:transition>
  <p:hf sldNum="0" hdr="0" ftr="0"/>
  <p:txStyles>
    <p:titleStyle>
      <a:lvl1pPr algn="l" defTabSz="785202" rtl="0" eaLnBrk="1" latinLnBrk="0" hangingPunct="1">
        <a:spcBef>
          <a:spcPct val="0"/>
        </a:spcBef>
        <a:buNone/>
        <a:defRPr sz="1804" kern="1200">
          <a:solidFill>
            <a:schemeClr val="tx1"/>
          </a:solidFill>
          <a:latin typeface="+mn-lt"/>
          <a:ea typeface="+mj-ea"/>
          <a:cs typeface="Calibri Light" panose="020F0302020204030204" pitchFamily="34" charset="0"/>
        </a:defRPr>
      </a:lvl1pPr>
    </p:titleStyle>
    <p:bodyStyle>
      <a:lvl1pPr marL="0" indent="0" algn="l" defTabSz="785202" rtl="0" eaLnBrk="1" latinLnBrk="0" hangingPunct="1">
        <a:spcBef>
          <a:spcPts val="0"/>
        </a:spcBef>
        <a:spcAft>
          <a:spcPts val="859"/>
        </a:spcAft>
        <a:buSzPct val="100000"/>
        <a:buFontTx/>
        <a:buNone/>
        <a:defRPr sz="1116" b="0" kern="1200">
          <a:solidFill>
            <a:schemeClr val="tx1"/>
          </a:solidFill>
          <a:latin typeface="+mn-lt"/>
          <a:ea typeface="+mn-ea"/>
          <a:cs typeface="Calibri Light" panose="020F0302020204030204" pitchFamily="34" charset="0"/>
        </a:defRPr>
      </a:lvl1pPr>
      <a:lvl2pPr marL="119961" indent="-119961" algn="l" defTabSz="785202" rtl="0" eaLnBrk="1" latinLnBrk="0" hangingPunct="1">
        <a:spcBef>
          <a:spcPts val="0"/>
        </a:spcBef>
        <a:spcAft>
          <a:spcPts val="859"/>
        </a:spcAft>
        <a:buClrTx/>
        <a:buSzPct val="100000"/>
        <a:buFont typeface="Arial" panose="020B0604020202020204" pitchFamily="34" charset="0"/>
        <a:buChar char="•"/>
        <a:defRPr lang="en-US" sz="1116" b="1" kern="1200" dirty="0" smtClean="0">
          <a:solidFill>
            <a:schemeClr val="tx1"/>
          </a:solidFill>
          <a:latin typeface="+mj-lt"/>
          <a:ea typeface="+mn-ea"/>
          <a:cs typeface="Calibri Light" panose="020F0302020204030204" pitchFamily="34" charset="0"/>
        </a:defRPr>
      </a:lvl2pPr>
      <a:lvl3pPr marL="261735"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dirty="0" smtClean="0">
          <a:solidFill>
            <a:schemeClr val="tx1"/>
          </a:solidFill>
          <a:latin typeface="+mn-lt"/>
          <a:ea typeface="+mn-ea"/>
          <a:cs typeface="Calibri Light" panose="020F0302020204030204" pitchFamily="34" charset="0"/>
        </a:defRPr>
      </a:lvl3pPr>
      <a:lvl4pPr marL="403506"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baseline="0" dirty="0" smtClean="0">
          <a:solidFill>
            <a:schemeClr val="tx1"/>
          </a:solidFill>
          <a:latin typeface="+mn-lt"/>
          <a:ea typeface="+mn-ea"/>
          <a:cs typeface="Calibri Light" panose="020F0302020204030204" pitchFamily="34" charset="0"/>
        </a:defRPr>
      </a:lvl4pPr>
      <a:lvl5pPr marL="545279" indent="-119961" algn="l" defTabSz="685689" rtl="0" eaLnBrk="1" latinLnBrk="0" hangingPunct="1">
        <a:spcBef>
          <a:spcPts val="0"/>
        </a:spcBef>
        <a:spcAft>
          <a:spcPts val="859"/>
        </a:spcAft>
        <a:buClrTx/>
        <a:buSzPct val="100000"/>
        <a:buFont typeface="Arial" panose="020B0604020202020204" pitchFamily="34" charset="0"/>
        <a:buChar char="−"/>
        <a:tabLst/>
        <a:defRPr lang="en-US" sz="1116" kern="1200" baseline="0" dirty="0" smtClean="0">
          <a:solidFill>
            <a:schemeClr val="tx1"/>
          </a:solidFill>
          <a:latin typeface="+mn-lt"/>
          <a:ea typeface="+mn-ea"/>
          <a:cs typeface="Calibri Light" panose="020F0302020204030204" pitchFamily="34" charset="0"/>
        </a:defRPr>
      </a:lvl5pPr>
      <a:lvl6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6pPr>
      <a:lvl7pPr marL="457520" indent="-151477" algn="l" defTabSz="785202" rtl="0" eaLnBrk="1" latinLnBrk="0" hangingPunct="1">
        <a:spcBef>
          <a:spcPts val="0"/>
        </a:spcBef>
        <a:spcAft>
          <a:spcPts val="859"/>
        </a:spcAft>
        <a:buFont typeface="Verdana" panose="020B0604030504040204" pitchFamily="34" charset="0"/>
        <a:buChar char="−"/>
        <a:defRPr sz="1030" kern="1200">
          <a:solidFill>
            <a:schemeClr val="tx1"/>
          </a:solidFill>
          <a:latin typeface="+mn-lt"/>
          <a:ea typeface="+mn-ea"/>
          <a:cs typeface="+mn-cs"/>
        </a:defRPr>
      </a:lvl7pPr>
      <a:lvl8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8pPr>
      <a:lvl9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9pPr>
    </p:bodyStyle>
    <p:otherStyle>
      <a:defPPr>
        <a:defRPr lang="en-US"/>
      </a:defPPr>
      <a:lvl1pPr marL="0" algn="l" defTabSz="785202" rtl="0" eaLnBrk="1" latinLnBrk="0" hangingPunct="1">
        <a:defRPr sz="1546" kern="1200">
          <a:solidFill>
            <a:schemeClr val="tx1"/>
          </a:solidFill>
          <a:latin typeface="+mn-lt"/>
          <a:ea typeface="+mn-ea"/>
          <a:cs typeface="+mn-cs"/>
        </a:defRPr>
      </a:lvl1pPr>
      <a:lvl2pPr marL="392601" algn="l" defTabSz="785202" rtl="0" eaLnBrk="1" latinLnBrk="0" hangingPunct="1">
        <a:defRPr sz="1546" kern="1200">
          <a:solidFill>
            <a:schemeClr val="tx1"/>
          </a:solidFill>
          <a:latin typeface="+mn-lt"/>
          <a:ea typeface="+mn-ea"/>
          <a:cs typeface="+mn-cs"/>
        </a:defRPr>
      </a:lvl2pPr>
      <a:lvl3pPr marL="785202" algn="l" defTabSz="785202" rtl="0" eaLnBrk="1" latinLnBrk="0" hangingPunct="1">
        <a:defRPr sz="1546" kern="1200">
          <a:solidFill>
            <a:schemeClr val="tx1"/>
          </a:solidFill>
          <a:latin typeface="+mn-lt"/>
          <a:ea typeface="+mn-ea"/>
          <a:cs typeface="+mn-cs"/>
        </a:defRPr>
      </a:lvl3pPr>
      <a:lvl4pPr marL="1177802" algn="l" defTabSz="785202" rtl="0" eaLnBrk="1" latinLnBrk="0" hangingPunct="1">
        <a:defRPr sz="1546" kern="1200">
          <a:solidFill>
            <a:schemeClr val="tx1"/>
          </a:solidFill>
          <a:latin typeface="+mn-lt"/>
          <a:ea typeface="+mn-ea"/>
          <a:cs typeface="+mn-cs"/>
        </a:defRPr>
      </a:lvl4pPr>
      <a:lvl5pPr marL="1570403" algn="l" defTabSz="785202" rtl="0" eaLnBrk="1" latinLnBrk="0" hangingPunct="1">
        <a:defRPr sz="1546" kern="1200">
          <a:solidFill>
            <a:schemeClr val="tx1"/>
          </a:solidFill>
          <a:latin typeface="+mn-lt"/>
          <a:ea typeface="+mn-ea"/>
          <a:cs typeface="+mn-cs"/>
        </a:defRPr>
      </a:lvl5pPr>
      <a:lvl6pPr marL="1963004" algn="l" defTabSz="785202" rtl="0" eaLnBrk="1" latinLnBrk="0" hangingPunct="1">
        <a:defRPr sz="1546" kern="1200">
          <a:solidFill>
            <a:schemeClr val="tx1"/>
          </a:solidFill>
          <a:latin typeface="+mn-lt"/>
          <a:ea typeface="+mn-ea"/>
          <a:cs typeface="+mn-cs"/>
        </a:defRPr>
      </a:lvl6pPr>
      <a:lvl7pPr marL="2355604" algn="l" defTabSz="785202" rtl="0" eaLnBrk="1" latinLnBrk="0" hangingPunct="1">
        <a:defRPr sz="1546" kern="1200">
          <a:solidFill>
            <a:schemeClr val="tx1"/>
          </a:solidFill>
          <a:latin typeface="+mn-lt"/>
          <a:ea typeface="+mn-ea"/>
          <a:cs typeface="+mn-cs"/>
        </a:defRPr>
      </a:lvl7pPr>
      <a:lvl8pPr marL="2748205" algn="l" defTabSz="785202" rtl="0" eaLnBrk="1" latinLnBrk="0" hangingPunct="1">
        <a:defRPr sz="1546" kern="1200">
          <a:solidFill>
            <a:schemeClr val="tx1"/>
          </a:solidFill>
          <a:latin typeface="+mn-lt"/>
          <a:ea typeface="+mn-ea"/>
          <a:cs typeface="+mn-cs"/>
        </a:defRPr>
      </a:lvl8pPr>
      <a:lvl9pPr marL="3140805" algn="l" defTabSz="785202" rtl="0" eaLnBrk="1" latinLnBrk="0" hangingPunct="1">
        <a:defRPr sz="1546"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04" userDrawn="1">
          <p15:clr>
            <a:srgbClr val="F26B43"/>
          </p15:clr>
        </p15:guide>
        <p15:guide id="30" orient="horz" pos="4081" userDrawn="1">
          <p15:clr>
            <a:srgbClr val="F26B43"/>
          </p15:clr>
        </p15:guide>
        <p15:guide id="48" pos="6497" userDrawn="1">
          <p15:clr>
            <a:srgbClr val="F26B43"/>
          </p15:clr>
        </p15:guide>
        <p15:guide id="51" orient="horz" pos="4497" userDrawn="1">
          <p15:clr>
            <a:srgbClr val="F26B43"/>
          </p15:clr>
        </p15:guide>
        <p15:guide id="52" orient="horz" pos="431" userDrawn="1">
          <p15:clr>
            <a:srgbClr val="F26B43"/>
          </p15:clr>
        </p15:guide>
        <p15:guide id="53" pos="5613" userDrawn="1">
          <p15:clr>
            <a:srgbClr val="F26B43"/>
          </p15:clr>
        </p15:guide>
        <p15:guide id="55" pos="4365" userDrawn="1">
          <p15:clr>
            <a:srgbClr val="F26B43"/>
          </p15:clr>
        </p15:guide>
        <p15:guide id="56" pos="3458" userDrawn="1">
          <p15:clr>
            <a:srgbClr val="F26B43"/>
          </p15:clr>
        </p15:guide>
        <p15:guide id="57" pos="3277" userDrawn="1">
          <p15:clr>
            <a:srgbClr val="F26B43"/>
          </p15:clr>
        </p15:guide>
        <p15:guide id="58" pos="2392" userDrawn="1">
          <p15:clr>
            <a:srgbClr val="F26B43"/>
          </p15:clr>
        </p15:guide>
        <p15:guide id="59" pos="2211" userDrawn="1">
          <p15:clr>
            <a:srgbClr val="F26B43"/>
          </p15:clr>
        </p15:guide>
        <p15:guide id="60" pos="238" userDrawn="1">
          <p15:clr>
            <a:srgbClr val="F26B43"/>
          </p15:clr>
        </p15:guide>
        <p15:guide id="61" pos="1145" userDrawn="1">
          <p15:clr>
            <a:srgbClr val="F26B43"/>
          </p15:clr>
        </p15:guide>
        <p15:guide id="62" pos="1304" userDrawn="1">
          <p15:clr>
            <a:srgbClr val="F26B43"/>
          </p15:clr>
        </p15:guide>
        <p15:guide id="64" orient="horz" pos="2426" userDrawn="1">
          <p15:clr>
            <a:srgbClr val="F26B43"/>
          </p15:clr>
        </p15:guide>
        <p15:guide id="65" pos="3368" userDrawn="1">
          <p15:clr>
            <a:srgbClr val="F26B43"/>
          </p15:clr>
        </p15:guide>
        <p15:guide id="66" orient="horz" pos="4399" userDrawn="1">
          <p15:clr>
            <a:srgbClr val="F26B43"/>
          </p15:clr>
        </p15:guide>
        <p15:guide id="67" orient="horz" pos="612" userDrawn="1">
          <p15:clr>
            <a:srgbClr val="F26B43"/>
          </p15:clr>
        </p15:guide>
        <p15:guide id="68" pos="5431" userDrawn="1">
          <p15:clr>
            <a:srgbClr val="F26B43"/>
          </p15:clr>
        </p15:guide>
        <p15:guide id="69" pos="4524" userDrawn="1">
          <p15:clr>
            <a:srgbClr val="F26B43"/>
          </p15:clr>
        </p15:guide>
        <p15:guide id="70" orient="horz" pos="93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3"/>
            </p:custDataLst>
            <p:extLst>
              <p:ext uri="{D42A27DB-BD31-4B8C-83A1-F6EECF244321}">
                <p14:modId xmlns:p14="http://schemas.microsoft.com/office/powerpoint/2010/main" val="3365578808"/>
              </p:ext>
            </p:extLst>
          </p:nvPr>
        </p:nvGraphicFramePr>
        <p:xfrm>
          <a:off x="1857" y="1753"/>
          <a:ext cx="1856" cy="1749"/>
        </p:xfrm>
        <a:graphic>
          <a:graphicData uri="http://schemas.openxmlformats.org/presentationml/2006/ole">
            <mc:AlternateContent xmlns:mc="http://schemas.openxmlformats.org/markup-compatibility/2006">
              <mc:Choice xmlns:v="urn:schemas-microsoft-com:vml" Requires="v">
                <p:oleObj name="think-cell Slide" r:id="rId14" imgW="270" imgH="270" progId="TCLayout.ActiveDocument.1">
                  <p:embed/>
                </p:oleObj>
              </mc:Choice>
              <mc:Fallback>
                <p:oleObj name="think-cell Slide" r:id="rId14" imgW="270" imgH="270" progId="TCLayout.ActiveDocument.1">
                  <p:embed/>
                  <p:pic>
                    <p:nvPicPr>
                      <p:cNvPr id="4" name="Object 3" hidden="1"/>
                      <p:cNvPicPr/>
                      <p:nvPr/>
                    </p:nvPicPr>
                    <p:blipFill>
                      <a:blip r:embed="rId15"/>
                      <a:stretch>
                        <a:fillRect/>
                      </a:stretch>
                    </p:blipFill>
                    <p:spPr>
                      <a:xfrm>
                        <a:off x="1857" y="1753"/>
                        <a:ext cx="1856" cy="174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B8D283C-F9AA-4D77-964A-903DAB5B4754}"/>
              </a:ext>
            </a:extLst>
          </p:cNvPr>
          <p:cNvSpPr txBox="1"/>
          <p:nvPr userDrawn="1"/>
        </p:nvSpPr>
        <p:spPr>
          <a:xfrm>
            <a:off x="9981812" y="7139694"/>
            <a:ext cx="270080" cy="144000"/>
          </a:xfrm>
          <a:prstGeom prst="rect">
            <a:avLst/>
          </a:prstGeom>
          <a:noFill/>
        </p:spPr>
        <p:txBody>
          <a:bodyPr wrap="square" lIns="0" tIns="0" rIns="0" bIns="0" rtlCol="0">
            <a:noAutofit/>
          </a:bodyPr>
          <a:lstStyle/>
          <a:p>
            <a:pPr marL="0" indent="0" algn="r">
              <a:spcBef>
                <a:spcPts val="515"/>
              </a:spcBef>
              <a:buSzPct val="100000"/>
              <a:buFont typeface="Arial"/>
              <a:buNone/>
            </a:pPr>
            <a:fld id="{C58DF478-B544-4ED8-9ED4-6A2648E2D233}" type="slidenum">
              <a:rPr lang="en-US" sz="773" noProof="0" smtClean="0">
                <a:solidFill>
                  <a:schemeClr val="tx1"/>
                </a:solidFill>
                <a:latin typeface="Calibri" panose="020F0502020204030204" pitchFamily="34" charset="0"/>
                <a:cs typeface="Calibri" panose="020F0502020204030204" pitchFamily="34" charset="0"/>
              </a:rPr>
              <a:pPr marL="0" indent="0" algn="r">
                <a:spcBef>
                  <a:spcPts val="515"/>
                </a:spcBef>
                <a:buSzPct val="100000"/>
                <a:buFont typeface="Arial"/>
                <a:buNone/>
              </a:pPr>
              <a:t>‹#›</a:t>
            </a:fld>
            <a:endParaRPr lang="en-US" sz="773" noProof="0">
              <a:solidFill>
                <a:schemeClr val="tx1"/>
              </a:solidFill>
              <a:latin typeface="Calibri" panose="020F0502020204030204" pitchFamily="34" charset="0"/>
              <a:cs typeface="Calibri" panose="020F0502020204030204" pitchFamily="34" charset="0"/>
            </a:endParaRPr>
          </a:p>
        </p:txBody>
      </p:sp>
      <p:sp>
        <p:nvSpPr>
          <p:cNvPr id="5" name="text Copyright" descr="{&quot;templafy&quot;:{&quot;id&quot;:&quot;7220ca9d-cd2b-4a9d-8b22-30e684de4ee4&quot;}}" title="UserProfile.LegalEntity.Copyright">
            <a:extLst>
              <a:ext uri="{FF2B5EF4-FFF2-40B4-BE49-F238E27FC236}">
                <a16:creationId xmlns:a16="http://schemas.microsoft.com/office/drawing/2014/main" id="{243A8B99-08F0-447E-B19A-D3BA6C0FB6AD}"/>
              </a:ext>
            </a:extLst>
          </p:cNvPr>
          <p:cNvSpPr/>
          <p:nvPr userDrawn="1"/>
        </p:nvSpPr>
        <p:spPr bwMode="gray">
          <a:xfrm>
            <a:off x="439925" y="7139694"/>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tx1"/>
                </a:solidFill>
                <a:latin typeface="Calibri" panose="020F0502020204030204" pitchFamily="34" charset="0"/>
                <a:ea typeface="+mn-ea"/>
                <a:cs typeface="Calibri" panose="020F0502020204030204" pitchFamily="34" charset="0"/>
              </a:rPr>
              <a:t>© 2022. Deloitte Limited (as trustee for the Deloitte Trading Trust).</a:t>
            </a:r>
          </a:p>
        </p:txBody>
      </p:sp>
      <p:sp>
        <p:nvSpPr>
          <p:cNvPr id="6" name="text title" descr="{&quot;templafy&quot;:{&quot;id&quot;:&quot;e42c7ee6-8be7-4464-8e5f-08b96dc0f386&quot;}}" title="Form.PresentationTitle">
            <a:extLst>
              <a:ext uri="{FF2B5EF4-FFF2-40B4-BE49-F238E27FC236}">
                <a16:creationId xmlns:a16="http://schemas.microsoft.com/office/drawing/2014/main" id="{3BE40EC2-0BBF-4F33-97AA-67506D4EE6E8}"/>
              </a:ext>
            </a:extLst>
          </p:cNvPr>
          <p:cNvSpPr/>
          <p:nvPr userDrawn="1"/>
        </p:nvSpPr>
        <p:spPr bwMode="gray">
          <a:xfrm>
            <a:off x="6306705" y="7139694"/>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NZ" sz="770" kern="1200">
                <a:solidFill>
                  <a:schemeClr val="tx1"/>
                </a:solidFill>
                <a:latin typeface="Calibri" panose="020F0502020204030204" pitchFamily="34" charset="0"/>
                <a:ea typeface="+mn-ea"/>
                <a:cs typeface="Calibri" panose="020F0502020204030204" pitchFamily="34" charset="0"/>
              </a:rPr>
              <a:t>Change Collaborative</a:t>
            </a:r>
          </a:p>
        </p:txBody>
      </p:sp>
      <p:sp>
        <p:nvSpPr>
          <p:cNvPr id="7" name="text class" descr="{&quot;templafy&quot;:{&quot;id&quot;:&quot;70f99d92-2a22-4d2b-858c-801a9b4cbbd6&quot;}}" title="Form.Confidential.ClassificationInsertText">
            <a:extLst>
              <a:ext uri="{FF2B5EF4-FFF2-40B4-BE49-F238E27FC236}">
                <a16:creationId xmlns:a16="http://schemas.microsoft.com/office/drawing/2014/main" id="{0B5756D5-83AB-469A-A26F-ACFE6E71F6C7}"/>
              </a:ext>
            </a:extLst>
          </p:cNvPr>
          <p:cNvSpPr/>
          <p:nvPr userDrawn="1"/>
        </p:nvSpPr>
        <p:spPr bwMode="gray">
          <a:xfrm>
            <a:off x="8317056" y="7139694"/>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tx1"/>
                </a:solidFill>
                <a:latin typeface="Calibri" panose="020F0502020204030204" pitchFamily="34" charset="0"/>
                <a:ea typeface="+mn-ea"/>
                <a:cs typeface="Calibri" panose="020F0502020204030204" pitchFamily="34" charset="0"/>
              </a:rPr>
              <a:t>PUBLIC</a:t>
            </a:r>
          </a:p>
        </p:txBody>
      </p:sp>
      <p:sp>
        <p:nvSpPr>
          <p:cNvPr id="8" name="Rectangle 7">
            <a:extLst>
              <a:ext uri="{FF2B5EF4-FFF2-40B4-BE49-F238E27FC236}">
                <a16:creationId xmlns:a16="http://schemas.microsoft.com/office/drawing/2014/main" id="{14A2DBD5-95AB-483B-BD2E-D8B5ED9D4690}"/>
              </a:ext>
            </a:extLst>
          </p:cNvPr>
          <p:cNvSpPr/>
          <p:nvPr userDrawn="1"/>
        </p:nvSpPr>
        <p:spPr bwMode="gray">
          <a:xfrm>
            <a:off x="8259115" y="7163094"/>
            <a:ext cx="10800" cy="972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Tree>
    <p:extLst>
      <p:ext uri="{BB962C8B-B14F-4D97-AF65-F5344CB8AC3E}">
        <p14:creationId xmlns:p14="http://schemas.microsoft.com/office/powerpoint/2010/main" val="87828112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p:fade/>
  </p:transition>
  <p:hf sldNum="0" hdr="0" ftr="0"/>
  <p:txStyles>
    <p:titleStyle>
      <a:lvl1pPr algn="l" defTabSz="785202" rtl="0" eaLnBrk="1" latinLnBrk="0" hangingPunct="1">
        <a:spcBef>
          <a:spcPct val="0"/>
        </a:spcBef>
        <a:buNone/>
        <a:defRPr sz="1804" kern="1200">
          <a:solidFill>
            <a:schemeClr val="tx1"/>
          </a:solidFill>
          <a:latin typeface="+mn-lt"/>
          <a:ea typeface="+mj-ea"/>
          <a:cs typeface="Calibri Light" panose="020F0302020204030204" pitchFamily="34" charset="0"/>
        </a:defRPr>
      </a:lvl1pPr>
    </p:titleStyle>
    <p:bodyStyle>
      <a:lvl1pPr marL="0" indent="0" algn="l" defTabSz="785202" rtl="0" eaLnBrk="1" latinLnBrk="0" hangingPunct="1">
        <a:spcBef>
          <a:spcPts val="0"/>
        </a:spcBef>
        <a:spcAft>
          <a:spcPts val="859"/>
        </a:spcAft>
        <a:buSzPct val="100000"/>
        <a:buFontTx/>
        <a:buNone/>
        <a:defRPr sz="1116" b="0" kern="1200">
          <a:solidFill>
            <a:schemeClr val="tx1"/>
          </a:solidFill>
          <a:latin typeface="+mn-lt"/>
          <a:ea typeface="+mn-ea"/>
          <a:cs typeface="Calibri Light" panose="020F0302020204030204" pitchFamily="34" charset="0"/>
        </a:defRPr>
      </a:lvl1pPr>
      <a:lvl2pPr marL="119961" indent="-119961" algn="l" defTabSz="785202" rtl="0" eaLnBrk="1" latinLnBrk="0" hangingPunct="1">
        <a:spcBef>
          <a:spcPts val="0"/>
        </a:spcBef>
        <a:spcAft>
          <a:spcPts val="859"/>
        </a:spcAft>
        <a:buClrTx/>
        <a:buSzPct val="100000"/>
        <a:buFont typeface="Arial" panose="020B0604020202020204" pitchFamily="34" charset="0"/>
        <a:buChar char="•"/>
        <a:defRPr lang="en-US" sz="1116" b="1" kern="1200" dirty="0" smtClean="0">
          <a:solidFill>
            <a:schemeClr val="tx1"/>
          </a:solidFill>
          <a:latin typeface="+mj-lt"/>
          <a:ea typeface="+mn-ea"/>
          <a:cs typeface="Calibri Light" panose="020F0302020204030204" pitchFamily="34" charset="0"/>
        </a:defRPr>
      </a:lvl2pPr>
      <a:lvl3pPr marL="261735"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dirty="0" smtClean="0">
          <a:solidFill>
            <a:schemeClr val="tx1"/>
          </a:solidFill>
          <a:latin typeface="+mn-lt"/>
          <a:ea typeface="+mn-ea"/>
          <a:cs typeface="Calibri Light" panose="020F0302020204030204" pitchFamily="34" charset="0"/>
        </a:defRPr>
      </a:lvl3pPr>
      <a:lvl4pPr marL="403506"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baseline="0" dirty="0" smtClean="0">
          <a:solidFill>
            <a:schemeClr val="tx1"/>
          </a:solidFill>
          <a:latin typeface="+mn-lt"/>
          <a:ea typeface="+mn-ea"/>
          <a:cs typeface="Calibri Light" panose="020F0302020204030204" pitchFamily="34" charset="0"/>
        </a:defRPr>
      </a:lvl4pPr>
      <a:lvl5pPr marL="545279" indent="-119961" algn="l" defTabSz="685689" rtl="0" eaLnBrk="1" latinLnBrk="0" hangingPunct="1">
        <a:spcBef>
          <a:spcPts val="0"/>
        </a:spcBef>
        <a:spcAft>
          <a:spcPts val="859"/>
        </a:spcAft>
        <a:buClrTx/>
        <a:buSzPct val="100000"/>
        <a:buFont typeface="Arial" panose="020B0604020202020204" pitchFamily="34" charset="0"/>
        <a:buChar char="−"/>
        <a:tabLst/>
        <a:defRPr lang="en-US" sz="1116" kern="1200" baseline="0" dirty="0" smtClean="0">
          <a:solidFill>
            <a:schemeClr val="tx1"/>
          </a:solidFill>
          <a:latin typeface="+mn-lt"/>
          <a:ea typeface="+mn-ea"/>
          <a:cs typeface="Calibri Light" panose="020F0302020204030204" pitchFamily="34" charset="0"/>
        </a:defRPr>
      </a:lvl5pPr>
      <a:lvl6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6pPr>
      <a:lvl7pPr marL="457520" indent="-151477" algn="l" defTabSz="785202" rtl="0" eaLnBrk="1" latinLnBrk="0" hangingPunct="1">
        <a:spcBef>
          <a:spcPts val="0"/>
        </a:spcBef>
        <a:spcAft>
          <a:spcPts val="859"/>
        </a:spcAft>
        <a:buFont typeface="Verdana" panose="020B0604030504040204" pitchFamily="34" charset="0"/>
        <a:buChar char="−"/>
        <a:defRPr sz="1030" kern="1200">
          <a:solidFill>
            <a:schemeClr val="tx1"/>
          </a:solidFill>
          <a:latin typeface="+mn-lt"/>
          <a:ea typeface="+mn-ea"/>
          <a:cs typeface="+mn-cs"/>
        </a:defRPr>
      </a:lvl7pPr>
      <a:lvl8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8pPr>
      <a:lvl9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9pPr>
    </p:bodyStyle>
    <p:otherStyle>
      <a:defPPr>
        <a:defRPr lang="en-US"/>
      </a:defPPr>
      <a:lvl1pPr marL="0" algn="l" defTabSz="785202" rtl="0" eaLnBrk="1" latinLnBrk="0" hangingPunct="1">
        <a:defRPr sz="1546" kern="1200">
          <a:solidFill>
            <a:schemeClr val="tx1"/>
          </a:solidFill>
          <a:latin typeface="+mn-lt"/>
          <a:ea typeface="+mn-ea"/>
          <a:cs typeface="+mn-cs"/>
        </a:defRPr>
      </a:lvl1pPr>
      <a:lvl2pPr marL="392601" algn="l" defTabSz="785202" rtl="0" eaLnBrk="1" latinLnBrk="0" hangingPunct="1">
        <a:defRPr sz="1546" kern="1200">
          <a:solidFill>
            <a:schemeClr val="tx1"/>
          </a:solidFill>
          <a:latin typeface="+mn-lt"/>
          <a:ea typeface="+mn-ea"/>
          <a:cs typeface="+mn-cs"/>
        </a:defRPr>
      </a:lvl2pPr>
      <a:lvl3pPr marL="785202" algn="l" defTabSz="785202" rtl="0" eaLnBrk="1" latinLnBrk="0" hangingPunct="1">
        <a:defRPr sz="1546" kern="1200">
          <a:solidFill>
            <a:schemeClr val="tx1"/>
          </a:solidFill>
          <a:latin typeface="+mn-lt"/>
          <a:ea typeface="+mn-ea"/>
          <a:cs typeface="+mn-cs"/>
        </a:defRPr>
      </a:lvl3pPr>
      <a:lvl4pPr marL="1177802" algn="l" defTabSz="785202" rtl="0" eaLnBrk="1" latinLnBrk="0" hangingPunct="1">
        <a:defRPr sz="1546" kern="1200">
          <a:solidFill>
            <a:schemeClr val="tx1"/>
          </a:solidFill>
          <a:latin typeface="+mn-lt"/>
          <a:ea typeface="+mn-ea"/>
          <a:cs typeface="+mn-cs"/>
        </a:defRPr>
      </a:lvl4pPr>
      <a:lvl5pPr marL="1570403" algn="l" defTabSz="785202" rtl="0" eaLnBrk="1" latinLnBrk="0" hangingPunct="1">
        <a:defRPr sz="1546" kern="1200">
          <a:solidFill>
            <a:schemeClr val="tx1"/>
          </a:solidFill>
          <a:latin typeface="+mn-lt"/>
          <a:ea typeface="+mn-ea"/>
          <a:cs typeface="+mn-cs"/>
        </a:defRPr>
      </a:lvl5pPr>
      <a:lvl6pPr marL="1963004" algn="l" defTabSz="785202" rtl="0" eaLnBrk="1" latinLnBrk="0" hangingPunct="1">
        <a:defRPr sz="1546" kern="1200">
          <a:solidFill>
            <a:schemeClr val="tx1"/>
          </a:solidFill>
          <a:latin typeface="+mn-lt"/>
          <a:ea typeface="+mn-ea"/>
          <a:cs typeface="+mn-cs"/>
        </a:defRPr>
      </a:lvl6pPr>
      <a:lvl7pPr marL="2355604" algn="l" defTabSz="785202" rtl="0" eaLnBrk="1" latinLnBrk="0" hangingPunct="1">
        <a:defRPr sz="1546" kern="1200">
          <a:solidFill>
            <a:schemeClr val="tx1"/>
          </a:solidFill>
          <a:latin typeface="+mn-lt"/>
          <a:ea typeface="+mn-ea"/>
          <a:cs typeface="+mn-cs"/>
        </a:defRPr>
      </a:lvl7pPr>
      <a:lvl8pPr marL="2748205" algn="l" defTabSz="785202" rtl="0" eaLnBrk="1" latinLnBrk="0" hangingPunct="1">
        <a:defRPr sz="1546" kern="1200">
          <a:solidFill>
            <a:schemeClr val="tx1"/>
          </a:solidFill>
          <a:latin typeface="+mn-lt"/>
          <a:ea typeface="+mn-ea"/>
          <a:cs typeface="+mn-cs"/>
        </a:defRPr>
      </a:lvl8pPr>
      <a:lvl9pPr marL="3140805" algn="l" defTabSz="785202" rtl="0" eaLnBrk="1" latinLnBrk="0" hangingPunct="1">
        <a:defRPr sz="154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p15:clr>
            <a:srgbClr val="F26B43"/>
          </p15:clr>
        </p15:guide>
        <p15:guide id="3" orient="horz" pos="4020">
          <p15:clr>
            <a:srgbClr val="F26B43"/>
          </p15:clr>
        </p15:guide>
        <p15:guide id="4" pos="237">
          <p15:clr>
            <a:srgbClr val="F26B43"/>
          </p15:clr>
        </p15:guide>
        <p15:guide id="5" pos="5523">
          <p15:clr>
            <a:srgbClr val="F26B43"/>
          </p15:clr>
        </p15:guide>
        <p15:guide id="7" orient="horz" pos="200">
          <p15:clr>
            <a:srgbClr val="F26B43"/>
          </p15:clr>
        </p15:guide>
        <p15:guide id="8" orient="horz" pos="4080">
          <p15:clr>
            <a:srgbClr val="F26B43"/>
          </p15:clr>
        </p15:guide>
        <p15:guide id="10" pos="3722">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4">
          <p15:clr>
            <a:srgbClr val="F26B43"/>
          </p15:clr>
        </p15:guide>
        <p15:guide id="18" pos="2937">
          <p15:clr>
            <a:srgbClr val="F26B43"/>
          </p15:clr>
        </p15:guide>
        <p15:guide id="19" pos="2880">
          <p15:clr>
            <a:srgbClr val="F26B43"/>
          </p15:clr>
        </p15:guide>
        <p15:guide id="20" pos="4734">
          <p15:clr>
            <a:srgbClr val="F26B43"/>
          </p15:clr>
        </p15:guide>
        <p15:guide id="22" orient="horz" pos="640">
          <p15:clr>
            <a:srgbClr val="F26B43"/>
          </p15:clr>
        </p15:guide>
        <p15:guide id="23" pos="5098">
          <p15:clr>
            <a:srgbClr val="F26B43"/>
          </p15:clr>
        </p15:guide>
        <p15:guide id="24" orient="horz" pos="2161">
          <p15:clr>
            <a:srgbClr val="F26B43"/>
          </p15:clr>
        </p15:guide>
        <p15:guide id="25" orient="horz" pos="3968">
          <p15:clr>
            <a:srgbClr val="F26B43"/>
          </p15:clr>
        </p15:guide>
        <p15:guide id="26" pos="312">
          <p15:clr>
            <a:srgbClr val="F26B43"/>
          </p15:clr>
        </p15:guide>
        <p15:guide id="27" pos="7367">
          <p15:clr>
            <a:srgbClr val="F26B43"/>
          </p15:clr>
        </p15:guide>
        <p15:guide id="29" orient="horz" pos="245">
          <p15:clr>
            <a:srgbClr val="F26B43"/>
          </p15:clr>
        </p15:guide>
        <p15:guide id="30" orient="horz" pos="4081">
          <p15:clr>
            <a:srgbClr val="F26B43"/>
          </p15:clr>
        </p15:guide>
        <p15:guide id="31" pos="4986">
          <p15:clr>
            <a:srgbClr val="F26B43"/>
          </p15:clr>
        </p15:guide>
        <p15:guide id="32" pos="1382">
          <p15:clr>
            <a:srgbClr val="F26B43"/>
          </p15:clr>
        </p15:guide>
        <p15:guide id="33" pos="1496">
          <p15:clr>
            <a:srgbClr val="F26B43"/>
          </p15:clr>
        </p15:guide>
        <p15:guide id="34" pos="2581">
          <p15:clr>
            <a:srgbClr val="F26B43"/>
          </p15:clr>
        </p15:guide>
        <p15:guide id="35" pos="2695">
          <p15:clr>
            <a:srgbClr val="F26B43"/>
          </p15:clr>
        </p15:guide>
        <p15:guide id="36" pos="6185">
          <p15:clr>
            <a:srgbClr val="F26B43"/>
          </p15:clr>
        </p15:guide>
        <p15:guide id="37" pos="3783">
          <p15:clr>
            <a:srgbClr val="F26B43"/>
          </p15:clr>
        </p15:guide>
        <p15:guide id="38" pos="3896">
          <p15:clr>
            <a:srgbClr val="F26B43"/>
          </p15:clr>
        </p15:guide>
        <p15:guide id="39" pos="3840">
          <p15:clr>
            <a:srgbClr val="F26B43"/>
          </p15:clr>
        </p15:guide>
        <p15:guide id="40" pos="6299">
          <p15:clr>
            <a:srgbClr val="F26B43"/>
          </p15:clr>
        </p15:guide>
        <p15:guide id="41" orient="horz" pos="1049">
          <p15:clr>
            <a:srgbClr val="F26B43"/>
          </p15:clr>
        </p15:guide>
        <p15:guide id="42" orient="horz" pos="642">
          <p15:clr>
            <a:srgbClr val="F26B43"/>
          </p15:clr>
        </p15:guide>
        <p15:guide id="43" orient="horz" pos="288">
          <p15:clr>
            <a:srgbClr val="F26B43"/>
          </p15:clr>
        </p15:guide>
        <p15:guide id="44" pos="4484">
          <p15:clr>
            <a:srgbClr val="F26B43"/>
          </p15:clr>
        </p15:guide>
        <p15:guide id="45" orient="horz" pos="2381">
          <p15:clr>
            <a:srgbClr val="F26B43"/>
          </p15:clr>
        </p15:guide>
        <p15:guide id="46" orient="horz" pos="4431">
          <p15:clr>
            <a:srgbClr val="F26B43"/>
          </p15:clr>
        </p15:guide>
        <p15:guide id="47" pos="277">
          <p15:clr>
            <a:srgbClr val="F26B43"/>
          </p15:clr>
        </p15:guide>
        <p15:guide id="48" pos="6458">
          <p15:clr>
            <a:srgbClr val="F26B43"/>
          </p15:clr>
        </p15:guide>
        <p15:guide id="49" orient="horz" pos="1181">
          <p15:clr>
            <a:srgbClr val="F26B43"/>
          </p15:clr>
        </p15:guide>
        <p15:guide id="50" orient="horz" pos="220">
          <p15:clr>
            <a:srgbClr val="F26B43"/>
          </p15:clr>
        </p15:guide>
        <p15:guide id="51" orient="horz" pos="4497">
          <p15:clr>
            <a:srgbClr val="F26B43"/>
          </p15:clr>
        </p15:guide>
        <p15:guide id="52" pos="4351">
          <p15:clr>
            <a:srgbClr val="F26B43"/>
          </p15:clr>
        </p15:guide>
        <p15:guide id="53" orient="horz" pos="260">
          <p15:clr>
            <a:srgbClr val="F26B43"/>
          </p15:clr>
        </p15:guide>
        <p15:guide id="54" pos="1195">
          <p15:clr>
            <a:srgbClr val="F26B43"/>
          </p15:clr>
        </p15:guide>
        <p15:guide id="55" pos="1329">
          <p15:clr>
            <a:srgbClr val="F26B43"/>
          </p15:clr>
        </p15:guide>
        <p15:guide id="56" pos="2245">
          <p15:clr>
            <a:srgbClr val="F26B43"/>
          </p15:clr>
        </p15:guide>
        <p15:guide id="57" pos="2377">
          <p15:clr>
            <a:srgbClr val="F26B43"/>
          </p15:clr>
        </p15:guide>
        <p15:guide id="58" pos="5402">
          <p15:clr>
            <a:srgbClr val="F26B43"/>
          </p15:clr>
        </p15:guide>
        <p15:guide id="59" pos="3301">
          <p15:clr>
            <a:srgbClr val="F26B43"/>
          </p15:clr>
        </p15:guide>
        <p15:guide id="60" pos="3434">
          <p15:clr>
            <a:srgbClr val="F26B43"/>
          </p15:clr>
        </p15:guide>
        <p15:guide id="61" pos="3368">
          <p15:clr>
            <a:srgbClr val="F26B43"/>
          </p15:clr>
        </p15:guide>
        <p15:guide id="62" pos="5535">
          <p15:clr>
            <a:srgbClr val="F26B43"/>
          </p15:clr>
        </p15:guide>
        <p15:guide id="63" orient="horz" pos="1156">
          <p15:clr>
            <a:srgbClr val="F26B43"/>
          </p15:clr>
        </p15:guide>
        <p15:guide id="64" orient="horz" pos="70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slideLayout" Target="../slideLayouts/slideLayout9.xml"/><Relationship Id="rId3" Type="http://schemas.openxmlformats.org/officeDocument/2006/relationships/tags" Target="../tags/tag7.xml"/><Relationship Id="rId21" Type="http://schemas.openxmlformats.org/officeDocument/2006/relationships/tags" Target="../tags/tag25.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tags" Target="../tags/tag29.xml"/><Relationship Id="rId2" Type="http://schemas.openxmlformats.org/officeDocument/2006/relationships/customXml" Target="../../customXml/item81.xml"/><Relationship Id="rId16" Type="http://schemas.openxmlformats.org/officeDocument/2006/relationships/tags" Target="../tags/tag20.xml"/><Relationship Id="rId20" Type="http://schemas.openxmlformats.org/officeDocument/2006/relationships/tags" Target="../tags/tag24.xml"/><Relationship Id="rId29" Type="http://schemas.microsoft.com/office/2007/relationships/hdphoto" Target="../media/hdphoto1.wdp"/><Relationship Id="rId1" Type="http://schemas.openxmlformats.org/officeDocument/2006/relationships/customXml" Target="../../customXml/item52.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tags" Target="../tags/tag28.xml"/><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tags" Target="../tags/tag27.xml"/><Relationship Id="rId28" Type="http://schemas.openxmlformats.org/officeDocument/2006/relationships/image" Target="../media/image17.png"/><Relationship Id="rId10" Type="http://schemas.openxmlformats.org/officeDocument/2006/relationships/tags" Target="../tags/tag14.xml"/><Relationship Id="rId19" Type="http://schemas.openxmlformats.org/officeDocument/2006/relationships/tags" Target="../tags/tag2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tags" Target="../tags/tag26.xml"/><Relationship Id="rId2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hyperlink" Target="https://www.tewhatuora.govt.nz/keeping-well/for-families-and-children/school-based-health-services/#about-sbhs" TargetMode="External"/><Relationship Id="rId2" Type="http://schemas.openxmlformats.org/officeDocument/2006/relationships/customXml" Target="../../customXml/item143.xml"/><Relationship Id="rId1" Type="http://schemas.openxmlformats.org/officeDocument/2006/relationships/customXml" Target="../../customXml/item115.xml"/><Relationship Id="rId6" Type="http://schemas.openxmlformats.org/officeDocument/2006/relationships/hyperlink" Target="https://www.educationcounts.govt.nz/directories/list-of-nz-schools" TargetMode="External"/><Relationship Id="rId5" Type="http://schemas.openxmlformats.org/officeDocument/2006/relationships/chart" Target="../charts/chart3.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53.xml"/><Relationship Id="rId1" Type="http://schemas.openxmlformats.org/officeDocument/2006/relationships/customXml" Target="../../customXml/item20.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customXml" Target="../../customXml/item108.xml"/><Relationship Id="rId1" Type="http://schemas.openxmlformats.org/officeDocument/2006/relationships/customXml" Target="../../customXml/item82.xml"/><Relationship Id="rId6" Type="http://schemas.openxmlformats.org/officeDocument/2006/relationships/image" Target="../media/image16.jpeg"/><Relationship Id="rId5" Type="http://schemas.openxmlformats.org/officeDocument/2006/relationships/notesSlide" Target="../notesSlides/notesSlide13.xml"/><Relationship Id="rId4"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hemeOverride" Target="../theme/themeOverride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ustomXml" Target="../../customXml/item6.xml"/><Relationship Id="rId1" Type="http://schemas.openxmlformats.org/officeDocument/2006/relationships/customXml" Target="../../customXml/item128.xm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1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21.xml"/><Relationship Id="rId1" Type="http://schemas.openxmlformats.org/officeDocument/2006/relationships/customXml" Target="../../customXml/item144.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68.xml"/><Relationship Id="rId1" Type="http://schemas.openxmlformats.org/officeDocument/2006/relationships/customXml" Target="../../customXml/item3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67.xml"/><Relationship Id="rId1" Type="http://schemas.openxmlformats.org/officeDocument/2006/relationships/customXml" Target="../../customXml/item33.xml"/><Relationship Id="rId6" Type="http://schemas.openxmlformats.org/officeDocument/2006/relationships/image" Target="../media/image9.jpeg"/><Relationship Id="rId5" Type="http://schemas.openxmlformats.org/officeDocument/2006/relationships/notesSlide" Target="../notesSlides/notesSlide3.xml"/><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customXml" Target="../../customXml/item121.xml"/><Relationship Id="rId1" Type="http://schemas.openxmlformats.org/officeDocument/2006/relationships/customXml" Target="../../customXml/item96.xml"/><Relationship Id="rId6" Type="http://schemas.openxmlformats.org/officeDocument/2006/relationships/image" Target="../media/image16.jpeg"/><Relationship Id="rId5" Type="http://schemas.openxmlformats.org/officeDocument/2006/relationships/notesSlide" Target="../notesSlides/notesSlide8.xml"/><Relationship Id="rId4"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34.xml"/><Relationship Id="rId1" Type="http://schemas.openxmlformats.org/officeDocument/2006/relationships/customXml" Target="../../customXml/item7.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8803-0553-4DAE-B799-8412D80D4434}"/>
              </a:ext>
            </a:extLst>
          </p:cNvPr>
          <p:cNvSpPr>
            <a:spLocks noGrp="1"/>
          </p:cNvSpPr>
          <p:nvPr>
            <p:ph type="ctrTitle"/>
          </p:nvPr>
        </p:nvSpPr>
        <p:spPr>
          <a:xfrm>
            <a:off x="439925" y="5710766"/>
            <a:ext cx="4606637" cy="987655"/>
          </a:xfrm>
        </p:spPr>
        <p:txBody>
          <a:bodyPr/>
          <a:lstStyle/>
          <a:p>
            <a:r>
              <a:rPr lang="en-NZ" sz="2000" dirty="0" err="1"/>
              <a:t>Te</a:t>
            </a:r>
            <a:r>
              <a:rPr lang="en-NZ" sz="2000" dirty="0"/>
              <a:t> </a:t>
            </a:r>
            <a:r>
              <a:rPr lang="en-NZ" sz="2000" dirty="0" err="1"/>
              <a:t>Whatu</a:t>
            </a:r>
            <a:r>
              <a:rPr lang="en-NZ" sz="2000" dirty="0"/>
              <a:t> Ora | School Based Health Services Enhancements Programme</a:t>
            </a:r>
          </a:p>
        </p:txBody>
      </p:sp>
      <p:sp>
        <p:nvSpPr>
          <p:cNvPr id="3" name="Text Placeholder 2">
            <a:extLst>
              <a:ext uri="{FF2B5EF4-FFF2-40B4-BE49-F238E27FC236}">
                <a16:creationId xmlns:a16="http://schemas.microsoft.com/office/drawing/2014/main" id="{E561E3E2-A286-41AB-8B9E-D17CD26D2AE1}"/>
              </a:ext>
            </a:extLst>
          </p:cNvPr>
          <p:cNvSpPr>
            <a:spLocks noGrp="1"/>
          </p:cNvSpPr>
          <p:nvPr>
            <p:ph type="body" sz="quarter" idx="10"/>
          </p:nvPr>
        </p:nvSpPr>
        <p:spPr>
          <a:xfrm>
            <a:off x="439924" y="6830126"/>
            <a:ext cx="3899170" cy="300987"/>
          </a:xfrm>
        </p:spPr>
        <p:txBody>
          <a:bodyPr anchor="ctr"/>
          <a:lstStyle/>
          <a:p>
            <a:r>
              <a:rPr lang="en-NZ" sz="1400"/>
              <a:t>March 2023</a:t>
            </a:r>
          </a:p>
        </p:txBody>
      </p:sp>
      <p:sp>
        <p:nvSpPr>
          <p:cNvPr id="4" name="Title 1">
            <a:extLst>
              <a:ext uri="{FF2B5EF4-FFF2-40B4-BE49-F238E27FC236}">
                <a16:creationId xmlns:a16="http://schemas.microsoft.com/office/drawing/2014/main" id="{6CD62A5B-6223-4642-A85F-D90FC44A4129}"/>
              </a:ext>
            </a:extLst>
          </p:cNvPr>
          <p:cNvSpPr txBox="1">
            <a:spLocks/>
          </p:cNvSpPr>
          <p:nvPr/>
        </p:nvSpPr>
        <p:spPr bwMode="gray">
          <a:xfrm>
            <a:off x="439924" y="5204928"/>
            <a:ext cx="5111021" cy="610010"/>
          </a:xfrm>
          <a:prstGeom prst="rect">
            <a:avLst/>
          </a:prstGeom>
        </p:spPr>
        <p:txBody>
          <a:bodyPr vert="horz" lIns="0" tIns="0" rIns="0" bIns="0" rtlCol="0" anchor="b" anchorCtr="0">
            <a:noAutofit/>
          </a:bodyPr>
          <a:lstStyle>
            <a:lvl1pPr algn="l" defTabSz="785202" rtl="0" eaLnBrk="1" latinLnBrk="0" hangingPunct="1">
              <a:lnSpc>
                <a:spcPts val="3454"/>
              </a:lnSpc>
              <a:spcBef>
                <a:spcPct val="0"/>
              </a:spcBef>
              <a:buNone/>
              <a:defRPr sz="3000" b="0" i="0" kern="120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pPr>
              <a:lnSpc>
                <a:spcPct val="100000"/>
              </a:lnSpc>
            </a:pPr>
            <a:endParaRPr lang="en-US" b="1" dirty="0">
              <a:solidFill>
                <a:schemeClr val="bg1"/>
              </a:solidFill>
              <a:latin typeface="Calibri"/>
              <a:ea typeface="Open Sans"/>
              <a:cs typeface="Calibri"/>
            </a:endParaRPr>
          </a:p>
          <a:p>
            <a:pPr>
              <a:lnSpc>
                <a:spcPct val="100000"/>
              </a:lnSpc>
            </a:pPr>
            <a:endParaRPr lang="en-US" b="1" dirty="0">
              <a:solidFill>
                <a:schemeClr val="bg1"/>
              </a:solidFill>
              <a:latin typeface="Calibri"/>
              <a:ea typeface="Open Sans"/>
              <a:cs typeface="Calibri"/>
            </a:endParaRPr>
          </a:p>
          <a:p>
            <a:pPr>
              <a:lnSpc>
                <a:spcPct val="100000"/>
              </a:lnSpc>
            </a:pPr>
            <a:endParaRPr lang="en-US" b="1" dirty="0">
              <a:solidFill>
                <a:schemeClr val="bg1"/>
              </a:solidFill>
              <a:latin typeface="Calibri"/>
              <a:ea typeface="Open Sans"/>
              <a:cs typeface="Calibri"/>
            </a:endParaRPr>
          </a:p>
          <a:p>
            <a:pPr>
              <a:lnSpc>
                <a:spcPct val="100000"/>
              </a:lnSpc>
            </a:pPr>
            <a:r>
              <a:rPr lang="en-US" b="1" dirty="0" err="1">
                <a:solidFill>
                  <a:schemeClr val="bg1"/>
                </a:solidFill>
                <a:latin typeface="Calibri"/>
                <a:ea typeface="Open Sans"/>
                <a:cs typeface="Calibri"/>
              </a:rPr>
              <a:t>Te</a:t>
            </a:r>
            <a:r>
              <a:rPr lang="en-US" b="1" dirty="0">
                <a:solidFill>
                  <a:schemeClr val="bg1"/>
                </a:solidFill>
                <a:latin typeface="Calibri"/>
                <a:ea typeface="Open Sans"/>
                <a:cs typeface="Calibri"/>
              </a:rPr>
              <a:t> </a:t>
            </a:r>
            <a:r>
              <a:rPr lang="en-US" b="1" dirty="0" err="1">
                <a:solidFill>
                  <a:schemeClr val="bg1"/>
                </a:solidFill>
                <a:latin typeface="Calibri"/>
                <a:ea typeface="Open Sans"/>
                <a:cs typeface="Calibri"/>
              </a:rPr>
              <a:t>Pūrongo</a:t>
            </a:r>
            <a:r>
              <a:rPr lang="en-US" b="1" dirty="0">
                <a:solidFill>
                  <a:schemeClr val="bg1"/>
                </a:solidFill>
                <a:latin typeface="Calibri"/>
                <a:ea typeface="Open Sans"/>
                <a:cs typeface="Calibri"/>
              </a:rPr>
              <a:t> o </a:t>
            </a:r>
            <a:r>
              <a:rPr lang="en-US" b="1" dirty="0" err="1">
                <a:solidFill>
                  <a:schemeClr val="bg1"/>
                </a:solidFill>
                <a:latin typeface="Calibri"/>
                <a:ea typeface="Open Sans"/>
                <a:cs typeface="Calibri"/>
              </a:rPr>
              <a:t>te</a:t>
            </a:r>
            <a:r>
              <a:rPr lang="en-US" b="1" dirty="0">
                <a:solidFill>
                  <a:schemeClr val="bg1"/>
                </a:solidFill>
                <a:latin typeface="Calibri"/>
                <a:ea typeface="Open Sans"/>
                <a:cs typeface="Calibri"/>
              </a:rPr>
              <a:t> </a:t>
            </a:r>
            <a:r>
              <a:rPr lang="en-US" b="1" dirty="0" err="1">
                <a:solidFill>
                  <a:schemeClr val="bg1"/>
                </a:solidFill>
                <a:latin typeface="Calibri"/>
                <a:ea typeface="Open Sans"/>
                <a:cs typeface="Calibri"/>
              </a:rPr>
              <a:t>Wā</a:t>
            </a:r>
            <a:br>
              <a:rPr lang="en-US" b="1" dirty="0">
                <a:solidFill>
                  <a:schemeClr val="bg1"/>
                </a:solidFill>
                <a:latin typeface="Calibri"/>
                <a:ea typeface="Open Sans"/>
                <a:cs typeface="Calibri"/>
              </a:rPr>
            </a:br>
            <a:r>
              <a:rPr lang="en-US" dirty="0">
                <a:solidFill>
                  <a:schemeClr val="bg1"/>
                </a:solidFill>
                <a:latin typeface="Calibri"/>
                <a:ea typeface="Open Sans"/>
                <a:cs typeface="Calibri"/>
              </a:rPr>
              <a:t>Current State Report</a:t>
            </a:r>
          </a:p>
          <a:p>
            <a:pPr>
              <a:lnSpc>
                <a:spcPct val="100000"/>
              </a:lnSpc>
            </a:pPr>
            <a:r>
              <a:rPr lang="en-US" dirty="0">
                <a:solidFill>
                  <a:schemeClr val="bg1"/>
                </a:solidFill>
                <a:latin typeface="Calibri" panose="020F0502020204030204" pitchFamily="34" charset="0"/>
                <a:cs typeface="Calibri" panose="020F0502020204030204" pitchFamily="34" charset="0"/>
              </a:rPr>
              <a:t>Model of Care Stream  </a:t>
            </a:r>
            <a:endParaRPr lang="en-US" dirty="0">
              <a:solidFill>
                <a:schemeClr val="accent2"/>
              </a:solidFill>
            </a:endParaRPr>
          </a:p>
        </p:txBody>
      </p:sp>
    </p:spTree>
    <p:extLst>
      <p:ext uri="{BB962C8B-B14F-4D97-AF65-F5344CB8AC3E}">
        <p14:creationId xmlns:p14="http://schemas.microsoft.com/office/powerpoint/2010/main" val="3876049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2">
            <a:extLst>
              <a:ext uri="{FF2B5EF4-FFF2-40B4-BE49-F238E27FC236}">
                <a16:creationId xmlns:a16="http://schemas.microsoft.com/office/drawing/2014/main" id="{1F750F13-AC7B-40FD-B615-40D27B0058D3}"/>
              </a:ext>
            </a:extLst>
          </p:cNvPr>
          <p:cNvSpPr>
            <a:spLocks/>
          </p:cNvSpPr>
          <p:nvPr/>
        </p:nvSpPr>
        <p:spPr bwMode="blackWhite">
          <a:xfrm flipV="1">
            <a:off x="546029" y="4007794"/>
            <a:ext cx="3658699" cy="420310"/>
          </a:xfrm>
          <a:custGeom>
            <a:avLst/>
            <a:gdLst>
              <a:gd name="T0" fmla="*/ 2147483647 w 937"/>
              <a:gd name="T1" fmla="*/ 2147483647 h 153"/>
              <a:gd name="T2" fmla="*/ 2147483647 w 937"/>
              <a:gd name="T3" fmla="*/ 0 h 153"/>
              <a:gd name="T4" fmla="*/ 0 w 937"/>
              <a:gd name="T5" fmla="*/ 0 h 153"/>
              <a:gd name="T6" fmla="*/ 0 60000 65536"/>
              <a:gd name="T7" fmla="*/ 0 60000 65536"/>
              <a:gd name="T8" fmla="*/ 0 60000 65536"/>
              <a:gd name="T9" fmla="*/ 0 w 937"/>
              <a:gd name="T10" fmla="*/ 0 h 153"/>
              <a:gd name="T11" fmla="*/ 937 w 937"/>
              <a:gd name="T12" fmla="*/ 153 h 153"/>
              <a:gd name="connsiteX0" fmla="*/ 936 w 936"/>
              <a:gd name="connsiteY0" fmla="*/ 152 h 152"/>
              <a:gd name="connsiteX1" fmla="*/ 812 w 936"/>
              <a:gd name="connsiteY1" fmla="*/ 0 h 152"/>
              <a:gd name="connsiteX2" fmla="*/ 0 w 936"/>
              <a:gd name="connsiteY2" fmla="*/ 0 h 152"/>
              <a:gd name="connsiteX0" fmla="*/ 936 w 936"/>
              <a:gd name="connsiteY0" fmla="*/ 152 h 152"/>
              <a:gd name="connsiteX1" fmla="*/ 812 w 936"/>
              <a:gd name="connsiteY1" fmla="*/ 0 h 152"/>
              <a:gd name="connsiteX2" fmla="*/ 0 w 936"/>
              <a:gd name="connsiteY2" fmla="*/ 0 h 152"/>
            </a:gdLst>
            <a:ahLst/>
            <a:cxnLst>
              <a:cxn ang="0">
                <a:pos x="connsiteX0" y="connsiteY0"/>
              </a:cxn>
              <a:cxn ang="0">
                <a:pos x="connsiteX1" y="connsiteY1"/>
              </a:cxn>
              <a:cxn ang="0">
                <a:pos x="connsiteX2" y="connsiteY2"/>
              </a:cxn>
            </a:cxnLst>
            <a:rect l="l" t="t" r="r" b="b"/>
            <a:pathLst>
              <a:path w="936" h="152">
                <a:moveTo>
                  <a:pt x="936" y="152"/>
                </a:moveTo>
                <a:cubicBezTo>
                  <a:pt x="895" y="101"/>
                  <a:pt x="853" y="51"/>
                  <a:pt x="812" y="0"/>
                </a:cubicBezTo>
                <a:lnTo>
                  <a:pt x="0" y="0"/>
                </a:lnTo>
              </a:path>
            </a:pathLst>
          </a:custGeom>
          <a:noFill/>
          <a:ln w="6350" cap="rnd">
            <a:solidFill>
              <a:srgbClr val="BBBCBC"/>
            </a:solidFill>
            <a:round/>
            <a:headEnd type="none" w="sm" len="sm"/>
            <a:tailEnd type="none" w="sm" len="sm"/>
          </a:ln>
        </p:spPr>
        <p:txBody>
          <a:bodyPr lIns="80187" tIns="40093" rIns="80187" bIns="40093" anchor="ctr"/>
          <a:lstStyle/>
          <a:p>
            <a:pPr defTabSz="801929">
              <a:defRPr/>
            </a:pPr>
            <a:endParaRPr lang="en-GB" sz="1052">
              <a:solidFill>
                <a:prstClr val="black"/>
              </a:solidFill>
              <a:latin typeface="Calibri"/>
            </a:endParaRPr>
          </a:p>
        </p:txBody>
      </p:sp>
      <p:sp>
        <p:nvSpPr>
          <p:cNvPr id="4" name="Rectangle 15"/>
          <p:cNvSpPr>
            <a:spLocks noChangeArrowheads="1"/>
          </p:cNvSpPr>
          <p:nvPr>
            <p:custDataLst>
              <p:tags r:id="rId3"/>
            </p:custDataLst>
          </p:nvPr>
        </p:nvSpPr>
        <p:spPr bwMode="gray">
          <a:xfrm>
            <a:off x="545966" y="2455827"/>
            <a:ext cx="3356708"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GB" sz="1200">
                <a:solidFill>
                  <a:prstClr val="black"/>
                </a:solidFill>
                <a:latin typeface="Calibri"/>
              </a:rPr>
              <a:t>Need a </a:t>
            </a:r>
            <a:r>
              <a:rPr lang="en-GB" sz="1200" b="1">
                <a:solidFill>
                  <a:prstClr val="black"/>
                </a:solidFill>
                <a:latin typeface="Calibri"/>
              </a:rPr>
              <a:t>flexible</a:t>
            </a:r>
            <a:r>
              <a:rPr lang="en-GB" sz="1200">
                <a:solidFill>
                  <a:prstClr val="black"/>
                </a:solidFill>
                <a:latin typeface="Calibri"/>
              </a:rPr>
              <a:t> </a:t>
            </a:r>
            <a:r>
              <a:rPr lang="en-GB" sz="1200" b="1">
                <a:solidFill>
                  <a:prstClr val="black"/>
                </a:solidFill>
                <a:latin typeface="Calibri"/>
              </a:rPr>
              <a:t>framework </a:t>
            </a:r>
            <a:r>
              <a:rPr lang="en-GB" sz="1200">
                <a:solidFill>
                  <a:prstClr val="black"/>
                </a:solidFill>
                <a:latin typeface="Calibri"/>
              </a:rPr>
              <a:t>that is </a:t>
            </a:r>
            <a:r>
              <a:rPr lang="en-GB" sz="1200" b="1">
                <a:solidFill>
                  <a:prstClr val="black"/>
                </a:solidFill>
                <a:latin typeface="Calibri"/>
              </a:rPr>
              <a:t> </a:t>
            </a:r>
            <a:r>
              <a:rPr lang="en-NZ" sz="1200" b="1">
                <a:solidFill>
                  <a:prstClr val="black"/>
                </a:solidFill>
                <a:latin typeface="Calibri"/>
              </a:rPr>
              <a:t>underpinned by </a:t>
            </a:r>
            <a:r>
              <a:rPr lang="en-NZ" sz="1200" b="1" err="1">
                <a:solidFill>
                  <a:prstClr val="black"/>
                </a:solidFill>
                <a:latin typeface="Calibri"/>
              </a:rPr>
              <a:t>Te</a:t>
            </a:r>
            <a:r>
              <a:rPr lang="en-NZ" sz="1200" b="1">
                <a:solidFill>
                  <a:prstClr val="black"/>
                </a:solidFill>
                <a:latin typeface="Calibri"/>
              </a:rPr>
              <a:t> </a:t>
            </a:r>
            <a:r>
              <a:rPr lang="en-NZ" sz="1200" b="1" err="1">
                <a:solidFill>
                  <a:prstClr val="black"/>
                </a:solidFill>
                <a:latin typeface="Calibri"/>
              </a:rPr>
              <a:t>Ūkaipō</a:t>
            </a:r>
            <a:r>
              <a:rPr lang="en-NZ" sz="1200" b="1">
                <a:solidFill>
                  <a:prstClr val="black"/>
                </a:solidFill>
                <a:latin typeface="Calibri"/>
              </a:rPr>
              <a:t>​ </a:t>
            </a:r>
            <a:r>
              <a:rPr lang="en-NZ" sz="1200">
                <a:solidFill>
                  <a:prstClr val="black"/>
                </a:solidFill>
                <a:latin typeface="Calibri"/>
              </a:rPr>
              <a:t>and prioritises use of </a:t>
            </a:r>
            <a:r>
              <a:rPr lang="en-NZ" sz="1200" b="1">
                <a:solidFill>
                  <a:prstClr val="black"/>
                </a:solidFill>
                <a:latin typeface="Calibri"/>
              </a:rPr>
              <a:t>Co Design.</a:t>
            </a:r>
            <a:endParaRPr lang="en-GB" sz="1200" b="1">
              <a:solidFill>
                <a:prstClr val="black"/>
              </a:solidFill>
              <a:latin typeface="Calibri"/>
            </a:endParaRPr>
          </a:p>
        </p:txBody>
      </p:sp>
      <p:sp>
        <p:nvSpPr>
          <p:cNvPr id="5" name="Rectangle 16"/>
          <p:cNvSpPr>
            <a:spLocks noChangeArrowheads="1"/>
          </p:cNvSpPr>
          <p:nvPr>
            <p:custDataLst>
              <p:tags r:id="rId4"/>
            </p:custDataLst>
          </p:nvPr>
        </p:nvSpPr>
        <p:spPr bwMode="gray">
          <a:xfrm>
            <a:off x="572661" y="3354492"/>
            <a:ext cx="3047168"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GB" sz="1200">
                <a:solidFill>
                  <a:prstClr val="black"/>
                </a:solidFill>
                <a:latin typeface="Calibri"/>
              </a:rPr>
              <a:t>Need </a:t>
            </a:r>
            <a:r>
              <a:rPr lang="en-GB" sz="1200" b="1">
                <a:solidFill>
                  <a:prstClr val="black"/>
                </a:solidFill>
                <a:latin typeface="Calibri"/>
              </a:rPr>
              <a:t>welcoming spaces </a:t>
            </a:r>
            <a:r>
              <a:rPr lang="en-GB" sz="1200">
                <a:solidFill>
                  <a:prstClr val="black"/>
                </a:solidFill>
                <a:latin typeface="Calibri"/>
              </a:rPr>
              <a:t>and </a:t>
            </a:r>
            <a:r>
              <a:rPr lang="en-GB" sz="1200" b="1">
                <a:solidFill>
                  <a:prstClr val="black"/>
                </a:solidFill>
                <a:latin typeface="Calibri"/>
              </a:rPr>
              <a:t>accessible services </a:t>
            </a:r>
            <a:r>
              <a:rPr lang="en-GB" sz="1200">
                <a:solidFill>
                  <a:prstClr val="black"/>
                </a:solidFill>
                <a:latin typeface="Calibri"/>
              </a:rPr>
              <a:t>to support </a:t>
            </a:r>
            <a:r>
              <a:rPr lang="en-GB" sz="1200" err="1">
                <a:solidFill>
                  <a:prstClr val="black"/>
                </a:solidFill>
                <a:latin typeface="Calibri"/>
              </a:rPr>
              <a:t>rangatahi</a:t>
            </a:r>
            <a:r>
              <a:rPr lang="en-GB" sz="1200">
                <a:solidFill>
                  <a:prstClr val="black"/>
                </a:solidFill>
                <a:latin typeface="Calibri"/>
              </a:rPr>
              <a:t> to engage.</a:t>
            </a:r>
          </a:p>
        </p:txBody>
      </p:sp>
      <p:sp>
        <p:nvSpPr>
          <p:cNvPr id="7" name="Rectangle 18"/>
          <p:cNvSpPr>
            <a:spLocks noChangeArrowheads="1"/>
          </p:cNvSpPr>
          <p:nvPr>
            <p:custDataLst>
              <p:tags r:id="rId5"/>
            </p:custDataLst>
          </p:nvPr>
        </p:nvSpPr>
        <p:spPr bwMode="gray">
          <a:xfrm>
            <a:off x="574442" y="3851771"/>
            <a:ext cx="3098381"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GB" sz="1200" b="1">
                <a:solidFill>
                  <a:prstClr val="black"/>
                </a:solidFill>
                <a:latin typeface="Calibri"/>
              </a:rPr>
              <a:t>Integration of services </a:t>
            </a:r>
            <a:r>
              <a:rPr lang="en-GB" sz="1200">
                <a:solidFill>
                  <a:prstClr val="black"/>
                </a:solidFill>
                <a:latin typeface="Calibri"/>
              </a:rPr>
              <a:t>within the school, and engagement of </a:t>
            </a:r>
            <a:r>
              <a:rPr lang="en-GB" sz="1200" b="1">
                <a:solidFill>
                  <a:prstClr val="black"/>
                </a:solidFill>
                <a:latin typeface="Calibri"/>
              </a:rPr>
              <a:t>teachers in referral process </a:t>
            </a:r>
            <a:r>
              <a:rPr lang="en-GB" sz="1200">
                <a:solidFill>
                  <a:prstClr val="black"/>
                </a:solidFill>
                <a:latin typeface="Calibri"/>
              </a:rPr>
              <a:t>supports </a:t>
            </a:r>
            <a:r>
              <a:rPr lang="en-GB" sz="1200" err="1">
                <a:solidFill>
                  <a:prstClr val="black"/>
                </a:solidFill>
              </a:rPr>
              <a:t>rangatahi</a:t>
            </a:r>
            <a:r>
              <a:rPr lang="en-GB" sz="1200">
                <a:solidFill>
                  <a:prstClr val="black"/>
                </a:solidFill>
              </a:rPr>
              <a:t> to engage.</a:t>
            </a:r>
            <a:endParaRPr lang="en-GB" sz="1200">
              <a:solidFill>
                <a:prstClr val="black"/>
              </a:solidFill>
              <a:latin typeface="Calibri"/>
            </a:endParaRPr>
          </a:p>
        </p:txBody>
      </p:sp>
      <p:sp>
        <p:nvSpPr>
          <p:cNvPr id="10" name="Rectangle 21"/>
          <p:cNvSpPr>
            <a:spLocks noChangeArrowheads="1"/>
          </p:cNvSpPr>
          <p:nvPr>
            <p:custDataLst>
              <p:tags r:id="rId6"/>
            </p:custDataLst>
          </p:nvPr>
        </p:nvSpPr>
        <p:spPr bwMode="gray">
          <a:xfrm>
            <a:off x="563685" y="4831075"/>
            <a:ext cx="3301985"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GB" sz="1200">
                <a:solidFill>
                  <a:prstClr val="black"/>
                </a:solidFill>
                <a:latin typeface="Calibri"/>
              </a:rPr>
              <a:t>High </a:t>
            </a:r>
            <a:r>
              <a:rPr lang="en-GB" sz="1200" b="1">
                <a:solidFill>
                  <a:prstClr val="black"/>
                </a:solidFill>
                <a:latin typeface="Calibri"/>
              </a:rPr>
              <a:t>acceptability </a:t>
            </a:r>
            <a:r>
              <a:rPr lang="en-GB" sz="1200">
                <a:solidFill>
                  <a:prstClr val="black"/>
                </a:solidFill>
                <a:latin typeface="Calibri"/>
              </a:rPr>
              <a:t>of </a:t>
            </a:r>
            <a:r>
              <a:rPr lang="en-GB" sz="1200" b="1">
                <a:solidFill>
                  <a:prstClr val="black"/>
                </a:solidFill>
                <a:latin typeface="Calibri"/>
              </a:rPr>
              <a:t>e-screening tools </a:t>
            </a:r>
            <a:r>
              <a:rPr lang="en-GB" sz="1200">
                <a:solidFill>
                  <a:prstClr val="black"/>
                </a:solidFill>
                <a:latin typeface="Calibri"/>
              </a:rPr>
              <a:t>amongst </a:t>
            </a:r>
            <a:r>
              <a:rPr lang="en-GB" sz="1200" err="1">
                <a:solidFill>
                  <a:prstClr val="black"/>
                </a:solidFill>
                <a:latin typeface="Calibri"/>
              </a:rPr>
              <a:t>rangatahi</a:t>
            </a:r>
            <a:r>
              <a:rPr lang="en-GB" sz="1200">
                <a:solidFill>
                  <a:prstClr val="black"/>
                </a:solidFill>
                <a:latin typeface="Calibri"/>
              </a:rPr>
              <a:t> (e.g. </a:t>
            </a:r>
            <a:r>
              <a:rPr lang="en-GB" sz="1200" err="1">
                <a:solidFill>
                  <a:prstClr val="black"/>
                </a:solidFill>
                <a:latin typeface="Calibri"/>
              </a:rPr>
              <a:t>YouthChat</a:t>
            </a:r>
            <a:r>
              <a:rPr lang="en-GB" sz="1200">
                <a:solidFill>
                  <a:prstClr val="black"/>
                </a:solidFill>
                <a:latin typeface="Calibri"/>
              </a:rPr>
              <a:t>) could help overcome engagement </a:t>
            </a:r>
            <a:r>
              <a:rPr lang="en-GB" sz="1200" b="1">
                <a:solidFill>
                  <a:prstClr val="black"/>
                </a:solidFill>
                <a:latin typeface="Calibri"/>
              </a:rPr>
              <a:t>barriers in Mental Health </a:t>
            </a:r>
            <a:r>
              <a:rPr lang="en-GB" sz="1200">
                <a:solidFill>
                  <a:prstClr val="black"/>
                </a:solidFill>
                <a:latin typeface="Calibri"/>
              </a:rPr>
              <a:t>screening.</a:t>
            </a:r>
          </a:p>
        </p:txBody>
      </p:sp>
      <p:grpSp>
        <p:nvGrpSpPr>
          <p:cNvPr id="27" name="Group 26"/>
          <p:cNvGrpSpPr/>
          <p:nvPr/>
        </p:nvGrpSpPr>
        <p:grpSpPr>
          <a:xfrm>
            <a:off x="459541" y="1203284"/>
            <a:ext cx="9833993" cy="4867611"/>
            <a:chOff x="290510" y="932861"/>
            <a:chExt cx="8556213" cy="4520225"/>
          </a:xfrm>
        </p:grpSpPr>
        <p:sp>
          <p:nvSpPr>
            <p:cNvPr id="18" name="Freeform 7"/>
            <p:cNvSpPr>
              <a:spLocks/>
            </p:cNvSpPr>
            <p:nvPr/>
          </p:nvSpPr>
          <p:spPr bwMode="blackWhite">
            <a:xfrm>
              <a:off x="290510" y="4821928"/>
              <a:ext cx="4196741" cy="607923"/>
            </a:xfrm>
            <a:custGeom>
              <a:avLst/>
              <a:gdLst>
                <a:gd name="T0" fmla="*/ 2147483647 w 1240"/>
                <a:gd name="T1" fmla="*/ 0 h 185"/>
                <a:gd name="T2" fmla="*/ 2147483647 w 1240"/>
                <a:gd name="T3" fmla="*/ 2147483647 h 185"/>
                <a:gd name="T4" fmla="*/ 0 w 1240"/>
                <a:gd name="T5" fmla="*/ 2147483647 h 185"/>
                <a:gd name="T6" fmla="*/ 0 60000 65536"/>
                <a:gd name="T7" fmla="*/ 0 60000 65536"/>
                <a:gd name="T8" fmla="*/ 0 60000 65536"/>
                <a:gd name="T9" fmla="*/ 0 w 1240"/>
                <a:gd name="T10" fmla="*/ 0 h 185"/>
                <a:gd name="T11" fmla="*/ 1240 w 1240"/>
                <a:gd name="T12" fmla="*/ 185 h 185"/>
              </a:gdLst>
              <a:ahLst/>
              <a:cxnLst>
                <a:cxn ang="T6">
                  <a:pos x="T0" y="T1"/>
                </a:cxn>
                <a:cxn ang="T7">
                  <a:pos x="T2" y="T3"/>
                </a:cxn>
                <a:cxn ang="T8">
                  <a:pos x="T4" y="T5"/>
                </a:cxn>
              </a:cxnLst>
              <a:rect l="T9" t="T10" r="T11" b="T12"/>
              <a:pathLst>
                <a:path w="1240" h="185">
                  <a:moveTo>
                    <a:pt x="1239" y="0"/>
                  </a:moveTo>
                  <a:lnTo>
                    <a:pt x="1047" y="184"/>
                  </a:lnTo>
                  <a:lnTo>
                    <a:pt x="0" y="184"/>
                  </a:lnTo>
                </a:path>
              </a:pathLst>
            </a:custGeom>
            <a:noFill/>
            <a:ln w="6350" cap="rnd">
              <a:solidFill>
                <a:srgbClr val="BBBCBC"/>
              </a:solidFill>
              <a:round/>
              <a:headEnd type="none" w="sm" len="sm"/>
              <a:tailEnd type="none" w="sm" len="sm"/>
            </a:ln>
          </p:spPr>
          <p:txBody>
            <a:bodyPr lIns="80187" tIns="40093" rIns="80187" bIns="40093" anchor="ctr"/>
            <a:lstStyle/>
            <a:p>
              <a:pPr defTabSz="801929">
                <a:defRPr/>
              </a:pPr>
              <a:endParaRPr lang="en-GB" sz="1052">
                <a:solidFill>
                  <a:prstClr val="black"/>
                </a:solidFill>
                <a:latin typeface="Calibri"/>
              </a:endParaRPr>
            </a:p>
          </p:txBody>
        </p:sp>
        <p:sp>
          <p:nvSpPr>
            <p:cNvPr id="14" name="Freeform 2"/>
            <p:cNvSpPr>
              <a:spLocks/>
            </p:cNvSpPr>
            <p:nvPr/>
          </p:nvSpPr>
          <p:spPr bwMode="blackWhite">
            <a:xfrm>
              <a:off x="339555" y="2612778"/>
              <a:ext cx="3183306" cy="390314"/>
            </a:xfrm>
            <a:custGeom>
              <a:avLst/>
              <a:gdLst>
                <a:gd name="T0" fmla="*/ 2147483647 w 937"/>
                <a:gd name="T1" fmla="*/ 2147483647 h 153"/>
                <a:gd name="T2" fmla="*/ 2147483647 w 937"/>
                <a:gd name="T3" fmla="*/ 0 h 153"/>
                <a:gd name="T4" fmla="*/ 0 w 937"/>
                <a:gd name="T5" fmla="*/ 0 h 153"/>
                <a:gd name="T6" fmla="*/ 0 60000 65536"/>
                <a:gd name="T7" fmla="*/ 0 60000 65536"/>
                <a:gd name="T8" fmla="*/ 0 60000 65536"/>
                <a:gd name="T9" fmla="*/ 0 w 937"/>
                <a:gd name="T10" fmla="*/ 0 h 153"/>
                <a:gd name="T11" fmla="*/ 937 w 937"/>
                <a:gd name="T12" fmla="*/ 153 h 153"/>
                <a:gd name="connsiteX0" fmla="*/ 936 w 936"/>
                <a:gd name="connsiteY0" fmla="*/ 152 h 152"/>
                <a:gd name="connsiteX1" fmla="*/ 812 w 936"/>
                <a:gd name="connsiteY1" fmla="*/ 0 h 152"/>
                <a:gd name="connsiteX2" fmla="*/ 0 w 936"/>
                <a:gd name="connsiteY2" fmla="*/ 0 h 152"/>
                <a:gd name="connsiteX0" fmla="*/ 936 w 936"/>
                <a:gd name="connsiteY0" fmla="*/ 152 h 152"/>
                <a:gd name="connsiteX1" fmla="*/ 812 w 936"/>
                <a:gd name="connsiteY1" fmla="*/ 0 h 152"/>
                <a:gd name="connsiteX2" fmla="*/ 0 w 936"/>
                <a:gd name="connsiteY2" fmla="*/ 0 h 152"/>
              </a:gdLst>
              <a:ahLst/>
              <a:cxnLst>
                <a:cxn ang="0">
                  <a:pos x="connsiteX0" y="connsiteY0"/>
                </a:cxn>
                <a:cxn ang="0">
                  <a:pos x="connsiteX1" y="connsiteY1"/>
                </a:cxn>
                <a:cxn ang="0">
                  <a:pos x="connsiteX2" y="connsiteY2"/>
                </a:cxn>
              </a:cxnLst>
              <a:rect l="l" t="t" r="r" b="b"/>
              <a:pathLst>
                <a:path w="936" h="152">
                  <a:moveTo>
                    <a:pt x="936" y="152"/>
                  </a:moveTo>
                  <a:cubicBezTo>
                    <a:pt x="895" y="101"/>
                    <a:pt x="853" y="51"/>
                    <a:pt x="812" y="0"/>
                  </a:cubicBezTo>
                  <a:lnTo>
                    <a:pt x="0" y="0"/>
                  </a:lnTo>
                </a:path>
              </a:pathLst>
            </a:custGeom>
            <a:noFill/>
            <a:ln w="6350" cap="rnd">
              <a:solidFill>
                <a:srgbClr val="BBBCBC"/>
              </a:solidFill>
              <a:round/>
              <a:headEnd type="none" w="sm" len="sm"/>
              <a:tailEnd type="none" w="sm" len="sm"/>
            </a:ln>
          </p:spPr>
          <p:txBody>
            <a:bodyPr lIns="80187" tIns="40093" rIns="80187" bIns="40093" anchor="ctr"/>
            <a:lstStyle/>
            <a:p>
              <a:pPr defTabSz="801929">
                <a:defRPr/>
              </a:pPr>
              <a:endParaRPr lang="en-GB" sz="1052">
                <a:solidFill>
                  <a:prstClr val="black"/>
                </a:solidFill>
                <a:latin typeface="Calibri"/>
              </a:endParaRPr>
            </a:p>
          </p:txBody>
        </p:sp>
        <p:sp>
          <p:nvSpPr>
            <p:cNvPr id="17" name="Freeform 6"/>
            <p:cNvSpPr>
              <a:spLocks/>
            </p:cNvSpPr>
            <p:nvPr/>
          </p:nvSpPr>
          <p:spPr bwMode="blackWhite">
            <a:xfrm>
              <a:off x="352746" y="1834538"/>
              <a:ext cx="4196741" cy="642464"/>
            </a:xfrm>
            <a:custGeom>
              <a:avLst/>
              <a:gdLst>
                <a:gd name="T0" fmla="*/ 2147483647 w 1239"/>
                <a:gd name="T1" fmla="*/ 2147483647 h 195"/>
                <a:gd name="T2" fmla="*/ 2147483647 w 1239"/>
                <a:gd name="T3" fmla="*/ 0 h 195"/>
                <a:gd name="T4" fmla="*/ 0 w 1239"/>
                <a:gd name="T5" fmla="*/ 0 h 195"/>
                <a:gd name="T6" fmla="*/ 0 60000 65536"/>
                <a:gd name="T7" fmla="*/ 0 60000 65536"/>
                <a:gd name="T8" fmla="*/ 0 60000 65536"/>
                <a:gd name="T9" fmla="*/ 0 w 1239"/>
                <a:gd name="T10" fmla="*/ 0 h 195"/>
                <a:gd name="T11" fmla="*/ 1239 w 1239"/>
                <a:gd name="T12" fmla="*/ 195 h 195"/>
              </a:gdLst>
              <a:ahLst/>
              <a:cxnLst>
                <a:cxn ang="T6">
                  <a:pos x="T0" y="T1"/>
                </a:cxn>
                <a:cxn ang="T7">
                  <a:pos x="T2" y="T3"/>
                </a:cxn>
                <a:cxn ang="T8">
                  <a:pos x="T4" y="T5"/>
                </a:cxn>
              </a:cxnLst>
              <a:rect l="T9" t="T10" r="T11" b="T12"/>
              <a:pathLst>
                <a:path w="1239" h="195">
                  <a:moveTo>
                    <a:pt x="1238" y="194"/>
                  </a:moveTo>
                  <a:lnTo>
                    <a:pt x="1047" y="0"/>
                  </a:lnTo>
                  <a:lnTo>
                    <a:pt x="0" y="0"/>
                  </a:lnTo>
                </a:path>
              </a:pathLst>
            </a:custGeom>
            <a:noFill/>
            <a:ln w="6350" cap="rnd">
              <a:solidFill>
                <a:srgbClr val="BBBCBC"/>
              </a:solidFill>
              <a:round/>
              <a:headEnd type="none" w="sm" len="sm"/>
              <a:tailEnd type="none" w="sm" len="sm"/>
            </a:ln>
          </p:spPr>
          <p:txBody>
            <a:bodyPr lIns="80187" tIns="40093" rIns="80187" bIns="40093" anchor="ctr"/>
            <a:lstStyle/>
            <a:p>
              <a:pPr defTabSz="801929">
                <a:defRPr/>
              </a:pPr>
              <a:endParaRPr lang="en-GB" sz="1052">
                <a:solidFill>
                  <a:prstClr val="black"/>
                </a:solidFill>
                <a:latin typeface="Calibri"/>
              </a:endParaRPr>
            </a:p>
          </p:txBody>
        </p:sp>
        <p:sp>
          <p:nvSpPr>
            <p:cNvPr id="20" name="Freeform 9"/>
            <p:cNvSpPr>
              <a:spLocks/>
            </p:cNvSpPr>
            <p:nvPr/>
          </p:nvSpPr>
          <p:spPr bwMode="blackWhite">
            <a:xfrm>
              <a:off x="4574591" y="932861"/>
              <a:ext cx="4203649" cy="1326666"/>
            </a:xfrm>
            <a:custGeom>
              <a:avLst/>
              <a:gdLst>
                <a:gd name="T0" fmla="*/ 0 w 1233"/>
                <a:gd name="T1" fmla="*/ 2147483647 h 198"/>
                <a:gd name="T2" fmla="*/ 2147483647 w 1233"/>
                <a:gd name="T3" fmla="*/ 0 h 198"/>
                <a:gd name="T4" fmla="*/ 2147483647 w 1233"/>
                <a:gd name="T5" fmla="*/ 0 h 198"/>
                <a:gd name="T6" fmla="*/ 0 60000 65536"/>
                <a:gd name="T7" fmla="*/ 0 60000 65536"/>
                <a:gd name="T8" fmla="*/ 0 60000 65536"/>
                <a:gd name="T9" fmla="*/ 0 w 1233"/>
                <a:gd name="T10" fmla="*/ 0 h 198"/>
                <a:gd name="T11" fmla="*/ 1233 w 1233"/>
                <a:gd name="T12" fmla="*/ 198 h 198"/>
              </a:gdLst>
              <a:ahLst/>
              <a:cxnLst>
                <a:cxn ang="T6">
                  <a:pos x="T0" y="T1"/>
                </a:cxn>
                <a:cxn ang="T7">
                  <a:pos x="T2" y="T3"/>
                </a:cxn>
                <a:cxn ang="T8">
                  <a:pos x="T4" y="T5"/>
                </a:cxn>
              </a:cxnLst>
              <a:rect l="T9" t="T10" r="T11" b="T12"/>
              <a:pathLst>
                <a:path w="1233" h="198">
                  <a:moveTo>
                    <a:pt x="0" y="197"/>
                  </a:moveTo>
                  <a:lnTo>
                    <a:pt x="185" y="0"/>
                  </a:lnTo>
                  <a:lnTo>
                    <a:pt x="1232" y="0"/>
                  </a:lnTo>
                </a:path>
              </a:pathLst>
            </a:custGeom>
            <a:noFill/>
            <a:ln w="6350" cap="rnd">
              <a:solidFill>
                <a:srgbClr val="BBBCBC"/>
              </a:solidFill>
              <a:round/>
              <a:headEnd type="none" w="sm" len="sm"/>
              <a:tailEnd type="none" w="sm" len="sm"/>
            </a:ln>
          </p:spPr>
          <p:txBody>
            <a:bodyPr lIns="80187" tIns="40093" rIns="80187" bIns="40093" anchor="ctr"/>
            <a:lstStyle/>
            <a:p>
              <a:pPr defTabSz="801929">
                <a:defRPr/>
              </a:pPr>
              <a:endParaRPr lang="en-GB" sz="1052">
                <a:solidFill>
                  <a:prstClr val="black"/>
                </a:solidFill>
                <a:latin typeface="Calibri"/>
              </a:endParaRPr>
            </a:p>
          </p:txBody>
        </p:sp>
        <p:sp>
          <p:nvSpPr>
            <p:cNvPr id="22" name="Freeform 11"/>
            <p:cNvSpPr>
              <a:spLocks/>
            </p:cNvSpPr>
            <p:nvPr/>
          </p:nvSpPr>
          <p:spPr bwMode="blackWhite">
            <a:xfrm>
              <a:off x="4646528" y="4845163"/>
              <a:ext cx="4200195" cy="607923"/>
            </a:xfrm>
            <a:custGeom>
              <a:avLst/>
              <a:gdLst>
                <a:gd name="T0" fmla="*/ 0 w 1232"/>
                <a:gd name="T1" fmla="*/ 0 h 185"/>
                <a:gd name="T2" fmla="*/ 2147483647 w 1232"/>
                <a:gd name="T3" fmla="*/ 2147483647 h 185"/>
                <a:gd name="T4" fmla="*/ 2147483647 w 1232"/>
                <a:gd name="T5" fmla="*/ 2147483647 h 185"/>
                <a:gd name="T6" fmla="*/ 0 60000 65536"/>
                <a:gd name="T7" fmla="*/ 0 60000 65536"/>
                <a:gd name="T8" fmla="*/ 0 60000 65536"/>
                <a:gd name="T9" fmla="*/ 0 w 1232"/>
                <a:gd name="T10" fmla="*/ 0 h 185"/>
                <a:gd name="T11" fmla="*/ 1232 w 1232"/>
                <a:gd name="T12" fmla="*/ 185 h 185"/>
              </a:gdLst>
              <a:ahLst/>
              <a:cxnLst>
                <a:cxn ang="T6">
                  <a:pos x="T0" y="T1"/>
                </a:cxn>
                <a:cxn ang="T7">
                  <a:pos x="T2" y="T3"/>
                </a:cxn>
                <a:cxn ang="T8">
                  <a:pos x="T4" y="T5"/>
                </a:cxn>
              </a:cxnLst>
              <a:rect l="T9" t="T10" r="T11" b="T12"/>
              <a:pathLst>
                <a:path w="1232" h="185">
                  <a:moveTo>
                    <a:pt x="0" y="0"/>
                  </a:moveTo>
                  <a:lnTo>
                    <a:pt x="184" y="184"/>
                  </a:lnTo>
                  <a:lnTo>
                    <a:pt x="1231" y="184"/>
                  </a:lnTo>
                </a:path>
              </a:pathLst>
            </a:custGeom>
            <a:noFill/>
            <a:ln w="6350" cap="rnd">
              <a:solidFill>
                <a:srgbClr val="BBBCBC"/>
              </a:solidFill>
              <a:round/>
              <a:headEnd type="none" w="sm" len="sm"/>
              <a:tailEnd type="none" w="sm" len="sm"/>
            </a:ln>
          </p:spPr>
          <p:txBody>
            <a:bodyPr lIns="80187" tIns="40093" rIns="80187" bIns="40093" anchor="ctr"/>
            <a:lstStyle/>
            <a:p>
              <a:pPr defTabSz="801929">
                <a:defRPr/>
              </a:pPr>
              <a:endParaRPr lang="en-GB" sz="1052">
                <a:solidFill>
                  <a:prstClr val="black"/>
                </a:solidFill>
                <a:latin typeface="Calibri"/>
              </a:endParaRPr>
            </a:p>
          </p:txBody>
        </p:sp>
        <p:sp>
          <p:nvSpPr>
            <p:cNvPr id="24" name="Freeform 13"/>
            <p:cNvSpPr>
              <a:spLocks/>
            </p:cNvSpPr>
            <p:nvPr/>
          </p:nvSpPr>
          <p:spPr bwMode="blackWhite">
            <a:xfrm>
              <a:off x="5035992" y="2812396"/>
              <a:ext cx="3757430" cy="597560"/>
            </a:xfrm>
            <a:custGeom>
              <a:avLst/>
              <a:gdLst>
                <a:gd name="T0" fmla="*/ 0 w 831"/>
                <a:gd name="T1" fmla="*/ 2147483647 h 182"/>
                <a:gd name="T2" fmla="*/ 2147483647 w 831"/>
                <a:gd name="T3" fmla="*/ 0 h 182"/>
                <a:gd name="T4" fmla="*/ 2147483647 w 831"/>
                <a:gd name="T5" fmla="*/ 0 h 182"/>
                <a:gd name="T6" fmla="*/ 0 60000 65536"/>
                <a:gd name="T7" fmla="*/ 0 60000 65536"/>
                <a:gd name="T8" fmla="*/ 0 60000 65536"/>
                <a:gd name="T9" fmla="*/ 0 w 831"/>
                <a:gd name="T10" fmla="*/ 0 h 182"/>
                <a:gd name="T11" fmla="*/ 831 w 831"/>
                <a:gd name="T12" fmla="*/ 182 h 182"/>
              </a:gdLst>
              <a:ahLst/>
              <a:cxnLst>
                <a:cxn ang="T6">
                  <a:pos x="T0" y="T1"/>
                </a:cxn>
                <a:cxn ang="T7">
                  <a:pos x="T2" y="T3"/>
                </a:cxn>
                <a:cxn ang="T8">
                  <a:pos x="T4" y="T5"/>
                </a:cxn>
              </a:cxnLst>
              <a:rect l="T9" t="T10" r="T11" b="T12"/>
              <a:pathLst>
                <a:path w="831" h="182">
                  <a:moveTo>
                    <a:pt x="0" y="181"/>
                  </a:moveTo>
                  <a:lnTo>
                    <a:pt x="191" y="0"/>
                  </a:lnTo>
                  <a:lnTo>
                    <a:pt x="830" y="0"/>
                  </a:lnTo>
                </a:path>
              </a:pathLst>
            </a:custGeom>
            <a:noFill/>
            <a:ln w="6350" cap="rnd">
              <a:solidFill>
                <a:srgbClr val="BBBCBC"/>
              </a:solidFill>
              <a:round/>
              <a:headEnd type="none" w="sm" len="sm"/>
              <a:tailEnd type="none" w="sm" len="sm"/>
            </a:ln>
          </p:spPr>
          <p:txBody>
            <a:bodyPr lIns="80187" tIns="40093" rIns="80187" bIns="40093" anchor="ctr"/>
            <a:lstStyle/>
            <a:p>
              <a:pPr defTabSz="801929">
                <a:defRPr/>
              </a:pPr>
              <a:endParaRPr lang="en-GB" sz="1052">
                <a:solidFill>
                  <a:prstClr val="black"/>
                </a:solidFill>
                <a:latin typeface="Calibri"/>
              </a:endParaRPr>
            </a:p>
          </p:txBody>
        </p:sp>
        <p:sp>
          <p:nvSpPr>
            <p:cNvPr id="25" name="Freeform 14"/>
            <p:cNvSpPr>
              <a:spLocks/>
            </p:cNvSpPr>
            <p:nvPr/>
          </p:nvSpPr>
          <p:spPr bwMode="blackWhite">
            <a:xfrm>
              <a:off x="5097249" y="3599605"/>
              <a:ext cx="3678801" cy="599288"/>
            </a:xfrm>
            <a:custGeom>
              <a:avLst/>
              <a:gdLst>
                <a:gd name="T0" fmla="*/ 0 w 835"/>
                <a:gd name="T1" fmla="*/ 0 h 183"/>
                <a:gd name="T2" fmla="*/ 2147483647 w 835"/>
                <a:gd name="T3" fmla="*/ 2147483647 h 183"/>
                <a:gd name="T4" fmla="*/ 2147483647 w 835"/>
                <a:gd name="T5" fmla="*/ 2147483647 h 183"/>
                <a:gd name="T6" fmla="*/ 0 60000 65536"/>
                <a:gd name="T7" fmla="*/ 0 60000 65536"/>
                <a:gd name="T8" fmla="*/ 0 60000 65536"/>
                <a:gd name="T9" fmla="*/ 0 w 835"/>
                <a:gd name="T10" fmla="*/ 0 h 183"/>
                <a:gd name="T11" fmla="*/ 835 w 835"/>
                <a:gd name="T12" fmla="*/ 183 h 183"/>
              </a:gdLst>
              <a:ahLst/>
              <a:cxnLst>
                <a:cxn ang="T6">
                  <a:pos x="T0" y="T1"/>
                </a:cxn>
                <a:cxn ang="T7">
                  <a:pos x="T2" y="T3"/>
                </a:cxn>
                <a:cxn ang="T8">
                  <a:pos x="T4" y="T5"/>
                </a:cxn>
              </a:cxnLst>
              <a:rect l="T9" t="T10" r="T11" b="T12"/>
              <a:pathLst>
                <a:path w="835" h="183">
                  <a:moveTo>
                    <a:pt x="0" y="0"/>
                  </a:moveTo>
                  <a:lnTo>
                    <a:pt x="196" y="182"/>
                  </a:lnTo>
                  <a:lnTo>
                    <a:pt x="834" y="182"/>
                  </a:lnTo>
                </a:path>
              </a:pathLst>
            </a:custGeom>
            <a:noFill/>
            <a:ln w="6350" cap="rnd">
              <a:solidFill>
                <a:srgbClr val="BBBCBC"/>
              </a:solidFill>
              <a:round/>
              <a:headEnd type="none" w="sm" len="sm"/>
              <a:tailEnd type="none" w="sm" len="sm"/>
            </a:ln>
          </p:spPr>
          <p:txBody>
            <a:bodyPr lIns="80187" tIns="40093" rIns="80187" bIns="40093" anchor="ctr"/>
            <a:lstStyle/>
            <a:p>
              <a:pPr defTabSz="801929">
                <a:defRPr/>
              </a:pPr>
              <a:endParaRPr lang="en-GB" sz="1052">
                <a:solidFill>
                  <a:prstClr val="black"/>
                </a:solidFill>
                <a:latin typeface="Calibri"/>
              </a:endParaRPr>
            </a:p>
          </p:txBody>
        </p:sp>
      </p:grpSp>
      <p:grpSp>
        <p:nvGrpSpPr>
          <p:cNvPr id="3" name="Group 2">
            <a:extLst>
              <a:ext uri="{FF2B5EF4-FFF2-40B4-BE49-F238E27FC236}">
                <a16:creationId xmlns:a16="http://schemas.microsoft.com/office/drawing/2014/main" id="{542FD7BD-F2D0-4ED9-94D7-78EB670E05CA}"/>
              </a:ext>
            </a:extLst>
          </p:cNvPr>
          <p:cNvGrpSpPr/>
          <p:nvPr/>
        </p:nvGrpSpPr>
        <p:grpSpPr>
          <a:xfrm>
            <a:off x="3865671" y="2574330"/>
            <a:ext cx="3047167" cy="3047167"/>
            <a:chOff x="3865671" y="2574330"/>
            <a:chExt cx="3047167" cy="3047167"/>
          </a:xfrm>
        </p:grpSpPr>
        <p:sp>
          <p:nvSpPr>
            <p:cNvPr id="26" name="Oval 5"/>
            <p:cNvSpPr>
              <a:spLocks noChangeArrowheads="1"/>
            </p:cNvSpPr>
            <p:nvPr/>
          </p:nvSpPr>
          <p:spPr bwMode="blackWhite">
            <a:xfrm>
              <a:off x="3865671" y="2574330"/>
              <a:ext cx="3047167" cy="3047167"/>
            </a:xfrm>
            <a:prstGeom prst="ellipse">
              <a:avLst/>
            </a:prstGeom>
            <a:solidFill>
              <a:schemeClr val="accent1"/>
            </a:solidFill>
            <a:ln w="12700">
              <a:noFill/>
              <a:round/>
              <a:headEnd/>
              <a:tailEnd/>
            </a:ln>
          </p:spPr>
          <p:txBody>
            <a:bodyPr wrap="square" lIns="77961" tIns="77961" rIns="77961" bIns="77961" anchor="ctr"/>
            <a:lstStyle/>
            <a:p>
              <a:pPr algn="ctr" defTabSz="801929">
                <a:defRPr/>
              </a:pPr>
              <a:endParaRPr lang="en-GB" sz="1228">
                <a:solidFill>
                  <a:prstClr val="white"/>
                </a:solidFill>
                <a:latin typeface="Calibri"/>
                <a:ea typeface="ＭＳ Ｐゴシック" pitchFamily="50" charset="-128"/>
              </a:endParaRPr>
            </a:p>
          </p:txBody>
        </p:sp>
        <p:pic>
          <p:nvPicPr>
            <p:cNvPr id="28" name="Picture Placeholder 6" descr="Text&#10;&#10;Description automatically generated with medium confidence">
              <a:extLst>
                <a:ext uri="{FF2B5EF4-FFF2-40B4-BE49-F238E27FC236}">
                  <a16:creationId xmlns:a16="http://schemas.microsoft.com/office/drawing/2014/main" id="{21A491EA-DB6E-4BAC-ABB5-A1E03C4E1C5A}"/>
                </a:ext>
              </a:extLst>
            </p:cNvPr>
            <p:cNvPicPr>
              <a:picLocks noChangeAspect="1"/>
            </p:cNvPicPr>
            <p:nvPr/>
          </p:nvPicPr>
          <p:blipFill rotWithShape="1">
            <a:blip r:embed="rId28">
              <a:lum bright="70000" contrast="-70000"/>
              <a:extLst>
                <a:ext uri="{BEBA8EAE-BF5A-486C-A8C5-ECC9F3942E4B}">
                  <a14:imgProps xmlns:a14="http://schemas.microsoft.com/office/drawing/2010/main">
                    <a14:imgLayer r:embed="rId29">
                      <a14:imgEffect>
                        <a14:backgroundRemoval t="13076" b="60025" l="56272" r="91028">
                          <a14:foregroundMark x1="89721" y1="29016" x2="89721" y2="29016"/>
                          <a14:foregroundMark x1="91028" y1="29016" x2="91028" y2="29016"/>
                          <a14:foregroundMark x1="64286" y1="15940" x2="64286" y2="15940"/>
                          <a14:foregroundMark x1="64111" y1="13574" x2="64111" y2="13574"/>
                          <a14:foregroundMark x1="64024" y1="13076" x2="64024" y2="13076"/>
                          <a14:foregroundMark x1="63502" y1="24533" x2="63502" y2="24533"/>
                          <a14:foregroundMark x1="63502" y1="23661" x2="63502" y2="23661"/>
                          <a14:foregroundMark x1="61150" y1="58281" x2="61150" y2="58281"/>
                          <a14:foregroundMark x1="57666" y1="58531" x2="57666" y2="58531"/>
                          <a14:foregroundMark x1="59843" y1="60025" x2="59843" y2="60025"/>
                          <a14:foregroundMark x1="56272" y1="58655" x2="56272" y2="58655"/>
                        </a14:backgroundRemoval>
                      </a14:imgEffect>
                    </a14:imgLayer>
                  </a14:imgProps>
                </a:ext>
              </a:extLst>
            </a:blip>
            <a:srcRect l="55162" t="11761" r="7658" b="37671"/>
            <a:stretch/>
          </p:blipFill>
          <p:spPr>
            <a:xfrm>
              <a:off x="4441523" y="3173504"/>
              <a:ext cx="1895464" cy="1803207"/>
            </a:xfrm>
            <a:prstGeom prst="rect">
              <a:avLst/>
            </a:prstGeom>
            <a:ln w="88900" cap="sq">
              <a:noFill/>
              <a:miter lim="800000"/>
            </a:ln>
            <a:effectLst/>
          </p:spPr>
        </p:pic>
      </p:grpSp>
      <p:sp>
        <p:nvSpPr>
          <p:cNvPr id="29" name="Rectangle 15">
            <a:extLst>
              <a:ext uri="{FF2B5EF4-FFF2-40B4-BE49-F238E27FC236}">
                <a16:creationId xmlns:a16="http://schemas.microsoft.com/office/drawing/2014/main" id="{91768ED5-BFB4-4D0E-B755-215E51C5CCD4}"/>
              </a:ext>
            </a:extLst>
          </p:cNvPr>
          <p:cNvSpPr>
            <a:spLocks noChangeArrowheads="1"/>
          </p:cNvSpPr>
          <p:nvPr>
            <p:custDataLst>
              <p:tags r:id="rId7"/>
            </p:custDataLst>
          </p:nvPr>
        </p:nvSpPr>
        <p:spPr bwMode="gray">
          <a:xfrm>
            <a:off x="524410" y="2126316"/>
            <a:ext cx="3553925"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NZ" sz="1140" i="1">
                <a:solidFill>
                  <a:schemeClr val="accent1"/>
                </a:solidFill>
                <a:latin typeface="Calibri"/>
              </a:rPr>
              <a:t>OVERARCHING </a:t>
            </a:r>
            <a:r>
              <a:rPr lang="en-NZ" sz="1200" i="1">
                <a:solidFill>
                  <a:schemeClr val="accent1"/>
                </a:solidFill>
                <a:latin typeface="Calibri"/>
              </a:rPr>
              <a:t>FRAMEWORK</a:t>
            </a:r>
            <a:endParaRPr lang="en-GB" sz="1200" b="1" i="1">
              <a:solidFill>
                <a:schemeClr val="accent1"/>
              </a:solidFill>
              <a:latin typeface="Calibri"/>
            </a:endParaRPr>
          </a:p>
        </p:txBody>
      </p:sp>
      <p:sp>
        <p:nvSpPr>
          <p:cNvPr id="30" name="Rectangle 15">
            <a:extLst>
              <a:ext uri="{FF2B5EF4-FFF2-40B4-BE49-F238E27FC236}">
                <a16:creationId xmlns:a16="http://schemas.microsoft.com/office/drawing/2014/main" id="{3BBB758B-B787-4CD9-99AE-BAE47E5086C6}"/>
              </a:ext>
            </a:extLst>
          </p:cNvPr>
          <p:cNvSpPr>
            <a:spLocks noChangeArrowheads="1"/>
          </p:cNvSpPr>
          <p:nvPr>
            <p:custDataLst>
              <p:tags r:id="rId8"/>
            </p:custDataLst>
          </p:nvPr>
        </p:nvSpPr>
        <p:spPr bwMode="gray">
          <a:xfrm>
            <a:off x="532306" y="3027304"/>
            <a:ext cx="3553925"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NZ" sz="1140" i="1">
                <a:solidFill>
                  <a:schemeClr val="accent1"/>
                </a:solidFill>
                <a:latin typeface="Calibri"/>
              </a:rPr>
              <a:t>RANGATAHI’S INITIAL POINT OF CONTACT</a:t>
            </a:r>
            <a:endParaRPr lang="en-GB" sz="1140" b="1" i="1">
              <a:solidFill>
                <a:schemeClr val="accent1"/>
              </a:solidFill>
              <a:latin typeface="Calibri"/>
            </a:endParaRPr>
          </a:p>
        </p:txBody>
      </p:sp>
      <p:sp>
        <p:nvSpPr>
          <p:cNvPr id="32" name="Rectangle 15">
            <a:extLst>
              <a:ext uri="{FF2B5EF4-FFF2-40B4-BE49-F238E27FC236}">
                <a16:creationId xmlns:a16="http://schemas.microsoft.com/office/drawing/2014/main" id="{EA35727F-CC48-415F-9433-9B5E107F58E4}"/>
              </a:ext>
            </a:extLst>
          </p:cNvPr>
          <p:cNvSpPr>
            <a:spLocks noChangeArrowheads="1"/>
          </p:cNvSpPr>
          <p:nvPr>
            <p:custDataLst>
              <p:tags r:id="rId9"/>
            </p:custDataLst>
          </p:nvPr>
        </p:nvSpPr>
        <p:spPr bwMode="gray">
          <a:xfrm>
            <a:off x="563686" y="4431364"/>
            <a:ext cx="3553925"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NZ" sz="1200" i="1">
                <a:solidFill>
                  <a:schemeClr val="accent1"/>
                </a:solidFill>
                <a:latin typeface="Calibri"/>
              </a:rPr>
              <a:t>SCREENING ASSESSMENTS</a:t>
            </a:r>
            <a:endParaRPr lang="en-GB" sz="1200" i="1">
              <a:solidFill>
                <a:schemeClr val="accent1"/>
              </a:solidFill>
              <a:latin typeface="Calibri"/>
            </a:endParaRPr>
          </a:p>
        </p:txBody>
      </p:sp>
      <p:sp>
        <p:nvSpPr>
          <p:cNvPr id="33" name="Rectangle 21">
            <a:extLst>
              <a:ext uri="{FF2B5EF4-FFF2-40B4-BE49-F238E27FC236}">
                <a16:creationId xmlns:a16="http://schemas.microsoft.com/office/drawing/2014/main" id="{2DA0BABB-A87A-42C1-9E48-92CA9D9E8FE0}"/>
              </a:ext>
            </a:extLst>
          </p:cNvPr>
          <p:cNvSpPr>
            <a:spLocks noChangeArrowheads="1"/>
          </p:cNvSpPr>
          <p:nvPr>
            <p:custDataLst>
              <p:tags r:id="rId10"/>
            </p:custDataLst>
          </p:nvPr>
        </p:nvSpPr>
        <p:spPr bwMode="gray">
          <a:xfrm>
            <a:off x="532305" y="5662532"/>
            <a:ext cx="3282368"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GB" sz="1200" b="1">
                <a:solidFill>
                  <a:prstClr val="black"/>
                </a:solidFill>
                <a:latin typeface="Calibri"/>
              </a:rPr>
              <a:t>Confidentiality </a:t>
            </a:r>
            <a:r>
              <a:rPr lang="en-GB" sz="1200">
                <a:solidFill>
                  <a:prstClr val="black"/>
                </a:solidFill>
                <a:latin typeface="Calibri"/>
              </a:rPr>
              <a:t>is important to </a:t>
            </a:r>
            <a:r>
              <a:rPr lang="en-GB" sz="1200" err="1">
                <a:solidFill>
                  <a:prstClr val="black"/>
                </a:solidFill>
                <a:latin typeface="Calibri"/>
              </a:rPr>
              <a:t>rangatahi</a:t>
            </a:r>
            <a:r>
              <a:rPr lang="en-GB" sz="1200">
                <a:solidFill>
                  <a:prstClr val="black"/>
                </a:solidFill>
                <a:latin typeface="Calibri"/>
              </a:rPr>
              <a:t>.</a:t>
            </a:r>
            <a:endParaRPr lang="en-GB" sz="1200" b="1">
              <a:solidFill>
                <a:prstClr val="black"/>
              </a:solidFill>
              <a:latin typeface="Calibri"/>
            </a:endParaRPr>
          </a:p>
        </p:txBody>
      </p:sp>
      <p:sp>
        <p:nvSpPr>
          <p:cNvPr id="34" name="Rectangle 21">
            <a:extLst>
              <a:ext uri="{FF2B5EF4-FFF2-40B4-BE49-F238E27FC236}">
                <a16:creationId xmlns:a16="http://schemas.microsoft.com/office/drawing/2014/main" id="{9B809280-905E-4E1D-ABD0-EA4D9E9243BB}"/>
              </a:ext>
            </a:extLst>
          </p:cNvPr>
          <p:cNvSpPr>
            <a:spLocks noChangeArrowheads="1"/>
          </p:cNvSpPr>
          <p:nvPr>
            <p:custDataLst>
              <p:tags r:id="rId11"/>
            </p:custDataLst>
          </p:nvPr>
        </p:nvSpPr>
        <p:spPr bwMode="gray">
          <a:xfrm>
            <a:off x="546029" y="5343089"/>
            <a:ext cx="3319641"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GB" sz="1200" b="1">
                <a:solidFill>
                  <a:prstClr val="black"/>
                </a:solidFill>
                <a:latin typeface="Calibri"/>
              </a:rPr>
              <a:t>Variability </a:t>
            </a:r>
            <a:r>
              <a:rPr lang="en-GB" sz="1200">
                <a:solidFill>
                  <a:prstClr val="black"/>
                </a:solidFill>
                <a:latin typeface="Calibri"/>
              </a:rPr>
              <a:t>in how </a:t>
            </a:r>
            <a:r>
              <a:rPr lang="en-NZ" sz="1200">
                <a:solidFill>
                  <a:prstClr val="black"/>
                </a:solidFill>
                <a:latin typeface="Calibri"/>
              </a:rPr>
              <a:t>HEEADSSS assessments are completed.</a:t>
            </a:r>
            <a:endParaRPr lang="en-GB" sz="1200">
              <a:solidFill>
                <a:prstClr val="black"/>
              </a:solidFill>
              <a:latin typeface="Calibri"/>
            </a:endParaRPr>
          </a:p>
        </p:txBody>
      </p:sp>
      <p:sp>
        <p:nvSpPr>
          <p:cNvPr id="35" name="Rectangle 15">
            <a:extLst>
              <a:ext uri="{FF2B5EF4-FFF2-40B4-BE49-F238E27FC236}">
                <a16:creationId xmlns:a16="http://schemas.microsoft.com/office/drawing/2014/main" id="{5878288C-A7E3-4329-BD2A-941B322C996F}"/>
              </a:ext>
            </a:extLst>
          </p:cNvPr>
          <p:cNvSpPr>
            <a:spLocks noChangeArrowheads="1"/>
          </p:cNvSpPr>
          <p:nvPr>
            <p:custDataLst>
              <p:tags r:id="rId12"/>
            </p:custDataLst>
          </p:nvPr>
        </p:nvSpPr>
        <p:spPr bwMode="gray">
          <a:xfrm>
            <a:off x="6910837" y="1116687"/>
            <a:ext cx="3491841"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NZ" sz="1200" i="1">
                <a:solidFill>
                  <a:schemeClr val="accent1"/>
                </a:solidFill>
                <a:latin typeface="Calibri"/>
              </a:rPr>
              <a:t>GUIDING RANGATAHI TO OTHER SUPPORT SERVICES</a:t>
            </a:r>
            <a:endParaRPr lang="en-GB" sz="1200" b="1" i="1">
              <a:solidFill>
                <a:schemeClr val="accent1"/>
              </a:solidFill>
              <a:latin typeface="Calibri"/>
            </a:endParaRPr>
          </a:p>
        </p:txBody>
      </p:sp>
      <p:sp>
        <p:nvSpPr>
          <p:cNvPr id="36" name="Rectangle 15">
            <a:extLst>
              <a:ext uri="{FF2B5EF4-FFF2-40B4-BE49-F238E27FC236}">
                <a16:creationId xmlns:a16="http://schemas.microsoft.com/office/drawing/2014/main" id="{C5B100D2-91CA-403E-9C60-45C54ECBFBBB}"/>
              </a:ext>
            </a:extLst>
          </p:cNvPr>
          <p:cNvSpPr>
            <a:spLocks noChangeArrowheads="1"/>
          </p:cNvSpPr>
          <p:nvPr>
            <p:custDataLst>
              <p:tags r:id="rId13"/>
            </p:custDataLst>
          </p:nvPr>
        </p:nvSpPr>
        <p:spPr bwMode="gray">
          <a:xfrm>
            <a:off x="6912838" y="1502240"/>
            <a:ext cx="3339051" cy="428493"/>
          </a:xfrm>
          <a:prstGeom prst="rect">
            <a:avLst/>
          </a:prstGeom>
          <a:noFill/>
          <a:ln w="9525" algn="ctr">
            <a:noFill/>
            <a:miter lim="800000"/>
            <a:headEnd/>
            <a:tailEnd/>
          </a:ln>
        </p:spPr>
        <p:txBody>
          <a:bodyPr lIns="0" tIns="0" rIns="0" bIns="0" anchor="ctr" anchorCtr="0"/>
          <a:lstStyle/>
          <a:p>
            <a:pPr defTabSz="839520">
              <a:buSzPct val="100000"/>
              <a:defRPr/>
            </a:pPr>
            <a:r>
              <a:rPr lang="en-NZ" sz="1200">
                <a:solidFill>
                  <a:prstClr val="black"/>
                </a:solidFill>
                <a:latin typeface="Calibri"/>
              </a:rPr>
              <a:t>Need to </a:t>
            </a:r>
            <a:r>
              <a:rPr lang="en-NZ" sz="1200" b="1">
                <a:solidFill>
                  <a:prstClr val="black"/>
                </a:solidFill>
                <a:latin typeface="Calibri"/>
              </a:rPr>
              <a:t>engage </a:t>
            </a:r>
            <a:r>
              <a:rPr lang="en-NZ" sz="1200">
                <a:solidFill>
                  <a:prstClr val="black"/>
                </a:solidFill>
                <a:latin typeface="Calibri"/>
              </a:rPr>
              <a:t>with local communities and providers </a:t>
            </a:r>
            <a:r>
              <a:rPr lang="en-NZ" sz="1200" b="1">
                <a:solidFill>
                  <a:prstClr val="black"/>
                </a:solidFill>
                <a:latin typeface="Calibri"/>
              </a:rPr>
              <a:t>early </a:t>
            </a:r>
            <a:r>
              <a:rPr lang="en-NZ" sz="1200">
                <a:solidFill>
                  <a:prstClr val="black"/>
                </a:solidFill>
                <a:latin typeface="Calibri"/>
              </a:rPr>
              <a:t>to build relationships and reduce risk of service fragmentation.</a:t>
            </a:r>
            <a:endParaRPr lang="en-GB" sz="1200" b="1">
              <a:solidFill>
                <a:prstClr val="black"/>
              </a:solidFill>
              <a:latin typeface="Calibri"/>
            </a:endParaRPr>
          </a:p>
        </p:txBody>
      </p:sp>
      <p:sp>
        <p:nvSpPr>
          <p:cNvPr id="37" name="Rectangle 15">
            <a:extLst>
              <a:ext uri="{FF2B5EF4-FFF2-40B4-BE49-F238E27FC236}">
                <a16:creationId xmlns:a16="http://schemas.microsoft.com/office/drawing/2014/main" id="{48F17BD8-3372-43BD-A7BB-6E70BFF6F181}"/>
              </a:ext>
            </a:extLst>
          </p:cNvPr>
          <p:cNvSpPr>
            <a:spLocks noChangeArrowheads="1"/>
          </p:cNvSpPr>
          <p:nvPr>
            <p:custDataLst>
              <p:tags r:id="rId14"/>
            </p:custDataLst>
          </p:nvPr>
        </p:nvSpPr>
        <p:spPr bwMode="gray">
          <a:xfrm>
            <a:off x="6910837" y="2030572"/>
            <a:ext cx="3301985"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NZ" sz="1200" b="1">
                <a:solidFill>
                  <a:prstClr val="black"/>
                </a:solidFill>
                <a:latin typeface="Calibri"/>
              </a:rPr>
              <a:t>Acknowledge</a:t>
            </a:r>
            <a:r>
              <a:rPr lang="en-NZ" sz="1200">
                <a:solidFill>
                  <a:prstClr val="black"/>
                </a:solidFill>
                <a:latin typeface="Calibri"/>
              </a:rPr>
              <a:t> socio-economic and cultural </a:t>
            </a:r>
            <a:r>
              <a:rPr lang="en-NZ" sz="1200" b="1">
                <a:solidFill>
                  <a:prstClr val="black"/>
                </a:solidFill>
                <a:latin typeface="Calibri"/>
              </a:rPr>
              <a:t>diversity</a:t>
            </a:r>
            <a:r>
              <a:rPr lang="en-NZ" sz="1200">
                <a:solidFill>
                  <a:prstClr val="black"/>
                </a:solidFill>
                <a:latin typeface="Calibri"/>
              </a:rPr>
              <a:t> of schools.</a:t>
            </a:r>
            <a:endParaRPr lang="en-GB" sz="1200" b="1">
              <a:solidFill>
                <a:prstClr val="black"/>
              </a:solidFill>
              <a:latin typeface="Calibri"/>
            </a:endParaRPr>
          </a:p>
        </p:txBody>
      </p:sp>
      <p:sp>
        <p:nvSpPr>
          <p:cNvPr id="38" name="Rectangle 15">
            <a:extLst>
              <a:ext uri="{FF2B5EF4-FFF2-40B4-BE49-F238E27FC236}">
                <a16:creationId xmlns:a16="http://schemas.microsoft.com/office/drawing/2014/main" id="{78AC9051-AEB3-456F-91D9-BE7A10319E02}"/>
              </a:ext>
            </a:extLst>
          </p:cNvPr>
          <p:cNvSpPr>
            <a:spLocks noChangeArrowheads="1"/>
          </p:cNvSpPr>
          <p:nvPr>
            <p:custDataLst>
              <p:tags r:id="rId15"/>
            </p:custDataLst>
          </p:nvPr>
        </p:nvSpPr>
        <p:spPr bwMode="gray">
          <a:xfrm>
            <a:off x="6910837" y="2451571"/>
            <a:ext cx="3720503"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NZ" sz="1200" b="1">
                <a:solidFill>
                  <a:prstClr val="black"/>
                </a:solidFill>
                <a:latin typeface="Calibri"/>
              </a:rPr>
              <a:t>Varied </a:t>
            </a:r>
            <a:r>
              <a:rPr lang="en-NZ" sz="1200">
                <a:solidFill>
                  <a:prstClr val="black"/>
                </a:solidFill>
                <a:latin typeface="Calibri"/>
              </a:rPr>
              <a:t>use of IT and data collection due to </a:t>
            </a:r>
            <a:r>
              <a:rPr lang="en-NZ" sz="1200" b="1">
                <a:solidFill>
                  <a:prstClr val="black"/>
                </a:solidFill>
                <a:latin typeface="Calibri"/>
              </a:rPr>
              <a:t>lack of clear guidelines </a:t>
            </a:r>
            <a:r>
              <a:rPr lang="en-NZ" sz="1200">
                <a:solidFill>
                  <a:prstClr val="black"/>
                </a:solidFill>
                <a:latin typeface="Calibri"/>
              </a:rPr>
              <a:t>for information sharing.</a:t>
            </a:r>
            <a:endParaRPr lang="en-GB" sz="1200" b="1">
              <a:solidFill>
                <a:prstClr val="black"/>
              </a:solidFill>
              <a:latin typeface="Calibri"/>
            </a:endParaRPr>
          </a:p>
        </p:txBody>
      </p:sp>
      <p:sp>
        <p:nvSpPr>
          <p:cNvPr id="39" name="Rectangle 15">
            <a:extLst>
              <a:ext uri="{FF2B5EF4-FFF2-40B4-BE49-F238E27FC236}">
                <a16:creationId xmlns:a16="http://schemas.microsoft.com/office/drawing/2014/main" id="{02B8ACC1-1F77-4C0B-B7EB-AA402DFDC48C}"/>
              </a:ext>
            </a:extLst>
          </p:cNvPr>
          <p:cNvSpPr>
            <a:spLocks noChangeArrowheads="1"/>
          </p:cNvSpPr>
          <p:nvPr>
            <p:custDataLst>
              <p:tags r:id="rId16"/>
            </p:custDataLst>
          </p:nvPr>
        </p:nvSpPr>
        <p:spPr bwMode="gray">
          <a:xfrm>
            <a:off x="6932456" y="2789959"/>
            <a:ext cx="3720503"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NZ" sz="1200">
                <a:solidFill>
                  <a:prstClr val="black"/>
                </a:solidFill>
                <a:latin typeface="Calibri"/>
              </a:rPr>
              <a:t>Disadvantaged families are likely </a:t>
            </a:r>
            <a:r>
              <a:rPr lang="en-NZ" sz="1200" b="1">
                <a:solidFill>
                  <a:prstClr val="black"/>
                </a:solidFill>
                <a:latin typeface="Calibri"/>
              </a:rPr>
              <a:t>relying on SBHS.</a:t>
            </a:r>
            <a:endParaRPr lang="en-GB" sz="1200" b="1">
              <a:solidFill>
                <a:prstClr val="black"/>
              </a:solidFill>
              <a:latin typeface="Calibri"/>
            </a:endParaRPr>
          </a:p>
        </p:txBody>
      </p:sp>
      <p:sp>
        <p:nvSpPr>
          <p:cNvPr id="40" name="Rectangle 15">
            <a:extLst>
              <a:ext uri="{FF2B5EF4-FFF2-40B4-BE49-F238E27FC236}">
                <a16:creationId xmlns:a16="http://schemas.microsoft.com/office/drawing/2014/main" id="{472CD40C-3DC7-4C43-8E5F-E7F84A060E3B}"/>
              </a:ext>
            </a:extLst>
          </p:cNvPr>
          <p:cNvSpPr>
            <a:spLocks noChangeArrowheads="1"/>
          </p:cNvSpPr>
          <p:nvPr>
            <p:custDataLst>
              <p:tags r:id="rId17"/>
            </p:custDataLst>
          </p:nvPr>
        </p:nvSpPr>
        <p:spPr bwMode="gray">
          <a:xfrm>
            <a:off x="6935392" y="5074687"/>
            <a:ext cx="3339051" cy="428493"/>
          </a:xfrm>
          <a:prstGeom prst="rect">
            <a:avLst/>
          </a:prstGeom>
          <a:noFill/>
          <a:ln w="9525" algn="ctr">
            <a:noFill/>
            <a:miter lim="800000"/>
            <a:headEnd/>
            <a:tailEnd/>
          </a:ln>
        </p:spPr>
        <p:txBody>
          <a:bodyPr lIns="0" tIns="0" rIns="0" bIns="0" anchor="ctr" anchorCtr="0"/>
          <a:lstStyle/>
          <a:p>
            <a:pPr defTabSz="839520">
              <a:buSzPct val="100000"/>
              <a:defRPr/>
            </a:pPr>
            <a:r>
              <a:rPr lang="en-NZ" sz="1200">
                <a:solidFill>
                  <a:prstClr val="black"/>
                </a:solidFill>
                <a:latin typeface="Calibri"/>
              </a:rPr>
              <a:t>Service </a:t>
            </a:r>
            <a:r>
              <a:rPr lang="en-NZ" sz="1200" b="1">
                <a:solidFill>
                  <a:prstClr val="black"/>
                </a:solidFill>
                <a:latin typeface="Calibri"/>
              </a:rPr>
              <a:t>suitability, effectiveness, and</a:t>
            </a:r>
            <a:r>
              <a:rPr lang="en-NZ" sz="1200">
                <a:solidFill>
                  <a:prstClr val="black"/>
                </a:solidFill>
                <a:latin typeface="Calibri"/>
              </a:rPr>
              <a:t> </a:t>
            </a:r>
            <a:r>
              <a:rPr lang="en-NZ" sz="1200" b="1">
                <a:solidFill>
                  <a:prstClr val="black"/>
                </a:solidFill>
                <a:latin typeface="Calibri"/>
              </a:rPr>
              <a:t>accessibility </a:t>
            </a:r>
            <a:r>
              <a:rPr lang="en-NZ" sz="1200">
                <a:solidFill>
                  <a:prstClr val="black"/>
                </a:solidFill>
                <a:latin typeface="Calibri"/>
              </a:rPr>
              <a:t>of current assessment and Model of Care and its ability to </a:t>
            </a:r>
            <a:r>
              <a:rPr lang="en-NZ" sz="1200" b="1">
                <a:solidFill>
                  <a:prstClr val="black"/>
                </a:solidFill>
                <a:latin typeface="Calibri"/>
              </a:rPr>
              <a:t>empower all priority groups.</a:t>
            </a:r>
            <a:endParaRPr lang="en-GB" sz="1200" b="1">
              <a:solidFill>
                <a:prstClr val="black"/>
              </a:solidFill>
              <a:latin typeface="Calibri"/>
            </a:endParaRPr>
          </a:p>
        </p:txBody>
      </p:sp>
      <p:sp>
        <p:nvSpPr>
          <p:cNvPr id="41" name="Rectangle 15">
            <a:extLst>
              <a:ext uri="{FF2B5EF4-FFF2-40B4-BE49-F238E27FC236}">
                <a16:creationId xmlns:a16="http://schemas.microsoft.com/office/drawing/2014/main" id="{B5ABCB0E-3831-4FF8-BFC6-AD429B6B9C97}"/>
              </a:ext>
            </a:extLst>
          </p:cNvPr>
          <p:cNvSpPr>
            <a:spLocks noChangeArrowheads="1"/>
          </p:cNvSpPr>
          <p:nvPr>
            <p:custDataLst>
              <p:tags r:id="rId18"/>
            </p:custDataLst>
          </p:nvPr>
        </p:nvSpPr>
        <p:spPr bwMode="gray">
          <a:xfrm>
            <a:off x="6920230" y="4661061"/>
            <a:ext cx="3553925"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NZ" sz="1200" i="1">
                <a:solidFill>
                  <a:schemeClr val="accent1"/>
                </a:solidFill>
                <a:latin typeface="Calibri"/>
              </a:rPr>
              <a:t>CURRENT CHALLENGES</a:t>
            </a:r>
            <a:endParaRPr lang="en-GB" sz="1200" b="1" i="1">
              <a:solidFill>
                <a:schemeClr val="accent1"/>
              </a:solidFill>
              <a:latin typeface="Calibri"/>
            </a:endParaRPr>
          </a:p>
        </p:txBody>
      </p:sp>
      <p:sp>
        <p:nvSpPr>
          <p:cNvPr id="42" name="Rectangle 15">
            <a:extLst>
              <a:ext uri="{FF2B5EF4-FFF2-40B4-BE49-F238E27FC236}">
                <a16:creationId xmlns:a16="http://schemas.microsoft.com/office/drawing/2014/main" id="{8DA803ED-9A28-43DD-9407-70E9F01C8171}"/>
              </a:ext>
            </a:extLst>
          </p:cNvPr>
          <p:cNvSpPr>
            <a:spLocks noChangeArrowheads="1"/>
          </p:cNvSpPr>
          <p:nvPr>
            <p:custDataLst>
              <p:tags r:id="rId19"/>
            </p:custDataLst>
          </p:nvPr>
        </p:nvSpPr>
        <p:spPr bwMode="gray">
          <a:xfrm>
            <a:off x="6932457" y="3195458"/>
            <a:ext cx="3553925" cy="428493"/>
          </a:xfrm>
          <a:prstGeom prst="rect">
            <a:avLst/>
          </a:prstGeom>
          <a:noFill/>
          <a:ln w="9525" algn="ctr">
            <a:noFill/>
            <a:miter lim="800000"/>
            <a:headEnd/>
            <a:tailEnd/>
          </a:ln>
        </p:spPr>
        <p:txBody>
          <a:bodyPr lIns="0" tIns="0" rIns="0" bIns="0" anchor="ctr" anchorCtr="0"/>
          <a:lstStyle/>
          <a:p>
            <a:pPr defTabSz="839520">
              <a:spcBef>
                <a:spcPts val="1184"/>
              </a:spcBef>
              <a:buSzPct val="100000"/>
              <a:defRPr/>
            </a:pPr>
            <a:r>
              <a:rPr lang="en-NZ" sz="1200" i="1">
                <a:solidFill>
                  <a:schemeClr val="accent1"/>
                </a:solidFill>
                <a:latin typeface="Calibri"/>
              </a:rPr>
              <a:t>HIGH QUALITY, CULTURALLY SAFE, AND EQUITABLE SBHS</a:t>
            </a:r>
            <a:endParaRPr lang="en-GB" sz="1200" b="1" i="1">
              <a:solidFill>
                <a:schemeClr val="accent1"/>
              </a:solidFill>
              <a:latin typeface="Calibri"/>
            </a:endParaRPr>
          </a:p>
        </p:txBody>
      </p:sp>
      <p:sp>
        <p:nvSpPr>
          <p:cNvPr id="43" name="Rectangle 15">
            <a:extLst>
              <a:ext uri="{FF2B5EF4-FFF2-40B4-BE49-F238E27FC236}">
                <a16:creationId xmlns:a16="http://schemas.microsoft.com/office/drawing/2014/main" id="{A4DDBD1C-B72C-4018-83A8-F1E093C0F863}"/>
              </a:ext>
            </a:extLst>
          </p:cNvPr>
          <p:cNvSpPr>
            <a:spLocks noChangeArrowheads="1"/>
          </p:cNvSpPr>
          <p:nvPr>
            <p:custDataLst>
              <p:tags r:id="rId20"/>
            </p:custDataLst>
          </p:nvPr>
        </p:nvSpPr>
        <p:spPr bwMode="gray">
          <a:xfrm>
            <a:off x="6954483" y="3470170"/>
            <a:ext cx="3339051" cy="428493"/>
          </a:xfrm>
          <a:prstGeom prst="rect">
            <a:avLst/>
          </a:prstGeom>
          <a:noFill/>
          <a:ln w="9525" algn="ctr">
            <a:noFill/>
            <a:miter lim="800000"/>
            <a:headEnd/>
            <a:tailEnd/>
          </a:ln>
        </p:spPr>
        <p:txBody>
          <a:bodyPr lIns="0" tIns="0" rIns="0" bIns="0" anchor="ctr" anchorCtr="0"/>
          <a:lstStyle/>
          <a:p>
            <a:pPr defTabSz="839520">
              <a:buSzPct val="100000"/>
              <a:defRPr/>
            </a:pPr>
            <a:r>
              <a:rPr lang="en-NZ" sz="1200">
                <a:solidFill>
                  <a:prstClr val="black"/>
                </a:solidFill>
                <a:latin typeface="Calibri"/>
              </a:rPr>
              <a:t>Using </a:t>
            </a:r>
            <a:r>
              <a:rPr lang="en-NZ" sz="1200" b="1">
                <a:solidFill>
                  <a:prstClr val="black"/>
                </a:solidFill>
                <a:latin typeface="Calibri"/>
              </a:rPr>
              <a:t>Community Participatory Approaches </a:t>
            </a:r>
            <a:r>
              <a:rPr lang="en-NZ" sz="1200">
                <a:solidFill>
                  <a:prstClr val="black"/>
                </a:solidFill>
                <a:latin typeface="Calibri"/>
              </a:rPr>
              <a:t>in design and delivery.</a:t>
            </a:r>
            <a:endParaRPr lang="en-GB" sz="1200" b="1">
              <a:solidFill>
                <a:prstClr val="black"/>
              </a:solidFill>
              <a:latin typeface="Calibri"/>
            </a:endParaRPr>
          </a:p>
        </p:txBody>
      </p:sp>
      <p:sp>
        <p:nvSpPr>
          <p:cNvPr id="44" name="Rectangle 15">
            <a:extLst>
              <a:ext uri="{FF2B5EF4-FFF2-40B4-BE49-F238E27FC236}">
                <a16:creationId xmlns:a16="http://schemas.microsoft.com/office/drawing/2014/main" id="{B2D59AF8-642C-4A2F-BF0F-1E6A81277B93}"/>
              </a:ext>
            </a:extLst>
          </p:cNvPr>
          <p:cNvSpPr>
            <a:spLocks noChangeArrowheads="1"/>
          </p:cNvSpPr>
          <p:nvPr>
            <p:custDataLst>
              <p:tags r:id="rId21"/>
            </p:custDataLst>
          </p:nvPr>
        </p:nvSpPr>
        <p:spPr bwMode="gray">
          <a:xfrm>
            <a:off x="6962942" y="3808468"/>
            <a:ext cx="3339051" cy="428493"/>
          </a:xfrm>
          <a:prstGeom prst="rect">
            <a:avLst/>
          </a:prstGeom>
          <a:noFill/>
          <a:ln w="9525" algn="ctr">
            <a:noFill/>
            <a:miter lim="800000"/>
            <a:headEnd/>
            <a:tailEnd/>
          </a:ln>
        </p:spPr>
        <p:txBody>
          <a:bodyPr lIns="0" tIns="0" rIns="0" bIns="0" anchor="ctr" anchorCtr="0"/>
          <a:lstStyle/>
          <a:p>
            <a:pPr defTabSz="839520">
              <a:buSzPct val="100000"/>
              <a:defRPr/>
            </a:pPr>
            <a:r>
              <a:rPr lang="en-NZ" sz="1200">
                <a:solidFill>
                  <a:prstClr val="black"/>
                </a:solidFill>
                <a:latin typeface="Calibri"/>
              </a:rPr>
              <a:t>Utilise </a:t>
            </a:r>
            <a:r>
              <a:rPr lang="en-NZ" sz="1200" b="1">
                <a:solidFill>
                  <a:prstClr val="black"/>
                </a:solidFill>
                <a:latin typeface="Calibri"/>
              </a:rPr>
              <a:t>Peer to Peer learning </a:t>
            </a:r>
            <a:r>
              <a:rPr lang="en-NZ" sz="1200">
                <a:solidFill>
                  <a:prstClr val="black"/>
                </a:solidFill>
                <a:latin typeface="Calibri"/>
              </a:rPr>
              <a:t>(e.g. mentoring)</a:t>
            </a:r>
            <a:endParaRPr lang="en-GB" sz="1200" b="1">
              <a:solidFill>
                <a:prstClr val="black"/>
              </a:solidFill>
              <a:latin typeface="Calibri"/>
            </a:endParaRPr>
          </a:p>
        </p:txBody>
      </p:sp>
      <p:sp>
        <p:nvSpPr>
          <p:cNvPr id="45" name="Rectangle 15">
            <a:extLst>
              <a:ext uri="{FF2B5EF4-FFF2-40B4-BE49-F238E27FC236}">
                <a16:creationId xmlns:a16="http://schemas.microsoft.com/office/drawing/2014/main" id="{B858A997-E09B-40C8-A189-270605892DAE}"/>
              </a:ext>
            </a:extLst>
          </p:cNvPr>
          <p:cNvSpPr>
            <a:spLocks noChangeArrowheads="1"/>
          </p:cNvSpPr>
          <p:nvPr>
            <p:custDataLst>
              <p:tags r:id="rId22"/>
            </p:custDataLst>
          </p:nvPr>
        </p:nvSpPr>
        <p:spPr bwMode="gray">
          <a:xfrm>
            <a:off x="6968225" y="4056260"/>
            <a:ext cx="3339051" cy="428493"/>
          </a:xfrm>
          <a:prstGeom prst="rect">
            <a:avLst/>
          </a:prstGeom>
          <a:noFill/>
          <a:ln w="9525" algn="ctr">
            <a:noFill/>
            <a:miter lim="800000"/>
            <a:headEnd/>
            <a:tailEnd/>
          </a:ln>
        </p:spPr>
        <p:txBody>
          <a:bodyPr lIns="0" tIns="0" rIns="0" bIns="0" anchor="ctr" anchorCtr="0"/>
          <a:lstStyle/>
          <a:p>
            <a:pPr defTabSz="839520">
              <a:buSzPct val="100000"/>
              <a:defRPr/>
            </a:pPr>
            <a:r>
              <a:rPr lang="en-NZ" sz="1200">
                <a:solidFill>
                  <a:prstClr val="black"/>
                </a:solidFill>
                <a:latin typeface="Calibri"/>
              </a:rPr>
              <a:t>Support rangatahi to </a:t>
            </a:r>
            <a:r>
              <a:rPr lang="en-NZ" sz="1200" b="1">
                <a:solidFill>
                  <a:prstClr val="black"/>
                </a:solidFill>
                <a:latin typeface="Calibri"/>
              </a:rPr>
              <a:t>reconnect</a:t>
            </a:r>
            <a:r>
              <a:rPr lang="en-NZ" sz="1200">
                <a:solidFill>
                  <a:prstClr val="black"/>
                </a:solidFill>
                <a:latin typeface="Calibri"/>
              </a:rPr>
              <a:t> with their cultural traditions.</a:t>
            </a:r>
            <a:endParaRPr lang="en-GB" sz="1200" b="1">
              <a:solidFill>
                <a:prstClr val="black"/>
              </a:solidFill>
              <a:latin typeface="Calibri"/>
            </a:endParaRPr>
          </a:p>
        </p:txBody>
      </p:sp>
      <p:sp>
        <p:nvSpPr>
          <p:cNvPr id="46" name="Rectangle 15">
            <a:extLst>
              <a:ext uri="{FF2B5EF4-FFF2-40B4-BE49-F238E27FC236}">
                <a16:creationId xmlns:a16="http://schemas.microsoft.com/office/drawing/2014/main" id="{8D3435CB-CABB-4918-98B8-3EEF3D6AB5E5}"/>
              </a:ext>
            </a:extLst>
          </p:cNvPr>
          <p:cNvSpPr>
            <a:spLocks noChangeArrowheads="1"/>
          </p:cNvSpPr>
          <p:nvPr>
            <p:custDataLst>
              <p:tags r:id="rId23"/>
            </p:custDataLst>
          </p:nvPr>
        </p:nvSpPr>
        <p:spPr bwMode="gray">
          <a:xfrm>
            <a:off x="6973508" y="4377086"/>
            <a:ext cx="3339051" cy="428493"/>
          </a:xfrm>
          <a:prstGeom prst="rect">
            <a:avLst/>
          </a:prstGeom>
          <a:noFill/>
          <a:ln w="9525" algn="ctr">
            <a:noFill/>
            <a:miter lim="800000"/>
            <a:headEnd/>
            <a:tailEnd/>
          </a:ln>
        </p:spPr>
        <p:txBody>
          <a:bodyPr lIns="0" tIns="0" rIns="0" bIns="0" anchor="ctr" anchorCtr="0"/>
          <a:lstStyle/>
          <a:p>
            <a:pPr defTabSz="839520">
              <a:buSzPct val="100000"/>
              <a:defRPr/>
            </a:pPr>
            <a:r>
              <a:rPr lang="en-NZ" sz="1200">
                <a:solidFill>
                  <a:prstClr val="black"/>
                </a:solidFill>
                <a:latin typeface="Calibri"/>
              </a:rPr>
              <a:t>Build </a:t>
            </a:r>
            <a:r>
              <a:rPr lang="en-NZ" sz="1200" b="1">
                <a:solidFill>
                  <a:prstClr val="black"/>
                </a:solidFill>
                <a:latin typeface="Calibri"/>
              </a:rPr>
              <a:t>staff knowledge </a:t>
            </a:r>
            <a:r>
              <a:rPr lang="en-NZ" sz="1200">
                <a:solidFill>
                  <a:prstClr val="black"/>
                </a:solidFill>
                <a:latin typeface="Calibri"/>
              </a:rPr>
              <a:t>and commitment. </a:t>
            </a:r>
            <a:endParaRPr lang="en-GB" sz="1200" b="1">
              <a:solidFill>
                <a:prstClr val="black"/>
              </a:solidFill>
              <a:latin typeface="Calibri"/>
            </a:endParaRPr>
          </a:p>
        </p:txBody>
      </p:sp>
      <p:sp>
        <p:nvSpPr>
          <p:cNvPr id="47" name="Rectangle 15">
            <a:extLst>
              <a:ext uri="{FF2B5EF4-FFF2-40B4-BE49-F238E27FC236}">
                <a16:creationId xmlns:a16="http://schemas.microsoft.com/office/drawing/2014/main" id="{A55D5557-DA62-42D8-BBC2-2EC3A269F119}"/>
              </a:ext>
            </a:extLst>
          </p:cNvPr>
          <p:cNvSpPr>
            <a:spLocks noChangeArrowheads="1"/>
          </p:cNvSpPr>
          <p:nvPr>
            <p:custDataLst>
              <p:tags r:id="rId24"/>
            </p:custDataLst>
          </p:nvPr>
        </p:nvSpPr>
        <p:spPr bwMode="gray">
          <a:xfrm>
            <a:off x="6935392" y="5485541"/>
            <a:ext cx="3339051" cy="428493"/>
          </a:xfrm>
          <a:prstGeom prst="rect">
            <a:avLst/>
          </a:prstGeom>
          <a:noFill/>
          <a:ln w="9525" algn="ctr">
            <a:noFill/>
            <a:miter lim="800000"/>
            <a:headEnd/>
            <a:tailEnd/>
          </a:ln>
        </p:spPr>
        <p:txBody>
          <a:bodyPr lIns="0" tIns="0" rIns="0" bIns="0" anchor="ctr" anchorCtr="0"/>
          <a:lstStyle/>
          <a:p>
            <a:pPr defTabSz="839520">
              <a:buSzPct val="100000"/>
              <a:defRPr/>
            </a:pPr>
            <a:r>
              <a:rPr lang="en-NZ" sz="1200" b="1">
                <a:solidFill>
                  <a:prstClr val="black"/>
                </a:solidFill>
                <a:latin typeface="Calibri"/>
              </a:rPr>
              <a:t>Competing priorities </a:t>
            </a:r>
            <a:r>
              <a:rPr lang="en-NZ" sz="1200">
                <a:solidFill>
                  <a:prstClr val="black"/>
                </a:solidFill>
                <a:latin typeface="Calibri"/>
              </a:rPr>
              <a:t>of other school health services. </a:t>
            </a:r>
            <a:endParaRPr lang="en-GB" sz="1200" b="1">
              <a:solidFill>
                <a:prstClr val="black"/>
              </a:solidFill>
              <a:latin typeface="Calibri"/>
            </a:endParaRPr>
          </a:p>
        </p:txBody>
      </p:sp>
      <p:sp>
        <p:nvSpPr>
          <p:cNvPr id="48" name="Rectangle 15">
            <a:extLst>
              <a:ext uri="{FF2B5EF4-FFF2-40B4-BE49-F238E27FC236}">
                <a16:creationId xmlns:a16="http://schemas.microsoft.com/office/drawing/2014/main" id="{9C07BBE1-983C-4CC8-88E8-806A04EF14EE}"/>
              </a:ext>
            </a:extLst>
          </p:cNvPr>
          <p:cNvSpPr>
            <a:spLocks noChangeArrowheads="1"/>
          </p:cNvSpPr>
          <p:nvPr>
            <p:custDataLst>
              <p:tags r:id="rId25"/>
            </p:custDataLst>
          </p:nvPr>
        </p:nvSpPr>
        <p:spPr bwMode="gray">
          <a:xfrm>
            <a:off x="6920229" y="5715507"/>
            <a:ext cx="3339051" cy="428493"/>
          </a:xfrm>
          <a:prstGeom prst="rect">
            <a:avLst/>
          </a:prstGeom>
          <a:noFill/>
          <a:ln w="9525" algn="ctr">
            <a:noFill/>
            <a:miter lim="800000"/>
            <a:headEnd/>
            <a:tailEnd/>
          </a:ln>
        </p:spPr>
        <p:txBody>
          <a:bodyPr lIns="0" tIns="0" rIns="0" bIns="0" anchor="ctr" anchorCtr="0"/>
          <a:lstStyle/>
          <a:p>
            <a:pPr defTabSz="839520">
              <a:buSzPct val="100000"/>
              <a:defRPr/>
            </a:pPr>
            <a:r>
              <a:rPr lang="en-NZ" sz="1200">
                <a:solidFill>
                  <a:prstClr val="black"/>
                </a:solidFill>
                <a:latin typeface="Calibri"/>
              </a:rPr>
              <a:t>Ensuring</a:t>
            </a:r>
            <a:r>
              <a:rPr lang="en-NZ" sz="1200" b="1">
                <a:solidFill>
                  <a:prstClr val="black"/>
                </a:solidFill>
                <a:latin typeface="Calibri"/>
              </a:rPr>
              <a:t> wraparound services </a:t>
            </a:r>
            <a:r>
              <a:rPr lang="en-NZ" sz="1200">
                <a:solidFill>
                  <a:prstClr val="black"/>
                </a:solidFill>
                <a:latin typeface="Calibri"/>
              </a:rPr>
              <a:t>for</a:t>
            </a:r>
            <a:r>
              <a:rPr lang="en-NZ" sz="1200" b="1">
                <a:solidFill>
                  <a:prstClr val="black"/>
                </a:solidFill>
                <a:latin typeface="Calibri"/>
              </a:rPr>
              <a:t> rural communities.</a:t>
            </a:r>
            <a:endParaRPr lang="en-GB" sz="1200" b="1">
              <a:solidFill>
                <a:prstClr val="black"/>
              </a:solidFill>
              <a:latin typeface="Calibri"/>
            </a:endParaRPr>
          </a:p>
        </p:txBody>
      </p:sp>
      <p:sp>
        <p:nvSpPr>
          <p:cNvPr id="2" name="Title 1">
            <a:extLst>
              <a:ext uri="{FF2B5EF4-FFF2-40B4-BE49-F238E27FC236}">
                <a16:creationId xmlns:a16="http://schemas.microsoft.com/office/drawing/2014/main" id="{DF6F8911-7006-4F7B-9483-2C1655FD9288}"/>
              </a:ext>
            </a:extLst>
          </p:cNvPr>
          <p:cNvSpPr>
            <a:spLocks noGrp="1"/>
          </p:cNvSpPr>
          <p:nvPr>
            <p:ph type="title"/>
          </p:nvPr>
        </p:nvSpPr>
        <p:spPr/>
        <p:txBody>
          <a:bodyPr/>
          <a:lstStyle/>
          <a:p>
            <a:r>
              <a:rPr lang="en-US" err="1">
                <a:latin typeface="Calibri"/>
                <a:ea typeface="Open Sans"/>
                <a:cs typeface="Calibri"/>
              </a:rPr>
              <a:t>Ngā</a:t>
            </a:r>
            <a:r>
              <a:rPr lang="en-US">
                <a:latin typeface="Calibri"/>
                <a:ea typeface="Open Sans"/>
                <a:cs typeface="Calibri"/>
              </a:rPr>
              <a:t> </a:t>
            </a:r>
            <a:r>
              <a:rPr lang="en-US" err="1">
                <a:latin typeface="Calibri"/>
                <a:ea typeface="Open Sans"/>
                <a:cs typeface="Calibri"/>
              </a:rPr>
              <a:t>Kōwhitinga</a:t>
            </a:r>
            <a:r>
              <a:rPr lang="en-US">
                <a:latin typeface="Calibri"/>
                <a:ea typeface="Open Sans"/>
                <a:cs typeface="Calibri"/>
              </a:rPr>
              <a:t> </a:t>
            </a:r>
            <a:r>
              <a:rPr lang="en-US" err="1">
                <a:latin typeface="Calibri"/>
                <a:ea typeface="Open Sans"/>
                <a:cs typeface="Calibri"/>
              </a:rPr>
              <a:t>Kōrero</a:t>
            </a:r>
            <a:r>
              <a:rPr lang="en-US">
                <a:latin typeface="Calibri"/>
                <a:ea typeface="Open Sans"/>
                <a:cs typeface="Calibri"/>
              </a:rPr>
              <a:t> </a:t>
            </a:r>
            <a:r>
              <a:rPr lang="en-US" b="0">
                <a:latin typeface="Calibri"/>
                <a:ea typeface="Open Sans"/>
                <a:cs typeface="Calibri"/>
              </a:rPr>
              <a:t>| Key Themes from Literature Review</a:t>
            </a:r>
            <a:endParaRPr lang="en-NZ" b="0">
              <a:latin typeface="Calibri"/>
              <a:ea typeface="Open Sans"/>
              <a:cs typeface="Calibri"/>
            </a:endParaRPr>
          </a:p>
        </p:txBody>
      </p:sp>
    </p:spTree>
    <p:custDataLst>
      <p:custData r:id="rId1"/>
      <p:custData r:id="rId2"/>
    </p:custDataLst>
    <p:extLst>
      <p:ext uri="{BB962C8B-B14F-4D97-AF65-F5344CB8AC3E}">
        <p14:creationId xmlns:p14="http://schemas.microsoft.com/office/powerpoint/2010/main" val="228113341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D4C01602-84B8-44B1-AF6A-05DA2E7EB33A}"/>
              </a:ext>
            </a:extLst>
          </p:cNvPr>
          <p:cNvSpPr/>
          <p:nvPr/>
        </p:nvSpPr>
        <p:spPr bwMode="gray">
          <a:xfrm>
            <a:off x="270081" y="6622987"/>
            <a:ext cx="9424482" cy="92966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graphicFrame>
        <p:nvGraphicFramePr>
          <p:cNvPr id="117" name="Chart 116">
            <a:extLst>
              <a:ext uri="{FF2B5EF4-FFF2-40B4-BE49-F238E27FC236}">
                <a16:creationId xmlns:a16="http://schemas.microsoft.com/office/drawing/2014/main" id="{4880311B-74CC-4A56-86F8-F795A4E1FBB0}"/>
              </a:ext>
            </a:extLst>
          </p:cNvPr>
          <p:cNvGraphicFramePr/>
          <p:nvPr>
            <p:extLst>
              <p:ext uri="{D42A27DB-BD31-4B8C-83A1-F6EECF244321}">
                <p14:modId xmlns:p14="http://schemas.microsoft.com/office/powerpoint/2010/main" val="2990498554"/>
              </p:ext>
            </p:extLst>
          </p:nvPr>
        </p:nvGraphicFramePr>
        <p:xfrm>
          <a:off x="5832666" y="-62698"/>
          <a:ext cx="5266288" cy="3622756"/>
        </p:xfrm>
        <a:graphic>
          <a:graphicData uri="http://schemas.openxmlformats.org/drawingml/2006/chart">
            <c:chart xmlns:c="http://schemas.openxmlformats.org/drawingml/2006/chart" xmlns:r="http://schemas.openxmlformats.org/officeDocument/2006/relationships" r:id="rId5"/>
          </a:graphicData>
        </a:graphic>
      </p:graphicFrame>
      <p:sp>
        <p:nvSpPr>
          <p:cNvPr id="3" name="Title 2">
            <a:extLst>
              <a:ext uri="{FF2B5EF4-FFF2-40B4-BE49-F238E27FC236}">
                <a16:creationId xmlns:a16="http://schemas.microsoft.com/office/drawing/2014/main" id="{7C3F6C97-B0E4-D74C-B376-A4CFFDB1E996}"/>
              </a:ext>
            </a:extLst>
          </p:cNvPr>
          <p:cNvSpPr>
            <a:spLocks noGrp="1"/>
          </p:cNvSpPr>
          <p:nvPr>
            <p:ph type="title"/>
          </p:nvPr>
        </p:nvSpPr>
        <p:spPr/>
        <p:txBody>
          <a:bodyPr/>
          <a:lstStyle/>
          <a:p>
            <a:r>
              <a:rPr lang="en-US">
                <a:latin typeface="Calibri"/>
                <a:ea typeface="Open Sans"/>
                <a:cs typeface="Calibri"/>
              </a:rPr>
              <a:t>He </a:t>
            </a:r>
            <a:r>
              <a:rPr lang="en-US" err="1">
                <a:latin typeface="Calibri"/>
                <a:ea typeface="Open Sans"/>
                <a:cs typeface="Calibri"/>
              </a:rPr>
              <a:t>Mātai</a:t>
            </a:r>
            <a:r>
              <a:rPr lang="en-US">
                <a:latin typeface="Calibri"/>
                <a:ea typeface="Open Sans"/>
                <a:cs typeface="Calibri"/>
              </a:rPr>
              <a:t> </a:t>
            </a:r>
            <a:r>
              <a:rPr lang="en-US" err="1">
                <a:latin typeface="Calibri"/>
                <a:ea typeface="Open Sans"/>
                <a:cs typeface="Calibri"/>
              </a:rPr>
              <a:t>Kāhui</a:t>
            </a:r>
            <a:r>
              <a:rPr lang="en-US">
                <a:latin typeface="Calibri"/>
                <a:ea typeface="Open Sans"/>
                <a:cs typeface="Calibri"/>
              </a:rPr>
              <a:t> </a:t>
            </a:r>
            <a:r>
              <a:rPr lang="en-US" err="1">
                <a:latin typeface="Calibri"/>
                <a:ea typeface="Open Sans"/>
                <a:cs typeface="Calibri"/>
              </a:rPr>
              <a:t>Ahumahi</a:t>
            </a:r>
            <a:r>
              <a:rPr lang="en-US">
                <a:latin typeface="Calibri"/>
                <a:ea typeface="Open Sans"/>
                <a:cs typeface="Calibri"/>
              </a:rPr>
              <a:t> </a:t>
            </a:r>
            <a:r>
              <a:rPr lang="en-US" b="0">
                <a:latin typeface="Calibri"/>
                <a:ea typeface="Open Sans"/>
                <a:cs typeface="Calibri"/>
              </a:rPr>
              <a:t>|</a:t>
            </a:r>
            <a:r>
              <a:rPr lang="en-US">
                <a:latin typeface="Calibri"/>
                <a:ea typeface="Open Sans"/>
                <a:cs typeface="Calibri"/>
              </a:rPr>
              <a:t> </a:t>
            </a:r>
            <a:br>
              <a:rPr lang="en-US">
                <a:latin typeface="Calibri"/>
                <a:ea typeface="Open Sans"/>
                <a:cs typeface="Calibri"/>
              </a:rPr>
            </a:br>
            <a:r>
              <a:rPr lang="en-US" b="0">
                <a:latin typeface="Calibri"/>
                <a:ea typeface="Open Sans"/>
                <a:cs typeface="Calibri"/>
              </a:rPr>
              <a:t>Survey of the Workforce Participation </a:t>
            </a:r>
            <a:endParaRPr lang="en-US" b="0"/>
          </a:p>
        </p:txBody>
      </p:sp>
      <p:grpSp>
        <p:nvGrpSpPr>
          <p:cNvPr id="4" name="Group 3">
            <a:extLst>
              <a:ext uri="{FF2B5EF4-FFF2-40B4-BE49-F238E27FC236}">
                <a16:creationId xmlns:a16="http://schemas.microsoft.com/office/drawing/2014/main" id="{CC77E01D-2CAF-4A10-8EC0-A9AB770FFA47}"/>
              </a:ext>
            </a:extLst>
          </p:cNvPr>
          <p:cNvGrpSpPr>
            <a:grpSpLocks noChangeAspect="1"/>
          </p:cNvGrpSpPr>
          <p:nvPr/>
        </p:nvGrpSpPr>
        <p:grpSpPr>
          <a:xfrm>
            <a:off x="167925" y="1827638"/>
            <a:ext cx="1629638" cy="1629638"/>
            <a:chOff x="5601114" y="2575647"/>
            <a:chExt cx="520749" cy="520749"/>
          </a:xfrm>
          <a:solidFill>
            <a:schemeClr val="accent4"/>
          </a:solidFill>
        </p:grpSpPr>
        <p:sp>
          <p:nvSpPr>
            <p:cNvPr id="5" name="Oval 4">
              <a:extLst>
                <a:ext uri="{FF2B5EF4-FFF2-40B4-BE49-F238E27FC236}">
                  <a16:creationId xmlns:a16="http://schemas.microsoft.com/office/drawing/2014/main" id="{5CADA84C-3497-4F5A-A01E-5038BB67D97C}"/>
                </a:ext>
              </a:extLst>
            </p:cNvPr>
            <p:cNvSpPr/>
            <p:nvPr/>
          </p:nvSpPr>
          <p:spPr bwMode="gray">
            <a:xfrm>
              <a:off x="5601114" y="2575647"/>
              <a:ext cx="520749" cy="520749"/>
            </a:xfrm>
            <a:prstGeom prst="ellipse">
              <a:avLst/>
            </a:prstGeom>
            <a:grp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grpSp>
          <p:nvGrpSpPr>
            <p:cNvPr id="6" name="Group 5">
              <a:extLst>
                <a:ext uri="{FF2B5EF4-FFF2-40B4-BE49-F238E27FC236}">
                  <a16:creationId xmlns:a16="http://schemas.microsoft.com/office/drawing/2014/main" id="{4401C57F-B4DB-415A-BD64-3ABF8B0AA730}"/>
                </a:ext>
              </a:extLst>
            </p:cNvPr>
            <p:cNvGrpSpPr/>
            <p:nvPr/>
          </p:nvGrpSpPr>
          <p:grpSpPr>
            <a:xfrm>
              <a:off x="5750996" y="2668920"/>
              <a:ext cx="220983" cy="320764"/>
              <a:chOff x="3849688" y="3979863"/>
              <a:chExt cx="573087" cy="831850"/>
            </a:xfrm>
            <a:grpFill/>
          </p:grpSpPr>
          <p:sp>
            <p:nvSpPr>
              <p:cNvPr id="7" name="Freeform 5">
                <a:extLst>
                  <a:ext uri="{FF2B5EF4-FFF2-40B4-BE49-F238E27FC236}">
                    <a16:creationId xmlns:a16="http://schemas.microsoft.com/office/drawing/2014/main" id="{5780CB20-EBAC-4B75-B562-19CB02ACC6E2}"/>
                  </a:ext>
                </a:extLst>
              </p:cNvPr>
              <p:cNvSpPr>
                <a:spLocks/>
              </p:cNvSpPr>
              <p:nvPr/>
            </p:nvSpPr>
            <p:spPr bwMode="auto">
              <a:xfrm>
                <a:off x="4121150" y="3979863"/>
                <a:ext cx="301625" cy="430212"/>
              </a:xfrm>
              <a:custGeom>
                <a:avLst/>
                <a:gdLst>
                  <a:gd name="T0" fmla="*/ 47 w 52"/>
                  <a:gd name="T1" fmla="*/ 36 h 74"/>
                  <a:gd name="T2" fmla="*/ 36 w 52"/>
                  <a:gd name="T3" fmla="*/ 38 h 74"/>
                  <a:gd name="T4" fmla="*/ 28 w 52"/>
                  <a:gd name="T5" fmla="*/ 29 h 74"/>
                  <a:gd name="T6" fmla="*/ 26 w 52"/>
                  <a:gd name="T7" fmla="*/ 24 h 74"/>
                  <a:gd name="T8" fmla="*/ 15 w 52"/>
                  <a:gd name="T9" fmla="*/ 20 h 74"/>
                  <a:gd name="T10" fmla="*/ 11 w 52"/>
                  <a:gd name="T11" fmla="*/ 8 h 74"/>
                  <a:gd name="T12" fmla="*/ 0 w 52"/>
                  <a:gd name="T13" fmla="*/ 0 h 74"/>
                  <a:gd name="T14" fmla="*/ 4 w 52"/>
                  <a:gd name="T15" fmla="*/ 8 h 74"/>
                  <a:gd name="T16" fmla="*/ 15 w 52"/>
                  <a:gd name="T17" fmla="*/ 37 h 74"/>
                  <a:gd name="T18" fmla="*/ 15 w 52"/>
                  <a:gd name="T19" fmla="*/ 43 h 74"/>
                  <a:gd name="T20" fmla="*/ 3 w 52"/>
                  <a:gd name="T21" fmla="*/ 49 h 74"/>
                  <a:gd name="T22" fmla="*/ 19 w 52"/>
                  <a:gd name="T23" fmla="*/ 59 h 74"/>
                  <a:gd name="T24" fmla="*/ 15 w 52"/>
                  <a:gd name="T25" fmla="*/ 70 h 74"/>
                  <a:gd name="T26" fmla="*/ 23 w 52"/>
                  <a:gd name="T27" fmla="*/ 74 h 74"/>
                  <a:gd name="T28" fmla="*/ 35 w 52"/>
                  <a:gd name="T29" fmla="*/ 65 h 74"/>
                  <a:gd name="T30" fmla="*/ 36 w 52"/>
                  <a:gd name="T31" fmla="*/ 57 h 74"/>
                  <a:gd name="T32" fmla="*/ 44 w 52"/>
                  <a:gd name="T33" fmla="*/ 52 h 74"/>
                  <a:gd name="T34" fmla="*/ 49 w 52"/>
                  <a:gd name="T35" fmla="*/ 45 h 74"/>
                  <a:gd name="T36" fmla="*/ 52 w 52"/>
                  <a:gd name="T37" fmla="*/ 37 h 74"/>
                  <a:gd name="T38" fmla="*/ 47 w 52"/>
                  <a:gd name="T39"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74">
                    <a:moveTo>
                      <a:pt x="47" y="36"/>
                    </a:moveTo>
                    <a:cubicBezTo>
                      <a:pt x="45" y="36"/>
                      <a:pt x="36" y="38"/>
                      <a:pt x="36" y="38"/>
                    </a:cubicBezTo>
                    <a:cubicBezTo>
                      <a:pt x="28" y="29"/>
                      <a:pt x="28" y="29"/>
                      <a:pt x="28" y="29"/>
                    </a:cubicBezTo>
                    <a:cubicBezTo>
                      <a:pt x="26" y="24"/>
                      <a:pt x="26" y="24"/>
                      <a:pt x="26" y="24"/>
                    </a:cubicBezTo>
                    <a:cubicBezTo>
                      <a:pt x="15" y="20"/>
                      <a:pt x="15" y="20"/>
                      <a:pt x="15" y="20"/>
                    </a:cubicBezTo>
                    <a:cubicBezTo>
                      <a:pt x="11" y="8"/>
                      <a:pt x="11" y="8"/>
                      <a:pt x="11" y="8"/>
                    </a:cubicBezTo>
                    <a:cubicBezTo>
                      <a:pt x="0" y="0"/>
                      <a:pt x="0" y="0"/>
                      <a:pt x="0" y="0"/>
                    </a:cubicBezTo>
                    <a:cubicBezTo>
                      <a:pt x="4" y="8"/>
                      <a:pt x="4" y="8"/>
                      <a:pt x="4" y="8"/>
                    </a:cubicBezTo>
                    <a:cubicBezTo>
                      <a:pt x="15" y="37"/>
                      <a:pt x="15" y="37"/>
                      <a:pt x="15" y="37"/>
                    </a:cubicBezTo>
                    <a:cubicBezTo>
                      <a:pt x="15" y="43"/>
                      <a:pt x="15" y="43"/>
                      <a:pt x="15" y="43"/>
                    </a:cubicBezTo>
                    <a:cubicBezTo>
                      <a:pt x="3" y="49"/>
                      <a:pt x="3" y="49"/>
                      <a:pt x="3" y="49"/>
                    </a:cubicBezTo>
                    <a:cubicBezTo>
                      <a:pt x="19" y="59"/>
                      <a:pt x="19" y="59"/>
                      <a:pt x="19" y="59"/>
                    </a:cubicBezTo>
                    <a:cubicBezTo>
                      <a:pt x="15" y="70"/>
                      <a:pt x="15" y="70"/>
                      <a:pt x="15" y="70"/>
                    </a:cubicBezTo>
                    <a:cubicBezTo>
                      <a:pt x="23" y="74"/>
                      <a:pt x="23" y="74"/>
                      <a:pt x="23" y="74"/>
                    </a:cubicBezTo>
                    <a:cubicBezTo>
                      <a:pt x="35" y="65"/>
                      <a:pt x="35" y="65"/>
                      <a:pt x="35" y="65"/>
                    </a:cubicBezTo>
                    <a:cubicBezTo>
                      <a:pt x="36" y="57"/>
                      <a:pt x="36" y="57"/>
                      <a:pt x="36" y="57"/>
                    </a:cubicBezTo>
                    <a:cubicBezTo>
                      <a:pt x="44" y="52"/>
                      <a:pt x="44" y="52"/>
                      <a:pt x="44" y="52"/>
                    </a:cubicBezTo>
                    <a:cubicBezTo>
                      <a:pt x="45" y="51"/>
                      <a:pt x="49" y="45"/>
                      <a:pt x="49" y="45"/>
                    </a:cubicBezTo>
                    <a:cubicBezTo>
                      <a:pt x="52" y="37"/>
                      <a:pt x="52" y="37"/>
                      <a:pt x="52" y="37"/>
                    </a:cubicBezTo>
                    <a:lnTo>
                      <a:pt x="47" y="36"/>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F25F6F2B-D2E9-4216-B143-669DEF9EC3F0}"/>
                  </a:ext>
                </a:extLst>
              </p:cNvPr>
              <p:cNvSpPr>
                <a:spLocks/>
              </p:cNvSpPr>
              <p:nvPr/>
            </p:nvSpPr>
            <p:spPr bwMode="auto">
              <a:xfrm>
                <a:off x="3849688" y="4410075"/>
                <a:ext cx="336550" cy="331787"/>
              </a:xfrm>
              <a:custGeom>
                <a:avLst/>
                <a:gdLst>
                  <a:gd name="T0" fmla="*/ 58 w 58"/>
                  <a:gd name="T1" fmla="*/ 8 h 57"/>
                  <a:gd name="T2" fmla="*/ 44 w 58"/>
                  <a:gd name="T3" fmla="*/ 0 h 57"/>
                  <a:gd name="T4" fmla="*/ 40 w 58"/>
                  <a:gd name="T5" fmla="*/ 2 h 57"/>
                  <a:gd name="T6" fmla="*/ 36 w 58"/>
                  <a:gd name="T7" fmla="*/ 12 h 57"/>
                  <a:gd name="T8" fmla="*/ 16 w 58"/>
                  <a:gd name="T9" fmla="*/ 28 h 57"/>
                  <a:gd name="T10" fmla="*/ 0 w 58"/>
                  <a:gd name="T11" fmla="*/ 49 h 57"/>
                  <a:gd name="T12" fmla="*/ 23 w 58"/>
                  <a:gd name="T13" fmla="*/ 57 h 57"/>
                  <a:gd name="T14" fmla="*/ 35 w 58"/>
                  <a:gd name="T15" fmla="*/ 42 h 57"/>
                  <a:gd name="T16" fmla="*/ 41 w 58"/>
                  <a:gd name="T17" fmla="*/ 28 h 57"/>
                  <a:gd name="T18" fmla="*/ 53 w 58"/>
                  <a:gd name="T19" fmla="*/ 25 h 57"/>
                  <a:gd name="T20" fmla="*/ 51 w 58"/>
                  <a:gd name="T21" fmla="*/ 18 h 57"/>
                  <a:gd name="T22" fmla="*/ 58 w 58"/>
                  <a:gd name="T23"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7">
                    <a:moveTo>
                      <a:pt x="58" y="8"/>
                    </a:moveTo>
                    <a:cubicBezTo>
                      <a:pt x="44" y="0"/>
                      <a:pt x="44" y="0"/>
                      <a:pt x="44" y="0"/>
                    </a:cubicBezTo>
                    <a:cubicBezTo>
                      <a:pt x="40" y="2"/>
                      <a:pt x="40" y="2"/>
                      <a:pt x="40" y="2"/>
                    </a:cubicBezTo>
                    <a:cubicBezTo>
                      <a:pt x="40" y="2"/>
                      <a:pt x="38" y="8"/>
                      <a:pt x="36" y="12"/>
                    </a:cubicBezTo>
                    <a:cubicBezTo>
                      <a:pt x="35" y="16"/>
                      <a:pt x="24" y="24"/>
                      <a:pt x="16" y="28"/>
                    </a:cubicBezTo>
                    <a:cubicBezTo>
                      <a:pt x="0" y="49"/>
                      <a:pt x="0" y="49"/>
                      <a:pt x="0" y="49"/>
                    </a:cubicBezTo>
                    <a:cubicBezTo>
                      <a:pt x="23" y="57"/>
                      <a:pt x="23" y="57"/>
                      <a:pt x="23" y="57"/>
                    </a:cubicBezTo>
                    <a:cubicBezTo>
                      <a:pt x="35" y="42"/>
                      <a:pt x="35" y="42"/>
                      <a:pt x="35" y="42"/>
                    </a:cubicBezTo>
                    <a:cubicBezTo>
                      <a:pt x="41" y="28"/>
                      <a:pt x="41" y="28"/>
                      <a:pt x="41" y="28"/>
                    </a:cubicBezTo>
                    <a:cubicBezTo>
                      <a:pt x="53" y="25"/>
                      <a:pt x="53" y="25"/>
                      <a:pt x="53" y="25"/>
                    </a:cubicBezTo>
                    <a:cubicBezTo>
                      <a:pt x="51" y="18"/>
                      <a:pt x="51" y="18"/>
                      <a:pt x="51" y="18"/>
                    </a:cubicBezTo>
                    <a:lnTo>
                      <a:pt x="58" y="8"/>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7">
                <a:extLst>
                  <a:ext uri="{FF2B5EF4-FFF2-40B4-BE49-F238E27FC236}">
                    <a16:creationId xmlns:a16="http://schemas.microsoft.com/office/drawing/2014/main" id="{B30CAB0A-AE08-421E-A851-A85E13B8F31D}"/>
                  </a:ext>
                </a:extLst>
              </p:cNvPr>
              <p:cNvSpPr>
                <a:spLocks/>
              </p:cNvSpPr>
              <p:nvPr/>
            </p:nvSpPr>
            <p:spPr bwMode="auto">
              <a:xfrm>
                <a:off x="3889375" y="4776788"/>
                <a:ext cx="30163" cy="34925"/>
              </a:xfrm>
              <a:custGeom>
                <a:avLst/>
                <a:gdLst>
                  <a:gd name="T0" fmla="*/ 0 w 19"/>
                  <a:gd name="T1" fmla="*/ 22 h 22"/>
                  <a:gd name="T2" fmla="*/ 19 w 19"/>
                  <a:gd name="T3" fmla="*/ 11 h 22"/>
                  <a:gd name="T4" fmla="*/ 0 w 19"/>
                  <a:gd name="T5" fmla="*/ 0 h 22"/>
                  <a:gd name="T6" fmla="*/ 0 w 19"/>
                  <a:gd name="T7" fmla="*/ 22 h 22"/>
                </a:gdLst>
                <a:ahLst/>
                <a:cxnLst>
                  <a:cxn ang="0">
                    <a:pos x="T0" y="T1"/>
                  </a:cxn>
                  <a:cxn ang="0">
                    <a:pos x="T2" y="T3"/>
                  </a:cxn>
                  <a:cxn ang="0">
                    <a:pos x="T4" y="T5"/>
                  </a:cxn>
                  <a:cxn ang="0">
                    <a:pos x="T6" y="T7"/>
                  </a:cxn>
                </a:cxnLst>
                <a:rect l="0" t="0" r="r" b="b"/>
                <a:pathLst>
                  <a:path w="19" h="22">
                    <a:moveTo>
                      <a:pt x="0" y="22"/>
                    </a:moveTo>
                    <a:lnTo>
                      <a:pt x="19" y="11"/>
                    </a:lnTo>
                    <a:lnTo>
                      <a:pt x="0" y="0"/>
                    </a:lnTo>
                    <a:lnTo>
                      <a:pt x="0" y="22"/>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sp>
        <p:nvSpPr>
          <p:cNvPr id="49" name="Title 2">
            <a:extLst>
              <a:ext uri="{FF2B5EF4-FFF2-40B4-BE49-F238E27FC236}">
                <a16:creationId xmlns:a16="http://schemas.microsoft.com/office/drawing/2014/main" id="{6E3FEA35-CFF8-4393-B533-589A9A74999D}"/>
              </a:ext>
            </a:extLst>
          </p:cNvPr>
          <p:cNvSpPr txBox="1">
            <a:spLocks/>
          </p:cNvSpPr>
          <p:nvPr/>
        </p:nvSpPr>
        <p:spPr bwMode="gray">
          <a:xfrm>
            <a:off x="9328417" y="4164701"/>
            <a:ext cx="1088374" cy="368282"/>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a:solidFill>
                  <a:schemeClr val="accent4"/>
                </a:solidFill>
              </a:rPr>
              <a:t>51</a:t>
            </a:r>
          </a:p>
        </p:txBody>
      </p:sp>
      <p:sp>
        <p:nvSpPr>
          <p:cNvPr id="74" name="Title 2">
            <a:extLst>
              <a:ext uri="{FF2B5EF4-FFF2-40B4-BE49-F238E27FC236}">
                <a16:creationId xmlns:a16="http://schemas.microsoft.com/office/drawing/2014/main" id="{A0660EBC-B5A9-43B6-BFC6-E5663BEAA8B4}"/>
              </a:ext>
            </a:extLst>
          </p:cNvPr>
          <p:cNvSpPr txBox="1">
            <a:spLocks/>
          </p:cNvSpPr>
          <p:nvPr/>
        </p:nvSpPr>
        <p:spPr bwMode="gray">
          <a:xfrm>
            <a:off x="1926890" y="1820587"/>
            <a:ext cx="2309830" cy="368282"/>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a:solidFill>
                  <a:schemeClr val="accent4"/>
                </a:solidFill>
              </a:rPr>
              <a:t>326</a:t>
            </a:r>
          </a:p>
        </p:txBody>
      </p:sp>
      <p:sp>
        <p:nvSpPr>
          <p:cNvPr id="75" name="TextBox 74">
            <a:extLst>
              <a:ext uri="{FF2B5EF4-FFF2-40B4-BE49-F238E27FC236}">
                <a16:creationId xmlns:a16="http://schemas.microsoft.com/office/drawing/2014/main" id="{25711AD6-59DA-4DD9-A975-D384FD6ACAA9}"/>
              </a:ext>
            </a:extLst>
          </p:cNvPr>
          <p:cNvSpPr txBox="1"/>
          <p:nvPr/>
        </p:nvSpPr>
        <p:spPr>
          <a:xfrm>
            <a:off x="1823174" y="2240354"/>
            <a:ext cx="2700008" cy="1131079"/>
          </a:xfrm>
          <a:prstGeom prst="rect">
            <a:avLst/>
          </a:prstGeom>
          <a:noFill/>
        </p:spPr>
        <p:txBody>
          <a:bodyPr wrap="square">
            <a:spAutoFit/>
          </a:bodyPr>
          <a:lstStyle/>
          <a:p>
            <a:r>
              <a:rPr lang="en-NZ" sz="900">
                <a:solidFill>
                  <a:schemeClr val="accent4"/>
                </a:solidFill>
              </a:rPr>
              <a:t>Decile 1-5 mainstream secondary, composite, or area school, or in Kura Kaupapa, Special Character school, Teen Parent Unit (TPU) or Alternative Education site (AE), across the </a:t>
            </a:r>
            <a:r>
              <a:rPr lang="en-NZ" sz="900" err="1">
                <a:solidFill>
                  <a:schemeClr val="accent4"/>
                </a:solidFill>
              </a:rPr>
              <a:t>motū</a:t>
            </a:r>
            <a:r>
              <a:rPr lang="en-NZ" sz="900">
                <a:solidFill>
                  <a:schemeClr val="accent4"/>
                </a:solidFill>
              </a:rPr>
              <a:t>. </a:t>
            </a:r>
            <a:br>
              <a:rPr lang="en-NZ" sz="900">
                <a:solidFill>
                  <a:schemeClr val="accent4"/>
                </a:solidFill>
              </a:rPr>
            </a:br>
            <a:br>
              <a:rPr lang="en-NZ" sz="1050">
                <a:solidFill>
                  <a:schemeClr val="accent4"/>
                </a:solidFill>
              </a:rPr>
            </a:br>
            <a:r>
              <a:rPr lang="en-NZ" sz="700">
                <a:solidFill>
                  <a:schemeClr val="accent4"/>
                </a:solidFill>
                <a:hlinkClick r:id="rId6">
                  <a:extLst>
                    <a:ext uri="{A12FA001-AC4F-418D-AE19-62706E023703}">
                      <ahyp:hlinkClr xmlns:ahyp="http://schemas.microsoft.com/office/drawing/2018/hyperlinkcolor" val="tx"/>
                    </a:ext>
                  </a:extLst>
                </a:hlinkClick>
              </a:rPr>
              <a:t>https://www.educationcounts.govt.nz/directories/list-of-nz-schools#</a:t>
            </a:r>
            <a:r>
              <a:rPr lang="en-NZ" sz="700">
                <a:solidFill>
                  <a:schemeClr val="accent4"/>
                </a:solidFill>
              </a:rPr>
              <a:t> </a:t>
            </a:r>
            <a:br>
              <a:rPr lang="en-NZ" sz="700">
                <a:solidFill>
                  <a:schemeClr val="accent4"/>
                </a:solidFill>
              </a:rPr>
            </a:br>
            <a:r>
              <a:rPr lang="en-NZ" sz="700">
                <a:solidFill>
                  <a:schemeClr val="accent4"/>
                </a:solidFill>
                <a:hlinkClick r:id="rId7">
                  <a:extLst>
                    <a:ext uri="{A12FA001-AC4F-418D-AE19-62706E023703}">
                      <ahyp:hlinkClr xmlns:ahyp="http://schemas.microsoft.com/office/drawing/2018/hyperlinkcolor" val="tx"/>
                    </a:ext>
                  </a:extLst>
                </a:hlinkClick>
              </a:rPr>
              <a:t>https://www.tewhatuora.govt.nz/keeping-well/for-families-and-children/school-based-health-services/#about-sbhs</a:t>
            </a:r>
            <a:r>
              <a:rPr lang="en-NZ" sz="700">
                <a:solidFill>
                  <a:schemeClr val="accent4"/>
                </a:solidFill>
              </a:rPr>
              <a:t> </a:t>
            </a:r>
            <a:endParaRPr lang="en-NZ" sz="1050">
              <a:solidFill>
                <a:schemeClr val="accent4"/>
              </a:solidFill>
            </a:endParaRPr>
          </a:p>
        </p:txBody>
      </p:sp>
      <p:sp>
        <p:nvSpPr>
          <p:cNvPr id="10" name="Oval 9">
            <a:extLst>
              <a:ext uri="{FF2B5EF4-FFF2-40B4-BE49-F238E27FC236}">
                <a16:creationId xmlns:a16="http://schemas.microsoft.com/office/drawing/2014/main" id="{F6697DFC-D3BF-42BD-8D06-AE89E8C8565F}"/>
              </a:ext>
            </a:extLst>
          </p:cNvPr>
          <p:cNvSpPr/>
          <p:nvPr/>
        </p:nvSpPr>
        <p:spPr bwMode="gray">
          <a:xfrm>
            <a:off x="6256150" y="4255225"/>
            <a:ext cx="792000" cy="792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lIns="88900" tIns="88900" rIns="88900" bIns="88900" rtlCol="0" anchor="ctr"/>
          <a:lstStyle/>
          <a:p>
            <a:pPr algn="ctr">
              <a:lnSpc>
                <a:spcPct val="106000"/>
              </a:lnSpc>
              <a:buFont typeface="Wingdings 2" pitchFamily="18" charset="2"/>
              <a:buNone/>
            </a:pPr>
            <a:endParaRPr lang="en-NZ" sz="900" b="1">
              <a:solidFill>
                <a:srgbClr val="43B02A"/>
              </a:solidFill>
            </a:endParaRPr>
          </a:p>
        </p:txBody>
      </p:sp>
      <p:grpSp>
        <p:nvGrpSpPr>
          <p:cNvPr id="19" name="Group 18">
            <a:extLst>
              <a:ext uri="{FF2B5EF4-FFF2-40B4-BE49-F238E27FC236}">
                <a16:creationId xmlns:a16="http://schemas.microsoft.com/office/drawing/2014/main" id="{41B138F0-D0F0-4736-8E1E-C771C00A5556}"/>
              </a:ext>
            </a:extLst>
          </p:cNvPr>
          <p:cNvGrpSpPr/>
          <p:nvPr/>
        </p:nvGrpSpPr>
        <p:grpSpPr>
          <a:xfrm>
            <a:off x="6535581" y="4425977"/>
            <a:ext cx="293063" cy="455491"/>
            <a:chOff x="2708498" y="1808652"/>
            <a:chExt cx="1069599" cy="1662416"/>
          </a:xfrm>
          <a:solidFill>
            <a:schemeClr val="bg1"/>
          </a:solidFill>
        </p:grpSpPr>
        <p:sp>
          <p:nvSpPr>
            <p:cNvPr id="20" name="Freeform 11">
              <a:extLst>
                <a:ext uri="{FF2B5EF4-FFF2-40B4-BE49-F238E27FC236}">
                  <a16:creationId xmlns:a16="http://schemas.microsoft.com/office/drawing/2014/main" id="{DE3D19BB-5657-4B67-9B91-EEA9010E2943}"/>
                </a:ext>
              </a:extLst>
            </p:cNvPr>
            <p:cNvSpPr>
              <a:spLocks/>
            </p:cNvSpPr>
            <p:nvPr/>
          </p:nvSpPr>
          <p:spPr bwMode="auto">
            <a:xfrm>
              <a:off x="3081147" y="3284372"/>
              <a:ext cx="17107" cy="17852"/>
            </a:xfrm>
            <a:custGeom>
              <a:avLst/>
              <a:gdLst>
                <a:gd name="T0" fmla="*/ 0 w 6"/>
                <a:gd name="T1" fmla="*/ 5 h 6"/>
                <a:gd name="T2" fmla="*/ 6 w 6"/>
                <a:gd name="T3" fmla="*/ 1 h 6"/>
                <a:gd name="T4" fmla="*/ 3 w 6"/>
                <a:gd name="T5" fmla="*/ 1 h 6"/>
                <a:gd name="T6" fmla="*/ 0 w 6"/>
                <a:gd name="T7" fmla="*/ 5 h 6"/>
              </a:gdLst>
              <a:ahLst/>
              <a:cxnLst>
                <a:cxn ang="0">
                  <a:pos x="T0" y="T1"/>
                </a:cxn>
                <a:cxn ang="0">
                  <a:pos x="T2" y="T3"/>
                </a:cxn>
                <a:cxn ang="0">
                  <a:pos x="T4" y="T5"/>
                </a:cxn>
                <a:cxn ang="0">
                  <a:pos x="T6" y="T7"/>
                </a:cxn>
              </a:cxnLst>
              <a:rect l="0" t="0" r="r" b="b"/>
              <a:pathLst>
                <a:path w="6" h="6">
                  <a:moveTo>
                    <a:pt x="0" y="5"/>
                  </a:moveTo>
                  <a:cubicBezTo>
                    <a:pt x="1" y="6"/>
                    <a:pt x="6" y="2"/>
                    <a:pt x="6" y="1"/>
                  </a:cubicBezTo>
                  <a:cubicBezTo>
                    <a:pt x="6" y="0"/>
                    <a:pt x="4" y="0"/>
                    <a:pt x="3" y="1"/>
                  </a:cubicBezTo>
                  <a:cubicBezTo>
                    <a:pt x="3" y="1"/>
                    <a:pt x="0" y="4"/>
                    <a:pt x="0" y="5"/>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21" name="Freeform 12">
              <a:extLst>
                <a:ext uri="{FF2B5EF4-FFF2-40B4-BE49-F238E27FC236}">
                  <a16:creationId xmlns:a16="http://schemas.microsoft.com/office/drawing/2014/main" id="{22657C36-B366-4A44-A220-35B7571FEFF0}"/>
                </a:ext>
              </a:extLst>
            </p:cNvPr>
            <p:cNvSpPr>
              <a:spLocks/>
            </p:cNvSpPr>
            <p:nvPr/>
          </p:nvSpPr>
          <p:spPr bwMode="auto">
            <a:xfrm>
              <a:off x="3040981" y="3256107"/>
              <a:ext cx="301243" cy="214961"/>
            </a:xfrm>
            <a:custGeom>
              <a:avLst/>
              <a:gdLst>
                <a:gd name="T0" fmla="*/ 32 w 105"/>
                <a:gd name="T1" fmla="*/ 1 h 75"/>
                <a:gd name="T2" fmla="*/ 26 w 105"/>
                <a:gd name="T3" fmla="*/ 13 h 75"/>
                <a:gd name="T4" fmla="*/ 22 w 105"/>
                <a:gd name="T5" fmla="*/ 15 h 75"/>
                <a:gd name="T6" fmla="*/ 19 w 105"/>
                <a:gd name="T7" fmla="*/ 21 h 75"/>
                <a:gd name="T8" fmla="*/ 15 w 105"/>
                <a:gd name="T9" fmla="*/ 28 h 75"/>
                <a:gd name="T10" fmla="*/ 14 w 105"/>
                <a:gd name="T11" fmla="*/ 30 h 75"/>
                <a:gd name="T12" fmla="*/ 15 w 105"/>
                <a:gd name="T13" fmla="*/ 33 h 75"/>
                <a:gd name="T14" fmla="*/ 11 w 105"/>
                <a:gd name="T15" fmla="*/ 33 h 75"/>
                <a:gd name="T16" fmla="*/ 5 w 105"/>
                <a:gd name="T17" fmla="*/ 41 h 75"/>
                <a:gd name="T18" fmla="*/ 0 w 105"/>
                <a:gd name="T19" fmla="*/ 45 h 75"/>
                <a:gd name="T20" fmla="*/ 1 w 105"/>
                <a:gd name="T21" fmla="*/ 49 h 75"/>
                <a:gd name="T22" fmla="*/ 6 w 105"/>
                <a:gd name="T23" fmla="*/ 53 h 75"/>
                <a:gd name="T24" fmla="*/ 10 w 105"/>
                <a:gd name="T25" fmla="*/ 48 h 75"/>
                <a:gd name="T26" fmla="*/ 12 w 105"/>
                <a:gd name="T27" fmla="*/ 43 h 75"/>
                <a:gd name="T28" fmla="*/ 16 w 105"/>
                <a:gd name="T29" fmla="*/ 45 h 75"/>
                <a:gd name="T30" fmla="*/ 14 w 105"/>
                <a:gd name="T31" fmla="*/ 50 h 75"/>
                <a:gd name="T32" fmla="*/ 13 w 105"/>
                <a:gd name="T33" fmla="*/ 52 h 75"/>
                <a:gd name="T34" fmla="*/ 14 w 105"/>
                <a:gd name="T35" fmla="*/ 55 h 75"/>
                <a:gd name="T36" fmla="*/ 15 w 105"/>
                <a:gd name="T37" fmla="*/ 57 h 75"/>
                <a:gd name="T38" fmla="*/ 18 w 105"/>
                <a:gd name="T39" fmla="*/ 59 h 75"/>
                <a:gd name="T40" fmla="*/ 24 w 105"/>
                <a:gd name="T41" fmla="*/ 55 h 75"/>
                <a:gd name="T42" fmla="*/ 29 w 105"/>
                <a:gd name="T43" fmla="*/ 56 h 75"/>
                <a:gd name="T44" fmla="*/ 30 w 105"/>
                <a:gd name="T45" fmla="*/ 55 h 75"/>
                <a:gd name="T46" fmla="*/ 35 w 105"/>
                <a:gd name="T47" fmla="*/ 61 h 75"/>
                <a:gd name="T48" fmla="*/ 33 w 105"/>
                <a:gd name="T49" fmla="*/ 67 h 75"/>
                <a:gd name="T50" fmla="*/ 36 w 105"/>
                <a:gd name="T51" fmla="*/ 72 h 75"/>
                <a:gd name="T52" fmla="*/ 39 w 105"/>
                <a:gd name="T53" fmla="*/ 74 h 75"/>
                <a:gd name="T54" fmla="*/ 45 w 105"/>
                <a:gd name="T55" fmla="*/ 71 h 75"/>
                <a:gd name="T56" fmla="*/ 49 w 105"/>
                <a:gd name="T57" fmla="*/ 69 h 75"/>
                <a:gd name="T58" fmla="*/ 55 w 105"/>
                <a:gd name="T59" fmla="*/ 65 h 75"/>
                <a:gd name="T60" fmla="*/ 64 w 105"/>
                <a:gd name="T61" fmla="*/ 58 h 75"/>
                <a:gd name="T62" fmla="*/ 67 w 105"/>
                <a:gd name="T63" fmla="*/ 57 h 75"/>
                <a:gd name="T64" fmla="*/ 72 w 105"/>
                <a:gd name="T65" fmla="*/ 54 h 75"/>
                <a:gd name="T66" fmla="*/ 78 w 105"/>
                <a:gd name="T67" fmla="*/ 48 h 75"/>
                <a:gd name="T68" fmla="*/ 82 w 105"/>
                <a:gd name="T69" fmla="*/ 43 h 75"/>
                <a:gd name="T70" fmla="*/ 84 w 105"/>
                <a:gd name="T71" fmla="*/ 40 h 75"/>
                <a:gd name="T72" fmla="*/ 88 w 105"/>
                <a:gd name="T73" fmla="*/ 34 h 75"/>
                <a:gd name="T74" fmla="*/ 93 w 105"/>
                <a:gd name="T75" fmla="*/ 26 h 75"/>
                <a:gd name="T76" fmla="*/ 96 w 105"/>
                <a:gd name="T77" fmla="*/ 21 h 75"/>
                <a:gd name="T78" fmla="*/ 98 w 105"/>
                <a:gd name="T79" fmla="*/ 17 h 75"/>
                <a:gd name="T80" fmla="*/ 101 w 105"/>
                <a:gd name="T81" fmla="*/ 12 h 75"/>
                <a:gd name="T82" fmla="*/ 105 w 105"/>
                <a:gd name="T83" fmla="*/ 4 h 75"/>
                <a:gd name="T84" fmla="*/ 98 w 105"/>
                <a:gd name="T85" fmla="*/ 2 h 75"/>
                <a:gd name="T86" fmla="*/ 91 w 105"/>
                <a:gd name="T87" fmla="*/ 1 h 75"/>
                <a:gd name="T88" fmla="*/ 88 w 105"/>
                <a:gd name="T89" fmla="*/ 5 h 75"/>
                <a:gd name="T90" fmla="*/ 83 w 105"/>
                <a:gd name="T91" fmla="*/ 5 h 75"/>
                <a:gd name="T92" fmla="*/ 81 w 105"/>
                <a:gd name="T93" fmla="*/ 8 h 75"/>
                <a:gd name="T94" fmla="*/ 78 w 105"/>
                <a:gd name="T95" fmla="*/ 7 h 75"/>
                <a:gd name="T96" fmla="*/ 76 w 105"/>
                <a:gd name="T97" fmla="*/ 9 h 75"/>
                <a:gd name="T98" fmla="*/ 73 w 105"/>
                <a:gd name="T99" fmla="*/ 8 h 75"/>
                <a:gd name="T100" fmla="*/ 71 w 105"/>
                <a:gd name="T101" fmla="*/ 8 h 75"/>
                <a:gd name="T102" fmla="*/ 71 w 105"/>
                <a:gd name="T103" fmla="*/ 3 h 75"/>
                <a:gd name="T104" fmla="*/ 66 w 105"/>
                <a:gd name="T105" fmla="*/ 2 h 75"/>
                <a:gd name="T106" fmla="*/ 62 w 105"/>
                <a:gd name="T107" fmla="*/ 6 h 75"/>
                <a:gd name="T108" fmla="*/ 53 w 105"/>
                <a:gd name="T109" fmla="*/ 2 h 75"/>
                <a:gd name="T110" fmla="*/ 50 w 105"/>
                <a:gd name="T111" fmla="*/ 5 h 75"/>
                <a:gd name="T112" fmla="*/ 45 w 105"/>
                <a:gd name="T113" fmla="*/ 4 h 75"/>
                <a:gd name="T114" fmla="*/ 43 w 105"/>
                <a:gd name="T115" fmla="*/ 6 h 75"/>
                <a:gd name="T116" fmla="*/ 36 w 105"/>
                <a:gd name="T117" fmla="*/ 6 h 75"/>
                <a:gd name="T118" fmla="*/ 36 w 105"/>
                <a:gd name="T119" fmla="*/ 3 h 75"/>
                <a:gd name="T120" fmla="*/ 32 w 105"/>
                <a:gd name="T121"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 h="75">
                  <a:moveTo>
                    <a:pt x="32" y="1"/>
                  </a:moveTo>
                  <a:cubicBezTo>
                    <a:pt x="31" y="3"/>
                    <a:pt x="27" y="12"/>
                    <a:pt x="26" y="13"/>
                  </a:cubicBezTo>
                  <a:cubicBezTo>
                    <a:pt x="25" y="14"/>
                    <a:pt x="22" y="14"/>
                    <a:pt x="22" y="15"/>
                  </a:cubicBezTo>
                  <a:cubicBezTo>
                    <a:pt x="22" y="16"/>
                    <a:pt x="20" y="20"/>
                    <a:pt x="19" y="21"/>
                  </a:cubicBezTo>
                  <a:cubicBezTo>
                    <a:pt x="19" y="23"/>
                    <a:pt x="16" y="27"/>
                    <a:pt x="15" y="28"/>
                  </a:cubicBezTo>
                  <a:cubicBezTo>
                    <a:pt x="14" y="28"/>
                    <a:pt x="14" y="29"/>
                    <a:pt x="14" y="30"/>
                  </a:cubicBezTo>
                  <a:cubicBezTo>
                    <a:pt x="15" y="31"/>
                    <a:pt x="16" y="32"/>
                    <a:pt x="15" y="33"/>
                  </a:cubicBezTo>
                  <a:cubicBezTo>
                    <a:pt x="13" y="33"/>
                    <a:pt x="12" y="32"/>
                    <a:pt x="11" y="33"/>
                  </a:cubicBezTo>
                  <a:cubicBezTo>
                    <a:pt x="10" y="34"/>
                    <a:pt x="6" y="41"/>
                    <a:pt x="5" y="41"/>
                  </a:cubicBezTo>
                  <a:cubicBezTo>
                    <a:pt x="4" y="42"/>
                    <a:pt x="0" y="43"/>
                    <a:pt x="0" y="45"/>
                  </a:cubicBezTo>
                  <a:cubicBezTo>
                    <a:pt x="0" y="46"/>
                    <a:pt x="0" y="47"/>
                    <a:pt x="1" y="49"/>
                  </a:cubicBezTo>
                  <a:cubicBezTo>
                    <a:pt x="2" y="50"/>
                    <a:pt x="5" y="53"/>
                    <a:pt x="6" y="53"/>
                  </a:cubicBezTo>
                  <a:cubicBezTo>
                    <a:pt x="8" y="52"/>
                    <a:pt x="10" y="49"/>
                    <a:pt x="10" y="48"/>
                  </a:cubicBezTo>
                  <a:cubicBezTo>
                    <a:pt x="10" y="47"/>
                    <a:pt x="10" y="44"/>
                    <a:pt x="12" y="43"/>
                  </a:cubicBezTo>
                  <a:cubicBezTo>
                    <a:pt x="14" y="42"/>
                    <a:pt x="17" y="44"/>
                    <a:pt x="16" y="45"/>
                  </a:cubicBezTo>
                  <a:cubicBezTo>
                    <a:pt x="16" y="47"/>
                    <a:pt x="15" y="49"/>
                    <a:pt x="14" y="50"/>
                  </a:cubicBezTo>
                  <a:cubicBezTo>
                    <a:pt x="13" y="51"/>
                    <a:pt x="11" y="51"/>
                    <a:pt x="13" y="52"/>
                  </a:cubicBezTo>
                  <a:cubicBezTo>
                    <a:pt x="14" y="53"/>
                    <a:pt x="14" y="54"/>
                    <a:pt x="14" y="55"/>
                  </a:cubicBezTo>
                  <a:cubicBezTo>
                    <a:pt x="14" y="56"/>
                    <a:pt x="13" y="57"/>
                    <a:pt x="15" y="57"/>
                  </a:cubicBezTo>
                  <a:cubicBezTo>
                    <a:pt x="16" y="58"/>
                    <a:pt x="17" y="59"/>
                    <a:pt x="18" y="59"/>
                  </a:cubicBezTo>
                  <a:cubicBezTo>
                    <a:pt x="19" y="58"/>
                    <a:pt x="22" y="55"/>
                    <a:pt x="24" y="55"/>
                  </a:cubicBezTo>
                  <a:cubicBezTo>
                    <a:pt x="26" y="55"/>
                    <a:pt x="29" y="56"/>
                    <a:pt x="29" y="56"/>
                  </a:cubicBezTo>
                  <a:cubicBezTo>
                    <a:pt x="29" y="55"/>
                    <a:pt x="30" y="52"/>
                    <a:pt x="30" y="55"/>
                  </a:cubicBezTo>
                  <a:cubicBezTo>
                    <a:pt x="31" y="57"/>
                    <a:pt x="35" y="60"/>
                    <a:pt x="35" y="61"/>
                  </a:cubicBezTo>
                  <a:cubicBezTo>
                    <a:pt x="34" y="63"/>
                    <a:pt x="33" y="65"/>
                    <a:pt x="33" y="67"/>
                  </a:cubicBezTo>
                  <a:cubicBezTo>
                    <a:pt x="34" y="68"/>
                    <a:pt x="35" y="71"/>
                    <a:pt x="36" y="72"/>
                  </a:cubicBezTo>
                  <a:cubicBezTo>
                    <a:pt x="36" y="73"/>
                    <a:pt x="38" y="75"/>
                    <a:pt x="39" y="74"/>
                  </a:cubicBezTo>
                  <a:cubicBezTo>
                    <a:pt x="40" y="74"/>
                    <a:pt x="44" y="71"/>
                    <a:pt x="45" y="71"/>
                  </a:cubicBezTo>
                  <a:cubicBezTo>
                    <a:pt x="47" y="71"/>
                    <a:pt x="48" y="70"/>
                    <a:pt x="49" y="69"/>
                  </a:cubicBezTo>
                  <a:cubicBezTo>
                    <a:pt x="51" y="68"/>
                    <a:pt x="54" y="65"/>
                    <a:pt x="55" y="65"/>
                  </a:cubicBezTo>
                  <a:cubicBezTo>
                    <a:pt x="57" y="65"/>
                    <a:pt x="64" y="59"/>
                    <a:pt x="64" y="58"/>
                  </a:cubicBezTo>
                  <a:cubicBezTo>
                    <a:pt x="65" y="57"/>
                    <a:pt x="66" y="58"/>
                    <a:pt x="67" y="57"/>
                  </a:cubicBezTo>
                  <a:cubicBezTo>
                    <a:pt x="68" y="56"/>
                    <a:pt x="70" y="56"/>
                    <a:pt x="72" y="54"/>
                  </a:cubicBezTo>
                  <a:cubicBezTo>
                    <a:pt x="73" y="52"/>
                    <a:pt x="77" y="48"/>
                    <a:pt x="78" y="48"/>
                  </a:cubicBezTo>
                  <a:cubicBezTo>
                    <a:pt x="79" y="47"/>
                    <a:pt x="82" y="44"/>
                    <a:pt x="82" y="43"/>
                  </a:cubicBezTo>
                  <a:cubicBezTo>
                    <a:pt x="82" y="42"/>
                    <a:pt x="83" y="40"/>
                    <a:pt x="84" y="40"/>
                  </a:cubicBezTo>
                  <a:cubicBezTo>
                    <a:pt x="85" y="39"/>
                    <a:pt x="88" y="35"/>
                    <a:pt x="88" y="34"/>
                  </a:cubicBezTo>
                  <a:cubicBezTo>
                    <a:pt x="88" y="33"/>
                    <a:pt x="93" y="27"/>
                    <a:pt x="93" y="26"/>
                  </a:cubicBezTo>
                  <a:cubicBezTo>
                    <a:pt x="93" y="25"/>
                    <a:pt x="95" y="22"/>
                    <a:pt x="96" y="21"/>
                  </a:cubicBezTo>
                  <a:cubicBezTo>
                    <a:pt x="97" y="21"/>
                    <a:pt x="98" y="18"/>
                    <a:pt x="98" y="17"/>
                  </a:cubicBezTo>
                  <a:cubicBezTo>
                    <a:pt x="99" y="17"/>
                    <a:pt x="101" y="14"/>
                    <a:pt x="101" y="12"/>
                  </a:cubicBezTo>
                  <a:cubicBezTo>
                    <a:pt x="101" y="11"/>
                    <a:pt x="104" y="6"/>
                    <a:pt x="105" y="4"/>
                  </a:cubicBezTo>
                  <a:cubicBezTo>
                    <a:pt x="103" y="4"/>
                    <a:pt x="99" y="2"/>
                    <a:pt x="98" y="2"/>
                  </a:cubicBezTo>
                  <a:cubicBezTo>
                    <a:pt x="97" y="2"/>
                    <a:pt x="92" y="0"/>
                    <a:pt x="91" y="1"/>
                  </a:cubicBezTo>
                  <a:cubicBezTo>
                    <a:pt x="91" y="2"/>
                    <a:pt x="89" y="5"/>
                    <a:pt x="88" y="5"/>
                  </a:cubicBezTo>
                  <a:cubicBezTo>
                    <a:pt x="86" y="5"/>
                    <a:pt x="83" y="4"/>
                    <a:pt x="83" y="5"/>
                  </a:cubicBezTo>
                  <a:cubicBezTo>
                    <a:pt x="82" y="6"/>
                    <a:pt x="82" y="9"/>
                    <a:pt x="81" y="8"/>
                  </a:cubicBezTo>
                  <a:cubicBezTo>
                    <a:pt x="79" y="6"/>
                    <a:pt x="78" y="6"/>
                    <a:pt x="78" y="7"/>
                  </a:cubicBezTo>
                  <a:cubicBezTo>
                    <a:pt x="78" y="8"/>
                    <a:pt x="78" y="10"/>
                    <a:pt x="76" y="9"/>
                  </a:cubicBezTo>
                  <a:cubicBezTo>
                    <a:pt x="75" y="8"/>
                    <a:pt x="74" y="8"/>
                    <a:pt x="73" y="8"/>
                  </a:cubicBezTo>
                  <a:cubicBezTo>
                    <a:pt x="73" y="9"/>
                    <a:pt x="72" y="9"/>
                    <a:pt x="71" y="8"/>
                  </a:cubicBezTo>
                  <a:cubicBezTo>
                    <a:pt x="70" y="7"/>
                    <a:pt x="72" y="3"/>
                    <a:pt x="71" y="3"/>
                  </a:cubicBezTo>
                  <a:cubicBezTo>
                    <a:pt x="70" y="3"/>
                    <a:pt x="67" y="1"/>
                    <a:pt x="66" y="2"/>
                  </a:cubicBezTo>
                  <a:cubicBezTo>
                    <a:pt x="66" y="3"/>
                    <a:pt x="63" y="7"/>
                    <a:pt x="62" y="6"/>
                  </a:cubicBezTo>
                  <a:cubicBezTo>
                    <a:pt x="61" y="5"/>
                    <a:pt x="53" y="1"/>
                    <a:pt x="53" y="2"/>
                  </a:cubicBezTo>
                  <a:cubicBezTo>
                    <a:pt x="53" y="2"/>
                    <a:pt x="51" y="6"/>
                    <a:pt x="50" y="5"/>
                  </a:cubicBezTo>
                  <a:cubicBezTo>
                    <a:pt x="49" y="4"/>
                    <a:pt x="45" y="3"/>
                    <a:pt x="45" y="4"/>
                  </a:cubicBezTo>
                  <a:cubicBezTo>
                    <a:pt x="45" y="5"/>
                    <a:pt x="45" y="6"/>
                    <a:pt x="43" y="6"/>
                  </a:cubicBezTo>
                  <a:cubicBezTo>
                    <a:pt x="41" y="6"/>
                    <a:pt x="36" y="7"/>
                    <a:pt x="36" y="6"/>
                  </a:cubicBezTo>
                  <a:cubicBezTo>
                    <a:pt x="36" y="5"/>
                    <a:pt x="37" y="3"/>
                    <a:pt x="36" y="3"/>
                  </a:cubicBezTo>
                  <a:cubicBezTo>
                    <a:pt x="35" y="2"/>
                    <a:pt x="32" y="1"/>
                    <a:pt x="32" y="1"/>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22" name="Freeform 13">
              <a:extLst>
                <a:ext uri="{FF2B5EF4-FFF2-40B4-BE49-F238E27FC236}">
                  <a16:creationId xmlns:a16="http://schemas.microsoft.com/office/drawing/2014/main" id="{F5E4A640-7E63-4AE8-B399-F5642DFEEF62}"/>
                </a:ext>
              </a:extLst>
            </p:cNvPr>
            <p:cNvSpPr>
              <a:spLocks/>
            </p:cNvSpPr>
            <p:nvPr/>
          </p:nvSpPr>
          <p:spPr bwMode="auto">
            <a:xfrm>
              <a:off x="3511069" y="2562132"/>
              <a:ext cx="267028" cy="324302"/>
            </a:xfrm>
            <a:custGeom>
              <a:avLst/>
              <a:gdLst>
                <a:gd name="T0" fmla="*/ 41 w 93"/>
                <a:gd name="T1" fmla="*/ 111 h 113"/>
                <a:gd name="T2" fmla="*/ 36 w 93"/>
                <a:gd name="T3" fmla="*/ 108 h 113"/>
                <a:gd name="T4" fmla="*/ 30 w 93"/>
                <a:gd name="T5" fmla="*/ 103 h 113"/>
                <a:gd name="T6" fmla="*/ 24 w 93"/>
                <a:gd name="T7" fmla="*/ 99 h 113"/>
                <a:gd name="T8" fmla="*/ 19 w 93"/>
                <a:gd name="T9" fmla="*/ 91 h 113"/>
                <a:gd name="T10" fmla="*/ 18 w 93"/>
                <a:gd name="T11" fmla="*/ 86 h 113"/>
                <a:gd name="T12" fmla="*/ 9 w 93"/>
                <a:gd name="T13" fmla="*/ 83 h 113"/>
                <a:gd name="T14" fmla="*/ 3 w 93"/>
                <a:gd name="T15" fmla="*/ 83 h 113"/>
                <a:gd name="T16" fmla="*/ 4 w 93"/>
                <a:gd name="T17" fmla="*/ 75 h 113"/>
                <a:gd name="T18" fmla="*/ 7 w 93"/>
                <a:gd name="T19" fmla="*/ 68 h 113"/>
                <a:gd name="T20" fmla="*/ 22 w 93"/>
                <a:gd name="T21" fmla="*/ 58 h 113"/>
                <a:gd name="T22" fmla="*/ 30 w 93"/>
                <a:gd name="T23" fmla="*/ 50 h 113"/>
                <a:gd name="T24" fmla="*/ 38 w 93"/>
                <a:gd name="T25" fmla="*/ 39 h 113"/>
                <a:gd name="T26" fmla="*/ 48 w 93"/>
                <a:gd name="T27" fmla="*/ 45 h 113"/>
                <a:gd name="T28" fmla="*/ 54 w 93"/>
                <a:gd name="T29" fmla="*/ 29 h 113"/>
                <a:gd name="T30" fmla="*/ 62 w 93"/>
                <a:gd name="T31" fmla="*/ 18 h 113"/>
                <a:gd name="T32" fmla="*/ 56 w 93"/>
                <a:gd name="T33" fmla="*/ 16 h 113"/>
                <a:gd name="T34" fmla="*/ 59 w 93"/>
                <a:gd name="T35" fmla="*/ 5 h 113"/>
                <a:gd name="T36" fmla="*/ 64 w 93"/>
                <a:gd name="T37" fmla="*/ 1 h 113"/>
                <a:gd name="T38" fmla="*/ 73 w 93"/>
                <a:gd name="T39" fmla="*/ 1 h 113"/>
                <a:gd name="T40" fmla="*/ 80 w 93"/>
                <a:gd name="T41" fmla="*/ 8 h 113"/>
                <a:gd name="T42" fmla="*/ 93 w 93"/>
                <a:gd name="T43" fmla="*/ 13 h 113"/>
                <a:gd name="T44" fmla="*/ 83 w 93"/>
                <a:gd name="T45" fmla="*/ 22 h 113"/>
                <a:gd name="T46" fmla="*/ 84 w 93"/>
                <a:gd name="T47" fmla="*/ 27 h 113"/>
                <a:gd name="T48" fmla="*/ 77 w 93"/>
                <a:gd name="T49" fmla="*/ 39 h 113"/>
                <a:gd name="T50" fmla="*/ 77 w 93"/>
                <a:gd name="T51" fmla="*/ 48 h 113"/>
                <a:gd name="T52" fmla="*/ 76 w 93"/>
                <a:gd name="T53" fmla="*/ 57 h 113"/>
                <a:gd name="T54" fmla="*/ 74 w 93"/>
                <a:gd name="T55" fmla="*/ 66 h 113"/>
                <a:gd name="T56" fmla="*/ 74 w 93"/>
                <a:gd name="T57" fmla="*/ 73 h 113"/>
                <a:gd name="T58" fmla="*/ 55 w 93"/>
                <a:gd name="T59" fmla="*/ 93 h 113"/>
                <a:gd name="T60" fmla="*/ 49 w 93"/>
                <a:gd name="T61" fmla="*/ 92 h 113"/>
                <a:gd name="T62" fmla="*/ 47 w 93"/>
                <a:gd name="T63" fmla="*/ 101 h 113"/>
                <a:gd name="T64" fmla="*/ 44 w 93"/>
                <a:gd name="T6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 h="113">
                  <a:moveTo>
                    <a:pt x="44" y="113"/>
                  </a:moveTo>
                  <a:cubicBezTo>
                    <a:pt x="42" y="113"/>
                    <a:pt x="41" y="112"/>
                    <a:pt x="41" y="111"/>
                  </a:cubicBezTo>
                  <a:cubicBezTo>
                    <a:pt x="41" y="110"/>
                    <a:pt x="40" y="107"/>
                    <a:pt x="39" y="108"/>
                  </a:cubicBezTo>
                  <a:cubicBezTo>
                    <a:pt x="39" y="108"/>
                    <a:pt x="37" y="109"/>
                    <a:pt x="36" y="108"/>
                  </a:cubicBezTo>
                  <a:cubicBezTo>
                    <a:pt x="34" y="107"/>
                    <a:pt x="31" y="108"/>
                    <a:pt x="31" y="107"/>
                  </a:cubicBezTo>
                  <a:cubicBezTo>
                    <a:pt x="31" y="106"/>
                    <a:pt x="31" y="103"/>
                    <a:pt x="30" y="103"/>
                  </a:cubicBezTo>
                  <a:cubicBezTo>
                    <a:pt x="28" y="103"/>
                    <a:pt x="26" y="103"/>
                    <a:pt x="26" y="102"/>
                  </a:cubicBezTo>
                  <a:cubicBezTo>
                    <a:pt x="26" y="101"/>
                    <a:pt x="26" y="99"/>
                    <a:pt x="24" y="99"/>
                  </a:cubicBezTo>
                  <a:cubicBezTo>
                    <a:pt x="23" y="98"/>
                    <a:pt x="22" y="98"/>
                    <a:pt x="21" y="97"/>
                  </a:cubicBezTo>
                  <a:cubicBezTo>
                    <a:pt x="20" y="95"/>
                    <a:pt x="20" y="91"/>
                    <a:pt x="19" y="91"/>
                  </a:cubicBezTo>
                  <a:cubicBezTo>
                    <a:pt x="18" y="91"/>
                    <a:pt x="16" y="90"/>
                    <a:pt x="16" y="89"/>
                  </a:cubicBezTo>
                  <a:cubicBezTo>
                    <a:pt x="17" y="88"/>
                    <a:pt x="19" y="87"/>
                    <a:pt x="18" y="86"/>
                  </a:cubicBezTo>
                  <a:cubicBezTo>
                    <a:pt x="17" y="85"/>
                    <a:pt x="17" y="84"/>
                    <a:pt x="15" y="84"/>
                  </a:cubicBezTo>
                  <a:cubicBezTo>
                    <a:pt x="13" y="84"/>
                    <a:pt x="9" y="81"/>
                    <a:pt x="9" y="83"/>
                  </a:cubicBezTo>
                  <a:cubicBezTo>
                    <a:pt x="9" y="84"/>
                    <a:pt x="10" y="87"/>
                    <a:pt x="9" y="86"/>
                  </a:cubicBezTo>
                  <a:cubicBezTo>
                    <a:pt x="8" y="85"/>
                    <a:pt x="4" y="83"/>
                    <a:pt x="3" y="83"/>
                  </a:cubicBezTo>
                  <a:cubicBezTo>
                    <a:pt x="2" y="82"/>
                    <a:pt x="0" y="82"/>
                    <a:pt x="0" y="79"/>
                  </a:cubicBezTo>
                  <a:cubicBezTo>
                    <a:pt x="1" y="78"/>
                    <a:pt x="3" y="74"/>
                    <a:pt x="4" y="75"/>
                  </a:cubicBezTo>
                  <a:cubicBezTo>
                    <a:pt x="6" y="76"/>
                    <a:pt x="7" y="75"/>
                    <a:pt x="7" y="73"/>
                  </a:cubicBezTo>
                  <a:cubicBezTo>
                    <a:pt x="6" y="72"/>
                    <a:pt x="5" y="69"/>
                    <a:pt x="7" y="68"/>
                  </a:cubicBezTo>
                  <a:cubicBezTo>
                    <a:pt x="9" y="68"/>
                    <a:pt x="14" y="64"/>
                    <a:pt x="15" y="64"/>
                  </a:cubicBezTo>
                  <a:cubicBezTo>
                    <a:pt x="16" y="63"/>
                    <a:pt x="22" y="60"/>
                    <a:pt x="22" y="58"/>
                  </a:cubicBezTo>
                  <a:cubicBezTo>
                    <a:pt x="22" y="57"/>
                    <a:pt x="22" y="52"/>
                    <a:pt x="24" y="52"/>
                  </a:cubicBezTo>
                  <a:cubicBezTo>
                    <a:pt x="26" y="52"/>
                    <a:pt x="29" y="51"/>
                    <a:pt x="30" y="50"/>
                  </a:cubicBezTo>
                  <a:cubicBezTo>
                    <a:pt x="31" y="49"/>
                    <a:pt x="37" y="45"/>
                    <a:pt x="36" y="44"/>
                  </a:cubicBezTo>
                  <a:cubicBezTo>
                    <a:pt x="35" y="43"/>
                    <a:pt x="38" y="39"/>
                    <a:pt x="38" y="39"/>
                  </a:cubicBezTo>
                  <a:cubicBezTo>
                    <a:pt x="38" y="38"/>
                    <a:pt x="38" y="34"/>
                    <a:pt x="40" y="37"/>
                  </a:cubicBezTo>
                  <a:cubicBezTo>
                    <a:pt x="42" y="40"/>
                    <a:pt x="48" y="46"/>
                    <a:pt x="48" y="45"/>
                  </a:cubicBezTo>
                  <a:cubicBezTo>
                    <a:pt x="47" y="43"/>
                    <a:pt x="50" y="37"/>
                    <a:pt x="51" y="36"/>
                  </a:cubicBezTo>
                  <a:cubicBezTo>
                    <a:pt x="52" y="35"/>
                    <a:pt x="53" y="31"/>
                    <a:pt x="54" y="29"/>
                  </a:cubicBezTo>
                  <a:cubicBezTo>
                    <a:pt x="54" y="27"/>
                    <a:pt x="55" y="23"/>
                    <a:pt x="57" y="22"/>
                  </a:cubicBezTo>
                  <a:cubicBezTo>
                    <a:pt x="59" y="22"/>
                    <a:pt x="64" y="19"/>
                    <a:pt x="62" y="18"/>
                  </a:cubicBezTo>
                  <a:cubicBezTo>
                    <a:pt x="61" y="17"/>
                    <a:pt x="61" y="15"/>
                    <a:pt x="60" y="16"/>
                  </a:cubicBezTo>
                  <a:cubicBezTo>
                    <a:pt x="59" y="16"/>
                    <a:pt x="55" y="18"/>
                    <a:pt x="56" y="16"/>
                  </a:cubicBezTo>
                  <a:cubicBezTo>
                    <a:pt x="57" y="14"/>
                    <a:pt x="58" y="11"/>
                    <a:pt x="57" y="10"/>
                  </a:cubicBezTo>
                  <a:cubicBezTo>
                    <a:pt x="57" y="9"/>
                    <a:pt x="56" y="6"/>
                    <a:pt x="59" y="5"/>
                  </a:cubicBezTo>
                  <a:cubicBezTo>
                    <a:pt x="61" y="5"/>
                    <a:pt x="66" y="5"/>
                    <a:pt x="65" y="4"/>
                  </a:cubicBezTo>
                  <a:cubicBezTo>
                    <a:pt x="64" y="3"/>
                    <a:pt x="64" y="1"/>
                    <a:pt x="64" y="1"/>
                  </a:cubicBezTo>
                  <a:cubicBezTo>
                    <a:pt x="65" y="2"/>
                    <a:pt x="69" y="1"/>
                    <a:pt x="69" y="1"/>
                  </a:cubicBezTo>
                  <a:cubicBezTo>
                    <a:pt x="70" y="0"/>
                    <a:pt x="71" y="0"/>
                    <a:pt x="73" y="1"/>
                  </a:cubicBezTo>
                  <a:cubicBezTo>
                    <a:pt x="74" y="3"/>
                    <a:pt x="78" y="2"/>
                    <a:pt x="78" y="3"/>
                  </a:cubicBezTo>
                  <a:cubicBezTo>
                    <a:pt x="78" y="4"/>
                    <a:pt x="79" y="7"/>
                    <a:pt x="80" y="8"/>
                  </a:cubicBezTo>
                  <a:cubicBezTo>
                    <a:pt x="81" y="10"/>
                    <a:pt x="87" y="9"/>
                    <a:pt x="87" y="10"/>
                  </a:cubicBezTo>
                  <a:cubicBezTo>
                    <a:pt x="88" y="10"/>
                    <a:pt x="92" y="13"/>
                    <a:pt x="93" y="13"/>
                  </a:cubicBezTo>
                  <a:cubicBezTo>
                    <a:pt x="93" y="14"/>
                    <a:pt x="90" y="17"/>
                    <a:pt x="89" y="19"/>
                  </a:cubicBezTo>
                  <a:cubicBezTo>
                    <a:pt x="88" y="21"/>
                    <a:pt x="85" y="21"/>
                    <a:pt x="83" y="22"/>
                  </a:cubicBezTo>
                  <a:cubicBezTo>
                    <a:pt x="81" y="24"/>
                    <a:pt x="85" y="22"/>
                    <a:pt x="86" y="22"/>
                  </a:cubicBezTo>
                  <a:cubicBezTo>
                    <a:pt x="87" y="22"/>
                    <a:pt x="84" y="26"/>
                    <a:pt x="84" y="27"/>
                  </a:cubicBezTo>
                  <a:cubicBezTo>
                    <a:pt x="83" y="29"/>
                    <a:pt x="82" y="31"/>
                    <a:pt x="82" y="32"/>
                  </a:cubicBezTo>
                  <a:cubicBezTo>
                    <a:pt x="82" y="33"/>
                    <a:pt x="78" y="39"/>
                    <a:pt x="77" y="39"/>
                  </a:cubicBezTo>
                  <a:cubicBezTo>
                    <a:pt x="77" y="40"/>
                    <a:pt x="79" y="43"/>
                    <a:pt x="80" y="44"/>
                  </a:cubicBezTo>
                  <a:cubicBezTo>
                    <a:pt x="80" y="45"/>
                    <a:pt x="78" y="47"/>
                    <a:pt x="77" y="48"/>
                  </a:cubicBezTo>
                  <a:cubicBezTo>
                    <a:pt x="76" y="48"/>
                    <a:pt x="78" y="51"/>
                    <a:pt x="78" y="51"/>
                  </a:cubicBezTo>
                  <a:cubicBezTo>
                    <a:pt x="79" y="52"/>
                    <a:pt x="76" y="56"/>
                    <a:pt x="76" y="57"/>
                  </a:cubicBezTo>
                  <a:cubicBezTo>
                    <a:pt x="76" y="58"/>
                    <a:pt x="76" y="60"/>
                    <a:pt x="77" y="61"/>
                  </a:cubicBezTo>
                  <a:cubicBezTo>
                    <a:pt x="77" y="61"/>
                    <a:pt x="75" y="65"/>
                    <a:pt x="74" y="66"/>
                  </a:cubicBezTo>
                  <a:cubicBezTo>
                    <a:pt x="74" y="67"/>
                    <a:pt x="75" y="68"/>
                    <a:pt x="76" y="69"/>
                  </a:cubicBezTo>
                  <a:cubicBezTo>
                    <a:pt x="77" y="70"/>
                    <a:pt x="75" y="72"/>
                    <a:pt x="74" y="73"/>
                  </a:cubicBezTo>
                  <a:cubicBezTo>
                    <a:pt x="73" y="74"/>
                    <a:pt x="71" y="77"/>
                    <a:pt x="71" y="79"/>
                  </a:cubicBezTo>
                  <a:cubicBezTo>
                    <a:pt x="71" y="81"/>
                    <a:pt x="60" y="89"/>
                    <a:pt x="55" y="93"/>
                  </a:cubicBezTo>
                  <a:cubicBezTo>
                    <a:pt x="55" y="94"/>
                    <a:pt x="52" y="91"/>
                    <a:pt x="52" y="91"/>
                  </a:cubicBezTo>
                  <a:cubicBezTo>
                    <a:pt x="51" y="91"/>
                    <a:pt x="50" y="91"/>
                    <a:pt x="49" y="92"/>
                  </a:cubicBezTo>
                  <a:cubicBezTo>
                    <a:pt x="48" y="93"/>
                    <a:pt x="49" y="95"/>
                    <a:pt x="50" y="96"/>
                  </a:cubicBezTo>
                  <a:cubicBezTo>
                    <a:pt x="51" y="97"/>
                    <a:pt x="49" y="100"/>
                    <a:pt x="47" y="101"/>
                  </a:cubicBezTo>
                  <a:cubicBezTo>
                    <a:pt x="45" y="102"/>
                    <a:pt x="46" y="104"/>
                    <a:pt x="47" y="105"/>
                  </a:cubicBezTo>
                  <a:cubicBezTo>
                    <a:pt x="47" y="106"/>
                    <a:pt x="44" y="111"/>
                    <a:pt x="44" y="113"/>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23" name="Freeform 14">
              <a:extLst>
                <a:ext uri="{FF2B5EF4-FFF2-40B4-BE49-F238E27FC236}">
                  <a16:creationId xmlns:a16="http://schemas.microsoft.com/office/drawing/2014/main" id="{CD6B2356-862A-4406-AC9A-89DB5105EF58}"/>
                </a:ext>
              </a:extLst>
            </p:cNvPr>
            <p:cNvSpPr>
              <a:spLocks/>
            </p:cNvSpPr>
            <p:nvPr/>
          </p:nvSpPr>
          <p:spPr bwMode="auto">
            <a:xfrm>
              <a:off x="3273050" y="2315931"/>
              <a:ext cx="20083" cy="20083"/>
            </a:xfrm>
            <a:custGeom>
              <a:avLst/>
              <a:gdLst>
                <a:gd name="T0" fmla="*/ 6 w 7"/>
                <a:gd name="T1" fmla="*/ 6 h 7"/>
                <a:gd name="T2" fmla="*/ 1 w 7"/>
                <a:gd name="T3" fmla="*/ 1 h 7"/>
                <a:gd name="T4" fmla="*/ 6 w 7"/>
                <a:gd name="T5" fmla="*/ 6 h 7"/>
              </a:gdLst>
              <a:ahLst/>
              <a:cxnLst>
                <a:cxn ang="0">
                  <a:pos x="T0" y="T1"/>
                </a:cxn>
                <a:cxn ang="0">
                  <a:pos x="T2" y="T3"/>
                </a:cxn>
                <a:cxn ang="0">
                  <a:pos x="T4" y="T5"/>
                </a:cxn>
              </a:cxnLst>
              <a:rect l="0" t="0" r="r" b="b"/>
              <a:pathLst>
                <a:path w="7" h="7">
                  <a:moveTo>
                    <a:pt x="6" y="6"/>
                  </a:moveTo>
                  <a:cubicBezTo>
                    <a:pt x="7" y="5"/>
                    <a:pt x="2" y="0"/>
                    <a:pt x="1" y="1"/>
                  </a:cubicBezTo>
                  <a:cubicBezTo>
                    <a:pt x="0" y="2"/>
                    <a:pt x="4" y="7"/>
                    <a:pt x="6" y="6"/>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25" name="Freeform 15">
              <a:extLst>
                <a:ext uri="{FF2B5EF4-FFF2-40B4-BE49-F238E27FC236}">
                  <a16:creationId xmlns:a16="http://schemas.microsoft.com/office/drawing/2014/main" id="{44317A73-8EF9-4546-91C5-C2956BC86B2F}"/>
                </a:ext>
              </a:extLst>
            </p:cNvPr>
            <p:cNvSpPr>
              <a:spLocks/>
            </p:cNvSpPr>
            <p:nvPr/>
          </p:nvSpPr>
          <p:spPr bwMode="auto">
            <a:xfrm>
              <a:off x="3302059" y="2324113"/>
              <a:ext cx="5951" cy="8926"/>
            </a:xfrm>
            <a:custGeom>
              <a:avLst/>
              <a:gdLst>
                <a:gd name="T0" fmla="*/ 2 w 2"/>
                <a:gd name="T1" fmla="*/ 1 h 3"/>
                <a:gd name="T2" fmla="*/ 0 w 2"/>
                <a:gd name="T3" fmla="*/ 1 h 3"/>
                <a:gd name="T4" fmla="*/ 2 w 2"/>
                <a:gd name="T5" fmla="*/ 1 h 3"/>
              </a:gdLst>
              <a:ahLst/>
              <a:cxnLst>
                <a:cxn ang="0">
                  <a:pos x="T0" y="T1"/>
                </a:cxn>
                <a:cxn ang="0">
                  <a:pos x="T2" y="T3"/>
                </a:cxn>
                <a:cxn ang="0">
                  <a:pos x="T4" y="T5"/>
                </a:cxn>
              </a:cxnLst>
              <a:rect l="0" t="0" r="r" b="b"/>
              <a:pathLst>
                <a:path w="2" h="3">
                  <a:moveTo>
                    <a:pt x="2" y="1"/>
                  </a:moveTo>
                  <a:cubicBezTo>
                    <a:pt x="2" y="0"/>
                    <a:pt x="0" y="0"/>
                    <a:pt x="0" y="1"/>
                  </a:cubicBezTo>
                  <a:cubicBezTo>
                    <a:pt x="0" y="1"/>
                    <a:pt x="2" y="3"/>
                    <a:pt x="2" y="1"/>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26" name="Freeform 16">
              <a:extLst>
                <a:ext uri="{FF2B5EF4-FFF2-40B4-BE49-F238E27FC236}">
                  <a16:creationId xmlns:a16="http://schemas.microsoft.com/office/drawing/2014/main" id="{CBE32109-5D73-4A20-B407-7688214AF926}"/>
                </a:ext>
              </a:extLst>
            </p:cNvPr>
            <p:cNvSpPr>
              <a:spLocks/>
            </p:cNvSpPr>
            <p:nvPr/>
          </p:nvSpPr>
          <p:spPr bwMode="auto">
            <a:xfrm>
              <a:off x="3055113" y="2292873"/>
              <a:ext cx="344384" cy="650834"/>
            </a:xfrm>
            <a:custGeom>
              <a:avLst/>
              <a:gdLst>
                <a:gd name="T0" fmla="*/ 36 w 120"/>
                <a:gd name="T1" fmla="*/ 54 h 227"/>
                <a:gd name="T2" fmla="*/ 23 w 120"/>
                <a:gd name="T3" fmla="*/ 57 h 227"/>
                <a:gd name="T4" fmla="*/ 5 w 120"/>
                <a:gd name="T5" fmla="*/ 63 h 227"/>
                <a:gd name="T6" fmla="*/ 12 w 120"/>
                <a:gd name="T7" fmla="*/ 67 h 227"/>
                <a:gd name="T8" fmla="*/ 9 w 120"/>
                <a:gd name="T9" fmla="*/ 77 h 227"/>
                <a:gd name="T10" fmla="*/ 15 w 120"/>
                <a:gd name="T11" fmla="*/ 100 h 227"/>
                <a:gd name="T12" fmla="*/ 22 w 120"/>
                <a:gd name="T13" fmla="*/ 105 h 227"/>
                <a:gd name="T14" fmla="*/ 12 w 120"/>
                <a:gd name="T15" fmla="*/ 120 h 227"/>
                <a:gd name="T16" fmla="*/ 12 w 120"/>
                <a:gd name="T17" fmla="*/ 124 h 227"/>
                <a:gd name="T18" fmla="*/ 19 w 120"/>
                <a:gd name="T19" fmla="*/ 127 h 227"/>
                <a:gd name="T20" fmla="*/ 10 w 120"/>
                <a:gd name="T21" fmla="*/ 129 h 227"/>
                <a:gd name="T22" fmla="*/ 5 w 120"/>
                <a:gd name="T23" fmla="*/ 147 h 227"/>
                <a:gd name="T24" fmla="*/ 8 w 120"/>
                <a:gd name="T25" fmla="*/ 180 h 227"/>
                <a:gd name="T26" fmla="*/ 18 w 120"/>
                <a:gd name="T27" fmla="*/ 181 h 227"/>
                <a:gd name="T28" fmla="*/ 21 w 120"/>
                <a:gd name="T29" fmla="*/ 174 h 227"/>
                <a:gd name="T30" fmla="*/ 37 w 120"/>
                <a:gd name="T31" fmla="*/ 173 h 227"/>
                <a:gd name="T32" fmla="*/ 47 w 120"/>
                <a:gd name="T33" fmla="*/ 168 h 227"/>
                <a:gd name="T34" fmla="*/ 58 w 120"/>
                <a:gd name="T35" fmla="*/ 161 h 227"/>
                <a:gd name="T36" fmla="*/ 59 w 120"/>
                <a:gd name="T37" fmla="*/ 176 h 227"/>
                <a:gd name="T38" fmla="*/ 57 w 120"/>
                <a:gd name="T39" fmla="*/ 190 h 227"/>
                <a:gd name="T40" fmla="*/ 59 w 120"/>
                <a:gd name="T41" fmla="*/ 201 h 227"/>
                <a:gd name="T42" fmla="*/ 61 w 120"/>
                <a:gd name="T43" fmla="*/ 206 h 227"/>
                <a:gd name="T44" fmla="*/ 61 w 120"/>
                <a:gd name="T45" fmla="*/ 225 h 227"/>
                <a:gd name="T46" fmla="*/ 75 w 120"/>
                <a:gd name="T47" fmla="*/ 224 h 227"/>
                <a:gd name="T48" fmla="*/ 85 w 120"/>
                <a:gd name="T49" fmla="*/ 213 h 227"/>
                <a:gd name="T50" fmla="*/ 96 w 120"/>
                <a:gd name="T51" fmla="*/ 208 h 227"/>
                <a:gd name="T52" fmla="*/ 102 w 120"/>
                <a:gd name="T53" fmla="*/ 195 h 227"/>
                <a:gd name="T54" fmla="*/ 113 w 120"/>
                <a:gd name="T55" fmla="*/ 172 h 227"/>
                <a:gd name="T56" fmla="*/ 118 w 120"/>
                <a:gd name="T57" fmla="*/ 155 h 227"/>
                <a:gd name="T58" fmla="*/ 105 w 120"/>
                <a:gd name="T59" fmla="*/ 141 h 227"/>
                <a:gd name="T60" fmla="*/ 98 w 120"/>
                <a:gd name="T61" fmla="*/ 141 h 227"/>
                <a:gd name="T62" fmla="*/ 89 w 120"/>
                <a:gd name="T63" fmla="*/ 123 h 227"/>
                <a:gd name="T64" fmla="*/ 87 w 120"/>
                <a:gd name="T65" fmla="*/ 114 h 227"/>
                <a:gd name="T66" fmla="*/ 80 w 120"/>
                <a:gd name="T67" fmla="*/ 94 h 227"/>
                <a:gd name="T68" fmla="*/ 80 w 120"/>
                <a:gd name="T69" fmla="*/ 83 h 227"/>
                <a:gd name="T70" fmla="*/ 83 w 120"/>
                <a:gd name="T71" fmla="*/ 79 h 227"/>
                <a:gd name="T72" fmla="*/ 86 w 120"/>
                <a:gd name="T73" fmla="*/ 68 h 227"/>
                <a:gd name="T74" fmla="*/ 84 w 120"/>
                <a:gd name="T75" fmla="*/ 47 h 227"/>
                <a:gd name="T76" fmla="*/ 77 w 120"/>
                <a:gd name="T77" fmla="*/ 29 h 227"/>
                <a:gd name="T78" fmla="*/ 73 w 120"/>
                <a:gd name="T79" fmla="*/ 34 h 227"/>
                <a:gd name="T80" fmla="*/ 81 w 120"/>
                <a:gd name="T81" fmla="*/ 21 h 227"/>
                <a:gd name="T82" fmla="*/ 68 w 120"/>
                <a:gd name="T83" fmla="*/ 24 h 227"/>
                <a:gd name="T84" fmla="*/ 64 w 120"/>
                <a:gd name="T85" fmla="*/ 17 h 227"/>
                <a:gd name="T86" fmla="*/ 62 w 120"/>
                <a:gd name="T87" fmla="*/ 7 h 227"/>
                <a:gd name="T88" fmla="*/ 54 w 120"/>
                <a:gd name="T89" fmla="*/ 1 h 227"/>
                <a:gd name="T90" fmla="*/ 58 w 120"/>
                <a:gd name="T91" fmla="*/ 12 h 227"/>
                <a:gd name="T92" fmla="*/ 59 w 120"/>
                <a:gd name="T93" fmla="*/ 24 h 227"/>
                <a:gd name="T94" fmla="*/ 54 w 120"/>
                <a:gd name="T95" fmla="*/ 31 h 227"/>
                <a:gd name="T96" fmla="*/ 61 w 120"/>
                <a:gd name="T97" fmla="*/ 47 h 227"/>
                <a:gd name="T98" fmla="*/ 54 w 120"/>
                <a:gd name="T99" fmla="*/ 5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 h="227">
                  <a:moveTo>
                    <a:pt x="46" y="50"/>
                  </a:moveTo>
                  <a:cubicBezTo>
                    <a:pt x="43" y="50"/>
                    <a:pt x="41" y="51"/>
                    <a:pt x="41" y="52"/>
                  </a:cubicBezTo>
                  <a:cubicBezTo>
                    <a:pt x="40" y="53"/>
                    <a:pt x="37" y="54"/>
                    <a:pt x="36" y="54"/>
                  </a:cubicBezTo>
                  <a:cubicBezTo>
                    <a:pt x="35" y="53"/>
                    <a:pt x="32" y="53"/>
                    <a:pt x="32" y="55"/>
                  </a:cubicBezTo>
                  <a:cubicBezTo>
                    <a:pt x="32" y="56"/>
                    <a:pt x="28" y="59"/>
                    <a:pt x="27" y="58"/>
                  </a:cubicBezTo>
                  <a:cubicBezTo>
                    <a:pt x="26" y="58"/>
                    <a:pt x="24" y="56"/>
                    <a:pt x="23" y="57"/>
                  </a:cubicBezTo>
                  <a:cubicBezTo>
                    <a:pt x="22" y="58"/>
                    <a:pt x="19" y="61"/>
                    <a:pt x="18" y="60"/>
                  </a:cubicBezTo>
                  <a:cubicBezTo>
                    <a:pt x="17" y="59"/>
                    <a:pt x="15" y="59"/>
                    <a:pt x="15" y="59"/>
                  </a:cubicBezTo>
                  <a:cubicBezTo>
                    <a:pt x="14" y="60"/>
                    <a:pt x="8" y="63"/>
                    <a:pt x="5" y="63"/>
                  </a:cubicBezTo>
                  <a:cubicBezTo>
                    <a:pt x="5" y="64"/>
                    <a:pt x="5" y="66"/>
                    <a:pt x="6" y="67"/>
                  </a:cubicBezTo>
                  <a:cubicBezTo>
                    <a:pt x="6" y="68"/>
                    <a:pt x="9" y="71"/>
                    <a:pt x="9" y="70"/>
                  </a:cubicBezTo>
                  <a:cubicBezTo>
                    <a:pt x="9" y="69"/>
                    <a:pt x="12" y="65"/>
                    <a:pt x="12" y="67"/>
                  </a:cubicBezTo>
                  <a:cubicBezTo>
                    <a:pt x="13" y="68"/>
                    <a:pt x="12" y="70"/>
                    <a:pt x="11" y="70"/>
                  </a:cubicBezTo>
                  <a:cubicBezTo>
                    <a:pt x="11" y="70"/>
                    <a:pt x="8" y="71"/>
                    <a:pt x="8" y="72"/>
                  </a:cubicBezTo>
                  <a:cubicBezTo>
                    <a:pt x="8" y="73"/>
                    <a:pt x="8" y="76"/>
                    <a:pt x="9" y="77"/>
                  </a:cubicBezTo>
                  <a:cubicBezTo>
                    <a:pt x="10" y="78"/>
                    <a:pt x="11" y="81"/>
                    <a:pt x="11" y="82"/>
                  </a:cubicBezTo>
                  <a:cubicBezTo>
                    <a:pt x="11" y="83"/>
                    <a:pt x="10" y="86"/>
                    <a:pt x="11" y="88"/>
                  </a:cubicBezTo>
                  <a:cubicBezTo>
                    <a:pt x="12" y="91"/>
                    <a:pt x="15" y="99"/>
                    <a:pt x="15" y="100"/>
                  </a:cubicBezTo>
                  <a:cubicBezTo>
                    <a:pt x="15" y="101"/>
                    <a:pt x="16" y="103"/>
                    <a:pt x="16" y="103"/>
                  </a:cubicBezTo>
                  <a:cubicBezTo>
                    <a:pt x="17" y="103"/>
                    <a:pt x="20" y="102"/>
                    <a:pt x="20" y="103"/>
                  </a:cubicBezTo>
                  <a:cubicBezTo>
                    <a:pt x="21" y="103"/>
                    <a:pt x="24" y="106"/>
                    <a:pt x="22" y="105"/>
                  </a:cubicBezTo>
                  <a:cubicBezTo>
                    <a:pt x="20" y="105"/>
                    <a:pt x="17" y="105"/>
                    <a:pt x="17" y="105"/>
                  </a:cubicBezTo>
                  <a:cubicBezTo>
                    <a:pt x="16" y="106"/>
                    <a:pt x="11" y="107"/>
                    <a:pt x="11" y="108"/>
                  </a:cubicBezTo>
                  <a:cubicBezTo>
                    <a:pt x="12" y="109"/>
                    <a:pt x="11" y="120"/>
                    <a:pt x="12" y="120"/>
                  </a:cubicBezTo>
                  <a:cubicBezTo>
                    <a:pt x="13" y="119"/>
                    <a:pt x="16" y="115"/>
                    <a:pt x="17" y="117"/>
                  </a:cubicBezTo>
                  <a:cubicBezTo>
                    <a:pt x="17" y="120"/>
                    <a:pt x="16" y="122"/>
                    <a:pt x="15" y="122"/>
                  </a:cubicBezTo>
                  <a:cubicBezTo>
                    <a:pt x="14" y="122"/>
                    <a:pt x="12" y="122"/>
                    <a:pt x="12" y="124"/>
                  </a:cubicBezTo>
                  <a:cubicBezTo>
                    <a:pt x="12" y="125"/>
                    <a:pt x="10" y="127"/>
                    <a:pt x="12" y="126"/>
                  </a:cubicBezTo>
                  <a:cubicBezTo>
                    <a:pt x="14" y="126"/>
                    <a:pt x="15" y="124"/>
                    <a:pt x="16" y="124"/>
                  </a:cubicBezTo>
                  <a:cubicBezTo>
                    <a:pt x="16" y="125"/>
                    <a:pt x="20" y="126"/>
                    <a:pt x="19" y="127"/>
                  </a:cubicBezTo>
                  <a:cubicBezTo>
                    <a:pt x="18" y="128"/>
                    <a:pt x="15" y="128"/>
                    <a:pt x="15" y="130"/>
                  </a:cubicBezTo>
                  <a:cubicBezTo>
                    <a:pt x="15" y="131"/>
                    <a:pt x="15" y="132"/>
                    <a:pt x="14" y="132"/>
                  </a:cubicBezTo>
                  <a:cubicBezTo>
                    <a:pt x="13" y="131"/>
                    <a:pt x="10" y="128"/>
                    <a:pt x="10" y="129"/>
                  </a:cubicBezTo>
                  <a:cubicBezTo>
                    <a:pt x="9" y="129"/>
                    <a:pt x="5" y="128"/>
                    <a:pt x="5" y="129"/>
                  </a:cubicBezTo>
                  <a:cubicBezTo>
                    <a:pt x="5" y="130"/>
                    <a:pt x="6" y="133"/>
                    <a:pt x="6" y="135"/>
                  </a:cubicBezTo>
                  <a:cubicBezTo>
                    <a:pt x="7" y="137"/>
                    <a:pt x="5" y="145"/>
                    <a:pt x="5" y="147"/>
                  </a:cubicBezTo>
                  <a:cubicBezTo>
                    <a:pt x="5" y="149"/>
                    <a:pt x="0" y="151"/>
                    <a:pt x="0" y="153"/>
                  </a:cubicBezTo>
                  <a:cubicBezTo>
                    <a:pt x="1" y="154"/>
                    <a:pt x="0" y="174"/>
                    <a:pt x="0" y="176"/>
                  </a:cubicBezTo>
                  <a:cubicBezTo>
                    <a:pt x="3" y="179"/>
                    <a:pt x="6" y="178"/>
                    <a:pt x="8" y="180"/>
                  </a:cubicBezTo>
                  <a:cubicBezTo>
                    <a:pt x="9" y="181"/>
                    <a:pt x="10" y="179"/>
                    <a:pt x="11" y="179"/>
                  </a:cubicBezTo>
                  <a:cubicBezTo>
                    <a:pt x="12" y="179"/>
                    <a:pt x="13" y="182"/>
                    <a:pt x="13" y="182"/>
                  </a:cubicBezTo>
                  <a:cubicBezTo>
                    <a:pt x="14" y="183"/>
                    <a:pt x="17" y="180"/>
                    <a:pt x="18" y="181"/>
                  </a:cubicBezTo>
                  <a:cubicBezTo>
                    <a:pt x="20" y="181"/>
                    <a:pt x="20" y="180"/>
                    <a:pt x="20" y="180"/>
                  </a:cubicBezTo>
                  <a:cubicBezTo>
                    <a:pt x="20" y="179"/>
                    <a:pt x="21" y="178"/>
                    <a:pt x="22" y="177"/>
                  </a:cubicBezTo>
                  <a:cubicBezTo>
                    <a:pt x="23" y="177"/>
                    <a:pt x="21" y="174"/>
                    <a:pt x="21" y="174"/>
                  </a:cubicBezTo>
                  <a:cubicBezTo>
                    <a:pt x="21" y="173"/>
                    <a:pt x="25" y="175"/>
                    <a:pt x="27" y="172"/>
                  </a:cubicBezTo>
                  <a:cubicBezTo>
                    <a:pt x="28" y="171"/>
                    <a:pt x="33" y="171"/>
                    <a:pt x="33" y="171"/>
                  </a:cubicBezTo>
                  <a:cubicBezTo>
                    <a:pt x="33" y="171"/>
                    <a:pt x="36" y="172"/>
                    <a:pt x="37" y="173"/>
                  </a:cubicBezTo>
                  <a:cubicBezTo>
                    <a:pt x="38" y="174"/>
                    <a:pt x="42" y="169"/>
                    <a:pt x="42" y="169"/>
                  </a:cubicBezTo>
                  <a:cubicBezTo>
                    <a:pt x="43" y="169"/>
                    <a:pt x="44" y="167"/>
                    <a:pt x="44" y="166"/>
                  </a:cubicBezTo>
                  <a:cubicBezTo>
                    <a:pt x="44" y="165"/>
                    <a:pt x="46" y="167"/>
                    <a:pt x="47" y="168"/>
                  </a:cubicBezTo>
                  <a:cubicBezTo>
                    <a:pt x="47" y="169"/>
                    <a:pt x="51" y="162"/>
                    <a:pt x="51" y="162"/>
                  </a:cubicBezTo>
                  <a:cubicBezTo>
                    <a:pt x="51" y="161"/>
                    <a:pt x="54" y="160"/>
                    <a:pt x="55" y="160"/>
                  </a:cubicBezTo>
                  <a:cubicBezTo>
                    <a:pt x="56" y="160"/>
                    <a:pt x="58" y="160"/>
                    <a:pt x="58" y="161"/>
                  </a:cubicBezTo>
                  <a:cubicBezTo>
                    <a:pt x="59" y="162"/>
                    <a:pt x="60" y="161"/>
                    <a:pt x="61" y="161"/>
                  </a:cubicBezTo>
                  <a:cubicBezTo>
                    <a:pt x="62" y="161"/>
                    <a:pt x="64" y="166"/>
                    <a:pt x="65" y="167"/>
                  </a:cubicBezTo>
                  <a:cubicBezTo>
                    <a:pt x="66" y="168"/>
                    <a:pt x="59" y="174"/>
                    <a:pt x="59" y="176"/>
                  </a:cubicBezTo>
                  <a:cubicBezTo>
                    <a:pt x="59" y="178"/>
                    <a:pt x="56" y="182"/>
                    <a:pt x="56" y="183"/>
                  </a:cubicBezTo>
                  <a:cubicBezTo>
                    <a:pt x="55" y="184"/>
                    <a:pt x="58" y="187"/>
                    <a:pt x="59" y="188"/>
                  </a:cubicBezTo>
                  <a:cubicBezTo>
                    <a:pt x="60" y="188"/>
                    <a:pt x="58" y="190"/>
                    <a:pt x="57" y="190"/>
                  </a:cubicBezTo>
                  <a:cubicBezTo>
                    <a:pt x="56" y="191"/>
                    <a:pt x="59" y="194"/>
                    <a:pt x="59" y="195"/>
                  </a:cubicBezTo>
                  <a:cubicBezTo>
                    <a:pt x="60" y="195"/>
                    <a:pt x="58" y="198"/>
                    <a:pt x="58" y="198"/>
                  </a:cubicBezTo>
                  <a:cubicBezTo>
                    <a:pt x="57" y="198"/>
                    <a:pt x="59" y="200"/>
                    <a:pt x="59" y="201"/>
                  </a:cubicBezTo>
                  <a:cubicBezTo>
                    <a:pt x="60" y="202"/>
                    <a:pt x="62" y="200"/>
                    <a:pt x="63" y="200"/>
                  </a:cubicBezTo>
                  <a:cubicBezTo>
                    <a:pt x="64" y="200"/>
                    <a:pt x="64" y="202"/>
                    <a:pt x="64" y="203"/>
                  </a:cubicBezTo>
                  <a:cubicBezTo>
                    <a:pt x="64" y="204"/>
                    <a:pt x="62" y="205"/>
                    <a:pt x="61" y="206"/>
                  </a:cubicBezTo>
                  <a:cubicBezTo>
                    <a:pt x="60" y="206"/>
                    <a:pt x="62" y="214"/>
                    <a:pt x="62" y="215"/>
                  </a:cubicBezTo>
                  <a:cubicBezTo>
                    <a:pt x="62" y="217"/>
                    <a:pt x="58" y="223"/>
                    <a:pt x="57" y="224"/>
                  </a:cubicBezTo>
                  <a:cubicBezTo>
                    <a:pt x="57" y="225"/>
                    <a:pt x="60" y="225"/>
                    <a:pt x="61" y="225"/>
                  </a:cubicBezTo>
                  <a:cubicBezTo>
                    <a:pt x="62" y="225"/>
                    <a:pt x="63" y="226"/>
                    <a:pt x="65" y="226"/>
                  </a:cubicBezTo>
                  <a:cubicBezTo>
                    <a:pt x="66" y="225"/>
                    <a:pt x="69" y="227"/>
                    <a:pt x="70" y="227"/>
                  </a:cubicBezTo>
                  <a:cubicBezTo>
                    <a:pt x="72" y="227"/>
                    <a:pt x="74" y="225"/>
                    <a:pt x="75" y="224"/>
                  </a:cubicBezTo>
                  <a:cubicBezTo>
                    <a:pt x="76" y="224"/>
                    <a:pt x="78" y="221"/>
                    <a:pt x="78" y="220"/>
                  </a:cubicBezTo>
                  <a:cubicBezTo>
                    <a:pt x="79" y="218"/>
                    <a:pt x="80" y="218"/>
                    <a:pt x="81" y="217"/>
                  </a:cubicBezTo>
                  <a:cubicBezTo>
                    <a:pt x="83" y="217"/>
                    <a:pt x="84" y="214"/>
                    <a:pt x="85" y="213"/>
                  </a:cubicBezTo>
                  <a:cubicBezTo>
                    <a:pt x="85" y="211"/>
                    <a:pt x="89" y="214"/>
                    <a:pt x="90" y="214"/>
                  </a:cubicBezTo>
                  <a:cubicBezTo>
                    <a:pt x="90" y="212"/>
                    <a:pt x="93" y="210"/>
                    <a:pt x="94" y="210"/>
                  </a:cubicBezTo>
                  <a:cubicBezTo>
                    <a:pt x="96" y="210"/>
                    <a:pt x="97" y="210"/>
                    <a:pt x="96" y="208"/>
                  </a:cubicBezTo>
                  <a:cubicBezTo>
                    <a:pt x="94" y="207"/>
                    <a:pt x="95" y="206"/>
                    <a:pt x="97" y="205"/>
                  </a:cubicBezTo>
                  <a:cubicBezTo>
                    <a:pt x="99" y="204"/>
                    <a:pt x="103" y="200"/>
                    <a:pt x="102" y="199"/>
                  </a:cubicBezTo>
                  <a:cubicBezTo>
                    <a:pt x="101" y="198"/>
                    <a:pt x="99" y="197"/>
                    <a:pt x="102" y="195"/>
                  </a:cubicBezTo>
                  <a:cubicBezTo>
                    <a:pt x="102" y="194"/>
                    <a:pt x="101" y="189"/>
                    <a:pt x="102" y="188"/>
                  </a:cubicBezTo>
                  <a:cubicBezTo>
                    <a:pt x="103" y="186"/>
                    <a:pt x="108" y="181"/>
                    <a:pt x="108" y="180"/>
                  </a:cubicBezTo>
                  <a:cubicBezTo>
                    <a:pt x="109" y="178"/>
                    <a:pt x="111" y="173"/>
                    <a:pt x="113" y="172"/>
                  </a:cubicBezTo>
                  <a:cubicBezTo>
                    <a:pt x="115" y="171"/>
                    <a:pt x="118" y="169"/>
                    <a:pt x="118" y="167"/>
                  </a:cubicBezTo>
                  <a:cubicBezTo>
                    <a:pt x="118" y="165"/>
                    <a:pt x="118" y="161"/>
                    <a:pt x="119" y="159"/>
                  </a:cubicBezTo>
                  <a:cubicBezTo>
                    <a:pt x="120" y="157"/>
                    <a:pt x="119" y="157"/>
                    <a:pt x="118" y="155"/>
                  </a:cubicBezTo>
                  <a:cubicBezTo>
                    <a:pt x="117" y="153"/>
                    <a:pt x="115" y="149"/>
                    <a:pt x="114" y="149"/>
                  </a:cubicBezTo>
                  <a:cubicBezTo>
                    <a:pt x="113" y="149"/>
                    <a:pt x="112" y="150"/>
                    <a:pt x="111" y="148"/>
                  </a:cubicBezTo>
                  <a:cubicBezTo>
                    <a:pt x="110" y="146"/>
                    <a:pt x="106" y="140"/>
                    <a:pt x="105" y="141"/>
                  </a:cubicBezTo>
                  <a:cubicBezTo>
                    <a:pt x="105" y="141"/>
                    <a:pt x="103" y="145"/>
                    <a:pt x="102" y="143"/>
                  </a:cubicBezTo>
                  <a:cubicBezTo>
                    <a:pt x="102" y="142"/>
                    <a:pt x="101" y="139"/>
                    <a:pt x="100" y="140"/>
                  </a:cubicBezTo>
                  <a:cubicBezTo>
                    <a:pt x="100" y="141"/>
                    <a:pt x="98" y="142"/>
                    <a:pt x="98" y="141"/>
                  </a:cubicBezTo>
                  <a:cubicBezTo>
                    <a:pt x="97" y="140"/>
                    <a:pt x="94" y="136"/>
                    <a:pt x="94" y="136"/>
                  </a:cubicBezTo>
                  <a:cubicBezTo>
                    <a:pt x="93" y="135"/>
                    <a:pt x="94" y="128"/>
                    <a:pt x="93" y="127"/>
                  </a:cubicBezTo>
                  <a:cubicBezTo>
                    <a:pt x="92" y="126"/>
                    <a:pt x="90" y="123"/>
                    <a:pt x="89" y="123"/>
                  </a:cubicBezTo>
                  <a:cubicBezTo>
                    <a:pt x="89" y="123"/>
                    <a:pt x="86" y="122"/>
                    <a:pt x="86" y="121"/>
                  </a:cubicBezTo>
                  <a:cubicBezTo>
                    <a:pt x="86" y="120"/>
                    <a:pt x="85" y="118"/>
                    <a:pt x="86" y="117"/>
                  </a:cubicBezTo>
                  <a:cubicBezTo>
                    <a:pt x="87" y="117"/>
                    <a:pt x="87" y="115"/>
                    <a:pt x="87" y="114"/>
                  </a:cubicBezTo>
                  <a:cubicBezTo>
                    <a:pt x="86" y="114"/>
                    <a:pt x="84" y="110"/>
                    <a:pt x="84" y="109"/>
                  </a:cubicBezTo>
                  <a:cubicBezTo>
                    <a:pt x="84" y="108"/>
                    <a:pt x="85" y="105"/>
                    <a:pt x="84" y="104"/>
                  </a:cubicBezTo>
                  <a:cubicBezTo>
                    <a:pt x="84" y="103"/>
                    <a:pt x="80" y="95"/>
                    <a:pt x="80" y="94"/>
                  </a:cubicBezTo>
                  <a:cubicBezTo>
                    <a:pt x="80" y="93"/>
                    <a:pt x="80" y="91"/>
                    <a:pt x="80" y="90"/>
                  </a:cubicBezTo>
                  <a:cubicBezTo>
                    <a:pt x="79" y="89"/>
                    <a:pt x="76" y="86"/>
                    <a:pt x="77" y="85"/>
                  </a:cubicBezTo>
                  <a:cubicBezTo>
                    <a:pt x="78" y="85"/>
                    <a:pt x="79" y="83"/>
                    <a:pt x="80" y="83"/>
                  </a:cubicBezTo>
                  <a:cubicBezTo>
                    <a:pt x="80" y="83"/>
                    <a:pt x="82" y="84"/>
                    <a:pt x="82" y="84"/>
                  </a:cubicBezTo>
                  <a:cubicBezTo>
                    <a:pt x="82" y="83"/>
                    <a:pt x="84" y="83"/>
                    <a:pt x="84" y="82"/>
                  </a:cubicBezTo>
                  <a:cubicBezTo>
                    <a:pt x="83" y="81"/>
                    <a:pt x="82" y="80"/>
                    <a:pt x="83" y="79"/>
                  </a:cubicBezTo>
                  <a:cubicBezTo>
                    <a:pt x="84" y="78"/>
                    <a:pt x="85" y="77"/>
                    <a:pt x="84" y="76"/>
                  </a:cubicBezTo>
                  <a:cubicBezTo>
                    <a:pt x="84" y="74"/>
                    <a:pt x="86" y="73"/>
                    <a:pt x="86" y="73"/>
                  </a:cubicBezTo>
                  <a:cubicBezTo>
                    <a:pt x="86" y="72"/>
                    <a:pt x="87" y="69"/>
                    <a:pt x="86" y="68"/>
                  </a:cubicBezTo>
                  <a:cubicBezTo>
                    <a:pt x="85" y="67"/>
                    <a:pt x="83" y="64"/>
                    <a:pt x="84" y="62"/>
                  </a:cubicBezTo>
                  <a:cubicBezTo>
                    <a:pt x="84" y="60"/>
                    <a:pt x="84" y="52"/>
                    <a:pt x="84" y="52"/>
                  </a:cubicBezTo>
                  <a:cubicBezTo>
                    <a:pt x="85" y="51"/>
                    <a:pt x="85" y="47"/>
                    <a:pt x="84" y="47"/>
                  </a:cubicBezTo>
                  <a:cubicBezTo>
                    <a:pt x="83" y="46"/>
                    <a:pt x="84" y="42"/>
                    <a:pt x="83" y="41"/>
                  </a:cubicBezTo>
                  <a:cubicBezTo>
                    <a:pt x="83" y="41"/>
                    <a:pt x="82" y="35"/>
                    <a:pt x="81" y="34"/>
                  </a:cubicBezTo>
                  <a:cubicBezTo>
                    <a:pt x="80" y="33"/>
                    <a:pt x="78" y="29"/>
                    <a:pt x="77" y="29"/>
                  </a:cubicBezTo>
                  <a:cubicBezTo>
                    <a:pt x="77" y="30"/>
                    <a:pt x="76" y="31"/>
                    <a:pt x="76" y="30"/>
                  </a:cubicBezTo>
                  <a:cubicBezTo>
                    <a:pt x="75" y="29"/>
                    <a:pt x="73" y="30"/>
                    <a:pt x="74" y="30"/>
                  </a:cubicBezTo>
                  <a:cubicBezTo>
                    <a:pt x="74" y="31"/>
                    <a:pt x="74" y="34"/>
                    <a:pt x="73" y="34"/>
                  </a:cubicBezTo>
                  <a:cubicBezTo>
                    <a:pt x="72" y="33"/>
                    <a:pt x="71" y="30"/>
                    <a:pt x="72" y="29"/>
                  </a:cubicBezTo>
                  <a:cubicBezTo>
                    <a:pt x="73" y="28"/>
                    <a:pt x="78" y="23"/>
                    <a:pt x="79" y="23"/>
                  </a:cubicBezTo>
                  <a:cubicBezTo>
                    <a:pt x="80" y="23"/>
                    <a:pt x="82" y="22"/>
                    <a:pt x="81" y="21"/>
                  </a:cubicBezTo>
                  <a:cubicBezTo>
                    <a:pt x="81" y="20"/>
                    <a:pt x="79" y="19"/>
                    <a:pt x="78" y="19"/>
                  </a:cubicBezTo>
                  <a:cubicBezTo>
                    <a:pt x="77" y="19"/>
                    <a:pt x="72" y="20"/>
                    <a:pt x="71" y="21"/>
                  </a:cubicBezTo>
                  <a:cubicBezTo>
                    <a:pt x="71" y="21"/>
                    <a:pt x="68" y="24"/>
                    <a:pt x="68" y="24"/>
                  </a:cubicBezTo>
                  <a:cubicBezTo>
                    <a:pt x="68" y="23"/>
                    <a:pt x="67" y="22"/>
                    <a:pt x="68" y="22"/>
                  </a:cubicBezTo>
                  <a:cubicBezTo>
                    <a:pt x="69" y="21"/>
                    <a:pt x="68" y="19"/>
                    <a:pt x="67" y="18"/>
                  </a:cubicBezTo>
                  <a:cubicBezTo>
                    <a:pt x="66" y="17"/>
                    <a:pt x="64" y="18"/>
                    <a:pt x="64" y="17"/>
                  </a:cubicBezTo>
                  <a:cubicBezTo>
                    <a:pt x="63" y="16"/>
                    <a:pt x="65" y="17"/>
                    <a:pt x="65" y="15"/>
                  </a:cubicBezTo>
                  <a:cubicBezTo>
                    <a:pt x="65" y="13"/>
                    <a:pt x="65" y="11"/>
                    <a:pt x="64" y="10"/>
                  </a:cubicBezTo>
                  <a:cubicBezTo>
                    <a:pt x="63" y="10"/>
                    <a:pt x="62" y="8"/>
                    <a:pt x="62" y="7"/>
                  </a:cubicBezTo>
                  <a:cubicBezTo>
                    <a:pt x="62" y="6"/>
                    <a:pt x="60" y="3"/>
                    <a:pt x="60" y="3"/>
                  </a:cubicBezTo>
                  <a:cubicBezTo>
                    <a:pt x="60" y="4"/>
                    <a:pt x="59" y="5"/>
                    <a:pt x="58" y="4"/>
                  </a:cubicBezTo>
                  <a:cubicBezTo>
                    <a:pt x="57" y="3"/>
                    <a:pt x="55" y="1"/>
                    <a:pt x="54" y="1"/>
                  </a:cubicBezTo>
                  <a:cubicBezTo>
                    <a:pt x="54" y="1"/>
                    <a:pt x="51" y="0"/>
                    <a:pt x="50" y="1"/>
                  </a:cubicBezTo>
                  <a:cubicBezTo>
                    <a:pt x="50" y="1"/>
                    <a:pt x="49" y="3"/>
                    <a:pt x="50" y="4"/>
                  </a:cubicBezTo>
                  <a:cubicBezTo>
                    <a:pt x="51" y="5"/>
                    <a:pt x="56" y="12"/>
                    <a:pt x="58" y="12"/>
                  </a:cubicBezTo>
                  <a:cubicBezTo>
                    <a:pt x="60" y="12"/>
                    <a:pt x="56" y="13"/>
                    <a:pt x="56" y="14"/>
                  </a:cubicBezTo>
                  <a:cubicBezTo>
                    <a:pt x="56" y="15"/>
                    <a:pt x="56" y="20"/>
                    <a:pt x="57" y="21"/>
                  </a:cubicBezTo>
                  <a:cubicBezTo>
                    <a:pt x="58" y="21"/>
                    <a:pt x="59" y="23"/>
                    <a:pt x="59" y="24"/>
                  </a:cubicBezTo>
                  <a:cubicBezTo>
                    <a:pt x="59" y="27"/>
                    <a:pt x="56" y="26"/>
                    <a:pt x="55" y="27"/>
                  </a:cubicBezTo>
                  <a:cubicBezTo>
                    <a:pt x="54" y="27"/>
                    <a:pt x="57" y="30"/>
                    <a:pt x="56" y="30"/>
                  </a:cubicBezTo>
                  <a:cubicBezTo>
                    <a:pt x="54" y="30"/>
                    <a:pt x="54" y="31"/>
                    <a:pt x="54" y="31"/>
                  </a:cubicBezTo>
                  <a:cubicBezTo>
                    <a:pt x="54" y="32"/>
                    <a:pt x="56" y="35"/>
                    <a:pt x="56" y="36"/>
                  </a:cubicBezTo>
                  <a:cubicBezTo>
                    <a:pt x="57" y="36"/>
                    <a:pt x="60" y="42"/>
                    <a:pt x="61" y="43"/>
                  </a:cubicBezTo>
                  <a:cubicBezTo>
                    <a:pt x="61" y="44"/>
                    <a:pt x="62" y="47"/>
                    <a:pt x="61" y="47"/>
                  </a:cubicBezTo>
                  <a:cubicBezTo>
                    <a:pt x="60" y="48"/>
                    <a:pt x="60" y="49"/>
                    <a:pt x="60" y="50"/>
                  </a:cubicBezTo>
                  <a:cubicBezTo>
                    <a:pt x="61" y="51"/>
                    <a:pt x="62" y="54"/>
                    <a:pt x="61" y="55"/>
                  </a:cubicBezTo>
                  <a:cubicBezTo>
                    <a:pt x="61" y="56"/>
                    <a:pt x="55" y="59"/>
                    <a:pt x="54" y="59"/>
                  </a:cubicBezTo>
                  <a:cubicBezTo>
                    <a:pt x="53" y="59"/>
                    <a:pt x="51" y="59"/>
                    <a:pt x="49" y="58"/>
                  </a:cubicBezTo>
                  <a:cubicBezTo>
                    <a:pt x="48" y="57"/>
                    <a:pt x="46" y="51"/>
                    <a:pt x="46" y="50"/>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27" name="Freeform 19">
              <a:extLst>
                <a:ext uri="{FF2B5EF4-FFF2-40B4-BE49-F238E27FC236}">
                  <a16:creationId xmlns:a16="http://schemas.microsoft.com/office/drawing/2014/main" id="{2BAF7619-9842-4B2B-8245-951D0E9C76B6}"/>
                </a:ext>
              </a:extLst>
            </p:cNvPr>
            <p:cNvSpPr>
              <a:spLocks/>
            </p:cNvSpPr>
            <p:nvPr/>
          </p:nvSpPr>
          <p:spPr bwMode="auto">
            <a:xfrm>
              <a:off x="2948749" y="1946257"/>
              <a:ext cx="5951" cy="14132"/>
            </a:xfrm>
            <a:custGeom>
              <a:avLst/>
              <a:gdLst>
                <a:gd name="T0" fmla="*/ 0 w 2"/>
                <a:gd name="T1" fmla="*/ 1 h 5"/>
                <a:gd name="T2" fmla="*/ 0 w 2"/>
                <a:gd name="T3" fmla="*/ 3 h 5"/>
                <a:gd name="T4" fmla="*/ 2 w 2"/>
                <a:gd name="T5" fmla="*/ 5 h 5"/>
                <a:gd name="T6" fmla="*/ 2 w 2"/>
                <a:gd name="T7" fmla="*/ 3 h 5"/>
                <a:gd name="T8" fmla="*/ 0 w 2"/>
                <a:gd name="T9" fmla="*/ 1 h 5"/>
              </a:gdLst>
              <a:ahLst/>
              <a:cxnLst>
                <a:cxn ang="0">
                  <a:pos x="T0" y="T1"/>
                </a:cxn>
                <a:cxn ang="0">
                  <a:pos x="T2" y="T3"/>
                </a:cxn>
                <a:cxn ang="0">
                  <a:pos x="T4" y="T5"/>
                </a:cxn>
                <a:cxn ang="0">
                  <a:pos x="T6" y="T7"/>
                </a:cxn>
                <a:cxn ang="0">
                  <a:pos x="T8" y="T9"/>
                </a:cxn>
              </a:cxnLst>
              <a:rect l="0" t="0" r="r" b="b"/>
              <a:pathLst>
                <a:path w="2" h="5">
                  <a:moveTo>
                    <a:pt x="0" y="1"/>
                  </a:moveTo>
                  <a:cubicBezTo>
                    <a:pt x="0" y="1"/>
                    <a:pt x="0" y="3"/>
                    <a:pt x="0" y="3"/>
                  </a:cubicBezTo>
                  <a:cubicBezTo>
                    <a:pt x="1" y="4"/>
                    <a:pt x="1" y="5"/>
                    <a:pt x="2" y="5"/>
                  </a:cubicBezTo>
                  <a:cubicBezTo>
                    <a:pt x="2" y="4"/>
                    <a:pt x="2" y="3"/>
                    <a:pt x="2" y="3"/>
                  </a:cubicBezTo>
                  <a:cubicBezTo>
                    <a:pt x="2" y="3"/>
                    <a:pt x="0" y="0"/>
                    <a:pt x="0" y="1"/>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28" name="Freeform 20">
              <a:extLst>
                <a:ext uri="{FF2B5EF4-FFF2-40B4-BE49-F238E27FC236}">
                  <a16:creationId xmlns:a16="http://schemas.microsoft.com/office/drawing/2014/main" id="{DF943176-5B3A-4C42-B875-1A41663127F3}"/>
                </a:ext>
              </a:extLst>
            </p:cNvPr>
            <p:cNvSpPr>
              <a:spLocks/>
            </p:cNvSpPr>
            <p:nvPr/>
          </p:nvSpPr>
          <p:spPr bwMode="auto">
            <a:xfrm>
              <a:off x="3003791" y="2235599"/>
              <a:ext cx="14132" cy="11157"/>
            </a:xfrm>
            <a:custGeom>
              <a:avLst/>
              <a:gdLst>
                <a:gd name="T0" fmla="*/ 4 w 5"/>
                <a:gd name="T1" fmla="*/ 2 h 4"/>
                <a:gd name="T2" fmla="*/ 1 w 5"/>
                <a:gd name="T3" fmla="*/ 1 h 4"/>
                <a:gd name="T4" fmla="*/ 1 w 5"/>
                <a:gd name="T5" fmla="*/ 3 h 4"/>
                <a:gd name="T6" fmla="*/ 4 w 5"/>
                <a:gd name="T7" fmla="*/ 4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3" y="1"/>
                    <a:pt x="2" y="0"/>
                    <a:pt x="1" y="1"/>
                  </a:cubicBezTo>
                  <a:cubicBezTo>
                    <a:pt x="1" y="1"/>
                    <a:pt x="0" y="2"/>
                    <a:pt x="1" y="3"/>
                  </a:cubicBezTo>
                  <a:cubicBezTo>
                    <a:pt x="2" y="4"/>
                    <a:pt x="3" y="4"/>
                    <a:pt x="4" y="4"/>
                  </a:cubicBezTo>
                  <a:cubicBezTo>
                    <a:pt x="5" y="4"/>
                    <a:pt x="5" y="3"/>
                    <a:pt x="4" y="2"/>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29" name="Freeform 21">
              <a:extLst>
                <a:ext uri="{FF2B5EF4-FFF2-40B4-BE49-F238E27FC236}">
                  <a16:creationId xmlns:a16="http://schemas.microsoft.com/office/drawing/2014/main" id="{02365330-1503-4BA6-9FCE-47AC614BD14A}"/>
                </a:ext>
              </a:extLst>
            </p:cNvPr>
            <p:cNvSpPr>
              <a:spLocks/>
            </p:cNvSpPr>
            <p:nvPr/>
          </p:nvSpPr>
          <p:spPr bwMode="auto">
            <a:xfrm>
              <a:off x="3087097" y="2164193"/>
              <a:ext cx="8182" cy="8182"/>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3" y="3"/>
                    <a:pt x="3" y="3"/>
                  </a:cubicBezTo>
                  <a:cubicBezTo>
                    <a:pt x="3" y="2"/>
                    <a:pt x="0" y="0"/>
                    <a:pt x="0" y="2"/>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30" name="Freeform 22">
              <a:extLst>
                <a:ext uri="{FF2B5EF4-FFF2-40B4-BE49-F238E27FC236}">
                  <a16:creationId xmlns:a16="http://schemas.microsoft.com/office/drawing/2014/main" id="{F4653204-FE20-4DFB-B566-49B74B0E7982}"/>
                </a:ext>
              </a:extLst>
            </p:cNvPr>
            <p:cNvSpPr>
              <a:spLocks/>
            </p:cNvSpPr>
            <p:nvPr/>
          </p:nvSpPr>
          <p:spPr bwMode="auto">
            <a:xfrm>
              <a:off x="2708498" y="1808652"/>
              <a:ext cx="366698" cy="461163"/>
            </a:xfrm>
            <a:custGeom>
              <a:avLst/>
              <a:gdLst>
                <a:gd name="T0" fmla="*/ 123 w 128"/>
                <a:gd name="T1" fmla="*/ 146 h 161"/>
                <a:gd name="T2" fmla="*/ 117 w 128"/>
                <a:gd name="T3" fmla="*/ 126 h 161"/>
                <a:gd name="T4" fmla="*/ 115 w 128"/>
                <a:gd name="T5" fmla="*/ 116 h 161"/>
                <a:gd name="T6" fmla="*/ 109 w 128"/>
                <a:gd name="T7" fmla="*/ 116 h 161"/>
                <a:gd name="T8" fmla="*/ 115 w 128"/>
                <a:gd name="T9" fmla="*/ 113 h 161"/>
                <a:gd name="T10" fmla="*/ 123 w 128"/>
                <a:gd name="T11" fmla="*/ 113 h 161"/>
                <a:gd name="T12" fmla="*/ 118 w 128"/>
                <a:gd name="T13" fmla="*/ 100 h 161"/>
                <a:gd name="T14" fmla="*/ 120 w 128"/>
                <a:gd name="T15" fmla="*/ 94 h 161"/>
                <a:gd name="T16" fmla="*/ 114 w 128"/>
                <a:gd name="T17" fmla="*/ 84 h 161"/>
                <a:gd name="T18" fmla="*/ 109 w 128"/>
                <a:gd name="T19" fmla="*/ 78 h 161"/>
                <a:gd name="T20" fmla="*/ 107 w 128"/>
                <a:gd name="T21" fmla="*/ 71 h 161"/>
                <a:gd name="T22" fmla="*/ 101 w 128"/>
                <a:gd name="T23" fmla="*/ 69 h 161"/>
                <a:gd name="T24" fmla="*/ 96 w 128"/>
                <a:gd name="T25" fmla="*/ 73 h 161"/>
                <a:gd name="T26" fmla="*/ 99 w 128"/>
                <a:gd name="T27" fmla="*/ 76 h 161"/>
                <a:gd name="T28" fmla="*/ 94 w 128"/>
                <a:gd name="T29" fmla="*/ 72 h 161"/>
                <a:gd name="T30" fmla="*/ 87 w 128"/>
                <a:gd name="T31" fmla="*/ 66 h 161"/>
                <a:gd name="T32" fmla="*/ 92 w 128"/>
                <a:gd name="T33" fmla="*/ 63 h 161"/>
                <a:gd name="T34" fmla="*/ 92 w 128"/>
                <a:gd name="T35" fmla="*/ 58 h 161"/>
                <a:gd name="T36" fmla="*/ 81 w 128"/>
                <a:gd name="T37" fmla="*/ 51 h 161"/>
                <a:gd name="T38" fmla="*/ 72 w 128"/>
                <a:gd name="T39" fmla="*/ 52 h 161"/>
                <a:gd name="T40" fmla="*/ 70 w 128"/>
                <a:gd name="T41" fmla="*/ 48 h 161"/>
                <a:gd name="T42" fmla="*/ 61 w 128"/>
                <a:gd name="T43" fmla="*/ 43 h 161"/>
                <a:gd name="T44" fmla="*/ 59 w 128"/>
                <a:gd name="T45" fmla="*/ 49 h 161"/>
                <a:gd name="T46" fmla="*/ 48 w 128"/>
                <a:gd name="T47" fmla="*/ 43 h 161"/>
                <a:gd name="T48" fmla="*/ 53 w 128"/>
                <a:gd name="T49" fmla="*/ 36 h 161"/>
                <a:gd name="T50" fmla="*/ 46 w 128"/>
                <a:gd name="T51" fmla="*/ 36 h 161"/>
                <a:gd name="T52" fmla="*/ 45 w 128"/>
                <a:gd name="T53" fmla="*/ 44 h 161"/>
                <a:gd name="T54" fmla="*/ 41 w 128"/>
                <a:gd name="T55" fmla="*/ 40 h 161"/>
                <a:gd name="T56" fmla="*/ 32 w 128"/>
                <a:gd name="T57" fmla="*/ 34 h 161"/>
                <a:gd name="T58" fmla="*/ 32 w 128"/>
                <a:gd name="T59" fmla="*/ 29 h 161"/>
                <a:gd name="T60" fmla="*/ 22 w 128"/>
                <a:gd name="T61" fmla="*/ 13 h 161"/>
                <a:gd name="T62" fmla="*/ 16 w 128"/>
                <a:gd name="T63" fmla="*/ 10 h 161"/>
                <a:gd name="T64" fmla="*/ 25 w 128"/>
                <a:gd name="T65" fmla="*/ 7 h 161"/>
                <a:gd name="T66" fmla="*/ 21 w 128"/>
                <a:gd name="T67" fmla="*/ 2 h 161"/>
                <a:gd name="T68" fmla="*/ 10 w 128"/>
                <a:gd name="T69" fmla="*/ 4 h 161"/>
                <a:gd name="T70" fmla="*/ 1 w 128"/>
                <a:gd name="T71" fmla="*/ 6 h 161"/>
                <a:gd name="T72" fmla="*/ 31 w 128"/>
                <a:gd name="T73" fmla="*/ 62 h 161"/>
                <a:gd name="T74" fmla="*/ 33 w 128"/>
                <a:gd name="T75" fmla="*/ 71 h 161"/>
                <a:gd name="T76" fmla="*/ 39 w 128"/>
                <a:gd name="T77" fmla="*/ 74 h 161"/>
                <a:gd name="T78" fmla="*/ 43 w 128"/>
                <a:gd name="T79" fmla="*/ 86 h 161"/>
                <a:gd name="T80" fmla="*/ 52 w 128"/>
                <a:gd name="T81" fmla="*/ 81 h 161"/>
                <a:gd name="T82" fmla="*/ 58 w 128"/>
                <a:gd name="T83" fmla="*/ 76 h 161"/>
                <a:gd name="T84" fmla="*/ 62 w 128"/>
                <a:gd name="T85" fmla="*/ 76 h 161"/>
                <a:gd name="T86" fmla="*/ 55 w 128"/>
                <a:gd name="T87" fmla="*/ 84 h 161"/>
                <a:gd name="T88" fmla="*/ 47 w 128"/>
                <a:gd name="T89" fmla="*/ 91 h 161"/>
                <a:gd name="T90" fmla="*/ 64 w 128"/>
                <a:gd name="T91" fmla="*/ 117 h 161"/>
                <a:gd name="T92" fmla="*/ 87 w 128"/>
                <a:gd name="T93" fmla="*/ 155 h 161"/>
                <a:gd name="T94" fmla="*/ 97 w 128"/>
                <a:gd name="T95" fmla="*/ 157 h 161"/>
                <a:gd name="T96" fmla="*/ 85 w 128"/>
                <a:gd name="T97" fmla="*/ 139 h 161"/>
                <a:gd name="T98" fmla="*/ 101 w 128"/>
                <a:gd name="T99" fmla="*/ 150 h 161"/>
                <a:gd name="T100" fmla="*/ 99 w 128"/>
                <a:gd name="T101" fmla="*/ 140 h 161"/>
                <a:gd name="T102" fmla="*/ 106 w 128"/>
                <a:gd name="T103" fmla="*/ 146 h 161"/>
                <a:gd name="T104" fmla="*/ 107 w 128"/>
                <a:gd name="T105"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61">
                  <a:moveTo>
                    <a:pt x="114" y="151"/>
                  </a:moveTo>
                  <a:cubicBezTo>
                    <a:pt x="115" y="151"/>
                    <a:pt x="119" y="150"/>
                    <a:pt x="120" y="147"/>
                  </a:cubicBezTo>
                  <a:cubicBezTo>
                    <a:pt x="120" y="146"/>
                    <a:pt x="122" y="146"/>
                    <a:pt x="123" y="146"/>
                  </a:cubicBezTo>
                  <a:cubicBezTo>
                    <a:pt x="124" y="146"/>
                    <a:pt x="126" y="143"/>
                    <a:pt x="128" y="142"/>
                  </a:cubicBezTo>
                  <a:cubicBezTo>
                    <a:pt x="127" y="139"/>
                    <a:pt x="122" y="133"/>
                    <a:pt x="122" y="133"/>
                  </a:cubicBezTo>
                  <a:cubicBezTo>
                    <a:pt x="121" y="133"/>
                    <a:pt x="117" y="128"/>
                    <a:pt x="117" y="126"/>
                  </a:cubicBezTo>
                  <a:cubicBezTo>
                    <a:pt x="117" y="124"/>
                    <a:pt x="116" y="121"/>
                    <a:pt x="117" y="120"/>
                  </a:cubicBezTo>
                  <a:cubicBezTo>
                    <a:pt x="117" y="120"/>
                    <a:pt x="119" y="118"/>
                    <a:pt x="118" y="118"/>
                  </a:cubicBezTo>
                  <a:cubicBezTo>
                    <a:pt x="118" y="117"/>
                    <a:pt x="116" y="115"/>
                    <a:pt x="115" y="116"/>
                  </a:cubicBezTo>
                  <a:cubicBezTo>
                    <a:pt x="115" y="116"/>
                    <a:pt x="113" y="117"/>
                    <a:pt x="112" y="116"/>
                  </a:cubicBezTo>
                  <a:cubicBezTo>
                    <a:pt x="112" y="116"/>
                    <a:pt x="111" y="115"/>
                    <a:pt x="111" y="115"/>
                  </a:cubicBezTo>
                  <a:cubicBezTo>
                    <a:pt x="110" y="116"/>
                    <a:pt x="109" y="117"/>
                    <a:pt x="109" y="116"/>
                  </a:cubicBezTo>
                  <a:cubicBezTo>
                    <a:pt x="109" y="115"/>
                    <a:pt x="109" y="113"/>
                    <a:pt x="109" y="112"/>
                  </a:cubicBezTo>
                  <a:cubicBezTo>
                    <a:pt x="108" y="111"/>
                    <a:pt x="108" y="108"/>
                    <a:pt x="110" y="109"/>
                  </a:cubicBezTo>
                  <a:cubicBezTo>
                    <a:pt x="112" y="111"/>
                    <a:pt x="114" y="113"/>
                    <a:pt x="115" y="113"/>
                  </a:cubicBezTo>
                  <a:cubicBezTo>
                    <a:pt x="116" y="112"/>
                    <a:pt x="121" y="119"/>
                    <a:pt x="122" y="118"/>
                  </a:cubicBezTo>
                  <a:cubicBezTo>
                    <a:pt x="123" y="118"/>
                    <a:pt x="126" y="118"/>
                    <a:pt x="125" y="117"/>
                  </a:cubicBezTo>
                  <a:cubicBezTo>
                    <a:pt x="124" y="116"/>
                    <a:pt x="123" y="114"/>
                    <a:pt x="123" y="113"/>
                  </a:cubicBezTo>
                  <a:cubicBezTo>
                    <a:pt x="123" y="112"/>
                    <a:pt x="124" y="109"/>
                    <a:pt x="123" y="108"/>
                  </a:cubicBezTo>
                  <a:cubicBezTo>
                    <a:pt x="122" y="107"/>
                    <a:pt x="120" y="104"/>
                    <a:pt x="120" y="103"/>
                  </a:cubicBezTo>
                  <a:cubicBezTo>
                    <a:pt x="120" y="103"/>
                    <a:pt x="116" y="101"/>
                    <a:pt x="118" y="100"/>
                  </a:cubicBezTo>
                  <a:cubicBezTo>
                    <a:pt x="119" y="100"/>
                    <a:pt x="122" y="102"/>
                    <a:pt x="122" y="101"/>
                  </a:cubicBezTo>
                  <a:cubicBezTo>
                    <a:pt x="122" y="99"/>
                    <a:pt x="122" y="96"/>
                    <a:pt x="122" y="95"/>
                  </a:cubicBezTo>
                  <a:cubicBezTo>
                    <a:pt x="121" y="95"/>
                    <a:pt x="121" y="94"/>
                    <a:pt x="120" y="94"/>
                  </a:cubicBezTo>
                  <a:cubicBezTo>
                    <a:pt x="120" y="94"/>
                    <a:pt x="117" y="93"/>
                    <a:pt x="117" y="92"/>
                  </a:cubicBezTo>
                  <a:cubicBezTo>
                    <a:pt x="118" y="91"/>
                    <a:pt x="118" y="90"/>
                    <a:pt x="117" y="88"/>
                  </a:cubicBezTo>
                  <a:cubicBezTo>
                    <a:pt x="116" y="86"/>
                    <a:pt x="114" y="83"/>
                    <a:pt x="114" y="84"/>
                  </a:cubicBezTo>
                  <a:cubicBezTo>
                    <a:pt x="114" y="84"/>
                    <a:pt x="111" y="85"/>
                    <a:pt x="111" y="84"/>
                  </a:cubicBezTo>
                  <a:cubicBezTo>
                    <a:pt x="112" y="82"/>
                    <a:pt x="111" y="80"/>
                    <a:pt x="111" y="80"/>
                  </a:cubicBezTo>
                  <a:cubicBezTo>
                    <a:pt x="110" y="80"/>
                    <a:pt x="107" y="77"/>
                    <a:pt x="109" y="78"/>
                  </a:cubicBezTo>
                  <a:cubicBezTo>
                    <a:pt x="111" y="78"/>
                    <a:pt x="113" y="81"/>
                    <a:pt x="113" y="79"/>
                  </a:cubicBezTo>
                  <a:cubicBezTo>
                    <a:pt x="114" y="78"/>
                    <a:pt x="112" y="76"/>
                    <a:pt x="111" y="75"/>
                  </a:cubicBezTo>
                  <a:cubicBezTo>
                    <a:pt x="110" y="74"/>
                    <a:pt x="107" y="72"/>
                    <a:pt x="107" y="71"/>
                  </a:cubicBezTo>
                  <a:cubicBezTo>
                    <a:pt x="107" y="69"/>
                    <a:pt x="109" y="65"/>
                    <a:pt x="109" y="65"/>
                  </a:cubicBezTo>
                  <a:cubicBezTo>
                    <a:pt x="109" y="64"/>
                    <a:pt x="107" y="65"/>
                    <a:pt x="106" y="66"/>
                  </a:cubicBezTo>
                  <a:cubicBezTo>
                    <a:pt x="106" y="68"/>
                    <a:pt x="101" y="69"/>
                    <a:pt x="101" y="69"/>
                  </a:cubicBezTo>
                  <a:cubicBezTo>
                    <a:pt x="101" y="70"/>
                    <a:pt x="100" y="71"/>
                    <a:pt x="99" y="71"/>
                  </a:cubicBezTo>
                  <a:cubicBezTo>
                    <a:pt x="98" y="70"/>
                    <a:pt x="96" y="69"/>
                    <a:pt x="96" y="70"/>
                  </a:cubicBezTo>
                  <a:cubicBezTo>
                    <a:pt x="96" y="72"/>
                    <a:pt x="94" y="73"/>
                    <a:pt x="96" y="73"/>
                  </a:cubicBezTo>
                  <a:cubicBezTo>
                    <a:pt x="98" y="74"/>
                    <a:pt x="99" y="75"/>
                    <a:pt x="100" y="75"/>
                  </a:cubicBezTo>
                  <a:cubicBezTo>
                    <a:pt x="100" y="74"/>
                    <a:pt x="101" y="74"/>
                    <a:pt x="102" y="75"/>
                  </a:cubicBezTo>
                  <a:cubicBezTo>
                    <a:pt x="102" y="76"/>
                    <a:pt x="100" y="75"/>
                    <a:pt x="99" y="76"/>
                  </a:cubicBezTo>
                  <a:cubicBezTo>
                    <a:pt x="98" y="77"/>
                    <a:pt x="96" y="76"/>
                    <a:pt x="96" y="76"/>
                  </a:cubicBezTo>
                  <a:cubicBezTo>
                    <a:pt x="96" y="77"/>
                    <a:pt x="94" y="79"/>
                    <a:pt x="95" y="77"/>
                  </a:cubicBezTo>
                  <a:cubicBezTo>
                    <a:pt x="95" y="76"/>
                    <a:pt x="95" y="73"/>
                    <a:pt x="94" y="72"/>
                  </a:cubicBezTo>
                  <a:cubicBezTo>
                    <a:pt x="93" y="71"/>
                    <a:pt x="92" y="67"/>
                    <a:pt x="92" y="67"/>
                  </a:cubicBezTo>
                  <a:cubicBezTo>
                    <a:pt x="91" y="66"/>
                    <a:pt x="90" y="65"/>
                    <a:pt x="89" y="66"/>
                  </a:cubicBezTo>
                  <a:cubicBezTo>
                    <a:pt x="89" y="66"/>
                    <a:pt x="86" y="68"/>
                    <a:pt x="87" y="66"/>
                  </a:cubicBezTo>
                  <a:cubicBezTo>
                    <a:pt x="88" y="65"/>
                    <a:pt x="91" y="64"/>
                    <a:pt x="90" y="63"/>
                  </a:cubicBezTo>
                  <a:cubicBezTo>
                    <a:pt x="89" y="63"/>
                    <a:pt x="87" y="62"/>
                    <a:pt x="88" y="61"/>
                  </a:cubicBezTo>
                  <a:cubicBezTo>
                    <a:pt x="90" y="61"/>
                    <a:pt x="92" y="63"/>
                    <a:pt x="92" y="63"/>
                  </a:cubicBezTo>
                  <a:cubicBezTo>
                    <a:pt x="93" y="64"/>
                    <a:pt x="95" y="64"/>
                    <a:pt x="95" y="64"/>
                  </a:cubicBezTo>
                  <a:cubicBezTo>
                    <a:pt x="95" y="64"/>
                    <a:pt x="96" y="62"/>
                    <a:pt x="95" y="61"/>
                  </a:cubicBezTo>
                  <a:cubicBezTo>
                    <a:pt x="95" y="60"/>
                    <a:pt x="92" y="58"/>
                    <a:pt x="92" y="58"/>
                  </a:cubicBezTo>
                  <a:cubicBezTo>
                    <a:pt x="91" y="59"/>
                    <a:pt x="87" y="60"/>
                    <a:pt x="86" y="59"/>
                  </a:cubicBezTo>
                  <a:cubicBezTo>
                    <a:pt x="85" y="58"/>
                    <a:pt x="83" y="54"/>
                    <a:pt x="83" y="53"/>
                  </a:cubicBezTo>
                  <a:cubicBezTo>
                    <a:pt x="83" y="52"/>
                    <a:pt x="82" y="51"/>
                    <a:pt x="81" y="51"/>
                  </a:cubicBezTo>
                  <a:cubicBezTo>
                    <a:pt x="80" y="51"/>
                    <a:pt x="77" y="49"/>
                    <a:pt x="77" y="49"/>
                  </a:cubicBezTo>
                  <a:cubicBezTo>
                    <a:pt x="76" y="48"/>
                    <a:pt x="75" y="48"/>
                    <a:pt x="74" y="49"/>
                  </a:cubicBezTo>
                  <a:cubicBezTo>
                    <a:pt x="74" y="50"/>
                    <a:pt x="72" y="52"/>
                    <a:pt x="72" y="52"/>
                  </a:cubicBezTo>
                  <a:cubicBezTo>
                    <a:pt x="72" y="52"/>
                    <a:pt x="71" y="55"/>
                    <a:pt x="70" y="54"/>
                  </a:cubicBezTo>
                  <a:cubicBezTo>
                    <a:pt x="69" y="53"/>
                    <a:pt x="70" y="52"/>
                    <a:pt x="71" y="50"/>
                  </a:cubicBezTo>
                  <a:cubicBezTo>
                    <a:pt x="72" y="48"/>
                    <a:pt x="71" y="48"/>
                    <a:pt x="70" y="48"/>
                  </a:cubicBezTo>
                  <a:cubicBezTo>
                    <a:pt x="69" y="47"/>
                    <a:pt x="68" y="44"/>
                    <a:pt x="67" y="44"/>
                  </a:cubicBezTo>
                  <a:cubicBezTo>
                    <a:pt x="67" y="45"/>
                    <a:pt x="66" y="46"/>
                    <a:pt x="65" y="45"/>
                  </a:cubicBezTo>
                  <a:cubicBezTo>
                    <a:pt x="64" y="45"/>
                    <a:pt x="61" y="43"/>
                    <a:pt x="61" y="43"/>
                  </a:cubicBezTo>
                  <a:cubicBezTo>
                    <a:pt x="60" y="43"/>
                    <a:pt x="59" y="43"/>
                    <a:pt x="58" y="43"/>
                  </a:cubicBezTo>
                  <a:cubicBezTo>
                    <a:pt x="58" y="44"/>
                    <a:pt x="56" y="45"/>
                    <a:pt x="58" y="45"/>
                  </a:cubicBezTo>
                  <a:cubicBezTo>
                    <a:pt x="59" y="46"/>
                    <a:pt x="60" y="48"/>
                    <a:pt x="59" y="49"/>
                  </a:cubicBezTo>
                  <a:cubicBezTo>
                    <a:pt x="58" y="49"/>
                    <a:pt x="56" y="47"/>
                    <a:pt x="55" y="47"/>
                  </a:cubicBezTo>
                  <a:cubicBezTo>
                    <a:pt x="54" y="47"/>
                    <a:pt x="51" y="47"/>
                    <a:pt x="50" y="46"/>
                  </a:cubicBezTo>
                  <a:cubicBezTo>
                    <a:pt x="50" y="45"/>
                    <a:pt x="48" y="44"/>
                    <a:pt x="48" y="43"/>
                  </a:cubicBezTo>
                  <a:cubicBezTo>
                    <a:pt x="48" y="41"/>
                    <a:pt x="47" y="39"/>
                    <a:pt x="49" y="39"/>
                  </a:cubicBezTo>
                  <a:cubicBezTo>
                    <a:pt x="50" y="40"/>
                    <a:pt x="52" y="39"/>
                    <a:pt x="52" y="38"/>
                  </a:cubicBezTo>
                  <a:cubicBezTo>
                    <a:pt x="53" y="38"/>
                    <a:pt x="54" y="37"/>
                    <a:pt x="53" y="36"/>
                  </a:cubicBezTo>
                  <a:cubicBezTo>
                    <a:pt x="53" y="35"/>
                    <a:pt x="51" y="35"/>
                    <a:pt x="51" y="33"/>
                  </a:cubicBezTo>
                  <a:cubicBezTo>
                    <a:pt x="51" y="32"/>
                    <a:pt x="50" y="31"/>
                    <a:pt x="49" y="33"/>
                  </a:cubicBezTo>
                  <a:cubicBezTo>
                    <a:pt x="48" y="34"/>
                    <a:pt x="47" y="36"/>
                    <a:pt x="46" y="36"/>
                  </a:cubicBezTo>
                  <a:cubicBezTo>
                    <a:pt x="45" y="36"/>
                    <a:pt x="43" y="37"/>
                    <a:pt x="43" y="38"/>
                  </a:cubicBezTo>
                  <a:cubicBezTo>
                    <a:pt x="43" y="39"/>
                    <a:pt x="42" y="40"/>
                    <a:pt x="43" y="41"/>
                  </a:cubicBezTo>
                  <a:cubicBezTo>
                    <a:pt x="45" y="42"/>
                    <a:pt x="45" y="43"/>
                    <a:pt x="45" y="44"/>
                  </a:cubicBezTo>
                  <a:cubicBezTo>
                    <a:pt x="45" y="46"/>
                    <a:pt x="42" y="49"/>
                    <a:pt x="41" y="49"/>
                  </a:cubicBezTo>
                  <a:cubicBezTo>
                    <a:pt x="41" y="49"/>
                    <a:pt x="38" y="46"/>
                    <a:pt x="38" y="45"/>
                  </a:cubicBezTo>
                  <a:cubicBezTo>
                    <a:pt x="39" y="44"/>
                    <a:pt x="41" y="41"/>
                    <a:pt x="41" y="40"/>
                  </a:cubicBezTo>
                  <a:cubicBezTo>
                    <a:pt x="41" y="39"/>
                    <a:pt x="40" y="38"/>
                    <a:pt x="39" y="39"/>
                  </a:cubicBezTo>
                  <a:cubicBezTo>
                    <a:pt x="38" y="39"/>
                    <a:pt x="37" y="38"/>
                    <a:pt x="36" y="37"/>
                  </a:cubicBezTo>
                  <a:cubicBezTo>
                    <a:pt x="35" y="36"/>
                    <a:pt x="33" y="35"/>
                    <a:pt x="32" y="34"/>
                  </a:cubicBezTo>
                  <a:cubicBezTo>
                    <a:pt x="31" y="33"/>
                    <a:pt x="29" y="29"/>
                    <a:pt x="31" y="31"/>
                  </a:cubicBezTo>
                  <a:cubicBezTo>
                    <a:pt x="32" y="32"/>
                    <a:pt x="34" y="34"/>
                    <a:pt x="35" y="33"/>
                  </a:cubicBezTo>
                  <a:cubicBezTo>
                    <a:pt x="35" y="33"/>
                    <a:pt x="34" y="30"/>
                    <a:pt x="32" y="29"/>
                  </a:cubicBezTo>
                  <a:cubicBezTo>
                    <a:pt x="31" y="27"/>
                    <a:pt x="27" y="24"/>
                    <a:pt x="27" y="22"/>
                  </a:cubicBezTo>
                  <a:cubicBezTo>
                    <a:pt x="26" y="20"/>
                    <a:pt x="24" y="14"/>
                    <a:pt x="23" y="13"/>
                  </a:cubicBezTo>
                  <a:cubicBezTo>
                    <a:pt x="23" y="12"/>
                    <a:pt x="22" y="12"/>
                    <a:pt x="22" y="13"/>
                  </a:cubicBezTo>
                  <a:cubicBezTo>
                    <a:pt x="22" y="15"/>
                    <a:pt x="22" y="17"/>
                    <a:pt x="21" y="16"/>
                  </a:cubicBezTo>
                  <a:cubicBezTo>
                    <a:pt x="20" y="15"/>
                    <a:pt x="19" y="12"/>
                    <a:pt x="17" y="12"/>
                  </a:cubicBezTo>
                  <a:cubicBezTo>
                    <a:pt x="16" y="12"/>
                    <a:pt x="14" y="10"/>
                    <a:pt x="16" y="10"/>
                  </a:cubicBezTo>
                  <a:cubicBezTo>
                    <a:pt x="18" y="9"/>
                    <a:pt x="17" y="6"/>
                    <a:pt x="19" y="7"/>
                  </a:cubicBezTo>
                  <a:cubicBezTo>
                    <a:pt x="21" y="8"/>
                    <a:pt x="22" y="11"/>
                    <a:pt x="23" y="10"/>
                  </a:cubicBezTo>
                  <a:cubicBezTo>
                    <a:pt x="24" y="9"/>
                    <a:pt x="25" y="9"/>
                    <a:pt x="25" y="7"/>
                  </a:cubicBezTo>
                  <a:cubicBezTo>
                    <a:pt x="25" y="5"/>
                    <a:pt x="25" y="3"/>
                    <a:pt x="26" y="2"/>
                  </a:cubicBezTo>
                  <a:cubicBezTo>
                    <a:pt x="27" y="1"/>
                    <a:pt x="25" y="0"/>
                    <a:pt x="24" y="0"/>
                  </a:cubicBezTo>
                  <a:cubicBezTo>
                    <a:pt x="23" y="0"/>
                    <a:pt x="22" y="2"/>
                    <a:pt x="21" y="2"/>
                  </a:cubicBezTo>
                  <a:cubicBezTo>
                    <a:pt x="20" y="2"/>
                    <a:pt x="17" y="3"/>
                    <a:pt x="16" y="2"/>
                  </a:cubicBezTo>
                  <a:cubicBezTo>
                    <a:pt x="16" y="2"/>
                    <a:pt x="14" y="1"/>
                    <a:pt x="14" y="2"/>
                  </a:cubicBezTo>
                  <a:cubicBezTo>
                    <a:pt x="14" y="3"/>
                    <a:pt x="11" y="5"/>
                    <a:pt x="10" y="4"/>
                  </a:cubicBezTo>
                  <a:cubicBezTo>
                    <a:pt x="9" y="4"/>
                    <a:pt x="6" y="3"/>
                    <a:pt x="5" y="3"/>
                  </a:cubicBezTo>
                  <a:cubicBezTo>
                    <a:pt x="5" y="3"/>
                    <a:pt x="2" y="2"/>
                    <a:pt x="2" y="3"/>
                  </a:cubicBezTo>
                  <a:cubicBezTo>
                    <a:pt x="2" y="4"/>
                    <a:pt x="0" y="5"/>
                    <a:pt x="1" y="6"/>
                  </a:cubicBezTo>
                  <a:cubicBezTo>
                    <a:pt x="2" y="7"/>
                    <a:pt x="10" y="15"/>
                    <a:pt x="12" y="17"/>
                  </a:cubicBezTo>
                  <a:cubicBezTo>
                    <a:pt x="13" y="19"/>
                    <a:pt x="33" y="48"/>
                    <a:pt x="34" y="51"/>
                  </a:cubicBezTo>
                  <a:cubicBezTo>
                    <a:pt x="34" y="53"/>
                    <a:pt x="34" y="61"/>
                    <a:pt x="31" y="62"/>
                  </a:cubicBezTo>
                  <a:cubicBezTo>
                    <a:pt x="29" y="62"/>
                    <a:pt x="27" y="62"/>
                    <a:pt x="27" y="62"/>
                  </a:cubicBezTo>
                  <a:cubicBezTo>
                    <a:pt x="27" y="63"/>
                    <a:pt x="26" y="63"/>
                    <a:pt x="28" y="64"/>
                  </a:cubicBezTo>
                  <a:cubicBezTo>
                    <a:pt x="29" y="65"/>
                    <a:pt x="32" y="71"/>
                    <a:pt x="33" y="71"/>
                  </a:cubicBezTo>
                  <a:cubicBezTo>
                    <a:pt x="34" y="71"/>
                    <a:pt x="35" y="71"/>
                    <a:pt x="34" y="72"/>
                  </a:cubicBezTo>
                  <a:cubicBezTo>
                    <a:pt x="34" y="73"/>
                    <a:pt x="36" y="76"/>
                    <a:pt x="36" y="76"/>
                  </a:cubicBezTo>
                  <a:cubicBezTo>
                    <a:pt x="36" y="76"/>
                    <a:pt x="39" y="72"/>
                    <a:pt x="39" y="74"/>
                  </a:cubicBezTo>
                  <a:cubicBezTo>
                    <a:pt x="40" y="76"/>
                    <a:pt x="38" y="76"/>
                    <a:pt x="38" y="77"/>
                  </a:cubicBezTo>
                  <a:cubicBezTo>
                    <a:pt x="38" y="79"/>
                    <a:pt x="37" y="79"/>
                    <a:pt x="38" y="80"/>
                  </a:cubicBezTo>
                  <a:cubicBezTo>
                    <a:pt x="39" y="81"/>
                    <a:pt x="42" y="85"/>
                    <a:pt x="43" y="86"/>
                  </a:cubicBezTo>
                  <a:cubicBezTo>
                    <a:pt x="43" y="87"/>
                    <a:pt x="44" y="90"/>
                    <a:pt x="45" y="90"/>
                  </a:cubicBezTo>
                  <a:cubicBezTo>
                    <a:pt x="46" y="90"/>
                    <a:pt x="47" y="82"/>
                    <a:pt x="48" y="82"/>
                  </a:cubicBezTo>
                  <a:cubicBezTo>
                    <a:pt x="48" y="82"/>
                    <a:pt x="52" y="82"/>
                    <a:pt x="52" y="81"/>
                  </a:cubicBezTo>
                  <a:cubicBezTo>
                    <a:pt x="52" y="80"/>
                    <a:pt x="52" y="78"/>
                    <a:pt x="53" y="78"/>
                  </a:cubicBezTo>
                  <a:cubicBezTo>
                    <a:pt x="54" y="78"/>
                    <a:pt x="56" y="79"/>
                    <a:pt x="57" y="79"/>
                  </a:cubicBezTo>
                  <a:cubicBezTo>
                    <a:pt x="58" y="78"/>
                    <a:pt x="59" y="76"/>
                    <a:pt x="58" y="76"/>
                  </a:cubicBezTo>
                  <a:cubicBezTo>
                    <a:pt x="57" y="75"/>
                    <a:pt x="55" y="70"/>
                    <a:pt x="57" y="70"/>
                  </a:cubicBezTo>
                  <a:cubicBezTo>
                    <a:pt x="58" y="70"/>
                    <a:pt x="59" y="77"/>
                    <a:pt x="61" y="75"/>
                  </a:cubicBezTo>
                  <a:cubicBezTo>
                    <a:pt x="63" y="73"/>
                    <a:pt x="64" y="74"/>
                    <a:pt x="62" y="76"/>
                  </a:cubicBezTo>
                  <a:cubicBezTo>
                    <a:pt x="61" y="77"/>
                    <a:pt x="59" y="78"/>
                    <a:pt x="58" y="79"/>
                  </a:cubicBezTo>
                  <a:cubicBezTo>
                    <a:pt x="58" y="80"/>
                    <a:pt x="57" y="81"/>
                    <a:pt x="57" y="82"/>
                  </a:cubicBezTo>
                  <a:cubicBezTo>
                    <a:pt x="57" y="83"/>
                    <a:pt x="55" y="84"/>
                    <a:pt x="55" y="84"/>
                  </a:cubicBezTo>
                  <a:cubicBezTo>
                    <a:pt x="55" y="83"/>
                    <a:pt x="53" y="82"/>
                    <a:pt x="52" y="83"/>
                  </a:cubicBezTo>
                  <a:cubicBezTo>
                    <a:pt x="51" y="83"/>
                    <a:pt x="49" y="85"/>
                    <a:pt x="49" y="86"/>
                  </a:cubicBezTo>
                  <a:cubicBezTo>
                    <a:pt x="49" y="87"/>
                    <a:pt x="48" y="90"/>
                    <a:pt x="47" y="91"/>
                  </a:cubicBezTo>
                  <a:cubicBezTo>
                    <a:pt x="45" y="92"/>
                    <a:pt x="46" y="93"/>
                    <a:pt x="47" y="94"/>
                  </a:cubicBezTo>
                  <a:cubicBezTo>
                    <a:pt x="48" y="94"/>
                    <a:pt x="57" y="107"/>
                    <a:pt x="58" y="109"/>
                  </a:cubicBezTo>
                  <a:cubicBezTo>
                    <a:pt x="59" y="111"/>
                    <a:pt x="62" y="114"/>
                    <a:pt x="64" y="117"/>
                  </a:cubicBezTo>
                  <a:cubicBezTo>
                    <a:pt x="67" y="119"/>
                    <a:pt x="70" y="127"/>
                    <a:pt x="71" y="128"/>
                  </a:cubicBezTo>
                  <a:cubicBezTo>
                    <a:pt x="73" y="130"/>
                    <a:pt x="80" y="140"/>
                    <a:pt x="80" y="142"/>
                  </a:cubicBezTo>
                  <a:cubicBezTo>
                    <a:pt x="81" y="144"/>
                    <a:pt x="87" y="154"/>
                    <a:pt x="87" y="155"/>
                  </a:cubicBezTo>
                  <a:cubicBezTo>
                    <a:pt x="88" y="156"/>
                    <a:pt x="87" y="158"/>
                    <a:pt x="88" y="159"/>
                  </a:cubicBezTo>
                  <a:cubicBezTo>
                    <a:pt x="89" y="159"/>
                    <a:pt x="90" y="161"/>
                    <a:pt x="91" y="161"/>
                  </a:cubicBezTo>
                  <a:cubicBezTo>
                    <a:pt x="93" y="161"/>
                    <a:pt x="97" y="159"/>
                    <a:pt x="97" y="157"/>
                  </a:cubicBezTo>
                  <a:cubicBezTo>
                    <a:pt x="97" y="156"/>
                    <a:pt x="95" y="153"/>
                    <a:pt x="95" y="152"/>
                  </a:cubicBezTo>
                  <a:cubicBezTo>
                    <a:pt x="95" y="152"/>
                    <a:pt x="94" y="150"/>
                    <a:pt x="94" y="150"/>
                  </a:cubicBezTo>
                  <a:cubicBezTo>
                    <a:pt x="93" y="149"/>
                    <a:pt x="83" y="139"/>
                    <a:pt x="85" y="139"/>
                  </a:cubicBezTo>
                  <a:cubicBezTo>
                    <a:pt x="86" y="139"/>
                    <a:pt x="88" y="142"/>
                    <a:pt x="90" y="142"/>
                  </a:cubicBezTo>
                  <a:cubicBezTo>
                    <a:pt x="92" y="142"/>
                    <a:pt x="92" y="141"/>
                    <a:pt x="93" y="142"/>
                  </a:cubicBezTo>
                  <a:cubicBezTo>
                    <a:pt x="94" y="143"/>
                    <a:pt x="100" y="150"/>
                    <a:pt x="101" y="150"/>
                  </a:cubicBezTo>
                  <a:cubicBezTo>
                    <a:pt x="102" y="150"/>
                    <a:pt x="105" y="149"/>
                    <a:pt x="104" y="147"/>
                  </a:cubicBezTo>
                  <a:cubicBezTo>
                    <a:pt x="103" y="146"/>
                    <a:pt x="98" y="142"/>
                    <a:pt x="98" y="141"/>
                  </a:cubicBezTo>
                  <a:cubicBezTo>
                    <a:pt x="97" y="140"/>
                    <a:pt x="98" y="138"/>
                    <a:pt x="99" y="140"/>
                  </a:cubicBezTo>
                  <a:cubicBezTo>
                    <a:pt x="100" y="141"/>
                    <a:pt x="102" y="143"/>
                    <a:pt x="103" y="143"/>
                  </a:cubicBezTo>
                  <a:cubicBezTo>
                    <a:pt x="104" y="143"/>
                    <a:pt x="104" y="144"/>
                    <a:pt x="104" y="145"/>
                  </a:cubicBezTo>
                  <a:cubicBezTo>
                    <a:pt x="104" y="146"/>
                    <a:pt x="105" y="147"/>
                    <a:pt x="106" y="146"/>
                  </a:cubicBezTo>
                  <a:cubicBezTo>
                    <a:pt x="107" y="146"/>
                    <a:pt x="110" y="139"/>
                    <a:pt x="110" y="140"/>
                  </a:cubicBezTo>
                  <a:cubicBezTo>
                    <a:pt x="111" y="141"/>
                    <a:pt x="110" y="144"/>
                    <a:pt x="109" y="145"/>
                  </a:cubicBezTo>
                  <a:cubicBezTo>
                    <a:pt x="109" y="145"/>
                    <a:pt x="106" y="148"/>
                    <a:pt x="107" y="149"/>
                  </a:cubicBezTo>
                  <a:cubicBezTo>
                    <a:pt x="108" y="149"/>
                    <a:pt x="108" y="151"/>
                    <a:pt x="109" y="151"/>
                  </a:cubicBezTo>
                  <a:cubicBezTo>
                    <a:pt x="111" y="151"/>
                    <a:pt x="115" y="151"/>
                    <a:pt x="114" y="151"/>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31" name="Freeform 39">
              <a:extLst>
                <a:ext uri="{FF2B5EF4-FFF2-40B4-BE49-F238E27FC236}">
                  <a16:creationId xmlns:a16="http://schemas.microsoft.com/office/drawing/2014/main" id="{2633C751-B66D-4A37-8C23-19BD0C956D85}"/>
                </a:ext>
              </a:extLst>
            </p:cNvPr>
            <p:cNvSpPr>
              <a:spLocks/>
            </p:cNvSpPr>
            <p:nvPr/>
          </p:nvSpPr>
          <p:spPr bwMode="auto">
            <a:xfrm>
              <a:off x="3356357" y="2476594"/>
              <a:ext cx="11157" cy="17107"/>
            </a:xfrm>
            <a:custGeom>
              <a:avLst/>
              <a:gdLst>
                <a:gd name="T0" fmla="*/ 1 w 4"/>
                <a:gd name="T1" fmla="*/ 2 h 6"/>
                <a:gd name="T2" fmla="*/ 3 w 4"/>
                <a:gd name="T3" fmla="*/ 5 h 6"/>
                <a:gd name="T4" fmla="*/ 1 w 4"/>
                <a:gd name="T5" fmla="*/ 2 h 6"/>
              </a:gdLst>
              <a:ahLst/>
              <a:cxnLst>
                <a:cxn ang="0">
                  <a:pos x="T0" y="T1"/>
                </a:cxn>
                <a:cxn ang="0">
                  <a:pos x="T2" y="T3"/>
                </a:cxn>
                <a:cxn ang="0">
                  <a:pos x="T4" y="T5"/>
                </a:cxn>
              </a:cxnLst>
              <a:rect l="0" t="0" r="r" b="b"/>
              <a:pathLst>
                <a:path w="4" h="6">
                  <a:moveTo>
                    <a:pt x="1" y="2"/>
                  </a:moveTo>
                  <a:cubicBezTo>
                    <a:pt x="0" y="4"/>
                    <a:pt x="1" y="6"/>
                    <a:pt x="3" y="5"/>
                  </a:cubicBezTo>
                  <a:cubicBezTo>
                    <a:pt x="4" y="4"/>
                    <a:pt x="2" y="0"/>
                    <a:pt x="1" y="2"/>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32" name="Freeform 40">
              <a:extLst>
                <a:ext uri="{FF2B5EF4-FFF2-40B4-BE49-F238E27FC236}">
                  <a16:creationId xmlns:a16="http://schemas.microsoft.com/office/drawing/2014/main" id="{191B7ED9-1E4A-4DCE-89EC-FAC2537E0F75}"/>
                </a:ext>
              </a:extLst>
            </p:cNvPr>
            <p:cNvSpPr>
              <a:spLocks/>
            </p:cNvSpPr>
            <p:nvPr/>
          </p:nvSpPr>
          <p:spPr bwMode="auto">
            <a:xfrm>
              <a:off x="3385365" y="2559157"/>
              <a:ext cx="8182" cy="14876"/>
            </a:xfrm>
            <a:custGeom>
              <a:avLst/>
              <a:gdLst>
                <a:gd name="T0" fmla="*/ 1 w 3"/>
                <a:gd name="T1" fmla="*/ 1 h 5"/>
                <a:gd name="T2" fmla="*/ 2 w 3"/>
                <a:gd name="T3" fmla="*/ 4 h 5"/>
                <a:gd name="T4" fmla="*/ 1 w 3"/>
                <a:gd name="T5" fmla="*/ 1 h 5"/>
              </a:gdLst>
              <a:ahLst/>
              <a:cxnLst>
                <a:cxn ang="0">
                  <a:pos x="T0" y="T1"/>
                </a:cxn>
                <a:cxn ang="0">
                  <a:pos x="T2" y="T3"/>
                </a:cxn>
                <a:cxn ang="0">
                  <a:pos x="T4" y="T5"/>
                </a:cxn>
              </a:cxnLst>
              <a:rect l="0" t="0" r="r" b="b"/>
              <a:pathLst>
                <a:path w="3" h="5">
                  <a:moveTo>
                    <a:pt x="1" y="1"/>
                  </a:moveTo>
                  <a:cubicBezTo>
                    <a:pt x="0" y="3"/>
                    <a:pt x="1" y="5"/>
                    <a:pt x="2" y="4"/>
                  </a:cubicBezTo>
                  <a:cubicBezTo>
                    <a:pt x="3" y="3"/>
                    <a:pt x="1" y="0"/>
                    <a:pt x="1" y="1"/>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33" name="Freeform 41">
              <a:extLst>
                <a:ext uri="{FF2B5EF4-FFF2-40B4-BE49-F238E27FC236}">
                  <a16:creationId xmlns:a16="http://schemas.microsoft.com/office/drawing/2014/main" id="{E5F6CFBD-D377-4719-8C32-D157250C02E0}"/>
                </a:ext>
              </a:extLst>
            </p:cNvPr>
            <p:cNvSpPr>
              <a:spLocks/>
            </p:cNvSpPr>
            <p:nvPr/>
          </p:nvSpPr>
          <p:spPr bwMode="auto">
            <a:xfrm>
              <a:off x="3528177" y="2545024"/>
              <a:ext cx="8926" cy="8926"/>
            </a:xfrm>
            <a:custGeom>
              <a:avLst/>
              <a:gdLst>
                <a:gd name="T0" fmla="*/ 0 w 3"/>
                <a:gd name="T1" fmla="*/ 1 h 3"/>
                <a:gd name="T2" fmla="*/ 3 w 3"/>
                <a:gd name="T3" fmla="*/ 2 h 3"/>
                <a:gd name="T4" fmla="*/ 0 w 3"/>
                <a:gd name="T5" fmla="*/ 1 h 3"/>
              </a:gdLst>
              <a:ahLst/>
              <a:cxnLst>
                <a:cxn ang="0">
                  <a:pos x="T0" y="T1"/>
                </a:cxn>
                <a:cxn ang="0">
                  <a:pos x="T2" y="T3"/>
                </a:cxn>
                <a:cxn ang="0">
                  <a:pos x="T4" y="T5"/>
                </a:cxn>
              </a:cxnLst>
              <a:rect l="0" t="0" r="r" b="b"/>
              <a:pathLst>
                <a:path w="3" h="3">
                  <a:moveTo>
                    <a:pt x="0" y="1"/>
                  </a:moveTo>
                  <a:cubicBezTo>
                    <a:pt x="0" y="3"/>
                    <a:pt x="3" y="3"/>
                    <a:pt x="3" y="2"/>
                  </a:cubicBezTo>
                  <a:cubicBezTo>
                    <a:pt x="3" y="0"/>
                    <a:pt x="0" y="0"/>
                    <a:pt x="0" y="1"/>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34" name="Freeform 42">
              <a:extLst>
                <a:ext uri="{FF2B5EF4-FFF2-40B4-BE49-F238E27FC236}">
                  <a16:creationId xmlns:a16="http://schemas.microsoft.com/office/drawing/2014/main" id="{4B2FC081-CA41-4119-9C44-A74DABAFB9E5}"/>
                </a:ext>
              </a:extLst>
            </p:cNvPr>
            <p:cNvSpPr>
              <a:spLocks/>
            </p:cNvSpPr>
            <p:nvPr/>
          </p:nvSpPr>
          <p:spPr bwMode="auto">
            <a:xfrm>
              <a:off x="3273050" y="2501883"/>
              <a:ext cx="427691" cy="381575"/>
            </a:xfrm>
            <a:custGeom>
              <a:avLst/>
              <a:gdLst>
                <a:gd name="T0" fmla="*/ 144 w 149"/>
                <a:gd name="T1" fmla="*/ 21 h 133"/>
                <a:gd name="T2" fmla="*/ 139 w 149"/>
                <a:gd name="T3" fmla="*/ 25 h 133"/>
                <a:gd name="T4" fmla="*/ 131 w 149"/>
                <a:gd name="T5" fmla="*/ 30 h 133"/>
                <a:gd name="T6" fmla="*/ 124 w 149"/>
                <a:gd name="T7" fmla="*/ 31 h 133"/>
                <a:gd name="T8" fmla="*/ 119 w 149"/>
                <a:gd name="T9" fmla="*/ 36 h 133"/>
                <a:gd name="T10" fmla="*/ 114 w 149"/>
                <a:gd name="T11" fmla="*/ 46 h 133"/>
                <a:gd name="T12" fmla="*/ 106 w 149"/>
                <a:gd name="T13" fmla="*/ 52 h 133"/>
                <a:gd name="T14" fmla="*/ 87 w 149"/>
                <a:gd name="T15" fmla="*/ 54 h 133"/>
                <a:gd name="T16" fmla="*/ 82 w 149"/>
                <a:gd name="T17" fmla="*/ 54 h 133"/>
                <a:gd name="T18" fmla="*/ 63 w 149"/>
                <a:gd name="T19" fmla="*/ 44 h 133"/>
                <a:gd name="T20" fmla="*/ 43 w 149"/>
                <a:gd name="T21" fmla="*/ 32 h 133"/>
                <a:gd name="T22" fmla="*/ 35 w 149"/>
                <a:gd name="T23" fmla="*/ 28 h 133"/>
                <a:gd name="T24" fmla="*/ 15 w 149"/>
                <a:gd name="T25" fmla="*/ 10 h 133"/>
                <a:gd name="T26" fmla="*/ 17 w 149"/>
                <a:gd name="T27" fmla="*/ 16 h 133"/>
                <a:gd name="T28" fmla="*/ 19 w 149"/>
                <a:gd name="T29" fmla="*/ 20 h 133"/>
                <a:gd name="T30" fmla="*/ 21 w 149"/>
                <a:gd name="T31" fmla="*/ 25 h 133"/>
                <a:gd name="T32" fmla="*/ 13 w 149"/>
                <a:gd name="T33" fmla="*/ 20 h 133"/>
                <a:gd name="T34" fmla="*/ 11 w 149"/>
                <a:gd name="T35" fmla="*/ 16 h 133"/>
                <a:gd name="T36" fmla="*/ 11 w 149"/>
                <a:gd name="T37" fmla="*/ 10 h 133"/>
                <a:gd name="T38" fmla="*/ 13 w 149"/>
                <a:gd name="T39" fmla="*/ 6 h 133"/>
                <a:gd name="T40" fmla="*/ 8 w 149"/>
                <a:gd name="T41" fmla="*/ 3 h 133"/>
                <a:gd name="T42" fmla="*/ 8 w 149"/>
                <a:gd name="T43" fmla="*/ 9 h 133"/>
                <a:gd name="T44" fmla="*/ 4 w 149"/>
                <a:gd name="T45" fmla="*/ 10 h 133"/>
                <a:gd name="T46" fmla="*/ 4 w 149"/>
                <a:gd name="T47" fmla="*/ 17 h 133"/>
                <a:gd name="T48" fmla="*/ 8 w 149"/>
                <a:gd name="T49" fmla="*/ 31 h 133"/>
                <a:gd name="T50" fmla="*/ 11 w 149"/>
                <a:gd name="T51" fmla="*/ 41 h 133"/>
                <a:gd name="T52" fmla="*/ 10 w 149"/>
                <a:gd name="T53" fmla="*/ 48 h 133"/>
                <a:gd name="T54" fmla="*/ 17 w 149"/>
                <a:gd name="T55" fmla="*/ 54 h 133"/>
                <a:gd name="T56" fmla="*/ 22 w 149"/>
                <a:gd name="T57" fmla="*/ 68 h 133"/>
                <a:gd name="T58" fmla="*/ 26 w 149"/>
                <a:gd name="T59" fmla="*/ 70 h 133"/>
                <a:gd name="T60" fmla="*/ 35 w 149"/>
                <a:gd name="T61" fmla="*/ 75 h 133"/>
                <a:gd name="T62" fmla="*/ 42 w 149"/>
                <a:gd name="T63" fmla="*/ 82 h 133"/>
                <a:gd name="T64" fmla="*/ 42 w 149"/>
                <a:gd name="T65" fmla="*/ 94 h 133"/>
                <a:gd name="T66" fmla="*/ 32 w 149"/>
                <a:gd name="T67" fmla="*/ 107 h 133"/>
                <a:gd name="T68" fmla="*/ 26 w 149"/>
                <a:gd name="T69" fmla="*/ 122 h 133"/>
                <a:gd name="T70" fmla="*/ 37 w 149"/>
                <a:gd name="T71" fmla="*/ 132 h 133"/>
                <a:gd name="T72" fmla="*/ 39 w 149"/>
                <a:gd name="T73" fmla="*/ 123 h 133"/>
                <a:gd name="T74" fmla="*/ 44 w 149"/>
                <a:gd name="T75" fmla="*/ 115 h 133"/>
                <a:gd name="T76" fmla="*/ 50 w 149"/>
                <a:gd name="T77" fmla="*/ 117 h 133"/>
                <a:gd name="T78" fmla="*/ 54 w 149"/>
                <a:gd name="T79" fmla="*/ 115 h 133"/>
                <a:gd name="T80" fmla="*/ 60 w 149"/>
                <a:gd name="T81" fmla="*/ 107 h 133"/>
                <a:gd name="T82" fmla="*/ 66 w 149"/>
                <a:gd name="T83" fmla="*/ 106 h 133"/>
                <a:gd name="T84" fmla="*/ 74 w 149"/>
                <a:gd name="T85" fmla="*/ 106 h 133"/>
                <a:gd name="T86" fmla="*/ 80 w 149"/>
                <a:gd name="T87" fmla="*/ 103 h 133"/>
                <a:gd name="T88" fmla="*/ 87 w 149"/>
                <a:gd name="T89" fmla="*/ 96 h 133"/>
                <a:gd name="T90" fmla="*/ 90 w 149"/>
                <a:gd name="T91" fmla="*/ 89 h 133"/>
                <a:gd name="T92" fmla="*/ 105 w 149"/>
                <a:gd name="T93" fmla="*/ 79 h 133"/>
                <a:gd name="T94" fmla="*/ 113 w 149"/>
                <a:gd name="T95" fmla="*/ 71 h 133"/>
                <a:gd name="T96" fmla="*/ 121 w 149"/>
                <a:gd name="T97" fmla="*/ 60 h 133"/>
                <a:gd name="T98" fmla="*/ 131 w 149"/>
                <a:gd name="T99" fmla="*/ 66 h 133"/>
                <a:gd name="T100" fmla="*/ 137 w 149"/>
                <a:gd name="T101" fmla="*/ 50 h 133"/>
                <a:gd name="T102" fmla="*/ 145 w 149"/>
                <a:gd name="T103" fmla="*/ 39 h 133"/>
                <a:gd name="T104" fmla="*/ 139 w 149"/>
                <a:gd name="T105" fmla="*/ 37 h 133"/>
                <a:gd name="T106" fmla="*/ 142 w 149"/>
                <a:gd name="T107" fmla="*/ 26 h 133"/>
                <a:gd name="T108" fmla="*/ 147 w 149"/>
                <a:gd name="T109"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 h="133">
                  <a:moveTo>
                    <a:pt x="147" y="22"/>
                  </a:moveTo>
                  <a:cubicBezTo>
                    <a:pt x="146" y="21"/>
                    <a:pt x="145" y="21"/>
                    <a:pt x="144" y="21"/>
                  </a:cubicBezTo>
                  <a:cubicBezTo>
                    <a:pt x="143" y="22"/>
                    <a:pt x="140" y="21"/>
                    <a:pt x="140" y="22"/>
                  </a:cubicBezTo>
                  <a:cubicBezTo>
                    <a:pt x="140" y="24"/>
                    <a:pt x="140" y="25"/>
                    <a:pt x="139" y="25"/>
                  </a:cubicBezTo>
                  <a:cubicBezTo>
                    <a:pt x="137" y="25"/>
                    <a:pt x="135" y="26"/>
                    <a:pt x="135" y="26"/>
                  </a:cubicBezTo>
                  <a:cubicBezTo>
                    <a:pt x="134" y="27"/>
                    <a:pt x="132" y="30"/>
                    <a:pt x="131" y="30"/>
                  </a:cubicBezTo>
                  <a:cubicBezTo>
                    <a:pt x="130" y="30"/>
                    <a:pt x="128" y="30"/>
                    <a:pt x="127" y="31"/>
                  </a:cubicBezTo>
                  <a:cubicBezTo>
                    <a:pt x="127" y="31"/>
                    <a:pt x="124" y="30"/>
                    <a:pt x="124" y="31"/>
                  </a:cubicBezTo>
                  <a:cubicBezTo>
                    <a:pt x="123" y="32"/>
                    <a:pt x="122" y="34"/>
                    <a:pt x="122" y="34"/>
                  </a:cubicBezTo>
                  <a:cubicBezTo>
                    <a:pt x="121" y="34"/>
                    <a:pt x="119" y="35"/>
                    <a:pt x="119" y="36"/>
                  </a:cubicBezTo>
                  <a:cubicBezTo>
                    <a:pt x="119" y="37"/>
                    <a:pt x="116" y="42"/>
                    <a:pt x="115" y="43"/>
                  </a:cubicBezTo>
                  <a:cubicBezTo>
                    <a:pt x="114" y="43"/>
                    <a:pt x="114" y="46"/>
                    <a:pt x="114" y="46"/>
                  </a:cubicBezTo>
                  <a:cubicBezTo>
                    <a:pt x="113" y="46"/>
                    <a:pt x="110" y="50"/>
                    <a:pt x="110" y="50"/>
                  </a:cubicBezTo>
                  <a:cubicBezTo>
                    <a:pt x="109" y="50"/>
                    <a:pt x="107" y="52"/>
                    <a:pt x="106" y="52"/>
                  </a:cubicBezTo>
                  <a:cubicBezTo>
                    <a:pt x="105" y="52"/>
                    <a:pt x="101" y="52"/>
                    <a:pt x="101" y="53"/>
                  </a:cubicBezTo>
                  <a:cubicBezTo>
                    <a:pt x="100" y="54"/>
                    <a:pt x="88" y="54"/>
                    <a:pt x="87" y="54"/>
                  </a:cubicBezTo>
                  <a:cubicBezTo>
                    <a:pt x="86" y="53"/>
                    <a:pt x="85" y="58"/>
                    <a:pt x="85" y="57"/>
                  </a:cubicBezTo>
                  <a:cubicBezTo>
                    <a:pt x="84" y="56"/>
                    <a:pt x="80" y="54"/>
                    <a:pt x="82" y="54"/>
                  </a:cubicBezTo>
                  <a:cubicBezTo>
                    <a:pt x="83" y="54"/>
                    <a:pt x="84" y="53"/>
                    <a:pt x="83" y="52"/>
                  </a:cubicBezTo>
                  <a:cubicBezTo>
                    <a:pt x="82" y="51"/>
                    <a:pt x="65" y="44"/>
                    <a:pt x="63" y="44"/>
                  </a:cubicBezTo>
                  <a:cubicBezTo>
                    <a:pt x="62" y="43"/>
                    <a:pt x="55" y="41"/>
                    <a:pt x="53" y="39"/>
                  </a:cubicBezTo>
                  <a:cubicBezTo>
                    <a:pt x="51" y="38"/>
                    <a:pt x="44" y="32"/>
                    <a:pt x="43" y="32"/>
                  </a:cubicBezTo>
                  <a:cubicBezTo>
                    <a:pt x="42" y="32"/>
                    <a:pt x="41" y="32"/>
                    <a:pt x="40" y="31"/>
                  </a:cubicBezTo>
                  <a:cubicBezTo>
                    <a:pt x="38" y="30"/>
                    <a:pt x="36" y="28"/>
                    <a:pt x="35" y="28"/>
                  </a:cubicBezTo>
                  <a:cubicBezTo>
                    <a:pt x="35" y="28"/>
                    <a:pt x="29" y="27"/>
                    <a:pt x="28" y="25"/>
                  </a:cubicBezTo>
                  <a:cubicBezTo>
                    <a:pt x="27" y="24"/>
                    <a:pt x="16" y="12"/>
                    <a:pt x="15" y="10"/>
                  </a:cubicBezTo>
                  <a:cubicBezTo>
                    <a:pt x="14" y="9"/>
                    <a:pt x="13" y="9"/>
                    <a:pt x="13" y="10"/>
                  </a:cubicBezTo>
                  <a:cubicBezTo>
                    <a:pt x="14" y="12"/>
                    <a:pt x="16" y="15"/>
                    <a:pt x="17" y="16"/>
                  </a:cubicBezTo>
                  <a:cubicBezTo>
                    <a:pt x="18" y="16"/>
                    <a:pt x="15" y="17"/>
                    <a:pt x="16" y="18"/>
                  </a:cubicBezTo>
                  <a:cubicBezTo>
                    <a:pt x="18" y="19"/>
                    <a:pt x="19" y="20"/>
                    <a:pt x="19" y="20"/>
                  </a:cubicBezTo>
                  <a:cubicBezTo>
                    <a:pt x="20" y="20"/>
                    <a:pt x="22" y="21"/>
                    <a:pt x="23" y="22"/>
                  </a:cubicBezTo>
                  <a:cubicBezTo>
                    <a:pt x="25" y="24"/>
                    <a:pt x="23" y="26"/>
                    <a:pt x="21" y="25"/>
                  </a:cubicBezTo>
                  <a:cubicBezTo>
                    <a:pt x="19" y="24"/>
                    <a:pt x="17" y="24"/>
                    <a:pt x="16" y="23"/>
                  </a:cubicBezTo>
                  <a:cubicBezTo>
                    <a:pt x="16" y="22"/>
                    <a:pt x="14" y="20"/>
                    <a:pt x="13" y="20"/>
                  </a:cubicBezTo>
                  <a:cubicBezTo>
                    <a:pt x="13" y="20"/>
                    <a:pt x="12" y="20"/>
                    <a:pt x="12" y="19"/>
                  </a:cubicBezTo>
                  <a:cubicBezTo>
                    <a:pt x="12" y="17"/>
                    <a:pt x="12" y="16"/>
                    <a:pt x="11" y="16"/>
                  </a:cubicBezTo>
                  <a:cubicBezTo>
                    <a:pt x="10" y="16"/>
                    <a:pt x="9" y="15"/>
                    <a:pt x="10" y="14"/>
                  </a:cubicBezTo>
                  <a:cubicBezTo>
                    <a:pt x="11" y="13"/>
                    <a:pt x="13" y="10"/>
                    <a:pt x="11" y="10"/>
                  </a:cubicBezTo>
                  <a:cubicBezTo>
                    <a:pt x="10" y="9"/>
                    <a:pt x="10" y="8"/>
                    <a:pt x="11" y="8"/>
                  </a:cubicBezTo>
                  <a:cubicBezTo>
                    <a:pt x="12" y="7"/>
                    <a:pt x="14" y="7"/>
                    <a:pt x="13" y="6"/>
                  </a:cubicBezTo>
                  <a:cubicBezTo>
                    <a:pt x="12" y="5"/>
                    <a:pt x="10" y="2"/>
                    <a:pt x="10" y="0"/>
                  </a:cubicBezTo>
                  <a:cubicBezTo>
                    <a:pt x="10" y="0"/>
                    <a:pt x="8" y="1"/>
                    <a:pt x="8" y="3"/>
                  </a:cubicBezTo>
                  <a:cubicBezTo>
                    <a:pt x="9" y="4"/>
                    <a:pt x="8" y="5"/>
                    <a:pt x="7" y="6"/>
                  </a:cubicBezTo>
                  <a:cubicBezTo>
                    <a:pt x="6" y="7"/>
                    <a:pt x="7" y="8"/>
                    <a:pt x="8" y="9"/>
                  </a:cubicBezTo>
                  <a:cubicBezTo>
                    <a:pt x="8" y="10"/>
                    <a:pt x="6" y="10"/>
                    <a:pt x="6" y="11"/>
                  </a:cubicBezTo>
                  <a:cubicBezTo>
                    <a:pt x="6" y="11"/>
                    <a:pt x="4" y="10"/>
                    <a:pt x="4" y="10"/>
                  </a:cubicBezTo>
                  <a:cubicBezTo>
                    <a:pt x="3" y="10"/>
                    <a:pt x="2" y="12"/>
                    <a:pt x="1" y="12"/>
                  </a:cubicBezTo>
                  <a:cubicBezTo>
                    <a:pt x="0" y="13"/>
                    <a:pt x="3" y="16"/>
                    <a:pt x="4" y="17"/>
                  </a:cubicBezTo>
                  <a:cubicBezTo>
                    <a:pt x="4" y="18"/>
                    <a:pt x="4" y="20"/>
                    <a:pt x="4" y="21"/>
                  </a:cubicBezTo>
                  <a:cubicBezTo>
                    <a:pt x="4" y="22"/>
                    <a:pt x="8" y="30"/>
                    <a:pt x="8" y="31"/>
                  </a:cubicBezTo>
                  <a:cubicBezTo>
                    <a:pt x="9" y="32"/>
                    <a:pt x="8" y="35"/>
                    <a:pt x="8" y="36"/>
                  </a:cubicBezTo>
                  <a:cubicBezTo>
                    <a:pt x="8" y="37"/>
                    <a:pt x="10" y="41"/>
                    <a:pt x="11" y="41"/>
                  </a:cubicBezTo>
                  <a:cubicBezTo>
                    <a:pt x="11" y="42"/>
                    <a:pt x="11" y="44"/>
                    <a:pt x="10" y="44"/>
                  </a:cubicBezTo>
                  <a:cubicBezTo>
                    <a:pt x="9" y="45"/>
                    <a:pt x="10" y="47"/>
                    <a:pt x="10" y="48"/>
                  </a:cubicBezTo>
                  <a:cubicBezTo>
                    <a:pt x="10" y="49"/>
                    <a:pt x="13" y="50"/>
                    <a:pt x="13" y="50"/>
                  </a:cubicBezTo>
                  <a:cubicBezTo>
                    <a:pt x="14" y="50"/>
                    <a:pt x="16" y="53"/>
                    <a:pt x="17" y="54"/>
                  </a:cubicBezTo>
                  <a:cubicBezTo>
                    <a:pt x="18" y="55"/>
                    <a:pt x="17" y="62"/>
                    <a:pt x="18" y="63"/>
                  </a:cubicBezTo>
                  <a:cubicBezTo>
                    <a:pt x="18" y="63"/>
                    <a:pt x="21" y="67"/>
                    <a:pt x="22" y="68"/>
                  </a:cubicBezTo>
                  <a:cubicBezTo>
                    <a:pt x="22" y="69"/>
                    <a:pt x="24" y="68"/>
                    <a:pt x="24" y="67"/>
                  </a:cubicBezTo>
                  <a:cubicBezTo>
                    <a:pt x="25" y="66"/>
                    <a:pt x="26" y="69"/>
                    <a:pt x="26" y="70"/>
                  </a:cubicBezTo>
                  <a:cubicBezTo>
                    <a:pt x="27" y="72"/>
                    <a:pt x="29" y="68"/>
                    <a:pt x="29" y="68"/>
                  </a:cubicBezTo>
                  <a:cubicBezTo>
                    <a:pt x="30" y="67"/>
                    <a:pt x="34" y="73"/>
                    <a:pt x="35" y="75"/>
                  </a:cubicBezTo>
                  <a:cubicBezTo>
                    <a:pt x="36" y="77"/>
                    <a:pt x="37" y="76"/>
                    <a:pt x="38" y="76"/>
                  </a:cubicBezTo>
                  <a:cubicBezTo>
                    <a:pt x="39" y="76"/>
                    <a:pt x="41" y="80"/>
                    <a:pt x="42" y="82"/>
                  </a:cubicBezTo>
                  <a:cubicBezTo>
                    <a:pt x="43" y="84"/>
                    <a:pt x="44" y="84"/>
                    <a:pt x="43" y="86"/>
                  </a:cubicBezTo>
                  <a:cubicBezTo>
                    <a:pt x="42" y="88"/>
                    <a:pt x="42" y="92"/>
                    <a:pt x="42" y="94"/>
                  </a:cubicBezTo>
                  <a:cubicBezTo>
                    <a:pt x="42" y="96"/>
                    <a:pt x="39" y="98"/>
                    <a:pt x="37" y="99"/>
                  </a:cubicBezTo>
                  <a:cubicBezTo>
                    <a:pt x="35" y="100"/>
                    <a:pt x="33" y="105"/>
                    <a:pt x="32" y="107"/>
                  </a:cubicBezTo>
                  <a:cubicBezTo>
                    <a:pt x="32" y="108"/>
                    <a:pt x="27" y="113"/>
                    <a:pt x="26" y="115"/>
                  </a:cubicBezTo>
                  <a:cubicBezTo>
                    <a:pt x="25" y="116"/>
                    <a:pt x="26" y="121"/>
                    <a:pt x="26" y="122"/>
                  </a:cubicBezTo>
                  <a:cubicBezTo>
                    <a:pt x="28" y="123"/>
                    <a:pt x="29" y="127"/>
                    <a:pt x="30" y="127"/>
                  </a:cubicBezTo>
                  <a:cubicBezTo>
                    <a:pt x="31" y="127"/>
                    <a:pt x="37" y="133"/>
                    <a:pt x="37" y="132"/>
                  </a:cubicBezTo>
                  <a:cubicBezTo>
                    <a:pt x="37" y="131"/>
                    <a:pt x="40" y="127"/>
                    <a:pt x="39" y="126"/>
                  </a:cubicBezTo>
                  <a:cubicBezTo>
                    <a:pt x="38" y="125"/>
                    <a:pt x="38" y="124"/>
                    <a:pt x="39" y="123"/>
                  </a:cubicBezTo>
                  <a:cubicBezTo>
                    <a:pt x="41" y="122"/>
                    <a:pt x="42" y="121"/>
                    <a:pt x="42" y="120"/>
                  </a:cubicBezTo>
                  <a:cubicBezTo>
                    <a:pt x="42" y="119"/>
                    <a:pt x="43" y="115"/>
                    <a:pt x="44" y="115"/>
                  </a:cubicBezTo>
                  <a:cubicBezTo>
                    <a:pt x="45" y="116"/>
                    <a:pt x="47" y="120"/>
                    <a:pt x="47" y="119"/>
                  </a:cubicBezTo>
                  <a:cubicBezTo>
                    <a:pt x="48" y="118"/>
                    <a:pt x="49" y="116"/>
                    <a:pt x="50" y="117"/>
                  </a:cubicBezTo>
                  <a:cubicBezTo>
                    <a:pt x="52" y="119"/>
                    <a:pt x="52" y="121"/>
                    <a:pt x="53" y="121"/>
                  </a:cubicBezTo>
                  <a:cubicBezTo>
                    <a:pt x="55" y="120"/>
                    <a:pt x="54" y="116"/>
                    <a:pt x="54" y="115"/>
                  </a:cubicBezTo>
                  <a:cubicBezTo>
                    <a:pt x="54" y="113"/>
                    <a:pt x="55" y="112"/>
                    <a:pt x="56" y="111"/>
                  </a:cubicBezTo>
                  <a:cubicBezTo>
                    <a:pt x="57" y="110"/>
                    <a:pt x="60" y="107"/>
                    <a:pt x="60" y="107"/>
                  </a:cubicBezTo>
                  <a:cubicBezTo>
                    <a:pt x="60" y="108"/>
                    <a:pt x="62" y="109"/>
                    <a:pt x="63" y="108"/>
                  </a:cubicBezTo>
                  <a:cubicBezTo>
                    <a:pt x="64" y="107"/>
                    <a:pt x="66" y="106"/>
                    <a:pt x="66" y="106"/>
                  </a:cubicBezTo>
                  <a:cubicBezTo>
                    <a:pt x="67" y="107"/>
                    <a:pt x="71" y="110"/>
                    <a:pt x="71" y="110"/>
                  </a:cubicBezTo>
                  <a:cubicBezTo>
                    <a:pt x="72" y="109"/>
                    <a:pt x="74" y="108"/>
                    <a:pt x="74" y="106"/>
                  </a:cubicBezTo>
                  <a:cubicBezTo>
                    <a:pt x="74" y="105"/>
                    <a:pt x="76" y="103"/>
                    <a:pt x="77" y="103"/>
                  </a:cubicBezTo>
                  <a:cubicBezTo>
                    <a:pt x="78" y="103"/>
                    <a:pt x="80" y="104"/>
                    <a:pt x="80" y="103"/>
                  </a:cubicBezTo>
                  <a:cubicBezTo>
                    <a:pt x="80" y="103"/>
                    <a:pt x="82" y="100"/>
                    <a:pt x="83" y="100"/>
                  </a:cubicBezTo>
                  <a:cubicBezTo>
                    <a:pt x="84" y="99"/>
                    <a:pt x="86" y="95"/>
                    <a:pt x="87" y="96"/>
                  </a:cubicBezTo>
                  <a:cubicBezTo>
                    <a:pt x="89" y="97"/>
                    <a:pt x="90" y="96"/>
                    <a:pt x="90" y="94"/>
                  </a:cubicBezTo>
                  <a:cubicBezTo>
                    <a:pt x="89" y="93"/>
                    <a:pt x="88" y="90"/>
                    <a:pt x="90" y="89"/>
                  </a:cubicBezTo>
                  <a:cubicBezTo>
                    <a:pt x="92" y="89"/>
                    <a:pt x="97" y="85"/>
                    <a:pt x="98" y="85"/>
                  </a:cubicBezTo>
                  <a:cubicBezTo>
                    <a:pt x="99" y="84"/>
                    <a:pt x="105" y="81"/>
                    <a:pt x="105" y="79"/>
                  </a:cubicBezTo>
                  <a:cubicBezTo>
                    <a:pt x="105" y="78"/>
                    <a:pt x="105" y="73"/>
                    <a:pt x="107" y="73"/>
                  </a:cubicBezTo>
                  <a:cubicBezTo>
                    <a:pt x="109" y="73"/>
                    <a:pt x="112" y="72"/>
                    <a:pt x="113" y="71"/>
                  </a:cubicBezTo>
                  <a:cubicBezTo>
                    <a:pt x="114" y="70"/>
                    <a:pt x="120" y="66"/>
                    <a:pt x="119" y="65"/>
                  </a:cubicBezTo>
                  <a:cubicBezTo>
                    <a:pt x="118" y="64"/>
                    <a:pt x="121" y="60"/>
                    <a:pt x="121" y="60"/>
                  </a:cubicBezTo>
                  <a:cubicBezTo>
                    <a:pt x="121" y="59"/>
                    <a:pt x="121" y="55"/>
                    <a:pt x="123" y="58"/>
                  </a:cubicBezTo>
                  <a:cubicBezTo>
                    <a:pt x="125" y="61"/>
                    <a:pt x="131" y="67"/>
                    <a:pt x="131" y="66"/>
                  </a:cubicBezTo>
                  <a:cubicBezTo>
                    <a:pt x="130" y="64"/>
                    <a:pt x="133" y="58"/>
                    <a:pt x="134" y="57"/>
                  </a:cubicBezTo>
                  <a:cubicBezTo>
                    <a:pt x="135" y="56"/>
                    <a:pt x="136" y="52"/>
                    <a:pt x="137" y="50"/>
                  </a:cubicBezTo>
                  <a:cubicBezTo>
                    <a:pt x="137" y="48"/>
                    <a:pt x="138" y="44"/>
                    <a:pt x="140" y="43"/>
                  </a:cubicBezTo>
                  <a:cubicBezTo>
                    <a:pt x="142" y="43"/>
                    <a:pt x="147" y="40"/>
                    <a:pt x="145" y="39"/>
                  </a:cubicBezTo>
                  <a:cubicBezTo>
                    <a:pt x="144" y="38"/>
                    <a:pt x="144" y="36"/>
                    <a:pt x="143" y="37"/>
                  </a:cubicBezTo>
                  <a:cubicBezTo>
                    <a:pt x="142" y="37"/>
                    <a:pt x="138" y="39"/>
                    <a:pt x="139" y="37"/>
                  </a:cubicBezTo>
                  <a:cubicBezTo>
                    <a:pt x="140" y="35"/>
                    <a:pt x="141" y="32"/>
                    <a:pt x="140" y="31"/>
                  </a:cubicBezTo>
                  <a:cubicBezTo>
                    <a:pt x="140" y="30"/>
                    <a:pt x="139" y="27"/>
                    <a:pt x="142" y="26"/>
                  </a:cubicBezTo>
                  <a:cubicBezTo>
                    <a:pt x="144" y="26"/>
                    <a:pt x="149" y="26"/>
                    <a:pt x="148" y="25"/>
                  </a:cubicBezTo>
                  <a:cubicBezTo>
                    <a:pt x="147" y="24"/>
                    <a:pt x="147" y="22"/>
                    <a:pt x="147" y="22"/>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35" name="Freeform 43">
              <a:extLst>
                <a:ext uri="{FF2B5EF4-FFF2-40B4-BE49-F238E27FC236}">
                  <a16:creationId xmlns:a16="http://schemas.microsoft.com/office/drawing/2014/main" id="{42F7ECEC-8A25-4B5E-B8CE-30D731AAA4AE}"/>
                </a:ext>
              </a:extLst>
            </p:cNvPr>
            <p:cNvSpPr>
              <a:spLocks/>
            </p:cNvSpPr>
            <p:nvPr/>
          </p:nvSpPr>
          <p:spPr bwMode="auto">
            <a:xfrm>
              <a:off x="3058089" y="2751804"/>
              <a:ext cx="338434" cy="532568"/>
            </a:xfrm>
            <a:custGeom>
              <a:avLst/>
              <a:gdLst>
                <a:gd name="T0" fmla="*/ 30 w 118"/>
                <a:gd name="T1" fmla="*/ 179 h 186"/>
                <a:gd name="T2" fmla="*/ 37 w 118"/>
                <a:gd name="T3" fmla="*/ 182 h 186"/>
                <a:gd name="T4" fmla="*/ 44 w 118"/>
                <a:gd name="T5" fmla="*/ 181 h 186"/>
                <a:gd name="T6" fmla="*/ 56 w 118"/>
                <a:gd name="T7" fmla="*/ 182 h 186"/>
                <a:gd name="T8" fmla="*/ 65 w 118"/>
                <a:gd name="T9" fmla="*/ 179 h 186"/>
                <a:gd name="T10" fmla="*/ 67 w 118"/>
                <a:gd name="T11" fmla="*/ 184 h 186"/>
                <a:gd name="T12" fmla="*/ 72 w 118"/>
                <a:gd name="T13" fmla="*/ 183 h 186"/>
                <a:gd name="T14" fmla="*/ 77 w 118"/>
                <a:gd name="T15" fmla="*/ 181 h 186"/>
                <a:gd name="T16" fmla="*/ 85 w 118"/>
                <a:gd name="T17" fmla="*/ 177 h 186"/>
                <a:gd name="T18" fmla="*/ 99 w 118"/>
                <a:gd name="T19" fmla="*/ 180 h 186"/>
                <a:gd name="T20" fmla="*/ 114 w 118"/>
                <a:gd name="T21" fmla="*/ 165 h 186"/>
                <a:gd name="T22" fmla="*/ 118 w 118"/>
                <a:gd name="T23" fmla="*/ 160 h 186"/>
                <a:gd name="T24" fmla="*/ 107 w 118"/>
                <a:gd name="T25" fmla="*/ 157 h 186"/>
                <a:gd name="T26" fmla="*/ 104 w 118"/>
                <a:gd name="T27" fmla="*/ 148 h 186"/>
                <a:gd name="T28" fmla="*/ 103 w 118"/>
                <a:gd name="T29" fmla="*/ 136 h 186"/>
                <a:gd name="T30" fmla="*/ 93 w 118"/>
                <a:gd name="T31" fmla="*/ 126 h 186"/>
                <a:gd name="T32" fmla="*/ 88 w 118"/>
                <a:gd name="T33" fmla="*/ 122 h 186"/>
                <a:gd name="T34" fmla="*/ 88 w 118"/>
                <a:gd name="T35" fmla="*/ 113 h 186"/>
                <a:gd name="T36" fmla="*/ 93 w 118"/>
                <a:gd name="T37" fmla="*/ 101 h 186"/>
                <a:gd name="T38" fmla="*/ 93 w 118"/>
                <a:gd name="T39" fmla="*/ 92 h 186"/>
                <a:gd name="T40" fmla="*/ 94 w 118"/>
                <a:gd name="T41" fmla="*/ 85 h 186"/>
                <a:gd name="T42" fmla="*/ 91 w 118"/>
                <a:gd name="T43" fmla="*/ 78 h 186"/>
                <a:gd name="T44" fmla="*/ 85 w 118"/>
                <a:gd name="T45" fmla="*/ 74 h 186"/>
                <a:gd name="T46" fmla="*/ 89 w 118"/>
                <a:gd name="T47" fmla="*/ 65 h 186"/>
                <a:gd name="T48" fmla="*/ 89 w 118"/>
                <a:gd name="T49" fmla="*/ 54 h 186"/>
                <a:gd name="T50" fmla="*/ 80 w 118"/>
                <a:gd name="T51" fmla="*/ 57 h 186"/>
                <a:gd name="T52" fmla="*/ 74 w 118"/>
                <a:gd name="T53" fmla="*/ 64 h 186"/>
                <a:gd name="T54" fmla="*/ 64 w 118"/>
                <a:gd name="T55" fmla="*/ 66 h 186"/>
                <a:gd name="T56" fmla="*/ 56 w 118"/>
                <a:gd name="T57" fmla="*/ 64 h 186"/>
                <a:gd name="T58" fmla="*/ 60 w 118"/>
                <a:gd name="T59" fmla="*/ 46 h 186"/>
                <a:gd name="T60" fmla="*/ 62 w 118"/>
                <a:gd name="T61" fmla="*/ 40 h 186"/>
                <a:gd name="T62" fmla="*/ 57 w 118"/>
                <a:gd name="T63" fmla="*/ 38 h 186"/>
                <a:gd name="T64" fmla="*/ 56 w 118"/>
                <a:gd name="T65" fmla="*/ 30 h 186"/>
                <a:gd name="T66" fmla="*/ 55 w 118"/>
                <a:gd name="T67" fmla="*/ 23 h 186"/>
                <a:gd name="T68" fmla="*/ 64 w 118"/>
                <a:gd name="T69" fmla="*/ 7 h 186"/>
                <a:gd name="T70" fmla="*/ 57 w 118"/>
                <a:gd name="T71" fmla="*/ 1 h 186"/>
                <a:gd name="T72" fmla="*/ 50 w 118"/>
                <a:gd name="T73" fmla="*/ 2 h 186"/>
                <a:gd name="T74" fmla="*/ 43 w 118"/>
                <a:gd name="T75" fmla="*/ 6 h 186"/>
                <a:gd name="T76" fmla="*/ 36 w 118"/>
                <a:gd name="T77" fmla="*/ 13 h 186"/>
                <a:gd name="T78" fmla="*/ 26 w 118"/>
                <a:gd name="T79" fmla="*/ 12 h 186"/>
                <a:gd name="T80" fmla="*/ 21 w 118"/>
                <a:gd name="T81" fmla="*/ 17 h 186"/>
                <a:gd name="T82" fmla="*/ 17 w 118"/>
                <a:gd name="T83" fmla="*/ 21 h 186"/>
                <a:gd name="T84" fmla="*/ 11 w 118"/>
                <a:gd name="T85" fmla="*/ 26 h 186"/>
                <a:gd name="T86" fmla="*/ 12 w 118"/>
                <a:gd name="T87" fmla="*/ 33 h 186"/>
                <a:gd name="T88" fmla="*/ 10 w 118"/>
                <a:gd name="T89" fmla="*/ 37 h 186"/>
                <a:gd name="T90" fmla="*/ 9 w 118"/>
                <a:gd name="T91" fmla="*/ 44 h 186"/>
                <a:gd name="T92" fmla="*/ 3 w 118"/>
                <a:gd name="T93" fmla="*/ 55 h 186"/>
                <a:gd name="T94" fmla="*/ 6 w 118"/>
                <a:gd name="T95" fmla="*/ 63 h 186"/>
                <a:gd name="T96" fmla="*/ 14 w 118"/>
                <a:gd name="T97" fmla="*/ 69 h 186"/>
                <a:gd name="T98" fmla="*/ 14 w 118"/>
                <a:gd name="T99" fmla="*/ 76 h 186"/>
                <a:gd name="T100" fmla="*/ 20 w 118"/>
                <a:gd name="T101" fmla="*/ 84 h 186"/>
                <a:gd name="T102" fmla="*/ 20 w 118"/>
                <a:gd name="T103" fmla="*/ 93 h 186"/>
                <a:gd name="T104" fmla="*/ 16 w 118"/>
                <a:gd name="T105" fmla="*/ 98 h 186"/>
                <a:gd name="T106" fmla="*/ 11 w 118"/>
                <a:gd name="T107" fmla="*/ 103 h 186"/>
                <a:gd name="T108" fmla="*/ 7 w 118"/>
                <a:gd name="T109" fmla="*/ 109 h 186"/>
                <a:gd name="T110" fmla="*/ 24 w 118"/>
                <a:gd name="T111" fmla="*/ 121 h 186"/>
                <a:gd name="T112" fmla="*/ 33 w 118"/>
                <a:gd name="T113" fmla="*/ 144 h 186"/>
                <a:gd name="T114" fmla="*/ 29 w 118"/>
                <a:gd name="T115"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 h="186">
                  <a:moveTo>
                    <a:pt x="26" y="177"/>
                  </a:moveTo>
                  <a:cubicBezTo>
                    <a:pt x="26" y="177"/>
                    <a:pt x="29" y="178"/>
                    <a:pt x="30" y="179"/>
                  </a:cubicBezTo>
                  <a:cubicBezTo>
                    <a:pt x="31" y="179"/>
                    <a:pt x="30" y="181"/>
                    <a:pt x="30" y="182"/>
                  </a:cubicBezTo>
                  <a:cubicBezTo>
                    <a:pt x="30" y="183"/>
                    <a:pt x="35" y="182"/>
                    <a:pt x="37" y="182"/>
                  </a:cubicBezTo>
                  <a:cubicBezTo>
                    <a:pt x="39" y="182"/>
                    <a:pt x="39" y="181"/>
                    <a:pt x="39" y="180"/>
                  </a:cubicBezTo>
                  <a:cubicBezTo>
                    <a:pt x="39" y="179"/>
                    <a:pt x="43" y="180"/>
                    <a:pt x="44" y="181"/>
                  </a:cubicBezTo>
                  <a:cubicBezTo>
                    <a:pt x="45" y="182"/>
                    <a:pt x="47" y="178"/>
                    <a:pt x="47" y="178"/>
                  </a:cubicBezTo>
                  <a:cubicBezTo>
                    <a:pt x="47" y="177"/>
                    <a:pt x="55" y="181"/>
                    <a:pt x="56" y="182"/>
                  </a:cubicBezTo>
                  <a:cubicBezTo>
                    <a:pt x="57" y="183"/>
                    <a:pt x="60" y="179"/>
                    <a:pt x="60" y="178"/>
                  </a:cubicBezTo>
                  <a:cubicBezTo>
                    <a:pt x="61" y="177"/>
                    <a:pt x="64" y="179"/>
                    <a:pt x="65" y="179"/>
                  </a:cubicBezTo>
                  <a:cubicBezTo>
                    <a:pt x="66" y="179"/>
                    <a:pt x="64" y="183"/>
                    <a:pt x="65" y="184"/>
                  </a:cubicBezTo>
                  <a:cubicBezTo>
                    <a:pt x="66" y="185"/>
                    <a:pt x="67" y="185"/>
                    <a:pt x="67" y="184"/>
                  </a:cubicBezTo>
                  <a:cubicBezTo>
                    <a:pt x="68" y="184"/>
                    <a:pt x="69" y="184"/>
                    <a:pt x="70" y="185"/>
                  </a:cubicBezTo>
                  <a:cubicBezTo>
                    <a:pt x="72" y="186"/>
                    <a:pt x="72" y="184"/>
                    <a:pt x="72" y="183"/>
                  </a:cubicBezTo>
                  <a:cubicBezTo>
                    <a:pt x="72" y="182"/>
                    <a:pt x="73" y="182"/>
                    <a:pt x="75" y="184"/>
                  </a:cubicBezTo>
                  <a:cubicBezTo>
                    <a:pt x="76" y="185"/>
                    <a:pt x="76" y="182"/>
                    <a:pt x="77" y="181"/>
                  </a:cubicBezTo>
                  <a:cubicBezTo>
                    <a:pt x="77" y="180"/>
                    <a:pt x="80" y="181"/>
                    <a:pt x="82" y="181"/>
                  </a:cubicBezTo>
                  <a:cubicBezTo>
                    <a:pt x="83" y="181"/>
                    <a:pt x="85" y="178"/>
                    <a:pt x="85" y="177"/>
                  </a:cubicBezTo>
                  <a:cubicBezTo>
                    <a:pt x="86" y="176"/>
                    <a:pt x="91" y="178"/>
                    <a:pt x="92" y="178"/>
                  </a:cubicBezTo>
                  <a:cubicBezTo>
                    <a:pt x="93" y="178"/>
                    <a:pt x="97" y="180"/>
                    <a:pt x="99" y="180"/>
                  </a:cubicBezTo>
                  <a:cubicBezTo>
                    <a:pt x="100" y="179"/>
                    <a:pt x="108" y="171"/>
                    <a:pt x="108" y="170"/>
                  </a:cubicBezTo>
                  <a:cubicBezTo>
                    <a:pt x="108" y="169"/>
                    <a:pt x="112" y="165"/>
                    <a:pt x="114" y="165"/>
                  </a:cubicBezTo>
                  <a:cubicBezTo>
                    <a:pt x="115" y="166"/>
                    <a:pt x="117" y="166"/>
                    <a:pt x="117" y="165"/>
                  </a:cubicBezTo>
                  <a:cubicBezTo>
                    <a:pt x="117" y="164"/>
                    <a:pt x="118" y="161"/>
                    <a:pt x="118" y="160"/>
                  </a:cubicBezTo>
                  <a:cubicBezTo>
                    <a:pt x="115" y="160"/>
                    <a:pt x="110" y="156"/>
                    <a:pt x="110" y="156"/>
                  </a:cubicBezTo>
                  <a:cubicBezTo>
                    <a:pt x="110" y="159"/>
                    <a:pt x="108" y="158"/>
                    <a:pt x="107" y="157"/>
                  </a:cubicBezTo>
                  <a:cubicBezTo>
                    <a:pt x="107" y="156"/>
                    <a:pt x="101" y="153"/>
                    <a:pt x="102" y="152"/>
                  </a:cubicBezTo>
                  <a:cubicBezTo>
                    <a:pt x="104" y="152"/>
                    <a:pt x="104" y="149"/>
                    <a:pt x="104" y="148"/>
                  </a:cubicBezTo>
                  <a:cubicBezTo>
                    <a:pt x="104" y="146"/>
                    <a:pt x="102" y="140"/>
                    <a:pt x="102" y="140"/>
                  </a:cubicBezTo>
                  <a:cubicBezTo>
                    <a:pt x="102" y="140"/>
                    <a:pt x="104" y="137"/>
                    <a:pt x="103" y="136"/>
                  </a:cubicBezTo>
                  <a:cubicBezTo>
                    <a:pt x="102" y="135"/>
                    <a:pt x="102" y="133"/>
                    <a:pt x="101" y="132"/>
                  </a:cubicBezTo>
                  <a:cubicBezTo>
                    <a:pt x="99" y="131"/>
                    <a:pt x="93" y="125"/>
                    <a:pt x="93" y="126"/>
                  </a:cubicBezTo>
                  <a:cubicBezTo>
                    <a:pt x="93" y="126"/>
                    <a:pt x="90" y="126"/>
                    <a:pt x="89" y="125"/>
                  </a:cubicBezTo>
                  <a:cubicBezTo>
                    <a:pt x="88" y="124"/>
                    <a:pt x="87" y="122"/>
                    <a:pt x="88" y="122"/>
                  </a:cubicBezTo>
                  <a:cubicBezTo>
                    <a:pt x="88" y="121"/>
                    <a:pt x="89" y="118"/>
                    <a:pt x="89" y="117"/>
                  </a:cubicBezTo>
                  <a:cubicBezTo>
                    <a:pt x="88" y="116"/>
                    <a:pt x="87" y="114"/>
                    <a:pt x="88" y="113"/>
                  </a:cubicBezTo>
                  <a:cubicBezTo>
                    <a:pt x="90" y="112"/>
                    <a:pt x="91" y="110"/>
                    <a:pt x="91" y="109"/>
                  </a:cubicBezTo>
                  <a:cubicBezTo>
                    <a:pt x="90" y="108"/>
                    <a:pt x="93" y="102"/>
                    <a:pt x="93" y="101"/>
                  </a:cubicBezTo>
                  <a:cubicBezTo>
                    <a:pt x="93" y="100"/>
                    <a:pt x="95" y="97"/>
                    <a:pt x="94" y="97"/>
                  </a:cubicBezTo>
                  <a:cubicBezTo>
                    <a:pt x="93" y="96"/>
                    <a:pt x="94" y="92"/>
                    <a:pt x="93" y="92"/>
                  </a:cubicBezTo>
                  <a:cubicBezTo>
                    <a:pt x="93" y="91"/>
                    <a:pt x="91" y="91"/>
                    <a:pt x="92" y="90"/>
                  </a:cubicBezTo>
                  <a:cubicBezTo>
                    <a:pt x="93" y="89"/>
                    <a:pt x="95" y="86"/>
                    <a:pt x="94" y="85"/>
                  </a:cubicBezTo>
                  <a:cubicBezTo>
                    <a:pt x="93" y="84"/>
                    <a:pt x="92" y="83"/>
                    <a:pt x="92" y="82"/>
                  </a:cubicBezTo>
                  <a:cubicBezTo>
                    <a:pt x="92" y="81"/>
                    <a:pt x="91" y="79"/>
                    <a:pt x="91" y="78"/>
                  </a:cubicBezTo>
                  <a:cubicBezTo>
                    <a:pt x="90" y="77"/>
                    <a:pt x="89" y="74"/>
                    <a:pt x="88" y="74"/>
                  </a:cubicBezTo>
                  <a:cubicBezTo>
                    <a:pt x="87" y="74"/>
                    <a:pt x="85" y="76"/>
                    <a:pt x="85" y="74"/>
                  </a:cubicBezTo>
                  <a:cubicBezTo>
                    <a:pt x="85" y="73"/>
                    <a:pt x="92" y="70"/>
                    <a:pt x="91" y="69"/>
                  </a:cubicBezTo>
                  <a:cubicBezTo>
                    <a:pt x="89" y="68"/>
                    <a:pt x="88" y="66"/>
                    <a:pt x="89" y="65"/>
                  </a:cubicBezTo>
                  <a:cubicBezTo>
                    <a:pt x="89" y="64"/>
                    <a:pt x="90" y="60"/>
                    <a:pt x="89" y="60"/>
                  </a:cubicBezTo>
                  <a:cubicBezTo>
                    <a:pt x="88" y="59"/>
                    <a:pt x="90" y="55"/>
                    <a:pt x="89" y="54"/>
                  </a:cubicBezTo>
                  <a:cubicBezTo>
                    <a:pt x="88" y="54"/>
                    <a:pt x="84" y="51"/>
                    <a:pt x="84" y="53"/>
                  </a:cubicBezTo>
                  <a:cubicBezTo>
                    <a:pt x="83" y="54"/>
                    <a:pt x="82" y="57"/>
                    <a:pt x="80" y="57"/>
                  </a:cubicBezTo>
                  <a:cubicBezTo>
                    <a:pt x="79" y="58"/>
                    <a:pt x="78" y="58"/>
                    <a:pt x="77" y="60"/>
                  </a:cubicBezTo>
                  <a:cubicBezTo>
                    <a:pt x="77" y="61"/>
                    <a:pt x="75" y="64"/>
                    <a:pt x="74" y="64"/>
                  </a:cubicBezTo>
                  <a:cubicBezTo>
                    <a:pt x="73" y="65"/>
                    <a:pt x="71" y="67"/>
                    <a:pt x="69" y="67"/>
                  </a:cubicBezTo>
                  <a:cubicBezTo>
                    <a:pt x="68" y="67"/>
                    <a:pt x="65" y="65"/>
                    <a:pt x="64" y="66"/>
                  </a:cubicBezTo>
                  <a:cubicBezTo>
                    <a:pt x="62" y="66"/>
                    <a:pt x="61" y="65"/>
                    <a:pt x="60" y="65"/>
                  </a:cubicBezTo>
                  <a:cubicBezTo>
                    <a:pt x="59" y="65"/>
                    <a:pt x="56" y="65"/>
                    <a:pt x="56" y="64"/>
                  </a:cubicBezTo>
                  <a:cubicBezTo>
                    <a:pt x="57" y="63"/>
                    <a:pt x="61" y="57"/>
                    <a:pt x="61" y="55"/>
                  </a:cubicBezTo>
                  <a:cubicBezTo>
                    <a:pt x="61" y="54"/>
                    <a:pt x="59" y="46"/>
                    <a:pt x="60" y="46"/>
                  </a:cubicBezTo>
                  <a:cubicBezTo>
                    <a:pt x="61" y="45"/>
                    <a:pt x="63" y="44"/>
                    <a:pt x="63" y="43"/>
                  </a:cubicBezTo>
                  <a:cubicBezTo>
                    <a:pt x="63" y="42"/>
                    <a:pt x="63" y="40"/>
                    <a:pt x="62" y="40"/>
                  </a:cubicBezTo>
                  <a:cubicBezTo>
                    <a:pt x="61" y="40"/>
                    <a:pt x="59" y="42"/>
                    <a:pt x="58" y="41"/>
                  </a:cubicBezTo>
                  <a:cubicBezTo>
                    <a:pt x="58" y="40"/>
                    <a:pt x="56" y="38"/>
                    <a:pt x="57" y="38"/>
                  </a:cubicBezTo>
                  <a:cubicBezTo>
                    <a:pt x="57" y="38"/>
                    <a:pt x="59" y="35"/>
                    <a:pt x="58" y="35"/>
                  </a:cubicBezTo>
                  <a:cubicBezTo>
                    <a:pt x="58" y="34"/>
                    <a:pt x="55" y="31"/>
                    <a:pt x="56" y="30"/>
                  </a:cubicBezTo>
                  <a:cubicBezTo>
                    <a:pt x="57" y="30"/>
                    <a:pt x="59" y="28"/>
                    <a:pt x="58" y="28"/>
                  </a:cubicBezTo>
                  <a:cubicBezTo>
                    <a:pt x="57" y="27"/>
                    <a:pt x="54" y="24"/>
                    <a:pt x="55" y="23"/>
                  </a:cubicBezTo>
                  <a:cubicBezTo>
                    <a:pt x="55" y="22"/>
                    <a:pt x="58" y="18"/>
                    <a:pt x="58" y="16"/>
                  </a:cubicBezTo>
                  <a:cubicBezTo>
                    <a:pt x="58" y="14"/>
                    <a:pt x="65" y="8"/>
                    <a:pt x="64" y="7"/>
                  </a:cubicBezTo>
                  <a:cubicBezTo>
                    <a:pt x="63" y="6"/>
                    <a:pt x="61" y="1"/>
                    <a:pt x="60" y="1"/>
                  </a:cubicBezTo>
                  <a:cubicBezTo>
                    <a:pt x="59" y="1"/>
                    <a:pt x="58" y="2"/>
                    <a:pt x="57" y="1"/>
                  </a:cubicBezTo>
                  <a:cubicBezTo>
                    <a:pt x="57" y="0"/>
                    <a:pt x="55" y="0"/>
                    <a:pt x="54" y="0"/>
                  </a:cubicBezTo>
                  <a:cubicBezTo>
                    <a:pt x="53" y="0"/>
                    <a:pt x="50" y="1"/>
                    <a:pt x="50" y="2"/>
                  </a:cubicBezTo>
                  <a:cubicBezTo>
                    <a:pt x="50" y="2"/>
                    <a:pt x="46" y="9"/>
                    <a:pt x="46" y="8"/>
                  </a:cubicBezTo>
                  <a:cubicBezTo>
                    <a:pt x="45" y="7"/>
                    <a:pt x="43" y="5"/>
                    <a:pt x="43" y="6"/>
                  </a:cubicBezTo>
                  <a:cubicBezTo>
                    <a:pt x="43" y="7"/>
                    <a:pt x="42" y="9"/>
                    <a:pt x="41" y="9"/>
                  </a:cubicBezTo>
                  <a:cubicBezTo>
                    <a:pt x="41" y="9"/>
                    <a:pt x="37" y="14"/>
                    <a:pt x="36" y="13"/>
                  </a:cubicBezTo>
                  <a:cubicBezTo>
                    <a:pt x="35" y="12"/>
                    <a:pt x="32" y="11"/>
                    <a:pt x="32" y="11"/>
                  </a:cubicBezTo>
                  <a:cubicBezTo>
                    <a:pt x="32" y="11"/>
                    <a:pt x="27" y="11"/>
                    <a:pt x="26" y="12"/>
                  </a:cubicBezTo>
                  <a:cubicBezTo>
                    <a:pt x="24" y="15"/>
                    <a:pt x="20" y="13"/>
                    <a:pt x="20" y="14"/>
                  </a:cubicBezTo>
                  <a:cubicBezTo>
                    <a:pt x="20" y="14"/>
                    <a:pt x="22" y="17"/>
                    <a:pt x="21" y="17"/>
                  </a:cubicBezTo>
                  <a:cubicBezTo>
                    <a:pt x="20" y="18"/>
                    <a:pt x="19" y="19"/>
                    <a:pt x="19" y="20"/>
                  </a:cubicBezTo>
                  <a:cubicBezTo>
                    <a:pt x="19" y="20"/>
                    <a:pt x="19" y="21"/>
                    <a:pt x="17" y="21"/>
                  </a:cubicBezTo>
                  <a:cubicBezTo>
                    <a:pt x="16" y="20"/>
                    <a:pt x="13" y="23"/>
                    <a:pt x="12" y="22"/>
                  </a:cubicBezTo>
                  <a:cubicBezTo>
                    <a:pt x="12" y="22"/>
                    <a:pt x="12" y="26"/>
                    <a:pt x="11" y="26"/>
                  </a:cubicBezTo>
                  <a:cubicBezTo>
                    <a:pt x="10" y="26"/>
                    <a:pt x="10" y="28"/>
                    <a:pt x="10" y="29"/>
                  </a:cubicBezTo>
                  <a:cubicBezTo>
                    <a:pt x="9" y="30"/>
                    <a:pt x="12" y="31"/>
                    <a:pt x="12" y="33"/>
                  </a:cubicBezTo>
                  <a:cubicBezTo>
                    <a:pt x="12" y="34"/>
                    <a:pt x="10" y="34"/>
                    <a:pt x="9" y="34"/>
                  </a:cubicBezTo>
                  <a:cubicBezTo>
                    <a:pt x="8" y="34"/>
                    <a:pt x="8" y="36"/>
                    <a:pt x="10" y="37"/>
                  </a:cubicBezTo>
                  <a:cubicBezTo>
                    <a:pt x="11" y="39"/>
                    <a:pt x="8" y="40"/>
                    <a:pt x="7" y="40"/>
                  </a:cubicBezTo>
                  <a:cubicBezTo>
                    <a:pt x="6" y="40"/>
                    <a:pt x="9" y="43"/>
                    <a:pt x="9" y="44"/>
                  </a:cubicBezTo>
                  <a:cubicBezTo>
                    <a:pt x="9" y="45"/>
                    <a:pt x="3" y="49"/>
                    <a:pt x="1" y="50"/>
                  </a:cubicBezTo>
                  <a:cubicBezTo>
                    <a:pt x="0" y="50"/>
                    <a:pt x="3" y="54"/>
                    <a:pt x="3" y="55"/>
                  </a:cubicBezTo>
                  <a:cubicBezTo>
                    <a:pt x="3" y="57"/>
                    <a:pt x="4" y="57"/>
                    <a:pt x="5" y="59"/>
                  </a:cubicBezTo>
                  <a:cubicBezTo>
                    <a:pt x="7" y="60"/>
                    <a:pt x="7" y="62"/>
                    <a:pt x="6" y="63"/>
                  </a:cubicBezTo>
                  <a:cubicBezTo>
                    <a:pt x="6" y="64"/>
                    <a:pt x="10" y="65"/>
                    <a:pt x="10" y="66"/>
                  </a:cubicBezTo>
                  <a:cubicBezTo>
                    <a:pt x="11" y="67"/>
                    <a:pt x="14" y="68"/>
                    <a:pt x="14" y="69"/>
                  </a:cubicBezTo>
                  <a:cubicBezTo>
                    <a:pt x="15" y="70"/>
                    <a:pt x="14" y="72"/>
                    <a:pt x="13" y="72"/>
                  </a:cubicBezTo>
                  <a:cubicBezTo>
                    <a:pt x="12" y="72"/>
                    <a:pt x="14" y="75"/>
                    <a:pt x="14" y="76"/>
                  </a:cubicBezTo>
                  <a:cubicBezTo>
                    <a:pt x="15" y="77"/>
                    <a:pt x="17" y="80"/>
                    <a:pt x="18" y="80"/>
                  </a:cubicBezTo>
                  <a:cubicBezTo>
                    <a:pt x="19" y="81"/>
                    <a:pt x="19" y="84"/>
                    <a:pt x="20" y="84"/>
                  </a:cubicBezTo>
                  <a:cubicBezTo>
                    <a:pt x="21" y="85"/>
                    <a:pt x="19" y="88"/>
                    <a:pt x="18" y="89"/>
                  </a:cubicBezTo>
                  <a:cubicBezTo>
                    <a:pt x="17" y="91"/>
                    <a:pt x="19" y="92"/>
                    <a:pt x="20" y="93"/>
                  </a:cubicBezTo>
                  <a:cubicBezTo>
                    <a:pt x="21" y="94"/>
                    <a:pt x="17" y="95"/>
                    <a:pt x="16" y="95"/>
                  </a:cubicBezTo>
                  <a:cubicBezTo>
                    <a:pt x="14" y="95"/>
                    <a:pt x="16" y="97"/>
                    <a:pt x="16" y="98"/>
                  </a:cubicBezTo>
                  <a:cubicBezTo>
                    <a:pt x="16" y="99"/>
                    <a:pt x="15" y="100"/>
                    <a:pt x="14" y="100"/>
                  </a:cubicBezTo>
                  <a:cubicBezTo>
                    <a:pt x="12" y="100"/>
                    <a:pt x="12" y="102"/>
                    <a:pt x="11" y="103"/>
                  </a:cubicBezTo>
                  <a:cubicBezTo>
                    <a:pt x="9" y="104"/>
                    <a:pt x="8" y="105"/>
                    <a:pt x="7" y="105"/>
                  </a:cubicBezTo>
                  <a:cubicBezTo>
                    <a:pt x="6" y="105"/>
                    <a:pt x="7" y="107"/>
                    <a:pt x="7" y="109"/>
                  </a:cubicBezTo>
                  <a:cubicBezTo>
                    <a:pt x="8" y="109"/>
                    <a:pt x="11" y="109"/>
                    <a:pt x="13" y="111"/>
                  </a:cubicBezTo>
                  <a:cubicBezTo>
                    <a:pt x="15" y="112"/>
                    <a:pt x="22" y="119"/>
                    <a:pt x="24" y="121"/>
                  </a:cubicBezTo>
                  <a:cubicBezTo>
                    <a:pt x="26" y="123"/>
                    <a:pt x="31" y="130"/>
                    <a:pt x="31" y="133"/>
                  </a:cubicBezTo>
                  <a:cubicBezTo>
                    <a:pt x="32" y="136"/>
                    <a:pt x="33" y="142"/>
                    <a:pt x="33" y="144"/>
                  </a:cubicBezTo>
                  <a:cubicBezTo>
                    <a:pt x="33" y="147"/>
                    <a:pt x="33" y="155"/>
                    <a:pt x="31" y="159"/>
                  </a:cubicBezTo>
                  <a:cubicBezTo>
                    <a:pt x="30" y="164"/>
                    <a:pt x="29" y="167"/>
                    <a:pt x="29" y="169"/>
                  </a:cubicBezTo>
                  <a:cubicBezTo>
                    <a:pt x="28" y="171"/>
                    <a:pt x="27" y="176"/>
                    <a:pt x="26" y="177"/>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36" name="Freeform 46">
              <a:extLst>
                <a:ext uri="{FF2B5EF4-FFF2-40B4-BE49-F238E27FC236}">
                  <a16:creationId xmlns:a16="http://schemas.microsoft.com/office/drawing/2014/main" id="{5532B482-A67C-47A5-AA0B-5B41E2CDEFB5}"/>
                </a:ext>
              </a:extLst>
            </p:cNvPr>
            <p:cNvSpPr>
              <a:spLocks/>
            </p:cNvSpPr>
            <p:nvPr/>
          </p:nvSpPr>
          <p:spPr bwMode="auto">
            <a:xfrm>
              <a:off x="3302059" y="2788994"/>
              <a:ext cx="355541" cy="420997"/>
            </a:xfrm>
            <a:custGeom>
              <a:avLst/>
              <a:gdLst>
                <a:gd name="T0" fmla="*/ 114 w 124"/>
                <a:gd name="T1" fmla="*/ 32 h 147"/>
                <a:gd name="T2" fmla="*/ 109 w 124"/>
                <a:gd name="T3" fmla="*/ 29 h 147"/>
                <a:gd name="T4" fmla="*/ 103 w 124"/>
                <a:gd name="T5" fmla="*/ 24 h 147"/>
                <a:gd name="T6" fmla="*/ 97 w 124"/>
                <a:gd name="T7" fmla="*/ 20 h 147"/>
                <a:gd name="T8" fmla="*/ 92 w 124"/>
                <a:gd name="T9" fmla="*/ 12 h 147"/>
                <a:gd name="T10" fmla="*/ 91 w 124"/>
                <a:gd name="T11" fmla="*/ 7 h 147"/>
                <a:gd name="T12" fmla="*/ 82 w 124"/>
                <a:gd name="T13" fmla="*/ 4 h 147"/>
                <a:gd name="T14" fmla="*/ 76 w 124"/>
                <a:gd name="T15" fmla="*/ 4 h 147"/>
                <a:gd name="T16" fmla="*/ 70 w 124"/>
                <a:gd name="T17" fmla="*/ 3 h 147"/>
                <a:gd name="T18" fmla="*/ 64 w 124"/>
                <a:gd name="T19" fmla="*/ 6 h 147"/>
                <a:gd name="T20" fmla="*/ 56 w 124"/>
                <a:gd name="T21" fmla="*/ 6 h 147"/>
                <a:gd name="T22" fmla="*/ 50 w 124"/>
                <a:gd name="T23" fmla="*/ 7 h 147"/>
                <a:gd name="T24" fmla="*/ 44 w 124"/>
                <a:gd name="T25" fmla="*/ 15 h 147"/>
                <a:gd name="T26" fmla="*/ 40 w 124"/>
                <a:gd name="T27" fmla="*/ 17 h 147"/>
                <a:gd name="T28" fmla="*/ 34 w 124"/>
                <a:gd name="T29" fmla="*/ 15 h 147"/>
                <a:gd name="T30" fmla="*/ 29 w 124"/>
                <a:gd name="T31" fmla="*/ 23 h 147"/>
                <a:gd name="T32" fmla="*/ 27 w 124"/>
                <a:gd name="T33" fmla="*/ 32 h 147"/>
                <a:gd name="T34" fmla="*/ 16 w 124"/>
                <a:gd name="T35" fmla="*/ 22 h 147"/>
                <a:gd name="T36" fmla="*/ 11 w 124"/>
                <a:gd name="T37" fmla="*/ 32 h 147"/>
                <a:gd name="T38" fmla="*/ 8 w 124"/>
                <a:gd name="T39" fmla="*/ 37 h 147"/>
                <a:gd name="T40" fmla="*/ 4 w 124"/>
                <a:gd name="T41" fmla="*/ 47 h 147"/>
                <a:gd name="T42" fmla="*/ 6 w 124"/>
                <a:gd name="T43" fmla="*/ 56 h 147"/>
                <a:gd name="T44" fmla="*/ 3 w 124"/>
                <a:gd name="T45" fmla="*/ 61 h 147"/>
                <a:gd name="T46" fmla="*/ 7 w 124"/>
                <a:gd name="T47" fmla="*/ 69 h 147"/>
                <a:gd name="T48" fmla="*/ 7 w 124"/>
                <a:gd name="T49" fmla="*/ 77 h 147"/>
                <a:gd name="T50" fmla="*/ 9 w 124"/>
                <a:gd name="T51" fmla="*/ 84 h 147"/>
                <a:gd name="T52" fmla="*/ 6 w 124"/>
                <a:gd name="T53" fmla="*/ 96 h 147"/>
                <a:gd name="T54" fmla="*/ 4 w 124"/>
                <a:gd name="T55" fmla="*/ 104 h 147"/>
                <a:gd name="T56" fmla="*/ 4 w 124"/>
                <a:gd name="T57" fmla="*/ 112 h 147"/>
                <a:gd name="T58" fmla="*/ 16 w 124"/>
                <a:gd name="T59" fmla="*/ 119 h 147"/>
                <a:gd name="T60" fmla="*/ 17 w 124"/>
                <a:gd name="T61" fmla="*/ 127 h 147"/>
                <a:gd name="T62" fmla="*/ 17 w 124"/>
                <a:gd name="T63" fmla="*/ 139 h 147"/>
                <a:gd name="T64" fmla="*/ 25 w 124"/>
                <a:gd name="T65" fmla="*/ 143 h 147"/>
                <a:gd name="T66" fmla="*/ 34 w 124"/>
                <a:gd name="T67" fmla="*/ 140 h 147"/>
                <a:gd name="T68" fmla="*/ 45 w 124"/>
                <a:gd name="T69" fmla="*/ 128 h 147"/>
                <a:gd name="T70" fmla="*/ 54 w 124"/>
                <a:gd name="T71" fmla="*/ 109 h 147"/>
                <a:gd name="T72" fmla="*/ 61 w 124"/>
                <a:gd name="T73" fmla="*/ 91 h 147"/>
                <a:gd name="T74" fmla="*/ 60 w 124"/>
                <a:gd name="T75" fmla="*/ 85 h 147"/>
                <a:gd name="T76" fmla="*/ 55 w 124"/>
                <a:gd name="T77" fmla="*/ 71 h 147"/>
                <a:gd name="T78" fmla="*/ 56 w 124"/>
                <a:gd name="T79" fmla="*/ 60 h 147"/>
                <a:gd name="T80" fmla="*/ 69 w 124"/>
                <a:gd name="T81" fmla="*/ 46 h 147"/>
                <a:gd name="T82" fmla="*/ 108 w 124"/>
                <a:gd name="T83" fmla="*/ 41 h 147"/>
                <a:gd name="T84" fmla="*/ 114 w 124"/>
                <a:gd name="T85" fmla="*/ 44 h 147"/>
                <a:gd name="T86" fmla="*/ 113 w 124"/>
                <a:gd name="T87" fmla="*/ 53 h 147"/>
                <a:gd name="T88" fmla="*/ 116 w 124"/>
                <a:gd name="T89" fmla="*/ 57 h 147"/>
                <a:gd name="T90" fmla="*/ 121 w 124"/>
                <a:gd name="T91" fmla="*/ 48 h 147"/>
                <a:gd name="T92" fmla="*/ 118 w 124"/>
                <a:gd name="T93" fmla="*/ 4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4" h="147">
                  <a:moveTo>
                    <a:pt x="117" y="34"/>
                  </a:moveTo>
                  <a:cubicBezTo>
                    <a:pt x="115" y="34"/>
                    <a:pt x="114" y="33"/>
                    <a:pt x="114" y="32"/>
                  </a:cubicBezTo>
                  <a:cubicBezTo>
                    <a:pt x="114" y="31"/>
                    <a:pt x="113" y="28"/>
                    <a:pt x="112" y="29"/>
                  </a:cubicBezTo>
                  <a:cubicBezTo>
                    <a:pt x="112" y="29"/>
                    <a:pt x="110" y="30"/>
                    <a:pt x="109" y="29"/>
                  </a:cubicBezTo>
                  <a:cubicBezTo>
                    <a:pt x="107" y="28"/>
                    <a:pt x="104" y="29"/>
                    <a:pt x="104" y="28"/>
                  </a:cubicBezTo>
                  <a:cubicBezTo>
                    <a:pt x="104" y="27"/>
                    <a:pt x="104" y="24"/>
                    <a:pt x="103" y="24"/>
                  </a:cubicBezTo>
                  <a:cubicBezTo>
                    <a:pt x="101" y="24"/>
                    <a:pt x="99" y="24"/>
                    <a:pt x="99" y="23"/>
                  </a:cubicBezTo>
                  <a:cubicBezTo>
                    <a:pt x="99" y="22"/>
                    <a:pt x="99" y="20"/>
                    <a:pt x="97" y="20"/>
                  </a:cubicBezTo>
                  <a:cubicBezTo>
                    <a:pt x="96" y="19"/>
                    <a:pt x="95" y="19"/>
                    <a:pt x="94" y="18"/>
                  </a:cubicBezTo>
                  <a:cubicBezTo>
                    <a:pt x="93" y="16"/>
                    <a:pt x="93" y="12"/>
                    <a:pt x="92" y="12"/>
                  </a:cubicBezTo>
                  <a:cubicBezTo>
                    <a:pt x="91" y="12"/>
                    <a:pt x="89" y="11"/>
                    <a:pt x="89" y="10"/>
                  </a:cubicBezTo>
                  <a:cubicBezTo>
                    <a:pt x="90" y="9"/>
                    <a:pt x="92" y="8"/>
                    <a:pt x="91" y="7"/>
                  </a:cubicBezTo>
                  <a:cubicBezTo>
                    <a:pt x="90" y="6"/>
                    <a:pt x="90" y="5"/>
                    <a:pt x="88" y="5"/>
                  </a:cubicBezTo>
                  <a:cubicBezTo>
                    <a:pt x="86" y="5"/>
                    <a:pt x="82" y="2"/>
                    <a:pt x="82" y="4"/>
                  </a:cubicBezTo>
                  <a:cubicBezTo>
                    <a:pt x="82" y="5"/>
                    <a:pt x="83" y="8"/>
                    <a:pt x="82" y="7"/>
                  </a:cubicBezTo>
                  <a:cubicBezTo>
                    <a:pt x="81" y="6"/>
                    <a:pt x="77" y="4"/>
                    <a:pt x="76" y="4"/>
                  </a:cubicBezTo>
                  <a:cubicBezTo>
                    <a:pt x="75" y="3"/>
                    <a:pt x="73" y="3"/>
                    <a:pt x="73" y="0"/>
                  </a:cubicBezTo>
                  <a:cubicBezTo>
                    <a:pt x="72" y="0"/>
                    <a:pt x="70" y="3"/>
                    <a:pt x="70" y="3"/>
                  </a:cubicBezTo>
                  <a:cubicBezTo>
                    <a:pt x="70" y="4"/>
                    <a:pt x="68" y="3"/>
                    <a:pt x="67" y="3"/>
                  </a:cubicBezTo>
                  <a:cubicBezTo>
                    <a:pt x="66" y="3"/>
                    <a:pt x="64" y="5"/>
                    <a:pt x="64" y="6"/>
                  </a:cubicBezTo>
                  <a:cubicBezTo>
                    <a:pt x="64" y="8"/>
                    <a:pt x="62" y="9"/>
                    <a:pt x="61" y="10"/>
                  </a:cubicBezTo>
                  <a:cubicBezTo>
                    <a:pt x="61" y="10"/>
                    <a:pt x="57" y="7"/>
                    <a:pt x="56" y="6"/>
                  </a:cubicBezTo>
                  <a:cubicBezTo>
                    <a:pt x="56" y="6"/>
                    <a:pt x="54" y="7"/>
                    <a:pt x="53" y="8"/>
                  </a:cubicBezTo>
                  <a:cubicBezTo>
                    <a:pt x="52" y="9"/>
                    <a:pt x="50" y="8"/>
                    <a:pt x="50" y="7"/>
                  </a:cubicBezTo>
                  <a:cubicBezTo>
                    <a:pt x="50" y="7"/>
                    <a:pt x="47" y="10"/>
                    <a:pt x="46" y="11"/>
                  </a:cubicBezTo>
                  <a:cubicBezTo>
                    <a:pt x="45" y="12"/>
                    <a:pt x="44" y="13"/>
                    <a:pt x="44" y="15"/>
                  </a:cubicBezTo>
                  <a:cubicBezTo>
                    <a:pt x="44" y="16"/>
                    <a:pt x="45" y="20"/>
                    <a:pt x="43" y="21"/>
                  </a:cubicBezTo>
                  <a:cubicBezTo>
                    <a:pt x="42" y="21"/>
                    <a:pt x="42" y="19"/>
                    <a:pt x="40" y="17"/>
                  </a:cubicBezTo>
                  <a:cubicBezTo>
                    <a:pt x="39" y="16"/>
                    <a:pt x="38" y="18"/>
                    <a:pt x="37" y="19"/>
                  </a:cubicBezTo>
                  <a:cubicBezTo>
                    <a:pt x="37" y="20"/>
                    <a:pt x="35" y="16"/>
                    <a:pt x="34" y="15"/>
                  </a:cubicBezTo>
                  <a:cubicBezTo>
                    <a:pt x="33" y="15"/>
                    <a:pt x="32" y="19"/>
                    <a:pt x="32" y="20"/>
                  </a:cubicBezTo>
                  <a:cubicBezTo>
                    <a:pt x="32" y="21"/>
                    <a:pt x="31" y="22"/>
                    <a:pt x="29" y="23"/>
                  </a:cubicBezTo>
                  <a:cubicBezTo>
                    <a:pt x="28" y="24"/>
                    <a:pt x="28" y="25"/>
                    <a:pt x="29" y="26"/>
                  </a:cubicBezTo>
                  <a:cubicBezTo>
                    <a:pt x="30" y="27"/>
                    <a:pt x="27" y="31"/>
                    <a:pt x="27" y="32"/>
                  </a:cubicBezTo>
                  <a:cubicBezTo>
                    <a:pt x="27" y="33"/>
                    <a:pt x="21" y="27"/>
                    <a:pt x="20" y="27"/>
                  </a:cubicBezTo>
                  <a:cubicBezTo>
                    <a:pt x="19" y="27"/>
                    <a:pt x="18" y="23"/>
                    <a:pt x="16" y="22"/>
                  </a:cubicBezTo>
                  <a:cubicBezTo>
                    <a:pt x="13" y="24"/>
                    <a:pt x="15" y="25"/>
                    <a:pt x="16" y="26"/>
                  </a:cubicBezTo>
                  <a:cubicBezTo>
                    <a:pt x="17" y="27"/>
                    <a:pt x="13" y="31"/>
                    <a:pt x="11" y="32"/>
                  </a:cubicBezTo>
                  <a:cubicBezTo>
                    <a:pt x="9" y="33"/>
                    <a:pt x="8" y="34"/>
                    <a:pt x="10" y="35"/>
                  </a:cubicBezTo>
                  <a:cubicBezTo>
                    <a:pt x="11" y="37"/>
                    <a:pt x="10" y="37"/>
                    <a:pt x="8" y="37"/>
                  </a:cubicBezTo>
                  <a:cubicBezTo>
                    <a:pt x="7" y="37"/>
                    <a:pt x="4" y="39"/>
                    <a:pt x="4" y="41"/>
                  </a:cubicBezTo>
                  <a:cubicBezTo>
                    <a:pt x="5" y="42"/>
                    <a:pt x="3" y="46"/>
                    <a:pt x="4" y="47"/>
                  </a:cubicBezTo>
                  <a:cubicBezTo>
                    <a:pt x="5" y="47"/>
                    <a:pt x="4" y="51"/>
                    <a:pt x="4" y="52"/>
                  </a:cubicBezTo>
                  <a:cubicBezTo>
                    <a:pt x="3" y="53"/>
                    <a:pt x="4" y="55"/>
                    <a:pt x="6" y="56"/>
                  </a:cubicBezTo>
                  <a:cubicBezTo>
                    <a:pt x="7" y="57"/>
                    <a:pt x="0" y="60"/>
                    <a:pt x="0" y="61"/>
                  </a:cubicBezTo>
                  <a:cubicBezTo>
                    <a:pt x="0" y="63"/>
                    <a:pt x="2" y="61"/>
                    <a:pt x="3" y="61"/>
                  </a:cubicBezTo>
                  <a:cubicBezTo>
                    <a:pt x="4" y="61"/>
                    <a:pt x="5" y="64"/>
                    <a:pt x="6" y="65"/>
                  </a:cubicBezTo>
                  <a:cubicBezTo>
                    <a:pt x="6" y="66"/>
                    <a:pt x="7" y="68"/>
                    <a:pt x="7" y="69"/>
                  </a:cubicBezTo>
                  <a:cubicBezTo>
                    <a:pt x="7" y="70"/>
                    <a:pt x="8" y="71"/>
                    <a:pt x="9" y="72"/>
                  </a:cubicBezTo>
                  <a:cubicBezTo>
                    <a:pt x="10" y="73"/>
                    <a:pt x="8" y="76"/>
                    <a:pt x="7" y="77"/>
                  </a:cubicBezTo>
                  <a:cubicBezTo>
                    <a:pt x="6" y="78"/>
                    <a:pt x="8" y="78"/>
                    <a:pt x="8" y="79"/>
                  </a:cubicBezTo>
                  <a:cubicBezTo>
                    <a:pt x="9" y="79"/>
                    <a:pt x="8" y="83"/>
                    <a:pt x="9" y="84"/>
                  </a:cubicBezTo>
                  <a:cubicBezTo>
                    <a:pt x="10" y="84"/>
                    <a:pt x="8" y="87"/>
                    <a:pt x="8" y="88"/>
                  </a:cubicBezTo>
                  <a:cubicBezTo>
                    <a:pt x="8" y="89"/>
                    <a:pt x="5" y="95"/>
                    <a:pt x="6" y="96"/>
                  </a:cubicBezTo>
                  <a:cubicBezTo>
                    <a:pt x="6" y="97"/>
                    <a:pt x="5" y="99"/>
                    <a:pt x="3" y="100"/>
                  </a:cubicBezTo>
                  <a:cubicBezTo>
                    <a:pt x="2" y="101"/>
                    <a:pt x="3" y="103"/>
                    <a:pt x="4" y="104"/>
                  </a:cubicBezTo>
                  <a:cubicBezTo>
                    <a:pt x="4" y="105"/>
                    <a:pt x="3" y="108"/>
                    <a:pt x="3" y="109"/>
                  </a:cubicBezTo>
                  <a:cubicBezTo>
                    <a:pt x="2" y="109"/>
                    <a:pt x="3" y="111"/>
                    <a:pt x="4" y="112"/>
                  </a:cubicBezTo>
                  <a:cubicBezTo>
                    <a:pt x="5" y="113"/>
                    <a:pt x="8" y="113"/>
                    <a:pt x="8" y="113"/>
                  </a:cubicBezTo>
                  <a:cubicBezTo>
                    <a:pt x="8" y="112"/>
                    <a:pt x="14" y="118"/>
                    <a:pt x="16" y="119"/>
                  </a:cubicBezTo>
                  <a:cubicBezTo>
                    <a:pt x="17" y="120"/>
                    <a:pt x="17" y="122"/>
                    <a:pt x="18" y="123"/>
                  </a:cubicBezTo>
                  <a:cubicBezTo>
                    <a:pt x="19" y="124"/>
                    <a:pt x="17" y="127"/>
                    <a:pt x="17" y="127"/>
                  </a:cubicBezTo>
                  <a:cubicBezTo>
                    <a:pt x="17" y="127"/>
                    <a:pt x="19" y="133"/>
                    <a:pt x="19" y="135"/>
                  </a:cubicBezTo>
                  <a:cubicBezTo>
                    <a:pt x="19" y="136"/>
                    <a:pt x="19" y="139"/>
                    <a:pt x="17" y="139"/>
                  </a:cubicBezTo>
                  <a:cubicBezTo>
                    <a:pt x="16" y="140"/>
                    <a:pt x="22" y="143"/>
                    <a:pt x="22" y="144"/>
                  </a:cubicBezTo>
                  <a:cubicBezTo>
                    <a:pt x="23" y="145"/>
                    <a:pt x="25" y="146"/>
                    <a:pt x="25" y="143"/>
                  </a:cubicBezTo>
                  <a:cubicBezTo>
                    <a:pt x="25" y="143"/>
                    <a:pt x="30" y="147"/>
                    <a:pt x="33" y="147"/>
                  </a:cubicBezTo>
                  <a:cubicBezTo>
                    <a:pt x="33" y="145"/>
                    <a:pt x="34" y="141"/>
                    <a:pt x="34" y="140"/>
                  </a:cubicBezTo>
                  <a:cubicBezTo>
                    <a:pt x="35" y="138"/>
                    <a:pt x="38" y="133"/>
                    <a:pt x="39" y="132"/>
                  </a:cubicBezTo>
                  <a:cubicBezTo>
                    <a:pt x="41" y="131"/>
                    <a:pt x="45" y="130"/>
                    <a:pt x="45" y="128"/>
                  </a:cubicBezTo>
                  <a:cubicBezTo>
                    <a:pt x="45" y="127"/>
                    <a:pt x="48" y="125"/>
                    <a:pt x="49" y="123"/>
                  </a:cubicBezTo>
                  <a:cubicBezTo>
                    <a:pt x="49" y="121"/>
                    <a:pt x="52" y="111"/>
                    <a:pt x="54" y="109"/>
                  </a:cubicBezTo>
                  <a:cubicBezTo>
                    <a:pt x="56" y="107"/>
                    <a:pt x="58" y="101"/>
                    <a:pt x="58" y="100"/>
                  </a:cubicBezTo>
                  <a:cubicBezTo>
                    <a:pt x="58" y="98"/>
                    <a:pt x="60" y="92"/>
                    <a:pt x="61" y="91"/>
                  </a:cubicBezTo>
                  <a:cubicBezTo>
                    <a:pt x="63" y="90"/>
                    <a:pt x="65" y="86"/>
                    <a:pt x="64" y="85"/>
                  </a:cubicBezTo>
                  <a:cubicBezTo>
                    <a:pt x="64" y="85"/>
                    <a:pt x="61" y="85"/>
                    <a:pt x="60" y="85"/>
                  </a:cubicBezTo>
                  <a:cubicBezTo>
                    <a:pt x="59" y="84"/>
                    <a:pt x="55" y="81"/>
                    <a:pt x="55" y="79"/>
                  </a:cubicBezTo>
                  <a:cubicBezTo>
                    <a:pt x="55" y="78"/>
                    <a:pt x="56" y="72"/>
                    <a:pt x="55" y="71"/>
                  </a:cubicBezTo>
                  <a:cubicBezTo>
                    <a:pt x="54" y="70"/>
                    <a:pt x="52" y="69"/>
                    <a:pt x="52" y="67"/>
                  </a:cubicBezTo>
                  <a:cubicBezTo>
                    <a:pt x="52" y="65"/>
                    <a:pt x="55" y="61"/>
                    <a:pt x="56" y="60"/>
                  </a:cubicBezTo>
                  <a:cubicBezTo>
                    <a:pt x="57" y="60"/>
                    <a:pt x="62" y="53"/>
                    <a:pt x="63" y="52"/>
                  </a:cubicBezTo>
                  <a:cubicBezTo>
                    <a:pt x="63" y="51"/>
                    <a:pt x="66" y="47"/>
                    <a:pt x="69" y="46"/>
                  </a:cubicBezTo>
                  <a:cubicBezTo>
                    <a:pt x="71" y="45"/>
                    <a:pt x="84" y="40"/>
                    <a:pt x="86" y="40"/>
                  </a:cubicBezTo>
                  <a:cubicBezTo>
                    <a:pt x="89" y="40"/>
                    <a:pt x="107" y="40"/>
                    <a:pt x="108" y="41"/>
                  </a:cubicBezTo>
                  <a:cubicBezTo>
                    <a:pt x="110" y="42"/>
                    <a:pt x="111" y="43"/>
                    <a:pt x="112" y="43"/>
                  </a:cubicBezTo>
                  <a:cubicBezTo>
                    <a:pt x="114" y="42"/>
                    <a:pt x="116" y="43"/>
                    <a:pt x="114" y="44"/>
                  </a:cubicBezTo>
                  <a:cubicBezTo>
                    <a:pt x="113" y="46"/>
                    <a:pt x="111" y="50"/>
                    <a:pt x="111" y="50"/>
                  </a:cubicBezTo>
                  <a:cubicBezTo>
                    <a:pt x="112" y="50"/>
                    <a:pt x="113" y="52"/>
                    <a:pt x="113" y="53"/>
                  </a:cubicBezTo>
                  <a:cubicBezTo>
                    <a:pt x="113" y="54"/>
                    <a:pt x="112" y="56"/>
                    <a:pt x="113" y="57"/>
                  </a:cubicBezTo>
                  <a:cubicBezTo>
                    <a:pt x="114" y="57"/>
                    <a:pt x="115" y="58"/>
                    <a:pt x="116" y="57"/>
                  </a:cubicBezTo>
                  <a:cubicBezTo>
                    <a:pt x="117" y="56"/>
                    <a:pt x="119" y="52"/>
                    <a:pt x="119" y="51"/>
                  </a:cubicBezTo>
                  <a:cubicBezTo>
                    <a:pt x="119" y="50"/>
                    <a:pt x="119" y="48"/>
                    <a:pt x="121" y="48"/>
                  </a:cubicBezTo>
                  <a:cubicBezTo>
                    <a:pt x="122" y="48"/>
                    <a:pt x="124" y="45"/>
                    <a:pt x="123" y="45"/>
                  </a:cubicBezTo>
                  <a:cubicBezTo>
                    <a:pt x="122" y="44"/>
                    <a:pt x="118" y="43"/>
                    <a:pt x="118" y="41"/>
                  </a:cubicBezTo>
                  <a:cubicBezTo>
                    <a:pt x="117" y="39"/>
                    <a:pt x="117" y="36"/>
                    <a:pt x="117" y="34"/>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37" name="Freeform 47">
              <a:extLst>
                <a:ext uri="{FF2B5EF4-FFF2-40B4-BE49-F238E27FC236}">
                  <a16:creationId xmlns:a16="http://schemas.microsoft.com/office/drawing/2014/main" id="{6FD1FDAB-74CF-454A-BDF2-D699824B5719}"/>
                </a:ext>
              </a:extLst>
            </p:cNvPr>
            <p:cNvSpPr>
              <a:spLocks/>
            </p:cNvSpPr>
            <p:nvPr/>
          </p:nvSpPr>
          <p:spPr bwMode="auto">
            <a:xfrm>
              <a:off x="2894451" y="2797176"/>
              <a:ext cx="223887" cy="267028"/>
            </a:xfrm>
            <a:custGeom>
              <a:avLst/>
              <a:gdLst>
                <a:gd name="T0" fmla="*/ 64 w 78"/>
                <a:gd name="T1" fmla="*/ 93 h 93"/>
                <a:gd name="T2" fmla="*/ 64 w 78"/>
                <a:gd name="T3" fmla="*/ 89 h 93"/>
                <a:gd name="T4" fmla="*/ 68 w 78"/>
                <a:gd name="T5" fmla="*/ 87 h 93"/>
                <a:gd name="T6" fmla="*/ 71 w 78"/>
                <a:gd name="T7" fmla="*/ 84 h 93"/>
                <a:gd name="T8" fmla="*/ 73 w 78"/>
                <a:gd name="T9" fmla="*/ 82 h 93"/>
                <a:gd name="T10" fmla="*/ 73 w 78"/>
                <a:gd name="T11" fmla="*/ 79 h 93"/>
                <a:gd name="T12" fmla="*/ 77 w 78"/>
                <a:gd name="T13" fmla="*/ 77 h 93"/>
                <a:gd name="T14" fmla="*/ 75 w 78"/>
                <a:gd name="T15" fmla="*/ 73 h 93"/>
                <a:gd name="T16" fmla="*/ 77 w 78"/>
                <a:gd name="T17" fmla="*/ 68 h 93"/>
                <a:gd name="T18" fmla="*/ 75 w 78"/>
                <a:gd name="T19" fmla="*/ 64 h 93"/>
                <a:gd name="T20" fmla="*/ 71 w 78"/>
                <a:gd name="T21" fmla="*/ 60 h 93"/>
                <a:gd name="T22" fmla="*/ 70 w 78"/>
                <a:gd name="T23" fmla="*/ 56 h 93"/>
                <a:gd name="T24" fmla="*/ 71 w 78"/>
                <a:gd name="T25" fmla="*/ 53 h 93"/>
                <a:gd name="T26" fmla="*/ 67 w 78"/>
                <a:gd name="T27" fmla="*/ 50 h 93"/>
                <a:gd name="T28" fmla="*/ 63 w 78"/>
                <a:gd name="T29" fmla="*/ 47 h 93"/>
                <a:gd name="T30" fmla="*/ 62 w 78"/>
                <a:gd name="T31" fmla="*/ 43 h 93"/>
                <a:gd name="T32" fmla="*/ 60 w 78"/>
                <a:gd name="T33" fmla="*/ 39 h 93"/>
                <a:gd name="T34" fmla="*/ 58 w 78"/>
                <a:gd name="T35" fmla="*/ 34 h 93"/>
                <a:gd name="T36" fmla="*/ 66 w 78"/>
                <a:gd name="T37" fmla="*/ 28 h 93"/>
                <a:gd name="T38" fmla="*/ 64 w 78"/>
                <a:gd name="T39" fmla="*/ 24 h 93"/>
                <a:gd name="T40" fmla="*/ 67 w 78"/>
                <a:gd name="T41" fmla="*/ 21 h 93"/>
                <a:gd name="T42" fmla="*/ 66 w 78"/>
                <a:gd name="T43" fmla="*/ 18 h 93"/>
                <a:gd name="T44" fmla="*/ 69 w 78"/>
                <a:gd name="T45" fmla="*/ 17 h 93"/>
                <a:gd name="T46" fmla="*/ 67 w 78"/>
                <a:gd name="T47" fmla="*/ 13 h 93"/>
                <a:gd name="T48" fmla="*/ 68 w 78"/>
                <a:gd name="T49" fmla="*/ 10 h 93"/>
                <a:gd name="T50" fmla="*/ 69 w 78"/>
                <a:gd name="T51" fmla="*/ 6 h 93"/>
                <a:gd name="T52" fmla="*/ 67 w 78"/>
                <a:gd name="T53" fmla="*/ 3 h 93"/>
                <a:gd name="T54" fmla="*/ 64 w 78"/>
                <a:gd name="T55" fmla="*/ 4 h 93"/>
                <a:gd name="T56" fmla="*/ 56 w 78"/>
                <a:gd name="T57" fmla="*/ 0 h 93"/>
                <a:gd name="T58" fmla="*/ 53 w 78"/>
                <a:gd name="T59" fmla="*/ 8 h 93"/>
                <a:gd name="T60" fmla="*/ 47 w 78"/>
                <a:gd name="T61" fmla="*/ 16 h 93"/>
                <a:gd name="T62" fmla="*/ 40 w 78"/>
                <a:gd name="T63" fmla="*/ 21 h 93"/>
                <a:gd name="T64" fmla="*/ 36 w 78"/>
                <a:gd name="T65" fmla="*/ 21 h 93"/>
                <a:gd name="T66" fmla="*/ 33 w 78"/>
                <a:gd name="T67" fmla="*/ 22 h 93"/>
                <a:gd name="T68" fmla="*/ 28 w 78"/>
                <a:gd name="T69" fmla="*/ 22 h 93"/>
                <a:gd name="T70" fmla="*/ 22 w 78"/>
                <a:gd name="T71" fmla="*/ 26 h 93"/>
                <a:gd name="T72" fmla="*/ 17 w 78"/>
                <a:gd name="T73" fmla="*/ 28 h 93"/>
                <a:gd name="T74" fmla="*/ 7 w 78"/>
                <a:gd name="T75" fmla="*/ 34 h 93"/>
                <a:gd name="T76" fmla="*/ 4 w 78"/>
                <a:gd name="T77" fmla="*/ 38 h 93"/>
                <a:gd name="T78" fmla="*/ 0 w 78"/>
                <a:gd name="T79" fmla="*/ 45 h 93"/>
                <a:gd name="T80" fmla="*/ 3 w 78"/>
                <a:gd name="T81" fmla="*/ 56 h 93"/>
                <a:gd name="T82" fmla="*/ 12 w 78"/>
                <a:gd name="T83" fmla="*/ 66 h 93"/>
                <a:gd name="T84" fmla="*/ 18 w 78"/>
                <a:gd name="T85" fmla="*/ 68 h 93"/>
                <a:gd name="T86" fmla="*/ 23 w 78"/>
                <a:gd name="T87" fmla="*/ 69 h 93"/>
                <a:gd name="T88" fmla="*/ 30 w 78"/>
                <a:gd name="T89" fmla="*/ 71 h 93"/>
                <a:gd name="T90" fmla="*/ 36 w 78"/>
                <a:gd name="T91" fmla="*/ 75 h 93"/>
                <a:gd name="T92" fmla="*/ 44 w 78"/>
                <a:gd name="T93" fmla="*/ 84 h 93"/>
                <a:gd name="T94" fmla="*/ 53 w 78"/>
                <a:gd name="T95" fmla="*/ 90 h 93"/>
                <a:gd name="T96" fmla="*/ 60 w 78"/>
                <a:gd name="T97" fmla="*/ 93 h 93"/>
                <a:gd name="T98" fmla="*/ 64 w 78"/>
                <a:gd name="T9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93">
                  <a:moveTo>
                    <a:pt x="64" y="93"/>
                  </a:moveTo>
                  <a:cubicBezTo>
                    <a:pt x="64" y="91"/>
                    <a:pt x="63" y="89"/>
                    <a:pt x="64" y="89"/>
                  </a:cubicBezTo>
                  <a:cubicBezTo>
                    <a:pt x="65" y="89"/>
                    <a:pt x="66" y="88"/>
                    <a:pt x="68" y="87"/>
                  </a:cubicBezTo>
                  <a:cubicBezTo>
                    <a:pt x="69" y="86"/>
                    <a:pt x="69" y="84"/>
                    <a:pt x="71" y="84"/>
                  </a:cubicBezTo>
                  <a:cubicBezTo>
                    <a:pt x="72" y="84"/>
                    <a:pt x="73" y="83"/>
                    <a:pt x="73" y="82"/>
                  </a:cubicBezTo>
                  <a:cubicBezTo>
                    <a:pt x="73" y="81"/>
                    <a:pt x="71" y="79"/>
                    <a:pt x="73" y="79"/>
                  </a:cubicBezTo>
                  <a:cubicBezTo>
                    <a:pt x="74" y="79"/>
                    <a:pt x="78" y="78"/>
                    <a:pt x="77" y="77"/>
                  </a:cubicBezTo>
                  <a:cubicBezTo>
                    <a:pt x="76" y="76"/>
                    <a:pt x="74" y="75"/>
                    <a:pt x="75" y="73"/>
                  </a:cubicBezTo>
                  <a:cubicBezTo>
                    <a:pt x="76" y="72"/>
                    <a:pt x="78" y="69"/>
                    <a:pt x="77" y="68"/>
                  </a:cubicBezTo>
                  <a:cubicBezTo>
                    <a:pt x="76" y="68"/>
                    <a:pt x="76" y="65"/>
                    <a:pt x="75" y="64"/>
                  </a:cubicBezTo>
                  <a:cubicBezTo>
                    <a:pt x="74" y="64"/>
                    <a:pt x="72" y="61"/>
                    <a:pt x="71" y="60"/>
                  </a:cubicBezTo>
                  <a:cubicBezTo>
                    <a:pt x="71" y="59"/>
                    <a:pt x="69" y="56"/>
                    <a:pt x="70" y="56"/>
                  </a:cubicBezTo>
                  <a:cubicBezTo>
                    <a:pt x="71" y="56"/>
                    <a:pt x="72" y="54"/>
                    <a:pt x="71" y="53"/>
                  </a:cubicBezTo>
                  <a:cubicBezTo>
                    <a:pt x="71" y="52"/>
                    <a:pt x="68" y="51"/>
                    <a:pt x="67" y="50"/>
                  </a:cubicBezTo>
                  <a:cubicBezTo>
                    <a:pt x="67" y="49"/>
                    <a:pt x="63" y="48"/>
                    <a:pt x="63" y="47"/>
                  </a:cubicBezTo>
                  <a:cubicBezTo>
                    <a:pt x="64" y="46"/>
                    <a:pt x="64" y="44"/>
                    <a:pt x="62" y="43"/>
                  </a:cubicBezTo>
                  <a:cubicBezTo>
                    <a:pt x="61" y="41"/>
                    <a:pt x="60" y="41"/>
                    <a:pt x="60" y="39"/>
                  </a:cubicBezTo>
                  <a:cubicBezTo>
                    <a:pt x="60" y="38"/>
                    <a:pt x="57" y="34"/>
                    <a:pt x="58" y="34"/>
                  </a:cubicBezTo>
                  <a:cubicBezTo>
                    <a:pt x="60" y="33"/>
                    <a:pt x="66" y="29"/>
                    <a:pt x="66" y="28"/>
                  </a:cubicBezTo>
                  <a:cubicBezTo>
                    <a:pt x="66" y="27"/>
                    <a:pt x="63" y="24"/>
                    <a:pt x="64" y="24"/>
                  </a:cubicBezTo>
                  <a:cubicBezTo>
                    <a:pt x="65" y="24"/>
                    <a:pt x="68" y="23"/>
                    <a:pt x="67" y="21"/>
                  </a:cubicBezTo>
                  <a:cubicBezTo>
                    <a:pt x="65" y="20"/>
                    <a:pt x="65" y="18"/>
                    <a:pt x="66" y="18"/>
                  </a:cubicBezTo>
                  <a:cubicBezTo>
                    <a:pt x="67" y="18"/>
                    <a:pt x="69" y="18"/>
                    <a:pt x="69" y="17"/>
                  </a:cubicBezTo>
                  <a:cubicBezTo>
                    <a:pt x="69" y="15"/>
                    <a:pt x="66" y="14"/>
                    <a:pt x="67" y="13"/>
                  </a:cubicBezTo>
                  <a:cubicBezTo>
                    <a:pt x="67" y="12"/>
                    <a:pt x="67" y="10"/>
                    <a:pt x="68" y="10"/>
                  </a:cubicBezTo>
                  <a:cubicBezTo>
                    <a:pt x="69" y="10"/>
                    <a:pt x="69" y="6"/>
                    <a:pt x="69" y="6"/>
                  </a:cubicBezTo>
                  <a:cubicBezTo>
                    <a:pt x="69" y="6"/>
                    <a:pt x="68" y="3"/>
                    <a:pt x="67" y="3"/>
                  </a:cubicBezTo>
                  <a:cubicBezTo>
                    <a:pt x="66" y="3"/>
                    <a:pt x="65" y="5"/>
                    <a:pt x="64" y="4"/>
                  </a:cubicBezTo>
                  <a:cubicBezTo>
                    <a:pt x="62" y="2"/>
                    <a:pt x="59" y="3"/>
                    <a:pt x="56" y="0"/>
                  </a:cubicBezTo>
                  <a:cubicBezTo>
                    <a:pt x="56" y="3"/>
                    <a:pt x="54" y="6"/>
                    <a:pt x="53" y="8"/>
                  </a:cubicBezTo>
                  <a:cubicBezTo>
                    <a:pt x="53" y="10"/>
                    <a:pt x="48" y="14"/>
                    <a:pt x="47" y="16"/>
                  </a:cubicBezTo>
                  <a:cubicBezTo>
                    <a:pt x="45" y="18"/>
                    <a:pt x="42" y="21"/>
                    <a:pt x="40" y="21"/>
                  </a:cubicBezTo>
                  <a:cubicBezTo>
                    <a:pt x="39" y="21"/>
                    <a:pt x="37" y="20"/>
                    <a:pt x="36" y="21"/>
                  </a:cubicBezTo>
                  <a:cubicBezTo>
                    <a:pt x="35" y="21"/>
                    <a:pt x="34" y="22"/>
                    <a:pt x="33" y="22"/>
                  </a:cubicBezTo>
                  <a:cubicBezTo>
                    <a:pt x="32" y="22"/>
                    <a:pt x="28" y="22"/>
                    <a:pt x="28" y="22"/>
                  </a:cubicBezTo>
                  <a:cubicBezTo>
                    <a:pt x="27" y="23"/>
                    <a:pt x="23" y="26"/>
                    <a:pt x="22" y="26"/>
                  </a:cubicBezTo>
                  <a:cubicBezTo>
                    <a:pt x="20" y="26"/>
                    <a:pt x="18" y="27"/>
                    <a:pt x="17" y="28"/>
                  </a:cubicBezTo>
                  <a:cubicBezTo>
                    <a:pt x="16" y="29"/>
                    <a:pt x="9" y="33"/>
                    <a:pt x="7" y="34"/>
                  </a:cubicBezTo>
                  <a:cubicBezTo>
                    <a:pt x="6" y="36"/>
                    <a:pt x="5" y="37"/>
                    <a:pt x="4" y="38"/>
                  </a:cubicBezTo>
                  <a:cubicBezTo>
                    <a:pt x="3" y="39"/>
                    <a:pt x="0" y="44"/>
                    <a:pt x="0" y="45"/>
                  </a:cubicBezTo>
                  <a:cubicBezTo>
                    <a:pt x="1" y="47"/>
                    <a:pt x="2" y="55"/>
                    <a:pt x="3" y="56"/>
                  </a:cubicBezTo>
                  <a:cubicBezTo>
                    <a:pt x="4" y="57"/>
                    <a:pt x="11" y="65"/>
                    <a:pt x="12" y="66"/>
                  </a:cubicBezTo>
                  <a:cubicBezTo>
                    <a:pt x="14" y="67"/>
                    <a:pt x="17" y="67"/>
                    <a:pt x="18" y="68"/>
                  </a:cubicBezTo>
                  <a:cubicBezTo>
                    <a:pt x="19" y="68"/>
                    <a:pt x="22" y="69"/>
                    <a:pt x="23" y="69"/>
                  </a:cubicBezTo>
                  <a:cubicBezTo>
                    <a:pt x="24" y="69"/>
                    <a:pt x="28" y="70"/>
                    <a:pt x="30" y="71"/>
                  </a:cubicBezTo>
                  <a:cubicBezTo>
                    <a:pt x="32" y="72"/>
                    <a:pt x="34" y="73"/>
                    <a:pt x="36" y="75"/>
                  </a:cubicBezTo>
                  <a:cubicBezTo>
                    <a:pt x="37" y="77"/>
                    <a:pt x="41" y="82"/>
                    <a:pt x="44" y="84"/>
                  </a:cubicBezTo>
                  <a:cubicBezTo>
                    <a:pt x="46" y="85"/>
                    <a:pt x="51" y="90"/>
                    <a:pt x="53" y="90"/>
                  </a:cubicBezTo>
                  <a:cubicBezTo>
                    <a:pt x="54" y="91"/>
                    <a:pt x="59" y="93"/>
                    <a:pt x="60" y="93"/>
                  </a:cubicBezTo>
                  <a:cubicBezTo>
                    <a:pt x="61" y="93"/>
                    <a:pt x="62" y="93"/>
                    <a:pt x="64" y="93"/>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38" name="Freeform 48">
              <a:extLst>
                <a:ext uri="{FF2B5EF4-FFF2-40B4-BE49-F238E27FC236}">
                  <a16:creationId xmlns:a16="http://schemas.microsoft.com/office/drawing/2014/main" id="{4322C5D9-6CFB-4065-A35F-3DCB5B445468}"/>
                </a:ext>
              </a:extLst>
            </p:cNvPr>
            <p:cNvSpPr>
              <a:spLocks/>
            </p:cNvSpPr>
            <p:nvPr/>
          </p:nvSpPr>
          <p:spPr bwMode="auto">
            <a:xfrm>
              <a:off x="3147346" y="2218491"/>
              <a:ext cx="14132" cy="20083"/>
            </a:xfrm>
            <a:custGeom>
              <a:avLst/>
              <a:gdLst>
                <a:gd name="T0" fmla="*/ 5 w 5"/>
                <a:gd name="T1" fmla="*/ 5 h 7"/>
                <a:gd name="T2" fmla="*/ 3 w 5"/>
                <a:gd name="T3" fmla="*/ 1 h 7"/>
                <a:gd name="T4" fmla="*/ 1 w 5"/>
                <a:gd name="T5" fmla="*/ 4 h 7"/>
                <a:gd name="T6" fmla="*/ 3 w 5"/>
                <a:gd name="T7" fmla="*/ 6 h 7"/>
                <a:gd name="T8" fmla="*/ 5 w 5"/>
                <a:gd name="T9" fmla="*/ 5 h 7"/>
              </a:gdLst>
              <a:ahLst/>
              <a:cxnLst>
                <a:cxn ang="0">
                  <a:pos x="T0" y="T1"/>
                </a:cxn>
                <a:cxn ang="0">
                  <a:pos x="T2" y="T3"/>
                </a:cxn>
                <a:cxn ang="0">
                  <a:pos x="T4" y="T5"/>
                </a:cxn>
                <a:cxn ang="0">
                  <a:pos x="T6" y="T7"/>
                </a:cxn>
                <a:cxn ang="0">
                  <a:pos x="T8" y="T9"/>
                </a:cxn>
              </a:cxnLst>
              <a:rect l="0" t="0" r="r" b="b"/>
              <a:pathLst>
                <a:path w="5" h="7">
                  <a:moveTo>
                    <a:pt x="5" y="5"/>
                  </a:moveTo>
                  <a:cubicBezTo>
                    <a:pt x="5" y="4"/>
                    <a:pt x="4" y="0"/>
                    <a:pt x="3" y="1"/>
                  </a:cubicBezTo>
                  <a:cubicBezTo>
                    <a:pt x="2" y="1"/>
                    <a:pt x="0" y="3"/>
                    <a:pt x="1" y="4"/>
                  </a:cubicBezTo>
                  <a:cubicBezTo>
                    <a:pt x="1" y="5"/>
                    <a:pt x="3" y="7"/>
                    <a:pt x="3" y="6"/>
                  </a:cubicBezTo>
                  <a:cubicBezTo>
                    <a:pt x="4" y="6"/>
                    <a:pt x="5" y="6"/>
                    <a:pt x="5" y="5"/>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39" name="Freeform 49">
              <a:extLst>
                <a:ext uri="{FF2B5EF4-FFF2-40B4-BE49-F238E27FC236}">
                  <a16:creationId xmlns:a16="http://schemas.microsoft.com/office/drawing/2014/main" id="{69D2C1C2-9BDF-436F-8D17-5AD4671222B8}"/>
                </a:ext>
              </a:extLst>
            </p:cNvPr>
            <p:cNvSpPr>
              <a:spLocks/>
            </p:cNvSpPr>
            <p:nvPr/>
          </p:nvSpPr>
          <p:spPr bwMode="auto">
            <a:xfrm>
              <a:off x="3104205" y="2269815"/>
              <a:ext cx="14132" cy="17107"/>
            </a:xfrm>
            <a:custGeom>
              <a:avLst/>
              <a:gdLst>
                <a:gd name="T0" fmla="*/ 2 w 5"/>
                <a:gd name="T1" fmla="*/ 1 h 6"/>
                <a:gd name="T2" fmla="*/ 1 w 5"/>
                <a:gd name="T3" fmla="*/ 4 h 6"/>
                <a:gd name="T4" fmla="*/ 4 w 5"/>
                <a:gd name="T5" fmla="*/ 6 h 6"/>
                <a:gd name="T6" fmla="*/ 5 w 5"/>
                <a:gd name="T7" fmla="*/ 3 h 6"/>
                <a:gd name="T8" fmla="*/ 2 w 5"/>
                <a:gd name="T9" fmla="*/ 1 h 6"/>
              </a:gdLst>
              <a:ahLst/>
              <a:cxnLst>
                <a:cxn ang="0">
                  <a:pos x="T0" y="T1"/>
                </a:cxn>
                <a:cxn ang="0">
                  <a:pos x="T2" y="T3"/>
                </a:cxn>
                <a:cxn ang="0">
                  <a:pos x="T4" y="T5"/>
                </a:cxn>
                <a:cxn ang="0">
                  <a:pos x="T6" y="T7"/>
                </a:cxn>
                <a:cxn ang="0">
                  <a:pos x="T8" y="T9"/>
                </a:cxn>
              </a:cxnLst>
              <a:rect l="0" t="0" r="r" b="b"/>
              <a:pathLst>
                <a:path w="5" h="6">
                  <a:moveTo>
                    <a:pt x="2" y="1"/>
                  </a:moveTo>
                  <a:cubicBezTo>
                    <a:pt x="1" y="2"/>
                    <a:pt x="0" y="4"/>
                    <a:pt x="1" y="4"/>
                  </a:cubicBezTo>
                  <a:cubicBezTo>
                    <a:pt x="2" y="4"/>
                    <a:pt x="4" y="6"/>
                    <a:pt x="4" y="6"/>
                  </a:cubicBezTo>
                  <a:cubicBezTo>
                    <a:pt x="5" y="5"/>
                    <a:pt x="5" y="4"/>
                    <a:pt x="5" y="3"/>
                  </a:cubicBezTo>
                  <a:cubicBezTo>
                    <a:pt x="4" y="2"/>
                    <a:pt x="2" y="0"/>
                    <a:pt x="2" y="1"/>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40" name="Freeform 50">
              <a:extLst>
                <a:ext uri="{FF2B5EF4-FFF2-40B4-BE49-F238E27FC236}">
                  <a16:creationId xmlns:a16="http://schemas.microsoft.com/office/drawing/2014/main" id="{999A1F9C-7838-456F-9A9F-7F8C8A382C1B}"/>
                </a:ext>
              </a:extLst>
            </p:cNvPr>
            <p:cNvSpPr>
              <a:spLocks/>
            </p:cNvSpPr>
            <p:nvPr/>
          </p:nvSpPr>
          <p:spPr bwMode="auto">
            <a:xfrm>
              <a:off x="3089329" y="2312955"/>
              <a:ext cx="17852" cy="14132"/>
            </a:xfrm>
            <a:custGeom>
              <a:avLst/>
              <a:gdLst>
                <a:gd name="T0" fmla="*/ 2 w 6"/>
                <a:gd name="T1" fmla="*/ 2 h 5"/>
                <a:gd name="T2" fmla="*/ 1 w 6"/>
                <a:gd name="T3" fmla="*/ 4 h 5"/>
                <a:gd name="T4" fmla="*/ 4 w 6"/>
                <a:gd name="T5" fmla="*/ 4 h 5"/>
                <a:gd name="T6" fmla="*/ 6 w 6"/>
                <a:gd name="T7" fmla="*/ 3 h 5"/>
                <a:gd name="T8" fmla="*/ 2 w 6"/>
                <a:gd name="T9" fmla="*/ 2 h 5"/>
              </a:gdLst>
              <a:ahLst/>
              <a:cxnLst>
                <a:cxn ang="0">
                  <a:pos x="T0" y="T1"/>
                </a:cxn>
                <a:cxn ang="0">
                  <a:pos x="T2" y="T3"/>
                </a:cxn>
                <a:cxn ang="0">
                  <a:pos x="T4" y="T5"/>
                </a:cxn>
                <a:cxn ang="0">
                  <a:pos x="T6" y="T7"/>
                </a:cxn>
                <a:cxn ang="0">
                  <a:pos x="T8" y="T9"/>
                </a:cxn>
              </a:cxnLst>
              <a:rect l="0" t="0" r="r" b="b"/>
              <a:pathLst>
                <a:path w="6" h="5">
                  <a:moveTo>
                    <a:pt x="2" y="2"/>
                  </a:moveTo>
                  <a:cubicBezTo>
                    <a:pt x="2" y="2"/>
                    <a:pt x="0" y="3"/>
                    <a:pt x="1" y="4"/>
                  </a:cubicBezTo>
                  <a:cubicBezTo>
                    <a:pt x="2" y="4"/>
                    <a:pt x="3" y="5"/>
                    <a:pt x="4" y="4"/>
                  </a:cubicBezTo>
                  <a:cubicBezTo>
                    <a:pt x="4" y="3"/>
                    <a:pt x="6" y="4"/>
                    <a:pt x="6" y="3"/>
                  </a:cubicBezTo>
                  <a:cubicBezTo>
                    <a:pt x="6" y="2"/>
                    <a:pt x="4" y="0"/>
                    <a:pt x="2" y="2"/>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41" name="Freeform 51">
              <a:extLst>
                <a:ext uri="{FF2B5EF4-FFF2-40B4-BE49-F238E27FC236}">
                  <a16:creationId xmlns:a16="http://schemas.microsoft.com/office/drawing/2014/main" id="{B21AED0D-788A-49C6-BE8B-F23D377C53BF}"/>
                </a:ext>
              </a:extLst>
            </p:cNvPr>
            <p:cNvSpPr>
              <a:spLocks/>
            </p:cNvSpPr>
            <p:nvPr/>
          </p:nvSpPr>
          <p:spPr bwMode="auto">
            <a:xfrm>
              <a:off x="3164454" y="2370229"/>
              <a:ext cx="11157" cy="17107"/>
            </a:xfrm>
            <a:custGeom>
              <a:avLst/>
              <a:gdLst>
                <a:gd name="T0" fmla="*/ 3 w 4"/>
                <a:gd name="T1" fmla="*/ 5 h 6"/>
                <a:gd name="T2" fmla="*/ 3 w 4"/>
                <a:gd name="T3" fmla="*/ 1 h 6"/>
                <a:gd name="T4" fmla="*/ 0 w 4"/>
                <a:gd name="T5" fmla="*/ 2 h 6"/>
                <a:gd name="T6" fmla="*/ 1 w 4"/>
                <a:gd name="T7" fmla="*/ 5 h 6"/>
                <a:gd name="T8" fmla="*/ 3 w 4"/>
                <a:gd name="T9" fmla="*/ 5 h 6"/>
              </a:gdLst>
              <a:ahLst/>
              <a:cxnLst>
                <a:cxn ang="0">
                  <a:pos x="T0" y="T1"/>
                </a:cxn>
                <a:cxn ang="0">
                  <a:pos x="T2" y="T3"/>
                </a:cxn>
                <a:cxn ang="0">
                  <a:pos x="T4" y="T5"/>
                </a:cxn>
                <a:cxn ang="0">
                  <a:pos x="T6" y="T7"/>
                </a:cxn>
                <a:cxn ang="0">
                  <a:pos x="T8" y="T9"/>
                </a:cxn>
              </a:cxnLst>
              <a:rect l="0" t="0" r="r" b="b"/>
              <a:pathLst>
                <a:path w="4" h="6">
                  <a:moveTo>
                    <a:pt x="3" y="5"/>
                  </a:moveTo>
                  <a:cubicBezTo>
                    <a:pt x="3" y="4"/>
                    <a:pt x="3" y="1"/>
                    <a:pt x="3" y="1"/>
                  </a:cubicBezTo>
                  <a:cubicBezTo>
                    <a:pt x="2" y="0"/>
                    <a:pt x="1" y="1"/>
                    <a:pt x="0" y="2"/>
                  </a:cubicBezTo>
                  <a:cubicBezTo>
                    <a:pt x="0" y="2"/>
                    <a:pt x="0" y="4"/>
                    <a:pt x="1" y="5"/>
                  </a:cubicBezTo>
                  <a:cubicBezTo>
                    <a:pt x="2" y="6"/>
                    <a:pt x="4" y="6"/>
                    <a:pt x="3" y="5"/>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42" name="Freeform 52">
              <a:extLst>
                <a:ext uri="{FF2B5EF4-FFF2-40B4-BE49-F238E27FC236}">
                  <a16:creationId xmlns:a16="http://schemas.microsoft.com/office/drawing/2014/main" id="{69FCA259-29E9-4C71-9B26-C3CB04F35F12}"/>
                </a:ext>
              </a:extLst>
            </p:cNvPr>
            <p:cNvSpPr>
              <a:spLocks/>
            </p:cNvSpPr>
            <p:nvPr/>
          </p:nvSpPr>
          <p:spPr bwMode="auto">
            <a:xfrm>
              <a:off x="3192718" y="2192458"/>
              <a:ext cx="49091" cy="77356"/>
            </a:xfrm>
            <a:custGeom>
              <a:avLst/>
              <a:gdLst>
                <a:gd name="T0" fmla="*/ 17 w 17"/>
                <a:gd name="T1" fmla="*/ 25 h 27"/>
                <a:gd name="T2" fmla="*/ 17 w 17"/>
                <a:gd name="T3" fmla="*/ 20 h 27"/>
                <a:gd name="T4" fmla="*/ 13 w 17"/>
                <a:gd name="T5" fmla="*/ 17 h 27"/>
                <a:gd name="T6" fmla="*/ 13 w 17"/>
                <a:gd name="T7" fmla="*/ 11 h 27"/>
                <a:gd name="T8" fmla="*/ 10 w 17"/>
                <a:gd name="T9" fmla="*/ 7 h 27"/>
                <a:gd name="T10" fmla="*/ 9 w 17"/>
                <a:gd name="T11" fmla="*/ 4 h 27"/>
                <a:gd name="T12" fmla="*/ 7 w 17"/>
                <a:gd name="T13" fmla="*/ 1 h 27"/>
                <a:gd name="T14" fmla="*/ 4 w 17"/>
                <a:gd name="T15" fmla="*/ 4 h 27"/>
                <a:gd name="T16" fmla="*/ 4 w 17"/>
                <a:gd name="T17" fmla="*/ 8 h 27"/>
                <a:gd name="T18" fmla="*/ 2 w 17"/>
                <a:gd name="T19" fmla="*/ 9 h 27"/>
                <a:gd name="T20" fmla="*/ 4 w 17"/>
                <a:gd name="T21" fmla="*/ 11 h 27"/>
                <a:gd name="T22" fmla="*/ 3 w 17"/>
                <a:gd name="T23" fmla="*/ 13 h 27"/>
                <a:gd name="T24" fmla="*/ 2 w 17"/>
                <a:gd name="T25" fmla="*/ 15 h 27"/>
                <a:gd name="T26" fmla="*/ 5 w 17"/>
                <a:gd name="T27" fmla="*/ 17 h 27"/>
                <a:gd name="T28" fmla="*/ 9 w 17"/>
                <a:gd name="T29" fmla="*/ 19 h 27"/>
                <a:gd name="T30" fmla="*/ 11 w 17"/>
                <a:gd name="T31" fmla="*/ 22 h 27"/>
                <a:gd name="T32" fmla="*/ 14 w 17"/>
                <a:gd name="T33" fmla="*/ 27 h 27"/>
                <a:gd name="T34" fmla="*/ 17 w 17"/>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7">
                  <a:moveTo>
                    <a:pt x="17" y="25"/>
                  </a:moveTo>
                  <a:cubicBezTo>
                    <a:pt x="17" y="23"/>
                    <a:pt x="17" y="21"/>
                    <a:pt x="17" y="20"/>
                  </a:cubicBezTo>
                  <a:cubicBezTo>
                    <a:pt x="16" y="19"/>
                    <a:pt x="13" y="18"/>
                    <a:pt x="13" y="17"/>
                  </a:cubicBezTo>
                  <a:cubicBezTo>
                    <a:pt x="13" y="15"/>
                    <a:pt x="14" y="11"/>
                    <a:pt x="13" y="11"/>
                  </a:cubicBezTo>
                  <a:cubicBezTo>
                    <a:pt x="12" y="10"/>
                    <a:pt x="10" y="8"/>
                    <a:pt x="10" y="7"/>
                  </a:cubicBezTo>
                  <a:cubicBezTo>
                    <a:pt x="10" y="6"/>
                    <a:pt x="10" y="5"/>
                    <a:pt x="9" y="4"/>
                  </a:cubicBezTo>
                  <a:cubicBezTo>
                    <a:pt x="8" y="4"/>
                    <a:pt x="8" y="0"/>
                    <a:pt x="7" y="1"/>
                  </a:cubicBezTo>
                  <a:cubicBezTo>
                    <a:pt x="6" y="2"/>
                    <a:pt x="3" y="3"/>
                    <a:pt x="4" y="4"/>
                  </a:cubicBezTo>
                  <a:cubicBezTo>
                    <a:pt x="5" y="5"/>
                    <a:pt x="5" y="8"/>
                    <a:pt x="4" y="8"/>
                  </a:cubicBezTo>
                  <a:cubicBezTo>
                    <a:pt x="3" y="8"/>
                    <a:pt x="2" y="7"/>
                    <a:pt x="2" y="9"/>
                  </a:cubicBezTo>
                  <a:cubicBezTo>
                    <a:pt x="2" y="10"/>
                    <a:pt x="3" y="11"/>
                    <a:pt x="4" y="11"/>
                  </a:cubicBezTo>
                  <a:cubicBezTo>
                    <a:pt x="4" y="11"/>
                    <a:pt x="4" y="13"/>
                    <a:pt x="3" y="13"/>
                  </a:cubicBezTo>
                  <a:cubicBezTo>
                    <a:pt x="3" y="13"/>
                    <a:pt x="0" y="14"/>
                    <a:pt x="2" y="15"/>
                  </a:cubicBezTo>
                  <a:cubicBezTo>
                    <a:pt x="4" y="16"/>
                    <a:pt x="4" y="16"/>
                    <a:pt x="5" y="17"/>
                  </a:cubicBezTo>
                  <a:cubicBezTo>
                    <a:pt x="7" y="18"/>
                    <a:pt x="8" y="19"/>
                    <a:pt x="9" y="19"/>
                  </a:cubicBezTo>
                  <a:cubicBezTo>
                    <a:pt x="9" y="19"/>
                    <a:pt x="10" y="22"/>
                    <a:pt x="11" y="22"/>
                  </a:cubicBezTo>
                  <a:cubicBezTo>
                    <a:pt x="12" y="22"/>
                    <a:pt x="13" y="26"/>
                    <a:pt x="14" y="27"/>
                  </a:cubicBezTo>
                  <a:cubicBezTo>
                    <a:pt x="15" y="27"/>
                    <a:pt x="17" y="27"/>
                    <a:pt x="17" y="25"/>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43" name="Freeform 53">
              <a:extLst>
                <a:ext uri="{FF2B5EF4-FFF2-40B4-BE49-F238E27FC236}">
                  <a16:creationId xmlns:a16="http://schemas.microsoft.com/office/drawing/2014/main" id="{6A52641E-4EAD-4DEC-AD6F-7D09901BC3FA}"/>
                </a:ext>
              </a:extLst>
            </p:cNvPr>
            <p:cNvSpPr>
              <a:spLocks/>
            </p:cNvSpPr>
            <p:nvPr/>
          </p:nvSpPr>
          <p:spPr bwMode="auto">
            <a:xfrm>
              <a:off x="3232884" y="2204359"/>
              <a:ext cx="5951" cy="8182"/>
            </a:xfrm>
            <a:custGeom>
              <a:avLst/>
              <a:gdLst>
                <a:gd name="T0" fmla="*/ 2 w 2"/>
                <a:gd name="T1" fmla="*/ 2 h 3"/>
                <a:gd name="T2" fmla="*/ 0 w 2"/>
                <a:gd name="T3" fmla="*/ 2 h 3"/>
                <a:gd name="T4" fmla="*/ 2 w 2"/>
                <a:gd name="T5" fmla="*/ 2 h 3"/>
              </a:gdLst>
              <a:ahLst/>
              <a:cxnLst>
                <a:cxn ang="0">
                  <a:pos x="T0" y="T1"/>
                </a:cxn>
                <a:cxn ang="0">
                  <a:pos x="T2" y="T3"/>
                </a:cxn>
                <a:cxn ang="0">
                  <a:pos x="T4" y="T5"/>
                </a:cxn>
              </a:cxnLst>
              <a:rect l="0" t="0" r="r" b="b"/>
              <a:pathLst>
                <a:path w="2" h="3">
                  <a:moveTo>
                    <a:pt x="2" y="2"/>
                  </a:moveTo>
                  <a:cubicBezTo>
                    <a:pt x="2" y="0"/>
                    <a:pt x="0" y="1"/>
                    <a:pt x="0" y="2"/>
                  </a:cubicBezTo>
                  <a:cubicBezTo>
                    <a:pt x="0" y="3"/>
                    <a:pt x="2" y="3"/>
                    <a:pt x="2" y="2"/>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44" name="Freeform 54">
              <a:extLst>
                <a:ext uri="{FF2B5EF4-FFF2-40B4-BE49-F238E27FC236}">
                  <a16:creationId xmlns:a16="http://schemas.microsoft.com/office/drawing/2014/main" id="{3CC54B58-A64B-4AEB-BAAC-B10E10ACC476}"/>
                </a:ext>
              </a:extLst>
            </p:cNvPr>
            <p:cNvSpPr>
              <a:spLocks/>
            </p:cNvSpPr>
            <p:nvPr/>
          </p:nvSpPr>
          <p:spPr bwMode="auto">
            <a:xfrm>
              <a:off x="2983708" y="2215516"/>
              <a:ext cx="206036" cy="258102"/>
            </a:xfrm>
            <a:custGeom>
              <a:avLst/>
              <a:gdLst>
                <a:gd name="T0" fmla="*/ 71 w 72"/>
                <a:gd name="T1" fmla="*/ 72 h 90"/>
                <a:gd name="T2" fmla="*/ 62 w 72"/>
                <a:gd name="T3" fmla="*/ 63 h 90"/>
                <a:gd name="T4" fmla="*/ 57 w 72"/>
                <a:gd name="T5" fmla="*/ 59 h 90"/>
                <a:gd name="T6" fmla="*/ 52 w 72"/>
                <a:gd name="T7" fmla="*/ 61 h 90"/>
                <a:gd name="T8" fmla="*/ 47 w 72"/>
                <a:gd name="T9" fmla="*/ 57 h 90"/>
                <a:gd name="T10" fmla="*/ 43 w 72"/>
                <a:gd name="T11" fmla="*/ 56 h 90"/>
                <a:gd name="T12" fmla="*/ 36 w 72"/>
                <a:gd name="T13" fmla="*/ 55 h 90"/>
                <a:gd name="T14" fmla="*/ 30 w 72"/>
                <a:gd name="T15" fmla="*/ 53 h 90"/>
                <a:gd name="T16" fmla="*/ 30 w 72"/>
                <a:gd name="T17" fmla="*/ 49 h 90"/>
                <a:gd name="T18" fmla="*/ 38 w 72"/>
                <a:gd name="T19" fmla="*/ 52 h 90"/>
                <a:gd name="T20" fmla="*/ 38 w 72"/>
                <a:gd name="T21" fmla="*/ 44 h 90"/>
                <a:gd name="T22" fmla="*/ 36 w 72"/>
                <a:gd name="T23" fmla="*/ 36 h 90"/>
                <a:gd name="T24" fmla="*/ 35 w 72"/>
                <a:gd name="T25" fmla="*/ 29 h 90"/>
                <a:gd name="T26" fmla="*/ 38 w 72"/>
                <a:gd name="T27" fmla="*/ 27 h 90"/>
                <a:gd name="T28" fmla="*/ 38 w 72"/>
                <a:gd name="T29" fmla="*/ 20 h 90"/>
                <a:gd name="T30" fmla="*/ 44 w 72"/>
                <a:gd name="T31" fmla="*/ 17 h 90"/>
                <a:gd name="T32" fmla="*/ 42 w 72"/>
                <a:gd name="T33" fmla="*/ 11 h 90"/>
                <a:gd name="T34" fmla="*/ 27 w 72"/>
                <a:gd name="T35" fmla="*/ 4 h 90"/>
                <a:gd name="T36" fmla="*/ 18 w 72"/>
                <a:gd name="T37" fmla="*/ 9 h 90"/>
                <a:gd name="T38" fmla="*/ 7 w 72"/>
                <a:gd name="T39" fmla="*/ 12 h 90"/>
                <a:gd name="T40" fmla="*/ 7 w 72"/>
                <a:gd name="T41" fmla="*/ 18 h 90"/>
                <a:gd name="T42" fmla="*/ 13 w 72"/>
                <a:gd name="T43" fmla="*/ 19 h 90"/>
                <a:gd name="T44" fmla="*/ 17 w 72"/>
                <a:gd name="T45" fmla="*/ 19 h 90"/>
                <a:gd name="T46" fmla="*/ 18 w 72"/>
                <a:gd name="T47" fmla="*/ 31 h 90"/>
                <a:gd name="T48" fmla="*/ 17 w 72"/>
                <a:gd name="T49" fmla="*/ 37 h 90"/>
                <a:gd name="T50" fmla="*/ 12 w 72"/>
                <a:gd name="T51" fmla="*/ 32 h 90"/>
                <a:gd name="T52" fmla="*/ 3 w 72"/>
                <a:gd name="T53" fmla="*/ 22 h 90"/>
                <a:gd name="T54" fmla="*/ 0 w 72"/>
                <a:gd name="T55" fmla="*/ 23 h 90"/>
                <a:gd name="T56" fmla="*/ 14 w 72"/>
                <a:gd name="T57" fmla="*/ 49 h 90"/>
                <a:gd name="T58" fmla="*/ 20 w 72"/>
                <a:gd name="T59" fmla="*/ 71 h 90"/>
                <a:gd name="T60" fmla="*/ 33 w 72"/>
                <a:gd name="T61" fmla="*/ 63 h 90"/>
                <a:gd name="T62" fmla="*/ 41 w 72"/>
                <a:gd name="T63" fmla="*/ 64 h 90"/>
                <a:gd name="T64" fmla="*/ 36 w 72"/>
                <a:gd name="T65" fmla="*/ 67 h 90"/>
                <a:gd name="T66" fmla="*/ 42 w 72"/>
                <a:gd name="T67" fmla="*/ 69 h 90"/>
                <a:gd name="T68" fmla="*/ 40 w 72"/>
                <a:gd name="T69" fmla="*/ 77 h 90"/>
                <a:gd name="T70" fmla="*/ 34 w 72"/>
                <a:gd name="T71" fmla="*/ 79 h 90"/>
                <a:gd name="T72" fmla="*/ 33 w 72"/>
                <a:gd name="T73" fmla="*/ 85 h 90"/>
                <a:gd name="T74" fmla="*/ 30 w 72"/>
                <a:gd name="T75" fmla="*/ 75 h 90"/>
                <a:gd name="T76" fmla="*/ 24 w 72"/>
                <a:gd name="T77" fmla="*/ 72 h 90"/>
                <a:gd name="T78" fmla="*/ 26 w 72"/>
                <a:gd name="T79" fmla="*/ 81 h 90"/>
                <a:gd name="T80" fmla="*/ 30 w 72"/>
                <a:gd name="T81" fmla="*/ 90 h 90"/>
                <a:gd name="T82" fmla="*/ 43 w 72"/>
                <a:gd name="T83" fmla="*/ 87 h 90"/>
                <a:gd name="T84" fmla="*/ 52 w 72"/>
                <a:gd name="T85" fmla="*/ 85 h 90"/>
                <a:gd name="T86" fmla="*/ 61 w 72"/>
                <a:gd name="T87" fmla="*/ 81 h 90"/>
                <a:gd name="T88" fmla="*/ 71 w 72"/>
                <a:gd name="T89"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90">
                  <a:moveTo>
                    <a:pt x="71" y="77"/>
                  </a:moveTo>
                  <a:cubicBezTo>
                    <a:pt x="72" y="76"/>
                    <a:pt x="72" y="74"/>
                    <a:pt x="71" y="72"/>
                  </a:cubicBezTo>
                  <a:cubicBezTo>
                    <a:pt x="70" y="70"/>
                    <a:pt x="67" y="62"/>
                    <a:pt x="66" y="63"/>
                  </a:cubicBezTo>
                  <a:cubicBezTo>
                    <a:pt x="65" y="63"/>
                    <a:pt x="63" y="64"/>
                    <a:pt x="62" y="63"/>
                  </a:cubicBezTo>
                  <a:cubicBezTo>
                    <a:pt x="61" y="63"/>
                    <a:pt x="58" y="64"/>
                    <a:pt x="58" y="63"/>
                  </a:cubicBezTo>
                  <a:cubicBezTo>
                    <a:pt x="58" y="62"/>
                    <a:pt x="58" y="59"/>
                    <a:pt x="57" y="59"/>
                  </a:cubicBezTo>
                  <a:cubicBezTo>
                    <a:pt x="56" y="59"/>
                    <a:pt x="54" y="56"/>
                    <a:pt x="54" y="57"/>
                  </a:cubicBezTo>
                  <a:cubicBezTo>
                    <a:pt x="53" y="58"/>
                    <a:pt x="52" y="61"/>
                    <a:pt x="52" y="61"/>
                  </a:cubicBezTo>
                  <a:cubicBezTo>
                    <a:pt x="51" y="61"/>
                    <a:pt x="50" y="61"/>
                    <a:pt x="49" y="60"/>
                  </a:cubicBezTo>
                  <a:cubicBezTo>
                    <a:pt x="49" y="59"/>
                    <a:pt x="48" y="57"/>
                    <a:pt x="47" y="57"/>
                  </a:cubicBezTo>
                  <a:cubicBezTo>
                    <a:pt x="46" y="57"/>
                    <a:pt x="45" y="60"/>
                    <a:pt x="45" y="59"/>
                  </a:cubicBezTo>
                  <a:cubicBezTo>
                    <a:pt x="44" y="57"/>
                    <a:pt x="43" y="56"/>
                    <a:pt x="43" y="56"/>
                  </a:cubicBezTo>
                  <a:cubicBezTo>
                    <a:pt x="43" y="56"/>
                    <a:pt x="40" y="57"/>
                    <a:pt x="39" y="56"/>
                  </a:cubicBezTo>
                  <a:cubicBezTo>
                    <a:pt x="39" y="55"/>
                    <a:pt x="36" y="55"/>
                    <a:pt x="36" y="55"/>
                  </a:cubicBezTo>
                  <a:cubicBezTo>
                    <a:pt x="35" y="56"/>
                    <a:pt x="34" y="59"/>
                    <a:pt x="33" y="57"/>
                  </a:cubicBezTo>
                  <a:cubicBezTo>
                    <a:pt x="32" y="56"/>
                    <a:pt x="29" y="53"/>
                    <a:pt x="30" y="53"/>
                  </a:cubicBezTo>
                  <a:cubicBezTo>
                    <a:pt x="32" y="53"/>
                    <a:pt x="32" y="52"/>
                    <a:pt x="31" y="51"/>
                  </a:cubicBezTo>
                  <a:cubicBezTo>
                    <a:pt x="30" y="50"/>
                    <a:pt x="28" y="48"/>
                    <a:pt x="30" y="49"/>
                  </a:cubicBezTo>
                  <a:cubicBezTo>
                    <a:pt x="31" y="49"/>
                    <a:pt x="34" y="51"/>
                    <a:pt x="34" y="52"/>
                  </a:cubicBezTo>
                  <a:cubicBezTo>
                    <a:pt x="35" y="53"/>
                    <a:pt x="36" y="52"/>
                    <a:pt x="38" y="52"/>
                  </a:cubicBezTo>
                  <a:cubicBezTo>
                    <a:pt x="40" y="52"/>
                    <a:pt x="40" y="51"/>
                    <a:pt x="39" y="50"/>
                  </a:cubicBezTo>
                  <a:cubicBezTo>
                    <a:pt x="38" y="48"/>
                    <a:pt x="37" y="45"/>
                    <a:pt x="38" y="44"/>
                  </a:cubicBezTo>
                  <a:cubicBezTo>
                    <a:pt x="38" y="43"/>
                    <a:pt x="39" y="41"/>
                    <a:pt x="38" y="40"/>
                  </a:cubicBezTo>
                  <a:cubicBezTo>
                    <a:pt x="37" y="40"/>
                    <a:pt x="37" y="37"/>
                    <a:pt x="36" y="36"/>
                  </a:cubicBezTo>
                  <a:cubicBezTo>
                    <a:pt x="34" y="35"/>
                    <a:pt x="34" y="35"/>
                    <a:pt x="35" y="34"/>
                  </a:cubicBezTo>
                  <a:cubicBezTo>
                    <a:pt x="35" y="32"/>
                    <a:pt x="36" y="31"/>
                    <a:pt x="35" y="29"/>
                  </a:cubicBezTo>
                  <a:cubicBezTo>
                    <a:pt x="35" y="28"/>
                    <a:pt x="34" y="20"/>
                    <a:pt x="35" y="21"/>
                  </a:cubicBezTo>
                  <a:cubicBezTo>
                    <a:pt x="35" y="22"/>
                    <a:pt x="37" y="27"/>
                    <a:pt x="38" y="27"/>
                  </a:cubicBezTo>
                  <a:cubicBezTo>
                    <a:pt x="39" y="26"/>
                    <a:pt x="39" y="23"/>
                    <a:pt x="39" y="22"/>
                  </a:cubicBezTo>
                  <a:cubicBezTo>
                    <a:pt x="38" y="22"/>
                    <a:pt x="37" y="20"/>
                    <a:pt x="38" y="20"/>
                  </a:cubicBezTo>
                  <a:cubicBezTo>
                    <a:pt x="39" y="20"/>
                    <a:pt x="42" y="18"/>
                    <a:pt x="43" y="19"/>
                  </a:cubicBezTo>
                  <a:cubicBezTo>
                    <a:pt x="44" y="19"/>
                    <a:pt x="45" y="17"/>
                    <a:pt x="44" y="17"/>
                  </a:cubicBezTo>
                  <a:cubicBezTo>
                    <a:pt x="43" y="16"/>
                    <a:pt x="39" y="14"/>
                    <a:pt x="40" y="13"/>
                  </a:cubicBezTo>
                  <a:cubicBezTo>
                    <a:pt x="41" y="12"/>
                    <a:pt x="43" y="11"/>
                    <a:pt x="42" y="11"/>
                  </a:cubicBezTo>
                  <a:cubicBezTo>
                    <a:pt x="41" y="10"/>
                    <a:pt x="32" y="3"/>
                    <a:pt x="32" y="0"/>
                  </a:cubicBezTo>
                  <a:cubicBezTo>
                    <a:pt x="30" y="1"/>
                    <a:pt x="28" y="4"/>
                    <a:pt x="27" y="4"/>
                  </a:cubicBezTo>
                  <a:cubicBezTo>
                    <a:pt x="26" y="4"/>
                    <a:pt x="24" y="4"/>
                    <a:pt x="24" y="5"/>
                  </a:cubicBezTo>
                  <a:cubicBezTo>
                    <a:pt x="23" y="8"/>
                    <a:pt x="19" y="9"/>
                    <a:pt x="18" y="9"/>
                  </a:cubicBezTo>
                  <a:cubicBezTo>
                    <a:pt x="17" y="10"/>
                    <a:pt x="11" y="14"/>
                    <a:pt x="10" y="14"/>
                  </a:cubicBezTo>
                  <a:cubicBezTo>
                    <a:pt x="9" y="13"/>
                    <a:pt x="8" y="11"/>
                    <a:pt x="7" y="12"/>
                  </a:cubicBezTo>
                  <a:cubicBezTo>
                    <a:pt x="7" y="13"/>
                    <a:pt x="6" y="15"/>
                    <a:pt x="6" y="15"/>
                  </a:cubicBezTo>
                  <a:cubicBezTo>
                    <a:pt x="5" y="16"/>
                    <a:pt x="6" y="18"/>
                    <a:pt x="7" y="18"/>
                  </a:cubicBezTo>
                  <a:cubicBezTo>
                    <a:pt x="9" y="17"/>
                    <a:pt x="10" y="18"/>
                    <a:pt x="11" y="18"/>
                  </a:cubicBezTo>
                  <a:cubicBezTo>
                    <a:pt x="12" y="19"/>
                    <a:pt x="12" y="20"/>
                    <a:pt x="13" y="19"/>
                  </a:cubicBezTo>
                  <a:cubicBezTo>
                    <a:pt x="14" y="18"/>
                    <a:pt x="15" y="15"/>
                    <a:pt x="16" y="15"/>
                  </a:cubicBezTo>
                  <a:cubicBezTo>
                    <a:pt x="16" y="16"/>
                    <a:pt x="18" y="19"/>
                    <a:pt x="17" y="19"/>
                  </a:cubicBezTo>
                  <a:cubicBezTo>
                    <a:pt x="17" y="19"/>
                    <a:pt x="15" y="24"/>
                    <a:pt x="16" y="25"/>
                  </a:cubicBezTo>
                  <a:cubicBezTo>
                    <a:pt x="18" y="27"/>
                    <a:pt x="19" y="30"/>
                    <a:pt x="18" y="31"/>
                  </a:cubicBezTo>
                  <a:cubicBezTo>
                    <a:pt x="18" y="31"/>
                    <a:pt x="15" y="33"/>
                    <a:pt x="16" y="33"/>
                  </a:cubicBezTo>
                  <a:cubicBezTo>
                    <a:pt x="17" y="33"/>
                    <a:pt x="18" y="36"/>
                    <a:pt x="17" y="37"/>
                  </a:cubicBezTo>
                  <a:cubicBezTo>
                    <a:pt x="16" y="38"/>
                    <a:pt x="12" y="37"/>
                    <a:pt x="12" y="35"/>
                  </a:cubicBezTo>
                  <a:cubicBezTo>
                    <a:pt x="12" y="34"/>
                    <a:pt x="13" y="33"/>
                    <a:pt x="12" y="32"/>
                  </a:cubicBezTo>
                  <a:cubicBezTo>
                    <a:pt x="12" y="32"/>
                    <a:pt x="6" y="27"/>
                    <a:pt x="6" y="25"/>
                  </a:cubicBezTo>
                  <a:cubicBezTo>
                    <a:pt x="6" y="22"/>
                    <a:pt x="4" y="21"/>
                    <a:pt x="3" y="22"/>
                  </a:cubicBezTo>
                  <a:cubicBezTo>
                    <a:pt x="3" y="22"/>
                    <a:pt x="1" y="23"/>
                    <a:pt x="1" y="22"/>
                  </a:cubicBezTo>
                  <a:cubicBezTo>
                    <a:pt x="1" y="21"/>
                    <a:pt x="0" y="22"/>
                    <a:pt x="0" y="23"/>
                  </a:cubicBezTo>
                  <a:cubicBezTo>
                    <a:pt x="0" y="24"/>
                    <a:pt x="0" y="25"/>
                    <a:pt x="1" y="27"/>
                  </a:cubicBezTo>
                  <a:cubicBezTo>
                    <a:pt x="2" y="29"/>
                    <a:pt x="13" y="47"/>
                    <a:pt x="14" y="49"/>
                  </a:cubicBezTo>
                  <a:cubicBezTo>
                    <a:pt x="15" y="51"/>
                    <a:pt x="18" y="62"/>
                    <a:pt x="18" y="65"/>
                  </a:cubicBezTo>
                  <a:cubicBezTo>
                    <a:pt x="19" y="67"/>
                    <a:pt x="19" y="71"/>
                    <a:pt x="20" y="71"/>
                  </a:cubicBezTo>
                  <a:cubicBezTo>
                    <a:pt x="21" y="71"/>
                    <a:pt x="24" y="70"/>
                    <a:pt x="25" y="69"/>
                  </a:cubicBezTo>
                  <a:cubicBezTo>
                    <a:pt x="26" y="68"/>
                    <a:pt x="31" y="63"/>
                    <a:pt x="33" y="63"/>
                  </a:cubicBezTo>
                  <a:cubicBezTo>
                    <a:pt x="35" y="63"/>
                    <a:pt x="39" y="62"/>
                    <a:pt x="40" y="62"/>
                  </a:cubicBezTo>
                  <a:cubicBezTo>
                    <a:pt x="41" y="63"/>
                    <a:pt x="42" y="65"/>
                    <a:pt x="41" y="64"/>
                  </a:cubicBezTo>
                  <a:cubicBezTo>
                    <a:pt x="40" y="64"/>
                    <a:pt x="38" y="64"/>
                    <a:pt x="37" y="65"/>
                  </a:cubicBezTo>
                  <a:cubicBezTo>
                    <a:pt x="36" y="66"/>
                    <a:pt x="35" y="66"/>
                    <a:pt x="36" y="67"/>
                  </a:cubicBezTo>
                  <a:cubicBezTo>
                    <a:pt x="37" y="68"/>
                    <a:pt x="37" y="69"/>
                    <a:pt x="39" y="69"/>
                  </a:cubicBezTo>
                  <a:cubicBezTo>
                    <a:pt x="41" y="68"/>
                    <a:pt x="41" y="68"/>
                    <a:pt x="42" y="69"/>
                  </a:cubicBezTo>
                  <a:cubicBezTo>
                    <a:pt x="42" y="70"/>
                    <a:pt x="47" y="73"/>
                    <a:pt x="45" y="73"/>
                  </a:cubicBezTo>
                  <a:cubicBezTo>
                    <a:pt x="43" y="73"/>
                    <a:pt x="41" y="75"/>
                    <a:pt x="40" y="77"/>
                  </a:cubicBezTo>
                  <a:cubicBezTo>
                    <a:pt x="39" y="79"/>
                    <a:pt x="38" y="75"/>
                    <a:pt x="37" y="76"/>
                  </a:cubicBezTo>
                  <a:cubicBezTo>
                    <a:pt x="36" y="77"/>
                    <a:pt x="33" y="79"/>
                    <a:pt x="34" y="79"/>
                  </a:cubicBezTo>
                  <a:cubicBezTo>
                    <a:pt x="34" y="79"/>
                    <a:pt x="36" y="81"/>
                    <a:pt x="36" y="81"/>
                  </a:cubicBezTo>
                  <a:cubicBezTo>
                    <a:pt x="35" y="82"/>
                    <a:pt x="35" y="85"/>
                    <a:pt x="33" y="85"/>
                  </a:cubicBezTo>
                  <a:cubicBezTo>
                    <a:pt x="32" y="84"/>
                    <a:pt x="32" y="79"/>
                    <a:pt x="32" y="79"/>
                  </a:cubicBezTo>
                  <a:cubicBezTo>
                    <a:pt x="31" y="78"/>
                    <a:pt x="30" y="76"/>
                    <a:pt x="30" y="75"/>
                  </a:cubicBezTo>
                  <a:cubicBezTo>
                    <a:pt x="30" y="75"/>
                    <a:pt x="31" y="73"/>
                    <a:pt x="31" y="72"/>
                  </a:cubicBezTo>
                  <a:cubicBezTo>
                    <a:pt x="30" y="71"/>
                    <a:pt x="25" y="71"/>
                    <a:pt x="24" y="72"/>
                  </a:cubicBezTo>
                  <a:cubicBezTo>
                    <a:pt x="23" y="73"/>
                    <a:pt x="23" y="74"/>
                    <a:pt x="24" y="75"/>
                  </a:cubicBezTo>
                  <a:cubicBezTo>
                    <a:pt x="24" y="76"/>
                    <a:pt x="26" y="79"/>
                    <a:pt x="26" y="81"/>
                  </a:cubicBezTo>
                  <a:cubicBezTo>
                    <a:pt x="26" y="82"/>
                    <a:pt x="26" y="83"/>
                    <a:pt x="27" y="84"/>
                  </a:cubicBezTo>
                  <a:cubicBezTo>
                    <a:pt x="28" y="85"/>
                    <a:pt x="30" y="89"/>
                    <a:pt x="30" y="90"/>
                  </a:cubicBezTo>
                  <a:cubicBezTo>
                    <a:pt x="33" y="90"/>
                    <a:pt x="39" y="87"/>
                    <a:pt x="40" y="86"/>
                  </a:cubicBezTo>
                  <a:cubicBezTo>
                    <a:pt x="40" y="86"/>
                    <a:pt x="42" y="86"/>
                    <a:pt x="43" y="87"/>
                  </a:cubicBezTo>
                  <a:cubicBezTo>
                    <a:pt x="44" y="88"/>
                    <a:pt x="47" y="85"/>
                    <a:pt x="48" y="84"/>
                  </a:cubicBezTo>
                  <a:cubicBezTo>
                    <a:pt x="49" y="83"/>
                    <a:pt x="51" y="85"/>
                    <a:pt x="52" y="85"/>
                  </a:cubicBezTo>
                  <a:cubicBezTo>
                    <a:pt x="53" y="86"/>
                    <a:pt x="57" y="83"/>
                    <a:pt x="57" y="82"/>
                  </a:cubicBezTo>
                  <a:cubicBezTo>
                    <a:pt x="57" y="80"/>
                    <a:pt x="60" y="80"/>
                    <a:pt x="61" y="81"/>
                  </a:cubicBezTo>
                  <a:cubicBezTo>
                    <a:pt x="62" y="81"/>
                    <a:pt x="65" y="80"/>
                    <a:pt x="66" y="79"/>
                  </a:cubicBezTo>
                  <a:cubicBezTo>
                    <a:pt x="66" y="78"/>
                    <a:pt x="68" y="77"/>
                    <a:pt x="71" y="77"/>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45" name="Freeform 55">
              <a:extLst>
                <a:ext uri="{FF2B5EF4-FFF2-40B4-BE49-F238E27FC236}">
                  <a16:creationId xmlns:a16="http://schemas.microsoft.com/office/drawing/2014/main" id="{499133C4-A7F6-43A1-AA3E-DF602DCE3E3E}"/>
                </a:ext>
              </a:extLst>
            </p:cNvPr>
            <p:cNvSpPr>
              <a:spLocks/>
            </p:cNvSpPr>
            <p:nvPr/>
          </p:nvSpPr>
          <p:spPr bwMode="auto">
            <a:xfrm>
              <a:off x="3132470" y="2353121"/>
              <a:ext cx="40166" cy="23058"/>
            </a:xfrm>
            <a:custGeom>
              <a:avLst/>
              <a:gdLst>
                <a:gd name="T0" fmla="*/ 4 w 14"/>
                <a:gd name="T1" fmla="*/ 6 h 8"/>
                <a:gd name="T2" fmla="*/ 8 w 14"/>
                <a:gd name="T3" fmla="*/ 7 h 8"/>
                <a:gd name="T4" fmla="*/ 10 w 14"/>
                <a:gd name="T5" fmla="*/ 7 h 8"/>
                <a:gd name="T6" fmla="*/ 11 w 14"/>
                <a:gd name="T7" fmla="*/ 5 h 8"/>
                <a:gd name="T8" fmla="*/ 13 w 14"/>
                <a:gd name="T9" fmla="*/ 2 h 8"/>
                <a:gd name="T10" fmla="*/ 12 w 14"/>
                <a:gd name="T11" fmla="*/ 0 h 8"/>
                <a:gd name="T12" fmla="*/ 8 w 14"/>
                <a:gd name="T13" fmla="*/ 1 h 8"/>
                <a:gd name="T14" fmla="*/ 5 w 14"/>
                <a:gd name="T15" fmla="*/ 2 h 8"/>
                <a:gd name="T16" fmla="*/ 2 w 14"/>
                <a:gd name="T17" fmla="*/ 2 h 8"/>
                <a:gd name="T18" fmla="*/ 1 w 14"/>
                <a:gd name="T19" fmla="*/ 5 h 8"/>
                <a:gd name="T20" fmla="*/ 4 w 14"/>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8">
                  <a:moveTo>
                    <a:pt x="4" y="6"/>
                  </a:moveTo>
                  <a:cubicBezTo>
                    <a:pt x="5" y="7"/>
                    <a:pt x="6" y="7"/>
                    <a:pt x="8" y="7"/>
                  </a:cubicBezTo>
                  <a:cubicBezTo>
                    <a:pt x="9" y="7"/>
                    <a:pt x="9" y="8"/>
                    <a:pt x="10" y="7"/>
                  </a:cubicBezTo>
                  <a:cubicBezTo>
                    <a:pt x="11" y="7"/>
                    <a:pt x="11" y="6"/>
                    <a:pt x="11" y="5"/>
                  </a:cubicBezTo>
                  <a:cubicBezTo>
                    <a:pt x="12" y="4"/>
                    <a:pt x="12" y="3"/>
                    <a:pt x="13" y="2"/>
                  </a:cubicBezTo>
                  <a:cubicBezTo>
                    <a:pt x="14" y="2"/>
                    <a:pt x="14" y="0"/>
                    <a:pt x="12" y="0"/>
                  </a:cubicBezTo>
                  <a:cubicBezTo>
                    <a:pt x="11" y="0"/>
                    <a:pt x="9" y="0"/>
                    <a:pt x="8" y="1"/>
                  </a:cubicBezTo>
                  <a:cubicBezTo>
                    <a:pt x="7" y="2"/>
                    <a:pt x="5" y="3"/>
                    <a:pt x="5" y="2"/>
                  </a:cubicBezTo>
                  <a:cubicBezTo>
                    <a:pt x="4" y="2"/>
                    <a:pt x="3" y="1"/>
                    <a:pt x="2" y="2"/>
                  </a:cubicBezTo>
                  <a:cubicBezTo>
                    <a:pt x="1" y="2"/>
                    <a:pt x="0" y="5"/>
                    <a:pt x="1" y="5"/>
                  </a:cubicBezTo>
                  <a:cubicBezTo>
                    <a:pt x="2" y="4"/>
                    <a:pt x="3" y="4"/>
                    <a:pt x="4" y="6"/>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46" name="Freeform 56">
              <a:extLst>
                <a:ext uri="{FF2B5EF4-FFF2-40B4-BE49-F238E27FC236}">
                  <a16:creationId xmlns:a16="http://schemas.microsoft.com/office/drawing/2014/main" id="{6E39FA47-B73F-4924-86D1-F11D9DFB010E}"/>
                </a:ext>
              </a:extLst>
            </p:cNvPr>
            <p:cNvSpPr>
              <a:spLocks/>
            </p:cNvSpPr>
            <p:nvPr/>
          </p:nvSpPr>
          <p:spPr bwMode="auto">
            <a:xfrm>
              <a:off x="3104205" y="2347171"/>
              <a:ext cx="20083" cy="17107"/>
            </a:xfrm>
            <a:custGeom>
              <a:avLst/>
              <a:gdLst>
                <a:gd name="T0" fmla="*/ 6 w 7"/>
                <a:gd name="T1" fmla="*/ 4 h 6"/>
                <a:gd name="T2" fmla="*/ 5 w 7"/>
                <a:gd name="T3" fmla="*/ 0 h 6"/>
                <a:gd name="T4" fmla="*/ 4 w 7"/>
                <a:gd name="T5" fmla="*/ 2 h 6"/>
                <a:gd name="T6" fmla="*/ 1 w 7"/>
                <a:gd name="T7" fmla="*/ 3 h 6"/>
                <a:gd name="T8" fmla="*/ 2 w 7"/>
                <a:gd name="T9" fmla="*/ 6 h 6"/>
                <a:gd name="T10" fmla="*/ 4 w 7"/>
                <a:gd name="T11" fmla="*/ 6 h 6"/>
                <a:gd name="T12" fmla="*/ 4 w 7"/>
                <a:gd name="T13" fmla="*/ 4 h 6"/>
                <a:gd name="T14" fmla="*/ 6 w 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4"/>
                  </a:moveTo>
                  <a:cubicBezTo>
                    <a:pt x="7" y="3"/>
                    <a:pt x="6" y="0"/>
                    <a:pt x="5" y="0"/>
                  </a:cubicBezTo>
                  <a:cubicBezTo>
                    <a:pt x="4" y="1"/>
                    <a:pt x="4" y="2"/>
                    <a:pt x="4" y="2"/>
                  </a:cubicBezTo>
                  <a:cubicBezTo>
                    <a:pt x="4" y="3"/>
                    <a:pt x="3" y="3"/>
                    <a:pt x="1" y="3"/>
                  </a:cubicBezTo>
                  <a:cubicBezTo>
                    <a:pt x="0" y="2"/>
                    <a:pt x="0" y="5"/>
                    <a:pt x="2" y="6"/>
                  </a:cubicBezTo>
                  <a:cubicBezTo>
                    <a:pt x="3" y="6"/>
                    <a:pt x="4" y="6"/>
                    <a:pt x="4" y="6"/>
                  </a:cubicBezTo>
                  <a:cubicBezTo>
                    <a:pt x="4" y="5"/>
                    <a:pt x="4" y="3"/>
                    <a:pt x="4" y="4"/>
                  </a:cubicBezTo>
                  <a:cubicBezTo>
                    <a:pt x="5" y="4"/>
                    <a:pt x="5" y="5"/>
                    <a:pt x="6" y="4"/>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grpSp>
      <p:sp>
        <p:nvSpPr>
          <p:cNvPr id="47" name="Title 2">
            <a:extLst>
              <a:ext uri="{FF2B5EF4-FFF2-40B4-BE49-F238E27FC236}">
                <a16:creationId xmlns:a16="http://schemas.microsoft.com/office/drawing/2014/main" id="{342A775E-AE20-4010-B508-27D817CEA9DE}"/>
              </a:ext>
            </a:extLst>
          </p:cNvPr>
          <p:cNvSpPr txBox="1">
            <a:spLocks/>
          </p:cNvSpPr>
          <p:nvPr/>
        </p:nvSpPr>
        <p:spPr bwMode="gray">
          <a:xfrm>
            <a:off x="7141300" y="4197154"/>
            <a:ext cx="1088374" cy="368282"/>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a:solidFill>
                  <a:schemeClr val="accent4"/>
                </a:solidFill>
              </a:rPr>
              <a:t>247</a:t>
            </a:r>
          </a:p>
        </p:txBody>
      </p:sp>
      <p:sp>
        <p:nvSpPr>
          <p:cNvPr id="48" name="TextBox 47">
            <a:extLst>
              <a:ext uri="{FF2B5EF4-FFF2-40B4-BE49-F238E27FC236}">
                <a16:creationId xmlns:a16="http://schemas.microsoft.com/office/drawing/2014/main" id="{D9861C23-0D76-4D3C-957F-6E5BEFED82DB}"/>
              </a:ext>
            </a:extLst>
          </p:cNvPr>
          <p:cNvSpPr txBox="1"/>
          <p:nvPr/>
        </p:nvSpPr>
        <p:spPr>
          <a:xfrm>
            <a:off x="7035878" y="4583804"/>
            <a:ext cx="1106743" cy="461665"/>
          </a:xfrm>
          <a:prstGeom prst="rect">
            <a:avLst/>
          </a:prstGeom>
          <a:noFill/>
        </p:spPr>
        <p:txBody>
          <a:bodyPr wrap="square">
            <a:spAutoFit/>
          </a:bodyPr>
          <a:lstStyle/>
          <a:p>
            <a:r>
              <a:rPr lang="en-NZ" sz="1200">
                <a:solidFill>
                  <a:schemeClr val="accent4"/>
                </a:solidFill>
              </a:rPr>
              <a:t>North Island Schools</a:t>
            </a:r>
          </a:p>
        </p:txBody>
      </p:sp>
      <p:sp>
        <p:nvSpPr>
          <p:cNvPr id="50" name="TextBox 49">
            <a:extLst>
              <a:ext uri="{FF2B5EF4-FFF2-40B4-BE49-F238E27FC236}">
                <a16:creationId xmlns:a16="http://schemas.microsoft.com/office/drawing/2014/main" id="{C1D36F67-B01E-4124-A3D9-A16CD873DB26}"/>
              </a:ext>
            </a:extLst>
          </p:cNvPr>
          <p:cNvSpPr txBox="1"/>
          <p:nvPr/>
        </p:nvSpPr>
        <p:spPr>
          <a:xfrm>
            <a:off x="9228238" y="4559991"/>
            <a:ext cx="1106743" cy="461665"/>
          </a:xfrm>
          <a:prstGeom prst="rect">
            <a:avLst/>
          </a:prstGeom>
          <a:noFill/>
        </p:spPr>
        <p:txBody>
          <a:bodyPr wrap="square">
            <a:spAutoFit/>
          </a:bodyPr>
          <a:lstStyle/>
          <a:p>
            <a:r>
              <a:rPr lang="en-NZ" sz="1200">
                <a:solidFill>
                  <a:schemeClr val="accent4"/>
                </a:solidFill>
              </a:rPr>
              <a:t>South Island Schools</a:t>
            </a:r>
          </a:p>
        </p:txBody>
      </p:sp>
      <p:sp>
        <p:nvSpPr>
          <p:cNvPr id="51" name="Oval 50">
            <a:extLst>
              <a:ext uri="{FF2B5EF4-FFF2-40B4-BE49-F238E27FC236}">
                <a16:creationId xmlns:a16="http://schemas.microsoft.com/office/drawing/2014/main" id="{C7629D1D-CBCB-4C46-9920-6C51EE09EEDF}"/>
              </a:ext>
            </a:extLst>
          </p:cNvPr>
          <p:cNvSpPr/>
          <p:nvPr/>
        </p:nvSpPr>
        <p:spPr bwMode="gray">
          <a:xfrm>
            <a:off x="8345878" y="4235136"/>
            <a:ext cx="792000" cy="792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lIns="88900" tIns="88900" rIns="88900" bIns="88900" rtlCol="0" anchor="ctr"/>
          <a:lstStyle/>
          <a:p>
            <a:pPr algn="ctr">
              <a:lnSpc>
                <a:spcPct val="106000"/>
              </a:lnSpc>
              <a:buFont typeface="Wingdings 2" pitchFamily="18" charset="2"/>
              <a:buNone/>
            </a:pPr>
            <a:endParaRPr lang="en-NZ" sz="900" b="1">
              <a:solidFill>
                <a:srgbClr val="43B02A"/>
              </a:solidFill>
            </a:endParaRPr>
          </a:p>
        </p:txBody>
      </p:sp>
      <p:grpSp>
        <p:nvGrpSpPr>
          <p:cNvPr id="52" name="Group 51">
            <a:extLst>
              <a:ext uri="{FF2B5EF4-FFF2-40B4-BE49-F238E27FC236}">
                <a16:creationId xmlns:a16="http://schemas.microsoft.com/office/drawing/2014/main" id="{8BD4D330-C616-4D35-A05C-22F13221878F}"/>
              </a:ext>
            </a:extLst>
          </p:cNvPr>
          <p:cNvGrpSpPr/>
          <p:nvPr/>
        </p:nvGrpSpPr>
        <p:grpSpPr>
          <a:xfrm>
            <a:off x="8580339" y="4444998"/>
            <a:ext cx="332866" cy="402253"/>
            <a:chOff x="1698404" y="3195859"/>
            <a:chExt cx="1302411" cy="1573903"/>
          </a:xfrm>
          <a:solidFill>
            <a:schemeClr val="bg1"/>
          </a:solidFill>
        </p:grpSpPr>
        <p:sp>
          <p:nvSpPr>
            <p:cNvPr id="53" name="Freeform 5">
              <a:extLst>
                <a:ext uri="{FF2B5EF4-FFF2-40B4-BE49-F238E27FC236}">
                  <a16:creationId xmlns:a16="http://schemas.microsoft.com/office/drawing/2014/main" id="{55BAC127-D720-4755-A7F0-7D9F8A1ADDA6}"/>
                </a:ext>
              </a:extLst>
            </p:cNvPr>
            <p:cNvSpPr>
              <a:spLocks/>
            </p:cNvSpPr>
            <p:nvPr/>
          </p:nvSpPr>
          <p:spPr bwMode="auto">
            <a:xfrm>
              <a:off x="1942373" y="3262058"/>
              <a:ext cx="768356" cy="862820"/>
            </a:xfrm>
            <a:custGeom>
              <a:avLst/>
              <a:gdLst>
                <a:gd name="T0" fmla="*/ 242 w 268"/>
                <a:gd name="T1" fmla="*/ 9 h 301"/>
                <a:gd name="T2" fmla="*/ 247 w 268"/>
                <a:gd name="T3" fmla="*/ 17 h 301"/>
                <a:gd name="T4" fmla="*/ 248 w 268"/>
                <a:gd name="T5" fmla="*/ 22 h 301"/>
                <a:gd name="T6" fmla="*/ 255 w 268"/>
                <a:gd name="T7" fmla="*/ 26 h 301"/>
                <a:gd name="T8" fmla="*/ 267 w 268"/>
                <a:gd name="T9" fmla="*/ 34 h 301"/>
                <a:gd name="T10" fmla="*/ 261 w 268"/>
                <a:gd name="T11" fmla="*/ 48 h 301"/>
                <a:gd name="T12" fmla="*/ 250 w 268"/>
                <a:gd name="T13" fmla="*/ 53 h 301"/>
                <a:gd name="T14" fmla="*/ 243 w 268"/>
                <a:gd name="T15" fmla="*/ 65 h 301"/>
                <a:gd name="T16" fmla="*/ 234 w 268"/>
                <a:gd name="T17" fmla="*/ 76 h 301"/>
                <a:gd name="T18" fmla="*/ 233 w 268"/>
                <a:gd name="T19" fmla="*/ 87 h 301"/>
                <a:gd name="T20" fmla="*/ 230 w 268"/>
                <a:gd name="T21" fmla="*/ 97 h 301"/>
                <a:gd name="T22" fmla="*/ 235 w 268"/>
                <a:gd name="T23" fmla="*/ 107 h 301"/>
                <a:gd name="T24" fmla="*/ 241 w 268"/>
                <a:gd name="T25" fmla="*/ 111 h 301"/>
                <a:gd name="T26" fmla="*/ 246 w 268"/>
                <a:gd name="T27" fmla="*/ 118 h 301"/>
                <a:gd name="T28" fmla="*/ 252 w 268"/>
                <a:gd name="T29" fmla="*/ 126 h 301"/>
                <a:gd name="T30" fmla="*/ 243 w 268"/>
                <a:gd name="T31" fmla="*/ 135 h 301"/>
                <a:gd name="T32" fmla="*/ 234 w 268"/>
                <a:gd name="T33" fmla="*/ 143 h 301"/>
                <a:gd name="T34" fmla="*/ 226 w 268"/>
                <a:gd name="T35" fmla="*/ 150 h 301"/>
                <a:gd name="T36" fmla="*/ 216 w 268"/>
                <a:gd name="T37" fmla="*/ 161 h 301"/>
                <a:gd name="T38" fmla="*/ 209 w 268"/>
                <a:gd name="T39" fmla="*/ 172 h 301"/>
                <a:gd name="T40" fmla="*/ 196 w 268"/>
                <a:gd name="T41" fmla="*/ 171 h 301"/>
                <a:gd name="T42" fmla="*/ 181 w 268"/>
                <a:gd name="T43" fmla="*/ 179 h 301"/>
                <a:gd name="T44" fmla="*/ 173 w 268"/>
                <a:gd name="T45" fmla="*/ 185 h 301"/>
                <a:gd name="T46" fmla="*/ 165 w 268"/>
                <a:gd name="T47" fmla="*/ 195 h 301"/>
                <a:gd name="T48" fmla="*/ 150 w 268"/>
                <a:gd name="T49" fmla="*/ 206 h 301"/>
                <a:gd name="T50" fmla="*/ 133 w 268"/>
                <a:gd name="T51" fmla="*/ 218 h 301"/>
                <a:gd name="T52" fmla="*/ 120 w 268"/>
                <a:gd name="T53" fmla="*/ 223 h 301"/>
                <a:gd name="T54" fmla="*/ 111 w 268"/>
                <a:gd name="T55" fmla="*/ 234 h 301"/>
                <a:gd name="T56" fmla="*/ 99 w 268"/>
                <a:gd name="T57" fmla="*/ 249 h 301"/>
                <a:gd name="T58" fmla="*/ 86 w 268"/>
                <a:gd name="T59" fmla="*/ 257 h 301"/>
                <a:gd name="T60" fmla="*/ 75 w 268"/>
                <a:gd name="T61" fmla="*/ 269 h 301"/>
                <a:gd name="T62" fmla="*/ 59 w 268"/>
                <a:gd name="T63" fmla="*/ 267 h 301"/>
                <a:gd name="T64" fmla="*/ 44 w 268"/>
                <a:gd name="T65" fmla="*/ 284 h 301"/>
                <a:gd name="T66" fmla="*/ 35 w 268"/>
                <a:gd name="T67" fmla="*/ 293 h 301"/>
                <a:gd name="T68" fmla="*/ 16 w 268"/>
                <a:gd name="T69" fmla="*/ 301 h 301"/>
                <a:gd name="T70" fmla="*/ 11 w 268"/>
                <a:gd name="T71" fmla="*/ 282 h 301"/>
                <a:gd name="T72" fmla="*/ 0 w 268"/>
                <a:gd name="T73" fmla="*/ 283 h 301"/>
                <a:gd name="T74" fmla="*/ 11 w 268"/>
                <a:gd name="T75" fmla="*/ 273 h 301"/>
                <a:gd name="T76" fmla="*/ 25 w 268"/>
                <a:gd name="T77" fmla="*/ 261 h 301"/>
                <a:gd name="T78" fmla="*/ 39 w 268"/>
                <a:gd name="T79" fmla="*/ 259 h 301"/>
                <a:gd name="T80" fmla="*/ 58 w 268"/>
                <a:gd name="T81" fmla="*/ 242 h 301"/>
                <a:gd name="T82" fmla="*/ 76 w 268"/>
                <a:gd name="T83" fmla="*/ 230 h 301"/>
                <a:gd name="T84" fmla="*/ 88 w 268"/>
                <a:gd name="T85" fmla="*/ 225 h 301"/>
                <a:gd name="T86" fmla="*/ 99 w 268"/>
                <a:gd name="T87" fmla="*/ 210 h 301"/>
                <a:gd name="T88" fmla="*/ 117 w 268"/>
                <a:gd name="T89" fmla="*/ 196 h 301"/>
                <a:gd name="T90" fmla="*/ 125 w 268"/>
                <a:gd name="T91" fmla="*/ 187 h 301"/>
                <a:gd name="T92" fmla="*/ 135 w 268"/>
                <a:gd name="T93" fmla="*/ 179 h 301"/>
                <a:gd name="T94" fmla="*/ 150 w 268"/>
                <a:gd name="T95" fmla="*/ 173 h 301"/>
                <a:gd name="T96" fmla="*/ 170 w 268"/>
                <a:gd name="T97" fmla="*/ 150 h 301"/>
                <a:gd name="T98" fmla="*/ 180 w 268"/>
                <a:gd name="T99" fmla="*/ 128 h 301"/>
                <a:gd name="T100" fmla="*/ 186 w 268"/>
                <a:gd name="T101" fmla="*/ 106 h 301"/>
                <a:gd name="T102" fmla="*/ 190 w 268"/>
                <a:gd name="T103" fmla="*/ 91 h 301"/>
                <a:gd name="T104" fmla="*/ 195 w 268"/>
                <a:gd name="T105" fmla="*/ 76 h 301"/>
                <a:gd name="T106" fmla="*/ 205 w 268"/>
                <a:gd name="T107" fmla="*/ 77 h 301"/>
                <a:gd name="T108" fmla="*/ 225 w 268"/>
                <a:gd name="T109" fmla="*/ 53 h 301"/>
                <a:gd name="T110" fmla="*/ 232 w 268"/>
                <a:gd name="T111" fmla="*/ 39 h 301"/>
                <a:gd name="T112" fmla="*/ 232 w 268"/>
                <a:gd name="T113" fmla="*/ 1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301">
                  <a:moveTo>
                    <a:pt x="239" y="0"/>
                  </a:moveTo>
                  <a:cubicBezTo>
                    <a:pt x="241" y="2"/>
                    <a:pt x="240" y="6"/>
                    <a:pt x="240" y="7"/>
                  </a:cubicBezTo>
                  <a:cubicBezTo>
                    <a:pt x="240" y="8"/>
                    <a:pt x="242" y="8"/>
                    <a:pt x="242" y="9"/>
                  </a:cubicBezTo>
                  <a:cubicBezTo>
                    <a:pt x="243" y="9"/>
                    <a:pt x="244" y="11"/>
                    <a:pt x="244" y="12"/>
                  </a:cubicBezTo>
                  <a:cubicBezTo>
                    <a:pt x="244" y="13"/>
                    <a:pt x="245" y="14"/>
                    <a:pt x="246" y="14"/>
                  </a:cubicBezTo>
                  <a:cubicBezTo>
                    <a:pt x="247" y="15"/>
                    <a:pt x="247" y="16"/>
                    <a:pt x="247" y="17"/>
                  </a:cubicBezTo>
                  <a:cubicBezTo>
                    <a:pt x="247" y="18"/>
                    <a:pt x="245" y="19"/>
                    <a:pt x="244" y="20"/>
                  </a:cubicBezTo>
                  <a:cubicBezTo>
                    <a:pt x="243" y="21"/>
                    <a:pt x="244" y="24"/>
                    <a:pt x="245" y="25"/>
                  </a:cubicBezTo>
                  <a:cubicBezTo>
                    <a:pt x="246" y="26"/>
                    <a:pt x="247" y="22"/>
                    <a:pt x="248" y="22"/>
                  </a:cubicBezTo>
                  <a:cubicBezTo>
                    <a:pt x="248" y="21"/>
                    <a:pt x="249" y="22"/>
                    <a:pt x="250" y="23"/>
                  </a:cubicBezTo>
                  <a:cubicBezTo>
                    <a:pt x="250" y="23"/>
                    <a:pt x="252" y="21"/>
                    <a:pt x="253" y="21"/>
                  </a:cubicBezTo>
                  <a:cubicBezTo>
                    <a:pt x="254" y="21"/>
                    <a:pt x="255" y="25"/>
                    <a:pt x="255" y="26"/>
                  </a:cubicBezTo>
                  <a:cubicBezTo>
                    <a:pt x="255" y="27"/>
                    <a:pt x="258" y="27"/>
                    <a:pt x="258" y="28"/>
                  </a:cubicBezTo>
                  <a:cubicBezTo>
                    <a:pt x="259" y="29"/>
                    <a:pt x="261" y="32"/>
                    <a:pt x="263" y="33"/>
                  </a:cubicBezTo>
                  <a:cubicBezTo>
                    <a:pt x="264" y="33"/>
                    <a:pt x="265" y="33"/>
                    <a:pt x="267" y="34"/>
                  </a:cubicBezTo>
                  <a:cubicBezTo>
                    <a:pt x="268" y="35"/>
                    <a:pt x="268" y="37"/>
                    <a:pt x="267" y="37"/>
                  </a:cubicBezTo>
                  <a:cubicBezTo>
                    <a:pt x="266" y="37"/>
                    <a:pt x="261" y="43"/>
                    <a:pt x="260" y="44"/>
                  </a:cubicBezTo>
                  <a:cubicBezTo>
                    <a:pt x="259" y="45"/>
                    <a:pt x="260" y="47"/>
                    <a:pt x="261" y="48"/>
                  </a:cubicBezTo>
                  <a:cubicBezTo>
                    <a:pt x="261" y="49"/>
                    <a:pt x="256" y="53"/>
                    <a:pt x="256" y="53"/>
                  </a:cubicBezTo>
                  <a:cubicBezTo>
                    <a:pt x="255" y="54"/>
                    <a:pt x="253" y="52"/>
                    <a:pt x="253" y="51"/>
                  </a:cubicBezTo>
                  <a:cubicBezTo>
                    <a:pt x="252" y="50"/>
                    <a:pt x="251" y="52"/>
                    <a:pt x="250" y="53"/>
                  </a:cubicBezTo>
                  <a:cubicBezTo>
                    <a:pt x="249" y="54"/>
                    <a:pt x="250" y="56"/>
                    <a:pt x="251" y="57"/>
                  </a:cubicBezTo>
                  <a:cubicBezTo>
                    <a:pt x="251" y="58"/>
                    <a:pt x="248" y="60"/>
                    <a:pt x="247" y="59"/>
                  </a:cubicBezTo>
                  <a:cubicBezTo>
                    <a:pt x="246" y="58"/>
                    <a:pt x="244" y="64"/>
                    <a:pt x="243" y="65"/>
                  </a:cubicBezTo>
                  <a:cubicBezTo>
                    <a:pt x="243" y="66"/>
                    <a:pt x="241" y="72"/>
                    <a:pt x="241" y="73"/>
                  </a:cubicBezTo>
                  <a:cubicBezTo>
                    <a:pt x="241" y="74"/>
                    <a:pt x="238" y="75"/>
                    <a:pt x="238" y="75"/>
                  </a:cubicBezTo>
                  <a:cubicBezTo>
                    <a:pt x="237" y="76"/>
                    <a:pt x="234" y="76"/>
                    <a:pt x="234" y="76"/>
                  </a:cubicBezTo>
                  <a:cubicBezTo>
                    <a:pt x="233" y="76"/>
                    <a:pt x="232" y="79"/>
                    <a:pt x="232" y="80"/>
                  </a:cubicBezTo>
                  <a:cubicBezTo>
                    <a:pt x="232" y="81"/>
                    <a:pt x="233" y="82"/>
                    <a:pt x="233" y="82"/>
                  </a:cubicBezTo>
                  <a:cubicBezTo>
                    <a:pt x="234" y="83"/>
                    <a:pt x="233" y="85"/>
                    <a:pt x="233" y="87"/>
                  </a:cubicBezTo>
                  <a:cubicBezTo>
                    <a:pt x="233" y="89"/>
                    <a:pt x="230" y="90"/>
                    <a:pt x="230" y="91"/>
                  </a:cubicBezTo>
                  <a:cubicBezTo>
                    <a:pt x="229" y="92"/>
                    <a:pt x="229" y="93"/>
                    <a:pt x="230" y="93"/>
                  </a:cubicBezTo>
                  <a:cubicBezTo>
                    <a:pt x="230" y="94"/>
                    <a:pt x="230" y="96"/>
                    <a:pt x="230" y="97"/>
                  </a:cubicBezTo>
                  <a:cubicBezTo>
                    <a:pt x="230" y="97"/>
                    <a:pt x="232" y="99"/>
                    <a:pt x="233" y="100"/>
                  </a:cubicBezTo>
                  <a:cubicBezTo>
                    <a:pt x="234" y="100"/>
                    <a:pt x="232" y="102"/>
                    <a:pt x="232" y="103"/>
                  </a:cubicBezTo>
                  <a:cubicBezTo>
                    <a:pt x="232" y="104"/>
                    <a:pt x="234" y="106"/>
                    <a:pt x="235" y="107"/>
                  </a:cubicBezTo>
                  <a:cubicBezTo>
                    <a:pt x="235" y="108"/>
                    <a:pt x="236" y="107"/>
                    <a:pt x="237" y="106"/>
                  </a:cubicBezTo>
                  <a:cubicBezTo>
                    <a:pt x="238" y="105"/>
                    <a:pt x="239" y="107"/>
                    <a:pt x="239" y="108"/>
                  </a:cubicBezTo>
                  <a:cubicBezTo>
                    <a:pt x="239" y="109"/>
                    <a:pt x="240" y="110"/>
                    <a:pt x="241" y="111"/>
                  </a:cubicBezTo>
                  <a:cubicBezTo>
                    <a:pt x="242" y="112"/>
                    <a:pt x="245" y="112"/>
                    <a:pt x="245" y="111"/>
                  </a:cubicBezTo>
                  <a:cubicBezTo>
                    <a:pt x="246" y="110"/>
                    <a:pt x="246" y="114"/>
                    <a:pt x="246" y="115"/>
                  </a:cubicBezTo>
                  <a:cubicBezTo>
                    <a:pt x="246" y="116"/>
                    <a:pt x="246" y="117"/>
                    <a:pt x="246" y="118"/>
                  </a:cubicBezTo>
                  <a:cubicBezTo>
                    <a:pt x="246" y="119"/>
                    <a:pt x="246" y="120"/>
                    <a:pt x="247" y="121"/>
                  </a:cubicBezTo>
                  <a:cubicBezTo>
                    <a:pt x="248" y="123"/>
                    <a:pt x="249" y="124"/>
                    <a:pt x="251" y="123"/>
                  </a:cubicBezTo>
                  <a:cubicBezTo>
                    <a:pt x="252" y="125"/>
                    <a:pt x="253" y="126"/>
                    <a:pt x="252" y="126"/>
                  </a:cubicBezTo>
                  <a:cubicBezTo>
                    <a:pt x="252" y="126"/>
                    <a:pt x="252" y="128"/>
                    <a:pt x="252" y="129"/>
                  </a:cubicBezTo>
                  <a:cubicBezTo>
                    <a:pt x="251" y="130"/>
                    <a:pt x="248" y="130"/>
                    <a:pt x="248" y="130"/>
                  </a:cubicBezTo>
                  <a:cubicBezTo>
                    <a:pt x="247" y="130"/>
                    <a:pt x="244" y="133"/>
                    <a:pt x="243" y="135"/>
                  </a:cubicBezTo>
                  <a:cubicBezTo>
                    <a:pt x="242" y="136"/>
                    <a:pt x="241" y="136"/>
                    <a:pt x="240" y="136"/>
                  </a:cubicBezTo>
                  <a:cubicBezTo>
                    <a:pt x="239" y="135"/>
                    <a:pt x="238" y="140"/>
                    <a:pt x="237" y="141"/>
                  </a:cubicBezTo>
                  <a:cubicBezTo>
                    <a:pt x="236" y="142"/>
                    <a:pt x="235" y="142"/>
                    <a:pt x="234" y="143"/>
                  </a:cubicBezTo>
                  <a:cubicBezTo>
                    <a:pt x="232" y="144"/>
                    <a:pt x="232" y="145"/>
                    <a:pt x="232" y="146"/>
                  </a:cubicBezTo>
                  <a:cubicBezTo>
                    <a:pt x="232" y="148"/>
                    <a:pt x="230" y="149"/>
                    <a:pt x="229" y="150"/>
                  </a:cubicBezTo>
                  <a:cubicBezTo>
                    <a:pt x="228" y="150"/>
                    <a:pt x="226" y="150"/>
                    <a:pt x="226" y="150"/>
                  </a:cubicBezTo>
                  <a:cubicBezTo>
                    <a:pt x="225" y="149"/>
                    <a:pt x="223" y="151"/>
                    <a:pt x="222" y="151"/>
                  </a:cubicBezTo>
                  <a:cubicBezTo>
                    <a:pt x="221" y="152"/>
                    <a:pt x="219" y="155"/>
                    <a:pt x="220" y="155"/>
                  </a:cubicBezTo>
                  <a:cubicBezTo>
                    <a:pt x="221" y="156"/>
                    <a:pt x="218" y="159"/>
                    <a:pt x="216" y="161"/>
                  </a:cubicBezTo>
                  <a:cubicBezTo>
                    <a:pt x="215" y="162"/>
                    <a:pt x="213" y="162"/>
                    <a:pt x="212" y="162"/>
                  </a:cubicBezTo>
                  <a:cubicBezTo>
                    <a:pt x="210" y="162"/>
                    <a:pt x="210" y="167"/>
                    <a:pt x="210" y="168"/>
                  </a:cubicBezTo>
                  <a:cubicBezTo>
                    <a:pt x="210" y="169"/>
                    <a:pt x="210" y="171"/>
                    <a:pt x="209" y="172"/>
                  </a:cubicBezTo>
                  <a:cubicBezTo>
                    <a:pt x="208" y="172"/>
                    <a:pt x="206" y="172"/>
                    <a:pt x="204" y="171"/>
                  </a:cubicBezTo>
                  <a:cubicBezTo>
                    <a:pt x="203" y="171"/>
                    <a:pt x="201" y="171"/>
                    <a:pt x="200" y="172"/>
                  </a:cubicBezTo>
                  <a:cubicBezTo>
                    <a:pt x="199" y="173"/>
                    <a:pt x="197" y="172"/>
                    <a:pt x="196" y="171"/>
                  </a:cubicBezTo>
                  <a:cubicBezTo>
                    <a:pt x="195" y="171"/>
                    <a:pt x="192" y="173"/>
                    <a:pt x="192" y="174"/>
                  </a:cubicBezTo>
                  <a:cubicBezTo>
                    <a:pt x="192" y="175"/>
                    <a:pt x="187" y="175"/>
                    <a:pt x="186" y="175"/>
                  </a:cubicBezTo>
                  <a:cubicBezTo>
                    <a:pt x="185" y="175"/>
                    <a:pt x="182" y="178"/>
                    <a:pt x="181" y="179"/>
                  </a:cubicBezTo>
                  <a:cubicBezTo>
                    <a:pt x="181" y="179"/>
                    <a:pt x="181" y="182"/>
                    <a:pt x="181" y="183"/>
                  </a:cubicBezTo>
                  <a:cubicBezTo>
                    <a:pt x="181" y="184"/>
                    <a:pt x="178" y="184"/>
                    <a:pt x="177" y="185"/>
                  </a:cubicBezTo>
                  <a:cubicBezTo>
                    <a:pt x="177" y="185"/>
                    <a:pt x="174" y="185"/>
                    <a:pt x="173" y="185"/>
                  </a:cubicBezTo>
                  <a:cubicBezTo>
                    <a:pt x="172" y="185"/>
                    <a:pt x="170" y="187"/>
                    <a:pt x="169" y="188"/>
                  </a:cubicBezTo>
                  <a:cubicBezTo>
                    <a:pt x="168" y="189"/>
                    <a:pt x="169" y="192"/>
                    <a:pt x="169" y="193"/>
                  </a:cubicBezTo>
                  <a:cubicBezTo>
                    <a:pt x="169" y="194"/>
                    <a:pt x="167" y="195"/>
                    <a:pt x="165" y="195"/>
                  </a:cubicBezTo>
                  <a:cubicBezTo>
                    <a:pt x="164" y="196"/>
                    <a:pt x="162" y="196"/>
                    <a:pt x="161" y="196"/>
                  </a:cubicBezTo>
                  <a:cubicBezTo>
                    <a:pt x="160" y="196"/>
                    <a:pt x="158" y="199"/>
                    <a:pt x="157" y="200"/>
                  </a:cubicBezTo>
                  <a:cubicBezTo>
                    <a:pt x="156" y="201"/>
                    <a:pt x="151" y="206"/>
                    <a:pt x="150" y="206"/>
                  </a:cubicBezTo>
                  <a:cubicBezTo>
                    <a:pt x="148" y="207"/>
                    <a:pt x="146" y="210"/>
                    <a:pt x="145" y="211"/>
                  </a:cubicBezTo>
                  <a:cubicBezTo>
                    <a:pt x="144" y="212"/>
                    <a:pt x="141" y="211"/>
                    <a:pt x="140" y="211"/>
                  </a:cubicBezTo>
                  <a:cubicBezTo>
                    <a:pt x="139" y="210"/>
                    <a:pt x="133" y="217"/>
                    <a:pt x="133" y="218"/>
                  </a:cubicBezTo>
                  <a:cubicBezTo>
                    <a:pt x="132" y="219"/>
                    <a:pt x="127" y="218"/>
                    <a:pt x="126" y="219"/>
                  </a:cubicBezTo>
                  <a:cubicBezTo>
                    <a:pt x="125" y="220"/>
                    <a:pt x="124" y="220"/>
                    <a:pt x="122" y="220"/>
                  </a:cubicBezTo>
                  <a:cubicBezTo>
                    <a:pt x="121" y="220"/>
                    <a:pt x="120" y="223"/>
                    <a:pt x="120" y="223"/>
                  </a:cubicBezTo>
                  <a:cubicBezTo>
                    <a:pt x="120" y="224"/>
                    <a:pt x="117" y="226"/>
                    <a:pt x="116" y="226"/>
                  </a:cubicBezTo>
                  <a:cubicBezTo>
                    <a:pt x="115" y="227"/>
                    <a:pt x="115" y="229"/>
                    <a:pt x="115" y="230"/>
                  </a:cubicBezTo>
                  <a:cubicBezTo>
                    <a:pt x="115" y="232"/>
                    <a:pt x="112" y="234"/>
                    <a:pt x="111" y="234"/>
                  </a:cubicBezTo>
                  <a:cubicBezTo>
                    <a:pt x="110" y="235"/>
                    <a:pt x="110" y="236"/>
                    <a:pt x="111" y="237"/>
                  </a:cubicBezTo>
                  <a:cubicBezTo>
                    <a:pt x="111" y="238"/>
                    <a:pt x="106" y="242"/>
                    <a:pt x="105" y="243"/>
                  </a:cubicBezTo>
                  <a:cubicBezTo>
                    <a:pt x="104" y="243"/>
                    <a:pt x="100" y="247"/>
                    <a:pt x="99" y="249"/>
                  </a:cubicBezTo>
                  <a:cubicBezTo>
                    <a:pt x="98" y="250"/>
                    <a:pt x="92" y="256"/>
                    <a:pt x="92" y="257"/>
                  </a:cubicBezTo>
                  <a:cubicBezTo>
                    <a:pt x="91" y="256"/>
                    <a:pt x="88" y="255"/>
                    <a:pt x="87" y="255"/>
                  </a:cubicBezTo>
                  <a:cubicBezTo>
                    <a:pt x="87" y="255"/>
                    <a:pt x="86" y="257"/>
                    <a:pt x="86" y="257"/>
                  </a:cubicBezTo>
                  <a:cubicBezTo>
                    <a:pt x="86" y="258"/>
                    <a:pt x="85" y="261"/>
                    <a:pt x="83" y="262"/>
                  </a:cubicBezTo>
                  <a:cubicBezTo>
                    <a:pt x="82" y="263"/>
                    <a:pt x="80" y="265"/>
                    <a:pt x="79" y="265"/>
                  </a:cubicBezTo>
                  <a:cubicBezTo>
                    <a:pt x="78" y="265"/>
                    <a:pt x="75" y="269"/>
                    <a:pt x="75" y="269"/>
                  </a:cubicBezTo>
                  <a:cubicBezTo>
                    <a:pt x="74" y="270"/>
                    <a:pt x="71" y="266"/>
                    <a:pt x="70" y="265"/>
                  </a:cubicBezTo>
                  <a:cubicBezTo>
                    <a:pt x="69" y="264"/>
                    <a:pt x="66" y="269"/>
                    <a:pt x="64" y="269"/>
                  </a:cubicBezTo>
                  <a:cubicBezTo>
                    <a:pt x="61" y="270"/>
                    <a:pt x="60" y="267"/>
                    <a:pt x="59" y="267"/>
                  </a:cubicBezTo>
                  <a:cubicBezTo>
                    <a:pt x="58" y="266"/>
                    <a:pt x="51" y="273"/>
                    <a:pt x="51" y="274"/>
                  </a:cubicBezTo>
                  <a:cubicBezTo>
                    <a:pt x="51" y="275"/>
                    <a:pt x="47" y="279"/>
                    <a:pt x="46" y="280"/>
                  </a:cubicBezTo>
                  <a:cubicBezTo>
                    <a:pt x="44" y="281"/>
                    <a:pt x="45" y="284"/>
                    <a:pt x="44" y="284"/>
                  </a:cubicBezTo>
                  <a:cubicBezTo>
                    <a:pt x="43" y="284"/>
                    <a:pt x="43" y="287"/>
                    <a:pt x="43" y="288"/>
                  </a:cubicBezTo>
                  <a:cubicBezTo>
                    <a:pt x="43" y="289"/>
                    <a:pt x="39" y="293"/>
                    <a:pt x="39" y="294"/>
                  </a:cubicBezTo>
                  <a:cubicBezTo>
                    <a:pt x="38" y="295"/>
                    <a:pt x="36" y="294"/>
                    <a:pt x="35" y="293"/>
                  </a:cubicBezTo>
                  <a:cubicBezTo>
                    <a:pt x="34" y="292"/>
                    <a:pt x="30" y="297"/>
                    <a:pt x="29" y="297"/>
                  </a:cubicBezTo>
                  <a:cubicBezTo>
                    <a:pt x="29" y="297"/>
                    <a:pt x="24" y="300"/>
                    <a:pt x="23" y="301"/>
                  </a:cubicBezTo>
                  <a:cubicBezTo>
                    <a:pt x="23" y="301"/>
                    <a:pt x="18" y="301"/>
                    <a:pt x="16" y="301"/>
                  </a:cubicBezTo>
                  <a:cubicBezTo>
                    <a:pt x="17" y="300"/>
                    <a:pt x="17" y="294"/>
                    <a:pt x="18" y="293"/>
                  </a:cubicBezTo>
                  <a:cubicBezTo>
                    <a:pt x="19" y="293"/>
                    <a:pt x="20" y="291"/>
                    <a:pt x="19" y="290"/>
                  </a:cubicBezTo>
                  <a:cubicBezTo>
                    <a:pt x="18" y="289"/>
                    <a:pt x="11" y="282"/>
                    <a:pt x="11" y="282"/>
                  </a:cubicBezTo>
                  <a:cubicBezTo>
                    <a:pt x="10" y="283"/>
                    <a:pt x="8" y="282"/>
                    <a:pt x="7" y="283"/>
                  </a:cubicBezTo>
                  <a:cubicBezTo>
                    <a:pt x="6" y="284"/>
                    <a:pt x="3" y="286"/>
                    <a:pt x="3" y="286"/>
                  </a:cubicBezTo>
                  <a:cubicBezTo>
                    <a:pt x="3" y="285"/>
                    <a:pt x="1" y="283"/>
                    <a:pt x="0" y="283"/>
                  </a:cubicBezTo>
                  <a:cubicBezTo>
                    <a:pt x="0" y="282"/>
                    <a:pt x="2" y="281"/>
                    <a:pt x="3" y="281"/>
                  </a:cubicBezTo>
                  <a:cubicBezTo>
                    <a:pt x="4" y="281"/>
                    <a:pt x="5" y="277"/>
                    <a:pt x="6" y="277"/>
                  </a:cubicBezTo>
                  <a:cubicBezTo>
                    <a:pt x="7" y="277"/>
                    <a:pt x="10" y="274"/>
                    <a:pt x="11" y="273"/>
                  </a:cubicBezTo>
                  <a:cubicBezTo>
                    <a:pt x="12" y="272"/>
                    <a:pt x="14" y="267"/>
                    <a:pt x="14" y="266"/>
                  </a:cubicBezTo>
                  <a:cubicBezTo>
                    <a:pt x="14" y="264"/>
                    <a:pt x="17" y="263"/>
                    <a:pt x="18" y="262"/>
                  </a:cubicBezTo>
                  <a:cubicBezTo>
                    <a:pt x="19" y="261"/>
                    <a:pt x="24" y="261"/>
                    <a:pt x="25" y="261"/>
                  </a:cubicBezTo>
                  <a:cubicBezTo>
                    <a:pt x="26" y="261"/>
                    <a:pt x="29" y="259"/>
                    <a:pt x="29" y="258"/>
                  </a:cubicBezTo>
                  <a:cubicBezTo>
                    <a:pt x="30" y="258"/>
                    <a:pt x="31" y="259"/>
                    <a:pt x="32" y="260"/>
                  </a:cubicBezTo>
                  <a:cubicBezTo>
                    <a:pt x="33" y="262"/>
                    <a:pt x="36" y="260"/>
                    <a:pt x="39" y="259"/>
                  </a:cubicBezTo>
                  <a:cubicBezTo>
                    <a:pt x="41" y="259"/>
                    <a:pt x="44" y="257"/>
                    <a:pt x="45" y="255"/>
                  </a:cubicBezTo>
                  <a:cubicBezTo>
                    <a:pt x="45" y="253"/>
                    <a:pt x="50" y="250"/>
                    <a:pt x="51" y="249"/>
                  </a:cubicBezTo>
                  <a:cubicBezTo>
                    <a:pt x="53" y="248"/>
                    <a:pt x="58" y="244"/>
                    <a:pt x="58" y="242"/>
                  </a:cubicBezTo>
                  <a:cubicBezTo>
                    <a:pt x="59" y="241"/>
                    <a:pt x="65" y="236"/>
                    <a:pt x="67" y="235"/>
                  </a:cubicBezTo>
                  <a:cubicBezTo>
                    <a:pt x="69" y="234"/>
                    <a:pt x="72" y="233"/>
                    <a:pt x="73" y="231"/>
                  </a:cubicBezTo>
                  <a:cubicBezTo>
                    <a:pt x="74" y="229"/>
                    <a:pt x="76" y="230"/>
                    <a:pt x="76" y="230"/>
                  </a:cubicBezTo>
                  <a:cubicBezTo>
                    <a:pt x="77" y="230"/>
                    <a:pt x="79" y="228"/>
                    <a:pt x="81" y="228"/>
                  </a:cubicBezTo>
                  <a:cubicBezTo>
                    <a:pt x="83" y="228"/>
                    <a:pt x="83" y="227"/>
                    <a:pt x="84" y="227"/>
                  </a:cubicBezTo>
                  <a:cubicBezTo>
                    <a:pt x="86" y="227"/>
                    <a:pt x="86" y="225"/>
                    <a:pt x="88" y="225"/>
                  </a:cubicBezTo>
                  <a:cubicBezTo>
                    <a:pt x="89" y="224"/>
                    <a:pt x="89" y="223"/>
                    <a:pt x="91" y="223"/>
                  </a:cubicBezTo>
                  <a:cubicBezTo>
                    <a:pt x="92" y="223"/>
                    <a:pt x="95" y="216"/>
                    <a:pt x="96" y="215"/>
                  </a:cubicBezTo>
                  <a:cubicBezTo>
                    <a:pt x="97" y="214"/>
                    <a:pt x="98" y="211"/>
                    <a:pt x="99" y="210"/>
                  </a:cubicBezTo>
                  <a:cubicBezTo>
                    <a:pt x="100" y="209"/>
                    <a:pt x="103" y="210"/>
                    <a:pt x="104" y="210"/>
                  </a:cubicBezTo>
                  <a:cubicBezTo>
                    <a:pt x="105" y="210"/>
                    <a:pt x="110" y="204"/>
                    <a:pt x="112" y="202"/>
                  </a:cubicBezTo>
                  <a:cubicBezTo>
                    <a:pt x="114" y="200"/>
                    <a:pt x="116" y="197"/>
                    <a:pt x="117" y="196"/>
                  </a:cubicBezTo>
                  <a:cubicBezTo>
                    <a:pt x="118" y="195"/>
                    <a:pt x="121" y="196"/>
                    <a:pt x="122" y="195"/>
                  </a:cubicBezTo>
                  <a:cubicBezTo>
                    <a:pt x="123" y="194"/>
                    <a:pt x="123" y="193"/>
                    <a:pt x="122" y="193"/>
                  </a:cubicBezTo>
                  <a:cubicBezTo>
                    <a:pt x="120" y="193"/>
                    <a:pt x="123" y="188"/>
                    <a:pt x="125" y="187"/>
                  </a:cubicBezTo>
                  <a:cubicBezTo>
                    <a:pt x="126" y="187"/>
                    <a:pt x="128" y="187"/>
                    <a:pt x="129" y="187"/>
                  </a:cubicBezTo>
                  <a:cubicBezTo>
                    <a:pt x="131" y="187"/>
                    <a:pt x="131" y="185"/>
                    <a:pt x="130" y="185"/>
                  </a:cubicBezTo>
                  <a:cubicBezTo>
                    <a:pt x="130" y="184"/>
                    <a:pt x="133" y="181"/>
                    <a:pt x="135" y="179"/>
                  </a:cubicBezTo>
                  <a:cubicBezTo>
                    <a:pt x="136" y="178"/>
                    <a:pt x="140" y="179"/>
                    <a:pt x="141" y="179"/>
                  </a:cubicBezTo>
                  <a:cubicBezTo>
                    <a:pt x="142" y="179"/>
                    <a:pt x="145" y="176"/>
                    <a:pt x="146" y="174"/>
                  </a:cubicBezTo>
                  <a:cubicBezTo>
                    <a:pt x="147" y="172"/>
                    <a:pt x="148" y="173"/>
                    <a:pt x="150" y="173"/>
                  </a:cubicBezTo>
                  <a:cubicBezTo>
                    <a:pt x="151" y="173"/>
                    <a:pt x="155" y="168"/>
                    <a:pt x="157" y="166"/>
                  </a:cubicBezTo>
                  <a:cubicBezTo>
                    <a:pt x="159" y="163"/>
                    <a:pt x="162" y="158"/>
                    <a:pt x="164" y="156"/>
                  </a:cubicBezTo>
                  <a:cubicBezTo>
                    <a:pt x="165" y="153"/>
                    <a:pt x="169" y="150"/>
                    <a:pt x="170" y="150"/>
                  </a:cubicBezTo>
                  <a:cubicBezTo>
                    <a:pt x="171" y="149"/>
                    <a:pt x="173" y="145"/>
                    <a:pt x="176" y="141"/>
                  </a:cubicBezTo>
                  <a:cubicBezTo>
                    <a:pt x="177" y="139"/>
                    <a:pt x="178" y="133"/>
                    <a:pt x="178" y="132"/>
                  </a:cubicBezTo>
                  <a:cubicBezTo>
                    <a:pt x="178" y="131"/>
                    <a:pt x="179" y="129"/>
                    <a:pt x="180" y="128"/>
                  </a:cubicBezTo>
                  <a:cubicBezTo>
                    <a:pt x="181" y="127"/>
                    <a:pt x="183" y="123"/>
                    <a:pt x="184" y="122"/>
                  </a:cubicBezTo>
                  <a:cubicBezTo>
                    <a:pt x="185" y="120"/>
                    <a:pt x="185" y="114"/>
                    <a:pt x="185" y="111"/>
                  </a:cubicBezTo>
                  <a:cubicBezTo>
                    <a:pt x="185" y="109"/>
                    <a:pt x="185" y="107"/>
                    <a:pt x="186" y="106"/>
                  </a:cubicBezTo>
                  <a:cubicBezTo>
                    <a:pt x="187" y="105"/>
                    <a:pt x="187" y="102"/>
                    <a:pt x="187" y="101"/>
                  </a:cubicBezTo>
                  <a:cubicBezTo>
                    <a:pt x="187" y="100"/>
                    <a:pt x="189" y="99"/>
                    <a:pt x="189" y="98"/>
                  </a:cubicBezTo>
                  <a:cubicBezTo>
                    <a:pt x="190" y="97"/>
                    <a:pt x="190" y="92"/>
                    <a:pt x="190" y="91"/>
                  </a:cubicBezTo>
                  <a:cubicBezTo>
                    <a:pt x="190" y="90"/>
                    <a:pt x="193" y="86"/>
                    <a:pt x="194" y="84"/>
                  </a:cubicBezTo>
                  <a:cubicBezTo>
                    <a:pt x="194" y="82"/>
                    <a:pt x="194" y="80"/>
                    <a:pt x="193" y="79"/>
                  </a:cubicBezTo>
                  <a:cubicBezTo>
                    <a:pt x="192" y="77"/>
                    <a:pt x="194" y="77"/>
                    <a:pt x="195" y="76"/>
                  </a:cubicBezTo>
                  <a:cubicBezTo>
                    <a:pt x="196" y="75"/>
                    <a:pt x="197" y="76"/>
                    <a:pt x="198" y="78"/>
                  </a:cubicBezTo>
                  <a:cubicBezTo>
                    <a:pt x="199" y="79"/>
                    <a:pt x="200" y="76"/>
                    <a:pt x="202" y="76"/>
                  </a:cubicBezTo>
                  <a:cubicBezTo>
                    <a:pt x="203" y="75"/>
                    <a:pt x="204" y="77"/>
                    <a:pt x="205" y="77"/>
                  </a:cubicBezTo>
                  <a:cubicBezTo>
                    <a:pt x="207" y="77"/>
                    <a:pt x="215" y="69"/>
                    <a:pt x="216" y="68"/>
                  </a:cubicBezTo>
                  <a:cubicBezTo>
                    <a:pt x="218" y="67"/>
                    <a:pt x="221" y="62"/>
                    <a:pt x="222" y="60"/>
                  </a:cubicBezTo>
                  <a:cubicBezTo>
                    <a:pt x="223" y="58"/>
                    <a:pt x="224" y="55"/>
                    <a:pt x="225" y="53"/>
                  </a:cubicBezTo>
                  <a:cubicBezTo>
                    <a:pt x="225" y="51"/>
                    <a:pt x="228" y="50"/>
                    <a:pt x="229" y="48"/>
                  </a:cubicBezTo>
                  <a:cubicBezTo>
                    <a:pt x="230" y="46"/>
                    <a:pt x="231" y="44"/>
                    <a:pt x="231" y="43"/>
                  </a:cubicBezTo>
                  <a:cubicBezTo>
                    <a:pt x="231" y="41"/>
                    <a:pt x="231" y="40"/>
                    <a:pt x="232" y="39"/>
                  </a:cubicBezTo>
                  <a:cubicBezTo>
                    <a:pt x="233" y="38"/>
                    <a:pt x="232" y="31"/>
                    <a:pt x="232" y="30"/>
                  </a:cubicBezTo>
                  <a:cubicBezTo>
                    <a:pt x="231" y="29"/>
                    <a:pt x="231" y="27"/>
                    <a:pt x="232" y="25"/>
                  </a:cubicBezTo>
                  <a:cubicBezTo>
                    <a:pt x="232" y="23"/>
                    <a:pt x="233" y="11"/>
                    <a:pt x="232" y="10"/>
                  </a:cubicBezTo>
                  <a:cubicBezTo>
                    <a:pt x="232" y="8"/>
                    <a:pt x="236" y="2"/>
                    <a:pt x="239" y="0"/>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54" name="Freeform 6">
              <a:extLst>
                <a:ext uri="{FF2B5EF4-FFF2-40B4-BE49-F238E27FC236}">
                  <a16:creationId xmlns:a16="http://schemas.microsoft.com/office/drawing/2014/main" id="{C2ABBFD8-E94C-4DD7-B742-E2B69AB7F262}"/>
                </a:ext>
              </a:extLst>
            </p:cNvPr>
            <p:cNvSpPr>
              <a:spLocks/>
            </p:cNvSpPr>
            <p:nvPr/>
          </p:nvSpPr>
          <p:spPr bwMode="auto">
            <a:xfrm>
              <a:off x="2963625" y="3356521"/>
              <a:ext cx="34215" cy="14132"/>
            </a:xfrm>
            <a:custGeom>
              <a:avLst/>
              <a:gdLst>
                <a:gd name="T0" fmla="*/ 12 w 12"/>
                <a:gd name="T1" fmla="*/ 2 h 5"/>
                <a:gd name="T2" fmla="*/ 11 w 12"/>
                <a:gd name="T3" fmla="*/ 0 h 5"/>
                <a:gd name="T4" fmla="*/ 7 w 12"/>
                <a:gd name="T5" fmla="*/ 0 h 5"/>
                <a:gd name="T6" fmla="*/ 4 w 12"/>
                <a:gd name="T7" fmla="*/ 3 h 5"/>
                <a:gd name="T8" fmla="*/ 1 w 12"/>
                <a:gd name="T9" fmla="*/ 3 h 5"/>
                <a:gd name="T10" fmla="*/ 1 w 12"/>
                <a:gd name="T11" fmla="*/ 5 h 5"/>
                <a:gd name="T12" fmla="*/ 6 w 12"/>
                <a:gd name="T13" fmla="*/ 2 h 5"/>
                <a:gd name="T14" fmla="*/ 10 w 12"/>
                <a:gd name="T15" fmla="*/ 3 h 5"/>
                <a:gd name="T16" fmla="*/ 12 w 12"/>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
                  <a:moveTo>
                    <a:pt x="12" y="2"/>
                  </a:moveTo>
                  <a:cubicBezTo>
                    <a:pt x="12" y="1"/>
                    <a:pt x="12" y="0"/>
                    <a:pt x="11" y="0"/>
                  </a:cubicBezTo>
                  <a:cubicBezTo>
                    <a:pt x="10" y="0"/>
                    <a:pt x="8" y="0"/>
                    <a:pt x="7" y="0"/>
                  </a:cubicBezTo>
                  <a:cubicBezTo>
                    <a:pt x="6" y="1"/>
                    <a:pt x="5" y="3"/>
                    <a:pt x="4" y="3"/>
                  </a:cubicBezTo>
                  <a:cubicBezTo>
                    <a:pt x="3" y="3"/>
                    <a:pt x="1" y="3"/>
                    <a:pt x="1" y="3"/>
                  </a:cubicBezTo>
                  <a:cubicBezTo>
                    <a:pt x="1" y="4"/>
                    <a:pt x="0" y="5"/>
                    <a:pt x="1" y="5"/>
                  </a:cubicBezTo>
                  <a:cubicBezTo>
                    <a:pt x="2" y="5"/>
                    <a:pt x="5" y="3"/>
                    <a:pt x="6" y="2"/>
                  </a:cubicBezTo>
                  <a:cubicBezTo>
                    <a:pt x="7" y="2"/>
                    <a:pt x="9" y="4"/>
                    <a:pt x="10" y="3"/>
                  </a:cubicBezTo>
                  <a:cubicBezTo>
                    <a:pt x="10" y="2"/>
                    <a:pt x="12" y="3"/>
                    <a:pt x="12" y="2"/>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55" name="Freeform 7">
              <a:extLst>
                <a:ext uri="{FF2B5EF4-FFF2-40B4-BE49-F238E27FC236}">
                  <a16:creationId xmlns:a16="http://schemas.microsoft.com/office/drawing/2014/main" id="{D227CF74-34F4-4DF4-893E-558626038F4E}"/>
                </a:ext>
              </a:extLst>
            </p:cNvPr>
            <p:cNvSpPr>
              <a:spLocks/>
            </p:cNvSpPr>
            <p:nvPr/>
          </p:nvSpPr>
          <p:spPr bwMode="auto">
            <a:xfrm>
              <a:off x="2986683" y="3342389"/>
              <a:ext cx="14132" cy="14132"/>
            </a:xfrm>
            <a:custGeom>
              <a:avLst/>
              <a:gdLst>
                <a:gd name="T0" fmla="*/ 5 w 5"/>
                <a:gd name="T1" fmla="*/ 2 h 5"/>
                <a:gd name="T2" fmla="*/ 3 w 5"/>
                <a:gd name="T3" fmla="*/ 1 h 5"/>
                <a:gd name="T4" fmla="*/ 1 w 5"/>
                <a:gd name="T5" fmla="*/ 3 h 5"/>
                <a:gd name="T6" fmla="*/ 5 w 5"/>
                <a:gd name="T7" fmla="*/ 4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1"/>
                    <a:pt x="4" y="0"/>
                    <a:pt x="3" y="1"/>
                  </a:cubicBezTo>
                  <a:cubicBezTo>
                    <a:pt x="2" y="2"/>
                    <a:pt x="0" y="3"/>
                    <a:pt x="1" y="3"/>
                  </a:cubicBezTo>
                  <a:cubicBezTo>
                    <a:pt x="2" y="3"/>
                    <a:pt x="4" y="5"/>
                    <a:pt x="5" y="4"/>
                  </a:cubicBezTo>
                  <a:cubicBezTo>
                    <a:pt x="5" y="4"/>
                    <a:pt x="5" y="3"/>
                    <a:pt x="5" y="2"/>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56" name="Freeform 8">
              <a:extLst>
                <a:ext uri="{FF2B5EF4-FFF2-40B4-BE49-F238E27FC236}">
                  <a16:creationId xmlns:a16="http://schemas.microsoft.com/office/drawing/2014/main" id="{A2A8AE72-592E-425E-B37D-CC2F4660548E}"/>
                </a:ext>
              </a:extLst>
            </p:cNvPr>
            <p:cNvSpPr>
              <a:spLocks/>
            </p:cNvSpPr>
            <p:nvPr/>
          </p:nvSpPr>
          <p:spPr bwMode="auto">
            <a:xfrm>
              <a:off x="2894451" y="3241975"/>
              <a:ext cx="40166" cy="54298"/>
            </a:xfrm>
            <a:custGeom>
              <a:avLst/>
              <a:gdLst>
                <a:gd name="T0" fmla="*/ 9 w 14"/>
                <a:gd name="T1" fmla="*/ 15 h 19"/>
                <a:gd name="T2" fmla="*/ 11 w 14"/>
                <a:gd name="T3" fmla="*/ 11 h 19"/>
                <a:gd name="T4" fmla="*/ 13 w 14"/>
                <a:gd name="T5" fmla="*/ 8 h 19"/>
                <a:gd name="T6" fmla="*/ 12 w 14"/>
                <a:gd name="T7" fmla="*/ 6 h 19"/>
                <a:gd name="T8" fmla="*/ 13 w 14"/>
                <a:gd name="T9" fmla="*/ 3 h 19"/>
                <a:gd name="T10" fmla="*/ 11 w 14"/>
                <a:gd name="T11" fmla="*/ 2 h 19"/>
                <a:gd name="T12" fmla="*/ 9 w 14"/>
                <a:gd name="T13" fmla="*/ 6 h 19"/>
                <a:gd name="T14" fmla="*/ 8 w 14"/>
                <a:gd name="T15" fmla="*/ 7 h 19"/>
                <a:gd name="T16" fmla="*/ 7 w 14"/>
                <a:gd name="T17" fmla="*/ 9 h 19"/>
                <a:gd name="T18" fmla="*/ 5 w 14"/>
                <a:gd name="T19" fmla="*/ 7 h 19"/>
                <a:gd name="T20" fmla="*/ 3 w 14"/>
                <a:gd name="T21" fmla="*/ 11 h 19"/>
                <a:gd name="T22" fmla="*/ 3 w 14"/>
                <a:gd name="T23" fmla="*/ 15 h 19"/>
                <a:gd name="T24" fmla="*/ 2 w 14"/>
                <a:gd name="T25" fmla="*/ 17 h 19"/>
                <a:gd name="T26" fmla="*/ 6 w 14"/>
                <a:gd name="T27" fmla="*/ 18 h 19"/>
                <a:gd name="T28" fmla="*/ 7 w 14"/>
                <a:gd name="T29" fmla="*/ 18 h 19"/>
                <a:gd name="T30" fmla="*/ 9 w 14"/>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9" y="15"/>
                  </a:moveTo>
                  <a:cubicBezTo>
                    <a:pt x="10" y="13"/>
                    <a:pt x="10" y="12"/>
                    <a:pt x="11" y="11"/>
                  </a:cubicBezTo>
                  <a:cubicBezTo>
                    <a:pt x="12" y="11"/>
                    <a:pt x="14" y="8"/>
                    <a:pt x="13" y="8"/>
                  </a:cubicBezTo>
                  <a:cubicBezTo>
                    <a:pt x="13" y="8"/>
                    <a:pt x="11" y="7"/>
                    <a:pt x="12" y="6"/>
                  </a:cubicBezTo>
                  <a:cubicBezTo>
                    <a:pt x="13" y="5"/>
                    <a:pt x="13" y="4"/>
                    <a:pt x="13" y="3"/>
                  </a:cubicBezTo>
                  <a:cubicBezTo>
                    <a:pt x="13" y="2"/>
                    <a:pt x="11" y="0"/>
                    <a:pt x="11" y="2"/>
                  </a:cubicBezTo>
                  <a:cubicBezTo>
                    <a:pt x="11" y="4"/>
                    <a:pt x="10" y="6"/>
                    <a:pt x="9" y="6"/>
                  </a:cubicBezTo>
                  <a:cubicBezTo>
                    <a:pt x="8" y="6"/>
                    <a:pt x="6" y="6"/>
                    <a:pt x="8" y="7"/>
                  </a:cubicBezTo>
                  <a:cubicBezTo>
                    <a:pt x="11" y="8"/>
                    <a:pt x="8" y="9"/>
                    <a:pt x="7" y="9"/>
                  </a:cubicBezTo>
                  <a:cubicBezTo>
                    <a:pt x="7" y="8"/>
                    <a:pt x="6" y="6"/>
                    <a:pt x="5" y="7"/>
                  </a:cubicBezTo>
                  <a:cubicBezTo>
                    <a:pt x="4" y="8"/>
                    <a:pt x="2" y="11"/>
                    <a:pt x="3" y="11"/>
                  </a:cubicBezTo>
                  <a:cubicBezTo>
                    <a:pt x="3" y="12"/>
                    <a:pt x="3" y="15"/>
                    <a:pt x="3" y="15"/>
                  </a:cubicBezTo>
                  <a:cubicBezTo>
                    <a:pt x="3" y="15"/>
                    <a:pt x="0" y="17"/>
                    <a:pt x="2" y="17"/>
                  </a:cubicBezTo>
                  <a:cubicBezTo>
                    <a:pt x="4" y="17"/>
                    <a:pt x="5" y="17"/>
                    <a:pt x="6" y="18"/>
                  </a:cubicBezTo>
                  <a:cubicBezTo>
                    <a:pt x="6" y="18"/>
                    <a:pt x="7" y="19"/>
                    <a:pt x="7" y="18"/>
                  </a:cubicBezTo>
                  <a:cubicBezTo>
                    <a:pt x="7" y="17"/>
                    <a:pt x="9" y="17"/>
                    <a:pt x="9" y="15"/>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57" name="Freeform 9">
              <a:extLst>
                <a:ext uri="{FF2B5EF4-FFF2-40B4-BE49-F238E27FC236}">
                  <a16:creationId xmlns:a16="http://schemas.microsoft.com/office/drawing/2014/main" id="{8FC0D6DC-608A-4760-8088-D69D2A36E287}"/>
                </a:ext>
              </a:extLst>
            </p:cNvPr>
            <p:cNvSpPr>
              <a:spLocks/>
            </p:cNvSpPr>
            <p:nvPr/>
          </p:nvSpPr>
          <p:spPr bwMode="auto">
            <a:xfrm>
              <a:off x="2940567" y="3302223"/>
              <a:ext cx="8182" cy="5207"/>
            </a:xfrm>
            <a:custGeom>
              <a:avLst/>
              <a:gdLst>
                <a:gd name="T0" fmla="*/ 3 w 3"/>
                <a:gd name="T1" fmla="*/ 0 h 2"/>
                <a:gd name="T2" fmla="*/ 2 w 3"/>
                <a:gd name="T3" fmla="*/ 1 h 2"/>
                <a:gd name="T4" fmla="*/ 3 w 3"/>
                <a:gd name="T5" fmla="*/ 0 h 2"/>
              </a:gdLst>
              <a:ahLst/>
              <a:cxnLst>
                <a:cxn ang="0">
                  <a:pos x="T0" y="T1"/>
                </a:cxn>
                <a:cxn ang="0">
                  <a:pos x="T2" y="T3"/>
                </a:cxn>
                <a:cxn ang="0">
                  <a:pos x="T4" y="T5"/>
                </a:cxn>
              </a:cxnLst>
              <a:rect l="0" t="0" r="r" b="b"/>
              <a:pathLst>
                <a:path w="3" h="2">
                  <a:moveTo>
                    <a:pt x="3" y="0"/>
                  </a:moveTo>
                  <a:cubicBezTo>
                    <a:pt x="2" y="0"/>
                    <a:pt x="0" y="0"/>
                    <a:pt x="2" y="1"/>
                  </a:cubicBezTo>
                  <a:cubicBezTo>
                    <a:pt x="3" y="2"/>
                    <a:pt x="3" y="1"/>
                    <a:pt x="3" y="0"/>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58" name="Freeform 10">
              <a:extLst>
                <a:ext uri="{FF2B5EF4-FFF2-40B4-BE49-F238E27FC236}">
                  <a16:creationId xmlns:a16="http://schemas.microsoft.com/office/drawing/2014/main" id="{B19DA411-03DA-4E88-A367-6B2D6C9F6543}"/>
                </a:ext>
              </a:extLst>
            </p:cNvPr>
            <p:cNvSpPr>
              <a:spLocks/>
            </p:cNvSpPr>
            <p:nvPr/>
          </p:nvSpPr>
          <p:spPr bwMode="auto">
            <a:xfrm>
              <a:off x="2708498" y="3293298"/>
              <a:ext cx="280416" cy="363723"/>
            </a:xfrm>
            <a:custGeom>
              <a:avLst/>
              <a:gdLst>
                <a:gd name="T0" fmla="*/ 90 w 98"/>
                <a:gd name="T1" fmla="*/ 76 h 127"/>
                <a:gd name="T2" fmla="*/ 94 w 98"/>
                <a:gd name="T3" fmla="*/ 68 h 127"/>
                <a:gd name="T4" fmla="*/ 88 w 98"/>
                <a:gd name="T5" fmla="*/ 64 h 127"/>
                <a:gd name="T6" fmla="*/ 80 w 98"/>
                <a:gd name="T7" fmla="*/ 44 h 127"/>
                <a:gd name="T8" fmla="*/ 87 w 98"/>
                <a:gd name="T9" fmla="*/ 32 h 127"/>
                <a:gd name="T10" fmla="*/ 93 w 98"/>
                <a:gd name="T11" fmla="*/ 33 h 127"/>
                <a:gd name="T12" fmla="*/ 93 w 98"/>
                <a:gd name="T13" fmla="*/ 27 h 127"/>
                <a:gd name="T14" fmla="*/ 85 w 98"/>
                <a:gd name="T15" fmla="*/ 28 h 127"/>
                <a:gd name="T16" fmla="*/ 77 w 98"/>
                <a:gd name="T17" fmla="*/ 29 h 127"/>
                <a:gd name="T18" fmla="*/ 81 w 98"/>
                <a:gd name="T19" fmla="*/ 26 h 127"/>
                <a:gd name="T20" fmla="*/ 89 w 98"/>
                <a:gd name="T21" fmla="*/ 18 h 127"/>
                <a:gd name="T22" fmla="*/ 95 w 98"/>
                <a:gd name="T23" fmla="*/ 16 h 127"/>
                <a:gd name="T24" fmla="*/ 98 w 98"/>
                <a:gd name="T25" fmla="*/ 9 h 127"/>
                <a:gd name="T26" fmla="*/ 91 w 98"/>
                <a:gd name="T27" fmla="*/ 12 h 127"/>
                <a:gd name="T28" fmla="*/ 88 w 98"/>
                <a:gd name="T29" fmla="*/ 7 h 127"/>
                <a:gd name="T30" fmla="*/ 84 w 98"/>
                <a:gd name="T31" fmla="*/ 7 h 127"/>
                <a:gd name="T32" fmla="*/ 79 w 98"/>
                <a:gd name="T33" fmla="*/ 7 h 127"/>
                <a:gd name="T34" fmla="*/ 80 w 98"/>
                <a:gd name="T35" fmla="*/ 12 h 127"/>
                <a:gd name="T36" fmla="*/ 81 w 98"/>
                <a:gd name="T37" fmla="*/ 16 h 127"/>
                <a:gd name="T38" fmla="*/ 76 w 98"/>
                <a:gd name="T39" fmla="*/ 16 h 127"/>
                <a:gd name="T40" fmla="*/ 74 w 98"/>
                <a:gd name="T41" fmla="*/ 24 h 127"/>
                <a:gd name="T42" fmla="*/ 85 w 98"/>
                <a:gd name="T43" fmla="*/ 23 h 127"/>
                <a:gd name="T44" fmla="*/ 70 w 98"/>
                <a:gd name="T45" fmla="*/ 28 h 127"/>
                <a:gd name="T46" fmla="*/ 69 w 98"/>
                <a:gd name="T47" fmla="*/ 18 h 127"/>
                <a:gd name="T48" fmla="*/ 69 w 98"/>
                <a:gd name="T49" fmla="*/ 13 h 127"/>
                <a:gd name="T50" fmla="*/ 68 w 98"/>
                <a:gd name="T51" fmla="*/ 8 h 127"/>
                <a:gd name="T52" fmla="*/ 76 w 98"/>
                <a:gd name="T53" fmla="*/ 5 h 127"/>
                <a:gd name="T54" fmla="*/ 75 w 98"/>
                <a:gd name="T55" fmla="*/ 1 h 127"/>
                <a:gd name="T56" fmla="*/ 68 w 98"/>
                <a:gd name="T57" fmla="*/ 2 h 127"/>
                <a:gd name="T58" fmla="*/ 61 w 98"/>
                <a:gd name="T59" fmla="*/ 11 h 127"/>
                <a:gd name="T60" fmla="*/ 58 w 98"/>
                <a:gd name="T61" fmla="*/ 16 h 127"/>
                <a:gd name="T62" fmla="*/ 53 w 98"/>
                <a:gd name="T63" fmla="*/ 19 h 127"/>
                <a:gd name="T64" fmla="*/ 48 w 98"/>
                <a:gd name="T65" fmla="*/ 27 h 127"/>
                <a:gd name="T66" fmla="*/ 41 w 98"/>
                <a:gd name="T67" fmla="*/ 36 h 127"/>
                <a:gd name="T68" fmla="*/ 35 w 98"/>
                <a:gd name="T69" fmla="*/ 42 h 127"/>
                <a:gd name="T70" fmla="*/ 34 w 98"/>
                <a:gd name="T71" fmla="*/ 47 h 127"/>
                <a:gd name="T72" fmla="*/ 29 w 98"/>
                <a:gd name="T73" fmla="*/ 50 h 127"/>
                <a:gd name="T74" fmla="*/ 24 w 98"/>
                <a:gd name="T75" fmla="*/ 57 h 127"/>
                <a:gd name="T76" fmla="*/ 19 w 98"/>
                <a:gd name="T77" fmla="*/ 64 h 127"/>
                <a:gd name="T78" fmla="*/ 14 w 98"/>
                <a:gd name="T79" fmla="*/ 70 h 127"/>
                <a:gd name="T80" fmla="*/ 9 w 98"/>
                <a:gd name="T81" fmla="*/ 77 h 127"/>
                <a:gd name="T82" fmla="*/ 5 w 98"/>
                <a:gd name="T83" fmla="*/ 87 h 127"/>
                <a:gd name="T84" fmla="*/ 2 w 98"/>
                <a:gd name="T85" fmla="*/ 91 h 127"/>
                <a:gd name="T86" fmla="*/ 1 w 98"/>
                <a:gd name="T87" fmla="*/ 99 h 127"/>
                <a:gd name="T88" fmla="*/ 6 w 98"/>
                <a:gd name="T89" fmla="*/ 100 h 127"/>
                <a:gd name="T90" fmla="*/ 7 w 98"/>
                <a:gd name="T91" fmla="*/ 105 h 127"/>
                <a:gd name="T92" fmla="*/ 9 w 98"/>
                <a:gd name="T93" fmla="*/ 108 h 127"/>
                <a:gd name="T94" fmla="*/ 10 w 98"/>
                <a:gd name="T95" fmla="*/ 113 h 127"/>
                <a:gd name="T96" fmla="*/ 13 w 98"/>
                <a:gd name="T97" fmla="*/ 117 h 127"/>
                <a:gd name="T98" fmla="*/ 16 w 98"/>
                <a:gd name="T99" fmla="*/ 123 h 127"/>
                <a:gd name="T100" fmla="*/ 21 w 98"/>
                <a:gd name="T101" fmla="*/ 126 h 127"/>
                <a:gd name="T102" fmla="*/ 30 w 98"/>
                <a:gd name="T103" fmla="*/ 116 h 127"/>
                <a:gd name="T104" fmla="*/ 34 w 98"/>
                <a:gd name="T105" fmla="*/ 109 h 127"/>
                <a:gd name="T106" fmla="*/ 44 w 98"/>
                <a:gd name="T107" fmla="*/ 104 h 127"/>
                <a:gd name="T108" fmla="*/ 45 w 98"/>
                <a:gd name="T109" fmla="*/ 97 h 127"/>
                <a:gd name="T110" fmla="*/ 54 w 98"/>
                <a:gd name="T111" fmla="*/ 89 h 127"/>
                <a:gd name="T112" fmla="*/ 59 w 98"/>
                <a:gd name="T113" fmla="*/ 86 h 127"/>
                <a:gd name="T114" fmla="*/ 61 w 98"/>
                <a:gd name="T115" fmla="*/ 81 h 127"/>
                <a:gd name="T116" fmla="*/ 66 w 98"/>
                <a:gd name="T117" fmla="*/ 85 h 127"/>
                <a:gd name="T118" fmla="*/ 71 w 98"/>
                <a:gd name="T119" fmla="*/ 83 h 127"/>
                <a:gd name="T120" fmla="*/ 77 w 98"/>
                <a:gd name="T121" fmla="*/ 8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 h="127">
                  <a:moveTo>
                    <a:pt x="81" y="85"/>
                  </a:moveTo>
                  <a:cubicBezTo>
                    <a:pt x="83" y="83"/>
                    <a:pt x="89" y="77"/>
                    <a:pt x="90" y="76"/>
                  </a:cubicBezTo>
                  <a:cubicBezTo>
                    <a:pt x="90" y="75"/>
                    <a:pt x="92" y="72"/>
                    <a:pt x="93" y="71"/>
                  </a:cubicBezTo>
                  <a:cubicBezTo>
                    <a:pt x="94" y="70"/>
                    <a:pt x="94" y="68"/>
                    <a:pt x="94" y="68"/>
                  </a:cubicBezTo>
                  <a:cubicBezTo>
                    <a:pt x="92" y="67"/>
                    <a:pt x="92" y="66"/>
                    <a:pt x="91" y="67"/>
                  </a:cubicBezTo>
                  <a:cubicBezTo>
                    <a:pt x="89" y="67"/>
                    <a:pt x="88" y="66"/>
                    <a:pt x="88" y="64"/>
                  </a:cubicBezTo>
                  <a:cubicBezTo>
                    <a:pt x="88" y="62"/>
                    <a:pt x="88" y="55"/>
                    <a:pt x="87" y="53"/>
                  </a:cubicBezTo>
                  <a:cubicBezTo>
                    <a:pt x="85" y="51"/>
                    <a:pt x="80" y="46"/>
                    <a:pt x="80" y="44"/>
                  </a:cubicBezTo>
                  <a:cubicBezTo>
                    <a:pt x="80" y="42"/>
                    <a:pt x="83" y="36"/>
                    <a:pt x="84" y="35"/>
                  </a:cubicBezTo>
                  <a:cubicBezTo>
                    <a:pt x="85" y="34"/>
                    <a:pt x="86" y="32"/>
                    <a:pt x="87" y="32"/>
                  </a:cubicBezTo>
                  <a:cubicBezTo>
                    <a:pt x="88" y="32"/>
                    <a:pt x="85" y="36"/>
                    <a:pt x="87" y="36"/>
                  </a:cubicBezTo>
                  <a:cubicBezTo>
                    <a:pt x="88" y="36"/>
                    <a:pt x="92" y="34"/>
                    <a:pt x="93" y="33"/>
                  </a:cubicBezTo>
                  <a:cubicBezTo>
                    <a:pt x="94" y="32"/>
                    <a:pt x="96" y="29"/>
                    <a:pt x="96" y="27"/>
                  </a:cubicBezTo>
                  <a:cubicBezTo>
                    <a:pt x="96" y="25"/>
                    <a:pt x="94" y="26"/>
                    <a:pt x="93" y="27"/>
                  </a:cubicBezTo>
                  <a:cubicBezTo>
                    <a:pt x="92" y="29"/>
                    <a:pt x="89" y="30"/>
                    <a:pt x="88" y="29"/>
                  </a:cubicBezTo>
                  <a:cubicBezTo>
                    <a:pt x="88" y="28"/>
                    <a:pt x="85" y="27"/>
                    <a:pt x="85" y="28"/>
                  </a:cubicBezTo>
                  <a:cubicBezTo>
                    <a:pt x="84" y="29"/>
                    <a:pt x="81" y="31"/>
                    <a:pt x="80" y="30"/>
                  </a:cubicBezTo>
                  <a:cubicBezTo>
                    <a:pt x="79" y="29"/>
                    <a:pt x="78" y="29"/>
                    <a:pt x="77" y="29"/>
                  </a:cubicBezTo>
                  <a:cubicBezTo>
                    <a:pt x="76" y="29"/>
                    <a:pt x="72" y="31"/>
                    <a:pt x="73" y="29"/>
                  </a:cubicBezTo>
                  <a:cubicBezTo>
                    <a:pt x="75" y="28"/>
                    <a:pt x="78" y="26"/>
                    <a:pt x="81" y="26"/>
                  </a:cubicBezTo>
                  <a:cubicBezTo>
                    <a:pt x="83" y="26"/>
                    <a:pt x="92" y="24"/>
                    <a:pt x="91" y="22"/>
                  </a:cubicBezTo>
                  <a:cubicBezTo>
                    <a:pt x="90" y="21"/>
                    <a:pt x="88" y="19"/>
                    <a:pt x="89" y="18"/>
                  </a:cubicBezTo>
                  <a:cubicBezTo>
                    <a:pt x="91" y="17"/>
                    <a:pt x="91" y="20"/>
                    <a:pt x="93" y="19"/>
                  </a:cubicBezTo>
                  <a:cubicBezTo>
                    <a:pt x="94" y="18"/>
                    <a:pt x="95" y="17"/>
                    <a:pt x="95" y="16"/>
                  </a:cubicBezTo>
                  <a:cubicBezTo>
                    <a:pt x="95" y="14"/>
                    <a:pt x="96" y="14"/>
                    <a:pt x="97" y="13"/>
                  </a:cubicBezTo>
                  <a:cubicBezTo>
                    <a:pt x="97" y="11"/>
                    <a:pt x="98" y="10"/>
                    <a:pt x="98" y="9"/>
                  </a:cubicBezTo>
                  <a:cubicBezTo>
                    <a:pt x="97" y="8"/>
                    <a:pt x="94" y="11"/>
                    <a:pt x="93" y="12"/>
                  </a:cubicBezTo>
                  <a:cubicBezTo>
                    <a:pt x="93" y="13"/>
                    <a:pt x="92" y="13"/>
                    <a:pt x="91" y="12"/>
                  </a:cubicBezTo>
                  <a:cubicBezTo>
                    <a:pt x="89" y="11"/>
                    <a:pt x="93" y="8"/>
                    <a:pt x="91" y="8"/>
                  </a:cubicBezTo>
                  <a:cubicBezTo>
                    <a:pt x="90" y="8"/>
                    <a:pt x="88" y="6"/>
                    <a:pt x="88" y="7"/>
                  </a:cubicBezTo>
                  <a:cubicBezTo>
                    <a:pt x="88" y="8"/>
                    <a:pt x="84" y="11"/>
                    <a:pt x="84" y="10"/>
                  </a:cubicBezTo>
                  <a:cubicBezTo>
                    <a:pt x="84" y="10"/>
                    <a:pt x="84" y="7"/>
                    <a:pt x="84" y="7"/>
                  </a:cubicBezTo>
                  <a:cubicBezTo>
                    <a:pt x="84" y="6"/>
                    <a:pt x="82" y="5"/>
                    <a:pt x="82" y="7"/>
                  </a:cubicBezTo>
                  <a:cubicBezTo>
                    <a:pt x="82" y="9"/>
                    <a:pt x="79" y="5"/>
                    <a:pt x="79" y="7"/>
                  </a:cubicBezTo>
                  <a:cubicBezTo>
                    <a:pt x="78" y="8"/>
                    <a:pt x="75" y="10"/>
                    <a:pt x="76" y="11"/>
                  </a:cubicBezTo>
                  <a:cubicBezTo>
                    <a:pt x="77" y="11"/>
                    <a:pt x="79" y="13"/>
                    <a:pt x="80" y="12"/>
                  </a:cubicBezTo>
                  <a:cubicBezTo>
                    <a:pt x="81" y="11"/>
                    <a:pt x="81" y="11"/>
                    <a:pt x="81" y="13"/>
                  </a:cubicBezTo>
                  <a:cubicBezTo>
                    <a:pt x="81" y="15"/>
                    <a:pt x="83" y="16"/>
                    <a:pt x="81" y="16"/>
                  </a:cubicBezTo>
                  <a:cubicBezTo>
                    <a:pt x="79" y="16"/>
                    <a:pt x="78" y="20"/>
                    <a:pt x="77" y="19"/>
                  </a:cubicBezTo>
                  <a:cubicBezTo>
                    <a:pt x="76" y="18"/>
                    <a:pt x="77" y="14"/>
                    <a:pt x="76" y="16"/>
                  </a:cubicBezTo>
                  <a:cubicBezTo>
                    <a:pt x="75" y="17"/>
                    <a:pt x="72" y="18"/>
                    <a:pt x="72" y="20"/>
                  </a:cubicBezTo>
                  <a:cubicBezTo>
                    <a:pt x="72" y="21"/>
                    <a:pt x="71" y="25"/>
                    <a:pt x="74" y="24"/>
                  </a:cubicBezTo>
                  <a:cubicBezTo>
                    <a:pt x="76" y="23"/>
                    <a:pt x="80" y="20"/>
                    <a:pt x="82" y="21"/>
                  </a:cubicBezTo>
                  <a:cubicBezTo>
                    <a:pt x="83" y="22"/>
                    <a:pt x="86" y="22"/>
                    <a:pt x="85" y="23"/>
                  </a:cubicBezTo>
                  <a:cubicBezTo>
                    <a:pt x="84" y="23"/>
                    <a:pt x="77" y="24"/>
                    <a:pt x="75" y="25"/>
                  </a:cubicBezTo>
                  <a:cubicBezTo>
                    <a:pt x="73" y="27"/>
                    <a:pt x="70" y="29"/>
                    <a:pt x="70" y="28"/>
                  </a:cubicBezTo>
                  <a:cubicBezTo>
                    <a:pt x="70" y="26"/>
                    <a:pt x="71" y="21"/>
                    <a:pt x="70" y="21"/>
                  </a:cubicBezTo>
                  <a:cubicBezTo>
                    <a:pt x="69" y="20"/>
                    <a:pt x="68" y="19"/>
                    <a:pt x="69" y="18"/>
                  </a:cubicBezTo>
                  <a:cubicBezTo>
                    <a:pt x="71" y="17"/>
                    <a:pt x="76" y="13"/>
                    <a:pt x="74" y="12"/>
                  </a:cubicBezTo>
                  <a:cubicBezTo>
                    <a:pt x="73" y="12"/>
                    <a:pt x="69" y="12"/>
                    <a:pt x="69" y="13"/>
                  </a:cubicBezTo>
                  <a:cubicBezTo>
                    <a:pt x="68" y="14"/>
                    <a:pt x="65" y="18"/>
                    <a:pt x="65" y="16"/>
                  </a:cubicBezTo>
                  <a:cubicBezTo>
                    <a:pt x="65" y="14"/>
                    <a:pt x="67" y="8"/>
                    <a:pt x="68" y="8"/>
                  </a:cubicBezTo>
                  <a:cubicBezTo>
                    <a:pt x="70" y="8"/>
                    <a:pt x="75" y="12"/>
                    <a:pt x="73" y="10"/>
                  </a:cubicBezTo>
                  <a:cubicBezTo>
                    <a:pt x="72" y="7"/>
                    <a:pt x="75" y="6"/>
                    <a:pt x="76" y="5"/>
                  </a:cubicBezTo>
                  <a:cubicBezTo>
                    <a:pt x="76" y="4"/>
                    <a:pt x="82" y="3"/>
                    <a:pt x="80" y="2"/>
                  </a:cubicBezTo>
                  <a:cubicBezTo>
                    <a:pt x="79" y="0"/>
                    <a:pt x="77" y="0"/>
                    <a:pt x="75" y="1"/>
                  </a:cubicBezTo>
                  <a:cubicBezTo>
                    <a:pt x="74" y="1"/>
                    <a:pt x="70" y="6"/>
                    <a:pt x="70" y="5"/>
                  </a:cubicBezTo>
                  <a:cubicBezTo>
                    <a:pt x="70" y="4"/>
                    <a:pt x="69" y="0"/>
                    <a:pt x="68" y="2"/>
                  </a:cubicBezTo>
                  <a:cubicBezTo>
                    <a:pt x="66" y="5"/>
                    <a:pt x="63" y="8"/>
                    <a:pt x="62" y="9"/>
                  </a:cubicBezTo>
                  <a:cubicBezTo>
                    <a:pt x="61" y="9"/>
                    <a:pt x="59" y="10"/>
                    <a:pt x="61" y="11"/>
                  </a:cubicBezTo>
                  <a:cubicBezTo>
                    <a:pt x="63" y="12"/>
                    <a:pt x="63" y="13"/>
                    <a:pt x="62" y="13"/>
                  </a:cubicBezTo>
                  <a:cubicBezTo>
                    <a:pt x="61" y="13"/>
                    <a:pt x="59" y="16"/>
                    <a:pt x="58" y="16"/>
                  </a:cubicBezTo>
                  <a:cubicBezTo>
                    <a:pt x="57" y="15"/>
                    <a:pt x="55" y="12"/>
                    <a:pt x="54" y="13"/>
                  </a:cubicBezTo>
                  <a:cubicBezTo>
                    <a:pt x="56" y="16"/>
                    <a:pt x="54" y="18"/>
                    <a:pt x="53" y="19"/>
                  </a:cubicBezTo>
                  <a:cubicBezTo>
                    <a:pt x="52" y="20"/>
                    <a:pt x="52" y="22"/>
                    <a:pt x="52" y="23"/>
                  </a:cubicBezTo>
                  <a:cubicBezTo>
                    <a:pt x="52" y="23"/>
                    <a:pt x="50" y="27"/>
                    <a:pt x="48" y="27"/>
                  </a:cubicBezTo>
                  <a:cubicBezTo>
                    <a:pt x="47" y="27"/>
                    <a:pt x="44" y="31"/>
                    <a:pt x="44" y="31"/>
                  </a:cubicBezTo>
                  <a:cubicBezTo>
                    <a:pt x="43" y="32"/>
                    <a:pt x="42" y="36"/>
                    <a:pt x="41" y="36"/>
                  </a:cubicBezTo>
                  <a:cubicBezTo>
                    <a:pt x="40" y="35"/>
                    <a:pt x="39" y="41"/>
                    <a:pt x="35" y="39"/>
                  </a:cubicBezTo>
                  <a:cubicBezTo>
                    <a:pt x="35" y="39"/>
                    <a:pt x="35" y="41"/>
                    <a:pt x="35" y="42"/>
                  </a:cubicBezTo>
                  <a:cubicBezTo>
                    <a:pt x="35" y="43"/>
                    <a:pt x="33" y="45"/>
                    <a:pt x="33" y="45"/>
                  </a:cubicBezTo>
                  <a:cubicBezTo>
                    <a:pt x="32" y="46"/>
                    <a:pt x="34" y="47"/>
                    <a:pt x="34" y="47"/>
                  </a:cubicBezTo>
                  <a:cubicBezTo>
                    <a:pt x="35" y="48"/>
                    <a:pt x="32" y="49"/>
                    <a:pt x="32" y="50"/>
                  </a:cubicBezTo>
                  <a:cubicBezTo>
                    <a:pt x="33" y="51"/>
                    <a:pt x="30" y="50"/>
                    <a:pt x="29" y="50"/>
                  </a:cubicBezTo>
                  <a:cubicBezTo>
                    <a:pt x="28" y="50"/>
                    <a:pt x="28" y="52"/>
                    <a:pt x="28" y="53"/>
                  </a:cubicBezTo>
                  <a:cubicBezTo>
                    <a:pt x="28" y="54"/>
                    <a:pt x="25" y="57"/>
                    <a:pt x="24" y="57"/>
                  </a:cubicBezTo>
                  <a:cubicBezTo>
                    <a:pt x="23" y="57"/>
                    <a:pt x="22" y="58"/>
                    <a:pt x="22" y="60"/>
                  </a:cubicBezTo>
                  <a:cubicBezTo>
                    <a:pt x="22" y="61"/>
                    <a:pt x="20" y="63"/>
                    <a:pt x="19" y="64"/>
                  </a:cubicBezTo>
                  <a:cubicBezTo>
                    <a:pt x="19" y="65"/>
                    <a:pt x="17" y="66"/>
                    <a:pt x="17" y="66"/>
                  </a:cubicBezTo>
                  <a:cubicBezTo>
                    <a:pt x="16" y="67"/>
                    <a:pt x="14" y="69"/>
                    <a:pt x="14" y="70"/>
                  </a:cubicBezTo>
                  <a:cubicBezTo>
                    <a:pt x="14" y="70"/>
                    <a:pt x="11" y="73"/>
                    <a:pt x="10" y="74"/>
                  </a:cubicBezTo>
                  <a:cubicBezTo>
                    <a:pt x="9" y="74"/>
                    <a:pt x="10" y="77"/>
                    <a:pt x="9" y="77"/>
                  </a:cubicBezTo>
                  <a:cubicBezTo>
                    <a:pt x="8" y="78"/>
                    <a:pt x="9" y="80"/>
                    <a:pt x="10" y="81"/>
                  </a:cubicBezTo>
                  <a:cubicBezTo>
                    <a:pt x="10" y="81"/>
                    <a:pt x="6" y="86"/>
                    <a:pt x="5" y="87"/>
                  </a:cubicBezTo>
                  <a:cubicBezTo>
                    <a:pt x="5" y="88"/>
                    <a:pt x="2" y="89"/>
                    <a:pt x="1" y="89"/>
                  </a:cubicBezTo>
                  <a:cubicBezTo>
                    <a:pt x="1" y="90"/>
                    <a:pt x="2" y="91"/>
                    <a:pt x="2" y="91"/>
                  </a:cubicBezTo>
                  <a:cubicBezTo>
                    <a:pt x="2" y="91"/>
                    <a:pt x="1" y="96"/>
                    <a:pt x="0" y="97"/>
                  </a:cubicBezTo>
                  <a:cubicBezTo>
                    <a:pt x="0" y="97"/>
                    <a:pt x="0" y="99"/>
                    <a:pt x="1" y="99"/>
                  </a:cubicBezTo>
                  <a:cubicBezTo>
                    <a:pt x="1" y="99"/>
                    <a:pt x="3" y="101"/>
                    <a:pt x="4" y="101"/>
                  </a:cubicBezTo>
                  <a:cubicBezTo>
                    <a:pt x="4" y="100"/>
                    <a:pt x="5" y="99"/>
                    <a:pt x="6" y="100"/>
                  </a:cubicBezTo>
                  <a:cubicBezTo>
                    <a:pt x="7" y="101"/>
                    <a:pt x="8" y="102"/>
                    <a:pt x="7" y="103"/>
                  </a:cubicBezTo>
                  <a:cubicBezTo>
                    <a:pt x="7" y="103"/>
                    <a:pt x="7" y="104"/>
                    <a:pt x="7" y="105"/>
                  </a:cubicBezTo>
                  <a:cubicBezTo>
                    <a:pt x="7" y="106"/>
                    <a:pt x="6" y="107"/>
                    <a:pt x="7" y="107"/>
                  </a:cubicBezTo>
                  <a:cubicBezTo>
                    <a:pt x="8" y="107"/>
                    <a:pt x="10" y="108"/>
                    <a:pt x="9" y="108"/>
                  </a:cubicBezTo>
                  <a:cubicBezTo>
                    <a:pt x="9" y="109"/>
                    <a:pt x="7" y="110"/>
                    <a:pt x="8" y="111"/>
                  </a:cubicBezTo>
                  <a:cubicBezTo>
                    <a:pt x="9" y="112"/>
                    <a:pt x="9" y="113"/>
                    <a:pt x="10" y="113"/>
                  </a:cubicBezTo>
                  <a:cubicBezTo>
                    <a:pt x="12" y="113"/>
                    <a:pt x="13" y="112"/>
                    <a:pt x="13" y="113"/>
                  </a:cubicBezTo>
                  <a:cubicBezTo>
                    <a:pt x="13" y="114"/>
                    <a:pt x="12" y="116"/>
                    <a:pt x="13" y="117"/>
                  </a:cubicBezTo>
                  <a:cubicBezTo>
                    <a:pt x="14" y="117"/>
                    <a:pt x="18" y="119"/>
                    <a:pt x="17" y="120"/>
                  </a:cubicBezTo>
                  <a:cubicBezTo>
                    <a:pt x="17" y="120"/>
                    <a:pt x="14" y="123"/>
                    <a:pt x="16" y="123"/>
                  </a:cubicBezTo>
                  <a:cubicBezTo>
                    <a:pt x="18" y="123"/>
                    <a:pt x="19" y="124"/>
                    <a:pt x="19" y="125"/>
                  </a:cubicBezTo>
                  <a:cubicBezTo>
                    <a:pt x="19" y="125"/>
                    <a:pt x="20" y="127"/>
                    <a:pt x="21" y="126"/>
                  </a:cubicBezTo>
                  <a:cubicBezTo>
                    <a:pt x="22" y="126"/>
                    <a:pt x="26" y="122"/>
                    <a:pt x="27" y="121"/>
                  </a:cubicBezTo>
                  <a:cubicBezTo>
                    <a:pt x="27" y="121"/>
                    <a:pt x="31" y="117"/>
                    <a:pt x="30" y="116"/>
                  </a:cubicBezTo>
                  <a:cubicBezTo>
                    <a:pt x="30" y="116"/>
                    <a:pt x="27" y="115"/>
                    <a:pt x="28" y="115"/>
                  </a:cubicBezTo>
                  <a:cubicBezTo>
                    <a:pt x="29" y="114"/>
                    <a:pt x="33" y="110"/>
                    <a:pt x="34" y="109"/>
                  </a:cubicBezTo>
                  <a:cubicBezTo>
                    <a:pt x="35" y="109"/>
                    <a:pt x="39" y="106"/>
                    <a:pt x="40" y="106"/>
                  </a:cubicBezTo>
                  <a:cubicBezTo>
                    <a:pt x="41" y="106"/>
                    <a:pt x="43" y="105"/>
                    <a:pt x="44" y="104"/>
                  </a:cubicBezTo>
                  <a:cubicBezTo>
                    <a:pt x="44" y="104"/>
                    <a:pt x="46" y="102"/>
                    <a:pt x="46" y="101"/>
                  </a:cubicBezTo>
                  <a:cubicBezTo>
                    <a:pt x="45" y="100"/>
                    <a:pt x="44" y="97"/>
                    <a:pt x="45" y="97"/>
                  </a:cubicBezTo>
                  <a:cubicBezTo>
                    <a:pt x="46" y="96"/>
                    <a:pt x="47" y="93"/>
                    <a:pt x="48" y="93"/>
                  </a:cubicBezTo>
                  <a:cubicBezTo>
                    <a:pt x="48" y="93"/>
                    <a:pt x="53" y="90"/>
                    <a:pt x="54" y="89"/>
                  </a:cubicBezTo>
                  <a:cubicBezTo>
                    <a:pt x="55" y="89"/>
                    <a:pt x="56" y="89"/>
                    <a:pt x="56" y="88"/>
                  </a:cubicBezTo>
                  <a:cubicBezTo>
                    <a:pt x="57" y="87"/>
                    <a:pt x="59" y="86"/>
                    <a:pt x="59" y="86"/>
                  </a:cubicBezTo>
                  <a:cubicBezTo>
                    <a:pt x="60" y="86"/>
                    <a:pt x="60" y="85"/>
                    <a:pt x="60" y="84"/>
                  </a:cubicBezTo>
                  <a:cubicBezTo>
                    <a:pt x="60" y="84"/>
                    <a:pt x="60" y="81"/>
                    <a:pt x="61" y="81"/>
                  </a:cubicBezTo>
                  <a:cubicBezTo>
                    <a:pt x="62" y="81"/>
                    <a:pt x="64" y="84"/>
                    <a:pt x="64" y="85"/>
                  </a:cubicBezTo>
                  <a:cubicBezTo>
                    <a:pt x="64" y="86"/>
                    <a:pt x="65" y="86"/>
                    <a:pt x="66" y="85"/>
                  </a:cubicBezTo>
                  <a:cubicBezTo>
                    <a:pt x="66" y="84"/>
                    <a:pt x="67" y="82"/>
                    <a:pt x="68" y="83"/>
                  </a:cubicBezTo>
                  <a:cubicBezTo>
                    <a:pt x="68" y="83"/>
                    <a:pt x="70" y="83"/>
                    <a:pt x="71" y="83"/>
                  </a:cubicBezTo>
                  <a:cubicBezTo>
                    <a:pt x="72" y="82"/>
                    <a:pt x="73" y="81"/>
                    <a:pt x="73" y="82"/>
                  </a:cubicBezTo>
                  <a:cubicBezTo>
                    <a:pt x="74" y="82"/>
                    <a:pt x="76" y="84"/>
                    <a:pt x="77" y="84"/>
                  </a:cubicBezTo>
                  <a:cubicBezTo>
                    <a:pt x="78" y="84"/>
                    <a:pt x="79" y="83"/>
                    <a:pt x="81" y="85"/>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59" name="Freeform 23">
              <a:extLst>
                <a:ext uri="{FF2B5EF4-FFF2-40B4-BE49-F238E27FC236}">
                  <a16:creationId xmlns:a16="http://schemas.microsoft.com/office/drawing/2014/main" id="{1F8E55FD-6D85-4C90-B7FA-9F1E30FFFF8C}"/>
                </a:ext>
              </a:extLst>
            </p:cNvPr>
            <p:cNvSpPr>
              <a:spLocks/>
            </p:cNvSpPr>
            <p:nvPr/>
          </p:nvSpPr>
          <p:spPr bwMode="auto">
            <a:xfrm>
              <a:off x="1761628" y="4282566"/>
              <a:ext cx="20083" cy="37191"/>
            </a:xfrm>
            <a:custGeom>
              <a:avLst/>
              <a:gdLst>
                <a:gd name="T0" fmla="*/ 6 w 7"/>
                <a:gd name="T1" fmla="*/ 11 h 13"/>
                <a:gd name="T2" fmla="*/ 5 w 7"/>
                <a:gd name="T3" fmla="*/ 7 h 13"/>
                <a:gd name="T4" fmla="*/ 4 w 7"/>
                <a:gd name="T5" fmla="*/ 1 h 13"/>
                <a:gd name="T6" fmla="*/ 1 w 7"/>
                <a:gd name="T7" fmla="*/ 5 h 13"/>
                <a:gd name="T8" fmla="*/ 0 w 7"/>
                <a:gd name="T9" fmla="*/ 8 h 13"/>
                <a:gd name="T10" fmla="*/ 6 w 7"/>
                <a:gd name="T11" fmla="*/ 13 h 13"/>
                <a:gd name="T12" fmla="*/ 6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6" y="11"/>
                  </a:moveTo>
                  <a:cubicBezTo>
                    <a:pt x="6" y="10"/>
                    <a:pt x="5" y="9"/>
                    <a:pt x="5" y="7"/>
                  </a:cubicBezTo>
                  <a:cubicBezTo>
                    <a:pt x="5" y="6"/>
                    <a:pt x="5" y="0"/>
                    <a:pt x="4" y="1"/>
                  </a:cubicBezTo>
                  <a:cubicBezTo>
                    <a:pt x="3" y="1"/>
                    <a:pt x="1" y="4"/>
                    <a:pt x="1" y="5"/>
                  </a:cubicBezTo>
                  <a:cubicBezTo>
                    <a:pt x="1" y="6"/>
                    <a:pt x="0" y="8"/>
                    <a:pt x="0" y="8"/>
                  </a:cubicBezTo>
                  <a:cubicBezTo>
                    <a:pt x="1" y="9"/>
                    <a:pt x="5" y="13"/>
                    <a:pt x="6" y="13"/>
                  </a:cubicBezTo>
                  <a:cubicBezTo>
                    <a:pt x="6" y="13"/>
                    <a:pt x="7" y="12"/>
                    <a:pt x="6" y="11"/>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60" name="Freeform 24">
              <a:extLst>
                <a:ext uri="{FF2B5EF4-FFF2-40B4-BE49-F238E27FC236}">
                  <a16:creationId xmlns:a16="http://schemas.microsoft.com/office/drawing/2014/main" id="{9800F999-7191-4327-BE9B-6C71C03D0772}"/>
                </a:ext>
              </a:extLst>
            </p:cNvPr>
            <p:cNvSpPr>
              <a:spLocks/>
            </p:cNvSpPr>
            <p:nvPr/>
          </p:nvSpPr>
          <p:spPr bwMode="auto">
            <a:xfrm>
              <a:off x="1698404" y="4382236"/>
              <a:ext cx="49091" cy="49091"/>
            </a:xfrm>
            <a:custGeom>
              <a:avLst/>
              <a:gdLst>
                <a:gd name="T0" fmla="*/ 16 w 17"/>
                <a:gd name="T1" fmla="*/ 14 h 17"/>
                <a:gd name="T2" fmla="*/ 15 w 17"/>
                <a:gd name="T3" fmla="*/ 12 h 17"/>
                <a:gd name="T4" fmla="*/ 14 w 17"/>
                <a:gd name="T5" fmla="*/ 4 h 17"/>
                <a:gd name="T6" fmla="*/ 11 w 17"/>
                <a:gd name="T7" fmla="*/ 2 h 17"/>
                <a:gd name="T8" fmla="*/ 7 w 17"/>
                <a:gd name="T9" fmla="*/ 4 h 17"/>
                <a:gd name="T10" fmla="*/ 3 w 17"/>
                <a:gd name="T11" fmla="*/ 8 h 17"/>
                <a:gd name="T12" fmla="*/ 1 w 17"/>
                <a:gd name="T13" fmla="*/ 15 h 17"/>
                <a:gd name="T14" fmla="*/ 6 w 17"/>
                <a:gd name="T15" fmla="*/ 10 h 17"/>
                <a:gd name="T16" fmla="*/ 8 w 17"/>
                <a:gd name="T17" fmla="*/ 13 h 17"/>
                <a:gd name="T18" fmla="*/ 10 w 17"/>
                <a:gd name="T19" fmla="*/ 15 h 17"/>
                <a:gd name="T20" fmla="*/ 12 w 17"/>
                <a:gd name="T21" fmla="*/ 14 h 17"/>
                <a:gd name="T22" fmla="*/ 13 w 17"/>
                <a:gd name="T23" fmla="*/ 16 h 17"/>
                <a:gd name="T24" fmla="*/ 12 w 17"/>
                <a:gd name="T25" fmla="*/ 17 h 17"/>
                <a:gd name="T26" fmla="*/ 16 w 17"/>
                <a:gd name="T27"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6" y="14"/>
                  </a:moveTo>
                  <a:cubicBezTo>
                    <a:pt x="16" y="14"/>
                    <a:pt x="15" y="13"/>
                    <a:pt x="15" y="12"/>
                  </a:cubicBezTo>
                  <a:cubicBezTo>
                    <a:pt x="15" y="10"/>
                    <a:pt x="15" y="5"/>
                    <a:pt x="14" y="4"/>
                  </a:cubicBezTo>
                  <a:cubicBezTo>
                    <a:pt x="13" y="3"/>
                    <a:pt x="11" y="0"/>
                    <a:pt x="11" y="2"/>
                  </a:cubicBezTo>
                  <a:cubicBezTo>
                    <a:pt x="10" y="4"/>
                    <a:pt x="7" y="3"/>
                    <a:pt x="7" y="4"/>
                  </a:cubicBezTo>
                  <a:cubicBezTo>
                    <a:pt x="7" y="5"/>
                    <a:pt x="4" y="7"/>
                    <a:pt x="3" y="8"/>
                  </a:cubicBezTo>
                  <a:cubicBezTo>
                    <a:pt x="3" y="9"/>
                    <a:pt x="0" y="15"/>
                    <a:pt x="1" y="15"/>
                  </a:cubicBezTo>
                  <a:cubicBezTo>
                    <a:pt x="2" y="15"/>
                    <a:pt x="5" y="9"/>
                    <a:pt x="6" y="10"/>
                  </a:cubicBezTo>
                  <a:cubicBezTo>
                    <a:pt x="7" y="12"/>
                    <a:pt x="7" y="13"/>
                    <a:pt x="8" y="13"/>
                  </a:cubicBezTo>
                  <a:cubicBezTo>
                    <a:pt x="9" y="14"/>
                    <a:pt x="8" y="16"/>
                    <a:pt x="10" y="15"/>
                  </a:cubicBezTo>
                  <a:cubicBezTo>
                    <a:pt x="11" y="14"/>
                    <a:pt x="12" y="13"/>
                    <a:pt x="12" y="14"/>
                  </a:cubicBezTo>
                  <a:cubicBezTo>
                    <a:pt x="13" y="14"/>
                    <a:pt x="14" y="15"/>
                    <a:pt x="13" y="16"/>
                  </a:cubicBezTo>
                  <a:cubicBezTo>
                    <a:pt x="13" y="16"/>
                    <a:pt x="11" y="17"/>
                    <a:pt x="12" y="17"/>
                  </a:cubicBezTo>
                  <a:cubicBezTo>
                    <a:pt x="13" y="17"/>
                    <a:pt x="17" y="16"/>
                    <a:pt x="16" y="14"/>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61" name="Freeform 25">
              <a:extLst>
                <a:ext uri="{FF2B5EF4-FFF2-40B4-BE49-F238E27FC236}">
                  <a16:creationId xmlns:a16="http://schemas.microsoft.com/office/drawing/2014/main" id="{3A3D4417-E7B2-44BA-9210-9DC1B254E1A1}"/>
                </a:ext>
              </a:extLst>
            </p:cNvPr>
            <p:cNvSpPr>
              <a:spLocks/>
            </p:cNvSpPr>
            <p:nvPr/>
          </p:nvSpPr>
          <p:spPr bwMode="auto">
            <a:xfrm>
              <a:off x="1704355" y="4428353"/>
              <a:ext cx="20083" cy="5951"/>
            </a:xfrm>
            <a:custGeom>
              <a:avLst/>
              <a:gdLst>
                <a:gd name="T0" fmla="*/ 5 w 7"/>
                <a:gd name="T1" fmla="*/ 0 h 2"/>
                <a:gd name="T2" fmla="*/ 2 w 7"/>
                <a:gd name="T3" fmla="*/ 1 h 2"/>
                <a:gd name="T4" fmla="*/ 5 w 7"/>
                <a:gd name="T5" fmla="*/ 0 h 2"/>
              </a:gdLst>
              <a:ahLst/>
              <a:cxnLst>
                <a:cxn ang="0">
                  <a:pos x="T0" y="T1"/>
                </a:cxn>
                <a:cxn ang="0">
                  <a:pos x="T2" y="T3"/>
                </a:cxn>
                <a:cxn ang="0">
                  <a:pos x="T4" y="T5"/>
                </a:cxn>
              </a:cxnLst>
              <a:rect l="0" t="0" r="r" b="b"/>
              <a:pathLst>
                <a:path w="7" h="2">
                  <a:moveTo>
                    <a:pt x="5" y="0"/>
                  </a:moveTo>
                  <a:cubicBezTo>
                    <a:pt x="4" y="0"/>
                    <a:pt x="0" y="0"/>
                    <a:pt x="2" y="1"/>
                  </a:cubicBezTo>
                  <a:cubicBezTo>
                    <a:pt x="3" y="2"/>
                    <a:pt x="7" y="1"/>
                    <a:pt x="5" y="0"/>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62" name="Freeform 26">
              <a:extLst>
                <a:ext uri="{FF2B5EF4-FFF2-40B4-BE49-F238E27FC236}">
                  <a16:creationId xmlns:a16="http://schemas.microsoft.com/office/drawing/2014/main" id="{5D98FC7B-11D0-421A-AE11-D56A701CA62D}"/>
                </a:ext>
              </a:extLst>
            </p:cNvPr>
            <p:cNvSpPr>
              <a:spLocks/>
            </p:cNvSpPr>
            <p:nvPr/>
          </p:nvSpPr>
          <p:spPr bwMode="auto">
            <a:xfrm>
              <a:off x="1718487" y="4479676"/>
              <a:ext cx="11901" cy="23058"/>
            </a:xfrm>
            <a:custGeom>
              <a:avLst/>
              <a:gdLst>
                <a:gd name="T0" fmla="*/ 0 w 4"/>
                <a:gd name="T1" fmla="*/ 6 h 8"/>
                <a:gd name="T2" fmla="*/ 3 w 4"/>
                <a:gd name="T3" fmla="*/ 1 h 8"/>
                <a:gd name="T4" fmla="*/ 0 w 4"/>
                <a:gd name="T5" fmla="*/ 6 h 8"/>
              </a:gdLst>
              <a:ahLst/>
              <a:cxnLst>
                <a:cxn ang="0">
                  <a:pos x="T0" y="T1"/>
                </a:cxn>
                <a:cxn ang="0">
                  <a:pos x="T2" y="T3"/>
                </a:cxn>
                <a:cxn ang="0">
                  <a:pos x="T4" y="T5"/>
                </a:cxn>
              </a:cxnLst>
              <a:rect l="0" t="0" r="r" b="b"/>
              <a:pathLst>
                <a:path w="4" h="8">
                  <a:moveTo>
                    <a:pt x="0" y="6"/>
                  </a:moveTo>
                  <a:cubicBezTo>
                    <a:pt x="0" y="6"/>
                    <a:pt x="1" y="0"/>
                    <a:pt x="3" y="1"/>
                  </a:cubicBezTo>
                  <a:cubicBezTo>
                    <a:pt x="4" y="2"/>
                    <a:pt x="1" y="8"/>
                    <a:pt x="0" y="6"/>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63" name="Freeform 27">
              <a:extLst>
                <a:ext uri="{FF2B5EF4-FFF2-40B4-BE49-F238E27FC236}">
                  <a16:creationId xmlns:a16="http://schemas.microsoft.com/office/drawing/2014/main" id="{85B50622-3E47-46EA-8967-059EB66C83B6}"/>
                </a:ext>
              </a:extLst>
            </p:cNvPr>
            <p:cNvSpPr>
              <a:spLocks/>
            </p:cNvSpPr>
            <p:nvPr/>
          </p:nvSpPr>
          <p:spPr bwMode="auto">
            <a:xfrm>
              <a:off x="1928241" y="4574884"/>
              <a:ext cx="14132" cy="5207"/>
            </a:xfrm>
            <a:custGeom>
              <a:avLst/>
              <a:gdLst>
                <a:gd name="T0" fmla="*/ 3 w 5"/>
                <a:gd name="T1" fmla="*/ 0 h 2"/>
                <a:gd name="T2" fmla="*/ 1 w 5"/>
                <a:gd name="T3" fmla="*/ 1 h 2"/>
                <a:gd name="T4" fmla="*/ 3 w 5"/>
                <a:gd name="T5" fmla="*/ 0 h 2"/>
              </a:gdLst>
              <a:ahLst/>
              <a:cxnLst>
                <a:cxn ang="0">
                  <a:pos x="T0" y="T1"/>
                </a:cxn>
                <a:cxn ang="0">
                  <a:pos x="T2" y="T3"/>
                </a:cxn>
                <a:cxn ang="0">
                  <a:pos x="T4" y="T5"/>
                </a:cxn>
              </a:cxnLst>
              <a:rect l="0" t="0" r="r" b="b"/>
              <a:pathLst>
                <a:path w="5" h="2">
                  <a:moveTo>
                    <a:pt x="3" y="0"/>
                  </a:moveTo>
                  <a:cubicBezTo>
                    <a:pt x="3" y="0"/>
                    <a:pt x="0" y="1"/>
                    <a:pt x="1" y="1"/>
                  </a:cubicBezTo>
                  <a:cubicBezTo>
                    <a:pt x="2" y="2"/>
                    <a:pt x="5" y="1"/>
                    <a:pt x="3" y="0"/>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64" name="Freeform 28">
              <a:extLst>
                <a:ext uri="{FF2B5EF4-FFF2-40B4-BE49-F238E27FC236}">
                  <a16:creationId xmlns:a16="http://schemas.microsoft.com/office/drawing/2014/main" id="{71021148-14D6-4E81-86FB-4A8F101E07FA}"/>
                </a:ext>
              </a:extLst>
            </p:cNvPr>
            <p:cNvSpPr>
              <a:spLocks/>
            </p:cNvSpPr>
            <p:nvPr/>
          </p:nvSpPr>
          <p:spPr bwMode="auto">
            <a:xfrm>
              <a:off x="2036838" y="4635132"/>
              <a:ext cx="14132" cy="17107"/>
            </a:xfrm>
            <a:custGeom>
              <a:avLst/>
              <a:gdLst>
                <a:gd name="T0" fmla="*/ 2 w 5"/>
                <a:gd name="T1" fmla="*/ 1 h 6"/>
                <a:gd name="T2" fmla="*/ 0 w 5"/>
                <a:gd name="T3" fmla="*/ 4 h 6"/>
                <a:gd name="T4" fmla="*/ 2 w 5"/>
                <a:gd name="T5" fmla="*/ 5 h 6"/>
                <a:gd name="T6" fmla="*/ 2 w 5"/>
                <a:gd name="T7" fmla="*/ 1 h 6"/>
              </a:gdLst>
              <a:ahLst/>
              <a:cxnLst>
                <a:cxn ang="0">
                  <a:pos x="T0" y="T1"/>
                </a:cxn>
                <a:cxn ang="0">
                  <a:pos x="T2" y="T3"/>
                </a:cxn>
                <a:cxn ang="0">
                  <a:pos x="T4" y="T5"/>
                </a:cxn>
                <a:cxn ang="0">
                  <a:pos x="T6" y="T7"/>
                </a:cxn>
              </a:cxnLst>
              <a:rect l="0" t="0" r="r" b="b"/>
              <a:pathLst>
                <a:path w="5" h="6">
                  <a:moveTo>
                    <a:pt x="2" y="1"/>
                  </a:moveTo>
                  <a:cubicBezTo>
                    <a:pt x="1" y="1"/>
                    <a:pt x="0" y="3"/>
                    <a:pt x="0" y="4"/>
                  </a:cubicBezTo>
                  <a:cubicBezTo>
                    <a:pt x="0" y="4"/>
                    <a:pt x="2" y="6"/>
                    <a:pt x="2" y="5"/>
                  </a:cubicBezTo>
                  <a:cubicBezTo>
                    <a:pt x="3" y="4"/>
                    <a:pt x="5" y="0"/>
                    <a:pt x="2" y="1"/>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65" name="Freeform 29">
              <a:extLst>
                <a:ext uri="{FF2B5EF4-FFF2-40B4-BE49-F238E27FC236}">
                  <a16:creationId xmlns:a16="http://schemas.microsoft.com/office/drawing/2014/main" id="{DF8E5945-8289-45AF-8D66-06D530290B41}"/>
                </a:ext>
              </a:extLst>
            </p:cNvPr>
            <p:cNvSpPr>
              <a:spLocks/>
            </p:cNvSpPr>
            <p:nvPr/>
          </p:nvSpPr>
          <p:spPr bwMode="auto">
            <a:xfrm>
              <a:off x="1781711" y="4609099"/>
              <a:ext cx="11157" cy="8182"/>
            </a:xfrm>
            <a:custGeom>
              <a:avLst/>
              <a:gdLst>
                <a:gd name="T0" fmla="*/ 2 w 4"/>
                <a:gd name="T1" fmla="*/ 0 h 3"/>
                <a:gd name="T2" fmla="*/ 1 w 4"/>
                <a:gd name="T3" fmla="*/ 2 h 3"/>
                <a:gd name="T4" fmla="*/ 2 w 4"/>
                <a:gd name="T5" fmla="*/ 0 h 3"/>
              </a:gdLst>
              <a:ahLst/>
              <a:cxnLst>
                <a:cxn ang="0">
                  <a:pos x="T0" y="T1"/>
                </a:cxn>
                <a:cxn ang="0">
                  <a:pos x="T2" y="T3"/>
                </a:cxn>
                <a:cxn ang="0">
                  <a:pos x="T4" y="T5"/>
                </a:cxn>
              </a:cxnLst>
              <a:rect l="0" t="0" r="r" b="b"/>
              <a:pathLst>
                <a:path w="4" h="3">
                  <a:moveTo>
                    <a:pt x="2" y="0"/>
                  </a:moveTo>
                  <a:cubicBezTo>
                    <a:pt x="1" y="0"/>
                    <a:pt x="0" y="1"/>
                    <a:pt x="1" y="2"/>
                  </a:cubicBezTo>
                  <a:cubicBezTo>
                    <a:pt x="2" y="3"/>
                    <a:pt x="4" y="1"/>
                    <a:pt x="2" y="0"/>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66" name="Freeform 30">
              <a:extLst>
                <a:ext uri="{FF2B5EF4-FFF2-40B4-BE49-F238E27FC236}">
                  <a16:creationId xmlns:a16="http://schemas.microsoft.com/office/drawing/2014/main" id="{B3409A58-605E-4E7A-944D-2807157DAAA3}"/>
                </a:ext>
              </a:extLst>
            </p:cNvPr>
            <p:cNvSpPr>
              <a:spLocks/>
            </p:cNvSpPr>
            <p:nvPr/>
          </p:nvSpPr>
          <p:spPr bwMode="auto">
            <a:xfrm>
              <a:off x="1896257" y="4643314"/>
              <a:ext cx="14132" cy="14132"/>
            </a:xfrm>
            <a:custGeom>
              <a:avLst/>
              <a:gdLst>
                <a:gd name="T0" fmla="*/ 2 w 5"/>
                <a:gd name="T1" fmla="*/ 1 h 5"/>
                <a:gd name="T2" fmla="*/ 1 w 5"/>
                <a:gd name="T3" fmla="*/ 3 h 5"/>
                <a:gd name="T4" fmla="*/ 4 w 5"/>
                <a:gd name="T5" fmla="*/ 4 h 5"/>
                <a:gd name="T6" fmla="*/ 4 w 5"/>
                <a:gd name="T7" fmla="*/ 2 h 5"/>
                <a:gd name="T8" fmla="*/ 2 w 5"/>
                <a:gd name="T9" fmla="*/ 1 h 5"/>
              </a:gdLst>
              <a:ahLst/>
              <a:cxnLst>
                <a:cxn ang="0">
                  <a:pos x="T0" y="T1"/>
                </a:cxn>
                <a:cxn ang="0">
                  <a:pos x="T2" y="T3"/>
                </a:cxn>
                <a:cxn ang="0">
                  <a:pos x="T4" y="T5"/>
                </a:cxn>
                <a:cxn ang="0">
                  <a:pos x="T6" y="T7"/>
                </a:cxn>
                <a:cxn ang="0">
                  <a:pos x="T8" y="T9"/>
                </a:cxn>
              </a:cxnLst>
              <a:rect l="0" t="0" r="r" b="b"/>
              <a:pathLst>
                <a:path w="5" h="5">
                  <a:moveTo>
                    <a:pt x="2" y="1"/>
                  </a:moveTo>
                  <a:cubicBezTo>
                    <a:pt x="1" y="1"/>
                    <a:pt x="0" y="2"/>
                    <a:pt x="1" y="3"/>
                  </a:cubicBezTo>
                  <a:cubicBezTo>
                    <a:pt x="2" y="4"/>
                    <a:pt x="3" y="5"/>
                    <a:pt x="4" y="4"/>
                  </a:cubicBezTo>
                  <a:cubicBezTo>
                    <a:pt x="4" y="4"/>
                    <a:pt x="5" y="2"/>
                    <a:pt x="4" y="2"/>
                  </a:cubicBezTo>
                  <a:cubicBezTo>
                    <a:pt x="4" y="1"/>
                    <a:pt x="3" y="0"/>
                    <a:pt x="2" y="1"/>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67" name="Freeform 31">
              <a:extLst>
                <a:ext uri="{FF2B5EF4-FFF2-40B4-BE49-F238E27FC236}">
                  <a16:creationId xmlns:a16="http://schemas.microsoft.com/office/drawing/2014/main" id="{780B2AB1-659A-4D09-BCD8-C3EA6D6C7742}"/>
                </a:ext>
              </a:extLst>
            </p:cNvPr>
            <p:cNvSpPr>
              <a:spLocks/>
            </p:cNvSpPr>
            <p:nvPr/>
          </p:nvSpPr>
          <p:spPr bwMode="auto">
            <a:xfrm>
              <a:off x="1867993" y="4752654"/>
              <a:ext cx="11157" cy="11157"/>
            </a:xfrm>
            <a:custGeom>
              <a:avLst/>
              <a:gdLst>
                <a:gd name="T0" fmla="*/ 3 w 4"/>
                <a:gd name="T1" fmla="*/ 1 h 4"/>
                <a:gd name="T2" fmla="*/ 1 w 4"/>
                <a:gd name="T3" fmla="*/ 4 h 4"/>
                <a:gd name="T4" fmla="*/ 4 w 4"/>
                <a:gd name="T5" fmla="*/ 2 h 4"/>
                <a:gd name="T6" fmla="*/ 3 w 4"/>
                <a:gd name="T7" fmla="*/ 1 h 4"/>
              </a:gdLst>
              <a:ahLst/>
              <a:cxnLst>
                <a:cxn ang="0">
                  <a:pos x="T0" y="T1"/>
                </a:cxn>
                <a:cxn ang="0">
                  <a:pos x="T2" y="T3"/>
                </a:cxn>
                <a:cxn ang="0">
                  <a:pos x="T4" y="T5"/>
                </a:cxn>
                <a:cxn ang="0">
                  <a:pos x="T6" y="T7"/>
                </a:cxn>
              </a:cxnLst>
              <a:rect l="0" t="0" r="r" b="b"/>
              <a:pathLst>
                <a:path w="4" h="4">
                  <a:moveTo>
                    <a:pt x="3" y="1"/>
                  </a:moveTo>
                  <a:cubicBezTo>
                    <a:pt x="2" y="1"/>
                    <a:pt x="0" y="3"/>
                    <a:pt x="1" y="4"/>
                  </a:cubicBezTo>
                  <a:cubicBezTo>
                    <a:pt x="2" y="4"/>
                    <a:pt x="4" y="3"/>
                    <a:pt x="4" y="2"/>
                  </a:cubicBezTo>
                  <a:cubicBezTo>
                    <a:pt x="4" y="1"/>
                    <a:pt x="3" y="0"/>
                    <a:pt x="3" y="1"/>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68" name="Freeform 32">
              <a:extLst>
                <a:ext uri="{FF2B5EF4-FFF2-40B4-BE49-F238E27FC236}">
                  <a16:creationId xmlns:a16="http://schemas.microsoft.com/office/drawing/2014/main" id="{A3C8CB17-BABA-4AED-ABE9-5D966F1557ED}"/>
                </a:ext>
              </a:extLst>
            </p:cNvPr>
            <p:cNvSpPr>
              <a:spLocks/>
            </p:cNvSpPr>
            <p:nvPr/>
          </p:nvSpPr>
          <p:spPr bwMode="auto">
            <a:xfrm>
              <a:off x="1885101" y="4629182"/>
              <a:ext cx="117522" cy="140580"/>
            </a:xfrm>
            <a:custGeom>
              <a:avLst/>
              <a:gdLst>
                <a:gd name="T0" fmla="*/ 11 w 41"/>
                <a:gd name="T1" fmla="*/ 4 h 49"/>
                <a:gd name="T2" fmla="*/ 12 w 41"/>
                <a:gd name="T3" fmla="*/ 7 h 49"/>
                <a:gd name="T4" fmla="*/ 12 w 41"/>
                <a:gd name="T5" fmla="*/ 9 h 49"/>
                <a:gd name="T6" fmla="*/ 15 w 41"/>
                <a:gd name="T7" fmla="*/ 16 h 49"/>
                <a:gd name="T8" fmla="*/ 14 w 41"/>
                <a:gd name="T9" fmla="*/ 22 h 49"/>
                <a:gd name="T10" fmla="*/ 12 w 41"/>
                <a:gd name="T11" fmla="*/ 22 h 49"/>
                <a:gd name="T12" fmla="*/ 11 w 41"/>
                <a:gd name="T13" fmla="*/ 25 h 49"/>
                <a:gd name="T14" fmla="*/ 13 w 41"/>
                <a:gd name="T15" fmla="*/ 27 h 49"/>
                <a:gd name="T16" fmla="*/ 11 w 41"/>
                <a:gd name="T17" fmla="*/ 28 h 49"/>
                <a:gd name="T18" fmla="*/ 9 w 41"/>
                <a:gd name="T19" fmla="*/ 28 h 49"/>
                <a:gd name="T20" fmla="*/ 5 w 41"/>
                <a:gd name="T21" fmla="*/ 33 h 49"/>
                <a:gd name="T22" fmla="*/ 6 w 41"/>
                <a:gd name="T23" fmla="*/ 36 h 49"/>
                <a:gd name="T24" fmla="*/ 5 w 41"/>
                <a:gd name="T25" fmla="*/ 39 h 49"/>
                <a:gd name="T26" fmla="*/ 1 w 41"/>
                <a:gd name="T27" fmla="*/ 43 h 49"/>
                <a:gd name="T28" fmla="*/ 1 w 41"/>
                <a:gd name="T29" fmla="*/ 48 h 49"/>
                <a:gd name="T30" fmla="*/ 5 w 41"/>
                <a:gd name="T31" fmla="*/ 48 h 49"/>
                <a:gd name="T32" fmla="*/ 9 w 41"/>
                <a:gd name="T33" fmla="*/ 46 h 49"/>
                <a:gd name="T34" fmla="*/ 11 w 41"/>
                <a:gd name="T35" fmla="*/ 44 h 49"/>
                <a:gd name="T36" fmla="*/ 7 w 41"/>
                <a:gd name="T37" fmla="*/ 44 h 49"/>
                <a:gd name="T38" fmla="*/ 12 w 41"/>
                <a:gd name="T39" fmla="*/ 39 h 49"/>
                <a:gd name="T40" fmla="*/ 14 w 41"/>
                <a:gd name="T41" fmla="*/ 40 h 49"/>
                <a:gd name="T42" fmla="*/ 21 w 41"/>
                <a:gd name="T43" fmla="*/ 40 h 49"/>
                <a:gd name="T44" fmla="*/ 30 w 41"/>
                <a:gd name="T45" fmla="*/ 35 h 49"/>
                <a:gd name="T46" fmla="*/ 36 w 41"/>
                <a:gd name="T47" fmla="*/ 34 h 49"/>
                <a:gd name="T48" fmla="*/ 39 w 41"/>
                <a:gd name="T49" fmla="*/ 31 h 49"/>
                <a:gd name="T50" fmla="*/ 39 w 41"/>
                <a:gd name="T51" fmla="*/ 31 h 49"/>
                <a:gd name="T52" fmla="*/ 38 w 41"/>
                <a:gd name="T53" fmla="*/ 28 h 49"/>
                <a:gd name="T54" fmla="*/ 40 w 41"/>
                <a:gd name="T55" fmla="*/ 27 h 49"/>
                <a:gd name="T56" fmla="*/ 38 w 41"/>
                <a:gd name="T57" fmla="*/ 23 h 49"/>
                <a:gd name="T58" fmla="*/ 38 w 41"/>
                <a:gd name="T59" fmla="*/ 18 h 49"/>
                <a:gd name="T60" fmla="*/ 34 w 41"/>
                <a:gd name="T61" fmla="*/ 24 h 49"/>
                <a:gd name="T62" fmla="*/ 33 w 41"/>
                <a:gd name="T63" fmla="*/ 20 h 49"/>
                <a:gd name="T64" fmla="*/ 30 w 41"/>
                <a:gd name="T65" fmla="*/ 20 h 49"/>
                <a:gd name="T66" fmla="*/ 28 w 41"/>
                <a:gd name="T67" fmla="*/ 20 h 49"/>
                <a:gd name="T68" fmla="*/ 25 w 41"/>
                <a:gd name="T69" fmla="*/ 22 h 49"/>
                <a:gd name="T70" fmla="*/ 26 w 41"/>
                <a:gd name="T71" fmla="*/ 18 h 49"/>
                <a:gd name="T72" fmla="*/ 27 w 41"/>
                <a:gd name="T73" fmla="*/ 16 h 49"/>
                <a:gd name="T74" fmla="*/ 30 w 41"/>
                <a:gd name="T75" fmla="*/ 17 h 49"/>
                <a:gd name="T76" fmla="*/ 34 w 41"/>
                <a:gd name="T77" fmla="*/ 18 h 49"/>
                <a:gd name="T78" fmla="*/ 36 w 41"/>
                <a:gd name="T79" fmla="*/ 17 h 49"/>
                <a:gd name="T80" fmla="*/ 34 w 41"/>
                <a:gd name="T81" fmla="*/ 12 h 49"/>
                <a:gd name="T82" fmla="*/ 29 w 41"/>
                <a:gd name="T83" fmla="*/ 8 h 49"/>
                <a:gd name="T84" fmla="*/ 26 w 41"/>
                <a:gd name="T85" fmla="*/ 3 h 49"/>
                <a:gd name="T86" fmla="*/ 24 w 41"/>
                <a:gd name="T87" fmla="*/ 1 h 49"/>
                <a:gd name="T88" fmla="*/ 19 w 41"/>
                <a:gd name="T89" fmla="*/ 0 h 49"/>
                <a:gd name="T90" fmla="*/ 17 w 41"/>
                <a:gd name="T91" fmla="*/ 1 h 49"/>
                <a:gd name="T92" fmla="*/ 14 w 41"/>
                <a:gd name="T93" fmla="*/ 0 h 49"/>
                <a:gd name="T94" fmla="*/ 11 w 41"/>
                <a:gd name="T95"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49">
                  <a:moveTo>
                    <a:pt x="11" y="4"/>
                  </a:moveTo>
                  <a:cubicBezTo>
                    <a:pt x="12" y="4"/>
                    <a:pt x="12" y="6"/>
                    <a:pt x="12" y="7"/>
                  </a:cubicBezTo>
                  <a:cubicBezTo>
                    <a:pt x="12" y="7"/>
                    <a:pt x="11" y="8"/>
                    <a:pt x="12" y="9"/>
                  </a:cubicBezTo>
                  <a:cubicBezTo>
                    <a:pt x="12" y="10"/>
                    <a:pt x="15" y="15"/>
                    <a:pt x="15" y="16"/>
                  </a:cubicBezTo>
                  <a:cubicBezTo>
                    <a:pt x="15" y="17"/>
                    <a:pt x="15" y="22"/>
                    <a:pt x="14" y="22"/>
                  </a:cubicBezTo>
                  <a:cubicBezTo>
                    <a:pt x="13" y="22"/>
                    <a:pt x="12" y="21"/>
                    <a:pt x="12" y="22"/>
                  </a:cubicBezTo>
                  <a:cubicBezTo>
                    <a:pt x="11" y="23"/>
                    <a:pt x="10" y="24"/>
                    <a:pt x="11" y="25"/>
                  </a:cubicBezTo>
                  <a:cubicBezTo>
                    <a:pt x="12" y="26"/>
                    <a:pt x="13" y="27"/>
                    <a:pt x="13" y="27"/>
                  </a:cubicBezTo>
                  <a:cubicBezTo>
                    <a:pt x="13" y="28"/>
                    <a:pt x="12" y="29"/>
                    <a:pt x="11" y="28"/>
                  </a:cubicBezTo>
                  <a:cubicBezTo>
                    <a:pt x="10" y="28"/>
                    <a:pt x="10" y="28"/>
                    <a:pt x="9" y="28"/>
                  </a:cubicBezTo>
                  <a:cubicBezTo>
                    <a:pt x="9" y="29"/>
                    <a:pt x="5" y="33"/>
                    <a:pt x="5" y="33"/>
                  </a:cubicBezTo>
                  <a:cubicBezTo>
                    <a:pt x="5" y="34"/>
                    <a:pt x="6" y="35"/>
                    <a:pt x="6" y="36"/>
                  </a:cubicBezTo>
                  <a:cubicBezTo>
                    <a:pt x="6" y="37"/>
                    <a:pt x="5" y="38"/>
                    <a:pt x="5" y="39"/>
                  </a:cubicBezTo>
                  <a:cubicBezTo>
                    <a:pt x="4" y="40"/>
                    <a:pt x="1" y="42"/>
                    <a:pt x="1" y="43"/>
                  </a:cubicBezTo>
                  <a:cubicBezTo>
                    <a:pt x="1" y="44"/>
                    <a:pt x="0" y="48"/>
                    <a:pt x="1" y="48"/>
                  </a:cubicBezTo>
                  <a:cubicBezTo>
                    <a:pt x="2" y="49"/>
                    <a:pt x="5" y="49"/>
                    <a:pt x="5" y="48"/>
                  </a:cubicBezTo>
                  <a:cubicBezTo>
                    <a:pt x="6" y="47"/>
                    <a:pt x="8" y="46"/>
                    <a:pt x="9" y="46"/>
                  </a:cubicBezTo>
                  <a:cubicBezTo>
                    <a:pt x="10" y="46"/>
                    <a:pt x="12" y="44"/>
                    <a:pt x="11" y="44"/>
                  </a:cubicBezTo>
                  <a:cubicBezTo>
                    <a:pt x="10" y="43"/>
                    <a:pt x="5" y="45"/>
                    <a:pt x="7" y="44"/>
                  </a:cubicBezTo>
                  <a:cubicBezTo>
                    <a:pt x="8" y="42"/>
                    <a:pt x="11" y="40"/>
                    <a:pt x="12" y="39"/>
                  </a:cubicBezTo>
                  <a:cubicBezTo>
                    <a:pt x="12" y="38"/>
                    <a:pt x="13" y="42"/>
                    <a:pt x="14" y="40"/>
                  </a:cubicBezTo>
                  <a:cubicBezTo>
                    <a:pt x="14" y="39"/>
                    <a:pt x="19" y="41"/>
                    <a:pt x="21" y="40"/>
                  </a:cubicBezTo>
                  <a:cubicBezTo>
                    <a:pt x="24" y="38"/>
                    <a:pt x="29" y="35"/>
                    <a:pt x="30" y="35"/>
                  </a:cubicBezTo>
                  <a:cubicBezTo>
                    <a:pt x="31" y="34"/>
                    <a:pt x="36" y="35"/>
                    <a:pt x="36" y="34"/>
                  </a:cubicBezTo>
                  <a:cubicBezTo>
                    <a:pt x="37" y="33"/>
                    <a:pt x="38" y="31"/>
                    <a:pt x="39" y="31"/>
                  </a:cubicBezTo>
                  <a:cubicBezTo>
                    <a:pt x="39" y="32"/>
                    <a:pt x="41" y="32"/>
                    <a:pt x="39" y="31"/>
                  </a:cubicBezTo>
                  <a:cubicBezTo>
                    <a:pt x="38" y="29"/>
                    <a:pt x="37" y="28"/>
                    <a:pt x="38" y="28"/>
                  </a:cubicBezTo>
                  <a:cubicBezTo>
                    <a:pt x="40" y="28"/>
                    <a:pt x="40" y="28"/>
                    <a:pt x="40" y="27"/>
                  </a:cubicBezTo>
                  <a:cubicBezTo>
                    <a:pt x="40" y="25"/>
                    <a:pt x="39" y="25"/>
                    <a:pt x="38" y="23"/>
                  </a:cubicBezTo>
                  <a:cubicBezTo>
                    <a:pt x="38" y="22"/>
                    <a:pt x="39" y="17"/>
                    <a:pt x="38" y="18"/>
                  </a:cubicBezTo>
                  <a:cubicBezTo>
                    <a:pt x="37" y="19"/>
                    <a:pt x="35" y="24"/>
                    <a:pt x="34" y="24"/>
                  </a:cubicBezTo>
                  <a:cubicBezTo>
                    <a:pt x="33" y="23"/>
                    <a:pt x="34" y="20"/>
                    <a:pt x="33" y="20"/>
                  </a:cubicBezTo>
                  <a:cubicBezTo>
                    <a:pt x="32" y="20"/>
                    <a:pt x="31" y="21"/>
                    <a:pt x="30" y="20"/>
                  </a:cubicBezTo>
                  <a:cubicBezTo>
                    <a:pt x="29" y="19"/>
                    <a:pt x="28" y="19"/>
                    <a:pt x="28" y="20"/>
                  </a:cubicBezTo>
                  <a:cubicBezTo>
                    <a:pt x="27" y="21"/>
                    <a:pt x="25" y="24"/>
                    <a:pt x="25" y="22"/>
                  </a:cubicBezTo>
                  <a:cubicBezTo>
                    <a:pt x="24" y="21"/>
                    <a:pt x="27" y="18"/>
                    <a:pt x="26" y="18"/>
                  </a:cubicBezTo>
                  <a:cubicBezTo>
                    <a:pt x="25" y="17"/>
                    <a:pt x="26" y="15"/>
                    <a:pt x="27" y="16"/>
                  </a:cubicBezTo>
                  <a:cubicBezTo>
                    <a:pt x="28" y="16"/>
                    <a:pt x="29" y="17"/>
                    <a:pt x="30" y="17"/>
                  </a:cubicBezTo>
                  <a:cubicBezTo>
                    <a:pt x="32" y="17"/>
                    <a:pt x="34" y="17"/>
                    <a:pt x="34" y="18"/>
                  </a:cubicBezTo>
                  <a:cubicBezTo>
                    <a:pt x="35" y="18"/>
                    <a:pt x="36" y="20"/>
                    <a:pt x="36" y="17"/>
                  </a:cubicBezTo>
                  <a:cubicBezTo>
                    <a:pt x="36" y="14"/>
                    <a:pt x="34" y="12"/>
                    <a:pt x="34" y="12"/>
                  </a:cubicBezTo>
                  <a:cubicBezTo>
                    <a:pt x="33" y="12"/>
                    <a:pt x="30" y="9"/>
                    <a:pt x="29" y="8"/>
                  </a:cubicBezTo>
                  <a:cubicBezTo>
                    <a:pt x="28" y="7"/>
                    <a:pt x="26" y="4"/>
                    <a:pt x="26" y="3"/>
                  </a:cubicBezTo>
                  <a:cubicBezTo>
                    <a:pt x="26" y="2"/>
                    <a:pt x="24" y="2"/>
                    <a:pt x="24" y="1"/>
                  </a:cubicBezTo>
                  <a:cubicBezTo>
                    <a:pt x="23" y="1"/>
                    <a:pt x="20" y="0"/>
                    <a:pt x="19" y="0"/>
                  </a:cubicBezTo>
                  <a:cubicBezTo>
                    <a:pt x="19" y="1"/>
                    <a:pt x="19" y="1"/>
                    <a:pt x="17" y="1"/>
                  </a:cubicBezTo>
                  <a:cubicBezTo>
                    <a:pt x="15" y="0"/>
                    <a:pt x="14" y="0"/>
                    <a:pt x="14" y="0"/>
                  </a:cubicBezTo>
                  <a:cubicBezTo>
                    <a:pt x="13" y="1"/>
                    <a:pt x="11" y="3"/>
                    <a:pt x="11" y="4"/>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69" name="Freeform 36">
              <a:extLst>
                <a:ext uri="{FF2B5EF4-FFF2-40B4-BE49-F238E27FC236}">
                  <a16:creationId xmlns:a16="http://schemas.microsoft.com/office/drawing/2014/main" id="{6687E585-5412-4AB0-A3F5-D85104792887}"/>
                </a:ext>
              </a:extLst>
            </p:cNvPr>
            <p:cNvSpPr>
              <a:spLocks/>
            </p:cNvSpPr>
            <p:nvPr/>
          </p:nvSpPr>
          <p:spPr bwMode="auto">
            <a:xfrm>
              <a:off x="1698404" y="4069836"/>
              <a:ext cx="458931" cy="553395"/>
            </a:xfrm>
            <a:custGeom>
              <a:avLst/>
              <a:gdLst>
                <a:gd name="T0" fmla="*/ 159 w 160"/>
                <a:gd name="T1" fmla="*/ 177 h 193"/>
                <a:gd name="T2" fmla="*/ 153 w 160"/>
                <a:gd name="T3" fmla="*/ 165 h 193"/>
                <a:gd name="T4" fmla="*/ 156 w 160"/>
                <a:gd name="T5" fmla="*/ 154 h 193"/>
                <a:gd name="T6" fmla="*/ 153 w 160"/>
                <a:gd name="T7" fmla="*/ 143 h 193"/>
                <a:gd name="T8" fmla="*/ 148 w 160"/>
                <a:gd name="T9" fmla="*/ 128 h 193"/>
                <a:gd name="T10" fmla="*/ 147 w 160"/>
                <a:gd name="T11" fmla="*/ 105 h 193"/>
                <a:gd name="T12" fmla="*/ 154 w 160"/>
                <a:gd name="T13" fmla="*/ 90 h 193"/>
                <a:gd name="T14" fmla="*/ 142 w 160"/>
                <a:gd name="T15" fmla="*/ 81 h 193"/>
                <a:gd name="T16" fmla="*/ 129 w 160"/>
                <a:gd name="T17" fmla="*/ 91 h 193"/>
                <a:gd name="T18" fmla="*/ 122 w 160"/>
                <a:gd name="T19" fmla="*/ 78 h 193"/>
                <a:gd name="T20" fmla="*/ 108 w 160"/>
                <a:gd name="T21" fmla="*/ 85 h 193"/>
                <a:gd name="T22" fmla="*/ 102 w 160"/>
                <a:gd name="T23" fmla="*/ 77 h 193"/>
                <a:gd name="T24" fmla="*/ 101 w 160"/>
                <a:gd name="T25" fmla="*/ 62 h 193"/>
                <a:gd name="T26" fmla="*/ 90 w 160"/>
                <a:gd name="T27" fmla="*/ 49 h 193"/>
                <a:gd name="T28" fmla="*/ 93 w 160"/>
                <a:gd name="T29" fmla="*/ 39 h 193"/>
                <a:gd name="T30" fmla="*/ 96 w 160"/>
                <a:gd name="T31" fmla="*/ 25 h 193"/>
                <a:gd name="T32" fmla="*/ 104 w 160"/>
                <a:gd name="T33" fmla="*/ 8 h 193"/>
                <a:gd name="T34" fmla="*/ 88 w 160"/>
                <a:gd name="T35" fmla="*/ 4 h 193"/>
                <a:gd name="T36" fmla="*/ 75 w 160"/>
                <a:gd name="T37" fmla="*/ 17 h 193"/>
                <a:gd name="T38" fmla="*/ 78 w 160"/>
                <a:gd name="T39" fmla="*/ 34 h 193"/>
                <a:gd name="T40" fmla="*/ 63 w 160"/>
                <a:gd name="T41" fmla="*/ 33 h 193"/>
                <a:gd name="T42" fmla="*/ 59 w 160"/>
                <a:gd name="T43" fmla="*/ 41 h 193"/>
                <a:gd name="T44" fmla="*/ 52 w 160"/>
                <a:gd name="T45" fmla="*/ 44 h 193"/>
                <a:gd name="T46" fmla="*/ 51 w 160"/>
                <a:gd name="T47" fmla="*/ 58 h 193"/>
                <a:gd name="T48" fmla="*/ 45 w 160"/>
                <a:gd name="T49" fmla="*/ 52 h 193"/>
                <a:gd name="T50" fmla="*/ 42 w 160"/>
                <a:gd name="T51" fmla="*/ 65 h 193"/>
                <a:gd name="T52" fmla="*/ 35 w 160"/>
                <a:gd name="T53" fmla="*/ 65 h 193"/>
                <a:gd name="T54" fmla="*/ 32 w 160"/>
                <a:gd name="T55" fmla="*/ 68 h 193"/>
                <a:gd name="T56" fmla="*/ 29 w 160"/>
                <a:gd name="T57" fmla="*/ 74 h 193"/>
                <a:gd name="T58" fmla="*/ 33 w 160"/>
                <a:gd name="T59" fmla="*/ 86 h 193"/>
                <a:gd name="T60" fmla="*/ 31 w 160"/>
                <a:gd name="T61" fmla="*/ 88 h 193"/>
                <a:gd name="T62" fmla="*/ 35 w 160"/>
                <a:gd name="T63" fmla="*/ 102 h 193"/>
                <a:gd name="T64" fmla="*/ 28 w 160"/>
                <a:gd name="T65" fmla="*/ 97 h 193"/>
                <a:gd name="T66" fmla="*/ 21 w 160"/>
                <a:gd name="T67" fmla="*/ 86 h 193"/>
                <a:gd name="T68" fmla="*/ 24 w 160"/>
                <a:gd name="T69" fmla="*/ 98 h 193"/>
                <a:gd name="T70" fmla="*/ 13 w 160"/>
                <a:gd name="T71" fmla="*/ 106 h 193"/>
                <a:gd name="T72" fmla="*/ 25 w 160"/>
                <a:gd name="T73" fmla="*/ 106 h 193"/>
                <a:gd name="T74" fmla="*/ 29 w 160"/>
                <a:gd name="T75" fmla="*/ 108 h 193"/>
                <a:gd name="T76" fmla="*/ 18 w 160"/>
                <a:gd name="T77" fmla="*/ 117 h 193"/>
                <a:gd name="T78" fmla="*/ 24 w 160"/>
                <a:gd name="T79" fmla="*/ 116 h 193"/>
                <a:gd name="T80" fmla="*/ 26 w 160"/>
                <a:gd name="T81" fmla="*/ 121 h 193"/>
                <a:gd name="T82" fmla="*/ 22 w 160"/>
                <a:gd name="T83" fmla="*/ 126 h 193"/>
                <a:gd name="T84" fmla="*/ 6 w 160"/>
                <a:gd name="T85" fmla="*/ 128 h 193"/>
                <a:gd name="T86" fmla="*/ 3 w 160"/>
                <a:gd name="T87" fmla="*/ 144 h 193"/>
                <a:gd name="T88" fmla="*/ 16 w 160"/>
                <a:gd name="T89" fmla="*/ 135 h 193"/>
                <a:gd name="T90" fmla="*/ 13 w 160"/>
                <a:gd name="T91" fmla="*/ 144 h 193"/>
                <a:gd name="T92" fmla="*/ 22 w 160"/>
                <a:gd name="T93" fmla="*/ 141 h 193"/>
                <a:gd name="T94" fmla="*/ 20 w 160"/>
                <a:gd name="T95" fmla="*/ 150 h 193"/>
                <a:gd name="T96" fmla="*/ 14 w 160"/>
                <a:gd name="T97" fmla="*/ 159 h 193"/>
                <a:gd name="T98" fmla="*/ 28 w 160"/>
                <a:gd name="T99" fmla="*/ 161 h 193"/>
                <a:gd name="T100" fmla="*/ 53 w 160"/>
                <a:gd name="T101" fmla="*/ 162 h 193"/>
                <a:gd name="T102" fmla="*/ 74 w 160"/>
                <a:gd name="T103" fmla="*/ 164 h 193"/>
                <a:gd name="T104" fmla="*/ 80 w 160"/>
                <a:gd name="T105" fmla="*/ 172 h 193"/>
                <a:gd name="T106" fmla="*/ 98 w 160"/>
                <a:gd name="T107" fmla="*/ 168 h 193"/>
                <a:gd name="T108" fmla="*/ 111 w 160"/>
                <a:gd name="T109" fmla="*/ 178 h 193"/>
                <a:gd name="T110" fmla="*/ 103 w 160"/>
                <a:gd name="T111" fmla="*/ 183 h 193"/>
                <a:gd name="T112" fmla="*/ 115 w 160"/>
                <a:gd name="T113" fmla="*/ 185 h 193"/>
                <a:gd name="T114" fmla="*/ 114 w 160"/>
                <a:gd name="T115" fmla="*/ 188 h 193"/>
                <a:gd name="T116" fmla="*/ 123 w 160"/>
                <a:gd name="T117" fmla="*/ 185 h 193"/>
                <a:gd name="T118" fmla="*/ 135 w 160"/>
                <a:gd name="T119" fmla="*/ 184 h 193"/>
                <a:gd name="T120" fmla="*/ 146 w 160"/>
                <a:gd name="T121" fmla="*/ 19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 h="193">
                  <a:moveTo>
                    <a:pt x="158" y="190"/>
                  </a:moveTo>
                  <a:cubicBezTo>
                    <a:pt x="159" y="185"/>
                    <a:pt x="155" y="183"/>
                    <a:pt x="156" y="182"/>
                  </a:cubicBezTo>
                  <a:cubicBezTo>
                    <a:pt x="156" y="181"/>
                    <a:pt x="160" y="178"/>
                    <a:pt x="159" y="177"/>
                  </a:cubicBezTo>
                  <a:cubicBezTo>
                    <a:pt x="158" y="176"/>
                    <a:pt x="153" y="175"/>
                    <a:pt x="155" y="173"/>
                  </a:cubicBezTo>
                  <a:cubicBezTo>
                    <a:pt x="156" y="172"/>
                    <a:pt x="157" y="171"/>
                    <a:pt x="156" y="170"/>
                  </a:cubicBezTo>
                  <a:cubicBezTo>
                    <a:pt x="155" y="170"/>
                    <a:pt x="152" y="166"/>
                    <a:pt x="153" y="165"/>
                  </a:cubicBezTo>
                  <a:cubicBezTo>
                    <a:pt x="153" y="164"/>
                    <a:pt x="156" y="162"/>
                    <a:pt x="156" y="161"/>
                  </a:cubicBezTo>
                  <a:cubicBezTo>
                    <a:pt x="156" y="160"/>
                    <a:pt x="155" y="158"/>
                    <a:pt x="155" y="157"/>
                  </a:cubicBezTo>
                  <a:cubicBezTo>
                    <a:pt x="156" y="157"/>
                    <a:pt x="157" y="155"/>
                    <a:pt x="156" y="154"/>
                  </a:cubicBezTo>
                  <a:cubicBezTo>
                    <a:pt x="155" y="153"/>
                    <a:pt x="153" y="152"/>
                    <a:pt x="153" y="151"/>
                  </a:cubicBezTo>
                  <a:cubicBezTo>
                    <a:pt x="153" y="150"/>
                    <a:pt x="151" y="147"/>
                    <a:pt x="152" y="147"/>
                  </a:cubicBezTo>
                  <a:cubicBezTo>
                    <a:pt x="153" y="146"/>
                    <a:pt x="154" y="143"/>
                    <a:pt x="153" y="143"/>
                  </a:cubicBezTo>
                  <a:cubicBezTo>
                    <a:pt x="153" y="142"/>
                    <a:pt x="151" y="140"/>
                    <a:pt x="150" y="140"/>
                  </a:cubicBezTo>
                  <a:cubicBezTo>
                    <a:pt x="150" y="140"/>
                    <a:pt x="148" y="139"/>
                    <a:pt x="148" y="138"/>
                  </a:cubicBezTo>
                  <a:cubicBezTo>
                    <a:pt x="148" y="137"/>
                    <a:pt x="149" y="128"/>
                    <a:pt x="148" y="128"/>
                  </a:cubicBezTo>
                  <a:cubicBezTo>
                    <a:pt x="147" y="128"/>
                    <a:pt x="145" y="127"/>
                    <a:pt x="144" y="124"/>
                  </a:cubicBezTo>
                  <a:cubicBezTo>
                    <a:pt x="143" y="122"/>
                    <a:pt x="143" y="111"/>
                    <a:pt x="144" y="110"/>
                  </a:cubicBezTo>
                  <a:cubicBezTo>
                    <a:pt x="145" y="110"/>
                    <a:pt x="147" y="107"/>
                    <a:pt x="147" y="105"/>
                  </a:cubicBezTo>
                  <a:cubicBezTo>
                    <a:pt x="147" y="103"/>
                    <a:pt x="149" y="101"/>
                    <a:pt x="149" y="99"/>
                  </a:cubicBezTo>
                  <a:cubicBezTo>
                    <a:pt x="150" y="96"/>
                    <a:pt x="150" y="94"/>
                    <a:pt x="150" y="94"/>
                  </a:cubicBezTo>
                  <a:cubicBezTo>
                    <a:pt x="151" y="93"/>
                    <a:pt x="155" y="91"/>
                    <a:pt x="154" y="90"/>
                  </a:cubicBezTo>
                  <a:cubicBezTo>
                    <a:pt x="153" y="89"/>
                    <a:pt x="149" y="84"/>
                    <a:pt x="149" y="84"/>
                  </a:cubicBezTo>
                  <a:cubicBezTo>
                    <a:pt x="149" y="83"/>
                    <a:pt x="147" y="80"/>
                    <a:pt x="146" y="80"/>
                  </a:cubicBezTo>
                  <a:cubicBezTo>
                    <a:pt x="145" y="80"/>
                    <a:pt x="143" y="80"/>
                    <a:pt x="142" y="81"/>
                  </a:cubicBezTo>
                  <a:cubicBezTo>
                    <a:pt x="141" y="83"/>
                    <a:pt x="138" y="90"/>
                    <a:pt x="138" y="91"/>
                  </a:cubicBezTo>
                  <a:cubicBezTo>
                    <a:pt x="138" y="92"/>
                    <a:pt x="135" y="95"/>
                    <a:pt x="134" y="94"/>
                  </a:cubicBezTo>
                  <a:cubicBezTo>
                    <a:pt x="133" y="93"/>
                    <a:pt x="129" y="93"/>
                    <a:pt x="129" y="91"/>
                  </a:cubicBezTo>
                  <a:cubicBezTo>
                    <a:pt x="129" y="90"/>
                    <a:pt x="128" y="88"/>
                    <a:pt x="127" y="87"/>
                  </a:cubicBezTo>
                  <a:cubicBezTo>
                    <a:pt x="127" y="86"/>
                    <a:pt x="124" y="85"/>
                    <a:pt x="124" y="84"/>
                  </a:cubicBezTo>
                  <a:cubicBezTo>
                    <a:pt x="124" y="82"/>
                    <a:pt x="124" y="79"/>
                    <a:pt x="122" y="78"/>
                  </a:cubicBezTo>
                  <a:cubicBezTo>
                    <a:pt x="121" y="78"/>
                    <a:pt x="117" y="81"/>
                    <a:pt x="116" y="82"/>
                  </a:cubicBezTo>
                  <a:cubicBezTo>
                    <a:pt x="115" y="83"/>
                    <a:pt x="113" y="85"/>
                    <a:pt x="112" y="85"/>
                  </a:cubicBezTo>
                  <a:cubicBezTo>
                    <a:pt x="111" y="85"/>
                    <a:pt x="109" y="85"/>
                    <a:pt x="108" y="85"/>
                  </a:cubicBezTo>
                  <a:cubicBezTo>
                    <a:pt x="107" y="86"/>
                    <a:pt x="105" y="86"/>
                    <a:pt x="104" y="85"/>
                  </a:cubicBezTo>
                  <a:cubicBezTo>
                    <a:pt x="104" y="85"/>
                    <a:pt x="102" y="83"/>
                    <a:pt x="102" y="82"/>
                  </a:cubicBezTo>
                  <a:cubicBezTo>
                    <a:pt x="102" y="81"/>
                    <a:pt x="103" y="79"/>
                    <a:pt x="102" y="77"/>
                  </a:cubicBezTo>
                  <a:cubicBezTo>
                    <a:pt x="101" y="76"/>
                    <a:pt x="97" y="74"/>
                    <a:pt x="98" y="73"/>
                  </a:cubicBezTo>
                  <a:cubicBezTo>
                    <a:pt x="98" y="71"/>
                    <a:pt x="98" y="67"/>
                    <a:pt x="99" y="66"/>
                  </a:cubicBezTo>
                  <a:cubicBezTo>
                    <a:pt x="100" y="65"/>
                    <a:pt x="102" y="63"/>
                    <a:pt x="101" y="62"/>
                  </a:cubicBezTo>
                  <a:cubicBezTo>
                    <a:pt x="100" y="61"/>
                    <a:pt x="97" y="62"/>
                    <a:pt x="96" y="61"/>
                  </a:cubicBezTo>
                  <a:cubicBezTo>
                    <a:pt x="96" y="60"/>
                    <a:pt x="92" y="55"/>
                    <a:pt x="91" y="53"/>
                  </a:cubicBezTo>
                  <a:cubicBezTo>
                    <a:pt x="91" y="52"/>
                    <a:pt x="89" y="49"/>
                    <a:pt x="90" y="49"/>
                  </a:cubicBezTo>
                  <a:cubicBezTo>
                    <a:pt x="91" y="48"/>
                    <a:pt x="93" y="46"/>
                    <a:pt x="93" y="45"/>
                  </a:cubicBezTo>
                  <a:cubicBezTo>
                    <a:pt x="93" y="45"/>
                    <a:pt x="93" y="43"/>
                    <a:pt x="94" y="42"/>
                  </a:cubicBezTo>
                  <a:cubicBezTo>
                    <a:pt x="95" y="42"/>
                    <a:pt x="94" y="40"/>
                    <a:pt x="93" y="39"/>
                  </a:cubicBezTo>
                  <a:cubicBezTo>
                    <a:pt x="93" y="39"/>
                    <a:pt x="91" y="37"/>
                    <a:pt x="92" y="36"/>
                  </a:cubicBezTo>
                  <a:cubicBezTo>
                    <a:pt x="93" y="35"/>
                    <a:pt x="94" y="32"/>
                    <a:pt x="94" y="30"/>
                  </a:cubicBezTo>
                  <a:cubicBezTo>
                    <a:pt x="94" y="29"/>
                    <a:pt x="94" y="26"/>
                    <a:pt x="96" y="25"/>
                  </a:cubicBezTo>
                  <a:cubicBezTo>
                    <a:pt x="97" y="24"/>
                    <a:pt x="101" y="20"/>
                    <a:pt x="101" y="19"/>
                  </a:cubicBezTo>
                  <a:cubicBezTo>
                    <a:pt x="102" y="18"/>
                    <a:pt x="102" y="12"/>
                    <a:pt x="103" y="11"/>
                  </a:cubicBezTo>
                  <a:cubicBezTo>
                    <a:pt x="104" y="11"/>
                    <a:pt x="105" y="9"/>
                    <a:pt x="104" y="8"/>
                  </a:cubicBezTo>
                  <a:cubicBezTo>
                    <a:pt x="103" y="7"/>
                    <a:pt x="96" y="0"/>
                    <a:pt x="96" y="0"/>
                  </a:cubicBezTo>
                  <a:cubicBezTo>
                    <a:pt x="95" y="1"/>
                    <a:pt x="93" y="0"/>
                    <a:pt x="92" y="1"/>
                  </a:cubicBezTo>
                  <a:cubicBezTo>
                    <a:pt x="91" y="2"/>
                    <a:pt x="88" y="4"/>
                    <a:pt x="88" y="4"/>
                  </a:cubicBezTo>
                  <a:cubicBezTo>
                    <a:pt x="87" y="5"/>
                    <a:pt x="85" y="8"/>
                    <a:pt x="83" y="6"/>
                  </a:cubicBezTo>
                  <a:cubicBezTo>
                    <a:pt x="81" y="5"/>
                    <a:pt x="82" y="11"/>
                    <a:pt x="80" y="11"/>
                  </a:cubicBezTo>
                  <a:cubicBezTo>
                    <a:pt x="78" y="11"/>
                    <a:pt x="75" y="16"/>
                    <a:pt x="75" y="17"/>
                  </a:cubicBezTo>
                  <a:cubicBezTo>
                    <a:pt x="75" y="19"/>
                    <a:pt x="72" y="22"/>
                    <a:pt x="72" y="23"/>
                  </a:cubicBezTo>
                  <a:cubicBezTo>
                    <a:pt x="72" y="24"/>
                    <a:pt x="72" y="29"/>
                    <a:pt x="74" y="29"/>
                  </a:cubicBezTo>
                  <a:cubicBezTo>
                    <a:pt x="75" y="29"/>
                    <a:pt x="78" y="30"/>
                    <a:pt x="78" y="34"/>
                  </a:cubicBezTo>
                  <a:cubicBezTo>
                    <a:pt x="78" y="37"/>
                    <a:pt x="77" y="35"/>
                    <a:pt x="75" y="33"/>
                  </a:cubicBezTo>
                  <a:cubicBezTo>
                    <a:pt x="73" y="31"/>
                    <a:pt x="71" y="28"/>
                    <a:pt x="70" y="29"/>
                  </a:cubicBezTo>
                  <a:cubicBezTo>
                    <a:pt x="68" y="29"/>
                    <a:pt x="61" y="32"/>
                    <a:pt x="63" y="33"/>
                  </a:cubicBezTo>
                  <a:cubicBezTo>
                    <a:pt x="65" y="34"/>
                    <a:pt x="63" y="37"/>
                    <a:pt x="63" y="36"/>
                  </a:cubicBezTo>
                  <a:cubicBezTo>
                    <a:pt x="62" y="36"/>
                    <a:pt x="58" y="36"/>
                    <a:pt x="59" y="37"/>
                  </a:cubicBezTo>
                  <a:cubicBezTo>
                    <a:pt x="60" y="39"/>
                    <a:pt x="60" y="41"/>
                    <a:pt x="59" y="41"/>
                  </a:cubicBezTo>
                  <a:cubicBezTo>
                    <a:pt x="57" y="40"/>
                    <a:pt x="55" y="41"/>
                    <a:pt x="56" y="42"/>
                  </a:cubicBezTo>
                  <a:cubicBezTo>
                    <a:pt x="57" y="43"/>
                    <a:pt x="57" y="46"/>
                    <a:pt x="56" y="45"/>
                  </a:cubicBezTo>
                  <a:cubicBezTo>
                    <a:pt x="55" y="45"/>
                    <a:pt x="53" y="43"/>
                    <a:pt x="52" y="44"/>
                  </a:cubicBezTo>
                  <a:cubicBezTo>
                    <a:pt x="52" y="45"/>
                    <a:pt x="48" y="50"/>
                    <a:pt x="48" y="50"/>
                  </a:cubicBezTo>
                  <a:cubicBezTo>
                    <a:pt x="48" y="50"/>
                    <a:pt x="48" y="53"/>
                    <a:pt x="49" y="54"/>
                  </a:cubicBezTo>
                  <a:cubicBezTo>
                    <a:pt x="51" y="55"/>
                    <a:pt x="50" y="57"/>
                    <a:pt x="51" y="58"/>
                  </a:cubicBezTo>
                  <a:cubicBezTo>
                    <a:pt x="52" y="60"/>
                    <a:pt x="52" y="62"/>
                    <a:pt x="50" y="60"/>
                  </a:cubicBezTo>
                  <a:cubicBezTo>
                    <a:pt x="48" y="58"/>
                    <a:pt x="47" y="57"/>
                    <a:pt x="47" y="56"/>
                  </a:cubicBezTo>
                  <a:cubicBezTo>
                    <a:pt x="47" y="54"/>
                    <a:pt x="47" y="51"/>
                    <a:pt x="45" y="52"/>
                  </a:cubicBezTo>
                  <a:cubicBezTo>
                    <a:pt x="44" y="53"/>
                    <a:pt x="42" y="55"/>
                    <a:pt x="41" y="56"/>
                  </a:cubicBezTo>
                  <a:cubicBezTo>
                    <a:pt x="40" y="58"/>
                    <a:pt x="35" y="62"/>
                    <a:pt x="36" y="62"/>
                  </a:cubicBezTo>
                  <a:cubicBezTo>
                    <a:pt x="38" y="62"/>
                    <a:pt x="41" y="65"/>
                    <a:pt x="42" y="65"/>
                  </a:cubicBezTo>
                  <a:cubicBezTo>
                    <a:pt x="44" y="65"/>
                    <a:pt x="47" y="67"/>
                    <a:pt x="44" y="67"/>
                  </a:cubicBezTo>
                  <a:cubicBezTo>
                    <a:pt x="41" y="67"/>
                    <a:pt x="39" y="65"/>
                    <a:pt x="38" y="66"/>
                  </a:cubicBezTo>
                  <a:cubicBezTo>
                    <a:pt x="38" y="67"/>
                    <a:pt x="35" y="65"/>
                    <a:pt x="35" y="65"/>
                  </a:cubicBezTo>
                  <a:cubicBezTo>
                    <a:pt x="35" y="65"/>
                    <a:pt x="33" y="67"/>
                    <a:pt x="34" y="67"/>
                  </a:cubicBezTo>
                  <a:cubicBezTo>
                    <a:pt x="36" y="68"/>
                    <a:pt x="37" y="71"/>
                    <a:pt x="36" y="70"/>
                  </a:cubicBezTo>
                  <a:cubicBezTo>
                    <a:pt x="34" y="69"/>
                    <a:pt x="33" y="68"/>
                    <a:pt x="32" y="68"/>
                  </a:cubicBezTo>
                  <a:cubicBezTo>
                    <a:pt x="31" y="69"/>
                    <a:pt x="30" y="71"/>
                    <a:pt x="31" y="72"/>
                  </a:cubicBezTo>
                  <a:cubicBezTo>
                    <a:pt x="32" y="72"/>
                    <a:pt x="39" y="77"/>
                    <a:pt x="36" y="77"/>
                  </a:cubicBezTo>
                  <a:cubicBezTo>
                    <a:pt x="33" y="77"/>
                    <a:pt x="29" y="72"/>
                    <a:pt x="29" y="74"/>
                  </a:cubicBezTo>
                  <a:cubicBezTo>
                    <a:pt x="29" y="75"/>
                    <a:pt x="28" y="79"/>
                    <a:pt x="28" y="79"/>
                  </a:cubicBezTo>
                  <a:cubicBezTo>
                    <a:pt x="28" y="79"/>
                    <a:pt x="28" y="82"/>
                    <a:pt x="30" y="83"/>
                  </a:cubicBezTo>
                  <a:cubicBezTo>
                    <a:pt x="31" y="84"/>
                    <a:pt x="31" y="87"/>
                    <a:pt x="33" y="86"/>
                  </a:cubicBezTo>
                  <a:cubicBezTo>
                    <a:pt x="35" y="84"/>
                    <a:pt x="37" y="82"/>
                    <a:pt x="38" y="84"/>
                  </a:cubicBezTo>
                  <a:cubicBezTo>
                    <a:pt x="38" y="85"/>
                    <a:pt x="39" y="88"/>
                    <a:pt x="36" y="87"/>
                  </a:cubicBezTo>
                  <a:cubicBezTo>
                    <a:pt x="34" y="87"/>
                    <a:pt x="31" y="87"/>
                    <a:pt x="31" y="88"/>
                  </a:cubicBezTo>
                  <a:cubicBezTo>
                    <a:pt x="31" y="90"/>
                    <a:pt x="33" y="92"/>
                    <a:pt x="35" y="93"/>
                  </a:cubicBezTo>
                  <a:cubicBezTo>
                    <a:pt x="37" y="94"/>
                    <a:pt x="38" y="98"/>
                    <a:pt x="39" y="98"/>
                  </a:cubicBezTo>
                  <a:cubicBezTo>
                    <a:pt x="39" y="99"/>
                    <a:pt x="36" y="104"/>
                    <a:pt x="35" y="102"/>
                  </a:cubicBezTo>
                  <a:cubicBezTo>
                    <a:pt x="34" y="101"/>
                    <a:pt x="37" y="97"/>
                    <a:pt x="36" y="96"/>
                  </a:cubicBezTo>
                  <a:cubicBezTo>
                    <a:pt x="35" y="95"/>
                    <a:pt x="33" y="92"/>
                    <a:pt x="32" y="93"/>
                  </a:cubicBezTo>
                  <a:cubicBezTo>
                    <a:pt x="32" y="95"/>
                    <a:pt x="29" y="98"/>
                    <a:pt x="28" y="97"/>
                  </a:cubicBezTo>
                  <a:cubicBezTo>
                    <a:pt x="27" y="96"/>
                    <a:pt x="31" y="92"/>
                    <a:pt x="29" y="91"/>
                  </a:cubicBezTo>
                  <a:cubicBezTo>
                    <a:pt x="27" y="89"/>
                    <a:pt x="24" y="91"/>
                    <a:pt x="24" y="89"/>
                  </a:cubicBezTo>
                  <a:cubicBezTo>
                    <a:pt x="24" y="88"/>
                    <a:pt x="22" y="85"/>
                    <a:pt x="21" y="86"/>
                  </a:cubicBezTo>
                  <a:cubicBezTo>
                    <a:pt x="21" y="88"/>
                    <a:pt x="16" y="92"/>
                    <a:pt x="18" y="92"/>
                  </a:cubicBezTo>
                  <a:cubicBezTo>
                    <a:pt x="19" y="93"/>
                    <a:pt x="19" y="94"/>
                    <a:pt x="20" y="95"/>
                  </a:cubicBezTo>
                  <a:cubicBezTo>
                    <a:pt x="22" y="96"/>
                    <a:pt x="25" y="98"/>
                    <a:pt x="24" y="98"/>
                  </a:cubicBezTo>
                  <a:cubicBezTo>
                    <a:pt x="22" y="98"/>
                    <a:pt x="18" y="95"/>
                    <a:pt x="17" y="97"/>
                  </a:cubicBezTo>
                  <a:cubicBezTo>
                    <a:pt x="17" y="99"/>
                    <a:pt x="14" y="102"/>
                    <a:pt x="15" y="103"/>
                  </a:cubicBezTo>
                  <a:cubicBezTo>
                    <a:pt x="15" y="104"/>
                    <a:pt x="13" y="104"/>
                    <a:pt x="13" y="106"/>
                  </a:cubicBezTo>
                  <a:cubicBezTo>
                    <a:pt x="13" y="108"/>
                    <a:pt x="13" y="110"/>
                    <a:pt x="14" y="110"/>
                  </a:cubicBezTo>
                  <a:cubicBezTo>
                    <a:pt x="15" y="110"/>
                    <a:pt x="17" y="110"/>
                    <a:pt x="18" y="109"/>
                  </a:cubicBezTo>
                  <a:cubicBezTo>
                    <a:pt x="19" y="108"/>
                    <a:pt x="24" y="107"/>
                    <a:pt x="25" y="106"/>
                  </a:cubicBezTo>
                  <a:cubicBezTo>
                    <a:pt x="26" y="104"/>
                    <a:pt x="28" y="103"/>
                    <a:pt x="29" y="103"/>
                  </a:cubicBezTo>
                  <a:cubicBezTo>
                    <a:pt x="30" y="104"/>
                    <a:pt x="25" y="107"/>
                    <a:pt x="27" y="107"/>
                  </a:cubicBezTo>
                  <a:cubicBezTo>
                    <a:pt x="28" y="107"/>
                    <a:pt x="32" y="108"/>
                    <a:pt x="29" y="108"/>
                  </a:cubicBezTo>
                  <a:cubicBezTo>
                    <a:pt x="27" y="108"/>
                    <a:pt x="23" y="108"/>
                    <a:pt x="22" y="109"/>
                  </a:cubicBezTo>
                  <a:cubicBezTo>
                    <a:pt x="21" y="110"/>
                    <a:pt x="16" y="113"/>
                    <a:pt x="16" y="114"/>
                  </a:cubicBezTo>
                  <a:cubicBezTo>
                    <a:pt x="17" y="115"/>
                    <a:pt x="17" y="118"/>
                    <a:pt x="18" y="117"/>
                  </a:cubicBezTo>
                  <a:cubicBezTo>
                    <a:pt x="20" y="116"/>
                    <a:pt x="22" y="112"/>
                    <a:pt x="24" y="113"/>
                  </a:cubicBezTo>
                  <a:cubicBezTo>
                    <a:pt x="25" y="114"/>
                    <a:pt x="30" y="111"/>
                    <a:pt x="29" y="112"/>
                  </a:cubicBezTo>
                  <a:cubicBezTo>
                    <a:pt x="29" y="114"/>
                    <a:pt x="25" y="115"/>
                    <a:pt x="24" y="116"/>
                  </a:cubicBezTo>
                  <a:cubicBezTo>
                    <a:pt x="23" y="116"/>
                    <a:pt x="17" y="119"/>
                    <a:pt x="18" y="120"/>
                  </a:cubicBezTo>
                  <a:cubicBezTo>
                    <a:pt x="18" y="120"/>
                    <a:pt x="19" y="122"/>
                    <a:pt x="21" y="121"/>
                  </a:cubicBezTo>
                  <a:cubicBezTo>
                    <a:pt x="23" y="119"/>
                    <a:pt x="24" y="121"/>
                    <a:pt x="26" y="121"/>
                  </a:cubicBezTo>
                  <a:cubicBezTo>
                    <a:pt x="27" y="120"/>
                    <a:pt x="30" y="118"/>
                    <a:pt x="30" y="120"/>
                  </a:cubicBezTo>
                  <a:cubicBezTo>
                    <a:pt x="30" y="121"/>
                    <a:pt x="28" y="123"/>
                    <a:pt x="26" y="123"/>
                  </a:cubicBezTo>
                  <a:cubicBezTo>
                    <a:pt x="24" y="124"/>
                    <a:pt x="24" y="126"/>
                    <a:pt x="22" y="126"/>
                  </a:cubicBezTo>
                  <a:cubicBezTo>
                    <a:pt x="20" y="125"/>
                    <a:pt x="18" y="125"/>
                    <a:pt x="16" y="126"/>
                  </a:cubicBezTo>
                  <a:cubicBezTo>
                    <a:pt x="15" y="128"/>
                    <a:pt x="12" y="129"/>
                    <a:pt x="11" y="129"/>
                  </a:cubicBezTo>
                  <a:cubicBezTo>
                    <a:pt x="9" y="129"/>
                    <a:pt x="8" y="127"/>
                    <a:pt x="6" y="128"/>
                  </a:cubicBezTo>
                  <a:cubicBezTo>
                    <a:pt x="4" y="129"/>
                    <a:pt x="1" y="131"/>
                    <a:pt x="1" y="133"/>
                  </a:cubicBezTo>
                  <a:cubicBezTo>
                    <a:pt x="1" y="134"/>
                    <a:pt x="0" y="137"/>
                    <a:pt x="2" y="138"/>
                  </a:cubicBezTo>
                  <a:cubicBezTo>
                    <a:pt x="3" y="139"/>
                    <a:pt x="1" y="144"/>
                    <a:pt x="3" y="144"/>
                  </a:cubicBezTo>
                  <a:cubicBezTo>
                    <a:pt x="5" y="145"/>
                    <a:pt x="9" y="143"/>
                    <a:pt x="10" y="141"/>
                  </a:cubicBezTo>
                  <a:cubicBezTo>
                    <a:pt x="12" y="140"/>
                    <a:pt x="12" y="138"/>
                    <a:pt x="13" y="136"/>
                  </a:cubicBezTo>
                  <a:cubicBezTo>
                    <a:pt x="15" y="134"/>
                    <a:pt x="16" y="133"/>
                    <a:pt x="16" y="135"/>
                  </a:cubicBezTo>
                  <a:cubicBezTo>
                    <a:pt x="15" y="138"/>
                    <a:pt x="14" y="140"/>
                    <a:pt x="16" y="140"/>
                  </a:cubicBezTo>
                  <a:cubicBezTo>
                    <a:pt x="17" y="140"/>
                    <a:pt x="21" y="139"/>
                    <a:pt x="19" y="140"/>
                  </a:cubicBezTo>
                  <a:cubicBezTo>
                    <a:pt x="17" y="141"/>
                    <a:pt x="14" y="143"/>
                    <a:pt x="13" y="144"/>
                  </a:cubicBezTo>
                  <a:cubicBezTo>
                    <a:pt x="11" y="146"/>
                    <a:pt x="10" y="150"/>
                    <a:pt x="10" y="150"/>
                  </a:cubicBezTo>
                  <a:cubicBezTo>
                    <a:pt x="10" y="150"/>
                    <a:pt x="13" y="151"/>
                    <a:pt x="14" y="150"/>
                  </a:cubicBezTo>
                  <a:cubicBezTo>
                    <a:pt x="16" y="148"/>
                    <a:pt x="21" y="141"/>
                    <a:pt x="22" y="141"/>
                  </a:cubicBezTo>
                  <a:cubicBezTo>
                    <a:pt x="24" y="141"/>
                    <a:pt x="30" y="136"/>
                    <a:pt x="28" y="139"/>
                  </a:cubicBezTo>
                  <a:cubicBezTo>
                    <a:pt x="26" y="142"/>
                    <a:pt x="21" y="145"/>
                    <a:pt x="21" y="146"/>
                  </a:cubicBezTo>
                  <a:cubicBezTo>
                    <a:pt x="21" y="147"/>
                    <a:pt x="22" y="149"/>
                    <a:pt x="20" y="150"/>
                  </a:cubicBezTo>
                  <a:cubicBezTo>
                    <a:pt x="18" y="151"/>
                    <a:pt x="16" y="152"/>
                    <a:pt x="15" y="153"/>
                  </a:cubicBezTo>
                  <a:cubicBezTo>
                    <a:pt x="14" y="154"/>
                    <a:pt x="13" y="153"/>
                    <a:pt x="13" y="155"/>
                  </a:cubicBezTo>
                  <a:cubicBezTo>
                    <a:pt x="13" y="157"/>
                    <a:pt x="13" y="158"/>
                    <a:pt x="14" y="159"/>
                  </a:cubicBezTo>
                  <a:cubicBezTo>
                    <a:pt x="16" y="160"/>
                    <a:pt x="16" y="159"/>
                    <a:pt x="18" y="160"/>
                  </a:cubicBezTo>
                  <a:cubicBezTo>
                    <a:pt x="20" y="160"/>
                    <a:pt x="23" y="162"/>
                    <a:pt x="23" y="161"/>
                  </a:cubicBezTo>
                  <a:cubicBezTo>
                    <a:pt x="23" y="160"/>
                    <a:pt x="25" y="160"/>
                    <a:pt x="28" y="161"/>
                  </a:cubicBezTo>
                  <a:cubicBezTo>
                    <a:pt x="31" y="162"/>
                    <a:pt x="36" y="162"/>
                    <a:pt x="38" y="162"/>
                  </a:cubicBezTo>
                  <a:cubicBezTo>
                    <a:pt x="39" y="162"/>
                    <a:pt x="44" y="164"/>
                    <a:pt x="46" y="163"/>
                  </a:cubicBezTo>
                  <a:cubicBezTo>
                    <a:pt x="47" y="162"/>
                    <a:pt x="51" y="164"/>
                    <a:pt x="53" y="162"/>
                  </a:cubicBezTo>
                  <a:cubicBezTo>
                    <a:pt x="55" y="160"/>
                    <a:pt x="54" y="158"/>
                    <a:pt x="56" y="155"/>
                  </a:cubicBezTo>
                  <a:cubicBezTo>
                    <a:pt x="58" y="153"/>
                    <a:pt x="62" y="153"/>
                    <a:pt x="64" y="154"/>
                  </a:cubicBezTo>
                  <a:cubicBezTo>
                    <a:pt x="66" y="154"/>
                    <a:pt x="76" y="163"/>
                    <a:pt x="74" y="164"/>
                  </a:cubicBezTo>
                  <a:cubicBezTo>
                    <a:pt x="73" y="165"/>
                    <a:pt x="72" y="166"/>
                    <a:pt x="74" y="167"/>
                  </a:cubicBezTo>
                  <a:cubicBezTo>
                    <a:pt x="75" y="169"/>
                    <a:pt x="75" y="171"/>
                    <a:pt x="76" y="171"/>
                  </a:cubicBezTo>
                  <a:cubicBezTo>
                    <a:pt x="77" y="171"/>
                    <a:pt x="80" y="174"/>
                    <a:pt x="80" y="172"/>
                  </a:cubicBezTo>
                  <a:cubicBezTo>
                    <a:pt x="80" y="170"/>
                    <a:pt x="85" y="173"/>
                    <a:pt x="85" y="171"/>
                  </a:cubicBezTo>
                  <a:cubicBezTo>
                    <a:pt x="85" y="168"/>
                    <a:pt x="92" y="173"/>
                    <a:pt x="92" y="170"/>
                  </a:cubicBezTo>
                  <a:cubicBezTo>
                    <a:pt x="92" y="166"/>
                    <a:pt x="95" y="167"/>
                    <a:pt x="98" y="168"/>
                  </a:cubicBezTo>
                  <a:cubicBezTo>
                    <a:pt x="101" y="170"/>
                    <a:pt x="103" y="175"/>
                    <a:pt x="104" y="176"/>
                  </a:cubicBezTo>
                  <a:cubicBezTo>
                    <a:pt x="105" y="178"/>
                    <a:pt x="108" y="181"/>
                    <a:pt x="108" y="178"/>
                  </a:cubicBezTo>
                  <a:cubicBezTo>
                    <a:pt x="108" y="175"/>
                    <a:pt x="111" y="176"/>
                    <a:pt x="111" y="178"/>
                  </a:cubicBezTo>
                  <a:cubicBezTo>
                    <a:pt x="111" y="179"/>
                    <a:pt x="107" y="180"/>
                    <a:pt x="107" y="181"/>
                  </a:cubicBezTo>
                  <a:cubicBezTo>
                    <a:pt x="108" y="182"/>
                    <a:pt x="105" y="181"/>
                    <a:pt x="104" y="181"/>
                  </a:cubicBezTo>
                  <a:cubicBezTo>
                    <a:pt x="102" y="181"/>
                    <a:pt x="102" y="182"/>
                    <a:pt x="103" y="183"/>
                  </a:cubicBezTo>
                  <a:cubicBezTo>
                    <a:pt x="105" y="185"/>
                    <a:pt x="111" y="191"/>
                    <a:pt x="110" y="188"/>
                  </a:cubicBezTo>
                  <a:cubicBezTo>
                    <a:pt x="109" y="186"/>
                    <a:pt x="107" y="183"/>
                    <a:pt x="110" y="183"/>
                  </a:cubicBezTo>
                  <a:cubicBezTo>
                    <a:pt x="113" y="183"/>
                    <a:pt x="113" y="185"/>
                    <a:pt x="115" y="185"/>
                  </a:cubicBezTo>
                  <a:cubicBezTo>
                    <a:pt x="117" y="184"/>
                    <a:pt x="118" y="184"/>
                    <a:pt x="119" y="185"/>
                  </a:cubicBezTo>
                  <a:cubicBezTo>
                    <a:pt x="120" y="186"/>
                    <a:pt x="114" y="186"/>
                    <a:pt x="112" y="186"/>
                  </a:cubicBezTo>
                  <a:cubicBezTo>
                    <a:pt x="110" y="186"/>
                    <a:pt x="114" y="188"/>
                    <a:pt x="114" y="188"/>
                  </a:cubicBezTo>
                  <a:cubicBezTo>
                    <a:pt x="115" y="189"/>
                    <a:pt x="117" y="188"/>
                    <a:pt x="117" y="188"/>
                  </a:cubicBezTo>
                  <a:cubicBezTo>
                    <a:pt x="118" y="187"/>
                    <a:pt x="121" y="187"/>
                    <a:pt x="122" y="187"/>
                  </a:cubicBezTo>
                  <a:cubicBezTo>
                    <a:pt x="123" y="187"/>
                    <a:pt x="123" y="186"/>
                    <a:pt x="123" y="185"/>
                  </a:cubicBezTo>
                  <a:cubicBezTo>
                    <a:pt x="121" y="183"/>
                    <a:pt x="123" y="181"/>
                    <a:pt x="126" y="183"/>
                  </a:cubicBezTo>
                  <a:cubicBezTo>
                    <a:pt x="128" y="185"/>
                    <a:pt x="128" y="185"/>
                    <a:pt x="130" y="185"/>
                  </a:cubicBezTo>
                  <a:cubicBezTo>
                    <a:pt x="132" y="185"/>
                    <a:pt x="134" y="183"/>
                    <a:pt x="135" y="184"/>
                  </a:cubicBezTo>
                  <a:cubicBezTo>
                    <a:pt x="136" y="186"/>
                    <a:pt x="137" y="188"/>
                    <a:pt x="137" y="190"/>
                  </a:cubicBezTo>
                  <a:cubicBezTo>
                    <a:pt x="137" y="191"/>
                    <a:pt x="139" y="193"/>
                    <a:pt x="140" y="192"/>
                  </a:cubicBezTo>
                  <a:cubicBezTo>
                    <a:pt x="141" y="191"/>
                    <a:pt x="144" y="192"/>
                    <a:pt x="146" y="192"/>
                  </a:cubicBezTo>
                  <a:cubicBezTo>
                    <a:pt x="148" y="192"/>
                    <a:pt x="152" y="192"/>
                    <a:pt x="152" y="191"/>
                  </a:cubicBezTo>
                  <a:cubicBezTo>
                    <a:pt x="152" y="190"/>
                    <a:pt x="153" y="190"/>
                    <a:pt x="158" y="190"/>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70" name="Freeform 37">
              <a:extLst>
                <a:ext uri="{FF2B5EF4-FFF2-40B4-BE49-F238E27FC236}">
                  <a16:creationId xmlns:a16="http://schemas.microsoft.com/office/drawing/2014/main" id="{EEF60B44-E5C5-4082-80F5-ABC6BD039B48}"/>
                </a:ext>
              </a:extLst>
            </p:cNvPr>
            <p:cNvSpPr>
              <a:spLocks/>
            </p:cNvSpPr>
            <p:nvPr/>
          </p:nvSpPr>
          <p:spPr bwMode="auto">
            <a:xfrm>
              <a:off x="2785854" y="3330488"/>
              <a:ext cx="82563" cy="80331"/>
            </a:xfrm>
            <a:custGeom>
              <a:avLst/>
              <a:gdLst>
                <a:gd name="T0" fmla="*/ 3 w 29"/>
                <a:gd name="T1" fmla="*/ 20 h 28"/>
                <a:gd name="T2" fmla="*/ 8 w 29"/>
                <a:gd name="T3" fmla="*/ 16 h 28"/>
                <a:gd name="T4" fmla="*/ 10 w 29"/>
                <a:gd name="T5" fmla="*/ 13 h 28"/>
                <a:gd name="T6" fmla="*/ 14 w 29"/>
                <a:gd name="T7" fmla="*/ 8 h 28"/>
                <a:gd name="T8" fmla="*/ 18 w 29"/>
                <a:gd name="T9" fmla="*/ 8 h 28"/>
                <a:gd name="T10" fmla="*/ 21 w 29"/>
                <a:gd name="T11" fmla="*/ 5 h 28"/>
                <a:gd name="T12" fmla="*/ 27 w 29"/>
                <a:gd name="T13" fmla="*/ 0 h 28"/>
                <a:gd name="T14" fmla="*/ 26 w 29"/>
                <a:gd name="T15" fmla="*/ 6 h 28"/>
                <a:gd name="T16" fmla="*/ 25 w 29"/>
                <a:gd name="T17" fmla="*/ 10 h 28"/>
                <a:gd name="T18" fmla="*/ 21 w 29"/>
                <a:gd name="T19" fmla="*/ 14 h 28"/>
                <a:gd name="T20" fmla="*/ 17 w 29"/>
                <a:gd name="T21" fmla="*/ 18 h 28"/>
                <a:gd name="T22" fmla="*/ 14 w 29"/>
                <a:gd name="T23" fmla="*/ 23 h 28"/>
                <a:gd name="T24" fmla="*/ 8 w 29"/>
                <a:gd name="T25" fmla="*/ 26 h 28"/>
                <a:gd name="T26" fmla="*/ 5 w 29"/>
                <a:gd name="T27" fmla="*/ 24 h 28"/>
                <a:gd name="T28" fmla="*/ 3 w 29"/>
                <a:gd name="T29"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8">
                  <a:moveTo>
                    <a:pt x="3" y="20"/>
                  </a:moveTo>
                  <a:cubicBezTo>
                    <a:pt x="5" y="21"/>
                    <a:pt x="7" y="17"/>
                    <a:pt x="8" y="16"/>
                  </a:cubicBezTo>
                  <a:cubicBezTo>
                    <a:pt x="9" y="15"/>
                    <a:pt x="10" y="14"/>
                    <a:pt x="10" y="13"/>
                  </a:cubicBezTo>
                  <a:cubicBezTo>
                    <a:pt x="10" y="11"/>
                    <a:pt x="13" y="9"/>
                    <a:pt x="14" y="8"/>
                  </a:cubicBezTo>
                  <a:cubicBezTo>
                    <a:pt x="16" y="6"/>
                    <a:pt x="17" y="7"/>
                    <a:pt x="18" y="8"/>
                  </a:cubicBezTo>
                  <a:cubicBezTo>
                    <a:pt x="19" y="10"/>
                    <a:pt x="21" y="6"/>
                    <a:pt x="21" y="5"/>
                  </a:cubicBezTo>
                  <a:cubicBezTo>
                    <a:pt x="22" y="4"/>
                    <a:pt x="26" y="1"/>
                    <a:pt x="27" y="0"/>
                  </a:cubicBezTo>
                  <a:cubicBezTo>
                    <a:pt x="29" y="3"/>
                    <a:pt x="27" y="5"/>
                    <a:pt x="26" y="6"/>
                  </a:cubicBezTo>
                  <a:cubicBezTo>
                    <a:pt x="25" y="7"/>
                    <a:pt x="25" y="9"/>
                    <a:pt x="25" y="10"/>
                  </a:cubicBezTo>
                  <a:cubicBezTo>
                    <a:pt x="25" y="10"/>
                    <a:pt x="23" y="14"/>
                    <a:pt x="21" y="14"/>
                  </a:cubicBezTo>
                  <a:cubicBezTo>
                    <a:pt x="20" y="14"/>
                    <a:pt x="17" y="18"/>
                    <a:pt x="17" y="18"/>
                  </a:cubicBezTo>
                  <a:cubicBezTo>
                    <a:pt x="16" y="19"/>
                    <a:pt x="15" y="23"/>
                    <a:pt x="14" y="23"/>
                  </a:cubicBezTo>
                  <a:cubicBezTo>
                    <a:pt x="13" y="22"/>
                    <a:pt x="12" y="28"/>
                    <a:pt x="8" y="26"/>
                  </a:cubicBezTo>
                  <a:cubicBezTo>
                    <a:pt x="6" y="25"/>
                    <a:pt x="5" y="26"/>
                    <a:pt x="5" y="24"/>
                  </a:cubicBezTo>
                  <a:cubicBezTo>
                    <a:pt x="4" y="23"/>
                    <a:pt x="0" y="22"/>
                    <a:pt x="3" y="20"/>
                  </a:cubicBezTo>
                  <a:close/>
                </a:path>
              </a:pathLst>
            </a:custGeom>
            <a:grpFill/>
            <a:ln w="3175" cmpd="sng">
              <a:solidFill>
                <a:schemeClr val="bg1"/>
              </a:solidFill>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71" name="Freeform 38">
              <a:extLst>
                <a:ext uri="{FF2B5EF4-FFF2-40B4-BE49-F238E27FC236}">
                  <a16:creationId xmlns:a16="http://schemas.microsoft.com/office/drawing/2014/main" id="{E1220266-2C11-4BDF-B894-3C9DC26156D0}"/>
                </a:ext>
              </a:extLst>
            </p:cNvPr>
            <p:cNvSpPr>
              <a:spLocks/>
            </p:cNvSpPr>
            <p:nvPr/>
          </p:nvSpPr>
          <p:spPr bwMode="auto">
            <a:xfrm>
              <a:off x="2183368" y="3525366"/>
              <a:ext cx="757198" cy="725216"/>
            </a:xfrm>
            <a:custGeom>
              <a:avLst/>
              <a:gdLst>
                <a:gd name="T0" fmla="*/ 81 w 264"/>
                <a:gd name="T1" fmla="*/ 237 h 253"/>
                <a:gd name="T2" fmla="*/ 66 w 264"/>
                <a:gd name="T3" fmla="*/ 238 h 253"/>
                <a:gd name="T4" fmla="*/ 54 w 264"/>
                <a:gd name="T5" fmla="*/ 250 h 253"/>
                <a:gd name="T6" fmla="*/ 48 w 264"/>
                <a:gd name="T7" fmla="*/ 240 h 253"/>
                <a:gd name="T8" fmla="*/ 34 w 264"/>
                <a:gd name="T9" fmla="*/ 241 h 253"/>
                <a:gd name="T10" fmla="*/ 23 w 264"/>
                <a:gd name="T11" fmla="*/ 219 h 253"/>
                <a:gd name="T12" fmla="*/ 12 w 264"/>
                <a:gd name="T13" fmla="*/ 212 h 253"/>
                <a:gd name="T14" fmla="*/ 6 w 264"/>
                <a:gd name="T15" fmla="*/ 205 h 253"/>
                <a:gd name="T16" fmla="*/ 2 w 264"/>
                <a:gd name="T17" fmla="*/ 182 h 253"/>
                <a:gd name="T18" fmla="*/ 9 w 264"/>
                <a:gd name="T19" fmla="*/ 169 h 253"/>
                <a:gd name="T20" fmla="*/ 21 w 264"/>
                <a:gd name="T21" fmla="*/ 151 h 253"/>
                <a:gd name="T22" fmla="*/ 31 w 264"/>
                <a:gd name="T23" fmla="*/ 138 h 253"/>
                <a:gd name="T24" fmla="*/ 38 w 264"/>
                <a:gd name="T25" fmla="*/ 128 h 253"/>
                <a:gd name="T26" fmla="*/ 56 w 264"/>
                <a:gd name="T27" fmla="*/ 119 h 253"/>
                <a:gd name="T28" fmla="*/ 73 w 264"/>
                <a:gd name="T29" fmla="*/ 108 h 253"/>
                <a:gd name="T30" fmla="*/ 85 w 264"/>
                <a:gd name="T31" fmla="*/ 101 h 253"/>
                <a:gd name="T32" fmla="*/ 93 w 264"/>
                <a:gd name="T33" fmla="*/ 93 h 253"/>
                <a:gd name="T34" fmla="*/ 102 w 264"/>
                <a:gd name="T35" fmla="*/ 83 h 253"/>
                <a:gd name="T36" fmla="*/ 116 w 264"/>
                <a:gd name="T37" fmla="*/ 80 h 253"/>
                <a:gd name="T38" fmla="*/ 126 w 264"/>
                <a:gd name="T39" fmla="*/ 76 h 253"/>
                <a:gd name="T40" fmla="*/ 136 w 264"/>
                <a:gd name="T41" fmla="*/ 63 h 253"/>
                <a:gd name="T42" fmla="*/ 145 w 264"/>
                <a:gd name="T43" fmla="*/ 58 h 253"/>
                <a:gd name="T44" fmla="*/ 153 w 264"/>
                <a:gd name="T45" fmla="*/ 49 h 253"/>
                <a:gd name="T46" fmla="*/ 164 w 264"/>
                <a:gd name="T47" fmla="*/ 38 h 253"/>
                <a:gd name="T48" fmla="*/ 167 w 264"/>
                <a:gd name="T49" fmla="*/ 31 h 253"/>
                <a:gd name="T50" fmla="*/ 177 w 264"/>
                <a:gd name="T51" fmla="*/ 24 h 253"/>
                <a:gd name="T52" fmla="*/ 180 w 264"/>
                <a:gd name="T53" fmla="*/ 17 h 253"/>
                <a:gd name="T54" fmla="*/ 184 w 264"/>
                <a:gd name="T55" fmla="*/ 18 h 253"/>
                <a:gd name="T56" fmla="*/ 190 w 264"/>
                <a:gd name="T57" fmla="*/ 22 h 253"/>
                <a:gd name="T58" fmla="*/ 192 w 264"/>
                <a:gd name="T59" fmla="*/ 27 h 253"/>
                <a:gd name="T60" fmla="*/ 196 w 264"/>
                <a:gd name="T61" fmla="*/ 32 h 253"/>
                <a:gd name="T62" fmla="*/ 199 w 264"/>
                <a:gd name="T63" fmla="*/ 42 h 253"/>
                <a:gd name="T64" fmla="*/ 210 w 264"/>
                <a:gd name="T65" fmla="*/ 40 h 253"/>
                <a:gd name="T66" fmla="*/ 217 w 264"/>
                <a:gd name="T67" fmla="*/ 28 h 253"/>
                <a:gd name="T68" fmla="*/ 229 w 264"/>
                <a:gd name="T69" fmla="*/ 20 h 253"/>
                <a:gd name="T70" fmla="*/ 237 w 264"/>
                <a:gd name="T71" fmla="*/ 8 h 253"/>
                <a:gd name="T72" fmla="*/ 243 w 264"/>
                <a:gd name="T73" fmla="*/ 3 h 253"/>
                <a:gd name="T74" fmla="*/ 249 w 264"/>
                <a:gd name="T75" fmla="*/ 4 h 253"/>
                <a:gd name="T76" fmla="*/ 256 w 264"/>
                <a:gd name="T77" fmla="*/ 1 h 253"/>
                <a:gd name="T78" fmla="*/ 256 w 264"/>
                <a:gd name="T79" fmla="*/ 14 h 253"/>
                <a:gd name="T80" fmla="*/ 241 w 264"/>
                <a:gd name="T81" fmla="*/ 37 h 253"/>
                <a:gd name="T82" fmla="*/ 231 w 264"/>
                <a:gd name="T83" fmla="*/ 46 h 253"/>
                <a:gd name="T84" fmla="*/ 229 w 264"/>
                <a:gd name="T85" fmla="*/ 56 h 253"/>
                <a:gd name="T86" fmla="*/ 219 w 264"/>
                <a:gd name="T87" fmla="*/ 77 h 253"/>
                <a:gd name="T88" fmla="*/ 203 w 264"/>
                <a:gd name="T89" fmla="*/ 90 h 253"/>
                <a:gd name="T90" fmla="*/ 190 w 264"/>
                <a:gd name="T91" fmla="*/ 97 h 253"/>
                <a:gd name="T92" fmla="*/ 184 w 264"/>
                <a:gd name="T93" fmla="*/ 114 h 253"/>
                <a:gd name="T94" fmla="*/ 184 w 264"/>
                <a:gd name="T95" fmla="*/ 123 h 253"/>
                <a:gd name="T96" fmla="*/ 187 w 264"/>
                <a:gd name="T97" fmla="*/ 131 h 253"/>
                <a:gd name="T98" fmla="*/ 184 w 264"/>
                <a:gd name="T99" fmla="*/ 136 h 253"/>
                <a:gd name="T100" fmla="*/ 190 w 264"/>
                <a:gd name="T101" fmla="*/ 137 h 253"/>
                <a:gd name="T102" fmla="*/ 196 w 264"/>
                <a:gd name="T103" fmla="*/ 137 h 253"/>
                <a:gd name="T104" fmla="*/ 201 w 264"/>
                <a:gd name="T105" fmla="*/ 139 h 253"/>
                <a:gd name="T106" fmla="*/ 205 w 264"/>
                <a:gd name="T107" fmla="*/ 151 h 253"/>
                <a:gd name="T108" fmla="*/ 197 w 264"/>
                <a:gd name="T109" fmla="*/ 149 h 253"/>
                <a:gd name="T110" fmla="*/ 196 w 264"/>
                <a:gd name="T111" fmla="*/ 156 h 253"/>
                <a:gd name="T112" fmla="*/ 183 w 264"/>
                <a:gd name="T113" fmla="*/ 152 h 253"/>
                <a:gd name="T114" fmla="*/ 165 w 264"/>
                <a:gd name="T115" fmla="*/ 154 h 253"/>
                <a:gd name="T116" fmla="*/ 179 w 264"/>
                <a:gd name="T117" fmla="*/ 150 h 253"/>
                <a:gd name="T118" fmla="*/ 164 w 264"/>
                <a:gd name="T119" fmla="*/ 147 h 253"/>
                <a:gd name="T120" fmla="*/ 140 w 264"/>
                <a:gd name="T121" fmla="*/ 165 h 253"/>
                <a:gd name="T122" fmla="*/ 100 w 264"/>
                <a:gd name="T123" fmla="*/ 192 h 253"/>
                <a:gd name="T124" fmla="*/ 95 w 264"/>
                <a:gd name="T125" fmla="*/ 22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253">
                  <a:moveTo>
                    <a:pt x="93" y="241"/>
                  </a:moveTo>
                  <a:cubicBezTo>
                    <a:pt x="92" y="241"/>
                    <a:pt x="86" y="239"/>
                    <a:pt x="85" y="239"/>
                  </a:cubicBezTo>
                  <a:cubicBezTo>
                    <a:pt x="85" y="239"/>
                    <a:pt x="81" y="237"/>
                    <a:pt x="81" y="237"/>
                  </a:cubicBezTo>
                  <a:cubicBezTo>
                    <a:pt x="81" y="237"/>
                    <a:pt x="79" y="236"/>
                    <a:pt x="77" y="237"/>
                  </a:cubicBezTo>
                  <a:cubicBezTo>
                    <a:pt x="75" y="237"/>
                    <a:pt x="73" y="239"/>
                    <a:pt x="72" y="238"/>
                  </a:cubicBezTo>
                  <a:cubicBezTo>
                    <a:pt x="70" y="238"/>
                    <a:pt x="67" y="237"/>
                    <a:pt x="66" y="238"/>
                  </a:cubicBezTo>
                  <a:cubicBezTo>
                    <a:pt x="65" y="239"/>
                    <a:pt x="64" y="242"/>
                    <a:pt x="62" y="243"/>
                  </a:cubicBezTo>
                  <a:cubicBezTo>
                    <a:pt x="60" y="244"/>
                    <a:pt x="58" y="245"/>
                    <a:pt x="57" y="246"/>
                  </a:cubicBezTo>
                  <a:cubicBezTo>
                    <a:pt x="56" y="247"/>
                    <a:pt x="55" y="250"/>
                    <a:pt x="54" y="250"/>
                  </a:cubicBezTo>
                  <a:cubicBezTo>
                    <a:pt x="52" y="250"/>
                    <a:pt x="50" y="253"/>
                    <a:pt x="49" y="251"/>
                  </a:cubicBezTo>
                  <a:cubicBezTo>
                    <a:pt x="49" y="249"/>
                    <a:pt x="47" y="247"/>
                    <a:pt x="47" y="246"/>
                  </a:cubicBezTo>
                  <a:cubicBezTo>
                    <a:pt x="47" y="244"/>
                    <a:pt x="49" y="241"/>
                    <a:pt x="48" y="240"/>
                  </a:cubicBezTo>
                  <a:cubicBezTo>
                    <a:pt x="47" y="239"/>
                    <a:pt x="46" y="237"/>
                    <a:pt x="45" y="239"/>
                  </a:cubicBezTo>
                  <a:cubicBezTo>
                    <a:pt x="43" y="240"/>
                    <a:pt x="41" y="241"/>
                    <a:pt x="40" y="241"/>
                  </a:cubicBezTo>
                  <a:cubicBezTo>
                    <a:pt x="39" y="241"/>
                    <a:pt x="35" y="243"/>
                    <a:pt x="34" y="241"/>
                  </a:cubicBezTo>
                  <a:cubicBezTo>
                    <a:pt x="33" y="239"/>
                    <a:pt x="30" y="237"/>
                    <a:pt x="29" y="235"/>
                  </a:cubicBezTo>
                  <a:cubicBezTo>
                    <a:pt x="29" y="233"/>
                    <a:pt x="27" y="230"/>
                    <a:pt x="27" y="227"/>
                  </a:cubicBezTo>
                  <a:cubicBezTo>
                    <a:pt x="27" y="225"/>
                    <a:pt x="24" y="219"/>
                    <a:pt x="23" y="219"/>
                  </a:cubicBezTo>
                  <a:cubicBezTo>
                    <a:pt x="21" y="218"/>
                    <a:pt x="18" y="220"/>
                    <a:pt x="17" y="219"/>
                  </a:cubicBezTo>
                  <a:cubicBezTo>
                    <a:pt x="16" y="218"/>
                    <a:pt x="15" y="218"/>
                    <a:pt x="14" y="217"/>
                  </a:cubicBezTo>
                  <a:cubicBezTo>
                    <a:pt x="14" y="216"/>
                    <a:pt x="12" y="211"/>
                    <a:pt x="12" y="212"/>
                  </a:cubicBezTo>
                  <a:cubicBezTo>
                    <a:pt x="11" y="213"/>
                    <a:pt x="11" y="216"/>
                    <a:pt x="9" y="215"/>
                  </a:cubicBezTo>
                  <a:cubicBezTo>
                    <a:pt x="8" y="214"/>
                    <a:pt x="7" y="213"/>
                    <a:pt x="7" y="211"/>
                  </a:cubicBezTo>
                  <a:cubicBezTo>
                    <a:pt x="8" y="209"/>
                    <a:pt x="7" y="204"/>
                    <a:pt x="6" y="205"/>
                  </a:cubicBezTo>
                  <a:cubicBezTo>
                    <a:pt x="4" y="205"/>
                    <a:pt x="0" y="203"/>
                    <a:pt x="1" y="201"/>
                  </a:cubicBezTo>
                  <a:cubicBezTo>
                    <a:pt x="2" y="198"/>
                    <a:pt x="3" y="191"/>
                    <a:pt x="1" y="189"/>
                  </a:cubicBezTo>
                  <a:cubicBezTo>
                    <a:pt x="0" y="186"/>
                    <a:pt x="0" y="183"/>
                    <a:pt x="2" y="182"/>
                  </a:cubicBezTo>
                  <a:cubicBezTo>
                    <a:pt x="3" y="181"/>
                    <a:pt x="5" y="178"/>
                    <a:pt x="5" y="176"/>
                  </a:cubicBezTo>
                  <a:cubicBezTo>
                    <a:pt x="5" y="175"/>
                    <a:pt x="6" y="172"/>
                    <a:pt x="7" y="172"/>
                  </a:cubicBezTo>
                  <a:cubicBezTo>
                    <a:pt x="9" y="172"/>
                    <a:pt x="9" y="171"/>
                    <a:pt x="9" y="169"/>
                  </a:cubicBezTo>
                  <a:cubicBezTo>
                    <a:pt x="9" y="169"/>
                    <a:pt x="7" y="166"/>
                    <a:pt x="8" y="165"/>
                  </a:cubicBezTo>
                  <a:cubicBezTo>
                    <a:pt x="8" y="164"/>
                    <a:pt x="14" y="158"/>
                    <a:pt x="15" y="157"/>
                  </a:cubicBezTo>
                  <a:cubicBezTo>
                    <a:pt x="16" y="155"/>
                    <a:pt x="20" y="151"/>
                    <a:pt x="21" y="151"/>
                  </a:cubicBezTo>
                  <a:cubicBezTo>
                    <a:pt x="22" y="150"/>
                    <a:pt x="27" y="146"/>
                    <a:pt x="27" y="145"/>
                  </a:cubicBezTo>
                  <a:cubicBezTo>
                    <a:pt x="26" y="144"/>
                    <a:pt x="26" y="143"/>
                    <a:pt x="27" y="142"/>
                  </a:cubicBezTo>
                  <a:cubicBezTo>
                    <a:pt x="28" y="142"/>
                    <a:pt x="31" y="140"/>
                    <a:pt x="31" y="138"/>
                  </a:cubicBezTo>
                  <a:cubicBezTo>
                    <a:pt x="31" y="137"/>
                    <a:pt x="31" y="135"/>
                    <a:pt x="32" y="134"/>
                  </a:cubicBezTo>
                  <a:cubicBezTo>
                    <a:pt x="33" y="134"/>
                    <a:pt x="36" y="132"/>
                    <a:pt x="36" y="131"/>
                  </a:cubicBezTo>
                  <a:cubicBezTo>
                    <a:pt x="36" y="131"/>
                    <a:pt x="37" y="128"/>
                    <a:pt x="38" y="128"/>
                  </a:cubicBezTo>
                  <a:cubicBezTo>
                    <a:pt x="40" y="128"/>
                    <a:pt x="41" y="128"/>
                    <a:pt x="42" y="127"/>
                  </a:cubicBezTo>
                  <a:cubicBezTo>
                    <a:pt x="43" y="126"/>
                    <a:pt x="48" y="127"/>
                    <a:pt x="49" y="126"/>
                  </a:cubicBezTo>
                  <a:cubicBezTo>
                    <a:pt x="49" y="125"/>
                    <a:pt x="55" y="118"/>
                    <a:pt x="56" y="119"/>
                  </a:cubicBezTo>
                  <a:cubicBezTo>
                    <a:pt x="57" y="119"/>
                    <a:pt x="60" y="120"/>
                    <a:pt x="61" y="119"/>
                  </a:cubicBezTo>
                  <a:cubicBezTo>
                    <a:pt x="62" y="118"/>
                    <a:pt x="64" y="115"/>
                    <a:pt x="66" y="114"/>
                  </a:cubicBezTo>
                  <a:cubicBezTo>
                    <a:pt x="67" y="114"/>
                    <a:pt x="72" y="109"/>
                    <a:pt x="73" y="108"/>
                  </a:cubicBezTo>
                  <a:cubicBezTo>
                    <a:pt x="74" y="107"/>
                    <a:pt x="76" y="104"/>
                    <a:pt x="77" y="104"/>
                  </a:cubicBezTo>
                  <a:cubicBezTo>
                    <a:pt x="78" y="104"/>
                    <a:pt x="80" y="104"/>
                    <a:pt x="81" y="103"/>
                  </a:cubicBezTo>
                  <a:cubicBezTo>
                    <a:pt x="83" y="103"/>
                    <a:pt x="85" y="102"/>
                    <a:pt x="85" y="101"/>
                  </a:cubicBezTo>
                  <a:cubicBezTo>
                    <a:pt x="85" y="100"/>
                    <a:pt x="84" y="97"/>
                    <a:pt x="85" y="96"/>
                  </a:cubicBezTo>
                  <a:cubicBezTo>
                    <a:pt x="86" y="95"/>
                    <a:pt x="88" y="93"/>
                    <a:pt x="89" y="93"/>
                  </a:cubicBezTo>
                  <a:cubicBezTo>
                    <a:pt x="90" y="93"/>
                    <a:pt x="93" y="93"/>
                    <a:pt x="93" y="93"/>
                  </a:cubicBezTo>
                  <a:cubicBezTo>
                    <a:pt x="94" y="92"/>
                    <a:pt x="97" y="92"/>
                    <a:pt x="97" y="91"/>
                  </a:cubicBezTo>
                  <a:cubicBezTo>
                    <a:pt x="97" y="90"/>
                    <a:pt x="97" y="87"/>
                    <a:pt x="97" y="87"/>
                  </a:cubicBezTo>
                  <a:cubicBezTo>
                    <a:pt x="98" y="86"/>
                    <a:pt x="101" y="83"/>
                    <a:pt x="102" y="83"/>
                  </a:cubicBezTo>
                  <a:cubicBezTo>
                    <a:pt x="103" y="83"/>
                    <a:pt x="108" y="83"/>
                    <a:pt x="108" y="82"/>
                  </a:cubicBezTo>
                  <a:cubicBezTo>
                    <a:pt x="108" y="81"/>
                    <a:pt x="111" y="79"/>
                    <a:pt x="112" y="79"/>
                  </a:cubicBezTo>
                  <a:cubicBezTo>
                    <a:pt x="113" y="80"/>
                    <a:pt x="115" y="81"/>
                    <a:pt x="116" y="80"/>
                  </a:cubicBezTo>
                  <a:cubicBezTo>
                    <a:pt x="117" y="79"/>
                    <a:pt x="119" y="79"/>
                    <a:pt x="120" y="79"/>
                  </a:cubicBezTo>
                  <a:cubicBezTo>
                    <a:pt x="122" y="80"/>
                    <a:pt x="124" y="80"/>
                    <a:pt x="125" y="80"/>
                  </a:cubicBezTo>
                  <a:cubicBezTo>
                    <a:pt x="126" y="79"/>
                    <a:pt x="126" y="77"/>
                    <a:pt x="126" y="76"/>
                  </a:cubicBezTo>
                  <a:cubicBezTo>
                    <a:pt x="126" y="75"/>
                    <a:pt x="126" y="70"/>
                    <a:pt x="128" y="70"/>
                  </a:cubicBezTo>
                  <a:cubicBezTo>
                    <a:pt x="129" y="70"/>
                    <a:pt x="131" y="70"/>
                    <a:pt x="132" y="69"/>
                  </a:cubicBezTo>
                  <a:cubicBezTo>
                    <a:pt x="134" y="67"/>
                    <a:pt x="137" y="64"/>
                    <a:pt x="136" y="63"/>
                  </a:cubicBezTo>
                  <a:cubicBezTo>
                    <a:pt x="135" y="63"/>
                    <a:pt x="137" y="60"/>
                    <a:pt x="138" y="59"/>
                  </a:cubicBezTo>
                  <a:cubicBezTo>
                    <a:pt x="139" y="59"/>
                    <a:pt x="141" y="57"/>
                    <a:pt x="142" y="58"/>
                  </a:cubicBezTo>
                  <a:cubicBezTo>
                    <a:pt x="142" y="58"/>
                    <a:pt x="144" y="58"/>
                    <a:pt x="145" y="58"/>
                  </a:cubicBezTo>
                  <a:cubicBezTo>
                    <a:pt x="146" y="57"/>
                    <a:pt x="148" y="56"/>
                    <a:pt x="148" y="54"/>
                  </a:cubicBezTo>
                  <a:cubicBezTo>
                    <a:pt x="148" y="53"/>
                    <a:pt x="148" y="52"/>
                    <a:pt x="150" y="51"/>
                  </a:cubicBezTo>
                  <a:cubicBezTo>
                    <a:pt x="151" y="50"/>
                    <a:pt x="152" y="50"/>
                    <a:pt x="153" y="49"/>
                  </a:cubicBezTo>
                  <a:cubicBezTo>
                    <a:pt x="154" y="48"/>
                    <a:pt x="155" y="43"/>
                    <a:pt x="156" y="44"/>
                  </a:cubicBezTo>
                  <a:cubicBezTo>
                    <a:pt x="157" y="44"/>
                    <a:pt x="158" y="44"/>
                    <a:pt x="159" y="43"/>
                  </a:cubicBezTo>
                  <a:cubicBezTo>
                    <a:pt x="160" y="41"/>
                    <a:pt x="163" y="38"/>
                    <a:pt x="164" y="38"/>
                  </a:cubicBezTo>
                  <a:cubicBezTo>
                    <a:pt x="164" y="38"/>
                    <a:pt x="167" y="38"/>
                    <a:pt x="168" y="37"/>
                  </a:cubicBezTo>
                  <a:cubicBezTo>
                    <a:pt x="168" y="36"/>
                    <a:pt x="168" y="34"/>
                    <a:pt x="168" y="34"/>
                  </a:cubicBezTo>
                  <a:cubicBezTo>
                    <a:pt x="169" y="34"/>
                    <a:pt x="168" y="33"/>
                    <a:pt x="167" y="31"/>
                  </a:cubicBezTo>
                  <a:cubicBezTo>
                    <a:pt x="167" y="31"/>
                    <a:pt x="168" y="28"/>
                    <a:pt x="168" y="29"/>
                  </a:cubicBezTo>
                  <a:cubicBezTo>
                    <a:pt x="169" y="29"/>
                    <a:pt x="171" y="30"/>
                    <a:pt x="172" y="29"/>
                  </a:cubicBezTo>
                  <a:cubicBezTo>
                    <a:pt x="172" y="29"/>
                    <a:pt x="176" y="24"/>
                    <a:pt x="177" y="24"/>
                  </a:cubicBezTo>
                  <a:cubicBezTo>
                    <a:pt x="177" y="24"/>
                    <a:pt x="178" y="23"/>
                    <a:pt x="178" y="22"/>
                  </a:cubicBezTo>
                  <a:cubicBezTo>
                    <a:pt x="178" y="21"/>
                    <a:pt x="178" y="19"/>
                    <a:pt x="178" y="19"/>
                  </a:cubicBezTo>
                  <a:cubicBezTo>
                    <a:pt x="179" y="19"/>
                    <a:pt x="180" y="18"/>
                    <a:pt x="180" y="17"/>
                  </a:cubicBezTo>
                  <a:cubicBezTo>
                    <a:pt x="180" y="16"/>
                    <a:pt x="180" y="15"/>
                    <a:pt x="180" y="15"/>
                  </a:cubicBezTo>
                  <a:cubicBezTo>
                    <a:pt x="180" y="15"/>
                    <a:pt x="182" y="15"/>
                    <a:pt x="183" y="16"/>
                  </a:cubicBezTo>
                  <a:cubicBezTo>
                    <a:pt x="183" y="16"/>
                    <a:pt x="183" y="18"/>
                    <a:pt x="184" y="18"/>
                  </a:cubicBezTo>
                  <a:cubicBezTo>
                    <a:pt x="184" y="18"/>
                    <a:pt x="186" y="20"/>
                    <a:pt x="187" y="20"/>
                  </a:cubicBezTo>
                  <a:cubicBezTo>
                    <a:pt x="187" y="19"/>
                    <a:pt x="188" y="18"/>
                    <a:pt x="189" y="19"/>
                  </a:cubicBezTo>
                  <a:cubicBezTo>
                    <a:pt x="190" y="20"/>
                    <a:pt x="191" y="21"/>
                    <a:pt x="190" y="22"/>
                  </a:cubicBezTo>
                  <a:cubicBezTo>
                    <a:pt x="190" y="22"/>
                    <a:pt x="190" y="23"/>
                    <a:pt x="190" y="24"/>
                  </a:cubicBezTo>
                  <a:cubicBezTo>
                    <a:pt x="190" y="25"/>
                    <a:pt x="189" y="26"/>
                    <a:pt x="190" y="26"/>
                  </a:cubicBezTo>
                  <a:cubicBezTo>
                    <a:pt x="191" y="26"/>
                    <a:pt x="193" y="27"/>
                    <a:pt x="192" y="27"/>
                  </a:cubicBezTo>
                  <a:cubicBezTo>
                    <a:pt x="192" y="28"/>
                    <a:pt x="190" y="29"/>
                    <a:pt x="191" y="30"/>
                  </a:cubicBezTo>
                  <a:cubicBezTo>
                    <a:pt x="192" y="31"/>
                    <a:pt x="192" y="32"/>
                    <a:pt x="193" y="32"/>
                  </a:cubicBezTo>
                  <a:cubicBezTo>
                    <a:pt x="195" y="32"/>
                    <a:pt x="196" y="31"/>
                    <a:pt x="196" y="32"/>
                  </a:cubicBezTo>
                  <a:cubicBezTo>
                    <a:pt x="196" y="33"/>
                    <a:pt x="195" y="35"/>
                    <a:pt x="196" y="36"/>
                  </a:cubicBezTo>
                  <a:cubicBezTo>
                    <a:pt x="197" y="36"/>
                    <a:pt x="201" y="38"/>
                    <a:pt x="200" y="39"/>
                  </a:cubicBezTo>
                  <a:cubicBezTo>
                    <a:pt x="200" y="39"/>
                    <a:pt x="197" y="42"/>
                    <a:pt x="199" y="42"/>
                  </a:cubicBezTo>
                  <a:cubicBezTo>
                    <a:pt x="201" y="42"/>
                    <a:pt x="202" y="43"/>
                    <a:pt x="202" y="44"/>
                  </a:cubicBezTo>
                  <a:cubicBezTo>
                    <a:pt x="202" y="44"/>
                    <a:pt x="203" y="46"/>
                    <a:pt x="204" y="45"/>
                  </a:cubicBezTo>
                  <a:cubicBezTo>
                    <a:pt x="205" y="45"/>
                    <a:pt x="209" y="41"/>
                    <a:pt x="210" y="40"/>
                  </a:cubicBezTo>
                  <a:cubicBezTo>
                    <a:pt x="210" y="40"/>
                    <a:pt x="214" y="36"/>
                    <a:pt x="213" y="35"/>
                  </a:cubicBezTo>
                  <a:cubicBezTo>
                    <a:pt x="213" y="35"/>
                    <a:pt x="210" y="34"/>
                    <a:pt x="211" y="34"/>
                  </a:cubicBezTo>
                  <a:cubicBezTo>
                    <a:pt x="212" y="33"/>
                    <a:pt x="216" y="29"/>
                    <a:pt x="217" y="28"/>
                  </a:cubicBezTo>
                  <a:cubicBezTo>
                    <a:pt x="218" y="28"/>
                    <a:pt x="222" y="25"/>
                    <a:pt x="223" y="25"/>
                  </a:cubicBezTo>
                  <a:cubicBezTo>
                    <a:pt x="224" y="25"/>
                    <a:pt x="226" y="24"/>
                    <a:pt x="227" y="23"/>
                  </a:cubicBezTo>
                  <a:cubicBezTo>
                    <a:pt x="227" y="23"/>
                    <a:pt x="229" y="21"/>
                    <a:pt x="229" y="20"/>
                  </a:cubicBezTo>
                  <a:cubicBezTo>
                    <a:pt x="228" y="19"/>
                    <a:pt x="227" y="16"/>
                    <a:pt x="228" y="16"/>
                  </a:cubicBezTo>
                  <a:cubicBezTo>
                    <a:pt x="229" y="15"/>
                    <a:pt x="230" y="12"/>
                    <a:pt x="231" y="12"/>
                  </a:cubicBezTo>
                  <a:cubicBezTo>
                    <a:pt x="231" y="12"/>
                    <a:pt x="236" y="9"/>
                    <a:pt x="237" y="8"/>
                  </a:cubicBezTo>
                  <a:cubicBezTo>
                    <a:pt x="238" y="8"/>
                    <a:pt x="239" y="8"/>
                    <a:pt x="239" y="7"/>
                  </a:cubicBezTo>
                  <a:cubicBezTo>
                    <a:pt x="240" y="6"/>
                    <a:pt x="242" y="5"/>
                    <a:pt x="242" y="5"/>
                  </a:cubicBezTo>
                  <a:cubicBezTo>
                    <a:pt x="243" y="5"/>
                    <a:pt x="243" y="4"/>
                    <a:pt x="243" y="3"/>
                  </a:cubicBezTo>
                  <a:cubicBezTo>
                    <a:pt x="243" y="3"/>
                    <a:pt x="243" y="0"/>
                    <a:pt x="244" y="0"/>
                  </a:cubicBezTo>
                  <a:cubicBezTo>
                    <a:pt x="245" y="0"/>
                    <a:pt x="247" y="3"/>
                    <a:pt x="247" y="4"/>
                  </a:cubicBezTo>
                  <a:cubicBezTo>
                    <a:pt x="247" y="5"/>
                    <a:pt x="248" y="5"/>
                    <a:pt x="249" y="4"/>
                  </a:cubicBezTo>
                  <a:cubicBezTo>
                    <a:pt x="249" y="3"/>
                    <a:pt x="250" y="1"/>
                    <a:pt x="251" y="2"/>
                  </a:cubicBezTo>
                  <a:cubicBezTo>
                    <a:pt x="251" y="2"/>
                    <a:pt x="253" y="2"/>
                    <a:pt x="254" y="2"/>
                  </a:cubicBezTo>
                  <a:cubicBezTo>
                    <a:pt x="255" y="1"/>
                    <a:pt x="256" y="0"/>
                    <a:pt x="256" y="1"/>
                  </a:cubicBezTo>
                  <a:cubicBezTo>
                    <a:pt x="257" y="1"/>
                    <a:pt x="259" y="3"/>
                    <a:pt x="260" y="3"/>
                  </a:cubicBezTo>
                  <a:cubicBezTo>
                    <a:pt x="261" y="3"/>
                    <a:pt x="262" y="2"/>
                    <a:pt x="264" y="4"/>
                  </a:cubicBezTo>
                  <a:cubicBezTo>
                    <a:pt x="263" y="5"/>
                    <a:pt x="257" y="13"/>
                    <a:pt x="256" y="14"/>
                  </a:cubicBezTo>
                  <a:cubicBezTo>
                    <a:pt x="255" y="16"/>
                    <a:pt x="256" y="19"/>
                    <a:pt x="256" y="20"/>
                  </a:cubicBezTo>
                  <a:cubicBezTo>
                    <a:pt x="257" y="21"/>
                    <a:pt x="246" y="30"/>
                    <a:pt x="246" y="31"/>
                  </a:cubicBezTo>
                  <a:cubicBezTo>
                    <a:pt x="246" y="32"/>
                    <a:pt x="242" y="36"/>
                    <a:pt x="241" y="37"/>
                  </a:cubicBezTo>
                  <a:cubicBezTo>
                    <a:pt x="240" y="38"/>
                    <a:pt x="244" y="40"/>
                    <a:pt x="243" y="41"/>
                  </a:cubicBezTo>
                  <a:cubicBezTo>
                    <a:pt x="243" y="42"/>
                    <a:pt x="240" y="40"/>
                    <a:pt x="239" y="40"/>
                  </a:cubicBezTo>
                  <a:cubicBezTo>
                    <a:pt x="238" y="39"/>
                    <a:pt x="232" y="45"/>
                    <a:pt x="231" y="46"/>
                  </a:cubicBezTo>
                  <a:cubicBezTo>
                    <a:pt x="230" y="47"/>
                    <a:pt x="231" y="49"/>
                    <a:pt x="231" y="50"/>
                  </a:cubicBezTo>
                  <a:cubicBezTo>
                    <a:pt x="231" y="51"/>
                    <a:pt x="230" y="52"/>
                    <a:pt x="230" y="53"/>
                  </a:cubicBezTo>
                  <a:cubicBezTo>
                    <a:pt x="229" y="53"/>
                    <a:pt x="229" y="54"/>
                    <a:pt x="229" y="56"/>
                  </a:cubicBezTo>
                  <a:cubicBezTo>
                    <a:pt x="229" y="58"/>
                    <a:pt x="226" y="59"/>
                    <a:pt x="225" y="62"/>
                  </a:cubicBezTo>
                  <a:cubicBezTo>
                    <a:pt x="224" y="66"/>
                    <a:pt x="222" y="68"/>
                    <a:pt x="222" y="69"/>
                  </a:cubicBezTo>
                  <a:cubicBezTo>
                    <a:pt x="222" y="71"/>
                    <a:pt x="219" y="75"/>
                    <a:pt x="219" y="77"/>
                  </a:cubicBezTo>
                  <a:cubicBezTo>
                    <a:pt x="218" y="78"/>
                    <a:pt x="213" y="83"/>
                    <a:pt x="212" y="84"/>
                  </a:cubicBezTo>
                  <a:cubicBezTo>
                    <a:pt x="210" y="85"/>
                    <a:pt x="207" y="88"/>
                    <a:pt x="207" y="89"/>
                  </a:cubicBezTo>
                  <a:cubicBezTo>
                    <a:pt x="206" y="90"/>
                    <a:pt x="204" y="90"/>
                    <a:pt x="203" y="90"/>
                  </a:cubicBezTo>
                  <a:cubicBezTo>
                    <a:pt x="203" y="90"/>
                    <a:pt x="199" y="93"/>
                    <a:pt x="198" y="95"/>
                  </a:cubicBezTo>
                  <a:cubicBezTo>
                    <a:pt x="196" y="96"/>
                    <a:pt x="193" y="95"/>
                    <a:pt x="193" y="96"/>
                  </a:cubicBezTo>
                  <a:cubicBezTo>
                    <a:pt x="192" y="97"/>
                    <a:pt x="190" y="97"/>
                    <a:pt x="190" y="97"/>
                  </a:cubicBezTo>
                  <a:cubicBezTo>
                    <a:pt x="189" y="97"/>
                    <a:pt x="187" y="99"/>
                    <a:pt x="187" y="100"/>
                  </a:cubicBezTo>
                  <a:cubicBezTo>
                    <a:pt x="187" y="101"/>
                    <a:pt x="185" y="107"/>
                    <a:pt x="184" y="108"/>
                  </a:cubicBezTo>
                  <a:cubicBezTo>
                    <a:pt x="184" y="109"/>
                    <a:pt x="184" y="112"/>
                    <a:pt x="184" y="114"/>
                  </a:cubicBezTo>
                  <a:cubicBezTo>
                    <a:pt x="184" y="115"/>
                    <a:pt x="184" y="117"/>
                    <a:pt x="183" y="117"/>
                  </a:cubicBezTo>
                  <a:cubicBezTo>
                    <a:pt x="182" y="117"/>
                    <a:pt x="182" y="118"/>
                    <a:pt x="183" y="119"/>
                  </a:cubicBezTo>
                  <a:cubicBezTo>
                    <a:pt x="183" y="119"/>
                    <a:pt x="184" y="122"/>
                    <a:pt x="184" y="123"/>
                  </a:cubicBezTo>
                  <a:cubicBezTo>
                    <a:pt x="184" y="124"/>
                    <a:pt x="185" y="125"/>
                    <a:pt x="186" y="127"/>
                  </a:cubicBezTo>
                  <a:cubicBezTo>
                    <a:pt x="187" y="129"/>
                    <a:pt x="186" y="129"/>
                    <a:pt x="185" y="129"/>
                  </a:cubicBezTo>
                  <a:cubicBezTo>
                    <a:pt x="184" y="129"/>
                    <a:pt x="187" y="131"/>
                    <a:pt x="187" y="131"/>
                  </a:cubicBezTo>
                  <a:cubicBezTo>
                    <a:pt x="187" y="132"/>
                    <a:pt x="185" y="133"/>
                    <a:pt x="184" y="134"/>
                  </a:cubicBezTo>
                  <a:cubicBezTo>
                    <a:pt x="182" y="134"/>
                    <a:pt x="180" y="136"/>
                    <a:pt x="180" y="137"/>
                  </a:cubicBezTo>
                  <a:cubicBezTo>
                    <a:pt x="181" y="138"/>
                    <a:pt x="184" y="135"/>
                    <a:pt x="184" y="136"/>
                  </a:cubicBezTo>
                  <a:cubicBezTo>
                    <a:pt x="185" y="137"/>
                    <a:pt x="187" y="135"/>
                    <a:pt x="187" y="135"/>
                  </a:cubicBezTo>
                  <a:cubicBezTo>
                    <a:pt x="188" y="135"/>
                    <a:pt x="188" y="135"/>
                    <a:pt x="189" y="136"/>
                  </a:cubicBezTo>
                  <a:cubicBezTo>
                    <a:pt x="189" y="137"/>
                    <a:pt x="190" y="138"/>
                    <a:pt x="190" y="137"/>
                  </a:cubicBezTo>
                  <a:cubicBezTo>
                    <a:pt x="190" y="136"/>
                    <a:pt x="192" y="135"/>
                    <a:pt x="193" y="135"/>
                  </a:cubicBezTo>
                  <a:cubicBezTo>
                    <a:pt x="194" y="135"/>
                    <a:pt x="194" y="138"/>
                    <a:pt x="194" y="140"/>
                  </a:cubicBezTo>
                  <a:cubicBezTo>
                    <a:pt x="194" y="141"/>
                    <a:pt x="195" y="138"/>
                    <a:pt x="196" y="137"/>
                  </a:cubicBezTo>
                  <a:cubicBezTo>
                    <a:pt x="197" y="136"/>
                    <a:pt x="197" y="136"/>
                    <a:pt x="198" y="136"/>
                  </a:cubicBezTo>
                  <a:cubicBezTo>
                    <a:pt x="199" y="136"/>
                    <a:pt x="199" y="139"/>
                    <a:pt x="199" y="140"/>
                  </a:cubicBezTo>
                  <a:cubicBezTo>
                    <a:pt x="199" y="141"/>
                    <a:pt x="200" y="140"/>
                    <a:pt x="201" y="139"/>
                  </a:cubicBezTo>
                  <a:cubicBezTo>
                    <a:pt x="202" y="138"/>
                    <a:pt x="203" y="140"/>
                    <a:pt x="204" y="141"/>
                  </a:cubicBezTo>
                  <a:cubicBezTo>
                    <a:pt x="205" y="141"/>
                    <a:pt x="207" y="143"/>
                    <a:pt x="207" y="144"/>
                  </a:cubicBezTo>
                  <a:cubicBezTo>
                    <a:pt x="207" y="145"/>
                    <a:pt x="205" y="150"/>
                    <a:pt x="205" y="151"/>
                  </a:cubicBezTo>
                  <a:cubicBezTo>
                    <a:pt x="205" y="153"/>
                    <a:pt x="201" y="156"/>
                    <a:pt x="200" y="157"/>
                  </a:cubicBezTo>
                  <a:cubicBezTo>
                    <a:pt x="199" y="157"/>
                    <a:pt x="197" y="154"/>
                    <a:pt x="196" y="153"/>
                  </a:cubicBezTo>
                  <a:cubicBezTo>
                    <a:pt x="195" y="152"/>
                    <a:pt x="197" y="150"/>
                    <a:pt x="197" y="149"/>
                  </a:cubicBezTo>
                  <a:cubicBezTo>
                    <a:pt x="197" y="148"/>
                    <a:pt x="196" y="147"/>
                    <a:pt x="195" y="147"/>
                  </a:cubicBezTo>
                  <a:cubicBezTo>
                    <a:pt x="194" y="147"/>
                    <a:pt x="194" y="150"/>
                    <a:pt x="194" y="151"/>
                  </a:cubicBezTo>
                  <a:cubicBezTo>
                    <a:pt x="193" y="152"/>
                    <a:pt x="195" y="154"/>
                    <a:pt x="196" y="156"/>
                  </a:cubicBezTo>
                  <a:cubicBezTo>
                    <a:pt x="196" y="157"/>
                    <a:pt x="194" y="157"/>
                    <a:pt x="194" y="157"/>
                  </a:cubicBezTo>
                  <a:cubicBezTo>
                    <a:pt x="193" y="156"/>
                    <a:pt x="190" y="156"/>
                    <a:pt x="189" y="156"/>
                  </a:cubicBezTo>
                  <a:cubicBezTo>
                    <a:pt x="187" y="156"/>
                    <a:pt x="184" y="153"/>
                    <a:pt x="183" y="152"/>
                  </a:cubicBezTo>
                  <a:cubicBezTo>
                    <a:pt x="181" y="151"/>
                    <a:pt x="179" y="153"/>
                    <a:pt x="178" y="153"/>
                  </a:cubicBezTo>
                  <a:cubicBezTo>
                    <a:pt x="177" y="152"/>
                    <a:pt x="173" y="154"/>
                    <a:pt x="171" y="154"/>
                  </a:cubicBezTo>
                  <a:cubicBezTo>
                    <a:pt x="169" y="155"/>
                    <a:pt x="167" y="154"/>
                    <a:pt x="165" y="154"/>
                  </a:cubicBezTo>
                  <a:cubicBezTo>
                    <a:pt x="163" y="153"/>
                    <a:pt x="168" y="152"/>
                    <a:pt x="169" y="151"/>
                  </a:cubicBezTo>
                  <a:cubicBezTo>
                    <a:pt x="170" y="150"/>
                    <a:pt x="172" y="151"/>
                    <a:pt x="173" y="151"/>
                  </a:cubicBezTo>
                  <a:cubicBezTo>
                    <a:pt x="174" y="152"/>
                    <a:pt x="177" y="151"/>
                    <a:pt x="179" y="150"/>
                  </a:cubicBezTo>
                  <a:cubicBezTo>
                    <a:pt x="180" y="149"/>
                    <a:pt x="176" y="147"/>
                    <a:pt x="175" y="147"/>
                  </a:cubicBezTo>
                  <a:cubicBezTo>
                    <a:pt x="174" y="147"/>
                    <a:pt x="170" y="143"/>
                    <a:pt x="169" y="143"/>
                  </a:cubicBezTo>
                  <a:cubicBezTo>
                    <a:pt x="169" y="142"/>
                    <a:pt x="166" y="144"/>
                    <a:pt x="164" y="147"/>
                  </a:cubicBezTo>
                  <a:cubicBezTo>
                    <a:pt x="162" y="149"/>
                    <a:pt x="164" y="150"/>
                    <a:pt x="164" y="152"/>
                  </a:cubicBezTo>
                  <a:cubicBezTo>
                    <a:pt x="164" y="154"/>
                    <a:pt x="153" y="158"/>
                    <a:pt x="150" y="160"/>
                  </a:cubicBezTo>
                  <a:cubicBezTo>
                    <a:pt x="148" y="161"/>
                    <a:pt x="143" y="163"/>
                    <a:pt x="140" y="165"/>
                  </a:cubicBezTo>
                  <a:cubicBezTo>
                    <a:pt x="136" y="167"/>
                    <a:pt x="130" y="171"/>
                    <a:pt x="127" y="172"/>
                  </a:cubicBezTo>
                  <a:cubicBezTo>
                    <a:pt x="125" y="172"/>
                    <a:pt x="116" y="177"/>
                    <a:pt x="113" y="180"/>
                  </a:cubicBezTo>
                  <a:cubicBezTo>
                    <a:pt x="110" y="183"/>
                    <a:pt x="101" y="191"/>
                    <a:pt x="100" y="192"/>
                  </a:cubicBezTo>
                  <a:cubicBezTo>
                    <a:pt x="100" y="194"/>
                    <a:pt x="99" y="199"/>
                    <a:pt x="99" y="201"/>
                  </a:cubicBezTo>
                  <a:cubicBezTo>
                    <a:pt x="100" y="203"/>
                    <a:pt x="96" y="206"/>
                    <a:pt x="95" y="208"/>
                  </a:cubicBezTo>
                  <a:cubicBezTo>
                    <a:pt x="95" y="209"/>
                    <a:pt x="95" y="219"/>
                    <a:pt x="95" y="221"/>
                  </a:cubicBezTo>
                  <a:cubicBezTo>
                    <a:pt x="95" y="222"/>
                    <a:pt x="96" y="227"/>
                    <a:pt x="96" y="232"/>
                  </a:cubicBezTo>
                  <a:cubicBezTo>
                    <a:pt x="96" y="237"/>
                    <a:pt x="93" y="237"/>
                    <a:pt x="93" y="241"/>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ln>
                  <a:solidFill>
                    <a:srgbClr val="72C7E7"/>
                  </a:solidFill>
                </a:ln>
                <a:solidFill>
                  <a:srgbClr val="43B02A"/>
                </a:solidFill>
              </a:endParaRPr>
            </a:p>
          </p:txBody>
        </p:sp>
        <p:sp>
          <p:nvSpPr>
            <p:cNvPr id="72" name="Freeform 44">
              <a:extLst>
                <a:ext uri="{FF2B5EF4-FFF2-40B4-BE49-F238E27FC236}">
                  <a16:creationId xmlns:a16="http://schemas.microsoft.com/office/drawing/2014/main" id="{C5807E51-2974-4CAA-919A-D67FD43F7013}"/>
                </a:ext>
              </a:extLst>
            </p:cNvPr>
            <p:cNvSpPr>
              <a:spLocks/>
            </p:cNvSpPr>
            <p:nvPr/>
          </p:nvSpPr>
          <p:spPr bwMode="auto">
            <a:xfrm>
              <a:off x="2599158" y="3195859"/>
              <a:ext cx="209755" cy="420997"/>
            </a:xfrm>
            <a:custGeom>
              <a:avLst/>
              <a:gdLst>
                <a:gd name="T0" fmla="*/ 40 w 73"/>
                <a:gd name="T1" fmla="*/ 125 h 147"/>
                <a:gd name="T2" fmla="*/ 43 w 73"/>
                <a:gd name="T3" fmla="*/ 121 h 147"/>
                <a:gd name="T4" fmla="*/ 47 w 73"/>
                <a:gd name="T5" fmla="*/ 111 h 147"/>
                <a:gd name="T6" fmla="*/ 52 w 73"/>
                <a:gd name="T7" fmla="*/ 104 h 147"/>
                <a:gd name="T8" fmla="*/ 57 w 73"/>
                <a:gd name="T9" fmla="*/ 98 h 147"/>
                <a:gd name="T10" fmla="*/ 62 w 73"/>
                <a:gd name="T11" fmla="*/ 91 h 147"/>
                <a:gd name="T12" fmla="*/ 67 w 73"/>
                <a:gd name="T13" fmla="*/ 84 h 147"/>
                <a:gd name="T14" fmla="*/ 72 w 73"/>
                <a:gd name="T15" fmla="*/ 81 h 147"/>
                <a:gd name="T16" fmla="*/ 73 w 73"/>
                <a:gd name="T17" fmla="*/ 76 h 147"/>
                <a:gd name="T18" fmla="*/ 70 w 73"/>
                <a:gd name="T19" fmla="*/ 71 h 147"/>
                <a:gd name="T20" fmla="*/ 67 w 73"/>
                <a:gd name="T21" fmla="*/ 63 h 147"/>
                <a:gd name="T22" fmla="*/ 62 w 73"/>
                <a:gd name="T23" fmla="*/ 57 h 147"/>
                <a:gd name="T24" fmla="*/ 58 w 73"/>
                <a:gd name="T25" fmla="*/ 47 h 147"/>
                <a:gd name="T26" fmla="*/ 61 w 73"/>
                <a:gd name="T27" fmla="*/ 36 h 147"/>
                <a:gd name="T28" fmla="*/ 57 w 73"/>
                <a:gd name="T29" fmla="*/ 27 h 147"/>
                <a:gd name="T30" fmla="*/ 52 w 73"/>
                <a:gd name="T31" fmla="*/ 25 h 147"/>
                <a:gd name="T32" fmla="*/ 41 w 73"/>
                <a:gd name="T33" fmla="*/ 21 h 147"/>
                <a:gd name="T34" fmla="*/ 37 w 73"/>
                <a:gd name="T35" fmla="*/ 13 h 147"/>
                <a:gd name="T36" fmla="*/ 39 w 73"/>
                <a:gd name="T37" fmla="*/ 6 h 147"/>
                <a:gd name="T38" fmla="*/ 53 w 73"/>
                <a:gd name="T39" fmla="*/ 4 h 147"/>
                <a:gd name="T40" fmla="*/ 52 w 73"/>
                <a:gd name="T41" fmla="*/ 2 h 147"/>
                <a:gd name="T42" fmla="*/ 36 w 73"/>
                <a:gd name="T43" fmla="*/ 1 h 147"/>
                <a:gd name="T44" fmla="*/ 34 w 73"/>
                <a:gd name="T45" fmla="*/ 7 h 147"/>
                <a:gd name="T46" fmla="*/ 29 w 73"/>
                <a:gd name="T47" fmla="*/ 11 h 147"/>
                <a:gd name="T48" fmla="*/ 22 w 73"/>
                <a:gd name="T49" fmla="*/ 14 h 147"/>
                <a:gd name="T50" fmla="*/ 11 w 73"/>
                <a:gd name="T51" fmla="*/ 30 h 147"/>
                <a:gd name="T52" fmla="*/ 15 w 73"/>
                <a:gd name="T53" fmla="*/ 35 h 147"/>
                <a:gd name="T54" fmla="*/ 18 w 73"/>
                <a:gd name="T55" fmla="*/ 40 h 147"/>
                <a:gd name="T56" fmla="*/ 16 w 73"/>
                <a:gd name="T57" fmla="*/ 48 h 147"/>
                <a:gd name="T58" fmla="*/ 21 w 73"/>
                <a:gd name="T59" fmla="*/ 46 h 147"/>
                <a:gd name="T60" fmla="*/ 26 w 73"/>
                <a:gd name="T61" fmla="*/ 49 h 147"/>
                <a:gd name="T62" fmla="*/ 34 w 73"/>
                <a:gd name="T63" fmla="*/ 56 h 147"/>
                <a:gd name="T64" fmla="*/ 38 w 73"/>
                <a:gd name="T65" fmla="*/ 60 h 147"/>
                <a:gd name="T66" fmla="*/ 32 w 73"/>
                <a:gd name="T67" fmla="*/ 71 h 147"/>
                <a:gd name="T68" fmla="*/ 24 w 73"/>
                <a:gd name="T69" fmla="*/ 74 h 147"/>
                <a:gd name="T70" fmla="*/ 22 w 73"/>
                <a:gd name="T71" fmla="*/ 80 h 147"/>
                <a:gd name="T72" fmla="*/ 14 w 73"/>
                <a:gd name="T73" fmla="*/ 88 h 147"/>
                <a:gd name="T74" fmla="*/ 9 w 73"/>
                <a:gd name="T75" fmla="*/ 98 h 147"/>
                <a:gd name="T76" fmla="*/ 3 w 73"/>
                <a:gd name="T77" fmla="*/ 103 h 147"/>
                <a:gd name="T78" fmla="*/ 4 w 73"/>
                <a:gd name="T79" fmla="*/ 110 h 147"/>
                <a:gd name="T80" fmla="*/ 1 w 73"/>
                <a:gd name="T81" fmla="*/ 116 h 147"/>
                <a:gd name="T82" fmla="*/ 4 w 73"/>
                <a:gd name="T83" fmla="*/ 123 h 147"/>
                <a:gd name="T84" fmla="*/ 6 w 73"/>
                <a:gd name="T85" fmla="*/ 130 h 147"/>
                <a:gd name="T86" fmla="*/ 10 w 73"/>
                <a:gd name="T87" fmla="*/ 131 h 147"/>
                <a:gd name="T88" fmla="*/ 16 w 73"/>
                <a:gd name="T89" fmla="*/ 134 h 147"/>
                <a:gd name="T90" fmla="*/ 17 w 73"/>
                <a:gd name="T91" fmla="*/ 141 h 147"/>
                <a:gd name="T92" fmla="*/ 22 w 73"/>
                <a:gd name="T93" fmla="*/ 146 h 147"/>
                <a:gd name="T94" fmla="*/ 27 w 73"/>
                <a:gd name="T95" fmla="*/ 144 h 147"/>
                <a:gd name="T96" fmla="*/ 33 w 73"/>
                <a:gd name="T97" fmla="*/ 137 h 147"/>
                <a:gd name="T98" fmla="*/ 35 w 73"/>
                <a:gd name="T99" fmla="*/ 132 h 147"/>
                <a:gd name="T100" fmla="*/ 38 w 73"/>
                <a:gd name="T101" fmla="*/ 13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 h="147">
                  <a:moveTo>
                    <a:pt x="38" y="131"/>
                  </a:moveTo>
                  <a:cubicBezTo>
                    <a:pt x="39" y="130"/>
                    <a:pt x="40" y="125"/>
                    <a:pt x="40" y="125"/>
                  </a:cubicBezTo>
                  <a:cubicBezTo>
                    <a:pt x="40" y="125"/>
                    <a:pt x="39" y="124"/>
                    <a:pt x="39" y="123"/>
                  </a:cubicBezTo>
                  <a:cubicBezTo>
                    <a:pt x="40" y="123"/>
                    <a:pt x="43" y="122"/>
                    <a:pt x="43" y="121"/>
                  </a:cubicBezTo>
                  <a:cubicBezTo>
                    <a:pt x="44" y="120"/>
                    <a:pt x="48" y="115"/>
                    <a:pt x="48" y="115"/>
                  </a:cubicBezTo>
                  <a:cubicBezTo>
                    <a:pt x="47" y="114"/>
                    <a:pt x="46" y="112"/>
                    <a:pt x="47" y="111"/>
                  </a:cubicBezTo>
                  <a:cubicBezTo>
                    <a:pt x="48" y="111"/>
                    <a:pt x="47" y="108"/>
                    <a:pt x="48" y="108"/>
                  </a:cubicBezTo>
                  <a:cubicBezTo>
                    <a:pt x="49" y="107"/>
                    <a:pt x="52" y="104"/>
                    <a:pt x="52" y="104"/>
                  </a:cubicBezTo>
                  <a:cubicBezTo>
                    <a:pt x="52" y="103"/>
                    <a:pt x="54" y="101"/>
                    <a:pt x="55" y="100"/>
                  </a:cubicBezTo>
                  <a:cubicBezTo>
                    <a:pt x="55" y="100"/>
                    <a:pt x="57" y="99"/>
                    <a:pt x="57" y="98"/>
                  </a:cubicBezTo>
                  <a:cubicBezTo>
                    <a:pt x="58" y="97"/>
                    <a:pt x="60" y="95"/>
                    <a:pt x="60" y="94"/>
                  </a:cubicBezTo>
                  <a:cubicBezTo>
                    <a:pt x="60" y="92"/>
                    <a:pt x="61" y="91"/>
                    <a:pt x="62" y="91"/>
                  </a:cubicBezTo>
                  <a:cubicBezTo>
                    <a:pt x="63" y="91"/>
                    <a:pt x="66" y="88"/>
                    <a:pt x="66" y="87"/>
                  </a:cubicBezTo>
                  <a:cubicBezTo>
                    <a:pt x="66" y="86"/>
                    <a:pt x="66" y="84"/>
                    <a:pt x="67" y="84"/>
                  </a:cubicBezTo>
                  <a:cubicBezTo>
                    <a:pt x="68" y="84"/>
                    <a:pt x="71" y="85"/>
                    <a:pt x="70" y="84"/>
                  </a:cubicBezTo>
                  <a:cubicBezTo>
                    <a:pt x="70" y="83"/>
                    <a:pt x="73" y="82"/>
                    <a:pt x="72" y="81"/>
                  </a:cubicBezTo>
                  <a:cubicBezTo>
                    <a:pt x="72" y="81"/>
                    <a:pt x="70" y="80"/>
                    <a:pt x="71" y="79"/>
                  </a:cubicBezTo>
                  <a:cubicBezTo>
                    <a:pt x="71" y="79"/>
                    <a:pt x="73" y="77"/>
                    <a:pt x="73" y="76"/>
                  </a:cubicBezTo>
                  <a:cubicBezTo>
                    <a:pt x="73" y="75"/>
                    <a:pt x="73" y="73"/>
                    <a:pt x="73" y="73"/>
                  </a:cubicBezTo>
                  <a:cubicBezTo>
                    <a:pt x="71" y="72"/>
                    <a:pt x="70" y="73"/>
                    <a:pt x="70" y="71"/>
                  </a:cubicBezTo>
                  <a:cubicBezTo>
                    <a:pt x="69" y="70"/>
                    <a:pt x="65" y="69"/>
                    <a:pt x="68" y="67"/>
                  </a:cubicBezTo>
                  <a:cubicBezTo>
                    <a:pt x="66" y="65"/>
                    <a:pt x="68" y="64"/>
                    <a:pt x="67" y="63"/>
                  </a:cubicBezTo>
                  <a:cubicBezTo>
                    <a:pt x="66" y="63"/>
                    <a:pt x="64" y="63"/>
                    <a:pt x="64" y="61"/>
                  </a:cubicBezTo>
                  <a:cubicBezTo>
                    <a:pt x="64" y="60"/>
                    <a:pt x="64" y="58"/>
                    <a:pt x="62" y="57"/>
                  </a:cubicBezTo>
                  <a:cubicBezTo>
                    <a:pt x="61" y="55"/>
                    <a:pt x="58" y="54"/>
                    <a:pt x="58" y="53"/>
                  </a:cubicBezTo>
                  <a:cubicBezTo>
                    <a:pt x="59" y="51"/>
                    <a:pt x="59" y="49"/>
                    <a:pt x="58" y="47"/>
                  </a:cubicBezTo>
                  <a:cubicBezTo>
                    <a:pt x="57" y="46"/>
                    <a:pt x="56" y="41"/>
                    <a:pt x="57" y="40"/>
                  </a:cubicBezTo>
                  <a:cubicBezTo>
                    <a:pt x="59" y="39"/>
                    <a:pt x="61" y="38"/>
                    <a:pt x="61" y="36"/>
                  </a:cubicBezTo>
                  <a:cubicBezTo>
                    <a:pt x="61" y="34"/>
                    <a:pt x="62" y="29"/>
                    <a:pt x="60" y="29"/>
                  </a:cubicBezTo>
                  <a:cubicBezTo>
                    <a:pt x="59" y="29"/>
                    <a:pt x="57" y="28"/>
                    <a:pt x="57" y="27"/>
                  </a:cubicBezTo>
                  <a:cubicBezTo>
                    <a:pt x="57" y="25"/>
                    <a:pt x="59" y="24"/>
                    <a:pt x="56" y="24"/>
                  </a:cubicBezTo>
                  <a:cubicBezTo>
                    <a:pt x="54" y="24"/>
                    <a:pt x="53" y="24"/>
                    <a:pt x="52" y="25"/>
                  </a:cubicBezTo>
                  <a:cubicBezTo>
                    <a:pt x="51" y="27"/>
                    <a:pt x="49" y="29"/>
                    <a:pt x="47" y="27"/>
                  </a:cubicBezTo>
                  <a:cubicBezTo>
                    <a:pt x="46" y="26"/>
                    <a:pt x="41" y="23"/>
                    <a:pt x="41" y="21"/>
                  </a:cubicBezTo>
                  <a:cubicBezTo>
                    <a:pt x="41" y="19"/>
                    <a:pt x="40" y="17"/>
                    <a:pt x="39" y="16"/>
                  </a:cubicBezTo>
                  <a:cubicBezTo>
                    <a:pt x="38" y="14"/>
                    <a:pt x="35" y="13"/>
                    <a:pt x="37" y="13"/>
                  </a:cubicBezTo>
                  <a:cubicBezTo>
                    <a:pt x="38" y="13"/>
                    <a:pt x="40" y="13"/>
                    <a:pt x="39" y="11"/>
                  </a:cubicBezTo>
                  <a:cubicBezTo>
                    <a:pt x="38" y="9"/>
                    <a:pt x="37" y="7"/>
                    <a:pt x="39" y="6"/>
                  </a:cubicBezTo>
                  <a:cubicBezTo>
                    <a:pt x="40" y="4"/>
                    <a:pt x="42" y="2"/>
                    <a:pt x="44" y="3"/>
                  </a:cubicBezTo>
                  <a:cubicBezTo>
                    <a:pt x="46" y="3"/>
                    <a:pt x="51" y="3"/>
                    <a:pt x="53" y="4"/>
                  </a:cubicBezTo>
                  <a:cubicBezTo>
                    <a:pt x="56" y="5"/>
                    <a:pt x="60" y="6"/>
                    <a:pt x="58" y="4"/>
                  </a:cubicBezTo>
                  <a:cubicBezTo>
                    <a:pt x="56" y="2"/>
                    <a:pt x="54" y="2"/>
                    <a:pt x="52" y="2"/>
                  </a:cubicBezTo>
                  <a:cubicBezTo>
                    <a:pt x="49" y="2"/>
                    <a:pt x="44" y="0"/>
                    <a:pt x="42" y="0"/>
                  </a:cubicBezTo>
                  <a:cubicBezTo>
                    <a:pt x="39" y="0"/>
                    <a:pt x="37" y="0"/>
                    <a:pt x="36" y="1"/>
                  </a:cubicBezTo>
                  <a:cubicBezTo>
                    <a:pt x="35" y="1"/>
                    <a:pt x="30" y="5"/>
                    <a:pt x="32" y="6"/>
                  </a:cubicBezTo>
                  <a:cubicBezTo>
                    <a:pt x="33" y="6"/>
                    <a:pt x="34" y="6"/>
                    <a:pt x="34" y="7"/>
                  </a:cubicBezTo>
                  <a:cubicBezTo>
                    <a:pt x="34" y="9"/>
                    <a:pt x="32" y="8"/>
                    <a:pt x="32" y="9"/>
                  </a:cubicBezTo>
                  <a:cubicBezTo>
                    <a:pt x="31" y="10"/>
                    <a:pt x="30" y="13"/>
                    <a:pt x="29" y="11"/>
                  </a:cubicBezTo>
                  <a:cubicBezTo>
                    <a:pt x="28" y="9"/>
                    <a:pt x="29" y="7"/>
                    <a:pt x="28" y="8"/>
                  </a:cubicBezTo>
                  <a:cubicBezTo>
                    <a:pt x="27" y="9"/>
                    <a:pt x="22" y="13"/>
                    <a:pt x="22" y="14"/>
                  </a:cubicBezTo>
                  <a:cubicBezTo>
                    <a:pt x="21" y="16"/>
                    <a:pt x="13" y="20"/>
                    <a:pt x="10" y="23"/>
                  </a:cubicBezTo>
                  <a:cubicBezTo>
                    <a:pt x="12" y="25"/>
                    <a:pt x="11" y="29"/>
                    <a:pt x="11" y="30"/>
                  </a:cubicBezTo>
                  <a:cubicBezTo>
                    <a:pt x="11" y="31"/>
                    <a:pt x="13" y="31"/>
                    <a:pt x="13" y="32"/>
                  </a:cubicBezTo>
                  <a:cubicBezTo>
                    <a:pt x="14" y="32"/>
                    <a:pt x="15" y="34"/>
                    <a:pt x="15" y="35"/>
                  </a:cubicBezTo>
                  <a:cubicBezTo>
                    <a:pt x="15" y="36"/>
                    <a:pt x="16" y="37"/>
                    <a:pt x="17" y="37"/>
                  </a:cubicBezTo>
                  <a:cubicBezTo>
                    <a:pt x="18" y="38"/>
                    <a:pt x="18" y="39"/>
                    <a:pt x="18" y="40"/>
                  </a:cubicBezTo>
                  <a:cubicBezTo>
                    <a:pt x="18" y="41"/>
                    <a:pt x="16" y="42"/>
                    <a:pt x="15" y="43"/>
                  </a:cubicBezTo>
                  <a:cubicBezTo>
                    <a:pt x="14" y="44"/>
                    <a:pt x="15" y="47"/>
                    <a:pt x="16" y="48"/>
                  </a:cubicBezTo>
                  <a:cubicBezTo>
                    <a:pt x="17" y="49"/>
                    <a:pt x="18" y="45"/>
                    <a:pt x="19" y="45"/>
                  </a:cubicBezTo>
                  <a:cubicBezTo>
                    <a:pt x="19" y="44"/>
                    <a:pt x="20" y="45"/>
                    <a:pt x="21" y="46"/>
                  </a:cubicBezTo>
                  <a:cubicBezTo>
                    <a:pt x="21" y="46"/>
                    <a:pt x="23" y="44"/>
                    <a:pt x="24" y="44"/>
                  </a:cubicBezTo>
                  <a:cubicBezTo>
                    <a:pt x="25" y="44"/>
                    <a:pt x="26" y="48"/>
                    <a:pt x="26" y="49"/>
                  </a:cubicBezTo>
                  <a:cubicBezTo>
                    <a:pt x="26" y="50"/>
                    <a:pt x="29" y="50"/>
                    <a:pt x="29" y="51"/>
                  </a:cubicBezTo>
                  <a:cubicBezTo>
                    <a:pt x="30" y="52"/>
                    <a:pt x="32" y="55"/>
                    <a:pt x="34" y="56"/>
                  </a:cubicBezTo>
                  <a:cubicBezTo>
                    <a:pt x="35" y="56"/>
                    <a:pt x="36" y="56"/>
                    <a:pt x="38" y="57"/>
                  </a:cubicBezTo>
                  <a:cubicBezTo>
                    <a:pt x="39" y="58"/>
                    <a:pt x="39" y="60"/>
                    <a:pt x="38" y="60"/>
                  </a:cubicBezTo>
                  <a:cubicBezTo>
                    <a:pt x="37" y="60"/>
                    <a:pt x="32" y="66"/>
                    <a:pt x="31" y="67"/>
                  </a:cubicBezTo>
                  <a:cubicBezTo>
                    <a:pt x="30" y="68"/>
                    <a:pt x="31" y="70"/>
                    <a:pt x="32" y="71"/>
                  </a:cubicBezTo>
                  <a:cubicBezTo>
                    <a:pt x="32" y="72"/>
                    <a:pt x="27" y="76"/>
                    <a:pt x="27" y="76"/>
                  </a:cubicBezTo>
                  <a:cubicBezTo>
                    <a:pt x="26" y="77"/>
                    <a:pt x="24" y="75"/>
                    <a:pt x="24" y="74"/>
                  </a:cubicBezTo>
                  <a:cubicBezTo>
                    <a:pt x="23" y="73"/>
                    <a:pt x="22" y="75"/>
                    <a:pt x="21" y="76"/>
                  </a:cubicBezTo>
                  <a:cubicBezTo>
                    <a:pt x="20" y="77"/>
                    <a:pt x="21" y="79"/>
                    <a:pt x="22" y="80"/>
                  </a:cubicBezTo>
                  <a:cubicBezTo>
                    <a:pt x="22" y="81"/>
                    <a:pt x="19" y="83"/>
                    <a:pt x="18" y="82"/>
                  </a:cubicBezTo>
                  <a:cubicBezTo>
                    <a:pt x="17" y="81"/>
                    <a:pt x="15" y="87"/>
                    <a:pt x="14" y="88"/>
                  </a:cubicBezTo>
                  <a:cubicBezTo>
                    <a:pt x="14" y="89"/>
                    <a:pt x="12" y="95"/>
                    <a:pt x="12" y="96"/>
                  </a:cubicBezTo>
                  <a:cubicBezTo>
                    <a:pt x="12" y="97"/>
                    <a:pt x="9" y="98"/>
                    <a:pt x="9" y="98"/>
                  </a:cubicBezTo>
                  <a:cubicBezTo>
                    <a:pt x="8" y="99"/>
                    <a:pt x="5" y="99"/>
                    <a:pt x="5" y="99"/>
                  </a:cubicBezTo>
                  <a:cubicBezTo>
                    <a:pt x="4" y="99"/>
                    <a:pt x="3" y="102"/>
                    <a:pt x="3" y="103"/>
                  </a:cubicBezTo>
                  <a:cubicBezTo>
                    <a:pt x="3" y="104"/>
                    <a:pt x="4" y="105"/>
                    <a:pt x="4" y="105"/>
                  </a:cubicBezTo>
                  <a:cubicBezTo>
                    <a:pt x="5" y="106"/>
                    <a:pt x="4" y="108"/>
                    <a:pt x="4" y="110"/>
                  </a:cubicBezTo>
                  <a:cubicBezTo>
                    <a:pt x="4" y="112"/>
                    <a:pt x="1" y="113"/>
                    <a:pt x="1" y="114"/>
                  </a:cubicBezTo>
                  <a:cubicBezTo>
                    <a:pt x="0" y="115"/>
                    <a:pt x="0" y="116"/>
                    <a:pt x="1" y="116"/>
                  </a:cubicBezTo>
                  <a:cubicBezTo>
                    <a:pt x="1" y="117"/>
                    <a:pt x="1" y="119"/>
                    <a:pt x="1" y="120"/>
                  </a:cubicBezTo>
                  <a:cubicBezTo>
                    <a:pt x="1" y="120"/>
                    <a:pt x="3" y="122"/>
                    <a:pt x="4" y="123"/>
                  </a:cubicBezTo>
                  <a:cubicBezTo>
                    <a:pt x="5" y="123"/>
                    <a:pt x="3" y="125"/>
                    <a:pt x="3" y="126"/>
                  </a:cubicBezTo>
                  <a:cubicBezTo>
                    <a:pt x="3" y="127"/>
                    <a:pt x="5" y="129"/>
                    <a:pt x="6" y="130"/>
                  </a:cubicBezTo>
                  <a:cubicBezTo>
                    <a:pt x="6" y="131"/>
                    <a:pt x="7" y="130"/>
                    <a:pt x="8" y="129"/>
                  </a:cubicBezTo>
                  <a:cubicBezTo>
                    <a:pt x="9" y="128"/>
                    <a:pt x="10" y="130"/>
                    <a:pt x="10" y="131"/>
                  </a:cubicBezTo>
                  <a:cubicBezTo>
                    <a:pt x="10" y="132"/>
                    <a:pt x="11" y="133"/>
                    <a:pt x="12" y="134"/>
                  </a:cubicBezTo>
                  <a:cubicBezTo>
                    <a:pt x="13" y="135"/>
                    <a:pt x="16" y="135"/>
                    <a:pt x="16" y="134"/>
                  </a:cubicBezTo>
                  <a:cubicBezTo>
                    <a:pt x="17" y="133"/>
                    <a:pt x="17" y="137"/>
                    <a:pt x="17" y="138"/>
                  </a:cubicBezTo>
                  <a:cubicBezTo>
                    <a:pt x="17" y="139"/>
                    <a:pt x="17" y="140"/>
                    <a:pt x="17" y="141"/>
                  </a:cubicBezTo>
                  <a:cubicBezTo>
                    <a:pt x="17" y="142"/>
                    <a:pt x="17" y="143"/>
                    <a:pt x="18" y="144"/>
                  </a:cubicBezTo>
                  <a:cubicBezTo>
                    <a:pt x="19" y="146"/>
                    <a:pt x="20" y="147"/>
                    <a:pt x="22" y="146"/>
                  </a:cubicBezTo>
                  <a:cubicBezTo>
                    <a:pt x="22" y="146"/>
                    <a:pt x="23" y="143"/>
                    <a:pt x="23" y="144"/>
                  </a:cubicBezTo>
                  <a:cubicBezTo>
                    <a:pt x="24" y="144"/>
                    <a:pt x="26" y="145"/>
                    <a:pt x="27" y="144"/>
                  </a:cubicBezTo>
                  <a:cubicBezTo>
                    <a:pt x="27" y="144"/>
                    <a:pt x="31" y="139"/>
                    <a:pt x="32" y="139"/>
                  </a:cubicBezTo>
                  <a:cubicBezTo>
                    <a:pt x="32" y="139"/>
                    <a:pt x="33" y="138"/>
                    <a:pt x="33" y="137"/>
                  </a:cubicBezTo>
                  <a:cubicBezTo>
                    <a:pt x="33" y="136"/>
                    <a:pt x="33" y="134"/>
                    <a:pt x="33" y="134"/>
                  </a:cubicBezTo>
                  <a:cubicBezTo>
                    <a:pt x="34" y="134"/>
                    <a:pt x="35" y="133"/>
                    <a:pt x="35" y="132"/>
                  </a:cubicBezTo>
                  <a:cubicBezTo>
                    <a:pt x="35" y="131"/>
                    <a:pt x="35" y="130"/>
                    <a:pt x="35" y="130"/>
                  </a:cubicBezTo>
                  <a:cubicBezTo>
                    <a:pt x="35" y="130"/>
                    <a:pt x="37" y="130"/>
                    <a:pt x="38" y="131"/>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sp>
          <p:nvSpPr>
            <p:cNvPr id="73" name="Freeform 45">
              <a:extLst>
                <a:ext uri="{FF2B5EF4-FFF2-40B4-BE49-F238E27FC236}">
                  <a16:creationId xmlns:a16="http://schemas.microsoft.com/office/drawing/2014/main" id="{493224D0-AFF4-4B0B-87CA-AC0E897B939B}"/>
                </a:ext>
              </a:extLst>
            </p:cNvPr>
            <p:cNvSpPr>
              <a:spLocks/>
            </p:cNvSpPr>
            <p:nvPr/>
          </p:nvSpPr>
          <p:spPr bwMode="auto">
            <a:xfrm>
              <a:off x="1953531" y="3992480"/>
              <a:ext cx="496122" cy="622569"/>
            </a:xfrm>
            <a:custGeom>
              <a:avLst/>
              <a:gdLst>
                <a:gd name="T0" fmla="*/ 70 w 173"/>
                <a:gd name="T1" fmla="*/ 204 h 217"/>
                <a:gd name="T2" fmla="*/ 64 w 173"/>
                <a:gd name="T3" fmla="*/ 192 h 217"/>
                <a:gd name="T4" fmla="*/ 67 w 173"/>
                <a:gd name="T5" fmla="*/ 181 h 217"/>
                <a:gd name="T6" fmla="*/ 64 w 173"/>
                <a:gd name="T7" fmla="*/ 170 h 217"/>
                <a:gd name="T8" fmla="*/ 59 w 173"/>
                <a:gd name="T9" fmla="*/ 155 h 217"/>
                <a:gd name="T10" fmla="*/ 58 w 173"/>
                <a:gd name="T11" fmla="*/ 132 h 217"/>
                <a:gd name="T12" fmla="*/ 65 w 173"/>
                <a:gd name="T13" fmla="*/ 117 h 217"/>
                <a:gd name="T14" fmla="*/ 53 w 173"/>
                <a:gd name="T15" fmla="*/ 108 h 217"/>
                <a:gd name="T16" fmla="*/ 40 w 173"/>
                <a:gd name="T17" fmla="*/ 118 h 217"/>
                <a:gd name="T18" fmla="*/ 33 w 173"/>
                <a:gd name="T19" fmla="*/ 105 h 217"/>
                <a:gd name="T20" fmla="*/ 19 w 173"/>
                <a:gd name="T21" fmla="*/ 112 h 217"/>
                <a:gd name="T22" fmla="*/ 13 w 173"/>
                <a:gd name="T23" fmla="*/ 104 h 217"/>
                <a:gd name="T24" fmla="*/ 12 w 173"/>
                <a:gd name="T25" fmla="*/ 89 h 217"/>
                <a:gd name="T26" fmla="*/ 1 w 173"/>
                <a:gd name="T27" fmla="*/ 76 h 217"/>
                <a:gd name="T28" fmla="*/ 4 w 173"/>
                <a:gd name="T29" fmla="*/ 66 h 217"/>
                <a:gd name="T30" fmla="*/ 7 w 173"/>
                <a:gd name="T31" fmla="*/ 52 h 217"/>
                <a:gd name="T32" fmla="*/ 25 w 173"/>
                <a:gd name="T33" fmla="*/ 42 h 217"/>
                <a:gd name="T34" fmla="*/ 39 w 173"/>
                <a:gd name="T35" fmla="*/ 33 h 217"/>
                <a:gd name="T36" fmla="*/ 47 w 173"/>
                <a:gd name="T37" fmla="*/ 19 h 217"/>
                <a:gd name="T38" fmla="*/ 66 w 173"/>
                <a:gd name="T39" fmla="*/ 10 h 217"/>
                <a:gd name="T40" fmla="*/ 79 w 173"/>
                <a:gd name="T41" fmla="*/ 7 h 217"/>
                <a:gd name="T42" fmla="*/ 88 w 173"/>
                <a:gd name="T43" fmla="*/ 2 h 217"/>
                <a:gd name="T44" fmla="*/ 85 w 173"/>
                <a:gd name="T45" fmla="*/ 13 h 217"/>
                <a:gd name="T46" fmla="*/ 81 w 173"/>
                <a:gd name="T47" fmla="*/ 38 h 217"/>
                <a:gd name="T48" fmla="*/ 89 w 173"/>
                <a:gd name="T49" fmla="*/ 52 h 217"/>
                <a:gd name="T50" fmla="*/ 97 w 173"/>
                <a:gd name="T51" fmla="*/ 56 h 217"/>
                <a:gd name="T52" fmla="*/ 109 w 173"/>
                <a:gd name="T53" fmla="*/ 72 h 217"/>
                <a:gd name="T54" fmla="*/ 125 w 173"/>
                <a:gd name="T55" fmla="*/ 76 h 217"/>
                <a:gd name="T56" fmla="*/ 129 w 173"/>
                <a:gd name="T57" fmla="*/ 88 h 217"/>
                <a:gd name="T58" fmla="*/ 142 w 173"/>
                <a:gd name="T59" fmla="*/ 80 h 217"/>
                <a:gd name="T60" fmla="*/ 157 w 173"/>
                <a:gd name="T61" fmla="*/ 74 h 217"/>
                <a:gd name="T62" fmla="*/ 173 w 173"/>
                <a:gd name="T63" fmla="*/ 78 h 217"/>
                <a:gd name="T64" fmla="*/ 156 w 173"/>
                <a:gd name="T65" fmla="*/ 109 h 217"/>
                <a:gd name="T66" fmla="*/ 157 w 173"/>
                <a:gd name="T67" fmla="*/ 119 h 217"/>
                <a:gd name="T68" fmla="*/ 147 w 173"/>
                <a:gd name="T69" fmla="*/ 135 h 217"/>
                <a:gd name="T70" fmla="*/ 149 w 173"/>
                <a:gd name="T71" fmla="*/ 145 h 217"/>
                <a:gd name="T72" fmla="*/ 151 w 173"/>
                <a:gd name="T73" fmla="*/ 149 h 217"/>
                <a:gd name="T74" fmla="*/ 145 w 173"/>
                <a:gd name="T75" fmla="*/ 154 h 217"/>
                <a:gd name="T76" fmla="*/ 124 w 173"/>
                <a:gd name="T77" fmla="*/ 166 h 217"/>
                <a:gd name="T78" fmla="*/ 108 w 173"/>
                <a:gd name="T79" fmla="*/ 185 h 217"/>
                <a:gd name="T80" fmla="*/ 97 w 173"/>
                <a:gd name="T81" fmla="*/ 202 h 217"/>
                <a:gd name="T82" fmla="*/ 85 w 173"/>
                <a:gd name="T83" fmla="*/ 209 h 217"/>
                <a:gd name="T84" fmla="*/ 74 w 173"/>
                <a:gd name="T85"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217">
                  <a:moveTo>
                    <a:pt x="69" y="217"/>
                  </a:moveTo>
                  <a:cubicBezTo>
                    <a:pt x="70" y="212"/>
                    <a:pt x="66" y="210"/>
                    <a:pt x="67" y="209"/>
                  </a:cubicBezTo>
                  <a:cubicBezTo>
                    <a:pt x="67" y="208"/>
                    <a:pt x="71" y="205"/>
                    <a:pt x="70" y="204"/>
                  </a:cubicBezTo>
                  <a:cubicBezTo>
                    <a:pt x="69" y="203"/>
                    <a:pt x="64" y="202"/>
                    <a:pt x="66" y="200"/>
                  </a:cubicBezTo>
                  <a:cubicBezTo>
                    <a:pt x="67" y="199"/>
                    <a:pt x="68" y="198"/>
                    <a:pt x="67" y="197"/>
                  </a:cubicBezTo>
                  <a:cubicBezTo>
                    <a:pt x="66" y="197"/>
                    <a:pt x="63" y="193"/>
                    <a:pt x="64" y="192"/>
                  </a:cubicBezTo>
                  <a:cubicBezTo>
                    <a:pt x="64" y="191"/>
                    <a:pt x="67" y="189"/>
                    <a:pt x="67" y="188"/>
                  </a:cubicBezTo>
                  <a:cubicBezTo>
                    <a:pt x="67" y="187"/>
                    <a:pt x="66" y="185"/>
                    <a:pt x="66" y="184"/>
                  </a:cubicBezTo>
                  <a:cubicBezTo>
                    <a:pt x="67" y="184"/>
                    <a:pt x="68" y="182"/>
                    <a:pt x="67" y="181"/>
                  </a:cubicBezTo>
                  <a:cubicBezTo>
                    <a:pt x="66" y="180"/>
                    <a:pt x="64" y="179"/>
                    <a:pt x="64" y="178"/>
                  </a:cubicBezTo>
                  <a:cubicBezTo>
                    <a:pt x="64" y="177"/>
                    <a:pt x="62" y="174"/>
                    <a:pt x="63" y="174"/>
                  </a:cubicBezTo>
                  <a:cubicBezTo>
                    <a:pt x="64" y="173"/>
                    <a:pt x="65" y="170"/>
                    <a:pt x="64" y="170"/>
                  </a:cubicBezTo>
                  <a:cubicBezTo>
                    <a:pt x="64" y="169"/>
                    <a:pt x="62" y="167"/>
                    <a:pt x="61" y="167"/>
                  </a:cubicBezTo>
                  <a:cubicBezTo>
                    <a:pt x="61" y="167"/>
                    <a:pt x="59" y="166"/>
                    <a:pt x="59" y="165"/>
                  </a:cubicBezTo>
                  <a:cubicBezTo>
                    <a:pt x="59" y="164"/>
                    <a:pt x="60" y="155"/>
                    <a:pt x="59" y="155"/>
                  </a:cubicBezTo>
                  <a:cubicBezTo>
                    <a:pt x="58" y="155"/>
                    <a:pt x="56" y="154"/>
                    <a:pt x="55" y="151"/>
                  </a:cubicBezTo>
                  <a:cubicBezTo>
                    <a:pt x="54" y="149"/>
                    <a:pt x="54" y="138"/>
                    <a:pt x="55" y="137"/>
                  </a:cubicBezTo>
                  <a:cubicBezTo>
                    <a:pt x="56" y="137"/>
                    <a:pt x="58" y="134"/>
                    <a:pt x="58" y="132"/>
                  </a:cubicBezTo>
                  <a:cubicBezTo>
                    <a:pt x="58" y="130"/>
                    <a:pt x="60" y="128"/>
                    <a:pt x="60" y="126"/>
                  </a:cubicBezTo>
                  <a:cubicBezTo>
                    <a:pt x="61" y="123"/>
                    <a:pt x="61" y="121"/>
                    <a:pt x="61" y="121"/>
                  </a:cubicBezTo>
                  <a:cubicBezTo>
                    <a:pt x="62" y="120"/>
                    <a:pt x="66" y="118"/>
                    <a:pt x="65" y="117"/>
                  </a:cubicBezTo>
                  <a:cubicBezTo>
                    <a:pt x="64" y="116"/>
                    <a:pt x="60" y="111"/>
                    <a:pt x="60" y="111"/>
                  </a:cubicBezTo>
                  <a:cubicBezTo>
                    <a:pt x="60" y="110"/>
                    <a:pt x="58" y="107"/>
                    <a:pt x="57" y="107"/>
                  </a:cubicBezTo>
                  <a:cubicBezTo>
                    <a:pt x="56" y="107"/>
                    <a:pt x="54" y="107"/>
                    <a:pt x="53" y="108"/>
                  </a:cubicBezTo>
                  <a:cubicBezTo>
                    <a:pt x="52" y="110"/>
                    <a:pt x="49" y="117"/>
                    <a:pt x="49" y="118"/>
                  </a:cubicBezTo>
                  <a:cubicBezTo>
                    <a:pt x="49" y="119"/>
                    <a:pt x="46" y="122"/>
                    <a:pt x="45" y="121"/>
                  </a:cubicBezTo>
                  <a:cubicBezTo>
                    <a:pt x="44" y="120"/>
                    <a:pt x="40" y="120"/>
                    <a:pt x="40" y="118"/>
                  </a:cubicBezTo>
                  <a:cubicBezTo>
                    <a:pt x="40" y="117"/>
                    <a:pt x="39" y="115"/>
                    <a:pt x="38" y="114"/>
                  </a:cubicBezTo>
                  <a:cubicBezTo>
                    <a:pt x="38" y="113"/>
                    <a:pt x="35" y="112"/>
                    <a:pt x="35" y="111"/>
                  </a:cubicBezTo>
                  <a:cubicBezTo>
                    <a:pt x="35" y="109"/>
                    <a:pt x="35" y="106"/>
                    <a:pt x="33" y="105"/>
                  </a:cubicBezTo>
                  <a:cubicBezTo>
                    <a:pt x="32" y="105"/>
                    <a:pt x="28" y="108"/>
                    <a:pt x="27" y="109"/>
                  </a:cubicBezTo>
                  <a:cubicBezTo>
                    <a:pt x="26" y="110"/>
                    <a:pt x="24" y="112"/>
                    <a:pt x="23" y="112"/>
                  </a:cubicBezTo>
                  <a:cubicBezTo>
                    <a:pt x="22" y="112"/>
                    <a:pt x="20" y="112"/>
                    <a:pt x="19" y="112"/>
                  </a:cubicBezTo>
                  <a:cubicBezTo>
                    <a:pt x="18" y="113"/>
                    <a:pt x="16" y="113"/>
                    <a:pt x="15" y="112"/>
                  </a:cubicBezTo>
                  <a:cubicBezTo>
                    <a:pt x="15" y="112"/>
                    <a:pt x="13" y="110"/>
                    <a:pt x="13" y="109"/>
                  </a:cubicBezTo>
                  <a:cubicBezTo>
                    <a:pt x="13" y="108"/>
                    <a:pt x="14" y="106"/>
                    <a:pt x="13" y="104"/>
                  </a:cubicBezTo>
                  <a:cubicBezTo>
                    <a:pt x="12" y="103"/>
                    <a:pt x="8" y="101"/>
                    <a:pt x="9" y="100"/>
                  </a:cubicBezTo>
                  <a:cubicBezTo>
                    <a:pt x="9" y="98"/>
                    <a:pt x="9" y="94"/>
                    <a:pt x="10" y="93"/>
                  </a:cubicBezTo>
                  <a:cubicBezTo>
                    <a:pt x="11" y="92"/>
                    <a:pt x="13" y="90"/>
                    <a:pt x="12" y="89"/>
                  </a:cubicBezTo>
                  <a:cubicBezTo>
                    <a:pt x="11" y="88"/>
                    <a:pt x="8" y="89"/>
                    <a:pt x="7" y="88"/>
                  </a:cubicBezTo>
                  <a:cubicBezTo>
                    <a:pt x="7" y="87"/>
                    <a:pt x="3" y="82"/>
                    <a:pt x="2" y="80"/>
                  </a:cubicBezTo>
                  <a:cubicBezTo>
                    <a:pt x="2" y="79"/>
                    <a:pt x="0" y="76"/>
                    <a:pt x="1" y="76"/>
                  </a:cubicBezTo>
                  <a:cubicBezTo>
                    <a:pt x="2" y="75"/>
                    <a:pt x="4" y="73"/>
                    <a:pt x="4" y="72"/>
                  </a:cubicBezTo>
                  <a:cubicBezTo>
                    <a:pt x="4" y="72"/>
                    <a:pt x="4" y="70"/>
                    <a:pt x="5" y="69"/>
                  </a:cubicBezTo>
                  <a:cubicBezTo>
                    <a:pt x="6" y="69"/>
                    <a:pt x="5" y="67"/>
                    <a:pt x="4" y="66"/>
                  </a:cubicBezTo>
                  <a:cubicBezTo>
                    <a:pt x="4" y="66"/>
                    <a:pt x="2" y="64"/>
                    <a:pt x="3" y="63"/>
                  </a:cubicBezTo>
                  <a:cubicBezTo>
                    <a:pt x="4" y="62"/>
                    <a:pt x="5" y="59"/>
                    <a:pt x="5" y="57"/>
                  </a:cubicBezTo>
                  <a:cubicBezTo>
                    <a:pt x="5" y="56"/>
                    <a:pt x="5" y="53"/>
                    <a:pt x="7" y="52"/>
                  </a:cubicBezTo>
                  <a:cubicBezTo>
                    <a:pt x="8" y="51"/>
                    <a:pt x="12" y="47"/>
                    <a:pt x="12" y="46"/>
                  </a:cubicBezTo>
                  <a:cubicBezTo>
                    <a:pt x="14" y="46"/>
                    <a:pt x="19" y="46"/>
                    <a:pt x="19" y="46"/>
                  </a:cubicBezTo>
                  <a:cubicBezTo>
                    <a:pt x="20" y="45"/>
                    <a:pt x="25" y="42"/>
                    <a:pt x="25" y="42"/>
                  </a:cubicBezTo>
                  <a:cubicBezTo>
                    <a:pt x="26" y="42"/>
                    <a:pt x="30" y="37"/>
                    <a:pt x="31" y="38"/>
                  </a:cubicBezTo>
                  <a:cubicBezTo>
                    <a:pt x="32" y="39"/>
                    <a:pt x="34" y="40"/>
                    <a:pt x="35" y="39"/>
                  </a:cubicBezTo>
                  <a:cubicBezTo>
                    <a:pt x="35" y="38"/>
                    <a:pt x="39" y="34"/>
                    <a:pt x="39" y="33"/>
                  </a:cubicBezTo>
                  <a:cubicBezTo>
                    <a:pt x="39" y="32"/>
                    <a:pt x="39" y="29"/>
                    <a:pt x="40" y="29"/>
                  </a:cubicBezTo>
                  <a:cubicBezTo>
                    <a:pt x="41" y="29"/>
                    <a:pt x="40" y="26"/>
                    <a:pt x="42" y="25"/>
                  </a:cubicBezTo>
                  <a:cubicBezTo>
                    <a:pt x="43" y="24"/>
                    <a:pt x="47" y="20"/>
                    <a:pt x="47" y="19"/>
                  </a:cubicBezTo>
                  <a:cubicBezTo>
                    <a:pt x="47" y="18"/>
                    <a:pt x="54" y="11"/>
                    <a:pt x="55" y="12"/>
                  </a:cubicBezTo>
                  <a:cubicBezTo>
                    <a:pt x="56" y="12"/>
                    <a:pt x="57" y="15"/>
                    <a:pt x="60" y="14"/>
                  </a:cubicBezTo>
                  <a:cubicBezTo>
                    <a:pt x="62" y="14"/>
                    <a:pt x="65" y="9"/>
                    <a:pt x="66" y="10"/>
                  </a:cubicBezTo>
                  <a:cubicBezTo>
                    <a:pt x="67" y="11"/>
                    <a:pt x="70" y="15"/>
                    <a:pt x="71" y="14"/>
                  </a:cubicBezTo>
                  <a:cubicBezTo>
                    <a:pt x="71" y="14"/>
                    <a:pt x="74" y="10"/>
                    <a:pt x="75" y="10"/>
                  </a:cubicBezTo>
                  <a:cubicBezTo>
                    <a:pt x="76" y="10"/>
                    <a:pt x="78" y="8"/>
                    <a:pt x="79" y="7"/>
                  </a:cubicBezTo>
                  <a:cubicBezTo>
                    <a:pt x="81" y="6"/>
                    <a:pt x="82" y="3"/>
                    <a:pt x="82" y="2"/>
                  </a:cubicBezTo>
                  <a:cubicBezTo>
                    <a:pt x="82" y="2"/>
                    <a:pt x="83" y="0"/>
                    <a:pt x="83" y="0"/>
                  </a:cubicBezTo>
                  <a:cubicBezTo>
                    <a:pt x="84" y="0"/>
                    <a:pt x="87" y="1"/>
                    <a:pt x="88" y="2"/>
                  </a:cubicBezTo>
                  <a:cubicBezTo>
                    <a:pt x="87" y="3"/>
                    <a:pt x="89" y="6"/>
                    <a:pt x="89" y="6"/>
                  </a:cubicBezTo>
                  <a:cubicBezTo>
                    <a:pt x="89" y="8"/>
                    <a:pt x="89" y="9"/>
                    <a:pt x="87" y="9"/>
                  </a:cubicBezTo>
                  <a:cubicBezTo>
                    <a:pt x="86" y="9"/>
                    <a:pt x="85" y="12"/>
                    <a:pt x="85" y="13"/>
                  </a:cubicBezTo>
                  <a:cubicBezTo>
                    <a:pt x="85" y="15"/>
                    <a:pt x="83" y="18"/>
                    <a:pt x="82" y="19"/>
                  </a:cubicBezTo>
                  <a:cubicBezTo>
                    <a:pt x="80" y="20"/>
                    <a:pt x="80" y="23"/>
                    <a:pt x="81" y="26"/>
                  </a:cubicBezTo>
                  <a:cubicBezTo>
                    <a:pt x="83" y="28"/>
                    <a:pt x="82" y="35"/>
                    <a:pt x="81" y="38"/>
                  </a:cubicBezTo>
                  <a:cubicBezTo>
                    <a:pt x="80" y="40"/>
                    <a:pt x="84" y="42"/>
                    <a:pt x="86" y="42"/>
                  </a:cubicBezTo>
                  <a:cubicBezTo>
                    <a:pt x="87" y="41"/>
                    <a:pt x="88" y="46"/>
                    <a:pt x="87" y="48"/>
                  </a:cubicBezTo>
                  <a:cubicBezTo>
                    <a:pt x="87" y="50"/>
                    <a:pt x="88" y="51"/>
                    <a:pt x="89" y="52"/>
                  </a:cubicBezTo>
                  <a:cubicBezTo>
                    <a:pt x="91" y="53"/>
                    <a:pt x="91" y="50"/>
                    <a:pt x="92" y="49"/>
                  </a:cubicBezTo>
                  <a:cubicBezTo>
                    <a:pt x="92" y="48"/>
                    <a:pt x="94" y="53"/>
                    <a:pt x="94" y="54"/>
                  </a:cubicBezTo>
                  <a:cubicBezTo>
                    <a:pt x="95" y="55"/>
                    <a:pt x="96" y="55"/>
                    <a:pt x="97" y="56"/>
                  </a:cubicBezTo>
                  <a:cubicBezTo>
                    <a:pt x="98" y="57"/>
                    <a:pt x="101" y="55"/>
                    <a:pt x="103" y="56"/>
                  </a:cubicBezTo>
                  <a:cubicBezTo>
                    <a:pt x="104" y="56"/>
                    <a:pt x="107" y="62"/>
                    <a:pt x="107" y="64"/>
                  </a:cubicBezTo>
                  <a:cubicBezTo>
                    <a:pt x="107" y="67"/>
                    <a:pt x="109" y="70"/>
                    <a:pt x="109" y="72"/>
                  </a:cubicBezTo>
                  <a:cubicBezTo>
                    <a:pt x="110" y="74"/>
                    <a:pt x="113" y="76"/>
                    <a:pt x="114" y="78"/>
                  </a:cubicBezTo>
                  <a:cubicBezTo>
                    <a:pt x="115" y="80"/>
                    <a:pt x="119" y="78"/>
                    <a:pt x="120" y="78"/>
                  </a:cubicBezTo>
                  <a:cubicBezTo>
                    <a:pt x="121" y="78"/>
                    <a:pt x="123" y="77"/>
                    <a:pt x="125" y="76"/>
                  </a:cubicBezTo>
                  <a:cubicBezTo>
                    <a:pt x="126" y="74"/>
                    <a:pt x="127" y="76"/>
                    <a:pt x="128" y="77"/>
                  </a:cubicBezTo>
                  <a:cubicBezTo>
                    <a:pt x="129" y="78"/>
                    <a:pt x="127" y="81"/>
                    <a:pt x="127" y="83"/>
                  </a:cubicBezTo>
                  <a:cubicBezTo>
                    <a:pt x="127" y="84"/>
                    <a:pt x="129" y="86"/>
                    <a:pt x="129" y="88"/>
                  </a:cubicBezTo>
                  <a:cubicBezTo>
                    <a:pt x="130" y="90"/>
                    <a:pt x="132" y="87"/>
                    <a:pt x="134" y="87"/>
                  </a:cubicBezTo>
                  <a:cubicBezTo>
                    <a:pt x="135" y="87"/>
                    <a:pt x="136" y="84"/>
                    <a:pt x="137" y="83"/>
                  </a:cubicBezTo>
                  <a:cubicBezTo>
                    <a:pt x="138" y="82"/>
                    <a:pt x="140" y="81"/>
                    <a:pt x="142" y="80"/>
                  </a:cubicBezTo>
                  <a:cubicBezTo>
                    <a:pt x="144" y="79"/>
                    <a:pt x="145" y="76"/>
                    <a:pt x="146" y="75"/>
                  </a:cubicBezTo>
                  <a:cubicBezTo>
                    <a:pt x="147" y="74"/>
                    <a:pt x="150" y="75"/>
                    <a:pt x="152" y="75"/>
                  </a:cubicBezTo>
                  <a:cubicBezTo>
                    <a:pt x="153" y="76"/>
                    <a:pt x="155" y="74"/>
                    <a:pt x="157" y="74"/>
                  </a:cubicBezTo>
                  <a:cubicBezTo>
                    <a:pt x="159" y="73"/>
                    <a:pt x="161" y="74"/>
                    <a:pt x="161" y="74"/>
                  </a:cubicBezTo>
                  <a:cubicBezTo>
                    <a:pt x="161" y="74"/>
                    <a:pt x="165" y="76"/>
                    <a:pt x="165" y="76"/>
                  </a:cubicBezTo>
                  <a:cubicBezTo>
                    <a:pt x="166" y="76"/>
                    <a:pt x="172" y="78"/>
                    <a:pt x="173" y="78"/>
                  </a:cubicBezTo>
                  <a:cubicBezTo>
                    <a:pt x="173" y="83"/>
                    <a:pt x="166" y="89"/>
                    <a:pt x="166" y="90"/>
                  </a:cubicBezTo>
                  <a:cubicBezTo>
                    <a:pt x="166" y="91"/>
                    <a:pt x="161" y="94"/>
                    <a:pt x="160" y="96"/>
                  </a:cubicBezTo>
                  <a:cubicBezTo>
                    <a:pt x="160" y="98"/>
                    <a:pt x="156" y="108"/>
                    <a:pt x="156" y="109"/>
                  </a:cubicBezTo>
                  <a:cubicBezTo>
                    <a:pt x="156" y="111"/>
                    <a:pt x="157" y="111"/>
                    <a:pt x="158" y="112"/>
                  </a:cubicBezTo>
                  <a:cubicBezTo>
                    <a:pt x="159" y="112"/>
                    <a:pt x="157" y="115"/>
                    <a:pt x="156" y="116"/>
                  </a:cubicBezTo>
                  <a:cubicBezTo>
                    <a:pt x="154" y="117"/>
                    <a:pt x="156" y="118"/>
                    <a:pt x="157" y="119"/>
                  </a:cubicBezTo>
                  <a:cubicBezTo>
                    <a:pt x="157" y="120"/>
                    <a:pt x="156" y="121"/>
                    <a:pt x="154" y="123"/>
                  </a:cubicBezTo>
                  <a:cubicBezTo>
                    <a:pt x="153" y="124"/>
                    <a:pt x="151" y="127"/>
                    <a:pt x="151" y="129"/>
                  </a:cubicBezTo>
                  <a:cubicBezTo>
                    <a:pt x="151" y="130"/>
                    <a:pt x="147" y="134"/>
                    <a:pt x="147" y="135"/>
                  </a:cubicBezTo>
                  <a:cubicBezTo>
                    <a:pt x="147" y="136"/>
                    <a:pt x="141" y="140"/>
                    <a:pt x="142" y="141"/>
                  </a:cubicBezTo>
                  <a:cubicBezTo>
                    <a:pt x="142" y="142"/>
                    <a:pt x="147" y="142"/>
                    <a:pt x="148" y="142"/>
                  </a:cubicBezTo>
                  <a:cubicBezTo>
                    <a:pt x="149" y="142"/>
                    <a:pt x="150" y="144"/>
                    <a:pt x="149" y="145"/>
                  </a:cubicBezTo>
                  <a:cubicBezTo>
                    <a:pt x="147" y="145"/>
                    <a:pt x="144" y="147"/>
                    <a:pt x="144" y="149"/>
                  </a:cubicBezTo>
                  <a:cubicBezTo>
                    <a:pt x="143" y="152"/>
                    <a:pt x="151" y="145"/>
                    <a:pt x="152" y="146"/>
                  </a:cubicBezTo>
                  <a:cubicBezTo>
                    <a:pt x="153" y="147"/>
                    <a:pt x="151" y="148"/>
                    <a:pt x="151" y="149"/>
                  </a:cubicBezTo>
                  <a:cubicBezTo>
                    <a:pt x="150" y="150"/>
                    <a:pt x="151" y="150"/>
                    <a:pt x="152" y="150"/>
                  </a:cubicBezTo>
                  <a:cubicBezTo>
                    <a:pt x="154" y="151"/>
                    <a:pt x="150" y="152"/>
                    <a:pt x="149" y="153"/>
                  </a:cubicBezTo>
                  <a:cubicBezTo>
                    <a:pt x="148" y="154"/>
                    <a:pt x="146" y="154"/>
                    <a:pt x="145" y="154"/>
                  </a:cubicBezTo>
                  <a:cubicBezTo>
                    <a:pt x="143" y="153"/>
                    <a:pt x="140" y="156"/>
                    <a:pt x="138" y="156"/>
                  </a:cubicBezTo>
                  <a:cubicBezTo>
                    <a:pt x="136" y="156"/>
                    <a:pt x="133" y="157"/>
                    <a:pt x="132" y="157"/>
                  </a:cubicBezTo>
                  <a:cubicBezTo>
                    <a:pt x="130" y="157"/>
                    <a:pt x="125" y="164"/>
                    <a:pt x="124" y="166"/>
                  </a:cubicBezTo>
                  <a:cubicBezTo>
                    <a:pt x="122" y="167"/>
                    <a:pt x="122" y="172"/>
                    <a:pt x="122" y="174"/>
                  </a:cubicBezTo>
                  <a:cubicBezTo>
                    <a:pt x="122" y="176"/>
                    <a:pt x="118" y="178"/>
                    <a:pt x="115" y="180"/>
                  </a:cubicBezTo>
                  <a:cubicBezTo>
                    <a:pt x="113" y="182"/>
                    <a:pt x="109" y="184"/>
                    <a:pt x="108" y="185"/>
                  </a:cubicBezTo>
                  <a:cubicBezTo>
                    <a:pt x="106" y="187"/>
                    <a:pt x="100" y="192"/>
                    <a:pt x="99" y="192"/>
                  </a:cubicBezTo>
                  <a:cubicBezTo>
                    <a:pt x="99" y="193"/>
                    <a:pt x="100" y="197"/>
                    <a:pt x="101" y="198"/>
                  </a:cubicBezTo>
                  <a:cubicBezTo>
                    <a:pt x="101" y="200"/>
                    <a:pt x="98" y="203"/>
                    <a:pt x="97" y="202"/>
                  </a:cubicBezTo>
                  <a:cubicBezTo>
                    <a:pt x="96" y="201"/>
                    <a:pt x="95" y="203"/>
                    <a:pt x="95" y="204"/>
                  </a:cubicBezTo>
                  <a:cubicBezTo>
                    <a:pt x="95" y="205"/>
                    <a:pt x="91" y="208"/>
                    <a:pt x="90" y="210"/>
                  </a:cubicBezTo>
                  <a:cubicBezTo>
                    <a:pt x="88" y="211"/>
                    <a:pt x="87" y="210"/>
                    <a:pt x="85" y="209"/>
                  </a:cubicBezTo>
                  <a:cubicBezTo>
                    <a:pt x="84" y="208"/>
                    <a:pt x="82" y="213"/>
                    <a:pt x="81" y="213"/>
                  </a:cubicBezTo>
                  <a:cubicBezTo>
                    <a:pt x="80" y="213"/>
                    <a:pt x="77" y="214"/>
                    <a:pt x="78" y="215"/>
                  </a:cubicBezTo>
                  <a:cubicBezTo>
                    <a:pt x="78" y="216"/>
                    <a:pt x="76" y="216"/>
                    <a:pt x="74" y="215"/>
                  </a:cubicBezTo>
                  <a:cubicBezTo>
                    <a:pt x="73" y="214"/>
                    <a:pt x="71" y="217"/>
                    <a:pt x="69" y="217"/>
                  </a:cubicBezTo>
                  <a:close/>
                </a:path>
              </a:pathLst>
            </a:custGeom>
            <a:grpFill/>
            <a:ln w="3175" cmpd="sng">
              <a:solidFill>
                <a:schemeClr val="bg1"/>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43B02A"/>
                </a:solidFill>
              </a:endParaRPr>
            </a:p>
          </p:txBody>
        </p:sp>
      </p:grpSp>
      <p:grpSp>
        <p:nvGrpSpPr>
          <p:cNvPr id="76" name="Graphic 4">
            <a:extLst>
              <a:ext uri="{FF2B5EF4-FFF2-40B4-BE49-F238E27FC236}">
                <a16:creationId xmlns:a16="http://schemas.microsoft.com/office/drawing/2014/main" id="{C171CC1A-0F31-4F5A-BAD8-390734B045DD}"/>
              </a:ext>
            </a:extLst>
          </p:cNvPr>
          <p:cNvGrpSpPr/>
          <p:nvPr/>
        </p:nvGrpSpPr>
        <p:grpSpPr>
          <a:xfrm>
            <a:off x="6271447" y="5474408"/>
            <a:ext cx="792001" cy="791998"/>
            <a:chOff x="2998797" y="918179"/>
            <a:chExt cx="365002" cy="364661"/>
          </a:xfrm>
          <a:solidFill>
            <a:schemeClr val="accent4"/>
          </a:solidFill>
        </p:grpSpPr>
        <p:sp>
          <p:nvSpPr>
            <p:cNvPr id="77" name="Graphic 4">
              <a:extLst>
                <a:ext uri="{FF2B5EF4-FFF2-40B4-BE49-F238E27FC236}">
                  <a16:creationId xmlns:a16="http://schemas.microsoft.com/office/drawing/2014/main" id="{9F853112-1495-4EA2-921A-D30B1E6EBCCA}"/>
                </a:ext>
              </a:extLst>
            </p:cNvPr>
            <p:cNvSpPr/>
            <p:nvPr/>
          </p:nvSpPr>
          <p:spPr>
            <a:xfrm>
              <a:off x="3079949" y="1062457"/>
              <a:ext cx="199366" cy="108527"/>
            </a:xfrm>
            <a:custGeom>
              <a:avLst/>
              <a:gdLst>
                <a:gd name="connsiteX0" fmla="*/ 180196 w 199366"/>
                <a:gd name="connsiteY0" fmla="*/ 88737 h 108527"/>
                <a:gd name="connsiteX1" fmla="*/ 171250 w 199366"/>
                <a:gd name="connsiteY1" fmla="*/ 88737 h 108527"/>
                <a:gd name="connsiteX2" fmla="*/ 169972 w 199366"/>
                <a:gd name="connsiteY2" fmla="*/ 81715 h 108527"/>
                <a:gd name="connsiteX3" fmla="*/ 171250 w 199366"/>
                <a:gd name="connsiteY3" fmla="*/ 79800 h 108527"/>
                <a:gd name="connsiteX4" fmla="*/ 171889 w 199366"/>
                <a:gd name="connsiteY4" fmla="*/ 79161 h 108527"/>
                <a:gd name="connsiteX5" fmla="*/ 173167 w 199366"/>
                <a:gd name="connsiteY5" fmla="*/ 78523 h 108527"/>
                <a:gd name="connsiteX6" fmla="*/ 174445 w 199366"/>
                <a:gd name="connsiteY6" fmla="*/ 77885 h 108527"/>
                <a:gd name="connsiteX7" fmla="*/ 178279 w 199366"/>
                <a:gd name="connsiteY7" fmla="*/ 78523 h 108527"/>
                <a:gd name="connsiteX8" fmla="*/ 181474 w 199366"/>
                <a:gd name="connsiteY8" fmla="*/ 81715 h 108527"/>
                <a:gd name="connsiteX9" fmla="*/ 180196 w 199366"/>
                <a:gd name="connsiteY9" fmla="*/ 88737 h 108527"/>
                <a:gd name="connsiteX10" fmla="*/ 149524 w 199366"/>
                <a:gd name="connsiteY10" fmla="*/ 28089 h 108527"/>
                <a:gd name="connsiteX11" fmla="*/ 145052 w 199366"/>
                <a:gd name="connsiteY11" fmla="*/ 30005 h 108527"/>
                <a:gd name="connsiteX12" fmla="*/ 142496 w 199366"/>
                <a:gd name="connsiteY12" fmla="*/ 29366 h 108527"/>
                <a:gd name="connsiteX13" fmla="*/ 140579 w 199366"/>
                <a:gd name="connsiteY13" fmla="*/ 28089 h 108527"/>
                <a:gd name="connsiteX14" fmla="*/ 140579 w 199366"/>
                <a:gd name="connsiteY14" fmla="*/ 19152 h 108527"/>
                <a:gd name="connsiteX15" fmla="*/ 140579 w 199366"/>
                <a:gd name="connsiteY15" fmla="*/ 19152 h 108527"/>
                <a:gd name="connsiteX16" fmla="*/ 149524 w 199366"/>
                <a:gd name="connsiteY16" fmla="*/ 19152 h 108527"/>
                <a:gd name="connsiteX17" fmla="*/ 150803 w 199366"/>
                <a:gd name="connsiteY17" fmla="*/ 21067 h 108527"/>
                <a:gd name="connsiteX18" fmla="*/ 149524 w 199366"/>
                <a:gd name="connsiteY18" fmla="*/ 28089 h 108527"/>
                <a:gd name="connsiteX19" fmla="*/ 149524 w 199366"/>
                <a:gd name="connsiteY19" fmla="*/ 58733 h 108527"/>
                <a:gd name="connsiteX20" fmla="*/ 140579 w 199366"/>
                <a:gd name="connsiteY20" fmla="*/ 58733 h 108527"/>
                <a:gd name="connsiteX21" fmla="*/ 139301 w 199366"/>
                <a:gd name="connsiteY21" fmla="*/ 51710 h 108527"/>
                <a:gd name="connsiteX22" fmla="*/ 140579 w 199366"/>
                <a:gd name="connsiteY22" fmla="*/ 49795 h 108527"/>
                <a:gd name="connsiteX23" fmla="*/ 142496 w 199366"/>
                <a:gd name="connsiteY23" fmla="*/ 48518 h 108527"/>
                <a:gd name="connsiteX24" fmla="*/ 147608 w 199366"/>
                <a:gd name="connsiteY24" fmla="*/ 48518 h 108527"/>
                <a:gd name="connsiteX25" fmla="*/ 149524 w 199366"/>
                <a:gd name="connsiteY25" fmla="*/ 49795 h 108527"/>
                <a:gd name="connsiteX26" fmla="*/ 151442 w 199366"/>
                <a:gd name="connsiteY26" fmla="*/ 54264 h 108527"/>
                <a:gd name="connsiteX27" fmla="*/ 149524 w 199366"/>
                <a:gd name="connsiteY27" fmla="*/ 58733 h 108527"/>
                <a:gd name="connsiteX28" fmla="*/ 149524 w 199366"/>
                <a:gd name="connsiteY28" fmla="*/ 88737 h 108527"/>
                <a:gd name="connsiteX29" fmla="*/ 140579 w 199366"/>
                <a:gd name="connsiteY29" fmla="*/ 88737 h 108527"/>
                <a:gd name="connsiteX30" fmla="*/ 139301 w 199366"/>
                <a:gd name="connsiteY30" fmla="*/ 81715 h 108527"/>
                <a:gd name="connsiteX31" fmla="*/ 140579 w 199366"/>
                <a:gd name="connsiteY31" fmla="*/ 79800 h 108527"/>
                <a:gd name="connsiteX32" fmla="*/ 142496 w 199366"/>
                <a:gd name="connsiteY32" fmla="*/ 78523 h 108527"/>
                <a:gd name="connsiteX33" fmla="*/ 147608 w 199366"/>
                <a:gd name="connsiteY33" fmla="*/ 78523 h 108527"/>
                <a:gd name="connsiteX34" fmla="*/ 149524 w 199366"/>
                <a:gd name="connsiteY34" fmla="*/ 79800 h 108527"/>
                <a:gd name="connsiteX35" fmla="*/ 149524 w 199366"/>
                <a:gd name="connsiteY35" fmla="*/ 88737 h 108527"/>
                <a:gd name="connsiteX36" fmla="*/ 120770 w 199366"/>
                <a:gd name="connsiteY36" fmla="*/ 26174 h 108527"/>
                <a:gd name="connsiteX37" fmla="*/ 119492 w 199366"/>
                <a:gd name="connsiteY37" fmla="*/ 28089 h 108527"/>
                <a:gd name="connsiteX38" fmla="*/ 115019 w 199366"/>
                <a:gd name="connsiteY38" fmla="*/ 30005 h 108527"/>
                <a:gd name="connsiteX39" fmla="*/ 112463 w 199366"/>
                <a:gd name="connsiteY39" fmla="*/ 29366 h 108527"/>
                <a:gd name="connsiteX40" fmla="*/ 110546 w 199366"/>
                <a:gd name="connsiteY40" fmla="*/ 28089 h 108527"/>
                <a:gd name="connsiteX41" fmla="*/ 108629 w 199366"/>
                <a:gd name="connsiteY41" fmla="*/ 23621 h 108527"/>
                <a:gd name="connsiteX42" fmla="*/ 110546 w 199366"/>
                <a:gd name="connsiteY42" fmla="*/ 19152 h 108527"/>
                <a:gd name="connsiteX43" fmla="*/ 119492 w 199366"/>
                <a:gd name="connsiteY43" fmla="*/ 19152 h 108527"/>
                <a:gd name="connsiteX44" fmla="*/ 121409 w 199366"/>
                <a:gd name="connsiteY44" fmla="*/ 23621 h 108527"/>
                <a:gd name="connsiteX45" fmla="*/ 120770 w 199366"/>
                <a:gd name="connsiteY45" fmla="*/ 26174 h 108527"/>
                <a:gd name="connsiteX46" fmla="*/ 108629 w 199366"/>
                <a:gd name="connsiteY46" fmla="*/ 54264 h 108527"/>
                <a:gd name="connsiteX47" fmla="*/ 109268 w 199366"/>
                <a:gd name="connsiteY47" fmla="*/ 51710 h 108527"/>
                <a:gd name="connsiteX48" fmla="*/ 112463 w 199366"/>
                <a:gd name="connsiteY48" fmla="*/ 48518 h 108527"/>
                <a:gd name="connsiteX49" fmla="*/ 116297 w 199366"/>
                <a:gd name="connsiteY49" fmla="*/ 47880 h 108527"/>
                <a:gd name="connsiteX50" fmla="*/ 117575 w 199366"/>
                <a:gd name="connsiteY50" fmla="*/ 48518 h 108527"/>
                <a:gd name="connsiteX51" fmla="*/ 118853 w 199366"/>
                <a:gd name="connsiteY51" fmla="*/ 49157 h 108527"/>
                <a:gd name="connsiteX52" fmla="*/ 119492 w 199366"/>
                <a:gd name="connsiteY52" fmla="*/ 49795 h 108527"/>
                <a:gd name="connsiteX53" fmla="*/ 120770 w 199366"/>
                <a:gd name="connsiteY53" fmla="*/ 51710 h 108527"/>
                <a:gd name="connsiteX54" fmla="*/ 117575 w 199366"/>
                <a:gd name="connsiteY54" fmla="*/ 60009 h 108527"/>
                <a:gd name="connsiteX55" fmla="*/ 110546 w 199366"/>
                <a:gd name="connsiteY55" fmla="*/ 58733 h 108527"/>
                <a:gd name="connsiteX56" fmla="*/ 108629 w 199366"/>
                <a:gd name="connsiteY56" fmla="*/ 54264 h 108527"/>
                <a:gd name="connsiteX57" fmla="*/ 119492 w 199366"/>
                <a:gd name="connsiteY57" fmla="*/ 88737 h 108527"/>
                <a:gd name="connsiteX58" fmla="*/ 112463 w 199366"/>
                <a:gd name="connsiteY58" fmla="*/ 90014 h 108527"/>
                <a:gd name="connsiteX59" fmla="*/ 110546 w 199366"/>
                <a:gd name="connsiteY59" fmla="*/ 88737 h 108527"/>
                <a:gd name="connsiteX60" fmla="*/ 109268 w 199366"/>
                <a:gd name="connsiteY60" fmla="*/ 81715 h 108527"/>
                <a:gd name="connsiteX61" fmla="*/ 112463 w 199366"/>
                <a:gd name="connsiteY61" fmla="*/ 78523 h 108527"/>
                <a:gd name="connsiteX62" fmla="*/ 117575 w 199366"/>
                <a:gd name="connsiteY62" fmla="*/ 78523 h 108527"/>
                <a:gd name="connsiteX63" fmla="*/ 119492 w 199366"/>
                <a:gd name="connsiteY63" fmla="*/ 79800 h 108527"/>
                <a:gd name="connsiteX64" fmla="*/ 120770 w 199366"/>
                <a:gd name="connsiteY64" fmla="*/ 81715 h 108527"/>
                <a:gd name="connsiteX65" fmla="*/ 119492 w 199366"/>
                <a:gd name="connsiteY65" fmla="*/ 88737 h 108527"/>
                <a:gd name="connsiteX66" fmla="*/ 171250 w 199366"/>
                <a:gd name="connsiteY66" fmla="*/ 49795 h 108527"/>
                <a:gd name="connsiteX67" fmla="*/ 173167 w 199366"/>
                <a:gd name="connsiteY67" fmla="*/ 48518 h 108527"/>
                <a:gd name="connsiteX68" fmla="*/ 181474 w 199366"/>
                <a:gd name="connsiteY68" fmla="*/ 51710 h 108527"/>
                <a:gd name="connsiteX69" fmla="*/ 181474 w 199366"/>
                <a:gd name="connsiteY69" fmla="*/ 51710 h 108527"/>
                <a:gd name="connsiteX70" fmla="*/ 180196 w 199366"/>
                <a:gd name="connsiteY70" fmla="*/ 58733 h 108527"/>
                <a:gd name="connsiteX71" fmla="*/ 178279 w 199366"/>
                <a:gd name="connsiteY71" fmla="*/ 60009 h 108527"/>
                <a:gd name="connsiteX72" fmla="*/ 171250 w 199366"/>
                <a:gd name="connsiteY72" fmla="*/ 58733 h 108527"/>
                <a:gd name="connsiteX73" fmla="*/ 169333 w 199366"/>
                <a:gd name="connsiteY73" fmla="*/ 54264 h 108527"/>
                <a:gd name="connsiteX74" fmla="*/ 171250 w 199366"/>
                <a:gd name="connsiteY74" fmla="*/ 49795 h 108527"/>
                <a:gd name="connsiteX75" fmla="*/ 89459 w 199366"/>
                <a:gd name="connsiteY75" fmla="*/ 28089 h 108527"/>
                <a:gd name="connsiteX76" fmla="*/ 84986 w 199366"/>
                <a:gd name="connsiteY76" fmla="*/ 30005 h 108527"/>
                <a:gd name="connsiteX77" fmla="*/ 78596 w 199366"/>
                <a:gd name="connsiteY77" fmla="*/ 23621 h 108527"/>
                <a:gd name="connsiteX78" fmla="*/ 82430 w 199366"/>
                <a:gd name="connsiteY78" fmla="*/ 17875 h 108527"/>
                <a:gd name="connsiteX79" fmla="*/ 89459 w 199366"/>
                <a:gd name="connsiteY79" fmla="*/ 19152 h 108527"/>
                <a:gd name="connsiteX80" fmla="*/ 90737 w 199366"/>
                <a:gd name="connsiteY80" fmla="*/ 21067 h 108527"/>
                <a:gd name="connsiteX81" fmla="*/ 89459 w 199366"/>
                <a:gd name="connsiteY81" fmla="*/ 28089 h 108527"/>
                <a:gd name="connsiteX82" fmla="*/ 89459 w 199366"/>
                <a:gd name="connsiteY82" fmla="*/ 58733 h 108527"/>
                <a:gd name="connsiteX83" fmla="*/ 87542 w 199366"/>
                <a:gd name="connsiteY83" fmla="*/ 60009 h 108527"/>
                <a:gd name="connsiteX84" fmla="*/ 84986 w 199366"/>
                <a:gd name="connsiteY84" fmla="*/ 60648 h 108527"/>
                <a:gd name="connsiteX85" fmla="*/ 82430 w 199366"/>
                <a:gd name="connsiteY85" fmla="*/ 60009 h 108527"/>
                <a:gd name="connsiteX86" fmla="*/ 80513 w 199366"/>
                <a:gd name="connsiteY86" fmla="*/ 58733 h 108527"/>
                <a:gd name="connsiteX87" fmla="*/ 79235 w 199366"/>
                <a:gd name="connsiteY87" fmla="*/ 51710 h 108527"/>
                <a:gd name="connsiteX88" fmla="*/ 80513 w 199366"/>
                <a:gd name="connsiteY88" fmla="*/ 49795 h 108527"/>
                <a:gd name="connsiteX89" fmla="*/ 81152 w 199366"/>
                <a:gd name="connsiteY89" fmla="*/ 49157 h 108527"/>
                <a:gd name="connsiteX90" fmla="*/ 82430 w 199366"/>
                <a:gd name="connsiteY90" fmla="*/ 48518 h 108527"/>
                <a:gd name="connsiteX91" fmla="*/ 83708 w 199366"/>
                <a:gd name="connsiteY91" fmla="*/ 47880 h 108527"/>
                <a:gd name="connsiteX92" fmla="*/ 86264 w 199366"/>
                <a:gd name="connsiteY92" fmla="*/ 47880 h 108527"/>
                <a:gd name="connsiteX93" fmla="*/ 87542 w 199366"/>
                <a:gd name="connsiteY93" fmla="*/ 48518 h 108527"/>
                <a:gd name="connsiteX94" fmla="*/ 88820 w 199366"/>
                <a:gd name="connsiteY94" fmla="*/ 49157 h 108527"/>
                <a:gd name="connsiteX95" fmla="*/ 89459 w 199366"/>
                <a:gd name="connsiteY95" fmla="*/ 49795 h 108527"/>
                <a:gd name="connsiteX96" fmla="*/ 90737 w 199366"/>
                <a:gd name="connsiteY96" fmla="*/ 51710 h 108527"/>
                <a:gd name="connsiteX97" fmla="*/ 89459 w 199366"/>
                <a:gd name="connsiteY97" fmla="*/ 58733 h 108527"/>
                <a:gd name="connsiteX98" fmla="*/ 89459 w 199366"/>
                <a:gd name="connsiteY98" fmla="*/ 88737 h 108527"/>
                <a:gd name="connsiteX99" fmla="*/ 87542 w 199366"/>
                <a:gd name="connsiteY99" fmla="*/ 90014 h 108527"/>
                <a:gd name="connsiteX100" fmla="*/ 84986 w 199366"/>
                <a:gd name="connsiteY100" fmla="*/ 90653 h 108527"/>
                <a:gd name="connsiteX101" fmla="*/ 78596 w 199366"/>
                <a:gd name="connsiteY101" fmla="*/ 84269 h 108527"/>
                <a:gd name="connsiteX102" fmla="*/ 80513 w 199366"/>
                <a:gd name="connsiteY102" fmla="*/ 79800 h 108527"/>
                <a:gd name="connsiteX103" fmla="*/ 82430 w 199366"/>
                <a:gd name="connsiteY103" fmla="*/ 78523 h 108527"/>
                <a:gd name="connsiteX104" fmla="*/ 87542 w 199366"/>
                <a:gd name="connsiteY104" fmla="*/ 78523 h 108527"/>
                <a:gd name="connsiteX105" fmla="*/ 88820 w 199366"/>
                <a:gd name="connsiteY105" fmla="*/ 79161 h 108527"/>
                <a:gd name="connsiteX106" fmla="*/ 89459 w 199366"/>
                <a:gd name="connsiteY106" fmla="*/ 79800 h 108527"/>
                <a:gd name="connsiteX107" fmla="*/ 90737 w 199366"/>
                <a:gd name="connsiteY107" fmla="*/ 81715 h 108527"/>
                <a:gd name="connsiteX108" fmla="*/ 89459 w 199366"/>
                <a:gd name="connsiteY108" fmla="*/ 88737 h 108527"/>
                <a:gd name="connsiteX109" fmla="*/ 58788 w 199366"/>
                <a:gd name="connsiteY109" fmla="*/ 28089 h 108527"/>
                <a:gd name="connsiteX110" fmla="*/ 56870 w 199366"/>
                <a:gd name="connsiteY110" fmla="*/ 29366 h 108527"/>
                <a:gd name="connsiteX111" fmla="*/ 54314 w 199366"/>
                <a:gd name="connsiteY111" fmla="*/ 30005 h 108527"/>
                <a:gd name="connsiteX112" fmla="*/ 47925 w 199366"/>
                <a:gd name="connsiteY112" fmla="*/ 23621 h 108527"/>
                <a:gd name="connsiteX113" fmla="*/ 48564 w 199366"/>
                <a:gd name="connsiteY113" fmla="*/ 21067 h 108527"/>
                <a:gd name="connsiteX114" fmla="*/ 49841 w 199366"/>
                <a:gd name="connsiteY114" fmla="*/ 19152 h 108527"/>
                <a:gd name="connsiteX115" fmla="*/ 50480 w 199366"/>
                <a:gd name="connsiteY115" fmla="*/ 18514 h 108527"/>
                <a:gd name="connsiteX116" fmla="*/ 51759 w 199366"/>
                <a:gd name="connsiteY116" fmla="*/ 17875 h 108527"/>
                <a:gd name="connsiteX117" fmla="*/ 53036 w 199366"/>
                <a:gd name="connsiteY117" fmla="*/ 17237 h 108527"/>
                <a:gd name="connsiteX118" fmla="*/ 58788 w 199366"/>
                <a:gd name="connsiteY118" fmla="*/ 19152 h 108527"/>
                <a:gd name="connsiteX119" fmla="*/ 60065 w 199366"/>
                <a:gd name="connsiteY119" fmla="*/ 21067 h 108527"/>
                <a:gd name="connsiteX120" fmla="*/ 58788 w 199366"/>
                <a:gd name="connsiteY120" fmla="*/ 28089 h 108527"/>
                <a:gd name="connsiteX121" fmla="*/ 58788 w 199366"/>
                <a:gd name="connsiteY121" fmla="*/ 58733 h 108527"/>
                <a:gd name="connsiteX122" fmla="*/ 54314 w 199366"/>
                <a:gd name="connsiteY122" fmla="*/ 60648 h 108527"/>
                <a:gd name="connsiteX123" fmla="*/ 49841 w 199366"/>
                <a:gd name="connsiteY123" fmla="*/ 58733 h 108527"/>
                <a:gd name="connsiteX124" fmla="*/ 48564 w 199366"/>
                <a:gd name="connsiteY124" fmla="*/ 51710 h 108527"/>
                <a:gd name="connsiteX125" fmla="*/ 49841 w 199366"/>
                <a:gd name="connsiteY125" fmla="*/ 49795 h 108527"/>
                <a:gd name="connsiteX126" fmla="*/ 50480 w 199366"/>
                <a:gd name="connsiteY126" fmla="*/ 49157 h 108527"/>
                <a:gd name="connsiteX127" fmla="*/ 51759 w 199366"/>
                <a:gd name="connsiteY127" fmla="*/ 48518 h 108527"/>
                <a:gd name="connsiteX128" fmla="*/ 53036 w 199366"/>
                <a:gd name="connsiteY128" fmla="*/ 47880 h 108527"/>
                <a:gd name="connsiteX129" fmla="*/ 56870 w 199366"/>
                <a:gd name="connsiteY129" fmla="*/ 48518 h 108527"/>
                <a:gd name="connsiteX130" fmla="*/ 58788 w 199366"/>
                <a:gd name="connsiteY130" fmla="*/ 49795 h 108527"/>
                <a:gd name="connsiteX131" fmla="*/ 60065 w 199366"/>
                <a:gd name="connsiteY131" fmla="*/ 51710 h 108527"/>
                <a:gd name="connsiteX132" fmla="*/ 58788 w 199366"/>
                <a:gd name="connsiteY132" fmla="*/ 58733 h 108527"/>
                <a:gd name="connsiteX133" fmla="*/ 58788 w 199366"/>
                <a:gd name="connsiteY133" fmla="*/ 88737 h 108527"/>
                <a:gd name="connsiteX134" fmla="*/ 54314 w 199366"/>
                <a:gd name="connsiteY134" fmla="*/ 90653 h 108527"/>
                <a:gd name="connsiteX135" fmla="*/ 49841 w 199366"/>
                <a:gd name="connsiteY135" fmla="*/ 88737 h 108527"/>
                <a:gd name="connsiteX136" fmla="*/ 48564 w 199366"/>
                <a:gd name="connsiteY136" fmla="*/ 81715 h 108527"/>
                <a:gd name="connsiteX137" fmla="*/ 49841 w 199366"/>
                <a:gd name="connsiteY137" fmla="*/ 79800 h 108527"/>
                <a:gd name="connsiteX138" fmla="*/ 50480 w 199366"/>
                <a:gd name="connsiteY138" fmla="*/ 79161 h 108527"/>
                <a:gd name="connsiteX139" fmla="*/ 51759 w 199366"/>
                <a:gd name="connsiteY139" fmla="*/ 78523 h 108527"/>
                <a:gd name="connsiteX140" fmla="*/ 53036 w 199366"/>
                <a:gd name="connsiteY140" fmla="*/ 77885 h 108527"/>
                <a:gd name="connsiteX141" fmla="*/ 56870 w 199366"/>
                <a:gd name="connsiteY141" fmla="*/ 78523 h 108527"/>
                <a:gd name="connsiteX142" fmla="*/ 58788 w 199366"/>
                <a:gd name="connsiteY142" fmla="*/ 79800 h 108527"/>
                <a:gd name="connsiteX143" fmla="*/ 58788 w 199366"/>
                <a:gd name="connsiteY143" fmla="*/ 88737 h 108527"/>
                <a:gd name="connsiteX144" fmla="*/ 28755 w 199366"/>
                <a:gd name="connsiteY144" fmla="*/ 58733 h 108527"/>
                <a:gd name="connsiteX145" fmla="*/ 24282 w 199366"/>
                <a:gd name="connsiteY145" fmla="*/ 60648 h 108527"/>
                <a:gd name="connsiteX146" fmla="*/ 19809 w 199366"/>
                <a:gd name="connsiteY146" fmla="*/ 58733 h 108527"/>
                <a:gd name="connsiteX147" fmla="*/ 18531 w 199366"/>
                <a:gd name="connsiteY147" fmla="*/ 51710 h 108527"/>
                <a:gd name="connsiteX148" fmla="*/ 21726 w 199366"/>
                <a:gd name="connsiteY148" fmla="*/ 48518 h 108527"/>
                <a:gd name="connsiteX149" fmla="*/ 26838 w 199366"/>
                <a:gd name="connsiteY149" fmla="*/ 48518 h 108527"/>
                <a:gd name="connsiteX150" fmla="*/ 28755 w 199366"/>
                <a:gd name="connsiteY150" fmla="*/ 49795 h 108527"/>
                <a:gd name="connsiteX151" fmla="*/ 30672 w 199366"/>
                <a:gd name="connsiteY151" fmla="*/ 54264 h 108527"/>
                <a:gd name="connsiteX152" fmla="*/ 28755 w 199366"/>
                <a:gd name="connsiteY152" fmla="*/ 58733 h 108527"/>
                <a:gd name="connsiteX153" fmla="*/ 176362 w 199366"/>
                <a:gd name="connsiteY153" fmla="*/ 16598 h 108527"/>
                <a:gd name="connsiteX154" fmla="*/ 176362 w 199366"/>
                <a:gd name="connsiteY154" fmla="*/ 0 h 108527"/>
                <a:gd name="connsiteX155" fmla="*/ 22365 w 199366"/>
                <a:gd name="connsiteY155" fmla="*/ 0 h 108527"/>
                <a:gd name="connsiteX156" fmla="*/ 22365 w 199366"/>
                <a:gd name="connsiteY156" fmla="*/ 16598 h 108527"/>
                <a:gd name="connsiteX157" fmla="*/ 15975 w 199366"/>
                <a:gd name="connsiteY157" fmla="*/ 22982 h 108527"/>
                <a:gd name="connsiteX158" fmla="*/ 0 w 199366"/>
                <a:gd name="connsiteY158" fmla="*/ 22982 h 108527"/>
                <a:gd name="connsiteX159" fmla="*/ 0 w 199366"/>
                <a:gd name="connsiteY159" fmla="*/ 108528 h 108527"/>
                <a:gd name="connsiteX160" fmla="*/ 17253 w 199366"/>
                <a:gd name="connsiteY160" fmla="*/ 108528 h 108527"/>
                <a:gd name="connsiteX161" fmla="*/ 17253 w 199366"/>
                <a:gd name="connsiteY161" fmla="*/ 84269 h 108527"/>
                <a:gd name="connsiteX162" fmla="*/ 23643 w 199366"/>
                <a:gd name="connsiteY162" fmla="*/ 77885 h 108527"/>
                <a:gd name="connsiteX163" fmla="*/ 30033 w 199366"/>
                <a:gd name="connsiteY163" fmla="*/ 84269 h 108527"/>
                <a:gd name="connsiteX164" fmla="*/ 30033 w 199366"/>
                <a:gd name="connsiteY164" fmla="*/ 107889 h 108527"/>
                <a:gd name="connsiteX165" fmla="*/ 199366 w 199366"/>
                <a:gd name="connsiteY165" fmla="*/ 107889 h 108527"/>
                <a:gd name="connsiteX166" fmla="*/ 199366 w 199366"/>
                <a:gd name="connsiteY166" fmla="*/ 22344 h 108527"/>
                <a:gd name="connsiteX167" fmla="*/ 182752 w 199366"/>
                <a:gd name="connsiteY167" fmla="*/ 22344 h 108527"/>
                <a:gd name="connsiteX168" fmla="*/ 176362 w 199366"/>
                <a:gd name="connsiteY168" fmla="*/ 16598 h 10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99366" h="108527">
                  <a:moveTo>
                    <a:pt x="180196" y="88737"/>
                  </a:moveTo>
                  <a:cubicBezTo>
                    <a:pt x="177640" y="91291"/>
                    <a:pt x="173806" y="91291"/>
                    <a:pt x="171250" y="88737"/>
                  </a:cubicBezTo>
                  <a:cubicBezTo>
                    <a:pt x="169333" y="86822"/>
                    <a:pt x="168694" y="84269"/>
                    <a:pt x="169972" y="81715"/>
                  </a:cubicBezTo>
                  <a:cubicBezTo>
                    <a:pt x="170611" y="81077"/>
                    <a:pt x="170611" y="80438"/>
                    <a:pt x="171250" y="79800"/>
                  </a:cubicBezTo>
                  <a:cubicBezTo>
                    <a:pt x="171250" y="79800"/>
                    <a:pt x="171889" y="79161"/>
                    <a:pt x="171889" y="79161"/>
                  </a:cubicBezTo>
                  <a:cubicBezTo>
                    <a:pt x="172528" y="79161"/>
                    <a:pt x="172528" y="78523"/>
                    <a:pt x="173167" y="78523"/>
                  </a:cubicBezTo>
                  <a:cubicBezTo>
                    <a:pt x="173806" y="78523"/>
                    <a:pt x="173806" y="78523"/>
                    <a:pt x="174445" y="77885"/>
                  </a:cubicBezTo>
                  <a:cubicBezTo>
                    <a:pt x="175723" y="77885"/>
                    <a:pt x="177001" y="77885"/>
                    <a:pt x="178279" y="78523"/>
                  </a:cubicBezTo>
                  <a:cubicBezTo>
                    <a:pt x="179557" y="79161"/>
                    <a:pt x="180835" y="80438"/>
                    <a:pt x="181474" y="81715"/>
                  </a:cubicBezTo>
                  <a:cubicBezTo>
                    <a:pt x="182113" y="84269"/>
                    <a:pt x="181474" y="86822"/>
                    <a:pt x="180196" y="88737"/>
                  </a:cubicBezTo>
                  <a:moveTo>
                    <a:pt x="149524" y="28089"/>
                  </a:moveTo>
                  <a:cubicBezTo>
                    <a:pt x="148247" y="29366"/>
                    <a:pt x="146969" y="30005"/>
                    <a:pt x="145052" y="30005"/>
                  </a:cubicBezTo>
                  <a:cubicBezTo>
                    <a:pt x="144413" y="30005"/>
                    <a:pt x="143135" y="30005"/>
                    <a:pt x="142496" y="29366"/>
                  </a:cubicBezTo>
                  <a:cubicBezTo>
                    <a:pt x="141857" y="29366"/>
                    <a:pt x="141218" y="28728"/>
                    <a:pt x="140579" y="28089"/>
                  </a:cubicBezTo>
                  <a:cubicBezTo>
                    <a:pt x="138023" y="25536"/>
                    <a:pt x="138023" y="21706"/>
                    <a:pt x="140579" y="19152"/>
                  </a:cubicBezTo>
                  <a:cubicBezTo>
                    <a:pt x="140579" y="19152"/>
                    <a:pt x="140579" y="19152"/>
                    <a:pt x="140579" y="19152"/>
                  </a:cubicBezTo>
                  <a:cubicBezTo>
                    <a:pt x="143135" y="16598"/>
                    <a:pt x="146969" y="16598"/>
                    <a:pt x="149524" y="19152"/>
                  </a:cubicBezTo>
                  <a:cubicBezTo>
                    <a:pt x="150164" y="19790"/>
                    <a:pt x="150803" y="20429"/>
                    <a:pt x="150803" y="21067"/>
                  </a:cubicBezTo>
                  <a:cubicBezTo>
                    <a:pt x="152080" y="23621"/>
                    <a:pt x="151442" y="26174"/>
                    <a:pt x="149524" y="28089"/>
                  </a:cubicBezTo>
                  <a:moveTo>
                    <a:pt x="149524" y="58733"/>
                  </a:moveTo>
                  <a:cubicBezTo>
                    <a:pt x="146969" y="61286"/>
                    <a:pt x="143135" y="61286"/>
                    <a:pt x="140579" y="58733"/>
                  </a:cubicBezTo>
                  <a:cubicBezTo>
                    <a:pt x="138662" y="56817"/>
                    <a:pt x="138023" y="54264"/>
                    <a:pt x="139301" y="51710"/>
                  </a:cubicBezTo>
                  <a:cubicBezTo>
                    <a:pt x="139940" y="51072"/>
                    <a:pt x="139940" y="50433"/>
                    <a:pt x="140579" y="49795"/>
                  </a:cubicBezTo>
                  <a:cubicBezTo>
                    <a:pt x="141218" y="49157"/>
                    <a:pt x="141857" y="48518"/>
                    <a:pt x="142496" y="48518"/>
                  </a:cubicBezTo>
                  <a:cubicBezTo>
                    <a:pt x="143774" y="47880"/>
                    <a:pt x="145690" y="47880"/>
                    <a:pt x="147608" y="48518"/>
                  </a:cubicBezTo>
                  <a:cubicBezTo>
                    <a:pt x="148247" y="48518"/>
                    <a:pt x="148885" y="49157"/>
                    <a:pt x="149524" y="49795"/>
                  </a:cubicBezTo>
                  <a:cubicBezTo>
                    <a:pt x="150803" y="51072"/>
                    <a:pt x="151442" y="52349"/>
                    <a:pt x="151442" y="54264"/>
                  </a:cubicBezTo>
                  <a:cubicBezTo>
                    <a:pt x="151442" y="55541"/>
                    <a:pt x="150803" y="57456"/>
                    <a:pt x="149524" y="58733"/>
                  </a:cubicBezTo>
                  <a:moveTo>
                    <a:pt x="149524" y="88737"/>
                  </a:moveTo>
                  <a:cubicBezTo>
                    <a:pt x="146969" y="91291"/>
                    <a:pt x="143135" y="91291"/>
                    <a:pt x="140579" y="88737"/>
                  </a:cubicBezTo>
                  <a:cubicBezTo>
                    <a:pt x="138662" y="86822"/>
                    <a:pt x="138023" y="84269"/>
                    <a:pt x="139301" y="81715"/>
                  </a:cubicBezTo>
                  <a:cubicBezTo>
                    <a:pt x="139940" y="81077"/>
                    <a:pt x="139940" y="80438"/>
                    <a:pt x="140579" y="79800"/>
                  </a:cubicBezTo>
                  <a:cubicBezTo>
                    <a:pt x="141218" y="79161"/>
                    <a:pt x="141857" y="78523"/>
                    <a:pt x="142496" y="78523"/>
                  </a:cubicBezTo>
                  <a:cubicBezTo>
                    <a:pt x="143774" y="77885"/>
                    <a:pt x="145690" y="77885"/>
                    <a:pt x="147608" y="78523"/>
                  </a:cubicBezTo>
                  <a:cubicBezTo>
                    <a:pt x="148247" y="78523"/>
                    <a:pt x="148885" y="79161"/>
                    <a:pt x="149524" y="79800"/>
                  </a:cubicBezTo>
                  <a:cubicBezTo>
                    <a:pt x="152080" y="82353"/>
                    <a:pt x="152080" y="86184"/>
                    <a:pt x="149524" y="88737"/>
                  </a:cubicBezTo>
                  <a:moveTo>
                    <a:pt x="120770" y="26174"/>
                  </a:moveTo>
                  <a:cubicBezTo>
                    <a:pt x="120131" y="26813"/>
                    <a:pt x="120131" y="27451"/>
                    <a:pt x="119492" y="28089"/>
                  </a:cubicBezTo>
                  <a:cubicBezTo>
                    <a:pt x="118214" y="29366"/>
                    <a:pt x="116936" y="30005"/>
                    <a:pt x="115019" y="30005"/>
                  </a:cubicBezTo>
                  <a:cubicBezTo>
                    <a:pt x="114380" y="30005"/>
                    <a:pt x="113102" y="30005"/>
                    <a:pt x="112463" y="29366"/>
                  </a:cubicBezTo>
                  <a:cubicBezTo>
                    <a:pt x="111824" y="29366"/>
                    <a:pt x="111185" y="28728"/>
                    <a:pt x="110546" y="28089"/>
                  </a:cubicBezTo>
                  <a:cubicBezTo>
                    <a:pt x="109268" y="26813"/>
                    <a:pt x="108629" y="25536"/>
                    <a:pt x="108629" y="23621"/>
                  </a:cubicBezTo>
                  <a:cubicBezTo>
                    <a:pt x="108629" y="21706"/>
                    <a:pt x="109268" y="20429"/>
                    <a:pt x="110546" y="19152"/>
                  </a:cubicBezTo>
                  <a:cubicBezTo>
                    <a:pt x="113102" y="16598"/>
                    <a:pt x="116936" y="16598"/>
                    <a:pt x="119492" y="19152"/>
                  </a:cubicBezTo>
                  <a:cubicBezTo>
                    <a:pt x="120770" y="20429"/>
                    <a:pt x="121409" y="21706"/>
                    <a:pt x="121409" y="23621"/>
                  </a:cubicBezTo>
                  <a:cubicBezTo>
                    <a:pt x="121409" y="24897"/>
                    <a:pt x="121409" y="25536"/>
                    <a:pt x="120770" y="26174"/>
                  </a:cubicBezTo>
                  <a:moveTo>
                    <a:pt x="108629" y="54264"/>
                  </a:moveTo>
                  <a:cubicBezTo>
                    <a:pt x="108629" y="53625"/>
                    <a:pt x="108629" y="52349"/>
                    <a:pt x="109268" y="51710"/>
                  </a:cubicBezTo>
                  <a:cubicBezTo>
                    <a:pt x="109907" y="50433"/>
                    <a:pt x="111185" y="49157"/>
                    <a:pt x="112463" y="48518"/>
                  </a:cubicBezTo>
                  <a:cubicBezTo>
                    <a:pt x="113741" y="47880"/>
                    <a:pt x="115019" y="47880"/>
                    <a:pt x="116297" y="47880"/>
                  </a:cubicBezTo>
                  <a:cubicBezTo>
                    <a:pt x="116936" y="47880"/>
                    <a:pt x="116936" y="47880"/>
                    <a:pt x="117575" y="48518"/>
                  </a:cubicBezTo>
                  <a:cubicBezTo>
                    <a:pt x="118214" y="48518"/>
                    <a:pt x="118214" y="49157"/>
                    <a:pt x="118853" y="49157"/>
                  </a:cubicBezTo>
                  <a:cubicBezTo>
                    <a:pt x="119492" y="49157"/>
                    <a:pt x="119492" y="49795"/>
                    <a:pt x="119492" y="49795"/>
                  </a:cubicBezTo>
                  <a:cubicBezTo>
                    <a:pt x="120131" y="50433"/>
                    <a:pt x="120770" y="51072"/>
                    <a:pt x="120770" y="51710"/>
                  </a:cubicBezTo>
                  <a:cubicBezTo>
                    <a:pt x="122048" y="54902"/>
                    <a:pt x="120770" y="58733"/>
                    <a:pt x="117575" y="60009"/>
                  </a:cubicBezTo>
                  <a:cubicBezTo>
                    <a:pt x="115019" y="61286"/>
                    <a:pt x="112463" y="60648"/>
                    <a:pt x="110546" y="58733"/>
                  </a:cubicBezTo>
                  <a:cubicBezTo>
                    <a:pt x="109268" y="57456"/>
                    <a:pt x="108629" y="55541"/>
                    <a:pt x="108629" y="54264"/>
                  </a:cubicBezTo>
                  <a:moveTo>
                    <a:pt x="119492" y="88737"/>
                  </a:moveTo>
                  <a:cubicBezTo>
                    <a:pt x="117575" y="90653"/>
                    <a:pt x="115019" y="91291"/>
                    <a:pt x="112463" y="90014"/>
                  </a:cubicBezTo>
                  <a:cubicBezTo>
                    <a:pt x="111824" y="89376"/>
                    <a:pt x="111185" y="89376"/>
                    <a:pt x="110546" y="88737"/>
                  </a:cubicBezTo>
                  <a:cubicBezTo>
                    <a:pt x="108629" y="86822"/>
                    <a:pt x="107990" y="84269"/>
                    <a:pt x="109268" y="81715"/>
                  </a:cubicBezTo>
                  <a:cubicBezTo>
                    <a:pt x="109907" y="80438"/>
                    <a:pt x="111185" y="79161"/>
                    <a:pt x="112463" y="78523"/>
                  </a:cubicBezTo>
                  <a:cubicBezTo>
                    <a:pt x="113741" y="77885"/>
                    <a:pt x="115658" y="77885"/>
                    <a:pt x="117575" y="78523"/>
                  </a:cubicBezTo>
                  <a:cubicBezTo>
                    <a:pt x="118214" y="78523"/>
                    <a:pt x="118853" y="79161"/>
                    <a:pt x="119492" y="79800"/>
                  </a:cubicBezTo>
                  <a:cubicBezTo>
                    <a:pt x="120131" y="80438"/>
                    <a:pt x="120770" y="81077"/>
                    <a:pt x="120770" y="81715"/>
                  </a:cubicBezTo>
                  <a:cubicBezTo>
                    <a:pt x="122048" y="84269"/>
                    <a:pt x="121409" y="86822"/>
                    <a:pt x="119492" y="88737"/>
                  </a:cubicBezTo>
                  <a:moveTo>
                    <a:pt x="171250" y="49795"/>
                  </a:moveTo>
                  <a:cubicBezTo>
                    <a:pt x="171889" y="49157"/>
                    <a:pt x="172528" y="48518"/>
                    <a:pt x="173167" y="48518"/>
                  </a:cubicBezTo>
                  <a:cubicBezTo>
                    <a:pt x="176362" y="47241"/>
                    <a:pt x="180196" y="48518"/>
                    <a:pt x="181474" y="51710"/>
                  </a:cubicBezTo>
                  <a:cubicBezTo>
                    <a:pt x="181474" y="51710"/>
                    <a:pt x="181474" y="51710"/>
                    <a:pt x="181474" y="51710"/>
                  </a:cubicBezTo>
                  <a:cubicBezTo>
                    <a:pt x="182752" y="54264"/>
                    <a:pt x="182113" y="56817"/>
                    <a:pt x="180196" y="58733"/>
                  </a:cubicBezTo>
                  <a:cubicBezTo>
                    <a:pt x="179557" y="59371"/>
                    <a:pt x="178918" y="60009"/>
                    <a:pt x="178279" y="60009"/>
                  </a:cubicBezTo>
                  <a:cubicBezTo>
                    <a:pt x="175723" y="61286"/>
                    <a:pt x="173167" y="60648"/>
                    <a:pt x="171250" y="58733"/>
                  </a:cubicBezTo>
                  <a:cubicBezTo>
                    <a:pt x="169972" y="57456"/>
                    <a:pt x="169333" y="56179"/>
                    <a:pt x="169333" y="54264"/>
                  </a:cubicBezTo>
                  <a:cubicBezTo>
                    <a:pt x="169333" y="52349"/>
                    <a:pt x="169972" y="50433"/>
                    <a:pt x="171250" y="49795"/>
                  </a:cubicBezTo>
                  <a:moveTo>
                    <a:pt x="89459" y="28089"/>
                  </a:moveTo>
                  <a:cubicBezTo>
                    <a:pt x="88181" y="29366"/>
                    <a:pt x="86903" y="30005"/>
                    <a:pt x="84986" y="30005"/>
                  </a:cubicBezTo>
                  <a:cubicBezTo>
                    <a:pt x="81152" y="30005"/>
                    <a:pt x="78596" y="26813"/>
                    <a:pt x="78596" y="23621"/>
                  </a:cubicBezTo>
                  <a:cubicBezTo>
                    <a:pt x="78596" y="21067"/>
                    <a:pt x="79874" y="18514"/>
                    <a:pt x="82430" y="17875"/>
                  </a:cubicBezTo>
                  <a:cubicBezTo>
                    <a:pt x="84986" y="16598"/>
                    <a:pt x="87542" y="17237"/>
                    <a:pt x="89459" y="19152"/>
                  </a:cubicBezTo>
                  <a:cubicBezTo>
                    <a:pt x="90098" y="19790"/>
                    <a:pt x="90737" y="20429"/>
                    <a:pt x="90737" y="21067"/>
                  </a:cubicBezTo>
                  <a:cubicBezTo>
                    <a:pt x="91376" y="23621"/>
                    <a:pt x="91376" y="26174"/>
                    <a:pt x="89459" y="28089"/>
                  </a:cubicBezTo>
                  <a:moveTo>
                    <a:pt x="89459" y="58733"/>
                  </a:moveTo>
                  <a:cubicBezTo>
                    <a:pt x="88820" y="59371"/>
                    <a:pt x="88181" y="60009"/>
                    <a:pt x="87542" y="60009"/>
                  </a:cubicBezTo>
                  <a:cubicBezTo>
                    <a:pt x="86903" y="60009"/>
                    <a:pt x="85625" y="60648"/>
                    <a:pt x="84986" y="60648"/>
                  </a:cubicBezTo>
                  <a:cubicBezTo>
                    <a:pt x="84347" y="60648"/>
                    <a:pt x="83069" y="60648"/>
                    <a:pt x="82430" y="60009"/>
                  </a:cubicBezTo>
                  <a:cubicBezTo>
                    <a:pt x="81791" y="59371"/>
                    <a:pt x="81152" y="59371"/>
                    <a:pt x="80513" y="58733"/>
                  </a:cubicBezTo>
                  <a:cubicBezTo>
                    <a:pt x="78596" y="56817"/>
                    <a:pt x="77957" y="54264"/>
                    <a:pt x="79235" y="51710"/>
                  </a:cubicBezTo>
                  <a:cubicBezTo>
                    <a:pt x="79235" y="51072"/>
                    <a:pt x="79874" y="50433"/>
                    <a:pt x="80513" y="49795"/>
                  </a:cubicBezTo>
                  <a:cubicBezTo>
                    <a:pt x="80513" y="49157"/>
                    <a:pt x="81152" y="49157"/>
                    <a:pt x="81152" y="49157"/>
                  </a:cubicBezTo>
                  <a:cubicBezTo>
                    <a:pt x="81791" y="49157"/>
                    <a:pt x="81791" y="48518"/>
                    <a:pt x="82430" y="48518"/>
                  </a:cubicBezTo>
                  <a:cubicBezTo>
                    <a:pt x="83069" y="48518"/>
                    <a:pt x="83069" y="47880"/>
                    <a:pt x="83708" y="47880"/>
                  </a:cubicBezTo>
                  <a:cubicBezTo>
                    <a:pt x="84347" y="47880"/>
                    <a:pt x="85625" y="47880"/>
                    <a:pt x="86264" y="47880"/>
                  </a:cubicBezTo>
                  <a:cubicBezTo>
                    <a:pt x="86903" y="47880"/>
                    <a:pt x="86903" y="47880"/>
                    <a:pt x="87542" y="48518"/>
                  </a:cubicBezTo>
                  <a:cubicBezTo>
                    <a:pt x="88181" y="48518"/>
                    <a:pt x="88181" y="49157"/>
                    <a:pt x="88820" y="49157"/>
                  </a:cubicBezTo>
                  <a:lnTo>
                    <a:pt x="89459" y="49795"/>
                  </a:lnTo>
                  <a:cubicBezTo>
                    <a:pt x="90098" y="50433"/>
                    <a:pt x="90737" y="51072"/>
                    <a:pt x="90737" y="51710"/>
                  </a:cubicBezTo>
                  <a:cubicBezTo>
                    <a:pt x="91376" y="54264"/>
                    <a:pt x="91376" y="56817"/>
                    <a:pt x="89459" y="58733"/>
                  </a:cubicBezTo>
                  <a:moveTo>
                    <a:pt x="89459" y="88737"/>
                  </a:moveTo>
                  <a:cubicBezTo>
                    <a:pt x="88820" y="89376"/>
                    <a:pt x="88181" y="90014"/>
                    <a:pt x="87542" y="90014"/>
                  </a:cubicBezTo>
                  <a:cubicBezTo>
                    <a:pt x="86903" y="90014"/>
                    <a:pt x="85625" y="90653"/>
                    <a:pt x="84986" y="90653"/>
                  </a:cubicBezTo>
                  <a:cubicBezTo>
                    <a:pt x="81152" y="90653"/>
                    <a:pt x="78596" y="87461"/>
                    <a:pt x="78596" y="84269"/>
                  </a:cubicBezTo>
                  <a:cubicBezTo>
                    <a:pt x="78596" y="82353"/>
                    <a:pt x="79235" y="81077"/>
                    <a:pt x="80513" y="79800"/>
                  </a:cubicBezTo>
                  <a:cubicBezTo>
                    <a:pt x="81152" y="79161"/>
                    <a:pt x="81791" y="78523"/>
                    <a:pt x="82430" y="78523"/>
                  </a:cubicBezTo>
                  <a:cubicBezTo>
                    <a:pt x="83708" y="77885"/>
                    <a:pt x="85625" y="77885"/>
                    <a:pt x="87542" y="78523"/>
                  </a:cubicBezTo>
                  <a:cubicBezTo>
                    <a:pt x="88181" y="78523"/>
                    <a:pt x="88181" y="79161"/>
                    <a:pt x="88820" y="79161"/>
                  </a:cubicBezTo>
                  <a:lnTo>
                    <a:pt x="89459" y="79800"/>
                  </a:lnTo>
                  <a:cubicBezTo>
                    <a:pt x="90098" y="80438"/>
                    <a:pt x="90737" y="81077"/>
                    <a:pt x="90737" y="81715"/>
                  </a:cubicBezTo>
                  <a:cubicBezTo>
                    <a:pt x="91376" y="84269"/>
                    <a:pt x="91376" y="86822"/>
                    <a:pt x="89459" y="88737"/>
                  </a:cubicBezTo>
                  <a:moveTo>
                    <a:pt x="58788" y="28089"/>
                  </a:moveTo>
                  <a:cubicBezTo>
                    <a:pt x="58148" y="28728"/>
                    <a:pt x="57509" y="29366"/>
                    <a:pt x="56870" y="29366"/>
                  </a:cubicBezTo>
                  <a:cubicBezTo>
                    <a:pt x="56231" y="30005"/>
                    <a:pt x="55593" y="30005"/>
                    <a:pt x="54314" y="30005"/>
                  </a:cubicBezTo>
                  <a:cubicBezTo>
                    <a:pt x="50480" y="30005"/>
                    <a:pt x="47925" y="26813"/>
                    <a:pt x="47925" y="23621"/>
                  </a:cubicBezTo>
                  <a:cubicBezTo>
                    <a:pt x="47925" y="22982"/>
                    <a:pt x="47925" y="21706"/>
                    <a:pt x="48564" y="21067"/>
                  </a:cubicBezTo>
                  <a:cubicBezTo>
                    <a:pt x="49203" y="20429"/>
                    <a:pt x="49203" y="19790"/>
                    <a:pt x="49841" y="19152"/>
                  </a:cubicBezTo>
                  <a:cubicBezTo>
                    <a:pt x="49841" y="19152"/>
                    <a:pt x="50480" y="18514"/>
                    <a:pt x="50480" y="18514"/>
                  </a:cubicBezTo>
                  <a:cubicBezTo>
                    <a:pt x="51119" y="18514"/>
                    <a:pt x="51119" y="17875"/>
                    <a:pt x="51759" y="17875"/>
                  </a:cubicBezTo>
                  <a:cubicBezTo>
                    <a:pt x="52398" y="17875"/>
                    <a:pt x="52398" y="17237"/>
                    <a:pt x="53036" y="17237"/>
                  </a:cubicBezTo>
                  <a:cubicBezTo>
                    <a:pt x="54954" y="16598"/>
                    <a:pt x="57509" y="17237"/>
                    <a:pt x="58788" y="19152"/>
                  </a:cubicBezTo>
                  <a:cubicBezTo>
                    <a:pt x="59426" y="19790"/>
                    <a:pt x="60065" y="20429"/>
                    <a:pt x="60065" y="21067"/>
                  </a:cubicBezTo>
                  <a:cubicBezTo>
                    <a:pt x="61343" y="23621"/>
                    <a:pt x="60704" y="26174"/>
                    <a:pt x="58788" y="28089"/>
                  </a:cubicBezTo>
                  <a:moveTo>
                    <a:pt x="58788" y="58733"/>
                  </a:moveTo>
                  <a:cubicBezTo>
                    <a:pt x="57509" y="60009"/>
                    <a:pt x="56231" y="60648"/>
                    <a:pt x="54314" y="60648"/>
                  </a:cubicBezTo>
                  <a:cubicBezTo>
                    <a:pt x="52398" y="60648"/>
                    <a:pt x="51119" y="60009"/>
                    <a:pt x="49841" y="58733"/>
                  </a:cubicBezTo>
                  <a:cubicBezTo>
                    <a:pt x="47925" y="56817"/>
                    <a:pt x="47285" y="54264"/>
                    <a:pt x="48564" y="51710"/>
                  </a:cubicBezTo>
                  <a:cubicBezTo>
                    <a:pt x="48564" y="51072"/>
                    <a:pt x="49203" y="50433"/>
                    <a:pt x="49841" y="49795"/>
                  </a:cubicBezTo>
                  <a:cubicBezTo>
                    <a:pt x="49841" y="49157"/>
                    <a:pt x="50480" y="49157"/>
                    <a:pt x="50480" y="49157"/>
                  </a:cubicBezTo>
                  <a:cubicBezTo>
                    <a:pt x="51119" y="49157"/>
                    <a:pt x="51119" y="48518"/>
                    <a:pt x="51759" y="48518"/>
                  </a:cubicBezTo>
                  <a:cubicBezTo>
                    <a:pt x="52398" y="48518"/>
                    <a:pt x="52398" y="47880"/>
                    <a:pt x="53036" y="47880"/>
                  </a:cubicBezTo>
                  <a:cubicBezTo>
                    <a:pt x="54314" y="47880"/>
                    <a:pt x="55593" y="47880"/>
                    <a:pt x="56870" y="48518"/>
                  </a:cubicBezTo>
                  <a:cubicBezTo>
                    <a:pt x="57509" y="48518"/>
                    <a:pt x="58148" y="49157"/>
                    <a:pt x="58788" y="49795"/>
                  </a:cubicBezTo>
                  <a:cubicBezTo>
                    <a:pt x="59426" y="50433"/>
                    <a:pt x="60065" y="51072"/>
                    <a:pt x="60065" y="51710"/>
                  </a:cubicBezTo>
                  <a:cubicBezTo>
                    <a:pt x="61343" y="54264"/>
                    <a:pt x="60704" y="56817"/>
                    <a:pt x="58788" y="58733"/>
                  </a:cubicBezTo>
                  <a:moveTo>
                    <a:pt x="58788" y="88737"/>
                  </a:moveTo>
                  <a:cubicBezTo>
                    <a:pt x="57509" y="90014"/>
                    <a:pt x="56231" y="90653"/>
                    <a:pt x="54314" y="90653"/>
                  </a:cubicBezTo>
                  <a:cubicBezTo>
                    <a:pt x="52398" y="90653"/>
                    <a:pt x="51119" y="90014"/>
                    <a:pt x="49841" y="88737"/>
                  </a:cubicBezTo>
                  <a:cubicBezTo>
                    <a:pt x="47925" y="86822"/>
                    <a:pt x="47285" y="84269"/>
                    <a:pt x="48564" y="81715"/>
                  </a:cubicBezTo>
                  <a:cubicBezTo>
                    <a:pt x="48564" y="81077"/>
                    <a:pt x="49203" y="80438"/>
                    <a:pt x="49841" y="79800"/>
                  </a:cubicBezTo>
                  <a:cubicBezTo>
                    <a:pt x="49841" y="79161"/>
                    <a:pt x="50480" y="79161"/>
                    <a:pt x="50480" y="79161"/>
                  </a:cubicBezTo>
                  <a:cubicBezTo>
                    <a:pt x="51119" y="79161"/>
                    <a:pt x="51119" y="78523"/>
                    <a:pt x="51759" y="78523"/>
                  </a:cubicBezTo>
                  <a:cubicBezTo>
                    <a:pt x="52398" y="78523"/>
                    <a:pt x="52398" y="77885"/>
                    <a:pt x="53036" y="77885"/>
                  </a:cubicBezTo>
                  <a:cubicBezTo>
                    <a:pt x="54314" y="77885"/>
                    <a:pt x="55593" y="77885"/>
                    <a:pt x="56870" y="78523"/>
                  </a:cubicBezTo>
                  <a:cubicBezTo>
                    <a:pt x="57509" y="78523"/>
                    <a:pt x="58148" y="79161"/>
                    <a:pt x="58788" y="79800"/>
                  </a:cubicBezTo>
                  <a:cubicBezTo>
                    <a:pt x="61343" y="82353"/>
                    <a:pt x="61343" y="86184"/>
                    <a:pt x="58788" y="88737"/>
                  </a:cubicBezTo>
                  <a:moveTo>
                    <a:pt x="28755" y="58733"/>
                  </a:moveTo>
                  <a:cubicBezTo>
                    <a:pt x="27477" y="60009"/>
                    <a:pt x="26199" y="60648"/>
                    <a:pt x="24282" y="60648"/>
                  </a:cubicBezTo>
                  <a:cubicBezTo>
                    <a:pt x="22365" y="60648"/>
                    <a:pt x="21087" y="60009"/>
                    <a:pt x="19809" y="58733"/>
                  </a:cubicBezTo>
                  <a:cubicBezTo>
                    <a:pt x="17892" y="56817"/>
                    <a:pt x="17253" y="54264"/>
                    <a:pt x="18531" y="51710"/>
                  </a:cubicBezTo>
                  <a:cubicBezTo>
                    <a:pt x="19170" y="50433"/>
                    <a:pt x="20448" y="49157"/>
                    <a:pt x="21726" y="48518"/>
                  </a:cubicBezTo>
                  <a:cubicBezTo>
                    <a:pt x="23004" y="47880"/>
                    <a:pt x="24921" y="47880"/>
                    <a:pt x="26838" y="48518"/>
                  </a:cubicBezTo>
                  <a:cubicBezTo>
                    <a:pt x="27477" y="48518"/>
                    <a:pt x="28116" y="49157"/>
                    <a:pt x="28755" y="49795"/>
                  </a:cubicBezTo>
                  <a:cubicBezTo>
                    <a:pt x="30033" y="51072"/>
                    <a:pt x="30672" y="52349"/>
                    <a:pt x="30672" y="54264"/>
                  </a:cubicBezTo>
                  <a:cubicBezTo>
                    <a:pt x="30672" y="56179"/>
                    <a:pt x="29394" y="57456"/>
                    <a:pt x="28755" y="58733"/>
                  </a:cubicBezTo>
                  <a:moveTo>
                    <a:pt x="176362" y="16598"/>
                  </a:moveTo>
                  <a:lnTo>
                    <a:pt x="176362" y="0"/>
                  </a:lnTo>
                  <a:lnTo>
                    <a:pt x="22365" y="0"/>
                  </a:lnTo>
                  <a:lnTo>
                    <a:pt x="22365" y="16598"/>
                  </a:lnTo>
                  <a:cubicBezTo>
                    <a:pt x="22365" y="20429"/>
                    <a:pt x="19809" y="22982"/>
                    <a:pt x="15975" y="22982"/>
                  </a:cubicBezTo>
                  <a:lnTo>
                    <a:pt x="0" y="22982"/>
                  </a:lnTo>
                  <a:lnTo>
                    <a:pt x="0" y="108528"/>
                  </a:lnTo>
                  <a:lnTo>
                    <a:pt x="17253" y="108528"/>
                  </a:lnTo>
                  <a:lnTo>
                    <a:pt x="17253" y="84269"/>
                  </a:lnTo>
                  <a:cubicBezTo>
                    <a:pt x="17253" y="80438"/>
                    <a:pt x="19809" y="77885"/>
                    <a:pt x="23643" y="77885"/>
                  </a:cubicBezTo>
                  <a:cubicBezTo>
                    <a:pt x="27477" y="77885"/>
                    <a:pt x="30033" y="80438"/>
                    <a:pt x="30033" y="84269"/>
                  </a:cubicBezTo>
                  <a:lnTo>
                    <a:pt x="30033" y="107889"/>
                  </a:lnTo>
                  <a:lnTo>
                    <a:pt x="199366" y="107889"/>
                  </a:lnTo>
                  <a:lnTo>
                    <a:pt x="199366" y="22344"/>
                  </a:lnTo>
                  <a:lnTo>
                    <a:pt x="182752" y="22344"/>
                  </a:lnTo>
                  <a:cubicBezTo>
                    <a:pt x="179557" y="22344"/>
                    <a:pt x="176362" y="19790"/>
                    <a:pt x="176362" y="16598"/>
                  </a:cubicBezTo>
                </a:path>
              </a:pathLst>
            </a:custGeom>
            <a:grpFill/>
            <a:ln w="6390" cap="flat">
              <a:noFill/>
              <a:prstDash val="solid"/>
              <a:miter/>
            </a:ln>
          </p:spPr>
          <p:txBody>
            <a:bodyPr rtlCol="0" anchor="ctr"/>
            <a:lstStyle/>
            <a:p>
              <a:endParaRPr lang="en-US"/>
            </a:p>
          </p:txBody>
        </p:sp>
        <p:sp>
          <p:nvSpPr>
            <p:cNvPr id="78" name="Graphic 4">
              <a:extLst>
                <a:ext uri="{FF2B5EF4-FFF2-40B4-BE49-F238E27FC236}">
                  <a16:creationId xmlns:a16="http://schemas.microsoft.com/office/drawing/2014/main" id="{C8738B59-1307-4DA0-8FAB-44CEE58068A2}"/>
                </a:ext>
              </a:extLst>
            </p:cNvPr>
            <p:cNvSpPr/>
            <p:nvPr/>
          </p:nvSpPr>
          <p:spPr>
            <a:xfrm>
              <a:off x="3186022" y="1001809"/>
              <a:ext cx="32588" cy="17236"/>
            </a:xfrm>
            <a:custGeom>
              <a:avLst/>
              <a:gdLst>
                <a:gd name="connsiteX0" fmla="*/ 0 w 32588"/>
                <a:gd name="connsiteY0" fmla="*/ 0 h 17236"/>
                <a:gd name="connsiteX1" fmla="*/ 32589 w 32588"/>
                <a:gd name="connsiteY1" fmla="*/ 0 h 17236"/>
                <a:gd name="connsiteX2" fmla="*/ 32589 w 32588"/>
                <a:gd name="connsiteY2" fmla="*/ 17237 h 17236"/>
                <a:gd name="connsiteX3" fmla="*/ 0 w 32588"/>
                <a:gd name="connsiteY3" fmla="*/ 17237 h 17236"/>
              </a:gdLst>
              <a:ahLst/>
              <a:cxnLst>
                <a:cxn ang="0">
                  <a:pos x="connsiteX0" y="connsiteY0"/>
                </a:cxn>
                <a:cxn ang="0">
                  <a:pos x="connsiteX1" y="connsiteY1"/>
                </a:cxn>
                <a:cxn ang="0">
                  <a:pos x="connsiteX2" y="connsiteY2"/>
                </a:cxn>
                <a:cxn ang="0">
                  <a:pos x="connsiteX3" y="connsiteY3"/>
                </a:cxn>
              </a:cxnLst>
              <a:rect l="l" t="t" r="r" b="b"/>
              <a:pathLst>
                <a:path w="32588" h="17236">
                  <a:moveTo>
                    <a:pt x="0" y="0"/>
                  </a:moveTo>
                  <a:lnTo>
                    <a:pt x="32589" y="0"/>
                  </a:lnTo>
                  <a:lnTo>
                    <a:pt x="32589" y="17237"/>
                  </a:lnTo>
                  <a:lnTo>
                    <a:pt x="0" y="17237"/>
                  </a:lnTo>
                  <a:close/>
                </a:path>
              </a:pathLst>
            </a:custGeom>
            <a:grpFill/>
            <a:ln w="6390" cap="flat">
              <a:noFill/>
              <a:prstDash val="solid"/>
              <a:miter/>
            </a:ln>
          </p:spPr>
          <p:txBody>
            <a:bodyPr rtlCol="0" anchor="ctr"/>
            <a:lstStyle/>
            <a:p>
              <a:endParaRPr lang="en-US"/>
            </a:p>
          </p:txBody>
        </p:sp>
        <p:sp>
          <p:nvSpPr>
            <p:cNvPr id="79" name="Graphic 4">
              <a:extLst>
                <a:ext uri="{FF2B5EF4-FFF2-40B4-BE49-F238E27FC236}">
                  <a16:creationId xmlns:a16="http://schemas.microsoft.com/office/drawing/2014/main" id="{E7156F25-6EA0-4B44-B375-FFF930569C40}"/>
                </a:ext>
              </a:extLst>
            </p:cNvPr>
            <p:cNvSpPr/>
            <p:nvPr/>
          </p:nvSpPr>
          <p:spPr>
            <a:xfrm>
              <a:off x="2998797" y="918179"/>
              <a:ext cx="365002" cy="364661"/>
            </a:xfrm>
            <a:custGeom>
              <a:avLst/>
              <a:gdLst>
                <a:gd name="connsiteX0" fmla="*/ 293298 w 362309"/>
                <a:gd name="connsiteY0" fmla="*/ 258551 h 361971"/>
                <a:gd name="connsiteX1" fmla="*/ 286908 w 362309"/>
                <a:gd name="connsiteY1" fmla="*/ 264935 h 361971"/>
                <a:gd name="connsiteX2" fmla="*/ 74762 w 362309"/>
                <a:gd name="connsiteY2" fmla="*/ 264935 h 361971"/>
                <a:gd name="connsiteX3" fmla="*/ 68372 w 362309"/>
                <a:gd name="connsiteY3" fmla="*/ 258551 h 361971"/>
                <a:gd name="connsiteX4" fmla="*/ 68372 w 362309"/>
                <a:gd name="connsiteY4" fmla="*/ 160238 h 361971"/>
                <a:gd name="connsiteX5" fmla="*/ 74762 w 362309"/>
                <a:gd name="connsiteY5" fmla="*/ 153854 h 361971"/>
                <a:gd name="connsiteX6" fmla="*/ 91376 w 362309"/>
                <a:gd name="connsiteY6" fmla="*/ 153854 h 361971"/>
                <a:gd name="connsiteX7" fmla="*/ 91376 w 362309"/>
                <a:gd name="connsiteY7" fmla="*/ 137256 h 361971"/>
                <a:gd name="connsiteX8" fmla="*/ 97766 w 362309"/>
                <a:gd name="connsiteY8" fmla="*/ 130872 h 361971"/>
                <a:gd name="connsiteX9" fmla="*/ 174445 w 362309"/>
                <a:gd name="connsiteY9" fmla="*/ 130872 h 361971"/>
                <a:gd name="connsiteX10" fmla="*/ 174445 w 362309"/>
                <a:gd name="connsiteY10" fmla="*/ 76608 h 361971"/>
                <a:gd name="connsiteX11" fmla="*/ 180835 w 362309"/>
                <a:gd name="connsiteY11" fmla="*/ 70224 h 361971"/>
                <a:gd name="connsiteX12" fmla="*/ 226204 w 362309"/>
                <a:gd name="connsiteY12" fmla="*/ 70224 h 361971"/>
                <a:gd name="connsiteX13" fmla="*/ 232594 w 362309"/>
                <a:gd name="connsiteY13" fmla="*/ 76608 h 361971"/>
                <a:gd name="connsiteX14" fmla="*/ 232594 w 362309"/>
                <a:gd name="connsiteY14" fmla="*/ 106612 h 361971"/>
                <a:gd name="connsiteX15" fmla="*/ 226204 w 362309"/>
                <a:gd name="connsiteY15" fmla="*/ 112996 h 361971"/>
                <a:gd name="connsiteX16" fmla="*/ 187225 w 362309"/>
                <a:gd name="connsiteY16" fmla="*/ 112996 h 361971"/>
                <a:gd name="connsiteX17" fmla="*/ 187225 w 362309"/>
                <a:gd name="connsiteY17" fmla="*/ 130233 h 361971"/>
                <a:gd name="connsiteX18" fmla="*/ 263905 w 362309"/>
                <a:gd name="connsiteY18" fmla="*/ 130233 h 361971"/>
                <a:gd name="connsiteX19" fmla="*/ 270294 w 362309"/>
                <a:gd name="connsiteY19" fmla="*/ 136617 h 361971"/>
                <a:gd name="connsiteX20" fmla="*/ 270294 w 362309"/>
                <a:gd name="connsiteY20" fmla="*/ 153216 h 361971"/>
                <a:gd name="connsiteX21" fmla="*/ 286908 w 362309"/>
                <a:gd name="connsiteY21" fmla="*/ 153216 h 361971"/>
                <a:gd name="connsiteX22" fmla="*/ 293298 w 362309"/>
                <a:gd name="connsiteY22" fmla="*/ 159600 h 361971"/>
                <a:gd name="connsiteX23" fmla="*/ 293298 w 362309"/>
                <a:gd name="connsiteY23" fmla="*/ 258551 h 361971"/>
                <a:gd name="connsiteX24" fmla="*/ 180835 w 362309"/>
                <a:gd name="connsiteY24" fmla="*/ 0 h 361971"/>
                <a:gd name="connsiteX25" fmla="*/ 0 w 362309"/>
                <a:gd name="connsiteY25" fmla="*/ 181305 h 361971"/>
                <a:gd name="connsiteX26" fmla="*/ 181474 w 362309"/>
                <a:gd name="connsiteY26" fmla="*/ 361972 h 361971"/>
                <a:gd name="connsiteX27" fmla="*/ 362310 w 362309"/>
                <a:gd name="connsiteY27" fmla="*/ 181305 h 361971"/>
                <a:gd name="connsiteX28" fmla="*/ 180835 w 362309"/>
                <a:gd name="connsiteY28" fmla="*/ 0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2309" h="361971">
                  <a:moveTo>
                    <a:pt x="293298" y="258551"/>
                  </a:moveTo>
                  <a:cubicBezTo>
                    <a:pt x="293298" y="262382"/>
                    <a:pt x="290742" y="264935"/>
                    <a:pt x="286908" y="264935"/>
                  </a:cubicBezTo>
                  <a:lnTo>
                    <a:pt x="74762" y="264935"/>
                  </a:lnTo>
                  <a:cubicBezTo>
                    <a:pt x="70928" y="264935"/>
                    <a:pt x="68372" y="262382"/>
                    <a:pt x="68372" y="258551"/>
                  </a:cubicBezTo>
                  <a:lnTo>
                    <a:pt x="68372" y="160238"/>
                  </a:lnTo>
                  <a:cubicBezTo>
                    <a:pt x="68372" y="156408"/>
                    <a:pt x="70928" y="153854"/>
                    <a:pt x="74762" y="153854"/>
                  </a:cubicBezTo>
                  <a:lnTo>
                    <a:pt x="91376" y="153854"/>
                  </a:lnTo>
                  <a:lnTo>
                    <a:pt x="91376" y="137256"/>
                  </a:lnTo>
                  <a:cubicBezTo>
                    <a:pt x="91376" y="133425"/>
                    <a:pt x="93932" y="130872"/>
                    <a:pt x="97766" y="130872"/>
                  </a:cubicBezTo>
                  <a:lnTo>
                    <a:pt x="174445" y="130872"/>
                  </a:lnTo>
                  <a:lnTo>
                    <a:pt x="174445" y="76608"/>
                  </a:lnTo>
                  <a:cubicBezTo>
                    <a:pt x="174445" y="72777"/>
                    <a:pt x="177001" y="70224"/>
                    <a:pt x="180835" y="70224"/>
                  </a:cubicBezTo>
                  <a:lnTo>
                    <a:pt x="226204" y="70224"/>
                  </a:lnTo>
                  <a:cubicBezTo>
                    <a:pt x="230038" y="70224"/>
                    <a:pt x="232594" y="72777"/>
                    <a:pt x="232594" y="76608"/>
                  </a:cubicBezTo>
                  <a:lnTo>
                    <a:pt x="232594" y="106612"/>
                  </a:lnTo>
                  <a:cubicBezTo>
                    <a:pt x="232594" y="110443"/>
                    <a:pt x="230038" y="112996"/>
                    <a:pt x="226204" y="112996"/>
                  </a:cubicBezTo>
                  <a:lnTo>
                    <a:pt x="187225" y="112996"/>
                  </a:lnTo>
                  <a:lnTo>
                    <a:pt x="187225" y="130233"/>
                  </a:lnTo>
                  <a:lnTo>
                    <a:pt x="263905" y="130233"/>
                  </a:lnTo>
                  <a:cubicBezTo>
                    <a:pt x="267739" y="130233"/>
                    <a:pt x="270294" y="132787"/>
                    <a:pt x="270294" y="136617"/>
                  </a:cubicBezTo>
                  <a:lnTo>
                    <a:pt x="270294" y="153216"/>
                  </a:lnTo>
                  <a:lnTo>
                    <a:pt x="286908" y="153216"/>
                  </a:lnTo>
                  <a:cubicBezTo>
                    <a:pt x="290742" y="153216"/>
                    <a:pt x="293298" y="155769"/>
                    <a:pt x="293298" y="159600"/>
                  </a:cubicBezTo>
                  <a:lnTo>
                    <a:pt x="293298" y="258551"/>
                  </a:lnTo>
                  <a:close/>
                  <a:moveTo>
                    <a:pt x="180835" y="0"/>
                  </a:moveTo>
                  <a:cubicBezTo>
                    <a:pt x="80513" y="0"/>
                    <a:pt x="0" y="81077"/>
                    <a:pt x="0" y="181305"/>
                  </a:cubicBezTo>
                  <a:cubicBezTo>
                    <a:pt x="0" y="281534"/>
                    <a:pt x="81152" y="361972"/>
                    <a:pt x="181474" y="361972"/>
                  </a:cubicBezTo>
                  <a:cubicBezTo>
                    <a:pt x="281157" y="361972"/>
                    <a:pt x="362310" y="280895"/>
                    <a:pt x="362310" y="181305"/>
                  </a:cubicBezTo>
                  <a:cubicBezTo>
                    <a:pt x="362310" y="81077"/>
                    <a:pt x="281157" y="0"/>
                    <a:pt x="180835" y="0"/>
                  </a:cubicBezTo>
                </a:path>
              </a:pathLst>
            </a:custGeom>
            <a:grpFill/>
            <a:ln w="6390" cap="flat">
              <a:noFill/>
              <a:prstDash val="solid"/>
              <a:miter/>
            </a:ln>
          </p:spPr>
          <p:txBody>
            <a:bodyPr rtlCol="0" anchor="ctr"/>
            <a:lstStyle/>
            <a:p>
              <a:endParaRPr lang="en-US"/>
            </a:p>
          </p:txBody>
        </p:sp>
      </p:grpSp>
      <p:sp>
        <p:nvSpPr>
          <p:cNvPr id="80" name="Title 2">
            <a:extLst>
              <a:ext uri="{FF2B5EF4-FFF2-40B4-BE49-F238E27FC236}">
                <a16:creationId xmlns:a16="http://schemas.microsoft.com/office/drawing/2014/main" id="{8246F41F-97CA-4046-852C-19829E289386}"/>
              </a:ext>
            </a:extLst>
          </p:cNvPr>
          <p:cNvSpPr txBox="1">
            <a:spLocks/>
          </p:cNvSpPr>
          <p:nvPr/>
        </p:nvSpPr>
        <p:spPr bwMode="gray">
          <a:xfrm>
            <a:off x="7138382" y="5516689"/>
            <a:ext cx="1044910" cy="353575"/>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a:solidFill>
                  <a:schemeClr val="accent4"/>
                </a:solidFill>
              </a:rPr>
              <a:t>213</a:t>
            </a:r>
          </a:p>
        </p:txBody>
      </p:sp>
      <p:sp>
        <p:nvSpPr>
          <p:cNvPr id="81" name="TextBox 80">
            <a:extLst>
              <a:ext uri="{FF2B5EF4-FFF2-40B4-BE49-F238E27FC236}">
                <a16:creationId xmlns:a16="http://schemas.microsoft.com/office/drawing/2014/main" id="{2462C118-4369-41B2-8DC4-75250DCFDC63}"/>
              </a:ext>
            </a:extLst>
          </p:cNvPr>
          <p:cNvSpPr txBox="1"/>
          <p:nvPr/>
        </p:nvSpPr>
        <p:spPr>
          <a:xfrm>
            <a:off x="7035138" y="5891758"/>
            <a:ext cx="1338911" cy="646331"/>
          </a:xfrm>
          <a:prstGeom prst="rect">
            <a:avLst/>
          </a:prstGeom>
          <a:noFill/>
        </p:spPr>
        <p:txBody>
          <a:bodyPr wrap="square">
            <a:spAutoFit/>
          </a:bodyPr>
          <a:lstStyle/>
          <a:p>
            <a:r>
              <a:rPr lang="en-NZ" sz="1200">
                <a:solidFill>
                  <a:schemeClr val="accent4"/>
                </a:solidFill>
              </a:rPr>
              <a:t>Mainstream Area, Composite &amp; Secondary</a:t>
            </a:r>
          </a:p>
        </p:txBody>
      </p:sp>
      <p:sp>
        <p:nvSpPr>
          <p:cNvPr id="85" name="Title 2">
            <a:extLst>
              <a:ext uri="{FF2B5EF4-FFF2-40B4-BE49-F238E27FC236}">
                <a16:creationId xmlns:a16="http://schemas.microsoft.com/office/drawing/2014/main" id="{6853975D-4D7F-4B7F-B923-9ED738D39316}"/>
              </a:ext>
            </a:extLst>
          </p:cNvPr>
          <p:cNvSpPr txBox="1">
            <a:spLocks/>
          </p:cNvSpPr>
          <p:nvPr/>
        </p:nvSpPr>
        <p:spPr bwMode="gray">
          <a:xfrm>
            <a:off x="9363768" y="5521588"/>
            <a:ext cx="1044910" cy="353575"/>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a:solidFill>
                  <a:schemeClr val="accent4"/>
                </a:solidFill>
              </a:rPr>
              <a:t>22</a:t>
            </a:r>
          </a:p>
        </p:txBody>
      </p:sp>
      <p:sp>
        <p:nvSpPr>
          <p:cNvPr id="86" name="TextBox 85">
            <a:extLst>
              <a:ext uri="{FF2B5EF4-FFF2-40B4-BE49-F238E27FC236}">
                <a16:creationId xmlns:a16="http://schemas.microsoft.com/office/drawing/2014/main" id="{EBEA5B5B-8E9E-4F72-906F-9CFC2691D72D}"/>
              </a:ext>
            </a:extLst>
          </p:cNvPr>
          <p:cNvSpPr txBox="1"/>
          <p:nvPr/>
        </p:nvSpPr>
        <p:spPr>
          <a:xfrm>
            <a:off x="9203126" y="5905616"/>
            <a:ext cx="1338911" cy="461665"/>
          </a:xfrm>
          <a:prstGeom prst="rect">
            <a:avLst/>
          </a:prstGeom>
          <a:noFill/>
        </p:spPr>
        <p:txBody>
          <a:bodyPr wrap="square">
            <a:spAutoFit/>
          </a:bodyPr>
          <a:lstStyle/>
          <a:p>
            <a:r>
              <a:rPr lang="en-NZ" sz="1200" err="1">
                <a:solidFill>
                  <a:schemeClr val="accent4"/>
                </a:solidFill>
              </a:rPr>
              <a:t>Wharekura</a:t>
            </a:r>
            <a:r>
              <a:rPr lang="en-NZ" sz="1200">
                <a:solidFill>
                  <a:schemeClr val="accent4"/>
                </a:solidFill>
              </a:rPr>
              <a:t> &amp; </a:t>
            </a:r>
            <a:br>
              <a:rPr lang="en-NZ" sz="1200">
                <a:solidFill>
                  <a:schemeClr val="accent4"/>
                </a:solidFill>
              </a:rPr>
            </a:br>
            <a:r>
              <a:rPr lang="en-NZ" sz="1200">
                <a:solidFill>
                  <a:schemeClr val="accent4"/>
                </a:solidFill>
              </a:rPr>
              <a:t>Kura Kaupapa</a:t>
            </a:r>
          </a:p>
        </p:txBody>
      </p:sp>
      <p:sp>
        <p:nvSpPr>
          <p:cNvPr id="90" name="TextBox 89">
            <a:extLst>
              <a:ext uri="{FF2B5EF4-FFF2-40B4-BE49-F238E27FC236}">
                <a16:creationId xmlns:a16="http://schemas.microsoft.com/office/drawing/2014/main" id="{91F9813F-70C5-46E5-9527-7E2E5D1687B1}"/>
              </a:ext>
            </a:extLst>
          </p:cNvPr>
          <p:cNvSpPr txBox="1"/>
          <p:nvPr/>
        </p:nvSpPr>
        <p:spPr>
          <a:xfrm>
            <a:off x="6618425" y="3273802"/>
            <a:ext cx="3872497" cy="415498"/>
          </a:xfrm>
          <a:prstGeom prst="rect">
            <a:avLst/>
          </a:prstGeom>
          <a:noFill/>
        </p:spPr>
        <p:txBody>
          <a:bodyPr wrap="square" lIns="0" tIns="0" rIns="0" bIns="0" rtlCol="0">
            <a:spAutoFit/>
          </a:bodyPr>
          <a:lstStyle/>
          <a:p>
            <a:pPr algn="ctr">
              <a:spcBef>
                <a:spcPts val="600"/>
              </a:spcBef>
              <a:buSzPct val="100000"/>
            </a:pPr>
            <a:r>
              <a:rPr lang="en-NZ" sz="900" i="1">
                <a:solidFill>
                  <a:schemeClr val="bg1">
                    <a:lumMod val="50000"/>
                  </a:schemeClr>
                </a:solidFill>
              </a:rPr>
              <a:t>Limitation: As school name was not collected (to protect respondent anonymity), we are unable to report on the proportion of eligible schools from which survey responses were received</a:t>
            </a:r>
          </a:p>
        </p:txBody>
      </p:sp>
      <p:sp>
        <p:nvSpPr>
          <p:cNvPr id="98" name="Title 2">
            <a:extLst>
              <a:ext uri="{FF2B5EF4-FFF2-40B4-BE49-F238E27FC236}">
                <a16:creationId xmlns:a16="http://schemas.microsoft.com/office/drawing/2014/main" id="{8AD75E09-EF1F-4EE4-828C-62BEA1C9D3AC}"/>
              </a:ext>
            </a:extLst>
          </p:cNvPr>
          <p:cNvSpPr txBox="1">
            <a:spLocks/>
          </p:cNvSpPr>
          <p:nvPr/>
        </p:nvSpPr>
        <p:spPr bwMode="gray">
          <a:xfrm>
            <a:off x="1629485" y="5357916"/>
            <a:ext cx="1088374" cy="368282"/>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a:solidFill>
                  <a:schemeClr val="accent4"/>
                </a:solidFill>
              </a:rPr>
              <a:t>143</a:t>
            </a:r>
          </a:p>
        </p:txBody>
      </p:sp>
      <p:sp>
        <p:nvSpPr>
          <p:cNvPr id="100" name="Title 2">
            <a:extLst>
              <a:ext uri="{FF2B5EF4-FFF2-40B4-BE49-F238E27FC236}">
                <a16:creationId xmlns:a16="http://schemas.microsoft.com/office/drawing/2014/main" id="{E2E82187-9F60-4025-BBEB-C0FBE1D96BA0}"/>
              </a:ext>
            </a:extLst>
          </p:cNvPr>
          <p:cNvSpPr txBox="1">
            <a:spLocks/>
          </p:cNvSpPr>
          <p:nvPr/>
        </p:nvSpPr>
        <p:spPr bwMode="gray">
          <a:xfrm>
            <a:off x="4052867" y="4283723"/>
            <a:ext cx="1088374" cy="368282"/>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a:solidFill>
                  <a:schemeClr val="accent4"/>
                </a:solidFill>
              </a:rPr>
              <a:t>133</a:t>
            </a:r>
          </a:p>
        </p:txBody>
      </p:sp>
      <p:grpSp>
        <p:nvGrpSpPr>
          <p:cNvPr id="92" name="Graphic 4">
            <a:extLst>
              <a:ext uri="{FF2B5EF4-FFF2-40B4-BE49-F238E27FC236}">
                <a16:creationId xmlns:a16="http://schemas.microsoft.com/office/drawing/2014/main" id="{7A588BC7-4FEF-49CC-A0DE-F61E15B83757}"/>
              </a:ext>
            </a:extLst>
          </p:cNvPr>
          <p:cNvGrpSpPr/>
          <p:nvPr/>
        </p:nvGrpSpPr>
        <p:grpSpPr>
          <a:xfrm>
            <a:off x="750954" y="5380643"/>
            <a:ext cx="795734" cy="795734"/>
            <a:chOff x="8239823" y="3824167"/>
            <a:chExt cx="361674" cy="361333"/>
          </a:xfrm>
          <a:solidFill>
            <a:schemeClr val="accent4"/>
          </a:solidFill>
        </p:grpSpPr>
        <p:sp>
          <p:nvSpPr>
            <p:cNvPr id="93" name="Graphic 4">
              <a:extLst>
                <a:ext uri="{FF2B5EF4-FFF2-40B4-BE49-F238E27FC236}">
                  <a16:creationId xmlns:a16="http://schemas.microsoft.com/office/drawing/2014/main" id="{96542A5E-46C3-4DCD-86BA-9FB90D4A179A}"/>
                </a:ext>
              </a:extLst>
            </p:cNvPr>
            <p:cNvSpPr/>
            <p:nvPr/>
          </p:nvSpPr>
          <p:spPr>
            <a:xfrm>
              <a:off x="8239823" y="3824167"/>
              <a:ext cx="361674" cy="361333"/>
            </a:xfrm>
            <a:custGeom>
              <a:avLst/>
              <a:gdLst>
                <a:gd name="connsiteX0" fmla="*/ 297771 w 361674"/>
                <a:gd name="connsiteY0" fmla="*/ 210671 h 361333"/>
                <a:gd name="connsiteX1" fmla="*/ 265182 w 361674"/>
                <a:gd name="connsiteY1" fmla="*/ 266850 h 361333"/>
                <a:gd name="connsiteX2" fmla="*/ 261349 w 361674"/>
                <a:gd name="connsiteY2" fmla="*/ 270042 h 361333"/>
                <a:gd name="connsiteX3" fmla="*/ 256236 w 361674"/>
                <a:gd name="connsiteY3" fmla="*/ 269404 h 361333"/>
                <a:gd name="connsiteX4" fmla="*/ 219814 w 361674"/>
                <a:gd name="connsiteY4" fmla="*/ 248337 h 361333"/>
                <a:gd name="connsiteX5" fmla="*/ 219814 w 361674"/>
                <a:gd name="connsiteY5" fmla="*/ 290471 h 361333"/>
                <a:gd name="connsiteX6" fmla="*/ 213424 w 361674"/>
                <a:gd name="connsiteY6" fmla="*/ 296855 h 361333"/>
                <a:gd name="connsiteX7" fmla="*/ 148246 w 361674"/>
                <a:gd name="connsiteY7" fmla="*/ 296855 h 361333"/>
                <a:gd name="connsiteX8" fmla="*/ 141856 w 361674"/>
                <a:gd name="connsiteY8" fmla="*/ 290471 h 361333"/>
                <a:gd name="connsiteX9" fmla="*/ 141856 w 361674"/>
                <a:gd name="connsiteY9" fmla="*/ 248337 h 361333"/>
                <a:gd name="connsiteX10" fmla="*/ 105434 w 361674"/>
                <a:gd name="connsiteY10" fmla="*/ 269404 h 361333"/>
                <a:gd name="connsiteX11" fmla="*/ 100322 w 361674"/>
                <a:gd name="connsiteY11" fmla="*/ 270042 h 361333"/>
                <a:gd name="connsiteX12" fmla="*/ 96488 w 361674"/>
                <a:gd name="connsiteY12" fmla="*/ 266850 h 361333"/>
                <a:gd name="connsiteX13" fmla="*/ 63899 w 361674"/>
                <a:gd name="connsiteY13" fmla="*/ 210671 h 361333"/>
                <a:gd name="connsiteX14" fmla="*/ 66456 w 361674"/>
                <a:gd name="connsiteY14" fmla="*/ 201734 h 361333"/>
                <a:gd name="connsiteX15" fmla="*/ 102878 w 361674"/>
                <a:gd name="connsiteY15" fmla="*/ 180667 h 361333"/>
                <a:gd name="connsiteX16" fmla="*/ 66456 w 361674"/>
                <a:gd name="connsiteY16" fmla="*/ 159600 h 361333"/>
                <a:gd name="connsiteX17" fmla="*/ 63261 w 361674"/>
                <a:gd name="connsiteY17" fmla="*/ 155769 h 361333"/>
                <a:gd name="connsiteX18" fmla="*/ 63899 w 361674"/>
                <a:gd name="connsiteY18" fmla="*/ 150662 h 361333"/>
                <a:gd name="connsiteX19" fmla="*/ 96488 w 361674"/>
                <a:gd name="connsiteY19" fmla="*/ 94483 h 361333"/>
                <a:gd name="connsiteX20" fmla="*/ 100322 w 361674"/>
                <a:gd name="connsiteY20" fmla="*/ 91291 h 361333"/>
                <a:gd name="connsiteX21" fmla="*/ 105434 w 361674"/>
                <a:gd name="connsiteY21" fmla="*/ 91929 h 361333"/>
                <a:gd name="connsiteX22" fmla="*/ 141856 w 361674"/>
                <a:gd name="connsiteY22" fmla="*/ 112996 h 361333"/>
                <a:gd name="connsiteX23" fmla="*/ 141856 w 361674"/>
                <a:gd name="connsiteY23" fmla="*/ 70862 h 361333"/>
                <a:gd name="connsiteX24" fmla="*/ 148246 w 361674"/>
                <a:gd name="connsiteY24" fmla="*/ 64478 h 361333"/>
                <a:gd name="connsiteX25" fmla="*/ 213424 w 361674"/>
                <a:gd name="connsiteY25" fmla="*/ 64478 h 361333"/>
                <a:gd name="connsiteX26" fmla="*/ 219814 w 361674"/>
                <a:gd name="connsiteY26" fmla="*/ 70862 h 361333"/>
                <a:gd name="connsiteX27" fmla="*/ 219814 w 361674"/>
                <a:gd name="connsiteY27" fmla="*/ 112996 h 361333"/>
                <a:gd name="connsiteX28" fmla="*/ 256236 w 361674"/>
                <a:gd name="connsiteY28" fmla="*/ 91929 h 361333"/>
                <a:gd name="connsiteX29" fmla="*/ 261349 w 361674"/>
                <a:gd name="connsiteY29" fmla="*/ 91291 h 361333"/>
                <a:gd name="connsiteX30" fmla="*/ 265182 w 361674"/>
                <a:gd name="connsiteY30" fmla="*/ 94483 h 361333"/>
                <a:gd name="connsiteX31" fmla="*/ 297771 w 361674"/>
                <a:gd name="connsiteY31" fmla="*/ 150662 h 361333"/>
                <a:gd name="connsiteX32" fmla="*/ 298410 w 361674"/>
                <a:gd name="connsiteY32" fmla="*/ 155769 h 361333"/>
                <a:gd name="connsiteX33" fmla="*/ 295215 w 361674"/>
                <a:gd name="connsiteY33" fmla="*/ 159600 h 361333"/>
                <a:gd name="connsiteX34" fmla="*/ 258792 w 361674"/>
                <a:gd name="connsiteY34" fmla="*/ 180667 h 361333"/>
                <a:gd name="connsiteX35" fmla="*/ 295215 w 361674"/>
                <a:gd name="connsiteY35" fmla="*/ 201734 h 361333"/>
                <a:gd name="connsiteX36" fmla="*/ 297771 w 361674"/>
                <a:gd name="connsiteY36" fmla="*/ 210671 h 361333"/>
                <a:gd name="connsiteX37" fmla="*/ 180836 w 361674"/>
                <a:gd name="connsiteY37" fmla="*/ 0 h 361333"/>
                <a:gd name="connsiteX38" fmla="*/ 0 w 361674"/>
                <a:gd name="connsiteY38" fmla="*/ 180667 h 361333"/>
                <a:gd name="connsiteX39" fmla="*/ 180836 w 361674"/>
                <a:gd name="connsiteY39" fmla="*/ 361333 h 361333"/>
                <a:gd name="connsiteX40" fmla="*/ 361670 w 361674"/>
                <a:gd name="connsiteY40" fmla="*/ 180667 h 361333"/>
                <a:gd name="connsiteX41" fmla="*/ 180836 w 361674"/>
                <a:gd name="connsiteY41" fmla="*/ 0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1674" h="361333">
                  <a:moveTo>
                    <a:pt x="297771" y="210671"/>
                  </a:moveTo>
                  <a:lnTo>
                    <a:pt x="265182" y="266850"/>
                  </a:lnTo>
                  <a:cubicBezTo>
                    <a:pt x="264544" y="268127"/>
                    <a:pt x="262626" y="269404"/>
                    <a:pt x="261349" y="270042"/>
                  </a:cubicBezTo>
                  <a:cubicBezTo>
                    <a:pt x="259431" y="270681"/>
                    <a:pt x="258154" y="270042"/>
                    <a:pt x="256236" y="269404"/>
                  </a:cubicBezTo>
                  <a:lnTo>
                    <a:pt x="219814" y="248337"/>
                  </a:lnTo>
                  <a:lnTo>
                    <a:pt x="219814" y="290471"/>
                  </a:lnTo>
                  <a:cubicBezTo>
                    <a:pt x="219814" y="294301"/>
                    <a:pt x="217258" y="296855"/>
                    <a:pt x="213424" y="296855"/>
                  </a:cubicBezTo>
                  <a:lnTo>
                    <a:pt x="148246" y="296855"/>
                  </a:lnTo>
                  <a:cubicBezTo>
                    <a:pt x="144412" y="296855"/>
                    <a:pt x="141856" y="294301"/>
                    <a:pt x="141856" y="290471"/>
                  </a:cubicBezTo>
                  <a:lnTo>
                    <a:pt x="141856" y="248337"/>
                  </a:lnTo>
                  <a:lnTo>
                    <a:pt x="105434" y="269404"/>
                  </a:lnTo>
                  <a:cubicBezTo>
                    <a:pt x="104156" y="270042"/>
                    <a:pt x="102239" y="270681"/>
                    <a:pt x="100322" y="270042"/>
                  </a:cubicBezTo>
                  <a:cubicBezTo>
                    <a:pt x="98405" y="269404"/>
                    <a:pt x="97127" y="268766"/>
                    <a:pt x="96488" y="266850"/>
                  </a:cubicBezTo>
                  <a:lnTo>
                    <a:pt x="63899" y="210671"/>
                  </a:lnTo>
                  <a:cubicBezTo>
                    <a:pt x="61982" y="207479"/>
                    <a:pt x="63261" y="203649"/>
                    <a:pt x="66456" y="201734"/>
                  </a:cubicBezTo>
                  <a:lnTo>
                    <a:pt x="102878" y="180667"/>
                  </a:lnTo>
                  <a:lnTo>
                    <a:pt x="66456" y="159600"/>
                  </a:lnTo>
                  <a:cubicBezTo>
                    <a:pt x="65177" y="158961"/>
                    <a:pt x="63899" y="157046"/>
                    <a:pt x="63261" y="155769"/>
                  </a:cubicBezTo>
                  <a:cubicBezTo>
                    <a:pt x="62622" y="153854"/>
                    <a:pt x="63261" y="152577"/>
                    <a:pt x="63899" y="150662"/>
                  </a:cubicBezTo>
                  <a:lnTo>
                    <a:pt x="96488" y="94483"/>
                  </a:lnTo>
                  <a:cubicBezTo>
                    <a:pt x="97127" y="93206"/>
                    <a:pt x="99044" y="91929"/>
                    <a:pt x="100322" y="91291"/>
                  </a:cubicBezTo>
                  <a:cubicBezTo>
                    <a:pt x="102239" y="90652"/>
                    <a:pt x="103517" y="91291"/>
                    <a:pt x="105434" y="91929"/>
                  </a:cubicBezTo>
                  <a:lnTo>
                    <a:pt x="141856" y="112996"/>
                  </a:lnTo>
                  <a:lnTo>
                    <a:pt x="141856" y="70862"/>
                  </a:lnTo>
                  <a:cubicBezTo>
                    <a:pt x="141856" y="67032"/>
                    <a:pt x="144412" y="64478"/>
                    <a:pt x="148246" y="64478"/>
                  </a:cubicBezTo>
                  <a:lnTo>
                    <a:pt x="213424" y="64478"/>
                  </a:lnTo>
                  <a:cubicBezTo>
                    <a:pt x="217258" y="64478"/>
                    <a:pt x="219814" y="67032"/>
                    <a:pt x="219814" y="70862"/>
                  </a:cubicBezTo>
                  <a:lnTo>
                    <a:pt x="219814" y="112996"/>
                  </a:lnTo>
                  <a:lnTo>
                    <a:pt x="256236" y="91929"/>
                  </a:lnTo>
                  <a:cubicBezTo>
                    <a:pt x="257515" y="91291"/>
                    <a:pt x="259431" y="90652"/>
                    <a:pt x="261349" y="91291"/>
                  </a:cubicBezTo>
                  <a:cubicBezTo>
                    <a:pt x="263265" y="91929"/>
                    <a:pt x="264544" y="92568"/>
                    <a:pt x="265182" y="94483"/>
                  </a:cubicBezTo>
                  <a:lnTo>
                    <a:pt x="297771" y="150662"/>
                  </a:lnTo>
                  <a:cubicBezTo>
                    <a:pt x="298410" y="151939"/>
                    <a:pt x="299049" y="153854"/>
                    <a:pt x="298410" y="155769"/>
                  </a:cubicBezTo>
                  <a:cubicBezTo>
                    <a:pt x="297771" y="157684"/>
                    <a:pt x="297132" y="158961"/>
                    <a:pt x="295215" y="159600"/>
                  </a:cubicBezTo>
                  <a:lnTo>
                    <a:pt x="258792" y="180667"/>
                  </a:lnTo>
                  <a:lnTo>
                    <a:pt x="295215" y="201734"/>
                  </a:lnTo>
                  <a:cubicBezTo>
                    <a:pt x="298410" y="203649"/>
                    <a:pt x="299049" y="207479"/>
                    <a:pt x="297771" y="210671"/>
                  </a:cubicBezTo>
                  <a:moveTo>
                    <a:pt x="180836" y="0"/>
                  </a:moveTo>
                  <a:cubicBezTo>
                    <a:pt x="80513" y="0"/>
                    <a:pt x="0" y="81076"/>
                    <a:pt x="0" y="180667"/>
                  </a:cubicBezTo>
                  <a:cubicBezTo>
                    <a:pt x="0" y="280895"/>
                    <a:pt x="81152" y="361333"/>
                    <a:pt x="180836" y="361333"/>
                  </a:cubicBezTo>
                  <a:cubicBezTo>
                    <a:pt x="281157" y="361333"/>
                    <a:pt x="361670" y="280257"/>
                    <a:pt x="361670" y="180667"/>
                  </a:cubicBezTo>
                  <a:cubicBezTo>
                    <a:pt x="362309" y="81076"/>
                    <a:pt x="281157" y="0"/>
                    <a:pt x="180836" y="0"/>
                  </a:cubicBezTo>
                </a:path>
              </a:pathLst>
            </a:custGeom>
            <a:grpFill/>
            <a:ln w="6390" cap="flat">
              <a:noFill/>
              <a:prstDash val="solid"/>
              <a:miter/>
            </a:ln>
          </p:spPr>
          <p:txBody>
            <a:bodyPr rtlCol="0" anchor="ctr"/>
            <a:lstStyle/>
            <a:p>
              <a:endParaRPr lang="en-US">
                <a:solidFill>
                  <a:schemeClr val="bg1">
                    <a:lumMod val="50000"/>
                  </a:schemeClr>
                </a:solidFill>
              </a:endParaRPr>
            </a:p>
          </p:txBody>
        </p:sp>
        <p:sp>
          <p:nvSpPr>
            <p:cNvPr id="94" name="Graphic 4">
              <a:extLst>
                <a:ext uri="{FF2B5EF4-FFF2-40B4-BE49-F238E27FC236}">
                  <a16:creationId xmlns:a16="http://schemas.microsoft.com/office/drawing/2014/main" id="{9A3FFDD2-7A15-4FED-B9AF-BE0907A35B54}"/>
                </a:ext>
              </a:extLst>
            </p:cNvPr>
            <p:cNvSpPr/>
            <p:nvPr/>
          </p:nvSpPr>
          <p:spPr>
            <a:xfrm>
              <a:off x="8317780" y="3901414"/>
              <a:ext cx="205756" cy="206841"/>
            </a:xfrm>
            <a:custGeom>
              <a:avLst/>
              <a:gdLst>
                <a:gd name="connsiteX0" fmla="*/ 161666 w 205756"/>
                <a:gd name="connsiteY0" fmla="*/ 103421 h 206841"/>
                <a:gd name="connsiteX1" fmla="*/ 164861 w 205756"/>
                <a:gd name="connsiteY1" fmla="*/ 97675 h 206841"/>
                <a:gd name="connsiteX2" fmla="*/ 205756 w 205756"/>
                <a:gd name="connsiteY2" fmla="*/ 74054 h 206841"/>
                <a:gd name="connsiteX3" fmla="*/ 179558 w 205756"/>
                <a:gd name="connsiteY3" fmla="*/ 28728 h 206841"/>
                <a:gd name="connsiteX4" fmla="*/ 138662 w 205756"/>
                <a:gd name="connsiteY4" fmla="*/ 52349 h 206841"/>
                <a:gd name="connsiteX5" fmla="*/ 132272 w 205756"/>
                <a:gd name="connsiteY5" fmla="*/ 52349 h 206841"/>
                <a:gd name="connsiteX6" fmla="*/ 129077 w 205756"/>
                <a:gd name="connsiteY6" fmla="*/ 46603 h 206841"/>
                <a:gd name="connsiteX7" fmla="*/ 129077 w 205756"/>
                <a:gd name="connsiteY7" fmla="*/ 0 h 206841"/>
                <a:gd name="connsiteX8" fmla="*/ 76679 w 205756"/>
                <a:gd name="connsiteY8" fmla="*/ 0 h 206841"/>
                <a:gd name="connsiteX9" fmla="*/ 76679 w 205756"/>
                <a:gd name="connsiteY9" fmla="*/ 46603 h 206841"/>
                <a:gd name="connsiteX10" fmla="*/ 73484 w 205756"/>
                <a:gd name="connsiteY10" fmla="*/ 52349 h 206841"/>
                <a:gd name="connsiteX11" fmla="*/ 67094 w 205756"/>
                <a:gd name="connsiteY11" fmla="*/ 52349 h 206841"/>
                <a:gd name="connsiteX12" fmla="*/ 26199 w 205756"/>
                <a:gd name="connsiteY12" fmla="*/ 28728 h 206841"/>
                <a:gd name="connsiteX13" fmla="*/ 0 w 205756"/>
                <a:gd name="connsiteY13" fmla="*/ 74054 h 206841"/>
                <a:gd name="connsiteX14" fmla="*/ 40896 w 205756"/>
                <a:gd name="connsiteY14" fmla="*/ 97675 h 206841"/>
                <a:gd name="connsiteX15" fmla="*/ 44091 w 205756"/>
                <a:gd name="connsiteY15" fmla="*/ 103421 h 206841"/>
                <a:gd name="connsiteX16" fmla="*/ 40896 w 205756"/>
                <a:gd name="connsiteY16" fmla="*/ 109166 h 206841"/>
                <a:gd name="connsiteX17" fmla="*/ 0 w 205756"/>
                <a:gd name="connsiteY17" fmla="*/ 132787 h 206841"/>
                <a:gd name="connsiteX18" fmla="*/ 26199 w 205756"/>
                <a:gd name="connsiteY18" fmla="*/ 178113 h 206841"/>
                <a:gd name="connsiteX19" fmla="*/ 67094 w 205756"/>
                <a:gd name="connsiteY19" fmla="*/ 154492 h 206841"/>
                <a:gd name="connsiteX20" fmla="*/ 73484 w 205756"/>
                <a:gd name="connsiteY20" fmla="*/ 154492 h 206841"/>
                <a:gd name="connsiteX21" fmla="*/ 76679 w 205756"/>
                <a:gd name="connsiteY21" fmla="*/ 160238 h 206841"/>
                <a:gd name="connsiteX22" fmla="*/ 76679 w 205756"/>
                <a:gd name="connsiteY22" fmla="*/ 206841 h 206841"/>
                <a:gd name="connsiteX23" fmla="*/ 129077 w 205756"/>
                <a:gd name="connsiteY23" fmla="*/ 206841 h 206841"/>
                <a:gd name="connsiteX24" fmla="*/ 129077 w 205756"/>
                <a:gd name="connsiteY24" fmla="*/ 160238 h 206841"/>
                <a:gd name="connsiteX25" fmla="*/ 132272 w 205756"/>
                <a:gd name="connsiteY25" fmla="*/ 154492 h 206841"/>
                <a:gd name="connsiteX26" fmla="*/ 138662 w 205756"/>
                <a:gd name="connsiteY26" fmla="*/ 154492 h 206841"/>
                <a:gd name="connsiteX27" fmla="*/ 179558 w 205756"/>
                <a:gd name="connsiteY27" fmla="*/ 178113 h 206841"/>
                <a:gd name="connsiteX28" fmla="*/ 205756 w 205756"/>
                <a:gd name="connsiteY28" fmla="*/ 132787 h 206841"/>
                <a:gd name="connsiteX29" fmla="*/ 164861 w 205756"/>
                <a:gd name="connsiteY29" fmla="*/ 109166 h 206841"/>
                <a:gd name="connsiteX30" fmla="*/ 161666 w 205756"/>
                <a:gd name="connsiteY30" fmla="*/ 103421 h 20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5756" h="206841">
                  <a:moveTo>
                    <a:pt x="161666" y="103421"/>
                  </a:moveTo>
                  <a:cubicBezTo>
                    <a:pt x="161666" y="100867"/>
                    <a:pt x="162943" y="98952"/>
                    <a:pt x="164861" y="97675"/>
                  </a:cubicBezTo>
                  <a:lnTo>
                    <a:pt x="205756" y="74054"/>
                  </a:lnTo>
                  <a:lnTo>
                    <a:pt x="179558" y="28728"/>
                  </a:lnTo>
                  <a:lnTo>
                    <a:pt x="138662" y="52349"/>
                  </a:lnTo>
                  <a:cubicBezTo>
                    <a:pt x="136745" y="53626"/>
                    <a:pt x="134189" y="53626"/>
                    <a:pt x="132272" y="52349"/>
                  </a:cubicBezTo>
                  <a:cubicBezTo>
                    <a:pt x="130355" y="51072"/>
                    <a:pt x="129077" y="49157"/>
                    <a:pt x="129077" y="46603"/>
                  </a:cubicBezTo>
                  <a:lnTo>
                    <a:pt x="129077" y="0"/>
                  </a:lnTo>
                  <a:lnTo>
                    <a:pt x="76679" y="0"/>
                  </a:lnTo>
                  <a:lnTo>
                    <a:pt x="76679" y="46603"/>
                  </a:lnTo>
                  <a:cubicBezTo>
                    <a:pt x="76679" y="49157"/>
                    <a:pt x="75402" y="51072"/>
                    <a:pt x="73484" y="52349"/>
                  </a:cubicBezTo>
                  <a:cubicBezTo>
                    <a:pt x="71568" y="53626"/>
                    <a:pt x="69012" y="53626"/>
                    <a:pt x="67094" y="52349"/>
                  </a:cubicBezTo>
                  <a:lnTo>
                    <a:pt x="26199" y="28728"/>
                  </a:lnTo>
                  <a:lnTo>
                    <a:pt x="0" y="74054"/>
                  </a:lnTo>
                  <a:lnTo>
                    <a:pt x="40896" y="97675"/>
                  </a:lnTo>
                  <a:cubicBezTo>
                    <a:pt x="42813" y="98952"/>
                    <a:pt x="44091" y="100867"/>
                    <a:pt x="44091" y="103421"/>
                  </a:cubicBezTo>
                  <a:cubicBezTo>
                    <a:pt x="44091" y="105974"/>
                    <a:pt x="42813" y="107889"/>
                    <a:pt x="40896" y="109166"/>
                  </a:cubicBezTo>
                  <a:lnTo>
                    <a:pt x="0" y="132787"/>
                  </a:lnTo>
                  <a:lnTo>
                    <a:pt x="26199" y="178113"/>
                  </a:lnTo>
                  <a:lnTo>
                    <a:pt x="67094" y="154492"/>
                  </a:lnTo>
                  <a:cubicBezTo>
                    <a:pt x="69012" y="153216"/>
                    <a:pt x="71568" y="153216"/>
                    <a:pt x="73484" y="154492"/>
                  </a:cubicBezTo>
                  <a:cubicBezTo>
                    <a:pt x="75402" y="155769"/>
                    <a:pt x="76679" y="157684"/>
                    <a:pt x="76679" y="160238"/>
                  </a:cubicBezTo>
                  <a:lnTo>
                    <a:pt x="76679" y="206841"/>
                  </a:lnTo>
                  <a:lnTo>
                    <a:pt x="129077" y="206841"/>
                  </a:lnTo>
                  <a:lnTo>
                    <a:pt x="129077" y="160238"/>
                  </a:lnTo>
                  <a:cubicBezTo>
                    <a:pt x="129077" y="157684"/>
                    <a:pt x="130355" y="155769"/>
                    <a:pt x="132272" y="154492"/>
                  </a:cubicBezTo>
                  <a:cubicBezTo>
                    <a:pt x="134189" y="153216"/>
                    <a:pt x="136745" y="153216"/>
                    <a:pt x="138662" y="154492"/>
                  </a:cubicBezTo>
                  <a:lnTo>
                    <a:pt x="179558" y="178113"/>
                  </a:lnTo>
                  <a:lnTo>
                    <a:pt x="205756" y="132787"/>
                  </a:lnTo>
                  <a:lnTo>
                    <a:pt x="164861" y="109166"/>
                  </a:lnTo>
                  <a:cubicBezTo>
                    <a:pt x="162943" y="107889"/>
                    <a:pt x="161666" y="105974"/>
                    <a:pt x="161666" y="103421"/>
                  </a:cubicBezTo>
                </a:path>
              </a:pathLst>
            </a:custGeom>
            <a:grpFill/>
            <a:ln w="6390" cap="flat">
              <a:noFill/>
              <a:prstDash val="solid"/>
              <a:miter/>
            </a:ln>
          </p:spPr>
          <p:txBody>
            <a:bodyPr rtlCol="0" anchor="ctr"/>
            <a:lstStyle/>
            <a:p>
              <a:endParaRPr lang="en-US">
                <a:solidFill>
                  <a:schemeClr val="bg1">
                    <a:lumMod val="50000"/>
                  </a:schemeClr>
                </a:solidFill>
              </a:endParaRPr>
            </a:p>
          </p:txBody>
        </p:sp>
      </p:grpSp>
      <p:grpSp>
        <p:nvGrpSpPr>
          <p:cNvPr id="95" name="Graphic 4">
            <a:extLst>
              <a:ext uri="{FF2B5EF4-FFF2-40B4-BE49-F238E27FC236}">
                <a16:creationId xmlns:a16="http://schemas.microsoft.com/office/drawing/2014/main" id="{A4EFA13D-E613-4694-8CE1-CEE32665C720}"/>
              </a:ext>
            </a:extLst>
          </p:cNvPr>
          <p:cNvGrpSpPr/>
          <p:nvPr/>
        </p:nvGrpSpPr>
        <p:grpSpPr>
          <a:xfrm>
            <a:off x="3235444" y="4255217"/>
            <a:ext cx="767467" cy="768103"/>
            <a:chOff x="9279460" y="4793256"/>
            <a:chExt cx="361671" cy="361971"/>
          </a:xfrm>
          <a:solidFill>
            <a:schemeClr val="accent4"/>
          </a:solidFill>
        </p:grpSpPr>
        <p:sp>
          <p:nvSpPr>
            <p:cNvPr id="96" name="Graphic 4">
              <a:extLst>
                <a:ext uri="{FF2B5EF4-FFF2-40B4-BE49-F238E27FC236}">
                  <a16:creationId xmlns:a16="http://schemas.microsoft.com/office/drawing/2014/main" id="{23E72AF2-F2BF-4071-B89B-327107FDFE6E}"/>
                </a:ext>
              </a:extLst>
            </p:cNvPr>
            <p:cNvSpPr/>
            <p:nvPr/>
          </p:nvSpPr>
          <p:spPr>
            <a:xfrm>
              <a:off x="9279460" y="4793256"/>
              <a:ext cx="361671" cy="361971"/>
            </a:xfrm>
            <a:custGeom>
              <a:avLst/>
              <a:gdLst>
                <a:gd name="connsiteX0" fmla="*/ 180836 w 361671"/>
                <a:gd name="connsiteY0" fmla="*/ 0 h 361971"/>
                <a:gd name="connsiteX1" fmla="*/ 0 w 361671"/>
                <a:gd name="connsiteY1" fmla="*/ 180667 h 361971"/>
                <a:gd name="connsiteX2" fmla="*/ 180836 w 361671"/>
                <a:gd name="connsiteY2" fmla="*/ 361972 h 361971"/>
                <a:gd name="connsiteX3" fmla="*/ 361671 w 361671"/>
                <a:gd name="connsiteY3" fmla="*/ 181305 h 361971"/>
                <a:gd name="connsiteX4" fmla="*/ 361671 w 361671"/>
                <a:gd name="connsiteY4" fmla="*/ 181305 h 361971"/>
                <a:gd name="connsiteX5" fmla="*/ 180836 w 361671"/>
                <a:gd name="connsiteY5" fmla="*/ 0 h 361971"/>
                <a:gd name="connsiteX6" fmla="*/ 180836 w 361671"/>
                <a:gd name="connsiteY6" fmla="*/ 0 h 361971"/>
                <a:gd name="connsiteX7" fmla="*/ 111824 w 361671"/>
                <a:gd name="connsiteY7" fmla="*/ 107889 h 361971"/>
                <a:gd name="connsiteX8" fmla="*/ 137384 w 361671"/>
                <a:gd name="connsiteY8" fmla="*/ 133425 h 361971"/>
                <a:gd name="connsiteX9" fmla="*/ 111824 w 361671"/>
                <a:gd name="connsiteY9" fmla="*/ 158961 h 361971"/>
                <a:gd name="connsiteX10" fmla="*/ 86264 w 361671"/>
                <a:gd name="connsiteY10" fmla="*/ 133425 h 361971"/>
                <a:gd name="connsiteX11" fmla="*/ 111824 w 361671"/>
                <a:gd name="connsiteY11" fmla="*/ 107889 h 361971"/>
                <a:gd name="connsiteX12" fmla="*/ 151442 w 361671"/>
                <a:gd name="connsiteY12" fmla="*/ 253444 h 361971"/>
                <a:gd name="connsiteX13" fmla="*/ 145052 w 361671"/>
                <a:gd name="connsiteY13" fmla="*/ 259828 h 361971"/>
                <a:gd name="connsiteX14" fmla="*/ 138662 w 361671"/>
                <a:gd name="connsiteY14" fmla="*/ 253444 h 361971"/>
                <a:gd name="connsiteX15" fmla="*/ 138662 w 361671"/>
                <a:gd name="connsiteY15" fmla="*/ 193435 h 361971"/>
                <a:gd name="connsiteX16" fmla="*/ 86264 w 361671"/>
                <a:gd name="connsiteY16" fmla="*/ 191519 h 361971"/>
                <a:gd name="connsiteX17" fmla="*/ 86264 w 361671"/>
                <a:gd name="connsiteY17" fmla="*/ 253444 h 361971"/>
                <a:gd name="connsiteX18" fmla="*/ 79874 w 361671"/>
                <a:gd name="connsiteY18" fmla="*/ 259828 h 361971"/>
                <a:gd name="connsiteX19" fmla="*/ 73484 w 361671"/>
                <a:gd name="connsiteY19" fmla="*/ 253444 h 361971"/>
                <a:gd name="connsiteX20" fmla="*/ 73484 w 361671"/>
                <a:gd name="connsiteY20" fmla="*/ 187689 h 361971"/>
                <a:gd name="connsiteX21" fmla="*/ 76679 w 361671"/>
                <a:gd name="connsiteY21" fmla="*/ 181944 h 361971"/>
                <a:gd name="connsiteX22" fmla="*/ 148247 w 361671"/>
                <a:gd name="connsiteY22" fmla="*/ 184497 h 361971"/>
                <a:gd name="connsiteX23" fmla="*/ 148247 w 361671"/>
                <a:gd name="connsiteY23" fmla="*/ 184497 h 361971"/>
                <a:gd name="connsiteX24" fmla="*/ 148247 w 361671"/>
                <a:gd name="connsiteY24" fmla="*/ 184497 h 361971"/>
                <a:gd name="connsiteX25" fmla="*/ 178918 w 361671"/>
                <a:gd name="connsiteY25" fmla="*/ 208118 h 361971"/>
                <a:gd name="connsiteX26" fmla="*/ 203200 w 361671"/>
                <a:gd name="connsiteY26" fmla="*/ 182582 h 361971"/>
                <a:gd name="connsiteX27" fmla="*/ 212146 w 361671"/>
                <a:gd name="connsiteY27" fmla="*/ 182582 h 361971"/>
                <a:gd name="connsiteX28" fmla="*/ 212146 w 361671"/>
                <a:gd name="connsiteY28" fmla="*/ 191519 h 361971"/>
                <a:gd name="connsiteX29" fmla="*/ 212146 w 361671"/>
                <a:gd name="connsiteY29" fmla="*/ 191519 h 361971"/>
                <a:gd name="connsiteX30" fmla="*/ 184031 w 361671"/>
                <a:gd name="connsiteY30" fmla="*/ 220886 h 361971"/>
                <a:gd name="connsiteX31" fmla="*/ 179558 w 361671"/>
                <a:gd name="connsiteY31" fmla="*/ 222801 h 361971"/>
                <a:gd name="connsiteX32" fmla="*/ 175723 w 361671"/>
                <a:gd name="connsiteY32" fmla="*/ 221524 h 361971"/>
                <a:gd name="connsiteX33" fmla="*/ 150164 w 361671"/>
                <a:gd name="connsiteY33" fmla="*/ 202372 h 361971"/>
                <a:gd name="connsiteX34" fmla="*/ 151442 w 361671"/>
                <a:gd name="connsiteY34" fmla="*/ 253444 h 361971"/>
                <a:gd name="connsiteX35" fmla="*/ 287547 w 361671"/>
                <a:gd name="connsiteY35" fmla="*/ 253444 h 361971"/>
                <a:gd name="connsiteX36" fmla="*/ 281157 w 361671"/>
                <a:gd name="connsiteY36" fmla="*/ 259828 h 361971"/>
                <a:gd name="connsiteX37" fmla="*/ 173807 w 361671"/>
                <a:gd name="connsiteY37" fmla="*/ 259828 h 361971"/>
                <a:gd name="connsiteX38" fmla="*/ 167417 w 361671"/>
                <a:gd name="connsiteY38" fmla="*/ 253444 h 361971"/>
                <a:gd name="connsiteX39" fmla="*/ 167417 w 361671"/>
                <a:gd name="connsiteY39" fmla="*/ 238761 h 361971"/>
                <a:gd name="connsiteX40" fmla="*/ 173807 w 361671"/>
                <a:gd name="connsiteY40" fmla="*/ 232377 h 361971"/>
                <a:gd name="connsiteX41" fmla="*/ 180197 w 361671"/>
                <a:gd name="connsiteY41" fmla="*/ 238761 h 361971"/>
                <a:gd name="connsiteX42" fmla="*/ 180197 w 361671"/>
                <a:gd name="connsiteY42" fmla="*/ 247060 h 361971"/>
                <a:gd name="connsiteX43" fmla="*/ 274767 w 361671"/>
                <a:gd name="connsiteY43" fmla="*/ 247060 h 361971"/>
                <a:gd name="connsiteX44" fmla="*/ 274767 w 361671"/>
                <a:gd name="connsiteY44" fmla="*/ 114273 h 361971"/>
                <a:gd name="connsiteX45" fmla="*/ 180197 w 361671"/>
                <a:gd name="connsiteY45" fmla="*/ 114273 h 361971"/>
                <a:gd name="connsiteX46" fmla="*/ 180197 w 361671"/>
                <a:gd name="connsiteY46" fmla="*/ 165984 h 361971"/>
                <a:gd name="connsiteX47" fmla="*/ 173807 w 361671"/>
                <a:gd name="connsiteY47" fmla="*/ 172368 h 361971"/>
                <a:gd name="connsiteX48" fmla="*/ 167417 w 361671"/>
                <a:gd name="connsiteY48" fmla="*/ 165984 h 361971"/>
                <a:gd name="connsiteX49" fmla="*/ 167417 w 361671"/>
                <a:gd name="connsiteY49" fmla="*/ 107889 h 361971"/>
                <a:gd name="connsiteX50" fmla="*/ 173807 w 361671"/>
                <a:gd name="connsiteY50" fmla="*/ 101505 h 361971"/>
                <a:gd name="connsiteX51" fmla="*/ 281157 w 361671"/>
                <a:gd name="connsiteY51" fmla="*/ 101505 h 361971"/>
                <a:gd name="connsiteX52" fmla="*/ 287547 w 361671"/>
                <a:gd name="connsiteY52" fmla="*/ 107889 h 361971"/>
                <a:gd name="connsiteX53" fmla="*/ 287547 w 361671"/>
                <a:gd name="connsiteY53" fmla="*/ 25344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1671" h="361971">
                  <a:moveTo>
                    <a:pt x="180836" y="0"/>
                  </a:moveTo>
                  <a:cubicBezTo>
                    <a:pt x="80514" y="0"/>
                    <a:pt x="0" y="81077"/>
                    <a:pt x="0" y="180667"/>
                  </a:cubicBezTo>
                  <a:cubicBezTo>
                    <a:pt x="0" y="280257"/>
                    <a:pt x="81153" y="361972"/>
                    <a:pt x="180836" y="361972"/>
                  </a:cubicBezTo>
                  <a:cubicBezTo>
                    <a:pt x="281157" y="361972"/>
                    <a:pt x="361671" y="280895"/>
                    <a:pt x="361671" y="181305"/>
                  </a:cubicBezTo>
                  <a:cubicBezTo>
                    <a:pt x="361671" y="181305"/>
                    <a:pt x="361671" y="181305"/>
                    <a:pt x="361671" y="181305"/>
                  </a:cubicBezTo>
                  <a:cubicBezTo>
                    <a:pt x="361671" y="80438"/>
                    <a:pt x="280518" y="0"/>
                    <a:pt x="180836" y="0"/>
                  </a:cubicBezTo>
                  <a:cubicBezTo>
                    <a:pt x="180836" y="0"/>
                    <a:pt x="180836" y="0"/>
                    <a:pt x="180836" y="0"/>
                  </a:cubicBezTo>
                  <a:close/>
                  <a:moveTo>
                    <a:pt x="111824" y="107889"/>
                  </a:moveTo>
                  <a:cubicBezTo>
                    <a:pt x="125882" y="107889"/>
                    <a:pt x="137384" y="119381"/>
                    <a:pt x="137384" y="133425"/>
                  </a:cubicBezTo>
                  <a:cubicBezTo>
                    <a:pt x="137384" y="147470"/>
                    <a:pt x="125882" y="158961"/>
                    <a:pt x="111824" y="158961"/>
                  </a:cubicBezTo>
                  <a:cubicBezTo>
                    <a:pt x="97766" y="158961"/>
                    <a:pt x="86264" y="147470"/>
                    <a:pt x="86264" y="133425"/>
                  </a:cubicBezTo>
                  <a:cubicBezTo>
                    <a:pt x="86264" y="119381"/>
                    <a:pt x="97128" y="107889"/>
                    <a:pt x="111824" y="107889"/>
                  </a:cubicBezTo>
                  <a:close/>
                  <a:moveTo>
                    <a:pt x="151442" y="253444"/>
                  </a:moveTo>
                  <a:cubicBezTo>
                    <a:pt x="151442" y="257274"/>
                    <a:pt x="148886" y="259828"/>
                    <a:pt x="145052" y="259828"/>
                  </a:cubicBezTo>
                  <a:cubicBezTo>
                    <a:pt x="141218" y="259828"/>
                    <a:pt x="138662" y="257274"/>
                    <a:pt x="138662" y="253444"/>
                  </a:cubicBezTo>
                  <a:lnTo>
                    <a:pt x="138662" y="193435"/>
                  </a:lnTo>
                  <a:cubicBezTo>
                    <a:pt x="122687" y="185135"/>
                    <a:pt x="103517" y="184497"/>
                    <a:pt x="86264" y="191519"/>
                  </a:cubicBezTo>
                  <a:lnTo>
                    <a:pt x="86264" y="253444"/>
                  </a:lnTo>
                  <a:cubicBezTo>
                    <a:pt x="86264" y="257274"/>
                    <a:pt x="83709" y="259828"/>
                    <a:pt x="79874" y="259828"/>
                  </a:cubicBezTo>
                  <a:cubicBezTo>
                    <a:pt x="76040" y="259828"/>
                    <a:pt x="73484" y="257274"/>
                    <a:pt x="73484" y="253444"/>
                  </a:cubicBezTo>
                  <a:lnTo>
                    <a:pt x="73484" y="187689"/>
                  </a:lnTo>
                  <a:cubicBezTo>
                    <a:pt x="73484" y="185135"/>
                    <a:pt x="74763" y="183220"/>
                    <a:pt x="76679" y="181944"/>
                  </a:cubicBezTo>
                  <a:cubicBezTo>
                    <a:pt x="77958" y="181305"/>
                    <a:pt x="115019" y="162153"/>
                    <a:pt x="148247" y="184497"/>
                  </a:cubicBezTo>
                  <a:lnTo>
                    <a:pt x="148247" y="184497"/>
                  </a:lnTo>
                  <a:lnTo>
                    <a:pt x="148247" y="184497"/>
                  </a:lnTo>
                  <a:lnTo>
                    <a:pt x="178918" y="208118"/>
                  </a:lnTo>
                  <a:lnTo>
                    <a:pt x="203200" y="182582"/>
                  </a:lnTo>
                  <a:cubicBezTo>
                    <a:pt x="205756" y="180028"/>
                    <a:pt x="209590" y="180028"/>
                    <a:pt x="212146" y="182582"/>
                  </a:cubicBezTo>
                  <a:cubicBezTo>
                    <a:pt x="214703" y="185135"/>
                    <a:pt x="214703" y="188966"/>
                    <a:pt x="212146" y="191519"/>
                  </a:cubicBezTo>
                  <a:cubicBezTo>
                    <a:pt x="212146" y="191519"/>
                    <a:pt x="212146" y="191519"/>
                    <a:pt x="212146" y="191519"/>
                  </a:cubicBezTo>
                  <a:lnTo>
                    <a:pt x="184031" y="220886"/>
                  </a:lnTo>
                  <a:cubicBezTo>
                    <a:pt x="182753" y="222163"/>
                    <a:pt x="180836" y="222801"/>
                    <a:pt x="179558" y="222801"/>
                  </a:cubicBezTo>
                  <a:cubicBezTo>
                    <a:pt x="178279" y="222801"/>
                    <a:pt x="177002" y="222163"/>
                    <a:pt x="175723" y="221524"/>
                  </a:cubicBezTo>
                  <a:lnTo>
                    <a:pt x="150164" y="202372"/>
                  </a:lnTo>
                  <a:lnTo>
                    <a:pt x="151442" y="253444"/>
                  </a:lnTo>
                  <a:close/>
                  <a:moveTo>
                    <a:pt x="287547" y="253444"/>
                  </a:moveTo>
                  <a:cubicBezTo>
                    <a:pt x="287547" y="257274"/>
                    <a:pt x="284992" y="259828"/>
                    <a:pt x="281157" y="259828"/>
                  </a:cubicBezTo>
                  <a:lnTo>
                    <a:pt x="173807" y="259828"/>
                  </a:lnTo>
                  <a:cubicBezTo>
                    <a:pt x="169973" y="259828"/>
                    <a:pt x="167417" y="257274"/>
                    <a:pt x="167417" y="253444"/>
                  </a:cubicBezTo>
                  <a:lnTo>
                    <a:pt x="167417" y="238761"/>
                  </a:lnTo>
                  <a:cubicBezTo>
                    <a:pt x="167417" y="234930"/>
                    <a:pt x="169973" y="232377"/>
                    <a:pt x="173807" y="232377"/>
                  </a:cubicBezTo>
                  <a:cubicBezTo>
                    <a:pt x="177641" y="232377"/>
                    <a:pt x="180197" y="234930"/>
                    <a:pt x="180197" y="238761"/>
                  </a:cubicBezTo>
                  <a:lnTo>
                    <a:pt x="180197" y="247060"/>
                  </a:lnTo>
                  <a:lnTo>
                    <a:pt x="274767" y="247060"/>
                  </a:lnTo>
                  <a:lnTo>
                    <a:pt x="274767" y="114273"/>
                  </a:lnTo>
                  <a:lnTo>
                    <a:pt x="180197" y="114273"/>
                  </a:lnTo>
                  <a:lnTo>
                    <a:pt x="180197" y="165984"/>
                  </a:lnTo>
                  <a:cubicBezTo>
                    <a:pt x="180197" y="169814"/>
                    <a:pt x="177641" y="172368"/>
                    <a:pt x="173807" y="172368"/>
                  </a:cubicBezTo>
                  <a:cubicBezTo>
                    <a:pt x="169973" y="172368"/>
                    <a:pt x="167417" y="169814"/>
                    <a:pt x="167417" y="165984"/>
                  </a:cubicBezTo>
                  <a:lnTo>
                    <a:pt x="167417" y="107889"/>
                  </a:lnTo>
                  <a:cubicBezTo>
                    <a:pt x="167417" y="104059"/>
                    <a:pt x="169973" y="101505"/>
                    <a:pt x="173807" y="101505"/>
                  </a:cubicBezTo>
                  <a:lnTo>
                    <a:pt x="281157" y="101505"/>
                  </a:lnTo>
                  <a:cubicBezTo>
                    <a:pt x="284992" y="101505"/>
                    <a:pt x="287547" y="104059"/>
                    <a:pt x="287547" y="107889"/>
                  </a:cubicBezTo>
                  <a:lnTo>
                    <a:pt x="287547" y="253444"/>
                  </a:lnTo>
                  <a:close/>
                </a:path>
              </a:pathLst>
            </a:custGeom>
            <a:grpFill/>
            <a:ln w="6390" cap="flat">
              <a:noFill/>
              <a:prstDash val="solid"/>
              <a:miter/>
            </a:ln>
          </p:spPr>
          <p:txBody>
            <a:bodyPr rtlCol="0" anchor="ctr"/>
            <a:lstStyle/>
            <a:p>
              <a:endParaRPr lang="en-US">
                <a:solidFill>
                  <a:schemeClr val="bg1">
                    <a:lumMod val="50000"/>
                  </a:schemeClr>
                </a:solidFill>
              </a:endParaRPr>
            </a:p>
          </p:txBody>
        </p:sp>
        <p:sp>
          <p:nvSpPr>
            <p:cNvPr id="97" name="Graphic 4">
              <a:extLst>
                <a:ext uri="{FF2B5EF4-FFF2-40B4-BE49-F238E27FC236}">
                  <a16:creationId xmlns:a16="http://schemas.microsoft.com/office/drawing/2014/main" id="{F81640F7-6D5C-4E35-AEA1-0893AE3F53AC}"/>
                </a:ext>
              </a:extLst>
            </p:cNvPr>
            <p:cNvSpPr/>
            <p:nvPr/>
          </p:nvSpPr>
          <p:spPr>
            <a:xfrm>
              <a:off x="9378510" y="4913913"/>
              <a:ext cx="25559" cy="25535"/>
            </a:xfrm>
            <a:custGeom>
              <a:avLst/>
              <a:gdLst>
                <a:gd name="connsiteX0" fmla="*/ 12780 w 25559"/>
                <a:gd name="connsiteY0" fmla="*/ 25536 h 25535"/>
                <a:gd name="connsiteX1" fmla="*/ 25560 w 25559"/>
                <a:gd name="connsiteY1" fmla="*/ 12768 h 25535"/>
                <a:gd name="connsiteX2" fmla="*/ 12780 w 25559"/>
                <a:gd name="connsiteY2" fmla="*/ 0 h 25535"/>
                <a:gd name="connsiteX3" fmla="*/ 0 w 25559"/>
                <a:gd name="connsiteY3" fmla="*/ 12768 h 25535"/>
                <a:gd name="connsiteX4" fmla="*/ 12780 w 25559"/>
                <a:gd name="connsiteY4" fmla="*/ 25536 h 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9" h="25535">
                  <a:moveTo>
                    <a:pt x="12780" y="25536"/>
                  </a:moveTo>
                  <a:cubicBezTo>
                    <a:pt x="19809" y="25536"/>
                    <a:pt x="25560" y="19791"/>
                    <a:pt x="25560" y="12768"/>
                  </a:cubicBezTo>
                  <a:cubicBezTo>
                    <a:pt x="25560" y="5746"/>
                    <a:pt x="19809" y="0"/>
                    <a:pt x="12780" y="0"/>
                  </a:cubicBezTo>
                  <a:cubicBezTo>
                    <a:pt x="5751" y="0"/>
                    <a:pt x="0" y="5746"/>
                    <a:pt x="0" y="12768"/>
                  </a:cubicBezTo>
                  <a:cubicBezTo>
                    <a:pt x="0" y="19791"/>
                    <a:pt x="5112" y="25536"/>
                    <a:pt x="12780" y="25536"/>
                  </a:cubicBezTo>
                  <a:close/>
                </a:path>
              </a:pathLst>
            </a:custGeom>
            <a:grpFill/>
            <a:ln w="6390" cap="flat">
              <a:noFill/>
              <a:prstDash val="solid"/>
              <a:miter/>
            </a:ln>
          </p:spPr>
          <p:txBody>
            <a:bodyPr rtlCol="0" anchor="ctr"/>
            <a:lstStyle/>
            <a:p>
              <a:endParaRPr lang="en-US">
                <a:solidFill>
                  <a:schemeClr val="bg1">
                    <a:lumMod val="50000"/>
                  </a:schemeClr>
                </a:solidFill>
              </a:endParaRPr>
            </a:p>
          </p:txBody>
        </p:sp>
      </p:grpSp>
      <p:sp>
        <p:nvSpPr>
          <p:cNvPr id="99" name="TextBox 98">
            <a:extLst>
              <a:ext uri="{FF2B5EF4-FFF2-40B4-BE49-F238E27FC236}">
                <a16:creationId xmlns:a16="http://schemas.microsoft.com/office/drawing/2014/main" id="{377727FF-B8CE-492E-8535-350165A88E4A}"/>
              </a:ext>
            </a:extLst>
          </p:cNvPr>
          <p:cNvSpPr txBox="1"/>
          <p:nvPr/>
        </p:nvSpPr>
        <p:spPr>
          <a:xfrm>
            <a:off x="1569809" y="5712000"/>
            <a:ext cx="1053215" cy="461665"/>
          </a:xfrm>
          <a:prstGeom prst="rect">
            <a:avLst/>
          </a:prstGeom>
          <a:noFill/>
        </p:spPr>
        <p:txBody>
          <a:bodyPr wrap="square">
            <a:spAutoFit/>
          </a:bodyPr>
          <a:lstStyle/>
          <a:p>
            <a:r>
              <a:rPr lang="en-NZ" sz="1200">
                <a:solidFill>
                  <a:schemeClr val="accent4"/>
                </a:solidFill>
              </a:rPr>
              <a:t>School nurses (SBHS Staff)</a:t>
            </a:r>
          </a:p>
        </p:txBody>
      </p:sp>
      <p:sp>
        <p:nvSpPr>
          <p:cNvPr id="101" name="TextBox 100">
            <a:extLst>
              <a:ext uri="{FF2B5EF4-FFF2-40B4-BE49-F238E27FC236}">
                <a16:creationId xmlns:a16="http://schemas.microsoft.com/office/drawing/2014/main" id="{F60895C2-A671-4562-9135-B1BF8A0DE2AF}"/>
              </a:ext>
            </a:extLst>
          </p:cNvPr>
          <p:cNvSpPr txBox="1"/>
          <p:nvPr/>
        </p:nvSpPr>
        <p:spPr>
          <a:xfrm>
            <a:off x="3996884" y="4672471"/>
            <a:ext cx="1255209" cy="461665"/>
          </a:xfrm>
          <a:prstGeom prst="rect">
            <a:avLst/>
          </a:prstGeom>
          <a:noFill/>
        </p:spPr>
        <p:txBody>
          <a:bodyPr wrap="square">
            <a:spAutoFit/>
          </a:bodyPr>
          <a:lstStyle/>
          <a:p>
            <a:r>
              <a:rPr lang="en-NZ" sz="1200">
                <a:solidFill>
                  <a:schemeClr val="accent4"/>
                </a:solidFill>
              </a:rPr>
              <a:t>Broader staff</a:t>
            </a:r>
            <a:br>
              <a:rPr lang="en-NZ" sz="1200">
                <a:solidFill>
                  <a:schemeClr val="accent4"/>
                </a:solidFill>
              </a:rPr>
            </a:br>
            <a:r>
              <a:rPr lang="en-NZ" sz="1200">
                <a:solidFill>
                  <a:schemeClr val="accent4"/>
                </a:solidFill>
              </a:rPr>
              <a:t>(Non SBHS staff)</a:t>
            </a:r>
          </a:p>
        </p:txBody>
      </p:sp>
      <p:sp>
        <p:nvSpPr>
          <p:cNvPr id="109" name="TextBox 108">
            <a:extLst>
              <a:ext uri="{FF2B5EF4-FFF2-40B4-BE49-F238E27FC236}">
                <a16:creationId xmlns:a16="http://schemas.microsoft.com/office/drawing/2014/main" id="{D98E15A2-4378-4A75-B245-54D7C12ED29C}"/>
              </a:ext>
            </a:extLst>
          </p:cNvPr>
          <p:cNvSpPr txBox="1"/>
          <p:nvPr/>
        </p:nvSpPr>
        <p:spPr>
          <a:xfrm>
            <a:off x="705259" y="6396643"/>
            <a:ext cx="2198201" cy="415498"/>
          </a:xfrm>
          <a:prstGeom prst="rect">
            <a:avLst/>
          </a:prstGeom>
          <a:noFill/>
        </p:spPr>
        <p:txBody>
          <a:bodyPr wrap="square" lIns="0" tIns="0" rIns="0" bIns="0" rtlCol="0">
            <a:spAutoFit/>
          </a:bodyPr>
          <a:lstStyle/>
          <a:p>
            <a:pPr algn="ctr">
              <a:spcBef>
                <a:spcPts val="600"/>
              </a:spcBef>
              <a:buSzPct val="100000"/>
            </a:pPr>
            <a:r>
              <a:rPr lang="en-NZ" sz="900" i="1">
                <a:solidFill>
                  <a:schemeClr val="bg1">
                    <a:lumMod val="50000"/>
                  </a:schemeClr>
                </a:solidFill>
              </a:rPr>
              <a:t>For survey findings throughout this report, school nurse respondents are referred to as SBHS staff, and other staff as non-SBHS staff</a:t>
            </a:r>
          </a:p>
        </p:txBody>
      </p:sp>
      <p:sp>
        <p:nvSpPr>
          <p:cNvPr id="111" name="TextBox 110">
            <a:extLst>
              <a:ext uri="{FF2B5EF4-FFF2-40B4-BE49-F238E27FC236}">
                <a16:creationId xmlns:a16="http://schemas.microsoft.com/office/drawing/2014/main" id="{59FAFF34-44D3-402E-B787-037662342254}"/>
              </a:ext>
            </a:extLst>
          </p:cNvPr>
          <p:cNvSpPr txBox="1"/>
          <p:nvPr/>
        </p:nvSpPr>
        <p:spPr>
          <a:xfrm>
            <a:off x="3411853" y="5235751"/>
            <a:ext cx="2030517" cy="2031325"/>
          </a:xfrm>
          <a:prstGeom prst="rect">
            <a:avLst/>
          </a:prstGeom>
          <a:noFill/>
        </p:spPr>
        <p:txBody>
          <a:bodyPr wrap="square" lIns="0" tIns="0" rIns="0" bIns="0" rtlCol="0">
            <a:spAutoFit/>
          </a:bodyPr>
          <a:lstStyle/>
          <a:p>
            <a:pPr>
              <a:spcBef>
                <a:spcPts val="600"/>
              </a:spcBef>
              <a:buSzPct val="100000"/>
            </a:pPr>
            <a:r>
              <a:rPr lang="en-NZ" sz="1200" i="1" dirty="0">
                <a:solidFill>
                  <a:schemeClr val="accent4"/>
                </a:solidFill>
              </a:rPr>
              <a:t>Including:</a:t>
            </a:r>
          </a:p>
          <a:p>
            <a:pPr marL="171450" indent="-171450">
              <a:buSzPct val="100000"/>
              <a:buFont typeface="Arial" panose="020B0604020202020204" pitchFamily="34" charset="0"/>
              <a:buChar char="•"/>
            </a:pPr>
            <a:r>
              <a:rPr lang="en-NZ" sz="1200" i="1" dirty="0">
                <a:solidFill>
                  <a:schemeClr val="accent4"/>
                </a:solidFill>
              </a:rPr>
              <a:t>50 Counsellors</a:t>
            </a:r>
          </a:p>
          <a:p>
            <a:pPr marL="171450" indent="-171450">
              <a:buSzPct val="100000"/>
              <a:buFont typeface="Arial" panose="020B0604020202020204" pitchFamily="34" charset="0"/>
              <a:buChar char="•"/>
            </a:pPr>
            <a:r>
              <a:rPr lang="en-NZ" sz="1200" i="1" dirty="0">
                <a:solidFill>
                  <a:schemeClr val="accent4"/>
                </a:solidFill>
              </a:rPr>
              <a:t>19 Principals or Deputies</a:t>
            </a:r>
          </a:p>
          <a:p>
            <a:pPr marL="171450" indent="-171450">
              <a:buSzPct val="100000"/>
              <a:buFont typeface="Arial" panose="020B0604020202020204" pitchFamily="34" charset="0"/>
              <a:buChar char="•"/>
            </a:pPr>
            <a:r>
              <a:rPr lang="en-NZ" sz="1200" i="1" dirty="0">
                <a:solidFill>
                  <a:schemeClr val="accent4"/>
                </a:solidFill>
              </a:rPr>
              <a:t>9 Doctors</a:t>
            </a:r>
          </a:p>
          <a:p>
            <a:pPr marL="171450" indent="-171450">
              <a:buSzPct val="100000"/>
              <a:buFont typeface="Arial" panose="020B0604020202020204" pitchFamily="34" charset="0"/>
              <a:buChar char="•"/>
            </a:pPr>
            <a:r>
              <a:rPr lang="en-NZ" sz="1200" i="1" dirty="0">
                <a:solidFill>
                  <a:schemeClr val="accent4"/>
                </a:solidFill>
              </a:rPr>
              <a:t>8 Social Workers</a:t>
            </a:r>
          </a:p>
          <a:p>
            <a:pPr marL="171450" indent="-171450">
              <a:buSzPct val="100000"/>
              <a:buFont typeface="Arial" panose="020B0604020202020204" pitchFamily="34" charset="0"/>
              <a:buChar char="•"/>
            </a:pPr>
            <a:r>
              <a:rPr lang="en-NZ" sz="1200" i="1" dirty="0">
                <a:solidFill>
                  <a:schemeClr val="accent4"/>
                </a:solidFill>
              </a:rPr>
              <a:t>8 Teachers</a:t>
            </a:r>
          </a:p>
          <a:p>
            <a:pPr marL="171450" indent="-171450">
              <a:buSzPct val="100000"/>
              <a:buFont typeface="Arial" panose="020B0604020202020204" pitchFamily="34" charset="0"/>
              <a:buChar char="•"/>
            </a:pPr>
            <a:r>
              <a:rPr lang="en-NZ" sz="1200" i="1" dirty="0">
                <a:solidFill>
                  <a:schemeClr val="accent4"/>
                </a:solidFill>
              </a:rPr>
              <a:t>7 Deans</a:t>
            </a:r>
          </a:p>
          <a:p>
            <a:pPr marL="171450" indent="-171450">
              <a:buSzPct val="100000"/>
              <a:buFont typeface="Arial" panose="020B0604020202020204" pitchFamily="34" charset="0"/>
              <a:buChar char="•"/>
            </a:pPr>
            <a:r>
              <a:rPr lang="en-NZ" sz="1200" i="1" dirty="0">
                <a:solidFill>
                  <a:schemeClr val="accent4"/>
                </a:solidFill>
              </a:rPr>
              <a:t>6 Administrative</a:t>
            </a:r>
          </a:p>
          <a:p>
            <a:pPr marL="171450" indent="-171450">
              <a:buSzPct val="100000"/>
              <a:buFont typeface="Arial" panose="020B0604020202020204" pitchFamily="34" charset="0"/>
              <a:buChar char="•"/>
            </a:pPr>
            <a:r>
              <a:rPr lang="en-NZ" sz="1200" i="1" dirty="0">
                <a:solidFill>
                  <a:schemeClr val="accent4"/>
                </a:solidFill>
              </a:rPr>
              <a:t>6 Heads of Department</a:t>
            </a:r>
          </a:p>
          <a:p>
            <a:pPr marL="171450" indent="-171450">
              <a:buSzPct val="100000"/>
              <a:buFont typeface="Arial" panose="020B0604020202020204" pitchFamily="34" charset="0"/>
              <a:buChar char="•"/>
            </a:pPr>
            <a:r>
              <a:rPr lang="en-NZ" sz="1200" i="1" dirty="0">
                <a:solidFill>
                  <a:schemeClr val="accent4"/>
                </a:solidFill>
              </a:rPr>
              <a:t>5 Allied Health Professionals</a:t>
            </a:r>
          </a:p>
          <a:p>
            <a:pPr marL="171450" indent="-171450">
              <a:buSzPct val="100000"/>
              <a:buFont typeface="Arial" panose="020B0604020202020204" pitchFamily="34" charset="0"/>
              <a:buChar char="•"/>
            </a:pPr>
            <a:r>
              <a:rPr lang="en-NZ" sz="1200" i="1" dirty="0">
                <a:solidFill>
                  <a:schemeClr val="accent4"/>
                </a:solidFill>
              </a:rPr>
              <a:t>10 Other</a:t>
            </a:r>
          </a:p>
        </p:txBody>
      </p:sp>
      <p:grpSp>
        <p:nvGrpSpPr>
          <p:cNvPr id="124" name="Group 123">
            <a:extLst>
              <a:ext uri="{FF2B5EF4-FFF2-40B4-BE49-F238E27FC236}">
                <a16:creationId xmlns:a16="http://schemas.microsoft.com/office/drawing/2014/main" id="{329E678F-DCAC-41DE-A356-C64136E40909}"/>
              </a:ext>
            </a:extLst>
          </p:cNvPr>
          <p:cNvGrpSpPr/>
          <p:nvPr/>
        </p:nvGrpSpPr>
        <p:grpSpPr>
          <a:xfrm>
            <a:off x="7896973" y="1104531"/>
            <a:ext cx="1312255" cy="1314315"/>
            <a:chOff x="7472906" y="1824602"/>
            <a:chExt cx="1312255" cy="1314315"/>
          </a:xfrm>
        </p:grpSpPr>
        <p:sp>
          <p:nvSpPr>
            <p:cNvPr id="119" name="Title 2">
              <a:extLst>
                <a:ext uri="{FF2B5EF4-FFF2-40B4-BE49-F238E27FC236}">
                  <a16:creationId xmlns:a16="http://schemas.microsoft.com/office/drawing/2014/main" id="{F82DA59B-9CD2-429B-88CB-7152FF987BC2}"/>
                </a:ext>
              </a:extLst>
            </p:cNvPr>
            <p:cNvSpPr txBox="1">
              <a:spLocks/>
            </p:cNvSpPr>
            <p:nvPr/>
          </p:nvSpPr>
          <p:spPr bwMode="gray">
            <a:xfrm>
              <a:off x="7696787" y="2135053"/>
              <a:ext cx="1088374" cy="368282"/>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a:solidFill>
                    <a:srgbClr val="046A38"/>
                  </a:solidFill>
                </a:rPr>
                <a:t>306</a:t>
              </a:r>
            </a:p>
          </p:txBody>
        </p:sp>
        <p:sp>
          <p:nvSpPr>
            <p:cNvPr id="122" name="TextBox 121">
              <a:extLst>
                <a:ext uri="{FF2B5EF4-FFF2-40B4-BE49-F238E27FC236}">
                  <a16:creationId xmlns:a16="http://schemas.microsoft.com/office/drawing/2014/main" id="{54DA723C-22CA-4023-BD16-EFCC94C7F043}"/>
                </a:ext>
              </a:extLst>
            </p:cNvPr>
            <p:cNvSpPr txBox="1"/>
            <p:nvPr/>
          </p:nvSpPr>
          <p:spPr>
            <a:xfrm>
              <a:off x="7472907" y="1824602"/>
              <a:ext cx="1088375" cy="415498"/>
            </a:xfrm>
            <a:prstGeom prst="rect">
              <a:avLst/>
            </a:prstGeom>
            <a:noFill/>
          </p:spPr>
          <p:txBody>
            <a:bodyPr wrap="square">
              <a:spAutoFit/>
            </a:bodyPr>
            <a:lstStyle/>
            <a:p>
              <a:pPr algn="ctr"/>
              <a:r>
                <a:rPr lang="en-NZ" sz="1050">
                  <a:solidFill>
                    <a:srgbClr val="046A38"/>
                  </a:solidFill>
                </a:rPr>
                <a:t>Respondents worked at </a:t>
              </a:r>
            </a:p>
          </p:txBody>
        </p:sp>
        <p:sp>
          <p:nvSpPr>
            <p:cNvPr id="123" name="TextBox 122">
              <a:extLst>
                <a:ext uri="{FF2B5EF4-FFF2-40B4-BE49-F238E27FC236}">
                  <a16:creationId xmlns:a16="http://schemas.microsoft.com/office/drawing/2014/main" id="{AB63E8EA-5C2B-4621-AC56-4CBF6E3F2E81}"/>
                </a:ext>
              </a:extLst>
            </p:cNvPr>
            <p:cNvSpPr txBox="1"/>
            <p:nvPr/>
          </p:nvSpPr>
          <p:spPr>
            <a:xfrm>
              <a:off x="7472906" y="2554142"/>
              <a:ext cx="1088375" cy="584775"/>
            </a:xfrm>
            <a:prstGeom prst="rect">
              <a:avLst/>
            </a:prstGeom>
            <a:noFill/>
          </p:spPr>
          <p:txBody>
            <a:bodyPr wrap="square">
              <a:spAutoFit/>
            </a:bodyPr>
            <a:lstStyle/>
            <a:p>
              <a:pPr algn="ctr"/>
              <a:r>
                <a:rPr lang="en-NZ" sz="1600">
                  <a:solidFill>
                    <a:srgbClr val="046A38"/>
                  </a:solidFill>
                </a:rPr>
                <a:t>SBHS Schools</a:t>
              </a:r>
            </a:p>
          </p:txBody>
        </p:sp>
      </p:grpSp>
      <p:cxnSp>
        <p:nvCxnSpPr>
          <p:cNvPr id="129" name="Straight Arrow Connector 128">
            <a:extLst>
              <a:ext uri="{FF2B5EF4-FFF2-40B4-BE49-F238E27FC236}">
                <a16:creationId xmlns:a16="http://schemas.microsoft.com/office/drawing/2014/main" id="{69410738-5D0A-4F28-AC02-96B3155C9C18}"/>
              </a:ext>
            </a:extLst>
          </p:cNvPr>
          <p:cNvCxnSpPr>
            <a:cxnSpLocks/>
          </p:cNvCxnSpPr>
          <p:nvPr/>
        </p:nvCxnSpPr>
        <p:spPr>
          <a:xfrm>
            <a:off x="4647295" y="3039041"/>
            <a:ext cx="1649995"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0" name="Left Brace 129">
            <a:extLst>
              <a:ext uri="{FF2B5EF4-FFF2-40B4-BE49-F238E27FC236}">
                <a16:creationId xmlns:a16="http://schemas.microsoft.com/office/drawing/2014/main" id="{582CFE9B-33B1-422C-95B9-14F0B5BC49BD}"/>
              </a:ext>
            </a:extLst>
          </p:cNvPr>
          <p:cNvSpPr/>
          <p:nvPr/>
        </p:nvSpPr>
        <p:spPr>
          <a:xfrm rot="5400000">
            <a:off x="4446219" y="-1077942"/>
            <a:ext cx="1862847" cy="10113935"/>
          </a:xfrm>
          <a:prstGeom prst="leftBrace">
            <a:avLst>
              <a:gd name="adj1" fmla="val 8333"/>
              <a:gd name="adj2" fmla="val 49492"/>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grpSp>
        <p:nvGrpSpPr>
          <p:cNvPr id="135" name="Group 550">
            <a:extLst>
              <a:ext uri="{FF2B5EF4-FFF2-40B4-BE49-F238E27FC236}">
                <a16:creationId xmlns:a16="http://schemas.microsoft.com/office/drawing/2014/main" id="{6F378B3B-78E5-420E-8433-F5720A9FF588}"/>
              </a:ext>
            </a:extLst>
          </p:cNvPr>
          <p:cNvGrpSpPr>
            <a:grpSpLocks noChangeAspect="1"/>
          </p:cNvGrpSpPr>
          <p:nvPr/>
        </p:nvGrpSpPr>
        <p:grpSpPr bwMode="auto">
          <a:xfrm>
            <a:off x="746511" y="4267350"/>
            <a:ext cx="792000" cy="792000"/>
            <a:chOff x="1520" y="1938"/>
            <a:chExt cx="340" cy="340"/>
          </a:xfrm>
          <a:solidFill>
            <a:schemeClr val="accent4"/>
          </a:solidFill>
        </p:grpSpPr>
        <p:sp>
          <p:nvSpPr>
            <p:cNvPr id="136" name="Freeform 551">
              <a:extLst>
                <a:ext uri="{FF2B5EF4-FFF2-40B4-BE49-F238E27FC236}">
                  <a16:creationId xmlns:a16="http://schemas.microsoft.com/office/drawing/2014/main" id="{2DF3DC91-BE78-48AF-A6E7-87DF259AA3FA}"/>
                </a:ext>
              </a:extLst>
            </p:cNvPr>
            <p:cNvSpPr>
              <a:spLocks noEditPoints="1"/>
            </p:cNvSpPr>
            <p:nvPr/>
          </p:nvSpPr>
          <p:spPr bwMode="auto">
            <a:xfrm>
              <a:off x="1520" y="193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3 w 512"/>
                <a:gd name="T11" fmla="*/ 370 h 512"/>
                <a:gd name="T12" fmla="*/ 405 w 512"/>
                <a:gd name="T13" fmla="*/ 374 h 512"/>
                <a:gd name="T14" fmla="*/ 398 w 512"/>
                <a:gd name="T15" fmla="*/ 371 h 512"/>
                <a:gd name="T16" fmla="*/ 349 w 512"/>
                <a:gd name="T17" fmla="*/ 358 h 512"/>
                <a:gd name="T18" fmla="*/ 316 w 512"/>
                <a:gd name="T19" fmla="*/ 352 h 512"/>
                <a:gd name="T20" fmla="*/ 286 w 512"/>
                <a:gd name="T21" fmla="*/ 324 h 512"/>
                <a:gd name="T22" fmla="*/ 290 w 512"/>
                <a:gd name="T23" fmla="*/ 303 h 512"/>
                <a:gd name="T24" fmla="*/ 320 w 512"/>
                <a:gd name="T25" fmla="*/ 233 h 512"/>
                <a:gd name="T26" fmla="*/ 311 w 512"/>
                <a:gd name="T27" fmla="*/ 142 h 512"/>
                <a:gd name="T28" fmla="*/ 256 w 512"/>
                <a:gd name="T29" fmla="*/ 118 h 512"/>
                <a:gd name="T30" fmla="*/ 256 w 512"/>
                <a:gd name="T31" fmla="*/ 118 h 512"/>
                <a:gd name="T32" fmla="*/ 256 w 512"/>
                <a:gd name="T33" fmla="*/ 118 h 512"/>
                <a:gd name="T34" fmla="*/ 256 w 512"/>
                <a:gd name="T35" fmla="*/ 118 h 512"/>
                <a:gd name="T36" fmla="*/ 201 w 512"/>
                <a:gd name="T37" fmla="*/ 142 h 512"/>
                <a:gd name="T38" fmla="*/ 192 w 512"/>
                <a:gd name="T39" fmla="*/ 233 h 512"/>
                <a:gd name="T40" fmla="*/ 222 w 512"/>
                <a:gd name="T41" fmla="*/ 303 h 512"/>
                <a:gd name="T42" fmla="*/ 225 w 512"/>
                <a:gd name="T43" fmla="*/ 324 h 512"/>
                <a:gd name="T44" fmla="*/ 196 w 512"/>
                <a:gd name="T45" fmla="*/ 352 h 512"/>
                <a:gd name="T46" fmla="*/ 163 w 512"/>
                <a:gd name="T47" fmla="*/ 358 h 512"/>
                <a:gd name="T48" fmla="*/ 114 w 512"/>
                <a:gd name="T49" fmla="*/ 371 h 512"/>
                <a:gd name="T50" fmla="*/ 107 w 512"/>
                <a:gd name="T51" fmla="*/ 374 h 512"/>
                <a:gd name="T52" fmla="*/ 99 w 512"/>
                <a:gd name="T53" fmla="*/ 370 h 512"/>
                <a:gd name="T54" fmla="*/ 100 w 512"/>
                <a:gd name="T55" fmla="*/ 355 h 512"/>
                <a:gd name="T56" fmla="*/ 160 w 512"/>
                <a:gd name="T57" fmla="*/ 337 h 512"/>
                <a:gd name="T58" fmla="*/ 188 w 512"/>
                <a:gd name="T59" fmla="*/ 332 h 512"/>
                <a:gd name="T60" fmla="*/ 205 w 512"/>
                <a:gd name="T61" fmla="*/ 318 h 512"/>
                <a:gd name="T62" fmla="*/ 205 w 512"/>
                <a:gd name="T63" fmla="*/ 316 h 512"/>
                <a:gd name="T64" fmla="*/ 171 w 512"/>
                <a:gd name="T65" fmla="*/ 237 h 512"/>
                <a:gd name="T66" fmla="*/ 184 w 512"/>
                <a:gd name="T67" fmla="*/ 128 h 512"/>
                <a:gd name="T68" fmla="*/ 256 w 512"/>
                <a:gd name="T69" fmla="*/ 96 h 512"/>
                <a:gd name="T70" fmla="*/ 256 w 512"/>
                <a:gd name="T71" fmla="*/ 96 h 512"/>
                <a:gd name="T72" fmla="*/ 328 w 512"/>
                <a:gd name="T73" fmla="*/ 128 h 512"/>
                <a:gd name="T74" fmla="*/ 341 w 512"/>
                <a:gd name="T75" fmla="*/ 237 h 512"/>
                <a:gd name="T76" fmla="*/ 307 w 512"/>
                <a:gd name="T77" fmla="*/ 316 h 512"/>
                <a:gd name="T78" fmla="*/ 307 w 512"/>
                <a:gd name="T79" fmla="*/ 318 h 512"/>
                <a:gd name="T80" fmla="*/ 324 w 512"/>
                <a:gd name="T81" fmla="*/ 332 h 512"/>
                <a:gd name="T82" fmla="*/ 352 w 512"/>
                <a:gd name="T83" fmla="*/ 337 h 512"/>
                <a:gd name="T84" fmla="*/ 412 w 512"/>
                <a:gd name="T85" fmla="*/ 355 h 512"/>
                <a:gd name="T86" fmla="*/ 413 w 512"/>
                <a:gd name="T87" fmla="*/ 3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moveTo>
                    <a:pt x="413" y="370"/>
                  </a:moveTo>
                  <a:cubicBezTo>
                    <a:pt x="411" y="372"/>
                    <a:pt x="408" y="374"/>
                    <a:pt x="405" y="374"/>
                  </a:cubicBezTo>
                  <a:cubicBezTo>
                    <a:pt x="403" y="374"/>
                    <a:pt x="400" y="373"/>
                    <a:pt x="398" y="371"/>
                  </a:cubicBezTo>
                  <a:cubicBezTo>
                    <a:pt x="391" y="364"/>
                    <a:pt x="366" y="361"/>
                    <a:pt x="349" y="358"/>
                  </a:cubicBezTo>
                  <a:cubicBezTo>
                    <a:pt x="335" y="356"/>
                    <a:pt x="324" y="355"/>
                    <a:pt x="316" y="352"/>
                  </a:cubicBezTo>
                  <a:cubicBezTo>
                    <a:pt x="301" y="346"/>
                    <a:pt x="290" y="336"/>
                    <a:pt x="286" y="324"/>
                  </a:cubicBezTo>
                  <a:cubicBezTo>
                    <a:pt x="284" y="317"/>
                    <a:pt x="285" y="310"/>
                    <a:pt x="290" y="303"/>
                  </a:cubicBezTo>
                  <a:cubicBezTo>
                    <a:pt x="301" y="288"/>
                    <a:pt x="314" y="258"/>
                    <a:pt x="320" y="233"/>
                  </a:cubicBezTo>
                  <a:cubicBezTo>
                    <a:pt x="330" y="192"/>
                    <a:pt x="327" y="162"/>
                    <a:pt x="311" y="142"/>
                  </a:cubicBezTo>
                  <a:cubicBezTo>
                    <a:pt x="291" y="117"/>
                    <a:pt x="257" y="118"/>
                    <a:pt x="256" y="118"/>
                  </a:cubicBezTo>
                  <a:cubicBezTo>
                    <a:pt x="256" y="118"/>
                    <a:pt x="256" y="118"/>
                    <a:pt x="256" y="118"/>
                  </a:cubicBezTo>
                  <a:cubicBezTo>
                    <a:pt x="256" y="118"/>
                    <a:pt x="256" y="118"/>
                    <a:pt x="256" y="118"/>
                  </a:cubicBezTo>
                  <a:cubicBezTo>
                    <a:pt x="256" y="118"/>
                    <a:pt x="256" y="118"/>
                    <a:pt x="256" y="118"/>
                  </a:cubicBezTo>
                  <a:cubicBezTo>
                    <a:pt x="255" y="118"/>
                    <a:pt x="220" y="117"/>
                    <a:pt x="201" y="142"/>
                  </a:cubicBezTo>
                  <a:cubicBezTo>
                    <a:pt x="185" y="162"/>
                    <a:pt x="182" y="192"/>
                    <a:pt x="192" y="233"/>
                  </a:cubicBezTo>
                  <a:cubicBezTo>
                    <a:pt x="198" y="258"/>
                    <a:pt x="211" y="288"/>
                    <a:pt x="222" y="303"/>
                  </a:cubicBezTo>
                  <a:cubicBezTo>
                    <a:pt x="226" y="310"/>
                    <a:pt x="228" y="317"/>
                    <a:pt x="225" y="324"/>
                  </a:cubicBezTo>
                  <a:cubicBezTo>
                    <a:pt x="222" y="336"/>
                    <a:pt x="211" y="346"/>
                    <a:pt x="196" y="352"/>
                  </a:cubicBezTo>
                  <a:cubicBezTo>
                    <a:pt x="188" y="355"/>
                    <a:pt x="177" y="356"/>
                    <a:pt x="163" y="358"/>
                  </a:cubicBezTo>
                  <a:cubicBezTo>
                    <a:pt x="145" y="361"/>
                    <a:pt x="121" y="364"/>
                    <a:pt x="114" y="371"/>
                  </a:cubicBezTo>
                  <a:cubicBezTo>
                    <a:pt x="112" y="373"/>
                    <a:pt x="109" y="374"/>
                    <a:pt x="107" y="374"/>
                  </a:cubicBezTo>
                  <a:cubicBezTo>
                    <a:pt x="104" y="374"/>
                    <a:pt x="101" y="372"/>
                    <a:pt x="99" y="370"/>
                  </a:cubicBezTo>
                  <a:cubicBezTo>
                    <a:pt x="95" y="366"/>
                    <a:pt x="95" y="359"/>
                    <a:pt x="100" y="355"/>
                  </a:cubicBezTo>
                  <a:cubicBezTo>
                    <a:pt x="112" y="344"/>
                    <a:pt x="136" y="341"/>
                    <a:pt x="160" y="337"/>
                  </a:cubicBezTo>
                  <a:cubicBezTo>
                    <a:pt x="171" y="335"/>
                    <a:pt x="183" y="334"/>
                    <a:pt x="188" y="332"/>
                  </a:cubicBezTo>
                  <a:cubicBezTo>
                    <a:pt x="198" y="328"/>
                    <a:pt x="204" y="322"/>
                    <a:pt x="205" y="318"/>
                  </a:cubicBezTo>
                  <a:cubicBezTo>
                    <a:pt x="205" y="317"/>
                    <a:pt x="205" y="317"/>
                    <a:pt x="205" y="316"/>
                  </a:cubicBezTo>
                  <a:cubicBezTo>
                    <a:pt x="192" y="298"/>
                    <a:pt x="178" y="265"/>
                    <a:pt x="171" y="237"/>
                  </a:cubicBezTo>
                  <a:cubicBezTo>
                    <a:pt x="160" y="190"/>
                    <a:pt x="164" y="153"/>
                    <a:pt x="184" y="128"/>
                  </a:cubicBezTo>
                  <a:cubicBezTo>
                    <a:pt x="210" y="96"/>
                    <a:pt x="252" y="96"/>
                    <a:pt x="256" y="96"/>
                  </a:cubicBezTo>
                  <a:cubicBezTo>
                    <a:pt x="256" y="96"/>
                    <a:pt x="256" y="96"/>
                    <a:pt x="256" y="96"/>
                  </a:cubicBezTo>
                  <a:cubicBezTo>
                    <a:pt x="258" y="96"/>
                    <a:pt x="301" y="96"/>
                    <a:pt x="328" y="128"/>
                  </a:cubicBezTo>
                  <a:cubicBezTo>
                    <a:pt x="348" y="153"/>
                    <a:pt x="352" y="190"/>
                    <a:pt x="341" y="237"/>
                  </a:cubicBezTo>
                  <a:cubicBezTo>
                    <a:pt x="334" y="265"/>
                    <a:pt x="320" y="298"/>
                    <a:pt x="307" y="316"/>
                  </a:cubicBezTo>
                  <a:cubicBezTo>
                    <a:pt x="307" y="317"/>
                    <a:pt x="306" y="317"/>
                    <a:pt x="307" y="318"/>
                  </a:cubicBezTo>
                  <a:cubicBezTo>
                    <a:pt x="308" y="322"/>
                    <a:pt x="314" y="328"/>
                    <a:pt x="324" y="332"/>
                  </a:cubicBezTo>
                  <a:cubicBezTo>
                    <a:pt x="329" y="334"/>
                    <a:pt x="341" y="335"/>
                    <a:pt x="352" y="337"/>
                  </a:cubicBezTo>
                  <a:cubicBezTo>
                    <a:pt x="375" y="341"/>
                    <a:pt x="400" y="344"/>
                    <a:pt x="412" y="355"/>
                  </a:cubicBezTo>
                  <a:cubicBezTo>
                    <a:pt x="417" y="359"/>
                    <a:pt x="417" y="366"/>
                    <a:pt x="413" y="370"/>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552">
              <a:extLst>
                <a:ext uri="{FF2B5EF4-FFF2-40B4-BE49-F238E27FC236}">
                  <a16:creationId xmlns:a16="http://schemas.microsoft.com/office/drawing/2014/main" id="{B2806C51-01E2-4B24-85BC-4E77C2CEB63B}"/>
                </a:ext>
              </a:extLst>
            </p:cNvPr>
            <p:cNvSpPr>
              <a:spLocks noEditPoints="1"/>
            </p:cNvSpPr>
            <p:nvPr/>
          </p:nvSpPr>
          <p:spPr bwMode="auto">
            <a:xfrm>
              <a:off x="1520" y="193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3 w 512"/>
                <a:gd name="T11" fmla="*/ 370 h 512"/>
                <a:gd name="T12" fmla="*/ 405 w 512"/>
                <a:gd name="T13" fmla="*/ 374 h 512"/>
                <a:gd name="T14" fmla="*/ 398 w 512"/>
                <a:gd name="T15" fmla="*/ 371 h 512"/>
                <a:gd name="T16" fmla="*/ 349 w 512"/>
                <a:gd name="T17" fmla="*/ 358 h 512"/>
                <a:gd name="T18" fmla="*/ 316 w 512"/>
                <a:gd name="T19" fmla="*/ 352 h 512"/>
                <a:gd name="T20" fmla="*/ 286 w 512"/>
                <a:gd name="T21" fmla="*/ 324 h 512"/>
                <a:gd name="T22" fmla="*/ 290 w 512"/>
                <a:gd name="T23" fmla="*/ 303 h 512"/>
                <a:gd name="T24" fmla="*/ 320 w 512"/>
                <a:gd name="T25" fmla="*/ 233 h 512"/>
                <a:gd name="T26" fmla="*/ 311 w 512"/>
                <a:gd name="T27" fmla="*/ 142 h 512"/>
                <a:gd name="T28" fmla="*/ 256 w 512"/>
                <a:gd name="T29" fmla="*/ 118 h 512"/>
                <a:gd name="T30" fmla="*/ 256 w 512"/>
                <a:gd name="T31" fmla="*/ 118 h 512"/>
                <a:gd name="T32" fmla="*/ 256 w 512"/>
                <a:gd name="T33" fmla="*/ 118 h 512"/>
                <a:gd name="T34" fmla="*/ 256 w 512"/>
                <a:gd name="T35" fmla="*/ 118 h 512"/>
                <a:gd name="T36" fmla="*/ 201 w 512"/>
                <a:gd name="T37" fmla="*/ 142 h 512"/>
                <a:gd name="T38" fmla="*/ 192 w 512"/>
                <a:gd name="T39" fmla="*/ 233 h 512"/>
                <a:gd name="T40" fmla="*/ 222 w 512"/>
                <a:gd name="T41" fmla="*/ 303 h 512"/>
                <a:gd name="T42" fmla="*/ 225 w 512"/>
                <a:gd name="T43" fmla="*/ 324 h 512"/>
                <a:gd name="T44" fmla="*/ 196 w 512"/>
                <a:gd name="T45" fmla="*/ 352 h 512"/>
                <a:gd name="T46" fmla="*/ 163 w 512"/>
                <a:gd name="T47" fmla="*/ 358 h 512"/>
                <a:gd name="T48" fmla="*/ 114 w 512"/>
                <a:gd name="T49" fmla="*/ 371 h 512"/>
                <a:gd name="T50" fmla="*/ 107 w 512"/>
                <a:gd name="T51" fmla="*/ 374 h 512"/>
                <a:gd name="T52" fmla="*/ 99 w 512"/>
                <a:gd name="T53" fmla="*/ 370 h 512"/>
                <a:gd name="T54" fmla="*/ 100 w 512"/>
                <a:gd name="T55" fmla="*/ 355 h 512"/>
                <a:gd name="T56" fmla="*/ 160 w 512"/>
                <a:gd name="T57" fmla="*/ 337 h 512"/>
                <a:gd name="T58" fmla="*/ 188 w 512"/>
                <a:gd name="T59" fmla="*/ 332 h 512"/>
                <a:gd name="T60" fmla="*/ 205 w 512"/>
                <a:gd name="T61" fmla="*/ 318 h 512"/>
                <a:gd name="T62" fmla="*/ 205 w 512"/>
                <a:gd name="T63" fmla="*/ 316 h 512"/>
                <a:gd name="T64" fmla="*/ 171 w 512"/>
                <a:gd name="T65" fmla="*/ 237 h 512"/>
                <a:gd name="T66" fmla="*/ 184 w 512"/>
                <a:gd name="T67" fmla="*/ 128 h 512"/>
                <a:gd name="T68" fmla="*/ 256 w 512"/>
                <a:gd name="T69" fmla="*/ 96 h 512"/>
                <a:gd name="T70" fmla="*/ 256 w 512"/>
                <a:gd name="T71" fmla="*/ 96 h 512"/>
                <a:gd name="T72" fmla="*/ 328 w 512"/>
                <a:gd name="T73" fmla="*/ 128 h 512"/>
                <a:gd name="T74" fmla="*/ 341 w 512"/>
                <a:gd name="T75" fmla="*/ 237 h 512"/>
                <a:gd name="T76" fmla="*/ 307 w 512"/>
                <a:gd name="T77" fmla="*/ 316 h 512"/>
                <a:gd name="T78" fmla="*/ 307 w 512"/>
                <a:gd name="T79" fmla="*/ 318 h 512"/>
                <a:gd name="T80" fmla="*/ 324 w 512"/>
                <a:gd name="T81" fmla="*/ 332 h 512"/>
                <a:gd name="T82" fmla="*/ 352 w 512"/>
                <a:gd name="T83" fmla="*/ 337 h 512"/>
                <a:gd name="T84" fmla="*/ 412 w 512"/>
                <a:gd name="T85" fmla="*/ 355 h 512"/>
                <a:gd name="T86" fmla="*/ 413 w 512"/>
                <a:gd name="T87" fmla="*/ 3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moveTo>
                    <a:pt x="413" y="370"/>
                  </a:moveTo>
                  <a:cubicBezTo>
                    <a:pt x="411" y="372"/>
                    <a:pt x="408" y="374"/>
                    <a:pt x="405" y="374"/>
                  </a:cubicBezTo>
                  <a:cubicBezTo>
                    <a:pt x="403" y="374"/>
                    <a:pt x="400" y="373"/>
                    <a:pt x="398" y="371"/>
                  </a:cubicBezTo>
                  <a:cubicBezTo>
                    <a:pt x="391" y="364"/>
                    <a:pt x="366" y="361"/>
                    <a:pt x="349" y="358"/>
                  </a:cubicBezTo>
                  <a:cubicBezTo>
                    <a:pt x="335" y="356"/>
                    <a:pt x="324" y="355"/>
                    <a:pt x="316" y="352"/>
                  </a:cubicBezTo>
                  <a:cubicBezTo>
                    <a:pt x="301" y="346"/>
                    <a:pt x="290" y="336"/>
                    <a:pt x="286" y="324"/>
                  </a:cubicBezTo>
                  <a:cubicBezTo>
                    <a:pt x="284" y="317"/>
                    <a:pt x="285" y="310"/>
                    <a:pt x="290" y="303"/>
                  </a:cubicBezTo>
                  <a:cubicBezTo>
                    <a:pt x="301" y="288"/>
                    <a:pt x="314" y="258"/>
                    <a:pt x="320" y="233"/>
                  </a:cubicBezTo>
                  <a:cubicBezTo>
                    <a:pt x="330" y="192"/>
                    <a:pt x="327" y="162"/>
                    <a:pt x="311" y="142"/>
                  </a:cubicBezTo>
                  <a:cubicBezTo>
                    <a:pt x="291" y="117"/>
                    <a:pt x="257" y="118"/>
                    <a:pt x="256" y="118"/>
                  </a:cubicBezTo>
                  <a:cubicBezTo>
                    <a:pt x="256" y="118"/>
                    <a:pt x="256" y="118"/>
                    <a:pt x="256" y="118"/>
                  </a:cubicBezTo>
                  <a:cubicBezTo>
                    <a:pt x="256" y="118"/>
                    <a:pt x="256" y="118"/>
                    <a:pt x="256" y="118"/>
                  </a:cubicBezTo>
                  <a:cubicBezTo>
                    <a:pt x="256" y="118"/>
                    <a:pt x="256" y="118"/>
                    <a:pt x="256" y="118"/>
                  </a:cubicBezTo>
                  <a:cubicBezTo>
                    <a:pt x="255" y="118"/>
                    <a:pt x="220" y="117"/>
                    <a:pt x="201" y="142"/>
                  </a:cubicBezTo>
                  <a:cubicBezTo>
                    <a:pt x="185" y="162"/>
                    <a:pt x="182" y="192"/>
                    <a:pt x="192" y="233"/>
                  </a:cubicBezTo>
                  <a:cubicBezTo>
                    <a:pt x="198" y="258"/>
                    <a:pt x="211" y="288"/>
                    <a:pt x="222" y="303"/>
                  </a:cubicBezTo>
                  <a:cubicBezTo>
                    <a:pt x="226" y="310"/>
                    <a:pt x="228" y="317"/>
                    <a:pt x="225" y="324"/>
                  </a:cubicBezTo>
                  <a:cubicBezTo>
                    <a:pt x="222" y="336"/>
                    <a:pt x="211" y="346"/>
                    <a:pt x="196" y="352"/>
                  </a:cubicBezTo>
                  <a:cubicBezTo>
                    <a:pt x="188" y="355"/>
                    <a:pt x="177" y="356"/>
                    <a:pt x="163" y="358"/>
                  </a:cubicBezTo>
                  <a:cubicBezTo>
                    <a:pt x="145" y="361"/>
                    <a:pt x="121" y="364"/>
                    <a:pt x="114" y="371"/>
                  </a:cubicBezTo>
                  <a:cubicBezTo>
                    <a:pt x="112" y="373"/>
                    <a:pt x="109" y="374"/>
                    <a:pt x="107" y="374"/>
                  </a:cubicBezTo>
                  <a:cubicBezTo>
                    <a:pt x="104" y="374"/>
                    <a:pt x="101" y="372"/>
                    <a:pt x="99" y="370"/>
                  </a:cubicBezTo>
                  <a:cubicBezTo>
                    <a:pt x="95" y="366"/>
                    <a:pt x="95" y="359"/>
                    <a:pt x="100" y="355"/>
                  </a:cubicBezTo>
                  <a:cubicBezTo>
                    <a:pt x="112" y="344"/>
                    <a:pt x="136" y="341"/>
                    <a:pt x="160" y="337"/>
                  </a:cubicBezTo>
                  <a:cubicBezTo>
                    <a:pt x="171" y="335"/>
                    <a:pt x="183" y="334"/>
                    <a:pt x="188" y="332"/>
                  </a:cubicBezTo>
                  <a:cubicBezTo>
                    <a:pt x="198" y="328"/>
                    <a:pt x="204" y="322"/>
                    <a:pt x="205" y="318"/>
                  </a:cubicBezTo>
                  <a:cubicBezTo>
                    <a:pt x="205" y="317"/>
                    <a:pt x="205" y="317"/>
                    <a:pt x="205" y="316"/>
                  </a:cubicBezTo>
                  <a:cubicBezTo>
                    <a:pt x="192" y="298"/>
                    <a:pt x="178" y="265"/>
                    <a:pt x="171" y="237"/>
                  </a:cubicBezTo>
                  <a:cubicBezTo>
                    <a:pt x="160" y="190"/>
                    <a:pt x="164" y="153"/>
                    <a:pt x="184" y="128"/>
                  </a:cubicBezTo>
                  <a:cubicBezTo>
                    <a:pt x="210" y="96"/>
                    <a:pt x="252" y="96"/>
                    <a:pt x="256" y="96"/>
                  </a:cubicBezTo>
                  <a:cubicBezTo>
                    <a:pt x="256" y="96"/>
                    <a:pt x="256" y="96"/>
                    <a:pt x="256" y="96"/>
                  </a:cubicBezTo>
                  <a:cubicBezTo>
                    <a:pt x="258" y="96"/>
                    <a:pt x="301" y="96"/>
                    <a:pt x="328" y="128"/>
                  </a:cubicBezTo>
                  <a:cubicBezTo>
                    <a:pt x="348" y="153"/>
                    <a:pt x="352" y="190"/>
                    <a:pt x="341" y="237"/>
                  </a:cubicBezTo>
                  <a:cubicBezTo>
                    <a:pt x="334" y="265"/>
                    <a:pt x="320" y="298"/>
                    <a:pt x="307" y="316"/>
                  </a:cubicBezTo>
                  <a:cubicBezTo>
                    <a:pt x="307" y="317"/>
                    <a:pt x="306" y="317"/>
                    <a:pt x="307" y="318"/>
                  </a:cubicBezTo>
                  <a:cubicBezTo>
                    <a:pt x="308" y="322"/>
                    <a:pt x="314" y="328"/>
                    <a:pt x="324" y="332"/>
                  </a:cubicBezTo>
                  <a:cubicBezTo>
                    <a:pt x="329" y="334"/>
                    <a:pt x="341" y="335"/>
                    <a:pt x="352" y="337"/>
                  </a:cubicBezTo>
                  <a:cubicBezTo>
                    <a:pt x="375" y="341"/>
                    <a:pt x="400" y="344"/>
                    <a:pt x="412" y="355"/>
                  </a:cubicBezTo>
                  <a:cubicBezTo>
                    <a:pt x="417" y="359"/>
                    <a:pt x="417" y="366"/>
                    <a:pt x="413" y="370"/>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8" name="Title 2">
            <a:extLst>
              <a:ext uri="{FF2B5EF4-FFF2-40B4-BE49-F238E27FC236}">
                <a16:creationId xmlns:a16="http://schemas.microsoft.com/office/drawing/2014/main" id="{2800FDCD-838D-44DE-AC21-6FA87817B809}"/>
              </a:ext>
            </a:extLst>
          </p:cNvPr>
          <p:cNvSpPr txBox="1">
            <a:spLocks/>
          </p:cNvSpPr>
          <p:nvPr/>
        </p:nvSpPr>
        <p:spPr bwMode="gray">
          <a:xfrm>
            <a:off x="1632229" y="4260305"/>
            <a:ext cx="1088374" cy="368282"/>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a:solidFill>
                  <a:schemeClr val="accent4"/>
                </a:solidFill>
              </a:rPr>
              <a:t>276</a:t>
            </a:r>
          </a:p>
        </p:txBody>
      </p:sp>
      <p:sp>
        <p:nvSpPr>
          <p:cNvPr id="139" name="TextBox 138">
            <a:extLst>
              <a:ext uri="{FF2B5EF4-FFF2-40B4-BE49-F238E27FC236}">
                <a16:creationId xmlns:a16="http://schemas.microsoft.com/office/drawing/2014/main" id="{775313CD-50CA-4624-843A-A397AA2442C3}"/>
              </a:ext>
            </a:extLst>
          </p:cNvPr>
          <p:cNvSpPr txBox="1"/>
          <p:nvPr/>
        </p:nvSpPr>
        <p:spPr>
          <a:xfrm>
            <a:off x="1554670" y="4692099"/>
            <a:ext cx="1758876" cy="276999"/>
          </a:xfrm>
          <a:prstGeom prst="rect">
            <a:avLst/>
          </a:prstGeom>
          <a:noFill/>
        </p:spPr>
        <p:txBody>
          <a:bodyPr wrap="square">
            <a:spAutoFit/>
          </a:bodyPr>
          <a:lstStyle/>
          <a:p>
            <a:r>
              <a:rPr lang="en-NZ" sz="1200">
                <a:solidFill>
                  <a:schemeClr val="accent4"/>
                </a:solidFill>
              </a:rPr>
              <a:t>Respondents</a:t>
            </a:r>
          </a:p>
        </p:txBody>
      </p:sp>
      <p:cxnSp>
        <p:nvCxnSpPr>
          <p:cNvPr id="140" name="Straight Arrow Connector 139">
            <a:extLst>
              <a:ext uri="{FF2B5EF4-FFF2-40B4-BE49-F238E27FC236}">
                <a16:creationId xmlns:a16="http://schemas.microsoft.com/office/drawing/2014/main" id="{AC23A5A9-4292-4B9F-88E4-FFF25F8831B7}"/>
              </a:ext>
            </a:extLst>
          </p:cNvPr>
          <p:cNvCxnSpPr>
            <a:cxnSpLocks/>
          </p:cNvCxnSpPr>
          <p:nvPr/>
        </p:nvCxnSpPr>
        <p:spPr>
          <a:xfrm>
            <a:off x="2488548" y="4628587"/>
            <a:ext cx="689570"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09E11A58-4FEA-42C4-858C-2B200E5522D4}"/>
              </a:ext>
            </a:extLst>
          </p:cNvPr>
          <p:cNvCxnSpPr>
            <a:cxnSpLocks/>
          </p:cNvCxnSpPr>
          <p:nvPr/>
        </p:nvCxnSpPr>
        <p:spPr>
          <a:xfrm>
            <a:off x="1954003" y="4969098"/>
            <a:ext cx="0" cy="42399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7CC19EF0-69C2-4ECA-958F-11059D775C0B}"/>
              </a:ext>
            </a:extLst>
          </p:cNvPr>
          <p:cNvSpPr txBox="1"/>
          <p:nvPr/>
        </p:nvSpPr>
        <p:spPr>
          <a:xfrm>
            <a:off x="6120610" y="6711065"/>
            <a:ext cx="4296181" cy="553998"/>
          </a:xfrm>
          <a:prstGeom prst="rect">
            <a:avLst/>
          </a:prstGeom>
          <a:noFill/>
        </p:spPr>
        <p:txBody>
          <a:bodyPr wrap="square" lIns="0" tIns="0" rIns="0" bIns="0" rtlCol="0">
            <a:spAutoFit/>
          </a:bodyPr>
          <a:lstStyle/>
          <a:p>
            <a:pPr algn="ctr">
              <a:spcBef>
                <a:spcPts val="600"/>
              </a:spcBef>
              <a:buSzPct val="100000"/>
            </a:pPr>
            <a:r>
              <a:rPr lang="en-NZ" sz="900" i="1">
                <a:solidFill>
                  <a:schemeClr val="bg1">
                    <a:lumMod val="50000"/>
                  </a:schemeClr>
                </a:solidFill>
              </a:rPr>
              <a:t>Limitation: Given both partially complete and fully complete responses were included in the analysis, numbers of responses from each staff and school type vary across questions. Questions that were towards the end of the survey had overall fewer responses than questions close to the beginning. </a:t>
            </a:r>
          </a:p>
        </p:txBody>
      </p:sp>
      <p:sp>
        <p:nvSpPr>
          <p:cNvPr id="170" name="Oval 169">
            <a:extLst>
              <a:ext uri="{FF2B5EF4-FFF2-40B4-BE49-F238E27FC236}">
                <a16:creationId xmlns:a16="http://schemas.microsoft.com/office/drawing/2014/main" id="{666B07AB-283D-4EA6-8D72-ADF50B8CB89F}"/>
              </a:ext>
            </a:extLst>
          </p:cNvPr>
          <p:cNvSpPr/>
          <p:nvPr/>
        </p:nvSpPr>
        <p:spPr bwMode="gray">
          <a:xfrm>
            <a:off x="8392587" y="5475890"/>
            <a:ext cx="792000" cy="792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lIns="88900" tIns="88900" rIns="88900" bIns="88900" rtlCol="0" anchor="ctr"/>
          <a:lstStyle/>
          <a:p>
            <a:pPr algn="ctr">
              <a:lnSpc>
                <a:spcPct val="106000"/>
              </a:lnSpc>
              <a:buFont typeface="Wingdings 2" pitchFamily="18" charset="2"/>
              <a:buNone/>
            </a:pPr>
            <a:endParaRPr lang="en-NZ" sz="900" b="1">
              <a:solidFill>
                <a:srgbClr val="43B02A"/>
              </a:solidFill>
            </a:endParaRPr>
          </a:p>
        </p:txBody>
      </p:sp>
      <p:sp>
        <p:nvSpPr>
          <p:cNvPr id="84" name="Freeform 64">
            <a:extLst>
              <a:ext uri="{FF2B5EF4-FFF2-40B4-BE49-F238E27FC236}">
                <a16:creationId xmlns:a16="http://schemas.microsoft.com/office/drawing/2014/main" id="{9289A081-4882-45D2-AB7E-D45BD0C8DE4F}"/>
              </a:ext>
            </a:extLst>
          </p:cNvPr>
          <p:cNvSpPr>
            <a:spLocks noEditPoints="1"/>
          </p:cNvSpPr>
          <p:nvPr/>
        </p:nvSpPr>
        <p:spPr bwMode="auto">
          <a:xfrm>
            <a:off x="8580288" y="5693476"/>
            <a:ext cx="416598" cy="299811"/>
          </a:xfrm>
          <a:custGeom>
            <a:avLst/>
            <a:gdLst>
              <a:gd name="T0" fmla="*/ 120 w 131"/>
              <a:gd name="T1" fmla="*/ 60 h 94"/>
              <a:gd name="T2" fmla="*/ 120 w 131"/>
              <a:gd name="T3" fmla="*/ 56 h 94"/>
              <a:gd name="T4" fmla="*/ 120 w 131"/>
              <a:gd name="T5" fmla="*/ 45 h 94"/>
              <a:gd name="T6" fmla="*/ 115 w 131"/>
              <a:gd name="T7" fmla="*/ 40 h 94"/>
              <a:gd name="T8" fmla="*/ 111 w 131"/>
              <a:gd name="T9" fmla="*/ 40 h 94"/>
              <a:gd name="T10" fmla="*/ 106 w 131"/>
              <a:gd name="T11" fmla="*/ 45 h 94"/>
              <a:gd name="T12" fmla="*/ 106 w 131"/>
              <a:gd name="T13" fmla="*/ 47 h 94"/>
              <a:gd name="T14" fmla="*/ 73 w 131"/>
              <a:gd name="T15" fmla="*/ 17 h 94"/>
              <a:gd name="T16" fmla="*/ 73 w 131"/>
              <a:gd name="T17" fmla="*/ 16 h 94"/>
              <a:gd name="T18" fmla="*/ 73 w 131"/>
              <a:gd name="T19" fmla="*/ 5 h 94"/>
              <a:gd name="T20" fmla="*/ 67 w 131"/>
              <a:gd name="T21" fmla="*/ 0 h 94"/>
              <a:gd name="T22" fmla="*/ 64 w 131"/>
              <a:gd name="T23" fmla="*/ 0 h 94"/>
              <a:gd name="T24" fmla="*/ 58 w 131"/>
              <a:gd name="T25" fmla="*/ 5 h 94"/>
              <a:gd name="T26" fmla="*/ 58 w 131"/>
              <a:gd name="T27" fmla="*/ 16 h 94"/>
              <a:gd name="T28" fmla="*/ 58 w 131"/>
              <a:gd name="T29" fmla="*/ 17 h 94"/>
              <a:gd name="T30" fmla="*/ 25 w 131"/>
              <a:gd name="T31" fmla="*/ 47 h 94"/>
              <a:gd name="T32" fmla="*/ 25 w 131"/>
              <a:gd name="T33" fmla="*/ 45 h 94"/>
              <a:gd name="T34" fmla="*/ 20 w 131"/>
              <a:gd name="T35" fmla="*/ 40 h 94"/>
              <a:gd name="T36" fmla="*/ 16 w 131"/>
              <a:gd name="T37" fmla="*/ 40 h 94"/>
              <a:gd name="T38" fmla="*/ 11 w 131"/>
              <a:gd name="T39" fmla="*/ 45 h 94"/>
              <a:gd name="T40" fmla="*/ 11 w 131"/>
              <a:gd name="T41" fmla="*/ 56 h 94"/>
              <a:gd name="T42" fmla="*/ 11 w 131"/>
              <a:gd name="T43" fmla="*/ 60 h 94"/>
              <a:gd name="T44" fmla="*/ 0 w 131"/>
              <a:gd name="T45" fmla="*/ 70 h 94"/>
              <a:gd name="T46" fmla="*/ 4 w 131"/>
              <a:gd name="T47" fmla="*/ 77 h 94"/>
              <a:gd name="T48" fmla="*/ 11 w 131"/>
              <a:gd name="T49" fmla="*/ 71 h 94"/>
              <a:gd name="T50" fmla="*/ 11 w 131"/>
              <a:gd name="T51" fmla="*/ 85 h 94"/>
              <a:gd name="T52" fmla="*/ 11 w 131"/>
              <a:gd name="T53" fmla="*/ 89 h 94"/>
              <a:gd name="T54" fmla="*/ 11 w 131"/>
              <a:gd name="T55" fmla="*/ 94 h 94"/>
              <a:gd name="T56" fmla="*/ 14 w 131"/>
              <a:gd name="T57" fmla="*/ 94 h 94"/>
              <a:gd name="T58" fmla="*/ 17 w 131"/>
              <a:gd name="T59" fmla="*/ 94 h 94"/>
              <a:gd name="T60" fmla="*/ 40 w 131"/>
              <a:gd name="T61" fmla="*/ 94 h 94"/>
              <a:gd name="T62" fmla="*/ 40 w 131"/>
              <a:gd name="T63" fmla="*/ 54 h 94"/>
              <a:gd name="T64" fmla="*/ 66 w 131"/>
              <a:gd name="T65" fmla="*/ 54 h 94"/>
              <a:gd name="T66" fmla="*/ 66 w 131"/>
              <a:gd name="T67" fmla="*/ 94 h 94"/>
              <a:gd name="T68" fmla="*/ 72 w 131"/>
              <a:gd name="T69" fmla="*/ 94 h 94"/>
              <a:gd name="T70" fmla="*/ 72 w 131"/>
              <a:gd name="T71" fmla="*/ 94 h 94"/>
              <a:gd name="T72" fmla="*/ 73 w 131"/>
              <a:gd name="T73" fmla="*/ 94 h 94"/>
              <a:gd name="T74" fmla="*/ 114 w 131"/>
              <a:gd name="T75" fmla="*/ 94 h 94"/>
              <a:gd name="T76" fmla="*/ 120 w 131"/>
              <a:gd name="T77" fmla="*/ 94 h 94"/>
              <a:gd name="T78" fmla="*/ 120 w 131"/>
              <a:gd name="T79" fmla="*/ 94 h 94"/>
              <a:gd name="T80" fmla="*/ 120 w 131"/>
              <a:gd name="T81" fmla="*/ 89 h 94"/>
              <a:gd name="T82" fmla="*/ 120 w 131"/>
              <a:gd name="T83" fmla="*/ 71 h 94"/>
              <a:gd name="T84" fmla="*/ 127 w 131"/>
              <a:gd name="T85" fmla="*/ 77 h 94"/>
              <a:gd name="T86" fmla="*/ 131 w 131"/>
              <a:gd name="T87" fmla="*/ 70 h 94"/>
              <a:gd name="T88" fmla="*/ 120 w 131"/>
              <a:gd name="T89" fmla="*/ 60 h 94"/>
              <a:gd name="T90" fmla="*/ 99 w 131"/>
              <a:gd name="T91" fmla="*/ 76 h 94"/>
              <a:gd name="T92" fmla="*/ 83 w 131"/>
              <a:gd name="T93" fmla="*/ 76 h 94"/>
              <a:gd name="T94" fmla="*/ 83 w 131"/>
              <a:gd name="T95" fmla="*/ 59 h 94"/>
              <a:gd name="T96" fmla="*/ 99 w 131"/>
              <a:gd name="T97" fmla="*/ 59 h 94"/>
              <a:gd name="T98" fmla="*/ 99 w 131"/>
              <a:gd name="T99"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94">
                <a:moveTo>
                  <a:pt x="120" y="60"/>
                </a:moveTo>
                <a:cubicBezTo>
                  <a:pt x="120" y="60"/>
                  <a:pt x="120" y="57"/>
                  <a:pt x="120" y="56"/>
                </a:cubicBezTo>
                <a:cubicBezTo>
                  <a:pt x="120" y="45"/>
                  <a:pt x="120" y="45"/>
                  <a:pt x="120" y="45"/>
                </a:cubicBezTo>
                <a:cubicBezTo>
                  <a:pt x="120" y="42"/>
                  <a:pt x="118" y="40"/>
                  <a:pt x="115" y="40"/>
                </a:cubicBezTo>
                <a:cubicBezTo>
                  <a:pt x="111" y="40"/>
                  <a:pt x="111" y="40"/>
                  <a:pt x="111" y="40"/>
                </a:cubicBezTo>
                <a:cubicBezTo>
                  <a:pt x="108" y="40"/>
                  <a:pt x="106" y="42"/>
                  <a:pt x="106" y="45"/>
                </a:cubicBezTo>
                <a:cubicBezTo>
                  <a:pt x="106" y="47"/>
                  <a:pt x="106" y="47"/>
                  <a:pt x="106" y="47"/>
                </a:cubicBezTo>
                <a:cubicBezTo>
                  <a:pt x="73" y="17"/>
                  <a:pt x="73" y="17"/>
                  <a:pt x="73" y="17"/>
                </a:cubicBezTo>
                <a:cubicBezTo>
                  <a:pt x="73" y="17"/>
                  <a:pt x="73" y="16"/>
                  <a:pt x="73" y="16"/>
                </a:cubicBezTo>
                <a:cubicBezTo>
                  <a:pt x="73" y="5"/>
                  <a:pt x="73" y="5"/>
                  <a:pt x="73" y="5"/>
                </a:cubicBezTo>
                <a:cubicBezTo>
                  <a:pt x="73" y="2"/>
                  <a:pt x="70" y="0"/>
                  <a:pt x="67" y="0"/>
                </a:cubicBezTo>
                <a:cubicBezTo>
                  <a:pt x="64" y="0"/>
                  <a:pt x="64" y="0"/>
                  <a:pt x="64" y="0"/>
                </a:cubicBezTo>
                <a:cubicBezTo>
                  <a:pt x="61" y="0"/>
                  <a:pt x="58" y="2"/>
                  <a:pt x="58" y="5"/>
                </a:cubicBezTo>
                <a:cubicBezTo>
                  <a:pt x="58" y="16"/>
                  <a:pt x="58" y="16"/>
                  <a:pt x="58" y="16"/>
                </a:cubicBezTo>
                <a:cubicBezTo>
                  <a:pt x="58" y="16"/>
                  <a:pt x="58" y="17"/>
                  <a:pt x="58" y="17"/>
                </a:cubicBezTo>
                <a:cubicBezTo>
                  <a:pt x="25" y="47"/>
                  <a:pt x="25" y="47"/>
                  <a:pt x="25" y="47"/>
                </a:cubicBezTo>
                <a:cubicBezTo>
                  <a:pt x="25" y="45"/>
                  <a:pt x="25" y="45"/>
                  <a:pt x="25" y="45"/>
                </a:cubicBezTo>
                <a:cubicBezTo>
                  <a:pt x="25" y="42"/>
                  <a:pt x="23" y="40"/>
                  <a:pt x="20" y="40"/>
                </a:cubicBezTo>
                <a:cubicBezTo>
                  <a:pt x="16" y="40"/>
                  <a:pt x="16" y="40"/>
                  <a:pt x="16" y="40"/>
                </a:cubicBezTo>
                <a:cubicBezTo>
                  <a:pt x="13" y="40"/>
                  <a:pt x="11" y="42"/>
                  <a:pt x="11" y="45"/>
                </a:cubicBezTo>
                <a:cubicBezTo>
                  <a:pt x="11" y="56"/>
                  <a:pt x="11" y="56"/>
                  <a:pt x="11" y="56"/>
                </a:cubicBezTo>
                <a:cubicBezTo>
                  <a:pt x="11" y="57"/>
                  <a:pt x="11" y="60"/>
                  <a:pt x="11" y="60"/>
                </a:cubicBezTo>
                <a:cubicBezTo>
                  <a:pt x="0" y="70"/>
                  <a:pt x="0" y="70"/>
                  <a:pt x="0" y="70"/>
                </a:cubicBezTo>
                <a:cubicBezTo>
                  <a:pt x="4" y="77"/>
                  <a:pt x="4" y="77"/>
                  <a:pt x="4" y="77"/>
                </a:cubicBezTo>
                <a:cubicBezTo>
                  <a:pt x="11" y="71"/>
                  <a:pt x="11" y="71"/>
                  <a:pt x="11" y="71"/>
                </a:cubicBezTo>
                <a:cubicBezTo>
                  <a:pt x="11" y="85"/>
                  <a:pt x="11" y="85"/>
                  <a:pt x="11" y="85"/>
                </a:cubicBezTo>
                <a:cubicBezTo>
                  <a:pt x="11" y="89"/>
                  <a:pt x="11" y="89"/>
                  <a:pt x="11" y="89"/>
                </a:cubicBezTo>
                <a:cubicBezTo>
                  <a:pt x="11" y="94"/>
                  <a:pt x="11" y="94"/>
                  <a:pt x="11" y="94"/>
                </a:cubicBezTo>
                <a:cubicBezTo>
                  <a:pt x="14" y="94"/>
                  <a:pt x="14" y="94"/>
                  <a:pt x="14" y="94"/>
                </a:cubicBezTo>
                <a:cubicBezTo>
                  <a:pt x="17" y="94"/>
                  <a:pt x="17" y="94"/>
                  <a:pt x="17" y="94"/>
                </a:cubicBezTo>
                <a:cubicBezTo>
                  <a:pt x="40" y="94"/>
                  <a:pt x="40" y="94"/>
                  <a:pt x="40" y="94"/>
                </a:cubicBezTo>
                <a:cubicBezTo>
                  <a:pt x="40" y="54"/>
                  <a:pt x="40" y="54"/>
                  <a:pt x="40" y="54"/>
                </a:cubicBezTo>
                <a:cubicBezTo>
                  <a:pt x="66" y="54"/>
                  <a:pt x="66" y="54"/>
                  <a:pt x="66" y="54"/>
                </a:cubicBezTo>
                <a:cubicBezTo>
                  <a:pt x="66" y="94"/>
                  <a:pt x="66" y="94"/>
                  <a:pt x="66" y="94"/>
                </a:cubicBezTo>
                <a:cubicBezTo>
                  <a:pt x="72" y="94"/>
                  <a:pt x="72" y="94"/>
                  <a:pt x="72" y="94"/>
                </a:cubicBezTo>
                <a:cubicBezTo>
                  <a:pt x="72" y="94"/>
                  <a:pt x="72" y="94"/>
                  <a:pt x="72" y="94"/>
                </a:cubicBezTo>
                <a:cubicBezTo>
                  <a:pt x="73" y="94"/>
                  <a:pt x="73" y="94"/>
                  <a:pt x="73" y="94"/>
                </a:cubicBezTo>
                <a:cubicBezTo>
                  <a:pt x="114" y="94"/>
                  <a:pt x="114" y="94"/>
                  <a:pt x="114" y="94"/>
                </a:cubicBezTo>
                <a:cubicBezTo>
                  <a:pt x="120" y="94"/>
                  <a:pt x="120" y="94"/>
                  <a:pt x="120" y="94"/>
                </a:cubicBezTo>
                <a:cubicBezTo>
                  <a:pt x="120" y="94"/>
                  <a:pt x="120" y="94"/>
                  <a:pt x="120" y="94"/>
                </a:cubicBezTo>
                <a:cubicBezTo>
                  <a:pt x="120" y="89"/>
                  <a:pt x="120" y="89"/>
                  <a:pt x="120" y="89"/>
                </a:cubicBezTo>
                <a:cubicBezTo>
                  <a:pt x="120" y="71"/>
                  <a:pt x="120" y="71"/>
                  <a:pt x="120" y="71"/>
                </a:cubicBezTo>
                <a:cubicBezTo>
                  <a:pt x="127" y="77"/>
                  <a:pt x="127" y="77"/>
                  <a:pt x="127" y="77"/>
                </a:cubicBezTo>
                <a:cubicBezTo>
                  <a:pt x="131" y="70"/>
                  <a:pt x="131" y="70"/>
                  <a:pt x="131" y="70"/>
                </a:cubicBezTo>
                <a:lnTo>
                  <a:pt x="120" y="60"/>
                </a:lnTo>
                <a:close/>
                <a:moveTo>
                  <a:pt x="99" y="76"/>
                </a:moveTo>
                <a:cubicBezTo>
                  <a:pt x="83" y="76"/>
                  <a:pt x="83" y="76"/>
                  <a:pt x="83" y="76"/>
                </a:cubicBezTo>
                <a:cubicBezTo>
                  <a:pt x="83" y="59"/>
                  <a:pt x="83" y="59"/>
                  <a:pt x="83" y="59"/>
                </a:cubicBezTo>
                <a:cubicBezTo>
                  <a:pt x="99" y="59"/>
                  <a:pt x="99" y="59"/>
                  <a:pt x="99" y="59"/>
                </a:cubicBezTo>
                <a:lnTo>
                  <a:pt x="99" y="76"/>
                </a:lnTo>
                <a:close/>
              </a:path>
            </a:pathLst>
          </a:custGeom>
          <a:solidFill>
            <a:schemeClr val="accent4"/>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NZ" sz="900" b="1"/>
          </a:p>
        </p:txBody>
      </p:sp>
      <p:sp>
        <p:nvSpPr>
          <p:cNvPr id="106" name="TextBox 105">
            <a:extLst>
              <a:ext uri="{FF2B5EF4-FFF2-40B4-BE49-F238E27FC236}">
                <a16:creationId xmlns:a16="http://schemas.microsoft.com/office/drawing/2014/main" id="{85A23C64-9B64-45B4-97D1-2DFC97E50C24}"/>
              </a:ext>
            </a:extLst>
          </p:cNvPr>
          <p:cNvSpPr txBox="1"/>
          <p:nvPr/>
        </p:nvSpPr>
        <p:spPr>
          <a:xfrm>
            <a:off x="4586355" y="1450205"/>
            <a:ext cx="1756441" cy="1477328"/>
          </a:xfrm>
          <a:prstGeom prst="rect">
            <a:avLst/>
          </a:prstGeom>
          <a:noFill/>
        </p:spPr>
        <p:txBody>
          <a:bodyPr wrap="square">
            <a:spAutoFit/>
          </a:bodyPr>
          <a:lstStyle/>
          <a:p>
            <a:pPr algn="ctr"/>
            <a:r>
              <a:rPr lang="en-NZ" sz="900">
                <a:solidFill>
                  <a:schemeClr val="accent4"/>
                </a:solidFill>
              </a:rPr>
              <a:t>Staff who had experience studying or working at least one decile one to five mainstream secondary, composite, or area school, or in a Kura Kaupapa, Special Character school, Teen Parent Unit (TPU) or Alternative Education site (AE), were eligible to participate in the hui or survey.</a:t>
            </a:r>
          </a:p>
        </p:txBody>
      </p:sp>
    </p:spTree>
    <p:custDataLst>
      <p:custData r:id="rId1"/>
      <p:custData r:id="rId2"/>
    </p:custDataLst>
    <p:extLst>
      <p:ext uri="{BB962C8B-B14F-4D97-AF65-F5344CB8AC3E}">
        <p14:creationId xmlns:p14="http://schemas.microsoft.com/office/powerpoint/2010/main" val="321949856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ounded Rectangle 453">
            <a:extLst>
              <a:ext uri="{FF2B5EF4-FFF2-40B4-BE49-F238E27FC236}">
                <a16:creationId xmlns:a16="http://schemas.microsoft.com/office/drawing/2014/main" id="{4F4354A0-ACEB-4C01-9B1D-0CFC2EB98F3B}"/>
              </a:ext>
            </a:extLst>
          </p:cNvPr>
          <p:cNvSpPr/>
          <p:nvPr/>
        </p:nvSpPr>
        <p:spPr bwMode="gray">
          <a:xfrm>
            <a:off x="7916447" y="1174845"/>
            <a:ext cx="2372115" cy="1211037"/>
          </a:xfrm>
          <a:prstGeom prst="roundRect">
            <a:avLst>
              <a:gd name="adj" fmla="val 4428"/>
            </a:avLst>
          </a:prstGeom>
          <a:solidFill>
            <a:schemeClr val="bg1"/>
          </a:solidFill>
          <a:ln w="12700" algn="ctr">
            <a:solidFill>
              <a:schemeClr val="accent5">
                <a:lumMod val="75000"/>
              </a:schemeClr>
            </a:solidFill>
            <a:miter lim="800000"/>
            <a:headEnd/>
            <a:tailEnd/>
          </a:ln>
        </p:spPr>
        <p:txBody>
          <a:bodyPr wrap="square" lIns="88900" tIns="72000" rIns="88900" bIns="88900" rtlCol="0" anchor="t"/>
          <a:lstStyle/>
          <a:p>
            <a:pPr>
              <a:lnSpc>
                <a:spcPct val="106000"/>
              </a:lnSpc>
              <a:buFont typeface="Wingdings 2" pitchFamily="18" charset="2"/>
              <a:buNone/>
            </a:pPr>
            <a:r>
              <a:rPr lang="en-GB" sz="1600" b="1" err="1">
                <a:solidFill>
                  <a:schemeClr val="accent5">
                    <a:lumMod val="75000"/>
                  </a:schemeClr>
                </a:solidFill>
                <a:latin typeface="Calibri" panose="020F0502020204030204" pitchFamily="34" charset="0"/>
                <a:cs typeface="Calibri" panose="020F0502020204030204" pitchFamily="34" charset="0"/>
              </a:rPr>
              <a:t>Rangatahi</a:t>
            </a:r>
            <a:r>
              <a:rPr lang="en-GB" sz="1600" b="1">
                <a:solidFill>
                  <a:schemeClr val="accent5">
                    <a:lumMod val="75000"/>
                  </a:schemeClr>
                </a:solidFill>
                <a:latin typeface="Calibri" panose="020F0502020204030204" pitchFamily="34" charset="0"/>
                <a:cs typeface="Calibri" panose="020F0502020204030204" pitchFamily="34" charset="0"/>
              </a:rPr>
              <a:t> Māori</a:t>
            </a:r>
          </a:p>
          <a:p>
            <a:pPr marL="171450" indent="-171450">
              <a:lnSpc>
                <a:spcPct val="106000"/>
              </a:lnSpc>
              <a:buFont typeface="Arial" panose="020B0604020202020204" pitchFamily="34" charset="0"/>
              <a:buChar char="•"/>
            </a:pPr>
            <a:r>
              <a:rPr lang="en-NZ" sz="1200">
                <a:latin typeface="Calibri Light" panose="020F0302020204030204" pitchFamily="34" charset="0"/>
                <a:cs typeface="Calibri Light" panose="020F0302020204030204" pitchFamily="34" charset="0"/>
              </a:rPr>
              <a:t>Northland Mainstream + Kura Educated Students (10) </a:t>
            </a:r>
          </a:p>
          <a:p>
            <a:pPr marL="171450" indent="-171450">
              <a:lnSpc>
                <a:spcPct val="106000"/>
              </a:lnSpc>
              <a:buFont typeface="Arial" panose="020B0604020202020204" pitchFamily="34" charset="0"/>
              <a:buChar char="•"/>
            </a:pPr>
            <a:r>
              <a:rPr lang="en-NZ" sz="1200">
                <a:latin typeface="Calibri Light" panose="020F0302020204030204" pitchFamily="34" charset="0"/>
                <a:cs typeface="Calibri Light" panose="020F0302020204030204" pitchFamily="34" charset="0"/>
              </a:rPr>
              <a:t>Manawatu College (10)</a:t>
            </a:r>
          </a:p>
          <a:p>
            <a:pPr marL="171450" indent="-171450">
              <a:lnSpc>
                <a:spcPct val="106000"/>
              </a:lnSpc>
              <a:buFont typeface="Arial" panose="020B0604020202020204" pitchFamily="34" charset="0"/>
              <a:buChar char="•"/>
            </a:pPr>
            <a:r>
              <a:rPr lang="en-GB" sz="1200" err="1">
                <a:latin typeface="Calibri Light" panose="020F0302020204030204" pitchFamily="34" charset="0"/>
                <a:cs typeface="Calibri Light" panose="020F0302020204030204" pitchFamily="34" charset="0"/>
              </a:rPr>
              <a:t>Te</a:t>
            </a:r>
            <a:r>
              <a:rPr lang="en-GB" sz="1200">
                <a:latin typeface="Calibri Light" panose="020F0302020204030204" pitchFamily="34" charset="0"/>
                <a:cs typeface="Calibri Light" panose="020F0302020204030204" pitchFamily="34" charset="0"/>
              </a:rPr>
              <a:t> Whanau </a:t>
            </a:r>
            <a:r>
              <a:rPr lang="en-GB" sz="1200" err="1">
                <a:latin typeface="Calibri Light" panose="020F0302020204030204" pitchFamily="34" charset="0"/>
                <a:cs typeface="Calibri Light" panose="020F0302020204030204" pitchFamily="34" charset="0"/>
              </a:rPr>
              <a:t>Tahi</a:t>
            </a:r>
            <a:r>
              <a:rPr lang="en-GB" sz="1200">
                <a:latin typeface="Calibri Light" panose="020F0302020204030204" pitchFamily="34" charset="0"/>
                <a:cs typeface="Calibri Light" panose="020F0302020204030204" pitchFamily="34" charset="0"/>
              </a:rPr>
              <a:t> Students (9)</a:t>
            </a:r>
          </a:p>
        </p:txBody>
      </p:sp>
      <p:sp>
        <p:nvSpPr>
          <p:cNvPr id="141" name="Oval 140">
            <a:extLst>
              <a:ext uri="{FF2B5EF4-FFF2-40B4-BE49-F238E27FC236}">
                <a16:creationId xmlns:a16="http://schemas.microsoft.com/office/drawing/2014/main" id="{E0D7DD94-E72B-4E67-BC34-373EC76C96D6}"/>
              </a:ext>
            </a:extLst>
          </p:cNvPr>
          <p:cNvSpPr/>
          <p:nvPr/>
        </p:nvSpPr>
        <p:spPr bwMode="gray">
          <a:xfrm>
            <a:off x="9951542" y="847757"/>
            <a:ext cx="539867" cy="525454"/>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269" name="Rounded Rectangle 453">
            <a:extLst>
              <a:ext uri="{FF2B5EF4-FFF2-40B4-BE49-F238E27FC236}">
                <a16:creationId xmlns:a16="http://schemas.microsoft.com/office/drawing/2014/main" id="{F7A83E5E-13F2-4734-9D0E-FD4E4C637A9B}"/>
              </a:ext>
            </a:extLst>
          </p:cNvPr>
          <p:cNvSpPr/>
          <p:nvPr/>
        </p:nvSpPr>
        <p:spPr bwMode="gray">
          <a:xfrm>
            <a:off x="8024810" y="3724099"/>
            <a:ext cx="2257672" cy="1063882"/>
          </a:xfrm>
          <a:prstGeom prst="roundRect">
            <a:avLst>
              <a:gd name="adj" fmla="val 4428"/>
            </a:avLst>
          </a:prstGeom>
          <a:solidFill>
            <a:schemeClr val="bg1"/>
          </a:solidFill>
          <a:ln w="12700" algn="ctr">
            <a:solidFill>
              <a:schemeClr val="accent6"/>
            </a:solidFill>
            <a:miter lim="800000"/>
            <a:headEnd/>
            <a:tailEnd/>
          </a:ln>
        </p:spPr>
        <p:txBody>
          <a:bodyPr wrap="square" lIns="88900" tIns="72000" rIns="88900" bIns="88900" rtlCol="0" anchor="t"/>
          <a:lstStyle/>
          <a:p>
            <a:pPr>
              <a:lnSpc>
                <a:spcPct val="106000"/>
              </a:lnSpc>
              <a:buFont typeface="Wingdings 2" pitchFamily="18" charset="2"/>
              <a:buNone/>
            </a:pPr>
            <a:r>
              <a:rPr lang="en-GB" sz="1600" b="1" dirty="0">
                <a:solidFill>
                  <a:schemeClr val="accent6"/>
                </a:solidFill>
                <a:latin typeface="Calibri" panose="020F0502020204030204" pitchFamily="34" charset="0"/>
                <a:cs typeface="Calibri" panose="020F0502020204030204" pitchFamily="34" charset="0"/>
              </a:rPr>
              <a:t>Young people with disability</a:t>
            </a:r>
          </a:p>
          <a:p>
            <a:pPr marL="171450" indent="-171450">
              <a:lnSpc>
                <a:spcPct val="106000"/>
              </a:lnSpc>
              <a:buFont typeface="Arial" panose="020B0604020202020204" pitchFamily="34" charset="0"/>
              <a:buChar char="•"/>
            </a:pPr>
            <a:r>
              <a:rPr lang="en-NZ" sz="1200" dirty="0">
                <a:latin typeface="Calibri Light" panose="020F0302020204030204" pitchFamily="34" charset="0"/>
                <a:cs typeface="Calibri Light" panose="020F0302020204030204" pitchFamily="34" charset="0"/>
              </a:rPr>
              <a:t>ILEAD (9)</a:t>
            </a:r>
          </a:p>
        </p:txBody>
      </p:sp>
      <p:sp>
        <p:nvSpPr>
          <p:cNvPr id="140" name="Oval 139">
            <a:extLst>
              <a:ext uri="{FF2B5EF4-FFF2-40B4-BE49-F238E27FC236}">
                <a16:creationId xmlns:a16="http://schemas.microsoft.com/office/drawing/2014/main" id="{D66B722E-FD88-42F3-A455-52C0CC6D7308}"/>
              </a:ext>
            </a:extLst>
          </p:cNvPr>
          <p:cNvSpPr/>
          <p:nvPr/>
        </p:nvSpPr>
        <p:spPr bwMode="gray">
          <a:xfrm>
            <a:off x="9937615" y="3370077"/>
            <a:ext cx="507248" cy="614919"/>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268" name="Rounded Rectangle 453">
            <a:extLst>
              <a:ext uri="{FF2B5EF4-FFF2-40B4-BE49-F238E27FC236}">
                <a16:creationId xmlns:a16="http://schemas.microsoft.com/office/drawing/2014/main" id="{6FA8126E-7D58-4AC9-B4D2-BA9785C85362}"/>
              </a:ext>
            </a:extLst>
          </p:cNvPr>
          <p:cNvSpPr/>
          <p:nvPr/>
        </p:nvSpPr>
        <p:spPr bwMode="gray">
          <a:xfrm>
            <a:off x="3607391" y="1701939"/>
            <a:ext cx="2024585" cy="877026"/>
          </a:xfrm>
          <a:prstGeom prst="roundRect">
            <a:avLst>
              <a:gd name="adj" fmla="val 4428"/>
            </a:avLst>
          </a:prstGeom>
          <a:solidFill>
            <a:schemeClr val="bg1"/>
          </a:solidFill>
          <a:ln w="12700" algn="ctr">
            <a:solidFill>
              <a:srgbClr val="6FC2B4"/>
            </a:solidFill>
            <a:miter lim="800000"/>
            <a:headEnd/>
            <a:tailEnd/>
          </a:ln>
        </p:spPr>
        <p:txBody>
          <a:bodyPr wrap="square" lIns="88900" tIns="72000" rIns="88900" bIns="88900" rtlCol="0" anchor="t"/>
          <a:lstStyle/>
          <a:p>
            <a:pPr>
              <a:lnSpc>
                <a:spcPct val="106000"/>
              </a:lnSpc>
              <a:buFont typeface="Wingdings 2" pitchFamily="18" charset="2"/>
              <a:buNone/>
            </a:pPr>
            <a:r>
              <a:rPr lang="en-GB" sz="1600" b="1" dirty="0">
                <a:solidFill>
                  <a:srgbClr val="6FC2B4"/>
                </a:solidFill>
                <a:latin typeface="Calibri" panose="020F0502020204030204" pitchFamily="34" charset="0"/>
                <a:cs typeface="Calibri" panose="020F0502020204030204" pitchFamily="34" charset="0"/>
              </a:rPr>
              <a:t>Young people in care</a:t>
            </a:r>
          </a:p>
          <a:p>
            <a:pPr marL="171450" indent="-171450">
              <a:lnSpc>
                <a:spcPct val="106000"/>
              </a:lnSpc>
              <a:buFont typeface="Arial" panose="020B0604020202020204" pitchFamily="34" charset="0"/>
              <a:buChar char="•"/>
            </a:pPr>
            <a:r>
              <a:rPr lang="en-NZ" sz="1200" dirty="0">
                <a:latin typeface="Calibri Light" panose="020F0302020204030204" pitchFamily="34" charset="0"/>
                <a:cs typeface="Calibri Light" panose="020F0302020204030204" pitchFamily="34" charset="0"/>
              </a:rPr>
              <a:t>VOYCE -</a:t>
            </a:r>
            <a:r>
              <a:rPr lang="en-NZ" sz="1200" dirty="0" err="1">
                <a:latin typeface="Calibri Light" panose="020F0302020204030204" pitchFamily="34" charset="0"/>
                <a:cs typeface="Calibri Light" panose="020F0302020204030204" pitchFamily="34" charset="0"/>
              </a:rPr>
              <a:t>Te</a:t>
            </a:r>
            <a:r>
              <a:rPr lang="en-NZ" sz="1200" dirty="0">
                <a:latin typeface="Calibri Light" panose="020F0302020204030204" pitchFamily="34" charset="0"/>
                <a:cs typeface="Calibri Light" panose="020F0302020204030204" pitchFamily="34" charset="0"/>
              </a:rPr>
              <a:t> Waipounamu  Regional Youth Council (5)</a:t>
            </a:r>
          </a:p>
        </p:txBody>
      </p:sp>
      <p:sp>
        <p:nvSpPr>
          <p:cNvPr id="139" name="Oval 138">
            <a:extLst>
              <a:ext uri="{FF2B5EF4-FFF2-40B4-BE49-F238E27FC236}">
                <a16:creationId xmlns:a16="http://schemas.microsoft.com/office/drawing/2014/main" id="{E03E810C-509F-40AE-A345-11DA61796A0D}"/>
              </a:ext>
            </a:extLst>
          </p:cNvPr>
          <p:cNvSpPr/>
          <p:nvPr/>
        </p:nvSpPr>
        <p:spPr bwMode="gray">
          <a:xfrm>
            <a:off x="5357833" y="1267783"/>
            <a:ext cx="507248" cy="614919"/>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270" name="Rounded Rectangle 453">
            <a:extLst>
              <a:ext uri="{FF2B5EF4-FFF2-40B4-BE49-F238E27FC236}">
                <a16:creationId xmlns:a16="http://schemas.microsoft.com/office/drawing/2014/main" id="{B9DA76C5-D5E1-4E80-8D49-B899AE2F9B56}"/>
              </a:ext>
            </a:extLst>
          </p:cNvPr>
          <p:cNvSpPr/>
          <p:nvPr/>
        </p:nvSpPr>
        <p:spPr bwMode="gray">
          <a:xfrm>
            <a:off x="3480263" y="3130510"/>
            <a:ext cx="2472202" cy="806267"/>
          </a:xfrm>
          <a:prstGeom prst="roundRect">
            <a:avLst>
              <a:gd name="adj" fmla="val 4428"/>
            </a:avLst>
          </a:prstGeom>
          <a:solidFill>
            <a:schemeClr val="bg1"/>
          </a:solidFill>
          <a:ln w="12700" algn="ctr">
            <a:solidFill>
              <a:schemeClr val="accent5">
                <a:lumMod val="50000"/>
              </a:schemeClr>
            </a:solidFill>
            <a:miter lim="800000"/>
            <a:headEnd/>
            <a:tailEnd/>
          </a:ln>
        </p:spPr>
        <p:txBody>
          <a:bodyPr wrap="square" lIns="88900" tIns="72000" rIns="88900" bIns="88900" rtlCol="0" anchor="t"/>
          <a:lstStyle/>
          <a:p>
            <a:pPr>
              <a:lnSpc>
                <a:spcPct val="106000"/>
              </a:lnSpc>
              <a:buFont typeface="Wingdings 2" pitchFamily="18" charset="2"/>
              <a:buNone/>
            </a:pPr>
            <a:r>
              <a:rPr lang="en-GB" sz="1600" b="1" dirty="0">
                <a:solidFill>
                  <a:schemeClr val="accent5">
                    <a:lumMod val="50000"/>
                  </a:schemeClr>
                </a:solidFill>
                <a:latin typeface="Calibri" panose="020F0502020204030204" pitchFamily="34" charset="0"/>
                <a:cs typeface="Calibri" panose="020F0502020204030204" pitchFamily="34" charset="0"/>
              </a:rPr>
              <a:t>Other</a:t>
            </a:r>
          </a:p>
          <a:p>
            <a:pPr marL="171450" indent="-171450">
              <a:lnSpc>
                <a:spcPct val="106000"/>
              </a:lnSpc>
              <a:buFont typeface="Arial" panose="020B0604020202020204" pitchFamily="34" charset="0"/>
              <a:buChar char="•"/>
            </a:pPr>
            <a:r>
              <a:rPr lang="en-NZ" sz="1200" dirty="0">
                <a:latin typeface="Calibri Light" panose="020F0302020204030204" pitchFamily="34" charset="0"/>
                <a:cs typeface="Calibri Light" panose="020F0302020204030204" pitchFamily="34" charset="0"/>
              </a:rPr>
              <a:t>Mt Eden Teen Pregnancy Unit (3)</a:t>
            </a:r>
          </a:p>
          <a:p>
            <a:pPr marL="171450" indent="-171450">
              <a:lnSpc>
                <a:spcPct val="106000"/>
              </a:lnSpc>
              <a:buFont typeface="Arial" panose="020B0604020202020204" pitchFamily="34" charset="0"/>
              <a:buChar char="•"/>
            </a:pPr>
            <a:r>
              <a:rPr lang="en-NZ" sz="1200" dirty="0">
                <a:latin typeface="Calibri Light" panose="020F0302020204030204" pitchFamily="34" charset="0"/>
                <a:cs typeface="Calibri Light" panose="020F0302020204030204" pitchFamily="34" charset="0"/>
              </a:rPr>
              <a:t>He Wero Teen Pregnancy Unit (5) </a:t>
            </a:r>
          </a:p>
        </p:txBody>
      </p:sp>
      <p:sp>
        <p:nvSpPr>
          <p:cNvPr id="4" name="Oval 3">
            <a:extLst>
              <a:ext uri="{FF2B5EF4-FFF2-40B4-BE49-F238E27FC236}">
                <a16:creationId xmlns:a16="http://schemas.microsoft.com/office/drawing/2014/main" id="{ED9767C8-D0F5-46A3-8959-C5327728A513}"/>
              </a:ext>
            </a:extLst>
          </p:cNvPr>
          <p:cNvSpPr/>
          <p:nvPr/>
        </p:nvSpPr>
        <p:spPr bwMode="gray">
          <a:xfrm>
            <a:off x="5649620" y="2956138"/>
            <a:ext cx="539867" cy="525454"/>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132" name="Rounded Rectangle 453">
            <a:extLst>
              <a:ext uri="{FF2B5EF4-FFF2-40B4-BE49-F238E27FC236}">
                <a16:creationId xmlns:a16="http://schemas.microsoft.com/office/drawing/2014/main" id="{09337ABF-225E-47B1-BAF1-7F87D97F77F5}"/>
              </a:ext>
            </a:extLst>
          </p:cNvPr>
          <p:cNvSpPr/>
          <p:nvPr/>
        </p:nvSpPr>
        <p:spPr bwMode="gray">
          <a:xfrm>
            <a:off x="6771532" y="5530351"/>
            <a:ext cx="2257673" cy="1029533"/>
          </a:xfrm>
          <a:prstGeom prst="roundRect">
            <a:avLst>
              <a:gd name="adj" fmla="val 4428"/>
            </a:avLst>
          </a:prstGeom>
          <a:solidFill>
            <a:schemeClr val="bg1"/>
          </a:solidFill>
          <a:ln w="12700" algn="ctr">
            <a:solidFill>
              <a:srgbClr val="046A38"/>
            </a:solidFill>
            <a:miter lim="800000"/>
            <a:headEnd/>
            <a:tailEnd/>
          </a:ln>
        </p:spPr>
        <p:txBody>
          <a:bodyPr wrap="square" lIns="88900" tIns="72000" rIns="88900" bIns="88900" rtlCol="0" anchor="t"/>
          <a:lstStyle/>
          <a:p>
            <a:pPr>
              <a:lnSpc>
                <a:spcPct val="106000"/>
              </a:lnSpc>
              <a:buFont typeface="Wingdings 2" pitchFamily="18" charset="2"/>
              <a:buNone/>
            </a:pPr>
            <a:r>
              <a:rPr lang="en-GB" sz="1600" b="1" dirty="0">
                <a:solidFill>
                  <a:schemeClr val="accent4"/>
                </a:solidFill>
                <a:latin typeface="Calibri" panose="020F0502020204030204" pitchFamily="34" charset="0"/>
                <a:cs typeface="Calibri" panose="020F0502020204030204" pitchFamily="34" charset="0"/>
              </a:rPr>
              <a:t>Pacific young people</a:t>
            </a:r>
          </a:p>
          <a:p>
            <a:pPr marL="171450" indent="-171450">
              <a:lnSpc>
                <a:spcPct val="106000"/>
              </a:lnSpc>
              <a:buFont typeface="Arial" panose="020B0604020202020204" pitchFamily="34" charset="0"/>
              <a:buChar char="•"/>
            </a:pPr>
            <a:r>
              <a:rPr lang="en-NZ" sz="1200" dirty="0">
                <a:latin typeface="Calibri Light" panose="020F0302020204030204" pitchFamily="34" charset="0"/>
                <a:cs typeface="Calibri Light" panose="020F0302020204030204" pitchFamily="34" charset="0"/>
              </a:rPr>
              <a:t>Onehunga High School (9)</a:t>
            </a:r>
          </a:p>
          <a:p>
            <a:pPr marL="171450" indent="-171450">
              <a:lnSpc>
                <a:spcPct val="106000"/>
              </a:lnSpc>
              <a:buFont typeface="Arial" panose="020B0604020202020204" pitchFamily="34" charset="0"/>
              <a:buChar char="•"/>
            </a:pPr>
            <a:r>
              <a:rPr lang="en-NZ" sz="1200" dirty="0">
                <a:latin typeface="Calibri Light" panose="020F0302020204030204" pitchFamily="34" charset="0"/>
                <a:cs typeface="Calibri Light" panose="020F0302020204030204" pitchFamily="34" charset="0"/>
              </a:rPr>
              <a:t>Christchurch Pasifika Youth Group (5) </a:t>
            </a:r>
          </a:p>
        </p:txBody>
      </p:sp>
      <p:sp>
        <p:nvSpPr>
          <p:cNvPr id="216" name="Oval 215">
            <a:extLst>
              <a:ext uri="{FF2B5EF4-FFF2-40B4-BE49-F238E27FC236}">
                <a16:creationId xmlns:a16="http://schemas.microsoft.com/office/drawing/2014/main" id="{3464288E-D9AB-498A-804D-B4B155775E80}"/>
              </a:ext>
            </a:extLst>
          </p:cNvPr>
          <p:cNvSpPr/>
          <p:nvPr/>
        </p:nvSpPr>
        <p:spPr bwMode="gray">
          <a:xfrm>
            <a:off x="8736177" y="5076286"/>
            <a:ext cx="663150" cy="713937"/>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267" name="Rounded Rectangle 453">
            <a:extLst>
              <a:ext uri="{FF2B5EF4-FFF2-40B4-BE49-F238E27FC236}">
                <a16:creationId xmlns:a16="http://schemas.microsoft.com/office/drawing/2014/main" id="{E4CAD6BD-5AF9-436B-A4A8-EA95FDE33DBD}"/>
              </a:ext>
            </a:extLst>
          </p:cNvPr>
          <p:cNvSpPr/>
          <p:nvPr/>
        </p:nvSpPr>
        <p:spPr bwMode="gray">
          <a:xfrm>
            <a:off x="2192054" y="4988101"/>
            <a:ext cx="2033066" cy="1266691"/>
          </a:xfrm>
          <a:prstGeom prst="roundRect">
            <a:avLst>
              <a:gd name="adj" fmla="val 4428"/>
            </a:avLst>
          </a:prstGeom>
          <a:solidFill>
            <a:schemeClr val="bg1"/>
          </a:solidFill>
          <a:ln w="12700" algn="ctr">
            <a:solidFill>
              <a:srgbClr val="00A3E0"/>
            </a:solidFill>
            <a:miter lim="800000"/>
            <a:headEnd/>
            <a:tailEnd/>
          </a:ln>
        </p:spPr>
        <p:txBody>
          <a:bodyPr wrap="square" lIns="88900" tIns="72000" rIns="88900" bIns="88900" rtlCol="0" anchor="t"/>
          <a:lstStyle/>
          <a:p>
            <a:pPr>
              <a:lnSpc>
                <a:spcPct val="106000"/>
              </a:lnSpc>
              <a:buFont typeface="Wingdings 2" pitchFamily="18" charset="2"/>
              <a:buNone/>
            </a:pPr>
            <a:r>
              <a:rPr lang="en-GB" sz="1600" b="1" dirty="0">
                <a:solidFill>
                  <a:srgbClr val="00A3E0"/>
                </a:solidFill>
                <a:latin typeface="Calibri" panose="020F0502020204030204" pitchFamily="34" charset="0"/>
                <a:cs typeface="Calibri" panose="020F0502020204030204" pitchFamily="34" charset="0"/>
              </a:rPr>
              <a:t>Rainbow young people</a:t>
            </a:r>
          </a:p>
          <a:p>
            <a:pPr marL="171450" indent="-171450">
              <a:lnSpc>
                <a:spcPct val="106000"/>
              </a:lnSpc>
              <a:buFont typeface="Arial" panose="020B0604020202020204" pitchFamily="34" charset="0"/>
              <a:buChar char="•"/>
            </a:pPr>
            <a:r>
              <a:rPr lang="en-NZ" sz="1200" dirty="0" err="1">
                <a:latin typeface="Calibri Light" panose="020F0302020204030204" pitchFamily="34" charset="0"/>
                <a:cs typeface="Calibri Light" panose="020F0302020204030204" pitchFamily="34" charset="0"/>
              </a:rPr>
              <a:t>InsideOUT</a:t>
            </a:r>
            <a:r>
              <a:rPr lang="en-NZ" sz="1200" dirty="0">
                <a:latin typeface="Calibri Light" panose="020F0302020204030204" pitchFamily="34" charset="0"/>
                <a:cs typeface="Calibri Light" panose="020F0302020204030204" pitchFamily="34" charset="0"/>
              </a:rPr>
              <a:t> (6)</a:t>
            </a:r>
          </a:p>
          <a:p>
            <a:pPr marL="171450" indent="-171450">
              <a:lnSpc>
                <a:spcPct val="106000"/>
              </a:lnSpc>
              <a:buFont typeface="Arial" panose="020B0604020202020204" pitchFamily="34" charset="0"/>
              <a:buChar char="•"/>
            </a:pPr>
            <a:r>
              <a:rPr lang="en-NZ" sz="1200" dirty="0">
                <a:latin typeface="Calibri Light" panose="020F0302020204030204" pitchFamily="34" charset="0"/>
                <a:cs typeface="Calibri Light" panose="020F0302020204030204" pitchFamily="34" charset="0"/>
              </a:rPr>
              <a:t>University of Canterbury Rainbow Rangatahi (10) </a:t>
            </a:r>
          </a:p>
        </p:txBody>
      </p:sp>
      <p:sp>
        <p:nvSpPr>
          <p:cNvPr id="2" name="Oval 1">
            <a:extLst>
              <a:ext uri="{FF2B5EF4-FFF2-40B4-BE49-F238E27FC236}">
                <a16:creationId xmlns:a16="http://schemas.microsoft.com/office/drawing/2014/main" id="{5EBAF654-E41D-42AE-89A2-2F37D752031E}"/>
              </a:ext>
            </a:extLst>
          </p:cNvPr>
          <p:cNvSpPr/>
          <p:nvPr/>
        </p:nvSpPr>
        <p:spPr bwMode="gray">
          <a:xfrm>
            <a:off x="3958974" y="4669275"/>
            <a:ext cx="615158" cy="61492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8" name="Rectangle: Rounded Corners 7">
            <a:extLst>
              <a:ext uri="{FF2B5EF4-FFF2-40B4-BE49-F238E27FC236}">
                <a16:creationId xmlns:a16="http://schemas.microsoft.com/office/drawing/2014/main" id="{93EEE20D-A7D8-4CD1-B68F-46C1C577426C}"/>
              </a:ext>
            </a:extLst>
          </p:cNvPr>
          <p:cNvSpPr/>
          <p:nvPr/>
        </p:nvSpPr>
        <p:spPr bwMode="gray">
          <a:xfrm>
            <a:off x="397553" y="1335719"/>
            <a:ext cx="2750388" cy="3406699"/>
          </a:xfrm>
          <a:prstGeom prst="roundRect">
            <a:avLst>
              <a:gd name="adj" fmla="val 5786"/>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3" name="Title 2">
            <a:extLst>
              <a:ext uri="{FF2B5EF4-FFF2-40B4-BE49-F238E27FC236}">
                <a16:creationId xmlns:a16="http://schemas.microsoft.com/office/drawing/2014/main" id="{7C3F6C97-B0E4-D74C-B376-A4CFFDB1E996}"/>
              </a:ext>
            </a:extLst>
          </p:cNvPr>
          <p:cNvSpPr>
            <a:spLocks noGrp="1"/>
          </p:cNvSpPr>
          <p:nvPr>
            <p:ph type="title"/>
          </p:nvPr>
        </p:nvSpPr>
        <p:spPr/>
        <p:txBody>
          <a:bodyPr/>
          <a:lstStyle/>
          <a:p>
            <a:r>
              <a:rPr lang="en-US" dirty="0">
                <a:latin typeface="Calibri"/>
                <a:ea typeface="Open Sans"/>
                <a:cs typeface="Calibri"/>
              </a:rPr>
              <a:t>He </a:t>
            </a:r>
            <a:r>
              <a:rPr lang="en-US" dirty="0" err="1">
                <a:latin typeface="Calibri"/>
                <a:ea typeface="Open Sans"/>
                <a:cs typeface="Calibri"/>
              </a:rPr>
              <a:t>Rāpopototanga</a:t>
            </a:r>
            <a:r>
              <a:rPr lang="en-US" dirty="0">
                <a:latin typeface="Calibri"/>
                <a:ea typeface="Open Sans"/>
                <a:cs typeface="Calibri"/>
              </a:rPr>
              <a:t> </a:t>
            </a:r>
            <a:r>
              <a:rPr lang="en-US" b="0" dirty="0">
                <a:latin typeface="Calibri"/>
                <a:ea typeface="Open Sans"/>
                <a:cs typeface="Calibri"/>
              </a:rPr>
              <a:t>|</a:t>
            </a:r>
            <a:r>
              <a:rPr lang="en-US" dirty="0">
                <a:latin typeface="Calibri"/>
                <a:ea typeface="Open Sans"/>
                <a:cs typeface="Calibri"/>
              </a:rPr>
              <a:t> </a:t>
            </a:r>
            <a:r>
              <a:rPr lang="en-US" b="0" dirty="0">
                <a:latin typeface="Calibri"/>
                <a:ea typeface="Open Sans"/>
                <a:cs typeface="Calibri"/>
              </a:rPr>
              <a:t>Overview of the </a:t>
            </a:r>
            <a:r>
              <a:rPr lang="en-US" b="0" dirty="0" err="1">
                <a:latin typeface="Calibri"/>
                <a:ea typeface="Open Sans"/>
                <a:cs typeface="Calibri"/>
              </a:rPr>
              <a:t>Rangatahi</a:t>
            </a:r>
            <a:r>
              <a:rPr lang="en-US" b="0" dirty="0">
                <a:latin typeface="Calibri"/>
                <a:ea typeface="Open Sans"/>
                <a:cs typeface="Calibri"/>
              </a:rPr>
              <a:t> Participation </a:t>
            </a:r>
            <a:endParaRPr lang="en-US" b="0" dirty="0"/>
          </a:p>
        </p:txBody>
      </p:sp>
      <p:grpSp>
        <p:nvGrpSpPr>
          <p:cNvPr id="163" name="Group 550">
            <a:extLst>
              <a:ext uri="{FF2B5EF4-FFF2-40B4-BE49-F238E27FC236}">
                <a16:creationId xmlns:a16="http://schemas.microsoft.com/office/drawing/2014/main" id="{69C46CB8-103F-4F7E-9B95-4772697C50E9}"/>
              </a:ext>
            </a:extLst>
          </p:cNvPr>
          <p:cNvGrpSpPr>
            <a:grpSpLocks noChangeAspect="1"/>
          </p:cNvGrpSpPr>
          <p:nvPr/>
        </p:nvGrpSpPr>
        <p:grpSpPr bwMode="auto">
          <a:xfrm>
            <a:off x="510771" y="1442721"/>
            <a:ext cx="792000" cy="792000"/>
            <a:chOff x="1520" y="1938"/>
            <a:chExt cx="340" cy="340"/>
          </a:xfrm>
          <a:solidFill>
            <a:schemeClr val="bg1"/>
          </a:solidFill>
        </p:grpSpPr>
        <p:sp>
          <p:nvSpPr>
            <p:cNvPr id="164" name="Freeform 551">
              <a:extLst>
                <a:ext uri="{FF2B5EF4-FFF2-40B4-BE49-F238E27FC236}">
                  <a16:creationId xmlns:a16="http://schemas.microsoft.com/office/drawing/2014/main" id="{4140A687-93E3-4F40-8D7F-7AAF235322F5}"/>
                </a:ext>
              </a:extLst>
            </p:cNvPr>
            <p:cNvSpPr>
              <a:spLocks noEditPoints="1"/>
            </p:cNvSpPr>
            <p:nvPr/>
          </p:nvSpPr>
          <p:spPr bwMode="auto">
            <a:xfrm>
              <a:off x="1520" y="193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3 w 512"/>
                <a:gd name="T11" fmla="*/ 370 h 512"/>
                <a:gd name="T12" fmla="*/ 405 w 512"/>
                <a:gd name="T13" fmla="*/ 374 h 512"/>
                <a:gd name="T14" fmla="*/ 398 w 512"/>
                <a:gd name="T15" fmla="*/ 371 h 512"/>
                <a:gd name="T16" fmla="*/ 349 w 512"/>
                <a:gd name="T17" fmla="*/ 358 h 512"/>
                <a:gd name="T18" fmla="*/ 316 w 512"/>
                <a:gd name="T19" fmla="*/ 352 h 512"/>
                <a:gd name="T20" fmla="*/ 286 w 512"/>
                <a:gd name="T21" fmla="*/ 324 h 512"/>
                <a:gd name="T22" fmla="*/ 290 w 512"/>
                <a:gd name="T23" fmla="*/ 303 h 512"/>
                <a:gd name="T24" fmla="*/ 320 w 512"/>
                <a:gd name="T25" fmla="*/ 233 h 512"/>
                <a:gd name="T26" fmla="*/ 311 w 512"/>
                <a:gd name="T27" fmla="*/ 142 h 512"/>
                <a:gd name="T28" fmla="*/ 256 w 512"/>
                <a:gd name="T29" fmla="*/ 118 h 512"/>
                <a:gd name="T30" fmla="*/ 256 w 512"/>
                <a:gd name="T31" fmla="*/ 118 h 512"/>
                <a:gd name="T32" fmla="*/ 256 w 512"/>
                <a:gd name="T33" fmla="*/ 118 h 512"/>
                <a:gd name="T34" fmla="*/ 256 w 512"/>
                <a:gd name="T35" fmla="*/ 118 h 512"/>
                <a:gd name="T36" fmla="*/ 201 w 512"/>
                <a:gd name="T37" fmla="*/ 142 h 512"/>
                <a:gd name="T38" fmla="*/ 192 w 512"/>
                <a:gd name="T39" fmla="*/ 233 h 512"/>
                <a:gd name="T40" fmla="*/ 222 w 512"/>
                <a:gd name="T41" fmla="*/ 303 h 512"/>
                <a:gd name="T42" fmla="*/ 225 w 512"/>
                <a:gd name="T43" fmla="*/ 324 h 512"/>
                <a:gd name="T44" fmla="*/ 196 w 512"/>
                <a:gd name="T45" fmla="*/ 352 h 512"/>
                <a:gd name="T46" fmla="*/ 163 w 512"/>
                <a:gd name="T47" fmla="*/ 358 h 512"/>
                <a:gd name="T48" fmla="*/ 114 w 512"/>
                <a:gd name="T49" fmla="*/ 371 h 512"/>
                <a:gd name="T50" fmla="*/ 107 w 512"/>
                <a:gd name="T51" fmla="*/ 374 h 512"/>
                <a:gd name="T52" fmla="*/ 99 w 512"/>
                <a:gd name="T53" fmla="*/ 370 h 512"/>
                <a:gd name="T54" fmla="*/ 100 w 512"/>
                <a:gd name="T55" fmla="*/ 355 h 512"/>
                <a:gd name="T56" fmla="*/ 160 w 512"/>
                <a:gd name="T57" fmla="*/ 337 h 512"/>
                <a:gd name="T58" fmla="*/ 188 w 512"/>
                <a:gd name="T59" fmla="*/ 332 h 512"/>
                <a:gd name="T60" fmla="*/ 205 w 512"/>
                <a:gd name="T61" fmla="*/ 318 h 512"/>
                <a:gd name="T62" fmla="*/ 205 w 512"/>
                <a:gd name="T63" fmla="*/ 316 h 512"/>
                <a:gd name="T64" fmla="*/ 171 w 512"/>
                <a:gd name="T65" fmla="*/ 237 h 512"/>
                <a:gd name="T66" fmla="*/ 184 w 512"/>
                <a:gd name="T67" fmla="*/ 128 h 512"/>
                <a:gd name="T68" fmla="*/ 256 w 512"/>
                <a:gd name="T69" fmla="*/ 96 h 512"/>
                <a:gd name="T70" fmla="*/ 256 w 512"/>
                <a:gd name="T71" fmla="*/ 96 h 512"/>
                <a:gd name="T72" fmla="*/ 328 w 512"/>
                <a:gd name="T73" fmla="*/ 128 h 512"/>
                <a:gd name="T74" fmla="*/ 341 w 512"/>
                <a:gd name="T75" fmla="*/ 237 h 512"/>
                <a:gd name="T76" fmla="*/ 307 w 512"/>
                <a:gd name="T77" fmla="*/ 316 h 512"/>
                <a:gd name="T78" fmla="*/ 307 w 512"/>
                <a:gd name="T79" fmla="*/ 318 h 512"/>
                <a:gd name="T80" fmla="*/ 324 w 512"/>
                <a:gd name="T81" fmla="*/ 332 h 512"/>
                <a:gd name="T82" fmla="*/ 352 w 512"/>
                <a:gd name="T83" fmla="*/ 337 h 512"/>
                <a:gd name="T84" fmla="*/ 412 w 512"/>
                <a:gd name="T85" fmla="*/ 355 h 512"/>
                <a:gd name="T86" fmla="*/ 413 w 512"/>
                <a:gd name="T87" fmla="*/ 3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moveTo>
                    <a:pt x="413" y="370"/>
                  </a:moveTo>
                  <a:cubicBezTo>
                    <a:pt x="411" y="372"/>
                    <a:pt x="408" y="374"/>
                    <a:pt x="405" y="374"/>
                  </a:cubicBezTo>
                  <a:cubicBezTo>
                    <a:pt x="403" y="374"/>
                    <a:pt x="400" y="373"/>
                    <a:pt x="398" y="371"/>
                  </a:cubicBezTo>
                  <a:cubicBezTo>
                    <a:pt x="391" y="364"/>
                    <a:pt x="366" y="361"/>
                    <a:pt x="349" y="358"/>
                  </a:cubicBezTo>
                  <a:cubicBezTo>
                    <a:pt x="335" y="356"/>
                    <a:pt x="324" y="355"/>
                    <a:pt x="316" y="352"/>
                  </a:cubicBezTo>
                  <a:cubicBezTo>
                    <a:pt x="301" y="346"/>
                    <a:pt x="290" y="336"/>
                    <a:pt x="286" y="324"/>
                  </a:cubicBezTo>
                  <a:cubicBezTo>
                    <a:pt x="284" y="317"/>
                    <a:pt x="285" y="310"/>
                    <a:pt x="290" y="303"/>
                  </a:cubicBezTo>
                  <a:cubicBezTo>
                    <a:pt x="301" y="288"/>
                    <a:pt x="314" y="258"/>
                    <a:pt x="320" y="233"/>
                  </a:cubicBezTo>
                  <a:cubicBezTo>
                    <a:pt x="330" y="192"/>
                    <a:pt x="327" y="162"/>
                    <a:pt x="311" y="142"/>
                  </a:cubicBezTo>
                  <a:cubicBezTo>
                    <a:pt x="291" y="117"/>
                    <a:pt x="257" y="118"/>
                    <a:pt x="256" y="118"/>
                  </a:cubicBezTo>
                  <a:cubicBezTo>
                    <a:pt x="256" y="118"/>
                    <a:pt x="256" y="118"/>
                    <a:pt x="256" y="118"/>
                  </a:cubicBezTo>
                  <a:cubicBezTo>
                    <a:pt x="256" y="118"/>
                    <a:pt x="256" y="118"/>
                    <a:pt x="256" y="118"/>
                  </a:cubicBezTo>
                  <a:cubicBezTo>
                    <a:pt x="256" y="118"/>
                    <a:pt x="256" y="118"/>
                    <a:pt x="256" y="118"/>
                  </a:cubicBezTo>
                  <a:cubicBezTo>
                    <a:pt x="255" y="118"/>
                    <a:pt x="220" y="117"/>
                    <a:pt x="201" y="142"/>
                  </a:cubicBezTo>
                  <a:cubicBezTo>
                    <a:pt x="185" y="162"/>
                    <a:pt x="182" y="192"/>
                    <a:pt x="192" y="233"/>
                  </a:cubicBezTo>
                  <a:cubicBezTo>
                    <a:pt x="198" y="258"/>
                    <a:pt x="211" y="288"/>
                    <a:pt x="222" y="303"/>
                  </a:cubicBezTo>
                  <a:cubicBezTo>
                    <a:pt x="226" y="310"/>
                    <a:pt x="228" y="317"/>
                    <a:pt x="225" y="324"/>
                  </a:cubicBezTo>
                  <a:cubicBezTo>
                    <a:pt x="222" y="336"/>
                    <a:pt x="211" y="346"/>
                    <a:pt x="196" y="352"/>
                  </a:cubicBezTo>
                  <a:cubicBezTo>
                    <a:pt x="188" y="355"/>
                    <a:pt x="177" y="356"/>
                    <a:pt x="163" y="358"/>
                  </a:cubicBezTo>
                  <a:cubicBezTo>
                    <a:pt x="145" y="361"/>
                    <a:pt x="121" y="364"/>
                    <a:pt x="114" y="371"/>
                  </a:cubicBezTo>
                  <a:cubicBezTo>
                    <a:pt x="112" y="373"/>
                    <a:pt x="109" y="374"/>
                    <a:pt x="107" y="374"/>
                  </a:cubicBezTo>
                  <a:cubicBezTo>
                    <a:pt x="104" y="374"/>
                    <a:pt x="101" y="372"/>
                    <a:pt x="99" y="370"/>
                  </a:cubicBezTo>
                  <a:cubicBezTo>
                    <a:pt x="95" y="366"/>
                    <a:pt x="95" y="359"/>
                    <a:pt x="100" y="355"/>
                  </a:cubicBezTo>
                  <a:cubicBezTo>
                    <a:pt x="112" y="344"/>
                    <a:pt x="136" y="341"/>
                    <a:pt x="160" y="337"/>
                  </a:cubicBezTo>
                  <a:cubicBezTo>
                    <a:pt x="171" y="335"/>
                    <a:pt x="183" y="334"/>
                    <a:pt x="188" y="332"/>
                  </a:cubicBezTo>
                  <a:cubicBezTo>
                    <a:pt x="198" y="328"/>
                    <a:pt x="204" y="322"/>
                    <a:pt x="205" y="318"/>
                  </a:cubicBezTo>
                  <a:cubicBezTo>
                    <a:pt x="205" y="317"/>
                    <a:pt x="205" y="317"/>
                    <a:pt x="205" y="316"/>
                  </a:cubicBezTo>
                  <a:cubicBezTo>
                    <a:pt x="192" y="298"/>
                    <a:pt x="178" y="265"/>
                    <a:pt x="171" y="237"/>
                  </a:cubicBezTo>
                  <a:cubicBezTo>
                    <a:pt x="160" y="190"/>
                    <a:pt x="164" y="153"/>
                    <a:pt x="184" y="128"/>
                  </a:cubicBezTo>
                  <a:cubicBezTo>
                    <a:pt x="210" y="96"/>
                    <a:pt x="252" y="96"/>
                    <a:pt x="256" y="96"/>
                  </a:cubicBezTo>
                  <a:cubicBezTo>
                    <a:pt x="256" y="96"/>
                    <a:pt x="256" y="96"/>
                    <a:pt x="256" y="96"/>
                  </a:cubicBezTo>
                  <a:cubicBezTo>
                    <a:pt x="258" y="96"/>
                    <a:pt x="301" y="96"/>
                    <a:pt x="328" y="128"/>
                  </a:cubicBezTo>
                  <a:cubicBezTo>
                    <a:pt x="348" y="153"/>
                    <a:pt x="352" y="190"/>
                    <a:pt x="341" y="237"/>
                  </a:cubicBezTo>
                  <a:cubicBezTo>
                    <a:pt x="334" y="265"/>
                    <a:pt x="320" y="298"/>
                    <a:pt x="307" y="316"/>
                  </a:cubicBezTo>
                  <a:cubicBezTo>
                    <a:pt x="307" y="317"/>
                    <a:pt x="306" y="317"/>
                    <a:pt x="307" y="318"/>
                  </a:cubicBezTo>
                  <a:cubicBezTo>
                    <a:pt x="308" y="322"/>
                    <a:pt x="314" y="328"/>
                    <a:pt x="324" y="332"/>
                  </a:cubicBezTo>
                  <a:cubicBezTo>
                    <a:pt x="329" y="334"/>
                    <a:pt x="341" y="335"/>
                    <a:pt x="352" y="337"/>
                  </a:cubicBezTo>
                  <a:cubicBezTo>
                    <a:pt x="375" y="341"/>
                    <a:pt x="400" y="344"/>
                    <a:pt x="412" y="355"/>
                  </a:cubicBezTo>
                  <a:cubicBezTo>
                    <a:pt x="417" y="359"/>
                    <a:pt x="417" y="366"/>
                    <a:pt x="413" y="370"/>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552">
              <a:extLst>
                <a:ext uri="{FF2B5EF4-FFF2-40B4-BE49-F238E27FC236}">
                  <a16:creationId xmlns:a16="http://schemas.microsoft.com/office/drawing/2014/main" id="{CBA8D29B-20DC-4DA9-8482-9CA7E9960895}"/>
                </a:ext>
              </a:extLst>
            </p:cNvPr>
            <p:cNvSpPr>
              <a:spLocks noEditPoints="1"/>
            </p:cNvSpPr>
            <p:nvPr/>
          </p:nvSpPr>
          <p:spPr bwMode="auto">
            <a:xfrm>
              <a:off x="1520" y="193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3 w 512"/>
                <a:gd name="T11" fmla="*/ 370 h 512"/>
                <a:gd name="T12" fmla="*/ 405 w 512"/>
                <a:gd name="T13" fmla="*/ 374 h 512"/>
                <a:gd name="T14" fmla="*/ 398 w 512"/>
                <a:gd name="T15" fmla="*/ 371 h 512"/>
                <a:gd name="T16" fmla="*/ 349 w 512"/>
                <a:gd name="T17" fmla="*/ 358 h 512"/>
                <a:gd name="T18" fmla="*/ 316 w 512"/>
                <a:gd name="T19" fmla="*/ 352 h 512"/>
                <a:gd name="T20" fmla="*/ 286 w 512"/>
                <a:gd name="T21" fmla="*/ 324 h 512"/>
                <a:gd name="T22" fmla="*/ 290 w 512"/>
                <a:gd name="T23" fmla="*/ 303 h 512"/>
                <a:gd name="T24" fmla="*/ 320 w 512"/>
                <a:gd name="T25" fmla="*/ 233 h 512"/>
                <a:gd name="T26" fmla="*/ 311 w 512"/>
                <a:gd name="T27" fmla="*/ 142 h 512"/>
                <a:gd name="T28" fmla="*/ 256 w 512"/>
                <a:gd name="T29" fmla="*/ 118 h 512"/>
                <a:gd name="T30" fmla="*/ 256 w 512"/>
                <a:gd name="T31" fmla="*/ 118 h 512"/>
                <a:gd name="T32" fmla="*/ 256 w 512"/>
                <a:gd name="T33" fmla="*/ 118 h 512"/>
                <a:gd name="T34" fmla="*/ 256 w 512"/>
                <a:gd name="T35" fmla="*/ 118 h 512"/>
                <a:gd name="T36" fmla="*/ 201 w 512"/>
                <a:gd name="T37" fmla="*/ 142 h 512"/>
                <a:gd name="T38" fmla="*/ 192 w 512"/>
                <a:gd name="T39" fmla="*/ 233 h 512"/>
                <a:gd name="T40" fmla="*/ 222 w 512"/>
                <a:gd name="T41" fmla="*/ 303 h 512"/>
                <a:gd name="T42" fmla="*/ 225 w 512"/>
                <a:gd name="T43" fmla="*/ 324 h 512"/>
                <a:gd name="T44" fmla="*/ 196 w 512"/>
                <a:gd name="T45" fmla="*/ 352 h 512"/>
                <a:gd name="T46" fmla="*/ 163 w 512"/>
                <a:gd name="T47" fmla="*/ 358 h 512"/>
                <a:gd name="T48" fmla="*/ 114 w 512"/>
                <a:gd name="T49" fmla="*/ 371 h 512"/>
                <a:gd name="T50" fmla="*/ 107 w 512"/>
                <a:gd name="T51" fmla="*/ 374 h 512"/>
                <a:gd name="T52" fmla="*/ 99 w 512"/>
                <a:gd name="T53" fmla="*/ 370 h 512"/>
                <a:gd name="T54" fmla="*/ 100 w 512"/>
                <a:gd name="T55" fmla="*/ 355 h 512"/>
                <a:gd name="T56" fmla="*/ 160 w 512"/>
                <a:gd name="T57" fmla="*/ 337 h 512"/>
                <a:gd name="T58" fmla="*/ 188 w 512"/>
                <a:gd name="T59" fmla="*/ 332 h 512"/>
                <a:gd name="T60" fmla="*/ 205 w 512"/>
                <a:gd name="T61" fmla="*/ 318 h 512"/>
                <a:gd name="T62" fmla="*/ 205 w 512"/>
                <a:gd name="T63" fmla="*/ 316 h 512"/>
                <a:gd name="T64" fmla="*/ 171 w 512"/>
                <a:gd name="T65" fmla="*/ 237 h 512"/>
                <a:gd name="T66" fmla="*/ 184 w 512"/>
                <a:gd name="T67" fmla="*/ 128 h 512"/>
                <a:gd name="T68" fmla="*/ 256 w 512"/>
                <a:gd name="T69" fmla="*/ 96 h 512"/>
                <a:gd name="T70" fmla="*/ 256 w 512"/>
                <a:gd name="T71" fmla="*/ 96 h 512"/>
                <a:gd name="T72" fmla="*/ 328 w 512"/>
                <a:gd name="T73" fmla="*/ 128 h 512"/>
                <a:gd name="T74" fmla="*/ 341 w 512"/>
                <a:gd name="T75" fmla="*/ 237 h 512"/>
                <a:gd name="T76" fmla="*/ 307 w 512"/>
                <a:gd name="T77" fmla="*/ 316 h 512"/>
                <a:gd name="T78" fmla="*/ 307 w 512"/>
                <a:gd name="T79" fmla="*/ 318 h 512"/>
                <a:gd name="T80" fmla="*/ 324 w 512"/>
                <a:gd name="T81" fmla="*/ 332 h 512"/>
                <a:gd name="T82" fmla="*/ 352 w 512"/>
                <a:gd name="T83" fmla="*/ 337 h 512"/>
                <a:gd name="T84" fmla="*/ 412 w 512"/>
                <a:gd name="T85" fmla="*/ 355 h 512"/>
                <a:gd name="T86" fmla="*/ 413 w 512"/>
                <a:gd name="T87" fmla="*/ 3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moveTo>
                    <a:pt x="413" y="370"/>
                  </a:moveTo>
                  <a:cubicBezTo>
                    <a:pt x="411" y="372"/>
                    <a:pt x="408" y="374"/>
                    <a:pt x="405" y="374"/>
                  </a:cubicBezTo>
                  <a:cubicBezTo>
                    <a:pt x="403" y="374"/>
                    <a:pt x="400" y="373"/>
                    <a:pt x="398" y="371"/>
                  </a:cubicBezTo>
                  <a:cubicBezTo>
                    <a:pt x="391" y="364"/>
                    <a:pt x="366" y="361"/>
                    <a:pt x="349" y="358"/>
                  </a:cubicBezTo>
                  <a:cubicBezTo>
                    <a:pt x="335" y="356"/>
                    <a:pt x="324" y="355"/>
                    <a:pt x="316" y="352"/>
                  </a:cubicBezTo>
                  <a:cubicBezTo>
                    <a:pt x="301" y="346"/>
                    <a:pt x="290" y="336"/>
                    <a:pt x="286" y="324"/>
                  </a:cubicBezTo>
                  <a:cubicBezTo>
                    <a:pt x="284" y="317"/>
                    <a:pt x="285" y="310"/>
                    <a:pt x="290" y="303"/>
                  </a:cubicBezTo>
                  <a:cubicBezTo>
                    <a:pt x="301" y="288"/>
                    <a:pt x="314" y="258"/>
                    <a:pt x="320" y="233"/>
                  </a:cubicBezTo>
                  <a:cubicBezTo>
                    <a:pt x="330" y="192"/>
                    <a:pt x="327" y="162"/>
                    <a:pt x="311" y="142"/>
                  </a:cubicBezTo>
                  <a:cubicBezTo>
                    <a:pt x="291" y="117"/>
                    <a:pt x="257" y="118"/>
                    <a:pt x="256" y="118"/>
                  </a:cubicBezTo>
                  <a:cubicBezTo>
                    <a:pt x="256" y="118"/>
                    <a:pt x="256" y="118"/>
                    <a:pt x="256" y="118"/>
                  </a:cubicBezTo>
                  <a:cubicBezTo>
                    <a:pt x="256" y="118"/>
                    <a:pt x="256" y="118"/>
                    <a:pt x="256" y="118"/>
                  </a:cubicBezTo>
                  <a:cubicBezTo>
                    <a:pt x="256" y="118"/>
                    <a:pt x="256" y="118"/>
                    <a:pt x="256" y="118"/>
                  </a:cubicBezTo>
                  <a:cubicBezTo>
                    <a:pt x="255" y="118"/>
                    <a:pt x="220" y="117"/>
                    <a:pt x="201" y="142"/>
                  </a:cubicBezTo>
                  <a:cubicBezTo>
                    <a:pt x="185" y="162"/>
                    <a:pt x="182" y="192"/>
                    <a:pt x="192" y="233"/>
                  </a:cubicBezTo>
                  <a:cubicBezTo>
                    <a:pt x="198" y="258"/>
                    <a:pt x="211" y="288"/>
                    <a:pt x="222" y="303"/>
                  </a:cubicBezTo>
                  <a:cubicBezTo>
                    <a:pt x="226" y="310"/>
                    <a:pt x="228" y="317"/>
                    <a:pt x="225" y="324"/>
                  </a:cubicBezTo>
                  <a:cubicBezTo>
                    <a:pt x="222" y="336"/>
                    <a:pt x="211" y="346"/>
                    <a:pt x="196" y="352"/>
                  </a:cubicBezTo>
                  <a:cubicBezTo>
                    <a:pt x="188" y="355"/>
                    <a:pt x="177" y="356"/>
                    <a:pt x="163" y="358"/>
                  </a:cubicBezTo>
                  <a:cubicBezTo>
                    <a:pt x="145" y="361"/>
                    <a:pt x="121" y="364"/>
                    <a:pt x="114" y="371"/>
                  </a:cubicBezTo>
                  <a:cubicBezTo>
                    <a:pt x="112" y="373"/>
                    <a:pt x="109" y="374"/>
                    <a:pt x="107" y="374"/>
                  </a:cubicBezTo>
                  <a:cubicBezTo>
                    <a:pt x="104" y="374"/>
                    <a:pt x="101" y="372"/>
                    <a:pt x="99" y="370"/>
                  </a:cubicBezTo>
                  <a:cubicBezTo>
                    <a:pt x="95" y="366"/>
                    <a:pt x="95" y="359"/>
                    <a:pt x="100" y="355"/>
                  </a:cubicBezTo>
                  <a:cubicBezTo>
                    <a:pt x="112" y="344"/>
                    <a:pt x="136" y="341"/>
                    <a:pt x="160" y="337"/>
                  </a:cubicBezTo>
                  <a:cubicBezTo>
                    <a:pt x="171" y="335"/>
                    <a:pt x="183" y="334"/>
                    <a:pt x="188" y="332"/>
                  </a:cubicBezTo>
                  <a:cubicBezTo>
                    <a:pt x="198" y="328"/>
                    <a:pt x="204" y="322"/>
                    <a:pt x="205" y="318"/>
                  </a:cubicBezTo>
                  <a:cubicBezTo>
                    <a:pt x="205" y="317"/>
                    <a:pt x="205" y="317"/>
                    <a:pt x="205" y="316"/>
                  </a:cubicBezTo>
                  <a:cubicBezTo>
                    <a:pt x="192" y="298"/>
                    <a:pt x="178" y="265"/>
                    <a:pt x="171" y="237"/>
                  </a:cubicBezTo>
                  <a:cubicBezTo>
                    <a:pt x="160" y="190"/>
                    <a:pt x="164" y="153"/>
                    <a:pt x="184" y="128"/>
                  </a:cubicBezTo>
                  <a:cubicBezTo>
                    <a:pt x="210" y="96"/>
                    <a:pt x="252" y="96"/>
                    <a:pt x="256" y="96"/>
                  </a:cubicBezTo>
                  <a:cubicBezTo>
                    <a:pt x="256" y="96"/>
                    <a:pt x="256" y="96"/>
                    <a:pt x="256" y="96"/>
                  </a:cubicBezTo>
                  <a:cubicBezTo>
                    <a:pt x="258" y="96"/>
                    <a:pt x="301" y="96"/>
                    <a:pt x="328" y="128"/>
                  </a:cubicBezTo>
                  <a:cubicBezTo>
                    <a:pt x="348" y="153"/>
                    <a:pt x="352" y="190"/>
                    <a:pt x="341" y="237"/>
                  </a:cubicBezTo>
                  <a:cubicBezTo>
                    <a:pt x="334" y="265"/>
                    <a:pt x="320" y="298"/>
                    <a:pt x="307" y="316"/>
                  </a:cubicBezTo>
                  <a:cubicBezTo>
                    <a:pt x="307" y="317"/>
                    <a:pt x="306" y="317"/>
                    <a:pt x="307" y="318"/>
                  </a:cubicBezTo>
                  <a:cubicBezTo>
                    <a:pt x="308" y="322"/>
                    <a:pt x="314" y="328"/>
                    <a:pt x="324" y="332"/>
                  </a:cubicBezTo>
                  <a:cubicBezTo>
                    <a:pt x="329" y="334"/>
                    <a:pt x="341" y="335"/>
                    <a:pt x="352" y="337"/>
                  </a:cubicBezTo>
                  <a:cubicBezTo>
                    <a:pt x="375" y="341"/>
                    <a:pt x="400" y="344"/>
                    <a:pt x="412" y="355"/>
                  </a:cubicBezTo>
                  <a:cubicBezTo>
                    <a:pt x="417" y="359"/>
                    <a:pt x="417" y="366"/>
                    <a:pt x="413" y="370"/>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66" name="Title 2">
            <a:extLst>
              <a:ext uri="{FF2B5EF4-FFF2-40B4-BE49-F238E27FC236}">
                <a16:creationId xmlns:a16="http://schemas.microsoft.com/office/drawing/2014/main" id="{7878D0A9-7BB1-4249-8150-C1D8E2C2A3D8}"/>
              </a:ext>
            </a:extLst>
          </p:cNvPr>
          <p:cNvSpPr txBox="1">
            <a:spLocks/>
          </p:cNvSpPr>
          <p:nvPr/>
        </p:nvSpPr>
        <p:spPr bwMode="gray">
          <a:xfrm>
            <a:off x="1410803" y="1845679"/>
            <a:ext cx="3547020" cy="300903"/>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1800">
                <a:solidFill>
                  <a:schemeClr val="bg1"/>
                </a:solidFill>
              </a:rPr>
              <a:t>Rangatahi Voice</a:t>
            </a:r>
          </a:p>
        </p:txBody>
      </p:sp>
      <p:grpSp>
        <p:nvGrpSpPr>
          <p:cNvPr id="167" name="Graphic 4">
            <a:extLst>
              <a:ext uri="{FF2B5EF4-FFF2-40B4-BE49-F238E27FC236}">
                <a16:creationId xmlns:a16="http://schemas.microsoft.com/office/drawing/2014/main" id="{5A0CC88B-F876-4E32-815C-F5524FA83ECB}"/>
              </a:ext>
            </a:extLst>
          </p:cNvPr>
          <p:cNvGrpSpPr/>
          <p:nvPr/>
        </p:nvGrpSpPr>
        <p:grpSpPr>
          <a:xfrm>
            <a:off x="528680" y="2517590"/>
            <a:ext cx="792000" cy="792000"/>
            <a:chOff x="4046108" y="1893013"/>
            <a:chExt cx="361670" cy="361333"/>
          </a:xfrm>
          <a:solidFill>
            <a:schemeClr val="bg1"/>
          </a:solidFill>
        </p:grpSpPr>
        <p:sp>
          <p:nvSpPr>
            <p:cNvPr id="168" name="Graphic 4">
              <a:extLst>
                <a:ext uri="{FF2B5EF4-FFF2-40B4-BE49-F238E27FC236}">
                  <a16:creationId xmlns:a16="http://schemas.microsoft.com/office/drawing/2014/main" id="{3F3C1A88-C053-42F7-AA0F-7783EBD87613}"/>
                </a:ext>
              </a:extLst>
            </p:cNvPr>
            <p:cNvSpPr/>
            <p:nvPr/>
          </p:nvSpPr>
          <p:spPr>
            <a:xfrm>
              <a:off x="4122787" y="2003456"/>
              <a:ext cx="11501" cy="11491"/>
            </a:xfrm>
            <a:custGeom>
              <a:avLst/>
              <a:gdLst>
                <a:gd name="connsiteX0" fmla="*/ 5751 w 11501"/>
                <a:gd name="connsiteY0" fmla="*/ 11491 h 11491"/>
                <a:gd name="connsiteX1" fmla="*/ 11502 w 11501"/>
                <a:gd name="connsiteY1" fmla="*/ 5746 h 11491"/>
                <a:gd name="connsiteX2" fmla="*/ 5751 w 11501"/>
                <a:gd name="connsiteY2" fmla="*/ 0 h 11491"/>
                <a:gd name="connsiteX3" fmla="*/ 0 w 11501"/>
                <a:gd name="connsiteY3" fmla="*/ 5746 h 11491"/>
                <a:gd name="connsiteX4" fmla="*/ 5751 w 11501"/>
                <a:gd name="connsiteY4" fmla="*/ 11491 h 1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1" h="11491">
                  <a:moveTo>
                    <a:pt x="5751" y="11491"/>
                  </a:moveTo>
                  <a:cubicBezTo>
                    <a:pt x="8946" y="11491"/>
                    <a:pt x="11502" y="8938"/>
                    <a:pt x="11502" y="5746"/>
                  </a:cubicBezTo>
                  <a:cubicBezTo>
                    <a:pt x="11502" y="2554"/>
                    <a:pt x="8946" y="0"/>
                    <a:pt x="5751" y="0"/>
                  </a:cubicBezTo>
                  <a:cubicBezTo>
                    <a:pt x="2556" y="0"/>
                    <a:pt x="0" y="2554"/>
                    <a:pt x="0" y="5746"/>
                  </a:cubicBezTo>
                  <a:cubicBezTo>
                    <a:pt x="0" y="8938"/>
                    <a:pt x="2556" y="11491"/>
                    <a:pt x="5751" y="11491"/>
                  </a:cubicBezTo>
                  <a:close/>
                </a:path>
              </a:pathLst>
            </a:custGeom>
            <a:grpFill/>
            <a:ln w="6390" cap="flat">
              <a:noFill/>
              <a:prstDash val="solid"/>
              <a:miter/>
            </a:ln>
          </p:spPr>
          <p:txBody>
            <a:bodyPr rtlCol="0" anchor="ctr"/>
            <a:lstStyle/>
            <a:p>
              <a:endParaRPr lang="en-US"/>
            </a:p>
          </p:txBody>
        </p:sp>
        <p:sp>
          <p:nvSpPr>
            <p:cNvPr id="169" name="Graphic 4">
              <a:extLst>
                <a:ext uri="{FF2B5EF4-FFF2-40B4-BE49-F238E27FC236}">
                  <a16:creationId xmlns:a16="http://schemas.microsoft.com/office/drawing/2014/main" id="{3379D21C-6E3B-42AE-936F-9CCB9DC7876C}"/>
                </a:ext>
              </a:extLst>
            </p:cNvPr>
            <p:cNvSpPr/>
            <p:nvPr/>
          </p:nvSpPr>
          <p:spPr>
            <a:xfrm>
              <a:off x="4117036" y="2051974"/>
              <a:ext cx="22364" cy="48518"/>
            </a:xfrm>
            <a:custGeom>
              <a:avLst/>
              <a:gdLst>
                <a:gd name="connsiteX0" fmla="*/ 12141 w 22364"/>
                <a:gd name="connsiteY0" fmla="*/ 0 h 48518"/>
                <a:gd name="connsiteX1" fmla="*/ 10224 w 22364"/>
                <a:gd name="connsiteY1" fmla="*/ 0 h 48518"/>
                <a:gd name="connsiteX2" fmla="*/ 0 w 22364"/>
                <a:gd name="connsiteY2" fmla="*/ 48518 h 48518"/>
                <a:gd name="connsiteX3" fmla="*/ 22365 w 22364"/>
                <a:gd name="connsiteY3" fmla="*/ 48518 h 48518"/>
              </a:gdLst>
              <a:ahLst/>
              <a:cxnLst>
                <a:cxn ang="0">
                  <a:pos x="connsiteX0" y="connsiteY0"/>
                </a:cxn>
                <a:cxn ang="0">
                  <a:pos x="connsiteX1" y="connsiteY1"/>
                </a:cxn>
                <a:cxn ang="0">
                  <a:pos x="connsiteX2" y="connsiteY2"/>
                </a:cxn>
                <a:cxn ang="0">
                  <a:pos x="connsiteX3" y="connsiteY3"/>
                </a:cxn>
              </a:cxnLst>
              <a:rect l="l" t="t" r="r" b="b"/>
              <a:pathLst>
                <a:path w="22364" h="48518">
                  <a:moveTo>
                    <a:pt x="12141" y="0"/>
                  </a:moveTo>
                  <a:lnTo>
                    <a:pt x="10224" y="0"/>
                  </a:lnTo>
                  <a:lnTo>
                    <a:pt x="0" y="48518"/>
                  </a:lnTo>
                  <a:lnTo>
                    <a:pt x="22365" y="48518"/>
                  </a:lnTo>
                  <a:close/>
                </a:path>
              </a:pathLst>
            </a:custGeom>
            <a:grpFill/>
            <a:ln w="6390" cap="flat">
              <a:noFill/>
              <a:prstDash val="solid"/>
              <a:miter/>
            </a:ln>
          </p:spPr>
          <p:txBody>
            <a:bodyPr rtlCol="0" anchor="ctr"/>
            <a:lstStyle/>
            <a:p>
              <a:endParaRPr lang="en-US"/>
            </a:p>
          </p:txBody>
        </p:sp>
        <p:sp>
          <p:nvSpPr>
            <p:cNvPr id="170" name="Graphic 4">
              <a:extLst>
                <a:ext uri="{FF2B5EF4-FFF2-40B4-BE49-F238E27FC236}">
                  <a16:creationId xmlns:a16="http://schemas.microsoft.com/office/drawing/2014/main" id="{B2C96B04-AB26-4D4D-9926-585023BB4ADE}"/>
                </a:ext>
              </a:extLst>
            </p:cNvPr>
            <p:cNvSpPr/>
            <p:nvPr/>
          </p:nvSpPr>
          <p:spPr>
            <a:xfrm>
              <a:off x="4322792" y="2003456"/>
              <a:ext cx="11501" cy="11491"/>
            </a:xfrm>
            <a:custGeom>
              <a:avLst/>
              <a:gdLst>
                <a:gd name="connsiteX0" fmla="*/ 5751 w 11501"/>
                <a:gd name="connsiteY0" fmla="*/ 11491 h 11491"/>
                <a:gd name="connsiteX1" fmla="*/ 11502 w 11501"/>
                <a:gd name="connsiteY1" fmla="*/ 5746 h 11491"/>
                <a:gd name="connsiteX2" fmla="*/ 5751 w 11501"/>
                <a:gd name="connsiteY2" fmla="*/ 0 h 11491"/>
                <a:gd name="connsiteX3" fmla="*/ 0 w 11501"/>
                <a:gd name="connsiteY3" fmla="*/ 5746 h 11491"/>
                <a:gd name="connsiteX4" fmla="*/ 5751 w 11501"/>
                <a:gd name="connsiteY4" fmla="*/ 11491 h 1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1" h="11491">
                  <a:moveTo>
                    <a:pt x="5751" y="11491"/>
                  </a:moveTo>
                  <a:cubicBezTo>
                    <a:pt x="8946" y="11491"/>
                    <a:pt x="11502" y="8938"/>
                    <a:pt x="11502" y="5746"/>
                  </a:cubicBezTo>
                  <a:cubicBezTo>
                    <a:pt x="11502" y="2554"/>
                    <a:pt x="8946" y="0"/>
                    <a:pt x="5751" y="0"/>
                  </a:cubicBezTo>
                  <a:cubicBezTo>
                    <a:pt x="2556" y="0"/>
                    <a:pt x="0" y="2554"/>
                    <a:pt x="0" y="5746"/>
                  </a:cubicBezTo>
                  <a:cubicBezTo>
                    <a:pt x="0" y="8938"/>
                    <a:pt x="2556" y="11491"/>
                    <a:pt x="5751" y="11491"/>
                  </a:cubicBezTo>
                  <a:close/>
                </a:path>
              </a:pathLst>
            </a:custGeom>
            <a:grpFill/>
            <a:ln w="6390" cap="flat">
              <a:noFill/>
              <a:prstDash val="solid"/>
              <a:miter/>
            </a:ln>
          </p:spPr>
          <p:txBody>
            <a:bodyPr rtlCol="0" anchor="ctr"/>
            <a:lstStyle/>
            <a:p>
              <a:endParaRPr lang="en-US"/>
            </a:p>
          </p:txBody>
        </p:sp>
        <p:sp>
          <p:nvSpPr>
            <p:cNvPr id="171" name="Graphic 4">
              <a:extLst>
                <a:ext uri="{FF2B5EF4-FFF2-40B4-BE49-F238E27FC236}">
                  <a16:creationId xmlns:a16="http://schemas.microsoft.com/office/drawing/2014/main" id="{288F1B92-7C67-4BC4-B141-A6A7B0B71CDA}"/>
                </a:ext>
              </a:extLst>
            </p:cNvPr>
            <p:cNvSpPr/>
            <p:nvPr/>
          </p:nvSpPr>
          <p:spPr>
            <a:xfrm>
              <a:off x="4317680" y="2051974"/>
              <a:ext cx="21725" cy="48518"/>
            </a:xfrm>
            <a:custGeom>
              <a:avLst/>
              <a:gdLst>
                <a:gd name="connsiteX0" fmla="*/ 12141 w 21725"/>
                <a:gd name="connsiteY0" fmla="*/ 0 h 48518"/>
                <a:gd name="connsiteX1" fmla="*/ 10224 w 21725"/>
                <a:gd name="connsiteY1" fmla="*/ 0 h 48518"/>
                <a:gd name="connsiteX2" fmla="*/ 0 w 21725"/>
                <a:gd name="connsiteY2" fmla="*/ 48518 h 48518"/>
                <a:gd name="connsiteX3" fmla="*/ 21726 w 21725"/>
                <a:gd name="connsiteY3" fmla="*/ 48518 h 48518"/>
              </a:gdLst>
              <a:ahLst/>
              <a:cxnLst>
                <a:cxn ang="0">
                  <a:pos x="connsiteX0" y="connsiteY0"/>
                </a:cxn>
                <a:cxn ang="0">
                  <a:pos x="connsiteX1" y="connsiteY1"/>
                </a:cxn>
                <a:cxn ang="0">
                  <a:pos x="connsiteX2" y="connsiteY2"/>
                </a:cxn>
                <a:cxn ang="0">
                  <a:pos x="connsiteX3" y="connsiteY3"/>
                </a:cxn>
              </a:cxnLst>
              <a:rect l="l" t="t" r="r" b="b"/>
              <a:pathLst>
                <a:path w="21725" h="48518">
                  <a:moveTo>
                    <a:pt x="12141" y="0"/>
                  </a:moveTo>
                  <a:lnTo>
                    <a:pt x="10224" y="0"/>
                  </a:lnTo>
                  <a:lnTo>
                    <a:pt x="0" y="48518"/>
                  </a:lnTo>
                  <a:lnTo>
                    <a:pt x="21726" y="48518"/>
                  </a:lnTo>
                  <a:close/>
                </a:path>
              </a:pathLst>
            </a:custGeom>
            <a:grpFill/>
            <a:ln w="6390" cap="flat">
              <a:noFill/>
              <a:prstDash val="solid"/>
              <a:miter/>
            </a:ln>
          </p:spPr>
          <p:txBody>
            <a:bodyPr rtlCol="0" anchor="ctr"/>
            <a:lstStyle/>
            <a:p>
              <a:endParaRPr lang="en-US"/>
            </a:p>
          </p:txBody>
        </p:sp>
        <p:sp>
          <p:nvSpPr>
            <p:cNvPr id="172" name="Graphic 4">
              <a:extLst>
                <a:ext uri="{FF2B5EF4-FFF2-40B4-BE49-F238E27FC236}">
                  <a16:creationId xmlns:a16="http://schemas.microsoft.com/office/drawing/2014/main" id="{B4D7A52A-420B-418F-9A82-B0F311535B18}"/>
                </a:ext>
              </a:extLst>
            </p:cNvPr>
            <p:cNvSpPr/>
            <p:nvPr/>
          </p:nvSpPr>
          <p:spPr>
            <a:xfrm>
              <a:off x="4046108" y="1893013"/>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282435 w 361670"/>
                <a:gd name="connsiteY5" fmla="*/ 97675 h 361333"/>
                <a:gd name="connsiteX6" fmla="*/ 300966 w 361670"/>
                <a:gd name="connsiteY6" fmla="*/ 116189 h 361333"/>
                <a:gd name="connsiteX7" fmla="*/ 282435 w 361670"/>
                <a:gd name="connsiteY7" fmla="*/ 134702 h 361333"/>
                <a:gd name="connsiteX8" fmla="*/ 263904 w 361670"/>
                <a:gd name="connsiteY8" fmla="*/ 116189 h 361333"/>
                <a:gd name="connsiteX9" fmla="*/ 282435 w 361670"/>
                <a:gd name="connsiteY9" fmla="*/ 97675 h 361333"/>
                <a:gd name="connsiteX10" fmla="*/ 182752 w 361670"/>
                <a:gd name="connsiteY10" fmla="*/ 97675 h 361333"/>
                <a:gd name="connsiteX11" fmla="*/ 201283 w 361670"/>
                <a:gd name="connsiteY11" fmla="*/ 116189 h 361333"/>
                <a:gd name="connsiteX12" fmla="*/ 182752 w 361670"/>
                <a:gd name="connsiteY12" fmla="*/ 134702 h 361333"/>
                <a:gd name="connsiteX13" fmla="*/ 164221 w 361670"/>
                <a:gd name="connsiteY13" fmla="*/ 116189 h 361333"/>
                <a:gd name="connsiteX14" fmla="*/ 182752 w 361670"/>
                <a:gd name="connsiteY14" fmla="*/ 97675 h 361333"/>
                <a:gd name="connsiteX15" fmla="*/ 82430 w 361670"/>
                <a:gd name="connsiteY15" fmla="*/ 97675 h 361333"/>
                <a:gd name="connsiteX16" fmla="*/ 100961 w 361670"/>
                <a:gd name="connsiteY16" fmla="*/ 116189 h 361333"/>
                <a:gd name="connsiteX17" fmla="*/ 82430 w 361670"/>
                <a:gd name="connsiteY17" fmla="*/ 134702 h 361333"/>
                <a:gd name="connsiteX18" fmla="*/ 63899 w 361670"/>
                <a:gd name="connsiteY18" fmla="*/ 116189 h 361333"/>
                <a:gd name="connsiteX19" fmla="*/ 82430 w 361670"/>
                <a:gd name="connsiteY19" fmla="*/ 97675 h 361333"/>
                <a:gd name="connsiteX20" fmla="*/ 35145 w 361670"/>
                <a:gd name="connsiteY20" fmla="*/ 196627 h 361333"/>
                <a:gd name="connsiteX21" fmla="*/ 30033 w 361670"/>
                <a:gd name="connsiteY21" fmla="*/ 199180 h 361333"/>
                <a:gd name="connsiteX22" fmla="*/ 26199 w 361670"/>
                <a:gd name="connsiteY22" fmla="*/ 197903 h 361333"/>
                <a:gd name="connsiteX23" fmla="*/ 24921 w 361670"/>
                <a:gd name="connsiteY23" fmla="*/ 188966 h 361333"/>
                <a:gd name="connsiteX24" fmla="*/ 53036 w 361670"/>
                <a:gd name="connsiteY24" fmla="*/ 149385 h 361333"/>
                <a:gd name="connsiteX25" fmla="*/ 61982 w 361670"/>
                <a:gd name="connsiteY25" fmla="*/ 148108 h 361333"/>
                <a:gd name="connsiteX26" fmla="*/ 63260 w 361670"/>
                <a:gd name="connsiteY26" fmla="*/ 157046 h 361333"/>
                <a:gd name="connsiteX27" fmla="*/ 35145 w 361670"/>
                <a:gd name="connsiteY27" fmla="*/ 196627 h 361333"/>
                <a:gd name="connsiteX28" fmla="*/ 106073 w 361670"/>
                <a:gd name="connsiteY28" fmla="*/ 217694 h 361333"/>
                <a:gd name="connsiteX29" fmla="*/ 100961 w 361670"/>
                <a:gd name="connsiteY29" fmla="*/ 220247 h 361333"/>
                <a:gd name="connsiteX30" fmla="*/ 100961 w 361670"/>
                <a:gd name="connsiteY30" fmla="*/ 266851 h 361333"/>
                <a:gd name="connsiteX31" fmla="*/ 94571 w 361670"/>
                <a:gd name="connsiteY31" fmla="*/ 273235 h 361333"/>
                <a:gd name="connsiteX32" fmla="*/ 88181 w 361670"/>
                <a:gd name="connsiteY32" fmla="*/ 266851 h 361333"/>
                <a:gd name="connsiteX33" fmla="*/ 88181 w 361670"/>
                <a:gd name="connsiteY33" fmla="*/ 220247 h 361333"/>
                <a:gd name="connsiteX34" fmla="*/ 76040 w 361670"/>
                <a:gd name="connsiteY34" fmla="*/ 220247 h 361333"/>
                <a:gd name="connsiteX35" fmla="*/ 76040 w 361670"/>
                <a:gd name="connsiteY35" fmla="*/ 266851 h 361333"/>
                <a:gd name="connsiteX36" fmla="*/ 69650 w 361670"/>
                <a:gd name="connsiteY36" fmla="*/ 273235 h 361333"/>
                <a:gd name="connsiteX37" fmla="*/ 63260 w 361670"/>
                <a:gd name="connsiteY37" fmla="*/ 266851 h 361333"/>
                <a:gd name="connsiteX38" fmla="*/ 63260 w 361670"/>
                <a:gd name="connsiteY38" fmla="*/ 220247 h 361333"/>
                <a:gd name="connsiteX39" fmla="*/ 58148 w 361670"/>
                <a:gd name="connsiteY39" fmla="*/ 217694 h 361333"/>
                <a:gd name="connsiteX40" fmla="*/ 56870 w 361670"/>
                <a:gd name="connsiteY40" fmla="*/ 212587 h 361333"/>
                <a:gd name="connsiteX41" fmla="*/ 69650 w 361670"/>
                <a:gd name="connsiteY41" fmla="*/ 151300 h 361333"/>
                <a:gd name="connsiteX42" fmla="*/ 76040 w 361670"/>
                <a:gd name="connsiteY42" fmla="*/ 146193 h 361333"/>
                <a:gd name="connsiteX43" fmla="*/ 88181 w 361670"/>
                <a:gd name="connsiteY43" fmla="*/ 146193 h 361333"/>
                <a:gd name="connsiteX44" fmla="*/ 94571 w 361670"/>
                <a:gd name="connsiteY44" fmla="*/ 151300 h 361333"/>
                <a:gd name="connsiteX45" fmla="*/ 107351 w 361670"/>
                <a:gd name="connsiteY45" fmla="*/ 212587 h 361333"/>
                <a:gd name="connsiteX46" fmla="*/ 106073 w 361670"/>
                <a:gd name="connsiteY46" fmla="*/ 217694 h 361333"/>
                <a:gd name="connsiteX47" fmla="*/ 154637 w 361670"/>
                <a:gd name="connsiteY47" fmla="*/ 148108 h 361333"/>
                <a:gd name="connsiteX48" fmla="*/ 132911 w 361670"/>
                <a:gd name="connsiteY48" fmla="*/ 104697 h 361333"/>
                <a:gd name="connsiteX49" fmla="*/ 111185 w 361670"/>
                <a:gd name="connsiteY49" fmla="*/ 148108 h 361333"/>
                <a:gd name="connsiteX50" fmla="*/ 105434 w 361670"/>
                <a:gd name="connsiteY50" fmla="*/ 151939 h 361333"/>
                <a:gd name="connsiteX51" fmla="*/ 102878 w 361670"/>
                <a:gd name="connsiteY51" fmla="*/ 151300 h 361333"/>
                <a:gd name="connsiteX52" fmla="*/ 100322 w 361670"/>
                <a:gd name="connsiteY52" fmla="*/ 143001 h 361333"/>
                <a:gd name="connsiteX53" fmla="*/ 127799 w 361670"/>
                <a:gd name="connsiteY53" fmla="*/ 88099 h 361333"/>
                <a:gd name="connsiteX54" fmla="*/ 128438 w 361670"/>
                <a:gd name="connsiteY54" fmla="*/ 87461 h 361333"/>
                <a:gd name="connsiteX55" fmla="*/ 129077 w 361670"/>
                <a:gd name="connsiteY55" fmla="*/ 86184 h 361333"/>
                <a:gd name="connsiteX56" fmla="*/ 130354 w 361670"/>
                <a:gd name="connsiteY56" fmla="*/ 85545 h 361333"/>
                <a:gd name="connsiteX57" fmla="*/ 130994 w 361670"/>
                <a:gd name="connsiteY57" fmla="*/ 84907 h 361333"/>
                <a:gd name="connsiteX58" fmla="*/ 131633 w 361670"/>
                <a:gd name="connsiteY58" fmla="*/ 84907 h 361333"/>
                <a:gd name="connsiteX59" fmla="*/ 132911 w 361670"/>
                <a:gd name="connsiteY59" fmla="*/ 84269 h 361333"/>
                <a:gd name="connsiteX60" fmla="*/ 134189 w 361670"/>
                <a:gd name="connsiteY60" fmla="*/ 84269 h 361333"/>
                <a:gd name="connsiteX61" fmla="*/ 135467 w 361670"/>
                <a:gd name="connsiteY61" fmla="*/ 84269 h 361333"/>
                <a:gd name="connsiteX62" fmla="*/ 136744 w 361670"/>
                <a:gd name="connsiteY62" fmla="*/ 84907 h 361333"/>
                <a:gd name="connsiteX63" fmla="*/ 137384 w 361670"/>
                <a:gd name="connsiteY63" fmla="*/ 84907 h 361333"/>
                <a:gd name="connsiteX64" fmla="*/ 138022 w 361670"/>
                <a:gd name="connsiteY64" fmla="*/ 85545 h 361333"/>
                <a:gd name="connsiteX65" fmla="*/ 139301 w 361670"/>
                <a:gd name="connsiteY65" fmla="*/ 86184 h 361333"/>
                <a:gd name="connsiteX66" fmla="*/ 139939 w 361670"/>
                <a:gd name="connsiteY66" fmla="*/ 87461 h 361333"/>
                <a:gd name="connsiteX67" fmla="*/ 140579 w 361670"/>
                <a:gd name="connsiteY67" fmla="*/ 88099 h 361333"/>
                <a:gd name="connsiteX68" fmla="*/ 168055 w 361670"/>
                <a:gd name="connsiteY68" fmla="*/ 143001 h 361333"/>
                <a:gd name="connsiteX69" fmla="*/ 165499 w 361670"/>
                <a:gd name="connsiteY69" fmla="*/ 151300 h 361333"/>
                <a:gd name="connsiteX70" fmla="*/ 162943 w 361670"/>
                <a:gd name="connsiteY70" fmla="*/ 151939 h 361333"/>
                <a:gd name="connsiteX71" fmla="*/ 154637 w 361670"/>
                <a:gd name="connsiteY71" fmla="*/ 148108 h 361333"/>
                <a:gd name="connsiteX72" fmla="*/ 207034 w 361670"/>
                <a:gd name="connsiteY72" fmla="*/ 217694 h 361333"/>
                <a:gd name="connsiteX73" fmla="*/ 201922 w 361670"/>
                <a:gd name="connsiteY73" fmla="*/ 220247 h 361333"/>
                <a:gd name="connsiteX74" fmla="*/ 201922 w 361670"/>
                <a:gd name="connsiteY74" fmla="*/ 266851 h 361333"/>
                <a:gd name="connsiteX75" fmla="*/ 195532 w 361670"/>
                <a:gd name="connsiteY75" fmla="*/ 273235 h 361333"/>
                <a:gd name="connsiteX76" fmla="*/ 189142 w 361670"/>
                <a:gd name="connsiteY76" fmla="*/ 266851 h 361333"/>
                <a:gd name="connsiteX77" fmla="*/ 189142 w 361670"/>
                <a:gd name="connsiteY77" fmla="*/ 220247 h 361333"/>
                <a:gd name="connsiteX78" fmla="*/ 177001 w 361670"/>
                <a:gd name="connsiteY78" fmla="*/ 220247 h 361333"/>
                <a:gd name="connsiteX79" fmla="*/ 177001 w 361670"/>
                <a:gd name="connsiteY79" fmla="*/ 266851 h 361333"/>
                <a:gd name="connsiteX80" fmla="*/ 170611 w 361670"/>
                <a:gd name="connsiteY80" fmla="*/ 273235 h 361333"/>
                <a:gd name="connsiteX81" fmla="*/ 164221 w 361670"/>
                <a:gd name="connsiteY81" fmla="*/ 266851 h 361333"/>
                <a:gd name="connsiteX82" fmla="*/ 164221 w 361670"/>
                <a:gd name="connsiteY82" fmla="*/ 220247 h 361333"/>
                <a:gd name="connsiteX83" fmla="*/ 159109 w 361670"/>
                <a:gd name="connsiteY83" fmla="*/ 217694 h 361333"/>
                <a:gd name="connsiteX84" fmla="*/ 157832 w 361670"/>
                <a:gd name="connsiteY84" fmla="*/ 212587 h 361333"/>
                <a:gd name="connsiteX85" fmla="*/ 170611 w 361670"/>
                <a:gd name="connsiteY85" fmla="*/ 151300 h 361333"/>
                <a:gd name="connsiteX86" fmla="*/ 177001 w 361670"/>
                <a:gd name="connsiteY86" fmla="*/ 146193 h 361333"/>
                <a:gd name="connsiteX87" fmla="*/ 189142 w 361670"/>
                <a:gd name="connsiteY87" fmla="*/ 146193 h 361333"/>
                <a:gd name="connsiteX88" fmla="*/ 195532 w 361670"/>
                <a:gd name="connsiteY88" fmla="*/ 151300 h 361333"/>
                <a:gd name="connsiteX89" fmla="*/ 208312 w 361670"/>
                <a:gd name="connsiteY89" fmla="*/ 212587 h 361333"/>
                <a:gd name="connsiteX90" fmla="*/ 207034 w 361670"/>
                <a:gd name="connsiteY90" fmla="*/ 217694 h 361333"/>
                <a:gd name="connsiteX91" fmla="*/ 254958 w 361670"/>
                <a:gd name="connsiteY91" fmla="*/ 148108 h 361333"/>
                <a:gd name="connsiteX92" fmla="*/ 233233 w 361670"/>
                <a:gd name="connsiteY92" fmla="*/ 104697 h 361333"/>
                <a:gd name="connsiteX93" fmla="*/ 211507 w 361670"/>
                <a:gd name="connsiteY93" fmla="*/ 148108 h 361333"/>
                <a:gd name="connsiteX94" fmla="*/ 205756 w 361670"/>
                <a:gd name="connsiteY94" fmla="*/ 151939 h 361333"/>
                <a:gd name="connsiteX95" fmla="*/ 203200 w 361670"/>
                <a:gd name="connsiteY95" fmla="*/ 151300 h 361333"/>
                <a:gd name="connsiteX96" fmla="*/ 200644 w 361670"/>
                <a:gd name="connsiteY96" fmla="*/ 143001 h 361333"/>
                <a:gd name="connsiteX97" fmla="*/ 228121 w 361670"/>
                <a:gd name="connsiteY97" fmla="*/ 88099 h 361333"/>
                <a:gd name="connsiteX98" fmla="*/ 228760 w 361670"/>
                <a:gd name="connsiteY98" fmla="*/ 87461 h 361333"/>
                <a:gd name="connsiteX99" fmla="*/ 229399 w 361670"/>
                <a:gd name="connsiteY99" fmla="*/ 86184 h 361333"/>
                <a:gd name="connsiteX100" fmla="*/ 230677 w 361670"/>
                <a:gd name="connsiteY100" fmla="*/ 85545 h 361333"/>
                <a:gd name="connsiteX101" fmla="*/ 231316 w 361670"/>
                <a:gd name="connsiteY101" fmla="*/ 84907 h 361333"/>
                <a:gd name="connsiteX102" fmla="*/ 231955 w 361670"/>
                <a:gd name="connsiteY102" fmla="*/ 84907 h 361333"/>
                <a:gd name="connsiteX103" fmla="*/ 233233 w 361670"/>
                <a:gd name="connsiteY103" fmla="*/ 84269 h 361333"/>
                <a:gd name="connsiteX104" fmla="*/ 234511 w 361670"/>
                <a:gd name="connsiteY104" fmla="*/ 84269 h 361333"/>
                <a:gd name="connsiteX105" fmla="*/ 235788 w 361670"/>
                <a:gd name="connsiteY105" fmla="*/ 84269 h 361333"/>
                <a:gd name="connsiteX106" fmla="*/ 237067 w 361670"/>
                <a:gd name="connsiteY106" fmla="*/ 84907 h 361333"/>
                <a:gd name="connsiteX107" fmla="*/ 237706 w 361670"/>
                <a:gd name="connsiteY107" fmla="*/ 84907 h 361333"/>
                <a:gd name="connsiteX108" fmla="*/ 238345 w 361670"/>
                <a:gd name="connsiteY108" fmla="*/ 85545 h 361333"/>
                <a:gd name="connsiteX109" fmla="*/ 239623 w 361670"/>
                <a:gd name="connsiteY109" fmla="*/ 86184 h 361333"/>
                <a:gd name="connsiteX110" fmla="*/ 240261 w 361670"/>
                <a:gd name="connsiteY110" fmla="*/ 87461 h 361333"/>
                <a:gd name="connsiteX111" fmla="*/ 240901 w 361670"/>
                <a:gd name="connsiteY111" fmla="*/ 88099 h 361333"/>
                <a:gd name="connsiteX112" fmla="*/ 268377 w 361670"/>
                <a:gd name="connsiteY112" fmla="*/ 143001 h 361333"/>
                <a:gd name="connsiteX113" fmla="*/ 265821 w 361670"/>
                <a:gd name="connsiteY113" fmla="*/ 151300 h 361333"/>
                <a:gd name="connsiteX114" fmla="*/ 263266 w 361670"/>
                <a:gd name="connsiteY114" fmla="*/ 151939 h 361333"/>
                <a:gd name="connsiteX115" fmla="*/ 254958 w 361670"/>
                <a:gd name="connsiteY115" fmla="*/ 148108 h 361333"/>
                <a:gd name="connsiteX116" fmla="*/ 306078 w 361670"/>
                <a:gd name="connsiteY116" fmla="*/ 217694 h 361333"/>
                <a:gd name="connsiteX117" fmla="*/ 300966 w 361670"/>
                <a:gd name="connsiteY117" fmla="*/ 220247 h 361333"/>
                <a:gd name="connsiteX118" fmla="*/ 300966 w 361670"/>
                <a:gd name="connsiteY118" fmla="*/ 266851 h 361333"/>
                <a:gd name="connsiteX119" fmla="*/ 294576 w 361670"/>
                <a:gd name="connsiteY119" fmla="*/ 273235 h 361333"/>
                <a:gd name="connsiteX120" fmla="*/ 288186 w 361670"/>
                <a:gd name="connsiteY120" fmla="*/ 266851 h 361333"/>
                <a:gd name="connsiteX121" fmla="*/ 288186 w 361670"/>
                <a:gd name="connsiteY121" fmla="*/ 220247 h 361333"/>
                <a:gd name="connsiteX122" fmla="*/ 276045 w 361670"/>
                <a:gd name="connsiteY122" fmla="*/ 220247 h 361333"/>
                <a:gd name="connsiteX123" fmla="*/ 276045 w 361670"/>
                <a:gd name="connsiteY123" fmla="*/ 266851 h 361333"/>
                <a:gd name="connsiteX124" fmla="*/ 269655 w 361670"/>
                <a:gd name="connsiteY124" fmla="*/ 273235 h 361333"/>
                <a:gd name="connsiteX125" fmla="*/ 263266 w 361670"/>
                <a:gd name="connsiteY125" fmla="*/ 266851 h 361333"/>
                <a:gd name="connsiteX126" fmla="*/ 263266 w 361670"/>
                <a:gd name="connsiteY126" fmla="*/ 220247 h 361333"/>
                <a:gd name="connsiteX127" fmla="*/ 258153 w 361670"/>
                <a:gd name="connsiteY127" fmla="*/ 217694 h 361333"/>
                <a:gd name="connsiteX128" fmla="*/ 256876 w 361670"/>
                <a:gd name="connsiteY128" fmla="*/ 212587 h 361333"/>
                <a:gd name="connsiteX129" fmla="*/ 269655 w 361670"/>
                <a:gd name="connsiteY129" fmla="*/ 151300 h 361333"/>
                <a:gd name="connsiteX130" fmla="*/ 276045 w 361670"/>
                <a:gd name="connsiteY130" fmla="*/ 146193 h 361333"/>
                <a:gd name="connsiteX131" fmla="*/ 288186 w 361670"/>
                <a:gd name="connsiteY131" fmla="*/ 146193 h 361333"/>
                <a:gd name="connsiteX132" fmla="*/ 294576 w 361670"/>
                <a:gd name="connsiteY132" fmla="*/ 151300 h 361333"/>
                <a:gd name="connsiteX133" fmla="*/ 307356 w 361670"/>
                <a:gd name="connsiteY133" fmla="*/ 212587 h 361333"/>
                <a:gd name="connsiteX134" fmla="*/ 306078 w 361670"/>
                <a:gd name="connsiteY134" fmla="*/ 217694 h 361333"/>
                <a:gd name="connsiteX135" fmla="*/ 334832 w 361670"/>
                <a:gd name="connsiteY135" fmla="*/ 199180 h 361333"/>
                <a:gd name="connsiteX136" fmla="*/ 329721 w 361670"/>
                <a:gd name="connsiteY136" fmla="*/ 196627 h 361333"/>
                <a:gd name="connsiteX137" fmla="*/ 301605 w 361670"/>
                <a:gd name="connsiteY137" fmla="*/ 157046 h 361333"/>
                <a:gd name="connsiteX138" fmla="*/ 302883 w 361670"/>
                <a:gd name="connsiteY138" fmla="*/ 148108 h 361333"/>
                <a:gd name="connsiteX139" fmla="*/ 311829 w 361670"/>
                <a:gd name="connsiteY139" fmla="*/ 149385 h 361333"/>
                <a:gd name="connsiteX140" fmla="*/ 339945 w 361670"/>
                <a:gd name="connsiteY140" fmla="*/ 188966 h 361333"/>
                <a:gd name="connsiteX141" fmla="*/ 338667 w 361670"/>
                <a:gd name="connsiteY141" fmla="*/ 197903 h 361333"/>
                <a:gd name="connsiteX142" fmla="*/ 334832 w 361670"/>
                <a:gd name="connsiteY142" fmla="*/ 199180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361670" h="361333">
                  <a:moveTo>
                    <a:pt x="180835" y="0"/>
                  </a:moveTo>
                  <a:cubicBezTo>
                    <a:pt x="80513" y="0"/>
                    <a:pt x="0" y="81077"/>
                    <a:pt x="0" y="180667"/>
                  </a:cubicBezTo>
                  <a:cubicBezTo>
                    <a:pt x="0" y="280895"/>
                    <a:pt x="81152" y="361333"/>
                    <a:pt x="180835" y="361333"/>
                  </a:cubicBezTo>
                  <a:cubicBezTo>
                    <a:pt x="280518" y="361333"/>
                    <a:pt x="361670" y="280257"/>
                    <a:pt x="361670" y="180667"/>
                  </a:cubicBezTo>
                  <a:cubicBezTo>
                    <a:pt x="361670" y="81077"/>
                    <a:pt x="280518" y="0"/>
                    <a:pt x="180835" y="0"/>
                  </a:cubicBezTo>
                  <a:close/>
                  <a:moveTo>
                    <a:pt x="282435" y="97675"/>
                  </a:moveTo>
                  <a:cubicBezTo>
                    <a:pt x="292659" y="97675"/>
                    <a:pt x="300966" y="105974"/>
                    <a:pt x="300966" y="116189"/>
                  </a:cubicBezTo>
                  <a:cubicBezTo>
                    <a:pt x="300966" y="126403"/>
                    <a:pt x="292659" y="134702"/>
                    <a:pt x="282435" y="134702"/>
                  </a:cubicBezTo>
                  <a:cubicBezTo>
                    <a:pt x="272211" y="134702"/>
                    <a:pt x="263904" y="126403"/>
                    <a:pt x="263904" y="116189"/>
                  </a:cubicBezTo>
                  <a:cubicBezTo>
                    <a:pt x="263904" y="105974"/>
                    <a:pt x="272211" y="97675"/>
                    <a:pt x="282435" y="97675"/>
                  </a:cubicBezTo>
                  <a:close/>
                  <a:moveTo>
                    <a:pt x="182752" y="97675"/>
                  </a:moveTo>
                  <a:cubicBezTo>
                    <a:pt x="192976" y="97675"/>
                    <a:pt x="201283" y="105974"/>
                    <a:pt x="201283" y="116189"/>
                  </a:cubicBezTo>
                  <a:cubicBezTo>
                    <a:pt x="201283" y="126403"/>
                    <a:pt x="192976" y="134702"/>
                    <a:pt x="182752" y="134702"/>
                  </a:cubicBezTo>
                  <a:cubicBezTo>
                    <a:pt x="172528" y="134702"/>
                    <a:pt x="164221" y="126403"/>
                    <a:pt x="164221" y="116189"/>
                  </a:cubicBezTo>
                  <a:cubicBezTo>
                    <a:pt x="164860" y="105974"/>
                    <a:pt x="172528" y="97675"/>
                    <a:pt x="182752" y="97675"/>
                  </a:cubicBezTo>
                  <a:close/>
                  <a:moveTo>
                    <a:pt x="82430" y="97675"/>
                  </a:moveTo>
                  <a:cubicBezTo>
                    <a:pt x="92654" y="97675"/>
                    <a:pt x="100961" y="105974"/>
                    <a:pt x="100961" y="116189"/>
                  </a:cubicBezTo>
                  <a:cubicBezTo>
                    <a:pt x="100961" y="126403"/>
                    <a:pt x="92654" y="134702"/>
                    <a:pt x="82430" y="134702"/>
                  </a:cubicBezTo>
                  <a:cubicBezTo>
                    <a:pt x="72206" y="134702"/>
                    <a:pt x="63899" y="126403"/>
                    <a:pt x="63899" y="116189"/>
                  </a:cubicBezTo>
                  <a:cubicBezTo>
                    <a:pt x="63899" y="105974"/>
                    <a:pt x="72206" y="97675"/>
                    <a:pt x="82430" y="97675"/>
                  </a:cubicBezTo>
                  <a:close/>
                  <a:moveTo>
                    <a:pt x="35145" y="196627"/>
                  </a:moveTo>
                  <a:cubicBezTo>
                    <a:pt x="33867" y="198542"/>
                    <a:pt x="31950" y="199180"/>
                    <a:pt x="30033" y="199180"/>
                  </a:cubicBezTo>
                  <a:cubicBezTo>
                    <a:pt x="28755" y="199180"/>
                    <a:pt x="27477" y="198542"/>
                    <a:pt x="26199" y="197903"/>
                  </a:cubicBezTo>
                  <a:cubicBezTo>
                    <a:pt x="23004" y="195988"/>
                    <a:pt x="22365" y="192158"/>
                    <a:pt x="24921" y="188966"/>
                  </a:cubicBezTo>
                  <a:lnTo>
                    <a:pt x="53036" y="149385"/>
                  </a:lnTo>
                  <a:cubicBezTo>
                    <a:pt x="54953" y="146193"/>
                    <a:pt x="58788" y="145555"/>
                    <a:pt x="61982" y="148108"/>
                  </a:cubicBezTo>
                  <a:cubicBezTo>
                    <a:pt x="65177" y="150024"/>
                    <a:pt x="65816" y="153854"/>
                    <a:pt x="63260" y="157046"/>
                  </a:cubicBezTo>
                  <a:lnTo>
                    <a:pt x="35145" y="196627"/>
                  </a:lnTo>
                  <a:close/>
                  <a:moveTo>
                    <a:pt x="106073" y="217694"/>
                  </a:moveTo>
                  <a:cubicBezTo>
                    <a:pt x="104795" y="218971"/>
                    <a:pt x="102878" y="220247"/>
                    <a:pt x="100961" y="220247"/>
                  </a:cubicBezTo>
                  <a:lnTo>
                    <a:pt x="100961" y="266851"/>
                  </a:lnTo>
                  <a:cubicBezTo>
                    <a:pt x="100961" y="270681"/>
                    <a:pt x="98405" y="273235"/>
                    <a:pt x="94571" y="273235"/>
                  </a:cubicBezTo>
                  <a:cubicBezTo>
                    <a:pt x="90737" y="273235"/>
                    <a:pt x="88181" y="270681"/>
                    <a:pt x="88181" y="266851"/>
                  </a:cubicBezTo>
                  <a:lnTo>
                    <a:pt x="88181" y="220247"/>
                  </a:lnTo>
                  <a:lnTo>
                    <a:pt x="76040" y="220247"/>
                  </a:lnTo>
                  <a:lnTo>
                    <a:pt x="76040" y="266851"/>
                  </a:lnTo>
                  <a:cubicBezTo>
                    <a:pt x="76040" y="270681"/>
                    <a:pt x="73484" y="273235"/>
                    <a:pt x="69650" y="273235"/>
                  </a:cubicBezTo>
                  <a:cubicBezTo>
                    <a:pt x="65816" y="273235"/>
                    <a:pt x="63260" y="270681"/>
                    <a:pt x="63260" y="266851"/>
                  </a:cubicBezTo>
                  <a:lnTo>
                    <a:pt x="63260" y="220247"/>
                  </a:lnTo>
                  <a:cubicBezTo>
                    <a:pt x="61343" y="220247"/>
                    <a:pt x="59426" y="219609"/>
                    <a:pt x="58148" y="217694"/>
                  </a:cubicBezTo>
                  <a:cubicBezTo>
                    <a:pt x="56870" y="216417"/>
                    <a:pt x="56231" y="214502"/>
                    <a:pt x="56870" y="212587"/>
                  </a:cubicBezTo>
                  <a:lnTo>
                    <a:pt x="69650" y="151300"/>
                  </a:lnTo>
                  <a:cubicBezTo>
                    <a:pt x="70289" y="148108"/>
                    <a:pt x="72845" y="146193"/>
                    <a:pt x="76040" y="146193"/>
                  </a:cubicBezTo>
                  <a:lnTo>
                    <a:pt x="88181" y="146193"/>
                  </a:lnTo>
                  <a:cubicBezTo>
                    <a:pt x="91376" y="146193"/>
                    <a:pt x="93932" y="148108"/>
                    <a:pt x="94571" y="151300"/>
                  </a:cubicBezTo>
                  <a:lnTo>
                    <a:pt x="107351" y="212587"/>
                  </a:lnTo>
                  <a:cubicBezTo>
                    <a:pt x="107990" y="214502"/>
                    <a:pt x="107351" y="216417"/>
                    <a:pt x="106073" y="217694"/>
                  </a:cubicBezTo>
                  <a:close/>
                  <a:moveTo>
                    <a:pt x="154637" y="148108"/>
                  </a:moveTo>
                  <a:lnTo>
                    <a:pt x="132911" y="104697"/>
                  </a:lnTo>
                  <a:lnTo>
                    <a:pt x="111185" y="148108"/>
                  </a:lnTo>
                  <a:cubicBezTo>
                    <a:pt x="109907" y="150662"/>
                    <a:pt x="107990" y="151939"/>
                    <a:pt x="105434" y="151939"/>
                  </a:cubicBezTo>
                  <a:cubicBezTo>
                    <a:pt x="104156" y="151939"/>
                    <a:pt x="103517" y="151939"/>
                    <a:pt x="102878" y="151300"/>
                  </a:cubicBezTo>
                  <a:cubicBezTo>
                    <a:pt x="99683" y="150024"/>
                    <a:pt x="98405" y="146193"/>
                    <a:pt x="100322" y="143001"/>
                  </a:cubicBezTo>
                  <a:lnTo>
                    <a:pt x="127799" y="88099"/>
                  </a:lnTo>
                  <a:cubicBezTo>
                    <a:pt x="127799" y="88099"/>
                    <a:pt x="127799" y="87461"/>
                    <a:pt x="128438" y="87461"/>
                  </a:cubicBezTo>
                  <a:cubicBezTo>
                    <a:pt x="128438" y="86822"/>
                    <a:pt x="129077" y="86822"/>
                    <a:pt x="129077" y="86184"/>
                  </a:cubicBezTo>
                  <a:cubicBezTo>
                    <a:pt x="129077" y="86184"/>
                    <a:pt x="129716" y="85545"/>
                    <a:pt x="130354" y="85545"/>
                  </a:cubicBezTo>
                  <a:cubicBezTo>
                    <a:pt x="130354" y="85545"/>
                    <a:pt x="130994" y="84907"/>
                    <a:pt x="130994" y="84907"/>
                  </a:cubicBezTo>
                  <a:cubicBezTo>
                    <a:pt x="130994" y="84907"/>
                    <a:pt x="130994" y="84907"/>
                    <a:pt x="131633" y="84907"/>
                  </a:cubicBezTo>
                  <a:cubicBezTo>
                    <a:pt x="132272" y="84907"/>
                    <a:pt x="132272" y="84907"/>
                    <a:pt x="132911" y="84269"/>
                  </a:cubicBezTo>
                  <a:cubicBezTo>
                    <a:pt x="133549" y="84269"/>
                    <a:pt x="133549" y="84269"/>
                    <a:pt x="134189" y="84269"/>
                  </a:cubicBezTo>
                  <a:cubicBezTo>
                    <a:pt x="134828" y="84269"/>
                    <a:pt x="134828" y="84269"/>
                    <a:pt x="135467" y="84269"/>
                  </a:cubicBezTo>
                  <a:cubicBezTo>
                    <a:pt x="136106" y="84269"/>
                    <a:pt x="136106" y="84269"/>
                    <a:pt x="136744" y="84907"/>
                  </a:cubicBezTo>
                  <a:cubicBezTo>
                    <a:pt x="136744" y="84907"/>
                    <a:pt x="136744" y="84907"/>
                    <a:pt x="137384" y="84907"/>
                  </a:cubicBezTo>
                  <a:cubicBezTo>
                    <a:pt x="137384" y="84907"/>
                    <a:pt x="138022" y="85545"/>
                    <a:pt x="138022" y="85545"/>
                  </a:cubicBezTo>
                  <a:cubicBezTo>
                    <a:pt x="138662" y="85545"/>
                    <a:pt x="138662" y="86184"/>
                    <a:pt x="139301" y="86184"/>
                  </a:cubicBezTo>
                  <a:cubicBezTo>
                    <a:pt x="139301" y="86184"/>
                    <a:pt x="139939" y="86822"/>
                    <a:pt x="139939" y="87461"/>
                  </a:cubicBezTo>
                  <a:cubicBezTo>
                    <a:pt x="139939" y="87461"/>
                    <a:pt x="140579" y="88099"/>
                    <a:pt x="140579" y="88099"/>
                  </a:cubicBezTo>
                  <a:lnTo>
                    <a:pt x="168055" y="143001"/>
                  </a:lnTo>
                  <a:cubicBezTo>
                    <a:pt x="169333" y="146193"/>
                    <a:pt x="168055" y="150024"/>
                    <a:pt x="165499" y="151300"/>
                  </a:cubicBezTo>
                  <a:cubicBezTo>
                    <a:pt x="164860" y="151939"/>
                    <a:pt x="163582" y="151939"/>
                    <a:pt x="162943" y="151939"/>
                  </a:cubicBezTo>
                  <a:cubicBezTo>
                    <a:pt x="157832" y="151939"/>
                    <a:pt x="155914" y="150662"/>
                    <a:pt x="154637" y="148108"/>
                  </a:cubicBezTo>
                  <a:close/>
                  <a:moveTo>
                    <a:pt x="207034" y="217694"/>
                  </a:moveTo>
                  <a:cubicBezTo>
                    <a:pt x="205756" y="218971"/>
                    <a:pt x="203839" y="220247"/>
                    <a:pt x="201922" y="220247"/>
                  </a:cubicBezTo>
                  <a:lnTo>
                    <a:pt x="201922" y="266851"/>
                  </a:lnTo>
                  <a:cubicBezTo>
                    <a:pt x="201922" y="270681"/>
                    <a:pt x="199366" y="273235"/>
                    <a:pt x="195532" y="273235"/>
                  </a:cubicBezTo>
                  <a:cubicBezTo>
                    <a:pt x="191698" y="273235"/>
                    <a:pt x="189142" y="270681"/>
                    <a:pt x="189142" y="266851"/>
                  </a:cubicBezTo>
                  <a:lnTo>
                    <a:pt x="189142" y="220247"/>
                  </a:lnTo>
                  <a:lnTo>
                    <a:pt x="177001" y="220247"/>
                  </a:lnTo>
                  <a:lnTo>
                    <a:pt x="177001" y="266851"/>
                  </a:lnTo>
                  <a:cubicBezTo>
                    <a:pt x="177001" y="270681"/>
                    <a:pt x="174445" y="273235"/>
                    <a:pt x="170611" y="273235"/>
                  </a:cubicBezTo>
                  <a:cubicBezTo>
                    <a:pt x="166777" y="273235"/>
                    <a:pt x="164221" y="270681"/>
                    <a:pt x="164221" y="266851"/>
                  </a:cubicBezTo>
                  <a:lnTo>
                    <a:pt x="164221" y="220247"/>
                  </a:lnTo>
                  <a:cubicBezTo>
                    <a:pt x="162304" y="220247"/>
                    <a:pt x="160387" y="219609"/>
                    <a:pt x="159109" y="217694"/>
                  </a:cubicBezTo>
                  <a:cubicBezTo>
                    <a:pt x="157832" y="216417"/>
                    <a:pt x="157192" y="214502"/>
                    <a:pt x="157832" y="212587"/>
                  </a:cubicBezTo>
                  <a:lnTo>
                    <a:pt x="170611" y="151300"/>
                  </a:lnTo>
                  <a:cubicBezTo>
                    <a:pt x="171250" y="148108"/>
                    <a:pt x="173806" y="146193"/>
                    <a:pt x="177001" y="146193"/>
                  </a:cubicBezTo>
                  <a:lnTo>
                    <a:pt x="189142" y="146193"/>
                  </a:lnTo>
                  <a:cubicBezTo>
                    <a:pt x="192337" y="146193"/>
                    <a:pt x="194893" y="148108"/>
                    <a:pt x="195532" y="151300"/>
                  </a:cubicBezTo>
                  <a:lnTo>
                    <a:pt x="208312" y="212587"/>
                  </a:lnTo>
                  <a:cubicBezTo>
                    <a:pt x="208312" y="214502"/>
                    <a:pt x="208312" y="216417"/>
                    <a:pt x="207034" y="217694"/>
                  </a:cubicBezTo>
                  <a:close/>
                  <a:moveTo>
                    <a:pt x="254958" y="148108"/>
                  </a:moveTo>
                  <a:lnTo>
                    <a:pt x="233233" y="104697"/>
                  </a:lnTo>
                  <a:lnTo>
                    <a:pt x="211507" y="148108"/>
                  </a:lnTo>
                  <a:cubicBezTo>
                    <a:pt x="210229" y="150662"/>
                    <a:pt x="208312" y="151939"/>
                    <a:pt x="205756" y="151939"/>
                  </a:cubicBezTo>
                  <a:cubicBezTo>
                    <a:pt x="205117" y="151939"/>
                    <a:pt x="203839" y="151939"/>
                    <a:pt x="203200" y="151300"/>
                  </a:cubicBezTo>
                  <a:cubicBezTo>
                    <a:pt x="200005" y="150024"/>
                    <a:pt x="198727" y="146193"/>
                    <a:pt x="200644" y="143001"/>
                  </a:cubicBezTo>
                  <a:lnTo>
                    <a:pt x="228121" y="88099"/>
                  </a:lnTo>
                  <a:cubicBezTo>
                    <a:pt x="228121" y="88099"/>
                    <a:pt x="228121" y="87461"/>
                    <a:pt x="228760" y="87461"/>
                  </a:cubicBezTo>
                  <a:cubicBezTo>
                    <a:pt x="228760" y="86822"/>
                    <a:pt x="229399" y="86822"/>
                    <a:pt x="229399" y="86184"/>
                  </a:cubicBezTo>
                  <a:cubicBezTo>
                    <a:pt x="229399" y="86184"/>
                    <a:pt x="230038" y="85545"/>
                    <a:pt x="230677" y="85545"/>
                  </a:cubicBezTo>
                  <a:cubicBezTo>
                    <a:pt x="230677" y="85545"/>
                    <a:pt x="231316" y="84907"/>
                    <a:pt x="231316" y="84907"/>
                  </a:cubicBezTo>
                  <a:cubicBezTo>
                    <a:pt x="231316" y="84907"/>
                    <a:pt x="231316" y="84907"/>
                    <a:pt x="231955" y="84907"/>
                  </a:cubicBezTo>
                  <a:cubicBezTo>
                    <a:pt x="232593" y="84907"/>
                    <a:pt x="232593" y="84907"/>
                    <a:pt x="233233" y="84269"/>
                  </a:cubicBezTo>
                  <a:cubicBezTo>
                    <a:pt x="233872" y="84269"/>
                    <a:pt x="233872" y="84269"/>
                    <a:pt x="234511" y="84269"/>
                  </a:cubicBezTo>
                  <a:cubicBezTo>
                    <a:pt x="235150" y="84269"/>
                    <a:pt x="235150" y="84269"/>
                    <a:pt x="235788" y="84269"/>
                  </a:cubicBezTo>
                  <a:cubicBezTo>
                    <a:pt x="236428" y="84269"/>
                    <a:pt x="236428" y="84269"/>
                    <a:pt x="237067" y="84907"/>
                  </a:cubicBezTo>
                  <a:cubicBezTo>
                    <a:pt x="237067" y="84907"/>
                    <a:pt x="237067" y="84907"/>
                    <a:pt x="237706" y="84907"/>
                  </a:cubicBezTo>
                  <a:cubicBezTo>
                    <a:pt x="237706" y="84907"/>
                    <a:pt x="238345" y="85545"/>
                    <a:pt x="238345" y="85545"/>
                  </a:cubicBezTo>
                  <a:cubicBezTo>
                    <a:pt x="238983" y="85545"/>
                    <a:pt x="238983" y="86184"/>
                    <a:pt x="239623" y="86184"/>
                  </a:cubicBezTo>
                  <a:cubicBezTo>
                    <a:pt x="239623" y="86184"/>
                    <a:pt x="240261" y="86822"/>
                    <a:pt x="240261" y="87461"/>
                  </a:cubicBezTo>
                  <a:cubicBezTo>
                    <a:pt x="240261" y="87461"/>
                    <a:pt x="240901" y="88099"/>
                    <a:pt x="240901" y="88099"/>
                  </a:cubicBezTo>
                  <a:lnTo>
                    <a:pt x="268377" y="143001"/>
                  </a:lnTo>
                  <a:cubicBezTo>
                    <a:pt x="269655" y="146193"/>
                    <a:pt x="268377" y="150024"/>
                    <a:pt x="265821" y="151300"/>
                  </a:cubicBezTo>
                  <a:cubicBezTo>
                    <a:pt x="265182" y="151939"/>
                    <a:pt x="263904" y="151939"/>
                    <a:pt x="263266" y="151939"/>
                  </a:cubicBezTo>
                  <a:cubicBezTo>
                    <a:pt x="258153" y="151939"/>
                    <a:pt x="256236" y="150662"/>
                    <a:pt x="254958" y="148108"/>
                  </a:cubicBezTo>
                  <a:close/>
                  <a:moveTo>
                    <a:pt x="306078" y="217694"/>
                  </a:moveTo>
                  <a:cubicBezTo>
                    <a:pt x="304800" y="218971"/>
                    <a:pt x="302883" y="220247"/>
                    <a:pt x="300966" y="220247"/>
                  </a:cubicBezTo>
                  <a:lnTo>
                    <a:pt x="300966" y="266851"/>
                  </a:lnTo>
                  <a:cubicBezTo>
                    <a:pt x="300966" y="270681"/>
                    <a:pt x="298410" y="273235"/>
                    <a:pt x="294576" y="273235"/>
                  </a:cubicBezTo>
                  <a:cubicBezTo>
                    <a:pt x="290742" y="273235"/>
                    <a:pt x="288186" y="270681"/>
                    <a:pt x="288186" y="266851"/>
                  </a:cubicBezTo>
                  <a:lnTo>
                    <a:pt x="288186" y="220247"/>
                  </a:lnTo>
                  <a:lnTo>
                    <a:pt x="276045" y="220247"/>
                  </a:lnTo>
                  <a:lnTo>
                    <a:pt x="276045" y="266851"/>
                  </a:lnTo>
                  <a:cubicBezTo>
                    <a:pt x="276045" y="270681"/>
                    <a:pt x="273489" y="273235"/>
                    <a:pt x="269655" y="273235"/>
                  </a:cubicBezTo>
                  <a:cubicBezTo>
                    <a:pt x="265821" y="273235"/>
                    <a:pt x="263266" y="270681"/>
                    <a:pt x="263266" y="266851"/>
                  </a:cubicBezTo>
                  <a:lnTo>
                    <a:pt x="263266" y="220247"/>
                  </a:lnTo>
                  <a:cubicBezTo>
                    <a:pt x="261348" y="220247"/>
                    <a:pt x="259431" y="219609"/>
                    <a:pt x="258153" y="217694"/>
                  </a:cubicBezTo>
                  <a:cubicBezTo>
                    <a:pt x="256876" y="216417"/>
                    <a:pt x="256236" y="214502"/>
                    <a:pt x="256876" y="212587"/>
                  </a:cubicBezTo>
                  <a:lnTo>
                    <a:pt x="269655" y="151300"/>
                  </a:lnTo>
                  <a:cubicBezTo>
                    <a:pt x="270294" y="148108"/>
                    <a:pt x="272850" y="146193"/>
                    <a:pt x="276045" y="146193"/>
                  </a:cubicBezTo>
                  <a:lnTo>
                    <a:pt x="288186" y="146193"/>
                  </a:lnTo>
                  <a:cubicBezTo>
                    <a:pt x="291381" y="146193"/>
                    <a:pt x="293937" y="148108"/>
                    <a:pt x="294576" y="151300"/>
                  </a:cubicBezTo>
                  <a:lnTo>
                    <a:pt x="307356" y="212587"/>
                  </a:lnTo>
                  <a:cubicBezTo>
                    <a:pt x="307995" y="214502"/>
                    <a:pt x="307356" y="216417"/>
                    <a:pt x="306078" y="217694"/>
                  </a:cubicBezTo>
                  <a:close/>
                  <a:moveTo>
                    <a:pt x="334832" y="199180"/>
                  </a:moveTo>
                  <a:cubicBezTo>
                    <a:pt x="332916" y="199180"/>
                    <a:pt x="330999" y="198542"/>
                    <a:pt x="329721" y="196627"/>
                  </a:cubicBezTo>
                  <a:lnTo>
                    <a:pt x="301605" y="157046"/>
                  </a:lnTo>
                  <a:cubicBezTo>
                    <a:pt x="299688" y="153854"/>
                    <a:pt x="300327" y="150024"/>
                    <a:pt x="302883" y="148108"/>
                  </a:cubicBezTo>
                  <a:cubicBezTo>
                    <a:pt x="306078" y="146193"/>
                    <a:pt x="309912" y="146832"/>
                    <a:pt x="311829" y="149385"/>
                  </a:cubicBezTo>
                  <a:lnTo>
                    <a:pt x="339945" y="188966"/>
                  </a:lnTo>
                  <a:cubicBezTo>
                    <a:pt x="341862" y="192158"/>
                    <a:pt x="341222" y="195988"/>
                    <a:pt x="338667" y="197903"/>
                  </a:cubicBezTo>
                  <a:cubicBezTo>
                    <a:pt x="337389" y="198542"/>
                    <a:pt x="336111" y="199180"/>
                    <a:pt x="334832" y="199180"/>
                  </a:cubicBezTo>
                  <a:close/>
                </a:path>
              </a:pathLst>
            </a:custGeom>
            <a:grpFill/>
            <a:ln w="6390" cap="flat">
              <a:noFill/>
              <a:prstDash val="solid"/>
              <a:miter/>
            </a:ln>
          </p:spPr>
          <p:txBody>
            <a:bodyPr rtlCol="0" anchor="ctr"/>
            <a:lstStyle/>
            <a:p>
              <a:endParaRPr lang="en-US"/>
            </a:p>
          </p:txBody>
        </p:sp>
      </p:grpSp>
      <p:sp>
        <p:nvSpPr>
          <p:cNvPr id="173" name="Title 2">
            <a:extLst>
              <a:ext uri="{FF2B5EF4-FFF2-40B4-BE49-F238E27FC236}">
                <a16:creationId xmlns:a16="http://schemas.microsoft.com/office/drawing/2014/main" id="{EEAEE617-6D03-4317-AE8B-B5BC14CD027B}"/>
              </a:ext>
            </a:extLst>
          </p:cNvPr>
          <p:cNvSpPr txBox="1">
            <a:spLocks/>
          </p:cNvSpPr>
          <p:nvPr/>
        </p:nvSpPr>
        <p:spPr bwMode="gray">
          <a:xfrm>
            <a:off x="1396637" y="2870586"/>
            <a:ext cx="2163009" cy="300903"/>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1800" dirty="0">
                <a:solidFill>
                  <a:schemeClr val="bg1"/>
                </a:solidFill>
              </a:rPr>
              <a:t>Engagement Workshops </a:t>
            </a:r>
          </a:p>
        </p:txBody>
      </p:sp>
      <p:sp>
        <p:nvSpPr>
          <p:cNvPr id="174" name="Title 2">
            <a:extLst>
              <a:ext uri="{FF2B5EF4-FFF2-40B4-BE49-F238E27FC236}">
                <a16:creationId xmlns:a16="http://schemas.microsoft.com/office/drawing/2014/main" id="{1E9CE856-10DC-4C87-A751-EF2449B8FD92}"/>
              </a:ext>
            </a:extLst>
          </p:cNvPr>
          <p:cNvSpPr txBox="1">
            <a:spLocks/>
          </p:cNvSpPr>
          <p:nvPr/>
        </p:nvSpPr>
        <p:spPr bwMode="gray">
          <a:xfrm>
            <a:off x="1396342" y="1462030"/>
            <a:ext cx="1088374" cy="379825"/>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dirty="0">
                <a:solidFill>
                  <a:schemeClr val="bg1"/>
                </a:solidFill>
              </a:rPr>
              <a:t>80</a:t>
            </a:r>
          </a:p>
        </p:txBody>
      </p:sp>
      <p:sp>
        <p:nvSpPr>
          <p:cNvPr id="176" name="Title 2">
            <a:extLst>
              <a:ext uri="{FF2B5EF4-FFF2-40B4-BE49-F238E27FC236}">
                <a16:creationId xmlns:a16="http://schemas.microsoft.com/office/drawing/2014/main" id="{D3CA4532-CF8E-4D56-8409-08012C23A68B}"/>
              </a:ext>
            </a:extLst>
          </p:cNvPr>
          <p:cNvSpPr txBox="1">
            <a:spLocks/>
          </p:cNvSpPr>
          <p:nvPr/>
        </p:nvSpPr>
        <p:spPr bwMode="gray">
          <a:xfrm>
            <a:off x="1386329" y="2472838"/>
            <a:ext cx="1088374" cy="379825"/>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dirty="0">
                <a:solidFill>
                  <a:schemeClr val="bg1"/>
                </a:solidFill>
              </a:rPr>
              <a:t>11</a:t>
            </a:r>
          </a:p>
        </p:txBody>
      </p:sp>
      <p:sp>
        <p:nvSpPr>
          <p:cNvPr id="177" name="Title 2">
            <a:extLst>
              <a:ext uri="{FF2B5EF4-FFF2-40B4-BE49-F238E27FC236}">
                <a16:creationId xmlns:a16="http://schemas.microsoft.com/office/drawing/2014/main" id="{D2B52DA3-5194-4966-AE49-DEB6BE9F8C6E}"/>
              </a:ext>
            </a:extLst>
          </p:cNvPr>
          <p:cNvSpPr txBox="1">
            <a:spLocks/>
          </p:cNvSpPr>
          <p:nvPr/>
        </p:nvSpPr>
        <p:spPr bwMode="gray">
          <a:xfrm>
            <a:off x="1408532" y="4144638"/>
            <a:ext cx="3547020" cy="300903"/>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1800">
                <a:solidFill>
                  <a:schemeClr val="bg1"/>
                </a:solidFill>
              </a:rPr>
              <a:t>Priority Groups </a:t>
            </a:r>
          </a:p>
        </p:txBody>
      </p:sp>
      <p:sp>
        <p:nvSpPr>
          <p:cNvPr id="178" name="Title 2">
            <a:extLst>
              <a:ext uri="{FF2B5EF4-FFF2-40B4-BE49-F238E27FC236}">
                <a16:creationId xmlns:a16="http://schemas.microsoft.com/office/drawing/2014/main" id="{75D237E8-749C-4B7A-BDA1-022A60C27B98}"/>
              </a:ext>
            </a:extLst>
          </p:cNvPr>
          <p:cNvSpPr txBox="1">
            <a:spLocks/>
          </p:cNvSpPr>
          <p:nvPr/>
        </p:nvSpPr>
        <p:spPr bwMode="gray">
          <a:xfrm>
            <a:off x="1394071" y="3764813"/>
            <a:ext cx="1088374" cy="379825"/>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3200" b="1">
                <a:solidFill>
                  <a:schemeClr val="bg1"/>
                </a:solidFill>
              </a:rPr>
              <a:t>5</a:t>
            </a:r>
          </a:p>
        </p:txBody>
      </p:sp>
      <p:grpSp>
        <p:nvGrpSpPr>
          <p:cNvPr id="187" name="Graphic 4">
            <a:extLst>
              <a:ext uri="{FF2B5EF4-FFF2-40B4-BE49-F238E27FC236}">
                <a16:creationId xmlns:a16="http://schemas.microsoft.com/office/drawing/2014/main" id="{A8D6829F-9C3C-464C-B4C9-7502E48A2CB1}"/>
              </a:ext>
            </a:extLst>
          </p:cNvPr>
          <p:cNvGrpSpPr/>
          <p:nvPr/>
        </p:nvGrpSpPr>
        <p:grpSpPr>
          <a:xfrm>
            <a:off x="506244" y="3729076"/>
            <a:ext cx="792000" cy="792000"/>
            <a:chOff x="7192513" y="4308712"/>
            <a:chExt cx="361670" cy="361333"/>
          </a:xfrm>
          <a:solidFill>
            <a:schemeClr val="bg1"/>
          </a:solidFill>
        </p:grpSpPr>
        <p:sp>
          <p:nvSpPr>
            <p:cNvPr id="188" name="Graphic 4">
              <a:extLst>
                <a:ext uri="{FF2B5EF4-FFF2-40B4-BE49-F238E27FC236}">
                  <a16:creationId xmlns:a16="http://schemas.microsoft.com/office/drawing/2014/main" id="{2829E3EF-8DD5-4EB0-8C26-DBF16644409D}"/>
                </a:ext>
              </a:extLst>
            </p:cNvPr>
            <p:cNvSpPr/>
            <p:nvPr/>
          </p:nvSpPr>
          <p:spPr>
            <a:xfrm>
              <a:off x="7288362" y="4438945"/>
              <a:ext cx="26838" cy="56817"/>
            </a:xfrm>
            <a:custGeom>
              <a:avLst/>
              <a:gdLst>
                <a:gd name="connsiteX0" fmla="*/ 11502 w 26838"/>
                <a:gd name="connsiteY0" fmla="*/ 0 h 56817"/>
                <a:gd name="connsiteX1" fmla="*/ 0 w 26838"/>
                <a:gd name="connsiteY1" fmla="*/ 56817 h 56817"/>
                <a:gd name="connsiteX2" fmla="*/ 26838 w 26838"/>
                <a:gd name="connsiteY2" fmla="*/ 56817 h 56817"/>
                <a:gd name="connsiteX3" fmla="*/ 14697 w 26838"/>
                <a:gd name="connsiteY3" fmla="*/ 0 h 56817"/>
              </a:gdLst>
              <a:ahLst/>
              <a:cxnLst>
                <a:cxn ang="0">
                  <a:pos x="connsiteX0" y="connsiteY0"/>
                </a:cxn>
                <a:cxn ang="0">
                  <a:pos x="connsiteX1" y="connsiteY1"/>
                </a:cxn>
                <a:cxn ang="0">
                  <a:pos x="connsiteX2" y="connsiteY2"/>
                </a:cxn>
                <a:cxn ang="0">
                  <a:pos x="connsiteX3" y="connsiteY3"/>
                </a:cxn>
              </a:cxnLst>
              <a:rect l="l" t="t" r="r" b="b"/>
              <a:pathLst>
                <a:path w="26838" h="56817">
                  <a:moveTo>
                    <a:pt x="11502" y="0"/>
                  </a:moveTo>
                  <a:lnTo>
                    <a:pt x="0" y="56817"/>
                  </a:lnTo>
                  <a:lnTo>
                    <a:pt x="26838" y="56817"/>
                  </a:lnTo>
                  <a:lnTo>
                    <a:pt x="14697" y="0"/>
                  </a:lnTo>
                  <a:close/>
                </a:path>
              </a:pathLst>
            </a:custGeom>
            <a:grpFill/>
            <a:ln w="6390" cap="flat">
              <a:noFill/>
              <a:prstDash val="solid"/>
              <a:miter/>
            </a:ln>
          </p:spPr>
          <p:txBody>
            <a:bodyPr rtlCol="0" anchor="ctr"/>
            <a:lstStyle/>
            <a:p>
              <a:endParaRPr lang="en-US"/>
            </a:p>
          </p:txBody>
        </p:sp>
        <p:sp>
          <p:nvSpPr>
            <p:cNvPr id="189" name="Graphic 4">
              <a:extLst>
                <a:ext uri="{FF2B5EF4-FFF2-40B4-BE49-F238E27FC236}">
                  <a16:creationId xmlns:a16="http://schemas.microsoft.com/office/drawing/2014/main" id="{B527188C-6261-42D5-954B-9AB20349F16C}"/>
                </a:ext>
              </a:extLst>
            </p:cNvPr>
            <p:cNvSpPr/>
            <p:nvPr/>
          </p:nvSpPr>
          <p:spPr>
            <a:xfrm>
              <a:off x="7293474" y="4389788"/>
              <a:ext cx="14057" cy="14044"/>
            </a:xfrm>
            <a:custGeom>
              <a:avLst/>
              <a:gdLst>
                <a:gd name="connsiteX0" fmla="*/ 14058 w 14057"/>
                <a:gd name="connsiteY0" fmla="*/ 7022 h 14044"/>
                <a:gd name="connsiteX1" fmla="*/ 7029 w 14057"/>
                <a:gd name="connsiteY1" fmla="*/ 14044 h 14044"/>
                <a:gd name="connsiteX2" fmla="*/ 0 w 14057"/>
                <a:gd name="connsiteY2" fmla="*/ 7022 h 14044"/>
                <a:gd name="connsiteX3" fmla="*/ 7029 w 14057"/>
                <a:gd name="connsiteY3" fmla="*/ 0 h 14044"/>
                <a:gd name="connsiteX4" fmla="*/ 14058 w 14057"/>
                <a:gd name="connsiteY4" fmla="*/ 7022 h 1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7" h="14044">
                  <a:moveTo>
                    <a:pt x="14058" y="7022"/>
                  </a:moveTo>
                  <a:cubicBezTo>
                    <a:pt x="14058" y="10900"/>
                    <a:pt x="10911" y="14044"/>
                    <a:pt x="7029" y="14044"/>
                  </a:cubicBezTo>
                  <a:cubicBezTo>
                    <a:pt x="3147" y="14044"/>
                    <a:pt x="0" y="10900"/>
                    <a:pt x="0" y="7022"/>
                  </a:cubicBezTo>
                  <a:cubicBezTo>
                    <a:pt x="0" y="3144"/>
                    <a:pt x="3147" y="0"/>
                    <a:pt x="7029" y="0"/>
                  </a:cubicBezTo>
                  <a:cubicBezTo>
                    <a:pt x="10911" y="0"/>
                    <a:pt x="14058" y="3144"/>
                    <a:pt x="14058" y="7022"/>
                  </a:cubicBezTo>
                  <a:close/>
                </a:path>
              </a:pathLst>
            </a:custGeom>
            <a:grpFill/>
            <a:ln w="6390" cap="flat">
              <a:noFill/>
              <a:prstDash val="solid"/>
              <a:miter/>
            </a:ln>
          </p:spPr>
          <p:txBody>
            <a:bodyPr rtlCol="0" anchor="ctr"/>
            <a:lstStyle/>
            <a:p>
              <a:endParaRPr lang="en-US"/>
            </a:p>
          </p:txBody>
        </p:sp>
        <p:sp>
          <p:nvSpPr>
            <p:cNvPr id="190" name="Graphic 4">
              <a:extLst>
                <a:ext uri="{FF2B5EF4-FFF2-40B4-BE49-F238E27FC236}">
                  <a16:creationId xmlns:a16="http://schemas.microsoft.com/office/drawing/2014/main" id="{4261B598-47B0-4B40-A937-63C8BAA2C878}"/>
                </a:ext>
              </a:extLst>
            </p:cNvPr>
            <p:cNvSpPr/>
            <p:nvPr/>
          </p:nvSpPr>
          <p:spPr>
            <a:xfrm>
              <a:off x="7436608" y="4389788"/>
              <a:ext cx="14057" cy="14044"/>
            </a:xfrm>
            <a:custGeom>
              <a:avLst/>
              <a:gdLst>
                <a:gd name="connsiteX0" fmla="*/ 14058 w 14057"/>
                <a:gd name="connsiteY0" fmla="*/ 7022 h 14044"/>
                <a:gd name="connsiteX1" fmla="*/ 7029 w 14057"/>
                <a:gd name="connsiteY1" fmla="*/ 14044 h 14044"/>
                <a:gd name="connsiteX2" fmla="*/ 0 w 14057"/>
                <a:gd name="connsiteY2" fmla="*/ 7022 h 14044"/>
                <a:gd name="connsiteX3" fmla="*/ 7029 w 14057"/>
                <a:gd name="connsiteY3" fmla="*/ 0 h 14044"/>
                <a:gd name="connsiteX4" fmla="*/ 14058 w 14057"/>
                <a:gd name="connsiteY4" fmla="*/ 7022 h 1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7" h="14044">
                  <a:moveTo>
                    <a:pt x="14058" y="7022"/>
                  </a:moveTo>
                  <a:cubicBezTo>
                    <a:pt x="14058" y="10900"/>
                    <a:pt x="10911" y="14044"/>
                    <a:pt x="7029" y="14044"/>
                  </a:cubicBezTo>
                  <a:cubicBezTo>
                    <a:pt x="3147" y="14044"/>
                    <a:pt x="0" y="10900"/>
                    <a:pt x="0" y="7022"/>
                  </a:cubicBezTo>
                  <a:cubicBezTo>
                    <a:pt x="0" y="3144"/>
                    <a:pt x="3147" y="0"/>
                    <a:pt x="7029" y="0"/>
                  </a:cubicBezTo>
                  <a:cubicBezTo>
                    <a:pt x="10911" y="0"/>
                    <a:pt x="14058" y="3144"/>
                    <a:pt x="14058" y="7022"/>
                  </a:cubicBezTo>
                  <a:close/>
                </a:path>
              </a:pathLst>
            </a:custGeom>
            <a:grpFill/>
            <a:ln w="6390" cap="flat">
              <a:noFill/>
              <a:prstDash val="solid"/>
              <a:miter/>
            </a:ln>
          </p:spPr>
          <p:txBody>
            <a:bodyPr rtlCol="0" anchor="ctr"/>
            <a:lstStyle/>
            <a:p>
              <a:endParaRPr lang="en-US"/>
            </a:p>
          </p:txBody>
        </p:sp>
        <p:sp>
          <p:nvSpPr>
            <p:cNvPr id="191" name="Graphic 4">
              <a:extLst>
                <a:ext uri="{FF2B5EF4-FFF2-40B4-BE49-F238E27FC236}">
                  <a16:creationId xmlns:a16="http://schemas.microsoft.com/office/drawing/2014/main" id="{AB87A6A4-2075-4231-9C0F-C44B3F664D7D}"/>
                </a:ext>
              </a:extLst>
            </p:cNvPr>
            <p:cNvSpPr/>
            <p:nvPr/>
          </p:nvSpPr>
          <p:spPr>
            <a:xfrm>
              <a:off x="7366319" y="4437030"/>
              <a:ext cx="14057" cy="14044"/>
            </a:xfrm>
            <a:custGeom>
              <a:avLst/>
              <a:gdLst>
                <a:gd name="connsiteX0" fmla="*/ 7029 w 14057"/>
                <a:gd name="connsiteY0" fmla="*/ 14044 h 14044"/>
                <a:gd name="connsiteX1" fmla="*/ 14058 w 14057"/>
                <a:gd name="connsiteY1" fmla="*/ 7022 h 14044"/>
                <a:gd name="connsiteX2" fmla="*/ 7029 w 14057"/>
                <a:gd name="connsiteY2" fmla="*/ 0 h 14044"/>
                <a:gd name="connsiteX3" fmla="*/ 0 w 14057"/>
                <a:gd name="connsiteY3" fmla="*/ 7022 h 14044"/>
                <a:gd name="connsiteX4" fmla="*/ 7029 w 14057"/>
                <a:gd name="connsiteY4" fmla="*/ 14044 h 1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7" h="14044">
                  <a:moveTo>
                    <a:pt x="7029" y="14044"/>
                  </a:moveTo>
                  <a:cubicBezTo>
                    <a:pt x="10863" y="14044"/>
                    <a:pt x="14058" y="10852"/>
                    <a:pt x="14058" y="7022"/>
                  </a:cubicBezTo>
                  <a:cubicBezTo>
                    <a:pt x="14058" y="3192"/>
                    <a:pt x="10863" y="0"/>
                    <a:pt x="7029" y="0"/>
                  </a:cubicBezTo>
                  <a:cubicBezTo>
                    <a:pt x="3195" y="0"/>
                    <a:pt x="0" y="3192"/>
                    <a:pt x="0" y="7022"/>
                  </a:cubicBezTo>
                  <a:cubicBezTo>
                    <a:pt x="639" y="10852"/>
                    <a:pt x="3195" y="14044"/>
                    <a:pt x="7029" y="14044"/>
                  </a:cubicBezTo>
                  <a:close/>
                </a:path>
              </a:pathLst>
            </a:custGeom>
            <a:grpFill/>
            <a:ln w="6390" cap="flat">
              <a:noFill/>
              <a:prstDash val="solid"/>
              <a:miter/>
            </a:ln>
          </p:spPr>
          <p:txBody>
            <a:bodyPr rtlCol="0" anchor="ctr"/>
            <a:lstStyle/>
            <a:p>
              <a:endParaRPr lang="en-US"/>
            </a:p>
          </p:txBody>
        </p:sp>
        <p:sp>
          <p:nvSpPr>
            <p:cNvPr id="192" name="Graphic 4">
              <a:extLst>
                <a:ext uri="{FF2B5EF4-FFF2-40B4-BE49-F238E27FC236}">
                  <a16:creationId xmlns:a16="http://schemas.microsoft.com/office/drawing/2014/main" id="{8E1ADD9C-E63F-4233-8150-9BEA757CB7FD}"/>
                </a:ext>
              </a:extLst>
            </p:cNvPr>
            <p:cNvSpPr/>
            <p:nvPr/>
          </p:nvSpPr>
          <p:spPr>
            <a:xfrm>
              <a:off x="7354178" y="4486825"/>
              <a:ext cx="38339" cy="51071"/>
            </a:xfrm>
            <a:custGeom>
              <a:avLst/>
              <a:gdLst>
                <a:gd name="connsiteX0" fmla="*/ 0 w 38339"/>
                <a:gd name="connsiteY0" fmla="*/ 0 h 51071"/>
                <a:gd name="connsiteX1" fmla="*/ 38340 w 38339"/>
                <a:gd name="connsiteY1" fmla="*/ 0 h 51071"/>
                <a:gd name="connsiteX2" fmla="*/ 38340 w 38339"/>
                <a:gd name="connsiteY2" fmla="*/ 51072 h 51071"/>
                <a:gd name="connsiteX3" fmla="*/ 0 w 38339"/>
                <a:gd name="connsiteY3" fmla="*/ 51072 h 51071"/>
              </a:gdLst>
              <a:ahLst/>
              <a:cxnLst>
                <a:cxn ang="0">
                  <a:pos x="connsiteX0" y="connsiteY0"/>
                </a:cxn>
                <a:cxn ang="0">
                  <a:pos x="connsiteX1" y="connsiteY1"/>
                </a:cxn>
                <a:cxn ang="0">
                  <a:pos x="connsiteX2" y="connsiteY2"/>
                </a:cxn>
                <a:cxn ang="0">
                  <a:pos x="connsiteX3" y="connsiteY3"/>
                </a:cxn>
              </a:cxnLst>
              <a:rect l="l" t="t" r="r" b="b"/>
              <a:pathLst>
                <a:path w="38339" h="51071">
                  <a:moveTo>
                    <a:pt x="0" y="0"/>
                  </a:moveTo>
                  <a:lnTo>
                    <a:pt x="38340" y="0"/>
                  </a:lnTo>
                  <a:lnTo>
                    <a:pt x="38340" y="51072"/>
                  </a:lnTo>
                  <a:lnTo>
                    <a:pt x="0" y="51072"/>
                  </a:lnTo>
                  <a:close/>
                </a:path>
              </a:pathLst>
            </a:custGeom>
            <a:grpFill/>
            <a:ln w="6390" cap="flat">
              <a:noFill/>
              <a:prstDash val="solid"/>
              <a:miter/>
            </a:ln>
          </p:spPr>
          <p:txBody>
            <a:bodyPr rtlCol="0" anchor="ctr"/>
            <a:lstStyle/>
            <a:p>
              <a:endParaRPr lang="en-US"/>
            </a:p>
          </p:txBody>
        </p:sp>
        <p:sp>
          <p:nvSpPr>
            <p:cNvPr id="193" name="Graphic 4">
              <a:extLst>
                <a:ext uri="{FF2B5EF4-FFF2-40B4-BE49-F238E27FC236}">
                  <a16:creationId xmlns:a16="http://schemas.microsoft.com/office/drawing/2014/main" id="{0FFD025B-EC55-404A-A055-FFA60A75818D}"/>
                </a:ext>
              </a:extLst>
            </p:cNvPr>
            <p:cNvSpPr/>
            <p:nvPr/>
          </p:nvSpPr>
          <p:spPr>
            <a:xfrm>
              <a:off x="7192513" y="4308712"/>
              <a:ext cx="361670" cy="361333"/>
            </a:xfrm>
            <a:custGeom>
              <a:avLst/>
              <a:gdLst>
                <a:gd name="connsiteX0" fmla="*/ 180836 w 361670"/>
                <a:gd name="connsiteY0" fmla="*/ 0 h 361333"/>
                <a:gd name="connsiteX1" fmla="*/ 0 w 361670"/>
                <a:gd name="connsiteY1" fmla="*/ 180667 h 361333"/>
                <a:gd name="connsiteX2" fmla="*/ 180836 w 361670"/>
                <a:gd name="connsiteY2" fmla="*/ 361334 h 361333"/>
                <a:gd name="connsiteX3" fmla="*/ 361670 w 361670"/>
                <a:gd name="connsiteY3" fmla="*/ 180667 h 361333"/>
                <a:gd name="connsiteX4" fmla="*/ 180836 w 361670"/>
                <a:gd name="connsiteY4" fmla="*/ 0 h 361333"/>
                <a:gd name="connsiteX5" fmla="*/ 251125 w 361670"/>
                <a:gd name="connsiteY5" fmla="*/ 68309 h 361333"/>
                <a:gd name="connsiteX6" fmla="*/ 270934 w 361670"/>
                <a:gd name="connsiteY6" fmla="*/ 88099 h 361333"/>
                <a:gd name="connsiteX7" fmla="*/ 251125 w 361670"/>
                <a:gd name="connsiteY7" fmla="*/ 107889 h 361333"/>
                <a:gd name="connsiteX8" fmla="*/ 231316 w 361670"/>
                <a:gd name="connsiteY8" fmla="*/ 88099 h 361333"/>
                <a:gd name="connsiteX9" fmla="*/ 251125 w 361670"/>
                <a:gd name="connsiteY9" fmla="*/ 68309 h 361333"/>
                <a:gd name="connsiteX10" fmla="*/ 180836 w 361670"/>
                <a:gd name="connsiteY10" fmla="*/ 116189 h 361333"/>
                <a:gd name="connsiteX11" fmla="*/ 200644 w 361670"/>
                <a:gd name="connsiteY11" fmla="*/ 135979 h 361333"/>
                <a:gd name="connsiteX12" fmla="*/ 180836 w 361670"/>
                <a:gd name="connsiteY12" fmla="*/ 155769 h 361333"/>
                <a:gd name="connsiteX13" fmla="*/ 161027 w 361670"/>
                <a:gd name="connsiteY13" fmla="*/ 135979 h 361333"/>
                <a:gd name="connsiteX14" fmla="*/ 180836 w 361670"/>
                <a:gd name="connsiteY14" fmla="*/ 116189 h 361333"/>
                <a:gd name="connsiteX15" fmla="*/ 107990 w 361670"/>
                <a:gd name="connsiteY15" fmla="*/ 68309 h 361333"/>
                <a:gd name="connsiteX16" fmla="*/ 127799 w 361670"/>
                <a:gd name="connsiteY16" fmla="*/ 88099 h 361333"/>
                <a:gd name="connsiteX17" fmla="*/ 107990 w 361670"/>
                <a:gd name="connsiteY17" fmla="*/ 107889 h 361333"/>
                <a:gd name="connsiteX18" fmla="*/ 88181 w 361670"/>
                <a:gd name="connsiteY18" fmla="*/ 88099 h 361333"/>
                <a:gd name="connsiteX19" fmla="*/ 107990 w 361670"/>
                <a:gd name="connsiteY19" fmla="*/ 68309 h 361333"/>
                <a:gd name="connsiteX20" fmla="*/ 68373 w 361670"/>
                <a:gd name="connsiteY20" fmla="*/ 185774 h 361333"/>
                <a:gd name="connsiteX21" fmla="*/ 67094 w 361670"/>
                <a:gd name="connsiteY21" fmla="*/ 185774 h 361333"/>
                <a:gd name="connsiteX22" fmla="*/ 62622 w 361670"/>
                <a:gd name="connsiteY22" fmla="*/ 178113 h 361333"/>
                <a:gd name="connsiteX23" fmla="*/ 76040 w 361670"/>
                <a:gd name="connsiteY23" fmla="*/ 123211 h 361333"/>
                <a:gd name="connsiteX24" fmla="*/ 83708 w 361670"/>
                <a:gd name="connsiteY24" fmla="*/ 118742 h 361333"/>
                <a:gd name="connsiteX25" fmla="*/ 88181 w 361670"/>
                <a:gd name="connsiteY25" fmla="*/ 126403 h 361333"/>
                <a:gd name="connsiteX26" fmla="*/ 74763 w 361670"/>
                <a:gd name="connsiteY26" fmla="*/ 181305 h 361333"/>
                <a:gd name="connsiteX27" fmla="*/ 68373 w 361670"/>
                <a:gd name="connsiteY27" fmla="*/ 185774 h 361333"/>
                <a:gd name="connsiteX28" fmla="*/ 135467 w 361670"/>
                <a:gd name="connsiteY28" fmla="*/ 197265 h 361333"/>
                <a:gd name="connsiteX29" fmla="*/ 130355 w 361670"/>
                <a:gd name="connsiteY29" fmla="*/ 199819 h 361333"/>
                <a:gd name="connsiteX30" fmla="*/ 129716 w 361670"/>
                <a:gd name="connsiteY30" fmla="*/ 199819 h 361333"/>
                <a:gd name="connsiteX31" fmla="*/ 129716 w 361670"/>
                <a:gd name="connsiteY31" fmla="*/ 252806 h 361333"/>
                <a:gd name="connsiteX32" fmla="*/ 123326 w 361670"/>
                <a:gd name="connsiteY32" fmla="*/ 259190 h 361333"/>
                <a:gd name="connsiteX33" fmla="*/ 116936 w 361670"/>
                <a:gd name="connsiteY33" fmla="*/ 252806 h 361333"/>
                <a:gd name="connsiteX34" fmla="*/ 116936 w 361670"/>
                <a:gd name="connsiteY34" fmla="*/ 199819 h 361333"/>
                <a:gd name="connsiteX35" fmla="*/ 101600 w 361670"/>
                <a:gd name="connsiteY35" fmla="*/ 199819 h 361333"/>
                <a:gd name="connsiteX36" fmla="*/ 101600 w 361670"/>
                <a:gd name="connsiteY36" fmla="*/ 252806 h 361333"/>
                <a:gd name="connsiteX37" fmla="*/ 95210 w 361670"/>
                <a:gd name="connsiteY37" fmla="*/ 259190 h 361333"/>
                <a:gd name="connsiteX38" fmla="*/ 88820 w 361670"/>
                <a:gd name="connsiteY38" fmla="*/ 252806 h 361333"/>
                <a:gd name="connsiteX39" fmla="*/ 88820 w 361670"/>
                <a:gd name="connsiteY39" fmla="*/ 199819 h 361333"/>
                <a:gd name="connsiteX40" fmla="*/ 88181 w 361670"/>
                <a:gd name="connsiteY40" fmla="*/ 199819 h 361333"/>
                <a:gd name="connsiteX41" fmla="*/ 83069 w 361670"/>
                <a:gd name="connsiteY41" fmla="*/ 197265 h 361333"/>
                <a:gd name="connsiteX42" fmla="*/ 81792 w 361670"/>
                <a:gd name="connsiteY42" fmla="*/ 192158 h 361333"/>
                <a:gd name="connsiteX43" fmla="*/ 95849 w 361670"/>
                <a:gd name="connsiteY43" fmla="*/ 122573 h 361333"/>
                <a:gd name="connsiteX44" fmla="*/ 102239 w 361670"/>
                <a:gd name="connsiteY44" fmla="*/ 117465 h 361333"/>
                <a:gd name="connsiteX45" fmla="*/ 116297 w 361670"/>
                <a:gd name="connsiteY45" fmla="*/ 117465 h 361333"/>
                <a:gd name="connsiteX46" fmla="*/ 122687 w 361670"/>
                <a:gd name="connsiteY46" fmla="*/ 122573 h 361333"/>
                <a:gd name="connsiteX47" fmla="*/ 137384 w 361670"/>
                <a:gd name="connsiteY47" fmla="*/ 192158 h 361333"/>
                <a:gd name="connsiteX48" fmla="*/ 135467 w 361670"/>
                <a:gd name="connsiteY48" fmla="*/ 197265 h 361333"/>
                <a:gd name="connsiteX49" fmla="*/ 212785 w 361670"/>
                <a:gd name="connsiteY49" fmla="*/ 235569 h 361333"/>
                <a:gd name="connsiteX50" fmla="*/ 206395 w 361670"/>
                <a:gd name="connsiteY50" fmla="*/ 241953 h 361333"/>
                <a:gd name="connsiteX51" fmla="*/ 201283 w 361670"/>
                <a:gd name="connsiteY51" fmla="*/ 241953 h 361333"/>
                <a:gd name="connsiteX52" fmla="*/ 201283 w 361670"/>
                <a:gd name="connsiteY52" fmla="*/ 300047 h 361333"/>
                <a:gd name="connsiteX53" fmla="*/ 194893 w 361670"/>
                <a:gd name="connsiteY53" fmla="*/ 306431 h 361333"/>
                <a:gd name="connsiteX54" fmla="*/ 188503 w 361670"/>
                <a:gd name="connsiteY54" fmla="*/ 300047 h 361333"/>
                <a:gd name="connsiteX55" fmla="*/ 188503 w 361670"/>
                <a:gd name="connsiteY55" fmla="*/ 241953 h 361333"/>
                <a:gd name="connsiteX56" fmla="*/ 175084 w 361670"/>
                <a:gd name="connsiteY56" fmla="*/ 241953 h 361333"/>
                <a:gd name="connsiteX57" fmla="*/ 175084 w 361670"/>
                <a:gd name="connsiteY57" fmla="*/ 300047 h 361333"/>
                <a:gd name="connsiteX58" fmla="*/ 168695 w 361670"/>
                <a:gd name="connsiteY58" fmla="*/ 306431 h 361333"/>
                <a:gd name="connsiteX59" fmla="*/ 162305 w 361670"/>
                <a:gd name="connsiteY59" fmla="*/ 300047 h 361333"/>
                <a:gd name="connsiteX60" fmla="*/ 162305 w 361670"/>
                <a:gd name="connsiteY60" fmla="*/ 241953 h 361333"/>
                <a:gd name="connsiteX61" fmla="*/ 155276 w 361670"/>
                <a:gd name="connsiteY61" fmla="*/ 241953 h 361333"/>
                <a:gd name="connsiteX62" fmla="*/ 148886 w 361670"/>
                <a:gd name="connsiteY62" fmla="*/ 235569 h 361333"/>
                <a:gd name="connsiteX63" fmla="*/ 148886 w 361670"/>
                <a:gd name="connsiteY63" fmla="*/ 171729 h 361333"/>
                <a:gd name="connsiteX64" fmla="*/ 155276 w 361670"/>
                <a:gd name="connsiteY64" fmla="*/ 165345 h 361333"/>
                <a:gd name="connsiteX65" fmla="*/ 206395 w 361670"/>
                <a:gd name="connsiteY65" fmla="*/ 165345 h 361333"/>
                <a:gd name="connsiteX66" fmla="*/ 212785 w 361670"/>
                <a:gd name="connsiteY66" fmla="*/ 171729 h 361333"/>
                <a:gd name="connsiteX67" fmla="*/ 212785 w 361670"/>
                <a:gd name="connsiteY67" fmla="*/ 235569 h 361333"/>
                <a:gd name="connsiteX68" fmla="*/ 278601 w 361670"/>
                <a:gd name="connsiteY68" fmla="*/ 197265 h 361333"/>
                <a:gd name="connsiteX69" fmla="*/ 273490 w 361670"/>
                <a:gd name="connsiteY69" fmla="*/ 199819 h 361333"/>
                <a:gd name="connsiteX70" fmla="*/ 272851 w 361670"/>
                <a:gd name="connsiteY70" fmla="*/ 199819 h 361333"/>
                <a:gd name="connsiteX71" fmla="*/ 272851 w 361670"/>
                <a:gd name="connsiteY71" fmla="*/ 252806 h 361333"/>
                <a:gd name="connsiteX72" fmla="*/ 266461 w 361670"/>
                <a:gd name="connsiteY72" fmla="*/ 259190 h 361333"/>
                <a:gd name="connsiteX73" fmla="*/ 260071 w 361670"/>
                <a:gd name="connsiteY73" fmla="*/ 252806 h 361333"/>
                <a:gd name="connsiteX74" fmla="*/ 260071 w 361670"/>
                <a:gd name="connsiteY74" fmla="*/ 199819 h 361333"/>
                <a:gd name="connsiteX75" fmla="*/ 244735 w 361670"/>
                <a:gd name="connsiteY75" fmla="*/ 199819 h 361333"/>
                <a:gd name="connsiteX76" fmla="*/ 244735 w 361670"/>
                <a:gd name="connsiteY76" fmla="*/ 252806 h 361333"/>
                <a:gd name="connsiteX77" fmla="*/ 238345 w 361670"/>
                <a:gd name="connsiteY77" fmla="*/ 259190 h 361333"/>
                <a:gd name="connsiteX78" fmla="*/ 231955 w 361670"/>
                <a:gd name="connsiteY78" fmla="*/ 252806 h 361333"/>
                <a:gd name="connsiteX79" fmla="*/ 231955 w 361670"/>
                <a:gd name="connsiteY79" fmla="*/ 199819 h 361333"/>
                <a:gd name="connsiteX80" fmla="*/ 231316 w 361670"/>
                <a:gd name="connsiteY80" fmla="*/ 199819 h 361333"/>
                <a:gd name="connsiteX81" fmla="*/ 226204 w 361670"/>
                <a:gd name="connsiteY81" fmla="*/ 197265 h 361333"/>
                <a:gd name="connsiteX82" fmla="*/ 224926 w 361670"/>
                <a:gd name="connsiteY82" fmla="*/ 192158 h 361333"/>
                <a:gd name="connsiteX83" fmla="*/ 238984 w 361670"/>
                <a:gd name="connsiteY83" fmla="*/ 122573 h 361333"/>
                <a:gd name="connsiteX84" fmla="*/ 245374 w 361670"/>
                <a:gd name="connsiteY84" fmla="*/ 117465 h 361333"/>
                <a:gd name="connsiteX85" fmla="*/ 259431 w 361670"/>
                <a:gd name="connsiteY85" fmla="*/ 117465 h 361333"/>
                <a:gd name="connsiteX86" fmla="*/ 265821 w 361670"/>
                <a:gd name="connsiteY86" fmla="*/ 122573 h 361333"/>
                <a:gd name="connsiteX87" fmla="*/ 280518 w 361670"/>
                <a:gd name="connsiteY87" fmla="*/ 192158 h 361333"/>
                <a:gd name="connsiteX88" fmla="*/ 278601 w 361670"/>
                <a:gd name="connsiteY88" fmla="*/ 197265 h 361333"/>
                <a:gd name="connsiteX89" fmla="*/ 295216 w 361670"/>
                <a:gd name="connsiteY89" fmla="*/ 185774 h 361333"/>
                <a:gd name="connsiteX90" fmla="*/ 293937 w 361670"/>
                <a:gd name="connsiteY90" fmla="*/ 185774 h 361333"/>
                <a:gd name="connsiteX91" fmla="*/ 287547 w 361670"/>
                <a:gd name="connsiteY91" fmla="*/ 180667 h 361333"/>
                <a:gd name="connsiteX92" fmla="*/ 274128 w 361670"/>
                <a:gd name="connsiteY92" fmla="*/ 125765 h 361333"/>
                <a:gd name="connsiteX93" fmla="*/ 278601 w 361670"/>
                <a:gd name="connsiteY93" fmla="*/ 118104 h 361333"/>
                <a:gd name="connsiteX94" fmla="*/ 286270 w 361670"/>
                <a:gd name="connsiteY94" fmla="*/ 122573 h 361333"/>
                <a:gd name="connsiteX95" fmla="*/ 299688 w 361670"/>
                <a:gd name="connsiteY95" fmla="*/ 177475 h 361333"/>
                <a:gd name="connsiteX96" fmla="*/ 295216 w 361670"/>
                <a:gd name="connsiteY96" fmla="*/ 18577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61670" h="361333">
                  <a:moveTo>
                    <a:pt x="180836" y="0"/>
                  </a:moveTo>
                  <a:cubicBezTo>
                    <a:pt x="80513" y="0"/>
                    <a:pt x="0" y="81077"/>
                    <a:pt x="0" y="180667"/>
                  </a:cubicBezTo>
                  <a:cubicBezTo>
                    <a:pt x="0" y="280257"/>
                    <a:pt x="81153" y="361334"/>
                    <a:pt x="180836" y="361334"/>
                  </a:cubicBezTo>
                  <a:cubicBezTo>
                    <a:pt x="280518" y="361334"/>
                    <a:pt x="361670" y="280257"/>
                    <a:pt x="361670" y="180667"/>
                  </a:cubicBezTo>
                  <a:cubicBezTo>
                    <a:pt x="361670" y="81077"/>
                    <a:pt x="281157" y="0"/>
                    <a:pt x="180836" y="0"/>
                  </a:cubicBezTo>
                  <a:close/>
                  <a:moveTo>
                    <a:pt x="251125" y="68309"/>
                  </a:moveTo>
                  <a:cubicBezTo>
                    <a:pt x="261987" y="68309"/>
                    <a:pt x="270934" y="77246"/>
                    <a:pt x="270934" y="88099"/>
                  </a:cubicBezTo>
                  <a:cubicBezTo>
                    <a:pt x="270934" y="98952"/>
                    <a:pt x="261987" y="107889"/>
                    <a:pt x="251125" y="107889"/>
                  </a:cubicBezTo>
                  <a:cubicBezTo>
                    <a:pt x="240261" y="107889"/>
                    <a:pt x="231316" y="98952"/>
                    <a:pt x="231316" y="88099"/>
                  </a:cubicBezTo>
                  <a:cubicBezTo>
                    <a:pt x="231316" y="77246"/>
                    <a:pt x="240261" y="68309"/>
                    <a:pt x="251125" y="68309"/>
                  </a:cubicBezTo>
                  <a:close/>
                  <a:moveTo>
                    <a:pt x="180836" y="116189"/>
                  </a:moveTo>
                  <a:cubicBezTo>
                    <a:pt x="191698" y="116189"/>
                    <a:pt x="200644" y="125126"/>
                    <a:pt x="200644" y="135979"/>
                  </a:cubicBezTo>
                  <a:cubicBezTo>
                    <a:pt x="200644" y="146832"/>
                    <a:pt x="191698" y="155769"/>
                    <a:pt x="180836" y="155769"/>
                  </a:cubicBezTo>
                  <a:cubicBezTo>
                    <a:pt x="169972" y="155769"/>
                    <a:pt x="161027" y="146832"/>
                    <a:pt x="161027" y="135979"/>
                  </a:cubicBezTo>
                  <a:cubicBezTo>
                    <a:pt x="161666" y="124488"/>
                    <a:pt x="169972" y="116189"/>
                    <a:pt x="180836" y="116189"/>
                  </a:cubicBezTo>
                  <a:close/>
                  <a:moveTo>
                    <a:pt x="107990" y="68309"/>
                  </a:moveTo>
                  <a:cubicBezTo>
                    <a:pt x="118853" y="68309"/>
                    <a:pt x="127799" y="77246"/>
                    <a:pt x="127799" y="88099"/>
                  </a:cubicBezTo>
                  <a:cubicBezTo>
                    <a:pt x="127799" y="98952"/>
                    <a:pt x="118853" y="107889"/>
                    <a:pt x="107990" y="107889"/>
                  </a:cubicBezTo>
                  <a:cubicBezTo>
                    <a:pt x="97128" y="107889"/>
                    <a:pt x="88181" y="98952"/>
                    <a:pt x="88181" y="88099"/>
                  </a:cubicBezTo>
                  <a:cubicBezTo>
                    <a:pt x="88181" y="77246"/>
                    <a:pt x="97128" y="68309"/>
                    <a:pt x="107990" y="68309"/>
                  </a:cubicBezTo>
                  <a:close/>
                  <a:moveTo>
                    <a:pt x="68373" y="185774"/>
                  </a:moveTo>
                  <a:cubicBezTo>
                    <a:pt x="67733" y="185774"/>
                    <a:pt x="67094" y="185774"/>
                    <a:pt x="67094" y="185774"/>
                  </a:cubicBezTo>
                  <a:cubicBezTo>
                    <a:pt x="63899" y="185135"/>
                    <a:pt x="61343" y="181305"/>
                    <a:pt x="62622" y="178113"/>
                  </a:cubicBezTo>
                  <a:lnTo>
                    <a:pt x="76040" y="123211"/>
                  </a:lnTo>
                  <a:cubicBezTo>
                    <a:pt x="76679" y="120019"/>
                    <a:pt x="80513" y="117465"/>
                    <a:pt x="83708" y="118742"/>
                  </a:cubicBezTo>
                  <a:cubicBezTo>
                    <a:pt x="86903" y="119381"/>
                    <a:pt x="89459" y="123211"/>
                    <a:pt x="88181" y="126403"/>
                  </a:cubicBezTo>
                  <a:lnTo>
                    <a:pt x="74763" y="181305"/>
                  </a:lnTo>
                  <a:cubicBezTo>
                    <a:pt x="73484" y="183859"/>
                    <a:pt x="70928" y="185774"/>
                    <a:pt x="68373" y="185774"/>
                  </a:cubicBezTo>
                  <a:close/>
                  <a:moveTo>
                    <a:pt x="135467" y="197265"/>
                  </a:moveTo>
                  <a:cubicBezTo>
                    <a:pt x="134189" y="198542"/>
                    <a:pt x="132272" y="199819"/>
                    <a:pt x="130355" y="199819"/>
                  </a:cubicBezTo>
                  <a:lnTo>
                    <a:pt x="129716" y="199819"/>
                  </a:lnTo>
                  <a:lnTo>
                    <a:pt x="129716" y="252806"/>
                  </a:lnTo>
                  <a:cubicBezTo>
                    <a:pt x="129716" y="256636"/>
                    <a:pt x="127160" y="259190"/>
                    <a:pt x="123326" y="259190"/>
                  </a:cubicBezTo>
                  <a:cubicBezTo>
                    <a:pt x="119492" y="259190"/>
                    <a:pt x="116936" y="256636"/>
                    <a:pt x="116936" y="252806"/>
                  </a:cubicBezTo>
                  <a:lnTo>
                    <a:pt x="116936" y="199819"/>
                  </a:lnTo>
                  <a:lnTo>
                    <a:pt x="101600" y="199819"/>
                  </a:lnTo>
                  <a:lnTo>
                    <a:pt x="101600" y="252806"/>
                  </a:lnTo>
                  <a:cubicBezTo>
                    <a:pt x="101600" y="256636"/>
                    <a:pt x="99044" y="259190"/>
                    <a:pt x="95210" y="259190"/>
                  </a:cubicBezTo>
                  <a:cubicBezTo>
                    <a:pt x="91376" y="259190"/>
                    <a:pt x="88820" y="256636"/>
                    <a:pt x="88820" y="252806"/>
                  </a:cubicBezTo>
                  <a:lnTo>
                    <a:pt x="88820" y="199819"/>
                  </a:lnTo>
                  <a:lnTo>
                    <a:pt x="88181" y="199819"/>
                  </a:lnTo>
                  <a:cubicBezTo>
                    <a:pt x="86264" y="199819"/>
                    <a:pt x="84348" y="199180"/>
                    <a:pt x="83069" y="197265"/>
                  </a:cubicBezTo>
                  <a:cubicBezTo>
                    <a:pt x="81792" y="195350"/>
                    <a:pt x="81153" y="194073"/>
                    <a:pt x="81792" y="192158"/>
                  </a:cubicBezTo>
                  <a:lnTo>
                    <a:pt x="95849" y="122573"/>
                  </a:lnTo>
                  <a:cubicBezTo>
                    <a:pt x="96488" y="119381"/>
                    <a:pt x="99044" y="117465"/>
                    <a:pt x="102239" y="117465"/>
                  </a:cubicBezTo>
                  <a:lnTo>
                    <a:pt x="116297" y="117465"/>
                  </a:lnTo>
                  <a:cubicBezTo>
                    <a:pt x="119492" y="117465"/>
                    <a:pt x="122048" y="119381"/>
                    <a:pt x="122687" y="122573"/>
                  </a:cubicBezTo>
                  <a:lnTo>
                    <a:pt x="137384" y="192158"/>
                  </a:lnTo>
                  <a:cubicBezTo>
                    <a:pt x="136745" y="194073"/>
                    <a:pt x="136745" y="195988"/>
                    <a:pt x="135467" y="197265"/>
                  </a:cubicBezTo>
                  <a:close/>
                  <a:moveTo>
                    <a:pt x="212785" y="235569"/>
                  </a:moveTo>
                  <a:cubicBezTo>
                    <a:pt x="212785" y="239399"/>
                    <a:pt x="210229" y="241953"/>
                    <a:pt x="206395" y="241953"/>
                  </a:cubicBezTo>
                  <a:lnTo>
                    <a:pt x="201283" y="241953"/>
                  </a:lnTo>
                  <a:lnTo>
                    <a:pt x="201283" y="300047"/>
                  </a:lnTo>
                  <a:cubicBezTo>
                    <a:pt x="201283" y="303878"/>
                    <a:pt x="198727" y="306431"/>
                    <a:pt x="194893" y="306431"/>
                  </a:cubicBezTo>
                  <a:cubicBezTo>
                    <a:pt x="191059" y="306431"/>
                    <a:pt x="188503" y="303878"/>
                    <a:pt x="188503" y="300047"/>
                  </a:cubicBezTo>
                  <a:lnTo>
                    <a:pt x="188503" y="241953"/>
                  </a:lnTo>
                  <a:lnTo>
                    <a:pt x="175084" y="241953"/>
                  </a:lnTo>
                  <a:lnTo>
                    <a:pt x="175084" y="300047"/>
                  </a:lnTo>
                  <a:cubicBezTo>
                    <a:pt x="175084" y="303878"/>
                    <a:pt x="172528" y="306431"/>
                    <a:pt x="168695" y="306431"/>
                  </a:cubicBezTo>
                  <a:cubicBezTo>
                    <a:pt x="164861" y="306431"/>
                    <a:pt x="162305" y="303878"/>
                    <a:pt x="162305" y="300047"/>
                  </a:cubicBezTo>
                  <a:lnTo>
                    <a:pt x="162305" y="241953"/>
                  </a:lnTo>
                  <a:lnTo>
                    <a:pt x="155276" y="241953"/>
                  </a:lnTo>
                  <a:cubicBezTo>
                    <a:pt x="151442" y="241953"/>
                    <a:pt x="148886" y="239399"/>
                    <a:pt x="148886" y="235569"/>
                  </a:cubicBezTo>
                  <a:lnTo>
                    <a:pt x="148886" y="171729"/>
                  </a:lnTo>
                  <a:cubicBezTo>
                    <a:pt x="148886" y="167899"/>
                    <a:pt x="151442" y="165345"/>
                    <a:pt x="155276" y="165345"/>
                  </a:cubicBezTo>
                  <a:lnTo>
                    <a:pt x="206395" y="165345"/>
                  </a:lnTo>
                  <a:cubicBezTo>
                    <a:pt x="210229" y="165345"/>
                    <a:pt x="212785" y="167899"/>
                    <a:pt x="212785" y="171729"/>
                  </a:cubicBezTo>
                  <a:lnTo>
                    <a:pt x="212785" y="235569"/>
                  </a:lnTo>
                  <a:close/>
                  <a:moveTo>
                    <a:pt x="278601" y="197265"/>
                  </a:moveTo>
                  <a:cubicBezTo>
                    <a:pt x="277323" y="198542"/>
                    <a:pt x="275406" y="199819"/>
                    <a:pt x="273490" y="199819"/>
                  </a:cubicBezTo>
                  <a:lnTo>
                    <a:pt x="272851" y="199819"/>
                  </a:lnTo>
                  <a:lnTo>
                    <a:pt x="272851" y="252806"/>
                  </a:lnTo>
                  <a:cubicBezTo>
                    <a:pt x="272851" y="256636"/>
                    <a:pt x="270295" y="259190"/>
                    <a:pt x="266461" y="259190"/>
                  </a:cubicBezTo>
                  <a:cubicBezTo>
                    <a:pt x="262626" y="259190"/>
                    <a:pt x="260071" y="256636"/>
                    <a:pt x="260071" y="252806"/>
                  </a:cubicBezTo>
                  <a:lnTo>
                    <a:pt x="260071" y="199819"/>
                  </a:lnTo>
                  <a:lnTo>
                    <a:pt x="244735" y="199819"/>
                  </a:lnTo>
                  <a:lnTo>
                    <a:pt x="244735" y="252806"/>
                  </a:lnTo>
                  <a:cubicBezTo>
                    <a:pt x="244735" y="256636"/>
                    <a:pt x="242179" y="259190"/>
                    <a:pt x="238345" y="259190"/>
                  </a:cubicBezTo>
                  <a:cubicBezTo>
                    <a:pt x="234511" y="259190"/>
                    <a:pt x="231955" y="256636"/>
                    <a:pt x="231955" y="252806"/>
                  </a:cubicBezTo>
                  <a:lnTo>
                    <a:pt x="231955" y="199819"/>
                  </a:lnTo>
                  <a:lnTo>
                    <a:pt x="231316" y="199819"/>
                  </a:lnTo>
                  <a:cubicBezTo>
                    <a:pt x="229399" y="199819"/>
                    <a:pt x="227482" y="199180"/>
                    <a:pt x="226204" y="197265"/>
                  </a:cubicBezTo>
                  <a:cubicBezTo>
                    <a:pt x="224926" y="195350"/>
                    <a:pt x="224287" y="194073"/>
                    <a:pt x="224926" y="192158"/>
                  </a:cubicBezTo>
                  <a:lnTo>
                    <a:pt x="238984" y="122573"/>
                  </a:lnTo>
                  <a:cubicBezTo>
                    <a:pt x="239623" y="119381"/>
                    <a:pt x="242179" y="117465"/>
                    <a:pt x="245374" y="117465"/>
                  </a:cubicBezTo>
                  <a:lnTo>
                    <a:pt x="259431" y="117465"/>
                  </a:lnTo>
                  <a:cubicBezTo>
                    <a:pt x="262626" y="117465"/>
                    <a:pt x="265182" y="119381"/>
                    <a:pt x="265821" y="122573"/>
                  </a:cubicBezTo>
                  <a:lnTo>
                    <a:pt x="280518" y="192158"/>
                  </a:lnTo>
                  <a:cubicBezTo>
                    <a:pt x="280518" y="194073"/>
                    <a:pt x="279880" y="195988"/>
                    <a:pt x="278601" y="197265"/>
                  </a:cubicBezTo>
                  <a:close/>
                  <a:moveTo>
                    <a:pt x="295216" y="185774"/>
                  </a:moveTo>
                  <a:cubicBezTo>
                    <a:pt x="294576" y="185774"/>
                    <a:pt x="293937" y="185774"/>
                    <a:pt x="293937" y="185774"/>
                  </a:cubicBezTo>
                  <a:cubicBezTo>
                    <a:pt x="290742" y="185774"/>
                    <a:pt x="288186" y="183859"/>
                    <a:pt x="287547" y="180667"/>
                  </a:cubicBezTo>
                  <a:lnTo>
                    <a:pt x="274128" y="125765"/>
                  </a:lnTo>
                  <a:cubicBezTo>
                    <a:pt x="273490" y="122573"/>
                    <a:pt x="275406" y="118742"/>
                    <a:pt x="278601" y="118104"/>
                  </a:cubicBezTo>
                  <a:cubicBezTo>
                    <a:pt x="281796" y="117465"/>
                    <a:pt x="285631" y="119381"/>
                    <a:pt x="286270" y="122573"/>
                  </a:cubicBezTo>
                  <a:lnTo>
                    <a:pt x="299688" y="177475"/>
                  </a:lnTo>
                  <a:cubicBezTo>
                    <a:pt x="300966" y="181305"/>
                    <a:pt x="298411" y="185135"/>
                    <a:pt x="295216" y="185774"/>
                  </a:cubicBezTo>
                  <a:close/>
                </a:path>
              </a:pathLst>
            </a:custGeom>
            <a:grpFill/>
            <a:ln w="6390" cap="flat">
              <a:noFill/>
              <a:prstDash val="solid"/>
              <a:miter/>
            </a:ln>
          </p:spPr>
          <p:txBody>
            <a:bodyPr rtlCol="0" anchor="ctr"/>
            <a:lstStyle/>
            <a:p>
              <a:endParaRPr lang="en-US"/>
            </a:p>
          </p:txBody>
        </p:sp>
        <p:sp>
          <p:nvSpPr>
            <p:cNvPr id="194" name="Graphic 4">
              <a:extLst>
                <a:ext uri="{FF2B5EF4-FFF2-40B4-BE49-F238E27FC236}">
                  <a16:creationId xmlns:a16="http://schemas.microsoft.com/office/drawing/2014/main" id="{68D36D86-E4B1-461D-A722-6F7F8BC534A1}"/>
                </a:ext>
              </a:extLst>
            </p:cNvPr>
            <p:cNvSpPr/>
            <p:nvPr/>
          </p:nvSpPr>
          <p:spPr>
            <a:xfrm>
              <a:off x="7431496" y="4438945"/>
              <a:ext cx="26837" cy="56817"/>
            </a:xfrm>
            <a:custGeom>
              <a:avLst/>
              <a:gdLst>
                <a:gd name="connsiteX0" fmla="*/ 11502 w 26837"/>
                <a:gd name="connsiteY0" fmla="*/ 0 h 56817"/>
                <a:gd name="connsiteX1" fmla="*/ 0 w 26837"/>
                <a:gd name="connsiteY1" fmla="*/ 56817 h 56817"/>
                <a:gd name="connsiteX2" fmla="*/ 26837 w 26837"/>
                <a:gd name="connsiteY2" fmla="*/ 56817 h 56817"/>
                <a:gd name="connsiteX3" fmla="*/ 14697 w 26837"/>
                <a:gd name="connsiteY3" fmla="*/ 0 h 56817"/>
              </a:gdLst>
              <a:ahLst/>
              <a:cxnLst>
                <a:cxn ang="0">
                  <a:pos x="connsiteX0" y="connsiteY0"/>
                </a:cxn>
                <a:cxn ang="0">
                  <a:pos x="connsiteX1" y="connsiteY1"/>
                </a:cxn>
                <a:cxn ang="0">
                  <a:pos x="connsiteX2" y="connsiteY2"/>
                </a:cxn>
                <a:cxn ang="0">
                  <a:pos x="connsiteX3" y="connsiteY3"/>
                </a:cxn>
              </a:cxnLst>
              <a:rect l="l" t="t" r="r" b="b"/>
              <a:pathLst>
                <a:path w="26837" h="56817">
                  <a:moveTo>
                    <a:pt x="11502" y="0"/>
                  </a:moveTo>
                  <a:lnTo>
                    <a:pt x="0" y="56817"/>
                  </a:lnTo>
                  <a:lnTo>
                    <a:pt x="26837" y="56817"/>
                  </a:lnTo>
                  <a:lnTo>
                    <a:pt x="14697" y="0"/>
                  </a:lnTo>
                  <a:close/>
                </a:path>
              </a:pathLst>
            </a:custGeom>
            <a:grpFill/>
            <a:ln w="6390" cap="flat">
              <a:noFill/>
              <a:prstDash val="solid"/>
              <a:miter/>
            </a:ln>
          </p:spPr>
          <p:txBody>
            <a:bodyPr rtlCol="0" anchor="ctr"/>
            <a:lstStyle/>
            <a:p>
              <a:endParaRPr lang="en-US"/>
            </a:p>
          </p:txBody>
        </p:sp>
      </p:grpSp>
      <p:grpSp>
        <p:nvGrpSpPr>
          <p:cNvPr id="128" name="Group 127">
            <a:extLst>
              <a:ext uri="{FF2B5EF4-FFF2-40B4-BE49-F238E27FC236}">
                <a16:creationId xmlns:a16="http://schemas.microsoft.com/office/drawing/2014/main" id="{C4C2BBE4-28F4-425D-8E77-810620FEB60F}"/>
              </a:ext>
            </a:extLst>
          </p:cNvPr>
          <p:cNvGrpSpPr/>
          <p:nvPr/>
        </p:nvGrpSpPr>
        <p:grpSpPr>
          <a:xfrm>
            <a:off x="9937615" y="826153"/>
            <a:ext cx="606271" cy="614919"/>
            <a:chOff x="10941050" y="325438"/>
            <a:chExt cx="1250950" cy="1249363"/>
          </a:xfrm>
          <a:solidFill>
            <a:schemeClr val="accent5">
              <a:lumMod val="75000"/>
            </a:schemeClr>
          </a:solidFill>
        </p:grpSpPr>
        <p:sp>
          <p:nvSpPr>
            <p:cNvPr id="129" name="Freeform 80">
              <a:extLst>
                <a:ext uri="{FF2B5EF4-FFF2-40B4-BE49-F238E27FC236}">
                  <a16:creationId xmlns:a16="http://schemas.microsoft.com/office/drawing/2014/main" id="{FC4B4610-2B8B-406F-AC62-5CD4340B0036}"/>
                </a:ext>
              </a:extLst>
            </p:cNvPr>
            <p:cNvSpPr>
              <a:spLocks noEditPoints="1"/>
            </p:cNvSpPr>
            <p:nvPr/>
          </p:nvSpPr>
          <p:spPr bwMode="auto">
            <a:xfrm>
              <a:off x="11250613" y="646113"/>
              <a:ext cx="631825" cy="487363"/>
            </a:xfrm>
            <a:custGeom>
              <a:avLst/>
              <a:gdLst>
                <a:gd name="T0" fmla="*/ 14 w 398"/>
                <a:gd name="T1" fmla="*/ 227 h 307"/>
                <a:gd name="T2" fmla="*/ 19 w 398"/>
                <a:gd name="T3" fmla="*/ 239 h 307"/>
                <a:gd name="T4" fmla="*/ 19 w 398"/>
                <a:gd name="T5" fmla="*/ 307 h 307"/>
                <a:gd name="T6" fmla="*/ 95 w 398"/>
                <a:gd name="T7" fmla="*/ 178 h 307"/>
                <a:gd name="T8" fmla="*/ 99 w 398"/>
                <a:gd name="T9" fmla="*/ 169 h 307"/>
                <a:gd name="T10" fmla="*/ 110 w 398"/>
                <a:gd name="T11" fmla="*/ 163 h 307"/>
                <a:gd name="T12" fmla="*/ 207 w 398"/>
                <a:gd name="T13" fmla="*/ 165 h 307"/>
                <a:gd name="T14" fmla="*/ 214 w 398"/>
                <a:gd name="T15" fmla="*/ 172 h 307"/>
                <a:gd name="T16" fmla="*/ 224 w 398"/>
                <a:gd name="T17" fmla="*/ 307 h 307"/>
                <a:gd name="T18" fmla="*/ 371 w 398"/>
                <a:gd name="T19" fmla="*/ 307 h 307"/>
                <a:gd name="T20" fmla="*/ 379 w 398"/>
                <a:gd name="T21" fmla="*/ 239 h 307"/>
                <a:gd name="T22" fmla="*/ 381 w 398"/>
                <a:gd name="T23" fmla="*/ 231 h 307"/>
                <a:gd name="T24" fmla="*/ 389 w 398"/>
                <a:gd name="T25" fmla="*/ 225 h 307"/>
                <a:gd name="T26" fmla="*/ 383 w 398"/>
                <a:gd name="T27" fmla="*/ 212 h 307"/>
                <a:gd name="T28" fmla="*/ 379 w 398"/>
                <a:gd name="T29" fmla="*/ 201 h 307"/>
                <a:gd name="T30" fmla="*/ 379 w 398"/>
                <a:gd name="T31" fmla="*/ 195 h 307"/>
                <a:gd name="T32" fmla="*/ 379 w 398"/>
                <a:gd name="T33" fmla="*/ 146 h 307"/>
                <a:gd name="T34" fmla="*/ 373 w 398"/>
                <a:gd name="T35" fmla="*/ 142 h 307"/>
                <a:gd name="T36" fmla="*/ 358 w 398"/>
                <a:gd name="T37" fmla="*/ 144 h 307"/>
                <a:gd name="T38" fmla="*/ 356 w 398"/>
                <a:gd name="T39" fmla="*/ 153 h 307"/>
                <a:gd name="T40" fmla="*/ 354 w 398"/>
                <a:gd name="T41" fmla="*/ 161 h 307"/>
                <a:gd name="T42" fmla="*/ 347 w 398"/>
                <a:gd name="T43" fmla="*/ 167 h 307"/>
                <a:gd name="T44" fmla="*/ 335 w 398"/>
                <a:gd name="T45" fmla="*/ 167 h 307"/>
                <a:gd name="T46" fmla="*/ 214 w 398"/>
                <a:gd name="T47" fmla="*/ 59 h 307"/>
                <a:gd name="T48" fmla="*/ 211 w 398"/>
                <a:gd name="T49" fmla="*/ 44 h 307"/>
                <a:gd name="T50" fmla="*/ 209 w 398"/>
                <a:gd name="T51" fmla="*/ 2 h 307"/>
                <a:gd name="T52" fmla="*/ 193 w 398"/>
                <a:gd name="T53" fmla="*/ 0 h 307"/>
                <a:gd name="T54" fmla="*/ 190 w 398"/>
                <a:gd name="T55" fmla="*/ 2 h 307"/>
                <a:gd name="T56" fmla="*/ 188 w 398"/>
                <a:gd name="T57" fmla="*/ 44 h 307"/>
                <a:gd name="T58" fmla="*/ 184 w 398"/>
                <a:gd name="T59" fmla="*/ 59 h 307"/>
                <a:gd name="T60" fmla="*/ 63 w 398"/>
                <a:gd name="T61" fmla="*/ 167 h 307"/>
                <a:gd name="T62" fmla="*/ 51 w 398"/>
                <a:gd name="T63" fmla="*/ 167 h 307"/>
                <a:gd name="T64" fmla="*/ 44 w 398"/>
                <a:gd name="T65" fmla="*/ 161 h 307"/>
                <a:gd name="T66" fmla="*/ 42 w 398"/>
                <a:gd name="T67" fmla="*/ 146 h 307"/>
                <a:gd name="T68" fmla="*/ 40 w 398"/>
                <a:gd name="T69" fmla="*/ 144 h 307"/>
                <a:gd name="T70" fmla="*/ 25 w 398"/>
                <a:gd name="T71" fmla="*/ 142 h 307"/>
                <a:gd name="T72" fmla="*/ 19 w 398"/>
                <a:gd name="T73" fmla="*/ 146 h 307"/>
                <a:gd name="T74" fmla="*/ 19 w 398"/>
                <a:gd name="T75" fmla="*/ 195 h 307"/>
                <a:gd name="T76" fmla="*/ 19 w 398"/>
                <a:gd name="T77" fmla="*/ 201 h 307"/>
                <a:gd name="T78" fmla="*/ 0 w 398"/>
                <a:gd name="T79" fmla="*/ 223 h 307"/>
                <a:gd name="T80" fmla="*/ 10 w 398"/>
                <a:gd name="T81" fmla="*/ 225 h 307"/>
                <a:gd name="T82" fmla="*/ 246 w 398"/>
                <a:gd name="T83" fmla="*/ 197 h 307"/>
                <a:gd name="T84" fmla="*/ 250 w 398"/>
                <a:gd name="T85" fmla="*/ 187 h 307"/>
                <a:gd name="T86" fmla="*/ 317 w 398"/>
                <a:gd name="T87" fmla="*/ 182 h 307"/>
                <a:gd name="T88" fmla="*/ 328 w 398"/>
                <a:gd name="T89" fmla="*/ 187 h 307"/>
                <a:gd name="T90" fmla="*/ 332 w 398"/>
                <a:gd name="T91" fmla="*/ 197 h 307"/>
                <a:gd name="T92" fmla="*/ 332 w 398"/>
                <a:gd name="T93" fmla="*/ 263 h 307"/>
                <a:gd name="T94" fmla="*/ 322 w 398"/>
                <a:gd name="T95" fmla="*/ 271 h 307"/>
                <a:gd name="T96" fmla="*/ 262 w 398"/>
                <a:gd name="T97" fmla="*/ 271 h 307"/>
                <a:gd name="T98" fmla="*/ 250 w 398"/>
                <a:gd name="T99" fmla="*/ 267 h 307"/>
                <a:gd name="T100" fmla="*/ 246 w 398"/>
                <a:gd name="T101" fmla="*/ 19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8" h="307">
                  <a:moveTo>
                    <a:pt x="10" y="225"/>
                  </a:moveTo>
                  <a:lnTo>
                    <a:pt x="10" y="225"/>
                  </a:lnTo>
                  <a:lnTo>
                    <a:pt x="14" y="227"/>
                  </a:lnTo>
                  <a:lnTo>
                    <a:pt x="17" y="231"/>
                  </a:lnTo>
                  <a:lnTo>
                    <a:pt x="19" y="235"/>
                  </a:lnTo>
                  <a:lnTo>
                    <a:pt x="19" y="239"/>
                  </a:lnTo>
                  <a:lnTo>
                    <a:pt x="19" y="290"/>
                  </a:lnTo>
                  <a:lnTo>
                    <a:pt x="19" y="303"/>
                  </a:lnTo>
                  <a:lnTo>
                    <a:pt x="19" y="307"/>
                  </a:lnTo>
                  <a:lnTo>
                    <a:pt x="27" y="307"/>
                  </a:lnTo>
                  <a:lnTo>
                    <a:pt x="95" y="307"/>
                  </a:lnTo>
                  <a:lnTo>
                    <a:pt x="95" y="178"/>
                  </a:lnTo>
                  <a:lnTo>
                    <a:pt x="95" y="178"/>
                  </a:lnTo>
                  <a:lnTo>
                    <a:pt x="95" y="172"/>
                  </a:lnTo>
                  <a:lnTo>
                    <a:pt x="99" y="169"/>
                  </a:lnTo>
                  <a:lnTo>
                    <a:pt x="99" y="169"/>
                  </a:lnTo>
                  <a:lnTo>
                    <a:pt x="104" y="165"/>
                  </a:lnTo>
                  <a:lnTo>
                    <a:pt x="110" y="163"/>
                  </a:lnTo>
                  <a:lnTo>
                    <a:pt x="201" y="163"/>
                  </a:lnTo>
                  <a:lnTo>
                    <a:pt x="201" y="163"/>
                  </a:lnTo>
                  <a:lnTo>
                    <a:pt x="207" y="165"/>
                  </a:lnTo>
                  <a:lnTo>
                    <a:pt x="211" y="169"/>
                  </a:lnTo>
                  <a:lnTo>
                    <a:pt x="211" y="169"/>
                  </a:lnTo>
                  <a:lnTo>
                    <a:pt x="214" y="172"/>
                  </a:lnTo>
                  <a:lnTo>
                    <a:pt x="216" y="178"/>
                  </a:lnTo>
                  <a:lnTo>
                    <a:pt x="216" y="307"/>
                  </a:lnTo>
                  <a:lnTo>
                    <a:pt x="224" y="307"/>
                  </a:lnTo>
                  <a:lnTo>
                    <a:pt x="224" y="307"/>
                  </a:lnTo>
                  <a:lnTo>
                    <a:pt x="226" y="307"/>
                  </a:lnTo>
                  <a:lnTo>
                    <a:pt x="371" y="307"/>
                  </a:lnTo>
                  <a:lnTo>
                    <a:pt x="379" y="307"/>
                  </a:lnTo>
                  <a:lnTo>
                    <a:pt x="379" y="303"/>
                  </a:lnTo>
                  <a:lnTo>
                    <a:pt x="379" y="239"/>
                  </a:lnTo>
                  <a:lnTo>
                    <a:pt x="379" y="239"/>
                  </a:lnTo>
                  <a:lnTo>
                    <a:pt x="379" y="235"/>
                  </a:lnTo>
                  <a:lnTo>
                    <a:pt x="381" y="231"/>
                  </a:lnTo>
                  <a:lnTo>
                    <a:pt x="385" y="227"/>
                  </a:lnTo>
                  <a:lnTo>
                    <a:pt x="389" y="225"/>
                  </a:lnTo>
                  <a:lnTo>
                    <a:pt x="389" y="225"/>
                  </a:lnTo>
                  <a:lnTo>
                    <a:pt x="392" y="223"/>
                  </a:lnTo>
                  <a:lnTo>
                    <a:pt x="398" y="223"/>
                  </a:lnTo>
                  <a:lnTo>
                    <a:pt x="383" y="212"/>
                  </a:lnTo>
                  <a:lnTo>
                    <a:pt x="383" y="212"/>
                  </a:lnTo>
                  <a:lnTo>
                    <a:pt x="379" y="206"/>
                  </a:lnTo>
                  <a:lnTo>
                    <a:pt x="379" y="201"/>
                  </a:lnTo>
                  <a:lnTo>
                    <a:pt x="379" y="201"/>
                  </a:lnTo>
                  <a:lnTo>
                    <a:pt x="379" y="195"/>
                  </a:lnTo>
                  <a:lnTo>
                    <a:pt x="379" y="195"/>
                  </a:lnTo>
                  <a:lnTo>
                    <a:pt x="379" y="186"/>
                  </a:lnTo>
                  <a:lnTo>
                    <a:pt x="379" y="146"/>
                  </a:lnTo>
                  <a:lnTo>
                    <a:pt x="379" y="146"/>
                  </a:lnTo>
                  <a:lnTo>
                    <a:pt x="377" y="144"/>
                  </a:lnTo>
                  <a:lnTo>
                    <a:pt x="377" y="144"/>
                  </a:lnTo>
                  <a:lnTo>
                    <a:pt x="373" y="142"/>
                  </a:lnTo>
                  <a:lnTo>
                    <a:pt x="360" y="142"/>
                  </a:lnTo>
                  <a:lnTo>
                    <a:pt x="360" y="142"/>
                  </a:lnTo>
                  <a:lnTo>
                    <a:pt x="358" y="144"/>
                  </a:lnTo>
                  <a:lnTo>
                    <a:pt x="358" y="144"/>
                  </a:lnTo>
                  <a:lnTo>
                    <a:pt x="356" y="146"/>
                  </a:lnTo>
                  <a:lnTo>
                    <a:pt x="356" y="153"/>
                  </a:lnTo>
                  <a:lnTo>
                    <a:pt x="356" y="153"/>
                  </a:lnTo>
                  <a:lnTo>
                    <a:pt x="356" y="157"/>
                  </a:lnTo>
                  <a:lnTo>
                    <a:pt x="354" y="161"/>
                  </a:lnTo>
                  <a:lnTo>
                    <a:pt x="351" y="165"/>
                  </a:lnTo>
                  <a:lnTo>
                    <a:pt x="347" y="167"/>
                  </a:lnTo>
                  <a:lnTo>
                    <a:pt x="347" y="167"/>
                  </a:lnTo>
                  <a:lnTo>
                    <a:pt x="343" y="169"/>
                  </a:lnTo>
                  <a:lnTo>
                    <a:pt x="339" y="169"/>
                  </a:lnTo>
                  <a:lnTo>
                    <a:pt x="335" y="167"/>
                  </a:lnTo>
                  <a:lnTo>
                    <a:pt x="332" y="165"/>
                  </a:lnTo>
                  <a:lnTo>
                    <a:pt x="214" y="59"/>
                  </a:lnTo>
                  <a:lnTo>
                    <a:pt x="214" y="59"/>
                  </a:lnTo>
                  <a:lnTo>
                    <a:pt x="211" y="51"/>
                  </a:lnTo>
                  <a:lnTo>
                    <a:pt x="211" y="44"/>
                  </a:lnTo>
                  <a:lnTo>
                    <a:pt x="211" y="44"/>
                  </a:lnTo>
                  <a:lnTo>
                    <a:pt x="211" y="4"/>
                  </a:lnTo>
                  <a:lnTo>
                    <a:pt x="211" y="4"/>
                  </a:lnTo>
                  <a:lnTo>
                    <a:pt x="209" y="2"/>
                  </a:lnTo>
                  <a:lnTo>
                    <a:pt x="209" y="2"/>
                  </a:lnTo>
                  <a:lnTo>
                    <a:pt x="205" y="0"/>
                  </a:lnTo>
                  <a:lnTo>
                    <a:pt x="193" y="0"/>
                  </a:lnTo>
                  <a:lnTo>
                    <a:pt x="193" y="0"/>
                  </a:lnTo>
                  <a:lnTo>
                    <a:pt x="190" y="2"/>
                  </a:lnTo>
                  <a:lnTo>
                    <a:pt x="190" y="2"/>
                  </a:lnTo>
                  <a:lnTo>
                    <a:pt x="188" y="4"/>
                  </a:lnTo>
                  <a:lnTo>
                    <a:pt x="188" y="44"/>
                  </a:lnTo>
                  <a:lnTo>
                    <a:pt x="188" y="44"/>
                  </a:lnTo>
                  <a:lnTo>
                    <a:pt x="188" y="44"/>
                  </a:lnTo>
                  <a:lnTo>
                    <a:pt x="188" y="51"/>
                  </a:lnTo>
                  <a:lnTo>
                    <a:pt x="184" y="59"/>
                  </a:lnTo>
                  <a:lnTo>
                    <a:pt x="67" y="165"/>
                  </a:lnTo>
                  <a:lnTo>
                    <a:pt x="67" y="165"/>
                  </a:lnTo>
                  <a:lnTo>
                    <a:pt x="63" y="167"/>
                  </a:lnTo>
                  <a:lnTo>
                    <a:pt x="59" y="169"/>
                  </a:lnTo>
                  <a:lnTo>
                    <a:pt x="55" y="169"/>
                  </a:lnTo>
                  <a:lnTo>
                    <a:pt x="51" y="167"/>
                  </a:lnTo>
                  <a:lnTo>
                    <a:pt x="51" y="167"/>
                  </a:lnTo>
                  <a:lnTo>
                    <a:pt x="48" y="165"/>
                  </a:lnTo>
                  <a:lnTo>
                    <a:pt x="44" y="161"/>
                  </a:lnTo>
                  <a:lnTo>
                    <a:pt x="42" y="157"/>
                  </a:lnTo>
                  <a:lnTo>
                    <a:pt x="42" y="153"/>
                  </a:lnTo>
                  <a:lnTo>
                    <a:pt x="42" y="146"/>
                  </a:lnTo>
                  <a:lnTo>
                    <a:pt x="42" y="146"/>
                  </a:lnTo>
                  <a:lnTo>
                    <a:pt x="40" y="144"/>
                  </a:lnTo>
                  <a:lnTo>
                    <a:pt x="40" y="144"/>
                  </a:lnTo>
                  <a:lnTo>
                    <a:pt x="38" y="142"/>
                  </a:lnTo>
                  <a:lnTo>
                    <a:pt x="25" y="142"/>
                  </a:lnTo>
                  <a:lnTo>
                    <a:pt x="25" y="142"/>
                  </a:lnTo>
                  <a:lnTo>
                    <a:pt x="21" y="144"/>
                  </a:lnTo>
                  <a:lnTo>
                    <a:pt x="21" y="144"/>
                  </a:lnTo>
                  <a:lnTo>
                    <a:pt x="19" y="146"/>
                  </a:lnTo>
                  <a:lnTo>
                    <a:pt x="19" y="186"/>
                  </a:lnTo>
                  <a:lnTo>
                    <a:pt x="19" y="186"/>
                  </a:lnTo>
                  <a:lnTo>
                    <a:pt x="19" y="195"/>
                  </a:lnTo>
                  <a:lnTo>
                    <a:pt x="19" y="195"/>
                  </a:lnTo>
                  <a:lnTo>
                    <a:pt x="19" y="201"/>
                  </a:lnTo>
                  <a:lnTo>
                    <a:pt x="19" y="201"/>
                  </a:lnTo>
                  <a:lnTo>
                    <a:pt x="19" y="206"/>
                  </a:lnTo>
                  <a:lnTo>
                    <a:pt x="15" y="212"/>
                  </a:lnTo>
                  <a:lnTo>
                    <a:pt x="0" y="223"/>
                  </a:lnTo>
                  <a:lnTo>
                    <a:pt x="0" y="223"/>
                  </a:lnTo>
                  <a:lnTo>
                    <a:pt x="6" y="223"/>
                  </a:lnTo>
                  <a:lnTo>
                    <a:pt x="10" y="225"/>
                  </a:lnTo>
                  <a:lnTo>
                    <a:pt x="10" y="225"/>
                  </a:lnTo>
                  <a:close/>
                  <a:moveTo>
                    <a:pt x="246" y="197"/>
                  </a:moveTo>
                  <a:lnTo>
                    <a:pt x="246" y="197"/>
                  </a:lnTo>
                  <a:lnTo>
                    <a:pt x="246" y="191"/>
                  </a:lnTo>
                  <a:lnTo>
                    <a:pt x="250" y="187"/>
                  </a:lnTo>
                  <a:lnTo>
                    <a:pt x="250" y="187"/>
                  </a:lnTo>
                  <a:lnTo>
                    <a:pt x="256" y="184"/>
                  </a:lnTo>
                  <a:lnTo>
                    <a:pt x="262" y="182"/>
                  </a:lnTo>
                  <a:lnTo>
                    <a:pt x="317" y="182"/>
                  </a:lnTo>
                  <a:lnTo>
                    <a:pt x="317" y="182"/>
                  </a:lnTo>
                  <a:lnTo>
                    <a:pt x="322" y="184"/>
                  </a:lnTo>
                  <a:lnTo>
                    <a:pt x="328" y="187"/>
                  </a:lnTo>
                  <a:lnTo>
                    <a:pt x="328" y="187"/>
                  </a:lnTo>
                  <a:lnTo>
                    <a:pt x="332" y="191"/>
                  </a:lnTo>
                  <a:lnTo>
                    <a:pt x="332" y="197"/>
                  </a:lnTo>
                  <a:lnTo>
                    <a:pt x="332" y="256"/>
                  </a:lnTo>
                  <a:lnTo>
                    <a:pt x="332" y="256"/>
                  </a:lnTo>
                  <a:lnTo>
                    <a:pt x="332" y="263"/>
                  </a:lnTo>
                  <a:lnTo>
                    <a:pt x="328" y="267"/>
                  </a:lnTo>
                  <a:lnTo>
                    <a:pt x="328" y="267"/>
                  </a:lnTo>
                  <a:lnTo>
                    <a:pt x="322" y="271"/>
                  </a:lnTo>
                  <a:lnTo>
                    <a:pt x="317" y="271"/>
                  </a:lnTo>
                  <a:lnTo>
                    <a:pt x="262" y="271"/>
                  </a:lnTo>
                  <a:lnTo>
                    <a:pt x="262" y="271"/>
                  </a:lnTo>
                  <a:lnTo>
                    <a:pt x="256" y="271"/>
                  </a:lnTo>
                  <a:lnTo>
                    <a:pt x="250" y="267"/>
                  </a:lnTo>
                  <a:lnTo>
                    <a:pt x="250" y="267"/>
                  </a:lnTo>
                  <a:lnTo>
                    <a:pt x="246" y="263"/>
                  </a:lnTo>
                  <a:lnTo>
                    <a:pt x="246" y="256"/>
                  </a:lnTo>
                  <a:lnTo>
                    <a:pt x="246"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30" name="Rectangle 81">
              <a:extLst>
                <a:ext uri="{FF2B5EF4-FFF2-40B4-BE49-F238E27FC236}">
                  <a16:creationId xmlns:a16="http://schemas.microsoft.com/office/drawing/2014/main" id="{179540A5-72D5-4E39-A2B8-5BF2C077E5F3}"/>
                </a:ext>
              </a:extLst>
            </p:cNvPr>
            <p:cNvSpPr>
              <a:spLocks noChangeArrowheads="1"/>
            </p:cNvSpPr>
            <p:nvPr/>
          </p:nvSpPr>
          <p:spPr bwMode="auto">
            <a:xfrm>
              <a:off x="11690350" y="982663"/>
              <a:ext cx="381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31" name="Freeform 82">
              <a:extLst>
                <a:ext uri="{FF2B5EF4-FFF2-40B4-BE49-F238E27FC236}">
                  <a16:creationId xmlns:a16="http://schemas.microsoft.com/office/drawing/2014/main" id="{CF3E3DB5-00C5-4188-B21E-BE301DCC6B3D}"/>
                </a:ext>
              </a:extLst>
            </p:cNvPr>
            <p:cNvSpPr>
              <a:spLocks noEditPoints="1"/>
            </p:cNvSpPr>
            <p:nvPr/>
          </p:nvSpPr>
          <p:spPr bwMode="auto">
            <a:xfrm>
              <a:off x="10941050" y="325438"/>
              <a:ext cx="1250950" cy="1249363"/>
            </a:xfrm>
            <a:custGeom>
              <a:avLst/>
              <a:gdLst>
                <a:gd name="T0" fmla="*/ 474 w 788"/>
                <a:gd name="T1" fmla="*/ 779 h 787"/>
                <a:gd name="T2" fmla="*/ 616 w 788"/>
                <a:gd name="T3" fmla="*/ 718 h 787"/>
                <a:gd name="T4" fmla="*/ 722 w 788"/>
                <a:gd name="T5" fmla="*/ 613 h 787"/>
                <a:gd name="T6" fmla="*/ 780 w 788"/>
                <a:gd name="T7" fmla="*/ 473 h 787"/>
                <a:gd name="T8" fmla="*/ 786 w 788"/>
                <a:gd name="T9" fmla="*/ 354 h 787"/>
                <a:gd name="T10" fmla="*/ 741 w 788"/>
                <a:gd name="T11" fmla="*/ 206 h 787"/>
                <a:gd name="T12" fmla="*/ 646 w 788"/>
                <a:gd name="T13" fmla="*/ 91 h 787"/>
                <a:gd name="T14" fmla="*/ 512 w 788"/>
                <a:gd name="T15" fmla="*/ 17 h 787"/>
                <a:gd name="T16" fmla="*/ 394 w 788"/>
                <a:gd name="T17" fmla="*/ 0 h 787"/>
                <a:gd name="T18" fmla="*/ 241 w 788"/>
                <a:gd name="T19" fmla="*/ 30 h 787"/>
                <a:gd name="T20" fmla="*/ 116 w 788"/>
                <a:gd name="T21" fmla="*/ 115 h 787"/>
                <a:gd name="T22" fmla="*/ 32 w 788"/>
                <a:gd name="T23" fmla="*/ 240 h 787"/>
                <a:gd name="T24" fmla="*/ 0 w 788"/>
                <a:gd name="T25" fmla="*/ 393 h 787"/>
                <a:gd name="T26" fmla="*/ 19 w 788"/>
                <a:gd name="T27" fmla="*/ 510 h 787"/>
                <a:gd name="T28" fmla="*/ 91 w 788"/>
                <a:gd name="T29" fmla="*/ 643 h 787"/>
                <a:gd name="T30" fmla="*/ 207 w 788"/>
                <a:gd name="T31" fmla="*/ 739 h 787"/>
                <a:gd name="T32" fmla="*/ 354 w 788"/>
                <a:gd name="T33" fmla="*/ 785 h 787"/>
                <a:gd name="T34" fmla="*/ 184 w 788"/>
                <a:gd name="T35" fmla="*/ 395 h 787"/>
                <a:gd name="T36" fmla="*/ 184 w 788"/>
                <a:gd name="T37" fmla="*/ 348 h 787"/>
                <a:gd name="T38" fmla="*/ 195 w 788"/>
                <a:gd name="T39" fmla="*/ 323 h 787"/>
                <a:gd name="T40" fmla="*/ 220 w 788"/>
                <a:gd name="T41" fmla="*/ 314 h 787"/>
                <a:gd name="T42" fmla="*/ 248 w 788"/>
                <a:gd name="T43" fmla="*/ 318 h 787"/>
                <a:gd name="T44" fmla="*/ 352 w 788"/>
                <a:gd name="T45" fmla="*/ 206 h 787"/>
                <a:gd name="T46" fmla="*/ 358 w 788"/>
                <a:gd name="T47" fmla="*/ 187 h 787"/>
                <a:gd name="T48" fmla="*/ 381 w 788"/>
                <a:gd name="T49" fmla="*/ 172 h 787"/>
                <a:gd name="T50" fmla="*/ 407 w 788"/>
                <a:gd name="T51" fmla="*/ 172 h 787"/>
                <a:gd name="T52" fmla="*/ 430 w 788"/>
                <a:gd name="T53" fmla="*/ 187 h 787"/>
                <a:gd name="T54" fmla="*/ 436 w 788"/>
                <a:gd name="T55" fmla="*/ 242 h 787"/>
                <a:gd name="T56" fmla="*/ 540 w 788"/>
                <a:gd name="T57" fmla="*/ 318 h 787"/>
                <a:gd name="T58" fmla="*/ 568 w 788"/>
                <a:gd name="T59" fmla="*/ 314 h 787"/>
                <a:gd name="T60" fmla="*/ 593 w 788"/>
                <a:gd name="T61" fmla="*/ 323 h 787"/>
                <a:gd name="T62" fmla="*/ 604 w 788"/>
                <a:gd name="T63" fmla="*/ 348 h 787"/>
                <a:gd name="T64" fmla="*/ 637 w 788"/>
                <a:gd name="T65" fmla="*/ 425 h 787"/>
                <a:gd name="T66" fmla="*/ 640 w 788"/>
                <a:gd name="T67" fmla="*/ 439 h 787"/>
                <a:gd name="T68" fmla="*/ 619 w 788"/>
                <a:gd name="T69" fmla="*/ 475 h 787"/>
                <a:gd name="T70" fmla="*/ 604 w 788"/>
                <a:gd name="T71" fmla="*/ 475 h 787"/>
                <a:gd name="T72" fmla="*/ 602 w 788"/>
                <a:gd name="T73" fmla="*/ 529 h 787"/>
                <a:gd name="T74" fmla="*/ 589 w 788"/>
                <a:gd name="T75" fmla="*/ 539 h 787"/>
                <a:gd name="T76" fmla="*/ 419 w 788"/>
                <a:gd name="T77" fmla="*/ 539 h 787"/>
                <a:gd name="T78" fmla="*/ 390 w 788"/>
                <a:gd name="T79" fmla="*/ 537 h 787"/>
                <a:gd name="T80" fmla="*/ 381 w 788"/>
                <a:gd name="T81" fmla="*/ 524 h 787"/>
                <a:gd name="T82" fmla="*/ 320 w 788"/>
                <a:gd name="T83" fmla="*/ 524 h 787"/>
                <a:gd name="T84" fmla="*/ 311 w 788"/>
                <a:gd name="T85" fmla="*/ 537 h 787"/>
                <a:gd name="T86" fmla="*/ 199 w 788"/>
                <a:gd name="T87" fmla="*/ 539 h 787"/>
                <a:gd name="T88" fmla="*/ 190 w 788"/>
                <a:gd name="T89" fmla="*/ 533 h 787"/>
                <a:gd name="T90" fmla="*/ 184 w 788"/>
                <a:gd name="T91" fmla="*/ 492 h 787"/>
                <a:gd name="T92" fmla="*/ 175 w 788"/>
                <a:gd name="T93" fmla="*/ 476 h 787"/>
                <a:gd name="T94" fmla="*/ 150 w 788"/>
                <a:gd name="T95" fmla="*/ 444 h 787"/>
                <a:gd name="T96" fmla="*/ 150 w 788"/>
                <a:gd name="T97" fmla="*/ 42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8" h="787">
                  <a:moveTo>
                    <a:pt x="394" y="787"/>
                  </a:moveTo>
                  <a:lnTo>
                    <a:pt x="394" y="787"/>
                  </a:lnTo>
                  <a:lnTo>
                    <a:pt x="436" y="785"/>
                  </a:lnTo>
                  <a:lnTo>
                    <a:pt x="474" y="779"/>
                  </a:lnTo>
                  <a:lnTo>
                    <a:pt x="512" y="770"/>
                  </a:lnTo>
                  <a:lnTo>
                    <a:pt x="548" y="756"/>
                  </a:lnTo>
                  <a:lnTo>
                    <a:pt x="584" y="739"/>
                  </a:lnTo>
                  <a:lnTo>
                    <a:pt x="616" y="718"/>
                  </a:lnTo>
                  <a:lnTo>
                    <a:pt x="646" y="698"/>
                  </a:lnTo>
                  <a:lnTo>
                    <a:pt x="674" y="671"/>
                  </a:lnTo>
                  <a:lnTo>
                    <a:pt x="699" y="643"/>
                  </a:lnTo>
                  <a:lnTo>
                    <a:pt x="722" y="613"/>
                  </a:lnTo>
                  <a:lnTo>
                    <a:pt x="741" y="580"/>
                  </a:lnTo>
                  <a:lnTo>
                    <a:pt x="758" y="546"/>
                  </a:lnTo>
                  <a:lnTo>
                    <a:pt x="771" y="510"/>
                  </a:lnTo>
                  <a:lnTo>
                    <a:pt x="780" y="473"/>
                  </a:lnTo>
                  <a:lnTo>
                    <a:pt x="786" y="433"/>
                  </a:lnTo>
                  <a:lnTo>
                    <a:pt x="788" y="393"/>
                  </a:lnTo>
                  <a:lnTo>
                    <a:pt x="788" y="393"/>
                  </a:lnTo>
                  <a:lnTo>
                    <a:pt x="786" y="354"/>
                  </a:lnTo>
                  <a:lnTo>
                    <a:pt x="780" y="314"/>
                  </a:lnTo>
                  <a:lnTo>
                    <a:pt x="771" y="276"/>
                  </a:lnTo>
                  <a:lnTo>
                    <a:pt x="758" y="240"/>
                  </a:lnTo>
                  <a:lnTo>
                    <a:pt x="741" y="206"/>
                  </a:lnTo>
                  <a:lnTo>
                    <a:pt x="722" y="174"/>
                  </a:lnTo>
                  <a:lnTo>
                    <a:pt x="699" y="144"/>
                  </a:lnTo>
                  <a:lnTo>
                    <a:pt x="674" y="115"/>
                  </a:lnTo>
                  <a:lnTo>
                    <a:pt x="646" y="91"/>
                  </a:lnTo>
                  <a:lnTo>
                    <a:pt x="616" y="68"/>
                  </a:lnTo>
                  <a:lnTo>
                    <a:pt x="584" y="47"/>
                  </a:lnTo>
                  <a:lnTo>
                    <a:pt x="548" y="30"/>
                  </a:lnTo>
                  <a:lnTo>
                    <a:pt x="512" y="17"/>
                  </a:lnTo>
                  <a:lnTo>
                    <a:pt x="474" y="8"/>
                  </a:lnTo>
                  <a:lnTo>
                    <a:pt x="436" y="2"/>
                  </a:lnTo>
                  <a:lnTo>
                    <a:pt x="394" y="0"/>
                  </a:lnTo>
                  <a:lnTo>
                    <a:pt x="394" y="0"/>
                  </a:lnTo>
                  <a:lnTo>
                    <a:pt x="354" y="2"/>
                  </a:lnTo>
                  <a:lnTo>
                    <a:pt x="317" y="8"/>
                  </a:lnTo>
                  <a:lnTo>
                    <a:pt x="279" y="17"/>
                  </a:lnTo>
                  <a:lnTo>
                    <a:pt x="241" y="30"/>
                  </a:lnTo>
                  <a:lnTo>
                    <a:pt x="207" y="47"/>
                  </a:lnTo>
                  <a:lnTo>
                    <a:pt x="175" y="68"/>
                  </a:lnTo>
                  <a:lnTo>
                    <a:pt x="144" y="91"/>
                  </a:lnTo>
                  <a:lnTo>
                    <a:pt x="116" y="115"/>
                  </a:lnTo>
                  <a:lnTo>
                    <a:pt x="91" y="144"/>
                  </a:lnTo>
                  <a:lnTo>
                    <a:pt x="68" y="174"/>
                  </a:lnTo>
                  <a:lnTo>
                    <a:pt x="50" y="206"/>
                  </a:lnTo>
                  <a:lnTo>
                    <a:pt x="32" y="240"/>
                  </a:lnTo>
                  <a:lnTo>
                    <a:pt x="19" y="276"/>
                  </a:lnTo>
                  <a:lnTo>
                    <a:pt x="10" y="314"/>
                  </a:lnTo>
                  <a:lnTo>
                    <a:pt x="4" y="354"/>
                  </a:lnTo>
                  <a:lnTo>
                    <a:pt x="0" y="393"/>
                  </a:lnTo>
                  <a:lnTo>
                    <a:pt x="0" y="393"/>
                  </a:lnTo>
                  <a:lnTo>
                    <a:pt x="4" y="433"/>
                  </a:lnTo>
                  <a:lnTo>
                    <a:pt x="10" y="473"/>
                  </a:lnTo>
                  <a:lnTo>
                    <a:pt x="19" y="510"/>
                  </a:lnTo>
                  <a:lnTo>
                    <a:pt x="32" y="546"/>
                  </a:lnTo>
                  <a:lnTo>
                    <a:pt x="50" y="580"/>
                  </a:lnTo>
                  <a:lnTo>
                    <a:pt x="68" y="613"/>
                  </a:lnTo>
                  <a:lnTo>
                    <a:pt x="91" y="643"/>
                  </a:lnTo>
                  <a:lnTo>
                    <a:pt x="116" y="671"/>
                  </a:lnTo>
                  <a:lnTo>
                    <a:pt x="144" y="698"/>
                  </a:lnTo>
                  <a:lnTo>
                    <a:pt x="175" y="718"/>
                  </a:lnTo>
                  <a:lnTo>
                    <a:pt x="207" y="739"/>
                  </a:lnTo>
                  <a:lnTo>
                    <a:pt x="241" y="756"/>
                  </a:lnTo>
                  <a:lnTo>
                    <a:pt x="279" y="770"/>
                  </a:lnTo>
                  <a:lnTo>
                    <a:pt x="317" y="779"/>
                  </a:lnTo>
                  <a:lnTo>
                    <a:pt x="354" y="785"/>
                  </a:lnTo>
                  <a:lnTo>
                    <a:pt x="394" y="787"/>
                  </a:lnTo>
                  <a:lnTo>
                    <a:pt x="394" y="787"/>
                  </a:lnTo>
                  <a:close/>
                  <a:moveTo>
                    <a:pt x="152" y="425"/>
                  </a:moveTo>
                  <a:lnTo>
                    <a:pt x="184" y="395"/>
                  </a:lnTo>
                  <a:lnTo>
                    <a:pt x="184" y="395"/>
                  </a:lnTo>
                  <a:lnTo>
                    <a:pt x="184" y="388"/>
                  </a:lnTo>
                  <a:lnTo>
                    <a:pt x="184" y="348"/>
                  </a:lnTo>
                  <a:lnTo>
                    <a:pt x="184" y="348"/>
                  </a:lnTo>
                  <a:lnTo>
                    <a:pt x="186" y="342"/>
                  </a:lnTo>
                  <a:lnTo>
                    <a:pt x="188" y="335"/>
                  </a:lnTo>
                  <a:lnTo>
                    <a:pt x="192" y="329"/>
                  </a:lnTo>
                  <a:lnTo>
                    <a:pt x="195" y="323"/>
                  </a:lnTo>
                  <a:lnTo>
                    <a:pt x="201" y="320"/>
                  </a:lnTo>
                  <a:lnTo>
                    <a:pt x="207" y="318"/>
                  </a:lnTo>
                  <a:lnTo>
                    <a:pt x="212" y="316"/>
                  </a:lnTo>
                  <a:lnTo>
                    <a:pt x="220" y="314"/>
                  </a:lnTo>
                  <a:lnTo>
                    <a:pt x="233" y="314"/>
                  </a:lnTo>
                  <a:lnTo>
                    <a:pt x="233" y="314"/>
                  </a:lnTo>
                  <a:lnTo>
                    <a:pt x="241" y="316"/>
                  </a:lnTo>
                  <a:lnTo>
                    <a:pt x="248" y="318"/>
                  </a:lnTo>
                  <a:lnTo>
                    <a:pt x="254" y="321"/>
                  </a:lnTo>
                  <a:lnTo>
                    <a:pt x="260" y="327"/>
                  </a:lnTo>
                  <a:lnTo>
                    <a:pt x="352" y="242"/>
                  </a:lnTo>
                  <a:lnTo>
                    <a:pt x="352" y="206"/>
                  </a:lnTo>
                  <a:lnTo>
                    <a:pt x="352" y="206"/>
                  </a:lnTo>
                  <a:lnTo>
                    <a:pt x="354" y="200"/>
                  </a:lnTo>
                  <a:lnTo>
                    <a:pt x="356" y="193"/>
                  </a:lnTo>
                  <a:lnTo>
                    <a:pt x="358" y="187"/>
                  </a:lnTo>
                  <a:lnTo>
                    <a:pt x="364" y="182"/>
                  </a:lnTo>
                  <a:lnTo>
                    <a:pt x="368" y="178"/>
                  </a:lnTo>
                  <a:lnTo>
                    <a:pt x="373" y="174"/>
                  </a:lnTo>
                  <a:lnTo>
                    <a:pt x="381" y="172"/>
                  </a:lnTo>
                  <a:lnTo>
                    <a:pt x="388" y="172"/>
                  </a:lnTo>
                  <a:lnTo>
                    <a:pt x="400" y="172"/>
                  </a:lnTo>
                  <a:lnTo>
                    <a:pt x="400" y="172"/>
                  </a:lnTo>
                  <a:lnTo>
                    <a:pt x="407" y="172"/>
                  </a:lnTo>
                  <a:lnTo>
                    <a:pt x="415" y="174"/>
                  </a:lnTo>
                  <a:lnTo>
                    <a:pt x="421" y="178"/>
                  </a:lnTo>
                  <a:lnTo>
                    <a:pt x="424" y="182"/>
                  </a:lnTo>
                  <a:lnTo>
                    <a:pt x="430" y="187"/>
                  </a:lnTo>
                  <a:lnTo>
                    <a:pt x="432" y="193"/>
                  </a:lnTo>
                  <a:lnTo>
                    <a:pt x="434" y="200"/>
                  </a:lnTo>
                  <a:lnTo>
                    <a:pt x="436" y="206"/>
                  </a:lnTo>
                  <a:lnTo>
                    <a:pt x="436" y="242"/>
                  </a:lnTo>
                  <a:lnTo>
                    <a:pt x="529" y="327"/>
                  </a:lnTo>
                  <a:lnTo>
                    <a:pt x="529" y="327"/>
                  </a:lnTo>
                  <a:lnTo>
                    <a:pt x="534" y="321"/>
                  </a:lnTo>
                  <a:lnTo>
                    <a:pt x="540" y="318"/>
                  </a:lnTo>
                  <a:lnTo>
                    <a:pt x="548" y="316"/>
                  </a:lnTo>
                  <a:lnTo>
                    <a:pt x="555" y="314"/>
                  </a:lnTo>
                  <a:lnTo>
                    <a:pt x="568" y="314"/>
                  </a:lnTo>
                  <a:lnTo>
                    <a:pt x="568" y="314"/>
                  </a:lnTo>
                  <a:lnTo>
                    <a:pt x="576" y="316"/>
                  </a:lnTo>
                  <a:lnTo>
                    <a:pt x="582" y="318"/>
                  </a:lnTo>
                  <a:lnTo>
                    <a:pt x="587" y="320"/>
                  </a:lnTo>
                  <a:lnTo>
                    <a:pt x="593" y="323"/>
                  </a:lnTo>
                  <a:lnTo>
                    <a:pt x="597" y="329"/>
                  </a:lnTo>
                  <a:lnTo>
                    <a:pt x="601" y="335"/>
                  </a:lnTo>
                  <a:lnTo>
                    <a:pt x="602" y="342"/>
                  </a:lnTo>
                  <a:lnTo>
                    <a:pt x="604" y="348"/>
                  </a:lnTo>
                  <a:lnTo>
                    <a:pt x="604" y="388"/>
                  </a:lnTo>
                  <a:lnTo>
                    <a:pt x="604" y="388"/>
                  </a:lnTo>
                  <a:lnTo>
                    <a:pt x="604" y="395"/>
                  </a:lnTo>
                  <a:lnTo>
                    <a:pt x="637" y="425"/>
                  </a:lnTo>
                  <a:lnTo>
                    <a:pt x="637" y="425"/>
                  </a:lnTo>
                  <a:lnTo>
                    <a:pt x="638" y="429"/>
                  </a:lnTo>
                  <a:lnTo>
                    <a:pt x="640" y="433"/>
                  </a:lnTo>
                  <a:lnTo>
                    <a:pt x="640" y="439"/>
                  </a:lnTo>
                  <a:lnTo>
                    <a:pt x="638" y="444"/>
                  </a:lnTo>
                  <a:lnTo>
                    <a:pt x="625" y="469"/>
                  </a:lnTo>
                  <a:lnTo>
                    <a:pt x="625" y="469"/>
                  </a:lnTo>
                  <a:lnTo>
                    <a:pt x="619" y="475"/>
                  </a:lnTo>
                  <a:lnTo>
                    <a:pt x="614" y="476"/>
                  </a:lnTo>
                  <a:lnTo>
                    <a:pt x="614" y="476"/>
                  </a:lnTo>
                  <a:lnTo>
                    <a:pt x="608" y="476"/>
                  </a:lnTo>
                  <a:lnTo>
                    <a:pt x="604" y="475"/>
                  </a:lnTo>
                  <a:lnTo>
                    <a:pt x="604" y="505"/>
                  </a:lnTo>
                  <a:lnTo>
                    <a:pt x="604" y="524"/>
                  </a:lnTo>
                  <a:lnTo>
                    <a:pt x="604" y="524"/>
                  </a:lnTo>
                  <a:lnTo>
                    <a:pt x="602" y="529"/>
                  </a:lnTo>
                  <a:lnTo>
                    <a:pt x="599" y="533"/>
                  </a:lnTo>
                  <a:lnTo>
                    <a:pt x="599" y="533"/>
                  </a:lnTo>
                  <a:lnTo>
                    <a:pt x="595" y="537"/>
                  </a:lnTo>
                  <a:lnTo>
                    <a:pt x="589" y="539"/>
                  </a:lnTo>
                  <a:lnTo>
                    <a:pt x="587" y="539"/>
                  </a:lnTo>
                  <a:lnTo>
                    <a:pt x="566" y="539"/>
                  </a:lnTo>
                  <a:lnTo>
                    <a:pt x="421" y="539"/>
                  </a:lnTo>
                  <a:lnTo>
                    <a:pt x="419" y="539"/>
                  </a:lnTo>
                  <a:lnTo>
                    <a:pt x="419" y="539"/>
                  </a:lnTo>
                  <a:lnTo>
                    <a:pt x="396" y="539"/>
                  </a:lnTo>
                  <a:lnTo>
                    <a:pt x="396" y="539"/>
                  </a:lnTo>
                  <a:lnTo>
                    <a:pt x="390" y="537"/>
                  </a:lnTo>
                  <a:lnTo>
                    <a:pt x="385" y="533"/>
                  </a:lnTo>
                  <a:lnTo>
                    <a:pt x="385" y="533"/>
                  </a:lnTo>
                  <a:lnTo>
                    <a:pt x="381" y="529"/>
                  </a:lnTo>
                  <a:lnTo>
                    <a:pt x="381" y="524"/>
                  </a:lnTo>
                  <a:lnTo>
                    <a:pt x="381" y="395"/>
                  </a:lnTo>
                  <a:lnTo>
                    <a:pt x="320" y="395"/>
                  </a:lnTo>
                  <a:lnTo>
                    <a:pt x="320" y="524"/>
                  </a:lnTo>
                  <a:lnTo>
                    <a:pt x="320" y="524"/>
                  </a:lnTo>
                  <a:lnTo>
                    <a:pt x="318" y="529"/>
                  </a:lnTo>
                  <a:lnTo>
                    <a:pt x="317" y="533"/>
                  </a:lnTo>
                  <a:lnTo>
                    <a:pt x="317" y="533"/>
                  </a:lnTo>
                  <a:lnTo>
                    <a:pt x="311" y="537"/>
                  </a:lnTo>
                  <a:lnTo>
                    <a:pt x="305" y="539"/>
                  </a:lnTo>
                  <a:lnTo>
                    <a:pt x="222" y="539"/>
                  </a:lnTo>
                  <a:lnTo>
                    <a:pt x="212" y="539"/>
                  </a:lnTo>
                  <a:lnTo>
                    <a:pt x="199" y="539"/>
                  </a:lnTo>
                  <a:lnTo>
                    <a:pt x="199" y="539"/>
                  </a:lnTo>
                  <a:lnTo>
                    <a:pt x="193" y="537"/>
                  </a:lnTo>
                  <a:lnTo>
                    <a:pt x="190" y="533"/>
                  </a:lnTo>
                  <a:lnTo>
                    <a:pt x="190" y="533"/>
                  </a:lnTo>
                  <a:lnTo>
                    <a:pt x="186" y="529"/>
                  </a:lnTo>
                  <a:lnTo>
                    <a:pt x="184" y="524"/>
                  </a:lnTo>
                  <a:lnTo>
                    <a:pt x="184" y="505"/>
                  </a:lnTo>
                  <a:lnTo>
                    <a:pt x="184" y="492"/>
                  </a:lnTo>
                  <a:lnTo>
                    <a:pt x="184" y="475"/>
                  </a:lnTo>
                  <a:lnTo>
                    <a:pt x="184" y="475"/>
                  </a:lnTo>
                  <a:lnTo>
                    <a:pt x="180" y="476"/>
                  </a:lnTo>
                  <a:lnTo>
                    <a:pt x="175" y="476"/>
                  </a:lnTo>
                  <a:lnTo>
                    <a:pt x="175" y="476"/>
                  </a:lnTo>
                  <a:lnTo>
                    <a:pt x="169" y="475"/>
                  </a:lnTo>
                  <a:lnTo>
                    <a:pt x="163" y="469"/>
                  </a:lnTo>
                  <a:lnTo>
                    <a:pt x="150" y="444"/>
                  </a:lnTo>
                  <a:lnTo>
                    <a:pt x="150" y="444"/>
                  </a:lnTo>
                  <a:lnTo>
                    <a:pt x="148" y="439"/>
                  </a:lnTo>
                  <a:lnTo>
                    <a:pt x="148" y="433"/>
                  </a:lnTo>
                  <a:lnTo>
                    <a:pt x="150" y="429"/>
                  </a:lnTo>
                  <a:lnTo>
                    <a:pt x="152" y="425"/>
                  </a:lnTo>
                  <a:lnTo>
                    <a:pt x="152" y="4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19" name="Group 218">
            <a:extLst>
              <a:ext uri="{FF2B5EF4-FFF2-40B4-BE49-F238E27FC236}">
                <a16:creationId xmlns:a16="http://schemas.microsoft.com/office/drawing/2014/main" id="{38F51F45-82F0-4882-B96A-2AB5C8E508B9}"/>
              </a:ext>
            </a:extLst>
          </p:cNvPr>
          <p:cNvGrpSpPr/>
          <p:nvPr/>
        </p:nvGrpSpPr>
        <p:grpSpPr>
          <a:xfrm>
            <a:off x="4364559" y="1516316"/>
            <a:ext cx="3834699" cy="5317576"/>
            <a:chOff x="1370187" y="1140843"/>
            <a:chExt cx="3207664" cy="4567136"/>
          </a:xfrm>
          <a:solidFill>
            <a:schemeClr val="bg2">
              <a:lumMod val="90000"/>
            </a:schemeClr>
          </a:solidFill>
        </p:grpSpPr>
        <p:sp>
          <p:nvSpPr>
            <p:cNvPr id="220" name="Freeform 5">
              <a:extLst>
                <a:ext uri="{FF2B5EF4-FFF2-40B4-BE49-F238E27FC236}">
                  <a16:creationId xmlns:a16="http://schemas.microsoft.com/office/drawing/2014/main" id="{0B8EF87E-7D3A-4DD4-A1B6-A1A4F598D628}"/>
                </a:ext>
              </a:extLst>
            </p:cNvPr>
            <p:cNvSpPr>
              <a:spLocks/>
            </p:cNvSpPr>
            <p:nvPr/>
          </p:nvSpPr>
          <p:spPr bwMode="auto">
            <a:xfrm>
              <a:off x="1746479" y="3382537"/>
              <a:ext cx="1185092" cy="1330791"/>
            </a:xfrm>
            <a:custGeom>
              <a:avLst/>
              <a:gdLst>
                <a:gd name="T0" fmla="*/ 242 w 268"/>
                <a:gd name="T1" fmla="*/ 9 h 301"/>
                <a:gd name="T2" fmla="*/ 247 w 268"/>
                <a:gd name="T3" fmla="*/ 17 h 301"/>
                <a:gd name="T4" fmla="*/ 248 w 268"/>
                <a:gd name="T5" fmla="*/ 22 h 301"/>
                <a:gd name="T6" fmla="*/ 255 w 268"/>
                <a:gd name="T7" fmla="*/ 26 h 301"/>
                <a:gd name="T8" fmla="*/ 267 w 268"/>
                <a:gd name="T9" fmla="*/ 34 h 301"/>
                <a:gd name="T10" fmla="*/ 261 w 268"/>
                <a:gd name="T11" fmla="*/ 48 h 301"/>
                <a:gd name="T12" fmla="*/ 250 w 268"/>
                <a:gd name="T13" fmla="*/ 53 h 301"/>
                <a:gd name="T14" fmla="*/ 243 w 268"/>
                <a:gd name="T15" fmla="*/ 65 h 301"/>
                <a:gd name="T16" fmla="*/ 234 w 268"/>
                <a:gd name="T17" fmla="*/ 76 h 301"/>
                <a:gd name="T18" fmla="*/ 233 w 268"/>
                <a:gd name="T19" fmla="*/ 87 h 301"/>
                <a:gd name="T20" fmla="*/ 230 w 268"/>
                <a:gd name="T21" fmla="*/ 97 h 301"/>
                <a:gd name="T22" fmla="*/ 235 w 268"/>
                <a:gd name="T23" fmla="*/ 107 h 301"/>
                <a:gd name="T24" fmla="*/ 241 w 268"/>
                <a:gd name="T25" fmla="*/ 111 h 301"/>
                <a:gd name="T26" fmla="*/ 246 w 268"/>
                <a:gd name="T27" fmla="*/ 118 h 301"/>
                <a:gd name="T28" fmla="*/ 252 w 268"/>
                <a:gd name="T29" fmla="*/ 126 h 301"/>
                <a:gd name="T30" fmla="*/ 243 w 268"/>
                <a:gd name="T31" fmla="*/ 135 h 301"/>
                <a:gd name="T32" fmla="*/ 234 w 268"/>
                <a:gd name="T33" fmla="*/ 143 h 301"/>
                <a:gd name="T34" fmla="*/ 226 w 268"/>
                <a:gd name="T35" fmla="*/ 150 h 301"/>
                <a:gd name="T36" fmla="*/ 216 w 268"/>
                <a:gd name="T37" fmla="*/ 161 h 301"/>
                <a:gd name="T38" fmla="*/ 209 w 268"/>
                <a:gd name="T39" fmla="*/ 172 h 301"/>
                <a:gd name="T40" fmla="*/ 196 w 268"/>
                <a:gd name="T41" fmla="*/ 171 h 301"/>
                <a:gd name="T42" fmla="*/ 181 w 268"/>
                <a:gd name="T43" fmla="*/ 179 h 301"/>
                <a:gd name="T44" fmla="*/ 173 w 268"/>
                <a:gd name="T45" fmla="*/ 185 h 301"/>
                <a:gd name="T46" fmla="*/ 165 w 268"/>
                <a:gd name="T47" fmla="*/ 195 h 301"/>
                <a:gd name="T48" fmla="*/ 150 w 268"/>
                <a:gd name="T49" fmla="*/ 206 h 301"/>
                <a:gd name="T50" fmla="*/ 133 w 268"/>
                <a:gd name="T51" fmla="*/ 218 h 301"/>
                <a:gd name="T52" fmla="*/ 120 w 268"/>
                <a:gd name="T53" fmla="*/ 223 h 301"/>
                <a:gd name="T54" fmla="*/ 111 w 268"/>
                <a:gd name="T55" fmla="*/ 234 h 301"/>
                <a:gd name="T56" fmla="*/ 99 w 268"/>
                <a:gd name="T57" fmla="*/ 249 h 301"/>
                <a:gd name="T58" fmla="*/ 86 w 268"/>
                <a:gd name="T59" fmla="*/ 257 h 301"/>
                <a:gd name="T60" fmla="*/ 75 w 268"/>
                <a:gd name="T61" fmla="*/ 269 h 301"/>
                <a:gd name="T62" fmla="*/ 59 w 268"/>
                <a:gd name="T63" fmla="*/ 267 h 301"/>
                <a:gd name="T64" fmla="*/ 44 w 268"/>
                <a:gd name="T65" fmla="*/ 284 h 301"/>
                <a:gd name="T66" fmla="*/ 35 w 268"/>
                <a:gd name="T67" fmla="*/ 293 h 301"/>
                <a:gd name="T68" fmla="*/ 16 w 268"/>
                <a:gd name="T69" fmla="*/ 301 h 301"/>
                <a:gd name="T70" fmla="*/ 11 w 268"/>
                <a:gd name="T71" fmla="*/ 282 h 301"/>
                <a:gd name="T72" fmla="*/ 0 w 268"/>
                <a:gd name="T73" fmla="*/ 283 h 301"/>
                <a:gd name="T74" fmla="*/ 11 w 268"/>
                <a:gd name="T75" fmla="*/ 273 h 301"/>
                <a:gd name="T76" fmla="*/ 25 w 268"/>
                <a:gd name="T77" fmla="*/ 261 h 301"/>
                <a:gd name="T78" fmla="*/ 39 w 268"/>
                <a:gd name="T79" fmla="*/ 259 h 301"/>
                <a:gd name="T80" fmla="*/ 58 w 268"/>
                <a:gd name="T81" fmla="*/ 242 h 301"/>
                <a:gd name="T82" fmla="*/ 76 w 268"/>
                <a:gd name="T83" fmla="*/ 230 h 301"/>
                <a:gd name="T84" fmla="*/ 88 w 268"/>
                <a:gd name="T85" fmla="*/ 225 h 301"/>
                <a:gd name="T86" fmla="*/ 99 w 268"/>
                <a:gd name="T87" fmla="*/ 210 h 301"/>
                <a:gd name="T88" fmla="*/ 117 w 268"/>
                <a:gd name="T89" fmla="*/ 196 h 301"/>
                <a:gd name="T90" fmla="*/ 125 w 268"/>
                <a:gd name="T91" fmla="*/ 187 h 301"/>
                <a:gd name="T92" fmla="*/ 135 w 268"/>
                <a:gd name="T93" fmla="*/ 179 h 301"/>
                <a:gd name="T94" fmla="*/ 150 w 268"/>
                <a:gd name="T95" fmla="*/ 173 h 301"/>
                <a:gd name="T96" fmla="*/ 170 w 268"/>
                <a:gd name="T97" fmla="*/ 150 h 301"/>
                <a:gd name="T98" fmla="*/ 180 w 268"/>
                <a:gd name="T99" fmla="*/ 128 h 301"/>
                <a:gd name="T100" fmla="*/ 186 w 268"/>
                <a:gd name="T101" fmla="*/ 106 h 301"/>
                <a:gd name="T102" fmla="*/ 190 w 268"/>
                <a:gd name="T103" fmla="*/ 91 h 301"/>
                <a:gd name="T104" fmla="*/ 195 w 268"/>
                <a:gd name="T105" fmla="*/ 76 h 301"/>
                <a:gd name="T106" fmla="*/ 205 w 268"/>
                <a:gd name="T107" fmla="*/ 77 h 301"/>
                <a:gd name="T108" fmla="*/ 225 w 268"/>
                <a:gd name="T109" fmla="*/ 53 h 301"/>
                <a:gd name="T110" fmla="*/ 232 w 268"/>
                <a:gd name="T111" fmla="*/ 39 h 301"/>
                <a:gd name="T112" fmla="*/ 232 w 268"/>
                <a:gd name="T113" fmla="*/ 1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301">
                  <a:moveTo>
                    <a:pt x="239" y="0"/>
                  </a:moveTo>
                  <a:cubicBezTo>
                    <a:pt x="241" y="2"/>
                    <a:pt x="240" y="6"/>
                    <a:pt x="240" y="7"/>
                  </a:cubicBezTo>
                  <a:cubicBezTo>
                    <a:pt x="240" y="8"/>
                    <a:pt x="242" y="8"/>
                    <a:pt x="242" y="9"/>
                  </a:cubicBezTo>
                  <a:cubicBezTo>
                    <a:pt x="243" y="9"/>
                    <a:pt x="244" y="11"/>
                    <a:pt x="244" y="12"/>
                  </a:cubicBezTo>
                  <a:cubicBezTo>
                    <a:pt x="244" y="13"/>
                    <a:pt x="245" y="14"/>
                    <a:pt x="246" y="14"/>
                  </a:cubicBezTo>
                  <a:cubicBezTo>
                    <a:pt x="247" y="15"/>
                    <a:pt x="247" y="16"/>
                    <a:pt x="247" y="17"/>
                  </a:cubicBezTo>
                  <a:cubicBezTo>
                    <a:pt x="247" y="18"/>
                    <a:pt x="245" y="19"/>
                    <a:pt x="244" y="20"/>
                  </a:cubicBezTo>
                  <a:cubicBezTo>
                    <a:pt x="243" y="21"/>
                    <a:pt x="244" y="24"/>
                    <a:pt x="245" y="25"/>
                  </a:cubicBezTo>
                  <a:cubicBezTo>
                    <a:pt x="246" y="26"/>
                    <a:pt x="247" y="22"/>
                    <a:pt x="248" y="22"/>
                  </a:cubicBezTo>
                  <a:cubicBezTo>
                    <a:pt x="248" y="21"/>
                    <a:pt x="249" y="22"/>
                    <a:pt x="250" y="23"/>
                  </a:cubicBezTo>
                  <a:cubicBezTo>
                    <a:pt x="250" y="23"/>
                    <a:pt x="252" y="21"/>
                    <a:pt x="253" y="21"/>
                  </a:cubicBezTo>
                  <a:cubicBezTo>
                    <a:pt x="254" y="21"/>
                    <a:pt x="255" y="25"/>
                    <a:pt x="255" y="26"/>
                  </a:cubicBezTo>
                  <a:cubicBezTo>
                    <a:pt x="255" y="27"/>
                    <a:pt x="258" y="27"/>
                    <a:pt x="258" y="28"/>
                  </a:cubicBezTo>
                  <a:cubicBezTo>
                    <a:pt x="259" y="29"/>
                    <a:pt x="261" y="32"/>
                    <a:pt x="263" y="33"/>
                  </a:cubicBezTo>
                  <a:cubicBezTo>
                    <a:pt x="264" y="33"/>
                    <a:pt x="265" y="33"/>
                    <a:pt x="267" y="34"/>
                  </a:cubicBezTo>
                  <a:cubicBezTo>
                    <a:pt x="268" y="35"/>
                    <a:pt x="268" y="37"/>
                    <a:pt x="267" y="37"/>
                  </a:cubicBezTo>
                  <a:cubicBezTo>
                    <a:pt x="266" y="37"/>
                    <a:pt x="261" y="43"/>
                    <a:pt x="260" y="44"/>
                  </a:cubicBezTo>
                  <a:cubicBezTo>
                    <a:pt x="259" y="45"/>
                    <a:pt x="260" y="47"/>
                    <a:pt x="261" y="48"/>
                  </a:cubicBezTo>
                  <a:cubicBezTo>
                    <a:pt x="261" y="49"/>
                    <a:pt x="256" y="53"/>
                    <a:pt x="256" y="53"/>
                  </a:cubicBezTo>
                  <a:cubicBezTo>
                    <a:pt x="255" y="54"/>
                    <a:pt x="253" y="52"/>
                    <a:pt x="253" y="51"/>
                  </a:cubicBezTo>
                  <a:cubicBezTo>
                    <a:pt x="252" y="50"/>
                    <a:pt x="251" y="52"/>
                    <a:pt x="250" y="53"/>
                  </a:cubicBezTo>
                  <a:cubicBezTo>
                    <a:pt x="249" y="54"/>
                    <a:pt x="250" y="56"/>
                    <a:pt x="251" y="57"/>
                  </a:cubicBezTo>
                  <a:cubicBezTo>
                    <a:pt x="251" y="58"/>
                    <a:pt x="248" y="60"/>
                    <a:pt x="247" y="59"/>
                  </a:cubicBezTo>
                  <a:cubicBezTo>
                    <a:pt x="246" y="58"/>
                    <a:pt x="244" y="64"/>
                    <a:pt x="243" y="65"/>
                  </a:cubicBezTo>
                  <a:cubicBezTo>
                    <a:pt x="243" y="66"/>
                    <a:pt x="241" y="72"/>
                    <a:pt x="241" y="73"/>
                  </a:cubicBezTo>
                  <a:cubicBezTo>
                    <a:pt x="241" y="74"/>
                    <a:pt x="238" y="75"/>
                    <a:pt x="238" y="75"/>
                  </a:cubicBezTo>
                  <a:cubicBezTo>
                    <a:pt x="237" y="76"/>
                    <a:pt x="234" y="76"/>
                    <a:pt x="234" y="76"/>
                  </a:cubicBezTo>
                  <a:cubicBezTo>
                    <a:pt x="233" y="76"/>
                    <a:pt x="232" y="79"/>
                    <a:pt x="232" y="80"/>
                  </a:cubicBezTo>
                  <a:cubicBezTo>
                    <a:pt x="232" y="81"/>
                    <a:pt x="233" y="82"/>
                    <a:pt x="233" y="82"/>
                  </a:cubicBezTo>
                  <a:cubicBezTo>
                    <a:pt x="234" y="83"/>
                    <a:pt x="233" y="85"/>
                    <a:pt x="233" y="87"/>
                  </a:cubicBezTo>
                  <a:cubicBezTo>
                    <a:pt x="233" y="89"/>
                    <a:pt x="230" y="90"/>
                    <a:pt x="230" y="91"/>
                  </a:cubicBezTo>
                  <a:cubicBezTo>
                    <a:pt x="229" y="92"/>
                    <a:pt x="229" y="93"/>
                    <a:pt x="230" y="93"/>
                  </a:cubicBezTo>
                  <a:cubicBezTo>
                    <a:pt x="230" y="94"/>
                    <a:pt x="230" y="96"/>
                    <a:pt x="230" y="97"/>
                  </a:cubicBezTo>
                  <a:cubicBezTo>
                    <a:pt x="230" y="97"/>
                    <a:pt x="232" y="99"/>
                    <a:pt x="233" y="100"/>
                  </a:cubicBezTo>
                  <a:cubicBezTo>
                    <a:pt x="234" y="100"/>
                    <a:pt x="232" y="102"/>
                    <a:pt x="232" y="103"/>
                  </a:cubicBezTo>
                  <a:cubicBezTo>
                    <a:pt x="232" y="104"/>
                    <a:pt x="234" y="106"/>
                    <a:pt x="235" y="107"/>
                  </a:cubicBezTo>
                  <a:cubicBezTo>
                    <a:pt x="235" y="108"/>
                    <a:pt x="236" y="107"/>
                    <a:pt x="237" y="106"/>
                  </a:cubicBezTo>
                  <a:cubicBezTo>
                    <a:pt x="238" y="105"/>
                    <a:pt x="239" y="107"/>
                    <a:pt x="239" y="108"/>
                  </a:cubicBezTo>
                  <a:cubicBezTo>
                    <a:pt x="239" y="109"/>
                    <a:pt x="240" y="110"/>
                    <a:pt x="241" y="111"/>
                  </a:cubicBezTo>
                  <a:cubicBezTo>
                    <a:pt x="242" y="112"/>
                    <a:pt x="245" y="112"/>
                    <a:pt x="245" y="111"/>
                  </a:cubicBezTo>
                  <a:cubicBezTo>
                    <a:pt x="246" y="110"/>
                    <a:pt x="246" y="114"/>
                    <a:pt x="246" y="115"/>
                  </a:cubicBezTo>
                  <a:cubicBezTo>
                    <a:pt x="246" y="116"/>
                    <a:pt x="246" y="117"/>
                    <a:pt x="246" y="118"/>
                  </a:cubicBezTo>
                  <a:cubicBezTo>
                    <a:pt x="246" y="119"/>
                    <a:pt x="246" y="120"/>
                    <a:pt x="247" y="121"/>
                  </a:cubicBezTo>
                  <a:cubicBezTo>
                    <a:pt x="248" y="123"/>
                    <a:pt x="249" y="124"/>
                    <a:pt x="251" y="123"/>
                  </a:cubicBezTo>
                  <a:cubicBezTo>
                    <a:pt x="252" y="125"/>
                    <a:pt x="253" y="126"/>
                    <a:pt x="252" y="126"/>
                  </a:cubicBezTo>
                  <a:cubicBezTo>
                    <a:pt x="252" y="126"/>
                    <a:pt x="252" y="128"/>
                    <a:pt x="252" y="129"/>
                  </a:cubicBezTo>
                  <a:cubicBezTo>
                    <a:pt x="251" y="130"/>
                    <a:pt x="248" y="130"/>
                    <a:pt x="248" y="130"/>
                  </a:cubicBezTo>
                  <a:cubicBezTo>
                    <a:pt x="247" y="130"/>
                    <a:pt x="244" y="133"/>
                    <a:pt x="243" y="135"/>
                  </a:cubicBezTo>
                  <a:cubicBezTo>
                    <a:pt x="242" y="136"/>
                    <a:pt x="241" y="136"/>
                    <a:pt x="240" y="136"/>
                  </a:cubicBezTo>
                  <a:cubicBezTo>
                    <a:pt x="239" y="135"/>
                    <a:pt x="238" y="140"/>
                    <a:pt x="237" y="141"/>
                  </a:cubicBezTo>
                  <a:cubicBezTo>
                    <a:pt x="236" y="142"/>
                    <a:pt x="235" y="142"/>
                    <a:pt x="234" y="143"/>
                  </a:cubicBezTo>
                  <a:cubicBezTo>
                    <a:pt x="232" y="144"/>
                    <a:pt x="232" y="145"/>
                    <a:pt x="232" y="146"/>
                  </a:cubicBezTo>
                  <a:cubicBezTo>
                    <a:pt x="232" y="148"/>
                    <a:pt x="230" y="149"/>
                    <a:pt x="229" y="150"/>
                  </a:cubicBezTo>
                  <a:cubicBezTo>
                    <a:pt x="228" y="150"/>
                    <a:pt x="226" y="150"/>
                    <a:pt x="226" y="150"/>
                  </a:cubicBezTo>
                  <a:cubicBezTo>
                    <a:pt x="225" y="149"/>
                    <a:pt x="223" y="151"/>
                    <a:pt x="222" y="151"/>
                  </a:cubicBezTo>
                  <a:cubicBezTo>
                    <a:pt x="221" y="152"/>
                    <a:pt x="219" y="155"/>
                    <a:pt x="220" y="155"/>
                  </a:cubicBezTo>
                  <a:cubicBezTo>
                    <a:pt x="221" y="156"/>
                    <a:pt x="218" y="159"/>
                    <a:pt x="216" y="161"/>
                  </a:cubicBezTo>
                  <a:cubicBezTo>
                    <a:pt x="215" y="162"/>
                    <a:pt x="213" y="162"/>
                    <a:pt x="212" y="162"/>
                  </a:cubicBezTo>
                  <a:cubicBezTo>
                    <a:pt x="210" y="162"/>
                    <a:pt x="210" y="167"/>
                    <a:pt x="210" y="168"/>
                  </a:cubicBezTo>
                  <a:cubicBezTo>
                    <a:pt x="210" y="169"/>
                    <a:pt x="210" y="171"/>
                    <a:pt x="209" y="172"/>
                  </a:cubicBezTo>
                  <a:cubicBezTo>
                    <a:pt x="208" y="172"/>
                    <a:pt x="206" y="172"/>
                    <a:pt x="204" y="171"/>
                  </a:cubicBezTo>
                  <a:cubicBezTo>
                    <a:pt x="203" y="171"/>
                    <a:pt x="201" y="171"/>
                    <a:pt x="200" y="172"/>
                  </a:cubicBezTo>
                  <a:cubicBezTo>
                    <a:pt x="199" y="173"/>
                    <a:pt x="197" y="172"/>
                    <a:pt x="196" y="171"/>
                  </a:cubicBezTo>
                  <a:cubicBezTo>
                    <a:pt x="195" y="171"/>
                    <a:pt x="192" y="173"/>
                    <a:pt x="192" y="174"/>
                  </a:cubicBezTo>
                  <a:cubicBezTo>
                    <a:pt x="192" y="175"/>
                    <a:pt x="187" y="175"/>
                    <a:pt x="186" y="175"/>
                  </a:cubicBezTo>
                  <a:cubicBezTo>
                    <a:pt x="185" y="175"/>
                    <a:pt x="182" y="178"/>
                    <a:pt x="181" y="179"/>
                  </a:cubicBezTo>
                  <a:cubicBezTo>
                    <a:pt x="181" y="179"/>
                    <a:pt x="181" y="182"/>
                    <a:pt x="181" y="183"/>
                  </a:cubicBezTo>
                  <a:cubicBezTo>
                    <a:pt x="181" y="184"/>
                    <a:pt x="178" y="184"/>
                    <a:pt x="177" y="185"/>
                  </a:cubicBezTo>
                  <a:cubicBezTo>
                    <a:pt x="177" y="185"/>
                    <a:pt x="174" y="185"/>
                    <a:pt x="173" y="185"/>
                  </a:cubicBezTo>
                  <a:cubicBezTo>
                    <a:pt x="172" y="185"/>
                    <a:pt x="170" y="187"/>
                    <a:pt x="169" y="188"/>
                  </a:cubicBezTo>
                  <a:cubicBezTo>
                    <a:pt x="168" y="189"/>
                    <a:pt x="169" y="192"/>
                    <a:pt x="169" y="193"/>
                  </a:cubicBezTo>
                  <a:cubicBezTo>
                    <a:pt x="169" y="194"/>
                    <a:pt x="167" y="195"/>
                    <a:pt x="165" y="195"/>
                  </a:cubicBezTo>
                  <a:cubicBezTo>
                    <a:pt x="164" y="196"/>
                    <a:pt x="162" y="196"/>
                    <a:pt x="161" y="196"/>
                  </a:cubicBezTo>
                  <a:cubicBezTo>
                    <a:pt x="160" y="196"/>
                    <a:pt x="158" y="199"/>
                    <a:pt x="157" y="200"/>
                  </a:cubicBezTo>
                  <a:cubicBezTo>
                    <a:pt x="156" y="201"/>
                    <a:pt x="151" y="206"/>
                    <a:pt x="150" y="206"/>
                  </a:cubicBezTo>
                  <a:cubicBezTo>
                    <a:pt x="148" y="207"/>
                    <a:pt x="146" y="210"/>
                    <a:pt x="145" y="211"/>
                  </a:cubicBezTo>
                  <a:cubicBezTo>
                    <a:pt x="144" y="212"/>
                    <a:pt x="141" y="211"/>
                    <a:pt x="140" y="211"/>
                  </a:cubicBezTo>
                  <a:cubicBezTo>
                    <a:pt x="139" y="210"/>
                    <a:pt x="133" y="217"/>
                    <a:pt x="133" y="218"/>
                  </a:cubicBezTo>
                  <a:cubicBezTo>
                    <a:pt x="132" y="219"/>
                    <a:pt x="127" y="218"/>
                    <a:pt x="126" y="219"/>
                  </a:cubicBezTo>
                  <a:cubicBezTo>
                    <a:pt x="125" y="220"/>
                    <a:pt x="124" y="220"/>
                    <a:pt x="122" y="220"/>
                  </a:cubicBezTo>
                  <a:cubicBezTo>
                    <a:pt x="121" y="220"/>
                    <a:pt x="120" y="223"/>
                    <a:pt x="120" y="223"/>
                  </a:cubicBezTo>
                  <a:cubicBezTo>
                    <a:pt x="120" y="224"/>
                    <a:pt x="117" y="226"/>
                    <a:pt x="116" y="226"/>
                  </a:cubicBezTo>
                  <a:cubicBezTo>
                    <a:pt x="115" y="227"/>
                    <a:pt x="115" y="229"/>
                    <a:pt x="115" y="230"/>
                  </a:cubicBezTo>
                  <a:cubicBezTo>
                    <a:pt x="115" y="232"/>
                    <a:pt x="112" y="234"/>
                    <a:pt x="111" y="234"/>
                  </a:cubicBezTo>
                  <a:cubicBezTo>
                    <a:pt x="110" y="235"/>
                    <a:pt x="110" y="236"/>
                    <a:pt x="111" y="237"/>
                  </a:cubicBezTo>
                  <a:cubicBezTo>
                    <a:pt x="111" y="238"/>
                    <a:pt x="106" y="242"/>
                    <a:pt x="105" y="243"/>
                  </a:cubicBezTo>
                  <a:cubicBezTo>
                    <a:pt x="104" y="243"/>
                    <a:pt x="100" y="247"/>
                    <a:pt x="99" y="249"/>
                  </a:cubicBezTo>
                  <a:cubicBezTo>
                    <a:pt x="98" y="250"/>
                    <a:pt x="92" y="256"/>
                    <a:pt x="92" y="257"/>
                  </a:cubicBezTo>
                  <a:cubicBezTo>
                    <a:pt x="91" y="256"/>
                    <a:pt x="88" y="255"/>
                    <a:pt x="87" y="255"/>
                  </a:cubicBezTo>
                  <a:cubicBezTo>
                    <a:pt x="87" y="255"/>
                    <a:pt x="86" y="257"/>
                    <a:pt x="86" y="257"/>
                  </a:cubicBezTo>
                  <a:cubicBezTo>
                    <a:pt x="86" y="258"/>
                    <a:pt x="85" y="261"/>
                    <a:pt x="83" y="262"/>
                  </a:cubicBezTo>
                  <a:cubicBezTo>
                    <a:pt x="82" y="263"/>
                    <a:pt x="80" y="265"/>
                    <a:pt x="79" y="265"/>
                  </a:cubicBezTo>
                  <a:cubicBezTo>
                    <a:pt x="78" y="265"/>
                    <a:pt x="75" y="269"/>
                    <a:pt x="75" y="269"/>
                  </a:cubicBezTo>
                  <a:cubicBezTo>
                    <a:pt x="74" y="270"/>
                    <a:pt x="71" y="266"/>
                    <a:pt x="70" y="265"/>
                  </a:cubicBezTo>
                  <a:cubicBezTo>
                    <a:pt x="69" y="264"/>
                    <a:pt x="66" y="269"/>
                    <a:pt x="64" y="269"/>
                  </a:cubicBezTo>
                  <a:cubicBezTo>
                    <a:pt x="61" y="270"/>
                    <a:pt x="60" y="267"/>
                    <a:pt x="59" y="267"/>
                  </a:cubicBezTo>
                  <a:cubicBezTo>
                    <a:pt x="58" y="266"/>
                    <a:pt x="51" y="273"/>
                    <a:pt x="51" y="274"/>
                  </a:cubicBezTo>
                  <a:cubicBezTo>
                    <a:pt x="51" y="275"/>
                    <a:pt x="47" y="279"/>
                    <a:pt x="46" y="280"/>
                  </a:cubicBezTo>
                  <a:cubicBezTo>
                    <a:pt x="44" y="281"/>
                    <a:pt x="45" y="284"/>
                    <a:pt x="44" y="284"/>
                  </a:cubicBezTo>
                  <a:cubicBezTo>
                    <a:pt x="43" y="284"/>
                    <a:pt x="43" y="287"/>
                    <a:pt x="43" y="288"/>
                  </a:cubicBezTo>
                  <a:cubicBezTo>
                    <a:pt x="43" y="289"/>
                    <a:pt x="39" y="293"/>
                    <a:pt x="39" y="294"/>
                  </a:cubicBezTo>
                  <a:cubicBezTo>
                    <a:pt x="38" y="295"/>
                    <a:pt x="36" y="294"/>
                    <a:pt x="35" y="293"/>
                  </a:cubicBezTo>
                  <a:cubicBezTo>
                    <a:pt x="34" y="292"/>
                    <a:pt x="30" y="297"/>
                    <a:pt x="29" y="297"/>
                  </a:cubicBezTo>
                  <a:cubicBezTo>
                    <a:pt x="29" y="297"/>
                    <a:pt x="24" y="300"/>
                    <a:pt x="23" y="301"/>
                  </a:cubicBezTo>
                  <a:cubicBezTo>
                    <a:pt x="23" y="301"/>
                    <a:pt x="18" y="301"/>
                    <a:pt x="16" y="301"/>
                  </a:cubicBezTo>
                  <a:cubicBezTo>
                    <a:pt x="17" y="300"/>
                    <a:pt x="17" y="294"/>
                    <a:pt x="18" y="293"/>
                  </a:cubicBezTo>
                  <a:cubicBezTo>
                    <a:pt x="19" y="293"/>
                    <a:pt x="20" y="291"/>
                    <a:pt x="19" y="290"/>
                  </a:cubicBezTo>
                  <a:cubicBezTo>
                    <a:pt x="18" y="289"/>
                    <a:pt x="11" y="282"/>
                    <a:pt x="11" y="282"/>
                  </a:cubicBezTo>
                  <a:cubicBezTo>
                    <a:pt x="10" y="283"/>
                    <a:pt x="8" y="282"/>
                    <a:pt x="7" y="283"/>
                  </a:cubicBezTo>
                  <a:cubicBezTo>
                    <a:pt x="6" y="284"/>
                    <a:pt x="3" y="286"/>
                    <a:pt x="3" y="286"/>
                  </a:cubicBezTo>
                  <a:cubicBezTo>
                    <a:pt x="3" y="285"/>
                    <a:pt x="1" y="283"/>
                    <a:pt x="0" y="283"/>
                  </a:cubicBezTo>
                  <a:cubicBezTo>
                    <a:pt x="0" y="282"/>
                    <a:pt x="2" y="281"/>
                    <a:pt x="3" y="281"/>
                  </a:cubicBezTo>
                  <a:cubicBezTo>
                    <a:pt x="4" y="281"/>
                    <a:pt x="5" y="277"/>
                    <a:pt x="6" y="277"/>
                  </a:cubicBezTo>
                  <a:cubicBezTo>
                    <a:pt x="7" y="277"/>
                    <a:pt x="10" y="274"/>
                    <a:pt x="11" y="273"/>
                  </a:cubicBezTo>
                  <a:cubicBezTo>
                    <a:pt x="12" y="272"/>
                    <a:pt x="14" y="267"/>
                    <a:pt x="14" y="266"/>
                  </a:cubicBezTo>
                  <a:cubicBezTo>
                    <a:pt x="14" y="264"/>
                    <a:pt x="17" y="263"/>
                    <a:pt x="18" y="262"/>
                  </a:cubicBezTo>
                  <a:cubicBezTo>
                    <a:pt x="19" y="261"/>
                    <a:pt x="24" y="261"/>
                    <a:pt x="25" y="261"/>
                  </a:cubicBezTo>
                  <a:cubicBezTo>
                    <a:pt x="26" y="261"/>
                    <a:pt x="29" y="259"/>
                    <a:pt x="29" y="258"/>
                  </a:cubicBezTo>
                  <a:cubicBezTo>
                    <a:pt x="30" y="258"/>
                    <a:pt x="31" y="259"/>
                    <a:pt x="32" y="260"/>
                  </a:cubicBezTo>
                  <a:cubicBezTo>
                    <a:pt x="33" y="262"/>
                    <a:pt x="36" y="260"/>
                    <a:pt x="39" y="259"/>
                  </a:cubicBezTo>
                  <a:cubicBezTo>
                    <a:pt x="41" y="259"/>
                    <a:pt x="44" y="257"/>
                    <a:pt x="45" y="255"/>
                  </a:cubicBezTo>
                  <a:cubicBezTo>
                    <a:pt x="45" y="253"/>
                    <a:pt x="50" y="250"/>
                    <a:pt x="51" y="249"/>
                  </a:cubicBezTo>
                  <a:cubicBezTo>
                    <a:pt x="53" y="248"/>
                    <a:pt x="58" y="244"/>
                    <a:pt x="58" y="242"/>
                  </a:cubicBezTo>
                  <a:cubicBezTo>
                    <a:pt x="59" y="241"/>
                    <a:pt x="65" y="236"/>
                    <a:pt x="67" y="235"/>
                  </a:cubicBezTo>
                  <a:cubicBezTo>
                    <a:pt x="69" y="234"/>
                    <a:pt x="72" y="233"/>
                    <a:pt x="73" y="231"/>
                  </a:cubicBezTo>
                  <a:cubicBezTo>
                    <a:pt x="74" y="229"/>
                    <a:pt x="76" y="230"/>
                    <a:pt x="76" y="230"/>
                  </a:cubicBezTo>
                  <a:cubicBezTo>
                    <a:pt x="77" y="230"/>
                    <a:pt x="79" y="228"/>
                    <a:pt x="81" y="228"/>
                  </a:cubicBezTo>
                  <a:cubicBezTo>
                    <a:pt x="83" y="228"/>
                    <a:pt x="83" y="227"/>
                    <a:pt x="84" y="227"/>
                  </a:cubicBezTo>
                  <a:cubicBezTo>
                    <a:pt x="86" y="227"/>
                    <a:pt x="86" y="225"/>
                    <a:pt x="88" y="225"/>
                  </a:cubicBezTo>
                  <a:cubicBezTo>
                    <a:pt x="89" y="224"/>
                    <a:pt x="89" y="223"/>
                    <a:pt x="91" y="223"/>
                  </a:cubicBezTo>
                  <a:cubicBezTo>
                    <a:pt x="92" y="223"/>
                    <a:pt x="95" y="216"/>
                    <a:pt x="96" y="215"/>
                  </a:cubicBezTo>
                  <a:cubicBezTo>
                    <a:pt x="97" y="214"/>
                    <a:pt x="98" y="211"/>
                    <a:pt x="99" y="210"/>
                  </a:cubicBezTo>
                  <a:cubicBezTo>
                    <a:pt x="100" y="209"/>
                    <a:pt x="103" y="210"/>
                    <a:pt x="104" y="210"/>
                  </a:cubicBezTo>
                  <a:cubicBezTo>
                    <a:pt x="105" y="210"/>
                    <a:pt x="110" y="204"/>
                    <a:pt x="112" y="202"/>
                  </a:cubicBezTo>
                  <a:cubicBezTo>
                    <a:pt x="114" y="200"/>
                    <a:pt x="116" y="197"/>
                    <a:pt x="117" y="196"/>
                  </a:cubicBezTo>
                  <a:cubicBezTo>
                    <a:pt x="118" y="195"/>
                    <a:pt x="121" y="196"/>
                    <a:pt x="122" y="195"/>
                  </a:cubicBezTo>
                  <a:cubicBezTo>
                    <a:pt x="123" y="194"/>
                    <a:pt x="123" y="193"/>
                    <a:pt x="122" y="193"/>
                  </a:cubicBezTo>
                  <a:cubicBezTo>
                    <a:pt x="120" y="193"/>
                    <a:pt x="123" y="188"/>
                    <a:pt x="125" y="187"/>
                  </a:cubicBezTo>
                  <a:cubicBezTo>
                    <a:pt x="126" y="187"/>
                    <a:pt x="128" y="187"/>
                    <a:pt x="129" y="187"/>
                  </a:cubicBezTo>
                  <a:cubicBezTo>
                    <a:pt x="131" y="187"/>
                    <a:pt x="131" y="185"/>
                    <a:pt x="130" y="185"/>
                  </a:cubicBezTo>
                  <a:cubicBezTo>
                    <a:pt x="130" y="184"/>
                    <a:pt x="133" y="181"/>
                    <a:pt x="135" y="179"/>
                  </a:cubicBezTo>
                  <a:cubicBezTo>
                    <a:pt x="136" y="178"/>
                    <a:pt x="140" y="179"/>
                    <a:pt x="141" y="179"/>
                  </a:cubicBezTo>
                  <a:cubicBezTo>
                    <a:pt x="142" y="179"/>
                    <a:pt x="145" y="176"/>
                    <a:pt x="146" y="174"/>
                  </a:cubicBezTo>
                  <a:cubicBezTo>
                    <a:pt x="147" y="172"/>
                    <a:pt x="148" y="173"/>
                    <a:pt x="150" y="173"/>
                  </a:cubicBezTo>
                  <a:cubicBezTo>
                    <a:pt x="151" y="173"/>
                    <a:pt x="155" y="168"/>
                    <a:pt x="157" y="166"/>
                  </a:cubicBezTo>
                  <a:cubicBezTo>
                    <a:pt x="159" y="163"/>
                    <a:pt x="162" y="158"/>
                    <a:pt x="164" y="156"/>
                  </a:cubicBezTo>
                  <a:cubicBezTo>
                    <a:pt x="165" y="153"/>
                    <a:pt x="169" y="150"/>
                    <a:pt x="170" y="150"/>
                  </a:cubicBezTo>
                  <a:cubicBezTo>
                    <a:pt x="171" y="149"/>
                    <a:pt x="173" y="145"/>
                    <a:pt x="176" y="141"/>
                  </a:cubicBezTo>
                  <a:cubicBezTo>
                    <a:pt x="177" y="139"/>
                    <a:pt x="178" y="133"/>
                    <a:pt x="178" y="132"/>
                  </a:cubicBezTo>
                  <a:cubicBezTo>
                    <a:pt x="178" y="131"/>
                    <a:pt x="179" y="129"/>
                    <a:pt x="180" y="128"/>
                  </a:cubicBezTo>
                  <a:cubicBezTo>
                    <a:pt x="181" y="127"/>
                    <a:pt x="183" y="123"/>
                    <a:pt x="184" y="122"/>
                  </a:cubicBezTo>
                  <a:cubicBezTo>
                    <a:pt x="185" y="120"/>
                    <a:pt x="185" y="114"/>
                    <a:pt x="185" y="111"/>
                  </a:cubicBezTo>
                  <a:cubicBezTo>
                    <a:pt x="185" y="109"/>
                    <a:pt x="185" y="107"/>
                    <a:pt x="186" y="106"/>
                  </a:cubicBezTo>
                  <a:cubicBezTo>
                    <a:pt x="187" y="105"/>
                    <a:pt x="187" y="102"/>
                    <a:pt x="187" y="101"/>
                  </a:cubicBezTo>
                  <a:cubicBezTo>
                    <a:pt x="187" y="100"/>
                    <a:pt x="189" y="99"/>
                    <a:pt x="189" y="98"/>
                  </a:cubicBezTo>
                  <a:cubicBezTo>
                    <a:pt x="190" y="97"/>
                    <a:pt x="190" y="92"/>
                    <a:pt x="190" y="91"/>
                  </a:cubicBezTo>
                  <a:cubicBezTo>
                    <a:pt x="190" y="90"/>
                    <a:pt x="193" y="86"/>
                    <a:pt x="194" y="84"/>
                  </a:cubicBezTo>
                  <a:cubicBezTo>
                    <a:pt x="194" y="82"/>
                    <a:pt x="194" y="80"/>
                    <a:pt x="193" y="79"/>
                  </a:cubicBezTo>
                  <a:cubicBezTo>
                    <a:pt x="192" y="77"/>
                    <a:pt x="194" y="77"/>
                    <a:pt x="195" y="76"/>
                  </a:cubicBezTo>
                  <a:cubicBezTo>
                    <a:pt x="196" y="75"/>
                    <a:pt x="197" y="76"/>
                    <a:pt x="198" y="78"/>
                  </a:cubicBezTo>
                  <a:cubicBezTo>
                    <a:pt x="199" y="79"/>
                    <a:pt x="200" y="76"/>
                    <a:pt x="202" y="76"/>
                  </a:cubicBezTo>
                  <a:cubicBezTo>
                    <a:pt x="203" y="75"/>
                    <a:pt x="204" y="77"/>
                    <a:pt x="205" y="77"/>
                  </a:cubicBezTo>
                  <a:cubicBezTo>
                    <a:pt x="207" y="77"/>
                    <a:pt x="215" y="69"/>
                    <a:pt x="216" y="68"/>
                  </a:cubicBezTo>
                  <a:cubicBezTo>
                    <a:pt x="218" y="67"/>
                    <a:pt x="221" y="62"/>
                    <a:pt x="222" y="60"/>
                  </a:cubicBezTo>
                  <a:cubicBezTo>
                    <a:pt x="223" y="58"/>
                    <a:pt x="224" y="55"/>
                    <a:pt x="225" y="53"/>
                  </a:cubicBezTo>
                  <a:cubicBezTo>
                    <a:pt x="225" y="51"/>
                    <a:pt x="228" y="50"/>
                    <a:pt x="229" y="48"/>
                  </a:cubicBezTo>
                  <a:cubicBezTo>
                    <a:pt x="230" y="46"/>
                    <a:pt x="231" y="44"/>
                    <a:pt x="231" y="43"/>
                  </a:cubicBezTo>
                  <a:cubicBezTo>
                    <a:pt x="231" y="41"/>
                    <a:pt x="231" y="40"/>
                    <a:pt x="232" y="39"/>
                  </a:cubicBezTo>
                  <a:cubicBezTo>
                    <a:pt x="233" y="38"/>
                    <a:pt x="232" y="31"/>
                    <a:pt x="232" y="30"/>
                  </a:cubicBezTo>
                  <a:cubicBezTo>
                    <a:pt x="231" y="29"/>
                    <a:pt x="231" y="27"/>
                    <a:pt x="232" y="25"/>
                  </a:cubicBezTo>
                  <a:cubicBezTo>
                    <a:pt x="232" y="23"/>
                    <a:pt x="233" y="11"/>
                    <a:pt x="232" y="10"/>
                  </a:cubicBezTo>
                  <a:cubicBezTo>
                    <a:pt x="232" y="8"/>
                    <a:pt x="236" y="2"/>
                    <a:pt x="239" y="0"/>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21" name="Freeform 6">
              <a:extLst>
                <a:ext uri="{FF2B5EF4-FFF2-40B4-BE49-F238E27FC236}">
                  <a16:creationId xmlns:a16="http://schemas.microsoft.com/office/drawing/2014/main" id="{6331C319-F939-4E93-B50A-EBF7B6F5AF5B}"/>
                </a:ext>
              </a:extLst>
            </p:cNvPr>
            <p:cNvSpPr>
              <a:spLocks/>
            </p:cNvSpPr>
            <p:nvPr/>
          </p:nvSpPr>
          <p:spPr bwMode="auto">
            <a:xfrm>
              <a:off x="3321631" y="3528235"/>
              <a:ext cx="52773" cy="21797"/>
            </a:xfrm>
            <a:custGeom>
              <a:avLst/>
              <a:gdLst>
                <a:gd name="T0" fmla="*/ 12 w 12"/>
                <a:gd name="T1" fmla="*/ 2 h 5"/>
                <a:gd name="T2" fmla="*/ 11 w 12"/>
                <a:gd name="T3" fmla="*/ 0 h 5"/>
                <a:gd name="T4" fmla="*/ 7 w 12"/>
                <a:gd name="T5" fmla="*/ 0 h 5"/>
                <a:gd name="T6" fmla="*/ 4 w 12"/>
                <a:gd name="T7" fmla="*/ 3 h 5"/>
                <a:gd name="T8" fmla="*/ 1 w 12"/>
                <a:gd name="T9" fmla="*/ 3 h 5"/>
                <a:gd name="T10" fmla="*/ 1 w 12"/>
                <a:gd name="T11" fmla="*/ 5 h 5"/>
                <a:gd name="T12" fmla="*/ 6 w 12"/>
                <a:gd name="T13" fmla="*/ 2 h 5"/>
                <a:gd name="T14" fmla="*/ 10 w 12"/>
                <a:gd name="T15" fmla="*/ 3 h 5"/>
                <a:gd name="T16" fmla="*/ 12 w 12"/>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
                  <a:moveTo>
                    <a:pt x="12" y="2"/>
                  </a:moveTo>
                  <a:cubicBezTo>
                    <a:pt x="12" y="1"/>
                    <a:pt x="12" y="0"/>
                    <a:pt x="11" y="0"/>
                  </a:cubicBezTo>
                  <a:cubicBezTo>
                    <a:pt x="10" y="0"/>
                    <a:pt x="8" y="0"/>
                    <a:pt x="7" y="0"/>
                  </a:cubicBezTo>
                  <a:cubicBezTo>
                    <a:pt x="6" y="1"/>
                    <a:pt x="5" y="3"/>
                    <a:pt x="4" y="3"/>
                  </a:cubicBezTo>
                  <a:cubicBezTo>
                    <a:pt x="3" y="3"/>
                    <a:pt x="1" y="3"/>
                    <a:pt x="1" y="3"/>
                  </a:cubicBezTo>
                  <a:cubicBezTo>
                    <a:pt x="1" y="4"/>
                    <a:pt x="0" y="5"/>
                    <a:pt x="1" y="5"/>
                  </a:cubicBezTo>
                  <a:cubicBezTo>
                    <a:pt x="2" y="5"/>
                    <a:pt x="5" y="3"/>
                    <a:pt x="6" y="2"/>
                  </a:cubicBezTo>
                  <a:cubicBezTo>
                    <a:pt x="7" y="2"/>
                    <a:pt x="9" y="4"/>
                    <a:pt x="10" y="3"/>
                  </a:cubicBezTo>
                  <a:cubicBezTo>
                    <a:pt x="10" y="2"/>
                    <a:pt x="12" y="3"/>
                    <a:pt x="12" y="2"/>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22" name="Freeform 7">
              <a:extLst>
                <a:ext uri="{FF2B5EF4-FFF2-40B4-BE49-F238E27FC236}">
                  <a16:creationId xmlns:a16="http://schemas.microsoft.com/office/drawing/2014/main" id="{CFCCF8E7-5FF4-4A72-AE50-EACD7BA0216F}"/>
                </a:ext>
              </a:extLst>
            </p:cNvPr>
            <p:cNvSpPr>
              <a:spLocks/>
            </p:cNvSpPr>
            <p:nvPr/>
          </p:nvSpPr>
          <p:spPr bwMode="auto">
            <a:xfrm>
              <a:off x="3357195" y="3506438"/>
              <a:ext cx="21797" cy="21797"/>
            </a:xfrm>
            <a:custGeom>
              <a:avLst/>
              <a:gdLst>
                <a:gd name="T0" fmla="*/ 5 w 5"/>
                <a:gd name="T1" fmla="*/ 2 h 5"/>
                <a:gd name="T2" fmla="*/ 3 w 5"/>
                <a:gd name="T3" fmla="*/ 1 h 5"/>
                <a:gd name="T4" fmla="*/ 1 w 5"/>
                <a:gd name="T5" fmla="*/ 3 h 5"/>
                <a:gd name="T6" fmla="*/ 5 w 5"/>
                <a:gd name="T7" fmla="*/ 4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1"/>
                    <a:pt x="4" y="0"/>
                    <a:pt x="3" y="1"/>
                  </a:cubicBezTo>
                  <a:cubicBezTo>
                    <a:pt x="2" y="2"/>
                    <a:pt x="0" y="3"/>
                    <a:pt x="1" y="3"/>
                  </a:cubicBezTo>
                  <a:cubicBezTo>
                    <a:pt x="2" y="3"/>
                    <a:pt x="4" y="5"/>
                    <a:pt x="5" y="4"/>
                  </a:cubicBezTo>
                  <a:cubicBezTo>
                    <a:pt x="5" y="4"/>
                    <a:pt x="5" y="3"/>
                    <a:pt x="5" y="2"/>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23" name="Freeform 8">
              <a:extLst>
                <a:ext uri="{FF2B5EF4-FFF2-40B4-BE49-F238E27FC236}">
                  <a16:creationId xmlns:a16="http://schemas.microsoft.com/office/drawing/2014/main" id="{754DDB06-44FA-4090-A6DB-147622F1C77D}"/>
                </a:ext>
              </a:extLst>
            </p:cNvPr>
            <p:cNvSpPr>
              <a:spLocks/>
            </p:cNvSpPr>
            <p:nvPr/>
          </p:nvSpPr>
          <p:spPr bwMode="auto">
            <a:xfrm>
              <a:off x="3214938" y="3351561"/>
              <a:ext cx="61951" cy="83748"/>
            </a:xfrm>
            <a:custGeom>
              <a:avLst/>
              <a:gdLst>
                <a:gd name="T0" fmla="*/ 9 w 14"/>
                <a:gd name="T1" fmla="*/ 15 h 19"/>
                <a:gd name="T2" fmla="*/ 11 w 14"/>
                <a:gd name="T3" fmla="*/ 11 h 19"/>
                <a:gd name="T4" fmla="*/ 13 w 14"/>
                <a:gd name="T5" fmla="*/ 8 h 19"/>
                <a:gd name="T6" fmla="*/ 12 w 14"/>
                <a:gd name="T7" fmla="*/ 6 h 19"/>
                <a:gd name="T8" fmla="*/ 13 w 14"/>
                <a:gd name="T9" fmla="*/ 3 h 19"/>
                <a:gd name="T10" fmla="*/ 11 w 14"/>
                <a:gd name="T11" fmla="*/ 2 h 19"/>
                <a:gd name="T12" fmla="*/ 9 w 14"/>
                <a:gd name="T13" fmla="*/ 6 h 19"/>
                <a:gd name="T14" fmla="*/ 8 w 14"/>
                <a:gd name="T15" fmla="*/ 7 h 19"/>
                <a:gd name="T16" fmla="*/ 7 w 14"/>
                <a:gd name="T17" fmla="*/ 9 h 19"/>
                <a:gd name="T18" fmla="*/ 5 w 14"/>
                <a:gd name="T19" fmla="*/ 7 h 19"/>
                <a:gd name="T20" fmla="*/ 3 w 14"/>
                <a:gd name="T21" fmla="*/ 11 h 19"/>
                <a:gd name="T22" fmla="*/ 3 w 14"/>
                <a:gd name="T23" fmla="*/ 15 h 19"/>
                <a:gd name="T24" fmla="*/ 2 w 14"/>
                <a:gd name="T25" fmla="*/ 17 h 19"/>
                <a:gd name="T26" fmla="*/ 6 w 14"/>
                <a:gd name="T27" fmla="*/ 18 h 19"/>
                <a:gd name="T28" fmla="*/ 7 w 14"/>
                <a:gd name="T29" fmla="*/ 18 h 19"/>
                <a:gd name="T30" fmla="*/ 9 w 14"/>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9" y="15"/>
                  </a:moveTo>
                  <a:cubicBezTo>
                    <a:pt x="10" y="13"/>
                    <a:pt x="10" y="12"/>
                    <a:pt x="11" y="11"/>
                  </a:cubicBezTo>
                  <a:cubicBezTo>
                    <a:pt x="12" y="11"/>
                    <a:pt x="14" y="8"/>
                    <a:pt x="13" y="8"/>
                  </a:cubicBezTo>
                  <a:cubicBezTo>
                    <a:pt x="13" y="8"/>
                    <a:pt x="11" y="7"/>
                    <a:pt x="12" y="6"/>
                  </a:cubicBezTo>
                  <a:cubicBezTo>
                    <a:pt x="13" y="5"/>
                    <a:pt x="13" y="4"/>
                    <a:pt x="13" y="3"/>
                  </a:cubicBezTo>
                  <a:cubicBezTo>
                    <a:pt x="13" y="2"/>
                    <a:pt x="11" y="0"/>
                    <a:pt x="11" y="2"/>
                  </a:cubicBezTo>
                  <a:cubicBezTo>
                    <a:pt x="11" y="4"/>
                    <a:pt x="10" y="6"/>
                    <a:pt x="9" y="6"/>
                  </a:cubicBezTo>
                  <a:cubicBezTo>
                    <a:pt x="8" y="6"/>
                    <a:pt x="6" y="6"/>
                    <a:pt x="8" y="7"/>
                  </a:cubicBezTo>
                  <a:cubicBezTo>
                    <a:pt x="11" y="8"/>
                    <a:pt x="8" y="9"/>
                    <a:pt x="7" y="9"/>
                  </a:cubicBezTo>
                  <a:cubicBezTo>
                    <a:pt x="7" y="8"/>
                    <a:pt x="6" y="6"/>
                    <a:pt x="5" y="7"/>
                  </a:cubicBezTo>
                  <a:cubicBezTo>
                    <a:pt x="4" y="8"/>
                    <a:pt x="2" y="11"/>
                    <a:pt x="3" y="11"/>
                  </a:cubicBezTo>
                  <a:cubicBezTo>
                    <a:pt x="3" y="12"/>
                    <a:pt x="3" y="15"/>
                    <a:pt x="3" y="15"/>
                  </a:cubicBezTo>
                  <a:cubicBezTo>
                    <a:pt x="3" y="15"/>
                    <a:pt x="0" y="17"/>
                    <a:pt x="2" y="17"/>
                  </a:cubicBezTo>
                  <a:cubicBezTo>
                    <a:pt x="4" y="17"/>
                    <a:pt x="5" y="17"/>
                    <a:pt x="6" y="18"/>
                  </a:cubicBezTo>
                  <a:cubicBezTo>
                    <a:pt x="6" y="18"/>
                    <a:pt x="7" y="19"/>
                    <a:pt x="7" y="18"/>
                  </a:cubicBezTo>
                  <a:cubicBezTo>
                    <a:pt x="7" y="17"/>
                    <a:pt x="9" y="17"/>
                    <a:pt x="9" y="15"/>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24" name="Freeform 9">
              <a:extLst>
                <a:ext uri="{FF2B5EF4-FFF2-40B4-BE49-F238E27FC236}">
                  <a16:creationId xmlns:a16="http://schemas.microsoft.com/office/drawing/2014/main" id="{6C3493D5-4856-4097-BC4A-20D30AA7AE09}"/>
                </a:ext>
              </a:extLst>
            </p:cNvPr>
            <p:cNvSpPr>
              <a:spLocks/>
            </p:cNvSpPr>
            <p:nvPr/>
          </p:nvSpPr>
          <p:spPr bwMode="auto">
            <a:xfrm>
              <a:off x="3286066" y="3444487"/>
              <a:ext cx="12620" cy="8031"/>
            </a:xfrm>
            <a:custGeom>
              <a:avLst/>
              <a:gdLst>
                <a:gd name="T0" fmla="*/ 3 w 3"/>
                <a:gd name="T1" fmla="*/ 0 h 2"/>
                <a:gd name="T2" fmla="*/ 2 w 3"/>
                <a:gd name="T3" fmla="*/ 1 h 2"/>
                <a:gd name="T4" fmla="*/ 3 w 3"/>
                <a:gd name="T5" fmla="*/ 0 h 2"/>
              </a:gdLst>
              <a:ahLst/>
              <a:cxnLst>
                <a:cxn ang="0">
                  <a:pos x="T0" y="T1"/>
                </a:cxn>
                <a:cxn ang="0">
                  <a:pos x="T2" y="T3"/>
                </a:cxn>
                <a:cxn ang="0">
                  <a:pos x="T4" y="T5"/>
                </a:cxn>
              </a:cxnLst>
              <a:rect l="0" t="0" r="r" b="b"/>
              <a:pathLst>
                <a:path w="3" h="2">
                  <a:moveTo>
                    <a:pt x="3" y="0"/>
                  </a:moveTo>
                  <a:cubicBezTo>
                    <a:pt x="2" y="0"/>
                    <a:pt x="0" y="0"/>
                    <a:pt x="2" y="1"/>
                  </a:cubicBezTo>
                  <a:cubicBezTo>
                    <a:pt x="3" y="2"/>
                    <a:pt x="3" y="1"/>
                    <a:pt x="3" y="0"/>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25" name="Freeform 10">
              <a:extLst>
                <a:ext uri="{FF2B5EF4-FFF2-40B4-BE49-F238E27FC236}">
                  <a16:creationId xmlns:a16="http://schemas.microsoft.com/office/drawing/2014/main" id="{F20DE965-D6D1-4133-8505-106501AA66A1}"/>
                </a:ext>
              </a:extLst>
            </p:cNvPr>
            <p:cNvSpPr>
              <a:spLocks/>
            </p:cNvSpPr>
            <p:nvPr/>
          </p:nvSpPr>
          <p:spPr bwMode="auto">
            <a:xfrm>
              <a:off x="2928130" y="3430721"/>
              <a:ext cx="432507" cy="560997"/>
            </a:xfrm>
            <a:custGeom>
              <a:avLst/>
              <a:gdLst>
                <a:gd name="T0" fmla="*/ 90 w 98"/>
                <a:gd name="T1" fmla="*/ 76 h 127"/>
                <a:gd name="T2" fmla="*/ 94 w 98"/>
                <a:gd name="T3" fmla="*/ 68 h 127"/>
                <a:gd name="T4" fmla="*/ 88 w 98"/>
                <a:gd name="T5" fmla="*/ 64 h 127"/>
                <a:gd name="T6" fmla="*/ 80 w 98"/>
                <a:gd name="T7" fmla="*/ 44 h 127"/>
                <a:gd name="T8" fmla="*/ 87 w 98"/>
                <a:gd name="T9" fmla="*/ 32 h 127"/>
                <a:gd name="T10" fmla="*/ 93 w 98"/>
                <a:gd name="T11" fmla="*/ 33 h 127"/>
                <a:gd name="T12" fmla="*/ 93 w 98"/>
                <a:gd name="T13" fmla="*/ 27 h 127"/>
                <a:gd name="T14" fmla="*/ 85 w 98"/>
                <a:gd name="T15" fmla="*/ 28 h 127"/>
                <a:gd name="T16" fmla="*/ 77 w 98"/>
                <a:gd name="T17" fmla="*/ 29 h 127"/>
                <a:gd name="T18" fmla="*/ 81 w 98"/>
                <a:gd name="T19" fmla="*/ 26 h 127"/>
                <a:gd name="T20" fmla="*/ 89 w 98"/>
                <a:gd name="T21" fmla="*/ 18 h 127"/>
                <a:gd name="T22" fmla="*/ 95 w 98"/>
                <a:gd name="T23" fmla="*/ 16 h 127"/>
                <a:gd name="T24" fmla="*/ 98 w 98"/>
                <a:gd name="T25" fmla="*/ 9 h 127"/>
                <a:gd name="T26" fmla="*/ 91 w 98"/>
                <a:gd name="T27" fmla="*/ 12 h 127"/>
                <a:gd name="T28" fmla="*/ 88 w 98"/>
                <a:gd name="T29" fmla="*/ 7 h 127"/>
                <a:gd name="T30" fmla="*/ 84 w 98"/>
                <a:gd name="T31" fmla="*/ 7 h 127"/>
                <a:gd name="T32" fmla="*/ 79 w 98"/>
                <a:gd name="T33" fmla="*/ 7 h 127"/>
                <a:gd name="T34" fmla="*/ 80 w 98"/>
                <a:gd name="T35" fmla="*/ 12 h 127"/>
                <a:gd name="T36" fmla="*/ 81 w 98"/>
                <a:gd name="T37" fmla="*/ 16 h 127"/>
                <a:gd name="T38" fmla="*/ 76 w 98"/>
                <a:gd name="T39" fmla="*/ 16 h 127"/>
                <a:gd name="T40" fmla="*/ 74 w 98"/>
                <a:gd name="T41" fmla="*/ 24 h 127"/>
                <a:gd name="T42" fmla="*/ 85 w 98"/>
                <a:gd name="T43" fmla="*/ 23 h 127"/>
                <a:gd name="T44" fmla="*/ 70 w 98"/>
                <a:gd name="T45" fmla="*/ 28 h 127"/>
                <a:gd name="T46" fmla="*/ 69 w 98"/>
                <a:gd name="T47" fmla="*/ 18 h 127"/>
                <a:gd name="T48" fmla="*/ 69 w 98"/>
                <a:gd name="T49" fmla="*/ 13 h 127"/>
                <a:gd name="T50" fmla="*/ 68 w 98"/>
                <a:gd name="T51" fmla="*/ 8 h 127"/>
                <a:gd name="T52" fmla="*/ 76 w 98"/>
                <a:gd name="T53" fmla="*/ 5 h 127"/>
                <a:gd name="T54" fmla="*/ 75 w 98"/>
                <a:gd name="T55" fmla="*/ 1 h 127"/>
                <a:gd name="T56" fmla="*/ 68 w 98"/>
                <a:gd name="T57" fmla="*/ 2 h 127"/>
                <a:gd name="T58" fmla="*/ 61 w 98"/>
                <a:gd name="T59" fmla="*/ 11 h 127"/>
                <a:gd name="T60" fmla="*/ 58 w 98"/>
                <a:gd name="T61" fmla="*/ 16 h 127"/>
                <a:gd name="T62" fmla="*/ 53 w 98"/>
                <a:gd name="T63" fmla="*/ 19 h 127"/>
                <a:gd name="T64" fmla="*/ 48 w 98"/>
                <a:gd name="T65" fmla="*/ 27 h 127"/>
                <a:gd name="T66" fmla="*/ 41 w 98"/>
                <a:gd name="T67" fmla="*/ 36 h 127"/>
                <a:gd name="T68" fmla="*/ 35 w 98"/>
                <a:gd name="T69" fmla="*/ 42 h 127"/>
                <a:gd name="T70" fmla="*/ 34 w 98"/>
                <a:gd name="T71" fmla="*/ 47 h 127"/>
                <a:gd name="T72" fmla="*/ 29 w 98"/>
                <a:gd name="T73" fmla="*/ 50 h 127"/>
                <a:gd name="T74" fmla="*/ 24 w 98"/>
                <a:gd name="T75" fmla="*/ 57 h 127"/>
                <a:gd name="T76" fmla="*/ 19 w 98"/>
                <a:gd name="T77" fmla="*/ 64 h 127"/>
                <a:gd name="T78" fmla="*/ 14 w 98"/>
                <a:gd name="T79" fmla="*/ 70 h 127"/>
                <a:gd name="T80" fmla="*/ 9 w 98"/>
                <a:gd name="T81" fmla="*/ 77 h 127"/>
                <a:gd name="T82" fmla="*/ 5 w 98"/>
                <a:gd name="T83" fmla="*/ 87 h 127"/>
                <a:gd name="T84" fmla="*/ 2 w 98"/>
                <a:gd name="T85" fmla="*/ 91 h 127"/>
                <a:gd name="T86" fmla="*/ 1 w 98"/>
                <a:gd name="T87" fmla="*/ 99 h 127"/>
                <a:gd name="T88" fmla="*/ 6 w 98"/>
                <a:gd name="T89" fmla="*/ 100 h 127"/>
                <a:gd name="T90" fmla="*/ 7 w 98"/>
                <a:gd name="T91" fmla="*/ 105 h 127"/>
                <a:gd name="T92" fmla="*/ 9 w 98"/>
                <a:gd name="T93" fmla="*/ 108 h 127"/>
                <a:gd name="T94" fmla="*/ 10 w 98"/>
                <a:gd name="T95" fmla="*/ 113 h 127"/>
                <a:gd name="T96" fmla="*/ 13 w 98"/>
                <a:gd name="T97" fmla="*/ 117 h 127"/>
                <a:gd name="T98" fmla="*/ 16 w 98"/>
                <a:gd name="T99" fmla="*/ 123 h 127"/>
                <a:gd name="T100" fmla="*/ 21 w 98"/>
                <a:gd name="T101" fmla="*/ 126 h 127"/>
                <a:gd name="T102" fmla="*/ 30 w 98"/>
                <a:gd name="T103" fmla="*/ 116 h 127"/>
                <a:gd name="T104" fmla="*/ 34 w 98"/>
                <a:gd name="T105" fmla="*/ 109 h 127"/>
                <a:gd name="T106" fmla="*/ 44 w 98"/>
                <a:gd name="T107" fmla="*/ 104 h 127"/>
                <a:gd name="T108" fmla="*/ 45 w 98"/>
                <a:gd name="T109" fmla="*/ 97 h 127"/>
                <a:gd name="T110" fmla="*/ 54 w 98"/>
                <a:gd name="T111" fmla="*/ 89 h 127"/>
                <a:gd name="T112" fmla="*/ 59 w 98"/>
                <a:gd name="T113" fmla="*/ 86 h 127"/>
                <a:gd name="T114" fmla="*/ 61 w 98"/>
                <a:gd name="T115" fmla="*/ 81 h 127"/>
                <a:gd name="T116" fmla="*/ 66 w 98"/>
                <a:gd name="T117" fmla="*/ 85 h 127"/>
                <a:gd name="T118" fmla="*/ 71 w 98"/>
                <a:gd name="T119" fmla="*/ 83 h 127"/>
                <a:gd name="T120" fmla="*/ 77 w 98"/>
                <a:gd name="T121" fmla="*/ 8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 h="127">
                  <a:moveTo>
                    <a:pt x="81" y="85"/>
                  </a:moveTo>
                  <a:cubicBezTo>
                    <a:pt x="83" y="83"/>
                    <a:pt x="89" y="77"/>
                    <a:pt x="90" y="76"/>
                  </a:cubicBezTo>
                  <a:cubicBezTo>
                    <a:pt x="90" y="75"/>
                    <a:pt x="92" y="72"/>
                    <a:pt x="93" y="71"/>
                  </a:cubicBezTo>
                  <a:cubicBezTo>
                    <a:pt x="94" y="70"/>
                    <a:pt x="94" y="68"/>
                    <a:pt x="94" y="68"/>
                  </a:cubicBezTo>
                  <a:cubicBezTo>
                    <a:pt x="92" y="67"/>
                    <a:pt x="92" y="66"/>
                    <a:pt x="91" y="67"/>
                  </a:cubicBezTo>
                  <a:cubicBezTo>
                    <a:pt x="89" y="67"/>
                    <a:pt x="88" y="66"/>
                    <a:pt x="88" y="64"/>
                  </a:cubicBezTo>
                  <a:cubicBezTo>
                    <a:pt x="88" y="62"/>
                    <a:pt x="88" y="55"/>
                    <a:pt x="87" y="53"/>
                  </a:cubicBezTo>
                  <a:cubicBezTo>
                    <a:pt x="85" y="51"/>
                    <a:pt x="80" y="46"/>
                    <a:pt x="80" y="44"/>
                  </a:cubicBezTo>
                  <a:cubicBezTo>
                    <a:pt x="80" y="42"/>
                    <a:pt x="83" y="36"/>
                    <a:pt x="84" y="35"/>
                  </a:cubicBezTo>
                  <a:cubicBezTo>
                    <a:pt x="85" y="34"/>
                    <a:pt x="86" y="32"/>
                    <a:pt x="87" y="32"/>
                  </a:cubicBezTo>
                  <a:cubicBezTo>
                    <a:pt x="88" y="32"/>
                    <a:pt x="85" y="36"/>
                    <a:pt x="87" y="36"/>
                  </a:cubicBezTo>
                  <a:cubicBezTo>
                    <a:pt x="88" y="36"/>
                    <a:pt x="92" y="34"/>
                    <a:pt x="93" y="33"/>
                  </a:cubicBezTo>
                  <a:cubicBezTo>
                    <a:pt x="94" y="32"/>
                    <a:pt x="96" y="29"/>
                    <a:pt x="96" y="27"/>
                  </a:cubicBezTo>
                  <a:cubicBezTo>
                    <a:pt x="96" y="25"/>
                    <a:pt x="94" y="26"/>
                    <a:pt x="93" y="27"/>
                  </a:cubicBezTo>
                  <a:cubicBezTo>
                    <a:pt x="92" y="29"/>
                    <a:pt x="89" y="30"/>
                    <a:pt x="88" y="29"/>
                  </a:cubicBezTo>
                  <a:cubicBezTo>
                    <a:pt x="88" y="28"/>
                    <a:pt x="85" y="27"/>
                    <a:pt x="85" y="28"/>
                  </a:cubicBezTo>
                  <a:cubicBezTo>
                    <a:pt x="84" y="29"/>
                    <a:pt x="81" y="31"/>
                    <a:pt x="80" y="30"/>
                  </a:cubicBezTo>
                  <a:cubicBezTo>
                    <a:pt x="79" y="29"/>
                    <a:pt x="78" y="29"/>
                    <a:pt x="77" y="29"/>
                  </a:cubicBezTo>
                  <a:cubicBezTo>
                    <a:pt x="76" y="29"/>
                    <a:pt x="72" y="31"/>
                    <a:pt x="73" y="29"/>
                  </a:cubicBezTo>
                  <a:cubicBezTo>
                    <a:pt x="75" y="28"/>
                    <a:pt x="78" y="26"/>
                    <a:pt x="81" y="26"/>
                  </a:cubicBezTo>
                  <a:cubicBezTo>
                    <a:pt x="83" y="26"/>
                    <a:pt x="92" y="24"/>
                    <a:pt x="91" y="22"/>
                  </a:cubicBezTo>
                  <a:cubicBezTo>
                    <a:pt x="90" y="21"/>
                    <a:pt x="88" y="19"/>
                    <a:pt x="89" y="18"/>
                  </a:cubicBezTo>
                  <a:cubicBezTo>
                    <a:pt x="91" y="17"/>
                    <a:pt x="91" y="20"/>
                    <a:pt x="93" y="19"/>
                  </a:cubicBezTo>
                  <a:cubicBezTo>
                    <a:pt x="94" y="18"/>
                    <a:pt x="95" y="17"/>
                    <a:pt x="95" y="16"/>
                  </a:cubicBezTo>
                  <a:cubicBezTo>
                    <a:pt x="95" y="14"/>
                    <a:pt x="96" y="14"/>
                    <a:pt x="97" y="13"/>
                  </a:cubicBezTo>
                  <a:cubicBezTo>
                    <a:pt x="97" y="11"/>
                    <a:pt x="98" y="10"/>
                    <a:pt x="98" y="9"/>
                  </a:cubicBezTo>
                  <a:cubicBezTo>
                    <a:pt x="97" y="8"/>
                    <a:pt x="94" y="11"/>
                    <a:pt x="93" y="12"/>
                  </a:cubicBezTo>
                  <a:cubicBezTo>
                    <a:pt x="93" y="13"/>
                    <a:pt x="92" y="13"/>
                    <a:pt x="91" y="12"/>
                  </a:cubicBezTo>
                  <a:cubicBezTo>
                    <a:pt x="89" y="11"/>
                    <a:pt x="93" y="8"/>
                    <a:pt x="91" y="8"/>
                  </a:cubicBezTo>
                  <a:cubicBezTo>
                    <a:pt x="90" y="8"/>
                    <a:pt x="88" y="6"/>
                    <a:pt x="88" y="7"/>
                  </a:cubicBezTo>
                  <a:cubicBezTo>
                    <a:pt x="88" y="8"/>
                    <a:pt x="84" y="11"/>
                    <a:pt x="84" y="10"/>
                  </a:cubicBezTo>
                  <a:cubicBezTo>
                    <a:pt x="84" y="10"/>
                    <a:pt x="84" y="7"/>
                    <a:pt x="84" y="7"/>
                  </a:cubicBezTo>
                  <a:cubicBezTo>
                    <a:pt x="84" y="6"/>
                    <a:pt x="82" y="5"/>
                    <a:pt x="82" y="7"/>
                  </a:cubicBezTo>
                  <a:cubicBezTo>
                    <a:pt x="82" y="9"/>
                    <a:pt x="79" y="5"/>
                    <a:pt x="79" y="7"/>
                  </a:cubicBezTo>
                  <a:cubicBezTo>
                    <a:pt x="78" y="8"/>
                    <a:pt x="75" y="10"/>
                    <a:pt x="76" y="11"/>
                  </a:cubicBezTo>
                  <a:cubicBezTo>
                    <a:pt x="77" y="11"/>
                    <a:pt x="79" y="13"/>
                    <a:pt x="80" y="12"/>
                  </a:cubicBezTo>
                  <a:cubicBezTo>
                    <a:pt x="81" y="11"/>
                    <a:pt x="81" y="11"/>
                    <a:pt x="81" y="13"/>
                  </a:cubicBezTo>
                  <a:cubicBezTo>
                    <a:pt x="81" y="15"/>
                    <a:pt x="83" y="16"/>
                    <a:pt x="81" y="16"/>
                  </a:cubicBezTo>
                  <a:cubicBezTo>
                    <a:pt x="79" y="16"/>
                    <a:pt x="78" y="20"/>
                    <a:pt x="77" y="19"/>
                  </a:cubicBezTo>
                  <a:cubicBezTo>
                    <a:pt x="76" y="18"/>
                    <a:pt x="77" y="14"/>
                    <a:pt x="76" y="16"/>
                  </a:cubicBezTo>
                  <a:cubicBezTo>
                    <a:pt x="75" y="17"/>
                    <a:pt x="72" y="18"/>
                    <a:pt x="72" y="20"/>
                  </a:cubicBezTo>
                  <a:cubicBezTo>
                    <a:pt x="72" y="21"/>
                    <a:pt x="71" y="25"/>
                    <a:pt x="74" y="24"/>
                  </a:cubicBezTo>
                  <a:cubicBezTo>
                    <a:pt x="76" y="23"/>
                    <a:pt x="80" y="20"/>
                    <a:pt x="82" y="21"/>
                  </a:cubicBezTo>
                  <a:cubicBezTo>
                    <a:pt x="83" y="22"/>
                    <a:pt x="86" y="22"/>
                    <a:pt x="85" y="23"/>
                  </a:cubicBezTo>
                  <a:cubicBezTo>
                    <a:pt x="84" y="23"/>
                    <a:pt x="77" y="24"/>
                    <a:pt x="75" y="25"/>
                  </a:cubicBezTo>
                  <a:cubicBezTo>
                    <a:pt x="73" y="27"/>
                    <a:pt x="70" y="29"/>
                    <a:pt x="70" y="28"/>
                  </a:cubicBezTo>
                  <a:cubicBezTo>
                    <a:pt x="70" y="26"/>
                    <a:pt x="71" y="21"/>
                    <a:pt x="70" y="21"/>
                  </a:cubicBezTo>
                  <a:cubicBezTo>
                    <a:pt x="69" y="20"/>
                    <a:pt x="68" y="19"/>
                    <a:pt x="69" y="18"/>
                  </a:cubicBezTo>
                  <a:cubicBezTo>
                    <a:pt x="71" y="17"/>
                    <a:pt x="76" y="13"/>
                    <a:pt x="74" y="12"/>
                  </a:cubicBezTo>
                  <a:cubicBezTo>
                    <a:pt x="73" y="12"/>
                    <a:pt x="69" y="12"/>
                    <a:pt x="69" y="13"/>
                  </a:cubicBezTo>
                  <a:cubicBezTo>
                    <a:pt x="68" y="14"/>
                    <a:pt x="65" y="18"/>
                    <a:pt x="65" y="16"/>
                  </a:cubicBezTo>
                  <a:cubicBezTo>
                    <a:pt x="65" y="14"/>
                    <a:pt x="67" y="8"/>
                    <a:pt x="68" y="8"/>
                  </a:cubicBezTo>
                  <a:cubicBezTo>
                    <a:pt x="70" y="8"/>
                    <a:pt x="75" y="12"/>
                    <a:pt x="73" y="10"/>
                  </a:cubicBezTo>
                  <a:cubicBezTo>
                    <a:pt x="72" y="7"/>
                    <a:pt x="75" y="6"/>
                    <a:pt x="76" y="5"/>
                  </a:cubicBezTo>
                  <a:cubicBezTo>
                    <a:pt x="76" y="4"/>
                    <a:pt x="82" y="3"/>
                    <a:pt x="80" y="2"/>
                  </a:cubicBezTo>
                  <a:cubicBezTo>
                    <a:pt x="79" y="0"/>
                    <a:pt x="77" y="0"/>
                    <a:pt x="75" y="1"/>
                  </a:cubicBezTo>
                  <a:cubicBezTo>
                    <a:pt x="74" y="1"/>
                    <a:pt x="70" y="6"/>
                    <a:pt x="70" y="5"/>
                  </a:cubicBezTo>
                  <a:cubicBezTo>
                    <a:pt x="70" y="4"/>
                    <a:pt x="69" y="0"/>
                    <a:pt x="68" y="2"/>
                  </a:cubicBezTo>
                  <a:cubicBezTo>
                    <a:pt x="66" y="5"/>
                    <a:pt x="63" y="8"/>
                    <a:pt x="62" y="9"/>
                  </a:cubicBezTo>
                  <a:cubicBezTo>
                    <a:pt x="61" y="9"/>
                    <a:pt x="59" y="10"/>
                    <a:pt x="61" y="11"/>
                  </a:cubicBezTo>
                  <a:cubicBezTo>
                    <a:pt x="63" y="12"/>
                    <a:pt x="63" y="13"/>
                    <a:pt x="62" y="13"/>
                  </a:cubicBezTo>
                  <a:cubicBezTo>
                    <a:pt x="61" y="13"/>
                    <a:pt x="59" y="16"/>
                    <a:pt x="58" y="16"/>
                  </a:cubicBezTo>
                  <a:cubicBezTo>
                    <a:pt x="57" y="15"/>
                    <a:pt x="55" y="12"/>
                    <a:pt x="54" y="13"/>
                  </a:cubicBezTo>
                  <a:cubicBezTo>
                    <a:pt x="56" y="16"/>
                    <a:pt x="54" y="18"/>
                    <a:pt x="53" y="19"/>
                  </a:cubicBezTo>
                  <a:cubicBezTo>
                    <a:pt x="52" y="20"/>
                    <a:pt x="52" y="22"/>
                    <a:pt x="52" y="23"/>
                  </a:cubicBezTo>
                  <a:cubicBezTo>
                    <a:pt x="52" y="23"/>
                    <a:pt x="50" y="27"/>
                    <a:pt x="48" y="27"/>
                  </a:cubicBezTo>
                  <a:cubicBezTo>
                    <a:pt x="47" y="27"/>
                    <a:pt x="44" y="31"/>
                    <a:pt x="44" y="31"/>
                  </a:cubicBezTo>
                  <a:cubicBezTo>
                    <a:pt x="43" y="32"/>
                    <a:pt x="42" y="36"/>
                    <a:pt x="41" y="36"/>
                  </a:cubicBezTo>
                  <a:cubicBezTo>
                    <a:pt x="40" y="35"/>
                    <a:pt x="39" y="41"/>
                    <a:pt x="35" y="39"/>
                  </a:cubicBezTo>
                  <a:cubicBezTo>
                    <a:pt x="35" y="39"/>
                    <a:pt x="35" y="41"/>
                    <a:pt x="35" y="42"/>
                  </a:cubicBezTo>
                  <a:cubicBezTo>
                    <a:pt x="35" y="43"/>
                    <a:pt x="33" y="45"/>
                    <a:pt x="33" y="45"/>
                  </a:cubicBezTo>
                  <a:cubicBezTo>
                    <a:pt x="32" y="46"/>
                    <a:pt x="34" y="47"/>
                    <a:pt x="34" y="47"/>
                  </a:cubicBezTo>
                  <a:cubicBezTo>
                    <a:pt x="35" y="48"/>
                    <a:pt x="32" y="49"/>
                    <a:pt x="32" y="50"/>
                  </a:cubicBezTo>
                  <a:cubicBezTo>
                    <a:pt x="33" y="51"/>
                    <a:pt x="30" y="50"/>
                    <a:pt x="29" y="50"/>
                  </a:cubicBezTo>
                  <a:cubicBezTo>
                    <a:pt x="28" y="50"/>
                    <a:pt x="28" y="52"/>
                    <a:pt x="28" y="53"/>
                  </a:cubicBezTo>
                  <a:cubicBezTo>
                    <a:pt x="28" y="54"/>
                    <a:pt x="25" y="57"/>
                    <a:pt x="24" y="57"/>
                  </a:cubicBezTo>
                  <a:cubicBezTo>
                    <a:pt x="23" y="57"/>
                    <a:pt x="22" y="58"/>
                    <a:pt x="22" y="60"/>
                  </a:cubicBezTo>
                  <a:cubicBezTo>
                    <a:pt x="22" y="61"/>
                    <a:pt x="20" y="63"/>
                    <a:pt x="19" y="64"/>
                  </a:cubicBezTo>
                  <a:cubicBezTo>
                    <a:pt x="19" y="65"/>
                    <a:pt x="17" y="66"/>
                    <a:pt x="17" y="66"/>
                  </a:cubicBezTo>
                  <a:cubicBezTo>
                    <a:pt x="16" y="67"/>
                    <a:pt x="14" y="69"/>
                    <a:pt x="14" y="70"/>
                  </a:cubicBezTo>
                  <a:cubicBezTo>
                    <a:pt x="14" y="70"/>
                    <a:pt x="11" y="73"/>
                    <a:pt x="10" y="74"/>
                  </a:cubicBezTo>
                  <a:cubicBezTo>
                    <a:pt x="9" y="74"/>
                    <a:pt x="10" y="77"/>
                    <a:pt x="9" y="77"/>
                  </a:cubicBezTo>
                  <a:cubicBezTo>
                    <a:pt x="8" y="78"/>
                    <a:pt x="9" y="80"/>
                    <a:pt x="10" y="81"/>
                  </a:cubicBezTo>
                  <a:cubicBezTo>
                    <a:pt x="10" y="81"/>
                    <a:pt x="6" y="86"/>
                    <a:pt x="5" y="87"/>
                  </a:cubicBezTo>
                  <a:cubicBezTo>
                    <a:pt x="5" y="88"/>
                    <a:pt x="2" y="89"/>
                    <a:pt x="1" y="89"/>
                  </a:cubicBezTo>
                  <a:cubicBezTo>
                    <a:pt x="1" y="90"/>
                    <a:pt x="2" y="91"/>
                    <a:pt x="2" y="91"/>
                  </a:cubicBezTo>
                  <a:cubicBezTo>
                    <a:pt x="2" y="91"/>
                    <a:pt x="1" y="96"/>
                    <a:pt x="0" y="97"/>
                  </a:cubicBezTo>
                  <a:cubicBezTo>
                    <a:pt x="0" y="97"/>
                    <a:pt x="0" y="99"/>
                    <a:pt x="1" y="99"/>
                  </a:cubicBezTo>
                  <a:cubicBezTo>
                    <a:pt x="1" y="99"/>
                    <a:pt x="3" y="101"/>
                    <a:pt x="4" y="101"/>
                  </a:cubicBezTo>
                  <a:cubicBezTo>
                    <a:pt x="4" y="100"/>
                    <a:pt x="5" y="99"/>
                    <a:pt x="6" y="100"/>
                  </a:cubicBezTo>
                  <a:cubicBezTo>
                    <a:pt x="7" y="101"/>
                    <a:pt x="8" y="102"/>
                    <a:pt x="7" y="103"/>
                  </a:cubicBezTo>
                  <a:cubicBezTo>
                    <a:pt x="7" y="103"/>
                    <a:pt x="7" y="104"/>
                    <a:pt x="7" y="105"/>
                  </a:cubicBezTo>
                  <a:cubicBezTo>
                    <a:pt x="7" y="106"/>
                    <a:pt x="6" y="107"/>
                    <a:pt x="7" y="107"/>
                  </a:cubicBezTo>
                  <a:cubicBezTo>
                    <a:pt x="8" y="107"/>
                    <a:pt x="10" y="108"/>
                    <a:pt x="9" y="108"/>
                  </a:cubicBezTo>
                  <a:cubicBezTo>
                    <a:pt x="9" y="109"/>
                    <a:pt x="7" y="110"/>
                    <a:pt x="8" y="111"/>
                  </a:cubicBezTo>
                  <a:cubicBezTo>
                    <a:pt x="9" y="112"/>
                    <a:pt x="9" y="113"/>
                    <a:pt x="10" y="113"/>
                  </a:cubicBezTo>
                  <a:cubicBezTo>
                    <a:pt x="12" y="113"/>
                    <a:pt x="13" y="112"/>
                    <a:pt x="13" y="113"/>
                  </a:cubicBezTo>
                  <a:cubicBezTo>
                    <a:pt x="13" y="114"/>
                    <a:pt x="12" y="116"/>
                    <a:pt x="13" y="117"/>
                  </a:cubicBezTo>
                  <a:cubicBezTo>
                    <a:pt x="14" y="117"/>
                    <a:pt x="18" y="119"/>
                    <a:pt x="17" y="120"/>
                  </a:cubicBezTo>
                  <a:cubicBezTo>
                    <a:pt x="17" y="120"/>
                    <a:pt x="14" y="123"/>
                    <a:pt x="16" y="123"/>
                  </a:cubicBezTo>
                  <a:cubicBezTo>
                    <a:pt x="18" y="123"/>
                    <a:pt x="19" y="124"/>
                    <a:pt x="19" y="125"/>
                  </a:cubicBezTo>
                  <a:cubicBezTo>
                    <a:pt x="19" y="125"/>
                    <a:pt x="20" y="127"/>
                    <a:pt x="21" y="126"/>
                  </a:cubicBezTo>
                  <a:cubicBezTo>
                    <a:pt x="22" y="126"/>
                    <a:pt x="26" y="122"/>
                    <a:pt x="27" y="121"/>
                  </a:cubicBezTo>
                  <a:cubicBezTo>
                    <a:pt x="27" y="121"/>
                    <a:pt x="31" y="117"/>
                    <a:pt x="30" y="116"/>
                  </a:cubicBezTo>
                  <a:cubicBezTo>
                    <a:pt x="30" y="116"/>
                    <a:pt x="27" y="115"/>
                    <a:pt x="28" y="115"/>
                  </a:cubicBezTo>
                  <a:cubicBezTo>
                    <a:pt x="29" y="114"/>
                    <a:pt x="33" y="110"/>
                    <a:pt x="34" y="109"/>
                  </a:cubicBezTo>
                  <a:cubicBezTo>
                    <a:pt x="35" y="109"/>
                    <a:pt x="39" y="106"/>
                    <a:pt x="40" y="106"/>
                  </a:cubicBezTo>
                  <a:cubicBezTo>
                    <a:pt x="41" y="106"/>
                    <a:pt x="43" y="105"/>
                    <a:pt x="44" y="104"/>
                  </a:cubicBezTo>
                  <a:cubicBezTo>
                    <a:pt x="44" y="104"/>
                    <a:pt x="46" y="102"/>
                    <a:pt x="46" y="101"/>
                  </a:cubicBezTo>
                  <a:cubicBezTo>
                    <a:pt x="45" y="100"/>
                    <a:pt x="44" y="97"/>
                    <a:pt x="45" y="97"/>
                  </a:cubicBezTo>
                  <a:cubicBezTo>
                    <a:pt x="46" y="96"/>
                    <a:pt x="47" y="93"/>
                    <a:pt x="48" y="93"/>
                  </a:cubicBezTo>
                  <a:cubicBezTo>
                    <a:pt x="48" y="93"/>
                    <a:pt x="53" y="90"/>
                    <a:pt x="54" y="89"/>
                  </a:cubicBezTo>
                  <a:cubicBezTo>
                    <a:pt x="55" y="89"/>
                    <a:pt x="56" y="89"/>
                    <a:pt x="56" y="88"/>
                  </a:cubicBezTo>
                  <a:cubicBezTo>
                    <a:pt x="57" y="87"/>
                    <a:pt x="59" y="86"/>
                    <a:pt x="59" y="86"/>
                  </a:cubicBezTo>
                  <a:cubicBezTo>
                    <a:pt x="60" y="86"/>
                    <a:pt x="60" y="85"/>
                    <a:pt x="60" y="84"/>
                  </a:cubicBezTo>
                  <a:cubicBezTo>
                    <a:pt x="60" y="84"/>
                    <a:pt x="60" y="81"/>
                    <a:pt x="61" y="81"/>
                  </a:cubicBezTo>
                  <a:cubicBezTo>
                    <a:pt x="62" y="81"/>
                    <a:pt x="64" y="84"/>
                    <a:pt x="64" y="85"/>
                  </a:cubicBezTo>
                  <a:cubicBezTo>
                    <a:pt x="64" y="86"/>
                    <a:pt x="65" y="86"/>
                    <a:pt x="66" y="85"/>
                  </a:cubicBezTo>
                  <a:cubicBezTo>
                    <a:pt x="66" y="84"/>
                    <a:pt x="67" y="82"/>
                    <a:pt x="68" y="83"/>
                  </a:cubicBezTo>
                  <a:cubicBezTo>
                    <a:pt x="68" y="83"/>
                    <a:pt x="70" y="83"/>
                    <a:pt x="71" y="83"/>
                  </a:cubicBezTo>
                  <a:cubicBezTo>
                    <a:pt x="72" y="82"/>
                    <a:pt x="73" y="81"/>
                    <a:pt x="73" y="82"/>
                  </a:cubicBezTo>
                  <a:cubicBezTo>
                    <a:pt x="74" y="82"/>
                    <a:pt x="76" y="84"/>
                    <a:pt x="77" y="84"/>
                  </a:cubicBezTo>
                  <a:cubicBezTo>
                    <a:pt x="78" y="84"/>
                    <a:pt x="79" y="83"/>
                    <a:pt x="81" y="85"/>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26" name="Freeform 11">
              <a:extLst>
                <a:ext uri="{FF2B5EF4-FFF2-40B4-BE49-F238E27FC236}">
                  <a16:creationId xmlns:a16="http://schemas.microsoft.com/office/drawing/2014/main" id="{FD375F64-3F37-422E-B004-870B47DDAA1E}"/>
                </a:ext>
              </a:extLst>
            </p:cNvPr>
            <p:cNvSpPr>
              <a:spLocks/>
            </p:cNvSpPr>
            <p:nvPr/>
          </p:nvSpPr>
          <p:spPr bwMode="auto">
            <a:xfrm>
              <a:off x="3502894" y="3416954"/>
              <a:ext cx="26386" cy="27534"/>
            </a:xfrm>
            <a:custGeom>
              <a:avLst/>
              <a:gdLst>
                <a:gd name="T0" fmla="*/ 0 w 6"/>
                <a:gd name="T1" fmla="*/ 5 h 6"/>
                <a:gd name="T2" fmla="*/ 6 w 6"/>
                <a:gd name="T3" fmla="*/ 1 h 6"/>
                <a:gd name="T4" fmla="*/ 3 w 6"/>
                <a:gd name="T5" fmla="*/ 1 h 6"/>
                <a:gd name="T6" fmla="*/ 0 w 6"/>
                <a:gd name="T7" fmla="*/ 5 h 6"/>
              </a:gdLst>
              <a:ahLst/>
              <a:cxnLst>
                <a:cxn ang="0">
                  <a:pos x="T0" y="T1"/>
                </a:cxn>
                <a:cxn ang="0">
                  <a:pos x="T2" y="T3"/>
                </a:cxn>
                <a:cxn ang="0">
                  <a:pos x="T4" y="T5"/>
                </a:cxn>
                <a:cxn ang="0">
                  <a:pos x="T6" y="T7"/>
                </a:cxn>
              </a:cxnLst>
              <a:rect l="0" t="0" r="r" b="b"/>
              <a:pathLst>
                <a:path w="6" h="6">
                  <a:moveTo>
                    <a:pt x="0" y="5"/>
                  </a:moveTo>
                  <a:cubicBezTo>
                    <a:pt x="1" y="6"/>
                    <a:pt x="6" y="2"/>
                    <a:pt x="6" y="1"/>
                  </a:cubicBezTo>
                  <a:cubicBezTo>
                    <a:pt x="6" y="0"/>
                    <a:pt x="4" y="0"/>
                    <a:pt x="3" y="1"/>
                  </a:cubicBezTo>
                  <a:cubicBezTo>
                    <a:pt x="3" y="1"/>
                    <a:pt x="0" y="4"/>
                    <a:pt x="0" y="5"/>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27" name="Freeform 12">
              <a:extLst>
                <a:ext uri="{FF2B5EF4-FFF2-40B4-BE49-F238E27FC236}">
                  <a16:creationId xmlns:a16="http://schemas.microsoft.com/office/drawing/2014/main" id="{779631D6-6491-4605-9617-80888BC28ABB}"/>
                </a:ext>
              </a:extLst>
            </p:cNvPr>
            <p:cNvSpPr>
              <a:spLocks/>
            </p:cNvSpPr>
            <p:nvPr/>
          </p:nvSpPr>
          <p:spPr bwMode="auto">
            <a:xfrm>
              <a:off x="3440943" y="3373359"/>
              <a:ext cx="464629" cy="331550"/>
            </a:xfrm>
            <a:custGeom>
              <a:avLst/>
              <a:gdLst>
                <a:gd name="T0" fmla="*/ 32 w 105"/>
                <a:gd name="T1" fmla="*/ 1 h 75"/>
                <a:gd name="T2" fmla="*/ 26 w 105"/>
                <a:gd name="T3" fmla="*/ 13 h 75"/>
                <a:gd name="T4" fmla="*/ 22 w 105"/>
                <a:gd name="T5" fmla="*/ 15 h 75"/>
                <a:gd name="T6" fmla="*/ 19 w 105"/>
                <a:gd name="T7" fmla="*/ 21 h 75"/>
                <a:gd name="T8" fmla="*/ 15 w 105"/>
                <a:gd name="T9" fmla="*/ 28 h 75"/>
                <a:gd name="T10" fmla="*/ 14 w 105"/>
                <a:gd name="T11" fmla="*/ 30 h 75"/>
                <a:gd name="T12" fmla="*/ 15 w 105"/>
                <a:gd name="T13" fmla="*/ 33 h 75"/>
                <a:gd name="T14" fmla="*/ 11 w 105"/>
                <a:gd name="T15" fmla="*/ 33 h 75"/>
                <a:gd name="T16" fmla="*/ 5 w 105"/>
                <a:gd name="T17" fmla="*/ 41 h 75"/>
                <a:gd name="T18" fmla="*/ 0 w 105"/>
                <a:gd name="T19" fmla="*/ 45 h 75"/>
                <a:gd name="T20" fmla="*/ 1 w 105"/>
                <a:gd name="T21" fmla="*/ 49 h 75"/>
                <a:gd name="T22" fmla="*/ 6 w 105"/>
                <a:gd name="T23" fmla="*/ 53 h 75"/>
                <a:gd name="T24" fmla="*/ 10 w 105"/>
                <a:gd name="T25" fmla="*/ 48 h 75"/>
                <a:gd name="T26" fmla="*/ 12 w 105"/>
                <a:gd name="T27" fmla="*/ 43 h 75"/>
                <a:gd name="T28" fmla="*/ 16 w 105"/>
                <a:gd name="T29" fmla="*/ 45 h 75"/>
                <a:gd name="T30" fmla="*/ 14 w 105"/>
                <a:gd name="T31" fmla="*/ 50 h 75"/>
                <a:gd name="T32" fmla="*/ 13 w 105"/>
                <a:gd name="T33" fmla="*/ 52 h 75"/>
                <a:gd name="T34" fmla="*/ 14 w 105"/>
                <a:gd name="T35" fmla="*/ 55 h 75"/>
                <a:gd name="T36" fmla="*/ 15 w 105"/>
                <a:gd name="T37" fmla="*/ 57 h 75"/>
                <a:gd name="T38" fmla="*/ 18 w 105"/>
                <a:gd name="T39" fmla="*/ 59 h 75"/>
                <a:gd name="T40" fmla="*/ 24 w 105"/>
                <a:gd name="T41" fmla="*/ 55 h 75"/>
                <a:gd name="T42" fmla="*/ 29 w 105"/>
                <a:gd name="T43" fmla="*/ 56 h 75"/>
                <a:gd name="T44" fmla="*/ 30 w 105"/>
                <a:gd name="T45" fmla="*/ 55 h 75"/>
                <a:gd name="T46" fmla="*/ 35 w 105"/>
                <a:gd name="T47" fmla="*/ 61 h 75"/>
                <a:gd name="T48" fmla="*/ 33 w 105"/>
                <a:gd name="T49" fmla="*/ 67 h 75"/>
                <a:gd name="T50" fmla="*/ 36 w 105"/>
                <a:gd name="T51" fmla="*/ 72 h 75"/>
                <a:gd name="T52" fmla="*/ 39 w 105"/>
                <a:gd name="T53" fmla="*/ 74 h 75"/>
                <a:gd name="T54" fmla="*/ 45 w 105"/>
                <a:gd name="T55" fmla="*/ 71 h 75"/>
                <a:gd name="T56" fmla="*/ 49 w 105"/>
                <a:gd name="T57" fmla="*/ 69 h 75"/>
                <a:gd name="T58" fmla="*/ 55 w 105"/>
                <a:gd name="T59" fmla="*/ 65 h 75"/>
                <a:gd name="T60" fmla="*/ 64 w 105"/>
                <a:gd name="T61" fmla="*/ 58 h 75"/>
                <a:gd name="T62" fmla="*/ 67 w 105"/>
                <a:gd name="T63" fmla="*/ 57 h 75"/>
                <a:gd name="T64" fmla="*/ 72 w 105"/>
                <a:gd name="T65" fmla="*/ 54 h 75"/>
                <a:gd name="T66" fmla="*/ 78 w 105"/>
                <a:gd name="T67" fmla="*/ 48 h 75"/>
                <a:gd name="T68" fmla="*/ 82 w 105"/>
                <a:gd name="T69" fmla="*/ 43 h 75"/>
                <a:gd name="T70" fmla="*/ 84 w 105"/>
                <a:gd name="T71" fmla="*/ 40 h 75"/>
                <a:gd name="T72" fmla="*/ 88 w 105"/>
                <a:gd name="T73" fmla="*/ 34 h 75"/>
                <a:gd name="T74" fmla="*/ 93 w 105"/>
                <a:gd name="T75" fmla="*/ 26 h 75"/>
                <a:gd name="T76" fmla="*/ 96 w 105"/>
                <a:gd name="T77" fmla="*/ 21 h 75"/>
                <a:gd name="T78" fmla="*/ 98 w 105"/>
                <a:gd name="T79" fmla="*/ 17 h 75"/>
                <a:gd name="T80" fmla="*/ 101 w 105"/>
                <a:gd name="T81" fmla="*/ 12 h 75"/>
                <a:gd name="T82" fmla="*/ 105 w 105"/>
                <a:gd name="T83" fmla="*/ 4 h 75"/>
                <a:gd name="T84" fmla="*/ 98 w 105"/>
                <a:gd name="T85" fmla="*/ 2 h 75"/>
                <a:gd name="T86" fmla="*/ 91 w 105"/>
                <a:gd name="T87" fmla="*/ 1 h 75"/>
                <a:gd name="T88" fmla="*/ 88 w 105"/>
                <a:gd name="T89" fmla="*/ 5 h 75"/>
                <a:gd name="T90" fmla="*/ 83 w 105"/>
                <a:gd name="T91" fmla="*/ 5 h 75"/>
                <a:gd name="T92" fmla="*/ 81 w 105"/>
                <a:gd name="T93" fmla="*/ 8 h 75"/>
                <a:gd name="T94" fmla="*/ 78 w 105"/>
                <a:gd name="T95" fmla="*/ 7 h 75"/>
                <a:gd name="T96" fmla="*/ 76 w 105"/>
                <a:gd name="T97" fmla="*/ 9 h 75"/>
                <a:gd name="T98" fmla="*/ 73 w 105"/>
                <a:gd name="T99" fmla="*/ 8 h 75"/>
                <a:gd name="T100" fmla="*/ 71 w 105"/>
                <a:gd name="T101" fmla="*/ 8 h 75"/>
                <a:gd name="T102" fmla="*/ 71 w 105"/>
                <a:gd name="T103" fmla="*/ 3 h 75"/>
                <a:gd name="T104" fmla="*/ 66 w 105"/>
                <a:gd name="T105" fmla="*/ 2 h 75"/>
                <a:gd name="T106" fmla="*/ 62 w 105"/>
                <a:gd name="T107" fmla="*/ 6 h 75"/>
                <a:gd name="T108" fmla="*/ 53 w 105"/>
                <a:gd name="T109" fmla="*/ 2 h 75"/>
                <a:gd name="T110" fmla="*/ 50 w 105"/>
                <a:gd name="T111" fmla="*/ 5 h 75"/>
                <a:gd name="T112" fmla="*/ 45 w 105"/>
                <a:gd name="T113" fmla="*/ 4 h 75"/>
                <a:gd name="T114" fmla="*/ 43 w 105"/>
                <a:gd name="T115" fmla="*/ 6 h 75"/>
                <a:gd name="T116" fmla="*/ 36 w 105"/>
                <a:gd name="T117" fmla="*/ 6 h 75"/>
                <a:gd name="T118" fmla="*/ 36 w 105"/>
                <a:gd name="T119" fmla="*/ 3 h 75"/>
                <a:gd name="T120" fmla="*/ 32 w 105"/>
                <a:gd name="T121"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 h="75">
                  <a:moveTo>
                    <a:pt x="32" y="1"/>
                  </a:moveTo>
                  <a:cubicBezTo>
                    <a:pt x="31" y="3"/>
                    <a:pt x="27" y="12"/>
                    <a:pt x="26" y="13"/>
                  </a:cubicBezTo>
                  <a:cubicBezTo>
                    <a:pt x="25" y="14"/>
                    <a:pt x="22" y="14"/>
                    <a:pt x="22" y="15"/>
                  </a:cubicBezTo>
                  <a:cubicBezTo>
                    <a:pt x="22" y="16"/>
                    <a:pt x="20" y="20"/>
                    <a:pt x="19" y="21"/>
                  </a:cubicBezTo>
                  <a:cubicBezTo>
                    <a:pt x="19" y="23"/>
                    <a:pt x="16" y="27"/>
                    <a:pt x="15" y="28"/>
                  </a:cubicBezTo>
                  <a:cubicBezTo>
                    <a:pt x="14" y="28"/>
                    <a:pt x="14" y="29"/>
                    <a:pt x="14" y="30"/>
                  </a:cubicBezTo>
                  <a:cubicBezTo>
                    <a:pt x="15" y="31"/>
                    <a:pt x="16" y="32"/>
                    <a:pt x="15" y="33"/>
                  </a:cubicBezTo>
                  <a:cubicBezTo>
                    <a:pt x="13" y="33"/>
                    <a:pt x="12" y="32"/>
                    <a:pt x="11" y="33"/>
                  </a:cubicBezTo>
                  <a:cubicBezTo>
                    <a:pt x="10" y="34"/>
                    <a:pt x="6" y="41"/>
                    <a:pt x="5" y="41"/>
                  </a:cubicBezTo>
                  <a:cubicBezTo>
                    <a:pt x="4" y="42"/>
                    <a:pt x="0" y="43"/>
                    <a:pt x="0" y="45"/>
                  </a:cubicBezTo>
                  <a:cubicBezTo>
                    <a:pt x="0" y="46"/>
                    <a:pt x="0" y="47"/>
                    <a:pt x="1" y="49"/>
                  </a:cubicBezTo>
                  <a:cubicBezTo>
                    <a:pt x="2" y="50"/>
                    <a:pt x="5" y="53"/>
                    <a:pt x="6" y="53"/>
                  </a:cubicBezTo>
                  <a:cubicBezTo>
                    <a:pt x="8" y="52"/>
                    <a:pt x="10" y="49"/>
                    <a:pt x="10" y="48"/>
                  </a:cubicBezTo>
                  <a:cubicBezTo>
                    <a:pt x="10" y="47"/>
                    <a:pt x="10" y="44"/>
                    <a:pt x="12" y="43"/>
                  </a:cubicBezTo>
                  <a:cubicBezTo>
                    <a:pt x="14" y="42"/>
                    <a:pt x="17" y="44"/>
                    <a:pt x="16" y="45"/>
                  </a:cubicBezTo>
                  <a:cubicBezTo>
                    <a:pt x="16" y="47"/>
                    <a:pt x="15" y="49"/>
                    <a:pt x="14" y="50"/>
                  </a:cubicBezTo>
                  <a:cubicBezTo>
                    <a:pt x="13" y="51"/>
                    <a:pt x="11" y="51"/>
                    <a:pt x="13" y="52"/>
                  </a:cubicBezTo>
                  <a:cubicBezTo>
                    <a:pt x="14" y="53"/>
                    <a:pt x="14" y="54"/>
                    <a:pt x="14" y="55"/>
                  </a:cubicBezTo>
                  <a:cubicBezTo>
                    <a:pt x="14" y="56"/>
                    <a:pt x="13" y="57"/>
                    <a:pt x="15" y="57"/>
                  </a:cubicBezTo>
                  <a:cubicBezTo>
                    <a:pt x="16" y="58"/>
                    <a:pt x="17" y="59"/>
                    <a:pt x="18" y="59"/>
                  </a:cubicBezTo>
                  <a:cubicBezTo>
                    <a:pt x="19" y="58"/>
                    <a:pt x="22" y="55"/>
                    <a:pt x="24" y="55"/>
                  </a:cubicBezTo>
                  <a:cubicBezTo>
                    <a:pt x="26" y="55"/>
                    <a:pt x="29" y="56"/>
                    <a:pt x="29" y="56"/>
                  </a:cubicBezTo>
                  <a:cubicBezTo>
                    <a:pt x="29" y="55"/>
                    <a:pt x="30" y="52"/>
                    <a:pt x="30" y="55"/>
                  </a:cubicBezTo>
                  <a:cubicBezTo>
                    <a:pt x="31" y="57"/>
                    <a:pt x="35" y="60"/>
                    <a:pt x="35" y="61"/>
                  </a:cubicBezTo>
                  <a:cubicBezTo>
                    <a:pt x="34" y="63"/>
                    <a:pt x="33" y="65"/>
                    <a:pt x="33" y="67"/>
                  </a:cubicBezTo>
                  <a:cubicBezTo>
                    <a:pt x="34" y="68"/>
                    <a:pt x="35" y="71"/>
                    <a:pt x="36" y="72"/>
                  </a:cubicBezTo>
                  <a:cubicBezTo>
                    <a:pt x="36" y="73"/>
                    <a:pt x="38" y="75"/>
                    <a:pt x="39" y="74"/>
                  </a:cubicBezTo>
                  <a:cubicBezTo>
                    <a:pt x="40" y="74"/>
                    <a:pt x="44" y="71"/>
                    <a:pt x="45" y="71"/>
                  </a:cubicBezTo>
                  <a:cubicBezTo>
                    <a:pt x="47" y="71"/>
                    <a:pt x="48" y="70"/>
                    <a:pt x="49" y="69"/>
                  </a:cubicBezTo>
                  <a:cubicBezTo>
                    <a:pt x="51" y="68"/>
                    <a:pt x="54" y="65"/>
                    <a:pt x="55" y="65"/>
                  </a:cubicBezTo>
                  <a:cubicBezTo>
                    <a:pt x="57" y="65"/>
                    <a:pt x="64" y="59"/>
                    <a:pt x="64" y="58"/>
                  </a:cubicBezTo>
                  <a:cubicBezTo>
                    <a:pt x="65" y="57"/>
                    <a:pt x="66" y="58"/>
                    <a:pt x="67" y="57"/>
                  </a:cubicBezTo>
                  <a:cubicBezTo>
                    <a:pt x="68" y="56"/>
                    <a:pt x="70" y="56"/>
                    <a:pt x="72" y="54"/>
                  </a:cubicBezTo>
                  <a:cubicBezTo>
                    <a:pt x="73" y="52"/>
                    <a:pt x="77" y="48"/>
                    <a:pt x="78" y="48"/>
                  </a:cubicBezTo>
                  <a:cubicBezTo>
                    <a:pt x="79" y="47"/>
                    <a:pt x="82" y="44"/>
                    <a:pt x="82" y="43"/>
                  </a:cubicBezTo>
                  <a:cubicBezTo>
                    <a:pt x="82" y="42"/>
                    <a:pt x="83" y="40"/>
                    <a:pt x="84" y="40"/>
                  </a:cubicBezTo>
                  <a:cubicBezTo>
                    <a:pt x="85" y="39"/>
                    <a:pt x="88" y="35"/>
                    <a:pt x="88" y="34"/>
                  </a:cubicBezTo>
                  <a:cubicBezTo>
                    <a:pt x="88" y="33"/>
                    <a:pt x="93" y="27"/>
                    <a:pt x="93" y="26"/>
                  </a:cubicBezTo>
                  <a:cubicBezTo>
                    <a:pt x="93" y="25"/>
                    <a:pt x="95" y="22"/>
                    <a:pt x="96" y="21"/>
                  </a:cubicBezTo>
                  <a:cubicBezTo>
                    <a:pt x="97" y="21"/>
                    <a:pt x="98" y="18"/>
                    <a:pt x="98" y="17"/>
                  </a:cubicBezTo>
                  <a:cubicBezTo>
                    <a:pt x="99" y="17"/>
                    <a:pt x="101" y="14"/>
                    <a:pt x="101" y="12"/>
                  </a:cubicBezTo>
                  <a:cubicBezTo>
                    <a:pt x="101" y="11"/>
                    <a:pt x="104" y="6"/>
                    <a:pt x="105" y="4"/>
                  </a:cubicBezTo>
                  <a:cubicBezTo>
                    <a:pt x="103" y="4"/>
                    <a:pt x="99" y="2"/>
                    <a:pt x="98" y="2"/>
                  </a:cubicBezTo>
                  <a:cubicBezTo>
                    <a:pt x="97" y="2"/>
                    <a:pt x="92" y="0"/>
                    <a:pt x="91" y="1"/>
                  </a:cubicBezTo>
                  <a:cubicBezTo>
                    <a:pt x="91" y="2"/>
                    <a:pt x="89" y="5"/>
                    <a:pt x="88" y="5"/>
                  </a:cubicBezTo>
                  <a:cubicBezTo>
                    <a:pt x="86" y="5"/>
                    <a:pt x="83" y="4"/>
                    <a:pt x="83" y="5"/>
                  </a:cubicBezTo>
                  <a:cubicBezTo>
                    <a:pt x="82" y="6"/>
                    <a:pt x="82" y="9"/>
                    <a:pt x="81" y="8"/>
                  </a:cubicBezTo>
                  <a:cubicBezTo>
                    <a:pt x="79" y="6"/>
                    <a:pt x="78" y="6"/>
                    <a:pt x="78" y="7"/>
                  </a:cubicBezTo>
                  <a:cubicBezTo>
                    <a:pt x="78" y="8"/>
                    <a:pt x="78" y="10"/>
                    <a:pt x="76" y="9"/>
                  </a:cubicBezTo>
                  <a:cubicBezTo>
                    <a:pt x="75" y="8"/>
                    <a:pt x="74" y="8"/>
                    <a:pt x="73" y="8"/>
                  </a:cubicBezTo>
                  <a:cubicBezTo>
                    <a:pt x="73" y="9"/>
                    <a:pt x="72" y="9"/>
                    <a:pt x="71" y="8"/>
                  </a:cubicBezTo>
                  <a:cubicBezTo>
                    <a:pt x="70" y="7"/>
                    <a:pt x="72" y="3"/>
                    <a:pt x="71" y="3"/>
                  </a:cubicBezTo>
                  <a:cubicBezTo>
                    <a:pt x="70" y="3"/>
                    <a:pt x="67" y="1"/>
                    <a:pt x="66" y="2"/>
                  </a:cubicBezTo>
                  <a:cubicBezTo>
                    <a:pt x="66" y="3"/>
                    <a:pt x="63" y="7"/>
                    <a:pt x="62" y="6"/>
                  </a:cubicBezTo>
                  <a:cubicBezTo>
                    <a:pt x="61" y="5"/>
                    <a:pt x="53" y="1"/>
                    <a:pt x="53" y="2"/>
                  </a:cubicBezTo>
                  <a:cubicBezTo>
                    <a:pt x="53" y="2"/>
                    <a:pt x="51" y="6"/>
                    <a:pt x="50" y="5"/>
                  </a:cubicBezTo>
                  <a:cubicBezTo>
                    <a:pt x="49" y="4"/>
                    <a:pt x="45" y="3"/>
                    <a:pt x="45" y="4"/>
                  </a:cubicBezTo>
                  <a:cubicBezTo>
                    <a:pt x="45" y="5"/>
                    <a:pt x="45" y="6"/>
                    <a:pt x="43" y="6"/>
                  </a:cubicBezTo>
                  <a:cubicBezTo>
                    <a:pt x="41" y="6"/>
                    <a:pt x="36" y="7"/>
                    <a:pt x="36" y="6"/>
                  </a:cubicBezTo>
                  <a:cubicBezTo>
                    <a:pt x="36" y="5"/>
                    <a:pt x="37" y="3"/>
                    <a:pt x="36" y="3"/>
                  </a:cubicBezTo>
                  <a:cubicBezTo>
                    <a:pt x="35" y="2"/>
                    <a:pt x="32" y="1"/>
                    <a:pt x="32" y="1"/>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28" name="Freeform 13">
              <a:extLst>
                <a:ext uri="{FF2B5EF4-FFF2-40B4-BE49-F238E27FC236}">
                  <a16:creationId xmlns:a16="http://schemas.microsoft.com/office/drawing/2014/main" id="{232AF189-714A-4E33-B6AA-D84547FDAAF5}"/>
                </a:ext>
              </a:extLst>
            </p:cNvPr>
            <p:cNvSpPr>
              <a:spLocks/>
            </p:cNvSpPr>
            <p:nvPr/>
          </p:nvSpPr>
          <p:spPr bwMode="auto">
            <a:xfrm>
              <a:off x="4165994" y="2302990"/>
              <a:ext cx="411857" cy="500194"/>
            </a:xfrm>
            <a:custGeom>
              <a:avLst/>
              <a:gdLst>
                <a:gd name="T0" fmla="*/ 41 w 93"/>
                <a:gd name="T1" fmla="*/ 111 h 113"/>
                <a:gd name="T2" fmla="*/ 36 w 93"/>
                <a:gd name="T3" fmla="*/ 108 h 113"/>
                <a:gd name="T4" fmla="*/ 30 w 93"/>
                <a:gd name="T5" fmla="*/ 103 h 113"/>
                <a:gd name="T6" fmla="*/ 24 w 93"/>
                <a:gd name="T7" fmla="*/ 99 h 113"/>
                <a:gd name="T8" fmla="*/ 19 w 93"/>
                <a:gd name="T9" fmla="*/ 91 h 113"/>
                <a:gd name="T10" fmla="*/ 18 w 93"/>
                <a:gd name="T11" fmla="*/ 86 h 113"/>
                <a:gd name="T12" fmla="*/ 9 w 93"/>
                <a:gd name="T13" fmla="*/ 83 h 113"/>
                <a:gd name="T14" fmla="*/ 3 w 93"/>
                <a:gd name="T15" fmla="*/ 83 h 113"/>
                <a:gd name="T16" fmla="*/ 4 w 93"/>
                <a:gd name="T17" fmla="*/ 75 h 113"/>
                <a:gd name="T18" fmla="*/ 7 w 93"/>
                <a:gd name="T19" fmla="*/ 68 h 113"/>
                <a:gd name="T20" fmla="*/ 22 w 93"/>
                <a:gd name="T21" fmla="*/ 58 h 113"/>
                <a:gd name="T22" fmla="*/ 30 w 93"/>
                <a:gd name="T23" fmla="*/ 50 h 113"/>
                <a:gd name="T24" fmla="*/ 38 w 93"/>
                <a:gd name="T25" fmla="*/ 39 h 113"/>
                <a:gd name="T26" fmla="*/ 48 w 93"/>
                <a:gd name="T27" fmla="*/ 45 h 113"/>
                <a:gd name="T28" fmla="*/ 54 w 93"/>
                <a:gd name="T29" fmla="*/ 29 h 113"/>
                <a:gd name="T30" fmla="*/ 62 w 93"/>
                <a:gd name="T31" fmla="*/ 18 h 113"/>
                <a:gd name="T32" fmla="*/ 56 w 93"/>
                <a:gd name="T33" fmla="*/ 16 h 113"/>
                <a:gd name="T34" fmla="*/ 59 w 93"/>
                <a:gd name="T35" fmla="*/ 5 h 113"/>
                <a:gd name="T36" fmla="*/ 64 w 93"/>
                <a:gd name="T37" fmla="*/ 1 h 113"/>
                <a:gd name="T38" fmla="*/ 73 w 93"/>
                <a:gd name="T39" fmla="*/ 1 h 113"/>
                <a:gd name="T40" fmla="*/ 80 w 93"/>
                <a:gd name="T41" fmla="*/ 8 h 113"/>
                <a:gd name="T42" fmla="*/ 93 w 93"/>
                <a:gd name="T43" fmla="*/ 13 h 113"/>
                <a:gd name="T44" fmla="*/ 83 w 93"/>
                <a:gd name="T45" fmla="*/ 22 h 113"/>
                <a:gd name="T46" fmla="*/ 84 w 93"/>
                <a:gd name="T47" fmla="*/ 27 h 113"/>
                <a:gd name="T48" fmla="*/ 77 w 93"/>
                <a:gd name="T49" fmla="*/ 39 h 113"/>
                <a:gd name="T50" fmla="*/ 77 w 93"/>
                <a:gd name="T51" fmla="*/ 48 h 113"/>
                <a:gd name="T52" fmla="*/ 76 w 93"/>
                <a:gd name="T53" fmla="*/ 57 h 113"/>
                <a:gd name="T54" fmla="*/ 74 w 93"/>
                <a:gd name="T55" fmla="*/ 66 h 113"/>
                <a:gd name="T56" fmla="*/ 74 w 93"/>
                <a:gd name="T57" fmla="*/ 73 h 113"/>
                <a:gd name="T58" fmla="*/ 55 w 93"/>
                <a:gd name="T59" fmla="*/ 93 h 113"/>
                <a:gd name="T60" fmla="*/ 49 w 93"/>
                <a:gd name="T61" fmla="*/ 92 h 113"/>
                <a:gd name="T62" fmla="*/ 47 w 93"/>
                <a:gd name="T63" fmla="*/ 101 h 113"/>
                <a:gd name="T64" fmla="*/ 44 w 93"/>
                <a:gd name="T6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 h="113">
                  <a:moveTo>
                    <a:pt x="44" y="113"/>
                  </a:moveTo>
                  <a:cubicBezTo>
                    <a:pt x="42" y="113"/>
                    <a:pt x="41" y="112"/>
                    <a:pt x="41" y="111"/>
                  </a:cubicBezTo>
                  <a:cubicBezTo>
                    <a:pt x="41" y="110"/>
                    <a:pt x="40" y="107"/>
                    <a:pt x="39" y="108"/>
                  </a:cubicBezTo>
                  <a:cubicBezTo>
                    <a:pt x="39" y="108"/>
                    <a:pt x="37" y="109"/>
                    <a:pt x="36" y="108"/>
                  </a:cubicBezTo>
                  <a:cubicBezTo>
                    <a:pt x="34" y="107"/>
                    <a:pt x="31" y="108"/>
                    <a:pt x="31" y="107"/>
                  </a:cubicBezTo>
                  <a:cubicBezTo>
                    <a:pt x="31" y="106"/>
                    <a:pt x="31" y="103"/>
                    <a:pt x="30" y="103"/>
                  </a:cubicBezTo>
                  <a:cubicBezTo>
                    <a:pt x="28" y="103"/>
                    <a:pt x="26" y="103"/>
                    <a:pt x="26" y="102"/>
                  </a:cubicBezTo>
                  <a:cubicBezTo>
                    <a:pt x="26" y="101"/>
                    <a:pt x="26" y="99"/>
                    <a:pt x="24" y="99"/>
                  </a:cubicBezTo>
                  <a:cubicBezTo>
                    <a:pt x="23" y="98"/>
                    <a:pt x="22" y="98"/>
                    <a:pt x="21" y="97"/>
                  </a:cubicBezTo>
                  <a:cubicBezTo>
                    <a:pt x="20" y="95"/>
                    <a:pt x="20" y="91"/>
                    <a:pt x="19" y="91"/>
                  </a:cubicBezTo>
                  <a:cubicBezTo>
                    <a:pt x="18" y="91"/>
                    <a:pt x="16" y="90"/>
                    <a:pt x="16" y="89"/>
                  </a:cubicBezTo>
                  <a:cubicBezTo>
                    <a:pt x="17" y="88"/>
                    <a:pt x="19" y="87"/>
                    <a:pt x="18" y="86"/>
                  </a:cubicBezTo>
                  <a:cubicBezTo>
                    <a:pt x="17" y="85"/>
                    <a:pt x="17" y="84"/>
                    <a:pt x="15" y="84"/>
                  </a:cubicBezTo>
                  <a:cubicBezTo>
                    <a:pt x="13" y="84"/>
                    <a:pt x="9" y="81"/>
                    <a:pt x="9" y="83"/>
                  </a:cubicBezTo>
                  <a:cubicBezTo>
                    <a:pt x="9" y="84"/>
                    <a:pt x="10" y="87"/>
                    <a:pt x="9" y="86"/>
                  </a:cubicBezTo>
                  <a:cubicBezTo>
                    <a:pt x="8" y="85"/>
                    <a:pt x="4" y="83"/>
                    <a:pt x="3" y="83"/>
                  </a:cubicBezTo>
                  <a:cubicBezTo>
                    <a:pt x="2" y="82"/>
                    <a:pt x="0" y="82"/>
                    <a:pt x="0" y="79"/>
                  </a:cubicBezTo>
                  <a:cubicBezTo>
                    <a:pt x="1" y="78"/>
                    <a:pt x="3" y="74"/>
                    <a:pt x="4" y="75"/>
                  </a:cubicBezTo>
                  <a:cubicBezTo>
                    <a:pt x="6" y="76"/>
                    <a:pt x="7" y="75"/>
                    <a:pt x="7" y="73"/>
                  </a:cubicBezTo>
                  <a:cubicBezTo>
                    <a:pt x="6" y="72"/>
                    <a:pt x="5" y="69"/>
                    <a:pt x="7" y="68"/>
                  </a:cubicBezTo>
                  <a:cubicBezTo>
                    <a:pt x="9" y="68"/>
                    <a:pt x="14" y="64"/>
                    <a:pt x="15" y="64"/>
                  </a:cubicBezTo>
                  <a:cubicBezTo>
                    <a:pt x="16" y="63"/>
                    <a:pt x="22" y="60"/>
                    <a:pt x="22" y="58"/>
                  </a:cubicBezTo>
                  <a:cubicBezTo>
                    <a:pt x="22" y="57"/>
                    <a:pt x="22" y="52"/>
                    <a:pt x="24" y="52"/>
                  </a:cubicBezTo>
                  <a:cubicBezTo>
                    <a:pt x="26" y="52"/>
                    <a:pt x="29" y="51"/>
                    <a:pt x="30" y="50"/>
                  </a:cubicBezTo>
                  <a:cubicBezTo>
                    <a:pt x="31" y="49"/>
                    <a:pt x="37" y="45"/>
                    <a:pt x="36" y="44"/>
                  </a:cubicBezTo>
                  <a:cubicBezTo>
                    <a:pt x="35" y="43"/>
                    <a:pt x="38" y="39"/>
                    <a:pt x="38" y="39"/>
                  </a:cubicBezTo>
                  <a:cubicBezTo>
                    <a:pt x="38" y="38"/>
                    <a:pt x="38" y="34"/>
                    <a:pt x="40" y="37"/>
                  </a:cubicBezTo>
                  <a:cubicBezTo>
                    <a:pt x="42" y="40"/>
                    <a:pt x="48" y="46"/>
                    <a:pt x="48" y="45"/>
                  </a:cubicBezTo>
                  <a:cubicBezTo>
                    <a:pt x="47" y="43"/>
                    <a:pt x="50" y="37"/>
                    <a:pt x="51" y="36"/>
                  </a:cubicBezTo>
                  <a:cubicBezTo>
                    <a:pt x="52" y="35"/>
                    <a:pt x="53" y="31"/>
                    <a:pt x="54" y="29"/>
                  </a:cubicBezTo>
                  <a:cubicBezTo>
                    <a:pt x="54" y="27"/>
                    <a:pt x="55" y="23"/>
                    <a:pt x="57" y="22"/>
                  </a:cubicBezTo>
                  <a:cubicBezTo>
                    <a:pt x="59" y="22"/>
                    <a:pt x="64" y="19"/>
                    <a:pt x="62" y="18"/>
                  </a:cubicBezTo>
                  <a:cubicBezTo>
                    <a:pt x="61" y="17"/>
                    <a:pt x="61" y="15"/>
                    <a:pt x="60" y="16"/>
                  </a:cubicBezTo>
                  <a:cubicBezTo>
                    <a:pt x="59" y="16"/>
                    <a:pt x="55" y="18"/>
                    <a:pt x="56" y="16"/>
                  </a:cubicBezTo>
                  <a:cubicBezTo>
                    <a:pt x="57" y="14"/>
                    <a:pt x="58" y="11"/>
                    <a:pt x="57" y="10"/>
                  </a:cubicBezTo>
                  <a:cubicBezTo>
                    <a:pt x="57" y="9"/>
                    <a:pt x="56" y="6"/>
                    <a:pt x="59" y="5"/>
                  </a:cubicBezTo>
                  <a:cubicBezTo>
                    <a:pt x="61" y="5"/>
                    <a:pt x="66" y="5"/>
                    <a:pt x="65" y="4"/>
                  </a:cubicBezTo>
                  <a:cubicBezTo>
                    <a:pt x="64" y="3"/>
                    <a:pt x="64" y="1"/>
                    <a:pt x="64" y="1"/>
                  </a:cubicBezTo>
                  <a:cubicBezTo>
                    <a:pt x="65" y="2"/>
                    <a:pt x="69" y="1"/>
                    <a:pt x="69" y="1"/>
                  </a:cubicBezTo>
                  <a:cubicBezTo>
                    <a:pt x="70" y="0"/>
                    <a:pt x="71" y="0"/>
                    <a:pt x="73" y="1"/>
                  </a:cubicBezTo>
                  <a:cubicBezTo>
                    <a:pt x="74" y="3"/>
                    <a:pt x="78" y="2"/>
                    <a:pt x="78" y="3"/>
                  </a:cubicBezTo>
                  <a:cubicBezTo>
                    <a:pt x="78" y="4"/>
                    <a:pt x="79" y="7"/>
                    <a:pt x="80" y="8"/>
                  </a:cubicBezTo>
                  <a:cubicBezTo>
                    <a:pt x="81" y="10"/>
                    <a:pt x="87" y="9"/>
                    <a:pt x="87" y="10"/>
                  </a:cubicBezTo>
                  <a:cubicBezTo>
                    <a:pt x="88" y="10"/>
                    <a:pt x="92" y="13"/>
                    <a:pt x="93" y="13"/>
                  </a:cubicBezTo>
                  <a:cubicBezTo>
                    <a:pt x="93" y="14"/>
                    <a:pt x="90" y="17"/>
                    <a:pt x="89" y="19"/>
                  </a:cubicBezTo>
                  <a:cubicBezTo>
                    <a:pt x="88" y="21"/>
                    <a:pt x="85" y="21"/>
                    <a:pt x="83" y="22"/>
                  </a:cubicBezTo>
                  <a:cubicBezTo>
                    <a:pt x="81" y="24"/>
                    <a:pt x="85" y="22"/>
                    <a:pt x="86" y="22"/>
                  </a:cubicBezTo>
                  <a:cubicBezTo>
                    <a:pt x="87" y="22"/>
                    <a:pt x="84" y="26"/>
                    <a:pt x="84" y="27"/>
                  </a:cubicBezTo>
                  <a:cubicBezTo>
                    <a:pt x="83" y="29"/>
                    <a:pt x="82" y="31"/>
                    <a:pt x="82" y="32"/>
                  </a:cubicBezTo>
                  <a:cubicBezTo>
                    <a:pt x="82" y="33"/>
                    <a:pt x="78" y="39"/>
                    <a:pt x="77" y="39"/>
                  </a:cubicBezTo>
                  <a:cubicBezTo>
                    <a:pt x="77" y="40"/>
                    <a:pt x="79" y="43"/>
                    <a:pt x="80" y="44"/>
                  </a:cubicBezTo>
                  <a:cubicBezTo>
                    <a:pt x="80" y="45"/>
                    <a:pt x="78" y="47"/>
                    <a:pt x="77" y="48"/>
                  </a:cubicBezTo>
                  <a:cubicBezTo>
                    <a:pt x="76" y="48"/>
                    <a:pt x="78" y="51"/>
                    <a:pt x="78" y="51"/>
                  </a:cubicBezTo>
                  <a:cubicBezTo>
                    <a:pt x="79" y="52"/>
                    <a:pt x="76" y="56"/>
                    <a:pt x="76" y="57"/>
                  </a:cubicBezTo>
                  <a:cubicBezTo>
                    <a:pt x="76" y="58"/>
                    <a:pt x="76" y="60"/>
                    <a:pt x="77" y="61"/>
                  </a:cubicBezTo>
                  <a:cubicBezTo>
                    <a:pt x="77" y="61"/>
                    <a:pt x="75" y="65"/>
                    <a:pt x="74" y="66"/>
                  </a:cubicBezTo>
                  <a:cubicBezTo>
                    <a:pt x="74" y="67"/>
                    <a:pt x="75" y="68"/>
                    <a:pt x="76" y="69"/>
                  </a:cubicBezTo>
                  <a:cubicBezTo>
                    <a:pt x="77" y="70"/>
                    <a:pt x="75" y="72"/>
                    <a:pt x="74" y="73"/>
                  </a:cubicBezTo>
                  <a:cubicBezTo>
                    <a:pt x="73" y="74"/>
                    <a:pt x="71" y="77"/>
                    <a:pt x="71" y="79"/>
                  </a:cubicBezTo>
                  <a:cubicBezTo>
                    <a:pt x="71" y="81"/>
                    <a:pt x="60" y="89"/>
                    <a:pt x="55" y="93"/>
                  </a:cubicBezTo>
                  <a:cubicBezTo>
                    <a:pt x="55" y="94"/>
                    <a:pt x="52" y="91"/>
                    <a:pt x="52" y="91"/>
                  </a:cubicBezTo>
                  <a:cubicBezTo>
                    <a:pt x="51" y="91"/>
                    <a:pt x="50" y="91"/>
                    <a:pt x="49" y="92"/>
                  </a:cubicBezTo>
                  <a:cubicBezTo>
                    <a:pt x="48" y="93"/>
                    <a:pt x="49" y="95"/>
                    <a:pt x="50" y="96"/>
                  </a:cubicBezTo>
                  <a:cubicBezTo>
                    <a:pt x="51" y="97"/>
                    <a:pt x="49" y="100"/>
                    <a:pt x="47" y="101"/>
                  </a:cubicBezTo>
                  <a:cubicBezTo>
                    <a:pt x="45" y="102"/>
                    <a:pt x="46" y="104"/>
                    <a:pt x="47" y="105"/>
                  </a:cubicBezTo>
                  <a:cubicBezTo>
                    <a:pt x="47" y="106"/>
                    <a:pt x="44" y="111"/>
                    <a:pt x="44" y="113"/>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29" name="Freeform 14">
              <a:extLst>
                <a:ext uri="{FF2B5EF4-FFF2-40B4-BE49-F238E27FC236}">
                  <a16:creationId xmlns:a16="http://schemas.microsoft.com/office/drawing/2014/main" id="{4D4B27B0-BC36-41EB-8246-602A57F21731}"/>
                </a:ext>
              </a:extLst>
            </p:cNvPr>
            <p:cNvSpPr>
              <a:spLocks/>
            </p:cNvSpPr>
            <p:nvPr/>
          </p:nvSpPr>
          <p:spPr bwMode="auto">
            <a:xfrm>
              <a:off x="3798880" y="1923256"/>
              <a:ext cx="30975" cy="30975"/>
            </a:xfrm>
            <a:custGeom>
              <a:avLst/>
              <a:gdLst>
                <a:gd name="T0" fmla="*/ 6 w 7"/>
                <a:gd name="T1" fmla="*/ 6 h 7"/>
                <a:gd name="T2" fmla="*/ 1 w 7"/>
                <a:gd name="T3" fmla="*/ 1 h 7"/>
                <a:gd name="T4" fmla="*/ 6 w 7"/>
                <a:gd name="T5" fmla="*/ 6 h 7"/>
              </a:gdLst>
              <a:ahLst/>
              <a:cxnLst>
                <a:cxn ang="0">
                  <a:pos x="T0" y="T1"/>
                </a:cxn>
                <a:cxn ang="0">
                  <a:pos x="T2" y="T3"/>
                </a:cxn>
                <a:cxn ang="0">
                  <a:pos x="T4" y="T5"/>
                </a:cxn>
              </a:cxnLst>
              <a:rect l="0" t="0" r="r" b="b"/>
              <a:pathLst>
                <a:path w="7" h="7">
                  <a:moveTo>
                    <a:pt x="6" y="6"/>
                  </a:moveTo>
                  <a:cubicBezTo>
                    <a:pt x="7" y="5"/>
                    <a:pt x="2" y="0"/>
                    <a:pt x="1" y="1"/>
                  </a:cubicBezTo>
                  <a:cubicBezTo>
                    <a:pt x="0" y="2"/>
                    <a:pt x="4" y="7"/>
                    <a:pt x="6" y="6"/>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30" name="Freeform 15">
              <a:extLst>
                <a:ext uri="{FF2B5EF4-FFF2-40B4-BE49-F238E27FC236}">
                  <a16:creationId xmlns:a16="http://schemas.microsoft.com/office/drawing/2014/main" id="{8A42687C-2A08-4AE8-ACD9-7823A51F072A}"/>
                </a:ext>
              </a:extLst>
            </p:cNvPr>
            <p:cNvSpPr>
              <a:spLocks/>
            </p:cNvSpPr>
            <p:nvPr/>
          </p:nvSpPr>
          <p:spPr bwMode="auto">
            <a:xfrm>
              <a:off x="3843622" y="1935876"/>
              <a:ext cx="9178" cy="13767"/>
            </a:xfrm>
            <a:custGeom>
              <a:avLst/>
              <a:gdLst>
                <a:gd name="T0" fmla="*/ 2 w 2"/>
                <a:gd name="T1" fmla="*/ 1 h 3"/>
                <a:gd name="T2" fmla="*/ 0 w 2"/>
                <a:gd name="T3" fmla="*/ 1 h 3"/>
                <a:gd name="T4" fmla="*/ 2 w 2"/>
                <a:gd name="T5" fmla="*/ 1 h 3"/>
              </a:gdLst>
              <a:ahLst/>
              <a:cxnLst>
                <a:cxn ang="0">
                  <a:pos x="T0" y="T1"/>
                </a:cxn>
                <a:cxn ang="0">
                  <a:pos x="T2" y="T3"/>
                </a:cxn>
                <a:cxn ang="0">
                  <a:pos x="T4" y="T5"/>
                </a:cxn>
              </a:cxnLst>
              <a:rect l="0" t="0" r="r" b="b"/>
              <a:pathLst>
                <a:path w="2" h="3">
                  <a:moveTo>
                    <a:pt x="2" y="1"/>
                  </a:moveTo>
                  <a:cubicBezTo>
                    <a:pt x="2" y="0"/>
                    <a:pt x="0" y="0"/>
                    <a:pt x="0" y="1"/>
                  </a:cubicBezTo>
                  <a:cubicBezTo>
                    <a:pt x="0" y="1"/>
                    <a:pt x="2" y="3"/>
                    <a:pt x="2" y="1"/>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31" name="Freeform 16">
              <a:extLst>
                <a:ext uri="{FF2B5EF4-FFF2-40B4-BE49-F238E27FC236}">
                  <a16:creationId xmlns:a16="http://schemas.microsoft.com/office/drawing/2014/main" id="{8F9BDA76-0D11-479D-9523-1660867BF10A}"/>
                </a:ext>
              </a:extLst>
            </p:cNvPr>
            <p:cNvSpPr>
              <a:spLocks/>
            </p:cNvSpPr>
            <p:nvPr/>
          </p:nvSpPr>
          <p:spPr bwMode="auto">
            <a:xfrm>
              <a:off x="3462740" y="1887692"/>
              <a:ext cx="531169" cy="1003829"/>
            </a:xfrm>
            <a:custGeom>
              <a:avLst/>
              <a:gdLst>
                <a:gd name="T0" fmla="*/ 36 w 120"/>
                <a:gd name="T1" fmla="*/ 54 h 227"/>
                <a:gd name="T2" fmla="*/ 23 w 120"/>
                <a:gd name="T3" fmla="*/ 57 h 227"/>
                <a:gd name="T4" fmla="*/ 5 w 120"/>
                <a:gd name="T5" fmla="*/ 63 h 227"/>
                <a:gd name="T6" fmla="*/ 12 w 120"/>
                <a:gd name="T7" fmla="*/ 67 h 227"/>
                <a:gd name="T8" fmla="*/ 9 w 120"/>
                <a:gd name="T9" fmla="*/ 77 h 227"/>
                <a:gd name="T10" fmla="*/ 15 w 120"/>
                <a:gd name="T11" fmla="*/ 100 h 227"/>
                <a:gd name="T12" fmla="*/ 22 w 120"/>
                <a:gd name="T13" fmla="*/ 105 h 227"/>
                <a:gd name="T14" fmla="*/ 12 w 120"/>
                <a:gd name="T15" fmla="*/ 120 h 227"/>
                <a:gd name="T16" fmla="*/ 12 w 120"/>
                <a:gd name="T17" fmla="*/ 124 h 227"/>
                <a:gd name="T18" fmla="*/ 19 w 120"/>
                <a:gd name="T19" fmla="*/ 127 h 227"/>
                <a:gd name="T20" fmla="*/ 10 w 120"/>
                <a:gd name="T21" fmla="*/ 129 h 227"/>
                <a:gd name="T22" fmla="*/ 5 w 120"/>
                <a:gd name="T23" fmla="*/ 147 h 227"/>
                <a:gd name="T24" fmla="*/ 8 w 120"/>
                <a:gd name="T25" fmla="*/ 180 h 227"/>
                <a:gd name="T26" fmla="*/ 18 w 120"/>
                <a:gd name="T27" fmla="*/ 181 h 227"/>
                <a:gd name="T28" fmla="*/ 21 w 120"/>
                <a:gd name="T29" fmla="*/ 174 h 227"/>
                <a:gd name="T30" fmla="*/ 37 w 120"/>
                <a:gd name="T31" fmla="*/ 173 h 227"/>
                <a:gd name="T32" fmla="*/ 47 w 120"/>
                <a:gd name="T33" fmla="*/ 168 h 227"/>
                <a:gd name="T34" fmla="*/ 58 w 120"/>
                <a:gd name="T35" fmla="*/ 161 h 227"/>
                <a:gd name="T36" fmla="*/ 59 w 120"/>
                <a:gd name="T37" fmla="*/ 176 h 227"/>
                <a:gd name="T38" fmla="*/ 57 w 120"/>
                <a:gd name="T39" fmla="*/ 190 h 227"/>
                <a:gd name="T40" fmla="*/ 59 w 120"/>
                <a:gd name="T41" fmla="*/ 201 h 227"/>
                <a:gd name="T42" fmla="*/ 61 w 120"/>
                <a:gd name="T43" fmla="*/ 206 h 227"/>
                <a:gd name="T44" fmla="*/ 61 w 120"/>
                <a:gd name="T45" fmla="*/ 225 h 227"/>
                <a:gd name="T46" fmla="*/ 75 w 120"/>
                <a:gd name="T47" fmla="*/ 224 h 227"/>
                <a:gd name="T48" fmla="*/ 85 w 120"/>
                <a:gd name="T49" fmla="*/ 213 h 227"/>
                <a:gd name="T50" fmla="*/ 96 w 120"/>
                <a:gd name="T51" fmla="*/ 208 h 227"/>
                <a:gd name="T52" fmla="*/ 102 w 120"/>
                <a:gd name="T53" fmla="*/ 195 h 227"/>
                <a:gd name="T54" fmla="*/ 113 w 120"/>
                <a:gd name="T55" fmla="*/ 172 h 227"/>
                <a:gd name="T56" fmla="*/ 118 w 120"/>
                <a:gd name="T57" fmla="*/ 155 h 227"/>
                <a:gd name="T58" fmla="*/ 105 w 120"/>
                <a:gd name="T59" fmla="*/ 141 h 227"/>
                <a:gd name="T60" fmla="*/ 98 w 120"/>
                <a:gd name="T61" fmla="*/ 141 h 227"/>
                <a:gd name="T62" fmla="*/ 89 w 120"/>
                <a:gd name="T63" fmla="*/ 123 h 227"/>
                <a:gd name="T64" fmla="*/ 87 w 120"/>
                <a:gd name="T65" fmla="*/ 114 h 227"/>
                <a:gd name="T66" fmla="*/ 80 w 120"/>
                <a:gd name="T67" fmla="*/ 94 h 227"/>
                <a:gd name="T68" fmla="*/ 80 w 120"/>
                <a:gd name="T69" fmla="*/ 83 h 227"/>
                <a:gd name="T70" fmla="*/ 83 w 120"/>
                <a:gd name="T71" fmla="*/ 79 h 227"/>
                <a:gd name="T72" fmla="*/ 86 w 120"/>
                <a:gd name="T73" fmla="*/ 68 h 227"/>
                <a:gd name="T74" fmla="*/ 84 w 120"/>
                <a:gd name="T75" fmla="*/ 47 h 227"/>
                <a:gd name="T76" fmla="*/ 77 w 120"/>
                <a:gd name="T77" fmla="*/ 29 h 227"/>
                <a:gd name="T78" fmla="*/ 73 w 120"/>
                <a:gd name="T79" fmla="*/ 34 h 227"/>
                <a:gd name="T80" fmla="*/ 81 w 120"/>
                <a:gd name="T81" fmla="*/ 21 h 227"/>
                <a:gd name="T82" fmla="*/ 68 w 120"/>
                <a:gd name="T83" fmla="*/ 24 h 227"/>
                <a:gd name="T84" fmla="*/ 64 w 120"/>
                <a:gd name="T85" fmla="*/ 17 h 227"/>
                <a:gd name="T86" fmla="*/ 62 w 120"/>
                <a:gd name="T87" fmla="*/ 7 h 227"/>
                <a:gd name="T88" fmla="*/ 54 w 120"/>
                <a:gd name="T89" fmla="*/ 1 h 227"/>
                <a:gd name="T90" fmla="*/ 58 w 120"/>
                <a:gd name="T91" fmla="*/ 12 h 227"/>
                <a:gd name="T92" fmla="*/ 59 w 120"/>
                <a:gd name="T93" fmla="*/ 24 h 227"/>
                <a:gd name="T94" fmla="*/ 54 w 120"/>
                <a:gd name="T95" fmla="*/ 31 h 227"/>
                <a:gd name="T96" fmla="*/ 61 w 120"/>
                <a:gd name="T97" fmla="*/ 47 h 227"/>
                <a:gd name="T98" fmla="*/ 54 w 120"/>
                <a:gd name="T99" fmla="*/ 5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 h="227">
                  <a:moveTo>
                    <a:pt x="46" y="50"/>
                  </a:moveTo>
                  <a:cubicBezTo>
                    <a:pt x="43" y="50"/>
                    <a:pt x="41" y="51"/>
                    <a:pt x="41" y="52"/>
                  </a:cubicBezTo>
                  <a:cubicBezTo>
                    <a:pt x="40" y="53"/>
                    <a:pt x="37" y="54"/>
                    <a:pt x="36" y="54"/>
                  </a:cubicBezTo>
                  <a:cubicBezTo>
                    <a:pt x="35" y="53"/>
                    <a:pt x="32" y="53"/>
                    <a:pt x="32" y="55"/>
                  </a:cubicBezTo>
                  <a:cubicBezTo>
                    <a:pt x="32" y="56"/>
                    <a:pt x="28" y="59"/>
                    <a:pt x="27" y="58"/>
                  </a:cubicBezTo>
                  <a:cubicBezTo>
                    <a:pt x="26" y="58"/>
                    <a:pt x="24" y="56"/>
                    <a:pt x="23" y="57"/>
                  </a:cubicBezTo>
                  <a:cubicBezTo>
                    <a:pt x="22" y="58"/>
                    <a:pt x="19" y="61"/>
                    <a:pt x="18" y="60"/>
                  </a:cubicBezTo>
                  <a:cubicBezTo>
                    <a:pt x="17" y="59"/>
                    <a:pt x="15" y="59"/>
                    <a:pt x="15" y="59"/>
                  </a:cubicBezTo>
                  <a:cubicBezTo>
                    <a:pt x="14" y="60"/>
                    <a:pt x="8" y="63"/>
                    <a:pt x="5" y="63"/>
                  </a:cubicBezTo>
                  <a:cubicBezTo>
                    <a:pt x="5" y="64"/>
                    <a:pt x="5" y="66"/>
                    <a:pt x="6" y="67"/>
                  </a:cubicBezTo>
                  <a:cubicBezTo>
                    <a:pt x="6" y="68"/>
                    <a:pt x="9" y="71"/>
                    <a:pt x="9" y="70"/>
                  </a:cubicBezTo>
                  <a:cubicBezTo>
                    <a:pt x="9" y="69"/>
                    <a:pt x="12" y="65"/>
                    <a:pt x="12" y="67"/>
                  </a:cubicBezTo>
                  <a:cubicBezTo>
                    <a:pt x="13" y="68"/>
                    <a:pt x="12" y="70"/>
                    <a:pt x="11" y="70"/>
                  </a:cubicBezTo>
                  <a:cubicBezTo>
                    <a:pt x="11" y="70"/>
                    <a:pt x="8" y="71"/>
                    <a:pt x="8" y="72"/>
                  </a:cubicBezTo>
                  <a:cubicBezTo>
                    <a:pt x="8" y="73"/>
                    <a:pt x="8" y="76"/>
                    <a:pt x="9" y="77"/>
                  </a:cubicBezTo>
                  <a:cubicBezTo>
                    <a:pt x="10" y="78"/>
                    <a:pt x="11" y="81"/>
                    <a:pt x="11" y="82"/>
                  </a:cubicBezTo>
                  <a:cubicBezTo>
                    <a:pt x="11" y="83"/>
                    <a:pt x="10" y="86"/>
                    <a:pt x="11" y="88"/>
                  </a:cubicBezTo>
                  <a:cubicBezTo>
                    <a:pt x="12" y="91"/>
                    <a:pt x="15" y="99"/>
                    <a:pt x="15" y="100"/>
                  </a:cubicBezTo>
                  <a:cubicBezTo>
                    <a:pt x="15" y="101"/>
                    <a:pt x="16" y="103"/>
                    <a:pt x="16" y="103"/>
                  </a:cubicBezTo>
                  <a:cubicBezTo>
                    <a:pt x="17" y="103"/>
                    <a:pt x="20" y="102"/>
                    <a:pt x="20" y="103"/>
                  </a:cubicBezTo>
                  <a:cubicBezTo>
                    <a:pt x="21" y="103"/>
                    <a:pt x="24" y="106"/>
                    <a:pt x="22" y="105"/>
                  </a:cubicBezTo>
                  <a:cubicBezTo>
                    <a:pt x="20" y="105"/>
                    <a:pt x="17" y="105"/>
                    <a:pt x="17" y="105"/>
                  </a:cubicBezTo>
                  <a:cubicBezTo>
                    <a:pt x="16" y="106"/>
                    <a:pt x="11" y="107"/>
                    <a:pt x="11" y="108"/>
                  </a:cubicBezTo>
                  <a:cubicBezTo>
                    <a:pt x="12" y="109"/>
                    <a:pt x="11" y="120"/>
                    <a:pt x="12" y="120"/>
                  </a:cubicBezTo>
                  <a:cubicBezTo>
                    <a:pt x="13" y="119"/>
                    <a:pt x="16" y="115"/>
                    <a:pt x="17" y="117"/>
                  </a:cubicBezTo>
                  <a:cubicBezTo>
                    <a:pt x="17" y="120"/>
                    <a:pt x="16" y="122"/>
                    <a:pt x="15" y="122"/>
                  </a:cubicBezTo>
                  <a:cubicBezTo>
                    <a:pt x="14" y="122"/>
                    <a:pt x="12" y="122"/>
                    <a:pt x="12" y="124"/>
                  </a:cubicBezTo>
                  <a:cubicBezTo>
                    <a:pt x="12" y="125"/>
                    <a:pt x="10" y="127"/>
                    <a:pt x="12" y="126"/>
                  </a:cubicBezTo>
                  <a:cubicBezTo>
                    <a:pt x="14" y="126"/>
                    <a:pt x="15" y="124"/>
                    <a:pt x="16" y="124"/>
                  </a:cubicBezTo>
                  <a:cubicBezTo>
                    <a:pt x="16" y="125"/>
                    <a:pt x="20" y="126"/>
                    <a:pt x="19" y="127"/>
                  </a:cubicBezTo>
                  <a:cubicBezTo>
                    <a:pt x="18" y="128"/>
                    <a:pt x="15" y="128"/>
                    <a:pt x="15" y="130"/>
                  </a:cubicBezTo>
                  <a:cubicBezTo>
                    <a:pt x="15" y="131"/>
                    <a:pt x="15" y="132"/>
                    <a:pt x="14" y="132"/>
                  </a:cubicBezTo>
                  <a:cubicBezTo>
                    <a:pt x="13" y="131"/>
                    <a:pt x="10" y="128"/>
                    <a:pt x="10" y="129"/>
                  </a:cubicBezTo>
                  <a:cubicBezTo>
                    <a:pt x="9" y="129"/>
                    <a:pt x="5" y="128"/>
                    <a:pt x="5" y="129"/>
                  </a:cubicBezTo>
                  <a:cubicBezTo>
                    <a:pt x="5" y="130"/>
                    <a:pt x="6" y="133"/>
                    <a:pt x="6" y="135"/>
                  </a:cubicBezTo>
                  <a:cubicBezTo>
                    <a:pt x="7" y="137"/>
                    <a:pt x="5" y="145"/>
                    <a:pt x="5" y="147"/>
                  </a:cubicBezTo>
                  <a:cubicBezTo>
                    <a:pt x="5" y="149"/>
                    <a:pt x="0" y="151"/>
                    <a:pt x="0" y="153"/>
                  </a:cubicBezTo>
                  <a:cubicBezTo>
                    <a:pt x="1" y="154"/>
                    <a:pt x="0" y="174"/>
                    <a:pt x="0" y="176"/>
                  </a:cubicBezTo>
                  <a:cubicBezTo>
                    <a:pt x="3" y="179"/>
                    <a:pt x="6" y="178"/>
                    <a:pt x="8" y="180"/>
                  </a:cubicBezTo>
                  <a:cubicBezTo>
                    <a:pt x="9" y="181"/>
                    <a:pt x="10" y="179"/>
                    <a:pt x="11" y="179"/>
                  </a:cubicBezTo>
                  <a:cubicBezTo>
                    <a:pt x="12" y="179"/>
                    <a:pt x="13" y="182"/>
                    <a:pt x="13" y="182"/>
                  </a:cubicBezTo>
                  <a:cubicBezTo>
                    <a:pt x="14" y="183"/>
                    <a:pt x="17" y="180"/>
                    <a:pt x="18" y="181"/>
                  </a:cubicBezTo>
                  <a:cubicBezTo>
                    <a:pt x="20" y="181"/>
                    <a:pt x="20" y="180"/>
                    <a:pt x="20" y="180"/>
                  </a:cubicBezTo>
                  <a:cubicBezTo>
                    <a:pt x="20" y="179"/>
                    <a:pt x="21" y="178"/>
                    <a:pt x="22" y="177"/>
                  </a:cubicBezTo>
                  <a:cubicBezTo>
                    <a:pt x="23" y="177"/>
                    <a:pt x="21" y="174"/>
                    <a:pt x="21" y="174"/>
                  </a:cubicBezTo>
                  <a:cubicBezTo>
                    <a:pt x="21" y="173"/>
                    <a:pt x="25" y="175"/>
                    <a:pt x="27" y="172"/>
                  </a:cubicBezTo>
                  <a:cubicBezTo>
                    <a:pt x="28" y="171"/>
                    <a:pt x="33" y="171"/>
                    <a:pt x="33" y="171"/>
                  </a:cubicBezTo>
                  <a:cubicBezTo>
                    <a:pt x="33" y="171"/>
                    <a:pt x="36" y="172"/>
                    <a:pt x="37" y="173"/>
                  </a:cubicBezTo>
                  <a:cubicBezTo>
                    <a:pt x="38" y="174"/>
                    <a:pt x="42" y="169"/>
                    <a:pt x="42" y="169"/>
                  </a:cubicBezTo>
                  <a:cubicBezTo>
                    <a:pt x="43" y="169"/>
                    <a:pt x="44" y="167"/>
                    <a:pt x="44" y="166"/>
                  </a:cubicBezTo>
                  <a:cubicBezTo>
                    <a:pt x="44" y="165"/>
                    <a:pt x="46" y="167"/>
                    <a:pt x="47" y="168"/>
                  </a:cubicBezTo>
                  <a:cubicBezTo>
                    <a:pt x="47" y="169"/>
                    <a:pt x="51" y="162"/>
                    <a:pt x="51" y="162"/>
                  </a:cubicBezTo>
                  <a:cubicBezTo>
                    <a:pt x="51" y="161"/>
                    <a:pt x="54" y="160"/>
                    <a:pt x="55" y="160"/>
                  </a:cubicBezTo>
                  <a:cubicBezTo>
                    <a:pt x="56" y="160"/>
                    <a:pt x="58" y="160"/>
                    <a:pt x="58" y="161"/>
                  </a:cubicBezTo>
                  <a:cubicBezTo>
                    <a:pt x="59" y="162"/>
                    <a:pt x="60" y="161"/>
                    <a:pt x="61" y="161"/>
                  </a:cubicBezTo>
                  <a:cubicBezTo>
                    <a:pt x="62" y="161"/>
                    <a:pt x="64" y="166"/>
                    <a:pt x="65" y="167"/>
                  </a:cubicBezTo>
                  <a:cubicBezTo>
                    <a:pt x="66" y="168"/>
                    <a:pt x="59" y="174"/>
                    <a:pt x="59" y="176"/>
                  </a:cubicBezTo>
                  <a:cubicBezTo>
                    <a:pt x="59" y="178"/>
                    <a:pt x="56" y="182"/>
                    <a:pt x="56" y="183"/>
                  </a:cubicBezTo>
                  <a:cubicBezTo>
                    <a:pt x="55" y="184"/>
                    <a:pt x="58" y="187"/>
                    <a:pt x="59" y="188"/>
                  </a:cubicBezTo>
                  <a:cubicBezTo>
                    <a:pt x="60" y="188"/>
                    <a:pt x="58" y="190"/>
                    <a:pt x="57" y="190"/>
                  </a:cubicBezTo>
                  <a:cubicBezTo>
                    <a:pt x="56" y="191"/>
                    <a:pt x="59" y="194"/>
                    <a:pt x="59" y="195"/>
                  </a:cubicBezTo>
                  <a:cubicBezTo>
                    <a:pt x="60" y="195"/>
                    <a:pt x="58" y="198"/>
                    <a:pt x="58" y="198"/>
                  </a:cubicBezTo>
                  <a:cubicBezTo>
                    <a:pt x="57" y="198"/>
                    <a:pt x="59" y="200"/>
                    <a:pt x="59" y="201"/>
                  </a:cubicBezTo>
                  <a:cubicBezTo>
                    <a:pt x="60" y="202"/>
                    <a:pt x="62" y="200"/>
                    <a:pt x="63" y="200"/>
                  </a:cubicBezTo>
                  <a:cubicBezTo>
                    <a:pt x="64" y="200"/>
                    <a:pt x="64" y="202"/>
                    <a:pt x="64" y="203"/>
                  </a:cubicBezTo>
                  <a:cubicBezTo>
                    <a:pt x="64" y="204"/>
                    <a:pt x="62" y="205"/>
                    <a:pt x="61" y="206"/>
                  </a:cubicBezTo>
                  <a:cubicBezTo>
                    <a:pt x="60" y="206"/>
                    <a:pt x="62" y="214"/>
                    <a:pt x="62" y="215"/>
                  </a:cubicBezTo>
                  <a:cubicBezTo>
                    <a:pt x="62" y="217"/>
                    <a:pt x="58" y="223"/>
                    <a:pt x="57" y="224"/>
                  </a:cubicBezTo>
                  <a:cubicBezTo>
                    <a:pt x="57" y="225"/>
                    <a:pt x="60" y="225"/>
                    <a:pt x="61" y="225"/>
                  </a:cubicBezTo>
                  <a:cubicBezTo>
                    <a:pt x="62" y="225"/>
                    <a:pt x="63" y="226"/>
                    <a:pt x="65" y="226"/>
                  </a:cubicBezTo>
                  <a:cubicBezTo>
                    <a:pt x="66" y="225"/>
                    <a:pt x="69" y="227"/>
                    <a:pt x="70" y="227"/>
                  </a:cubicBezTo>
                  <a:cubicBezTo>
                    <a:pt x="72" y="227"/>
                    <a:pt x="74" y="225"/>
                    <a:pt x="75" y="224"/>
                  </a:cubicBezTo>
                  <a:cubicBezTo>
                    <a:pt x="76" y="224"/>
                    <a:pt x="78" y="221"/>
                    <a:pt x="78" y="220"/>
                  </a:cubicBezTo>
                  <a:cubicBezTo>
                    <a:pt x="79" y="218"/>
                    <a:pt x="80" y="218"/>
                    <a:pt x="81" y="217"/>
                  </a:cubicBezTo>
                  <a:cubicBezTo>
                    <a:pt x="83" y="217"/>
                    <a:pt x="84" y="214"/>
                    <a:pt x="85" y="213"/>
                  </a:cubicBezTo>
                  <a:cubicBezTo>
                    <a:pt x="85" y="211"/>
                    <a:pt x="89" y="214"/>
                    <a:pt x="90" y="214"/>
                  </a:cubicBezTo>
                  <a:cubicBezTo>
                    <a:pt x="90" y="212"/>
                    <a:pt x="93" y="210"/>
                    <a:pt x="94" y="210"/>
                  </a:cubicBezTo>
                  <a:cubicBezTo>
                    <a:pt x="96" y="210"/>
                    <a:pt x="97" y="210"/>
                    <a:pt x="96" y="208"/>
                  </a:cubicBezTo>
                  <a:cubicBezTo>
                    <a:pt x="94" y="207"/>
                    <a:pt x="95" y="206"/>
                    <a:pt x="97" y="205"/>
                  </a:cubicBezTo>
                  <a:cubicBezTo>
                    <a:pt x="99" y="204"/>
                    <a:pt x="103" y="200"/>
                    <a:pt x="102" y="199"/>
                  </a:cubicBezTo>
                  <a:cubicBezTo>
                    <a:pt x="101" y="198"/>
                    <a:pt x="99" y="197"/>
                    <a:pt x="102" y="195"/>
                  </a:cubicBezTo>
                  <a:cubicBezTo>
                    <a:pt x="102" y="194"/>
                    <a:pt x="101" y="189"/>
                    <a:pt x="102" y="188"/>
                  </a:cubicBezTo>
                  <a:cubicBezTo>
                    <a:pt x="103" y="186"/>
                    <a:pt x="108" y="181"/>
                    <a:pt x="108" y="180"/>
                  </a:cubicBezTo>
                  <a:cubicBezTo>
                    <a:pt x="109" y="178"/>
                    <a:pt x="111" y="173"/>
                    <a:pt x="113" y="172"/>
                  </a:cubicBezTo>
                  <a:cubicBezTo>
                    <a:pt x="115" y="171"/>
                    <a:pt x="118" y="169"/>
                    <a:pt x="118" y="167"/>
                  </a:cubicBezTo>
                  <a:cubicBezTo>
                    <a:pt x="118" y="165"/>
                    <a:pt x="118" y="161"/>
                    <a:pt x="119" y="159"/>
                  </a:cubicBezTo>
                  <a:cubicBezTo>
                    <a:pt x="120" y="157"/>
                    <a:pt x="119" y="157"/>
                    <a:pt x="118" y="155"/>
                  </a:cubicBezTo>
                  <a:cubicBezTo>
                    <a:pt x="117" y="153"/>
                    <a:pt x="115" y="149"/>
                    <a:pt x="114" y="149"/>
                  </a:cubicBezTo>
                  <a:cubicBezTo>
                    <a:pt x="113" y="149"/>
                    <a:pt x="112" y="150"/>
                    <a:pt x="111" y="148"/>
                  </a:cubicBezTo>
                  <a:cubicBezTo>
                    <a:pt x="110" y="146"/>
                    <a:pt x="106" y="140"/>
                    <a:pt x="105" y="141"/>
                  </a:cubicBezTo>
                  <a:cubicBezTo>
                    <a:pt x="105" y="141"/>
                    <a:pt x="103" y="145"/>
                    <a:pt x="102" y="143"/>
                  </a:cubicBezTo>
                  <a:cubicBezTo>
                    <a:pt x="102" y="142"/>
                    <a:pt x="101" y="139"/>
                    <a:pt x="100" y="140"/>
                  </a:cubicBezTo>
                  <a:cubicBezTo>
                    <a:pt x="100" y="141"/>
                    <a:pt x="98" y="142"/>
                    <a:pt x="98" y="141"/>
                  </a:cubicBezTo>
                  <a:cubicBezTo>
                    <a:pt x="97" y="140"/>
                    <a:pt x="94" y="136"/>
                    <a:pt x="94" y="136"/>
                  </a:cubicBezTo>
                  <a:cubicBezTo>
                    <a:pt x="93" y="135"/>
                    <a:pt x="94" y="128"/>
                    <a:pt x="93" y="127"/>
                  </a:cubicBezTo>
                  <a:cubicBezTo>
                    <a:pt x="92" y="126"/>
                    <a:pt x="90" y="123"/>
                    <a:pt x="89" y="123"/>
                  </a:cubicBezTo>
                  <a:cubicBezTo>
                    <a:pt x="89" y="123"/>
                    <a:pt x="86" y="122"/>
                    <a:pt x="86" y="121"/>
                  </a:cubicBezTo>
                  <a:cubicBezTo>
                    <a:pt x="86" y="120"/>
                    <a:pt x="85" y="118"/>
                    <a:pt x="86" y="117"/>
                  </a:cubicBezTo>
                  <a:cubicBezTo>
                    <a:pt x="87" y="117"/>
                    <a:pt x="87" y="115"/>
                    <a:pt x="87" y="114"/>
                  </a:cubicBezTo>
                  <a:cubicBezTo>
                    <a:pt x="86" y="114"/>
                    <a:pt x="84" y="110"/>
                    <a:pt x="84" y="109"/>
                  </a:cubicBezTo>
                  <a:cubicBezTo>
                    <a:pt x="84" y="108"/>
                    <a:pt x="85" y="105"/>
                    <a:pt x="84" y="104"/>
                  </a:cubicBezTo>
                  <a:cubicBezTo>
                    <a:pt x="84" y="103"/>
                    <a:pt x="80" y="95"/>
                    <a:pt x="80" y="94"/>
                  </a:cubicBezTo>
                  <a:cubicBezTo>
                    <a:pt x="80" y="93"/>
                    <a:pt x="80" y="91"/>
                    <a:pt x="80" y="90"/>
                  </a:cubicBezTo>
                  <a:cubicBezTo>
                    <a:pt x="79" y="89"/>
                    <a:pt x="76" y="86"/>
                    <a:pt x="77" y="85"/>
                  </a:cubicBezTo>
                  <a:cubicBezTo>
                    <a:pt x="78" y="85"/>
                    <a:pt x="79" y="83"/>
                    <a:pt x="80" y="83"/>
                  </a:cubicBezTo>
                  <a:cubicBezTo>
                    <a:pt x="80" y="83"/>
                    <a:pt x="82" y="84"/>
                    <a:pt x="82" y="84"/>
                  </a:cubicBezTo>
                  <a:cubicBezTo>
                    <a:pt x="82" y="83"/>
                    <a:pt x="84" y="83"/>
                    <a:pt x="84" y="82"/>
                  </a:cubicBezTo>
                  <a:cubicBezTo>
                    <a:pt x="83" y="81"/>
                    <a:pt x="82" y="80"/>
                    <a:pt x="83" y="79"/>
                  </a:cubicBezTo>
                  <a:cubicBezTo>
                    <a:pt x="84" y="78"/>
                    <a:pt x="85" y="77"/>
                    <a:pt x="84" y="76"/>
                  </a:cubicBezTo>
                  <a:cubicBezTo>
                    <a:pt x="84" y="74"/>
                    <a:pt x="86" y="73"/>
                    <a:pt x="86" y="73"/>
                  </a:cubicBezTo>
                  <a:cubicBezTo>
                    <a:pt x="86" y="72"/>
                    <a:pt x="87" y="69"/>
                    <a:pt x="86" y="68"/>
                  </a:cubicBezTo>
                  <a:cubicBezTo>
                    <a:pt x="85" y="67"/>
                    <a:pt x="83" y="64"/>
                    <a:pt x="84" y="62"/>
                  </a:cubicBezTo>
                  <a:cubicBezTo>
                    <a:pt x="84" y="60"/>
                    <a:pt x="84" y="52"/>
                    <a:pt x="84" y="52"/>
                  </a:cubicBezTo>
                  <a:cubicBezTo>
                    <a:pt x="85" y="51"/>
                    <a:pt x="85" y="47"/>
                    <a:pt x="84" y="47"/>
                  </a:cubicBezTo>
                  <a:cubicBezTo>
                    <a:pt x="83" y="46"/>
                    <a:pt x="84" y="42"/>
                    <a:pt x="83" y="41"/>
                  </a:cubicBezTo>
                  <a:cubicBezTo>
                    <a:pt x="83" y="41"/>
                    <a:pt x="82" y="35"/>
                    <a:pt x="81" y="34"/>
                  </a:cubicBezTo>
                  <a:cubicBezTo>
                    <a:pt x="80" y="33"/>
                    <a:pt x="78" y="29"/>
                    <a:pt x="77" y="29"/>
                  </a:cubicBezTo>
                  <a:cubicBezTo>
                    <a:pt x="77" y="30"/>
                    <a:pt x="76" y="31"/>
                    <a:pt x="76" y="30"/>
                  </a:cubicBezTo>
                  <a:cubicBezTo>
                    <a:pt x="75" y="29"/>
                    <a:pt x="73" y="30"/>
                    <a:pt x="74" y="30"/>
                  </a:cubicBezTo>
                  <a:cubicBezTo>
                    <a:pt x="74" y="31"/>
                    <a:pt x="74" y="34"/>
                    <a:pt x="73" y="34"/>
                  </a:cubicBezTo>
                  <a:cubicBezTo>
                    <a:pt x="72" y="33"/>
                    <a:pt x="71" y="30"/>
                    <a:pt x="72" y="29"/>
                  </a:cubicBezTo>
                  <a:cubicBezTo>
                    <a:pt x="73" y="28"/>
                    <a:pt x="78" y="23"/>
                    <a:pt x="79" y="23"/>
                  </a:cubicBezTo>
                  <a:cubicBezTo>
                    <a:pt x="80" y="23"/>
                    <a:pt x="82" y="22"/>
                    <a:pt x="81" y="21"/>
                  </a:cubicBezTo>
                  <a:cubicBezTo>
                    <a:pt x="81" y="20"/>
                    <a:pt x="79" y="19"/>
                    <a:pt x="78" y="19"/>
                  </a:cubicBezTo>
                  <a:cubicBezTo>
                    <a:pt x="77" y="19"/>
                    <a:pt x="72" y="20"/>
                    <a:pt x="71" y="21"/>
                  </a:cubicBezTo>
                  <a:cubicBezTo>
                    <a:pt x="71" y="21"/>
                    <a:pt x="68" y="24"/>
                    <a:pt x="68" y="24"/>
                  </a:cubicBezTo>
                  <a:cubicBezTo>
                    <a:pt x="68" y="23"/>
                    <a:pt x="67" y="22"/>
                    <a:pt x="68" y="22"/>
                  </a:cubicBezTo>
                  <a:cubicBezTo>
                    <a:pt x="69" y="21"/>
                    <a:pt x="68" y="19"/>
                    <a:pt x="67" y="18"/>
                  </a:cubicBezTo>
                  <a:cubicBezTo>
                    <a:pt x="66" y="17"/>
                    <a:pt x="64" y="18"/>
                    <a:pt x="64" y="17"/>
                  </a:cubicBezTo>
                  <a:cubicBezTo>
                    <a:pt x="63" y="16"/>
                    <a:pt x="65" y="17"/>
                    <a:pt x="65" y="15"/>
                  </a:cubicBezTo>
                  <a:cubicBezTo>
                    <a:pt x="65" y="13"/>
                    <a:pt x="65" y="11"/>
                    <a:pt x="64" y="10"/>
                  </a:cubicBezTo>
                  <a:cubicBezTo>
                    <a:pt x="63" y="10"/>
                    <a:pt x="62" y="8"/>
                    <a:pt x="62" y="7"/>
                  </a:cubicBezTo>
                  <a:cubicBezTo>
                    <a:pt x="62" y="6"/>
                    <a:pt x="60" y="3"/>
                    <a:pt x="60" y="3"/>
                  </a:cubicBezTo>
                  <a:cubicBezTo>
                    <a:pt x="60" y="4"/>
                    <a:pt x="59" y="5"/>
                    <a:pt x="58" y="4"/>
                  </a:cubicBezTo>
                  <a:cubicBezTo>
                    <a:pt x="57" y="3"/>
                    <a:pt x="55" y="1"/>
                    <a:pt x="54" y="1"/>
                  </a:cubicBezTo>
                  <a:cubicBezTo>
                    <a:pt x="54" y="1"/>
                    <a:pt x="51" y="0"/>
                    <a:pt x="50" y="1"/>
                  </a:cubicBezTo>
                  <a:cubicBezTo>
                    <a:pt x="50" y="1"/>
                    <a:pt x="49" y="3"/>
                    <a:pt x="50" y="4"/>
                  </a:cubicBezTo>
                  <a:cubicBezTo>
                    <a:pt x="51" y="5"/>
                    <a:pt x="56" y="12"/>
                    <a:pt x="58" y="12"/>
                  </a:cubicBezTo>
                  <a:cubicBezTo>
                    <a:pt x="60" y="12"/>
                    <a:pt x="56" y="13"/>
                    <a:pt x="56" y="14"/>
                  </a:cubicBezTo>
                  <a:cubicBezTo>
                    <a:pt x="56" y="15"/>
                    <a:pt x="56" y="20"/>
                    <a:pt x="57" y="21"/>
                  </a:cubicBezTo>
                  <a:cubicBezTo>
                    <a:pt x="58" y="21"/>
                    <a:pt x="59" y="23"/>
                    <a:pt x="59" y="24"/>
                  </a:cubicBezTo>
                  <a:cubicBezTo>
                    <a:pt x="59" y="27"/>
                    <a:pt x="56" y="26"/>
                    <a:pt x="55" y="27"/>
                  </a:cubicBezTo>
                  <a:cubicBezTo>
                    <a:pt x="54" y="27"/>
                    <a:pt x="57" y="30"/>
                    <a:pt x="56" y="30"/>
                  </a:cubicBezTo>
                  <a:cubicBezTo>
                    <a:pt x="54" y="30"/>
                    <a:pt x="54" y="31"/>
                    <a:pt x="54" y="31"/>
                  </a:cubicBezTo>
                  <a:cubicBezTo>
                    <a:pt x="54" y="32"/>
                    <a:pt x="56" y="35"/>
                    <a:pt x="56" y="36"/>
                  </a:cubicBezTo>
                  <a:cubicBezTo>
                    <a:pt x="57" y="36"/>
                    <a:pt x="60" y="42"/>
                    <a:pt x="61" y="43"/>
                  </a:cubicBezTo>
                  <a:cubicBezTo>
                    <a:pt x="61" y="44"/>
                    <a:pt x="62" y="47"/>
                    <a:pt x="61" y="47"/>
                  </a:cubicBezTo>
                  <a:cubicBezTo>
                    <a:pt x="60" y="48"/>
                    <a:pt x="60" y="49"/>
                    <a:pt x="60" y="50"/>
                  </a:cubicBezTo>
                  <a:cubicBezTo>
                    <a:pt x="61" y="51"/>
                    <a:pt x="62" y="54"/>
                    <a:pt x="61" y="55"/>
                  </a:cubicBezTo>
                  <a:cubicBezTo>
                    <a:pt x="61" y="56"/>
                    <a:pt x="55" y="59"/>
                    <a:pt x="54" y="59"/>
                  </a:cubicBezTo>
                  <a:cubicBezTo>
                    <a:pt x="53" y="59"/>
                    <a:pt x="51" y="59"/>
                    <a:pt x="49" y="58"/>
                  </a:cubicBezTo>
                  <a:cubicBezTo>
                    <a:pt x="48" y="57"/>
                    <a:pt x="46" y="51"/>
                    <a:pt x="46" y="50"/>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32" name="Freeform 19">
              <a:extLst>
                <a:ext uri="{FF2B5EF4-FFF2-40B4-BE49-F238E27FC236}">
                  <a16:creationId xmlns:a16="http://schemas.microsoft.com/office/drawing/2014/main" id="{49EB9978-F577-4984-A348-B39B110BB10C}"/>
                </a:ext>
              </a:extLst>
            </p:cNvPr>
            <p:cNvSpPr>
              <a:spLocks/>
            </p:cNvSpPr>
            <p:nvPr/>
          </p:nvSpPr>
          <p:spPr bwMode="auto">
            <a:xfrm>
              <a:off x="3298686" y="1353081"/>
              <a:ext cx="9178" cy="21797"/>
            </a:xfrm>
            <a:custGeom>
              <a:avLst/>
              <a:gdLst>
                <a:gd name="T0" fmla="*/ 0 w 2"/>
                <a:gd name="T1" fmla="*/ 1 h 5"/>
                <a:gd name="T2" fmla="*/ 0 w 2"/>
                <a:gd name="T3" fmla="*/ 3 h 5"/>
                <a:gd name="T4" fmla="*/ 2 w 2"/>
                <a:gd name="T5" fmla="*/ 5 h 5"/>
                <a:gd name="T6" fmla="*/ 2 w 2"/>
                <a:gd name="T7" fmla="*/ 3 h 5"/>
                <a:gd name="T8" fmla="*/ 0 w 2"/>
                <a:gd name="T9" fmla="*/ 1 h 5"/>
              </a:gdLst>
              <a:ahLst/>
              <a:cxnLst>
                <a:cxn ang="0">
                  <a:pos x="T0" y="T1"/>
                </a:cxn>
                <a:cxn ang="0">
                  <a:pos x="T2" y="T3"/>
                </a:cxn>
                <a:cxn ang="0">
                  <a:pos x="T4" y="T5"/>
                </a:cxn>
                <a:cxn ang="0">
                  <a:pos x="T6" y="T7"/>
                </a:cxn>
                <a:cxn ang="0">
                  <a:pos x="T8" y="T9"/>
                </a:cxn>
              </a:cxnLst>
              <a:rect l="0" t="0" r="r" b="b"/>
              <a:pathLst>
                <a:path w="2" h="5">
                  <a:moveTo>
                    <a:pt x="0" y="1"/>
                  </a:moveTo>
                  <a:cubicBezTo>
                    <a:pt x="0" y="1"/>
                    <a:pt x="0" y="3"/>
                    <a:pt x="0" y="3"/>
                  </a:cubicBezTo>
                  <a:cubicBezTo>
                    <a:pt x="1" y="4"/>
                    <a:pt x="1" y="5"/>
                    <a:pt x="2" y="5"/>
                  </a:cubicBezTo>
                  <a:cubicBezTo>
                    <a:pt x="2" y="4"/>
                    <a:pt x="2" y="3"/>
                    <a:pt x="2" y="3"/>
                  </a:cubicBezTo>
                  <a:cubicBezTo>
                    <a:pt x="2" y="3"/>
                    <a:pt x="0" y="0"/>
                    <a:pt x="0" y="1"/>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33" name="Freeform 20">
              <a:extLst>
                <a:ext uri="{FF2B5EF4-FFF2-40B4-BE49-F238E27FC236}">
                  <a16:creationId xmlns:a16="http://schemas.microsoft.com/office/drawing/2014/main" id="{4DD21971-967C-4265-BFE9-809541E9FEEE}"/>
                </a:ext>
              </a:extLst>
            </p:cNvPr>
            <p:cNvSpPr>
              <a:spLocks/>
            </p:cNvSpPr>
            <p:nvPr/>
          </p:nvSpPr>
          <p:spPr bwMode="auto">
            <a:xfrm>
              <a:off x="3383581" y="1799355"/>
              <a:ext cx="21797" cy="17209"/>
            </a:xfrm>
            <a:custGeom>
              <a:avLst/>
              <a:gdLst>
                <a:gd name="T0" fmla="*/ 4 w 5"/>
                <a:gd name="T1" fmla="*/ 2 h 4"/>
                <a:gd name="T2" fmla="*/ 1 w 5"/>
                <a:gd name="T3" fmla="*/ 1 h 4"/>
                <a:gd name="T4" fmla="*/ 1 w 5"/>
                <a:gd name="T5" fmla="*/ 3 h 4"/>
                <a:gd name="T6" fmla="*/ 4 w 5"/>
                <a:gd name="T7" fmla="*/ 4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3" y="1"/>
                    <a:pt x="2" y="0"/>
                    <a:pt x="1" y="1"/>
                  </a:cubicBezTo>
                  <a:cubicBezTo>
                    <a:pt x="1" y="1"/>
                    <a:pt x="0" y="2"/>
                    <a:pt x="1" y="3"/>
                  </a:cubicBezTo>
                  <a:cubicBezTo>
                    <a:pt x="2" y="4"/>
                    <a:pt x="3" y="4"/>
                    <a:pt x="4" y="4"/>
                  </a:cubicBezTo>
                  <a:cubicBezTo>
                    <a:pt x="5" y="4"/>
                    <a:pt x="5" y="3"/>
                    <a:pt x="4" y="2"/>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34" name="Freeform 21">
              <a:extLst>
                <a:ext uri="{FF2B5EF4-FFF2-40B4-BE49-F238E27FC236}">
                  <a16:creationId xmlns:a16="http://schemas.microsoft.com/office/drawing/2014/main" id="{5F90DE17-4D67-4800-91F9-9FA34224A0C9}"/>
                </a:ext>
              </a:extLst>
            </p:cNvPr>
            <p:cNvSpPr>
              <a:spLocks/>
            </p:cNvSpPr>
            <p:nvPr/>
          </p:nvSpPr>
          <p:spPr bwMode="auto">
            <a:xfrm>
              <a:off x="3512071" y="1689220"/>
              <a:ext cx="12620" cy="12620"/>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3" y="3"/>
                    <a:pt x="3" y="3"/>
                  </a:cubicBezTo>
                  <a:cubicBezTo>
                    <a:pt x="3" y="2"/>
                    <a:pt x="0" y="0"/>
                    <a:pt x="0" y="2"/>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35" name="Freeform 22">
              <a:extLst>
                <a:ext uri="{FF2B5EF4-FFF2-40B4-BE49-F238E27FC236}">
                  <a16:creationId xmlns:a16="http://schemas.microsoft.com/office/drawing/2014/main" id="{9DCCD6F7-E4A7-4E97-9338-60D83971128B}"/>
                </a:ext>
              </a:extLst>
            </p:cNvPr>
            <p:cNvSpPr>
              <a:spLocks/>
            </p:cNvSpPr>
            <p:nvPr/>
          </p:nvSpPr>
          <p:spPr bwMode="auto">
            <a:xfrm>
              <a:off x="2928130" y="1140843"/>
              <a:ext cx="565586" cy="711285"/>
            </a:xfrm>
            <a:custGeom>
              <a:avLst/>
              <a:gdLst>
                <a:gd name="T0" fmla="*/ 123 w 128"/>
                <a:gd name="T1" fmla="*/ 146 h 161"/>
                <a:gd name="T2" fmla="*/ 117 w 128"/>
                <a:gd name="T3" fmla="*/ 126 h 161"/>
                <a:gd name="T4" fmla="*/ 115 w 128"/>
                <a:gd name="T5" fmla="*/ 116 h 161"/>
                <a:gd name="T6" fmla="*/ 109 w 128"/>
                <a:gd name="T7" fmla="*/ 116 h 161"/>
                <a:gd name="T8" fmla="*/ 115 w 128"/>
                <a:gd name="T9" fmla="*/ 113 h 161"/>
                <a:gd name="T10" fmla="*/ 123 w 128"/>
                <a:gd name="T11" fmla="*/ 113 h 161"/>
                <a:gd name="T12" fmla="*/ 118 w 128"/>
                <a:gd name="T13" fmla="*/ 100 h 161"/>
                <a:gd name="T14" fmla="*/ 120 w 128"/>
                <a:gd name="T15" fmla="*/ 94 h 161"/>
                <a:gd name="T16" fmla="*/ 114 w 128"/>
                <a:gd name="T17" fmla="*/ 84 h 161"/>
                <a:gd name="T18" fmla="*/ 109 w 128"/>
                <a:gd name="T19" fmla="*/ 78 h 161"/>
                <a:gd name="T20" fmla="*/ 107 w 128"/>
                <a:gd name="T21" fmla="*/ 71 h 161"/>
                <a:gd name="T22" fmla="*/ 101 w 128"/>
                <a:gd name="T23" fmla="*/ 69 h 161"/>
                <a:gd name="T24" fmla="*/ 96 w 128"/>
                <a:gd name="T25" fmla="*/ 73 h 161"/>
                <a:gd name="T26" fmla="*/ 99 w 128"/>
                <a:gd name="T27" fmla="*/ 76 h 161"/>
                <a:gd name="T28" fmla="*/ 94 w 128"/>
                <a:gd name="T29" fmla="*/ 72 h 161"/>
                <a:gd name="T30" fmla="*/ 87 w 128"/>
                <a:gd name="T31" fmla="*/ 66 h 161"/>
                <a:gd name="T32" fmla="*/ 92 w 128"/>
                <a:gd name="T33" fmla="*/ 63 h 161"/>
                <a:gd name="T34" fmla="*/ 92 w 128"/>
                <a:gd name="T35" fmla="*/ 58 h 161"/>
                <a:gd name="T36" fmla="*/ 81 w 128"/>
                <a:gd name="T37" fmla="*/ 51 h 161"/>
                <a:gd name="T38" fmla="*/ 72 w 128"/>
                <a:gd name="T39" fmla="*/ 52 h 161"/>
                <a:gd name="T40" fmla="*/ 70 w 128"/>
                <a:gd name="T41" fmla="*/ 48 h 161"/>
                <a:gd name="T42" fmla="*/ 61 w 128"/>
                <a:gd name="T43" fmla="*/ 43 h 161"/>
                <a:gd name="T44" fmla="*/ 59 w 128"/>
                <a:gd name="T45" fmla="*/ 49 h 161"/>
                <a:gd name="T46" fmla="*/ 48 w 128"/>
                <a:gd name="T47" fmla="*/ 43 h 161"/>
                <a:gd name="T48" fmla="*/ 53 w 128"/>
                <a:gd name="T49" fmla="*/ 36 h 161"/>
                <a:gd name="T50" fmla="*/ 46 w 128"/>
                <a:gd name="T51" fmla="*/ 36 h 161"/>
                <a:gd name="T52" fmla="*/ 45 w 128"/>
                <a:gd name="T53" fmla="*/ 44 h 161"/>
                <a:gd name="T54" fmla="*/ 41 w 128"/>
                <a:gd name="T55" fmla="*/ 40 h 161"/>
                <a:gd name="T56" fmla="*/ 32 w 128"/>
                <a:gd name="T57" fmla="*/ 34 h 161"/>
                <a:gd name="T58" fmla="*/ 32 w 128"/>
                <a:gd name="T59" fmla="*/ 29 h 161"/>
                <a:gd name="T60" fmla="*/ 22 w 128"/>
                <a:gd name="T61" fmla="*/ 13 h 161"/>
                <a:gd name="T62" fmla="*/ 16 w 128"/>
                <a:gd name="T63" fmla="*/ 10 h 161"/>
                <a:gd name="T64" fmla="*/ 25 w 128"/>
                <a:gd name="T65" fmla="*/ 7 h 161"/>
                <a:gd name="T66" fmla="*/ 21 w 128"/>
                <a:gd name="T67" fmla="*/ 2 h 161"/>
                <a:gd name="T68" fmla="*/ 10 w 128"/>
                <a:gd name="T69" fmla="*/ 4 h 161"/>
                <a:gd name="T70" fmla="*/ 1 w 128"/>
                <a:gd name="T71" fmla="*/ 6 h 161"/>
                <a:gd name="T72" fmla="*/ 31 w 128"/>
                <a:gd name="T73" fmla="*/ 62 h 161"/>
                <a:gd name="T74" fmla="*/ 33 w 128"/>
                <a:gd name="T75" fmla="*/ 71 h 161"/>
                <a:gd name="T76" fmla="*/ 39 w 128"/>
                <a:gd name="T77" fmla="*/ 74 h 161"/>
                <a:gd name="T78" fmla="*/ 43 w 128"/>
                <a:gd name="T79" fmla="*/ 86 h 161"/>
                <a:gd name="T80" fmla="*/ 52 w 128"/>
                <a:gd name="T81" fmla="*/ 81 h 161"/>
                <a:gd name="T82" fmla="*/ 58 w 128"/>
                <a:gd name="T83" fmla="*/ 76 h 161"/>
                <a:gd name="T84" fmla="*/ 62 w 128"/>
                <a:gd name="T85" fmla="*/ 76 h 161"/>
                <a:gd name="T86" fmla="*/ 55 w 128"/>
                <a:gd name="T87" fmla="*/ 84 h 161"/>
                <a:gd name="T88" fmla="*/ 47 w 128"/>
                <a:gd name="T89" fmla="*/ 91 h 161"/>
                <a:gd name="T90" fmla="*/ 64 w 128"/>
                <a:gd name="T91" fmla="*/ 117 h 161"/>
                <a:gd name="T92" fmla="*/ 87 w 128"/>
                <a:gd name="T93" fmla="*/ 155 h 161"/>
                <a:gd name="T94" fmla="*/ 97 w 128"/>
                <a:gd name="T95" fmla="*/ 157 h 161"/>
                <a:gd name="T96" fmla="*/ 85 w 128"/>
                <a:gd name="T97" fmla="*/ 139 h 161"/>
                <a:gd name="T98" fmla="*/ 101 w 128"/>
                <a:gd name="T99" fmla="*/ 150 h 161"/>
                <a:gd name="T100" fmla="*/ 99 w 128"/>
                <a:gd name="T101" fmla="*/ 140 h 161"/>
                <a:gd name="T102" fmla="*/ 106 w 128"/>
                <a:gd name="T103" fmla="*/ 146 h 161"/>
                <a:gd name="T104" fmla="*/ 107 w 128"/>
                <a:gd name="T105"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61">
                  <a:moveTo>
                    <a:pt x="114" y="151"/>
                  </a:moveTo>
                  <a:cubicBezTo>
                    <a:pt x="115" y="151"/>
                    <a:pt x="119" y="150"/>
                    <a:pt x="120" y="147"/>
                  </a:cubicBezTo>
                  <a:cubicBezTo>
                    <a:pt x="120" y="146"/>
                    <a:pt x="122" y="146"/>
                    <a:pt x="123" y="146"/>
                  </a:cubicBezTo>
                  <a:cubicBezTo>
                    <a:pt x="124" y="146"/>
                    <a:pt x="126" y="143"/>
                    <a:pt x="128" y="142"/>
                  </a:cubicBezTo>
                  <a:cubicBezTo>
                    <a:pt x="127" y="139"/>
                    <a:pt x="122" y="133"/>
                    <a:pt x="122" y="133"/>
                  </a:cubicBezTo>
                  <a:cubicBezTo>
                    <a:pt x="121" y="133"/>
                    <a:pt x="117" y="128"/>
                    <a:pt x="117" y="126"/>
                  </a:cubicBezTo>
                  <a:cubicBezTo>
                    <a:pt x="117" y="124"/>
                    <a:pt x="116" y="121"/>
                    <a:pt x="117" y="120"/>
                  </a:cubicBezTo>
                  <a:cubicBezTo>
                    <a:pt x="117" y="120"/>
                    <a:pt x="119" y="118"/>
                    <a:pt x="118" y="118"/>
                  </a:cubicBezTo>
                  <a:cubicBezTo>
                    <a:pt x="118" y="117"/>
                    <a:pt x="116" y="115"/>
                    <a:pt x="115" y="116"/>
                  </a:cubicBezTo>
                  <a:cubicBezTo>
                    <a:pt x="115" y="116"/>
                    <a:pt x="113" y="117"/>
                    <a:pt x="112" y="116"/>
                  </a:cubicBezTo>
                  <a:cubicBezTo>
                    <a:pt x="112" y="116"/>
                    <a:pt x="111" y="115"/>
                    <a:pt x="111" y="115"/>
                  </a:cubicBezTo>
                  <a:cubicBezTo>
                    <a:pt x="110" y="116"/>
                    <a:pt x="109" y="117"/>
                    <a:pt x="109" y="116"/>
                  </a:cubicBezTo>
                  <a:cubicBezTo>
                    <a:pt x="109" y="115"/>
                    <a:pt x="109" y="113"/>
                    <a:pt x="109" y="112"/>
                  </a:cubicBezTo>
                  <a:cubicBezTo>
                    <a:pt x="108" y="111"/>
                    <a:pt x="108" y="108"/>
                    <a:pt x="110" y="109"/>
                  </a:cubicBezTo>
                  <a:cubicBezTo>
                    <a:pt x="112" y="111"/>
                    <a:pt x="114" y="113"/>
                    <a:pt x="115" y="113"/>
                  </a:cubicBezTo>
                  <a:cubicBezTo>
                    <a:pt x="116" y="112"/>
                    <a:pt x="121" y="119"/>
                    <a:pt x="122" y="118"/>
                  </a:cubicBezTo>
                  <a:cubicBezTo>
                    <a:pt x="123" y="118"/>
                    <a:pt x="126" y="118"/>
                    <a:pt x="125" y="117"/>
                  </a:cubicBezTo>
                  <a:cubicBezTo>
                    <a:pt x="124" y="116"/>
                    <a:pt x="123" y="114"/>
                    <a:pt x="123" y="113"/>
                  </a:cubicBezTo>
                  <a:cubicBezTo>
                    <a:pt x="123" y="112"/>
                    <a:pt x="124" y="109"/>
                    <a:pt x="123" y="108"/>
                  </a:cubicBezTo>
                  <a:cubicBezTo>
                    <a:pt x="122" y="107"/>
                    <a:pt x="120" y="104"/>
                    <a:pt x="120" y="103"/>
                  </a:cubicBezTo>
                  <a:cubicBezTo>
                    <a:pt x="120" y="103"/>
                    <a:pt x="116" y="101"/>
                    <a:pt x="118" y="100"/>
                  </a:cubicBezTo>
                  <a:cubicBezTo>
                    <a:pt x="119" y="100"/>
                    <a:pt x="122" y="102"/>
                    <a:pt x="122" y="101"/>
                  </a:cubicBezTo>
                  <a:cubicBezTo>
                    <a:pt x="122" y="99"/>
                    <a:pt x="122" y="96"/>
                    <a:pt x="122" y="95"/>
                  </a:cubicBezTo>
                  <a:cubicBezTo>
                    <a:pt x="121" y="95"/>
                    <a:pt x="121" y="94"/>
                    <a:pt x="120" y="94"/>
                  </a:cubicBezTo>
                  <a:cubicBezTo>
                    <a:pt x="120" y="94"/>
                    <a:pt x="117" y="93"/>
                    <a:pt x="117" y="92"/>
                  </a:cubicBezTo>
                  <a:cubicBezTo>
                    <a:pt x="118" y="91"/>
                    <a:pt x="118" y="90"/>
                    <a:pt x="117" y="88"/>
                  </a:cubicBezTo>
                  <a:cubicBezTo>
                    <a:pt x="116" y="86"/>
                    <a:pt x="114" y="83"/>
                    <a:pt x="114" y="84"/>
                  </a:cubicBezTo>
                  <a:cubicBezTo>
                    <a:pt x="114" y="84"/>
                    <a:pt x="111" y="85"/>
                    <a:pt x="111" y="84"/>
                  </a:cubicBezTo>
                  <a:cubicBezTo>
                    <a:pt x="112" y="82"/>
                    <a:pt x="111" y="80"/>
                    <a:pt x="111" y="80"/>
                  </a:cubicBezTo>
                  <a:cubicBezTo>
                    <a:pt x="110" y="80"/>
                    <a:pt x="107" y="77"/>
                    <a:pt x="109" y="78"/>
                  </a:cubicBezTo>
                  <a:cubicBezTo>
                    <a:pt x="111" y="78"/>
                    <a:pt x="113" y="81"/>
                    <a:pt x="113" y="79"/>
                  </a:cubicBezTo>
                  <a:cubicBezTo>
                    <a:pt x="114" y="78"/>
                    <a:pt x="112" y="76"/>
                    <a:pt x="111" y="75"/>
                  </a:cubicBezTo>
                  <a:cubicBezTo>
                    <a:pt x="110" y="74"/>
                    <a:pt x="107" y="72"/>
                    <a:pt x="107" y="71"/>
                  </a:cubicBezTo>
                  <a:cubicBezTo>
                    <a:pt x="107" y="69"/>
                    <a:pt x="109" y="65"/>
                    <a:pt x="109" y="65"/>
                  </a:cubicBezTo>
                  <a:cubicBezTo>
                    <a:pt x="109" y="64"/>
                    <a:pt x="107" y="65"/>
                    <a:pt x="106" y="66"/>
                  </a:cubicBezTo>
                  <a:cubicBezTo>
                    <a:pt x="106" y="68"/>
                    <a:pt x="101" y="69"/>
                    <a:pt x="101" y="69"/>
                  </a:cubicBezTo>
                  <a:cubicBezTo>
                    <a:pt x="101" y="70"/>
                    <a:pt x="100" y="71"/>
                    <a:pt x="99" y="71"/>
                  </a:cubicBezTo>
                  <a:cubicBezTo>
                    <a:pt x="98" y="70"/>
                    <a:pt x="96" y="69"/>
                    <a:pt x="96" y="70"/>
                  </a:cubicBezTo>
                  <a:cubicBezTo>
                    <a:pt x="96" y="72"/>
                    <a:pt x="94" y="73"/>
                    <a:pt x="96" y="73"/>
                  </a:cubicBezTo>
                  <a:cubicBezTo>
                    <a:pt x="98" y="74"/>
                    <a:pt x="99" y="75"/>
                    <a:pt x="100" y="75"/>
                  </a:cubicBezTo>
                  <a:cubicBezTo>
                    <a:pt x="100" y="74"/>
                    <a:pt x="101" y="74"/>
                    <a:pt x="102" y="75"/>
                  </a:cubicBezTo>
                  <a:cubicBezTo>
                    <a:pt x="102" y="76"/>
                    <a:pt x="100" y="75"/>
                    <a:pt x="99" y="76"/>
                  </a:cubicBezTo>
                  <a:cubicBezTo>
                    <a:pt x="98" y="77"/>
                    <a:pt x="96" y="76"/>
                    <a:pt x="96" y="76"/>
                  </a:cubicBezTo>
                  <a:cubicBezTo>
                    <a:pt x="96" y="77"/>
                    <a:pt x="94" y="79"/>
                    <a:pt x="95" y="77"/>
                  </a:cubicBezTo>
                  <a:cubicBezTo>
                    <a:pt x="95" y="76"/>
                    <a:pt x="95" y="73"/>
                    <a:pt x="94" y="72"/>
                  </a:cubicBezTo>
                  <a:cubicBezTo>
                    <a:pt x="93" y="71"/>
                    <a:pt x="92" y="67"/>
                    <a:pt x="92" y="67"/>
                  </a:cubicBezTo>
                  <a:cubicBezTo>
                    <a:pt x="91" y="66"/>
                    <a:pt x="90" y="65"/>
                    <a:pt x="89" y="66"/>
                  </a:cubicBezTo>
                  <a:cubicBezTo>
                    <a:pt x="89" y="66"/>
                    <a:pt x="86" y="68"/>
                    <a:pt x="87" y="66"/>
                  </a:cubicBezTo>
                  <a:cubicBezTo>
                    <a:pt x="88" y="65"/>
                    <a:pt x="91" y="64"/>
                    <a:pt x="90" y="63"/>
                  </a:cubicBezTo>
                  <a:cubicBezTo>
                    <a:pt x="89" y="63"/>
                    <a:pt x="87" y="62"/>
                    <a:pt x="88" y="61"/>
                  </a:cubicBezTo>
                  <a:cubicBezTo>
                    <a:pt x="90" y="61"/>
                    <a:pt x="92" y="63"/>
                    <a:pt x="92" y="63"/>
                  </a:cubicBezTo>
                  <a:cubicBezTo>
                    <a:pt x="93" y="64"/>
                    <a:pt x="95" y="64"/>
                    <a:pt x="95" y="64"/>
                  </a:cubicBezTo>
                  <a:cubicBezTo>
                    <a:pt x="95" y="64"/>
                    <a:pt x="96" y="62"/>
                    <a:pt x="95" y="61"/>
                  </a:cubicBezTo>
                  <a:cubicBezTo>
                    <a:pt x="95" y="60"/>
                    <a:pt x="92" y="58"/>
                    <a:pt x="92" y="58"/>
                  </a:cubicBezTo>
                  <a:cubicBezTo>
                    <a:pt x="91" y="59"/>
                    <a:pt x="87" y="60"/>
                    <a:pt x="86" y="59"/>
                  </a:cubicBezTo>
                  <a:cubicBezTo>
                    <a:pt x="85" y="58"/>
                    <a:pt x="83" y="54"/>
                    <a:pt x="83" y="53"/>
                  </a:cubicBezTo>
                  <a:cubicBezTo>
                    <a:pt x="83" y="52"/>
                    <a:pt x="82" y="51"/>
                    <a:pt x="81" y="51"/>
                  </a:cubicBezTo>
                  <a:cubicBezTo>
                    <a:pt x="80" y="51"/>
                    <a:pt x="77" y="49"/>
                    <a:pt x="77" y="49"/>
                  </a:cubicBezTo>
                  <a:cubicBezTo>
                    <a:pt x="76" y="48"/>
                    <a:pt x="75" y="48"/>
                    <a:pt x="74" y="49"/>
                  </a:cubicBezTo>
                  <a:cubicBezTo>
                    <a:pt x="74" y="50"/>
                    <a:pt x="72" y="52"/>
                    <a:pt x="72" y="52"/>
                  </a:cubicBezTo>
                  <a:cubicBezTo>
                    <a:pt x="72" y="52"/>
                    <a:pt x="71" y="55"/>
                    <a:pt x="70" y="54"/>
                  </a:cubicBezTo>
                  <a:cubicBezTo>
                    <a:pt x="69" y="53"/>
                    <a:pt x="70" y="52"/>
                    <a:pt x="71" y="50"/>
                  </a:cubicBezTo>
                  <a:cubicBezTo>
                    <a:pt x="72" y="48"/>
                    <a:pt x="71" y="48"/>
                    <a:pt x="70" y="48"/>
                  </a:cubicBezTo>
                  <a:cubicBezTo>
                    <a:pt x="69" y="47"/>
                    <a:pt x="68" y="44"/>
                    <a:pt x="67" y="44"/>
                  </a:cubicBezTo>
                  <a:cubicBezTo>
                    <a:pt x="67" y="45"/>
                    <a:pt x="66" y="46"/>
                    <a:pt x="65" y="45"/>
                  </a:cubicBezTo>
                  <a:cubicBezTo>
                    <a:pt x="64" y="45"/>
                    <a:pt x="61" y="43"/>
                    <a:pt x="61" y="43"/>
                  </a:cubicBezTo>
                  <a:cubicBezTo>
                    <a:pt x="60" y="43"/>
                    <a:pt x="59" y="43"/>
                    <a:pt x="58" y="43"/>
                  </a:cubicBezTo>
                  <a:cubicBezTo>
                    <a:pt x="58" y="44"/>
                    <a:pt x="56" y="45"/>
                    <a:pt x="58" y="45"/>
                  </a:cubicBezTo>
                  <a:cubicBezTo>
                    <a:pt x="59" y="46"/>
                    <a:pt x="60" y="48"/>
                    <a:pt x="59" y="49"/>
                  </a:cubicBezTo>
                  <a:cubicBezTo>
                    <a:pt x="58" y="49"/>
                    <a:pt x="56" y="47"/>
                    <a:pt x="55" y="47"/>
                  </a:cubicBezTo>
                  <a:cubicBezTo>
                    <a:pt x="54" y="47"/>
                    <a:pt x="51" y="47"/>
                    <a:pt x="50" y="46"/>
                  </a:cubicBezTo>
                  <a:cubicBezTo>
                    <a:pt x="50" y="45"/>
                    <a:pt x="48" y="44"/>
                    <a:pt x="48" y="43"/>
                  </a:cubicBezTo>
                  <a:cubicBezTo>
                    <a:pt x="48" y="41"/>
                    <a:pt x="47" y="39"/>
                    <a:pt x="49" y="39"/>
                  </a:cubicBezTo>
                  <a:cubicBezTo>
                    <a:pt x="50" y="40"/>
                    <a:pt x="52" y="39"/>
                    <a:pt x="52" y="38"/>
                  </a:cubicBezTo>
                  <a:cubicBezTo>
                    <a:pt x="53" y="38"/>
                    <a:pt x="54" y="37"/>
                    <a:pt x="53" y="36"/>
                  </a:cubicBezTo>
                  <a:cubicBezTo>
                    <a:pt x="53" y="35"/>
                    <a:pt x="51" y="35"/>
                    <a:pt x="51" y="33"/>
                  </a:cubicBezTo>
                  <a:cubicBezTo>
                    <a:pt x="51" y="32"/>
                    <a:pt x="50" y="31"/>
                    <a:pt x="49" y="33"/>
                  </a:cubicBezTo>
                  <a:cubicBezTo>
                    <a:pt x="48" y="34"/>
                    <a:pt x="47" y="36"/>
                    <a:pt x="46" y="36"/>
                  </a:cubicBezTo>
                  <a:cubicBezTo>
                    <a:pt x="45" y="36"/>
                    <a:pt x="43" y="37"/>
                    <a:pt x="43" y="38"/>
                  </a:cubicBezTo>
                  <a:cubicBezTo>
                    <a:pt x="43" y="39"/>
                    <a:pt x="42" y="40"/>
                    <a:pt x="43" y="41"/>
                  </a:cubicBezTo>
                  <a:cubicBezTo>
                    <a:pt x="45" y="42"/>
                    <a:pt x="45" y="43"/>
                    <a:pt x="45" y="44"/>
                  </a:cubicBezTo>
                  <a:cubicBezTo>
                    <a:pt x="45" y="46"/>
                    <a:pt x="42" y="49"/>
                    <a:pt x="41" y="49"/>
                  </a:cubicBezTo>
                  <a:cubicBezTo>
                    <a:pt x="41" y="49"/>
                    <a:pt x="38" y="46"/>
                    <a:pt x="38" y="45"/>
                  </a:cubicBezTo>
                  <a:cubicBezTo>
                    <a:pt x="39" y="44"/>
                    <a:pt x="41" y="41"/>
                    <a:pt x="41" y="40"/>
                  </a:cubicBezTo>
                  <a:cubicBezTo>
                    <a:pt x="41" y="39"/>
                    <a:pt x="40" y="38"/>
                    <a:pt x="39" y="39"/>
                  </a:cubicBezTo>
                  <a:cubicBezTo>
                    <a:pt x="38" y="39"/>
                    <a:pt x="37" y="38"/>
                    <a:pt x="36" y="37"/>
                  </a:cubicBezTo>
                  <a:cubicBezTo>
                    <a:pt x="35" y="36"/>
                    <a:pt x="33" y="35"/>
                    <a:pt x="32" y="34"/>
                  </a:cubicBezTo>
                  <a:cubicBezTo>
                    <a:pt x="31" y="33"/>
                    <a:pt x="29" y="29"/>
                    <a:pt x="31" y="31"/>
                  </a:cubicBezTo>
                  <a:cubicBezTo>
                    <a:pt x="32" y="32"/>
                    <a:pt x="34" y="34"/>
                    <a:pt x="35" y="33"/>
                  </a:cubicBezTo>
                  <a:cubicBezTo>
                    <a:pt x="35" y="33"/>
                    <a:pt x="34" y="30"/>
                    <a:pt x="32" y="29"/>
                  </a:cubicBezTo>
                  <a:cubicBezTo>
                    <a:pt x="31" y="27"/>
                    <a:pt x="27" y="24"/>
                    <a:pt x="27" y="22"/>
                  </a:cubicBezTo>
                  <a:cubicBezTo>
                    <a:pt x="26" y="20"/>
                    <a:pt x="24" y="14"/>
                    <a:pt x="23" y="13"/>
                  </a:cubicBezTo>
                  <a:cubicBezTo>
                    <a:pt x="23" y="12"/>
                    <a:pt x="22" y="12"/>
                    <a:pt x="22" y="13"/>
                  </a:cubicBezTo>
                  <a:cubicBezTo>
                    <a:pt x="22" y="15"/>
                    <a:pt x="22" y="17"/>
                    <a:pt x="21" y="16"/>
                  </a:cubicBezTo>
                  <a:cubicBezTo>
                    <a:pt x="20" y="15"/>
                    <a:pt x="19" y="12"/>
                    <a:pt x="17" y="12"/>
                  </a:cubicBezTo>
                  <a:cubicBezTo>
                    <a:pt x="16" y="12"/>
                    <a:pt x="14" y="10"/>
                    <a:pt x="16" y="10"/>
                  </a:cubicBezTo>
                  <a:cubicBezTo>
                    <a:pt x="18" y="9"/>
                    <a:pt x="17" y="6"/>
                    <a:pt x="19" y="7"/>
                  </a:cubicBezTo>
                  <a:cubicBezTo>
                    <a:pt x="21" y="8"/>
                    <a:pt x="22" y="11"/>
                    <a:pt x="23" y="10"/>
                  </a:cubicBezTo>
                  <a:cubicBezTo>
                    <a:pt x="24" y="9"/>
                    <a:pt x="25" y="9"/>
                    <a:pt x="25" y="7"/>
                  </a:cubicBezTo>
                  <a:cubicBezTo>
                    <a:pt x="25" y="5"/>
                    <a:pt x="25" y="3"/>
                    <a:pt x="26" y="2"/>
                  </a:cubicBezTo>
                  <a:cubicBezTo>
                    <a:pt x="27" y="1"/>
                    <a:pt x="25" y="0"/>
                    <a:pt x="24" y="0"/>
                  </a:cubicBezTo>
                  <a:cubicBezTo>
                    <a:pt x="23" y="0"/>
                    <a:pt x="22" y="2"/>
                    <a:pt x="21" y="2"/>
                  </a:cubicBezTo>
                  <a:cubicBezTo>
                    <a:pt x="20" y="2"/>
                    <a:pt x="17" y="3"/>
                    <a:pt x="16" y="2"/>
                  </a:cubicBezTo>
                  <a:cubicBezTo>
                    <a:pt x="16" y="2"/>
                    <a:pt x="14" y="1"/>
                    <a:pt x="14" y="2"/>
                  </a:cubicBezTo>
                  <a:cubicBezTo>
                    <a:pt x="14" y="3"/>
                    <a:pt x="11" y="5"/>
                    <a:pt x="10" y="4"/>
                  </a:cubicBezTo>
                  <a:cubicBezTo>
                    <a:pt x="9" y="4"/>
                    <a:pt x="6" y="3"/>
                    <a:pt x="5" y="3"/>
                  </a:cubicBezTo>
                  <a:cubicBezTo>
                    <a:pt x="5" y="3"/>
                    <a:pt x="2" y="2"/>
                    <a:pt x="2" y="3"/>
                  </a:cubicBezTo>
                  <a:cubicBezTo>
                    <a:pt x="2" y="4"/>
                    <a:pt x="0" y="5"/>
                    <a:pt x="1" y="6"/>
                  </a:cubicBezTo>
                  <a:cubicBezTo>
                    <a:pt x="2" y="7"/>
                    <a:pt x="10" y="15"/>
                    <a:pt x="12" y="17"/>
                  </a:cubicBezTo>
                  <a:cubicBezTo>
                    <a:pt x="13" y="19"/>
                    <a:pt x="33" y="48"/>
                    <a:pt x="34" y="51"/>
                  </a:cubicBezTo>
                  <a:cubicBezTo>
                    <a:pt x="34" y="53"/>
                    <a:pt x="34" y="61"/>
                    <a:pt x="31" y="62"/>
                  </a:cubicBezTo>
                  <a:cubicBezTo>
                    <a:pt x="29" y="62"/>
                    <a:pt x="27" y="62"/>
                    <a:pt x="27" y="62"/>
                  </a:cubicBezTo>
                  <a:cubicBezTo>
                    <a:pt x="27" y="63"/>
                    <a:pt x="26" y="63"/>
                    <a:pt x="28" y="64"/>
                  </a:cubicBezTo>
                  <a:cubicBezTo>
                    <a:pt x="29" y="65"/>
                    <a:pt x="32" y="71"/>
                    <a:pt x="33" y="71"/>
                  </a:cubicBezTo>
                  <a:cubicBezTo>
                    <a:pt x="34" y="71"/>
                    <a:pt x="35" y="71"/>
                    <a:pt x="34" y="72"/>
                  </a:cubicBezTo>
                  <a:cubicBezTo>
                    <a:pt x="34" y="73"/>
                    <a:pt x="36" y="76"/>
                    <a:pt x="36" y="76"/>
                  </a:cubicBezTo>
                  <a:cubicBezTo>
                    <a:pt x="36" y="76"/>
                    <a:pt x="39" y="72"/>
                    <a:pt x="39" y="74"/>
                  </a:cubicBezTo>
                  <a:cubicBezTo>
                    <a:pt x="40" y="76"/>
                    <a:pt x="38" y="76"/>
                    <a:pt x="38" y="77"/>
                  </a:cubicBezTo>
                  <a:cubicBezTo>
                    <a:pt x="38" y="79"/>
                    <a:pt x="37" y="79"/>
                    <a:pt x="38" y="80"/>
                  </a:cubicBezTo>
                  <a:cubicBezTo>
                    <a:pt x="39" y="81"/>
                    <a:pt x="42" y="85"/>
                    <a:pt x="43" y="86"/>
                  </a:cubicBezTo>
                  <a:cubicBezTo>
                    <a:pt x="43" y="87"/>
                    <a:pt x="44" y="90"/>
                    <a:pt x="45" y="90"/>
                  </a:cubicBezTo>
                  <a:cubicBezTo>
                    <a:pt x="46" y="90"/>
                    <a:pt x="47" y="82"/>
                    <a:pt x="48" y="82"/>
                  </a:cubicBezTo>
                  <a:cubicBezTo>
                    <a:pt x="48" y="82"/>
                    <a:pt x="52" y="82"/>
                    <a:pt x="52" y="81"/>
                  </a:cubicBezTo>
                  <a:cubicBezTo>
                    <a:pt x="52" y="80"/>
                    <a:pt x="52" y="78"/>
                    <a:pt x="53" y="78"/>
                  </a:cubicBezTo>
                  <a:cubicBezTo>
                    <a:pt x="54" y="78"/>
                    <a:pt x="56" y="79"/>
                    <a:pt x="57" y="79"/>
                  </a:cubicBezTo>
                  <a:cubicBezTo>
                    <a:pt x="58" y="78"/>
                    <a:pt x="59" y="76"/>
                    <a:pt x="58" y="76"/>
                  </a:cubicBezTo>
                  <a:cubicBezTo>
                    <a:pt x="57" y="75"/>
                    <a:pt x="55" y="70"/>
                    <a:pt x="57" y="70"/>
                  </a:cubicBezTo>
                  <a:cubicBezTo>
                    <a:pt x="58" y="70"/>
                    <a:pt x="59" y="77"/>
                    <a:pt x="61" y="75"/>
                  </a:cubicBezTo>
                  <a:cubicBezTo>
                    <a:pt x="63" y="73"/>
                    <a:pt x="64" y="74"/>
                    <a:pt x="62" y="76"/>
                  </a:cubicBezTo>
                  <a:cubicBezTo>
                    <a:pt x="61" y="77"/>
                    <a:pt x="59" y="78"/>
                    <a:pt x="58" y="79"/>
                  </a:cubicBezTo>
                  <a:cubicBezTo>
                    <a:pt x="58" y="80"/>
                    <a:pt x="57" y="81"/>
                    <a:pt x="57" y="82"/>
                  </a:cubicBezTo>
                  <a:cubicBezTo>
                    <a:pt x="57" y="83"/>
                    <a:pt x="55" y="84"/>
                    <a:pt x="55" y="84"/>
                  </a:cubicBezTo>
                  <a:cubicBezTo>
                    <a:pt x="55" y="83"/>
                    <a:pt x="53" y="82"/>
                    <a:pt x="52" y="83"/>
                  </a:cubicBezTo>
                  <a:cubicBezTo>
                    <a:pt x="51" y="83"/>
                    <a:pt x="49" y="85"/>
                    <a:pt x="49" y="86"/>
                  </a:cubicBezTo>
                  <a:cubicBezTo>
                    <a:pt x="49" y="87"/>
                    <a:pt x="48" y="90"/>
                    <a:pt x="47" y="91"/>
                  </a:cubicBezTo>
                  <a:cubicBezTo>
                    <a:pt x="45" y="92"/>
                    <a:pt x="46" y="93"/>
                    <a:pt x="47" y="94"/>
                  </a:cubicBezTo>
                  <a:cubicBezTo>
                    <a:pt x="48" y="94"/>
                    <a:pt x="57" y="107"/>
                    <a:pt x="58" y="109"/>
                  </a:cubicBezTo>
                  <a:cubicBezTo>
                    <a:pt x="59" y="111"/>
                    <a:pt x="62" y="114"/>
                    <a:pt x="64" y="117"/>
                  </a:cubicBezTo>
                  <a:cubicBezTo>
                    <a:pt x="67" y="119"/>
                    <a:pt x="70" y="127"/>
                    <a:pt x="71" y="128"/>
                  </a:cubicBezTo>
                  <a:cubicBezTo>
                    <a:pt x="73" y="130"/>
                    <a:pt x="80" y="140"/>
                    <a:pt x="80" y="142"/>
                  </a:cubicBezTo>
                  <a:cubicBezTo>
                    <a:pt x="81" y="144"/>
                    <a:pt x="87" y="154"/>
                    <a:pt x="87" y="155"/>
                  </a:cubicBezTo>
                  <a:cubicBezTo>
                    <a:pt x="88" y="156"/>
                    <a:pt x="87" y="158"/>
                    <a:pt x="88" y="159"/>
                  </a:cubicBezTo>
                  <a:cubicBezTo>
                    <a:pt x="89" y="159"/>
                    <a:pt x="90" y="161"/>
                    <a:pt x="91" y="161"/>
                  </a:cubicBezTo>
                  <a:cubicBezTo>
                    <a:pt x="93" y="161"/>
                    <a:pt x="97" y="159"/>
                    <a:pt x="97" y="157"/>
                  </a:cubicBezTo>
                  <a:cubicBezTo>
                    <a:pt x="97" y="156"/>
                    <a:pt x="95" y="153"/>
                    <a:pt x="95" y="152"/>
                  </a:cubicBezTo>
                  <a:cubicBezTo>
                    <a:pt x="95" y="152"/>
                    <a:pt x="94" y="150"/>
                    <a:pt x="94" y="150"/>
                  </a:cubicBezTo>
                  <a:cubicBezTo>
                    <a:pt x="93" y="149"/>
                    <a:pt x="83" y="139"/>
                    <a:pt x="85" y="139"/>
                  </a:cubicBezTo>
                  <a:cubicBezTo>
                    <a:pt x="86" y="139"/>
                    <a:pt x="88" y="142"/>
                    <a:pt x="90" y="142"/>
                  </a:cubicBezTo>
                  <a:cubicBezTo>
                    <a:pt x="92" y="142"/>
                    <a:pt x="92" y="141"/>
                    <a:pt x="93" y="142"/>
                  </a:cubicBezTo>
                  <a:cubicBezTo>
                    <a:pt x="94" y="143"/>
                    <a:pt x="100" y="150"/>
                    <a:pt x="101" y="150"/>
                  </a:cubicBezTo>
                  <a:cubicBezTo>
                    <a:pt x="102" y="150"/>
                    <a:pt x="105" y="149"/>
                    <a:pt x="104" y="147"/>
                  </a:cubicBezTo>
                  <a:cubicBezTo>
                    <a:pt x="103" y="146"/>
                    <a:pt x="98" y="142"/>
                    <a:pt x="98" y="141"/>
                  </a:cubicBezTo>
                  <a:cubicBezTo>
                    <a:pt x="97" y="140"/>
                    <a:pt x="98" y="138"/>
                    <a:pt x="99" y="140"/>
                  </a:cubicBezTo>
                  <a:cubicBezTo>
                    <a:pt x="100" y="141"/>
                    <a:pt x="102" y="143"/>
                    <a:pt x="103" y="143"/>
                  </a:cubicBezTo>
                  <a:cubicBezTo>
                    <a:pt x="104" y="143"/>
                    <a:pt x="104" y="144"/>
                    <a:pt x="104" y="145"/>
                  </a:cubicBezTo>
                  <a:cubicBezTo>
                    <a:pt x="104" y="146"/>
                    <a:pt x="105" y="147"/>
                    <a:pt x="106" y="146"/>
                  </a:cubicBezTo>
                  <a:cubicBezTo>
                    <a:pt x="107" y="146"/>
                    <a:pt x="110" y="139"/>
                    <a:pt x="110" y="140"/>
                  </a:cubicBezTo>
                  <a:cubicBezTo>
                    <a:pt x="111" y="141"/>
                    <a:pt x="110" y="144"/>
                    <a:pt x="109" y="145"/>
                  </a:cubicBezTo>
                  <a:cubicBezTo>
                    <a:pt x="109" y="145"/>
                    <a:pt x="106" y="148"/>
                    <a:pt x="107" y="149"/>
                  </a:cubicBezTo>
                  <a:cubicBezTo>
                    <a:pt x="108" y="149"/>
                    <a:pt x="108" y="151"/>
                    <a:pt x="109" y="151"/>
                  </a:cubicBezTo>
                  <a:cubicBezTo>
                    <a:pt x="111" y="151"/>
                    <a:pt x="115" y="151"/>
                    <a:pt x="114" y="151"/>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36" name="Freeform 23">
              <a:extLst>
                <a:ext uri="{FF2B5EF4-FFF2-40B4-BE49-F238E27FC236}">
                  <a16:creationId xmlns:a16="http://schemas.microsoft.com/office/drawing/2014/main" id="{FEC8D018-518A-43C9-9501-9BF88162274F}"/>
                </a:ext>
              </a:extLst>
            </p:cNvPr>
            <p:cNvSpPr>
              <a:spLocks/>
            </p:cNvSpPr>
            <p:nvPr/>
          </p:nvSpPr>
          <p:spPr bwMode="auto">
            <a:xfrm>
              <a:off x="1467702" y="4956541"/>
              <a:ext cx="30975" cy="57362"/>
            </a:xfrm>
            <a:custGeom>
              <a:avLst/>
              <a:gdLst>
                <a:gd name="T0" fmla="*/ 6 w 7"/>
                <a:gd name="T1" fmla="*/ 11 h 13"/>
                <a:gd name="T2" fmla="*/ 5 w 7"/>
                <a:gd name="T3" fmla="*/ 7 h 13"/>
                <a:gd name="T4" fmla="*/ 4 w 7"/>
                <a:gd name="T5" fmla="*/ 1 h 13"/>
                <a:gd name="T6" fmla="*/ 1 w 7"/>
                <a:gd name="T7" fmla="*/ 5 h 13"/>
                <a:gd name="T8" fmla="*/ 0 w 7"/>
                <a:gd name="T9" fmla="*/ 8 h 13"/>
                <a:gd name="T10" fmla="*/ 6 w 7"/>
                <a:gd name="T11" fmla="*/ 13 h 13"/>
                <a:gd name="T12" fmla="*/ 6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6" y="11"/>
                  </a:moveTo>
                  <a:cubicBezTo>
                    <a:pt x="6" y="10"/>
                    <a:pt x="5" y="9"/>
                    <a:pt x="5" y="7"/>
                  </a:cubicBezTo>
                  <a:cubicBezTo>
                    <a:pt x="5" y="6"/>
                    <a:pt x="5" y="0"/>
                    <a:pt x="4" y="1"/>
                  </a:cubicBezTo>
                  <a:cubicBezTo>
                    <a:pt x="3" y="1"/>
                    <a:pt x="1" y="4"/>
                    <a:pt x="1" y="5"/>
                  </a:cubicBezTo>
                  <a:cubicBezTo>
                    <a:pt x="1" y="6"/>
                    <a:pt x="0" y="8"/>
                    <a:pt x="0" y="8"/>
                  </a:cubicBezTo>
                  <a:cubicBezTo>
                    <a:pt x="1" y="9"/>
                    <a:pt x="5" y="13"/>
                    <a:pt x="6" y="13"/>
                  </a:cubicBezTo>
                  <a:cubicBezTo>
                    <a:pt x="6" y="13"/>
                    <a:pt x="7" y="12"/>
                    <a:pt x="6" y="11"/>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37" name="Freeform 24">
              <a:extLst>
                <a:ext uri="{FF2B5EF4-FFF2-40B4-BE49-F238E27FC236}">
                  <a16:creationId xmlns:a16="http://schemas.microsoft.com/office/drawing/2014/main" id="{079B3269-66B1-4820-885D-ED2A0B080F25}"/>
                </a:ext>
              </a:extLst>
            </p:cNvPr>
            <p:cNvSpPr>
              <a:spLocks/>
            </p:cNvSpPr>
            <p:nvPr/>
          </p:nvSpPr>
          <p:spPr bwMode="auto">
            <a:xfrm>
              <a:off x="1370187" y="5110270"/>
              <a:ext cx="75717" cy="75717"/>
            </a:xfrm>
            <a:custGeom>
              <a:avLst/>
              <a:gdLst>
                <a:gd name="T0" fmla="*/ 16 w 17"/>
                <a:gd name="T1" fmla="*/ 14 h 17"/>
                <a:gd name="T2" fmla="*/ 15 w 17"/>
                <a:gd name="T3" fmla="*/ 12 h 17"/>
                <a:gd name="T4" fmla="*/ 14 w 17"/>
                <a:gd name="T5" fmla="*/ 4 h 17"/>
                <a:gd name="T6" fmla="*/ 11 w 17"/>
                <a:gd name="T7" fmla="*/ 2 h 17"/>
                <a:gd name="T8" fmla="*/ 7 w 17"/>
                <a:gd name="T9" fmla="*/ 4 h 17"/>
                <a:gd name="T10" fmla="*/ 3 w 17"/>
                <a:gd name="T11" fmla="*/ 8 h 17"/>
                <a:gd name="T12" fmla="*/ 1 w 17"/>
                <a:gd name="T13" fmla="*/ 15 h 17"/>
                <a:gd name="T14" fmla="*/ 6 w 17"/>
                <a:gd name="T15" fmla="*/ 10 h 17"/>
                <a:gd name="T16" fmla="*/ 8 w 17"/>
                <a:gd name="T17" fmla="*/ 13 h 17"/>
                <a:gd name="T18" fmla="*/ 10 w 17"/>
                <a:gd name="T19" fmla="*/ 15 h 17"/>
                <a:gd name="T20" fmla="*/ 12 w 17"/>
                <a:gd name="T21" fmla="*/ 14 h 17"/>
                <a:gd name="T22" fmla="*/ 13 w 17"/>
                <a:gd name="T23" fmla="*/ 16 h 17"/>
                <a:gd name="T24" fmla="*/ 12 w 17"/>
                <a:gd name="T25" fmla="*/ 17 h 17"/>
                <a:gd name="T26" fmla="*/ 16 w 17"/>
                <a:gd name="T27"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6" y="14"/>
                  </a:moveTo>
                  <a:cubicBezTo>
                    <a:pt x="16" y="14"/>
                    <a:pt x="15" y="13"/>
                    <a:pt x="15" y="12"/>
                  </a:cubicBezTo>
                  <a:cubicBezTo>
                    <a:pt x="15" y="10"/>
                    <a:pt x="15" y="5"/>
                    <a:pt x="14" y="4"/>
                  </a:cubicBezTo>
                  <a:cubicBezTo>
                    <a:pt x="13" y="3"/>
                    <a:pt x="11" y="0"/>
                    <a:pt x="11" y="2"/>
                  </a:cubicBezTo>
                  <a:cubicBezTo>
                    <a:pt x="10" y="4"/>
                    <a:pt x="7" y="3"/>
                    <a:pt x="7" y="4"/>
                  </a:cubicBezTo>
                  <a:cubicBezTo>
                    <a:pt x="7" y="5"/>
                    <a:pt x="4" y="7"/>
                    <a:pt x="3" y="8"/>
                  </a:cubicBezTo>
                  <a:cubicBezTo>
                    <a:pt x="3" y="9"/>
                    <a:pt x="0" y="15"/>
                    <a:pt x="1" y="15"/>
                  </a:cubicBezTo>
                  <a:cubicBezTo>
                    <a:pt x="2" y="15"/>
                    <a:pt x="5" y="9"/>
                    <a:pt x="6" y="10"/>
                  </a:cubicBezTo>
                  <a:cubicBezTo>
                    <a:pt x="7" y="12"/>
                    <a:pt x="7" y="13"/>
                    <a:pt x="8" y="13"/>
                  </a:cubicBezTo>
                  <a:cubicBezTo>
                    <a:pt x="9" y="14"/>
                    <a:pt x="8" y="16"/>
                    <a:pt x="10" y="15"/>
                  </a:cubicBezTo>
                  <a:cubicBezTo>
                    <a:pt x="11" y="14"/>
                    <a:pt x="12" y="13"/>
                    <a:pt x="12" y="14"/>
                  </a:cubicBezTo>
                  <a:cubicBezTo>
                    <a:pt x="13" y="14"/>
                    <a:pt x="14" y="15"/>
                    <a:pt x="13" y="16"/>
                  </a:cubicBezTo>
                  <a:cubicBezTo>
                    <a:pt x="13" y="16"/>
                    <a:pt x="11" y="17"/>
                    <a:pt x="12" y="17"/>
                  </a:cubicBezTo>
                  <a:cubicBezTo>
                    <a:pt x="13" y="17"/>
                    <a:pt x="17" y="16"/>
                    <a:pt x="16" y="14"/>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38" name="Freeform 25">
              <a:extLst>
                <a:ext uri="{FF2B5EF4-FFF2-40B4-BE49-F238E27FC236}">
                  <a16:creationId xmlns:a16="http://schemas.microsoft.com/office/drawing/2014/main" id="{C458774E-5760-44A7-81A8-4274CAA19348}"/>
                </a:ext>
              </a:extLst>
            </p:cNvPr>
            <p:cNvSpPr>
              <a:spLocks/>
            </p:cNvSpPr>
            <p:nvPr/>
          </p:nvSpPr>
          <p:spPr bwMode="auto">
            <a:xfrm>
              <a:off x="1379365" y="5181399"/>
              <a:ext cx="30975" cy="9178"/>
            </a:xfrm>
            <a:custGeom>
              <a:avLst/>
              <a:gdLst>
                <a:gd name="T0" fmla="*/ 5 w 7"/>
                <a:gd name="T1" fmla="*/ 0 h 2"/>
                <a:gd name="T2" fmla="*/ 2 w 7"/>
                <a:gd name="T3" fmla="*/ 1 h 2"/>
                <a:gd name="T4" fmla="*/ 5 w 7"/>
                <a:gd name="T5" fmla="*/ 0 h 2"/>
              </a:gdLst>
              <a:ahLst/>
              <a:cxnLst>
                <a:cxn ang="0">
                  <a:pos x="T0" y="T1"/>
                </a:cxn>
                <a:cxn ang="0">
                  <a:pos x="T2" y="T3"/>
                </a:cxn>
                <a:cxn ang="0">
                  <a:pos x="T4" y="T5"/>
                </a:cxn>
              </a:cxnLst>
              <a:rect l="0" t="0" r="r" b="b"/>
              <a:pathLst>
                <a:path w="7" h="2">
                  <a:moveTo>
                    <a:pt x="5" y="0"/>
                  </a:moveTo>
                  <a:cubicBezTo>
                    <a:pt x="4" y="0"/>
                    <a:pt x="0" y="0"/>
                    <a:pt x="2" y="1"/>
                  </a:cubicBezTo>
                  <a:cubicBezTo>
                    <a:pt x="3" y="2"/>
                    <a:pt x="7" y="1"/>
                    <a:pt x="5" y="0"/>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39" name="Freeform 26">
              <a:extLst>
                <a:ext uri="{FF2B5EF4-FFF2-40B4-BE49-F238E27FC236}">
                  <a16:creationId xmlns:a16="http://schemas.microsoft.com/office/drawing/2014/main" id="{0EEB3871-C648-4B91-9D59-E027CF4781FE}"/>
                </a:ext>
              </a:extLst>
            </p:cNvPr>
            <p:cNvSpPr>
              <a:spLocks/>
            </p:cNvSpPr>
            <p:nvPr/>
          </p:nvSpPr>
          <p:spPr bwMode="auto">
            <a:xfrm>
              <a:off x="1401162" y="5260558"/>
              <a:ext cx="18356" cy="35564"/>
            </a:xfrm>
            <a:custGeom>
              <a:avLst/>
              <a:gdLst>
                <a:gd name="T0" fmla="*/ 0 w 4"/>
                <a:gd name="T1" fmla="*/ 6 h 8"/>
                <a:gd name="T2" fmla="*/ 3 w 4"/>
                <a:gd name="T3" fmla="*/ 1 h 8"/>
                <a:gd name="T4" fmla="*/ 0 w 4"/>
                <a:gd name="T5" fmla="*/ 6 h 8"/>
              </a:gdLst>
              <a:ahLst/>
              <a:cxnLst>
                <a:cxn ang="0">
                  <a:pos x="T0" y="T1"/>
                </a:cxn>
                <a:cxn ang="0">
                  <a:pos x="T2" y="T3"/>
                </a:cxn>
                <a:cxn ang="0">
                  <a:pos x="T4" y="T5"/>
                </a:cxn>
              </a:cxnLst>
              <a:rect l="0" t="0" r="r" b="b"/>
              <a:pathLst>
                <a:path w="4" h="8">
                  <a:moveTo>
                    <a:pt x="0" y="6"/>
                  </a:moveTo>
                  <a:cubicBezTo>
                    <a:pt x="0" y="6"/>
                    <a:pt x="1" y="0"/>
                    <a:pt x="3" y="1"/>
                  </a:cubicBezTo>
                  <a:cubicBezTo>
                    <a:pt x="4" y="2"/>
                    <a:pt x="1" y="8"/>
                    <a:pt x="0" y="6"/>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40" name="Freeform 27">
              <a:extLst>
                <a:ext uri="{FF2B5EF4-FFF2-40B4-BE49-F238E27FC236}">
                  <a16:creationId xmlns:a16="http://schemas.microsoft.com/office/drawing/2014/main" id="{46585713-603D-4723-A8A2-73B950C52BC7}"/>
                </a:ext>
              </a:extLst>
            </p:cNvPr>
            <p:cNvSpPr>
              <a:spLocks/>
            </p:cNvSpPr>
            <p:nvPr/>
          </p:nvSpPr>
          <p:spPr bwMode="auto">
            <a:xfrm>
              <a:off x="1724682" y="5407404"/>
              <a:ext cx="21797" cy="8031"/>
            </a:xfrm>
            <a:custGeom>
              <a:avLst/>
              <a:gdLst>
                <a:gd name="T0" fmla="*/ 3 w 5"/>
                <a:gd name="T1" fmla="*/ 0 h 2"/>
                <a:gd name="T2" fmla="*/ 1 w 5"/>
                <a:gd name="T3" fmla="*/ 1 h 2"/>
                <a:gd name="T4" fmla="*/ 3 w 5"/>
                <a:gd name="T5" fmla="*/ 0 h 2"/>
              </a:gdLst>
              <a:ahLst/>
              <a:cxnLst>
                <a:cxn ang="0">
                  <a:pos x="T0" y="T1"/>
                </a:cxn>
                <a:cxn ang="0">
                  <a:pos x="T2" y="T3"/>
                </a:cxn>
                <a:cxn ang="0">
                  <a:pos x="T4" y="T5"/>
                </a:cxn>
              </a:cxnLst>
              <a:rect l="0" t="0" r="r" b="b"/>
              <a:pathLst>
                <a:path w="5" h="2">
                  <a:moveTo>
                    <a:pt x="3" y="0"/>
                  </a:moveTo>
                  <a:cubicBezTo>
                    <a:pt x="3" y="0"/>
                    <a:pt x="0" y="1"/>
                    <a:pt x="1" y="1"/>
                  </a:cubicBezTo>
                  <a:cubicBezTo>
                    <a:pt x="2" y="2"/>
                    <a:pt x="5" y="1"/>
                    <a:pt x="3" y="0"/>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41" name="Freeform 28">
              <a:extLst>
                <a:ext uri="{FF2B5EF4-FFF2-40B4-BE49-F238E27FC236}">
                  <a16:creationId xmlns:a16="http://schemas.microsoft.com/office/drawing/2014/main" id="{8E2F7233-51DD-4C07-B17F-BAEED2BE16D0}"/>
                </a:ext>
              </a:extLst>
            </p:cNvPr>
            <p:cNvSpPr>
              <a:spLocks/>
            </p:cNvSpPr>
            <p:nvPr/>
          </p:nvSpPr>
          <p:spPr bwMode="auto">
            <a:xfrm>
              <a:off x="1892178" y="5500330"/>
              <a:ext cx="21797" cy="26386"/>
            </a:xfrm>
            <a:custGeom>
              <a:avLst/>
              <a:gdLst>
                <a:gd name="T0" fmla="*/ 2 w 5"/>
                <a:gd name="T1" fmla="*/ 1 h 6"/>
                <a:gd name="T2" fmla="*/ 0 w 5"/>
                <a:gd name="T3" fmla="*/ 4 h 6"/>
                <a:gd name="T4" fmla="*/ 2 w 5"/>
                <a:gd name="T5" fmla="*/ 5 h 6"/>
                <a:gd name="T6" fmla="*/ 2 w 5"/>
                <a:gd name="T7" fmla="*/ 1 h 6"/>
              </a:gdLst>
              <a:ahLst/>
              <a:cxnLst>
                <a:cxn ang="0">
                  <a:pos x="T0" y="T1"/>
                </a:cxn>
                <a:cxn ang="0">
                  <a:pos x="T2" y="T3"/>
                </a:cxn>
                <a:cxn ang="0">
                  <a:pos x="T4" y="T5"/>
                </a:cxn>
                <a:cxn ang="0">
                  <a:pos x="T6" y="T7"/>
                </a:cxn>
              </a:cxnLst>
              <a:rect l="0" t="0" r="r" b="b"/>
              <a:pathLst>
                <a:path w="5" h="6">
                  <a:moveTo>
                    <a:pt x="2" y="1"/>
                  </a:moveTo>
                  <a:cubicBezTo>
                    <a:pt x="1" y="1"/>
                    <a:pt x="0" y="3"/>
                    <a:pt x="0" y="4"/>
                  </a:cubicBezTo>
                  <a:cubicBezTo>
                    <a:pt x="0" y="4"/>
                    <a:pt x="2" y="6"/>
                    <a:pt x="2" y="5"/>
                  </a:cubicBezTo>
                  <a:cubicBezTo>
                    <a:pt x="3" y="4"/>
                    <a:pt x="5" y="0"/>
                    <a:pt x="2" y="1"/>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42" name="Freeform 29">
              <a:extLst>
                <a:ext uri="{FF2B5EF4-FFF2-40B4-BE49-F238E27FC236}">
                  <a16:creationId xmlns:a16="http://schemas.microsoft.com/office/drawing/2014/main" id="{B64BF5A9-9ACB-45D2-BE29-7441B2F99709}"/>
                </a:ext>
              </a:extLst>
            </p:cNvPr>
            <p:cNvSpPr>
              <a:spLocks/>
            </p:cNvSpPr>
            <p:nvPr/>
          </p:nvSpPr>
          <p:spPr bwMode="auto">
            <a:xfrm>
              <a:off x="1498677" y="5460176"/>
              <a:ext cx="17208" cy="12620"/>
            </a:xfrm>
            <a:custGeom>
              <a:avLst/>
              <a:gdLst>
                <a:gd name="T0" fmla="*/ 2 w 4"/>
                <a:gd name="T1" fmla="*/ 0 h 3"/>
                <a:gd name="T2" fmla="*/ 1 w 4"/>
                <a:gd name="T3" fmla="*/ 2 h 3"/>
                <a:gd name="T4" fmla="*/ 2 w 4"/>
                <a:gd name="T5" fmla="*/ 0 h 3"/>
              </a:gdLst>
              <a:ahLst/>
              <a:cxnLst>
                <a:cxn ang="0">
                  <a:pos x="T0" y="T1"/>
                </a:cxn>
                <a:cxn ang="0">
                  <a:pos x="T2" y="T3"/>
                </a:cxn>
                <a:cxn ang="0">
                  <a:pos x="T4" y="T5"/>
                </a:cxn>
              </a:cxnLst>
              <a:rect l="0" t="0" r="r" b="b"/>
              <a:pathLst>
                <a:path w="4" h="3">
                  <a:moveTo>
                    <a:pt x="2" y="0"/>
                  </a:moveTo>
                  <a:cubicBezTo>
                    <a:pt x="1" y="0"/>
                    <a:pt x="0" y="1"/>
                    <a:pt x="1" y="2"/>
                  </a:cubicBezTo>
                  <a:cubicBezTo>
                    <a:pt x="2" y="3"/>
                    <a:pt x="4" y="1"/>
                    <a:pt x="2" y="0"/>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43" name="Freeform 30">
              <a:extLst>
                <a:ext uri="{FF2B5EF4-FFF2-40B4-BE49-F238E27FC236}">
                  <a16:creationId xmlns:a16="http://schemas.microsoft.com/office/drawing/2014/main" id="{B70FD412-45F5-4F6C-B7B7-77955B757B4B}"/>
                </a:ext>
              </a:extLst>
            </p:cNvPr>
            <p:cNvSpPr>
              <a:spLocks/>
            </p:cNvSpPr>
            <p:nvPr/>
          </p:nvSpPr>
          <p:spPr bwMode="auto">
            <a:xfrm>
              <a:off x="1675351" y="5512949"/>
              <a:ext cx="21797" cy="21797"/>
            </a:xfrm>
            <a:custGeom>
              <a:avLst/>
              <a:gdLst>
                <a:gd name="T0" fmla="*/ 2 w 5"/>
                <a:gd name="T1" fmla="*/ 1 h 5"/>
                <a:gd name="T2" fmla="*/ 1 w 5"/>
                <a:gd name="T3" fmla="*/ 3 h 5"/>
                <a:gd name="T4" fmla="*/ 4 w 5"/>
                <a:gd name="T5" fmla="*/ 4 h 5"/>
                <a:gd name="T6" fmla="*/ 4 w 5"/>
                <a:gd name="T7" fmla="*/ 2 h 5"/>
                <a:gd name="T8" fmla="*/ 2 w 5"/>
                <a:gd name="T9" fmla="*/ 1 h 5"/>
              </a:gdLst>
              <a:ahLst/>
              <a:cxnLst>
                <a:cxn ang="0">
                  <a:pos x="T0" y="T1"/>
                </a:cxn>
                <a:cxn ang="0">
                  <a:pos x="T2" y="T3"/>
                </a:cxn>
                <a:cxn ang="0">
                  <a:pos x="T4" y="T5"/>
                </a:cxn>
                <a:cxn ang="0">
                  <a:pos x="T6" y="T7"/>
                </a:cxn>
                <a:cxn ang="0">
                  <a:pos x="T8" y="T9"/>
                </a:cxn>
              </a:cxnLst>
              <a:rect l="0" t="0" r="r" b="b"/>
              <a:pathLst>
                <a:path w="5" h="5">
                  <a:moveTo>
                    <a:pt x="2" y="1"/>
                  </a:moveTo>
                  <a:cubicBezTo>
                    <a:pt x="1" y="1"/>
                    <a:pt x="0" y="2"/>
                    <a:pt x="1" y="3"/>
                  </a:cubicBezTo>
                  <a:cubicBezTo>
                    <a:pt x="2" y="4"/>
                    <a:pt x="3" y="5"/>
                    <a:pt x="4" y="4"/>
                  </a:cubicBezTo>
                  <a:cubicBezTo>
                    <a:pt x="4" y="4"/>
                    <a:pt x="5" y="2"/>
                    <a:pt x="4" y="2"/>
                  </a:cubicBezTo>
                  <a:cubicBezTo>
                    <a:pt x="4" y="1"/>
                    <a:pt x="3" y="0"/>
                    <a:pt x="2" y="1"/>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44" name="Freeform 31">
              <a:extLst>
                <a:ext uri="{FF2B5EF4-FFF2-40B4-BE49-F238E27FC236}">
                  <a16:creationId xmlns:a16="http://schemas.microsoft.com/office/drawing/2014/main" id="{5B18CE01-BB0B-4066-A5B8-CE2863A83D90}"/>
                </a:ext>
              </a:extLst>
            </p:cNvPr>
            <p:cNvSpPr>
              <a:spLocks/>
            </p:cNvSpPr>
            <p:nvPr/>
          </p:nvSpPr>
          <p:spPr bwMode="auto">
            <a:xfrm>
              <a:off x="1631756" y="5681592"/>
              <a:ext cx="17208" cy="17209"/>
            </a:xfrm>
            <a:custGeom>
              <a:avLst/>
              <a:gdLst>
                <a:gd name="T0" fmla="*/ 3 w 4"/>
                <a:gd name="T1" fmla="*/ 1 h 4"/>
                <a:gd name="T2" fmla="*/ 1 w 4"/>
                <a:gd name="T3" fmla="*/ 4 h 4"/>
                <a:gd name="T4" fmla="*/ 4 w 4"/>
                <a:gd name="T5" fmla="*/ 2 h 4"/>
                <a:gd name="T6" fmla="*/ 3 w 4"/>
                <a:gd name="T7" fmla="*/ 1 h 4"/>
              </a:gdLst>
              <a:ahLst/>
              <a:cxnLst>
                <a:cxn ang="0">
                  <a:pos x="T0" y="T1"/>
                </a:cxn>
                <a:cxn ang="0">
                  <a:pos x="T2" y="T3"/>
                </a:cxn>
                <a:cxn ang="0">
                  <a:pos x="T4" y="T5"/>
                </a:cxn>
                <a:cxn ang="0">
                  <a:pos x="T6" y="T7"/>
                </a:cxn>
              </a:cxnLst>
              <a:rect l="0" t="0" r="r" b="b"/>
              <a:pathLst>
                <a:path w="4" h="4">
                  <a:moveTo>
                    <a:pt x="3" y="1"/>
                  </a:moveTo>
                  <a:cubicBezTo>
                    <a:pt x="2" y="1"/>
                    <a:pt x="0" y="3"/>
                    <a:pt x="1" y="4"/>
                  </a:cubicBezTo>
                  <a:cubicBezTo>
                    <a:pt x="2" y="4"/>
                    <a:pt x="4" y="3"/>
                    <a:pt x="4" y="2"/>
                  </a:cubicBezTo>
                  <a:cubicBezTo>
                    <a:pt x="4" y="1"/>
                    <a:pt x="3" y="0"/>
                    <a:pt x="3" y="1"/>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45" name="Freeform 32">
              <a:extLst>
                <a:ext uri="{FF2B5EF4-FFF2-40B4-BE49-F238E27FC236}">
                  <a16:creationId xmlns:a16="http://schemas.microsoft.com/office/drawing/2014/main" id="{1F25F1D6-B998-48B8-A337-53A4BCEBA149}"/>
                </a:ext>
              </a:extLst>
            </p:cNvPr>
            <p:cNvSpPr>
              <a:spLocks/>
            </p:cNvSpPr>
            <p:nvPr/>
          </p:nvSpPr>
          <p:spPr bwMode="auto">
            <a:xfrm>
              <a:off x="1658143" y="5491152"/>
              <a:ext cx="181263" cy="216827"/>
            </a:xfrm>
            <a:custGeom>
              <a:avLst/>
              <a:gdLst>
                <a:gd name="T0" fmla="*/ 11 w 41"/>
                <a:gd name="T1" fmla="*/ 4 h 49"/>
                <a:gd name="T2" fmla="*/ 12 w 41"/>
                <a:gd name="T3" fmla="*/ 7 h 49"/>
                <a:gd name="T4" fmla="*/ 12 w 41"/>
                <a:gd name="T5" fmla="*/ 9 h 49"/>
                <a:gd name="T6" fmla="*/ 15 w 41"/>
                <a:gd name="T7" fmla="*/ 16 h 49"/>
                <a:gd name="T8" fmla="*/ 14 w 41"/>
                <a:gd name="T9" fmla="*/ 22 h 49"/>
                <a:gd name="T10" fmla="*/ 12 w 41"/>
                <a:gd name="T11" fmla="*/ 22 h 49"/>
                <a:gd name="T12" fmla="*/ 11 w 41"/>
                <a:gd name="T13" fmla="*/ 25 h 49"/>
                <a:gd name="T14" fmla="*/ 13 w 41"/>
                <a:gd name="T15" fmla="*/ 27 h 49"/>
                <a:gd name="T16" fmla="*/ 11 w 41"/>
                <a:gd name="T17" fmla="*/ 28 h 49"/>
                <a:gd name="T18" fmla="*/ 9 w 41"/>
                <a:gd name="T19" fmla="*/ 28 h 49"/>
                <a:gd name="T20" fmla="*/ 5 w 41"/>
                <a:gd name="T21" fmla="*/ 33 h 49"/>
                <a:gd name="T22" fmla="*/ 6 w 41"/>
                <a:gd name="T23" fmla="*/ 36 h 49"/>
                <a:gd name="T24" fmla="*/ 5 w 41"/>
                <a:gd name="T25" fmla="*/ 39 h 49"/>
                <a:gd name="T26" fmla="*/ 1 w 41"/>
                <a:gd name="T27" fmla="*/ 43 h 49"/>
                <a:gd name="T28" fmla="*/ 1 w 41"/>
                <a:gd name="T29" fmla="*/ 48 h 49"/>
                <a:gd name="T30" fmla="*/ 5 w 41"/>
                <a:gd name="T31" fmla="*/ 48 h 49"/>
                <a:gd name="T32" fmla="*/ 9 w 41"/>
                <a:gd name="T33" fmla="*/ 46 h 49"/>
                <a:gd name="T34" fmla="*/ 11 w 41"/>
                <a:gd name="T35" fmla="*/ 44 h 49"/>
                <a:gd name="T36" fmla="*/ 7 w 41"/>
                <a:gd name="T37" fmla="*/ 44 h 49"/>
                <a:gd name="T38" fmla="*/ 12 w 41"/>
                <a:gd name="T39" fmla="*/ 39 h 49"/>
                <a:gd name="T40" fmla="*/ 14 w 41"/>
                <a:gd name="T41" fmla="*/ 40 h 49"/>
                <a:gd name="T42" fmla="*/ 21 w 41"/>
                <a:gd name="T43" fmla="*/ 40 h 49"/>
                <a:gd name="T44" fmla="*/ 30 w 41"/>
                <a:gd name="T45" fmla="*/ 35 h 49"/>
                <a:gd name="T46" fmla="*/ 36 w 41"/>
                <a:gd name="T47" fmla="*/ 34 h 49"/>
                <a:gd name="T48" fmla="*/ 39 w 41"/>
                <a:gd name="T49" fmla="*/ 31 h 49"/>
                <a:gd name="T50" fmla="*/ 39 w 41"/>
                <a:gd name="T51" fmla="*/ 31 h 49"/>
                <a:gd name="T52" fmla="*/ 38 w 41"/>
                <a:gd name="T53" fmla="*/ 28 h 49"/>
                <a:gd name="T54" fmla="*/ 40 w 41"/>
                <a:gd name="T55" fmla="*/ 27 h 49"/>
                <a:gd name="T56" fmla="*/ 38 w 41"/>
                <a:gd name="T57" fmla="*/ 23 h 49"/>
                <a:gd name="T58" fmla="*/ 38 w 41"/>
                <a:gd name="T59" fmla="*/ 18 h 49"/>
                <a:gd name="T60" fmla="*/ 34 w 41"/>
                <a:gd name="T61" fmla="*/ 24 h 49"/>
                <a:gd name="T62" fmla="*/ 33 w 41"/>
                <a:gd name="T63" fmla="*/ 20 h 49"/>
                <a:gd name="T64" fmla="*/ 30 w 41"/>
                <a:gd name="T65" fmla="*/ 20 h 49"/>
                <a:gd name="T66" fmla="*/ 28 w 41"/>
                <a:gd name="T67" fmla="*/ 20 h 49"/>
                <a:gd name="T68" fmla="*/ 25 w 41"/>
                <a:gd name="T69" fmla="*/ 22 h 49"/>
                <a:gd name="T70" fmla="*/ 26 w 41"/>
                <a:gd name="T71" fmla="*/ 18 h 49"/>
                <a:gd name="T72" fmla="*/ 27 w 41"/>
                <a:gd name="T73" fmla="*/ 16 h 49"/>
                <a:gd name="T74" fmla="*/ 30 w 41"/>
                <a:gd name="T75" fmla="*/ 17 h 49"/>
                <a:gd name="T76" fmla="*/ 34 w 41"/>
                <a:gd name="T77" fmla="*/ 18 h 49"/>
                <a:gd name="T78" fmla="*/ 36 w 41"/>
                <a:gd name="T79" fmla="*/ 17 h 49"/>
                <a:gd name="T80" fmla="*/ 34 w 41"/>
                <a:gd name="T81" fmla="*/ 12 h 49"/>
                <a:gd name="T82" fmla="*/ 29 w 41"/>
                <a:gd name="T83" fmla="*/ 8 h 49"/>
                <a:gd name="T84" fmla="*/ 26 w 41"/>
                <a:gd name="T85" fmla="*/ 3 h 49"/>
                <a:gd name="T86" fmla="*/ 24 w 41"/>
                <a:gd name="T87" fmla="*/ 1 h 49"/>
                <a:gd name="T88" fmla="*/ 19 w 41"/>
                <a:gd name="T89" fmla="*/ 0 h 49"/>
                <a:gd name="T90" fmla="*/ 17 w 41"/>
                <a:gd name="T91" fmla="*/ 1 h 49"/>
                <a:gd name="T92" fmla="*/ 14 w 41"/>
                <a:gd name="T93" fmla="*/ 0 h 49"/>
                <a:gd name="T94" fmla="*/ 11 w 41"/>
                <a:gd name="T95"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49">
                  <a:moveTo>
                    <a:pt x="11" y="4"/>
                  </a:moveTo>
                  <a:cubicBezTo>
                    <a:pt x="12" y="4"/>
                    <a:pt x="12" y="6"/>
                    <a:pt x="12" y="7"/>
                  </a:cubicBezTo>
                  <a:cubicBezTo>
                    <a:pt x="12" y="7"/>
                    <a:pt x="11" y="8"/>
                    <a:pt x="12" y="9"/>
                  </a:cubicBezTo>
                  <a:cubicBezTo>
                    <a:pt x="12" y="10"/>
                    <a:pt x="15" y="15"/>
                    <a:pt x="15" y="16"/>
                  </a:cubicBezTo>
                  <a:cubicBezTo>
                    <a:pt x="15" y="17"/>
                    <a:pt x="15" y="22"/>
                    <a:pt x="14" y="22"/>
                  </a:cubicBezTo>
                  <a:cubicBezTo>
                    <a:pt x="13" y="22"/>
                    <a:pt x="12" y="21"/>
                    <a:pt x="12" y="22"/>
                  </a:cubicBezTo>
                  <a:cubicBezTo>
                    <a:pt x="11" y="23"/>
                    <a:pt x="10" y="24"/>
                    <a:pt x="11" y="25"/>
                  </a:cubicBezTo>
                  <a:cubicBezTo>
                    <a:pt x="12" y="26"/>
                    <a:pt x="13" y="27"/>
                    <a:pt x="13" y="27"/>
                  </a:cubicBezTo>
                  <a:cubicBezTo>
                    <a:pt x="13" y="28"/>
                    <a:pt x="12" y="29"/>
                    <a:pt x="11" y="28"/>
                  </a:cubicBezTo>
                  <a:cubicBezTo>
                    <a:pt x="10" y="28"/>
                    <a:pt x="10" y="28"/>
                    <a:pt x="9" y="28"/>
                  </a:cubicBezTo>
                  <a:cubicBezTo>
                    <a:pt x="9" y="29"/>
                    <a:pt x="5" y="33"/>
                    <a:pt x="5" y="33"/>
                  </a:cubicBezTo>
                  <a:cubicBezTo>
                    <a:pt x="5" y="34"/>
                    <a:pt x="6" y="35"/>
                    <a:pt x="6" y="36"/>
                  </a:cubicBezTo>
                  <a:cubicBezTo>
                    <a:pt x="6" y="37"/>
                    <a:pt x="5" y="38"/>
                    <a:pt x="5" y="39"/>
                  </a:cubicBezTo>
                  <a:cubicBezTo>
                    <a:pt x="4" y="40"/>
                    <a:pt x="1" y="42"/>
                    <a:pt x="1" y="43"/>
                  </a:cubicBezTo>
                  <a:cubicBezTo>
                    <a:pt x="1" y="44"/>
                    <a:pt x="0" y="48"/>
                    <a:pt x="1" y="48"/>
                  </a:cubicBezTo>
                  <a:cubicBezTo>
                    <a:pt x="2" y="49"/>
                    <a:pt x="5" y="49"/>
                    <a:pt x="5" y="48"/>
                  </a:cubicBezTo>
                  <a:cubicBezTo>
                    <a:pt x="6" y="47"/>
                    <a:pt x="8" y="46"/>
                    <a:pt x="9" y="46"/>
                  </a:cubicBezTo>
                  <a:cubicBezTo>
                    <a:pt x="10" y="46"/>
                    <a:pt x="12" y="44"/>
                    <a:pt x="11" y="44"/>
                  </a:cubicBezTo>
                  <a:cubicBezTo>
                    <a:pt x="10" y="43"/>
                    <a:pt x="5" y="45"/>
                    <a:pt x="7" y="44"/>
                  </a:cubicBezTo>
                  <a:cubicBezTo>
                    <a:pt x="8" y="42"/>
                    <a:pt x="11" y="40"/>
                    <a:pt x="12" y="39"/>
                  </a:cubicBezTo>
                  <a:cubicBezTo>
                    <a:pt x="12" y="38"/>
                    <a:pt x="13" y="42"/>
                    <a:pt x="14" y="40"/>
                  </a:cubicBezTo>
                  <a:cubicBezTo>
                    <a:pt x="14" y="39"/>
                    <a:pt x="19" y="41"/>
                    <a:pt x="21" y="40"/>
                  </a:cubicBezTo>
                  <a:cubicBezTo>
                    <a:pt x="24" y="38"/>
                    <a:pt x="29" y="35"/>
                    <a:pt x="30" y="35"/>
                  </a:cubicBezTo>
                  <a:cubicBezTo>
                    <a:pt x="31" y="34"/>
                    <a:pt x="36" y="35"/>
                    <a:pt x="36" y="34"/>
                  </a:cubicBezTo>
                  <a:cubicBezTo>
                    <a:pt x="37" y="33"/>
                    <a:pt x="38" y="31"/>
                    <a:pt x="39" y="31"/>
                  </a:cubicBezTo>
                  <a:cubicBezTo>
                    <a:pt x="39" y="32"/>
                    <a:pt x="41" y="32"/>
                    <a:pt x="39" y="31"/>
                  </a:cubicBezTo>
                  <a:cubicBezTo>
                    <a:pt x="38" y="29"/>
                    <a:pt x="37" y="28"/>
                    <a:pt x="38" y="28"/>
                  </a:cubicBezTo>
                  <a:cubicBezTo>
                    <a:pt x="40" y="28"/>
                    <a:pt x="40" y="28"/>
                    <a:pt x="40" y="27"/>
                  </a:cubicBezTo>
                  <a:cubicBezTo>
                    <a:pt x="40" y="25"/>
                    <a:pt x="39" y="25"/>
                    <a:pt x="38" y="23"/>
                  </a:cubicBezTo>
                  <a:cubicBezTo>
                    <a:pt x="38" y="22"/>
                    <a:pt x="39" y="17"/>
                    <a:pt x="38" y="18"/>
                  </a:cubicBezTo>
                  <a:cubicBezTo>
                    <a:pt x="37" y="19"/>
                    <a:pt x="35" y="24"/>
                    <a:pt x="34" y="24"/>
                  </a:cubicBezTo>
                  <a:cubicBezTo>
                    <a:pt x="33" y="23"/>
                    <a:pt x="34" y="20"/>
                    <a:pt x="33" y="20"/>
                  </a:cubicBezTo>
                  <a:cubicBezTo>
                    <a:pt x="32" y="20"/>
                    <a:pt x="31" y="21"/>
                    <a:pt x="30" y="20"/>
                  </a:cubicBezTo>
                  <a:cubicBezTo>
                    <a:pt x="29" y="19"/>
                    <a:pt x="28" y="19"/>
                    <a:pt x="28" y="20"/>
                  </a:cubicBezTo>
                  <a:cubicBezTo>
                    <a:pt x="27" y="21"/>
                    <a:pt x="25" y="24"/>
                    <a:pt x="25" y="22"/>
                  </a:cubicBezTo>
                  <a:cubicBezTo>
                    <a:pt x="24" y="21"/>
                    <a:pt x="27" y="18"/>
                    <a:pt x="26" y="18"/>
                  </a:cubicBezTo>
                  <a:cubicBezTo>
                    <a:pt x="25" y="17"/>
                    <a:pt x="26" y="15"/>
                    <a:pt x="27" y="16"/>
                  </a:cubicBezTo>
                  <a:cubicBezTo>
                    <a:pt x="28" y="16"/>
                    <a:pt x="29" y="17"/>
                    <a:pt x="30" y="17"/>
                  </a:cubicBezTo>
                  <a:cubicBezTo>
                    <a:pt x="32" y="17"/>
                    <a:pt x="34" y="17"/>
                    <a:pt x="34" y="18"/>
                  </a:cubicBezTo>
                  <a:cubicBezTo>
                    <a:pt x="35" y="18"/>
                    <a:pt x="36" y="20"/>
                    <a:pt x="36" y="17"/>
                  </a:cubicBezTo>
                  <a:cubicBezTo>
                    <a:pt x="36" y="14"/>
                    <a:pt x="34" y="12"/>
                    <a:pt x="34" y="12"/>
                  </a:cubicBezTo>
                  <a:cubicBezTo>
                    <a:pt x="33" y="12"/>
                    <a:pt x="30" y="9"/>
                    <a:pt x="29" y="8"/>
                  </a:cubicBezTo>
                  <a:cubicBezTo>
                    <a:pt x="28" y="7"/>
                    <a:pt x="26" y="4"/>
                    <a:pt x="26" y="3"/>
                  </a:cubicBezTo>
                  <a:cubicBezTo>
                    <a:pt x="26" y="2"/>
                    <a:pt x="24" y="2"/>
                    <a:pt x="24" y="1"/>
                  </a:cubicBezTo>
                  <a:cubicBezTo>
                    <a:pt x="23" y="1"/>
                    <a:pt x="20" y="0"/>
                    <a:pt x="19" y="0"/>
                  </a:cubicBezTo>
                  <a:cubicBezTo>
                    <a:pt x="19" y="1"/>
                    <a:pt x="19" y="1"/>
                    <a:pt x="17" y="1"/>
                  </a:cubicBezTo>
                  <a:cubicBezTo>
                    <a:pt x="15" y="0"/>
                    <a:pt x="14" y="0"/>
                    <a:pt x="14" y="0"/>
                  </a:cubicBezTo>
                  <a:cubicBezTo>
                    <a:pt x="13" y="1"/>
                    <a:pt x="11" y="3"/>
                    <a:pt x="11" y="4"/>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46" name="Freeform 36">
              <a:extLst>
                <a:ext uri="{FF2B5EF4-FFF2-40B4-BE49-F238E27FC236}">
                  <a16:creationId xmlns:a16="http://schemas.microsoft.com/office/drawing/2014/main" id="{8FDED020-A018-44BE-BDF6-FE4792383EB8}"/>
                </a:ext>
              </a:extLst>
            </p:cNvPr>
            <p:cNvSpPr>
              <a:spLocks/>
            </p:cNvSpPr>
            <p:nvPr/>
          </p:nvSpPr>
          <p:spPr bwMode="auto">
            <a:xfrm>
              <a:off x="1370187" y="4628432"/>
              <a:ext cx="707843" cy="853542"/>
            </a:xfrm>
            <a:custGeom>
              <a:avLst/>
              <a:gdLst>
                <a:gd name="T0" fmla="*/ 159 w 160"/>
                <a:gd name="T1" fmla="*/ 177 h 193"/>
                <a:gd name="T2" fmla="*/ 153 w 160"/>
                <a:gd name="T3" fmla="*/ 165 h 193"/>
                <a:gd name="T4" fmla="*/ 156 w 160"/>
                <a:gd name="T5" fmla="*/ 154 h 193"/>
                <a:gd name="T6" fmla="*/ 153 w 160"/>
                <a:gd name="T7" fmla="*/ 143 h 193"/>
                <a:gd name="T8" fmla="*/ 148 w 160"/>
                <a:gd name="T9" fmla="*/ 128 h 193"/>
                <a:gd name="T10" fmla="*/ 147 w 160"/>
                <a:gd name="T11" fmla="*/ 105 h 193"/>
                <a:gd name="T12" fmla="*/ 154 w 160"/>
                <a:gd name="T13" fmla="*/ 90 h 193"/>
                <a:gd name="T14" fmla="*/ 142 w 160"/>
                <a:gd name="T15" fmla="*/ 81 h 193"/>
                <a:gd name="T16" fmla="*/ 129 w 160"/>
                <a:gd name="T17" fmla="*/ 91 h 193"/>
                <a:gd name="T18" fmla="*/ 122 w 160"/>
                <a:gd name="T19" fmla="*/ 78 h 193"/>
                <a:gd name="T20" fmla="*/ 108 w 160"/>
                <a:gd name="T21" fmla="*/ 85 h 193"/>
                <a:gd name="T22" fmla="*/ 102 w 160"/>
                <a:gd name="T23" fmla="*/ 77 h 193"/>
                <a:gd name="T24" fmla="*/ 101 w 160"/>
                <a:gd name="T25" fmla="*/ 62 h 193"/>
                <a:gd name="T26" fmla="*/ 90 w 160"/>
                <a:gd name="T27" fmla="*/ 49 h 193"/>
                <a:gd name="T28" fmla="*/ 93 w 160"/>
                <a:gd name="T29" fmla="*/ 39 h 193"/>
                <a:gd name="T30" fmla="*/ 96 w 160"/>
                <a:gd name="T31" fmla="*/ 25 h 193"/>
                <a:gd name="T32" fmla="*/ 104 w 160"/>
                <a:gd name="T33" fmla="*/ 8 h 193"/>
                <a:gd name="T34" fmla="*/ 88 w 160"/>
                <a:gd name="T35" fmla="*/ 4 h 193"/>
                <a:gd name="T36" fmla="*/ 75 w 160"/>
                <a:gd name="T37" fmla="*/ 17 h 193"/>
                <a:gd name="T38" fmla="*/ 78 w 160"/>
                <a:gd name="T39" fmla="*/ 34 h 193"/>
                <a:gd name="T40" fmla="*/ 63 w 160"/>
                <a:gd name="T41" fmla="*/ 33 h 193"/>
                <a:gd name="T42" fmla="*/ 59 w 160"/>
                <a:gd name="T43" fmla="*/ 41 h 193"/>
                <a:gd name="T44" fmla="*/ 52 w 160"/>
                <a:gd name="T45" fmla="*/ 44 h 193"/>
                <a:gd name="T46" fmla="*/ 51 w 160"/>
                <a:gd name="T47" fmla="*/ 58 h 193"/>
                <a:gd name="T48" fmla="*/ 45 w 160"/>
                <a:gd name="T49" fmla="*/ 52 h 193"/>
                <a:gd name="T50" fmla="*/ 42 w 160"/>
                <a:gd name="T51" fmla="*/ 65 h 193"/>
                <a:gd name="T52" fmla="*/ 35 w 160"/>
                <a:gd name="T53" fmla="*/ 65 h 193"/>
                <a:gd name="T54" fmla="*/ 32 w 160"/>
                <a:gd name="T55" fmla="*/ 68 h 193"/>
                <a:gd name="T56" fmla="*/ 29 w 160"/>
                <a:gd name="T57" fmla="*/ 74 h 193"/>
                <a:gd name="T58" fmla="*/ 33 w 160"/>
                <a:gd name="T59" fmla="*/ 86 h 193"/>
                <a:gd name="T60" fmla="*/ 31 w 160"/>
                <a:gd name="T61" fmla="*/ 88 h 193"/>
                <a:gd name="T62" fmla="*/ 35 w 160"/>
                <a:gd name="T63" fmla="*/ 102 h 193"/>
                <a:gd name="T64" fmla="*/ 28 w 160"/>
                <a:gd name="T65" fmla="*/ 97 h 193"/>
                <a:gd name="T66" fmla="*/ 21 w 160"/>
                <a:gd name="T67" fmla="*/ 86 h 193"/>
                <a:gd name="T68" fmla="*/ 24 w 160"/>
                <a:gd name="T69" fmla="*/ 98 h 193"/>
                <a:gd name="T70" fmla="*/ 13 w 160"/>
                <a:gd name="T71" fmla="*/ 106 h 193"/>
                <a:gd name="T72" fmla="*/ 25 w 160"/>
                <a:gd name="T73" fmla="*/ 106 h 193"/>
                <a:gd name="T74" fmla="*/ 29 w 160"/>
                <a:gd name="T75" fmla="*/ 108 h 193"/>
                <a:gd name="T76" fmla="*/ 18 w 160"/>
                <a:gd name="T77" fmla="*/ 117 h 193"/>
                <a:gd name="T78" fmla="*/ 24 w 160"/>
                <a:gd name="T79" fmla="*/ 116 h 193"/>
                <a:gd name="T80" fmla="*/ 26 w 160"/>
                <a:gd name="T81" fmla="*/ 121 h 193"/>
                <a:gd name="T82" fmla="*/ 22 w 160"/>
                <a:gd name="T83" fmla="*/ 126 h 193"/>
                <a:gd name="T84" fmla="*/ 6 w 160"/>
                <a:gd name="T85" fmla="*/ 128 h 193"/>
                <a:gd name="T86" fmla="*/ 3 w 160"/>
                <a:gd name="T87" fmla="*/ 144 h 193"/>
                <a:gd name="T88" fmla="*/ 16 w 160"/>
                <a:gd name="T89" fmla="*/ 135 h 193"/>
                <a:gd name="T90" fmla="*/ 13 w 160"/>
                <a:gd name="T91" fmla="*/ 144 h 193"/>
                <a:gd name="T92" fmla="*/ 22 w 160"/>
                <a:gd name="T93" fmla="*/ 141 h 193"/>
                <a:gd name="T94" fmla="*/ 20 w 160"/>
                <a:gd name="T95" fmla="*/ 150 h 193"/>
                <a:gd name="T96" fmla="*/ 14 w 160"/>
                <a:gd name="T97" fmla="*/ 159 h 193"/>
                <a:gd name="T98" fmla="*/ 28 w 160"/>
                <a:gd name="T99" fmla="*/ 161 h 193"/>
                <a:gd name="T100" fmla="*/ 53 w 160"/>
                <a:gd name="T101" fmla="*/ 162 h 193"/>
                <a:gd name="T102" fmla="*/ 74 w 160"/>
                <a:gd name="T103" fmla="*/ 164 h 193"/>
                <a:gd name="T104" fmla="*/ 80 w 160"/>
                <a:gd name="T105" fmla="*/ 172 h 193"/>
                <a:gd name="T106" fmla="*/ 98 w 160"/>
                <a:gd name="T107" fmla="*/ 168 h 193"/>
                <a:gd name="T108" fmla="*/ 111 w 160"/>
                <a:gd name="T109" fmla="*/ 178 h 193"/>
                <a:gd name="T110" fmla="*/ 103 w 160"/>
                <a:gd name="T111" fmla="*/ 183 h 193"/>
                <a:gd name="T112" fmla="*/ 115 w 160"/>
                <a:gd name="T113" fmla="*/ 185 h 193"/>
                <a:gd name="T114" fmla="*/ 114 w 160"/>
                <a:gd name="T115" fmla="*/ 188 h 193"/>
                <a:gd name="T116" fmla="*/ 123 w 160"/>
                <a:gd name="T117" fmla="*/ 185 h 193"/>
                <a:gd name="T118" fmla="*/ 135 w 160"/>
                <a:gd name="T119" fmla="*/ 184 h 193"/>
                <a:gd name="T120" fmla="*/ 146 w 160"/>
                <a:gd name="T121" fmla="*/ 19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 h="193">
                  <a:moveTo>
                    <a:pt x="158" y="190"/>
                  </a:moveTo>
                  <a:cubicBezTo>
                    <a:pt x="159" y="185"/>
                    <a:pt x="155" y="183"/>
                    <a:pt x="156" y="182"/>
                  </a:cubicBezTo>
                  <a:cubicBezTo>
                    <a:pt x="156" y="181"/>
                    <a:pt x="160" y="178"/>
                    <a:pt x="159" y="177"/>
                  </a:cubicBezTo>
                  <a:cubicBezTo>
                    <a:pt x="158" y="176"/>
                    <a:pt x="153" y="175"/>
                    <a:pt x="155" y="173"/>
                  </a:cubicBezTo>
                  <a:cubicBezTo>
                    <a:pt x="156" y="172"/>
                    <a:pt x="157" y="171"/>
                    <a:pt x="156" y="170"/>
                  </a:cubicBezTo>
                  <a:cubicBezTo>
                    <a:pt x="155" y="170"/>
                    <a:pt x="152" y="166"/>
                    <a:pt x="153" y="165"/>
                  </a:cubicBezTo>
                  <a:cubicBezTo>
                    <a:pt x="153" y="164"/>
                    <a:pt x="156" y="162"/>
                    <a:pt x="156" y="161"/>
                  </a:cubicBezTo>
                  <a:cubicBezTo>
                    <a:pt x="156" y="160"/>
                    <a:pt x="155" y="158"/>
                    <a:pt x="155" y="157"/>
                  </a:cubicBezTo>
                  <a:cubicBezTo>
                    <a:pt x="156" y="157"/>
                    <a:pt x="157" y="155"/>
                    <a:pt x="156" y="154"/>
                  </a:cubicBezTo>
                  <a:cubicBezTo>
                    <a:pt x="155" y="153"/>
                    <a:pt x="153" y="152"/>
                    <a:pt x="153" y="151"/>
                  </a:cubicBezTo>
                  <a:cubicBezTo>
                    <a:pt x="153" y="150"/>
                    <a:pt x="151" y="147"/>
                    <a:pt x="152" y="147"/>
                  </a:cubicBezTo>
                  <a:cubicBezTo>
                    <a:pt x="153" y="146"/>
                    <a:pt x="154" y="143"/>
                    <a:pt x="153" y="143"/>
                  </a:cubicBezTo>
                  <a:cubicBezTo>
                    <a:pt x="153" y="142"/>
                    <a:pt x="151" y="140"/>
                    <a:pt x="150" y="140"/>
                  </a:cubicBezTo>
                  <a:cubicBezTo>
                    <a:pt x="150" y="140"/>
                    <a:pt x="148" y="139"/>
                    <a:pt x="148" y="138"/>
                  </a:cubicBezTo>
                  <a:cubicBezTo>
                    <a:pt x="148" y="137"/>
                    <a:pt x="149" y="128"/>
                    <a:pt x="148" y="128"/>
                  </a:cubicBezTo>
                  <a:cubicBezTo>
                    <a:pt x="147" y="128"/>
                    <a:pt x="145" y="127"/>
                    <a:pt x="144" y="124"/>
                  </a:cubicBezTo>
                  <a:cubicBezTo>
                    <a:pt x="143" y="122"/>
                    <a:pt x="143" y="111"/>
                    <a:pt x="144" y="110"/>
                  </a:cubicBezTo>
                  <a:cubicBezTo>
                    <a:pt x="145" y="110"/>
                    <a:pt x="147" y="107"/>
                    <a:pt x="147" y="105"/>
                  </a:cubicBezTo>
                  <a:cubicBezTo>
                    <a:pt x="147" y="103"/>
                    <a:pt x="149" y="101"/>
                    <a:pt x="149" y="99"/>
                  </a:cubicBezTo>
                  <a:cubicBezTo>
                    <a:pt x="150" y="96"/>
                    <a:pt x="150" y="94"/>
                    <a:pt x="150" y="94"/>
                  </a:cubicBezTo>
                  <a:cubicBezTo>
                    <a:pt x="151" y="93"/>
                    <a:pt x="155" y="91"/>
                    <a:pt x="154" y="90"/>
                  </a:cubicBezTo>
                  <a:cubicBezTo>
                    <a:pt x="153" y="89"/>
                    <a:pt x="149" y="84"/>
                    <a:pt x="149" y="84"/>
                  </a:cubicBezTo>
                  <a:cubicBezTo>
                    <a:pt x="149" y="83"/>
                    <a:pt x="147" y="80"/>
                    <a:pt x="146" y="80"/>
                  </a:cubicBezTo>
                  <a:cubicBezTo>
                    <a:pt x="145" y="80"/>
                    <a:pt x="143" y="80"/>
                    <a:pt x="142" y="81"/>
                  </a:cubicBezTo>
                  <a:cubicBezTo>
                    <a:pt x="141" y="83"/>
                    <a:pt x="138" y="90"/>
                    <a:pt x="138" y="91"/>
                  </a:cubicBezTo>
                  <a:cubicBezTo>
                    <a:pt x="138" y="92"/>
                    <a:pt x="135" y="95"/>
                    <a:pt x="134" y="94"/>
                  </a:cubicBezTo>
                  <a:cubicBezTo>
                    <a:pt x="133" y="93"/>
                    <a:pt x="129" y="93"/>
                    <a:pt x="129" y="91"/>
                  </a:cubicBezTo>
                  <a:cubicBezTo>
                    <a:pt x="129" y="90"/>
                    <a:pt x="128" y="88"/>
                    <a:pt x="127" y="87"/>
                  </a:cubicBezTo>
                  <a:cubicBezTo>
                    <a:pt x="127" y="86"/>
                    <a:pt x="124" y="85"/>
                    <a:pt x="124" y="84"/>
                  </a:cubicBezTo>
                  <a:cubicBezTo>
                    <a:pt x="124" y="82"/>
                    <a:pt x="124" y="79"/>
                    <a:pt x="122" y="78"/>
                  </a:cubicBezTo>
                  <a:cubicBezTo>
                    <a:pt x="121" y="78"/>
                    <a:pt x="117" y="81"/>
                    <a:pt x="116" y="82"/>
                  </a:cubicBezTo>
                  <a:cubicBezTo>
                    <a:pt x="115" y="83"/>
                    <a:pt x="113" y="85"/>
                    <a:pt x="112" y="85"/>
                  </a:cubicBezTo>
                  <a:cubicBezTo>
                    <a:pt x="111" y="85"/>
                    <a:pt x="109" y="85"/>
                    <a:pt x="108" y="85"/>
                  </a:cubicBezTo>
                  <a:cubicBezTo>
                    <a:pt x="107" y="86"/>
                    <a:pt x="105" y="86"/>
                    <a:pt x="104" y="85"/>
                  </a:cubicBezTo>
                  <a:cubicBezTo>
                    <a:pt x="104" y="85"/>
                    <a:pt x="102" y="83"/>
                    <a:pt x="102" y="82"/>
                  </a:cubicBezTo>
                  <a:cubicBezTo>
                    <a:pt x="102" y="81"/>
                    <a:pt x="103" y="79"/>
                    <a:pt x="102" y="77"/>
                  </a:cubicBezTo>
                  <a:cubicBezTo>
                    <a:pt x="101" y="76"/>
                    <a:pt x="97" y="74"/>
                    <a:pt x="98" y="73"/>
                  </a:cubicBezTo>
                  <a:cubicBezTo>
                    <a:pt x="98" y="71"/>
                    <a:pt x="98" y="67"/>
                    <a:pt x="99" y="66"/>
                  </a:cubicBezTo>
                  <a:cubicBezTo>
                    <a:pt x="100" y="65"/>
                    <a:pt x="102" y="63"/>
                    <a:pt x="101" y="62"/>
                  </a:cubicBezTo>
                  <a:cubicBezTo>
                    <a:pt x="100" y="61"/>
                    <a:pt x="97" y="62"/>
                    <a:pt x="96" y="61"/>
                  </a:cubicBezTo>
                  <a:cubicBezTo>
                    <a:pt x="96" y="60"/>
                    <a:pt x="92" y="55"/>
                    <a:pt x="91" y="53"/>
                  </a:cubicBezTo>
                  <a:cubicBezTo>
                    <a:pt x="91" y="52"/>
                    <a:pt x="89" y="49"/>
                    <a:pt x="90" y="49"/>
                  </a:cubicBezTo>
                  <a:cubicBezTo>
                    <a:pt x="91" y="48"/>
                    <a:pt x="93" y="46"/>
                    <a:pt x="93" y="45"/>
                  </a:cubicBezTo>
                  <a:cubicBezTo>
                    <a:pt x="93" y="45"/>
                    <a:pt x="93" y="43"/>
                    <a:pt x="94" y="42"/>
                  </a:cubicBezTo>
                  <a:cubicBezTo>
                    <a:pt x="95" y="42"/>
                    <a:pt x="94" y="40"/>
                    <a:pt x="93" y="39"/>
                  </a:cubicBezTo>
                  <a:cubicBezTo>
                    <a:pt x="93" y="39"/>
                    <a:pt x="91" y="37"/>
                    <a:pt x="92" y="36"/>
                  </a:cubicBezTo>
                  <a:cubicBezTo>
                    <a:pt x="93" y="35"/>
                    <a:pt x="94" y="32"/>
                    <a:pt x="94" y="30"/>
                  </a:cubicBezTo>
                  <a:cubicBezTo>
                    <a:pt x="94" y="29"/>
                    <a:pt x="94" y="26"/>
                    <a:pt x="96" y="25"/>
                  </a:cubicBezTo>
                  <a:cubicBezTo>
                    <a:pt x="97" y="24"/>
                    <a:pt x="101" y="20"/>
                    <a:pt x="101" y="19"/>
                  </a:cubicBezTo>
                  <a:cubicBezTo>
                    <a:pt x="102" y="18"/>
                    <a:pt x="102" y="12"/>
                    <a:pt x="103" y="11"/>
                  </a:cubicBezTo>
                  <a:cubicBezTo>
                    <a:pt x="104" y="11"/>
                    <a:pt x="105" y="9"/>
                    <a:pt x="104" y="8"/>
                  </a:cubicBezTo>
                  <a:cubicBezTo>
                    <a:pt x="103" y="7"/>
                    <a:pt x="96" y="0"/>
                    <a:pt x="96" y="0"/>
                  </a:cubicBezTo>
                  <a:cubicBezTo>
                    <a:pt x="95" y="1"/>
                    <a:pt x="93" y="0"/>
                    <a:pt x="92" y="1"/>
                  </a:cubicBezTo>
                  <a:cubicBezTo>
                    <a:pt x="91" y="2"/>
                    <a:pt x="88" y="4"/>
                    <a:pt x="88" y="4"/>
                  </a:cubicBezTo>
                  <a:cubicBezTo>
                    <a:pt x="87" y="5"/>
                    <a:pt x="85" y="8"/>
                    <a:pt x="83" y="6"/>
                  </a:cubicBezTo>
                  <a:cubicBezTo>
                    <a:pt x="81" y="5"/>
                    <a:pt x="82" y="11"/>
                    <a:pt x="80" y="11"/>
                  </a:cubicBezTo>
                  <a:cubicBezTo>
                    <a:pt x="78" y="11"/>
                    <a:pt x="75" y="16"/>
                    <a:pt x="75" y="17"/>
                  </a:cubicBezTo>
                  <a:cubicBezTo>
                    <a:pt x="75" y="19"/>
                    <a:pt x="72" y="22"/>
                    <a:pt x="72" y="23"/>
                  </a:cubicBezTo>
                  <a:cubicBezTo>
                    <a:pt x="72" y="24"/>
                    <a:pt x="72" y="29"/>
                    <a:pt x="74" y="29"/>
                  </a:cubicBezTo>
                  <a:cubicBezTo>
                    <a:pt x="75" y="29"/>
                    <a:pt x="78" y="30"/>
                    <a:pt x="78" y="34"/>
                  </a:cubicBezTo>
                  <a:cubicBezTo>
                    <a:pt x="78" y="37"/>
                    <a:pt x="77" y="35"/>
                    <a:pt x="75" y="33"/>
                  </a:cubicBezTo>
                  <a:cubicBezTo>
                    <a:pt x="73" y="31"/>
                    <a:pt x="71" y="28"/>
                    <a:pt x="70" y="29"/>
                  </a:cubicBezTo>
                  <a:cubicBezTo>
                    <a:pt x="68" y="29"/>
                    <a:pt x="61" y="32"/>
                    <a:pt x="63" y="33"/>
                  </a:cubicBezTo>
                  <a:cubicBezTo>
                    <a:pt x="65" y="34"/>
                    <a:pt x="63" y="37"/>
                    <a:pt x="63" y="36"/>
                  </a:cubicBezTo>
                  <a:cubicBezTo>
                    <a:pt x="62" y="36"/>
                    <a:pt x="58" y="36"/>
                    <a:pt x="59" y="37"/>
                  </a:cubicBezTo>
                  <a:cubicBezTo>
                    <a:pt x="60" y="39"/>
                    <a:pt x="60" y="41"/>
                    <a:pt x="59" y="41"/>
                  </a:cubicBezTo>
                  <a:cubicBezTo>
                    <a:pt x="57" y="40"/>
                    <a:pt x="55" y="41"/>
                    <a:pt x="56" y="42"/>
                  </a:cubicBezTo>
                  <a:cubicBezTo>
                    <a:pt x="57" y="43"/>
                    <a:pt x="57" y="46"/>
                    <a:pt x="56" y="45"/>
                  </a:cubicBezTo>
                  <a:cubicBezTo>
                    <a:pt x="55" y="45"/>
                    <a:pt x="53" y="43"/>
                    <a:pt x="52" y="44"/>
                  </a:cubicBezTo>
                  <a:cubicBezTo>
                    <a:pt x="52" y="45"/>
                    <a:pt x="48" y="50"/>
                    <a:pt x="48" y="50"/>
                  </a:cubicBezTo>
                  <a:cubicBezTo>
                    <a:pt x="48" y="50"/>
                    <a:pt x="48" y="53"/>
                    <a:pt x="49" y="54"/>
                  </a:cubicBezTo>
                  <a:cubicBezTo>
                    <a:pt x="51" y="55"/>
                    <a:pt x="50" y="57"/>
                    <a:pt x="51" y="58"/>
                  </a:cubicBezTo>
                  <a:cubicBezTo>
                    <a:pt x="52" y="60"/>
                    <a:pt x="52" y="62"/>
                    <a:pt x="50" y="60"/>
                  </a:cubicBezTo>
                  <a:cubicBezTo>
                    <a:pt x="48" y="58"/>
                    <a:pt x="47" y="57"/>
                    <a:pt x="47" y="56"/>
                  </a:cubicBezTo>
                  <a:cubicBezTo>
                    <a:pt x="47" y="54"/>
                    <a:pt x="47" y="51"/>
                    <a:pt x="45" y="52"/>
                  </a:cubicBezTo>
                  <a:cubicBezTo>
                    <a:pt x="44" y="53"/>
                    <a:pt x="42" y="55"/>
                    <a:pt x="41" y="56"/>
                  </a:cubicBezTo>
                  <a:cubicBezTo>
                    <a:pt x="40" y="58"/>
                    <a:pt x="35" y="62"/>
                    <a:pt x="36" y="62"/>
                  </a:cubicBezTo>
                  <a:cubicBezTo>
                    <a:pt x="38" y="62"/>
                    <a:pt x="41" y="65"/>
                    <a:pt x="42" y="65"/>
                  </a:cubicBezTo>
                  <a:cubicBezTo>
                    <a:pt x="44" y="65"/>
                    <a:pt x="47" y="67"/>
                    <a:pt x="44" y="67"/>
                  </a:cubicBezTo>
                  <a:cubicBezTo>
                    <a:pt x="41" y="67"/>
                    <a:pt x="39" y="65"/>
                    <a:pt x="38" y="66"/>
                  </a:cubicBezTo>
                  <a:cubicBezTo>
                    <a:pt x="38" y="67"/>
                    <a:pt x="35" y="65"/>
                    <a:pt x="35" y="65"/>
                  </a:cubicBezTo>
                  <a:cubicBezTo>
                    <a:pt x="35" y="65"/>
                    <a:pt x="33" y="67"/>
                    <a:pt x="34" y="67"/>
                  </a:cubicBezTo>
                  <a:cubicBezTo>
                    <a:pt x="36" y="68"/>
                    <a:pt x="37" y="71"/>
                    <a:pt x="36" y="70"/>
                  </a:cubicBezTo>
                  <a:cubicBezTo>
                    <a:pt x="34" y="69"/>
                    <a:pt x="33" y="68"/>
                    <a:pt x="32" y="68"/>
                  </a:cubicBezTo>
                  <a:cubicBezTo>
                    <a:pt x="31" y="69"/>
                    <a:pt x="30" y="71"/>
                    <a:pt x="31" y="72"/>
                  </a:cubicBezTo>
                  <a:cubicBezTo>
                    <a:pt x="32" y="72"/>
                    <a:pt x="39" y="77"/>
                    <a:pt x="36" y="77"/>
                  </a:cubicBezTo>
                  <a:cubicBezTo>
                    <a:pt x="33" y="77"/>
                    <a:pt x="29" y="72"/>
                    <a:pt x="29" y="74"/>
                  </a:cubicBezTo>
                  <a:cubicBezTo>
                    <a:pt x="29" y="75"/>
                    <a:pt x="28" y="79"/>
                    <a:pt x="28" y="79"/>
                  </a:cubicBezTo>
                  <a:cubicBezTo>
                    <a:pt x="28" y="79"/>
                    <a:pt x="28" y="82"/>
                    <a:pt x="30" y="83"/>
                  </a:cubicBezTo>
                  <a:cubicBezTo>
                    <a:pt x="31" y="84"/>
                    <a:pt x="31" y="87"/>
                    <a:pt x="33" y="86"/>
                  </a:cubicBezTo>
                  <a:cubicBezTo>
                    <a:pt x="35" y="84"/>
                    <a:pt x="37" y="82"/>
                    <a:pt x="38" y="84"/>
                  </a:cubicBezTo>
                  <a:cubicBezTo>
                    <a:pt x="38" y="85"/>
                    <a:pt x="39" y="88"/>
                    <a:pt x="36" y="87"/>
                  </a:cubicBezTo>
                  <a:cubicBezTo>
                    <a:pt x="34" y="87"/>
                    <a:pt x="31" y="87"/>
                    <a:pt x="31" y="88"/>
                  </a:cubicBezTo>
                  <a:cubicBezTo>
                    <a:pt x="31" y="90"/>
                    <a:pt x="33" y="92"/>
                    <a:pt x="35" y="93"/>
                  </a:cubicBezTo>
                  <a:cubicBezTo>
                    <a:pt x="37" y="94"/>
                    <a:pt x="38" y="98"/>
                    <a:pt x="39" y="98"/>
                  </a:cubicBezTo>
                  <a:cubicBezTo>
                    <a:pt x="39" y="99"/>
                    <a:pt x="36" y="104"/>
                    <a:pt x="35" y="102"/>
                  </a:cubicBezTo>
                  <a:cubicBezTo>
                    <a:pt x="34" y="101"/>
                    <a:pt x="37" y="97"/>
                    <a:pt x="36" y="96"/>
                  </a:cubicBezTo>
                  <a:cubicBezTo>
                    <a:pt x="35" y="95"/>
                    <a:pt x="33" y="92"/>
                    <a:pt x="32" y="93"/>
                  </a:cubicBezTo>
                  <a:cubicBezTo>
                    <a:pt x="32" y="95"/>
                    <a:pt x="29" y="98"/>
                    <a:pt x="28" y="97"/>
                  </a:cubicBezTo>
                  <a:cubicBezTo>
                    <a:pt x="27" y="96"/>
                    <a:pt x="31" y="92"/>
                    <a:pt x="29" y="91"/>
                  </a:cubicBezTo>
                  <a:cubicBezTo>
                    <a:pt x="27" y="89"/>
                    <a:pt x="24" y="91"/>
                    <a:pt x="24" y="89"/>
                  </a:cubicBezTo>
                  <a:cubicBezTo>
                    <a:pt x="24" y="88"/>
                    <a:pt x="22" y="85"/>
                    <a:pt x="21" y="86"/>
                  </a:cubicBezTo>
                  <a:cubicBezTo>
                    <a:pt x="21" y="88"/>
                    <a:pt x="16" y="92"/>
                    <a:pt x="18" y="92"/>
                  </a:cubicBezTo>
                  <a:cubicBezTo>
                    <a:pt x="19" y="93"/>
                    <a:pt x="19" y="94"/>
                    <a:pt x="20" y="95"/>
                  </a:cubicBezTo>
                  <a:cubicBezTo>
                    <a:pt x="22" y="96"/>
                    <a:pt x="25" y="98"/>
                    <a:pt x="24" y="98"/>
                  </a:cubicBezTo>
                  <a:cubicBezTo>
                    <a:pt x="22" y="98"/>
                    <a:pt x="18" y="95"/>
                    <a:pt x="17" y="97"/>
                  </a:cubicBezTo>
                  <a:cubicBezTo>
                    <a:pt x="17" y="99"/>
                    <a:pt x="14" y="102"/>
                    <a:pt x="15" y="103"/>
                  </a:cubicBezTo>
                  <a:cubicBezTo>
                    <a:pt x="15" y="104"/>
                    <a:pt x="13" y="104"/>
                    <a:pt x="13" y="106"/>
                  </a:cubicBezTo>
                  <a:cubicBezTo>
                    <a:pt x="13" y="108"/>
                    <a:pt x="13" y="110"/>
                    <a:pt x="14" y="110"/>
                  </a:cubicBezTo>
                  <a:cubicBezTo>
                    <a:pt x="15" y="110"/>
                    <a:pt x="17" y="110"/>
                    <a:pt x="18" y="109"/>
                  </a:cubicBezTo>
                  <a:cubicBezTo>
                    <a:pt x="19" y="108"/>
                    <a:pt x="24" y="107"/>
                    <a:pt x="25" y="106"/>
                  </a:cubicBezTo>
                  <a:cubicBezTo>
                    <a:pt x="26" y="104"/>
                    <a:pt x="28" y="103"/>
                    <a:pt x="29" y="103"/>
                  </a:cubicBezTo>
                  <a:cubicBezTo>
                    <a:pt x="30" y="104"/>
                    <a:pt x="25" y="107"/>
                    <a:pt x="27" y="107"/>
                  </a:cubicBezTo>
                  <a:cubicBezTo>
                    <a:pt x="28" y="107"/>
                    <a:pt x="32" y="108"/>
                    <a:pt x="29" y="108"/>
                  </a:cubicBezTo>
                  <a:cubicBezTo>
                    <a:pt x="27" y="108"/>
                    <a:pt x="23" y="108"/>
                    <a:pt x="22" y="109"/>
                  </a:cubicBezTo>
                  <a:cubicBezTo>
                    <a:pt x="21" y="110"/>
                    <a:pt x="16" y="113"/>
                    <a:pt x="16" y="114"/>
                  </a:cubicBezTo>
                  <a:cubicBezTo>
                    <a:pt x="17" y="115"/>
                    <a:pt x="17" y="118"/>
                    <a:pt x="18" y="117"/>
                  </a:cubicBezTo>
                  <a:cubicBezTo>
                    <a:pt x="20" y="116"/>
                    <a:pt x="22" y="112"/>
                    <a:pt x="24" y="113"/>
                  </a:cubicBezTo>
                  <a:cubicBezTo>
                    <a:pt x="25" y="114"/>
                    <a:pt x="30" y="111"/>
                    <a:pt x="29" y="112"/>
                  </a:cubicBezTo>
                  <a:cubicBezTo>
                    <a:pt x="29" y="114"/>
                    <a:pt x="25" y="115"/>
                    <a:pt x="24" y="116"/>
                  </a:cubicBezTo>
                  <a:cubicBezTo>
                    <a:pt x="23" y="116"/>
                    <a:pt x="17" y="119"/>
                    <a:pt x="18" y="120"/>
                  </a:cubicBezTo>
                  <a:cubicBezTo>
                    <a:pt x="18" y="120"/>
                    <a:pt x="19" y="122"/>
                    <a:pt x="21" y="121"/>
                  </a:cubicBezTo>
                  <a:cubicBezTo>
                    <a:pt x="23" y="119"/>
                    <a:pt x="24" y="121"/>
                    <a:pt x="26" y="121"/>
                  </a:cubicBezTo>
                  <a:cubicBezTo>
                    <a:pt x="27" y="120"/>
                    <a:pt x="30" y="118"/>
                    <a:pt x="30" y="120"/>
                  </a:cubicBezTo>
                  <a:cubicBezTo>
                    <a:pt x="30" y="121"/>
                    <a:pt x="28" y="123"/>
                    <a:pt x="26" y="123"/>
                  </a:cubicBezTo>
                  <a:cubicBezTo>
                    <a:pt x="24" y="124"/>
                    <a:pt x="24" y="126"/>
                    <a:pt x="22" y="126"/>
                  </a:cubicBezTo>
                  <a:cubicBezTo>
                    <a:pt x="20" y="125"/>
                    <a:pt x="18" y="125"/>
                    <a:pt x="16" y="126"/>
                  </a:cubicBezTo>
                  <a:cubicBezTo>
                    <a:pt x="15" y="128"/>
                    <a:pt x="12" y="129"/>
                    <a:pt x="11" y="129"/>
                  </a:cubicBezTo>
                  <a:cubicBezTo>
                    <a:pt x="9" y="129"/>
                    <a:pt x="8" y="127"/>
                    <a:pt x="6" y="128"/>
                  </a:cubicBezTo>
                  <a:cubicBezTo>
                    <a:pt x="4" y="129"/>
                    <a:pt x="1" y="131"/>
                    <a:pt x="1" y="133"/>
                  </a:cubicBezTo>
                  <a:cubicBezTo>
                    <a:pt x="1" y="134"/>
                    <a:pt x="0" y="137"/>
                    <a:pt x="2" y="138"/>
                  </a:cubicBezTo>
                  <a:cubicBezTo>
                    <a:pt x="3" y="139"/>
                    <a:pt x="1" y="144"/>
                    <a:pt x="3" y="144"/>
                  </a:cubicBezTo>
                  <a:cubicBezTo>
                    <a:pt x="5" y="145"/>
                    <a:pt x="9" y="143"/>
                    <a:pt x="10" y="141"/>
                  </a:cubicBezTo>
                  <a:cubicBezTo>
                    <a:pt x="12" y="140"/>
                    <a:pt x="12" y="138"/>
                    <a:pt x="13" y="136"/>
                  </a:cubicBezTo>
                  <a:cubicBezTo>
                    <a:pt x="15" y="134"/>
                    <a:pt x="16" y="133"/>
                    <a:pt x="16" y="135"/>
                  </a:cubicBezTo>
                  <a:cubicBezTo>
                    <a:pt x="15" y="138"/>
                    <a:pt x="14" y="140"/>
                    <a:pt x="16" y="140"/>
                  </a:cubicBezTo>
                  <a:cubicBezTo>
                    <a:pt x="17" y="140"/>
                    <a:pt x="21" y="139"/>
                    <a:pt x="19" y="140"/>
                  </a:cubicBezTo>
                  <a:cubicBezTo>
                    <a:pt x="17" y="141"/>
                    <a:pt x="14" y="143"/>
                    <a:pt x="13" y="144"/>
                  </a:cubicBezTo>
                  <a:cubicBezTo>
                    <a:pt x="11" y="146"/>
                    <a:pt x="10" y="150"/>
                    <a:pt x="10" y="150"/>
                  </a:cubicBezTo>
                  <a:cubicBezTo>
                    <a:pt x="10" y="150"/>
                    <a:pt x="13" y="151"/>
                    <a:pt x="14" y="150"/>
                  </a:cubicBezTo>
                  <a:cubicBezTo>
                    <a:pt x="16" y="148"/>
                    <a:pt x="21" y="141"/>
                    <a:pt x="22" y="141"/>
                  </a:cubicBezTo>
                  <a:cubicBezTo>
                    <a:pt x="24" y="141"/>
                    <a:pt x="30" y="136"/>
                    <a:pt x="28" y="139"/>
                  </a:cubicBezTo>
                  <a:cubicBezTo>
                    <a:pt x="26" y="142"/>
                    <a:pt x="21" y="145"/>
                    <a:pt x="21" y="146"/>
                  </a:cubicBezTo>
                  <a:cubicBezTo>
                    <a:pt x="21" y="147"/>
                    <a:pt x="22" y="149"/>
                    <a:pt x="20" y="150"/>
                  </a:cubicBezTo>
                  <a:cubicBezTo>
                    <a:pt x="18" y="151"/>
                    <a:pt x="16" y="152"/>
                    <a:pt x="15" y="153"/>
                  </a:cubicBezTo>
                  <a:cubicBezTo>
                    <a:pt x="14" y="154"/>
                    <a:pt x="13" y="153"/>
                    <a:pt x="13" y="155"/>
                  </a:cubicBezTo>
                  <a:cubicBezTo>
                    <a:pt x="13" y="157"/>
                    <a:pt x="13" y="158"/>
                    <a:pt x="14" y="159"/>
                  </a:cubicBezTo>
                  <a:cubicBezTo>
                    <a:pt x="16" y="160"/>
                    <a:pt x="16" y="159"/>
                    <a:pt x="18" y="160"/>
                  </a:cubicBezTo>
                  <a:cubicBezTo>
                    <a:pt x="20" y="160"/>
                    <a:pt x="23" y="162"/>
                    <a:pt x="23" y="161"/>
                  </a:cubicBezTo>
                  <a:cubicBezTo>
                    <a:pt x="23" y="160"/>
                    <a:pt x="25" y="160"/>
                    <a:pt x="28" y="161"/>
                  </a:cubicBezTo>
                  <a:cubicBezTo>
                    <a:pt x="31" y="162"/>
                    <a:pt x="36" y="162"/>
                    <a:pt x="38" y="162"/>
                  </a:cubicBezTo>
                  <a:cubicBezTo>
                    <a:pt x="39" y="162"/>
                    <a:pt x="44" y="164"/>
                    <a:pt x="46" y="163"/>
                  </a:cubicBezTo>
                  <a:cubicBezTo>
                    <a:pt x="47" y="162"/>
                    <a:pt x="51" y="164"/>
                    <a:pt x="53" y="162"/>
                  </a:cubicBezTo>
                  <a:cubicBezTo>
                    <a:pt x="55" y="160"/>
                    <a:pt x="54" y="158"/>
                    <a:pt x="56" y="155"/>
                  </a:cubicBezTo>
                  <a:cubicBezTo>
                    <a:pt x="58" y="153"/>
                    <a:pt x="62" y="153"/>
                    <a:pt x="64" y="154"/>
                  </a:cubicBezTo>
                  <a:cubicBezTo>
                    <a:pt x="66" y="154"/>
                    <a:pt x="76" y="163"/>
                    <a:pt x="74" y="164"/>
                  </a:cubicBezTo>
                  <a:cubicBezTo>
                    <a:pt x="73" y="165"/>
                    <a:pt x="72" y="166"/>
                    <a:pt x="74" y="167"/>
                  </a:cubicBezTo>
                  <a:cubicBezTo>
                    <a:pt x="75" y="169"/>
                    <a:pt x="75" y="171"/>
                    <a:pt x="76" y="171"/>
                  </a:cubicBezTo>
                  <a:cubicBezTo>
                    <a:pt x="77" y="171"/>
                    <a:pt x="80" y="174"/>
                    <a:pt x="80" y="172"/>
                  </a:cubicBezTo>
                  <a:cubicBezTo>
                    <a:pt x="80" y="170"/>
                    <a:pt x="85" y="173"/>
                    <a:pt x="85" y="171"/>
                  </a:cubicBezTo>
                  <a:cubicBezTo>
                    <a:pt x="85" y="168"/>
                    <a:pt x="92" y="173"/>
                    <a:pt x="92" y="170"/>
                  </a:cubicBezTo>
                  <a:cubicBezTo>
                    <a:pt x="92" y="166"/>
                    <a:pt x="95" y="167"/>
                    <a:pt x="98" y="168"/>
                  </a:cubicBezTo>
                  <a:cubicBezTo>
                    <a:pt x="101" y="170"/>
                    <a:pt x="103" y="175"/>
                    <a:pt x="104" y="176"/>
                  </a:cubicBezTo>
                  <a:cubicBezTo>
                    <a:pt x="105" y="178"/>
                    <a:pt x="108" y="181"/>
                    <a:pt x="108" y="178"/>
                  </a:cubicBezTo>
                  <a:cubicBezTo>
                    <a:pt x="108" y="175"/>
                    <a:pt x="111" y="176"/>
                    <a:pt x="111" y="178"/>
                  </a:cubicBezTo>
                  <a:cubicBezTo>
                    <a:pt x="111" y="179"/>
                    <a:pt x="107" y="180"/>
                    <a:pt x="107" y="181"/>
                  </a:cubicBezTo>
                  <a:cubicBezTo>
                    <a:pt x="108" y="182"/>
                    <a:pt x="105" y="181"/>
                    <a:pt x="104" y="181"/>
                  </a:cubicBezTo>
                  <a:cubicBezTo>
                    <a:pt x="102" y="181"/>
                    <a:pt x="102" y="182"/>
                    <a:pt x="103" y="183"/>
                  </a:cubicBezTo>
                  <a:cubicBezTo>
                    <a:pt x="105" y="185"/>
                    <a:pt x="111" y="191"/>
                    <a:pt x="110" y="188"/>
                  </a:cubicBezTo>
                  <a:cubicBezTo>
                    <a:pt x="109" y="186"/>
                    <a:pt x="107" y="183"/>
                    <a:pt x="110" y="183"/>
                  </a:cubicBezTo>
                  <a:cubicBezTo>
                    <a:pt x="113" y="183"/>
                    <a:pt x="113" y="185"/>
                    <a:pt x="115" y="185"/>
                  </a:cubicBezTo>
                  <a:cubicBezTo>
                    <a:pt x="117" y="184"/>
                    <a:pt x="118" y="184"/>
                    <a:pt x="119" y="185"/>
                  </a:cubicBezTo>
                  <a:cubicBezTo>
                    <a:pt x="120" y="186"/>
                    <a:pt x="114" y="186"/>
                    <a:pt x="112" y="186"/>
                  </a:cubicBezTo>
                  <a:cubicBezTo>
                    <a:pt x="110" y="186"/>
                    <a:pt x="114" y="188"/>
                    <a:pt x="114" y="188"/>
                  </a:cubicBezTo>
                  <a:cubicBezTo>
                    <a:pt x="115" y="189"/>
                    <a:pt x="117" y="188"/>
                    <a:pt x="117" y="188"/>
                  </a:cubicBezTo>
                  <a:cubicBezTo>
                    <a:pt x="118" y="187"/>
                    <a:pt x="121" y="187"/>
                    <a:pt x="122" y="187"/>
                  </a:cubicBezTo>
                  <a:cubicBezTo>
                    <a:pt x="123" y="187"/>
                    <a:pt x="123" y="186"/>
                    <a:pt x="123" y="185"/>
                  </a:cubicBezTo>
                  <a:cubicBezTo>
                    <a:pt x="121" y="183"/>
                    <a:pt x="123" y="181"/>
                    <a:pt x="126" y="183"/>
                  </a:cubicBezTo>
                  <a:cubicBezTo>
                    <a:pt x="128" y="185"/>
                    <a:pt x="128" y="185"/>
                    <a:pt x="130" y="185"/>
                  </a:cubicBezTo>
                  <a:cubicBezTo>
                    <a:pt x="132" y="185"/>
                    <a:pt x="134" y="183"/>
                    <a:pt x="135" y="184"/>
                  </a:cubicBezTo>
                  <a:cubicBezTo>
                    <a:pt x="136" y="186"/>
                    <a:pt x="137" y="188"/>
                    <a:pt x="137" y="190"/>
                  </a:cubicBezTo>
                  <a:cubicBezTo>
                    <a:pt x="137" y="191"/>
                    <a:pt x="139" y="193"/>
                    <a:pt x="140" y="192"/>
                  </a:cubicBezTo>
                  <a:cubicBezTo>
                    <a:pt x="141" y="191"/>
                    <a:pt x="144" y="192"/>
                    <a:pt x="146" y="192"/>
                  </a:cubicBezTo>
                  <a:cubicBezTo>
                    <a:pt x="148" y="192"/>
                    <a:pt x="152" y="192"/>
                    <a:pt x="152" y="191"/>
                  </a:cubicBezTo>
                  <a:cubicBezTo>
                    <a:pt x="152" y="190"/>
                    <a:pt x="153" y="190"/>
                    <a:pt x="158" y="190"/>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47" name="Freeform 37">
              <a:extLst>
                <a:ext uri="{FF2B5EF4-FFF2-40B4-BE49-F238E27FC236}">
                  <a16:creationId xmlns:a16="http://schemas.microsoft.com/office/drawing/2014/main" id="{0638380F-11CA-4DD6-B175-DB07483C786C}"/>
                </a:ext>
              </a:extLst>
            </p:cNvPr>
            <p:cNvSpPr>
              <a:spLocks/>
            </p:cNvSpPr>
            <p:nvPr/>
          </p:nvSpPr>
          <p:spPr bwMode="auto">
            <a:xfrm>
              <a:off x="3047442" y="3488082"/>
              <a:ext cx="127343" cy="123901"/>
            </a:xfrm>
            <a:custGeom>
              <a:avLst/>
              <a:gdLst>
                <a:gd name="T0" fmla="*/ 3 w 29"/>
                <a:gd name="T1" fmla="*/ 20 h 28"/>
                <a:gd name="T2" fmla="*/ 8 w 29"/>
                <a:gd name="T3" fmla="*/ 16 h 28"/>
                <a:gd name="T4" fmla="*/ 10 w 29"/>
                <a:gd name="T5" fmla="*/ 13 h 28"/>
                <a:gd name="T6" fmla="*/ 14 w 29"/>
                <a:gd name="T7" fmla="*/ 8 h 28"/>
                <a:gd name="T8" fmla="*/ 18 w 29"/>
                <a:gd name="T9" fmla="*/ 8 h 28"/>
                <a:gd name="T10" fmla="*/ 21 w 29"/>
                <a:gd name="T11" fmla="*/ 5 h 28"/>
                <a:gd name="T12" fmla="*/ 27 w 29"/>
                <a:gd name="T13" fmla="*/ 0 h 28"/>
                <a:gd name="T14" fmla="*/ 26 w 29"/>
                <a:gd name="T15" fmla="*/ 6 h 28"/>
                <a:gd name="T16" fmla="*/ 25 w 29"/>
                <a:gd name="T17" fmla="*/ 10 h 28"/>
                <a:gd name="T18" fmla="*/ 21 w 29"/>
                <a:gd name="T19" fmla="*/ 14 h 28"/>
                <a:gd name="T20" fmla="*/ 17 w 29"/>
                <a:gd name="T21" fmla="*/ 18 h 28"/>
                <a:gd name="T22" fmla="*/ 14 w 29"/>
                <a:gd name="T23" fmla="*/ 23 h 28"/>
                <a:gd name="T24" fmla="*/ 8 w 29"/>
                <a:gd name="T25" fmla="*/ 26 h 28"/>
                <a:gd name="T26" fmla="*/ 5 w 29"/>
                <a:gd name="T27" fmla="*/ 24 h 28"/>
                <a:gd name="T28" fmla="*/ 3 w 29"/>
                <a:gd name="T29"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8">
                  <a:moveTo>
                    <a:pt x="3" y="20"/>
                  </a:moveTo>
                  <a:cubicBezTo>
                    <a:pt x="5" y="21"/>
                    <a:pt x="7" y="17"/>
                    <a:pt x="8" y="16"/>
                  </a:cubicBezTo>
                  <a:cubicBezTo>
                    <a:pt x="9" y="15"/>
                    <a:pt x="10" y="14"/>
                    <a:pt x="10" y="13"/>
                  </a:cubicBezTo>
                  <a:cubicBezTo>
                    <a:pt x="10" y="11"/>
                    <a:pt x="13" y="9"/>
                    <a:pt x="14" y="8"/>
                  </a:cubicBezTo>
                  <a:cubicBezTo>
                    <a:pt x="16" y="6"/>
                    <a:pt x="17" y="7"/>
                    <a:pt x="18" y="8"/>
                  </a:cubicBezTo>
                  <a:cubicBezTo>
                    <a:pt x="19" y="10"/>
                    <a:pt x="21" y="6"/>
                    <a:pt x="21" y="5"/>
                  </a:cubicBezTo>
                  <a:cubicBezTo>
                    <a:pt x="22" y="4"/>
                    <a:pt x="26" y="1"/>
                    <a:pt x="27" y="0"/>
                  </a:cubicBezTo>
                  <a:cubicBezTo>
                    <a:pt x="29" y="3"/>
                    <a:pt x="27" y="5"/>
                    <a:pt x="26" y="6"/>
                  </a:cubicBezTo>
                  <a:cubicBezTo>
                    <a:pt x="25" y="7"/>
                    <a:pt x="25" y="9"/>
                    <a:pt x="25" y="10"/>
                  </a:cubicBezTo>
                  <a:cubicBezTo>
                    <a:pt x="25" y="10"/>
                    <a:pt x="23" y="14"/>
                    <a:pt x="21" y="14"/>
                  </a:cubicBezTo>
                  <a:cubicBezTo>
                    <a:pt x="20" y="14"/>
                    <a:pt x="17" y="18"/>
                    <a:pt x="17" y="18"/>
                  </a:cubicBezTo>
                  <a:cubicBezTo>
                    <a:pt x="16" y="19"/>
                    <a:pt x="15" y="23"/>
                    <a:pt x="14" y="23"/>
                  </a:cubicBezTo>
                  <a:cubicBezTo>
                    <a:pt x="13" y="22"/>
                    <a:pt x="12" y="28"/>
                    <a:pt x="8" y="26"/>
                  </a:cubicBezTo>
                  <a:cubicBezTo>
                    <a:pt x="6" y="25"/>
                    <a:pt x="5" y="26"/>
                    <a:pt x="5" y="24"/>
                  </a:cubicBezTo>
                  <a:cubicBezTo>
                    <a:pt x="4" y="23"/>
                    <a:pt x="0" y="22"/>
                    <a:pt x="3" y="20"/>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48" name="Freeform 38">
              <a:extLst>
                <a:ext uri="{FF2B5EF4-FFF2-40B4-BE49-F238E27FC236}">
                  <a16:creationId xmlns:a16="http://schemas.microsoft.com/office/drawing/2014/main" id="{B325BE9C-9141-4AE9-9595-6C2515F82318}"/>
                </a:ext>
              </a:extLst>
            </p:cNvPr>
            <p:cNvSpPr>
              <a:spLocks/>
            </p:cNvSpPr>
            <p:nvPr/>
          </p:nvSpPr>
          <p:spPr bwMode="auto">
            <a:xfrm>
              <a:off x="2118183" y="3788657"/>
              <a:ext cx="1167883" cy="1118553"/>
            </a:xfrm>
            <a:custGeom>
              <a:avLst/>
              <a:gdLst>
                <a:gd name="T0" fmla="*/ 81 w 264"/>
                <a:gd name="T1" fmla="*/ 237 h 253"/>
                <a:gd name="T2" fmla="*/ 66 w 264"/>
                <a:gd name="T3" fmla="*/ 238 h 253"/>
                <a:gd name="T4" fmla="*/ 54 w 264"/>
                <a:gd name="T5" fmla="*/ 250 h 253"/>
                <a:gd name="T6" fmla="*/ 48 w 264"/>
                <a:gd name="T7" fmla="*/ 240 h 253"/>
                <a:gd name="T8" fmla="*/ 34 w 264"/>
                <a:gd name="T9" fmla="*/ 241 h 253"/>
                <a:gd name="T10" fmla="*/ 23 w 264"/>
                <a:gd name="T11" fmla="*/ 219 h 253"/>
                <a:gd name="T12" fmla="*/ 12 w 264"/>
                <a:gd name="T13" fmla="*/ 212 h 253"/>
                <a:gd name="T14" fmla="*/ 6 w 264"/>
                <a:gd name="T15" fmla="*/ 205 h 253"/>
                <a:gd name="T16" fmla="*/ 2 w 264"/>
                <a:gd name="T17" fmla="*/ 182 h 253"/>
                <a:gd name="T18" fmla="*/ 9 w 264"/>
                <a:gd name="T19" fmla="*/ 169 h 253"/>
                <a:gd name="T20" fmla="*/ 21 w 264"/>
                <a:gd name="T21" fmla="*/ 151 h 253"/>
                <a:gd name="T22" fmla="*/ 31 w 264"/>
                <a:gd name="T23" fmla="*/ 138 h 253"/>
                <a:gd name="T24" fmla="*/ 38 w 264"/>
                <a:gd name="T25" fmla="*/ 128 h 253"/>
                <a:gd name="T26" fmla="*/ 56 w 264"/>
                <a:gd name="T27" fmla="*/ 119 h 253"/>
                <a:gd name="T28" fmla="*/ 73 w 264"/>
                <a:gd name="T29" fmla="*/ 108 h 253"/>
                <a:gd name="T30" fmla="*/ 85 w 264"/>
                <a:gd name="T31" fmla="*/ 101 h 253"/>
                <a:gd name="T32" fmla="*/ 93 w 264"/>
                <a:gd name="T33" fmla="*/ 93 h 253"/>
                <a:gd name="T34" fmla="*/ 102 w 264"/>
                <a:gd name="T35" fmla="*/ 83 h 253"/>
                <a:gd name="T36" fmla="*/ 116 w 264"/>
                <a:gd name="T37" fmla="*/ 80 h 253"/>
                <a:gd name="T38" fmla="*/ 126 w 264"/>
                <a:gd name="T39" fmla="*/ 76 h 253"/>
                <a:gd name="T40" fmla="*/ 136 w 264"/>
                <a:gd name="T41" fmla="*/ 63 h 253"/>
                <a:gd name="T42" fmla="*/ 145 w 264"/>
                <a:gd name="T43" fmla="*/ 58 h 253"/>
                <a:gd name="T44" fmla="*/ 153 w 264"/>
                <a:gd name="T45" fmla="*/ 49 h 253"/>
                <a:gd name="T46" fmla="*/ 164 w 264"/>
                <a:gd name="T47" fmla="*/ 38 h 253"/>
                <a:gd name="T48" fmla="*/ 167 w 264"/>
                <a:gd name="T49" fmla="*/ 31 h 253"/>
                <a:gd name="T50" fmla="*/ 177 w 264"/>
                <a:gd name="T51" fmla="*/ 24 h 253"/>
                <a:gd name="T52" fmla="*/ 180 w 264"/>
                <a:gd name="T53" fmla="*/ 17 h 253"/>
                <a:gd name="T54" fmla="*/ 184 w 264"/>
                <a:gd name="T55" fmla="*/ 18 h 253"/>
                <a:gd name="T56" fmla="*/ 190 w 264"/>
                <a:gd name="T57" fmla="*/ 22 h 253"/>
                <a:gd name="T58" fmla="*/ 192 w 264"/>
                <a:gd name="T59" fmla="*/ 27 h 253"/>
                <a:gd name="T60" fmla="*/ 196 w 264"/>
                <a:gd name="T61" fmla="*/ 32 h 253"/>
                <a:gd name="T62" fmla="*/ 199 w 264"/>
                <a:gd name="T63" fmla="*/ 42 h 253"/>
                <a:gd name="T64" fmla="*/ 210 w 264"/>
                <a:gd name="T65" fmla="*/ 40 h 253"/>
                <a:gd name="T66" fmla="*/ 217 w 264"/>
                <a:gd name="T67" fmla="*/ 28 h 253"/>
                <a:gd name="T68" fmla="*/ 229 w 264"/>
                <a:gd name="T69" fmla="*/ 20 h 253"/>
                <a:gd name="T70" fmla="*/ 237 w 264"/>
                <a:gd name="T71" fmla="*/ 8 h 253"/>
                <a:gd name="T72" fmla="*/ 243 w 264"/>
                <a:gd name="T73" fmla="*/ 3 h 253"/>
                <a:gd name="T74" fmla="*/ 249 w 264"/>
                <a:gd name="T75" fmla="*/ 4 h 253"/>
                <a:gd name="T76" fmla="*/ 256 w 264"/>
                <a:gd name="T77" fmla="*/ 1 h 253"/>
                <a:gd name="T78" fmla="*/ 256 w 264"/>
                <a:gd name="T79" fmla="*/ 14 h 253"/>
                <a:gd name="T80" fmla="*/ 241 w 264"/>
                <a:gd name="T81" fmla="*/ 37 h 253"/>
                <a:gd name="T82" fmla="*/ 231 w 264"/>
                <a:gd name="T83" fmla="*/ 46 h 253"/>
                <a:gd name="T84" fmla="*/ 229 w 264"/>
                <a:gd name="T85" fmla="*/ 56 h 253"/>
                <a:gd name="T86" fmla="*/ 219 w 264"/>
                <a:gd name="T87" fmla="*/ 77 h 253"/>
                <a:gd name="T88" fmla="*/ 203 w 264"/>
                <a:gd name="T89" fmla="*/ 90 h 253"/>
                <a:gd name="T90" fmla="*/ 190 w 264"/>
                <a:gd name="T91" fmla="*/ 97 h 253"/>
                <a:gd name="T92" fmla="*/ 184 w 264"/>
                <a:gd name="T93" fmla="*/ 114 h 253"/>
                <a:gd name="T94" fmla="*/ 184 w 264"/>
                <a:gd name="T95" fmla="*/ 123 h 253"/>
                <a:gd name="T96" fmla="*/ 187 w 264"/>
                <a:gd name="T97" fmla="*/ 131 h 253"/>
                <a:gd name="T98" fmla="*/ 184 w 264"/>
                <a:gd name="T99" fmla="*/ 136 h 253"/>
                <a:gd name="T100" fmla="*/ 190 w 264"/>
                <a:gd name="T101" fmla="*/ 137 h 253"/>
                <a:gd name="T102" fmla="*/ 196 w 264"/>
                <a:gd name="T103" fmla="*/ 137 h 253"/>
                <a:gd name="T104" fmla="*/ 201 w 264"/>
                <a:gd name="T105" fmla="*/ 139 h 253"/>
                <a:gd name="T106" fmla="*/ 205 w 264"/>
                <a:gd name="T107" fmla="*/ 151 h 253"/>
                <a:gd name="T108" fmla="*/ 197 w 264"/>
                <a:gd name="T109" fmla="*/ 149 h 253"/>
                <a:gd name="T110" fmla="*/ 196 w 264"/>
                <a:gd name="T111" fmla="*/ 156 h 253"/>
                <a:gd name="T112" fmla="*/ 183 w 264"/>
                <a:gd name="T113" fmla="*/ 152 h 253"/>
                <a:gd name="T114" fmla="*/ 165 w 264"/>
                <a:gd name="T115" fmla="*/ 154 h 253"/>
                <a:gd name="T116" fmla="*/ 179 w 264"/>
                <a:gd name="T117" fmla="*/ 150 h 253"/>
                <a:gd name="T118" fmla="*/ 164 w 264"/>
                <a:gd name="T119" fmla="*/ 147 h 253"/>
                <a:gd name="T120" fmla="*/ 140 w 264"/>
                <a:gd name="T121" fmla="*/ 165 h 253"/>
                <a:gd name="T122" fmla="*/ 100 w 264"/>
                <a:gd name="T123" fmla="*/ 192 h 253"/>
                <a:gd name="T124" fmla="*/ 95 w 264"/>
                <a:gd name="T125" fmla="*/ 22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253">
                  <a:moveTo>
                    <a:pt x="93" y="241"/>
                  </a:moveTo>
                  <a:cubicBezTo>
                    <a:pt x="92" y="241"/>
                    <a:pt x="86" y="239"/>
                    <a:pt x="85" y="239"/>
                  </a:cubicBezTo>
                  <a:cubicBezTo>
                    <a:pt x="85" y="239"/>
                    <a:pt x="81" y="237"/>
                    <a:pt x="81" y="237"/>
                  </a:cubicBezTo>
                  <a:cubicBezTo>
                    <a:pt x="81" y="237"/>
                    <a:pt x="79" y="236"/>
                    <a:pt x="77" y="237"/>
                  </a:cubicBezTo>
                  <a:cubicBezTo>
                    <a:pt x="75" y="237"/>
                    <a:pt x="73" y="239"/>
                    <a:pt x="72" y="238"/>
                  </a:cubicBezTo>
                  <a:cubicBezTo>
                    <a:pt x="70" y="238"/>
                    <a:pt x="67" y="237"/>
                    <a:pt x="66" y="238"/>
                  </a:cubicBezTo>
                  <a:cubicBezTo>
                    <a:pt x="65" y="239"/>
                    <a:pt x="64" y="242"/>
                    <a:pt x="62" y="243"/>
                  </a:cubicBezTo>
                  <a:cubicBezTo>
                    <a:pt x="60" y="244"/>
                    <a:pt x="58" y="245"/>
                    <a:pt x="57" y="246"/>
                  </a:cubicBezTo>
                  <a:cubicBezTo>
                    <a:pt x="56" y="247"/>
                    <a:pt x="55" y="250"/>
                    <a:pt x="54" y="250"/>
                  </a:cubicBezTo>
                  <a:cubicBezTo>
                    <a:pt x="52" y="250"/>
                    <a:pt x="50" y="253"/>
                    <a:pt x="49" y="251"/>
                  </a:cubicBezTo>
                  <a:cubicBezTo>
                    <a:pt x="49" y="249"/>
                    <a:pt x="47" y="247"/>
                    <a:pt x="47" y="246"/>
                  </a:cubicBezTo>
                  <a:cubicBezTo>
                    <a:pt x="47" y="244"/>
                    <a:pt x="49" y="241"/>
                    <a:pt x="48" y="240"/>
                  </a:cubicBezTo>
                  <a:cubicBezTo>
                    <a:pt x="47" y="239"/>
                    <a:pt x="46" y="237"/>
                    <a:pt x="45" y="239"/>
                  </a:cubicBezTo>
                  <a:cubicBezTo>
                    <a:pt x="43" y="240"/>
                    <a:pt x="41" y="241"/>
                    <a:pt x="40" y="241"/>
                  </a:cubicBezTo>
                  <a:cubicBezTo>
                    <a:pt x="39" y="241"/>
                    <a:pt x="35" y="243"/>
                    <a:pt x="34" y="241"/>
                  </a:cubicBezTo>
                  <a:cubicBezTo>
                    <a:pt x="33" y="239"/>
                    <a:pt x="30" y="237"/>
                    <a:pt x="29" y="235"/>
                  </a:cubicBezTo>
                  <a:cubicBezTo>
                    <a:pt x="29" y="233"/>
                    <a:pt x="27" y="230"/>
                    <a:pt x="27" y="227"/>
                  </a:cubicBezTo>
                  <a:cubicBezTo>
                    <a:pt x="27" y="225"/>
                    <a:pt x="24" y="219"/>
                    <a:pt x="23" y="219"/>
                  </a:cubicBezTo>
                  <a:cubicBezTo>
                    <a:pt x="21" y="218"/>
                    <a:pt x="18" y="220"/>
                    <a:pt x="17" y="219"/>
                  </a:cubicBezTo>
                  <a:cubicBezTo>
                    <a:pt x="16" y="218"/>
                    <a:pt x="15" y="218"/>
                    <a:pt x="14" y="217"/>
                  </a:cubicBezTo>
                  <a:cubicBezTo>
                    <a:pt x="14" y="216"/>
                    <a:pt x="12" y="211"/>
                    <a:pt x="12" y="212"/>
                  </a:cubicBezTo>
                  <a:cubicBezTo>
                    <a:pt x="11" y="213"/>
                    <a:pt x="11" y="216"/>
                    <a:pt x="9" y="215"/>
                  </a:cubicBezTo>
                  <a:cubicBezTo>
                    <a:pt x="8" y="214"/>
                    <a:pt x="7" y="213"/>
                    <a:pt x="7" y="211"/>
                  </a:cubicBezTo>
                  <a:cubicBezTo>
                    <a:pt x="8" y="209"/>
                    <a:pt x="7" y="204"/>
                    <a:pt x="6" y="205"/>
                  </a:cubicBezTo>
                  <a:cubicBezTo>
                    <a:pt x="4" y="205"/>
                    <a:pt x="0" y="203"/>
                    <a:pt x="1" y="201"/>
                  </a:cubicBezTo>
                  <a:cubicBezTo>
                    <a:pt x="2" y="198"/>
                    <a:pt x="3" y="191"/>
                    <a:pt x="1" y="189"/>
                  </a:cubicBezTo>
                  <a:cubicBezTo>
                    <a:pt x="0" y="186"/>
                    <a:pt x="0" y="183"/>
                    <a:pt x="2" y="182"/>
                  </a:cubicBezTo>
                  <a:cubicBezTo>
                    <a:pt x="3" y="181"/>
                    <a:pt x="5" y="178"/>
                    <a:pt x="5" y="176"/>
                  </a:cubicBezTo>
                  <a:cubicBezTo>
                    <a:pt x="5" y="175"/>
                    <a:pt x="6" y="172"/>
                    <a:pt x="7" y="172"/>
                  </a:cubicBezTo>
                  <a:cubicBezTo>
                    <a:pt x="9" y="172"/>
                    <a:pt x="9" y="171"/>
                    <a:pt x="9" y="169"/>
                  </a:cubicBezTo>
                  <a:cubicBezTo>
                    <a:pt x="9" y="169"/>
                    <a:pt x="7" y="166"/>
                    <a:pt x="8" y="165"/>
                  </a:cubicBezTo>
                  <a:cubicBezTo>
                    <a:pt x="8" y="164"/>
                    <a:pt x="14" y="158"/>
                    <a:pt x="15" y="157"/>
                  </a:cubicBezTo>
                  <a:cubicBezTo>
                    <a:pt x="16" y="155"/>
                    <a:pt x="20" y="151"/>
                    <a:pt x="21" y="151"/>
                  </a:cubicBezTo>
                  <a:cubicBezTo>
                    <a:pt x="22" y="150"/>
                    <a:pt x="27" y="146"/>
                    <a:pt x="27" y="145"/>
                  </a:cubicBezTo>
                  <a:cubicBezTo>
                    <a:pt x="26" y="144"/>
                    <a:pt x="26" y="143"/>
                    <a:pt x="27" y="142"/>
                  </a:cubicBezTo>
                  <a:cubicBezTo>
                    <a:pt x="28" y="142"/>
                    <a:pt x="31" y="140"/>
                    <a:pt x="31" y="138"/>
                  </a:cubicBezTo>
                  <a:cubicBezTo>
                    <a:pt x="31" y="137"/>
                    <a:pt x="31" y="135"/>
                    <a:pt x="32" y="134"/>
                  </a:cubicBezTo>
                  <a:cubicBezTo>
                    <a:pt x="33" y="134"/>
                    <a:pt x="36" y="132"/>
                    <a:pt x="36" y="131"/>
                  </a:cubicBezTo>
                  <a:cubicBezTo>
                    <a:pt x="36" y="131"/>
                    <a:pt x="37" y="128"/>
                    <a:pt x="38" y="128"/>
                  </a:cubicBezTo>
                  <a:cubicBezTo>
                    <a:pt x="40" y="128"/>
                    <a:pt x="41" y="128"/>
                    <a:pt x="42" y="127"/>
                  </a:cubicBezTo>
                  <a:cubicBezTo>
                    <a:pt x="43" y="126"/>
                    <a:pt x="48" y="127"/>
                    <a:pt x="49" y="126"/>
                  </a:cubicBezTo>
                  <a:cubicBezTo>
                    <a:pt x="49" y="125"/>
                    <a:pt x="55" y="118"/>
                    <a:pt x="56" y="119"/>
                  </a:cubicBezTo>
                  <a:cubicBezTo>
                    <a:pt x="57" y="119"/>
                    <a:pt x="60" y="120"/>
                    <a:pt x="61" y="119"/>
                  </a:cubicBezTo>
                  <a:cubicBezTo>
                    <a:pt x="62" y="118"/>
                    <a:pt x="64" y="115"/>
                    <a:pt x="66" y="114"/>
                  </a:cubicBezTo>
                  <a:cubicBezTo>
                    <a:pt x="67" y="114"/>
                    <a:pt x="72" y="109"/>
                    <a:pt x="73" y="108"/>
                  </a:cubicBezTo>
                  <a:cubicBezTo>
                    <a:pt x="74" y="107"/>
                    <a:pt x="76" y="104"/>
                    <a:pt x="77" y="104"/>
                  </a:cubicBezTo>
                  <a:cubicBezTo>
                    <a:pt x="78" y="104"/>
                    <a:pt x="80" y="104"/>
                    <a:pt x="81" y="103"/>
                  </a:cubicBezTo>
                  <a:cubicBezTo>
                    <a:pt x="83" y="103"/>
                    <a:pt x="85" y="102"/>
                    <a:pt x="85" y="101"/>
                  </a:cubicBezTo>
                  <a:cubicBezTo>
                    <a:pt x="85" y="100"/>
                    <a:pt x="84" y="97"/>
                    <a:pt x="85" y="96"/>
                  </a:cubicBezTo>
                  <a:cubicBezTo>
                    <a:pt x="86" y="95"/>
                    <a:pt x="88" y="93"/>
                    <a:pt x="89" y="93"/>
                  </a:cubicBezTo>
                  <a:cubicBezTo>
                    <a:pt x="90" y="93"/>
                    <a:pt x="93" y="93"/>
                    <a:pt x="93" y="93"/>
                  </a:cubicBezTo>
                  <a:cubicBezTo>
                    <a:pt x="94" y="92"/>
                    <a:pt x="97" y="92"/>
                    <a:pt x="97" y="91"/>
                  </a:cubicBezTo>
                  <a:cubicBezTo>
                    <a:pt x="97" y="90"/>
                    <a:pt x="97" y="87"/>
                    <a:pt x="97" y="87"/>
                  </a:cubicBezTo>
                  <a:cubicBezTo>
                    <a:pt x="98" y="86"/>
                    <a:pt x="101" y="83"/>
                    <a:pt x="102" y="83"/>
                  </a:cubicBezTo>
                  <a:cubicBezTo>
                    <a:pt x="103" y="83"/>
                    <a:pt x="108" y="83"/>
                    <a:pt x="108" y="82"/>
                  </a:cubicBezTo>
                  <a:cubicBezTo>
                    <a:pt x="108" y="81"/>
                    <a:pt x="111" y="79"/>
                    <a:pt x="112" y="79"/>
                  </a:cubicBezTo>
                  <a:cubicBezTo>
                    <a:pt x="113" y="80"/>
                    <a:pt x="115" y="81"/>
                    <a:pt x="116" y="80"/>
                  </a:cubicBezTo>
                  <a:cubicBezTo>
                    <a:pt x="117" y="79"/>
                    <a:pt x="119" y="79"/>
                    <a:pt x="120" y="79"/>
                  </a:cubicBezTo>
                  <a:cubicBezTo>
                    <a:pt x="122" y="80"/>
                    <a:pt x="124" y="80"/>
                    <a:pt x="125" y="80"/>
                  </a:cubicBezTo>
                  <a:cubicBezTo>
                    <a:pt x="126" y="79"/>
                    <a:pt x="126" y="77"/>
                    <a:pt x="126" y="76"/>
                  </a:cubicBezTo>
                  <a:cubicBezTo>
                    <a:pt x="126" y="75"/>
                    <a:pt x="126" y="70"/>
                    <a:pt x="128" y="70"/>
                  </a:cubicBezTo>
                  <a:cubicBezTo>
                    <a:pt x="129" y="70"/>
                    <a:pt x="131" y="70"/>
                    <a:pt x="132" y="69"/>
                  </a:cubicBezTo>
                  <a:cubicBezTo>
                    <a:pt x="134" y="67"/>
                    <a:pt x="137" y="64"/>
                    <a:pt x="136" y="63"/>
                  </a:cubicBezTo>
                  <a:cubicBezTo>
                    <a:pt x="135" y="63"/>
                    <a:pt x="137" y="60"/>
                    <a:pt x="138" y="59"/>
                  </a:cubicBezTo>
                  <a:cubicBezTo>
                    <a:pt x="139" y="59"/>
                    <a:pt x="141" y="57"/>
                    <a:pt x="142" y="58"/>
                  </a:cubicBezTo>
                  <a:cubicBezTo>
                    <a:pt x="142" y="58"/>
                    <a:pt x="144" y="58"/>
                    <a:pt x="145" y="58"/>
                  </a:cubicBezTo>
                  <a:cubicBezTo>
                    <a:pt x="146" y="57"/>
                    <a:pt x="148" y="56"/>
                    <a:pt x="148" y="54"/>
                  </a:cubicBezTo>
                  <a:cubicBezTo>
                    <a:pt x="148" y="53"/>
                    <a:pt x="148" y="52"/>
                    <a:pt x="150" y="51"/>
                  </a:cubicBezTo>
                  <a:cubicBezTo>
                    <a:pt x="151" y="50"/>
                    <a:pt x="152" y="50"/>
                    <a:pt x="153" y="49"/>
                  </a:cubicBezTo>
                  <a:cubicBezTo>
                    <a:pt x="154" y="48"/>
                    <a:pt x="155" y="43"/>
                    <a:pt x="156" y="44"/>
                  </a:cubicBezTo>
                  <a:cubicBezTo>
                    <a:pt x="157" y="44"/>
                    <a:pt x="158" y="44"/>
                    <a:pt x="159" y="43"/>
                  </a:cubicBezTo>
                  <a:cubicBezTo>
                    <a:pt x="160" y="41"/>
                    <a:pt x="163" y="38"/>
                    <a:pt x="164" y="38"/>
                  </a:cubicBezTo>
                  <a:cubicBezTo>
                    <a:pt x="164" y="38"/>
                    <a:pt x="167" y="38"/>
                    <a:pt x="168" y="37"/>
                  </a:cubicBezTo>
                  <a:cubicBezTo>
                    <a:pt x="168" y="36"/>
                    <a:pt x="168" y="34"/>
                    <a:pt x="168" y="34"/>
                  </a:cubicBezTo>
                  <a:cubicBezTo>
                    <a:pt x="169" y="34"/>
                    <a:pt x="168" y="33"/>
                    <a:pt x="167" y="31"/>
                  </a:cubicBezTo>
                  <a:cubicBezTo>
                    <a:pt x="167" y="31"/>
                    <a:pt x="168" y="28"/>
                    <a:pt x="168" y="29"/>
                  </a:cubicBezTo>
                  <a:cubicBezTo>
                    <a:pt x="169" y="29"/>
                    <a:pt x="171" y="30"/>
                    <a:pt x="172" y="29"/>
                  </a:cubicBezTo>
                  <a:cubicBezTo>
                    <a:pt x="172" y="29"/>
                    <a:pt x="176" y="24"/>
                    <a:pt x="177" y="24"/>
                  </a:cubicBezTo>
                  <a:cubicBezTo>
                    <a:pt x="177" y="24"/>
                    <a:pt x="178" y="23"/>
                    <a:pt x="178" y="22"/>
                  </a:cubicBezTo>
                  <a:cubicBezTo>
                    <a:pt x="178" y="21"/>
                    <a:pt x="178" y="19"/>
                    <a:pt x="178" y="19"/>
                  </a:cubicBezTo>
                  <a:cubicBezTo>
                    <a:pt x="179" y="19"/>
                    <a:pt x="180" y="18"/>
                    <a:pt x="180" y="17"/>
                  </a:cubicBezTo>
                  <a:cubicBezTo>
                    <a:pt x="180" y="16"/>
                    <a:pt x="180" y="15"/>
                    <a:pt x="180" y="15"/>
                  </a:cubicBezTo>
                  <a:cubicBezTo>
                    <a:pt x="180" y="15"/>
                    <a:pt x="182" y="15"/>
                    <a:pt x="183" y="16"/>
                  </a:cubicBezTo>
                  <a:cubicBezTo>
                    <a:pt x="183" y="16"/>
                    <a:pt x="183" y="18"/>
                    <a:pt x="184" y="18"/>
                  </a:cubicBezTo>
                  <a:cubicBezTo>
                    <a:pt x="184" y="18"/>
                    <a:pt x="186" y="20"/>
                    <a:pt x="187" y="20"/>
                  </a:cubicBezTo>
                  <a:cubicBezTo>
                    <a:pt x="187" y="19"/>
                    <a:pt x="188" y="18"/>
                    <a:pt x="189" y="19"/>
                  </a:cubicBezTo>
                  <a:cubicBezTo>
                    <a:pt x="190" y="20"/>
                    <a:pt x="191" y="21"/>
                    <a:pt x="190" y="22"/>
                  </a:cubicBezTo>
                  <a:cubicBezTo>
                    <a:pt x="190" y="22"/>
                    <a:pt x="190" y="23"/>
                    <a:pt x="190" y="24"/>
                  </a:cubicBezTo>
                  <a:cubicBezTo>
                    <a:pt x="190" y="25"/>
                    <a:pt x="189" y="26"/>
                    <a:pt x="190" y="26"/>
                  </a:cubicBezTo>
                  <a:cubicBezTo>
                    <a:pt x="191" y="26"/>
                    <a:pt x="193" y="27"/>
                    <a:pt x="192" y="27"/>
                  </a:cubicBezTo>
                  <a:cubicBezTo>
                    <a:pt x="192" y="28"/>
                    <a:pt x="190" y="29"/>
                    <a:pt x="191" y="30"/>
                  </a:cubicBezTo>
                  <a:cubicBezTo>
                    <a:pt x="192" y="31"/>
                    <a:pt x="192" y="32"/>
                    <a:pt x="193" y="32"/>
                  </a:cubicBezTo>
                  <a:cubicBezTo>
                    <a:pt x="195" y="32"/>
                    <a:pt x="196" y="31"/>
                    <a:pt x="196" y="32"/>
                  </a:cubicBezTo>
                  <a:cubicBezTo>
                    <a:pt x="196" y="33"/>
                    <a:pt x="195" y="35"/>
                    <a:pt x="196" y="36"/>
                  </a:cubicBezTo>
                  <a:cubicBezTo>
                    <a:pt x="197" y="36"/>
                    <a:pt x="201" y="38"/>
                    <a:pt x="200" y="39"/>
                  </a:cubicBezTo>
                  <a:cubicBezTo>
                    <a:pt x="200" y="39"/>
                    <a:pt x="197" y="42"/>
                    <a:pt x="199" y="42"/>
                  </a:cubicBezTo>
                  <a:cubicBezTo>
                    <a:pt x="201" y="42"/>
                    <a:pt x="202" y="43"/>
                    <a:pt x="202" y="44"/>
                  </a:cubicBezTo>
                  <a:cubicBezTo>
                    <a:pt x="202" y="44"/>
                    <a:pt x="203" y="46"/>
                    <a:pt x="204" y="45"/>
                  </a:cubicBezTo>
                  <a:cubicBezTo>
                    <a:pt x="205" y="45"/>
                    <a:pt x="209" y="41"/>
                    <a:pt x="210" y="40"/>
                  </a:cubicBezTo>
                  <a:cubicBezTo>
                    <a:pt x="210" y="40"/>
                    <a:pt x="214" y="36"/>
                    <a:pt x="213" y="35"/>
                  </a:cubicBezTo>
                  <a:cubicBezTo>
                    <a:pt x="213" y="35"/>
                    <a:pt x="210" y="34"/>
                    <a:pt x="211" y="34"/>
                  </a:cubicBezTo>
                  <a:cubicBezTo>
                    <a:pt x="212" y="33"/>
                    <a:pt x="216" y="29"/>
                    <a:pt x="217" y="28"/>
                  </a:cubicBezTo>
                  <a:cubicBezTo>
                    <a:pt x="218" y="28"/>
                    <a:pt x="222" y="25"/>
                    <a:pt x="223" y="25"/>
                  </a:cubicBezTo>
                  <a:cubicBezTo>
                    <a:pt x="224" y="25"/>
                    <a:pt x="226" y="24"/>
                    <a:pt x="227" y="23"/>
                  </a:cubicBezTo>
                  <a:cubicBezTo>
                    <a:pt x="227" y="23"/>
                    <a:pt x="229" y="21"/>
                    <a:pt x="229" y="20"/>
                  </a:cubicBezTo>
                  <a:cubicBezTo>
                    <a:pt x="228" y="19"/>
                    <a:pt x="227" y="16"/>
                    <a:pt x="228" y="16"/>
                  </a:cubicBezTo>
                  <a:cubicBezTo>
                    <a:pt x="229" y="15"/>
                    <a:pt x="230" y="12"/>
                    <a:pt x="231" y="12"/>
                  </a:cubicBezTo>
                  <a:cubicBezTo>
                    <a:pt x="231" y="12"/>
                    <a:pt x="236" y="9"/>
                    <a:pt x="237" y="8"/>
                  </a:cubicBezTo>
                  <a:cubicBezTo>
                    <a:pt x="238" y="8"/>
                    <a:pt x="239" y="8"/>
                    <a:pt x="239" y="7"/>
                  </a:cubicBezTo>
                  <a:cubicBezTo>
                    <a:pt x="240" y="6"/>
                    <a:pt x="242" y="5"/>
                    <a:pt x="242" y="5"/>
                  </a:cubicBezTo>
                  <a:cubicBezTo>
                    <a:pt x="243" y="5"/>
                    <a:pt x="243" y="4"/>
                    <a:pt x="243" y="3"/>
                  </a:cubicBezTo>
                  <a:cubicBezTo>
                    <a:pt x="243" y="3"/>
                    <a:pt x="243" y="0"/>
                    <a:pt x="244" y="0"/>
                  </a:cubicBezTo>
                  <a:cubicBezTo>
                    <a:pt x="245" y="0"/>
                    <a:pt x="247" y="3"/>
                    <a:pt x="247" y="4"/>
                  </a:cubicBezTo>
                  <a:cubicBezTo>
                    <a:pt x="247" y="5"/>
                    <a:pt x="248" y="5"/>
                    <a:pt x="249" y="4"/>
                  </a:cubicBezTo>
                  <a:cubicBezTo>
                    <a:pt x="249" y="3"/>
                    <a:pt x="250" y="1"/>
                    <a:pt x="251" y="2"/>
                  </a:cubicBezTo>
                  <a:cubicBezTo>
                    <a:pt x="251" y="2"/>
                    <a:pt x="253" y="2"/>
                    <a:pt x="254" y="2"/>
                  </a:cubicBezTo>
                  <a:cubicBezTo>
                    <a:pt x="255" y="1"/>
                    <a:pt x="256" y="0"/>
                    <a:pt x="256" y="1"/>
                  </a:cubicBezTo>
                  <a:cubicBezTo>
                    <a:pt x="257" y="1"/>
                    <a:pt x="259" y="3"/>
                    <a:pt x="260" y="3"/>
                  </a:cubicBezTo>
                  <a:cubicBezTo>
                    <a:pt x="261" y="3"/>
                    <a:pt x="262" y="2"/>
                    <a:pt x="264" y="4"/>
                  </a:cubicBezTo>
                  <a:cubicBezTo>
                    <a:pt x="263" y="5"/>
                    <a:pt x="257" y="13"/>
                    <a:pt x="256" y="14"/>
                  </a:cubicBezTo>
                  <a:cubicBezTo>
                    <a:pt x="255" y="16"/>
                    <a:pt x="256" y="19"/>
                    <a:pt x="256" y="20"/>
                  </a:cubicBezTo>
                  <a:cubicBezTo>
                    <a:pt x="257" y="21"/>
                    <a:pt x="246" y="30"/>
                    <a:pt x="246" y="31"/>
                  </a:cubicBezTo>
                  <a:cubicBezTo>
                    <a:pt x="246" y="32"/>
                    <a:pt x="242" y="36"/>
                    <a:pt x="241" y="37"/>
                  </a:cubicBezTo>
                  <a:cubicBezTo>
                    <a:pt x="240" y="38"/>
                    <a:pt x="244" y="40"/>
                    <a:pt x="243" y="41"/>
                  </a:cubicBezTo>
                  <a:cubicBezTo>
                    <a:pt x="243" y="42"/>
                    <a:pt x="240" y="40"/>
                    <a:pt x="239" y="40"/>
                  </a:cubicBezTo>
                  <a:cubicBezTo>
                    <a:pt x="238" y="39"/>
                    <a:pt x="232" y="45"/>
                    <a:pt x="231" y="46"/>
                  </a:cubicBezTo>
                  <a:cubicBezTo>
                    <a:pt x="230" y="47"/>
                    <a:pt x="231" y="49"/>
                    <a:pt x="231" y="50"/>
                  </a:cubicBezTo>
                  <a:cubicBezTo>
                    <a:pt x="231" y="51"/>
                    <a:pt x="230" y="52"/>
                    <a:pt x="230" y="53"/>
                  </a:cubicBezTo>
                  <a:cubicBezTo>
                    <a:pt x="229" y="53"/>
                    <a:pt x="229" y="54"/>
                    <a:pt x="229" y="56"/>
                  </a:cubicBezTo>
                  <a:cubicBezTo>
                    <a:pt x="229" y="58"/>
                    <a:pt x="226" y="59"/>
                    <a:pt x="225" y="62"/>
                  </a:cubicBezTo>
                  <a:cubicBezTo>
                    <a:pt x="224" y="66"/>
                    <a:pt x="222" y="68"/>
                    <a:pt x="222" y="69"/>
                  </a:cubicBezTo>
                  <a:cubicBezTo>
                    <a:pt x="222" y="71"/>
                    <a:pt x="219" y="75"/>
                    <a:pt x="219" y="77"/>
                  </a:cubicBezTo>
                  <a:cubicBezTo>
                    <a:pt x="218" y="78"/>
                    <a:pt x="213" y="83"/>
                    <a:pt x="212" y="84"/>
                  </a:cubicBezTo>
                  <a:cubicBezTo>
                    <a:pt x="210" y="85"/>
                    <a:pt x="207" y="88"/>
                    <a:pt x="207" y="89"/>
                  </a:cubicBezTo>
                  <a:cubicBezTo>
                    <a:pt x="206" y="90"/>
                    <a:pt x="204" y="90"/>
                    <a:pt x="203" y="90"/>
                  </a:cubicBezTo>
                  <a:cubicBezTo>
                    <a:pt x="203" y="90"/>
                    <a:pt x="199" y="93"/>
                    <a:pt x="198" y="95"/>
                  </a:cubicBezTo>
                  <a:cubicBezTo>
                    <a:pt x="196" y="96"/>
                    <a:pt x="193" y="95"/>
                    <a:pt x="193" y="96"/>
                  </a:cubicBezTo>
                  <a:cubicBezTo>
                    <a:pt x="192" y="97"/>
                    <a:pt x="190" y="97"/>
                    <a:pt x="190" y="97"/>
                  </a:cubicBezTo>
                  <a:cubicBezTo>
                    <a:pt x="189" y="97"/>
                    <a:pt x="187" y="99"/>
                    <a:pt x="187" y="100"/>
                  </a:cubicBezTo>
                  <a:cubicBezTo>
                    <a:pt x="187" y="101"/>
                    <a:pt x="185" y="107"/>
                    <a:pt x="184" y="108"/>
                  </a:cubicBezTo>
                  <a:cubicBezTo>
                    <a:pt x="184" y="109"/>
                    <a:pt x="184" y="112"/>
                    <a:pt x="184" y="114"/>
                  </a:cubicBezTo>
                  <a:cubicBezTo>
                    <a:pt x="184" y="115"/>
                    <a:pt x="184" y="117"/>
                    <a:pt x="183" y="117"/>
                  </a:cubicBezTo>
                  <a:cubicBezTo>
                    <a:pt x="182" y="117"/>
                    <a:pt x="182" y="118"/>
                    <a:pt x="183" y="119"/>
                  </a:cubicBezTo>
                  <a:cubicBezTo>
                    <a:pt x="183" y="119"/>
                    <a:pt x="184" y="122"/>
                    <a:pt x="184" y="123"/>
                  </a:cubicBezTo>
                  <a:cubicBezTo>
                    <a:pt x="184" y="124"/>
                    <a:pt x="185" y="125"/>
                    <a:pt x="186" y="127"/>
                  </a:cubicBezTo>
                  <a:cubicBezTo>
                    <a:pt x="187" y="129"/>
                    <a:pt x="186" y="129"/>
                    <a:pt x="185" y="129"/>
                  </a:cubicBezTo>
                  <a:cubicBezTo>
                    <a:pt x="184" y="129"/>
                    <a:pt x="187" y="131"/>
                    <a:pt x="187" y="131"/>
                  </a:cubicBezTo>
                  <a:cubicBezTo>
                    <a:pt x="187" y="132"/>
                    <a:pt x="185" y="133"/>
                    <a:pt x="184" y="134"/>
                  </a:cubicBezTo>
                  <a:cubicBezTo>
                    <a:pt x="182" y="134"/>
                    <a:pt x="180" y="136"/>
                    <a:pt x="180" y="137"/>
                  </a:cubicBezTo>
                  <a:cubicBezTo>
                    <a:pt x="181" y="138"/>
                    <a:pt x="184" y="135"/>
                    <a:pt x="184" y="136"/>
                  </a:cubicBezTo>
                  <a:cubicBezTo>
                    <a:pt x="185" y="137"/>
                    <a:pt x="187" y="135"/>
                    <a:pt x="187" y="135"/>
                  </a:cubicBezTo>
                  <a:cubicBezTo>
                    <a:pt x="188" y="135"/>
                    <a:pt x="188" y="135"/>
                    <a:pt x="189" y="136"/>
                  </a:cubicBezTo>
                  <a:cubicBezTo>
                    <a:pt x="189" y="137"/>
                    <a:pt x="190" y="138"/>
                    <a:pt x="190" y="137"/>
                  </a:cubicBezTo>
                  <a:cubicBezTo>
                    <a:pt x="190" y="136"/>
                    <a:pt x="192" y="135"/>
                    <a:pt x="193" y="135"/>
                  </a:cubicBezTo>
                  <a:cubicBezTo>
                    <a:pt x="194" y="135"/>
                    <a:pt x="194" y="138"/>
                    <a:pt x="194" y="140"/>
                  </a:cubicBezTo>
                  <a:cubicBezTo>
                    <a:pt x="194" y="141"/>
                    <a:pt x="195" y="138"/>
                    <a:pt x="196" y="137"/>
                  </a:cubicBezTo>
                  <a:cubicBezTo>
                    <a:pt x="197" y="136"/>
                    <a:pt x="197" y="136"/>
                    <a:pt x="198" y="136"/>
                  </a:cubicBezTo>
                  <a:cubicBezTo>
                    <a:pt x="199" y="136"/>
                    <a:pt x="199" y="139"/>
                    <a:pt x="199" y="140"/>
                  </a:cubicBezTo>
                  <a:cubicBezTo>
                    <a:pt x="199" y="141"/>
                    <a:pt x="200" y="140"/>
                    <a:pt x="201" y="139"/>
                  </a:cubicBezTo>
                  <a:cubicBezTo>
                    <a:pt x="202" y="138"/>
                    <a:pt x="203" y="140"/>
                    <a:pt x="204" y="141"/>
                  </a:cubicBezTo>
                  <a:cubicBezTo>
                    <a:pt x="205" y="141"/>
                    <a:pt x="207" y="143"/>
                    <a:pt x="207" y="144"/>
                  </a:cubicBezTo>
                  <a:cubicBezTo>
                    <a:pt x="207" y="145"/>
                    <a:pt x="205" y="150"/>
                    <a:pt x="205" y="151"/>
                  </a:cubicBezTo>
                  <a:cubicBezTo>
                    <a:pt x="205" y="153"/>
                    <a:pt x="201" y="156"/>
                    <a:pt x="200" y="157"/>
                  </a:cubicBezTo>
                  <a:cubicBezTo>
                    <a:pt x="199" y="157"/>
                    <a:pt x="197" y="154"/>
                    <a:pt x="196" y="153"/>
                  </a:cubicBezTo>
                  <a:cubicBezTo>
                    <a:pt x="195" y="152"/>
                    <a:pt x="197" y="150"/>
                    <a:pt x="197" y="149"/>
                  </a:cubicBezTo>
                  <a:cubicBezTo>
                    <a:pt x="197" y="148"/>
                    <a:pt x="196" y="147"/>
                    <a:pt x="195" y="147"/>
                  </a:cubicBezTo>
                  <a:cubicBezTo>
                    <a:pt x="194" y="147"/>
                    <a:pt x="194" y="150"/>
                    <a:pt x="194" y="151"/>
                  </a:cubicBezTo>
                  <a:cubicBezTo>
                    <a:pt x="193" y="152"/>
                    <a:pt x="195" y="154"/>
                    <a:pt x="196" y="156"/>
                  </a:cubicBezTo>
                  <a:cubicBezTo>
                    <a:pt x="196" y="157"/>
                    <a:pt x="194" y="157"/>
                    <a:pt x="194" y="157"/>
                  </a:cubicBezTo>
                  <a:cubicBezTo>
                    <a:pt x="193" y="156"/>
                    <a:pt x="190" y="156"/>
                    <a:pt x="189" y="156"/>
                  </a:cubicBezTo>
                  <a:cubicBezTo>
                    <a:pt x="187" y="156"/>
                    <a:pt x="184" y="153"/>
                    <a:pt x="183" y="152"/>
                  </a:cubicBezTo>
                  <a:cubicBezTo>
                    <a:pt x="181" y="151"/>
                    <a:pt x="179" y="153"/>
                    <a:pt x="178" y="153"/>
                  </a:cubicBezTo>
                  <a:cubicBezTo>
                    <a:pt x="177" y="152"/>
                    <a:pt x="173" y="154"/>
                    <a:pt x="171" y="154"/>
                  </a:cubicBezTo>
                  <a:cubicBezTo>
                    <a:pt x="169" y="155"/>
                    <a:pt x="167" y="154"/>
                    <a:pt x="165" y="154"/>
                  </a:cubicBezTo>
                  <a:cubicBezTo>
                    <a:pt x="163" y="153"/>
                    <a:pt x="168" y="152"/>
                    <a:pt x="169" y="151"/>
                  </a:cubicBezTo>
                  <a:cubicBezTo>
                    <a:pt x="170" y="150"/>
                    <a:pt x="172" y="151"/>
                    <a:pt x="173" y="151"/>
                  </a:cubicBezTo>
                  <a:cubicBezTo>
                    <a:pt x="174" y="152"/>
                    <a:pt x="177" y="151"/>
                    <a:pt x="179" y="150"/>
                  </a:cubicBezTo>
                  <a:cubicBezTo>
                    <a:pt x="180" y="149"/>
                    <a:pt x="176" y="147"/>
                    <a:pt x="175" y="147"/>
                  </a:cubicBezTo>
                  <a:cubicBezTo>
                    <a:pt x="174" y="147"/>
                    <a:pt x="170" y="143"/>
                    <a:pt x="169" y="143"/>
                  </a:cubicBezTo>
                  <a:cubicBezTo>
                    <a:pt x="169" y="142"/>
                    <a:pt x="166" y="144"/>
                    <a:pt x="164" y="147"/>
                  </a:cubicBezTo>
                  <a:cubicBezTo>
                    <a:pt x="162" y="149"/>
                    <a:pt x="164" y="150"/>
                    <a:pt x="164" y="152"/>
                  </a:cubicBezTo>
                  <a:cubicBezTo>
                    <a:pt x="164" y="154"/>
                    <a:pt x="153" y="158"/>
                    <a:pt x="150" y="160"/>
                  </a:cubicBezTo>
                  <a:cubicBezTo>
                    <a:pt x="148" y="161"/>
                    <a:pt x="143" y="163"/>
                    <a:pt x="140" y="165"/>
                  </a:cubicBezTo>
                  <a:cubicBezTo>
                    <a:pt x="136" y="167"/>
                    <a:pt x="130" y="171"/>
                    <a:pt x="127" y="172"/>
                  </a:cubicBezTo>
                  <a:cubicBezTo>
                    <a:pt x="125" y="172"/>
                    <a:pt x="116" y="177"/>
                    <a:pt x="113" y="180"/>
                  </a:cubicBezTo>
                  <a:cubicBezTo>
                    <a:pt x="110" y="183"/>
                    <a:pt x="101" y="191"/>
                    <a:pt x="100" y="192"/>
                  </a:cubicBezTo>
                  <a:cubicBezTo>
                    <a:pt x="100" y="194"/>
                    <a:pt x="99" y="199"/>
                    <a:pt x="99" y="201"/>
                  </a:cubicBezTo>
                  <a:cubicBezTo>
                    <a:pt x="100" y="203"/>
                    <a:pt x="96" y="206"/>
                    <a:pt x="95" y="208"/>
                  </a:cubicBezTo>
                  <a:cubicBezTo>
                    <a:pt x="95" y="209"/>
                    <a:pt x="95" y="219"/>
                    <a:pt x="95" y="221"/>
                  </a:cubicBezTo>
                  <a:cubicBezTo>
                    <a:pt x="95" y="222"/>
                    <a:pt x="96" y="227"/>
                    <a:pt x="96" y="232"/>
                  </a:cubicBezTo>
                  <a:cubicBezTo>
                    <a:pt x="96" y="237"/>
                    <a:pt x="93" y="237"/>
                    <a:pt x="93" y="241"/>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ln>
                  <a:solidFill>
                    <a:srgbClr val="72C7E7"/>
                  </a:solidFill>
                </a:ln>
                <a:solidFill>
                  <a:schemeClr val="accent1"/>
                </a:solidFill>
              </a:endParaRPr>
            </a:p>
          </p:txBody>
        </p:sp>
        <p:sp>
          <p:nvSpPr>
            <p:cNvPr id="249" name="Freeform 39">
              <a:extLst>
                <a:ext uri="{FF2B5EF4-FFF2-40B4-BE49-F238E27FC236}">
                  <a16:creationId xmlns:a16="http://schemas.microsoft.com/office/drawing/2014/main" id="{F192E250-2FDB-4477-935B-39E2088ED8AA}"/>
                </a:ext>
              </a:extLst>
            </p:cNvPr>
            <p:cNvSpPr>
              <a:spLocks/>
            </p:cNvSpPr>
            <p:nvPr/>
          </p:nvSpPr>
          <p:spPr bwMode="auto">
            <a:xfrm>
              <a:off x="3927370" y="2171058"/>
              <a:ext cx="17208" cy="26386"/>
            </a:xfrm>
            <a:custGeom>
              <a:avLst/>
              <a:gdLst>
                <a:gd name="T0" fmla="*/ 1 w 4"/>
                <a:gd name="T1" fmla="*/ 2 h 6"/>
                <a:gd name="T2" fmla="*/ 3 w 4"/>
                <a:gd name="T3" fmla="*/ 5 h 6"/>
                <a:gd name="T4" fmla="*/ 1 w 4"/>
                <a:gd name="T5" fmla="*/ 2 h 6"/>
              </a:gdLst>
              <a:ahLst/>
              <a:cxnLst>
                <a:cxn ang="0">
                  <a:pos x="T0" y="T1"/>
                </a:cxn>
                <a:cxn ang="0">
                  <a:pos x="T2" y="T3"/>
                </a:cxn>
                <a:cxn ang="0">
                  <a:pos x="T4" y="T5"/>
                </a:cxn>
              </a:cxnLst>
              <a:rect l="0" t="0" r="r" b="b"/>
              <a:pathLst>
                <a:path w="4" h="6">
                  <a:moveTo>
                    <a:pt x="1" y="2"/>
                  </a:moveTo>
                  <a:cubicBezTo>
                    <a:pt x="0" y="4"/>
                    <a:pt x="1" y="6"/>
                    <a:pt x="3" y="5"/>
                  </a:cubicBezTo>
                  <a:cubicBezTo>
                    <a:pt x="4" y="4"/>
                    <a:pt x="2" y="0"/>
                    <a:pt x="1" y="2"/>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50" name="Freeform 40">
              <a:extLst>
                <a:ext uri="{FF2B5EF4-FFF2-40B4-BE49-F238E27FC236}">
                  <a16:creationId xmlns:a16="http://schemas.microsoft.com/office/drawing/2014/main" id="{AAE30C3D-AFA3-49B9-AE17-9AA0247535D9}"/>
                </a:ext>
              </a:extLst>
            </p:cNvPr>
            <p:cNvSpPr>
              <a:spLocks/>
            </p:cNvSpPr>
            <p:nvPr/>
          </p:nvSpPr>
          <p:spPr bwMode="auto">
            <a:xfrm>
              <a:off x="3972112" y="2298401"/>
              <a:ext cx="12620" cy="22945"/>
            </a:xfrm>
            <a:custGeom>
              <a:avLst/>
              <a:gdLst>
                <a:gd name="T0" fmla="*/ 1 w 3"/>
                <a:gd name="T1" fmla="*/ 1 h 5"/>
                <a:gd name="T2" fmla="*/ 2 w 3"/>
                <a:gd name="T3" fmla="*/ 4 h 5"/>
                <a:gd name="T4" fmla="*/ 1 w 3"/>
                <a:gd name="T5" fmla="*/ 1 h 5"/>
              </a:gdLst>
              <a:ahLst/>
              <a:cxnLst>
                <a:cxn ang="0">
                  <a:pos x="T0" y="T1"/>
                </a:cxn>
                <a:cxn ang="0">
                  <a:pos x="T2" y="T3"/>
                </a:cxn>
                <a:cxn ang="0">
                  <a:pos x="T4" y="T5"/>
                </a:cxn>
              </a:cxnLst>
              <a:rect l="0" t="0" r="r" b="b"/>
              <a:pathLst>
                <a:path w="3" h="5">
                  <a:moveTo>
                    <a:pt x="1" y="1"/>
                  </a:moveTo>
                  <a:cubicBezTo>
                    <a:pt x="0" y="3"/>
                    <a:pt x="1" y="5"/>
                    <a:pt x="2" y="4"/>
                  </a:cubicBezTo>
                  <a:cubicBezTo>
                    <a:pt x="3" y="3"/>
                    <a:pt x="1" y="0"/>
                    <a:pt x="1" y="1"/>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51" name="Freeform 41">
              <a:extLst>
                <a:ext uri="{FF2B5EF4-FFF2-40B4-BE49-F238E27FC236}">
                  <a16:creationId xmlns:a16="http://schemas.microsoft.com/office/drawing/2014/main" id="{BB96FCFD-9AD5-4C52-A0CD-CA4D562493BE}"/>
                </a:ext>
              </a:extLst>
            </p:cNvPr>
            <p:cNvSpPr>
              <a:spLocks/>
            </p:cNvSpPr>
            <p:nvPr/>
          </p:nvSpPr>
          <p:spPr bwMode="auto">
            <a:xfrm>
              <a:off x="4192381" y="2276604"/>
              <a:ext cx="13767" cy="13767"/>
            </a:xfrm>
            <a:custGeom>
              <a:avLst/>
              <a:gdLst>
                <a:gd name="T0" fmla="*/ 0 w 3"/>
                <a:gd name="T1" fmla="*/ 1 h 3"/>
                <a:gd name="T2" fmla="*/ 3 w 3"/>
                <a:gd name="T3" fmla="*/ 2 h 3"/>
                <a:gd name="T4" fmla="*/ 0 w 3"/>
                <a:gd name="T5" fmla="*/ 1 h 3"/>
              </a:gdLst>
              <a:ahLst/>
              <a:cxnLst>
                <a:cxn ang="0">
                  <a:pos x="T0" y="T1"/>
                </a:cxn>
                <a:cxn ang="0">
                  <a:pos x="T2" y="T3"/>
                </a:cxn>
                <a:cxn ang="0">
                  <a:pos x="T4" y="T5"/>
                </a:cxn>
              </a:cxnLst>
              <a:rect l="0" t="0" r="r" b="b"/>
              <a:pathLst>
                <a:path w="3" h="3">
                  <a:moveTo>
                    <a:pt x="0" y="1"/>
                  </a:moveTo>
                  <a:cubicBezTo>
                    <a:pt x="0" y="3"/>
                    <a:pt x="3" y="3"/>
                    <a:pt x="3" y="2"/>
                  </a:cubicBezTo>
                  <a:cubicBezTo>
                    <a:pt x="3" y="0"/>
                    <a:pt x="0" y="0"/>
                    <a:pt x="0" y="1"/>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52" name="Freeform 42">
              <a:extLst>
                <a:ext uri="{FF2B5EF4-FFF2-40B4-BE49-F238E27FC236}">
                  <a16:creationId xmlns:a16="http://schemas.microsoft.com/office/drawing/2014/main" id="{47B3FB74-0493-4C33-BE2D-868507C0B3F9}"/>
                </a:ext>
              </a:extLst>
            </p:cNvPr>
            <p:cNvSpPr>
              <a:spLocks/>
            </p:cNvSpPr>
            <p:nvPr/>
          </p:nvSpPr>
          <p:spPr bwMode="auto">
            <a:xfrm>
              <a:off x="3798880" y="2210064"/>
              <a:ext cx="659659" cy="588531"/>
            </a:xfrm>
            <a:custGeom>
              <a:avLst/>
              <a:gdLst>
                <a:gd name="T0" fmla="*/ 144 w 149"/>
                <a:gd name="T1" fmla="*/ 21 h 133"/>
                <a:gd name="T2" fmla="*/ 139 w 149"/>
                <a:gd name="T3" fmla="*/ 25 h 133"/>
                <a:gd name="T4" fmla="*/ 131 w 149"/>
                <a:gd name="T5" fmla="*/ 30 h 133"/>
                <a:gd name="T6" fmla="*/ 124 w 149"/>
                <a:gd name="T7" fmla="*/ 31 h 133"/>
                <a:gd name="T8" fmla="*/ 119 w 149"/>
                <a:gd name="T9" fmla="*/ 36 h 133"/>
                <a:gd name="T10" fmla="*/ 114 w 149"/>
                <a:gd name="T11" fmla="*/ 46 h 133"/>
                <a:gd name="T12" fmla="*/ 106 w 149"/>
                <a:gd name="T13" fmla="*/ 52 h 133"/>
                <a:gd name="T14" fmla="*/ 87 w 149"/>
                <a:gd name="T15" fmla="*/ 54 h 133"/>
                <a:gd name="T16" fmla="*/ 82 w 149"/>
                <a:gd name="T17" fmla="*/ 54 h 133"/>
                <a:gd name="T18" fmla="*/ 63 w 149"/>
                <a:gd name="T19" fmla="*/ 44 h 133"/>
                <a:gd name="T20" fmla="*/ 43 w 149"/>
                <a:gd name="T21" fmla="*/ 32 h 133"/>
                <a:gd name="T22" fmla="*/ 35 w 149"/>
                <a:gd name="T23" fmla="*/ 28 h 133"/>
                <a:gd name="T24" fmla="*/ 15 w 149"/>
                <a:gd name="T25" fmla="*/ 10 h 133"/>
                <a:gd name="T26" fmla="*/ 17 w 149"/>
                <a:gd name="T27" fmla="*/ 16 h 133"/>
                <a:gd name="T28" fmla="*/ 19 w 149"/>
                <a:gd name="T29" fmla="*/ 20 h 133"/>
                <a:gd name="T30" fmla="*/ 21 w 149"/>
                <a:gd name="T31" fmla="*/ 25 h 133"/>
                <a:gd name="T32" fmla="*/ 13 w 149"/>
                <a:gd name="T33" fmla="*/ 20 h 133"/>
                <a:gd name="T34" fmla="*/ 11 w 149"/>
                <a:gd name="T35" fmla="*/ 16 h 133"/>
                <a:gd name="T36" fmla="*/ 11 w 149"/>
                <a:gd name="T37" fmla="*/ 10 h 133"/>
                <a:gd name="T38" fmla="*/ 13 w 149"/>
                <a:gd name="T39" fmla="*/ 6 h 133"/>
                <a:gd name="T40" fmla="*/ 8 w 149"/>
                <a:gd name="T41" fmla="*/ 3 h 133"/>
                <a:gd name="T42" fmla="*/ 8 w 149"/>
                <a:gd name="T43" fmla="*/ 9 h 133"/>
                <a:gd name="T44" fmla="*/ 4 w 149"/>
                <a:gd name="T45" fmla="*/ 10 h 133"/>
                <a:gd name="T46" fmla="*/ 4 w 149"/>
                <a:gd name="T47" fmla="*/ 17 h 133"/>
                <a:gd name="T48" fmla="*/ 8 w 149"/>
                <a:gd name="T49" fmla="*/ 31 h 133"/>
                <a:gd name="T50" fmla="*/ 11 w 149"/>
                <a:gd name="T51" fmla="*/ 41 h 133"/>
                <a:gd name="T52" fmla="*/ 10 w 149"/>
                <a:gd name="T53" fmla="*/ 48 h 133"/>
                <a:gd name="T54" fmla="*/ 17 w 149"/>
                <a:gd name="T55" fmla="*/ 54 h 133"/>
                <a:gd name="T56" fmla="*/ 22 w 149"/>
                <a:gd name="T57" fmla="*/ 68 h 133"/>
                <a:gd name="T58" fmla="*/ 26 w 149"/>
                <a:gd name="T59" fmla="*/ 70 h 133"/>
                <a:gd name="T60" fmla="*/ 35 w 149"/>
                <a:gd name="T61" fmla="*/ 75 h 133"/>
                <a:gd name="T62" fmla="*/ 42 w 149"/>
                <a:gd name="T63" fmla="*/ 82 h 133"/>
                <a:gd name="T64" fmla="*/ 42 w 149"/>
                <a:gd name="T65" fmla="*/ 94 h 133"/>
                <a:gd name="T66" fmla="*/ 32 w 149"/>
                <a:gd name="T67" fmla="*/ 107 h 133"/>
                <a:gd name="T68" fmla="*/ 26 w 149"/>
                <a:gd name="T69" fmla="*/ 122 h 133"/>
                <a:gd name="T70" fmla="*/ 37 w 149"/>
                <a:gd name="T71" fmla="*/ 132 h 133"/>
                <a:gd name="T72" fmla="*/ 39 w 149"/>
                <a:gd name="T73" fmla="*/ 123 h 133"/>
                <a:gd name="T74" fmla="*/ 44 w 149"/>
                <a:gd name="T75" fmla="*/ 115 h 133"/>
                <a:gd name="T76" fmla="*/ 50 w 149"/>
                <a:gd name="T77" fmla="*/ 117 h 133"/>
                <a:gd name="T78" fmla="*/ 54 w 149"/>
                <a:gd name="T79" fmla="*/ 115 h 133"/>
                <a:gd name="T80" fmla="*/ 60 w 149"/>
                <a:gd name="T81" fmla="*/ 107 h 133"/>
                <a:gd name="T82" fmla="*/ 66 w 149"/>
                <a:gd name="T83" fmla="*/ 106 h 133"/>
                <a:gd name="T84" fmla="*/ 74 w 149"/>
                <a:gd name="T85" fmla="*/ 106 h 133"/>
                <a:gd name="T86" fmla="*/ 80 w 149"/>
                <a:gd name="T87" fmla="*/ 103 h 133"/>
                <a:gd name="T88" fmla="*/ 87 w 149"/>
                <a:gd name="T89" fmla="*/ 96 h 133"/>
                <a:gd name="T90" fmla="*/ 90 w 149"/>
                <a:gd name="T91" fmla="*/ 89 h 133"/>
                <a:gd name="T92" fmla="*/ 105 w 149"/>
                <a:gd name="T93" fmla="*/ 79 h 133"/>
                <a:gd name="T94" fmla="*/ 113 w 149"/>
                <a:gd name="T95" fmla="*/ 71 h 133"/>
                <a:gd name="T96" fmla="*/ 121 w 149"/>
                <a:gd name="T97" fmla="*/ 60 h 133"/>
                <a:gd name="T98" fmla="*/ 131 w 149"/>
                <a:gd name="T99" fmla="*/ 66 h 133"/>
                <a:gd name="T100" fmla="*/ 137 w 149"/>
                <a:gd name="T101" fmla="*/ 50 h 133"/>
                <a:gd name="T102" fmla="*/ 145 w 149"/>
                <a:gd name="T103" fmla="*/ 39 h 133"/>
                <a:gd name="T104" fmla="*/ 139 w 149"/>
                <a:gd name="T105" fmla="*/ 37 h 133"/>
                <a:gd name="T106" fmla="*/ 142 w 149"/>
                <a:gd name="T107" fmla="*/ 26 h 133"/>
                <a:gd name="T108" fmla="*/ 147 w 149"/>
                <a:gd name="T109"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 h="133">
                  <a:moveTo>
                    <a:pt x="147" y="22"/>
                  </a:moveTo>
                  <a:cubicBezTo>
                    <a:pt x="146" y="21"/>
                    <a:pt x="145" y="21"/>
                    <a:pt x="144" y="21"/>
                  </a:cubicBezTo>
                  <a:cubicBezTo>
                    <a:pt x="143" y="22"/>
                    <a:pt x="140" y="21"/>
                    <a:pt x="140" y="22"/>
                  </a:cubicBezTo>
                  <a:cubicBezTo>
                    <a:pt x="140" y="24"/>
                    <a:pt x="140" y="25"/>
                    <a:pt x="139" y="25"/>
                  </a:cubicBezTo>
                  <a:cubicBezTo>
                    <a:pt x="137" y="25"/>
                    <a:pt x="135" y="26"/>
                    <a:pt x="135" y="26"/>
                  </a:cubicBezTo>
                  <a:cubicBezTo>
                    <a:pt x="134" y="27"/>
                    <a:pt x="132" y="30"/>
                    <a:pt x="131" y="30"/>
                  </a:cubicBezTo>
                  <a:cubicBezTo>
                    <a:pt x="130" y="30"/>
                    <a:pt x="128" y="30"/>
                    <a:pt x="127" y="31"/>
                  </a:cubicBezTo>
                  <a:cubicBezTo>
                    <a:pt x="127" y="31"/>
                    <a:pt x="124" y="30"/>
                    <a:pt x="124" y="31"/>
                  </a:cubicBezTo>
                  <a:cubicBezTo>
                    <a:pt x="123" y="32"/>
                    <a:pt x="122" y="34"/>
                    <a:pt x="122" y="34"/>
                  </a:cubicBezTo>
                  <a:cubicBezTo>
                    <a:pt x="121" y="34"/>
                    <a:pt x="119" y="35"/>
                    <a:pt x="119" y="36"/>
                  </a:cubicBezTo>
                  <a:cubicBezTo>
                    <a:pt x="119" y="37"/>
                    <a:pt x="116" y="42"/>
                    <a:pt x="115" y="43"/>
                  </a:cubicBezTo>
                  <a:cubicBezTo>
                    <a:pt x="114" y="43"/>
                    <a:pt x="114" y="46"/>
                    <a:pt x="114" y="46"/>
                  </a:cubicBezTo>
                  <a:cubicBezTo>
                    <a:pt x="113" y="46"/>
                    <a:pt x="110" y="50"/>
                    <a:pt x="110" y="50"/>
                  </a:cubicBezTo>
                  <a:cubicBezTo>
                    <a:pt x="109" y="50"/>
                    <a:pt x="107" y="52"/>
                    <a:pt x="106" y="52"/>
                  </a:cubicBezTo>
                  <a:cubicBezTo>
                    <a:pt x="105" y="52"/>
                    <a:pt x="101" y="52"/>
                    <a:pt x="101" y="53"/>
                  </a:cubicBezTo>
                  <a:cubicBezTo>
                    <a:pt x="100" y="54"/>
                    <a:pt x="88" y="54"/>
                    <a:pt x="87" y="54"/>
                  </a:cubicBezTo>
                  <a:cubicBezTo>
                    <a:pt x="86" y="53"/>
                    <a:pt x="85" y="58"/>
                    <a:pt x="85" y="57"/>
                  </a:cubicBezTo>
                  <a:cubicBezTo>
                    <a:pt x="84" y="56"/>
                    <a:pt x="80" y="54"/>
                    <a:pt x="82" y="54"/>
                  </a:cubicBezTo>
                  <a:cubicBezTo>
                    <a:pt x="83" y="54"/>
                    <a:pt x="84" y="53"/>
                    <a:pt x="83" y="52"/>
                  </a:cubicBezTo>
                  <a:cubicBezTo>
                    <a:pt x="82" y="51"/>
                    <a:pt x="65" y="44"/>
                    <a:pt x="63" y="44"/>
                  </a:cubicBezTo>
                  <a:cubicBezTo>
                    <a:pt x="62" y="43"/>
                    <a:pt x="55" y="41"/>
                    <a:pt x="53" y="39"/>
                  </a:cubicBezTo>
                  <a:cubicBezTo>
                    <a:pt x="51" y="38"/>
                    <a:pt x="44" y="32"/>
                    <a:pt x="43" y="32"/>
                  </a:cubicBezTo>
                  <a:cubicBezTo>
                    <a:pt x="42" y="32"/>
                    <a:pt x="41" y="32"/>
                    <a:pt x="40" y="31"/>
                  </a:cubicBezTo>
                  <a:cubicBezTo>
                    <a:pt x="38" y="30"/>
                    <a:pt x="36" y="28"/>
                    <a:pt x="35" y="28"/>
                  </a:cubicBezTo>
                  <a:cubicBezTo>
                    <a:pt x="35" y="28"/>
                    <a:pt x="29" y="27"/>
                    <a:pt x="28" y="25"/>
                  </a:cubicBezTo>
                  <a:cubicBezTo>
                    <a:pt x="27" y="24"/>
                    <a:pt x="16" y="12"/>
                    <a:pt x="15" y="10"/>
                  </a:cubicBezTo>
                  <a:cubicBezTo>
                    <a:pt x="14" y="9"/>
                    <a:pt x="13" y="9"/>
                    <a:pt x="13" y="10"/>
                  </a:cubicBezTo>
                  <a:cubicBezTo>
                    <a:pt x="14" y="12"/>
                    <a:pt x="16" y="15"/>
                    <a:pt x="17" y="16"/>
                  </a:cubicBezTo>
                  <a:cubicBezTo>
                    <a:pt x="18" y="16"/>
                    <a:pt x="15" y="17"/>
                    <a:pt x="16" y="18"/>
                  </a:cubicBezTo>
                  <a:cubicBezTo>
                    <a:pt x="18" y="19"/>
                    <a:pt x="19" y="20"/>
                    <a:pt x="19" y="20"/>
                  </a:cubicBezTo>
                  <a:cubicBezTo>
                    <a:pt x="20" y="20"/>
                    <a:pt x="22" y="21"/>
                    <a:pt x="23" y="22"/>
                  </a:cubicBezTo>
                  <a:cubicBezTo>
                    <a:pt x="25" y="24"/>
                    <a:pt x="23" y="26"/>
                    <a:pt x="21" y="25"/>
                  </a:cubicBezTo>
                  <a:cubicBezTo>
                    <a:pt x="19" y="24"/>
                    <a:pt x="17" y="24"/>
                    <a:pt x="16" y="23"/>
                  </a:cubicBezTo>
                  <a:cubicBezTo>
                    <a:pt x="16" y="22"/>
                    <a:pt x="14" y="20"/>
                    <a:pt x="13" y="20"/>
                  </a:cubicBezTo>
                  <a:cubicBezTo>
                    <a:pt x="13" y="20"/>
                    <a:pt x="12" y="20"/>
                    <a:pt x="12" y="19"/>
                  </a:cubicBezTo>
                  <a:cubicBezTo>
                    <a:pt x="12" y="17"/>
                    <a:pt x="12" y="16"/>
                    <a:pt x="11" y="16"/>
                  </a:cubicBezTo>
                  <a:cubicBezTo>
                    <a:pt x="10" y="16"/>
                    <a:pt x="9" y="15"/>
                    <a:pt x="10" y="14"/>
                  </a:cubicBezTo>
                  <a:cubicBezTo>
                    <a:pt x="11" y="13"/>
                    <a:pt x="13" y="10"/>
                    <a:pt x="11" y="10"/>
                  </a:cubicBezTo>
                  <a:cubicBezTo>
                    <a:pt x="10" y="9"/>
                    <a:pt x="10" y="8"/>
                    <a:pt x="11" y="8"/>
                  </a:cubicBezTo>
                  <a:cubicBezTo>
                    <a:pt x="12" y="7"/>
                    <a:pt x="14" y="7"/>
                    <a:pt x="13" y="6"/>
                  </a:cubicBezTo>
                  <a:cubicBezTo>
                    <a:pt x="12" y="5"/>
                    <a:pt x="10" y="2"/>
                    <a:pt x="10" y="0"/>
                  </a:cubicBezTo>
                  <a:cubicBezTo>
                    <a:pt x="10" y="0"/>
                    <a:pt x="8" y="1"/>
                    <a:pt x="8" y="3"/>
                  </a:cubicBezTo>
                  <a:cubicBezTo>
                    <a:pt x="9" y="4"/>
                    <a:pt x="8" y="5"/>
                    <a:pt x="7" y="6"/>
                  </a:cubicBezTo>
                  <a:cubicBezTo>
                    <a:pt x="6" y="7"/>
                    <a:pt x="7" y="8"/>
                    <a:pt x="8" y="9"/>
                  </a:cubicBezTo>
                  <a:cubicBezTo>
                    <a:pt x="8" y="10"/>
                    <a:pt x="6" y="10"/>
                    <a:pt x="6" y="11"/>
                  </a:cubicBezTo>
                  <a:cubicBezTo>
                    <a:pt x="6" y="11"/>
                    <a:pt x="4" y="10"/>
                    <a:pt x="4" y="10"/>
                  </a:cubicBezTo>
                  <a:cubicBezTo>
                    <a:pt x="3" y="10"/>
                    <a:pt x="2" y="12"/>
                    <a:pt x="1" y="12"/>
                  </a:cubicBezTo>
                  <a:cubicBezTo>
                    <a:pt x="0" y="13"/>
                    <a:pt x="3" y="16"/>
                    <a:pt x="4" y="17"/>
                  </a:cubicBezTo>
                  <a:cubicBezTo>
                    <a:pt x="4" y="18"/>
                    <a:pt x="4" y="20"/>
                    <a:pt x="4" y="21"/>
                  </a:cubicBezTo>
                  <a:cubicBezTo>
                    <a:pt x="4" y="22"/>
                    <a:pt x="8" y="30"/>
                    <a:pt x="8" y="31"/>
                  </a:cubicBezTo>
                  <a:cubicBezTo>
                    <a:pt x="9" y="32"/>
                    <a:pt x="8" y="35"/>
                    <a:pt x="8" y="36"/>
                  </a:cubicBezTo>
                  <a:cubicBezTo>
                    <a:pt x="8" y="37"/>
                    <a:pt x="10" y="41"/>
                    <a:pt x="11" y="41"/>
                  </a:cubicBezTo>
                  <a:cubicBezTo>
                    <a:pt x="11" y="42"/>
                    <a:pt x="11" y="44"/>
                    <a:pt x="10" y="44"/>
                  </a:cubicBezTo>
                  <a:cubicBezTo>
                    <a:pt x="9" y="45"/>
                    <a:pt x="10" y="47"/>
                    <a:pt x="10" y="48"/>
                  </a:cubicBezTo>
                  <a:cubicBezTo>
                    <a:pt x="10" y="49"/>
                    <a:pt x="13" y="50"/>
                    <a:pt x="13" y="50"/>
                  </a:cubicBezTo>
                  <a:cubicBezTo>
                    <a:pt x="14" y="50"/>
                    <a:pt x="16" y="53"/>
                    <a:pt x="17" y="54"/>
                  </a:cubicBezTo>
                  <a:cubicBezTo>
                    <a:pt x="18" y="55"/>
                    <a:pt x="17" y="62"/>
                    <a:pt x="18" y="63"/>
                  </a:cubicBezTo>
                  <a:cubicBezTo>
                    <a:pt x="18" y="63"/>
                    <a:pt x="21" y="67"/>
                    <a:pt x="22" y="68"/>
                  </a:cubicBezTo>
                  <a:cubicBezTo>
                    <a:pt x="22" y="69"/>
                    <a:pt x="24" y="68"/>
                    <a:pt x="24" y="67"/>
                  </a:cubicBezTo>
                  <a:cubicBezTo>
                    <a:pt x="25" y="66"/>
                    <a:pt x="26" y="69"/>
                    <a:pt x="26" y="70"/>
                  </a:cubicBezTo>
                  <a:cubicBezTo>
                    <a:pt x="27" y="72"/>
                    <a:pt x="29" y="68"/>
                    <a:pt x="29" y="68"/>
                  </a:cubicBezTo>
                  <a:cubicBezTo>
                    <a:pt x="30" y="67"/>
                    <a:pt x="34" y="73"/>
                    <a:pt x="35" y="75"/>
                  </a:cubicBezTo>
                  <a:cubicBezTo>
                    <a:pt x="36" y="77"/>
                    <a:pt x="37" y="76"/>
                    <a:pt x="38" y="76"/>
                  </a:cubicBezTo>
                  <a:cubicBezTo>
                    <a:pt x="39" y="76"/>
                    <a:pt x="41" y="80"/>
                    <a:pt x="42" y="82"/>
                  </a:cubicBezTo>
                  <a:cubicBezTo>
                    <a:pt x="43" y="84"/>
                    <a:pt x="44" y="84"/>
                    <a:pt x="43" y="86"/>
                  </a:cubicBezTo>
                  <a:cubicBezTo>
                    <a:pt x="42" y="88"/>
                    <a:pt x="42" y="92"/>
                    <a:pt x="42" y="94"/>
                  </a:cubicBezTo>
                  <a:cubicBezTo>
                    <a:pt x="42" y="96"/>
                    <a:pt x="39" y="98"/>
                    <a:pt x="37" y="99"/>
                  </a:cubicBezTo>
                  <a:cubicBezTo>
                    <a:pt x="35" y="100"/>
                    <a:pt x="33" y="105"/>
                    <a:pt x="32" y="107"/>
                  </a:cubicBezTo>
                  <a:cubicBezTo>
                    <a:pt x="32" y="108"/>
                    <a:pt x="27" y="113"/>
                    <a:pt x="26" y="115"/>
                  </a:cubicBezTo>
                  <a:cubicBezTo>
                    <a:pt x="25" y="116"/>
                    <a:pt x="26" y="121"/>
                    <a:pt x="26" y="122"/>
                  </a:cubicBezTo>
                  <a:cubicBezTo>
                    <a:pt x="28" y="123"/>
                    <a:pt x="29" y="127"/>
                    <a:pt x="30" y="127"/>
                  </a:cubicBezTo>
                  <a:cubicBezTo>
                    <a:pt x="31" y="127"/>
                    <a:pt x="37" y="133"/>
                    <a:pt x="37" y="132"/>
                  </a:cubicBezTo>
                  <a:cubicBezTo>
                    <a:pt x="37" y="131"/>
                    <a:pt x="40" y="127"/>
                    <a:pt x="39" y="126"/>
                  </a:cubicBezTo>
                  <a:cubicBezTo>
                    <a:pt x="38" y="125"/>
                    <a:pt x="38" y="124"/>
                    <a:pt x="39" y="123"/>
                  </a:cubicBezTo>
                  <a:cubicBezTo>
                    <a:pt x="41" y="122"/>
                    <a:pt x="42" y="121"/>
                    <a:pt x="42" y="120"/>
                  </a:cubicBezTo>
                  <a:cubicBezTo>
                    <a:pt x="42" y="119"/>
                    <a:pt x="43" y="115"/>
                    <a:pt x="44" y="115"/>
                  </a:cubicBezTo>
                  <a:cubicBezTo>
                    <a:pt x="45" y="116"/>
                    <a:pt x="47" y="120"/>
                    <a:pt x="47" y="119"/>
                  </a:cubicBezTo>
                  <a:cubicBezTo>
                    <a:pt x="48" y="118"/>
                    <a:pt x="49" y="116"/>
                    <a:pt x="50" y="117"/>
                  </a:cubicBezTo>
                  <a:cubicBezTo>
                    <a:pt x="52" y="119"/>
                    <a:pt x="52" y="121"/>
                    <a:pt x="53" y="121"/>
                  </a:cubicBezTo>
                  <a:cubicBezTo>
                    <a:pt x="55" y="120"/>
                    <a:pt x="54" y="116"/>
                    <a:pt x="54" y="115"/>
                  </a:cubicBezTo>
                  <a:cubicBezTo>
                    <a:pt x="54" y="113"/>
                    <a:pt x="55" y="112"/>
                    <a:pt x="56" y="111"/>
                  </a:cubicBezTo>
                  <a:cubicBezTo>
                    <a:pt x="57" y="110"/>
                    <a:pt x="60" y="107"/>
                    <a:pt x="60" y="107"/>
                  </a:cubicBezTo>
                  <a:cubicBezTo>
                    <a:pt x="60" y="108"/>
                    <a:pt x="62" y="109"/>
                    <a:pt x="63" y="108"/>
                  </a:cubicBezTo>
                  <a:cubicBezTo>
                    <a:pt x="64" y="107"/>
                    <a:pt x="66" y="106"/>
                    <a:pt x="66" y="106"/>
                  </a:cubicBezTo>
                  <a:cubicBezTo>
                    <a:pt x="67" y="107"/>
                    <a:pt x="71" y="110"/>
                    <a:pt x="71" y="110"/>
                  </a:cubicBezTo>
                  <a:cubicBezTo>
                    <a:pt x="72" y="109"/>
                    <a:pt x="74" y="108"/>
                    <a:pt x="74" y="106"/>
                  </a:cubicBezTo>
                  <a:cubicBezTo>
                    <a:pt x="74" y="105"/>
                    <a:pt x="76" y="103"/>
                    <a:pt x="77" y="103"/>
                  </a:cubicBezTo>
                  <a:cubicBezTo>
                    <a:pt x="78" y="103"/>
                    <a:pt x="80" y="104"/>
                    <a:pt x="80" y="103"/>
                  </a:cubicBezTo>
                  <a:cubicBezTo>
                    <a:pt x="80" y="103"/>
                    <a:pt x="82" y="100"/>
                    <a:pt x="83" y="100"/>
                  </a:cubicBezTo>
                  <a:cubicBezTo>
                    <a:pt x="84" y="99"/>
                    <a:pt x="86" y="95"/>
                    <a:pt x="87" y="96"/>
                  </a:cubicBezTo>
                  <a:cubicBezTo>
                    <a:pt x="89" y="97"/>
                    <a:pt x="90" y="96"/>
                    <a:pt x="90" y="94"/>
                  </a:cubicBezTo>
                  <a:cubicBezTo>
                    <a:pt x="89" y="93"/>
                    <a:pt x="88" y="90"/>
                    <a:pt x="90" y="89"/>
                  </a:cubicBezTo>
                  <a:cubicBezTo>
                    <a:pt x="92" y="89"/>
                    <a:pt x="97" y="85"/>
                    <a:pt x="98" y="85"/>
                  </a:cubicBezTo>
                  <a:cubicBezTo>
                    <a:pt x="99" y="84"/>
                    <a:pt x="105" y="81"/>
                    <a:pt x="105" y="79"/>
                  </a:cubicBezTo>
                  <a:cubicBezTo>
                    <a:pt x="105" y="78"/>
                    <a:pt x="105" y="73"/>
                    <a:pt x="107" y="73"/>
                  </a:cubicBezTo>
                  <a:cubicBezTo>
                    <a:pt x="109" y="73"/>
                    <a:pt x="112" y="72"/>
                    <a:pt x="113" y="71"/>
                  </a:cubicBezTo>
                  <a:cubicBezTo>
                    <a:pt x="114" y="70"/>
                    <a:pt x="120" y="66"/>
                    <a:pt x="119" y="65"/>
                  </a:cubicBezTo>
                  <a:cubicBezTo>
                    <a:pt x="118" y="64"/>
                    <a:pt x="121" y="60"/>
                    <a:pt x="121" y="60"/>
                  </a:cubicBezTo>
                  <a:cubicBezTo>
                    <a:pt x="121" y="59"/>
                    <a:pt x="121" y="55"/>
                    <a:pt x="123" y="58"/>
                  </a:cubicBezTo>
                  <a:cubicBezTo>
                    <a:pt x="125" y="61"/>
                    <a:pt x="131" y="67"/>
                    <a:pt x="131" y="66"/>
                  </a:cubicBezTo>
                  <a:cubicBezTo>
                    <a:pt x="130" y="64"/>
                    <a:pt x="133" y="58"/>
                    <a:pt x="134" y="57"/>
                  </a:cubicBezTo>
                  <a:cubicBezTo>
                    <a:pt x="135" y="56"/>
                    <a:pt x="136" y="52"/>
                    <a:pt x="137" y="50"/>
                  </a:cubicBezTo>
                  <a:cubicBezTo>
                    <a:pt x="137" y="48"/>
                    <a:pt x="138" y="44"/>
                    <a:pt x="140" y="43"/>
                  </a:cubicBezTo>
                  <a:cubicBezTo>
                    <a:pt x="142" y="43"/>
                    <a:pt x="147" y="40"/>
                    <a:pt x="145" y="39"/>
                  </a:cubicBezTo>
                  <a:cubicBezTo>
                    <a:pt x="144" y="38"/>
                    <a:pt x="144" y="36"/>
                    <a:pt x="143" y="37"/>
                  </a:cubicBezTo>
                  <a:cubicBezTo>
                    <a:pt x="142" y="37"/>
                    <a:pt x="138" y="39"/>
                    <a:pt x="139" y="37"/>
                  </a:cubicBezTo>
                  <a:cubicBezTo>
                    <a:pt x="140" y="35"/>
                    <a:pt x="141" y="32"/>
                    <a:pt x="140" y="31"/>
                  </a:cubicBezTo>
                  <a:cubicBezTo>
                    <a:pt x="140" y="30"/>
                    <a:pt x="139" y="27"/>
                    <a:pt x="142" y="26"/>
                  </a:cubicBezTo>
                  <a:cubicBezTo>
                    <a:pt x="144" y="26"/>
                    <a:pt x="149" y="26"/>
                    <a:pt x="148" y="25"/>
                  </a:cubicBezTo>
                  <a:cubicBezTo>
                    <a:pt x="147" y="24"/>
                    <a:pt x="147" y="22"/>
                    <a:pt x="147" y="22"/>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53" name="Freeform 43">
              <a:extLst>
                <a:ext uri="{FF2B5EF4-FFF2-40B4-BE49-F238E27FC236}">
                  <a16:creationId xmlns:a16="http://schemas.microsoft.com/office/drawing/2014/main" id="{0D0C732C-9E6F-4E50-A248-15800A829353}"/>
                </a:ext>
              </a:extLst>
            </p:cNvPr>
            <p:cNvSpPr>
              <a:spLocks/>
            </p:cNvSpPr>
            <p:nvPr/>
          </p:nvSpPr>
          <p:spPr bwMode="auto">
            <a:xfrm>
              <a:off x="3467329" y="2595535"/>
              <a:ext cx="521991" cy="821419"/>
            </a:xfrm>
            <a:custGeom>
              <a:avLst/>
              <a:gdLst>
                <a:gd name="T0" fmla="*/ 30 w 118"/>
                <a:gd name="T1" fmla="*/ 179 h 186"/>
                <a:gd name="T2" fmla="*/ 37 w 118"/>
                <a:gd name="T3" fmla="*/ 182 h 186"/>
                <a:gd name="T4" fmla="*/ 44 w 118"/>
                <a:gd name="T5" fmla="*/ 181 h 186"/>
                <a:gd name="T6" fmla="*/ 56 w 118"/>
                <a:gd name="T7" fmla="*/ 182 h 186"/>
                <a:gd name="T8" fmla="*/ 65 w 118"/>
                <a:gd name="T9" fmla="*/ 179 h 186"/>
                <a:gd name="T10" fmla="*/ 67 w 118"/>
                <a:gd name="T11" fmla="*/ 184 h 186"/>
                <a:gd name="T12" fmla="*/ 72 w 118"/>
                <a:gd name="T13" fmla="*/ 183 h 186"/>
                <a:gd name="T14" fmla="*/ 77 w 118"/>
                <a:gd name="T15" fmla="*/ 181 h 186"/>
                <a:gd name="T16" fmla="*/ 85 w 118"/>
                <a:gd name="T17" fmla="*/ 177 h 186"/>
                <a:gd name="T18" fmla="*/ 99 w 118"/>
                <a:gd name="T19" fmla="*/ 180 h 186"/>
                <a:gd name="T20" fmla="*/ 114 w 118"/>
                <a:gd name="T21" fmla="*/ 165 h 186"/>
                <a:gd name="T22" fmla="*/ 118 w 118"/>
                <a:gd name="T23" fmla="*/ 160 h 186"/>
                <a:gd name="T24" fmla="*/ 107 w 118"/>
                <a:gd name="T25" fmla="*/ 157 h 186"/>
                <a:gd name="T26" fmla="*/ 104 w 118"/>
                <a:gd name="T27" fmla="*/ 148 h 186"/>
                <a:gd name="T28" fmla="*/ 103 w 118"/>
                <a:gd name="T29" fmla="*/ 136 h 186"/>
                <a:gd name="T30" fmla="*/ 93 w 118"/>
                <a:gd name="T31" fmla="*/ 126 h 186"/>
                <a:gd name="T32" fmla="*/ 88 w 118"/>
                <a:gd name="T33" fmla="*/ 122 h 186"/>
                <a:gd name="T34" fmla="*/ 88 w 118"/>
                <a:gd name="T35" fmla="*/ 113 h 186"/>
                <a:gd name="T36" fmla="*/ 93 w 118"/>
                <a:gd name="T37" fmla="*/ 101 h 186"/>
                <a:gd name="T38" fmla="*/ 93 w 118"/>
                <a:gd name="T39" fmla="*/ 92 h 186"/>
                <a:gd name="T40" fmla="*/ 94 w 118"/>
                <a:gd name="T41" fmla="*/ 85 h 186"/>
                <a:gd name="T42" fmla="*/ 91 w 118"/>
                <a:gd name="T43" fmla="*/ 78 h 186"/>
                <a:gd name="T44" fmla="*/ 85 w 118"/>
                <a:gd name="T45" fmla="*/ 74 h 186"/>
                <a:gd name="T46" fmla="*/ 89 w 118"/>
                <a:gd name="T47" fmla="*/ 65 h 186"/>
                <a:gd name="T48" fmla="*/ 89 w 118"/>
                <a:gd name="T49" fmla="*/ 54 h 186"/>
                <a:gd name="T50" fmla="*/ 80 w 118"/>
                <a:gd name="T51" fmla="*/ 57 h 186"/>
                <a:gd name="T52" fmla="*/ 74 w 118"/>
                <a:gd name="T53" fmla="*/ 64 h 186"/>
                <a:gd name="T54" fmla="*/ 64 w 118"/>
                <a:gd name="T55" fmla="*/ 66 h 186"/>
                <a:gd name="T56" fmla="*/ 56 w 118"/>
                <a:gd name="T57" fmla="*/ 64 h 186"/>
                <a:gd name="T58" fmla="*/ 60 w 118"/>
                <a:gd name="T59" fmla="*/ 46 h 186"/>
                <a:gd name="T60" fmla="*/ 62 w 118"/>
                <a:gd name="T61" fmla="*/ 40 h 186"/>
                <a:gd name="T62" fmla="*/ 57 w 118"/>
                <a:gd name="T63" fmla="*/ 38 h 186"/>
                <a:gd name="T64" fmla="*/ 56 w 118"/>
                <a:gd name="T65" fmla="*/ 30 h 186"/>
                <a:gd name="T66" fmla="*/ 55 w 118"/>
                <a:gd name="T67" fmla="*/ 23 h 186"/>
                <a:gd name="T68" fmla="*/ 64 w 118"/>
                <a:gd name="T69" fmla="*/ 7 h 186"/>
                <a:gd name="T70" fmla="*/ 57 w 118"/>
                <a:gd name="T71" fmla="*/ 1 h 186"/>
                <a:gd name="T72" fmla="*/ 50 w 118"/>
                <a:gd name="T73" fmla="*/ 2 h 186"/>
                <a:gd name="T74" fmla="*/ 43 w 118"/>
                <a:gd name="T75" fmla="*/ 6 h 186"/>
                <a:gd name="T76" fmla="*/ 36 w 118"/>
                <a:gd name="T77" fmla="*/ 13 h 186"/>
                <a:gd name="T78" fmla="*/ 26 w 118"/>
                <a:gd name="T79" fmla="*/ 12 h 186"/>
                <a:gd name="T80" fmla="*/ 21 w 118"/>
                <a:gd name="T81" fmla="*/ 17 h 186"/>
                <a:gd name="T82" fmla="*/ 17 w 118"/>
                <a:gd name="T83" fmla="*/ 21 h 186"/>
                <a:gd name="T84" fmla="*/ 11 w 118"/>
                <a:gd name="T85" fmla="*/ 26 h 186"/>
                <a:gd name="T86" fmla="*/ 12 w 118"/>
                <a:gd name="T87" fmla="*/ 33 h 186"/>
                <a:gd name="T88" fmla="*/ 10 w 118"/>
                <a:gd name="T89" fmla="*/ 37 h 186"/>
                <a:gd name="T90" fmla="*/ 9 w 118"/>
                <a:gd name="T91" fmla="*/ 44 h 186"/>
                <a:gd name="T92" fmla="*/ 3 w 118"/>
                <a:gd name="T93" fmla="*/ 55 h 186"/>
                <a:gd name="T94" fmla="*/ 6 w 118"/>
                <a:gd name="T95" fmla="*/ 63 h 186"/>
                <a:gd name="T96" fmla="*/ 14 w 118"/>
                <a:gd name="T97" fmla="*/ 69 h 186"/>
                <a:gd name="T98" fmla="*/ 14 w 118"/>
                <a:gd name="T99" fmla="*/ 76 h 186"/>
                <a:gd name="T100" fmla="*/ 20 w 118"/>
                <a:gd name="T101" fmla="*/ 84 h 186"/>
                <a:gd name="T102" fmla="*/ 20 w 118"/>
                <a:gd name="T103" fmla="*/ 93 h 186"/>
                <a:gd name="T104" fmla="*/ 16 w 118"/>
                <a:gd name="T105" fmla="*/ 98 h 186"/>
                <a:gd name="T106" fmla="*/ 11 w 118"/>
                <a:gd name="T107" fmla="*/ 103 h 186"/>
                <a:gd name="T108" fmla="*/ 7 w 118"/>
                <a:gd name="T109" fmla="*/ 109 h 186"/>
                <a:gd name="T110" fmla="*/ 24 w 118"/>
                <a:gd name="T111" fmla="*/ 121 h 186"/>
                <a:gd name="T112" fmla="*/ 33 w 118"/>
                <a:gd name="T113" fmla="*/ 144 h 186"/>
                <a:gd name="T114" fmla="*/ 29 w 118"/>
                <a:gd name="T115"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 h="186">
                  <a:moveTo>
                    <a:pt x="26" y="177"/>
                  </a:moveTo>
                  <a:cubicBezTo>
                    <a:pt x="26" y="177"/>
                    <a:pt x="29" y="178"/>
                    <a:pt x="30" y="179"/>
                  </a:cubicBezTo>
                  <a:cubicBezTo>
                    <a:pt x="31" y="179"/>
                    <a:pt x="30" y="181"/>
                    <a:pt x="30" y="182"/>
                  </a:cubicBezTo>
                  <a:cubicBezTo>
                    <a:pt x="30" y="183"/>
                    <a:pt x="35" y="182"/>
                    <a:pt x="37" y="182"/>
                  </a:cubicBezTo>
                  <a:cubicBezTo>
                    <a:pt x="39" y="182"/>
                    <a:pt x="39" y="181"/>
                    <a:pt x="39" y="180"/>
                  </a:cubicBezTo>
                  <a:cubicBezTo>
                    <a:pt x="39" y="179"/>
                    <a:pt x="43" y="180"/>
                    <a:pt x="44" y="181"/>
                  </a:cubicBezTo>
                  <a:cubicBezTo>
                    <a:pt x="45" y="182"/>
                    <a:pt x="47" y="178"/>
                    <a:pt x="47" y="178"/>
                  </a:cubicBezTo>
                  <a:cubicBezTo>
                    <a:pt x="47" y="177"/>
                    <a:pt x="55" y="181"/>
                    <a:pt x="56" y="182"/>
                  </a:cubicBezTo>
                  <a:cubicBezTo>
                    <a:pt x="57" y="183"/>
                    <a:pt x="60" y="179"/>
                    <a:pt x="60" y="178"/>
                  </a:cubicBezTo>
                  <a:cubicBezTo>
                    <a:pt x="61" y="177"/>
                    <a:pt x="64" y="179"/>
                    <a:pt x="65" y="179"/>
                  </a:cubicBezTo>
                  <a:cubicBezTo>
                    <a:pt x="66" y="179"/>
                    <a:pt x="64" y="183"/>
                    <a:pt x="65" y="184"/>
                  </a:cubicBezTo>
                  <a:cubicBezTo>
                    <a:pt x="66" y="185"/>
                    <a:pt x="67" y="185"/>
                    <a:pt x="67" y="184"/>
                  </a:cubicBezTo>
                  <a:cubicBezTo>
                    <a:pt x="68" y="184"/>
                    <a:pt x="69" y="184"/>
                    <a:pt x="70" y="185"/>
                  </a:cubicBezTo>
                  <a:cubicBezTo>
                    <a:pt x="72" y="186"/>
                    <a:pt x="72" y="184"/>
                    <a:pt x="72" y="183"/>
                  </a:cubicBezTo>
                  <a:cubicBezTo>
                    <a:pt x="72" y="182"/>
                    <a:pt x="73" y="182"/>
                    <a:pt x="75" y="184"/>
                  </a:cubicBezTo>
                  <a:cubicBezTo>
                    <a:pt x="76" y="185"/>
                    <a:pt x="76" y="182"/>
                    <a:pt x="77" y="181"/>
                  </a:cubicBezTo>
                  <a:cubicBezTo>
                    <a:pt x="77" y="180"/>
                    <a:pt x="80" y="181"/>
                    <a:pt x="82" y="181"/>
                  </a:cubicBezTo>
                  <a:cubicBezTo>
                    <a:pt x="83" y="181"/>
                    <a:pt x="85" y="178"/>
                    <a:pt x="85" y="177"/>
                  </a:cubicBezTo>
                  <a:cubicBezTo>
                    <a:pt x="86" y="176"/>
                    <a:pt x="91" y="178"/>
                    <a:pt x="92" y="178"/>
                  </a:cubicBezTo>
                  <a:cubicBezTo>
                    <a:pt x="93" y="178"/>
                    <a:pt x="97" y="180"/>
                    <a:pt x="99" y="180"/>
                  </a:cubicBezTo>
                  <a:cubicBezTo>
                    <a:pt x="100" y="179"/>
                    <a:pt x="108" y="171"/>
                    <a:pt x="108" y="170"/>
                  </a:cubicBezTo>
                  <a:cubicBezTo>
                    <a:pt x="108" y="169"/>
                    <a:pt x="112" y="165"/>
                    <a:pt x="114" y="165"/>
                  </a:cubicBezTo>
                  <a:cubicBezTo>
                    <a:pt x="115" y="166"/>
                    <a:pt x="117" y="166"/>
                    <a:pt x="117" y="165"/>
                  </a:cubicBezTo>
                  <a:cubicBezTo>
                    <a:pt x="117" y="164"/>
                    <a:pt x="118" y="161"/>
                    <a:pt x="118" y="160"/>
                  </a:cubicBezTo>
                  <a:cubicBezTo>
                    <a:pt x="115" y="160"/>
                    <a:pt x="110" y="156"/>
                    <a:pt x="110" y="156"/>
                  </a:cubicBezTo>
                  <a:cubicBezTo>
                    <a:pt x="110" y="159"/>
                    <a:pt x="108" y="158"/>
                    <a:pt x="107" y="157"/>
                  </a:cubicBezTo>
                  <a:cubicBezTo>
                    <a:pt x="107" y="156"/>
                    <a:pt x="101" y="153"/>
                    <a:pt x="102" y="152"/>
                  </a:cubicBezTo>
                  <a:cubicBezTo>
                    <a:pt x="104" y="152"/>
                    <a:pt x="104" y="149"/>
                    <a:pt x="104" y="148"/>
                  </a:cubicBezTo>
                  <a:cubicBezTo>
                    <a:pt x="104" y="146"/>
                    <a:pt x="102" y="140"/>
                    <a:pt x="102" y="140"/>
                  </a:cubicBezTo>
                  <a:cubicBezTo>
                    <a:pt x="102" y="140"/>
                    <a:pt x="104" y="137"/>
                    <a:pt x="103" y="136"/>
                  </a:cubicBezTo>
                  <a:cubicBezTo>
                    <a:pt x="102" y="135"/>
                    <a:pt x="102" y="133"/>
                    <a:pt x="101" y="132"/>
                  </a:cubicBezTo>
                  <a:cubicBezTo>
                    <a:pt x="99" y="131"/>
                    <a:pt x="93" y="125"/>
                    <a:pt x="93" y="126"/>
                  </a:cubicBezTo>
                  <a:cubicBezTo>
                    <a:pt x="93" y="126"/>
                    <a:pt x="90" y="126"/>
                    <a:pt x="89" y="125"/>
                  </a:cubicBezTo>
                  <a:cubicBezTo>
                    <a:pt x="88" y="124"/>
                    <a:pt x="87" y="122"/>
                    <a:pt x="88" y="122"/>
                  </a:cubicBezTo>
                  <a:cubicBezTo>
                    <a:pt x="88" y="121"/>
                    <a:pt x="89" y="118"/>
                    <a:pt x="89" y="117"/>
                  </a:cubicBezTo>
                  <a:cubicBezTo>
                    <a:pt x="88" y="116"/>
                    <a:pt x="87" y="114"/>
                    <a:pt x="88" y="113"/>
                  </a:cubicBezTo>
                  <a:cubicBezTo>
                    <a:pt x="90" y="112"/>
                    <a:pt x="91" y="110"/>
                    <a:pt x="91" y="109"/>
                  </a:cubicBezTo>
                  <a:cubicBezTo>
                    <a:pt x="90" y="108"/>
                    <a:pt x="93" y="102"/>
                    <a:pt x="93" y="101"/>
                  </a:cubicBezTo>
                  <a:cubicBezTo>
                    <a:pt x="93" y="100"/>
                    <a:pt x="95" y="97"/>
                    <a:pt x="94" y="97"/>
                  </a:cubicBezTo>
                  <a:cubicBezTo>
                    <a:pt x="93" y="96"/>
                    <a:pt x="94" y="92"/>
                    <a:pt x="93" y="92"/>
                  </a:cubicBezTo>
                  <a:cubicBezTo>
                    <a:pt x="93" y="91"/>
                    <a:pt x="91" y="91"/>
                    <a:pt x="92" y="90"/>
                  </a:cubicBezTo>
                  <a:cubicBezTo>
                    <a:pt x="93" y="89"/>
                    <a:pt x="95" y="86"/>
                    <a:pt x="94" y="85"/>
                  </a:cubicBezTo>
                  <a:cubicBezTo>
                    <a:pt x="93" y="84"/>
                    <a:pt x="92" y="83"/>
                    <a:pt x="92" y="82"/>
                  </a:cubicBezTo>
                  <a:cubicBezTo>
                    <a:pt x="92" y="81"/>
                    <a:pt x="91" y="79"/>
                    <a:pt x="91" y="78"/>
                  </a:cubicBezTo>
                  <a:cubicBezTo>
                    <a:pt x="90" y="77"/>
                    <a:pt x="89" y="74"/>
                    <a:pt x="88" y="74"/>
                  </a:cubicBezTo>
                  <a:cubicBezTo>
                    <a:pt x="87" y="74"/>
                    <a:pt x="85" y="76"/>
                    <a:pt x="85" y="74"/>
                  </a:cubicBezTo>
                  <a:cubicBezTo>
                    <a:pt x="85" y="73"/>
                    <a:pt x="92" y="70"/>
                    <a:pt x="91" y="69"/>
                  </a:cubicBezTo>
                  <a:cubicBezTo>
                    <a:pt x="89" y="68"/>
                    <a:pt x="88" y="66"/>
                    <a:pt x="89" y="65"/>
                  </a:cubicBezTo>
                  <a:cubicBezTo>
                    <a:pt x="89" y="64"/>
                    <a:pt x="90" y="60"/>
                    <a:pt x="89" y="60"/>
                  </a:cubicBezTo>
                  <a:cubicBezTo>
                    <a:pt x="88" y="59"/>
                    <a:pt x="90" y="55"/>
                    <a:pt x="89" y="54"/>
                  </a:cubicBezTo>
                  <a:cubicBezTo>
                    <a:pt x="88" y="54"/>
                    <a:pt x="84" y="51"/>
                    <a:pt x="84" y="53"/>
                  </a:cubicBezTo>
                  <a:cubicBezTo>
                    <a:pt x="83" y="54"/>
                    <a:pt x="82" y="57"/>
                    <a:pt x="80" y="57"/>
                  </a:cubicBezTo>
                  <a:cubicBezTo>
                    <a:pt x="79" y="58"/>
                    <a:pt x="78" y="58"/>
                    <a:pt x="77" y="60"/>
                  </a:cubicBezTo>
                  <a:cubicBezTo>
                    <a:pt x="77" y="61"/>
                    <a:pt x="75" y="64"/>
                    <a:pt x="74" y="64"/>
                  </a:cubicBezTo>
                  <a:cubicBezTo>
                    <a:pt x="73" y="65"/>
                    <a:pt x="71" y="67"/>
                    <a:pt x="69" y="67"/>
                  </a:cubicBezTo>
                  <a:cubicBezTo>
                    <a:pt x="68" y="67"/>
                    <a:pt x="65" y="65"/>
                    <a:pt x="64" y="66"/>
                  </a:cubicBezTo>
                  <a:cubicBezTo>
                    <a:pt x="62" y="66"/>
                    <a:pt x="61" y="65"/>
                    <a:pt x="60" y="65"/>
                  </a:cubicBezTo>
                  <a:cubicBezTo>
                    <a:pt x="59" y="65"/>
                    <a:pt x="56" y="65"/>
                    <a:pt x="56" y="64"/>
                  </a:cubicBezTo>
                  <a:cubicBezTo>
                    <a:pt x="57" y="63"/>
                    <a:pt x="61" y="57"/>
                    <a:pt x="61" y="55"/>
                  </a:cubicBezTo>
                  <a:cubicBezTo>
                    <a:pt x="61" y="54"/>
                    <a:pt x="59" y="46"/>
                    <a:pt x="60" y="46"/>
                  </a:cubicBezTo>
                  <a:cubicBezTo>
                    <a:pt x="61" y="45"/>
                    <a:pt x="63" y="44"/>
                    <a:pt x="63" y="43"/>
                  </a:cubicBezTo>
                  <a:cubicBezTo>
                    <a:pt x="63" y="42"/>
                    <a:pt x="63" y="40"/>
                    <a:pt x="62" y="40"/>
                  </a:cubicBezTo>
                  <a:cubicBezTo>
                    <a:pt x="61" y="40"/>
                    <a:pt x="59" y="42"/>
                    <a:pt x="58" y="41"/>
                  </a:cubicBezTo>
                  <a:cubicBezTo>
                    <a:pt x="58" y="40"/>
                    <a:pt x="56" y="38"/>
                    <a:pt x="57" y="38"/>
                  </a:cubicBezTo>
                  <a:cubicBezTo>
                    <a:pt x="57" y="38"/>
                    <a:pt x="59" y="35"/>
                    <a:pt x="58" y="35"/>
                  </a:cubicBezTo>
                  <a:cubicBezTo>
                    <a:pt x="58" y="34"/>
                    <a:pt x="55" y="31"/>
                    <a:pt x="56" y="30"/>
                  </a:cubicBezTo>
                  <a:cubicBezTo>
                    <a:pt x="57" y="30"/>
                    <a:pt x="59" y="28"/>
                    <a:pt x="58" y="28"/>
                  </a:cubicBezTo>
                  <a:cubicBezTo>
                    <a:pt x="57" y="27"/>
                    <a:pt x="54" y="24"/>
                    <a:pt x="55" y="23"/>
                  </a:cubicBezTo>
                  <a:cubicBezTo>
                    <a:pt x="55" y="22"/>
                    <a:pt x="58" y="18"/>
                    <a:pt x="58" y="16"/>
                  </a:cubicBezTo>
                  <a:cubicBezTo>
                    <a:pt x="58" y="14"/>
                    <a:pt x="65" y="8"/>
                    <a:pt x="64" y="7"/>
                  </a:cubicBezTo>
                  <a:cubicBezTo>
                    <a:pt x="63" y="6"/>
                    <a:pt x="61" y="1"/>
                    <a:pt x="60" y="1"/>
                  </a:cubicBezTo>
                  <a:cubicBezTo>
                    <a:pt x="59" y="1"/>
                    <a:pt x="58" y="2"/>
                    <a:pt x="57" y="1"/>
                  </a:cubicBezTo>
                  <a:cubicBezTo>
                    <a:pt x="57" y="0"/>
                    <a:pt x="55" y="0"/>
                    <a:pt x="54" y="0"/>
                  </a:cubicBezTo>
                  <a:cubicBezTo>
                    <a:pt x="53" y="0"/>
                    <a:pt x="50" y="1"/>
                    <a:pt x="50" y="2"/>
                  </a:cubicBezTo>
                  <a:cubicBezTo>
                    <a:pt x="50" y="2"/>
                    <a:pt x="46" y="9"/>
                    <a:pt x="46" y="8"/>
                  </a:cubicBezTo>
                  <a:cubicBezTo>
                    <a:pt x="45" y="7"/>
                    <a:pt x="43" y="5"/>
                    <a:pt x="43" y="6"/>
                  </a:cubicBezTo>
                  <a:cubicBezTo>
                    <a:pt x="43" y="7"/>
                    <a:pt x="42" y="9"/>
                    <a:pt x="41" y="9"/>
                  </a:cubicBezTo>
                  <a:cubicBezTo>
                    <a:pt x="41" y="9"/>
                    <a:pt x="37" y="14"/>
                    <a:pt x="36" y="13"/>
                  </a:cubicBezTo>
                  <a:cubicBezTo>
                    <a:pt x="35" y="12"/>
                    <a:pt x="32" y="11"/>
                    <a:pt x="32" y="11"/>
                  </a:cubicBezTo>
                  <a:cubicBezTo>
                    <a:pt x="32" y="11"/>
                    <a:pt x="27" y="11"/>
                    <a:pt x="26" y="12"/>
                  </a:cubicBezTo>
                  <a:cubicBezTo>
                    <a:pt x="24" y="15"/>
                    <a:pt x="20" y="13"/>
                    <a:pt x="20" y="14"/>
                  </a:cubicBezTo>
                  <a:cubicBezTo>
                    <a:pt x="20" y="14"/>
                    <a:pt x="22" y="17"/>
                    <a:pt x="21" y="17"/>
                  </a:cubicBezTo>
                  <a:cubicBezTo>
                    <a:pt x="20" y="18"/>
                    <a:pt x="19" y="19"/>
                    <a:pt x="19" y="20"/>
                  </a:cubicBezTo>
                  <a:cubicBezTo>
                    <a:pt x="19" y="20"/>
                    <a:pt x="19" y="21"/>
                    <a:pt x="17" y="21"/>
                  </a:cubicBezTo>
                  <a:cubicBezTo>
                    <a:pt x="16" y="20"/>
                    <a:pt x="13" y="23"/>
                    <a:pt x="12" y="22"/>
                  </a:cubicBezTo>
                  <a:cubicBezTo>
                    <a:pt x="12" y="22"/>
                    <a:pt x="12" y="26"/>
                    <a:pt x="11" y="26"/>
                  </a:cubicBezTo>
                  <a:cubicBezTo>
                    <a:pt x="10" y="26"/>
                    <a:pt x="10" y="28"/>
                    <a:pt x="10" y="29"/>
                  </a:cubicBezTo>
                  <a:cubicBezTo>
                    <a:pt x="9" y="30"/>
                    <a:pt x="12" y="31"/>
                    <a:pt x="12" y="33"/>
                  </a:cubicBezTo>
                  <a:cubicBezTo>
                    <a:pt x="12" y="34"/>
                    <a:pt x="10" y="34"/>
                    <a:pt x="9" y="34"/>
                  </a:cubicBezTo>
                  <a:cubicBezTo>
                    <a:pt x="8" y="34"/>
                    <a:pt x="8" y="36"/>
                    <a:pt x="10" y="37"/>
                  </a:cubicBezTo>
                  <a:cubicBezTo>
                    <a:pt x="11" y="39"/>
                    <a:pt x="8" y="40"/>
                    <a:pt x="7" y="40"/>
                  </a:cubicBezTo>
                  <a:cubicBezTo>
                    <a:pt x="6" y="40"/>
                    <a:pt x="9" y="43"/>
                    <a:pt x="9" y="44"/>
                  </a:cubicBezTo>
                  <a:cubicBezTo>
                    <a:pt x="9" y="45"/>
                    <a:pt x="3" y="49"/>
                    <a:pt x="1" y="50"/>
                  </a:cubicBezTo>
                  <a:cubicBezTo>
                    <a:pt x="0" y="50"/>
                    <a:pt x="3" y="54"/>
                    <a:pt x="3" y="55"/>
                  </a:cubicBezTo>
                  <a:cubicBezTo>
                    <a:pt x="3" y="57"/>
                    <a:pt x="4" y="57"/>
                    <a:pt x="5" y="59"/>
                  </a:cubicBezTo>
                  <a:cubicBezTo>
                    <a:pt x="7" y="60"/>
                    <a:pt x="7" y="62"/>
                    <a:pt x="6" y="63"/>
                  </a:cubicBezTo>
                  <a:cubicBezTo>
                    <a:pt x="6" y="64"/>
                    <a:pt x="10" y="65"/>
                    <a:pt x="10" y="66"/>
                  </a:cubicBezTo>
                  <a:cubicBezTo>
                    <a:pt x="11" y="67"/>
                    <a:pt x="14" y="68"/>
                    <a:pt x="14" y="69"/>
                  </a:cubicBezTo>
                  <a:cubicBezTo>
                    <a:pt x="15" y="70"/>
                    <a:pt x="14" y="72"/>
                    <a:pt x="13" y="72"/>
                  </a:cubicBezTo>
                  <a:cubicBezTo>
                    <a:pt x="12" y="72"/>
                    <a:pt x="14" y="75"/>
                    <a:pt x="14" y="76"/>
                  </a:cubicBezTo>
                  <a:cubicBezTo>
                    <a:pt x="15" y="77"/>
                    <a:pt x="17" y="80"/>
                    <a:pt x="18" y="80"/>
                  </a:cubicBezTo>
                  <a:cubicBezTo>
                    <a:pt x="19" y="81"/>
                    <a:pt x="19" y="84"/>
                    <a:pt x="20" y="84"/>
                  </a:cubicBezTo>
                  <a:cubicBezTo>
                    <a:pt x="21" y="85"/>
                    <a:pt x="19" y="88"/>
                    <a:pt x="18" y="89"/>
                  </a:cubicBezTo>
                  <a:cubicBezTo>
                    <a:pt x="17" y="91"/>
                    <a:pt x="19" y="92"/>
                    <a:pt x="20" y="93"/>
                  </a:cubicBezTo>
                  <a:cubicBezTo>
                    <a:pt x="21" y="94"/>
                    <a:pt x="17" y="95"/>
                    <a:pt x="16" y="95"/>
                  </a:cubicBezTo>
                  <a:cubicBezTo>
                    <a:pt x="14" y="95"/>
                    <a:pt x="16" y="97"/>
                    <a:pt x="16" y="98"/>
                  </a:cubicBezTo>
                  <a:cubicBezTo>
                    <a:pt x="16" y="99"/>
                    <a:pt x="15" y="100"/>
                    <a:pt x="14" y="100"/>
                  </a:cubicBezTo>
                  <a:cubicBezTo>
                    <a:pt x="12" y="100"/>
                    <a:pt x="12" y="102"/>
                    <a:pt x="11" y="103"/>
                  </a:cubicBezTo>
                  <a:cubicBezTo>
                    <a:pt x="9" y="104"/>
                    <a:pt x="8" y="105"/>
                    <a:pt x="7" y="105"/>
                  </a:cubicBezTo>
                  <a:cubicBezTo>
                    <a:pt x="6" y="105"/>
                    <a:pt x="7" y="107"/>
                    <a:pt x="7" y="109"/>
                  </a:cubicBezTo>
                  <a:cubicBezTo>
                    <a:pt x="8" y="109"/>
                    <a:pt x="11" y="109"/>
                    <a:pt x="13" y="111"/>
                  </a:cubicBezTo>
                  <a:cubicBezTo>
                    <a:pt x="15" y="112"/>
                    <a:pt x="22" y="119"/>
                    <a:pt x="24" y="121"/>
                  </a:cubicBezTo>
                  <a:cubicBezTo>
                    <a:pt x="26" y="123"/>
                    <a:pt x="31" y="130"/>
                    <a:pt x="31" y="133"/>
                  </a:cubicBezTo>
                  <a:cubicBezTo>
                    <a:pt x="32" y="136"/>
                    <a:pt x="33" y="142"/>
                    <a:pt x="33" y="144"/>
                  </a:cubicBezTo>
                  <a:cubicBezTo>
                    <a:pt x="33" y="147"/>
                    <a:pt x="33" y="155"/>
                    <a:pt x="31" y="159"/>
                  </a:cubicBezTo>
                  <a:cubicBezTo>
                    <a:pt x="30" y="164"/>
                    <a:pt x="29" y="167"/>
                    <a:pt x="29" y="169"/>
                  </a:cubicBezTo>
                  <a:cubicBezTo>
                    <a:pt x="28" y="171"/>
                    <a:pt x="27" y="176"/>
                    <a:pt x="26" y="177"/>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54" name="Freeform 44">
              <a:extLst>
                <a:ext uri="{FF2B5EF4-FFF2-40B4-BE49-F238E27FC236}">
                  <a16:creationId xmlns:a16="http://schemas.microsoft.com/office/drawing/2014/main" id="{BDDA76A3-E78D-4C46-82F8-1FB608817358}"/>
                </a:ext>
              </a:extLst>
            </p:cNvPr>
            <p:cNvSpPr>
              <a:spLocks/>
            </p:cNvSpPr>
            <p:nvPr/>
          </p:nvSpPr>
          <p:spPr bwMode="auto">
            <a:xfrm>
              <a:off x="2759486" y="3280433"/>
              <a:ext cx="323520" cy="649334"/>
            </a:xfrm>
            <a:custGeom>
              <a:avLst/>
              <a:gdLst>
                <a:gd name="T0" fmla="*/ 40 w 73"/>
                <a:gd name="T1" fmla="*/ 125 h 147"/>
                <a:gd name="T2" fmla="*/ 43 w 73"/>
                <a:gd name="T3" fmla="*/ 121 h 147"/>
                <a:gd name="T4" fmla="*/ 47 w 73"/>
                <a:gd name="T5" fmla="*/ 111 h 147"/>
                <a:gd name="T6" fmla="*/ 52 w 73"/>
                <a:gd name="T7" fmla="*/ 104 h 147"/>
                <a:gd name="T8" fmla="*/ 57 w 73"/>
                <a:gd name="T9" fmla="*/ 98 h 147"/>
                <a:gd name="T10" fmla="*/ 62 w 73"/>
                <a:gd name="T11" fmla="*/ 91 h 147"/>
                <a:gd name="T12" fmla="*/ 67 w 73"/>
                <a:gd name="T13" fmla="*/ 84 h 147"/>
                <a:gd name="T14" fmla="*/ 72 w 73"/>
                <a:gd name="T15" fmla="*/ 81 h 147"/>
                <a:gd name="T16" fmla="*/ 73 w 73"/>
                <a:gd name="T17" fmla="*/ 76 h 147"/>
                <a:gd name="T18" fmla="*/ 70 w 73"/>
                <a:gd name="T19" fmla="*/ 71 h 147"/>
                <a:gd name="T20" fmla="*/ 67 w 73"/>
                <a:gd name="T21" fmla="*/ 63 h 147"/>
                <a:gd name="T22" fmla="*/ 62 w 73"/>
                <a:gd name="T23" fmla="*/ 57 h 147"/>
                <a:gd name="T24" fmla="*/ 58 w 73"/>
                <a:gd name="T25" fmla="*/ 47 h 147"/>
                <a:gd name="T26" fmla="*/ 61 w 73"/>
                <a:gd name="T27" fmla="*/ 36 h 147"/>
                <a:gd name="T28" fmla="*/ 57 w 73"/>
                <a:gd name="T29" fmla="*/ 27 h 147"/>
                <a:gd name="T30" fmla="*/ 52 w 73"/>
                <a:gd name="T31" fmla="*/ 25 h 147"/>
                <a:gd name="T32" fmla="*/ 41 w 73"/>
                <a:gd name="T33" fmla="*/ 21 h 147"/>
                <a:gd name="T34" fmla="*/ 37 w 73"/>
                <a:gd name="T35" fmla="*/ 13 h 147"/>
                <a:gd name="T36" fmla="*/ 39 w 73"/>
                <a:gd name="T37" fmla="*/ 6 h 147"/>
                <a:gd name="T38" fmla="*/ 53 w 73"/>
                <a:gd name="T39" fmla="*/ 4 h 147"/>
                <a:gd name="T40" fmla="*/ 52 w 73"/>
                <a:gd name="T41" fmla="*/ 2 h 147"/>
                <a:gd name="T42" fmla="*/ 36 w 73"/>
                <a:gd name="T43" fmla="*/ 1 h 147"/>
                <a:gd name="T44" fmla="*/ 34 w 73"/>
                <a:gd name="T45" fmla="*/ 7 h 147"/>
                <a:gd name="T46" fmla="*/ 29 w 73"/>
                <a:gd name="T47" fmla="*/ 11 h 147"/>
                <a:gd name="T48" fmla="*/ 22 w 73"/>
                <a:gd name="T49" fmla="*/ 14 h 147"/>
                <a:gd name="T50" fmla="*/ 11 w 73"/>
                <a:gd name="T51" fmla="*/ 30 h 147"/>
                <a:gd name="T52" fmla="*/ 15 w 73"/>
                <a:gd name="T53" fmla="*/ 35 h 147"/>
                <a:gd name="T54" fmla="*/ 18 w 73"/>
                <a:gd name="T55" fmla="*/ 40 h 147"/>
                <a:gd name="T56" fmla="*/ 16 w 73"/>
                <a:gd name="T57" fmla="*/ 48 h 147"/>
                <a:gd name="T58" fmla="*/ 21 w 73"/>
                <a:gd name="T59" fmla="*/ 46 h 147"/>
                <a:gd name="T60" fmla="*/ 26 w 73"/>
                <a:gd name="T61" fmla="*/ 49 h 147"/>
                <a:gd name="T62" fmla="*/ 34 w 73"/>
                <a:gd name="T63" fmla="*/ 56 h 147"/>
                <a:gd name="T64" fmla="*/ 38 w 73"/>
                <a:gd name="T65" fmla="*/ 60 h 147"/>
                <a:gd name="T66" fmla="*/ 32 w 73"/>
                <a:gd name="T67" fmla="*/ 71 h 147"/>
                <a:gd name="T68" fmla="*/ 24 w 73"/>
                <a:gd name="T69" fmla="*/ 74 h 147"/>
                <a:gd name="T70" fmla="*/ 22 w 73"/>
                <a:gd name="T71" fmla="*/ 80 h 147"/>
                <a:gd name="T72" fmla="*/ 14 w 73"/>
                <a:gd name="T73" fmla="*/ 88 h 147"/>
                <a:gd name="T74" fmla="*/ 9 w 73"/>
                <a:gd name="T75" fmla="*/ 98 h 147"/>
                <a:gd name="T76" fmla="*/ 3 w 73"/>
                <a:gd name="T77" fmla="*/ 103 h 147"/>
                <a:gd name="T78" fmla="*/ 4 w 73"/>
                <a:gd name="T79" fmla="*/ 110 h 147"/>
                <a:gd name="T80" fmla="*/ 1 w 73"/>
                <a:gd name="T81" fmla="*/ 116 h 147"/>
                <a:gd name="T82" fmla="*/ 4 w 73"/>
                <a:gd name="T83" fmla="*/ 123 h 147"/>
                <a:gd name="T84" fmla="*/ 6 w 73"/>
                <a:gd name="T85" fmla="*/ 130 h 147"/>
                <a:gd name="T86" fmla="*/ 10 w 73"/>
                <a:gd name="T87" fmla="*/ 131 h 147"/>
                <a:gd name="T88" fmla="*/ 16 w 73"/>
                <a:gd name="T89" fmla="*/ 134 h 147"/>
                <a:gd name="T90" fmla="*/ 17 w 73"/>
                <a:gd name="T91" fmla="*/ 141 h 147"/>
                <a:gd name="T92" fmla="*/ 22 w 73"/>
                <a:gd name="T93" fmla="*/ 146 h 147"/>
                <a:gd name="T94" fmla="*/ 27 w 73"/>
                <a:gd name="T95" fmla="*/ 144 h 147"/>
                <a:gd name="T96" fmla="*/ 33 w 73"/>
                <a:gd name="T97" fmla="*/ 137 h 147"/>
                <a:gd name="T98" fmla="*/ 35 w 73"/>
                <a:gd name="T99" fmla="*/ 132 h 147"/>
                <a:gd name="T100" fmla="*/ 38 w 73"/>
                <a:gd name="T101" fmla="*/ 13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 h="147">
                  <a:moveTo>
                    <a:pt x="38" y="131"/>
                  </a:moveTo>
                  <a:cubicBezTo>
                    <a:pt x="39" y="130"/>
                    <a:pt x="40" y="125"/>
                    <a:pt x="40" y="125"/>
                  </a:cubicBezTo>
                  <a:cubicBezTo>
                    <a:pt x="40" y="125"/>
                    <a:pt x="39" y="124"/>
                    <a:pt x="39" y="123"/>
                  </a:cubicBezTo>
                  <a:cubicBezTo>
                    <a:pt x="40" y="123"/>
                    <a:pt x="43" y="122"/>
                    <a:pt x="43" y="121"/>
                  </a:cubicBezTo>
                  <a:cubicBezTo>
                    <a:pt x="44" y="120"/>
                    <a:pt x="48" y="115"/>
                    <a:pt x="48" y="115"/>
                  </a:cubicBezTo>
                  <a:cubicBezTo>
                    <a:pt x="47" y="114"/>
                    <a:pt x="46" y="112"/>
                    <a:pt x="47" y="111"/>
                  </a:cubicBezTo>
                  <a:cubicBezTo>
                    <a:pt x="48" y="111"/>
                    <a:pt x="47" y="108"/>
                    <a:pt x="48" y="108"/>
                  </a:cubicBezTo>
                  <a:cubicBezTo>
                    <a:pt x="49" y="107"/>
                    <a:pt x="52" y="104"/>
                    <a:pt x="52" y="104"/>
                  </a:cubicBezTo>
                  <a:cubicBezTo>
                    <a:pt x="52" y="103"/>
                    <a:pt x="54" y="101"/>
                    <a:pt x="55" y="100"/>
                  </a:cubicBezTo>
                  <a:cubicBezTo>
                    <a:pt x="55" y="100"/>
                    <a:pt x="57" y="99"/>
                    <a:pt x="57" y="98"/>
                  </a:cubicBezTo>
                  <a:cubicBezTo>
                    <a:pt x="58" y="97"/>
                    <a:pt x="60" y="95"/>
                    <a:pt x="60" y="94"/>
                  </a:cubicBezTo>
                  <a:cubicBezTo>
                    <a:pt x="60" y="92"/>
                    <a:pt x="61" y="91"/>
                    <a:pt x="62" y="91"/>
                  </a:cubicBezTo>
                  <a:cubicBezTo>
                    <a:pt x="63" y="91"/>
                    <a:pt x="66" y="88"/>
                    <a:pt x="66" y="87"/>
                  </a:cubicBezTo>
                  <a:cubicBezTo>
                    <a:pt x="66" y="86"/>
                    <a:pt x="66" y="84"/>
                    <a:pt x="67" y="84"/>
                  </a:cubicBezTo>
                  <a:cubicBezTo>
                    <a:pt x="68" y="84"/>
                    <a:pt x="71" y="85"/>
                    <a:pt x="70" y="84"/>
                  </a:cubicBezTo>
                  <a:cubicBezTo>
                    <a:pt x="70" y="83"/>
                    <a:pt x="73" y="82"/>
                    <a:pt x="72" y="81"/>
                  </a:cubicBezTo>
                  <a:cubicBezTo>
                    <a:pt x="72" y="81"/>
                    <a:pt x="70" y="80"/>
                    <a:pt x="71" y="79"/>
                  </a:cubicBezTo>
                  <a:cubicBezTo>
                    <a:pt x="71" y="79"/>
                    <a:pt x="73" y="77"/>
                    <a:pt x="73" y="76"/>
                  </a:cubicBezTo>
                  <a:cubicBezTo>
                    <a:pt x="73" y="75"/>
                    <a:pt x="73" y="73"/>
                    <a:pt x="73" y="73"/>
                  </a:cubicBezTo>
                  <a:cubicBezTo>
                    <a:pt x="71" y="72"/>
                    <a:pt x="70" y="73"/>
                    <a:pt x="70" y="71"/>
                  </a:cubicBezTo>
                  <a:cubicBezTo>
                    <a:pt x="69" y="70"/>
                    <a:pt x="65" y="69"/>
                    <a:pt x="68" y="67"/>
                  </a:cubicBezTo>
                  <a:cubicBezTo>
                    <a:pt x="66" y="65"/>
                    <a:pt x="68" y="64"/>
                    <a:pt x="67" y="63"/>
                  </a:cubicBezTo>
                  <a:cubicBezTo>
                    <a:pt x="66" y="63"/>
                    <a:pt x="64" y="63"/>
                    <a:pt x="64" y="61"/>
                  </a:cubicBezTo>
                  <a:cubicBezTo>
                    <a:pt x="64" y="60"/>
                    <a:pt x="64" y="58"/>
                    <a:pt x="62" y="57"/>
                  </a:cubicBezTo>
                  <a:cubicBezTo>
                    <a:pt x="61" y="55"/>
                    <a:pt x="58" y="54"/>
                    <a:pt x="58" y="53"/>
                  </a:cubicBezTo>
                  <a:cubicBezTo>
                    <a:pt x="59" y="51"/>
                    <a:pt x="59" y="49"/>
                    <a:pt x="58" y="47"/>
                  </a:cubicBezTo>
                  <a:cubicBezTo>
                    <a:pt x="57" y="46"/>
                    <a:pt x="56" y="41"/>
                    <a:pt x="57" y="40"/>
                  </a:cubicBezTo>
                  <a:cubicBezTo>
                    <a:pt x="59" y="39"/>
                    <a:pt x="61" y="38"/>
                    <a:pt x="61" y="36"/>
                  </a:cubicBezTo>
                  <a:cubicBezTo>
                    <a:pt x="61" y="34"/>
                    <a:pt x="62" y="29"/>
                    <a:pt x="60" y="29"/>
                  </a:cubicBezTo>
                  <a:cubicBezTo>
                    <a:pt x="59" y="29"/>
                    <a:pt x="57" y="28"/>
                    <a:pt x="57" y="27"/>
                  </a:cubicBezTo>
                  <a:cubicBezTo>
                    <a:pt x="57" y="25"/>
                    <a:pt x="59" y="24"/>
                    <a:pt x="56" y="24"/>
                  </a:cubicBezTo>
                  <a:cubicBezTo>
                    <a:pt x="54" y="24"/>
                    <a:pt x="53" y="24"/>
                    <a:pt x="52" y="25"/>
                  </a:cubicBezTo>
                  <a:cubicBezTo>
                    <a:pt x="51" y="27"/>
                    <a:pt x="49" y="29"/>
                    <a:pt x="47" y="27"/>
                  </a:cubicBezTo>
                  <a:cubicBezTo>
                    <a:pt x="46" y="26"/>
                    <a:pt x="41" y="23"/>
                    <a:pt x="41" y="21"/>
                  </a:cubicBezTo>
                  <a:cubicBezTo>
                    <a:pt x="41" y="19"/>
                    <a:pt x="40" y="17"/>
                    <a:pt x="39" y="16"/>
                  </a:cubicBezTo>
                  <a:cubicBezTo>
                    <a:pt x="38" y="14"/>
                    <a:pt x="35" y="13"/>
                    <a:pt x="37" y="13"/>
                  </a:cubicBezTo>
                  <a:cubicBezTo>
                    <a:pt x="38" y="13"/>
                    <a:pt x="40" y="13"/>
                    <a:pt x="39" y="11"/>
                  </a:cubicBezTo>
                  <a:cubicBezTo>
                    <a:pt x="38" y="9"/>
                    <a:pt x="37" y="7"/>
                    <a:pt x="39" y="6"/>
                  </a:cubicBezTo>
                  <a:cubicBezTo>
                    <a:pt x="40" y="4"/>
                    <a:pt x="42" y="2"/>
                    <a:pt x="44" y="3"/>
                  </a:cubicBezTo>
                  <a:cubicBezTo>
                    <a:pt x="46" y="3"/>
                    <a:pt x="51" y="3"/>
                    <a:pt x="53" y="4"/>
                  </a:cubicBezTo>
                  <a:cubicBezTo>
                    <a:pt x="56" y="5"/>
                    <a:pt x="60" y="6"/>
                    <a:pt x="58" y="4"/>
                  </a:cubicBezTo>
                  <a:cubicBezTo>
                    <a:pt x="56" y="2"/>
                    <a:pt x="54" y="2"/>
                    <a:pt x="52" y="2"/>
                  </a:cubicBezTo>
                  <a:cubicBezTo>
                    <a:pt x="49" y="2"/>
                    <a:pt x="44" y="0"/>
                    <a:pt x="42" y="0"/>
                  </a:cubicBezTo>
                  <a:cubicBezTo>
                    <a:pt x="39" y="0"/>
                    <a:pt x="37" y="0"/>
                    <a:pt x="36" y="1"/>
                  </a:cubicBezTo>
                  <a:cubicBezTo>
                    <a:pt x="35" y="1"/>
                    <a:pt x="30" y="5"/>
                    <a:pt x="32" y="6"/>
                  </a:cubicBezTo>
                  <a:cubicBezTo>
                    <a:pt x="33" y="6"/>
                    <a:pt x="34" y="6"/>
                    <a:pt x="34" y="7"/>
                  </a:cubicBezTo>
                  <a:cubicBezTo>
                    <a:pt x="34" y="9"/>
                    <a:pt x="32" y="8"/>
                    <a:pt x="32" y="9"/>
                  </a:cubicBezTo>
                  <a:cubicBezTo>
                    <a:pt x="31" y="10"/>
                    <a:pt x="30" y="13"/>
                    <a:pt x="29" y="11"/>
                  </a:cubicBezTo>
                  <a:cubicBezTo>
                    <a:pt x="28" y="9"/>
                    <a:pt x="29" y="7"/>
                    <a:pt x="28" y="8"/>
                  </a:cubicBezTo>
                  <a:cubicBezTo>
                    <a:pt x="27" y="9"/>
                    <a:pt x="22" y="13"/>
                    <a:pt x="22" y="14"/>
                  </a:cubicBezTo>
                  <a:cubicBezTo>
                    <a:pt x="21" y="16"/>
                    <a:pt x="13" y="20"/>
                    <a:pt x="10" y="23"/>
                  </a:cubicBezTo>
                  <a:cubicBezTo>
                    <a:pt x="12" y="25"/>
                    <a:pt x="11" y="29"/>
                    <a:pt x="11" y="30"/>
                  </a:cubicBezTo>
                  <a:cubicBezTo>
                    <a:pt x="11" y="31"/>
                    <a:pt x="13" y="31"/>
                    <a:pt x="13" y="32"/>
                  </a:cubicBezTo>
                  <a:cubicBezTo>
                    <a:pt x="14" y="32"/>
                    <a:pt x="15" y="34"/>
                    <a:pt x="15" y="35"/>
                  </a:cubicBezTo>
                  <a:cubicBezTo>
                    <a:pt x="15" y="36"/>
                    <a:pt x="16" y="37"/>
                    <a:pt x="17" y="37"/>
                  </a:cubicBezTo>
                  <a:cubicBezTo>
                    <a:pt x="18" y="38"/>
                    <a:pt x="18" y="39"/>
                    <a:pt x="18" y="40"/>
                  </a:cubicBezTo>
                  <a:cubicBezTo>
                    <a:pt x="18" y="41"/>
                    <a:pt x="16" y="42"/>
                    <a:pt x="15" y="43"/>
                  </a:cubicBezTo>
                  <a:cubicBezTo>
                    <a:pt x="14" y="44"/>
                    <a:pt x="15" y="47"/>
                    <a:pt x="16" y="48"/>
                  </a:cubicBezTo>
                  <a:cubicBezTo>
                    <a:pt x="17" y="49"/>
                    <a:pt x="18" y="45"/>
                    <a:pt x="19" y="45"/>
                  </a:cubicBezTo>
                  <a:cubicBezTo>
                    <a:pt x="19" y="44"/>
                    <a:pt x="20" y="45"/>
                    <a:pt x="21" y="46"/>
                  </a:cubicBezTo>
                  <a:cubicBezTo>
                    <a:pt x="21" y="46"/>
                    <a:pt x="23" y="44"/>
                    <a:pt x="24" y="44"/>
                  </a:cubicBezTo>
                  <a:cubicBezTo>
                    <a:pt x="25" y="44"/>
                    <a:pt x="26" y="48"/>
                    <a:pt x="26" y="49"/>
                  </a:cubicBezTo>
                  <a:cubicBezTo>
                    <a:pt x="26" y="50"/>
                    <a:pt x="29" y="50"/>
                    <a:pt x="29" y="51"/>
                  </a:cubicBezTo>
                  <a:cubicBezTo>
                    <a:pt x="30" y="52"/>
                    <a:pt x="32" y="55"/>
                    <a:pt x="34" y="56"/>
                  </a:cubicBezTo>
                  <a:cubicBezTo>
                    <a:pt x="35" y="56"/>
                    <a:pt x="36" y="56"/>
                    <a:pt x="38" y="57"/>
                  </a:cubicBezTo>
                  <a:cubicBezTo>
                    <a:pt x="39" y="58"/>
                    <a:pt x="39" y="60"/>
                    <a:pt x="38" y="60"/>
                  </a:cubicBezTo>
                  <a:cubicBezTo>
                    <a:pt x="37" y="60"/>
                    <a:pt x="32" y="66"/>
                    <a:pt x="31" y="67"/>
                  </a:cubicBezTo>
                  <a:cubicBezTo>
                    <a:pt x="30" y="68"/>
                    <a:pt x="31" y="70"/>
                    <a:pt x="32" y="71"/>
                  </a:cubicBezTo>
                  <a:cubicBezTo>
                    <a:pt x="32" y="72"/>
                    <a:pt x="27" y="76"/>
                    <a:pt x="27" y="76"/>
                  </a:cubicBezTo>
                  <a:cubicBezTo>
                    <a:pt x="26" y="77"/>
                    <a:pt x="24" y="75"/>
                    <a:pt x="24" y="74"/>
                  </a:cubicBezTo>
                  <a:cubicBezTo>
                    <a:pt x="23" y="73"/>
                    <a:pt x="22" y="75"/>
                    <a:pt x="21" y="76"/>
                  </a:cubicBezTo>
                  <a:cubicBezTo>
                    <a:pt x="20" y="77"/>
                    <a:pt x="21" y="79"/>
                    <a:pt x="22" y="80"/>
                  </a:cubicBezTo>
                  <a:cubicBezTo>
                    <a:pt x="22" y="81"/>
                    <a:pt x="19" y="83"/>
                    <a:pt x="18" y="82"/>
                  </a:cubicBezTo>
                  <a:cubicBezTo>
                    <a:pt x="17" y="81"/>
                    <a:pt x="15" y="87"/>
                    <a:pt x="14" y="88"/>
                  </a:cubicBezTo>
                  <a:cubicBezTo>
                    <a:pt x="14" y="89"/>
                    <a:pt x="12" y="95"/>
                    <a:pt x="12" y="96"/>
                  </a:cubicBezTo>
                  <a:cubicBezTo>
                    <a:pt x="12" y="97"/>
                    <a:pt x="9" y="98"/>
                    <a:pt x="9" y="98"/>
                  </a:cubicBezTo>
                  <a:cubicBezTo>
                    <a:pt x="8" y="99"/>
                    <a:pt x="5" y="99"/>
                    <a:pt x="5" y="99"/>
                  </a:cubicBezTo>
                  <a:cubicBezTo>
                    <a:pt x="4" y="99"/>
                    <a:pt x="3" y="102"/>
                    <a:pt x="3" y="103"/>
                  </a:cubicBezTo>
                  <a:cubicBezTo>
                    <a:pt x="3" y="104"/>
                    <a:pt x="4" y="105"/>
                    <a:pt x="4" y="105"/>
                  </a:cubicBezTo>
                  <a:cubicBezTo>
                    <a:pt x="5" y="106"/>
                    <a:pt x="4" y="108"/>
                    <a:pt x="4" y="110"/>
                  </a:cubicBezTo>
                  <a:cubicBezTo>
                    <a:pt x="4" y="112"/>
                    <a:pt x="1" y="113"/>
                    <a:pt x="1" y="114"/>
                  </a:cubicBezTo>
                  <a:cubicBezTo>
                    <a:pt x="0" y="115"/>
                    <a:pt x="0" y="116"/>
                    <a:pt x="1" y="116"/>
                  </a:cubicBezTo>
                  <a:cubicBezTo>
                    <a:pt x="1" y="117"/>
                    <a:pt x="1" y="119"/>
                    <a:pt x="1" y="120"/>
                  </a:cubicBezTo>
                  <a:cubicBezTo>
                    <a:pt x="1" y="120"/>
                    <a:pt x="3" y="122"/>
                    <a:pt x="4" y="123"/>
                  </a:cubicBezTo>
                  <a:cubicBezTo>
                    <a:pt x="5" y="123"/>
                    <a:pt x="3" y="125"/>
                    <a:pt x="3" y="126"/>
                  </a:cubicBezTo>
                  <a:cubicBezTo>
                    <a:pt x="3" y="127"/>
                    <a:pt x="5" y="129"/>
                    <a:pt x="6" y="130"/>
                  </a:cubicBezTo>
                  <a:cubicBezTo>
                    <a:pt x="6" y="131"/>
                    <a:pt x="7" y="130"/>
                    <a:pt x="8" y="129"/>
                  </a:cubicBezTo>
                  <a:cubicBezTo>
                    <a:pt x="9" y="128"/>
                    <a:pt x="10" y="130"/>
                    <a:pt x="10" y="131"/>
                  </a:cubicBezTo>
                  <a:cubicBezTo>
                    <a:pt x="10" y="132"/>
                    <a:pt x="11" y="133"/>
                    <a:pt x="12" y="134"/>
                  </a:cubicBezTo>
                  <a:cubicBezTo>
                    <a:pt x="13" y="135"/>
                    <a:pt x="16" y="135"/>
                    <a:pt x="16" y="134"/>
                  </a:cubicBezTo>
                  <a:cubicBezTo>
                    <a:pt x="17" y="133"/>
                    <a:pt x="17" y="137"/>
                    <a:pt x="17" y="138"/>
                  </a:cubicBezTo>
                  <a:cubicBezTo>
                    <a:pt x="17" y="139"/>
                    <a:pt x="17" y="140"/>
                    <a:pt x="17" y="141"/>
                  </a:cubicBezTo>
                  <a:cubicBezTo>
                    <a:pt x="17" y="142"/>
                    <a:pt x="17" y="143"/>
                    <a:pt x="18" y="144"/>
                  </a:cubicBezTo>
                  <a:cubicBezTo>
                    <a:pt x="19" y="146"/>
                    <a:pt x="20" y="147"/>
                    <a:pt x="22" y="146"/>
                  </a:cubicBezTo>
                  <a:cubicBezTo>
                    <a:pt x="22" y="146"/>
                    <a:pt x="23" y="143"/>
                    <a:pt x="23" y="144"/>
                  </a:cubicBezTo>
                  <a:cubicBezTo>
                    <a:pt x="24" y="144"/>
                    <a:pt x="26" y="145"/>
                    <a:pt x="27" y="144"/>
                  </a:cubicBezTo>
                  <a:cubicBezTo>
                    <a:pt x="27" y="144"/>
                    <a:pt x="31" y="139"/>
                    <a:pt x="32" y="139"/>
                  </a:cubicBezTo>
                  <a:cubicBezTo>
                    <a:pt x="32" y="139"/>
                    <a:pt x="33" y="138"/>
                    <a:pt x="33" y="137"/>
                  </a:cubicBezTo>
                  <a:cubicBezTo>
                    <a:pt x="33" y="136"/>
                    <a:pt x="33" y="134"/>
                    <a:pt x="33" y="134"/>
                  </a:cubicBezTo>
                  <a:cubicBezTo>
                    <a:pt x="34" y="134"/>
                    <a:pt x="35" y="133"/>
                    <a:pt x="35" y="132"/>
                  </a:cubicBezTo>
                  <a:cubicBezTo>
                    <a:pt x="35" y="131"/>
                    <a:pt x="35" y="130"/>
                    <a:pt x="35" y="130"/>
                  </a:cubicBezTo>
                  <a:cubicBezTo>
                    <a:pt x="35" y="130"/>
                    <a:pt x="37" y="130"/>
                    <a:pt x="38" y="131"/>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55" name="Freeform 45">
              <a:extLst>
                <a:ext uri="{FF2B5EF4-FFF2-40B4-BE49-F238E27FC236}">
                  <a16:creationId xmlns:a16="http://schemas.microsoft.com/office/drawing/2014/main" id="{40B7AC60-7808-44F4-AE81-6100F25BE591}"/>
                </a:ext>
              </a:extLst>
            </p:cNvPr>
            <p:cNvSpPr>
              <a:spLocks/>
            </p:cNvSpPr>
            <p:nvPr/>
          </p:nvSpPr>
          <p:spPr bwMode="auto">
            <a:xfrm>
              <a:off x="1763688" y="4509120"/>
              <a:ext cx="765205" cy="960234"/>
            </a:xfrm>
            <a:custGeom>
              <a:avLst/>
              <a:gdLst>
                <a:gd name="T0" fmla="*/ 70 w 173"/>
                <a:gd name="T1" fmla="*/ 204 h 217"/>
                <a:gd name="T2" fmla="*/ 64 w 173"/>
                <a:gd name="T3" fmla="*/ 192 h 217"/>
                <a:gd name="T4" fmla="*/ 67 w 173"/>
                <a:gd name="T5" fmla="*/ 181 h 217"/>
                <a:gd name="T6" fmla="*/ 64 w 173"/>
                <a:gd name="T7" fmla="*/ 170 h 217"/>
                <a:gd name="T8" fmla="*/ 59 w 173"/>
                <a:gd name="T9" fmla="*/ 155 h 217"/>
                <a:gd name="T10" fmla="*/ 58 w 173"/>
                <a:gd name="T11" fmla="*/ 132 h 217"/>
                <a:gd name="T12" fmla="*/ 65 w 173"/>
                <a:gd name="T13" fmla="*/ 117 h 217"/>
                <a:gd name="T14" fmla="*/ 53 w 173"/>
                <a:gd name="T15" fmla="*/ 108 h 217"/>
                <a:gd name="T16" fmla="*/ 40 w 173"/>
                <a:gd name="T17" fmla="*/ 118 h 217"/>
                <a:gd name="T18" fmla="*/ 33 w 173"/>
                <a:gd name="T19" fmla="*/ 105 h 217"/>
                <a:gd name="T20" fmla="*/ 19 w 173"/>
                <a:gd name="T21" fmla="*/ 112 h 217"/>
                <a:gd name="T22" fmla="*/ 13 w 173"/>
                <a:gd name="T23" fmla="*/ 104 h 217"/>
                <a:gd name="T24" fmla="*/ 12 w 173"/>
                <a:gd name="T25" fmla="*/ 89 h 217"/>
                <a:gd name="T26" fmla="*/ 1 w 173"/>
                <a:gd name="T27" fmla="*/ 76 h 217"/>
                <a:gd name="T28" fmla="*/ 4 w 173"/>
                <a:gd name="T29" fmla="*/ 66 h 217"/>
                <a:gd name="T30" fmla="*/ 7 w 173"/>
                <a:gd name="T31" fmla="*/ 52 h 217"/>
                <a:gd name="T32" fmla="*/ 25 w 173"/>
                <a:gd name="T33" fmla="*/ 42 h 217"/>
                <a:gd name="T34" fmla="*/ 39 w 173"/>
                <a:gd name="T35" fmla="*/ 33 h 217"/>
                <a:gd name="T36" fmla="*/ 47 w 173"/>
                <a:gd name="T37" fmla="*/ 19 h 217"/>
                <a:gd name="T38" fmla="*/ 66 w 173"/>
                <a:gd name="T39" fmla="*/ 10 h 217"/>
                <a:gd name="T40" fmla="*/ 79 w 173"/>
                <a:gd name="T41" fmla="*/ 7 h 217"/>
                <a:gd name="T42" fmla="*/ 88 w 173"/>
                <a:gd name="T43" fmla="*/ 2 h 217"/>
                <a:gd name="T44" fmla="*/ 85 w 173"/>
                <a:gd name="T45" fmla="*/ 13 h 217"/>
                <a:gd name="T46" fmla="*/ 81 w 173"/>
                <a:gd name="T47" fmla="*/ 38 h 217"/>
                <a:gd name="T48" fmla="*/ 89 w 173"/>
                <a:gd name="T49" fmla="*/ 52 h 217"/>
                <a:gd name="T50" fmla="*/ 97 w 173"/>
                <a:gd name="T51" fmla="*/ 56 h 217"/>
                <a:gd name="T52" fmla="*/ 109 w 173"/>
                <a:gd name="T53" fmla="*/ 72 h 217"/>
                <a:gd name="T54" fmla="*/ 125 w 173"/>
                <a:gd name="T55" fmla="*/ 76 h 217"/>
                <a:gd name="T56" fmla="*/ 129 w 173"/>
                <a:gd name="T57" fmla="*/ 88 h 217"/>
                <a:gd name="T58" fmla="*/ 142 w 173"/>
                <a:gd name="T59" fmla="*/ 80 h 217"/>
                <a:gd name="T60" fmla="*/ 157 w 173"/>
                <a:gd name="T61" fmla="*/ 74 h 217"/>
                <a:gd name="T62" fmla="*/ 173 w 173"/>
                <a:gd name="T63" fmla="*/ 78 h 217"/>
                <a:gd name="T64" fmla="*/ 156 w 173"/>
                <a:gd name="T65" fmla="*/ 109 h 217"/>
                <a:gd name="T66" fmla="*/ 157 w 173"/>
                <a:gd name="T67" fmla="*/ 119 h 217"/>
                <a:gd name="T68" fmla="*/ 147 w 173"/>
                <a:gd name="T69" fmla="*/ 135 h 217"/>
                <a:gd name="T70" fmla="*/ 149 w 173"/>
                <a:gd name="T71" fmla="*/ 145 h 217"/>
                <a:gd name="T72" fmla="*/ 151 w 173"/>
                <a:gd name="T73" fmla="*/ 149 h 217"/>
                <a:gd name="T74" fmla="*/ 145 w 173"/>
                <a:gd name="T75" fmla="*/ 154 h 217"/>
                <a:gd name="T76" fmla="*/ 124 w 173"/>
                <a:gd name="T77" fmla="*/ 166 h 217"/>
                <a:gd name="T78" fmla="*/ 108 w 173"/>
                <a:gd name="T79" fmla="*/ 185 h 217"/>
                <a:gd name="T80" fmla="*/ 97 w 173"/>
                <a:gd name="T81" fmla="*/ 202 h 217"/>
                <a:gd name="T82" fmla="*/ 85 w 173"/>
                <a:gd name="T83" fmla="*/ 209 h 217"/>
                <a:gd name="T84" fmla="*/ 74 w 173"/>
                <a:gd name="T85"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217">
                  <a:moveTo>
                    <a:pt x="69" y="217"/>
                  </a:moveTo>
                  <a:cubicBezTo>
                    <a:pt x="70" y="212"/>
                    <a:pt x="66" y="210"/>
                    <a:pt x="67" y="209"/>
                  </a:cubicBezTo>
                  <a:cubicBezTo>
                    <a:pt x="67" y="208"/>
                    <a:pt x="71" y="205"/>
                    <a:pt x="70" y="204"/>
                  </a:cubicBezTo>
                  <a:cubicBezTo>
                    <a:pt x="69" y="203"/>
                    <a:pt x="64" y="202"/>
                    <a:pt x="66" y="200"/>
                  </a:cubicBezTo>
                  <a:cubicBezTo>
                    <a:pt x="67" y="199"/>
                    <a:pt x="68" y="198"/>
                    <a:pt x="67" y="197"/>
                  </a:cubicBezTo>
                  <a:cubicBezTo>
                    <a:pt x="66" y="197"/>
                    <a:pt x="63" y="193"/>
                    <a:pt x="64" y="192"/>
                  </a:cubicBezTo>
                  <a:cubicBezTo>
                    <a:pt x="64" y="191"/>
                    <a:pt x="67" y="189"/>
                    <a:pt x="67" y="188"/>
                  </a:cubicBezTo>
                  <a:cubicBezTo>
                    <a:pt x="67" y="187"/>
                    <a:pt x="66" y="185"/>
                    <a:pt x="66" y="184"/>
                  </a:cubicBezTo>
                  <a:cubicBezTo>
                    <a:pt x="67" y="184"/>
                    <a:pt x="68" y="182"/>
                    <a:pt x="67" y="181"/>
                  </a:cubicBezTo>
                  <a:cubicBezTo>
                    <a:pt x="66" y="180"/>
                    <a:pt x="64" y="179"/>
                    <a:pt x="64" y="178"/>
                  </a:cubicBezTo>
                  <a:cubicBezTo>
                    <a:pt x="64" y="177"/>
                    <a:pt x="62" y="174"/>
                    <a:pt x="63" y="174"/>
                  </a:cubicBezTo>
                  <a:cubicBezTo>
                    <a:pt x="64" y="173"/>
                    <a:pt x="65" y="170"/>
                    <a:pt x="64" y="170"/>
                  </a:cubicBezTo>
                  <a:cubicBezTo>
                    <a:pt x="64" y="169"/>
                    <a:pt x="62" y="167"/>
                    <a:pt x="61" y="167"/>
                  </a:cubicBezTo>
                  <a:cubicBezTo>
                    <a:pt x="61" y="167"/>
                    <a:pt x="59" y="166"/>
                    <a:pt x="59" y="165"/>
                  </a:cubicBezTo>
                  <a:cubicBezTo>
                    <a:pt x="59" y="164"/>
                    <a:pt x="60" y="155"/>
                    <a:pt x="59" y="155"/>
                  </a:cubicBezTo>
                  <a:cubicBezTo>
                    <a:pt x="58" y="155"/>
                    <a:pt x="56" y="154"/>
                    <a:pt x="55" y="151"/>
                  </a:cubicBezTo>
                  <a:cubicBezTo>
                    <a:pt x="54" y="149"/>
                    <a:pt x="54" y="138"/>
                    <a:pt x="55" y="137"/>
                  </a:cubicBezTo>
                  <a:cubicBezTo>
                    <a:pt x="56" y="137"/>
                    <a:pt x="58" y="134"/>
                    <a:pt x="58" y="132"/>
                  </a:cubicBezTo>
                  <a:cubicBezTo>
                    <a:pt x="58" y="130"/>
                    <a:pt x="60" y="128"/>
                    <a:pt x="60" y="126"/>
                  </a:cubicBezTo>
                  <a:cubicBezTo>
                    <a:pt x="61" y="123"/>
                    <a:pt x="61" y="121"/>
                    <a:pt x="61" y="121"/>
                  </a:cubicBezTo>
                  <a:cubicBezTo>
                    <a:pt x="62" y="120"/>
                    <a:pt x="66" y="118"/>
                    <a:pt x="65" y="117"/>
                  </a:cubicBezTo>
                  <a:cubicBezTo>
                    <a:pt x="64" y="116"/>
                    <a:pt x="60" y="111"/>
                    <a:pt x="60" y="111"/>
                  </a:cubicBezTo>
                  <a:cubicBezTo>
                    <a:pt x="60" y="110"/>
                    <a:pt x="58" y="107"/>
                    <a:pt x="57" y="107"/>
                  </a:cubicBezTo>
                  <a:cubicBezTo>
                    <a:pt x="56" y="107"/>
                    <a:pt x="54" y="107"/>
                    <a:pt x="53" y="108"/>
                  </a:cubicBezTo>
                  <a:cubicBezTo>
                    <a:pt x="52" y="110"/>
                    <a:pt x="49" y="117"/>
                    <a:pt x="49" y="118"/>
                  </a:cubicBezTo>
                  <a:cubicBezTo>
                    <a:pt x="49" y="119"/>
                    <a:pt x="46" y="122"/>
                    <a:pt x="45" y="121"/>
                  </a:cubicBezTo>
                  <a:cubicBezTo>
                    <a:pt x="44" y="120"/>
                    <a:pt x="40" y="120"/>
                    <a:pt x="40" y="118"/>
                  </a:cubicBezTo>
                  <a:cubicBezTo>
                    <a:pt x="40" y="117"/>
                    <a:pt x="39" y="115"/>
                    <a:pt x="38" y="114"/>
                  </a:cubicBezTo>
                  <a:cubicBezTo>
                    <a:pt x="38" y="113"/>
                    <a:pt x="35" y="112"/>
                    <a:pt x="35" y="111"/>
                  </a:cubicBezTo>
                  <a:cubicBezTo>
                    <a:pt x="35" y="109"/>
                    <a:pt x="35" y="106"/>
                    <a:pt x="33" y="105"/>
                  </a:cubicBezTo>
                  <a:cubicBezTo>
                    <a:pt x="32" y="105"/>
                    <a:pt x="28" y="108"/>
                    <a:pt x="27" y="109"/>
                  </a:cubicBezTo>
                  <a:cubicBezTo>
                    <a:pt x="26" y="110"/>
                    <a:pt x="24" y="112"/>
                    <a:pt x="23" y="112"/>
                  </a:cubicBezTo>
                  <a:cubicBezTo>
                    <a:pt x="22" y="112"/>
                    <a:pt x="20" y="112"/>
                    <a:pt x="19" y="112"/>
                  </a:cubicBezTo>
                  <a:cubicBezTo>
                    <a:pt x="18" y="113"/>
                    <a:pt x="16" y="113"/>
                    <a:pt x="15" y="112"/>
                  </a:cubicBezTo>
                  <a:cubicBezTo>
                    <a:pt x="15" y="112"/>
                    <a:pt x="13" y="110"/>
                    <a:pt x="13" y="109"/>
                  </a:cubicBezTo>
                  <a:cubicBezTo>
                    <a:pt x="13" y="108"/>
                    <a:pt x="14" y="106"/>
                    <a:pt x="13" y="104"/>
                  </a:cubicBezTo>
                  <a:cubicBezTo>
                    <a:pt x="12" y="103"/>
                    <a:pt x="8" y="101"/>
                    <a:pt x="9" y="100"/>
                  </a:cubicBezTo>
                  <a:cubicBezTo>
                    <a:pt x="9" y="98"/>
                    <a:pt x="9" y="94"/>
                    <a:pt x="10" y="93"/>
                  </a:cubicBezTo>
                  <a:cubicBezTo>
                    <a:pt x="11" y="92"/>
                    <a:pt x="13" y="90"/>
                    <a:pt x="12" y="89"/>
                  </a:cubicBezTo>
                  <a:cubicBezTo>
                    <a:pt x="11" y="88"/>
                    <a:pt x="8" y="89"/>
                    <a:pt x="7" y="88"/>
                  </a:cubicBezTo>
                  <a:cubicBezTo>
                    <a:pt x="7" y="87"/>
                    <a:pt x="3" y="82"/>
                    <a:pt x="2" y="80"/>
                  </a:cubicBezTo>
                  <a:cubicBezTo>
                    <a:pt x="2" y="79"/>
                    <a:pt x="0" y="76"/>
                    <a:pt x="1" y="76"/>
                  </a:cubicBezTo>
                  <a:cubicBezTo>
                    <a:pt x="2" y="75"/>
                    <a:pt x="4" y="73"/>
                    <a:pt x="4" y="72"/>
                  </a:cubicBezTo>
                  <a:cubicBezTo>
                    <a:pt x="4" y="72"/>
                    <a:pt x="4" y="70"/>
                    <a:pt x="5" y="69"/>
                  </a:cubicBezTo>
                  <a:cubicBezTo>
                    <a:pt x="6" y="69"/>
                    <a:pt x="5" y="67"/>
                    <a:pt x="4" y="66"/>
                  </a:cubicBezTo>
                  <a:cubicBezTo>
                    <a:pt x="4" y="66"/>
                    <a:pt x="2" y="64"/>
                    <a:pt x="3" y="63"/>
                  </a:cubicBezTo>
                  <a:cubicBezTo>
                    <a:pt x="4" y="62"/>
                    <a:pt x="5" y="59"/>
                    <a:pt x="5" y="57"/>
                  </a:cubicBezTo>
                  <a:cubicBezTo>
                    <a:pt x="5" y="56"/>
                    <a:pt x="5" y="53"/>
                    <a:pt x="7" y="52"/>
                  </a:cubicBezTo>
                  <a:cubicBezTo>
                    <a:pt x="8" y="51"/>
                    <a:pt x="12" y="47"/>
                    <a:pt x="12" y="46"/>
                  </a:cubicBezTo>
                  <a:cubicBezTo>
                    <a:pt x="14" y="46"/>
                    <a:pt x="19" y="46"/>
                    <a:pt x="19" y="46"/>
                  </a:cubicBezTo>
                  <a:cubicBezTo>
                    <a:pt x="20" y="45"/>
                    <a:pt x="25" y="42"/>
                    <a:pt x="25" y="42"/>
                  </a:cubicBezTo>
                  <a:cubicBezTo>
                    <a:pt x="26" y="42"/>
                    <a:pt x="30" y="37"/>
                    <a:pt x="31" y="38"/>
                  </a:cubicBezTo>
                  <a:cubicBezTo>
                    <a:pt x="32" y="39"/>
                    <a:pt x="34" y="40"/>
                    <a:pt x="35" y="39"/>
                  </a:cubicBezTo>
                  <a:cubicBezTo>
                    <a:pt x="35" y="38"/>
                    <a:pt x="39" y="34"/>
                    <a:pt x="39" y="33"/>
                  </a:cubicBezTo>
                  <a:cubicBezTo>
                    <a:pt x="39" y="32"/>
                    <a:pt x="39" y="29"/>
                    <a:pt x="40" y="29"/>
                  </a:cubicBezTo>
                  <a:cubicBezTo>
                    <a:pt x="41" y="29"/>
                    <a:pt x="40" y="26"/>
                    <a:pt x="42" y="25"/>
                  </a:cubicBezTo>
                  <a:cubicBezTo>
                    <a:pt x="43" y="24"/>
                    <a:pt x="47" y="20"/>
                    <a:pt x="47" y="19"/>
                  </a:cubicBezTo>
                  <a:cubicBezTo>
                    <a:pt x="47" y="18"/>
                    <a:pt x="54" y="11"/>
                    <a:pt x="55" y="12"/>
                  </a:cubicBezTo>
                  <a:cubicBezTo>
                    <a:pt x="56" y="12"/>
                    <a:pt x="57" y="15"/>
                    <a:pt x="60" y="14"/>
                  </a:cubicBezTo>
                  <a:cubicBezTo>
                    <a:pt x="62" y="14"/>
                    <a:pt x="65" y="9"/>
                    <a:pt x="66" y="10"/>
                  </a:cubicBezTo>
                  <a:cubicBezTo>
                    <a:pt x="67" y="11"/>
                    <a:pt x="70" y="15"/>
                    <a:pt x="71" y="14"/>
                  </a:cubicBezTo>
                  <a:cubicBezTo>
                    <a:pt x="71" y="14"/>
                    <a:pt x="74" y="10"/>
                    <a:pt x="75" y="10"/>
                  </a:cubicBezTo>
                  <a:cubicBezTo>
                    <a:pt x="76" y="10"/>
                    <a:pt x="78" y="8"/>
                    <a:pt x="79" y="7"/>
                  </a:cubicBezTo>
                  <a:cubicBezTo>
                    <a:pt x="81" y="6"/>
                    <a:pt x="82" y="3"/>
                    <a:pt x="82" y="2"/>
                  </a:cubicBezTo>
                  <a:cubicBezTo>
                    <a:pt x="82" y="2"/>
                    <a:pt x="83" y="0"/>
                    <a:pt x="83" y="0"/>
                  </a:cubicBezTo>
                  <a:cubicBezTo>
                    <a:pt x="84" y="0"/>
                    <a:pt x="87" y="1"/>
                    <a:pt x="88" y="2"/>
                  </a:cubicBezTo>
                  <a:cubicBezTo>
                    <a:pt x="87" y="3"/>
                    <a:pt x="89" y="6"/>
                    <a:pt x="89" y="6"/>
                  </a:cubicBezTo>
                  <a:cubicBezTo>
                    <a:pt x="89" y="8"/>
                    <a:pt x="89" y="9"/>
                    <a:pt x="87" y="9"/>
                  </a:cubicBezTo>
                  <a:cubicBezTo>
                    <a:pt x="86" y="9"/>
                    <a:pt x="85" y="12"/>
                    <a:pt x="85" y="13"/>
                  </a:cubicBezTo>
                  <a:cubicBezTo>
                    <a:pt x="85" y="15"/>
                    <a:pt x="83" y="18"/>
                    <a:pt x="82" y="19"/>
                  </a:cubicBezTo>
                  <a:cubicBezTo>
                    <a:pt x="80" y="20"/>
                    <a:pt x="80" y="23"/>
                    <a:pt x="81" y="26"/>
                  </a:cubicBezTo>
                  <a:cubicBezTo>
                    <a:pt x="83" y="28"/>
                    <a:pt x="82" y="35"/>
                    <a:pt x="81" y="38"/>
                  </a:cubicBezTo>
                  <a:cubicBezTo>
                    <a:pt x="80" y="40"/>
                    <a:pt x="84" y="42"/>
                    <a:pt x="86" y="42"/>
                  </a:cubicBezTo>
                  <a:cubicBezTo>
                    <a:pt x="87" y="41"/>
                    <a:pt x="88" y="46"/>
                    <a:pt x="87" y="48"/>
                  </a:cubicBezTo>
                  <a:cubicBezTo>
                    <a:pt x="87" y="50"/>
                    <a:pt x="88" y="51"/>
                    <a:pt x="89" y="52"/>
                  </a:cubicBezTo>
                  <a:cubicBezTo>
                    <a:pt x="91" y="53"/>
                    <a:pt x="91" y="50"/>
                    <a:pt x="92" y="49"/>
                  </a:cubicBezTo>
                  <a:cubicBezTo>
                    <a:pt x="92" y="48"/>
                    <a:pt x="94" y="53"/>
                    <a:pt x="94" y="54"/>
                  </a:cubicBezTo>
                  <a:cubicBezTo>
                    <a:pt x="95" y="55"/>
                    <a:pt x="96" y="55"/>
                    <a:pt x="97" y="56"/>
                  </a:cubicBezTo>
                  <a:cubicBezTo>
                    <a:pt x="98" y="57"/>
                    <a:pt x="101" y="55"/>
                    <a:pt x="103" y="56"/>
                  </a:cubicBezTo>
                  <a:cubicBezTo>
                    <a:pt x="104" y="56"/>
                    <a:pt x="107" y="62"/>
                    <a:pt x="107" y="64"/>
                  </a:cubicBezTo>
                  <a:cubicBezTo>
                    <a:pt x="107" y="67"/>
                    <a:pt x="109" y="70"/>
                    <a:pt x="109" y="72"/>
                  </a:cubicBezTo>
                  <a:cubicBezTo>
                    <a:pt x="110" y="74"/>
                    <a:pt x="113" y="76"/>
                    <a:pt x="114" y="78"/>
                  </a:cubicBezTo>
                  <a:cubicBezTo>
                    <a:pt x="115" y="80"/>
                    <a:pt x="119" y="78"/>
                    <a:pt x="120" y="78"/>
                  </a:cubicBezTo>
                  <a:cubicBezTo>
                    <a:pt x="121" y="78"/>
                    <a:pt x="123" y="77"/>
                    <a:pt x="125" y="76"/>
                  </a:cubicBezTo>
                  <a:cubicBezTo>
                    <a:pt x="126" y="74"/>
                    <a:pt x="127" y="76"/>
                    <a:pt x="128" y="77"/>
                  </a:cubicBezTo>
                  <a:cubicBezTo>
                    <a:pt x="129" y="78"/>
                    <a:pt x="127" y="81"/>
                    <a:pt x="127" y="83"/>
                  </a:cubicBezTo>
                  <a:cubicBezTo>
                    <a:pt x="127" y="84"/>
                    <a:pt x="129" y="86"/>
                    <a:pt x="129" y="88"/>
                  </a:cubicBezTo>
                  <a:cubicBezTo>
                    <a:pt x="130" y="90"/>
                    <a:pt x="132" y="87"/>
                    <a:pt x="134" y="87"/>
                  </a:cubicBezTo>
                  <a:cubicBezTo>
                    <a:pt x="135" y="87"/>
                    <a:pt x="136" y="84"/>
                    <a:pt x="137" y="83"/>
                  </a:cubicBezTo>
                  <a:cubicBezTo>
                    <a:pt x="138" y="82"/>
                    <a:pt x="140" y="81"/>
                    <a:pt x="142" y="80"/>
                  </a:cubicBezTo>
                  <a:cubicBezTo>
                    <a:pt x="144" y="79"/>
                    <a:pt x="145" y="76"/>
                    <a:pt x="146" y="75"/>
                  </a:cubicBezTo>
                  <a:cubicBezTo>
                    <a:pt x="147" y="74"/>
                    <a:pt x="150" y="75"/>
                    <a:pt x="152" y="75"/>
                  </a:cubicBezTo>
                  <a:cubicBezTo>
                    <a:pt x="153" y="76"/>
                    <a:pt x="155" y="74"/>
                    <a:pt x="157" y="74"/>
                  </a:cubicBezTo>
                  <a:cubicBezTo>
                    <a:pt x="159" y="73"/>
                    <a:pt x="161" y="74"/>
                    <a:pt x="161" y="74"/>
                  </a:cubicBezTo>
                  <a:cubicBezTo>
                    <a:pt x="161" y="74"/>
                    <a:pt x="165" y="76"/>
                    <a:pt x="165" y="76"/>
                  </a:cubicBezTo>
                  <a:cubicBezTo>
                    <a:pt x="166" y="76"/>
                    <a:pt x="172" y="78"/>
                    <a:pt x="173" y="78"/>
                  </a:cubicBezTo>
                  <a:cubicBezTo>
                    <a:pt x="173" y="83"/>
                    <a:pt x="166" y="89"/>
                    <a:pt x="166" y="90"/>
                  </a:cubicBezTo>
                  <a:cubicBezTo>
                    <a:pt x="166" y="91"/>
                    <a:pt x="161" y="94"/>
                    <a:pt x="160" y="96"/>
                  </a:cubicBezTo>
                  <a:cubicBezTo>
                    <a:pt x="160" y="98"/>
                    <a:pt x="156" y="108"/>
                    <a:pt x="156" y="109"/>
                  </a:cubicBezTo>
                  <a:cubicBezTo>
                    <a:pt x="156" y="111"/>
                    <a:pt x="157" y="111"/>
                    <a:pt x="158" y="112"/>
                  </a:cubicBezTo>
                  <a:cubicBezTo>
                    <a:pt x="159" y="112"/>
                    <a:pt x="157" y="115"/>
                    <a:pt x="156" y="116"/>
                  </a:cubicBezTo>
                  <a:cubicBezTo>
                    <a:pt x="154" y="117"/>
                    <a:pt x="156" y="118"/>
                    <a:pt x="157" y="119"/>
                  </a:cubicBezTo>
                  <a:cubicBezTo>
                    <a:pt x="157" y="120"/>
                    <a:pt x="156" y="121"/>
                    <a:pt x="154" y="123"/>
                  </a:cubicBezTo>
                  <a:cubicBezTo>
                    <a:pt x="153" y="124"/>
                    <a:pt x="151" y="127"/>
                    <a:pt x="151" y="129"/>
                  </a:cubicBezTo>
                  <a:cubicBezTo>
                    <a:pt x="151" y="130"/>
                    <a:pt x="147" y="134"/>
                    <a:pt x="147" y="135"/>
                  </a:cubicBezTo>
                  <a:cubicBezTo>
                    <a:pt x="147" y="136"/>
                    <a:pt x="141" y="140"/>
                    <a:pt x="142" y="141"/>
                  </a:cubicBezTo>
                  <a:cubicBezTo>
                    <a:pt x="142" y="142"/>
                    <a:pt x="147" y="142"/>
                    <a:pt x="148" y="142"/>
                  </a:cubicBezTo>
                  <a:cubicBezTo>
                    <a:pt x="149" y="142"/>
                    <a:pt x="150" y="144"/>
                    <a:pt x="149" y="145"/>
                  </a:cubicBezTo>
                  <a:cubicBezTo>
                    <a:pt x="147" y="145"/>
                    <a:pt x="144" y="147"/>
                    <a:pt x="144" y="149"/>
                  </a:cubicBezTo>
                  <a:cubicBezTo>
                    <a:pt x="143" y="152"/>
                    <a:pt x="151" y="145"/>
                    <a:pt x="152" y="146"/>
                  </a:cubicBezTo>
                  <a:cubicBezTo>
                    <a:pt x="153" y="147"/>
                    <a:pt x="151" y="148"/>
                    <a:pt x="151" y="149"/>
                  </a:cubicBezTo>
                  <a:cubicBezTo>
                    <a:pt x="150" y="150"/>
                    <a:pt x="151" y="150"/>
                    <a:pt x="152" y="150"/>
                  </a:cubicBezTo>
                  <a:cubicBezTo>
                    <a:pt x="154" y="151"/>
                    <a:pt x="150" y="152"/>
                    <a:pt x="149" y="153"/>
                  </a:cubicBezTo>
                  <a:cubicBezTo>
                    <a:pt x="148" y="154"/>
                    <a:pt x="146" y="154"/>
                    <a:pt x="145" y="154"/>
                  </a:cubicBezTo>
                  <a:cubicBezTo>
                    <a:pt x="143" y="153"/>
                    <a:pt x="140" y="156"/>
                    <a:pt x="138" y="156"/>
                  </a:cubicBezTo>
                  <a:cubicBezTo>
                    <a:pt x="136" y="156"/>
                    <a:pt x="133" y="157"/>
                    <a:pt x="132" y="157"/>
                  </a:cubicBezTo>
                  <a:cubicBezTo>
                    <a:pt x="130" y="157"/>
                    <a:pt x="125" y="164"/>
                    <a:pt x="124" y="166"/>
                  </a:cubicBezTo>
                  <a:cubicBezTo>
                    <a:pt x="122" y="167"/>
                    <a:pt x="122" y="172"/>
                    <a:pt x="122" y="174"/>
                  </a:cubicBezTo>
                  <a:cubicBezTo>
                    <a:pt x="122" y="176"/>
                    <a:pt x="118" y="178"/>
                    <a:pt x="115" y="180"/>
                  </a:cubicBezTo>
                  <a:cubicBezTo>
                    <a:pt x="113" y="182"/>
                    <a:pt x="109" y="184"/>
                    <a:pt x="108" y="185"/>
                  </a:cubicBezTo>
                  <a:cubicBezTo>
                    <a:pt x="106" y="187"/>
                    <a:pt x="100" y="192"/>
                    <a:pt x="99" y="192"/>
                  </a:cubicBezTo>
                  <a:cubicBezTo>
                    <a:pt x="99" y="193"/>
                    <a:pt x="100" y="197"/>
                    <a:pt x="101" y="198"/>
                  </a:cubicBezTo>
                  <a:cubicBezTo>
                    <a:pt x="101" y="200"/>
                    <a:pt x="98" y="203"/>
                    <a:pt x="97" y="202"/>
                  </a:cubicBezTo>
                  <a:cubicBezTo>
                    <a:pt x="96" y="201"/>
                    <a:pt x="95" y="203"/>
                    <a:pt x="95" y="204"/>
                  </a:cubicBezTo>
                  <a:cubicBezTo>
                    <a:pt x="95" y="205"/>
                    <a:pt x="91" y="208"/>
                    <a:pt x="90" y="210"/>
                  </a:cubicBezTo>
                  <a:cubicBezTo>
                    <a:pt x="88" y="211"/>
                    <a:pt x="87" y="210"/>
                    <a:pt x="85" y="209"/>
                  </a:cubicBezTo>
                  <a:cubicBezTo>
                    <a:pt x="84" y="208"/>
                    <a:pt x="82" y="213"/>
                    <a:pt x="81" y="213"/>
                  </a:cubicBezTo>
                  <a:cubicBezTo>
                    <a:pt x="80" y="213"/>
                    <a:pt x="77" y="214"/>
                    <a:pt x="78" y="215"/>
                  </a:cubicBezTo>
                  <a:cubicBezTo>
                    <a:pt x="78" y="216"/>
                    <a:pt x="76" y="216"/>
                    <a:pt x="74" y="215"/>
                  </a:cubicBezTo>
                  <a:cubicBezTo>
                    <a:pt x="73" y="214"/>
                    <a:pt x="71" y="217"/>
                    <a:pt x="69" y="217"/>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56" name="Freeform 46">
              <a:extLst>
                <a:ext uri="{FF2B5EF4-FFF2-40B4-BE49-F238E27FC236}">
                  <a16:creationId xmlns:a16="http://schemas.microsoft.com/office/drawing/2014/main" id="{CDE46156-354C-4703-BF9D-72277CBF5F7E}"/>
                </a:ext>
              </a:extLst>
            </p:cNvPr>
            <p:cNvSpPr>
              <a:spLocks/>
            </p:cNvSpPr>
            <p:nvPr/>
          </p:nvSpPr>
          <p:spPr bwMode="auto">
            <a:xfrm>
              <a:off x="3843622" y="2652896"/>
              <a:ext cx="548377" cy="649334"/>
            </a:xfrm>
            <a:custGeom>
              <a:avLst/>
              <a:gdLst>
                <a:gd name="T0" fmla="*/ 114 w 124"/>
                <a:gd name="T1" fmla="*/ 32 h 147"/>
                <a:gd name="T2" fmla="*/ 109 w 124"/>
                <a:gd name="T3" fmla="*/ 29 h 147"/>
                <a:gd name="T4" fmla="*/ 103 w 124"/>
                <a:gd name="T5" fmla="*/ 24 h 147"/>
                <a:gd name="T6" fmla="*/ 97 w 124"/>
                <a:gd name="T7" fmla="*/ 20 h 147"/>
                <a:gd name="T8" fmla="*/ 92 w 124"/>
                <a:gd name="T9" fmla="*/ 12 h 147"/>
                <a:gd name="T10" fmla="*/ 91 w 124"/>
                <a:gd name="T11" fmla="*/ 7 h 147"/>
                <a:gd name="T12" fmla="*/ 82 w 124"/>
                <a:gd name="T13" fmla="*/ 4 h 147"/>
                <a:gd name="T14" fmla="*/ 76 w 124"/>
                <a:gd name="T15" fmla="*/ 4 h 147"/>
                <a:gd name="T16" fmla="*/ 70 w 124"/>
                <a:gd name="T17" fmla="*/ 3 h 147"/>
                <a:gd name="T18" fmla="*/ 64 w 124"/>
                <a:gd name="T19" fmla="*/ 6 h 147"/>
                <a:gd name="T20" fmla="*/ 56 w 124"/>
                <a:gd name="T21" fmla="*/ 6 h 147"/>
                <a:gd name="T22" fmla="*/ 50 w 124"/>
                <a:gd name="T23" fmla="*/ 7 h 147"/>
                <a:gd name="T24" fmla="*/ 44 w 124"/>
                <a:gd name="T25" fmla="*/ 15 h 147"/>
                <a:gd name="T26" fmla="*/ 40 w 124"/>
                <a:gd name="T27" fmla="*/ 17 h 147"/>
                <a:gd name="T28" fmla="*/ 34 w 124"/>
                <a:gd name="T29" fmla="*/ 15 h 147"/>
                <a:gd name="T30" fmla="*/ 29 w 124"/>
                <a:gd name="T31" fmla="*/ 23 h 147"/>
                <a:gd name="T32" fmla="*/ 27 w 124"/>
                <a:gd name="T33" fmla="*/ 32 h 147"/>
                <a:gd name="T34" fmla="*/ 16 w 124"/>
                <a:gd name="T35" fmla="*/ 22 h 147"/>
                <a:gd name="T36" fmla="*/ 11 w 124"/>
                <a:gd name="T37" fmla="*/ 32 h 147"/>
                <a:gd name="T38" fmla="*/ 8 w 124"/>
                <a:gd name="T39" fmla="*/ 37 h 147"/>
                <a:gd name="T40" fmla="*/ 4 w 124"/>
                <a:gd name="T41" fmla="*/ 47 h 147"/>
                <a:gd name="T42" fmla="*/ 6 w 124"/>
                <a:gd name="T43" fmla="*/ 56 h 147"/>
                <a:gd name="T44" fmla="*/ 3 w 124"/>
                <a:gd name="T45" fmla="*/ 61 h 147"/>
                <a:gd name="T46" fmla="*/ 7 w 124"/>
                <a:gd name="T47" fmla="*/ 69 h 147"/>
                <a:gd name="T48" fmla="*/ 7 w 124"/>
                <a:gd name="T49" fmla="*/ 77 h 147"/>
                <a:gd name="T50" fmla="*/ 9 w 124"/>
                <a:gd name="T51" fmla="*/ 84 h 147"/>
                <a:gd name="T52" fmla="*/ 6 w 124"/>
                <a:gd name="T53" fmla="*/ 96 h 147"/>
                <a:gd name="T54" fmla="*/ 4 w 124"/>
                <a:gd name="T55" fmla="*/ 104 h 147"/>
                <a:gd name="T56" fmla="*/ 4 w 124"/>
                <a:gd name="T57" fmla="*/ 112 h 147"/>
                <a:gd name="T58" fmla="*/ 16 w 124"/>
                <a:gd name="T59" fmla="*/ 119 h 147"/>
                <a:gd name="T60" fmla="*/ 17 w 124"/>
                <a:gd name="T61" fmla="*/ 127 h 147"/>
                <a:gd name="T62" fmla="*/ 17 w 124"/>
                <a:gd name="T63" fmla="*/ 139 h 147"/>
                <a:gd name="T64" fmla="*/ 25 w 124"/>
                <a:gd name="T65" fmla="*/ 143 h 147"/>
                <a:gd name="T66" fmla="*/ 34 w 124"/>
                <a:gd name="T67" fmla="*/ 140 h 147"/>
                <a:gd name="T68" fmla="*/ 45 w 124"/>
                <a:gd name="T69" fmla="*/ 128 h 147"/>
                <a:gd name="T70" fmla="*/ 54 w 124"/>
                <a:gd name="T71" fmla="*/ 109 h 147"/>
                <a:gd name="T72" fmla="*/ 61 w 124"/>
                <a:gd name="T73" fmla="*/ 91 h 147"/>
                <a:gd name="T74" fmla="*/ 60 w 124"/>
                <a:gd name="T75" fmla="*/ 85 h 147"/>
                <a:gd name="T76" fmla="*/ 55 w 124"/>
                <a:gd name="T77" fmla="*/ 71 h 147"/>
                <a:gd name="T78" fmla="*/ 56 w 124"/>
                <a:gd name="T79" fmla="*/ 60 h 147"/>
                <a:gd name="T80" fmla="*/ 69 w 124"/>
                <a:gd name="T81" fmla="*/ 46 h 147"/>
                <a:gd name="T82" fmla="*/ 108 w 124"/>
                <a:gd name="T83" fmla="*/ 41 h 147"/>
                <a:gd name="T84" fmla="*/ 114 w 124"/>
                <a:gd name="T85" fmla="*/ 44 h 147"/>
                <a:gd name="T86" fmla="*/ 113 w 124"/>
                <a:gd name="T87" fmla="*/ 53 h 147"/>
                <a:gd name="T88" fmla="*/ 116 w 124"/>
                <a:gd name="T89" fmla="*/ 57 h 147"/>
                <a:gd name="T90" fmla="*/ 121 w 124"/>
                <a:gd name="T91" fmla="*/ 48 h 147"/>
                <a:gd name="T92" fmla="*/ 118 w 124"/>
                <a:gd name="T93" fmla="*/ 4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4" h="147">
                  <a:moveTo>
                    <a:pt x="117" y="34"/>
                  </a:moveTo>
                  <a:cubicBezTo>
                    <a:pt x="115" y="34"/>
                    <a:pt x="114" y="33"/>
                    <a:pt x="114" y="32"/>
                  </a:cubicBezTo>
                  <a:cubicBezTo>
                    <a:pt x="114" y="31"/>
                    <a:pt x="113" y="28"/>
                    <a:pt x="112" y="29"/>
                  </a:cubicBezTo>
                  <a:cubicBezTo>
                    <a:pt x="112" y="29"/>
                    <a:pt x="110" y="30"/>
                    <a:pt x="109" y="29"/>
                  </a:cubicBezTo>
                  <a:cubicBezTo>
                    <a:pt x="107" y="28"/>
                    <a:pt x="104" y="29"/>
                    <a:pt x="104" y="28"/>
                  </a:cubicBezTo>
                  <a:cubicBezTo>
                    <a:pt x="104" y="27"/>
                    <a:pt x="104" y="24"/>
                    <a:pt x="103" y="24"/>
                  </a:cubicBezTo>
                  <a:cubicBezTo>
                    <a:pt x="101" y="24"/>
                    <a:pt x="99" y="24"/>
                    <a:pt x="99" y="23"/>
                  </a:cubicBezTo>
                  <a:cubicBezTo>
                    <a:pt x="99" y="22"/>
                    <a:pt x="99" y="20"/>
                    <a:pt x="97" y="20"/>
                  </a:cubicBezTo>
                  <a:cubicBezTo>
                    <a:pt x="96" y="19"/>
                    <a:pt x="95" y="19"/>
                    <a:pt x="94" y="18"/>
                  </a:cubicBezTo>
                  <a:cubicBezTo>
                    <a:pt x="93" y="16"/>
                    <a:pt x="93" y="12"/>
                    <a:pt x="92" y="12"/>
                  </a:cubicBezTo>
                  <a:cubicBezTo>
                    <a:pt x="91" y="12"/>
                    <a:pt x="89" y="11"/>
                    <a:pt x="89" y="10"/>
                  </a:cubicBezTo>
                  <a:cubicBezTo>
                    <a:pt x="90" y="9"/>
                    <a:pt x="92" y="8"/>
                    <a:pt x="91" y="7"/>
                  </a:cubicBezTo>
                  <a:cubicBezTo>
                    <a:pt x="90" y="6"/>
                    <a:pt x="90" y="5"/>
                    <a:pt x="88" y="5"/>
                  </a:cubicBezTo>
                  <a:cubicBezTo>
                    <a:pt x="86" y="5"/>
                    <a:pt x="82" y="2"/>
                    <a:pt x="82" y="4"/>
                  </a:cubicBezTo>
                  <a:cubicBezTo>
                    <a:pt x="82" y="5"/>
                    <a:pt x="83" y="8"/>
                    <a:pt x="82" y="7"/>
                  </a:cubicBezTo>
                  <a:cubicBezTo>
                    <a:pt x="81" y="6"/>
                    <a:pt x="77" y="4"/>
                    <a:pt x="76" y="4"/>
                  </a:cubicBezTo>
                  <a:cubicBezTo>
                    <a:pt x="75" y="3"/>
                    <a:pt x="73" y="3"/>
                    <a:pt x="73" y="0"/>
                  </a:cubicBezTo>
                  <a:cubicBezTo>
                    <a:pt x="72" y="0"/>
                    <a:pt x="70" y="3"/>
                    <a:pt x="70" y="3"/>
                  </a:cubicBezTo>
                  <a:cubicBezTo>
                    <a:pt x="70" y="4"/>
                    <a:pt x="68" y="3"/>
                    <a:pt x="67" y="3"/>
                  </a:cubicBezTo>
                  <a:cubicBezTo>
                    <a:pt x="66" y="3"/>
                    <a:pt x="64" y="5"/>
                    <a:pt x="64" y="6"/>
                  </a:cubicBezTo>
                  <a:cubicBezTo>
                    <a:pt x="64" y="8"/>
                    <a:pt x="62" y="9"/>
                    <a:pt x="61" y="10"/>
                  </a:cubicBezTo>
                  <a:cubicBezTo>
                    <a:pt x="61" y="10"/>
                    <a:pt x="57" y="7"/>
                    <a:pt x="56" y="6"/>
                  </a:cubicBezTo>
                  <a:cubicBezTo>
                    <a:pt x="56" y="6"/>
                    <a:pt x="54" y="7"/>
                    <a:pt x="53" y="8"/>
                  </a:cubicBezTo>
                  <a:cubicBezTo>
                    <a:pt x="52" y="9"/>
                    <a:pt x="50" y="8"/>
                    <a:pt x="50" y="7"/>
                  </a:cubicBezTo>
                  <a:cubicBezTo>
                    <a:pt x="50" y="7"/>
                    <a:pt x="47" y="10"/>
                    <a:pt x="46" y="11"/>
                  </a:cubicBezTo>
                  <a:cubicBezTo>
                    <a:pt x="45" y="12"/>
                    <a:pt x="44" y="13"/>
                    <a:pt x="44" y="15"/>
                  </a:cubicBezTo>
                  <a:cubicBezTo>
                    <a:pt x="44" y="16"/>
                    <a:pt x="45" y="20"/>
                    <a:pt x="43" y="21"/>
                  </a:cubicBezTo>
                  <a:cubicBezTo>
                    <a:pt x="42" y="21"/>
                    <a:pt x="42" y="19"/>
                    <a:pt x="40" y="17"/>
                  </a:cubicBezTo>
                  <a:cubicBezTo>
                    <a:pt x="39" y="16"/>
                    <a:pt x="38" y="18"/>
                    <a:pt x="37" y="19"/>
                  </a:cubicBezTo>
                  <a:cubicBezTo>
                    <a:pt x="37" y="20"/>
                    <a:pt x="35" y="16"/>
                    <a:pt x="34" y="15"/>
                  </a:cubicBezTo>
                  <a:cubicBezTo>
                    <a:pt x="33" y="15"/>
                    <a:pt x="32" y="19"/>
                    <a:pt x="32" y="20"/>
                  </a:cubicBezTo>
                  <a:cubicBezTo>
                    <a:pt x="32" y="21"/>
                    <a:pt x="31" y="22"/>
                    <a:pt x="29" y="23"/>
                  </a:cubicBezTo>
                  <a:cubicBezTo>
                    <a:pt x="28" y="24"/>
                    <a:pt x="28" y="25"/>
                    <a:pt x="29" y="26"/>
                  </a:cubicBezTo>
                  <a:cubicBezTo>
                    <a:pt x="30" y="27"/>
                    <a:pt x="27" y="31"/>
                    <a:pt x="27" y="32"/>
                  </a:cubicBezTo>
                  <a:cubicBezTo>
                    <a:pt x="27" y="33"/>
                    <a:pt x="21" y="27"/>
                    <a:pt x="20" y="27"/>
                  </a:cubicBezTo>
                  <a:cubicBezTo>
                    <a:pt x="19" y="27"/>
                    <a:pt x="18" y="23"/>
                    <a:pt x="16" y="22"/>
                  </a:cubicBezTo>
                  <a:cubicBezTo>
                    <a:pt x="13" y="24"/>
                    <a:pt x="15" y="25"/>
                    <a:pt x="16" y="26"/>
                  </a:cubicBezTo>
                  <a:cubicBezTo>
                    <a:pt x="17" y="27"/>
                    <a:pt x="13" y="31"/>
                    <a:pt x="11" y="32"/>
                  </a:cubicBezTo>
                  <a:cubicBezTo>
                    <a:pt x="9" y="33"/>
                    <a:pt x="8" y="34"/>
                    <a:pt x="10" y="35"/>
                  </a:cubicBezTo>
                  <a:cubicBezTo>
                    <a:pt x="11" y="37"/>
                    <a:pt x="10" y="37"/>
                    <a:pt x="8" y="37"/>
                  </a:cubicBezTo>
                  <a:cubicBezTo>
                    <a:pt x="7" y="37"/>
                    <a:pt x="4" y="39"/>
                    <a:pt x="4" y="41"/>
                  </a:cubicBezTo>
                  <a:cubicBezTo>
                    <a:pt x="5" y="42"/>
                    <a:pt x="3" y="46"/>
                    <a:pt x="4" y="47"/>
                  </a:cubicBezTo>
                  <a:cubicBezTo>
                    <a:pt x="5" y="47"/>
                    <a:pt x="4" y="51"/>
                    <a:pt x="4" y="52"/>
                  </a:cubicBezTo>
                  <a:cubicBezTo>
                    <a:pt x="3" y="53"/>
                    <a:pt x="4" y="55"/>
                    <a:pt x="6" y="56"/>
                  </a:cubicBezTo>
                  <a:cubicBezTo>
                    <a:pt x="7" y="57"/>
                    <a:pt x="0" y="60"/>
                    <a:pt x="0" y="61"/>
                  </a:cubicBezTo>
                  <a:cubicBezTo>
                    <a:pt x="0" y="63"/>
                    <a:pt x="2" y="61"/>
                    <a:pt x="3" y="61"/>
                  </a:cubicBezTo>
                  <a:cubicBezTo>
                    <a:pt x="4" y="61"/>
                    <a:pt x="5" y="64"/>
                    <a:pt x="6" y="65"/>
                  </a:cubicBezTo>
                  <a:cubicBezTo>
                    <a:pt x="6" y="66"/>
                    <a:pt x="7" y="68"/>
                    <a:pt x="7" y="69"/>
                  </a:cubicBezTo>
                  <a:cubicBezTo>
                    <a:pt x="7" y="70"/>
                    <a:pt x="8" y="71"/>
                    <a:pt x="9" y="72"/>
                  </a:cubicBezTo>
                  <a:cubicBezTo>
                    <a:pt x="10" y="73"/>
                    <a:pt x="8" y="76"/>
                    <a:pt x="7" y="77"/>
                  </a:cubicBezTo>
                  <a:cubicBezTo>
                    <a:pt x="6" y="78"/>
                    <a:pt x="8" y="78"/>
                    <a:pt x="8" y="79"/>
                  </a:cubicBezTo>
                  <a:cubicBezTo>
                    <a:pt x="9" y="79"/>
                    <a:pt x="8" y="83"/>
                    <a:pt x="9" y="84"/>
                  </a:cubicBezTo>
                  <a:cubicBezTo>
                    <a:pt x="10" y="84"/>
                    <a:pt x="8" y="87"/>
                    <a:pt x="8" y="88"/>
                  </a:cubicBezTo>
                  <a:cubicBezTo>
                    <a:pt x="8" y="89"/>
                    <a:pt x="5" y="95"/>
                    <a:pt x="6" y="96"/>
                  </a:cubicBezTo>
                  <a:cubicBezTo>
                    <a:pt x="6" y="97"/>
                    <a:pt x="5" y="99"/>
                    <a:pt x="3" y="100"/>
                  </a:cubicBezTo>
                  <a:cubicBezTo>
                    <a:pt x="2" y="101"/>
                    <a:pt x="3" y="103"/>
                    <a:pt x="4" y="104"/>
                  </a:cubicBezTo>
                  <a:cubicBezTo>
                    <a:pt x="4" y="105"/>
                    <a:pt x="3" y="108"/>
                    <a:pt x="3" y="109"/>
                  </a:cubicBezTo>
                  <a:cubicBezTo>
                    <a:pt x="2" y="109"/>
                    <a:pt x="3" y="111"/>
                    <a:pt x="4" y="112"/>
                  </a:cubicBezTo>
                  <a:cubicBezTo>
                    <a:pt x="5" y="113"/>
                    <a:pt x="8" y="113"/>
                    <a:pt x="8" y="113"/>
                  </a:cubicBezTo>
                  <a:cubicBezTo>
                    <a:pt x="8" y="112"/>
                    <a:pt x="14" y="118"/>
                    <a:pt x="16" y="119"/>
                  </a:cubicBezTo>
                  <a:cubicBezTo>
                    <a:pt x="17" y="120"/>
                    <a:pt x="17" y="122"/>
                    <a:pt x="18" y="123"/>
                  </a:cubicBezTo>
                  <a:cubicBezTo>
                    <a:pt x="19" y="124"/>
                    <a:pt x="17" y="127"/>
                    <a:pt x="17" y="127"/>
                  </a:cubicBezTo>
                  <a:cubicBezTo>
                    <a:pt x="17" y="127"/>
                    <a:pt x="19" y="133"/>
                    <a:pt x="19" y="135"/>
                  </a:cubicBezTo>
                  <a:cubicBezTo>
                    <a:pt x="19" y="136"/>
                    <a:pt x="19" y="139"/>
                    <a:pt x="17" y="139"/>
                  </a:cubicBezTo>
                  <a:cubicBezTo>
                    <a:pt x="16" y="140"/>
                    <a:pt x="22" y="143"/>
                    <a:pt x="22" y="144"/>
                  </a:cubicBezTo>
                  <a:cubicBezTo>
                    <a:pt x="23" y="145"/>
                    <a:pt x="25" y="146"/>
                    <a:pt x="25" y="143"/>
                  </a:cubicBezTo>
                  <a:cubicBezTo>
                    <a:pt x="25" y="143"/>
                    <a:pt x="30" y="147"/>
                    <a:pt x="33" y="147"/>
                  </a:cubicBezTo>
                  <a:cubicBezTo>
                    <a:pt x="33" y="145"/>
                    <a:pt x="34" y="141"/>
                    <a:pt x="34" y="140"/>
                  </a:cubicBezTo>
                  <a:cubicBezTo>
                    <a:pt x="35" y="138"/>
                    <a:pt x="38" y="133"/>
                    <a:pt x="39" y="132"/>
                  </a:cubicBezTo>
                  <a:cubicBezTo>
                    <a:pt x="41" y="131"/>
                    <a:pt x="45" y="130"/>
                    <a:pt x="45" y="128"/>
                  </a:cubicBezTo>
                  <a:cubicBezTo>
                    <a:pt x="45" y="127"/>
                    <a:pt x="48" y="125"/>
                    <a:pt x="49" y="123"/>
                  </a:cubicBezTo>
                  <a:cubicBezTo>
                    <a:pt x="49" y="121"/>
                    <a:pt x="52" y="111"/>
                    <a:pt x="54" y="109"/>
                  </a:cubicBezTo>
                  <a:cubicBezTo>
                    <a:pt x="56" y="107"/>
                    <a:pt x="58" y="101"/>
                    <a:pt x="58" y="100"/>
                  </a:cubicBezTo>
                  <a:cubicBezTo>
                    <a:pt x="58" y="98"/>
                    <a:pt x="60" y="92"/>
                    <a:pt x="61" y="91"/>
                  </a:cubicBezTo>
                  <a:cubicBezTo>
                    <a:pt x="63" y="90"/>
                    <a:pt x="65" y="86"/>
                    <a:pt x="64" y="85"/>
                  </a:cubicBezTo>
                  <a:cubicBezTo>
                    <a:pt x="64" y="85"/>
                    <a:pt x="61" y="85"/>
                    <a:pt x="60" y="85"/>
                  </a:cubicBezTo>
                  <a:cubicBezTo>
                    <a:pt x="59" y="84"/>
                    <a:pt x="55" y="81"/>
                    <a:pt x="55" y="79"/>
                  </a:cubicBezTo>
                  <a:cubicBezTo>
                    <a:pt x="55" y="78"/>
                    <a:pt x="56" y="72"/>
                    <a:pt x="55" y="71"/>
                  </a:cubicBezTo>
                  <a:cubicBezTo>
                    <a:pt x="54" y="70"/>
                    <a:pt x="52" y="69"/>
                    <a:pt x="52" y="67"/>
                  </a:cubicBezTo>
                  <a:cubicBezTo>
                    <a:pt x="52" y="65"/>
                    <a:pt x="55" y="61"/>
                    <a:pt x="56" y="60"/>
                  </a:cubicBezTo>
                  <a:cubicBezTo>
                    <a:pt x="57" y="60"/>
                    <a:pt x="62" y="53"/>
                    <a:pt x="63" y="52"/>
                  </a:cubicBezTo>
                  <a:cubicBezTo>
                    <a:pt x="63" y="51"/>
                    <a:pt x="66" y="47"/>
                    <a:pt x="69" y="46"/>
                  </a:cubicBezTo>
                  <a:cubicBezTo>
                    <a:pt x="71" y="45"/>
                    <a:pt x="84" y="40"/>
                    <a:pt x="86" y="40"/>
                  </a:cubicBezTo>
                  <a:cubicBezTo>
                    <a:pt x="89" y="40"/>
                    <a:pt x="107" y="40"/>
                    <a:pt x="108" y="41"/>
                  </a:cubicBezTo>
                  <a:cubicBezTo>
                    <a:pt x="110" y="42"/>
                    <a:pt x="111" y="43"/>
                    <a:pt x="112" y="43"/>
                  </a:cubicBezTo>
                  <a:cubicBezTo>
                    <a:pt x="114" y="42"/>
                    <a:pt x="116" y="43"/>
                    <a:pt x="114" y="44"/>
                  </a:cubicBezTo>
                  <a:cubicBezTo>
                    <a:pt x="113" y="46"/>
                    <a:pt x="111" y="50"/>
                    <a:pt x="111" y="50"/>
                  </a:cubicBezTo>
                  <a:cubicBezTo>
                    <a:pt x="112" y="50"/>
                    <a:pt x="113" y="52"/>
                    <a:pt x="113" y="53"/>
                  </a:cubicBezTo>
                  <a:cubicBezTo>
                    <a:pt x="113" y="54"/>
                    <a:pt x="112" y="56"/>
                    <a:pt x="113" y="57"/>
                  </a:cubicBezTo>
                  <a:cubicBezTo>
                    <a:pt x="114" y="57"/>
                    <a:pt x="115" y="58"/>
                    <a:pt x="116" y="57"/>
                  </a:cubicBezTo>
                  <a:cubicBezTo>
                    <a:pt x="117" y="56"/>
                    <a:pt x="119" y="52"/>
                    <a:pt x="119" y="51"/>
                  </a:cubicBezTo>
                  <a:cubicBezTo>
                    <a:pt x="119" y="50"/>
                    <a:pt x="119" y="48"/>
                    <a:pt x="121" y="48"/>
                  </a:cubicBezTo>
                  <a:cubicBezTo>
                    <a:pt x="122" y="48"/>
                    <a:pt x="124" y="45"/>
                    <a:pt x="123" y="45"/>
                  </a:cubicBezTo>
                  <a:cubicBezTo>
                    <a:pt x="122" y="44"/>
                    <a:pt x="118" y="43"/>
                    <a:pt x="118" y="41"/>
                  </a:cubicBezTo>
                  <a:cubicBezTo>
                    <a:pt x="117" y="39"/>
                    <a:pt x="117" y="36"/>
                    <a:pt x="117" y="34"/>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57" name="Freeform 47">
              <a:extLst>
                <a:ext uri="{FF2B5EF4-FFF2-40B4-BE49-F238E27FC236}">
                  <a16:creationId xmlns:a16="http://schemas.microsoft.com/office/drawing/2014/main" id="{5673F941-7552-4436-B965-E2EE139F40E6}"/>
                </a:ext>
              </a:extLst>
            </p:cNvPr>
            <p:cNvSpPr>
              <a:spLocks/>
            </p:cNvSpPr>
            <p:nvPr/>
          </p:nvSpPr>
          <p:spPr bwMode="auto">
            <a:xfrm>
              <a:off x="3214938" y="2665516"/>
              <a:ext cx="345317" cy="411857"/>
            </a:xfrm>
            <a:custGeom>
              <a:avLst/>
              <a:gdLst>
                <a:gd name="T0" fmla="*/ 64 w 78"/>
                <a:gd name="T1" fmla="*/ 93 h 93"/>
                <a:gd name="T2" fmla="*/ 64 w 78"/>
                <a:gd name="T3" fmla="*/ 89 h 93"/>
                <a:gd name="T4" fmla="*/ 68 w 78"/>
                <a:gd name="T5" fmla="*/ 87 h 93"/>
                <a:gd name="T6" fmla="*/ 71 w 78"/>
                <a:gd name="T7" fmla="*/ 84 h 93"/>
                <a:gd name="T8" fmla="*/ 73 w 78"/>
                <a:gd name="T9" fmla="*/ 82 h 93"/>
                <a:gd name="T10" fmla="*/ 73 w 78"/>
                <a:gd name="T11" fmla="*/ 79 h 93"/>
                <a:gd name="T12" fmla="*/ 77 w 78"/>
                <a:gd name="T13" fmla="*/ 77 h 93"/>
                <a:gd name="T14" fmla="*/ 75 w 78"/>
                <a:gd name="T15" fmla="*/ 73 h 93"/>
                <a:gd name="T16" fmla="*/ 77 w 78"/>
                <a:gd name="T17" fmla="*/ 68 h 93"/>
                <a:gd name="T18" fmla="*/ 75 w 78"/>
                <a:gd name="T19" fmla="*/ 64 h 93"/>
                <a:gd name="T20" fmla="*/ 71 w 78"/>
                <a:gd name="T21" fmla="*/ 60 h 93"/>
                <a:gd name="T22" fmla="*/ 70 w 78"/>
                <a:gd name="T23" fmla="*/ 56 h 93"/>
                <a:gd name="T24" fmla="*/ 71 w 78"/>
                <a:gd name="T25" fmla="*/ 53 h 93"/>
                <a:gd name="T26" fmla="*/ 67 w 78"/>
                <a:gd name="T27" fmla="*/ 50 h 93"/>
                <a:gd name="T28" fmla="*/ 63 w 78"/>
                <a:gd name="T29" fmla="*/ 47 h 93"/>
                <a:gd name="T30" fmla="*/ 62 w 78"/>
                <a:gd name="T31" fmla="*/ 43 h 93"/>
                <a:gd name="T32" fmla="*/ 60 w 78"/>
                <a:gd name="T33" fmla="*/ 39 h 93"/>
                <a:gd name="T34" fmla="*/ 58 w 78"/>
                <a:gd name="T35" fmla="*/ 34 h 93"/>
                <a:gd name="T36" fmla="*/ 66 w 78"/>
                <a:gd name="T37" fmla="*/ 28 h 93"/>
                <a:gd name="T38" fmla="*/ 64 w 78"/>
                <a:gd name="T39" fmla="*/ 24 h 93"/>
                <a:gd name="T40" fmla="*/ 67 w 78"/>
                <a:gd name="T41" fmla="*/ 21 h 93"/>
                <a:gd name="T42" fmla="*/ 66 w 78"/>
                <a:gd name="T43" fmla="*/ 18 h 93"/>
                <a:gd name="T44" fmla="*/ 69 w 78"/>
                <a:gd name="T45" fmla="*/ 17 h 93"/>
                <a:gd name="T46" fmla="*/ 67 w 78"/>
                <a:gd name="T47" fmla="*/ 13 h 93"/>
                <a:gd name="T48" fmla="*/ 68 w 78"/>
                <a:gd name="T49" fmla="*/ 10 h 93"/>
                <a:gd name="T50" fmla="*/ 69 w 78"/>
                <a:gd name="T51" fmla="*/ 6 h 93"/>
                <a:gd name="T52" fmla="*/ 67 w 78"/>
                <a:gd name="T53" fmla="*/ 3 h 93"/>
                <a:gd name="T54" fmla="*/ 64 w 78"/>
                <a:gd name="T55" fmla="*/ 4 h 93"/>
                <a:gd name="T56" fmla="*/ 56 w 78"/>
                <a:gd name="T57" fmla="*/ 0 h 93"/>
                <a:gd name="T58" fmla="*/ 53 w 78"/>
                <a:gd name="T59" fmla="*/ 8 h 93"/>
                <a:gd name="T60" fmla="*/ 47 w 78"/>
                <a:gd name="T61" fmla="*/ 16 h 93"/>
                <a:gd name="T62" fmla="*/ 40 w 78"/>
                <a:gd name="T63" fmla="*/ 21 h 93"/>
                <a:gd name="T64" fmla="*/ 36 w 78"/>
                <a:gd name="T65" fmla="*/ 21 h 93"/>
                <a:gd name="T66" fmla="*/ 33 w 78"/>
                <a:gd name="T67" fmla="*/ 22 h 93"/>
                <a:gd name="T68" fmla="*/ 28 w 78"/>
                <a:gd name="T69" fmla="*/ 22 h 93"/>
                <a:gd name="T70" fmla="*/ 22 w 78"/>
                <a:gd name="T71" fmla="*/ 26 h 93"/>
                <a:gd name="T72" fmla="*/ 17 w 78"/>
                <a:gd name="T73" fmla="*/ 28 h 93"/>
                <a:gd name="T74" fmla="*/ 7 w 78"/>
                <a:gd name="T75" fmla="*/ 34 h 93"/>
                <a:gd name="T76" fmla="*/ 4 w 78"/>
                <a:gd name="T77" fmla="*/ 38 h 93"/>
                <a:gd name="T78" fmla="*/ 0 w 78"/>
                <a:gd name="T79" fmla="*/ 45 h 93"/>
                <a:gd name="T80" fmla="*/ 3 w 78"/>
                <a:gd name="T81" fmla="*/ 56 h 93"/>
                <a:gd name="T82" fmla="*/ 12 w 78"/>
                <a:gd name="T83" fmla="*/ 66 h 93"/>
                <a:gd name="T84" fmla="*/ 18 w 78"/>
                <a:gd name="T85" fmla="*/ 68 h 93"/>
                <a:gd name="T86" fmla="*/ 23 w 78"/>
                <a:gd name="T87" fmla="*/ 69 h 93"/>
                <a:gd name="T88" fmla="*/ 30 w 78"/>
                <a:gd name="T89" fmla="*/ 71 h 93"/>
                <a:gd name="T90" fmla="*/ 36 w 78"/>
                <a:gd name="T91" fmla="*/ 75 h 93"/>
                <a:gd name="T92" fmla="*/ 44 w 78"/>
                <a:gd name="T93" fmla="*/ 84 h 93"/>
                <a:gd name="T94" fmla="*/ 53 w 78"/>
                <a:gd name="T95" fmla="*/ 90 h 93"/>
                <a:gd name="T96" fmla="*/ 60 w 78"/>
                <a:gd name="T97" fmla="*/ 93 h 93"/>
                <a:gd name="T98" fmla="*/ 64 w 78"/>
                <a:gd name="T9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93">
                  <a:moveTo>
                    <a:pt x="64" y="93"/>
                  </a:moveTo>
                  <a:cubicBezTo>
                    <a:pt x="64" y="91"/>
                    <a:pt x="63" y="89"/>
                    <a:pt x="64" y="89"/>
                  </a:cubicBezTo>
                  <a:cubicBezTo>
                    <a:pt x="65" y="89"/>
                    <a:pt x="66" y="88"/>
                    <a:pt x="68" y="87"/>
                  </a:cubicBezTo>
                  <a:cubicBezTo>
                    <a:pt x="69" y="86"/>
                    <a:pt x="69" y="84"/>
                    <a:pt x="71" y="84"/>
                  </a:cubicBezTo>
                  <a:cubicBezTo>
                    <a:pt x="72" y="84"/>
                    <a:pt x="73" y="83"/>
                    <a:pt x="73" y="82"/>
                  </a:cubicBezTo>
                  <a:cubicBezTo>
                    <a:pt x="73" y="81"/>
                    <a:pt x="71" y="79"/>
                    <a:pt x="73" y="79"/>
                  </a:cubicBezTo>
                  <a:cubicBezTo>
                    <a:pt x="74" y="79"/>
                    <a:pt x="78" y="78"/>
                    <a:pt x="77" y="77"/>
                  </a:cubicBezTo>
                  <a:cubicBezTo>
                    <a:pt x="76" y="76"/>
                    <a:pt x="74" y="75"/>
                    <a:pt x="75" y="73"/>
                  </a:cubicBezTo>
                  <a:cubicBezTo>
                    <a:pt x="76" y="72"/>
                    <a:pt x="78" y="69"/>
                    <a:pt x="77" y="68"/>
                  </a:cubicBezTo>
                  <a:cubicBezTo>
                    <a:pt x="76" y="68"/>
                    <a:pt x="76" y="65"/>
                    <a:pt x="75" y="64"/>
                  </a:cubicBezTo>
                  <a:cubicBezTo>
                    <a:pt x="74" y="64"/>
                    <a:pt x="72" y="61"/>
                    <a:pt x="71" y="60"/>
                  </a:cubicBezTo>
                  <a:cubicBezTo>
                    <a:pt x="71" y="59"/>
                    <a:pt x="69" y="56"/>
                    <a:pt x="70" y="56"/>
                  </a:cubicBezTo>
                  <a:cubicBezTo>
                    <a:pt x="71" y="56"/>
                    <a:pt x="72" y="54"/>
                    <a:pt x="71" y="53"/>
                  </a:cubicBezTo>
                  <a:cubicBezTo>
                    <a:pt x="71" y="52"/>
                    <a:pt x="68" y="51"/>
                    <a:pt x="67" y="50"/>
                  </a:cubicBezTo>
                  <a:cubicBezTo>
                    <a:pt x="67" y="49"/>
                    <a:pt x="63" y="48"/>
                    <a:pt x="63" y="47"/>
                  </a:cubicBezTo>
                  <a:cubicBezTo>
                    <a:pt x="64" y="46"/>
                    <a:pt x="64" y="44"/>
                    <a:pt x="62" y="43"/>
                  </a:cubicBezTo>
                  <a:cubicBezTo>
                    <a:pt x="61" y="41"/>
                    <a:pt x="60" y="41"/>
                    <a:pt x="60" y="39"/>
                  </a:cubicBezTo>
                  <a:cubicBezTo>
                    <a:pt x="60" y="38"/>
                    <a:pt x="57" y="34"/>
                    <a:pt x="58" y="34"/>
                  </a:cubicBezTo>
                  <a:cubicBezTo>
                    <a:pt x="60" y="33"/>
                    <a:pt x="66" y="29"/>
                    <a:pt x="66" y="28"/>
                  </a:cubicBezTo>
                  <a:cubicBezTo>
                    <a:pt x="66" y="27"/>
                    <a:pt x="63" y="24"/>
                    <a:pt x="64" y="24"/>
                  </a:cubicBezTo>
                  <a:cubicBezTo>
                    <a:pt x="65" y="24"/>
                    <a:pt x="68" y="23"/>
                    <a:pt x="67" y="21"/>
                  </a:cubicBezTo>
                  <a:cubicBezTo>
                    <a:pt x="65" y="20"/>
                    <a:pt x="65" y="18"/>
                    <a:pt x="66" y="18"/>
                  </a:cubicBezTo>
                  <a:cubicBezTo>
                    <a:pt x="67" y="18"/>
                    <a:pt x="69" y="18"/>
                    <a:pt x="69" y="17"/>
                  </a:cubicBezTo>
                  <a:cubicBezTo>
                    <a:pt x="69" y="15"/>
                    <a:pt x="66" y="14"/>
                    <a:pt x="67" y="13"/>
                  </a:cubicBezTo>
                  <a:cubicBezTo>
                    <a:pt x="67" y="12"/>
                    <a:pt x="67" y="10"/>
                    <a:pt x="68" y="10"/>
                  </a:cubicBezTo>
                  <a:cubicBezTo>
                    <a:pt x="69" y="10"/>
                    <a:pt x="69" y="6"/>
                    <a:pt x="69" y="6"/>
                  </a:cubicBezTo>
                  <a:cubicBezTo>
                    <a:pt x="69" y="6"/>
                    <a:pt x="68" y="3"/>
                    <a:pt x="67" y="3"/>
                  </a:cubicBezTo>
                  <a:cubicBezTo>
                    <a:pt x="66" y="3"/>
                    <a:pt x="65" y="5"/>
                    <a:pt x="64" y="4"/>
                  </a:cubicBezTo>
                  <a:cubicBezTo>
                    <a:pt x="62" y="2"/>
                    <a:pt x="59" y="3"/>
                    <a:pt x="56" y="0"/>
                  </a:cubicBezTo>
                  <a:cubicBezTo>
                    <a:pt x="56" y="3"/>
                    <a:pt x="54" y="6"/>
                    <a:pt x="53" y="8"/>
                  </a:cubicBezTo>
                  <a:cubicBezTo>
                    <a:pt x="53" y="10"/>
                    <a:pt x="48" y="14"/>
                    <a:pt x="47" y="16"/>
                  </a:cubicBezTo>
                  <a:cubicBezTo>
                    <a:pt x="45" y="18"/>
                    <a:pt x="42" y="21"/>
                    <a:pt x="40" y="21"/>
                  </a:cubicBezTo>
                  <a:cubicBezTo>
                    <a:pt x="39" y="21"/>
                    <a:pt x="37" y="20"/>
                    <a:pt x="36" y="21"/>
                  </a:cubicBezTo>
                  <a:cubicBezTo>
                    <a:pt x="35" y="21"/>
                    <a:pt x="34" y="22"/>
                    <a:pt x="33" y="22"/>
                  </a:cubicBezTo>
                  <a:cubicBezTo>
                    <a:pt x="32" y="22"/>
                    <a:pt x="28" y="22"/>
                    <a:pt x="28" y="22"/>
                  </a:cubicBezTo>
                  <a:cubicBezTo>
                    <a:pt x="27" y="23"/>
                    <a:pt x="23" y="26"/>
                    <a:pt x="22" y="26"/>
                  </a:cubicBezTo>
                  <a:cubicBezTo>
                    <a:pt x="20" y="26"/>
                    <a:pt x="18" y="27"/>
                    <a:pt x="17" y="28"/>
                  </a:cubicBezTo>
                  <a:cubicBezTo>
                    <a:pt x="16" y="29"/>
                    <a:pt x="9" y="33"/>
                    <a:pt x="7" y="34"/>
                  </a:cubicBezTo>
                  <a:cubicBezTo>
                    <a:pt x="6" y="36"/>
                    <a:pt x="5" y="37"/>
                    <a:pt x="4" y="38"/>
                  </a:cubicBezTo>
                  <a:cubicBezTo>
                    <a:pt x="3" y="39"/>
                    <a:pt x="0" y="44"/>
                    <a:pt x="0" y="45"/>
                  </a:cubicBezTo>
                  <a:cubicBezTo>
                    <a:pt x="1" y="47"/>
                    <a:pt x="2" y="55"/>
                    <a:pt x="3" y="56"/>
                  </a:cubicBezTo>
                  <a:cubicBezTo>
                    <a:pt x="4" y="57"/>
                    <a:pt x="11" y="65"/>
                    <a:pt x="12" y="66"/>
                  </a:cubicBezTo>
                  <a:cubicBezTo>
                    <a:pt x="14" y="67"/>
                    <a:pt x="17" y="67"/>
                    <a:pt x="18" y="68"/>
                  </a:cubicBezTo>
                  <a:cubicBezTo>
                    <a:pt x="19" y="68"/>
                    <a:pt x="22" y="69"/>
                    <a:pt x="23" y="69"/>
                  </a:cubicBezTo>
                  <a:cubicBezTo>
                    <a:pt x="24" y="69"/>
                    <a:pt x="28" y="70"/>
                    <a:pt x="30" y="71"/>
                  </a:cubicBezTo>
                  <a:cubicBezTo>
                    <a:pt x="32" y="72"/>
                    <a:pt x="34" y="73"/>
                    <a:pt x="36" y="75"/>
                  </a:cubicBezTo>
                  <a:cubicBezTo>
                    <a:pt x="37" y="77"/>
                    <a:pt x="41" y="82"/>
                    <a:pt x="44" y="84"/>
                  </a:cubicBezTo>
                  <a:cubicBezTo>
                    <a:pt x="46" y="85"/>
                    <a:pt x="51" y="90"/>
                    <a:pt x="53" y="90"/>
                  </a:cubicBezTo>
                  <a:cubicBezTo>
                    <a:pt x="54" y="91"/>
                    <a:pt x="59" y="93"/>
                    <a:pt x="60" y="93"/>
                  </a:cubicBezTo>
                  <a:cubicBezTo>
                    <a:pt x="61" y="93"/>
                    <a:pt x="62" y="93"/>
                    <a:pt x="64" y="93"/>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58" name="Freeform 48">
              <a:extLst>
                <a:ext uri="{FF2B5EF4-FFF2-40B4-BE49-F238E27FC236}">
                  <a16:creationId xmlns:a16="http://schemas.microsoft.com/office/drawing/2014/main" id="{508C63CF-DE52-4EA6-8D9C-0A0CB5B4B0F9}"/>
                </a:ext>
              </a:extLst>
            </p:cNvPr>
            <p:cNvSpPr>
              <a:spLocks/>
            </p:cNvSpPr>
            <p:nvPr/>
          </p:nvSpPr>
          <p:spPr bwMode="auto">
            <a:xfrm>
              <a:off x="3604997" y="1772968"/>
              <a:ext cx="21797" cy="30975"/>
            </a:xfrm>
            <a:custGeom>
              <a:avLst/>
              <a:gdLst>
                <a:gd name="T0" fmla="*/ 5 w 5"/>
                <a:gd name="T1" fmla="*/ 5 h 7"/>
                <a:gd name="T2" fmla="*/ 3 w 5"/>
                <a:gd name="T3" fmla="*/ 1 h 7"/>
                <a:gd name="T4" fmla="*/ 1 w 5"/>
                <a:gd name="T5" fmla="*/ 4 h 7"/>
                <a:gd name="T6" fmla="*/ 3 w 5"/>
                <a:gd name="T7" fmla="*/ 6 h 7"/>
                <a:gd name="T8" fmla="*/ 5 w 5"/>
                <a:gd name="T9" fmla="*/ 5 h 7"/>
              </a:gdLst>
              <a:ahLst/>
              <a:cxnLst>
                <a:cxn ang="0">
                  <a:pos x="T0" y="T1"/>
                </a:cxn>
                <a:cxn ang="0">
                  <a:pos x="T2" y="T3"/>
                </a:cxn>
                <a:cxn ang="0">
                  <a:pos x="T4" y="T5"/>
                </a:cxn>
                <a:cxn ang="0">
                  <a:pos x="T6" y="T7"/>
                </a:cxn>
                <a:cxn ang="0">
                  <a:pos x="T8" y="T9"/>
                </a:cxn>
              </a:cxnLst>
              <a:rect l="0" t="0" r="r" b="b"/>
              <a:pathLst>
                <a:path w="5" h="7">
                  <a:moveTo>
                    <a:pt x="5" y="5"/>
                  </a:moveTo>
                  <a:cubicBezTo>
                    <a:pt x="5" y="4"/>
                    <a:pt x="4" y="0"/>
                    <a:pt x="3" y="1"/>
                  </a:cubicBezTo>
                  <a:cubicBezTo>
                    <a:pt x="2" y="1"/>
                    <a:pt x="0" y="3"/>
                    <a:pt x="1" y="4"/>
                  </a:cubicBezTo>
                  <a:cubicBezTo>
                    <a:pt x="1" y="5"/>
                    <a:pt x="3" y="7"/>
                    <a:pt x="3" y="6"/>
                  </a:cubicBezTo>
                  <a:cubicBezTo>
                    <a:pt x="4" y="6"/>
                    <a:pt x="5" y="6"/>
                    <a:pt x="5" y="5"/>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59" name="Freeform 49">
              <a:extLst>
                <a:ext uri="{FF2B5EF4-FFF2-40B4-BE49-F238E27FC236}">
                  <a16:creationId xmlns:a16="http://schemas.microsoft.com/office/drawing/2014/main" id="{537F216A-AE4E-4BDC-9415-5B3749555A67}"/>
                </a:ext>
              </a:extLst>
            </p:cNvPr>
            <p:cNvSpPr>
              <a:spLocks/>
            </p:cNvSpPr>
            <p:nvPr/>
          </p:nvSpPr>
          <p:spPr bwMode="auto">
            <a:xfrm>
              <a:off x="3538458" y="1852128"/>
              <a:ext cx="21797" cy="26386"/>
            </a:xfrm>
            <a:custGeom>
              <a:avLst/>
              <a:gdLst>
                <a:gd name="T0" fmla="*/ 2 w 5"/>
                <a:gd name="T1" fmla="*/ 1 h 6"/>
                <a:gd name="T2" fmla="*/ 1 w 5"/>
                <a:gd name="T3" fmla="*/ 4 h 6"/>
                <a:gd name="T4" fmla="*/ 4 w 5"/>
                <a:gd name="T5" fmla="*/ 6 h 6"/>
                <a:gd name="T6" fmla="*/ 5 w 5"/>
                <a:gd name="T7" fmla="*/ 3 h 6"/>
                <a:gd name="T8" fmla="*/ 2 w 5"/>
                <a:gd name="T9" fmla="*/ 1 h 6"/>
              </a:gdLst>
              <a:ahLst/>
              <a:cxnLst>
                <a:cxn ang="0">
                  <a:pos x="T0" y="T1"/>
                </a:cxn>
                <a:cxn ang="0">
                  <a:pos x="T2" y="T3"/>
                </a:cxn>
                <a:cxn ang="0">
                  <a:pos x="T4" y="T5"/>
                </a:cxn>
                <a:cxn ang="0">
                  <a:pos x="T6" y="T7"/>
                </a:cxn>
                <a:cxn ang="0">
                  <a:pos x="T8" y="T9"/>
                </a:cxn>
              </a:cxnLst>
              <a:rect l="0" t="0" r="r" b="b"/>
              <a:pathLst>
                <a:path w="5" h="6">
                  <a:moveTo>
                    <a:pt x="2" y="1"/>
                  </a:moveTo>
                  <a:cubicBezTo>
                    <a:pt x="1" y="2"/>
                    <a:pt x="0" y="4"/>
                    <a:pt x="1" y="4"/>
                  </a:cubicBezTo>
                  <a:cubicBezTo>
                    <a:pt x="2" y="4"/>
                    <a:pt x="4" y="6"/>
                    <a:pt x="4" y="6"/>
                  </a:cubicBezTo>
                  <a:cubicBezTo>
                    <a:pt x="5" y="5"/>
                    <a:pt x="5" y="4"/>
                    <a:pt x="5" y="3"/>
                  </a:cubicBezTo>
                  <a:cubicBezTo>
                    <a:pt x="4" y="2"/>
                    <a:pt x="2" y="0"/>
                    <a:pt x="2" y="1"/>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60" name="Freeform 50">
              <a:extLst>
                <a:ext uri="{FF2B5EF4-FFF2-40B4-BE49-F238E27FC236}">
                  <a16:creationId xmlns:a16="http://schemas.microsoft.com/office/drawing/2014/main" id="{8DC7AC11-7F2C-43F6-8FFB-F83F00890997}"/>
                </a:ext>
              </a:extLst>
            </p:cNvPr>
            <p:cNvSpPr>
              <a:spLocks/>
            </p:cNvSpPr>
            <p:nvPr/>
          </p:nvSpPr>
          <p:spPr bwMode="auto">
            <a:xfrm>
              <a:off x="3515513" y="1918667"/>
              <a:ext cx="27534" cy="21797"/>
            </a:xfrm>
            <a:custGeom>
              <a:avLst/>
              <a:gdLst>
                <a:gd name="T0" fmla="*/ 2 w 6"/>
                <a:gd name="T1" fmla="*/ 2 h 5"/>
                <a:gd name="T2" fmla="*/ 1 w 6"/>
                <a:gd name="T3" fmla="*/ 4 h 5"/>
                <a:gd name="T4" fmla="*/ 4 w 6"/>
                <a:gd name="T5" fmla="*/ 4 h 5"/>
                <a:gd name="T6" fmla="*/ 6 w 6"/>
                <a:gd name="T7" fmla="*/ 3 h 5"/>
                <a:gd name="T8" fmla="*/ 2 w 6"/>
                <a:gd name="T9" fmla="*/ 2 h 5"/>
              </a:gdLst>
              <a:ahLst/>
              <a:cxnLst>
                <a:cxn ang="0">
                  <a:pos x="T0" y="T1"/>
                </a:cxn>
                <a:cxn ang="0">
                  <a:pos x="T2" y="T3"/>
                </a:cxn>
                <a:cxn ang="0">
                  <a:pos x="T4" y="T5"/>
                </a:cxn>
                <a:cxn ang="0">
                  <a:pos x="T6" y="T7"/>
                </a:cxn>
                <a:cxn ang="0">
                  <a:pos x="T8" y="T9"/>
                </a:cxn>
              </a:cxnLst>
              <a:rect l="0" t="0" r="r" b="b"/>
              <a:pathLst>
                <a:path w="6" h="5">
                  <a:moveTo>
                    <a:pt x="2" y="2"/>
                  </a:moveTo>
                  <a:cubicBezTo>
                    <a:pt x="2" y="2"/>
                    <a:pt x="0" y="3"/>
                    <a:pt x="1" y="4"/>
                  </a:cubicBezTo>
                  <a:cubicBezTo>
                    <a:pt x="2" y="4"/>
                    <a:pt x="3" y="5"/>
                    <a:pt x="4" y="4"/>
                  </a:cubicBezTo>
                  <a:cubicBezTo>
                    <a:pt x="4" y="3"/>
                    <a:pt x="6" y="4"/>
                    <a:pt x="6" y="3"/>
                  </a:cubicBezTo>
                  <a:cubicBezTo>
                    <a:pt x="6" y="2"/>
                    <a:pt x="4" y="0"/>
                    <a:pt x="2" y="2"/>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61" name="Freeform 51">
              <a:extLst>
                <a:ext uri="{FF2B5EF4-FFF2-40B4-BE49-F238E27FC236}">
                  <a16:creationId xmlns:a16="http://schemas.microsoft.com/office/drawing/2014/main" id="{FBF6CF1C-4486-4A94-9084-6E38FA47AE34}"/>
                </a:ext>
              </a:extLst>
            </p:cNvPr>
            <p:cNvSpPr>
              <a:spLocks/>
            </p:cNvSpPr>
            <p:nvPr/>
          </p:nvSpPr>
          <p:spPr bwMode="auto">
            <a:xfrm>
              <a:off x="3631384" y="2007004"/>
              <a:ext cx="17208" cy="26386"/>
            </a:xfrm>
            <a:custGeom>
              <a:avLst/>
              <a:gdLst>
                <a:gd name="T0" fmla="*/ 3 w 4"/>
                <a:gd name="T1" fmla="*/ 5 h 6"/>
                <a:gd name="T2" fmla="*/ 3 w 4"/>
                <a:gd name="T3" fmla="*/ 1 h 6"/>
                <a:gd name="T4" fmla="*/ 0 w 4"/>
                <a:gd name="T5" fmla="*/ 2 h 6"/>
                <a:gd name="T6" fmla="*/ 1 w 4"/>
                <a:gd name="T7" fmla="*/ 5 h 6"/>
                <a:gd name="T8" fmla="*/ 3 w 4"/>
                <a:gd name="T9" fmla="*/ 5 h 6"/>
              </a:gdLst>
              <a:ahLst/>
              <a:cxnLst>
                <a:cxn ang="0">
                  <a:pos x="T0" y="T1"/>
                </a:cxn>
                <a:cxn ang="0">
                  <a:pos x="T2" y="T3"/>
                </a:cxn>
                <a:cxn ang="0">
                  <a:pos x="T4" y="T5"/>
                </a:cxn>
                <a:cxn ang="0">
                  <a:pos x="T6" y="T7"/>
                </a:cxn>
                <a:cxn ang="0">
                  <a:pos x="T8" y="T9"/>
                </a:cxn>
              </a:cxnLst>
              <a:rect l="0" t="0" r="r" b="b"/>
              <a:pathLst>
                <a:path w="4" h="6">
                  <a:moveTo>
                    <a:pt x="3" y="5"/>
                  </a:moveTo>
                  <a:cubicBezTo>
                    <a:pt x="3" y="4"/>
                    <a:pt x="3" y="1"/>
                    <a:pt x="3" y="1"/>
                  </a:cubicBezTo>
                  <a:cubicBezTo>
                    <a:pt x="2" y="0"/>
                    <a:pt x="1" y="1"/>
                    <a:pt x="0" y="2"/>
                  </a:cubicBezTo>
                  <a:cubicBezTo>
                    <a:pt x="0" y="2"/>
                    <a:pt x="0" y="4"/>
                    <a:pt x="1" y="5"/>
                  </a:cubicBezTo>
                  <a:cubicBezTo>
                    <a:pt x="2" y="6"/>
                    <a:pt x="4" y="6"/>
                    <a:pt x="3" y="5"/>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62" name="Freeform 52">
              <a:extLst>
                <a:ext uri="{FF2B5EF4-FFF2-40B4-BE49-F238E27FC236}">
                  <a16:creationId xmlns:a16="http://schemas.microsoft.com/office/drawing/2014/main" id="{2E12C506-6DC8-4710-A947-A92BC62A386A}"/>
                </a:ext>
              </a:extLst>
            </p:cNvPr>
            <p:cNvSpPr>
              <a:spLocks/>
            </p:cNvSpPr>
            <p:nvPr/>
          </p:nvSpPr>
          <p:spPr bwMode="auto">
            <a:xfrm>
              <a:off x="3674978" y="1732815"/>
              <a:ext cx="75717" cy="119312"/>
            </a:xfrm>
            <a:custGeom>
              <a:avLst/>
              <a:gdLst>
                <a:gd name="T0" fmla="*/ 17 w 17"/>
                <a:gd name="T1" fmla="*/ 25 h 27"/>
                <a:gd name="T2" fmla="*/ 17 w 17"/>
                <a:gd name="T3" fmla="*/ 20 h 27"/>
                <a:gd name="T4" fmla="*/ 13 w 17"/>
                <a:gd name="T5" fmla="*/ 17 h 27"/>
                <a:gd name="T6" fmla="*/ 13 w 17"/>
                <a:gd name="T7" fmla="*/ 11 h 27"/>
                <a:gd name="T8" fmla="*/ 10 w 17"/>
                <a:gd name="T9" fmla="*/ 7 h 27"/>
                <a:gd name="T10" fmla="*/ 9 w 17"/>
                <a:gd name="T11" fmla="*/ 4 h 27"/>
                <a:gd name="T12" fmla="*/ 7 w 17"/>
                <a:gd name="T13" fmla="*/ 1 h 27"/>
                <a:gd name="T14" fmla="*/ 4 w 17"/>
                <a:gd name="T15" fmla="*/ 4 h 27"/>
                <a:gd name="T16" fmla="*/ 4 w 17"/>
                <a:gd name="T17" fmla="*/ 8 h 27"/>
                <a:gd name="T18" fmla="*/ 2 w 17"/>
                <a:gd name="T19" fmla="*/ 9 h 27"/>
                <a:gd name="T20" fmla="*/ 4 w 17"/>
                <a:gd name="T21" fmla="*/ 11 h 27"/>
                <a:gd name="T22" fmla="*/ 3 w 17"/>
                <a:gd name="T23" fmla="*/ 13 h 27"/>
                <a:gd name="T24" fmla="*/ 2 w 17"/>
                <a:gd name="T25" fmla="*/ 15 h 27"/>
                <a:gd name="T26" fmla="*/ 5 w 17"/>
                <a:gd name="T27" fmla="*/ 17 h 27"/>
                <a:gd name="T28" fmla="*/ 9 w 17"/>
                <a:gd name="T29" fmla="*/ 19 h 27"/>
                <a:gd name="T30" fmla="*/ 11 w 17"/>
                <a:gd name="T31" fmla="*/ 22 h 27"/>
                <a:gd name="T32" fmla="*/ 14 w 17"/>
                <a:gd name="T33" fmla="*/ 27 h 27"/>
                <a:gd name="T34" fmla="*/ 17 w 17"/>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7">
                  <a:moveTo>
                    <a:pt x="17" y="25"/>
                  </a:moveTo>
                  <a:cubicBezTo>
                    <a:pt x="17" y="23"/>
                    <a:pt x="17" y="21"/>
                    <a:pt x="17" y="20"/>
                  </a:cubicBezTo>
                  <a:cubicBezTo>
                    <a:pt x="16" y="19"/>
                    <a:pt x="13" y="18"/>
                    <a:pt x="13" y="17"/>
                  </a:cubicBezTo>
                  <a:cubicBezTo>
                    <a:pt x="13" y="15"/>
                    <a:pt x="14" y="11"/>
                    <a:pt x="13" y="11"/>
                  </a:cubicBezTo>
                  <a:cubicBezTo>
                    <a:pt x="12" y="10"/>
                    <a:pt x="10" y="8"/>
                    <a:pt x="10" y="7"/>
                  </a:cubicBezTo>
                  <a:cubicBezTo>
                    <a:pt x="10" y="6"/>
                    <a:pt x="10" y="5"/>
                    <a:pt x="9" y="4"/>
                  </a:cubicBezTo>
                  <a:cubicBezTo>
                    <a:pt x="8" y="4"/>
                    <a:pt x="8" y="0"/>
                    <a:pt x="7" y="1"/>
                  </a:cubicBezTo>
                  <a:cubicBezTo>
                    <a:pt x="6" y="2"/>
                    <a:pt x="3" y="3"/>
                    <a:pt x="4" y="4"/>
                  </a:cubicBezTo>
                  <a:cubicBezTo>
                    <a:pt x="5" y="5"/>
                    <a:pt x="5" y="8"/>
                    <a:pt x="4" y="8"/>
                  </a:cubicBezTo>
                  <a:cubicBezTo>
                    <a:pt x="3" y="8"/>
                    <a:pt x="2" y="7"/>
                    <a:pt x="2" y="9"/>
                  </a:cubicBezTo>
                  <a:cubicBezTo>
                    <a:pt x="2" y="10"/>
                    <a:pt x="3" y="11"/>
                    <a:pt x="4" y="11"/>
                  </a:cubicBezTo>
                  <a:cubicBezTo>
                    <a:pt x="4" y="11"/>
                    <a:pt x="4" y="13"/>
                    <a:pt x="3" y="13"/>
                  </a:cubicBezTo>
                  <a:cubicBezTo>
                    <a:pt x="3" y="13"/>
                    <a:pt x="0" y="14"/>
                    <a:pt x="2" y="15"/>
                  </a:cubicBezTo>
                  <a:cubicBezTo>
                    <a:pt x="4" y="16"/>
                    <a:pt x="4" y="16"/>
                    <a:pt x="5" y="17"/>
                  </a:cubicBezTo>
                  <a:cubicBezTo>
                    <a:pt x="7" y="18"/>
                    <a:pt x="8" y="19"/>
                    <a:pt x="9" y="19"/>
                  </a:cubicBezTo>
                  <a:cubicBezTo>
                    <a:pt x="9" y="19"/>
                    <a:pt x="10" y="22"/>
                    <a:pt x="11" y="22"/>
                  </a:cubicBezTo>
                  <a:cubicBezTo>
                    <a:pt x="12" y="22"/>
                    <a:pt x="13" y="26"/>
                    <a:pt x="14" y="27"/>
                  </a:cubicBezTo>
                  <a:cubicBezTo>
                    <a:pt x="15" y="27"/>
                    <a:pt x="17" y="27"/>
                    <a:pt x="17" y="25"/>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63" name="Freeform 53">
              <a:extLst>
                <a:ext uri="{FF2B5EF4-FFF2-40B4-BE49-F238E27FC236}">
                  <a16:creationId xmlns:a16="http://schemas.microsoft.com/office/drawing/2014/main" id="{40D67F4C-12D6-4D4D-8D58-D5EFB39C093B}"/>
                </a:ext>
              </a:extLst>
            </p:cNvPr>
            <p:cNvSpPr>
              <a:spLocks/>
            </p:cNvSpPr>
            <p:nvPr/>
          </p:nvSpPr>
          <p:spPr bwMode="auto">
            <a:xfrm>
              <a:off x="3736929" y="1751171"/>
              <a:ext cx="9178" cy="12620"/>
            </a:xfrm>
            <a:custGeom>
              <a:avLst/>
              <a:gdLst>
                <a:gd name="T0" fmla="*/ 2 w 2"/>
                <a:gd name="T1" fmla="*/ 2 h 3"/>
                <a:gd name="T2" fmla="*/ 0 w 2"/>
                <a:gd name="T3" fmla="*/ 2 h 3"/>
                <a:gd name="T4" fmla="*/ 2 w 2"/>
                <a:gd name="T5" fmla="*/ 2 h 3"/>
              </a:gdLst>
              <a:ahLst/>
              <a:cxnLst>
                <a:cxn ang="0">
                  <a:pos x="T0" y="T1"/>
                </a:cxn>
                <a:cxn ang="0">
                  <a:pos x="T2" y="T3"/>
                </a:cxn>
                <a:cxn ang="0">
                  <a:pos x="T4" y="T5"/>
                </a:cxn>
              </a:cxnLst>
              <a:rect l="0" t="0" r="r" b="b"/>
              <a:pathLst>
                <a:path w="2" h="3">
                  <a:moveTo>
                    <a:pt x="2" y="2"/>
                  </a:moveTo>
                  <a:cubicBezTo>
                    <a:pt x="2" y="0"/>
                    <a:pt x="0" y="1"/>
                    <a:pt x="0" y="2"/>
                  </a:cubicBezTo>
                  <a:cubicBezTo>
                    <a:pt x="0" y="3"/>
                    <a:pt x="2" y="3"/>
                    <a:pt x="2" y="2"/>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64" name="Freeform 54">
              <a:extLst>
                <a:ext uri="{FF2B5EF4-FFF2-40B4-BE49-F238E27FC236}">
                  <a16:creationId xmlns:a16="http://schemas.microsoft.com/office/drawing/2014/main" id="{72EF4ABD-15CB-4C9D-A616-315127CCA1D2}"/>
                </a:ext>
              </a:extLst>
            </p:cNvPr>
            <p:cNvSpPr>
              <a:spLocks/>
            </p:cNvSpPr>
            <p:nvPr/>
          </p:nvSpPr>
          <p:spPr bwMode="auto">
            <a:xfrm>
              <a:off x="3352606" y="1768379"/>
              <a:ext cx="317784" cy="398090"/>
            </a:xfrm>
            <a:custGeom>
              <a:avLst/>
              <a:gdLst>
                <a:gd name="T0" fmla="*/ 71 w 72"/>
                <a:gd name="T1" fmla="*/ 72 h 90"/>
                <a:gd name="T2" fmla="*/ 62 w 72"/>
                <a:gd name="T3" fmla="*/ 63 h 90"/>
                <a:gd name="T4" fmla="*/ 57 w 72"/>
                <a:gd name="T5" fmla="*/ 59 h 90"/>
                <a:gd name="T6" fmla="*/ 52 w 72"/>
                <a:gd name="T7" fmla="*/ 61 h 90"/>
                <a:gd name="T8" fmla="*/ 47 w 72"/>
                <a:gd name="T9" fmla="*/ 57 h 90"/>
                <a:gd name="T10" fmla="*/ 43 w 72"/>
                <a:gd name="T11" fmla="*/ 56 h 90"/>
                <a:gd name="T12" fmla="*/ 36 w 72"/>
                <a:gd name="T13" fmla="*/ 55 h 90"/>
                <a:gd name="T14" fmla="*/ 30 w 72"/>
                <a:gd name="T15" fmla="*/ 53 h 90"/>
                <a:gd name="T16" fmla="*/ 30 w 72"/>
                <a:gd name="T17" fmla="*/ 49 h 90"/>
                <a:gd name="T18" fmla="*/ 38 w 72"/>
                <a:gd name="T19" fmla="*/ 52 h 90"/>
                <a:gd name="T20" fmla="*/ 38 w 72"/>
                <a:gd name="T21" fmla="*/ 44 h 90"/>
                <a:gd name="T22" fmla="*/ 36 w 72"/>
                <a:gd name="T23" fmla="*/ 36 h 90"/>
                <a:gd name="T24" fmla="*/ 35 w 72"/>
                <a:gd name="T25" fmla="*/ 29 h 90"/>
                <a:gd name="T26" fmla="*/ 38 w 72"/>
                <a:gd name="T27" fmla="*/ 27 h 90"/>
                <a:gd name="T28" fmla="*/ 38 w 72"/>
                <a:gd name="T29" fmla="*/ 20 h 90"/>
                <a:gd name="T30" fmla="*/ 44 w 72"/>
                <a:gd name="T31" fmla="*/ 17 h 90"/>
                <a:gd name="T32" fmla="*/ 42 w 72"/>
                <a:gd name="T33" fmla="*/ 11 h 90"/>
                <a:gd name="T34" fmla="*/ 27 w 72"/>
                <a:gd name="T35" fmla="*/ 4 h 90"/>
                <a:gd name="T36" fmla="*/ 18 w 72"/>
                <a:gd name="T37" fmla="*/ 9 h 90"/>
                <a:gd name="T38" fmla="*/ 7 w 72"/>
                <a:gd name="T39" fmla="*/ 12 h 90"/>
                <a:gd name="T40" fmla="*/ 7 w 72"/>
                <a:gd name="T41" fmla="*/ 18 h 90"/>
                <a:gd name="T42" fmla="*/ 13 w 72"/>
                <a:gd name="T43" fmla="*/ 19 h 90"/>
                <a:gd name="T44" fmla="*/ 17 w 72"/>
                <a:gd name="T45" fmla="*/ 19 h 90"/>
                <a:gd name="T46" fmla="*/ 18 w 72"/>
                <a:gd name="T47" fmla="*/ 31 h 90"/>
                <a:gd name="T48" fmla="*/ 17 w 72"/>
                <a:gd name="T49" fmla="*/ 37 h 90"/>
                <a:gd name="T50" fmla="*/ 12 w 72"/>
                <a:gd name="T51" fmla="*/ 32 h 90"/>
                <a:gd name="T52" fmla="*/ 3 w 72"/>
                <a:gd name="T53" fmla="*/ 22 h 90"/>
                <a:gd name="T54" fmla="*/ 0 w 72"/>
                <a:gd name="T55" fmla="*/ 23 h 90"/>
                <a:gd name="T56" fmla="*/ 14 w 72"/>
                <a:gd name="T57" fmla="*/ 49 h 90"/>
                <a:gd name="T58" fmla="*/ 20 w 72"/>
                <a:gd name="T59" fmla="*/ 71 h 90"/>
                <a:gd name="T60" fmla="*/ 33 w 72"/>
                <a:gd name="T61" fmla="*/ 63 h 90"/>
                <a:gd name="T62" fmla="*/ 41 w 72"/>
                <a:gd name="T63" fmla="*/ 64 h 90"/>
                <a:gd name="T64" fmla="*/ 36 w 72"/>
                <a:gd name="T65" fmla="*/ 67 h 90"/>
                <a:gd name="T66" fmla="*/ 42 w 72"/>
                <a:gd name="T67" fmla="*/ 69 h 90"/>
                <a:gd name="T68" fmla="*/ 40 w 72"/>
                <a:gd name="T69" fmla="*/ 77 h 90"/>
                <a:gd name="T70" fmla="*/ 34 w 72"/>
                <a:gd name="T71" fmla="*/ 79 h 90"/>
                <a:gd name="T72" fmla="*/ 33 w 72"/>
                <a:gd name="T73" fmla="*/ 85 h 90"/>
                <a:gd name="T74" fmla="*/ 30 w 72"/>
                <a:gd name="T75" fmla="*/ 75 h 90"/>
                <a:gd name="T76" fmla="*/ 24 w 72"/>
                <a:gd name="T77" fmla="*/ 72 h 90"/>
                <a:gd name="T78" fmla="*/ 26 w 72"/>
                <a:gd name="T79" fmla="*/ 81 h 90"/>
                <a:gd name="T80" fmla="*/ 30 w 72"/>
                <a:gd name="T81" fmla="*/ 90 h 90"/>
                <a:gd name="T82" fmla="*/ 43 w 72"/>
                <a:gd name="T83" fmla="*/ 87 h 90"/>
                <a:gd name="T84" fmla="*/ 52 w 72"/>
                <a:gd name="T85" fmla="*/ 85 h 90"/>
                <a:gd name="T86" fmla="*/ 61 w 72"/>
                <a:gd name="T87" fmla="*/ 81 h 90"/>
                <a:gd name="T88" fmla="*/ 71 w 72"/>
                <a:gd name="T89"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90">
                  <a:moveTo>
                    <a:pt x="71" y="77"/>
                  </a:moveTo>
                  <a:cubicBezTo>
                    <a:pt x="72" y="76"/>
                    <a:pt x="72" y="74"/>
                    <a:pt x="71" y="72"/>
                  </a:cubicBezTo>
                  <a:cubicBezTo>
                    <a:pt x="70" y="70"/>
                    <a:pt x="67" y="62"/>
                    <a:pt x="66" y="63"/>
                  </a:cubicBezTo>
                  <a:cubicBezTo>
                    <a:pt x="65" y="63"/>
                    <a:pt x="63" y="64"/>
                    <a:pt x="62" y="63"/>
                  </a:cubicBezTo>
                  <a:cubicBezTo>
                    <a:pt x="61" y="63"/>
                    <a:pt x="58" y="64"/>
                    <a:pt x="58" y="63"/>
                  </a:cubicBezTo>
                  <a:cubicBezTo>
                    <a:pt x="58" y="62"/>
                    <a:pt x="58" y="59"/>
                    <a:pt x="57" y="59"/>
                  </a:cubicBezTo>
                  <a:cubicBezTo>
                    <a:pt x="56" y="59"/>
                    <a:pt x="54" y="56"/>
                    <a:pt x="54" y="57"/>
                  </a:cubicBezTo>
                  <a:cubicBezTo>
                    <a:pt x="53" y="58"/>
                    <a:pt x="52" y="61"/>
                    <a:pt x="52" y="61"/>
                  </a:cubicBezTo>
                  <a:cubicBezTo>
                    <a:pt x="51" y="61"/>
                    <a:pt x="50" y="61"/>
                    <a:pt x="49" y="60"/>
                  </a:cubicBezTo>
                  <a:cubicBezTo>
                    <a:pt x="49" y="59"/>
                    <a:pt x="48" y="57"/>
                    <a:pt x="47" y="57"/>
                  </a:cubicBezTo>
                  <a:cubicBezTo>
                    <a:pt x="46" y="57"/>
                    <a:pt x="45" y="60"/>
                    <a:pt x="45" y="59"/>
                  </a:cubicBezTo>
                  <a:cubicBezTo>
                    <a:pt x="44" y="57"/>
                    <a:pt x="43" y="56"/>
                    <a:pt x="43" y="56"/>
                  </a:cubicBezTo>
                  <a:cubicBezTo>
                    <a:pt x="43" y="56"/>
                    <a:pt x="40" y="57"/>
                    <a:pt x="39" y="56"/>
                  </a:cubicBezTo>
                  <a:cubicBezTo>
                    <a:pt x="39" y="55"/>
                    <a:pt x="36" y="55"/>
                    <a:pt x="36" y="55"/>
                  </a:cubicBezTo>
                  <a:cubicBezTo>
                    <a:pt x="35" y="56"/>
                    <a:pt x="34" y="59"/>
                    <a:pt x="33" y="57"/>
                  </a:cubicBezTo>
                  <a:cubicBezTo>
                    <a:pt x="32" y="56"/>
                    <a:pt x="29" y="53"/>
                    <a:pt x="30" y="53"/>
                  </a:cubicBezTo>
                  <a:cubicBezTo>
                    <a:pt x="32" y="53"/>
                    <a:pt x="32" y="52"/>
                    <a:pt x="31" y="51"/>
                  </a:cubicBezTo>
                  <a:cubicBezTo>
                    <a:pt x="30" y="50"/>
                    <a:pt x="28" y="48"/>
                    <a:pt x="30" y="49"/>
                  </a:cubicBezTo>
                  <a:cubicBezTo>
                    <a:pt x="31" y="49"/>
                    <a:pt x="34" y="51"/>
                    <a:pt x="34" y="52"/>
                  </a:cubicBezTo>
                  <a:cubicBezTo>
                    <a:pt x="35" y="53"/>
                    <a:pt x="36" y="52"/>
                    <a:pt x="38" y="52"/>
                  </a:cubicBezTo>
                  <a:cubicBezTo>
                    <a:pt x="40" y="52"/>
                    <a:pt x="40" y="51"/>
                    <a:pt x="39" y="50"/>
                  </a:cubicBezTo>
                  <a:cubicBezTo>
                    <a:pt x="38" y="48"/>
                    <a:pt x="37" y="45"/>
                    <a:pt x="38" y="44"/>
                  </a:cubicBezTo>
                  <a:cubicBezTo>
                    <a:pt x="38" y="43"/>
                    <a:pt x="39" y="41"/>
                    <a:pt x="38" y="40"/>
                  </a:cubicBezTo>
                  <a:cubicBezTo>
                    <a:pt x="37" y="40"/>
                    <a:pt x="37" y="37"/>
                    <a:pt x="36" y="36"/>
                  </a:cubicBezTo>
                  <a:cubicBezTo>
                    <a:pt x="34" y="35"/>
                    <a:pt x="34" y="35"/>
                    <a:pt x="35" y="34"/>
                  </a:cubicBezTo>
                  <a:cubicBezTo>
                    <a:pt x="35" y="32"/>
                    <a:pt x="36" y="31"/>
                    <a:pt x="35" y="29"/>
                  </a:cubicBezTo>
                  <a:cubicBezTo>
                    <a:pt x="35" y="28"/>
                    <a:pt x="34" y="20"/>
                    <a:pt x="35" y="21"/>
                  </a:cubicBezTo>
                  <a:cubicBezTo>
                    <a:pt x="35" y="22"/>
                    <a:pt x="37" y="27"/>
                    <a:pt x="38" y="27"/>
                  </a:cubicBezTo>
                  <a:cubicBezTo>
                    <a:pt x="39" y="26"/>
                    <a:pt x="39" y="23"/>
                    <a:pt x="39" y="22"/>
                  </a:cubicBezTo>
                  <a:cubicBezTo>
                    <a:pt x="38" y="22"/>
                    <a:pt x="37" y="20"/>
                    <a:pt x="38" y="20"/>
                  </a:cubicBezTo>
                  <a:cubicBezTo>
                    <a:pt x="39" y="20"/>
                    <a:pt x="42" y="18"/>
                    <a:pt x="43" y="19"/>
                  </a:cubicBezTo>
                  <a:cubicBezTo>
                    <a:pt x="44" y="19"/>
                    <a:pt x="45" y="17"/>
                    <a:pt x="44" y="17"/>
                  </a:cubicBezTo>
                  <a:cubicBezTo>
                    <a:pt x="43" y="16"/>
                    <a:pt x="39" y="14"/>
                    <a:pt x="40" y="13"/>
                  </a:cubicBezTo>
                  <a:cubicBezTo>
                    <a:pt x="41" y="12"/>
                    <a:pt x="43" y="11"/>
                    <a:pt x="42" y="11"/>
                  </a:cubicBezTo>
                  <a:cubicBezTo>
                    <a:pt x="41" y="10"/>
                    <a:pt x="32" y="3"/>
                    <a:pt x="32" y="0"/>
                  </a:cubicBezTo>
                  <a:cubicBezTo>
                    <a:pt x="30" y="1"/>
                    <a:pt x="28" y="4"/>
                    <a:pt x="27" y="4"/>
                  </a:cubicBezTo>
                  <a:cubicBezTo>
                    <a:pt x="26" y="4"/>
                    <a:pt x="24" y="4"/>
                    <a:pt x="24" y="5"/>
                  </a:cubicBezTo>
                  <a:cubicBezTo>
                    <a:pt x="23" y="8"/>
                    <a:pt x="19" y="9"/>
                    <a:pt x="18" y="9"/>
                  </a:cubicBezTo>
                  <a:cubicBezTo>
                    <a:pt x="17" y="10"/>
                    <a:pt x="11" y="14"/>
                    <a:pt x="10" y="14"/>
                  </a:cubicBezTo>
                  <a:cubicBezTo>
                    <a:pt x="9" y="13"/>
                    <a:pt x="8" y="11"/>
                    <a:pt x="7" y="12"/>
                  </a:cubicBezTo>
                  <a:cubicBezTo>
                    <a:pt x="7" y="13"/>
                    <a:pt x="6" y="15"/>
                    <a:pt x="6" y="15"/>
                  </a:cubicBezTo>
                  <a:cubicBezTo>
                    <a:pt x="5" y="16"/>
                    <a:pt x="6" y="18"/>
                    <a:pt x="7" y="18"/>
                  </a:cubicBezTo>
                  <a:cubicBezTo>
                    <a:pt x="9" y="17"/>
                    <a:pt x="10" y="18"/>
                    <a:pt x="11" y="18"/>
                  </a:cubicBezTo>
                  <a:cubicBezTo>
                    <a:pt x="12" y="19"/>
                    <a:pt x="12" y="20"/>
                    <a:pt x="13" y="19"/>
                  </a:cubicBezTo>
                  <a:cubicBezTo>
                    <a:pt x="14" y="18"/>
                    <a:pt x="15" y="15"/>
                    <a:pt x="16" y="15"/>
                  </a:cubicBezTo>
                  <a:cubicBezTo>
                    <a:pt x="16" y="16"/>
                    <a:pt x="18" y="19"/>
                    <a:pt x="17" y="19"/>
                  </a:cubicBezTo>
                  <a:cubicBezTo>
                    <a:pt x="17" y="19"/>
                    <a:pt x="15" y="24"/>
                    <a:pt x="16" y="25"/>
                  </a:cubicBezTo>
                  <a:cubicBezTo>
                    <a:pt x="18" y="27"/>
                    <a:pt x="19" y="30"/>
                    <a:pt x="18" y="31"/>
                  </a:cubicBezTo>
                  <a:cubicBezTo>
                    <a:pt x="18" y="31"/>
                    <a:pt x="15" y="33"/>
                    <a:pt x="16" y="33"/>
                  </a:cubicBezTo>
                  <a:cubicBezTo>
                    <a:pt x="17" y="33"/>
                    <a:pt x="18" y="36"/>
                    <a:pt x="17" y="37"/>
                  </a:cubicBezTo>
                  <a:cubicBezTo>
                    <a:pt x="16" y="38"/>
                    <a:pt x="12" y="37"/>
                    <a:pt x="12" y="35"/>
                  </a:cubicBezTo>
                  <a:cubicBezTo>
                    <a:pt x="12" y="34"/>
                    <a:pt x="13" y="33"/>
                    <a:pt x="12" y="32"/>
                  </a:cubicBezTo>
                  <a:cubicBezTo>
                    <a:pt x="12" y="32"/>
                    <a:pt x="6" y="27"/>
                    <a:pt x="6" y="25"/>
                  </a:cubicBezTo>
                  <a:cubicBezTo>
                    <a:pt x="6" y="22"/>
                    <a:pt x="4" y="21"/>
                    <a:pt x="3" y="22"/>
                  </a:cubicBezTo>
                  <a:cubicBezTo>
                    <a:pt x="3" y="22"/>
                    <a:pt x="1" y="23"/>
                    <a:pt x="1" y="22"/>
                  </a:cubicBezTo>
                  <a:cubicBezTo>
                    <a:pt x="1" y="21"/>
                    <a:pt x="0" y="22"/>
                    <a:pt x="0" y="23"/>
                  </a:cubicBezTo>
                  <a:cubicBezTo>
                    <a:pt x="0" y="24"/>
                    <a:pt x="0" y="25"/>
                    <a:pt x="1" y="27"/>
                  </a:cubicBezTo>
                  <a:cubicBezTo>
                    <a:pt x="2" y="29"/>
                    <a:pt x="13" y="47"/>
                    <a:pt x="14" y="49"/>
                  </a:cubicBezTo>
                  <a:cubicBezTo>
                    <a:pt x="15" y="51"/>
                    <a:pt x="18" y="62"/>
                    <a:pt x="18" y="65"/>
                  </a:cubicBezTo>
                  <a:cubicBezTo>
                    <a:pt x="19" y="67"/>
                    <a:pt x="19" y="71"/>
                    <a:pt x="20" y="71"/>
                  </a:cubicBezTo>
                  <a:cubicBezTo>
                    <a:pt x="21" y="71"/>
                    <a:pt x="24" y="70"/>
                    <a:pt x="25" y="69"/>
                  </a:cubicBezTo>
                  <a:cubicBezTo>
                    <a:pt x="26" y="68"/>
                    <a:pt x="31" y="63"/>
                    <a:pt x="33" y="63"/>
                  </a:cubicBezTo>
                  <a:cubicBezTo>
                    <a:pt x="35" y="63"/>
                    <a:pt x="39" y="62"/>
                    <a:pt x="40" y="62"/>
                  </a:cubicBezTo>
                  <a:cubicBezTo>
                    <a:pt x="41" y="63"/>
                    <a:pt x="42" y="65"/>
                    <a:pt x="41" y="64"/>
                  </a:cubicBezTo>
                  <a:cubicBezTo>
                    <a:pt x="40" y="64"/>
                    <a:pt x="38" y="64"/>
                    <a:pt x="37" y="65"/>
                  </a:cubicBezTo>
                  <a:cubicBezTo>
                    <a:pt x="36" y="66"/>
                    <a:pt x="35" y="66"/>
                    <a:pt x="36" y="67"/>
                  </a:cubicBezTo>
                  <a:cubicBezTo>
                    <a:pt x="37" y="68"/>
                    <a:pt x="37" y="69"/>
                    <a:pt x="39" y="69"/>
                  </a:cubicBezTo>
                  <a:cubicBezTo>
                    <a:pt x="41" y="68"/>
                    <a:pt x="41" y="68"/>
                    <a:pt x="42" y="69"/>
                  </a:cubicBezTo>
                  <a:cubicBezTo>
                    <a:pt x="42" y="70"/>
                    <a:pt x="47" y="73"/>
                    <a:pt x="45" y="73"/>
                  </a:cubicBezTo>
                  <a:cubicBezTo>
                    <a:pt x="43" y="73"/>
                    <a:pt x="41" y="75"/>
                    <a:pt x="40" y="77"/>
                  </a:cubicBezTo>
                  <a:cubicBezTo>
                    <a:pt x="39" y="79"/>
                    <a:pt x="38" y="75"/>
                    <a:pt x="37" y="76"/>
                  </a:cubicBezTo>
                  <a:cubicBezTo>
                    <a:pt x="36" y="77"/>
                    <a:pt x="33" y="79"/>
                    <a:pt x="34" y="79"/>
                  </a:cubicBezTo>
                  <a:cubicBezTo>
                    <a:pt x="34" y="79"/>
                    <a:pt x="36" y="81"/>
                    <a:pt x="36" y="81"/>
                  </a:cubicBezTo>
                  <a:cubicBezTo>
                    <a:pt x="35" y="82"/>
                    <a:pt x="35" y="85"/>
                    <a:pt x="33" y="85"/>
                  </a:cubicBezTo>
                  <a:cubicBezTo>
                    <a:pt x="32" y="84"/>
                    <a:pt x="32" y="79"/>
                    <a:pt x="32" y="79"/>
                  </a:cubicBezTo>
                  <a:cubicBezTo>
                    <a:pt x="31" y="78"/>
                    <a:pt x="30" y="76"/>
                    <a:pt x="30" y="75"/>
                  </a:cubicBezTo>
                  <a:cubicBezTo>
                    <a:pt x="30" y="75"/>
                    <a:pt x="31" y="73"/>
                    <a:pt x="31" y="72"/>
                  </a:cubicBezTo>
                  <a:cubicBezTo>
                    <a:pt x="30" y="71"/>
                    <a:pt x="25" y="71"/>
                    <a:pt x="24" y="72"/>
                  </a:cubicBezTo>
                  <a:cubicBezTo>
                    <a:pt x="23" y="73"/>
                    <a:pt x="23" y="74"/>
                    <a:pt x="24" y="75"/>
                  </a:cubicBezTo>
                  <a:cubicBezTo>
                    <a:pt x="24" y="76"/>
                    <a:pt x="26" y="79"/>
                    <a:pt x="26" y="81"/>
                  </a:cubicBezTo>
                  <a:cubicBezTo>
                    <a:pt x="26" y="82"/>
                    <a:pt x="26" y="83"/>
                    <a:pt x="27" y="84"/>
                  </a:cubicBezTo>
                  <a:cubicBezTo>
                    <a:pt x="28" y="85"/>
                    <a:pt x="30" y="89"/>
                    <a:pt x="30" y="90"/>
                  </a:cubicBezTo>
                  <a:cubicBezTo>
                    <a:pt x="33" y="90"/>
                    <a:pt x="39" y="87"/>
                    <a:pt x="40" y="86"/>
                  </a:cubicBezTo>
                  <a:cubicBezTo>
                    <a:pt x="40" y="86"/>
                    <a:pt x="42" y="86"/>
                    <a:pt x="43" y="87"/>
                  </a:cubicBezTo>
                  <a:cubicBezTo>
                    <a:pt x="44" y="88"/>
                    <a:pt x="47" y="85"/>
                    <a:pt x="48" y="84"/>
                  </a:cubicBezTo>
                  <a:cubicBezTo>
                    <a:pt x="49" y="83"/>
                    <a:pt x="51" y="85"/>
                    <a:pt x="52" y="85"/>
                  </a:cubicBezTo>
                  <a:cubicBezTo>
                    <a:pt x="53" y="86"/>
                    <a:pt x="57" y="83"/>
                    <a:pt x="57" y="82"/>
                  </a:cubicBezTo>
                  <a:cubicBezTo>
                    <a:pt x="57" y="80"/>
                    <a:pt x="60" y="80"/>
                    <a:pt x="61" y="81"/>
                  </a:cubicBezTo>
                  <a:cubicBezTo>
                    <a:pt x="62" y="81"/>
                    <a:pt x="65" y="80"/>
                    <a:pt x="66" y="79"/>
                  </a:cubicBezTo>
                  <a:cubicBezTo>
                    <a:pt x="66" y="78"/>
                    <a:pt x="68" y="77"/>
                    <a:pt x="71" y="77"/>
                  </a:cubicBezTo>
                  <a:close/>
                </a:path>
              </a:pathLst>
            </a:custGeom>
            <a:grpFill/>
            <a:ln w="3175" cmpd="sng">
              <a:solidFill>
                <a:schemeClr val="bg2"/>
              </a:solidFill>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65" name="Freeform 55">
              <a:extLst>
                <a:ext uri="{FF2B5EF4-FFF2-40B4-BE49-F238E27FC236}">
                  <a16:creationId xmlns:a16="http://schemas.microsoft.com/office/drawing/2014/main" id="{9F4BD8B1-2107-4F6D-97B0-1151030599D9}"/>
                </a:ext>
              </a:extLst>
            </p:cNvPr>
            <p:cNvSpPr>
              <a:spLocks/>
            </p:cNvSpPr>
            <p:nvPr/>
          </p:nvSpPr>
          <p:spPr bwMode="auto">
            <a:xfrm>
              <a:off x="3582053" y="1980618"/>
              <a:ext cx="61951" cy="35564"/>
            </a:xfrm>
            <a:custGeom>
              <a:avLst/>
              <a:gdLst>
                <a:gd name="T0" fmla="*/ 4 w 14"/>
                <a:gd name="T1" fmla="*/ 6 h 8"/>
                <a:gd name="T2" fmla="*/ 8 w 14"/>
                <a:gd name="T3" fmla="*/ 7 h 8"/>
                <a:gd name="T4" fmla="*/ 10 w 14"/>
                <a:gd name="T5" fmla="*/ 7 h 8"/>
                <a:gd name="T6" fmla="*/ 11 w 14"/>
                <a:gd name="T7" fmla="*/ 5 h 8"/>
                <a:gd name="T8" fmla="*/ 13 w 14"/>
                <a:gd name="T9" fmla="*/ 2 h 8"/>
                <a:gd name="T10" fmla="*/ 12 w 14"/>
                <a:gd name="T11" fmla="*/ 0 h 8"/>
                <a:gd name="T12" fmla="*/ 8 w 14"/>
                <a:gd name="T13" fmla="*/ 1 h 8"/>
                <a:gd name="T14" fmla="*/ 5 w 14"/>
                <a:gd name="T15" fmla="*/ 2 h 8"/>
                <a:gd name="T16" fmla="*/ 2 w 14"/>
                <a:gd name="T17" fmla="*/ 2 h 8"/>
                <a:gd name="T18" fmla="*/ 1 w 14"/>
                <a:gd name="T19" fmla="*/ 5 h 8"/>
                <a:gd name="T20" fmla="*/ 4 w 14"/>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8">
                  <a:moveTo>
                    <a:pt x="4" y="6"/>
                  </a:moveTo>
                  <a:cubicBezTo>
                    <a:pt x="5" y="7"/>
                    <a:pt x="6" y="7"/>
                    <a:pt x="8" y="7"/>
                  </a:cubicBezTo>
                  <a:cubicBezTo>
                    <a:pt x="9" y="7"/>
                    <a:pt x="9" y="8"/>
                    <a:pt x="10" y="7"/>
                  </a:cubicBezTo>
                  <a:cubicBezTo>
                    <a:pt x="11" y="7"/>
                    <a:pt x="11" y="6"/>
                    <a:pt x="11" y="5"/>
                  </a:cubicBezTo>
                  <a:cubicBezTo>
                    <a:pt x="12" y="4"/>
                    <a:pt x="12" y="3"/>
                    <a:pt x="13" y="2"/>
                  </a:cubicBezTo>
                  <a:cubicBezTo>
                    <a:pt x="14" y="2"/>
                    <a:pt x="14" y="0"/>
                    <a:pt x="12" y="0"/>
                  </a:cubicBezTo>
                  <a:cubicBezTo>
                    <a:pt x="11" y="0"/>
                    <a:pt x="9" y="0"/>
                    <a:pt x="8" y="1"/>
                  </a:cubicBezTo>
                  <a:cubicBezTo>
                    <a:pt x="7" y="2"/>
                    <a:pt x="5" y="3"/>
                    <a:pt x="5" y="2"/>
                  </a:cubicBezTo>
                  <a:cubicBezTo>
                    <a:pt x="4" y="2"/>
                    <a:pt x="3" y="1"/>
                    <a:pt x="2" y="2"/>
                  </a:cubicBezTo>
                  <a:cubicBezTo>
                    <a:pt x="1" y="2"/>
                    <a:pt x="0" y="5"/>
                    <a:pt x="1" y="5"/>
                  </a:cubicBezTo>
                  <a:cubicBezTo>
                    <a:pt x="2" y="4"/>
                    <a:pt x="3" y="4"/>
                    <a:pt x="4" y="6"/>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66" name="Freeform 56">
              <a:extLst>
                <a:ext uri="{FF2B5EF4-FFF2-40B4-BE49-F238E27FC236}">
                  <a16:creationId xmlns:a16="http://schemas.microsoft.com/office/drawing/2014/main" id="{1F212E14-F9A2-4ADA-B481-46A4070BBB56}"/>
                </a:ext>
              </a:extLst>
            </p:cNvPr>
            <p:cNvSpPr>
              <a:spLocks/>
            </p:cNvSpPr>
            <p:nvPr/>
          </p:nvSpPr>
          <p:spPr bwMode="auto">
            <a:xfrm>
              <a:off x="3538458" y="1971440"/>
              <a:ext cx="30975" cy="26386"/>
            </a:xfrm>
            <a:custGeom>
              <a:avLst/>
              <a:gdLst>
                <a:gd name="T0" fmla="*/ 6 w 7"/>
                <a:gd name="T1" fmla="*/ 4 h 6"/>
                <a:gd name="T2" fmla="*/ 5 w 7"/>
                <a:gd name="T3" fmla="*/ 0 h 6"/>
                <a:gd name="T4" fmla="*/ 4 w 7"/>
                <a:gd name="T5" fmla="*/ 2 h 6"/>
                <a:gd name="T6" fmla="*/ 1 w 7"/>
                <a:gd name="T7" fmla="*/ 3 h 6"/>
                <a:gd name="T8" fmla="*/ 2 w 7"/>
                <a:gd name="T9" fmla="*/ 6 h 6"/>
                <a:gd name="T10" fmla="*/ 4 w 7"/>
                <a:gd name="T11" fmla="*/ 6 h 6"/>
                <a:gd name="T12" fmla="*/ 4 w 7"/>
                <a:gd name="T13" fmla="*/ 4 h 6"/>
                <a:gd name="T14" fmla="*/ 6 w 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4"/>
                  </a:moveTo>
                  <a:cubicBezTo>
                    <a:pt x="7" y="3"/>
                    <a:pt x="6" y="0"/>
                    <a:pt x="5" y="0"/>
                  </a:cubicBezTo>
                  <a:cubicBezTo>
                    <a:pt x="4" y="1"/>
                    <a:pt x="4" y="2"/>
                    <a:pt x="4" y="2"/>
                  </a:cubicBezTo>
                  <a:cubicBezTo>
                    <a:pt x="4" y="3"/>
                    <a:pt x="3" y="3"/>
                    <a:pt x="1" y="3"/>
                  </a:cubicBezTo>
                  <a:cubicBezTo>
                    <a:pt x="0" y="2"/>
                    <a:pt x="0" y="5"/>
                    <a:pt x="2" y="6"/>
                  </a:cubicBezTo>
                  <a:cubicBezTo>
                    <a:pt x="3" y="6"/>
                    <a:pt x="4" y="6"/>
                    <a:pt x="4" y="6"/>
                  </a:cubicBezTo>
                  <a:cubicBezTo>
                    <a:pt x="4" y="5"/>
                    <a:pt x="4" y="3"/>
                    <a:pt x="4" y="4"/>
                  </a:cubicBezTo>
                  <a:cubicBezTo>
                    <a:pt x="5" y="4"/>
                    <a:pt x="5" y="5"/>
                    <a:pt x="6" y="4"/>
                  </a:cubicBezTo>
                  <a:close/>
                </a:path>
              </a:pathLst>
            </a:custGeom>
            <a:grpFill/>
            <a:ln w="3175" cmpd="sng">
              <a:solidFill>
                <a:schemeClr val="bg2"/>
              </a:solidFill>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grpSp>
      <p:grpSp>
        <p:nvGrpSpPr>
          <p:cNvPr id="305" name="Graphic 4">
            <a:extLst>
              <a:ext uri="{FF2B5EF4-FFF2-40B4-BE49-F238E27FC236}">
                <a16:creationId xmlns:a16="http://schemas.microsoft.com/office/drawing/2014/main" id="{D4507068-9B9A-4EEA-ACDD-EF552AD045B1}"/>
              </a:ext>
            </a:extLst>
          </p:cNvPr>
          <p:cNvGrpSpPr/>
          <p:nvPr/>
        </p:nvGrpSpPr>
        <p:grpSpPr>
          <a:xfrm>
            <a:off x="3958914" y="4660624"/>
            <a:ext cx="606271" cy="614919"/>
            <a:chOff x="7192513" y="3824168"/>
            <a:chExt cx="361670" cy="361333"/>
          </a:xfrm>
          <a:solidFill>
            <a:srgbClr val="00A3E0"/>
          </a:solidFill>
        </p:grpSpPr>
        <p:sp>
          <p:nvSpPr>
            <p:cNvPr id="306" name="Graphic 4">
              <a:extLst>
                <a:ext uri="{FF2B5EF4-FFF2-40B4-BE49-F238E27FC236}">
                  <a16:creationId xmlns:a16="http://schemas.microsoft.com/office/drawing/2014/main" id="{60D850F8-4E89-4EE3-A13F-FAEE50D33CDF}"/>
                </a:ext>
              </a:extLst>
            </p:cNvPr>
            <p:cNvSpPr/>
            <p:nvPr/>
          </p:nvSpPr>
          <p:spPr>
            <a:xfrm>
              <a:off x="7343955" y="3954401"/>
              <a:ext cx="60064" cy="115550"/>
            </a:xfrm>
            <a:custGeom>
              <a:avLst/>
              <a:gdLst>
                <a:gd name="connsiteX0" fmla="*/ 60065 w 60064"/>
                <a:gd name="connsiteY0" fmla="*/ 30005 h 115550"/>
                <a:gd name="connsiteX1" fmla="*/ 30032 w 60064"/>
                <a:gd name="connsiteY1" fmla="*/ 0 h 115550"/>
                <a:gd name="connsiteX2" fmla="*/ 0 w 60064"/>
                <a:gd name="connsiteY2" fmla="*/ 30005 h 115550"/>
                <a:gd name="connsiteX3" fmla="*/ 0 w 60064"/>
                <a:gd name="connsiteY3" fmla="*/ 83630 h 115550"/>
                <a:gd name="connsiteX4" fmla="*/ 30032 w 60064"/>
                <a:gd name="connsiteY4" fmla="*/ 115550 h 115550"/>
                <a:gd name="connsiteX5" fmla="*/ 60065 w 60064"/>
                <a:gd name="connsiteY5" fmla="*/ 83630 h 115550"/>
                <a:gd name="connsiteX6" fmla="*/ 60065 w 60064"/>
                <a:gd name="connsiteY6" fmla="*/ 30005 h 11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64" h="115550">
                  <a:moveTo>
                    <a:pt x="60065" y="30005"/>
                  </a:moveTo>
                  <a:cubicBezTo>
                    <a:pt x="60065" y="13407"/>
                    <a:pt x="46646" y="0"/>
                    <a:pt x="30032" y="0"/>
                  </a:cubicBezTo>
                  <a:cubicBezTo>
                    <a:pt x="13419" y="0"/>
                    <a:pt x="0" y="13407"/>
                    <a:pt x="0" y="30005"/>
                  </a:cubicBezTo>
                  <a:lnTo>
                    <a:pt x="0" y="83630"/>
                  </a:lnTo>
                  <a:cubicBezTo>
                    <a:pt x="13419" y="90014"/>
                    <a:pt x="24281" y="101505"/>
                    <a:pt x="30032" y="115550"/>
                  </a:cubicBezTo>
                  <a:cubicBezTo>
                    <a:pt x="35783" y="101505"/>
                    <a:pt x="46646" y="90014"/>
                    <a:pt x="60065" y="83630"/>
                  </a:cubicBezTo>
                  <a:lnTo>
                    <a:pt x="60065" y="30005"/>
                  </a:lnTo>
                  <a:close/>
                </a:path>
              </a:pathLst>
            </a:custGeom>
            <a:grpFill/>
            <a:ln w="6390" cap="flat">
              <a:noFill/>
              <a:prstDash val="solid"/>
              <a:miter/>
            </a:ln>
          </p:spPr>
          <p:txBody>
            <a:bodyPr rtlCol="0" anchor="ctr"/>
            <a:lstStyle/>
            <a:p>
              <a:endParaRPr lang="en-US"/>
            </a:p>
          </p:txBody>
        </p:sp>
        <p:sp>
          <p:nvSpPr>
            <p:cNvPr id="307" name="Graphic 4">
              <a:extLst>
                <a:ext uri="{FF2B5EF4-FFF2-40B4-BE49-F238E27FC236}">
                  <a16:creationId xmlns:a16="http://schemas.microsoft.com/office/drawing/2014/main" id="{0AF63732-00C9-4DD3-8C30-97BAB84C0BFD}"/>
                </a:ext>
              </a:extLst>
            </p:cNvPr>
            <p:cNvSpPr/>
            <p:nvPr/>
          </p:nvSpPr>
          <p:spPr>
            <a:xfrm>
              <a:off x="7302420" y="3907159"/>
              <a:ext cx="143133" cy="118103"/>
            </a:xfrm>
            <a:custGeom>
              <a:avLst/>
              <a:gdLst>
                <a:gd name="connsiteX0" fmla="*/ 143134 w 143133"/>
                <a:gd name="connsiteY0" fmla="*/ 112358 h 118103"/>
                <a:gd name="connsiteX1" fmla="*/ 143134 w 143133"/>
                <a:gd name="connsiteY1" fmla="*/ 74054 h 118103"/>
                <a:gd name="connsiteX2" fmla="*/ 71567 w 143133"/>
                <a:gd name="connsiteY2" fmla="*/ 0 h 118103"/>
                <a:gd name="connsiteX3" fmla="*/ 0 w 143133"/>
                <a:gd name="connsiteY3" fmla="*/ 74054 h 118103"/>
                <a:gd name="connsiteX4" fmla="*/ 0 w 143133"/>
                <a:gd name="connsiteY4" fmla="*/ 112358 h 118103"/>
                <a:gd name="connsiteX5" fmla="*/ 7668 w 143133"/>
                <a:gd name="connsiteY5" fmla="*/ 118104 h 118103"/>
                <a:gd name="connsiteX6" fmla="*/ 7668 w 143133"/>
                <a:gd name="connsiteY6" fmla="*/ 75331 h 118103"/>
                <a:gd name="connsiteX7" fmla="*/ 71567 w 143133"/>
                <a:gd name="connsiteY7" fmla="*/ 10214 h 118103"/>
                <a:gd name="connsiteX8" fmla="*/ 135466 w 143133"/>
                <a:gd name="connsiteY8" fmla="*/ 75331 h 118103"/>
                <a:gd name="connsiteX9" fmla="*/ 135466 w 143133"/>
                <a:gd name="connsiteY9" fmla="*/ 118104 h 118103"/>
                <a:gd name="connsiteX10" fmla="*/ 143134 w 143133"/>
                <a:gd name="connsiteY10" fmla="*/ 112358 h 11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133" h="118103">
                  <a:moveTo>
                    <a:pt x="143134" y="112358"/>
                  </a:moveTo>
                  <a:lnTo>
                    <a:pt x="143134" y="74054"/>
                  </a:lnTo>
                  <a:cubicBezTo>
                    <a:pt x="143134" y="33196"/>
                    <a:pt x="111184" y="0"/>
                    <a:pt x="71567" y="0"/>
                  </a:cubicBezTo>
                  <a:cubicBezTo>
                    <a:pt x="31950" y="0"/>
                    <a:pt x="0" y="33196"/>
                    <a:pt x="0" y="74054"/>
                  </a:cubicBezTo>
                  <a:lnTo>
                    <a:pt x="0" y="112358"/>
                  </a:lnTo>
                  <a:cubicBezTo>
                    <a:pt x="2555" y="114273"/>
                    <a:pt x="5111" y="116188"/>
                    <a:pt x="7668" y="118104"/>
                  </a:cubicBezTo>
                  <a:lnTo>
                    <a:pt x="7668" y="75331"/>
                  </a:lnTo>
                  <a:cubicBezTo>
                    <a:pt x="7668" y="39580"/>
                    <a:pt x="36422" y="10214"/>
                    <a:pt x="71567" y="10214"/>
                  </a:cubicBezTo>
                  <a:cubicBezTo>
                    <a:pt x="106712" y="10214"/>
                    <a:pt x="135466" y="39580"/>
                    <a:pt x="135466" y="75331"/>
                  </a:cubicBezTo>
                  <a:lnTo>
                    <a:pt x="135466" y="118104"/>
                  </a:lnTo>
                  <a:cubicBezTo>
                    <a:pt x="137384" y="116188"/>
                    <a:pt x="139939" y="114273"/>
                    <a:pt x="143134" y="112358"/>
                  </a:cubicBezTo>
                  <a:close/>
                </a:path>
              </a:pathLst>
            </a:custGeom>
            <a:grpFill/>
            <a:ln w="6390" cap="flat">
              <a:noFill/>
              <a:prstDash val="solid"/>
              <a:miter/>
            </a:ln>
          </p:spPr>
          <p:txBody>
            <a:bodyPr rtlCol="0" anchor="ctr"/>
            <a:lstStyle/>
            <a:p>
              <a:endParaRPr lang="en-US"/>
            </a:p>
          </p:txBody>
        </p:sp>
        <p:sp>
          <p:nvSpPr>
            <p:cNvPr id="308" name="Graphic 4">
              <a:extLst>
                <a:ext uri="{FF2B5EF4-FFF2-40B4-BE49-F238E27FC236}">
                  <a16:creationId xmlns:a16="http://schemas.microsoft.com/office/drawing/2014/main" id="{119AB9AF-4D43-436D-B73D-726A18B2C989}"/>
                </a:ext>
              </a:extLst>
            </p:cNvPr>
            <p:cNvSpPr/>
            <p:nvPr/>
          </p:nvSpPr>
          <p:spPr>
            <a:xfrm>
              <a:off x="7282611" y="3883539"/>
              <a:ext cx="181474" cy="130233"/>
            </a:xfrm>
            <a:custGeom>
              <a:avLst/>
              <a:gdLst>
                <a:gd name="connsiteX0" fmla="*/ 640 w 181474"/>
                <a:gd name="connsiteY0" fmla="*/ 81077 h 130233"/>
                <a:gd name="connsiteX1" fmla="*/ 640 w 181474"/>
                <a:gd name="connsiteY1" fmla="*/ 81715 h 130233"/>
                <a:gd name="connsiteX2" fmla="*/ 6390 w 181474"/>
                <a:gd name="connsiteY2" fmla="*/ 129595 h 130233"/>
                <a:gd name="connsiteX3" fmla="*/ 6390 w 181474"/>
                <a:gd name="connsiteY3" fmla="*/ 129595 h 130233"/>
                <a:gd name="connsiteX4" fmla="*/ 6390 w 181474"/>
                <a:gd name="connsiteY4" fmla="*/ 97675 h 130233"/>
                <a:gd name="connsiteX5" fmla="*/ 90738 w 181474"/>
                <a:gd name="connsiteY5" fmla="*/ 10853 h 130233"/>
                <a:gd name="connsiteX6" fmla="*/ 175084 w 181474"/>
                <a:gd name="connsiteY6" fmla="*/ 97675 h 130233"/>
                <a:gd name="connsiteX7" fmla="*/ 175084 w 181474"/>
                <a:gd name="connsiteY7" fmla="*/ 130233 h 130233"/>
                <a:gd name="connsiteX8" fmla="*/ 175084 w 181474"/>
                <a:gd name="connsiteY8" fmla="*/ 130233 h 130233"/>
                <a:gd name="connsiteX9" fmla="*/ 180836 w 181474"/>
                <a:gd name="connsiteY9" fmla="*/ 82353 h 130233"/>
                <a:gd name="connsiteX10" fmla="*/ 180836 w 181474"/>
                <a:gd name="connsiteY10" fmla="*/ 81715 h 130233"/>
                <a:gd name="connsiteX11" fmla="*/ 181474 w 181474"/>
                <a:gd name="connsiteY11" fmla="*/ 79800 h 130233"/>
                <a:gd name="connsiteX12" fmla="*/ 90738 w 181474"/>
                <a:gd name="connsiteY12" fmla="*/ 0 h 130233"/>
                <a:gd name="connsiteX13" fmla="*/ 0 w 181474"/>
                <a:gd name="connsiteY13" fmla="*/ 79800 h 130233"/>
                <a:gd name="connsiteX14" fmla="*/ 640 w 181474"/>
                <a:gd name="connsiteY14" fmla="*/ 81077 h 13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474" h="130233">
                  <a:moveTo>
                    <a:pt x="640" y="81077"/>
                  </a:moveTo>
                  <a:cubicBezTo>
                    <a:pt x="640" y="81077"/>
                    <a:pt x="640" y="81715"/>
                    <a:pt x="640" y="81715"/>
                  </a:cubicBezTo>
                  <a:lnTo>
                    <a:pt x="6390" y="129595"/>
                  </a:lnTo>
                  <a:cubicBezTo>
                    <a:pt x="6390" y="129595"/>
                    <a:pt x="6390" y="129595"/>
                    <a:pt x="6390" y="129595"/>
                  </a:cubicBezTo>
                  <a:lnTo>
                    <a:pt x="6390" y="97675"/>
                  </a:lnTo>
                  <a:cubicBezTo>
                    <a:pt x="6390" y="49795"/>
                    <a:pt x="44091" y="10853"/>
                    <a:pt x="90738" y="10853"/>
                  </a:cubicBezTo>
                  <a:cubicBezTo>
                    <a:pt x="137384" y="10853"/>
                    <a:pt x="175084" y="49795"/>
                    <a:pt x="175084" y="97675"/>
                  </a:cubicBezTo>
                  <a:lnTo>
                    <a:pt x="175084" y="130233"/>
                  </a:lnTo>
                  <a:cubicBezTo>
                    <a:pt x="175084" y="130233"/>
                    <a:pt x="175084" y="130233"/>
                    <a:pt x="175084" y="130233"/>
                  </a:cubicBezTo>
                  <a:lnTo>
                    <a:pt x="180836" y="82353"/>
                  </a:lnTo>
                  <a:cubicBezTo>
                    <a:pt x="180836" y="82353"/>
                    <a:pt x="180836" y="81715"/>
                    <a:pt x="180836" y="81715"/>
                  </a:cubicBezTo>
                  <a:cubicBezTo>
                    <a:pt x="180836" y="81077"/>
                    <a:pt x="181474" y="80438"/>
                    <a:pt x="181474" y="79800"/>
                  </a:cubicBezTo>
                  <a:cubicBezTo>
                    <a:pt x="173807" y="33835"/>
                    <a:pt x="135467" y="0"/>
                    <a:pt x="90738" y="0"/>
                  </a:cubicBezTo>
                  <a:cubicBezTo>
                    <a:pt x="45369" y="0"/>
                    <a:pt x="7668" y="33835"/>
                    <a:pt x="0" y="79800"/>
                  </a:cubicBezTo>
                  <a:cubicBezTo>
                    <a:pt x="640" y="79800"/>
                    <a:pt x="640" y="80438"/>
                    <a:pt x="640" y="81077"/>
                  </a:cubicBezTo>
                  <a:close/>
                </a:path>
              </a:pathLst>
            </a:custGeom>
            <a:grpFill/>
            <a:ln w="6390" cap="flat">
              <a:noFill/>
              <a:prstDash val="solid"/>
              <a:miter/>
            </a:ln>
          </p:spPr>
          <p:txBody>
            <a:bodyPr rtlCol="0" anchor="ctr"/>
            <a:lstStyle/>
            <a:p>
              <a:endParaRPr lang="en-US"/>
            </a:p>
          </p:txBody>
        </p:sp>
        <p:sp>
          <p:nvSpPr>
            <p:cNvPr id="309" name="Graphic 4">
              <a:extLst>
                <a:ext uri="{FF2B5EF4-FFF2-40B4-BE49-F238E27FC236}">
                  <a16:creationId xmlns:a16="http://schemas.microsoft.com/office/drawing/2014/main" id="{796DBA3A-2F59-4742-9B35-4557F98F70F2}"/>
                </a:ext>
              </a:extLst>
            </p:cNvPr>
            <p:cNvSpPr/>
            <p:nvPr/>
          </p:nvSpPr>
          <p:spPr>
            <a:xfrm>
              <a:off x="7192513" y="3824168"/>
              <a:ext cx="361670" cy="361333"/>
            </a:xfrm>
            <a:custGeom>
              <a:avLst/>
              <a:gdLst>
                <a:gd name="connsiteX0" fmla="*/ 180836 w 361670"/>
                <a:gd name="connsiteY0" fmla="*/ 0 h 361333"/>
                <a:gd name="connsiteX1" fmla="*/ 0 w 361670"/>
                <a:gd name="connsiteY1" fmla="*/ 180667 h 361333"/>
                <a:gd name="connsiteX2" fmla="*/ 180836 w 361670"/>
                <a:gd name="connsiteY2" fmla="*/ 361333 h 361333"/>
                <a:gd name="connsiteX3" fmla="*/ 361670 w 361670"/>
                <a:gd name="connsiteY3" fmla="*/ 180667 h 361333"/>
                <a:gd name="connsiteX4" fmla="*/ 180836 w 361670"/>
                <a:gd name="connsiteY4" fmla="*/ 0 h 361333"/>
                <a:gd name="connsiteX5" fmla="*/ 304161 w 361670"/>
                <a:gd name="connsiteY5" fmla="*/ 208756 h 361333"/>
                <a:gd name="connsiteX6" fmla="*/ 288826 w 361670"/>
                <a:gd name="connsiteY6" fmla="*/ 250252 h 361333"/>
                <a:gd name="connsiteX7" fmla="*/ 273490 w 361670"/>
                <a:gd name="connsiteY7" fmla="*/ 270681 h 361333"/>
                <a:gd name="connsiteX8" fmla="*/ 237067 w 361670"/>
                <a:gd name="connsiteY8" fmla="*/ 297493 h 361333"/>
                <a:gd name="connsiteX9" fmla="*/ 228121 w 361670"/>
                <a:gd name="connsiteY9" fmla="*/ 310261 h 361333"/>
                <a:gd name="connsiteX10" fmla="*/ 221731 w 361670"/>
                <a:gd name="connsiteY10" fmla="*/ 316007 h 361333"/>
                <a:gd name="connsiteX11" fmla="*/ 221092 w 361670"/>
                <a:gd name="connsiteY11" fmla="*/ 316007 h 361333"/>
                <a:gd name="connsiteX12" fmla="*/ 215341 w 361670"/>
                <a:gd name="connsiteY12" fmla="*/ 308985 h 361333"/>
                <a:gd name="connsiteX13" fmla="*/ 229399 w 361670"/>
                <a:gd name="connsiteY13" fmla="*/ 287279 h 361333"/>
                <a:gd name="connsiteX14" fmla="*/ 265821 w 361670"/>
                <a:gd name="connsiteY14" fmla="*/ 260466 h 361333"/>
                <a:gd name="connsiteX15" fmla="*/ 276685 w 361670"/>
                <a:gd name="connsiteY15" fmla="*/ 245783 h 361333"/>
                <a:gd name="connsiteX16" fmla="*/ 292021 w 361670"/>
                <a:gd name="connsiteY16" fmla="*/ 204287 h 361333"/>
                <a:gd name="connsiteX17" fmla="*/ 293298 w 361670"/>
                <a:gd name="connsiteY17" fmla="*/ 194073 h 361333"/>
                <a:gd name="connsiteX18" fmla="*/ 289464 w 361670"/>
                <a:gd name="connsiteY18" fmla="*/ 137894 h 361333"/>
                <a:gd name="connsiteX19" fmla="*/ 287547 w 361670"/>
                <a:gd name="connsiteY19" fmla="*/ 138532 h 361333"/>
                <a:gd name="connsiteX20" fmla="*/ 283713 w 361670"/>
                <a:gd name="connsiteY20" fmla="*/ 143640 h 361333"/>
                <a:gd name="connsiteX21" fmla="*/ 278601 w 361670"/>
                <a:gd name="connsiteY21" fmla="*/ 190243 h 361333"/>
                <a:gd name="connsiteX22" fmla="*/ 287547 w 361670"/>
                <a:gd name="connsiteY22" fmla="*/ 195988 h 361333"/>
                <a:gd name="connsiteX23" fmla="*/ 284352 w 361670"/>
                <a:gd name="connsiteY23" fmla="*/ 213863 h 361333"/>
                <a:gd name="connsiteX24" fmla="*/ 266461 w 361670"/>
                <a:gd name="connsiteY24" fmla="*/ 235569 h 361333"/>
                <a:gd name="connsiteX25" fmla="*/ 253681 w 361670"/>
                <a:gd name="connsiteY25" fmla="*/ 245783 h 361333"/>
                <a:gd name="connsiteX26" fmla="*/ 232594 w 361670"/>
                <a:gd name="connsiteY26" fmla="*/ 255998 h 361333"/>
                <a:gd name="connsiteX27" fmla="*/ 224287 w 361670"/>
                <a:gd name="connsiteY27" fmla="*/ 253444 h 361333"/>
                <a:gd name="connsiteX28" fmla="*/ 226843 w 361670"/>
                <a:gd name="connsiteY28" fmla="*/ 245145 h 361333"/>
                <a:gd name="connsiteX29" fmla="*/ 247930 w 361670"/>
                <a:gd name="connsiteY29" fmla="*/ 234930 h 361333"/>
                <a:gd name="connsiteX30" fmla="*/ 256876 w 361670"/>
                <a:gd name="connsiteY30" fmla="*/ 227908 h 361333"/>
                <a:gd name="connsiteX31" fmla="*/ 274767 w 361670"/>
                <a:gd name="connsiteY31" fmla="*/ 205564 h 361333"/>
                <a:gd name="connsiteX32" fmla="*/ 276685 w 361670"/>
                <a:gd name="connsiteY32" fmla="*/ 203011 h 361333"/>
                <a:gd name="connsiteX33" fmla="*/ 265182 w 361670"/>
                <a:gd name="connsiteY33" fmla="*/ 203011 h 361333"/>
                <a:gd name="connsiteX34" fmla="*/ 244096 w 361670"/>
                <a:gd name="connsiteY34" fmla="*/ 218971 h 361333"/>
                <a:gd name="connsiteX35" fmla="*/ 239623 w 361670"/>
                <a:gd name="connsiteY35" fmla="*/ 220886 h 361333"/>
                <a:gd name="connsiteX36" fmla="*/ 232594 w 361670"/>
                <a:gd name="connsiteY36" fmla="*/ 221524 h 361333"/>
                <a:gd name="connsiteX37" fmla="*/ 191059 w 361670"/>
                <a:gd name="connsiteY37" fmla="*/ 257274 h 361333"/>
                <a:gd name="connsiteX38" fmla="*/ 187864 w 361670"/>
                <a:gd name="connsiteY38" fmla="*/ 283449 h 361333"/>
                <a:gd name="connsiteX39" fmla="*/ 181474 w 361670"/>
                <a:gd name="connsiteY39" fmla="*/ 289833 h 361333"/>
                <a:gd name="connsiteX40" fmla="*/ 181474 w 361670"/>
                <a:gd name="connsiteY40" fmla="*/ 289833 h 361333"/>
                <a:gd name="connsiteX41" fmla="*/ 181474 w 361670"/>
                <a:gd name="connsiteY41" fmla="*/ 289833 h 361333"/>
                <a:gd name="connsiteX42" fmla="*/ 175084 w 361670"/>
                <a:gd name="connsiteY42" fmla="*/ 283449 h 361333"/>
                <a:gd name="connsiteX43" fmla="*/ 171889 w 361670"/>
                <a:gd name="connsiteY43" fmla="*/ 257274 h 361333"/>
                <a:gd name="connsiteX44" fmla="*/ 130355 w 361670"/>
                <a:gd name="connsiteY44" fmla="*/ 221524 h 361333"/>
                <a:gd name="connsiteX45" fmla="*/ 123326 w 361670"/>
                <a:gd name="connsiteY45" fmla="*/ 220886 h 361333"/>
                <a:gd name="connsiteX46" fmla="*/ 118853 w 361670"/>
                <a:gd name="connsiteY46" fmla="*/ 218971 h 361333"/>
                <a:gd name="connsiteX47" fmla="*/ 97766 w 361670"/>
                <a:gd name="connsiteY47" fmla="*/ 203011 h 361333"/>
                <a:gd name="connsiteX48" fmla="*/ 86264 w 361670"/>
                <a:gd name="connsiteY48" fmla="*/ 203011 h 361333"/>
                <a:gd name="connsiteX49" fmla="*/ 87543 w 361670"/>
                <a:gd name="connsiteY49" fmla="*/ 204926 h 361333"/>
                <a:gd name="connsiteX50" fmla="*/ 106073 w 361670"/>
                <a:gd name="connsiteY50" fmla="*/ 227908 h 361333"/>
                <a:gd name="connsiteX51" fmla="*/ 115019 w 361670"/>
                <a:gd name="connsiteY51" fmla="*/ 234930 h 361333"/>
                <a:gd name="connsiteX52" fmla="*/ 136106 w 361670"/>
                <a:gd name="connsiteY52" fmla="*/ 245145 h 361333"/>
                <a:gd name="connsiteX53" fmla="*/ 138662 w 361670"/>
                <a:gd name="connsiteY53" fmla="*/ 253444 h 361333"/>
                <a:gd name="connsiteX54" fmla="*/ 130355 w 361670"/>
                <a:gd name="connsiteY54" fmla="*/ 255998 h 361333"/>
                <a:gd name="connsiteX55" fmla="*/ 109268 w 361670"/>
                <a:gd name="connsiteY55" fmla="*/ 245783 h 361333"/>
                <a:gd name="connsiteX56" fmla="*/ 96488 w 361670"/>
                <a:gd name="connsiteY56" fmla="*/ 235569 h 361333"/>
                <a:gd name="connsiteX57" fmla="*/ 78597 w 361670"/>
                <a:gd name="connsiteY57" fmla="*/ 213225 h 361333"/>
                <a:gd name="connsiteX58" fmla="*/ 76040 w 361670"/>
                <a:gd name="connsiteY58" fmla="*/ 195350 h 361333"/>
                <a:gd name="connsiteX59" fmla="*/ 84986 w 361670"/>
                <a:gd name="connsiteY59" fmla="*/ 189604 h 361333"/>
                <a:gd name="connsiteX60" fmla="*/ 79874 w 361670"/>
                <a:gd name="connsiteY60" fmla="*/ 143001 h 361333"/>
                <a:gd name="connsiteX61" fmla="*/ 76040 w 361670"/>
                <a:gd name="connsiteY61" fmla="*/ 137894 h 361333"/>
                <a:gd name="connsiteX62" fmla="*/ 73484 w 361670"/>
                <a:gd name="connsiteY62" fmla="*/ 137256 h 361333"/>
                <a:gd name="connsiteX63" fmla="*/ 69650 w 361670"/>
                <a:gd name="connsiteY63" fmla="*/ 193435 h 361333"/>
                <a:gd name="connsiteX64" fmla="*/ 70928 w 361670"/>
                <a:gd name="connsiteY64" fmla="*/ 203649 h 361333"/>
                <a:gd name="connsiteX65" fmla="*/ 86264 w 361670"/>
                <a:gd name="connsiteY65" fmla="*/ 245145 h 361333"/>
                <a:gd name="connsiteX66" fmla="*/ 97128 w 361670"/>
                <a:gd name="connsiteY66" fmla="*/ 259828 h 361333"/>
                <a:gd name="connsiteX67" fmla="*/ 133550 w 361670"/>
                <a:gd name="connsiteY67" fmla="*/ 286641 h 361333"/>
                <a:gd name="connsiteX68" fmla="*/ 147607 w 361670"/>
                <a:gd name="connsiteY68" fmla="*/ 308346 h 361333"/>
                <a:gd name="connsiteX69" fmla="*/ 141857 w 361670"/>
                <a:gd name="connsiteY69" fmla="*/ 315369 h 361333"/>
                <a:gd name="connsiteX70" fmla="*/ 141217 w 361670"/>
                <a:gd name="connsiteY70" fmla="*/ 315369 h 361333"/>
                <a:gd name="connsiteX71" fmla="*/ 134828 w 361670"/>
                <a:gd name="connsiteY71" fmla="*/ 309623 h 361333"/>
                <a:gd name="connsiteX72" fmla="*/ 125882 w 361670"/>
                <a:gd name="connsiteY72" fmla="*/ 296855 h 361333"/>
                <a:gd name="connsiteX73" fmla="*/ 89459 w 361670"/>
                <a:gd name="connsiteY73" fmla="*/ 270042 h 361333"/>
                <a:gd name="connsiteX74" fmla="*/ 74123 w 361670"/>
                <a:gd name="connsiteY74" fmla="*/ 249614 h 361333"/>
                <a:gd name="connsiteX75" fmla="*/ 58788 w 361670"/>
                <a:gd name="connsiteY75" fmla="*/ 208118 h 361333"/>
                <a:gd name="connsiteX76" fmla="*/ 56871 w 361670"/>
                <a:gd name="connsiteY76" fmla="*/ 192796 h 361333"/>
                <a:gd name="connsiteX77" fmla="*/ 60704 w 361670"/>
                <a:gd name="connsiteY77" fmla="*/ 136617 h 361333"/>
                <a:gd name="connsiteX78" fmla="*/ 72207 w 361670"/>
                <a:gd name="connsiteY78" fmla="*/ 125126 h 361333"/>
                <a:gd name="connsiteX79" fmla="*/ 80513 w 361670"/>
                <a:gd name="connsiteY79" fmla="*/ 127041 h 361333"/>
                <a:gd name="connsiteX80" fmla="*/ 182113 w 361670"/>
                <a:gd name="connsiteY80" fmla="*/ 46603 h 361333"/>
                <a:gd name="connsiteX81" fmla="*/ 283713 w 361670"/>
                <a:gd name="connsiteY81" fmla="*/ 127041 h 361333"/>
                <a:gd name="connsiteX82" fmla="*/ 292021 w 361670"/>
                <a:gd name="connsiteY82" fmla="*/ 125126 h 361333"/>
                <a:gd name="connsiteX83" fmla="*/ 303522 w 361670"/>
                <a:gd name="connsiteY83" fmla="*/ 136617 h 361333"/>
                <a:gd name="connsiteX84" fmla="*/ 307356 w 361670"/>
                <a:gd name="connsiteY84" fmla="*/ 192796 h 361333"/>
                <a:gd name="connsiteX85" fmla="*/ 304161 w 361670"/>
                <a:gd name="connsiteY85" fmla="*/ 208756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61670" h="361333">
                  <a:moveTo>
                    <a:pt x="180836" y="0"/>
                  </a:moveTo>
                  <a:cubicBezTo>
                    <a:pt x="80513" y="0"/>
                    <a:pt x="0" y="81076"/>
                    <a:pt x="0" y="180667"/>
                  </a:cubicBezTo>
                  <a:cubicBezTo>
                    <a:pt x="0" y="280257"/>
                    <a:pt x="81153" y="361333"/>
                    <a:pt x="180836" y="361333"/>
                  </a:cubicBezTo>
                  <a:cubicBezTo>
                    <a:pt x="280518" y="361333"/>
                    <a:pt x="361670" y="280257"/>
                    <a:pt x="361670" y="180667"/>
                  </a:cubicBezTo>
                  <a:cubicBezTo>
                    <a:pt x="361670" y="81076"/>
                    <a:pt x="281157" y="0"/>
                    <a:pt x="180836" y="0"/>
                  </a:cubicBezTo>
                  <a:close/>
                  <a:moveTo>
                    <a:pt x="304161" y="208756"/>
                  </a:moveTo>
                  <a:lnTo>
                    <a:pt x="288826" y="250252"/>
                  </a:lnTo>
                  <a:cubicBezTo>
                    <a:pt x="285631" y="258551"/>
                    <a:pt x="280518" y="265574"/>
                    <a:pt x="273490" y="270681"/>
                  </a:cubicBezTo>
                  <a:lnTo>
                    <a:pt x="237067" y="297493"/>
                  </a:lnTo>
                  <a:cubicBezTo>
                    <a:pt x="231955" y="301324"/>
                    <a:pt x="228760" y="305793"/>
                    <a:pt x="228121" y="310261"/>
                  </a:cubicBezTo>
                  <a:cubicBezTo>
                    <a:pt x="228121" y="313453"/>
                    <a:pt x="224926" y="316007"/>
                    <a:pt x="221731" y="316007"/>
                  </a:cubicBezTo>
                  <a:cubicBezTo>
                    <a:pt x="221731" y="316007"/>
                    <a:pt x="221092" y="316007"/>
                    <a:pt x="221092" y="316007"/>
                  </a:cubicBezTo>
                  <a:cubicBezTo>
                    <a:pt x="217897" y="315369"/>
                    <a:pt x="214702" y="312815"/>
                    <a:pt x="215341" y="308985"/>
                  </a:cubicBezTo>
                  <a:cubicBezTo>
                    <a:pt x="215980" y="300685"/>
                    <a:pt x="221092" y="293663"/>
                    <a:pt x="229399" y="287279"/>
                  </a:cubicBezTo>
                  <a:lnTo>
                    <a:pt x="265821" y="260466"/>
                  </a:lnTo>
                  <a:cubicBezTo>
                    <a:pt x="270934" y="256636"/>
                    <a:pt x="274767" y="251529"/>
                    <a:pt x="276685" y="245783"/>
                  </a:cubicBezTo>
                  <a:lnTo>
                    <a:pt x="292021" y="204287"/>
                  </a:lnTo>
                  <a:cubicBezTo>
                    <a:pt x="293298" y="201095"/>
                    <a:pt x="293937" y="197903"/>
                    <a:pt x="293298" y="194073"/>
                  </a:cubicBezTo>
                  <a:lnTo>
                    <a:pt x="289464" y="137894"/>
                  </a:lnTo>
                  <a:cubicBezTo>
                    <a:pt x="289464" y="137894"/>
                    <a:pt x="288826" y="137894"/>
                    <a:pt x="287547" y="138532"/>
                  </a:cubicBezTo>
                  <a:cubicBezTo>
                    <a:pt x="286908" y="139171"/>
                    <a:pt x="284991" y="140448"/>
                    <a:pt x="283713" y="143640"/>
                  </a:cubicBezTo>
                  <a:lnTo>
                    <a:pt x="278601" y="190243"/>
                  </a:lnTo>
                  <a:cubicBezTo>
                    <a:pt x="282436" y="191519"/>
                    <a:pt x="285631" y="193435"/>
                    <a:pt x="287547" y="195988"/>
                  </a:cubicBezTo>
                  <a:cubicBezTo>
                    <a:pt x="288826" y="197903"/>
                    <a:pt x="293298" y="204926"/>
                    <a:pt x="284352" y="213863"/>
                  </a:cubicBezTo>
                  <a:lnTo>
                    <a:pt x="266461" y="235569"/>
                  </a:lnTo>
                  <a:cubicBezTo>
                    <a:pt x="263266" y="240038"/>
                    <a:pt x="258154" y="243868"/>
                    <a:pt x="253681" y="245783"/>
                  </a:cubicBezTo>
                  <a:lnTo>
                    <a:pt x="232594" y="255998"/>
                  </a:lnTo>
                  <a:cubicBezTo>
                    <a:pt x="229399" y="257274"/>
                    <a:pt x="225565" y="255998"/>
                    <a:pt x="224287" y="253444"/>
                  </a:cubicBezTo>
                  <a:cubicBezTo>
                    <a:pt x="223009" y="250252"/>
                    <a:pt x="224287" y="246422"/>
                    <a:pt x="226843" y="245145"/>
                  </a:cubicBezTo>
                  <a:lnTo>
                    <a:pt x="247930" y="234930"/>
                  </a:lnTo>
                  <a:cubicBezTo>
                    <a:pt x="251125" y="233015"/>
                    <a:pt x="254320" y="231100"/>
                    <a:pt x="256876" y="227908"/>
                  </a:cubicBezTo>
                  <a:lnTo>
                    <a:pt x="274767" y="205564"/>
                  </a:lnTo>
                  <a:cubicBezTo>
                    <a:pt x="276046" y="204287"/>
                    <a:pt x="276685" y="203649"/>
                    <a:pt x="276685" y="203011"/>
                  </a:cubicBezTo>
                  <a:cubicBezTo>
                    <a:pt x="274767" y="201734"/>
                    <a:pt x="269656" y="201095"/>
                    <a:pt x="265182" y="203011"/>
                  </a:cubicBezTo>
                  <a:cubicBezTo>
                    <a:pt x="258154" y="206203"/>
                    <a:pt x="251125" y="212587"/>
                    <a:pt x="244096" y="218971"/>
                  </a:cubicBezTo>
                  <a:cubicBezTo>
                    <a:pt x="242818" y="220247"/>
                    <a:pt x="241540" y="220886"/>
                    <a:pt x="239623" y="220886"/>
                  </a:cubicBezTo>
                  <a:cubicBezTo>
                    <a:pt x="239623" y="220886"/>
                    <a:pt x="236428" y="220886"/>
                    <a:pt x="232594" y="221524"/>
                  </a:cubicBezTo>
                  <a:cubicBezTo>
                    <a:pt x="212785" y="223439"/>
                    <a:pt x="196172" y="238122"/>
                    <a:pt x="191059" y="257274"/>
                  </a:cubicBezTo>
                  <a:cubicBezTo>
                    <a:pt x="188503" y="266212"/>
                    <a:pt x="187864" y="271958"/>
                    <a:pt x="187864" y="283449"/>
                  </a:cubicBezTo>
                  <a:cubicBezTo>
                    <a:pt x="187864" y="287279"/>
                    <a:pt x="185308" y="289833"/>
                    <a:pt x="181474" y="289833"/>
                  </a:cubicBezTo>
                  <a:cubicBezTo>
                    <a:pt x="181474" y="289833"/>
                    <a:pt x="181474" y="289833"/>
                    <a:pt x="181474" y="289833"/>
                  </a:cubicBezTo>
                  <a:cubicBezTo>
                    <a:pt x="181474" y="289833"/>
                    <a:pt x="181474" y="289833"/>
                    <a:pt x="181474" y="289833"/>
                  </a:cubicBezTo>
                  <a:cubicBezTo>
                    <a:pt x="177641" y="289833"/>
                    <a:pt x="175084" y="287279"/>
                    <a:pt x="175084" y="283449"/>
                  </a:cubicBezTo>
                  <a:cubicBezTo>
                    <a:pt x="175084" y="271958"/>
                    <a:pt x="174446" y="266850"/>
                    <a:pt x="171889" y="257274"/>
                  </a:cubicBezTo>
                  <a:cubicBezTo>
                    <a:pt x="166777" y="238122"/>
                    <a:pt x="150164" y="223439"/>
                    <a:pt x="130355" y="221524"/>
                  </a:cubicBezTo>
                  <a:cubicBezTo>
                    <a:pt x="125882" y="220886"/>
                    <a:pt x="123326" y="220886"/>
                    <a:pt x="123326" y="220886"/>
                  </a:cubicBezTo>
                  <a:cubicBezTo>
                    <a:pt x="122048" y="220886"/>
                    <a:pt x="120131" y="220247"/>
                    <a:pt x="118853" y="218971"/>
                  </a:cubicBezTo>
                  <a:cubicBezTo>
                    <a:pt x="111824" y="212587"/>
                    <a:pt x="104795" y="206203"/>
                    <a:pt x="97766" y="203011"/>
                  </a:cubicBezTo>
                  <a:cubicBezTo>
                    <a:pt x="93293" y="200457"/>
                    <a:pt x="87543" y="201734"/>
                    <a:pt x="86264" y="203011"/>
                  </a:cubicBezTo>
                  <a:cubicBezTo>
                    <a:pt x="86264" y="203649"/>
                    <a:pt x="86903" y="204287"/>
                    <a:pt x="87543" y="204926"/>
                  </a:cubicBezTo>
                  <a:lnTo>
                    <a:pt x="106073" y="227908"/>
                  </a:lnTo>
                  <a:cubicBezTo>
                    <a:pt x="108629" y="231100"/>
                    <a:pt x="111185" y="233015"/>
                    <a:pt x="115019" y="234930"/>
                  </a:cubicBezTo>
                  <a:lnTo>
                    <a:pt x="136106" y="245145"/>
                  </a:lnTo>
                  <a:cubicBezTo>
                    <a:pt x="139301" y="246422"/>
                    <a:pt x="140579" y="250252"/>
                    <a:pt x="138662" y="253444"/>
                  </a:cubicBezTo>
                  <a:cubicBezTo>
                    <a:pt x="137384" y="256636"/>
                    <a:pt x="133550" y="257913"/>
                    <a:pt x="130355" y="255998"/>
                  </a:cubicBezTo>
                  <a:lnTo>
                    <a:pt x="109268" y="245783"/>
                  </a:lnTo>
                  <a:cubicBezTo>
                    <a:pt x="104156" y="243230"/>
                    <a:pt x="99683" y="239399"/>
                    <a:pt x="96488" y="235569"/>
                  </a:cubicBezTo>
                  <a:lnTo>
                    <a:pt x="78597" y="213225"/>
                  </a:lnTo>
                  <a:cubicBezTo>
                    <a:pt x="70289" y="204926"/>
                    <a:pt x="74763" y="197903"/>
                    <a:pt x="76040" y="195350"/>
                  </a:cubicBezTo>
                  <a:cubicBezTo>
                    <a:pt x="77958" y="192796"/>
                    <a:pt x="81153" y="190881"/>
                    <a:pt x="84986" y="189604"/>
                  </a:cubicBezTo>
                  <a:lnTo>
                    <a:pt x="79874" y="143001"/>
                  </a:lnTo>
                  <a:cubicBezTo>
                    <a:pt x="79235" y="139809"/>
                    <a:pt x="76679" y="138532"/>
                    <a:pt x="76040" y="137894"/>
                  </a:cubicBezTo>
                  <a:cubicBezTo>
                    <a:pt x="74763" y="137256"/>
                    <a:pt x="74123" y="137256"/>
                    <a:pt x="73484" y="137256"/>
                  </a:cubicBezTo>
                  <a:lnTo>
                    <a:pt x="69650" y="193435"/>
                  </a:lnTo>
                  <a:cubicBezTo>
                    <a:pt x="69650" y="196627"/>
                    <a:pt x="69650" y="200457"/>
                    <a:pt x="70928" y="203649"/>
                  </a:cubicBezTo>
                  <a:lnTo>
                    <a:pt x="86264" y="245145"/>
                  </a:lnTo>
                  <a:cubicBezTo>
                    <a:pt x="88181" y="250890"/>
                    <a:pt x="92015" y="255998"/>
                    <a:pt x="97128" y="259828"/>
                  </a:cubicBezTo>
                  <a:lnTo>
                    <a:pt x="133550" y="286641"/>
                  </a:lnTo>
                  <a:cubicBezTo>
                    <a:pt x="141857" y="293025"/>
                    <a:pt x="146969" y="300047"/>
                    <a:pt x="147607" y="308346"/>
                  </a:cubicBezTo>
                  <a:cubicBezTo>
                    <a:pt x="148247" y="311538"/>
                    <a:pt x="145052" y="314730"/>
                    <a:pt x="141857" y="315369"/>
                  </a:cubicBezTo>
                  <a:cubicBezTo>
                    <a:pt x="141857" y="315369"/>
                    <a:pt x="141217" y="315369"/>
                    <a:pt x="141217" y="315369"/>
                  </a:cubicBezTo>
                  <a:cubicBezTo>
                    <a:pt x="138022" y="315369"/>
                    <a:pt x="135467" y="312815"/>
                    <a:pt x="134828" y="309623"/>
                  </a:cubicBezTo>
                  <a:cubicBezTo>
                    <a:pt x="134189" y="305154"/>
                    <a:pt x="131633" y="300685"/>
                    <a:pt x="125882" y="296855"/>
                  </a:cubicBezTo>
                  <a:lnTo>
                    <a:pt x="89459" y="270042"/>
                  </a:lnTo>
                  <a:cubicBezTo>
                    <a:pt x="82430" y="264935"/>
                    <a:pt x="77318" y="257913"/>
                    <a:pt x="74123" y="249614"/>
                  </a:cubicBezTo>
                  <a:lnTo>
                    <a:pt x="58788" y="208118"/>
                  </a:lnTo>
                  <a:cubicBezTo>
                    <a:pt x="56871" y="203011"/>
                    <a:pt x="56232" y="197903"/>
                    <a:pt x="56871" y="192796"/>
                  </a:cubicBezTo>
                  <a:lnTo>
                    <a:pt x="60704" y="136617"/>
                  </a:lnTo>
                  <a:cubicBezTo>
                    <a:pt x="61343" y="130233"/>
                    <a:pt x="65817" y="125126"/>
                    <a:pt x="72207" y="125126"/>
                  </a:cubicBezTo>
                  <a:cubicBezTo>
                    <a:pt x="74763" y="125126"/>
                    <a:pt x="77958" y="125764"/>
                    <a:pt x="80513" y="127041"/>
                  </a:cubicBezTo>
                  <a:cubicBezTo>
                    <a:pt x="92654" y="79800"/>
                    <a:pt x="133550" y="46603"/>
                    <a:pt x="182113" y="46603"/>
                  </a:cubicBezTo>
                  <a:cubicBezTo>
                    <a:pt x="230038" y="46603"/>
                    <a:pt x="271572" y="80438"/>
                    <a:pt x="283713" y="127041"/>
                  </a:cubicBezTo>
                  <a:cubicBezTo>
                    <a:pt x="286270" y="125764"/>
                    <a:pt x="289464" y="125126"/>
                    <a:pt x="292021" y="125126"/>
                  </a:cubicBezTo>
                  <a:cubicBezTo>
                    <a:pt x="298411" y="125764"/>
                    <a:pt x="302883" y="130233"/>
                    <a:pt x="303522" y="136617"/>
                  </a:cubicBezTo>
                  <a:lnTo>
                    <a:pt x="307356" y="192796"/>
                  </a:lnTo>
                  <a:cubicBezTo>
                    <a:pt x="306717" y="198542"/>
                    <a:pt x="306078" y="203649"/>
                    <a:pt x="304161" y="208756"/>
                  </a:cubicBezTo>
                  <a:close/>
                </a:path>
              </a:pathLst>
            </a:custGeom>
            <a:grpFill/>
            <a:ln w="6390" cap="flat">
              <a:noFill/>
              <a:prstDash val="solid"/>
              <a:miter/>
            </a:ln>
          </p:spPr>
          <p:txBody>
            <a:bodyPr rtlCol="0" anchor="ctr"/>
            <a:lstStyle/>
            <a:p>
              <a:endParaRPr lang="en-US"/>
            </a:p>
          </p:txBody>
        </p:sp>
        <p:sp>
          <p:nvSpPr>
            <p:cNvPr id="310" name="Graphic 4">
              <a:extLst>
                <a:ext uri="{FF2B5EF4-FFF2-40B4-BE49-F238E27FC236}">
                  <a16:creationId xmlns:a16="http://schemas.microsoft.com/office/drawing/2014/main" id="{8897D09F-B19D-4ACB-933A-FBB968783AFC}"/>
                </a:ext>
              </a:extLst>
            </p:cNvPr>
            <p:cNvSpPr/>
            <p:nvPr/>
          </p:nvSpPr>
          <p:spPr>
            <a:xfrm>
              <a:off x="7322229" y="3930780"/>
              <a:ext cx="102238" cy="103420"/>
            </a:xfrm>
            <a:custGeom>
              <a:avLst/>
              <a:gdLst>
                <a:gd name="connsiteX0" fmla="*/ 102239 w 102238"/>
                <a:gd name="connsiteY0" fmla="*/ 52349 h 103420"/>
                <a:gd name="connsiteX1" fmla="*/ 51119 w 102238"/>
                <a:gd name="connsiteY1" fmla="*/ 0 h 103420"/>
                <a:gd name="connsiteX2" fmla="*/ 0 w 102238"/>
                <a:gd name="connsiteY2" fmla="*/ 52349 h 103420"/>
                <a:gd name="connsiteX3" fmla="*/ 0 w 102238"/>
                <a:gd name="connsiteY3" fmla="*/ 102144 h 103420"/>
                <a:gd name="connsiteX4" fmla="*/ 639 w 102238"/>
                <a:gd name="connsiteY4" fmla="*/ 102144 h 103420"/>
                <a:gd name="connsiteX5" fmla="*/ 7668 w 102238"/>
                <a:gd name="connsiteY5" fmla="*/ 103421 h 103420"/>
                <a:gd name="connsiteX6" fmla="*/ 7668 w 102238"/>
                <a:gd name="connsiteY6" fmla="*/ 54264 h 103420"/>
                <a:gd name="connsiteX7" fmla="*/ 50481 w 102238"/>
                <a:gd name="connsiteY7" fmla="*/ 11491 h 103420"/>
                <a:gd name="connsiteX8" fmla="*/ 93293 w 102238"/>
                <a:gd name="connsiteY8" fmla="*/ 54264 h 103420"/>
                <a:gd name="connsiteX9" fmla="*/ 93293 w 102238"/>
                <a:gd name="connsiteY9" fmla="*/ 103421 h 103420"/>
                <a:gd name="connsiteX10" fmla="*/ 100322 w 102238"/>
                <a:gd name="connsiteY10" fmla="*/ 102144 h 103420"/>
                <a:gd name="connsiteX11" fmla="*/ 100961 w 102238"/>
                <a:gd name="connsiteY11" fmla="*/ 102144 h 103420"/>
                <a:gd name="connsiteX12" fmla="*/ 100961 w 102238"/>
                <a:gd name="connsiteY12" fmla="*/ 52349 h 10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238" h="103420">
                  <a:moveTo>
                    <a:pt x="102239" y="52349"/>
                  </a:moveTo>
                  <a:cubicBezTo>
                    <a:pt x="102239" y="23621"/>
                    <a:pt x="79235" y="0"/>
                    <a:pt x="51119" y="0"/>
                  </a:cubicBezTo>
                  <a:cubicBezTo>
                    <a:pt x="23004" y="0"/>
                    <a:pt x="0" y="23621"/>
                    <a:pt x="0" y="52349"/>
                  </a:cubicBezTo>
                  <a:lnTo>
                    <a:pt x="0" y="102144"/>
                  </a:lnTo>
                  <a:cubicBezTo>
                    <a:pt x="0" y="102144"/>
                    <a:pt x="639" y="102144"/>
                    <a:pt x="639" y="102144"/>
                  </a:cubicBezTo>
                  <a:cubicBezTo>
                    <a:pt x="3195" y="102144"/>
                    <a:pt x="5751" y="102782"/>
                    <a:pt x="7668" y="103421"/>
                  </a:cubicBezTo>
                  <a:lnTo>
                    <a:pt x="7668" y="54264"/>
                  </a:lnTo>
                  <a:cubicBezTo>
                    <a:pt x="7668" y="30643"/>
                    <a:pt x="26837" y="11491"/>
                    <a:pt x="50481" y="11491"/>
                  </a:cubicBezTo>
                  <a:cubicBezTo>
                    <a:pt x="74123" y="11491"/>
                    <a:pt x="93293" y="30643"/>
                    <a:pt x="93293" y="54264"/>
                  </a:cubicBezTo>
                  <a:lnTo>
                    <a:pt x="93293" y="103421"/>
                  </a:lnTo>
                  <a:cubicBezTo>
                    <a:pt x="95849" y="102782"/>
                    <a:pt x="97766" y="102144"/>
                    <a:pt x="100322" y="102144"/>
                  </a:cubicBezTo>
                  <a:cubicBezTo>
                    <a:pt x="100322" y="102144"/>
                    <a:pt x="100961" y="102144"/>
                    <a:pt x="100961" y="102144"/>
                  </a:cubicBezTo>
                  <a:lnTo>
                    <a:pt x="100961" y="52349"/>
                  </a:lnTo>
                  <a:close/>
                </a:path>
              </a:pathLst>
            </a:custGeom>
            <a:grpFill/>
            <a:ln w="6390" cap="flat">
              <a:noFill/>
              <a:prstDash val="solid"/>
              <a:miter/>
            </a:ln>
          </p:spPr>
          <p:txBody>
            <a:bodyPr rtlCol="0" anchor="ctr"/>
            <a:lstStyle/>
            <a:p>
              <a:endParaRPr lang="en-US"/>
            </a:p>
          </p:txBody>
        </p:sp>
      </p:grpSp>
      <p:grpSp>
        <p:nvGrpSpPr>
          <p:cNvPr id="325" name="Graphic 4">
            <a:extLst>
              <a:ext uri="{FF2B5EF4-FFF2-40B4-BE49-F238E27FC236}">
                <a16:creationId xmlns:a16="http://schemas.microsoft.com/office/drawing/2014/main" id="{2BD46AC4-D633-42E9-B717-0D4AD5E62113}"/>
              </a:ext>
            </a:extLst>
          </p:cNvPr>
          <p:cNvGrpSpPr/>
          <p:nvPr/>
        </p:nvGrpSpPr>
        <p:grpSpPr>
          <a:xfrm>
            <a:off x="5359405" y="1284625"/>
            <a:ext cx="609665" cy="614919"/>
            <a:chOff x="7192513" y="3339623"/>
            <a:chExt cx="361670" cy="361333"/>
          </a:xfrm>
          <a:solidFill>
            <a:srgbClr val="6FC2B4"/>
          </a:solidFill>
        </p:grpSpPr>
        <p:sp>
          <p:nvSpPr>
            <p:cNvPr id="326" name="Graphic 4">
              <a:extLst>
                <a:ext uri="{FF2B5EF4-FFF2-40B4-BE49-F238E27FC236}">
                  <a16:creationId xmlns:a16="http://schemas.microsoft.com/office/drawing/2014/main" id="{B9BA34EE-5AD4-4EFD-9E62-3572D78F3E92}"/>
                </a:ext>
              </a:extLst>
            </p:cNvPr>
            <p:cNvSpPr/>
            <p:nvPr/>
          </p:nvSpPr>
          <p:spPr>
            <a:xfrm>
              <a:off x="7355456" y="3464111"/>
              <a:ext cx="12141" cy="34473"/>
            </a:xfrm>
            <a:custGeom>
              <a:avLst/>
              <a:gdLst>
                <a:gd name="connsiteX0" fmla="*/ 12141 w 12141"/>
                <a:gd name="connsiteY0" fmla="*/ 34474 h 34473"/>
                <a:gd name="connsiteX1" fmla="*/ 12141 w 12141"/>
                <a:gd name="connsiteY1" fmla="*/ 28728 h 34473"/>
                <a:gd name="connsiteX2" fmla="*/ 12141 w 12141"/>
                <a:gd name="connsiteY2" fmla="*/ 28090 h 34473"/>
                <a:gd name="connsiteX3" fmla="*/ 12141 w 12141"/>
                <a:gd name="connsiteY3" fmla="*/ 5746 h 34473"/>
                <a:gd name="connsiteX4" fmla="*/ 10224 w 12141"/>
                <a:gd name="connsiteY4" fmla="*/ 1915 h 34473"/>
                <a:gd name="connsiteX5" fmla="*/ 5751 w 12141"/>
                <a:gd name="connsiteY5" fmla="*/ 0 h 34473"/>
                <a:gd name="connsiteX6" fmla="*/ 0 w 12141"/>
                <a:gd name="connsiteY6" fmla="*/ 5746 h 34473"/>
                <a:gd name="connsiteX7" fmla="*/ 0 w 12141"/>
                <a:gd name="connsiteY7" fmla="*/ 28728 h 34473"/>
                <a:gd name="connsiteX8" fmla="*/ 12141 w 12141"/>
                <a:gd name="connsiteY8" fmla="*/ 34474 h 3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1" h="34473">
                  <a:moveTo>
                    <a:pt x="12141" y="34474"/>
                  </a:moveTo>
                  <a:lnTo>
                    <a:pt x="12141" y="28728"/>
                  </a:lnTo>
                  <a:cubicBezTo>
                    <a:pt x="12141" y="28728"/>
                    <a:pt x="12141" y="28090"/>
                    <a:pt x="12141" y="28090"/>
                  </a:cubicBezTo>
                  <a:lnTo>
                    <a:pt x="12141" y="5746"/>
                  </a:lnTo>
                  <a:cubicBezTo>
                    <a:pt x="12141" y="4469"/>
                    <a:pt x="11502" y="2554"/>
                    <a:pt x="10224" y="1915"/>
                  </a:cubicBezTo>
                  <a:cubicBezTo>
                    <a:pt x="8946" y="638"/>
                    <a:pt x="7668" y="0"/>
                    <a:pt x="5751" y="0"/>
                  </a:cubicBezTo>
                  <a:cubicBezTo>
                    <a:pt x="2556" y="0"/>
                    <a:pt x="0" y="2554"/>
                    <a:pt x="0" y="5746"/>
                  </a:cubicBezTo>
                  <a:lnTo>
                    <a:pt x="0" y="28728"/>
                  </a:lnTo>
                  <a:cubicBezTo>
                    <a:pt x="3834" y="30005"/>
                    <a:pt x="8307" y="31920"/>
                    <a:pt x="12141" y="34474"/>
                  </a:cubicBezTo>
                  <a:close/>
                </a:path>
              </a:pathLst>
            </a:custGeom>
            <a:grpFill/>
            <a:ln w="6390" cap="flat">
              <a:noFill/>
              <a:prstDash val="solid"/>
              <a:miter/>
            </a:ln>
          </p:spPr>
          <p:txBody>
            <a:bodyPr rtlCol="0" anchor="ctr"/>
            <a:lstStyle/>
            <a:p>
              <a:endParaRPr lang="en-US"/>
            </a:p>
          </p:txBody>
        </p:sp>
        <p:sp>
          <p:nvSpPr>
            <p:cNvPr id="327" name="Graphic 4">
              <a:extLst>
                <a:ext uri="{FF2B5EF4-FFF2-40B4-BE49-F238E27FC236}">
                  <a16:creationId xmlns:a16="http://schemas.microsoft.com/office/drawing/2014/main" id="{C2AAD27C-256B-40AA-BB31-ACEC0F26E882}"/>
                </a:ext>
              </a:extLst>
            </p:cNvPr>
            <p:cNvSpPr/>
            <p:nvPr/>
          </p:nvSpPr>
          <p:spPr>
            <a:xfrm>
              <a:off x="7379738" y="3464111"/>
              <a:ext cx="12141" cy="33835"/>
            </a:xfrm>
            <a:custGeom>
              <a:avLst/>
              <a:gdLst>
                <a:gd name="connsiteX0" fmla="*/ 12141 w 12141"/>
                <a:gd name="connsiteY0" fmla="*/ 28728 h 33835"/>
                <a:gd name="connsiteX1" fmla="*/ 12141 w 12141"/>
                <a:gd name="connsiteY1" fmla="*/ 5746 h 33835"/>
                <a:gd name="connsiteX2" fmla="*/ 6390 w 12141"/>
                <a:gd name="connsiteY2" fmla="*/ 0 h 33835"/>
                <a:gd name="connsiteX3" fmla="*/ 1917 w 12141"/>
                <a:gd name="connsiteY3" fmla="*/ 1915 h 33835"/>
                <a:gd name="connsiteX4" fmla="*/ 0 w 12141"/>
                <a:gd name="connsiteY4" fmla="*/ 5746 h 33835"/>
                <a:gd name="connsiteX5" fmla="*/ 0 w 12141"/>
                <a:gd name="connsiteY5" fmla="*/ 33835 h 33835"/>
                <a:gd name="connsiteX6" fmla="*/ 12141 w 12141"/>
                <a:gd name="connsiteY6" fmla="*/ 28728 h 3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1" h="33835">
                  <a:moveTo>
                    <a:pt x="12141" y="28728"/>
                  </a:moveTo>
                  <a:lnTo>
                    <a:pt x="12141" y="5746"/>
                  </a:lnTo>
                  <a:cubicBezTo>
                    <a:pt x="12141" y="2554"/>
                    <a:pt x="9585" y="0"/>
                    <a:pt x="6390" y="0"/>
                  </a:cubicBezTo>
                  <a:cubicBezTo>
                    <a:pt x="5111" y="0"/>
                    <a:pt x="3195" y="638"/>
                    <a:pt x="1917" y="1915"/>
                  </a:cubicBezTo>
                  <a:cubicBezTo>
                    <a:pt x="639" y="3192"/>
                    <a:pt x="0" y="4469"/>
                    <a:pt x="0" y="5746"/>
                  </a:cubicBezTo>
                  <a:lnTo>
                    <a:pt x="0" y="33835"/>
                  </a:lnTo>
                  <a:cubicBezTo>
                    <a:pt x="4473" y="31920"/>
                    <a:pt x="8306" y="30005"/>
                    <a:pt x="12141" y="28728"/>
                  </a:cubicBezTo>
                  <a:close/>
                </a:path>
              </a:pathLst>
            </a:custGeom>
            <a:grpFill/>
            <a:ln w="6390" cap="flat">
              <a:noFill/>
              <a:prstDash val="solid"/>
              <a:miter/>
            </a:ln>
          </p:spPr>
          <p:txBody>
            <a:bodyPr rtlCol="0" anchor="ctr"/>
            <a:lstStyle/>
            <a:p>
              <a:endParaRPr lang="en-US"/>
            </a:p>
          </p:txBody>
        </p:sp>
        <p:sp>
          <p:nvSpPr>
            <p:cNvPr id="328" name="Graphic 4">
              <a:extLst>
                <a:ext uri="{FF2B5EF4-FFF2-40B4-BE49-F238E27FC236}">
                  <a16:creationId xmlns:a16="http://schemas.microsoft.com/office/drawing/2014/main" id="{FB00CAE9-4A5F-4B14-A743-CB0BC6F51044}"/>
                </a:ext>
              </a:extLst>
            </p:cNvPr>
            <p:cNvSpPr/>
            <p:nvPr/>
          </p:nvSpPr>
          <p:spPr>
            <a:xfrm>
              <a:off x="7404659" y="3440490"/>
              <a:ext cx="12140" cy="51710"/>
            </a:xfrm>
            <a:custGeom>
              <a:avLst/>
              <a:gdLst>
                <a:gd name="connsiteX0" fmla="*/ 1917 w 12140"/>
                <a:gd name="connsiteY0" fmla="*/ 50434 h 51710"/>
                <a:gd name="connsiteX1" fmla="*/ 12140 w 12140"/>
                <a:gd name="connsiteY1" fmla="*/ 51710 h 51710"/>
                <a:gd name="connsiteX2" fmla="*/ 12140 w 12140"/>
                <a:gd name="connsiteY2" fmla="*/ 5107 h 51710"/>
                <a:gd name="connsiteX3" fmla="*/ 6390 w 12140"/>
                <a:gd name="connsiteY3" fmla="*/ 0 h 51710"/>
                <a:gd name="connsiteX4" fmla="*/ 1917 w 12140"/>
                <a:gd name="connsiteY4" fmla="*/ 1915 h 51710"/>
                <a:gd name="connsiteX5" fmla="*/ 0 w 12140"/>
                <a:gd name="connsiteY5" fmla="*/ 5746 h 51710"/>
                <a:gd name="connsiteX6" fmla="*/ 0 w 12140"/>
                <a:gd name="connsiteY6" fmla="*/ 30005 h 51710"/>
                <a:gd name="connsiteX7" fmla="*/ 0 w 12140"/>
                <a:gd name="connsiteY7" fmla="*/ 51072 h 51710"/>
                <a:gd name="connsiteX8" fmla="*/ 1917 w 12140"/>
                <a:gd name="connsiteY8" fmla="*/ 50434 h 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0" h="51710">
                  <a:moveTo>
                    <a:pt x="1917" y="50434"/>
                  </a:moveTo>
                  <a:cubicBezTo>
                    <a:pt x="5111" y="50434"/>
                    <a:pt x="8945" y="51072"/>
                    <a:pt x="12140" y="51710"/>
                  </a:cubicBezTo>
                  <a:lnTo>
                    <a:pt x="12140" y="5107"/>
                  </a:lnTo>
                  <a:cubicBezTo>
                    <a:pt x="12140" y="1915"/>
                    <a:pt x="9585" y="0"/>
                    <a:pt x="6390" y="0"/>
                  </a:cubicBezTo>
                  <a:cubicBezTo>
                    <a:pt x="5111" y="0"/>
                    <a:pt x="3195" y="639"/>
                    <a:pt x="1917" y="1915"/>
                  </a:cubicBezTo>
                  <a:cubicBezTo>
                    <a:pt x="639" y="3192"/>
                    <a:pt x="0" y="4469"/>
                    <a:pt x="0" y="5746"/>
                  </a:cubicBezTo>
                  <a:lnTo>
                    <a:pt x="0" y="30005"/>
                  </a:lnTo>
                  <a:lnTo>
                    <a:pt x="0" y="51072"/>
                  </a:lnTo>
                  <a:cubicBezTo>
                    <a:pt x="639" y="50434"/>
                    <a:pt x="1278" y="50434"/>
                    <a:pt x="1917" y="50434"/>
                  </a:cubicBezTo>
                  <a:close/>
                </a:path>
              </a:pathLst>
            </a:custGeom>
            <a:grpFill/>
            <a:ln w="6390" cap="flat">
              <a:noFill/>
              <a:prstDash val="solid"/>
              <a:miter/>
            </a:ln>
          </p:spPr>
          <p:txBody>
            <a:bodyPr rtlCol="0" anchor="ctr"/>
            <a:lstStyle/>
            <a:p>
              <a:endParaRPr lang="en-US"/>
            </a:p>
          </p:txBody>
        </p:sp>
        <p:sp>
          <p:nvSpPr>
            <p:cNvPr id="329" name="Graphic 4">
              <a:extLst>
                <a:ext uri="{FF2B5EF4-FFF2-40B4-BE49-F238E27FC236}">
                  <a16:creationId xmlns:a16="http://schemas.microsoft.com/office/drawing/2014/main" id="{772A9A1F-140B-4DAE-BACF-24078FEADB7F}"/>
                </a:ext>
              </a:extLst>
            </p:cNvPr>
            <p:cNvSpPr/>
            <p:nvPr/>
          </p:nvSpPr>
          <p:spPr>
            <a:xfrm>
              <a:off x="7446194" y="3445597"/>
              <a:ext cx="19169" cy="85545"/>
            </a:xfrm>
            <a:custGeom>
              <a:avLst/>
              <a:gdLst>
                <a:gd name="connsiteX0" fmla="*/ 7668 w 19169"/>
                <a:gd name="connsiteY0" fmla="*/ 62563 h 85545"/>
                <a:gd name="connsiteX1" fmla="*/ 1278 w 19169"/>
                <a:gd name="connsiteY1" fmla="*/ 68947 h 85545"/>
                <a:gd name="connsiteX2" fmla="*/ 0 w 19169"/>
                <a:gd name="connsiteY2" fmla="*/ 68947 h 85545"/>
                <a:gd name="connsiteX3" fmla="*/ 5750 w 19169"/>
                <a:gd name="connsiteY3" fmla="*/ 85546 h 85545"/>
                <a:gd name="connsiteX4" fmla="*/ 19170 w 19169"/>
                <a:gd name="connsiteY4" fmla="*/ 83630 h 85545"/>
                <a:gd name="connsiteX5" fmla="*/ 19170 w 19169"/>
                <a:gd name="connsiteY5" fmla="*/ 51072 h 85545"/>
                <a:gd name="connsiteX6" fmla="*/ 19170 w 19169"/>
                <a:gd name="connsiteY6" fmla="*/ 50434 h 85545"/>
                <a:gd name="connsiteX7" fmla="*/ 19170 w 19169"/>
                <a:gd name="connsiteY7" fmla="*/ 5746 h 85545"/>
                <a:gd name="connsiteX8" fmla="*/ 13419 w 19169"/>
                <a:gd name="connsiteY8" fmla="*/ 0 h 85545"/>
                <a:gd name="connsiteX9" fmla="*/ 8945 w 19169"/>
                <a:gd name="connsiteY9" fmla="*/ 1916 h 85545"/>
                <a:gd name="connsiteX10" fmla="*/ 7029 w 19169"/>
                <a:gd name="connsiteY10" fmla="*/ 5746 h 85545"/>
                <a:gd name="connsiteX11" fmla="*/ 7029 w 19169"/>
                <a:gd name="connsiteY11" fmla="*/ 62563 h 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9" h="85545">
                  <a:moveTo>
                    <a:pt x="7668" y="62563"/>
                  </a:moveTo>
                  <a:cubicBezTo>
                    <a:pt x="7668" y="66394"/>
                    <a:pt x="5111" y="68947"/>
                    <a:pt x="1278" y="68947"/>
                  </a:cubicBezTo>
                  <a:cubicBezTo>
                    <a:pt x="639" y="68947"/>
                    <a:pt x="0" y="68947"/>
                    <a:pt x="0" y="68947"/>
                  </a:cubicBezTo>
                  <a:cubicBezTo>
                    <a:pt x="3195" y="74054"/>
                    <a:pt x="5111" y="79800"/>
                    <a:pt x="5750" y="85546"/>
                  </a:cubicBezTo>
                  <a:cubicBezTo>
                    <a:pt x="10224" y="84269"/>
                    <a:pt x="14696" y="83630"/>
                    <a:pt x="19170" y="83630"/>
                  </a:cubicBezTo>
                  <a:lnTo>
                    <a:pt x="19170" y="51072"/>
                  </a:lnTo>
                  <a:cubicBezTo>
                    <a:pt x="19170" y="51072"/>
                    <a:pt x="19170" y="51072"/>
                    <a:pt x="19170" y="50434"/>
                  </a:cubicBezTo>
                  <a:lnTo>
                    <a:pt x="19170" y="5746"/>
                  </a:lnTo>
                  <a:cubicBezTo>
                    <a:pt x="19170" y="2554"/>
                    <a:pt x="16614" y="0"/>
                    <a:pt x="13419" y="0"/>
                  </a:cubicBezTo>
                  <a:cubicBezTo>
                    <a:pt x="12140" y="0"/>
                    <a:pt x="10224" y="639"/>
                    <a:pt x="8945" y="1916"/>
                  </a:cubicBezTo>
                  <a:cubicBezTo>
                    <a:pt x="7668" y="3192"/>
                    <a:pt x="7668" y="4469"/>
                    <a:pt x="7029" y="5746"/>
                  </a:cubicBezTo>
                  <a:lnTo>
                    <a:pt x="7029" y="62563"/>
                  </a:lnTo>
                  <a:close/>
                </a:path>
              </a:pathLst>
            </a:custGeom>
            <a:grpFill/>
            <a:ln w="6390" cap="flat">
              <a:noFill/>
              <a:prstDash val="solid"/>
              <a:miter/>
            </a:ln>
          </p:spPr>
          <p:txBody>
            <a:bodyPr rtlCol="0" anchor="ctr"/>
            <a:lstStyle/>
            <a:p>
              <a:endParaRPr lang="en-US"/>
            </a:p>
          </p:txBody>
        </p:sp>
        <p:sp>
          <p:nvSpPr>
            <p:cNvPr id="330" name="Graphic 4">
              <a:extLst>
                <a:ext uri="{FF2B5EF4-FFF2-40B4-BE49-F238E27FC236}">
                  <a16:creationId xmlns:a16="http://schemas.microsoft.com/office/drawing/2014/main" id="{55FB82E8-6C59-4BCD-9B42-5C9B6549A431}"/>
                </a:ext>
              </a:extLst>
            </p:cNvPr>
            <p:cNvSpPr/>
            <p:nvPr/>
          </p:nvSpPr>
          <p:spPr>
            <a:xfrm>
              <a:off x="7429579" y="3432191"/>
              <a:ext cx="12141" cy="74692"/>
            </a:xfrm>
            <a:custGeom>
              <a:avLst/>
              <a:gdLst>
                <a:gd name="connsiteX0" fmla="*/ 0 w 12141"/>
                <a:gd name="connsiteY0" fmla="*/ 13406 h 74692"/>
                <a:gd name="connsiteX1" fmla="*/ 0 w 12141"/>
                <a:gd name="connsiteY1" fmla="*/ 13406 h 74692"/>
                <a:gd name="connsiteX2" fmla="*/ 0 w 12141"/>
                <a:gd name="connsiteY2" fmla="*/ 65117 h 74692"/>
                <a:gd name="connsiteX3" fmla="*/ 10225 w 12141"/>
                <a:gd name="connsiteY3" fmla="*/ 72778 h 74692"/>
                <a:gd name="connsiteX4" fmla="*/ 10225 w 12141"/>
                <a:gd name="connsiteY4" fmla="*/ 72778 h 74692"/>
                <a:gd name="connsiteX5" fmla="*/ 12141 w 12141"/>
                <a:gd name="connsiteY5" fmla="*/ 74693 h 74692"/>
                <a:gd name="connsiteX6" fmla="*/ 12141 w 12141"/>
                <a:gd name="connsiteY6" fmla="*/ 19152 h 74692"/>
                <a:gd name="connsiteX7" fmla="*/ 12141 w 12141"/>
                <a:gd name="connsiteY7" fmla="*/ 19152 h 74692"/>
                <a:gd name="connsiteX8" fmla="*/ 12141 w 12141"/>
                <a:gd name="connsiteY8" fmla="*/ 18514 h 74692"/>
                <a:gd name="connsiteX9" fmla="*/ 12141 w 12141"/>
                <a:gd name="connsiteY9" fmla="*/ 5746 h 74692"/>
                <a:gd name="connsiteX10" fmla="*/ 6390 w 12141"/>
                <a:gd name="connsiteY10" fmla="*/ 0 h 74692"/>
                <a:gd name="connsiteX11" fmla="*/ 1917 w 12141"/>
                <a:gd name="connsiteY11" fmla="*/ 1915 h 74692"/>
                <a:gd name="connsiteX12" fmla="*/ 0 w 12141"/>
                <a:gd name="connsiteY12" fmla="*/ 5746 h 74692"/>
                <a:gd name="connsiteX13" fmla="*/ 0 w 12141"/>
                <a:gd name="connsiteY13" fmla="*/ 13406 h 74692"/>
                <a:gd name="connsiteX14" fmla="*/ 0 w 12141"/>
                <a:gd name="connsiteY14" fmla="*/ 13406 h 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1" h="74692">
                  <a:moveTo>
                    <a:pt x="0" y="13406"/>
                  </a:moveTo>
                  <a:cubicBezTo>
                    <a:pt x="0" y="14045"/>
                    <a:pt x="0" y="14045"/>
                    <a:pt x="0" y="13406"/>
                  </a:cubicBezTo>
                  <a:lnTo>
                    <a:pt x="0" y="65117"/>
                  </a:lnTo>
                  <a:cubicBezTo>
                    <a:pt x="3835" y="67032"/>
                    <a:pt x="7030" y="69586"/>
                    <a:pt x="10225" y="72778"/>
                  </a:cubicBezTo>
                  <a:lnTo>
                    <a:pt x="10225" y="72778"/>
                  </a:lnTo>
                  <a:cubicBezTo>
                    <a:pt x="10863" y="73416"/>
                    <a:pt x="11502" y="74054"/>
                    <a:pt x="12141" y="74693"/>
                  </a:cubicBezTo>
                  <a:lnTo>
                    <a:pt x="12141" y="19152"/>
                  </a:lnTo>
                  <a:cubicBezTo>
                    <a:pt x="12141" y="19152"/>
                    <a:pt x="12141" y="19152"/>
                    <a:pt x="12141" y="19152"/>
                  </a:cubicBezTo>
                  <a:cubicBezTo>
                    <a:pt x="12141" y="19152"/>
                    <a:pt x="12141" y="18514"/>
                    <a:pt x="12141" y="18514"/>
                  </a:cubicBezTo>
                  <a:lnTo>
                    <a:pt x="12141" y="5746"/>
                  </a:lnTo>
                  <a:cubicBezTo>
                    <a:pt x="12141" y="2554"/>
                    <a:pt x="9585" y="0"/>
                    <a:pt x="6390" y="0"/>
                  </a:cubicBezTo>
                  <a:cubicBezTo>
                    <a:pt x="5112" y="0"/>
                    <a:pt x="3195" y="638"/>
                    <a:pt x="1917" y="1915"/>
                  </a:cubicBezTo>
                  <a:cubicBezTo>
                    <a:pt x="640" y="3192"/>
                    <a:pt x="0" y="4469"/>
                    <a:pt x="0" y="5746"/>
                  </a:cubicBezTo>
                  <a:lnTo>
                    <a:pt x="0" y="13406"/>
                  </a:lnTo>
                  <a:cubicBezTo>
                    <a:pt x="0" y="12768"/>
                    <a:pt x="0" y="13406"/>
                    <a:pt x="0" y="13406"/>
                  </a:cubicBezTo>
                  <a:close/>
                </a:path>
              </a:pathLst>
            </a:custGeom>
            <a:grpFill/>
            <a:ln w="6390" cap="flat">
              <a:noFill/>
              <a:prstDash val="solid"/>
              <a:miter/>
            </a:ln>
          </p:spPr>
          <p:txBody>
            <a:bodyPr rtlCol="0" anchor="ctr"/>
            <a:lstStyle/>
            <a:p>
              <a:endParaRPr lang="en-US"/>
            </a:p>
          </p:txBody>
        </p:sp>
        <p:sp>
          <p:nvSpPr>
            <p:cNvPr id="331" name="Graphic 4">
              <a:extLst>
                <a:ext uri="{FF2B5EF4-FFF2-40B4-BE49-F238E27FC236}">
                  <a16:creationId xmlns:a16="http://schemas.microsoft.com/office/drawing/2014/main" id="{0189AF36-771C-4FA5-922B-95E95360BA99}"/>
                </a:ext>
              </a:extLst>
            </p:cNvPr>
            <p:cNvSpPr/>
            <p:nvPr/>
          </p:nvSpPr>
          <p:spPr>
            <a:xfrm>
              <a:off x="7281333" y="3445597"/>
              <a:ext cx="19808" cy="85545"/>
            </a:xfrm>
            <a:custGeom>
              <a:avLst/>
              <a:gdLst>
                <a:gd name="connsiteX0" fmla="*/ 639 w 19808"/>
                <a:gd name="connsiteY0" fmla="*/ 51072 h 85545"/>
                <a:gd name="connsiteX1" fmla="*/ 639 w 19808"/>
                <a:gd name="connsiteY1" fmla="*/ 83630 h 85545"/>
                <a:gd name="connsiteX2" fmla="*/ 14058 w 19808"/>
                <a:gd name="connsiteY2" fmla="*/ 85546 h 85545"/>
                <a:gd name="connsiteX3" fmla="*/ 19809 w 19808"/>
                <a:gd name="connsiteY3" fmla="*/ 69586 h 85545"/>
                <a:gd name="connsiteX4" fmla="*/ 18531 w 19808"/>
                <a:gd name="connsiteY4" fmla="*/ 69586 h 85545"/>
                <a:gd name="connsiteX5" fmla="*/ 12141 w 19808"/>
                <a:gd name="connsiteY5" fmla="*/ 63202 h 85545"/>
                <a:gd name="connsiteX6" fmla="*/ 12141 w 19808"/>
                <a:gd name="connsiteY6" fmla="*/ 5746 h 85545"/>
                <a:gd name="connsiteX7" fmla="*/ 10224 w 19808"/>
                <a:gd name="connsiteY7" fmla="*/ 1916 h 85545"/>
                <a:gd name="connsiteX8" fmla="*/ 5751 w 19808"/>
                <a:gd name="connsiteY8" fmla="*/ 0 h 85545"/>
                <a:gd name="connsiteX9" fmla="*/ 0 w 19808"/>
                <a:gd name="connsiteY9" fmla="*/ 5746 h 85545"/>
                <a:gd name="connsiteX10" fmla="*/ 639 w 19808"/>
                <a:gd name="connsiteY10" fmla="*/ 51072 h 85545"/>
                <a:gd name="connsiteX11" fmla="*/ 639 w 19808"/>
                <a:gd name="connsiteY11" fmla="*/ 51072 h 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8" h="85545">
                  <a:moveTo>
                    <a:pt x="639" y="51072"/>
                  </a:moveTo>
                  <a:lnTo>
                    <a:pt x="639" y="83630"/>
                  </a:lnTo>
                  <a:cubicBezTo>
                    <a:pt x="5112" y="83630"/>
                    <a:pt x="9585" y="84269"/>
                    <a:pt x="14058" y="85546"/>
                  </a:cubicBezTo>
                  <a:cubicBezTo>
                    <a:pt x="15336" y="79800"/>
                    <a:pt x="17253" y="74693"/>
                    <a:pt x="19809" y="69586"/>
                  </a:cubicBezTo>
                  <a:cubicBezTo>
                    <a:pt x="19170" y="69586"/>
                    <a:pt x="19170" y="69586"/>
                    <a:pt x="18531" y="69586"/>
                  </a:cubicBezTo>
                  <a:cubicBezTo>
                    <a:pt x="14697" y="69586"/>
                    <a:pt x="12141" y="67032"/>
                    <a:pt x="12141" y="63202"/>
                  </a:cubicBezTo>
                  <a:lnTo>
                    <a:pt x="12141" y="5746"/>
                  </a:lnTo>
                  <a:cubicBezTo>
                    <a:pt x="12141" y="3831"/>
                    <a:pt x="11502" y="2554"/>
                    <a:pt x="10224" y="1916"/>
                  </a:cubicBezTo>
                  <a:cubicBezTo>
                    <a:pt x="8946" y="639"/>
                    <a:pt x="7668" y="0"/>
                    <a:pt x="5751" y="0"/>
                  </a:cubicBezTo>
                  <a:cubicBezTo>
                    <a:pt x="2556" y="0"/>
                    <a:pt x="0" y="2554"/>
                    <a:pt x="0" y="5746"/>
                  </a:cubicBezTo>
                  <a:lnTo>
                    <a:pt x="639" y="51072"/>
                  </a:lnTo>
                  <a:cubicBezTo>
                    <a:pt x="639" y="50434"/>
                    <a:pt x="639" y="51072"/>
                    <a:pt x="639" y="51072"/>
                  </a:cubicBezTo>
                  <a:close/>
                </a:path>
              </a:pathLst>
            </a:custGeom>
            <a:grpFill/>
            <a:ln w="6390" cap="flat">
              <a:noFill/>
              <a:prstDash val="solid"/>
              <a:miter/>
            </a:ln>
          </p:spPr>
          <p:txBody>
            <a:bodyPr rtlCol="0" anchor="ctr"/>
            <a:lstStyle/>
            <a:p>
              <a:endParaRPr lang="en-US"/>
            </a:p>
          </p:txBody>
        </p:sp>
        <p:sp>
          <p:nvSpPr>
            <p:cNvPr id="332" name="Graphic 4">
              <a:extLst>
                <a:ext uri="{FF2B5EF4-FFF2-40B4-BE49-F238E27FC236}">
                  <a16:creationId xmlns:a16="http://schemas.microsoft.com/office/drawing/2014/main" id="{E218B9B5-EE56-4E80-9C52-952DE8A53440}"/>
                </a:ext>
              </a:extLst>
            </p:cNvPr>
            <p:cNvSpPr/>
            <p:nvPr/>
          </p:nvSpPr>
          <p:spPr>
            <a:xfrm>
              <a:off x="7192513" y="3339623"/>
              <a:ext cx="361670" cy="361333"/>
            </a:xfrm>
            <a:custGeom>
              <a:avLst/>
              <a:gdLst>
                <a:gd name="connsiteX0" fmla="*/ 180836 w 361670"/>
                <a:gd name="connsiteY0" fmla="*/ 0 h 361333"/>
                <a:gd name="connsiteX1" fmla="*/ 0 w 361670"/>
                <a:gd name="connsiteY1" fmla="*/ 180667 h 361333"/>
                <a:gd name="connsiteX2" fmla="*/ 180836 w 361670"/>
                <a:gd name="connsiteY2" fmla="*/ 361333 h 361333"/>
                <a:gd name="connsiteX3" fmla="*/ 361670 w 361670"/>
                <a:gd name="connsiteY3" fmla="*/ 180667 h 361333"/>
                <a:gd name="connsiteX4" fmla="*/ 180836 w 361670"/>
                <a:gd name="connsiteY4" fmla="*/ 0 h 361333"/>
                <a:gd name="connsiteX5" fmla="*/ 288826 w 361670"/>
                <a:gd name="connsiteY5" fmla="*/ 250252 h 361333"/>
                <a:gd name="connsiteX6" fmla="*/ 285631 w 361670"/>
                <a:gd name="connsiteY6" fmla="*/ 255998 h 361333"/>
                <a:gd name="connsiteX7" fmla="*/ 285631 w 361670"/>
                <a:gd name="connsiteY7" fmla="*/ 274511 h 361333"/>
                <a:gd name="connsiteX8" fmla="*/ 279241 w 361670"/>
                <a:gd name="connsiteY8" fmla="*/ 280895 h 361333"/>
                <a:gd name="connsiteX9" fmla="*/ 272851 w 361670"/>
                <a:gd name="connsiteY9" fmla="*/ 274511 h 361333"/>
                <a:gd name="connsiteX10" fmla="*/ 272851 w 361670"/>
                <a:gd name="connsiteY10" fmla="*/ 255998 h 361333"/>
                <a:gd name="connsiteX11" fmla="*/ 281157 w 361670"/>
                <a:gd name="connsiteY11" fmla="*/ 240038 h 361333"/>
                <a:gd name="connsiteX12" fmla="*/ 297132 w 361670"/>
                <a:gd name="connsiteY12" fmla="*/ 211310 h 361333"/>
                <a:gd name="connsiteX13" fmla="*/ 297132 w 361670"/>
                <a:gd name="connsiteY13" fmla="*/ 210033 h 361333"/>
                <a:gd name="connsiteX14" fmla="*/ 297132 w 361670"/>
                <a:gd name="connsiteY14" fmla="*/ 210033 h 361333"/>
                <a:gd name="connsiteX15" fmla="*/ 297132 w 361670"/>
                <a:gd name="connsiteY15" fmla="*/ 148747 h 361333"/>
                <a:gd name="connsiteX16" fmla="*/ 294576 w 361670"/>
                <a:gd name="connsiteY16" fmla="*/ 148747 h 361333"/>
                <a:gd name="connsiteX17" fmla="*/ 293937 w 361670"/>
                <a:gd name="connsiteY17" fmla="*/ 148747 h 361333"/>
                <a:gd name="connsiteX18" fmla="*/ 290103 w 361670"/>
                <a:gd name="connsiteY18" fmla="*/ 149385 h 361333"/>
                <a:gd name="connsiteX19" fmla="*/ 288186 w 361670"/>
                <a:gd name="connsiteY19" fmla="*/ 150662 h 361333"/>
                <a:gd name="connsiteX20" fmla="*/ 284991 w 361670"/>
                <a:gd name="connsiteY20" fmla="*/ 157046 h 361333"/>
                <a:gd name="connsiteX21" fmla="*/ 284991 w 361670"/>
                <a:gd name="connsiteY21" fmla="*/ 159600 h 361333"/>
                <a:gd name="connsiteX22" fmla="*/ 284991 w 361670"/>
                <a:gd name="connsiteY22" fmla="*/ 159600 h 361333"/>
                <a:gd name="connsiteX23" fmla="*/ 284991 w 361670"/>
                <a:gd name="connsiteY23" fmla="*/ 196627 h 361333"/>
                <a:gd name="connsiteX24" fmla="*/ 284991 w 361670"/>
                <a:gd name="connsiteY24" fmla="*/ 197265 h 361333"/>
                <a:gd name="connsiteX25" fmla="*/ 284991 w 361670"/>
                <a:gd name="connsiteY25" fmla="*/ 197903 h 361333"/>
                <a:gd name="connsiteX26" fmla="*/ 284991 w 361670"/>
                <a:gd name="connsiteY26" fmla="*/ 198542 h 361333"/>
                <a:gd name="connsiteX27" fmla="*/ 284352 w 361670"/>
                <a:gd name="connsiteY27" fmla="*/ 199819 h 361333"/>
                <a:gd name="connsiteX28" fmla="*/ 283713 w 361670"/>
                <a:gd name="connsiteY28" fmla="*/ 200457 h 361333"/>
                <a:gd name="connsiteX29" fmla="*/ 283075 w 361670"/>
                <a:gd name="connsiteY29" fmla="*/ 201734 h 361333"/>
                <a:gd name="connsiteX30" fmla="*/ 282436 w 361670"/>
                <a:gd name="connsiteY30" fmla="*/ 202372 h 361333"/>
                <a:gd name="connsiteX31" fmla="*/ 281157 w 361670"/>
                <a:gd name="connsiteY31" fmla="*/ 203011 h 361333"/>
                <a:gd name="connsiteX32" fmla="*/ 280518 w 361670"/>
                <a:gd name="connsiteY32" fmla="*/ 203011 h 361333"/>
                <a:gd name="connsiteX33" fmla="*/ 279241 w 361670"/>
                <a:gd name="connsiteY33" fmla="*/ 203011 h 361333"/>
                <a:gd name="connsiteX34" fmla="*/ 278601 w 361670"/>
                <a:gd name="connsiteY34" fmla="*/ 203011 h 361333"/>
                <a:gd name="connsiteX35" fmla="*/ 278601 w 361670"/>
                <a:gd name="connsiteY35" fmla="*/ 203011 h 361333"/>
                <a:gd name="connsiteX36" fmla="*/ 260071 w 361670"/>
                <a:gd name="connsiteY36" fmla="*/ 205564 h 361333"/>
                <a:gd name="connsiteX37" fmla="*/ 246651 w 361670"/>
                <a:gd name="connsiteY37" fmla="*/ 234930 h 361333"/>
                <a:gd name="connsiteX38" fmla="*/ 197449 w 361670"/>
                <a:gd name="connsiteY38" fmla="*/ 286641 h 361333"/>
                <a:gd name="connsiteX39" fmla="*/ 180836 w 361670"/>
                <a:gd name="connsiteY39" fmla="*/ 295578 h 361333"/>
                <a:gd name="connsiteX40" fmla="*/ 180836 w 361670"/>
                <a:gd name="connsiteY40" fmla="*/ 295578 h 361333"/>
                <a:gd name="connsiteX41" fmla="*/ 164861 w 361670"/>
                <a:gd name="connsiteY41" fmla="*/ 287279 h 361333"/>
                <a:gd name="connsiteX42" fmla="*/ 115019 w 361670"/>
                <a:gd name="connsiteY42" fmla="*/ 234930 h 361333"/>
                <a:gd name="connsiteX43" fmla="*/ 101600 w 361670"/>
                <a:gd name="connsiteY43" fmla="*/ 204926 h 361333"/>
                <a:gd name="connsiteX44" fmla="*/ 83069 w 361670"/>
                <a:gd name="connsiteY44" fmla="*/ 202372 h 361333"/>
                <a:gd name="connsiteX45" fmla="*/ 82430 w 361670"/>
                <a:gd name="connsiteY45" fmla="*/ 202372 h 361333"/>
                <a:gd name="connsiteX46" fmla="*/ 81792 w 361670"/>
                <a:gd name="connsiteY46" fmla="*/ 202372 h 361333"/>
                <a:gd name="connsiteX47" fmla="*/ 80513 w 361670"/>
                <a:gd name="connsiteY47" fmla="*/ 202372 h 361333"/>
                <a:gd name="connsiteX48" fmla="*/ 79874 w 361670"/>
                <a:gd name="connsiteY48" fmla="*/ 202372 h 361333"/>
                <a:gd name="connsiteX49" fmla="*/ 78597 w 361670"/>
                <a:gd name="connsiteY49" fmla="*/ 201734 h 361333"/>
                <a:gd name="connsiteX50" fmla="*/ 77958 w 361670"/>
                <a:gd name="connsiteY50" fmla="*/ 201095 h 361333"/>
                <a:gd name="connsiteX51" fmla="*/ 77318 w 361670"/>
                <a:gd name="connsiteY51" fmla="*/ 199819 h 361333"/>
                <a:gd name="connsiteX52" fmla="*/ 76679 w 361670"/>
                <a:gd name="connsiteY52" fmla="*/ 199180 h 361333"/>
                <a:gd name="connsiteX53" fmla="*/ 76040 w 361670"/>
                <a:gd name="connsiteY53" fmla="*/ 197903 h 361333"/>
                <a:gd name="connsiteX54" fmla="*/ 76040 w 361670"/>
                <a:gd name="connsiteY54" fmla="*/ 197265 h 361333"/>
                <a:gd name="connsiteX55" fmla="*/ 76040 w 361670"/>
                <a:gd name="connsiteY55" fmla="*/ 196627 h 361333"/>
                <a:gd name="connsiteX56" fmla="*/ 76040 w 361670"/>
                <a:gd name="connsiteY56" fmla="*/ 195988 h 361333"/>
                <a:gd name="connsiteX57" fmla="*/ 76040 w 361670"/>
                <a:gd name="connsiteY57" fmla="*/ 158961 h 361333"/>
                <a:gd name="connsiteX58" fmla="*/ 76040 w 361670"/>
                <a:gd name="connsiteY58" fmla="*/ 158961 h 361333"/>
                <a:gd name="connsiteX59" fmla="*/ 76040 w 361670"/>
                <a:gd name="connsiteY59" fmla="*/ 157046 h 361333"/>
                <a:gd name="connsiteX60" fmla="*/ 72845 w 361670"/>
                <a:gd name="connsiteY60" fmla="*/ 150024 h 361333"/>
                <a:gd name="connsiteX61" fmla="*/ 70928 w 361670"/>
                <a:gd name="connsiteY61" fmla="*/ 148747 h 361333"/>
                <a:gd name="connsiteX62" fmla="*/ 67094 w 361670"/>
                <a:gd name="connsiteY62" fmla="*/ 148108 h 361333"/>
                <a:gd name="connsiteX63" fmla="*/ 66456 w 361670"/>
                <a:gd name="connsiteY63" fmla="*/ 148108 h 361333"/>
                <a:gd name="connsiteX64" fmla="*/ 63899 w 361670"/>
                <a:gd name="connsiteY64" fmla="*/ 148108 h 361333"/>
                <a:gd name="connsiteX65" fmla="*/ 63899 w 361670"/>
                <a:gd name="connsiteY65" fmla="*/ 209395 h 361333"/>
                <a:gd name="connsiteX66" fmla="*/ 63899 w 361670"/>
                <a:gd name="connsiteY66" fmla="*/ 209395 h 361333"/>
                <a:gd name="connsiteX67" fmla="*/ 63899 w 361670"/>
                <a:gd name="connsiteY67" fmla="*/ 210671 h 361333"/>
                <a:gd name="connsiteX68" fmla="*/ 79874 w 361670"/>
                <a:gd name="connsiteY68" fmla="*/ 239399 h 361333"/>
                <a:gd name="connsiteX69" fmla="*/ 88181 w 361670"/>
                <a:gd name="connsiteY69" fmla="*/ 255359 h 361333"/>
                <a:gd name="connsiteX70" fmla="*/ 88181 w 361670"/>
                <a:gd name="connsiteY70" fmla="*/ 273873 h 361333"/>
                <a:gd name="connsiteX71" fmla="*/ 81792 w 361670"/>
                <a:gd name="connsiteY71" fmla="*/ 280257 h 361333"/>
                <a:gd name="connsiteX72" fmla="*/ 75402 w 361670"/>
                <a:gd name="connsiteY72" fmla="*/ 273873 h 361333"/>
                <a:gd name="connsiteX73" fmla="*/ 75402 w 361670"/>
                <a:gd name="connsiteY73" fmla="*/ 255359 h 361333"/>
                <a:gd name="connsiteX74" fmla="*/ 72207 w 361670"/>
                <a:gd name="connsiteY74" fmla="*/ 249614 h 361333"/>
                <a:gd name="connsiteX75" fmla="*/ 50481 w 361670"/>
                <a:gd name="connsiteY75" fmla="*/ 210671 h 361333"/>
                <a:gd name="connsiteX76" fmla="*/ 50481 w 361670"/>
                <a:gd name="connsiteY76" fmla="*/ 208756 h 361333"/>
                <a:gd name="connsiteX77" fmla="*/ 50481 w 361670"/>
                <a:gd name="connsiteY77" fmla="*/ 208756 h 361333"/>
                <a:gd name="connsiteX78" fmla="*/ 50481 w 361670"/>
                <a:gd name="connsiteY78" fmla="*/ 144916 h 361333"/>
                <a:gd name="connsiteX79" fmla="*/ 56871 w 361670"/>
                <a:gd name="connsiteY79" fmla="*/ 135979 h 361333"/>
                <a:gd name="connsiteX80" fmla="*/ 65178 w 361670"/>
                <a:gd name="connsiteY80" fmla="*/ 134702 h 361333"/>
                <a:gd name="connsiteX81" fmla="*/ 65817 w 361670"/>
                <a:gd name="connsiteY81" fmla="*/ 134702 h 361333"/>
                <a:gd name="connsiteX82" fmla="*/ 74763 w 361670"/>
                <a:gd name="connsiteY82" fmla="*/ 136617 h 361333"/>
                <a:gd name="connsiteX83" fmla="*/ 74763 w 361670"/>
                <a:gd name="connsiteY83" fmla="*/ 111720 h 361333"/>
                <a:gd name="connsiteX84" fmla="*/ 93293 w 361670"/>
                <a:gd name="connsiteY84" fmla="*/ 93206 h 361333"/>
                <a:gd name="connsiteX85" fmla="*/ 99683 w 361670"/>
                <a:gd name="connsiteY85" fmla="*/ 94483 h 361333"/>
                <a:gd name="connsiteX86" fmla="*/ 118214 w 361670"/>
                <a:gd name="connsiteY86" fmla="*/ 79800 h 361333"/>
                <a:gd name="connsiteX87" fmla="*/ 131633 w 361670"/>
                <a:gd name="connsiteY87" fmla="*/ 85546 h 361333"/>
                <a:gd name="connsiteX88" fmla="*/ 134828 w 361670"/>
                <a:gd name="connsiteY88" fmla="*/ 90653 h 361333"/>
                <a:gd name="connsiteX89" fmla="*/ 142496 w 361670"/>
                <a:gd name="connsiteY89" fmla="*/ 88738 h 361333"/>
                <a:gd name="connsiteX90" fmla="*/ 155915 w 361670"/>
                <a:gd name="connsiteY90" fmla="*/ 94483 h 361333"/>
                <a:gd name="connsiteX91" fmla="*/ 161666 w 361670"/>
                <a:gd name="connsiteY91" fmla="*/ 107889 h 361333"/>
                <a:gd name="connsiteX92" fmla="*/ 161666 w 361670"/>
                <a:gd name="connsiteY92" fmla="*/ 114273 h 361333"/>
                <a:gd name="connsiteX93" fmla="*/ 167417 w 361670"/>
                <a:gd name="connsiteY93" fmla="*/ 112997 h 361333"/>
                <a:gd name="connsiteX94" fmla="*/ 179557 w 361670"/>
                <a:gd name="connsiteY94" fmla="*/ 117465 h 361333"/>
                <a:gd name="connsiteX95" fmla="*/ 191698 w 361670"/>
                <a:gd name="connsiteY95" fmla="*/ 112997 h 361333"/>
                <a:gd name="connsiteX96" fmla="*/ 197449 w 361670"/>
                <a:gd name="connsiteY96" fmla="*/ 114273 h 361333"/>
                <a:gd name="connsiteX97" fmla="*/ 197449 w 361670"/>
                <a:gd name="connsiteY97" fmla="*/ 107889 h 361333"/>
                <a:gd name="connsiteX98" fmla="*/ 203200 w 361670"/>
                <a:gd name="connsiteY98" fmla="*/ 94483 h 361333"/>
                <a:gd name="connsiteX99" fmla="*/ 216619 w 361670"/>
                <a:gd name="connsiteY99" fmla="*/ 88738 h 361333"/>
                <a:gd name="connsiteX100" fmla="*/ 224287 w 361670"/>
                <a:gd name="connsiteY100" fmla="*/ 90653 h 361333"/>
                <a:gd name="connsiteX101" fmla="*/ 227482 w 361670"/>
                <a:gd name="connsiteY101" fmla="*/ 85546 h 361333"/>
                <a:gd name="connsiteX102" fmla="*/ 240901 w 361670"/>
                <a:gd name="connsiteY102" fmla="*/ 79800 h 361333"/>
                <a:gd name="connsiteX103" fmla="*/ 259431 w 361670"/>
                <a:gd name="connsiteY103" fmla="*/ 94483 h 361333"/>
                <a:gd name="connsiteX104" fmla="*/ 265821 w 361670"/>
                <a:gd name="connsiteY104" fmla="*/ 93206 h 361333"/>
                <a:gd name="connsiteX105" fmla="*/ 284352 w 361670"/>
                <a:gd name="connsiteY105" fmla="*/ 111720 h 361333"/>
                <a:gd name="connsiteX106" fmla="*/ 284352 w 361670"/>
                <a:gd name="connsiteY106" fmla="*/ 137894 h 361333"/>
                <a:gd name="connsiteX107" fmla="*/ 293298 w 361670"/>
                <a:gd name="connsiteY107" fmla="*/ 135979 h 361333"/>
                <a:gd name="connsiteX108" fmla="*/ 293937 w 361670"/>
                <a:gd name="connsiteY108" fmla="*/ 135979 h 361333"/>
                <a:gd name="connsiteX109" fmla="*/ 302244 w 361670"/>
                <a:gd name="connsiteY109" fmla="*/ 137256 h 361333"/>
                <a:gd name="connsiteX110" fmla="*/ 308634 w 361670"/>
                <a:gd name="connsiteY110" fmla="*/ 146193 h 361333"/>
                <a:gd name="connsiteX111" fmla="*/ 308634 w 361670"/>
                <a:gd name="connsiteY111" fmla="*/ 210033 h 361333"/>
                <a:gd name="connsiteX112" fmla="*/ 308634 w 361670"/>
                <a:gd name="connsiteY112" fmla="*/ 210033 h 361333"/>
                <a:gd name="connsiteX113" fmla="*/ 308634 w 361670"/>
                <a:gd name="connsiteY113" fmla="*/ 211948 h 361333"/>
                <a:gd name="connsiteX114" fmla="*/ 288826 w 361670"/>
                <a:gd name="connsiteY114" fmla="*/ 250252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61670" h="361333">
                  <a:moveTo>
                    <a:pt x="180836" y="0"/>
                  </a:moveTo>
                  <a:cubicBezTo>
                    <a:pt x="80513" y="0"/>
                    <a:pt x="0" y="81077"/>
                    <a:pt x="0" y="180667"/>
                  </a:cubicBezTo>
                  <a:cubicBezTo>
                    <a:pt x="0" y="280257"/>
                    <a:pt x="81153" y="361333"/>
                    <a:pt x="180836" y="361333"/>
                  </a:cubicBezTo>
                  <a:cubicBezTo>
                    <a:pt x="281157" y="361333"/>
                    <a:pt x="361670" y="280257"/>
                    <a:pt x="361670" y="180667"/>
                  </a:cubicBezTo>
                  <a:cubicBezTo>
                    <a:pt x="361670" y="81077"/>
                    <a:pt x="281157" y="0"/>
                    <a:pt x="180836" y="0"/>
                  </a:cubicBezTo>
                  <a:close/>
                  <a:moveTo>
                    <a:pt x="288826" y="250252"/>
                  </a:moveTo>
                  <a:cubicBezTo>
                    <a:pt x="286908" y="251529"/>
                    <a:pt x="285631" y="253444"/>
                    <a:pt x="285631" y="255998"/>
                  </a:cubicBezTo>
                  <a:lnTo>
                    <a:pt x="285631" y="274511"/>
                  </a:lnTo>
                  <a:cubicBezTo>
                    <a:pt x="285631" y="278341"/>
                    <a:pt x="283075" y="280895"/>
                    <a:pt x="279241" y="280895"/>
                  </a:cubicBezTo>
                  <a:cubicBezTo>
                    <a:pt x="275406" y="280895"/>
                    <a:pt x="272851" y="278341"/>
                    <a:pt x="272851" y="274511"/>
                  </a:cubicBezTo>
                  <a:lnTo>
                    <a:pt x="272851" y="255998"/>
                  </a:lnTo>
                  <a:cubicBezTo>
                    <a:pt x="272851" y="249614"/>
                    <a:pt x="276046" y="243230"/>
                    <a:pt x="281157" y="240038"/>
                  </a:cubicBezTo>
                  <a:cubicBezTo>
                    <a:pt x="290742" y="233654"/>
                    <a:pt x="296493" y="222801"/>
                    <a:pt x="297132" y="211310"/>
                  </a:cubicBezTo>
                  <a:lnTo>
                    <a:pt x="297132" y="210033"/>
                  </a:lnTo>
                  <a:cubicBezTo>
                    <a:pt x="297132" y="210033"/>
                    <a:pt x="297132" y="210033"/>
                    <a:pt x="297132" y="210033"/>
                  </a:cubicBezTo>
                  <a:lnTo>
                    <a:pt x="297132" y="148747"/>
                  </a:lnTo>
                  <a:cubicBezTo>
                    <a:pt x="296493" y="148747"/>
                    <a:pt x="295854" y="148747"/>
                    <a:pt x="294576" y="148747"/>
                  </a:cubicBezTo>
                  <a:lnTo>
                    <a:pt x="293937" y="148747"/>
                  </a:lnTo>
                  <a:cubicBezTo>
                    <a:pt x="292659" y="148747"/>
                    <a:pt x="291381" y="148747"/>
                    <a:pt x="290103" y="149385"/>
                  </a:cubicBezTo>
                  <a:cubicBezTo>
                    <a:pt x="289464" y="149385"/>
                    <a:pt x="288826" y="150024"/>
                    <a:pt x="288186" y="150662"/>
                  </a:cubicBezTo>
                  <a:cubicBezTo>
                    <a:pt x="286270" y="152577"/>
                    <a:pt x="284991" y="154492"/>
                    <a:pt x="284991" y="157046"/>
                  </a:cubicBezTo>
                  <a:lnTo>
                    <a:pt x="284991" y="159600"/>
                  </a:lnTo>
                  <a:cubicBezTo>
                    <a:pt x="284991" y="159600"/>
                    <a:pt x="284991" y="159600"/>
                    <a:pt x="284991" y="159600"/>
                  </a:cubicBezTo>
                  <a:lnTo>
                    <a:pt x="284991" y="196627"/>
                  </a:lnTo>
                  <a:cubicBezTo>
                    <a:pt x="284991" y="196627"/>
                    <a:pt x="284991" y="196627"/>
                    <a:pt x="284991" y="197265"/>
                  </a:cubicBezTo>
                  <a:cubicBezTo>
                    <a:pt x="284991" y="197265"/>
                    <a:pt x="284991" y="197265"/>
                    <a:pt x="284991" y="197903"/>
                  </a:cubicBezTo>
                  <a:cubicBezTo>
                    <a:pt x="284991" y="197903"/>
                    <a:pt x="284991" y="198542"/>
                    <a:pt x="284991" y="198542"/>
                  </a:cubicBezTo>
                  <a:cubicBezTo>
                    <a:pt x="284991" y="199180"/>
                    <a:pt x="284991" y="199180"/>
                    <a:pt x="284352" y="199819"/>
                  </a:cubicBezTo>
                  <a:cubicBezTo>
                    <a:pt x="284352" y="199819"/>
                    <a:pt x="283713" y="200457"/>
                    <a:pt x="283713" y="200457"/>
                  </a:cubicBezTo>
                  <a:cubicBezTo>
                    <a:pt x="283713" y="201095"/>
                    <a:pt x="283075" y="201095"/>
                    <a:pt x="283075" y="201734"/>
                  </a:cubicBezTo>
                  <a:cubicBezTo>
                    <a:pt x="283075" y="201734"/>
                    <a:pt x="282436" y="201734"/>
                    <a:pt x="282436" y="202372"/>
                  </a:cubicBezTo>
                  <a:cubicBezTo>
                    <a:pt x="281796" y="203011"/>
                    <a:pt x="281796" y="203011"/>
                    <a:pt x="281157" y="203011"/>
                  </a:cubicBezTo>
                  <a:cubicBezTo>
                    <a:pt x="281157" y="203011"/>
                    <a:pt x="280518" y="203011"/>
                    <a:pt x="280518" y="203011"/>
                  </a:cubicBezTo>
                  <a:cubicBezTo>
                    <a:pt x="279880" y="203011"/>
                    <a:pt x="279880" y="203011"/>
                    <a:pt x="279241" y="203011"/>
                  </a:cubicBezTo>
                  <a:cubicBezTo>
                    <a:pt x="279241" y="203011"/>
                    <a:pt x="279241" y="203011"/>
                    <a:pt x="278601" y="203011"/>
                  </a:cubicBezTo>
                  <a:cubicBezTo>
                    <a:pt x="278601" y="203011"/>
                    <a:pt x="278601" y="203011"/>
                    <a:pt x="278601" y="203011"/>
                  </a:cubicBezTo>
                  <a:cubicBezTo>
                    <a:pt x="272211" y="202372"/>
                    <a:pt x="265821" y="203011"/>
                    <a:pt x="260071" y="205564"/>
                  </a:cubicBezTo>
                  <a:cubicBezTo>
                    <a:pt x="258792" y="216417"/>
                    <a:pt x="254959" y="227270"/>
                    <a:pt x="246651" y="234930"/>
                  </a:cubicBezTo>
                  <a:lnTo>
                    <a:pt x="197449" y="286641"/>
                  </a:lnTo>
                  <a:cubicBezTo>
                    <a:pt x="193615" y="290471"/>
                    <a:pt x="189142" y="295578"/>
                    <a:pt x="180836" y="295578"/>
                  </a:cubicBezTo>
                  <a:cubicBezTo>
                    <a:pt x="180836" y="295578"/>
                    <a:pt x="180836" y="295578"/>
                    <a:pt x="180836" y="295578"/>
                  </a:cubicBezTo>
                  <a:cubicBezTo>
                    <a:pt x="172528" y="295578"/>
                    <a:pt x="167417" y="290471"/>
                    <a:pt x="164861" y="287279"/>
                  </a:cubicBezTo>
                  <a:lnTo>
                    <a:pt x="115019" y="234930"/>
                  </a:lnTo>
                  <a:cubicBezTo>
                    <a:pt x="107351" y="226631"/>
                    <a:pt x="102878" y="215779"/>
                    <a:pt x="101600" y="204926"/>
                  </a:cubicBezTo>
                  <a:cubicBezTo>
                    <a:pt x="95849" y="203011"/>
                    <a:pt x="89459" y="201734"/>
                    <a:pt x="83069" y="202372"/>
                  </a:cubicBezTo>
                  <a:cubicBezTo>
                    <a:pt x="83069" y="202372"/>
                    <a:pt x="83069" y="202372"/>
                    <a:pt x="82430" y="202372"/>
                  </a:cubicBezTo>
                  <a:cubicBezTo>
                    <a:pt x="82430" y="202372"/>
                    <a:pt x="82430" y="202372"/>
                    <a:pt x="81792" y="202372"/>
                  </a:cubicBezTo>
                  <a:cubicBezTo>
                    <a:pt x="81153" y="202372"/>
                    <a:pt x="81153" y="202372"/>
                    <a:pt x="80513" y="202372"/>
                  </a:cubicBezTo>
                  <a:cubicBezTo>
                    <a:pt x="80513" y="202372"/>
                    <a:pt x="79874" y="202372"/>
                    <a:pt x="79874" y="202372"/>
                  </a:cubicBezTo>
                  <a:cubicBezTo>
                    <a:pt x="79235" y="202372"/>
                    <a:pt x="79235" y="201734"/>
                    <a:pt x="78597" y="201734"/>
                  </a:cubicBezTo>
                  <a:cubicBezTo>
                    <a:pt x="78597" y="201734"/>
                    <a:pt x="77958" y="201734"/>
                    <a:pt x="77958" y="201095"/>
                  </a:cubicBezTo>
                  <a:cubicBezTo>
                    <a:pt x="77318" y="201095"/>
                    <a:pt x="77318" y="200457"/>
                    <a:pt x="77318" y="199819"/>
                  </a:cubicBezTo>
                  <a:cubicBezTo>
                    <a:pt x="77318" y="199819"/>
                    <a:pt x="76679" y="199180"/>
                    <a:pt x="76679" y="199180"/>
                  </a:cubicBezTo>
                  <a:cubicBezTo>
                    <a:pt x="76679" y="198542"/>
                    <a:pt x="76679" y="198542"/>
                    <a:pt x="76040" y="197903"/>
                  </a:cubicBezTo>
                  <a:cubicBezTo>
                    <a:pt x="76040" y="197903"/>
                    <a:pt x="76040" y="197265"/>
                    <a:pt x="76040" y="197265"/>
                  </a:cubicBezTo>
                  <a:cubicBezTo>
                    <a:pt x="76040" y="197265"/>
                    <a:pt x="76040" y="197265"/>
                    <a:pt x="76040" y="196627"/>
                  </a:cubicBezTo>
                  <a:cubicBezTo>
                    <a:pt x="76040" y="196627"/>
                    <a:pt x="76040" y="196627"/>
                    <a:pt x="76040" y="195988"/>
                  </a:cubicBezTo>
                  <a:lnTo>
                    <a:pt x="76040" y="158961"/>
                  </a:lnTo>
                  <a:cubicBezTo>
                    <a:pt x="76040" y="158961"/>
                    <a:pt x="76040" y="158961"/>
                    <a:pt x="76040" y="158961"/>
                  </a:cubicBezTo>
                  <a:lnTo>
                    <a:pt x="76040" y="157046"/>
                  </a:lnTo>
                  <a:cubicBezTo>
                    <a:pt x="76040" y="154492"/>
                    <a:pt x="74763" y="151939"/>
                    <a:pt x="72845" y="150024"/>
                  </a:cubicBezTo>
                  <a:cubicBezTo>
                    <a:pt x="72207" y="149385"/>
                    <a:pt x="71568" y="149385"/>
                    <a:pt x="70928" y="148747"/>
                  </a:cubicBezTo>
                  <a:cubicBezTo>
                    <a:pt x="69650" y="148108"/>
                    <a:pt x="68373" y="148108"/>
                    <a:pt x="67094" y="148108"/>
                  </a:cubicBezTo>
                  <a:lnTo>
                    <a:pt x="66456" y="148108"/>
                  </a:lnTo>
                  <a:cubicBezTo>
                    <a:pt x="65817" y="148108"/>
                    <a:pt x="64538" y="148108"/>
                    <a:pt x="63899" y="148108"/>
                  </a:cubicBezTo>
                  <a:lnTo>
                    <a:pt x="63899" y="209395"/>
                  </a:lnTo>
                  <a:cubicBezTo>
                    <a:pt x="63899" y="209395"/>
                    <a:pt x="63899" y="209395"/>
                    <a:pt x="63899" y="209395"/>
                  </a:cubicBezTo>
                  <a:lnTo>
                    <a:pt x="63899" y="210671"/>
                  </a:lnTo>
                  <a:cubicBezTo>
                    <a:pt x="64538" y="222163"/>
                    <a:pt x="70289" y="233015"/>
                    <a:pt x="79874" y="239399"/>
                  </a:cubicBezTo>
                  <a:cubicBezTo>
                    <a:pt x="84986" y="243230"/>
                    <a:pt x="88181" y="248975"/>
                    <a:pt x="88181" y="255359"/>
                  </a:cubicBezTo>
                  <a:lnTo>
                    <a:pt x="88181" y="273873"/>
                  </a:lnTo>
                  <a:cubicBezTo>
                    <a:pt x="88181" y="277703"/>
                    <a:pt x="85625" y="280257"/>
                    <a:pt x="81792" y="280257"/>
                  </a:cubicBezTo>
                  <a:cubicBezTo>
                    <a:pt x="77958" y="280257"/>
                    <a:pt x="75402" y="277703"/>
                    <a:pt x="75402" y="273873"/>
                  </a:cubicBezTo>
                  <a:lnTo>
                    <a:pt x="75402" y="255359"/>
                  </a:lnTo>
                  <a:cubicBezTo>
                    <a:pt x="75402" y="252806"/>
                    <a:pt x="74123" y="250890"/>
                    <a:pt x="72207" y="249614"/>
                  </a:cubicBezTo>
                  <a:cubicBezTo>
                    <a:pt x="59427" y="240676"/>
                    <a:pt x="51119" y="225993"/>
                    <a:pt x="50481" y="210671"/>
                  </a:cubicBezTo>
                  <a:cubicBezTo>
                    <a:pt x="50481" y="210033"/>
                    <a:pt x="50481" y="209395"/>
                    <a:pt x="50481" y="208756"/>
                  </a:cubicBezTo>
                  <a:cubicBezTo>
                    <a:pt x="50481" y="208756"/>
                    <a:pt x="50481" y="208756"/>
                    <a:pt x="50481" y="208756"/>
                  </a:cubicBezTo>
                  <a:lnTo>
                    <a:pt x="50481" y="144916"/>
                  </a:lnTo>
                  <a:cubicBezTo>
                    <a:pt x="50481" y="140448"/>
                    <a:pt x="53037" y="137256"/>
                    <a:pt x="56871" y="135979"/>
                  </a:cubicBezTo>
                  <a:cubicBezTo>
                    <a:pt x="59427" y="135341"/>
                    <a:pt x="61983" y="134702"/>
                    <a:pt x="65178" y="134702"/>
                  </a:cubicBezTo>
                  <a:lnTo>
                    <a:pt x="65817" y="134702"/>
                  </a:lnTo>
                  <a:cubicBezTo>
                    <a:pt x="69012" y="134702"/>
                    <a:pt x="71568" y="135341"/>
                    <a:pt x="74763" y="136617"/>
                  </a:cubicBezTo>
                  <a:lnTo>
                    <a:pt x="74763" y="111720"/>
                  </a:lnTo>
                  <a:cubicBezTo>
                    <a:pt x="74763" y="101505"/>
                    <a:pt x="83069" y="93206"/>
                    <a:pt x="93293" y="93206"/>
                  </a:cubicBezTo>
                  <a:cubicBezTo>
                    <a:pt x="95210" y="93206"/>
                    <a:pt x="97766" y="93845"/>
                    <a:pt x="99683" y="94483"/>
                  </a:cubicBezTo>
                  <a:cubicBezTo>
                    <a:pt x="101600" y="86184"/>
                    <a:pt x="109268" y="79800"/>
                    <a:pt x="118214" y="79800"/>
                  </a:cubicBezTo>
                  <a:cubicBezTo>
                    <a:pt x="123326" y="79800"/>
                    <a:pt x="127799" y="81715"/>
                    <a:pt x="131633" y="85546"/>
                  </a:cubicBezTo>
                  <a:cubicBezTo>
                    <a:pt x="132911" y="86822"/>
                    <a:pt x="134189" y="88738"/>
                    <a:pt x="134828" y="90653"/>
                  </a:cubicBezTo>
                  <a:cubicBezTo>
                    <a:pt x="137384" y="89376"/>
                    <a:pt x="139940" y="88738"/>
                    <a:pt x="142496" y="88738"/>
                  </a:cubicBezTo>
                  <a:cubicBezTo>
                    <a:pt x="147607" y="88738"/>
                    <a:pt x="152081" y="90653"/>
                    <a:pt x="155915" y="94483"/>
                  </a:cubicBezTo>
                  <a:cubicBezTo>
                    <a:pt x="159748" y="98313"/>
                    <a:pt x="161666" y="102782"/>
                    <a:pt x="161666" y="107889"/>
                  </a:cubicBezTo>
                  <a:lnTo>
                    <a:pt x="161666" y="114273"/>
                  </a:lnTo>
                  <a:cubicBezTo>
                    <a:pt x="163582" y="113635"/>
                    <a:pt x="165500" y="112997"/>
                    <a:pt x="167417" y="112997"/>
                  </a:cubicBezTo>
                  <a:cubicBezTo>
                    <a:pt x="171889" y="112997"/>
                    <a:pt x="176362" y="114912"/>
                    <a:pt x="179557" y="117465"/>
                  </a:cubicBezTo>
                  <a:cubicBezTo>
                    <a:pt x="182752" y="114273"/>
                    <a:pt x="187225" y="112997"/>
                    <a:pt x="191698" y="112997"/>
                  </a:cubicBezTo>
                  <a:cubicBezTo>
                    <a:pt x="193615" y="112997"/>
                    <a:pt x="195532" y="113635"/>
                    <a:pt x="197449" y="114273"/>
                  </a:cubicBezTo>
                  <a:lnTo>
                    <a:pt x="197449" y="107889"/>
                  </a:lnTo>
                  <a:cubicBezTo>
                    <a:pt x="197449" y="102782"/>
                    <a:pt x="199367" y="98313"/>
                    <a:pt x="203200" y="94483"/>
                  </a:cubicBezTo>
                  <a:cubicBezTo>
                    <a:pt x="207034" y="90653"/>
                    <a:pt x="211507" y="88738"/>
                    <a:pt x="216619" y="88738"/>
                  </a:cubicBezTo>
                  <a:cubicBezTo>
                    <a:pt x="219175" y="88738"/>
                    <a:pt x="222370" y="89376"/>
                    <a:pt x="224287" y="90653"/>
                  </a:cubicBezTo>
                  <a:cubicBezTo>
                    <a:pt x="224926" y="88738"/>
                    <a:pt x="226204" y="87461"/>
                    <a:pt x="227482" y="85546"/>
                  </a:cubicBezTo>
                  <a:cubicBezTo>
                    <a:pt x="231316" y="82354"/>
                    <a:pt x="235789" y="79800"/>
                    <a:pt x="240901" y="79800"/>
                  </a:cubicBezTo>
                  <a:cubicBezTo>
                    <a:pt x="249846" y="79800"/>
                    <a:pt x="257515" y="86184"/>
                    <a:pt x="259431" y="94483"/>
                  </a:cubicBezTo>
                  <a:cubicBezTo>
                    <a:pt x="261349" y="93845"/>
                    <a:pt x="263266" y="93206"/>
                    <a:pt x="265821" y="93206"/>
                  </a:cubicBezTo>
                  <a:cubicBezTo>
                    <a:pt x="276046" y="93206"/>
                    <a:pt x="284352" y="101505"/>
                    <a:pt x="284352" y="111720"/>
                  </a:cubicBezTo>
                  <a:lnTo>
                    <a:pt x="284352" y="137894"/>
                  </a:lnTo>
                  <a:cubicBezTo>
                    <a:pt x="286908" y="136617"/>
                    <a:pt x="290103" y="135979"/>
                    <a:pt x="293298" y="135979"/>
                  </a:cubicBezTo>
                  <a:lnTo>
                    <a:pt x="293937" y="135979"/>
                  </a:lnTo>
                  <a:cubicBezTo>
                    <a:pt x="297132" y="135979"/>
                    <a:pt x="300327" y="136617"/>
                    <a:pt x="302244" y="137256"/>
                  </a:cubicBezTo>
                  <a:cubicBezTo>
                    <a:pt x="306078" y="138533"/>
                    <a:pt x="308634" y="142363"/>
                    <a:pt x="308634" y="146193"/>
                  </a:cubicBezTo>
                  <a:lnTo>
                    <a:pt x="308634" y="210033"/>
                  </a:lnTo>
                  <a:cubicBezTo>
                    <a:pt x="308634" y="210033"/>
                    <a:pt x="308634" y="210033"/>
                    <a:pt x="308634" y="210033"/>
                  </a:cubicBezTo>
                  <a:cubicBezTo>
                    <a:pt x="308634" y="210671"/>
                    <a:pt x="308634" y="211310"/>
                    <a:pt x="308634" y="211948"/>
                  </a:cubicBezTo>
                  <a:cubicBezTo>
                    <a:pt x="309912" y="227270"/>
                    <a:pt x="302244" y="241953"/>
                    <a:pt x="288826" y="250252"/>
                  </a:cubicBezTo>
                  <a:close/>
                </a:path>
              </a:pathLst>
            </a:custGeom>
            <a:grpFill/>
            <a:ln w="6390" cap="flat">
              <a:noFill/>
              <a:prstDash val="solid"/>
              <a:miter/>
            </a:ln>
          </p:spPr>
          <p:txBody>
            <a:bodyPr rtlCol="0" anchor="ctr"/>
            <a:lstStyle/>
            <a:p>
              <a:endParaRPr lang="en-US"/>
            </a:p>
          </p:txBody>
        </p:sp>
        <p:sp>
          <p:nvSpPr>
            <p:cNvPr id="333" name="Graphic 4">
              <a:extLst>
                <a:ext uri="{FF2B5EF4-FFF2-40B4-BE49-F238E27FC236}">
                  <a16:creationId xmlns:a16="http://schemas.microsoft.com/office/drawing/2014/main" id="{1C4B8341-6B84-4BE0-9768-BCC46712F832}"/>
                </a:ext>
              </a:extLst>
            </p:cNvPr>
            <p:cNvSpPr/>
            <p:nvPr/>
          </p:nvSpPr>
          <p:spPr>
            <a:xfrm>
              <a:off x="7329896" y="3439852"/>
              <a:ext cx="12141" cy="52348"/>
            </a:xfrm>
            <a:custGeom>
              <a:avLst/>
              <a:gdLst>
                <a:gd name="connsiteX0" fmla="*/ 639 w 12141"/>
                <a:gd name="connsiteY0" fmla="*/ 52349 h 52348"/>
                <a:gd name="connsiteX1" fmla="*/ 10224 w 12141"/>
                <a:gd name="connsiteY1" fmla="*/ 51072 h 52348"/>
                <a:gd name="connsiteX2" fmla="*/ 12141 w 12141"/>
                <a:gd name="connsiteY2" fmla="*/ 51072 h 52348"/>
                <a:gd name="connsiteX3" fmla="*/ 12141 w 12141"/>
                <a:gd name="connsiteY3" fmla="*/ 30005 h 52348"/>
                <a:gd name="connsiteX4" fmla="*/ 12141 w 12141"/>
                <a:gd name="connsiteY4" fmla="*/ 5745 h 52348"/>
                <a:gd name="connsiteX5" fmla="*/ 10224 w 12141"/>
                <a:gd name="connsiteY5" fmla="*/ 1915 h 52348"/>
                <a:gd name="connsiteX6" fmla="*/ 5751 w 12141"/>
                <a:gd name="connsiteY6" fmla="*/ 0 h 52348"/>
                <a:gd name="connsiteX7" fmla="*/ 0 w 12141"/>
                <a:gd name="connsiteY7" fmla="*/ 5107 h 52348"/>
                <a:gd name="connsiteX8" fmla="*/ 0 w 12141"/>
                <a:gd name="connsiteY8" fmla="*/ 52349 h 5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1" h="52348">
                  <a:moveTo>
                    <a:pt x="639" y="52349"/>
                  </a:moveTo>
                  <a:cubicBezTo>
                    <a:pt x="3834" y="51710"/>
                    <a:pt x="7029" y="51072"/>
                    <a:pt x="10224" y="51072"/>
                  </a:cubicBezTo>
                  <a:cubicBezTo>
                    <a:pt x="10863" y="51072"/>
                    <a:pt x="11502" y="51072"/>
                    <a:pt x="12141" y="51072"/>
                  </a:cubicBezTo>
                  <a:lnTo>
                    <a:pt x="12141" y="30005"/>
                  </a:lnTo>
                  <a:lnTo>
                    <a:pt x="12141" y="5745"/>
                  </a:lnTo>
                  <a:cubicBezTo>
                    <a:pt x="12141" y="4469"/>
                    <a:pt x="11502" y="2553"/>
                    <a:pt x="10224" y="1915"/>
                  </a:cubicBezTo>
                  <a:cubicBezTo>
                    <a:pt x="8946" y="638"/>
                    <a:pt x="7668" y="0"/>
                    <a:pt x="5751" y="0"/>
                  </a:cubicBezTo>
                  <a:cubicBezTo>
                    <a:pt x="2556" y="0"/>
                    <a:pt x="0" y="2553"/>
                    <a:pt x="0" y="5107"/>
                  </a:cubicBezTo>
                  <a:lnTo>
                    <a:pt x="0" y="52349"/>
                  </a:lnTo>
                  <a:close/>
                </a:path>
              </a:pathLst>
            </a:custGeom>
            <a:grpFill/>
            <a:ln w="6390" cap="flat">
              <a:noFill/>
              <a:prstDash val="solid"/>
              <a:miter/>
            </a:ln>
          </p:spPr>
          <p:txBody>
            <a:bodyPr rtlCol="0" anchor="ctr"/>
            <a:lstStyle/>
            <a:p>
              <a:endParaRPr lang="en-US"/>
            </a:p>
          </p:txBody>
        </p:sp>
        <p:sp>
          <p:nvSpPr>
            <p:cNvPr id="334" name="Graphic 4">
              <a:extLst>
                <a:ext uri="{FF2B5EF4-FFF2-40B4-BE49-F238E27FC236}">
                  <a16:creationId xmlns:a16="http://schemas.microsoft.com/office/drawing/2014/main" id="{FE46C678-77FB-4779-A157-1ADD7AE5FA5C}"/>
                </a:ext>
              </a:extLst>
            </p:cNvPr>
            <p:cNvSpPr/>
            <p:nvPr/>
          </p:nvSpPr>
          <p:spPr>
            <a:xfrm>
              <a:off x="7306413" y="3503053"/>
              <a:ext cx="133230" cy="118226"/>
            </a:xfrm>
            <a:custGeom>
              <a:avLst/>
              <a:gdLst>
                <a:gd name="connsiteX0" fmla="*/ 99523 w 133230"/>
                <a:gd name="connsiteY0" fmla="*/ 639 h 118226"/>
                <a:gd name="connsiteX1" fmla="*/ 73963 w 133230"/>
                <a:gd name="connsiteY1" fmla="*/ 10853 h 118226"/>
                <a:gd name="connsiteX2" fmla="*/ 66935 w 133230"/>
                <a:gd name="connsiteY2" fmla="*/ 17875 h 118226"/>
                <a:gd name="connsiteX3" fmla="*/ 59906 w 133230"/>
                <a:gd name="connsiteY3" fmla="*/ 10853 h 118226"/>
                <a:gd name="connsiteX4" fmla="*/ 35624 w 133230"/>
                <a:gd name="connsiteY4" fmla="*/ 0 h 118226"/>
                <a:gd name="connsiteX5" fmla="*/ 34346 w 133230"/>
                <a:gd name="connsiteY5" fmla="*/ 0 h 118226"/>
                <a:gd name="connsiteX6" fmla="*/ 10064 w 133230"/>
                <a:gd name="connsiteY6" fmla="*/ 10853 h 118226"/>
                <a:gd name="connsiteX7" fmla="*/ 10064 w 133230"/>
                <a:gd name="connsiteY7" fmla="*/ 61286 h 118226"/>
                <a:gd name="connsiteX8" fmla="*/ 59906 w 133230"/>
                <a:gd name="connsiteY8" fmla="*/ 113635 h 118226"/>
                <a:gd name="connsiteX9" fmla="*/ 66935 w 133230"/>
                <a:gd name="connsiteY9" fmla="*/ 118104 h 118226"/>
                <a:gd name="connsiteX10" fmla="*/ 73963 w 133230"/>
                <a:gd name="connsiteY10" fmla="*/ 112997 h 118226"/>
                <a:gd name="connsiteX11" fmla="*/ 123166 w 133230"/>
                <a:gd name="connsiteY11" fmla="*/ 61286 h 118226"/>
                <a:gd name="connsiteX12" fmla="*/ 123166 w 133230"/>
                <a:gd name="connsiteY12" fmla="*/ 10215 h 118226"/>
                <a:gd name="connsiteX13" fmla="*/ 99523 w 133230"/>
                <a:gd name="connsiteY13" fmla="*/ 639 h 1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30" h="118226">
                  <a:moveTo>
                    <a:pt x="99523" y="639"/>
                  </a:moveTo>
                  <a:cubicBezTo>
                    <a:pt x="90577" y="0"/>
                    <a:pt x="81631" y="3831"/>
                    <a:pt x="73963" y="10853"/>
                  </a:cubicBezTo>
                  <a:lnTo>
                    <a:pt x="66935" y="17875"/>
                  </a:lnTo>
                  <a:lnTo>
                    <a:pt x="59906" y="10853"/>
                  </a:lnTo>
                  <a:cubicBezTo>
                    <a:pt x="52876" y="3831"/>
                    <a:pt x="44570" y="0"/>
                    <a:pt x="35624" y="0"/>
                  </a:cubicBezTo>
                  <a:cubicBezTo>
                    <a:pt x="34985" y="0"/>
                    <a:pt x="34985" y="0"/>
                    <a:pt x="34346" y="0"/>
                  </a:cubicBezTo>
                  <a:cubicBezTo>
                    <a:pt x="25400" y="0"/>
                    <a:pt x="17093" y="3831"/>
                    <a:pt x="10064" y="10853"/>
                  </a:cubicBezTo>
                  <a:cubicBezTo>
                    <a:pt x="-3355" y="24898"/>
                    <a:pt x="-3355" y="47880"/>
                    <a:pt x="10064" y="61286"/>
                  </a:cubicBezTo>
                  <a:lnTo>
                    <a:pt x="59906" y="113635"/>
                  </a:lnTo>
                  <a:cubicBezTo>
                    <a:pt x="63101" y="116827"/>
                    <a:pt x="64379" y="118742"/>
                    <a:pt x="66935" y="118104"/>
                  </a:cubicBezTo>
                  <a:cubicBezTo>
                    <a:pt x="69491" y="118104"/>
                    <a:pt x="71407" y="116189"/>
                    <a:pt x="73963" y="112997"/>
                  </a:cubicBezTo>
                  <a:lnTo>
                    <a:pt x="123166" y="61286"/>
                  </a:lnTo>
                  <a:cubicBezTo>
                    <a:pt x="136585" y="47242"/>
                    <a:pt x="136585" y="24259"/>
                    <a:pt x="123166" y="10215"/>
                  </a:cubicBezTo>
                  <a:cubicBezTo>
                    <a:pt x="117415" y="4469"/>
                    <a:pt x="108469" y="639"/>
                    <a:pt x="99523" y="639"/>
                  </a:cubicBezTo>
                  <a:close/>
                </a:path>
              </a:pathLst>
            </a:custGeom>
            <a:grpFill/>
            <a:ln w="6390" cap="flat">
              <a:noFill/>
              <a:prstDash val="solid"/>
              <a:miter/>
            </a:ln>
          </p:spPr>
          <p:txBody>
            <a:bodyPr rtlCol="0" anchor="ctr"/>
            <a:lstStyle/>
            <a:p>
              <a:endParaRPr lang="en-US"/>
            </a:p>
          </p:txBody>
        </p:sp>
        <p:sp>
          <p:nvSpPr>
            <p:cNvPr id="335" name="Graphic 4">
              <a:extLst>
                <a:ext uri="{FF2B5EF4-FFF2-40B4-BE49-F238E27FC236}">
                  <a16:creationId xmlns:a16="http://schemas.microsoft.com/office/drawing/2014/main" id="{DD26E19D-82A9-4E00-B8A8-FDAD1B14FED0}"/>
                </a:ext>
              </a:extLst>
            </p:cNvPr>
            <p:cNvSpPr/>
            <p:nvPr/>
          </p:nvSpPr>
          <p:spPr>
            <a:xfrm>
              <a:off x="7305615" y="3431553"/>
              <a:ext cx="12140" cy="75969"/>
            </a:xfrm>
            <a:custGeom>
              <a:avLst/>
              <a:gdLst>
                <a:gd name="connsiteX0" fmla="*/ 639 w 12140"/>
                <a:gd name="connsiteY0" fmla="*/ 19790 h 75969"/>
                <a:gd name="connsiteX1" fmla="*/ 639 w 12140"/>
                <a:gd name="connsiteY1" fmla="*/ 19790 h 75969"/>
                <a:gd name="connsiteX2" fmla="*/ 639 w 12140"/>
                <a:gd name="connsiteY2" fmla="*/ 75969 h 75969"/>
                <a:gd name="connsiteX3" fmla="*/ 1917 w 12140"/>
                <a:gd name="connsiteY3" fmla="*/ 74054 h 75969"/>
                <a:gd name="connsiteX4" fmla="*/ 12140 w 12140"/>
                <a:gd name="connsiteY4" fmla="*/ 65755 h 75969"/>
                <a:gd name="connsiteX5" fmla="*/ 12140 w 12140"/>
                <a:gd name="connsiteY5" fmla="*/ 14683 h 75969"/>
                <a:gd name="connsiteX6" fmla="*/ 12140 w 12140"/>
                <a:gd name="connsiteY6" fmla="*/ 14683 h 75969"/>
                <a:gd name="connsiteX7" fmla="*/ 12140 w 12140"/>
                <a:gd name="connsiteY7" fmla="*/ 13406 h 75969"/>
                <a:gd name="connsiteX8" fmla="*/ 12140 w 12140"/>
                <a:gd name="connsiteY8" fmla="*/ 5745 h 75969"/>
                <a:gd name="connsiteX9" fmla="*/ 10224 w 12140"/>
                <a:gd name="connsiteY9" fmla="*/ 1915 h 75969"/>
                <a:gd name="connsiteX10" fmla="*/ 5750 w 12140"/>
                <a:gd name="connsiteY10" fmla="*/ 0 h 75969"/>
                <a:gd name="connsiteX11" fmla="*/ 0 w 12140"/>
                <a:gd name="connsiteY11" fmla="*/ 5745 h 75969"/>
                <a:gd name="connsiteX12" fmla="*/ 0 w 12140"/>
                <a:gd name="connsiteY12" fmla="*/ 18513 h 75969"/>
                <a:gd name="connsiteX13" fmla="*/ 639 w 12140"/>
                <a:gd name="connsiteY13" fmla="*/ 19790 h 7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40" h="75969">
                  <a:moveTo>
                    <a:pt x="639" y="19790"/>
                  </a:moveTo>
                  <a:cubicBezTo>
                    <a:pt x="639" y="19790"/>
                    <a:pt x="639" y="19790"/>
                    <a:pt x="639" y="19790"/>
                  </a:cubicBezTo>
                  <a:lnTo>
                    <a:pt x="639" y="75969"/>
                  </a:lnTo>
                  <a:cubicBezTo>
                    <a:pt x="1278" y="75331"/>
                    <a:pt x="1917" y="74692"/>
                    <a:pt x="1917" y="74054"/>
                  </a:cubicBezTo>
                  <a:cubicBezTo>
                    <a:pt x="5111" y="70862"/>
                    <a:pt x="8306" y="68308"/>
                    <a:pt x="12140" y="65755"/>
                  </a:cubicBezTo>
                  <a:lnTo>
                    <a:pt x="12140" y="14683"/>
                  </a:lnTo>
                  <a:cubicBezTo>
                    <a:pt x="12140" y="14683"/>
                    <a:pt x="12140" y="14683"/>
                    <a:pt x="12140" y="14683"/>
                  </a:cubicBezTo>
                  <a:cubicBezTo>
                    <a:pt x="12140" y="14044"/>
                    <a:pt x="12140" y="14044"/>
                    <a:pt x="12140" y="13406"/>
                  </a:cubicBezTo>
                  <a:lnTo>
                    <a:pt x="12140" y="5745"/>
                  </a:lnTo>
                  <a:cubicBezTo>
                    <a:pt x="12140" y="4468"/>
                    <a:pt x="11501" y="2553"/>
                    <a:pt x="10224" y="1915"/>
                  </a:cubicBezTo>
                  <a:cubicBezTo>
                    <a:pt x="8945" y="638"/>
                    <a:pt x="7668" y="0"/>
                    <a:pt x="5750" y="0"/>
                  </a:cubicBezTo>
                  <a:cubicBezTo>
                    <a:pt x="2555" y="0"/>
                    <a:pt x="0" y="2553"/>
                    <a:pt x="0" y="5745"/>
                  </a:cubicBezTo>
                  <a:lnTo>
                    <a:pt x="0" y="18513"/>
                  </a:lnTo>
                  <a:cubicBezTo>
                    <a:pt x="639" y="19152"/>
                    <a:pt x="639" y="19152"/>
                    <a:pt x="639" y="19790"/>
                  </a:cubicBezTo>
                  <a:close/>
                </a:path>
              </a:pathLst>
            </a:custGeom>
            <a:grpFill/>
            <a:ln w="6390" cap="flat">
              <a:noFill/>
              <a:prstDash val="solid"/>
              <a:miter/>
            </a:ln>
          </p:spPr>
          <p:txBody>
            <a:bodyPr rtlCol="0" anchor="ctr"/>
            <a:lstStyle/>
            <a:p>
              <a:endParaRPr lang="en-US"/>
            </a:p>
          </p:txBody>
        </p:sp>
      </p:grpSp>
      <p:grpSp>
        <p:nvGrpSpPr>
          <p:cNvPr id="357" name="Graphic 4">
            <a:extLst>
              <a:ext uri="{FF2B5EF4-FFF2-40B4-BE49-F238E27FC236}">
                <a16:creationId xmlns:a16="http://schemas.microsoft.com/office/drawing/2014/main" id="{8A43FEE8-F388-4EC0-9B03-5B72CBE36470}"/>
              </a:ext>
            </a:extLst>
          </p:cNvPr>
          <p:cNvGrpSpPr/>
          <p:nvPr/>
        </p:nvGrpSpPr>
        <p:grpSpPr>
          <a:xfrm>
            <a:off x="9905016" y="3371348"/>
            <a:ext cx="595605" cy="614918"/>
            <a:chOff x="905454" y="918179"/>
            <a:chExt cx="361674" cy="361333"/>
          </a:xfrm>
          <a:solidFill>
            <a:srgbClr val="007CB0"/>
          </a:solidFill>
        </p:grpSpPr>
        <p:sp>
          <p:nvSpPr>
            <p:cNvPr id="358" name="Graphic 4">
              <a:extLst>
                <a:ext uri="{FF2B5EF4-FFF2-40B4-BE49-F238E27FC236}">
                  <a16:creationId xmlns:a16="http://schemas.microsoft.com/office/drawing/2014/main" id="{A56ECA66-BE9B-4C06-9441-DF8977EDE271}"/>
                </a:ext>
              </a:extLst>
            </p:cNvPr>
            <p:cNvSpPr/>
            <p:nvPr/>
          </p:nvSpPr>
          <p:spPr>
            <a:xfrm>
              <a:off x="905454" y="918179"/>
              <a:ext cx="361674" cy="361333"/>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229399 w 361674"/>
                <a:gd name="connsiteY5" fmla="*/ 91291 h 361333"/>
                <a:gd name="connsiteX6" fmla="*/ 272211 w 361674"/>
                <a:gd name="connsiteY6" fmla="*/ 134064 h 361333"/>
                <a:gd name="connsiteX7" fmla="*/ 229399 w 361674"/>
                <a:gd name="connsiteY7" fmla="*/ 176836 h 361333"/>
                <a:gd name="connsiteX8" fmla="*/ 186586 w 361674"/>
                <a:gd name="connsiteY8" fmla="*/ 134064 h 361333"/>
                <a:gd name="connsiteX9" fmla="*/ 229399 w 361674"/>
                <a:gd name="connsiteY9" fmla="*/ 91291 h 361333"/>
                <a:gd name="connsiteX10" fmla="*/ 130355 w 361674"/>
                <a:gd name="connsiteY10" fmla="*/ 91291 h 361333"/>
                <a:gd name="connsiteX11" fmla="*/ 173167 w 361674"/>
                <a:gd name="connsiteY11" fmla="*/ 134064 h 361333"/>
                <a:gd name="connsiteX12" fmla="*/ 130355 w 361674"/>
                <a:gd name="connsiteY12" fmla="*/ 176836 h 361333"/>
                <a:gd name="connsiteX13" fmla="*/ 87542 w 361674"/>
                <a:gd name="connsiteY13" fmla="*/ 134064 h 361333"/>
                <a:gd name="connsiteX14" fmla="*/ 130355 w 361674"/>
                <a:gd name="connsiteY14" fmla="*/ 91291 h 361333"/>
                <a:gd name="connsiteX15" fmla="*/ 305439 w 361674"/>
                <a:gd name="connsiteY15" fmla="*/ 253444 h 361333"/>
                <a:gd name="connsiteX16" fmla="*/ 299049 w 361674"/>
                <a:gd name="connsiteY16" fmla="*/ 259828 h 361333"/>
                <a:gd name="connsiteX17" fmla="*/ 160387 w 361674"/>
                <a:gd name="connsiteY17" fmla="*/ 259828 h 361333"/>
                <a:gd name="connsiteX18" fmla="*/ 153998 w 361674"/>
                <a:gd name="connsiteY18" fmla="*/ 253444 h 361333"/>
                <a:gd name="connsiteX19" fmla="*/ 153998 w 361674"/>
                <a:gd name="connsiteY19" fmla="*/ 241953 h 361333"/>
                <a:gd name="connsiteX20" fmla="*/ 170611 w 361674"/>
                <a:gd name="connsiteY20" fmla="*/ 199180 h 361333"/>
                <a:gd name="connsiteX21" fmla="*/ 149525 w 361674"/>
                <a:gd name="connsiteY21" fmla="*/ 194711 h 361333"/>
                <a:gd name="connsiteX22" fmla="*/ 111185 w 361674"/>
                <a:gd name="connsiteY22" fmla="*/ 194711 h 361333"/>
                <a:gd name="connsiteX23" fmla="*/ 67733 w 361674"/>
                <a:gd name="connsiteY23" fmla="*/ 236846 h 361333"/>
                <a:gd name="connsiteX24" fmla="*/ 67733 w 361674"/>
                <a:gd name="connsiteY24" fmla="*/ 254083 h 361333"/>
                <a:gd name="connsiteX25" fmla="*/ 61343 w 361674"/>
                <a:gd name="connsiteY25" fmla="*/ 260467 h 361333"/>
                <a:gd name="connsiteX26" fmla="*/ 54954 w 361674"/>
                <a:gd name="connsiteY26" fmla="*/ 254083 h 361333"/>
                <a:gd name="connsiteX27" fmla="*/ 54954 w 361674"/>
                <a:gd name="connsiteY27" fmla="*/ 236846 h 361333"/>
                <a:gd name="connsiteX28" fmla="*/ 111185 w 361674"/>
                <a:gd name="connsiteY28" fmla="*/ 181944 h 361333"/>
                <a:gd name="connsiteX29" fmla="*/ 149525 w 361674"/>
                <a:gd name="connsiteY29" fmla="*/ 181944 h 361333"/>
                <a:gd name="connsiteX30" fmla="*/ 180835 w 361674"/>
                <a:gd name="connsiteY30" fmla="*/ 190881 h 361333"/>
                <a:gd name="connsiteX31" fmla="*/ 210229 w 361674"/>
                <a:gd name="connsiteY31" fmla="*/ 181944 h 361333"/>
                <a:gd name="connsiteX32" fmla="*/ 248569 w 361674"/>
                <a:gd name="connsiteY32" fmla="*/ 181944 h 361333"/>
                <a:gd name="connsiteX33" fmla="*/ 304800 w 361674"/>
                <a:gd name="connsiteY33" fmla="*/ 242591 h 361333"/>
                <a:gd name="connsiteX34" fmla="*/ 304800 w 361674"/>
                <a:gd name="connsiteY34" fmla="*/ 25344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1674" h="361333">
                  <a:moveTo>
                    <a:pt x="180835" y="0"/>
                  </a:moveTo>
                  <a:cubicBezTo>
                    <a:pt x="80513" y="0"/>
                    <a:pt x="0" y="81077"/>
                    <a:pt x="0" y="180667"/>
                  </a:cubicBezTo>
                  <a:cubicBezTo>
                    <a:pt x="0" y="280895"/>
                    <a:pt x="81152" y="361333"/>
                    <a:pt x="180835" y="361333"/>
                  </a:cubicBezTo>
                  <a:cubicBezTo>
                    <a:pt x="280518" y="361333"/>
                    <a:pt x="361670" y="280257"/>
                    <a:pt x="361670" y="180667"/>
                  </a:cubicBezTo>
                  <a:cubicBezTo>
                    <a:pt x="362309" y="81077"/>
                    <a:pt x="281157" y="0"/>
                    <a:pt x="180835" y="0"/>
                  </a:cubicBezTo>
                  <a:close/>
                  <a:moveTo>
                    <a:pt x="229399" y="91291"/>
                  </a:moveTo>
                  <a:cubicBezTo>
                    <a:pt x="253042" y="91291"/>
                    <a:pt x="272211" y="110443"/>
                    <a:pt x="272211" y="134064"/>
                  </a:cubicBezTo>
                  <a:cubicBezTo>
                    <a:pt x="272211" y="157684"/>
                    <a:pt x="253042" y="176836"/>
                    <a:pt x="229399" y="176836"/>
                  </a:cubicBezTo>
                  <a:cubicBezTo>
                    <a:pt x="205756" y="176836"/>
                    <a:pt x="186586" y="157684"/>
                    <a:pt x="186586" y="134064"/>
                  </a:cubicBezTo>
                  <a:cubicBezTo>
                    <a:pt x="186586" y="111081"/>
                    <a:pt x="205756" y="91291"/>
                    <a:pt x="229399" y="91291"/>
                  </a:cubicBezTo>
                  <a:close/>
                  <a:moveTo>
                    <a:pt x="130355" y="91291"/>
                  </a:moveTo>
                  <a:cubicBezTo>
                    <a:pt x="153998" y="91291"/>
                    <a:pt x="173167" y="110443"/>
                    <a:pt x="173167" y="134064"/>
                  </a:cubicBezTo>
                  <a:cubicBezTo>
                    <a:pt x="173167" y="157684"/>
                    <a:pt x="153998" y="176836"/>
                    <a:pt x="130355" y="176836"/>
                  </a:cubicBezTo>
                  <a:cubicBezTo>
                    <a:pt x="106712" y="176836"/>
                    <a:pt x="87542" y="157684"/>
                    <a:pt x="87542" y="134064"/>
                  </a:cubicBezTo>
                  <a:cubicBezTo>
                    <a:pt x="87542" y="111081"/>
                    <a:pt x="106712" y="91291"/>
                    <a:pt x="130355" y="91291"/>
                  </a:cubicBezTo>
                  <a:close/>
                  <a:moveTo>
                    <a:pt x="305439" y="253444"/>
                  </a:moveTo>
                  <a:cubicBezTo>
                    <a:pt x="305439" y="257275"/>
                    <a:pt x="302883" y="259828"/>
                    <a:pt x="299049" y="259828"/>
                  </a:cubicBezTo>
                  <a:lnTo>
                    <a:pt x="160387" y="259828"/>
                  </a:lnTo>
                  <a:cubicBezTo>
                    <a:pt x="156553" y="259828"/>
                    <a:pt x="153998" y="257275"/>
                    <a:pt x="153998" y="253444"/>
                  </a:cubicBezTo>
                  <a:lnTo>
                    <a:pt x="153998" y="241953"/>
                  </a:lnTo>
                  <a:cubicBezTo>
                    <a:pt x="153998" y="225355"/>
                    <a:pt x="160387" y="210033"/>
                    <a:pt x="170611" y="199180"/>
                  </a:cubicBezTo>
                  <a:cubicBezTo>
                    <a:pt x="164221" y="195988"/>
                    <a:pt x="157192" y="194711"/>
                    <a:pt x="149525" y="194711"/>
                  </a:cubicBezTo>
                  <a:lnTo>
                    <a:pt x="111185" y="194711"/>
                  </a:lnTo>
                  <a:cubicBezTo>
                    <a:pt x="84347" y="194711"/>
                    <a:pt x="67733" y="211310"/>
                    <a:pt x="67733" y="236846"/>
                  </a:cubicBezTo>
                  <a:lnTo>
                    <a:pt x="67733" y="254083"/>
                  </a:lnTo>
                  <a:cubicBezTo>
                    <a:pt x="67733" y="257913"/>
                    <a:pt x="65177" y="260467"/>
                    <a:pt x="61343" y="260467"/>
                  </a:cubicBezTo>
                  <a:cubicBezTo>
                    <a:pt x="57509" y="260467"/>
                    <a:pt x="54954" y="257913"/>
                    <a:pt x="54954" y="254083"/>
                  </a:cubicBezTo>
                  <a:lnTo>
                    <a:pt x="54954" y="236846"/>
                  </a:lnTo>
                  <a:cubicBezTo>
                    <a:pt x="54954" y="204287"/>
                    <a:pt x="77957" y="181944"/>
                    <a:pt x="111185" y="181944"/>
                  </a:cubicBezTo>
                  <a:lnTo>
                    <a:pt x="149525" y="181944"/>
                  </a:lnTo>
                  <a:cubicBezTo>
                    <a:pt x="161665" y="181944"/>
                    <a:pt x="171889" y="185135"/>
                    <a:pt x="180835" y="190881"/>
                  </a:cubicBezTo>
                  <a:cubicBezTo>
                    <a:pt x="189142" y="185135"/>
                    <a:pt x="199366" y="181944"/>
                    <a:pt x="210229" y="181944"/>
                  </a:cubicBezTo>
                  <a:lnTo>
                    <a:pt x="248569" y="181944"/>
                  </a:lnTo>
                  <a:cubicBezTo>
                    <a:pt x="279879" y="181944"/>
                    <a:pt x="304800" y="208756"/>
                    <a:pt x="304800" y="242591"/>
                  </a:cubicBezTo>
                  <a:lnTo>
                    <a:pt x="304800" y="253444"/>
                  </a:lnTo>
                  <a:close/>
                </a:path>
              </a:pathLst>
            </a:custGeom>
            <a:solidFill>
              <a:srgbClr val="007CB0"/>
            </a:solidFill>
            <a:ln w="6390" cap="flat">
              <a:noFill/>
              <a:prstDash val="solid"/>
              <a:miter/>
            </a:ln>
          </p:spPr>
          <p:txBody>
            <a:bodyPr rtlCol="0" anchor="ctr"/>
            <a:lstStyle/>
            <a:p>
              <a:endParaRPr lang="en-US"/>
            </a:p>
          </p:txBody>
        </p:sp>
        <p:sp>
          <p:nvSpPr>
            <p:cNvPr id="359" name="Graphic 4">
              <a:extLst>
                <a:ext uri="{FF2B5EF4-FFF2-40B4-BE49-F238E27FC236}">
                  <a16:creationId xmlns:a16="http://schemas.microsoft.com/office/drawing/2014/main" id="{CCB45FA9-A78A-4739-A5F3-B16F992E17F1}"/>
                </a:ext>
              </a:extLst>
            </p:cNvPr>
            <p:cNvSpPr/>
            <p:nvPr/>
          </p:nvSpPr>
          <p:spPr>
            <a:xfrm>
              <a:off x="1005776" y="1022876"/>
              <a:ext cx="60065" cy="60009"/>
            </a:xfrm>
            <a:custGeom>
              <a:avLst/>
              <a:gdLst>
                <a:gd name="connsiteX0" fmla="*/ 30033 w 60065"/>
                <a:gd name="connsiteY0" fmla="*/ 60009 h 60009"/>
                <a:gd name="connsiteX1" fmla="*/ 60065 w 60065"/>
                <a:gd name="connsiteY1" fmla="*/ 30005 h 60009"/>
                <a:gd name="connsiteX2" fmla="*/ 30033 w 60065"/>
                <a:gd name="connsiteY2" fmla="*/ 0 h 60009"/>
                <a:gd name="connsiteX3" fmla="*/ 0 w 60065"/>
                <a:gd name="connsiteY3" fmla="*/ 30005 h 60009"/>
                <a:gd name="connsiteX4" fmla="*/ 30033 w 60065"/>
                <a:gd name="connsiteY4" fmla="*/ 60009 h 6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5" h="60009">
                  <a:moveTo>
                    <a:pt x="30033" y="60009"/>
                  </a:moveTo>
                  <a:cubicBezTo>
                    <a:pt x="46647" y="60009"/>
                    <a:pt x="60065" y="46603"/>
                    <a:pt x="60065" y="30005"/>
                  </a:cubicBezTo>
                  <a:cubicBezTo>
                    <a:pt x="60065" y="13406"/>
                    <a:pt x="46647" y="0"/>
                    <a:pt x="30033" y="0"/>
                  </a:cubicBezTo>
                  <a:cubicBezTo>
                    <a:pt x="13419" y="0"/>
                    <a:pt x="0" y="13406"/>
                    <a:pt x="0" y="30005"/>
                  </a:cubicBezTo>
                  <a:cubicBezTo>
                    <a:pt x="0" y="46603"/>
                    <a:pt x="13419" y="60009"/>
                    <a:pt x="30033" y="60009"/>
                  </a:cubicBezTo>
                  <a:close/>
                </a:path>
              </a:pathLst>
            </a:custGeom>
            <a:solidFill>
              <a:srgbClr val="007CB0"/>
            </a:solidFill>
            <a:ln w="6390" cap="flat">
              <a:noFill/>
              <a:prstDash val="solid"/>
              <a:miter/>
            </a:ln>
          </p:spPr>
          <p:txBody>
            <a:bodyPr rtlCol="0" anchor="ctr"/>
            <a:lstStyle/>
            <a:p>
              <a:endParaRPr lang="en-US"/>
            </a:p>
          </p:txBody>
        </p:sp>
      </p:grpSp>
      <p:grpSp>
        <p:nvGrpSpPr>
          <p:cNvPr id="375" name="Graphic 6">
            <a:extLst>
              <a:ext uri="{FF2B5EF4-FFF2-40B4-BE49-F238E27FC236}">
                <a16:creationId xmlns:a16="http://schemas.microsoft.com/office/drawing/2014/main" id="{160B7058-5E73-44D6-B6A8-3A375CFB52B8}"/>
              </a:ext>
            </a:extLst>
          </p:cNvPr>
          <p:cNvGrpSpPr/>
          <p:nvPr/>
        </p:nvGrpSpPr>
        <p:grpSpPr>
          <a:xfrm>
            <a:off x="8734464" y="5206922"/>
            <a:ext cx="589481" cy="628641"/>
            <a:chOff x="5099808" y="917540"/>
            <a:chExt cx="362309" cy="361971"/>
          </a:xfrm>
          <a:solidFill>
            <a:schemeClr val="accent4"/>
          </a:solidFill>
        </p:grpSpPr>
        <p:sp>
          <p:nvSpPr>
            <p:cNvPr id="376" name="Graphic 6">
              <a:extLst>
                <a:ext uri="{FF2B5EF4-FFF2-40B4-BE49-F238E27FC236}">
                  <a16:creationId xmlns:a16="http://schemas.microsoft.com/office/drawing/2014/main" id="{2EDE528A-CF79-4138-9987-56D7B761F315}"/>
                </a:ext>
              </a:extLst>
            </p:cNvPr>
            <p:cNvSpPr/>
            <p:nvPr/>
          </p:nvSpPr>
          <p:spPr>
            <a:xfrm>
              <a:off x="5257640" y="1104591"/>
              <a:ext cx="47285" cy="34473"/>
            </a:xfrm>
            <a:custGeom>
              <a:avLst/>
              <a:gdLst>
                <a:gd name="connsiteX0" fmla="*/ 47286 w 47285"/>
                <a:gd name="connsiteY0" fmla="*/ 17237 h 34473"/>
                <a:gd name="connsiteX1" fmla="*/ 35784 w 47285"/>
                <a:gd name="connsiteY1" fmla="*/ 0 h 34473"/>
                <a:gd name="connsiteX2" fmla="*/ 11502 w 47285"/>
                <a:gd name="connsiteY2" fmla="*/ 0 h 34473"/>
                <a:gd name="connsiteX3" fmla="*/ 0 w 47285"/>
                <a:gd name="connsiteY3" fmla="*/ 17237 h 34473"/>
                <a:gd name="connsiteX4" fmla="*/ 11502 w 47285"/>
                <a:gd name="connsiteY4" fmla="*/ 34474 h 34473"/>
                <a:gd name="connsiteX5" fmla="*/ 35784 w 47285"/>
                <a:gd name="connsiteY5" fmla="*/ 34474 h 3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85" h="34473">
                  <a:moveTo>
                    <a:pt x="47286" y="17237"/>
                  </a:moveTo>
                  <a:lnTo>
                    <a:pt x="35784" y="0"/>
                  </a:lnTo>
                  <a:lnTo>
                    <a:pt x="11502" y="0"/>
                  </a:lnTo>
                  <a:lnTo>
                    <a:pt x="0" y="17237"/>
                  </a:lnTo>
                  <a:lnTo>
                    <a:pt x="11502" y="34474"/>
                  </a:lnTo>
                  <a:lnTo>
                    <a:pt x="35784" y="34474"/>
                  </a:lnTo>
                  <a:close/>
                </a:path>
              </a:pathLst>
            </a:custGeom>
            <a:grpFill/>
            <a:ln w="6390" cap="flat">
              <a:noFill/>
              <a:prstDash val="solid"/>
              <a:miter/>
            </a:ln>
          </p:spPr>
          <p:txBody>
            <a:bodyPr rtlCol="0" anchor="ctr"/>
            <a:lstStyle/>
            <a:p>
              <a:endParaRPr lang="en-US"/>
            </a:p>
          </p:txBody>
        </p:sp>
        <p:sp>
          <p:nvSpPr>
            <p:cNvPr id="377" name="Graphic 6">
              <a:extLst>
                <a:ext uri="{FF2B5EF4-FFF2-40B4-BE49-F238E27FC236}">
                  <a16:creationId xmlns:a16="http://schemas.microsoft.com/office/drawing/2014/main" id="{2A4230E3-0710-4CDB-BB58-90D585647484}"/>
                </a:ext>
              </a:extLst>
            </p:cNvPr>
            <p:cNvSpPr/>
            <p:nvPr/>
          </p:nvSpPr>
          <p:spPr>
            <a:xfrm>
              <a:off x="5331124" y="1050966"/>
              <a:ext cx="33227" cy="26812"/>
            </a:xfrm>
            <a:custGeom>
              <a:avLst/>
              <a:gdLst>
                <a:gd name="connsiteX0" fmla="*/ 8946 w 33227"/>
                <a:gd name="connsiteY0" fmla="*/ 26813 h 26812"/>
                <a:gd name="connsiteX1" fmla="*/ 33228 w 33227"/>
                <a:gd name="connsiteY1" fmla="*/ 2554 h 26812"/>
                <a:gd name="connsiteX2" fmla="*/ 28116 w 33227"/>
                <a:gd name="connsiteY2" fmla="*/ 0 h 26812"/>
                <a:gd name="connsiteX3" fmla="*/ 0 w 33227"/>
                <a:gd name="connsiteY3" fmla="*/ 14045 h 26812"/>
                <a:gd name="connsiteX4" fmla="*/ 8946 w 33227"/>
                <a:gd name="connsiteY4" fmla="*/ 26813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7" h="26812">
                  <a:moveTo>
                    <a:pt x="8946" y="26813"/>
                  </a:moveTo>
                  <a:lnTo>
                    <a:pt x="33228" y="2554"/>
                  </a:lnTo>
                  <a:lnTo>
                    <a:pt x="28116" y="0"/>
                  </a:lnTo>
                  <a:lnTo>
                    <a:pt x="0" y="14045"/>
                  </a:lnTo>
                  <a:cubicBezTo>
                    <a:pt x="3834" y="17875"/>
                    <a:pt x="6390" y="21706"/>
                    <a:pt x="8946" y="26813"/>
                  </a:cubicBezTo>
                  <a:close/>
                </a:path>
              </a:pathLst>
            </a:custGeom>
            <a:grpFill/>
            <a:ln w="6390" cap="flat">
              <a:noFill/>
              <a:prstDash val="solid"/>
              <a:miter/>
            </a:ln>
          </p:spPr>
          <p:txBody>
            <a:bodyPr rtlCol="0" anchor="ctr"/>
            <a:lstStyle/>
            <a:p>
              <a:endParaRPr lang="en-US"/>
            </a:p>
          </p:txBody>
        </p:sp>
        <p:sp>
          <p:nvSpPr>
            <p:cNvPr id="378" name="Graphic 6">
              <a:extLst>
                <a:ext uri="{FF2B5EF4-FFF2-40B4-BE49-F238E27FC236}">
                  <a16:creationId xmlns:a16="http://schemas.microsoft.com/office/drawing/2014/main" id="{EB4C686E-09A6-4134-BCF1-E4B024028B5B}"/>
                </a:ext>
              </a:extLst>
            </p:cNvPr>
            <p:cNvSpPr/>
            <p:nvPr/>
          </p:nvSpPr>
          <p:spPr>
            <a:xfrm>
              <a:off x="5225051" y="1128212"/>
              <a:ext cx="32588" cy="41495"/>
            </a:xfrm>
            <a:custGeom>
              <a:avLst/>
              <a:gdLst>
                <a:gd name="connsiteX0" fmla="*/ 21087 w 32588"/>
                <a:gd name="connsiteY0" fmla="*/ 0 h 41495"/>
                <a:gd name="connsiteX1" fmla="*/ 0 w 32588"/>
                <a:gd name="connsiteY1" fmla="*/ 0 h 41495"/>
                <a:gd name="connsiteX2" fmla="*/ 14058 w 32588"/>
                <a:gd name="connsiteY2" fmla="*/ 41496 h 41495"/>
                <a:gd name="connsiteX3" fmla="*/ 32589 w 32588"/>
                <a:gd name="connsiteY3" fmla="*/ 16598 h 41495"/>
                <a:gd name="connsiteX4" fmla="*/ 21087 w 32588"/>
                <a:gd name="connsiteY4" fmla="*/ 0 h 4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1495">
                  <a:moveTo>
                    <a:pt x="21087" y="0"/>
                  </a:moveTo>
                  <a:lnTo>
                    <a:pt x="0" y="0"/>
                  </a:lnTo>
                  <a:cubicBezTo>
                    <a:pt x="1278" y="15960"/>
                    <a:pt x="6390" y="30643"/>
                    <a:pt x="14058" y="41496"/>
                  </a:cubicBezTo>
                  <a:lnTo>
                    <a:pt x="32589" y="16598"/>
                  </a:lnTo>
                  <a:lnTo>
                    <a:pt x="21087" y="0"/>
                  </a:lnTo>
                  <a:close/>
                </a:path>
              </a:pathLst>
            </a:custGeom>
            <a:grpFill/>
            <a:ln w="6390" cap="flat">
              <a:noFill/>
              <a:prstDash val="solid"/>
              <a:miter/>
            </a:ln>
          </p:spPr>
          <p:txBody>
            <a:bodyPr rtlCol="0" anchor="ctr"/>
            <a:lstStyle/>
            <a:p>
              <a:endParaRPr lang="en-US"/>
            </a:p>
          </p:txBody>
        </p:sp>
        <p:sp>
          <p:nvSpPr>
            <p:cNvPr id="379" name="Graphic 6">
              <a:extLst>
                <a:ext uri="{FF2B5EF4-FFF2-40B4-BE49-F238E27FC236}">
                  <a16:creationId xmlns:a16="http://schemas.microsoft.com/office/drawing/2014/main" id="{5CD7EA11-B776-463D-83AD-266A14DF9E01}"/>
                </a:ext>
              </a:extLst>
            </p:cNvPr>
            <p:cNvSpPr/>
            <p:nvPr/>
          </p:nvSpPr>
          <p:spPr>
            <a:xfrm>
              <a:off x="5248055" y="1049689"/>
              <a:ext cx="66455" cy="42134"/>
            </a:xfrm>
            <a:custGeom>
              <a:avLst/>
              <a:gdLst>
                <a:gd name="connsiteX0" fmla="*/ 20448 w 66455"/>
                <a:gd name="connsiteY0" fmla="*/ 42134 h 42134"/>
                <a:gd name="connsiteX1" fmla="*/ 45369 w 66455"/>
                <a:gd name="connsiteY1" fmla="*/ 42134 h 42134"/>
                <a:gd name="connsiteX2" fmla="*/ 66456 w 66455"/>
                <a:gd name="connsiteY2" fmla="*/ 14045 h 42134"/>
                <a:gd name="connsiteX3" fmla="*/ 33228 w 66455"/>
                <a:gd name="connsiteY3" fmla="*/ 0 h 42134"/>
                <a:gd name="connsiteX4" fmla="*/ 0 w 66455"/>
                <a:gd name="connsiteY4" fmla="*/ 14045 h 42134"/>
                <a:gd name="connsiteX5" fmla="*/ 20448 w 66455"/>
                <a:gd name="connsiteY5" fmla="*/ 42134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55" h="42134">
                  <a:moveTo>
                    <a:pt x="20448" y="42134"/>
                  </a:moveTo>
                  <a:lnTo>
                    <a:pt x="45369" y="42134"/>
                  </a:lnTo>
                  <a:lnTo>
                    <a:pt x="66456" y="14045"/>
                  </a:lnTo>
                  <a:cubicBezTo>
                    <a:pt x="56871" y="5107"/>
                    <a:pt x="45369" y="0"/>
                    <a:pt x="33228" y="0"/>
                  </a:cubicBezTo>
                  <a:cubicBezTo>
                    <a:pt x="20448" y="0"/>
                    <a:pt x="8946" y="5107"/>
                    <a:pt x="0" y="14045"/>
                  </a:cubicBezTo>
                  <a:lnTo>
                    <a:pt x="20448" y="42134"/>
                  </a:lnTo>
                  <a:close/>
                </a:path>
              </a:pathLst>
            </a:custGeom>
            <a:grpFill/>
            <a:ln w="6390" cap="flat">
              <a:noFill/>
              <a:prstDash val="solid"/>
              <a:miter/>
            </a:ln>
          </p:spPr>
          <p:txBody>
            <a:bodyPr rtlCol="0" anchor="ctr"/>
            <a:lstStyle/>
            <a:p>
              <a:endParaRPr lang="en-US"/>
            </a:p>
          </p:txBody>
        </p:sp>
        <p:sp>
          <p:nvSpPr>
            <p:cNvPr id="380" name="Graphic 6">
              <a:extLst>
                <a:ext uri="{FF2B5EF4-FFF2-40B4-BE49-F238E27FC236}">
                  <a16:creationId xmlns:a16="http://schemas.microsoft.com/office/drawing/2014/main" id="{E1065824-F4D1-46EE-AA54-2C8FF3D3F615}"/>
                </a:ext>
              </a:extLst>
            </p:cNvPr>
            <p:cNvSpPr/>
            <p:nvPr/>
          </p:nvSpPr>
          <p:spPr>
            <a:xfrm>
              <a:off x="5304286" y="1128212"/>
              <a:ext cx="32588" cy="42134"/>
            </a:xfrm>
            <a:custGeom>
              <a:avLst/>
              <a:gdLst>
                <a:gd name="connsiteX0" fmla="*/ 11502 w 32588"/>
                <a:gd name="connsiteY0" fmla="*/ 0 h 42134"/>
                <a:gd name="connsiteX1" fmla="*/ 0 w 32588"/>
                <a:gd name="connsiteY1" fmla="*/ 17237 h 42134"/>
                <a:gd name="connsiteX2" fmla="*/ 18531 w 32588"/>
                <a:gd name="connsiteY2" fmla="*/ 42134 h 42134"/>
                <a:gd name="connsiteX3" fmla="*/ 32589 w 32588"/>
                <a:gd name="connsiteY3" fmla="*/ 638 h 42134"/>
                <a:gd name="connsiteX4" fmla="*/ 11502 w 32588"/>
                <a:gd name="connsiteY4" fmla="*/ 0 h 4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2134">
                  <a:moveTo>
                    <a:pt x="11502" y="0"/>
                  </a:moveTo>
                  <a:lnTo>
                    <a:pt x="0" y="17237"/>
                  </a:lnTo>
                  <a:lnTo>
                    <a:pt x="18531" y="42134"/>
                  </a:lnTo>
                  <a:cubicBezTo>
                    <a:pt x="26199" y="30643"/>
                    <a:pt x="31950" y="16598"/>
                    <a:pt x="32589" y="638"/>
                  </a:cubicBezTo>
                  <a:lnTo>
                    <a:pt x="11502" y="0"/>
                  </a:lnTo>
                  <a:close/>
                </a:path>
              </a:pathLst>
            </a:custGeom>
            <a:grpFill/>
            <a:ln w="6390" cap="flat">
              <a:noFill/>
              <a:prstDash val="solid"/>
              <a:miter/>
            </a:ln>
          </p:spPr>
          <p:txBody>
            <a:bodyPr rtlCol="0" anchor="ctr"/>
            <a:lstStyle/>
            <a:p>
              <a:endParaRPr lang="en-US"/>
            </a:p>
          </p:txBody>
        </p:sp>
        <p:sp>
          <p:nvSpPr>
            <p:cNvPr id="381" name="Graphic 6">
              <a:extLst>
                <a:ext uri="{FF2B5EF4-FFF2-40B4-BE49-F238E27FC236}">
                  <a16:creationId xmlns:a16="http://schemas.microsoft.com/office/drawing/2014/main" id="{DB941C3D-1EC4-42BA-8204-27046A8E25E4}"/>
                </a:ext>
              </a:extLst>
            </p:cNvPr>
            <p:cNvSpPr/>
            <p:nvPr/>
          </p:nvSpPr>
          <p:spPr>
            <a:xfrm>
              <a:off x="5225051" y="1073310"/>
              <a:ext cx="32588" cy="42134"/>
            </a:xfrm>
            <a:custGeom>
              <a:avLst/>
              <a:gdLst>
                <a:gd name="connsiteX0" fmla="*/ 21087 w 32588"/>
                <a:gd name="connsiteY0" fmla="*/ 42134 h 42134"/>
                <a:gd name="connsiteX1" fmla="*/ 32589 w 32588"/>
                <a:gd name="connsiteY1" fmla="*/ 24897 h 42134"/>
                <a:gd name="connsiteX2" fmla="*/ 14058 w 32588"/>
                <a:gd name="connsiteY2" fmla="*/ 0 h 42134"/>
                <a:gd name="connsiteX3" fmla="*/ 0 w 32588"/>
                <a:gd name="connsiteY3" fmla="*/ 41496 h 42134"/>
                <a:gd name="connsiteX4" fmla="*/ 21087 w 32588"/>
                <a:gd name="connsiteY4" fmla="*/ 42134 h 4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2134">
                  <a:moveTo>
                    <a:pt x="21087" y="42134"/>
                  </a:moveTo>
                  <a:lnTo>
                    <a:pt x="32589" y="24897"/>
                  </a:lnTo>
                  <a:lnTo>
                    <a:pt x="14058" y="0"/>
                  </a:lnTo>
                  <a:cubicBezTo>
                    <a:pt x="6390" y="11491"/>
                    <a:pt x="639" y="25536"/>
                    <a:pt x="0" y="41496"/>
                  </a:cubicBezTo>
                  <a:lnTo>
                    <a:pt x="21087" y="42134"/>
                  </a:lnTo>
                  <a:close/>
                </a:path>
              </a:pathLst>
            </a:custGeom>
            <a:grpFill/>
            <a:ln w="6390" cap="flat">
              <a:noFill/>
              <a:prstDash val="solid"/>
              <a:miter/>
            </a:ln>
          </p:spPr>
          <p:txBody>
            <a:bodyPr rtlCol="0" anchor="ctr"/>
            <a:lstStyle/>
            <a:p>
              <a:endParaRPr lang="en-US"/>
            </a:p>
          </p:txBody>
        </p:sp>
        <p:sp>
          <p:nvSpPr>
            <p:cNvPr id="382" name="Graphic 6">
              <a:extLst>
                <a:ext uri="{FF2B5EF4-FFF2-40B4-BE49-F238E27FC236}">
                  <a16:creationId xmlns:a16="http://schemas.microsoft.com/office/drawing/2014/main" id="{7E53157B-E0B7-4B49-992E-DD0857A8C5B3}"/>
                </a:ext>
              </a:extLst>
            </p:cNvPr>
            <p:cNvSpPr/>
            <p:nvPr/>
          </p:nvSpPr>
          <p:spPr>
            <a:xfrm>
              <a:off x="5304286" y="1073948"/>
              <a:ext cx="32588" cy="41495"/>
            </a:xfrm>
            <a:custGeom>
              <a:avLst/>
              <a:gdLst>
                <a:gd name="connsiteX0" fmla="*/ 11502 w 32588"/>
                <a:gd name="connsiteY0" fmla="*/ 41496 h 41495"/>
                <a:gd name="connsiteX1" fmla="*/ 32589 w 32588"/>
                <a:gd name="connsiteY1" fmla="*/ 41496 h 41495"/>
                <a:gd name="connsiteX2" fmla="*/ 18531 w 32588"/>
                <a:gd name="connsiteY2" fmla="*/ 0 h 41495"/>
                <a:gd name="connsiteX3" fmla="*/ 0 w 32588"/>
                <a:gd name="connsiteY3" fmla="*/ 24897 h 41495"/>
                <a:gd name="connsiteX4" fmla="*/ 11502 w 32588"/>
                <a:gd name="connsiteY4" fmla="*/ 41496 h 4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1495">
                  <a:moveTo>
                    <a:pt x="11502" y="41496"/>
                  </a:moveTo>
                  <a:lnTo>
                    <a:pt x="32589" y="41496"/>
                  </a:lnTo>
                  <a:cubicBezTo>
                    <a:pt x="31311" y="25536"/>
                    <a:pt x="26199" y="10853"/>
                    <a:pt x="18531" y="0"/>
                  </a:cubicBezTo>
                  <a:lnTo>
                    <a:pt x="0" y="24897"/>
                  </a:lnTo>
                  <a:lnTo>
                    <a:pt x="11502" y="41496"/>
                  </a:lnTo>
                  <a:close/>
                </a:path>
              </a:pathLst>
            </a:custGeom>
            <a:grpFill/>
            <a:ln w="6390" cap="flat">
              <a:noFill/>
              <a:prstDash val="solid"/>
              <a:miter/>
            </a:ln>
          </p:spPr>
          <p:txBody>
            <a:bodyPr rtlCol="0" anchor="ctr"/>
            <a:lstStyle/>
            <a:p>
              <a:endParaRPr lang="en-US"/>
            </a:p>
          </p:txBody>
        </p:sp>
        <p:sp>
          <p:nvSpPr>
            <p:cNvPr id="383" name="Graphic 6">
              <a:extLst>
                <a:ext uri="{FF2B5EF4-FFF2-40B4-BE49-F238E27FC236}">
                  <a16:creationId xmlns:a16="http://schemas.microsoft.com/office/drawing/2014/main" id="{CC3B5AFD-FFF8-4AAA-B001-EEDFF8B2BF63}"/>
                </a:ext>
              </a:extLst>
            </p:cNvPr>
            <p:cNvSpPr/>
            <p:nvPr/>
          </p:nvSpPr>
          <p:spPr>
            <a:xfrm>
              <a:off x="5264030" y="1003086"/>
              <a:ext cx="34505" cy="37027"/>
            </a:xfrm>
            <a:custGeom>
              <a:avLst/>
              <a:gdLst>
                <a:gd name="connsiteX0" fmla="*/ 34506 w 34505"/>
                <a:gd name="connsiteY0" fmla="*/ 37027 h 37027"/>
                <a:gd name="connsiteX1" fmla="*/ 34506 w 34505"/>
                <a:gd name="connsiteY1" fmla="*/ 24897 h 37027"/>
                <a:gd name="connsiteX2" fmla="*/ 24921 w 34505"/>
                <a:gd name="connsiteY2" fmla="*/ 0 h 37027"/>
                <a:gd name="connsiteX3" fmla="*/ 9585 w 34505"/>
                <a:gd name="connsiteY3" fmla="*/ 0 h 37027"/>
                <a:gd name="connsiteX4" fmla="*/ 0 w 34505"/>
                <a:gd name="connsiteY4" fmla="*/ 24897 h 37027"/>
                <a:gd name="connsiteX5" fmla="*/ 0 w 34505"/>
                <a:gd name="connsiteY5" fmla="*/ 37027 h 37027"/>
                <a:gd name="connsiteX6" fmla="*/ 17253 w 34505"/>
                <a:gd name="connsiteY6" fmla="*/ 34473 h 37027"/>
                <a:gd name="connsiteX7" fmla="*/ 34506 w 34505"/>
                <a:gd name="connsiteY7" fmla="*/ 37027 h 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05" h="37027">
                  <a:moveTo>
                    <a:pt x="34506" y="37027"/>
                  </a:moveTo>
                  <a:lnTo>
                    <a:pt x="34506" y="24897"/>
                  </a:lnTo>
                  <a:cubicBezTo>
                    <a:pt x="34506" y="17237"/>
                    <a:pt x="28755" y="1277"/>
                    <a:pt x="24921" y="0"/>
                  </a:cubicBezTo>
                  <a:lnTo>
                    <a:pt x="9585" y="0"/>
                  </a:lnTo>
                  <a:cubicBezTo>
                    <a:pt x="6390" y="1277"/>
                    <a:pt x="0" y="17237"/>
                    <a:pt x="0" y="24897"/>
                  </a:cubicBezTo>
                  <a:lnTo>
                    <a:pt x="0" y="37027"/>
                  </a:lnTo>
                  <a:cubicBezTo>
                    <a:pt x="5751" y="35112"/>
                    <a:pt x="11502" y="34473"/>
                    <a:pt x="17253" y="34473"/>
                  </a:cubicBezTo>
                  <a:cubicBezTo>
                    <a:pt x="23004" y="33835"/>
                    <a:pt x="28755" y="35112"/>
                    <a:pt x="34506" y="37027"/>
                  </a:cubicBezTo>
                  <a:close/>
                </a:path>
              </a:pathLst>
            </a:custGeom>
            <a:grpFill/>
            <a:ln w="6390" cap="flat">
              <a:noFill/>
              <a:prstDash val="solid"/>
              <a:miter/>
            </a:ln>
          </p:spPr>
          <p:txBody>
            <a:bodyPr rtlCol="0" anchor="ctr"/>
            <a:lstStyle/>
            <a:p>
              <a:endParaRPr lang="en-US"/>
            </a:p>
          </p:txBody>
        </p:sp>
        <p:sp>
          <p:nvSpPr>
            <p:cNvPr id="384" name="Graphic 6">
              <a:extLst>
                <a:ext uri="{FF2B5EF4-FFF2-40B4-BE49-F238E27FC236}">
                  <a16:creationId xmlns:a16="http://schemas.microsoft.com/office/drawing/2014/main" id="{DC1673F3-CB94-4D87-BD3F-91830B7065A6}"/>
                </a:ext>
              </a:extLst>
            </p:cNvPr>
            <p:cNvSpPr/>
            <p:nvPr/>
          </p:nvSpPr>
          <p:spPr>
            <a:xfrm>
              <a:off x="5197574" y="1050327"/>
              <a:ext cx="32588" cy="27451"/>
            </a:xfrm>
            <a:custGeom>
              <a:avLst/>
              <a:gdLst>
                <a:gd name="connsiteX0" fmla="*/ 5112 w 32588"/>
                <a:gd name="connsiteY0" fmla="*/ 0 h 27451"/>
                <a:gd name="connsiteX1" fmla="*/ 0 w 32588"/>
                <a:gd name="connsiteY1" fmla="*/ 2554 h 27451"/>
                <a:gd name="connsiteX2" fmla="*/ 24282 w 32588"/>
                <a:gd name="connsiteY2" fmla="*/ 27451 h 27451"/>
                <a:gd name="connsiteX3" fmla="*/ 32589 w 32588"/>
                <a:gd name="connsiteY3" fmla="*/ 14045 h 27451"/>
                <a:gd name="connsiteX4" fmla="*/ 5112 w 32588"/>
                <a:gd name="connsiteY4" fmla="*/ 0 h 2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27451">
                  <a:moveTo>
                    <a:pt x="5112" y="0"/>
                  </a:moveTo>
                  <a:lnTo>
                    <a:pt x="0" y="2554"/>
                  </a:lnTo>
                  <a:lnTo>
                    <a:pt x="24282" y="27451"/>
                  </a:lnTo>
                  <a:cubicBezTo>
                    <a:pt x="26837" y="22982"/>
                    <a:pt x="29394" y="18514"/>
                    <a:pt x="32589" y="14045"/>
                  </a:cubicBezTo>
                  <a:lnTo>
                    <a:pt x="5112" y="0"/>
                  </a:lnTo>
                  <a:close/>
                </a:path>
              </a:pathLst>
            </a:custGeom>
            <a:grpFill/>
            <a:ln w="6390" cap="flat">
              <a:noFill/>
              <a:prstDash val="solid"/>
              <a:miter/>
            </a:ln>
          </p:spPr>
          <p:txBody>
            <a:bodyPr rtlCol="0" anchor="ctr"/>
            <a:lstStyle/>
            <a:p>
              <a:endParaRPr lang="en-US"/>
            </a:p>
          </p:txBody>
        </p:sp>
        <p:sp>
          <p:nvSpPr>
            <p:cNvPr id="385" name="Graphic 6">
              <a:extLst>
                <a:ext uri="{FF2B5EF4-FFF2-40B4-BE49-F238E27FC236}">
                  <a16:creationId xmlns:a16="http://schemas.microsoft.com/office/drawing/2014/main" id="{8A76400D-1FE7-4120-AA30-20E73A703A93}"/>
                </a:ext>
              </a:extLst>
            </p:cNvPr>
            <p:cNvSpPr/>
            <p:nvPr/>
          </p:nvSpPr>
          <p:spPr>
            <a:xfrm>
              <a:off x="5334319" y="1163962"/>
              <a:ext cx="31310" cy="25535"/>
            </a:xfrm>
            <a:custGeom>
              <a:avLst/>
              <a:gdLst>
                <a:gd name="connsiteX0" fmla="*/ 0 w 31310"/>
                <a:gd name="connsiteY0" fmla="*/ 12768 h 25535"/>
                <a:gd name="connsiteX1" fmla="*/ 24921 w 31310"/>
                <a:gd name="connsiteY1" fmla="*/ 25536 h 25535"/>
                <a:gd name="connsiteX2" fmla="*/ 31311 w 31310"/>
                <a:gd name="connsiteY2" fmla="*/ 21067 h 25535"/>
                <a:gd name="connsiteX3" fmla="*/ 7668 w 31310"/>
                <a:gd name="connsiteY3" fmla="*/ 0 h 25535"/>
                <a:gd name="connsiteX4" fmla="*/ 0 w 31310"/>
                <a:gd name="connsiteY4" fmla="*/ 12768 h 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0" h="25535">
                  <a:moveTo>
                    <a:pt x="0" y="12768"/>
                  </a:moveTo>
                  <a:lnTo>
                    <a:pt x="24921" y="25536"/>
                  </a:lnTo>
                  <a:lnTo>
                    <a:pt x="31311" y="21067"/>
                  </a:lnTo>
                  <a:lnTo>
                    <a:pt x="7668" y="0"/>
                  </a:lnTo>
                  <a:cubicBezTo>
                    <a:pt x="5112" y="3830"/>
                    <a:pt x="2556" y="8299"/>
                    <a:pt x="0" y="12768"/>
                  </a:cubicBezTo>
                  <a:close/>
                </a:path>
              </a:pathLst>
            </a:custGeom>
            <a:grpFill/>
            <a:ln w="6390" cap="flat">
              <a:noFill/>
              <a:prstDash val="solid"/>
              <a:miter/>
            </a:ln>
          </p:spPr>
          <p:txBody>
            <a:bodyPr rtlCol="0" anchor="ctr"/>
            <a:lstStyle/>
            <a:p>
              <a:endParaRPr lang="en-US"/>
            </a:p>
          </p:txBody>
        </p:sp>
        <p:sp>
          <p:nvSpPr>
            <p:cNvPr id="386" name="Graphic 6">
              <a:extLst>
                <a:ext uri="{FF2B5EF4-FFF2-40B4-BE49-F238E27FC236}">
                  <a16:creationId xmlns:a16="http://schemas.microsoft.com/office/drawing/2014/main" id="{2D2D125D-25FB-43E9-A96C-8E397F643D83}"/>
                </a:ext>
              </a:extLst>
            </p:cNvPr>
            <p:cNvSpPr/>
            <p:nvPr/>
          </p:nvSpPr>
          <p:spPr>
            <a:xfrm>
              <a:off x="5099808" y="917540"/>
              <a:ext cx="362309" cy="361971"/>
            </a:xfrm>
            <a:custGeom>
              <a:avLst/>
              <a:gdLst>
                <a:gd name="connsiteX0" fmla="*/ 181474 w 362309"/>
                <a:gd name="connsiteY0" fmla="*/ 0 h 361971"/>
                <a:gd name="connsiteX1" fmla="*/ 0 w 362309"/>
                <a:gd name="connsiteY1" fmla="*/ 180667 h 361971"/>
                <a:gd name="connsiteX2" fmla="*/ 180836 w 362309"/>
                <a:gd name="connsiteY2" fmla="*/ 361972 h 361971"/>
                <a:gd name="connsiteX3" fmla="*/ 362310 w 362309"/>
                <a:gd name="connsiteY3" fmla="*/ 181305 h 361971"/>
                <a:gd name="connsiteX4" fmla="*/ 181474 w 362309"/>
                <a:gd name="connsiteY4" fmla="*/ 0 h 361971"/>
                <a:gd name="connsiteX5" fmla="*/ 279240 w 362309"/>
                <a:gd name="connsiteY5" fmla="*/ 272596 h 361971"/>
                <a:gd name="connsiteX6" fmla="*/ 263266 w 362309"/>
                <a:gd name="connsiteY6" fmla="*/ 284087 h 361971"/>
                <a:gd name="connsiteX7" fmla="*/ 259432 w 362309"/>
                <a:gd name="connsiteY7" fmla="*/ 285364 h 361971"/>
                <a:gd name="connsiteX8" fmla="*/ 256876 w 362309"/>
                <a:gd name="connsiteY8" fmla="*/ 284726 h 361971"/>
                <a:gd name="connsiteX9" fmla="*/ 225565 w 362309"/>
                <a:gd name="connsiteY9" fmla="*/ 269404 h 361971"/>
                <a:gd name="connsiteX10" fmla="*/ 180836 w 362309"/>
                <a:gd name="connsiteY10" fmla="*/ 289194 h 361971"/>
                <a:gd name="connsiteX11" fmla="*/ 136106 w 362309"/>
                <a:gd name="connsiteY11" fmla="*/ 268766 h 361971"/>
                <a:gd name="connsiteX12" fmla="*/ 104795 w 362309"/>
                <a:gd name="connsiteY12" fmla="*/ 284087 h 361971"/>
                <a:gd name="connsiteX13" fmla="*/ 102239 w 362309"/>
                <a:gd name="connsiteY13" fmla="*/ 284726 h 361971"/>
                <a:gd name="connsiteX14" fmla="*/ 98405 w 362309"/>
                <a:gd name="connsiteY14" fmla="*/ 283449 h 361971"/>
                <a:gd name="connsiteX15" fmla="*/ 82430 w 362309"/>
                <a:gd name="connsiteY15" fmla="*/ 271958 h 361971"/>
                <a:gd name="connsiteX16" fmla="*/ 79874 w 362309"/>
                <a:gd name="connsiteY16" fmla="*/ 266850 h 361971"/>
                <a:gd name="connsiteX17" fmla="*/ 81792 w 362309"/>
                <a:gd name="connsiteY17" fmla="*/ 261743 h 361971"/>
                <a:gd name="connsiteX18" fmla="*/ 115019 w 362309"/>
                <a:gd name="connsiteY18" fmla="*/ 232377 h 361971"/>
                <a:gd name="connsiteX19" fmla="*/ 111185 w 362309"/>
                <a:gd name="connsiteY19" fmla="*/ 203649 h 361971"/>
                <a:gd name="connsiteX20" fmla="*/ 116297 w 362309"/>
                <a:gd name="connsiteY20" fmla="*/ 172368 h 361971"/>
                <a:gd name="connsiteX21" fmla="*/ 81792 w 362309"/>
                <a:gd name="connsiteY21" fmla="*/ 137894 h 361971"/>
                <a:gd name="connsiteX22" fmla="*/ 79874 w 362309"/>
                <a:gd name="connsiteY22" fmla="*/ 132148 h 361971"/>
                <a:gd name="connsiteX23" fmla="*/ 83069 w 362309"/>
                <a:gd name="connsiteY23" fmla="*/ 127680 h 361971"/>
                <a:gd name="connsiteX24" fmla="*/ 99044 w 362309"/>
                <a:gd name="connsiteY24" fmla="*/ 120019 h 361971"/>
                <a:gd name="connsiteX25" fmla="*/ 104795 w 362309"/>
                <a:gd name="connsiteY25" fmla="*/ 120019 h 361971"/>
                <a:gd name="connsiteX26" fmla="*/ 136106 w 362309"/>
                <a:gd name="connsiteY26" fmla="*/ 135979 h 361971"/>
                <a:gd name="connsiteX27" fmla="*/ 138023 w 362309"/>
                <a:gd name="connsiteY27" fmla="*/ 137256 h 361971"/>
                <a:gd name="connsiteX28" fmla="*/ 150803 w 362309"/>
                <a:gd name="connsiteY28" fmla="*/ 127680 h 361971"/>
                <a:gd name="connsiteX29" fmla="*/ 150164 w 362309"/>
                <a:gd name="connsiteY29" fmla="*/ 125764 h 361971"/>
                <a:gd name="connsiteX30" fmla="*/ 150164 w 362309"/>
                <a:gd name="connsiteY30" fmla="*/ 109804 h 361971"/>
                <a:gd name="connsiteX31" fmla="*/ 172528 w 362309"/>
                <a:gd name="connsiteY31" fmla="*/ 72139 h 361971"/>
                <a:gd name="connsiteX32" fmla="*/ 188503 w 362309"/>
                <a:gd name="connsiteY32" fmla="*/ 72139 h 361971"/>
                <a:gd name="connsiteX33" fmla="*/ 210868 w 362309"/>
                <a:gd name="connsiteY33" fmla="*/ 109804 h 361971"/>
                <a:gd name="connsiteX34" fmla="*/ 210868 w 362309"/>
                <a:gd name="connsiteY34" fmla="*/ 125764 h 361971"/>
                <a:gd name="connsiteX35" fmla="*/ 210229 w 362309"/>
                <a:gd name="connsiteY35" fmla="*/ 127680 h 361971"/>
                <a:gd name="connsiteX36" fmla="*/ 223009 w 362309"/>
                <a:gd name="connsiteY36" fmla="*/ 137256 h 361971"/>
                <a:gd name="connsiteX37" fmla="*/ 224926 w 362309"/>
                <a:gd name="connsiteY37" fmla="*/ 135979 h 361971"/>
                <a:gd name="connsiteX38" fmla="*/ 256237 w 362309"/>
                <a:gd name="connsiteY38" fmla="*/ 120019 h 361971"/>
                <a:gd name="connsiteX39" fmla="*/ 261987 w 362309"/>
                <a:gd name="connsiteY39" fmla="*/ 120019 h 361971"/>
                <a:gd name="connsiteX40" fmla="*/ 277962 w 362309"/>
                <a:gd name="connsiteY40" fmla="*/ 127680 h 361971"/>
                <a:gd name="connsiteX41" fmla="*/ 281157 w 362309"/>
                <a:gd name="connsiteY41" fmla="*/ 132148 h 361971"/>
                <a:gd name="connsiteX42" fmla="*/ 279240 w 362309"/>
                <a:gd name="connsiteY42" fmla="*/ 137894 h 361971"/>
                <a:gd name="connsiteX43" fmla="*/ 244735 w 362309"/>
                <a:gd name="connsiteY43" fmla="*/ 172368 h 361971"/>
                <a:gd name="connsiteX44" fmla="*/ 249847 w 362309"/>
                <a:gd name="connsiteY44" fmla="*/ 204287 h 361971"/>
                <a:gd name="connsiteX45" fmla="*/ 246013 w 362309"/>
                <a:gd name="connsiteY45" fmla="*/ 233015 h 361971"/>
                <a:gd name="connsiteX46" fmla="*/ 279240 w 362309"/>
                <a:gd name="connsiteY46" fmla="*/ 262382 h 361971"/>
                <a:gd name="connsiteX47" fmla="*/ 281157 w 362309"/>
                <a:gd name="connsiteY47" fmla="*/ 267489 h 361971"/>
                <a:gd name="connsiteX48" fmla="*/ 279240 w 362309"/>
                <a:gd name="connsiteY48" fmla="*/ 272596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62309" h="361971">
                  <a:moveTo>
                    <a:pt x="181474" y="0"/>
                  </a:moveTo>
                  <a:cubicBezTo>
                    <a:pt x="81152" y="0"/>
                    <a:pt x="0" y="81077"/>
                    <a:pt x="0" y="180667"/>
                  </a:cubicBezTo>
                  <a:cubicBezTo>
                    <a:pt x="0" y="280895"/>
                    <a:pt x="81152" y="361972"/>
                    <a:pt x="180836" y="361972"/>
                  </a:cubicBezTo>
                  <a:cubicBezTo>
                    <a:pt x="281157" y="361972"/>
                    <a:pt x="362310" y="280895"/>
                    <a:pt x="362310" y="181305"/>
                  </a:cubicBezTo>
                  <a:cubicBezTo>
                    <a:pt x="362310" y="81077"/>
                    <a:pt x="281796" y="0"/>
                    <a:pt x="181474" y="0"/>
                  </a:cubicBezTo>
                  <a:close/>
                  <a:moveTo>
                    <a:pt x="279240" y="272596"/>
                  </a:moveTo>
                  <a:lnTo>
                    <a:pt x="263266" y="284087"/>
                  </a:lnTo>
                  <a:cubicBezTo>
                    <a:pt x="261987" y="284726"/>
                    <a:pt x="260710" y="285364"/>
                    <a:pt x="259432" y="285364"/>
                  </a:cubicBezTo>
                  <a:cubicBezTo>
                    <a:pt x="258154" y="285364"/>
                    <a:pt x="257515" y="285364"/>
                    <a:pt x="256876" y="284726"/>
                  </a:cubicBezTo>
                  <a:lnTo>
                    <a:pt x="225565" y="269404"/>
                  </a:lnTo>
                  <a:cubicBezTo>
                    <a:pt x="213424" y="282172"/>
                    <a:pt x="198088" y="289194"/>
                    <a:pt x="180836" y="289194"/>
                  </a:cubicBezTo>
                  <a:cubicBezTo>
                    <a:pt x="163583" y="289194"/>
                    <a:pt x="148247" y="281534"/>
                    <a:pt x="136106" y="268766"/>
                  </a:cubicBezTo>
                  <a:lnTo>
                    <a:pt x="104795" y="284087"/>
                  </a:lnTo>
                  <a:cubicBezTo>
                    <a:pt x="104156" y="284726"/>
                    <a:pt x="102878" y="284726"/>
                    <a:pt x="102239" y="284726"/>
                  </a:cubicBezTo>
                  <a:cubicBezTo>
                    <a:pt x="100961" y="284726"/>
                    <a:pt x="99683" y="284087"/>
                    <a:pt x="98405" y="283449"/>
                  </a:cubicBezTo>
                  <a:lnTo>
                    <a:pt x="82430" y="271958"/>
                  </a:lnTo>
                  <a:cubicBezTo>
                    <a:pt x="81152" y="270681"/>
                    <a:pt x="79874" y="268766"/>
                    <a:pt x="79874" y="266850"/>
                  </a:cubicBezTo>
                  <a:cubicBezTo>
                    <a:pt x="79874" y="264935"/>
                    <a:pt x="80513" y="263020"/>
                    <a:pt x="81792" y="261743"/>
                  </a:cubicBezTo>
                  <a:lnTo>
                    <a:pt x="115019" y="232377"/>
                  </a:lnTo>
                  <a:cubicBezTo>
                    <a:pt x="112463" y="223439"/>
                    <a:pt x="111185" y="213863"/>
                    <a:pt x="111185" y="203649"/>
                  </a:cubicBezTo>
                  <a:cubicBezTo>
                    <a:pt x="111185" y="192158"/>
                    <a:pt x="113102" y="181944"/>
                    <a:pt x="116297" y="172368"/>
                  </a:cubicBezTo>
                  <a:lnTo>
                    <a:pt x="81792" y="137894"/>
                  </a:lnTo>
                  <a:cubicBezTo>
                    <a:pt x="80513" y="136617"/>
                    <a:pt x="79874" y="134702"/>
                    <a:pt x="79874" y="132148"/>
                  </a:cubicBezTo>
                  <a:cubicBezTo>
                    <a:pt x="80513" y="130233"/>
                    <a:pt x="81792" y="128318"/>
                    <a:pt x="83069" y="127680"/>
                  </a:cubicBezTo>
                  <a:lnTo>
                    <a:pt x="99044" y="120019"/>
                  </a:lnTo>
                  <a:cubicBezTo>
                    <a:pt x="100961" y="119380"/>
                    <a:pt x="102878" y="119380"/>
                    <a:pt x="104795" y="120019"/>
                  </a:cubicBezTo>
                  <a:lnTo>
                    <a:pt x="136106" y="135979"/>
                  </a:lnTo>
                  <a:cubicBezTo>
                    <a:pt x="136745" y="136617"/>
                    <a:pt x="137384" y="136617"/>
                    <a:pt x="138023" y="137256"/>
                  </a:cubicBezTo>
                  <a:cubicBezTo>
                    <a:pt x="141857" y="133425"/>
                    <a:pt x="146330" y="130233"/>
                    <a:pt x="150803" y="127680"/>
                  </a:cubicBezTo>
                  <a:cubicBezTo>
                    <a:pt x="150803" y="127041"/>
                    <a:pt x="150164" y="126403"/>
                    <a:pt x="150164" y="125764"/>
                  </a:cubicBezTo>
                  <a:lnTo>
                    <a:pt x="150164" y="109804"/>
                  </a:lnTo>
                  <a:cubicBezTo>
                    <a:pt x="150164" y="102144"/>
                    <a:pt x="157193" y="72139"/>
                    <a:pt x="172528" y="72139"/>
                  </a:cubicBezTo>
                  <a:lnTo>
                    <a:pt x="188503" y="72139"/>
                  </a:lnTo>
                  <a:cubicBezTo>
                    <a:pt x="203839" y="72139"/>
                    <a:pt x="210868" y="102144"/>
                    <a:pt x="210868" y="109804"/>
                  </a:cubicBezTo>
                  <a:lnTo>
                    <a:pt x="210868" y="125764"/>
                  </a:lnTo>
                  <a:cubicBezTo>
                    <a:pt x="210868" y="126403"/>
                    <a:pt x="210868" y="127041"/>
                    <a:pt x="210229" y="127680"/>
                  </a:cubicBezTo>
                  <a:cubicBezTo>
                    <a:pt x="214702" y="130233"/>
                    <a:pt x="219175" y="133425"/>
                    <a:pt x="223009" y="137256"/>
                  </a:cubicBezTo>
                  <a:cubicBezTo>
                    <a:pt x="223648" y="136617"/>
                    <a:pt x="224287" y="135979"/>
                    <a:pt x="224926" y="135979"/>
                  </a:cubicBezTo>
                  <a:lnTo>
                    <a:pt x="256237" y="120019"/>
                  </a:lnTo>
                  <a:cubicBezTo>
                    <a:pt x="258154" y="119380"/>
                    <a:pt x="260071" y="119380"/>
                    <a:pt x="261987" y="120019"/>
                  </a:cubicBezTo>
                  <a:lnTo>
                    <a:pt x="277962" y="127680"/>
                  </a:lnTo>
                  <a:cubicBezTo>
                    <a:pt x="279880" y="128318"/>
                    <a:pt x="281157" y="130233"/>
                    <a:pt x="281157" y="132148"/>
                  </a:cubicBezTo>
                  <a:cubicBezTo>
                    <a:pt x="281796" y="134064"/>
                    <a:pt x="280518" y="135979"/>
                    <a:pt x="279240" y="137894"/>
                  </a:cubicBezTo>
                  <a:lnTo>
                    <a:pt x="244735" y="172368"/>
                  </a:lnTo>
                  <a:cubicBezTo>
                    <a:pt x="247930" y="181944"/>
                    <a:pt x="249847" y="192796"/>
                    <a:pt x="249847" y="204287"/>
                  </a:cubicBezTo>
                  <a:cubicBezTo>
                    <a:pt x="249847" y="214502"/>
                    <a:pt x="248569" y="224078"/>
                    <a:pt x="246013" y="233015"/>
                  </a:cubicBezTo>
                  <a:lnTo>
                    <a:pt x="279240" y="262382"/>
                  </a:lnTo>
                  <a:cubicBezTo>
                    <a:pt x="280518" y="263658"/>
                    <a:pt x="281157" y="265574"/>
                    <a:pt x="281157" y="267489"/>
                  </a:cubicBezTo>
                  <a:cubicBezTo>
                    <a:pt x="281796" y="269404"/>
                    <a:pt x="281157" y="271319"/>
                    <a:pt x="279240" y="272596"/>
                  </a:cubicBezTo>
                  <a:close/>
                </a:path>
              </a:pathLst>
            </a:custGeom>
            <a:grpFill/>
            <a:ln w="6390" cap="flat">
              <a:noFill/>
              <a:prstDash val="solid"/>
              <a:miter/>
            </a:ln>
          </p:spPr>
          <p:txBody>
            <a:bodyPr rtlCol="0" anchor="ctr"/>
            <a:lstStyle/>
            <a:p>
              <a:endParaRPr lang="en-US"/>
            </a:p>
          </p:txBody>
        </p:sp>
        <p:sp>
          <p:nvSpPr>
            <p:cNvPr id="387" name="Graphic 6">
              <a:extLst>
                <a:ext uri="{FF2B5EF4-FFF2-40B4-BE49-F238E27FC236}">
                  <a16:creationId xmlns:a16="http://schemas.microsoft.com/office/drawing/2014/main" id="{BB0627AA-1921-43C3-B245-970DE6F196E5}"/>
                </a:ext>
              </a:extLst>
            </p:cNvPr>
            <p:cNvSpPr/>
            <p:nvPr/>
          </p:nvSpPr>
          <p:spPr>
            <a:xfrm>
              <a:off x="5247416" y="1151833"/>
              <a:ext cx="67094" cy="42134"/>
            </a:xfrm>
            <a:custGeom>
              <a:avLst/>
              <a:gdLst>
                <a:gd name="connsiteX0" fmla="*/ 46008 w 67094"/>
                <a:gd name="connsiteY0" fmla="*/ 0 h 42134"/>
                <a:gd name="connsiteX1" fmla="*/ 21087 w 67094"/>
                <a:gd name="connsiteY1" fmla="*/ 0 h 42134"/>
                <a:gd name="connsiteX2" fmla="*/ 0 w 67094"/>
                <a:gd name="connsiteY2" fmla="*/ 28089 h 42134"/>
                <a:gd name="connsiteX3" fmla="*/ 33228 w 67094"/>
                <a:gd name="connsiteY3" fmla="*/ 42134 h 42134"/>
                <a:gd name="connsiteX4" fmla="*/ 67094 w 67094"/>
                <a:gd name="connsiteY4" fmla="*/ 28089 h 42134"/>
                <a:gd name="connsiteX5" fmla="*/ 46008 w 67094"/>
                <a:gd name="connsiteY5" fmla="*/ 0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94" h="42134">
                  <a:moveTo>
                    <a:pt x="46008" y="0"/>
                  </a:moveTo>
                  <a:lnTo>
                    <a:pt x="21087" y="0"/>
                  </a:lnTo>
                  <a:lnTo>
                    <a:pt x="0" y="28089"/>
                  </a:lnTo>
                  <a:cubicBezTo>
                    <a:pt x="9585" y="37027"/>
                    <a:pt x="21087" y="42134"/>
                    <a:pt x="33228" y="42134"/>
                  </a:cubicBezTo>
                  <a:cubicBezTo>
                    <a:pt x="46008" y="42134"/>
                    <a:pt x="57509" y="37027"/>
                    <a:pt x="67094" y="28089"/>
                  </a:cubicBezTo>
                  <a:lnTo>
                    <a:pt x="46008" y="0"/>
                  </a:lnTo>
                  <a:close/>
                </a:path>
              </a:pathLst>
            </a:custGeom>
            <a:grpFill/>
            <a:ln w="6390" cap="flat">
              <a:noFill/>
              <a:prstDash val="solid"/>
              <a:miter/>
            </a:ln>
          </p:spPr>
          <p:txBody>
            <a:bodyPr rtlCol="0" anchor="ctr"/>
            <a:lstStyle/>
            <a:p>
              <a:endParaRPr lang="en-US"/>
            </a:p>
          </p:txBody>
        </p:sp>
        <p:sp>
          <p:nvSpPr>
            <p:cNvPr id="388" name="Graphic 6">
              <a:extLst>
                <a:ext uri="{FF2B5EF4-FFF2-40B4-BE49-F238E27FC236}">
                  <a16:creationId xmlns:a16="http://schemas.microsoft.com/office/drawing/2014/main" id="{BB62BF74-5688-496D-A8D3-6ABC126B4C99}"/>
                </a:ext>
              </a:extLst>
            </p:cNvPr>
            <p:cNvSpPr/>
            <p:nvPr/>
          </p:nvSpPr>
          <p:spPr>
            <a:xfrm>
              <a:off x="5196935" y="1162685"/>
              <a:ext cx="31310" cy="26174"/>
            </a:xfrm>
            <a:custGeom>
              <a:avLst/>
              <a:gdLst>
                <a:gd name="connsiteX0" fmla="*/ 0 w 31310"/>
                <a:gd name="connsiteY0" fmla="*/ 21706 h 26174"/>
                <a:gd name="connsiteX1" fmla="*/ 6390 w 31310"/>
                <a:gd name="connsiteY1" fmla="*/ 26174 h 26174"/>
                <a:gd name="connsiteX2" fmla="*/ 31311 w 31310"/>
                <a:gd name="connsiteY2" fmla="*/ 13406 h 26174"/>
                <a:gd name="connsiteX3" fmla="*/ 23643 w 31310"/>
                <a:gd name="connsiteY3" fmla="*/ 0 h 26174"/>
                <a:gd name="connsiteX4" fmla="*/ 0 w 31310"/>
                <a:gd name="connsiteY4" fmla="*/ 21706 h 2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0" h="26174">
                  <a:moveTo>
                    <a:pt x="0" y="21706"/>
                  </a:moveTo>
                  <a:lnTo>
                    <a:pt x="6390" y="26174"/>
                  </a:lnTo>
                  <a:lnTo>
                    <a:pt x="31311" y="13406"/>
                  </a:lnTo>
                  <a:cubicBezTo>
                    <a:pt x="28755" y="9576"/>
                    <a:pt x="26199" y="5107"/>
                    <a:pt x="23643" y="0"/>
                  </a:cubicBezTo>
                  <a:lnTo>
                    <a:pt x="0" y="21706"/>
                  </a:lnTo>
                  <a:close/>
                </a:path>
              </a:pathLst>
            </a:custGeom>
            <a:grpFill/>
            <a:ln w="6390" cap="flat">
              <a:noFill/>
              <a:prstDash val="solid"/>
              <a:miter/>
            </a:ln>
          </p:spPr>
          <p:txBody>
            <a:bodyPr rtlCol="0" anchor="ctr"/>
            <a:lstStyle/>
            <a:p>
              <a:endParaRPr lang="en-US"/>
            </a:p>
          </p:txBody>
        </p:sp>
      </p:grpSp>
      <p:grpSp>
        <p:nvGrpSpPr>
          <p:cNvPr id="389" name="Graphic 4">
            <a:extLst>
              <a:ext uri="{FF2B5EF4-FFF2-40B4-BE49-F238E27FC236}">
                <a16:creationId xmlns:a16="http://schemas.microsoft.com/office/drawing/2014/main" id="{75A31D79-F3E3-4EB0-A53A-3003A1814A5A}"/>
              </a:ext>
            </a:extLst>
          </p:cNvPr>
          <p:cNvGrpSpPr/>
          <p:nvPr/>
        </p:nvGrpSpPr>
        <p:grpSpPr>
          <a:xfrm>
            <a:off x="5616696" y="2852343"/>
            <a:ext cx="606271" cy="617976"/>
            <a:chOff x="2998797" y="3824168"/>
            <a:chExt cx="361670" cy="361333"/>
          </a:xfrm>
          <a:solidFill>
            <a:schemeClr val="accent6">
              <a:lumMod val="50000"/>
            </a:schemeClr>
          </a:solidFill>
        </p:grpSpPr>
        <p:sp>
          <p:nvSpPr>
            <p:cNvPr id="390" name="Graphic 4">
              <a:extLst>
                <a:ext uri="{FF2B5EF4-FFF2-40B4-BE49-F238E27FC236}">
                  <a16:creationId xmlns:a16="http://schemas.microsoft.com/office/drawing/2014/main" id="{65C3C82E-B4AB-4AAF-BE2F-5DE8C624D654}"/>
                </a:ext>
              </a:extLst>
            </p:cNvPr>
            <p:cNvSpPr/>
            <p:nvPr/>
          </p:nvSpPr>
          <p:spPr>
            <a:xfrm>
              <a:off x="3119552" y="4022709"/>
              <a:ext cx="59237" cy="51071"/>
            </a:xfrm>
            <a:custGeom>
              <a:avLst/>
              <a:gdLst>
                <a:gd name="connsiteX0" fmla="*/ 47301 w 59237"/>
                <a:gd name="connsiteY0" fmla="*/ 0 h 51071"/>
                <a:gd name="connsiteX1" fmla="*/ 38994 w 59237"/>
                <a:gd name="connsiteY1" fmla="*/ 3192 h 51071"/>
                <a:gd name="connsiteX2" fmla="*/ 33882 w 59237"/>
                <a:gd name="connsiteY2" fmla="*/ 8299 h 51071"/>
                <a:gd name="connsiteX3" fmla="*/ 29409 w 59237"/>
                <a:gd name="connsiteY3" fmla="*/ 10214 h 51071"/>
                <a:gd name="connsiteX4" fmla="*/ 24936 w 59237"/>
                <a:gd name="connsiteY4" fmla="*/ 8299 h 51071"/>
                <a:gd name="connsiteX5" fmla="*/ 19824 w 59237"/>
                <a:gd name="connsiteY5" fmla="*/ 3192 h 51071"/>
                <a:gd name="connsiteX6" fmla="*/ 12156 w 59237"/>
                <a:gd name="connsiteY6" fmla="*/ 0 h 51071"/>
                <a:gd name="connsiteX7" fmla="*/ 11517 w 59237"/>
                <a:gd name="connsiteY7" fmla="*/ 0 h 51071"/>
                <a:gd name="connsiteX8" fmla="*/ 3210 w 59237"/>
                <a:gd name="connsiteY8" fmla="*/ 4469 h 51071"/>
                <a:gd name="connsiteX9" fmla="*/ 4488 w 59237"/>
                <a:gd name="connsiteY9" fmla="*/ 25536 h 51071"/>
                <a:gd name="connsiteX10" fmla="*/ 30048 w 59237"/>
                <a:gd name="connsiteY10" fmla="*/ 51072 h 51071"/>
                <a:gd name="connsiteX11" fmla="*/ 54968 w 59237"/>
                <a:gd name="connsiteY11" fmla="*/ 25536 h 51071"/>
                <a:gd name="connsiteX12" fmla="*/ 56246 w 59237"/>
                <a:gd name="connsiteY12" fmla="*/ 4469 h 51071"/>
                <a:gd name="connsiteX13" fmla="*/ 47301 w 59237"/>
                <a:gd name="connsiteY13" fmla="*/ 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37" h="51071">
                  <a:moveTo>
                    <a:pt x="47301" y="0"/>
                  </a:moveTo>
                  <a:cubicBezTo>
                    <a:pt x="44106" y="0"/>
                    <a:pt x="41550" y="1277"/>
                    <a:pt x="38994" y="3192"/>
                  </a:cubicBezTo>
                  <a:lnTo>
                    <a:pt x="33882" y="8299"/>
                  </a:lnTo>
                  <a:cubicBezTo>
                    <a:pt x="32604" y="9576"/>
                    <a:pt x="31326" y="10214"/>
                    <a:pt x="29409" y="10214"/>
                  </a:cubicBezTo>
                  <a:cubicBezTo>
                    <a:pt x="27492" y="10214"/>
                    <a:pt x="26214" y="9576"/>
                    <a:pt x="24936" y="8299"/>
                  </a:cubicBezTo>
                  <a:lnTo>
                    <a:pt x="19824" y="3192"/>
                  </a:lnTo>
                  <a:cubicBezTo>
                    <a:pt x="17907" y="1277"/>
                    <a:pt x="14712" y="0"/>
                    <a:pt x="12156" y="0"/>
                  </a:cubicBezTo>
                  <a:cubicBezTo>
                    <a:pt x="12156" y="0"/>
                    <a:pt x="11517" y="0"/>
                    <a:pt x="11517" y="0"/>
                  </a:cubicBezTo>
                  <a:cubicBezTo>
                    <a:pt x="8322" y="0"/>
                    <a:pt x="5766" y="1915"/>
                    <a:pt x="3210" y="4469"/>
                  </a:cubicBezTo>
                  <a:cubicBezTo>
                    <a:pt x="-1263" y="10853"/>
                    <a:pt x="-1263" y="20429"/>
                    <a:pt x="4488" y="25536"/>
                  </a:cubicBezTo>
                  <a:lnTo>
                    <a:pt x="30048" y="51072"/>
                  </a:lnTo>
                  <a:lnTo>
                    <a:pt x="54968" y="25536"/>
                  </a:lnTo>
                  <a:cubicBezTo>
                    <a:pt x="60080" y="20429"/>
                    <a:pt x="60719" y="10214"/>
                    <a:pt x="56246" y="4469"/>
                  </a:cubicBezTo>
                  <a:cubicBezTo>
                    <a:pt x="53691" y="1915"/>
                    <a:pt x="50496" y="0"/>
                    <a:pt x="47301" y="0"/>
                  </a:cubicBezTo>
                  <a:close/>
                </a:path>
              </a:pathLst>
            </a:custGeom>
            <a:grpFill/>
            <a:ln w="6390" cap="flat">
              <a:noFill/>
              <a:prstDash val="solid"/>
              <a:miter/>
            </a:ln>
          </p:spPr>
          <p:txBody>
            <a:bodyPr rtlCol="0" anchor="ctr"/>
            <a:lstStyle/>
            <a:p>
              <a:endParaRPr lang="en-US"/>
            </a:p>
          </p:txBody>
        </p:sp>
        <p:sp>
          <p:nvSpPr>
            <p:cNvPr id="391" name="Graphic 4">
              <a:extLst>
                <a:ext uri="{FF2B5EF4-FFF2-40B4-BE49-F238E27FC236}">
                  <a16:creationId xmlns:a16="http://schemas.microsoft.com/office/drawing/2014/main" id="{93D57AE9-6038-44AA-A011-682A6BB6F44F}"/>
                </a:ext>
              </a:extLst>
            </p:cNvPr>
            <p:cNvSpPr/>
            <p:nvPr/>
          </p:nvSpPr>
          <p:spPr>
            <a:xfrm>
              <a:off x="2998797" y="3824168"/>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1 w 361670"/>
                <a:gd name="connsiteY3" fmla="*/ 180667 h 361333"/>
                <a:gd name="connsiteX4" fmla="*/ 180835 w 361670"/>
                <a:gd name="connsiteY4" fmla="*/ 0 h 361333"/>
                <a:gd name="connsiteX5" fmla="*/ 125243 w 361670"/>
                <a:gd name="connsiteY5" fmla="*/ 302601 h 361333"/>
                <a:gd name="connsiteX6" fmla="*/ 118853 w 361670"/>
                <a:gd name="connsiteY6" fmla="*/ 308985 h 361333"/>
                <a:gd name="connsiteX7" fmla="*/ 112463 w 361670"/>
                <a:gd name="connsiteY7" fmla="*/ 302601 h 361333"/>
                <a:gd name="connsiteX8" fmla="*/ 112463 w 361670"/>
                <a:gd name="connsiteY8" fmla="*/ 273234 h 361333"/>
                <a:gd name="connsiteX9" fmla="*/ 111824 w 361670"/>
                <a:gd name="connsiteY9" fmla="*/ 271958 h 361333"/>
                <a:gd name="connsiteX10" fmla="*/ 89459 w 361670"/>
                <a:gd name="connsiteY10" fmla="*/ 176198 h 361333"/>
                <a:gd name="connsiteX11" fmla="*/ 120770 w 361670"/>
                <a:gd name="connsiteY11" fmla="*/ 151939 h 361333"/>
                <a:gd name="connsiteX12" fmla="*/ 129077 w 361670"/>
                <a:gd name="connsiteY12" fmla="*/ 148108 h 361333"/>
                <a:gd name="connsiteX13" fmla="*/ 120770 w 361670"/>
                <a:gd name="connsiteY13" fmla="*/ 129595 h 361333"/>
                <a:gd name="connsiteX14" fmla="*/ 141218 w 361670"/>
                <a:gd name="connsiteY14" fmla="*/ 105974 h 361333"/>
                <a:gd name="connsiteX15" fmla="*/ 162305 w 361670"/>
                <a:gd name="connsiteY15" fmla="*/ 64478 h 361333"/>
                <a:gd name="connsiteX16" fmla="*/ 166138 w 361670"/>
                <a:gd name="connsiteY16" fmla="*/ 56179 h 361333"/>
                <a:gd name="connsiteX17" fmla="*/ 174445 w 361670"/>
                <a:gd name="connsiteY17" fmla="*/ 60009 h 361333"/>
                <a:gd name="connsiteX18" fmla="*/ 146969 w 361670"/>
                <a:gd name="connsiteY18" fmla="*/ 117465 h 361333"/>
                <a:gd name="connsiteX19" fmla="*/ 133550 w 361670"/>
                <a:gd name="connsiteY19" fmla="*/ 130233 h 361333"/>
                <a:gd name="connsiteX20" fmla="*/ 139301 w 361670"/>
                <a:gd name="connsiteY20" fmla="*/ 139809 h 361333"/>
                <a:gd name="connsiteX21" fmla="*/ 139940 w 361670"/>
                <a:gd name="connsiteY21" fmla="*/ 140448 h 361333"/>
                <a:gd name="connsiteX22" fmla="*/ 142496 w 361670"/>
                <a:gd name="connsiteY22" fmla="*/ 149385 h 361333"/>
                <a:gd name="connsiteX23" fmla="*/ 125243 w 361670"/>
                <a:gd name="connsiteY23" fmla="*/ 163430 h 361333"/>
                <a:gd name="connsiteX24" fmla="*/ 100322 w 361670"/>
                <a:gd name="connsiteY24" fmla="*/ 182582 h 361333"/>
                <a:gd name="connsiteX25" fmla="*/ 120131 w 361670"/>
                <a:gd name="connsiteY25" fmla="*/ 261105 h 361333"/>
                <a:gd name="connsiteX26" fmla="*/ 125243 w 361670"/>
                <a:gd name="connsiteY26" fmla="*/ 272596 h 361333"/>
                <a:gd name="connsiteX27" fmla="*/ 125243 w 361670"/>
                <a:gd name="connsiteY27" fmla="*/ 302601 h 361333"/>
                <a:gd name="connsiteX28" fmla="*/ 184669 w 361670"/>
                <a:gd name="connsiteY28" fmla="*/ 233015 h 361333"/>
                <a:gd name="connsiteX29" fmla="*/ 155276 w 361670"/>
                <a:gd name="connsiteY29" fmla="*/ 263020 h 361333"/>
                <a:gd name="connsiteX30" fmla="*/ 150803 w 361670"/>
                <a:gd name="connsiteY30" fmla="*/ 264935 h 361333"/>
                <a:gd name="connsiteX31" fmla="*/ 146330 w 361670"/>
                <a:gd name="connsiteY31" fmla="*/ 263020 h 361333"/>
                <a:gd name="connsiteX32" fmla="*/ 116297 w 361670"/>
                <a:gd name="connsiteY32" fmla="*/ 233015 h 361333"/>
                <a:gd name="connsiteX33" fmla="*/ 114380 w 361670"/>
                <a:gd name="connsiteY33" fmla="*/ 194711 h 361333"/>
                <a:gd name="connsiteX34" fmla="*/ 131633 w 361670"/>
                <a:gd name="connsiteY34" fmla="*/ 185135 h 361333"/>
                <a:gd name="connsiteX35" fmla="*/ 149525 w 361670"/>
                <a:gd name="connsiteY35" fmla="*/ 192158 h 361333"/>
                <a:gd name="connsiteX36" fmla="*/ 150164 w 361670"/>
                <a:gd name="connsiteY36" fmla="*/ 192796 h 361333"/>
                <a:gd name="connsiteX37" fmla="*/ 150803 w 361670"/>
                <a:gd name="connsiteY37" fmla="*/ 192158 h 361333"/>
                <a:gd name="connsiteX38" fmla="*/ 168695 w 361670"/>
                <a:gd name="connsiteY38" fmla="*/ 185135 h 361333"/>
                <a:gd name="connsiteX39" fmla="*/ 185947 w 361670"/>
                <a:gd name="connsiteY39" fmla="*/ 194711 h 361333"/>
                <a:gd name="connsiteX40" fmla="*/ 184669 w 361670"/>
                <a:gd name="connsiteY40" fmla="*/ 233015 h 361333"/>
                <a:gd name="connsiteX41" fmla="*/ 200005 w 361670"/>
                <a:gd name="connsiteY41" fmla="*/ 156408 h 361333"/>
                <a:gd name="connsiteX42" fmla="*/ 212146 w 361670"/>
                <a:gd name="connsiteY42" fmla="*/ 118742 h 361333"/>
                <a:gd name="connsiteX43" fmla="*/ 215980 w 361670"/>
                <a:gd name="connsiteY43" fmla="*/ 112996 h 361333"/>
                <a:gd name="connsiteX44" fmla="*/ 223009 w 361670"/>
                <a:gd name="connsiteY44" fmla="*/ 113635 h 361333"/>
                <a:gd name="connsiteX45" fmla="*/ 255597 w 361670"/>
                <a:gd name="connsiteY45" fmla="*/ 140448 h 361333"/>
                <a:gd name="connsiteX46" fmla="*/ 258154 w 361670"/>
                <a:gd name="connsiteY46" fmla="*/ 145555 h 361333"/>
                <a:gd name="connsiteX47" fmla="*/ 255597 w 361670"/>
                <a:gd name="connsiteY47" fmla="*/ 150662 h 361333"/>
                <a:gd name="connsiteX48" fmla="*/ 209590 w 361670"/>
                <a:gd name="connsiteY48" fmla="*/ 183859 h 361333"/>
                <a:gd name="connsiteX49" fmla="*/ 205756 w 361670"/>
                <a:gd name="connsiteY49" fmla="*/ 185135 h 361333"/>
                <a:gd name="connsiteX50" fmla="*/ 201283 w 361670"/>
                <a:gd name="connsiteY50" fmla="*/ 183220 h 361333"/>
                <a:gd name="connsiteX51" fmla="*/ 200005 w 361670"/>
                <a:gd name="connsiteY51" fmla="*/ 156408 h 361333"/>
                <a:gd name="connsiteX52" fmla="*/ 289464 w 361670"/>
                <a:gd name="connsiteY52" fmla="*/ 154492 h 361333"/>
                <a:gd name="connsiteX53" fmla="*/ 237067 w 361670"/>
                <a:gd name="connsiteY53" fmla="*/ 192796 h 361333"/>
                <a:gd name="connsiteX54" fmla="*/ 222370 w 361670"/>
                <a:gd name="connsiteY54" fmla="*/ 222163 h 361333"/>
                <a:gd name="connsiteX55" fmla="*/ 226204 w 361670"/>
                <a:gd name="connsiteY55" fmla="*/ 236846 h 361333"/>
                <a:gd name="connsiteX56" fmla="*/ 216619 w 361670"/>
                <a:gd name="connsiteY56" fmla="*/ 305154 h 361333"/>
                <a:gd name="connsiteX57" fmla="*/ 210868 w 361670"/>
                <a:gd name="connsiteY57" fmla="*/ 308985 h 361333"/>
                <a:gd name="connsiteX58" fmla="*/ 208312 w 361670"/>
                <a:gd name="connsiteY58" fmla="*/ 308346 h 361333"/>
                <a:gd name="connsiteX59" fmla="*/ 204478 w 361670"/>
                <a:gd name="connsiteY59" fmla="*/ 300047 h 361333"/>
                <a:gd name="connsiteX60" fmla="*/ 213424 w 361670"/>
                <a:gd name="connsiteY60" fmla="*/ 237484 h 361333"/>
                <a:gd name="connsiteX61" fmla="*/ 210868 w 361670"/>
                <a:gd name="connsiteY61" fmla="*/ 227270 h 361333"/>
                <a:gd name="connsiteX62" fmla="*/ 231955 w 361670"/>
                <a:gd name="connsiteY62" fmla="*/ 180667 h 361333"/>
                <a:gd name="connsiteX63" fmla="*/ 277323 w 361670"/>
                <a:gd name="connsiteY63" fmla="*/ 149385 h 361333"/>
                <a:gd name="connsiteX64" fmla="*/ 277323 w 361670"/>
                <a:gd name="connsiteY64" fmla="*/ 147470 h 361333"/>
                <a:gd name="connsiteX65" fmla="*/ 246013 w 361670"/>
                <a:gd name="connsiteY65" fmla="*/ 107889 h 361333"/>
                <a:gd name="connsiteX66" fmla="*/ 245374 w 361670"/>
                <a:gd name="connsiteY66" fmla="*/ 106612 h 361333"/>
                <a:gd name="connsiteX67" fmla="*/ 207034 w 361670"/>
                <a:gd name="connsiteY67" fmla="*/ 69585 h 361333"/>
                <a:gd name="connsiteX68" fmla="*/ 193615 w 361670"/>
                <a:gd name="connsiteY68" fmla="*/ 58094 h 361333"/>
                <a:gd name="connsiteX69" fmla="*/ 189142 w 361670"/>
                <a:gd name="connsiteY69" fmla="*/ 48518 h 361333"/>
                <a:gd name="connsiteX70" fmla="*/ 192337 w 361670"/>
                <a:gd name="connsiteY70" fmla="*/ 40219 h 361333"/>
                <a:gd name="connsiteX71" fmla="*/ 200644 w 361670"/>
                <a:gd name="connsiteY71" fmla="*/ 43411 h 361333"/>
                <a:gd name="connsiteX72" fmla="*/ 205117 w 361670"/>
                <a:gd name="connsiteY72" fmla="*/ 52987 h 361333"/>
                <a:gd name="connsiteX73" fmla="*/ 210868 w 361670"/>
                <a:gd name="connsiteY73" fmla="*/ 58094 h 361333"/>
                <a:gd name="connsiteX74" fmla="*/ 256237 w 361670"/>
                <a:gd name="connsiteY74" fmla="*/ 100228 h 361333"/>
                <a:gd name="connsiteX75" fmla="*/ 289464 w 361670"/>
                <a:gd name="connsiteY75" fmla="*/ 143001 h 361333"/>
                <a:gd name="connsiteX76" fmla="*/ 289464 w 361670"/>
                <a:gd name="connsiteY76" fmla="*/ 154492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1670" h="361333">
                  <a:moveTo>
                    <a:pt x="180835" y="0"/>
                  </a:moveTo>
                  <a:cubicBezTo>
                    <a:pt x="80513" y="0"/>
                    <a:pt x="0" y="81076"/>
                    <a:pt x="0" y="180667"/>
                  </a:cubicBezTo>
                  <a:cubicBezTo>
                    <a:pt x="0" y="280895"/>
                    <a:pt x="81152" y="361333"/>
                    <a:pt x="180835" y="361333"/>
                  </a:cubicBezTo>
                  <a:cubicBezTo>
                    <a:pt x="280518" y="361333"/>
                    <a:pt x="361671" y="280257"/>
                    <a:pt x="361671" y="180667"/>
                  </a:cubicBezTo>
                  <a:cubicBezTo>
                    <a:pt x="361671" y="81076"/>
                    <a:pt x="281157" y="0"/>
                    <a:pt x="180835" y="0"/>
                  </a:cubicBezTo>
                  <a:close/>
                  <a:moveTo>
                    <a:pt x="125243" y="302601"/>
                  </a:moveTo>
                  <a:cubicBezTo>
                    <a:pt x="125243" y="306431"/>
                    <a:pt x="122687" y="308985"/>
                    <a:pt x="118853" y="308985"/>
                  </a:cubicBezTo>
                  <a:cubicBezTo>
                    <a:pt x="115019" y="308985"/>
                    <a:pt x="112463" y="306431"/>
                    <a:pt x="112463" y="302601"/>
                  </a:cubicBezTo>
                  <a:lnTo>
                    <a:pt x="112463" y="273234"/>
                  </a:lnTo>
                  <a:cubicBezTo>
                    <a:pt x="112463" y="272596"/>
                    <a:pt x="112463" y="271958"/>
                    <a:pt x="111824" y="271958"/>
                  </a:cubicBezTo>
                  <a:cubicBezTo>
                    <a:pt x="63899" y="231738"/>
                    <a:pt x="77318" y="194711"/>
                    <a:pt x="89459" y="176198"/>
                  </a:cubicBezTo>
                  <a:cubicBezTo>
                    <a:pt x="96488" y="165345"/>
                    <a:pt x="107351" y="157046"/>
                    <a:pt x="120770" y="151939"/>
                  </a:cubicBezTo>
                  <a:cubicBezTo>
                    <a:pt x="125243" y="150024"/>
                    <a:pt x="127799" y="148747"/>
                    <a:pt x="129077" y="148108"/>
                  </a:cubicBezTo>
                  <a:cubicBezTo>
                    <a:pt x="125243" y="144916"/>
                    <a:pt x="120131" y="138532"/>
                    <a:pt x="120770" y="129595"/>
                  </a:cubicBezTo>
                  <a:cubicBezTo>
                    <a:pt x="121409" y="120657"/>
                    <a:pt x="128438" y="112996"/>
                    <a:pt x="141218" y="105974"/>
                  </a:cubicBezTo>
                  <a:cubicBezTo>
                    <a:pt x="171889" y="90652"/>
                    <a:pt x="162943" y="65116"/>
                    <a:pt x="162305" y="64478"/>
                  </a:cubicBezTo>
                  <a:cubicBezTo>
                    <a:pt x="161027" y="61286"/>
                    <a:pt x="162943" y="57456"/>
                    <a:pt x="166138" y="56179"/>
                  </a:cubicBezTo>
                  <a:cubicBezTo>
                    <a:pt x="169333" y="54902"/>
                    <a:pt x="173167" y="56817"/>
                    <a:pt x="174445" y="60009"/>
                  </a:cubicBezTo>
                  <a:cubicBezTo>
                    <a:pt x="179557" y="72777"/>
                    <a:pt x="179557" y="100867"/>
                    <a:pt x="146969" y="117465"/>
                  </a:cubicBezTo>
                  <a:cubicBezTo>
                    <a:pt x="138662" y="121934"/>
                    <a:pt x="134189" y="126403"/>
                    <a:pt x="133550" y="130233"/>
                  </a:cubicBezTo>
                  <a:cubicBezTo>
                    <a:pt x="133550" y="134064"/>
                    <a:pt x="138023" y="138532"/>
                    <a:pt x="139301" y="139809"/>
                  </a:cubicBezTo>
                  <a:cubicBezTo>
                    <a:pt x="139940" y="139809"/>
                    <a:pt x="139940" y="140448"/>
                    <a:pt x="139940" y="140448"/>
                  </a:cubicBezTo>
                  <a:cubicBezTo>
                    <a:pt x="141857" y="142363"/>
                    <a:pt x="143135" y="145555"/>
                    <a:pt x="142496" y="149385"/>
                  </a:cubicBezTo>
                  <a:cubicBezTo>
                    <a:pt x="141218" y="155131"/>
                    <a:pt x="135467" y="159600"/>
                    <a:pt x="125243" y="163430"/>
                  </a:cubicBezTo>
                  <a:cubicBezTo>
                    <a:pt x="114380" y="167260"/>
                    <a:pt x="106073" y="174283"/>
                    <a:pt x="100322" y="182582"/>
                  </a:cubicBezTo>
                  <a:cubicBezTo>
                    <a:pt x="88181" y="201095"/>
                    <a:pt x="81791" y="229185"/>
                    <a:pt x="120131" y="261105"/>
                  </a:cubicBezTo>
                  <a:cubicBezTo>
                    <a:pt x="123326" y="263658"/>
                    <a:pt x="125243" y="268127"/>
                    <a:pt x="125243" y="272596"/>
                  </a:cubicBezTo>
                  <a:lnTo>
                    <a:pt x="125243" y="302601"/>
                  </a:lnTo>
                  <a:close/>
                  <a:moveTo>
                    <a:pt x="184669" y="233015"/>
                  </a:moveTo>
                  <a:lnTo>
                    <a:pt x="155276" y="263020"/>
                  </a:lnTo>
                  <a:cubicBezTo>
                    <a:pt x="153998" y="264297"/>
                    <a:pt x="152081" y="264935"/>
                    <a:pt x="150803" y="264935"/>
                  </a:cubicBezTo>
                  <a:cubicBezTo>
                    <a:pt x="148886" y="264935"/>
                    <a:pt x="147608" y="264297"/>
                    <a:pt x="146330" y="263020"/>
                  </a:cubicBezTo>
                  <a:lnTo>
                    <a:pt x="116297" y="233015"/>
                  </a:lnTo>
                  <a:cubicBezTo>
                    <a:pt x="106073" y="222801"/>
                    <a:pt x="105434" y="206203"/>
                    <a:pt x="114380" y="194711"/>
                  </a:cubicBezTo>
                  <a:cubicBezTo>
                    <a:pt x="118853" y="188966"/>
                    <a:pt x="125243" y="185774"/>
                    <a:pt x="131633" y="185135"/>
                  </a:cubicBezTo>
                  <a:cubicBezTo>
                    <a:pt x="138662" y="184497"/>
                    <a:pt x="145052" y="187051"/>
                    <a:pt x="149525" y="192158"/>
                  </a:cubicBezTo>
                  <a:lnTo>
                    <a:pt x="150164" y="192796"/>
                  </a:lnTo>
                  <a:lnTo>
                    <a:pt x="150803" y="192158"/>
                  </a:lnTo>
                  <a:cubicBezTo>
                    <a:pt x="155915" y="187051"/>
                    <a:pt x="162305" y="184497"/>
                    <a:pt x="168695" y="185135"/>
                  </a:cubicBezTo>
                  <a:cubicBezTo>
                    <a:pt x="175723" y="185774"/>
                    <a:pt x="181474" y="188966"/>
                    <a:pt x="185947" y="194711"/>
                  </a:cubicBezTo>
                  <a:cubicBezTo>
                    <a:pt x="195532" y="206203"/>
                    <a:pt x="194893" y="222801"/>
                    <a:pt x="184669" y="233015"/>
                  </a:cubicBezTo>
                  <a:close/>
                  <a:moveTo>
                    <a:pt x="200005" y="156408"/>
                  </a:moveTo>
                  <a:cubicBezTo>
                    <a:pt x="212146" y="131510"/>
                    <a:pt x="212146" y="119380"/>
                    <a:pt x="212146" y="118742"/>
                  </a:cubicBezTo>
                  <a:cubicBezTo>
                    <a:pt x="212146" y="116188"/>
                    <a:pt x="213424" y="114273"/>
                    <a:pt x="215980" y="112996"/>
                  </a:cubicBezTo>
                  <a:cubicBezTo>
                    <a:pt x="217897" y="111720"/>
                    <a:pt x="221092" y="112358"/>
                    <a:pt x="223009" y="113635"/>
                  </a:cubicBezTo>
                  <a:lnTo>
                    <a:pt x="255597" y="140448"/>
                  </a:lnTo>
                  <a:cubicBezTo>
                    <a:pt x="256876" y="141724"/>
                    <a:pt x="258154" y="143640"/>
                    <a:pt x="258154" y="145555"/>
                  </a:cubicBezTo>
                  <a:cubicBezTo>
                    <a:pt x="258154" y="147470"/>
                    <a:pt x="256876" y="149385"/>
                    <a:pt x="255597" y="150662"/>
                  </a:cubicBezTo>
                  <a:lnTo>
                    <a:pt x="209590" y="183859"/>
                  </a:lnTo>
                  <a:cubicBezTo>
                    <a:pt x="208312" y="184497"/>
                    <a:pt x="207034" y="185135"/>
                    <a:pt x="205756" y="185135"/>
                  </a:cubicBezTo>
                  <a:cubicBezTo>
                    <a:pt x="203839" y="185135"/>
                    <a:pt x="202561" y="184497"/>
                    <a:pt x="201283" y="183220"/>
                  </a:cubicBezTo>
                  <a:cubicBezTo>
                    <a:pt x="191698" y="174283"/>
                    <a:pt x="199366" y="158323"/>
                    <a:pt x="200005" y="156408"/>
                  </a:cubicBezTo>
                  <a:close/>
                  <a:moveTo>
                    <a:pt x="289464" y="154492"/>
                  </a:moveTo>
                  <a:cubicBezTo>
                    <a:pt x="283074" y="171729"/>
                    <a:pt x="244735" y="189604"/>
                    <a:pt x="237067" y="192796"/>
                  </a:cubicBezTo>
                  <a:cubicBezTo>
                    <a:pt x="236428" y="193435"/>
                    <a:pt x="214063" y="204926"/>
                    <a:pt x="222370" y="222163"/>
                  </a:cubicBezTo>
                  <a:cubicBezTo>
                    <a:pt x="224287" y="226631"/>
                    <a:pt x="225565" y="231100"/>
                    <a:pt x="226204" y="236846"/>
                  </a:cubicBezTo>
                  <a:cubicBezTo>
                    <a:pt x="227482" y="249614"/>
                    <a:pt x="228121" y="275788"/>
                    <a:pt x="216619" y="305154"/>
                  </a:cubicBezTo>
                  <a:cubicBezTo>
                    <a:pt x="215341" y="307708"/>
                    <a:pt x="213424" y="308985"/>
                    <a:pt x="210868" y="308985"/>
                  </a:cubicBezTo>
                  <a:cubicBezTo>
                    <a:pt x="210229" y="308985"/>
                    <a:pt x="209590" y="308985"/>
                    <a:pt x="208312" y="308346"/>
                  </a:cubicBezTo>
                  <a:cubicBezTo>
                    <a:pt x="205117" y="307069"/>
                    <a:pt x="203200" y="303239"/>
                    <a:pt x="204478" y="300047"/>
                  </a:cubicBezTo>
                  <a:cubicBezTo>
                    <a:pt x="215341" y="272596"/>
                    <a:pt x="214702" y="248975"/>
                    <a:pt x="213424" y="237484"/>
                  </a:cubicBezTo>
                  <a:cubicBezTo>
                    <a:pt x="212785" y="233654"/>
                    <a:pt x="212146" y="229823"/>
                    <a:pt x="210868" y="227270"/>
                  </a:cubicBezTo>
                  <a:cubicBezTo>
                    <a:pt x="200005" y="204926"/>
                    <a:pt x="219814" y="187051"/>
                    <a:pt x="231955" y="180667"/>
                  </a:cubicBezTo>
                  <a:cubicBezTo>
                    <a:pt x="249208" y="173006"/>
                    <a:pt x="274128" y="158961"/>
                    <a:pt x="277323" y="149385"/>
                  </a:cubicBezTo>
                  <a:cubicBezTo>
                    <a:pt x="277962" y="148108"/>
                    <a:pt x="277323" y="148108"/>
                    <a:pt x="277323" y="147470"/>
                  </a:cubicBezTo>
                  <a:cubicBezTo>
                    <a:pt x="269655" y="132148"/>
                    <a:pt x="246652" y="107889"/>
                    <a:pt x="246013" y="107889"/>
                  </a:cubicBezTo>
                  <a:cubicBezTo>
                    <a:pt x="245374" y="107251"/>
                    <a:pt x="245374" y="107251"/>
                    <a:pt x="245374" y="106612"/>
                  </a:cubicBezTo>
                  <a:cubicBezTo>
                    <a:pt x="229399" y="79800"/>
                    <a:pt x="214702" y="71500"/>
                    <a:pt x="207034" y="69585"/>
                  </a:cubicBezTo>
                  <a:cubicBezTo>
                    <a:pt x="201283" y="67670"/>
                    <a:pt x="196171" y="63201"/>
                    <a:pt x="193615" y="58094"/>
                  </a:cubicBezTo>
                  <a:lnTo>
                    <a:pt x="189142" y="48518"/>
                  </a:lnTo>
                  <a:cubicBezTo>
                    <a:pt x="187864" y="45326"/>
                    <a:pt x="189142" y="41496"/>
                    <a:pt x="192337" y="40219"/>
                  </a:cubicBezTo>
                  <a:cubicBezTo>
                    <a:pt x="195532" y="38942"/>
                    <a:pt x="199366" y="40219"/>
                    <a:pt x="200644" y="43411"/>
                  </a:cubicBezTo>
                  <a:lnTo>
                    <a:pt x="205117" y="52987"/>
                  </a:lnTo>
                  <a:cubicBezTo>
                    <a:pt x="206395" y="55540"/>
                    <a:pt x="208312" y="57456"/>
                    <a:pt x="210868" y="58094"/>
                  </a:cubicBezTo>
                  <a:cubicBezTo>
                    <a:pt x="220453" y="61286"/>
                    <a:pt x="238345" y="70224"/>
                    <a:pt x="256237" y="100228"/>
                  </a:cubicBezTo>
                  <a:cubicBezTo>
                    <a:pt x="260071" y="104059"/>
                    <a:pt x="281157" y="126403"/>
                    <a:pt x="289464" y="143001"/>
                  </a:cubicBezTo>
                  <a:cubicBezTo>
                    <a:pt x="290742" y="146193"/>
                    <a:pt x="291381" y="150024"/>
                    <a:pt x="289464" y="154492"/>
                  </a:cubicBezTo>
                  <a:close/>
                </a:path>
              </a:pathLst>
            </a:custGeom>
            <a:grpFill/>
            <a:ln w="6390" cap="flat">
              <a:noFill/>
              <a:prstDash val="solid"/>
              <a:miter/>
            </a:ln>
          </p:spPr>
          <p:txBody>
            <a:bodyPr rtlCol="0" anchor="ctr"/>
            <a:lstStyle/>
            <a:p>
              <a:endParaRPr lang="en-US"/>
            </a:p>
          </p:txBody>
        </p:sp>
        <p:sp>
          <p:nvSpPr>
            <p:cNvPr id="392" name="Graphic 4">
              <a:extLst>
                <a:ext uri="{FF2B5EF4-FFF2-40B4-BE49-F238E27FC236}">
                  <a16:creationId xmlns:a16="http://schemas.microsoft.com/office/drawing/2014/main" id="{3E145EF0-143B-4FDB-B845-0329A8F6A224}"/>
                </a:ext>
              </a:extLst>
            </p:cNvPr>
            <p:cNvSpPr/>
            <p:nvPr/>
          </p:nvSpPr>
          <p:spPr>
            <a:xfrm>
              <a:off x="3209026" y="3955678"/>
              <a:ext cx="31310" cy="37665"/>
            </a:xfrm>
            <a:custGeom>
              <a:avLst/>
              <a:gdLst>
                <a:gd name="connsiteX0" fmla="*/ 13419 w 31310"/>
                <a:gd name="connsiteY0" fmla="*/ 0 h 37665"/>
                <a:gd name="connsiteX1" fmla="*/ 1917 w 31310"/>
                <a:gd name="connsiteY1" fmla="*/ 31282 h 37665"/>
                <a:gd name="connsiteX2" fmla="*/ 0 w 31310"/>
                <a:gd name="connsiteY2" fmla="*/ 37666 h 37665"/>
                <a:gd name="connsiteX3" fmla="*/ 31311 w 31310"/>
                <a:gd name="connsiteY3" fmla="*/ 14683 h 37665"/>
                <a:gd name="connsiteX4" fmla="*/ 13419 w 31310"/>
                <a:gd name="connsiteY4" fmla="*/ 0 h 37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0" h="37665">
                  <a:moveTo>
                    <a:pt x="13419" y="0"/>
                  </a:moveTo>
                  <a:cubicBezTo>
                    <a:pt x="11502" y="7022"/>
                    <a:pt x="8307" y="17237"/>
                    <a:pt x="1917" y="31282"/>
                  </a:cubicBezTo>
                  <a:cubicBezTo>
                    <a:pt x="1278" y="33197"/>
                    <a:pt x="0" y="35750"/>
                    <a:pt x="0" y="37666"/>
                  </a:cubicBezTo>
                  <a:lnTo>
                    <a:pt x="31311" y="14683"/>
                  </a:lnTo>
                  <a:lnTo>
                    <a:pt x="13419" y="0"/>
                  </a:lnTo>
                  <a:close/>
                </a:path>
              </a:pathLst>
            </a:custGeom>
            <a:grpFill/>
            <a:ln w="6390" cap="flat">
              <a:noFill/>
              <a:prstDash val="solid"/>
              <a:miter/>
            </a:ln>
          </p:spPr>
          <p:txBody>
            <a:bodyPr rtlCol="0" anchor="ctr"/>
            <a:lstStyle/>
            <a:p>
              <a:endParaRPr lang="en-US"/>
            </a:p>
          </p:txBody>
        </p:sp>
      </p:grpSp>
      <p:sp>
        <p:nvSpPr>
          <p:cNvPr id="7" name="Flowchart: Connector 6">
            <a:extLst>
              <a:ext uri="{FF2B5EF4-FFF2-40B4-BE49-F238E27FC236}">
                <a16:creationId xmlns:a16="http://schemas.microsoft.com/office/drawing/2014/main" id="{3FEAC8F1-08AF-4AA1-85C1-590A5A1DA241}"/>
              </a:ext>
            </a:extLst>
          </p:cNvPr>
          <p:cNvSpPr/>
          <p:nvPr/>
        </p:nvSpPr>
        <p:spPr bwMode="gray">
          <a:xfrm>
            <a:off x="6662498" y="1796839"/>
            <a:ext cx="148517" cy="159850"/>
          </a:xfrm>
          <a:prstGeom prst="flowChartConnector">
            <a:avLst/>
          </a:prstGeom>
          <a:solidFill>
            <a:schemeClr val="accent5">
              <a:lumMod val="7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393" name="Flowchart: Connector 392">
            <a:extLst>
              <a:ext uri="{FF2B5EF4-FFF2-40B4-BE49-F238E27FC236}">
                <a16:creationId xmlns:a16="http://schemas.microsoft.com/office/drawing/2014/main" id="{5C9D6049-4E27-4444-8252-7A0A44982EA8}"/>
              </a:ext>
            </a:extLst>
          </p:cNvPr>
          <p:cNvSpPr/>
          <p:nvPr/>
        </p:nvSpPr>
        <p:spPr bwMode="gray">
          <a:xfrm>
            <a:off x="6958714" y="3353773"/>
            <a:ext cx="148517" cy="159850"/>
          </a:xfrm>
          <a:prstGeom prst="flowChartConnector">
            <a:avLst/>
          </a:prstGeom>
          <a:solidFill>
            <a:schemeClr val="accent5">
              <a:lumMod val="7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394" name="Flowchart: Connector 393">
            <a:extLst>
              <a:ext uri="{FF2B5EF4-FFF2-40B4-BE49-F238E27FC236}">
                <a16:creationId xmlns:a16="http://schemas.microsoft.com/office/drawing/2014/main" id="{D966F084-225F-43A8-9539-23AAFA30522C}"/>
              </a:ext>
            </a:extLst>
          </p:cNvPr>
          <p:cNvSpPr/>
          <p:nvPr/>
        </p:nvSpPr>
        <p:spPr bwMode="gray">
          <a:xfrm>
            <a:off x="6151906" y="5100611"/>
            <a:ext cx="148517" cy="159850"/>
          </a:xfrm>
          <a:prstGeom prst="flowChartConnector">
            <a:avLst/>
          </a:prstGeom>
          <a:solidFill>
            <a:schemeClr val="accent5">
              <a:lumMod val="7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396" name="Flowchart: Connector 395">
            <a:extLst>
              <a:ext uri="{FF2B5EF4-FFF2-40B4-BE49-F238E27FC236}">
                <a16:creationId xmlns:a16="http://schemas.microsoft.com/office/drawing/2014/main" id="{498C54E0-C9AB-42C1-954D-F3733B62B73F}"/>
              </a:ext>
            </a:extLst>
          </p:cNvPr>
          <p:cNvSpPr/>
          <p:nvPr/>
        </p:nvSpPr>
        <p:spPr bwMode="gray">
          <a:xfrm>
            <a:off x="6932601" y="2434163"/>
            <a:ext cx="148517" cy="159850"/>
          </a:xfrm>
          <a:prstGeom prst="flowChartConnector">
            <a:avLst/>
          </a:prstGeom>
          <a:solidFill>
            <a:schemeClr val="accent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398" name="Flowchart: Connector 397">
            <a:extLst>
              <a:ext uri="{FF2B5EF4-FFF2-40B4-BE49-F238E27FC236}">
                <a16:creationId xmlns:a16="http://schemas.microsoft.com/office/drawing/2014/main" id="{A3638C14-18B0-4F46-861D-D519A2550244}"/>
              </a:ext>
            </a:extLst>
          </p:cNvPr>
          <p:cNvSpPr/>
          <p:nvPr/>
        </p:nvSpPr>
        <p:spPr bwMode="gray">
          <a:xfrm>
            <a:off x="6900742" y="2229406"/>
            <a:ext cx="148517" cy="159850"/>
          </a:xfrm>
          <a:prstGeom prst="flowChartConnector">
            <a:avLst/>
          </a:prstGeom>
          <a:solidFill>
            <a:schemeClr val="accent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399" name="Flowchart: Connector 398">
            <a:extLst>
              <a:ext uri="{FF2B5EF4-FFF2-40B4-BE49-F238E27FC236}">
                <a16:creationId xmlns:a16="http://schemas.microsoft.com/office/drawing/2014/main" id="{846E68AB-12CC-4001-93D9-B490F4545A54}"/>
              </a:ext>
            </a:extLst>
          </p:cNvPr>
          <p:cNvSpPr/>
          <p:nvPr/>
        </p:nvSpPr>
        <p:spPr bwMode="gray">
          <a:xfrm>
            <a:off x="6039423" y="5234332"/>
            <a:ext cx="148517" cy="159850"/>
          </a:xfrm>
          <a:prstGeom prst="flowChartConnector">
            <a:avLst/>
          </a:prstGeom>
          <a:solidFill>
            <a:schemeClr val="accent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402" name="Flowchart: Connector 401">
            <a:extLst>
              <a:ext uri="{FF2B5EF4-FFF2-40B4-BE49-F238E27FC236}">
                <a16:creationId xmlns:a16="http://schemas.microsoft.com/office/drawing/2014/main" id="{44725E93-4B0F-4C16-8626-F9879505A8FC}"/>
              </a:ext>
            </a:extLst>
          </p:cNvPr>
          <p:cNvSpPr/>
          <p:nvPr/>
        </p:nvSpPr>
        <p:spPr bwMode="gray">
          <a:xfrm>
            <a:off x="7045238" y="2310085"/>
            <a:ext cx="148517" cy="159850"/>
          </a:xfrm>
          <a:prstGeom prst="flowChartConnector">
            <a:avLst/>
          </a:prstGeom>
          <a:solidFill>
            <a:srgbClr val="00A3E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403" name="Flowchart: Connector 402">
            <a:extLst>
              <a:ext uri="{FF2B5EF4-FFF2-40B4-BE49-F238E27FC236}">
                <a16:creationId xmlns:a16="http://schemas.microsoft.com/office/drawing/2014/main" id="{13BAC479-2B4A-424C-AC08-7EB964792E28}"/>
              </a:ext>
            </a:extLst>
          </p:cNvPr>
          <p:cNvSpPr/>
          <p:nvPr/>
        </p:nvSpPr>
        <p:spPr bwMode="gray">
          <a:xfrm>
            <a:off x="7056407" y="2133198"/>
            <a:ext cx="148517" cy="159850"/>
          </a:xfrm>
          <a:prstGeom prst="flowChartConnector">
            <a:avLst/>
          </a:prstGeom>
          <a:solidFill>
            <a:schemeClr val="accent6">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404" name="Flowchart: Connector 403">
            <a:extLst>
              <a:ext uri="{FF2B5EF4-FFF2-40B4-BE49-F238E27FC236}">
                <a16:creationId xmlns:a16="http://schemas.microsoft.com/office/drawing/2014/main" id="{879F4F40-DDAE-46E5-9332-987D6B1D2514}"/>
              </a:ext>
            </a:extLst>
          </p:cNvPr>
          <p:cNvSpPr/>
          <p:nvPr/>
        </p:nvSpPr>
        <p:spPr bwMode="gray">
          <a:xfrm>
            <a:off x="6216450" y="5260488"/>
            <a:ext cx="148517" cy="159850"/>
          </a:xfrm>
          <a:prstGeom prst="flowChartConnector">
            <a:avLst/>
          </a:prstGeom>
          <a:solidFill>
            <a:srgbClr val="6FC2B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405" name="Flowchart: Connector 404">
            <a:extLst>
              <a:ext uri="{FF2B5EF4-FFF2-40B4-BE49-F238E27FC236}">
                <a16:creationId xmlns:a16="http://schemas.microsoft.com/office/drawing/2014/main" id="{6045587B-3F1E-408E-AECF-11B77D9CF508}"/>
              </a:ext>
            </a:extLst>
          </p:cNvPr>
          <p:cNvSpPr/>
          <p:nvPr/>
        </p:nvSpPr>
        <p:spPr bwMode="gray">
          <a:xfrm>
            <a:off x="7214345" y="2226032"/>
            <a:ext cx="148517" cy="159850"/>
          </a:xfrm>
          <a:prstGeom prst="flowChartConnector">
            <a:avLst/>
          </a:prstGeom>
          <a:solidFill>
            <a:srgbClr val="6FC2B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143" name="Flowchart: Connector 142">
            <a:extLst>
              <a:ext uri="{FF2B5EF4-FFF2-40B4-BE49-F238E27FC236}">
                <a16:creationId xmlns:a16="http://schemas.microsoft.com/office/drawing/2014/main" id="{247154AB-C5BE-47E3-AFB1-EA3EF1AF3EE1}"/>
              </a:ext>
            </a:extLst>
          </p:cNvPr>
          <p:cNvSpPr/>
          <p:nvPr/>
        </p:nvSpPr>
        <p:spPr bwMode="gray">
          <a:xfrm>
            <a:off x="5920458" y="5377883"/>
            <a:ext cx="148517" cy="159850"/>
          </a:xfrm>
          <a:prstGeom prst="flowChartConnector">
            <a:avLst/>
          </a:prstGeom>
          <a:solidFill>
            <a:srgbClr val="00A3E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Tree>
    <p:custDataLst>
      <p:custData r:id="rId1"/>
      <p:custData r:id="rId2"/>
    </p:custDataLst>
    <p:extLst>
      <p:ext uri="{BB962C8B-B14F-4D97-AF65-F5344CB8AC3E}">
        <p14:creationId xmlns:p14="http://schemas.microsoft.com/office/powerpoint/2010/main" val="239568215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3E9BE6-C093-469D-85E6-8EB1B3BE7315}"/>
              </a:ext>
            </a:extLst>
          </p:cNvPr>
          <p:cNvPicPr>
            <a:picLocks noChangeAspect="1"/>
          </p:cNvPicPr>
          <p:nvPr>
            <p:custDataLst>
              <p:tags r:id="rId3"/>
            </p:custDataLst>
          </p:nvPr>
        </p:nvPicPr>
        <p:blipFill rotWithShape="1">
          <a:blip r:embed="rId6"/>
          <a:srcRect r="6056"/>
          <a:stretch/>
        </p:blipFill>
        <p:spPr>
          <a:xfrm>
            <a:off x="-1" y="-1"/>
            <a:ext cx="10691813" cy="7559675"/>
          </a:xfrm>
          <a:prstGeom prst="rect">
            <a:avLst/>
          </a:prstGeom>
        </p:spPr>
      </p:pic>
      <p:sp>
        <p:nvSpPr>
          <p:cNvPr id="8" name="Rectangle 7">
            <a:extLst>
              <a:ext uri="{FF2B5EF4-FFF2-40B4-BE49-F238E27FC236}">
                <a16:creationId xmlns:a16="http://schemas.microsoft.com/office/drawing/2014/main" id="{B51A389B-F835-4EE6-A55F-9AB6F09C1A87}"/>
              </a:ext>
            </a:extLst>
          </p:cNvPr>
          <p:cNvSpPr/>
          <p:nvPr/>
        </p:nvSpPr>
        <p:spPr bwMode="gray">
          <a:xfrm>
            <a:off x="0" y="-2"/>
            <a:ext cx="10691813" cy="7559675"/>
          </a:xfrm>
          <a:prstGeom prst="rect">
            <a:avLst/>
          </a:prstGeom>
          <a:gradFill flip="none" rotWithShape="1">
            <a:gsLst>
              <a:gs pos="0">
                <a:schemeClr val="tx1"/>
              </a:gs>
              <a:gs pos="35000">
                <a:schemeClr val="tx1">
                  <a:alpha val="50000"/>
                </a:schemeClr>
              </a:gs>
              <a:gs pos="97000">
                <a:schemeClr val="tx1">
                  <a:alpha val="40000"/>
                </a:schemeClr>
              </a:gs>
            </a:gsLst>
            <a:lin ang="0" scaled="0"/>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sp>
        <p:nvSpPr>
          <p:cNvPr id="9" name="Title 8">
            <a:extLst>
              <a:ext uri="{FF2B5EF4-FFF2-40B4-BE49-F238E27FC236}">
                <a16:creationId xmlns:a16="http://schemas.microsoft.com/office/drawing/2014/main" id="{C93D2507-843B-45EB-BD21-393F7FA80290}"/>
              </a:ext>
            </a:extLst>
          </p:cNvPr>
          <p:cNvSpPr>
            <a:spLocks noGrp="1"/>
          </p:cNvSpPr>
          <p:nvPr>
            <p:ph type="title"/>
          </p:nvPr>
        </p:nvSpPr>
        <p:spPr/>
        <p:txBody>
          <a:bodyPr lIns="91440" tIns="45720" rIns="91440" bIns="45720" anchor="b"/>
          <a:lstStyle/>
          <a:p>
            <a:br>
              <a:rPr lang="en-NZ" sz="3850" b="1">
                <a:latin typeface="Calibri"/>
                <a:ea typeface="Open Sans"/>
                <a:cs typeface="Calibri"/>
              </a:rPr>
            </a:br>
            <a:br>
              <a:rPr lang="en-NZ" sz="3850" b="1">
                <a:latin typeface="Calibri"/>
                <a:ea typeface="Open Sans"/>
                <a:cs typeface="Calibri"/>
              </a:rPr>
            </a:br>
            <a:br>
              <a:rPr lang="en-NZ" sz="3850" b="1">
                <a:latin typeface="Calibri"/>
                <a:ea typeface="Open Sans"/>
                <a:cs typeface="Calibri"/>
              </a:rPr>
            </a:br>
            <a:br>
              <a:rPr lang="en-NZ" sz="3850" b="1">
                <a:latin typeface="Calibri"/>
                <a:ea typeface="Open Sans"/>
                <a:cs typeface="Calibri"/>
              </a:rPr>
            </a:br>
            <a:br>
              <a:rPr lang="en-NZ" sz="3850" b="1">
                <a:latin typeface="Calibri"/>
                <a:ea typeface="Open Sans"/>
                <a:cs typeface="Calibri"/>
              </a:rPr>
            </a:br>
            <a:r>
              <a:rPr lang="en-NZ" sz="3850" b="1" err="1">
                <a:latin typeface="Calibri"/>
                <a:ea typeface="Open Sans"/>
                <a:cs typeface="Calibri"/>
              </a:rPr>
              <a:t>Ngā</a:t>
            </a:r>
            <a:r>
              <a:rPr lang="en-NZ" sz="3850" b="1">
                <a:latin typeface="Calibri"/>
                <a:ea typeface="Open Sans"/>
                <a:cs typeface="Calibri"/>
              </a:rPr>
              <a:t> </a:t>
            </a:r>
            <a:r>
              <a:rPr lang="en-NZ" sz="3850" b="1" err="1">
                <a:latin typeface="Calibri"/>
                <a:ea typeface="Open Sans"/>
                <a:cs typeface="Calibri"/>
              </a:rPr>
              <a:t>Kitenga</a:t>
            </a:r>
            <a:r>
              <a:rPr lang="en-NZ" sz="3850" err="1">
                <a:latin typeface="Calibri"/>
                <a:ea typeface="Open Sans"/>
                <a:cs typeface="Calibri"/>
              </a:rPr>
              <a:t>|Findings</a:t>
            </a:r>
            <a:r>
              <a:rPr lang="en-NZ" sz="3850">
                <a:latin typeface="Calibri"/>
                <a:ea typeface="Open Sans"/>
                <a:cs typeface="Calibri"/>
              </a:rPr>
              <a:t> </a:t>
            </a:r>
            <a:endParaRPr lang="en-NZ"/>
          </a:p>
        </p:txBody>
      </p:sp>
    </p:spTree>
    <p:custDataLst>
      <p:custData r:id="rId1"/>
      <p:custData r:id="rId2"/>
    </p:custDataLst>
    <p:extLst>
      <p:ext uri="{BB962C8B-B14F-4D97-AF65-F5344CB8AC3E}">
        <p14:creationId xmlns:p14="http://schemas.microsoft.com/office/powerpoint/2010/main" val="46256781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A78E3F1C-9306-477B-B35D-B2F2BACC72C8}"/>
              </a:ext>
            </a:extLst>
          </p:cNvPr>
          <p:cNvPicPr>
            <a:picLocks noChangeAspect="1"/>
          </p:cNvPicPr>
          <p:nvPr/>
        </p:nvPicPr>
        <p:blipFill rotWithShape="1">
          <a:blip r:embed="rId3">
            <a:clrChange>
              <a:clrFrom>
                <a:srgbClr val="FFFFFF"/>
              </a:clrFrom>
              <a:clrTo>
                <a:srgbClr val="FFFFFF">
                  <a:alpha val="0"/>
                </a:srgbClr>
              </a:clrTo>
            </a:clrChange>
            <a:duotone>
              <a:prstClr val="black"/>
              <a:srgbClr val="86BC25">
                <a:tint val="45000"/>
                <a:satMod val="400000"/>
              </a:srgbClr>
            </a:duotone>
            <a:alphaModFix amt="5000"/>
          </a:blip>
          <a:srcRect l="49814" t="6399" b="30926"/>
          <a:stretch/>
        </p:blipFill>
        <p:spPr>
          <a:xfrm flipH="1">
            <a:off x="3462645" y="1961844"/>
            <a:ext cx="672088" cy="3186353"/>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B1A1D5C6-E05A-46B6-B765-9F5787B9D616}"/>
              </a:ext>
            </a:extLst>
          </p:cNvPr>
          <p:cNvPicPr>
            <a:picLocks noChangeAspect="1"/>
          </p:cNvPicPr>
          <p:nvPr/>
        </p:nvPicPr>
        <p:blipFill rotWithShape="1">
          <a:blip r:embed="rId4">
            <a:clrChange>
              <a:clrFrom>
                <a:srgbClr val="FFFFFF"/>
              </a:clrFrom>
              <a:clrTo>
                <a:srgbClr val="FFFFFF">
                  <a:alpha val="0"/>
                </a:srgbClr>
              </a:clrTo>
            </a:clrChange>
            <a:duotone>
              <a:prstClr val="black"/>
              <a:srgbClr val="55A241">
                <a:tint val="45000"/>
                <a:satMod val="400000"/>
              </a:srgbClr>
            </a:duotone>
            <a:alphaModFix amt="5000"/>
          </a:blip>
          <a:srcRect l="50000" b="52236"/>
          <a:stretch/>
        </p:blipFill>
        <p:spPr>
          <a:xfrm>
            <a:off x="233700" y="1961844"/>
            <a:ext cx="771313" cy="3186353"/>
          </a:xfrm>
          <a:prstGeom prst="rect">
            <a:avLst/>
          </a:prstGeom>
        </p:spPr>
      </p:pic>
      <p:pic>
        <p:nvPicPr>
          <p:cNvPr id="19" name="Picture 18">
            <a:extLst>
              <a:ext uri="{FF2B5EF4-FFF2-40B4-BE49-F238E27FC236}">
                <a16:creationId xmlns:a16="http://schemas.microsoft.com/office/drawing/2014/main" id="{43496752-FBB1-433E-ABD7-A34C0B3543D9}"/>
              </a:ext>
            </a:extLst>
          </p:cNvPr>
          <p:cNvPicPr>
            <a:picLocks noChangeAspect="1"/>
          </p:cNvPicPr>
          <p:nvPr/>
        </p:nvPicPr>
        <p:blipFill rotWithShape="1">
          <a:blip r:embed="rId3">
            <a:clrChange>
              <a:clrFrom>
                <a:srgbClr val="FFFFFF"/>
              </a:clrFrom>
              <a:clrTo>
                <a:srgbClr val="FFFFFF">
                  <a:alpha val="0"/>
                </a:srgbClr>
              </a:clrTo>
            </a:clrChange>
            <a:duotone>
              <a:prstClr val="black"/>
              <a:srgbClr val="0D8390">
                <a:tint val="45000"/>
                <a:satMod val="400000"/>
              </a:srgbClr>
            </a:duotone>
            <a:alphaModFix amt="5000"/>
          </a:blip>
          <a:srcRect l="-1" r="49814" b="52108"/>
          <a:stretch/>
        </p:blipFill>
        <p:spPr>
          <a:xfrm flipH="1">
            <a:off x="7076516" y="1961844"/>
            <a:ext cx="839932" cy="3186353"/>
          </a:xfrm>
          <a:prstGeom prst="rect">
            <a:avLst/>
          </a:prstGeom>
        </p:spPr>
      </p:pic>
      <p:sp>
        <p:nvSpPr>
          <p:cNvPr id="2" name="Text Placeholder 1">
            <a:extLst>
              <a:ext uri="{FF2B5EF4-FFF2-40B4-BE49-F238E27FC236}">
                <a16:creationId xmlns:a16="http://schemas.microsoft.com/office/drawing/2014/main" id="{309812F6-0FF1-4E19-9574-FDE483A0E26F}"/>
              </a:ext>
            </a:extLst>
          </p:cNvPr>
          <p:cNvSpPr>
            <a:spLocks noGrp="1"/>
          </p:cNvSpPr>
          <p:nvPr>
            <p:ph type="body" idx="1"/>
          </p:nvPr>
        </p:nvSpPr>
        <p:spPr>
          <a:xfrm>
            <a:off x="386377" y="2118490"/>
            <a:ext cx="3132137" cy="4339273"/>
          </a:xfrm>
        </p:spPr>
        <p:txBody>
          <a:bodyPr/>
          <a:lstStyle/>
          <a:p>
            <a:r>
              <a:rPr lang="en-NZ" sz="1800" b="1" dirty="0">
                <a:solidFill>
                  <a:schemeClr val="accent1"/>
                </a:solidFill>
              </a:rPr>
              <a:t>Te Kore </a:t>
            </a:r>
            <a:r>
              <a:rPr lang="en-NZ" sz="1800" dirty="0">
                <a:solidFill>
                  <a:schemeClr val="accent1"/>
                </a:solidFill>
              </a:rPr>
              <a:t>| Preparation </a:t>
            </a:r>
          </a:p>
          <a:p>
            <a:pPr marL="285750" indent="-285750">
              <a:buFont typeface="Arial" panose="020B0604020202020204" pitchFamily="34" charset="0"/>
              <a:buChar char="•"/>
            </a:pPr>
            <a:r>
              <a:rPr lang="en-NZ" sz="1200" dirty="0"/>
              <a:t>Relationship building</a:t>
            </a:r>
          </a:p>
          <a:p>
            <a:pPr marL="285750" indent="-285750">
              <a:buFont typeface="Arial" panose="020B0604020202020204" pitchFamily="34" charset="0"/>
              <a:buChar char="•"/>
            </a:pPr>
            <a:r>
              <a:rPr lang="en-NZ" sz="1200" dirty="0"/>
              <a:t>Consent process</a:t>
            </a:r>
          </a:p>
          <a:p>
            <a:pPr marL="285750" indent="-285750">
              <a:buFont typeface="Arial" panose="020B0604020202020204" pitchFamily="34" charset="0"/>
              <a:buChar char="•"/>
            </a:pPr>
            <a:r>
              <a:rPr lang="en-NZ" sz="1200" dirty="0"/>
              <a:t>Prioritisation</a:t>
            </a:r>
          </a:p>
          <a:p>
            <a:pPr marL="285750" indent="-285750">
              <a:buFont typeface="Arial" panose="020B0604020202020204" pitchFamily="34" charset="0"/>
              <a:buChar char="•"/>
            </a:pPr>
            <a:r>
              <a:rPr lang="en-NZ" sz="1200" dirty="0"/>
              <a:t>Initial point of contact</a:t>
            </a:r>
          </a:p>
          <a:p>
            <a:pPr marL="285750" indent="-285750">
              <a:buFont typeface="Arial" panose="020B0604020202020204" pitchFamily="34" charset="0"/>
              <a:buChar char="•"/>
            </a:pPr>
            <a:r>
              <a:rPr lang="en-NZ" sz="1200" dirty="0"/>
              <a:t>Equitable access</a:t>
            </a:r>
          </a:p>
          <a:p>
            <a:pPr marL="285750" indent="-285750">
              <a:buFont typeface="Arial" panose="020B0604020202020204" pitchFamily="34" charset="0"/>
              <a:buChar char="•"/>
            </a:pPr>
            <a:r>
              <a:rPr lang="en-NZ" sz="1200" dirty="0"/>
              <a:t>Acceptability </a:t>
            </a:r>
          </a:p>
          <a:p>
            <a:pPr marL="285750" indent="-285750">
              <a:buFont typeface="Arial" panose="020B0604020202020204" pitchFamily="34" charset="0"/>
              <a:buChar char="•"/>
            </a:pPr>
            <a:r>
              <a:rPr lang="en-NZ" sz="1200" dirty="0"/>
              <a:t>Physical environment </a:t>
            </a:r>
          </a:p>
          <a:p>
            <a:endParaRPr lang="en-NZ" sz="1400" dirty="0"/>
          </a:p>
        </p:txBody>
      </p:sp>
      <p:sp>
        <p:nvSpPr>
          <p:cNvPr id="3" name="Title 2">
            <a:extLst>
              <a:ext uri="{FF2B5EF4-FFF2-40B4-BE49-F238E27FC236}">
                <a16:creationId xmlns:a16="http://schemas.microsoft.com/office/drawing/2014/main" id="{7BEF331C-BCB0-4A8B-8480-F71BFA51507F}"/>
              </a:ext>
            </a:extLst>
          </p:cNvPr>
          <p:cNvSpPr>
            <a:spLocks noGrp="1"/>
          </p:cNvSpPr>
          <p:nvPr>
            <p:ph type="title"/>
          </p:nvPr>
        </p:nvSpPr>
        <p:spPr/>
        <p:txBody>
          <a:bodyPr/>
          <a:lstStyle/>
          <a:p>
            <a:r>
              <a:rPr lang="en-NZ" err="1">
                <a:latin typeface="Calibri"/>
                <a:ea typeface="Open Sans"/>
                <a:cs typeface="Calibri"/>
              </a:rPr>
              <a:t>Te</a:t>
            </a:r>
            <a:r>
              <a:rPr lang="en-NZ">
                <a:latin typeface="Calibri"/>
                <a:ea typeface="Open Sans"/>
                <a:cs typeface="Calibri"/>
              </a:rPr>
              <a:t> </a:t>
            </a:r>
            <a:r>
              <a:rPr lang="en-NZ" err="1">
                <a:latin typeface="Calibri"/>
                <a:ea typeface="Open Sans"/>
                <a:cs typeface="Calibri"/>
              </a:rPr>
              <a:t>Tātai</a:t>
            </a:r>
            <a:r>
              <a:rPr lang="en-NZ">
                <a:latin typeface="Calibri"/>
                <a:ea typeface="Open Sans"/>
                <a:cs typeface="Calibri"/>
              </a:rPr>
              <a:t> </a:t>
            </a:r>
            <a:r>
              <a:rPr lang="en-NZ" err="1">
                <a:latin typeface="Calibri"/>
                <a:ea typeface="Open Sans"/>
                <a:cs typeface="Calibri"/>
              </a:rPr>
              <a:t>Kitenga</a:t>
            </a:r>
            <a:r>
              <a:rPr lang="en-US" b="0">
                <a:latin typeface="Calibri"/>
                <a:ea typeface="Open Sans"/>
                <a:cs typeface="Calibri"/>
              </a:rPr>
              <a:t> | </a:t>
            </a:r>
            <a:r>
              <a:rPr lang="en-NZ" b="0">
                <a:latin typeface="Calibri"/>
                <a:ea typeface="Open Sans"/>
                <a:cs typeface="Calibri"/>
              </a:rPr>
              <a:t>Structure of Findings</a:t>
            </a:r>
          </a:p>
        </p:txBody>
      </p:sp>
      <p:sp>
        <p:nvSpPr>
          <p:cNvPr id="9" name="Text Placeholder 8">
            <a:extLst>
              <a:ext uri="{FF2B5EF4-FFF2-40B4-BE49-F238E27FC236}">
                <a16:creationId xmlns:a16="http://schemas.microsoft.com/office/drawing/2014/main" id="{C0C6A087-3803-42AC-A583-2038638BB1F5}"/>
              </a:ext>
            </a:extLst>
          </p:cNvPr>
          <p:cNvSpPr>
            <a:spLocks noGrp="1"/>
          </p:cNvSpPr>
          <p:nvPr>
            <p:ph type="body" idx="10"/>
          </p:nvPr>
        </p:nvSpPr>
        <p:spPr>
          <a:xfrm>
            <a:off x="3615297" y="2118490"/>
            <a:ext cx="3132137" cy="4339273"/>
          </a:xfrm>
        </p:spPr>
        <p:txBody>
          <a:bodyPr/>
          <a:lstStyle/>
          <a:p>
            <a:r>
              <a:rPr lang="en-NZ" sz="1800" b="1" dirty="0">
                <a:solidFill>
                  <a:schemeClr val="accent3"/>
                </a:solidFill>
              </a:rPr>
              <a:t>Te </a:t>
            </a:r>
            <a:r>
              <a:rPr lang="en-NZ" sz="1800" b="1" dirty="0" err="1">
                <a:solidFill>
                  <a:schemeClr val="accent3"/>
                </a:solidFill>
              </a:rPr>
              <a:t>Pō</a:t>
            </a:r>
            <a:r>
              <a:rPr lang="en-NZ" sz="1800" b="1" dirty="0">
                <a:solidFill>
                  <a:schemeClr val="accent3"/>
                </a:solidFill>
              </a:rPr>
              <a:t> </a:t>
            </a:r>
            <a:r>
              <a:rPr lang="en-NZ" sz="1800" dirty="0">
                <a:solidFill>
                  <a:schemeClr val="accent3"/>
                </a:solidFill>
              </a:rPr>
              <a:t>| Engagement</a:t>
            </a:r>
          </a:p>
          <a:p>
            <a:pPr marL="285750" indent="-285750">
              <a:buFont typeface="Arial" panose="020B0604020202020204" pitchFamily="34" charset="0"/>
              <a:buChar char="•"/>
            </a:pPr>
            <a:r>
              <a:rPr lang="en-NZ" sz="1200" dirty="0"/>
              <a:t>HEEADSSS assessment </a:t>
            </a:r>
          </a:p>
          <a:p>
            <a:pPr marL="285750" indent="-285750">
              <a:buFont typeface="Arial" panose="020B0604020202020204" pitchFamily="34" charset="0"/>
              <a:buChar char="•"/>
            </a:pPr>
            <a:r>
              <a:rPr lang="en-NZ" sz="1200" dirty="0"/>
              <a:t>Conducting assessments</a:t>
            </a:r>
          </a:p>
          <a:p>
            <a:pPr marL="285750" indent="-285750">
              <a:buFont typeface="Arial" panose="020B0604020202020204" pitchFamily="34" charset="0"/>
              <a:buChar char="•"/>
            </a:pPr>
            <a:r>
              <a:rPr lang="en-NZ" sz="1200" dirty="0"/>
              <a:t>Assessment vs. Education </a:t>
            </a:r>
          </a:p>
          <a:p>
            <a:pPr marL="285750" indent="-285750">
              <a:buFont typeface="Arial" panose="020B0604020202020204" pitchFamily="34" charset="0"/>
              <a:buChar char="•"/>
            </a:pPr>
            <a:r>
              <a:rPr lang="en-NZ" sz="1200" dirty="0"/>
              <a:t>Integration with schools </a:t>
            </a:r>
          </a:p>
          <a:p>
            <a:pPr marL="285750" indent="-285750">
              <a:buFont typeface="Arial" panose="020B0604020202020204" pitchFamily="34" charset="0"/>
              <a:buChar char="•"/>
            </a:pPr>
            <a:r>
              <a:rPr lang="en-NZ" sz="1200" dirty="0"/>
              <a:t>Digital alternatives</a:t>
            </a:r>
          </a:p>
          <a:p>
            <a:pPr marL="285750" indent="-285750">
              <a:buFont typeface="Arial" panose="020B0604020202020204" pitchFamily="34" charset="0"/>
              <a:buChar char="•"/>
            </a:pPr>
            <a:r>
              <a:rPr lang="en-NZ" sz="1200" dirty="0"/>
              <a:t>SBHS Tools and data</a:t>
            </a:r>
          </a:p>
          <a:p>
            <a:pPr marL="171450" indent="-171450">
              <a:buFont typeface="Arial" panose="020B0604020202020204" pitchFamily="34" charset="0"/>
              <a:buChar char="•"/>
            </a:pPr>
            <a:endParaRPr lang="en-NZ" sz="1600" dirty="0"/>
          </a:p>
        </p:txBody>
      </p:sp>
      <p:sp>
        <p:nvSpPr>
          <p:cNvPr id="5" name="Text Placeholder 4">
            <a:extLst>
              <a:ext uri="{FF2B5EF4-FFF2-40B4-BE49-F238E27FC236}">
                <a16:creationId xmlns:a16="http://schemas.microsoft.com/office/drawing/2014/main" id="{23F7E50E-45E1-4392-A467-EE5E0E2CEC16}"/>
              </a:ext>
            </a:extLst>
          </p:cNvPr>
          <p:cNvSpPr>
            <a:spLocks noGrp="1"/>
          </p:cNvSpPr>
          <p:nvPr>
            <p:ph type="body" idx="11"/>
          </p:nvPr>
        </p:nvSpPr>
        <p:spPr>
          <a:xfrm>
            <a:off x="7254106" y="2118490"/>
            <a:ext cx="3132137" cy="4339273"/>
          </a:xfrm>
        </p:spPr>
        <p:txBody>
          <a:bodyPr/>
          <a:lstStyle/>
          <a:p>
            <a:r>
              <a:rPr lang="en-NZ" sz="1800" b="1" dirty="0">
                <a:solidFill>
                  <a:schemeClr val="accent5"/>
                </a:solidFill>
              </a:rPr>
              <a:t>Te </a:t>
            </a:r>
            <a:r>
              <a:rPr lang="en-NZ" sz="1800" b="1" dirty="0" err="1">
                <a:solidFill>
                  <a:schemeClr val="accent5"/>
                </a:solidFill>
              </a:rPr>
              <a:t>Ao</a:t>
            </a:r>
            <a:r>
              <a:rPr lang="en-NZ" sz="1800" b="1" dirty="0">
                <a:solidFill>
                  <a:schemeClr val="accent5"/>
                </a:solidFill>
              </a:rPr>
              <a:t> </a:t>
            </a:r>
            <a:r>
              <a:rPr lang="en-NZ" sz="1800" b="1" dirty="0" err="1">
                <a:solidFill>
                  <a:schemeClr val="accent5"/>
                </a:solidFill>
              </a:rPr>
              <a:t>Mārama</a:t>
            </a:r>
            <a:r>
              <a:rPr lang="en-NZ" sz="1800" b="1" dirty="0">
                <a:solidFill>
                  <a:schemeClr val="accent5"/>
                </a:solidFill>
              </a:rPr>
              <a:t> </a:t>
            </a:r>
            <a:r>
              <a:rPr lang="en-NZ" sz="1800" dirty="0">
                <a:solidFill>
                  <a:schemeClr val="accent5"/>
                </a:solidFill>
              </a:rPr>
              <a:t>| Unity </a:t>
            </a:r>
          </a:p>
          <a:p>
            <a:pPr marL="285750" indent="-285750">
              <a:buFont typeface="Arial" panose="020B0604020202020204" pitchFamily="34" charset="0"/>
              <a:buChar char="•"/>
            </a:pPr>
            <a:r>
              <a:rPr lang="en-NZ" sz="1200" dirty="0"/>
              <a:t>Ongoing care journey</a:t>
            </a:r>
          </a:p>
          <a:p>
            <a:pPr marL="285750" indent="-285750">
              <a:buFont typeface="Arial" panose="020B0604020202020204" pitchFamily="34" charset="0"/>
              <a:buChar char="•"/>
            </a:pPr>
            <a:r>
              <a:rPr lang="en-NZ" sz="1200" dirty="0"/>
              <a:t>Te </a:t>
            </a:r>
            <a:r>
              <a:rPr lang="en-NZ" sz="1200" dirty="0" err="1"/>
              <a:t>Ūkaipō</a:t>
            </a:r>
            <a:r>
              <a:rPr lang="en-NZ" sz="1200" dirty="0"/>
              <a:t> </a:t>
            </a:r>
            <a:endParaRPr lang="en-NZ" sz="1200" dirty="0">
              <a:highlight>
                <a:srgbClr val="FFFF00"/>
              </a:highlight>
            </a:endParaRPr>
          </a:p>
          <a:p>
            <a:pPr marL="285750" indent="-285750">
              <a:buFont typeface="Arial" panose="020B0604020202020204" pitchFamily="34" charset="0"/>
              <a:buChar char="•"/>
            </a:pPr>
            <a:r>
              <a:rPr lang="en-NZ" sz="1200" dirty="0"/>
              <a:t>Rangatahi voice</a:t>
            </a:r>
          </a:p>
          <a:p>
            <a:pPr marL="285750" indent="-285750">
              <a:buFont typeface="Arial" panose="020B0604020202020204" pitchFamily="34" charset="0"/>
              <a:buChar char="•"/>
            </a:pPr>
            <a:r>
              <a:rPr lang="en-NZ" sz="1200" dirty="0"/>
              <a:t>Funding and governance</a:t>
            </a:r>
          </a:p>
          <a:p>
            <a:endParaRPr lang="en-NZ" sz="1400" dirty="0"/>
          </a:p>
        </p:txBody>
      </p:sp>
      <p:sp>
        <p:nvSpPr>
          <p:cNvPr id="11" name="TextBox 10">
            <a:extLst>
              <a:ext uri="{FF2B5EF4-FFF2-40B4-BE49-F238E27FC236}">
                <a16:creationId xmlns:a16="http://schemas.microsoft.com/office/drawing/2014/main" id="{26DC02BC-6CCF-4C0A-83A7-DC61FCEB8FB0}"/>
              </a:ext>
            </a:extLst>
          </p:cNvPr>
          <p:cNvSpPr txBox="1"/>
          <p:nvPr/>
        </p:nvSpPr>
        <p:spPr>
          <a:xfrm>
            <a:off x="370346" y="5371665"/>
            <a:ext cx="9919114" cy="646331"/>
          </a:xfrm>
          <a:prstGeom prst="rect">
            <a:avLst/>
          </a:prstGeom>
          <a:noFill/>
        </p:spPr>
        <p:txBody>
          <a:bodyPr wrap="square">
            <a:spAutoFit/>
          </a:bodyPr>
          <a:lstStyle/>
          <a:p>
            <a:r>
              <a:rPr lang="en-NZ" sz="1200" i="1" dirty="0">
                <a:solidFill>
                  <a:schemeClr val="tx2"/>
                </a:solidFill>
                <a:latin typeface="Calibri"/>
                <a:cs typeface="Calibri"/>
              </a:rPr>
              <a:t>Please note that Deloitte are continuing to work closely with Te </a:t>
            </a:r>
            <a:r>
              <a:rPr lang="en-NZ" sz="1200" i="1" dirty="0" err="1">
                <a:solidFill>
                  <a:schemeClr val="tx2"/>
                </a:solidFill>
                <a:latin typeface="Calibri"/>
                <a:cs typeface="Calibri"/>
              </a:rPr>
              <a:t>Rōpū</a:t>
            </a:r>
            <a:r>
              <a:rPr lang="en-NZ" sz="1200" i="1" dirty="0">
                <a:solidFill>
                  <a:schemeClr val="tx2"/>
                </a:solidFill>
                <a:latin typeface="Calibri"/>
                <a:cs typeface="Calibri"/>
              </a:rPr>
              <a:t> </a:t>
            </a:r>
            <a:r>
              <a:rPr lang="en-NZ" sz="1200" i="1" dirty="0" err="1">
                <a:solidFill>
                  <a:schemeClr val="tx2"/>
                </a:solidFill>
                <a:latin typeface="Calibri"/>
                <a:cs typeface="Calibri"/>
              </a:rPr>
              <a:t>Mātanga</a:t>
            </a:r>
            <a:r>
              <a:rPr lang="en-NZ" sz="1200" i="1" dirty="0">
                <a:solidFill>
                  <a:schemeClr val="tx2"/>
                </a:solidFill>
                <a:latin typeface="Calibri"/>
                <a:cs typeface="Calibri"/>
              </a:rPr>
              <a:t> to embed the Te </a:t>
            </a:r>
            <a:r>
              <a:rPr lang="en-NZ" sz="1200" i="1" dirty="0" err="1">
                <a:solidFill>
                  <a:schemeClr val="tx2"/>
                </a:solidFill>
                <a:latin typeface="Calibri"/>
                <a:cs typeface="Calibri"/>
              </a:rPr>
              <a:t>Ūkaipō</a:t>
            </a:r>
            <a:r>
              <a:rPr lang="en-NZ" sz="1200" i="1" dirty="0">
                <a:solidFill>
                  <a:schemeClr val="tx2"/>
                </a:solidFill>
                <a:latin typeface="Calibri"/>
                <a:cs typeface="Calibri"/>
              </a:rPr>
              <a:t> framework into how the current state report is presented as well as the future Model of Care document. This work is ongoing as RUN communications agency completes the branding and communications work of the Te </a:t>
            </a:r>
            <a:r>
              <a:rPr lang="en-NZ" sz="1200" i="1" dirty="0" err="1">
                <a:solidFill>
                  <a:schemeClr val="tx2"/>
                </a:solidFill>
                <a:latin typeface="Calibri"/>
                <a:cs typeface="Calibri"/>
              </a:rPr>
              <a:t>Ūkaipō</a:t>
            </a:r>
            <a:r>
              <a:rPr lang="en-NZ" sz="1200" i="1" dirty="0">
                <a:solidFill>
                  <a:schemeClr val="tx2"/>
                </a:solidFill>
                <a:latin typeface="Calibri"/>
                <a:cs typeface="Calibri"/>
              </a:rPr>
              <a:t> framework . </a:t>
            </a:r>
            <a:endParaRPr lang="en-NZ" sz="1200" i="1" dirty="0">
              <a:solidFill>
                <a:schemeClr val="tx2"/>
              </a:solidFill>
            </a:endParaRPr>
          </a:p>
        </p:txBody>
      </p:sp>
      <p:sp>
        <p:nvSpPr>
          <p:cNvPr id="17" name="Text Placeholder 5">
            <a:extLst>
              <a:ext uri="{FF2B5EF4-FFF2-40B4-BE49-F238E27FC236}">
                <a16:creationId xmlns:a16="http://schemas.microsoft.com/office/drawing/2014/main" id="{5FF3067F-0F4D-48E4-AB47-082401A647B8}"/>
              </a:ext>
            </a:extLst>
          </p:cNvPr>
          <p:cNvSpPr txBox="1">
            <a:spLocks/>
          </p:cNvSpPr>
          <p:nvPr/>
        </p:nvSpPr>
        <p:spPr bwMode="gray">
          <a:xfrm>
            <a:off x="386349" y="1141226"/>
            <a:ext cx="9919114" cy="977265"/>
          </a:xfrm>
          <a:prstGeom prst="rect">
            <a:avLst/>
          </a:prstGeom>
        </p:spPr>
        <p:txBody>
          <a:bodyPr vert="horz" lIns="0" tIns="0" rIns="0" bIns="0" rtlCol="0" anchor="t">
            <a:noAutofit/>
          </a:bodyPr>
          <a:lstStyle>
            <a:lvl1pPr marL="0" indent="0" algn="l" defTabSz="785202" rtl="0" eaLnBrk="1" latinLnBrk="0" hangingPunct="1">
              <a:lnSpc>
                <a:spcPct val="120000"/>
              </a:lnSpc>
              <a:spcBef>
                <a:spcPts val="0"/>
              </a:spcBef>
              <a:spcAft>
                <a:spcPts val="700"/>
              </a:spcAft>
              <a:buSzPct val="100000"/>
              <a:buFontTx/>
              <a:buNone/>
              <a:defRPr sz="1400" b="0" i="0" kern="1200">
                <a:solidFill>
                  <a:schemeClr val="accent3"/>
                </a:solidFill>
                <a:latin typeface="Calibri" panose="020F0502020204030204" pitchFamily="34" charset="0"/>
                <a:ea typeface="+mn-ea"/>
                <a:cs typeface="Calibri" panose="020F0502020204030204" pitchFamily="34" charset="0"/>
              </a:defRPr>
            </a:lvl1pPr>
            <a:lvl2pPr marL="392601" indent="0" algn="l" defTabSz="785202" rtl="0" eaLnBrk="1" latinLnBrk="0" hangingPunct="1">
              <a:spcBef>
                <a:spcPts val="0"/>
              </a:spcBef>
              <a:spcAft>
                <a:spcPts val="859"/>
              </a:spcAft>
              <a:buClrTx/>
              <a:buSzPct val="100000"/>
              <a:buFont typeface="Arial" panose="020B0604020202020204" pitchFamily="34" charset="0"/>
              <a:buNone/>
              <a:defRPr lang="en-US" sz="1717" b="1" kern="1200">
                <a:solidFill>
                  <a:schemeClr val="tx1">
                    <a:tint val="75000"/>
                  </a:schemeClr>
                </a:solidFill>
                <a:latin typeface="+mj-lt"/>
                <a:ea typeface="+mn-ea"/>
                <a:cs typeface="Calibri Light" panose="020F0302020204030204" pitchFamily="34" charset="0"/>
              </a:defRPr>
            </a:lvl2pPr>
            <a:lvl3pPr marL="785202" indent="0" algn="l" defTabSz="785202" rtl="0" eaLnBrk="1" latinLnBrk="0" hangingPunct="1">
              <a:spcBef>
                <a:spcPts val="0"/>
              </a:spcBef>
              <a:spcAft>
                <a:spcPts val="859"/>
              </a:spcAft>
              <a:buClrTx/>
              <a:buSzPct val="100000"/>
              <a:buFont typeface="Arial" panose="020B0604020202020204" pitchFamily="34" charset="0"/>
              <a:buNone/>
              <a:defRPr lang="en-US" sz="1546" kern="1200">
                <a:solidFill>
                  <a:schemeClr val="tx1">
                    <a:tint val="75000"/>
                  </a:schemeClr>
                </a:solidFill>
                <a:latin typeface="+mn-lt"/>
                <a:ea typeface="+mn-ea"/>
                <a:cs typeface="Calibri Light" panose="020F0302020204030204" pitchFamily="34" charset="0"/>
              </a:defRPr>
            </a:lvl3pPr>
            <a:lvl4pPr marL="1177802" indent="0" algn="l" defTabSz="785202" rtl="0" eaLnBrk="1" latinLnBrk="0" hangingPunct="1">
              <a:spcBef>
                <a:spcPts val="0"/>
              </a:spcBef>
              <a:spcAft>
                <a:spcPts val="859"/>
              </a:spcAft>
              <a:buClrTx/>
              <a:buSzPct val="100000"/>
              <a:buFont typeface="Arial" panose="020B0604020202020204" pitchFamily="34" charset="0"/>
              <a:buNone/>
              <a:defRPr lang="en-US" sz="1374" kern="1200" baseline="0">
                <a:solidFill>
                  <a:schemeClr val="tx1">
                    <a:tint val="75000"/>
                  </a:schemeClr>
                </a:solidFill>
                <a:latin typeface="+mn-lt"/>
                <a:ea typeface="+mn-ea"/>
                <a:cs typeface="Calibri Light" panose="020F0302020204030204" pitchFamily="34" charset="0"/>
              </a:defRPr>
            </a:lvl4pPr>
            <a:lvl5pPr marL="1570403" indent="0" algn="l" defTabSz="685689" rtl="0" eaLnBrk="1" latinLnBrk="0" hangingPunct="1">
              <a:spcBef>
                <a:spcPts val="0"/>
              </a:spcBef>
              <a:spcAft>
                <a:spcPts val="859"/>
              </a:spcAft>
              <a:buClrTx/>
              <a:buSzPct val="100000"/>
              <a:buFont typeface="Arial" panose="020B0604020202020204" pitchFamily="34" charset="0"/>
              <a:buNone/>
              <a:tabLst/>
              <a:defRPr lang="en-US" sz="1374" kern="1200" baseline="0">
                <a:solidFill>
                  <a:schemeClr val="tx1">
                    <a:tint val="75000"/>
                  </a:schemeClr>
                </a:solidFill>
                <a:latin typeface="+mn-lt"/>
                <a:ea typeface="+mn-ea"/>
                <a:cs typeface="Calibri Light" panose="020F0302020204030204" pitchFamily="34" charset="0"/>
              </a:defRPr>
            </a:lvl5pPr>
            <a:lvl6pPr marL="1963004"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6pPr>
            <a:lvl7pPr marL="2355604" indent="0" algn="l" defTabSz="785202" rtl="0" eaLnBrk="1" latinLnBrk="0" hangingPunct="1">
              <a:spcBef>
                <a:spcPts val="0"/>
              </a:spcBef>
              <a:spcAft>
                <a:spcPts val="859"/>
              </a:spcAft>
              <a:buFont typeface="Verdana" panose="020B0604030504040204" pitchFamily="34" charset="0"/>
              <a:buNone/>
              <a:defRPr sz="1374" kern="1200">
                <a:solidFill>
                  <a:schemeClr val="tx1">
                    <a:tint val="75000"/>
                  </a:schemeClr>
                </a:solidFill>
                <a:latin typeface="+mn-lt"/>
                <a:ea typeface="+mn-ea"/>
                <a:cs typeface="+mn-cs"/>
              </a:defRPr>
            </a:lvl7pPr>
            <a:lvl8pPr marL="27482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8pPr>
            <a:lvl9pPr marL="31408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9pPr>
          </a:lstStyle>
          <a:p>
            <a:r>
              <a:rPr lang="en-NZ" sz="1600">
                <a:solidFill>
                  <a:schemeClr val="tx1"/>
                </a:solidFill>
                <a:latin typeface="Calibri"/>
                <a:cs typeface="Calibri"/>
              </a:rPr>
              <a:t>The following shows high level themes gathered from the literature review, survey of the workforce and through rangatahi participation in the engagement hui. </a:t>
            </a:r>
            <a:endParaRPr lang="en-NZ" sz="1600">
              <a:solidFill>
                <a:schemeClr val="tx1"/>
              </a:solidFill>
            </a:endParaRPr>
          </a:p>
        </p:txBody>
      </p:sp>
    </p:spTree>
    <p:extLst>
      <p:ext uri="{BB962C8B-B14F-4D97-AF65-F5344CB8AC3E}">
        <p14:creationId xmlns:p14="http://schemas.microsoft.com/office/powerpoint/2010/main" val="397539424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F14123-76A4-40FC-86F3-9BC4C4ADE240}"/>
              </a:ext>
            </a:extLst>
          </p:cNvPr>
          <p:cNvSpPr>
            <a:spLocks noGrp="1"/>
          </p:cNvSpPr>
          <p:nvPr>
            <p:ph type="title"/>
          </p:nvPr>
        </p:nvSpPr>
        <p:spPr/>
        <p:txBody>
          <a:bodyPr/>
          <a:lstStyle/>
          <a:p>
            <a:r>
              <a:rPr lang="en-NZ" err="1">
                <a:latin typeface="Calibri"/>
                <a:ea typeface="Open Sans"/>
                <a:cs typeface="Calibri"/>
              </a:rPr>
              <a:t>Te</a:t>
            </a:r>
            <a:r>
              <a:rPr lang="en-NZ">
                <a:latin typeface="Calibri"/>
                <a:ea typeface="Open Sans"/>
                <a:cs typeface="Calibri"/>
              </a:rPr>
              <a:t> Kore: </a:t>
            </a:r>
            <a:r>
              <a:rPr lang="en-NZ" b="0">
                <a:latin typeface="Calibri"/>
                <a:ea typeface="Open Sans"/>
                <a:cs typeface="Calibri"/>
              </a:rPr>
              <a:t>Whakarite</a:t>
            </a:r>
            <a:r>
              <a:rPr lang="en-NZ">
                <a:latin typeface="Calibri"/>
                <a:ea typeface="Open Sans"/>
                <a:cs typeface="Calibri"/>
              </a:rPr>
              <a:t> </a:t>
            </a:r>
            <a:r>
              <a:rPr lang="en-NZ" b="0">
                <a:latin typeface="Calibri"/>
                <a:ea typeface="Open Sans"/>
                <a:cs typeface="Calibri"/>
              </a:rPr>
              <a:t>| Preparation</a:t>
            </a:r>
            <a:endParaRPr lang="en-NZ" b="0"/>
          </a:p>
        </p:txBody>
      </p:sp>
      <p:graphicFrame>
        <p:nvGraphicFramePr>
          <p:cNvPr id="3" name="Table 2">
            <a:extLst>
              <a:ext uri="{FF2B5EF4-FFF2-40B4-BE49-F238E27FC236}">
                <a16:creationId xmlns:a16="http://schemas.microsoft.com/office/drawing/2014/main" id="{5D62D204-1D1D-4EB9-8B28-6DD26017FF98}"/>
              </a:ext>
            </a:extLst>
          </p:cNvPr>
          <p:cNvGraphicFramePr>
            <a:graphicFrameLocks noGrp="1"/>
          </p:cNvGraphicFramePr>
          <p:nvPr>
            <p:extLst>
              <p:ext uri="{D42A27DB-BD31-4B8C-83A1-F6EECF244321}">
                <p14:modId xmlns:p14="http://schemas.microsoft.com/office/powerpoint/2010/main" val="753048512"/>
              </p:ext>
            </p:extLst>
          </p:nvPr>
        </p:nvGraphicFramePr>
        <p:xfrm>
          <a:off x="1012672" y="1205409"/>
          <a:ext cx="9544130" cy="1005840"/>
        </p:xfrm>
        <a:graphic>
          <a:graphicData uri="http://schemas.openxmlformats.org/drawingml/2006/table">
            <a:tbl>
              <a:tblPr>
                <a:tableStyleId>{5C22544A-7EE6-4342-B048-85BDC9FD1C3A}</a:tableStyleId>
              </a:tblPr>
              <a:tblGrid>
                <a:gridCol w="1319346">
                  <a:extLst>
                    <a:ext uri="{9D8B030D-6E8A-4147-A177-3AD203B41FA5}">
                      <a16:colId xmlns:a16="http://schemas.microsoft.com/office/drawing/2014/main" val="2130118984"/>
                    </a:ext>
                  </a:extLst>
                </a:gridCol>
                <a:gridCol w="8224784">
                  <a:extLst>
                    <a:ext uri="{9D8B030D-6E8A-4147-A177-3AD203B41FA5}">
                      <a16:colId xmlns:a16="http://schemas.microsoft.com/office/drawing/2014/main" val="752269613"/>
                    </a:ext>
                  </a:extLst>
                </a:gridCol>
              </a:tblGrid>
              <a:tr h="359576">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a:t>Relationship building</a:t>
                      </a:r>
                      <a:endParaRPr lang="en-NZ" sz="1400"/>
                    </a:p>
                  </a:txBody>
                  <a:tcPr anchor="ctr">
                    <a:solidFill>
                      <a:schemeClr val="bg1"/>
                    </a:solidFill>
                  </a:tcPr>
                </a:tc>
                <a:tc>
                  <a:txBody>
                    <a:bodyPr/>
                    <a:lstStyle/>
                    <a:p>
                      <a:pPr marL="207450" lvl="1" indent="-171450" algn="l">
                        <a:buFont typeface="Arial" panose="020B0604020202020204" pitchFamily="34" charset="0"/>
                        <a:buChar char="•"/>
                      </a:pPr>
                      <a:r>
                        <a:rPr lang="en-NZ" sz="1200">
                          <a:solidFill>
                            <a:schemeClr val="tx1"/>
                          </a:solidFill>
                        </a:rPr>
                        <a:t>Successful relationships = successful service (1).</a:t>
                      </a:r>
                    </a:p>
                    <a:p>
                      <a:pPr marL="207450" lvl="1" indent="-171450" algn="l">
                        <a:buFont typeface="Arial" panose="020B0604020202020204" pitchFamily="34" charset="0"/>
                        <a:buChar char="•"/>
                      </a:pPr>
                      <a:r>
                        <a:rPr lang="en-NZ" sz="1200">
                          <a:solidFill>
                            <a:schemeClr val="tx1"/>
                          </a:solidFill>
                        </a:rPr>
                        <a:t>A health professional who is representative of rangatahi and is relatable is vital for connection (3). </a:t>
                      </a:r>
                    </a:p>
                    <a:p>
                      <a:pPr marL="207450" lvl="1" indent="-171450" algn="l">
                        <a:buFont typeface="Arial" panose="020B0604020202020204" pitchFamily="34" charset="0"/>
                        <a:buChar char="•"/>
                      </a:pPr>
                      <a:r>
                        <a:rPr lang="en-NZ" sz="1200" kern="1200">
                          <a:solidFill>
                            <a:schemeClr val="dk1"/>
                          </a:solidFill>
                          <a:latin typeface="+mn-lt"/>
                          <a:ea typeface="+mn-ea"/>
                          <a:cs typeface="+mn-cs"/>
                        </a:rPr>
                        <a:t>The accessibility and approachability of the school nurse is an enabler to health care access (1). </a:t>
                      </a:r>
                    </a:p>
                    <a:p>
                      <a:pPr marL="207450" lvl="1" indent="-171450" algn="l">
                        <a:buFont typeface="Arial" panose="020B0604020202020204" pitchFamily="34" charset="0"/>
                        <a:buChar char="•"/>
                      </a:pPr>
                      <a:r>
                        <a:rPr lang="en-NZ" sz="1200" kern="1200">
                          <a:solidFill>
                            <a:schemeClr val="dk1"/>
                          </a:solidFill>
                          <a:latin typeface="+mn-lt"/>
                          <a:ea typeface="+mn-ea"/>
                          <a:cs typeface="+mn-cs"/>
                        </a:rPr>
                        <a:t>Connection to Māori iwi and heritage is important (3). </a:t>
                      </a:r>
                    </a:p>
                    <a:p>
                      <a:pPr marL="207450" lvl="1" indent="-171450" algn="l">
                        <a:buFont typeface="Arial" panose="020B0604020202020204" pitchFamily="34" charset="0"/>
                        <a:buChar char="•"/>
                      </a:pPr>
                      <a:r>
                        <a:rPr lang="en-NZ" sz="1200" kern="1200">
                          <a:solidFill>
                            <a:schemeClr val="dk1"/>
                          </a:solidFill>
                          <a:latin typeface="+mn-lt"/>
                          <a:ea typeface="+mn-ea"/>
                          <a:cs typeface="+mn-cs"/>
                        </a:rPr>
                        <a:t>Higher engagement is found where rangatahi feel comfortable, safe and trust the adult (3). </a:t>
                      </a:r>
                    </a:p>
                  </a:txBody>
                  <a:tcPr anchor="ctr">
                    <a:solidFill>
                      <a:schemeClr val="bg1"/>
                    </a:solidFill>
                  </a:tcPr>
                </a:tc>
                <a:extLst>
                  <a:ext uri="{0D108BD9-81ED-4DB2-BD59-A6C34878D82A}">
                    <a16:rowId xmlns:a16="http://schemas.microsoft.com/office/drawing/2014/main" val="3017456789"/>
                  </a:ext>
                </a:extLst>
              </a:tr>
            </a:tbl>
          </a:graphicData>
        </a:graphic>
      </p:graphicFrame>
      <p:graphicFrame>
        <p:nvGraphicFramePr>
          <p:cNvPr id="17" name="Table 16">
            <a:extLst>
              <a:ext uri="{FF2B5EF4-FFF2-40B4-BE49-F238E27FC236}">
                <a16:creationId xmlns:a16="http://schemas.microsoft.com/office/drawing/2014/main" id="{C527A279-5E6E-44CC-A589-95A6C1C95342}"/>
              </a:ext>
            </a:extLst>
          </p:cNvPr>
          <p:cNvGraphicFramePr>
            <a:graphicFrameLocks noGrp="1"/>
          </p:cNvGraphicFramePr>
          <p:nvPr>
            <p:extLst>
              <p:ext uri="{D42A27DB-BD31-4B8C-83A1-F6EECF244321}">
                <p14:modId xmlns:p14="http://schemas.microsoft.com/office/powerpoint/2010/main" val="3032345245"/>
              </p:ext>
            </p:extLst>
          </p:nvPr>
        </p:nvGraphicFramePr>
        <p:xfrm>
          <a:off x="1018473" y="2496660"/>
          <a:ext cx="9304791" cy="822960"/>
        </p:xfrm>
        <a:graphic>
          <a:graphicData uri="http://schemas.openxmlformats.org/drawingml/2006/table">
            <a:tbl>
              <a:tblPr>
                <a:tableStyleId>{5C22544A-7EE6-4342-B048-85BDC9FD1C3A}</a:tableStyleId>
              </a:tblPr>
              <a:tblGrid>
                <a:gridCol w="1289624">
                  <a:extLst>
                    <a:ext uri="{9D8B030D-6E8A-4147-A177-3AD203B41FA5}">
                      <a16:colId xmlns:a16="http://schemas.microsoft.com/office/drawing/2014/main" val="2130118984"/>
                    </a:ext>
                  </a:extLst>
                </a:gridCol>
                <a:gridCol w="8015167">
                  <a:extLst>
                    <a:ext uri="{9D8B030D-6E8A-4147-A177-3AD203B41FA5}">
                      <a16:colId xmlns:a16="http://schemas.microsoft.com/office/drawing/2014/main" val="752269613"/>
                    </a:ext>
                  </a:extLst>
                </a:gridCol>
              </a:tblGrid>
              <a:tr h="320456">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a:t>Consent process</a:t>
                      </a:r>
                    </a:p>
                  </a:txBody>
                  <a:tcPr anchor="ctr">
                    <a:solidFill>
                      <a:schemeClr val="bg1"/>
                    </a:solidFill>
                  </a:tcPr>
                </a:tc>
                <a:tc>
                  <a:txBody>
                    <a:bodyPr/>
                    <a:lstStyle/>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Enablers of an effective SBHS MoC included parental and whānau engagement (1).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Less than half of rangatahi who accessed healthcare were given assurances of confidentiality by their healthcare provider, even though confidentiality is highly valued by rangatahi (1).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Requiring parental consent is a key barrier to engaging rangatahi in SBHS (2). </a:t>
                      </a:r>
                    </a:p>
                  </a:txBody>
                  <a:tcPr anchor="ctr">
                    <a:solidFill>
                      <a:schemeClr val="bg1"/>
                    </a:solidFill>
                  </a:tcPr>
                </a:tc>
                <a:extLst>
                  <a:ext uri="{0D108BD9-81ED-4DB2-BD59-A6C34878D82A}">
                    <a16:rowId xmlns:a16="http://schemas.microsoft.com/office/drawing/2014/main" val="3017456789"/>
                  </a:ext>
                </a:extLst>
              </a:tr>
            </a:tbl>
          </a:graphicData>
        </a:graphic>
      </p:graphicFrame>
      <p:graphicFrame>
        <p:nvGraphicFramePr>
          <p:cNvPr id="19" name="Table 18">
            <a:extLst>
              <a:ext uri="{FF2B5EF4-FFF2-40B4-BE49-F238E27FC236}">
                <a16:creationId xmlns:a16="http://schemas.microsoft.com/office/drawing/2014/main" id="{09CC8FDF-DDD2-415D-8C43-8A54926C1005}"/>
              </a:ext>
            </a:extLst>
          </p:cNvPr>
          <p:cNvGraphicFramePr>
            <a:graphicFrameLocks noGrp="1"/>
          </p:cNvGraphicFramePr>
          <p:nvPr>
            <p:extLst>
              <p:ext uri="{D42A27DB-BD31-4B8C-83A1-F6EECF244321}">
                <p14:modId xmlns:p14="http://schemas.microsoft.com/office/powerpoint/2010/main" val="1730567069"/>
              </p:ext>
            </p:extLst>
          </p:nvPr>
        </p:nvGraphicFramePr>
        <p:xfrm>
          <a:off x="989152" y="3589263"/>
          <a:ext cx="9334112" cy="1005840"/>
        </p:xfrm>
        <a:graphic>
          <a:graphicData uri="http://schemas.openxmlformats.org/drawingml/2006/table">
            <a:tbl>
              <a:tblPr>
                <a:tableStyleId>{5C22544A-7EE6-4342-B048-85BDC9FD1C3A}</a:tableStyleId>
              </a:tblPr>
              <a:tblGrid>
                <a:gridCol w="1299489">
                  <a:extLst>
                    <a:ext uri="{9D8B030D-6E8A-4147-A177-3AD203B41FA5}">
                      <a16:colId xmlns:a16="http://schemas.microsoft.com/office/drawing/2014/main" val="2130118984"/>
                    </a:ext>
                  </a:extLst>
                </a:gridCol>
                <a:gridCol w="8034623">
                  <a:extLst>
                    <a:ext uri="{9D8B030D-6E8A-4147-A177-3AD203B41FA5}">
                      <a16:colId xmlns:a16="http://schemas.microsoft.com/office/drawing/2014/main" val="752269613"/>
                    </a:ext>
                  </a:extLst>
                </a:gridCol>
              </a:tblGrid>
              <a:tr h="0">
                <a:tc>
                  <a:txBody>
                    <a:bodyPr/>
                    <a:lstStyle/>
                    <a:p>
                      <a:pPr marL="36000" lvl="1" indent="0" algn="l" defTabSz="785202" rtl="0" eaLnBrk="1" latinLnBrk="0" hangingPunct="1">
                        <a:spcAft>
                          <a:spcPts val="0"/>
                        </a:spcAft>
                        <a:buFont typeface="Arial" panose="020B0604020202020204" pitchFamily="34" charset="0"/>
                        <a:buNone/>
                      </a:pPr>
                      <a:r>
                        <a:rPr lang="en-NZ" sz="1400" b="1" kern="1200">
                          <a:solidFill>
                            <a:schemeClr val="dk1"/>
                          </a:solidFill>
                          <a:latin typeface="+mn-lt"/>
                          <a:ea typeface="+mn-ea"/>
                          <a:cs typeface="+mn-cs"/>
                        </a:rPr>
                        <a:t>Prioritisation</a:t>
                      </a:r>
                    </a:p>
                  </a:txBody>
                  <a:tcPr anchor="ctr">
                    <a:solidFill>
                      <a:schemeClr val="bg1"/>
                    </a:solidFill>
                  </a:tcPr>
                </a:tc>
                <a:tc>
                  <a:txBody>
                    <a:bodyPr/>
                    <a:lstStyle/>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Prioritisation that involved both school nurses and school staff appeared to work well (2).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There is a high reliance on student information from ‘feeder’ schools for prioritisation (2).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87% of staff use prioritisation criteria, with most prioritising Māori and Pacific rangatahi, along with rangatahi with known complex health or social needs (2).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Interestingly, most rangatahi from priority groups expressed that they weren't prioritised (3). </a:t>
                      </a:r>
                    </a:p>
                  </a:txBody>
                  <a:tcPr anchor="ctr">
                    <a:solidFill>
                      <a:schemeClr val="bg1"/>
                    </a:solidFill>
                  </a:tcPr>
                </a:tc>
                <a:extLst>
                  <a:ext uri="{0D108BD9-81ED-4DB2-BD59-A6C34878D82A}">
                    <a16:rowId xmlns:a16="http://schemas.microsoft.com/office/drawing/2014/main" val="3017456789"/>
                  </a:ext>
                </a:extLst>
              </a:tr>
            </a:tbl>
          </a:graphicData>
        </a:graphic>
      </p:graphicFrame>
      <p:pic>
        <p:nvPicPr>
          <p:cNvPr id="25" name="Graphic 24">
            <a:extLst>
              <a:ext uri="{FF2B5EF4-FFF2-40B4-BE49-F238E27FC236}">
                <a16:creationId xmlns:a16="http://schemas.microsoft.com/office/drawing/2014/main" id="{64475D4E-B868-4D40-A382-B9DA2E059AD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605" r="16604"/>
          <a:stretch/>
        </p:blipFill>
        <p:spPr>
          <a:xfrm>
            <a:off x="431000" y="1497640"/>
            <a:ext cx="474133" cy="489204"/>
          </a:xfrm>
          <a:prstGeom prst="rect">
            <a:avLst/>
          </a:prstGeom>
        </p:spPr>
      </p:pic>
      <p:sp>
        <p:nvSpPr>
          <p:cNvPr id="29" name="Freeform 564">
            <a:extLst>
              <a:ext uri="{FF2B5EF4-FFF2-40B4-BE49-F238E27FC236}">
                <a16:creationId xmlns:a16="http://schemas.microsoft.com/office/drawing/2014/main" id="{00BADE60-3925-4448-A4A2-3FA040A59B7B}"/>
              </a:ext>
            </a:extLst>
          </p:cNvPr>
          <p:cNvSpPr>
            <a:spLocks noChangeAspect="1" noEditPoints="1"/>
          </p:cNvSpPr>
          <p:nvPr/>
        </p:nvSpPr>
        <p:spPr bwMode="auto">
          <a:xfrm>
            <a:off x="412577" y="3847126"/>
            <a:ext cx="478105" cy="490113"/>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08 w 512"/>
              <a:gd name="T11" fmla="*/ 357 h 512"/>
              <a:gd name="T12" fmla="*/ 298 w 512"/>
              <a:gd name="T13" fmla="*/ 362 h 512"/>
              <a:gd name="T14" fmla="*/ 293 w 512"/>
              <a:gd name="T15" fmla="*/ 361 h 512"/>
              <a:gd name="T16" fmla="*/ 265 w 512"/>
              <a:gd name="T17" fmla="*/ 356 h 512"/>
              <a:gd name="T18" fmla="*/ 240 w 512"/>
              <a:gd name="T19" fmla="*/ 351 h 512"/>
              <a:gd name="T20" fmla="*/ 219 w 512"/>
              <a:gd name="T21" fmla="*/ 318 h 512"/>
              <a:gd name="T22" fmla="*/ 221 w 512"/>
              <a:gd name="T23" fmla="*/ 290 h 512"/>
              <a:gd name="T24" fmla="*/ 240 w 512"/>
              <a:gd name="T25" fmla="*/ 246 h 512"/>
              <a:gd name="T26" fmla="*/ 235 w 512"/>
              <a:gd name="T27" fmla="*/ 191 h 512"/>
              <a:gd name="T28" fmla="*/ 203 w 512"/>
              <a:gd name="T29" fmla="*/ 177 h 512"/>
              <a:gd name="T30" fmla="*/ 170 w 512"/>
              <a:gd name="T31" fmla="*/ 191 h 512"/>
              <a:gd name="T32" fmla="*/ 165 w 512"/>
              <a:gd name="T33" fmla="*/ 246 h 512"/>
              <a:gd name="T34" fmla="*/ 184 w 512"/>
              <a:gd name="T35" fmla="*/ 290 h 512"/>
              <a:gd name="T36" fmla="*/ 185 w 512"/>
              <a:gd name="T37" fmla="*/ 318 h 512"/>
              <a:gd name="T38" fmla="*/ 164 w 512"/>
              <a:gd name="T39" fmla="*/ 351 h 512"/>
              <a:gd name="T40" fmla="*/ 139 w 512"/>
              <a:gd name="T41" fmla="*/ 356 h 512"/>
              <a:gd name="T42" fmla="*/ 111 w 512"/>
              <a:gd name="T43" fmla="*/ 361 h 512"/>
              <a:gd name="T44" fmla="*/ 97 w 512"/>
              <a:gd name="T45" fmla="*/ 357 h 512"/>
              <a:gd name="T46" fmla="*/ 101 w 512"/>
              <a:gd name="T47" fmla="*/ 342 h 512"/>
              <a:gd name="T48" fmla="*/ 137 w 512"/>
              <a:gd name="T49" fmla="*/ 334 h 512"/>
              <a:gd name="T50" fmla="*/ 155 w 512"/>
              <a:gd name="T51" fmla="*/ 331 h 512"/>
              <a:gd name="T52" fmla="*/ 166 w 512"/>
              <a:gd name="T53" fmla="*/ 302 h 512"/>
              <a:gd name="T54" fmla="*/ 144 w 512"/>
              <a:gd name="T55" fmla="*/ 251 h 512"/>
              <a:gd name="T56" fmla="*/ 153 w 512"/>
              <a:gd name="T57" fmla="*/ 177 h 512"/>
              <a:gd name="T58" fmla="*/ 203 w 512"/>
              <a:gd name="T59" fmla="*/ 155 h 512"/>
              <a:gd name="T60" fmla="*/ 251 w 512"/>
              <a:gd name="T61" fmla="*/ 177 h 512"/>
              <a:gd name="T62" fmla="*/ 261 w 512"/>
              <a:gd name="T63" fmla="*/ 251 h 512"/>
              <a:gd name="T64" fmla="*/ 239 w 512"/>
              <a:gd name="T65" fmla="*/ 302 h 512"/>
              <a:gd name="T66" fmla="*/ 250 w 512"/>
              <a:gd name="T67" fmla="*/ 331 h 512"/>
              <a:gd name="T68" fmla="*/ 267 w 512"/>
              <a:gd name="T69" fmla="*/ 334 h 512"/>
              <a:gd name="T70" fmla="*/ 303 w 512"/>
              <a:gd name="T71" fmla="*/ 342 h 512"/>
              <a:gd name="T72" fmla="*/ 308 w 512"/>
              <a:gd name="T73" fmla="*/ 357 h 512"/>
              <a:gd name="T74" fmla="*/ 405 w 512"/>
              <a:gd name="T75" fmla="*/ 288 h 512"/>
              <a:gd name="T76" fmla="*/ 298 w 512"/>
              <a:gd name="T77" fmla="*/ 288 h 512"/>
              <a:gd name="T78" fmla="*/ 288 w 512"/>
              <a:gd name="T79" fmla="*/ 277 h 512"/>
              <a:gd name="T80" fmla="*/ 298 w 512"/>
              <a:gd name="T81" fmla="*/ 266 h 512"/>
              <a:gd name="T82" fmla="*/ 405 w 512"/>
              <a:gd name="T83" fmla="*/ 266 h 512"/>
              <a:gd name="T84" fmla="*/ 416 w 512"/>
              <a:gd name="T85" fmla="*/ 277 h 512"/>
              <a:gd name="T86" fmla="*/ 405 w 512"/>
              <a:gd name="T87" fmla="*/ 288 h 512"/>
              <a:gd name="T88" fmla="*/ 405 w 512"/>
              <a:gd name="T89" fmla="*/ 245 h 512"/>
              <a:gd name="T90" fmla="*/ 298 w 512"/>
              <a:gd name="T91" fmla="*/ 245 h 512"/>
              <a:gd name="T92" fmla="*/ 288 w 512"/>
              <a:gd name="T93" fmla="*/ 234 h 512"/>
              <a:gd name="T94" fmla="*/ 298 w 512"/>
              <a:gd name="T95" fmla="*/ 224 h 512"/>
              <a:gd name="T96" fmla="*/ 405 w 512"/>
              <a:gd name="T97" fmla="*/ 224 h 512"/>
              <a:gd name="T98" fmla="*/ 416 w 512"/>
              <a:gd name="T99" fmla="*/ 234 h 512"/>
              <a:gd name="T100" fmla="*/ 405 w 512"/>
              <a:gd name="T101" fmla="*/ 245 h 512"/>
              <a:gd name="T102" fmla="*/ 405 w 512"/>
              <a:gd name="T103" fmla="*/ 202 h 512"/>
              <a:gd name="T104" fmla="*/ 298 w 512"/>
              <a:gd name="T105" fmla="*/ 202 h 512"/>
              <a:gd name="T106" fmla="*/ 288 w 512"/>
              <a:gd name="T107" fmla="*/ 192 h 512"/>
              <a:gd name="T108" fmla="*/ 298 w 512"/>
              <a:gd name="T109" fmla="*/ 181 h 512"/>
              <a:gd name="T110" fmla="*/ 405 w 512"/>
              <a:gd name="T111" fmla="*/ 181 h 512"/>
              <a:gd name="T112" fmla="*/ 416 w 512"/>
              <a:gd name="T113" fmla="*/ 192 h 512"/>
              <a:gd name="T114" fmla="*/ 405 w 512"/>
              <a:gd name="T115"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08" y="357"/>
                </a:moveTo>
                <a:cubicBezTo>
                  <a:pt x="306" y="360"/>
                  <a:pt x="302" y="362"/>
                  <a:pt x="298" y="362"/>
                </a:cubicBezTo>
                <a:cubicBezTo>
                  <a:pt x="296" y="362"/>
                  <a:pt x="295" y="362"/>
                  <a:pt x="293" y="361"/>
                </a:cubicBezTo>
                <a:cubicBezTo>
                  <a:pt x="286" y="357"/>
                  <a:pt x="275" y="356"/>
                  <a:pt x="265" y="356"/>
                </a:cubicBezTo>
                <a:cubicBezTo>
                  <a:pt x="255" y="355"/>
                  <a:pt x="247" y="354"/>
                  <a:pt x="240" y="351"/>
                </a:cubicBezTo>
                <a:cubicBezTo>
                  <a:pt x="227" y="344"/>
                  <a:pt x="221" y="324"/>
                  <a:pt x="219" y="318"/>
                </a:cubicBezTo>
                <a:cubicBezTo>
                  <a:pt x="217" y="309"/>
                  <a:pt x="216" y="297"/>
                  <a:pt x="221" y="290"/>
                </a:cubicBezTo>
                <a:cubicBezTo>
                  <a:pt x="228" y="280"/>
                  <a:pt x="236" y="261"/>
                  <a:pt x="240" y="246"/>
                </a:cubicBezTo>
                <a:cubicBezTo>
                  <a:pt x="246" y="221"/>
                  <a:pt x="244" y="202"/>
                  <a:pt x="235" y="191"/>
                </a:cubicBezTo>
                <a:cubicBezTo>
                  <a:pt x="223" y="176"/>
                  <a:pt x="203" y="176"/>
                  <a:pt x="203" y="177"/>
                </a:cubicBezTo>
                <a:cubicBezTo>
                  <a:pt x="202" y="176"/>
                  <a:pt x="181" y="176"/>
                  <a:pt x="170" y="191"/>
                </a:cubicBezTo>
                <a:cubicBezTo>
                  <a:pt x="160" y="202"/>
                  <a:pt x="159" y="221"/>
                  <a:pt x="165" y="246"/>
                </a:cubicBezTo>
                <a:cubicBezTo>
                  <a:pt x="168" y="261"/>
                  <a:pt x="176" y="280"/>
                  <a:pt x="184" y="290"/>
                </a:cubicBezTo>
                <a:cubicBezTo>
                  <a:pt x="189" y="297"/>
                  <a:pt x="187" y="309"/>
                  <a:pt x="185" y="318"/>
                </a:cubicBezTo>
                <a:cubicBezTo>
                  <a:pt x="184" y="324"/>
                  <a:pt x="178" y="344"/>
                  <a:pt x="164" y="351"/>
                </a:cubicBezTo>
                <a:cubicBezTo>
                  <a:pt x="158" y="354"/>
                  <a:pt x="149" y="355"/>
                  <a:pt x="139" y="356"/>
                </a:cubicBezTo>
                <a:cubicBezTo>
                  <a:pt x="129" y="356"/>
                  <a:pt x="118" y="357"/>
                  <a:pt x="111" y="361"/>
                </a:cubicBezTo>
                <a:cubicBezTo>
                  <a:pt x="106" y="364"/>
                  <a:pt x="100" y="362"/>
                  <a:pt x="97" y="357"/>
                </a:cubicBezTo>
                <a:cubicBezTo>
                  <a:pt x="94" y="351"/>
                  <a:pt x="96" y="345"/>
                  <a:pt x="101" y="342"/>
                </a:cubicBezTo>
                <a:cubicBezTo>
                  <a:pt x="112" y="337"/>
                  <a:pt x="125" y="335"/>
                  <a:pt x="137" y="334"/>
                </a:cubicBezTo>
                <a:cubicBezTo>
                  <a:pt x="144" y="334"/>
                  <a:pt x="152" y="333"/>
                  <a:pt x="155" y="331"/>
                </a:cubicBezTo>
                <a:cubicBezTo>
                  <a:pt x="161" y="328"/>
                  <a:pt x="167" y="308"/>
                  <a:pt x="166" y="302"/>
                </a:cubicBezTo>
                <a:cubicBezTo>
                  <a:pt x="157" y="289"/>
                  <a:pt x="148" y="269"/>
                  <a:pt x="144" y="251"/>
                </a:cubicBezTo>
                <a:cubicBezTo>
                  <a:pt x="136" y="219"/>
                  <a:pt x="139" y="194"/>
                  <a:pt x="153" y="177"/>
                </a:cubicBezTo>
                <a:cubicBezTo>
                  <a:pt x="172" y="155"/>
                  <a:pt x="201" y="155"/>
                  <a:pt x="203" y="155"/>
                </a:cubicBezTo>
                <a:cubicBezTo>
                  <a:pt x="203" y="155"/>
                  <a:pt x="233" y="155"/>
                  <a:pt x="251" y="177"/>
                </a:cubicBezTo>
                <a:cubicBezTo>
                  <a:pt x="265" y="194"/>
                  <a:pt x="268" y="219"/>
                  <a:pt x="261" y="251"/>
                </a:cubicBezTo>
                <a:cubicBezTo>
                  <a:pt x="256" y="269"/>
                  <a:pt x="247" y="289"/>
                  <a:pt x="239" y="302"/>
                </a:cubicBezTo>
                <a:cubicBezTo>
                  <a:pt x="237" y="308"/>
                  <a:pt x="243" y="328"/>
                  <a:pt x="250" y="331"/>
                </a:cubicBezTo>
                <a:cubicBezTo>
                  <a:pt x="252" y="333"/>
                  <a:pt x="260" y="334"/>
                  <a:pt x="267" y="334"/>
                </a:cubicBezTo>
                <a:cubicBezTo>
                  <a:pt x="279" y="335"/>
                  <a:pt x="293" y="337"/>
                  <a:pt x="303" y="342"/>
                </a:cubicBezTo>
                <a:cubicBezTo>
                  <a:pt x="308" y="345"/>
                  <a:pt x="310" y="351"/>
                  <a:pt x="308" y="357"/>
                </a:cubicBezTo>
                <a:close/>
                <a:moveTo>
                  <a:pt x="405" y="288"/>
                </a:moveTo>
                <a:cubicBezTo>
                  <a:pt x="298" y="288"/>
                  <a:pt x="298" y="288"/>
                  <a:pt x="298" y="288"/>
                </a:cubicBezTo>
                <a:cubicBezTo>
                  <a:pt x="292" y="288"/>
                  <a:pt x="288" y="283"/>
                  <a:pt x="288" y="277"/>
                </a:cubicBezTo>
                <a:cubicBezTo>
                  <a:pt x="288" y="271"/>
                  <a:pt x="292" y="266"/>
                  <a:pt x="298" y="266"/>
                </a:cubicBezTo>
                <a:cubicBezTo>
                  <a:pt x="405" y="266"/>
                  <a:pt x="405" y="266"/>
                  <a:pt x="405" y="266"/>
                </a:cubicBezTo>
                <a:cubicBezTo>
                  <a:pt x="411" y="266"/>
                  <a:pt x="416" y="271"/>
                  <a:pt x="416" y="277"/>
                </a:cubicBezTo>
                <a:cubicBezTo>
                  <a:pt x="416" y="283"/>
                  <a:pt x="411" y="288"/>
                  <a:pt x="405" y="288"/>
                </a:cubicBezTo>
                <a:close/>
                <a:moveTo>
                  <a:pt x="405" y="245"/>
                </a:moveTo>
                <a:cubicBezTo>
                  <a:pt x="298" y="245"/>
                  <a:pt x="298" y="245"/>
                  <a:pt x="298" y="245"/>
                </a:cubicBezTo>
                <a:cubicBezTo>
                  <a:pt x="292" y="245"/>
                  <a:pt x="288" y="240"/>
                  <a:pt x="288" y="234"/>
                </a:cubicBezTo>
                <a:cubicBezTo>
                  <a:pt x="288" y="228"/>
                  <a:pt x="292" y="224"/>
                  <a:pt x="298" y="224"/>
                </a:cubicBezTo>
                <a:cubicBezTo>
                  <a:pt x="405" y="224"/>
                  <a:pt x="405" y="224"/>
                  <a:pt x="405" y="224"/>
                </a:cubicBezTo>
                <a:cubicBezTo>
                  <a:pt x="411" y="224"/>
                  <a:pt x="416" y="228"/>
                  <a:pt x="416" y="234"/>
                </a:cubicBezTo>
                <a:cubicBezTo>
                  <a:pt x="416" y="240"/>
                  <a:pt x="411" y="245"/>
                  <a:pt x="405" y="245"/>
                </a:cubicBezTo>
                <a:close/>
                <a:moveTo>
                  <a:pt x="405" y="202"/>
                </a:moveTo>
                <a:cubicBezTo>
                  <a:pt x="298" y="202"/>
                  <a:pt x="298" y="202"/>
                  <a:pt x="298" y="202"/>
                </a:cubicBezTo>
                <a:cubicBezTo>
                  <a:pt x="292" y="202"/>
                  <a:pt x="288" y="198"/>
                  <a:pt x="288" y="192"/>
                </a:cubicBezTo>
                <a:cubicBezTo>
                  <a:pt x="288" y="186"/>
                  <a:pt x="292" y="181"/>
                  <a:pt x="298" y="181"/>
                </a:cubicBezTo>
                <a:cubicBezTo>
                  <a:pt x="405" y="181"/>
                  <a:pt x="405" y="181"/>
                  <a:pt x="405" y="181"/>
                </a:cubicBezTo>
                <a:cubicBezTo>
                  <a:pt x="411" y="181"/>
                  <a:pt x="416" y="186"/>
                  <a:pt x="416" y="192"/>
                </a:cubicBezTo>
                <a:cubicBezTo>
                  <a:pt x="416" y="198"/>
                  <a:pt x="411" y="202"/>
                  <a:pt x="405" y="202"/>
                </a:cubicBezTo>
                <a:close/>
              </a:path>
            </a:pathLst>
          </a:custGeom>
          <a:solidFill>
            <a:schemeClr val="accent1"/>
          </a:solidFill>
          <a:ln>
            <a:noFill/>
          </a:ln>
        </p:spPr>
        <p:txBody>
          <a:bodyPr vert="horz" wrap="square" lIns="121446" tIns="60723" rIns="121446" bIns="60723" numCol="1" anchor="t" anchorCtr="0" compatLnSpc="1">
            <a:prstTxWarp prst="textNoShape">
              <a:avLst/>
            </a:prstTxWarp>
          </a:bodyPr>
          <a:lstStyle/>
          <a:p>
            <a:endParaRPr lang="en-GB" sz="319"/>
          </a:p>
        </p:txBody>
      </p:sp>
      <p:graphicFrame>
        <p:nvGraphicFramePr>
          <p:cNvPr id="30" name="Table 29">
            <a:extLst>
              <a:ext uri="{FF2B5EF4-FFF2-40B4-BE49-F238E27FC236}">
                <a16:creationId xmlns:a16="http://schemas.microsoft.com/office/drawing/2014/main" id="{7497D319-E880-40D4-856B-DF06CCBED0C5}"/>
              </a:ext>
            </a:extLst>
          </p:cNvPr>
          <p:cNvGraphicFramePr>
            <a:graphicFrameLocks noGrp="1"/>
          </p:cNvGraphicFramePr>
          <p:nvPr>
            <p:extLst>
              <p:ext uri="{D42A27DB-BD31-4B8C-83A1-F6EECF244321}">
                <p14:modId xmlns:p14="http://schemas.microsoft.com/office/powerpoint/2010/main" val="2685203548"/>
              </p:ext>
            </p:extLst>
          </p:nvPr>
        </p:nvGraphicFramePr>
        <p:xfrm>
          <a:off x="916639" y="4868480"/>
          <a:ext cx="9406625" cy="1188720"/>
        </p:xfrm>
        <a:graphic>
          <a:graphicData uri="http://schemas.openxmlformats.org/drawingml/2006/table">
            <a:tbl>
              <a:tblPr>
                <a:tableStyleId>{5C22544A-7EE6-4342-B048-85BDC9FD1C3A}</a:tableStyleId>
              </a:tblPr>
              <a:tblGrid>
                <a:gridCol w="1362763">
                  <a:extLst>
                    <a:ext uri="{9D8B030D-6E8A-4147-A177-3AD203B41FA5}">
                      <a16:colId xmlns:a16="http://schemas.microsoft.com/office/drawing/2014/main" val="2130118984"/>
                    </a:ext>
                  </a:extLst>
                </a:gridCol>
                <a:gridCol w="8043862">
                  <a:extLst>
                    <a:ext uri="{9D8B030D-6E8A-4147-A177-3AD203B41FA5}">
                      <a16:colId xmlns:a16="http://schemas.microsoft.com/office/drawing/2014/main" val="752269613"/>
                    </a:ext>
                  </a:extLst>
                </a:gridCol>
              </a:tblGrid>
              <a:tr h="0">
                <a:tc>
                  <a:txBody>
                    <a:bodyPr/>
                    <a:lstStyle/>
                    <a:p>
                      <a:pPr marL="0" indent="0" algn="l">
                        <a:spcAft>
                          <a:spcPts val="0"/>
                        </a:spcAft>
                        <a:buFont typeface="Arial" panose="020B0604020202020204" pitchFamily="34" charset="0"/>
                        <a:buNone/>
                      </a:pPr>
                      <a:r>
                        <a:rPr lang="en-NZ" sz="1400" b="1"/>
                        <a:t>Initial point of contact</a:t>
                      </a:r>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School processes and peer encouragement is helpful in supporting rangatahi to partake in SBHS (2). </a:t>
                      </a:r>
                    </a:p>
                    <a:p>
                      <a:pPr marL="207450" lvl="1" indent="-171450" algn="l" defTabSz="785202" rtl="0" eaLnBrk="1" latinLnBrk="0" hangingPunct="1">
                        <a:buFont typeface="Arial" panose="020B0604020202020204" pitchFamily="34" charset="0"/>
                        <a:buChar char="•"/>
                      </a:pPr>
                      <a:r>
                        <a:rPr lang="en-NZ" sz="1200" kern="1200">
                          <a:solidFill>
                            <a:schemeClr val="tx1"/>
                          </a:solidFill>
                          <a:latin typeface="+mn-lt"/>
                          <a:ea typeface="+mn-ea"/>
                          <a:cs typeface="+mn-cs"/>
                        </a:rPr>
                        <a:t>Active engagement from nurses to promote the service works well (2).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Teachers, having established relationship with rangatahi, are in an excellent position to notice the needs of rangatahi and make timely referrals to the SBHS (3).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tx1"/>
                          </a:solidFill>
                          <a:latin typeface="+mn-lt"/>
                          <a:ea typeface="+mn-ea"/>
                          <a:cs typeface="+mn-cs"/>
                        </a:rPr>
                        <a:t>Some rangatahi don’t want teachers to know their business, whilst others have a better relationship with teachers and would rather disclose information to them than a nurse (3). </a:t>
                      </a:r>
                      <a:endParaRPr lang="en-NZ" sz="1100" kern="1200">
                        <a:solidFill>
                          <a:schemeClr val="dk1"/>
                        </a:solidFill>
                        <a:latin typeface="+mn-lt"/>
                        <a:ea typeface="+mn-ea"/>
                        <a:cs typeface="+mn-cs"/>
                      </a:endParaRPr>
                    </a:p>
                  </a:txBody>
                  <a:tcPr anchor="ctr">
                    <a:solidFill>
                      <a:schemeClr val="bg1"/>
                    </a:solidFill>
                  </a:tcPr>
                </a:tc>
                <a:extLst>
                  <a:ext uri="{0D108BD9-81ED-4DB2-BD59-A6C34878D82A}">
                    <a16:rowId xmlns:a16="http://schemas.microsoft.com/office/drawing/2014/main" val="3017456789"/>
                  </a:ext>
                </a:extLst>
              </a:tr>
            </a:tbl>
          </a:graphicData>
        </a:graphic>
      </p:graphicFrame>
      <p:sp>
        <p:nvSpPr>
          <p:cNvPr id="47" name="Graphic 4">
            <a:extLst>
              <a:ext uri="{FF2B5EF4-FFF2-40B4-BE49-F238E27FC236}">
                <a16:creationId xmlns:a16="http://schemas.microsoft.com/office/drawing/2014/main" id="{C35F4DDE-C646-4672-8F30-B0C98FAADED0}"/>
              </a:ext>
            </a:extLst>
          </p:cNvPr>
          <p:cNvSpPr>
            <a:spLocks noChangeAspect="1"/>
          </p:cNvSpPr>
          <p:nvPr/>
        </p:nvSpPr>
        <p:spPr>
          <a:xfrm>
            <a:off x="423634" y="2668564"/>
            <a:ext cx="487300" cy="479152"/>
          </a:xfrm>
          <a:custGeom>
            <a:avLst/>
            <a:gdLst>
              <a:gd name="connsiteX0" fmla="*/ 180835 w 362309"/>
              <a:gd name="connsiteY0" fmla="*/ 0 h 361971"/>
              <a:gd name="connsiteX1" fmla="*/ 0 w 362309"/>
              <a:gd name="connsiteY1" fmla="*/ 181305 h 361971"/>
              <a:gd name="connsiteX2" fmla="*/ 181474 w 362309"/>
              <a:gd name="connsiteY2" fmla="*/ 361972 h 361971"/>
              <a:gd name="connsiteX3" fmla="*/ 362310 w 362309"/>
              <a:gd name="connsiteY3" fmla="*/ 180667 h 361971"/>
              <a:gd name="connsiteX4" fmla="*/ 180835 w 362309"/>
              <a:gd name="connsiteY4" fmla="*/ 0 h 361971"/>
              <a:gd name="connsiteX5" fmla="*/ 180835 w 362309"/>
              <a:gd name="connsiteY5" fmla="*/ 0 h 361971"/>
              <a:gd name="connsiteX6" fmla="*/ 283074 w 362309"/>
              <a:gd name="connsiteY6" fmla="*/ 112997 h 361971"/>
              <a:gd name="connsiteX7" fmla="*/ 138662 w 362309"/>
              <a:gd name="connsiteY7" fmla="*/ 257913 h 361971"/>
              <a:gd name="connsiteX8" fmla="*/ 129716 w 362309"/>
              <a:gd name="connsiteY8" fmla="*/ 257913 h 361971"/>
              <a:gd name="connsiteX9" fmla="*/ 129716 w 362309"/>
              <a:gd name="connsiteY9" fmla="*/ 257913 h 361971"/>
              <a:gd name="connsiteX10" fmla="*/ 79235 w 362309"/>
              <a:gd name="connsiteY10" fmla="*/ 207479 h 361971"/>
              <a:gd name="connsiteX11" fmla="*/ 79235 w 362309"/>
              <a:gd name="connsiteY11" fmla="*/ 198542 h 361971"/>
              <a:gd name="connsiteX12" fmla="*/ 88181 w 362309"/>
              <a:gd name="connsiteY12" fmla="*/ 198542 h 361971"/>
              <a:gd name="connsiteX13" fmla="*/ 88181 w 362309"/>
              <a:gd name="connsiteY13" fmla="*/ 198542 h 361971"/>
              <a:gd name="connsiteX14" fmla="*/ 134189 w 362309"/>
              <a:gd name="connsiteY14" fmla="*/ 244506 h 361971"/>
              <a:gd name="connsiteX15" fmla="*/ 274767 w 362309"/>
              <a:gd name="connsiteY15" fmla="*/ 104059 h 361971"/>
              <a:gd name="connsiteX16" fmla="*/ 283713 w 362309"/>
              <a:gd name="connsiteY16" fmla="*/ 104059 h 361971"/>
              <a:gd name="connsiteX17" fmla="*/ 283713 w 362309"/>
              <a:gd name="connsiteY17" fmla="*/ 112997 h 361971"/>
              <a:gd name="connsiteX18" fmla="*/ 283713 w 362309"/>
              <a:gd name="connsiteY18" fmla="*/ 112997 h 361971"/>
              <a:gd name="connsiteX19" fmla="*/ 283074 w 362309"/>
              <a:gd name="connsiteY19" fmla="*/ 112997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2309" h="361971">
                <a:moveTo>
                  <a:pt x="180835" y="0"/>
                </a:moveTo>
                <a:cubicBezTo>
                  <a:pt x="80513" y="0"/>
                  <a:pt x="0" y="81077"/>
                  <a:pt x="0" y="181305"/>
                </a:cubicBezTo>
                <a:cubicBezTo>
                  <a:pt x="0" y="281534"/>
                  <a:pt x="81152" y="361972"/>
                  <a:pt x="181474" y="361972"/>
                </a:cubicBezTo>
                <a:cubicBezTo>
                  <a:pt x="281157" y="361972"/>
                  <a:pt x="362310" y="280895"/>
                  <a:pt x="362310" y="180667"/>
                </a:cubicBezTo>
                <a:cubicBezTo>
                  <a:pt x="362310" y="81077"/>
                  <a:pt x="281157" y="0"/>
                  <a:pt x="180835" y="0"/>
                </a:cubicBezTo>
                <a:cubicBezTo>
                  <a:pt x="180835" y="0"/>
                  <a:pt x="180835" y="0"/>
                  <a:pt x="180835" y="0"/>
                </a:cubicBezTo>
                <a:close/>
                <a:moveTo>
                  <a:pt x="283074" y="112997"/>
                </a:moveTo>
                <a:lnTo>
                  <a:pt x="138662" y="257913"/>
                </a:lnTo>
                <a:cubicBezTo>
                  <a:pt x="136106" y="260466"/>
                  <a:pt x="132272" y="260466"/>
                  <a:pt x="129716" y="257913"/>
                </a:cubicBezTo>
                <a:cubicBezTo>
                  <a:pt x="129716" y="257913"/>
                  <a:pt x="129716" y="257913"/>
                  <a:pt x="129716" y="257913"/>
                </a:cubicBezTo>
                <a:lnTo>
                  <a:pt x="79235" y="207479"/>
                </a:lnTo>
                <a:cubicBezTo>
                  <a:pt x="76679" y="204926"/>
                  <a:pt x="76679" y="201095"/>
                  <a:pt x="79235" y="198542"/>
                </a:cubicBezTo>
                <a:cubicBezTo>
                  <a:pt x="81791" y="195988"/>
                  <a:pt x="85625" y="195988"/>
                  <a:pt x="88181" y="198542"/>
                </a:cubicBezTo>
                <a:lnTo>
                  <a:pt x="88181" y="198542"/>
                </a:lnTo>
                <a:lnTo>
                  <a:pt x="134189" y="244506"/>
                </a:lnTo>
                <a:lnTo>
                  <a:pt x="274767" y="104059"/>
                </a:lnTo>
                <a:cubicBezTo>
                  <a:pt x="277323" y="101505"/>
                  <a:pt x="281157" y="101505"/>
                  <a:pt x="283713" y="104059"/>
                </a:cubicBezTo>
                <a:cubicBezTo>
                  <a:pt x="286269" y="106613"/>
                  <a:pt x="286269" y="110443"/>
                  <a:pt x="283713" y="112997"/>
                </a:cubicBezTo>
                <a:lnTo>
                  <a:pt x="283713" y="112997"/>
                </a:lnTo>
                <a:lnTo>
                  <a:pt x="283074" y="112997"/>
                </a:lnTo>
                <a:close/>
              </a:path>
            </a:pathLst>
          </a:custGeom>
          <a:solidFill>
            <a:schemeClr val="accent1"/>
          </a:solidFill>
          <a:ln w="20373">
            <a:prstDash val="solid"/>
          </a:ln>
        </p:spPr>
        <p:txBody>
          <a:bodyPr rtlCol="0" anchor="ctr"/>
          <a:lstStyle/>
          <a:p>
            <a:endParaRPr lang="en-US"/>
          </a:p>
        </p:txBody>
      </p:sp>
      <p:grpSp>
        <p:nvGrpSpPr>
          <p:cNvPr id="42" name="Graphic 4">
            <a:extLst>
              <a:ext uri="{FF2B5EF4-FFF2-40B4-BE49-F238E27FC236}">
                <a16:creationId xmlns:a16="http://schemas.microsoft.com/office/drawing/2014/main" id="{ABE76815-164D-485D-8B46-0DEE49F439E1}"/>
              </a:ext>
            </a:extLst>
          </p:cNvPr>
          <p:cNvGrpSpPr>
            <a:grpSpLocks noChangeAspect="1"/>
          </p:cNvGrpSpPr>
          <p:nvPr/>
        </p:nvGrpSpPr>
        <p:grpSpPr>
          <a:xfrm>
            <a:off x="437301" y="5223264"/>
            <a:ext cx="459965" cy="479151"/>
            <a:chOff x="905454" y="4793256"/>
            <a:chExt cx="362309" cy="361971"/>
          </a:xfrm>
          <a:solidFill>
            <a:schemeClr val="accent1"/>
          </a:solidFill>
        </p:grpSpPr>
        <p:sp>
          <p:nvSpPr>
            <p:cNvPr id="43" name="Graphic 4">
              <a:extLst>
                <a:ext uri="{FF2B5EF4-FFF2-40B4-BE49-F238E27FC236}">
                  <a16:creationId xmlns:a16="http://schemas.microsoft.com/office/drawing/2014/main" id="{F86CD0F3-15C4-4F5E-92D3-085E5353276D}"/>
                </a:ext>
              </a:extLst>
            </p:cNvPr>
            <p:cNvSpPr/>
            <p:nvPr/>
          </p:nvSpPr>
          <p:spPr>
            <a:xfrm>
              <a:off x="1146993" y="5007758"/>
              <a:ext cx="28115" cy="28089"/>
            </a:xfrm>
            <a:custGeom>
              <a:avLst/>
              <a:gdLst>
                <a:gd name="connsiteX0" fmla="*/ 0 w 28115"/>
                <a:gd name="connsiteY0" fmla="*/ 14045 h 28089"/>
                <a:gd name="connsiteX1" fmla="*/ 14058 w 28115"/>
                <a:gd name="connsiteY1" fmla="*/ 28090 h 28089"/>
                <a:gd name="connsiteX2" fmla="*/ 28116 w 28115"/>
                <a:gd name="connsiteY2" fmla="*/ 14045 h 28089"/>
                <a:gd name="connsiteX3" fmla="*/ 14058 w 28115"/>
                <a:gd name="connsiteY3" fmla="*/ 0 h 28089"/>
                <a:gd name="connsiteX4" fmla="*/ 0 w 28115"/>
                <a:gd name="connsiteY4" fmla="*/ 14045 h 28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5" h="28089">
                  <a:moveTo>
                    <a:pt x="0" y="14045"/>
                  </a:moveTo>
                  <a:cubicBezTo>
                    <a:pt x="0" y="21706"/>
                    <a:pt x="6390" y="28090"/>
                    <a:pt x="14058" y="28090"/>
                  </a:cubicBezTo>
                  <a:cubicBezTo>
                    <a:pt x="21726" y="28090"/>
                    <a:pt x="28116" y="21706"/>
                    <a:pt x="28116" y="14045"/>
                  </a:cubicBezTo>
                  <a:cubicBezTo>
                    <a:pt x="28116" y="6384"/>
                    <a:pt x="21726" y="0"/>
                    <a:pt x="14058" y="0"/>
                  </a:cubicBezTo>
                  <a:cubicBezTo>
                    <a:pt x="6390" y="0"/>
                    <a:pt x="0" y="6384"/>
                    <a:pt x="0" y="14045"/>
                  </a:cubicBez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44" name="Graphic 4">
              <a:extLst>
                <a:ext uri="{FF2B5EF4-FFF2-40B4-BE49-F238E27FC236}">
                  <a16:creationId xmlns:a16="http://schemas.microsoft.com/office/drawing/2014/main" id="{7476C2A2-6D92-4077-914F-3355FFD479AB}"/>
                </a:ext>
              </a:extLst>
            </p:cNvPr>
            <p:cNvSpPr/>
            <p:nvPr/>
          </p:nvSpPr>
          <p:spPr>
            <a:xfrm>
              <a:off x="1053700" y="5042231"/>
              <a:ext cx="28115" cy="28089"/>
            </a:xfrm>
            <a:custGeom>
              <a:avLst/>
              <a:gdLst>
                <a:gd name="connsiteX0" fmla="*/ 14058 w 28115"/>
                <a:gd name="connsiteY0" fmla="*/ 0 h 28089"/>
                <a:gd name="connsiteX1" fmla="*/ 0 w 28115"/>
                <a:gd name="connsiteY1" fmla="*/ 14045 h 28089"/>
                <a:gd name="connsiteX2" fmla="*/ 14058 w 28115"/>
                <a:gd name="connsiteY2" fmla="*/ 28089 h 28089"/>
                <a:gd name="connsiteX3" fmla="*/ 28116 w 28115"/>
                <a:gd name="connsiteY3" fmla="*/ 14045 h 28089"/>
                <a:gd name="connsiteX4" fmla="*/ 14058 w 28115"/>
                <a:gd name="connsiteY4" fmla="*/ 0 h 28089"/>
                <a:gd name="connsiteX5" fmla="*/ 14058 w 28115"/>
                <a:gd name="connsiteY5" fmla="*/ 0 h 2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5" h="28089">
                  <a:moveTo>
                    <a:pt x="14058" y="0"/>
                  </a:moveTo>
                  <a:cubicBezTo>
                    <a:pt x="6390" y="0"/>
                    <a:pt x="0" y="6384"/>
                    <a:pt x="0" y="14045"/>
                  </a:cubicBezTo>
                  <a:cubicBezTo>
                    <a:pt x="0" y="21705"/>
                    <a:pt x="6390" y="28089"/>
                    <a:pt x="14058" y="28089"/>
                  </a:cubicBezTo>
                  <a:cubicBezTo>
                    <a:pt x="21726" y="28089"/>
                    <a:pt x="28116" y="21705"/>
                    <a:pt x="28116" y="14045"/>
                  </a:cubicBezTo>
                  <a:cubicBezTo>
                    <a:pt x="28116" y="5745"/>
                    <a:pt x="21726" y="0"/>
                    <a:pt x="14058" y="0"/>
                  </a:cubicBezTo>
                  <a:cubicBezTo>
                    <a:pt x="14058" y="0"/>
                    <a:pt x="14058" y="0"/>
                    <a:pt x="14058" y="0"/>
                  </a:cubicBez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48" name="Graphic 4">
              <a:extLst>
                <a:ext uri="{FF2B5EF4-FFF2-40B4-BE49-F238E27FC236}">
                  <a16:creationId xmlns:a16="http://schemas.microsoft.com/office/drawing/2014/main" id="{51D80CA0-2F79-454D-B015-0F05C4CA1302}"/>
                </a:ext>
              </a:extLst>
            </p:cNvPr>
            <p:cNvSpPr/>
            <p:nvPr/>
          </p:nvSpPr>
          <p:spPr>
            <a:xfrm>
              <a:off x="1018555" y="4877525"/>
              <a:ext cx="28115" cy="28089"/>
            </a:xfrm>
            <a:custGeom>
              <a:avLst/>
              <a:gdLst>
                <a:gd name="connsiteX0" fmla="*/ 28116 w 28115"/>
                <a:gd name="connsiteY0" fmla="*/ 14044 h 28089"/>
                <a:gd name="connsiteX1" fmla="*/ 14058 w 28115"/>
                <a:gd name="connsiteY1" fmla="*/ 0 h 28089"/>
                <a:gd name="connsiteX2" fmla="*/ 0 w 28115"/>
                <a:gd name="connsiteY2" fmla="*/ 14044 h 28089"/>
                <a:gd name="connsiteX3" fmla="*/ 14058 w 28115"/>
                <a:gd name="connsiteY3" fmla="*/ 28089 h 28089"/>
                <a:gd name="connsiteX4" fmla="*/ 28116 w 28115"/>
                <a:gd name="connsiteY4" fmla="*/ 14044 h 28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5" h="28089">
                  <a:moveTo>
                    <a:pt x="28116" y="14044"/>
                  </a:moveTo>
                  <a:cubicBezTo>
                    <a:pt x="28116" y="6384"/>
                    <a:pt x="21726" y="0"/>
                    <a:pt x="14058" y="0"/>
                  </a:cubicBezTo>
                  <a:cubicBezTo>
                    <a:pt x="6390" y="0"/>
                    <a:pt x="0" y="6384"/>
                    <a:pt x="0" y="14044"/>
                  </a:cubicBezTo>
                  <a:cubicBezTo>
                    <a:pt x="0" y="21705"/>
                    <a:pt x="6390" y="28089"/>
                    <a:pt x="14058" y="28089"/>
                  </a:cubicBezTo>
                  <a:cubicBezTo>
                    <a:pt x="21726" y="28089"/>
                    <a:pt x="28116" y="22344"/>
                    <a:pt x="28116" y="14044"/>
                  </a:cubicBez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49" name="Graphic 4">
              <a:extLst>
                <a:ext uri="{FF2B5EF4-FFF2-40B4-BE49-F238E27FC236}">
                  <a16:creationId xmlns:a16="http://schemas.microsoft.com/office/drawing/2014/main" id="{44648D3E-782D-4CE3-A1E2-48F5E7F071E3}"/>
                </a:ext>
              </a:extLst>
            </p:cNvPr>
            <p:cNvSpPr/>
            <p:nvPr/>
          </p:nvSpPr>
          <p:spPr>
            <a:xfrm>
              <a:off x="1146993" y="4887739"/>
              <a:ext cx="28115" cy="28089"/>
            </a:xfrm>
            <a:custGeom>
              <a:avLst/>
              <a:gdLst>
                <a:gd name="connsiteX0" fmla="*/ 14058 w 28115"/>
                <a:gd name="connsiteY0" fmla="*/ 28090 h 28089"/>
                <a:gd name="connsiteX1" fmla="*/ 28116 w 28115"/>
                <a:gd name="connsiteY1" fmla="*/ 14045 h 28089"/>
                <a:gd name="connsiteX2" fmla="*/ 14058 w 28115"/>
                <a:gd name="connsiteY2" fmla="*/ 0 h 28089"/>
                <a:gd name="connsiteX3" fmla="*/ 0 w 28115"/>
                <a:gd name="connsiteY3" fmla="*/ 14045 h 28089"/>
                <a:gd name="connsiteX4" fmla="*/ 14058 w 28115"/>
                <a:gd name="connsiteY4" fmla="*/ 28090 h 28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5" h="28089">
                  <a:moveTo>
                    <a:pt x="14058" y="28090"/>
                  </a:moveTo>
                  <a:cubicBezTo>
                    <a:pt x="21726" y="28090"/>
                    <a:pt x="28116" y="21706"/>
                    <a:pt x="28116" y="14045"/>
                  </a:cubicBezTo>
                  <a:cubicBezTo>
                    <a:pt x="28116" y="6384"/>
                    <a:pt x="21726" y="0"/>
                    <a:pt x="14058" y="0"/>
                  </a:cubicBezTo>
                  <a:cubicBezTo>
                    <a:pt x="6390" y="0"/>
                    <a:pt x="0" y="6384"/>
                    <a:pt x="0" y="14045"/>
                  </a:cubicBezTo>
                  <a:cubicBezTo>
                    <a:pt x="0" y="21706"/>
                    <a:pt x="6390" y="28090"/>
                    <a:pt x="14058" y="28090"/>
                  </a:cubicBez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50" name="Graphic 4">
              <a:extLst>
                <a:ext uri="{FF2B5EF4-FFF2-40B4-BE49-F238E27FC236}">
                  <a16:creationId xmlns:a16="http://schemas.microsoft.com/office/drawing/2014/main" id="{69AE975E-5794-4AD1-A358-9556DD356A93}"/>
                </a:ext>
              </a:extLst>
            </p:cNvPr>
            <p:cNvSpPr/>
            <p:nvPr/>
          </p:nvSpPr>
          <p:spPr>
            <a:xfrm>
              <a:off x="905454" y="4793256"/>
              <a:ext cx="362309" cy="361971"/>
            </a:xfrm>
            <a:custGeom>
              <a:avLst/>
              <a:gdLst>
                <a:gd name="connsiteX0" fmla="*/ 180835 w 362309"/>
                <a:gd name="connsiteY0" fmla="*/ 0 h 361971"/>
                <a:gd name="connsiteX1" fmla="*/ 0 w 362309"/>
                <a:gd name="connsiteY1" fmla="*/ 180667 h 361971"/>
                <a:gd name="connsiteX2" fmla="*/ 180835 w 362309"/>
                <a:gd name="connsiteY2" fmla="*/ 361972 h 361971"/>
                <a:gd name="connsiteX3" fmla="*/ 362309 w 362309"/>
                <a:gd name="connsiteY3" fmla="*/ 180667 h 361971"/>
                <a:gd name="connsiteX4" fmla="*/ 362309 w 362309"/>
                <a:gd name="connsiteY4" fmla="*/ 180667 h 361971"/>
                <a:gd name="connsiteX5" fmla="*/ 180835 w 362309"/>
                <a:gd name="connsiteY5" fmla="*/ 0 h 361971"/>
                <a:gd name="connsiteX6" fmla="*/ 220453 w 362309"/>
                <a:gd name="connsiteY6" fmla="*/ 185774 h 361971"/>
                <a:gd name="connsiteX7" fmla="*/ 219814 w 362309"/>
                <a:gd name="connsiteY7" fmla="*/ 194073 h 361971"/>
                <a:gd name="connsiteX8" fmla="*/ 240262 w 362309"/>
                <a:gd name="connsiteY8" fmla="*/ 206841 h 361971"/>
                <a:gd name="connsiteX9" fmla="*/ 277962 w 362309"/>
                <a:gd name="connsiteY9" fmla="*/ 212587 h 361971"/>
                <a:gd name="connsiteX10" fmla="*/ 272211 w 362309"/>
                <a:gd name="connsiteY10" fmla="*/ 250252 h 361971"/>
                <a:gd name="connsiteX11" fmla="*/ 234511 w 362309"/>
                <a:gd name="connsiteY11" fmla="*/ 244506 h 361971"/>
                <a:gd name="connsiteX12" fmla="*/ 229399 w 362309"/>
                <a:gd name="connsiteY12" fmla="*/ 228546 h 361971"/>
                <a:gd name="connsiteX13" fmla="*/ 231955 w 362309"/>
                <a:gd name="connsiteY13" fmla="*/ 217055 h 361971"/>
                <a:gd name="connsiteX14" fmla="*/ 214702 w 362309"/>
                <a:gd name="connsiteY14" fmla="*/ 206203 h 361971"/>
                <a:gd name="connsiteX15" fmla="*/ 184669 w 362309"/>
                <a:gd name="connsiteY15" fmla="*/ 222801 h 361971"/>
                <a:gd name="connsiteX16" fmla="*/ 182113 w 362309"/>
                <a:gd name="connsiteY16" fmla="*/ 222801 h 361971"/>
                <a:gd name="connsiteX17" fmla="*/ 176362 w 362309"/>
                <a:gd name="connsiteY17" fmla="*/ 240676 h 361971"/>
                <a:gd name="connsiteX18" fmla="*/ 185308 w 362309"/>
                <a:gd name="connsiteY18" fmla="*/ 277703 h 361971"/>
                <a:gd name="connsiteX19" fmla="*/ 148247 w 362309"/>
                <a:gd name="connsiteY19" fmla="*/ 286641 h 361971"/>
                <a:gd name="connsiteX20" fmla="*/ 139301 w 362309"/>
                <a:gd name="connsiteY20" fmla="*/ 249614 h 361971"/>
                <a:gd name="connsiteX21" fmla="*/ 162304 w 362309"/>
                <a:gd name="connsiteY21" fmla="*/ 236846 h 361971"/>
                <a:gd name="connsiteX22" fmla="*/ 164221 w 362309"/>
                <a:gd name="connsiteY22" fmla="*/ 236846 h 361971"/>
                <a:gd name="connsiteX23" fmla="*/ 169333 w 362309"/>
                <a:gd name="connsiteY23" fmla="*/ 220247 h 361971"/>
                <a:gd name="connsiteX24" fmla="*/ 148247 w 362309"/>
                <a:gd name="connsiteY24" fmla="*/ 195350 h 361971"/>
                <a:gd name="connsiteX25" fmla="*/ 132911 w 362309"/>
                <a:gd name="connsiteY25" fmla="*/ 196627 h 361971"/>
                <a:gd name="connsiteX26" fmla="*/ 103517 w 362309"/>
                <a:gd name="connsiteY26" fmla="*/ 220247 h 361971"/>
                <a:gd name="connsiteX27" fmla="*/ 79874 w 362309"/>
                <a:gd name="connsiteY27" fmla="*/ 190881 h 361971"/>
                <a:gd name="connsiteX28" fmla="*/ 109268 w 362309"/>
                <a:gd name="connsiteY28" fmla="*/ 167260 h 361971"/>
                <a:gd name="connsiteX29" fmla="*/ 130994 w 362309"/>
                <a:gd name="connsiteY29" fmla="*/ 183859 h 361971"/>
                <a:gd name="connsiteX30" fmla="*/ 146969 w 362309"/>
                <a:gd name="connsiteY30" fmla="*/ 182582 h 361971"/>
                <a:gd name="connsiteX31" fmla="*/ 157831 w 362309"/>
                <a:gd name="connsiteY31" fmla="*/ 160238 h 361971"/>
                <a:gd name="connsiteX32" fmla="*/ 135467 w 362309"/>
                <a:gd name="connsiteY32" fmla="*/ 124488 h 361971"/>
                <a:gd name="connsiteX33" fmla="*/ 126521 w 362309"/>
                <a:gd name="connsiteY33" fmla="*/ 126403 h 361971"/>
                <a:gd name="connsiteX34" fmla="*/ 99044 w 362309"/>
                <a:gd name="connsiteY34" fmla="*/ 99590 h 361971"/>
                <a:gd name="connsiteX35" fmla="*/ 125882 w 362309"/>
                <a:gd name="connsiteY35" fmla="*/ 72139 h 361971"/>
                <a:gd name="connsiteX36" fmla="*/ 153358 w 362309"/>
                <a:gd name="connsiteY36" fmla="*/ 98952 h 361971"/>
                <a:gd name="connsiteX37" fmla="*/ 146330 w 362309"/>
                <a:gd name="connsiteY37" fmla="*/ 117465 h 361971"/>
                <a:gd name="connsiteX38" fmla="*/ 168694 w 362309"/>
                <a:gd name="connsiteY38" fmla="*/ 153216 h 361971"/>
                <a:gd name="connsiteX39" fmla="*/ 201922 w 362309"/>
                <a:gd name="connsiteY39" fmla="*/ 155131 h 361971"/>
                <a:gd name="connsiteX40" fmla="*/ 233233 w 362309"/>
                <a:gd name="connsiteY40" fmla="*/ 125126 h 361971"/>
                <a:gd name="connsiteX41" fmla="*/ 239623 w 362309"/>
                <a:gd name="connsiteY41" fmla="*/ 88099 h 361971"/>
                <a:gd name="connsiteX42" fmla="*/ 276684 w 362309"/>
                <a:gd name="connsiteY42" fmla="*/ 94483 h 361971"/>
                <a:gd name="connsiteX43" fmla="*/ 281796 w 362309"/>
                <a:gd name="connsiteY43" fmla="*/ 109805 h 361971"/>
                <a:gd name="connsiteX44" fmla="*/ 254959 w 362309"/>
                <a:gd name="connsiteY44" fmla="*/ 136617 h 361971"/>
                <a:gd name="connsiteX45" fmla="*/ 242818 w 362309"/>
                <a:gd name="connsiteY45" fmla="*/ 133425 h 361971"/>
                <a:gd name="connsiteX46" fmla="*/ 211507 w 362309"/>
                <a:gd name="connsiteY46" fmla="*/ 164068 h 361971"/>
                <a:gd name="connsiteX47" fmla="*/ 220453 w 362309"/>
                <a:gd name="connsiteY47" fmla="*/ 185774 h 361971"/>
                <a:gd name="connsiteX48" fmla="*/ 220453 w 362309"/>
                <a:gd name="connsiteY48" fmla="*/ 18577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62309" h="361971">
                  <a:moveTo>
                    <a:pt x="180835" y="0"/>
                  </a:moveTo>
                  <a:cubicBezTo>
                    <a:pt x="80513" y="0"/>
                    <a:pt x="0" y="81077"/>
                    <a:pt x="0" y="180667"/>
                  </a:cubicBezTo>
                  <a:cubicBezTo>
                    <a:pt x="0" y="280895"/>
                    <a:pt x="81152" y="361972"/>
                    <a:pt x="180835" y="361972"/>
                  </a:cubicBezTo>
                  <a:cubicBezTo>
                    <a:pt x="280518" y="361972"/>
                    <a:pt x="362309" y="280895"/>
                    <a:pt x="362309" y="180667"/>
                  </a:cubicBezTo>
                  <a:cubicBezTo>
                    <a:pt x="362309" y="180667"/>
                    <a:pt x="362309" y="180667"/>
                    <a:pt x="362309" y="180667"/>
                  </a:cubicBezTo>
                  <a:cubicBezTo>
                    <a:pt x="361670" y="80438"/>
                    <a:pt x="281157" y="0"/>
                    <a:pt x="180835" y="0"/>
                  </a:cubicBezTo>
                  <a:close/>
                  <a:moveTo>
                    <a:pt x="220453" y="185774"/>
                  </a:moveTo>
                  <a:cubicBezTo>
                    <a:pt x="220453" y="188327"/>
                    <a:pt x="220453" y="191519"/>
                    <a:pt x="219814" y="194073"/>
                  </a:cubicBezTo>
                  <a:lnTo>
                    <a:pt x="240262" y="206841"/>
                  </a:lnTo>
                  <a:cubicBezTo>
                    <a:pt x="252403" y="197903"/>
                    <a:pt x="269016" y="201095"/>
                    <a:pt x="277962" y="212587"/>
                  </a:cubicBezTo>
                  <a:cubicBezTo>
                    <a:pt x="286908" y="224716"/>
                    <a:pt x="283713" y="241314"/>
                    <a:pt x="272211" y="250252"/>
                  </a:cubicBezTo>
                  <a:cubicBezTo>
                    <a:pt x="260070" y="259190"/>
                    <a:pt x="243457" y="255998"/>
                    <a:pt x="234511" y="244506"/>
                  </a:cubicBezTo>
                  <a:cubicBezTo>
                    <a:pt x="231316" y="240038"/>
                    <a:pt x="229399" y="234292"/>
                    <a:pt x="229399" y="228546"/>
                  </a:cubicBezTo>
                  <a:cubicBezTo>
                    <a:pt x="229399" y="224716"/>
                    <a:pt x="230677" y="220247"/>
                    <a:pt x="231955" y="217055"/>
                  </a:cubicBezTo>
                  <a:lnTo>
                    <a:pt x="214702" y="206203"/>
                  </a:lnTo>
                  <a:cubicBezTo>
                    <a:pt x="208312" y="216417"/>
                    <a:pt x="196810" y="222801"/>
                    <a:pt x="184669" y="222801"/>
                  </a:cubicBezTo>
                  <a:lnTo>
                    <a:pt x="182113" y="222801"/>
                  </a:lnTo>
                  <a:lnTo>
                    <a:pt x="176362" y="240676"/>
                  </a:lnTo>
                  <a:cubicBezTo>
                    <a:pt x="189142" y="248337"/>
                    <a:pt x="192976" y="264935"/>
                    <a:pt x="185308" y="277703"/>
                  </a:cubicBezTo>
                  <a:cubicBezTo>
                    <a:pt x="177640" y="290471"/>
                    <a:pt x="161026" y="294301"/>
                    <a:pt x="148247" y="286641"/>
                  </a:cubicBezTo>
                  <a:cubicBezTo>
                    <a:pt x="135467" y="278980"/>
                    <a:pt x="131633" y="262382"/>
                    <a:pt x="139301" y="249614"/>
                  </a:cubicBezTo>
                  <a:cubicBezTo>
                    <a:pt x="144413" y="241953"/>
                    <a:pt x="152720" y="236846"/>
                    <a:pt x="162304" y="236846"/>
                  </a:cubicBezTo>
                  <a:lnTo>
                    <a:pt x="164221" y="236846"/>
                  </a:lnTo>
                  <a:lnTo>
                    <a:pt x="169333" y="220247"/>
                  </a:lnTo>
                  <a:cubicBezTo>
                    <a:pt x="159110" y="215779"/>
                    <a:pt x="151441" y="206203"/>
                    <a:pt x="148247" y="195350"/>
                  </a:cubicBezTo>
                  <a:lnTo>
                    <a:pt x="132911" y="196627"/>
                  </a:lnTo>
                  <a:cubicBezTo>
                    <a:pt x="130994" y="211310"/>
                    <a:pt x="118214" y="221524"/>
                    <a:pt x="103517" y="220247"/>
                  </a:cubicBezTo>
                  <a:cubicBezTo>
                    <a:pt x="88820" y="218332"/>
                    <a:pt x="78596" y="205564"/>
                    <a:pt x="79874" y="190881"/>
                  </a:cubicBezTo>
                  <a:cubicBezTo>
                    <a:pt x="81152" y="176198"/>
                    <a:pt x="94571" y="165984"/>
                    <a:pt x="109268" y="167260"/>
                  </a:cubicBezTo>
                  <a:cubicBezTo>
                    <a:pt x="118853" y="168537"/>
                    <a:pt x="127799" y="174921"/>
                    <a:pt x="130994" y="183859"/>
                  </a:cubicBezTo>
                  <a:lnTo>
                    <a:pt x="146969" y="182582"/>
                  </a:lnTo>
                  <a:cubicBezTo>
                    <a:pt x="147608" y="174283"/>
                    <a:pt x="152081" y="165984"/>
                    <a:pt x="157831" y="160238"/>
                  </a:cubicBezTo>
                  <a:lnTo>
                    <a:pt x="135467" y="124488"/>
                  </a:lnTo>
                  <a:cubicBezTo>
                    <a:pt x="132272" y="125765"/>
                    <a:pt x="129716" y="126403"/>
                    <a:pt x="126521" y="126403"/>
                  </a:cubicBezTo>
                  <a:cubicBezTo>
                    <a:pt x="111824" y="126403"/>
                    <a:pt x="99683" y="114273"/>
                    <a:pt x="99044" y="99590"/>
                  </a:cubicBezTo>
                  <a:cubicBezTo>
                    <a:pt x="99044" y="84907"/>
                    <a:pt x="111185" y="72777"/>
                    <a:pt x="125882" y="72139"/>
                  </a:cubicBezTo>
                  <a:cubicBezTo>
                    <a:pt x="140579" y="72139"/>
                    <a:pt x="152720" y="84269"/>
                    <a:pt x="153358" y="98952"/>
                  </a:cubicBezTo>
                  <a:cubicBezTo>
                    <a:pt x="153358" y="105974"/>
                    <a:pt x="150803" y="112358"/>
                    <a:pt x="146330" y="117465"/>
                  </a:cubicBezTo>
                  <a:lnTo>
                    <a:pt x="168694" y="153216"/>
                  </a:lnTo>
                  <a:cubicBezTo>
                    <a:pt x="179557" y="148108"/>
                    <a:pt x="192337" y="149385"/>
                    <a:pt x="201922" y="155131"/>
                  </a:cubicBezTo>
                  <a:lnTo>
                    <a:pt x="233233" y="125126"/>
                  </a:lnTo>
                  <a:cubicBezTo>
                    <a:pt x="224287" y="112997"/>
                    <a:pt x="227482" y="96398"/>
                    <a:pt x="239623" y="88099"/>
                  </a:cubicBezTo>
                  <a:cubicBezTo>
                    <a:pt x="251764" y="79161"/>
                    <a:pt x="268377" y="82353"/>
                    <a:pt x="276684" y="94483"/>
                  </a:cubicBezTo>
                  <a:cubicBezTo>
                    <a:pt x="279879" y="98952"/>
                    <a:pt x="281796" y="104697"/>
                    <a:pt x="281796" y="109805"/>
                  </a:cubicBezTo>
                  <a:cubicBezTo>
                    <a:pt x="281796" y="124488"/>
                    <a:pt x="269655" y="136617"/>
                    <a:pt x="254959" y="136617"/>
                  </a:cubicBezTo>
                  <a:cubicBezTo>
                    <a:pt x="251125" y="136617"/>
                    <a:pt x="246652" y="135341"/>
                    <a:pt x="242818" y="133425"/>
                  </a:cubicBezTo>
                  <a:lnTo>
                    <a:pt x="211507" y="164068"/>
                  </a:lnTo>
                  <a:cubicBezTo>
                    <a:pt x="217897" y="169176"/>
                    <a:pt x="220453" y="177475"/>
                    <a:pt x="220453" y="185774"/>
                  </a:cubicBezTo>
                  <a:lnTo>
                    <a:pt x="220453" y="185774"/>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51" name="Graphic 4">
              <a:extLst>
                <a:ext uri="{FF2B5EF4-FFF2-40B4-BE49-F238E27FC236}">
                  <a16:creationId xmlns:a16="http://schemas.microsoft.com/office/drawing/2014/main" id="{90CFFF5B-9037-486F-9BBC-62FD0C0B973E}"/>
                </a:ext>
              </a:extLst>
            </p:cNvPr>
            <p:cNvSpPr/>
            <p:nvPr/>
          </p:nvSpPr>
          <p:spPr>
            <a:xfrm>
              <a:off x="998108" y="4972008"/>
              <a:ext cx="28115" cy="28089"/>
            </a:xfrm>
            <a:custGeom>
              <a:avLst/>
              <a:gdLst>
                <a:gd name="connsiteX0" fmla="*/ 28116 w 28115"/>
                <a:gd name="connsiteY0" fmla="*/ 14045 h 28089"/>
                <a:gd name="connsiteX1" fmla="*/ 14058 w 28115"/>
                <a:gd name="connsiteY1" fmla="*/ 28090 h 28089"/>
                <a:gd name="connsiteX2" fmla="*/ 0 w 28115"/>
                <a:gd name="connsiteY2" fmla="*/ 14045 h 28089"/>
                <a:gd name="connsiteX3" fmla="*/ 14058 w 28115"/>
                <a:gd name="connsiteY3" fmla="*/ 0 h 28089"/>
                <a:gd name="connsiteX4" fmla="*/ 28116 w 28115"/>
                <a:gd name="connsiteY4" fmla="*/ 14045 h 28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5" h="28089">
                  <a:moveTo>
                    <a:pt x="28116" y="14045"/>
                  </a:moveTo>
                  <a:cubicBezTo>
                    <a:pt x="28116" y="21802"/>
                    <a:pt x="21822" y="28090"/>
                    <a:pt x="14058" y="28090"/>
                  </a:cubicBezTo>
                  <a:cubicBezTo>
                    <a:pt x="6294" y="28090"/>
                    <a:pt x="0" y="21802"/>
                    <a:pt x="0" y="14045"/>
                  </a:cubicBezTo>
                  <a:cubicBezTo>
                    <a:pt x="0" y="6288"/>
                    <a:pt x="6294" y="0"/>
                    <a:pt x="14058" y="0"/>
                  </a:cubicBezTo>
                  <a:cubicBezTo>
                    <a:pt x="21822" y="0"/>
                    <a:pt x="28116" y="6288"/>
                    <a:pt x="28116" y="14045"/>
                  </a:cubicBez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52" name="Graphic 4">
              <a:extLst>
                <a:ext uri="{FF2B5EF4-FFF2-40B4-BE49-F238E27FC236}">
                  <a16:creationId xmlns:a16="http://schemas.microsoft.com/office/drawing/2014/main" id="{FC5F3A42-3ED8-41E0-8B84-BECAD71931E2}"/>
                </a:ext>
              </a:extLst>
            </p:cNvPr>
            <p:cNvSpPr/>
            <p:nvPr/>
          </p:nvSpPr>
          <p:spPr>
            <a:xfrm>
              <a:off x="1065841" y="4954771"/>
              <a:ext cx="47285" cy="47879"/>
            </a:xfrm>
            <a:custGeom>
              <a:avLst/>
              <a:gdLst>
                <a:gd name="connsiteX0" fmla="*/ 23643 w 47285"/>
                <a:gd name="connsiteY0" fmla="*/ 0 h 47879"/>
                <a:gd name="connsiteX1" fmla="*/ 0 w 47285"/>
                <a:gd name="connsiteY1" fmla="*/ 23621 h 47879"/>
                <a:gd name="connsiteX2" fmla="*/ 23643 w 47285"/>
                <a:gd name="connsiteY2" fmla="*/ 47880 h 47879"/>
                <a:gd name="connsiteX3" fmla="*/ 47285 w 47285"/>
                <a:gd name="connsiteY3" fmla="*/ 24259 h 47879"/>
                <a:gd name="connsiteX4" fmla="*/ 47285 w 47285"/>
                <a:gd name="connsiteY4" fmla="*/ 24259 h 47879"/>
                <a:gd name="connsiteX5" fmla="*/ 23643 w 47285"/>
                <a:gd name="connsiteY5" fmla="*/ 0 h 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85" h="47879">
                  <a:moveTo>
                    <a:pt x="23643" y="0"/>
                  </a:moveTo>
                  <a:cubicBezTo>
                    <a:pt x="10224" y="0"/>
                    <a:pt x="0" y="10853"/>
                    <a:pt x="0" y="23621"/>
                  </a:cubicBezTo>
                  <a:cubicBezTo>
                    <a:pt x="0" y="37027"/>
                    <a:pt x="10863" y="47242"/>
                    <a:pt x="23643" y="47880"/>
                  </a:cubicBezTo>
                  <a:cubicBezTo>
                    <a:pt x="37062" y="47880"/>
                    <a:pt x="47285" y="37027"/>
                    <a:pt x="47285" y="24259"/>
                  </a:cubicBezTo>
                  <a:cubicBezTo>
                    <a:pt x="47285" y="24259"/>
                    <a:pt x="47285" y="24259"/>
                    <a:pt x="47285" y="24259"/>
                  </a:cubicBezTo>
                  <a:cubicBezTo>
                    <a:pt x="47285" y="10853"/>
                    <a:pt x="37062" y="638"/>
                    <a:pt x="23643" y="0"/>
                  </a:cubicBez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grpSp>
      <p:cxnSp>
        <p:nvCxnSpPr>
          <p:cNvPr id="60" name="Straight Connector 59">
            <a:extLst>
              <a:ext uri="{FF2B5EF4-FFF2-40B4-BE49-F238E27FC236}">
                <a16:creationId xmlns:a16="http://schemas.microsoft.com/office/drawing/2014/main" id="{18F6B8D9-8AB7-4C1F-8499-31DFCD385DA2}"/>
              </a:ext>
            </a:extLst>
          </p:cNvPr>
          <p:cNvCxnSpPr>
            <a:cxnSpLocks/>
          </p:cNvCxnSpPr>
          <p:nvPr/>
        </p:nvCxnSpPr>
        <p:spPr>
          <a:xfrm flipH="1">
            <a:off x="377825" y="1084940"/>
            <a:ext cx="9945439"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8" name="Picture 67" descr="A picture containing text&#10;&#10;Description automatically generated">
            <a:extLst>
              <a:ext uri="{FF2B5EF4-FFF2-40B4-BE49-F238E27FC236}">
                <a16:creationId xmlns:a16="http://schemas.microsoft.com/office/drawing/2014/main" id="{DBB04347-D1E6-4847-A411-B0D764E38B8C}"/>
              </a:ext>
            </a:extLst>
          </p:cNvPr>
          <p:cNvPicPr>
            <a:picLocks noChangeAspect="1"/>
          </p:cNvPicPr>
          <p:nvPr/>
        </p:nvPicPr>
        <p:blipFill rotWithShape="1">
          <a:blip r:embed="rId5">
            <a:clrChange>
              <a:clrFrom>
                <a:srgbClr val="FFFFFF"/>
              </a:clrFrom>
              <a:clrTo>
                <a:srgbClr val="FFFFFF">
                  <a:alpha val="0"/>
                </a:srgbClr>
              </a:clrTo>
            </a:clrChange>
            <a:duotone>
              <a:prstClr val="black"/>
              <a:srgbClr val="55A241">
                <a:tint val="45000"/>
                <a:satMod val="400000"/>
              </a:srgbClr>
            </a:duotone>
            <a:alphaModFix amt="5000"/>
          </a:blip>
          <a:srcRect l="50000" b="28669"/>
          <a:stretch/>
        </p:blipFill>
        <p:spPr>
          <a:xfrm>
            <a:off x="9844556" y="-93329"/>
            <a:ext cx="1089833" cy="7787346"/>
          </a:xfrm>
          <a:prstGeom prst="rect">
            <a:avLst/>
          </a:prstGeom>
        </p:spPr>
      </p:pic>
      <p:sp>
        <p:nvSpPr>
          <p:cNvPr id="32" name="Rectangle 31">
            <a:extLst>
              <a:ext uri="{FF2B5EF4-FFF2-40B4-BE49-F238E27FC236}">
                <a16:creationId xmlns:a16="http://schemas.microsoft.com/office/drawing/2014/main" id="{C61A2524-7E65-4EB0-A683-619D9B6EA38E}"/>
              </a:ext>
            </a:extLst>
          </p:cNvPr>
          <p:cNvSpPr/>
          <p:nvPr/>
        </p:nvSpPr>
        <p:spPr bwMode="gray">
          <a:xfrm>
            <a:off x="8259876" y="206544"/>
            <a:ext cx="2037062" cy="814729"/>
          </a:xfrm>
          <a:prstGeom prst="rect">
            <a:avLst/>
          </a:prstGeom>
          <a:noFill/>
          <a:ln w="19050" algn="ctr">
            <a:solidFill>
              <a:schemeClr val="accent1"/>
            </a:solidFill>
            <a:miter lim="800000"/>
            <a:headEnd/>
            <a:tailEnd/>
          </a:ln>
        </p:spPr>
        <p:txBody>
          <a:bodyPr wrap="square" lIns="88900" tIns="88900" rIns="88900" bIns="88900" rtlCol="0" anchor="ctr"/>
          <a:lstStyle/>
          <a:p>
            <a:pPr defTabSz="914400">
              <a:lnSpc>
                <a:spcPct val="106000"/>
              </a:lnSpc>
            </a:pPr>
            <a:r>
              <a:rPr lang="en-NZ" sz="900">
                <a:solidFill>
                  <a:schemeClr val="accent1"/>
                </a:solidFill>
              </a:rPr>
              <a:t>SOURCE:</a:t>
            </a:r>
          </a:p>
          <a:p>
            <a:pPr defTabSz="914400">
              <a:lnSpc>
                <a:spcPct val="106000"/>
              </a:lnSpc>
            </a:pPr>
            <a:r>
              <a:rPr lang="en-US" sz="900">
                <a:solidFill>
                  <a:schemeClr val="accent1"/>
                </a:solidFill>
                <a:latin typeface="+mj-lt"/>
              </a:rPr>
              <a:t>(1) Literature Review </a:t>
            </a:r>
          </a:p>
          <a:p>
            <a:pPr defTabSz="914400">
              <a:lnSpc>
                <a:spcPct val="106000"/>
              </a:lnSpc>
            </a:pPr>
            <a:r>
              <a:rPr lang="en-US" sz="900">
                <a:solidFill>
                  <a:schemeClr val="accent1"/>
                </a:solidFill>
                <a:latin typeface="+mj-lt"/>
              </a:rPr>
              <a:t>(2) Survey of the Workforce </a:t>
            </a:r>
          </a:p>
          <a:p>
            <a:pPr defTabSz="914400">
              <a:lnSpc>
                <a:spcPct val="106000"/>
              </a:lnSpc>
            </a:pPr>
            <a:r>
              <a:rPr lang="en-US" sz="900">
                <a:solidFill>
                  <a:schemeClr val="accent1"/>
                </a:solidFill>
                <a:latin typeface="+mj-lt"/>
              </a:rPr>
              <a:t>(3) Engagement Hui  </a:t>
            </a:r>
          </a:p>
        </p:txBody>
      </p:sp>
    </p:spTree>
    <p:extLst>
      <p:ext uri="{BB962C8B-B14F-4D97-AF65-F5344CB8AC3E}">
        <p14:creationId xmlns:p14="http://schemas.microsoft.com/office/powerpoint/2010/main" val="123743092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F14123-76A4-40FC-86F3-9BC4C4ADE240}"/>
              </a:ext>
            </a:extLst>
          </p:cNvPr>
          <p:cNvSpPr>
            <a:spLocks noGrp="1"/>
          </p:cNvSpPr>
          <p:nvPr>
            <p:ph type="title"/>
          </p:nvPr>
        </p:nvSpPr>
        <p:spPr/>
        <p:txBody>
          <a:bodyPr/>
          <a:lstStyle/>
          <a:p>
            <a:r>
              <a:rPr lang="en-NZ" err="1">
                <a:latin typeface="Calibri"/>
                <a:ea typeface="Open Sans"/>
                <a:cs typeface="Calibri"/>
              </a:rPr>
              <a:t>Te</a:t>
            </a:r>
            <a:r>
              <a:rPr lang="en-NZ">
                <a:latin typeface="Calibri"/>
                <a:ea typeface="Open Sans"/>
                <a:cs typeface="Calibri"/>
              </a:rPr>
              <a:t> Kore: </a:t>
            </a:r>
            <a:r>
              <a:rPr lang="en-NZ" b="0">
                <a:latin typeface="Calibri"/>
                <a:ea typeface="Open Sans"/>
                <a:cs typeface="Calibri"/>
              </a:rPr>
              <a:t>Whakarite</a:t>
            </a:r>
            <a:r>
              <a:rPr lang="en-NZ">
                <a:latin typeface="Calibri"/>
                <a:ea typeface="Open Sans"/>
                <a:cs typeface="Calibri"/>
              </a:rPr>
              <a:t> </a:t>
            </a:r>
            <a:r>
              <a:rPr lang="en-NZ" b="0">
                <a:latin typeface="Calibri"/>
                <a:ea typeface="Open Sans"/>
                <a:cs typeface="Calibri"/>
              </a:rPr>
              <a:t>| Preparation</a:t>
            </a:r>
            <a:endParaRPr lang="en-NZ" b="0"/>
          </a:p>
        </p:txBody>
      </p:sp>
      <p:graphicFrame>
        <p:nvGraphicFramePr>
          <p:cNvPr id="34" name="Table 33">
            <a:extLst>
              <a:ext uri="{FF2B5EF4-FFF2-40B4-BE49-F238E27FC236}">
                <a16:creationId xmlns:a16="http://schemas.microsoft.com/office/drawing/2014/main" id="{BD73F956-DED6-44CC-BBAB-78747C25F126}"/>
              </a:ext>
            </a:extLst>
          </p:cNvPr>
          <p:cNvGraphicFramePr>
            <a:graphicFrameLocks noGrp="1"/>
          </p:cNvGraphicFramePr>
          <p:nvPr>
            <p:extLst>
              <p:ext uri="{D42A27DB-BD31-4B8C-83A1-F6EECF244321}">
                <p14:modId xmlns:p14="http://schemas.microsoft.com/office/powerpoint/2010/main" val="2074341963"/>
              </p:ext>
            </p:extLst>
          </p:nvPr>
        </p:nvGraphicFramePr>
        <p:xfrm>
          <a:off x="980274" y="1314017"/>
          <a:ext cx="9333714" cy="822960"/>
        </p:xfrm>
        <a:graphic>
          <a:graphicData uri="http://schemas.openxmlformats.org/drawingml/2006/table">
            <a:tbl>
              <a:tblPr>
                <a:tableStyleId>{5C22544A-7EE6-4342-B048-85BDC9FD1C3A}</a:tableStyleId>
              </a:tblPr>
              <a:tblGrid>
                <a:gridCol w="1369018">
                  <a:extLst>
                    <a:ext uri="{9D8B030D-6E8A-4147-A177-3AD203B41FA5}">
                      <a16:colId xmlns:a16="http://schemas.microsoft.com/office/drawing/2014/main" val="2130118984"/>
                    </a:ext>
                  </a:extLst>
                </a:gridCol>
                <a:gridCol w="7964696">
                  <a:extLst>
                    <a:ext uri="{9D8B030D-6E8A-4147-A177-3AD203B41FA5}">
                      <a16:colId xmlns:a16="http://schemas.microsoft.com/office/drawing/2014/main" val="752269613"/>
                    </a:ext>
                  </a:extLst>
                </a:gridCol>
              </a:tblGrid>
              <a:tr h="192164">
                <a:tc>
                  <a:txBody>
                    <a:bodyPr/>
                    <a:lstStyle/>
                    <a:p>
                      <a:pPr marL="0" indent="0" algn="l">
                        <a:spcAft>
                          <a:spcPts val="0"/>
                        </a:spcAft>
                        <a:buFont typeface="Arial" panose="020B0604020202020204" pitchFamily="34" charset="0"/>
                        <a:buNone/>
                      </a:pPr>
                      <a:r>
                        <a:rPr lang="en-NZ" sz="1400" b="1"/>
                        <a:t>Equitable access</a:t>
                      </a:r>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a:solidFill>
                            <a:schemeClr val="tx1"/>
                          </a:solidFill>
                          <a:latin typeface="+mn-lt"/>
                          <a:ea typeface="+mn-ea"/>
                          <a:cs typeface="+mn-cs"/>
                        </a:rPr>
                        <a:t>Ensuring SBHS is of high quality, equitable, and culturally safe for Māori is critical (1).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The impact of systemic barriers to access is an ongoing issue (2). </a:t>
                      </a:r>
                    </a:p>
                    <a:p>
                      <a:pPr marL="207450" lvl="1" indent="-171450" algn="l" defTabSz="785202" rtl="0" eaLnBrk="1" latinLnBrk="0" hangingPunct="1">
                        <a:buFont typeface="Arial" panose="020B0604020202020204" pitchFamily="34" charset="0"/>
                        <a:buChar char="•"/>
                      </a:pPr>
                      <a:r>
                        <a:rPr lang="en-NZ" sz="1200" kern="1200">
                          <a:solidFill>
                            <a:schemeClr val="tx1"/>
                          </a:solidFill>
                          <a:latin typeface="+mn-lt"/>
                          <a:ea typeface="+mn-ea"/>
                          <a:cs typeface="+mn-cs"/>
                        </a:rPr>
                        <a:t>Despite priority groups feeling less connected, staff are most confident working with Māori and Pacific rangatahi, and least confident working with rangatahi with disabilities (2,3). </a:t>
                      </a:r>
                      <a:endParaRPr lang="en-NZ" sz="1200" kern="1200">
                        <a:solidFill>
                          <a:schemeClr val="tx1"/>
                        </a:solidFill>
                        <a:highlight>
                          <a:srgbClr val="F8C5BE"/>
                        </a:highlight>
                        <a:latin typeface="+mn-lt"/>
                        <a:ea typeface="+mn-ea"/>
                        <a:cs typeface="+mn-cs"/>
                      </a:endParaRPr>
                    </a:p>
                  </a:txBody>
                  <a:tcPr anchor="ctr">
                    <a:solidFill>
                      <a:schemeClr val="bg1"/>
                    </a:solidFill>
                  </a:tcPr>
                </a:tc>
                <a:extLst>
                  <a:ext uri="{0D108BD9-81ED-4DB2-BD59-A6C34878D82A}">
                    <a16:rowId xmlns:a16="http://schemas.microsoft.com/office/drawing/2014/main" val="3017456789"/>
                  </a:ext>
                </a:extLst>
              </a:tr>
            </a:tbl>
          </a:graphicData>
        </a:graphic>
      </p:graphicFrame>
      <p:graphicFrame>
        <p:nvGraphicFramePr>
          <p:cNvPr id="35" name="Table 34">
            <a:extLst>
              <a:ext uri="{FF2B5EF4-FFF2-40B4-BE49-F238E27FC236}">
                <a16:creationId xmlns:a16="http://schemas.microsoft.com/office/drawing/2014/main" id="{DB705A24-4C28-4B3B-92D4-12B7724CD16D}"/>
              </a:ext>
            </a:extLst>
          </p:cNvPr>
          <p:cNvGraphicFramePr>
            <a:graphicFrameLocks noGrp="1"/>
          </p:cNvGraphicFramePr>
          <p:nvPr>
            <p:extLst>
              <p:ext uri="{D42A27DB-BD31-4B8C-83A1-F6EECF244321}">
                <p14:modId xmlns:p14="http://schemas.microsoft.com/office/powerpoint/2010/main" val="2922509448"/>
              </p:ext>
            </p:extLst>
          </p:nvPr>
        </p:nvGraphicFramePr>
        <p:xfrm>
          <a:off x="980274" y="2318903"/>
          <a:ext cx="9342990" cy="822960"/>
        </p:xfrm>
        <a:graphic>
          <a:graphicData uri="http://schemas.openxmlformats.org/drawingml/2006/table">
            <a:tbl>
              <a:tblPr>
                <a:tableStyleId>{5C22544A-7EE6-4342-B048-85BDC9FD1C3A}</a:tableStyleId>
              </a:tblPr>
              <a:tblGrid>
                <a:gridCol w="1353545">
                  <a:extLst>
                    <a:ext uri="{9D8B030D-6E8A-4147-A177-3AD203B41FA5}">
                      <a16:colId xmlns:a16="http://schemas.microsoft.com/office/drawing/2014/main" val="2130118984"/>
                    </a:ext>
                  </a:extLst>
                </a:gridCol>
                <a:gridCol w="7989445">
                  <a:extLst>
                    <a:ext uri="{9D8B030D-6E8A-4147-A177-3AD203B41FA5}">
                      <a16:colId xmlns:a16="http://schemas.microsoft.com/office/drawing/2014/main" val="752269613"/>
                    </a:ext>
                  </a:extLst>
                </a:gridCol>
              </a:tblGrid>
              <a:tr h="173747">
                <a:tc>
                  <a:txBody>
                    <a:bodyPr/>
                    <a:lstStyle/>
                    <a:p>
                      <a:pPr marL="0" indent="0" algn="l">
                        <a:spcAft>
                          <a:spcPts val="0"/>
                        </a:spcAft>
                        <a:buFont typeface="Arial" panose="020B0604020202020204" pitchFamily="34" charset="0"/>
                        <a:buNone/>
                      </a:pPr>
                      <a:r>
                        <a:rPr lang="en-NZ" sz="1400" b="1"/>
                        <a:t>Acceptability</a:t>
                      </a:r>
                      <a:endParaRPr lang="en-NZ" sz="1400"/>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Rangatahi acknowledge that the service could be useful, however, are currently disengaged and unaware of its existence and purpose (3).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There is a lack of literature around the acceptability of screening amongst priority population groups as well as the impact of screening on Māori in Aotearoa(1). </a:t>
                      </a:r>
                    </a:p>
                  </a:txBody>
                  <a:tcPr anchor="ctr">
                    <a:solidFill>
                      <a:schemeClr val="bg1"/>
                    </a:solidFill>
                  </a:tcPr>
                </a:tc>
                <a:extLst>
                  <a:ext uri="{0D108BD9-81ED-4DB2-BD59-A6C34878D82A}">
                    <a16:rowId xmlns:a16="http://schemas.microsoft.com/office/drawing/2014/main" val="3017456789"/>
                  </a:ext>
                </a:extLst>
              </a:tr>
            </a:tbl>
          </a:graphicData>
        </a:graphic>
      </p:graphicFrame>
      <p:sp>
        <p:nvSpPr>
          <p:cNvPr id="41" name="Freeform 940">
            <a:extLst>
              <a:ext uri="{FF2B5EF4-FFF2-40B4-BE49-F238E27FC236}">
                <a16:creationId xmlns:a16="http://schemas.microsoft.com/office/drawing/2014/main" id="{93CADD98-6D39-4D2A-A751-EADD8B368254}"/>
              </a:ext>
            </a:extLst>
          </p:cNvPr>
          <p:cNvSpPr>
            <a:spLocks noChangeAspect="1" noEditPoints="1"/>
          </p:cNvSpPr>
          <p:nvPr/>
        </p:nvSpPr>
        <p:spPr bwMode="auto">
          <a:xfrm>
            <a:off x="468816" y="1485669"/>
            <a:ext cx="490113" cy="490113"/>
          </a:xfrm>
          <a:custGeom>
            <a:avLst/>
            <a:gdLst>
              <a:gd name="T0" fmla="*/ 361 w 512"/>
              <a:gd name="T1" fmla="*/ 188 h 512"/>
              <a:gd name="T2" fmla="*/ 391 w 512"/>
              <a:gd name="T3" fmla="*/ 309 h 512"/>
              <a:gd name="T4" fmla="*/ 324 w 512"/>
              <a:gd name="T5" fmla="*/ 309 h 512"/>
              <a:gd name="T6" fmla="*/ 361 w 512"/>
              <a:gd name="T7" fmla="*/ 188 h 512"/>
              <a:gd name="T8" fmla="*/ 121 w 512"/>
              <a:gd name="T9" fmla="*/ 309 h 512"/>
              <a:gd name="T10" fmla="*/ 189 w 512"/>
              <a:gd name="T11" fmla="*/ 309 h 512"/>
              <a:gd name="T12" fmla="*/ 159 w 512"/>
              <a:gd name="T13" fmla="*/ 188 h 512"/>
              <a:gd name="T14" fmla="*/ 121 w 512"/>
              <a:gd name="T15" fmla="*/ 309 h 512"/>
              <a:gd name="T16" fmla="*/ 512 w 512"/>
              <a:gd name="T17" fmla="*/ 256 h 512"/>
              <a:gd name="T18" fmla="*/ 256 w 512"/>
              <a:gd name="T19" fmla="*/ 512 h 512"/>
              <a:gd name="T20" fmla="*/ 0 w 512"/>
              <a:gd name="T21" fmla="*/ 256 h 512"/>
              <a:gd name="T22" fmla="*/ 256 w 512"/>
              <a:gd name="T23" fmla="*/ 0 h 512"/>
              <a:gd name="T24" fmla="*/ 512 w 512"/>
              <a:gd name="T25" fmla="*/ 256 h 512"/>
              <a:gd name="T26" fmla="*/ 415 w 512"/>
              <a:gd name="T27" fmla="*/ 317 h 512"/>
              <a:gd name="T28" fmla="*/ 373 w 512"/>
              <a:gd name="T29" fmla="*/ 146 h 512"/>
              <a:gd name="T30" fmla="*/ 372 w 512"/>
              <a:gd name="T31" fmla="*/ 146 h 512"/>
              <a:gd name="T32" fmla="*/ 372 w 512"/>
              <a:gd name="T33" fmla="*/ 144 h 512"/>
              <a:gd name="T34" fmla="*/ 370 w 512"/>
              <a:gd name="T35" fmla="*/ 142 h 512"/>
              <a:gd name="T36" fmla="*/ 369 w 512"/>
              <a:gd name="T37" fmla="*/ 141 h 512"/>
              <a:gd name="T38" fmla="*/ 367 w 512"/>
              <a:gd name="T39" fmla="*/ 140 h 512"/>
              <a:gd name="T40" fmla="*/ 366 w 512"/>
              <a:gd name="T41" fmla="*/ 139 h 512"/>
              <a:gd name="T42" fmla="*/ 363 w 512"/>
              <a:gd name="T43" fmla="*/ 138 h 512"/>
              <a:gd name="T44" fmla="*/ 362 w 512"/>
              <a:gd name="T45" fmla="*/ 138 h 512"/>
              <a:gd name="T46" fmla="*/ 362 w 512"/>
              <a:gd name="T47" fmla="*/ 138 h 512"/>
              <a:gd name="T48" fmla="*/ 266 w 512"/>
              <a:gd name="T49" fmla="*/ 138 h 512"/>
              <a:gd name="T50" fmla="*/ 266 w 512"/>
              <a:gd name="T51" fmla="*/ 106 h 512"/>
              <a:gd name="T52" fmla="*/ 256 w 512"/>
              <a:gd name="T53" fmla="*/ 96 h 512"/>
              <a:gd name="T54" fmla="*/ 245 w 512"/>
              <a:gd name="T55" fmla="*/ 106 h 512"/>
              <a:gd name="T56" fmla="*/ 245 w 512"/>
              <a:gd name="T57" fmla="*/ 138 h 512"/>
              <a:gd name="T58" fmla="*/ 160 w 512"/>
              <a:gd name="T59" fmla="*/ 138 h 512"/>
              <a:gd name="T60" fmla="*/ 159 w 512"/>
              <a:gd name="T61" fmla="*/ 138 h 512"/>
              <a:gd name="T62" fmla="*/ 156 w 512"/>
              <a:gd name="T63" fmla="*/ 139 h 512"/>
              <a:gd name="T64" fmla="*/ 155 w 512"/>
              <a:gd name="T65" fmla="*/ 140 h 512"/>
              <a:gd name="T66" fmla="*/ 153 w 512"/>
              <a:gd name="T67" fmla="*/ 141 h 512"/>
              <a:gd name="T68" fmla="*/ 152 w 512"/>
              <a:gd name="T69" fmla="*/ 142 h 512"/>
              <a:gd name="T70" fmla="*/ 150 w 512"/>
              <a:gd name="T71" fmla="*/ 144 h 512"/>
              <a:gd name="T72" fmla="*/ 150 w 512"/>
              <a:gd name="T73" fmla="*/ 145 h 512"/>
              <a:gd name="T74" fmla="*/ 149 w 512"/>
              <a:gd name="T75" fmla="*/ 146 h 512"/>
              <a:gd name="T76" fmla="*/ 96 w 512"/>
              <a:gd name="T77" fmla="*/ 316 h 512"/>
              <a:gd name="T78" fmla="*/ 98 w 512"/>
              <a:gd name="T79" fmla="*/ 326 h 512"/>
              <a:gd name="T80" fmla="*/ 106 w 512"/>
              <a:gd name="T81" fmla="*/ 330 h 512"/>
              <a:gd name="T82" fmla="*/ 202 w 512"/>
              <a:gd name="T83" fmla="*/ 330 h 512"/>
              <a:gd name="T84" fmla="*/ 211 w 512"/>
              <a:gd name="T85" fmla="*/ 326 h 512"/>
              <a:gd name="T86" fmla="*/ 213 w 512"/>
              <a:gd name="T87" fmla="*/ 317 h 512"/>
              <a:gd name="T88" fmla="*/ 173 w 512"/>
              <a:gd name="T89" fmla="*/ 160 h 512"/>
              <a:gd name="T90" fmla="*/ 245 w 512"/>
              <a:gd name="T91" fmla="*/ 160 h 512"/>
              <a:gd name="T92" fmla="*/ 245 w 512"/>
              <a:gd name="T93" fmla="*/ 394 h 512"/>
              <a:gd name="T94" fmla="*/ 192 w 512"/>
              <a:gd name="T95" fmla="*/ 394 h 512"/>
              <a:gd name="T96" fmla="*/ 181 w 512"/>
              <a:gd name="T97" fmla="*/ 405 h 512"/>
              <a:gd name="T98" fmla="*/ 192 w 512"/>
              <a:gd name="T99" fmla="*/ 416 h 512"/>
              <a:gd name="T100" fmla="*/ 320 w 512"/>
              <a:gd name="T101" fmla="*/ 416 h 512"/>
              <a:gd name="T102" fmla="*/ 330 w 512"/>
              <a:gd name="T103" fmla="*/ 405 h 512"/>
              <a:gd name="T104" fmla="*/ 320 w 512"/>
              <a:gd name="T105" fmla="*/ 394 h 512"/>
              <a:gd name="T106" fmla="*/ 266 w 512"/>
              <a:gd name="T107" fmla="*/ 394 h 512"/>
              <a:gd name="T108" fmla="*/ 266 w 512"/>
              <a:gd name="T109" fmla="*/ 160 h 512"/>
              <a:gd name="T110" fmla="*/ 348 w 512"/>
              <a:gd name="T111" fmla="*/ 160 h 512"/>
              <a:gd name="T112" fmla="*/ 299 w 512"/>
              <a:gd name="T113" fmla="*/ 316 h 512"/>
              <a:gd name="T114" fmla="*/ 300 w 512"/>
              <a:gd name="T115" fmla="*/ 326 h 512"/>
              <a:gd name="T116" fmla="*/ 309 w 512"/>
              <a:gd name="T117" fmla="*/ 330 h 512"/>
              <a:gd name="T118" fmla="*/ 405 w 512"/>
              <a:gd name="T119" fmla="*/ 330 h 512"/>
              <a:gd name="T120" fmla="*/ 413 w 512"/>
              <a:gd name="T121" fmla="*/ 326 h 512"/>
              <a:gd name="T122" fmla="*/ 415 w 512"/>
              <a:gd name="T123" fmla="*/ 31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2" h="512">
                <a:moveTo>
                  <a:pt x="361" y="188"/>
                </a:moveTo>
                <a:cubicBezTo>
                  <a:pt x="391" y="309"/>
                  <a:pt x="391" y="309"/>
                  <a:pt x="391" y="309"/>
                </a:cubicBezTo>
                <a:cubicBezTo>
                  <a:pt x="324" y="309"/>
                  <a:pt x="324" y="309"/>
                  <a:pt x="324" y="309"/>
                </a:cubicBezTo>
                <a:lnTo>
                  <a:pt x="361" y="188"/>
                </a:lnTo>
                <a:close/>
                <a:moveTo>
                  <a:pt x="121" y="309"/>
                </a:moveTo>
                <a:cubicBezTo>
                  <a:pt x="189" y="309"/>
                  <a:pt x="189" y="309"/>
                  <a:pt x="189" y="309"/>
                </a:cubicBezTo>
                <a:cubicBezTo>
                  <a:pt x="159" y="188"/>
                  <a:pt x="159" y="188"/>
                  <a:pt x="159" y="188"/>
                </a:cubicBezTo>
                <a:lnTo>
                  <a:pt x="121"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317"/>
                </a:moveTo>
                <a:cubicBezTo>
                  <a:pt x="373" y="146"/>
                  <a:pt x="373" y="146"/>
                  <a:pt x="373" y="146"/>
                </a:cubicBezTo>
                <a:cubicBezTo>
                  <a:pt x="373" y="146"/>
                  <a:pt x="372" y="146"/>
                  <a:pt x="372" y="146"/>
                </a:cubicBezTo>
                <a:cubicBezTo>
                  <a:pt x="372" y="145"/>
                  <a:pt x="372" y="145"/>
                  <a:pt x="372" y="144"/>
                </a:cubicBezTo>
                <a:cubicBezTo>
                  <a:pt x="371" y="143"/>
                  <a:pt x="371" y="143"/>
                  <a:pt x="370" y="142"/>
                </a:cubicBezTo>
                <a:cubicBezTo>
                  <a:pt x="370" y="142"/>
                  <a:pt x="370" y="141"/>
                  <a:pt x="369" y="141"/>
                </a:cubicBezTo>
                <a:cubicBezTo>
                  <a:pt x="369" y="141"/>
                  <a:pt x="368" y="140"/>
                  <a:pt x="367" y="140"/>
                </a:cubicBezTo>
                <a:cubicBezTo>
                  <a:pt x="367" y="139"/>
                  <a:pt x="367" y="139"/>
                  <a:pt x="366" y="139"/>
                </a:cubicBezTo>
                <a:cubicBezTo>
                  <a:pt x="365" y="139"/>
                  <a:pt x="364" y="138"/>
                  <a:pt x="363" y="138"/>
                </a:cubicBezTo>
                <a:cubicBezTo>
                  <a:pt x="363" y="138"/>
                  <a:pt x="363" y="138"/>
                  <a:pt x="362" y="138"/>
                </a:cubicBezTo>
                <a:cubicBezTo>
                  <a:pt x="362" y="138"/>
                  <a:pt x="362" y="138"/>
                  <a:pt x="362" y="138"/>
                </a:cubicBezTo>
                <a:cubicBezTo>
                  <a:pt x="266" y="138"/>
                  <a:pt x="266" y="138"/>
                  <a:pt x="266" y="138"/>
                </a:cubicBezTo>
                <a:cubicBezTo>
                  <a:pt x="266" y="106"/>
                  <a:pt x="266" y="106"/>
                  <a:pt x="266" y="106"/>
                </a:cubicBezTo>
                <a:cubicBezTo>
                  <a:pt x="266" y="100"/>
                  <a:pt x="262" y="96"/>
                  <a:pt x="256" y="96"/>
                </a:cubicBezTo>
                <a:cubicBezTo>
                  <a:pt x="250" y="96"/>
                  <a:pt x="245" y="100"/>
                  <a:pt x="245" y="106"/>
                </a:cubicBezTo>
                <a:cubicBezTo>
                  <a:pt x="245" y="138"/>
                  <a:pt x="245" y="138"/>
                  <a:pt x="245" y="138"/>
                </a:cubicBezTo>
                <a:cubicBezTo>
                  <a:pt x="160" y="138"/>
                  <a:pt x="160" y="138"/>
                  <a:pt x="160" y="138"/>
                </a:cubicBezTo>
                <a:cubicBezTo>
                  <a:pt x="159" y="138"/>
                  <a:pt x="159" y="138"/>
                  <a:pt x="159" y="138"/>
                </a:cubicBezTo>
                <a:cubicBezTo>
                  <a:pt x="158" y="139"/>
                  <a:pt x="157" y="139"/>
                  <a:pt x="156" y="139"/>
                </a:cubicBezTo>
                <a:cubicBezTo>
                  <a:pt x="156" y="139"/>
                  <a:pt x="155" y="139"/>
                  <a:pt x="155" y="140"/>
                </a:cubicBezTo>
                <a:cubicBezTo>
                  <a:pt x="154" y="140"/>
                  <a:pt x="153" y="141"/>
                  <a:pt x="153" y="141"/>
                </a:cubicBezTo>
                <a:cubicBezTo>
                  <a:pt x="152" y="141"/>
                  <a:pt x="152" y="142"/>
                  <a:pt x="152" y="142"/>
                </a:cubicBezTo>
                <a:cubicBezTo>
                  <a:pt x="151" y="143"/>
                  <a:pt x="151" y="143"/>
                  <a:pt x="150" y="144"/>
                </a:cubicBezTo>
                <a:cubicBezTo>
                  <a:pt x="150" y="145"/>
                  <a:pt x="150" y="145"/>
                  <a:pt x="150" y="145"/>
                </a:cubicBezTo>
                <a:cubicBezTo>
                  <a:pt x="150" y="145"/>
                  <a:pt x="150" y="146"/>
                  <a:pt x="149" y="146"/>
                </a:cubicBezTo>
                <a:cubicBezTo>
                  <a:pt x="96" y="316"/>
                  <a:pt x="96" y="316"/>
                  <a:pt x="96" y="316"/>
                </a:cubicBezTo>
                <a:cubicBezTo>
                  <a:pt x="95" y="320"/>
                  <a:pt x="96" y="323"/>
                  <a:pt x="98" y="326"/>
                </a:cubicBezTo>
                <a:cubicBezTo>
                  <a:pt x="100" y="329"/>
                  <a:pt x="103" y="330"/>
                  <a:pt x="106" y="330"/>
                </a:cubicBezTo>
                <a:cubicBezTo>
                  <a:pt x="202" y="330"/>
                  <a:pt x="202" y="330"/>
                  <a:pt x="202" y="330"/>
                </a:cubicBezTo>
                <a:cubicBezTo>
                  <a:pt x="206" y="330"/>
                  <a:pt x="209" y="329"/>
                  <a:pt x="211" y="326"/>
                </a:cubicBezTo>
                <a:cubicBezTo>
                  <a:pt x="213" y="324"/>
                  <a:pt x="213" y="320"/>
                  <a:pt x="213" y="317"/>
                </a:cubicBezTo>
                <a:cubicBezTo>
                  <a:pt x="173" y="160"/>
                  <a:pt x="173" y="160"/>
                  <a:pt x="173" y="160"/>
                </a:cubicBezTo>
                <a:cubicBezTo>
                  <a:pt x="245" y="160"/>
                  <a:pt x="245" y="160"/>
                  <a:pt x="245" y="160"/>
                </a:cubicBezTo>
                <a:cubicBezTo>
                  <a:pt x="245" y="394"/>
                  <a:pt x="245" y="394"/>
                  <a:pt x="245" y="394"/>
                </a:cubicBezTo>
                <a:cubicBezTo>
                  <a:pt x="192" y="394"/>
                  <a:pt x="192" y="394"/>
                  <a:pt x="192" y="394"/>
                </a:cubicBezTo>
                <a:cubicBezTo>
                  <a:pt x="186" y="394"/>
                  <a:pt x="181" y="399"/>
                  <a:pt x="181" y="405"/>
                </a:cubicBezTo>
                <a:cubicBezTo>
                  <a:pt x="181" y="411"/>
                  <a:pt x="186" y="416"/>
                  <a:pt x="192" y="416"/>
                </a:cubicBezTo>
                <a:cubicBezTo>
                  <a:pt x="320" y="416"/>
                  <a:pt x="320" y="416"/>
                  <a:pt x="320" y="416"/>
                </a:cubicBezTo>
                <a:cubicBezTo>
                  <a:pt x="326" y="416"/>
                  <a:pt x="330" y="411"/>
                  <a:pt x="330" y="405"/>
                </a:cubicBezTo>
                <a:cubicBezTo>
                  <a:pt x="330" y="399"/>
                  <a:pt x="326" y="394"/>
                  <a:pt x="320" y="394"/>
                </a:cubicBezTo>
                <a:cubicBezTo>
                  <a:pt x="266" y="394"/>
                  <a:pt x="266" y="394"/>
                  <a:pt x="266" y="394"/>
                </a:cubicBezTo>
                <a:cubicBezTo>
                  <a:pt x="266" y="160"/>
                  <a:pt x="266" y="160"/>
                  <a:pt x="266" y="160"/>
                </a:cubicBezTo>
                <a:cubicBezTo>
                  <a:pt x="348" y="160"/>
                  <a:pt x="348" y="160"/>
                  <a:pt x="348" y="160"/>
                </a:cubicBezTo>
                <a:cubicBezTo>
                  <a:pt x="299" y="316"/>
                  <a:pt x="299" y="316"/>
                  <a:pt x="299" y="316"/>
                </a:cubicBezTo>
                <a:cubicBezTo>
                  <a:pt x="298" y="320"/>
                  <a:pt x="298" y="323"/>
                  <a:pt x="300" y="326"/>
                </a:cubicBezTo>
                <a:cubicBezTo>
                  <a:pt x="302" y="329"/>
                  <a:pt x="306" y="330"/>
                  <a:pt x="309" y="330"/>
                </a:cubicBezTo>
                <a:cubicBezTo>
                  <a:pt x="405" y="330"/>
                  <a:pt x="405" y="330"/>
                  <a:pt x="405" y="330"/>
                </a:cubicBezTo>
                <a:cubicBezTo>
                  <a:pt x="408" y="330"/>
                  <a:pt x="411" y="329"/>
                  <a:pt x="413" y="326"/>
                </a:cubicBezTo>
                <a:cubicBezTo>
                  <a:pt x="415" y="324"/>
                  <a:pt x="416" y="320"/>
                  <a:pt x="415" y="317"/>
                </a:cubicBezTo>
                <a:close/>
              </a:path>
            </a:pathLst>
          </a:custGeom>
          <a:solidFill>
            <a:schemeClr val="accent1"/>
          </a:solidFill>
          <a:ln>
            <a:noFill/>
          </a:ln>
        </p:spPr>
        <p:txBody>
          <a:bodyPr vert="horz" wrap="square" lIns="121446" tIns="60723" rIns="121446" bIns="60723" numCol="1" anchor="t" anchorCtr="0" compatLnSpc="1">
            <a:prstTxWarp prst="textNoShape">
              <a:avLst/>
            </a:prstTxWarp>
          </a:bodyPr>
          <a:lstStyle/>
          <a:p>
            <a:endParaRPr lang="en-GB" sz="319"/>
          </a:p>
        </p:txBody>
      </p:sp>
      <p:grpSp>
        <p:nvGrpSpPr>
          <p:cNvPr id="53" name="Graphic 4">
            <a:extLst>
              <a:ext uri="{FF2B5EF4-FFF2-40B4-BE49-F238E27FC236}">
                <a16:creationId xmlns:a16="http://schemas.microsoft.com/office/drawing/2014/main" id="{9FC750DA-0700-4D33-8E27-0B43D078BDA2}"/>
              </a:ext>
            </a:extLst>
          </p:cNvPr>
          <p:cNvGrpSpPr/>
          <p:nvPr/>
        </p:nvGrpSpPr>
        <p:grpSpPr>
          <a:xfrm>
            <a:off x="465202" y="2524292"/>
            <a:ext cx="478105" cy="472852"/>
            <a:chOff x="5099808" y="918179"/>
            <a:chExt cx="361670" cy="361333"/>
          </a:xfrm>
          <a:solidFill>
            <a:schemeClr val="accent1"/>
          </a:solidFill>
        </p:grpSpPr>
        <p:sp>
          <p:nvSpPr>
            <p:cNvPr id="54" name="Graphic 4">
              <a:extLst>
                <a:ext uri="{FF2B5EF4-FFF2-40B4-BE49-F238E27FC236}">
                  <a16:creationId xmlns:a16="http://schemas.microsoft.com/office/drawing/2014/main" id="{5A1BA013-A161-4EBA-AF5F-8C9D948445CA}"/>
                </a:ext>
              </a:extLst>
            </p:cNvPr>
            <p:cNvSpPr/>
            <p:nvPr/>
          </p:nvSpPr>
          <p:spPr>
            <a:xfrm>
              <a:off x="5241026" y="1022876"/>
              <a:ext cx="78596" cy="68308"/>
            </a:xfrm>
            <a:custGeom>
              <a:avLst/>
              <a:gdLst>
                <a:gd name="connsiteX0" fmla="*/ 37062 w 78596"/>
                <a:gd name="connsiteY0" fmla="*/ 66393 h 68308"/>
                <a:gd name="connsiteX1" fmla="*/ 39618 w 78596"/>
                <a:gd name="connsiteY1" fmla="*/ 68309 h 68308"/>
                <a:gd name="connsiteX2" fmla="*/ 39618 w 78596"/>
                <a:gd name="connsiteY2" fmla="*/ 68309 h 68308"/>
                <a:gd name="connsiteX3" fmla="*/ 42173 w 78596"/>
                <a:gd name="connsiteY3" fmla="*/ 65755 h 68308"/>
                <a:gd name="connsiteX4" fmla="*/ 72845 w 78596"/>
                <a:gd name="connsiteY4" fmla="*/ 33835 h 68308"/>
                <a:gd name="connsiteX5" fmla="*/ 72845 w 78596"/>
                <a:gd name="connsiteY5" fmla="*/ 5746 h 68308"/>
                <a:gd name="connsiteX6" fmla="*/ 60065 w 78596"/>
                <a:gd name="connsiteY6" fmla="*/ 0 h 68308"/>
                <a:gd name="connsiteX7" fmla="*/ 46008 w 78596"/>
                <a:gd name="connsiteY7" fmla="*/ 5746 h 68308"/>
                <a:gd name="connsiteX8" fmla="*/ 39618 w 78596"/>
                <a:gd name="connsiteY8" fmla="*/ 11491 h 68308"/>
                <a:gd name="connsiteX9" fmla="*/ 33228 w 78596"/>
                <a:gd name="connsiteY9" fmla="*/ 5746 h 68308"/>
                <a:gd name="connsiteX10" fmla="*/ 19809 w 78596"/>
                <a:gd name="connsiteY10" fmla="*/ 0 h 68308"/>
                <a:gd name="connsiteX11" fmla="*/ 19170 w 78596"/>
                <a:gd name="connsiteY11" fmla="*/ 0 h 68308"/>
                <a:gd name="connsiteX12" fmla="*/ 5751 w 78596"/>
                <a:gd name="connsiteY12" fmla="*/ 5746 h 68308"/>
                <a:gd name="connsiteX13" fmla="*/ 5751 w 78596"/>
                <a:gd name="connsiteY13" fmla="*/ 33835 h 68308"/>
                <a:gd name="connsiteX14" fmla="*/ 37062 w 78596"/>
                <a:gd name="connsiteY14" fmla="*/ 66393 h 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96" h="68308">
                  <a:moveTo>
                    <a:pt x="37062" y="66393"/>
                  </a:moveTo>
                  <a:cubicBezTo>
                    <a:pt x="38340" y="67670"/>
                    <a:pt x="38978" y="68309"/>
                    <a:pt x="39618" y="68309"/>
                  </a:cubicBezTo>
                  <a:lnTo>
                    <a:pt x="39618" y="68309"/>
                  </a:lnTo>
                  <a:cubicBezTo>
                    <a:pt x="40257" y="68309"/>
                    <a:pt x="41535" y="67032"/>
                    <a:pt x="42173" y="65755"/>
                  </a:cubicBezTo>
                  <a:lnTo>
                    <a:pt x="72845" y="33835"/>
                  </a:lnTo>
                  <a:cubicBezTo>
                    <a:pt x="80513" y="26174"/>
                    <a:pt x="80513" y="13406"/>
                    <a:pt x="72845" y="5746"/>
                  </a:cubicBezTo>
                  <a:cubicBezTo>
                    <a:pt x="69011" y="1915"/>
                    <a:pt x="64538" y="0"/>
                    <a:pt x="60065" y="0"/>
                  </a:cubicBezTo>
                  <a:cubicBezTo>
                    <a:pt x="54953" y="0"/>
                    <a:pt x="49841" y="1915"/>
                    <a:pt x="46008" y="5746"/>
                  </a:cubicBezTo>
                  <a:lnTo>
                    <a:pt x="39618" y="11491"/>
                  </a:lnTo>
                  <a:lnTo>
                    <a:pt x="33228" y="5746"/>
                  </a:lnTo>
                  <a:cubicBezTo>
                    <a:pt x="29394" y="1915"/>
                    <a:pt x="24921" y="0"/>
                    <a:pt x="19809" y="0"/>
                  </a:cubicBezTo>
                  <a:cubicBezTo>
                    <a:pt x="19809" y="0"/>
                    <a:pt x="19170" y="0"/>
                    <a:pt x="19170" y="0"/>
                  </a:cubicBezTo>
                  <a:cubicBezTo>
                    <a:pt x="14058" y="0"/>
                    <a:pt x="9585" y="1915"/>
                    <a:pt x="5751" y="5746"/>
                  </a:cubicBezTo>
                  <a:cubicBezTo>
                    <a:pt x="-1917" y="13406"/>
                    <a:pt x="-1917" y="26174"/>
                    <a:pt x="5751" y="33835"/>
                  </a:cubicBezTo>
                  <a:lnTo>
                    <a:pt x="37062" y="66393"/>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55" name="Graphic 4">
              <a:extLst>
                <a:ext uri="{FF2B5EF4-FFF2-40B4-BE49-F238E27FC236}">
                  <a16:creationId xmlns:a16="http://schemas.microsoft.com/office/drawing/2014/main" id="{19A67EF9-B25B-4FF5-A428-6E085ED721EA}"/>
                </a:ext>
              </a:extLst>
            </p:cNvPr>
            <p:cNvSpPr/>
            <p:nvPr/>
          </p:nvSpPr>
          <p:spPr>
            <a:xfrm>
              <a:off x="5099808" y="918179"/>
              <a:ext cx="361670" cy="361333"/>
            </a:xfrm>
            <a:custGeom>
              <a:avLst/>
              <a:gdLst>
                <a:gd name="connsiteX0" fmla="*/ 180836 w 361670"/>
                <a:gd name="connsiteY0" fmla="*/ 0 h 361333"/>
                <a:gd name="connsiteX1" fmla="*/ 0 w 361670"/>
                <a:gd name="connsiteY1" fmla="*/ 180667 h 361333"/>
                <a:gd name="connsiteX2" fmla="*/ 180836 w 361670"/>
                <a:gd name="connsiteY2" fmla="*/ 361333 h 361333"/>
                <a:gd name="connsiteX3" fmla="*/ 361671 w 361670"/>
                <a:gd name="connsiteY3" fmla="*/ 180667 h 361333"/>
                <a:gd name="connsiteX4" fmla="*/ 180836 w 361670"/>
                <a:gd name="connsiteY4" fmla="*/ 0 h 361333"/>
                <a:gd name="connsiteX5" fmla="*/ 138662 w 361670"/>
                <a:gd name="connsiteY5" fmla="*/ 102144 h 361333"/>
                <a:gd name="connsiteX6" fmla="*/ 161027 w 361670"/>
                <a:gd name="connsiteY6" fmla="*/ 92568 h 361333"/>
                <a:gd name="connsiteX7" fmla="*/ 181474 w 361670"/>
                <a:gd name="connsiteY7" fmla="*/ 99590 h 361333"/>
                <a:gd name="connsiteX8" fmla="*/ 201922 w 361670"/>
                <a:gd name="connsiteY8" fmla="*/ 92568 h 361333"/>
                <a:gd name="connsiteX9" fmla="*/ 223648 w 361670"/>
                <a:gd name="connsiteY9" fmla="*/ 102144 h 361333"/>
                <a:gd name="connsiteX10" fmla="*/ 223648 w 361670"/>
                <a:gd name="connsiteY10" fmla="*/ 148108 h 361333"/>
                <a:gd name="connsiteX11" fmla="*/ 193615 w 361670"/>
                <a:gd name="connsiteY11" fmla="*/ 179390 h 361333"/>
                <a:gd name="connsiteX12" fmla="*/ 181474 w 361670"/>
                <a:gd name="connsiteY12" fmla="*/ 186412 h 361333"/>
                <a:gd name="connsiteX13" fmla="*/ 181474 w 361670"/>
                <a:gd name="connsiteY13" fmla="*/ 186412 h 361333"/>
                <a:gd name="connsiteX14" fmla="*/ 169973 w 361670"/>
                <a:gd name="connsiteY14" fmla="*/ 180028 h 361333"/>
                <a:gd name="connsiteX15" fmla="*/ 139301 w 361670"/>
                <a:gd name="connsiteY15" fmla="*/ 147470 h 361333"/>
                <a:gd name="connsiteX16" fmla="*/ 138662 w 361670"/>
                <a:gd name="connsiteY16" fmla="*/ 102144 h 361333"/>
                <a:gd name="connsiteX17" fmla="*/ 294576 w 361670"/>
                <a:gd name="connsiteY17" fmla="*/ 240038 h 361333"/>
                <a:gd name="connsiteX18" fmla="*/ 278602 w 361670"/>
                <a:gd name="connsiteY18" fmla="*/ 261743 h 361333"/>
                <a:gd name="connsiteX19" fmla="*/ 239623 w 361670"/>
                <a:gd name="connsiteY19" fmla="*/ 289833 h 361333"/>
                <a:gd name="connsiteX20" fmla="*/ 230038 w 361670"/>
                <a:gd name="connsiteY20" fmla="*/ 303239 h 361333"/>
                <a:gd name="connsiteX21" fmla="*/ 223648 w 361670"/>
                <a:gd name="connsiteY21" fmla="*/ 308985 h 361333"/>
                <a:gd name="connsiteX22" fmla="*/ 223009 w 361670"/>
                <a:gd name="connsiteY22" fmla="*/ 308985 h 361333"/>
                <a:gd name="connsiteX23" fmla="*/ 217258 w 361670"/>
                <a:gd name="connsiteY23" fmla="*/ 301962 h 361333"/>
                <a:gd name="connsiteX24" fmla="*/ 231955 w 361670"/>
                <a:gd name="connsiteY24" fmla="*/ 278980 h 361333"/>
                <a:gd name="connsiteX25" fmla="*/ 270934 w 361670"/>
                <a:gd name="connsiteY25" fmla="*/ 250891 h 361333"/>
                <a:gd name="connsiteX26" fmla="*/ 282435 w 361670"/>
                <a:gd name="connsiteY26" fmla="*/ 235569 h 361333"/>
                <a:gd name="connsiteX27" fmla="*/ 298410 w 361670"/>
                <a:gd name="connsiteY27" fmla="*/ 191519 h 361333"/>
                <a:gd name="connsiteX28" fmla="*/ 299688 w 361670"/>
                <a:gd name="connsiteY28" fmla="*/ 180667 h 361333"/>
                <a:gd name="connsiteX29" fmla="*/ 295215 w 361670"/>
                <a:gd name="connsiteY29" fmla="*/ 121296 h 361333"/>
                <a:gd name="connsiteX30" fmla="*/ 292659 w 361670"/>
                <a:gd name="connsiteY30" fmla="*/ 121296 h 361333"/>
                <a:gd name="connsiteX31" fmla="*/ 288186 w 361670"/>
                <a:gd name="connsiteY31" fmla="*/ 127041 h 361333"/>
                <a:gd name="connsiteX32" fmla="*/ 282435 w 361670"/>
                <a:gd name="connsiteY32" fmla="*/ 176198 h 361333"/>
                <a:gd name="connsiteX33" fmla="*/ 292020 w 361670"/>
                <a:gd name="connsiteY33" fmla="*/ 181944 h 361333"/>
                <a:gd name="connsiteX34" fmla="*/ 288825 w 361670"/>
                <a:gd name="connsiteY34" fmla="*/ 200457 h 361333"/>
                <a:gd name="connsiteX35" fmla="*/ 270295 w 361670"/>
                <a:gd name="connsiteY35" fmla="*/ 224078 h 361333"/>
                <a:gd name="connsiteX36" fmla="*/ 256876 w 361670"/>
                <a:gd name="connsiteY36" fmla="*/ 234931 h 361333"/>
                <a:gd name="connsiteX37" fmla="*/ 234511 w 361670"/>
                <a:gd name="connsiteY37" fmla="*/ 245783 h 361333"/>
                <a:gd name="connsiteX38" fmla="*/ 226204 w 361670"/>
                <a:gd name="connsiteY38" fmla="*/ 243230 h 361333"/>
                <a:gd name="connsiteX39" fmla="*/ 228760 w 361670"/>
                <a:gd name="connsiteY39" fmla="*/ 234931 h 361333"/>
                <a:gd name="connsiteX40" fmla="*/ 251125 w 361670"/>
                <a:gd name="connsiteY40" fmla="*/ 224078 h 361333"/>
                <a:gd name="connsiteX41" fmla="*/ 260710 w 361670"/>
                <a:gd name="connsiteY41" fmla="*/ 216417 h 361333"/>
                <a:gd name="connsiteX42" fmla="*/ 279880 w 361670"/>
                <a:gd name="connsiteY42" fmla="*/ 192796 h 361333"/>
                <a:gd name="connsiteX43" fmla="*/ 282435 w 361670"/>
                <a:gd name="connsiteY43" fmla="*/ 189604 h 361333"/>
                <a:gd name="connsiteX44" fmla="*/ 269655 w 361670"/>
                <a:gd name="connsiteY44" fmla="*/ 189604 h 361333"/>
                <a:gd name="connsiteX45" fmla="*/ 247291 w 361670"/>
                <a:gd name="connsiteY45" fmla="*/ 206841 h 361333"/>
                <a:gd name="connsiteX46" fmla="*/ 242818 w 361670"/>
                <a:gd name="connsiteY46" fmla="*/ 208756 h 361333"/>
                <a:gd name="connsiteX47" fmla="*/ 235150 w 361670"/>
                <a:gd name="connsiteY47" fmla="*/ 209395 h 361333"/>
                <a:gd name="connsiteX48" fmla="*/ 191059 w 361670"/>
                <a:gd name="connsiteY48" fmla="*/ 247699 h 361333"/>
                <a:gd name="connsiteX49" fmla="*/ 187864 w 361670"/>
                <a:gd name="connsiteY49" fmla="*/ 275150 h 361333"/>
                <a:gd name="connsiteX50" fmla="*/ 181474 w 361670"/>
                <a:gd name="connsiteY50" fmla="*/ 281534 h 361333"/>
                <a:gd name="connsiteX51" fmla="*/ 181474 w 361670"/>
                <a:gd name="connsiteY51" fmla="*/ 281534 h 361333"/>
                <a:gd name="connsiteX52" fmla="*/ 181474 w 361670"/>
                <a:gd name="connsiteY52" fmla="*/ 281534 h 361333"/>
                <a:gd name="connsiteX53" fmla="*/ 175084 w 361670"/>
                <a:gd name="connsiteY53" fmla="*/ 275150 h 361333"/>
                <a:gd name="connsiteX54" fmla="*/ 171889 w 361670"/>
                <a:gd name="connsiteY54" fmla="*/ 247699 h 361333"/>
                <a:gd name="connsiteX55" fmla="*/ 127799 w 361670"/>
                <a:gd name="connsiteY55" fmla="*/ 209395 h 361333"/>
                <a:gd name="connsiteX56" fmla="*/ 120131 w 361670"/>
                <a:gd name="connsiteY56" fmla="*/ 208756 h 361333"/>
                <a:gd name="connsiteX57" fmla="*/ 115658 w 361670"/>
                <a:gd name="connsiteY57" fmla="*/ 206841 h 361333"/>
                <a:gd name="connsiteX58" fmla="*/ 93293 w 361670"/>
                <a:gd name="connsiteY58" fmla="*/ 189604 h 361333"/>
                <a:gd name="connsiteX59" fmla="*/ 79874 w 361670"/>
                <a:gd name="connsiteY59" fmla="*/ 189604 h 361333"/>
                <a:gd name="connsiteX60" fmla="*/ 81792 w 361670"/>
                <a:gd name="connsiteY60" fmla="*/ 192158 h 361333"/>
                <a:gd name="connsiteX61" fmla="*/ 100961 w 361670"/>
                <a:gd name="connsiteY61" fmla="*/ 216417 h 361333"/>
                <a:gd name="connsiteX62" fmla="*/ 110546 w 361670"/>
                <a:gd name="connsiteY62" fmla="*/ 224078 h 361333"/>
                <a:gd name="connsiteX63" fmla="*/ 132911 w 361670"/>
                <a:gd name="connsiteY63" fmla="*/ 234931 h 361333"/>
                <a:gd name="connsiteX64" fmla="*/ 135467 w 361670"/>
                <a:gd name="connsiteY64" fmla="*/ 243230 h 361333"/>
                <a:gd name="connsiteX65" fmla="*/ 127160 w 361670"/>
                <a:gd name="connsiteY65" fmla="*/ 245783 h 361333"/>
                <a:gd name="connsiteX66" fmla="*/ 104795 w 361670"/>
                <a:gd name="connsiteY66" fmla="*/ 234931 h 361333"/>
                <a:gd name="connsiteX67" fmla="*/ 91376 w 361670"/>
                <a:gd name="connsiteY67" fmla="*/ 224078 h 361333"/>
                <a:gd name="connsiteX68" fmla="*/ 72207 w 361670"/>
                <a:gd name="connsiteY68" fmla="*/ 200457 h 361333"/>
                <a:gd name="connsiteX69" fmla="*/ 69650 w 361670"/>
                <a:gd name="connsiteY69" fmla="*/ 181944 h 361333"/>
                <a:gd name="connsiteX70" fmla="*/ 79235 w 361670"/>
                <a:gd name="connsiteY70" fmla="*/ 176198 h 361333"/>
                <a:gd name="connsiteX71" fmla="*/ 73484 w 361670"/>
                <a:gd name="connsiteY71" fmla="*/ 127041 h 361333"/>
                <a:gd name="connsiteX72" fmla="*/ 69012 w 361670"/>
                <a:gd name="connsiteY72" fmla="*/ 121296 h 361333"/>
                <a:gd name="connsiteX73" fmla="*/ 66456 w 361670"/>
                <a:gd name="connsiteY73" fmla="*/ 120657 h 361333"/>
                <a:gd name="connsiteX74" fmla="*/ 61982 w 361670"/>
                <a:gd name="connsiteY74" fmla="*/ 180667 h 361333"/>
                <a:gd name="connsiteX75" fmla="*/ 63261 w 361670"/>
                <a:gd name="connsiteY75" fmla="*/ 191519 h 361333"/>
                <a:gd name="connsiteX76" fmla="*/ 79235 w 361670"/>
                <a:gd name="connsiteY76" fmla="*/ 235569 h 361333"/>
                <a:gd name="connsiteX77" fmla="*/ 90737 w 361670"/>
                <a:gd name="connsiteY77" fmla="*/ 250891 h 361333"/>
                <a:gd name="connsiteX78" fmla="*/ 129716 w 361670"/>
                <a:gd name="connsiteY78" fmla="*/ 278980 h 361333"/>
                <a:gd name="connsiteX79" fmla="*/ 144413 w 361670"/>
                <a:gd name="connsiteY79" fmla="*/ 301962 h 361333"/>
                <a:gd name="connsiteX80" fmla="*/ 138662 w 361670"/>
                <a:gd name="connsiteY80" fmla="*/ 308985 h 361333"/>
                <a:gd name="connsiteX81" fmla="*/ 138023 w 361670"/>
                <a:gd name="connsiteY81" fmla="*/ 308985 h 361333"/>
                <a:gd name="connsiteX82" fmla="*/ 131633 w 361670"/>
                <a:gd name="connsiteY82" fmla="*/ 303239 h 361333"/>
                <a:gd name="connsiteX83" fmla="*/ 122048 w 361670"/>
                <a:gd name="connsiteY83" fmla="*/ 289833 h 361333"/>
                <a:gd name="connsiteX84" fmla="*/ 83069 w 361670"/>
                <a:gd name="connsiteY84" fmla="*/ 261743 h 361333"/>
                <a:gd name="connsiteX85" fmla="*/ 67094 w 361670"/>
                <a:gd name="connsiteY85" fmla="*/ 240038 h 361333"/>
                <a:gd name="connsiteX86" fmla="*/ 51119 w 361670"/>
                <a:gd name="connsiteY86" fmla="*/ 195988 h 361333"/>
                <a:gd name="connsiteX87" fmla="*/ 48564 w 361670"/>
                <a:gd name="connsiteY87" fmla="*/ 180028 h 361333"/>
                <a:gd name="connsiteX88" fmla="*/ 53037 w 361670"/>
                <a:gd name="connsiteY88" fmla="*/ 120657 h 361333"/>
                <a:gd name="connsiteX89" fmla="*/ 65177 w 361670"/>
                <a:gd name="connsiteY89" fmla="*/ 108528 h 361333"/>
                <a:gd name="connsiteX90" fmla="*/ 85625 w 361670"/>
                <a:gd name="connsiteY90" fmla="*/ 124488 h 361333"/>
                <a:gd name="connsiteX91" fmla="*/ 85625 w 361670"/>
                <a:gd name="connsiteY91" fmla="*/ 125126 h 361333"/>
                <a:gd name="connsiteX92" fmla="*/ 91376 w 361670"/>
                <a:gd name="connsiteY92" fmla="*/ 176198 h 361333"/>
                <a:gd name="connsiteX93" fmla="*/ 98405 w 361670"/>
                <a:gd name="connsiteY93" fmla="*/ 178752 h 361333"/>
                <a:gd name="connsiteX94" fmla="*/ 122048 w 361670"/>
                <a:gd name="connsiteY94" fmla="*/ 195988 h 361333"/>
                <a:gd name="connsiteX95" fmla="*/ 128438 w 361670"/>
                <a:gd name="connsiteY95" fmla="*/ 196627 h 361333"/>
                <a:gd name="connsiteX96" fmla="*/ 181474 w 361670"/>
                <a:gd name="connsiteY96" fmla="*/ 237484 h 361333"/>
                <a:gd name="connsiteX97" fmla="*/ 234511 w 361670"/>
                <a:gd name="connsiteY97" fmla="*/ 196627 h 361333"/>
                <a:gd name="connsiteX98" fmla="*/ 240901 w 361670"/>
                <a:gd name="connsiteY98" fmla="*/ 195988 h 361333"/>
                <a:gd name="connsiteX99" fmla="*/ 264544 w 361670"/>
                <a:gd name="connsiteY99" fmla="*/ 178113 h 361333"/>
                <a:gd name="connsiteX100" fmla="*/ 270934 w 361670"/>
                <a:gd name="connsiteY100" fmla="*/ 176198 h 361333"/>
                <a:gd name="connsiteX101" fmla="*/ 276685 w 361670"/>
                <a:gd name="connsiteY101" fmla="*/ 125126 h 361333"/>
                <a:gd name="connsiteX102" fmla="*/ 276685 w 361670"/>
                <a:gd name="connsiteY102" fmla="*/ 124488 h 361333"/>
                <a:gd name="connsiteX103" fmla="*/ 297132 w 361670"/>
                <a:gd name="connsiteY103" fmla="*/ 108528 h 361333"/>
                <a:gd name="connsiteX104" fmla="*/ 309273 w 361670"/>
                <a:gd name="connsiteY104" fmla="*/ 120657 h 361333"/>
                <a:gd name="connsiteX105" fmla="*/ 313746 w 361670"/>
                <a:gd name="connsiteY105" fmla="*/ 180028 h 361333"/>
                <a:gd name="connsiteX106" fmla="*/ 311190 w 361670"/>
                <a:gd name="connsiteY106" fmla="*/ 195988 h 361333"/>
                <a:gd name="connsiteX107" fmla="*/ 294576 w 361670"/>
                <a:gd name="connsiteY107" fmla="*/ 240038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61670" h="361333">
                  <a:moveTo>
                    <a:pt x="180836" y="0"/>
                  </a:moveTo>
                  <a:cubicBezTo>
                    <a:pt x="80513" y="0"/>
                    <a:pt x="0" y="81077"/>
                    <a:pt x="0" y="180667"/>
                  </a:cubicBezTo>
                  <a:cubicBezTo>
                    <a:pt x="0" y="280257"/>
                    <a:pt x="81152" y="361333"/>
                    <a:pt x="180836" y="361333"/>
                  </a:cubicBezTo>
                  <a:cubicBezTo>
                    <a:pt x="280518" y="361333"/>
                    <a:pt x="361671" y="280257"/>
                    <a:pt x="361671" y="180667"/>
                  </a:cubicBezTo>
                  <a:cubicBezTo>
                    <a:pt x="361671" y="81077"/>
                    <a:pt x="280518" y="0"/>
                    <a:pt x="180836" y="0"/>
                  </a:cubicBezTo>
                  <a:close/>
                  <a:moveTo>
                    <a:pt x="138662" y="102144"/>
                  </a:moveTo>
                  <a:cubicBezTo>
                    <a:pt x="144413" y="95760"/>
                    <a:pt x="152720" y="92568"/>
                    <a:pt x="161027" y="92568"/>
                  </a:cubicBezTo>
                  <a:cubicBezTo>
                    <a:pt x="168056" y="92568"/>
                    <a:pt x="175084" y="94483"/>
                    <a:pt x="181474" y="99590"/>
                  </a:cubicBezTo>
                  <a:cubicBezTo>
                    <a:pt x="187225" y="94483"/>
                    <a:pt x="194893" y="92568"/>
                    <a:pt x="201922" y="92568"/>
                  </a:cubicBezTo>
                  <a:cubicBezTo>
                    <a:pt x="210229" y="92568"/>
                    <a:pt x="217897" y="96398"/>
                    <a:pt x="223648" y="102144"/>
                  </a:cubicBezTo>
                  <a:cubicBezTo>
                    <a:pt x="235789" y="114912"/>
                    <a:pt x="235789" y="135340"/>
                    <a:pt x="223648" y="148108"/>
                  </a:cubicBezTo>
                  <a:lnTo>
                    <a:pt x="193615" y="179390"/>
                  </a:lnTo>
                  <a:cubicBezTo>
                    <a:pt x="191059" y="182582"/>
                    <a:pt x="187225" y="186412"/>
                    <a:pt x="181474" y="186412"/>
                  </a:cubicBezTo>
                  <a:cubicBezTo>
                    <a:pt x="181474" y="186412"/>
                    <a:pt x="181474" y="186412"/>
                    <a:pt x="181474" y="186412"/>
                  </a:cubicBezTo>
                  <a:cubicBezTo>
                    <a:pt x="175723" y="186412"/>
                    <a:pt x="171889" y="182582"/>
                    <a:pt x="169973" y="180028"/>
                  </a:cubicBezTo>
                  <a:lnTo>
                    <a:pt x="139301" y="147470"/>
                  </a:lnTo>
                  <a:cubicBezTo>
                    <a:pt x="126521" y="135340"/>
                    <a:pt x="126521" y="114912"/>
                    <a:pt x="138662" y="102144"/>
                  </a:cubicBezTo>
                  <a:close/>
                  <a:moveTo>
                    <a:pt x="294576" y="240038"/>
                  </a:moveTo>
                  <a:cubicBezTo>
                    <a:pt x="291381" y="248975"/>
                    <a:pt x="285630" y="255998"/>
                    <a:pt x="278602" y="261743"/>
                  </a:cubicBezTo>
                  <a:lnTo>
                    <a:pt x="239623" y="289833"/>
                  </a:lnTo>
                  <a:cubicBezTo>
                    <a:pt x="233872" y="294302"/>
                    <a:pt x="230677" y="298770"/>
                    <a:pt x="230038" y="303239"/>
                  </a:cubicBezTo>
                  <a:cubicBezTo>
                    <a:pt x="230038" y="306431"/>
                    <a:pt x="226843" y="308985"/>
                    <a:pt x="223648" y="308985"/>
                  </a:cubicBezTo>
                  <a:cubicBezTo>
                    <a:pt x="223648" y="308985"/>
                    <a:pt x="223009" y="308985"/>
                    <a:pt x="223009" y="308985"/>
                  </a:cubicBezTo>
                  <a:cubicBezTo>
                    <a:pt x="219814" y="308346"/>
                    <a:pt x="216619" y="305793"/>
                    <a:pt x="217258" y="301962"/>
                  </a:cubicBezTo>
                  <a:cubicBezTo>
                    <a:pt x="217897" y="293025"/>
                    <a:pt x="223009" y="285364"/>
                    <a:pt x="231955" y="278980"/>
                  </a:cubicBezTo>
                  <a:lnTo>
                    <a:pt x="270934" y="250891"/>
                  </a:lnTo>
                  <a:cubicBezTo>
                    <a:pt x="276045" y="247060"/>
                    <a:pt x="280518" y="241315"/>
                    <a:pt x="282435" y="235569"/>
                  </a:cubicBezTo>
                  <a:lnTo>
                    <a:pt x="298410" y="191519"/>
                  </a:lnTo>
                  <a:cubicBezTo>
                    <a:pt x="299688" y="187689"/>
                    <a:pt x="300327" y="184497"/>
                    <a:pt x="299688" y="180667"/>
                  </a:cubicBezTo>
                  <a:lnTo>
                    <a:pt x="295215" y="121296"/>
                  </a:lnTo>
                  <a:cubicBezTo>
                    <a:pt x="295215" y="120657"/>
                    <a:pt x="293937" y="120657"/>
                    <a:pt x="292659" y="121296"/>
                  </a:cubicBezTo>
                  <a:cubicBezTo>
                    <a:pt x="291381" y="121934"/>
                    <a:pt x="289464" y="123211"/>
                    <a:pt x="288186" y="127041"/>
                  </a:cubicBezTo>
                  <a:lnTo>
                    <a:pt x="282435" y="176198"/>
                  </a:lnTo>
                  <a:cubicBezTo>
                    <a:pt x="286270" y="177475"/>
                    <a:pt x="290103" y="179390"/>
                    <a:pt x="292020" y="181944"/>
                  </a:cubicBezTo>
                  <a:cubicBezTo>
                    <a:pt x="293298" y="183859"/>
                    <a:pt x="297771" y="191519"/>
                    <a:pt x="288825" y="200457"/>
                  </a:cubicBezTo>
                  <a:lnTo>
                    <a:pt x="270295" y="224078"/>
                  </a:lnTo>
                  <a:cubicBezTo>
                    <a:pt x="266460" y="228547"/>
                    <a:pt x="261987" y="232377"/>
                    <a:pt x="256876" y="234931"/>
                  </a:cubicBezTo>
                  <a:lnTo>
                    <a:pt x="234511" y="245783"/>
                  </a:lnTo>
                  <a:cubicBezTo>
                    <a:pt x="231316" y="247699"/>
                    <a:pt x="227482" y="245783"/>
                    <a:pt x="226204" y="243230"/>
                  </a:cubicBezTo>
                  <a:cubicBezTo>
                    <a:pt x="224926" y="240038"/>
                    <a:pt x="226204" y="236207"/>
                    <a:pt x="228760" y="234931"/>
                  </a:cubicBezTo>
                  <a:lnTo>
                    <a:pt x="251125" y="224078"/>
                  </a:lnTo>
                  <a:cubicBezTo>
                    <a:pt x="254959" y="222163"/>
                    <a:pt x="258154" y="219609"/>
                    <a:pt x="260710" y="216417"/>
                  </a:cubicBezTo>
                  <a:lnTo>
                    <a:pt x="279880" y="192796"/>
                  </a:lnTo>
                  <a:cubicBezTo>
                    <a:pt x="281796" y="190881"/>
                    <a:pt x="282435" y="189604"/>
                    <a:pt x="282435" y="189604"/>
                  </a:cubicBezTo>
                  <a:cubicBezTo>
                    <a:pt x="281796" y="188966"/>
                    <a:pt x="274767" y="187051"/>
                    <a:pt x="269655" y="189604"/>
                  </a:cubicBezTo>
                  <a:cubicBezTo>
                    <a:pt x="262627" y="192796"/>
                    <a:pt x="254959" y="199819"/>
                    <a:pt x="247291" y="206841"/>
                  </a:cubicBezTo>
                  <a:cubicBezTo>
                    <a:pt x="246013" y="208118"/>
                    <a:pt x="244735" y="208756"/>
                    <a:pt x="242818" y="208756"/>
                  </a:cubicBezTo>
                  <a:cubicBezTo>
                    <a:pt x="242818" y="208756"/>
                    <a:pt x="239623" y="208756"/>
                    <a:pt x="235150" y="209395"/>
                  </a:cubicBezTo>
                  <a:cubicBezTo>
                    <a:pt x="214063" y="211310"/>
                    <a:pt x="196171" y="226631"/>
                    <a:pt x="191059" y="247699"/>
                  </a:cubicBezTo>
                  <a:cubicBezTo>
                    <a:pt x="188503" y="257275"/>
                    <a:pt x="187864" y="263659"/>
                    <a:pt x="187864" y="275150"/>
                  </a:cubicBezTo>
                  <a:cubicBezTo>
                    <a:pt x="187864" y="278980"/>
                    <a:pt x="185308" y="281534"/>
                    <a:pt x="181474" y="281534"/>
                  </a:cubicBezTo>
                  <a:cubicBezTo>
                    <a:pt x="181474" y="281534"/>
                    <a:pt x="181474" y="281534"/>
                    <a:pt x="181474" y="281534"/>
                  </a:cubicBezTo>
                  <a:cubicBezTo>
                    <a:pt x="181474" y="281534"/>
                    <a:pt x="181474" y="281534"/>
                    <a:pt x="181474" y="281534"/>
                  </a:cubicBezTo>
                  <a:cubicBezTo>
                    <a:pt x="177641" y="281534"/>
                    <a:pt x="175084" y="278980"/>
                    <a:pt x="175084" y="275150"/>
                  </a:cubicBezTo>
                  <a:cubicBezTo>
                    <a:pt x="175084" y="263020"/>
                    <a:pt x="174446" y="257275"/>
                    <a:pt x="171889" y="247699"/>
                  </a:cubicBezTo>
                  <a:cubicBezTo>
                    <a:pt x="166138" y="227270"/>
                    <a:pt x="148247" y="211948"/>
                    <a:pt x="127799" y="209395"/>
                  </a:cubicBezTo>
                  <a:cubicBezTo>
                    <a:pt x="123326" y="208756"/>
                    <a:pt x="120131" y="208756"/>
                    <a:pt x="120131" y="208756"/>
                  </a:cubicBezTo>
                  <a:cubicBezTo>
                    <a:pt x="118214" y="208756"/>
                    <a:pt x="116936" y="208118"/>
                    <a:pt x="115658" y="206841"/>
                  </a:cubicBezTo>
                  <a:cubicBezTo>
                    <a:pt x="107990" y="199819"/>
                    <a:pt x="100322" y="192796"/>
                    <a:pt x="93293" y="189604"/>
                  </a:cubicBezTo>
                  <a:cubicBezTo>
                    <a:pt x="87542" y="187051"/>
                    <a:pt x="81152" y="188327"/>
                    <a:pt x="79874" y="189604"/>
                  </a:cubicBezTo>
                  <a:cubicBezTo>
                    <a:pt x="79874" y="189604"/>
                    <a:pt x="80513" y="190243"/>
                    <a:pt x="81792" y="192158"/>
                  </a:cubicBezTo>
                  <a:lnTo>
                    <a:pt x="100961" y="216417"/>
                  </a:lnTo>
                  <a:cubicBezTo>
                    <a:pt x="103517" y="219609"/>
                    <a:pt x="106712" y="222163"/>
                    <a:pt x="110546" y="224078"/>
                  </a:cubicBezTo>
                  <a:lnTo>
                    <a:pt x="132911" y="234931"/>
                  </a:lnTo>
                  <a:cubicBezTo>
                    <a:pt x="136106" y="236207"/>
                    <a:pt x="137384" y="240038"/>
                    <a:pt x="135467" y="243230"/>
                  </a:cubicBezTo>
                  <a:cubicBezTo>
                    <a:pt x="134189" y="246422"/>
                    <a:pt x="130355" y="247699"/>
                    <a:pt x="127160" y="245783"/>
                  </a:cubicBezTo>
                  <a:lnTo>
                    <a:pt x="104795" y="234931"/>
                  </a:lnTo>
                  <a:cubicBezTo>
                    <a:pt x="99683" y="232377"/>
                    <a:pt x="94571" y="228547"/>
                    <a:pt x="91376" y="224078"/>
                  </a:cubicBezTo>
                  <a:lnTo>
                    <a:pt x="72207" y="200457"/>
                  </a:lnTo>
                  <a:cubicBezTo>
                    <a:pt x="63899" y="191519"/>
                    <a:pt x="67734" y="184497"/>
                    <a:pt x="69650" y="181944"/>
                  </a:cubicBezTo>
                  <a:cubicBezTo>
                    <a:pt x="71567" y="179390"/>
                    <a:pt x="75402" y="176836"/>
                    <a:pt x="79235" y="176198"/>
                  </a:cubicBezTo>
                  <a:lnTo>
                    <a:pt x="73484" y="127041"/>
                  </a:lnTo>
                  <a:cubicBezTo>
                    <a:pt x="72207" y="123211"/>
                    <a:pt x="70289" y="121934"/>
                    <a:pt x="69012" y="121296"/>
                  </a:cubicBezTo>
                  <a:cubicBezTo>
                    <a:pt x="67734" y="120657"/>
                    <a:pt x="67094" y="120657"/>
                    <a:pt x="66456" y="120657"/>
                  </a:cubicBezTo>
                  <a:lnTo>
                    <a:pt x="61982" y="180667"/>
                  </a:lnTo>
                  <a:cubicBezTo>
                    <a:pt x="61982" y="184497"/>
                    <a:pt x="61982" y="188327"/>
                    <a:pt x="63261" y="191519"/>
                  </a:cubicBezTo>
                  <a:lnTo>
                    <a:pt x="79235" y="235569"/>
                  </a:lnTo>
                  <a:cubicBezTo>
                    <a:pt x="81792" y="241953"/>
                    <a:pt x="85625" y="247060"/>
                    <a:pt x="90737" y="250891"/>
                  </a:cubicBezTo>
                  <a:lnTo>
                    <a:pt x="129716" y="278980"/>
                  </a:lnTo>
                  <a:cubicBezTo>
                    <a:pt x="138662" y="285364"/>
                    <a:pt x="143135" y="293025"/>
                    <a:pt x="144413" y="301962"/>
                  </a:cubicBezTo>
                  <a:cubicBezTo>
                    <a:pt x="145052" y="305154"/>
                    <a:pt x="141857" y="308346"/>
                    <a:pt x="138662" y="308985"/>
                  </a:cubicBezTo>
                  <a:cubicBezTo>
                    <a:pt x="138662" y="308985"/>
                    <a:pt x="138023" y="308985"/>
                    <a:pt x="138023" y="308985"/>
                  </a:cubicBezTo>
                  <a:cubicBezTo>
                    <a:pt x="134828" y="308985"/>
                    <a:pt x="132272" y="306431"/>
                    <a:pt x="131633" y="303239"/>
                  </a:cubicBezTo>
                  <a:cubicBezTo>
                    <a:pt x="130994" y="298132"/>
                    <a:pt x="127799" y="293663"/>
                    <a:pt x="122048" y="289833"/>
                  </a:cubicBezTo>
                  <a:lnTo>
                    <a:pt x="83069" y="261743"/>
                  </a:lnTo>
                  <a:cubicBezTo>
                    <a:pt x="75402" y="256636"/>
                    <a:pt x="70289" y="248975"/>
                    <a:pt x="67094" y="240038"/>
                  </a:cubicBezTo>
                  <a:lnTo>
                    <a:pt x="51119" y="195988"/>
                  </a:lnTo>
                  <a:cubicBezTo>
                    <a:pt x="49203" y="190881"/>
                    <a:pt x="48564" y="185135"/>
                    <a:pt x="48564" y="180028"/>
                  </a:cubicBezTo>
                  <a:lnTo>
                    <a:pt x="53037" y="120657"/>
                  </a:lnTo>
                  <a:cubicBezTo>
                    <a:pt x="53676" y="113635"/>
                    <a:pt x="58149" y="109166"/>
                    <a:pt x="65177" y="108528"/>
                  </a:cubicBezTo>
                  <a:cubicBezTo>
                    <a:pt x="72845" y="107889"/>
                    <a:pt x="82430" y="113635"/>
                    <a:pt x="85625" y="124488"/>
                  </a:cubicBezTo>
                  <a:cubicBezTo>
                    <a:pt x="85625" y="124488"/>
                    <a:pt x="85625" y="125126"/>
                    <a:pt x="85625" y="125126"/>
                  </a:cubicBezTo>
                  <a:lnTo>
                    <a:pt x="91376" y="176198"/>
                  </a:lnTo>
                  <a:cubicBezTo>
                    <a:pt x="93932" y="176836"/>
                    <a:pt x="95849" y="177475"/>
                    <a:pt x="98405" y="178752"/>
                  </a:cubicBezTo>
                  <a:cubicBezTo>
                    <a:pt x="106712" y="182582"/>
                    <a:pt x="114380" y="188966"/>
                    <a:pt x="122048" y="195988"/>
                  </a:cubicBezTo>
                  <a:cubicBezTo>
                    <a:pt x="123326" y="195988"/>
                    <a:pt x="125882" y="195988"/>
                    <a:pt x="128438" y="196627"/>
                  </a:cubicBezTo>
                  <a:cubicBezTo>
                    <a:pt x="152081" y="199180"/>
                    <a:pt x="172528" y="215140"/>
                    <a:pt x="181474" y="237484"/>
                  </a:cubicBezTo>
                  <a:cubicBezTo>
                    <a:pt x="190420" y="215140"/>
                    <a:pt x="210868" y="199180"/>
                    <a:pt x="234511" y="196627"/>
                  </a:cubicBezTo>
                  <a:cubicBezTo>
                    <a:pt x="237067" y="196627"/>
                    <a:pt x="239623" y="195988"/>
                    <a:pt x="240901" y="195988"/>
                  </a:cubicBezTo>
                  <a:cubicBezTo>
                    <a:pt x="248569" y="188966"/>
                    <a:pt x="256237" y="181944"/>
                    <a:pt x="264544" y="178113"/>
                  </a:cubicBezTo>
                  <a:cubicBezTo>
                    <a:pt x="266460" y="176836"/>
                    <a:pt x="269017" y="176198"/>
                    <a:pt x="270934" y="176198"/>
                  </a:cubicBezTo>
                  <a:lnTo>
                    <a:pt x="276685" y="125126"/>
                  </a:lnTo>
                  <a:cubicBezTo>
                    <a:pt x="276685" y="125126"/>
                    <a:pt x="276685" y="124488"/>
                    <a:pt x="276685" y="124488"/>
                  </a:cubicBezTo>
                  <a:cubicBezTo>
                    <a:pt x="279880" y="112996"/>
                    <a:pt x="289464" y="107889"/>
                    <a:pt x="297132" y="108528"/>
                  </a:cubicBezTo>
                  <a:cubicBezTo>
                    <a:pt x="303522" y="109166"/>
                    <a:pt x="307995" y="113635"/>
                    <a:pt x="309273" y="120657"/>
                  </a:cubicBezTo>
                  <a:lnTo>
                    <a:pt x="313746" y="180028"/>
                  </a:lnTo>
                  <a:cubicBezTo>
                    <a:pt x="314385" y="185774"/>
                    <a:pt x="313107" y="190881"/>
                    <a:pt x="311190" y="195988"/>
                  </a:cubicBezTo>
                  <a:lnTo>
                    <a:pt x="294576" y="240038"/>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grpSp>
      <p:sp>
        <p:nvSpPr>
          <p:cNvPr id="56" name="Freeform 337">
            <a:extLst>
              <a:ext uri="{FF2B5EF4-FFF2-40B4-BE49-F238E27FC236}">
                <a16:creationId xmlns:a16="http://schemas.microsoft.com/office/drawing/2014/main" id="{C4869031-A599-4254-B335-27B70B85B68D}"/>
              </a:ext>
            </a:extLst>
          </p:cNvPr>
          <p:cNvSpPr>
            <a:spLocks noChangeAspect="1" noEditPoints="1"/>
          </p:cNvSpPr>
          <p:nvPr/>
        </p:nvSpPr>
        <p:spPr bwMode="auto">
          <a:xfrm>
            <a:off x="465202" y="3588126"/>
            <a:ext cx="473389" cy="483552"/>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5 w 512"/>
              <a:gd name="T11" fmla="*/ 238 h 512"/>
              <a:gd name="T12" fmla="*/ 405 w 512"/>
              <a:gd name="T13" fmla="*/ 245 h 512"/>
              <a:gd name="T14" fmla="*/ 384 w 512"/>
              <a:gd name="T15" fmla="*/ 245 h 512"/>
              <a:gd name="T16" fmla="*/ 384 w 512"/>
              <a:gd name="T17" fmla="*/ 384 h 512"/>
              <a:gd name="T18" fmla="*/ 373 w 512"/>
              <a:gd name="T19" fmla="*/ 394 h 512"/>
              <a:gd name="T20" fmla="*/ 277 w 512"/>
              <a:gd name="T21" fmla="*/ 394 h 512"/>
              <a:gd name="T22" fmla="*/ 266 w 512"/>
              <a:gd name="T23" fmla="*/ 384 h 512"/>
              <a:gd name="T24" fmla="*/ 266 w 512"/>
              <a:gd name="T25" fmla="*/ 330 h 512"/>
              <a:gd name="T26" fmla="*/ 245 w 512"/>
              <a:gd name="T27" fmla="*/ 330 h 512"/>
              <a:gd name="T28" fmla="*/ 245 w 512"/>
              <a:gd name="T29" fmla="*/ 384 h 512"/>
              <a:gd name="T30" fmla="*/ 234 w 512"/>
              <a:gd name="T31" fmla="*/ 394 h 512"/>
              <a:gd name="T32" fmla="*/ 138 w 512"/>
              <a:gd name="T33" fmla="*/ 394 h 512"/>
              <a:gd name="T34" fmla="*/ 128 w 512"/>
              <a:gd name="T35" fmla="*/ 384 h 512"/>
              <a:gd name="T36" fmla="*/ 128 w 512"/>
              <a:gd name="T37" fmla="*/ 245 h 512"/>
              <a:gd name="T38" fmla="*/ 106 w 512"/>
              <a:gd name="T39" fmla="*/ 245 h 512"/>
              <a:gd name="T40" fmla="*/ 96 w 512"/>
              <a:gd name="T41" fmla="*/ 238 h 512"/>
              <a:gd name="T42" fmla="*/ 99 w 512"/>
              <a:gd name="T43" fmla="*/ 226 h 512"/>
              <a:gd name="T44" fmla="*/ 249 w 512"/>
              <a:gd name="T45" fmla="*/ 98 h 512"/>
              <a:gd name="T46" fmla="*/ 263 w 512"/>
              <a:gd name="T47" fmla="*/ 98 h 512"/>
              <a:gd name="T48" fmla="*/ 412 w 512"/>
              <a:gd name="T49" fmla="*/ 226 h 512"/>
              <a:gd name="T50" fmla="*/ 415 w 512"/>
              <a:gd name="T51" fmla="*/ 238 h 512"/>
              <a:gd name="T52" fmla="*/ 256 w 512"/>
              <a:gd name="T53" fmla="*/ 120 h 512"/>
              <a:gd name="T54" fmla="*/ 376 w 512"/>
              <a:gd name="T55" fmla="*/ 224 h 512"/>
              <a:gd name="T56" fmla="*/ 373 w 512"/>
              <a:gd name="T57" fmla="*/ 224 h 512"/>
              <a:gd name="T58" fmla="*/ 362 w 512"/>
              <a:gd name="T59" fmla="*/ 234 h 512"/>
              <a:gd name="T60" fmla="*/ 362 w 512"/>
              <a:gd name="T61" fmla="*/ 373 h 512"/>
              <a:gd name="T62" fmla="*/ 288 w 512"/>
              <a:gd name="T63" fmla="*/ 373 h 512"/>
              <a:gd name="T64" fmla="*/ 288 w 512"/>
              <a:gd name="T65" fmla="*/ 320 h 512"/>
              <a:gd name="T66" fmla="*/ 277 w 512"/>
              <a:gd name="T67" fmla="*/ 309 h 512"/>
              <a:gd name="T68" fmla="*/ 234 w 512"/>
              <a:gd name="T69" fmla="*/ 309 h 512"/>
              <a:gd name="T70" fmla="*/ 224 w 512"/>
              <a:gd name="T71" fmla="*/ 320 h 512"/>
              <a:gd name="T72" fmla="*/ 224 w 512"/>
              <a:gd name="T73" fmla="*/ 373 h 512"/>
              <a:gd name="T74" fmla="*/ 149 w 512"/>
              <a:gd name="T75" fmla="*/ 373 h 512"/>
              <a:gd name="T76" fmla="*/ 149 w 512"/>
              <a:gd name="T77" fmla="*/ 234 h 512"/>
              <a:gd name="T78" fmla="*/ 138 w 512"/>
              <a:gd name="T79" fmla="*/ 224 h 512"/>
              <a:gd name="T80" fmla="*/ 135 w 512"/>
              <a:gd name="T81" fmla="*/ 224 h 512"/>
              <a:gd name="T82" fmla="*/ 256 w 512"/>
              <a:gd name="T83" fmla="*/ 1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38"/>
                </a:moveTo>
                <a:cubicBezTo>
                  <a:pt x="413" y="242"/>
                  <a:pt x="409" y="245"/>
                  <a:pt x="405" y="245"/>
                </a:cubicBezTo>
                <a:cubicBezTo>
                  <a:pt x="384" y="245"/>
                  <a:pt x="384" y="245"/>
                  <a:pt x="384" y="245"/>
                </a:cubicBezTo>
                <a:cubicBezTo>
                  <a:pt x="384" y="384"/>
                  <a:pt x="384" y="384"/>
                  <a:pt x="384" y="384"/>
                </a:cubicBezTo>
                <a:cubicBezTo>
                  <a:pt x="384" y="390"/>
                  <a:pt x="379" y="394"/>
                  <a:pt x="373" y="394"/>
                </a:cubicBezTo>
                <a:cubicBezTo>
                  <a:pt x="277" y="394"/>
                  <a:pt x="277" y="394"/>
                  <a:pt x="277" y="394"/>
                </a:cubicBezTo>
                <a:cubicBezTo>
                  <a:pt x="271" y="394"/>
                  <a:pt x="266" y="390"/>
                  <a:pt x="266" y="384"/>
                </a:cubicBezTo>
                <a:cubicBezTo>
                  <a:pt x="266" y="330"/>
                  <a:pt x="266" y="330"/>
                  <a:pt x="266" y="330"/>
                </a:cubicBezTo>
                <a:cubicBezTo>
                  <a:pt x="245" y="330"/>
                  <a:pt x="245" y="330"/>
                  <a:pt x="245" y="330"/>
                </a:cubicBezTo>
                <a:cubicBezTo>
                  <a:pt x="245" y="384"/>
                  <a:pt x="245" y="384"/>
                  <a:pt x="245" y="384"/>
                </a:cubicBezTo>
                <a:cubicBezTo>
                  <a:pt x="245" y="390"/>
                  <a:pt x="240" y="394"/>
                  <a:pt x="234" y="394"/>
                </a:cubicBezTo>
                <a:cubicBezTo>
                  <a:pt x="138" y="394"/>
                  <a:pt x="138" y="394"/>
                  <a:pt x="138" y="394"/>
                </a:cubicBezTo>
                <a:cubicBezTo>
                  <a:pt x="132" y="394"/>
                  <a:pt x="128" y="390"/>
                  <a:pt x="128" y="384"/>
                </a:cubicBezTo>
                <a:cubicBezTo>
                  <a:pt x="128" y="245"/>
                  <a:pt x="128" y="245"/>
                  <a:pt x="128" y="245"/>
                </a:cubicBezTo>
                <a:cubicBezTo>
                  <a:pt x="106" y="245"/>
                  <a:pt x="106" y="245"/>
                  <a:pt x="106" y="245"/>
                </a:cubicBezTo>
                <a:cubicBezTo>
                  <a:pt x="102" y="245"/>
                  <a:pt x="98" y="242"/>
                  <a:pt x="96" y="238"/>
                </a:cubicBezTo>
                <a:cubicBezTo>
                  <a:pt x="95" y="234"/>
                  <a:pt x="96" y="229"/>
                  <a:pt x="99" y="226"/>
                </a:cubicBezTo>
                <a:cubicBezTo>
                  <a:pt x="249" y="98"/>
                  <a:pt x="249" y="98"/>
                  <a:pt x="249" y="98"/>
                </a:cubicBezTo>
                <a:cubicBezTo>
                  <a:pt x="253" y="95"/>
                  <a:pt x="259" y="95"/>
                  <a:pt x="263" y="98"/>
                </a:cubicBezTo>
                <a:cubicBezTo>
                  <a:pt x="412" y="226"/>
                  <a:pt x="412" y="226"/>
                  <a:pt x="412" y="226"/>
                </a:cubicBezTo>
                <a:cubicBezTo>
                  <a:pt x="415" y="229"/>
                  <a:pt x="417" y="234"/>
                  <a:pt x="415" y="238"/>
                </a:cubicBezTo>
                <a:close/>
                <a:moveTo>
                  <a:pt x="256" y="120"/>
                </a:moveTo>
                <a:cubicBezTo>
                  <a:pt x="376" y="224"/>
                  <a:pt x="376" y="224"/>
                  <a:pt x="376" y="224"/>
                </a:cubicBezTo>
                <a:cubicBezTo>
                  <a:pt x="373" y="224"/>
                  <a:pt x="373" y="224"/>
                  <a:pt x="373" y="224"/>
                </a:cubicBezTo>
                <a:cubicBezTo>
                  <a:pt x="367" y="224"/>
                  <a:pt x="362" y="228"/>
                  <a:pt x="362" y="234"/>
                </a:cubicBezTo>
                <a:cubicBezTo>
                  <a:pt x="362" y="373"/>
                  <a:pt x="362" y="373"/>
                  <a:pt x="362" y="373"/>
                </a:cubicBezTo>
                <a:cubicBezTo>
                  <a:pt x="288" y="373"/>
                  <a:pt x="288" y="373"/>
                  <a:pt x="288" y="373"/>
                </a:cubicBezTo>
                <a:cubicBezTo>
                  <a:pt x="288" y="320"/>
                  <a:pt x="288" y="320"/>
                  <a:pt x="288" y="320"/>
                </a:cubicBezTo>
                <a:cubicBezTo>
                  <a:pt x="288" y="314"/>
                  <a:pt x="283" y="309"/>
                  <a:pt x="277" y="309"/>
                </a:cubicBezTo>
                <a:cubicBezTo>
                  <a:pt x="234" y="309"/>
                  <a:pt x="234" y="309"/>
                  <a:pt x="234" y="309"/>
                </a:cubicBezTo>
                <a:cubicBezTo>
                  <a:pt x="228" y="309"/>
                  <a:pt x="224" y="314"/>
                  <a:pt x="224" y="320"/>
                </a:cubicBezTo>
                <a:cubicBezTo>
                  <a:pt x="224" y="373"/>
                  <a:pt x="224" y="373"/>
                  <a:pt x="224" y="373"/>
                </a:cubicBezTo>
                <a:cubicBezTo>
                  <a:pt x="149" y="373"/>
                  <a:pt x="149" y="373"/>
                  <a:pt x="149" y="373"/>
                </a:cubicBezTo>
                <a:cubicBezTo>
                  <a:pt x="149" y="234"/>
                  <a:pt x="149" y="234"/>
                  <a:pt x="149" y="234"/>
                </a:cubicBezTo>
                <a:cubicBezTo>
                  <a:pt x="149" y="228"/>
                  <a:pt x="144" y="224"/>
                  <a:pt x="138" y="224"/>
                </a:cubicBezTo>
                <a:cubicBezTo>
                  <a:pt x="135" y="224"/>
                  <a:pt x="135" y="224"/>
                  <a:pt x="135" y="224"/>
                </a:cubicBezTo>
                <a:lnTo>
                  <a:pt x="256" y="120"/>
                </a:lnTo>
                <a:close/>
              </a:path>
            </a:pathLst>
          </a:custGeom>
          <a:solidFill>
            <a:schemeClr val="accent1"/>
          </a:solidFill>
          <a:ln>
            <a:noFill/>
          </a:ln>
        </p:spPr>
        <p:txBody>
          <a:bodyPr vert="horz" wrap="square" lIns="121446" tIns="60723" rIns="121446" bIns="60723" numCol="1" anchor="t" anchorCtr="0" compatLnSpc="1">
            <a:prstTxWarp prst="textNoShape">
              <a:avLst/>
            </a:prstTxWarp>
          </a:bodyPr>
          <a:lstStyle/>
          <a:p>
            <a:endParaRPr lang="en-GB" sz="319"/>
          </a:p>
        </p:txBody>
      </p:sp>
      <p:graphicFrame>
        <p:nvGraphicFramePr>
          <p:cNvPr id="57" name="Table 56">
            <a:extLst>
              <a:ext uri="{FF2B5EF4-FFF2-40B4-BE49-F238E27FC236}">
                <a16:creationId xmlns:a16="http://schemas.microsoft.com/office/drawing/2014/main" id="{6072194B-256A-4173-80DC-C6BAD8D74AE0}"/>
              </a:ext>
            </a:extLst>
          </p:cNvPr>
          <p:cNvGraphicFramePr>
            <a:graphicFrameLocks noGrp="1"/>
          </p:cNvGraphicFramePr>
          <p:nvPr>
            <p:extLst>
              <p:ext uri="{D42A27DB-BD31-4B8C-83A1-F6EECF244321}">
                <p14:modId xmlns:p14="http://schemas.microsoft.com/office/powerpoint/2010/main" val="445014113"/>
              </p:ext>
            </p:extLst>
          </p:nvPr>
        </p:nvGraphicFramePr>
        <p:xfrm>
          <a:off x="1031882" y="3323790"/>
          <a:ext cx="9265056" cy="1005840"/>
        </p:xfrm>
        <a:graphic>
          <a:graphicData uri="http://schemas.openxmlformats.org/drawingml/2006/table">
            <a:tbl>
              <a:tblPr>
                <a:tableStyleId>{5C22544A-7EE6-4342-B048-85BDC9FD1C3A}</a:tableStyleId>
              </a:tblPr>
              <a:tblGrid>
                <a:gridCol w="1307269">
                  <a:extLst>
                    <a:ext uri="{9D8B030D-6E8A-4147-A177-3AD203B41FA5}">
                      <a16:colId xmlns:a16="http://schemas.microsoft.com/office/drawing/2014/main" val="2130118984"/>
                    </a:ext>
                  </a:extLst>
                </a:gridCol>
                <a:gridCol w="7957787">
                  <a:extLst>
                    <a:ext uri="{9D8B030D-6E8A-4147-A177-3AD203B41FA5}">
                      <a16:colId xmlns:a16="http://schemas.microsoft.com/office/drawing/2014/main" val="752269613"/>
                    </a:ext>
                  </a:extLst>
                </a:gridCol>
              </a:tblGrid>
              <a:tr h="926891">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a:t>Physical environment </a:t>
                      </a:r>
                      <a:endParaRPr lang="en-NZ" sz="1400"/>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The look and feel of the space is important to rangatahi (3).</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Many SBHS clinics are not easily accessible and are not a vibrant, fun or a interesting space to be in (3).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An open door and welcoming approach make rangatahi feel safe and comfortable (3).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Music, visuals, comfortable spaces, range of seating options, cognitive stimulation, happy staff and a relaxing vibe were front of mind for many (3). </a:t>
                      </a:r>
                    </a:p>
                  </a:txBody>
                  <a:tcPr anchor="ctr">
                    <a:solidFill>
                      <a:schemeClr val="bg1"/>
                    </a:solidFill>
                  </a:tcPr>
                </a:tc>
                <a:extLst>
                  <a:ext uri="{0D108BD9-81ED-4DB2-BD59-A6C34878D82A}">
                    <a16:rowId xmlns:a16="http://schemas.microsoft.com/office/drawing/2014/main" val="3017456789"/>
                  </a:ext>
                </a:extLst>
              </a:tr>
            </a:tbl>
          </a:graphicData>
        </a:graphic>
      </p:graphicFrame>
      <p:cxnSp>
        <p:nvCxnSpPr>
          <p:cNvPr id="60" name="Straight Connector 59">
            <a:extLst>
              <a:ext uri="{FF2B5EF4-FFF2-40B4-BE49-F238E27FC236}">
                <a16:creationId xmlns:a16="http://schemas.microsoft.com/office/drawing/2014/main" id="{18F6B8D9-8AB7-4C1F-8499-31DFCD385DA2}"/>
              </a:ext>
            </a:extLst>
          </p:cNvPr>
          <p:cNvCxnSpPr>
            <a:cxnSpLocks/>
          </p:cNvCxnSpPr>
          <p:nvPr/>
        </p:nvCxnSpPr>
        <p:spPr>
          <a:xfrm flipH="1">
            <a:off x="377825" y="1084940"/>
            <a:ext cx="9945439"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8" name="Picture 67" descr="A picture containing text&#10;&#10;Description automatically generated">
            <a:extLst>
              <a:ext uri="{FF2B5EF4-FFF2-40B4-BE49-F238E27FC236}">
                <a16:creationId xmlns:a16="http://schemas.microsoft.com/office/drawing/2014/main" id="{DBB04347-D1E6-4847-A411-B0D764E38B8C}"/>
              </a:ext>
            </a:extLst>
          </p:cNvPr>
          <p:cNvPicPr>
            <a:picLocks noChangeAspect="1"/>
          </p:cNvPicPr>
          <p:nvPr/>
        </p:nvPicPr>
        <p:blipFill rotWithShape="1">
          <a:blip r:embed="rId3">
            <a:clrChange>
              <a:clrFrom>
                <a:srgbClr val="FFFFFF"/>
              </a:clrFrom>
              <a:clrTo>
                <a:srgbClr val="FFFFFF">
                  <a:alpha val="0"/>
                </a:srgbClr>
              </a:clrTo>
            </a:clrChange>
            <a:duotone>
              <a:prstClr val="black"/>
              <a:srgbClr val="55A241">
                <a:tint val="45000"/>
                <a:satMod val="400000"/>
              </a:srgbClr>
            </a:duotone>
            <a:alphaModFix amt="5000"/>
          </a:blip>
          <a:srcRect l="50000" b="28669"/>
          <a:stretch/>
        </p:blipFill>
        <p:spPr>
          <a:xfrm>
            <a:off x="9844556" y="-93329"/>
            <a:ext cx="1089833" cy="7787346"/>
          </a:xfrm>
          <a:prstGeom prst="rect">
            <a:avLst/>
          </a:prstGeom>
        </p:spPr>
      </p:pic>
      <p:sp>
        <p:nvSpPr>
          <p:cNvPr id="32" name="Rectangle 31">
            <a:extLst>
              <a:ext uri="{FF2B5EF4-FFF2-40B4-BE49-F238E27FC236}">
                <a16:creationId xmlns:a16="http://schemas.microsoft.com/office/drawing/2014/main" id="{C61A2524-7E65-4EB0-A683-619D9B6EA38E}"/>
              </a:ext>
            </a:extLst>
          </p:cNvPr>
          <p:cNvSpPr/>
          <p:nvPr/>
        </p:nvSpPr>
        <p:spPr bwMode="gray">
          <a:xfrm>
            <a:off x="8259876" y="239416"/>
            <a:ext cx="2037062" cy="781858"/>
          </a:xfrm>
          <a:prstGeom prst="rect">
            <a:avLst/>
          </a:prstGeom>
          <a:noFill/>
          <a:ln w="19050" algn="ctr">
            <a:solidFill>
              <a:schemeClr val="accent1"/>
            </a:solidFill>
            <a:miter lim="800000"/>
            <a:headEnd/>
            <a:tailEnd/>
          </a:ln>
        </p:spPr>
        <p:txBody>
          <a:bodyPr wrap="square" lIns="88900" tIns="88900" rIns="88900" bIns="88900" rtlCol="0" anchor="ctr"/>
          <a:lstStyle/>
          <a:p>
            <a:pPr defTabSz="914400">
              <a:lnSpc>
                <a:spcPct val="106000"/>
              </a:lnSpc>
            </a:pPr>
            <a:r>
              <a:rPr lang="en-NZ" sz="900">
                <a:solidFill>
                  <a:schemeClr val="accent1"/>
                </a:solidFill>
              </a:rPr>
              <a:t>SOURCE:</a:t>
            </a:r>
          </a:p>
          <a:p>
            <a:pPr defTabSz="914400">
              <a:lnSpc>
                <a:spcPct val="106000"/>
              </a:lnSpc>
            </a:pPr>
            <a:r>
              <a:rPr lang="en-US" sz="900">
                <a:solidFill>
                  <a:schemeClr val="accent1"/>
                </a:solidFill>
                <a:latin typeface="+mj-lt"/>
              </a:rPr>
              <a:t>(1) Literature Review </a:t>
            </a:r>
          </a:p>
          <a:p>
            <a:pPr defTabSz="914400">
              <a:lnSpc>
                <a:spcPct val="106000"/>
              </a:lnSpc>
            </a:pPr>
            <a:r>
              <a:rPr lang="en-US" sz="900">
                <a:solidFill>
                  <a:schemeClr val="accent1"/>
                </a:solidFill>
                <a:latin typeface="+mj-lt"/>
              </a:rPr>
              <a:t>(2) Survey of the Workforce </a:t>
            </a:r>
          </a:p>
          <a:p>
            <a:pPr defTabSz="914400">
              <a:lnSpc>
                <a:spcPct val="106000"/>
              </a:lnSpc>
            </a:pPr>
            <a:r>
              <a:rPr lang="en-US" sz="900">
                <a:solidFill>
                  <a:schemeClr val="accent1"/>
                </a:solidFill>
                <a:latin typeface="+mj-lt"/>
              </a:rPr>
              <a:t>(3) Engagement Hui  </a:t>
            </a:r>
          </a:p>
        </p:txBody>
      </p:sp>
    </p:spTree>
    <p:extLst>
      <p:ext uri="{BB962C8B-B14F-4D97-AF65-F5344CB8AC3E}">
        <p14:creationId xmlns:p14="http://schemas.microsoft.com/office/powerpoint/2010/main" val="36439384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B0BD274-27BE-445C-B319-40AE15ED2322}"/>
              </a:ext>
            </a:extLst>
          </p:cNvPr>
          <p:cNvSpPr/>
          <p:nvPr/>
        </p:nvSpPr>
        <p:spPr bwMode="gray">
          <a:xfrm>
            <a:off x="461216" y="6791287"/>
            <a:ext cx="1905343" cy="1524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b="1">
              <a:solidFill>
                <a:schemeClr val="bg1"/>
              </a:solidFill>
            </a:endParaRPr>
          </a:p>
        </p:txBody>
      </p:sp>
      <p:sp>
        <p:nvSpPr>
          <p:cNvPr id="18" name="Speech Bubble: Rectangle with Corners Rounded 17">
            <a:extLst>
              <a:ext uri="{FF2B5EF4-FFF2-40B4-BE49-F238E27FC236}">
                <a16:creationId xmlns:a16="http://schemas.microsoft.com/office/drawing/2014/main" id="{3CCC62C5-1720-490E-AC97-B997E84759AB}"/>
              </a:ext>
            </a:extLst>
          </p:cNvPr>
          <p:cNvSpPr/>
          <p:nvPr/>
        </p:nvSpPr>
        <p:spPr bwMode="gray">
          <a:xfrm>
            <a:off x="6018799" y="5703881"/>
            <a:ext cx="4163764" cy="1087405"/>
          </a:xfrm>
          <a:prstGeom prst="wedgeRoundRectCallout">
            <a:avLst>
              <a:gd name="adj1" fmla="val -47724"/>
              <a:gd name="adj2" fmla="val -101808"/>
              <a:gd name="adj3" fmla="val 16667"/>
            </a:avLst>
          </a:prstGeom>
          <a:noFill/>
          <a:ln w="19050" algn="ctr">
            <a:solidFill>
              <a:schemeClr val="accent1"/>
            </a:solidFill>
            <a:miter lim="800000"/>
            <a:headEnd/>
            <a:tailEnd/>
          </a:ln>
          <a:effectLst/>
        </p:spPr>
        <p:txBody>
          <a:bodyPr wrap="square" lIns="88900" tIns="88900" rIns="88900" bIns="88900" rtlCol="0" anchor="ctr"/>
          <a:lstStyle/>
          <a:p>
            <a:r>
              <a:rPr lang="en-NZ" sz="1200" i="1"/>
              <a:t>“It was up to me as a student to engage with the school health service. There was no guidance or internal support provided from my school.”</a:t>
            </a:r>
          </a:p>
        </p:txBody>
      </p:sp>
      <p:grpSp>
        <p:nvGrpSpPr>
          <p:cNvPr id="6" name="Group 5">
            <a:extLst>
              <a:ext uri="{FF2B5EF4-FFF2-40B4-BE49-F238E27FC236}">
                <a16:creationId xmlns:a16="http://schemas.microsoft.com/office/drawing/2014/main" id="{1557ED6E-A262-40E4-BAB2-8A419C15B3B5}"/>
              </a:ext>
            </a:extLst>
          </p:cNvPr>
          <p:cNvGrpSpPr/>
          <p:nvPr/>
        </p:nvGrpSpPr>
        <p:grpSpPr>
          <a:xfrm>
            <a:off x="3714508" y="2359622"/>
            <a:ext cx="2921876" cy="2921876"/>
            <a:chOff x="4429449" y="2436144"/>
            <a:chExt cx="2921876" cy="2921876"/>
          </a:xfrm>
        </p:grpSpPr>
        <p:sp>
          <p:nvSpPr>
            <p:cNvPr id="2" name="Oval 1">
              <a:extLst>
                <a:ext uri="{FF2B5EF4-FFF2-40B4-BE49-F238E27FC236}">
                  <a16:creationId xmlns:a16="http://schemas.microsoft.com/office/drawing/2014/main" id="{6FB9AA9F-716A-4694-A010-966D570FDE22}"/>
                </a:ext>
              </a:extLst>
            </p:cNvPr>
            <p:cNvSpPr/>
            <p:nvPr/>
          </p:nvSpPr>
          <p:spPr bwMode="gray">
            <a:xfrm>
              <a:off x="4429449" y="2436144"/>
              <a:ext cx="2921876" cy="2921876"/>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b="1">
                <a:solidFill>
                  <a:schemeClr val="bg1"/>
                </a:solidFill>
              </a:endParaRPr>
            </a:p>
          </p:txBody>
        </p:sp>
        <p:sp>
          <p:nvSpPr>
            <p:cNvPr id="58" name="Oval 57">
              <a:extLst>
                <a:ext uri="{FF2B5EF4-FFF2-40B4-BE49-F238E27FC236}">
                  <a16:creationId xmlns:a16="http://schemas.microsoft.com/office/drawing/2014/main" id="{D1379192-0845-44B0-BA61-9F13F0ADF49F}"/>
                </a:ext>
              </a:extLst>
            </p:cNvPr>
            <p:cNvSpPr/>
            <p:nvPr/>
          </p:nvSpPr>
          <p:spPr bwMode="gray">
            <a:xfrm>
              <a:off x="4894961" y="2899434"/>
              <a:ext cx="1990852" cy="1990852"/>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b="1">
                <a:solidFill>
                  <a:schemeClr val="bg1"/>
                </a:solidFill>
              </a:endParaRPr>
            </a:p>
          </p:txBody>
        </p:sp>
      </p:grpSp>
      <p:sp>
        <p:nvSpPr>
          <p:cNvPr id="64" name="TextBox 63">
            <a:extLst>
              <a:ext uri="{FF2B5EF4-FFF2-40B4-BE49-F238E27FC236}">
                <a16:creationId xmlns:a16="http://schemas.microsoft.com/office/drawing/2014/main" id="{35E87010-5617-42D7-BF24-C760F3698EB0}"/>
              </a:ext>
            </a:extLst>
          </p:cNvPr>
          <p:cNvSpPr txBox="1"/>
          <p:nvPr/>
        </p:nvSpPr>
        <p:spPr>
          <a:xfrm>
            <a:off x="461215" y="5610772"/>
            <a:ext cx="5395784" cy="1180514"/>
          </a:xfrm>
          <a:prstGeom prst="wedgeRoundRectCallout">
            <a:avLst>
              <a:gd name="adj1" fmla="val 26491"/>
              <a:gd name="adj2" fmla="val -86430"/>
              <a:gd name="adj3" fmla="val 16667"/>
            </a:avLst>
          </a:prstGeom>
          <a:noFill/>
          <a:ln w="19050" algn="ctr">
            <a:solidFill>
              <a:schemeClr val="accent1"/>
            </a:solidFill>
            <a:miter lim="800000"/>
            <a:headEnd/>
            <a:tailEnd/>
          </a:ln>
          <a:effectLst/>
        </p:spPr>
        <p:txBody>
          <a:bodyPr wrap="square" lIns="88900" tIns="88900" rIns="88900" bIns="88900" rtlCol="0" anchor="ctr"/>
          <a:lstStyle>
            <a:defPPr>
              <a:defRPr lang="en-US"/>
            </a:defPPr>
            <a:lvl1pPr algn="ctr">
              <a:lnSpc>
                <a:spcPct val="106000"/>
              </a:lnSpc>
              <a:buFont typeface="Wingdings 2" pitchFamily="18" charset="2"/>
              <a:buNone/>
              <a:defRPr sz="1400" i="1"/>
            </a:lvl1pPr>
          </a:lstStyle>
          <a:p>
            <a:pPr algn="ctr">
              <a:lnSpc>
                <a:spcPct val="106000"/>
              </a:lnSpc>
              <a:buFont typeface="Wingdings 2" pitchFamily="18" charset="2"/>
              <a:buNone/>
            </a:pPr>
            <a:r>
              <a:rPr lang="en-NZ" sz="1200"/>
              <a:t>“Health professionals need to unpack their biases. They are oblivious to the different cultures and ways of being, creating a barrier for connection and access.” </a:t>
            </a:r>
          </a:p>
        </p:txBody>
      </p:sp>
      <p:sp>
        <p:nvSpPr>
          <p:cNvPr id="65" name="Speech Bubble: Rectangle with Corners Rounded 64">
            <a:extLst>
              <a:ext uri="{FF2B5EF4-FFF2-40B4-BE49-F238E27FC236}">
                <a16:creationId xmlns:a16="http://schemas.microsoft.com/office/drawing/2014/main" id="{06E5263C-67F1-46AC-AD42-D756BE81FFEA}"/>
              </a:ext>
            </a:extLst>
          </p:cNvPr>
          <p:cNvSpPr/>
          <p:nvPr/>
        </p:nvSpPr>
        <p:spPr bwMode="gray">
          <a:xfrm>
            <a:off x="6874233" y="2489177"/>
            <a:ext cx="3281583" cy="1154532"/>
          </a:xfrm>
          <a:prstGeom prst="wedgeRoundRectCallout">
            <a:avLst>
              <a:gd name="adj1" fmla="val -61504"/>
              <a:gd name="adj2" fmla="val -26348"/>
              <a:gd name="adj3" fmla="val 16667"/>
            </a:avLst>
          </a:prstGeom>
          <a:noFill/>
          <a:ln w="19050" algn="ctr">
            <a:solidFill>
              <a:schemeClr val="accent1"/>
            </a:solidFill>
            <a:miter lim="800000"/>
            <a:headEnd/>
            <a:tailEnd/>
          </a:ln>
          <a:effectLst/>
        </p:spPr>
        <p:txBody>
          <a:bodyPr wrap="square" lIns="88900" tIns="88900" rIns="88900" bIns="88900" rtlCol="0" anchor="ctr"/>
          <a:lstStyle/>
          <a:p>
            <a:pPr algn="ctr">
              <a:lnSpc>
                <a:spcPct val="106000"/>
              </a:lnSpc>
              <a:buFont typeface="Wingdings 2" pitchFamily="18" charset="2"/>
              <a:buNone/>
            </a:pPr>
            <a:r>
              <a:rPr lang="en-NZ" sz="1200" i="1"/>
              <a:t>“I want to be welcomed and acknowledged as a person, not just a stat (aka - a Māori girl).”</a:t>
            </a:r>
          </a:p>
        </p:txBody>
      </p:sp>
      <p:sp>
        <p:nvSpPr>
          <p:cNvPr id="90" name="TextBox 89">
            <a:extLst>
              <a:ext uri="{FF2B5EF4-FFF2-40B4-BE49-F238E27FC236}">
                <a16:creationId xmlns:a16="http://schemas.microsoft.com/office/drawing/2014/main" id="{4A6D572A-DE87-41D8-B986-CB715615ECDD}"/>
              </a:ext>
            </a:extLst>
          </p:cNvPr>
          <p:cNvSpPr txBox="1"/>
          <p:nvPr/>
        </p:nvSpPr>
        <p:spPr>
          <a:xfrm>
            <a:off x="450430" y="2298345"/>
            <a:ext cx="3015443" cy="1669962"/>
          </a:xfrm>
          <a:prstGeom prst="wedgeRoundRectCallout">
            <a:avLst>
              <a:gd name="adj1" fmla="val 71141"/>
              <a:gd name="adj2" fmla="val -43319"/>
              <a:gd name="adj3" fmla="val 16667"/>
            </a:avLst>
          </a:prstGeom>
          <a:noFill/>
          <a:ln w="19050" algn="ctr">
            <a:solidFill>
              <a:schemeClr val="accent1"/>
            </a:solidFill>
            <a:miter lim="800000"/>
            <a:headEnd/>
            <a:tailEnd/>
          </a:ln>
          <a:effectLst/>
        </p:spPr>
        <p:txBody>
          <a:bodyPr wrap="square" lIns="88900" tIns="88900" rIns="88900" bIns="88900" rtlCol="0" anchor="ctr"/>
          <a:lstStyle>
            <a:defPPr>
              <a:defRPr lang="en-US"/>
            </a:defPPr>
            <a:lvl1pPr algn="ctr">
              <a:lnSpc>
                <a:spcPct val="106000"/>
              </a:lnSpc>
              <a:buFont typeface="Wingdings 2" pitchFamily="18" charset="2"/>
              <a:buNone/>
              <a:defRPr sz="1400" i="1"/>
            </a:lvl1pPr>
          </a:lstStyle>
          <a:p>
            <a:pPr algn="ctr">
              <a:lnSpc>
                <a:spcPct val="106000"/>
              </a:lnSpc>
              <a:buFont typeface="Wingdings 2" pitchFamily="18" charset="2"/>
              <a:buNone/>
            </a:pPr>
            <a:r>
              <a:rPr lang="en-NZ" sz="1200" b="1"/>
              <a:t>“</a:t>
            </a:r>
            <a:r>
              <a:rPr lang="en-NZ" sz="1200"/>
              <a:t>Aroha is the most important to me or us because we matter, and we need to be seen. Stop seeing me as a problem that needs fixing!”</a:t>
            </a:r>
          </a:p>
        </p:txBody>
      </p:sp>
      <p:sp>
        <p:nvSpPr>
          <p:cNvPr id="92" name="TextBox 91">
            <a:extLst>
              <a:ext uri="{FF2B5EF4-FFF2-40B4-BE49-F238E27FC236}">
                <a16:creationId xmlns:a16="http://schemas.microsoft.com/office/drawing/2014/main" id="{5C2AA6A3-D230-4E39-B52A-34C6F145F1F5}"/>
              </a:ext>
            </a:extLst>
          </p:cNvPr>
          <p:cNvSpPr txBox="1"/>
          <p:nvPr/>
        </p:nvSpPr>
        <p:spPr>
          <a:xfrm>
            <a:off x="552981" y="1362559"/>
            <a:ext cx="9770283" cy="742043"/>
          </a:xfrm>
          <a:prstGeom prst="wedgeRoundRectCallout">
            <a:avLst>
              <a:gd name="adj1" fmla="val -5622"/>
              <a:gd name="adj2" fmla="val 70241"/>
              <a:gd name="adj3" fmla="val 16667"/>
            </a:avLst>
          </a:prstGeom>
          <a:noFill/>
          <a:ln w="19050" algn="ctr">
            <a:solidFill>
              <a:schemeClr val="accent1"/>
            </a:solidFill>
            <a:miter lim="800000"/>
            <a:headEnd/>
            <a:tailEnd/>
          </a:ln>
          <a:effectLst/>
        </p:spPr>
        <p:txBody>
          <a:bodyPr wrap="square" lIns="88900" tIns="88900" rIns="88900" bIns="88900" rtlCol="0" anchor="ctr"/>
          <a:lstStyle>
            <a:defPPr>
              <a:defRPr lang="en-US"/>
            </a:defPPr>
            <a:lvl1pPr algn="ctr">
              <a:lnSpc>
                <a:spcPct val="106000"/>
              </a:lnSpc>
              <a:buFont typeface="Wingdings 2" pitchFamily="18" charset="2"/>
              <a:buNone/>
              <a:defRPr sz="1400" i="1"/>
            </a:lvl1pPr>
          </a:lstStyle>
          <a:p>
            <a:r>
              <a:rPr lang="en-NZ" sz="1200"/>
              <a:t>“In my experience, the Nurse was unable to separate my identity from my other issues, and this, I wasn’t able to get the treatment I went to the nurse to get.”</a:t>
            </a:r>
          </a:p>
        </p:txBody>
      </p:sp>
      <p:sp>
        <p:nvSpPr>
          <p:cNvPr id="93" name="TextBox 92">
            <a:extLst>
              <a:ext uri="{FF2B5EF4-FFF2-40B4-BE49-F238E27FC236}">
                <a16:creationId xmlns:a16="http://schemas.microsoft.com/office/drawing/2014/main" id="{B3CDBFE6-1BA7-4C84-B5B2-60E13066D546}"/>
              </a:ext>
            </a:extLst>
          </p:cNvPr>
          <p:cNvSpPr txBox="1"/>
          <p:nvPr/>
        </p:nvSpPr>
        <p:spPr>
          <a:xfrm>
            <a:off x="6956423" y="3928592"/>
            <a:ext cx="3226140" cy="1272257"/>
          </a:xfrm>
          <a:prstGeom prst="wedgeRoundRectCallout">
            <a:avLst>
              <a:gd name="adj1" fmla="val -60124"/>
              <a:gd name="adj2" fmla="val -29800"/>
              <a:gd name="adj3" fmla="val 16667"/>
            </a:avLst>
          </a:prstGeom>
          <a:noFill/>
          <a:ln w="19050" algn="ctr">
            <a:solidFill>
              <a:schemeClr val="accent1"/>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pPr algn="ctr">
              <a:lnSpc>
                <a:spcPct val="106000"/>
              </a:lnSpc>
              <a:buFont typeface="Wingdings 2" pitchFamily="18" charset="2"/>
              <a:buNone/>
            </a:pPr>
            <a:r>
              <a:rPr lang="en-NZ" sz="1200"/>
              <a:t>“I hate receiving the note to go to the nurse in class in front of everyone – I feel singled out!” </a:t>
            </a:r>
          </a:p>
        </p:txBody>
      </p:sp>
      <p:sp>
        <p:nvSpPr>
          <p:cNvPr id="94" name="TextBox 93">
            <a:extLst>
              <a:ext uri="{FF2B5EF4-FFF2-40B4-BE49-F238E27FC236}">
                <a16:creationId xmlns:a16="http://schemas.microsoft.com/office/drawing/2014/main" id="{A26B05C7-8971-4254-BE72-8C5D5F97DDB0}"/>
              </a:ext>
            </a:extLst>
          </p:cNvPr>
          <p:cNvSpPr txBox="1"/>
          <p:nvPr/>
        </p:nvSpPr>
        <p:spPr>
          <a:xfrm>
            <a:off x="461215" y="4095388"/>
            <a:ext cx="3015443" cy="1322391"/>
          </a:xfrm>
          <a:prstGeom prst="wedgeRoundRectCallout">
            <a:avLst>
              <a:gd name="adj1" fmla="val 63221"/>
              <a:gd name="adj2" fmla="val -693"/>
              <a:gd name="adj3" fmla="val 16667"/>
            </a:avLst>
          </a:prstGeom>
          <a:noFill/>
          <a:ln w="19050" algn="ctr">
            <a:solidFill>
              <a:schemeClr val="accent1"/>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r>
              <a:rPr lang="en-NZ" sz="1200"/>
              <a:t>“Having a non-judgemental relationship where ‘the door is always open’ works for me” </a:t>
            </a:r>
          </a:p>
        </p:txBody>
      </p:sp>
      <p:sp>
        <p:nvSpPr>
          <p:cNvPr id="3" name="Title 2">
            <a:extLst>
              <a:ext uri="{FF2B5EF4-FFF2-40B4-BE49-F238E27FC236}">
                <a16:creationId xmlns:a16="http://schemas.microsoft.com/office/drawing/2014/main" id="{D2E1E544-4DC4-4E54-B15D-ED94A39E2307}"/>
              </a:ext>
            </a:extLst>
          </p:cNvPr>
          <p:cNvSpPr>
            <a:spLocks noGrp="1"/>
          </p:cNvSpPr>
          <p:nvPr>
            <p:ph type="title"/>
          </p:nvPr>
        </p:nvSpPr>
        <p:spPr>
          <a:xfrm>
            <a:off x="377825" y="684212"/>
            <a:ext cx="7718425" cy="648641"/>
          </a:xfrm>
        </p:spPr>
        <p:txBody>
          <a:bodyPr/>
          <a:lstStyle/>
          <a:p>
            <a:r>
              <a:rPr lang="en-NZ" dirty="0">
                <a:latin typeface="Calibri"/>
                <a:ea typeface="Open Sans"/>
                <a:cs typeface="Calibri"/>
              </a:rPr>
              <a:t>Te Kore: </a:t>
            </a:r>
            <a:r>
              <a:rPr lang="en-NZ" b="0" dirty="0" err="1">
                <a:latin typeface="Calibri"/>
                <a:ea typeface="Open Sans"/>
                <a:cs typeface="Calibri"/>
              </a:rPr>
              <a:t>Whakarite</a:t>
            </a:r>
            <a:r>
              <a:rPr lang="en-NZ" dirty="0">
                <a:latin typeface="Calibri"/>
                <a:ea typeface="Open Sans"/>
                <a:cs typeface="Calibri"/>
              </a:rPr>
              <a:t> </a:t>
            </a:r>
            <a:r>
              <a:rPr lang="en-NZ" b="0" dirty="0">
                <a:latin typeface="Calibri"/>
                <a:ea typeface="Open Sans"/>
                <a:cs typeface="Calibri"/>
              </a:rPr>
              <a:t>| Preparation | </a:t>
            </a:r>
            <a:r>
              <a:rPr lang="en-NZ" sz="2000" b="0" dirty="0">
                <a:solidFill>
                  <a:schemeClr val="tx1">
                    <a:lumMod val="50000"/>
                    <a:lumOff val="50000"/>
                  </a:schemeClr>
                </a:solidFill>
                <a:latin typeface="Calibri"/>
                <a:ea typeface="Open Sans"/>
                <a:cs typeface="Calibri"/>
              </a:rPr>
              <a:t>Te </a:t>
            </a:r>
            <a:r>
              <a:rPr lang="en-NZ" sz="2000" b="0" dirty="0" err="1">
                <a:solidFill>
                  <a:schemeClr val="tx1">
                    <a:lumMod val="50000"/>
                    <a:lumOff val="50000"/>
                  </a:schemeClr>
                </a:solidFill>
                <a:latin typeface="Calibri"/>
                <a:ea typeface="Open Sans"/>
                <a:cs typeface="Calibri"/>
              </a:rPr>
              <a:t>Kōrero</a:t>
            </a:r>
            <a:r>
              <a:rPr lang="en-NZ" sz="2000" b="0" dirty="0">
                <a:solidFill>
                  <a:schemeClr val="tx1">
                    <a:lumMod val="50000"/>
                    <a:lumOff val="50000"/>
                  </a:schemeClr>
                </a:solidFill>
                <a:latin typeface="Calibri"/>
                <a:ea typeface="Open Sans"/>
                <a:cs typeface="Calibri"/>
              </a:rPr>
              <a:t> ā </a:t>
            </a:r>
            <a:r>
              <a:rPr lang="en-NZ" sz="2000" b="0" dirty="0" err="1">
                <a:solidFill>
                  <a:schemeClr val="tx1">
                    <a:lumMod val="50000"/>
                    <a:lumOff val="50000"/>
                  </a:schemeClr>
                </a:solidFill>
                <a:latin typeface="Calibri"/>
                <a:ea typeface="Open Sans"/>
                <a:cs typeface="Calibri"/>
              </a:rPr>
              <a:t>ngā</a:t>
            </a:r>
            <a:r>
              <a:rPr lang="en-NZ" sz="2000" b="0" dirty="0">
                <a:solidFill>
                  <a:schemeClr val="tx1">
                    <a:lumMod val="50000"/>
                    <a:lumOff val="50000"/>
                  </a:schemeClr>
                </a:solidFill>
                <a:latin typeface="Calibri"/>
                <a:ea typeface="Open Sans"/>
                <a:cs typeface="Calibri"/>
              </a:rPr>
              <a:t> Rangatahi</a:t>
            </a:r>
            <a:br>
              <a:rPr lang="en-NZ" b="0" dirty="0">
                <a:latin typeface="Calibri"/>
                <a:ea typeface="Open Sans"/>
                <a:cs typeface="Calibri"/>
              </a:rPr>
            </a:br>
            <a:endParaRPr lang="en-NZ" b="0" dirty="0"/>
          </a:p>
        </p:txBody>
      </p:sp>
      <p:pic>
        <p:nvPicPr>
          <p:cNvPr id="17" name="object 5">
            <a:extLst>
              <a:ext uri="{FF2B5EF4-FFF2-40B4-BE49-F238E27FC236}">
                <a16:creationId xmlns:a16="http://schemas.microsoft.com/office/drawing/2014/main" id="{64DE5EB6-E252-448B-BFB9-0926AA9533D2}"/>
              </a:ext>
            </a:extLst>
          </p:cNvPr>
          <p:cNvPicPr/>
          <p:nvPr/>
        </p:nvPicPr>
        <p:blipFill>
          <a:blip r:embed="rId3" cstate="print"/>
          <a:stretch>
            <a:fillRect/>
          </a:stretch>
        </p:blipFill>
        <p:spPr>
          <a:xfrm>
            <a:off x="4479000" y="2980311"/>
            <a:ext cx="1391802" cy="1491301"/>
          </a:xfrm>
          <a:prstGeom prst="rect">
            <a:avLst/>
          </a:prstGeom>
        </p:spPr>
      </p:pic>
      <p:cxnSp>
        <p:nvCxnSpPr>
          <p:cNvPr id="21" name="Straight Connector 20">
            <a:extLst>
              <a:ext uri="{FF2B5EF4-FFF2-40B4-BE49-F238E27FC236}">
                <a16:creationId xmlns:a16="http://schemas.microsoft.com/office/drawing/2014/main" id="{43FBA5D0-9EDB-4952-99FE-2F89F662A8E3}"/>
              </a:ext>
            </a:extLst>
          </p:cNvPr>
          <p:cNvCxnSpPr>
            <a:cxnSpLocks/>
          </p:cNvCxnSpPr>
          <p:nvPr/>
        </p:nvCxnSpPr>
        <p:spPr>
          <a:xfrm flipH="1">
            <a:off x="377825" y="1084940"/>
            <a:ext cx="994543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27532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B0BD274-27BE-445C-B319-40AE15ED2322}"/>
              </a:ext>
            </a:extLst>
          </p:cNvPr>
          <p:cNvSpPr/>
          <p:nvPr/>
        </p:nvSpPr>
        <p:spPr bwMode="gray">
          <a:xfrm>
            <a:off x="499460" y="7017040"/>
            <a:ext cx="1905343" cy="1524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18" name="Speech Bubble: Rectangle with Corners Rounded 17">
            <a:extLst>
              <a:ext uri="{FF2B5EF4-FFF2-40B4-BE49-F238E27FC236}">
                <a16:creationId xmlns:a16="http://schemas.microsoft.com/office/drawing/2014/main" id="{3CCC62C5-1720-490E-AC97-B997E84759AB}"/>
              </a:ext>
            </a:extLst>
          </p:cNvPr>
          <p:cNvSpPr/>
          <p:nvPr/>
        </p:nvSpPr>
        <p:spPr bwMode="gray">
          <a:xfrm>
            <a:off x="6083790" y="5569936"/>
            <a:ext cx="4304466" cy="1011053"/>
          </a:xfrm>
          <a:prstGeom prst="wedgeRoundRectCallout">
            <a:avLst>
              <a:gd name="adj1" fmla="val -43453"/>
              <a:gd name="adj2" fmla="val -65982"/>
              <a:gd name="adj3" fmla="val 16667"/>
            </a:avLst>
          </a:prstGeom>
          <a:noFill/>
          <a:ln w="19050" algn="ctr">
            <a:solidFill>
              <a:schemeClr val="accent1"/>
            </a:solidFill>
            <a:miter lim="800000"/>
            <a:headEnd/>
            <a:tailEnd/>
          </a:ln>
          <a:effectLst/>
        </p:spPr>
        <p:txBody>
          <a:bodyPr wrap="square" lIns="88900" tIns="88900" rIns="88900" bIns="88900" rtlCol="0" anchor="ctr"/>
          <a:lstStyle/>
          <a:p>
            <a:pPr algn="ctr">
              <a:lnSpc>
                <a:spcPct val="106000"/>
              </a:lnSpc>
              <a:buFont typeface="Wingdings 2" pitchFamily="18" charset="2"/>
              <a:buNone/>
            </a:pPr>
            <a:r>
              <a:rPr lang="en-NZ" sz="1200" i="1"/>
              <a:t>“Encouragement from teachers isn't so much [isn’t helpful] - teachers will advise though who the priority needs to be out of the year 9s, and this is really helpful.”</a:t>
            </a:r>
          </a:p>
        </p:txBody>
      </p:sp>
      <p:grpSp>
        <p:nvGrpSpPr>
          <p:cNvPr id="6" name="Group 5">
            <a:extLst>
              <a:ext uri="{FF2B5EF4-FFF2-40B4-BE49-F238E27FC236}">
                <a16:creationId xmlns:a16="http://schemas.microsoft.com/office/drawing/2014/main" id="{1557ED6E-A262-40E4-BAB2-8A419C15B3B5}"/>
              </a:ext>
            </a:extLst>
          </p:cNvPr>
          <p:cNvGrpSpPr/>
          <p:nvPr/>
        </p:nvGrpSpPr>
        <p:grpSpPr>
          <a:xfrm>
            <a:off x="3752589" y="2585375"/>
            <a:ext cx="2921876" cy="2921876"/>
            <a:chOff x="4429449" y="2436144"/>
            <a:chExt cx="2921876" cy="2921876"/>
          </a:xfrm>
        </p:grpSpPr>
        <p:sp>
          <p:nvSpPr>
            <p:cNvPr id="2" name="Oval 1">
              <a:extLst>
                <a:ext uri="{FF2B5EF4-FFF2-40B4-BE49-F238E27FC236}">
                  <a16:creationId xmlns:a16="http://schemas.microsoft.com/office/drawing/2014/main" id="{6FB9AA9F-716A-4694-A010-966D570FDE22}"/>
                </a:ext>
              </a:extLst>
            </p:cNvPr>
            <p:cNvSpPr/>
            <p:nvPr/>
          </p:nvSpPr>
          <p:spPr bwMode="gray">
            <a:xfrm>
              <a:off x="4429449" y="2436144"/>
              <a:ext cx="2921876" cy="2921876"/>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b="1">
                <a:solidFill>
                  <a:schemeClr val="bg1"/>
                </a:solidFill>
              </a:endParaRPr>
            </a:p>
          </p:txBody>
        </p:sp>
        <p:sp>
          <p:nvSpPr>
            <p:cNvPr id="58" name="Oval 57">
              <a:extLst>
                <a:ext uri="{FF2B5EF4-FFF2-40B4-BE49-F238E27FC236}">
                  <a16:creationId xmlns:a16="http://schemas.microsoft.com/office/drawing/2014/main" id="{D1379192-0845-44B0-BA61-9F13F0ADF49F}"/>
                </a:ext>
              </a:extLst>
            </p:cNvPr>
            <p:cNvSpPr/>
            <p:nvPr/>
          </p:nvSpPr>
          <p:spPr bwMode="gray">
            <a:xfrm>
              <a:off x="4894961" y="2899434"/>
              <a:ext cx="1990852" cy="1990852"/>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b="1">
                <a:solidFill>
                  <a:schemeClr val="bg1"/>
                </a:solidFill>
              </a:endParaRPr>
            </a:p>
          </p:txBody>
        </p:sp>
        <p:pic>
          <p:nvPicPr>
            <p:cNvPr id="20" name="Picture 19">
              <a:extLst>
                <a:ext uri="{FF2B5EF4-FFF2-40B4-BE49-F238E27FC236}">
                  <a16:creationId xmlns:a16="http://schemas.microsoft.com/office/drawing/2014/main" id="{462875FB-59F1-4AC2-A2A2-4A80BFF9AA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32332" y="2836749"/>
              <a:ext cx="1152284" cy="2116223"/>
            </a:xfrm>
            <a:prstGeom prst="rect">
              <a:avLst/>
            </a:prstGeom>
          </p:spPr>
        </p:pic>
      </p:grpSp>
      <p:sp>
        <p:nvSpPr>
          <p:cNvPr id="85" name="Text Placeholder 1">
            <a:extLst>
              <a:ext uri="{FF2B5EF4-FFF2-40B4-BE49-F238E27FC236}">
                <a16:creationId xmlns:a16="http://schemas.microsoft.com/office/drawing/2014/main" id="{77950BE8-BBBA-4778-ADBA-A2F3C3E3E23B}"/>
              </a:ext>
            </a:extLst>
          </p:cNvPr>
          <p:cNvSpPr txBox="1">
            <a:spLocks/>
          </p:cNvSpPr>
          <p:nvPr/>
        </p:nvSpPr>
        <p:spPr>
          <a:xfrm>
            <a:off x="9386615" y="-91370"/>
            <a:ext cx="2610395" cy="334388"/>
          </a:xfrm>
          <a:prstGeom prst="rect">
            <a:avLst/>
          </a:prstGeom>
        </p:spPr>
        <p:txBody>
          <a:bodyPr vert="horz" lIns="0" tIns="0" rIns="0" bIns="0" rtlCol="0" anchor="t">
            <a:noAutofit/>
          </a:bodyPr>
          <a:lstStyle>
            <a:lvl1pPr marL="0" indent="0" algn="l" defTabSz="785202" rtl="0" eaLnBrk="1" latinLnBrk="0" hangingPunct="1">
              <a:spcBef>
                <a:spcPts val="0"/>
              </a:spcBef>
              <a:spcAft>
                <a:spcPts val="859"/>
              </a:spcAft>
              <a:buSzPct val="100000"/>
              <a:buFontTx/>
              <a:buNone/>
              <a:defRPr sz="1579" b="0" kern="1200">
                <a:solidFill>
                  <a:srgbClr val="575757"/>
                </a:solidFill>
                <a:latin typeface="+mn-lt"/>
                <a:ea typeface="+mn-ea"/>
                <a:cs typeface="Calibri Light" panose="020F0302020204030204" pitchFamily="34" charset="0"/>
              </a:defRPr>
            </a:lvl1pPr>
            <a:lvl2pPr marL="119961" indent="-119961" algn="l" defTabSz="785202" rtl="0" eaLnBrk="1" latinLnBrk="0" hangingPunct="1">
              <a:spcBef>
                <a:spcPts val="0"/>
              </a:spcBef>
              <a:spcAft>
                <a:spcPts val="859"/>
              </a:spcAft>
              <a:buClrTx/>
              <a:buSzPct val="100000"/>
              <a:buFont typeface="Arial" panose="020B0604020202020204" pitchFamily="34" charset="0"/>
              <a:buChar char="•"/>
              <a:defRPr lang="en-US" sz="1116" b="1" kern="1200" dirty="0" smtClean="0">
                <a:solidFill>
                  <a:schemeClr val="tx1"/>
                </a:solidFill>
                <a:latin typeface="+mj-lt"/>
                <a:ea typeface="+mn-ea"/>
                <a:cs typeface="Calibri Light" panose="020F0302020204030204" pitchFamily="34" charset="0"/>
              </a:defRPr>
            </a:lvl2pPr>
            <a:lvl3pPr marL="261735"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dirty="0" smtClean="0">
                <a:solidFill>
                  <a:schemeClr val="tx1"/>
                </a:solidFill>
                <a:latin typeface="+mn-lt"/>
                <a:ea typeface="+mn-ea"/>
                <a:cs typeface="Calibri Light" panose="020F0302020204030204" pitchFamily="34" charset="0"/>
              </a:defRPr>
            </a:lvl3pPr>
            <a:lvl4pPr marL="403506"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baseline="0" dirty="0" smtClean="0">
                <a:solidFill>
                  <a:schemeClr val="tx1"/>
                </a:solidFill>
                <a:latin typeface="+mn-lt"/>
                <a:ea typeface="+mn-ea"/>
                <a:cs typeface="Calibri Light" panose="020F0302020204030204" pitchFamily="34" charset="0"/>
              </a:defRPr>
            </a:lvl4pPr>
            <a:lvl5pPr marL="545279" indent="-119961" algn="l" defTabSz="685689" rtl="0" eaLnBrk="1" latinLnBrk="0" hangingPunct="1">
              <a:spcBef>
                <a:spcPts val="0"/>
              </a:spcBef>
              <a:spcAft>
                <a:spcPts val="859"/>
              </a:spcAft>
              <a:buClrTx/>
              <a:buSzPct val="100000"/>
              <a:buFont typeface="Arial" panose="020B0604020202020204" pitchFamily="34" charset="0"/>
              <a:buChar char="−"/>
              <a:tabLst/>
              <a:defRPr lang="en-US" sz="1116" kern="1200" baseline="0" dirty="0" smtClean="0">
                <a:solidFill>
                  <a:schemeClr val="tx1"/>
                </a:solidFill>
                <a:latin typeface="+mn-lt"/>
                <a:ea typeface="+mn-ea"/>
                <a:cs typeface="Calibri Light" panose="020F0302020204030204" pitchFamily="34" charset="0"/>
              </a:defRPr>
            </a:lvl5pPr>
            <a:lvl6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6pPr>
            <a:lvl7pPr marL="457520" indent="-151477" algn="l" defTabSz="785202" rtl="0" eaLnBrk="1" latinLnBrk="0" hangingPunct="1">
              <a:spcBef>
                <a:spcPts val="0"/>
              </a:spcBef>
              <a:spcAft>
                <a:spcPts val="859"/>
              </a:spcAft>
              <a:buFont typeface="Verdana" panose="020B0604030504040204" pitchFamily="34" charset="0"/>
              <a:buChar char="−"/>
              <a:defRPr sz="1030" kern="1200">
                <a:solidFill>
                  <a:schemeClr val="tx1"/>
                </a:solidFill>
                <a:latin typeface="+mn-lt"/>
                <a:ea typeface="+mn-ea"/>
                <a:cs typeface="+mn-cs"/>
              </a:defRPr>
            </a:lvl7pPr>
            <a:lvl8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8pPr>
            <a:lvl9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9pPr>
          </a:lstStyle>
          <a:p>
            <a:endParaRPr lang="en-NZ" sz="2000" err="1"/>
          </a:p>
        </p:txBody>
      </p:sp>
      <p:sp>
        <p:nvSpPr>
          <p:cNvPr id="64" name="TextBox 63">
            <a:extLst>
              <a:ext uri="{FF2B5EF4-FFF2-40B4-BE49-F238E27FC236}">
                <a16:creationId xmlns:a16="http://schemas.microsoft.com/office/drawing/2014/main" id="{35E87010-5617-42D7-BF24-C760F3698EB0}"/>
              </a:ext>
            </a:extLst>
          </p:cNvPr>
          <p:cNvSpPr txBox="1"/>
          <p:nvPr/>
        </p:nvSpPr>
        <p:spPr>
          <a:xfrm>
            <a:off x="291246" y="5620665"/>
            <a:ext cx="5460559" cy="960324"/>
          </a:xfrm>
          <a:prstGeom prst="wedgeRoundRectCallout">
            <a:avLst>
              <a:gd name="adj1" fmla="val 19369"/>
              <a:gd name="adj2" fmla="val -80958"/>
              <a:gd name="adj3" fmla="val 16667"/>
            </a:avLst>
          </a:prstGeom>
          <a:noFill/>
          <a:ln w="19050" algn="ctr">
            <a:solidFill>
              <a:schemeClr val="accent1"/>
            </a:solidFill>
            <a:miter lim="800000"/>
            <a:headEnd/>
            <a:tailEnd/>
          </a:ln>
          <a:effectLst/>
        </p:spPr>
        <p:txBody>
          <a:bodyPr wrap="square" lIns="88900" tIns="88900" rIns="88900" bIns="88900" rtlCol="0" anchor="ctr"/>
          <a:lstStyle>
            <a:defPPr>
              <a:defRPr lang="en-US"/>
            </a:defPPr>
            <a:lvl1pPr algn="ctr">
              <a:lnSpc>
                <a:spcPct val="106000"/>
              </a:lnSpc>
              <a:buFont typeface="Wingdings 2" pitchFamily="18" charset="2"/>
              <a:buNone/>
              <a:defRPr sz="1400" i="1"/>
            </a:lvl1pPr>
          </a:lstStyle>
          <a:p>
            <a:r>
              <a:rPr lang="en-NZ" sz="1200"/>
              <a:t>“Students are more likely to want to come for their assessment if their peers can tell them it's a good thing (from their own experience) rather than guardians or teachers.”</a:t>
            </a:r>
          </a:p>
        </p:txBody>
      </p:sp>
      <p:sp>
        <p:nvSpPr>
          <p:cNvPr id="65" name="Speech Bubble: Rectangle with Corners Rounded 64">
            <a:extLst>
              <a:ext uri="{FF2B5EF4-FFF2-40B4-BE49-F238E27FC236}">
                <a16:creationId xmlns:a16="http://schemas.microsoft.com/office/drawing/2014/main" id="{06E5263C-67F1-46AC-AD42-D756BE81FFEA}"/>
              </a:ext>
            </a:extLst>
          </p:cNvPr>
          <p:cNvSpPr/>
          <p:nvPr/>
        </p:nvSpPr>
        <p:spPr bwMode="gray">
          <a:xfrm>
            <a:off x="6939224" y="2585375"/>
            <a:ext cx="3449032" cy="1300716"/>
          </a:xfrm>
          <a:prstGeom prst="wedgeRoundRectCallout">
            <a:avLst>
              <a:gd name="adj1" fmla="val -61504"/>
              <a:gd name="adj2" fmla="val -26348"/>
              <a:gd name="adj3" fmla="val 16667"/>
            </a:avLst>
          </a:prstGeom>
          <a:noFill/>
          <a:ln w="19050" algn="ctr">
            <a:solidFill>
              <a:schemeClr val="accent1"/>
            </a:solidFill>
            <a:miter lim="800000"/>
            <a:headEnd/>
            <a:tailEnd/>
          </a:ln>
          <a:effectLst/>
        </p:spPr>
        <p:txBody>
          <a:bodyPr wrap="square" lIns="88900" tIns="88900" rIns="88900" bIns="88900" rtlCol="0" anchor="ctr"/>
          <a:lstStyle/>
          <a:p>
            <a:pPr algn="ctr">
              <a:lnSpc>
                <a:spcPct val="106000"/>
              </a:lnSpc>
            </a:pPr>
            <a:r>
              <a:rPr lang="en-NZ" sz="1200" i="1"/>
              <a:t>“The parents are against it, and refuse to consent. The student is averse [to their parents], and wants to see me instead. There is no pathway …the parents won’t take them…that happens a lot.”</a:t>
            </a:r>
          </a:p>
        </p:txBody>
      </p:sp>
      <p:sp>
        <p:nvSpPr>
          <p:cNvPr id="90" name="TextBox 89">
            <a:extLst>
              <a:ext uri="{FF2B5EF4-FFF2-40B4-BE49-F238E27FC236}">
                <a16:creationId xmlns:a16="http://schemas.microsoft.com/office/drawing/2014/main" id="{4A6D572A-DE87-41D8-B986-CB715615ECDD}"/>
              </a:ext>
            </a:extLst>
          </p:cNvPr>
          <p:cNvSpPr txBox="1"/>
          <p:nvPr/>
        </p:nvSpPr>
        <p:spPr>
          <a:xfrm>
            <a:off x="275368" y="2742478"/>
            <a:ext cx="3228750" cy="1273624"/>
          </a:xfrm>
          <a:prstGeom prst="wedgeRoundRectCallout">
            <a:avLst>
              <a:gd name="adj1" fmla="val 71141"/>
              <a:gd name="adj2" fmla="val -43319"/>
              <a:gd name="adj3" fmla="val 16667"/>
            </a:avLst>
          </a:prstGeom>
          <a:noFill/>
          <a:ln w="19050" algn="ctr">
            <a:solidFill>
              <a:schemeClr val="accent1"/>
            </a:solidFill>
            <a:miter lim="800000"/>
            <a:headEnd/>
            <a:tailEnd/>
          </a:ln>
          <a:effectLst/>
        </p:spPr>
        <p:txBody>
          <a:bodyPr wrap="square" lIns="88900" tIns="88900" rIns="88900" bIns="88900" rtlCol="0" anchor="ctr"/>
          <a:lstStyle>
            <a:defPPr>
              <a:defRPr lang="en-US"/>
            </a:defPPr>
            <a:lvl1pPr algn="ctr">
              <a:lnSpc>
                <a:spcPct val="106000"/>
              </a:lnSpc>
              <a:buFont typeface="Wingdings 2" pitchFamily="18" charset="2"/>
              <a:buNone/>
              <a:defRPr sz="1400" i="1"/>
            </a:lvl1pPr>
          </a:lstStyle>
          <a:p>
            <a:r>
              <a:rPr lang="en-NZ" sz="1200"/>
              <a:t>“We hold </a:t>
            </a:r>
            <a:r>
              <a:rPr lang="en-NZ" sz="1200" err="1"/>
              <a:t>hauora</a:t>
            </a:r>
            <a:r>
              <a:rPr lang="en-NZ" sz="1200"/>
              <a:t> meetings every week and a inter-agency meeting every three weeks to raise vulnerable children who need to be seen asap.”</a:t>
            </a:r>
          </a:p>
        </p:txBody>
      </p:sp>
      <p:sp>
        <p:nvSpPr>
          <p:cNvPr id="92" name="TextBox 91">
            <a:extLst>
              <a:ext uri="{FF2B5EF4-FFF2-40B4-BE49-F238E27FC236}">
                <a16:creationId xmlns:a16="http://schemas.microsoft.com/office/drawing/2014/main" id="{5C2AA6A3-D230-4E39-B52A-34C6F145F1F5}"/>
              </a:ext>
            </a:extLst>
          </p:cNvPr>
          <p:cNvSpPr txBox="1"/>
          <p:nvPr/>
        </p:nvSpPr>
        <p:spPr>
          <a:xfrm>
            <a:off x="291246" y="1390365"/>
            <a:ext cx="10109319" cy="960324"/>
          </a:xfrm>
          <a:prstGeom prst="wedgeRoundRectCallout">
            <a:avLst>
              <a:gd name="adj1" fmla="val -5622"/>
              <a:gd name="adj2" fmla="val 70241"/>
              <a:gd name="adj3" fmla="val 16667"/>
            </a:avLst>
          </a:prstGeom>
          <a:noFill/>
          <a:ln w="19050" algn="ctr">
            <a:solidFill>
              <a:schemeClr val="accent1"/>
            </a:solidFill>
            <a:miter lim="800000"/>
            <a:headEnd/>
            <a:tailEnd/>
          </a:ln>
          <a:effectLst/>
        </p:spPr>
        <p:txBody>
          <a:bodyPr wrap="square" lIns="88900" tIns="88900" rIns="88900" bIns="88900" rtlCol="0" anchor="ctr"/>
          <a:lstStyle>
            <a:defPPr>
              <a:defRPr lang="en-US"/>
            </a:defPPr>
            <a:lvl1pPr algn="ctr">
              <a:lnSpc>
                <a:spcPct val="106000"/>
              </a:lnSpc>
              <a:buFont typeface="Wingdings 2" pitchFamily="18" charset="2"/>
              <a:buNone/>
              <a:defRPr sz="1400" i="1"/>
            </a:lvl1pPr>
          </a:lstStyle>
          <a:p>
            <a:r>
              <a:rPr lang="en-NZ" sz="1200"/>
              <a:t>“Data is taken from the transition list of enrolled students coming from our feeding Intermediate school prioritisation is given to students with mental health and/or behavioural issues, sexualised behaviour, living with carers, potential grief from the loss of a significant person, chronic health issues, gender diverse students, families known to be at risk etc.”</a:t>
            </a:r>
          </a:p>
        </p:txBody>
      </p:sp>
      <p:sp>
        <p:nvSpPr>
          <p:cNvPr id="93" name="TextBox 92">
            <a:extLst>
              <a:ext uri="{FF2B5EF4-FFF2-40B4-BE49-F238E27FC236}">
                <a16:creationId xmlns:a16="http://schemas.microsoft.com/office/drawing/2014/main" id="{B3CDBFE6-1BA7-4C84-B5B2-60E13066D546}"/>
              </a:ext>
            </a:extLst>
          </p:cNvPr>
          <p:cNvSpPr txBox="1"/>
          <p:nvPr/>
        </p:nvSpPr>
        <p:spPr>
          <a:xfrm>
            <a:off x="7006975" y="4120777"/>
            <a:ext cx="3393590" cy="1180515"/>
          </a:xfrm>
          <a:prstGeom prst="wedgeRoundRectCallout">
            <a:avLst>
              <a:gd name="adj1" fmla="val -60124"/>
              <a:gd name="adj2" fmla="val -29800"/>
              <a:gd name="adj3" fmla="val 16667"/>
            </a:avLst>
          </a:prstGeom>
          <a:noFill/>
          <a:ln w="19050" algn="ctr">
            <a:solidFill>
              <a:schemeClr val="accent1"/>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r>
              <a:rPr lang="en-NZ" sz="1200"/>
              <a:t>“Best thing is nurse engagement, face to face, nurse collects from class and explains assessment to each individual, rangatahi get to see nurse face each time collecting a student.”</a:t>
            </a:r>
          </a:p>
        </p:txBody>
      </p:sp>
      <p:sp>
        <p:nvSpPr>
          <p:cNvPr id="94" name="TextBox 93">
            <a:extLst>
              <a:ext uri="{FF2B5EF4-FFF2-40B4-BE49-F238E27FC236}">
                <a16:creationId xmlns:a16="http://schemas.microsoft.com/office/drawing/2014/main" id="{A26B05C7-8971-4254-BE72-8C5D5F97DDB0}"/>
              </a:ext>
            </a:extLst>
          </p:cNvPr>
          <p:cNvSpPr txBox="1"/>
          <p:nvPr/>
        </p:nvSpPr>
        <p:spPr>
          <a:xfrm>
            <a:off x="291246" y="4184860"/>
            <a:ext cx="3228750" cy="1145035"/>
          </a:xfrm>
          <a:prstGeom prst="wedgeRoundRectCallout">
            <a:avLst>
              <a:gd name="adj1" fmla="val 58989"/>
              <a:gd name="adj2" fmla="val 5732"/>
              <a:gd name="adj3" fmla="val 16667"/>
            </a:avLst>
          </a:prstGeom>
          <a:noFill/>
          <a:ln w="19050" algn="ctr">
            <a:solidFill>
              <a:schemeClr val="accent1"/>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r>
              <a:rPr lang="en-NZ" sz="1200"/>
              <a:t>“[There are] Barriers to access, like transport, time off work for parents, cost, concerns about confidentiality.” </a:t>
            </a:r>
          </a:p>
        </p:txBody>
      </p:sp>
      <p:sp>
        <p:nvSpPr>
          <p:cNvPr id="3" name="Title 2">
            <a:extLst>
              <a:ext uri="{FF2B5EF4-FFF2-40B4-BE49-F238E27FC236}">
                <a16:creationId xmlns:a16="http://schemas.microsoft.com/office/drawing/2014/main" id="{D2E1E544-4DC4-4E54-B15D-ED94A39E2307}"/>
              </a:ext>
            </a:extLst>
          </p:cNvPr>
          <p:cNvSpPr>
            <a:spLocks noGrp="1"/>
          </p:cNvSpPr>
          <p:nvPr>
            <p:ph type="title"/>
          </p:nvPr>
        </p:nvSpPr>
        <p:spPr>
          <a:xfrm>
            <a:off x="377825" y="684212"/>
            <a:ext cx="9090025" cy="648641"/>
          </a:xfrm>
        </p:spPr>
        <p:txBody>
          <a:bodyPr/>
          <a:lstStyle/>
          <a:p>
            <a:r>
              <a:rPr lang="en-NZ" dirty="0">
                <a:latin typeface="Calibri"/>
                <a:ea typeface="Open Sans"/>
                <a:cs typeface="Calibri"/>
              </a:rPr>
              <a:t>Te Kore: </a:t>
            </a:r>
            <a:r>
              <a:rPr lang="en-NZ" b="0" dirty="0" err="1">
                <a:latin typeface="Calibri"/>
                <a:ea typeface="Open Sans"/>
                <a:cs typeface="Calibri"/>
              </a:rPr>
              <a:t>Whakarite</a:t>
            </a:r>
            <a:r>
              <a:rPr lang="en-NZ" dirty="0">
                <a:latin typeface="Calibri"/>
                <a:ea typeface="Open Sans"/>
                <a:cs typeface="Calibri"/>
              </a:rPr>
              <a:t> </a:t>
            </a:r>
            <a:r>
              <a:rPr lang="en-NZ" b="0" dirty="0">
                <a:latin typeface="Calibri"/>
                <a:ea typeface="Open Sans"/>
                <a:cs typeface="Calibri"/>
              </a:rPr>
              <a:t>| Preparation | </a:t>
            </a:r>
            <a:r>
              <a:rPr lang="en-NZ" sz="2000" b="0" dirty="0">
                <a:solidFill>
                  <a:schemeClr val="tx1">
                    <a:lumMod val="50000"/>
                    <a:lumOff val="50000"/>
                  </a:schemeClr>
                </a:solidFill>
                <a:latin typeface="Calibri"/>
                <a:ea typeface="Open Sans"/>
                <a:cs typeface="Calibri Light"/>
              </a:rPr>
              <a:t>Te </a:t>
            </a:r>
            <a:r>
              <a:rPr lang="en-NZ" sz="2000" b="0" dirty="0" err="1">
                <a:solidFill>
                  <a:schemeClr val="tx1">
                    <a:lumMod val="50000"/>
                    <a:lumOff val="50000"/>
                  </a:schemeClr>
                </a:solidFill>
                <a:latin typeface="Calibri"/>
                <a:ea typeface="Open Sans"/>
                <a:cs typeface="Calibri Light"/>
              </a:rPr>
              <a:t>Kōrero</a:t>
            </a:r>
            <a:r>
              <a:rPr lang="en-NZ" sz="2000" b="0" dirty="0">
                <a:solidFill>
                  <a:schemeClr val="tx1">
                    <a:lumMod val="50000"/>
                    <a:lumOff val="50000"/>
                  </a:schemeClr>
                </a:solidFill>
                <a:latin typeface="Calibri"/>
                <a:ea typeface="Open Sans"/>
                <a:cs typeface="Calibri Light"/>
              </a:rPr>
              <a:t> ā </a:t>
            </a:r>
            <a:r>
              <a:rPr lang="en-NZ" sz="2000" b="0" dirty="0" err="1">
                <a:solidFill>
                  <a:schemeClr val="tx1">
                    <a:lumMod val="50000"/>
                    <a:lumOff val="50000"/>
                  </a:schemeClr>
                </a:solidFill>
                <a:latin typeface="Calibri"/>
                <a:ea typeface="Open Sans"/>
                <a:cs typeface="Calibri Light"/>
              </a:rPr>
              <a:t>ngā</a:t>
            </a:r>
            <a:r>
              <a:rPr lang="en-NZ" sz="2000" b="0" dirty="0">
                <a:solidFill>
                  <a:schemeClr val="tx1">
                    <a:lumMod val="50000"/>
                    <a:lumOff val="50000"/>
                  </a:schemeClr>
                </a:solidFill>
                <a:latin typeface="Calibri"/>
                <a:ea typeface="Open Sans"/>
                <a:cs typeface="Calibri Light"/>
              </a:rPr>
              <a:t> </a:t>
            </a:r>
            <a:r>
              <a:rPr lang="en-NZ" sz="2000" b="0" dirty="0" err="1">
                <a:solidFill>
                  <a:schemeClr val="tx1">
                    <a:lumMod val="50000"/>
                    <a:lumOff val="50000"/>
                  </a:schemeClr>
                </a:solidFill>
                <a:latin typeface="Calibri"/>
                <a:ea typeface="Open Sans"/>
                <a:cs typeface="Calibri Light"/>
              </a:rPr>
              <a:t>kaimahi</a:t>
            </a:r>
            <a:br>
              <a:rPr lang="en-NZ" sz="2800" dirty="0"/>
            </a:br>
            <a:endParaRPr lang="en-NZ" b="0" dirty="0"/>
          </a:p>
        </p:txBody>
      </p:sp>
      <p:cxnSp>
        <p:nvCxnSpPr>
          <p:cNvPr id="33" name="Straight Connector 32">
            <a:extLst>
              <a:ext uri="{FF2B5EF4-FFF2-40B4-BE49-F238E27FC236}">
                <a16:creationId xmlns:a16="http://schemas.microsoft.com/office/drawing/2014/main" id="{5D048E49-038C-47F8-9C66-F96D71017A25}"/>
              </a:ext>
            </a:extLst>
          </p:cNvPr>
          <p:cNvCxnSpPr>
            <a:cxnSpLocks/>
          </p:cNvCxnSpPr>
          <p:nvPr/>
        </p:nvCxnSpPr>
        <p:spPr>
          <a:xfrm flipH="1">
            <a:off x="377825" y="1084940"/>
            <a:ext cx="994543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27647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F87540E0-2F05-4163-8342-F7BE7B98D42A}"/>
              </a:ext>
            </a:extLst>
          </p:cNvPr>
          <p:cNvCxnSpPr>
            <a:cxnSpLocks/>
          </p:cNvCxnSpPr>
          <p:nvPr/>
        </p:nvCxnSpPr>
        <p:spPr>
          <a:xfrm flipH="1">
            <a:off x="366777" y="1084940"/>
            <a:ext cx="9956487" cy="0"/>
          </a:xfrm>
          <a:prstGeom prst="line">
            <a:avLst/>
          </a:prstGeom>
          <a:ln w="19050"/>
        </p:spPr>
        <p:style>
          <a:lnRef idx="1">
            <a:schemeClr val="accent4"/>
          </a:lnRef>
          <a:fillRef idx="0">
            <a:schemeClr val="accent4"/>
          </a:fillRef>
          <a:effectRef idx="0">
            <a:schemeClr val="accent4"/>
          </a:effectRef>
          <a:fontRef idx="minor">
            <a:schemeClr val="tx1"/>
          </a:fontRef>
        </p:style>
      </p:cxnSp>
      <p:graphicFrame>
        <p:nvGraphicFramePr>
          <p:cNvPr id="31" name="Table 30">
            <a:extLst>
              <a:ext uri="{FF2B5EF4-FFF2-40B4-BE49-F238E27FC236}">
                <a16:creationId xmlns:a16="http://schemas.microsoft.com/office/drawing/2014/main" id="{14A71D39-5A0C-4BA6-BCCA-68BD8559DF9F}"/>
              </a:ext>
            </a:extLst>
          </p:cNvPr>
          <p:cNvGraphicFramePr>
            <a:graphicFrameLocks noGrp="1"/>
          </p:cNvGraphicFramePr>
          <p:nvPr>
            <p:extLst>
              <p:ext uri="{D42A27DB-BD31-4B8C-83A1-F6EECF244321}">
                <p14:modId xmlns:p14="http://schemas.microsoft.com/office/powerpoint/2010/main" val="951158170"/>
              </p:ext>
            </p:extLst>
          </p:nvPr>
        </p:nvGraphicFramePr>
        <p:xfrm>
          <a:off x="859325" y="1182890"/>
          <a:ext cx="9482394" cy="2651760"/>
        </p:xfrm>
        <a:graphic>
          <a:graphicData uri="http://schemas.openxmlformats.org/drawingml/2006/table">
            <a:tbl>
              <a:tblPr>
                <a:tableStyleId>{5C22544A-7EE6-4342-B048-85BDC9FD1C3A}</a:tableStyleId>
              </a:tblPr>
              <a:tblGrid>
                <a:gridCol w="1366242">
                  <a:extLst>
                    <a:ext uri="{9D8B030D-6E8A-4147-A177-3AD203B41FA5}">
                      <a16:colId xmlns:a16="http://schemas.microsoft.com/office/drawing/2014/main" val="2130118984"/>
                    </a:ext>
                  </a:extLst>
                </a:gridCol>
                <a:gridCol w="8116152">
                  <a:extLst>
                    <a:ext uri="{9D8B030D-6E8A-4147-A177-3AD203B41FA5}">
                      <a16:colId xmlns:a16="http://schemas.microsoft.com/office/drawing/2014/main" val="752269613"/>
                    </a:ext>
                  </a:extLst>
                </a:gridCol>
              </a:tblGrid>
              <a:tr h="1982476">
                <a:tc>
                  <a:txBody>
                    <a:bodyPr/>
                    <a:lstStyle/>
                    <a:p>
                      <a:pPr marL="0" indent="0" algn="l">
                        <a:spcAft>
                          <a:spcPts val="0"/>
                        </a:spcAft>
                        <a:buFont typeface="Arial" panose="020B0604020202020204" pitchFamily="34" charset="0"/>
                        <a:buNone/>
                      </a:pPr>
                      <a:r>
                        <a:rPr lang="en-NZ" sz="1400" b="1"/>
                        <a:t>HEEADSSS Assessment </a:t>
                      </a:r>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It is seen by many as a tick box exercise; there is a perception that HEEADSSS is just a formal process that needs to be done (3).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dirty="0">
                          <a:solidFill>
                            <a:schemeClr val="dk1"/>
                          </a:solidFill>
                          <a:latin typeface="+mn-lt"/>
                          <a:ea typeface="+mn-ea"/>
                          <a:cs typeface="+mn-cs"/>
                        </a:rPr>
                        <a:t>The experience is not personalised where </a:t>
                      </a:r>
                      <a:r>
                        <a:rPr lang="en-NZ" sz="1200" kern="1200" dirty="0" err="1">
                          <a:solidFill>
                            <a:schemeClr val="dk1"/>
                          </a:solidFill>
                          <a:latin typeface="+mn-lt"/>
                          <a:ea typeface="+mn-ea"/>
                          <a:cs typeface="+mn-cs"/>
                        </a:rPr>
                        <a:t>rangatahi</a:t>
                      </a:r>
                      <a:r>
                        <a:rPr lang="en-NZ" sz="1200" kern="1200" dirty="0">
                          <a:solidFill>
                            <a:schemeClr val="dk1"/>
                          </a:solidFill>
                          <a:latin typeface="+mn-lt"/>
                          <a:ea typeface="+mn-ea"/>
                          <a:cs typeface="+mn-cs"/>
                        </a:rPr>
                        <a:t> do not feel at the centre (3).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Nurses have limited time to conduct assessments and to build meaningful relationships – high pressure environment (2).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All sources illustrated that a wider age group should be assessed to cover the complete transition from childhood to adulthood, not just at year 9 (1,2,3). </a:t>
                      </a:r>
                      <a:endParaRPr lang="en-NZ" sz="1200" b="1" i="1" kern="1200" dirty="0">
                        <a:solidFill>
                          <a:schemeClr val="tx2">
                            <a:lumMod val="75000"/>
                          </a:schemeClr>
                        </a:solidFill>
                        <a:latin typeface="+mn-lt"/>
                        <a:ea typeface="+mn-ea"/>
                        <a:cs typeface="+mn-cs"/>
                      </a:endParaRPr>
                    </a:p>
                    <a:p>
                      <a:pPr marL="36000" lvl="1" indent="0" algn="l" defTabSz="785202" rtl="0" eaLnBrk="1" latinLnBrk="0" hangingPunct="1">
                        <a:buFont typeface="Arial" panose="020B0604020202020204" pitchFamily="34" charset="0"/>
                        <a:buNone/>
                      </a:pPr>
                      <a:r>
                        <a:rPr lang="en-NZ" sz="1200" b="1" i="1" kern="1200" dirty="0">
                          <a:solidFill>
                            <a:schemeClr val="tx2">
                              <a:lumMod val="75000"/>
                            </a:schemeClr>
                          </a:solidFill>
                          <a:latin typeface="+mn-lt"/>
                          <a:ea typeface="+mn-ea"/>
                          <a:cs typeface="+mn-cs"/>
                        </a:rPr>
                        <a:t>Appropriateness of the questions: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HEEADSSS questions need to be tailored and represent </a:t>
                      </a:r>
                      <a:r>
                        <a:rPr lang="en-NZ" sz="1200" kern="1200" dirty="0" err="1">
                          <a:solidFill>
                            <a:schemeClr val="dk1"/>
                          </a:solidFill>
                          <a:latin typeface="+mn-lt"/>
                          <a:ea typeface="+mn-ea"/>
                          <a:cs typeface="+mn-cs"/>
                        </a:rPr>
                        <a:t>rangatahi</a:t>
                      </a:r>
                      <a:r>
                        <a:rPr lang="en-NZ" sz="1200" kern="1200" dirty="0">
                          <a:solidFill>
                            <a:schemeClr val="dk1"/>
                          </a:solidFill>
                          <a:latin typeface="+mn-lt"/>
                          <a:ea typeface="+mn-ea"/>
                          <a:cs typeface="+mn-cs"/>
                        </a:rPr>
                        <a:t>, e.g. use rainbow terms, Māori and Pasifika language (2,3).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dirty="0">
                          <a:solidFill>
                            <a:schemeClr val="dk1"/>
                          </a:solidFill>
                          <a:latin typeface="+mn-lt"/>
                          <a:ea typeface="+mn-ea"/>
                          <a:cs typeface="+mn-cs"/>
                        </a:rPr>
                        <a:t>HEEADSSS has been widely criticised for not being a validated screening tool. It focuses on individual resilience rather than being strengths base and is seen as not appropriate for Māori or applicable to rainbow </a:t>
                      </a:r>
                      <a:r>
                        <a:rPr lang="en-NZ" sz="1200" kern="1200" dirty="0" err="1">
                          <a:solidFill>
                            <a:schemeClr val="dk1"/>
                          </a:solidFill>
                          <a:latin typeface="+mn-lt"/>
                          <a:ea typeface="+mn-ea"/>
                          <a:cs typeface="+mn-cs"/>
                        </a:rPr>
                        <a:t>rangatahi</a:t>
                      </a:r>
                      <a:r>
                        <a:rPr lang="en-NZ" sz="1200" kern="1200" dirty="0">
                          <a:solidFill>
                            <a:schemeClr val="dk1"/>
                          </a:solidFill>
                          <a:latin typeface="+mn-lt"/>
                          <a:ea typeface="+mn-ea"/>
                          <a:cs typeface="+mn-cs"/>
                        </a:rPr>
                        <a:t> (1).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Questions feel too clinical based and need more of a </a:t>
                      </a:r>
                      <a:r>
                        <a:rPr lang="en-NZ" sz="1200" kern="1200" dirty="0" err="1">
                          <a:solidFill>
                            <a:schemeClr val="dk1"/>
                          </a:solidFill>
                          <a:latin typeface="+mn-lt"/>
                          <a:ea typeface="+mn-ea"/>
                          <a:cs typeface="+mn-cs"/>
                        </a:rPr>
                        <a:t>Te</a:t>
                      </a:r>
                      <a:r>
                        <a:rPr lang="en-NZ" sz="1200" kern="1200" dirty="0">
                          <a:solidFill>
                            <a:schemeClr val="dk1"/>
                          </a:solidFill>
                          <a:latin typeface="+mn-lt"/>
                          <a:ea typeface="+mn-ea"/>
                          <a:cs typeface="+mn-cs"/>
                        </a:rPr>
                        <a:t> </a:t>
                      </a:r>
                      <a:r>
                        <a:rPr lang="en-NZ" sz="1200" kern="1200" dirty="0" err="1">
                          <a:solidFill>
                            <a:schemeClr val="dk1"/>
                          </a:solidFill>
                          <a:latin typeface="+mn-lt"/>
                          <a:ea typeface="+mn-ea"/>
                          <a:cs typeface="+mn-cs"/>
                        </a:rPr>
                        <a:t>Ao</a:t>
                      </a:r>
                      <a:r>
                        <a:rPr lang="en-NZ" sz="1200" kern="1200" dirty="0">
                          <a:solidFill>
                            <a:schemeClr val="dk1"/>
                          </a:solidFill>
                          <a:latin typeface="+mn-lt"/>
                          <a:ea typeface="+mn-ea"/>
                          <a:cs typeface="+mn-cs"/>
                        </a:rPr>
                        <a:t> Māori lens (2).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Trauma informed questions need to be included, however, structure needs to be put in place so the conversation doesn’t re-trigger or re-traumatise </a:t>
                      </a:r>
                      <a:r>
                        <a:rPr lang="en-NZ" sz="1200" kern="1200" dirty="0" err="1">
                          <a:solidFill>
                            <a:schemeClr val="dk1"/>
                          </a:solidFill>
                          <a:latin typeface="+mn-lt"/>
                          <a:ea typeface="+mn-ea"/>
                          <a:cs typeface="+mn-cs"/>
                        </a:rPr>
                        <a:t>rangatahi</a:t>
                      </a:r>
                      <a:r>
                        <a:rPr lang="en-NZ" sz="1200" kern="1200" dirty="0">
                          <a:solidFill>
                            <a:schemeClr val="dk1"/>
                          </a:solidFill>
                          <a:latin typeface="+mn-lt"/>
                          <a:ea typeface="+mn-ea"/>
                          <a:cs typeface="+mn-cs"/>
                        </a:rPr>
                        <a:t> (3).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Assessment questions need to incorporate </a:t>
                      </a:r>
                      <a:r>
                        <a:rPr lang="en-NZ" sz="1200" kern="1200" dirty="0" err="1">
                          <a:solidFill>
                            <a:schemeClr val="dk1"/>
                          </a:solidFill>
                          <a:latin typeface="+mn-lt"/>
                          <a:ea typeface="+mn-ea"/>
                          <a:cs typeface="+mn-cs"/>
                        </a:rPr>
                        <a:t>rangatahi</a:t>
                      </a:r>
                      <a:r>
                        <a:rPr lang="en-NZ" sz="1200" kern="1200" dirty="0">
                          <a:solidFill>
                            <a:schemeClr val="dk1"/>
                          </a:solidFill>
                          <a:latin typeface="+mn-lt"/>
                          <a:ea typeface="+mn-ea"/>
                          <a:cs typeface="+mn-cs"/>
                        </a:rPr>
                        <a:t> voice; be described in a way that connects with </a:t>
                      </a:r>
                      <a:r>
                        <a:rPr lang="en-NZ" sz="1200" kern="1200" dirty="0" err="1">
                          <a:solidFill>
                            <a:schemeClr val="dk1"/>
                          </a:solidFill>
                          <a:latin typeface="+mn-lt"/>
                          <a:ea typeface="+mn-ea"/>
                          <a:cs typeface="+mn-cs"/>
                        </a:rPr>
                        <a:t>rangatahi</a:t>
                      </a:r>
                      <a:r>
                        <a:rPr lang="en-NZ" sz="1200" kern="1200" dirty="0">
                          <a:solidFill>
                            <a:schemeClr val="dk1"/>
                          </a:solidFill>
                          <a:latin typeface="+mn-lt"/>
                          <a:ea typeface="+mn-ea"/>
                          <a:cs typeface="+mn-cs"/>
                        </a:rPr>
                        <a:t> (2). </a:t>
                      </a:r>
                    </a:p>
                  </a:txBody>
                  <a:tcPr anchor="ctr">
                    <a:solidFill>
                      <a:schemeClr val="bg1"/>
                    </a:solidFill>
                  </a:tcPr>
                </a:tc>
                <a:extLst>
                  <a:ext uri="{0D108BD9-81ED-4DB2-BD59-A6C34878D82A}">
                    <a16:rowId xmlns:a16="http://schemas.microsoft.com/office/drawing/2014/main" val="3017456789"/>
                  </a:ext>
                </a:extLst>
              </a:tr>
            </a:tbl>
          </a:graphicData>
        </a:graphic>
      </p:graphicFrame>
      <p:sp>
        <p:nvSpPr>
          <p:cNvPr id="4" name="Title 3">
            <a:extLst>
              <a:ext uri="{FF2B5EF4-FFF2-40B4-BE49-F238E27FC236}">
                <a16:creationId xmlns:a16="http://schemas.microsoft.com/office/drawing/2014/main" id="{4EF14123-76A4-40FC-86F3-9BC4C4ADE240}"/>
              </a:ext>
            </a:extLst>
          </p:cNvPr>
          <p:cNvSpPr>
            <a:spLocks noGrp="1"/>
          </p:cNvSpPr>
          <p:nvPr>
            <p:ph type="title"/>
          </p:nvPr>
        </p:nvSpPr>
        <p:spPr/>
        <p:txBody>
          <a:bodyPr/>
          <a:lstStyle/>
          <a:p>
            <a:r>
              <a:rPr lang="en-NZ" err="1">
                <a:latin typeface="Calibri"/>
                <a:ea typeface="Open Sans"/>
                <a:cs typeface="Calibri"/>
              </a:rPr>
              <a:t>Te</a:t>
            </a:r>
            <a:r>
              <a:rPr lang="en-NZ">
                <a:latin typeface="Calibri"/>
                <a:ea typeface="Open Sans"/>
                <a:cs typeface="Calibri"/>
              </a:rPr>
              <a:t> </a:t>
            </a:r>
            <a:r>
              <a:rPr lang="en-NZ" err="1">
                <a:latin typeface="Calibri"/>
                <a:ea typeface="Open Sans"/>
                <a:cs typeface="Calibri"/>
              </a:rPr>
              <a:t>Pō</a:t>
            </a:r>
            <a:r>
              <a:rPr lang="en-NZ">
                <a:latin typeface="Calibri"/>
                <a:ea typeface="Open Sans"/>
                <a:cs typeface="Calibri"/>
              </a:rPr>
              <a:t>: </a:t>
            </a:r>
            <a:r>
              <a:rPr lang="en-NZ" b="0">
                <a:latin typeface="Calibri"/>
                <a:ea typeface="Open Sans"/>
                <a:cs typeface="Calibri"/>
              </a:rPr>
              <a:t>Whakakōrero</a:t>
            </a:r>
            <a:r>
              <a:rPr lang="en-NZ">
                <a:latin typeface="Calibri"/>
                <a:ea typeface="Open Sans"/>
                <a:cs typeface="Calibri"/>
              </a:rPr>
              <a:t> </a:t>
            </a:r>
            <a:r>
              <a:rPr lang="en-NZ" b="0">
                <a:latin typeface="Calibri"/>
                <a:ea typeface="Open Sans"/>
                <a:cs typeface="Calibri"/>
              </a:rPr>
              <a:t>| Engagement </a:t>
            </a:r>
            <a:endParaRPr lang="en-NZ" b="0"/>
          </a:p>
        </p:txBody>
      </p:sp>
      <p:sp>
        <p:nvSpPr>
          <p:cNvPr id="33" name="Freeform 249">
            <a:extLst>
              <a:ext uri="{FF2B5EF4-FFF2-40B4-BE49-F238E27FC236}">
                <a16:creationId xmlns:a16="http://schemas.microsoft.com/office/drawing/2014/main" id="{0E74761E-F2F1-4EBD-9E68-FCCE44D2C65E}"/>
              </a:ext>
            </a:extLst>
          </p:cNvPr>
          <p:cNvSpPr>
            <a:spLocks noChangeAspect="1" noEditPoints="1"/>
          </p:cNvSpPr>
          <p:nvPr/>
        </p:nvSpPr>
        <p:spPr bwMode="auto">
          <a:xfrm>
            <a:off x="366777" y="2172273"/>
            <a:ext cx="490113" cy="490113"/>
          </a:xfrm>
          <a:custGeom>
            <a:avLst/>
            <a:gdLst>
              <a:gd name="T0" fmla="*/ 359 w 512"/>
              <a:gd name="T1" fmla="*/ 182 h 512"/>
              <a:gd name="T2" fmla="*/ 374 w 512"/>
              <a:gd name="T3" fmla="*/ 197 h 512"/>
              <a:gd name="T4" fmla="*/ 329 w 512"/>
              <a:gd name="T5" fmla="*/ 242 h 512"/>
              <a:gd name="T6" fmla="*/ 313 w 512"/>
              <a:gd name="T7" fmla="*/ 227 h 512"/>
              <a:gd name="T8" fmla="*/ 359 w 512"/>
              <a:gd name="T9" fmla="*/ 182 h 512"/>
              <a:gd name="T10" fmla="*/ 217 w 512"/>
              <a:gd name="T11" fmla="*/ 324 h 512"/>
              <a:gd name="T12" fmla="*/ 210 w 512"/>
              <a:gd name="T13" fmla="*/ 346 h 512"/>
              <a:gd name="T14" fmla="*/ 232 w 512"/>
              <a:gd name="T15" fmla="*/ 339 h 512"/>
              <a:gd name="T16" fmla="*/ 313 w 512"/>
              <a:gd name="T17" fmla="*/ 257 h 512"/>
              <a:gd name="T18" fmla="*/ 298 w 512"/>
              <a:gd name="T19" fmla="*/ 242 h 512"/>
              <a:gd name="T20" fmla="*/ 217 w 512"/>
              <a:gd name="T21" fmla="*/ 324 h 512"/>
              <a:gd name="T22" fmla="*/ 512 w 512"/>
              <a:gd name="T23" fmla="*/ 256 h 512"/>
              <a:gd name="T24" fmla="*/ 256 w 512"/>
              <a:gd name="T25" fmla="*/ 512 h 512"/>
              <a:gd name="T26" fmla="*/ 0 w 512"/>
              <a:gd name="T27" fmla="*/ 256 h 512"/>
              <a:gd name="T28" fmla="*/ 256 w 512"/>
              <a:gd name="T29" fmla="*/ 0 h 512"/>
              <a:gd name="T30" fmla="*/ 512 w 512"/>
              <a:gd name="T31" fmla="*/ 256 h 512"/>
              <a:gd name="T32" fmla="*/ 143 w 512"/>
              <a:gd name="T33" fmla="*/ 327 h 512"/>
              <a:gd name="T34" fmla="*/ 153 w 512"/>
              <a:gd name="T35" fmla="*/ 319 h 512"/>
              <a:gd name="T36" fmla="*/ 194 w 512"/>
              <a:gd name="T37" fmla="*/ 263 h 512"/>
              <a:gd name="T38" fmla="*/ 105 w 512"/>
              <a:gd name="T39" fmla="*/ 234 h 512"/>
              <a:gd name="T40" fmla="*/ 96 w 512"/>
              <a:gd name="T41" fmla="*/ 246 h 512"/>
              <a:gd name="T42" fmla="*/ 107 w 512"/>
              <a:gd name="T43" fmla="*/ 256 h 512"/>
              <a:gd name="T44" fmla="*/ 174 w 512"/>
              <a:gd name="T45" fmla="*/ 269 h 512"/>
              <a:gd name="T46" fmla="*/ 145 w 512"/>
              <a:gd name="T47" fmla="*/ 299 h 512"/>
              <a:gd name="T48" fmla="*/ 122 w 512"/>
              <a:gd name="T49" fmla="*/ 326 h 512"/>
              <a:gd name="T50" fmla="*/ 143 w 512"/>
              <a:gd name="T51" fmla="*/ 360 h 512"/>
              <a:gd name="T52" fmla="*/ 149 w 512"/>
              <a:gd name="T53" fmla="*/ 362 h 512"/>
              <a:gd name="T54" fmla="*/ 158 w 512"/>
              <a:gd name="T55" fmla="*/ 358 h 512"/>
              <a:gd name="T56" fmla="*/ 155 w 512"/>
              <a:gd name="T57" fmla="*/ 343 h 512"/>
              <a:gd name="T58" fmla="*/ 143 w 512"/>
              <a:gd name="T59" fmla="*/ 327 h 512"/>
              <a:gd name="T60" fmla="*/ 400 w 512"/>
              <a:gd name="T61" fmla="*/ 197 h 512"/>
              <a:gd name="T62" fmla="*/ 396 w 512"/>
              <a:gd name="T63" fmla="*/ 190 h 512"/>
              <a:gd name="T64" fmla="*/ 366 w 512"/>
              <a:gd name="T65" fmla="*/ 159 h 512"/>
              <a:gd name="T66" fmla="*/ 351 w 512"/>
              <a:gd name="T67" fmla="*/ 159 h 512"/>
              <a:gd name="T68" fmla="*/ 291 w 512"/>
              <a:gd name="T69" fmla="*/ 220 h 512"/>
              <a:gd name="T70" fmla="*/ 200 w 512"/>
              <a:gd name="T71" fmla="*/ 310 h 512"/>
              <a:gd name="T72" fmla="*/ 198 w 512"/>
              <a:gd name="T73" fmla="*/ 314 h 512"/>
              <a:gd name="T74" fmla="*/ 183 w 512"/>
              <a:gd name="T75" fmla="*/ 360 h 512"/>
              <a:gd name="T76" fmla="*/ 185 w 512"/>
              <a:gd name="T77" fmla="*/ 371 h 512"/>
              <a:gd name="T78" fmla="*/ 193 w 512"/>
              <a:gd name="T79" fmla="*/ 374 h 512"/>
              <a:gd name="T80" fmla="*/ 196 w 512"/>
              <a:gd name="T81" fmla="*/ 373 h 512"/>
              <a:gd name="T82" fmla="*/ 241 w 512"/>
              <a:gd name="T83" fmla="*/ 358 h 512"/>
              <a:gd name="T84" fmla="*/ 246 w 512"/>
              <a:gd name="T85" fmla="*/ 356 h 512"/>
              <a:gd name="T86" fmla="*/ 336 w 512"/>
              <a:gd name="T87" fmla="*/ 265 h 512"/>
              <a:gd name="T88" fmla="*/ 396 w 512"/>
              <a:gd name="T89" fmla="*/ 205 h 512"/>
              <a:gd name="T90" fmla="*/ 400 w 512"/>
              <a:gd name="T91" fmla="*/ 19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2" h="512">
                <a:moveTo>
                  <a:pt x="359" y="182"/>
                </a:moveTo>
                <a:cubicBezTo>
                  <a:pt x="374" y="197"/>
                  <a:pt x="374" y="197"/>
                  <a:pt x="374" y="197"/>
                </a:cubicBezTo>
                <a:cubicBezTo>
                  <a:pt x="329" y="242"/>
                  <a:pt x="329" y="242"/>
                  <a:pt x="329" y="242"/>
                </a:cubicBezTo>
                <a:cubicBezTo>
                  <a:pt x="313" y="227"/>
                  <a:pt x="313" y="227"/>
                  <a:pt x="313" y="227"/>
                </a:cubicBezTo>
                <a:lnTo>
                  <a:pt x="359" y="182"/>
                </a:lnTo>
                <a:close/>
                <a:moveTo>
                  <a:pt x="217" y="324"/>
                </a:moveTo>
                <a:cubicBezTo>
                  <a:pt x="210" y="346"/>
                  <a:pt x="210" y="346"/>
                  <a:pt x="210" y="346"/>
                </a:cubicBezTo>
                <a:cubicBezTo>
                  <a:pt x="232" y="339"/>
                  <a:pt x="232" y="339"/>
                  <a:pt x="232" y="339"/>
                </a:cubicBezTo>
                <a:cubicBezTo>
                  <a:pt x="313" y="257"/>
                  <a:pt x="313" y="257"/>
                  <a:pt x="313" y="257"/>
                </a:cubicBezTo>
                <a:cubicBezTo>
                  <a:pt x="298" y="242"/>
                  <a:pt x="298" y="242"/>
                  <a:pt x="298" y="242"/>
                </a:cubicBezTo>
                <a:lnTo>
                  <a:pt x="217" y="324"/>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43" y="327"/>
                </a:moveTo>
                <a:cubicBezTo>
                  <a:pt x="143" y="325"/>
                  <a:pt x="147" y="322"/>
                  <a:pt x="153" y="319"/>
                </a:cubicBezTo>
                <a:cubicBezTo>
                  <a:pt x="183" y="305"/>
                  <a:pt x="200" y="283"/>
                  <a:pt x="194" y="263"/>
                </a:cubicBezTo>
                <a:cubicBezTo>
                  <a:pt x="191" y="250"/>
                  <a:pt x="175" y="228"/>
                  <a:pt x="105" y="234"/>
                </a:cubicBezTo>
                <a:cubicBezTo>
                  <a:pt x="100" y="235"/>
                  <a:pt x="95" y="240"/>
                  <a:pt x="96" y="246"/>
                </a:cubicBezTo>
                <a:cubicBezTo>
                  <a:pt x="96" y="252"/>
                  <a:pt x="101" y="256"/>
                  <a:pt x="107" y="256"/>
                </a:cubicBezTo>
                <a:cubicBezTo>
                  <a:pt x="156" y="251"/>
                  <a:pt x="172" y="262"/>
                  <a:pt x="174" y="269"/>
                </a:cubicBezTo>
                <a:cubicBezTo>
                  <a:pt x="176" y="276"/>
                  <a:pt x="165" y="290"/>
                  <a:pt x="145" y="299"/>
                </a:cubicBezTo>
                <a:cubicBezTo>
                  <a:pt x="130" y="306"/>
                  <a:pt x="123" y="315"/>
                  <a:pt x="122" y="326"/>
                </a:cubicBezTo>
                <a:cubicBezTo>
                  <a:pt x="120" y="344"/>
                  <a:pt x="141" y="359"/>
                  <a:pt x="143" y="360"/>
                </a:cubicBezTo>
                <a:cubicBezTo>
                  <a:pt x="145" y="362"/>
                  <a:pt x="147" y="362"/>
                  <a:pt x="149" y="362"/>
                </a:cubicBezTo>
                <a:cubicBezTo>
                  <a:pt x="152" y="362"/>
                  <a:pt x="156" y="361"/>
                  <a:pt x="158" y="358"/>
                </a:cubicBezTo>
                <a:cubicBezTo>
                  <a:pt x="161" y="353"/>
                  <a:pt x="160" y="346"/>
                  <a:pt x="155" y="343"/>
                </a:cubicBezTo>
                <a:cubicBezTo>
                  <a:pt x="151" y="340"/>
                  <a:pt x="143" y="332"/>
                  <a:pt x="143" y="327"/>
                </a:cubicBezTo>
                <a:close/>
                <a:moveTo>
                  <a:pt x="400" y="197"/>
                </a:moveTo>
                <a:cubicBezTo>
                  <a:pt x="400" y="194"/>
                  <a:pt x="398" y="192"/>
                  <a:pt x="396" y="190"/>
                </a:cubicBezTo>
                <a:cubicBezTo>
                  <a:pt x="366" y="159"/>
                  <a:pt x="366" y="159"/>
                  <a:pt x="366" y="159"/>
                </a:cubicBezTo>
                <a:cubicBezTo>
                  <a:pt x="362" y="155"/>
                  <a:pt x="355" y="155"/>
                  <a:pt x="351" y="159"/>
                </a:cubicBezTo>
                <a:cubicBezTo>
                  <a:pt x="291" y="220"/>
                  <a:pt x="291" y="220"/>
                  <a:pt x="291" y="220"/>
                </a:cubicBezTo>
                <a:cubicBezTo>
                  <a:pt x="200" y="310"/>
                  <a:pt x="200" y="310"/>
                  <a:pt x="200" y="310"/>
                </a:cubicBezTo>
                <a:cubicBezTo>
                  <a:pt x="199" y="311"/>
                  <a:pt x="198" y="313"/>
                  <a:pt x="198" y="314"/>
                </a:cubicBezTo>
                <a:cubicBezTo>
                  <a:pt x="183" y="360"/>
                  <a:pt x="183" y="360"/>
                  <a:pt x="183" y="360"/>
                </a:cubicBezTo>
                <a:cubicBezTo>
                  <a:pt x="181" y="364"/>
                  <a:pt x="182" y="368"/>
                  <a:pt x="185" y="371"/>
                </a:cubicBezTo>
                <a:cubicBezTo>
                  <a:pt x="187" y="373"/>
                  <a:pt x="190" y="374"/>
                  <a:pt x="193" y="374"/>
                </a:cubicBezTo>
                <a:cubicBezTo>
                  <a:pt x="194" y="374"/>
                  <a:pt x="195" y="374"/>
                  <a:pt x="196" y="373"/>
                </a:cubicBezTo>
                <a:cubicBezTo>
                  <a:pt x="241" y="358"/>
                  <a:pt x="241" y="358"/>
                  <a:pt x="241" y="358"/>
                </a:cubicBezTo>
                <a:cubicBezTo>
                  <a:pt x="243" y="358"/>
                  <a:pt x="244" y="357"/>
                  <a:pt x="246" y="356"/>
                </a:cubicBezTo>
                <a:cubicBezTo>
                  <a:pt x="336" y="265"/>
                  <a:pt x="336" y="265"/>
                  <a:pt x="336" y="265"/>
                </a:cubicBezTo>
                <a:cubicBezTo>
                  <a:pt x="396" y="205"/>
                  <a:pt x="396" y="205"/>
                  <a:pt x="396" y="205"/>
                </a:cubicBezTo>
                <a:cubicBezTo>
                  <a:pt x="398" y="203"/>
                  <a:pt x="400" y="200"/>
                  <a:pt x="400" y="197"/>
                </a:cubicBezTo>
                <a:close/>
              </a:path>
            </a:pathLst>
          </a:custGeom>
          <a:solidFill>
            <a:schemeClr val="accent3"/>
          </a:solidFill>
          <a:ln>
            <a:noFill/>
          </a:ln>
        </p:spPr>
        <p:txBody>
          <a:bodyPr vert="horz" wrap="square" lIns="121446" tIns="60723" rIns="121446" bIns="60723" numCol="1" anchor="t" anchorCtr="0" compatLnSpc="1">
            <a:prstTxWarp prst="textNoShape">
              <a:avLst/>
            </a:prstTxWarp>
          </a:bodyPr>
          <a:lstStyle/>
          <a:p>
            <a:endParaRPr lang="en-GB" sz="319"/>
          </a:p>
        </p:txBody>
      </p:sp>
      <p:graphicFrame>
        <p:nvGraphicFramePr>
          <p:cNvPr id="38" name="Table 37">
            <a:extLst>
              <a:ext uri="{FF2B5EF4-FFF2-40B4-BE49-F238E27FC236}">
                <a16:creationId xmlns:a16="http://schemas.microsoft.com/office/drawing/2014/main" id="{2C9DA796-4806-4955-8927-7C4186F088A7}"/>
              </a:ext>
            </a:extLst>
          </p:cNvPr>
          <p:cNvGraphicFramePr>
            <a:graphicFrameLocks noGrp="1"/>
          </p:cNvGraphicFramePr>
          <p:nvPr>
            <p:extLst>
              <p:ext uri="{D42A27DB-BD31-4B8C-83A1-F6EECF244321}">
                <p14:modId xmlns:p14="http://schemas.microsoft.com/office/powerpoint/2010/main" val="243948600"/>
              </p:ext>
            </p:extLst>
          </p:nvPr>
        </p:nvGraphicFramePr>
        <p:xfrm>
          <a:off x="906540" y="5658492"/>
          <a:ext cx="9385529" cy="1188720"/>
        </p:xfrm>
        <a:graphic>
          <a:graphicData uri="http://schemas.openxmlformats.org/drawingml/2006/table">
            <a:tbl>
              <a:tblPr>
                <a:tableStyleId>{5C22544A-7EE6-4342-B048-85BDC9FD1C3A}</a:tableStyleId>
              </a:tblPr>
              <a:tblGrid>
                <a:gridCol w="1365611">
                  <a:extLst>
                    <a:ext uri="{9D8B030D-6E8A-4147-A177-3AD203B41FA5}">
                      <a16:colId xmlns:a16="http://schemas.microsoft.com/office/drawing/2014/main" val="2130118984"/>
                    </a:ext>
                  </a:extLst>
                </a:gridCol>
                <a:gridCol w="8019918">
                  <a:extLst>
                    <a:ext uri="{9D8B030D-6E8A-4147-A177-3AD203B41FA5}">
                      <a16:colId xmlns:a16="http://schemas.microsoft.com/office/drawing/2014/main" val="752269613"/>
                    </a:ext>
                  </a:extLst>
                </a:gridCol>
              </a:tblGrid>
              <a:tr h="0">
                <a:tc>
                  <a:txBody>
                    <a:bodyPr/>
                    <a:lstStyle/>
                    <a:p>
                      <a:pPr marL="0" indent="0" algn="l">
                        <a:spcAft>
                          <a:spcPts val="0"/>
                        </a:spcAft>
                        <a:buFont typeface="Arial" panose="020B0604020202020204" pitchFamily="34" charset="0"/>
                        <a:buNone/>
                      </a:pPr>
                      <a:r>
                        <a:rPr lang="en-NZ" sz="1400" b="1"/>
                        <a:t>Assessment vs. </a:t>
                      </a:r>
                    </a:p>
                    <a:p>
                      <a:pPr marL="0" indent="0" algn="l">
                        <a:spcAft>
                          <a:spcPts val="0"/>
                        </a:spcAft>
                        <a:buFont typeface="Arial" panose="020B0604020202020204" pitchFamily="34" charset="0"/>
                        <a:buNone/>
                      </a:pPr>
                      <a:r>
                        <a:rPr lang="en-NZ" sz="1400" b="1"/>
                        <a:t>Education</a:t>
                      </a:r>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The year 9 assessment starts the formation of relationships early on with the SBHS (2).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At the start of college, there needs to be more education and support around what is discussed in HEEADSSS (2).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The approach of the service needs to be looked at across ones schooling journey. Particularly, focusing on education and engagement  in the early years of college, with an assessment coming later (2,3).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Many rangatahi expressed there were no ongoing services or check in points following the HEEADSSS assessment and felt disconnected to SBHS through their schooling journey (3).</a:t>
                      </a:r>
                    </a:p>
                  </a:txBody>
                  <a:tcPr anchor="ctr">
                    <a:solidFill>
                      <a:schemeClr val="bg1"/>
                    </a:solidFill>
                  </a:tcPr>
                </a:tc>
                <a:extLst>
                  <a:ext uri="{0D108BD9-81ED-4DB2-BD59-A6C34878D82A}">
                    <a16:rowId xmlns:a16="http://schemas.microsoft.com/office/drawing/2014/main" val="3017456789"/>
                  </a:ext>
                </a:extLst>
              </a:tr>
            </a:tbl>
          </a:graphicData>
        </a:graphic>
      </p:graphicFrame>
      <p:graphicFrame>
        <p:nvGraphicFramePr>
          <p:cNvPr id="39" name="Table 38">
            <a:extLst>
              <a:ext uri="{FF2B5EF4-FFF2-40B4-BE49-F238E27FC236}">
                <a16:creationId xmlns:a16="http://schemas.microsoft.com/office/drawing/2014/main" id="{F26BBB5F-735C-48D3-9DD4-A8BE8955235D}"/>
              </a:ext>
            </a:extLst>
          </p:cNvPr>
          <p:cNvGraphicFramePr>
            <a:graphicFrameLocks noGrp="1"/>
          </p:cNvGraphicFramePr>
          <p:nvPr>
            <p:extLst>
              <p:ext uri="{D42A27DB-BD31-4B8C-83A1-F6EECF244321}">
                <p14:modId xmlns:p14="http://schemas.microsoft.com/office/powerpoint/2010/main" val="3740088177"/>
              </p:ext>
            </p:extLst>
          </p:nvPr>
        </p:nvGraphicFramePr>
        <p:xfrm>
          <a:off x="906541" y="3877891"/>
          <a:ext cx="9416724" cy="1554480"/>
        </p:xfrm>
        <a:graphic>
          <a:graphicData uri="http://schemas.openxmlformats.org/drawingml/2006/table">
            <a:tbl>
              <a:tblPr>
                <a:tableStyleId>{5C22544A-7EE6-4342-B048-85BDC9FD1C3A}</a:tableStyleId>
              </a:tblPr>
              <a:tblGrid>
                <a:gridCol w="1362939">
                  <a:extLst>
                    <a:ext uri="{9D8B030D-6E8A-4147-A177-3AD203B41FA5}">
                      <a16:colId xmlns:a16="http://schemas.microsoft.com/office/drawing/2014/main" val="2130118984"/>
                    </a:ext>
                  </a:extLst>
                </a:gridCol>
                <a:gridCol w="8053785">
                  <a:extLst>
                    <a:ext uri="{9D8B030D-6E8A-4147-A177-3AD203B41FA5}">
                      <a16:colId xmlns:a16="http://schemas.microsoft.com/office/drawing/2014/main" val="752269613"/>
                    </a:ext>
                  </a:extLst>
                </a:gridCol>
              </a:tblGrid>
              <a:tr h="253278">
                <a:tc>
                  <a:txBody>
                    <a:bodyPr/>
                    <a:lstStyle/>
                    <a:p>
                      <a:pPr marL="0" indent="0">
                        <a:spcAft>
                          <a:spcPts val="0"/>
                        </a:spcAft>
                        <a:buFont typeface="Arial" panose="020B0604020202020204" pitchFamily="34" charset="0"/>
                        <a:buNone/>
                      </a:pPr>
                      <a:r>
                        <a:rPr lang="en-NZ" sz="1400" b="1"/>
                        <a:t>Conducting Assessments</a:t>
                      </a:r>
                      <a:endParaRPr lang="en-NZ" sz="1000" b="1" i="1"/>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Rangatahi connect better with health professionals who can relate to their culture and lived experiences; representation is key for relationships (3).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Health professionals need to be equipped and resilient to trauma informed experiences (3).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The level of competency and awareness of the rainbow world is ‘not up to speed’ and the workforce needs continuous training in this space (3).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Success is dependent on the skills of the staff conducting them (2).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Good relationships and high trust allows the student to feel comfortable enough to open up (3).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dirty="0">
                          <a:solidFill>
                            <a:schemeClr val="dk1"/>
                          </a:solidFill>
                          <a:latin typeface="+mn-lt"/>
                          <a:ea typeface="+mn-ea"/>
                          <a:cs typeface="+mn-cs"/>
                        </a:rPr>
                        <a:t>Over two-thirds (71%) of staff found the Year 9 Youth Health Assessment ‘Very Useful’ or ‘Useful’ (2). </a:t>
                      </a:r>
                    </a:p>
                  </a:txBody>
                  <a:tcPr anchor="ctr">
                    <a:solidFill>
                      <a:schemeClr val="bg1"/>
                    </a:solidFill>
                  </a:tcPr>
                </a:tc>
                <a:extLst>
                  <a:ext uri="{0D108BD9-81ED-4DB2-BD59-A6C34878D82A}">
                    <a16:rowId xmlns:a16="http://schemas.microsoft.com/office/drawing/2014/main" val="3017456789"/>
                  </a:ext>
                </a:extLst>
              </a:tr>
            </a:tbl>
          </a:graphicData>
        </a:graphic>
      </p:graphicFrame>
      <p:sp>
        <p:nvSpPr>
          <p:cNvPr id="40" name="Graphic 4">
            <a:extLst>
              <a:ext uri="{FF2B5EF4-FFF2-40B4-BE49-F238E27FC236}">
                <a16:creationId xmlns:a16="http://schemas.microsoft.com/office/drawing/2014/main" id="{BFB66E44-3628-426B-BFEA-75B210985566}"/>
              </a:ext>
            </a:extLst>
          </p:cNvPr>
          <p:cNvSpPr>
            <a:spLocks noChangeAspect="1"/>
          </p:cNvSpPr>
          <p:nvPr/>
        </p:nvSpPr>
        <p:spPr>
          <a:xfrm>
            <a:off x="401236" y="5996990"/>
            <a:ext cx="482066" cy="511723"/>
          </a:xfrm>
          <a:custGeom>
            <a:avLst/>
            <a:gdLst>
              <a:gd name="connsiteX0" fmla="*/ 181474 w 362309"/>
              <a:gd name="connsiteY0" fmla="*/ 0 h 361971"/>
              <a:gd name="connsiteX1" fmla="*/ 0 w 362309"/>
              <a:gd name="connsiteY1" fmla="*/ 180667 h 361971"/>
              <a:gd name="connsiteX2" fmla="*/ 180835 w 362309"/>
              <a:gd name="connsiteY2" fmla="*/ 361972 h 361971"/>
              <a:gd name="connsiteX3" fmla="*/ 362310 w 362309"/>
              <a:gd name="connsiteY3" fmla="*/ 181305 h 361971"/>
              <a:gd name="connsiteX4" fmla="*/ 362310 w 362309"/>
              <a:gd name="connsiteY4" fmla="*/ 181305 h 361971"/>
              <a:gd name="connsiteX5" fmla="*/ 181474 w 362309"/>
              <a:gd name="connsiteY5" fmla="*/ 0 h 361971"/>
              <a:gd name="connsiteX6" fmla="*/ 181474 w 362309"/>
              <a:gd name="connsiteY6" fmla="*/ 0 h 361971"/>
              <a:gd name="connsiteX7" fmla="*/ 106712 w 362309"/>
              <a:gd name="connsiteY7" fmla="*/ 195988 h 361971"/>
              <a:gd name="connsiteX8" fmla="*/ 116297 w 362309"/>
              <a:gd name="connsiteY8" fmla="*/ 173644 h 361971"/>
              <a:gd name="connsiteX9" fmla="*/ 113741 w 362309"/>
              <a:gd name="connsiteY9" fmla="*/ 146832 h 361971"/>
              <a:gd name="connsiteX10" fmla="*/ 96488 w 362309"/>
              <a:gd name="connsiteY10" fmla="*/ 139171 h 361971"/>
              <a:gd name="connsiteX11" fmla="*/ 79235 w 362309"/>
              <a:gd name="connsiteY11" fmla="*/ 146832 h 361971"/>
              <a:gd name="connsiteX12" fmla="*/ 76679 w 362309"/>
              <a:gd name="connsiteY12" fmla="*/ 173644 h 361971"/>
              <a:gd name="connsiteX13" fmla="*/ 86264 w 362309"/>
              <a:gd name="connsiteY13" fmla="*/ 195988 h 361971"/>
              <a:gd name="connsiteX14" fmla="*/ 79235 w 362309"/>
              <a:gd name="connsiteY14" fmla="*/ 225993 h 361971"/>
              <a:gd name="connsiteX15" fmla="*/ 63899 w 362309"/>
              <a:gd name="connsiteY15" fmla="*/ 230462 h 361971"/>
              <a:gd name="connsiteX16" fmla="*/ 51119 w 362309"/>
              <a:gd name="connsiteY16" fmla="*/ 233654 h 361971"/>
              <a:gd name="connsiteX17" fmla="*/ 47925 w 362309"/>
              <a:gd name="connsiteY17" fmla="*/ 234930 h 361971"/>
              <a:gd name="connsiteX18" fmla="*/ 41535 w 362309"/>
              <a:gd name="connsiteY18" fmla="*/ 228546 h 361971"/>
              <a:gd name="connsiteX19" fmla="*/ 44730 w 362309"/>
              <a:gd name="connsiteY19" fmla="*/ 222801 h 361971"/>
              <a:gd name="connsiteX20" fmla="*/ 61982 w 362309"/>
              <a:gd name="connsiteY20" fmla="*/ 217694 h 361971"/>
              <a:gd name="connsiteX21" fmla="*/ 72206 w 362309"/>
              <a:gd name="connsiteY21" fmla="*/ 215140 h 361971"/>
              <a:gd name="connsiteX22" fmla="*/ 75401 w 362309"/>
              <a:gd name="connsiteY22" fmla="*/ 203011 h 361971"/>
              <a:gd name="connsiteX23" fmla="*/ 63899 w 362309"/>
              <a:gd name="connsiteY23" fmla="*/ 176836 h 361971"/>
              <a:gd name="connsiteX24" fmla="*/ 69011 w 362309"/>
              <a:gd name="connsiteY24" fmla="*/ 139171 h 361971"/>
              <a:gd name="connsiteX25" fmla="*/ 96488 w 362309"/>
              <a:gd name="connsiteY25" fmla="*/ 127041 h 361971"/>
              <a:gd name="connsiteX26" fmla="*/ 123326 w 362309"/>
              <a:gd name="connsiteY26" fmla="*/ 139171 h 361971"/>
              <a:gd name="connsiteX27" fmla="*/ 128438 w 362309"/>
              <a:gd name="connsiteY27" fmla="*/ 176836 h 361971"/>
              <a:gd name="connsiteX28" fmla="*/ 116936 w 362309"/>
              <a:gd name="connsiteY28" fmla="*/ 203649 h 361971"/>
              <a:gd name="connsiteX29" fmla="*/ 120770 w 362309"/>
              <a:gd name="connsiteY29" fmla="*/ 215779 h 361971"/>
              <a:gd name="connsiteX30" fmla="*/ 122048 w 362309"/>
              <a:gd name="connsiteY30" fmla="*/ 224716 h 361971"/>
              <a:gd name="connsiteX31" fmla="*/ 113102 w 362309"/>
              <a:gd name="connsiteY31" fmla="*/ 225993 h 361971"/>
              <a:gd name="connsiteX32" fmla="*/ 106712 w 362309"/>
              <a:gd name="connsiteY32" fmla="*/ 195988 h 361971"/>
              <a:gd name="connsiteX33" fmla="*/ 250486 w 362309"/>
              <a:gd name="connsiteY33" fmla="*/ 243868 h 361971"/>
              <a:gd name="connsiteX34" fmla="*/ 244735 w 362309"/>
              <a:gd name="connsiteY34" fmla="*/ 247698 h 361971"/>
              <a:gd name="connsiteX35" fmla="*/ 242179 w 362309"/>
              <a:gd name="connsiteY35" fmla="*/ 247060 h 361971"/>
              <a:gd name="connsiteX36" fmla="*/ 223009 w 362309"/>
              <a:gd name="connsiteY36" fmla="*/ 243230 h 361971"/>
              <a:gd name="connsiteX37" fmla="*/ 207034 w 362309"/>
              <a:gd name="connsiteY37" fmla="*/ 240038 h 361971"/>
              <a:gd name="connsiteX38" fmla="*/ 193615 w 362309"/>
              <a:gd name="connsiteY38" fmla="*/ 218332 h 361971"/>
              <a:gd name="connsiteX39" fmla="*/ 194893 w 362309"/>
              <a:gd name="connsiteY39" fmla="*/ 201095 h 361971"/>
              <a:gd name="connsiteX40" fmla="*/ 207034 w 362309"/>
              <a:gd name="connsiteY40" fmla="*/ 171729 h 361971"/>
              <a:gd name="connsiteX41" fmla="*/ 203839 w 362309"/>
              <a:gd name="connsiteY41" fmla="*/ 135341 h 361971"/>
              <a:gd name="connsiteX42" fmla="*/ 182113 w 362309"/>
              <a:gd name="connsiteY42" fmla="*/ 125765 h 361971"/>
              <a:gd name="connsiteX43" fmla="*/ 160387 w 362309"/>
              <a:gd name="connsiteY43" fmla="*/ 135341 h 361971"/>
              <a:gd name="connsiteX44" fmla="*/ 157192 w 362309"/>
              <a:gd name="connsiteY44" fmla="*/ 171729 h 361971"/>
              <a:gd name="connsiteX45" fmla="*/ 169972 w 362309"/>
              <a:gd name="connsiteY45" fmla="*/ 201095 h 361971"/>
              <a:gd name="connsiteX46" fmla="*/ 171250 w 362309"/>
              <a:gd name="connsiteY46" fmla="*/ 218332 h 361971"/>
              <a:gd name="connsiteX47" fmla="*/ 157832 w 362309"/>
              <a:gd name="connsiteY47" fmla="*/ 240038 h 361971"/>
              <a:gd name="connsiteX48" fmla="*/ 141857 w 362309"/>
              <a:gd name="connsiteY48" fmla="*/ 243230 h 361971"/>
              <a:gd name="connsiteX49" fmla="*/ 122687 w 362309"/>
              <a:gd name="connsiteY49" fmla="*/ 247060 h 361971"/>
              <a:gd name="connsiteX50" fmla="*/ 114380 w 362309"/>
              <a:gd name="connsiteY50" fmla="*/ 243868 h 361971"/>
              <a:gd name="connsiteX51" fmla="*/ 117575 w 362309"/>
              <a:gd name="connsiteY51" fmla="*/ 235569 h 361971"/>
              <a:gd name="connsiteX52" fmla="*/ 141857 w 362309"/>
              <a:gd name="connsiteY52" fmla="*/ 230462 h 361971"/>
              <a:gd name="connsiteX53" fmla="*/ 152080 w 362309"/>
              <a:gd name="connsiteY53" fmla="*/ 228546 h 361971"/>
              <a:gd name="connsiteX54" fmla="*/ 159748 w 362309"/>
              <a:gd name="connsiteY54" fmla="*/ 208118 h 361971"/>
              <a:gd name="connsiteX55" fmla="*/ 145690 w 362309"/>
              <a:gd name="connsiteY55" fmla="*/ 174921 h 361971"/>
              <a:gd name="connsiteX56" fmla="*/ 151442 w 362309"/>
              <a:gd name="connsiteY56" fmla="*/ 127680 h 361971"/>
              <a:gd name="connsiteX57" fmla="*/ 210868 w 362309"/>
              <a:gd name="connsiteY57" fmla="*/ 124488 h 361971"/>
              <a:gd name="connsiteX58" fmla="*/ 214063 w 362309"/>
              <a:gd name="connsiteY58" fmla="*/ 127680 h 361971"/>
              <a:gd name="connsiteX59" fmla="*/ 219814 w 362309"/>
              <a:gd name="connsiteY59" fmla="*/ 174921 h 361971"/>
              <a:gd name="connsiteX60" fmla="*/ 205117 w 362309"/>
              <a:gd name="connsiteY60" fmla="*/ 208756 h 361971"/>
              <a:gd name="connsiteX61" fmla="*/ 212785 w 362309"/>
              <a:gd name="connsiteY61" fmla="*/ 228546 h 361971"/>
              <a:gd name="connsiteX62" fmla="*/ 223009 w 362309"/>
              <a:gd name="connsiteY62" fmla="*/ 230462 h 361971"/>
              <a:gd name="connsiteX63" fmla="*/ 247291 w 362309"/>
              <a:gd name="connsiteY63" fmla="*/ 235569 h 361971"/>
              <a:gd name="connsiteX64" fmla="*/ 250486 w 362309"/>
              <a:gd name="connsiteY64" fmla="*/ 243868 h 361971"/>
              <a:gd name="connsiteX65" fmla="*/ 314385 w 362309"/>
              <a:gd name="connsiteY65" fmla="*/ 234930 h 361971"/>
              <a:gd name="connsiteX66" fmla="*/ 311190 w 362309"/>
              <a:gd name="connsiteY66" fmla="*/ 233654 h 361971"/>
              <a:gd name="connsiteX67" fmla="*/ 298410 w 362309"/>
              <a:gd name="connsiteY67" fmla="*/ 230462 h 361971"/>
              <a:gd name="connsiteX68" fmla="*/ 283074 w 362309"/>
              <a:gd name="connsiteY68" fmla="*/ 225993 h 361971"/>
              <a:gd name="connsiteX69" fmla="*/ 275406 w 362309"/>
              <a:gd name="connsiteY69" fmla="*/ 195988 h 361971"/>
              <a:gd name="connsiteX70" fmla="*/ 284991 w 362309"/>
              <a:gd name="connsiteY70" fmla="*/ 173644 h 361971"/>
              <a:gd name="connsiteX71" fmla="*/ 282435 w 362309"/>
              <a:gd name="connsiteY71" fmla="*/ 146832 h 361971"/>
              <a:gd name="connsiteX72" fmla="*/ 265182 w 362309"/>
              <a:gd name="connsiteY72" fmla="*/ 139171 h 361971"/>
              <a:gd name="connsiteX73" fmla="*/ 265182 w 362309"/>
              <a:gd name="connsiteY73" fmla="*/ 139171 h 361971"/>
              <a:gd name="connsiteX74" fmla="*/ 247929 w 362309"/>
              <a:gd name="connsiteY74" fmla="*/ 146832 h 361971"/>
              <a:gd name="connsiteX75" fmla="*/ 245374 w 362309"/>
              <a:gd name="connsiteY75" fmla="*/ 173644 h 361971"/>
              <a:gd name="connsiteX76" fmla="*/ 254959 w 362309"/>
              <a:gd name="connsiteY76" fmla="*/ 195988 h 361971"/>
              <a:gd name="connsiteX77" fmla="*/ 247929 w 362309"/>
              <a:gd name="connsiteY77" fmla="*/ 225993 h 361971"/>
              <a:gd name="connsiteX78" fmla="*/ 238984 w 362309"/>
              <a:gd name="connsiteY78" fmla="*/ 224716 h 361971"/>
              <a:gd name="connsiteX79" fmla="*/ 240261 w 362309"/>
              <a:gd name="connsiteY79" fmla="*/ 215779 h 361971"/>
              <a:gd name="connsiteX80" fmla="*/ 244096 w 362309"/>
              <a:gd name="connsiteY80" fmla="*/ 203649 h 361971"/>
              <a:gd name="connsiteX81" fmla="*/ 232594 w 362309"/>
              <a:gd name="connsiteY81" fmla="*/ 177475 h 361971"/>
              <a:gd name="connsiteX82" fmla="*/ 237706 w 362309"/>
              <a:gd name="connsiteY82" fmla="*/ 139809 h 361971"/>
              <a:gd name="connsiteX83" fmla="*/ 265182 w 362309"/>
              <a:gd name="connsiteY83" fmla="*/ 127680 h 361971"/>
              <a:gd name="connsiteX84" fmla="*/ 292020 w 362309"/>
              <a:gd name="connsiteY84" fmla="*/ 139809 h 361971"/>
              <a:gd name="connsiteX85" fmla="*/ 297132 w 362309"/>
              <a:gd name="connsiteY85" fmla="*/ 177475 h 361971"/>
              <a:gd name="connsiteX86" fmla="*/ 285630 w 362309"/>
              <a:gd name="connsiteY86" fmla="*/ 204287 h 361971"/>
              <a:gd name="connsiteX87" fmla="*/ 290103 w 362309"/>
              <a:gd name="connsiteY87" fmla="*/ 216417 h 361971"/>
              <a:gd name="connsiteX88" fmla="*/ 299688 w 362309"/>
              <a:gd name="connsiteY88" fmla="*/ 218332 h 361971"/>
              <a:gd name="connsiteX89" fmla="*/ 316941 w 362309"/>
              <a:gd name="connsiteY89" fmla="*/ 223439 h 361971"/>
              <a:gd name="connsiteX90" fmla="*/ 318858 w 362309"/>
              <a:gd name="connsiteY90" fmla="*/ 232377 h 361971"/>
              <a:gd name="connsiteX91" fmla="*/ 314385 w 362309"/>
              <a:gd name="connsiteY91" fmla="*/ 234930 h 361971"/>
              <a:gd name="connsiteX92" fmla="*/ 314385 w 362309"/>
              <a:gd name="connsiteY92" fmla="*/ 234930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62309" h="361971">
                <a:moveTo>
                  <a:pt x="181474" y="0"/>
                </a:moveTo>
                <a:cubicBezTo>
                  <a:pt x="81152" y="0"/>
                  <a:pt x="0" y="81077"/>
                  <a:pt x="0" y="180667"/>
                </a:cubicBezTo>
                <a:cubicBezTo>
                  <a:pt x="0" y="280257"/>
                  <a:pt x="81152" y="361972"/>
                  <a:pt x="180835" y="361972"/>
                </a:cubicBezTo>
                <a:cubicBezTo>
                  <a:pt x="280518" y="361972"/>
                  <a:pt x="362310" y="280895"/>
                  <a:pt x="362310" y="181305"/>
                </a:cubicBezTo>
                <a:cubicBezTo>
                  <a:pt x="362310" y="181305"/>
                  <a:pt x="362310" y="181305"/>
                  <a:pt x="362310" y="181305"/>
                </a:cubicBezTo>
                <a:cubicBezTo>
                  <a:pt x="362310" y="80438"/>
                  <a:pt x="281157" y="0"/>
                  <a:pt x="181474" y="0"/>
                </a:cubicBezTo>
                <a:cubicBezTo>
                  <a:pt x="181474" y="0"/>
                  <a:pt x="181474" y="0"/>
                  <a:pt x="181474" y="0"/>
                </a:cubicBezTo>
                <a:close/>
                <a:moveTo>
                  <a:pt x="106712" y="195988"/>
                </a:moveTo>
                <a:cubicBezTo>
                  <a:pt x="111185" y="188966"/>
                  <a:pt x="114380" y="181944"/>
                  <a:pt x="116297" y="173644"/>
                </a:cubicBezTo>
                <a:cubicBezTo>
                  <a:pt x="119492" y="161515"/>
                  <a:pt x="118214" y="152577"/>
                  <a:pt x="113741" y="146832"/>
                </a:cubicBezTo>
                <a:cubicBezTo>
                  <a:pt x="109268" y="142363"/>
                  <a:pt x="102878" y="139171"/>
                  <a:pt x="96488" y="139171"/>
                </a:cubicBezTo>
                <a:cubicBezTo>
                  <a:pt x="90098" y="139171"/>
                  <a:pt x="83708" y="141724"/>
                  <a:pt x="79235" y="146832"/>
                </a:cubicBezTo>
                <a:cubicBezTo>
                  <a:pt x="74762" y="152577"/>
                  <a:pt x="74123" y="161515"/>
                  <a:pt x="76679" y="173644"/>
                </a:cubicBezTo>
                <a:cubicBezTo>
                  <a:pt x="78596" y="181305"/>
                  <a:pt x="81791" y="188966"/>
                  <a:pt x="86264" y="195988"/>
                </a:cubicBezTo>
                <a:cubicBezTo>
                  <a:pt x="91376" y="203011"/>
                  <a:pt x="88820" y="218332"/>
                  <a:pt x="79235" y="225993"/>
                </a:cubicBezTo>
                <a:cubicBezTo>
                  <a:pt x="74123" y="228546"/>
                  <a:pt x="69011" y="229823"/>
                  <a:pt x="63899" y="230462"/>
                </a:cubicBezTo>
                <a:cubicBezTo>
                  <a:pt x="59426" y="230462"/>
                  <a:pt x="54953" y="231738"/>
                  <a:pt x="51119" y="233654"/>
                </a:cubicBezTo>
                <a:cubicBezTo>
                  <a:pt x="49841" y="234292"/>
                  <a:pt x="49203" y="234930"/>
                  <a:pt x="47925" y="234930"/>
                </a:cubicBezTo>
                <a:cubicBezTo>
                  <a:pt x="44091" y="234930"/>
                  <a:pt x="41535" y="231738"/>
                  <a:pt x="41535" y="228546"/>
                </a:cubicBezTo>
                <a:cubicBezTo>
                  <a:pt x="41535" y="225993"/>
                  <a:pt x="42813" y="224078"/>
                  <a:pt x="44730" y="222801"/>
                </a:cubicBezTo>
                <a:cubicBezTo>
                  <a:pt x="49841" y="220247"/>
                  <a:pt x="56231" y="218332"/>
                  <a:pt x="61982" y="217694"/>
                </a:cubicBezTo>
                <a:cubicBezTo>
                  <a:pt x="65816" y="217694"/>
                  <a:pt x="69011" y="216417"/>
                  <a:pt x="72206" y="215140"/>
                </a:cubicBezTo>
                <a:cubicBezTo>
                  <a:pt x="75401" y="211948"/>
                  <a:pt x="76679" y="207479"/>
                  <a:pt x="75401" y="203011"/>
                </a:cubicBezTo>
                <a:cubicBezTo>
                  <a:pt x="70289" y="194711"/>
                  <a:pt x="66456" y="185774"/>
                  <a:pt x="63899" y="176836"/>
                </a:cubicBezTo>
                <a:cubicBezTo>
                  <a:pt x="60066" y="160876"/>
                  <a:pt x="61982" y="148108"/>
                  <a:pt x="69011" y="139171"/>
                </a:cubicBezTo>
                <a:cubicBezTo>
                  <a:pt x="76040" y="131510"/>
                  <a:pt x="85625" y="127041"/>
                  <a:pt x="96488" y="127041"/>
                </a:cubicBezTo>
                <a:cubicBezTo>
                  <a:pt x="106712" y="127041"/>
                  <a:pt x="116936" y="131510"/>
                  <a:pt x="123326" y="139171"/>
                </a:cubicBezTo>
                <a:cubicBezTo>
                  <a:pt x="130355" y="148108"/>
                  <a:pt x="132272" y="160876"/>
                  <a:pt x="128438" y="176836"/>
                </a:cubicBezTo>
                <a:cubicBezTo>
                  <a:pt x="125882" y="186412"/>
                  <a:pt x="122048" y="195350"/>
                  <a:pt x="116936" y="203649"/>
                </a:cubicBezTo>
                <a:cubicBezTo>
                  <a:pt x="116297" y="208118"/>
                  <a:pt x="117575" y="212587"/>
                  <a:pt x="120770" y="215779"/>
                </a:cubicBezTo>
                <a:cubicBezTo>
                  <a:pt x="123326" y="217694"/>
                  <a:pt x="123965" y="222163"/>
                  <a:pt x="122048" y="224716"/>
                </a:cubicBezTo>
                <a:cubicBezTo>
                  <a:pt x="120131" y="227270"/>
                  <a:pt x="115658" y="227908"/>
                  <a:pt x="113102" y="225993"/>
                </a:cubicBezTo>
                <a:cubicBezTo>
                  <a:pt x="104156" y="218332"/>
                  <a:pt x="102239" y="203011"/>
                  <a:pt x="106712" y="195988"/>
                </a:cubicBezTo>
                <a:close/>
                <a:moveTo>
                  <a:pt x="250486" y="243868"/>
                </a:moveTo>
                <a:cubicBezTo>
                  <a:pt x="249208" y="246422"/>
                  <a:pt x="247291" y="247698"/>
                  <a:pt x="244735" y="247698"/>
                </a:cubicBezTo>
                <a:cubicBezTo>
                  <a:pt x="244096" y="247698"/>
                  <a:pt x="242818" y="247698"/>
                  <a:pt x="242179" y="247060"/>
                </a:cubicBezTo>
                <a:cubicBezTo>
                  <a:pt x="236428" y="244506"/>
                  <a:pt x="229399" y="243230"/>
                  <a:pt x="223009" y="243230"/>
                </a:cubicBezTo>
                <a:cubicBezTo>
                  <a:pt x="217258" y="243230"/>
                  <a:pt x="212146" y="242591"/>
                  <a:pt x="207034" y="240038"/>
                </a:cubicBezTo>
                <a:cubicBezTo>
                  <a:pt x="198088" y="235569"/>
                  <a:pt x="194893" y="222163"/>
                  <a:pt x="193615" y="218332"/>
                </a:cubicBezTo>
                <a:cubicBezTo>
                  <a:pt x="191698" y="212587"/>
                  <a:pt x="192337" y="206203"/>
                  <a:pt x="194893" y="201095"/>
                </a:cubicBezTo>
                <a:cubicBezTo>
                  <a:pt x="200644" y="192158"/>
                  <a:pt x="205117" y="182582"/>
                  <a:pt x="207034" y="171729"/>
                </a:cubicBezTo>
                <a:cubicBezTo>
                  <a:pt x="210868" y="155131"/>
                  <a:pt x="209590" y="143001"/>
                  <a:pt x="203839" y="135341"/>
                </a:cubicBezTo>
                <a:cubicBezTo>
                  <a:pt x="198088" y="129595"/>
                  <a:pt x="190420" y="125765"/>
                  <a:pt x="182113" y="125765"/>
                </a:cubicBezTo>
                <a:cubicBezTo>
                  <a:pt x="173806" y="125765"/>
                  <a:pt x="166138" y="128957"/>
                  <a:pt x="160387" y="135341"/>
                </a:cubicBezTo>
                <a:cubicBezTo>
                  <a:pt x="153997" y="143001"/>
                  <a:pt x="153358" y="155131"/>
                  <a:pt x="157192" y="171729"/>
                </a:cubicBezTo>
                <a:cubicBezTo>
                  <a:pt x="159748" y="181944"/>
                  <a:pt x="163582" y="192158"/>
                  <a:pt x="169972" y="201095"/>
                </a:cubicBezTo>
                <a:cubicBezTo>
                  <a:pt x="172528" y="206203"/>
                  <a:pt x="173167" y="212587"/>
                  <a:pt x="171250" y="218332"/>
                </a:cubicBezTo>
                <a:cubicBezTo>
                  <a:pt x="170611" y="222163"/>
                  <a:pt x="166777" y="234930"/>
                  <a:pt x="157832" y="240038"/>
                </a:cubicBezTo>
                <a:cubicBezTo>
                  <a:pt x="152720" y="242591"/>
                  <a:pt x="147607" y="243230"/>
                  <a:pt x="141857" y="243230"/>
                </a:cubicBezTo>
                <a:cubicBezTo>
                  <a:pt x="135467" y="243230"/>
                  <a:pt x="128438" y="244506"/>
                  <a:pt x="122687" y="247060"/>
                </a:cubicBezTo>
                <a:cubicBezTo>
                  <a:pt x="119492" y="248337"/>
                  <a:pt x="115658" y="247060"/>
                  <a:pt x="114380" y="243868"/>
                </a:cubicBezTo>
                <a:cubicBezTo>
                  <a:pt x="113102" y="240676"/>
                  <a:pt x="114380" y="236846"/>
                  <a:pt x="117575" y="235569"/>
                </a:cubicBezTo>
                <a:cubicBezTo>
                  <a:pt x="125243" y="232377"/>
                  <a:pt x="133550" y="230462"/>
                  <a:pt x="141857" y="230462"/>
                </a:cubicBezTo>
                <a:cubicBezTo>
                  <a:pt x="145690" y="230462"/>
                  <a:pt x="148885" y="229823"/>
                  <a:pt x="152080" y="228546"/>
                </a:cubicBezTo>
                <a:cubicBezTo>
                  <a:pt x="156553" y="225993"/>
                  <a:pt x="161027" y="211948"/>
                  <a:pt x="159748" y="208118"/>
                </a:cubicBezTo>
                <a:cubicBezTo>
                  <a:pt x="153358" y="197903"/>
                  <a:pt x="148247" y="187051"/>
                  <a:pt x="145690" y="174921"/>
                </a:cubicBezTo>
                <a:cubicBezTo>
                  <a:pt x="140579" y="154492"/>
                  <a:pt x="142496" y="138533"/>
                  <a:pt x="151442" y="127680"/>
                </a:cubicBezTo>
                <a:cubicBezTo>
                  <a:pt x="166777" y="110443"/>
                  <a:pt x="193615" y="108528"/>
                  <a:pt x="210868" y="124488"/>
                </a:cubicBezTo>
                <a:cubicBezTo>
                  <a:pt x="212146" y="125765"/>
                  <a:pt x="213424" y="127041"/>
                  <a:pt x="214063" y="127680"/>
                </a:cubicBezTo>
                <a:cubicBezTo>
                  <a:pt x="223009" y="138533"/>
                  <a:pt x="224926" y="154492"/>
                  <a:pt x="219814" y="174921"/>
                </a:cubicBezTo>
                <a:cubicBezTo>
                  <a:pt x="217258" y="187051"/>
                  <a:pt x="212146" y="198542"/>
                  <a:pt x="205117" y="208756"/>
                </a:cubicBezTo>
                <a:cubicBezTo>
                  <a:pt x="203839" y="211948"/>
                  <a:pt x="208312" y="225993"/>
                  <a:pt x="212785" y="228546"/>
                </a:cubicBezTo>
                <a:cubicBezTo>
                  <a:pt x="215980" y="229823"/>
                  <a:pt x="219814" y="230462"/>
                  <a:pt x="223009" y="230462"/>
                </a:cubicBezTo>
                <a:cubicBezTo>
                  <a:pt x="231316" y="230462"/>
                  <a:pt x="239623" y="232377"/>
                  <a:pt x="247291" y="235569"/>
                </a:cubicBezTo>
                <a:cubicBezTo>
                  <a:pt x="251124" y="236846"/>
                  <a:pt x="252403" y="240676"/>
                  <a:pt x="250486" y="243868"/>
                </a:cubicBezTo>
                <a:close/>
                <a:moveTo>
                  <a:pt x="314385" y="234930"/>
                </a:moveTo>
                <a:cubicBezTo>
                  <a:pt x="313107" y="234930"/>
                  <a:pt x="311829" y="234292"/>
                  <a:pt x="311190" y="233654"/>
                </a:cubicBezTo>
                <a:cubicBezTo>
                  <a:pt x="307356" y="231738"/>
                  <a:pt x="302883" y="230462"/>
                  <a:pt x="298410" y="230462"/>
                </a:cubicBezTo>
                <a:cubicBezTo>
                  <a:pt x="293298" y="229823"/>
                  <a:pt x="288186" y="228546"/>
                  <a:pt x="283074" y="225993"/>
                </a:cubicBezTo>
                <a:cubicBezTo>
                  <a:pt x="272850" y="218332"/>
                  <a:pt x="270294" y="203011"/>
                  <a:pt x="275406" y="195988"/>
                </a:cubicBezTo>
                <a:cubicBezTo>
                  <a:pt x="279879" y="188966"/>
                  <a:pt x="283074" y="181944"/>
                  <a:pt x="284991" y="173644"/>
                </a:cubicBezTo>
                <a:cubicBezTo>
                  <a:pt x="288186" y="161515"/>
                  <a:pt x="286908" y="152577"/>
                  <a:pt x="282435" y="146832"/>
                </a:cubicBezTo>
                <a:cubicBezTo>
                  <a:pt x="277962" y="142363"/>
                  <a:pt x="271572" y="139171"/>
                  <a:pt x="265182" y="139171"/>
                </a:cubicBezTo>
                <a:lnTo>
                  <a:pt x="265182" y="139171"/>
                </a:lnTo>
                <a:cubicBezTo>
                  <a:pt x="258792" y="139171"/>
                  <a:pt x="252403" y="141724"/>
                  <a:pt x="247929" y="146832"/>
                </a:cubicBezTo>
                <a:cubicBezTo>
                  <a:pt x="243456" y="152577"/>
                  <a:pt x="242818" y="161515"/>
                  <a:pt x="245374" y="173644"/>
                </a:cubicBezTo>
                <a:cubicBezTo>
                  <a:pt x="247291" y="181305"/>
                  <a:pt x="250486" y="188966"/>
                  <a:pt x="254959" y="195988"/>
                </a:cubicBezTo>
                <a:cubicBezTo>
                  <a:pt x="260071" y="203011"/>
                  <a:pt x="257514" y="218971"/>
                  <a:pt x="247929" y="225993"/>
                </a:cubicBezTo>
                <a:cubicBezTo>
                  <a:pt x="245374" y="227908"/>
                  <a:pt x="240901" y="227270"/>
                  <a:pt x="238984" y="224716"/>
                </a:cubicBezTo>
                <a:cubicBezTo>
                  <a:pt x="237067" y="222163"/>
                  <a:pt x="237706" y="217694"/>
                  <a:pt x="240261" y="215779"/>
                </a:cubicBezTo>
                <a:cubicBezTo>
                  <a:pt x="243456" y="212587"/>
                  <a:pt x="245374" y="208118"/>
                  <a:pt x="244096" y="203649"/>
                </a:cubicBezTo>
                <a:cubicBezTo>
                  <a:pt x="238984" y="195350"/>
                  <a:pt x="235150" y="186412"/>
                  <a:pt x="232594" y="177475"/>
                </a:cubicBezTo>
                <a:cubicBezTo>
                  <a:pt x="228760" y="161515"/>
                  <a:pt x="230677" y="148747"/>
                  <a:pt x="237706" y="139809"/>
                </a:cubicBezTo>
                <a:cubicBezTo>
                  <a:pt x="244735" y="132149"/>
                  <a:pt x="254319" y="127680"/>
                  <a:pt x="265182" y="127680"/>
                </a:cubicBezTo>
                <a:cubicBezTo>
                  <a:pt x="275406" y="127680"/>
                  <a:pt x="285630" y="132149"/>
                  <a:pt x="292020" y="139809"/>
                </a:cubicBezTo>
                <a:cubicBezTo>
                  <a:pt x="299049" y="148747"/>
                  <a:pt x="300966" y="161515"/>
                  <a:pt x="297132" y="177475"/>
                </a:cubicBezTo>
                <a:cubicBezTo>
                  <a:pt x="294576" y="187051"/>
                  <a:pt x="290742" y="195988"/>
                  <a:pt x="285630" y="204287"/>
                </a:cubicBezTo>
                <a:cubicBezTo>
                  <a:pt x="284991" y="208756"/>
                  <a:pt x="286269" y="213225"/>
                  <a:pt x="290103" y="216417"/>
                </a:cubicBezTo>
                <a:cubicBezTo>
                  <a:pt x="293298" y="217694"/>
                  <a:pt x="296493" y="218332"/>
                  <a:pt x="299688" y="218332"/>
                </a:cubicBezTo>
                <a:cubicBezTo>
                  <a:pt x="306078" y="218971"/>
                  <a:pt x="311829" y="220247"/>
                  <a:pt x="316941" y="223439"/>
                </a:cubicBezTo>
                <a:cubicBezTo>
                  <a:pt x="320136" y="225355"/>
                  <a:pt x="320775" y="229185"/>
                  <a:pt x="318858" y="232377"/>
                </a:cubicBezTo>
                <a:cubicBezTo>
                  <a:pt x="318858" y="233654"/>
                  <a:pt x="316302" y="234930"/>
                  <a:pt x="314385" y="234930"/>
                </a:cubicBezTo>
                <a:lnTo>
                  <a:pt x="314385" y="234930"/>
                </a:lnTo>
                <a:close/>
              </a:path>
            </a:pathLst>
          </a:custGeom>
          <a:solidFill>
            <a:schemeClr val="accent3"/>
          </a:solidFill>
          <a:ln w="6390"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id="{946EB9FA-D83C-4FAD-84AC-F2E1E56095F6}"/>
              </a:ext>
            </a:extLst>
          </p:cNvPr>
          <p:cNvGrpSpPr>
            <a:grpSpLocks noChangeAspect="1"/>
          </p:cNvGrpSpPr>
          <p:nvPr/>
        </p:nvGrpSpPr>
        <p:grpSpPr>
          <a:xfrm>
            <a:off x="397312" y="4410075"/>
            <a:ext cx="489915" cy="490111"/>
            <a:chOff x="2998797" y="1885512"/>
            <a:chExt cx="362309" cy="362450"/>
          </a:xfrm>
          <a:solidFill>
            <a:schemeClr val="accent3"/>
          </a:solidFill>
        </p:grpSpPr>
        <p:sp>
          <p:nvSpPr>
            <p:cNvPr id="46" name="Graphic 4">
              <a:extLst>
                <a:ext uri="{FF2B5EF4-FFF2-40B4-BE49-F238E27FC236}">
                  <a16:creationId xmlns:a16="http://schemas.microsoft.com/office/drawing/2014/main" id="{2BBD9106-9832-4A45-B961-D473C925F927}"/>
                </a:ext>
              </a:extLst>
            </p:cNvPr>
            <p:cNvSpPr/>
            <p:nvPr/>
          </p:nvSpPr>
          <p:spPr>
            <a:xfrm>
              <a:off x="3077393" y="2002817"/>
              <a:ext cx="26198" cy="26174"/>
            </a:xfrm>
            <a:custGeom>
              <a:avLst/>
              <a:gdLst>
                <a:gd name="connsiteX0" fmla="*/ 0 w 26198"/>
                <a:gd name="connsiteY0" fmla="*/ 0 h 26174"/>
                <a:gd name="connsiteX1" fmla="*/ 26199 w 26198"/>
                <a:gd name="connsiteY1" fmla="*/ 0 h 26174"/>
                <a:gd name="connsiteX2" fmla="*/ 26199 w 26198"/>
                <a:gd name="connsiteY2" fmla="*/ 26174 h 26174"/>
                <a:gd name="connsiteX3" fmla="*/ 0 w 26198"/>
                <a:gd name="connsiteY3" fmla="*/ 26174 h 26174"/>
              </a:gdLst>
              <a:ahLst/>
              <a:cxnLst>
                <a:cxn ang="0">
                  <a:pos x="connsiteX0" y="connsiteY0"/>
                </a:cxn>
                <a:cxn ang="0">
                  <a:pos x="connsiteX1" y="connsiteY1"/>
                </a:cxn>
                <a:cxn ang="0">
                  <a:pos x="connsiteX2" y="connsiteY2"/>
                </a:cxn>
                <a:cxn ang="0">
                  <a:pos x="connsiteX3" y="connsiteY3"/>
                </a:cxn>
              </a:cxnLst>
              <a:rect l="l" t="t" r="r" b="b"/>
              <a:pathLst>
                <a:path w="26198" h="26174">
                  <a:moveTo>
                    <a:pt x="0" y="0"/>
                  </a:moveTo>
                  <a:lnTo>
                    <a:pt x="26199" y="0"/>
                  </a:lnTo>
                  <a:lnTo>
                    <a:pt x="26199" y="26174"/>
                  </a:lnTo>
                  <a:lnTo>
                    <a:pt x="0" y="26174"/>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58" name="Graphic 4">
              <a:extLst>
                <a:ext uri="{FF2B5EF4-FFF2-40B4-BE49-F238E27FC236}">
                  <a16:creationId xmlns:a16="http://schemas.microsoft.com/office/drawing/2014/main" id="{A163C780-BB00-44CD-9DE8-1E955C38F0B7}"/>
                </a:ext>
              </a:extLst>
            </p:cNvPr>
            <p:cNvSpPr/>
            <p:nvPr/>
          </p:nvSpPr>
          <p:spPr>
            <a:xfrm>
              <a:off x="3077393" y="2104323"/>
              <a:ext cx="26198" cy="26174"/>
            </a:xfrm>
            <a:custGeom>
              <a:avLst/>
              <a:gdLst>
                <a:gd name="connsiteX0" fmla="*/ 0 w 26198"/>
                <a:gd name="connsiteY0" fmla="*/ 0 h 26174"/>
                <a:gd name="connsiteX1" fmla="*/ 26199 w 26198"/>
                <a:gd name="connsiteY1" fmla="*/ 0 h 26174"/>
                <a:gd name="connsiteX2" fmla="*/ 26199 w 26198"/>
                <a:gd name="connsiteY2" fmla="*/ 26174 h 26174"/>
                <a:gd name="connsiteX3" fmla="*/ 0 w 26198"/>
                <a:gd name="connsiteY3" fmla="*/ 26174 h 26174"/>
              </a:gdLst>
              <a:ahLst/>
              <a:cxnLst>
                <a:cxn ang="0">
                  <a:pos x="connsiteX0" y="connsiteY0"/>
                </a:cxn>
                <a:cxn ang="0">
                  <a:pos x="connsiteX1" y="connsiteY1"/>
                </a:cxn>
                <a:cxn ang="0">
                  <a:pos x="connsiteX2" y="connsiteY2"/>
                </a:cxn>
                <a:cxn ang="0">
                  <a:pos x="connsiteX3" y="connsiteY3"/>
                </a:cxn>
              </a:cxnLst>
              <a:rect l="l" t="t" r="r" b="b"/>
              <a:pathLst>
                <a:path w="26198" h="26174">
                  <a:moveTo>
                    <a:pt x="0" y="0"/>
                  </a:moveTo>
                  <a:lnTo>
                    <a:pt x="26199" y="0"/>
                  </a:lnTo>
                  <a:lnTo>
                    <a:pt x="26199" y="26174"/>
                  </a:lnTo>
                  <a:lnTo>
                    <a:pt x="0" y="26174"/>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59" name="Graphic 4">
              <a:extLst>
                <a:ext uri="{FF2B5EF4-FFF2-40B4-BE49-F238E27FC236}">
                  <a16:creationId xmlns:a16="http://schemas.microsoft.com/office/drawing/2014/main" id="{7A62C171-58EE-4628-B395-D1C7FC631348}"/>
                </a:ext>
              </a:extLst>
            </p:cNvPr>
            <p:cNvSpPr/>
            <p:nvPr/>
          </p:nvSpPr>
          <p:spPr>
            <a:xfrm>
              <a:off x="2998797" y="1885512"/>
              <a:ext cx="362309" cy="362450"/>
            </a:xfrm>
            <a:custGeom>
              <a:avLst/>
              <a:gdLst>
                <a:gd name="connsiteX0" fmla="*/ 180835 w 362309"/>
                <a:gd name="connsiteY0" fmla="*/ 479 h 362450"/>
                <a:gd name="connsiteX1" fmla="*/ 0 w 362309"/>
                <a:gd name="connsiteY1" fmla="*/ 181784 h 362450"/>
                <a:gd name="connsiteX2" fmla="*/ 181474 w 362309"/>
                <a:gd name="connsiteY2" fmla="*/ 362451 h 362450"/>
                <a:gd name="connsiteX3" fmla="*/ 362310 w 362309"/>
                <a:gd name="connsiteY3" fmla="*/ 181784 h 362450"/>
                <a:gd name="connsiteX4" fmla="*/ 180835 w 362309"/>
                <a:gd name="connsiteY4" fmla="*/ 479 h 362450"/>
                <a:gd name="connsiteX5" fmla="*/ 180835 w 362309"/>
                <a:gd name="connsiteY5" fmla="*/ 479 h 362450"/>
                <a:gd name="connsiteX6" fmla="*/ 116936 w 362309"/>
                <a:gd name="connsiteY6" fmla="*/ 251369 h 362450"/>
                <a:gd name="connsiteX7" fmla="*/ 110546 w 362309"/>
                <a:gd name="connsiteY7" fmla="*/ 257753 h 362450"/>
                <a:gd name="connsiteX8" fmla="*/ 71567 w 362309"/>
                <a:gd name="connsiteY8" fmla="*/ 257753 h 362450"/>
                <a:gd name="connsiteX9" fmla="*/ 65177 w 362309"/>
                <a:gd name="connsiteY9" fmla="*/ 251369 h 362450"/>
                <a:gd name="connsiteX10" fmla="*/ 65177 w 362309"/>
                <a:gd name="connsiteY10" fmla="*/ 212427 h 362450"/>
                <a:gd name="connsiteX11" fmla="*/ 71567 w 362309"/>
                <a:gd name="connsiteY11" fmla="*/ 206043 h 362450"/>
                <a:gd name="connsiteX12" fmla="*/ 110546 w 362309"/>
                <a:gd name="connsiteY12" fmla="*/ 206043 h 362450"/>
                <a:gd name="connsiteX13" fmla="*/ 116936 w 362309"/>
                <a:gd name="connsiteY13" fmla="*/ 212427 h 362450"/>
                <a:gd name="connsiteX14" fmla="*/ 116936 w 362309"/>
                <a:gd name="connsiteY14" fmla="*/ 251369 h 362450"/>
                <a:gd name="connsiteX15" fmla="*/ 116936 w 362309"/>
                <a:gd name="connsiteY15" fmla="*/ 149864 h 362450"/>
                <a:gd name="connsiteX16" fmla="*/ 110546 w 362309"/>
                <a:gd name="connsiteY16" fmla="*/ 156248 h 362450"/>
                <a:gd name="connsiteX17" fmla="*/ 71567 w 362309"/>
                <a:gd name="connsiteY17" fmla="*/ 156248 h 362450"/>
                <a:gd name="connsiteX18" fmla="*/ 65177 w 362309"/>
                <a:gd name="connsiteY18" fmla="*/ 149864 h 362450"/>
                <a:gd name="connsiteX19" fmla="*/ 65177 w 362309"/>
                <a:gd name="connsiteY19" fmla="*/ 110922 h 362450"/>
                <a:gd name="connsiteX20" fmla="*/ 71567 w 362309"/>
                <a:gd name="connsiteY20" fmla="*/ 104538 h 362450"/>
                <a:gd name="connsiteX21" fmla="*/ 110546 w 362309"/>
                <a:gd name="connsiteY21" fmla="*/ 104538 h 362450"/>
                <a:gd name="connsiteX22" fmla="*/ 116936 w 362309"/>
                <a:gd name="connsiteY22" fmla="*/ 110922 h 362450"/>
                <a:gd name="connsiteX23" fmla="*/ 116936 w 362309"/>
                <a:gd name="connsiteY23" fmla="*/ 149864 h 362450"/>
                <a:gd name="connsiteX24" fmla="*/ 289464 w 362309"/>
                <a:gd name="connsiteY24" fmla="*/ 257753 h 362450"/>
                <a:gd name="connsiteX25" fmla="*/ 157832 w 362309"/>
                <a:gd name="connsiteY25" fmla="*/ 257753 h 362450"/>
                <a:gd name="connsiteX26" fmla="*/ 151442 w 362309"/>
                <a:gd name="connsiteY26" fmla="*/ 251369 h 362450"/>
                <a:gd name="connsiteX27" fmla="*/ 157832 w 362309"/>
                <a:gd name="connsiteY27" fmla="*/ 244985 h 362450"/>
                <a:gd name="connsiteX28" fmla="*/ 290103 w 362309"/>
                <a:gd name="connsiteY28" fmla="*/ 244985 h 362450"/>
                <a:gd name="connsiteX29" fmla="*/ 296493 w 362309"/>
                <a:gd name="connsiteY29" fmla="*/ 251369 h 362450"/>
                <a:gd name="connsiteX30" fmla="*/ 289464 w 362309"/>
                <a:gd name="connsiteY30" fmla="*/ 257753 h 362450"/>
                <a:gd name="connsiteX31" fmla="*/ 289464 w 362309"/>
                <a:gd name="connsiteY31" fmla="*/ 257753 h 362450"/>
                <a:gd name="connsiteX32" fmla="*/ 289464 w 362309"/>
                <a:gd name="connsiteY32" fmla="*/ 218811 h 362450"/>
                <a:gd name="connsiteX33" fmla="*/ 157832 w 362309"/>
                <a:gd name="connsiteY33" fmla="*/ 218811 h 362450"/>
                <a:gd name="connsiteX34" fmla="*/ 151442 w 362309"/>
                <a:gd name="connsiteY34" fmla="*/ 212427 h 362450"/>
                <a:gd name="connsiteX35" fmla="*/ 157832 w 362309"/>
                <a:gd name="connsiteY35" fmla="*/ 206043 h 362450"/>
                <a:gd name="connsiteX36" fmla="*/ 290103 w 362309"/>
                <a:gd name="connsiteY36" fmla="*/ 206043 h 362450"/>
                <a:gd name="connsiteX37" fmla="*/ 296493 w 362309"/>
                <a:gd name="connsiteY37" fmla="*/ 212427 h 362450"/>
                <a:gd name="connsiteX38" fmla="*/ 289464 w 362309"/>
                <a:gd name="connsiteY38" fmla="*/ 218811 h 362450"/>
                <a:gd name="connsiteX39" fmla="*/ 289464 w 362309"/>
                <a:gd name="connsiteY39" fmla="*/ 218811 h 362450"/>
                <a:gd name="connsiteX40" fmla="*/ 289464 w 362309"/>
                <a:gd name="connsiteY40" fmla="*/ 156248 h 362450"/>
                <a:gd name="connsiteX41" fmla="*/ 157832 w 362309"/>
                <a:gd name="connsiteY41" fmla="*/ 156248 h 362450"/>
                <a:gd name="connsiteX42" fmla="*/ 151442 w 362309"/>
                <a:gd name="connsiteY42" fmla="*/ 149864 h 362450"/>
                <a:gd name="connsiteX43" fmla="*/ 157832 w 362309"/>
                <a:gd name="connsiteY43" fmla="*/ 143480 h 362450"/>
                <a:gd name="connsiteX44" fmla="*/ 290103 w 362309"/>
                <a:gd name="connsiteY44" fmla="*/ 143480 h 362450"/>
                <a:gd name="connsiteX45" fmla="*/ 296493 w 362309"/>
                <a:gd name="connsiteY45" fmla="*/ 149864 h 362450"/>
                <a:gd name="connsiteX46" fmla="*/ 289464 w 362309"/>
                <a:gd name="connsiteY46" fmla="*/ 156248 h 362450"/>
                <a:gd name="connsiteX47" fmla="*/ 289464 w 362309"/>
                <a:gd name="connsiteY47" fmla="*/ 156248 h 362450"/>
                <a:gd name="connsiteX48" fmla="*/ 289464 w 362309"/>
                <a:gd name="connsiteY48" fmla="*/ 117306 h 362450"/>
                <a:gd name="connsiteX49" fmla="*/ 157832 w 362309"/>
                <a:gd name="connsiteY49" fmla="*/ 117306 h 362450"/>
                <a:gd name="connsiteX50" fmla="*/ 151442 w 362309"/>
                <a:gd name="connsiteY50" fmla="*/ 110922 h 362450"/>
                <a:gd name="connsiteX51" fmla="*/ 157832 w 362309"/>
                <a:gd name="connsiteY51" fmla="*/ 104538 h 362450"/>
                <a:gd name="connsiteX52" fmla="*/ 290103 w 362309"/>
                <a:gd name="connsiteY52" fmla="*/ 104538 h 362450"/>
                <a:gd name="connsiteX53" fmla="*/ 296493 w 362309"/>
                <a:gd name="connsiteY53" fmla="*/ 110922 h 362450"/>
                <a:gd name="connsiteX54" fmla="*/ 289464 w 362309"/>
                <a:gd name="connsiteY54" fmla="*/ 117306 h 362450"/>
                <a:gd name="connsiteX55" fmla="*/ 289464 w 362309"/>
                <a:gd name="connsiteY55" fmla="*/ 117306 h 3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309" h="362450">
                  <a:moveTo>
                    <a:pt x="180835" y="479"/>
                  </a:moveTo>
                  <a:cubicBezTo>
                    <a:pt x="80513" y="479"/>
                    <a:pt x="0" y="81555"/>
                    <a:pt x="0" y="181784"/>
                  </a:cubicBezTo>
                  <a:cubicBezTo>
                    <a:pt x="0" y="282012"/>
                    <a:pt x="81152" y="362451"/>
                    <a:pt x="181474" y="362451"/>
                  </a:cubicBezTo>
                  <a:cubicBezTo>
                    <a:pt x="281157" y="362451"/>
                    <a:pt x="362310" y="281374"/>
                    <a:pt x="362310" y="181784"/>
                  </a:cubicBezTo>
                  <a:cubicBezTo>
                    <a:pt x="362310" y="80917"/>
                    <a:pt x="281157" y="479"/>
                    <a:pt x="180835" y="479"/>
                  </a:cubicBezTo>
                  <a:cubicBezTo>
                    <a:pt x="180835" y="-160"/>
                    <a:pt x="180835" y="-160"/>
                    <a:pt x="180835" y="479"/>
                  </a:cubicBezTo>
                  <a:close/>
                  <a:moveTo>
                    <a:pt x="116936" y="251369"/>
                  </a:moveTo>
                  <a:cubicBezTo>
                    <a:pt x="116936" y="255200"/>
                    <a:pt x="114380" y="257753"/>
                    <a:pt x="110546" y="257753"/>
                  </a:cubicBezTo>
                  <a:lnTo>
                    <a:pt x="71567" y="257753"/>
                  </a:lnTo>
                  <a:cubicBezTo>
                    <a:pt x="67733" y="257753"/>
                    <a:pt x="65177" y="255200"/>
                    <a:pt x="65177" y="251369"/>
                  </a:cubicBezTo>
                  <a:lnTo>
                    <a:pt x="65177" y="212427"/>
                  </a:lnTo>
                  <a:cubicBezTo>
                    <a:pt x="65177" y="208597"/>
                    <a:pt x="67733" y="206043"/>
                    <a:pt x="71567" y="206043"/>
                  </a:cubicBezTo>
                  <a:lnTo>
                    <a:pt x="110546" y="206043"/>
                  </a:lnTo>
                  <a:cubicBezTo>
                    <a:pt x="114380" y="206043"/>
                    <a:pt x="116936" y="208597"/>
                    <a:pt x="116936" y="212427"/>
                  </a:cubicBezTo>
                  <a:lnTo>
                    <a:pt x="116936" y="251369"/>
                  </a:lnTo>
                  <a:close/>
                  <a:moveTo>
                    <a:pt x="116936" y="149864"/>
                  </a:moveTo>
                  <a:cubicBezTo>
                    <a:pt x="116936" y="153694"/>
                    <a:pt x="114380" y="156248"/>
                    <a:pt x="110546" y="156248"/>
                  </a:cubicBezTo>
                  <a:lnTo>
                    <a:pt x="71567" y="156248"/>
                  </a:lnTo>
                  <a:cubicBezTo>
                    <a:pt x="67733" y="156248"/>
                    <a:pt x="65177" y="153694"/>
                    <a:pt x="65177" y="149864"/>
                  </a:cubicBezTo>
                  <a:lnTo>
                    <a:pt x="65177" y="110922"/>
                  </a:lnTo>
                  <a:cubicBezTo>
                    <a:pt x="65177" y="107091"/>
                    <a:pt x="67733" y="104538"/>
                    <a:pt x="71567" y="104538"/>
                  </a:cubicBezTo>
                  <a:lnTo>
                    <a:pt x="110546" y="104538"/>
                  </a:lnTo>
                  <a:cubicBezTo>
                    <a:pt x="114380" y="104538"/>
                    <a:pt x="116936" y="107091"/>
                    <a:pt x="116936" y="110922"/>
                  </a:cubicBezTo>
                  <a:lnTo>
                    <a:pt x="116936" y="149864"/>
                  </a:lnTo>
                  <a:close/>
                  <a:moveTo>
                    <a:pt x="289464" y="257753"/>
                  </a:moveTo>
                  <a:lnTo>
                    <a:pt x="157832" y="257753"/>
                  </a:lnTo>
                  <a:cubicBezTo>
                    <a:pt x="153998" y="257753"/>
                    <a:pt x="151442" y="255200"/>
                    <a:pt x="151442" y="251369"/>
                  </a:cubicBezTo>
                  <a:cubicBezTo>
                    <a:pt x="151442" y="247539"/>
                    <a:pt x="153998" y="244985"/>
                    <a:pt x="157832" y="244985"/>
                  </a:cubicBezTo>
                  <a:lnTo>
                    <a:pt x="290103" y="244985"/>
                  </a:lnTo>
                  <a:cubicBezTo>
                    <a:pt x="293937" y="244985"/>
                    <a:pt x="296493" y="247539"/>
                    <a:pt x="296493" y="251369"/>
                  </a:cubicBezTo>
                  <a:cubicBezTo>
                    <a:pt x="296493" y="255200"/>
                    <a:pt x="293937" y="257753"/>
                    <a:pt x="289464" y="257753"/>
                  </a:cubicBezTo>
                  <a:lnTo>
                    <a:pt x="289464" y="257753"/>
                  </a:lnTo>
                  <a:close/>
                  <a:moveTo>
                    <a:pt x="289464" y="218811"/>
                  </a:moveTo>
                  <a:lnTo>
                    <a:pt x="157832" y="218811"/>
                  </a:lnTo>
                  <a:cubicBezTo>
                    <a:pt x="153998" y="218811"/>
                    <a:pt x="151442" y="216257"/>
                    <a:pt x="151442" y="212427"/>
                  </a:cubicBezTo>
                  <a:cubicBezTo>
                    <a:pt x="151442" y="208597"/>
                    <a:pt x="153998" y="206043"/>
                    <a:pt x="157832" y="206043"/>
                  </a:cubicBezTo>
                  <a:lnTo>
                    <a:pt x="290103" y="206043"/>
                  </a:lnTo>
                  <a:cubicBezTo>
                    <a:pt x="293937" y="206043"/>
                    <a:pt x="296493" y="208597"/>
                    <a:pt x="296493" y="212427"/>
                  </a:cubicBezTo>
                  <a:cubicBezTo>
                    <a:pt x="296493" y="216257"/>
                    <a:pt x="293937" y="218811"/>
                    <a:pt x="289464" y="218811"/>
                  </a:cubicBezTo>
                  <a:lnTo>
                    <a:pt x="289464" y="218811"/>
                  </a:lnTo>
                  <a:close/>
                  <a:moveTo>
                    <a:pt x="289464" y="156248"/>
                  </a:moveTo>
                  <a:lnTo>
                    <a:pt x="157832" y="156248"/>
                  </a:lnTo>
                  <a:cubicBezTo>
                    <a:pt x="153998" y="156248"/>
                    <a:pt x="151442" y="153694"/>
                    <a:pt x="151442" y="149864"/>
                  </a:cubicBezTo>
                  <a:cubicBezTo>
                    <a:pt x="151442" y="146034"/>
                    <a:pt x="153998" y="143480"/>
                    <a:pt x="157832" y="143480"/>
                  </a:cubicBezTo>
                  <a:lnTo>
                    <a:pt x="290103" y="143480"/>
                  </a:lnTo>
                  <a:cubicBezTo>
                    <a:pt x="293937" y="143480"/>
                    <a:pt x="296493" y="146034"/>
                    <a:pt x="296493" y="149864"/>
                  </a:cubicBezTo>
                  <a:cubicBezTo>
                    <a:pt x="296493" y="153694"/>
                    <a:pt x="293937" y="156248"/>
                    <a:pt x="289464" y="156248"/>
                  </a:cubicBezTo>
                  <a:lnTo>
                    <a:pt x="289464" y="156248"/>
                  </a:lnTo>
                  <a:close/>
                  <a:moveTo>
                    <a:pt x="289464" y="117306"/>
                  </a:moveTo>
                  <a:lnTo>
                    <a:pt x="157832" y="117306"/>
                  </a:lnTo>
                  <a:cubicBezTo>
                    <a:pt x="153998" y="117306"/>
                    <a:pt x="151442" y="114752"/>
                    <a:pt x="151442" y="110922"/>
                  </a:cubicBezTo>
                  <a:cubicBezTo>
                    <a:pt x="151442" y="107091"/>
                    <a:pt x="153998" y="104538"/>
                    <a:pt x="157832" y="104538"/>
                  </a:cubicBezTo>
                  <a:lnTo>
                    <a:pt x="290103" y="104538"/>
                  </a:lnTo>
                  <a:cubicBezTo>
                    <a:pt x="293937" y="104538"/>
                    <a:pt x="296493" y="107091"/>
                    <a:pt x="296493" y="110922"/>
                  </a:cubicBezTo>
                  <a:cubicBezTo>
                    <a:pt x="296493" y="114752"/>
                    <a:pt x="293937" y="117306"/>
                    <a:pt x="289464" y="117306"/>
                  </a:cubicBezTo>
                  <a:lnTo>
                    <a:pt x="289464" y="117306"/>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grpSp>
      <p:pic>
        <p:nvPicPr>
          <p:cNvPr id="71" name="Picture 70" descr="A picture containing text&#10;&#10;Description automatically generated">
            <a:extLst>
              <a:ext uri="{FF2B5EF4-FFF2-40B4-BE49-F238E27FC236}">
                <a16:creationId xmlns:a16="http://schemas.microsoft.com/office/drawing/2014/main" id="{10D62201-0D6E-43E8-A774-F26097E1198E}"/>
              </a:ext>
            </a:extLst>
          </p:cNvPr>
          <p:cNvPicPr>
            <a:picLocks noChangeAspect="1"/>
          </p:cNvPicPr>
          <p:nvPr/>
        </p:nvPicPr>
        <p:blipFill rotWithShape="1">
          <a:blip r:embed="rId4">
            <a:clrChange>
              <a:clrFrom>
                <a:srgbClr val="FFFFFF"/>
              </a:clrFrom>
              <a:clrTo>
                <a:srgbClr val="FFFFFF">
                  <a:alpha val="0"/>
                </a:srgbClr>
              </a:clrTo>
            </a:clrChange>
            <a:duotone>
              <a:prstClr val="black"/>
              <a:srgbClr val="86BC25">
                <a:tint val="45000"/>
                <a:satMod val="400000"/>
              </a:srgbClr>
            </a:duotone>
            <a:alphaModFix amt="5000"/>
          </a:blip>
          <a:srcRect l="49814" t="6399"/>
          <a:stretch/>
        </p:blipFill>
        <p:spPr>
          <a:xfrm flipH="1">
            <a:off x="9729379" y="-125777"/>
            <a:ext cx="838472" cy="7748701"/>
          </a:xfrm>
          <a:prstGeom prst="rect">
            <a:avLst/>
          </a:prstGeom>
        </p:spPr>
      </p:pic>
      <p:sp>
        <p:nvSpPr>
          <p:cNvPr id="72" name="Rectangle 71">
            <a:extLst>
              <a:ext uri="{FF2B5EF4-FFF2-40B4-BE49-F238E27FC236}">
                <a16:creationId xmlns:a16="http://schemas.microsoft.com/office/drawing/2014/main" id="{EAF72F2B-895D-4FDC-AF70-810C4BDFB8D3}"/>
              </a:ext>
            </a:extLst>
          </p:cNvPr>
          <p:cNvSpPr/>
          <p:nvPr/>
        </p:nvSpPr>
        <p:spPr bwMode="gray">
          <a:xfrm>
            <a:off x="8025034" y="344580"/>
            <a:ext cx="2267035" cy="667160"/>
          </a:xfrm>
          <a:prstGeom prst="rect">
            <a:avLst/>
          </a:prstGeom>
          <a:noFill/>
          <a:ln w="19050" algn="ctr">
            <a:solidFill>
              <a:schemeClr val="accent4"/>
            </a:solidFill>
            <a:miter lim="800000"/>
            <a:headEnd/>
            <a:tailEnd/>
          </a:ln>
        </p:spPr>
        <p:txBody>
          <a:bodyPr wrap="square" lIns="88900" tIns="88900" rIns="88900" bIns="88900" rtlCol="0" anchor="ctr"/>
          <a:lstStyle/>
          <a:p>
            <a:pPr defTabSz="914400">
              <a:lnSpc>
                <a:spcPct val="106000"/>
              </a:lnSpc>
            </a:pPr>
            <a:r>
              <a:rPr lang="en-NZ" sz="900">
                <a:solidFill>
                  <a:schemeClr val="accent4"/>
                </a:solidFill>
              </a:rPr>
              <a:t>SOURCE:</a:t>
            </a:r>
          </a:p>
          <a:p>
            <a:pPr defTabSz="914400">
              <a:lnSpc>
                <a:spcPct val="106000"/>
              </a:lnSpc>
            </a:pPr>
            <a:r>
              <a:rPr lang="en-NZ" sz="900">
                <a:solidFill>
                  <a:schemeClr val="accent4"/>
                </a:solidFill>
              </a:rPr>
              <a:t>(1) Literature Review </a:t>
            </a:r>
          </a:p>
          <a:p>
            <a:pPr defTabSz="914400">
              <a:lnSpc>
                <a:spcPct val="106000"/>
              </a:lnSpc>
            </a:pPr>
            <a:r>
              <a:rPr lang="en-NZ" sz="900">
                <a:solidFill>
                  <a:schemeClr val="accent4"/>
                </a:solidFill>
              </a:rPr>
              <a:t>(2) Survey of the Workforce </a:t>
            </a:r>
          </a:p>
          <a:p>
            <a:pPr defTabSz="914400">
              <a:lnSpc>
                <a:spcPct val="106000"/>
              </a:lnSpc>
            </a:pPr>
            <a:r>
              <a:rPr lang="en-NZ" sz="900">
                <a:solidFill>
                  <a:schemeClr val="accent4"/>
                </a:solidFill>
              </a:rPr>
              <a:t>(3) Engagement Hui </a:t>
            </a:r>
            <a:endParaRPr lang="en-US" sz="900">
              <a:solidFill>
                <a:schemeClr val="accent4"/>
              </a:solidFill>
              <a:latin typeface="+mj-lt"/>
            </a:endParaRPr>
          </a:p>
        </p:txBody>
      </p:sp>
    </p:spTree>
    <p:extLst>
      <p:ext uri="{BB962C8B-B14F-4D97-AF65-F5344CB8AC3E}">
        <p14:creationId xmlns:p14="http://schemas.microsoft.com/office/powerpoint/2010/main" val="2700986669"/>
      </p:ext>
    </p:extLst>
  </p:cSld>
  <p:clrMapOvr>
    <a:overrideClrMapping bg1="lt1" tx1="dk1" bg2="lt2" tx2="dk2" accent1="accent1" accent2="accent2" accent3="accent3" accent4="accent4" accent5="accent5" accent6="accent6" hlink="hlink" folHlink="folHlink"/>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a:extLst>
              <a:ext uri="{FF2B5EF4-FFF2-40B4-BE49-F238E27FC236}">
                <a16:creationId xmlns:a16="http://schemas.microsoft.com/office/drawing/2014/main" id="{770C8706-34CE-4797-961D-6A06D4377508}"/>
              </a:ext>
            </a:extLst>
          </p:cNvPr>
          <p:cNvPicPr>
            <a:picLocks noChangeAspect="1"/>
          </p:cNvPicPr>
          <p:nvPr>
            <p:custDataLst>
              <p:tags r:id="rId3"/>
            </p:custDataLst>
          </p:nvPr>
        </p:nvPicPr>
        <p:blipFill rotWithShape="1">
          <a:blip r:embed="rId6"/>
          <a:srcRect/>
          <a:stretch/>
        </p:blipFill>
        <p:spPr>
          <a:xfrm>
            <a:off x="5345906" y="-1"/>
            <a:ext cx="4559293" cy="7559675"/>
          </a:xfrm>
          <a:prstGeom prst="rect">
            <a:avLst/>
          </a:prstGeom>
        </p:spPr>
      </p:pic>
      <p:sp>
        <p:nvSpPr>
          <p:cNvPr id="3" name="Title 2">
            <a:extLst>
              <a:ext uri="{FF2B5EF4-FFF2-40B4-BE49-F238E27FC236}">
                <a16:creationId xmlns:a16="http://schemas.microsoft.com/office/drawing/2014/main" id="{E7E35835-4CEF-AB4A-B8FD-4887D639678B}"/>
              </a:ext>
            </a:extLst>
          </p:cNvPr>
          <p:cNvSpPr>
            <a:spLocks noGrp="1"/>
          </p:cNvSpPr>
          <p:nvPr>
            <p:ph type="title"/>
          </p:nvPr>
        </p:nvSpPr>
        <p:spPr/>
        <p:txBody>
          <a:bodyPr/>
          <a:lstStyle/>
          <a:p>
            <a:r>
              <a:rPr lang="en-US" err="1">
                <a:latin typeface="Calibri"/>
                <a:ea typeface="Open Sans"/>
                <a:cs typeface="Calibri"/>
              </a:rPr>
              <a:t>Te</a:t>
            </a:r>
            <a:r>
              <a:rPr lang="en-US">
                <a:latin typeface="Calibri"/>
                <a:ea typeface="Open Sans"/>
                <a:cs typeface="Calibri"/>
              </a:rPr>
              <a:t> </a:t>
            </a:r>
            <a:r>
              <a:rPr lang="en-US" err="1">
                <a:latin typeface="Calibri"/>
                <a:ea typeface="Open Sans"/>
                <a:cs typeface="Calibri"/>
              </a:rPr>
              <a:t>Ihirangi</a:t>
            </a:r>
            <a:r>
              <a:rPr lang="en-US">
                <a:latin typeface="Calibri"/>
                <a:ea typeface="Open Sans"/>
                <a:cs typeface="Calibri"/>
              </a:rPr>
              <a:t> </a:t>
            </a:r>
            <a:r>
              <a:rPr lang="en-US" b="0">
                <a:latin typeface="Calibri"/>
                <a:ea typeface="Open Sans"/>
                <a:cs typeface="Calibri"/>
              </a:rPr>
              <a:t>|</a:t>
            </a:r>
            <a:r>
              <a:rPr lang="en-US">
                <a:latin typeface="Calibri"/>
                <a:ea typeface="Open Sans"/>
                <a:cs typeface="Calibri"/>
              </a:rPr>
              <a:t> </a:t>
            </a:r>
            <a:r>
              <a:rPr lang="en-US" b="0">
                <a:latin typeface="Calibri"/>
                <a:ea typeface="Open Sans"/>
                <a:cs typeface="Calibri"/>
              </a:rPr>
              <a:t>Contents</a:t>
            </a:r>
            <a:endParaRPr lang="en-US" b="0">
              <a:latin typeface="Calibri Light" panose="020F0302020204030204" pitchFamily="34" charset="0"/>
              <a:cs typeface="Calibri Light" panose="020F0302020204030204" pitchFamily="34" charset="0"/>
            </a:endParaRPr>
          </a:p>
        </p:txBody>
      </p:sp>
      <p:graphicFrame>
        <p:nvGraphicFramePr>
          <p:cNvPr id="9" name="Table 8">
            <a:extLst>
              <a:ext uri="{FF2B5EF4-FFF2-40B4-BE49-F238E27FC236}">
                <a16:creationId xmlns:a16="http://schemas.microsoft.com/office/drawing/2014/main" id="{ED769FDC-9108-42D7-912E-5A97AE02C281}"/>
              </a:ext>
            </a:extLst>
          </p:cNvPr>
          <p:cNvGraphicFramePr>
            <a:graphicFrameLocks noGrp="1"/>
          </p:cNvGraphicFramePr>
          <p:nvPr>
            <p:extLst>
              <p:ext uri="{D42A27DB-BD31-4B8C-83A1-F6EECF244321}">
                <p14:modId xmlns:p14="http://schemas.microsoft.com/office/powerpoint/2010/main" val="2309129755"/>
              </p:ext>
            </p:extLst>
          </p:nvPr>
        </p:nvGraphicFramePr>
        <p:xfrm>
          <a:off x="-647637" y="1627144"/>
          <a:ext cx="6543940" cy="2699877"/>
        </p:xfrm>
        <a:graphic>
          <a:graphicData uri="http://schemas.openxmlformats.org/drawingml/2006/table">
            <a:tbl>
              <a:tblPr firstRow="1" bandRow="1">
                <a:tableStyleId>{2D5ABB26-0587-4C30-8999-92F81FD0307C}</a:tableStyleId>
              </a:tblPr>
              <a:tblGrid>
                <a:gridCol w="2557286">
                  <a:extLst>
                    <a:ext uri="{9D8B030D-6E8A-4147-A177-3AD203B41FA5}">
                      <a16:colId xmlns:a16="http://schemas.microsoft.com/office/drawing/2014/main" val="2082867724"/>
                    </a:ext>
                  </a:extLst>
                </a:gridCol>
                <a:gridCol w="1942919">
                  <a:extLst>
                    <a:ext uri="{9D8B030D-6E8A-4147-A177-3AD203B41FA5}">
                      <a16:colId xmlns:a16="http://schemas.microsoft.com/office/drawing/2014/main" val="2146230729"/>
                    </a:ext>
                  </a:extLst>
                </a:gridCol>
                <a:gridCol w="2043735">
                  <a:extLst>
                    <a:ext uri="{9D8B030D-6E8A-4147-A177-3AD203B41FA5}">
                      <a16:colId xmlns:a16="http://schemas.microsoft.com/office/drawing/2014/main" val="1813020191"/>
                    </a:ext>
                  </a:extLst>
                </a:gridCol>
              </a:tblGrid>
              <a:tr h="515401">
                <a:tc>
                  <a:txBody>
                    <a:bodyPr/>
                    <a:lstStyle/>
                    <a:p>
                      <a:pPr algn="r"/>
                      <a:r>
                        <a:rPr lang="en-NZ" sz="1200" b="1" i="0">
                          <a:solidFill>
                            <a:schemeClr val="tx1"/>
                          </a:solidFill>
                          <a:latin typeface="Calibri" panose="020F0502020204030204" pitchFamily="34" charset="0"/>
                          <a:cs typeface="Calibri" panose="020F0502020204030204" pitchFamily="34" charset="0"/>
                        </a:rPr>
                        <a:t>Report section</a:t>
                      </a: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lang="en-NZ" sz="1200" b="1">
                        <a:solidFill>
                          <a:schemeClr val="tx1"/>
                        </a:solidFill>
                        <a:latin typeface="+mj-lt"/>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algn="l"/>
                      <a:r>
                        <a:rPr lang="en-NZ" sz="1200" b="1">
                          <a:solidFill>
                            <a:schemeClr val="tx1"/>
                          </a:solidFill>
                          <a:latin typeface="+mj-lt"/>
                        </a:rPr>
                        <a:t>Page</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73659993"/>
                  </a:ext>
                </a:extLst>
              </a:tr>
              <a:tr h="312068">
                <a:tc>
                  <a:txBody>
                    <a:bodyPr/>
                    <a:lstStyle/>
                    <a:p>
                      <a:pPr algn="r"/>
                      <a:r>
                        <a:rPr lang="en-NZ" sz="1200" b="0" i="0" u="none">
                          <a:solidFill>
                            <a:schemeClr val="tx1"/>
                          </a:solidFill>
                          <a:latin typeface="Calibri" panose="020F0502020204030204" pitchFamily="34" charset="0"/>
                          <a:cs typeface="Calibri" panose="020F0502020204030204" pitchFamily="34" charset="0"/>
                        </a:rPr>
                        <a:t>Introduction</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200" kern="1200">
                          <a:solidFill>
                            <a:schemeClr val="tx1"/>
                          </a:solidFill>
                          <a:latin typeface="Calibri Light" panose="020F0302020204030204" pitchFamily="34" charset="0"/>
                          <a:ea typeface="+mn-ea"/>
                          <a:cs typeface="Calibri Light" panose="020F0302020204030204" pitchFamily="34" charset="0"/>
                        </a:rPr>
                        <a:t>____________________</a:t>
                      </a:r>
                    </a:p>
                  </a:txBody>
                  <a:tcPr>
                    <a:lnL>
                      <a:noFill/>
                    </a:lnL>
                    <a:lnR>
                      <a:noFill/>
                    </a:lnR>
                    <a:lnT>
                      <a:noFill/>
                    </a:lnT>
                    <a:lnB>
                      <a:noFill/>
                    </a:lnB>
                    <a:lnTlToBr w="12700" cmpd="sng">
                      <a:noFill/>
                      <a:prstDash val="solid"/>
                    </a:lnTlToBr>
                    <a:lnBlToTr w="12700" cmpd="sng">
                      <a:noFill/>
                      <a:prstDash val="solid"/>
                    </a:lnBlToTr>
                  </a:tcPr>
                </a:tc>
                <a:tc>
                  <a:txBody>
                    <a:bodyPr/>
                    <a:lstStyle/>
                    <a:p>
                      <a:pPr marL="0" algn="l" defTabSz="785202" rtl="0" eaLnBrk="1" latinLnBrk="0" hangingPunct="1"/>
                      <a:r>
                        <a:rPr lang="en-NZ" sz="1200" kern="1200">
                          <a:solidFill>
                            <a:schemeClr val="tx1"/>
                          </a:solidFill>
                          <a:latin typeface="Calibri Light" panose="020F0302020204030204" pitchFamily="34" charset="0"/>
                          <a:ea typeface="+mn-ea"/>
                          <a:cs typeface="Calibri Light" panose="020F0302020204030204" pitchFamily="34" charset="0"/>
                        </a:rPr>
                        <a:t>03</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42152064"/>
                  </a:ext>
                </a:extLst>
              </a:tr>
              <a:tr h="312068">
                <a:tc>
                  <a:txBody>
                    <a:bodyPr/>
                    <a:lstStyle/>
                    <a:p>
                      <a:pPr algn="r"/>
                      <a:r>
                        <a:rPr lang="en-NZ" sz="1200" b="0" i="0" u="none">
                          <a:solidFill>
                            <a:schemeClr val="tx1"/>
                          </a:solidFill>
                          <a:latin typeface="Calibri" panose="020F0502020204030204" pitchFamily="34" charset="0"/>
                          <a:cs typeface="Calibri" panose="020F0502020204030204" pitchFamily="34" charset="0"/>
                        </a:rPr>
                        <a:t>Youth Health Assessment</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200" kern="1200">
                          <a:solidFill>
                            <a:schemeClr val="tx1"/>
                          </a:solidFill>
                          <a:latin typeface="Calibri Light" panose="020F0302020204030204" pitchFamily="34" charset="0"/>
                          <a:ea typeface="+mn-ea"/>
                          <a:cs typeface="Calibri Light" panose="020F0302020204030204" pitchFamily="34" charset="0"/>
                        </a:rPr>
                        <a:t>____________________</a:t>
                      </a:r>
                    </a:p>
                  </a:txBody>
                  <a:tcPr>
                    <a:lnL>
                      <a:noFill/>
                    </a:lnL>
                    <a:lnR>
                      <a:noFill/>
                    </a:lnR>
                    <a:lnT>
                      <a:noFill/>
                    </a:lnT>
                    <a:lnB>
                      <a:noFill/>
                    </a:lnB>
                    <a:lnTlToBr w="12700" cmpd="sng">
                      <a:noFill/>
                      <a:prstDash val="solid"/>
                    </a:lnTlToBr>
                    <a:lnBlToTr w="12700" cmpd="sng">
                      <a:noFill/>
                      <a:prstDash val="solid"/>
                    </a:lnBlToTr>
                  </a:tcPr>
                </a:tc>
                <a:tc>
                  <a:txBody>
                    <a:bodyPr/>
                    <a:lstStyle/>
                    <a:p>
                      <a:pPr marL="0" algn="l" defTabSz="785202" rtl="0" eaLnBrk="1" latinLnBrk="0" hangingPunct="1"/>
                      <a:r>
                        <a:rPr lang="en-NZ" sz="1200" kern="1200">
                          <a:solidFill>
                            <a:schemeClr val="tx1"/>
                          </a:solidFill>
                          <a:latin typeface="Calibri Light" panose="020F0302020204030204" pitchFamily="34" charset="0"/>
                          <a:ea typeface="+mn-ea"/>
                          <a:cs typeface="Calibri Light" panose="020F0302020204030204" pitchFamily="34" charset="0"/>
                        </a:rPr>
                        <a:t>04</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41610229"/>
                  </a:ext>
                </a:extLst>
              </a:tr>
              <a:tr h="312068">
                <a:tc>
                  <a:txBody>
                    <a:bodyPr/>
                    <a:lstStyle/>
                    <a:p>
                      <a:pPr algn="r"/>
                      <a:r>
                        <a:rPr lang="en-NZ" sz="1200" b="0" i="0">
                          <a:solidFill>
                            <a:schemeClr val="tx1"/>
                          </a:solidFill>
                          <a:latin typeface="Calibri" panose="020F0502020204030204" pitchFamily="34" charset="0"/>
                          <a:cs typeface="Calibri" panose="020F0502020204030204" pitchFamily="34" charset="0"/>
                        </a:rPr>
                        <a:t>Geographic Map</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rPr>
                        <a:t>____________________</a:t>
                      </a:r>
                    </a:p>
                  </a:txBody>
                  <a:tcPr>
                    <a:lnL>
                      <a:noFill/>
                    </a:lnL>
                    <a:lnR>
                      <a:noFill/>
                    </a:lnR>
                    <a:lnT>
                      <a:noFill/>
                    </a:lnT>
                    <a:lnB>
                      <a:noFill/>
                    </a:lnB>
                    <a:lnTlToBr w="12700" cmpd="sng">
                      <a:noFill/>
                      <a:prstDash val="solid"/>
                    </a:lnTlToBr>
                    <a:lnBlToTr w="12700" cmpd="sng">
                      <a:noFill/>
                      <a:prstDash val="solid"/>
                    </a:lnBlToTr>
                  </a:tcPr>
                </a:tc>
                <a:tc>
                  <a:txBody>
                    <a:bodyPr/>
                    <a:lstStyle/>
                    <a:p>
                      <a:pPr marL="0" algn="l" defTabSz="785202" rtl="0" eaLnBrk="1" latinLnBrk="0" hangingPunct="1"/>
                      <a:r>
                        <a:rPr lang="en-NZ" sz="1200" kern="1200">
                          <a:solidFill>
                            <a:schemeClr val="tx1"/>
                          </a:solidFill>
                          <a:latin typeface="Calibri Light" panose="020F0302020204030204" pitchFamily="34" charset="0"/>
                          <a:ea typeface="+mn-ea"/>
                          <a:cs typeface="Calibri Light" panose="020F0302020204030204" pitchFamily="34" charset="0"/>
                        </a:rPr>
                        <a:t>05</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57534084"/>
                  </a:ext>
                </a:extLst>
              </a:tr>
              <a:tr h="312068">
                <a:tc>
                  <a:txBody>
                    <a:bodyPr/>
                    <a:lstStyle/>
                    <a:p>
                      <a:pPr algn="r"/>
                      <a:r>
                        <a:rPr lang="en-NZ" sz="1200" b="0" i="0">
                          <a:solidFill>
                            <a:schemeClr val="tx1"/>
                          </a:solidFill>
                          <a:latin typeface="Calibri" panose="020F0502020204030204" pitchFamily="34" charset="0"/>
                          <a:cs typeface="Calibri" panose="020F0502020204030204" pitchFamily="34" charset="0"/>
                        </a:rPr>
                        <a:t>SBHS Landscape</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rPr>
                        <a:t>____________________</a:t>
                      </a:r>
                    </a:p>
                  </a:txBody>
                  <a:tcPr>
                    <a:lnL>
                      <a:noFill/>
                    </a:lnL>
                    <a:lnR>
                      <a:noFill/>
                    </a:lnR>
                    <a:lnT>
                      <a:noFill/>
                    </a:lnT>
                    <a:lnB>
                      <a:noFill/>
                    </a:lnB>
                    <a:lnTlToBr w="12700" cmpd="sng">
                      <a:noFill/>
                      <a:prstDash val="solid"/>
                    </a:lnTlToBr>
                    <a:lnBlToTr w="12700" cmpd="sng">
                      <a:noFill/>
                      <a:prstDash val="solid"/>
                    </a:lnBlToTr>
                  </a:tcPr>
                </a:tc>
                <a:tc>
                  <a:txBody>
                    <a:bodyPr/>
                    <a:lstStyle/>
                    <a:p>
                      <a:pPr marL="0" algn="l" defTabSz="785202" rtl="0" eaLnBrk="1" latinLnBrk="0" hangingPunct="1"/>
                      <a:r>
                        <a:rPr lang="en-NZ" sz="1200" kern="1200">
                          <a:solidFill>
                            <a:schemeClr val="tx1"/>
                          </a:solidFill>
                          <a:latin typeface="Calibri Light" panose="020F0302020204030204" pitchFamily="34" charset="0"/>
                          <a:ea typeface="+mn-ea"/>
                          <a:cs typeface="Calibri Light" panose="020F0302020204030204" pitchFamily="34" charset="0"/>
                        </a:rPr>
                        <a:t>06</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03647447"/>
                  </a:ext>
                </a:extLst>
              </a:tr>
              <a:tr h="312068">
                <a:tc>
                  <a:txBody>
                    <a:bodyPr/>
                    <a:lstStyle/>
                    <a:p>
                      <a:pPr algn="r"/>
                      <a:r>
                        <a:rPr lang="en-NZ" sz="1200" b="0" i="0">
                          <a:solidFill>
                            <a:schemeClr val="tx1"/>
                          </a:solidFill>
                          <a:latin typeface="Calibri" panose="020F0502020204030204" pitchFamily="34" charset="0"/>
                          <a:cs typeface="Calibri" panose="020F0502020204030204" pitchFamily="34" charset="0"/>
                        </a:rPr>
                        <a:t>Engagement Methods</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rPr>
                        <a:t>____________________</a:t>
                      </a:r>
                    </a:p>
                  </a:txBody>
                  <a:tcPr>
                    <a:lnL>
                      <a:noFill/>
                    </a:lnL>
                    <a:lnR>
                      <a:noFill/>
                    </a:lnR>
                    <a:lnT>
                      <a:noFill/>
                    </a:lnT>
                    <a:lnB>
                      <a:noFill/>
                    </a:lnB>
                    <a:lnTlToBr w="12700" cmpd="sng">
                      <a:noFill/>
                      <a:prstDash val="solid"/>
                    </a:lnTlToBr>
                    <a:lnBlToTr w="12700" cmpd="sng">
                      <a:noFill/>
                      <a:prstDash val="solid"/>
                    </a:lnBlToTr>
                  </a:tcPr>
                </a:tc>
                <a:tc>
                  <a:txBody>
                    <a:bodyPr/>
                    <a:lstStyle/>
                    <a:p>
                      <a:pPr marL="0" algn="l" defTabSz="785202" rtl="0" eaLnBrk="1" latinLnBrk="0" hangingPunct="1"/>
                      <a:r>
                        <a:rPr lang="en-NZ" sz="1200" kern="1200">
                          <a:solidFill>
                            <a:schemeClr val="tx1"/>
                          </a:solidFill>
                          <a:latin typeface="Calibri Light" panose="020F0302020204030204" pitchFamily="34" charset="0"/>
                          <a:ea typeface="+mn-ea"/>
                          <a:cs typeface="Calibri Light" panose="020F0302020204030204" pitchFamily="34" charset="0"/>
                        </a:rPr>
                        <a:t>08</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97532040"/>
                  </a:ext>
                </a:extLst>
              </a:tr>
              <a:tr h="312068">
                <a:tc>
                  <a:txBody>
                    <a:bodyPr/>
                    <a:lstStyle/>
                    <a:p>
                      <a:pPr algn="r"/>
                      <a:r>
                        <a:rPr lang="en-NZ" sz="1200" b="0" i="0">
                          <a:solidFill>
                            <a:schemeClr val="tx1"/>
                          </a:solidFill>
                          <a:latin typeface="Calibri" panose="020F0502020204030204" pitchFamily="34" charset="0"/>
                          <a:cs typeface="Calibri" panose="020F0502020204030204" pitchFamily="34" charset="0"/>
                        </a:rPr>
                        <a:t>Findings</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rPr>
                        <a:t>____________________</a:t>
                      </a:r>
                    </a:p>
                  </a:txBody>
                  <a:tcPr>
                    <a:lnL>
                      <a:noFill/>
                    </a:lnL>
                    <a:lnR>
                      <a:noFill/>
                    </a:lnR>
                    <a:lnT>
                      <a:noFill/>
                    </a:lnT>
                    <a:lnB>
                      <a:noFill/>
                    </a:lnB>
                    <a:lnTlToBr w="12700" cmpd="sng">
                      <a:noFill/>
                      <a:prstDash val="solid"/>
                    </a:lnTlToBr>
                    <a:lnBlToTr w="12700" cmpd="sng">
                      <a:noFill/>
                      <a:prstDash val="solid"/>
                    </a:lnBlToTr>
                  </a:tcPr>
                </a:tc>
                <a:tc>
                  <a:txBody>
                    <a:bodyPr/>
                    <a:lstStyle/>
                    <a:p>
                      <a:pPr marL="0" algn="l" defTabSz="785202" rtl="0" eaLnBrk="1" latinLnBrk="0" hangingPunct="1"/>
                      <a:r>
                        <a:rPr lang="en-NZ" sz="1200" kern="1200">
                          <a:solidFill>
                            <a:schemeClr val="tx1"/>
                          </a:solidFill>
                          <a:latin typeface="Calibri Light" panose="020F0302020204030204" pitchFamily="34" charset="0"/>
                          <a:ea typeface="+mn-ea"/>
                          <a:cs typeface="Calibri Light" panose="020F0302020204030204" pitchFamily="34" charset="0"/>
                        </a:rPr>
                        <a:t>13</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12877422"/>
                  </a:ext>
                </a:extLst>
              </a:tr>
              <a:tr h="312068">
                <a:tc>
                  <a:txBody>
                    <a:bodyPr/>
                    <a:lstStyle/>
                    <a:p>
                      <a:pPr algn="r"/>
                      <a:r>
                        <a:rPr lang="en-NZ" sz="1200" b="0" i="0">
                          <a:solidFill>
                            <a:schemeClr val="tx1"/>
                          </a:solidFill>
                          <a:latin typeface="Calibri" panose="020F0502020204030204" pitchFamily="34" charset="0"/>
                          <a:cs typeface="Calibri" panose="020F0502020204030204" pitchFamily="34" charset="0"/>
                        </a:rPr>
                        <a:t>Next Steps</a:t>
                      </a: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rPr>
                        <a:t>____________________</a:t>
                      </a:r>
                    </a:p>
                  </a:txBody>
                  <a:tcPr>
                    <a:lnL>
                      <a:noFill/>
                    </a:lnL>
                    <a:lnR>
                      <a:noFill/>
                    </a:lnR>
                    <a:lnT>
                      <a:noFill/>
                    </a:lnT>
                    <a:lnB>
                      <a:noFill/>
                    </a:lnB>
                    <a:lnTlToBr w="12700" cmpd="sng">
                      <a:noFill/>
                      <a:prstDash val="solid"/>
                    </a:lnTlToBr>
                    <a:lnBlToTr w="12700" cmpd="sng">
                      <a:noFill/>
                      <a:prstDash val="solid"/>
                    </a:lnBlToTr>
                  </a:tcPr>
                </a:tc>
                <a:tc>
                  <a:txBody>
                    <a:bodyPr/>
                    <a:lstStyle/>
                    <a:p>
                      <a:pPr marL="0" algn="l" defTabSz="785202" rtl="0" eaLnBrk="1" latinLnBrk="0" hangingPunct="1"/>
                      <a:r>
                        <a:rPr lang="en-NZ" sz="1200" kern="1200">
                          <a:solidFill>
                            <a:schemeClr val="tx1"/>
                          </a:solidFill>
                          <a:latin typeface="Calibri Light" panose="020F0302020204030204" pitchFamily="34" charset="0"/>
                          <a:ea typeface="+mn-ea"/>
                          <a:cs typeface="Calibri Light" panose="020F0302020204030204" pitchFamily="34" charset="0"/>
                        </a:rPr>
                        <a:t>26</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30184995"/>
                  </a:ext>
                </a:extLst>
              </a:tr>
            </a:tbl>
          </a:graphicData>
        </a:graphic>
      </p:graphicFrame>
    </p:spTree>
    <p:custDataLst>
      <p:custData r:id="rId1"/>
      <p:custData r:id="rId2"/>
    </p:custDataLst>
    <p:extLst>
      <p:ext uri="{BB962C8B-B14F-4D97-AF65-F5344CB8AC3E}">
        <p14:creationId xmlns:p14="http://schemas.microsoft.com/office/powerpoint/2010/main" val="208442471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D9F1B8B0-8B60-40B1-A267-2ABEFBAB3C4E}"/>
              </a:ext>
            </a:extLst>
          </p:cNvPr>
          <p:cNvGraphicFramePr>
            <a:graphicFrameLocks noGrp="1"/>
          </p:cNvGraphicFramePr>
          <p:nvPr>
            <p:extLst>
              <p:ext uri="{D42A27DB-BD31-4B8C-83A1-F6EECF244321}">
                <p14:modId xmlns:p14="http://schemas.microsoft.com/office/powerpoint/2010/main" val="1680399231"/>
              </p:ext>
            </p:extLst>
          </p:nvPr>
        </p:nvGraphicFramePr>
        <p:xfrm>
          <a:off x="910384" y="2509195"/>
          <a:ext cx="9375507" cy="1554480"/>
        </p:xfrm>
        <a:graphic>
          <a:graphicData uri="http://schemas.openxmlformats.org/drawingml/2006/table">
            <a:tbl>
              <a:tblPr>
                <a:tableStyleId>{5C22544A-7EE6-4342-B048-85BDC9FD1C3A}</a:tableStyleId>
              </a:tblPr>
              <a:tblGrid>
                <a:gridCol w="1361565">
                  <a:extLst>
                    <a:ext uri="{9D8B030D-6E8A-4147-A177-3AD203B41FA5}">
                      <a16:colId xmlns:a16="http://schemas.microsoft.com/office/drawing/2014/main" val="2130118984"/>
                    </a:ext>
                  </a:extLst>
                </a:gridCol>
                <a:gridCol w="8013942">
                  <a:extLst>
                    <a:ext uri="{9D8B030D-6E8A-4147-A177-3AD203B41FA5}">
                      <a16:colId xmlns:a16="http://schemas.microsoft.com/office/drawing/2014/main" val="752269613"/>
                    </a:ext>
                  </a:extLst>
                </a:gridCol>
              </a:tblGrid>
              <a:tr h="126853">
                <a:tc>
                  <a:txBody>
                    <a:bodyPr/>
                    <a:lstStyle/>
                    <a:p>
                      <a:pPr marL="0" indent="0">
                        <a:buFont typeface="Arial" panose="020B0604020202020204" pitchFamily="34" charset="0"/>
                        <a:buNone/>
                      </a:pPr>
                      <a:r>
                        <a:rPr lang="en-NZ" sz="1400" b="1"/>
                        <a:t>Digital alternatives</a:t>
                      </a:r>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Staff actively prefer face to face assessments, and some do not want to see digital alternatives implemented into SBHS (2).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Face-to-face engagement remains a critical component of the model of care as assessments cannot take a one size fits all approach (1).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Acceptability of e-screening tools such as </a:t>
                      </a:r>
                      <a:r>
                        <a:rPr lang="en-NZ" sz="1200" kern="1200" err="1">
                          <a:solidFill>
                            <a:schemeClr val="dk1"/>
                          </a:solidFill>
                          <a:latin typeface="+mn-lt"/>
                          <a:ea typeface="+mn-ea"/>
                          <a:cs typeface="+mn-cs"/>
                        </a:rPr>
                        <a:t>YouthCHAT</a:t>
                      </a:r>
                      <a:r>
                        <a:rPr lang="en-NZ" sz="1200" kern="1200">
                          <a:solidFill>
                            <a:schemeClr val="dk1"/>
                          </a:solidFill>
                          <a:latin typeface="+mn-lt"/>
                          <a:ea typeface="+mn-ea"/>
                          <a:cs typeface="+mn-cs"/>
                        </a:rPr>
                        <a:t> are high amongst rangatahi, with some studies eliciting a higher disclosure rate for questions which were intimate or sensitive in nature (1).</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Aotearoa specific literature found </a:t>
                      </a:r>
                      <a:r>
                        <a:rPr lang="en-NZ" sz="1200" kern="1200" err="1">
                          <a:solidFill>
                            <a:schemeClr val="dk1"/>
                          </a:solidFill>
                          <a:latin typeface="+mn-lt"/>
                          <a:ea typeface="+mn-ea"/>
                          <a:cs typeface="+mn-cs"/>
                        </a:rPr>
                        <a:t>YouthCHAT</a:t>
                      </a:r>
                      <a:r>
                        <a:rPr lang="en-NZ" sz="1200" kern="1200">
                          <a:solidFill>
                            <a:schemeClr val="dk1"/>
                          </a:solidFill>
                          <a:latin typeface="+mn-lt"/>
                          <a:ea typeface="+mn-ea"/>
                          <a:cs typeface="+mn-cs"/>
                        </a:rPr>
                        <a:t> was twice as fast as the HEEADSSS assessment (1).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Self-administered questionnaires identify higher rates of risky behaviours than face-to-face questionnaires (1).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Rangatahi prefer multiple means of connection (3).</a:t>
                      </a:r>
                    </a:p>
                  </a:txBody>
                  <a:tcPr>
                    <a:solidFill>
                      <a:schemeClr val="bg1"/>
                    </a:solidFill>
                  </a:tcPr>
                </a:tc>
                <a:extLst>
                  <a:ext uri="{0D108BD9-81ED-4DB2-BD59-A6C34878D82A}">
                    <a16:rowId xmlns:a16="http://schemas.microsoft.com/office/drawing/2014/main" val="3017456789"/>
                  </a:ext>
                </a:extLst>
              </a:tr>
            </a:tbl>
          </a:graphicData>
        </a:graphic>
      </p:graphicFrame>
      <p:graphicFrame>
        <p:nvGraphicFramePr>
          <p:cNvPr id="16" name="Table 15">
            <a:extLst>
              <a:ext uri="{FF2B5EF4-FFF2-40B4-BE49-F238E27FC236}">
                <a16:creationId xmlns:a16="http://schemas.microsoft.com/office/drawing/2014/main" id="{6AFFC7EB-D68F-4E43-8D92-21FB197116B5}"/>
              </a:ext>
            </a:extLst>
          </p:cNvPr>
          <p:cNvGraphicFramePr>
            <a:graphicFrameLocks noGrp="1"/>
          </p:cNvGraphicFramePr>
          <p:nvPr>
            <p:extLst>
              <p:ext uri="{D42A27DB-BD31-4B8C-83A1-F6EECF244321}">
                <p14:modId xmlns:p14="http://schemas.microsoft.com/office/powerpoint/2010/main" val="3546820739"/>
              </p:ext>
            </p:extLst>
          </p:nvPr>
        </p:nvGraphicFramePr>
        <p:xfrm>
          <a:off x="921432" y="4272882"/>
          <a:ext cx="9375507" cy="1188720"/>
        </p:xfrm>
        <a:graphic>
          <a:graphicData uri="http://schemas.openxmlformats.org/drawingml/2006/table">
            <a:tbl>
              <a:tblPr>
                <a:tableStyleId>{5C22544A-7EE6-4342-B048-85BDC9FD1C3A}</a:tableStyleId>
              </a:tblPr>
              <a:tblGrid>
                <a:gridCol w="1316379">
                  <a:extLst>
                    <a:ext uri="{9D8B030D-6E8A-4147-A177-3AD203B41FA5}">
                      <a16:colId xmlns:a16="http://schemas.microsoft.com/office/drawing/2014/main" val="2130118984"/>
                    </a:ext>
                  </a:extLst>
                </a:gridCol>
                <a:gridCol w="8059128">
                  <a:extLst>
                    <a:ext uri="{9D8B030D-6E8A-4147-A177-3AD203B41FA5}">
                      <a16:colId xmlns:a16="http://schemas.microsoft.com/office/drawing/2014/main" val="752269613"/>
                    </a:ext>
                  </a:extLst>
                </a:gridCol>
              </a:tblGrid>
              <a:tr h="0">
                <a:tc>
                  <a:txBody>
                    <a:bodyPr/>
                    <a:lstStyle/>
                    <a:p>
                      <a:pPr marL="0" indent="0">
                        <a:spcAft>
                          <a:spcPts val="0"/>
                        </a:spcAft>
                        <a:buFont typeface="Arial" panose="020B0604020202020204" pitchFamily="34" charset="0"/>
                        <a:buNone/>
                      </a:pPr>
                      <a:r>
                        <a:rPr lang="en-NZ" sz="1400" b="1"/>
                        <a:t>SBHS Tools and data</a:t>
                      </a:r>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Staff are not confident that rangatahi data is linked to their primary care provider (2).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Evidence of varied IT record keeping across schools, where poor patient information sharing practices can be a barrier to successful SBHS (2).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A lack of clear guidelines for information sharing within the school system and with external providers is a problem that has been identified (2).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Frustration with outputs focused monitoring and funding (e.g. numbers seen matters, not quality</a:t>
                      </a:r>
                      <a:r>
                        <a:rPr lang="en-NZ" sz="1200"/>
                        <a:t>) (2). </a:t>
                      </a:r>
                    </a:p>
                  </a:txBody>
                  <a:tcPr>
                    <a:solidFill>
                      <a:schemeClr val="bg1"/>
                    </a:solidFill>
                  </a:tcPr>
                </a:tc>
                <a:extLst>
                  <a:ext uri="{0D108BD9-81ED-4DB2-BD59-A6C34878D82A}">
                    <a16:rowId xmlns:a16="http://schemas.microsoft.com/office/drawing/2014/main" val="3017456789"/>
                  </a:ext>
                </a:extLst>
              </a:tr>
            </a:tbl>
          </a:graphicData>
        </a:graphic>
      </p:graphicFrame>
      <p:cxnSp>
        <p:nvCxnSpPr>
          <p:cNvPr id="37" name="Straight Connector 36">
            <a:extLst>
              <a:ext uri="{FF2B5EF4-FFF2-40B4-BE49-F238E27FC236}">
                <a16:creationId xmlns:a16="http://schemas.microsoft.com/office/drawing/2014/main" id="{F87540E0-2F05-4163-8342-F7BE7B98D42A}"/>
              </a:ext>
            </a:extLst>
          </p:cNvPr>
          <p:cNvCxnSpPr>
            <a:cxnSpLocks/>
          </p:cNvCxnSpPr>
          <p:nvPr/>
        </p:nvCxnSpPr>
        <p:spPr>
          <a:xfrm flipH="1">
            <a:off x="366777" y="1084940"/>
            <a:ext cx="9956487"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4" name="Title 3">
            <a:extLst>
              <a:ext uri="{FF2B5EF4-FFF2-40B4-BE49-F238E27FC236}">
                <a16:creationId xmlns:a16="http://schemas.microsoft.com/office/drawing/2014/main" id="{4EF14123-76A4-40FC-86F3-9BC4C4ADE240}"/>
              </a:ext>
            </a:extLst>
          </p:cNvPr>
          <p:cNvSpPr>
            <a:spLocks noGrp="1"/>
          </p:cNvSpPr>
          <p:nvPr>
            <p:ph type="title"/>
          </p:nvPr>
        </p:nvSpPr>
        <p:spPr>
          <a:xfrm>
            <a:off x="387818" y="684212"/>
            <a:ext cx="9919114" cy="648641"/>
          </a:xfrm>
        </p:spPr>
        <p:txBody>
          <a:bodyPr/>
          <a:lstStyle/>
          <a:p>
            <a:r>
              <a:rPr lang="en-NZ" err="1">
                <a:latin typeface="Calibri"/>
                <a:ea typeface="Open Sans"/>
                <a:cs typeface="Calibri"/>
              </a:rPr>
              <a:t>Te</a:t>
            </a:r>
            <a:r>
              <a:rPr lang="en-NZ">
                <a:latin typeface="Calibri"/>
                <a:ea typeface="Open Sans"/>
                <a:cs typeface="Calibri"/>
              </a:rPr>
              <a:t> </a:t>
            </a:r>
            <a:r>
              <a:rPr lang="en-NZ" err="1">
                <a:latin typeface="Calibri"/>
                <a:ea typeface="Open Sans"/>
                <a:cs typeface="Calibri"/>
              </a:rPr>
              <a:t>Pō</a:t>
            </a:r>
            <a:r>
              <a:rPr lang="en-NZ">
                <a:latin typeface="Calibri"/>
                <a:ea typeface="Open Sans"/>
                <a:cs typeface="Calibri"/>
              </a:rPr>
              <a:t>: </a:t>
            </a:r>
            <a:r>
              <a:rPr lang="en-NZ" b="0" err="1">
                <a:latin typeface="Calibri"/>
                <a:ea typeface="Open Sans"/>
                <a:cs typeface="Calibri"/>
              </a:rPr>
              <a:t>Whakakōrero</a:t>
            </a:r>
            <a:r>
              <a:rPr lang="en-NZ">
                <a:latin typeface="Calibri"/>
                <a:ea typeface="Open Sans"/>
                <a:cs typeface="Calibri"/>
              </a:rPr>
              <a:t> </a:t>
            </a:r>
            <a:r>
              <a:rPr lang="en-NZ" b="0">
                <a:latin typeface="Calibri"/>
                <a:ea typeface="Open Sans"/>
                <a:cs typeface="Calibri"/>
              </a:rPr>
              <a:t>| Engagement  </a:t>
            </a:r>
            <a:endParaRPr lang="en-NZ" b="0"/>
          </a:p>
        </p:txBody>
      </p:sp>
      <p:grpSp>
        <p:nvGrpSpPr>
          <p:cNvPr id="18" name="Group 294">
            <a:extLst>
              <a:ext uri="{FF2B5EF4-FFF2-40B4-BE49-F238E27FC236}">
                <a16:creationId xmlns:a16="http://schemas.microsoft.com/office/drawing/2014/main" id="{FEFE0FCD-1C1C-495E-B55E-152CE22D5A73}"/>
              </a:ext>
            </a:extLst>
          </p:cNvPr>
          <p:cNvGrpSpPr>
            <a:grpSpLocks noChangeAspect="1"/>
          </p:cNvGrpSpPr>
          <p:nvPr/>
        </p:nvGrpSpPr>
        <p:grpSpPr bwMode="auto">
          <a:xfrm>
            <a:off x="375376" y="3042303"/>
            <a:ext cx="488263" cy="488263"/>
            <a:chOff x="799" y="1118"/>
            <a:chExt cx="340" cy="340"/>
          </a:xfrm>
          <a:solidFill>
            <a:schemeClr val="accent3"/>
          </a:solidFill>
        </p:grpSpPr>
        <p:sp>
          <p:nvSpPr>
            <p:cNvPr id="19" name="Freeform 295">
              <a:extLst>
                <a:ext uri="{FF2B5EF4-FFF2-40B4-BE49-F238E27FC236}">
                  <a16:creationId xmlns:a16="http://schemas.microsoft.com/office/drawing/2014/main" id="{46387778-3F00-421C-B331-F658EFD0C6B6}"/>
                </a:ext>
              </a:extLst>
            </p:cNvPr>
            <p:cNvSpPr>
              <a:spLocks noEditPoints="1"/>
            </p:cNvSpPr>
            <p:nvPr/>
          </p:nvSpPr>
          <p:spPr bwMode="auto">
            <a:xfrm>
              <a:off x="799" y="111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6 w 512"/>
                <a:gd name="T11" fmla="*/ 341 h 512"/>
                <a:gd name="T12" fmla="*/ 405 w 512"/>
                <a:gd name="T13" fmla="*/ 352 h 512"/>
                <a:gd name="T14" fmla="*/ 266 w 512"/>
                <a:gd name="T15" fmla="*/ 352 h 512"/>
                <a:gd name="T16" fmla="*/ 266 w 512"/>
                <a:gd name="T17" fmla="*/ 373 h 512"/>
                <a:gd name="T18" fmla="*/ 309 w 512"/>
                <a:gd name="T19" fmla="*/ 373 h 512"/>
                <a:gd name="T20" fmla="*/ 320 w 512"/>
                <a:gd name="T21" fmla="*/ 384 h 512"/>
                <a:gd name="T22" fmla="*/ 309 w 512"/>
                <a:gd name="T23" fmla="*/ 394 h 512"/>
                <a:gd name="T24" fmla="*/ 202 w 512"/>
                <a:gd name="T25" fmla="*/ 394 h 512"/>
                <a:gd name="T26" fmla="*/ 192 w 512"/>
                <a:gd name="T27" fmla="*/ 384 h 512"/>
                <a:gd name="T28" fmla="*/ 202 w 512"/>
                <a:gd name="T29" fmla="*/ 373 h 512"/>
                <a:gd name="T30" fmla="*/ 245 w 512"/>
                <a:gd name="T31" fmla="*/ 373 h 512"/>
                <a:gd name="T32" fmla="*/ 245 w 512"/>
                <a:gd name="T33" fmla="*/ 352 h 512"/>
                <a:gd name="T34" fmla="*/ 106 w 512"/>
                <a:gd name="T35" fmla="*/ 352 h 512"/>
                <a:gd name="T36" fmla="*/ 96 w 512"/>
                <a:gd name="T37" fmla="*/ 341 h 512"/>
                <a:gd name="T38" fmla="*/ 96 w 512"/>
                <a:gd name="T39" fmla="*/ 149 h 512"/>
                <a:gd name="T40" fmla="*/ 106 w 512"/>
                <a:gd name="T41" fmla="*/ 138 h 512"/>
                <a:gd name="T42" fmla="*/ 405 w 512"/>
                <a:gd name="T43" fmla="*/ 138 h 512"/>
                <a:gd name="T44" fmla="*/ 416 w 512"/>
                <a:gd name="T45" fmla="*/ 149 h 512"/>
                <a:gd name="T46" fmla="*/ 416 w 512"/>
                <a:gd name="T47" fmla="*/ 34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41"/>
                  </a:moveTo>
                  <a:cubicBezTo>
                    <a:pt x="416" y="347"/>
                    <a:pt x="411" y="352"/>
                    <a:pt x="405" y="352"/>
                  </a:cubicBezTo>
                  <a:cubicBezTo>
                    <a:pt x="266" y="352"/>
                    <a:pt x="266" y="352"/>
                    <a:pt x="266" y="352"/>
                  </a:cubicBezTo>
                  <a:cubicBezTo>
                    <a:pt x="266" y="373"/>
                    <a:pt x="266" y="373"/>
                    <a:pt x="266" y="373"/>
                  </a:cubicBezTo>
                  <a:cubicBezTo>
                    <a:pt x="309" y="373"/>
                    <a:pt x="309" y="373"/>
                    <a:pt x="309" y="373"/>
                  </a:cubicBezTo>
                  <a:cubicBezTo>
                    <a:pt x="315" y="373"/>
                    <a:pt x="320" y="378"/>
                    <a:pt x="320" y="384"/>
                  </a:cubicBezTo>
                  <a:cubicBezTo>
                    <a:pt x="320" y="390"/>
                    <a:pt x="315" y="394"/>
                    <a:pt x="309" y="394"/>
                  </a:cubicBezTo>
                  <a:cubicBezTo>
                    <a:pt x="202" y="394"/>
                    <a:pt x="202" y="394"/>
                    <a:pt x="202" y="394"/>
                  </a:cubicBezTo>
                  <a:cubicBezTo>
                    <a:pt x="196" y="394"/>
                    <a:pt x="192" y="390"/>
                    <a:pt x="192" y="384"/>
                  </a:cubicBezTo>
                  <a:cubicBezTo>
                    <a:pt x="192" y="378"/>
                    <a:pt x="196" y="373"/>
                    <a:pt x="202" y="373"/>
                  </a:cubicBezTo>
                  <a:cubicBezTo>
                    <a:pt x="245" y="373"/>
                    <a:pt x="245" y="373"/>
                    <a:pt x="245" y="373"/>
                  </a:cubicBezTo>
                  <a:cubicBezTo>
                    <a:pt x="245" y="352"/>
                    <a:pt x="245" y="352"/>
                    <a:pt x="245" y="352"/>
                  </a:cubicBezTo>
                  <a:cubicBezTo>
                    <a:pt x="106" y="352"/>
                    <a:pt x="106" y="352"/>
                    <a:pt x="106" y="352"/>
                  </a:cubicBezTo>
                  <a:cubicBezTo>
                    <a:pt x="100" y="352"/>
                    <a:pt x="96" y="347"/>
                    <a:pt x="96" y="341"/>
                  </a:cubicBezTo>
                  <a:cubicBezTo>
                    <a:pt x="96" y="149"/>
                    <a:pt x="96" y="149"/>
                    <a:pt x="96" y="149"/>
                  </a:cubicBezTo>
                  <a:cubicBezTo>
                    <a:pt x="96" y="143"/>
                    <a:pt x="100" y="138"/>
                    <a:pt x="106" y="138"/>
                  </a:cubicBezTo>
                  <a:cubicBezTo>
                    <a:pt x="405" y="138"/>
                    <a:pt x="405" y="138"/>
                    <a:pt x="405" y="138"/>
                  </a:cubicBezTo>
                  <a:cubicBezTo>
                    <a:pt x="411" y="138"/>
                    <a:pt x="416" y="143"/>
                    <a:pt x="416" y="149"/>
                  </a:cubicBezTo>
                  <a:lnTo>
                    <a:pt x="416" y="341"/>
                  </a:ln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121446" tIns="60723" rIns="121446" bIns="60723" numCol="1" anchor="t" anchorCtr="0" compatLnSpc="1">
              <a:prstTxWarp prst="textNoShape">
                <a:avLst/>
              </a:prstTxWarp>
            </a:bodyPr>
            <a:lstStyle/>
            <a:p>
              <a:endParaRPr lang="en-GB" sz="996">
                <a:solidFill>
                  <a:schemeClr val="accent3"/>
                </a:solidFill>
              </a:endParaRPr>
            </a:p>
          </p:txBody>
        </p:sp>
        <p:sp>
          <p:nvSpPr>
            <p:cNvPr id="20" name="Rectangle 296">
              <a:extLst>
                <a:ext uri="{FF2B5EF4-FFF2-40B4-BE49-F238E27FC236}">
                  <a16:creationId xmlns:a16="http://schemas.microsoft.com/office/drawing/2014/main" id="{2C44D036-0111-46A5-9A9F-E33949C0FFDB}"/>
                </a:ext>
              </a:extLst>
            </p:cNvPr>
            <p:cNvSpPr>
              <a:spLocks noChangeArrowheads="1"/>
            </p:cNvSpPr>
            <p:nvPr/>
          </p:nvSpPr>
          <p:spPr bwMode="auto">
            <a:xfrm>
              <a:off x="877" y="1224"/>
              <a:ext cx="184" cy="113"/>
            </a:xfrm>
            <a:prstGeom prst="rect">
              <a:avLst/>
            </a:pr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miter lim="800000"/>
                  <a:headEnd/>
                  <a:tailEnd/>
                </a14:hiddenLine>
              </a:ext>
            </a:extLst>
          </p:spPr>
          <p:txBody>
            <a:bodyPr vert="horz" wrap="square" lIns="121446" tIns="60723" rIns="121446" bIns="60723" numCol="1" anchor="t" anchorCtr="0" compatLnSpc="1">
              <a:prstTxWarp prst="textNoShape">
                <a:avLst/>
              </a:prstTxWarp>
            </a:bodyPr>
            <a:lstStyle/>
            <a:p>
              <a:endParaRPr lang="en-GB" sz="996">
                <a:solidFill>
                  <a:schemeClr val="accent3"/>
                </a:solidFill>
              </a:endParaRPr>
            </a:p>
          </p:txBody>
        </p:sp>
      </p:grpSp>
      <p:grpSp>
        <p:nvGrpSpPr>
          <p:cNvPr id="21" name="Graphic 4">
            <a:extLst>
              <a:ext uri="{FF2B5EF4-FFF2-40B4-BE49-F238E27FC236}">
                <a16:creationId xmlns:a16="http://schemas.microsoft.com/office/drawing/2014/main" id="{5B3BAEF2-582B-4586-A519-649B1C458236}"/>
              </a:ext>
            </a:extLst>
          </p:cNvPr>
          <p:cNvGrpSpPr>
            <a:grpSpLocks noChangeAspect="1"/>
          </p:cNvGrpSpPr>
          <p:nvPr/>
        </p:nvGrpSpPr>
        <p:grpSpPr>
          <a:xfrm>
            <a:off x="375376" y="4623110"/>
            <a:ext cx="514282" cy="488263"/>
            <a:chOff x="6146480" y="3339623"/>
            <a:chExt cx="362309" cy="361971"/>
          </a:xfrm>
          <a:solidFill>
            <a:schemeClr val="accent3"/>
          </a:solidFill>
        </p:grpSpPr>
        <p:sp>
          <p:nvSpPr>
            <p:cNvPr id="22" name="Graphic 4">
              <a:extLst>
                <a:ext uri="{FF2B5EF4-FFF2-40B4-BE49-F238E27FC236}">
                  <a16:creationId xmlns:a16="http://schemas.microsoft.com/office/drawing/2014/main" id="{E1F19BF0-A401-4900-B66F-31AC6DE186BD}"/>
                </a:ext>
              </a:extLst>
            </p:cNvPr>
            <p:cNvSpPr/>
            <p:nvPr/>
          </p:nvSpPr>
          <p:spPr>
            <a:xfrm>
              <a:off x="6146480" y="3339623"/>
              <a:ext cx="362309" cy="361971"/>
            </a:xfrm>
            <a:custGeom>
              <a:avLst/>
              <a:gdLst>
                <a:gd name="connsiteX0" fmla="*/ 181474 w 362309"/>
                <a:gd name="connsiteY0" fmla="*/ 0 h 361971"/>
                <a:gd name="connsiteX1" fmla="*/ 0 w 362309"/>
                <a:gd name="connsiteY1" fmla="*/ 180667 h 361971"/>
                <a:gd name="connsiteX2" fmla="*/ 180835 w 362309"/>
                <a:gd name="connsiteY2" fmla="*/ 361972 h 361971"/>
                <a:gd name="connsiteX3" fmla="*/ 362309 w 362309"/>
                <a:gd name="connsiteY3" fmla="*/ 181305 h 361971"/>
                <a:gd name="connsiteX4" fmla="*/ 362309 w 362309"/>
                <a:gd name="connsiteY4" fmla="*/ 181305 h 361971"/>
                <a:gd name="connsiteX5" fmla="*/ 181474 w 362309"/>
                <a:gd name="connsiteY5" fmla="*/ 0 h 361971"/>
                <a:gd name="connsiteX6" fmla="*/ 269016 w 362309"/>
                <a:gd name="connsiteY6" fmla="*/ 171729 h 361971"/>
                <a:gd name="connsiteX7" fmla="*/ 260709 w 362309"/>
                <a:gd name="connsiteY7" fmla="*/ 182582 h 361971"/>
                <a:gd name="connsiteX8" fmla="*/ 205117 w 362309"/>
                <a:gd name="connsiteY8" fmla="*/ 197265 h 361971"/>
                <a:gd name="connsiteX9" fmla="*/ 133549 w 362309"/>
                <a:gd name="connsiteY9" fmla="*/ 268766 h 361971"/>
                <a:gd name="connsiteX10" fmla="*/ 93932 w 362309"/>
                <a:gd name="connsiteY10" fmla="*/ 268766 h 361971"/>
                <a:gd name="connsiteX11" fmla="*/ 93932 w 362309"/>
                <a:gd name="connsiteY11" fmla="*/ 229185 h 361971"/>
                <a:gd name="connsiteX12" fmla="*/ 165499 w 362309"/>
                <a:gd name="connsiteY12" fmla="*/ 157684 h 361971"/>
                <a:gd name="connsiteX13" fmla="*/ 206395 w 362309"/>
                <a:gd name="connsiteY13" fmla="*/ 87461 h 361971"/>
                <a:gd name="connsiteX14" fmla="*/ 240261 w 362309"/>
                <a:gd name="connsiteY14" fmla="*/ 88738 h 361971"/>
                <a:gd name="connsiteX15" fmla="*/ 244095 w 362309"/>
                <a:gd name="connsiteY15" fmla="*/ 93206 h 361971"/>
                <a:gd name="connsiteX16" fmla="*/ 242178 w 362309"/>
                <a:gd name="connsiteY16" fmla="*/ 98952 h 361971"/>
                <a:gd name="connsiteX17" fmla="*/ 215341 w 362309"/>
                <a:gd name="connsiteY17" fmla="*/ 125765 h 361971"/>
                <a:gd name="connsiteX18" fmla="*/ 237067 w 362309"/>
                <a:gd name="connsiteY18" fmla="*/ 147470 h 361971"/>
                <a:gd name="connsiteX19" fmla="*/ 263904 w 362309"/>
                <a:gd name="connsiteY19" fmla="*/ 120657 h 361971"/>
                <a:gd name="connsiteX20" fmla="*/ 269655 w 362309"/>
                <a:gd name="connsiteY20" fmla="*/ 118742 h 361971"/>
                <a:gd name="connsiteX21" fmla="*/ 274128 w 362309"/>
                <a:gd name="connsiteY21" fmla="*/ 122573 h 361971"/>
                <a:gd name="connsiteX22" fmla="*/ 269016 w 362309"/>
                <a:gd name="connsiteY22" fmla="*/ 171729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2309" h="361971">
                  <a:moveTo>
                    <a:pt x="181474" y="0"/>
                  </a:moveTo>
                  <a:cubicBezTo>
                    <a:pt x="81152" y="0"/>
                    <a:pt x="0" y="81077"/>
                    <a:pt x="0" y="180667"/>
                  </a:cubicBezTo>
                  <a:cubicBezTo>
                    <a:pt x="0" y="280257"/>
                    <a:pt x="81152" y="361972"/>
                    <a:pt x="180835" y="361972"/>
                  </a:cubicBezTo>
                  <a:cubicBezTo>
                    <a:pt x="280518" y="361972"/>
                    <a:pt x="362309" y="280895"/>
                    <a:pt x="362309" y="181305"/>
                  </a:cubicBezTo>
                  <a:cubicBezTo>
                    <a:pt x="362309" y="181305"/>
                    <a:pt x="362309" y="181305"/>
                    <a:pt x="362309" y="181305"/>
                  </a:cubicBezTo>
                  <a:cubicBezTo>
                    <a:pt x="362309" y="81077"/>
                    <a:pt x="281157" y="0"/>
                    <a:pt x="181474" y="0"/>
                  </a:cubicBezTo>
                  <a:close/>
                  <a:moveTo>
                    <a:pt x="269016" y="171729"/>
                  </a:moveTo>
                  <a:cubicBezTo>
                    <a:pt x="266460" y="175560"/>
                    <a:pt x="263904" y="179390"/>
                    <a:pt x="260709" y="182582"/>
                  </a:cubicBezTo>
                  <a:cubicBezTo>
                    <a:pt x="246013" y="197265"/>
                    <a:pt x="224925" y="202372"/>
                    <a:pt x="205117" y="197265"/>
                  </a:cubicBezTo>
                  <a:lnTo>
                    <a:pt x="133549" y="268766"/>
                  </a:lnTo>
                  <a:cubicBezTo>
                    <a:pt x="122686" y="279618"/>
                    <a:pt x="104795" y="279618"/>
                    <a:pt x="93932" y="268766"/>
                  </a:cubicBezTo>
                  <a:cubicBezTo>
                    <a:pt x="83069" y="257913"/>
                    <a:pt x="83069" y="240038"/>
                    <a:pt x="93932" y="229185"/>
                  </a:cubicBezTo>
                  <a:lnTo>
                    <a:pt x="165499" y="157684"/>
                  </a:lnTo>
                  <a:cubicBezTo>
                    <a:pt x="157192" y="127041"/>
                    <a:pt x="175723" y="95760"/>
                    <a:pt x="206395" y="87461"/>
                  </a:cubicBezTo>
                  <a:cubicBezTo>
                    <a:pt x="217258" y="84269"/>
                    <a:pt x="229399" y="84907"/>
                    <a:pt x="240261" y="88738"/>
                  </a:cubicBezTo>
                  <a:cubicBezTo>
                    <a:pt x="242178" y="89376"/>
                    <a:pt x="244095" y="91291"/>
                    <a:pt x="244095" y="93206"/>
                  </a:cubicBezTo>
                  <a:cubicBezTo>
                    <a:pt x="244735" y="95121"/>
                    <a:pt x="244095" y="97675"/>
                    <a:pt x="242178" y="98952"/>
                  </a:cubicBezTo>
                  <a:lnTo>
                    <a:pt x="215341" y="125765"/>
                  </a:lnTo>
                  <a:cubicBezTo>
                    <a:pt x="221731" y="134064"/>
                    <a:pt x="228760" y="141086"/>
                    <a:pt x="237067" y="147470"/>
                  </a:cubicBezTo>
                  <a:lnTo>
                    <a:pt x="263904" y="120657"/>
                  </a:lnTo>
                  <a:cubicBezTo>
                    <a:pt x="265182" y="119381"/>
                    <a:pt x="267738" y="118742"/>
                    <a:pt x="269655" y="118742"/>
                  </a:cubicBezTo>
                  <a:cubicBezTo>
                    <a:pt x="271572" y="119381"/>
                    <a:pt x="273489" y="120657"/>
                    <a:pt x="274128" y="122573"/>
                  </a:cubicBezTo>
                  <a:cubicBezTo>
                    <a:pt x="279879" y="139171"/>
                    <a:pt x="277962" y="157046"/>
                    <a:pt x="269016" y="171729"/>
                  </a:cubicBez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solidFill>
                  <a:schemeClr val="accent3"/>
                </a:solidFill>
              </a:endParaRPr>
            </a:p>
          </p:txBody>
        </p:sp>
        <p:sp>
          <p:nvSpPr>
            <p:cNvPr id="23" name="Graphic 4">
              <a:extLst>
                <a:ext uri="{FF2B5EF4-FFF2-40B4-BE49-F238E27FC236}">
                  <a16:creationId xmlns:a16="http://schemas.microsoft.com/office/drawing/2014/main" id="{160DD234-DCA0-4F73-B61D-D813A31E4FC1}"/>
                </a:ext>
              </a:extLst>
            </p:cNvPr>
            <p:cNvSpPr/>
            <p:nvPr/>
          </p:nvSpPr>
          <p:spPr>
            <a:xfrm>
              <a:off x="6244406" y="3437298"/>
              <a:ext cx="166831" cy="165823"/>
            </a:xfrm>
            <a:custGeom>
              <a:avLst/>
              <a:gdLst>
                <a:gd name="connsiteX0" fmla="*/ 143614 w 166831"/>
                <a:gd name="connsiteY0" fmla="*/ 63202 h 165823"/>
                <a:gd name="connsiteX1" fmla="*/ 135307 w 166831"/>
                <a:gd name="connsiteY1" fmla="*/ 63840 h 165823"/>
                <a:gd name="connsiteX2" fmla="*/ 102718 w 166831"/>
                <a:gd name="connsiteY2" fmla="*/ 31282 h 165823"/>
                <a:gd name="connsiteX3" fmla="*/ 103357 w 166831"/>
                <a:gd name="connsiteY3" fmla="*/ 22983 h 165823"/>
                <a:gd name="connsiteX4" fmla="*/ 126361 w 166831"/>
                <a:gd name="connsiteY4" fmla="*/ 0 h 165823"/>
                <a:gd name="connsiteX5" fmla="*/ 121888 w 166831"/>
                <a:gd name="connsiteY5" fmla="*/ 0 h 165823"/>
                <a:gd name="connsiteX6" fmla="*/ 98884 w 166831"/>
                <a:gd name="connsiteY6" fmla="*/ 6384 h 165823"/>
                <a:gd name="connsiteX7" fmla="*/ 90577 w 166831"/>
                <a:gd name="connsiteY7" fmla="*/ 12768 h 165823"/>
                <a:gd name="connsiteX8" fmla="*/ 80353 w 166831"/>
                <a:gd name="connsiteY8" fmla="*/ 58733 h 165823"/>
                <a:gd name="connsiteX9" fmla="*/ 79075 w 166831"/>
                <a:gd name="connsiteY9" fmla="*/ 65117 h 165823"/>
                <a:gd name="connsiteX10" fmla="*/ 4313 w 166831"/>
                <a:gd name="connsiteY10" fmla="*/ 139809 h 165823"/>
                <a:gd name="connsiteX11" fmla="*/ 4313 w 166831"/>
                <a:gd name="connsiteY11" fmla="*/ 161515 h 165823"/>
                <a:gd name="connsiteX12" fmla="*/ 26039 w 166831"/>
                <a:gd name="connsiteY12" fmla="*/ 161515 h 165823"/>
                <a:gd name="connsiteX13" fmla="*/ 26039 w 166831"/>
                <a:gd name="connsiteY13" fmla="*/ 161515 h 165823"/>
                <a:gd name="connsiteX14" fmla="*/ 100801 w 166831"/>
                <a:gd name="connsiteY14" fmla="*/ 86822 h 165823"/>
                <a:gd name="connsiteX15" fmla="*/ 107191 w 166831"/>
                <a:gd name="connsiteY15" fmla="*/ 85546 h 165823"/>
                <a:gd name="connsiteX16" fmla="*/ 153838 w 166831"/>
                <a:gd name="connsiteY16" fmla="*/ 75331 h 165823"/>
                <a:gd name="connsiteX17" fmla="*/ 166618 w 166831"/>
                <a:gd name="connsiteY17" fmla="*/ 39581 h 165823"/>
                <a:gd name="connsiteX18" fmla="*/ 143614 w 166831"/>
                <a:gd name="connsiteY18" fmla="*/ 63202 h 1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831" h="165823">
                  <a:moveTo>
                    <a:pt x="143614" y="63202"/>
                  </a:moveTo>
                  <a:cubicBezTo>
                    <a:pt x="141697" y="65117"/>
                    <a:pt x="137863" y="65755"/>
                    <a:pt x="135307" y="63840"/>
                  </a:cubicBezTo>
                  <a:cubicBezTo>
                    <a:pt x="122527" y="55541"/>
                    <a:pt x="111025" y="44050"/>
                    <a:pt x="102718" y="31282"/>
                  </a:cubicBezTo>
                  <a:cubicBezTo>
                    <a:pt x="100801" y="28728"/>
                    <a:pt x="101440" y="25536"/>
                    <a:pt x="103357" y="22983"/>
                  </a:cubicBezTo>
                  <a:lnTo>
                    <a:pt x="126361" y="0"/>
                  </a:lnTo>
                  <a:cubicBezTo>
                    <a:pt x="125083" y="0"/>
                    <a:pt x="123166" y="0"/>
                    <a:pt x="121888" y="0"/>
                  </a:cubicBezTo>
                  <a:cubicBezTo>
                    <a:pt x="113581" y="0"/>
                    <a:pt x="105913" y="1915"/>
                    <a:pt x="98884" y="6384"/>
                  </a:cubicBezTo>
                  <a:cubicBezTo>
                    <a:pt x="95689" y="8299"/>
                    <a:pt x="93133" y="10215"/>
                    <a:pt x="90577" y="12768"/>
                  </a:cubicBezTo>
                  <a:cubicBezTo>
                    <a:pt x="78436" y="24898"/>
                    <a:pt x="74603" y="42773"/>
                    <a:pt x="80353" y="58733"/>
                  </a:cubicBezTo>
                  <a:cubicBezTo>
                    <a:pt x="80993" y="61286"/>
                    <a:pt x="80353" y="63202"/>
                    <a:pt x="79075" y="65117"/>
                  </a:cubicBezTo>
                  <a:lnTo>
                    <a:pt x="4313" y="139809"/>
                  </a:lnTo>
                  <a:cubicBezTo>
                    <a:pt x="-1438" y="145555"/>
                    <a:pt x="-1438" y="155769"/>
                    <a:pt x="4313" y="161515"/>
                  </a:cubicBezTo>
                  <a:cubicBezTo>
                    <a:pt x="10064" y="167260"/>
                    <a:pt x="20288" y="167260"/>
                    <a:pt x="26039" y="161515"/>
                  </a:cubicBezTo>
                  <a:lnTo>
                    <a:pt x="26039" y="161515"/>
                  </a:lnTo>
                  <a:lnTo>
                    <a:pt x="100801" y="86822"/>
                  </a:lnTo>
                  <a:cubicBezTo>
                    <a:pt x="102718" y="84907"/>
                    <a:pt x="104635" y="84907"/>
                    <a:pt x="107191" y="85546"/>
                  </a:cubicBezTo>
                  <a:cubicBezTo>
                    <a:pt x="123166" y="91291"/>
                    <a:pt x="141697" y="87461"/>
                    <a:pt x="153838" y="75331"/>
                  </a:cubicBezTo>
                  <a:cubicBezTo>
                    <a:pt x="163423" y="65755"/>
                    <a:pt x="167896" y="52987"/>
                    <a:pt x="166618" y="39581"/>
                  </a:cubicBezTo>
                  <a:lnTo>
                    <a:pt x="143614" y="63202"/>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solidFill>
                  <a:schemeClr val="accent3"/>
                </a:solidFill>
              </a:endParaRPr>
            </a:p>
          </p:txBody>
        </p:sp>
      </p:grpSp>
      <p:pic>
        <p:nvPicPr>
          <p:cNvPr id="29" name="Picture 28" descr="A picture containing text&#10;&#10;Description automatically generated">
            <a:extLst>
              <a:ext uri="{FF2B5EF4-FFF2-40B4-BE49-F238E27FC236}">
                <a16:creationId xmlns:a16="http://schemas.microsoft.com/office/drawing/2014/main" id="{6E0E7C0B-8D52-48F0-9578-355B2C3E55B6}"/>
              </a:ext>
            </a:extLst>
          </p:cNvPr>
          <p:cNvPicPr>
            <a:picLocks noChangeAspect="1"/>
          </p:cNvPicPr>
          <p:nvPr/>
        </p:nvPicPr>
        <p:blipFill rotWithShape="1">
          <a:blip r:embed="rId3">
            <a:clrChange>
              <a:clrFrom>
                <a:srgbClr val="FFFFFF"/>
              </a:clrFrom>
              <a:clrTo>
                <a:srgbClr val="FFFFFF">
                  <a:alpha val="0"/>
                </a:srgbClr>
              </a:clrTo>
            </a:clrChange>
            <a:duotone>
              <a:prstClr val="black"/>
              <a:srgbClr val="86BC25">
                <a:tint val="45000"/>
                <a:satMod val="400000"/>
              </a:srgbClr>
            </a:duotone>
            <a:alphaModFix amt="5000"/>
          </a:blip>
          <a:srcRect l="49814" t="6399"/>
          <a:stretch/>
        </p:blipFill>
        <p:spPr>
          <a:xfrm flipH="1">
            <a:off x="9729379" y="-125777"/>
            <a:ext cx="838472" cy="7748701"/>
          </a:xfrm>
          <a:prstGeom prst="rect">
            <a:avLst/>
          </a:prstGeom>
        </p:spPr>
      </p:pic>
      <p:sp>
        <p:nvSpPr>
          <p:cNvPr id="34" name="Rectangle 33">
            <a:extLst>
              <a:ext uri="{FF2B5EF4-FFF2-40B4-BE49-F238E27FC236}">
                <a16:creationId xmlns:a16="http://schemas.microsoft.com/office/drawing/2014/main" id="{7916A081-7875-4168-8144-16CBC6004D75}"/>
              </a:ext>
            </a:extLst>
          </p:cNvPr>
          <p:cNvSpPr/>
          <p:nvPr/>
        </p:nvSpPr>
        <p:spPr bwMode="gray">
          <a:xfrm>
            <a:off x="8028939" y="327014"/>
            <a:ext cx="2268000" cy="681816"/>
          </a:xfrm>
          <a:prstGeom prst="rect">
            <a:avLst/>
          </a:prstGeom>
          <a:noFill/>
          <a:ln w="19050" algn="ctr">
            <a:solidFill>
              <a:schemeClr val="accent4"/>
            </a:solidFill>
            <a:miter lim="800000"/>
            <a:headEnd/>
            <a:tailEnd/>
          </a:ln>
        </p:spPr>
        <p:txBody>
          <a:bodyPr wrap="square" lIns="88900" tIns="88900" rIns="88900" bIns="88900" rtlCol="0" anchor="ctr"/>
          <a:lstStyle/>
          <a:p>
            <a:pPr defTabSz="914400">
              <a:lnSpc>
                <a:spcPct val="106000"/>
              </a:lnSpc>
            </a:pPr>
            <a:r>
              <a:rPr lang="en-NZ" sz="900">
                <a:solidFill>
                  <a:schemeClr val="accent4"/>
                </a:solidFill>
              </a:rPr>
              <a:t>SOURCE:</a:t>
            </a:r>
          </a:p>
          <a:p>
            <a:pPr defTabSz="914400">
              <a:lnSpc>
                <a:spcPct val="106000"/>
              </a:lnSpc>
            </a:pPr>
            <a:r>
              <a:rPr lang="en-NZ" sz="900">
                <a:solidFill>
                  <a:schemeClr val="accent4"/>
                </a:solidFill>
              </a:rPr>
              <a:t>(1) Literature Review </a:t>
            </a:r>
          </a:p>
          <a:p>
            <a:pPr defTabSz="914400">
              <a:lnSpc>
                <a:spcPct val="106000"/>
              </a:lnSpc>
            </a:pPr>
            <a:r>
              <a:rPr lang="en-NZ" sz="900">
                <a:solidFill>
                  <a:schemeClr val="accent4"/>
                </a:solidFill>
              </a:rPr>
              <a:t>(2) Survey of the Workforce </a:t>
            </a:r>
          </a:p>
          <a:p>
            <a:pPr defTabSz="914400">
              <a:lnSpc>
                <a:spcPct val="106000"/>
              </a:lnSpc>
            </a:pPr>
            <a:r>
              <a:rPr lang="en-NZ" sz="900">
                <a:solidFill>
                  <a:schemeClr val="accent4"/>
                </a:solidFill>
              </a:rPr>
              <a:t>(3) Engagement Hui </a:t>
            </a:r>
            <a:endParaRPr lang="en-US" sz="900">
              <a:solidFill>
                <a:schemeClr val="accent4"/>
              </a:solidFill>
              <a:latin typeface="+mj-lt"/>
            </a:endParaRPr>
          </a:p>
        </p:txBody>
      </p:sp>
      <p:graphicFrame>
        <p:nvGraphicFramePr>
          <p:cNvPr id="17" name="Table 16">
            <a:extLst>
              <a:ext uri="{FF2B5EF4-FFF2-40B4-BE49-F238E27FC236}">
                <a16:creationId xmlns:a16="http://schemas.microsoft.com/office/drawing/2014/main" id="{06EF5F71-73BA-49F3-9321-DC1CA79F0C84}"/>
              </a:ext>
            </a:extLst>
          </p:cNvPr>
          <p:cNvGraphicFramePr>
            <a:graphicFrameLocks noGrp="1"/>
          </p:cNvGraphicFramePr>
          <p:nvPr>
            <p:extLst>
              <p:ext uri="{D42A27DB-BD31-4B8C-83A1-F6EECF244321}">
                <p14:modId xmlns:p14="http://schemas.microsoft.com/office/powerpoint/2010/main" val="3489408210"/>
              </p:ext>
            </p:extLst>
          </p:nvPr>
        </p:nvGraphicFramePr>
        <p:xfrm>
          <a:off x="947757" y="1294148"/>
          <a:ext cx="9375507" cy="1005840"/>
        </p:xfrm>
        <a:graphic>
          <a:graphicData uri="http://schemas.openxmlformats.org/drawingml/2006/table">
            <a:tbl>
              <a:tblPr>
                <a:tableStyleId>{5C22544A-7EE6-4342-B048-85BDC9FD1C3A}</a:tableStyleId>
              </a:tblPr>
              <a:tblGrid>
                <a:gridCol w="1288572">
                  <a:extLst>
                    <a:ext uri="{9D8B030D-6E8A-4147-A177-3AD203B41FA5}">
                      <a16:colId xmlns:a16="http://schemas.microsoft.com/office/drawing/2014/main" val="2130118984"/>
                    </a:ext>
                  </a:extLst>
                </a:gridCol>
                <a:gridCol w="8086935">
                  <a:extLst>
                    <a:ext uri="{9D8B030D-6E8A-4147-A177-3AD203B41FA5}">
                      <a16:colId xmlns:a16="http://schemas.microsoft.com/office/drawing/2014/main" val="752269613"/>
                    </a:ext>
                  </a:extLst>
                </a:gridCol>
              </a:tblGrid>
              <a:tr h="602673">
                <a:tc>
                  <a:txBody>
                    <a:bodyPr/>
                    <a:lstStyle/>
                    <a:p>
                      <a:pPr marL="0" indent="0" algn="l">
                        <a:spcAft>
                          <a:spcPts val="0"/>
                        </a:spcAft>
                        <a:buFont typeface="Arial" panose="020B0604020202020204" pitchFamily="34" charset="0"/>
                        <a:buNone/>
                      </a:pPr>
                      <a:r>
                        <a:rPr lang="en-NZ" sz="1400" b="1"/>
                        <a:t>Integration with schools </a:t>
                      </a:r>
                      <a:endParaRPr lang="en-NZ" sz="1400" b="1" i="1"/>
                    </a:p>
                  </a:txBody>
                  <a:tcPr anchor="ctr">
                    <a:lnR w="12700" cmpd="sng">
                      <a:noFill/>
                    </a:lnR>
                    <a:noFill/>
                  </a:tcPr>
                </a:tc>
                <a:tc>
                  <a:txBody>
                    <a:bodyPr/>
                    <a:lstStyle/>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Delivery of SBHS is currently exclusive to those working in health, however, all personnel in the school and community need to be connected (2). </a:t>
                      </a:r>
                    </a:p>
                    <a:p>
                      <a:pPr marL="207450" lvl="1" indent="-171450" algn="l" defTabSz="785202" rtl="0" eaLnBrk="1" latinLnBrk="0" hangingPunct="1">
                        <a:buFont typeface="Arial" panose="020B0604020202020204" pitchFamily="34" charset="0"/>
                        <a:buChar char="•"/>
                      </a:pPr>
                      <a:r>
                        <a:rPr lang="en-NZ" sz="1200" kern="1200">
                          <a:solidFill>
                            <a:schemeClr val="dk1"/>
                          </a:solidFill>
                          <a:latin typeface="+mn-lt"/>
                          <a:ea typeface="+mn-ea"/>
                          <a:cs typeface="+mn-cs"/>
                        </a:rPr>
                        <a:t>The delivery of SBHS within a school are operating in isolation to other areas of the school (3). </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a:solidFill>
                            <a:schemeClr val="dk1"/>
                          </a:solidFill>
                          <a:latin typeface="+mn-lt"/>
                          <a:ea typeface="+mn-ea"/>
                          <a:cs typeface="+mn-cs"/>
                        </a:rPr>
                        <a:t>Rangatahi risk having to tell their story multiple times to different points of contact in SBHS, resulting in frustration and lack of engagement (3).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7456789"/>
                  </a:ext>
                </a:extLst>
              </a:tr>
            </a:tbl>
          </a:graphicData>
        </a:graphic>
      </p:graphicFrame>
      <p:grpSp>
        <p:nvGrpSpPr>
          <p:cNvPr id="24" name="Graphic 4">
            <a:extLst>
              <a:ext uri="{FF2B5EF4-FFF2-40B4-BE49-F238E27FC236}">
                <a16:creationId xmlns:a16="http://schemas.microsoft.com/office/drawing/2014/main" id="{E1CAA9C7-A6AF-4117-B70C-41D0DFFA06A2}"/>
              </a:ext>
            </a:extLst>
          </p:cNvPr>
          <p:cNvGrpSpPr>
            <a:grpSpLocks noChangeAspect="1"/>
          </p:cNvGrpSpPr>
          <p:nvPr/>
        </p:nvGrpSpPr>
        <p:grpSpPr>
          <a:xfrm>
            <a:off x="402667" y="1541207"/>
            <a:ext cx="482067" cy="511722"/>
            <a:chOff x="1952125" y="2371173"/>
            <a:chExt cx="362313" cy="361971"/>
          </a:xfrm>
          <a:solidFill>
            <a:schemeClr val="accent3"/>
          </a:solidFill>
        </p:grpSpPr>
        <p:sp>
          <p:nvSpPr>
            <p:cNvPr id="25" name="Graphic 4">
              <a:extLst>
                <a:ext uri="{FF2B5EF4-FFF2-40B4-BE49-F238E27FC236}">
                  <a16:creationId xmlns:a16="http://schemas.microsoft.com/office/drawing/2014/main" id="{97F25C9B-E5A9-4454-BC79-D8677A4F036B}"/>
                </a:ext>
              </a:extLst>
            </p:cNvPr>
            <p:cNvSpPr/>
            <p:nvPr/>
          </p:nvSpPr>
          <p:spPr>
            <a:xfrm>
              <a:off x="2040306" y="2479701"/>
              <a:ext cx="188503" cy="144916"/>
            </a:xfrm>
            <a:custGeom>
              <a:avLst/>
              <a:gdLst>
                <a:gd name="connsiteX0" fmla="*/ 144413 w 188503"/>
                <a:gd name="connsiteY0" fmla="*/ 7661 h 144916"/>
                <a:gd name="connsiteX1" fmla="*/ 144413 w 188503"/>
                <a:gd name="connsiteY1" fmla="*/ 0 h 144916"/>
                <a:gd name="connsiteX2" fmla="*/ 42813 w 188503"/>
                <a:gd name="connsiteY2" fmla="*/ 0 h 144916"/>
                <a:gd name="connsiteX3" fmla="*/ 42813 w 188503"/>
                <a:gd name="connsiteY3" fmla="*/ 7661 h 144916"/>
                <a:gd name="connsiteX4" fmla="*/ 36423 w 188503"/>
                <a:gd name="connsiteY4" fmla="*/ 14045 h 144916"/>
                <a:gd name="connsiteX5" fmla="*/ 0 w 188503"/>
                <a:gd name="connsiteY5" fmla="*/ 14045 h 144916"/>
                <a:gd name="connsiteX6" fmla="*/ 0 w 188503"/>
                <a:gd name="connsiteY6" fmla="*/ 144916 h 144916"/>
                <a:gd name="connsiteX7" fmla="*/ 73484 w 188503"/>
                <a:gd name="connsiteY7" fmla="*/ 144916 h 144916"/>
                <a:gd name="connsiteX8" fmla="*/ 73484 w 188503"/>
                <a:gd name="connsiteY8" fmla="*/ 93845 h 144916"/>
                <a:gd name="connsiteX9" fmla="*/ 79874 w 188503"/>
                <a:gd name="connsiteY9" fmla="*/ 87461 h 144916"/>
                <a:gd name="connsiteX10" fmla="*/ 108629 w 188503"/>
                <a:gd name="connsiteY10" fmla="*/ 87461 h 144916"/>
                <a:gd name="connsiteX11" fmla="*/ 115019 w 188503"/>
                <a:gd name="connsiteY11" fmla="*/ 93845 h 144916"/>
                <a:gd name="connsiteX12" fmla="*/ 115019 w 188503"/>
                <a:gd name="connsiteY12" fmla="*/ 144916 h 144916"/>
                <a:gd name="connsiteX13" fmla="*/ 188503 w 188503"/>
                <a:gd name="connsiteY13" fmla="*/ 144916 h 144916"/>
                <a:gd name="connsiteX14" fmla="*/ 188503 w 188503"/>
                <a:gd name="connsiteY14" fmla="*/ 14045 h 144916"/>
                <a:gd name="connsiteX15" fmla="*/ 151442 w 188503"/>
                <a:gd name="connsiteY15" fmla="*/ 14045 h 144916"/>
                <a:gd name="connsiteX16" fmla="*/ 144413 w 188503"/>
                <a:gd name="connsiteY16" fmla="*/ 7661 h 144916"/>
                <a:gd name="connsiteX17" fmla="*/ 144413 w 188503"/>
                <a:gd name="connsiteY17" fmla="*/ 7661 h 144916"/>
                <a:gd name="connsiteX18" fmla="*/ 27477 w 188503"/>
                <a:gd name="connsiteY18" fmla="*/ 125126 h 144916"/>
                <a:gd name="connsiteX19" fmla="*/ 26199 w 188503"/>
                <a:gd name="connsiteY19" fmla="*/ 127041 h 144916"/>
                <a:gd name="connsiteX20" fmla="*/ 24282 w 188503"/>
                <a:gd name="connsiteY20" fmla="*/ 128318 h 144916"/>
                <a:gd name="connsiteX21" fmla="*/ 21726 w 188503"/>
                <a:gd name="connsiteY21" fmla="*/ 128957 h 144916"/>
                <a:gd name="connsiteX22" fmla="*/ 19170 w 188503"/>
                <a:gd name="connsiteY22" fmla="*/ 128318 h 144916"/>
                <a:gd name="connsiteX23" fmla="*/ 15975 w 188503"/>
                <a:gd name="connsiteY23" fmla="*/ 125126 h 144916"/>
                <a:gd name="connsiteX24" fmla="*/ 15336 w 188503"/>
                <a:gd name="connsiteY24" fmla="*/ 122573 h 144916"/>
                <a:gd name="connsiteX25" fmla="*/ 15975 w 188503"/>
                <a:gd name="connsiteY25" fmla="*/ 120019 h 144916"/>
                <a:gd name="connsiteX26" fmla="*/ 17253 w 188503"/>
                <a:gd name="connsiteY26" fmla="*/ 118104 h 144916"/>
                <a:gd name="connsiteX27" fmla="*/ 26199 w 188503"/>
                <a:gd name="connsiteY27" fmla="*/ 118104 h 144916"/>
                <a:gd name="connsiteX28" fmla="*/ 27477 w 188503"/>
                <a:gd name="connsiteY28" fmla="*/ 120019 h 144916"/>
                <a:gd name="connsiteX29" fmla="*/ 28116 w 188503"/>
                <a:gd name="connsiteY29" fmla="*/ 122573 h 144916"/>
                <a:gd name="connsiteX30" fmla="*/ 27477 w 188503"/>
                <a:gd name="connsiteY30" fmla="*/ 125126 h 144916"/>
                <a:gd name="connsiteX31" fmla="*/ 27477 w 188503"/>
                <a:gd name="connsiteY31" fmla="*/ 125126 h 144916"/>
                <a:gd name="connsiteX32" fmla="*/ 27477 w 188503"/>
                <a:gd name="connsiteY32" fmla="*/ 96398 h 144916"/>
                <a:gd name="connsiteX33" fmla="*/ 24282 w 188503"/>
                <a:gd name="connsiteY33" fmla="*/ 99590 h 144916"/>
                <a:gd name="connsiteX34" fmla="*/ 21726 w 188503"/>
                <a:gd name="connsiteY34" fmla="*/ 100229 h 144916"/>
                <a:gd name="connsiteX35" fmla="*/ 17253 w 188503"/>
                <a:gd name="connsiteY35" fmla="*/ 98313 h 144916"/>
                <a:gd name="connsiteX36" fmla="*/ 15336 w 188503"/>
                <a:gd name="connsiteY36" fmla="*/ 93845 h 144916"/>
                <a:gd name="connsiteX37" fmla="*/ 17253 w 188503"/>
                <a:gd name="connsiteY37" fmla="*/ 89376 h 144916"/>
                <a:gd name="connsiteX38" fmla="*/ 26199 w 188503"/>
                <a:gd name="connsiteY38" fmla="*/ 89376 h 144916"/>
                <a:gd name="connsiteX39" fmla="*/ 27477 w 188503"/>
                <a:gd name="connsiteY39" fmla="*/ 91291 h 144916"/>
                <a:gd name="connsiteX40" fmla="*/ 28116 w 188503"/>
                <a:gd name="connsiteY40" fmla="*/ 93845 h 144916"/>
                <a:gd name="connsiteX41" fmla="*/ 27477 w 188503"/>
                <a:gd name="connsiteY41" fmla="*/ 96398 h 144916"/>
                <a:gd name="connsiteX42" fmla="*/ 27477 w 188503"/>
                <a:gd name="connsiteY42" fmla="*/ 96398 h 144916"/>
                <a:gd name="connsiteX43" fmla="*/ 26199 w 188503"/>
                <a:gd name="connsiteY43" fmla="*/ 69586 h 144916"/>
                <a:gd name="connsiteX44" fmla="*/ 21726 w 188503"/>
                <a:gd name="connsiteY44" fmla="*/ 71501 h 144916"/>
                <a:gd name="connsiteX45" fmla="*/ 17253 w 188503"/>
                <a:gd name="connsiteY45" fmla="*/ 69586 h 144916"/>
                <a:gd name="connsiteX46" fmla="*/ 15975 w 188503"/>
                <a:gd name="connsiteY46" fmla="*/ 67670 h 144916"/>
                <a:gd name="connsiteX47" fmla="*/ 15336 w 188503"/>
                <a:gd name="connsiteY47" fmla="*/ 65117 h 144916"/>
                <a:gd name="connsiteX48" fmla="*/ 17253 w 188503"/>
                <a:gd name="connsiteY48" fmla="*/ 60648 h 144916"/>
                <a:gd name="connsiteX49" fmla="*/ 26199 w 188503"/>
                <a:gd name="connsiteY49" fmla="*/ 60648 h 144916"/>
                <a:gd name="connsiteX50" fmla="*/ 28116 w 188503"/>
                <a:gd name="connsiteY50" fmla="*/ 65117 h 144916"/>
                <a:gd name="connsiteX51" fmla="*/ 26199 w 188503"/>
                <a:gd name="connsiteY51" fmla="*/ 69586 h 144916"/>
                <a:gd name="connsiteX52" fmla="*/ 26199 w 188503"/>
                <a:gd name="connsiteY52" fmla="*/ 69586 h 144916"/>
                <a:gd name="connsiteX53" fmla="*/ 27477 w 188503"/>
                <a:gd name="connsiteY53" fmla="*/ 38942 h 144916"/>
                <a:gd name="connsiteX54" fmla="*/ 26199 w 188503"/>
                <a:gd name="connsiteY54" fmla="*/ 40858 h 144916"/>
                <a:gd name="connsiteX55" fmla="*/ 24282 w 188503"/>
                <a:gd name="connsiteY55" fmla="*/ 42134 h 144916"/>
                <a:gd name="connsiteX56" fmla="*/ 21726 w 188503"/>
                <a:gd name="connsiteY56" fmla="*/ 42773 h 144916"/>
                <a:gd name="connsiteX57" fmla="*/ 15336 w 188503"/>
                <a:gd name="connsiteY57" fmla="*/ 36389 h 144916"/>
                <a:gd name="connsiteX58" fmla="*/ 17253 w 188503"/>
                <a:gd name="connsiteY58" fmla="*/ 31920 h 144916"/>
                <a:gd name="connsiteX59" fmla="*/ 17892 w 188503"/>
                <a:gd name="connsiteY59" fmla="*/ 31282 h 144916"/>
                <a:gd name="connsiteX60" fmla="*/ 19170 w 188503"/>
                <a:gd name="connsiteY60" fmla="*/ 30643 h 144916"/>
                <a:gd name="connsiteX61" fmla="*/ 20448 w 188503"/>
                <a:gd name="connsiteY61" fmla="*/ 30005 h 144916"/>
                <a:gd name="connsiteX62" fmla="*/ 24282 w 188503"/>
                <a:gd name="connsiteY62" fmla="*/ 30643 h 144916"/>
                <a:gd name="connsiteX63" fmla="*/ 26199 w 188503"/>
                <a:gd name="connsiteY63" fmla="*/ 31920 h 144916"/>
                <a:gd name="connsiteX64" fmla="*/ 27477 w 188503"/>
                <a:gd name="connsiteY64" fmla="*/ 33835 h 144916"/>
                <a:gd name="connsiteX65" fmla="*/ 27477 w 188503"/>
                <a:gd name="connsiteY65" fmla="*/ 35112 h 144916"/>
                <a:gd name="connsiteX66" fmla="*/ 27477 w 188503"/>
                <a:gd name="connsiteY66" fmla="*/ 36389 h 144916"/>
                <a:gd name="connsiteX67" fmla="*/ 27477 w 188503"/>
                <a:gd name="connsiteY67" fmla="*/ 38942 h 144916"/>
                <a:gd name="connsiteX68" fmla="*/ 27477 w 188503"/>
                <a:gd name="connsiteY68" fmla="*/ 38942 h 144916"/>
                <a:gd name="connsiteX69" fmla="*/ 54954 w 188503"/>
                <a:gd name="connsiteY69" fmla="*/ 127041 h 144916"/>
                <a:gd name="connsiteX70" fmla="*/ 50481 w 188503"/>
                <a:gd name="connsiteY70" fmla="*/ 128957 h 144916"/>
                <a:gd name="connsiteX71" fmla="*/ 46008 w 188503"/>
                <a:gd name="connsiteY71" fmla="*/ 127041 h 144916"/>
                <a:gd name="connsiteX72" fmla="*/ 44091 w 188503"/>
                <a:gd name="connsiteY72" fmla="*/ 122573 h 144916"/>
                <a:gd name="connsiteX73" fmla="*/ 44730 w 188503"/>
                <a:gd name="connsiteY73" fmla="*/ 120019 h 144916"/>
                <a:gd name="connsiteX74" fmla="*/ 46008 w 188503"/>
                <a:gd name="connsiteY74" fmla="*/ 118104 h 144916"/>
                <a:gd name="connsiteX75" fmla="*/ 54954 w 188503"/>
                <a:gd name="connsiteY75" fmla="*/ 118104 h 144916"/>
                <a:gd name="connsiteX76" fmla="*/ 56232 w 188503"/>
                <a:gd name="connsiteY76" fmla="*/ 120019 h 144916"/>
                <a:gd name="connsiteX77" fmla="*/ 56871 w 188503"/>
                <a:gd name="connsiteY77" fmla="*/ 122573 h 144916"/>
                <a:gd name="connsiteX78" fmla="*/ 54954 w 188503"/>
                <a:gd name="connsiteY78" fmla="*/ 127041 h 144916"/>
                <a:gd name="connsiteX79" fmla="*/ 54954 w 188503"/>
                <a:gd name="connsiteY79" fmla="*/ 127041 h 144916"/>
                <a:gd name="connsiteX80" fmla="*/ 54954 w 188503"/>
                <a:gd name="connsiteY80" fmla="*/ 98313 h 144916"/>
                <a:gd name="connsiteX81" fmla="*/ 50481 w 188503"/>
                <a:gd name="connsiteY81" fmla="*/ 100229 h 144916"/>
                <a:gd name="connsiteX82" fmla="*/ 44091 w 188503"/>
                <a:gd name="connsiteY82" fmla="*/ 93845 h 144916"/>
                <a:gd name="connsiteX83" fmla="*/ 46008 w 188503"/>
                <a:gd name="connsiteY83" fmla="*/ 89376 h 144916"/>
                <a:gd name="connsiteX84" fmla="*/ 54954 w 188503"/>
                <a:gd name="connsiteY84" fmla="*/ 89376 h 144916"/>
                <a:gd name="connsiteX85" fmla="*/ 56871 w 188503"/>
                <a:gd name="connsiteY85" fmla="*/ 93845 h 144916"/>
                <a:gd name="connsiteX86" fmla="*/ 54954 w 188503"/>
                <a:gd name="connsiteY86" fmla="*/ 98313 h 144916"/>
                <a:gd name="connsiteX87" fmla="*/ 54954 w 188503"/>
                <a:gd name="connsiteY87" fmla="*/ 98313 h 144916"/>
                <a:gd name="connsiteX88" fmla="*/ 44091 w 188503"/>
                <a:gd name="connsiteY88" fmla="*/ 65117 h 144916"/>
                <a:gd name="connsiteX89" fmla="*/ 46008 w 188503"/>
                <a:gd name="connsiteY89" fmla="*/ 60648 h 144916"/>
                <a:gd name="connsiteX90" fmla="*/ 51759 w 188503"/>
                <a:gd name="connsiteY90" fmla="*/ 58733 h 144916"/>
                <a:gd name="connsiteX91" fmla="*/ 53037 w 188503"/>
                <a:gd name="connsiteY91" fmla="*/ 59371 h 144916"/>
                <a:gd name="connsiteX92" fmla="*/ 54314 w 188503"/>
                <a:gd name="connsiteY92" fmla="*/ 60010 h 144916"/>
                <a:gd name="connsiteX93" fmla="*/ 54954 w 188503"/>
                <a:gd name="connsiteY93" fmla="*/ 60648 h 144916"/>
                <a:gd name="connsiteX94" fmla="*/ 56232 w 188503"/>
                <a:gd name="connsiteY94" fmla="*/ 62563 h 144916"/>
                <a:gd name="connsiteX95" fmla="*/ 56871 w 188503"/>
                <a:gd name="connsiteY95" fmla="*/ 63840 h 144916"/>
                <a:gd name="connsiteX96" fmla="*/ 56871 w 188503"/>
                <a:gd name="connsiteY96" fmla="*/ 65117 h 144916"/>
                <a:gd name="connsiteX97" fmla="*/ 56232 w 188503"/>
                <a:gd name="connsiteY97" fmla="*/ 67670 h 144916"/>
                <a:gd name="connsiteX98" fmla="*/ 54954 w 188503"/>
                <a:gd name="connsiteY98" fmla="*/ 69586 h 144916"/>
                <a:gd name="connsiteX99" fmla="*/ 53037 w 188503"/>
                <a:gd name="connsiteY99" fmla="*/ 70862 h 144916"/>
                <a:gd name="connsiteX100" fmla="*/ 50481 w 188503"/>
                <a:gd name="connsiteY100" fmla="*/ 71501 h 144916"/>
                <a:gd name="connsiteX101" fmla="*/ 46008 w 188503"/>
                <a:gd name="connsiteY101" fmla="*/ 69586 h 144916"/>
                <a:gd name="connsiteX102" fmla="*/ 44730 w 188503"/>
                <a:gd name="connsiteY102" fmla="*/ 67670 h 144916"/>
                <a:gd name="connsiteX103" fmla="*/ 44091 w 188503"/>
                <a:gd name="connsiteY103" fmla="*/ 65117 h 144916"/>
                <a:gd name="connsiteX104" fmla="*/ 44091 w 188503"/>
                <a:gd name="connsiteY104" fmla="*/ 65117 h 144916"/>
                <a:gd name="connsiteX105" fmla="*/ 56232 w 188503"/>
                <a:gd name="connsiteY105" fmla="*/ 38942 h 144916"/>
                <a:gd name="connsiteX106" fmla="*/ 54954 w 188503"/>
                <a:gd name="connsiteY106" fmla="*/ 40858 h 144916"/>
                <a:gd name="connsiteX107" fmla="*/ 50481 w 188503"/>
                <a:gd name="connsiteY107" fmla="*/ 42773 h 144916"/>
                <a:gd name="connsiteX108" fmla="*/ 47925 w 188503"/>
                <a:gd name="connsiteY108" fmla="*/ 42134 h 144916"/>
                <a:gd name="connsiteX109" fmla="*/ 46008 w 188503"/>
                <a:gd name="connsiteY109" fmla="*/ 40858 h 144916"/>
                <a:gd name="connsiteX110" fmla="*/ 44091 w 188503"/>
                <a:gd name="connsiteY110" fmla="*/ 36389 h 144916"/>
                <a:gd name="connsiteX111" fmla="*/ 46008 w 188503"/>
                <a:gd name="connsiteY111" fmla="*/ 31920 h 144916"/>
                <a:gd name="connsiteX112" fmla="*/ 46647 w 188503"/>
                <a:gd name="connsiteY112" fmla="*/ 31282 h 144916"/>
                <a:gd name="connsiteX113" fmla="*/ 49203 w 188503"/>
                <a:gd name="connsiteY113" fmla="*/ 30643 h 144916"/>
                <a:gd name="connsiteX114" fmla="*/ 54954 w 188503"/>
                <a:gd name="connsiteY114" fmla="*/ 32558 h 144916"/>
                <a:gd name="connsiteX115" fmla="*/ 56871 w 188503"/>
                <a:gd name="connsiteY115" fmla="*/ 37027 h 144916"/>
                <a:gd name="connsiteX116" fmla="*/ 56232 w 188503"/>
                <a:gd name="connsiteY116" fmla="*/ 38942 h 144916"/>
                <a:gd name="connsiteX117" fmla="*/ 56232 w 188503"/>
                <a:gd name="connsiteY117" fmla="*/ 38942 h 144916"/>
                <a:gd name="connsiteX118" fmla="*/ 84986 w 188503"/>
                <a:gd name="connsiteY118" fmla="*/ 67670 h 144916"/>
                <a:gd name="connsiteX119" fmla="*/ 83708 w 188503"/>
                <a:gd name="connsiteY119" fmla="*/ 69586 h 144916"/>
                <a:gd name="connsiteX120" fmla="*/ 76679 w 188503"/>
                <a:gd name="connsiteY120" fmla="*/ 70862 h 144916"/>
                <a:gd name="connsiteX121" fmla="*/ 74762 w 188503"/>
                <a:gd name="connsiteY121" fmla="*/ 69586 h 144916"/>
                <a:gd name="connsiteX122" fmla="*/ 73484 w 188503"/>
                <a:gd name="connsiteY122" fmla="*/ 67670 h 144916"/>
                <a:gd name="connsiteX123" fmla="*/ 72845 w 188503"/>
                <a:gd name="connsiteY123" fmla="*/ 65117 h 144916"/>
                <a:gd name="connsiteX124" fmla="*/ 72845 w 188503"/>
                <a:gd name="connsiteY124" fmla="*/ 63840 h 144916"/>
                <a:gd name="connsiteX125" fmla="*/ 73484 w 188503"/>
                <a:gd name="connsiteY125" fmla="*/ 62563 h 144916"/>
                <a:gd name="connsiteX126" fmla="*/ 74762 w 188503"/>
                <a:gd name="connsiteY126" fmla="*/ 60648 h 144916"/>
                <a:gd name="connsiteX127" fmla="*/ 81791 w 188503"/>
                <a:gd name="connsiteY127" fmla="*/ 59371 h 144916"/>
                <a:gd name="connsiteX128" fmla="*/ 83708 w 188503"/>
                <a:gd name="connsiteY128" fmla="*/ 60648 h 144916"/>
                <a:gd name="connsiteX129" fmla="*/ 85625 w 188503"/>
                <a:gd name="connsiteY129" fmla="*/ 65117 h 144916"/>
                <a:gd name="connsiteX130" fmla="*/ 84986 w 188503"/>
                <a:gd name="connsiteY130" fmla="*/ 67670 h 144916"/>
                <a:gd name="connsiteX131" fmla="*/ 84986 w 188503"/>
                <a:gd name="connsiteY131" fmla="*/ 67670 h 144916"/>
                <a:gd name="connsiteX132" fmla="*/ 84986 w 188503"/>
                <a:gd name="connsiteY132" fmla="*/ 38942 h 144916"/>
                <a:gd name="connsiteX133" fmla="*/ 81791 w 188503"/>
                <a:gd name="connsiteY133" fmla="*/ 42134 h 144916"/>
                <a:gd name="connsiteX134" fmla="*/ 76679 w 188503"/>
                <a:gd name="connsiteY134" fmla="*/ 42134 h 144916"/>
                <a:gd name="connsiteX135" fmla="*/ 74762 w 188503"/>
                <a:gd name="connsiteY135" fmla="*/ 40858 h 144916"/>
                <a:gd name="connsiteX136" fmla="*/ 73484 w 188503"/>
                <a:gd name="connsiteY136" fmla="*/ 38942 h 144916"/>
                <a:gd name="connsiteX137" fmla="*/ 72845 w 188503"/>
                <a:gd name="connsiteY137" fmla="*/ 36389 h 144916"/>
                <a:gd name="connsiteX138" fmla="*/ 74762 w 188503"/>
                <a:gd name="connsiteY138" fmla="*/ 31920 h 144916"/>
                <a:gd name="connsiteX139" fmla="*/ 76040 w 188503"/>
                <a:gd name="connsiteY139" fmla="*/ 31282 h 144916"/>
                <a:gd name="connsiteX140" fmla="*/ 77318 w 188503"/>
                <a:gd name="connsiteY140" fmla="*/ 30643 h 144916"/>
                <a:gd name="connsiteX141" fmla="*/ 78596 w 188503"/>
                <a:gd name="connsiteY141" fmla="*/ 30005 h 144916"/>
                <a:gd name="connsiteX142" fmla="*/ 82430 w 188503"/>
                <a:gd name="connsiteY142" fmla="*/ 30643 h 144916"/>
                <a:gd name="connsiteX143" fmla="*/ 86264 w 188503"/>
                <a:gd name="connsiteY143" fmla="*/ 36389 h 144916"/>
                <a:gd name="connsiteX144" fmla="*/ 84986 w 188503"/>
                <a:gd name="connsiteY144" fmla="*/ 38942 h 144916"/>
                <a:gd name="connsiteX145" fmla="*/ 84986 w 188503"/>
                <a:gd name="connsiteY145" fmla="*/ 38942 h 144916"/>
                <a:gd name="connsiteX146" fmla="*/ 113741 w 188503"/>
                <a:gd name="connsiteY146" fmla="*/ 67670 h 144916"/>
                <a:gd name="connsiteX147" fmla="*/ 112463 w 188503"/>
                <a:gd name="connsiteY147" fmla="*/ 69586 h 144916"/>
                <a:gd name="connsiteX148" fmla="*/ 110546 w 188503"/>
                <a:gd name="connsiteY148" fmla="*/ 70862 h 144916"/>
                <a:gd name="connsiteX149" fmla="*/ 103517 w 188503"/>
                <a:gd name="connsiteY149" fmla="*/ 69586 h 144916"/>
                <a:gd name="connsiteX150" fmla="*/ 102239 w 188503"/>
                <a:gd name="connsiteY150" fmla="*/ 67670 h 144916"/>
                <a:gd name="connsiteX151" fmla="*/ 101600 w 188503"/>
                <a:gd name="connsiteY151" fmla="*/ 65117 h 144916"/>
                <a:gd name="connsiteX152" fmla="*/ 107990 w 188503"/>
                <a:gd name="connsiteY152" fmla="*/ 58733 h 144916"/>
                <a:gd name="connsiteX153" fmla="*/ 114380 w 188503"/>
                <a:gd name="connsiteY153" fmla="*/ 65117 h 144916"/>
                <a:gd name="connsiteX154" fmla="*/ 113741 w 188503"/>
                <a:gd name="connsiteY154" fmla="*/ 67670 h 144916"/>
                <a:gd name="connsiteX155" fmla="*/ 113741 w 188503"/>
                <a:gd name="connsiteY155" fmla="*/ 67670 h 144916"/>
                <a:gd name="connsiteX156" fmla="*/ 113741 w 188503"/>
                <a:gd name="connsiteY156" fmla="*/ 38942 h 144916"/>
                <a:gd name="connsiteX157" fmla="*/ 112463 w 188503"/>
                <a:gd name="connsiteY157" fmla="*/ 40858 h 144916"/>
                <a:gd name="connsiteX158" fmla="*/ 110546 w 188503"/>
                <a:gd name="connsiteY158" fmla="*/ 42134 h 144916"/>
                <a:gd name="connsiteX159" fmla="*/ 105434 w 188503"/>
                <a:gd name="connsiteY159" fmla="*/ 42134 h 144916"/>
                <a:gd name="connsiteX160" fmla="*/ 102239 w 188503"/>
                <a:gd name="connsiteY160" fmla="*/ 38942 h 144916"/>
                <a:gd name="connsiteX161" fmla="*/ 101600 w 188503"/>
                <a:gd name="connsiteY161" fmla="*/ 36389 h 144916"/>
                <a:gd name="connsiteX162" fmla="*/ 103517 w 188503"/>
                <a:gd name="connsiteY162" fmla="*/ 31920 h 144916"/>
                <a:gd name="connsiteX163" fmla="*/ 104795 w 188503"/>
                <a:gd name="connsiteY163" fmla="*/ 31282 h 144916"/>
                <a:gd name="connsiteX164" fmla="*/ 106073 w 188503"/>
                <a:gd name="connsiteY164" fmla="*/ 30643 h 144916"/>
                <a:gd name="connsiteX165" fmla="*/ 107351 w 188503"/>
                <a:gd name="connsiteY165" fmla="*/ 30005 h 144916"/>
                <a:gd name="connsiteX166" fmla="*/ 113102 w 188503"/>
                <a:gd name="connsiteY166" fmla="*/ 31920 h 144916"/>
                <a:gd name="connsiteX167" fmla="*/ 115019 w 188503"/>
                <a:gd name="connsiteY167" fmla="*/ 36389 h 144916"/>
                <a:gd name="connsiteX168" fmla="*/ 113741 w 188503"/>
                <a:gd name="connsiteY168" fmla="*/ 38942 h 144916"/>
                <a:gd name="connsiteX169" fmla="*/ 113741 w 188503"/>
                <a:gd name="connsiteY169" fmla="*/ 38942 h 144916"/>
                <a:gd name="connsiteX170" fmla="*/ 132272 w 188503"/>
                <a:gd name="connsiteY170" fmla="*/ 31920 h 144916"/>
                <a:gd name="connsiteX171" fmla="*/ 132911 w 188503"/>
                <a:gd name="connsiteY171" fmla="*/ 31282 h 144916"/>
                <a:gd name="connsiteX172" fmla="*/ 134189 w 188503"/>
                <a:gd name="connsiteY172" fmla="*/ 30643 h 144916"/>
                <a:gd name="connsiteX173" fmla="*/ 135467 w 188503"/>
                <a:gd name="connsiteY173" fmla="*/ 30005 h 144916"/>
                <a:gd name="connsiteX174" fmla="*/ 143135 w 188503"/>
                <a:gd name="connsiteY174" fmla="*/ 35112 h 144916"/>
                <a:gd name="connsiteX175" fmla="*/ 143135 w 188503"/>
                <a:gd name="connsiteY175" fmla="*/ 36389 h 144916"/>
                <a:gd name="connsiteX176" fmla="*/ 142496 w 188503"/>
                <a:gd name="connsiteY176" fmla="*/ 38942 h 144916"/>
                <a:gd name="connsiteX177" fmla="*/ 141218 w 188503"/>
                <a:gd name="connsiteY177" fmla="*/ 40858 h 144916"/>
                <a:gd name="connsiteX178" fmla="*/ 139301 w 188503"/>
                <a:gd name="connsiteY178" fmla="*/ 42134 h 144916"/>
                <a:gd name="connsiteX179" fmla="*/ 136745 w 188503"/>
                <a:gd name="connsiteY179" fmla="*/ 42773 h 144916"/>
                <a:gd name="connsiteX180" fmla="*/ 130355 w 188503"/>
                <a:gd name="connsiteY180" fmla="*/ 36389 h 144916"/>
                <a:gd name="connsiteX181" fmla="*/ 132272 w 188503"/>
                <a:gd name="connsiteY181" fmla="*/ 31920 h 144916"/>
                <a:gd name="connsiteX182" fmla="*/ 132272 w 188503"/>
                <a:gd name="connsiteY182" fmla="*/ 31920 h 144916"/>
                <a:gd name="connsiteX183" fmla="*/ 132272 w 188503"/>
                <a:gd name="connsiteY183" fmla="*/ 60648 h 144916"/>
                <a:gd name="connsiteX184" fmla="*/ 141218 w 188503"/>
                <a:gd name="connsiteY184" fmla="*/ 60648 h 144916"/>
                <a:gd name="connsiteX185" fmla="*/ 143135 w 188503"/>
                <a:gd name="connsiteY185" fmla="*/ 65117 h 144916"/>
                <a:gd name="connsiteX186" fmla="*/ 142496 w 188503"/>
                <a:gd name="connsiteY186" fmla="*/ 67670 h 144916"/>
                <a:gd name="connsiteX187" fmla="*/ 141218 w 188503"/>
                <a:gd name="connsiteY187" fmla="*/ 69586 h 144916"/>
                <a:gd name="connsiteX188" fmla="*/ 136745 w 188503"/>
                <a:gd name="connsiteY188" fmla="*/ 71501 h 144916"/>
                <a:gd name="connsiteX189" fmla="*/ 132272 w 188503"/>
                <a:gd name="connsiteY189" fmla="*/ 69586 h 144916"/>
                <a:gd name="connsiteX190" fmla="*/ 130994 w 188503"/>
                <a:gd name="connsiteY190" fmla="*/ 67670 h 144916"/>
                <a:gd name="connsiteX191" fmla="*/ 130355 w 188503"/>
                <a:gd name="connsiteY191" fmla="*/ 65117 h 144916"/>
                <a:gd name="connsiteX192" fmla="*/ 132272 w 188503"/>
                <a:gd name="connsiteY192" fmla="*/ 60648 h 144916"/>
                <a:gd name="connsiteX193" fmla="*/ 132272 w 188503"/>
                <a:gd name="connsiteY193" fmla="*/ 60648 h 144916"/>
                <a:gd name="connsiteX194" fmla="*/ 142496 w 188503"/>
                <a:gd name="connsiteY194" fmla="*/ 124488 h 144916"/>
                <a:gd name="connsiteX195" fmla="*/ 141218 w 188503"/>
                <a:gd name="connsiteY195" fmla="*/ 126403 h 144916"/>
                <a:gd name="connsiteX196" fmla="*/ 134189 w 188503"/>
                <a:gd name="connsiteY196" fmla="*/ 127680 h 144916"/>
                <a:gd name="connsiteX197" fmla="*/ 130994 w 188503"/>
                <a:gd name="connsiteY197" fmla="*/ 124488 h 144916"/>
                <a:gd name="connsiteX198" fmla="*/ 130355 w 188503"/>
                <a:gd name="connsiteY198" fmla="*/ 121934 h 144916"/>
                <a:gd name="connsiteX199" fmla="*/ 130994 w 188503"/>
                <a:gd name="connsiteY199" fmla="*/ 119381 h 144916"/>
                <a:gd name="connsiteX200" fmla="*/ 132272 w 188503"/>
                <a:gd name="connsiteY200" fmla="*/ 117465 h 144916"/>
                <a:gd name="connsiteX201" fmla="*/ 141218 w 188503"/>
                <a:gd name="connsiteY201" fmla="*/ 117465 h 144916"/>
                <a:gd name="connsiteX202" fmla="*/ 142496 w 188503"/>
                <a:gd name="connsiteY202" fmla="*/ 119381 h 144916"/>
                <a:gd name="connsiteX203" fmla="*/ 143135 w 188503"/>
                <a:gd name="connsiteY203" fmla="*/ 121934 h 144916"/>
                <a:gd name="connsiteX204" fmla="*/ 142496 w 188503"/>
                <a:gd name="connsiteY204" fmla="*/ 124488 h 144916"/>
                <a:gd name="connsiteX205" fmla="*/ 142496 w 188503"/>
                <a:gd name="connsiteY205" fmla="*/ 124488 h 144916"/>
                <a:gd name="connsiteX206" fmla="*/ 141218 w 188503"/>
                <a:gd name="connsiteY206" fmla="*/ 98313 h 144916"/>
                <a:gd name="connsiteX207" fmla="*/ 136745 w 188503"/>
                <a:gd name="connsiteY207" fmla="*/ 100229 h 144916"/>
                <a:gd name="connsiteX208" fmla="*/ 132272 w 188503"/>
                <a:gd name="connsiteY208" fmla="*/ 98313 h 144916"/>
                <a:gd name="connsiteX209" fmla="*/ 130355 w 188503"/>
                <a:gd name="connsiteY209" fmla="*/ 93845 h 144916"/>
                <a:gd name="connsiteX210" fmla="*/ 132272 w 188503"/>
                <a:gd name="connsiteY210" fmla="*/ 89376 h 144916"/>
                <a:gd name="connsiteX211" fmla="*/ 141218 w 188503"/>
                <a:gd name="connsiteY211" fmla="*/ 89376 h 144916"/>
                <a:gd name="connsiteX212" fmla="*/ 143135 w 188503"/>
                <a:gd name="connsiteY212" fmla="*/ 93845 h 144916"/>
                <a:gd name="connsiteX213" fmla="*/ 141218 w 188503"/>
                <a:gd name="connsiteY213" fmla="*/ 98313 h 144916"/>
                <a:gd name="connsiteX214" fmla="*/ 141218 w 188503"/>
                <a:gd name="connsiteY214" fmla="*/ 98313 h 144916"/>
                <a:gd name="connsiteX215" fmla="*/ 160387 w 188503"/>
                <a:gd name="connsiteY215" fmla="*/ 31920 h 144916"/>
                <a:gd name="connsiteX216" fmla="*/ 161027 w 188503"/>
                <a:gd name="connsiteY216" fmla="*/ 31282 h 144916"/>
                <a:gd name="connsiteX217" fmla="*/ 162305 w 188503"/>
                <a:gd name="connsiteY217" fmla="*/ 30643 h 144916"/>
                <a:gd name="connsiteX218" fmla="*/ 163582 w 188503"/>
                <a:gd name="connsiteY218" fmla="*/ 30005 h 144916"/>
                <a:gd name="connsiteX219" fmla="*/ 167416 w 188503"/>
                <a:gd name="connsiteY219" fmla="*/ 30643 h 144916"/>
                <a:gd name="connsiteX220" fmla="*/ 170611 w 188503"/>
                <a:gd name="connsiteY220" fmla="*/ 38942 h 144916"/>
                <a:gd name="connsiteX221" fmla="*/ 169333 w 188503"/>
                <a:gd name="connsiteY221" fmla="*/ 40858 h 144916"/>
                <a:gd name="connsiteX222" fmla="*/ 164861 w 188503"/>
                <a:gd name="connsiteY222" fmla="*/ 42773 h 144916"/>
                <a:gd name="connsiteX223" fmla="*/ 162305 w 188503"/>
                <a:gd name="connsiteY223" fmla="*/ 42134 h 144916"/>
                <a:gd name="connsiteX224" fmla="*/ 160387 w 188503"/>
                <a:gd name="connsiteY224" fmla="*/ 40858 h 144916"/>
                <a:gd name="connsiteX225" fmla="*/ 159110 w 188503"/>
                <a:gd name="connsiteY225" fmla="*/ 38942 h 144916"/>
                <a:gd name="connsiteX226" fmla="*/ 160387 w 188503"/>
                <a:gd name="connsiteY226" fmla="*/ 31920 h 144916"/>
                <a:gd name="connsiteX227" fmla="*/ 160387 w 188503"/>
                <a:gd name="connsiteY227" fmla="*/ 31920 h 144916"/>
                <a:gd name="connsiteX228" fmla="*/ 160387 w 188503"/>
                <a:gd name="connsiteY228" fmla="*/ 60648 h 144916"/>
                <a:gd name="connsiteX229" fmla="*/ 169333 w 188503"/>
                <a:gd name="connsiteY229" fmla="*/ 60648 h 144916"/>
                <a:gd name="connsiteX230" fmla="*/ 171250 w 188503"/>
                <a:gd name="connsiteY230" fmla="*/ 65117 h 144916"/>
                <a:gd name="connsiteX231" fmla="*/ 170611 w 188503"/>
                <a:gd name="connsiteY231" fmla="*/ 67670 h 144916"/>
                <a:gd name="connsiteX232" fmla="*/ 169333 w 188503"/>
                <a:gd name="connsiteY232" fmla="*/ 69586 h 144916"/>
                <a:gd name="connsiteX233" fmla="*/ 164861 w 188503"/>
                <a:gd name="connsiteY233" fmla="*/ 71501 h 144916"/>
                <a:gd name="connsiteX234" fmla="*/ 160387 w 188503"/>
                <a:gd name="connsiteY234" fmla="*/ 69586 h 144916"/>
                <a:gd name="connsiteX235" fmla="*/ 159110 w 188503"/>
                <a:gd name="connsiteY235" fmla="*/ 67670 h 144916"/>
                <a:gd name="connsiteX236" fmla="*/ 158471 w 188503"/>
                <a:gd name="connsiteY236" fmla="*/ 65117 h 144916"/>
                <a:gd name="connsiteX237" fmla="*/ 160387 w 188503"/>
                <a:gd name="connsiteY237" fmla="*/ 60648 h 144916"/>
                <a:gd name="connsiteX238" fmla="*/ 160387 w 188503"/>
                <a:gd name="connsiteY238" fmla="*/ 60648 h 144916"/>
                <a:gd name="connsiteX239" fmla="*/ 171889 w 188503"/>
                <a:gd name="connsiteY239" fmla="*/ 93845 h 144916"/>
                <a:gd name="connsiteX240" fmla="*/ 165500 w 188503"/>
                <a:gd name="connsiteY240" fmla="*/ 100229 h 144916"/>
                <a:gd name="connsiteX241" fmla="*/ 161027 w 188503"/>
                <a:gd name="connsiteY241" fmla="*/ 98313 h 144916"/>
                <a:gd name="connsiteX242" fmla="*/ 159748 w 188503"/>
                <a:gd name="connsiteY242" fmla="*/ 91291 h 144916"/>
                <a:gd name="connsiteX243" fmla="*/ 161027 w 188503"/>
                <a:gd name="connsiteY243" fmla="*/ 89376 h 144916"/>
                <a:gd name="connsiteX244" fmla="*/ 169972 w 188503"/>
                <a:gd name="connsiteY244" fmla="*/ 89376 h 144916"/>
                <a:gd name="connsiteX245" fmla="*/ 171889 w 188503"/>
                <a:gd name="connsiteY245" fmla="*/ 93845 h 144916"/>
                <a:gd name="connsiteX246" fmla="*/ 171889 w 188503"/>
                <a:gd name="connsiteY246" fmla="*/ 93845 h 144916"/>
                <a:gd name="connsiteX247" fmla="*/ 159110 w 188503"/>
                <a:gd name="connsiteY247" fmla="*/ 120019 h 144916"/>
                <a:gd name="connsiteX248" fmla="*/ 167416 w 188503"/>
                <a:gd name="connsiteY248" fmla="*/ 116827 h 144916"/>
                <a:gd name="connsiteX249" fmla="*/ 169333 w 188503"/>
                <a:gd name="connsiteY249" fmla="*/ 118104 h 144916"/>
                <a:gd name="connsiteX250" fmla="*/ 170611 w 188503"/>
                <a:gd name="connsiteY250" fmla="*/ 120019 h 144916"/>
                <a:gd name="connsiteX251" fmla="*/ 171250 w 188503"/>
                <a:gd name="connsiteY251" fmla="*/ 122573 h 144916"/>
                <a:gd name="connsiteX252" fmla="*/ 164861 w 188503"/>
                <a:gd name="connsiteY252" fmla="*/ 128957 h 144916"/>
                <a:gd name="connsiteX253" fmla="*/ 160387 w 188503"/>
                <a:gd name="connsiteY253" fmla="*/ 127041 h 144916"/>
                <a:gd name="connsiteX254" fmla="*/ 159110 w 188503"/>
                <a:gd name="connsiteY254" fmla="*/ 125126 h 144916"/>
                <a:gd name="connsiteX255" fmla="*/ 158471 w 188503"/>
                <a:gd name="connsiteY255" fmla="*/ 122573 h 144916"/>
                <a:gd name="connsiteX256" fmla="*/ 159110 w 188503"/>
                <a:gd name="connsiteY256" fmla="*/ 120019 h 144916"/>
                <a:gd name="connsiteX257" fmla="*/ 159110 w 188503"/>
                <a:gd name="connsiteY257" fmla="*/ 120019 h 14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88503" h="144916">
                  <a:moveTo>
                    <a:pt x="144413" y="7661"/>
                  </a:moveTo>
                  <a:lnTo>
                    <a:pt x="144413" y="0"/>
                  </a:lnTo>
                  <a:lnTo>
                    <a:pt x="42813" y="0"/>
                  </a:lnTo>
                  <a:lnTo>
                    <a:pt x="42813" y="7661"/>
                  </a:lnTo>
                  <a:cubicBezTo>
                    <a:pt x="42813" y="11491"/>
                    <a:pt x="40257" y="14045"/>
                    <a:pt x="36423" y="14045"/>
                  </a:cubicBezTo>
                  <a:lnTo>
                    <a:pt x="0" y="14045"/>
                  </a:lnTo>
                  <a:lnTo>
                    <a:pt x="0" y="144916"/>
                  </a:lnTo>
                  <a:lnTo>
                    <a:pt x="73484" y="144916"/>
                  </a:lnTo>
                  <a:lnTo>
                    <a:pt x="73484" y="93845"/>
                  </a:lnTo>
                  <a:cubicBezTo>
                    <a:pt x="73484" y="90014"/>
                    <a:pt x="76040" y="87461"/>
                    <a:pt x="79874" y="87461"/>
                  </a:cubicBezTo>
                  <a:lnTo>
                    <a:pt x="108629" y="87461"/>
                  </a:lnTo>
                  <a:cubicBezTo>
                    <a:pt x="112463" y="87461"/>
                    <a:pt x="115019" y="90014"/>
                    <a:pt x="115019" y="93845"/>
                  </a:cubicBezTo>
                  <a:lnTo>
                    <a:pt x="115019" y="144916"/>
                  </a:lnTo>
                  <a:lnTo>
                    <a:pt x="188503" y="144916"/>
                  </a:lnTo>
                  <a:lnTo>
                    <a:pt x="188503" y="14045"/>
                  </a:lnTo>
                  <a:lnTo>
                    <a:pt x="151442" y="14045"/>
                  </a:lnTo>
                  <a:cubicBezTo>
                    <a:pt x="147608" y="14045"/>
                    <a:pt x="144413" y="11491"/>
                    <a:pt x="144413" y="7661"/>
                  </a:cubicBezTo>
                  <a:cubicBezTo>
                    <a:pt x="144413" y="7661"/>
                    <a:pt x="144413" y="7661"/>
                    <a:pt x="144413" y="7661"/>
                  </a:cubicBezTo>
                  <a:close/>
                  <a:moveTo>
                    <a:pt x="27477" y="125126"/>
                  </a:moveTo>
                  <a:cubicBezTo>
                    <a:pt x="26838" y="125765"/>
                    <a:pt x="26838" y="126403"/>
                    <a:pt x="26199" y="127041"/>
                  </a:cubicBezTo>
                  <a:cubicBezTo>
                    <a:pt x="25560" y="127680"/>
                    <a:pt x="24921" y="128318"/>
                    <a:pt x="24282" y="128318"/>
                  </a:cubicBezTo>
                  <a:cubicBezTo>
                    <a:pt x="23643" y="128318"/>
                    <a:pt x="23004" y="128957"/>
                    <a:pt x="21726" y="128957"/>
                  </a:cubicBezTo>
                  <a:cubicBezTo>
                    <a:pt x="21087" y="128957"/>
                    <a:pt x="19809" y="128957"/>
                    <a:pt x="19170" y="128318"/>
                  </a:cubicBezTo>
                  <a:cubicBezTo>
                    <a:pt x="17892" y="127680"/>
                    <a:pt x="16614" y="126403"/>
                    <a:pt x="15975" y="125126"/>
                  </a:cubicBezTo>
                  <a:cubicBezTo>
                    <a:pt x="15336" y="124488"/>
                    <a:pt x="15336" y="123849"/>
                    <a:pt x="15336" y="122573"/>
                  </a:cubicBezTo>
                  <a:cubicBezTo>
                    <a:pt x="15336" y="121934"/>
                    <a:pt x="15336" y="120657"/>
                    <a:pt x="15975" y="120019"/>
                  </a:cubicBezTo>
                  <a:cubicBezTo>
                    <a:pt x="15975" y="119381"/>
                    <a:pt x="16614" y="118742"/>
                    <a:pt x="17253" y="118104"/>
                  </a:cubicBezTo>
                  <a:cubicBezTo>
                    <a:pt x="19809" y="115550"/>
                    <a:pt x="23643" y="115550"/>
                    <a:pt x="26199" y="118104"/>
                  </a:cubicBezTo>
                  <a:cubicBezTo>
                    <a:pt x="26838" y="118742"/>
                    <a:pt x="27477" y="119381"/>
                    <a:pt x="27477" y="120019"/>
                  </a:cubicBezTo>
                  <a:cubicBezTo>
                    <a:pt x="27477" y="120657"/>
                    <a:pt x="28116" y="121934"/>
                    <a:pt x="28116" y="122573"/>
                  </a:cubicBezTo>
                  <a:cubicBezTo>
                    <a:pt x="28116" y="123211"/>
                    <a:pt x="28116" y="123849"/>
                    <a:pt x="27477" y="125126"/>
                  </a:cubicBezTo>
                  <a:lnTo>
                    <a:pt x="27477" y="125126"/>
                  </a:lnTo>
                  <a:close/>
                  <a:moveTo>
                    <a:pt x="27477" y="96398"/>
                  </a:moveTo>
                  <a:cubicBezTo>
                    <a:pt x="26838" y="97675"/>
                    <a:pt x="25560" y="98952"/>
                    <a:pt x="24282" y="99590"/>
                  </a:cubicBezTo>
                  <a:cubicBezTo>
                    <a:pt x="23643" y="99590"/>
                    <a:pt x="22365" y="100229"/>
                    <a:pt x="21726" y="100229"/>
                  </a:cubicBezTo>
                  <a:cubicBezTo>
                    <a:pt x="19809" y="100229"/>
                    <a:pt x="18531" y="99590"/>
                    <a:pt x="17253" y="98313"/>
                  </a:cubicBezTo>
                  <a:cubicBezTo>
                    <a:pt x="15975" y="97037"/>
                    <a:pt x="15336" y="95760"/>
                    <a:pt x="15336" y="93845"/>
                  </a:cubicBezTo>
                  <a:cubicBezTo>
                    <a:pt x="15336" y="91930"/>
                    <a:pt x="15975" y="90653"/>
                    <a:pt x="17253" y="89376"/>
                  </a:cubicBezTo>
                  <a:cubicBezTo>
                    <a:pt x="19809" y="86822"/>
                    <a:pt x="23643" y="86822"/>
                    <a:pt x="26199" y="89376"/>
                  </a:cubicBezTo>
                  <a:cubicBezTo>
                    <a:pt x="26838" y="90014"/>
                    <a:pt x="27477" y="90653"/>
                    <a:pt x="27477" y="91291"/>
                  </a:cubicBezTo>
                  <a:cubicBezTo>
                    <a:pt x="27477" y="91930"/>
                    <a:pt x="28116" y="92568"/>
                    <a:pt x="28116" y="93845"/>
                  </a:cubicBezTo>
                  <a:cubicBezTo>
                    <a:pt x="28116" y="94483"/>
                    <a:pt x="28116" y="95760"/>
                    <a:pt x="27477" y="96398"/>
                  </a:cubicBezTo>
                  <a:lnTo>
                    <a:pt x="27477" y="96398"/>
                  </a:lnTo>
                  <a:close/>
                  <a:moveTo>
                    <a:pt x="26199" y="69586"/>
                  </a:moveTo>
                  <a:cubicBezTo>
                    <a:pt x="24921" y="70862"/>
                    <a:pt x="23643" y="71501"/>
                    <a:pt x="21726" y="71501"/>
                  </a:cubicBezTo>
                  <a:cubicBezTo>
                    <a:pt x="19809" y="71501"/>
                    <a:pt x="18531" y="70862"/>
                    <a:pt x="17253" y="69586"/>
                  </a:cubicBezTo>
                  <a:cubicBezTo>
                    <a:pt x="16614" y="68947"/>
                    <a:pt x="15975" y="68309"/>
                    <a:pt x="15975" y="67670"/>
                  </a:cubicBezTo>
                  <a:cubicBezTo>
                    <a:pt x="15336" y="67032"/>
                    <a:pt x="15336" y="66394"/>
                    <a:pt x="15336" y="65117"/>
                  </a:cubicBezTo>
                  <a:cubicBezTo>
                    <a:pt x="15336" y="63202"/>
                    <a:pt x="15975" y="61925"/>
                    <a:pt x="17253" y="60648"/>
                  </a:cubicBezTo>
                  <a:cubicBezTo>
                    <a:pt x="19809" y="58094"/>
                    <a:pt x="23643" y="58094"/>
                    <a:pt x="26199" y="60648"/>
                  </a:cubicBezTo>
                  <a:cubicBezTo>
                    <a:pt x="27477" y="61925"/>
                    <a:pt x="28116" y="63202"/>
                    <a:pt x="28116" y="65117"/>
                  </a:cubicBezTo>
                  <a:cubicBezTo>
                    <a:pt x="28116" y="67032"/>
                    <a:pt x="27477" y="68309"/>
                    <a:pt x="26199" y="69586"/>
                  </a:cubicBezTo>
                  <a:lnTo>
                    <a:pt x="26199" y="69586"/>
                  </a:lnTo>
                  <a:close/>
                  <a:moveTo>
                    <a:pt x="27477" y="38942"/>
                  </a:moveTo>
                  <a:cubicBezTo>
                    <a:pt x="26838" y="39581"/>
                    <a:pt x="26838" y="40219"/>
                    <a:pt x="26199" y="40858"/>
                  </a:cubicBezTo>
                  <a:cubicBezTo>
                    <a:pt x="25560" y="41496"/>
                    <a:pt x="24921" y="42134"/>
                    <a:pt x="24282" y="42134"/>
                  </a:cubicBezTo>
                  <a:cubicBezTo>
                    <a:pt x="23643" y="42773"/>
                    <a:pt x="22365" y="42773"/>
                    <a:pt x="21726" y="42773"/>
                  </a:cubicBezTo>
                  <a:cubicBezTo>
                    <a:pt x="17892" y="42773"/>
                    <a:pt x="15336" y="39581"/>
                    <a:pt x="15336" y="36389"/>
                  </a:cubicBezTo>
                  <a:cubicBezTo>
                    <a:pt x="15336" y="34474"/>
                    <a:pt x="15975" y="33197"/>
                    <a:pt x="17253" y="31920"/>
                  </a:cubicBezTo>
                  <a:lnTo>
                    <a:pt x="17892" y="31282"/>
                  </a:lnTo>
                  <a:cubicBezTo>
                    <a:pt x="18531" y="31282"/>
                    <a:pt x="18531" y="30643"/>
                    <a:pt x="19170" y="30643"/>
                  </a:cubicBezTo>
                  <a:cubicBezTo>
                    <a:pt x="19809" y="30643"/>
                    <a:pt x="19809" y="30643"/>
                    <a:pt x="20448" y="30005"/>
                  </a:cubicBezTo>
                  <a:cubicBezTo>
                    <a:pt x="21726" y="30005"/>
                    <a:pt x="23004" y="30005"/>
                    <a:pt x="24282" y="30643"/>
                  </a:cubicBezTo>
                  <a:cubicBezTo>
                    <a:pt x="24921" y="30643"/>
                    <a:pt x="25560" y="31282"/>
                    <a:pt x="26199" y="31920"/>
                  </a:cubicBezTo>
                  <a:cubicBezTo>
                    <a:pt x="26838" y="32558"/>
                    <a:pt x="27477" y="33197"/>
                    <a:pt x="27477" y="33835"/>
                  </a:cubicBezTo>
                  <a:cubicBezTo>
                    <a:pt x="27477" y="34474"/>
                    <a:pt x="27477" y="34474"/>
                    <a:pt x="27477" y="35112"/>
                  </a:cubicBezTo>
                  <a:cubicBezTo>
                    <a:pt x="27477" y="35750"/>
                    <a:pt x="27477" y="35750"/>
                    <a:pt x="27477" y="36389"/>
                  </a:cubicBezTo>
                  <a:cubicBezTo>
                    <a:pt x="28116" y="37027"/>
                    <a:pt x="28116" y="38304"/>
                    <a:pt x="27477" y="38942"/>
                  </a:cubicBezTo>
                  <a:lnTo>
                    <a:pt x="27477" y="38942"/>
                  </a:lnTo>
                  <a:close/>
                  <a:moveTo>
                    <a:pt x="54954" y="127041"/>
                  </a:moveTo>
                  <a:cubicBezTo>
                    <a:pt x="53676" y="128318"/>
                    <a:pt x="52398" y="128957"/>
                    <a:pt x="50481" y="128957"/>
                  </a:cubicBezTo>
                  <a:cubicBezTo>
                    <a:pt x="48564" y="128957"/>
                    <a:pt x="47286" y="128318"/>
                    <a:pt x="46008" y="127041"/>
                  </a:cubicBezTo>
                  <a:cubicBezTo>
                    <a:pt x="44730" y="125765"/>
                    <a:pt x="44091" y="124488"/>
                    <a:pt x="44091" y="122573"/>
                  </a:cubicBezTo>
                  <a:cubicBezTo>
                    <a:pt x="44091" y="121934"/>
                    <a:pt x="44091" y="120657"/>
                    <a:pt x="44730" y="120019"/>
                  </a:cubicBezTo>
                  <a:cubicBezTo>
                    <a:pt x="45369" y="119381"/>
                    <a:pt x="45369" y="118742"/>
                    <a:pt x="46008" y="118104"/>
                  </a:cubicBezTo>
                  <a:cubicBezTo>
                    <a:pt x="48564" y="115550"/>
                    <a:pt x="52398" y="115550"/>
                    <a:pt x="54954" y="118104"/>
                  </a:cubicBezTo>
                  <a:cubicBezTo>
                    <a:pt x="55593" y="118742"/>
                    <a:pt x="56232" y="119381"/>
                    <a:pt x="56232" y="120019"/>
                  </a:cubicBezTo>
                  <a:cubicBezTo>
                    <a:pt x="56232" y="120657"/>
                    <a:pt x="56871" y="121934"/>
                    <a:pt x="56871" y="122573"/>
                  </a:cubicBezTo>
                  <a:cubicBezTo>
                    <a:pt x="56871" y="123849"/>
                    <a:pt x="56232" y="125765"/>
                    <a:pt x="54954" y="127041"/>
                  </a:cubicBezTo>
                  <a:lnTo>
                    <a:pt x="54954" y="127041"/>
                  </a:lnTo>
                  <a:close/>
                  <a:moveTo>
                    <a:pt x="54954" y="98313"/>
                  </a:moveTo>
                  <a:cubicBezTo>
                    <a:pt x="53676" y="99590"/>
                    <a:pt x="52398" y="100229"/>
                    <a:pt x="50481" y="100229"/>
                  </a:cubicBezTo>
                  <a:cubicBezTo>
                    <a:pt x="46647" y="100229"/>
                    <a:pt x="44091" y="97675"/>
                    <a:pt x="44091" y="93845"/>
                  </a:cubicBezTo>
                  <a:cubicBezTo>
                    <a:pt x="44091" y="91930"/>
                    <a:pt x="44730" y="90653"/>
                    <a:pt x="46008" y="89376"/>
                  </a:cubicBezTo>
                  <a:cubicBezTo>
                    <a:pt x="48564" y="86822"/>
                    <a:pt x="52398" y="86822"/>
                    <a:pt x="54954" y="89376"/>
                  </a:cubicBezTo>
                  <a:cubicBezTo>
                    <a:pt x="56232" y="90653"/>
                    <a:pt x="56871" y="91930"/>
                    <a:pt x="56871" y="93845"/>
                  </a:cubicBezTo>
                  <a:cubicBezTo>
                    <a:pt x="56871" y="95121"/>
                    <a:pt x="56232" y="97037"/>
                    <a:pt x="54954" y="98313"/>
                  </a:cubicBezTo>
                  <a:lnTo>
                    <a:pt x="54954" y="98313"/>
                  </a:lnTo>
                  <a:close/>
                  <a:moveTo>
                    <a:pt x="44091" y="65117"/>
                  </a:moveTo>
                  <a:cubicBezTo>
                    <a:pt x="44091" y="63202"/>
                    <a:pt x="44730" y="61925"/>
                    <a:pt x="46008" y="60648"/>
                  </a:cubicBezTo>
                  <a:cubicBezTo>
                    <a:pt x="47286" y="59371"/>
                    <a:pt x="49842" y="58733"/>
                    <a:pt x="51759" y="58733"/>
                  </a:cubicBezTo>
                  <a:cubicBezTo>
                    <a:pt x="52398" y="58733"/>
                    <a:pt x="52398" y="58733"/>
                    <a:pt x="53037" y="59371"/>
                  </a:cubicBezTo>
                  <a:cubicBezTo>
                    <a:pt x="53676" y="59371"/>
                    <a:pt x="53676" y="60010"/>
                    <a:pt x="54314" y="60010"/>
                  </a:cubicBezTo>
                  <a:lnTo>
                    <a:pt x="54954" y="60648"/>
                  </a:lnTo>
                  <a:cubicBezTo>
                    <a:pt x="55593" y="61286"/>
                    <a:pt x="56232" y="61925"/>
                    <a:pt x="56232" y="62563"/>
                  </a:cubicBezTo>
                  <a:lnTo>
                    <a:pt x="56871" y="63840"/>
                  </a:lnTo>
                  <a:cubicBezTo>
                    <a:pt x="56871" y="64478"/>
                    <a:pt x="56871" y="64478"/>
                    <a:pt x="56871" y="65117"/>
                  </a:cubicBezTo>
                  <a:cubicBezTo>
                    <a:pt x="56871" y="65755"/>
                    <a:pt x="56871" y="67032"/>
                    <a:pt x="56232" y="67670"/>
                  </a:cubicBezTo>
                  <a:cubicBezTo>
                    <a:pt x="56232" y="68309"/>
                    <a:pt x="55593" y="68947"/>
                    <a:pt x="54954" y="69586"/>
                  </a:cubicBezTo>
                  <a:cubicBezTo>
                    <a:pt x="54314" y="70224"/>
                    <a:pt x="53676" y="70862"/>
                    <a:pt x="53037" y="70862"/>
                  </a:cubicBezTo>
                  <a:cubicBezTo>
                    <a:pt x="52398" y="71501"/>
                    <a:pt x="51759" y="71501"/>
                    <a:pt x="50481" y="71501"/>
                  </a:cubicBezTo>
                  <a:cubicBezTo>
                    <a:pt x="48564" y="71501"/>
                    <a:pt x="47286" y="70862"/>
                    <a:pt x="46008" y="69586"/>
                  </a:cubicBezTo>
                  <a:cubicBezTo>
                    <a:pt x="45369" y="68947"/>
                    <a:pt x="44730" y="68309"/>
                    <a:pt x="44730" y="67670"/>
                  </a:cubicBezTo>
                  <a:cubicBezTo>
                    <a:pt x="44091" y="66394"/>
                    <a:pt x="44091" y="65755"/>
                    <a:pt x="44091" y="65117"/>
                  </a:cubicBezTo>
                  <a:lnTo>
                    <a:pt x="44091" y="65117"/>
                  </a:lnTo>
                  <a:close/>
                  <a:moveTo>
                    <a:pt x="56232" y="38942"/>
                  </a:moveTo>
                  <a:cubicBezTo>
                    <a:pt x="55593" y="39581"/>
                    <a:pt x="55593" y="40219"/>
                    <a:pt x="54954" y="40858"/>
                  </a:cubicBezTo>
                  <a:cubicBezTo>
                    <a:pt x="53676" y="42134"/>
                    <a:pt x="52398" y="42773"/>
                    <a:pt x="50481" y="42773"/>
                  </a:cubicBezTo>
                  <a:cubicBezTo>
                    <a:pt x="49842" y="42773"/>
                    <a:pt x="48564" y="42773"/>
                    <a:pt x="47925" y="42134"/>
                  </a:cubicBezTo>
                  <a:cubicBezTo>
                    <a:pt x="47286" y="42134"/>
                    <a:pt x="46647" y="41496"/>
                    <a:pt x="46008" y="40858"/>
                  </a:cubicBezTo>
                  <a:cubicBezTo>
                    <a:pt x="44730" y="39581"/>
                    <a:pt x="44091" y="38304"/>
                    <a:pt x="44091" y="36389"/>
                  </a:cubicBezTo>
                  <a:cubicBezTo>
                    <a:pt x="44091" y="34474"/>
                    <a:pt x="44730" y="33197"/>
                    <a:pt x="46008" y="31920"/>
                  </a:cubicBezTo>
                  <a:lnTo>
                    <a:pt x="46647" y="31282"/>
                  </a:lnTo>
                  <a:cubicBezTo>
                    <a:pt x="47286" y="30643"/>
                    <a:pt x="47925" y="30643"/>
                    <a:pt x="49203" y="30643"/>
                  </a:cubicBezTo>
                  <a:cubicBezTo>
                    <a:pt x="51119" y="30005"/>
                    <a:pt x="53676" y="30643"/>
                    <a:pt x="54954" y="32558"/>
                  </a:cubicBezTo>
                  <a:cubicBezTo>
                    <a:pt x="56232" y="33835"/>
                    <a:pt x="56871" y="35112"/>
                    <a:pt x="56871" y="37027"/>
                  </a:cubicBezTo>
                  <a:cubicBezTo>
                    <a:pt x="56871" y="37027"/>
                    <a:pt x="56871" y="38304"/>
                    <a:pt x="56232" y="38942"/>
                  </a:cubicBezTo>
                  <a:lnTo>
                    <a:pt x="56232" y="38942"/>
                  </a:lnTo>
                  <a:close/>
                  <a:moveTo>
                    <a:pt x="84986" y="67670"/>
                  </a:moveTo>
                  <a:cubicBezTo>
                    <a:pt x="84986" y="68309"/>
                    <a:pt x="84347" y="68947"/>
                    <a:pt x="83708" y="69586"/>
                  </a:cubicBezTo>
                  <a:cubicBezTo>
                    <a:pt x="81791" y="71501"/>
                    <a:pt x="79235" y="72139"/>
                    <a:pt x="76679" y="70862"/>
                  </a:cubicBezTo>
                  <a:cubicBezTo>
                    <a:pt x="76040" y="70862"/>
                    <a:pt x="75401" y="70224"/>
                    <a:pt x="74762" y="69586"/>
                  </a:cubicBezTo>
                  <a:cubicBezTo>
                    <a:pt x="74123" y="68947"/>
                    <a:pt x="73484" y="68309"/>
                    <a:pt x="73484" y="67670"/>
                  </a:cubicBezTo>
                  <a:cubicBezTo>
                    <a:pt x="72845" y="67032"/>
                    <a:pt x="72845" y="66394"/>
                    <a:pt x="72845" y="65117"/>
                  </a:cubicBezTo>
                  <a:cubicBezTo>
                    <a:pt x="72845" y="64478"/>
                    <a:pt x="72845" y="64478"/>
                    <a:pt x="72845" y="63840"/>
                  </a:cubicBezTo>
                  <a:cubicBezTo>
                    <a:pt x="72845" y="63202"/>
                    <a:pt x="72845" y="63202"/>
                    <a:pt x="73484" y="62563"/>
                  </a:cubicBezTo>
                  <a:cubicBezTo>
                    <a:pt x="73484" y="61925"/>
                    <a:pt x="74123" y="61286"/>
                    <a:pt x="74762" y="60648"/>
                  </a:cubicBezTo>
                  <a:cubicBezTo>
                    <a:pt x="76679" y="58733"/>
                    <a:pt x="79235" y="58094"/>
                    <a:pt x="81791" y="59371"/>
                  </a:cubicBezTo>
                  <a:cubicBezTo>
                    <a:pt x="82430" y="59371"/>
                    <a:pt x="83069" y="60010"/>
                    <a:pt x="83708" y="60648"/>
                  </a:cubicBezTo>
                  <a:cubicBezTo>
                    <a:pt x="84986" y="61925"/>
                    <a:pt x="85625" y="63202"/>
                    <a:pt x="85625" y="65117"/>
                  </a:cubicBezTo>
                  <a:cubicBezTo>
                    <a:pt x="85625" y="65755"/>
                    <a:pt x="85625" y="67032"/>
                    <a:pt x="84986" y="67670"/>
                  </a:cubicBezTo>
                  <a:lnTo>
                    <a:pt x="84986" y="67670"/>
                  </a:lnTo>
                  <a:close/>
                  <a:moveTo>
                    <a:pt x="84986" y="38942"/>
                  </a:moveTo>
                  <a:cubicBezTo>
                    <a:pt x="84347" y="40858"/>
                    <a:pt x="83069" y="41496"/>
                    <a:pt x="81791" y="42134"/>
                  </a:cubicBezTo>
                  <a:cubicBezTo>
                    <a:pt x="80513" y="42773"/>
                    <a:pt x="78596" y="42773"/>
                    <a:pt x="76679" y="42134"/>
                  </a:cubicBezTo>
                  <a:cubicBezTo>
                    <a:pt x="76040" y="42134"/>
                    <a:pt x="75401" y="41496"/>
                    <a:pt x="74762" y="40858"/>
                  </a:cubicBezTo>
                  <a:cubicBezTo>
                    <a:pt x="74123" y="40219"/>
                    <a:pt x="73484" y="39581"/>
                    <a:pt x="73484" y="38942"/>
                  </a:cubicBezTo>
                  <a:cubicBezTo>
                    <a:pt x="72845" y="38304"/>
                    <a:pt x="72845" y="37666"/>
                    <a:pt x="72845" y="36389"/>
                  </a:cubicBezTo>
                  <a:cubicBezTo>
                    <a:pt x="72845" y="34474"/>
                    <a:pt x="73484" y="33197"/>
                    <a:pt x="74762" y="31920"/>
                  </a:cubicBezTo>
                  <a:cubicBezTo>
                    <a:pt x="74762" y="31920"/>
                    <a:pt x="75401" y="31282"/>
                    <a:pt x="76040" y="31282"/>
                  </a:cubicBezTo>
                  <a:cubicBezTo>
                    <a:pt x="76679" y="31282"/>
                    <a:pt x="76679" y="30643"/>
                    <a:pt x="77318" y="30643"/>
                  </a:cubicBezTo>
                  <a:cubicBezTo>
                    <a:pt x="77957" y="30643"/>
                    <a:pt x="77957" y="30643"/>
                    <a:pt x="78596" y="30005"/>
                  </a:cubicBezTo>
                  <a:cubicBezTo>
                    <a:pt x="79874" y="30005"/>
                    <a:pt x="81152" y="30005"/>
                    <a:pt x="82430" y="30643"/>
                  </a:cubicBezTo>
                  <a:cubicBezTo>
                    <a:pt x="84986" y="31920"/>
                    <a:pt x="86264" y="33835"/>
                    <a:pt x="86264" y="36389"/>
                  </a:cubicBezTo>
                  <a:cubicBezTo>
                    <a:pt x="85625" y="37027"/>
                    <a:pt x="85625" y="38304"/>
                    <a:pt x="84986" y="38942"/>
                  </a:cubicBezTo>
                  <a:lnTo>
                    <a:pt x="84986" y="38942"/>
                  </a:lnTo>
                  <a:close/>
                  <a:moveTo>
                    <a:pt x="113741" y="67670"/>
                  </a:moveTo>
                  <a:cubicBezTo>
                    <a:pt x="113741" y="68309"/>
                    <a:pt x="113102" y="68947"/>
                    <a:pt x="112463" y="69586"/>
                  </a:cubicBezTo>
                  <a:cubicBezTo>
                    <a:pt x="111824" y="70224"/>
                    <a:pt x="111185" y="70862"/>
                    <a:pt x="110546" y="70862"/>
                  </a:cubicBezTo>
                  <a:cubicBezTo>
                    <a:pt x="107990" y="72139"/>
                    <a:pt x="105434" y="71501"/>
                    <a:pt x="103517" y="69586"/>
                  </a:cubicBezTo>
                  <a:cubicBezTo>
                    <a:pt x="102878" y="68947"/>
                    <a:pt x="102239" y="68309"/>
                    <a:pt x="102239" y="67670"/>
                  </a:cubicBezTo>
                  <a:cubicBezTo>
                    <a:pt x="101600" y="67032"/>
                    <a:pt x="101600" y="66394"/>
                    <a:pt x="101600" y="65117"/>
                  </a:cubicBezTo>
                  <a:cubicBezTo>
                    <a:pt x="101600" y="61286"/>
                    <a:pt x="104156" y="58733"/>
                    <a:pt x="107990" y="58733"/>
                  </a:cubicBezTo>
                  <a:cubicBezTo>
                    <a:pt x="111824" y="58733"/>
                    <a:pt x="114380" y="61286"/>
                    <a:pt x="114380" y="65117"/>
                  </a:cubicBezTo>
                  <a:cubicBezTo>
                    <a:pt x="114380" y="65755"/>
                    <a:pt x="114380" y="67032"/>
                    <a:pt x="113741" y="67670"/>
                  </a:cubicBezTo>
                  <a:lnTo>
                    <a:pt x="113741" y="67670"/>
                  </a:lnTo>
                  <a:close/>
                  <a:moveTo>
                    <a:pt x="113741" y="38942"/>
                  </a:moveTo>
                  <a:cubicBezTo>
                    <a:pt x="113102" y="39581"/>
                    <a:pt x="113102" y="40219"/>
                    <a:pt x="112463" y="40858"/>
                  </a:cubicBezTo>
                  <a:cubicBezTo>
                    <a:pt x="111824" y="41496"/>
                    <a:pt x="111185" y="42134"/>
                    <a:pt x="110546" y="42134"/>
                  </a:cubicBezTo>
                  <a:cubicBezTo>
                    <a:pt x="109268" y="42773"/>
                    <a:pt x="107351" y="42773"/>
                    <a:pt x="105434" y="42134"/>
                  </a:cubicBezTo>
                  <a:cubicBezTo>
                    <a:pt x="103517" y="41496"/>
                    <a:pt x="102878" y="40219"/>
                    <a:pt x="102239" y="38942"/>
                  </a:cubicBezTo>
                  <a:cubicBezTo>
                    <a:pt x="101600" y="38304"/>
                    <a:pt x="101600" y="37666"/>
                    <a:pt x="101600" y="36389"/>
                  </a:cubicBezTo>
                  <a:cubicBezTo>
                    <a:pt x="101600" y="34474"/>
                    <a:pt x="102239" y="33197"/>
                    <a:pt x="103517" y="31920"/>
                  </a:cubicBezTo>
                  <a:cubicBezTo>
                    <a:pt x="103517" y="31920"/>
                    <a:pt x="104156" y="31282"/>
                    <a:pt x="104795" y="31282"/>
                  </a:cubicBezTo>
                  <a:cubicBezTo>
                    <a:pt x="105434" y="31282"/>
                    <a:pt x="105434" y="30643"/>
                    <a:pt x="106073" y="30643"/>
                  </a:cubicBezTo>
                  <a:cubicBezTo>
                    <a:pt x="106712" y="30643"/>
                    <a:pt x="106712" y="30005"/>
                    <a:pt x="107351" y="30005"/>
                  </a:cubicBezTo>
                  <a:cubicBezTo>
                    <a:pt x="109268" y="29366"/>
                    <a:pt x="111824" y="30005"/>
                    <a:pt x="113102" y="31920"/>
                  </a:cubicBezTo>
                  <a:cubicBezTo>
                    <a:pt x="114380" y="33197"/>
                    <a:pt x="115019" y="34474"/>
                    <a:pt x="115019" y="36389"/>
                  </a:cubicBezTo>
                  <a:cubicBezTo>
                    <a:pt x="114380" y="37027"/>
                    <a:pt x="114380" y="38304"/>
                    <a:pt x="113741" y="38942"/>
                  </a:cubicBezTo>
                  <a:lnTo>
                    <a:pt x="113741" y="38942"/>
                  </a:lnTo>
                  <a:close/>
                  <a:moveTo>
                    <a:pt x="132272" y="31920"/>
                  </a:moveTo>
                  <a:cubicBezTo>
                    <a:pt x="132272" y="31920"/>
                    <a:pt x="132911" y="31282"/>
                    <a:pt x="132911" y="31282"/>
                  </a:cubicBezTo>
                  <a:cubicBezTo>
                    <a:pt x="133550" y="31282"/>
                    <a:pt x="133550" y="30643"/>
                    <a:pt x="134189" y="30643"/>
                  </a:cubicBezTo>
                  <a:cubicBezTo>
                    <a:pt x="134828" y="30643"/>
                    <a:pt x="134828" y="30005"/>
                    <a:pt x="135467" y="30005"/>
                  </a:cubicBezTo>
                  <a:cubicBezTo>
                    <a:pt x="138662" y="29366"/>
                    <a:pt x="142496" y="31282"/>
                    <a:pt x="143135" y="35112"/>
                  </a:cubicBezTo>
                  <a:cubicBezTo>
                    <a:pt x="143135" y="35750"/>
                    <a:pt x="143135" y="35750"/>
                    <a:pt x="143135" y="36389"/>
                  </a:cubicBezTo>
                  <a:cubicBezTo>
                    <a:pt x="143135" y="37027"/>
                    <a:pt x="143135" y="38304"/>
                    <a:pt x="142496" y="38942"/>
                  </a:cubicBezTo>
                  <a:cubicBezTo>
                    <a:pt x="141857" y="39581"/>
                    <a:pt x="141857" y="40219"/>
                    <a:pt x="141218" y="40858"/>
                  </a:cubicBezTo>
                  <a:cubicBezTo>
                    <a:pt x="140579" y="41496"/>
                    <a:pt x="139940" y="42134"/>
                    <a:pt x="139301" y="42134"/>
                  </a:cubicBezTo>
                  <a:cubicBezTo>
                    <a:pt x="138662" y="42773"/>
                    <a:pt x="137384" y="42773"/>
                    <a:pt x="136745" y="42773"/>
                  </a:cubicBezTo>
                  <a:cubicBezTo>
                    <a:pt x="132911" y="42773"/>
                    <a:pt x="130355" y="40219"/>
                    <a:pt x="130355" y="36389"/>
                  </a:cubicBezTo>
                  <a:cubicBezTo>
                    <a:pt x="130355" y="34474"/>
                    <a:pt x="130994" y="33197"/>
                    <a:pt x="132272" y="31920"/>
                  </a:cubicBezTo>
                  <a:lnTo>
                    <a:pt x="132272" y="31920"/>
                  </a:lnTo>
                  <a:close/>
                  <a:moveTo>
                    <a:pt x="132272" y="60648"/>
                  </a:moveTo>
                  <a:cubicBezTo>
                    <a:pt x="134828" y="58094"/>
                    <a:pt x="138662" y="58094"/>
                    <a:pt x="141218" y="60648"/>
                  </a:cubicBezTo>
                  <a:cubicBezTo>
                    <a:pt x="142496" y="61925"/>
                    <a:pt x="143135" y="63202"/>
                    <a:pt x="143135" y="65117"/>
                  </a:cubicBezTo>
                  <a:cubicBezTo>
                    <a:pt x="143135" y="65755"/>
                    <a:pt x="143135" y="67032"/>
                    <a:pt x="142496" y="67670"/>
                  </a:cubicBezTo>
                  <a:cubicBezTo>
                    <a:pt x="141857" y="68309"/>
                    <a:pt x="141857" y="68947"/>
                    <a:pt x="141218" y="69586"/>
                  </a:cubicBezTo>
                  <a:cubicBezTo>
                    <a:pt x="139940" y="70862"/>
                    <a:pt x="138662" y="71501"/>
                    <a:pt x="136745" y="71501"/>
                  </a:cubicBezTo>
                  <a:cubicBezTo>
                    <a:pt x="134828" y="71501"/>
                    <a:pt x="133550" y="70862"/>
                    <a:pt x="132272" y="69586"/>
                  </a:cubicBezTo>
                  <a:cubicBezTo>
                    <a:pt x="131633" y="68947"/>
                    <a:pt x="130994" y="68309"/>
                    <a:pt x="130994" y="67670"/>
                  </a:cubicBezTo>
                  <a:cubicBezTo>
                    <a:pt x="130355" y="67032"/>
                    <a:pt x="130355" y="66394"/>
                    <a:pt x="130355" y="65117"/>
                  </a:cubicBezTo>
                  <a:cubicBezTo>
                    <a:pt x="130355" y="63202"/>
                    <a:pt x="130994" y="61925"/>
                    <a:pt x="132272" y="60648"/>
                  </a:cubicBezTo>
                  <a:lnTo>
                    <a:pt x="132272" y="60648"/>
                  </a:lnTo>
                  <a:close/>
                  <a:moveTo>
                    <a:pt x="142496" y="124488"/>
                  </a:moveTo>
                  <a:cubicBezTo>
                    <a:pt x="141857" y="125126"/>
                    <a:pt x="141857" y="125765"/>
                    <a:pt x="141218" y="126403"/>
                  </a:cubicBezTo>
                  <a:cubicBezTo>
                    <a:pt x="139301" y="128318"/>
                    <a:pt x="136745" y="128957"/>
                    <a:pt x="134189" y="127680"/>
                  </a:cubicBezTo>
                  <a:cubicBezTo>
                    <a:pt x="132911" y="127041"/>
                    <a:pt x="131633" y="125765"/>
                    <a:pt x="130994" y="124488"/>
                  </a:cubicBezTo>
                  <a:cubicBezTo>
                    <a:pt x="130355" y="123849"/>
                    <a:pt x="130355" y="123211"/>
                    <a:pt x="130355" y="121934"/>
                  </a:cubicBezTo>
                  <a:cubicBezTo>
                    <a:pt x="130355" y="121296"/>
                    <a:pt x="130355" y="120019"/>
                    <a:pt x="130994" y="119381"/>
                  </a:cubicBezTo>
                  <a:cubicBezTo>
                    <a:pt x="130994" y="118742"/>
                    <a:pt x="131633" y="118104"/>
                    <a:pt x="132272" y="117465"/>
                  </a:cubicBezTo>
                  <a:cubicBezTo>
                    <a:pt x="134828" y="114912"/>
                    <a:pt x="138662" y="114912"/>
                    <a:pt x="141218" y="117465"/>
                  </a:cubicBezTo>
                  <a:cubicBezTo>
                    <a:pt x="141857" y="118104"/>
                    <a:pt x="142496" y="118742"/>
                    <a:pt x="142496" y="119381"/>
                  </a:cubicBezTo>
                  <a:cubicBezTo>
                    <a:pt x="142496" y="120019"/>
                    <a:pt x="143135" y="121296"/>
                    <a:pt x="143135" y="121934"/>
                  </a:cubicBezTo>
                  <a:cubicBezTo>
                    <a:pt x="143135" y="123211"/>
                    <a:pt x="142496" y="123849"/>
                    <a:pt x="142496" y="124488"/>
                  </a:cubicBezTo>
                  <a:lnTo>
                    <a:pt x="142496" y="124488"/>
                  </a:lnTo>
                  <a:close/>
                  <a:moveTo>
                    <a:pt x="141218" y="98313"/>
                  </a:moveTo>
                  <a:cubicBezTo>
                    <a:pt x="139940" y="99590"/>
                    <a:pt x="138662" y="100229"/>
                    <a:pt x="136745" y="100229"/>
                  </a:cubicBezTo>
                  <a:cubicBezTo>
                    <a:pt x="134828" y="100229"/>
                    <a:pt x="133550" y="99590"/>
                    <a:pt x="132272" y="98313"/>
                  </a:cubicBezTo>
                  <a:cubicBezTo>
                    <a:pt x="130994" y="97037"/>
                    <a:pt x="130355" y="95760"/>
                    <a:pt x="130355" y="93845"/>
                  </a:cubicBezTo>
                  <a:cubicBezTo>
                    <a:pt x="130355" y="91930"/>
                    <a:pt x="130994" y="90653"/>
                    <a:pt x="132272" y="89376"/>
                  </a:cubicBezTo>
                  <a:cubicBezTo>
                    <a:pt x="134828" y="86822"/>
                    <a:pt x="138662" y="86822"/>
                    <a:pt x="141218" y="89376"/>
                  </a:cubicBezTo>
                  <a:cubicBezTo>
                    <a:pt x="142496" y="90653"/>
                    <a:pt x="143135" y="91930"/>
                    <a:pt x="143135" y="93845"/>
                  </a:cubicBezTo>
                  <a:cubicBezTo>
                    <a:pt x="143135" y="95121"/>
                    <a:pt x="142496" y="97037"/>
                    <a:pt x="141218" y="98313"/>
                  </a:cubicBezTo>
                  <a:lnTo>
                    <a:pt x="141218" y="98313"/>
                  </a:lnTo>
                  <a:close/>
                  <a:moveTo>
                    <a:pt x="160387" y="31920"/>
                  </a:moveTo>
                  <a:lnTo>
                    <a:pt x="161027" y="31282"/>
                  </a:lnTo>
                  <a:cubicBezTo>
                    <a:pt x="161666" y="31282"/>
                    <a:pt x="161666" y="30643"/>
                    <a:pt x="162305" y="30643"/>
                  </a:cubicBezTo>
                  <a:lnTo>
                    <a:pt x="163582" y="30005"/>
                  </a:lnTo>
                  <a:cubicBezTo>
                    <a:pt x="164861" y="30005"/>
                    <a:pt x="166138" y="30005"/>
                    <a:pt x="167416" y="30643"/>
                  </a:cubicBezTo>
                  <a:cubicBezTo>
                    <a:pt x="170611" y="31920"/>
                    <a:pt x="171889" y="35750"/>
                    <a:pt x="170611" y="38942"/>
                  </a:cubicBezTo>
                  <a:cubicBezTo>
                    <a:pt x="169972" y="39581"/>
                    <a:pt x="169972" y="40219"/>
                    <a:pt x="169333" y="40858"/>
                  </a:cubicBezTo>
                  <a:cubicBezTo>
                    <a:pt x="168055" y="42134"/>
                    <a:pt x="166777" y="42773"/>
                    <a:pt x="164861" y="42773"/>
                  </a:cubicBezTo>
                  <a:cubicBezTo>
                    <a:pt x="164221" y="42773"/>
                    <a:pt x="162943" y="42773"/>
                    <a:pt x="162305" y="42134"/>
                  </a:cubicBezTo>
                  <a:cubicBezTo>
                    <a:pt x="161666" y="42134"/>
                    <a:pt x="161027" y="41496"/>
                    <a:pt x="160387" y="40858"/>
                  </a:cubicBezTo>
                  <a:cubicBezTo>
                    <a:pt x="159748" y="40219"/>
                    <a:pt x="159110" y="39581"/>
                    <a:pt x="159110" y="38942"/>
                  </a:cubicBezTo>
                  <a:cubicBezTo>
                    <a:pt x="158471" y="36389"/>
                    <a:pt x="159110" y="33835"/>
                    <a:pt x="160387" y="31920"/>
                  </a:cubicBezTo>
                  <a:lnTo>
                    <a:pt x="160387" y="31920"/>
                  </a:lnTo>
                  <a:close/>
                  <a:moveTo>
                    <a:pt x="160387" y="60648"/>
                  </a:moveTo>
                  <a:cubicBezTo>
                    <a:pt x="162943" y="58094"/>
                    <a:pt x="166777" y="58094"/>
                    <a:pt x="169333" y="60648"/>
                  </a:cubicBezTo>
                  <a:cubicBezTo>
                    <a:pt x="170611" y="61925"/>
                    <a:pt x="171250" y="63202"/>
                    <a:pt x="171250" y="65117"/>
                  </a:cubicBezTo>
                  <a:cubicBezTo>
                    <a:pt x="171250" y="65755"/>
                    <a:pt x="171250" y="67032"/>
                    <a:pt x="170611" y="67670"/>
                  </a:cubicBezTo>
                  <a:cubicBezTo>
                    <a:pt x="170611" y="68309"/>
                    <a:pt x="169972" y="68947"/>
                    <a:pt x="169333" y="69586"/>
                  </a:cubicBezTo>
                  <a:cubicBezTo>
                    <a:pt x="168055" y="70862"/>
                    <a:pt x="166777" y="71501"/>
                    <a:pt x="164861" y="71501"/>
                  </a:cubicBezTo>
                  <a:cubicBezTo>
                    <a:pt x="162943" y="71501"/>
                    <a:pt x="161666" y="70862"/>
                    <a:pt x="160387" y="69586"/>
                  </a:cubicBezTo>
                  <a:cubicBezTo>
                    <a:pt x="159748" y="68947"/>
                    <a:pt x="159110" y="68309"/>
                    <a:pt x="159110" y="67670"/>
                  </a:cubicBezTo>
                  <a:cubicBezTo>
                    <a:pt x="158471" y="67032"/>
                    <a:pt x="158471" y="66394"/>
                    <a:pt x="158471" y="65117"/>
                  </a:cubicBezTo>
                  <a:cubicBezTo>
                    <a:pt x="159110" y="63202"/>
                    <a:pt x="159748" y="61925"/>
                    <a:pt x="160387" y="60648"/>
                  </a:cubicBezTo>
                  <a:lnTo>
                    <a:pt x="160387" y="60648"/>
                  </a:lnTo>
                  <a:close/>
                  <a:moveTo>
                    <a:pt x="171889" y="93845"/>
                  </a:moveTo>
                  <a:cubicBezTo>
                    <a:pt x="171889" y="97675"/>
                    <a:pt x="169333" y="100229"/>
                    <a:pt x="165500" y="100229"/>
                  </a:cubicBezTo>
                  <a:cubicBezTo>
                    <a:pt x="163582" y="100229"/>
                    <a:pt x="162305" y="99590"/>
                    <a:pt x="161027" y="98313"/>
                  </a:cubicBezTo>
                  <a:cubicBezTo>
                    <a:pt x="159110" y="96398"/>
                    <a:pt x="158471" y="93845"/>
                    <a:pt x="159748" y="91291"/>
                  </a:cubicBezTo>
                  <a:cubicBezTo>
                    <a:pt x="159748" y="90653"/>
                    <a:pt x="160387" y="90014"/>
                    <a:pt x="161027" y="89376"/>
                  </a:cubicBezTo>
                  <a:cubicBezTo>
                    <a:pt x="163582" y="86822"/>
                    <a:pt x="167416" y="86822"/>
                    <a:pt x="169972" y="89376"/>
                  </a:cubicBezTo>
                  <a:cubicBezTo>
                    <a:pt x="171250" y="90653"/>
                    <a:pt x="171889" y="91930"/>
                    <a:pt x="171889" y="93845"/>
                  </a:cubicBezTo>
                  <a:lnTo>
                    <a:pt x="171889" y="93845"/>
                  </a:lnTo>
                  <a:close/>
                  <a:moveTo>
                    <a:pt x="159110" y="120019"/>
                  </a:moveTo>
                  <a:cubicBezTo>
                    <a:pt x="160387" y="116827"/>
                    <a:pt x="164221" y="115550"/>
                    <a:pt x="167416" y="116827"/>
                  </a:cubicBezTo>
                  <a:cubicBezTo>
                    <a:pt x="168055" y="117465"/>
                    <a:pt x="168695" y="117465"/>
                    <a:pt x="169333" y="118104"/>
                  </a:cubicBezTo>
                  <a:cubicBezTo>
                    <a:pt x="169972" y="118742"/>
                    <a:pt x="170611" y="119381"/>
                    <a:pt x="170611" y="120019"/>
                  </a:cubicBezTo>
                  <a:cubicBezTo>
                    <a:pt x="170611" y="120657"/>
                    <a:pt x="171250" y="121934"/>
                    <a:pt x="171250" y="122573"/>
                  </a:cubicBezTo>
                  <a:cubicBezTo>
                    <a:pt x="171250" y="126403"/>
                    <a:pt x="168055" y="128957"/>
                    <a:pt x="164861" y="128957"/>
                  </a:cubicBezTo>
                  <a:cubicBezTo>
                    <a:pt x="162943" y="128957"/>
                    <a:pt x="161666" y="128318"/>
                    <a:pt x="160387" y="127041"/>
                  </a:cubicBezTo>
                  <a:cubicBezTo>
                    <a:pt x="159748" y="126403"/>
                    <a:pt x="159110" y="125765"/>
                    <a:pt x="159110" y="125126"/>
                  </a:cubicBezTo>
                  <a:cubicBezTo>
                    <a:pt x="158471" y="124488"/>
                    <a:pt x="158471" y="123849"/>
                    <a:pt x="158471" y="122573"/>
                  </a:cubicBezTo>
                  <a:cubicBezTo>
                    <a:pt x="159110" y="121296"/>
                    <a:pt x="159110" y="120657"/>
                    <a:pt x="159110" y="120019"/>
                  </a:cubicBezTo>
                  <a:lnTo>
                    <a:pt x="159110" y="120019"/>
                  </a:lnTo>
                  <a:close/>
                </a:path>
              </a:pathLst>
            </a:custGeom>
            <a:grpFill/>
            <a:ln w="6390" cap="flat">
              <a:noFill/>
              <a:prstDash val="solid"/>
              <a:miter/>
            </a:ln>
          </p:spPr>
          <p:txBody>
            <a:bodyPr rtlCol="0" anchor="ctr"/>
            <a:lstStyle/>
            <a:p>
              <a:endParaRPr lang="en-US"/>
            </a:p>
          </p:txBody>
        </p:sp>
        <p:sp>
          <p:nvSpPr>
            <p:cNvPr id="26" name="Graphic 4">
              <a:extLst>
                <a:ext uri="{FF2B5EF4-FFF2-40B4-BE49-F238E27FC236}">
                  <a16:creationId xmlns:a16="http://schemas.microsoft.com/office/drawing/2014/main" id="{847538BE-E2FD-4A5E-AEF9-2716C41DCC10}"/>
                </a:ext>
              </a:extLst>
            </p:cNvPr>
            <p:cNvSpPr/>
            <p:nvPr/>
          </p:nvSpPr>
          <p:spPr>
            <a:xfrm>
              <a:off x="2125932" y="2579929"/>
              <a:ext cx="15974" cy="44687"/>
            </a:xfrm>
            <a:custGeom>
              <a:avLst/>
              <a:gdLst>
                <a:gd name="connsiteX0" fmla="*/ 0 w 15974"/>
                <a:gd name="connsiteY0" fmla="*/ 0 h 44687"/>
                <a:gd name="connsiteX1" fmla="*/ 15975 w 15974"/>
                <a:gd name="connsiteY1" fmla="*/ 0 h 44687"/>
                <a:gd name="connsiteX2" fmla="*/ 15975 w 15974"/>
                <a:gd name="connsiteY2" fmla="*/ 44688 h 44687"/>
                <a:gd name="connsiteX3" fmla="*/ 0 w 15974"/>
                <a:gd name="connsiteY3" fmla="*/ 44688 h 44687"/>
              </a:gdLst>
              <a:ahLst/>
              <a:cxnLst>
                <a:cxn ang="0">
                  <a:pos x="connsiteX0" y="connsiteY0"/>
                </a:cxn>
                <a:cxn ang="0">
                  <a:pos x="connsiteX1" y="connsiteY1"/>
                </a:cxn>
                <a:cxn ang="0">
                  <a:pos x="connsiteX2" y="connsiteY2"/>
                </a:cxn>
                <a:cxn ang="0">
                  <a:pos x="connsiteX3" y="connsiteY3"/>
                </a:cxn>
              </a:cxnLst>
              <a:rect l="l" t="t" r="r" b="b"/>
              <a:pathLst>
                <a:path w="15974" h="44687">
                  <a:moveTo>
                    <a:pt x="0" y="0"/>
                  </a:moveTo>
                  <a:lnTo>
                    <a:pt x="15975" y="0"/>
                  </a:lnTo>
                  <a:lnTo>
                    <a:pt x="15975" y="44688"/>
                  </a:lnTo>
                  <a:lnTo>
                    <a:pt x="0" y="44688"/>
                  </a:lnTo>
                  <a:close/>
                </a:path>
              </a:pathLst>
            </a:custGeom>
            <a:grpFill/>
            <a:ln w="6390" cap="flat">
              <a:noFill/>
              <a:prstDash val="solid"/>
              <a:miter/>
            </a:ln>
          </p:spPr>
          <p:txBody>
            <a:bodyPr rtlCol="0" anchor="ctr"/>
            <a:lstStyle/>
            <a:p>
              <a:endParaRPr lang="en-US"/>
            </a:p>
          </p:txBody>
        </p:sp>
        <p:sp>
          <p:nvSpPr>
            <p:cNvPr id="27" name="Graphic 4">
              <a:extLst>
                <a:ext uri="{FF2B5EF4-FFF2-40B4-BE49-F238E27FC236}">
                  <a16:creationId xmlns:a16="http://schemas.microsoft.com/office/drawing/2014/main" id="{1C004931-2E18-4F0E-AAD4-FEBDF29CB759}"/>
                </a:ext>
              </a:extLst>
            </p:cNvPr>
            <p:cNvSpPr/>
            <p:nvPr/>
          </p:nvSpPr>
          <p:spPr>
            <a:xfrm>
              <a:off x="1952125" y="2371173"/>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88825 w 362313"/>
                <a:gd name="connsiteY6" fmla="*/ 259828 h 361971"/>
                <a:gd name="connsiteX7" fmla="*/ 282435 w 362313"/>
                <a:gd name="connsiteY7" fmla="*/ 266212 h 361971"/>
                <a:gd name="connsiteX8" fmla="*/ 81152 w 362313"/>
                <a:gd name="connsiteY8" fmla="*/ 266212 h 361971"/>
                <a:gd name="connsiteX9" fmla="*/ 74762 w 362313"/>
                <a:gd name="connsiteY9" fmla="*/ 259828 h 361971"/>
                <a:gd name="connsiteX10" fmla="*/ 74762 w 362313"/>
                <a:gd name="connsiteY10" fmla="*/ 116189 h 361971"/>
                <a:gd name="connsiteX11" fmla="*/ 81152 w 362313"/>
                <a:gd name="connsiteY11" fmla="*/ 109805 h 361971"/>
                <a:gd name="connsiteX12" fmla="*/ 118214 w 362313"/>
                <a:gd name="connsiteY12" fmla="*/ 109805 h 361971"/>
                <a:gd name="connsiteX13" fmla="*/ 118214 w 362313"/>
                <a:gd name="connsiteY13" fmla="*/ 102144 h 361971"/>
                <a:gd name="connsiteX14" fmla="*/ 124604 w 362313"/>
                <a:gd name="connsiteY14" fmla="*/ 95760 h 361971"/>
                <a:gd name="connsiteX15" fmla="*/ 239623 w 362313"/>
                <a:gd name="connsiteY15" fmla="*/ 95760 h 361971"/>
                <a:gd name="connsiteX16" fmla="*/ 246013 w 362313"/>
                <a:gd name="connsiteY16" fmla="*/ 102144 h 361971"/>
                <a:gd name="connsiteX17" fmla="*/ 246013 w 362313"/>
                <a:gd name="connsiteY17" fmla="*/ 109805 h 361971"/>
                <a:gd name="connsiteX18" fmla="*/ 282435 w 362313"/>
                <a:gd name="connsiteY18" fmla="*/ 109805 h 361971"/>
                <a:gd name="connsiteX19" fmla="*/ 288825 w 362313"/>
                <a:gd name="connsiteY19" fmla="*/ 116189 h 361971"/>
                <a:gd name="connsiteX20" fmla="*/ 288825 w 362313"/>
                <a:gd name="connsiteY20" fmla="*/ 259828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1077"/>
                    <a:pt x="281796" y="0"/>
                    <a:pt x="181474" y="0"/>
                  </a:cubicBezTo>
                  <a:close/>
                  <a:moveTo>
                    <a:pt x="288825" y="259828"/>
                  </a:moveTo>
                  <a:cubicBezTo>
                    <a:pt x="288825" y="263659"/>
                    <a:pt x="286269" y="266212"/>
                    <a:pt x="282435" y="266212"/>
                  </a:cubicBezTo>
                  <a:lnTo>
                    <a:pt x="81152" y="266212"/>
                  </a:lnTo>
                  <a:cubicBezTo>
                    <a:pt x="77318" y="266212"/>
                    <a:pt x="74762" y="263659"/>
                    <a:pt x="74762" y="259828"/>
                  </a:cubicBezTo>
                  <a:lnTo>
                    <a:pt x="74762" y="116189"/>
                  </a:lnTo>
                  <a:cubicBezTo>
                    <a:pt x="74762" y="112358"/>
                    <a:pt x="77318" y="109805"/>
                    <a:pt x="81152" y="109805"/>
                  </a:cubicBezTo>
                  <a:lnTo>
                    <a:pt x="118214" y="109805"/>
                  </a:lnTo>
                  <a:lnTo>
                    <a:pt x="118214" y="102144"/>
                  </a:lnTo>
                  <a:cubicBezTo>
                    <a:pt x="118214" y="98313"/>
                    <a:pt x="120770" y="95760"/>
                    <a:pt x="124604" y="95760"/>
                  </a:cubicBezTo>
                  <a:lnTo>
                    <a:pt x="239623" y="95760"/>
                  </a:lnTo>
                  <a:cubicBezTo>
                    <a:pt x="243457" y="95760"/>
                    <a:pt x="246013" y="98313"/>
                    <a:pt x="246013" y="102144"/>
                  </a:cubicBezTo>
                  <a:lnTo>
                    <a:pt x="246013" y="109805"/>
                  </a:lnTo>
                  <a:lnTo>
                    <a:pt x="282435" y="109805"/>
                  </a:lnTo>
                  <a:cubicBezTo>
                    <a:pt x="286269" y="109805"/>
                    <a:pt x="288825" y="112358"/>
                    <a:pt x="288825" y="116189"/>
                  </a:cubicBezTo>
                  <a:lnTo>
                    <a:pt x="288825" y="259828"/>
                  </a:lnTo>
                  <a:close/>
                </a:path>
              </a:pathLst>
            </a:custGeom>
            <a:grpFill/>
            <a:ln w="6390" cap="flat">
              <a:noFill/>
              <a:prstDash val="solid"/>
              <a:miter/>
            </a:ln>
          </p:spPr>
          <p:txBody>
            <a:bodyPr rtlCol="0" anchor="ctr"/>
            <a:lstStyle/>
            <a:p>
              <a:endParaRPr lang="en-US"/>
            </a:p>
          </p:txBody>
        </p:sp>
      </p:grpSp>
    </p:spTree>
    <p:extLst>
      <p:ext uri="{BB962C8B-B14F-4D97-AF65-F5344CB8AC3E}">
        <p14:creationId xmlns:p14="http://schemas.microsoft.com/office/powerpoint/2010/main" val="4220907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E1E544-4DC4-4E54-B15D-ED94A39E2307}"/>
              </a:ext>
            </a:extLst>
          </p:cNvPr>
          <p:cNvSpPr>
            <a:spLocks noGrp="1"/>
          </p:cNvSpPr>
          <p:nvPr>
            <p:ph type="title"/>
          </p:nvPr>
        </p:nvSpPr>
        <p:spPr>
          <a:xfrm>
            <a:off x="377824" y="684212"/>
            <a:ext cx="7832725" cy="648641"/>
          </a:xfrm>
        </p:spPr>
        <p:txBody>
          <a:bodyPr/>
          <a:lstStyle/>
          <a:p>
            <a:r>
              <a:rPr lang="en-NZ" err="1">
                <a:latin typeface="Calibri"/>
                <a:ea typeface="Open Sans"/>
                <a:cs typeface="Calibri"/>
              </a:rPr>
              <a:t>Te</a:t>
            </a:r>
            <a:r>
              <a:rPr lang="en-NZ">
                <a:latin typeface="Calibri"/>
                <a:ea typeface="Open Sans"/>
                <a:cs typeface="Calibri"/>
              </a:rPr>
              <a:t> </a:t>
            </a:r>
            <a:r>
              <a:rPr lang="en-NZ" err="1">
                <a:latin typeface="Calibri"/>
                <a:ea typeface="Open Sans"/>
                <a:cs typeface="Calibri"/>
              </a:rPr>
              <a:t>Pō</a:t>
            </a:r>
            <a:r>
              <a:rPr lang="en-NZ">
                <a:latin typeface="Calibri"/>
                <a:ea typeface="Open Sans"/>
                <a:cs typeface="Calibri"/>
              </a:rPr>
              <a:t>: </a:t>
            </a:r>
            <a:r>
              <a:rPr lang="en-NZ" b="0" err="1">
                <a:latin typeface="Calibri"/>
                <a:ea typeface="Open Sans"/>
                <a:cs typeface="Calibri"/>
              </a:rPr>
              <a:t>Whakakōrero</a:t>
            </a:r>
            <a:r>
              <a:rPr lang="en-NZ">
                <a:latin typeface="Calibri"/>
                <a:ea typeface="Open Sans"/>
                <a:cs typeface="Calibri"/>
              </a:rPr>
              <a:t> </a:t>
            </a:r>
            <a:r>
              <a:rPr lang="en-NZ" b="0">
                <a:latin typeface="Calibri"/>
                <a:ea typeface="Open Sans"/>
                <a:cs typeface="Calibri"/>
              </a:rPr>
              <a:t>| Engagement | </a:t>
            </a:r>
            <a:r>
              <a:rPr lang="en-NZ" sz="2000" b="0" err="1">
                <a:solidFill>
                  <a:schemeClr val="tx1">
                    <a:lumMod val="50000"/>
                    <a:lumOff val="50000"/>
                  </a:schemeClr>
                </a:solidFill>
                <a:latin typeface="Calibri"/>
                <a:ea typeface="Open Sans"/>
                <a:cs typeface="Calibri"/>
              </a:rPr>
              <a:t>Te</a:t>
            </a:r>
            <a:r>
              <a:rPr lang="en-NZ" sz="2000" b="0">
                <a:solidFill>
                  <a:schemeClr val="tx1">
                    <a:lumMod val="50000"/>
                    <a:lumOff val="50000"/>
                  </a:schemeClr>
                </a:solidFill>
                <a:latin typeface="Calibri"/>
                <a:ea typeface="Open Sans"/>
                <a:cs typeface="Calibri"/>
              </a:rPr>
              <a:t> Kōrero ā </a:t>
            </a:r>
            <a:r>
              <a:rPr lang="en-NZ" sz="2000" b="0" err="1">
                <a:solidFill>
                  <a:schemeClr val="tx1">
                    <a:lumMod val="50000"/>
                    <a:lumOff val="50000"/>
                  </a:schemeClr>
                </a:solidFill>
                <a:latin typeface="Calibri"/>
                <a:ea typeface="Open Sans"/>
                <a:cs typeface="Calibri"/>
              </a:rPr>
              <a:t>ngā</a:t>
            </a:r>
            <a:r>
              <a:rPr lang="en-NZ" sz="2000" b="0">
                <a:solidFill>
                  <a:schemeClr val="tx1">
                    <a:lumMod val="50000"/>
                    <a:lumOff val="50000"/>
                  </a:schemeClr>
                </a:solidFill>
                <a:latin typeface="Calibri"/>
                <a:ea typeface="Open Sans"/>
                <a:cs typeface="Calibri"/>
              </a:rPr>
              <a:t> Rangatahi  </a:t>
            </a:r>
            <a:endParaRPr lang="en-NZ" sz="2000" b="0">
              <a:solidFill>
                <a:schemeClr val="tx1">
                  <a:lumMod val="50000"/>
                  <a:lumOff val="50000"/>
                </a:schemeClr>
              </a:solidFill>
            </a:endParaRPr>
          </a:p>
        </p:txBody>
      </p:sp>
      <p:sp>
        <p:nvSpPr>
          <p:cNvPr id="17" name="Oval 16">
            <a:extLst>
              <a:ext uri="{FF2B5EF4-FFF2-40B4-BE49-F238E27FC236}">
                <a16:creationId xmlns:a16="http://schemas.microsoft.com/office/drawing/2014/main" id="{28F86A3E-5C90-4551-B1E8-613E51243E68}"/>
              </a:ext>
            </a:extLst>
          </p:cNvPr>
          <p:cNvSpPr/>
          <p:nvPr/>
        </p:nvSpPr>
        <p:spPr bwMode="gray">
          <a:xfrm>
            <a:off x="3884968" y="2644161"/>
            <a:ext cx="2921876" cy="2921876"/>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19" name="Oval 18">
            <a:extLst>
              <a:ext uri="{FF2B5EF4-FFF2-40B4-BE49-F238E27FC236}">
                <a16:creationId xmlns:a16="http://schemas.microsoft.com/office/drawing/2014/main" id="{6F2EE36D-EAFC-496E-800E-933D6895B589}"/>
              </a:ext>
            </a:extLst>
          </p:cNvPr>
          <p:cNvSpPr/>
          <p:nvPr/>
        </p:nvSpPr>
        <p:spPr bwMode="gray">
          <a:xfrm>
            <a:off x="4350479" y="3066488"/>
            <a:ext cx="1990852" cy="1990852"/>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cxnSp>
        <p:nvCxnSpPr>
          <p:cNvPr id="21" name="Straight Connector 20">
            <a:extLst>
              <a:ext uri="{FF2B5EF4-FFF2-40B4-BE49-F238E27FC236}">
                <a16:creationId xmlns:a16="http://schemas.microsoft.com/office/drawing/2014/main" id="{DDC2B60A-DECF-4D84-A122-A5A763FABC53}"/>
              </a:ext>
            </a:extLst>
          </p:cNvPr>
          <p:cNvCxnSpPr>
            <a:cxnSpLocks/>
          </p:cNvCxnSpPr>
          <p:nvPr/>
        </p:nvCxnSpPr>
        <p:spPr>
          <a:xfrm flipH="1">
            <a:off x="320572" y="1075990"/>
            <a:ext cx="10050668"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22" name="Speech Bubble: Rectangle with Corners Rounded 21">
            <a:extLst>
              <a:ext uri="{FF2B5EF4-FFF2-40B4-BE49-F238E27FC236}">
                <a16:creationId xmlns:a16="http://schemas.microsoft.com/office/drawing/2014/main" id="{101FBEEA-C550-4B70-9FF6-B74BCDAA9845}"/>
              </a:ext>
            </a:extLst>
          </p:cNvPr>
          <p:cNvSpPr/>
          <p:nvPr/>
        </p:nvSpPr>
        <p:spPr bwMode="gray">
          <a:xfrm>
            <a:off x="451946" y="5651948"/>
            <a:ext cx="3768240" cy="1196902"/>
          </a:xfrm>
          <a:prstGeom prst="wedgeRoundRectCallout">
            <a:avLst>
              <a:gd name="adj1" fmla="val 70544"/>
              <a:gd name="adj2" fmla="val -46558"/>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p>
            <a:pPr algn="ctr">
              <a:lnSpc>
                <a:spcPct val="106000"/>
              </a:lnSpc>
            </a:pPr>
            <a:r>
              <a:rPr lang="en-NZ" sz="1200" i="1"/>
              <a:t>“Regardless of what was going on, the minute I expressed I was trans, that become the focus. I don’t want to have to explain it.” </a:t>
            </a:r>
          </a:p>
        </p:txBody>
      </p:sp>
      <p:sp>
        <p:nvSpPr>
          <p:cNvPr id="23" name="Speech Bubble: Rectangle with Corners Rounded 22">
            <a:extLst>
              <a:ext uri="{FF2B5EF4-FFF2-40B4-BE49-F238E27FC236}">
                <a16:creationId xmlns:a16="http://schemas.microsoft.com/office/drawing/2014/main" id="{96804AA8-CDC1-4FF8-98D3-7C77C7D18EE9}"/>
              </a:ext>
            </a:extLst>
          </p:cNvPr>
          <p:cNvSpPr/>
          <p:nvPr/>
        </p:nvSpPr>
        <p:spPr bwMode="gray">
          <a:xfrm>
            <a:off x="3945497" y="1289757"/>
            <a:ext cx="4748337" cy="1268493"/>
          </a:xfrm>
          <a:prstGeom prst="wedgeRoundRectCallout">
            <a:avLst>
              <a:gd name="adj1" fmla="val 1357"/>
              <a:gd name="adj2" fmla="val 77615"/>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p>
            <a:pPr algn="ctr">
              <a:lnSpc>
                <a:spcPct val="106000"/>
              </a:lnSpc>
            </a:pPr>
            <a:r>
              <a:rPr lang="en-NZ" sz="1200" i="1"/>
              <a:t>“I would like the adult to get to know me and ‘not fix me’. Communicating directly with me and not at me is important. </a:t>
            </a:r>
          </a:p>
        </p:txBody>
      </p:sp>
      <p:sp>
        <p:nvSpPr>
          <p:cNvPr id="25" name="Speech Bubble: Rectangle with Corners Rounded 24">
            <a:extLst>
              <a:ext uri="{FF2B5EF4-FFF2-40B4-BE49-F238E27FC236}">
                <a16:creationId xmlns:a16="http://schemas.microsoft.com/office/drawing/2014/main" id="{0A5D5C95-9974-42AE-8578-F52437BEBBBA}"/>
              </a:ext>
            </a:extLst>
          </p:cNvPr>
          <p:cNvSpPr/>
          <p:nvPr/>
        </p:nvSpPr>
        <p:spPr bwMode="gray">
          <a:xfrm>
            <a:off x="6944969" y="4493216"/>
            <a:ext cx="3134452" cy="1482259"/>
          </a:xfrm>
          <a:prstGeom prst="wedgeRoundRectCallout">
            <a:avLst>
              <a:gd name="adj1" fmla="val -59672"/>
              <a:gd name="adj2" fmla="val -16161"/>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p>
            <a:pPr algn="ctr">
              <a:lnSpc>
                <a:spcPct val="106000"/>
              </a:lnSpc>
            </a:pPr>
            <a:r>
              <a:rPr lang="en-NZ" sz="1200" i="1"/>
              <a:t>“It is important that the nurse/clinician has lived experience and is trauma informed; someone that represents you and you can relate to.” </a:t>
            </a:r>
          </a:p>
        </p:txBody>
      </p:sp>
      <p:sp>
        <p:nvSpPr>
          <p:cNvPr id="26" name="Speech Bubble: Rectangle with Corners Rounded 25">
            <a:extLst>
              <a:ext uri="{FF2B5EF4-FFF2-40B4-BE49-F238E27FC236}">
                <a16:creationId xmlns:a16="http://schemas.microsoft.com/office/drawing/2014/main" id="{51D53661-8E58-4CBE-99D0-2BD367F0BBB2}"/>
              </a:ext>
            </a:extLst>
          </p:cNvPr>
          <p:cNvSpPr/>
          <p:nvPr/>
        </p:nvSpPr>
        <p:spPr bwMode="gray">
          <a:xfrm>
            <a:off x="448998" y="1974328"/>
            <a:ext cx="3263743" cy="1268493"/>
          </a:xfrm>
          <a:prstGeom prst="wedgeRoundRectCallout">
            <a:avLst>
              <a:gd name="adj1" fmla="val 59202"/>
              <a:gd name="adj2" fmla="val 41769"/>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p>
            <a:pPr algn="ctr">
              <a:lnSpc>
                <a:spcPct val="106000"/>
              </a:lnSpc>
            </a:pPr>
            <a:r>
              <a:rPr lang="en-NZ" sz="1200" i="1"/>
              <a:t>“It is important for one to acknowledge who they are and where they have come from.” </a:t>
            </a:r>
          </a:p>
        </p:txBody>
      </p:sp>
      <p:sp>
        <p:nvSpPr>
          <p:cNvPr id="27" name="TextBox 26">
            <a:extLst>
              <a:ext uri="{FF2B5EF4-FFF2-40B4-BE49-F238E27FC236}">
                <a16:creationId xmlns:a16="http://schemas.microsoft.com/office/drawing/2014/main" id="{B967BD8E-9A75-4970-A843-48C9BEE6E6B9}"/>
              </a:ext>
            </a:extLst>
          </p:cNvPr>
          <p:cNvSpPr txBox="1"/>
          <p:nvPr/>
        </p:nvSpPr>
        <p:spPr>
          <a:xfrm>
            <a:off x="5014464" y="6198540"/>
            <a:ext cx="3497731" cy="593092"/>
          </a:xfrm>
          <a:prstGeom prst="wedgeRoundRectCallout">
            <a:avLst>
              <a:gd name="adj1" fmla="val -31576"/>
              <a:gd name="adj2" fmla="val -112940"/>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r>
              <a:rPr lang="en-NZ" sz="1200" i="1"/>
              <a:t>“The questions asked were very surface level.”</a:t>
            </a:r>
          </a:p>
        </p:txBody>
      </p:sp>
      <p:sp>
        <p:nvSpPr>
          <p:cNvPr id="28" name="TextBox 27">
            <a:extLst>
              <a:ext uri="{FF2B5EF4-FFF2-40B4-BE49-F238E27FC236}">
                <a16:creationId xmlns:a16="http://schemas.microsoft.com/office/drawing/2014/main" id="{AE037874-4D67-442E-B571-1C6EC893F23B}"/>
              </a:ext>
            </a:extLst>
          </p:cNvPr>
          <p:cNvSpPr txBox="1"/>
          <p:nvPr/>
        </p:nvSpPr>
        <p:spPr>
          <a:xfrm>
            <a:off x="451946" y="3626113"/>
            <a:ext cx="3263743" cy="1602618"/>
          </a:xfrm>
          <a:prstGeom prst="wedgeRoundRectCallout">
            <a:avLst>
              <a:gd name="adj1" fmla="val 56734"/>
              <a:gd name="adj2" fmla="val 41161"/>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r>
              <a:rPr lang="en-NZ" sz="1200"/>
              <a:t> </a:t>
            </a:r>
            <a:r>
              <a:rPr lang="en-NZ" sz="1200" i="1"/>
              <a:t>“Health providers need to stop diving straight in and treating the appointment as a tick box exercise! I need to have the time to build a relationship and connection before I can open up.” </a:t>
            </a:r>
          </a:p>
        </p:txBody>
      </p:sp>
      <p:pic>
        <p:nvPicPr>
          <p:cNvPr id="14" name="object 174">
            <a:extLst>
              <a:ext uri="{FF2B5EF4-FFF2-40B4-BE49-F238E27FC236}">
                <a16:creationId xmlns:a16="http://schemas.microsoft.com/office/drawing/2014/main" id="{299A8560-93C7-4259-AC65-800C5433BC55}"/>
              </a:ext>
            </a:extLst>
          </p:cNvPr>
          <p:cNvPicPr/>
          <p:nvPr/>
        </p:nvPicPr>
        <p:blipFill>
          <a:blip r:embed="rId3" cstate="print"/>
          <a:stretch>
            <a:fillRect/>
          </a:stretch>
        </p:blipFill>
        <p:spPr>
          <a:xfrm>
            <a:off x="5076498" y="3101825"/>
            <a:ext cx="538815" cy="1851175"/>
          </a:xfrm>
          <a:prstGeom prst="rect">
            <a:avLst/>
          </a:prstGeom>
        </p:spPr>
      </p:pic>
      <p:sp>
        <p:nvSpPr>
          <p:cNvPr id="20" name="Speech Bubble: Rectangle with Corners Rounded 19">
            <a:extLst>
              <a:ext uri="{FF2B5EF4-FFF2-40B4-BE49-F238E27FC236}">
                <a16:creationId xmlns:a16="http://schemas.microsoft.com/office/drawing/2014/main" id="{4C52B32F-F74E-4D85-AD14-4225BF22A5AD}"/>
              </a:ext>
            </a:extLst>
          </p:cNvPr>
          <p:cNvSpPr/>
          <p:nvPr/>
        </p:nvSpPr>
        <p:spPr bwMode="gray">
          <a:xfrm>
            <a:off x="7024683" y="2931410"/>
            <a:ext cx="3054738" cy="1188646"/>
          </a:xfrm>
          <a:prstGeom prst="wedgeRoundRectCallout">
            <a:avLst>
              <a:gd name="adj1" fmla="val -59672"/>
              <a:gd name="adj2" fmla="val -16161"/>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p>
            <a:pPr algn="ctr">
              <a:lnSpc>
                <a:spcPct val="106000"/>
              </a:lnSpc>
            </a:pPr>
            <a:r>
              <a:rPr lang="en-NZ" sz="1200" i="1"/>
              <a:t>“I didn't open up as I didn't know anything about the nurse and didn't feel comfortable. I would feel more comfortable interacting with my health teacher.”</a:t>
            </a:r>
          </a:p>
        </p:txBody>
      </p:sp>
    </p:spTree>
    <p:extLst>
      <p:ext uri="{BB962C8B-B14F-4D97-AF65-F5344CB8AC3E}">
        <p14:creationId xmlns:p14="http://schemas.microsoft.com/office/powerpoint/2010/main" val="149166280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E1E544-4DC4-4E54-B15D-ED94A39E2307}"/>
              </a:ext>
            </a:extLst>
          </p:cNvPr>
          <p:cNvSpPr>
            <a:spLocks noGrp="1"/>
          </p:cNvSpPr>
          <p:nvPr>
            <p:ph type="title"/>
          </p:nvPr>
        </p:nvSpPr>
        <p:spPr>
          <a:xfrm>
            <a:off x="377825" y="684212"/>
            <a:ext cx="8451850" cy="648641"/>
          </a:xfrm>
        </p:spPr>
        <p:txBody>
          <a:bodyPr/>
          <a:lstStyle/>
          <a:p>
            <a:r>
              <a:rPr lang="en-NZ" err="1">
                <a:latin typeface="Calibri"/>
                <a:ea typeface="Open Sans"/>
                <a:cs typeface="Calibri"/>
              </a:rPr>
              <a:t>Te</a:t>
            </a:r>
            <a:r>
              <a:rPr lang="en-NZ">
                <a:latin typeface="Calibri"/>
                <a:ea typeface="Open Sans"/>
                <a:cs typeface="Calibri"/>
              </a:rPr>
              <a:t> </a:t>
            </a:r>
            <a:r>
              <a:rPr lang="en-NZ" err="1">
                <a:latin typeface="Calibri"/>
                <a:ea typeface="Open Sans"/>
                <a:cs typeface="Calibri"/>
              </a:rPr>
              <a:t>Pō</a:t>
            </a:r>
            <a:r>
              <a:rPr lang="en-NZ">
                <a:latin typeface="Calibri"/>
                <a:ea typeface="Open Sans"/>
                <a:cs typeface="Calibri"/>
              </a:rPr>
              <a:t>: </a:t>
            </a:r>
            <a:r>
              <a:rPr lang="en-NZ" b="0" err="1">
                <a:latin typeface="Calibri"/>
                <a:ea typeface="Open Sans"/>
                <a:cs typeface="Calibri"/>
              </a:rPr>
              <a:t>Whakakōrero</a:t>
            </a:r>
            <a:r>
              <a:rPr lang="en-NZ">
                <a:latin typeface="Calibri"/>
                <a:ea typeface="Open Sans"/>
                <a:cs typeface="Calibri"/>
              </a:rPr>
              <a:t> </a:t>
            </a:r>
            <a:r>
              <a:rPr lang="en-NZ" b="0">
                <a:latin typeface="Calibri"/>
                <a:ea typeface="Open Sans"/>
                <a:cs typeface="Calibri"/>
              </a:rPr>
              <a:t>| Engagement | </a:t>
            </a:r>
            <a:r>
              <a:rPr lang="en-NZ" sz="2000" b="0" err="1">
                <a:solidFill>
                  <a:schemeClr val="tx1">
                    <a:lumMod val="50000"/>
                    <a:lumOff val="50000"/>
                  </a:schemeClr>
                </a:solidFill>
                <a:latin typeface="Calibri"/>
                <a:ea typeface="Open Sans"/>
                <a:cs typeface="Calibri"/>
              </a:rPr>
              <a:t>Te</a:t>
            </a:r>
            <a:r>
              <a:rPr lang="en-NZ" sz="2000" b="0">
                <a:solidFill>
                  <a:schemeClr val="tx1">
                    <a:lumMod val="50000"/>
                    <a:lumOff val="50000"/>
                  </a:schemeClr>
                </a:solidFill>
                <a:latin typeface="Calibri"/>
                <a:ea typeface="Open Sans"/>
                <a:cs typeface="Calibri"/>
              </a:rPr>
              <a:t> Kōrero ā </a:t>
            </a:r>
            <a:r>
              <a:rPr lang="en-NZ" sz="2000" b="0" err="1">
                <a:solidFill>
                  <a:schemeClr val="tx1">
                    <a:lumMod val="50000"/>
                    <a:lumOff val="50000"/>
                  </a:schemeClr>
                </a:solidFill>
                <a:latin typeface="Calibri"/>
                <a:ea typeface="Open Sans"/>
                <a:cs typeface="Calibri"/>
              </a:rPr>
              <a:t>ngā</a:t>
            </a:r>
            <a:r>
              <a:rPr lang="en-NZ" sz="2000" b="0">
                <a:solidFill>
                  <a:schemeClr val="tx1">
                    <a:lumMod val="50000"/>
                    <a:lumOff val="50000"/>
                  </a:schemeClr>
                </a:solidFill>
                <a:latin typeface="Calibri"/>
                <a:ea typeface="Open Sans"/>
                <a:cs typeface="Calibri"/>
              </a:rPr>
              <a:t> </a:t>
            </a:r>
            <a:r>
              <a:rPr lang="en-NZ" sz="2000" b="0" err="1">
                <a:solidFill>
                  <a:schemeClr val="tx1">
                    <a:lumMod val="50000"/>
                    <a:lumOff val="50000"/>
                  </a:schemeClr>
                </a:solidFill>
                <a:latin typeface="Calibri"/>
                <a:ea typeface="Open Sans"/>
                <a:cs typeface="Calibri"/>
              </a:rPr>
              <a:t>Kaimahi</a:t>
            </a:r>
            <a:br>
              <a:rPr lang="en-NZ">
                <a:latin typeface="Calibri"/>
                <a:ea typeface="Open Sans"/>
                <a:cs typeface="Calibri"/>
              </a:rPr>
            </a:br>
            <a:r>
              <a:rPr lang="en-NZ">
                <a:latin typeface="Calibri"/>
                <a:ea typeface="Open Sans"/>
                <a:cs typeface="Calibri"/>
              </a:rPr>
              <a:t>   </a:t>
            </a:r>
            <a:endParaRPr lang="en-NZ"/>
          </a:p>
        </p:txBody>
      </p:sp>
      <p:sp>
        <p:nvSpPr>
          <p:cNvPr id="17" name="Oval 16">
            <a:extLst>
              <a:ext uri="{FF2B5EF4-FFF2-40B4-BE49-F238E27FC236}">
                <a16:creationId xmlns:a16="http://schemas.microsoft.com/office/drawing/2014/main" id="{28F86A3E-5C90-4551-B1E8-613E51243E68}"/>
              </a:ext>
            </a:extLst>
          </p:cNvPr>
          <p:cNvSpPr/>
          <p:nvPr/>
        </p:nvSpPr>
        <p:spPr bwMode="gray">
          <a:xfrm>
            <a:off x="3884968" y="2644161"/>
            <a:ext cx="2921876" cy="2921876"/>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19" name="Oval 18">
            <a:extLst>
              <a:ext uri="{FF2B5EF4-FFF2-40B4-BE49-F238E27FC236}">
                <a16:creationId xmlns:a16="http://schemas.microsoft.com/office/drawing/2014/main" id="{6F2EE36D-EAFC-496E-800E-933D6895B589}"/>
              </a:ext>
            </a:extLst>
          </p:cNvPr>
          <p:cNvSpPr/>
          <p:nvPr/>
        </p:nvSpPr>
        <p:spPr bwMode="gray">
          <a:xfrm>
            <a:off x="4350479" y="3066488"/>
            <a:ext cx="1990852" cy="1990852"/>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cxnSp>
        <p:nvCxnSpPr>
          <p:cNvPr id="21" name="Straight Connector 20">
            <a:extLst>
              <a:ext uri="{FF2B5EF4-FFF2-40B4-BE49-F238E27FC236}">
                <a16:creationId xmlns:a16="http://schemas.microsoft.com/office/drawing/2014/main" id="{DDC2B60A-DECF-4D84-A122-A5A763FABC53}"/>
              </a:ext>
            </a:extLst>
          </p:cNvPr>
          <p:cNvCxnSpPr>
            <a:cxnSpLocks/>
          </p:cNvCxnSpPr>
          <p:nvPr/>
        </p:nvCxnSpPr>
        <p:spPr>
          <a:xfrm flipH="1">
            <a:off x="320572" y="1075990"/>
            <a:ext cx="1005066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Speech Bubble: Rectangle with Corners Rounded 21">
            <a:extLst>
              <a:ext uri="{FF2B5EF4-FFF2-40B4-BE49-F238E27FC236}">
                <a16:creationId xmlns:a16="http://schemas.microsoft.com/office/drawing/2014/main" id="{101FBEEA-C550-4B70-9FF6-B74BCDAA9845}"/>
              </a:ext>
            </a:extLst>
          </p:cNvPr>
          <p:cNvSpPr/>
          <p:nvPr/>
        </p:nvSpPr>
        <p:spPr bwMode="gray">
          <a:xfrm>
            <a:off x="320572" y="5388783"/>
            <a:ext cx="3395117" cy="1379879"/>
          </a:xfrm>
          <a:prstGeom prst="wedgeRoundRectCallout">
            <a:avLst>
              <a:gd name="adj1" fmla="val 70544"/>
              <a:gd name="adj2" fmla="val -46558"/>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p>
            <a:pPr algn="ctr">
              <a:lnSpc>
                <a:spcPct val="106000"/>
              </a:lnSpc>
            </a:pPr>
            <a:r>
              <a:rPr lang="en-NZ" sz="1200" i="1"/>
              <a:t>“All this takes time, and I don't have enough of it… We are the counsellor, social worker, physio, put together, yet we are not recognised for the multiple skills we have.””</a:t>
            </a:r>
          </a:p>
        </p:txBody>
      </p:sp>
      <p:sp>
        <p:nvSpPr>
          <p:cNvPr id="23" name="Speech Bubble: Rectangle with Corners Rounded 22">
            <a:extLst>
              <a:ext uri="{FF2B5EF4-FFF2-40B4-BE49-F238E27FC236}">
                <a16:creationId xmlns:a16="http://schemas.microsoft.com/office/drawing/2014/main" id="{96804AA8-CDC1-4FF8-98D3-7C77C7D18EE9}"/>
              </a:ext>
            </a:extLst>
          </p:cNvPr>
          <p:cNvSpPr/>
          <p:nvPr/>
        </p:nvSpPr>
        <p:spPr bwMode="gray">
          <a:xfrm>
            <a:off x="4241099" y="1332853"/>
            <a:ext cx="6130141" cy="1177240"/>
          </a:xfrm>
          <a:prstGeom prst="wedgeRoundRectCallout">
            <a:avLst>
              <a:gd name="adj1" fmla="val -13201"/>
              <a:gd name="adj2" fmla="val 64019"/>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p>
            <a:pPr algn="ctr">
              <a:lnSpc>
                <a:spcPct val="106000"/>
              </a:lnSpc>
            </a:pPr>
            <a:r>
              <a:rPr lang="en-NZ" sz="1200" i="1"/>
              <a:t>“What is funded is bums on seats and a tick box that the year 9 assessments were all completed. But for the vast majority of youth I work with, they need extensive follow ups and there is no money that provides for this which means you get in trouble for not getting through your other students.”</a:t>
            </a:r>
          </a:p>
        </p:txBody>
      </p:sp>
      <p:pic>
        <p:nvPicPr>
          <p:cNvPr id="24" name="Picture 23">
            <a:extLst>
              <a:ext uri="{FF2B5EF4-FFF2-40B4-BE49-F238E27FC236}">
                <a16:creationId xmlns:a16="http://schemas.microsoft.com/office/drawing/2014/main" id="{B3228740-C539-4DC8-AF42-BD6E566D1C5C}"/>
              </a:ext>
            </a:extLst>
          </p:cNvPr>
          <p:cNvPicPr>
            <a:picLocks noChangeAspect="1"/>
          </p:cNvPicPr>
          <p:nvPr/>
        </p:nvPicPr>
        <p:blipFill rotWithShape="1">
          <a:blip r:embed="rId3">
            <a:clrChange>
              <a:clrFrom>
                <a:srgbClr val="FFFFFF"/>
              </a:clrFrom>
              <a:clrTo>
                <a:srgbClr val="FFFFFF">
                  <a:alpha val="0"/>
                </a:srgbClr>
              </a:clrTo>
            </a:clrChange>
          </a:blip>
          <a:srcRect r="46229"/>
          <a:stretch/>
        </p:blipFill>
        <p:spPr>
          <a:xfrm>
            <a:off x="4982475" y="3021867"/>
            <a:ext cx="726861" cy="2013402"/>
          </a:xfrm>
          <a:prstGeom prst="rect">
            <a:avLst/>
          </a:prstGeom>
        </p:spPr>
      </p:pic>
      <p:sp>
        <p:nvSpPr>
          <p:cNvPr id="25" name="Speech Bubble: Rectangle with Corners Rounded 24">
            <a:extLst>
              <a:ext uri="{FF2B5EF4-FFF2-40B4-BE49-F238E27FC236}">
                <a16:creationId xmlns:a16="http://schemas.microsoft.com/office/drawing/2014/main" id="{0A5D5C95-9974-42AE-8578-F52437BEBBBA}"/>
              </a:ext>
            </a:extLst>
          </p:cNvPr>
          <p:cNvSpPr/>
          <p:nvPr/>
        </p:nvSpPr>
        <p:spPr bwMode="gray">
          <a:xfrm>
            <a:off x="6973327" y="2765005"/>
            <a:ext cx="3262055" cy="2921877"/>
          </a:xfrm>
          <a:prstGeom prst="wedgeRoundRectCallout">
            <a:avLst>
              <a:gd name="adj1" fmla="val -60561"/>
              <a:gd name="adj2" fmla="val 37114"/>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p>
            <a:pPr algn="ctr">
              <a:lnSpc>
                <a:spcPct val="106000"/>
              </a:lnSpc>
            </a:pPr>
            <a:r>
              <a:rPr lang="en-NZ" sz="1200" i="1"/>
              <a:t>“[I connect with rangatahi through] direct questions and showing an interest in what they are telling me. Sharing a little about myself to create whanaungatanga. Reassuring them that the information is confidential and would only be shared in the 4-harms situation and that they would be informed about it if I did share. Congratulating them on successes and thanking them for trusting me enough to share.”</a:t>
            </a:r>
          </a:p>
        </p:txBody>
      </p:sp>
      <p:sp>
        <p:nvSpPr>
          <p:cNvPr id="26" name="Speech Bubble: Rectangle with Corners Rounded 25">
            <a:extLst>
              <a:ext uri="{FF2B5EF4-FFF2-40B4-BE49-F238E27FC236}">
                <a16:creationId xmlns:a16="http://schemas.microsoft.com/office/drawing/2014/main" id="{51D53661-8E58-4CBE-99D0-2BD367F0BBB2}"/>
              </a:ext>
            </a:extLst>
          </p:cNvPr>
          <p:cNvSpPr/>
          <p:nvPr/>
        </p:nvSpPr>
        <p:spPr bwMode="gray">
          <a:xfrm>
            <a:off x="320572" y="1388292"/>
            <a:ext cx="3497731" cy="1376713"/>
          </a:xfrm>
          <a:prstGeom prst="wedgeRoundRectCallout">
            <a:avLst>
              <a:gd name="adj1" fmla="val 59202"/>
              <a:gd name="adj2" fmla="val 41769"/>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p>
            <a:pPr algn="ctr">
              <a:lnSpc>
                <a:spcPct val="106000"/>
              </a:lnSpc>
            </a:pPr>
            <a:r>
              <a:rPr lang="en-NZ" sz="1200" i="1"/>
              <a:t>“Please increase nurses pay and FTE so we can have more time with our students and it will also give us time to include our community and families  in health promotion in our school.”</a:t>
            </a:r>
          </a:p>
        </p:txBody>
      </p:sp>
      <p:sp>
        <p:nvSpPr>
          <p:cNvPr id="27" name="TextBox 26">
            <a:extLst>
              <a:ext uri="{FF2B5EF4-FFF2-40B4-BE49-F238E27FC236}">
                <a16:creationId xmlns:a16="http://schemas.microsoft.com/office/drawing/2014/main" id="{B967BD8E-9A75-4970-A843-48C9BEE6E6B9}"/>
              </a:ext>
            </a:extLst>
          </p:cNvPr>
          <p:cNvSpPr txBox="1"/>
          <p:nvPr/>
        </p:nvSpPr>
        <p:spPr>
          <a:xfrm>
            <a:off x="3945497" y="5943743"/>
            <a:ext cx="6130141" cy="824919"/>
          </a:xfrm>
          <a:prstGeom prst="wedgeRoundRectCallout">
            <a:avLst>
              <a:gd name="adj1" fmla="val -10830"/>
              <a:gd name="adj2" fmla="val -94683"/>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r>
              <a:rPr lang="en-NZ" sz="1200"/>
              <a:t>“Basing it [the assessment] around a </a:t>
            </a:r>
            <a:r>
              <a:rPr lang="en-NZ" sz="1200" err="1"/>
              <a:t>kaupapa</a:t>
            </a:r>
            <a:r>
              <a:rPr lang="en-NZ" sz="1200"/>
              <a:t> Māori framework - the questions are very out of order and have a poor flow. It is not very Māori friendly it is more an interrogation.”</a:t>
            </a:r>
          </a:p>
        </p:txBody>
      </p:sp>
      <p:sp>
        <p:nvSpPr>
          <p:cNvPr id="28" name="TextBox 27">
            <a:extLst>
              <a:ext uri="{FF2B5EF4-FFF2-40B4-BE49-F238E27FC236}">
                <a16:creationId xmlns:a16="http://schemas.microsoft.com/office/drawing/2014/main" id="{AE037874-4D67-442E-B571-1C6EC893F23B}"/>
              </a:ext>
            </a:extLst>
          </p:cNvPr>
          <p:cNvSpPr txBox="1"/>
          <p:nvPr/>
        </p:nvSpPr>
        <p:spPr>
          <a:xfrm>
            <a:off x="320572" y="2912308"/>
            <a:ext cx="3395117" cy="2342080"/>
          </a:xfrm>
          <a:prstGeom prst="wedgeRoundRectCallout">
            <a:avLst>
              <a:gd name="adj1" fmla="val 56734"/>
              <a:gd name="adj2" fmla="val 41161"/>
              <a:gd name="adj3" fmla="val 16667"/>
            </a:avLst>
          </a:prstGeom>
          <a:solidFill>
            <a:schemeClr val="bg1"/>
          </a:solidFill>
          <a:ln w="19050" algn="ctr">
            <a:solidFill>
              <a:schemeClr val="accent4"/>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r>
              <a:rPr lang="en-NZ" sz="1200"/>
              <a:t> “[The assessment] needs to be broadened to address socioeconomic determinants of health - needs to potentially involve whanau - a further assessment needs to be developed for students when they reach year 12/13 as they have different needs which are not being met. “</a:t>
            </a:r>
          </a:p>
        </p:txBody>
      </p:sp>
    </p:spTree>
    <p:extLst>
      <p:ext uri="{BB962C8B-B14F-4D97-AF65-F5344CB8AC3E}">
        <p14:creationId xmlns:p14="http://schemas.microsoft.com/office/powerpoint/2010/main" val="5705481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6BF0273C-9235-4779-AC41-372C4692AB17}"/>
              </a:ext>
            </a:extLst>
          </p:cNvPr>
          <p:cNvCxnSpPr>
            <a:cxnSpLocks/>
          </p:cNvCxnSpPr>
          <p:nvPr/>
        </p:nvCxnSpPr>
        <p:spPr>
          <a:xfrm flipH="1">
            <a:off x="377825" y="1084940"/>
            <a:ext cx="9943640" cy="0"/>
          </a:xfrm>
          <a:prstGeom prst="line">
            <a:avLst/>
          </a:prstGeom>
          <a:ln w="19050">
            <a:solidFill>
              <a:srgbClr val="007680"/>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4EF14123-76A4-40FC-86F3-9BC4C4ADE240}"/>
              </a:ext>
            </a:extLst>
          </p:cNvPr>
          <p:cNvSpPr>
            <a:spLocks noGrp="1"/>
          </p:cNvSpPr>
          <p:nvPr>
            <p:ph type="title"/>
          </p:nvPr>
        </p:nvSpPr>
        <p:spPr/>
        <p:txBody>
          <a:bodyPr/>
          <a:lstStyle/>
          <a:p>
            <a:r>
              <a:rPr lang="en-NZ" err="1">
                <a:latin typeface="Calibri"/>
                <a:ea typeface="Open Sans"/>
                <a:cs typeface="Calibri"/>
              </a:rPr>
              <a:t>Te</a:t>
            </a:r>
            <a:r>
              <a:rPr lang="en-NZ">
                <a:latin typeface="Calibri"/>
                <a:ea typeface="Open Sans"/>
                <a:cs typeface="Calibri"/>
              </a:rPr>
              <a:t> Ao Mārama: </a:t>
            </a:r>
            <a:r>
              <a:rPr lang="en-NZ" b="0">
                <a:latin typeface="Calibri"/>
                <a:ea typeface="Open Sans"/>
                <a:cs typeface="Calibri"/>
              </a:rPr>
              <a:t>Whakamāhorahora</a:t>
            </a:r>
            <a:r>
              <a:rPr lang="en-NZ">
                <a:latin typeface="Calibri"/>
                <a:ea typeface="Open Sans"/>
                <a:cs typeface="Calibri"/>
              </a:rPr>
              <a:t> </a:t>
            </a:r>
            <a:r>
              <a:rPr lang="en-NZ" b="0">
                <a:latin typeface="Calibri"/>
                <a:ea typeface="Open Sans"/>
                <a:cs typeface="Calibri"/>
              </a:rPr>
              <a:t>| Unity</a:t>
            </a:r>
            <a:endParaRPr lang="en-NZ" b="0"/>
          </a:p>
        </p:txBody>
      </p:sp>
      <p:graphicFrame>
        <p:nvGraphicFramePr>
          <p:cNvPr id="33" name="Table 32">
            <a:extLst>
              <a:ext uri="{FF2B5EF4-FFF2-40B4-BE49-F238E27FC236}">
                <a16:creationId xmlns:a16="http://schemas.microsoft.com/office/drawing/2014/main" id="{1DBB853D-C6F5-4F4C-A7C6-4CEB4EA6089E}"/>
              </a:ext>
            </a:extLst>
          </p:cNvPr>
          <p:cNvGraphicFramePr>
            <a:graphicFrameLocks noGrp="1"/>
          </p:cNvGraphicFramePr>
          <p:nvPr>
            <p:extLst>
              <p:ext uri="{D42A27DB-BD31-4B8C-83A1-F6EECF244321}">
                <p14:modId xmlns:p14="http://schemas.microsoft.com/office/powerpoint/2010/main" val="1471294965"/>
              </p:ext>
            </p:extLst>
          </p:nvPr>
        </p:nvGraphicFramePr>
        <p:xfrm>
          <a:off x="920393" y="3636611"/>
          <a:ext cx="9359212" cy="640080"/>
        </p:xfrm>
        <a:graphic>
          <a:graphicData uri="http://schemas.openxmlformats.org/drawingml/2006/table">
            <a:tbl>
              <a:tblPr>
                <a:tableStyleId>{5C22544A-7EE6-4342-B048-85BDC9FD1C3A}</a:tableStyleId>
              </a:tblPr>
              <a:tblGrid>
                <a:gridCol w="1313141">
                  <a:extLst>
                    <a:ext uri="{9D8B030D-6E8A-4147-A177-3AD203B41FA5}">
                      <a16:colId xmlns:a16="http://schemas.microsoft.com/office/drawing/2014/main" val="2130118984"/>
                    </a:ext>
                  </a:extLst>
                </a:gridCol>
                <a:gridCol w="8046071">
                  <a:extLst>
                    <a:ext uri="{9D8B030D-6E8A-4147-A177-3AD203B41FA5}">
                      <a16:colId xmlns:a16="http://schemas.microsoft.com/office/drawing/2014/main" val="752269613"/>
                    </a:ext>
                  </a:extLst>
                </a:gridCol>
              </a:tblGrid>
              <a:tr h="359576">
                <a:tc>
                  <a:txBody>
                    <a:bodyPr/>
                    <a:lstStyle/>
                    <a:p>
                      <a:pPr marL="0" indent="0">
                        <a:buFont typeface="Arial" panose="020B0604020202020204" pitchFamily="34" charset="0"/>
                        <a:buNone/>
                      </a:pPr>
                      <a:r>
                        <a:rPr lang="en-NZ" sz="1400" b="1">
                          <a:solidFill>
                            <a:schemeClr val="dk1"/>
                          </a:solidFill>
                        </a:rPr>
                        <a:t>Te Ūkaipō</a:t>
                      </a:r>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A lack of clear frameworks to guide SBHS development has been noted in Aotearoa (1).</a:t>
                      </a:r>
                    </a:p>
                    <a:p>
                      <a:pPr marL="207450" lvl="1" indent="-171450" algn="l" defTabSz="785202" rtl="0" eaLnBrk="1" latinLnBrk="0" hangingPunct="1">
                        <a:buFont typeface="Arial" panose="020B0604020202020204" pitchFamily="34" charset="0"/>
                        <a:buChar char="•"/>
                      </a:pPr>
                      <a:r>
                        <a:rPr lang="en-NZ" sz="1200" kern="1200" dirty="0">
                          <a:solidFill>
                            <a:schemeClr val="tx1"/>
                          </a:solidFill>
                          <a:latin typeface="+mn-lt"/>
                          <a:ea typeface="+mn-ea"/>
                          <a:cs typeface="+mn-cs"/>
                        </a:rPr>
                        <a:t>When asked about Te </a:t>
                      </a:r>
                      <a:r>
                        <a:rPr lang="en-NZ" sz="1200" kern="1200" dirty="0" err="1">
                          <a:solidFill>
                            <a:schemeClr val="tx1"/>
                          </a:solidFill>
                          <a:latin typeface="+mn-lt"/>
                          <a:ea typeface="+mn-ea"/>
                          <a:cs typeface="+mn-cs"/>
                        </a:rPr>
                        <a:t>Ūkaipō</a:t>
                      </a:r>
                      <a:r>
                        <a:rPr lang="en-NZ" sz="1200" kern="1200" dirty="0">
                          <a:solidFill>
                            <a:schemeClr val="tx1"/>
                          </a:solidFill>
                          <a:latin typeface="+mn-lt"/>
                          <a:ea typeface="+mn-ea"/>
                          <a:cs typeface="+mn-cs"/>
                        </a:rPr>
                        <a:t> values, </a:t>
                      </a:r>
                      <a:r>
                        <a:rPr lang="en-NZ" sz="1200" kern="1200" dirty="0">
                          <a:solidFill>
                            <a:schemeClr val="dk1"/>
                          </a:solidFill>
                          <a:latin typeface="+mn-lt"/>
                          <a:ea typeface="+mn-ea"/>
                          <a:cs typeface="+mn-cs"/>
                        </a:rPr>
                        <a:t>staff have said Aroha was the most consistently upheld across schools (87% schools rated as ‘Always’), and Rangatiratanga the least consistently upheld (69% of schools rated as ‘Always’) (2).</a:t>
                      </a:r>
                    </a:p>
                  </a:txBody>
                  <a:tcPr>
                    <a:solidFill>
                      <a:schemeClr val="bg1"/>
                    </a:solidFill>
                  </a:tcPr>
                </a:tc>
                <a:extLst>
                  <a:ext uri="{0D108BD9-81ED-4DB2-BD59-A6C34878D82A}">
                    <a16:rowId xmlns:a16="http://schemas.microsoft.com/office/drawing/2014/main" val="3017456789"/>
                  </a:ext>
                </a:extLst>
              </a:tr>
            </a:tbl>
          </a:graphicData>
        </a:graphic>
      </p:graphicFrame>
      <p:graphicFrame>
        <p:nvGraphicFramePr>
          <p:cNvPr id="37" name="Table 36">
            <a:extLst>
              <a:ext uri="{FF2B5EF4-FFF2-40B4-BE49-F238E27FC236}">
                <a16:creationId xmlns:a16="http://schemas.microsoft.com/office/drawing/2014/main" id="{5B177650-7654-4393-A3BD-CDA038FA834A}"/>
              </a:ext>
            </a:extLst>
          </p:cNvPr>
          <p:cNvGraphicFramePr>
            <a:graphicFrameLocks noGrp="1"/>
          </p:cNvGraphicFramePr>
          <p:nvPr>
            <p:extLst>
              <p:ext uri="{D42A27DB-BD31-4B8C-83A1-F6EECF244321}">
                <p14:modId xmlns:p14="http://schemas.microsoft.com/office/powerpoint/2010/main" val="3169395893"/>
              </p:ext>
            </p:extLst>
          </p:nvPr>
        </p:nvGraphicFramePr>
        <p:xfrm>
          <a:off x="932551" y="4505606"/>
          <a:ext cx="9359212" cy="1554480"/>
        </p:xfrm>
        <a:graphic>
          <a:graphicData uri="http://schemas.openxmlformats.org/drawingml/2006/table">
            <a:tbl>
              <a:tblPr>
                <a:tableStyleId>{5C22544A-7EE6-4342-B048-85BDC9FD1C3A}</a:tableStyleId>
              </a:tblPr>
              <a:tblGrid>
                <a:gridCol w="1295807">
                  <a:extLst>
                    <a:ext uri="{9D8B030D-6E8A-4147-A177-3AD203B41FA5}">
                      <a16:colId xmlns:a16="http://schemas.microsoft.com/office/drawing/2014/main" val="2130118984"/>
                    </a:ext>
                  </a:extLst>
                </a:gridCol>
                <a:gridCol w="8063405">
                  <a:extLst>
                    <a:ext uri="{9D8B030D-6E8A-4147-A177-3AD203B41FA5}">
                      <a16:colId xmlns:a16="http://schemas.microsoft.com/office/drawing/2014/main" val="752269613"/>
                    </a:ext>
                  </a:extLst>
                </a:gridCol>
              </a:tblGrid>
              <a:tr h="330744">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a:t>Rangatahi voice</a:t>
                      </a:r>
                    </a:p>
                  </a:txBody>
                  <a:tcPr anchor="ctr">
                    <a:solidFill>
                      <a:schemeClr val="bg1"/>
                    </a:solidFill>
                  </a:tcPr>
                </a:tc>
                <a:tc>
                  <a:txBody>
                    <a:bodyPr/>
                    <a:lstStyle/>
                    <a:p>
                      <a:pPr marL="207450" lvl="1" indent="-171450" algn="l">
                        <a:buFont typeface="Arial" panose="020B0604020202020204" pitchFamily="34" charset="0"/>
                        <a:buChar char="•"/>
                      </a:pPr>
                      <a:r>
                        <a:rPr lang="en-NZ" sz="1200" dirty="0"/>
                        <a:t>Fewer staff working in </a:t>
                      </a:r>
                      <a:r>
                        <a:rPr lang="en-NZ" sz="1200" dirty="0" err="1"/>
                        <a:t>wharekura</a:t>
                      </a:r>
                      <a:r>
                        <a:rPr lang="en-NZ" sz="1200" dirty="0"/>
                        <a:t> and </a:t>
                      </a:r>
                      <a:r>
                        <a:rPr lang="en-NZ" sz="1200" dirty="0" err="1"/>
                        <a:t>kura</a:t>
                      </a:r>
                      <a:r>
                        <a:rPr lang="en-NZ" sz="1200" dirty="0"/>
                        <a:t> </a:t>
                      </a:r>
                      <a:r>
                        <a:rPr lang="en-NZ" sz="1200" dirty="0" err="1"/>
                        <a:t>kaupapa</a:t>
                      </a:r>
                      <a:r>
                        <a:rPr lang="en-NZ" sz="1200" dirty="0"/>
                        <a:t> feel that rangatahi have a voice in how health services are delivered to them in the schools that they work in (43%) when compared to staff working in mainstream schools (60%) (2).</a:t>
                      </a:r>
                    </a:p>
                    <a:p>
                      <a:pPr marL="207450" lvl="1" indent="-171450" algn="l">
                        <a:buFont typeface="Arial" panose="020B0604020202020204" pitchFamily="34" charset="0"/>
                        <a:buChar char="•"/>
                      </a:pPr>
                      <a:r>
                        <a:rPr lang="en-NZ" sz="1200" dirty="0">
                          <a:solidFill>
                            <a:schemeClr val="tx1"/>
                          </a:solidFill>
                        </a:rPr>
                        <a:t>Several nurses feel that the implementation of local student councils, focus groups, or youth advisory group would be beneficial to the design and delivery of SBHS (2).</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dirty="0"/>
                        <a:t>Rangatahi expressed the need to be included and be informed personally of the next steps in the referral process with a warm handover being key (3).</a:t>
                      </a:r>
                    </a:p>
                    <a:p>
                      <a:pPr marL="207450"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dirty="0"/>
                        <a:t>Rangatahi need to be at the centre of care; disabled rangatahi felt constantly overlooked where the power and decisions were made at the adult level without consultation with the rangatahi (3).</a:t>
                      </a:r>
                    </a:p>
                  </a:txBody>
                  <a:tcPr anchor="ctr">
                    <a:solidFill>
                      <a:schemeClr val="bg1"/>
                    </a:solidFill>
                  </a:tcPr>
                </a:tc>
                <a:extLst>
                  <a:ext uri="{0D108BD9-81ED-4DB2-BD59-A6C34878D82A}">
                    <a16:rowId xmlns:a16="http://schemas.microsoft.com/office/drawing/2014/main" val="3017456789"/>
                  </a:ext>
                </a:extLst>
              </a:tr>
            </a:tbl>
          </a:graphicData>
        </a:graphic>
      </p:graphicFrame>
      <p:graphicFrame>
        <p:nvGraphicFramePr>
          <p:cNvPr id="38" name="Table 37">
            <a:extLst>
              <a:ext uri="{FF2B5EF4-FFF2-40B4-BE49-F238E27FC236}">
                <a16:creationId xmlns:a16="http://schemas.microsoft.com/office/drawing/2014/main" id="{66697F58-464F-4CDD-B2BA-BFA1BCC1DD7B}"/>
              </a:ext>
            </a:extLst>
          </p:cNvPr>
          <p:cNvGraphicFramePr>
            <a:graphicFrameLocks noGrp="1"/>
          </p:cNvGraphicFramePr>
          <p:nvPr>
            <p:extLst>
              <p:ext uri="{D42A27DB-BD31-4B8C-83A1-F6EECF244321}">
                <p14:modId xmlns:p14="http://schemas.microsoft.com/office/powerpoint/2010/main" val="1035823855"/>
              </p:ext>
            </p:extLst>
          </p:nvPr>
        </p:nvGraphicFramePr>
        <p:xfrm>
          <a:off x="907872" y="6269270"/>
          <a:ext cx="9359212" cy="822960"/>
        </p:xfrm>
        <a:graphic>
          <a:graphicData uri="http://schemas.openxmlformats.org/drawingml/2006/table">
            <a:tbl>
              <a:tblPr>
                <a:tableStyleId>{5C22544A-7EE6-4342-B048-85BDC9FD1C3A}</a:tableStyleId>
              </a:tblPr>
              <a:tblGrid>
                <a:gridCol w="1325066">
                  <a:extLst>
                    <a:ext uri="{9D8B030D-6E8A-4147-A177-3AD203B41FA5}">
                      <a16:colId xmlns:a16="http://schemas.microsoft.com/office/drawing/2014/main" val="2130118984"/>
                    </a:ext>
                  </a:extLst>
                </a:gridCol>
                <a:gridCol w="8034146">
                  <a:extLst>
                    <a:ext uri="{9D8B030D-6E8A-4147-A177-3AD203B41FA5}">
                      <a16:colId xmlns:a16="http://schemas.microsoft.com/office/drawing/2014/main" val="752269613"/>
                    </a:ext>
                  </a:extLst>
                </a:gridCol>
              </a:tblGrid>
              <a:tr h="0">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a:t>Funding and governance</a:t>
                      </a:r>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Governance of SBHS is confusing for staff, with limited clarity around funding and accountability (2).</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Nurses are feeling significantly undervalued and isolated, particularly after the pressures of COVID-19. They describe a lack of recognition, pay, and support (2).</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Literature acknowledges further research is needed to address funding sources which enable sustainable SBHS (1).</a:t>
                      </a:r>
                    </a:p>
                  </a:txBody>
                  <a:tcPr>
                    <a:solidFill>
                      <a:schemeClr val="bg1"/>
                    </a:solidFill>
                  </a:tcPr>
                </a:tc>
                <a:extLst>
                  <a:ext uri="{0D108BD9-81ED-4DB2-BD59-A6C34878D82A}">
                    <a16:rowId xmlns:a16="http://schemas.microsoft.com/office/drawing/2014/main" val="3017456789"/>
                  </a:ext>
                </a:extLst>
              </a:tr>
            </a:tbl>
          </a:graphicData>
        </a:graphic>
      </p:graphicFrame>
      <p:sp>
        <p:nvSpPr>
          <p:cNvPr id="39" name="Freeform 756">
            <a:extLst>
              <a:ext uri="{FF2B5EF4-FFF2-40B4-BE49-F238E27FC236}">
                <a16:creationId xmlns:a16="http://schemas.microsoft.com/office/drawing/2014/main" id="{D2F6CF47-998E-419B-ABCB-9466C0723E11}"/>
              </a:ext>
            </a:extLst>
          </p:cNvPr>
          <p:cNvSpPr>
            <a:spLocks noChangeAspect="1" noEditPoints="1"/>
          </p:cNvSpPr>
          <p:nvPr/>
        </p:nvSpPr>
        <p:spPr bwMode="auto">
          <a:xfrm>
            <a:off x="398563" y="2123922"/>
            <a:ext cx="490983" cy="490983"/>
          </a:xfrm>
          <a:custGeom>
            <a:avLst/>
            <a:gdLst>
              <a:gd name="T0" fmla="*/ 0 w 512"/>
              <a:gd name="T1" fmla="*/ 256 h 512"/>
              <a:gd name="T2" fmla="*/ 512 w 512"/>
              <a:gd name="T3" fmla="*/ 256 h 512"/>
              <a:gd name="T4" fmla="*/ 308 w 512"/>
              <a:gd name="T5" fmla="*/ 356 h 512"/>
              <a:gd name="T6" fmla="*/ 294 w 512"/>
              <a:gd name="T7" fmla="*/ 361 h 512"/>
              <a:gd name="T8" fmla="*/ 240 w 512"/>
              <a:gd name="T9" fmla="*/ 350 h 512"/>
              <a:gd name="T10" fmla="*/ 221 w 512"/>
              <a:gd name="T11" fmla="*/ 290 h 512"/>
              <a:gd name="T12" fmla="*/ 235 w 512"/>
              <a:gd name="T13" fmla="*/ 191 h 512"/>
              <a:gd name="T14" fmla="*/ 202 w 512"/>
              <a:gd name="T15" fmla="*/ 176 h 512"/>
              <a:gd name="T16" fmla="*/ 170 w 512"/>
              <a:gd name="T17" fmla="*/ 191 h 512"/>
              <a:gd name="T18" fmla="*/ 184 w 512"/>
              <a:gd name="T19" fmla="*/ 290 h 512"/>
              <a:gd name="T20" fmla="*/ 165 w 512"/>
              <a:gd name="T21" fmla="*/ 350 h 512"/>
              <a:gd name="T22" fmla="*/ 111 w 512"/>
              <a:gd name="T23" fmla="*/ 361 h 512"/>
              <a:gd name="T24" fmla="*/ 97 w 512"/>
              <a:gd name="T25" fmla="*/ 356 h 512"/>
              <a:gd name="T26" fmla="*/ 139 w 512"/>
              <a:gd name="T27" fmla="*/ 334 h 512"/>
              <a:gd name="T28" fmla="*/ 166 w 512"/>
              <a:gd name="T29" fmla="*/ 302 h 512"/>
              <a:gd name="T30" fmla="*/ 153 w 512"/>
              <a:gd name="T31" fmla="*/ 177 h 512"/>
              <a:gd name="T32" fmla="*/ 251 w 512"/>
              <a:gd name="T33" fmla="*/ 177 h 512"/>
              <a:gd name="T34" fmla="*/ 239 w 512"/>
              <a:gd name="T35" fmla="*/ 302 h 512"/>
              <a:gd name="T36" fmla="*/ 265 w 512"/>
              <a:gd name="T37" fmla="*/ 334 h 512"/>
              <a:gd name="T38" fmla="*/ 308 w 512"/>
              <a:gd name="T39" fmla="*/ 356 h 512"/>
              <a:gd name="T40" fmla="*/ 405 w 512"/>
              <a:gd name="T41" fmla="*/ 342 h 512"/>
              <a:gd name="T42" fmla="*/ 380 w 512"/>
              <a:gd name="T43" fmla="*/ 335 h 512"/>
              <a:gd name="T44" fmla="*/ 356 w 512"/>
              <a:gd name="T45" fmla="*/ 328 h 512"/>
              <a:gd name="T46" fmla="*/ 360 w 512"/>
              <a:gd name="T47" fmla="*/ 248 h 512"/>
              <a:gd name="T48" fmla="*/ 330 w 512"/>
              <a:gd name="T49" fmla="*/ 197 h 512"/>
              <a:gd name="T50" fmla="*/ 301 w 512"/>
              <a:gd name="T51" fmla="*/ 248 h 512"/>
              <a:gd name="T52" fmla="*/ 305 w 512"/>
              <a:gd name="T53" fmla="*/ 328 h 512"/>
              <a:gd name="T54" fmla="*/ 290 w 512"/>
              <a:gd name="T55" fmla="*/ 326 h 512"/>
              <a:gd name="T56" fmla="*/ 298 w 512"/>
              <a:gd name="T57" fmla="*/ 293 h 512"/>
              <a:gd name="T58" fmla="*/ 288 w 512"/>
              <a:gd name="T59" fmla="*/ 195 h 512"/>
              <a:gd name="T60" fmla="*/ 373 w 512"/>
              <a:gd name="T61" fmla="*/ 195 h 512"/>
              <a:gd name="T62" fmla="*/ 363 w 512"/>
              <a:gd name="T63" fmla="*/ 293 h 512"/>
              <a:gd name="T64" fmla="*/ 383 w 512"/>
              <a:gd name="T65" fmla="*/ 314 h 512"/>
              <a:gd name="T66" fmla="*/ 414 w 512"/>
              <a:gd name="T67" fmla="*/ 33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08" y="356"/>
                </a:moveTo>
                <a:cubicBezTo>
                  <a:pt x="306" y="360"/>
                  <a:pt x="302" y="362"/>
                  <a:pt x="298" y="362"/>
                </a:cubicBezTo>
                <a:cubicBezTo>
                  <a:pt x="297" y="362"/>
                  <a:pt x="295" y="362"/>
                  <a:pt x="294" y="361"/>
                </a:cubicBezTo>
                <a:cubicBezTo>
                  <a:pt x="283" y="356"/>
                  <a:pt x="273" y="356"/>
                  <a:pt x="264" y="355"/>
                </a:cubicBezTo>
                <a:cubicBezTo>
                  <a:pt x="256" y="355"/>
                  <a:pt x="248" y="355"/>
                  <a:pt x="240" y="350"/>
                </a:cubicBezTo>
                <a:cubicBezTo>
                  <a:pt x="226" y="343"/>
                  <a:pt x="220" y="323"/>
                  <a:pt x="219" y="317"/>
                </a:cubicBezTo>
                <a:cubicBezTo>
                  <a:pt x="217" y="308"/>
                  <a:pt x="216" y="297"/>
                  <a:pt x="221" y="290"/>
                </a:cubicBezTo>
                <a:cubicBezTo>
                  <a:pt x="228" y="280"/>
                  <a:pt x="236" y="261"/>
                  <a:pt x="240" y="246"/>
                </a:cubicBezTo>
                <a:cubicBezTo>
                  <a:pt x="246" y="221"/>
                  <a:pt x="244" y="202"/>
                  <a:pt x="235" y="191"/>
                </a:cubicBezTo>
                <a:cubicBezTo>
                  <a:pt x="223" y="176"/>
                  <a:pt x="203" y="177"/>
                  <a:pt x="203" y="177"/>
                </a:cubicBezTo>
                <a:cubicBezTo>
                  <a:pt x="202" y="177"/>
                  <a:pt x="202" y="176"/>
                  <a:pt x="202" y="176"/>
                </a:cubicBezTo>
                <a:cubicBezTo>
                  <a:pt x="202" y="176"/>
                  <a:pt x="202" y="177"/>
                  <a:pt x="202" y="177"/>
                </a:cubicBezTo>
                <a:cubicBezTo>
                  <a:pt x="202" y="177"/>
                  <a:pt x="181" y="176"/>
                  <a:pt x="170" y="191"/>
                </a:cubicBezTo>
                <a:cubicBezTo>
                  <a:pt x="160" y="202"/>
                  <a:pt x="159" y="221"/>
                  <a:pt x="165" y="246"/>
                </a:cubicBezTo>
                <a:cubicBezTo>
                  <a:pt x="168" y="261"/>
                  <a:pt x="176" y="280"/>
                  <a:pt x="184" y="290"/>
                </a:cubicBezTo>
                <a:cubicBezTo>
                  <a:pt x="189" y="297"/>
                  <a:pt x="187" y="308"/>
                  <a:pt x="185" y="317"/>
                </a:cubicBezTo>
                <a:cubicBezTo>
                  <a:pt x="184" y="323"/>
                  <a:pt x="179" y="343"/>
                  <a:pt x="165" y="350"/>
                </a:cubicBezTo>
                <a:cubicBezTo>
                  <a:pt x="157" y="355"/>
                  <a:pt x="149" y="355"/>
                  <a:pt x="140" y="355"/>
                </a:cubicBezTo>
                <a:cubicBezTo>
                  <a:pt x="131" y="356"/>
                  <a:pt x="122" y="356"/>
                  <a:pt x="111" y="361"/>
                </a:cubicBezTo>
                <a:cubicBezTo>
                  <a:pt x="109" y="362"/>
                  <a:pt x="108" y="362"/>
                  <a:pt x="106" y="362"/>
                </a:cubicBezTo>
                <a:cubicBezTo>
                  <a:pt x="102" y="362"/>
                  <a:pt x="98" y="360"/>
                  <a:pt x="97" y="356"/>
                </a:cubicBezTo>
                <a:cubicBezTo>
                  <a:pt x="94" y="351"/>
                  <a:pt x="96" y="344"/>
                  <a:pt x="102" y="342"/>
                </a:cubicBezTo>
                <a:cubicBezTo>
                  <a:pt x="116" y="335"/>
                  <a:pt x="129" y="335"/>
                  <a:pt x="139" y="334"/>
                </a:cubicBezTo>
                <a:cubicBezTo>
                  <a:pt x="146" y="334"/>
                  <a:pt x="151" y="334"/>
                  <a:pt x="155" y="332"/>
                </a:cubicBezTo>
                <a:cubicBezTo>
                  <a:pt x="161" y="328"/>
                  <a:pt x="167" y="308"/>
                  <a:pt x="166" y="302"/>
                </a:cubicBezTo>
                <a:cubicBezTo>
                  <a:pt x="157" y="289"/>
                  <a:pt x="148" y="269"/>
                  <a:pt x="144" y="251"/>
                </a:cubicBezTo>
                <a:cubicBezTo>
                  <a:pt x="136" y="219"/>
                  <a:pt x="139" y="194"/>
                  <a:pt x="153" y="177"/>
                </a:cubicBezTo>
                <a:cubicBezTo>
                  <a:pt x="171" y="155"/>
                  <a:pt x="200" y="155"/>
                  <a:pt x="202" y="155"/>
                </a:cubicBezTo>
                <a:cubicBezTo>
                  <a:pt x="205" y="155"/>
                  <a:pt x="233" y="155"/>
                  <a:pt x="251" y="177"/>
                </a:cubicBezTo>
                <a:cubicBezTo>
                  <a:pt x="265" y="194"/>
                  <a:pt x="268" y="219"/>
                  <a:pt x="261" y="251"/>
                </a:cubicBezTo>
                <a:cubicBezTo>
                  <a:pt x="256" y="269"/>
                  <a:pt x="247" y="289"/>
                  <a:pt x="239" y="302"/>
                </a:cubicBezTo>
                <a:cubicBezTo>
                  <a:pt x="237" y="308"/>
                  <a:pt x="243" y="328"/>
                  <a:pt x="250" y="332"/>
                </a:cubicBezTo>
                <a:cubicBezTo>
                  <a:pt x="253" y="334"/>
                  <a:pt x="259" y="334"/>
                  <a:pt x="265" y="334"/>
                </a:cubicBezTo>
                <a:cubicBezTo>
                  <a:pt x="276" y="335"/>
                  <a:pt x="288" y="335"/>
                  <a:pt x="303" y="342"/>
                </a:cubicBezTo>
                <a:cubicBezTo>
                  <a:pt x="308" y="344"/>
                  <a:pt x="310" y="351"/>
                  <a:pt x="308" y="356"/>
                </a:cubicBezTo>
                <a:close/>
                <a:moveTo>
                  <a:pt x="414" y="337"/>
                </a:moveTo>
                <a:cubicBezTo>
                  <a:pt x="412" y="340"/>
                  <a:pt x="408" y="342"/>
                  <a:pt x="405" y="342"/>
                </a:cubicBezTo>
                <a:cubicBezTo>
                  <a:pt x="403" y="342"/>
                  <a:pt x="401" y="341"/>
                  <a:pt x="399" y="340"/>
                </a:cubicBezTo>
                <a:cubicBezTo>
                  <a:pt x="395" y="337"/>
                  <a:pt x="387" y="336"/>
                  <a:pt x="380" y="335"/>
                </a:cubicBezTo>
                <a:cubicBezTo>
                  <a:pt x="372" y="334"/>
                  <a:pt x="364" y="333"/>
                  <a:pt x="357" y="329"/>
                </a:cubicBezTo>
                <a:cubicBezTo>
                  <a:pt x="357" y="329"/>
                  <a:pt x="356" y="328"/>
                  <a:pt x="356" y="328"/>
                </a:cubicBezTo>
                <a:cubicBezTo>
                  <a:pt x="341" y="317"/>
                  <a:pt x="337" y="293"/>
                  <a:pt x="345" y="282"/>
                </a:cubicBezTo>
                <a:cubicBezTo>
                  <a:pt x="351" y="274"/>
                  <a:pt x="357" y="260"/>
                  <a:pt x="360" y="248"/>
                </a:cubicBezTo>
                <a:cubicBezTo>
                  <a:pt x="364" y="230"/>
                  <a:pt x="363" y="217"/>
                  <a:pt x="356" y="208"/>
                </a:cubicBezTo>
                <a:cubicBezTo>
                  <a:pt x="347" y="197"/>
                  <a:pt x="332" y="197"/>
                  <a:pt x="330" y="197"/>
                </a:cubicBezTo>
                <a:cubicBezTo>
                  <a:pt x="329" y="197"/>
                  <a:pt x="313" y="197"/>
                  <a:pt x="305" y="208"/>
                </a:cubicBezTo>
                <a:cubicBezTo>
                  <a:pt x="298" y="217"/>
                  <a:pt x="297" y="230"/>
                  <a:pt x="301" y="248"/>
                </a:cubicBezTo>
                <a:cubicBezTo>
                  <a:pt x="304" y="260"/>
                  <a:pt x="310" y="274"/>
                  <a:pt x="315" y="282"/>
                </a:cubicBezTo>
                <a:cubicBezTo>
                  <a:pt x="323" y="293"/>
                  <a:pt x="319" y="317"/>
                  <a:pt x="305" y="328"/>
                </a:cubicBezTo>
                <a:cubicBezTo>
                  <a:pt x="303" y="330"/>
                  <a:pt x="300" y="330"/>
                  <a:pt x="298" y="330"/>
                </a:cubicBezTo>
                <a:cubicBezTo>
                  <a:pt x="295" y="330"/>
                  <a:pt x="292" y="329"/>
                  <a:pt x="290" y="326"/>
                </a:cubicBezTo>
                <a:cubicBezTo>
                  <a:pt x="286" y="321"/>
                  <a:pt x="287" y="315"/>
                  <a:pt x="292" y="311"/>
                </a:cubicBezTo>
                <a:cubicBezTo>
                  <a:pt x="298" y="307"/>
                  <a:pt x="299" y="296"/>
                  <a:pt x="298" y="293"/>
                </a:cubicBezTo>
                <a:cubicBezTo>
                  <a:pt x="291" y="284"/>
                  <a:pt x="284" y="268"/>
                  <a:pt x="280" y="253"/>
                </a:cubicBezTo>
                <a:cubicBezTo>
                  <a:pt x="274" y="228"/>
                  <a:pt x="277" y="209"/>
                  <a:pt x="288" y="195"/>
                </a:cubicBezTo>
                <a:cubicBezTo>
                  <a:pt x="304" y="175"/>
                  <a:pt x="328" y="176"/>
                  <a:pt x="330" y="176"/>
                </a:cubicBezTo>
                <a:cubicBezTo>
                  <a:pt x="332" y="176"/>
                  <a:pt x="357" y="175"/>
                  <a:pt x="373" y="195"/>
                </a:cubicBezTo>
                <a:cubicBezTo>
                  <a:pt x="384" y="209"/>
                  <a:pt x="386" y="228"/>
                  <a:pt x="380" y="253"/>
                </a:cubicBezTo>
                <a:cubicBezTo>
                  <a:pt x="377" y="268"/>
                  <a:pt x="370" y="284"/>
                  <a:pt x="363" y="293"/>
                </a:cubicBezTo>
                <a:cubicBezTo>
                  <a:pt x="362" y="296"/>
                  <a:pt x="363" y="306"/>
                  <a:pt x="369" y="311"/>
                </a:cubicBezTo>
                <a:cubicBezTo>
                  <a:pt x="372" y="312"/>
                  <a:pt x="378" y="313"/>
                  <a:pt x="383" y="314"/>
                </a:cubicBezTo>
                <a:cubicBezTo>
                  <a:pt x="392" y="315"/>
                  <a:pt x="402" y="317"/>
                  <a:pt x="410" y="322"/>
                </a:cubicBezTo>
                <a:cubicBezTo>
                  <a:pt x="415" y="325"/>
                  <a:pt x="417" y="332"/>
                  <a:pt x="414" y="337"/>
                </a:cubicBezTo>
                <a:close/>
              </a:path>
            </a:pathLst>
          </a:custGeom>
          <a:solidFill>
            <a:srgbClr val="007680"/>
          </a:solidFill>
          <a:ln>
            <a:noFill/>
          </a:ln>
        </p:spPr>
        <p:txBody>
          <a:bodyPr vert="horz" wrap="square" lIns="121446" tIns="60723" rIns="121446" bIns="60723" numCol="1" anchor="t" anchorCtr="0" compatLnSpc="1">
            <a:prstTxWarp prst="textNoShape">
              <a:avLst/>
            </a:prstTxWarp>
          </a:bodyPr>
          <a:lstStyle/>
          <a:p>
            <a:endParaRPr lang="en-GB" sz="319"/>
          </a:p>
        </p:txBody>
      </p:sp>
      <p:grpSp>
        <p:nvGrpSpPr>
          <p:cNvPr id="58" name="Graphic 4">
            <a:extLst>
              <a:ext uri="{FF2B5EF4-FFF2-40B4-BE49-F238E27FC236}">
                <a16:creationId xmlns:a16="http://schemas.microsoft.com/office/drawing/2014/main" id="{9131D653-5D76-4B77-BBE0-99F6D79EFD3F}"/>
              </a:ext>
            </a:extLst>
          </p:cNvPr>
          <p:cNvGrpSpPr>
            <a:grpSpLocks noChangeAspect="1"/>
          </p:cNvGrpSpPr>
          <p:nvPr/>
        </p:nvGrpSpPr>
        <p:grpSpPr>
          <a:xfrm>
            <a:off x="398563" y="5037352"/>
            <a:ext cx="491431" cy="490988"/>
            <a:chOff x="5099808" y="2855717"/>
            <a:chExt cx="362309" cy="361971"/>
          </a:xfrm>
          <a:solidFill>
            <a:srgbClr val="007680"/>
          </a:solidFill>
        </p:grpSpPr>
        <p:sp>
          <p:nvSpPr>
            <p:cNvPr id="59" name="Graphic 4">
              <a:extLst>
                <a:ext uri="{FF2B5EF4-FFF2-40B4-BE49-F238E27FC236}">
                  <a16:creationId xmlns:a16="http://schemas.microsoft.com/office/drawing/2014/main" id="{3EB9A38D-5A90-456B-8356-314EDBA907D4}"/>
                </a:ext>
              </a:extLst>
            </p:cNvPr>
            <p:cNvSpPr/>
            <p:nvPr/>
          </p:nvSpPr>
          <p:spPr>
            <a:xfrm>
              <a:off x="5272336" y="2947647"/>
              <a:ext cx="16614" cy="16598"/>
            </a:xfrm>
            <a:custGeom>
              <a:avLst/>
              <a:gdLst>
                <a:gd name="connsiteX0" fmla="*/ 8307 w 16614"/>
                <a:gd name="connsiteY0" fmla="*/ 16598 h 16598"/>
                <a:gd name="connsiteX1" fmla="*/ 16614 w 16614"/>
                <a:gd name="connsiteY1" fmla="*/ 8299 h 16598"/>
                <a:gd name="connsiteX2" fmla="*/ 8307 w 16614"/>
                <a:gd name="connsiteY2" fmla="*/ 0 h 16598"/>
                <a:gd name="connsiteX3" fmla="*/ 0 w 16614"/>
                <a:gd name="connsiteY3" fmla="*/ 8299 h 16598"/>
                <a:gd name="connsiteX4" fmla="*/ 0 w 16614"/>
                <a:gd name="connsiteY4" fmla="*/ 8299 h 16598"/>
                <a:gd name="connsiteX5" fmla="*/ 8307 w 16614"/>
                <a:gd name="connsiteY5" fmla="*/ 16598 h 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4" h="16598">
                  <a:moveTo>
                    <a:pt x="8307" y="16598"/>
                  </a:moveTo>
                  <a:cubicBezTo>
                    <a:pt x="12780" y="16598"/>
                    <a:pt x="16614" y="12768"/>
                    <a:pt x="16614" y="8299"/>
                  </a:cubicBezTo>
                  <a:cubicBezTo>
                    <a:pt x="16614" y="3830"/>
                    <a:pt x="12780" y="0"/>
                    <a:pt x="8307" y="0"/>
                  </a:cubicBezTo>
                  <a:cubicBezTo>
                    <a:pt x="3834" y="0"/>
                    <a:pt x="0" y="3830"/>
                    <a:pt x="0" y="8299"/>
                  </a:cubicBezTo>
                  <a:lnTo>
                    <a:pt x="0" y="8299"/>
                  </a:lnTo>
                  <a:cubicBezTo>
                    <a:pt x="0" y="12768"/>
                    <a:pt x="3195" y="16598"/>
                    <a:pt x="8307" y="16598"/>
                  </a:cubicBez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61" name="Graphic 4">
              <a:extLst>
                <a:ext uri="{FF2B5EF4-FFF2-40B4-BE49-F238E27FC236}">
                  <a16:creationId xmlns:a16="http://schemas.microsoft.com/office/drawing/2014/main" id="{E8082D7A-F839-4991-AA09-88A70E210BF2}"/>
                </a:ext>
              </a:extLst>
            </p:cNvPr>
            <p:cNvSpPr/>
            <p:nvPr/>
          </p:nvSpPr>
          <p:spPr>
            <a:xfrm>
              <a:off x="5192462" y="3006379"/>
              <a:ext cx="28754" cy="60647"/>
            </a:xfrm>
            <a:custGeom>
              <a:avLst/>
              <a:gdLst>
                <a:gd name="connsiteX0" fmla="*/ 12141 w 28754"/>
                <a:gd name="connsiteY0" fmla="*/ 0 h 60647"/>
                <a:gd name="connsiteX1" fmla="*/ 0 w 28754"/>
                <a:gd name="connsiteY1" fmla="*/ 60648 h 60647"/>
                <a:gd name="connsiteX2" fmla="*/ 28755 w 28754"/>
                <a:gd name="connsiteY2" fmla="*/ 60648 h 60647"/>
                <a:gd name="connsiteX3" fmla="*/ 16614 w 28754"/>
                <a:gd name="connsiteY3" fmla="*/ 0 h 60647"/>
              </a:gdLst>
              <a:ahLst/>
              <a:cxnLst>
                <a:cxn ang="0">
                  <a:pos x="connsiteX0" y="connsiteY0"/>
                </a:cxn>
                <a:cxn ang="0">
                  <a:pos x="connsiteX1" y="connsiteY1"/>
                </a:cxn>
                <a:cxn ang="0">
                  <a:pos x="connsiteX2" y="connsiteY2"/>
                </a:cxn>
                <a:cxn ang="0">
                  <a:pos x="connsiteX3" y="connsiteY3"/>
                </a:cxn>
              </a:cxnLst>
              <a:rect l="l" t="t" r="r" b="b"/>
              <a:pathLst>
                <a:path w="28754" h="60647">
                  <a:moveTo>
                    <a:pt x="12141" y="0"/>
                  </a:moveTo>
                  <a:lnTo>
                    <a:pt x="0" y="60648"/>
                  </a:lnTo>
                  <a:lnTo>
                    <a:pt x="28755" y="60648"/>
                  </a:lnTo>
                  <a:lnTo>
                    <a:pt x="16614" y="0"/>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64" name="Graphic 4">
              <a:extLst>
                <a:ext uri="{FF2B5EF4-FFF2-40B4-BE49-F238E27FC236}">
                  <a16:creationId xmlns:a16="http://schemas.microsoft.com/office/drawing/2014/main" id="{6BF854D3-E821-4188-B3E4-98DFEF90B461}"/>
                </a:ext>
              </a:extLst>
            </p:cNvPr>
            <p:cNvSpPr/>
            <p:nvPr/>
          </p:nvSpPr>
          <p:spPr>
            <a:xfrm>
              <a:off x="5198852" y="2947647"/>
              <a:ext cx="16614" cy="16598"/>
            </a:xfrm>
            <a:custGeom>
              <a:avLst/>
              <a:gdLst>
                <a:gd name="connsiteX0" fmla="*/ 8307 w 16614"/>
                <a:gd name="connsiteY0" fmla="*/ 16598 h 16598"/>
                <a:gd name="connsiteX1" fmla="*/ 16614 w 16614"/>
                <a:gd name="connsiteY1" fmla="*/ 8299 h 16598"/>
                <a:gd name="connsiteX2" fmla="*/ 8307 w 16614"/>
                <a:gd name="connsiteY2" fmla="*/ 0 h 16598"/>
                <a:gd name="connsiteX3" fmla="*/ 0 w 16614"/>
                <a:gd name="connsiteY3" fmla="*/ 8299 h 16598"/>
                <a:gd name="connsiteX4" fmla="*/ 0 w 16614"/>
                <a:gd name="connsiteY4" fmla="*/ 8299 h 16598"/>
                <a:gd name="connsiteX5" fmla="*/ 8307 w 16614"/>
                <a:gd name="connsiteY5" fmla="*/ 16598 h 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4" h="16598">
                  <a:moveTo>
                    <a:pt x="8307" y="16598"/>
                  </a:moveTo>
                  <a:cubicBezTo>
                    <a:pt x="12780" y="16598"/>
                    <a:pt x="16614" y="12768"/>
                    <a:pt x="16614" y="8299"/>
                  </a:cubicBezTo>
                  <a:cubicBezTo>
                    <a:pt x="16614" y="3830"/>
                    <a:pt x="12780" y="0"/>
                    <a:pt x="8307" y="0"/>
                  </a:cubicBezTo>
                  <a:cubicBezTo>
                    <a:pt x="3834" y="0"/>
                    <a:pt x="0" y="3830"/>
                    <a:pt x="0" y="8299"/>
                  </a:cubicBezTo>
                  <a:lnTo>
                    <a:pt x="0" y="8299"/>
                  </a:lnTo>
                  <a:cubicBezTo>
                    <a:pt x="0" y="12768"/>
                    <a:pt x="3834" y="16598"/>
                    <a:pt x="8307" y="16598"/>
                  </a:cubicBez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65" name="Graphic 4">
              <a:extLst>
                <a:ext uri="{FF2B5EF4-FFF2-40B4-BE49-F238E27FC236}">
                  <a16:creationId xmlns:a16="http://schemas.microsoft.com/office/drawing/2014/main" id="{414B134C-952D-40E5-AB35-D0279CD4EB1B}"/>
                </a:ext>
              </a:extLst>
            </p:cNvPr>
            <p:cNvSpPr/>
            <p:nvPr/>
          </p:nvSpPr>
          <p:spPr>
            <a:xfrm>
              <a:off x="5345182" y="2947647"/>
              <a:ext cx="16613" cy="16598"/>
            </a:xfrm>
            <a:custGeom>
              <a:avLst/>
              <a:gdLst>
                <a:gd name="connsiteX0" fmla="*/ 8307 w 16613"/>
                <a:gd name="connsiteY0" fmla="*/ 16598 h 16598"/>
                <a:gd name="connsiteX1" fmla="*/ 16614 w 16613"/>
                <a:gd name="connsiteY1" fmla="*/ 8299 h 16598"/>
                <a:gd name="connsiteX2" fmla="*/ 8307 w 16613"/>
                <a:gd name="connsiteY2" fmla="*/ 0 h 16598"/>
                <a:gd name="connsiteX3" fmla="*/ 0 w 16613"/>
                <a:gd name="connsiteY3" fmla="*/ 8299 h 16598"/>
                <a:gd name="connsiteX4" fmla="*/ 0 w 16613"/>
                <a:gd name="connsiteY4" fmla="*/ 8299 h 16598"/>
                <a:gd name="connsiteX5" fmla="*/ 8307 w 16613"/>
                <a:gd name="connsiteY5" fmla="*/ 16598 h 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3" h="16598">
                  <a:moveTo>
                    <a:pt x="8307" y="16598"/>
                  </a:moveTo>
                  <a:cubicBezTo>
                    <a:pt x="12780" y="16598"/>
                    <a:pt x="16614" y="12768"/>
                    <a:pt x="16614" y="8299"/>
                  </a:cubicBezTo>
                  <a:cubicBezTo>
                    <a:pt x="16614" y="3830"/>
                    <a:pt x="12780" y="0"/>
                    <a:pt x="8307" y="0"/>
                  </a:cubicBezTo>
                  <a:cubicBezTo>
                    <a:pt x="3834" y="0"/>
                    <a:pt x="0" y="3830"/>
                    <a:pt x="0" y="8299"/>
                  </a:cubicBezTo>
                  <a:lnTo>
                    <a:pt x="0" y="8299"/>
                  </a:lnTo>
                  <a:cubicBezTo>
                    <a:pt x="0" y="12768"/>
                    <a:pt x="3834" y="16598"/>
                    <a:pt x="8307" y="16598"/>
                  </a:cubicBez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66" name="Graphic 4">
              <a:extLst>
                <a:ext uri="{FF2B5EF4-FFF2-40B4-BE49-F238E27FC236}">
                  <a16:creationId xmlns:a16="http://schemas.microsoft.com/office/drawing/2014/main" id="{021C6761-F056-4382-9879-FECDE2231232}"/>
                </a:ext>
              </a:extLst>
            </p:cNvPr>
            <p:cNvSpPr/>
            <p:nvPr/>
          </p:nvSpPr>
          <p:spPr>
            <a:xfrm>
              <a:off x="5099808" y="2855717"/>
              <a:ext cx="362309" cy="361971"/>
            </a:xfrm>
            <a:custGeom>
              <a:avLst/>
              <a:gdLst>
                <a:gd name="connsiteX0" fmla="*/ 180836 w 362309"/>
                <a:gd name="connsiteY0" fmla="*/ 0 h 361971"/>
                <a:gd name="connsiteX1" fmla="*/ 0 w 362309"/>
                <a:gd name="connsiteY1" fmla="*/ 181305 h 361971"/>
                <a:gd name="connsiteX2" fmla="*/ 181474 w 362309"/>
                <a:gd name="connsiteY2" fmla="*/ 361972 h 361971"/>
                <a:gd name="connsiteX3" fmla="*/ 362310 w 362309"/>
                <a:gd name="connsiteY3" fmla="*/ 180667 h 361971"/>
                <a:gd name="connsiteX4" fmla="*/ 362310 w 362309"/>
                <a:gd name="connsiteY4" fmla="*/ 180667 h 361971"/>
                <a:gd name="connsiteX5" fmla="*/ 180836 w 362309"/>
                <a:gd name="connsiteY5" fmla="*/ 0 h 361971"/>
                <a:gd name="connsiteX6" fmla="*/ 180836 w 362309"/>
                <a:gd name="connsiteY6" fmla="*/ 0 h 361971"/>
                <a:gd name="connsiteX7" fmla="*/ 253681 w 362309"/>
                <a:gd name="connsiteY7" fmla="*/ 79161 h 361971"/>
                <a:gd name="connsiteX8" fmla="*/ 274767 w 362309"/>
                <a:gd name="connsiteY8" fmla="*/ 100228 h 361971"/>
                <a:gd name="connsiteX9" fmla="*/ 253681 w 362309"/>
                <a:gd name="connsiteY9" fmla="*/ 121296 h 361971"/>
                <a:gd name="connsiteX10" fmla="*/ 232594 w 362309"/>
                <a:gd name="connsiteY10" fmla="*/ 100228 h 361971"/>
                <a:gd name="connsiteX11" fmla="*/ 232594 w 362309"/>
                <a:gd name="connsiteY11" fmla="*/ 100228 h 361971"/>
                <a:gd name="connsiteX12" fmla="*/ 253681 w 362309"/>
                <a:gd name="connsiteY12" fmla="*/ 79161 h 361971"/>
                <a:gd name="connsiteX13" fmla="*/ 180836 w 362309"/>
                <a:gd name="connsiteY13" fmla="*/ 79161 h 361971"/>
                <a:gd name="connsiteX14" fmla="*/ 201922 w 362309"/>
                <a:gd name="connsiteY14" fmla="*/ 100228 h 361971"/>
                <a:gd name="connsiteX15" fmla="*/ 180836 w 362309"/>
                <a:gd name="connsiteY15" fmla="*/ 121296 h 361971"/>
                <a:gd name="connsiteX16" fmla="*/ 159748 w 362309"/>
                <a:gd name="connsiteY16" fmla="*/ 100228 h 361971"/>
                <a:gd name="connsiteX17" fmla="*/ 159748 w 362309"/>
                <a:gd name="connsiteY17" fmla="*/ 100228 h 361971"/>
                <a:gd name="connsiteX18" fmla="*/ 180836 w 362309"/>
                <a:gd name="connsiteY18" fmla="*/ 79161 h 361971"/>
                <a:gd name="connsiteX19" fmla="*/ 107351 w 362309"/>
                <a:gd name="connsiteY19" fmla="*/ 79161 h 361971"/>
                <a:gd name="connsiteX20" fmla="*/ 128438 w 362309"/>
                <a:gd name="connsiteY20" fmla="*/ 100228 h 361971"/>
                <a:gd name="connsiteX21" fmla="*/ 107351 w 362309"/>
                <a:gd name="connsiteY21" fmla="*/ 121296 h 361971"/>
                <a:gd name="connsiteX22" fmla="*/ 86264 w 362309"/>
                <a:gd name="connsiteY22" fmla="*/ 100228 h 361971"/>
                <a:gd name="connsiteX23" fmla="*/ 86264 w 362309"/>
                <a:gd name="connsiteY23" fmla="*/ 100228 h 361971"/>
                <a:gd name="connsiteX24" fmla="*/ 107351 w 362309"/>
                <a:gd name="connsiteY24" fmla="*/ 79161 h 361971"/>
                <a:gd name="connsiteX25" fmla="*/ 134189 w 362309"/>
                <a:gd name="connsiteY25" fmla="*/ 221524 h 361971"/>
                <a:gd name="connsiteX26" fmla="*/ 129077 w 362309"/>
                <a:gd name="connsiteY26" fmla="*/ 224078 h 361971"/>
                <a:gd name="connsiteX27" fmla="*/ 127799 w 362309"/>
                <a:gd name="connsiteY27" fmla="*/ 224078 h 361971"/>
                <a:gd name="connsiteX28" fmla="*/ 127799 w 362309"/>
                <a:gd name="connsiteY28" fmla="*/ 276426 h 361971"/>
                <a:gd name="connsiteX29" fmla="*/ 121409 w 362309"/>
                <a:gd name="connsiteY29" fmla="*/ 282810 h 361971"/>
                <a:gd name="connsiteX30" fmla="*/ 115019 w 362309"/>
                <a:gd name="connsiteY30" fmla="*/ 276426 h 361971"/>
                <a:gd name="connsiteX31" fmla="*/ 115019 w 362309"/>
                <a:gd name="connsiteY31" fmla="*/ 224078 h 361971"/>
                <a:gd name="connsiteX32" fmla="*/ 98405 w 362309"/>
                <a:gd name="connsiteY32" fmla="*/ 224078 h 361971"/>
                <a:gd name="connsiteX33" fmla="*/ 98405 w 362309"/>
                <a:gd name="connsiteY33" fmla="*/ 276426 h 361971"/>
                <a:gd name="connsiteX34" fmla="*/ 92015 w 362309"/>
                <a:gd name="connsiteY34" fmla="*/ 282810 h 361971"/>
                <a:gd name="connsiteX35" fmla="*/ 85625 w 362309"/>
                <a:gd name="connsiteY35" fmla="*/ 276426 h 361971"/>
                <a:gd name="connsiteX36" fmla="*/ 85625 w 362309"/>
                <a:gd name="connsiteY36" fmla="*/ 224078 h 361971"/>
                <a:gd name="connsiteX37" fmla="*/ 84347 w 362309"/>
                <a:gd name="connsiteY37" fmla="*/ 224078 h 361971"/>
                <a:gd name="connsiteX38" fmla="*/ 79235 w 362309"/>
                <a:gd name="connsiteY38" fmla="*/ 221524 h 361971"/>
                <a:gd name="connsiteX39" fmla="*/ 77957 w 362309"/>
                <a:gd name="connsiteY39" fmla="*/ 216417 h 361971"/>
                <a:gd name="connsiteX40" fmla="*/ 92654 w 362309"/>
                <a:gd name="connsiteY40" fmla="*/ 143001 h 361971"/>
                <a:gd name="connsiteX41" fmla="*/ 99044 w 362309"/>
                <a:gd name="connsiteY41" fmla="*/ 137894 h 361971"/>
                <a:gd name="connsiteX42" fmla="*/ 113741 w 362309"/>
                <a:gd name="connsiteY42" fmla="*/ 137894 h 361971"/>
                <a:gd name="connsiteX43" fmla="*/ 120131 w 362309"/>
                <a:gd name="connsiteY43" fmla="*/ 143001 h 361971"/>
                <a:gd name="connsiteX44" fmla="*/ 134828 w 362309"/>
                <a:gd name="connsiteY44" fmla="*/ 216417 h 361971"/>
                <a:gd name="connsiteX45" fmla="*/ 134189 w 362309"/>
                <a:gd name="connsiteY45" fmla="*/ 221524 h 361971"/>
                <a:gd name="connsiteX46" fmla="*/ 134189 w 362309"/>
                <a:gd name="connsiteY46" fmla="*/ 221524 h 361971"/>
                <a:gd name="connsiteX47" fmla="*/ 207673 w 362309"/>
                <a:gd name="connsiteY47" fmla="*/ 221524 h 361971"/>
                <a:gd name="connsiteX48" fmla="*/ 202561 w 362309"/>
                <a:gd name="connsiteY48" fmla="*/ 224078 h 361971"/>
                <a:gd name="connsiteX49" fmla="*/ 201283 w 362309"/>
                <a:gd name="connsiteY49" fmla="*/ 224078 h 361971"/>
                <a:gd name="connsiteX50" fmla="*/ 201283 w 362309"/>
                <a:gd name="connsiteY50" fmla="*/ 276426 h 361971"/>
                <a:gd name="connsiteX51" fmla="*/ 194893 w 362309"/>
                <a:gd name="connsiteY51" fmla="*/ 282810 h 361971"/>
                <a:gd name="connsiteX52" fmla="*/ 188503 w 362309"/>
                <a:gd name="connsiteY52" fmla="*/ 276426 h 361971"/>
                <a:gd name="connsiteX53" fmla="*/ 188503 w 362309"/>
                <a:gd name="connsiteY53" fmla="*/ 224078 h 361971"/>
                <a:gd name="connsiteX54" fmla="*/ 171889 w 362309"/>
                <a:gd name="connsiteY54" fmla="*/ 224078 h 361971"/>
                <a:gd name="connsiteX55" fmla="*/ 171889 w 362309"/>
                <a:gd name="connsiteY55" fmla="*/ 276426 h 361971"/>
                <a:gd name="connsiteX56" fmla="*/ 165500 w 362309"/>
                <a:gd name="connsiteY56" fmla="*/ 282810 h 361971"/>
                <a:gd name="connsiteX57" fmla="*/ 159110 w 362309"/>
                <a:gd name="connsiteY57" fmla="*/ 276426 h 361971"/>
                <a:gd name="connsiteX58" fmla="*/ 159110 w 362309"/>
                <a:gd name="connsiteY58" fmla="*/ 224078 h 361971"/>
                <a:gd name="connsiteX59" fmla="*/ 157832 w 362309"/>
                <a:gd name="connsiteY59" fmla="*/ 224078 h 361971"/>
                <a:gd name="connsiteX60" fmla="*/ 152720 w 362309"/>
                <a:gd name="connsiteY60" fmla="*/ 221524 h 361971"/>
                <a:gd name="connsiteX61" fmla="*/ 151442 w 362309"/>
                <a:gd name="connsiteY61" fmla="*/ 216417 h 361971"/>
                <a:gd name="connsiteX62" fmla="*/ 166138 w 362309"/>
                <a:gd name="connsiteY62" fmla="*/ 143001 h 361971"/>
                <a:gd name="connsiteX63" fmla="*/ 172528 w 362309"/>
                <a:gd name="connsiteY63" fmla="*/ 137894 h 361971"/>
                <a:gd name="connsiteX64" fmla="*/ 187225 w 362309"/>
                <a:gd name="connsiteY64" fmla="*/ 137894 h 361971"/>
                <a:gd name="connsiteX65" fmla="*/ 193615 w 362309"/>
                <a:gd name="connsiteY65" fmla="*/ 143001 h 361971"/>
                <a:gd name="connsiteX66" fmla="*/ 208312 w 362309"/>
                <a:gd name="connsiteY66" fmla="*/ 216417 h 361971"/>
                <a:gd name="connsiteX67" fmla="*/ 207673 w 362309"/>
                <a:gd name="connsiteY67" fmla="*/ 221524 h 361971"/>
                <a:gd name="connsiteX68" fmla="*/ 207673 w 362309"/>
                <a:gd name="connsiteY68" fmla="*/ 221524 h 361971"/>
                <a:gd name="connsiteX69" fmla="*/ 282435 w 362309"/>
                <a:gd name="connsiteY69" fmla="*/ 203011 h 361971"/>
                <a:gd name="connsiteX70" fmla="*/ 276045 w 362309"/>
                <a:gd name="connsiteY70" fmla="*/ 209395 h 361971"/>
                <a:gd name="connsiteX71" fmla="*/ 274767 w 362309"/>
                <a:gd name="connsiteY71" fmla="*/ 209395 h 361971"/>
                <a:gd name="connsiteX72" fmla="*/ 274767 w 362309"/>
                <a:gd name="connsiteY72" fmla="*/ 276426 h 361971"/>
                <a:gd name="connsiteX73" fmla="*/ 268377 w 362309"/>
                <a:gd name="connsiteY73" fmla="*/ 282810 h 361971"/>
                <a:gd name="connsiteX74" fmla="*/ 261987 w 362309"/>
                <a:gd name="connsiteY74" fmla="*/ 276426 h 361971"/>
                <a:gd name="connsiteX75" fmla="*/ 261987 w 362309"/>
                <a:gd name="connsiteY75" fmla="*/ 209395 h 361971"/>
                <a:gd name="connsiteX76" fmla="*/ 245374 w 362309"/>
                <a:gd name="connsiteY76" fmla="*/ 209395 h 361971"/>
                <a:gd name="connsiteX77" fmla="*/ 245374 w 362309"/>
                <a:gd name="connsiteY77" fmla="*/ 276426 h 361971"/>
                <a:gd name="connsiteX78" fmla="*/ 238984 w 362309"/>
                <a:gd name="connsiteY78" fmla="*/ 282810 h 361971"/>
                <a:gd name="connsiteX79" fmla="*/ 232594 w 362309"/>
                <a:gd name="connsiteY79" fmla="*/ 276426 h 361971"/>
                <a:gd name="connsiteX80" fmla="*/ 232594 w 362309"/>
                <a:gd name="connsiteY80" fmla="*/ 209395 h 361971"/>
                <a:gd name="connsiteX81" fmla="*/ 231316 w 362309"/>
                <a:gd name="connsiteY81" fmla="*/ 209395 h 361971"/>
                <a:gd name="connsiteX82" fmla="*/ 224926 w 362309"/>
                <a:gd name="connsiteY82" fmla="*/ 203011 h 361971"/>
                <a:gd name="connsiteX83" fmla="*/ 224926 w 362309"/>
                <a:gd name="connsiteY83" fmla="*/ 144278 h 361971"/>
                <a:gd name="connsiteX84" fmla="*/ 231316 w 362309"/>
                <a:gd name="connsiteY84" fmla="*/ 137894 h 361971"/>
                <a:gd name="connsiteX85" fmla="*/ 275407 w 362309"/>
                <a:gd name="connsiteY85" fmla="*/ 137894 h 361971"/>
                <a:gd name="connsiteX86" fmla="*/ 281796 w 362309"/>
                <a:gd name="connsiteY86" fmla="*/ 144278 h 361971"/>
                <a:gd name="connsiteX87" fmla="*/ 281796 w 362309"/>
                <a:gd name="connsiteY87" fmla="*/ 203011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2309" h="361971">
                  <a:moveTo>
                    <a:pt x="180836" y="0"/>
                  </a:moveTo>
                  <a:cubicBezTo>
                    <a:pt x="80513" y="0"/>
                    <a:pt x="0" y="81076"/>
                    <a:pt x="0" y="181305"/>
                  </a:cubicBezTo>
                  <a:cubicBezTo>
                    <a:pt x="0" y="281533"/>
                    <a:pt x="81152" y="361972"/>
                    <a:pt x="181474" y="361972"/>
                  </a:cubicBezTo>
                  <a:cubicBezTo>
                    <a:pt x="281796" y="361972"/>
                    <a:pt x="362310" y="280895"/>
                    <a:pt x="362310" y="180667"/>
                  </a:cubicBezTo>
                  <a:cubicBezTo>
                    <a:pt x="362310" y="180667"/>
                    <a:pt x="362310" y="180667"/>
                    <a:pt x="362310" y="180667"/>
                  </a:cubicBezTo>
                  <a:cubicBezTo>
                    <a:pt x="361671" y="80438"/>
                    <a:pt x="280518" y="0"/>
                    <a:pt x="180836" y="0"/>
                  </a:cubicBezTo>
                  <a:cubicBezTo>
                    <a:pt x="180836" y="0"/>
                    <a:pt x="180836" y="0"/>
                    <a:pt x="180836" y="0"/>
                  </a:cubicBezTo>
                  <a:close/>
                  <a:moveTo>
                    <a:pt x="253681" y="79161"/>
                  </a:moveTo>
                  <a:cubicBezTo>
                    <a:pt x="265182" y="79161"/>
                    <a:pt x="274767" y="88737"/>
                    <a:pt x="274767" y="100228"/>
                  </a:cubicBezTo>
                  <a:cubicBezTo>
                    <a:pt x="274767" y="111720"/>
                    <a:pt x="265182" y="121296"/>
                    <a:pt x="253681" y="121296"/>
                  </a:cubicBezTo>
                  <a:cubicBezTo>
                    <a:pt x="242179" y="121296"/>
                    <a:pt x="232594" y="111720"/>
                    <a:pt x="232594" y="100228"/>
                  </a:cubicBezTo>
                  <a:lnTo>
                    <a:pt x="232594" y="100228"/>
                  </a:lnTo>
                  <a:cubicBezTo>
                    <a:pt x="232594" y="88099"/>
                    <a:pt x="242179" y="79161"/>
                    <a:pt x="253681" y="79161"/>
                  </a:cubicBezTo>
                  <a:close/>
                  <a:moveTo>
                    <a:pt x="180836" y="79161"/>
                  </a:moveTo>
                  <a:cubicBezTo>
                    <a:pt x="192337" y="79161"/>
                    <a:pt x="201922" y="88737"/>
                    <a:pt x="201922" y="100228"/>
                  </a:cubicBezTo>
                  <a:cubicBezTo>
                    <a:pt x="201922" y="111720"/>
                    <a:pt x="192337" y="121296"/>
                    <a:pt x="180836" y="121296"/>
                  </a:cubicBezTo>
                  <a:cubicBezTo>
                    <a:pt x="169333" y="121296"/>
                    <a:pt x="159748" y="111720"/>
                    <a:pt x="159748" y="100228"/>
                  </a:cubicBezTo>
                  <a:lnTo>
                    <a:pt x="159748" y="100228"/>
                  </a:lnTo>
                  <a:cubicBezTo>
                    <a:pt x="159748" y="88099"/>
                    <a:pt x="168695" y="79161"/>
                    <a:pt x="180836" y="79161"/>
                  </a:cubicBezTo>
                  <a:close/>
                  <a:moveTo>
                    <a:pt x="107351" y="79161"/>
                  </a:moveTo>
                  <a:cubicBezTo>
                    <a:pt x="118853" y="79161"/>
                    <a:pt x="128438" y="88737"/>
                    <a:pt x="128438" y="100228"/>
                  </a:cubicBezTo>
                  <a:cubicBezTo>
                    <a:pt x="128438" y="111720"/>
                    <a:pt x="118853" y="121296"/>
                    <a:pt x="107351" y="121296"/>
                  </a:cubicBezTo>
                  <a:cubicBezTo>
                    <a:pt x="95849" y="121296"/>
                    <a:pt x="86264" y="111720"/>
                    <a:pt x="86264" y="100228"/>
                  </a:cubicBezTo>
                  <a:lnTo>
                    <a:pt x="86264" y="100228"/>
                  </a:lnTo>
                  <a:cubicBezTo>
                    <a:pt x="86264" y="88099"/>
                    <a:pt x="95210" y="79161"/>
                    <a:pt x="107351" y="79161"/>
                  </a:cubicBezTo>
                  <a:close/>
                  <a:moveTo>
                    <a:pt x="134189" y="221524"/>
                  </a:moveTo>
                  <a:cubicBezTo>
                    <a:pt x="132911" y="222801"/>
                    <a:pt x="130994" y="224078"/>
                    <a:pt x="129077" y="224078"/>
                  </a:cubicBezTo>
                  <a:lnTo>
                    <a:pt x="127799" y="224078"/>
                  </a:lnTo>
                  <a:lnTo>
                    <a:pt x="127799" y="276426"/>
                  </a:lnTo>
                  <a:cubicBezTo>
                    <a:pt x="127799" y="280257"/>
                    <a:pt x="125243" y="282810"/>
                    <a:pt x="121409" y="282810"/>
                  </a:cubicBezTo>
                  <a:cubicBezTo>
                    <a:pt x="117575" y="282810"/>
                    <a:pt x="115019" y="280257"/>
                    <a:pt x="115019" y="276426"/>
                  </a:cubicBezTo>
                  <a:lnTo>
                    <a:pt x="115019" y="224078"/>
                  </a:lnTo>
                  <a:lnTo>
                    <a:pt x="98405" y="224078"/>
                  </a:lnTo>
                  <a:lnTo>
                    <a:pt x="98405" y="276426"/>
                  </a:lnTo>
                  <a:cubicBezTo>
                    <a:pt x="98405" y="280257"/>
                    <a:pt x="95849" y="282810"/>
                    <a:pt x="92015" y="282810"/>
                  </a:cubicBezTo>
                  <a:cubicBezTo>
                    <a:pt x="88181" y="282810"/>
                    <a:pt x="85625" y="280257"/>
                    <a:pt x="85625" y="276426"/>
                  </a:cubicBezTo>
                  <a:lnTo>
                    <a:pt x="85625" y="224078"/>
                  </a:lnTo>
                  <a:lnTo>
                    <a:pt x="84347" y="224078"/>
                  </a:lnTo>
                  <a:cubicBezTo>
                    <a:pt x="82430" y="224078"/>
                    <a:pt x="80513" y="223439"/>
                    <a:pt x="79235" y="221524"/>
                  </a:cubicBezTo>
                  <a:cubicBezTo>
                    <a:pt x="77957" y="220247"/>
                    <a:pt x="77318" y="218332"/>
                    <a:pt x="77957" y="216417"/>
                  </a:cubicBezTo>
                  <a:lnTo>
                    <a:pt x="92654" y="143001"/>
                  </a:lnTo>
                  <a:cubicBezTo>
                    <a:pt x="93293" y="139809"/>
                    <a:pt x="95849" y="137894"/>
                    <a:pt x="99044" y="137894"/>
                  </a:cubicBezTo>
                  <a:lnTo>
                    <a:pt x="113741" y="137894"/>
                  </a:lnTo>
                  <a:cubicBezTo>
                    <a:pt x="116936" y="137894"/>
                    <a:pt x="119492" y="139809"/>
                    <a:pt x="120131" y="143001"/>
                  </a:cubicBezTo>
                  <a:lnTo>
                    <a:pt x="134828" y="216417"/>
                  </a:lnTo>
                  <a:cubicBezTo>
                    <a:pt x="136106" y="218332"/>
                    <a:pt x="135467" y="220247"/>
                    <a:pt x="134189" y="221524"/>
                  </a:cubicBezTo>
                  <a:lnTo>
                    <a:pt x="134189" y="221524"/>
                  </a:lnTo>
                  <a:close/>
                  <a:moveTo>
                    <a:pt x="207673" y="221524"/>
                  </a:moveTo>
                  <a:cubicBezTo>
                    <a:pt x="206395" y="222801"/>
                    <a:pt x="204478" y="224078"/>
                    <a:pt x="202561" y="224078"/>
                  </a:cubicBezTo>
                  <a:lnTo>
                    <a:pt x="201283" y="224078"/>
                  </a:lnTo>
                  <a:lnTo>
                    <a:pt x="201283" y="276426"/>
                  </a:lnTo>
                  <a:cubicBezTo>
                    <a:pt x="201283" y="280257"/>
                    <a:pt x="198727" y="282810"/>
                    <a:pt x="194893" y="282810"/>
                  </a:cubicBezTo>
                  <a:cubicBezTo>
                    <a:pt x="191059" y="282810"/>
                    <a:pt x="188503" y="280257"/>
                    <a:pt x="188503" y="276426"/>
                  </a:cubicBezTo>
                  <a:lnTo>
                    <a:pt x="188503" y="224078"/>
                  </a:lnTo>
                  <a:lnTo>
                    <a:pt x="171889" y="224078"/>
                  </a:lnTo>
                  <a:lnTo>
                    <a:pt x="171889" y="276426"/>
                  </a:lnTo>
                  <a:cubicBezTo>
                    <a:pt x="171889" y="280257"/>
                    <a:pt x="169333" y="282810"/>
                    <a:pt x="165500" y="282810"/>
                  </a:cubicBezTo>
                  <a:cubicBezTo>
                    <a:pt x="161666" y="282810"/>
                    <a:pt x="159110" y="280257"/>
                    <a:pt x="159110" y="276426"/>
                  </a:cubicBezTo>
                  <a:lnTo>
                    <a:pt x="159110" y="224078"/>
                  </a:lnTo>
                  <a:lnTo>
                    <a:pt x="157832" y="224078"/>
                  </a:lnTo>
                  <a:cubicBezTo>
                    <a:pt x="155915" y="224078"/>
                    <a:pt x="153998" y="223439"/>
                    <a:pt x="152720" y="221524"/>
                  </a:cubicBezTo>
                  <a:cubicBezTo>
                    <a:pt x="151442" y="220247"/>
                    <a:pt x="150803" y="218332"/>
                    <a:pt x="151442" y="216417"/>
                  </a:cubicBezTo>
                  <a:lnTo>
                    <a:pt x="166138" y="143001"/>
                  </a:lnTo>
                  <a:cubicBezTo>
                    <a:pt x="166778" y="139809"/>
                    <a:pt x="169333" y="137894"/>
                    <a:pt x="172528" y="137894"/>
                  </a:cubicBezTo>
                  <a:lnTo>
                    <a:pt x="187225" y="137894"/>
                  </a:lnTo>
                  <a:cubicBezTo>
                    <a:pt x="190420" y="137894"/>
                    <a:pt x="192976" y="139809"/>
                    <a:pt x="193615" y="143001"/>
                  </a:cubicBezTo>
                  <a:lnTo>
                    <a:pt x="208312" y="216417"/>
                  </a:lnTo>
                  <a:cubicBezTo>
                    <a:pt x="209590" y="218332"/>
                    <a:pt x="208951" y="220247"/>
                    <a:pt x="207673" y="221524"/>
                  </a:cubicBezTo>
                  <a:lnTo>
                    <a:pt x="207673" y="221524"/>
                  </a:lnTo>
                  <a:close/>
                  <a:moveTo>
                    <a:pt x="282435" y="203011"/>
                  </a:moveTo>
                  <a:cubicBezTo>
                    <a:pt x="282435" y="206841"/>
                    <a:pt x="279880" y="209395"/>
                    <a:pt x="276045" y="209395"/>
                  </a:cubicBezTo>
                  <a:lnTo>
                    <a:pt x="274767" y="209395"/>
                  </a:lnTo>
                  <a:lnTo>
                    <a:pt x="274767" y="276426"/>
                  </a:lnTo>
                  <a:cubicBezTo>
                    <a:pt x="274767" y="280257"/>
                    <a:pt x="272212" y="282810"/>
                    <a:pt x="268377" y="282810"/>
                  </a:cubicBezTo>
                  <a:cubicBezTo>
                    <a:pt x="264544" y="282810"/>
                    <a:pt x="261987" y="280257"/>
                    <a:pt x="261987" y="276426"/>
                  </a:cubicBezTo>
                  <a:lnTo>
                    <a:pt x="261987" y="209395"/>
                  </a:lnTo>
                  <a:lnTo>
                    <a:pt x="245374" y="209395"/>
                  </a:lnTo>
                  <a:lnTo>
                    <a:pt x="245374" y="276426"/>
                  </a:lnTo>
                  <a:cubicBezTo>
                    <a:pt x="245374" y="280257"/>
                    <a:pt x="242818" y="282810"/>
                    <a:pt x="238984" y="282810"/>
                  </a:cubicBezTo>
                  <a:cubicBezTo>
                    <a:pt x="235150" y="282810"/>
                    <a:pt x="232594" y="280257"/>
                    <a:pt x="232594" y="276426"/>
                  </a:cubicBezTo>
                  <a:lnTo>
                    <a:pt x="232594" y="209395"/>
                  </a:lnTo>
                  <a:lnTo>
                    <a:pt x="231316" y="209395"/>
                  </a:lnTo>
                  <a:cubicBezTo>
                    <a:pt x="227482" y="209395"/>
                    <a:pt x="224926" y="206841"/>
                    <a:pt x="224926" y="203011"/>
                  </a:cubicBezTo>
                  <a:lnTo>
                    <a:pt x="224926" y="144278"/>
                  </a:lnTo>
                  <a:cubicBezTo>
                    <a:pt x="224926" y="140448"/>
                    <a:pt x="227482" y="137894"/>
                    <a:pt x="231316" y="137894"/>
                  </a:cubicBezTo>
                  <a:lnTo>
                    <a:pt x="275407" y="137894"/>
                  </a:lnTo>
                  <a:cubicBezTo>
                    <a:pt x="279240" y="137894"/>
                    <a:pt x="281796" y="140448"/>
                    <a:pt x="281796" y="144278"/>
                  </a:cubicBezTo>
                  <a:lnTo>
                    <a:pt x="281796" y="203011"/>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67" name="Graphic 4">
              <a:extLst>
                <a:ext uri="{FF2B5EF4-FFF2-40B4-BE49-F238E27FC236}">
                  <a16:creationId xmlns:a16="http://schemas.microsoft.com/office/drawing/2014/main" id="{096D0BA4-2B71-4DC5-AAF0-63F2079ED21B}"/>
                </a:ext>
              </a:extLst>
            </p:cNvPr>
            <p:cNvSpPr/>
            <p:nvPr/>
          </p:nvSpPr>
          <p:spPr>
            <a:xfrm>
              <a:off x="5338153" y="3006379"/>
              <a:ext cx="31310" cy="45964"/>
            </a:xfrm>
            <a:custGeom>
              <a:avLst/>
              <a:gdLst>
                <a:gd name="connsiteX0" fmla="*/ 0 w 31310"/>
                <a:gd name="connsiteY0" fmla="*/ 0 h 45964"/>
                <a:gd name="connsiteX1" fmla="*/ 31311 w 31310"/>
                <a:gd name="connsiteY1" fmla="*/ 0 h 45964"/>
                <a:gd name="connsiteX2" fmla="*/ 31311 w 31310"/>
                <a:gd name="connsiteY2" fmla="*/ 45965 h 45964"/>
                <a:gd name="connsiteX3" fmla="*/ 0 w 31310"/>
                <a:gd name="connsiteY3" fmla="*/ 45965 h 45964"/>
              </a:gdLst>
              <a:ahLst/>
              <a:cxnLst>
                <a:cxn ang="0">
                  <a:pos x="connsiteX0" y="connsiteY0"/>
                </a:cxn>
                <a:cxn ang="0">
                  <a:pos x="connsiteX1" y="connsiteY1"/>
                </a:cxn>
                <a:cxn ang="0">
                  <a:pos x="connsiteX2" y="connsiteY2"/>
                </a:cxn>
                <a:cxn ang="0">
                  <a:pos x="connsiteX3" y="connsiteY3"/>
                </a:cxn>
              </a:cxnLst>
              <a:rect l="l" t="t" r="r" b="b"/>
              <a:pathLst>
                <a:path w="31310" h="45964">
                  <a:moveTo>
                    <a:pt x="0" y="0"/>
                  </a:moveTo>
                  <a:lnTo>
                    <a:pt x="31311" y="0"/>
                  </a:lnTo>
                  <a:lnTo>
                    <a:pt x="31311" y="45965"/>
                  </a:lnTo>
                  <a:lnTo>
                    <a:pt x="0" y="45965"/>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sp>
          <p:nvSpPr>
            <p:cNvPr id="68" name="Graphic 4">
              <a:extLst>
                <a:ext uri="{FF2B5EF4-FFF2-40B4-BE49-F238E27FC236}">
                  <a16:creationId xmlns:a16="http://schemas.microsoft.com/office/drawing/2014/main" id="{DC779562-2832-4DD2-AEA0-30E973A13A92}"/>
                </a:ext>
              </a:extLst>
            </p:cNvPr>
            <p:cNvSpPr/>
            <p:nvPr/>
          </p:nvSpPr>
          <p:spPr>
            <a:xfrm>
              <a:off x="5265947" y="3006379"/>
              <a:ext cx="28754" cy="60647"/>
            </a:xfrm>
            <a:custGeom>
              <a:avLst/>
              <a:gdLst>
                <a:gd name="connsiteX0" fmla="*/ 12141 w 28754"/>
                <a:gd name="connsiteY0" fmla="*/ 0 h 60647"/>
                <a:gd name="connsiteX1" fmla="*/ 0 w 28754"/>
                <a:gd name="connsiteY1" fmla="*/ 60648 h 60647"/>
                <a:gd name="connsiteX2" fmla="*/ 28755 w 28754"/>
                <a:gd name="connsiteY2" fmla="*/ 60648 h 60647"/>
                <a:gd name="connsiteX3" fmla="*/ 16614 w 28754"/>
                <a:gd name="connsiteY3" fmla="*/ 0 h 60647"/>
              </a:gdLst>
              <a:ahLst/>
              <a:cxnLst>
                <a:cxn ang="0">
                  <a:pos x="connsiteX0" y="connsiteY0"/>
                </a:cxn>
                <a:cxn ang="0">
                  <a:pos x="connsiteX1" y="connsiteY1"/>
                </a:cxn>
                <a:cxn ang="0">
                  <a:pos x="connsiteX2" y="connsiteY2"/>
                </a:cxn>
                <a:cxn ang="0">
                  <a:pos x="connsiteX3" y="connsiteY3"/>
                </a:cxn>
              </a:cxnLst>
              <a:rect l="l" t="t" r="r" b="b"/>
              <a:pathLst>
                <a:path w="28754" h="60647">
                  <a:moveTo>
                    <a:pt x="12141" y="0"/>
                  </a:moveTo>
                  <a:lnTo>
                    <a:pt x="0" y="60648"/>
                  </a:lnTo>
                  <a:lnTo>
                    <a:pt x="28755" y="60648"/>
                  </a:lnTo>
                  <a:lnTo>
                    <a:pt x="16614" y="0"/>
                  </a:lnTo>
                  <a:close/>
                </a:path>
              </a:pathLst>
            </a:custGeom>
            <a:grpFill/>
            <a:ln>
              <a:noFill/>
            </a:ln>
          </p:spPr>
          <p:txBody>
            <a:bodyPr vert="horz" wrap="square" lIns="121446" tIns="60723" rIns="121446" bIns="60723" numCol="1" anchor="t" anchorCtr="0" compatLnSpc="1">
              <a:prstTxWarp prst="textNoShape">
                <a:avLst/>
              </a:prstTxWarp>
            </a:bodyPr>
            <a:lstStyle/>
            <a:p>
              <a:endParaRPr lang="en-US" sz="319"/>
            </a:p>
          </p:txBody>
        </p:sp>
      </p:grpSp>
      <p:sp>
        <p:nvSpPr>
          <p:cNvPr id="69" name="Freeform 26">
            <a:extLst>
              <a:ext uri="{FF2B5EF4-FFF2-40B4-BE49-F238E27FC236}">
                <a16:creationId xmlns:a16="http://schemas.microsoft.com/office/drawing/2014/main" id="{A16F9F69-2EC1-41D0-97CE-6608B64AD8C0}"/>
              </a:ext>
            </a:extLst>
          </p:cNvPr>
          <p:cNvSpPr>
            <a:spLocks noChangeAspect="1" noEditPoints="1"/>
          </p:cNvSpPr>
          <p:nvPr/>
        </p:nvSpPr>
        <p:spPr bwMode="auto">
          <a:xfrm>
            <a:off x="404554" y="6455004"/>
            <a:ext cx="490983" cy="488267"/>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rgbClr val="007680"/>
          </a:solidFill>
          <a:ln>
            <a:noFill/>
          </a:ln>
        </p:spPr>
        <p:txBody>
          <a:bodyPr vert="horz" wrap="square" lIns="121446" tIns="60723" rIns="121446" bIns="60723" numCol="1" anchor="t" anchorCtr="0" compatLnSpc="1">
            <a:prstTxWarp prst="textNoShape">
              <a:avLst/>
            </a:prstTxWarp>
          </a:bodyPr>
          <a:lstStyle/>
          <a:p>
            <a:endParaRPr lang="en-GB" sz="319"/>
          </a:p>
        </p:txBody>
      </p:sp>
      <p:grpSp>
        <p:nvGrpSpPr>
          <p:cNvPr id="7" name="Group 6">
            <a:extLst>
              <a:ext uri="{FF2B5EF4-FFF2-40B4-BE49-F238E27FC236}">
                <a16:creationId xmlns:a16="http://schemas.microsoft.com/office/drawing/2014/main" id="{28EE0CD7-C0F4-4200-A588-6DCCFA19E0F7}"/>
              </a:ext>
            </a:extLst>
          </p:cNvPr>
          <p:cNvGrpSpPr/>
          <p:nvPr/>
        </p:nvGrpSpPr>
        <p:grpSpPr>
          <a:xfrm>
            <a:off x="412209" y="3689448"/>
            <a:ext cx="481658" cy="488685"/>
            <a:chOff x="3865671" y="2574330"/>
            <a:chExt cx="3047167" cy="3047167"/>
          </a:xfrm>
          <a:solidFill>
            <a:srgbClr val="007680"/>
          </a:solidFill>
        </p:grpSpPr>
        <p:sp>
          <p:nvSpPr>
            <p:cNvPr id="92" name="Oval 5">
              <a:extLst>
                <a:ext uri="{FF2B5EF4-FFF2-40B4-BE49-F238E27FC236}">
                  <a16:creationId xmlns:a16="http://schemas.microsoft.com/office/drawing/2014/main" id="{D21329ED-72F4-4C64-9DA6-34A53F58C419}"/>
                </a:ext>
              </a:extLst>
            </p:cNvPr>
            <p:cNvSpPr>
              <a:spLocks noChangeArrowheads="1"/>
            </p:cNvSpPr>
            <p:nvPr/>
          </p:nvSpPr>
          <p:spPr bwMode="blackWhite">
            <a:xfrm>
              <a:off x="3865671" y="2574330"/>
              <a:ext cx="3047167" cy="3047167"/>
            </a:xfrm>
            <a:prstGeom prst="ellipse">
              <a:avLst/>
            </a:prstGeom>
            <a:grpFill/>
            <a:ln w="12700">
              <a:noFill/>
              <a:round/>
              <a:headEnd/>
              <a:tailEnd/>
            </a:ln>
          </p:spPr>
          <p:txBody>
            <a:bodyPr wrap="square" lIns="77961" tIns="77961" rIns="77961" bIns="77961" anchor="ctr"/>
            <a:lstStyle/>
            <a:p>
              <a:pPr algn="ctr" defTabSz="801929">
                <a:defRPr/>
              </a:pPr>
              <a:endParaRPr lang="en-GB" sz="1228">
                <a:solidFill>
                  <a:prstClr val="white"/>
                </a:solidFill>
                <a:latin typeface="Calibri"/>
                <a:ea typeface="ＭＳ Ｐゴシック" pitchFamily="50" charset="-128"/>
              </a:endParaRPr>
            </a:p>
          </p:txBody>
        </p:sp>
        <p:pic>
          <p:nvPicPr>
            <p:cNvPr id="93" name="Picture Placeholder 6" descr="Text&#10;&#10;Description automatically generated with medium confidence">
              <a:extLst>
                <a:ext uri="{FF2B5EF4-FFF2-40B4-BE49-F238E27FC236}">
                  <a16:creationId xmlns:a16="http://schemas.microsoft.com/office/drawing/2014/main" id="{00F6196A-D095-46BB-A2EB-E0854541ABA0}"/>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3076" b="60025" l="56272" r="91028">
                          <a14:foregroundMark x1="89721" y1="29016" x2="89721" y2="29016"/>
                          <a14:foregroundMark x1="91028" y1="29016" x2="91028" y2="29016"/>
                          <a14:foregroundMark x1="64286" y1="15940" x2="64286" y2="15940"/>
                          <a14:foregroundMark x1="64111" y1="13574" x2="64111" y2="13574"/>
                          <a14:foregroundMark x1="64024" y1="13076" x2="64024" y2="13076"/>
                          <a14:foregroundMark x1="63502" y1="24533" x2="63502" y2="24533"/>
                          <a14:foregroundMark x1="63502" y1="23661" x2="63502" y2="23661"/>
                          <a14:foregroundMark x1="61150" y1="58281" x2="61150" y2="58281"/>
                          <a14:foregroundMark x1="57666" y1="58531" x2="57666" y2="58531"/>
                          <a14:foregroundMark x1="59843" y1="60025" x2="59843" y2="60025"/>
                          <a14:foregroundMark x1="56272" y1="58655" x2="56272" y2="58655"/>
                        </a14:backgroundRemoval>
                      </a14:imgEffect>
                    </a14:imgLayer>
                  </a14:imgProps>
                </a:ext>
              </a:extLst>
            </a:blip>
            <a:srcRect l="55162" t="11761" r="7658" b="37671"/>
            <a:stretch/>
          </p:blipFill>
          <p:spPr>
            <a:xfrm>
              <a:off x="4441523" y="3173504"/>
              <a:ext cx="1895464" cy="1803207"/>
            </a:xfrm>
            <a:prstGeom prst="rect">
              <a:avLst/>
            </a:prstGeom>
            <a:grpFill/>
            <a:ln w="88900" cap="sq">
              <a:noFill/>
              <a:miter lim="800000"/>
            </a:ln>
            <a:effectLst/>
          </p:spPr>
        </p:pic>
      </p:grpSp>
      <p:graphicFrame>
        <p:nvGraphicFramePr>
          <p:cNvPr id="36" name="Table 35">
            <a:extLst>
              <a:ext uri="{FF2B5EF4-FFF2-40B4-BE49-F238E27FC236}">
                <a16:creationId xmlns:a16="http://schemas.microsoft.com/office/drawing/2014/main" id="{4F334503-1CB5-4E76-B90B-1C37C469292B}"/>
              </a:ext>
            </a:extLst>
          </p:cNvPr>
          <p:cNvGraphicFramePr>
            <a:graphicFrameLocks noGrp="1"/>
          </p:cNvGraphicFramePr>
          <p:nvPr>
            <p:extLst>
              <p:ext uri="{D42A27DB-BD31-4B8C-83A1-F6EECF244321}">
                <p14:modId xmlns:p14="http://schemas.microsoft.com/office/powerpoint/2010/main" val="3261018789"/>
              </p:ext>
            </p:extLst>
          </p:nvPr>
        </p:nvGraphicFramePr>
        <p:xfrm>
          <a:off x="927193" y="1220756"/>
          <a:ext cx="9359212" cy="2286000"/>
        </p:xfrm>
        <a:graphic>
          <a:graphicData uri="http://schemas.openxmlformats.org/drawingml/2006/table">
            <a:tbl>
              <a:tblPr>
                <a:tableStyleId>{5C22544A-7EE6-4342-B048-85BDC9FD1C3A}</a:tableStyleId>
              </a:tblPr>
              <a:tblGrid>
                <a:gridCol w="1276361">
                  <a:extLst>
                    <a:ext uri="{9D8B030D-6E8A-4147-A177-3AD203B41FA5}">
                      <a16:colId xmlns:a16="http://schemas.microsoft.com/office/drawing/2014/main" val="2130118984"/>
                    </a:ext>
                  </a:extLst>
                </a:gridCol>
                <a:gridCol w="8082851">
                  <a:extLst>
                    <a:ext uri="{9D8B030D-6E8A-4147-A177-3AD203B41FA5}">
                      <a16:colId xmlns:a16="http://schemas.microsoft.com/office/drawing/2014/main" val="752269613"/>
                    </a:ext>
                  </a:extLst>
                </a:gridCol>
              </a:tblGrid>
              <a:tr h="280024">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a:t>Ongoing care journey</a:t>
                      </a:r>
                    </a:p>
                  </a:txBody>
                  <a:tcPr anchor="ctr">
                    <a:solidFill>
                      <a:schemeClr val="bg1"/>
                    </a:solidFill>
                  </a:tcPr>
                </a:tc>
                <a:tc>
                  <a:txBody>
                    <a:bodyPr/>
                    <a:lstStyle/>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Nurses refer rangatahi to in-school support most often (2). </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High need threshold/criteria for accessing services means some rangatahi aren’t able to access services or their referral gets declined (2).</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Nurses referred rangatahi to a range of personnel, most commonly GPs and school counsellors (2).</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Where rangatahi already have a medical ‘base’ in the community, fragmentation of care becomes a pertinent risk unless there are clear linkages (1).</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Disadvantaged families who lack a family practice will rely on links through SBHS (1).</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Breakdown in continuity of care is exacerbated by varied IT and clinical record keeping and lack of understanding re information sharing (1).</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SBHS workforce are rarely involved in discharge planning, despite being best positioned to ensure the successful reintegration of the young person back to the school environment (1).</a:t>
                      </a:r>
                    </a:p>
                    <a:p>
                      <a:pPr marL="207450" lvl="1" indent="-171450" algn="l" defTabSz="785202" rtl="0" eaLnBrk="1" latinLnBrk="0" hangingPunct="1">
                        <a:buFont typeface="Arial" panose="020B0604020202020204" pitchFamily="34" charset="0"/>
                        <a:buChar char="•"/>
                      </a:pPr>
                      <a:r>
                        <a:rPr lang="en-NZ" sz="1200" kern="1200" dirty="0">
                          <a:solidFill>
                            <a:schemeClr val="dk1"/>
                          </a:solidFill>
                          <a:latin typeface="+mn-lt"/>
                          <a:ea typeface="+mn-ea"/>
                          <a:cs typeface="+mn-cs"/>
                        </a:rPr>
                        <a:t>Routine and consistency flourishes ones relationship and was seen as vital for rangatahi to continue to seek assistance (3).</a:t>
                      </a:r>
                    </a:p>
                  </a:txBody>
                  <a:tcPr>
                    <a:solidFill>
                      <a:schemeClr val="bg1"/>
                    </a:solidFill>
                  </a:tcPr>
                </a:tc>
                <a:extLst>
                  <a:ext uri="{0D108BD9-81ED-4DB2-BD59-A6C34878D82A}">
                    <a16:rowId xmlns:a16="http://schemas.microsoft.com/office/drawing/2014/main" val="3017456789"/>
                  </a:ext>
                </a:extLst>
              </a:tr>
            </a:tbl>
          </a:graphicData>
        </a:graphic>
      </p:graphicFrame>
      <p:pic>
        <p:nvPicPr>
          <p:cNvPr id="75" name="Picture 74">
            <a:extLst>
              <a:ext uri="{FF2B5EF4-FFF2-40B4-BE49-F238E27FC236}">
                <a16:creationId xmlns:a16="http://schemas.microsoft.com/office/drawing/2014/main" id="{727C8FD1-5698-4506-B9D2-33E5195E183C}"/>
              </a:ext>
            </a:extLst>
          </p:cNvPr>
          <p:cNvPicPr>
            <a:picLocks noChangeAspect="1"/>
          </p:cNvPicPr>
          <p:nvPr/>
        </p:nvPicPr>
        <p:blipFill rotWithShape="1">
          <a:blip r:embed="rId5">
            <a:alphaModFix amt="5000"/>
          </a:blip>
          <a:srcRect l="-1" r="49814" b="28417"/>
          <a:stretch/>
        </p:blipFill>
        <p:spPr>
          <a:xfrm flipH="1">
            <a:off x="9676376" y="-106857"/>
            <a:ext cx="1194455" cy="7831490"/>
          </a:xfrm>
          <a:prstGeom prst="rect">
            <a:avLst/>
          </a:prstGeom>
        </p:spPr>
      </p:pic>
      <p:sp>
        <p:nvSpPr>
          <p:cNvPr id="94" name="Rectangle 93">
            <a:extLst>
              <a:ext uri="{FF2B5EF4-FFF2-40B4-BE49-F238E27FC236}">
                <a16:creationId xmlns:a16="http://schemas.microsoft.com/office/drawing/2014/main" id="{7FBEC0BF-D2EF-41BD-AB4F-4762C3464738}"/>
              </a:ext>
            </a:extLst>
          </p:cNvPr>
          <p:cNvSpPr/>
          <p:nvPr/>
        </p:nvSpPr>
        <p:spPr bwMode="gray">
          <a:xfrm>
            <a:off x="8050924" y="290457"/>
            <a:ext cx="2246014" cy="730816"/>
          </a:xfrm>
          <a:prstGeom prst="rect">
            <a:avLst/>
          </a:prstGeom>
          <a:noFill/>
          <a:ln w="19050" algn="ctr">
            <a:solidFill>
              <a:schemeClr val="accent5"/>
            </a:solidFill>
            <a:miter lim="800000"/>
            <a:headEnd/>
            <a:tailEnd/>
          </a:ln>
        </p:spPr>
        <p:txBody>
          <a:bodyPr wrap="square" lIns="88900" tIns="88900" rIns="88900" bIns="88900" rtlCol="0" anchor="ctr"/>
          <a:lstStyle/>
          <a:p>
            <a:pPr defTabSz="914400">
              <a:lnSpc>
                <a:spcPct val="106000"/>
              </a:lnSpc>
            </a:pPr>
            <a:r>
              <a:rPr lang="en-NZ" sz="900">
                <a:solidFill>
                  <a:srgbClr val="00828C"/>
                </a:solidFill>
              </a:rPr>
              <a:t>SOURCE:</a:t>
            </a:r>
          </a:p>
          <a:p>
            <a:pPr defTabSz="914400">
              <a:lnSpc>
                <a:spcPct val="106000"/>
              </a:lnSpc>
            </a:pPr>
            <a:r>
              <a:rPr lang="en-NZ" sz="900">
                <a:solidFill>
                  <a:srgbClr val="00828C"/>
                </a:solidFill>
              </a:rPr>
              <a:t>(1) Literature Review </a:t>
            </a:r>
          </a:p>
          <a:p>
            <a:pPr defTabSz="914400">
              <a:lnSpc>
                <a:spcPct val="106000"/>
              </a:lnSpc>
            </a:pPr>
            <a:r>
              <a:rPr lang="en-NZ" sz="900">
                <a:solidFill>
                  <a:srgbClr val="00828C"/>
                </a:solidFill>
              </a:rPr>
              <a:t>(2) Survey of the Workforce </a:t>
            </a:r>
          </a:p>
          <a:p>
            <a:pPr defTabSz="914400">
              <a:lnSpc>
                <a:spcPct val="106000"/>
              </a:lnSpc>
            </a:pPr>
            <a:r>
              <a:rPr lang="en-NZ" sz="900">
                <a:solidFill>
                  <a:srgbClr val="00828C"/>
                </a:solidFill>
              </a:rPr>
              <a:t>(3) Engagement Hui </a:t>
            </a:r>
            <a:endParaRPr lang="en-US" sz="900">
              <a:solidFill>
                <a:srgbClr val="00828C"/>
              </a:solidFill>
              <a:latin typeface="+mj-lt"/>
            </a:endParaRPr>
          </a:p>
        </p:txBody>
      </p:sp>
    </p:spTree>
    <p:extLst>
      <p:ext uri="{BB962C8B-B14F-4D97-AF65-F5344CB8AC3E}">
        <p14:creationId xmlns:p14="http://schemas.microsoft.com/office/powerpoint/2010/main" val="254249368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E1E544-4DC4-4E54-B15D-ED94A39E2307}"/>
              </a:ext>
            </a:extLst>
          </p:cNvPr>
          <p:cNvSpPr>
            <a:spLocks noGrp="1"/>
          </p:cNvSpPr>
          <p:nvPr>
            <p:ph type="title"/>
          </p:nvPr>
        </p:nvSpPr>
        <p:spPr>
          <a:xfrm>
            <a:off x="377824" y="684212"/>
            <a:ext cx="8926731" cy="638987"/>
          </a:xfrm>
        </p:spPr>
        <p:txBody>
          <a:bodyPr/>
          <a:lstStyle/>
          <a:p>
            <a:r>
              <a:rPr lang="en-NZ" err="1">
                <a:latin typeface="Calibri"/>
                <a:ea typeface="Open Sans"/>
                <a:cs typeface="Calibri"/>
              </a:rPr>
              <a:t>Te</a:t>
            </a:r>
            <a:r>
              <a:rPr lang="en-NZ">
                <a:latin typeface="Calibri"/>
                <a:ea typeface="Open Sans"/>
                <a:cs typeface="Calibri"/>
              </a:rPr>
              <a:t> Ao Mārama: </a:t>
            </a:r>
            <a:r>
              <a:rPr lang="en-NZ" b="0" err="1">
                <a:latin typeface="Calibri"/>
                <a:ea typeface="Open Sans"/>
                <a:cs typeface="Calibri"/>
              </a:rPr>
              <a:t>Whakamāhorahora</a:t>
            </a:r>
            <a:r>
              <a:rPr lang="en-NZ">
                <a:latin typeface="Calibri"/>
                <a:ea typeface="Open Sans"/>
                <a:cs typeface="Calibri"/>
              </a:rPr>
              <a:t> </a:t>
            </a:r>
            <a:r>
              <a:rPr lang="en-NZ" b="0">
                <a:latin typeface="Calibri"/>
                <a:ea typeface="Open Sans"/>
                <a:cs typeface="Calibri"/>
              </a:rPr>
              <a:t>| Unity | </a:t>
            </a:r>
            <a:r>
              <a:rPr lang="en-NZ" sz="2000" b="0" err="1">
                <a:solidFill>
                  <a:schemeClr val="tx1">
                    <a:lumMod val="50000"/>
                    <a:lumOff val="50000"/>
                  </a:schemeClr>
                </a:solidFill>
                <a:latin typeface="Calibri"/>
                <a:ea typeface="Open Sans"/>
                <a:cs typeface="Calibri"/>
              </a:rPr>
              <a:t>Te</a:t>
            </a:r>
            <a:r>
              <a:rPr lang="en-NZ" sz="2000" b="0">
                <a:solidFill>
                  <a:schemeClr val="tx1">
                    <a:lumMod val="50000"/>
                    <a:lumOff val="50000"/>
                  </a:schemeClr>
                </a:solidFill>
                <a:latin typeface="Calibri"/>
                <a:ea typeface="Open Sans"/>
                <a:cs typeface="Calibri"/>
              </a:rPr>
              <a:t> Kōrero ā </a:t>
            </a:r>
            <a:r>
              <a:rPr lang="en-NZ" sz="2000" b="0" err="1">
                <a:solidFill>
                  <a:schemeClr val="tx1">
                    <a:lumMod val="50000"/>
                    <a:lumOff val="50000"/>
                  </a:schemeClr>
                </a:solidFill>
                <a:latin typeface="Calibri"/>
                <a:ea typeface="Open Sans"/>
                <a:cs typeface="Calibri"/>
              </a:rPr>
              <a:t>ngā</a:t>
            </a:r>
            <a:r>
              <a:rPr lang="en-NZ" sz="2000" b="0">
                <a:solidFill>
                  <a:schemeClr val="tx1">
                    <a:lumMod val="50000"/>
                    <a:lumOff val="50000"/>
                  </a:schemeClr>
                </a:solidFill>
                <a:latin typeface="Calibri"/>
                <a:ea typeface="Open Sans"/>
                <a:cs typeface="Calibri"/>
              </a:rPr>
              <a:t> Rangatahi   </a:t>
            </a:r>
            <a:endParaRPr lang="en-NZ" sz="2000" b="0">
              <a:solidFill>
                <a:schemeClr val="tx1">
                  <a:lumMod val="50000"/>
                  <a:lumOff val="50000"/>
                </a:schemeClr>
              </a:solidFill>
            </a:endParaRPr>
          </a:p>
        </p:txBody>
      </p:sp>
      <p:sp>
        <p:nvSpPr>
          <p:cNvPr id="14" name="Speech Bubble: Rectangle with Corners Rounded 13">
            <a:extLst>
              <a:ext uri="{FF2B5EF4-FFF2-40B4-BE49-F238E27FC236}">
                <a16:creationId xmlns:a16="http://schemas.microsoft.com/office/drawing/2014/main" id="{B8544381-E46D-4FDF-8F3B-7BFFF75BC864}"/>
              </a:ext>
            </a:extLst>
          </p:cNvPr>
          <p:cNvSpPr/>
          <p:nvPr/>
        </p:nvSpPr>
        <p:spPr bwMode="gray">
          <a:xfrm>
            <a:off x="206703" y="4261174"/>
            <a:ext cx="3268011" cy="927124"/>
          </a:xfrm>
          <a:prstGeom prst="wedgeRoundRectCallout">
            <a:avLst>
              <a:gd name="adj1" fmla="val 57900"/>
              <a:gd name="adj2" fmla="val 26595"/>
              <a:gd name="adj3" fmla="val 16667"/>
            </a:avLst>
          </a:prstGeom>
          <a:noFill/>
          <a:ln w="19050" algn="ctr">
            <a:solidFill>
              <a:srgbClr val="007680"/>
            </a:solidFill>
            <a:miter lim="800000"/>
            <a:headEnd/>
            <a:tailEnd/>
          </a:ln>
          <a:effectLst/>
        </p:spPr>
        <p:txBody>
          <a:bodyPr wrap="square" lIns="88900" tIns="88900" rIns="88900" bIns="88900" rtlCol="0" anchor="ctr"/>
          <a:lstStyle/>
          <a:p>
            <a:pPr algn="ctr">
              <a:lnSpc>
                <a:spcPct val="106000"/>
              </a:lnSpc>
              <a:buFont typeface="Wingdings 2" pitchFamily="18" charset="2"/>
              <a:buNone/>
            </a:pPr>
            <a:r>
              <a:rPr lang="en-NZ" sz="1200" i="1"/>
              <a:t>“Ongoing support needs to be consistent for me to stay connected”</a:t>
            </a:r>
          </a:p>
        </p:txBody>
      </p:sp>
      <p:sp>
        <p:nvSpPr>
          <p:cNvPr id="15" name="Speech Bubble: Rectangle with Corners Rounded 14">
            <a:extLst>
              <a:ext uri="{FF2B5EF4-FFF2-40B4-BE49-F238E27FC236}">
                <a16:creationId xmlns:a16="http://schemas.microsoft.com/office/drawing/2014/main" id="{3A146932-B8BD-43BB-ABD6-5FDB9AB12FEB}"/>
              </a:ext>
            </a:extLst>
          </p:cNvPr>
          <p:cNvSpPr/>
          <p:nvPr/>
        </p:nvSpPr>
        <p:spPr bwMode="gray">
          <a:xfrm>
            <a:off x="7094858" y="4101718"/>
            <a:ext cx="3276382" cy="1542477"/>
          </a:xfrm>
          <a:prstGeom prst="wedgeRoundRectCallout">
            <a:avLst>
              <a:gd name="adj1" fmla="val -64195"/>
              <a:gd name="adj2" fmla="val 8526"/>
              <a:gd name="adj3" fmla="val 16667"/>
            </a:avLst>
          </a:prstGeom>
          <a:noFill/>
          <a:ln w="19050" algn="ctr">
            <a:solidFill>
              <a:srgbClr val="007680"/>
            </a:solidFill>
            <a:miter lim="800000"/>
            <a:headEnd/>
            <a:tailEnd/>
          </a:ln>
          <a:effectLst/>
        </p:spPr>
        <p:txBody>
          <a:bodyPr wrap="square" lIns="88900" tIns="88900" rIns="88900" bIns="88900" rtlCol="0" anchor="ctr"/>
          <a:lstStyle/>
          <a:p>
            <a:pPr algn="ctr">
              <a:lnSpc>
                <a:spcPct val="106000"/>
              </a:lnSpc>
            </a:pPr>
            <a:r>
              <a:rPr lang="en-NZ" sz="1200" i="1"/>
              <a:t>“I don’t want to have to tell my story multiple times to different health care providers throughout my journey at school” </a:t>
            </a:r>
          </a:p>
        </p:txBody>
      </p:sp>
      <p:grpSp>
        <p:nvGrpSpPr>
          <p:cNvPr id="16" name="Group 15">
            <a:extLst>
              <a:ext uri="{FF2B5EF4-FFF2-40B4-BE49-F238E27FC236}">
                <a16:creationId xmlns:a16="http://schemas.microsoft.com/office/drawing/2014/main" id="{87539E8D-E693-41E6-B4DE-F08DECAB0A20}"/>
              </a:ext>
            </a:extLst>
          </p:cNvPr>
          <p:cNvGrpSpPr/>
          <p:nvPr/>
        </p:nvGrpSpPr>
        <p:grpSpPr>
          <a:xfrm>
            <a:off x="3668337" y="2864361"/>
            <a:ext cx="2921876" cy="2921876"/>
            <a:chOff x="4786005" y="2395430"/>
            <a:chExt cx="2921876" cy="2921876"/>
          </a:xfrm>
        </p:grpSpPr>
        <p:sp>
          <p:nvSpPr>
            <p:cNvPr id="18" name="Oval 17">
              <a:extLst>
                <a:ext uri="{FF2B5EF4-FFF2-40B4-BE49-F238E27FC236}">
                  <a16:creationId xmlns:a16="http://schemas.microsoft.com/office/drawing/2014/main" id="{1A9F0DD4-2824-4A1E-9BE4-79B0887F435F}"/>
                </a:ext>
              </a:extLst>
            </p:cNvPr>
            <p:cNvSpPr/>
            <p:nvPr/>
          </p:nvSpPr>
          <p:spPr bwMode="gray">
            <a:xfrm>
              <a:off x="4786005" y="2395430"/>
              <a:ext cx="2921876" cy="2921876"/>
            </a:xfrm>
            <a:prstGeom prst="ellipse">
              <a:avLst/>
            </a:prstGeom>
            <a:solidFill>
              <a:srgbClr val="00768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20" name="Oval 19">
              <a:extLst>
                <a:ext uri="{FF2B5EF4-FFF2-40B4-BE49-F238E27FC236}">
                  <a16:creationId xmlns:a16="http://schemas.microsoft.com/office/drawing/2014/main" id="{F007718A-E9EE-420B-B3A4-E040C7C36453}"/>
                </a:ext>
              </a:extLst>
            </p:cNvPr>
            <p:cNvSpPr/>
            <p:nvPr/>
          </p:nvSpPr>
          <p:spPr bwMode="gray">
            <a:xfrm>
              <a:off x="5251516" y="2817757"/>
              <a:ext cx="1990852" cy="1990852"/>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grpSp>
      <p:sp>
        <p:nvSpPr>
          <p:cNvPr id="30" name="Speech Bubble: Rectangle with Corners Rounded 29">
            <a:extLst>
              <a:ext uri="{FF2B5EF4-FFF2-40B4-BE49-F238E27FC236}">
                <a16:creationId xmlns:a16="http://schemas.microsoft.com/office/drawing/2014/main" id="{6D3235DE-A60A-40E1-BBCA-B4B7438F4F35}"/>
              </a:ext>
            </a:extLst>
          </p:cNvPr>
          <p:cNvSpPr/>
          <p:nvPr/>
        </p:nvSpPr>
        <p:spPr bwMode="gray">
          <a:xfrm>
            <a:off x="206703" y="5502551"/>
            <a:ext cx="3542874" cy="1372912"/>
          </a:xfrm>
          <a:prstGeom prst="wedgeRoundRectCallout">
            <a:avLst>
              <a:gd name="adj1" fmla="val 60821"/>
              <a:gd name="adj2" fmla="val -43166"/>
              <a:gd name="adj3" fmla="val 16667"/>
            </a:avLst>
          </a:prstGeom>
          <a:noFill/>
          <a:ln w="19050" algn="ctr">
            <a:solidFill>
              <a:srgbClr val="007680"/>
            </a:solidFill>
            <a:miter lim="800000"/>
            <a:headEnd/>
            <a:tailEnd/>
          </a:ln>
          <a:effectLst/>
        </p:spPr>
        <p:txBody>
          <a:bodyPr wrap="square" lIns="88900" tIns="88900" rIns="88900" bIns="88900" rtlCol="0" anchor="ctr"/>
          <a:lstStyle/>
          <a:p>
            <a:pPr algn="ctr">
              <a:lnSpc>
                <a:spcPct val="106000"/>
              </a:lnSpc>
              <a:buFont typeface="Wingdings 2" pitchFamily="18" charset="2"/>
              <a:buNone/>
            </a:pPr>
            <a:r>
              <a:rPr lang="en-NZ" sz="1200" i="1"/>
              <a:t>“I think things should stay private unless you say so. </a:t>
            </a:r>
          </a:p>
          <a:p>
            <a:pPr algn="ctr">
              <a:lnSpc>
                <a:spcPct val="106000"/>
              </a:lnSpc>
              <a:buFont typeface="Wingdings 2" pitchFamily="18" charset="2"/>
              <a:buNone/>
            </a:pPr>
            <a:r>
              <a:rPr lang="en-NZ" sz="1200" i="1"/>
              <a:t>Privacy and keeping information confidential is important to me.”</a:t>
            </a:r>
          </a:p>
        </p:txBody>
      </p:sp>
      <p:sp>
        <p:nvSpPr>
          <p:cNvPr id="31" name="Speech Bubble: Rectangle with Corners Rounded 30">
            <a:extLst>
              <a:ext uri="{FF2B5EF4-FFF2-40B4-BE49-F238E27FC236}">
                <a16:creationId xmlns:a16="http://schemas.microsoft.com/office/drawing/2014/main" id="{A6055E2B-6C43-487D-8D31-FAB440CE8E4C}"/>
              </a:ext>
            </a:extLst>
          </p:cNvPr>
          <p:cNvSpPr/>
          <p:nvPr/>
        </p:nvSpPr>
        <p:spPr bwMode="gray">
          <a:xfrm>
            <a:off x="3350564" y="1317085"/>
            <a:ext cx="6836877" cy="986619"/>
          </a:xfrm>
          <a:prstGeom prst="wedgeRoundRectCallout">
            <a:avLst>
              <a:gd name="adj1" fmla="val -26735"/>
              <a:gd name="adj2" fmla="val 92913"/>
              <a:gd name="adj3" fmla="val 16667"/>
            </a:avLst>
          </a:prstGeom>
          <a:noFill/>
          <a:ln w="19050" algn="ctr">
            <a:solidFill>
              <a:srgbClr val="007680"/>
            </a:solidFill>
            <a:miter lim="800000"/>
            <a:headEnd/>
            <a:tailEnd/>
          </a:ln>
          <a:effectLst/>
        </p:spPr>
        <p:txBody>
          <a:bodyPr wrap="square" lIns="88900" tIns="88900" rIns="88900" bIns="88900" rtlCol="0" anchor="ctr"/>
          <a:lstStyle/>
          <a:p>
            <a:pPr algn="ctr">
              <a:lnSpc>
                <a:spcPct val="106000"/>
              </a:lnSpc>
              <a:buFont typeface="Wingdings 2" pitchFamily="18" charset="2"/>
              <a:buNone/>
            </a:pPr>
            <a:r>
              <a:rPr lang="en-NZ" sz="1200" i="1"/>
              <a:t>“I went to my local GP and I was scared to say what was actually wrong, I felt there was a power and age imbalance, so I didn’t open up.” </a:t>
            </a:r>
          </a:p>
        </p:txBody>
      </p:sp>
      <p:sp>
        <p:nvSpPr>
          <p:cNvPr id="32" name="TextBox 31">
            <a:extLst>
              <a:ext uri="{FF2B5EF4-FFF2-40B4-BE49-F238E27FC236}">
                <a16:creationId xmlns:a16="http://schemas.microsoft.com/office/drawing/2014/main" id="{A6959C5D-71EA-437E-BC80-AEEE45A4DCF1}"/>
              </a:ext>
            </a:extLst>
          </p:cNvPr>
          <p:cNvSpPr txBox="1"/>
          <p:nvPr/>
        </p:nvSpPr>
        <p:spPr>
          <a:xfrm>
            <a:off x="6629344" y="2434577"/>
            <a:ext cx="3741896" cy="1377416"/>
          </a:xfrm>
          <a:prstGeom prst="wedgeRoundRectCallout">
            <a:avLst>
              <a:gd name="adj1" fmla="val -61200"/>
              <a:gd name="adj2" fmla="val -16460"/>
              <a:gd name="adj3" fmla="val 16667"/>
            </a:avLst>
          </a:prstGeom>
          <a:noFill/>
          <a:ln w="19050" algn="ctr">
            <a:solidFill>
              <a:srgbClr val="007680"/>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r>
              <a:rPr lang="en-NZ" sz="1200" dirty="0"/>
              <a:t>“You’re just passed around from one person to the next. For the school, no matter what your problem, it was always just go see your social worker.”</a:t>
            </a:r>
          </a:p>
        </p:txBody>
      </p:sp>
      <p:sp>
        <p:nvSpPr>
          <p:cNvPr id="33" name="TextBox 32">
            <a:extLst>
              <a:ext uri="{FF2B5EF4-FFF2-40B4-BE49-F238E27FC236}">
                <a16:creationId xmlns:a16="http://schemas.microsoft.com/office/drawing/2014/main" id="{66D2698B-50CA-480F-B331-2819069E46DF}"/>
              </a:ext>
            </a:extLst>
          </p:cNvPr>
          <p:cNvSpPr txBox="1"/>
          <p:nvPr/>
        </p:nvSpPr>
        <p:spPr>
          <a:xfrm>
            <a:off x="4940300" y="5933921"/>
            <a:ext cx="5430940" cy="941542"/>
          </a:xfrm>
          <a:prstGeom prst="wedgeRoundRectCallout">
            <a:avLst>
              <a:gd name="adj1" fmla="val -34006"/>
              <a:gd name="adj2" fmla="val -73697"/>
              <a:gd name="adj3" fmla="val 16667"/>
            </a:avLst>
          </a:prstGeom>
          <a:noFill/>
          <a:ln w="19050" algn="ctr">
            <a:solidFill>
              <a:srgbClr val="007680"/>
            </a:solidFill>
            <a:miter lim="800000"/>
            <a:headEnd/>
            <a:tailEnd/>
          </a:ln>
          <a:effectLst/>
        </p:spPr>
        <p:txBody>
          <a:bodyPr wrap="square" lIns="88900" tIns="88900" rIns="88900" bIns="88900" rtlCol="0" anchor="ctr"/>
          <a:lstStyle>
            <a:defPPr>
              <a:defRPr lang="en-US"/>
            </a:defPPr>
            <a:lvl1pPr algn="ctr">
              <a:lnSpc>
                <a:spcPct val="106000"/>
              </a:lnSpc>
              <a:buFont typeface="Wingdings 2" pitchFamily="18" charset="2"/>
              <a:buNone/>
              <a:defRPr sz="1400" i="1"/>
            </a:lvl1pPr>
          </a:lstStyle>
          <a:p>
            <a:pPr algn="ctr">
              <a:lnSpc>
                <a:spcPct val="106000"/>
              </a:lnSpc>
            </a:pPr>
            <a:r>
              <a:rPr lang="en-NZ" sz="1200" i="1"/>
              <a:t>“At the moment my care is not connected and there are a wide range of professionals looking out for me who don’t seem to talk to each other”</a:t>
            </a:r>
          </a:p>
        </p:txBody>
      </p:sp>
      <p:sp>
        <p:nvSpPr>
          <p:cNvPr id="17" name="Text Placeholder 1">
            <a:extLst>
              <a:ext uri="{FF2B5EF4-FFF2-40B4-BE49-F238E27FC236}">
                <a16:creationId xmlns:a16="http://schemas.microsoft.com/office/drawing/2014/main" id="{6725BB01-7614-4C91-804E-FB0DF49F23B5}"/>
              </a:ext>
            </a:extLst>
          </p:cNvPr>
          <p:cNvSpPr txBox="1">
            <a:spLocks/>
          </p:cNvSpPr>
          <p:nvPr/>
        </p:nvSpPr>
        <p:spPr>
          <a:xfrm>
            <a:off x="4811501" y="288279"/>
            <a:ext cx="7067159" cy="334388"/>
          </a:xfrm>
          <a:prstGeom prst="rect">
            <a:avLst/>
          </a:prstGeom>
        </p:spPr>
        <p:txBody>
          <a:bodyPr vert="horz" lIns="0" tIns="0" rIns="0" bIns="0" rtlCol="0">
            <a:noAutofit/>
          </a:bodyPr>
          <a:lstStyle>
            <a:lvl1pPr marL="0" indent="0" algn="l" defTabSz="785202" rtl="0" eaLnBrk="1" latinLnBrk="0" hangingPunct="1">
              <a:spcBef>
                <a:spcPts val="0"/>
              </a:spcBef>
              <a:spcAft>
                <a:spcPts val="859"/>
              </a:spcAft>
              <a:buSzPct val="100000"/>
              <a:buFontTx/>
              <a:buNone/>
              <a:defRPr sz="1579" b="0" kern="1200">
                <a:solidFill>
                  <a:srgbClr val="575757"/>
                </a:solidFill>
                <a:latin typeface="+mn-lt"/>
                <a:ea typeface="+mn-ea"/>
                <a:cs typeface="Calibri Light" panose="020F0302020204030204" pitchFamily="34" charset="0"/>
              </a:defRPr>
            </a:lvl1pPr>
            <a:lvl2pPr marL="119961" indent="-119961" algn="l" defTabSz="785202" rtl="0" eaLnBrk="1" latinLnBrk="0" hangingPunct="1">
              <a:spcBef>
                <a:spcPts val="0"/>
              </a:spcBef>
              <a:spcAft>
                <a:spcPts val="859"/>
              </a:spcAft>
              <a:buClrTx/>
              <a:buSzPct val="100000"/>
              <a:buFont typeface="Arial" panose="020B0604020202020204" pitchFamily="34" charset="0"/>
              <a:buChar char="•"/>
              <a:defRPr lang="en-US" sz="1116" b="1" kern="1200" dirty="0" smtClean="0">
                <a:solidFill>
                  <a:schemeClr val="tx1"/>
                </a:solidFill>
                <a:latin typeface="+mj-lt"/>
                <a:ea typeface="+mn-ea"/>
                <a:cs typeface="Calibri Light" panose="020F0302020204030204" pitchFamily="34" charset="0"/>
              </a:defRPr>
            </a:lvl2pPr>
            <a:lvl3pPr marL="261735"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dirty="0" smtClean="0">
                <a:solidFill>
                  <a:schemeClr val="tx1"/>
                </a:solidFill>
                <a:latin typeface="+mn-lt"/>
                <a:ea typeface="+mn-ea"/>
                <a:cs typeface="Calibri Light" panose="020F0302020204030204" pitchFamily="34" charset="0"/>
              </a:defRPr>
            </a:lvl3pPr>
            <a:lvl4pPr marL="403506"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baseline="0" dirty="0" smtClean="0">
                <a:solidFill>
                  <a:schemeClr val="tx1"/>
                </a:solidFill>
                <a:latin typeface="+mn-lt"/>
                <a:ea typeface="+mn-ea"/>
                <a:cs typeface="Calibri Light" panose="020F0302020204030204" pitchFamily="34" charset="0"/>
              </a:defRPr>
            </a:lvl4pPr>
            <a:lvl5pPr marL="545279" indent="-119961" algn="l" defTabSz="685689" rtl="0" eaLnBrk="1" latinLnBrk="0" hangingPunct="1">
              <a:spcBef>
                <a:spcPts val="0"/>
              </a:spcBef>
              <a:spcAft>
                <a:spcPts val="859"/>
              </a:spcAft>
              <a:buClrTx/>
              <a:buSzPct val="100000"/>
              <a:buFont typeface="Arial" panose="020B0604020202020204" pitchFamily="34" charset="0"/>
              <a:buChar char="−"/>
              <a:tabLst/>
              <a:defRPr lang="en-US" sz="1116" kern="1200" baseline="0" dirty="0" smtClean="0">
                <a:solidFill>
                  <a:schemeClr val="tx1"/>
                </a:solidFill>
                <a:latin typeface="+mn-lt"/>
                <a:ea typeface="+mn-ea"/>
                <a:cs typeface="Calibri Light" panose="020F0302020204030204" pitchFamily="34" charset="0"/>
              </a:defRPr>
            </a:lvl5pPr>
            <a:lvl6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6pPr>
            <a:lvl7pPr marL="457520" indent="-151477" algn="l" defTabSz="785202" rtl="0" eaLnBrk="1" latinLnBrk="0" hangingPunct="1">
              <a:spcBef>
                <a:spcPts val="0"/>
              </a:spcBef>
              <a:spcAft>
                <a:spcPts val="859"/>
              </a:spcAft>
              <a:buFont typeface="Verdana" panose="020B0604030504040204" pitchFamily="34" charset="0"/>
              <a:buChar char="−"/>
              <a:defRPr sz="1030" kern="1200">
                <a:solidFill>
                  <a:schemeClr val="tx1"/>
                </a:solidFill>
                <a:latin typeface="+mn-lt"/>
                <a:ea typeface="+mn-ea"/>
                <a:cs typeface="+mn-cs"/>
              </a:defRPr>
            </a:lvl7pPr>
            <a:lvl8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8pPr>
            <a:lvl9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9pPr>
          </a:lstStyle>
          <a:p>
            <a:endParaRPr lang="en-NZ" sz="2000"/>
          </a:p>
        </p:txBody>
      </p:sp>
      <p:sp>
        <p:nvSpPr>
          <p:cNvPr id="23" name="Speech Bubble: Rectangle with Corners Rounded 22">
            <a:extLst>
              <a:ext uri="{FF2B5EF4-FFF2-40B4-BE49-F238E27FC236}">
                <a16:creationId xmlns:a16="http://schemas.microsoft.com/office/drawing/2014/main" id="{9BDF2E0B-A512-4D59-BE4B-4088AA2FEDA7}"/>
              </a:ext>
            </a:extLst>
          </p:cNvPr>
          <p:cNvSpPr/>
          <p:nvPr/>
        </p:nvSpPr>
        <p:spPr bwMode="gray">
          <a:xfrm>
            <a:off x="206703" y="2795673"/>
            <a:ext cx="3143861" cy="1122043"/>
          </a:xfrm>
          <a:prstGeom prst="wedgeRoundRectCallout">
            <a:avLst>
              <a:gd name="adj1" fmla="val 61234"/>
              <a:gd name="adj2" fmla="val 49911"/>
              <a:gd name="adj3" fmla="val 16667"/>
            </a:avLst>
          </a:prstGeom>
          <a:noFill/>
          <a:ln w="19050" algn="ctr">
            <a:solidFill>
              <a:srgbClr val="007680"/>
            </a:solidFill>
            <a:miter lim="800000"/>
            <a:headEnd/>
            <a:tailEnd/>
          </a:ln>
          <a:effectLst/>
        </p:spPr>
        <p:txBody>
          <a:bodyPr wrap="square" lIns="88900" tIns="88900" rIns="88900" bIns="88900" rtlCol="0" anchor="ctr"/>
          <a:lstStyle/>
          <a:p>
            <a:pPr algn="ctr">
              <a:lnSpc>
                <a:spcPct val="106000"/>
              </a:lnSpc>
              <a:buFont typeface="Wingdings 2" pitchFamily="18" charset="2"/>
              <a:buNone/>
            </a:pPr>
            <a:r>
              <a:rPr lang="en-NZ" sz="1200" i="1"/>
              <a:t>“I want transparency of what is happening next in my health journey.” </a:t>
            </a:r>
          </a:p>
        </p:txBody>
      </p:sp>
      <p:grpSp>
        <p:nvGrpSpPr>
          <p:cNvPr id="56" name="object 259">
            <a:extLst>
              <a:ext uri="{FF2B5EF4-FFF2-40B4-BE49-F238E27FC236}">
                <a16:creationId xmlns:a16="http://schemas.microsoft.com/office/drawing/2014/main" id="{E41646FB-028E-4B22-91CA-A9E91E06344F}"/>
              </a:ext>
            </a:extLst>
          </p:cNvPr>
          <p:cNvGrpSpPr/>
          <p:nvPr/>
        </p:nvGrpSpPr>
        <p:grpSpPr>
          <a:xfrm>
            <a:off x="4761070" y="3329873"/>
            <a:ext cx="736407" cy="1947667"/>
            <a:chOff x="11870174" y="7133039"/>
            <a:chExt cx="906144" cy="2898140"/>
          </a:xfrm>
        </p:grpSpPr>
        <p:pic>
          <p:nvPicPr>
            <p:cNvPr id="57" name="object 260">
              <a:extLst>
                <a:ext uri="{FF2B5EF4-FFF2-40B4-BE49-F238E27FC236}">
                  <a16:creationId xmlns:a16="http://schemas.microsoft.com/office/drawing/2014/main" id="{91D91C5C-FBFB-4E81-979C-E5C4B08289EA}"/>
                </a:ext>
              </a:extLst>
            </p:cNvPr>
            <p:cNvPicPr/>
            <p:nvPr/>
          </p:nvPicPr>
          <p:blipFill>
            <a:blip r:embed="rId3" cstate="print"/>
            <a:stretch>
              <a:fillRect/>
            </a:stretch>
          </p:blipFill>
          <p:spPr>
            <a:xfrm>
              <a:off x="11870174" y="7212941"/>
              <a:ext cx="905800" cy="2817614"/>
            </a:xfrm>
            <a:prstGeom prst="rect">
              <a:avLst/>
            </a:prstGeom>
          </p:spPr>
        </p:pic>
        <p:pic>
          <p:nvPicPr>
            <p:cNvPr id="58" name="object 261">
              <a:extLst>
                <a:ext uri="{FF2B5EF4-FFF2-40B4-BE49-F238E27FC236}">
                  <a16:creationId xmlns:a16="http://schemas.microsoft.com/office/drawing/2014/main" id="{A5DD7D11-D0F4-431D-AFC9-DC809816A0B7}"/>
                </a:ext>
              </a:extLst>
            </p:cNvPr>
            <p:cNvPicPr/>
            <p:nvPr/>
          </p:nvPicPr>
          <p:blipFill>
            <a:blip r:embed="rId4" cstate="print"/>
            <a:stretch>
              <a:fillRect/>
            </a:stretch>
          </p:blipFill>
          <p:spPr>
            <a:xfrm>
              <a:off x="12273772" y="7141605"/>
              <a:ext cx="199725" cy="323529"/>
            </a:xfrm>
            <a:prstGeom prst="rect">
              <a:avLst/>
            </a:prstGeom>
          </p:spPr>
        </p:pic>
        <p:sp>
          <p:nvSpPr>
            <p:cNvPr id="59" name="object 262">
              <a:extLst>
                <a:ext uri="{FF2B5EF4-FFF2-40B4-BE49-F238E27FC236}">
                  <a16:creationId xmlns:a16="http://schemas.microsoft.com/office/drawing/2014/main" id="{1E9B2215-F233-4AAD-88F1-D2212C4E6389}"/>
                </a:ext>
              </a:extLst>
            </p:cNvPr>
            <p:cNvSpPr/>
            <p:nvPr/>
          </p:nvSpPr>
          <p:spPr>
            <a:xfrm>
              <a:off x="12424471" y="7456184"/>
              <a:ext cx="33655" cy="46990"/>
            </a:xfrm>
            <a:custGeom>
              <a:avLst/>
              <a:gdLst/>
              <a:ahLst/>
              <a:cxnLst/>
              <a:rect l="l" t="t" r="r" b="b"/>
              <a:pathLst>
                <a:path w="33654" h="46990">
                  <a:moveTo>
                    <a:pt x="14051" y="0"/>
                  </a:moveTo>
                  <a:lnTo>
                    <a:pt x="10127" y="2762"/>
                  </a:lnTo>
                  <a:lnTo>
                    <a:pt x="5408" y="7274"/>
                  </a:lnTo>
                  <a:lnTo>
                    <a:pt x="1497" y="14020"/>
                  </a:lnTo>
                  <a:lnTo>
                    <a:pt x="0" y="23486"/>
                  </a:lnTo>
                  <a:lnTo>
                    <a:pt x="1414" y="32637"/>
                  </a:lnTo>
                  <a:lnTo>
                    <a:pt x="4955" y="40030"/>
                  </a:lnTo>
                  <a:lnTo>
                    <a:pt x="10204" y="44972"/>
                  </a:lnTo>
                  <a:lnTo>
                    <a:pt x="16742" y="46773"/>
                  </a:lnTo>
                  <a:lnTo>
                    <a:pt x="23310" y="44972"/>
                  </a:lnTo>
                  <a:lnTo>
                    <a:pt x="28611" y="40030"/>
                  </a:lnTo>
                  <a:lnTo>
                    <a:pt x="32153" y="32637"/>
                  </a:lnTo>
                  <a:lnTo>
                    <a:pt x="33444" y="23486"/>
                  </a:lnTo>
                  <a:lnTo>
                    <a:pt x="33444" y="16198"/>
                  </a:lnTo>
                  <a:lnTo>
                    <a:pt x="31161" y="9790"/>
                  </a:lnTo>
                  <a:lnTo>
                    <a:pt x="27517" y="5539"/>
                  </a:lnTo>
                  <a:lnTo>
                    <a:pt x="25978" y="6586"/>
                  </a:lnTo>
                  <a:lnTo>
                    <a:pt x="23046" y="8387"/>
                  </a:lnTo>
                  <a:lnTo>
                    <a:pt x="25789" y="11675"/>
                  </a:lnTo>
                  <a:lnTo>
                    <a:pt x="27810" y="17015"/>
                  </a:lnTo>
                  <a:lnTo>
                    <a:pt x="27810" y="34512"/>
                  </a:lnTo>
                  <a:lnTo>
                    <a:pt x="21957" y="42197"/>
                  </a:lnTo>
                  <a:lnTo>
                    <a:pt x="11486" y="42197"/>
                  </a:lnTo>
                  <a:lnTo>
                    <a:pt x="4910" y="34983"/>
                  </a:lnTo>
                  <a:lnTo>
                    <a:pt x="5329" y="11926"/>
                  </a:lnTo>
                  <a:lnTo>
                    <a:pt x="9444" y="9727"/>
                  </a:lnTo>
                  <a:lnTo>
                    <a:pt x="14062" y="5340"/>
                  </a:lnTo>
                  <a:lnTo>
                    <a:pt x="14051" y="0"/>
                  </a:lnTo>
                  <a:close/>
                </a:path>
              </a:pathLst>
            </a:custGeom>
            <a:solidFill>
              <a:srgbClr val="92C631"/>
            </a:solidFill>
          </p:spPr>
          <p:txBody>
            <a:bodyPr wrap="square" lIns="0" tIns="0" rIns="0" bIns="0" rtlCol="0"/>
            <a:lstStyle/>
            <a:p>
              <a:endParaRPr/>
            </a:p>
          </p:txBody>
        </p:sp>
        <p:pic>
          <p:nvPicPr>
            <p:cNvPr id="60" name="object 263">
              <a:extLst>
                <a:ext uri="{FF2B5EF4-FFF2-40B4-BE49-F238E27FC236}">
                  <a16:creationId xmlns:a16="http://schemas.microsoft.com/office/drawing/2014/main" id="{0125D168-60F3-472E-A437-8DF5057D5DFC}"/>
                </a:ext>
              </a:extLst>
            </p:cNvPr>
            <p:cNvPicPr/>
            <p:nvPr/>
          </p:nvPicPr>
          <p:blipFill>
            <a:blip r:embed="rId5" cstate="print"/>
            <a:stretch>
              <a:fillRect/>
            </a:stretch>
          </p:blipFill>
          <p:spPr>
            <a:xfrm>
              <a:off x="12085527" y="7133039"/>
              <a:ext cx="278290" cy="436813"/>
            </a:xfrm>
            <a:prstGeom prst="rect">
              <a:avLst/>
            </a:prstGeom>
          </p:spPr>
        </p:pic>
      </p:grpSp>
      <p:sp>
        <p:nvSpPr>
          <p:cNvPr id="61" name="Speech Bubble: Rectangle with Corners Rounded 60">
            <a:extLst>
              <a:ext uri="{FF2B5EF4-FFF2-40B4-BE49-F238E27FC236}">
                <a16:creationId xmlns:a16="http://schemas.microsoft.com/office/drawing/2014/main" id="{6CBA9759-3A38-40CD-802C-7EFDA6B41266}"/>
              </a:ext>
            </a:extLst>
          </p:cNvPr>
          <p:cNvSpPr/>
          <p:nvPr/>
        </p:nvSpPr>
        <p:spPr bwMode="gray">
          <a:xfrm>
            <a:off x="206703" y="1133382"/>
            <a:ext cx="2924424" cy="1556622"/>
          </a:xfrm>
          <a:prstGeom prst="wedgeRoundRectCallout">
            <a:avLst>
              <a:gd name="adj1" fmla="val 83268"/>
              <a:gd name="adj2" fmla="val 73371"/>
              <a:gd name="adj3" fmla="val 16667"/>
            </a:avLst>
          </a:prstGeom>
          <a:noFill/>
          <a:ln w="19050" algn="ctr">
            <a:solidFill>
              <a:srgbClr val="007680"/>
            </a:solidFill>
            <a:miter lim="800000"/>
            <a:headEnd/>
            <a:tailEnd/>
          </a:ln>
          <a:effectLst/>
        </p:spPr>
        <p:txBody>
          <a:bodyPr wrap="square" lIns="88900" tIns="88900" rIns="88900" bIns="88900" rtlCol="0" anchor="ctr"/>
          <a:lstStyle/>
          <a:p>
            <a:pPr algn="ctr">
              <a:lnSpc>
                <a:spcPct val="106000"/>
              </a:lnSpc>
              <a:buFont typeface="Wingdings 2" pitchFamily="18" charset="2"/>
              <a:buNone/>
            </a:pPr>
            <a:r>
              <a:rPr lang="en-NZ" sz="1200" i="1"/>
              <a:t>“It is important for me to be informed whether or not I can take a support person to my referred appointment.”</a:t>
            </a:r>
          </a:p>
        </p:txBody>
      </p:sp>
      <p:cxnSp>
        <p:nvCxnSpPr>
          <p:cNvPr id="26" name="Straight Connector 25">
            <a:extLst>
              <a:ext uri="{FF2B5EF4-FFF2-40B4-BE49-F238E27FC236}">
                <a16:creationId xmlns:a16="http://schemas.microsoft.com/office/drawing/2014/main" id="{44F646F0-1978-4AD8-8612-A2E9AB855150}"/>
              </a:ext>
            </a:extLst>
          </p:cNvPr>
          <p:cNvCxnSpPr>
            <a:cxnSpLocks/>
          </p:cNvCxnSpPr>
          <p:nvPr/>
        </p:nvCxnSpPr>
        <p:spPr>
          <a:xfrm flipH="1">
            <a:off x="374086" y="1046840"/>
            <a:ext cx="9943640" cy="0"/>
          </a:xfrm>
          <a:prstGeom prst="line">
            <a:avLst/>
          </a:prstGeom>
          <a:ln w="19050">
            <a:solidFill>
              <a:srgbClr val="007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76006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E1E544-4DC4-4E54-B15D-ED94A39E2307}"/>
              </a:ext>
            </a:extLst>
          </p:cNvPr>
          <p:cNvSpPr>
            <a:spLocks noGrp="1"/>
          </p:cNvSpPr>
          <p:nvPr>
            <p:ph type="title"/>
          </p:nvPr>
        </p:nvSpPr>
        <p:spPr>
          <a:xfrm>
            <a:off x="377824" y="684212"/>
            <a:ext cx="8579353" cy="648641"/>
          </a:xfrm>
        </p:spPr>
        <p:txBody>
          <a:bodyPr/>
          <a:lstStyle/>
          <a:p>
            <a:r>
              <a:rPr lang="en-NZ" err="1">
                <a:latin typeface="Calibri"/>
                <a:ea typeface="Open Sans"/>
                <a:cs typeface="Calibri"/>
              </a:rPr>
              <a:t>Te</a:t>
            </a:r>
            <a:r>
              <a:rPr lang="en-NZ">
                <a:latin typeface="Calibri"/>
                <a:ea typeface="Open Sans"/>
                <a:cs typeface="Calibri"/>
              </a:rPr>
              <a:t> </a:t>
            </a:r>
            <a:r>
              <a:rPr lang="en-NZ" err="1">
                <a:latin typeface="Calibri"/>
                <a:ea typeface="Open Sans"/>
                <a:cs typeface="Calibri"/>
              </a:rPr>
              <a:t>Ao</a:t>
            </a:r>
            <a:r>
              <a:rPr lang="en-NZ">
                <a:latin typeface="Calibri"/>
                <a:ea typeface="Open Sans"/>
                <a:cs typeface="Calibri"/>
              </a:rPr>
              <a:t> </a:t>
            </a:r>
            <a:r>
              <a:rPr lang="en-NZ" err="1">
                <a:latin typeface="Calibri"/>
                <a:ea typeface="Open Sans"/>
                <a:cs typeface="Calibri"/>
              </a:rPr>
              <a:t>Mārama</a:t>
            </a:r>
            <a:r>
              <a:rPr lang="en-NZ">
                <a:latin typeface="Calibri"/>
                <a:ea typeface="Open Sans"/>
                <a:cs typeface="Calibri"/>
              </a:rPr>
              <a:t>: </a:t>
            </a:r>
            <a:r>
              <a:rPr lang="en-NZ" b="0" err="1">
                <a:latin typeface="Calibri"/>
                <a:ea typeface="Open Sans"/>
                <a:cs typeface="Calibri"/>
              </a:rPr>
              <a:t>Whakamāhorahora</a:t>
            </a:r>
            <a:r>
              <a:rPr lang="en-NZ">
                <a:latin typeface="Calibri"/>
                <a:ea typeface="Open Sans"/>
                <a:cs typeface="Calibri"/>
              </a:rPr>
              <a:t> </a:t>
            </a:r>
            <a:r>
              <a:rPr lang="en-NZ" b="0">
                <a:latin typeface="Calibri"/>
                <a:ea typeface="Open Sans"/>
                <a:cs typeface="Calibri"/>
              </a:rPr>
              <a:t>| Unity | </a:t>
            </a:r>
            <a:r>
              <a:rPr lang="en-NZ" sz="2000" b="0" err="1">
                <a:solidFill>
                  <a:schemeClr val="tx1">
                    <a:lumMod val="50000"/>
                    <a:lumOff val="50000"/>
                  </a:schemeClr>
                </a:solidFill>
                <a:latin typeface="Calibri"/>
                <a:ea typeface="Open Sans"/>
                <a:cs typeface="Calibri"/>
              </a:rPr>
              <a:t>Te</a:t>
            </a:r>
            <a:r>
              <a:rPr lang="en-NZ" sz="2000" b="0">
                <a:solidFill>
                  <a:schemeClr val="tx1">
                    <a:lumMod val="50000"/>
                    <a:lumOff val="50000"/>
                  </a:schemeClr>
                </a:solidFill>
                <a:latin typeface="Calibri"/>
                <a:ea typeface="Open Sans"/>
                <a:cs typeface="Calibri"/>
              </a:rPr>
              <a:t> Kōrero ā </a:t>
            </a:r>
            <a:r>
              <a:rPr lang="en-NZ" sz="2000" b="0" err="1">
                <a:solidFill>
                  <a:schemeClr val="tx1">
                    <a:lumMod val="50000"/>
                    <a:lumOff val="50000"/>
                  </a:schemeClr>
                </a:solidFill>
                <a:latin typeface="Calibri"/>
                <a:ea typeface="Open Sans"/>
                <a:cs typeface="Calibri"/>
              </a:rPr>
              <a:t>ngā</a:t>
            </a:r>
            <a:r>
              <a:rPr lang="en-NZ" sz="2000" b="0">
                <a:solidFill>
                  <a:schemeClr val="tx1">
                    <a:lumMod val="50000"/>
                    <a:lumOff val="50000"/>
                  </a:schemeClr>
                </a:solidFill>
                <a:latin typeface="Calibri"/>
                <a:ea typeface="Open Sans"/>
                <a:cs typeface="Calibri"/>
              </a:rPr>
              <a:t> </a:t>
            </a:r>
            <a:r>
              <a:rPr lang="en-NZ" sz="2000" b="0" err="1">
                <a:solidFill>
                  <a:schemeClr val="tx1">
                    <a:lumMod val="50000"/>
                    <a:lumOff val="50000"/>
                  </a:schemeClr>
                </a:solidFill>
                <a:latin typeface="Calibri"/>
                <a:ea typeface="Open Sans"/>
                <a:cs typeface="Calibri"/>
              </a:rPr>
              <a:t>Kaimahi</a:t>
            </a:r>
            <a:br>
              <a:rPr lang="en-NZ">
                <a:latin typeface="Calibri"/>
                <a:ea typeface="Open Sans"/>
                <a:cs typeface="Calibri"/>
              </a:rPr>
            </a:br>
            <a:endParaRPr lang="en-NZ"/>
          </a:p>
        </p:txBody>
      </p:sp>
      <p:cxnSp>
        <p:nvCxnSpPr>
          <p:cNvPr id="21" name="Straight Connector 20">
            <a:extLst>
              <a:ext uri="{FF2B5EF4-FFF2-40B4-BE49-F238E27FC236}">
                <a16:creationId xmlns:a16="http://schemas.microsoft.com/office/drawing/2014/main" id="{DDC2B60A-DECF-4D84-A122-A5A763FABC53}"/>
              </a:ext>
            </a:extLst>
          </p:cNvPr>
          <p:cNvCxnSpPr>
            <a:cxnSpLocks/>
          </p:cNvCxnSpPr>
          <p:nvPr/>
        </p:nvCxnSpPr>
        <p:spPr>
          <a:xfrm flipH="1">
            <a:off x="320572" y="1075990"/>
            <a:ext cx="10050668" cy="0"/>
          </a:xfrm>
          <a:prstGeom prst="line">
            <a:avLst/>
          </a:prstGeom>
          <a:ln w="19050">
            <a:solidFill>
              <a:srgbClr val="007680"/>
            </a:solidFill>
          </a:ln>
        </p:spPr>
        <p:style>
          <a:lnRef idx="1">
            <a:schemeClr val="accent1"/>
          </a:lnRef>
          <a:fillRef idx="0">
            <a:schemeClr val="accent1"/>
          </a:fillRef>
          <a:effectRef idx="0">
            <a:schemeClr val="accent1"/>
          </a:effectRef>
          <a:fontRef idx="minor">
            <a:schemeClr val="tx1"/>
          </a:fontRef>
        </p:style>
      </p:cxnSp>
      <p:sp>
        <p:nvSpPr>
          <p:cNvPr id="14" name="Speech Bubble: Rectangle with Corners Rounded 13">
            <a:extLst>
              <a:ext uri="{FF2B5EF4-FFF2-40B4-BE49-F238E27FC236}">
                <a16:creationId xmlns:a16="http://schemas.microsoft.com/office/drawing/2014/main" id="{B8544381-E46D-4FDF-8F3B-7BFFF75BC864}"/>
              </a:ext>
            </a:extLst>
          </p:cNvPr>
          <p:cNvSpPr/>
          <p:nvPr/>
        </p:nvSpPr>
        <p:spPr bwMode="gray">
          <a:xfrm>
            <a:off x="377825" y="1225043"/>
            <a:ext cx="2670560" cy="2921874"/>
          </a:xfrm>
          <a:prstGeom prst="wedgeRoundRectCallout">
            <a:avLst>
              <a:gd name="adj1" fmla="val 72081"/>
              <a:gd name="adj2" fmla="val 35683"/>
              <a:gd name="adj3" fmla="val 16667"/>
            </a:avLst>
          </a:prstGeom>
          <a:noFill/>
          <a:ln w="19050" algn="ctr">
            <a:solidFill>
              <a:srgbClr val="007680"/>
            </a:solidFill>
            <a:miter lim="800000"/>
            <a:headEnd/>
            <a:tailEnd/>
          </a:ln>
          <a:effectLst/>
        </p:spPr>
        <p:txBody>
          <a:bodyPr wrap="square" lIns="88900" tIns="88900" rIns="88900" bIns="88900" rtlCol="0" anchor="ctr"/>
          <a:lstStyle/>
          <a:p>
            <a:pPr algn="ctr">
              <a:lnSpc>
                <a:spcPct val="106000"/>
              </a:lnSpc>
              <a:buFont typeface="Wingdings 2" pitchFamily="18" charset="2"/>
              <a:buNone/>
            </a:pPr>
            <a:r>
              <a:rPr lang="en-NZ" sz="1200" i="1"/>
              <a:t>“I believe rangatahi are a really unique population in a unique time of there lives where they need to be celebrated and reminded of their uniqueness and limitless potential, as well as being supported where they need to, to enhance their mana and prevent their mauri from languishing.”</a:t>
            </a:r>
          </a:p>
        </p:txBody>
      </p:sp>
      <p:sp>
        <p:nvSpPr>
          <p:cNvPr id="15" name="Speech Bubble: Rectangle with Corners Rounded 14">
            <a:extLst>
              <a:ext uri="{FF2B5EF4-FFF2-40B4-BE49-F238E27FC236}">
                <a16:creationId xmlns:a16="http://schemas.microsoft.com/office/drawing/2014/main" id="{3A146932-B8BD-43BB-ABD6-5FDB9AB12FEB}"/>
              </a:ext>
            </a:extLst>
          </p:cNvPr>
          <p:cNvSpPr/>
          <p:nvPr/>
        </p:nvSpPr>
        <p:spPr bwMode="gray">
          <a:xfrm>
            <a:off x="6764973" y="4823915"/>
            <a:ext cx="3606267" cy="886914"/>
          </a:xfrm>
          <a:prstGeom prst="wedgeRoundRectCallout">
            <a:avLst>
              <a:gd name="adj1" fmla="val -57560"/>
              <a:gd name="adj2" fmla="val -7568"/>
              <a:gd name="adj3" fmla="val 16667"/>
            </a:avLst>
          </a:prstGeom>
          <a:noFill/>
          <a:ln w="19050" algn="ctr">
            <a:solidFill>
              <a:srgbClr val="007680"/>
            </a:solidFill>
            <a:miter lim="800000"/>
            <a:headEnd/>
            <a:tailEnd/>
          </a:ln>
          <a:effectLst/>
        </p:spPr>
        <p:txBody>
          <a:bodyPr wrap="square" lIns="88900" tIns="88900" rIns="88900" bIns="88900" rtlCol="0" anchor="ctr"/>
          <a:lstStyle/>
          <a:p>
            <a:pPr algn="ctr">
              <a:lnSpc>
                <a:spcPct val="106000"/>
              </a:lnSpc>
              <a:buFont typeface="Wingdings 2" pitchFamily="18" charset="2"/>
              <a:buNone/>
            </a:pPr>
            <a:r>
              <a:rPr lang="en-NZ" sz="1200" i="1" dirty="0"/>
              <a:t>“I don't think there is any real voice from rangatahi on the overall set up and running of the service”</a:t>
            </a:r>
          </a:p>
        </p:txBody>
      </p:sp>
      <p:grpSp>
        <p:nvGrpSpPr>
          <p:cNvPr id="16" name="Group 15">
            <a:extLst>
              <a:ext uri="{FF2B5EF4-FFF2-40B4-BE49-F238E27FC236}">
                <a16:creationId xmlns:a16="http://schemas.microsoft.com/office/drawing/2014/main" id="{87539E8D-E693-41E6-B4DE-F08DECAB0A20}"/>
              </a:ext>
            </a:extLst>
          </p:cNvPr>
          <p:cNvGrpSpPr/>
          <p:nvPr/>
        </p:nvGrpSpPr>
        <p:grpSpPr>
          <a:xfrm>
            <a:off x="3707470" y="2854193"/>
            <a:ext cx="2921876" cy="2921876"/>
            <a:chOff x="4786005" y="2395430"/>
            <a:chExt cx="2921876" cy="2921876"/>
          </a:xfrm>
        </p:grpSpPr>
        <p:sp>
          <p:nvSpPr>
            <p:cNvPr id="18" name="Oval 17">
              <a:extLst>
                <a:ext uri="{FF2B5EF4-FFF2-40B4-BE49-F238E27FC236}">
                  <a16:creationId xmlns:a16="http://schemas.microsoft.com/office/drawing/2014/main" id="{1A9F0DD4-2824-4A1E-9BE4-79B0887F435F}"/>
                </a:ext>
              </a:extLst>
            </p:cNvPr>
            <p:cNvSpPr/>
            <p:nvPr/>
          </p:nvSpPr>
          <p:spPr bwMode="gray">
            <a:xfrm>
              <a:off x="4786005" y="2395430"/>
              <a:ext cx="2921876" cy="2921876"/>
            </a:xfrm>
            <a:prstGeom prst="ellipse">
              <a:avLst/>
            </a:prstGeom>
            <a:solidFill>
              <a:srgbClr val="00768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20" name="Oval 19">
              <a:extLst>
                <a:ext uri="{FF2B5EF4-FFF2-40B4-BE49-F238E27FC236}">
                  <a16:creationId xmlns:a16="http://schemas.microsoft.com/office/drawing/2014/main" id="{F007718A-E9EE-420B-B3A4-E040C7C36453}"/>
                </a:ext>
              </a:extLst>
            </p:cNvPr>
            <p:cNvSpPr/>
            <p:nvPr/>
          </p:nvSpPr>
          <p:spPr bwMode="gray">
            <a:xfrm>
              <a:off x="5251516" y="2817757"/>
              <a:ext cx="1990852" cy="1990852"/>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pic>
          <p:nvPicPr>
            <p:cNvPr id="29" name="Picture 28">
              <a:extLst>
                <a:ext uri="{FF2B5EF4-FFF2-40B4-BE49-F238E27FC236}">
                  <a16:creationId xmlns:a16="http://schemas.microsoft.com/office/drawing/2014/main" id="{A59961F7-4AD3-4A5D-A595-C9154139CBFB}"/>
                </a:ext>
              </a:extLst>
            </p:cNvPr>
            <p:cNvPicPr>
              <a:picLocks noChangeAspect="1"/>
            </p:cNvPicPr>
            <p:nvPr/>
          </p:nvPicPr>
          <p:blipFill rotWithShape="1">
            <a:blip r:embed="rId3">
              <a:clrChange>
                <a:clrFrom>
                  <a:srgbClr val="FFFFFF"/>
                </a:clrFrom>
                <a:clrTo>
                  <a:srgbClr val="FFFFFF">
                    <a:alpha val="0"/>
                  </a:srgbClr>
                </a:clrTo>
              </a:clrChange>
            </a:blip>
            <a:srcRect l="55561" t="-233" r="-12655" b="233"/>
            <a:stretch/>
          </p:blipFill>
          <p:spPr>
            <a:xfrm rot="21414632">
              <a:off x="5941979" y="2738061"/>
              <a:ext cx="851676" cy="2069930"/>
            </a:xfrm>
            <a:prstGeom prst="rect">
              <a:avLst/>
            </a:prstGeom>
          </p:spPr>
        </p:pic>
      </p:grpSp>
      <p:sp>
        <p:nvSpPr>
          <p:cNvPr id="30" name="Speech Bubble: Rectangle with Corners Rounded 29">
            <a:extLst>
              <a:ext uri="{FF2B5EF4-FFF2-40B4-BE49-F238E27FC236}">
                <a16:creationId xmlns:a16="http://schemas.microsoft.com/office/drawing/2014/main" id="{6D3235DE-A60A-40E1-BBCA-B4B7438F4F35}"/>
              </a:ext>
            </a:extLst>
          </p:cNvPr>
          <p:cNvSpPr/>
          <p:nvPr/>
        </p:nvSpPr>
        <p:spPr bwMode="gray">
          <a:xfrm>
            <a:off x="377825" y="4600746"/>
            <a:ext cx="2957784" cy="949617"/>
          </a:xfrm>
          <a:prstGeom prst="wedgeRoundRectCallout">
            <a:avLst>
              <a:gd name="adj1" fmla="val 61188"/>
              <a:gd name="adj2" fmla="val -48137"/>
              <a:gd name="adj3" fmla="val 16667"/>
            </a:avLst>
          </a:prstGeom>
          <a:noFill/>
          <a:ln w="19050" algn="ctr">
            <a:solidFill>
              <a:srgbClr val="007680"/>
            </a:solidFill>
            <a:miter lim="800000"/>
            <a:headEnd/>
            <a:tailEnd/>
          </a:ln>
          <a:effectLst/>
        </p:spPr>
        <p:txBody>
          <a:bodyPr wrap="square" lIns="88900" tIns="88900" rIns="88900" bIns="88900" rtlCol="0" anchor="ctr"/>
          <a:lstStyle/>
          <a:p>
            <a:pPr algn="ctr">
              <a:lnSpc>
                <a:spcPct val="106000"/>
              </a:lnSpc>
              <a:buFont typeface="Wingdings 2" pitchFamily="18" charset="2"/>
              <a:buNone/>
            </a:pPr>
            <a:r>
              <a:rPr lang="en-NZ" sz="1200" i="1" dirty="0"/>
              <a:t> “I enjoy getting to meet the year 9's as I feel it creates a connection that will bring them back over their school life to see me.”</a:t>
            </a:r>
          </a:p>
        </p:txBody>
      </p:sp>
      <p:sp>
        <p:nvSpPr>
          <p:cNvPr id="31" name="Speech Bubble: Rectangle with Corners Rounded 30">
            <a:extLst>
              <a:ext uri="{FF2B5EF4-FFF2-40B4-BE49-F238E27FC236}">
                <a16:creationId xmlns:a16="http://schemas.microsoft.com/office/drawing/2014/main" id="{A6055E2B-6C43-487D-8D31-FAB440CE8E4C}"/>
              </a:ext>
            </a:extLst>
          </p:cNvPr>
          <p:cNvSpPr/>
          <p:nvPr/>
        </p:nvSpPr>
        <p:spPr bwMode="gray">
          <a:xfrm>
            <a:off x="3513898" y="1204801"/>
            <a:ext cx="6857342" cy="1212092"/>
          </a:xfrm>
          <a:prstGeom prst="wedgeRoundRectCallout">
            <a:avLst>
              <a:gd name="adj1" fmla="val -35833"/>
              <a:gd name="adj2" fmla="val 90910"/>
              <a:gd name="adj3" fmla="val 16667"/>
            </a:avLst>
          </a:prstGeom>
          <a:noFill/>
          <a:ln w="19050" algn="ctr">
            <a:solidFill>
              <a:srgbClr val="007680"/>
            </a:solidFill>
            <a:miter lim="800000"/>
            <a:headEnd/>
            <a:tailEnd/>
          </a:ln>
          <a:effectLst/>
        </p:spPr>
        <p:txBody>
          <a:bodyPr wrap="square" lIns="88900" tIns="88900" rIns="88900" bIns="88900" rtlCol="0" anchor="ctr"/>
          <a:lstStyle/>
          <a:p>
            <a:pPr algn="ctr">
              <a:lnSpc>
                <a:spcPct val="106000"/>
              </a:lnSpc>
            </a:pPr>
            <a:r>
              <a:rPr lang="en-NZ" sz="1200" i="1"/>
              <a:t>“We work hard to build relationships over time, [but there are] inappropriate services that aren't youth friendly, bad experiences in the past for our Māori and Pasifika families, institutional racism. Waiting list for services in particular secondary mental health services in Auckland [are long].”</a:t>
            </a:r>
          </a:p>
        </p:txBody>
      </p:sp>
      <p:sp>
        <p:nvSpPr>
          <p:cNvPr id="32" name="TextBox 31">
            <a:extLst>
              <a:ext uri="{FF2B5EF4-FFF2-40B4-BE49-F238E27FC236}">
                <a16:creationId xmlns:a16="http://schemas.microsoft.com/office/drawing/2014/main" id="{A6959C5D-71EA-437E-BC80-AEEE45A4DCF1}"/>
              </a:ext>
            </a:extLst>
          </p:cNvPr>
          <p:cNvSpPr txBox="1"/>
          <p:nvPr/>
        </p:nvSpPr>
        <p:spPr>
          <a:xfrm>
            <a:off x="6735470" y="2685980"/>
            <a:ext cx="3665272" cy="1914766"/>
          </a:xfrm>
          <a:prstGeom prst="wedgeRoundRectCallout">
            <a:avLst>
              <a:gd name="adj1" fmla="val -60733"/>
              <a:gd name="adj2" fmla="val -39984"/>
              <a:gd name="adj3" fmla="val 16667"/>
            </a:avLst>
          </a:prstGeom>
          <a:noFill/>
          <a:ln w="19050" algn="ctr">
            <a:solidFill>
              <a:srgbClr val="007680"/>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r>
              <a:rPr lang="en-NZ" sz="1200" dirty="0"/>
              <a:t>“The assessment of needs is great and positive for our students.  The issue is with the follow up support available - Mental Health Services are overloaded, and often turned away from external agencies as their threshold for referrals continues to rise, placing pressure on school pastoral staff, who are also overwhelmed.”</a:t>
            </a:r>
          </a:p>
        </p:txBody>
      </p:sp>
      <p:sp>
        <p:nvSpPr>
          <p:cNvPr id="33" name="TextBox 32">
            <a:extLst>
              <a:ext uri="{FF2B5EF4-FFF2-40B4-BE49-F238E27FC236}">
                <a16:creationId xmlns:a16="http://schemas.microsoft.com/office/drawing/2014/main" id="{66D2698B-50CA-480F-B331-2819069E46DF}"/>
              </a:ext>
            </a:extLst>
          </p:cNvPr>
          <p:cNvSpPr txBox="1"/>
          <p:nvPr/>
        </p:nvSpPr>
        <p:spPr>
          <a:xfrm>
            <a:off x="377825" y="6008877"/>
            <a:ext cx="3728209" cy="949616"/>
          </a:xfrm>
          <a:prstGeom prst="wedgeRoundRectCallout">
            <a:avLst>
              <a:gd name="adj1" fmla="val 42101"/>
              <a:gd name="adj2" fmla="val -89965"/>
              <a:gd name="adj3" fmla="val 16667"/>
            </a:avLst>
          </a:prstGeom>
          <a:noFill/>
          <a:ln w="19050" algn="ctr">
            <a:solidFill>
              <a:srgbClr val="007680"/>
            </a:solidFill>
            <a:miter lim="800000"/>
            <a:headEnd/>
            <a:tailEnd/>
          </a:ln>
          <a:effectLst/>
        </p:spPr>
        <p:txBody>
          <a:bodyPr wrap="square" lIns="88900" tIns="88900" rIns="88900" bIns="88900" rtlCol="0" anchor="ctr"/>
          <a:lstStyle>
            <a:defPPr>
              <a:defRPr lang="en-US"/>
            </a:defPPr>
            <a:lvl1pPr algn="ctr">
              <a:lnSpc>
                <a:spcPct val="106000"/>
              </a:lnSpc>
              <a:buFont typeface="Wingdings 2" pitchFamily="18" charset="2"/>
              <a:buNone/>
              <a:defRPr sz="1400" i="1"/>
            </a:lvl1pPr>
          </a:lstStyle>
          <a:p>
            <a:r>
              <a:rPr lang="en-NZ" sz="1200" dirty="0"/>
              <a:t>“Each school should have a health council made up of students from years 9-13 that have a role in guiding and promoting health services.”</a:t>
            </a:r>
          </a:p>
        </p:txBody>
      </p:sp>
      <p:sp>
        <p:nvSpPr>
          <p:cNvPr id="34" name="TextBox 33">
            <a:extLst>
              <a:ext uri="{FF2B5EF4-FFF2-40B4-BE49-F238E27FC236}">
                <a16:creationId xmlns:a16="http://schemas.microsoft.com/office/drawing/2014/main" id="{019CC199-1F9F-42A2-BA06-E85119939E3B}"/>
              </a:ext>
            </a:extLst>
          </p:cNvPr>
          <p:cNvSpPr txBox="1"/>
          <p:nvPr/>
        </p:nvSpPr>
        <p:spPr>
          <a:xfrm>
            <a:off x="4400623" y="6056031"/>
            <a:ext cx="6145640" cy="949616"/>
          </a:xfrm>
          <a:prstGeom prst="wedgeRoundRectCallout">
            <a:avLst>
              <a:gd name="adj1" fmla="val -30550"/>
              <a:gd name="adj2" fmla="val -70779"/>
              <a:gd name="adj3" fmla="val 16667"/>
            </a:avLst>
          </a:prstGeom>
          <a:noFill/>
          <a:ln w="19050" algn="ctr">
            <a:solidFill>
              <a:srgbClr val="007680"/>
            </a:solidFill>
            <a:miter lim="800000"/>
            <a:headEnd/>
            <a:tailEnd/>
          </a:ln>
          <a:effectLst/>
        </p:spPr>
        <p:txBody>
          <a:bodyPr wrap="square" lIns="88900" tIns="88900" rIns="88900" bIns="88900" rtlCol="0" anchor="ctr"/>
          <a:lstStyle>
            <a:defPPr>
              <a:defRPr lang="en-US"/>
            </a:defPPr>
            <a:lvl1pPr algn="ctr">
              <a:lnSpc>
                <a:spcPct val="106000"/>
              </a:lnSpc>
              <a:defRPr sz="1400" i="1"/>
            </a:lvl1pPr>
          </a:lstStyle>
          <a:p>
            <a:r>
              <a:rPr lang="en-NZ" sz="1200"/>
              <a:t>“I have always wanted to know why we don't have a social worker as the other teen parent units all seem to have them? Are we funded for one? Is someone claiming our funding? Have tried to find this information out for years!”</a:t>
            </a:r>
          </a:p>
        </p:txBody>
      </p:sp>
    </p:spTree>
    <p:extLst>
      <p:ext uri="{BB962C8B-B14F-4D97-AF65-F5344CB8AC3E}">
        <p14:creationId xmlns:p14="http://schemas.microsoft.com/office/powerpoint/2010/main" val="37882169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E8E8CFB-8B98-44B4-955A-9BCDEFE6AF36}"/>
              </a:ext>
            </a:extLst>
          </p:cNvPr>
          <p:cNvSpPr>
            <a:spLocks noGrp="1"/>
          </p:cNvSpPr>
          <p:nvPr>
            <p:ph type="body" idx="10"/>
          </p:nvPr>
        </p:nvSpPr>
        <p:spPr>
          <a:xfrm>
            <a:off x="3802950" y="3220402"/>
            <a:ext cx="3132137" cy="3798715"/>
          </a:xfrm>
        </p:spPr>
        <p:txBody>
          <a:bodyPr vert="horz" lIns="0" tIns="0" rIns="0" bIns="0" rtlCol="0" anchor="t">
            <a:noAutofit/>
          </a:bodyPr>
          <a:lstStyle/>
          <a:p>
            <a:pPr marL="171450" indent="-171450">
              <a:buFont typeface="Arial" panose="020B0604020202020204" pitchFamily="34" charset="0"/>
              <a:buChar char="•"/>
            </a:pPr>
            <a:r>
              <a:rPr lang="en-NZ" sz="1200" dirty="0">
                <a:latin typeface="Calibri"/>
                <a:cs typeface="Calibri"/>
              </a:rPr>
              <a:t>The SBHS landscape involves many actors with rangatahi being at the centre. Engagement with SBHS should be a continuous journey, with easy flow between services and referral networks.</a:t>
            </a:r>
          </a:p>
          <a:p>
            <a:pPr marL="171450" indent="-171450">
              <a:buFont typeface="Arial" panose="020B0604020202020204" pitchFamily="34" charset="0"/>
              <a:buChar char="•"/>
            </a:pPr>
            <a:r>
              <a:rPr lang="en-NZ" sz="1200" dirty="0">
                <a:latin typeface="+mj-lt"/>
                <a:cs typeface="Calibri"/>
              </a:rPr>
              <a:t>Counsellors, social workers, GPs and teachers all play a role within the SBHS landscape, with NGOs and other agencies providing specialised support.</a:t>
            </a:r>
          </a:p>
          <a:p>
            <a:pPr marL="171450" indent="-171450">
              <a:buFont typeface="Arial" panose="020B0604020202020204" pitchFamily="34" charset="0"/>
              <a:buChar char="•"/>
            </a:pPr>
            <a:r>
              <a:rPr lang="en-NZ" sz="1200" dirty="0">
                <a:latin typeface="Calibri"/>
                <a:cs typeface="Calibri"/>
              </a:rPr>
              <a:t>The future state of the MoC should provide a seamless journey for rangatahi from Te Kore to </a:t>
            </a:r>
            <a:r>
              <a:rPr lang="en-NZ" sz="1200" dirty="0" err="1">
                <a:latin typeface="Calibri"/>
                <a:cs typeface="Calibri"/>
              </a:rPr>
              <a:t>te</a:t>
            </a:r>
            <a:r>
              <a:rPr lang="en-NZ" sz="1200" dirty="0">
                <a:latin typeface="Calibri"/>
                <a:cs typeface="Calibri"/>
              </a:rPr>
              <a:t> </a:t>
            </a:r>
            <a:r>
              <a:rPr lang="en-NZ" sz="1200" dirty="0" err="1">
                <a:latin typeface="Calibri"/>
                <a:cs typeface="Calibri"/>
              </a:rPr>
              <a:t>ao</a:t>
            </a:r>
            <a:r>
              <a:rPr lang="en-NZ" sz="1200" dirty="0">
                <a:latin typeface="Calibri"/>
                <a:cs typeface="Calibri"/>
              </a:rPr>
              <a:t> </a:t>
            </a:r>
            <a:r>
              <a:rPr lang="en-NZ" sz="1200" dirty="0" err="1">
                <a:latin typeface="Calibri"/>
                <a:cs typeface="Calibri"/>
              </a:rPr>
              <a:t>Mārama</a:t>
            </a:r>
            <a:r>
              <a:rPr lang="en-NZ" sz="1200" dirty="0">
                <a:latin typeface="Calibri"/>
                <a:cs typeface="Calibri"/>
              </a:rPr>
              <a:t>. </a:t>
            </a:r>
          </a:p>
          <a:p>
            <a:pPr marL="171450" indent="-171450">
              <a:buFont typeface="Arial" panose="020B0604020202020204" pitchFamily="34" charset="0"/>
              <a:buChar char="•"/>
            </a:pPr>
            <a:r>
              <a:rPr lang="en-NZ" sz="1200" dirty="0">
                <a:latin typeface="Calibri"/>
                <a:cs typeface="Calibri"/>
              </a:rPr>
              <a:t>Providing adequate preparation through </a:t>
            </a:r>
            <a:r>
              <a:rPr lang="en-NZ" sz="1200" dirty="0" err="1">
                <a:latin typeface="Calibri"/>
                <a:cs typeface="Calibri"/>
              </a:rPr>
              <a:t>whakawhanaungatanga</a:t>
            </a:r>
            <a:r>
              <a:rPr lang="en-NZ" sz="1200" dirty="0">
                <a:latin typeface="Calibri"/>
                <a:cs typeface="Calibri"/>
              </a:rPr>
              <a:t>/relationship building, consent, equity, respect, and an acceptable environment to rangatahi is essential.</a:t>
            </a:r>
          </a:p>
          <a:p>
            <a:pPr marL="171450" indent="-171450">
              <a:buFont typeface="Arial" panose="020B0604020202020204" pitchFamily="34" charset="0"/>
              <a:buChar char="•"/>
            </a:pPr>
            <a:endParaRPr lang="en-US" sz="1200" dirty="0">
              <a:latin typeface="Calibri"/>
              <a:cs typeface="Calibri"/>
            </a:endParaRPr>
          </a:p>
          <a:p>
            <a:pPr marL="171450" indent="-171450">
              <a:buFont typeface="Arial" panose="020B0604020202020204" pitchFamily="34" charset="0"/>
              <a:buChar char="•"/>
            </a:pPr>
            <a:endParaRPr lang="en-NZ" sz="1200" dirty="0">
              <a:latin typeface="+mj-lt"/>
              <a:cs typeface="Calibri"/>
            </a:endParaRPr>
          </a:p>
          <a:p>
            <a:endParaRPr lang="en-NZ" sz="1200" dirty="0"/>
          </a:p>
        </p:txBody>
      </p:sp>
      <p:sp>
        <p:nvSpPr>
          <p:cNvPr id="7" name="Text Placeholder 6">
            <a:extLst>
              <a:ext uri="{FF2B5EF4-FFF2-40B4-BE49-F238E27FC236}">
                <a16:creationId xmlns:a16="http://schemas.microsoft.com/office/drawing/2014/main" id="{3D4EA239-1967-4D9F-A25B-81A71E1EE98F}"/>
              </a:ext>
            </a:extLst>
          </p:cNvPr>
          <p:cNvSpPr>
            <a:spLocks noGrp="1"/>
          </p:cNvSpPr>
          <p:nvPr>
            <p:ph type="body" idx="1"/>
          </p:nvPr>
        </p:nvSpPr>
        <p:spPr>
          <a:xfrm>
            <a:off x="377824" y="3220402"/>
            <a:ext cx="3132137" cy="3798715"/>
          </a:xfrm>
        </p:spPr>
        <p:txBody>
          <a:bodyPr/>
          <a:lstStyle/>
          <a:p>
            <a:r>
              <a:rPr lang="en-NZ" sz="1200" b="1" dirty="0">
                <a:latin typeface="Calibri"/>
                <a:cs typeface="Calibri"/>
              </a:rPr>
              <a:t>Summary of key findings:</a:t>
            </a:r>
          </a:p>
          <a:p>
            <a:pPr marL="171450" indent="-171450">
              <a:buFont typeface="Arial" panose="020B0604020202020204" pitchFamily="34" charset="0"/>
              <a:buChar char="•"/>
            </a:pPr>
            <a:r>
              <a:rPr lang="en-NZ" sz="1200" dirty="0"/>
              <a:t>HEEADSSS is a comprehensive biopsychosocial assessment tool that helps identify risk and protective factors and assists health professionals to formulate a plan in partnership with rangatahi.</a:t>
            </a:r>
          </a:p>
          <a:p>
            <a:pPr marL="171450" indent="-171450">
              <a:buFont typeface="Arial" panose="020B0604020202020204" pitchFamily="34" charset="0"/>
              <a:buChar char="•"/>
            </a:pPr>
            <a:r>
              <a:rPr lang="en-NZ" sz="1200" dirty="0"/>
              <a:t>HEEADSSS is the most widely-used tool to conduct the Year 9 Health Assessment across the motu. </a:t>
            </a:r>
          </a:p>
          <a:p>
            <a:pPr marL="171450" indent="-171450">
              <a:buFont typeface="Arial" panose="020B0604020202020204" pitchFamily="34" charset="0"/>
              <a:buChar char="•"/>
            </a:pPr>
            <a:r>
              <a:rPr lang="en-NZ" sz="1200" dirty="0"/>
              <a:t>There is limited use of online tools to conduct the assessment, while 82% of workforce respondents use digital means to store data. </a:t>
            </a:r>
            <a:endParaRPr lang="en-US" sz="1200" dirty="0"/>
          </a:p>
          <a:p>
            <a:endParaRPr lang="en-NZ" dirty="0"/>
          </a:p>
        </p:txBody>
      </p:sp>
      <p:sp>
        <p:nvSpPr>
          <p:cNvPr id="3" name="Title 2">
            <a:extLst>
              <a:ext uri="{FF2B5EF4-FFF2-40B4-BE49-F238E27FC236}">
                <a16:creationId xmlns:a16="http://schemas.microsoft.com/office/drawing/2014/main" id="{E7E35835-4CEF-AB4A-B8FD-4887D639678B}"/>
              </a:ext>
            </a:extLst>
          </p:cNvPr>
          <p:cNvSpPr>
            <a:spLocks noGrp="1"/>
          </p:cNvSpPr>
          <p:nvPr>
            <p:ph type="title"/>
          </p:nvPr>
        </p:nvSpPr>
        <p:spPr/>
        <p:txBody>
          <a:bodyPr/>
          <a:lstStyle/>
          <a:p>
            <a:r>
              <a:rPr lang="en-US">
                <a:latin typeface="Calibri"/>
                <a:ea typeface="Open Sans"/>
                <a:cs typeface="Calibri"/>
              </a:rPr>
              <a:t>He </a:t>
            </a:r>
            <a:r>
              <a:rPr lang="en-US" err="1">
                <a:latin typeface="Calibri"/>
                <a:ea typeface="Open Sans"/>
                <a:cs typeface="Calibri"/>
              </a:rPr>
              <a:t>rāpopototanga</a:t>
            </a:r>
            <a:r>
              <a:rPr lang="en-US">
                <a:latin typeface="Calibri"/>
                <a:ea typeface="Open Sans"/>
                <a:cs typeface="Calibri"/>
              </a:rPr>
              <a:t> o </a:t>
            </a:r>
            <a:r>
              <a:rPr lang="en-US" err="1">
                <a:latin typeface="Calibri"/>
                <a:ea typeface="Open Sans"/>
                <a:cs typeface="Calibri"/>
              </a:rPr>
              <a:t>ngā</a:t>
            </a:r>
            <a:r>
              <a:rPr lang="en-US">
                <a:latin typeface="Calibri"/>
                <a:ea typeface="Open Sans"/>
                <a:cs typeface="Calibri"/>
              </a:rPr>
              <a:t> </a:t>
            </a:r>
            <a:r>
              <a:rPr lang="en-US" err="1">
                <a:latin typeface="Calibri"/>
                <a:ea typeface="Open Sans"/>
                <a:cs typeface="Calibri"/>
              </a:rPr>
              <a:t>kitenga</a:t>
            </a:r>
            <a:r>
              <a:rPr lang="en-US" b="0">
                <a:latin typeface="Calibri"/>
                <a:ea typeface="Open Sans"/>
                <a:cs typeface="Calibri"/>
              </a:rPr>
              <a:t>| Summary of findings</a:t>
            </a:r>
          </a:p>
        </p:txBody>
      </p:sp>
      <p:sp>
        <p:nvSpPr>
          <p:cNvPr id="9" name="Text Placeholder 8">
            <a:extLst>
              <a:ext uri="{FF2B5EF4-FFF2-40B4-BE49-F238E27FC236}">
                <a16:creationId xmlns:a16="http://schemas.microsoft.com/office/drawing/2014/main" id="{F9B923D5-BE4F-479D-AD65-E5DF8A0C6A4C}"/>
              </a:ext>
            </a:extLst>
          </p:cNvPr>
          <p:cNvSpPr>
            <a:spLocks noGrp="1"/>
          </p:cNvSpPr>
          <p:nvPr>
            <p:ph type="body" idx="11"/>
          </p:nvPr>
        </p:nvSpPr>
        <p:spPr>
          <a:xfrm>
            <a:off x="7189329" y="3220402"/>
            <a:ext cx="3132137" cy="3798715"/>
          </a:xfrm>
        </p:spPr>
        <p:txBody>
          <a:bodyPr vert="horz" lIns="0" tIns="0" rIns="0" bIns="0" rtlCol="0" anchor="t">
            <a:noAutofit/>
          </a:bodyPr>
          <a:lstStyle/>
          <a:p>
            <a:pPr marL="171450" indent="-171450">
              <a:buFont typeface="Arial"/>
              <a:buChar char="•"/>
            </a:pPr>
            <a:r>
              <a:rPr lang="en-NZ" sz="1200" dirty="0">
                <a:latin typeface="Calibri"/>
                <a:cs typeface="Calibri"/>
              </a:rPr>
              <a:t>Rangatahi should be engaged in a way that is strengths-based, respectful, and provides opportunity for education rather than ‘assessment’. </a:t>
            </a:r>
            <a:endParaRPr lang="en-NZ" dirty="0">
              <a:latin typeface="Calibri"/>
              <a:cs typeface="Calibri"/>
            </a:endParaRPr>
          </a:p>
          <a:p>
            <a:pPr marL="171450" indent="-171450">
              <a:buFont typeface="Arial"/>
              <a:buChar char="•"/>
            </a:pPr>
            <a:r>
              <a:rPr lang="en-NZ" sz="1200" dirty="0">
                <a:latin typeface="Calibri"/>
                <a:cs typeface="Calibri"/>
              </a:rPr>
              <a:t>Following on to a state of unity, rangatahi want continuity of care and warm handovers to networks that empower them to uphold their autonomy. </a:t>
            </a:r>
            <a:endParaRPr lang="en-NZ" dirty="0">
              <a:latin typeface="Calibri"/>
              <a:cs typeface="Calibri"/>
            </a:endParaRPr>
          </a:p>
          <a:p>
            <a:pPr marL="171450" indent="-171450">
              <a:buFont typeface="Arial"/>
              <a:buChar char="•"/>
            </a:pPr>
            <a:r>
              <a:rPr lang="en-NZ" sz="1200" dirty="0">
                <a:latin typeface="Calibri"/>
                <a:cs typeface="Calibri"/>
              </a:rPr>
              <a:t>There are unique needs for each priority group that will be accounted for within the new MoC.</a:t>
            </a:r>
            <a:endParaRPr lang="en-NZ" dirty="0">
              <a:latin typeface="Calibri"/>
              <a:cs typeface="Calibri"/>
            </a:endParaRPr>
          </a:p>
        </p:txBody>
      </p:sp>
      <p:sp>
        <p:nvSpPr>
          <p:cNvPr id="16" name="Text Placeholder 6">
            <a:extLst>
              <a:ext uri="{FF2B5EF4-FFF2-40B4-BE49-F238E27FC236}">
                <a16:creationId xmlns:a16="http://schemas.microsoft.com/office/drawing/2014/main" id="{857D3691-9ED5-494C-B47D-6198679174F5}"/>
              </a:ext>
            </a:extLst>
          </p:cNvPr>
          <p:cNvSpPr txBox="1">
            <a:spLocks/>
          </p:cNvSpPr>
          <p:nvPr/>
        </p:nvSpPr>
        <p:spPr bwMode="gray">
          <a:xfrm>
            <a:off x="3802947" y="4097353"/>
            <a:ext cx="3132137" cy="2921764"/>
          </a:xfrm>
          <a:prstGeom prst="rect">
            <a:avLst/>
          </a:prstGeom>
        </p:spPr>
        <p:txBody>
          <a:bodyPr vert="horz" lIns="0" tIns="0" rIns="0" bIns="0" rtlCol="0" anchor="t">
            <a:noAutofit/>
          </a:bodyPr>
          <a:lstStyle>
            <a:lvl1pPr marL="0" indent="0" algn="l" defTabSz="785202" rtl="0" eaLnBrk="1" latinLnBrk="0" hangingPunct="1">
              <a:lnSpc>
                <a:spcPct val="120000"/>
              </a:lnSpc>
              <a:spcBef>
                <a:spcPts val="0"/>
              </a:spcBef>
              <a:spcAft>
                <a:spcPts val="700"/>
              </a:spcAft>
              <a:buSzPct val="100000"/>
              <a:buFontTx/>
              <a:buNone/>
              <a:defRPr sz="900" b="0" i="0" kern="1200">
                <a:solidFill>
                  <a:schemeClr val="tx1"/>
                </a:solidFill>
                <a:latin typeface="Calibri" panose="020F0502020204030204" pitchFamily="34" charset="0"/>
                <a:ea typeface="+mn-ea"/>
                <a:cs typeface="Calibri" panose="020F0502020204030204" pitchFamily="34" charset="0"/>
              </a:defRPr>
            </a:lvl1pPr>
            <a:lvl2pPr marL="392601" indent="0" algn="l" defTabSz="785202" rtl="0" eaLnBrk="1" latinLnBrk="0" hangingPunct="1">
              <a:spcBef>
                <a:spcPts val="0"/>
              </a:spcBef>
              <a:spcAft>
                <a:spcPts val="859"/>
              </a:spcAft>
              <a:buClrTx/>
              <a:buSzPct val="100000"/>
              <a:buFont typeface="Arial" panose="020B0604020202020204" pitchFamily="34" charset="0"/>
              <a:buNone/>
              <a:defRPr lang="en-US" sz="1717" b="1" kern="1200">
                <a:solidFill>
                  <a:schemeClr val="tx1">
                    <a:tint val="75000"/>
                  </a:schemeClr>
                </a:solidFill>
                <a:latin typeface="+mj-lt"/>
                <a:ea typeface="+mn-ea"/>
                <a:cs typeface="Calibri Light" panose="020F0302020204030204" pitchFamily="34" charset="0"/>
              </a:defRPr>
            </a:lvl2pPr>
            <a:lvl3pPr marL="785202" indent="0" algn="l" defTabSz="785202" rtl="0" eaLnBrk="1" latinLnBrk="0" hangingPunct="1">
              <a:spcBef>
                <a:spcPts val="0"/>
              </a:spcBef>
              <a:spcAft>
                <a:spcPts val="859"/>
              </a:spcAft>
              <a:buClrTx/>
              <a:buSzPct val="100000"/>
              <a:buFont typeface="Arial" panose="020B0604020202020204" pitchFamily="34" charset="0"/>
              <a:buNone/>
              <a:defRPr lang="en-US" sz="1546" kern="1200">
                <a:solidFill>
                  <a:schemeClr val="tx1">
                    <a:tint val="75000"/>
                  </a:schemeClr>
                </a:solidFill>
                <a:latin typeface="+mn-lt"/>
                <a:ea typeface="+mn-ea"/>
                <a:cs typeface="Calibri Light" panose="020F0302020204030204" pitchFamily="34" charset="0"/>
              </a:defRPr>
            </a:lvl3pPr>
            <a:lvl4pPr marL="1177802" indent="0" algn="l" defTabSz="785202" rtl="0" eaLnBrk="1" latinLnBrk="0" hangingPunct="1">
              <a:spcBef>
                <a:spcPts val="0"/>
              </a:spcBef>
              <a:spcAft>
                <a:spcPts val="859"/>
              </a:spcAft>
              <a:buClrTx/>
              <a:buSzPct val="100000"/>
              <a:buFont typeface="Arial" panose="020B0604020202020204" pitchFamily="34" charset="0"/>
              <a:buNone/>
              <a:defRPr lang="en-US" sz="1374" kern="1200" baseline="0">
                <a:solidFill>
                  <a:schemeClr val="tx1">
                    <a:tint val="75000"/>
                  </a:schemeClr>
                </a:solidFill>
                <a:latin typeface="+mn-lt"/>
                <a:ea typeface="+mn-ea"/>
                <a:cs typeface="Calibri Light" panose="020F0302020204030204" pitchFamily="34" charset="0"/>
              </a:defRPr>
            </a:lvl4pPr>
            <a:lvl5pPr marL="1570403" indent="0" algn="l" defTabSz="685689" rtl="0" eaLnBrk="1" latinLnBrk="0" hangingPunct="1">
              <a:spcBef>
                <a:spcPts val="0"/>
              </a:spcBef>
              <a:spcAft>
                <a:spcPts val="859"/>
              </a:spcAft>
              <a:buClrTx/>
              <a:buSzPct val="100000"/>
              <a:buFont typeface="Arial" panose="020B0604020202020204" pitchFamily="34" charset="0"/>
              <a:buNone/>
              <a:tabLst/>
              <a:defRPr lang="en-US" sz="1374" kern="1200" baseline="0">
                <a:solidFill>
                  <a:schemeClr val="tx1">
                    <a:tint val="75000"/>
                  </a:schemeClr>
                </a:solidFill>
                <a:latin typeface="+mn-lt"/>
                <a:ea typeface="+mn-ea"/>
                <a:cs typeface="Calibri Light" panose="020F0302020204030204" pitchFamily="34" charset="0"/>
              </a:defRPr>
            </a:lvl5pPr>
            <a:lvl6pPr marL="1963004"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6pPr>
            <a:lvl7pPr marL="2355604" indent="0" algn="l" defTabSz="785202" rtl="0" eaLnBrk="1" latinLnBrk="0" hangingPunct="1">
              <a:spcBef>
                <a:spcPts val="0"/>
              </a:spcBef>
              <a:spcAft>
                <a:spcPts val="859"/>
              </a:spcAft>
              <a:buFont typeface="Verdana" panose="020B0604030504040204" pitchFamily="34" charset="0"/>
              <a:buNone/>
              <a:defRPr sz="1374" kern="1200">
                <a:solidFill>
                  <a:schemeClr val="tx1">
                    <a:tint val="75000"/>
                  </a:schemeClr>
                </a:solidFill>
                <a:latin typeface="+mn-lt"/>
                <a:ea typeface="+mn-ea"/>
                <a:cs typeface="+mn-cs"/>
              </a:defRPr>
            </a:lvl7pPr>
            <a:lvl8pPr marL="27482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8pPr>
            <a:lvl9pPr marL="31408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9pPr>
          </a:lstStyle>
          <a:p>
            <a:endParaRPr lang="en-US" sz="1200"/>
          </a:p>
        </p:txBody>
      </p:sp>
      <p:sp>
        <p:nvSpPr>
          <p:cNvPr id="17" name="Text Placeholder 7">
            <a:extLst>
              <a:ext uri="{FF2B5EF4-FFF2-40B4-BE49-F238E27FC236}">
                <a16:creationId xmlns:a16="http://schemas.microsoft.com/office/drawing/2014/main" id="{7AFC3E58-B1A1-C340-81CF-6D6264637F54}"/>
              </a:ext>
            </a:extLst>
          </p:cNvPr>
          <p:cNvSpPr txBox="1">
            <a:spLocks/>
          </p:cNvSpPr>
          <p:nvPr/>
        </p:nvSpPr>
        <p:spPr bwMode="gray">
          <a:xfrm>
            <a:off x="7228074" y="4129745"/>
            <a:ext cx="3132137" cy="3178465"/>
          </a:xfrm>
          <a:prstGeom prst="rect">
            <a:avLst/>
          </a:prstGeom>
        </p:spPr>
        <p:txBody>
          <a:bodyPr vert="horz" lIns="0" tIns="0" rIns="0" bIns="0" rtlCol="0" anchor="t">
            <a:noAutofit/>
          </a:bodyPr>
          <a:lstStyle>
            <a:lvl1pPr marL="0" indent="0" algn="l" defTabSz="785202" rtl="0" eaLnBrk="1" latinLnBrk="0" hangingPunct="1">
              <a:lnSpc>
                <a:spcPct val="120000"/>
              </a:lnSpc>
              <a:spcBef>
                <a:spcPts val="0"/>
              </a:spcBef>
              <a:spcAft>
                <a:spcPts val="700"/>
              </a:spcAft>
              <a:buSzPct val="100000"/>
              <a:buFontTx/>
              <a:buNone/>
              <a:defRPr sz="900" b="0" i="0" kern="1200">
                <a:solidFill>
                  <a:schemeClr val="tx1"/>
                </a:solidFill>
                <a:latin typeface="Calibri" panose="020F0502020204030204" pitchFamily="34" charset="0"/>
                <a:ea typeface="+mn-ea"/>
                <a:cs typeface="Calibri" panose="020F0502020204030204" pitchFamily="34" charset="0"/>
              </a:defRPr>
            </a:lvl1pPr>
            <a:lvl2pPr marL="392601" indent="0" algn="l" defTabSz="785202" rtl="0" eaLnBrk="1" latinLnBrk="0" hangingPunct="1">
              <a:spcBef>
                <a:spcPts val="0"/>
              </a:spcBef>
              <a:spcAft>
                <a:spcPts val="859"/>
              </a:spcAft>
              <a:buClrTx/>
              <a:buSzPct val="100000"/>
              <a:buFont typeface="Arial" panose="020B0604020202020204" pitchFamily="34" charset="0"/>
              <a:buNone/>
              <a:defRPr lang="en-US" sz="1717" b="1" kern="1200">
                <a:solidFill>
                  <a:schemeClr val="tx1">
                    <a:tint val="75000"/>
                  </a:schemeClr>
                </a:solidFill>
                <a:latin typeface="+mj-lt"/>
                <a:ea typeface="+mn-ea"/>
                <a:cs typeface="Calibri Light" panose="020F0302020204030204" pitchFamily="34" charset="0"/>
              </a:defRPr>
            </a:lvl2pPr>
            <a:lvl3pPr marL="785202" indent="0" algn="l" defTabSz="785202" rtl="0" eaLnBrk="1" latinLnBrk="0" hangingPunct="1">
              <a:spcBef>
                <a:spcPts val="0"/>
              </a:spcBef>
              <a:spcAft>
                <a:spcPts val="859"/>
              </a:spcAft>
              <a:buClrTx/>
              <a:buSzPct val="100000"/>
              <a:buFont typeface="Arial" panose="020B0604020202020204" pitchFamily="34" charset="0"/>
              <a:buNone/>
              <a:defRPr lang="en-US" sz="1546" kern="1200">
                <a:solidFill>
                  <a:schemeClr val="tx1">
                    <a:tint val="75000"/>
                  </a:schemeClr>
                </a:solidFill>
                <a:latin typeface="+mn-lt"/>
                <a:ea typeface="+mn-ea"/>
                <a:cs typeface="Calibri Light" panose="020F0302020204030204" pitchFamily="34" charset="0"/>
              </a:defRPr>
            </a:lvl3pPr>
            <a:lvl4pPr marL="1177802" indent="0" algn="l" defTabSz="785202" rtl="0" eaLnBrk="1" latinLnBrk="0" hangingPunct="1">
              <a:spcBef>
                <a:spcPts val="0"/>
              </a:spcBef>
              <a:spcAft>
                <a:spcPts val="859"/>
              </a:spcAft>
              <a:buClrTx/>
              <a:buSzPct val="100000"/>
              <a:buFont typeface="Arial" panose="020B0604020202020204" pitchFamily="34" charset="0"/>
              <a:buNone/>
              <a:defRPr lang="en-US" sz="1374" kern="1200" baseline="0">
                <a:solidFill>
                  <a:schemeClr val="tx1">
                    <a:tint val="75000"/>
                  </a:schemeClr>
                </a:solidFill>
                <a:latin typeface="+mn-lt"/>
                <a:ea typeface="+mn-ea"/>
                <a:cs typeface="Calibri Light" panose="020F0302020204030204" pitchFamily="34" charset="0"/>
              </a:defRPr>
            </a:lvl4pPr>
            <a:lvl5pPr marL="1570403" indent="0" algn="l" defTabSz="685689" rtl="0" eaLnBrk="1" latinLnBrk="0" hangingPunct="1">
              <a:spcBef>
                <a:spcPts val="0"/>
              </a:spcBef>
              <a:spcAft>
                <a:spcPts val="859"/>
              </a:spcAft>
              <a:buClrTx/>
              <a:buSzPct val="100000"/>
              <a:buFont typeface="Arial" panose="020B0604020202020204" pitchFamily="34" charset="0"/>
              <a:buNone/>
              <a:tabLst/>
              <a:defRPr lang="en-US" sz="1374" kern="1200" baseline="0">
                <a:solidFill>
                  <a:schemeClr val="tx1">
                    <a:tint val="75000"/>
                  </a:schemeClr>
                </a:solidFill>
                <a:latin typeface="+mn-lt"/>
                <a:ea typeface="+mn-ea"/>
                <a:cs typeface="Calibri Light" panose="020F0302020204030204" pitchFamily="34" charset="0"/>
              </a:defRPr>
            </a:lvl5pPr>
            <a:lvl6pPr marL="1963004"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6pPr>
            <a:lvl7pPr marL="2355604" indent="0" algn="l" defTabSz="785202" rtl="0" eaLnBrk="1" latinLnBrk="0" hangingPunct="1">
              <a:spcBef>
                <a:spcPts val="0"/>
              </a:spcBef>
              <a:spcAft>
                <a:spcPts val="859"/>
              </a:spcAft>
              <a:buFont typeface="Verdana" panose="020B0604030504040204" pitchFamily="34" charset="0"/>
              <a:buNone/>
              <a:defRPr sz="1374" kern="1200">
                <a:solidFill>
                  <a:schemeClr val="tx1">
                    <a:tint val="75000"/>
                  </a:schemeClr>
                </a:solidFill>
                <a:latin typeface="+mn-lt"/>
                <a:ea typeface="+mn-ea"/>
                <a:cs typeface="+mn-cs"/>
              </a:defRPr>
            </a:lvl7pPr>
            <a:lvl8pPr marL="27482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8pPr>
            <a:lvl9pPr marL="31408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9pPr>
          </a:lstStyle>
          <a:p>
            <a:endParaRPr lang="en-NZ" sz="1200">
              <a:latin typeface="+mj-lt"/>
              <a:cs typeface="Calibri"/>
            </a:endParaRPr>
          </a:p>
        </p:txBody>
      </p:sp>
      <p:sp>
        <p:nvSpPr>
          <p:cNvPr id="13" name="Text Placeholder 5">
            <a:extLst>
              <a:ext uri="{FF2B5EF4-FFF2-40B4-BE49-F238E27FC236}">
                <a16:creationId xmlns:a16="http://schemas.microsoft.com/office/drawing/2014/main" id="{2738284A-079D-41E4-B3E2-7B28BEADE0FC}"/>
              </a:ext>
            </a:extLst>
          </p:cNvPr>
          <p:cNvSpPr>
            <a:spLocks noGrp="1"/>
          </p:cNvSpPr>
          <p:nvPr>
            <p:ph type="body" idx="12"/>
          </p:nvPr>
        </p:nvSpPr>
        <p:spPr>
          <a:xfrm>
            <a:off x="377824" y="1175819"/>
            <a:ext cx="9919114" cy="977265"/>
          </a:xfrm>
        </p:spPr>
        <p:txBody>
          <a:bodyPr vert="horz" lIns="0" tIns="0" rIns="0" bIns="0" rtlCol="0" anchor="t">
            <a:noAutofit/>
          </a:bodyPr>
          <a:lstStyle/>
          <a:p>
            <a:r>
              <a:rPr lang="en-NZ" sz="1600" dirty="0">
                <a:solidFill>
                  <a:schemeClr val="accent1"/>
                </a:solidFill>
                <a:latin typeface="+mj-lt"/>
                <a:cs typeface="Calibri Light" panose="020F0302020204030204" pitchFamily="34" charset="0"/>
              </a:rPr>
              <a:t>This report summarises findings from literature and a range of engagements with </a:t>
            </a:r>
            <a:r>
              <a:rPr lang="en-NZ" sz="1600" dirty="0" err="1">
                <a:solidFill>
                  <a:schemeClr val="accent1"/>
                </a:solidFill>
                <a:latin typeface="+mj-lt"/>
                <a:cs typeface="Calibri Light" panose="020F0302020204030204" pitchFamily="34" charset="0"/>
              </a:rPr>
              <a:t>rangatahi</a:t>
            </a:r>
            <a:r>
              <a:rPr lang="en-NZ" sz="1600" dirty="0">
                <a:solidFill>
                  <a:schemeClr val="accent1"/>
                </a:solidFill>
                <a:latin typeface="+mj-lt"/>
                <a:cs typeface="Calibri Light" panose="020F0302020204030204" pitchFamily="34" charset="0"/>
              </a:rPr>
              <a:t> and SBHS staff, to reflect the current state of the </a:t>
            </a:r>
            <a:r>
              <a:rPr lang="en-NZ" sz="1600" dirty="0" err="1">
                <a:solidFill>
                  <a:schemeClr val="accent1"/>
                </a:solidFill>
                <a:latin typeface="+mj-lt"/>
                <a:cs typeface="Calibri Light" panose="020F0302020204030204" pitchFamily="34" charset="0"/>
              </a:rPr>
              <a:t>MoC</a:t>
            </a:r>
            <a:r>
              <a:rPr lang="en-NZ" sz="1600" dirty="0">
                <a:solidFill>
                  <a:schemeClr val="accent1"/>
                </a:solidFill>
                <a:latin typeface="+mj-lt"/>
                <a:cs typeface="Calibri Light" panose="020F0302020204030204" pitchFamily="34" charset="0"/>
              </a:rPr>
              <a:t> for the “Year 9 Health Assessment”. The purpose of these activities is to inform the co-design of the new </a:t>
            </a:r>
            <a:r>
              <a:rPr lang="en-NZ" sz="1600" dirty="0" err="1">
                <a:solidFill>
                  <a:schemeClr val="accent1"/>
                </a:solidFill>
                <a:latin typeface="+mj-lt"/>
                <a:cs typeface="Calibri Light" panose="020F0302020204030204" pitchFamily="34" charset="0"/>
              </a:rPr>
              <a:t>MoC</a:t>
            </a:r>
            <a:r>
              <a:rPr lang="en-NZ" sz="1600" dirty="0">
                <a:solidFill>
                  <a:schemeClr val="accent1"/>
                </a:solidFill>
                <a:latin typeface="+mj-lt"/>
                <a:cs typeface="Calibri Light" panose="020F0302020204030204" pitchFamily="34" charset="0"/>
              </a:rPr>
              <a:t>. Based on these findings, the new </a:t>
            </a:r>
            <a:r>
              <a:rPr lang="en-NZ" sz="1600" dirty="0" err="1">
                <a:solidFill>
                  <a:schemeClr val="accent1"/>
                </a:solidFill>
                <a:latin typeface="+mj-lt"/>
                <a:cs typeface="Calibri Light" panose="020F0302020204030204" pitchFamily="34" charset="0"/>
              </a:rPr>
              <a:t>MoC</a:t>
            </a:r>
            <a:r>
              <a:rPr lang="en-NZ" sz="1600" dirty="0">
                <a:solidFill>
                  <a:schemeClr val="accent1"/>
                </a:solidFill>
                <a:latin typeface="+mj-lt"/>
                <a:cs typeface="Calibri Light" panose="020F0302020204030204" pitchFamily="34" charset="0"/>
              </a:rPr>
              <a:t> should support an interaction that empowers </a:t>
            </a:r>
            <a:r>
              <a:rPr lang="en-NZ" sz="1600" dirty="0" err="1">
                <a:solidFill>
                  <a:schemeClr val="accent1"/>
                </a:solidFill>
                <a:latin typeface="+mj-lt"/>
                <a:cs typeface="Calibri Light" panose="020F0302020204030204" pitchFamily="34" charset="0"/>
              </a:rPr>
              <a:t>rangatahi</a:t>
            </a:r>
            <a:r>
              <a:rPr lang="en-NZ" sz="1600" dirty="0">
                <a:solidFill>
                  <a:schemeClr val="accent1"/>
                </a:solidFill>
                <a:latin typeface="+mj-lt"/>
                <a:cs typeface="Calibri Light" panose="020F0302020204030204" pitchFamily="34" charset="0"/>
              </a:rPr>
              <a:t>, prioritises the needs of those underserved by the current system, and supports </a:t>
            </a:r>
            <a:r>
              <a:rPr lang="en-NZ" sz="1600" dirty="0" err="1">
                <a:solidFill>
                  <a:schemeClr val="accent1"/>
                </a:solidFill>
                <a:latin typeface="+mj-lt"/>
                <a:cs typeface="Calibri Light" panose="020F0302020204030204" pitchFamily="34" charset="0"/>
              </a:rPr>
              <a:t>whānau</a:t>
            </a:r>
            <a:r>
              <a:rPr lang="en-NZ" sz="1600" dirty="0">
                <a:solidFill>
                  <a:schemeClr val="accent1"/>
                </a:solidFill>
                <a:latin typeface="+mj-lt"/>
                <a:cs typeface="Calibri Light" panose="020F0302020204030204" pitchFamily="34" charset="0"/>
              </a:rPr>
              <a:t> </a:t>
            </a:r>
            <a:r>
              <a:rPr lang="en-NZ" sz="1600" dirty="0" err="1">
                <a:solidFill>
                  <a:schemeClr val="accent1"/>
                </a:solidFill>
                <a:latin typeface="+mj-lt"/>
                <a:cs typeface="Calibri Light" panose="020F0302020204030204" pitchFamily="34" charset="0"/>
              </a:rPr>
              <a:t>ora</a:t>
            </a:r>
            <a:r>
              <a:rPr lang="en-NZ" sz="1600" dirty="0">
                <a:solidFill>
                  <a:schemeClr val="accent1"/>
                </a:solidFill>
                <a:latin typeface="+mj-lt"/>
                <a:cs typeface="Calibri Light" panose="020F0302020204030204" pitchFamily="34" charset="0"/>
              </a:rPr>
              <a:t> and equitable outcomes. Crucially, </a:t>
            </a:r>
            <a:r>
              <a:rPr lang="en-NZ" sz="1600" dirty="0" err="1">
                <a:solidFill>
                  <a:schemeClr val="accent1"/>
                </a:solidFill>
                <a:latin typeface="+mj-lt"/>
                <a:cs typeface="Calibri Light" panose="020F0302020204030204" pitchFamily="34" charset="0"/>
              </a:rPr>
              <a:t>Te</a:t>
            </a:r>
            <a:r>
              <a:rPr lang="en-NZ" sz="1600" dirty="0">
                <a:solidFill>
                  <a:schemeClr val="accent1"/>
                </a:solidFill>
                <a:latin typeface="+mj-lt"/>
                <a:cs typeface="Calibri Light" panose="020F0302020204030204" pitchFamily="34" charset="0"/>
              </a:rPr>
              <a:t> </a:t>
            </a:r>
            <a:r>
              <a:rPr lang="en-NZ" sz="1600" dirty="0" err="1">
                <a:solidFill>
                  <a:schemeClr val="accent1"/>
                </a:solidFill>
                <a:latin typeface="+mj-lt"/>
                <a:cs typeface="Calibri Light" panose="020F0302020204030204" pitchFamily="34" charset="0"/>
              </a:rPr>
              <a:t>Ūkaipō</a:t>
            </a:r>
            <a:r>
              <a:rPr lang="en-NZ" sz="1600" dirty="0">
                <a:solidFill>
                  <a:schemeClr val="accent1"/>
                </a:solidFill>
                <a:latin typeface="+mj-lt"/>
                <a:cs typeface="Calibri Light" panose="020F0302020204030204" pitchFamily="34" charset="0"/>
              </a:rPr>
              <a:t> should be embedded not only in the </a:t>
            </a:r>
            <a:r>
              <a:rPr lang="en-NZ" sz="1600" dirty="0" err="1">
                <a:solidFill>
                  <a:schemeClr val="accent1"/>
                </a:solidFill>
                <a:latin typeface="+mj-lt"/>
                <a:cs typeface="Calibri Light" panose="020F0302020204030204" pitchFamily="34" charset="0"/>
              </a:rPr>
              <a:t>MoC</a:t>
            </a:r>
            <a:r>
              <a:rPr lang="en-NZ" sz="1600" dirty="0">
                <a:solidFill>
                  <a:schemeClr val="accent1"/>
                </a:solidFill>
                <a:latin typeface="+mj-lt"/>
                <a:cs typeface="Calibri Light" panose="020F0302020204030204" pitchFamily="34" charset="0"/>
              </a:rPr>
              <a:t> but across the SBHS enhancements programme, with much of this mahi currently underway.</a:t>
            </a:r>
          </a:p>
        </p:txBody>
      </p:sp>
    </p:spTree>
    <p:custDataLst>
      <p:custData r:id="rId1"/>
      <p:custData r:id="rId2"/>
    </p:custDataLst>
    <p:extLst>
      <p:ext uri="{BB962C8B-B14F-4D97-AF65-F5344CB8AC3E}">
        <p14:creationId xmlns:p14="http://schemas.microsoft.com/office/powerpoint/2010/main" val="322262908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ky, tree, outdoor, plant&#10;&#10;Description automatically generated">
            <a:extLst>
              <a:ext uri="{FF2B5EF4-FFF2-40B4-BE49-F238E27FC236}">
                <a16:creationId xmlns:a16="http://schemas.microsoft.com/office/drawing/2014/main" id="{53B8070F-4547-4612-B2A0-62F70406D5BA}"/>
              </a:ext>
            </a:extLst>
          </p:cNvPr>
          <p:cNvPicPr>
            <a:picLocks noChangeAspect="1"/>
          </p:cNvPicPr>
          <p:nvPr/>
        </p:nvPicPr>
        <p:blipFill rotWithShape="1">
          <a:blip r:embed="rId5"/>
          <a:srcRect l="39533" r="17894"/>
          <a:stretch/>
        </p:blipFill>
        <p:spPr>
          <a:xfrm>
            <a:off x="5345906" y="-2"/>
            <a:ext cx="4551813" cy="7559675"/>
          </a:xfrm>
          <a:prstGeom prst="rect">
            <a:avLst/>
          </a:prstGeom>
        </p:spPr>
      </p:pic>
      <p:sp>
        <p:nvSpPr>
          <p:cNvPr id="6" name="Text Placeholder 5">
            <a:extLst>
              <a:ext uri="{FF2B5EF4-FFF2-40B4-BE49-F238E27FC236}">
                <a16:creationId xmlns:a16="http://schemas.microsoft.com/office/drawing/2014/main" id="{C300DF52-45FB-4D4E-9F7F-769DC29EEB2D}"/>
              </a:ext>
            </a:extLst>
          </p:cNvPr>
          <p:cNvSpPr>
            <a:spLocks noGrp="1"/>
          </p:cNvSpPr>
          <p:nvPr>
            <p:ph type="body" idx="1"/>
          </p:nvPr>
        </p:nvSpPr>
        <p:spPr>
          <a:xfrm>
            <a:off x="377821" y="1687481"/>
            <a:ext cx="3909044" cy="5421242"/>
          </a:xfrm>
        </p:spPr>
        <p:txBody>
          <a:bodyPr/>
          <a:lstStyle/>
          <a:p>
            <a:r>
              <a:rPr lang="en-NZ" sz="1200" b="1" dirty="0">
                <a:latin typeface="Calibri"/>
                <a:cs typeface="Calibri"/>
              </a:rPr>
              <a:t>Key next steps:</a:t>
            </a:r>
          </a:p>
          <a:p>
            <a:pPr marL="228600" indent="-228600">
              <a:buFont typeface="+mj-lt"/>
              <a:buAutoNum type="arabicPeriod"/>
            </a:pPr>
            <a:r>
              <a:rPr lang="en-NZ" sz="1200" b="0" dirty="0">
                <a:solidFill>
                  <a:schemeClr val="tx1"/>
                </a:solidFill>
                <a:cs typeface="Calibri"/>
              </a:rPr>
              <a:t>Co-create the new </a:t>
            </a:r>
            <a:r>
              <a:rPr lang="en-NZ" sz="1200" b="0" dirty="0" err="1">
                <a:solidFill>
                  <a:schemeClr val="tx1"/>
                </a:solidFill>
                <a:cs typeface="Calibri"/>
              </a:rPr>
              <a:t>MoC</a:t>
            </a:r>
            <a:r>
              <a:rPr lang="en-NZ" sz="1200" b="0" dirty="0">
                <a:solidFill>
                  <a:schemeClr val="tx1"/>
                </a:solidFill>
                <a:cs typeface="Calibri"/>
              </a:rPr>
              <a:t> </a:t>
            </a:r>
            <a:r>
              <a:rPr lang="en-NZ" sz="1200" dirty="0">
                <a:cs typeface="Calibri"/>
              </a:rPr>
              <a:t>for students and </a:t>
            </a:r>
            <a:r>
              <a:rPr lang="en-NZ" sz="1200" b="0" dirty="0">
                <a:solidFill>
                  <a:schemeClr val="tx1"/>
                </a:solidFill>
                <a:cs typeface="Calibri"/>
              </a:rPr>
              <a:t>explore the timing of the “Health Assessmen</a:t>
            </a:r>
            <a:r>
              <a:rPr lang="en-NZ" sz="1200" dirty="0">
                <a:cs typeface="Calibri"/>
              </a:rPr>
              <a:t>t”:</a:t>
            </a:r>
            <a:endParaRPr lang="en-NZ" sz="1200" b="0" dirty="0">
              <a:solidFill>
                <a:schemeClr val="tx1"/>
              </a:solidFill>
              <a:cs typeface="Calibri"/>
            </a:endParaRPr>
          </a:p>
          <a:p>
            <a:pPr marL="563880" lvl="1" indent="-171450">
              <a:buFont typeface="Arial" panose="020B0604020202020204" pitchFamily="34" charset="0"/>
              <a:buChar char="•"/>
            </a:pPr>
            <a:r>
              <a:rPr lang="en-NZ" sz="1200" b="0" dirty="0">
                <a:solidFill>
                  <a:schemeClr val="tx1"/>
                </a:solidFill>
                <a:latin typeface="Calibri"/>
                <a:cs typeface="Calibri"/>
              </a:rPr>
              <a:t>Using HEEADSSS as a base, co-create </a:t>
            </a:r>
            <a:r>
              <a:rPr lang="en-NZ" sz="1200" b="0" dirty="0" err="1">
                <a:solidFill>
                  <a:schemeClr val="tx1"/>
                </a:solidFill>
                <a:latin typeface="Calibri"/>
                <a:cs typeface="Calibri"/>
              </a:rPr>
              <a:t>MoC</a:t>
            </a:r>
            <a:r>
              <a:rPr lang="en-NZ" sz="1200" b="0" dirty="0">
                <a:solidFill>
                  <a:schemeClr val="tx1"/>
                </a:solidFill>
                <a:latin typeface="Calibri"/>
                <a:cs typeface="Calibri"/>
              </a:rPr>
              <a:t> content, including what matters to priority groups and what is suitable for each group. </a:t>
            </a:r>
          </a:p>
          <a:p>
            <a:pPr marL="563880" lvl="1" indent="-171450">
              <a:buFont typeface="Arial" panose="020B0604020202020204" pitchFamily="34" charset="0"/>
              <a:buChar char="•"/>
            </a:pPr>
            <a:r>
              <a:rPr lang="en-NZ" sz="1200" b="0" dirty="0">
                <a:solidFill>
                  <a:schemeClr val="tx1"/>
                </a:solidFill>
                <a:latin typeface="Calibri"/>
                <a:cs typeface="Calibri"/>
              </a:rPr>
              <a:t>Understand what is acceptable to </a:t>
            </a:r>
            <a:r>
              <a:rPr lang="en-NZ" sz="1200" b="0" dirty="0" err="1">
                <a:solidFill>
                  <a:schemeClr val="tx1"/>
                </a:solidFill>
                <a:latin typeface="Calibri"/>
                <a:cs typeface="Calibri"/>
              </a:rPr>
              <a:t>rangatahi</a:t>
            </a:r>
            <a:r>
              <a:rPr lang="en-NZ" sz="1200" b="0" dirty="0">
                <a:solidFill>
                  <a:schemeClr val="tx1"/>
                </a:solidFill>
                <a:latin typeface="Calibri"/>
                <a:cs typeface="Calibri"/>
              </a:rPr>
              <a:t> to facilitate a </a:t>
            </a:r>
            <a:r>
              <a:rPr lang="en-NZ" sz="1200" b="0" dirty="0" err="1">
                <a:solidFill>
                  <a:schemeClr val="tx1"/>
                </a:solidFill>
                <a:latin typeface="Calibri"/>
                <a:cs typeface="Calibri"/>
              </a:rPr>
              <a:t>kōrero</a:t>
            </a:r>
            <a:r>
              <a:rPr lang="en-NZ" sz="1200" b="0" dirty="0">
                <a:solidFill>
                  <a:schemeClr val="tx1"/>
                </a:solidFill>
                <a:latin typeface="Calibri"/>
                <a:cs typeface="Calibri"/>
              </a:rPr>
              <a:t> about their health.</a:t>
            </a:r>
          </a:p>
          <a:p>
            <a:pPr marL="563880" lvl="1" indent="-171450">
              <a:buFont typeface="Arial" panose="020B0604020202020204" pitchFamily="34" charset="0"/>
              <a:buChar char="•"/>
            </a:pPr>
            <a:r>
              <a:rPr lang="en-NZ" sz="1200" b="0" dirty="0">
                <a:solidFill>
                  <a:schemeClr val="tx1"/>
                </a:solidFill>
                <a:latin typeface="Calibri"/>
                <a:cs typeface="Calibri"/>
              </a:rPr>
              <a:t>Co-create the name of the </a:t>
            </a:r>
            <a:r>
              <a:rPr lang="en-NZ" sz="1200" b="0" dirty="0" err="1">
                <a:solidFill>
                  <a:schemeClr val="tx1"/>
                </a:solidFill>
                <a:latin typeface="Calibri"/>
                <a:cs typeface="Calibri"/>
              </a:rPr>
              <a:t>kōrero</a:t>
            </a:r>
            <a:r>
              <a:rPr lang="en-NZ" sz="1200" b="0" dirty="0">
                <a:solidFill>
                  <a:schemeClr val="tx1"/>
                </a:solidFill>
                <a:latin typeface="Calibri"/>
                <a:cs typeface="Calibri"/>
              </a:rPr>
              <a:t> to move away from names like “assessment” or “tool”.</a:t>
            </a:r>
          </a:p>
          <a:p>
            <a:pPr marL="228600" indent="-228600">
              <a:buFont typeface="+mj-lt"/>
              <a:buAutoNum type="arabicPeriod" startAt="2"/>
            </a:pPr>
            <a:r>
              <a:rPr lang="en-NZ" sz="1200" dirty="0">
                <a:latin typeface="Calibri"/>
                <a:cs typeface="Calibri"/>
              </a:rPr>
              <a:t>Deliver a </a:t>
            </a:r>
            <a:r>
              <a:rPr lang="en-NZ" sz="1200" dirty="0" err="1">
                <a:latin typeface="Calibri"/>
                <a:cs typeface="Calibri"/>
              </a:rPr>
              <a:t>MoC</a:t>
            </a:r>
            <a:r>
              <a:rPr lang="en-NZ" sz="1200" dirty="0">
                <a:latin typeface="Calibri"/>
                <a:cs typeface="Calibri"/>
              </a:rPr>
              <a:t> Design Document and action-orientated recommendations for the SBHS Enhancements Programme.</a:t>
            </a:r>
          </a:p>
          <a:p>
            <a:pPr marL="228600" indent="-228600">
              <a:buFont typeface="+mj-lt"/>
              <a:buAutoNum type="arabicPeriod" startAt="2"/>
            </a:pPr>
            <a:r>
              <a:rPr lang="en-NZ" sz="1200" dirty="0">
                <a:latin typeface="Calibri"/>
                <a:cs typeface="Calibri"/>
              </a:rPr>
              <a:t>Embed the new </a:t>
            </a:r>
            <a:r>
              <a:rPr lang="en-NZ" sz="1200" dirty="0" err="1">
                <a:latin typeface="Calibri"/>
                <a:cs typeface="Calibri"/>
              </a:rPr>
              <a:t>MoC</a:t>
            </a:r>
            <a:r>
              <a:rPr lang="en-NZ" sz="1200" dirty="0">
                <a:latin typeface="Calibri"/>
                <a:cs typeface="Calibri"/>
              </a:rPr>
              <a:t> using ‘leave behind’ methodology, whereby recommendations and upskilling are embedded as part of the whole enhancements programme, particularly the workforce development workstream. </a:t>
            </a:r>
          </a:p>
          <a:p>
            <a:endParaRPr lang="en-NZ" sz="1200" dirty="0">
              <a:latin typeface="Calibri"/>
              <a:cs typeface="Calibri"/>
            </a:endParaRPr>
          </a:p>
          <a:p>
            <a:r>
              <a:rPr lang="en-NZ" sz="1200" dirty="0">
                <a:latin typeface="+mj-lt"/>
                <a:cs typeface="Calibri Light" panose="020F0302020204030204" pitchFamily="34" charset="0"/>
              </a:rPr>
              <a:t>Achieving this will help improve the health and wellbeing of </a:t>
            </a:r>
            <a:r>
              <a:rPr lang="en-NZ" sz="1200" dirty="0" err="1">
                <a:latin typeface="+mj-lt"/>
                <a:cs typeface="Calibri Light" panose="020F0302020204030204" pitchFamily="34" charset="0"/>
              </a:rPr>
              <a:t>rangatahi</a:t>
            </a:r>
            <a:r>
              <a:rPr lang="en-NZ" sz="1200" dirty="0">
                <a:latin typeface="+mj-lt"/>
                <a:cs typeface="Calibri Light" panose="020F0302020204030204" pitchFamily="34" charset="0"/>
              </a:rPr>
              <a:t>, </a:t>
            </a:r>
            <a:r>
              <a:rPr lang="en-NZ" sz="1200" dirty="0" err="1">
                <a:latin typeface="+mj-lt"/>
                <a:cs typeface="Calibri Light" panose="020F0302020204030204" pitchFamily="34" charset="0"/>
              </a:rPr>
              <a:t>whānau</a:t>
            </a:r>
            <a:r>
              <a:rPr lang="en-NZ" sz="1200" dirty="0">
                <a:latin typeface="+mj-lt"/>
                <a:cs typeface="Calibri Light" panose="020F0302020204030204" pitchFamily="34" charset="0"/>
              </a:rPr>
              <a:t>, and communities across the motu. </a:t>
            </a:r>
            <a:endParaRPr lang="en-NZ" sz="1200" dirty="0">
              <a:latin typeface="+mj-lt"/>
              <a:cs typeface="Calibri"/>
            </a:endParaRPr>
          </a:p>
          <a:p>
            <a:pPr marL="563880" lvl="1" indent="-171450">
              <a:buFont typeface="Arial" panose="020B0604020202020204" pitchFamily="34" charset="0"/>
              <a:buChar char="•"/>
            </a:pPr>
            <a:endParaRPr lang="en-NZ" sz="1200" b="0" dirty="0">
              <a:solidFill>
                <a:schemeClr val="tx1"/>
              </a:solidFill>
              <a:latin typeface="Calibri"/>
              <a:cs typeface="Calibri"/>
            </a:endParaRPr>
          </a:p>
          <a:p>
            <a:endParaRPr lang="en-NZ" dirty="0"/>
          </a:p>
        </p:txBody>
      </p:sp>
      <p:sp>
        <p:nvSpPr>
          <p:cNvPr id="3" name="Title 2">
            <a:extLst>
              <a:ext uri="{FF2B5EF4-FFF2-40B4-BE49-F238E27FC236}">
                <a16:creationId xmlns:a16="http://schemas.microsoft.com/office/drawing/2014/main" id="{E7E35835-4CEF-AB4A-B8FD-4887D639678B}"/>
              </a:ext>
            </a:extLst>
          </p:cNvPr>
          <p:cNvSpPr>
            <a:spLocks noGrp="1"/>
          </p:cNvSpPr>
          <p:nvPr>
            <p:ph type="title"/>
          </p:nvPr>
        </p:nvSpPr>
        <p:spPr>
          <a:xfrm>
            <a:off x="377825" y="684212"/>
            <a:ext cx="4551813" cy="648641"/>
          </a:xfrm>
        </p:spPr>
        <p:txBody>
          <a:bodyPr/>
          <a:lstStyle/>
          <a:p>
            <a:r>
              <a:rPr lang="en-US">
                <a:latin typeface="Calibri"/>
                <a:ea typeface="Open Sans"/>
                <a:cs typeface="Calibri"/>
              </a:rPr>
              <a:t>Ki </a:t>
            </a:r>
            <a:r>
              <a:rPr lang="en-US" err="1">
                <a:latin typeface="Calibri"/>
                <a:ea typeface="Open Sans"/>
                <a:cs typeface="Calibri"/>
              </a:rPr>
              <a:t>Tua</a:t>
            </a:r>
            <a:r>
              <a:rPr lang="en-US">
                <a:latin typeface="Calibri"/>
                <a:ea typeface="Open Sans"/>
                <a:cs typeface="Calibri"/>
              </a:rPr>
              <a:t> o </a:t>
            </a:r>
            <a:r>
              <a:rPr lang="en-US" err="1">
                <a:latin typeface="Calibri"/>
                <a:ea typeface="Open Sans"/>
                <a:cs typeface="Calibri"/>
              </a:rPr>
              <a:t>te</a:t>
            </a:r>
            <a:r>
              <a:rPr lang="en-US">
                <a:latin typeface="Calibri"/>
                <a:ea typeface="Open Sans"/>
                <a:cs typeface="Calibri"/>
              </a:rPr>
              <a:t> Awe </a:t>
            </a:r>
            <a:r>
              <a:rPr lang="en-US" err="1">
                <a:latin typeface="Calibri"/>
                <a:ea typeface="Open Sans"/>
                <a:cs typeface="Calibri"/>
              </a:rPr>
              <a:t>Māpara</a:t>
            </a:r>
            <a:r>
              <a:rPr lang="en-US">
                <a:latin typeface="Calibri"/>
                <a:ea typeface="Open Sans"/>
                <a:cs typeface="Calibri"/>
              </a:rPr>
              <a:t> </a:t>
            </a:r>
            <a:r>
              <a:rPr lang="en-US" b="0">
                <a:latin typeface="Calibri"/>
                <a:ea typeface="Open Sans"/>
                <a:cs typeface="Calibri"/>
              </a:rPr>
              <a:t>| </a:t>
            </a:r>
            <a:br>
              <a:rPr lang="en-US" b="0">
                <a:latin typeface="Calibri"/>
                <a:ea typeface="Open Sans"/>
                <a:cs typeface="Calibri"/>
              </a:rPr>
            </a:br>
            <a:r>
              <a:rPr lang="en-US" b="0">
                <a:latin typeface="Calibri"/>
                <a:ea typeface="Open Sans"/>
                <a:cs typeface="Calibri"/>
              </a:rPr>
              <a:t>Next steps towards a new </a:t>
            </a:r>
            <a:r>
              <a:rPr lang="en-US" b="0" err="1">
                <a:latin typeface="Calibri"/>
                <a:ea typeface="Open Sans"/>
                <a:cs typeface="Calibri"/>
              </a:rPr>
              <a:t>MoC</a:t>
            </a:r>
            <a:endParaRPr lang="en-US" b="0">
              <a:latin typeface="Calibri"/>
              <a:ea typeface="Open Sans"/>
              <a:cs typeface="Calibri"/>
            </a:endParaRPr>
          </a:p>
        </p:txBody>
      </p:sp>
      <p:sp>
        <p:nvSpPr>
          <p:cNvPr id="16" name="Text Placeholder 6">
            <a:extLst>
              <a:ext uri="{FF2B5EF4-FFF2-40B4-BE49-F238E27FC236}">
                <a16:creationId xmlns:a16="http://schemas.microsoft.com/office/drawing/2014/main" id="{857D3691-9ED5-494C-B47D-6198679174F5}"/>
              </a:ext>
            </a:extLst>
          </p:cNvPr>
          <p:cNvSpPr txBox="1">
            <a:spLocks/>
          </p:cNvSpPr>
          <p:nvPr/>
        </p:nvSpPr>
        <p:spPr bwMode="gray">
          <a:xfrm>
            <a:off x="377821" y="3984937"/>
            <a:ext cx="3132137" cy="2921764"/>
          </a:xfrm>
          <a:prstGeom prst="rect">
            <a:avLst/>
          </a:prstGeom>
        </p:spPr>
        <p:txBody>
          <a:bodyPr vert="horz" lIns="0" tIns="0" rIns="0" bIns="0" rtlCol="0" anchor="t">
            <a:noAutofit/>
          </a:bodyPr>
          <a:lstStyle>
            <a:lvl1pPr marL="0" indent="0" algn="l" defTabSz="785202" rtl="0" eaLnBrk="1" latinLnBrk="0" hangingPunct="1">
              <a:lnSpc>
                <a:spcPct val="120000"/>
              </a:lnSpc>
              <a:spcBef>
                <a:spcPts val="0"/>
              </a:spcBef>
              <a:spcAft>
                <a:spcPts val="700"/>
              </a:spcAft>
              <a:buSzPct val="100000"/>
              <a:buFontTx/>
              <a:buNone/>
              <a:defRPr sz="900" b="0" i="0" kern="1200">
                <a:solidFill>
                  <a:schemeClr val="tx1"/>
                </a:solidFill>
                <a:latin typeface="Calibri" panose="020F0502020204030204" pitchFamily="34" charset="0"/>
                <a:ea typeface="+mn-ea"/>
                <a:cs typeface="Calibri" panose="020F0502020204030204" pitchFamily="34" charset="0"/>
              </a:defRPr>
            </a:lvl1pPr>
            <a:lvl2pPr marL="392601" indent="0" algn="l" defTabSz="785202" rtl="0" eaLnBrk="1" latinLnBrk="0" hangingPunct="1">
              <a:spcBef>
                <a:spcPts val="0"/>
              </a:spcBef>
              <a:spcAft>
                <a:spcPts val="859"/>
              </a:spcAft>
              <a:buClrTx/>
              <a:buSzPct val="100000"/>
              <a:buFont typeface="Arial" panose="020B0604020202020204" pitchFamily="34" charset="0"/>
              <a:buNone/>
              <a:defRPr lang="en-US" sz="1717" b="1" kern="1200">
                <a:solidFill>
                  <a:schemeClr val="tx1">
                    <a:tint val="75000"/>
                  </a:schemeClr>
                </a:solidFill>
                <a:latin typeface="+mj-lt"/>
                <a:ea typeface="+mn-ea"/>
                <a:cs typeface="Calibri Light" panose="020F0302020204030204" pitchFamily="34" charset="0"/>
              </a:defRPr>
            </a:lvl2pPr>
            <a:lvl3pPr marL="785202" indent="0" algn="l" defTabSz="785202" rtl="0" eaLnBrk="1" latinLnBrk="0" hangingPunct="1">
              <a:spcBef>
                <a:spcPts val="0"/>
              </a:spcBef>
              <a:spcAft>
                <a:spcPts val="859"/>
              </a:spcAft>
              <a:buClrTx/>
              <a:buSzPct val="100000"/>
              <a:buFont typeface="Arial" panose="020B0604020202020204" pitchFamily="34" charset="0"/>
              <a:buNone/>
              <a:defRPr lang="en-US" sz="1546" kern="1200">
                <a:solidFill>
                  <a:schemeClr val="tx1">
                    <a:tint val="75000"/>
                  </a:schemeClr>
                </a:solidFill>
                <a:latin typeface="+mn-lt"/>
                <a:ea typeface="+mn-ea"/>
                <a:cs typeface="Calibri Light" panose="020F0302020204030204" pitchFamily="34" charset="0"/>
              </a:defRPr>
            </a:lvl3pPr>
            <a:lvl4pPr marL="1177802" indent="0" algn="l" defTabSz="785202" rtl="0" eaLnBrk="1" latinLnBrk="0" hangingPunct="1">
              <a:spcBef>
                <a:spcPts val="0"/>
              </a:spcBef>
              <a:spcAft>
                <a:spcPts val="859"/>
              </a:spcAft>
              <a:buClrTx/>
              <a:buSzPct val="100000"/>
              <a:buFont typeface="Arial" panose="020B0604020202020204" pitchFamily="34" charset="0"/>
              <a:buNone/>
              <a:defRPr lang="en-US" sz="1374" kern="1200" baseline="0">
                <a:solidFill>
                  <a:schemeClr val="tx1">
                    <a:tint val="75000"/>
                  </a:schemeClr>
                </a:solidFill>
                <a:latin typeface="+mn-lt"/>
                <a:ea typeface="+mn-ea"/>
                <a:cs typeface="Calibri Light" panose="020F0302020204030204" pitchFamily="34" charset="0"/>
              </a:defRPr>
            </a:lvl4pPr>
            <a:lvl5pPr marL="1570403" indent="0" algn="l" defTabSz="685689" rtl="0" eaLnBrk="1" latinLnBrk="0" hangingPunct="1">
              <a:spcBef>
                <a:spcPts val="0"/>
              </a:spcBef>
              <a:spcAft>
                <a:spcPts val="859"/>
              </a:spcAft>
              <a:buClrTx/>
              <a:buSzPct val="100000"/>
              <a:buFont typeface="Arial" panose="020B0604020202020204" pitchFamily="34" charset="0"/>
              <a:buNone/>
              <a:tabLst/>
              <a:defRPr lang="en-US" sz="1374" kern="1200" baseline="0">
                <a:solidFill>
                  <a:schemeClr val="tx1">
                    <a:tint val="75000"/>
                  </a:schemeClr>
                </a:solidFill>
                <a:latin typeface="+mn-lt"/>
                <a:ea typeface="+mn-ea"/>
                <a:cs typeface="Calibri Light" panose="020F0302020204030204" pitchFamily="34" charset="0"/>
              </a:defRPr>
            </a:lvl5pPr>
            <a:lvl6pPr marL="1963004"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6pPr>
            <a:lvl7pPr marL="2355604" indent="0" algn="l" defTabSz="785202" rtl="0" eaLnBrk="1" latinLnBrk="0" hangingPunct="1">
              <a:spcBef>
                <a:spcPts val="0"/>
              </a:spcBef>
              <a:spcAft>
                <a:spcPts val="859"/>
              </a:spcAft>
              <a:buFont typeface="Verdana" panose="020B0604030504040204" pitchFamily="34" charset="0"/>
              <a:buNone/>
              <a:defRPr sz="1374" kern="1200">
                <a:solidFill>
                  <a:schemeClr val="tx1">
                    <a:tint val="75000"/>
                  </a:schemeClr>
                </a:solidFill>
                <a:latin typeface="+mn-lt"/>
                <a:ea typeface="+mn-ea"/>
                <a:cs typeface="+mn-cs"/>
              </a:defRPr>
            </a:lvl7pPr>
            <a:lvl8pPr marL="27482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8pPr>
            <a:lvl9pPr marL="31408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9pPr>
          </a:lstStyle>
          <a:p>
            <a:endParaRPr lang="en-US"/>
          </a:p>
        </p:txBody>
      </p:sp>
      <p:sp>
        <p:nvSpPr>
          <p:cNvPr id="18" name="object 2">
            <a:extLst>
              <a:ext uri="{FF2B5EF4-FFF2-40B4-BE49-F238E27FC236}">
                <a16:creationId xmlns:a16="http://schemas.microsoft.com/office/drawing/2014/main" id="{BE6026CD-3C11-8F44-A70A-538592BD3469}"/>
              </a:ext>
            </a:extLst>
          </p:cNvPr>
          <p:cNvSpPr/>
          <p:nvPr/>
        </p:nvSpPr>
        <p:spPr>
          <a:xfrm>
            <a:off x="377821" y="1610534"/>
            <a:ext cx="596928" cy="1875089"/>
          </a:xfrm>
          <a:custGeom>
            <a:avLst/>
            <a:gdLst/>
            <a:ahLst/>
            <a:cxnLst/>
            <a:rect l="l" t="t" r="r" b="b"/>
            <a:pathLst>
              <a:path w="4346575">
                <a:moveTo>
                  <a:pt x="0" y="0"/>
                </a:moveTo>
                <a:lnTo>
                  <a:pt x="4346223" y="0"/>
                </a:lnTo>
              </a:path>
            </a:pathLst>
          </a:custGeom>
          <a:ln w="62825">
            <a:solidFill>
              <a:schemeClr val="accent1"/>
            </a:solidFill>
          </a:ln>
        </p:spPr>
        <p:txBody>
          <a:bodyPr wrap="square" lIns="0" tIns="0" rIns="0" bIns="0" rtlCol="0"/>
          <a:lstStyle/>
          <a:p>
            <a:endParaRPr sz="496"/>
          </a:p>
        </p:txBody>
      </p:sp>
      <p:pic>
        <p:nvPicPr>
          <p:cNvPr id="26" name="Picture 2" descr="images of flock of birds in the distance - - Yahoo Image Search Results | Birds  flying, Bird, Birds">
            <a:extLst>
              <a:ext uri="{FF2B5EF4-FFF2-40B4-BE49-F238E27FC236}">
                <a16:creationId xmlns:a16="http://schemas.microsoft.com/office/drawing/2014/main" id="{1CFD01F3-F1E9-4D80-A2DC-F7721E7D47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588" t="8649" r="45459" b="77345"/>
          <a:stretch/>
        </p:blipFill>
        <p:spPr bwMode="auto">
          <a:xfrm rot="20125176">
            <a:off x="5652967" y="327610"/>
            <a:ext cx="836879" cy="713205"/>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52997825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78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E35835-4CEF-AB4A-B8FD-4887D639678B}"/>
              </a:ext>
            </a:extLst>
          </p:cNvPr>
          <p:cNvSpPr>
            <a:spLocks noGrp="1"/>
          </p:cNvSpPr>
          <p:nvPr>
            <p:ph type="title"/>
          </p:nvPr>
        </p:nvSpPr>
        <p:spPr/>
        <p:txBody>
          <a:bodyPr/>
          <a:lstStyle/>
          <a:p>
            <a:r>
              <a:rPr lang="en-US" err="1">
                <a:latin typeface="Calibri"/>
                <a:ea typeface="Open Sans"/>
                <a:cs typeface="Calibri"/>
              </a:rPr>
              <a:t>Te</a:t>
            </a:r>
            <a:r>
              <a:rPr lang="en-US">
                <a:latin typeface="Calibri"/>
                <a:ea typeface="Open Sans"/>
                <a:cs typeface="Calibri"/>
              </a:rPr>
              <a:t> </a:t>
            </a:r>
            <a:r>
              <a:rPr lang="en-US" err="1">
                <a:latin typeface="Calibri"/>
                <a:ea typeface="Open Sans"/>
                <a:cs typeface="Calibri"/>
              </a:rPr>
              <a:t>Whakarewanga</a:t>
            </a:r>
            <a:r>
              <a:rPr lang="en-US">
                <a:latin typeface="Calibri"/>
                <a:ea typeface="Open Sans"/>
                <a:cs typeface="Calibri"/>
              </a:rPr>
              <a:t> </a:t>
            </a:r>
            <a:r>
              <a:rPr lang="en-US" b="0">
                <a:latin typeface="Calibri"/>
                <a:ea typeface="Open Sans"/>
                <a:cs typeface="Calibri"/>
              </a:rPr>
              <a:t>|</a:t>
            </a:r>
            <a:r>
              <a:rPr lang="en-US">
                <a:latin typeface="Calibri"/>
                <a:ea typeface="Open Sans"/>
                <a:cs typeface="Calibri"/>
              </a:rPr>
              <a:t> </a:t>
            </a:r>
            <a:r>
              <a:rPr lang="en-US" b="0">
                <a:latin typeface="Calibri"/>
                <a:ea typeface="Open Sans"/>
                <a:cs typeface="Calibri"/>
              </a:rPr>
              <a:t>Introduction</a:t>
            </a:r>
          </a:p>
        </p:txBody>
      </p:sp>
      <p:sp>
        <p:nvSpPr>
          <p:cNvPr id="6" name="Text Placeholder 5">
            <a:extLst>
              <a:ext uri="{FF2B5EF4-FFF2-40B4-BE49-F238E27FC236}">
                <a16:creationId xmlns:a16="http://schemas.microsoft.com/office/drawing/2014/main" id="{C6AA19FC-73AF-5146-9580-4EC775FE0D33}"/>
              </a:ext>
            </a:extLst>
          </p:cNvPr>
          <p:cNvSpPr>
            <a:spLocks noGrp="1"/>
          </p:cNvSpPr>
          <p:nvPr>
            <p:ph type="body" idx="12"/>
          </p:nvPr>
        </p:nvSpPr>
        <p:spPr>
          <a:xfrm>
            <a:off x="377820" y="4129745"/>
            <a:ext cx="3132137" cy="977265"/>
          </a:xfrm>
        </p:spPr>
        <p:txBody>
          <a:bodyPr vert="horz" lIns="0" tIns="0" rIns="0" bIns="0" rtlCol="0" anchor="t">
            <a:noAutofit/>
          </a:bodyPr>
          <a:lstStyle/>
          <a:p>
            <a:r>
              <a:rPr lang="en-US" sz="1200" dirty="0">
                <a:solidFill>
                  <a:schemeClr val="accent1"/>
                </a:solidFill>
                <a:latin typeface="Calibri Light"/>
                <a:cs typeface="Calibri Light"/>
              </a:rPr>
              <a:t>This report outlines the findings from a current state exploration of School Based Health Services (SBHS), with a focus on the Year 9 Health Assessment in Aotearoa. This report is a key output of the Model of Care work stream.</a:t>
            </a:r>
            <a:endParaRPr lang="en-US" sz="1200" dirty="0">
              <a:solidFill>
                <a:schemeClr val="accent1"/>
              </a:solidFill>
              <a:latin typeface="Calibri Light" panose="020F0302020204030204" pitchFamily="34" charset="0"/>
              <a:cs typeface="Calibri Light" panose="020F0302020204030204" pitchFamily="34" charset="0"/>
            </a:endParaRPr>
          </a:p>
        </p:txBody>
      </p:sp>
      <p:sp>
        <p:nvSpPr>
          <p:cNvPr id="16" name="Text Placeholder 6">
            <a:extLst>
              <a:ext uri="{FF2B5EF4-FFF2-40B4-BE49-F238E27FC236}">
                <a16:creationId xmlns:a16="http://schemas.microsoft.com/office/drawing/2014/main" id="{857D3691-9ED5-494C-B47D-6198679174F5}"/>
              </a:ext>
            </a:extLst>
          </p:cNvPr>
          <p:cNvSpPr txBox="1">
            <a:spLocks/>
          </p:cNvSpPr>
          <p:nvPr/>
        </p:nvSpPr>
        <p:spPr bwMode="gray">
          <a:xfrm>
            <a:off x="3802947" y="4097353"/>
            <a:ext cx="3132137" cy="2921764"/>
          </a:xfrm>
          <a:prstGeom prst="rect">
            <a:avLst/>
          </a:prstGeom>
        </p:spPr>
        <p:txBody>
          <a:bodyPr vert="horz" lIns="0" tIns="0" rIns="0" bIns="0" rtlCol="0" anchor="t">
            <a:noAutofit/>
          </a:bodyPr>
          <a:lstStyle>
            <a:lvl1pPr marL="0" indent="0" algn="l" defTabSz="785202" rtl="0" eaLnBrk="1" latinLnBrk="0" hangingPunct="1">
              <a:lnSpc>
                <a:spcPct val="120000"/>
              </a:lnSpc>
              <a:spcBef>
                <a:spcPts val="0"/>
              </a:spcBef>
              <a:spcAft>
                <a:spcPts val="700"/>
              </a:spcAft>
              <a:buSzPct val="100000"/>
              <a:buFontTx/>
              <a:buNone/>
              <a:defRPr sz="900" b="0" i="0" kern="1200">
                <a:solidFill>
                  <a:schemeClr val="tx1"/>
                </a:solidFill>
                <a:latin typeface="Calibri" panose="020F0502020204030204" pitchFamily="34" charset="0"/>
                <a:ea typeface="+mn-ea"/>
                <a:cs typeface="Calibri" panose="020F0502020204030204" pitchFamily="34" charset="0"/>
              </a:defRPr>
            </a:lvl1pPr>
            <a:lvl2pPr marL="392601" indent="0" algn="l" defTabSz="785202" rtl="0" eaLnBrk="1" latinLnBrk="0" hangingPunct="1">
              <a:spcBef>
                <a:spcPts val="0"/>
              </a:spcBef>
              <a:spcAft>
                <a:spcPts val="859"/>
              </a:spcAft>
              <a:buClrTx/>
              <a:buSzPct val="100000"/>
              <a:buFont typeface="Arial" panose="020B0604020202020204" pitchFamily="34" charset="0"/>
              <a:buNone/>
              <a:defRPr lang="en-US" sz="1717" b="1" kern="1200">
                <a:solidFill>
                  <a:schemeClr val="tx1">
                    <a:tint val="75000"/>
                  </a:schemeClr>
                </a:solidFill>
                <a:latin typeface="+mj-lt"/>
                <a:ea typeface="+mn-ea"/>
                <a:cs typeface="Calibri Light" panose="020F0302020204030204" pitchFamily="34" charset="0"/>
              </a:defRPr>
            </a:lvl2pPr>
            <a:lvl3pPr marL="785202" indent="0" algn="l" defTabSz="785202" rtl="0" eaLnBrk="1" latinLnBrk="0" hangingPunct="1">
              <a:spcBef>
                <a:spcPts val="0"/>
              </a:spcBef>
              <a:spcAft>
                <a:spcPts val="859"/>
              </a:spcAft>
              <a:buClrTx/>
              <a:buSzPct val="100000"/>
              <a:buFont typeface="Arial" panose="020B0604020202020204" pitchFamily="34" charset="0"/>
              <a:buNone/>
              <a:defRPr lang="en-US" sz="1546" kern="1200">
                <a:solidFill>
                  <a:schemeClr val="tx1">
                    <a:tint val="75000"/>
                  </a:schemeClr>
                </a:solidFill>
                <a:latin typeface="+mn-lt"/>
                <a:ea typeface="+mn-ea"/>
                <a:cs typeface="Calibri Light" panose="020F0302020204030204" pitchFamily="34" charset="0"/>
              </a:defRPr>
            </a:lvl3pPr>
            <a:lvl4pPr marL="1177802" indent="0" algn="l" defTabSz="785202" rtl="0" eaLnBrk="1" latinLnBrk="0" hangingPunct="1">
              <a:spcBef>
                <a:spcPts val="0"/>
              </a:spcBef>
              <a:spcAft>
                <a:spcPts val="859"/>
              </a:spcAft>
              <a:buClrTx/>
              <a:buSzPct val="100000"/>
              <a:buFont typeface="Arial" panose="020B0604020202020204" pitchFamily="34" charset="0"/>
              <a:buNone/>
              <a:defRPr lang="en-US" sz="1374" kern="1200" baseline="0">
                <a:solidFill>
                  <a:schemeClr val="tx1">
                    <a:tint val="75000"/>
                  </a:schemeClr>
                </a:solidFill>
                <a:latin typeface="+mn-lt"/>
                <a:ea typeface="+mn-ea"/>
                <a:cs typeface="Calibri Light" panose="020F0302020204030204" pitchFamily="34" charset="0"/>
              </a:defRPr>
            </a:lvl4pPr>
            <a:lvl5pPr marL="1570403" indent="0" algn="l" defTabSz="685689" rtl="0" eaLnBrk="1" latinLnBrk="0" hangingPunct="1">
              <a:spcBef>
                <a:spcPts val="0"/>
              </a:spcBef>
              <a:spcAft>
                <a:spcPts val="859"/>
              </a:spcAft>
              <a:buClrTx/>
              <a:buSzPct val="100000"/>
              <a:buFont typeface="Arial" panose="020B0604020202020204" pitchFamily="34" charset="0"/>
              <a:buNone/>
              <a:tabLst/>
              <a:defRPr lang="en-US" sz="1374" kern="1200" baseline="0">
                <a:solidFill>
                  <a:schemeClr val="tx1">
                    <a:tint val="75000"/>
                  </a:schemeClr>
                </a:solidFill>
                <a:latin typeface="+mn-lt"/>
                <a:ea typeface="+mn-ea"/>
                <a:cs typeface="Calibri Light" panose="020F0302020204030204" pitchFamily="34" charset="0"/>
              </a:defRPr>
            </a:lvl5pPr>
            <a:lvl6pPr marL="1963004"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6pPr>
            <a:lvl7pPr marL="2355604" indent="0" algn="l" defTabSz="785202" rtl="0" eaLnBrk="1" latinLnBrk="0" hangingPunct="1">
              <a:spcBef>
                <a:spcPts val="0"/>
              </a:spcBef>
              <a:spcAft>
                <a:spcPts val="859"/>
              </a:spcAft>
              <a:buFont typeface="Verdana" panose="020B0604030504040204" pitchFamily="34" charset="0"/>
              <a:buNone/>
              <a:defRPr sz="1374" kern="1200">
                <a:solidFill>
                  <a:schemeClr val="tx1">
                    <a:tint val="75000"/>
                  </a:schemeClr>
                </a:solidFill>
                <a:latin typeface="+mn-lt"/>
                <a:ea typeface="+mn-ea"/>
                <a:cs typeface="+mn-cs"/>
              </a:defRPr>
            </a:lvl7pPr>
            <a:lvl8pPr marL="27482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8pPr>
            <a:lvl9pPr marL="31408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9pPr>
          </a:lstStyle>
          <a:p>
            <a:r>
              <a:rPr lang="en-NZ" dirty="0">
                <a:latin typeface="Calibri"/>
                <a:cs typeface="Calibri"/>
              </a:rPr>
              <a:t>The </a:t>
            </a:r>
            <a:r>
              <a:rPr lang="en-NZ" dirty="0" err="1">
                <a:latin typeface="Calibri"/>
                <a:cs typeface="Calibri"/>
              </a:rPr>
              <a:t>Te</a:t>
            </a:r>
            <a:r>
              <a:rPr lang="en-NZ" dirty="0">
                <a:latin typeface="Calibri"/>
                <a:cs typeface="Calibri"/>
              </a:rPr>
              <a:t> </a:t>
            </a:r>
            <a:r>
              <a:rPr lang="en-NZ" dirty="0" err="1">
                <a:latin typeface="Calibri"/>
                <a:cs typeface="Calibri"/>
              </a:rPr>
              <a:t>Ūkaipō</a:t>
            </a:r>
            <a:r>
              <a:rPr lang="en-NZ" dirty="0">
                <a:latin typeface="Calibri"/>
                <a:cs typeface="Calibri"/>
              </a:rPr>
              <a:t> values framework is the foundation for the SBHS programme and outlines the desired outcomes for young people. The framework was co-developed with over 100 </a:t>
            </a:r>
            <a:r>
              <a:rPr lang="en-NZ" dirty="0" err="1">
                <a:latin typeface="Calibri"/>
                <a:cs typeface="Calibri"/>
              </a:rPr>
              <a:t>rangatahi</a:t>
            </a:r>
            <a:r>
              <a:rPr lang="en-NZ" dirty="0">
                <a:latin typeface="Calibri"/>
                <a:cs typeface="Calibri"/>
              </a:rPr>
              <a:t> across Aotearoa by </a:t>
            </a:r>
            <a:r>
              <a:rPr lang="pt-BR" dirty="0">
                <a:latin typeface="Calibri"/>
                <a:cs typeface="Calibri"/>
              </a:rPr>
              <a:t>Te Rōpū Matanga o Rangatahi. </a:t>
            </a:r>
            <a:r>
              <a:rPr lang="en-NZ" dirty="0" err="1">
                <a:latin typeface="Calibri"/>
                <a:cs typeface="Calibri"/>
              </a:rPr>
              <a:t>Te</a:t>
            </a:r>
            <a:r>
              <a:rPr lang="en-NZ" dirty="0">
                <a:latin typeface="Calibri"/>
                <a:cs typeface="Calibri"/>
              </a:rPr>
              <a:t> </a:t>
            </a:r>
            <a:r>
              <a:rPr lang="en-NZ" dirty="0" err="1">
                <a:latin typeface="Calibri"/>
                <a:cs typeface="Calibri"/>
              </a:rPr>
              <a:t>Ūkaipō</a:t>
            </a:r>
            <a:r>
              <a:rPr lang="en-NZ" dirty="0">
                <a:latin typeface="Calibri"/>
                <a:cs typeface="Calibri"/>
              </a:rPr>
              <a:t> outlines nine </a:t>
            </a:r>
            <a:r>
              <a:rPr lang="en-NZ" dirty="0" err="1">
                <a:latin typeface="Calibri"/>
                <a:cs typeface="Calibri"/>
              </a:rPr>
              <a:t>kaupapa</a:t>
            </a:r>
            <a:r>
              <a:rPr lang="en-NZ" dirty="0">
                <a:latin typeface="Calibri"/>
                <a:cs typeface="Calibri"/>
              </a:rPr>
              <a:t> Māori </a:t>
            </a:r>
            <a:r>
              <a:rPr lang="en-NZ" dirty="0" err="1">
                <a:latin typeface="Calibri"/>
                <a:cs typeface="Calibri"/>
              </a:rPr>
              <a:t>whanonga</a:t>
            </a:r>
            <a:r>
              <a:rPr lang="en-NZ" dirty="0">
                <a:latin typeface="Calibri"/>
                <a:cs typeface="Calibri"/>
              </a:rPr>
              <a:t> </a:t>
            </a:r>
            <a:r>
              <a:rPr lang="en-NZ" dirty="0" err="1">
                <a:latin typeface="Calibri"/>
                <a:cs typeface="Calibri"/>
              </a:rPr>
              <a:t>pono</a:t>
            </a:r>
            <a:r>
              <a:rPr lang="en-NZ" dirty="0">
                <a:latin typeface="Calibri"/>
                <a:cs typeface="Calibri"/>
              </a:rPr>
              <a:t> (values) with corresponding </a:t>
            </a:r>
            <a:r>
              <a:rPr lang="en-NZ" dirty="0" err="1">
                <a:latin typeface="Calibri"/>
                <a:cs typeface="Calibri"/>
              </a:rPr>
              <a:t>whakatauki</a:t>
            </a:r>
            <a:r>
              <a:rPr lang="en-NZ" dirty="0">
                <a:latin typeface="Calibri"/>
                <a:cs typeface="Calibri"/>
              </a:rPr>
              <a:t> that have been gifted as guiding principles that shape and influence practice within SBHS, including the </a:t>
            </a:r>
            <a:r>
              <a:rPr lang="en-NZ" dirty="0" err="1">
                <a:latin typeface="Calibri"/>
                <a:cs typeface="Calibri"/>
              </a:rPr>
              <a:t>MoC</a:t>
            </a:r>
            <a:r>
              <a:rPr lang="en-NZ" dirty="0">
                <a:latin typeface="Calibri"/>
                <a:cs typeface="Calibri"/>
              </a:rPr>
              <a:t>. These can be expressed as:</a:t>
            </a:r>
          </a:p>
          <a:p>
            <a:pPr marL="171450" indent="-171450">
              <a:buFont typeface="Arial" panose="020B0604020202020204" pitchFamily="34" charset="0"/>
              <a:buChar char="•"/>
            </a:pPr>
            <a:r>
              <a:rPr lang="en-NZ" dirty="0">
                <a:latin typeface="Calibri"/>
                <a:cs typeface="Calibri"/>
              </a:rPr>
              <a:t>The skills they need to live healthy lives: (i.e., Tino </a:t>
            </a:r>
            <a:r>
              <a:rPr lang="en-NZ" dirty="0" err="1">
                <a:latin typeface="Calibri"/>
                <a:cs typeface="Calibri"/>
              </a:rPr>
              <a:t>Uaratanga</a:t>
            </a:r>
            <a:r>
              <a:rPr lang="en-NZ" dirty="0">
                <a:latin typeface="Calibri"/>
                <a:cs typeface="Calibri"/>
              </a:rPr>
              <a:t> (“I have potential”), Wairua (“I am essential”), and Rangatiratanga (“I have self-determination”))</a:t>
            </a:r>
          </a:p>
          <a:p>
            <a:pPr marL="171450" indent="-171450">
              <a:buFont typeface="Arial" panose="020B0604020202020204" pitchFamily="34" charset="0"/>
              <a:buChar char="•"/>
            </a:pPr>
            <a:r>
              <a:rPr lang="en-NZ" dirty="0">
                <a:latin typeface="Calibri"/>
                <a:cs typeface="Calibri"/>
              </a:rPr>
              <a:t>The connections and relationships they need to support them to be healthy: (i.e., Aroha (“I matter”), Whakapapa (“I belong”), and Whanaungatanga (“I am connected”))</a:t>
            </a:r>
          </a:p>
          <a:p>
            <a:pPr marL="171450" indent="-171450">
              <a:buFont typeface="Arial" panose="020B0604020202020204" pitchFamily="34" charset="0"/>
              <a:buChar char="•"/>
            </a:pPr>
            <a:r>
              <a:rPr lang="en-NZ" dirty="0">
                <a:latin typeface="Calibri"/>
                <a:cs typeface="Calibri"/>
              </a:rPr>
              <a:t>Access to a high quality, culturally embracing SBHS: (i.e., </a:t>
            </a:r>
            <a:r>
              <a:rPr lang="en-NZ" dirty="0" err="1">
                <a:latin typeface="Calibri"/>
                <a:cs typeface="Calibri"/>
              </a:rPr>
              <a:t>Te</a:t>
            </a:r>
            <a:r>
              <a:rPr lang="en-NZ" dirty="0">
                <a:latin typeface="Calibri"/>
                <a:cs typeface="Calibri"/>
              </a:rPr>
              <a:t> </a:t>
            </a:r>
            <a:r>
              <a:rPr lang="en-NZ" dirty="0" err="1">
                <a:latin typeface="Calibri"/>
                <a:cs typeface="Calibri"/>
              </a:rPr>
              <a:t>Reo</a:t>
            </a:r>
            <a:r>
              <a:rPr lang="en-NZ" dirty="0">
                <a:latin typeface="Calibri"/>
                <a:cs typeface="Calibri"/>
              </a:rPr>
              <a:t> (“I have mana”), </a:t>
            </a:r>
            <a:r>
              <a:rPr lang="en-NZ" dirty="0" err="1">
                <a:latin typeface="Calibri"/>
                <a:cs typeface="Calibri"/>
              </a:rPr>
              <a:t>Ōritetanga</a:t>
            </a:r>
            <a:r>
              <a:rPr lang="en-NZ" dirty="0">
                <a:latin typeface="Calibri"/>
                <a:cs typeface="Calibri"/>
              </a:rPr>
              <a:t> (“I am equal”), and </a:t>
            </a:r>
            <a:r>
              <a:rPr lang="en-NZ" dirty="0" err="1">
                <a:latin typeface="Calibri"/>
                <a:cs typeface="Calibri"/>
              </a:rPr>
              <a:t>Manākitanga</a:t>
            </a:r>
            <a:r>
              <a:rPr lang="en-NZ" dirty="0">
                <a:latin typeface="Calibri"/>
                <a:cs typeface="Calibri"/>
              </a:rPr>
              <a:t> (“I am valued”)).</a:t>
            </a:r>
          </a:p>
          <a:p>
            <a:endParaRPr lang="en-US" dirty="0"/>
          </a:p>
        </p:txBody>
      </p:sp>
      <p:sp>
        <p:nvSpPr>
          <p:cNvPr id="17" name="Text Placeholder 7">
            <a:extLst>
              <a:ext uri="{FF2B5EF4-FFF2-40B4-BE49-F238E27FC236}">
                <a16:creationId xmlns:a16="http://schemas.microsoft.com/office/drawing/2014/main" id="{7AFC3E58-B1A1-C340-81CF-6D6264637F54}"/>
              </a:ext>
            </a:extLst>
          </p:cNvPr>
          <p:cNvSpPr txBox="1">
            <a:spLocks/>
          </p:cNvSpPr>
          <p:nvPr/>
        </p:nvSpPr>
        <p:spPr bwMode="gray">
          <a:xfrm>
            <a:off x="7228074" y="4071280"/>
            <a:ext cx="3132137" cy="3178465"/>
          </a:xfrm>
          <a:prstGeom prst="rect">
            <a:avLst/>
          </a:prstGeom>
        </p:spPr>
        <p:txBody>
          <a:bodyPr vert="horz" lIns="0" tIns="0" rIns="0" bIns="0" rtlCol="0" anchor="t">
            <a:noAutofit/>
          </a:bodyPr>
          <a:lstStyle>
            <a:lvl1pPr marL="0" indent="0" algn="l" defTabSz="785202" rtl="0" eaLnBrk="1" latinLnBrk="0" hangingPunct="1">
              <a:lnSpc>
                <a:spcPct val="120000"/>
              </a:lnSpc>
              <a:spcBef>
                <a:spcPts val="0"/>
              </a:spcBef>
              <a:spcAft>
                <a:spcPts val="700"/>
              </a:spcAft>
              <a:buSzPct val="100000"/>
              <a:buFontTx/>
              <a:buNone/>
              <a:defRPr sz="900" b="0" i="0" kern="1200">
                <a:solidFill>
                  <a:schemeClr val="tx1"/>
                </a:solidFill>
                <a:latin typeface="Calibri" panose="020F0502020204030204" pitchFamily="34" charset="0"/>
                <a:ea typeface="+mn-ea"/>
                <a:cs typeface="Calibri" panose="020F0502020204030204" pitchFamily="34" charset="0"/>
              </a:defRPr>
            </a:lvl1pPr>
            <a:lvl2pPr marL="392601" indent="0" algn="l" defTabSz="785202" rtl="0" eaLnBrk="1" latinLnBrk="0" hangingPunct="1">
              <a:spcBef>
                <a:spcPts val="0"/>
              </a:spcBef>
              <a:spcAft>
                <a:spcPts val="859"/>
              </a:spcAft>
              <a:buClrTx/>
              <a:buSzPct val="100000"/>
              <a:buFont typeface="Arial" panose="020B0604020202020204" pitchFamily="34" charset="0"/>
              <a:buNone/>
              <a:defRPr lang="en-US" sz="1717" b="1" kern="1200">
                <a:solidFill>
                  <a:schemeClr val="tx1">
                    <a:tint val="75000"/>
                  </a:schemeClr>
                </a:solidFill>
                <a:latin typeface="+mj-lt"/>
                <a:ea typeface="+mn-ea"/>
                <a:cs typeface="Calibri Light" panose="020F0302020204030204" pitchFamily="34" charset="0"/>
              </a:defRPr>
            </a:lvl2pPr>
            <a:lvl3pPr marL="785202" indent="0" algn="l" defTabSz="785202" rtl="0" eaLnBrk="1" latinLnBrk="0" hangingPunct="1">
              <a:spcBef>
                <a:spcPts val="0"/>
              </a:spcBef>
              <a:spcAft>
                <a:spcPts val="859"/>
              </a:spcAft>
              <a:buClrTx/>
              <a:buSzPct val="100000"/>
              <a:buFont typeface="Arial" panose="020B0604020202020204" pitchFamily="34" charset="0"/>
              <a:buNone/>
              <a:defRPr lang="en-US" sz="1546" kern="1200">
                <a:solidFill>
                  <a:schemeClr val="tx1">
                    <a:tint val="75000"/>
                  </a:schemeClr>
                </a:solidFill>
                <a:latin typeface="+mn-lt"/>
                <a:ea typeface="+mn-ea"/>
                <a:cs typeface="Calibri Light" panose="020F0302020204030204" pitchFamily="34" charset="0"/>
              </a:defRPr>
            </a:lvl3pPr>
            <a:lvl4pPr marL="1177802" indent="0" algn="l" defTabSz="785202" rtl="0" eaLnBrk="1" latinLnBrk="0" hangingPunct="1">
              <a:spcBef>
                <a:spcPts val="0"/>
              </a:spcBef>
              <a:spcAft>
                <a:spcPts val="859"/>
              </a:spcAft>
              <a:buClrTx/>
              <a:buSzPct val="100000"/>
              <a:buFont typeface="Arial" panose="020B0604020202020204" pitchFamily="34" charset="0"/>
              <a:buNone/>
              <a:defRPr lang="en-US" sz="1374" kern="1200" baseline="0">
                <a:solidFill>
                  <a:schemeClr val="tx1">
                    <a:tint val="75000"/>
                  </a:schemeClr>
                </a:solidFill>
                <a:latin typeface="+mn-lt"/>
                <a:ea typeface="+mn-ea"/>
                <a:cs typeface="Calibri Light" panose="020F0302020204030204" pitchFamily="34" charset="0"/>
              </a:defRPr>
            </a:lvl4pPr>
            <a:lvl5pPr marL="1570403" indent="0" algn="l" defTabSz="685689" rtl="0" eaLnBrk="1" latinLnBrk="0" hangingPunct="1">
              <a:spcBef>
                <a:spcPts val="0"/>
              </a:spcBef>
              <a:spcAft>
                <a:spcPts val="859"/>
              </a:spcAft>
              <a:buClrTx/>
              <a:buSzPct val="100000"/>
              <a:buFont typeface="Arial" panose="020B0604020202020204" pitchFamily="34" charset="0"/>
              <a:buNone/>
              <a:tabLst/>
              <a:defRPr lang="en-US" sz="1374" kern="1200" baseline="0">
                <a:solidFill>
                  <a:schemeClr val="tx1">
                    <a:tint val="75000"/>
                  </a:schemeClr>
                </a:solidFill>
                <a:latin typeface="+mn-lt"/>
                <a:ea typeface="+mn-ea"/>
                <a:cs typeface="Calibri Light" panose="020F0302020204030204" pitchFamily="34" charset="0"/>
              </a:defRPr>
            </a:lvl5pPr>
            <a:lvl6pPr marL="1963004"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6pPr>
            <a:lvl7pPr marL="2355604" indent="0" algn="l" defTabSz="785202" rtl="0" eaLnBrk="1" latinLnBrk="0" hangingPunct="1">
              <a:spcBef>
                <a:spcPts val="0"/>
              </a:spcBef>
              <a:spcAft>
                <a:spcPts val="859"/>
              </a:spcAft>
              <a:buFont typeface="Verdana" panose="020B0604030504040204" pitchFamily="34" charset="0"/>
              <a:buNone/>
              <a:defRPr sz="1374" kern="1200">
                <a:solidFill>
                  <a:schemeClr val="tx1">
                    <a:tint val="75000"/>
                  </a:schemeClr>
                </a:solidFill>
                <a:latin typeface="+mn-lt"/>
                <a:ea typeface="+mn-ea"/>
                <a:cs typeface="+mn-cs"/>
              </a:defRPr>
            </a:lvl7pPr>
            <a:lvl8pPr marL="27482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8pPr>
            <a:lvl9pPr marL="31408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9pPr>
          </a:lstStyle>
          <a:p>
            <a:r>
              <a:rPr lang="en-NZ" dirty="0">
                <a:latin typeface="Calibri"/>
                <a:cs typeface="Calibri"/>
              </a:rPr>
              <a:t>This document reports on the current state of the </a:t>
            </a:r>
            <a:r>
              <a:rPr lang="en-NZ" dirty="0" err="1">
                <a:latin typeface="Calibri"/>
                <a:cs typeface="Calibri"/>
              </a:rPr>
              <a:t>MoC</a:t>
            </a:r>
            <a:r>
              <a:rPr lang="en-NZ" dirty="0">
                <a:latin typeface="Calibri"/>
                <a:cs typeface="Calibri"/>
              </a:rPr>
              <a:t> for SBHS in Aotearoa, within the bounds of the (to-be-renamed) "Year 9 Health Assessment". To understand the current state, the following activities have been undertaken:</a:t>
            </a:r>
          </a:p>
          <a:p>
            <a:pPr marL="228600" indent="-228600">
              <a:buAutoNum type="arabicPeriod"/>
            </a:pPr>
            <a:r>
              <a:rPr lang="en-NZ" dirty="0">
                <a:latin typeface="Calibri"/>
                <a:cs typeface="Calibri"/>
              </a:rPr>
              <a:t>A literature review consisting of academic research (local and international), SBHS evaluation reports, and official documents provided by </a:t>
            </a:r>
            <a:r>
              <a:rPr lang="en-NZ" dirty="0" err="1">
                <a:latin typeface="Calibri"/>
                <a:cs typeface="Calibri"/>
              </a:rPr>
              <a:t>Te</a:t>
            </a:r>
            <a:r>
              <a:rPr lang="en-NZ" dirty="0">
                <a:latin typeface="Calibri"/>
                <a:cs typeface="Calibri"/>
              </a:rPr>
              <a:t> </a:t>
            </a:r>
            <a:r>
              <a:rPr lang="en-NZ" dirty="0" err="1">
                <a:latin typeface="Calibri"/>
                <a:cs typeface="Calibri"/>
              </a:rPr>
              <a:t>Whatu</a:t>
            </a:r>
            <a:r>
              <a:rPr lang="en-NZ" dirty="0">
                <a:latin typeface="Calibri"/>
                <a:cs typeface="Calibri"/>
              </a:rPr>
              <a:t> Ora;</a:t>
            </a:r>
          </a:p>
          <a:p>
            <a:pPr marL="228600" indent="-228600">
              <a:buAutoNum type="arabicPeriod"/>
            </a:pPr>
            <a:r>
              <a:rPr lang="en-NZ" dirty="0">
                <a:latin typeface="Calibri"/>
                <a:cs typeface="Calibri"/>
              </a:rPr>
              <a:t>An online survey was sent to SBHS staff across the mot</a:t>
            </a:r>
            <a:r>
              <a:rPr lang="pt-BR" dirty="0">
                <a:latin typeface="Calibri"/>
                <a:cs typeface="Calibri"/>
              </a:rPr>
              <a:t>ū</a:t>
            </a:r>
            <a:r>
              <a:rPr lang="en-NZ" dirty="0">
                <a:latin typeface="Calibri"/>
                <a:cs typeface="Calibri"/>
              </a:rPr>
              <a:t> to understand their perceptions of the ‘current state’ including their awareness and confidence in using the values of </a:t>
            </a:r>
            <a:r>
              <a:rPr lang="en-NZ" dirty="0" err="1">
                <a:latin typeface="Calibri"/>
                <a:cs typeface="Calibri"/>
              </a:rPr>
              <a:t>Te</a:t>
            </a:r>
            <a:r>
              <a:rPr lang="en-NZ" dirty="0">
                <a:latin typeface="Calibri"/>
                <a:cs typeface="Calibri"/>
              </a:rPr>
              <a:t> </a:t>
            </a:r>
            <a:r>
              <a:rPr lang="en-NZ" dirty="0" err="1">
                <a:latin typeface="Calibri"/>
                <a:cs typeface="Calibri"/>
              </a:rPr>
              <a:t>Ūkaipō</a:t>
            </a:r>
            <a:r>
              <a:rPr lang="en-NZ" dirty="0">
                <a:latin typeface="Calibri"/>
                <a:cs typeface="Calibri"/>
              </a:rPr>
              <a:t> and areas for improvement;</a:t>
            </a:r>
          </a:p>
          <a:p>
            <a:pPr marL="228600" indent="-228600">
              <a:buAutoNum type="arabicPeriod"/>
            </a:pPr>
            <a:r>
              <a:rPr lang="en-NZ" dirty="0">
                <a:latin typeface="Calibri"/>
                <a:cs typeface="Calibri"/>
              </a:rPr>
              <a:t>11 hui were held with </a:t>
            </a:r>
            <a:r>
              <a:rPr lang="en-NZ" dirty="0" err="1">
                <a:latin typeface="Calibri"/>
                <a:cs typeface="Calibri"/>
              </a:rPr>
              <a:t>rangatahi</a:t>
            </a:r>
            <a:r>
              <a:rPr lang="en-NZ" dirty="0">
                <a:latin typeface="Calibri"/>
                <a:cs typeface="Calibri"/>
              </a:rPr>
              <a:t> representative of priority groups across the mot</a:t>
            </a:r>
            <a:r>
              <a:rPr lang="pt-BR" dirty="0">
                <a:latin typeface="Calibri"/>
                <a:cs typeface="Calibri"/>
              </a:rPr>
              <a:t>ū</a:t>
            </a:r>
            <a:r>
              <a:rPr lang="en-NZ" dirty="0">
                <a:latin typeface="Calibri"/>
                <a:cs typeface="Calibri"/>
              </a:rPr>
              <a:t>. These hui aimed to understand experiences in the current system, and what changes </a:t>
            </a:r>
            <a:r>
              <a:rPr lang="en-NZ" dirty="0" err="1">
                <a:latin typeface="Calibri"/>
                <a:cs typeface="Calibri"/>
              </a:rPr>
              <a:t>rangatahi</a:t>
            </a:r>
            <a:r>
              <a:rPr lang="en-NZ" dirty="0">
                <a:latin typeface="Calibri"/>
                <a:cs typeface="Calibri"/>
              </a:rPr>
              <a:t> would like to see to improve their wellbeing and resilience.</a:t>
            </a:r>
            <a:endParaRPr lang="en-NZ" strike="sngStrike" dirty="0">
              <a:latin typeface="Calibri"/>
              <a:cs typeface="Calibri"/>
            </a:endParaRPr>
          </a:p>
        </p:txBody>
      </p:sp>
      <p:sp>
        <p:nvSpPr>
          <p:cNvPr id="18" name="object 2">
            <a:extLst>
              <a:ext uri="{FF2B5EF4-FFF2-40B4-BE49-F238E27FC236}">
                <a16:creationId xmlns:a16="http://schemas.microsoft.com/office/drawing/2014/main" id="{BE6026CD-3C11-8F44-A70A-538592BD3469}"/>
              </a:ext>
            </a:extLst>
          </p:cNvPr>
          <p:cNvSpPr/>
          <p:nvPr/>
        </p:nvSpPr>
        <p:spPr>
          <a:xfrm flipV="1">
            <a:off x="377820" y="3980589"/>
            <a:ext cx="596928" cy="52146"/>
          </a:xfrm>
          <a:custGeom>
            <a:avLst/>
            <a:gdLst/>
            <a:ahLst/>
            <a:cxnLst/>
            <a:rect l="l" t="t" r="r" b="b"/>
            <a:pathLst>
              <a:path w="4346575">
                <a:moveTo>
                  <a:pt x="0" y="0"/>
                </a:moveTo>
                <a:lnTo>
                  <a:pt x="4346223" y="0"/>
                </a:lnTo>
              </a:path>
            </a:pathLst>
          </a:custGeom>
          <a:ln w="62825">
            <a:solidFill>
              <a:schemeClr val="accent1"/>
            </a:solidFill>
          </a:ln>
        </p:spPr>
        <p:txBody>
          <a:bodyPr wrap="square" lIns="0" tIns="0" rIns="0" bIns="0" rtlCol="0"/>
          <a:lstStyle/>
          <a:p>
            <a:endParaRPr sz="496"/>
          </a:p>
        </p:txBody>
      </p:sp>
      <p:pic>
        <p:nvPicPr>
          <p:cNvPr id="12" name="Picture 3">
            <a:extLst>
              <a:ext uri="{FF2B5EF4-FFF2-40B4-BE49-F238E27FC236}">
                <a16:creationId xmlns:a16="http://schemas.microsoft.com/office/drawing/2014/main" id="{9D1E8654-CB83-4155-A06B-49B63A93E6B4}"/>
              </a:ext>
            </a:extLst>
          </p:cNvPr>
          <p:cNvPicPr>
            <a:picLocks noChangeAspect="1"/>
          </p:cNvPicPr>
          <p:nvPr>
            <p:custDataLst>
              <p:tags r:id="rId3"/>
            </p:custDataLst>
          </p:nvPr>
        </p:nvPicPr>
        <p:blipFill rotWithShape="1">
          <a:blip r:embed="rId6"/>
          <a:srcRect t="37102" b="22453"/>
          <a:stretch/>
        </p:blipFill>
        <p:spPr>
          <a:xfrm>
            <a:off x="377821" y="1146006"/>
            <a:ext cx="9982390" cy="2690979"/>
          </a:xfrm>
          <a:prstGeom prst="rect">
            <a:avLst/>
          </a:prstGeom>
        </p:spPr>
      </p:pic>
      <p:sp>
        <p:nvSpPr>
          <p:cNvPr id="11" name="Text Placeholder 6">
            <a:extLst>
              <a:ext uri="{FF2B5EF4-FFF2-40B4-BE49-F238E27FC236}">
                <a16:creationId xmlns:a16="http://schemas.microsoft.com/office/drawing/2014/main" id="{44EEACFA-CC38-4E0E-82AB-33D52556211A}"/>
              </a:ext>
            </a:extLst>
          </p:cNvPr>
          <p:cNvSpPr txBox="1">
            <a:spLocks/>
          </p:cNvSpPr>
          <p:nvPr/>
        </p:nvSpPr>
        <p:spPr bwMode="gray">
          <a:xfrm>
            <a:off x="377820" y="5341305"/>
            <a:ext cx="3132137" cy="1677812"/>
          </a:xfrm>
          <a:prstGeom prst="rect">
            <a:avLst/>
          </a:prstGeom>
        </p:spPr>
        <p:txBody>
          <a:bodyPr vert="horz" lIns="0" tIns="0" rIns="0" bIns="0" rtlCol="0" anchor="t">
            <a:noAutofit/>
          </a:bodyPr>
          <a:lstStyle>
            <a:lvl1pPr marL="0" indent="0" algn="l" defTabSz="785202" rtl="0" eaLnBrk="1" latinLnBrk="0" hangingPunct="1">
              <a:lnSpc>
                <a:spcPct val="120000"/>
              </a:lnSpc>
              <a:spcBef>
                <a:spcPts val="0"/>
              </a:spcBef>
              <a:spcAft>
                <a:spcPts val="700"/>
              </a:spcAft>
              <a:buSzPct val="100000"/>
              <a:buFontTx/>
              <a:buNone/>
              <a:defRPr sz="900" b="0" i="0" kern="1200">
                <a:solidFill>
                  <a:schemeClr val="tx1"/>
                </a:solidFill>
                <a:latin typeface="Calibri" panose="020F0502020204030204" pitchFamily="34" charset="0"/>
                <a:ea typeface="+mn-ea"/>
                <a:cs typeface="Calibri" panose="020F0502020204030204" pitchFamily="34" charset="0"/>
              </a:defRPr>
            </a:lvl1pPr>
            <a:lvl2pPr marL="392601" indent="0" algn="l" defTabSz="785202" rtl="0" eaLnBrk="1" latinLnBrk="0" hangingPunct="1">
              <a:spcBef>
                <a:spcPts val="0"/>
              </a:spcBef>
              <a:spcAft>
                <a:spcPts val="859"/>
              </a:spcAft>
              <a:buClrTx/>
              <a:buSzPct val="100000"/>
              <a:buFont typeface="Arial" panose="020B0604020202020204" pitchFamily="34" charset="0"/>
              <a:buNone/>
              <a:defRPr lang="en-US" sz="1717" b="1" kern="1200">
                <a:solidFill>
                  <a:schemeClr val="tx1">
                    <a:tint val="75000"/>
                  </a:schemeClr>
                </a:solidFill>
                <a:latin typeface="+mj-lt"/>
                <a:ea typeface="+mn-ea"/>
                <a:cs typeface="Calibri Light" panose="020F0302020204030204" pitchFamily="34" charset="0"/>
              </a:defRPr>
            </a:lvl2pPr>
            <a:lvl3pPr marL="785202" indent="0" algn="l" defTabSz="785202" rtl="0" eaLnBrk="1" latinLnBrk="0" hangingPunct="1">
              <a:spcBef>
                <a:spcPts val="0"/>
              </a:spcBef>
              <a:spcAft>
                <a:spcPts val="859"/>
              </a:spcAft>
              <a:buClrTx/>
              <a:buSzPct val="100000"/>
              <a:buFont typeface="Arial" panose="020B0604020202020204" pitchFamily="34" charset="0"/>
              <a:buNone/>
              <a:defRPr lang="en-US" sz="1546" kern="1200">
                <a:solidFill>
                  <a:schemeClr val="tx1">
                    <a:tint val="75000"/>
                  </a:schemeClr>
                </a:solidFill>
                <a:latin typeface="+mn-lt"/>
                <a:ea typeface="+mn-ea"/>
                <a:cs typeface="Calibri Light" panose="020F0302020204030204" pitchFamily="34" charset="0"/>
              </a:defRPr>
            </a:lvl3pPr>
            <a:lvl4pPr marL="1177802" indent="0" algn="l" defTabSz="785202" rtl="0" eaLnBrk="1" latinLnBrk="0" hangingPunct="1">
              <a:spcBef>
                <a:spcPts val="0"/>
              </a:spcBef>
              <a:spcAft>
                <a:spcPts val="859"/>
              </a:spcAft>
              <a:buClrTx/>
              <a:buSzPct val="100000"/>
              <a:buFont typeface="Arial" panose="020B0604020202020204" pitchFamily="34" charset="0"/>
              <a:buNone/>
              <a:defRPr lang="en-US" sz="1374" kern="1200" baseline="0">
                <a:solidFill>
                  <a:schemeClr val="tx1">
                    <a:tint val="75000"/>
                  </a:schemeClr>
                </a:solidFill>
                <a:latin typeface="+mn-lt"/>
                <a:ea typeface="+mn-ea"/>
                <a:cs typeface="Calibri Light" panose="020F0302020204030204" pitchFamily="34" charset="0"/>
              </a:defRPr>
            </a:lvl4pPr>
            <a:lvl5pPr marL="1570403" indent="0" algn="l" defTabSz="685689" rtl="0" eaLnBrk="1" latinLnBrk="0" hangingPunct="1">
              <a:spcBef>
                <a:spcPts val="0"/>
              </a:spcBef>
              <a:spcAft>
                <a:spcPts val="859"/>
              </a:spcAft>
              <a:buClrTx/>
              <a:buSzPct val="100000"/>
              <a:buFont typeface="Arial" panose="020B0604020202020204" pitchFamily="34" charset="0"/>
              <a:buNone/>
              <a:tabLst/>
              <a:defRPr lang="en-US" sz="1374" kern="1200" baseline="0">
                <a:solidFill>
                  <a:schemeClr val="tx1">
                    <a:tint val="75000"/>
                  </a:schemeClr>
                </a:solidFill>
                <a:latin typeface="+mn-lt"/>
                <a:ea typeface="+mn-ea"/>
                <a:cs typeface="Calibri Light" panose="020F0302020204030204" pitchFamily="34" charset="0"/>
              </a:defRPr>
            </a:lvl5pPr>
            <a:lvl6pPr marL="1963004"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6pPr>
            <a:lvl7pPr marL="2355604" indent="0" algn="l" defTabSz="785202" rtl="0" eaLnBrk="1" latinLnBrk="0" hangingPunct="1">
              <a:spcBef>
                <a:spcPts val="0"/>
              </a:spcBef>
              <a:spcAft>
                <a:spcPts val="859"/>
              </a:spcAft>
              <a:buFont typeface="Verdana" panose="020B0604030504040204" pitchFamily="34" charset="0"/>
              <a:buNone/>
              <a:defRPr sz="1374" kern="1200">
                <a:solidFill>
                  <a:schemeClr val="tx1">
                    <a:tint val="75000"/>
                  </a:schemeClr>
                </a:solidFill>
                <a:latin typeface="+mn-lt"/>
                <a:ea typeface="+mn-ea"/>
                <a:cs typeface="+mn-cs"/>
              </a:defRPr>
            </a:lvl7pPr>
            <a:lvl8pPr marL="27482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8pPr>
            <a:lvl9pPr marL="31408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9pPr>
          </a:lstStyle>
          <a:p>
            <a:r>
              <a:rPr lang="en-US" b="1" dirty="0">
                <a:latin typeface="Calibri"/>
                <a:cs typeface="Calibri"/>
              </a:rPr>
              <a:t>SBHS Enhancements Programme</a:t>
            </a:r>
            <a:br>
              <a:rPr lang="en-US" dirty="0"/>
            </a:br>
            <a:r>
              <a:rPr lang="en-NZ" dirty="0">
                <a:latin typeface="Calibri"/>
                <a:cs typeface="Calibri"/>
              </a:rPr>
              <a:t>Te Whatu Ora’s SBHS enhancements programme aims to ensure that young people engaging with SBHS achieve a sense of wellbeing and resilience. The five-year programme includes workstreams focused on workforce development, evaluation, and the Model of Care (MoC) for the Year 9 Health Assessment. To address equity, priority groups currently not well served by the system have been identified. These groups include rangatahi Māori, Pacific young people, rainbow young people, young people in care and young people with disability. </a:t>
            </a:r>
          </a:p>
          <a:p>
            <a:endParaRPr lang="en-NZ" dirty="0"/>
          </a:p>
        </p:txBody>
      </p:sp>
    </p:spTree>
    <p:custDataLst>
      <p:custData r:id="rId1"/>
      <p:custData r:id="rId2"/>
    </p:custDataLst>
    <p:extLst>
      <p:ext uri="{BB962C8B-B14F-4D97-AF65-F5344CB8AC3E}">
        <p14:creationId xmlns:p14="http://schemas.microsoft.com/office/powerpoint/2010/main" val="37543814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493A0-34BB-45E4-AAD3-1235B83BFFC3}"/>
              </a:ext>
            </a:extLst>
          </p:cNvPr>
          <p:cNvSpPr>
            <a:spLocks noGrp="1"/>
          </p:cNvSpPr>
          <p:nvPr>
            <p:ph type="title"/>
          </p:nvPr>
        </p:nvSpPr>
        <p:spPr/>
        <p:txBody>
          <a:bodyPr/>
          <a:lstStyle/>
          <a:p>
            <a:r>
              <a:rPr lang="en-NZ">
                <a:latin typeface="+mj-lt"/>
                <a:ea typeface="Open Sans"/>
                <a:cs typeface="Calibri"/>
              </a:rPr>
              <a:t>He aha </a:t>
            </a:r>
            <a:r>
              <a:rPr lang="en-NZ" err="1">
                <a:latin typeface="+mj-lt"/>
                <a:ea typeface="Open Sans"/>
                <a:cs typeface="Calibri"/>
              </a:rPr>
              <a:t>te</a:t>
            </a:r>
            <a:r>
              <a:rPr lang="en-NZ">
                <a:latin typeface="+mj-lt"/>
                <a:ea typeface="Open Sans"/>
                <a:cs typeface="Calibri"/>
              </a:rPr>
              <a:t> </a:t>
            </a:r>
            <a:r>
              <a:rPr lang="en-NZ" err="1">
                <a:latin typeface="+mj-lt"/>
                <a:ea typeface="Open Sans"/>
                <a:cs typeface="Calibri"/>
              </a:rPr>
              <a:t>Aromatawai</a:t>
            </a:r>
            <a:r>
              <a:rPr lang="en-NZ">
                <a:latin typeface="+mj-lt"/>
                <a:ea typeface="Open Sans"/>
                <a:cs typeface="Calibri"/>
              </a:rPr>
              <a:t> Hauora </a:t>
            </a:r>
            <a:r>
              <a:rPr lang="en-NZ" err="1">
                <a:latin typeface="+mj-lt"/>
                <a:ea typeface="Open Sans"/>
                <a:cs typeface="Calibri"/>
              </a:rPr>
              <a:t>mā</a:t>
            </a:r>
            <a:r>
              <a:rPr lang="en-NZ">
                <a:latin typeface="+mj-lt"/>
                <a:ea typeface="Open Sans"/>
                <a:cs typeface="Calibri"/>
              </a:rPr>
              <a:t> </a:t>
            </a:r>
            <a:r>
              <a:rPr lang="en-NZ" err="1">
                <a:latin typeface="+mj-lt"/>
                <a:ea typeface="Open Sans"/>
                <a:cs typeface="Calibri"/>
              </a:rPr>
              <a:t>ngā</a:t>
            </a:r>
            <a:r>
              <a:rPr lang="en-NZ">
                <a:latin typeface="+mj-lt"/>
                <a:ea typeface="Open Sans"/>
                <a:cs typeface="Calibri"/>
              </a:rPr>
              <a:t> Tau 9?</a:t>
            </a:r>
            <a:br>
              <a:rPr lang="en-NZ">
                <a:latin typeface="+mj-lt"/>
                <a:ea typeface="Open Sans"/>
                <a:cs typeface="Calibri"/>
              </a:rPr>
            </a:br>
            <a:r>
              <a:rPr lang="en-NZ" b="0">
                <a:latin typeface="+mj-lt"/>
                <a:ea typeface="Open Sans"/>
                <a:cs typeface="Calibri"/>
              </a:rPr>
              <a:t>What </a:t>
            </a:r>
            <a:r>
              <a:rPr lang="en-NZ" b="0" i="0">
                <a:effectLst/>
                <a:latin typeface="+mj-lt"/>
                <a:ea typeface="Open Sans"/>
                <a:cs typeface="Calibri"/>
              </a:rPr>
              <a:t>is the “Year 9 Health Assessment”?</a:t>
            </a:r>
            <a:r>
              <a:rPr lang="en-NZ" b="0">
                <a:latin typeface="+mj-lt"/>
                <a:ea typeface="Open Sans"/>
                <a:cs typeface="Calibri"/>
              </a:rPr>
              <a:t> </a:t>
            </a:r>
            <a:endParaRPr lang="en-NZ" b="0" i="0">
              <a:effectLst/>
              <a:latin typeface="+mj-lt"/>
            </a:endParaRPr>
          </a:p>
        </p:txBody>
      </p:sp>
      <p:sp>
        <p:nvSpPr>
          <p:cNvPr id="6" name="Text Placeholder 5">
            <a:extLst>
              <a:ext uri="{FF2B5EF4-FFF2-40B4-BE49-F238E27FC236}">
                <a16:creationId xmlns:a16="http://schemas.microsoft.com/office/drawing/2014/main" id="{589CA6FA-1919-4FE9-8BC2-238506124953}"/>
              </a:ext>
            </a:extLst>
          </p:cNvPr>
          <p:cNvSpPr>
            <a:spLocks noGrp="1"/>
          </p:cNvSpPr>
          <p:nvPr>
            <p:ph type="body" idx="12"/>
          </p:nvPr>
        </p:nvSpPr>
        <p:spPr>
          <a:xfrm>
            <a:off x="377824" y="1476375"/>
            <a:ext cx="4243245" cy="977265"/>
          </a:xfrm>
        </p:spPr>
        <p:txBody>
          <a:bodyPr vert="horz" lIns="0" tIns="0" rIns="0" bIns="0" rtlCol="0" anchor="t">
            <a:noAutofit/>
          </a:bodyPr>
          <a:lstStyle/>
          <a:p>
            <a:pPr>
              <a:spcAft>
                <a:spcPts val="0"/>
              </a:spcAft>
            </a:pPr>
            <a:r>
              <a:rPr lang="en-NZ" sz="1200" b="1" dirty="0">
                <a:solidFill>
                  <a:schemeClr val="tx1"/>
                </a:solidFill>
                <a:latin typeface="+mj-lt"/>
              </a:rPr>
              <a:t>Purpose</a:t>
            </a:r>
          </a:p>
          <a:p>
            <a:r>
              <a:rPr lang="en-NZ" sz="1200" b="0" i="0" dirty="0">
                <a:solidFill>
                  <a:schemeClr val="tx1"/>
                </a:solidFill>
                <a:effectLst/>
                <a:latin typeface="+mj-lt"/>
              </a:rPr>
              <a:t>SBHS staff meet with year 9 students in decile one to five secondary schools to </a:t>
            </a:r>
            <a:r>
              <a:rPr lang="en-NZ" sz="1200" b="0" i="0" dirty="0" err="1">
                <a:solidFill>
                  <a:schemeClr val="tx1"/>
                </a:solidFill>
                <a:effectLst/>
                <a:latin typeface="+mj-lt"/>
              </a:rPr>
              <a:t>kōrero</a:t>
            </a:r>
            <a:r>
              <a:rPr lang="en-NZ" sz="1200" b="0" i="0" dirty="0">
                <a:solidFill>
                  <a:schemeClr val="tx1"/>
                </a:solidFill>
                <a:effectLst/>
                <a:latin typeface="+mj-lt"/>
              </a:rPr>
              <a:t> about their physical, psychological and social health</a:t>
            </a:r>
            <a:r>
              <a:rPr lang="en-NZ" sz="1200" dirty="0">
                <a:solidFill>
                  <a:schemeClr val="tx1"/>
                </a:solidFill>
                <a:latin typeface="+mj-lt"/>
              </a:rPr>
              <a:t>. Also included are </a:t>
            </a:r>
            <a:r>
              <a:rPr lang="en-NZ" sz="1200" b="0" i="0" dirty="0">
                <a:solidFill>
                  <a:schemeClr val="tx1"/>
                </a:solidFill>
                <a:effectLst/>
                <a:latin typeface="+mj-lt"/>
              </a:rPr>
              <a:t>Teen Parent Units (TPUs), and Alternative Education sites (AE). The </a:t>
            </a:r>
            <a:r>
              <a:rPr lang="en-NZ" sz="1200" b="0" i="0" dirty="0" err="1">
                <a:solidFill>
                  <a:schemeClr val="tx1"/>
                </a:solidFill>
                <a:effectLst/>
                <a:latin typeface="+mj-lt"/>
              </a:rPr>
              <a:t>kōrero</a:t>
            </a:r>
            <a:r>
              <a:rPr lang="en-NZ" sz="1200" b="0" i="0" dirty="0">
                <a:solidFill>
                  <a:schemeClr val="tx1"/>
                </a:solidFill>
                <a:effectLst/>
                <a:latin typeface="+mj-lt"/>
              </a:rPr>
              <a:t> is ideally held face-to-face and can last between 45 – 60 minutes. The </a:t>
            </a:r>
            <a:r>
              <a:rPr lang="en-NZ" sz="1200" dirty="0">
                <a:solidFill>
                  <a:schemeClr val="tx1"/>
                </a:solidFill>
                <a:latin typeface="+mj-lt"/>
              </a:rPr>
              <a:t>youth health assessment aims to:</a:t>
            </a:r>
          </a:p>
          <a:p>
            <a:pPr marL="228600" indent="-228600">
              <a:buFontTx/>
              <a:buAutoNum type="arabicPeriod"/>
            </a:pPr>
            <a:r>
              <a:rPr lang="en-NZ" sz="1200" b="0" i="0" dirty="0">
                <a:solidFill>
                  <a:schemeClr val="tx1"/>
                </a:solidFill>
                <a:effectLst/>
                <a:latin typeface="+mj-lt"/>
              </a:rPr>
              <a:t>Establish a positive relationship with </a:t>
            </a:r>
            <a:r>
              <a:rPr lang="en-NZ" sz="1200" b="0" i="0" dirty="0" err="1">
                <a:solidFill>
                  <a:schemeClr val="tx1"/>
                </a:solidFill>
                <a:effectLst/>
                <a:latin typeface="+mj-lt"/>
              </a:rPr>
              <a:t>rangatahi</a:t>
            </a:r>
            <a:r>
              <a:rPr lang="en-NZ" sz="1200" b="0" i="0" dirty="0">
                <a:solidFill>
                  <a:schemeClr val="tx1"/>
                </a:solidFill>
                <a:effectLst/>
                <a:latin typeface="+mj-lt"/>
              </a:rPr>
              <a:t>, and help lay foundations with health services as a key determinant of future health-seeking behaviour</a:t>
            </a:r>
            <a:r>
              <a:rPr lang="en-NZ" sz="1200" dirty="0">
                <a:solidFill>
                  <a:schemeClr val="tx1"/>
                </a:solidFill>
                <a:latin typeface="+mj-lt"/>
              </a:rPr>
              <a:t>;</a:t>
            </a:r>
            <a:endParaRPr lang="en-NZ" sz="1200" b="0" i="0" dirty="0">
              <a:solidFill>
                <a:schemeClr val="tx1"/>
              </a:solidFill>
              <a:effectLst/>
              <a:latin typeface="+mj-lt"/>
            </a:endParaRPr>
          </a:p>
          <a:p>
            <a:pPr marL="228600" indent="-228600">
              <a:buAutoNum type="arabicPeriod"/>
            </a:pPr>
            <a:r>
              <a:rPr lang="en-NZ" sz="1200" dirty="0">
                <a:solidFill>
                  <a:schemeClr val="tx1"/>
                </a:solidFill>
                <a:latin typeface="+mj-lt"/>
              </a:rPr>
              <a:t>D</a:t>
            </a:r>
            <a:r>
              <a:rPr lang="en-NZ" sz="1200" b="0" i="0" dirty="0">
                <a:solidFill>
                  <a:schemeClr val="tx1"/>
                </a:solidFill>
                <a:effectLst/>
                <a:latin typeface="+mj-lt"/>
              </a:rPr>
              <a:t>evelop a plan in partnership with </a:t>
            </a:r>
            <a:r>
              <a:rPr lang="en-NZ" sz="1200" b="0" i="0" dirty="0" err="1">
                <a:solidFill>
                  <a:schemeClr val="tx1"/>
                </a:solidFill>
                <a:effectLst/>
                <a:latin typeface="+mj-lt"/>
              </a:rPr>
              <a:t>rangatahi</a:t>
            </a:r>
            <a:r>
              <a:rPr lang="en-NZ" sz="1200" b="0" i="0" dirty="0">
                <a:solidFill>
                  <a:schemeClr val="tx1"/>
                </a:solidFill>
                <a:effectLst/>
                <a:latin typeface="+mj-lt"/>
              </a:rPr>
              <a:t> for ongoing engagement and/or referral to other organisations or services.</a:t>
            </a:r>
          </a:p>
          <a:p>
            <a:pPr>
              <a:spcAft>
                <a:spcPts val="0"/>
              </a:spcAft>
            </a:pPr>
            <a:r>
              <a:rPr lang="en-NZ" sz="1200" b="1" dirty="0">
                <a:solidFill>
                  <a:schemeClr val="tx1"/>
                </a:solidFill>
                <a:latin typeface="+mj-lt"/>
              </a:rPr>
              <a:t>Methods </a:t>
            </a:r>
            <a:endParaRPr lang="en-NZ" sz="1200" b="1" i="0" dirty="0">
              <a:solidFill>
                <a:srgbClr val="1E1F20"/>
              </a:solidFill>
              <a:effectLst/>
              <a:latin typeface="+mj-lt"/>
            </a:endParaRPr>
          </a:p>
          <a:p>
            <a:r>
              <a:rPr lang="en-NZ" sz="1200" i="0" dirty="0">
                <a:solidFill>
                  <a:srgbClr val="1E1F20"/>
                </a:solidFill>
                <a:effectLst/>
                <a:latin typeface="+mj-lt"/>
              </a:rPr>
              <a:t>The</a:t>
            </a:r>
            <a:r>
              <a:rPr lang="en-NZ" sz="1200" dirty="0">
                <a:solidFill>
                  <a:srgbClr val="1E1F20"/>
                </a:solidFill>
                <a:latin typeface="+mj-lt"/>
              </a:rPr>
              <a:t> </a:t>
            </a:r>
            <a:r>
              <a:rPr lang="en-NZ" sz="1200" dirty="0" err="1">
                <a:solidFill>
                  <a:srgbClr val="1E1F20"/>
                </a:solidFill>
                <a:latin typeface="+mj-lt"/>
              </a:rPr>
              <a:t>kōrero</a:t>
            </a:r>
            <a:r>
              <a:rPr lang="en-NZ" sz="1200" dirty="0">
                <a:solidFill>
                  <a:srgbClr val="1E1F20"/>
                </a:solidFill>
                <a:latin typeface="+mj-lt"/>
              </a:rPr>
              <a:t> is facilitated by the school nurse and is guided by methods of covering off areas for discussion. The ‘</a:t>
            </a:r>
            <a:r>
              <a:rPr lang="en-NZ" sz="1200" i="0" dirty="0">
                <a:solidFill>
                  <a:srgbClr val="1E1F20"/>
                </a:solidFill>
                <a:effectLst/>
                <a:latin typeface="+mj-lt"/>
              </a:rPr>
              <a:t>Home, Education/Employment, Eating, Activities, Drugs and Alcohol, Sexuality, Suicide and Depression, Safety assessment’ (HEEADSSS) (see right) is one of the methods used by SBHS.</a:t>
            </a:r>
            <a:r>
              <a:rPr lang="en-NZ" sz="1200" dirty="0">
                <a:solidFill>
                  <a:srgbClr val="1E1F20"/>
                </a:solidFill>
                <a:latin typeface="+mj-lt"/>
              </a:rPr>
              <a:t> </a:t>
            </a:r>
            <a:r>
              <a:rPr lang="en-NZ" sz="1200" i="0" dirty="0">
                <a:solidFill>
                  <a:srgbClr val="1E1F20"/>
                </a:solidFill>
                <a:effectLst/>
                <a:latin typeface="+mj-lt"/>
              </a:rPr>
              <a:t>There are also several other methods that are currently used in Aotearoa SBHS:</a:t>
            </a:r>
          </a:p>
          <a:p>
            <a:pPr marL="228600" indent="-228600">
              <a:spcAft>
                <a:spcPts val="0"/>
              </a:spcAft>
              <a:buFont typeface="+mj-lt"/>
              <a:buAutoNum type="arabicPeriod"/>
            </a:pPr>
            <a:r>
              <a:rPr lang="en-NZ" sz="1200" i="0" dirty="0" err="1">
                <a:solidFill>
                  <a:srgbClr val="1E1F20"/>
                </a:solidFill>
                <a:effectLst/>
                <a:latin typeface="+mj-lt"/>
              </a:rPr>
              <a:t>Tickit</a:t>
            </a:r>
            <a:r>
              <a:rPr lang="en-NZ" sz="1200" i="0" dirty="0">
                <a:solidFill>
                  <a:srgbClr val="1E1F20"/>
                </a:solidFill>
                <a:effectLst/>
                <a:latin typeface="+mj-lt"/>
              </a:rPr>
              <a:t> (online)</a:t>
            </a:r>
          </a:p>
          <a:p>
            <a:pPr marL="228600" indent="-228600">
              <a:spcAft>
                <a:spcPts val="0"/>
              </a:spcAft>
              <a:buFont typeface="+mj-lt"/>
              <a:buAutoNum type="arabicPeriod"/>
            </a:pPr>
            <a:r>
              <a:rPr lang="en-NZ" sz="1200" i="0" dirty="0">
                <a:solidFill>
                  <a:srgbClr val="1E1F20"/>
                </a:solidFill>
                <a:effectLst/>
                <a:latin typeface="+mj-lt"/>
              </a:rPr>
              <a:t>Case Finding and Health Assessment Tool (</a:t>
            </a:r>
            <a:r>
              <a:rPr lang="en-NZ" sz="1200" i="0" dirty="0" err="1">
                <a:solidFill>
                  <a:srgbClr val="1E1F20"/>
                </a:solidFill>
                <a:effectLst/>
                <a:latin typeface="+mj-lt"/>
              </a:rPr>
              <a:t>eCHAT</a:t>
            </a:r>
            <a:r>
              <a:rPr lang="en-NZ" sz="1200" i="0" dirty="0">
                <a:solidFill>
                  <a:srgbClr val="1E1F20"/>
                </a:solidFill>
                <a:effectLst/>
                <a:latin typeface="+mj-lt"/>
              </a:rPr>
              <a:t>)</a:t>
            </a:r>
          </a:p>
          <a:p>
            <a:pPr marL="228600" indent="-228600">
              <a:spcAft>
                <a:spcPts val="0"/>
              </a:spcAft>
              <a:buFont typeface="+mj-lt"/>
              <a:buAutoNum type="arabicPeriod"/>
            </a:pPr>
            <a:r>
              <a:rPr lang="en-NZ" sz="1200" i="0" dirty="0">
                <a:solidFill>
                  <a:srgbClr val="1E1F20"/>
                </a:solidFill>
                <a:effectLst/>
                <a:latin typeface="+mj-lt"/>
                <a:cs typeface="Calibri"/>
              </a:rPr>
              <a:t>Electronic Substance and Choices Scale (</a:t>
            </a:r>
            <a:r>
              <a:rPr lang="en-NZ" sz="1200" i="0" dirty="0" err="1">
                <a:solidFill>
                  <a:srgbClr val="1E1F20"/>
                </a:solidFill>
                <a:effectLst/>
                <a:latin typeface="+mj-lt"/>
                <a:cs typeface="Calibri"/>
              </a:rPr>
              <a:t>eSACs</a:t>
            </a:r>
            <a:r>
              <a:rPr lang="en-NZ" sz="1200" dirty="0">
                <a:solidFill>
                  <a:srgbClr val="1E1F20"/>
                </a:solidFill>
                <a:latin typeface="+mj-lt"/>
                <a:cs typeface="Calibri"/>
              </a:rPr>
              <a:t>)</a:t>
            </a:r>
            <a:endParaRPr lang="en-NZ" sz="1200" i="0" dirty="0">
              <a:solidFill>
                <a:srgbClr val="1E1F20"/>
              </a:solidFill>
              <a:effectLst/>
              <a:latin typeface="+mj-lt"/>
            </a:endParaRPr>
          </a:p>
          <a:p>
            <a:pPr marL="228600" indent="-228600">
              <a:spcAft>
                <a:spcPts val="0"/>
              </a:spcAft>
              <a:buAutoNum type="arabicPeriod"/>
            </a:pPr>
            <a:r>
              <a:rPr lang="en-NZ" sz="1200" dirty="0" err="1">
                <a:solidFill>
                  <a:srgbClr val="1E1F20"/>
                </a:solidFill>
                <a:latin typeface="+mj-lt"/>
                <a:cs typeface="Calibri"/>
              </a:rPr>
              <a:t>YouthCHAT</a:t>
            </a:r>
            <a:r>
              <a:rPr lang="en-NZ" sz="1200" dirty="0">
                <a:solidFill>
                  <a:srgbClr val="1E1F20"/>
                </a:solidFill>
                <a:latin typeface="+mj-lt"/>
                <a:cs typeface="Calibri"/>
              </a:rPr>
              <a:t> (online)</a:t>
            </a:r>
            <a:endParaRPr lang="en-NZ" sz="1200" dirty="0">
              <a:solidFill>
                <a:srgbClr val="1E1F20"/>
              </a:solidFill>
              <a:latin typeface="+mj-lt"/>
            </a:endParaRPr>
          </a:p>
          <a:p>
            <a:pPr marL="228600" indent="-228600">
              <a:buAutoNum type="arabicPeriod"/>
            </a:pPr>
            <a:endParaRPr lang="en-NZ" sz="1200" dirty="0">
              <a:solidFill>
                <a:srgbClr val="000000"/>
              </a:solidFill>
            </a:endParaRPr>
          </a:p>
          <a:p>
            <a:endParaRPr lang="en-NZ" dirty="0"/>
          </a:p>
        </p:txBody>
      </p:sp>
      <p:grpSp>
        <p:nvGrpSpPr>
          <p:cNvPr id="50" name="Group 49">
            <a:extLst>
              <a:ext uri="{FF2B5EF4-FFF2-40B4-BE49-F238E27FC236}">
                <a16:creationId xmlns:a16="http://schemas.microsoft.com/office/drawing/2014/main" id="{06B8B5D6-EEED-4C4C-9D97-77E429393785}"/>
              </a:ext>
            </a:extLst>
          </p:cNvPr>
          <p:cNvGrpSpPr/>
          <p:nvPr/>
        </p:nvGrpSpPr>
        <p:grpSpPr>
          <a:xfrm>
            <a:off x="4751669" y="1112574"/>
            <a:ext cx="5724407" cy="5762889"/>
            <a:chOff x="4736769" y="1848238"/>
            <a:chExt cx="5724407" cy="5762889"/>
          </a:xfrm>
        </p:grpSpPr>
        <p:sp>
          <p:nvSpPr>
            <p:cNvPr id="2" name="Oval 1">
              <a:extLst>
                <a:ext uri="{FF2B5EF4-FFF2-40B4-BE49-F238E27FC236}">
                  <a16:creationId xmlns:a16="http://schemas.microsoft.com/office/drawing/2014/main" id="{8FDBA628-553D-4B11-9C5C-E70B78F9FFC7}"/>
                </a:ext>
              </a:extLst>
            </p:cNvPr>
            <p:cNvSpPr/>
            <p:nvPr/>
          </p:nvSpPr>
          <p:spPr bwMode="gray">
            <a:xfrm>
              <a:off x="5097313" y="2254045"/>
              <a:ext cx="5017672" cy="5017672"/>
            </a:xfrm>
            <a:prstGeom prst="ellipse">
              <a:avLst/>
            </a:prstGeom>
            <a:solidFill>
              <a:schemeClr val="bg1"/>
            </a:solidFill>
            <a:ln w="19050" algn="ctr">
              <a:solidFill>
                <a:schemeClr val="bg1">
                  <a:lumMod val="7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grpSp>
          <p:nvGrpSpPr>
            <p:cNvPr id="4" name="Group 3">
              <a:extLst>
                <a:ext uri="{FF2B5EF4-FFF2-40B4-BE49-F238E27FC236}">
                  <a16:creationId xmlns:a16="http://schemas.microsoft.com/office/drawing/2014/main" id="{E832BD98-3721-40CC-9F20-09CCDB206B99}"/>
                </a:ext>
              </a:extLst>
            </p:cNvPr>
            <p:cNvGrpSpPr/>
            <p:nvPr/>
          </p:nvGrpSpPr>
          <p:grpSpPr>
            <a:xfrm>
              <a:off x="7245605" y="1848238"/>
              <a:ext cx="721088" cy="728891"/>
              <a:chOff x="5181402" y="495864"/>
              <a:chExt cx="721088" cy="728891"/>
            </a:xfrm>
          </p:grpSpPr>
          <p:sp>
            <p:nvSpPr>
              <p:cNvPr id="19" name="Oval 5">
                <a:extLst>
                  <a:ext uri="{FF2B5EF4-FFF2-40B4-BE49-F238E27FC236}">
                    <a16:creationId xmlns:a16="http://schemas.microsoft.com/office/drawing/2014/main" id="{8687D0AD-861F-4120-8B61-D2BBE5A27E90}"/>
                  </a:ext>
                </a:extLst>
              </p:cNvPr>
              <p:cNvSpPr>
                <a:spLocks noChangeArrowheads="1"/>
              </p:cNvSpPr>
              <p:nvPr/>
            </p:nvSpPr>
            <p:spPr bwMode="blackWhite">
              <a:xfrm>
                <a:off x="5181402" y="495864"/>
                <a:ext cx="721088" cy="728891"/>
              </a:xfrm>
              <a:prstGeom prst="ellipse">
                <a:avLst/>
              </a:prstGeom>
              <a:solidFill>
                <a:srgbClr val="005587"/>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27" name="TextBox 26">
                <a:extLst>
                  <a:ext uri="{FF2B5EF4-FFF2-40B4-BE49-F238E27FC236}">
                    <a16:creationId xmlns:a16="http://schemas.microsoft.com/office/drawing/2014/main" id="{8CD745A4-597C-4A52-A518-EC1474F1E2E7}"/>
                  </a:ext>
                </a:extLst>
              </p:cNvPr>
              <p:cNvSpPr txBox="1"/>
              <p:nvPr/>
            </p:nvSpPr>
            <p:spPr>
              <a:xfrm>
                <a:off x="5391669" y="517664"/>
                <a:ext cx="384022"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H</a:t>
                </a:r>
              </a:p>
            </p:txBody>
          </p:sp>
        </p:grpSp>
        <p:grpSp>
          <p:nvGrpSpPr>
            <p:cNvPr id="8" name="Group 7">
              <a:extLst>
                <a:ext uri="{FF2B5EF4-FFF2-40B4-BE49-F238E27FC236}">
                  <a16:creationId xmlns:a16="http://schemas.microsoft.com/office/drawing/2014/main" id="{AFDCE16F-0483-4806-B6DE-8601F10DCA4E}"/>
                </a:ext>
              </a:extLst>
            </p:cNvPr>
            <p:cNvGrpSpPr/>
            <p:nvPr/>
          </p:nvGrpSpPr>
          <p:grpSpPr>
            <a:xfrm>
              <a:off x="9019620" y="2611157"/>
              <a:ext cx="721088" cy="748210"/>
              <a:chOff x="5181402" y="1346929"/>
              <a:chExt cx="721088" cy="748210"/>
            </a:xfrm>
          </p:grpSpPr>
          <p:sp>
            <p:nvSpPr>
              <p:cNvPr id="20" name="Oval 5">
                <a:extLst>
                  <a:ext uri="{FF2B5EF4-FFF2-40B4-BE49-F238E27FC236}">
                    <a16:creationId xmlns:a16="http://schemas.microsoft.com/office/drawing/2014/main" id="{CC738052-8691-489F-9BC8-821658F188F9}"/>
                  </a:ext>
                </a:extLst>
              </p:cNvPr>
              <p:cNvSpPr>
                <a:spLocks noChangeArrowheads="1"/>
              </p:cNvSpPr>
              <p:nvPr/>
            </p:nvSpPr>
            <p:spPr bwMode="blackWhite">
              <a:xfrm>
                <a:off x="5181402" y="1346929"/>
                <a:ext cx="721088" cy="728891"/>
              </a:xfrm>
              <a:prstGeom prst="ellipse">
                <a:avLst/>
              </a:prstGeom>
              <a:solidFill>
                <a:schemeClr val="accent6"/>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28" name="TextBox 27">
                <a:extLst>
                  <a:ext uri="{FF2B5EF4-FFF2-40B4-BE49-F238E27FC236}">
                    <a16:creationId xmlns:a16="http://schemas.microsoft.com/office/drawing/2014/main" id="{F76F8A68-8966-47A7-9299-AD3D69A366EC}"/>
                  </a:ext>
                </a:extLst>
              </p:cNvPr>
              <p:cNvSpPr txBox="1"/>
              <p:nvPr/>
            </p:nvSpPr>
            <p:spPr>
              <a:xfrm>
                <a:off x="5428845" y="1393009"/>
                <a:ext cx="2741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E</a:t>
                </a:r>
              </a:p>
            </p:txBody>
          </p:sp>
        </p:grpSp>
        <p:grpSp>
          <p:nvGrpSpPr>
            <p:cNvPr id="9" name="Group 8">
              <a:extLst>
                <a:ext uri="{FF2B5EF4-FFF2-40B4-BE49-F238E27FC236}">
                  <a16:creationId xmlns:a16="http://schemas.microsoft.com/office/drawing/2014/main" id="{F1F454AE-0667-41F9-B45C-7280D87FB28C}"/>
                </a:ext>
              </a:extLst>
            </p:cNvPr>
            <p:cNvGrpSpPr/>
            <p:nvPr/>
          </p:nvGrpSpPr>
          <p:grpSpPr>
            <a:xfrm>
              <a:off x="9740088" y="4408913"/>
              <a:ext cx="721088" cy="733767"/>
              <a:chOff x="5181402" y="2200029"/>
              <a:chExt cx="721088" cy="733767"/>
            </a:xfrm>
          </p:grpSpPr>
          <p:sp>
            <p:nvSpPr>
              <p:cNvPr id="21" name="Oval 5">
                <a:extLst>
                  <a:ext uri="{FF2B5EF4-FFF2-40B4-BE49-F238E27FC236}">
                    <a16:creationId xmlns:a16="http://schemas.microsoft.com/office/drawing/2014/main" id="{2BCF51D3-2140-4433-89FB-48F28474FC9D}"/>
                  </a:ext>
                </a:extLst>
              </p:cNvPr>
              <p:cNvSpPr>
                <a:spLocks noChangeArrowheads="1"/>
              </p:cNvSpPr>
              <p:nvPr/>
            </p:nvSpPr>
            <p:spPr bwMode="blackWhite">
              <a:xfrm>
                <a:off x="5181402" y="2200029"/>
                <a:ext cx="721088" cy="728891"/>
              </a:xfrm>
              <a:prstGeom prst="ellipse">
                <a:avLst/>
              </a:prstGeom>
              <a:solidFill>
                <a:schemeClr val="accent5"/>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29" name="TextBox 28">
                <a:extLst>
                  <a:ext uri="{FF2B5EF4-FFF2-40B4-BE49-F238E27FC236}">
                    <a16:creationId xmlns:a16="http://schemas.microsoft.com/office/drawing/2014/main" id="{5FE5060A-F47A-4BDC-8F47-114CBE4B0C80}"/>
                  </a:ext>
                </a:extLst>
              </p:cNvPr>
              <p:cNvSpPr txBox="1"/>
              <p:nvPr/>
            </p:nvSpPr>
            <p:spPr>
              <a:xfrm>
                <a:off x="5415434" y="2231666"/>
                <a:ext cx="2741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E</a:t>
                </a:r>
              </a:p>
            </p:txBody>
          </p:sp>
        </p:grpSp>
        <p:grpSp>
          <p:nvGrpSpPr>
            <p:cNvPr id="10" name="Group 9">
              <a:extLst>
                <a:ext uri="{FF2B5EF4-FFF2-40B4-BE49-F238E27FC236}">
                  <a16:creationId xmlns:a16="http://schemas.microsoft.com/office/drawing/2014/main" id="{D3E880C0-57EB-485E-8ABB-9A6DB63C5C56}"/>
                </a:ext>
              </a:extLst>
            </p:cNvPr>
            <p:cNvGrpSpPr/>
            <p:nvPr/>
          </p:nvGrpSpPr>
          <p:grpSpPr>
            <a:xfrm>
              <a:off x="9019000" y="6176701"/>
              <a:ext cx="721088" cy="740451"/>
              <a:chOff x="5198826" y="3042919"/>
              <a:chExt cx="721088" cy="740451"/>
            </a:xfrm>
          </p:grpSpPr>
          <p:sp>
            <p:nvSpPr>
              <p:cNvPr id="22" name="Oval 5">
                <a:extLst>
                  <a:ext uri="{FF2B5EF4-FFF2-40B4-BE49-F238E27FC236}">
                    <a16:creationId xmlns:a16="http://schemas.microsoft.com/office/drawing/2014/main" id="{CEB26B62-76D8-460A-B1BD-E0939CE75067}"/>
                  </a:ext>
                </a:extLst>
              </p:cNvPr>
              <p:cNvSpPr>
                <a:spLocks noChangeArrowheads="1"/>
              </p:cNvSpPr>
              <p:nvPr/>
            </p:nvSpPr>
            <p:spPr bwMode="blackWhite">
              <a:xfrm>
                <a:off x="5198826" y="3042919"/>
                <a:ext cx="721088" cy="728891"/>
              </a:xfrm>
              <a:prstGeom prst="ellipse">
                <a:avLst/>
              </a:prstGeom>
              <a:solidFill>
                <a:schemeClr val="accent4"/>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30" name="TextBox 29">
                <a:extLst>
                  <a:ext uri="{FF2B5EF4-FFF2-40B4-BE49-F238E27FC236}">
                    <a16:creationId xmlns:a16="http://schemas.microsoft.com/office/drawing/2014/main" id="{7EF8E897-2259-4D50-80F8-878DF6DFA4C9}"/>
                  </a:ext>
                </a:extLst>
              </p:cNvPr>
              <p:cNvSpPr txBox="1"/>
              <p:nvPr/>
            </p:nvSpPr>
            <p:spPr>
              <a:xfrm>
                <a:off x="5395342" y="3081240"/>
                <a:ext cx="3280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A</a:t>
                </a:r>
              </a:p>
            </p:txBody>
          </p:sp>
        </p:grpSp>
        <p:grpSp>
          <p:nvGrpSpPr>
            <p:cNvPr id="37" name="Group 36">
              <a:extLst>
                <a:ext uri="{FF2B5EF4-FFF2-40B4-BE49-F238E27FC236}">
                  <a16:creationId xmlns:a16="http://schemas.microsoft.com/office/drawing/2014/main" id="{D2783D94-7231-47B2-BF59-907C9E84DAE7}"/>
                </a:ext>
              </a:extLst>
            </p:cNvPr>
            <p:cNvGrpSpPr/>
            <p:nvPr/>
          </p:nvGrpSpPr>
          <p:grpSpPr>
            <a:xfrm>
              <a:off x="7245605" y="6856623"/>
              <a:ext cx="721088" cy="754504"/>
              <a:chOff x="5207463" y="3894246"/>
              <a:chExt cx="721088" cy="754504"/>
            </a:xfrm>
          </p:grpSpPr>
          <p:sp>
            <p:nvSpPr>
              <p:cNvPr id="23" name="Oval 5">
                <a:extLst>
                  <a:ext uri="{FF2B5EF4-FFF2-40B4-BE49-F238E27FC236}">
                    <a16:creationId xmlns:a16="http://schemas.microsoft.com/office/drawing/2014/main" id="{38424973-55C6-4C0C-A921-EDBE4FBCB1D8}"/>
                  </a:ext>
                </a:extLst>
              </p:cNvPr>
              <p:cNvSpPr>
                <a:spLocks noChangeArrowheads="1"/>
              </p:cNvSpPr>
              <p:nvPr/>
            </p:nvSpPr>
            <p:spPr bwMode="blackWhite">
              <a:xfrm>
                <a:off x="5207463" y="3894246"/>
                <a:ext cx="721088" cy="728891"/>
              </a:xfrm>
              <a:prstGeom prst="ellipse">
                <a:avLst/>
              </a:prstGeom>
              <a:solidFill>
                <a:schemeClr val="accent3"/>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31" name="TextBox 30">
                <a:extLst>
                  <a:ext uri="{FF2B5EF4-FFF2-40B4-BE49-F238E27FC236}">
                    <a16:creationId xmlns:a16="http://schemas.microsoft.com/office/drawing/2014/main" id="{B15BEB98-5025-42C8-8134-FA8A9BC73B65}"/>
                  </a:ext>
                </a:extLst>
              </p:cNvPr>
              <p:cNvSpPr txBox="1"/>
              <p:nvPr/>
            </p:nvSpPr>
            <p:spPr>
              <a:xfrm>
                <a:off x="5414545" y="3946620"/>
                <a:ext cx="3280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D</a:t>
                </a:r>
              </a:p>
            </p:txBody>
          </p:sp>
        </p:grpSp>
        <p:grpSp>
          <p:nvGrpSpPr>
            <p:cNvPr id="38" name="Group 37">
              <a:extLst>
                <a:ext uri="{FF2B5EF4-FFF2-40B4-BE49-F238E27FC236}">
                  <a16:creationId xmlns:a16="http://schemas.microsoft.com/office/drawing/2014/main" id="{3E50C834-D245-44E5-9435-AA8A6425CD83}"/>
                </a:ext>
              </a:extLst>
            </p:cNvPr>
            <p:cNvGrpSpPr/>
            <p:nvPr/>
          </p:nvGrpSpPr>
          <p:grpSpPr>
            <a:xfrm>
              <a:off x="5457857" y="2620170"/>
              <a:ext cx="721088" cy="742370"/>
              <a:chOff x="5205379" y="4746974"/>
              <a:chExt cx="721088" cy="742370"/>
            </a:xfrm>
          </p:grpSpPr>
          <p:sp>
            <p:nvSpPr>
              <p:cNvPr id="24" name="Oval 5">
                <a:extLst>
                  <a:ext uri="{FF2B5EF4-FFF2-40B4-BE49-F238E27FC236}">
                    <a16:creationId xmlns:a16="http://schemas.microsoft.com/office/drawing/2014/main" id="{2929DCB5-0087-4E35-AAD6-B7881CAE5511}"/>
                  </a:ext>
                </a:extLst>
              </p:cNvPr>
              <p:cNvSpPr>
                <a:spLocks noChangeArrowheads="1"/>
              </p:cNvSpPr>
              <p:nvPr/>
            </p:nvSpPr>
            <p:spPr bwMode="blackWhite">
              <a:xfrm>
                <a:off x="5205379" y="4746974"/>
                <a:ext cx="721088" cy="728891"/>
              </a:xfrm>
              <a:prstGeom prst="ellipse">
                <a:avLst/>
              </a:prstGeom>
              <a:solidFill>
                <a:schemeClr val="accent2"/>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32" name="TextBox 31">
                <a:extLst>
                  <a:ext uri="{FF2B5EF4-FFF2-40B4-BE49-F238E27FC236}">
                    <a16:creationId xmlns:a16="http://schemas.microsoft.com/office/drawing/2014/main" id="{ACBDE39F-8359-4F65-9C50-8A5DC4366BCA}"/>
                  </a:ext>
                </a:extLst>
              </p:cNvPr>
              <p:cNvSpPr txBox="1"/>
              <p:nvPr/>
            </p:nvSpPr>
            <p:spPr>
              <a:xfrm>
                <a:off x="5448902" y="4787214"/>
                <a:ext cx="3280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S</a:t>
                </a:r>
              </a:p>
            </p:txBody>
          </p:sp>
        </p:grpSp>
        <p:grpSp>
          <p:nvGrpSpPr>
            <p:cNvPr id="39" name="Group 38">
              <a:extLst>
                <a:ext uri="{FF2B5EF4-FFF2-40B4-BE49-F238E27FC236}">
                  <a16:creationId xmlns:a16="http://schemas.microsoft.com/office/drawing/2014/main" id="{34C7F6B9-C085-468C-9C31-4E84A9D70548}"/>
                </a:ext>
              </a:extLst>
            </p:cNvPr>
            <p:cNvGrpSpPr/>
            <p:nvPr/>
          </p:nvGrpSpPr>
          <p:grpSpPr>
            <a:xfrm>
              <a:off x="5467272" y="6170510"/>
              <a:ext cx="721088" cy="753804"/>
              <a:chOff x="5251954" y="5597918"/>
              <a:chExt cx="721088" cy="753804"/>
            </a:xfrm>
          </p:grpSpPr>
          <p:sp>
            <p:nvSpPr>
              <p:cNvPr id="25" name="Oval 5">
                <a:extLst>
                  <a:ext uri="{FF2B5EF4-FFF2-40B4-BE49-F238E27FC236}">
                    <a16:creationId xmlns:a16="http://schemas.microsoft.com/office/drawing/2014/main" id="{640DECD1-04E0-4B6D-9EEA-3B71DE6A0FB0}"/>
                  </a:ext>
                </a:extLst>
              </p:cNvPr>
              <p:cNvSpPr>
                <a:spLocks noChangeArrowheads="1"/>
              </p:cNvSpPr>
              <p:nvPr/>
            </p:nvSpPr>
            <p:spPr bwMode="blackWhite">
              <a:xfrm>
                <a:off x="5251954" y="5597918"/>
                <a:ext cx="721088" cy="728891"/>
              </a:xfrm>
              <a:prstGeom prst="ellipse">
                <a:avLst/>
              </a:prstGeom>
              <a:solidFill>
                <a:schemeClr val="accent1"/>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33" name="TextBox 32">
                <a:extLst>
                  <a:ext uri="{FF2B5EF4-FFF2-40B4-BE49-F238E27FC236}">
                    <a16:creationId xmlns:a16="http://schemas.microsoft.com/office/drawing/2014/main" id="{7DAACC4E-3718-449B-96D2-FE2AC3686C2F}"/>
                  </a:ext>
                </a:extLst>
              </p:cNvPr>
              <p:cNvSpPr txBox="1"/>
              <p:nvPr/>
            </p:nvSpPr>
            <p:spPr>
              <a:xfrm>
                <a:off x="5500989" y="5649592"/>
                <a:ext cx="3280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S</a:t>
                </a:r>
              </a:p>
            </p:txBody>
          </p:sp>
        </p:grpSp>
        <p:grpSp>
          <p:nvGrpSpPr>
            <p:cNvPr id="7" name="Group 6">
              <a:extLst>
                <a:ext uri="{FF2B5EF4-FFF2-40B4-BE49-F238E27FC236}">
                  <a16:creationId xmlns:a16="http://schemas.microsoft.com/office/drawing/2014/main" id="{5D010E9E-BD6F-42C5-B79C-386A0142E479}"/>
                </a:ext>
              </a:extLst>
            </p:cNvPr>
            <p:cNvGrpSpPr/>
            <p:nvPr/>
          </p:nvGrpSpPr>
          <p:grpSpPr>
            <a:xfrm>
              <a:off x="4736769" y="4408913"/>
              <a:ext cx="721088" cy="737429"/>
              <a:chOff x="5276975" y="6480992"/>
              <a:chExt cx="721088" cy="737429"/>
            </a:xfrm>
          </p:grpSpPr>
          <p:sp>
            <p:nvSpPr>
              <p:cNvPr id="26" name="Oval 5">
                <a:extLst>
                  <a:ext uri="{FF2B5EF4-FFF2-40B4-BE49-F238E27FC236}">
                    <a16:creationId xmlns:a16="http://schemas.microsoft.com/office/drawing/2014/main" id="{29125617-1875-41B9-9788-3DA61CD3559B}"/>
                  </a:ext>
                </a:extLst>
              </p:cNvPr>
              <p:cNvSpPr>
                <a:spLocks noChangeArrowheads="1"/>
              </p:cNvSpPr>
              <p:nvPr/>
            </p:nvSpPr>
            <p:spPr bwMode="blackWhite">
              <a:xfrm>
                <a:off x="5276975" y="6480992"/>
                <a:ext cx="721088" cy="728891"/>
              </a:xfrm>
              <a:prstGeom prst="ellipse">
                <a:avLst/>
              </a:prstGeom>
              <a:solidFill>
                <a:schemeClr val="tx2"/>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34" name="TextBox 33">
                <a:extLst>
                  <a:ext uri="{FF2B5EF4-FFF2-40B4-BE49-F238E27FC236}">
                    <a16:creationId xmlns:a16="http://schemas.microsoft.com/office/drawing/2014/main" id="{AEC3E246-1C6C-4A64-864D-360B61F3F8D3}"/>
                  </a:ext>
                </a:extLst>
              </p:cNvPr>
              <p:cNvSpPr txBox="1"/>
              <p:nvPr/>
            </p:nvSpPr>
            <p:spPr>
              <a:xfrm>
                <a:off x="5520498" y="6516291"/>
                <a:ext cx="3280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S</a:t>
                </a:r>
              </a:p>
            </p:txBody>
          </p:sp>
        </p:grpSp>
      </p:grpSp>
      <p:sp>
        <p:nvSpPr>
          <p:cNvPr id="52" name="TextBox 51">
            <a:extLst>
              <a:ext uri="{FF2B5EF4-FFF2-40B4-BE49-F238E27FC236}">
                <a16:creationId xmlns:a16="http://schemas.microsoft.com/office/drawing/2014/main" id="{912BA84D-5A67-4EB9-B502-2F418CAC2604}"/>
              </a:ext>
            </a:extLst>
          </p:cNvPr>
          <p:cNvSpPr txBox="1"/>
          <p:nvPr/>
        </p:nvSpPr>
        <p:spPr>
          <a:xfrm>
            <a:off x="5952911" y="2957730"/>
            <a:ext cx="3522477" cy="2246769"/>
          </a:xfrm>
          <a:prstGeom prst="rect">
            <a:avLst/>
          </a:prstGeom>
          <a:noFill/>
        </p:spPr>
        <p:txBody>
          <a:bodyPr wrap="square" lIns="91440" tIns="45720" rIns="91440" bIns="45720" anchor="t">
            <a:spAutoFit/>
          </a:bodyPr>
          <a:lstStyle/>
          <a:p>
            <a:pPr algn="ctr"/>
            <a:r>
              <a:rPr lang="en-NZ" sz="2000" b="0" i="0">
                <a:solidFill>
                  <a:schemeClr val="accent6"/>
                </a:solidFill>
                <a:effectLst/>
                <a:latin typeface="Calibri Light"/>
                <a:cs typeface="Calibri Light"/>
              </a:rPr>
              <a:t>HEEADSSS is a comprehensive </a:t>
            </a:r>
            <a:r>
              <a:rPr lang="en-NZ" sz="2000">
                <a:solidFill>
                  <a:schemeClr val="accent6"/>
                </a:solidFill>
                <a:latin typeface="Calibri Light"/>
                <a:cs typeface="Calibri Light"/>
              </a:rPr>
              <a:t>biopsychosocial</a:t>
            </a:r>
            <a:r>
              <a:rPr lang="en-NZ" sz="2000" b="0" i="0">
                <a:solidFill>
                  <a:schemeClr val="accent6"/>
                </a:solidFill>
                <a:effectLst/>
                <a:latin typeface="Calibri Light"/>
                <a:cs typeface="Calibri Light"/>
              </a:rPr>
              <a:t> assessment tool that helps identify risk and protective factors, and assists health professionals to formulate a plan in partnership with rangatahi.</a:t>
            </a:r>
            <a:endParaRPr lang="en-NZ" sz="2000">
              <a:solidFill>
                <a:schemeClr val="accent6"/>
              </a:solidFill>
              <a:latin typeface="Calibri Light"/>
              <a:cs typeface="Calibri Light"/>
            </a:endParaRPr>
          </a:p>
        </p:txBody>
      </p:sp>
    </p:spTree>
    <p:extLst>
      <p:ext uri="{BB962C8B-B14F-4D97-AF65-F5344CB8AC3E}">
        <p14:creationId xmlns:p14="http://schemas.microsoft.com/office/powerpoint/2010/main" val="13274121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B4C65249-A354-480E-91B8-23BD311AAA6D}"/>
              </a:ext>
            </a:extLst>
          </p:cNvPr>
          <p:cNvSpPr/>
          <p:nvPr/>
        </p:nvSpPr>
        <p:spPr bwMode="gray">
          <a:xfrm>
            <a:off x="143357" y="6876779"/>
            <a:ext cx="9762462" cy="544749"/>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graphicFrame>
        <p:nvGraphicFramePr>
          <p:cNvPr id="207" name="Chart 206">
            <a:extLst>
              <a:ext uri="{FF2B5EF4-FFF2-40B4-BE49-F238E27FC236}">
                <a16:creationId xmlns:a16="http://schemas.microsoft.com/office/drawing/2014/main" id="{B74506C6-53B4-48EE-92EA-5A2FDC2BFD01}"/>
              </a:ext>
            </a:extLst>
          </p:cNvPr>
          <p:cNvGraphicFramePr/>
          <p:nvPr>
            <p:extLst>
              <p:ext uri="{D42A27DB-BD31-4B8C-83A1-F6EECF244321}">
                <p14:modId xmlns:p14="http://schemas.microsoft.com/office/powerpoint/2010/main" val="4208723023"/>
              </p:ext>
            </p:extLst>
          </p:nvPr>
        </p:nvGraphicFramePr>
        <p:xfrm>
          <a:off x="7323125" y="3469138"/>
          <a:ext cx="3006151" cy="2507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6" name="Chart 175">
            <a:extLst>
              <a:ext uri="{FF2B5EF4-FFF2-40B4-BE49-F238E27FC236}">
                <a16:creationId xmlns:a16="http://schemas.microsoft.com/office/drawing/2014/main" id="{7B8CD304-FDB5-4B0B-801D-F44327D2E5A3}"/>
              </a:ext>
            </a:extLst>
          </p:cNvPr>
          <p:cNvGraphicFramePr/>
          <p:nvPr>
            <p:extLst>
              <p:ext uri="{D42A27DB-BD31-4B8C-83A1-F6EECF244321}">
                <p14:modId xmlns:p14="http://schemas.microsoft.com/office/powerpoint/2010/main" val="4185703428"/>
              </p:ext>
            </p:extLst>
          </p:nvPr>
        </p:nvGraphicFramePr>
        <p:xfrm>
          <a:off x="7467910" y="1061553"/>
          <a:ext cx="2520388" cy="2504874"/>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a:extLst>
              <a:ext uri="{FF2B5EF4-FFF2-40B4-BE49-F238E27FC236}">
                <a16:creationId xmlns:a16="http://schemas.microsoft.com/office/drawing/2014/main" id="{FAA3FE2D-F720-4606-8DF6-55669FC5A3B5}"/>
              </a:ext>
            </a:extLst>
          </p:cNvPr>
          <p:cNvSpPr>
            <a:spLocks noGrp="1"/>
          </p:cNvSpPr>
          <p:nvPr>
            <p:ph type="title"/>
          </p:nvPr>
        </p:nvSpPr>
        <p:spPr/>
        <p:txBody>
          <a:bodyPr/>
          <a:lstStyle/>
          <a:p>
            <a:r>
              <a:rPr lang="en-NZ"/>
              <a:t>Geographic Map of SBHS Tool Utilisation</a:t>
            </a:r>
          </a:p>
        </p:txBody>
      </p:sp>
      <p:sp>
        <p:nvSpPr>
          <p:cNvPr id="92" name="Title 2">
            <a:extLst>
              <a:ext uri="{FF2B5EF4-FFF2-40B4-BE49-F238E27FC236}">
                <a16:creationId xmlns:a16="http://schemas.microsoft.com/office/drawing/2014/main" id="{FD4CC888-7DAD-4FE8-9E9B-BC30F30F8E50}"/>
              </a:ext>
            </a:extLst>
          </p:cNvPr>
          <p:cNvSpPr txBox="1">
            <a:spLocks/>
          </p:cNvSpPr>
          <p:nvPr/>
        </p:nvSpPr>
        <p:spPr bwMode="gray">
          <a:xfrm>
            <a:off x="8371377" y="1937145"/>
            <a:ext cx="1317197" cy="501342"/>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4000" b="1">
                <a:solidFill>
                  <a:srgbClr val="046A38"/>
                </a:solidFill>
              </a:rPr>
              <a:t>96%</a:t>
            </a:r>
          </a:p>
        </p:txBody>
      </p:sp>
      <p:sp>
        <p:nvSpPr>
          <p:cNvPr id="67" name="TextBox 66">
            <a:extLst>
              <a:ext uri="{FF2B5EF4-FFF2-40B4-BE49-F238E27FC236}">
                <a16:creationId xmlns:a16="http://schemas.microsoft.com/office/drawing/2014/main" id="{A5133F06-490E-43A5-8E05-B1C6008C31BE}"/>
              </a:ext>
            </a:extLst>
          </p:cNvPr>
          <p:cNvSpPr txBox="1"/>
          <p:nvPr/>
        </p:nvSpPr>
        <p:spPr>
          <a:xfrm>
            <a:off x="8227794" y="2446549"/>
            <a:ext cx="1173914" cy="553998"/>
          </a:xfrm>
          <a:prstGeom prst="rect">
            <a:avLst/>
          </a:prstGeom>
          <a:noFill/>
        </p:spPr>
        <p:txBody>
          <a:bodyPr wrap="square" lIns="0" tIns="0" rIns="0" bIns="0" rtlCol="0">
            <a:spAutoFit/>
          </a:bodyPr>
          <a:lstStyle/>
          <a:p>
            <a:pPr algn="ctr">
              <a:spcBef>
                <a:spcPts val="600"/>
              </a:spcBef>
              <a:buSzPct val="100000"/>
            </a:pPr>
            <a:r>
              <a:rPr lang="en-NZ" sz="1200">
                <a:solidFill>
                  <a:srgbClr val="313131"/>
                </a:solidFill>
              </a:rPr>
              <a:t>of staff use HEEADSS most commonly</a:t>
            </a:r>
          </a:p>
        </p:txBody>
      </p:sp>
      <p:grpSp>
        <p:nvGrpSpPr>
          <p:cNvPr id="201" name="Group 200">
            <a:extLst>
              <a:ext uri="{FF2B5EF4-FFF2-40B4-BE49-F238E27FC236}">
                <a16:creationId xmlns:a16="http://schemas.microsoft.com/office/drawing/2014/main" id="{E86F948C-AF7B-44B8-873E-DF141A87A687}"/>
              </a:ext>
            </a:extLst>
          </p:cNvPr>
          <p:cNvGrpSpPr/>
          <p:nvPr/>
        </p:nvGrpSpPr>
        <p:grpSpPr>
          <a:xfrm>
            <a:off x="377825" y="1346441"/>
            <a:ext cx="6961487" cy="5999816"/>
            <a:chOff x="3265924" y="1317552"/>
            <a:chExt cx="6961487" cy="5999816"/>
          </a:xfrm>
        </p:grpSpPr>
        <p:sp>
          <p:nvSpPr>
            <p:cNvPr id="2" name="TextBox 1">
              <a:extLst>
                <a:ext uri="{FF2B5EF4-FFF2-40B4-BE49-F238E27FC236}">
                  <a16:creationId xmlns:a16="http://schemas.microsoft.com/office/drawing/2014/main" id="{E0F1B08E-5E30-493B-91B2-607D0BC18BAB}"/>
                </a:ext>
              </a:extLst>
            </p:cNvPr>
            <p:cNvSpPr txBox="1"/>
            <p:nvPr/>
          </p:nvSpPr>
          <p:spPr>
            <a:xfrm>
              <a:off x="3278894" y="1942827"/>
              <a:ext cx="2127586" cy="493752"/>
            </a:xfrm>
            <a:prstGeom prst="roundRect">
              <a:avLst/>
            </a:prstGeom>
            <a:solidFill>
              <a:srgbClr val="06904B"/>
            </a:solidFill>
          </p:spPr>
          <p:txBody>
            <a:bodyPr wrap="square" lIns="0" tIns="0" rIns="0" bIns="0" rtlCol="0">
              <a:spAutoFit/>
            </a:bodyPr>
            <a:lstStyle/>
            <a:p>
              <a:pPr>
                <a:spcBef>
                  <a:spcPts val="600"/>
                </a:spcBef>
                <a:buSzPct val="100000"/>
              </a:pPr>
              <a:r>
                <a:rPr lang="en-NZ" sz="1200" b="1" err="1">
                  <a:solidFill>
                    <a:schemeClr val="bg1"/>
                  </a:solidFill>
                </a:rPr>
                <a:t>Te</a:t>
              </a:r>
              <a:r>
                <a:rPr lang="en-NZ" sz="1200" b="1">
                  <a:solidFill>
                    <a:schemeClr val="bg1"/>
                  </a:solidFill>
                </a:rPr>
                <a:t> Tai </a:t>
              </a:r>
              <a:r>
                <a:rPr lang="en-NZ" sz="1200" b="1" err="1">
                  <a:solidFill>
                    <a:schemeClr val="bg1"/>
                  </a:solidFill>
                </a:rPr>
                <a:t>Tokerau</a:t>
              </a:r>
              <a:r>
                <a:rPr lang="en-NZ" sz="1200" b="1">
                  <a:solidFill>
                    <a:schemeClr val="bg1"/>
                  </a:solidFill>
                </a:rPr>
                <a:t> | Northland </a:t>
              </a:r>
            </a:p>
            <a:p>
              <a:pPr>
                <a:spcBef>
                  <a:spcPts val="600"/>
                </a:spcBef>
                <a:buSzPct val="100000"/>
              </a:pPr>
              <a:r>
                <a:rPr lang="en-NZ" sz="1200">
                  <a:solidFill>
                    <a:schemeClr val="bg1"/>
                  </a:solidFill>
                </a:rPr>
                <a:t>HEEADSSS (3)</a:t>
              </a:r>
            </a:p>
          </p:txBody>
        </p:sp>
        <p:cxnSp>
          <p:nvCxnSpPr>
            <p:cNvPr id="5" name="Straight Arrow Connector 4">
              <a:extLst>
                <a:ext uri="{FF2B5EF4-FFF2-40B4-BE49-F238E27FC236}">
                  <a16:creationId xmlns:a16="http://schemas.microsoft.com/office/drawing/2014/main" id="{CEFA2D16-16BF-4F4B-AA24-BD27F63541F1}"/>
                </a:ext>
              </a:extLst>
            </p:cNvPr>
            <p:cNvCxnSpPr>
              <a:cxnSpLocks/>
              <a:endCxn id="25" idx="44"/>
            </p:cNvCxnSpPr>
            <p:nvPr/>
          </p:nvCxnSpPr>
          <p:spPr>
            <a:xfrm flipV="1">
              <a:off x="5406480" y="1922304"/>
              <a:ext cx="933467" cy="26739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9F2497C-8FB0-4383-8DF7-095B521227EB}"/>
                </a:ext>
              </a:extLst>
            </p:cNvPr>
            <p:cNvCxnSpPr>
              <a:cxnSpLocks/>
              <a:stCxn id="112" idx="1"/>
              <a:endCxn id="57" idx="10"/>
            </p:cNvCxnSpPr>
            <p:nvPr/>
          </p:nvCxnSpPr>
          <p:spPr>
            <a:xfrm flipH="1">
              <a:off x="6805447" y="1786995"/>
              <a:ext cx="355968" cy="643917"/>
            </a:xfrm>
            <a:prstGeom prst="straightConnector1">
              <a:avLst/>
            </a:prstGeom>
            <a:solidFill>
              <a:srgbClr val="06904B"/>
            </a:solidFill>
            <a:ln>
              <a:solidFill>
                <a:srgbClr val="06904B"/>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3C73F8B-77D3-425E-88D8-D2EEB9BC21C0}"/>
                </a:ext>
              </a:extLst>
            </p:cNvPr>
            <p:cNvSpPr txBox="1"/>
            <p:nvPr/>
          </p:nvSpPr>
          <p:spPr>
            <a:xfrm>
              <a:off x="3267618" y="2519341"/>
              <a:ext cx="2171894" cy="493752"/>
            </a:xfrm>
            <a:prstGeom prst="roundRect">
              <a:avLst/>
            </a:prstGeom>
            <a:solidFill>
              <a:srgbClr val="06904B"/>
            </a:solidFill>
          </p:spPr>
          <p:txBody>
            <a:bodyPr wrap="square" lIns="0" tIns="0" rIns="0" bIns="0" rtlCol="0">
              <a:spAutoFit/>
            </a:bodyPr>
            <a:lstStyle/>
            <a:p>
              <a:pPr>
                <a:spcBef>
                  <a:spcPts val="600"/>
                </a:spcBef>
                <a:buSzPct val="100000"/>
              </a:pPr>
              <a:r>
                <a:rPr lang="en-NZ" sz="1200" b="1">
                  <a:solidFill>
                    <a:schemeClr val="bg1"/>
                  </a:solidFill>
                </a:rPr>
                <a:t>Waikato</a:t>
              </a:r>
            </a:p>
            <a:p>
              <a:pPr>
                <a:spcBef>
                  <a:spcPts val="600"/>
                </a:spcBef>
                <a:buSzPct val="100000"/>
              </a:pPr>
              <a:r>
                <a:rPr lang="en-NZ" sz="1200">
                  <a:solidFill>
                    <a:schemeClr val="bg1"/>
                  </a:solidFill>
                </a:rPr>
                <a:t>HEEADSSS (4), Other (1)</a:t>
              </a:r>
            </a:p>
          </p:txBody>
        </p:sp>
        <p:cxnSp>
          <p:nvCxnSpPr>
            <p:cNvPr id="65" name="Straight Arrow Connector 64">
              <a:extLst>
                <a:ext uri="{FF2B5EF4-FFF2-40B4-BE49-F238E27FC236}">
                  <a16:creationId xmlns:a16="http://schemas.microsoft.com/office/drawing/2014/main" id="{7045C39D-E04A-4223-B395-0F5B559C27D1}"/>
                </a:ext>
              </a:extLst>
            </p:cNvPr>
            <p:cNvCxnSpPr>
              <a:cxnSpLocks/>
              <a:endCxn id="19" idx="5"/>
            </p:cNvCxnSpPr>
            <p:nvPr/>
          </p:nvCxnSpPr>
          <p:spPr>
            <a:xfrm>
              <a:off x="5439512" y="2766217"/>
              <a:ext cx="1376602" cy="10887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ACD3F8F-6784-411F-BE40-7123F47D6FF7}"/>
                </a:ext>
              </a:extLst>
            </p:cNvPr>
            <p:cNvSpPr txBox="1"/>
            <p:nvPr/>
          </p:nvSpPr>
          <p:spPr>
            <a:xfrm>
              <a:off x="7711026" y="2274307"/>
              <a:ext cx="1992349" cy="493752"/>
            </a:xfrm>
            <a:prstGeom prst="roundRect">
              <a:avLst/>
            </a:prstGeom>
            <a:solidFill>
              <a:srgbClr val="06904B"/>
            </a:solidFill>
          </p:spPr>
          <p:txBody>
            <a:bodyPr wrap="square" lIns="0" tIns="0" rIns="0" bIns="0" rtlCol="0">
              <a:spAutoFit/>
            </a:bodyPr>
            <a:lstStyle/>
            <a:p>
              <a:pPr>
                <a:spcBef>
                  <a:spcPts val="600"/>
                </a:spcBef>
                <a:buSzPct val="100000"/>
              </a:pPr>
              <a:r>
                <a:rPr lang="en-NZ" sz="1200" b="1">
                  <a:solidFill>
                    <a:schemeClr val="bg1"/>
                  </a:solidFill>
                </a:rPr>
                <a:t>Te Mana a Toi| Bay of Plenty</a:t>
              </a:r>
            </a:p>
            <a:p>
              <a:pPr>
                <a:spcBef>
                  <a:spcPts val="600"/>
                </a:spcBef>
                <a:buSzPct val="100000"/>
              </a:pPr>
              <a:r>
                <a:rPr lang="en-NZ" sz="1200">
                  <a:solidFill>
                    <a:schemeClr val="bg1"/>
                  </a:solidFill>
                </a:rPr>
                <a:t>HEEADSSS (5)</a:t>
              </a:r>
            </a:p>
          </p:txBody>
        </p:sp>
        <p:cxnSp>
          <p:nvCxnSpPr>
            <p:cNvPr id="69" name="Straight Arrow Connector 68">
              <a:extLst>
                <a:ext uri="{FF2B5EF4-FFF2-40B4-BE49-F238E27FC236}">
                  <a16:creationId xmlns:a16="http://schemas.microsoft.com/office/drawing/2014/main" id="{12760656-BC67-4764-83EA-82033F86A545}"/>
                </a:ext>
              </a:extLst>
            </p:cNvPr>
            <p:cNvCxnSpPr>
              <a:cxnSpLocks/>
              <a:stCxn id="68" idx="1"/>
              <a:endCxn id="45" idx="11"/>
            </p:cNvCxnSpPr>
            <p:nvPr/>
          </p:nvCxnSpPr>
          <p:spPr>
            <a:xfrm flipH="1">
              <a:off x="7330253" y="2521183"/>
              <a:ext cx="380773" cy="35882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FA7FEDC1-1269-4B56-9CAB-57095EF4D494}"/>
                </a:ext>
              </a:extLst>
            </p:cNvPr>
            <p:cNvSpPr txBox="1"/>
            <p:nvPr/>
          </p:nvSpPr>
          <p:spPr>
            <a:xfrm>
              <a:off x="8246181" y="3069593"/>
              <a:ext cx="1974288" cy="493752"/>
            </a:xfrm>
            <a:prstGeom prst="roundRect">
              <a:avLst/>
            </a:prstGeom>
            <a:solidFill>
              <a:srgbClr val="046A38"/>
            </a:solidFill>
          </p:spPr>
          <p:txBody>
            <a:bodyPr wrap="square" lIns="0" tIns="0" rIns="0" bIns="0" rtlCol="0">
              <a:spAutoFit/>
            </a:bodyPr>
            <a:lstStyle/>
            <a:p>
              <a:pPr>
                <a:spcBef>
                  <a:spcPts val="600"/>
                </a:spcBef>
                <a:buSzPct val="100000"/>
              </a:pPr>
              <a:r>
                <a:rPr lang="en-NZ" sz="1200" b="1">
                  <a:solidFill>
                    <a:schemeClr val="bg1"/>
                  </a:solidFill>
                </a:rPr>
                <a:t>Te </a:t>
              </a:r>
              <a:r>
                <a:rPr lang="en-NZ" sz="1200" b="1" err="1">
                  <a:solidFill>
                    <a:schemeClr val="bg1"/>
                  </a:solidFill>
                </a:rPr>
                <a:t>Tairāwhiti</a:t>
              </a:r>
              <a:r>
                <a:rPr lang="en-NZ" sz="1200" b="1">
                  <a:solidFill>
                    <a:schemeClr val="bg1"/>
                  </a:solidFill>
                </a:rPr>
                <a:t> | East Coast</a:t>
              </a:r>
            </a:p>
            <a:p>
              <a:pPr>
                <a:spcBef>
                  <a:spcPts val="600"/>
                </a:spcBef>
                <a:buSzPct val="100000"/>
              </a:pPr>
              <a:r>
                <a:rPr lang="en-NZ" sz="1200">
                  <a:solidFill>
                    <a:schemeClr val="bg1"/>
                  </a:solidFill>
                </a:rPr>
                <a:t>HEEADSSS (1)</a:t>
              </a:r>
            </a:p>
          </p:txBody>
        </p:sp>
        <p:cxnSp>
          <p:nvCxnSpPr>
            <p:cNvPr id="73" name="Straight Arrow Connector 72">
              <a:extLst>
                <a:ext uri="{FF2B5EF4-FFF2-40B4-BE49-F238E27FC236}">
                  <a16:creationId xmlns:a16="http://schemas.microsoft.com/office/drawing/2014/main" id="{DE32DA50-00EF-42E9-B942-5BC199767AC9}"/>
                </a:ext>
              </a:extLst>
            </p:cNvPr>
            <p:cNvCxnSpPr>
              <a:cxnSpLocks/>
              <a:stCxn id="72" idx="1"/>
              <a:endCxn id="16" idx="27"/>
            </p:cNvCxnSpPr>
            <p:nvPr/>
          </p:nvCxnSpPr>
          <p:spPr>
            <a:xfrm flipH="1" flipV="1">
              <a:off x="7983828" y="3196181"/>
              <a:ext cx="262353" cy="12028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FA25F8B-D76B-4E7E-9385-C41FE742E6BA}"/>
                </a:ext>
              </a:extLst>
            </p:cNvPr>
            <p:cNvSpPr txBox="1"/>
            <p:nvPr/>
          </p:nvSpPr>
          <p:spPr>
            <a:xfrm>
              <a:off x="7851974" y="3864879"/>
              <a:ext cx="2355713" cy="493752"/>
            </a:xfrm>
            <a:prstGeom prst="roundRect">
              <a:avLst/>
            </a:prstGeom>
            <a:solidFill>
              <a:srgbClr val="849E8C"/>
            </a:solidFill>
          </p:spPr>
          <p:txBody>
            <a:bodyPr wrap="square" lIns="0" tIns="0" rIns="0" bIns="0" rtlCol="0" anchor="t">
              <a:spAutoFit/>
            </a:bodyPr>
            <a:lstStyle/>
            <a:p>
              <a:pPr>
                <a:spcBef>
                  <a:spcPts val="600"/>
                </a:spcBef>
                <a:buSzPct val="100000"/>
              </a:pPr>
              <a:r>
                <a:rPr lang="en-NZ" sz="1200" b="1" err="1">
                  <a:solidFill>
                    <a:schemeClr val="bg1"/>
                  </a:solidFill>
                </a:rPr>
                <a:t>Te</a:t>
              </a:r>
              <a:r>
                <a:rPr lang="en-NZ" sz="1200" b="1">
                  <a:solidFill>
                    <a:schemeClr val="bg1"/>
                  </a:solidFill>
                </a:rPr>
                <a:t> Matau-a-Māui | Hawkes Bay</a:t>
              </a:r>
            </a:p>
            <a:p>
              <a:pPr>
                <a:spcBef>
                  <a:spcPts val="600"/>
                </a:spcBef>
                <a:buSzPct val="100000"/>
              </a:pPr>
              <a:r>
                <a:rPr lang="en-NZ" sz="1200">
                  <a:solidFill>
                    <a:schemeClr val="bg1"/>
                  </a:solidFill>
                </a:rPr>
                <a:t>HEEADSSS (9)</a:t>
              </a:r>
              <a:endParaRPr lang="en-NZ" sz="1200">
                <a:solidFill>
                  <a:schemeClr val="bg1"/>
                </a:solidFill>
                <a:cs typeface="Calibri"/>
              </a:endParaRPr>
            </a:p>
          </p:txBody>
        </p:sp>
        <p:cxnSp>
          <p:nvCxnSpPr>
            <p:cNvPr id="76" name="Straight Arrow Connector 75">
              <a:extLst>
                <a:ext uri="{FF2B5EF4-FFF2-40B4-BE49-F238E27FC236}">
                  <a16:creationId xmlns:a16="http://schemas.microsoft.com/office/drawing/2014/main" id="{ADDF8C7C-E137-4A3B-9BB4-3F328BCD695A}"/>
                </a:ext>
              </a:extLst>
            </p:cNvPr>
            <p:cNvCxnSpPr>
              <a:cxnSpLocks/>
              <a:stCxn id="75" idx="1"/>
              <a:endCxn id="49" idx="40"/>
            </p:cNvCxnSpPr>
            <p:nvPr/>
          </p:nvCxnSpPr>
          <p:spPr>
            <a:xfrm flipH="1" flipV="1">
              <a:off x="7566241" y="3512089"/>
              <a:ext cx="285733" cy="59966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D1B6A99E-2C57-4D04-A0F0-D968FB9CE438}"/>
                </a:ext>
              </a:extLst>
            </p:cNvPr>
            <p:cNvSpPr txBox="1"/>
            <p:nvPr/>
          </p:nvSpPr>
          <p:spPr>
            <a:xfrm>
              <a:off x="7658037" y="4581617"/>
              <a:ext cx="2569374" cy="493752"/>
            </a:xfrm>
            <a:prstGeom prst="roundRect">
              <a:avLst/>
            </a:prstGeom>
            <a:solidFill>
              <a:srgbClr val="06904B"/>
            </a:solidFill>
          </p:spPr>
          <p:txBody>
            <a:bodyPr wrap="square" lIns="0" tIns="0" rIns="0" bIns="0" rtlCol="0">
              <a:spAutoFit/>
            </a:bodyPr>
            <a:lstStyle/>
            <a:p>
              <a:pPr>
                <a:spcBef>
                  <a:spcPts val="600"/>
                </a:spcBef>
                <a:buSzPct val="100000"/>
              </a:pPr>
              <a:r>
                <a:rPr lang="en-NZ" sz="1200" b="1">
                  <a:solidFill>
                    <a:schemeClr val="bg1"/>
                  </a:solidFill>
                </a:rPr>
                <a:t>Te </a:t>
              </a:r>
              <a:r>
                <a:rPr lang="en-NZ" sz="1200" b="1" err="1">
                  <a:solidFill>
                    <a:schemeClr val="bg1"/>
                  </a:solidFill>
                </a:rPr>
                <a:t>Upoko</a:t>
              </a:r>
              <a:r>
                <a:rPr lang="en-NZ" sz="1200" b="1">
                  <a:solidFill>
                    <a:schemeClr val="bg1"/>
                  </a:solidFill>
                </a:rPr>
                <a:t> o </a:t>
              </a:r>
              <a:r>
                <a:rPr lang="en-NZ" sz="1200" b="1" err="1">
                  <a:solidFill>
                    <a:schemeClr val="bg1"/>
                  </a:solidFill>
                </a:rPr>
                <a:t>te</a:t>
              </a:r>
              <a:r>
                <a:rPr lang="en-NZ" sz="1200" b="1">
                  <a:solidFill>
                    <a:schemeClr val="bg1"/>
                  </a:solidFill>
                </a:rPr>
                <a:t> </a:t>
              </a:r>
              <a:r>
                <a:rPr lang="en-NZ" sz="1200" b="1" err="1">
                  <a:solidFill>
                    <a:schemeClr val="bg1"/>
                  </a:solidFill>
                </a:rPr>
                <a:t>Ika</a:t>
              </a:r>
              <a:r>
                <a:rPr lang="en-NZ" sz="1200" b="1">
                  <a:solidFill>
                    <a:schemeClr val="bg1"/>
                  </a:solidFill>
                </a:rPr>
                <a:t> a </a:t>
              </a:r>
              <a:r>
                <a:rPr lang="en-NZ" sz="1200" b="1" err="1">
                  <a:solidFill>
                    <a:schemeClr val="bg1"/>
                  </a:solidFill>
                </a:rPr>
                <a:t>Māui</a:t>
              </a:r>
              <a:r>
                <a:rPr lang="en-NZ" sz="1200" b="1">
                  <a:solidFill>
                    <a:schemeClr val="bg1"/>
                  </a:solidFill>
                </a:rPr>
                <a:t> |Wellington</a:t>
              </a:r>
            </a:p>
            <a:p>
              <a:pPr>
                <a:spcBef>
                  <a:spcPts val="600"/>
                </a:spcBef>
                <a:buSzPct val="100000"/>
              </a:pPr>
              <a:r>
                <a:rPr lang="en-NZ" sz="1200">
                  <a:solidFill>
                    <a:schemeClr val="bg1"/>
                  </a:solidFill>
                </a:rPr>
                <a:t>HEEADSSS (6)</a:t>
              </a:r>
            </a:p>
          </p:txBody>
        </p:sp>
        <p:cxnSp>
          <p:nvCxnSpPr>
            <p:cNvPr id="80" name="Straight Arrow Connector 79">
              <a:extLst>
                <a:ext uri="{FF2B5EF4-FFF2-40B4-BE49-F238E27FC236}">
                  <a16:creationId xmlns:a16="http://schemas.microsoft.com/office/drawing/2014/main" id="{A891D791-6890-4B0B-B37C-DF1941A759B3}"/>
                </a:ext>
              </a:extLst>
            </p:cNvPr>
            <p:cNvCxnSpPr>
              <a:cxnSpLocks/>
              <a:stCxn id="79" idx="1"/>
              <a:endCxn id="15" idx="36"/>
            </p:cNvCxnSpPr>
            <p:nvPr/>
          </p:nvCxnSpPr>
          <p:spPr>
            <a:xfrm flipH="1" flipV="1">
              <a:off x="7180759" y="4320256"/>
              <a:ext cx="477278" cy="5082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F8344FE9-F032-4A43-B43F-3F8275355795}"/>
                </a:ext>
              </a:extLst>
            </p:cNvPr>
            <p:cNvSpPr txBox="1"/>
            <p:nvPr/>
          </p:nvSpPr>
          <p:spPr>
            <a:xfrm>
              <a:off x="3278245" y="3107371"/>
              <a:ext cx="2171896" cy="493752"/>
            </a:xfrm>
            <a:prstGeom prst="roundRect">
              <a:avLst/>
            </a:prstGeom>
            <a:solidFill>
              <a:schemeClr val="tx2">
                <a:lumMod val="60000"/>
                <a:lumOff val="40000"/>
              </a:schemeClr>
            </a:solidFill>
          </p:spPr>
          <p:txBody>
            <a:bodyPr wrap="square" lIns="0" tIns="0" rIns="0" bIns="0" rtlCol="0">
              <a:spAutoFit/>
            </a:bodyPr>
            <a:lstStyle>
              <a:defPPr>
                <a:defRPr lang="en-US"/>
              </a:defPPr>
              <a:lvl1pPr>
                <a:spcBef>
                  <a:spcPts val="600"/>
                </a:spcBef>
                <a:buSzPct val="100000"/>
                <a:defRPr sz="1200" b="1">
                  <a:solidFill>
                    <a:schemeClr val="bg1"/>
                  </a:solidFill>
                </a:defRPr>
              </a:lvl1pPr>
            </a:lstStyle>
            <a:p>
              <a:r>
                <a:rPr lang="en-NZ"/>
                <a:t>Taranaki</a:t>
              </a:r>
            </a:p>
            <a:p>
              <a:r>
                <a:rPr lang="en-NZ"/>
                <a:t>No data</a:t>
              </a:r>
            </a:p>
          </p:txBody>
        </p:sp>
        <p:cxnSp>
          <p:nvCxnSpPr>
            <p:cNvPr id="87" name="Straight Arrow Connector 86">
              <a:extLst>
                <a:ext uri="{FF2B5EF4-FFF2-40B4-BE49-F238E27FC236}">
                  <a16:creationId xmlns:a16="http://schemas.microsoft.com/office/drawing/2014/main" id="{80E0F1C1-1321-44DB-B28F-8E9D723A082B}"/>
                </a:ext>
              </a:extLst>
            </p:cNvPr>
            <p:cNvCxnSpPr>
              <a:cxnSpLocks/>
              <a:endCxn id="50" idx="36"/>
            </p:cNvCxnSpPr>
            <p:nvPr/>
          </p:nvCxnSpPr>
          <p:spPr>
            <a:xfrm>
              <a:off x="5450141" y="3354247"/>
              <a:ext cx="1076715" cy="7724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606542A0-4656-4A48-B333-1D47918F5C2C}"/>
                </a:ext>
              </a:extLst>
            </p:cNvPr>
            <p:cNvSpPr txBox="1"/>
            <p:nvPr/>
          </p:nvSpPr>
          <p:spPr>
            <a:xfrm>
              <a:off x="3278245" y="3766054"/>
              <a:ext cx="2128235" cy="493752"/>
            </a:xfrm>
            <a:prstGeom prst="roundRect">
              <a:avLst/>
            </a:prstGeom>
            <a:solidFill>
              <a:srgbClr val="06904B"/>
            </a:solidFill>
          </p:spPr>
          <p:txBody>
            <a:bodyPr wrap="square" lIns="0" tIns="0" rIns="0" bIns="0" rtlCol="0">
              <a:spAutoFit/>
            </a:bodyPr>
            <a:lstStyle>
              <a:defPPr>
                <a:defRPr lang="en-US"/>
              </a:defPPr>
              <a:lvl1pPr>
                <a:spcBef>
                  <a:spcPts val="600"/>
                </a:spcBef>
                <a:buSzPct val="100000"/>
                <a:defRPr sz="1200" b="1">
                  <a:solidFill>
                    <a:srgbClr val="313131"/>
                  </a:solidFill>
                </a:defRPr>
              </a:lvl1pPr>
            </a:lstStyle>
            <a:p>
              <a:r>
                <a:rPr lang="en-NZ" err="1">
                  <a:solidFill>
                    <a:schemeClr val="bg1"/>
                  </a:solidFill>
                </a:rPr>
                <a:t>Manawatū</a:t>
              </a:r>
              <a:r>
                <a:rPr lang="en-NZ">
                  <a:solidFill>
                    <a:schemeClr val="bg1"/>
                  </a:solidFill>
                </a:rPr>
                <a:t>-Whanganui</a:t>
              </a:r>
            </a:p>
            <a:p>
              <a:r>
                <a:rPr lang="en-NZ" sz="1200" b="0">
                  <a:solidFill>
                    <a:schemeClr val="bg1"/>
                  </a:solidFill>
                </a:rPr>
                <a:t>HEEADSSS (8)</a:t>
              </a:r>
            </a:p>
          </p:txBody>
        </p:sp>
        <p:cxnSp>
          <p:nvCxnSpPr>
            <p:cNvPr id="100" name="Straight Arrow Connector 99">
              <a:extLst>
                <a:ext uri="{FF2B5EF4-FFF2-40B4-BE49-F238E27FC236}">
                  <a16:creationId xmlns:a16="http://schemas.microsoft.com/office/drawing/2014/main" id="{50D0A757-4AFF-4DE5-9C43-2677B1FB53F3}"/>
                </a:ext>
              </a:extLst>
            </p:cNvPr>
            <p:cNvCxnSpPr>
              <a:cxnSpLocks/>
              <a:endCxn id="46" idx="56"/>
            </p:cNvCxnSpPr>
            <p:nvPr/>
          </p:nvCxnSpPr>
          <p:spPr>
            <a:xfrm flipV="1">
              <a:off x="5406480" y="3966530"/>
              <a:ext cx="1511534" cy="464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7DDB4217-356A-4789-8B23-B1A34095B058}"/>
                </a:ext>
              </a:extLst>
            </p:cNvPr>
            <p:cNvSpPr txBox="1"/>
            <p:nvPr/>
          </p:nvSpPr>
          <p:spPr>
            <a:xfrm>
              <a:off x="7619139" y="5312380"/>
              <a:ext cx="2580315" cy="493752"/>
            </a:xfrm>
            <a:prstGeom prst="roundRect">
              <a:avLst/>
            </a:prstGeom>
            <a:solidFill>
              <a:srgbClr val="06904B"/>
            </a:solidFill>
          </p:spPr>
          <p:txBody>
            <a:bodyPr wrap="square" lIns="0" tIns="0" rIns="0" bIns="0" rtlCol="0" anchor="t">
              <a:spAutoFit/>
            </a:bodyPr>
            <a:lstStyle>
              <a:defPPr>
                <a:defRPr lang="en-US"/>
              </a:defPPr>
              <a:lvl1pPr>
                <a:spcBef>
                  <a:spcPts val="600"/>
                </a:spcBef>
                <a:buSzPct val="100000"/>
                <a:defRPr sz="1200" b="1">
                  <a:solidFill>
                    <a:srgbClr val="313131"/>
                  </a:solidFill>
                </a:defRPr>
              </a:lvl1pPr>
            </a:lstStyle>
            <a:p>
              <a:r>
                <a:rPr lang="en-NZ" err="1">
                  <a:solidFill>
                    <a:schemeClr val="bg1"/>
                  </a:solidFill>
                </a:rPr>
                <a:t>Te</a:t>
              </a:r>
              <a:r>
                <a:rPr lang="en-NZ">
                  <a:solidFill>
                    <a:schemeClr val="bg1"/>
                  </a:solidFill>
                </a:rPr>
                <a:t> Tai o </a:t>
              </a:r>
              <a:r>
                <a:rPr lang="en-NZ" err="1">
                  <a:solidFill>
                    <a:schemeClr val="bg1"/>
                  </a:solidFill>
                </a:rPr>
                <a:t>Aorere</a:t>
              </a:r>
              <a:r>
                <a:rPr lang="en-NZ">
                  <a:solidFill>
                    <a:schemeClr val="bg1"/>
                  </a:solidFill>
                </a:rPr>
                <a:t> | Nelson/Marlborough</a:t>
              </a:r>
            </a:p>
            <a:p>
              <a:r>
                <a:rPr lang="en-NZ" sz="1200" b="0">
                  <a:solidFill>
                    <a:schemeClr val="bg1"/>
                  </a:solidFill>
                </a:rPr>
                <a:t>HEEADSSS (2), </a:t>
              </a:r>
              <a:r>
                <a:rPr lang="en-NZ" b="0">
                  <a:solidFill>
                    <a:schemeClr val="bg1"/>
                  </a:solidFill>
                </a:rPr>
                <a:t>eSACs</a:t>
              </a:r>
              <a:r>
                <a:rPr lang="en-NZ" sz="1200" b="0">
                  <a:solidFill>
                    <a:schemeClr val="bg1"/>
                  </a:solidFill>
                </a:rPr>
                <a:t> (1)</a:t>
              </a:r>
              <a:endParaRPr lang="en-NZ" sz="1200" b="0">
                <a:solidFill>
                  <a:schemeClr val="bg1"/>
                </a:solidFill>
                <a:cs typeface="Calibri"/>
              </a:endParaRPr>
            </a:p>
          </p:txBody>
        </p:sp>
        <p:cxnSp>
          <p:nvCxnSpPr>
            <p:cNvPr id="107" name="Straight Arrow Connector 106">
              <a:extLst>
                <a:ext uri="{FF2B5EF4-FFF2-40B4-BE49-F238E27FC236}">
                  <a16:creationId xmlns:a16="http://schemas.microsoft.com/office/drawing/2014/main" id="{34858D5E-D96F-4341-B2A4-8A7B4D9083CB}"/>
                </a:ext>
              </a:extLst>
            </p:cNvPr>
            <p:cNvCxnSpPr>
              <a:cxnSpLocks/>
              <a:stCxn id="106" idx="1"/>
              <a:endCxn id="13" idx="3"/>
            </p:cNvCxnSpPr>
            <p:nvPr/>
          </p:nvCxnSpPr>
          <p:spPr>
            <a:xfrm flipH="1" flipV="1">
              <a:off x="6515957" y="4443037"/>
              <a:ext cx="1103182" cy="111621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58443B94-DD4C-4CDE-9E36-F775E4420FFE}"/>
                </a:ext>
              </a:extLst>
            </p:cNvPr>
            <p:cNvSpPr txBox="1"/>
            <p:nvPr/>
          </p:nvSpPr>
          <p:spPr>
            <a:xfrm>
              <a:off x="3265924" y="4452838"/>
              <a:ext cx="1766747" cy="493752"/>
            </a:xfrm>
            <a:prstGeom prst="roundRect">
              <a:avLst/>
            </a:prstGeom>
            <a:solidFill>
              <a:schemeClr val="tx2">
                <a:lumMod val="60000"/>
                <a:lumOff val="40000"/>
              </a:schemeClr>
            </a:solidFill>
          </p:spPr>
          <p:txBody>
            <a:bodyPr wrap="square" lIns="0" tIns="0" rIns="0" bIns="0" rtlCol="0">
              <a:spAutoFit/>
            </a:bodyPr>
            <a:lstStyle>
              <a:defPPr>
                <a:defRPr lang="en-US"/>
              </a:defPPr>
              <a:lvl1pPr>
                <a:spcBef>
                  <a:spcPts val="600"/>
                </a:spcBef>
                <a:buSzPct val="100000"/>
                <a:defRPr sz="1200" b="1">
                  <a:solidFill>
                    <a:srgbClr val="313131"/>
                  </a:solidFill>
                </a:defRPr>
              </a:lvl1pPr>
            </a:lstStyle>
            <a:p>
              <a:r>
                <a:rPr lang="en-NZ">
                  <a:solidFill>
                    <a:schemeClr val="bg1"/>
                  </a:solidFill>
                </a:rPr>
                <a:t>Te Tai </a:t>
              </a:r>
              <a:r>
                <a:rPr lang="en-NZ" err="1">
                  <a:solidFill>
                    <a:schemeClr val="bg1"/>
                  </a:solidFill>
                </a:rPr>
                <a:t>Poutini</a:t>
              </a:r>
              <a:r>
                <a:rPr lang="en-NZ">
                  <a:solidFill>
                    <a:schemeClr val="bg1"/>
                  </a:solidFill>
                </a:rPr>
                <a:t> | Westcoast</a:t>
              </a:r>
            </a:p>
            <a:p>
              <a:r>
                <a:rPr lang="en-NZ" b="0">
                  <a:solidFill>
                    <a:schemeClr val="bg1"/>
                  </a:solidFill>
                </a:rPr>
                <a:t>No data</a:t>
              </a:r>
            </a:p>
          </p:txBody>
        </p:sp>
        <p:sp>
          <p:nvSpPr>
            <p:cNvPr id="110" name="TextBox 109">
              <a:extLst>
                <a:ext uri="{FF2B5EF4-FFF2-40B4-BE49-F238E27FC236}">
                  <a16:creationId xmlns:a16="http://schemas.microsoft.com/office/drawing/2014/main" id="{B64C20BA-9AB7-4642-A67D-4B5D2A7E661A}"/>
                </a:ext>
              </a:extLst>
            </p:cNvPr>
            <p:cNvSpPr txBox="1"/>
            <p:nvPr/>
          </p:nvSpPr>
          <p:spPr>
            <a:xfrm>
              <a:off x="7619140" y="6774874"/>
              <a:ext cx="2580314" cy="493752"/>
            </a:xfrm>
            <a:prstGeom prst="roundRect">
              <a:avLst/>
            </a:prstGeom>
            <a:solidFill>
              <a:srgbClr val="849E8C"/>
            </a:solidFill>
          </p:spPr>
          <p:txBody>
            <a:bodyPr wrap="square" lIns="0" tIns="0" rIns="0" bIns="0" rtlCol="0">
              <a:spAutoFit/>
            </a:bodyPr>
            <a:lstStyle>
              <a:defPPr>
                <a:defRPr lang="en-US"/>
              </a:defPPr>
              <a:lvl1pPr>
                <a:spcBef>
                  <a:spcPts val="600"/>
                </a:spcBef>
                <a:buSzPct val="100000"/>
                <a:defRPr sz="1200" b="1">
                  <a:solidFill>
                    <a:srgbClr val="313131"/>
                  </a:solidFill>
                </a:defRPr>
              </a:lvl1pPr>
            </a:lstStyle>
            <a:p>
              <a:r>
                <a:rPr lang="en-NZ" err="1">
                  <a:solidFill>
                    <a:schemeClr val="bg1"/>
                  </a:solidFill>
                </a:rPr>
                <a:t>Murihiku</a:t>
              </a:r>
              <a:r>
                <a:rPr lang="en-NZ">
                  <a:solidFill>
                    <a:schemeClr val="bg1"/>
                  </a:solidFill>
                </a:rPr>
                <a:t> | Southern</a:t>
              </a:r>
            </a:p>
            <a:p>
              <a:r>
                <a:rPr lang="en-NZ" sz="1200" b="0">
                  <a:solidFill>
                    <a:schemeClr val="bg1"/>
                  </a:solidFill>
                </a:rPr>
                <a:t>HEEADSSS (2)</a:t>
              </a:r>
            </a:p>
          </p:txBody>
        </p:sp>
        <p:cxnSp>
          <p:nvCxnSpPr>
            <p:cNvPr id="111" name="Straight Arrow Connector 110">
              <a:extLst>
                <a:ext uri="{FF2B5EF4-FFF2-40B4-BE49-F238E27FC236}">
                  <a16:creationId xmlns:a16="http://schemas.microsoft.com/office/drawing/2014/main" id="{E897BBFD-EE61-4395-AFE4-ED779FF915DD}"/>
                </a:ext>
              </a:extLst>
            </p:cNvPr>
            <p:cNvCxnSpPr>
              <a:cxnSpLocks/>
              <a:endCxn id="8" idx="47"/>
            </p:cNvCxnSpPr>
            <p:nvPr/>
          </p:nvCxnSpPr>
          <p:spPr>
            <a:xfrm>
              <a:off x="5032671" y="4699714"/>
              <a:ext cx="428341" cy="3756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1B84EC13-1C33-4F1D-8943-7C4019506DD1}"/>
                </a:ext>
              </a:extLst>
            </p:cNvPr>
            <p:cNvCxnSpPr>
              <a:cxnSpLocks/>
              <a:stCxn id="110" idx="1"/>
              <a:endCxn id="48" idx="35"/>
            </p:cNvCxnSpPr>
            <p:nvPr/>
          </p:nvCxnSpPr>
          <p:spPr>
            <a:xfrm flipH="1" flipV="1">
              <a:off x="5476702" y="6290019"/>
              <a:ext cx="2142438" cy="73173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CEF7A8C9-B9A8-4C65-9E55-A56648DD6FE3}"/>
                </a:ext>
              </a:extLst>
            </p:cNvPr>
            <p:cNvSpPr txBox="1"/>
            <p:nvPr/>
          </p:nvSpPr>
          <p:spPr>
            <a:xfrm>
              <a:off x="7566241" y="6039967"/>
              <a:ext cx="2641446" cy="493752"/>
            </a:xfrm>
            <a:prstGeom prst="roundRect">
              <a:avLst/>
            </a:prstGeom>
            <a:solidFill>
              <a:srgbClr val="849E8C"/>
            </a:solidFill>
          </p:spPr>
          <p:txBody>
            <a:bodyPr wrap="square" lIns="0" tIns="0" rIns="0" bIns="0" rtlCol="0">
              <a:spAutoFit/>
            </a:bodyPr>
            <a:lstStyle/>
            <a:p>
              <a:pPr>
                <a:spcBef>
                  <a:spcPts val="600"/>
                </a:spcBef>
                <a:buSzPct val="100000"/>
              </a:pPr>
              <a:r>
                <a:rPr lang="en-NZ" sz="1200" b="1" err="1">
                  <a:solidFill>
                    <a:schemeClr val="bg1"/>
                  </a:solidFill>
                </a:rPr>
                <a:t>Waitaha</a:t>
              </a:r>
              <a:r>
                <a:rPr lang="en-NZ" sz="1200" b="1">
                  <a:solidFill>
                    <a:schemeClr val="bg1"/>
                  </a:solidFill>
                </a:rPr>
                <a:t> | Canterbury</a:t>
              </a:r>
            </a:p>
            <a:p>
              <a:pPr>
                <a:spcBef>
                  <a:spcPts val="600"/>
                </a:spcBef>
                <a:buSzPct val="100000"/>
              </a:pPr>
              <a:r>
                <a:rPr lang="en-NZ" sz="1200">
                  <a:solidFill>
                    <a:schemeClr val="bg1"/>
                  </a:solidFill>
                </a:rPr>
                <a:t>HEEADSSS (4)</a:t>
              </a:r>
            </a:p>
          </p:txBody>
        </p:sp>
        <p:cxnSp>
          <p:nvCxnSpPr>
            <p:cNvPr id="120" name="Straight Arrow Connector 119">
              <a:extLst>
                <a:ext uri="{FF2B5EF4-FFF2-40B4-BE49-F238E27FC236}">
                  <a16:creationId xmlns:a16="http://schemas.microsoft.com/office/drawing/2014/main" id="{382FE574-CBA6-43AE-BBC7-D26F91A0786A}"/>
                </a:ext>
              </a:extLst>
            </p:cNvPr>
            <p:cNvCxnSpPr>
              <a:cxnSpLocks/>
              <a:stCxn id="119" idx="1"/>
              <a:endCxn id="41" idx="55"/>
            </p:cNvCxnSpPr>
            <p:nvPr/>
          </p:nvCxnSpPr>
          <p:spPr>
            <a:xfrm flipH="1" flipV="1">
              <a:off x="6157679" y="5476016"/>
              <a:ext cx="1408562" cy="81082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8" name="Freeform: Shape 97">
              <a:extLst>
                <a:ext uri="{FF2B5EF4-FFF2-40B4-BE49-F238E27FC236}">
                  <a16:creationId xmlns:a16="http://schemas.microsoft.com/office/drawing/2014/main" id="{240ACC4E-1078-4A98-AF71-BC712E8FBDFD}"/>
                </a:ext>
              </a:extLst>
            </p:cNvPr>
            <p:cNvSpPr/>
            <p:nvPr/>
          </p:nvSpPr>
          <p:spPr bwMode="gray">
            <a:xfrm>
              <a:off x="6076643" y="4625857"/>
              <a:ext cx="58939" cy="90116"/>
            </a:xfrm>
            <a:custGeom>
              <a:avLst/>
              <a:gdLst>
                <a:gd name="connsiteX0" fmla="*/ 38321 w 55512"/>
                <a:gd name="connsiteY0" fmla="*/ 8201 h 67872"/>
                <a:gd name="connsiteX1" fmla="*/ 40226 w 55512"/>
                <a:gd name="connsiteY1" fmla="*/ 17726 h 67872"/>
                <a:gd name="connsiteX2" fmla="*/ 24986 w 55512"/>
                <a:gd name="connsiteY2" fmla="*/ 31061 h 67872"/>
                <a:gd name="connsiteX3" fmla="*/ 19271 w 55512"/>
                <a:gd name="connsiteY3" fmla="*/ 36776 h 67872"/>
                <a:gd name="connsiteX4" fmla="*/ 17366 w 55512"/>
                <a:gd name="connsiteY4" fmla="*/ 46301 h 67872"/>
                <a:gd name="connsiteX5" fmla="*/ 15461 w 55512"/>
                <a:gd name="connsiteY5" fmla="*/ 52016 h 67872"/>
                <a:gd name="connsiteX6" fmla="*/ 9746 w 55512"/>
                <a:gd name="connsiteY6" fmla="*/ 53921 h 67872"/>
                <a:gd name="connsiteX7" fmla="*/ 5936 w 55512"/>
                <a:gd name="connsiteY7" fmla="*/ 63446 h 67872"/>
                <a:gd name="connsiteX8" fmla="*/ 221 w 55512"/>
                <a:gd name="connsiteY8" fmla="*/ 67256 h 67872"/>
                <a:gd name="connsiteX9" fmla="*/ 4031 w 55512"/>
                <a:gd name="connsiteY9" fmla="*/ 57731 h 67872"/>
                <a:gd name="connsiteX10" fmla="*/ 17366 w 55512"/>
                <a:gd name="connsiteY10" fmla="*/ 44396 h 67872"/>
                <a:gd name="connsiteX11" fmla="*/ 23081 w 55512"/>
                <a:gd name="connsiteY11" fmla="*/ 34871 h 67872"/>
                <a:gd name="connsiteX12" fmla="*/ 44036 w 55512"/>
                <a:gd name="connsiteY12" fmla="*/ 10106 h 67872"/>
                <a:gd name="connsiteX13" fmla="*/ 47846 w 55512"/>
                <a:gd name="connsiteY13" fmla="*/ 581 h 67872"/>
                <a:gd name="connsiteX14" fmla="*/ 55466 w 55512"/>
                <a:gd name="connsiteY14" fmla="*/ 2486 h 67872"/>
                <a:gd name="connsiteX15" fmla="*/ 38321 w 55512"/>
                <a:gd name="connsiteY15" fmla="*/ 8201 h 6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512" h="67872">
                  <a:moveTo>
                    <a:pt x="38321" y="8201"/>
                  </a:moveTo>
                  <a:cubicBezTo>
                    <a:pt x="35781" y="10741"/>
                    <a:pt x="41429" y="14720"/>
                    <a:pt x="40226" y="17726"/>
                  </a:cubicBezTo>
                  <a:cubicBezTo>
                    <a:pt x="37258" y="25146"/>
                    <a:pt x="30268" y="26659"/>
                    <a:pt x="24986" y="31061"/>
                  </a:cubicBezTo>
                  <a:cubicBezTo>
                    <a:pt x="22916" y="32786"/>
                    <a:pt x="21176" y="34871"/>
                    <a:pt x="19271" y="36776"/>
                  </a:cubicBezTo>
                  <a:cubicBezTo>
                    <a:pt x="18636" y="39951"/>
                    <a:pt x="18151" y="43160"/>
                    <a:pt x="17366" y="46301"/>
                  </a:cubicBezTo>
                  <a:cubicBezTo>
                    <a:pt x="16879" y="48249"/>
                    <a:pt x="16881" y="50596"/>
                    <a:pt x="15461" y="52016"/>
                  </a:cubicBezTo>
                  <a:cubicBezTo>
                    <a:pt x="14041" y="53436"/>
                    <a:pt x="11651" y="53286"/>
                    <a:pt x="9746" y="53921"/>
                  </a:cubicBezTo>
                  <a:cubicBezTo>
                    <a:pt x="8476" y="57096"/>
                    <a:pt x="7924" y="60663"/>
                    <a:pt x="5936" y="63446"/>
                  </a:cubicBezTo>
                  <a:cubicBezTo>
                    <a:pt x="4605" y="65309"/>
                    <a:pt x="945" y="69428"/>
                    <a:pt x="221" y="67256"/>
                  </a:cubicBezTo>
                  <a:cubicBezTo>
                    <a:pt x="-860" y="64012"/>
                    <a:pt x="2272" y="60663"/>
                    <a:pt x="4031" y="57731"/>
                  </a:cubicBezTo>
                  <a:cubicBezTo>
                    <a:pt x="9310" y="48932"/>
                    <a:pt x="10391" y="49046"/>
                    <a:pt x="17366" y="44396"/>
                  </a:cubicBezTo>
                  <a:cubicBezTo>
                    <a:pt x="19271" y="41221"/>
                    <a:pt x="20929" y="37884"/>
                    <a:pt x="23081" y="34871"/>
                  </a:cubicBezTo>
                  <a:cubicBezTo>
                    <a:pt x="34181" y="19331"/>
                    <a:pt x="33499" y="20643"/>
                    <a:pt x="44036" y="10106"/>
                  </a:cubicBezTo>
                  <a:cubicBezTo>
                    <a:pt x="45306" y="6931"/>
                    <a:pt x="45001" y="2478"/>
                    <a:pt x="47846" y="581"/>
                  </a:cubicBezTo>
                  <a:cubicBezTo>
                    <a:pt x="50024" y="-871"/>
                    <a:pt x="53615" y="635"/>
                    <a:pt x="55466" y="2486"/>
                  </a:cubicBezTo>
                  <a:cubicBezTo>
                    <a:pt x="56470" y="3490"/>
                    <a:pt x="40861" y="5661"/>
                    <a:pt x="38321" y="8201"/>
                  </a:cubicBezTo>
                  <a:close/>
                </a:path>
              </a:pathLst>
            </a:custGeom>
            <a:solidFill>
              <a:schemeClr val="accent6"/>
            </a:solidFill>
            <a:ln w="19050" algn="ctr">
              <a:solidFill>
                <a:schemeClr val="accent6"/>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115" name="Freeform: Shape 114">
              <a:extLst>
                <a:ext uri="{FF2B5EF4-FFF2-40B4-BE49-F238E27FC236}">
                  <a16:creationId xmlns:a16="http://schemas.microsoft.com/office/drawing/2014/main" id="{B6461AAA-B57F-40E2-A600-66166A177858}"/>
                </a:ext>
              </a:extLst>
            </p:cNvPr>
            <p:cNvSpPr/>
            <p:nvPr/>
          </p:nvSpPr>
          <p:spPr bwMode="gray">
            <a:xfrm>
              <a:off x="4655351" y="5685618"/>
              <a:ext cx="379095" cy="973455"/>
            </a:xfrm>
            <a:custGeom>
              <a:avLst/>
              <a:gdLst>
                <a:gd name="connsiteX0" fmla="*/ 379095 w 379095"/>
                <a:gd name="connsiteY0" fmla="*/ 973455 h 973455"/>
                <a:gd name="connsiteX1" fmla="*/ 373380 w 379095"/>
                <a:gd name="connsiteY1" fmla="*/ 963930 h 973455"/>
                <a:gd name="connsiteX2" fmla="*/ 367665 w 379095"/>
                <a:gd name="connsiteY2" fmla="*/ 946785 h 973455"/>
                <a:gd name="connsiteX3" fmla="*/ 363855 w 379095"/>
                <a:gd name="connsiteY3" fmla="*/ 939165 h 973455"/>
                <a:gd name="connsiteX4" fmla="*/ 369570 w 379095"/>
                <a:gd name="connsiteY4" fmla="*/ 933450 h 973455"/>
                <a:gd name="connsiteX5" fmla="*/ 377190 w 379095"/>
                <a:gd name="connsiteY5" fmla="*/ 920115 h 973455"/>
                <a:gd name="connsiteX6" fmla="*/ 377190 w 379095"/>
                <a:gd name="connsiteY6" fmla="*/ 902970 h 973455"/>
                <a:gd name="connsiteX7" fmla="*/ 365760 w 379095"/>
                <a:gd name="connsiteY7" fmla="*/ 899160 h 973455"/>
                <a:gd name="connsiteX8" fmla="*/ 360045 w 379095"/>
                <a:gd name="connsiteY8" fmla="*/ 897255 h 973455"/>
                <a:gd name="connsiteX9" fmla="*/ 354330 w 379095"/>
                <a:gd name="connsiteY9" fmla="*/ 889635 h 973455"/>
                <a:gd name="connsiteX10" fmla="*/ 360045 w 379095"/>
                <a:gd name="connsiteY10" fmla="*/ 872490 h 973455"/>
                <a:gd name="connsiteX11" fmla="*/ 350520 w 379095"/>
                <a:gd name="connsiteY11" fmla="*/ 849630 h 973455"/>
                <a:gd name="connsiteX12" fmla="*/ 360045 w 379095"/>
                <a:gd name="connsiteY12" fmla="*/ 826770 h 973455"/>
                <a:gd name="connsiteX13" fmla="*/ 365760 w 379095"/>
                <a:gd name="connsiteY13" fmla="*/ 822960 h 973455"/>
                <a:gd name="connsiteX14" fmla="*/ 365760 w 379095"/>
                <a:gd name="connsiteY14" fmla="*/ 798195 h 973455"/>
                <a:gd name="connsiteX15" fmla="*/ 356235 w 379095"/>
                <a:gd name="connsiteY15" fmla="*/ 792480 h 973455"/>
                <a:gd name="connsiteX16" fmla="*/ 354330 w 379095"/>
                <a:gd name="connsiteY16" fmla="*/ 786765 h 973455"/>
                <a:gd name="connsiteX17" fmla="*/ 352425 w 379095"/>
                <a:gd name="connsiteY17" fmla="*/ 779145 h 973455"/>
                <a:gd name="connsiteX18" fmla="*/ 348615 w 379095"/>
                <a:gd name="connsiteY18" fmla="*/ 773430 h 973455"/>
                <a:gd name="connsiteX19" fmla="*/ 346710 w 379095"/>
                <a:gd name="connsiteY19" fmla="*/ 765810 h 973455"/>
                <a:gd name="connsiteX20" fmla="*/ 344805 w 379095"/>
                <a:gd name="connsiteY20" fmla="*/ 737235 h 973455"/>
                <a:gd name="connsiteX21" fmla="*/ 340995 w 379095"/>
                <a:gd name="connsiteY21" fmla="*/ 731520 h 973455"/>
                <a:gd name="connsiteX22" fmla="*/ 339090 w 379095"/>
                <a:gd name="connsiteY22" fmla="*/ 725805 h 973455"/>
                <a:gd name="connsiteX23" fmla="*/ 329565 w 379095"/>
                <a:gd name="connsiteY23" fmla="*/ 714375 h 973455"/>
                <a:gd name="connsiteX24" fmla="*/ 320040 w 379095"/>
                <a:gd name="connsiteY24" fmla="*/ 706755 h 973455"/>
                <a:gd name="connsiteX25" fmla="*/ 312420 w 379095"/>
                <a:gd name="connsiteY25" fmla="*/ 687705 h 973455"/>
                <a:gd name="connsiteX26" fmla="*/ 314325 w 379095"/>
                <a:gd name="connsiteY26" fmla="*/ 670560 h 973455"/>
                <a:gd name="connsiteX27" fmla="*/ 318135 w 379095"/>
                <a:gd name="connsiteY27" fmla="*/ 653415 h 973455"/>
                <a:gd name="connsiteX28" fmla="*/ 308610 w 379095"/>
                <a:gd name="connsiteY28" fmla="*/ 619125 h 973455"/>
                <a:gd name="connsiteX29" fmla="*/ 308610 w 379095"/>
                <a:gd name="connsiteY29" fmla="*/ 546735 h 973455"/>
                <a:gd name="connsiteX30" fmla="*/ 310515 w 379095"/>
                <a:gd name="connsiteY30" fmla="*/ 539115 h 973455"/>
                <a:gd name="connsiteX31" fmla="*/ 314325 w 379095"/>
                <a:gd name="connsiteY31" fmla="*/ 525780 h 973455"/>
                <a:gd name="connsiteX32" fmla="*/ 320040 w 379095"/>
                <a:gd name="connsiteY32" fmla="*/ 520065 h 973455"/>
                <a:gd name="connsiteX33" fmla="*/ 323850 w 379095"/>
                <a:gd name="connsiteY33" fmla="*/ 510540 h 973455"/>
                <a:gd name="connsiteX34" fmla="*/ 325755 w 379095"/>
                <a:gd name="connsiteY34" fmla="*/ 501015 h 973455"/>
                <a:gd name="connsiteX35" fmla="*/ 329565 w 379095"/>
                <a:gd name="connsiteY35" fmla="*/ 495300 h 973455"/>
                <a:gd name="connsiteX36" fmla="*/ 331470 w 379095"/>
                <a:gd name="connsiteY36" fmla="*/ 478155 h 973455"/>
                <a:gd name="connsiteX37" fmla="*/ 337185 w 379095"/>
                <a:gd name="connsiteY37" fmla="*/ 462915 h 973455"/>
                <a:gd name="connsiteX38" fmla="*/ 348615 w 379095"/>
                <a:gd name="connsiteY38" fmla="*/ 457200 h 973455"/>
                <a:gd name="connsiteX39" fmla="*/ 350520 w 379095"/>
                <a:gd name="connsiteY39" fmla="*/ 447675 h 973455"/>
                <a:gd name="connsiteX40" fmla="*/ 348615 w 379095"/>
                <a:gd name="connsiteY40" fmla="*/ 426720 h 973455"/>
                <a:gd name="connsiteX41" fmla="*/ 337185 w 379095"/>
                <a:gd name="connsiteY41" fmla="*/ 419100 h 973455"/>
                <a:gd name="connsiteX42" fmla="*/ 327660 w 379095"/>
                <a:gd name="connsiteY42" fmla="*/ 415290 h 973455"/>
                <a:gd name="connsiteX43" fmla="*/ 320040 w 379095"/>
                <a:gd name="connsiteY43" fmla="*/ 407670 h 973455"/>
                <a:gd name="connsiteX44" fmla="*/ 316230 w 379095"/>
                <a:gd name="connsiteY44" fmla="*/ 398145 h 973455"/>
                <a:gd name="connsiteX45" fmla="*/ 306705 w 379095"/>
                <a:gd name="connsiteY45" fmla="*/ 386715 h 973455"/>
                <a:gd name="connsiteX46" fmla="*/ 295275 w 379095"/>
                <a:gd name="connsiteY46" fmla="*/ 390525 h 973455"/>
                <a:gd name="connsiteX47" fmla="*/ 287655 w 379095"/>
                <a:gd name="connsiteY47" fmla="*/ 401955 h 973455"/>
                <a:gd name="connsiteX48" fmla="*/ 283845 w 379095"/>
                <a:gd name="connsiteY48" fmla="*/ 417195 h 973455"/>
                <a:gd name="connsiteX49" fmla="*/ 281940 w 379095"/>
                <a:gd name="connsiteY49" fmla="*/ 422910 h 973455"/>
                <a:gd name="connsiteX50" fmla="*/ 276225 w 379095"/>
                <a:gd name="connsiteY50" fmla="*/ 432435 h 973455"/>
                <a:gd name="connsiteX51" fmla="*/ 270510 w 379095"/>
                <a:gd name="connsiteY51" fmla="*/ 438150 h 973455"/>
                <a:gd name="connsiteX52" fmla="*/ 260985 w 379095"/>
                <a:gd name="connsiteY52" fmla="*/ 449580 h 973455"/>
                <a:gd name="connsiteX53" fmla="*/ 255270 w 379095"/>
                <a:gd name="connsiteY53" fmla="*/ 451485 h 973455"/>
                <a:gd name="connsiteX54" fmla="*/ 240030 w 379095"/>
                <a:gd name="connsiteY54" fmla="*/ 455295 h 973455"/>
                <a:gd name="connsiteX55" fmla="*/ 207645 w 379095"/>
                <a:gd name="connsiteY55" fmla="*/ 447675 h 973455"/>
                <a:gd name="connsiteX56" fmla="*/ 203835 w 379095"/>
                <a:gd name="connsiteY56" fmla="*/ 441960 h 973455"/>
                <a:gd name="connsiteX57" fmla="*/ 200025 w 379095"/>
                <a:gd name="connsiteY57" fmla="*/ 422910 h 973455"/>
                <a:gd name="connsiteX58" fmla="*/ 198120 w 379095"/>
                <a:gd name="connsiteY58" fmla="*/ 413385 h 973455"/>
                <a:gd name="connsiteX59" fmla="*/ 192405 w 379095"/>
                <a:gd name="connsiteY59" fmla="*/ 403860 h 973455"/>
                <a:gd name="connsiteX60" fmla="*/ 188595 w 379095"/>
                <a:gd name="connsiteY60" fmla="*/ 396240 h 973455"/>
                <a:gd name="connsiteX61" fmla="*/ 179070 w 379095"/>
                <a:gd name="connsiteY61" fmla="*/ 390525 h 973455"/>
                <a:gd name="connsiteX62" fmla="*/ 148590 w 379095"/>
                <a:gd name="connsiteY62" fmla="*/ 394335 h 973455"/>
                <a:gd name="connsiteX63" fmla="*/ 140970 w 379095"/>
                <a:gd name="connsiteY63" fmla="*/ 396240 h 973455"/>
                <a:gd name="connsiteX64" fmla="*/ 131445 w 379095"/>
                <a:gd name="connsiteY64" fmla="*/ 405765 h 973455"/>
                <a:gd name="connsiteX65" fmla="*/ 120015 w 379095"/>
                <a:gd name="connsiteY65" fmla="*/ 411480 h 973455"/>
                <a:gd name="connsiteX66" fmla="*/ 78105 w 379095"/>
                <a:gd name="connsiteY66" fmla="*/ 409575 h 973455"/>
                <a:gd name="connsiteX67" fmla="*/ 74295 w 379095"/>
                <a:gd name="connsiteY67" fmla="*/ 398145 h 973455"/>
                <a:gd name="connsiteX68" fmla="*/ 70485 w 379095"/>
                <a:gd name="connsiteY68" fmla="*/ 392430 h 973455"/>
                <a:gd name="connsiteX69" fmla="*/ 66675 w 379095"/>
                <a:gd name="connsiteY69" fmla="*/ 381000 h 973455"/>
                <a:gd name="connsiteX70" fmla="*/ 60960 w 379095"/>
                <a:gd name="connsiteY70" fmla="*/ 369570 h 973455"/>
                <a:gd name="connsiteX71" fmla="*/ 49530 w 379095"/>
                <a:gd name="connsiteY71" fmla="*/ 361950 h 973455"/>
                <a:gd name="connsiteX72" fmla="*/ 53340 w 379095"/>
                <a:gd name="connsiteY72" fmla="*/ 318135 h 973455"/>
                <a:gd name="connsiteX73" fmla="*/ 57150 w 379095"/>
                <a:gd name="connsiteY73" fmla="*/ 310515 h 973455"/>
                <a:gd name="connsiteX74" fmla="*/ 64770 w 379095"/>
                <a:gd name="connsiteY74" fmla="*/ 306705 h 973455"/>
                <a:gd name="connsiteX75" fmla="*/ 53340 w 379095"/>
                <a:gd name="connsiteY75" fmla="*/ 299085 h 973455"/>
                <a:gd name="connsiteX76" fmla="*/ 49530 w 379095"/>
                <a:gd name="connsiteY76" fmla="*/ 293370 h 973455"/>
                <a:gd name="connsiteX77" fmla="*/ 40005 w 379095"/>
                <a:gd name="connsiteY77" fmla="*/ 287655 h 973455"/>
                <a:gd name="connsiteX78" fmla="*/ 36195 w 379095"/>
                <a:gd name="connsiteY78" fmla="*/ 276225 h 973455"/>
                <a:gd name="connsiteX79" fmla="*/ 32385 w 379095"/>
                <a:gd name="connsiteY79" fmla="*/ 259080 h 973455"/>
                <a:gd name="connsiteX80" fmla="*/ 30480 w 379095"/>
                <a:gd name="connsiteY80" fmla="*/ 251460 h 973455"/>
                <a:gd name="connsiteX81" fmla="*/ 22860 w 379095"/>
                <a:gd name="connsiteY81" fmla="*/ 238125 h 973455"/>
                <a:gd name="connsiteX82" fmla="*/ 15240 w 379095"/>
                <a:gd name="connsiteY82" fmla="*/ 230505 h 973455"/>
                <a:gd name="connsiteX83" fmla="*/ 0 w 379095"/>
                <a:gd name="connsiteY83" fmla="*/ 228600 h 973455"/>
                <a:gd name="connsiteX84" fmla="*/ 1905 w 379095"/>
                <a:gd name="connsiteY84" fmla="*/ 217170 h 973455"/>
                <a:gd name="connsiteX85" fmla="*/ 7620 w 379095"/>
                <a:gd name="connsiteY85" fmla="*/ 215265 h 973455"/>
                <a:gd name="connsiteX86" fmla="*/ 26670 w 379095"/>
                <a:gd name="connsiteY86" fmla="*/ 203835 h 973455"/>
                <a:gd name="connsiteX87" fmla="*/ 36195 w 379095"/>
                <a:gd name="connsiteY87" fmla="*/ 190500 h 973455"/>
                <a:gd name="connsiteX88" fmla="*/ 28575 w 379095"/>
                <a:gd name="connsiteY88" fmla="*/ 171450 h 973455"/>
                <a:gd name="connsiteX89" fmla="*/ 22860 w 379095"/>
                <a:gd name="connsiteY89" fmla="*/ 167640 h 973455"/>
                <a:gd name="connsiteX90" fmla="*/ 20955 w 379095"/>
                <a:gd name="connsiteY90" fmla="*/ 160020 h 973455"/>
                <a:gd name="connsiteX91" fmla="*/ 24765 w 379095"/>
                <a:gd name="connsiteY91" fmla="*/ 135255 h 973455"/>
                <a:gd name="connsiteX92" fmla="*/ 26670 w 379095"/>
                <a:gd name="connsiteY92" fmla="*/ 129540 h 973455"/>
                <a:gd name="connsiteX93" fmla="*/ 30480 w 379095"/>
                <a:gd name="connsiteY93" fmla="*/ 121920 h 973455"/>
                <a:gd name="connsiteX94" fmla="*/ 36195 w 379095"/>
                <a:gd name="connsiteY94" fmla="*/ 118110 h 973455"/>
                <a:gd name="connsiteX95" fmla="*/ 41910 w 379095"/>
                <a:gd name="connsiteY95" fmla="*/ 110490 h 973455"/>
                <a:gd name="connsiteX96" fmla="*/ 45720 w 379095"/>
                <a:gd name="connsiteY96" fmla="*/ 104775 h 973455"/>
                <a:gd name="connsiteX97" fmla="*/ 47625 w 379095"/>
                <a:gd name="connsiteY97" fmla="*/ 99060 h 973455"/>
                <a:gd name="connsiteX98" fmla="*/ 57150 w 379095"/>
                <a:gd name="connsiteY98" fmla="*/ 87630 h 973455"/>
                <a:gd name="connsiteX99" fmla="*/ 59055 w 379095"/>
                <a:gd name="connsiteY99" fmla="*/ 81915 h 973455"/>
                <a:gd name="connsiteX100" fmla="*/ 66675 w 379095"/>
                <a:gd name="connsiteY100" fmla="*/ 64770 h 973455"/>
                <a:gd name="connsiteX101" fmla="*/ 74295 w 379095"/>
                <a:gd name="connsiteY101" fmla="*/ 55245 h 973455"/>
                <a:gd name="connsiteX102" fmla="*/ 78105 w 379095"/>
                <a:gd name="connsiteY102" fmla="*/ 43815 h 973455"/>
                <a:gd name="connsiteX103" fmla="*/ 81915 w 379095"/>
                <a:gd name="connsiteY103" fmla="*/ 24765 h 973455"/>
                <a:gd name="connsiteX104" fmla="*/ 85725 w 379095"/>
                <a:gd name="connsiteY104" fmla="*/ 11430 h 973455"/>
                <a:gd name="connsiteX105" fmla="*/ 85725 w 379095"/>
                <a:gd name="connsiteY105" fmla="*/ 0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79095" h="973455">
                  <a:moveTo>
                    <a:pt x="379095" y="973455"/>
                  </a:moveTo>
                  <a:cubicBezTo>
                    <a:pt x="377190" y="970280"/>
                    <a:pt x="375036" y="967242"/>
                    <a:pt x="373380" y="963930"/>
                  </a:cubicBezTo>
                  <a:cubicBezTo>
                    <a:pt x="365042" y="947253"/>
                    <a:pt x="373122" y="961337"/>
                    <a:pt x="367665" y="946785"/>
                  </a:cubicBezTo>
                  <a:cubicBezTo>
                    <a:pt x="366668" y="944126"/>
                    <a:pt x="365125" y="941705"/>
                    <a:pt x="363855" y="939165"/>
                  </a:cubicBezTo>
                  <a:cubicBezTo>
                    <a:pt x="365760" y="937260"/>
                    <a:pt x="367845" y="935520"/>
                    <a:pt x="369570" y="933450"/>
                  </a:cubicBezTo>
                  <a:cubicBezTo>
                    <a:pt x="372936" y="929411"/>
                    <a:pt x="374861" y="924773"/>
                    <a:pt x="377190" y="920115"/>
                  </a:cubicBezTo>
                  <a:cubicBezTo>
                    <a:pt x="377378" y="918988"/>
                    <a:pt x="381381" y="905963"/>
                    <a:pt x="377190" y="902970"/>
                  </a:cubicBezTo>
                  <a:cubicBezTo>
                    <a:pt x="373922" y="900636"/>
                    <a:pt x="369570" y="900430"/>
                    <a:pt x="365760" y="899160"/>
                  </a:cubicBezTo>
                  <a:lnTo>
                    <a:pt x="360045" y="897255"/>
                  </a:lnTo>
                  <a:cubicBezTo>
                    <a:pt x="358140" y="894715"/>
                    <a:pt x="354953" y="892748"/>
                    <a:pt x="354330" y="889635"/>
                  </a:cubicBezTo>
                  <a:cubicBezTo>
                    <a:pt x="352751" y="881738"/>
                    <a:pt x="356381" y="877986"/>
                    <a:pt x="360045" y="872490"/>
                  </a:cubicBezTo>
                  <a:cubicBezTo>
                    <a:pt x="356870" y="864870"/>
                    <a:pt x="347910" y="857461"/>
                    <a:pt x="350520" y="849630"/>
                  </a:cubicBezTo>
                  <a:cubicBezTo>
                    <a:pt x="352255" y="844426"/>
                    <a:pt x="354681" y="832134"/>
                    <a:pt x="360045" y="826770"/>
                  </a:cubicBezTo>
                  <a:cubicBezTo>
                    <a:pt x="361664" y="825151"/>
                    <a:pt x="363855" y="824230"/>
                    <a:pt x="365760" y="822960"/>
                  </a:cubicBezTo>
                  <a:cubicBezTo>
                    <a:pt x="368679" y="814203"/>
                    <a:pt x="371056" y="809670"/>
                    <a:pt x="365760" y="798195"/>
                  </a:cubicBezTo>
                  <a:cubicBezTo>
                    <a:pt x="364208" y="794833"/>
                    <a:pt x="359410" y="794385"/>
                    <a:pt x="356235" y="792480"/>
                  </a:cubicBezTo>
                  <a:cubicBezTo>
                    <a:pt x="355600" y="790575"/>
                    <a:pt x="354882" y="788696"/>
                    <a:pt x="354330" y="786765"/>
                  </a:cubicBezTo>
                  <a:cubicBezTo>
                    <a:pt x="353611" y="784248"/>
                    <a:pt x="353456" y="781551"/>
                    <a:pt x="352425" y="779145"/>
                  </a:cubicBezTo>
                  <a:cubicBezTo>
                    <a:pt x="351523" y="777041"/>
                    <a:pt x="349885" y="775335"/>
                    <a:pt x="348615" y="773430"/>
                  </a:cubicBezTo>
                  <a:cubicBezTo>
                    <a:pt x="347980" y="770890"/>
                    <a:pt x="346984" y="768414"/>
                    <a:pt x="346710" y="765810"/>
                  </a:cubicBezTo>
                  <a:cubicBezTo>
                    <a:pt x="345711" y="756316"/>
                    <a:pt x="346374" y="746651"/>
                    <a:pt x="344805" y="737235"/>
                  </a:cubicBezTo>
                  <a:cubicBezTo>
                    <a:pt x="344429" y="734977"/>
                    <a:pt x="342019" y="733568"/>
                    <a:pt x="340995" y="731520"/>
                  </a:cubicBezTo>
                  <a:cubicBezTo>
                    <a:pt x="340097" y="729724"/>
                    <a:pt x="339988" y="727601"/>
                    <a:pt x="339090" y="725805"/>
                  </a:cubicBezTo>
                  <a:cubicBezTo>
                    <a:pt x="336836" y="721296"/>
                    <a:pt x="333310" y="717652"/>
                    <a:pt x="329565" y="714375"/>
                  </a:cubicBezTo>
                  <a:cubicBezTo>
                    <a:pt x="326505" y="711698"/>
                    <a:pt x="322915" y="709630"/>
                    <a:pt x="320040" y="706755"/>
                  </a:cubicBezTo>
                  <a:cubicBezTo>
                    <a:pt x="315077" y="701792"/>
                    <a:pt x="314027" y="694134"/>
                    <a:pt x="312420" y="687705"/>
                  </a:cubicBezTo>
                  <a:cubicBezTo>
                    <a:pt x="313055" y="681990"/>
                    <a:pt x="313512" y="676252"/>
                    <a:pt x="314325" y="670560"/>
                  </a:cubicBezTo>
                  <a:cubicBezTo>
                    <a:pt x="315131" y="664917"/>
                    <a:pt x="316748" y="658961"/>
                    <a:pt x="318135" y="653415"/>
                  </a:cubicBezTo>
                  <a:cubicBezTo>
                    <a:pt x="311971" y="622595"/>
                    <a:pt x="317808" y="632922"/>
                    <a:pt x="308610" y="619125"/>
                  </a:cubicBezTo>
                  <a:cubicBezTo>
                    <a:pt x="304177" y="588095"/>
                    <a:pt x="305431" y="602372"/>
                    <a:pt x="308610" y="546735"/>
                  </a:cubicBezTo>
                  <a:cubicBezTo>
                    <a:pt x="308759" y="544121"/>
                    <a:pt x="309826" y="541641"/>
                    <a:pt x="310515" y="539115"/>
                  </a:cubicBezTo>
                  <a:cubicBezTo>
                    <a:pt x="311731" y="534655"/>
                    <a:pt x="312258" y="529915"/>
                    <a:pt x="314325" y="525780"/>
                  </a:cubicBezTo>
                  <a:cubicBezTo>
                    <a:pt x="315530" y="523370"/>
                    <a:pt x="318135" y="521970"/>
                    <a:pt x="320040" y="520065"/>
                  </a:cubicBezTo>
                  <a:cubicBezTo>
                    <a:pt x="321310" y="516890"/>
                    <a:pt x="322867" y="513815"/>
                    <a:pt x="323850" y="510540"/>
                  </a:cubicBezTo>
                  <a:cubicBezTo>
                    <a:pt x="324780" y="507439"/>
                    <a:pt x="324618" y="504047"/>
                    <a:pt x="325755" y="501015"/>
                  </a:cubicBezTo>
                  <a:cubicBezTo>
                    <a:pt x="326559" y="498871"/>
                    <a:pt x="328295" y="497205"/>
                    <a:pt x="329565" y="495300"/>
                  </a:cubicBezTo>
                  <a:cubicBezTo>
                    <a:pt x="330200" y="489585"/>
                    <a:pt x="330657" y="483847"/>
                    <a:pt x="331470" y="478155"/>
                  </a:cubicBezTo>
                  <a:cubicBezTo>
                    <a:pt x="332379" y="471794"/>
                    <a:pt x="332601" y="467499"/>
                    <a:pt x="337185" y="462915"/>
                  </a:cubicBezTo>
                  <a:cubicBezTo>
                    <a:pt x="340878" y="459222"/>
                    <a:pt x="343967" y="458749"/>
                    <a:pt x="348615" y="457200"/>
                  </a:cubicBezTo>
                  <a:cubicBezTo>
                    <a:pt x="349250" y="454025"/>
                    <a:pt x="349941" y="450861"/>
                    <a:pt x="350520" y="447675"/>
                  </a:cubicBezTo>
                  <a:cubicBezTo>
                    <a:pt x="351944" y="439844"/>
                    <a:pt x="354783" y="433659"/>
                    <a:pt x="348615" y="426720"/>
                  </a:cubicBezTo>
                  <a:cubicBezTo>
                    <a:pt x="345573" y="423298"/>
                    <a:pt x="341205" y="421293"/>
                    <a:pt x="337185" y="419100"/>
                  </a:cubicBezTo>
                  <a:cubicBezTo>
                    <a:pt x="334183" y="417463"/>
                    <a:pt x="330835" y="416560"/>
                    <a:pt x="327660" y="415290"/>
                  </a:cubicBezTo>
                  <a:cubicBezTo>
                    <a:pt x="325120" y="412750"/>
                    <a:pt x="322033" y="410659"/>
                    <a:pt x="320040" y="407670"/>
                  </a:cubicBezTo>
                  <a:cubicBezTo>
                    <a:pt x="318143" y="404825"/>
                    <a:pt x="317759" y="401204"/>
                    <a:pt x="316230" y="398145"/>
                  </a:cubicBezTo>
                  <a:cubicBezTo>
                    <a:pt x="313578" y="392841"/>
                    <a:pt x="310918" y="390928"/>
                    <a:pt x="306705" y="386715"/>
                  </a:cubicBezTo>
                  <a:cubicBezTo>
                    <a:pt x="302895" y="387985"/>
                    <a:pt x="298411" y="388016"/>
                    <a:pt x="295275" y="390525"/>
                  </a:cubicBezTo>
                  <a:cubicBezTo>
                    <a:pt x="291699" y="393386"/>
                    <a:pt x="287655" y="401955"/>
                    <a:pt x="287655" y="401955"/>
                  </a:cubicBezTo>
                  <a:cubicBezTo>
                    <a:pt x="286385" y="407035"/>
                    <a:pt x="285501" y="412227"/>
                    <a:pt x="283845" y="417195"/>
                  </a:cubicBezTo>
                  <a:cubicBezTo>
                    <a:pt x="283210" y="419100"/>
                    <a:pt x="282838" y="421114"/>
                    <a:pt x="281940" y="422910"/>
                  </a:cubicBezTo>
                  <a:cubicBezTo>
                    <a:pt x="280284" y="426222"/>
                    <a:pt x="278447" y="429473"/>
                    <a:pt x="276225" y="432435"/>
                  </a:cubicBezTo>
                  <a:cubicBezTo>
                    <a:pt x="274609" y="434590"/>
                    <a:pt x="272235" y="436080"/>
                    <a:pt x="270510" y="438150"/>
                  </a:cubicBezTo>
                  <a:cubicBezTo>
                    <a:pt x="266117" y="443421"/>
                    <a:pt x="267246" y="445406"/>
                    <a:pt x="260985" y="449580"/>
                  </a:cubicBezTo>
                  <a:cubicBezTo>
                    <a:pt x="259314" y="450694"/>
                    <a:pt x="257207" y="450957"/>
                    <a:pt x="255270" y="451485"/>
                  </a:cubicBezTo>
                  <a:cubicBezTo>
                    <a:pt x="250218" y="452863"/>
                    <a:pt x="240030" y="455295"/>
                    <a:pt x="240030" y="455295"/>
                  </a:cubicBezTo>
                  <a:cubicBezTo>
                    <a:pt x="222159" y="453920"/>
                    <a:pt x="218031" y="458061"/>
                    <a:pt x="207645" y="447675"/>
                  </a:cubicBezTo>
                  <a:cubicBezTo>
                    <a:pt x="206026" y="446056"/>
                    <a:pt x="205105" y="443865"/>
                    <a:pt x="203835" y="441960"/>
                  </a:cubicBezTo>
                  <a:cubicBezTo>
                    <a:pt x="200102" y="419562"/>
                    <a:pt x="203814" y="439961"/>
                    <a:pt x="200025" y="422910"/>
                  </a:cubicBezTo>
                  <a:cubicBezTo>
                    <a:pt x="199323" y="419749"/>
                    <a:pt x="199323" y="416391"/>
                    <a:pt x="198120" y="413385"/>
                  </a:cubicBezTo>
                  <a:cubicBezTo>
                    <a:pt x="196745" y="409947"/>
                    <a:pt x="194203" y="407097"/>
                    <a:pt x="192405" y="403860"/>
                  </a:cubicBezTo>
                  <a:cubicBezTo>
                    <a:pt x="191026" y="401378"/>
                    <a:pt x="190603" y="398248"/>
                    <a:pt x="188595" y="396240"/>
                  </a:cubicBezTo>
                  <a:cubicBezTo>
                    <a:pt x="185977" y="393622"/>
                    <a:pt x="182245" y="392430"/>
                    <a:pt x="179070" y="390525"/>
                  </a:cubicBezTo>
                  <a:cubicBezTo>
                    <a:pt x="168910" y="391795"/>
                    <a:pt x="158716" y="392816"/>
                    <a:pt x="148590" y="394335"/>
                  </a:cubicBezTo>
                  <a:cubicBezTo>
                    <a:pt x="146001" y="394723"/>
                    <a:pt x="143148" y="394788"/>
                    <a:pt x="140970" y="396240"/>
                  </a:cubicBezTo>
                  <a:cubicBezTo>
                    <a:pt x="137234" y="398731"/>
                    <a:pt x="134824" y="402808"/>
                    <a:pt x="131445" y="405765"/>
                  </a:cubicBezTo>
                  <a:cubicBezTo>
                    <a:pt x="126900" y="409742"/>
                    <a:pt x="125411" y="409681"/>
                    <a:pt x="120015" y="411480"/>
                  </a:cubicBezTo>
                  <a:cubicBezTo>
                    <a:pt x="106045" y="410845"/>
                    <a:pt x="91530" y="413491"/>
                    <a:pt x="78105" y="409575"/>
                  </a:cubicBezTo>
                  <a:cubicBezTo>
                    <a:pt x="74250" y="408450"/>
                    <a:pt x="75926" y="401815"/>
                    <a:pt x="74295" y="398145"/>
                  </a:cubicBezTo>
                  <a:cubicBezTo>
                    <a:pt x="73365" y="396053"/>
                    <a:pt x="71415" y="394522"/>
                    <a:pt x="70485" y="392430"/>
                  </a:cubicBezTo>
                  <a:cubicBezTo>
                    <a:pt x="68854" y="388760"/>
                    <a:pt x="68220" y="384707"/>
                    <a:pt x="66675" y="381000"/>
                  </a:cubicBezTo>
                  <a:cubicBezTo>
                    <a:pt x="65037" y="377068"/>
                    <a:pt x="63810" y="372736"/>
                    <a:pt x="60960" y="369570"/>
                  </a:cubicBezTo>
                  <a:cubicBezTo>
                    <a:pt x="57897" y="366166"/>
                    <a:pt x="49530" y="361950"/>
                    <a:pt x="49530" y="361950"/>
                  </a:cubicBezTo>
                  <a:cubicBezTo>
                    <a:pt x="49659" y="360277"/>
                    <a:pt x="52358" y="322719"/>
                    <a:pt x="53340" y="318135"/>
                  </a:cubicBezTo>
                  <a:cubicBezTo>
                    <a:pt x="53935" y="315358"/>
                    <a:pt x="55142" y="312523"/>
                    <a:pt x="57150" y="310515"/>
                  </a:cubicBezTo>
                  <a:cubicBezTo>
                    <a:pt x="59158" y="308507"/>
                    <a:pt x="62230" y="307975"/>
                    <a:pt x="64770" y="306705"/>
                  </a:cubicBezTo>
                  <a:cubicBezTo>
                    <a:pt x="55205" y="292357"/>
                    <a:pt x="68102" y="308926"/>
                    <a:pt x="53340" y="299085"/>
                  </a:cubicBezTo>
                  <a:cubicBezTo>
                    <a:pt x="51435" y="297815"/>
                    <a:pt x="51268" y="294860"/>
                    <a:pt x="49530" y="293370"/>
                  </a:cubicBezTo>
                  <a:cubicBezTo>
                    <a:pt x="46719" y="290960"/>
                    <a:pt x="43180" y="289560"/>
                    <a:pt x="40005" y="287655"/>
                  </a:cubicBezTo>
                  <a:cubicBezTo>
                    <a:pt x="38735" y="283845"/>
                    <a:pt x="37230" y="280105"/>
                    <a:pt x="36195" y="276225"/>
                  </a:cubicBezTo>
                  <a:cubicBezTo>
                    <a:pt x="34687" y="270568"/>
                    <a:pt x="33701" y="264784"/>
                    <a:pt x="32385" y="259080"/>
                  </a:cubicBezTo>
                  <a:cubicBezTo>
                    <a:pt x="31796" y="256529"/>
                    <a:pt x="31399" y="253911"/>
                    <a:pt x="30480" y="251460"/>
                  </a:cubicBezTo>
                  <a:cubicBezTo>
                    <a:pt x="29279" y="248257"/>
                    <a:pt x="25316" y="240991"/>
                    <a:pt x="22860" y="238125"/>
                  </a:cubicBezTo>
                  <a:cubicBezTo>
                    <a:pt x="20522" y="235398"/>
                    <a:pt x="18556" y="231887"/>
                    <a:pt x="15240" y="230505"/>
                  </a:cubicBezTo>
                  <a:cubicBezTo>
                    <a:pt x="10514" y="228536"/>
                    <a:pt x="5080" y="229235"/>
                    <a:pt x="0" y="228600"/>
                  </a:cubicBezTo>
                  <a:cubicBezTo>
                    <a:pt x="635" y="224790"/>
                    <a:pt x="-11" y="220524"/>
                    <a:pt x="1905" y="217170"/>
                  </a:cubicBezTo>
                  <a:cubicBezTo>
                    <a:pt x="2901" y="215427"/>
                    <a:pt x="5774" y="216056"/>
                    <a:pt x="7620" y="215265"/>
                  </a:cubicBezTo>
                  <a:cubicBezTo>
                    <a:pt x="15821" y="211750"/>
                    <a:pt x="18544" y="209252"/>
                    <a:pt x="26670" y="203835"/>
                  </a:cubicBezTo>
                  <a:cubicBezTo>
                    <a:pt x="29845" y="199390"/>
                    <a:pt x="34694" y="195752"/>
                    <a:pt x="36195" y="190500"/>
                  </a:cubicBezTo>
                  <a:cubicBezTo>
                    <a:pt x="38878" y="181109"/>
                    <a:pt x="34483" y="176374"/>
                    <a:pt x="28575" y="171450"/>
                  </a:cubicBezTo>
                  <a:cubicBezTo>
                    <a:pt x="26816" y="169984"/>
                    <a:pt x="24765" y="168910"/>
                    <a:pt x="22860" y="167640"/>
                  </a:cubicBezTo>
                  <a:cubicBezTo>
                    <a:pt x="22225" y="165100"/>
                    <a:pt x="20955" y="162638"/>
                    <a:pt x="20955" y="160020"/>
                  </a:cubicBezTo>
                  <a:cubicBezTo>
                    <a:pt x="20955" y="151576"/>
                    <a:pt x="22464" y="143307"/>
                    <a:pt x="24765" y="135255"/>
                  </a:cubicBezTo>
                  <a:cubicBezTo>
                    <a:pt x="25317" y="133324"/>
                    <a:pt x="25879" y="131386"/>
                    <a:pt x="26670" y="129540"/>
                  </a:cubicBezTo>
                  <a:cubicBezTo>
                    <a:pt x="27789" y="126930"/>
                    <a:pt x="28662" y="124102"/>
                    <a:pt x="30480" y="121920"/>
                  </a:cubicBezTo>
                  <a:cubicBezTo>
                    <a:pt x="31946" y="120161"/>
                    <a:pt x="34576" y="119729"/>
                    <a:pt x="36195" y="118110"/>
                  </a:cubicBezTo>
                  <a:cubicBezTo>
                    <a:pt x="38440" y="115865"/>
                    <a:pt x="40065" y="113074"/>
                    <a:pt x="41910" y="110490"/>
                  </a:cubicBezTo>
                  <a:cubicBezTo>
                    <a:pt x="43241" y="108627"/>
                    <a:pt x="44696" y="106823"/>
                    <a:pt x="45720" y="104775"/>
                  </a:cubicBezTo>
                  <a:cubicBezTo>
                    <a:pt x="46618" y="102979"/>
                    <a:pt x="46511" y="100731"/>
                    <a:pt x="47625" y="99060"/>
                  </a:cubicBezTo>
                  <a:cubicBezTo>
                    <a:pt x="56051" y="86421"/>
                    <a:pt x="50917" y="100095"/>
                    <a:pt x="57150" y="87630"/>
                  </a:cubicBezTo>
                  <a:cubicBezTo>
                    <a:pt x="58048" y="85834"/>
                    <a:pt x="58350" y="83795"/>
                    <a:pt x="59055" y="81915"/>
                  </a:cubicBezTo>
                  <a:cubicBezTo>
                    <a:pt x="60469" y="78144"/>
                    <a:pt x="64201" y="68481"/>
                    <a:pt x="66675" y="64770"/>
                  </a:cubicBezTo>
                  <a:cubicBezTo>
                    <a:pt x="68930" y="61387"/>
                    <a:pt x="71755" y="58420"/>
                    <a:pt x="74295" y="55245"/>
                  </a:cubicBezTo>
                  <a:cubicBezTo>
                    <a:pt x="75565" y="51435"/>
                    <a:pt x="77317" y="47753"/>
                    <a:pt x="78105" y="43815"/>
                  </a:cubicBezTo>
                  <a:cubicBezTo>
                    <a:pt x="79375" y="37465"/>
                    <a:pt x="79867" y="30908"/>
                    <a:pt x="81915" y="24765"/>
                  </a:cubicBezTo>
                  <a:cubicBezTo>
                    <a:pt x="83075" y="21284"/>
                    <a:pt x="85383" y="14847"/>
                    <a:pt x="85725" y="11430"/>
                  </a:cubicBezTo>
                  <a:cubicBezTo>
                    <a:pt x="86104" y="7639"/>
                    <a:pt x="85725" y="3810"/>
                    <a:pt x="85725" y="0"/>
                  </a:cubicBezTo>
                </a:path>
              </a:pathLst>
            </a:custGeom>
            <a:noFill/>
            <a:ln w="19050" algn="ctr">
              <a:noFill/>
              <a:miter lim="800000"/>
              <a:headEnd/>
              <a:tailEnd/>
            </a:ln>
          </p:spPr>
          <p:txBody>
            <a:bodyPr rtlCol="0" anchor="ctr"/>
            <a:lstStyle/>
            <a:p>
              <a:pPr algn="ctr"/>
              <a:endParaRPr lang="en-NZ"/>
            </a:p>
          </p:txBody>
        </p:sp>
        <p:grpSp>
          <p:nvGrpSpPr>
            <p:cNvPr id="118" name="Group 117">
              <a:extLst>
                <a:ext uri="{FF2B5EF4-FFF2-40B4-BE49-F238E27FC236}">
                  <a16:creationId xmlns:a16="http://schemas.microsoft.com/office/drawing/2014/main" id="{31780BE2-E42C-471A-A38E-285F2DB6DB96}"/>
                </a:ext>
              </a:extLst>
            </p:cNvPr>
            <p:cNvGrpSpPr/>
            <p:nvPr/>
          </p:nvGrpSpPr>
          <p:grpSpPr>
            <a:xfrm>
              <a:off x="4202480" y="1317552"/>
              <a:ext cx="3883213" cy="5999816"/>
              <a:chOff x="3967818" y="1312015"/>
              <a:chExt cx="3883213" cy="5999816"/>
            </a:xfrm>
          </p:grpSpPr>
          <p:grpSp>
            <p:nvGrpSpPr>
              <p:cNvPr id="113" name="Group 112">
                <a:extLst>
                  <a:ext uri="{FF2B5EF4-FFF2-40B4-BE49-F238E27FC236}">
                    <a16:creationId xmlns:a16="http://schemas.microsoft.com/office/drawing/2014/main" id="{08CA46C9-C935-45DB-A311-12945282A222}"/>
                  </a:ext>
                </a:extLst>
              </p:cNvPr>
              <p:cNvGrpSpPr/>
              <p:nvPr/>
            </p:nvGrpSpPr>
            <p:grpSpPr>
              <a:xfrm>
                <a:off x="3967818" y="1312015"/>
                <a:ext cx="3883213" cy="5999816"/>
                <a:chOff x="3967818" y="1312015"/>
                <a:chExt cx="3883213" cy="5999816"/>
              </a:xfrm>
            </p:grpSpPr>
            <p:grpSp>
              <p:nvGrpSpPr>
                <p:cNvPr id="7" name="Group 6">
                  <a:extLst>
                    <a:ext uri="{FF2B5EF4-FFF2-40B4-BE49-F238E27FC236}">
                      <a16:creationId xmlns:a16="http://schemas.microsoft.com/office/drawing/2014/main" id="{B685A14B-FED1-4829-AB53-E590A2B57A00}"/>
                    </a:ext>
                  </a:extLst>
                </p:cNvPr>
                <p:cNvGrpSpPr/>
                <p:nvPr/>
              </p:nvGrpSpPr>
              <p:grpSpPr>
                <a:xfrm>
                  <a:off x="3967818" y="1312015"/>
                  <a:ext cx="3883213" cy="5999816"/>
                  <a:chOff x="1370187" y="1043328"/>
                  <a:chExt cx="3207664" cy="4956048"/>
                </a:xfrm>
                <a:solidFill>
                  <a:schemeClr val="accent6"/>
                </a:solidFill>
              </p:grpSpPr>
              <p:sp>
                <p:nvSpPr>
                  <p:cNvPr id="8" name="Freeform 5">
                    <a:extLst>
                      <a:ext uri="{FF2B5EF4-FFF2-40B4-BE49-F238E27FC236}">
                        <a16:creationId xmlns:a16="http://schemas.microsoft.com/office/drawing/2014/main" id="{9FF76D09-D46F-4956-A37F-1FF783F1ADE5}"/>
                      </a:ext>
                    </a:extLst>
                  </p:cNvPr>
                  <p:cNvSpPr>
                    <a:spLocks/>
                  </p:cNvSpPr>
                  <p:nvPr/>
                </p:nvSpPr>
                <p:spPr bwMode="auto">
                  <a:xfrm>
                    <a:off x="1746479" y="3382537"/>
                    <a:ext cx="1185092" cy="1330791"/>
                  </a:xfrm>
                  <a:custGeom>
                    <a:avLst/>
                    <a:gdLst>
                      <a:gd name="T0" fmla="*/ 242 w 268"/>
                      <a:gd name="T1" fmla="*/ 9 h 301"/>
                      <a:gd name="T2" fmla="*/ 247 w 268"/>
                      <a:gd name="T3" fmla="*/ 17 h 301"/>
                      <a:gd name="T4" fmla="*/ 248 w 268"/>
                      <a:gd name="T5" fmla="*/ 22 h 301"/>
                      <a:gd name="T6" fmla="*/ 255 w 268"/>
                      <a:gd name="T7" fmla="*/ 26 h 301"/>
                      <a:gd name="T8" fmla="*/ 267 w 268"/>
                      <a:gd name="T9" fmla="*/ 34 h 301"/>
                      <a:gd name="T10" fmla="*/ 261 w 268"/>
                      <a:gd name="T11" fmla="*/ 48 h 301"/>
                      <a:gd name="T12" fmla="*/ 250 w 268"/>
                      <a:gd name="T13" fmla="*/ 53 h 301"/>
                      <a:gd name="T14" fmla="*/ 243 w 268"/>
                      <a:gd name="T15" fmla="*/ 65 h 301"/>
                      <a:gd name="T16" fmla="*/ 234 w 268"/>
                      <a:gd name="T17" fmla="*/ 76 h 301"/>
                      <a:gd name="T18" fmla="*/ 233 w 268"/>
                      <a:gd name="T19" fmla="*/ 87 h 301"/>
                      <a:gd name="T20" fmla="*/ 230 w 268"/>
                      <a:gd name="T21" fmla="*/ 97 h 301"/>
                      <a:gd name="T22" fmla="*/ 235 w 268"/>
                      <a:gd name="T23" fmla="*/ 107 h 301"/>
                      <a:gd name="T24" fmla="*/ 241 w 268"/>
                      <a:gd name="T25" fmla="*/ 111 h 301"/>
                      <a:gd name="T26" fmla="*/ 246 w 268"/>
                      <a:gd name="T27" fmla="*/ 118 h 301"/>
                      <a:gd name="T28" fmla="*/ 252 w 268"/>
                      <a:gd name="T29" fmla="*/ 126 h 301"/>
                      <a:gd name="T30" fmla="*/ 243 w 268"/>
                      <a:gd name="T31" fmla="*/ 135 h 301"/>
                      <a:gd name="T32" fmla="*/ 234 w 268"/>
                      <a:gd name="T33" fmla="*/ 143 h 301"/>
                      <a:gd name="T34" fmla="*/ 226 w 268"/>
                      <a:gd name="T35" fmla="*/ 150 h 301"/>
                      <a:gd name="T36" fmla="*/ 216 w 268"/>
                      <a:gd name="T37" fmla="*/ 161 h 301"/>
                      <a:gd name="T38" fmla="*/ 209 w 268"/>
                      <a:gd name="T39" fmla="*/ 172 h 301"/>
                      <a:gd name="T40" fmla="*/ 196 w 268"/>
                      <a:gd name="T41" fmla="*/ 171 h 301"/>
                      <a:gd name="T42" fmla="*/ 181 w 268"/>
                      <a:gd name="T43" fmla="*/ 179 h 301"/>
                      <a:gd name="T44" fmla="*/ 173 w 268"/>
                      <a:gd name="T45" fmla="*/ 185 h 301"/>
                      <a:gd name="T46" fmla="*/ 165 w 268"/>
                      <a:gd name="T47" fmla="*/ 195 h 301"/>
                      <a:gd name="T48" fmla="*/ 150 w 268"/>
                      <a:gd name="T49" fmla="*/ 206 h 301"/>
                      <a:gd name="T50" fmla="*/ 133 w 268"/>
                      <a:gd name="T51" fmla="*/ 218 h 301"/>
                      <a:gd name="T52" fmla="*/ 120 w 268"/>
                      <a:gd name="T53" fmla="*/ 223 h 301"/>
                      <a:gd name="T54" fmla="*/ 111 w 268"/>
                      <a:gd name="T55" fmla="*/ 234 h 301"/>
                      <a:gd name="T56" fmla="*/ 99 w 268"/>
                      <a:gd name="T57" fmla="*/ 249 h 301"/>
                      <a:gd name="T58" fmla="*/ 86 w 268"/>
                      <a:gd name="T59" fmla="*/ 257 h 301"/>
                      <a:gd name="T60" fmla="*/ 75 w 268"/>
                      <a:gd name="T61" fmla="*/ 269 h 301"/>
                      <a:gd name="T62" fmla="*/ 59 w 268"/>
                      <a:gd name="T63" fmla="*/ 267 h 301"/>
                      <a:gd name="T64" fmla="*/ 44 w 268"/>
                      <a:gd name="T65" fmla="*/ 284 h 301"/>
                      <a:gd name="T66" fmla="*/ 35 w 268"/>
                      <a:gd name="T67" fmla="*/ 293 h 301"/>
                      <a:gd name="T68" fmla="*/ 16 w 268"/>
                      <a:gd name="T69" fmla="*/ 301 h 301"/>
                      <a:gd name="T70" fmla="*/ 11 w 268"/>
                      <a:gd name="T71" fmla="*/ 282 h 301"/>
                      <a:gd name="T72" fmla="*/ 0 w 268"/>
                      <a:gd name="T73" fmla="*/ 283 h 301"/>
                      <a:gd name="T74" fmla="*/ 11 w 268"/>
                      <a:gd name="T75" fmla="*/ 273 h 301"/>
                      <a:gd name="T76" fmla="*/ 25 w 268"/>
                      <a:gd name="T77" fmla="*/ 261 h 301"/>
                      <a:gd name="T78" fmla="*/ 39 w 268"/>
                      <a:gd name="T79" fmla="*/ 259 h 301"/>
                      <a:gd name="T80" fmla="*/ 58 w 268"/>
                      <a:gd name="T81" fmla="*/ 242 h 301"/>
                      <a:gd name="T82" fmla="*/ 76 w 268"/>
                      <a:gd name="T83" fmla="*/ 230 h 301"/>
                      <a:gd name="T84" fmla="*/ 88 w 268"/>
                      <a:gd name="T85" fmla="*/ 225 h 301"/>
                      <a:gd name="T86" fmla="*/ 99 w 268"/>
                      <a:gd name="T87" fmla="*/ 210 h 301"/>
                      <a:gd name="T88" fmla="*/ 117 w 268"/>
                      <a:gd name="T89" fmla="*/ 196 h 301"/>
                      <a:gd name="T90" fmla="*/ 125 w 268"/>
                      <a:gd name="T91" fmla="*/ 187 h 301"/>
                      <a:gd name="T92" fmla="*/ 135 w 268"/>
                      <a:gd name="T93" fmla="*/ 179 h 301"/>
                      <a:gd name="T94" fmla="*/ 150 w 268"/>
                      <a:gd name="T95" fmla="*/ 173 h 301"/>
                      <a:gd name="T96" fmla="*/ 170 w 268"/>
                      <a:gd name="T97" fmla="*/ 150 h 301"/>
                      <a:gd name="T98" fmla="*/ 180 w 268"/>
                      <a:gd name="T99" fmla="*/ 128 h 301"/>
                      <a:gd name="T100" fmla="*/ 186 w 268"/>
                      <a:gd name="T101" fmla="*/ 106 h 301"/>
                      <a:gd name="T102" fmla="*/ 190 w 268"/>
                      <a:gd name="T103" fmla="*/ 91 h 301"/>
                      <a:gd name="T104" fmla="*/ 195 w 268"/>
                      <a:gd name="T105" fmla="*/ 76 h 301"/>
                      <a:gd name="T106" fmla="*/ 205 w 268"/>
                      <a:gd name="T107" fmla="*/ 77 h 301"/>
                      <a:gd name="T108" fmla="*/ 225 w 268"/>
                      <a:gd name="T109" fmla="*/ 53 h 301"/>
                      <a:gd name="T110" fmla="*/ 232 w 268"/>
                      <a:gd name="T111" fmla="*/ 39 h 301"/>
                      <a:gd name="T112" fmla="*/ 232 w 268"/>
                      <a:gd name="T113" fmla="*/ 1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301">
                        <a:moveTo>
                          <a:pt x="239" y="0"/>
                        </a:moveTo>
                        <a:cubicBezTo>
                          <a:pt x="241" y="2"/>
                          <a:pt x="240" y="6"/>
                          <a:pt x="240" y="7"/>
                        </a:cubicBezTo>
                        <a:cubicBezTo>
                          <a:pt x="240" y="8"/>
                          <a:pt x="242" y="8"/>
                          <a:pt x="242" y="9"/>
                        </a:cubicBezTo>
                        <a:cubicBezTo>
                          <a:pt x="243" y="9"/>
                          <a:pt x="244" y="11"/>
                          <a:pt x="244" y="12"/>
                        </a:cubicBezTo>
                        <a:cubicBezTo>
                          <a:pt x="244" y="13"/>
                          <a:pt x="245" y="14"/>
                          <a:pt x="246" y="14"/>
                        </a:cubicBezTo>
                        <a:cubicBezTo>
                          <a:pt x="247" y="15"/>
                          <a:pt x="247" y="16"/>
                          <a:pt x="247" y="17"/>
                        </a:cubicBezTo>
                        <a:cubicBezTo>
                          <a:pt x="247" y="18"/>
                          <a:pt x="245" y="19"/>
                          <a:pt x="244" y="20"/>
                        </a:cubicBezTo>
                        <a:cubicBezTo>
                          <a:pt x="243" y="21"/>
                          <a:pt x="244" y="24"/>
                          <a:pt x="245" y="25"/>
                        </a:cubicBezTo>
                        <a:cubicBezTo>
                          <a:pt x="246" y="26"/>
                          <a:pt x="247" y="22"/>
                          <a:pt x="248" y="22"/>
                        </a:cubicBezTo>
                        <a:cubicBezTo>
                          <a:pt x="248" y="21"/>
                          <a:pt x="249" y="22"/>
                          <a:pt x="250" y="23"/>
                        </a:cubicBezTo>
                        <a:cubicBezTo>
                          <a:pt x="250" y="23"/>
                          <a:pt x="252" y="21"/>
                          <a:pt x="253" y="21"/>
                        </a:cubicBezTo>
                        <a:cubicBezTo>
                          <a:pt x="254" y="21"/>
                          <a:pt x="255" y="25"/>
                          <a:pt x="255" y="26"/>
                        </a:cubicBezTo>
                        <a:cubicBezTo>
                          <a:pt x="255" y="27"/>
                          <a:pt x="258" y="27"/>
                          <a:pt x="258" y="28"/>
                        </a:cubicBezTo>
                        <a:cubicBezTo>
                          <a:pt x="259" y="29"/>
                          <a:pt x="261" y="32"/>
                          <a:pt x="263" y="33"/>
                        </a:cubicBezTo>
                        <a:cubicBezTo>
                          <a:pt x="264" y="33"/>
                          <a:pt x="265" y="33"/>
                          <a:pt x="267" y="34"/>
                        </a:cubicBezTo>
                        <a:cubicBezTo>
                          <a:pt x="268" y="35"/>
                          <a:pt x="268" y="37"/>
                          <a:pt x="267" y="37"/>
                        </a:cubicBezTo>
                        <a:cubicBezTo>
                          <a:pt x="266" y="37"/>
                          <a:pt x="261" y="43"/>
                          <a:pt x="260" y="44"/>
                        </a:cubicBezTo>
                        <a:cubicBezTo>
                          <a:pt x="259" y="45"/>
                          <a:pt x="260" y="47"/>
                          <a:pt x="261" y="48"/>
                        </a:cubicBezTo>
                        <a:cubicBezTo>
                          <a:pt x="261" y="49"/>
                          <a:pt x="256" y="53"/>
                          <a:pt x="256" y="53"/>
                        </a:cubicBezTo>
                        <a:cubicBezTo>
                          <a:pt x="255" y="54"/>
                          <a:pt x="253" y="52"/>
                          <a:pt x="253" y="51"/>
                        </a:cubicBezTo>
                        <a:cubicBezTo>
                          <a:pt x="252" y="50"/>
                          <a:pt x="251" y="52"/>
                          <a:pt x="250" y="53"/>
                        </a:cubicBezTo>
                        <a:cubicBezTo>
                          <a:pt x="249" y="54"/>
                          <a:pt x="250" y="56"/>
                          <a:pt x="251" y="57"/>
                        </a:cubicBezTo>
                        <a:cubicBezTo>
                          <a:pt x="251" y="58"/>
                          <a:pt x="248" y="60"/>
                          <a:pt x="247" y="59"/>
                        </a:cubicBezTo>
                        <a:cubicBezTo>
                          <a:pt x="246" y="58"/>
                          <a:pt x="244" y="64"/>
                          <a:pt x="243" y="65"/>
                        </a:cubicBezTo>
                        <a:cubicBezTo>
                          <a:pt x="243" y="66"/>
                          <a:pt x="241" y="72"/>
                          <a:pt x="241" y="73"/>
                        </a:cubicBezTo>
                        <a:cubicBezTo>
                          <a:pt x="241" y="74"/>
                          <a:pt x="238" y="75"/>
                          <a:pt x="238" y="75"/>
                        </a:cubicBezTo>
                        <a:cubicBezTo>
                          <a:pt x="237" y="76"/>
                          <a:pt x="234" y="76"/>
                          <a:pt x="234" y="76"/>
                        </a:cubicBezTo>
                        <a:cubicBezTo>
                          <a:pt x="233" y="76"/>
                          <a:pt x="232" y="79"/>
                          <a:pt x="232" y="80"/>
                        </a:cubicBezTo>
                        <a:cubicBezTo>
                          <a:pt x="232" y="81"/>
                          <a:pt x="233" y="82"/>
                          <a:pt x="233" y="82"/>
                        </a:cubicBezTo>
                        <a:cubicBezTo>
                          <a:pt x="234" y="83"/>
                          <a:pt x="233" y="85"/>
                          <a:pt x="233" y="87"/>
                        </a:cubicBezTo>
                        <a:cubicBezTo>
                          <a:pt x="233" y="89"/>
                          <a:pt x="230" y="90"/>
                          <a:pt x="230" y="91"/>
                        </a:cubicBezTo>
                        <a:cubicBezTo>
                          <a:pt x="229" y="92"/>
                          <a:pt x="229" y="93"/>
                          <a:pt x="230" y="93"/>
                        </a:cubicBezTo>
                        <a:cubicBezTo>
                          <a:pt x="230" y="94"/>
                          <a:pt x="230" y="96"/>
                          <a:pt x="230" y="97"/>
                        </a:cubicBezTo>
                        <a:cubicBezTo>
                          <a:pt x="230" y="97"/>
                          <a:pt x="232" y="99"/>
                          <a:pt x="233" y="100"/>
                        </a:cubicBezTo>
                        <a:cubicBezTo>
                          <a:pt x="234" y="100"/>
                          <a:pt x="232" y="102"/>
                          <a:pt x="232" y="103"/>
                        </a:cubicBezTo>
                        <a:cubicBezTo>
                          <a:pt x="232" y="104"/>
                          <a:pt x="234" y="106"/>
                          <a:pt x="235" y="107"/>
                        </a:cubicBezTo>
                        <a:cubicBezTo>
                          <a:pt x="235" y="108"/>
                          <a:pt x="236" y="107"/>
                          <a:pt x="237" y="106"/>
                        </a:cubicBezTo>
                        <a:cubicBezTo>
                          <a:pt x="238" y="105"/>
                          <a:pt x="239" y="107"/>
                          <a:pt x="239" y="108"/>
                        </a:cubicBezTo>
                        <a:cubicBezTo>
                          <a:pt x="239" y="109"/>
                          <a:pt x="240" y="110"/>
                          <a:pt x="241" y="111"/>
                        </a:cubicBezTo>
                        <a:cubicBezTo>
                          <a:pt x="242" y="112"/>
                          <a:pt x="245" y="112"/>
                          <a:pt x="245" y="111"/>
                        </a:cubicBezTo>
                        <a:cubicBezTo>
                          <a:pt x="246" y="110"/>
                          <a:pt x="246" y="114"/>
                          <a:pt x="246" y="115"/>
                        </a:cubicBezTo>
                        <a:cubicBezTo>
                          <a:pt x="246" y="116"/>
                          <a:pt x="246" y="117"/>
                          <a:pt x="246" y="118"/>
                        </a:cubicBezTo>
                        <a:cubicBezTo>
                          <a:pt x="246" y="119"/>
                          <a:pt x="246" y="120"/>
                          <a:pt x="247" y="121"/>
                        </a:cubicBezTo>
                        <a:cubicBezTo>
                          <a:pt x="248" y="123"/>
                          <a:pt x="249" y="124"/>
                          <a:pt x="251" y="123"/>
                        </a:cubicBezTo>
                        <a:cubicBezTo>
                          <a:pt x="252" y="125"/>
                          <a:pt x="253" y="126"/>
                          <a:pt x="252" y="126"/>
                        </a:cubicBezTo>
                        <a:cubicBezTo>
                          <a:pt x="252" y="126"/>
                          <a:pt x="252" y="128"/>
                          <a:pt x="252" y="129"/>
                        </a:cubicBezTo>
                        <a:cubicBezTo>
                          <a:pt x="251" y="130"/>
                          <a:pt x="248" y="130"/>
                          <a:pt x="248" y="130"/>
                        </a:cubicBezTo>
                        <a:cubicBezTo>
                          <a:pt x="247" y="130"/>
                          <a:pt x="244" y="133"/>
                          <a:pt x="243" y="135"/>
                        </a:cubicBezTo>
                        <a:cubicBezTo>
                          <a:pt x="242" y="136"/>
                          <a:pt x="241" y="136"/>
                          <a:pt x="240" y="136"/>
                        </a:cubicBezTo>
                        <a:cubicBezTo>
                          <a:pt x="239" y="135"/>
                          <a:pt x="238" y="140"/>
                          <a:pt x="237" y="141"/>
                        </a:cubicBezTo>
                        <a:cubicBezTo>
                          <a:pt x="236" y="142"/>
                          <a:pt x="235" y="142"/>
                          <a:pt x="234" y="143"/>
                        </a:cubicBezTo>
                        <a:cubicBezTo>
                          <a:pt x="232" y="144"/>
                          <a:pt x="232" y="145"/>
                          <a:pt x="232" y="146"/>
                        </a:cubicBezTo>
                        <a:cubicBezTo>
                          <a:pt x="232" y="148"/>
                          <a:pt x="230" y="149"/>
                          <a:pt x="229" y="150"/>
                        </a:cubicBezTo>
                        <a:cubicBezTo>
                          <a:pt x="228" y="150"/>
                          <a:pt x="226" y="150"/>
                          <a:pt x="226" y="150"/>
                        </a:cubicBezTo>
                        <a:cubicBezTo>
                          <a:pt x="225" y="149"/>
                          <a:pt x="223" y="151"/>
                          <a:pt x="222" y="151"/>
                        </a:cubicBezTo>
                        <a:cubicBezTo>
                          <a:pt x="221" y="152"/>
                          <a:pt x="219" y="155"/>
                          <a:pt x="220" y="155"/>
                        </a:cubicBezTo>
                        <a:cubicBezTo>
                          <a:pt x="221" y="156"/>
                          <a:pt x="218" y="159"/>
                          <a:pt x="216" y="161"/>
                        </a:cubicBezTo>
                        <a:cubicBezTo>
                          <a:pt x="215" y="162"/>
                          <a:pt x="213" y="162"/>
                          <a:pt x="212" y="162"/>
                        </a:cubicBezTo>
                        <a:cubicBezTo>
                          <a:pt x="210" y="162"/>
                          <a:pt x="210" y="167"/>
                          <a:pt x="210" y="168"/>
                        </a:cubicBezTo>
                        <a:cubicBezTo>
                          <a:pt x="210" y="169"/>
                          <a:pt x="210" y="171"/>
                          <a:pt x="209" y="172"/>
                        </a:cubicBezTo>
                        <a:cubicBezTo>
                          <a:pt x="208" y="172"/>
                          <a:pt x="206" y="172"/>
                          <a:pt x="204" y="171"/>
                        </a:cubicBezTo>
                        <a:cubicBezTo>
                          <a:pt x="203" y="171"/>
                          <a:pt x="201" y="171"/>
                          <a:pt x="200" y="172"/>
                        </a:cubicBezTo>
                        <a:cubicBezTo>
                          <a:pt x="199" y="173"/>
                          <a:pt x="197" y="172"/>
                          <a:pt x="196" y="171"/>
                        </a:cubicBezTo>
                        <a:cubicBezTo>
                          <a:pt x="195" y="171"/>
                          <a:pt x="192" y="173"/>
                          <a:pt x="192" y="174"/>
                        </a:cubicBezTo>
                        <a:cubicBezTo>
                          <a:pt x="192" y="175"/>
                          <a:pt x="187" y="175"/>
                          <a:pt x="186" y="175"/>
                        </a:cubicBezTo>
                        <a:cubicBezTo>
                          <a:pt x="185" y="175"/>
                          <a:pt x="182" y="178"/>
                          <a:pt x="181" y="179"/>
                        </a:cubicBezTo>
                        <a:cubicBezTo>
                          <a:pt x="181" y="179"/>
                          <a:pt x="181" y="182"/>
                          <a:pt x="181" y="183"/>
                        </a:cubicBezTo>
                        <a:cubicBezTo>
                          <a:pt x="181" y="184"/>
                          <a:pt x="178" y="184"/>
                          <a:pt x="177" y="185"/>
                        </a:cubicBezTo>
                        <a:cubicBezTo>
                          <a:pt x="177" y="185"/>
                          <a:pt x="174" y="185"/>
                          <a:pt x="173" y="185"/>
                        </a:cubicBezTo>
                        <a:cubicBezTo>
                          <a:pt x="172" y="185"/>
                          <a:pt x="170" y="187"/>
                          <a:pt x="169" y="188"/>
                        </a:cubicBezTo>
                        <a:cubicBezTo>
                          <a:pt x="168" y="189"/>
                          <a:pt x="169" y="192"/>
                          <a:pt x="169" y="193"/>
                        </a:cubicBezTo>
                        <a:cubicBezTo>
                          <a:pt x="169" y="194"/>
                          <a:pt x="167" y="195"/>
                          <a:pt x="165" y="195"/>
                        </a:cubicBezTo>
                        <a:cubicBezTo>
                          <a:pt x="164" y="196"/>
                          <a:pt x="162" y="196"/>
                          <a:pt x="161" y="196"/>
                        </a:cubicBezTo>
                        <a:cubicBezTo>
                          <a:pt x="160" y="196"/>
                          <a:pt x="158" y="199"/>
                          <a:pt x="157" y="200"/>
                        </a:cubicBezTo>
                        <a:cubicBezTo>
                          <a:pt x="156" y="201"/>
                          <a:pt x="151" y="206"/>
                          <a:pt x="150" y="206"/>
                        </a:cubicBezTo>
                        <a:cubicBezTo>
                          <a:pt x="148" y="207"/>
                          <a:pt x="146" y="210"/>
                          <a:pt x="145" y="211"/>
                        </a:cubicBezTo>
                        <a:cubicBezTo>
                          <a:pt x="144" y="212"/>
                          <a:pt x="141" y="211"/>
                          <a:pt x="140" y="211"/>
                        </a:cubicBezTo>
                        <a:cubicBezTo>
                          <a:pt x="139" y="210"/>
                          <a:pt x="133" y="217"/>
                          <a:pt x="133" y="218"/>
                        </a:cubicBezTo>
                        <a:cubicBezTo>
                          <a:pt x="132" y="219"/>
                          <a:pt x="127" y="218"/>
                          <a:pt x="126" y="219"/>
                        </a:cubicBezTo>
                        <a:cubicBezTo>
                          <a:pt x="125" y="220"/>
                          <a:pt x="124" y="220"/>
                          <a:pt x="122" y="220"/>
                        </a:cubicBezTo>
                        <a:cubicBezTo>
                          <a:pt x="121" y="220"/>
                          <a:pt x="120" y="223"/>
                          <a:pt x="120" y="223"/>
                        </a:cubicBezTo>
                        <a:cubicBezTo>
                          <a:pt x="120" y="224"/>
                          <a:pt x="117" y="226"/>
                          <a:pt x="116" y="226"/>
                        </a:cubicBezTo>
                        <a:cubicBezTo>
                          <a:pt x="115" y="227"/>
                          <a:pt x="115" y="229"/>
                          <a:pt x="115" y="230"/>
                        </a:cubicBezTo>
                        <a:cubicBezTo>
                          <a:pt x="115" y="232"/>
                          <a:pt x="112" y="234"/>
                          <a:pt x="111" y="234"/>
                        </a:cubicBezTo>
                        <a:cubicBezTo>
                          <a:pt x="110" y="235"/>
                          <a:pt x="110" y="236"/>
                          <a:pt x="111" y="237"/>
                        </a:cubicBezTo>
                        <a:cubicBezTo>
                          <a:pt x="111" y="238"/>
                          <a:pt x="106" y="242"/>
                          <a:pt x="105" y="243"/>
                        </a:cubicBezTo>
                        <a:cubicBezTo>
                          <a:pt x="104" y="243"/>
                          <a:pt x="100" y="247"/>
                          <a:pt x="99" y="249"/>
                        </a:cubicBezTo>
                        <a:cubicBezTo>
                          <a:pt x="98" y="250"/>
                          <a:pt x="92" y="256"/>
                          <a:pt x="92" y="257"/>
                        </a:cubicBezTo>
                        <a:cubicBezTo>
                          <a:pt x="91" y="256"/>
                          <a:pt x="88" y="255"/>
                          <a:pt x="87" y="255"/>
                        </a:cubicBezTo>
                        <a:cubicBezTo>
                          <a:pt x="87" y="255"/>
                          <a:pt x="86" y="257"/>
                          <a:pt x="86" y="257"/>
                        </a:cubicBezTo>
                        <a:cubicBezTo>
                          <a:pt x="86" y="258"/>
                          <a:pt x="85" y="261"/>
                          <a:pt x="83" y="262"/>
                        </a:cubicBezTo>
                        <a:cubicBezTo>
                          <a:pt x="82" y="263"/>
                          <a:pt x="80" y="265"/>
                          <a:pt x="79" y="265"/>
                        </a:cubicBezTo>
                        <a:cubicBezTo>
                          <a:pt x="78" y="265"/>
                          <a:pt x="75" y="269"/>
                          <a:pt x="75" y="269"/>
                        </a:cubicBezTo>
                        <a:cubicBezTo>
                          <a:pt x="74" y="270"/>
                          <a:pt x="71" y="266"/>
                          <a:pt x="70" y="265"/>
                        </a:cubicBezTo>
                        <a:cubicBezTo>
                          <a:pt x="69" y="264"/>
                          <a:pt x="66" y="269"/>
                          <a:pt x="64" y="269"/>
                        </a:cubicBezTo>
                        <a:cubicBezTo>
                          <a:pt x="61" y="270"/>
                          <a:pt x="60" y="267"/>
                          <a:pt x="59" y="267"/>
                        </a:cubicBezTo>
                        <a:cubicBezTo>
                          <a:pt x="58" y="266"/>
                          <a:pt x="51" y="273"/>
                          <a:pt x="51" y="274"/>
                        </a:cubicBezTo>
                        <a:cubicBezTo>
                          <a:pt x="51" y="275"/>
                          <a:pt x="47" y="279"/>
                          <a:pt x="46" y="280"/>
                        </a:cubicBezTo>
                        <a:cubicBezTo>
                          <a:pt x="44" y="281"/>
                          <a:pt x="45" y="284"/>
                          <a:pt x="44" y="284"/>
                        </a:cubicBezTo>
                        <a:cubicBezTo>
                          <a:pt x="43" y="284"/>
                          <a:pt x="43" y="287"/>
                          <a:pt x="43" y="288"/>
                        </a:cubicBezTo>
                        <a:cubicBezTo>
                          <a:pt x="43" y="289"/>
                          <a:pt x="39" y="293"/>
                          <a:pt x="39" y="294"/>
                        </a:cubicBezTo>
                        <a:cubicBezTo>
                          <a:pt x="38" y="295"/>
                          <a:pt x="36" y="294"/>
                          <a:pt x="35" y="293"/>
                        </a:cubicBezTo>
                        <a:cubicBezTo>
                          <a:pt x="34" y="292"/>
                          <a:pt x="30" y="297"/>
                          <a:pt x="29" y="297"/>
                        </a:cubicBezTo>
                        <a:cubicBezTo>
                          <a:pt x="29" y="297"/>
                          <a:pt x="24" y="300"/>
                          <a:pt x="23" y="301"/>
                        </a:cubicBezTo>
                        <a:cubicBezTo>
                          <a:pt x="23" y="301"/>
                          <a:pt x="18" y="301"/>
                          <a:pt x="16" y="301"/>
                        </a:cubicBezTo>
                        <a:cubicBezTo>
                          <a:pt x="17" y="300"/>
                          <a:pt x="17" y="294"/>
                          <a:pt x="18" y="293"/>
                        </a:cubicBezTo>
                        <a:cubicBezTo>
                          <a:pt x="19" y="293"/>
                          <a:pt x="20" y="291"/>
                          <a:pt x="19" y="290"/>
                        </a:cubicBezTo>
                        <a:cubicBezTo>
                          <a:pt x="18" y="289"/>
                          <a:pt x="11" y="282"/>
                          <a:pt x="11" y="282"/>
                        </a:cubicBezTo>
                        <a:cubicBezTo>
                          <a:pt x="10" y="283"/>
                          <a:pt x="8" y="282"/>
                          <a:pt x="7" y="283"/>
                        </a:cubicBezTo>
                        <a:cubicBezTo>
                          <a:pt x="6" y="284"/>
                          <a:pt x="3" y="286"/>
                          <a:pt x="3" y="286"/>
                        </a:cubicBezTo>
                        <a:cubicBezTo>
                          <a:pt x="3" y="285"/>
                          <a:pt x="1" y="283"/>
                          <a:pt x="0" y="283"/>
                        </a:cubicBezTo>
                        <a:cubicBezTo>
                          <a:pt x="0" y="282"/>
                          <a:pt x="2" y="281"/>
                          <a:pt x="3" y="281"/>
                        </a:cubicBezTo>
                        <a:cubicBezTo>
                          <a:pt x="4" y="281"/>
                          <a:pt x="5" y="277"/>
                          <a:pt x="6" y="277"/>
                        </a:cubicBezTo>
                        <a:cubicBezTo>
                          <a:pt x="7" y="277"/>
                          <a:pt x="10" y="274"/>
                          <a:pt x="11" y="273"/>
                        </a:cubicBezTo>
                        <a:cubicBezTo>
                          <a:pt x="12" y="272"/>
                          <a:pt x="14" y="267"/>
                          <a:pt x="14" y="266"/>
                        </a:cubicBezTo>
                        <a:cubicBezTo>
                          <a:pt x="14" y="264"/>
                          <a:pt x="17" y="263"/>
                          <a:pt x="18" y="262"/>
                        </a:cubicBezTo>
                        <a:cubicBezTo>
                          <a:pt x="19" y="261"/>
                          <a:pt x="24" y="261"/>
                          <a:pt x="25" y="261"/>
                        </a:cubicBezTo>
                        <a:cubicBezTo>
                          <a:pt x="26" y="261"/>
                          <a:pt x="29" y="259"/>
                          <a:pt x="29" y="258"/>
                        </a:cubicBezTo>
                        <a:cubicBezTo>
                          <a:pt x="30" y="258"/>
                          <a:pt x="31" y="259"/>
                          <a:pt x="32" y="260"/>
                        </a:cubicBezTo>
                        <a:cubicBezTo>
                          <a:pt x="33" y="262"/>
                          <a:pt x="36" y="260"/>
                          <a:pt x="39" y="259"/>
                        </a:cubicBezTo>
                        <a:cubicBezTo>
                          <a:pt x="41" y="259"/>
                          <a:pt x="44" y="257"/>
                          <a:pt x="45" y="255"/>
                        </a:cubicBezTo>
                        <a:cubicBezTo>
                          <a:pt x="45" y="253"/>
                          <a:pt x="50" y="250"/>
                          <a:pt x="51" y="249"/>
                        </a:cubicBezTo>
                        <a:cubicBezTo>
                          <a:pt x="53" y="248"/>
                          <a:pt x="58" y="244"/>
                          <a:pt x="58" y="242"/>
                        </a:cubicBezTo>
                        <a:cubicBezTo>
                          <a:pt x="59" y="241"/>
                          <a:pt x="65" y="236"/>
                          <a:pt x="67" y="235"/>
                        </a:cubicBezTo>
                        <a:cubicBezTo>
                          <a:pt x="69" y="234"/>
                          <a:pt x="72" y="233"/>
                          <a:pt x="73" y="231"/>
                        </a:cubicBezTo>
                        <a:cubicBezTo>
                          <a:pt x="74" y="229"/>
                          <a:pt x="76" y="230"/>
                          <a:pt x="76" y="230"/>
                        </a:cubicBezTo>
                        <a:cubicBezTo>
                          <a:pt x="77" y="230"/>
                          <a:pt x="79" y="228"/>
                          <a:pt x="81" y="228"/>
                        </a:cubicBezTo>
                        <a:cubicBezTo>
                          <a:pt x="83" y="228"/>
                          <a:pt x="83" y="227"/>
                          <a:pt x="84" y="227"/>
                        </a:cubicBezTo>
                        <a:cubicBezTo>
                          <a:pt x="86" y="227"/>
                          <a:pt x="86" y="225"/>
                          <a:pt x="88" y="225"/>
                        </a:cubicBezTo>
                        <a:cubicBezTo>
                          <a:pt x="89" y="224"/>
                          <a:pt x="89" y="223"/>
                          <a:pt x="91" y="223"/>
                        </a:cubicBezTo>
                        <a:cubicBezTo>
                          <a:pt x="92" y="223"/>
                          <a:pt x="95" y="216"/>
                          <a:pt x="96" y="215"/>
                        </a:cubicBezTo>
                        <a:cubicBezTo>
                          <a:pt x="97" y="214"/>
                          <a:pt x="98" y="211"/>
                          <a:pt x="99" y="210"/>
                        </a:cubicBezTo>
                        <a:cubicBezTo>
                          <a:pt x="100" y="209"/>
                          <a:pt x="103" y="210"/>
                          <a:pt x="104" y="210"/>
                        </a:cubicBezTo>
                        <a:cubicBezTo>
                          <a:pt x="105" y="210"/>
                          <a:pt x="110" y="204"/>
                          <a:pt x="112" y="202"/>
                        </a:cubicBezTo>
                        <a:cubicBezTo>
                          <a:pt x="114" y="200"/>
                          <a:pt x="116" y="197"/>
                          <a:pt x="117" y="196"/>
                        </a:cubicBezTo>
                        <a:cubicBezTo>
                          <a:pt x="118" y="195"/>
                          <a:pt x="121" y="196"/>
                          <a:pt x="122" y="195"/>
                        </a:cubicBezTo>
                        <a:cubicBezTo>
                          <a:pt x="123" y="194"/>
                          <a:pt x="123" y="193"/>
                          <a:pt x="122" y="193"/>
                        </a:cubicBezTo>
                        <a:cubicBezTo>
                          <a:pt x="120" y="193"/>
                          <a:pt x="123" y="188"/>
                          <a:pt x="125" y="187"/>
                        </a:cubicBezTo>
                        <a:cubicBezTo>
                          <a:pt x="126" y="187"/>
                          <a:pt x="128" y="187"/>
                          <a:pt x="129" y="187"/>
                        </a:cubicBezTo>
                        <a:cubicBezTo>
                          <a:pt x="131" y="187"/>
                          <a:pt x="131" y="185"/>
                          <a:pt x="130" y="185"/>
                        </a:cubicBezTo>
                        <a:cubicBezTo>
                          <a:pt x="130" y="184"/>
                          <a:pt x="133" y="181"/>
                          <a:pt x="135" y="179"/>
                        </a:cubicBezTo>
                        <a:cubicBezTo>
                          <a:pt x="136" y="178"/>
                          <a:pt x="140" y="179"/>
                          <a:pt x="141" y="179"/>
                        </a:cubicBezTo>
                        <a:cubicBezTo>
                          <a:pt x="142" y="179"/>
                          <a:pt x="145" y="176"/>
                          <a:pt x="146" y="174"/>
                        </a:cubicBezTo>
                        <a:cubicBezTo>
                          <a:pt x="147" y="172"/>
                          <a:pt x="148" y="173"/>
                          <a:pt x="150" y="173"/>
                        </a:cubicBezTo>
                        <a:cubicBezTo>
                          <a:pt x="151" y="173"/>
                          <a:pt x="155" y="168"/>
                          <a:pt x="157" y="166"/>
                        </a:cubicBezTo>
                        <a:cubicBezTo>
                          <a:pt x="159" y="163"/>
                          <a:pt x="162" y="158"/>
                          <a:pt x="164" y="156"/>
                        </a:cubicBezTo>
                        <a:cubicBezTo>
                          <a:pt x="165" y="153"/>
                          <a:pt x="169" y="150"/>
                          <a:pt x="170" y="150"/>
                        </a:cubicBezTo>
                        <a:cubicBezTo>
                          <a:pt x="171" y="149"/>
                          <a:pt x="173" y="145"/>
                          <a:pt x="176" y="141"/>
                        </a:cubicBezTo>
                        <a:cubicBezTo>
                          <a:pt x="177" y="139"/>
                          <a:pt x="178" y="133"/>
                          <a:pt x="178" y="132"/>
                        </a:cubicBezTo>
                        <a:cubicBezTo>
                          <a:pt x="178" y="131"/>
                          <a:pt x="179" y="129"/>
                          <a:pt x="180" y="128"/>
                        </a:cubicBezTo>
                        <a:cubicBezTo>
                          <a:pt x="181" y="127"/>
                          <a:pt x="183" y="123"/>
                          <a:pt x="184" y="122"/>
                        </a:cubicBezTo>
                        <a:cubicBezTo>
                          <a:pt x="185" y="120"/>
                          <a:pt x="185" y="114"/>
                          <a:pt x="185" y="111"/>
                        </a:cubicBezTo>
                        <a:cubicBezTo>
                          <a:pt x="185" y="109"/>
                          <a:pt x="185" y="107"/>
                          <a:pt x="186" y="106"/>
                        </a:cubicBezTo>
                        <a:cubicBezTo>
                          <a:pt x="187" y="105"/>
                          <a:pt x="187" y="102"/>
                          <a:pt x="187" y="101"/>
                        </a:cubicBezTo>
                        <a:cubicBezTo>
                          <a:pt x="187" y="100"/>
                          <a:pt x="189" y="99"/>
                          <a:pt x="189" y="98"/>
                        </a:cubicBezTo>
                        <a:cubicBezTo>
                          <a:pt x="190" y="97"/>
                          <a:pt x="190" y="92"/>
                          <a:pt x="190" y="91"/>
                        </a:cubicBezTo>
                        <a:cubicBezTo>
                          <a:pt x="190" y="90"/>
                          <a:pt x="193" y="86"/>
                          <a:pt x="194" y="84"/>
                        </a:cubicBezTo>
                        <a:cubicBezTo>
                          <a:pt x="194" y="82"/>
                          <a:pt x="194" y="80"/>
                          <a:pt x="193" y="79"/>
                        </a:cubicBezTo>
                        <a:cubicBezTo>
                          <a:pt x="192" y="77"/>
                          <a:pt x="194" y="77"/>
                          <a:pt x="195" y="76"/>
                        </a:cubicBezTo>
                        <a:cubicBezTo>
                          <a:pt x="196" y="75"/>
                          <a:pt x="197" y="76"/>
                          <a:pt x="198" y="78"/>
                        </a:cubicBezTo>
                        <a:cubicBezTo>
                          <a:pt x="199" y="79"/>
                          <a:pt x="200" y="76"/>
                          <a:pt x="202" y="76"/>
                        </a:cubicBezTo>
                        <a:cubicBezTo>
                          <a:pt x="203" y="75"/>
                          <a:pt x="204" y="77"/>
                          <a:pt x="205" y="77"/>
                        </a:cubicBezTo>
                        <a:cubicBezTo>
                          <a:pt x="207" y="77"/>
                          <a:pt x="215" y="69"/>
                          <a:pt x="216" y="68"/>
                        </a:cubicBezTo>
                        <a:cubicBezTo>
                          <a:pt x="218" y="67"/>
                          <a:pt x="221" y="62"/>
                          <a:pt x="222" y="60"/>
                        </a:cubicBezTo>
                        <a:cubicBezTo>
                          <a:pt x="223" y="58"/>
                          <a:pt x="224" y="55"/>
                          <a:pt x="225" y="53"/>
                        </a:cubicBezTo>
                        <a:cubicBezTo>
                          <a:pt x="225" y="51"/>
                          <a:pt x="228" y="50"/>
                          <a:pt x="229" y="48"/>
                        </a:cubicBezTo>
                        <a:cubicBezTo>
                          <a:pt x="230" y="46"/>
                          <a:pt x="231" y="44"/>
                          <a:pt x="231" y="43"/>
                        </a:cubicBezTo>
                        <a:cubicBezTo>
                          <a:pt x="231" y="41"/>
                          <a:pt x="231" y="40"/>
                          <a:pt x="232" y="39"/>
                        </a:cubicBezTo>
                        <a:cubicBezTo>
                          <a:pt x="233" y="38"/>
                          <a:pt x="232" y="31"/>
                          <a:pt x="232" y="30"/>
                        </a:cubicBezTo>
                        <a:cubicBezTo>
                          <a:pt x="231" y="29"/>
                          <a:pt x="231" y="27"/>
                          <a:pt x="232" y="25"/>
                        </a:cubicBezTo>
                        <a:cubicBezTo>
                          <a:pt x="232" y="23"/>
                          <a:pt x="233" y="11"/>
                          <a:pt x="232" y="10"/>
                        </a:cubicBezTo>
                        <a:cubicBezTo>
                          <a:pt x="232" y="8"/>
                          <a:pt x="236" y="2"/>
                          <a:pt x="239" y="0"/>
                        </a:cubicBezTo>
                        <a:close/>
                      </a:path>
                    </a:pathLst>
                  </a:custGeom>
                  <a:solidFill>
                    <a:schemeClr val="tx2">
                      <a:lumMod val="60000"/>
                      <a:lumOff val="40000"/>
                    </a:schemeClr>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9" name="Freeform 6">
                    <a:extLst>
                      <a:ext uri="{FF2B5EF4-FFF2-40B4-BE49-F238E27FC236}">
                        <a16:creationId xmlns:a16="http://schemas.microsoft.com/office/drawing/2014/main" id="{A3394D36-EB85-46FF-8D81-3BF40D091EA4}"/>
                      </a:ext>
                    </a:extLst>
                  </p:cNvPr>
                  <p:cNvSpPr>
                    <a:spLocks/>
                  </p:cNvSpPr>
                  <p:nvPr/>
                </p:nvSpPr>
                <p:spPr bwMode="auto">
                  <a:xfrm>
                    <a:off x="3321631" y="3528235"/>
                    <a:ext cx="52773" cy="21797"/>
                  </a:xfrm>
                  <a:custGeom>
                    <a:avLst/>
                    <a:gdLst>
                      <a:gd name="T0" fmla="*/ 12 w 12"/>
                      <a:gd name="T1" fmla="*/ 2 h 5"/>
                      <a:gd name="T2" fmla="*/ 11 w 12"/>
                      <a:gd name="T3" fmla="*/ 0 h 5"/>
                      <a:gd name="T4" fmla="*/ 7 w 12"/>
                      <a:gd name="T5" fmla="*/ 0 h 5"/>
                      <a:gd name="T6" fmla="*/ 4 w 12"/>
                      <a:gd name="T7" fmla="*/ 3 h 5"/>
                      <a:gd name="T8" fmla="*/ 1 w 12"/>
                      <a:gd name="T9" fmla="*/ 3 h 5"/>
                      <a:gd name="T10" fmla="*/ 1 w 12"/>
                      <a:gd name="T11" fmla="*/ 5 h 5"/>
                      <a:gd name="T12" fmla="*/ 6 w 12"/>
                      <a:gd name="T13" fmla="*/ 2 h 5"/>
                      <a:gd name="T14" fmla="*/ 10 w 12"/>
                      <a:gd name="T15" fmla="*/ 3 h 5"/>
                      <a:gd name="T16" fmla="*/ 12 w 12"/>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
                        <a:moveTo>
                          <a:pt x="12" y="2"/>
                        </a:moveTo>
                        <a:cubicBezTo>
                          <a:pt x="12" y="1"/>
                          <a:pt x="12" y="0"/>
                          <a:pt x="11" y="0"/>
                        </a:cubicBezTo>
                        <a:cubicBezTo>
                          <a:pt x="10" y="0"/>
                          <a:pt x="8" y="0"/>
                          <a:pt x="7" y="0"/>
                        </a:cubicBezTo>
                        <a:cubicBezTo>
                          <a:pt x="6" y="1"/>
                          <a:pt x="5" y="3"/>
                          <a:pt x="4" y="3"/>
                        </a:cubicBezTo>
                        <a:cubicBezTo>
                          <a:pt x="3" y="3"/>
                          <a:pt x="1" y="3"/>
                          <a:pt x="1" y="3"/>
                        </a:cubicBezTo>
                        <a:cubicBezTo>
                          <a:pt x="1" y="4"/>
                          <a:pt x="0" y="5"/>
                          <a:pt x="1" y="5"/>
                        </a:cubicBezTo>
                        <a:cubicBezTo>
                          <a:pt x="2" y="5"/>
                          <a:pt x="5" y="3"/>
                          <a:pt x="6" y="2"/>
                        </a:cubicBezTo>
                        <a:cubicBezTo>
                          <a:pt x="7" y="2"/>
                          <a:pt x="9" y="4"/>
                          <a:pt x="10" y="3"/>
                        </a:cubicBezTo>
                        <a:cubicBezTo>
                          <a:pt x="10" y="2"/>
                          <a:pt x="12" y="3"/>
                          <a:pt x="12" y="2"/>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0" name="Freeform 7">
                    <a:extLst>
                      <a:ext uri="{FF2B5EF4-FFF2-40B4-BE49-F238E27FC236}">
                        <a16:creationId xmlns:a16="http://schemas.microsoft.com/office/drawing/2014/main" id="{94A851A3-B667-4B9D-8307-3EF172A5D214}"/>
                      </a:ext>
                    </a:extLst>
                  </p:cNvPr>
                  <p:cNvSpPr>
                    <a:spLocks/>
                  </p:cNvSpPr>
                  <p:nvPr/>
                </p:nvSpPr>
                <p:spPr bwMode="auto">
                  <a:xfrm>
                    <a:off x="3357195" y="3506438"/>
                    <a:ext cx="21797" cy="21797"/>
                  </a:xfrm>
                  <a:custGeom>
                    <a:avLst/>
                    <a:gdLst>
                      <a:gd name="T0" fmla="*/ 5 w 5"/>
                      <a:gd name="T1" fmla="*/ 2 h 5"/>
                      <a:gd name="T2" fmla="*/ 3 w 5"/>
                      <a:gd name="T3" fmla="*/ 1 h 5"/>
                      <a:gd name="T4" fmla="*/ 1 w 5"/>
                      <a:gd name="T5" fmla="*/ 3 h 5"/>
                      <a:gd name="T6" fmla="*/ 5 w 5"/>
                      <a:gd name="T7" fmla="*/ 4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1"/>
                          <a:pt x="4" y="0"/>
                          <a:pt x="3" y="1"/>
                        </a:cubicBezTo>
                        <a:cubicBezTo>
                          <a:pt x="2" y="2"/>
                          <a:pt x="0" y="3"/>
                          <a:pt x="1" y="3"/>
                        </a:cubicBezTo>
                        <a:cubicBezTo>
                          <a:pt x="2" y="3"/>
                          <a:pt x="4" y="5"/>
                          <a:pt x="5" y="4"/>
                        </a:cubicBezTo>
                        <a:cubicBezTo>
                          <a:pt x="5" y="4"/>
                          <a:pt x="5" y="3"/>
                          <a:pt x="5" y="2"/>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1" name="Freeform 8">
                    <a:extLst>
                      <a:ext uri="{FF2B5EF4-FFF2-40B4-BE49-F238E27FC236}">
                        <a16:creationId xmlns:a16="http://schemas.microsoft.com/office/drawing/2014/main" id="{68A33AE7-E56A-4E73-8282-82980C54CAF1}"/>
                      </a:ext>
                    </a:extLst>
                  </p:cNvPr>
                  <p:cNvSpPr>
                    <a:spLocks/>
                  </p:cNvSpPr>
                  <p:nvPr/>
                </p:nvSpPr>
                <p:spPr bwMode="auto">
                  <a:xfrm>
                    <a:off x="3214938" y="3351561"/>
                    <a:ext cx="61951" cy="83748"/>
                  </a:xfrm>
                  <a:custGeom>
                    <a:avLst/>
                    <a:gdLst>
                      <a:gd name="T0" fmla="*/ 9 w 14"/>
                      <a:gd name="T1" fmla="*/ 15 h 19"/>
                      <a:gd name="T2" fmla="*/ 11 w 14"/>
                      <a:gd name="T3" fmla="*/ 11 h 19"/>
                      <a:gd name="T4" fmla="*/ 13 w 14"/>
                      <a:gd name="T5" fmla="*/ 8 h 19"/>
                      <a:gd name="T6" fmla="*/ 12 w 14"/>
                      <a:gd name="T7" fmla="*/ 6 h 19"/>
                      <a:gd name="T8" fmla="*/ 13 w 14"/>
                      <a:gd name="T9" fmla="*/ 3 h 19"/>
                      <a:gd name="T10" fmla="*/ 11 w 14"/>
                      <a:gd name="T11" fmla="*/ 2 h 19"/>
                      <a:gd name="T12" fmla="*/ 9 w 14"/>
                      <a:gd name="T13" fmla="*/ 6 h 19"/>
                      <a:gd name="T14" fmla="*/ 8 w 14"/>
                      <a:gd name="T15" fmla="*/ 7 h 19"/>
                      <a:gd name="T16" fmla="*/ 7 w 14"/>
                      <a:gd name="T17" fmla="*/ 9 h 19"/>
                      <a:gd name="T18" fmla="*/ 5 w 14"/>
                      <a:gd name="T19" fmla="*/ 7 h 19"/>
                      <a:gd name="T20" fmla="*/ 3 w 14"/>
                      <a:gd name="T21" fmla="*/ 11 h 19"/>
                      <a:gd name="T22" fmla="*/ 3 w 14"/>
                      <a:gd name="T23" fmla="*/ 15 h 19"/>
                      <a:gd name="T24" fmla="*/ 2 w 14"/>
                      <a:gd name="T25" fmla="*/ 17 h 19"/>
                      <a:gd name="T26" fmla="*/ 6 w 14"/>
                      <a:gd name="T27" fmla="*/ 18 h 19"/>
                      <a:gd name="T28" fmla="*/ 7 w 14"/>
                      <a:gd name="T29" fmla="*/ 18 h 19"/>
                      <a:gd name="T30" fmla="*/ 9 w 14"/>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9" y="15"/>
                        </a:moveTo>
                        <a:cubicBezTo>
                          <a:pt x="10" y="13"/>
                          <a:pt x="10" y="12"/>
                          <a:pt x="11" y="11"/>
                        </a:cubicBezTo>
                        <a:cubicBezTo>
                          <a:pt x="12" y="11"/>
                          <a:pt x="14" y="8"/>
                          <a:pt x="13" y="8"/>
                        </a:cubicBezTo>
                        <a:cubicBezTo>
                          <a:pt x="13" y="8"/>
                          <a:pt x="11" y="7"/>
                          <a:pt x="12" y="6"/>
                        </a:cubicBezTo>
                        <a:cubicBezTo>
                          <a:pt x="13" y="5"/>
                          <a:pt x="13" y="4"/>
                          <a:pt x="13" y="3"/>
                        </a:cubicBezTo>
                        <a:cubicBezTo>
                          <a:pt x="13" y="2"/>
                          <a:pt x="11" y="0"/>
                          <a:pt x="11" y="2"/>
                        </a:cubicBezTo>
                        <a:cubicBezTo>
                          <a:pt x="11" y="4"/>
                          <a:pt x="10" y="6"/>
                          <a:pt x="9" y="6"/>
                        </a:cubicBezTo>
                        <a:cubicBezTo>
                          <a:pt x="8" y="6"/>
                          <a:pt x="6" y="6"/>
                          <a:pt x="8" y="7"/>
                        </a:cubicBezTo>
                        <a:cubicBezTo>
                          <a:pt x="11" y="8"/>
                          <a:pt x="8" y="9"/>
                          <a:pt x="7" y="9"/>
                        </a:cubicBezTo>
                        <a:cubicBezTo>
                          <a:pt x="7" y="8"/>
                          <a:pt x="6" y="6"/>
                          <a:pt x="5" y="7"/>
                        </a:cubicBezTo>
                        <a:cubicBezTo>
                          <a:pt x="4" y="8"/>
                          <a:pt x="2" y="11"/>
                          <a:pt x="3" y="11"/>
                        </a:cubicBezTo>
                        <a:cubicBezTo>
                          <a:pt x="3" y="12"/>
                          <a:pt x="3" y="15"/>
                          <a:pt x="3" y="15"/>
                        </a:cubicBezTo>
                        <a:cubicBezTo>
                          <a:pt x="3" y="15"/>
                          <a:pt x="0" y="17"/>
                          <a:pt x="2" y="17"/>
                        </a:cubicBezTo>
                        <a:cubicBezTo>
                          <a:pt x="4" y="17"/>
                          <a:pt x="5" y="17"/>
                          <a:pt x="6" y="18"/>
                        </a:cubicBezTo>
                        <a:cubicBezTo>
                          <a:pt x="6" y="18"/>
                          <a:pt x="7" y="19"/>
                          <a:pt x="7" y="18"/>
                        </a:cubicBezTo>
                        <a:cubicBezTo>
                          <a:pt x="7" y="17"/>
                          <a:pt x="9" y="17"/>
                          <a:pt x="9" y="15"/>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2" name="Freeform 9">
                    <a:extLst>
                      <a:ext uri="{FF2B5EF4-FFF2-40B4-BE49-F238E27FC236}">
                        <a16:creationId xmlns:a16="http://schemas.microsoft.com/office/drawing/2014/main" id="{4027CF5E-8DF9-44B4-B2A7-CE7D211603C1}"/>
                      </a:ext>
                    </a:extLst>
                  </p:cNvPr>
                  <p:cNvSpPr>
                    <a:spLocks/>
                  </p:cNvSpPr>
                  <p:nvPr/>
                </p:nvSpPr>
                <p:spPr bwMode="auto">
                  <a:xfrm>
                    <a:off x="3286066" y="3444487"/>
                    <a:ext cx="12620" cy="8031"/>
                  </a:xfrm>
                  <a:custGeom>
                    <a:avLst/>
                    <a:gdLst>
                      <a:gd name="T0" fmla="*/ 3 w 3"/>
                      <a:gd name="T1" fmla="*/ 0 h 2"/>
                      <a:gd name="T2" fmla="*/ 2 w 3"/>
                      <a:gd name="T3" fmla="*/ 1 h 2"/>
                      <a:gd name="T4" fmla="*/ 3 w 3"/>
                      <a:gd name="T5" fmla="*/ 0 h 2"/>
                    </a:gdLst>
                    <a:ahLst/>
                    <a:cxnLst>
                      <a:cxn ang="0">
                        <a:pos x="T0" y="T1"/>
                      </a:cxn>
                      <a:cxn ang="0">
                        <a:pos x="T2" y="T3"/>
                      </a:cxn>
                      <a:cxn ang="0">
                        <a:pos x="T4" y="T5"/>
                      </a:cxn>
                    </a:cxnLst>
                    <a:rect l="0" t="0" r="r" b="b"/>
                    <a:pathLst>
                      <a:path w="3" h="2">
                        <a:moveTo>
                          <a:pt x="3" y="0"/>
                        </a:moveTo>
                        <a:cubicBezTo>
                          <a:pt x="2" y="0"/>
                          <a:pt x="0" y="0"/>
                          <a:pt x="2" y="1"/>
                        </a:cubicBezTo>
                        <a:cubicBezTo>
                          <a:pt x="3" y="2"/>
                          <a:pt x="3" y="1"/>
                          <a:pt x="3" y="0"/>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3" name="Freeform 10">
                    <a:extLst>
                      <a:ext uri="{FF2B5EF4-FFF2-40B4-BE49-F238E27FC236}">
                        <a16:creationId xmlns:a16="http://schemas.microsoft.com/office/drawing/2014/main" id="{4C3720F2-CA25-46E4-A287-404A5F9A2963}"/>
                      </a:ext>
                    </a:extLst>
                  </p:cNvPr>
                  <p:cNvSpPr>
                    <a:spLocks/>
                  </p:cNvSpPr>
                  <p:nvPr/>
                </p:nvSpPr>
                <p:spPr bwMode="auto">
                  <a:xfrm>
                    <a:off x="2928130" y="3430721"/>
                    <a:ext cx="432507" cy="560997"/>
                  </a:xfrm>
                  <a:custGeom>
                    <a:avLst/>
                    <a:gdLst>
                      <a:gd name="T0" fmla="*/ 90 w 98"/>
                      <a:gd name="T1" fmla="*/ 76 h 127"/>
                      <a:gd name="T2" fmla="*/ 94 w 98"/>
                      <a:gd name="T3" fmla="*/ 68 h 127"/>
                      <a:gd name="T4" fmla="*/ 88 w 98"/>
                      <a:gd name="T5" fmla="*/ 64 h 127"/>
                      <a:gd name="T6" fmla="*/ 80 w 98"/>
                      <a:gd name="T7" fmla="*/ 44 h 127"/>
                      <a:gd name="T8" fmla="*/ 87 w 98"/>
                      <a:gd name="T9" fmla="*/ 32 h 127"/>
                      <a:gd name="T10" fmla="*/ 93 w 98"/>
                      <a:gd name="T11" fmla="*/ 33 h 127"/>
                      <a:gd name="T12" fmla="*/ 93 w 98"/>
                      <a:gd name="T13" fmla="*/ 27 h 127"/>
                      <a:gd name="T14" fmla="*/ 85 w 98"/>
                      <a:gd name="T15" fmla="*/ 28 h 127"/>
                      <a:gd name="T16" fmla="*/ 77 w 98"/>
                      <a:gd name="T17" fmla="*/ 29 h 127"/>
                      <a:gd name="T18" fmla="*/ 81 w 98"/>
                      <a:gd name="T19" fmla="*/ 26 h 127"/>
                      <a:gd name="T20" fmla="*/ 89 w 98"/>
                      <a:gd name="T21" fmla="*/ 18 h 127"/>
                      <a:gd name="T22" fmla="*/ 95 w 98"/>
                      <a:gd name="T23" fmla="*/ 16 h 127"/>
                      <a:gd name="T24" fmla="*/ 98 w 98"/>
                      <a:gd name="T25" fmla="*/ 9 h 127"/>
                      <a:gd name="T26" fmla="*/ 91 w 98"/>
                      <a:gd name="T27" fmla="*/ 12 h 127"/>
                      <a:gd name="T28" fmla="*/ 88 w 98"/>
                      <a:gd name="T29" fmla="*/ 7 h 127"/>
                      <a:gd name="T30" fmla="*/ 84 w 98"/>
                      <a:gd name="T31" fmla="*/ 7 h 127"/>
                      <a:gd name="T32" fmla="*/ 79 w 98"/>
                      <a:gd name="T33" fmla="*/ 7 h 127"/>
                      <a:gd name="T34" fmla="*/ 80 w 98"/>
                      <a:gd name="T35" fmla="*/ 12 h 127"/>
                      <a:gd name="T36" fmla="*/ 81 w 98"/>
                      <a:gd name="T37" fmla="*/ 16 h 127"/>
                      <a:gd name="T38" fmla="*/ 76 w 98"/>
                      <a:gd name="T39" fmla="*/ 16 h 127"/>
                      <a:gd name="T40" fmla="*/ 74 w 98"/>
                      <a:gd name="T41" fmla="*/ 24 h 127"/>
                      <a:gd name="T42" fmla="*/ 85 w 98"/>
                      <a:gd name="T43" fmla="*/ 23 h 127"/>
                      <a:gd name="T44" fmla="*/ 70 w 98"/>
                      <a:gd name="T45" fmla="*/ 28 h 127"/>
                      <a:gd name="T46" fmla="*/ 69 w 98"/>
                      <a:gd name="T47" fmla="*/ 18 h 127"/>
                      <a:gd name="T48" fmla="*/ 69 w 98"/>
                      <a:gd name="T49" fmla="*/ 13 h 127"/>
                      <a:gd name="T50" fmla="*/ 68 w 98"/>
                      <a:gd name="T51" fmla="*/ 8 h 127"/>
                      <a:gd name="T52" fmla="*/ 76 w 98"/>
                      <a:gd name="T53" fmla="*/ 5 h 127"/>
                      <a:gd name="T54" fmla="*/ 75 w 98"/>
                      <a:gd name="T55" fmla="*/ 1 h 127"/>
                      <a:gd name="T56" fmla="*/ 68 w 98"/>
                      <a:gd name="T57" fmla="*/ 2 h 127"/>
                      <a:gd name="T58" fmla="*/ 61 w 98"/>
                      <a:gd name="T59" fmla="*/ 11 h 127"/>
                      <a:gd name="T60" fmla="*/ 58 w 98"/>
                      <a:gd name="T61" fmla="*/ 16 h 127"/>
                      <a:gd name="T62" fmla="*/ 53 w 98"/>
                      <a:gd name="T63" fmla="*/ 19 h 127"/>
                      <a:gd name="T64" fmla="*/ 48 w 98"/>
                      <a:gd name="T65" fmla="*/ 27 h 127"/>
                      <a:gd name="T66" fmla="*/ 41 w 98"/>
                      <a:gd name="T67" fmla="*/ 36 h 127"/>
                      <a:gd name="T68" fmla="*/ 35 w 98"/>
                      <a:gd name="T69" fmla="*/ 42 h 127"/>
                      <a:gd name="T70" fmla="*/ 34 w 98"/>
                      <a:gd name="T71" fmla="*/ 47 h 127"/>
                      <a:gd name="T72" fmla="*/ 29 w 98"/>
                      <a:gd name="T73" fmla="*/ 50 h 127"/>
                      <a:gd name="T74" fmla="*/ 24 w 98"/>
                      <a:gd name="T75" fmla="*/ 57 h 127"/>
                      <a:gd name="T76" fmla="*/ 19 w 98"/>
                      <a:gd name="T77" fmla="*/ 64 h 127"/>
                      <a:gd name="T78" fmla="*/ 14 w 98"/>
                      <a:gd name="T79" fmla="*/ 70 h 127"/>
                      <a:gd name="T80" fmla="*/ 9 w 98"/>
                      <a:gd name="T81" fmla="*/ 77 h 127"/>
                      <a:gd name="T82" fmla="*/ 5 w 98"/>
                      <a:gd name="T83" fmla="*/ 87 h 127"/>
                      <a:gd name="T84" fmla="*/ 2 w 98"/>
                      <a:gd name="T85" fmla="*/ 91 h 127"/>
                      <a:gd name="T86" fmla="*/ 1 w 98"/>
                      <a:gd name="T87" fmla="*/ 99 h 127"/>
                      <a:gd name="T88" fmla="*/ 6 w 98"/>
                      <a:gd name="T89" fmla="*/ 100 h 127"/>
                      <a:gd name="T90" fmla="*/ 7 w 98"/>
                      <a:gd name="T91" fmla="*/ 105 h 127"/>
                      <a:gd name="T92" fmla="*/ 9 w 98"/>
                      <a:gd name="T93" fmla="*/ 108 h 127"/>
                      <a:gd name="T94" fmla="*/ 10 w 98"/>
                      <a:gd name="T95" fmla="*/ 113 h 127"/>
                      <a:gd name="T96" fmla="*/ 13 w 98"/>
                      <a:gd name="T97" fmla="*/ 117 h 127"/>
                      <a:gd name="T98" fmla="*/ 16 w 98"/>
                      <a:gd name="T99" fmla="*/ 123 h 127"/>
                      <a:gd name="T100" fmla="*/ 21 w 98"/>
                      <a:gd name="T101" fmla="*/ 126 h 127"/>
                      <a:gd name="T102" fmla="*/ 30 w 98"/>
                      <a:gd name="T103" fmla="*/ 116 h 127"/>
                      <a:gd name="T104" fmla="*/ 34 w 98"/>
                      <a:gd name="T105" fmla="*/ 109 h 127"/>
                      <a:gd name="T106" fmla="*/ 44 w 98"/>
                      <a:gd name="T107" fmla="*/ 104 h 127"/>
                      <a:gd name="T108" fmla="*/ 45 w 98"/>
                      <a:gd name="T109" fmla="*/ 97 h 127"/>
                      <a:gd name="T110" fmla="*/ 54 w 98"/>
                      <a:gd name="T111" fmla="*/ 89 h 127"/>
                      <a:gd name="T112" fmla="*/ 59 w 98"/>
                      <a:gd name="T113" fmla="*/ 86 h 127"/>
                      <a:gd name="T114" fmla="*/ 61 w 98"/>
                      <a:gd name="T115" fmla="*/ 81 h 127"/>
                      <a:gd name="T116" fmla="*/ 66 w 98"/>
                      <a:gd name="T117" fmla="*/ 85 h 127"/>
                      <a:gd name="T118" fmla="*/ 71 w 98"/>
                      <a:gd name="T119" fmla="*/ 83 h 127"/>
                      <a:gd name="T120" fmla="*/ 77 w 98"/>
                      <a:gd name="T121" fmla="*/ 8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 h="127">
                        <a:moveTo>
                          <a:pt x="81" y="85"/>
                        </a:moveTo>
                        <a:cubicBezTo>
                          <a:pt x="83" y="83"/>
                          <a:pt x="89" y="77"/>
                          <a:pt x="90" y="76"/>
                        </a:cubicBezTo>
                        <a:cubicBezTo>
                          <a:pt x="90" y="75"/>
                          <a:pt x="92" y="72"/>
                          <a:pt x="93" y="71"/>
                        </a:cubicBezTo>
                        <a:cubicBezTo>
                          <a:pt x="94" y="70"/>
                          <a:pt x="94" y="68"/>
                          <a:pt x="94" y="68"/>
                        </a:cubicBezTo>
                        <a:cubicBezTo>
                          <a:pt x="92" y="67"/>
                          <a:pt x="92" y="66"/>
                          <a:pt x="91" y="67"/>
                        </a:cubicBezTo>
                        <a:cubicBezTo>
                          <a:pt x="89" y="67"/>
                          <a:pt x="88" y="66"/>
                          <a:pt x="88" y="64"/>
                        </a:cubicBezTo>
                        <a:cubicBezTo>
                          <a:pt x="88" y="62"/>
                          <a:pt x="88" y="55"/>
                          <a:pt x="87" y="53"/>
                        </a:cubicBezTo>
                        <a:cubicBezTo>
                          <a:pt x="85" y="51"/>
                          <a:pt x="80" y="46"/>
                          <a:pt x="80" y="44"/>
                        </a:cubicBezTo>
                        <a:cubicBezTo>
                          <a:pt x="80" y="42"/>
                          <a:pt x="83" y="36"/>
                          <a:pt x="84" y="35"/>
                        </a:cubicBezTo>
                        <a:cubicBezTo>
                          <a:pt x="85" y="34"/>
                          <a:pt x="86" y="32"/>
                          <a:pt x="87" y="32"/>
                        </a:cubicBezTo>
                        <a:cubicBezTo>
                          <a:pt x="88" y="32"/>
                          <a:pt x="85" y="36"/>
                          <a:pt x="87" y="36"/>
                        </a:cubicBezTo>
                        <a:cubicBezTo>
                          <a:pt x="88" y="36"/>
                          <a:pt x="92" y="34"/>
                          <a:pt x="93" y="33"/>
                        </a:cubicBezTo>
                        <a:cubicBezTo>
                          <a:pt x="94" y="32"/>
                          <a:pt x="96" y="29"/>
                          <a:pt x="96" y="27"/>
                        </a:cubicBezTo>
                        <a:cubicBezTo>
                          <a:pt x="96" y="25"/>
                          <a:pt x="94" y="26"/>
                          <a:pt x="93" y="27"/>
                        </a:cubicBezTo>
                        <a:cubicBezTo>
                          <a:pt x="92" y="29"/>
                          <a:pt x="89" y="30"/>
                          <a:pt x="88" y="29"/>
                        </a:cubicBezTo>
                        <a:cubicBezTo>
                          <a:pt x="88" y="28"/>
                          <a:pt x="85" y="27"/>
                          <a:pt x="85" y="28"/>
                        </a:cubicBezTo>
                        <a:cubicBezTo>
                          <a:pt x="84" y="29"/>
                          <a:pt x="81" y="31"/>
                          <a:pt x="80" y="30"/>
                        </a:cubicBezTo>
                        <a:cubicBezTo>
                          <a:pt x="79" y="29"/>
                          <a:pt x="78" y="29"/>
                          <a:pt x="77" y="29"/>
                        </a:cubicBezTo>
                        <a:cubicBezTo>
                          <a:pt x="76" y="29"/>
                          <a:pt x="72" y="31"/>
                          <a:pt x="73" y="29"/>
                        </a:cubicBezTo>
                        <a:cubicBezTo>
                          <a:pt x="75" y="28"/>
                          <a:pt x="78" y="26"/>
                          <a:pt x="81" y="26"/>
                        </a:cubicBezTo>
                        <a:cubicBezTo>
                          <a:pt x="83" y="26"/>
                          <a:pt x="92" y="24"/>
                          <a:pt x="91" y="22"/>
                        </a:cubicBezTo>
                        <a:cubicBezTo>
                          <a:pt x="90" y="21"/>
                          <a:pt x="88" y="19"/>
                          <a:pt x="89" y="18"/>
                        </a:cubicBezTo>
                        <a:cubicBezTo>
                          <a:pt x="91" y="17"/>
                          <a:pt x="91" y="20"/>
                          <a:pt x="93" y="19"/>
                        </a:cubicBezTo>
                        <a:cubicBezTo>
                          <a:pt x="94" y="18"/>
                          <a:pt x="95" y="17"/>
                          <a:pt x="95" y="16"/>
                        </a:cubicBezTo>
                        <a:cubicBezTo>
                          <a:pt x="95" y="14"/>
                          <a:pt x="96" y="14"/>
                          <a:pt x="97" y="13"/>
                        </a:cubicBezTo>
                        <a:cubicBezTo>
                          <a:pt x="97" y="11"/>
                          <a:pt x="98" y="10"/>
                          <a:pt x="98" y="9"/>
                        </a:cubicBezTo>
                        <a:cubicBezTo>
                          <a:pt x="97" y="8"/>
                          <a:pt x="94" y="11"/>
                          <a:pt x="93" y="12"/>
                        </a:cubicBezTo>
                        <a:cubicBezTo>
                          <a:pt x="93" y="13"/>
                          <a:pt x="92" y="13"/>
                          <a:pt x="91" y="12"/>
                        </a:cubicBezTo>
                        <a:cubicBezTo>
                          <a:pt x="89" y="11"/>
                          <a:pt x="93" y="8"/>
                          <a:pt x="91" y="8"/>
                        </a:cubicBezTo>
                        <a:cubicBezTo>
                          <a:pt x="90" y="8"/>
                          <a:pt x="88" y="6"/>
                          <a:pt x="88" y="7"/>
                        </a:cubicBezTo>
                        <a:cubicBezTo>
                          <a:pt x="88" y="8"/>
                          <a:pt x="84" y="11"/>
                          <a:pt x="84" y="10"/>
                        </a:cubicBezTo>
                        <a:cubicBezTo>
                          <a:pt x="84" y="10"/>
                          <a:pt x="84" y="7"/>
                          <a:pt x="84" y="7"/>
                        </a:cubicBezTo>
                        <a:cubicBezTo>
                          <a:pt x="84" y="6"/>
                          <a:pt x="82" y="5"/>
                          <a:pt x="82" y="7"/>
                        </a:cubicBezTo>
                        <a:cubicBezTo>
                          <a:pt x="82" y="9"/>
                          <a:pt x="79" y="5"/>
                          <a:pt x="79" y="7"/>
                        </a:cubicBezTo>
                        <a:cubicBezTo>
                          <a:pt x="78" y="8"/>
                          <a:pt x="75" y="10"/>
                          <a:pt x="76" y="11"/>
                        </a:cubicBezTo>
                        <a:cubicBezTo>
                          <a:pt x="77" y="11"/>
                          <a:pt x="79" y="13"/>
                          <a:pt x="80" y="12"/>
                        </a:cubicBezTo>
                        <a:cubicBezTo>
                          <a:pt x="81" y="11"/>
                          <a:pt x="81" y="11"/>
                          <a:pt x="81" y="13"/>
                        </a:cubicBezTo>
                        <a:cubicBezTo>
                          <a:pt x="81" y="15"/>
                          <a:pt x="83" y="16"/>
                          <a:pt x="81" y="16"/>
                        </a:cubicBezTo>
                        <a:cubicBezTo>
                          <a:pt x="79" y="16"/>
                          <a:pt x="78" y="20"/>
                          <a:pt x="77" y="19"/>
                        </a:cubicBezTo>
                        <a:cubicBezTo>
                          <a:pt x="76" y="18"/>
                          <a:pt x="77" y="14"/>
                          <a:pt x="76" y="16"/>
                        </a:cubicBezTo>
                        <a:cubicBezTo>
                          <a:pt x="75" y="17"/>
                          <a:pt x="72" y="18"/>
                          <a:pt x="72" y="20"/>
                        </a:cubicBezTo>
                        <a:cubicBezTo>
                          <a:pt x="72" y="21"/>
                          <a:pt x="71" y="25"/>
                          <a:pt x="74" y="24"/>
                        </a:cubicBezTo>
                        <a:cubicBezTo>
                          <a:pt x="76" y="23"/>
                          <a:pt x="80" y="20"/>
                          <a:pt x="82" y="21"/>
                        </a:cubicBezTo>
                        <a:cubicBezTo>
                          <a:pt x="83" y="22"/>
                          <a:pt x="86" y="22"/>
                          <a:pt x="85" y="23"/>
                        </a:cubicBezTo>
                        <a:cubicBezTo>
                          <a:pt x="84" y="23"/>
                          <a:pt x="77" y="24"/>
                          <a:pt x="75" y="25"/>
                        </a:cubicBezTo>
                        <a:cubicBezTo>
                          <a:pt x="73" y="27"/>
                          <a:pt x="70" y="29"/>
                          <a:pt x="70" y="28"/>
                        </a:cubicBezTo>
                        <a:cubicBezTo>
                          <a:pt x="70" y="26"/>
                          <a:pt x="71" y="21"/>
                          <a:pt x="70" y="21"/>
                        </a:cubicBezTo>
                        <a:cubicBezTo>
                          <a:pt x="69" y="20"/>
                          <a:pt x="68" y="19"/>
                          <a:pt x="69" y="18"/>
                        </a:cubicBezTo>
                        <a:cubicBezTo>
                          <a:pt x="71" y="17"/>
                          <a:pt x="76" y="13"/>
                          <a:pt x="74" y="12"/>
                        </a:cubicBezTo>
                        <a:cubicBezTo>
                          <a:pt x="73" y="12"/>
                          <a:pt x="69" y="12"/>
                          <a:pt x="69" y="13"/>
                        </a:cubicBezTo>
                        <a:cubicBezTo>
                          <a:pt x="68" y="14"/>
                          <a:pt x="65" y="18"/>
                          <a:pt x="65" y="16"/>
                        </a:cubicBezTo>
                        <a:cubicBezTo>
                          <a:pt x="65" y="14"/>
                          <a:pt x="67" y="8"/>
                          <a:pt x="68" y="8"/>
                        </a:cubicBezTo>
                        <a:cubicBezTo>
                          <a:pt x="70" y="8"/>
                          <a:pt x="75" y="12"/>
                          <a:pt x="73" y="10"/>
                        </a:cubicBezTo>
                        <a:cubicBezTo>
                          <a:pt x="72" y="7"/>
                          <a:pt x="75" y="6"/>
                          <a:pt x="76" y="5"/>
                        </a:cubicBezTo>
                        <a:cubicBezTo>
                          <a:pt x="76" y="4"/>
                          <a:pt x="82" y="3"/>
                          <a:pt x="80" y="2"/>
                        </a:cubicBezTo>
                        <a:cubicBezTo>
                          <a:pt x="79" y="0"/>
                          <a:pt x="77" y="0"/>
                          <a:pt x="75" y="1"/>
                        </a:cubicBezTo>
                        <a:cubicBezTo>
                          <a:pt x="74" y="1"/>
                          <a:pt x="70" y="6"/>
                          <a:pt x="70" y="5"/>
                        </a:cubicBezTo>
                        <a:cubicBezTo>
                          <a:pt x="70" y="4"/>
                          <a:pt x="69" y="0"/>
                          <a:pt x="68" y="2"/>
                        </a:cubicBezTo>
                        <a:cubicBezTo>
                          <a:pt x="66" y="5"/>
                          <a:pt x="63" y="8"/>
                          <a:pt x="62" y="9"/>
                        </a:cubicBezTo>
                        <a:cubicBezTo>
                          <a:pt x="61" y="9"/>
                          <a:pt x="59" y="10"/>
                          <a:pt x="61" y="11"/>
                        </a:cubicBezTo>
                        <a:cubicBezTo>
                          <a:pt x="63" y="12"/>
                          <a:pt x="63" y="13"/>
                          <a:pt x="62" y="13"/>
                        </a:cubicBezTo>
                        <a:cubicBezTo>
                          <a:pt x="61" y="13"/>
                          <a:pt x="59" y="16"/>
                          <a:pt x="58" y="16"/>
                        </a:cubicBezTo>
                        <a:cubicBezTo>
                          <a:pt x="57" y="15"/>
                          <a:pt x="55" y="12"/>
                          <a:pt x="54" y="13"/>
                        </a:cubicBezTo>
                        <a:cubicBezTo>
                          <a:pt x="56" y="16"/>
                          <a:pt x="54" y="18"/>
                          <a:pt x="53" y="19"/>
                        </a:cubicBezTo>
                        <a:cubicBezTo>
                          <a:pt x="52" y="20"/>
                          <a:pt x="52" y="22"/>
                          <a:pt x="52" y="23"/>
                        </a:cubicBezTo>
                        <a:cubicBezTo>
                          <a:pt x="52" y="23"/>
                          <a:pt x="50" y="27"/>
                          <a:pt x="48" y="27"/>
                        </a:cubicBezTo>
                        <a:cubicBezTo>
                          <a:pt x="47" y="27"/>
                          <a:pt x="44" y="31"/>
                          <a:pt x="44" y="31"/>
                        </a:cubicBezTo>
                        <a:cubicBezTo>
                          <a:pt x="43" y="32"/>
                          <a:pt x="42" y="36"/>
                          <a:pt x="41" y="36"/>
                        </a:cubicBezTo>
                        <a:cubicBezTo>
                          <a:pt x="40" y="35"/>
                          <a:pt x="39" y="41"/>
                          <a:pt x="35" y="39"/>
                        </a:cubicBezTo>
                        <a:cubicBezTo>
                          <a:pt x="35" y="39"/>
                          <a:pt x="35" y="41"/>
                          <a:pt x="35" y="42"/>
                        </a:cubicBezTo>
                        <a:cubicBezTo>
                          <a:pt x="35" y="43"/>
                          <a:pt x="33" y="45"/>
                          <a:pt x="33" y="45"/>
                        </a:cubicBezTo>
                        <a:cubicBezTo>
                          <a:pt x="32" y="46"/>
                          <a:pt x="34" y="47"/>
                          <a:pt x="34" y="47"/>
                        </a:cubicBezTo>
                        <a:cubicBezTo>
                          <a:pt x="35" y="48"/>
                          <a:pt x="32" y="49"/>
                          <a:pt x="32" y="50"/>
                        </a:cubicBezTo>
                        <a:cubicBezTo>
                          <a:pt x="33" y="51"/>
                          <a:pt x="30" y="50"/>
                          <a:pt x="29" y="50"/>
                        </a:cubicBezTo>
                        <a:cubicBezTo>
                          <a:pt x="28" y="50"/>
                          <a:pt x="28" y="52"/>
                          <a:pt x="28" y="53"/>
                        </a:cubicBezTo>
                        <a:cubicBezTo>
                          <a:pt x="28" y="54"/>
                          <a:pt x="25" y="57"/>
                          <a:pt x="24" y="57"/>
                        </a:cubicBezTo>
                        <a:cubicBezTo>
                          <a:pt x="23" y="57"/>
                          <a:pt x="22" y="58"/>
                          <a:pt x="22" y="60"/>
                        </a:cubicBezTo>
                        <a:cubicBezTo>
                          <a:pt x="22" y="61"/>
                          <a:pt x="20" y="63"/>
                          <a:pt x="19" y="64"/>
                        </a:cubicBezTo>
                        <a:cubicBezTo>
                          <a:pt x="19" y="65"/>
                          <a:pt x="17" y="66"/>
                          <a:pt x="17" y="66"/>
                        </a:cubicBezTo>
                        <a:cubicBezTo>
                          <a:pt x="16" y="67"/>
                          <a:pt x="14" y="69"/>
                          <a:pt x="14" y="70"/>
                        </a:cubicBezTo>
                        <a:cubicBezTo>
                          <a:pt x="14" y="70"/>
                          <a:pt x="11" y="73"/>
                          <a:pt x="10" y="74"/>
                        </a:cubicBezTo>
                        <a:cubicBezTo>
                          <a:pt x="9" y="74"/>
                          <a:pt x="10" y="77"/>
                          <a:pt x="9" y="77"/>
                        </a:cubicBezTo>
                        <a:cubicBezTo>
                          <a:pt x="8" y="78"/>
                          <a:pt x="9" y="80"/>
                          <a:pt x="10" y="81"/>
                        </a:cubicBezTo>
                        <a:cubicBezTo>
                          <a:pt x="10" y="81"/>
                          <a:pt x="6" y="86"/>
                          <a:pt x="5" y="87"/>
                        </a:cubicBezTo>
                        <a:cubicBezTo>
                          <a:pt x="5" y="88"/>
                          <a:pt x="2" y="89"/>
                          <a:pt x="1" y="89"/>
                        </a:cubicBezTo>
                        <a:cubicBezTo>
                          <a:pt x="1" y="90"/>
                          <a:pt x="2" y="91"/>
                          <a:pt x="2" y="91"/>
                        </a:cubicBezTo>
                        <a:cubicBezTo>
                          <a:pt x="2" y="91"/>
                          <a:pt x="1" y="96"/>
                          <a:pt x="0" y="97"/>
                        </a:cubicBezTo>
                        <a:cubicBezTo>
                          <a:pt x="0" y="97"/>
                          <a:pt x="0" y="99"/>
                          <a:pt x="1" y="99"/>
                        </a:cubicBezTo>
                        <a:cubicBezTo>
                          <a:pt x="1" y="99"/>
                          <a:pt x="3" y="101"/>
                          <a:pt x="4" y="101"/>
                        </a:cubicBezTo>
                        <a:cubicBezTo>
                          <a:pt x="4" y="100"/>
                          <a:pt x="5" y="99"/>
                          <a:pt x="6" y="100"/>
                        </a:cubicBezTo>
                        <a:cubicBezTo>
                          <a:pt x="7" y="101"/>
                          <a:pt x="8" y="102"/>
                          <a:pt x="7" y="103"/>
                        </a:cubicBezTo>
                        <a:cubicBezTo>
                          <a:pt x="7" y="103"/>
                          <a:pt x="7" y="104"/>
                          <a:pt x="7" y="105"/>
                        </a:cubicBezTo>
                        <a:cubicBezTo>
                          <a:pt x="7" y="106"/>
                          <a:pt x="6" y="107"/>
                          <a:pt x="7" y="107"/>
                        </a:cubicBezTo>
                        <a:cubicBezTo>
                          <a:pt x="8" y="107"/>
                          <a:pt x="10" y="108"/>
                          <a:pt x="9" y="108"/>
                        </a:cubicBezTo>
                        <a:cubicBezTo>
                          <a:pt x="9" y="109"/>
                          <a:pt x="7" y="110"/>
                          <a:pt x="8" y="111"/>
                        </a:cubicBezTo>
                        <a:cubicBezTo>
                          <a:pt x="9" y="112"/>
                          <a:pt x="9" y="113"/>
                          <a:pt x="10" y="113"/>
                        </a:cubicBezTo>
                        <a:cubicBezTo>
                          <a:pt x="12" y="113"/>
                          <a:pt x="13" y="112"/>
                          <a:pt x="13" y="113"/>
                        </a:cubicBezTo>
                        <a:cubicBezTo>
                          <a:pt x="13" y="114"/>
                          <a:pt x="12" y="116"/>
                          <a:pt x="13" y="117"/>
                        </a:cubicBezTo>
                        <a:cubicBezTo>
                          <a:pt x="14" y="117"/>
                          <a:pt x="18" y="119"/>
                          <a:pt x="17" y="120"/>
                        </a:cubicBezTo>
                        <a:cubicBezTo>
                          <a:pt x="17" y="120"/>
                          <a:pt x="14" y="123"/>
                          <a:pt x="16" y="123"/>
                        </a:cubicBezTo>
                        <a:cubicBezTo>
                          <a:pt x="18" y="123"/>
                          <a:pt x="19" y="124"/>
                          <a:pt x="19" y="125"/>
                        </a:cubicBezTo>
                        <a:cubicBezTo>
                          <a:pt x="19" y="125"/>
                          <a:pt x="20" y="127"/>
                          <a:pt x="21" y="126"/>
                        </a:cubicBezTo>
                        <a:cubicBezTo>
                          <a:pt x="22" y="126"/>
                          <a:pt x="26" y="122"/>
                          <a:pt x="27" y="121"/>
                        </a:cubicBezTo>
                        <a:cubicBezTo>
                          <a:pt x="27" y="121"/>
                          <a:pt x="31" y="117"/>
                          <a:pt x="30" y="116"/>
                        </a:cubicBezTo>
                        <a:cubicBezTo>
                          <a:pt x="30" y="116"/>
                          <a:pt x="27" y="115"/>
                          <a:pt x="28" y="115"/>
                        </a:cubicBezTo>
                        <a:cubicBezTo>
                          <a:pt x="29" y="114"/>
                          <a:pt x="33" y="110"/>
                          <a:pt x="34" y="109"/>
                        </a:cubicBezTo>
                        <a:cubicBezTo>
                          <a:pt x="35" y="109"/>
                          <a:pt x="39" y="106"/>
                          <a:pt x="40" y="106"/>
                        </a:cubicBezTo>
                        <a:cubicBezTo>
                          <a:pt x="41" y="106"/>
                          <a:pt x="43" y="105"/>
                          <a:pt x="44" y="104"/>
                        </a:cubicBezTo>
                        <a:cubicBezTo>
                          <a:pt x="44" y="104"/>
                          <a:pt x="46" y="102"/>
                          <a:pt x="46" y="101"/>
                        </a:cubicBezTo>
                        <a:cubicBezTo>
                          <a:pt x="45" y="100"/>
                          <a:pt x="44" y="97"/>
                          <a:pt x="45" y="97"/>
                        </a:cubicBezTo>
                        <a:cubicBezTo>
                          <a:pt x="46" y="96"/>
                          <a:pt x="47" y="93"/>
                          <a:pt x="48" y="93"/>
                        </a:cubicBezTo>
                        <a:cubicBezTo>
                          <a:pt x="48" y="93"/>
                          <a:pt x="53" y="90"/>
                          <a:pt x="54" y="89"/>
                        </a:cubicBezTo>
                        <a:cubicBezTo>
                          <a:pt x="55" y="89"/>
                          <a:pt x="56" y="89"/>
                          <a:pt x="56" y="88"/>
                        </a:cubicBezTo>
                        <a:cubicBezTo>
                          <a:pt x="57" y="87"/>
                          <a:pt x="59" y="86"/>
                          <a:pt x="59" y="86"/>
                        </a:cubicBezTo>
                        <a:cubicBezTo>
                          <a:pt x="60" y="86"/>
                          <a:pt x="60" y="85"/>
                          <a:pt x="60" y="84"/>
                        </a:cubicBezTo>
                        <a:cubicBezTo>
                          <a:pt x="60" y="84"/>
                          <a:pt x="60" y="81"/>
                          <a:pt x="61" y="81"/>
                        </a:cubicBezTo>
                        <a:cubicBezTo>
                          <a:pt x="62" y="81"/>
                          <a:pt x="64" y="84"/>
                          <a:pt x="64" y="85"/>
                        </a:cubicBezTo>
                        <a:cubicBezTo>
                          <a:pt x="64" y="86"/>
                          <a:pt x="65" y="86"/>
                          <a:pt x="66" y="85"/>
                        </a:cubicBezTo>
                        <a:cubicBezTo>
                          <a:pt x="66" y="84"/>
                          <a:pt x="67" y="82"/>
                          <a:pt x="68" y="83"/>
                        </a:cubicBezTo>
                        <a:cubicBezTo>
                          <a:pt x="68" y="83"/>
                          <a:pt x="70" y="83"/>
                          <a:pt x="71" y="83"/>
                        </a:cubicBezTo>
                        <a:cubicBezTo>
                          <a:pt x="72" y="82"/>
                          <a:pt x="73" y="81"/>
                          <a:pt x="73" y="82"/>
                        </a:cubicBezTo>
                        <a:cubicBezTo>
                          <a:pt x="74" y="82"/>
                          <a:pt x="76" y="84"/>
                          <a:pt x="77" y="84"/>
                        </a:cubicBezTo>
                        <a:cubicBezTo>
                          <a:pt x="78" y="84"/>
                          <a:pt x="79" y="83"/>
                          <a:pt x="81" y="85"/>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4" name="Freeform 11">
                    <a:extLst>
                      <a:ext uri="{FF2B5EF4-FFF2-40B4-BE49-F238E27FC236}">
                        <a16:creationId xmlns:a16="http://schemas.microsoft.com/office/drawing/2014/main" id="{11AB00FD-71FE-442F-B674-13BFA7464793}"/>
                      </a:ext>
                    </a:extLst>
                  </p:cNvPr>
                  <p:cNvSpPr>
                    <a:spLocks/>
                  </p:cNvSpPr>
                  <p:nvPr/>
                </p:nvSpPr>
                <p:spPr bwMode="auto">
                  <a:xfrm>
                    <a:off x="3502894" y="3416954"/>
                    <a:ext cx="26386" cy="27534"/>
                  </a:xfrm>
                  <a:custGeom>
                    <a:avLst/>
                    <a:gdLst>
                      <a:gd name="T0" fmla="*/ 0 w 6"/>
                      <a:gd name="T1" fmla="*/ 5 h 6"/>
                      <a:gd name="T2" fmla="*/ 6 w 6"/>
                      <a:gd name="T3" fmla="*/ 1 h 6"/>
                      <a:gd name="T4" fmla="*/ 3 w 6"/>
                      <a:gd name="T5" fmla="*/ 1 h 6"/>
                      <a:gd name="T6" fmla="*/ 0 w 6"/>
                      <a:gd name="T7" fmla="*/ 5 h 6"/>
                    </a:gdLst>
                    <a:ahLst/>
                    <a:cxnLst>
                      <a:cxn ang="0">
                        <a:pos x="T0" y="T1"/>
                      </a:cxn>
                      <a:cxn ang="0">
                        <a:pos x="T2" y="T3"/>
                      </a:cxn>
                      <a:cxn ang="0">
                        <a:pos x="T4" y="T5"/>
                      </a:cxn>
                      <a:cxn ang="0">
                        <a:pos x="T6" y="T7"/>
                      </a:cxn>
                    </a:cxnLst>
                    <a:rect l="0" t="0" r="r" b="b"/>
                    <a:pathLst>
                      <a:path w="6" h="6">
                        <a:moveTo>
                          <a:pt x="0" y="5"/>
                        </a:moveTo>
                        <a:cubicBezTo>
                          <a:pt x="1" y="6"/>
                          <a:pt x="6" y="2"/>
                          <a:pt x="6" y="1"/>
                        </a:cubicBezTo>
                        <a:cubicBezTo>
                          <a:pt x="6" y="0"/>
                          <a:pt x="4" y="0"/>
                          <a:pt x="3" y="1"/>
                        </a:cubicBezTo>
                        <a:cubicBezTo>
                          <a:pt x="3" y="1"/>
                          <a:pt x="0" y="4"/>
                          <a:pt x="0" y="5"/>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5" name="Freeform 12">
                    <a:extLst>
                      <a:ext uri="{FF2B5EF4-FFF2-40B4-BE49-F238E27FC236}">
                        <a16:creationId xmlns:a16="http://schemas.microsoft.com/office/drawing/2014/main" id="{80C65C4A-6E70-4755-B53C-51BC23098D01}"/>
                      </a:ext>
                    </a:extLst>
                  </p:cNvPr>
                  <p:cNvSpPr>
                    <a:spLocks/>
                  </p:cNvSpPr>
                  <p:nvPr/>
                </p:nvSpPr>
                <p:spPr bwMode="auto">
                  <a:xfrm>
                    <a:off x="3440943" y="3373359"/>
                    <a:ext cx="464629" cy="331550"/>
                  </a:xfrm>
                  <a:custGeom>
                    <a:avLst/>
                    <a:gdLst>
                      <a:gd name="T0" fmla="*/ 32 w 105"/>
                      <a:gd name="T1" fmla="*/ 1 h 75"/>
                      <a:gd name="T2" fmla="*/ 26 w 105"/>
                      <a:gd name="T3" fmla="*/ 13 h 75"/>
                      <a:gd name="T4" fmla="*/ 22 w 105"/>
                      <a:gd name="T5" fmla="*/ 15 h 75"/>
                      <a:gd name="T6" fmla="*/ 19 w 105"/>
                      <a:gd name="T7" fmla="*/ 21 h 75"/>
                      <a:gd name="T8" fmla="*/ 15 w 105"/>
                      <a:gd name="T9" fmla="*/ 28 h 75"/>
                      <a:gd name="T10" fmla="*/ 14 w 105"/>
                      <a:gd name="T11" fmla="*/ 30 h 75"/>
                      <a:gd name="T12" fmla="*/ 15 w 105"/>
                      <a:gd name="T13" fmla="*/ 33 h 75"/>
                      <a:gd name="T14" fmla="*/ 11 w 105"/>
                      <a:gd name="T15" fmla="*/ 33 h 75"/>
                      <a:gd name="T16" fmla="*/ 5 w 105"/>
                      <a:gd name="T17" fmla="*/ 41 h 75"/>
                      <a:gd name="T18" fmla="*/ 0 w 105"/>
                      <a:gd name="T19" fmla="*/ 45 h 75"/>
                      <a:gd name="T20" fmla="*/ 1 w 105"/>
                      <a:gd name="T21" fmla="*/ 49 h 75"/>
                      <a:gd name="T22" fmla="*/ 6 w 105"/>
                      <a:gd name="T23" fmla="*/ 53 h 75"/>
                      <a:gd name="T24" fmla="*/ 10 w 105"/>
                      <a:gd name="T25" fmla="*/ 48 h 75"/>
                      <a:gd name="T26" fmla="*/ 12 w 105"/>
                      <a:gd name="T27" fmla="*/ 43 h 75"/>
                      <a:gd name="T28" fmla="*/ 16 w 105"/>
                      <a:gd name="T29" fmla="*/ 45 h 75"/>
                      <a:gd name="T30" fmla="*/ 14 w 105"/>
                      <a:gd name="T31" fmla="*/ 50 h 75"/>
                      <a:gd name="T32" fmla="*/ 13 w 105"/>
                      <a:gd name="T33" fmla="*/ 52 h 75"/>
                      <a:gd name="T34" fmla="*/ 14 w 105"/>
                      <a:gd name="T35" fmla="*/ 55 h 75"/>
                      <a:gd name="T36" fmla="*/ 15 w 105"/>
                      <a:gd name="T37" fmla="*/ 57 h 75"/>
                      <a:gd name="T38" fmla="*/ 18 w 105"/>
                      <a:gd name="T39" fmla="*/ 59 h 75"/>
                      <a:gd name="T40" fmla="*/ 24 w 105"/>
                      <a:gd name="T41" fmla="*/ 55 h 75"/>
                      <a:gd name="T42" fmla="*/ 29 w 105"/>
                      <a:gd name="T43" fmla="*/ 56 h 75"/>
                      <a:gd name="T44" fmla="*/ 30 w 105"/>
                      <a:gd name="T45" fmla="*/ 55 h 75"/>
                      <a:gd name="T46" fmla="*/ 35 w 105"/>
                      <a:gd name="T47" fmla="*/ 61 h 75"/>
                      <a:gd name="T48" fmla="*/ 33 w 105"/>
                      <a:gd name="T49" fmla="*/ 67 h 75"/>
                      <a:gd name="T50" fmla="*/ 36 w 105"/>
                      <a:gd name="T51" fmla="*/ 72 h 75"/>
                      <a:gd name="T52" fmla="*/ 39 w 105"/>
                      <a:gd name="T53" fmla="*/ 74 h 75"/>
                      <a:gd name="T54" fmla="*/ 45 w 105"/>
                      <a:gd name="T55" fmla="*/ 71 h 75"/>
                      <a:gd name="T56" fmla="*/ 49 w 105"/>
                      <a:gd name="T57" fmla="*/ 69 h 75"/>
                      <a:gd name="T58" fmla="*/ 55 w 105"/>
                      <a:gd name="T59" fmla="*/ 65 h 75"/>
                      <a:gd name="T60" fmla="*/ 64 w 105"/>
                      <a:gd name="T61" fmla="*/ 58 h 75"/>
                      <a:gd name="T62" fmla="*/ 67 w 105"/>
                      <a:gd name="T63" fmla="*/ 57 h 75"/>
                      <a:gd name="T64" fmla="*/ 72 w 105"/>
                      <a:gd name="T65" fmla="*/ 54 h 75"/>
                      <a:gd name="T66" fmla="*/ 78 w 105"/>
                      <a:gd name="T67" fmla="*/ 48 h 75"/>
                      <a:gd name="T68" fmla="*/ 82 w 105"/>
                      <a:gd name="T69" fmla="*/ 43 h 75"/>
                      <a:gd name="T70" fmla="*/ 84 w 105"/>
                      <a:gd name="T71" fmla="*/ 40 h 75"/>
                      <a:gd name="T72" fmla="*/ 88 w 105"/>
                      <a:gd name="T73" fmla="*/ 34 h 75"/>
                      <a:gd name="T74" fmla="*/ 93 w 105"/>
                      <a:gd name="T75" fmla="*/ 26 h 75"/>
                      <a:gd name="T76" fmla="*/ 96 w 105"/>
                      <a:gd name="T77" fmla="*/ 21 h 75"/>
                      <a:gd name="T78" fmla="*/ 98 w 105"/>
                      <a:gd name="T79" fmla="*/ 17 h 75"/>
                      <a:gd name="T80" fmla="*/ 101 w 105"/>
                      <a:gd name="T81" fmla="*/ 12 h 75"/>
                      <a:gd name="T82" fmla="*/ 105 w 105"/>
                      <a:gd name="T83" fmla="*/ 4 h 75"/>
                      <a:gd name="T84" fmla="*/ 98 w 105"/>
                      <a:gd name="T85" fmla="*/ 2 h 75"/>
                      <a:gd name="T86" fmla="*/ 91 w 105"/>
                      <a:gd name="T87" fmla="*/ 1 h 75"/>
                      <a:gd name="T88" fmla="*/ 88 w 105"/>
                      <a:gd name="T89" fmla="*/ 5 h 75"/>
                      <a:gd name="T90" fmla="*/ 83 w 105"/>
                      <a:gd name="T91" fmla="*/ 5 h 75"/>
                      <a:gd name="T92" fmla="*/ 81 w 105"/>
                      <a:gd name="T93" fmla="*/ 8 h 75"/>
                      <a:gd name="T94" fmla="*/ 78 w 105"/>
                      <a:gd name="T95" fmla="*/ 7 h 75"/>
                      <a:gd name="T96" fmla="*/ 76 w 105"/>
                      <a:gd name="T97" fmla="*/ 9 h 75"/>
                      <a:gd name="T98" fmla="*/ 73 w 105"/>
                      <a:gd name="T99" fmla="*/ 8 h 75"/>
                      <a:gd name="T100" fmla="*/ 71 w 105"/>
                      <a:gd name="T101" fmla="*/ 8 h 75"/>
                      <a:gd name="T102" fmla="*/ 71 w 105"/>
                      <a:gd name="T103" fmla="*/ 3 h 75"/>
                      <a:gd name="T104" fmla="*/ 66 w 105"/>
                      <a:gd name="T105" fmla="*/ 2 h 75"/>
                      <a:gd name="T106" fmla="*/ 62 w 105"/>
                      <a:gd name="T107" fmla="*/ 6 h 75"/>
                      <a:gd name="T108" fmla="*/ 53 w 105"/>
                      <a:gd name="T109" fmla="*/ 2 h 75"/>
                      <a:gd name="T110" fmla="*/ 50 w 105"/>
                      <a:gd name="T111" fmla="*/ 5 h 75"/>
                      <a:gd name="T112" fmla="*/ 45 w 105"/>
                      <a:gd name="T113" fmla="*/ 4 h 75"/>
                      <a:gd name="T114" fmla="*/ 43 w 105"/>
                      <a:gd name="T115" fmla="*/ 6 h 75"/>
                      <a:gd name="T116" fmla="*/ 36 w 105"/>
                      <a:gd name="T117" fmla="*/ 6 h 75"/>
                      <a:gd name="T118" fmla="*/ 36 w 105"/>
                      <a:gd name="T119" fmla="*/ 3 h 75"/>
                      <a:gd name="T120" fmla="*/ 32 w 105"/>
                      <a:gd name="T121"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 h="75">
                        <a:moveTo>
                          <a:pt x="32" y="1"/>
                        </a:moveTo>
                        <a:cubicBezTo>
                          <a:pt x="31" y="3"/>
                          <a:pt x="27" y="12"/>
                          <a:pt x="26" y="13"/>
                        </a:cubicBezTo>
                        <a:cubicBezTo>
                          <a:pt x="25" y="14"/>
                          <a:pt x="22" y="14"/>
                          <a:pt x="22" y="15"/>
                        </a:cubicBezTo>
                        <a:cubicBezTo>
                          <a:pt x="22" y="16"/>
                          <a:pt x="20" y="20"/>
                          <a:pt x="19" y="21"/>
                        </a:cubicBezTo>
                        <a:cubicBezTo>
                          <a:pt x="19" y="23"/>
                          <a:pt x="16" y="27"/>
                          <a:pt x="15" y="28"/>
                        </a:cubicBezTo>
                        <a:cubicBezTo>
                          <a:pt x="14" y="28"/>
                          <a:pt x="14" y="29"/>
                          <a:pt x="14" y="30"/>
                        </a:cubicBezTo>
                        <a:cubicBezTo>
                          <a:pt x="15" y="31"/>
                          <a:pt x="16" y="32"/>
                          <a:pt x="15" y="33"/>
                        </a:cubicBezTo>
                        <a:cubicBezTo>
                          <a:pt x="13" y="33"/>
                          <a:pt x="12" y="32"/>
                          <a:pt x="11" y="33"/>
                        </a:cubicBezTo>
                        <a:cubicBezTo>
                          <a:pt x="10" y="34"/>
                          <a:pt x="6" y="41"/>
                          <a:pt x="5" y="41"/>
                        </a:cubicBezTo>
                        <a:cubicBezTo>
                          <a:pt x="4" y="42"/>
                          <a:pt x="0" y="43"/>
                          <a:pt x="0" y="45"/>
                        </a:cubicBezTo>
                        <a:cubicBezTo>
                          <a:pt x="0" y="46"/>
                          <a:pt x="0" y="47"/>
                          <a:pt x="1" y="49"/>
                        </a:cubicBezTo>
                        <a:cubicBezTo>
                          <a:pt x="2" y="50"/>
                          <a:pt x="5" y="53"/>
                          <a:pt x="6" y="53"/>
                        </a:cubicBezTo>
                        <a:cubicBezTo>
                          <a:pt x="8" y="52"/>
                          <a:pt x="10" y="49"/>
                          <a:pt x="10" y="48"/>
                        </a:cubicBezTo>
                        <a:cubicBezTo>
                          <a:pt x="10" y="47"/>
                          <a:pt x="10" y="44"/>
                          <a:pt x="12" y="43"/>
                        </a:cubicBezTo>
                        <a:cubicBezTo>
                          <a:pt x="14" y="42"/>
                          <a:pt x="17" y="44"/>
                          <a:pt x="16" y="45"/>
                        </a:cubicBezTo>
                        <a:cubicBezTo>
                          <a:pt x="16" y="47"/>
                          <a:pt x="15" y="49"/>
                          <a:pt x="14" y="50"/>
                        </a:cubicBezTo>
                        <a:cubicBezTo>
                          <a:pt x="13" y="51"/>
                          <a:pt x="11" y="51"/>
                          <a:pt x="13" y="52"/>
                        </a:cubicBezTo>
                        <a:cubicBezTo>
                          <a:pt x="14" y="53"/>
                          <a:pt x="14" y="54"/>
                          <a:pt x="14" y="55"/>
                        </a:cubicBezTo>
                        <a:cubicBezTo>
                          <a:pt x="14" y="56"/>
                          <a:pt x="13" y="57"/>
                          <a:pt x="15" y="57"/>
                        </a:cubicBezTo>
                        <a:cubicBezTo>
                          <a:pt x="16" y="58"/>
                          <a:pt x="17" y="59"/>
                          <a:pt x="18" y="59"/>
                        </a:cubicBezTo>
                        <a:cubicBezTo>
                          <a:pt x="19" y="58"/>
                          <a:pt x="22" y="55"/>
                          <a:pt x="24" y="55"/>
                        </a:cubicBezTo>
                        <a:cubicBezTo>
                          <a:pt x="26" y="55"/>
                          <a:pt x="29" y="56"/>
                          <a:pt x="29" y="56"/>
                        </a:cubicBezTo>
                        <a:cubicBezTo>
                          <a:pt x="29" y="55"/>
                          <a:pt x="30" y="52"/>
                          <a:pt x="30" y="55"/>
                        </a:cubicBezTo>
                        <a:cubicBezTo>
                          <a:pt x="31" y="57"/>
                          <a:pt x="35" y="60"/>
                          <a:pt x="35" y="61"/>
                        </a:cubicBezTo>
                        <a:cubicBezTo>
                          <a:pt x="34" y="63"/>
                          <a:pt x="33" y="65"/>
                          <a:pt x="33" y="67"/>
                        </a:cubicBezTo>
                        <a:cubicBezTo>
                          <a:pt x="34" y="68"/>
                          <a:pt x="35" y="71"/>
                          <a:pt x="36" y="72"/>
                        </a:cubicBezTo>
                        <a:cubicBezTo>
                          <a:pt x="36" y="73"/>
                          <a:pt x="38" y="75"/>
                          <a:pt x="39" y="74"/>
                        </a:cubicBezTo>
                        <a:cubicBezTo>
                          <a:pt x="40" y="74"/>
                          <a:pt x="44" y="71"/>
                          <a:pt x="45" y="71"/>
                        </a:cubicBezTo>
                        <a:cubicBezTo>
                          <a:pt x="47" y="71"/>
                          <a:pt x="48" y="70"/>
                          <a:pt x="49" y="69"/>
                        </a:cubicBezTo>
                        <a:cubicBezTo>
                          <a:pt x="51" y="68"/>
                          <a:pt x="54" y="65"/>
                          <a:pt x="55" y="65"/>
                        </a:cubicBezTo>
                        <a:cubicBezTo>
                          <a:pt x="57" y="65"/>
                          <a:pt x="64" y="59"/>
                          <a:pt x="64" y="58"/>
                        </a:cubicBezTo>
                        <a:cubicBezTo>
                          <a:pt x="65" y="57"/>
                          <a:pt x="66" y="58"/>
                          <a:pt x="67" y="57"/>
                        </a:cubicBezTo>
                        <a:cubicBezTo>
                          <a:pt x="68" y="56"/>
                          <a:pt x="70" y="56"/>
                          <a:pt x="72" y="54"/>
                        </a:cubicBezTo>
                        <a:cubicBezTo>
                          <a:pt x="73" y="52"/>
                          <a:pt x="77" y="48"/>
                          <a:pt x="78" y="48"/>
                        </a:cubicBezTo>
                        <a:cubicBezTo>
                          <a:pt x="79" y="47"/>
                          <a:pt x="82" y="44"/>
                          <a:pt x="82" y="43"/>
                        </a:cubicBezTo>
                        <a:cubicBezTo>
                          <a:pt x="82" y="42"/>
                          <a:pt x="83" y="40"/>
                          <a:pt x="84" y="40"/>
                        </a:cubicBezTo>
                        <a:cubicBezTo>
                          <a:pt x="85" y="39"/>
                          <a:pt x="88" y="35"/>
                          <a:pt x="88" y="34"/>
                        </a:cubicBezTo>
                        <a:cubicBezTo>
                          <a:pt x="88" y="33"/>
                          <a:pt x="93" y="27"/>
                          <a:pt x="93" y="26"/>
                        </a:cubicBezTo>
                        <a:cubicBezTo>
                          <a:pt x="93" y="25"/>
                          <a:pt x="95" y="22"/>
                          <a:pt x="96" y="21"/>
                        </a:cubicBezTo>
                        <a:cubicBezTo>
                          <a:pt x="97" y="21"/>
                          <a:pt x="98" y="18"/>
                          <a:pt x="98" y="17"/>
                        </a:cubicBezTo>
                        <a:cubicBezTo>
                          <a:pt x="99" y="17"/>
                          <a:pt x="101" y="14"/>
                          <a:pt x="101" y="12"/>
                        </a:cubicBezTo>
                        <a:cubicBezTo>
                          <a:pt x="101" y="11"/>
                          <a:pt x="104" y="6"/>
                          <a:pt x="105" y="4"/>
                        </a:cubicBezTo>
                        <a:cubicBezTo>
                          <a:pt x="103" y="4"/>
                          <a:pt x="99" y="2"/>
                          <a:pt x="98" y="2"/>
                        </a:cubicBezTo>
                        <a:cubicBezTo>
                          <a:pt x="97" y="2"/>
                          <a:pt x="92" y="0"/>
                          <a:pt x="91" y="1"/>
                        </a:cubicBezTo>
                        <a:cubicBezTo>
                          <a:pt x="91" y="2"/>
                          <a:pt x="89" y="5"/>
                          <a:pt x="88" y="5"/>
                        </a:cubicBezTo>
                        <a:cubicBezTo>
                          <a:pt x="86" y="5"/>
                          <a:pt x="83" y="4"/>
                          <a:pt x="83" y="5"/>
                        </a:cubicBezTo>
                        <a:cubicBezTo>
                          <a:pt x="82" y="6"/>
                          <a:pt x="82" y="9"/>
                          <a:pt x="81" y="8"/>
                        </a:cubicBezTo>
                        <a:cubicBezTo>
                          <a:pt x="79" y="6"/>
                          <a:pt x="78" y="6"/>
                          <a:pt x="78" y="7"/>
                        </a:cubicBezTo>
                        <a:cubicBezTo>
                          <a:pt x="78" y="8"/>
                          <a:pt x="78" y="10"/>
                          <a:pt x="76" y="9"/>
                        </a:cubicBezTo>
                        <a:cubicBezTo>
                          <a:pt x="75" y="8"/>
                          <a:pt x="74" y="8"/>
                          <a:pt x="73" y="8"/>
                        </a:cubicBezTo>
                        <a:cubicBezTo>
                          <a:pt x="73" y="9"/>
                          <a:pt x="72" y="9"/>
                          <a:pt x="71" y="8"/>
                        </a:cubicBezTo>
                        <a:cubicBezTo>
                          <a:pt x="70" y="7"/>
                          <a:pt x="72" y="3"/>
                          <a:pt x="71" y="3"/>
                        </a:cubicBezTo>
                        <a:cubicBezTo>
                          <a:pt x="70" y="3"/>
                          <a:pt x="67" y="1"/>
                          <a:pt x="66" y="2"/>
                        </a:cubicBezTo>
                        <a:cubicBezTo>
                          <a:pt x="66" y="3"/>
                          <a:pt x="63" y="7"/>
                          <a:pt x="62" y="6"/>
                        </a:cubicBezTo>
                        <a:cubicBezTo>
                          <a:pt x="61" y="5"/>
                          <a:pt x="53" y="1"/>
                          <a:pt x="53" y="2"/>
                        </a:cubicBezTo>
                        <a:cubicBezTo>
                          <a:pt x="53" y="2"/>
                          <a:pt x="51" y="6"/>
                          <a:pt x="50" y="5"/>
                        </a:cubicBezTo>
                        <a:cubicBezTo>
                          <a:pt x="49" y="4"/>
                          <a:pt x="45" y="3"/>
                          <a:pt x="45" y="4"/>
                        </a:cubicBezTo>
                        <a:cubicBezTo>
                          <a:pt x="45" y="5"/>
                          <a:pt x="45" y="6"/>
                          <a:pt x="43" y="6"/>
                        </a:cubicBezTo>
                        <a:cubicBezTo>
                          <a:pt x="41" y="6"/>
                          <a:pt x="36" y="7"/>
                          <a:pt x="36" y="6"/>
                        </a:cubicBezTo>
                        <a:cubicBezTo>
                          <a:pt x="36" y="5"/>
                          <a:pt x="37" y="3"/>
                          <a:pt x="36" y="3"/>
                        </a:cubicBezTo>
                        <a:cubicBezTo>
                          <a:pt x="35" y="2"/>
                          <a:pt x="32" y="1"/>
                          <a:pt x="32" y="1"/>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6" name="Freeform 13">
                    <a:extLst>
                      <a:ext uri="{FF2B5EF4-FFF2-40B4-BE49-F238E27FC236}">
                        <a16:creationId xmlns:a16="http://schemas.microsoft.com/office/drawing/2014/main" id="{A79988AE-6AFD-4BC9-A019-74D320A09406}"/>
                      </a:ext>
                    </a:extLst>
                  </p:cNvPr>
                  <p:cNvSpPr>
                    <a:spLocks/>
                  </p:cNvSpPr>
                  <p:nvPr/>
                </p:nvSpPr>
                <p:spPr bwMode="auto">
                  <a:xfrm>
                    <a:off x="4165994" y="2302990"/>
                    <a:ext cx="411857" cy="500194"/>
                  </a:xfrm>
                  <a:custGeom>
                    <a:avLst/>
                    <a:gdLst>
                      <a:gd name="T0" fmla="*/ 41 w 93"/>
                      <a:gd name="T1" fmla="*/ 111 h 113"/>
                      <a:gd name="T2" fmla="*/ 36 w 93"/>
                      <a:gd name="T3" fmla="*/ 108 h 113"/>
                      <a:gd name="T4" fmla="*/ 30 w 93"/>
                      <a:gd name="T5" fmla="*/ 103 h 113"/>
                      <a:gd name="T6" fmla="*/ 24 w 93"/>
                      <a:gd name="T7" fmla="*/ 99 h 113"/>
                      <a:gd name="T8" fmla="*/ 19 w 93"/>
                      <a:gd name="T9" fmla="*/ 91 h 113"/>
                      <a:gd name="T10" fmla="*/ 18 w 93"/>
                      <a:gd name="T11" fmla="*/ 86 h 113"/>
                      <a:gd name="T12" fmla="*/ 9 w 93"/>
                      <a:gd name="T13" fmla="*/ 83 h 113"/>
                      <a:gd name="T14" fmla="*/ 3 w 93"/>
                      <a:gd name="T15" fmla="*/ 83 h 113"/>
                      <a:gd name="T16" fmla="*/ 4 w 93"/>
                      <a:gd name="T17" fmla="*/ 75 h 113"/>
                      <a:gd name="T18" fmla="*/ 7 w 93"/>
                      <a:gd name="T19" fmla="*/ 68 h 113"/>
                      <a:gd name="T20" fmla="*/ 22 w 93"/>
                      <a:gd name="T21" fmla="*/ 58 h 113"/>
                      <a:gd name="T22" fmla="*/ 30 w 93"/>
                      <a:gd name="T23" fmla="*/ 50 h 113"/>
                      <a:gd name="T24" fmla="*/ 38 w 93"/>
                      <a:gd name="T25" fmla="*/ 39 h 113"/>
                      <a:gd name="T26" fmla="*/ 48 w 93"/>
                      <a:gd name="T27" fmla="*/ 45 h 113"/>
                      <a:gd name="T28" fmla="*/ 54 w 93"/>
                      <a:gd name="T29" fmla="*/ 29 h 113"/>
                      <a:gd name="T30" fmla="*/ 62 w 93"/>
                      <a:gd name="T31" fmla="*/ 18 h 113"/>
                      <a:gd name="T32" fmla="*/ 56 w 93"/>
                      <a:gd name="T33" fmla="*/ 16 h 113"/>
                      <a:gd name="T34" fmla="*/ 59 w 93"/>
                      <a:gd name="T35" fmla="*/ 5 h 113"/>
                      <a:gd name="T36" fmla="*/ 64 w 93"/>
                      <a:gd name="T37" fmla="*/ 1 h 113"/>
                      <a:gd name="T38" fmla="*/ 73 w 93"/>
                      <a:gd name="T39" fmla="*/ 1 h 113"/>
                      <a:gd name="T40" fmla="*/ 80 w 93"/>
                      <a:gd name="T41" fmla="*/ 8 h 113"/>
                      <a:gd name="T42" fmla="*/ 93 w 93"/>
                      <a:gd name="T43" fmla="*/ 13 h 113"/>
                      <a:gd name="T44" fmla="*/ 83 w 93"/>
                      <a:gd name="T45" fmla="*/ 22 h 113"/>
                      <a:gd name="T46" fmla="*/ 84 w 93"/>
                      <a:gd name="T47" fmla="*/ 27 h 113"/>
                      <a:gd name="T48" fmla="*/ 77 w 93"/>
                      <a:gd name="T49" fmla="*/ 39 h 113"/>
                      <a:gd name="T50" fmla="*/ 77 w 93"/>
                      <a:gd name="T51" fmla="*/ 48 h 113"/>
                      <a:gd name="T52" fmla="*/ 76 w 93"/>
                      <a:gd name="T53" fmla="*/ 57 h 113"/>
                      <a:gd name="T54" fmla="*/ 74 w 93"/>
                      <a:gd name="T55" fmla="*/ 66 h 113"/>
                      <a:gd name="T56" fmla="*/ 74 w 93"/>
                      <a:gd name="T57" fmla="*/ 73 h 113"/>
                      <a:gd name="T58" fmla="*/ 55 w 93"/>
                      <a:gd name="T59" fmla="*/ 93 h 113"/>
                      <a:gd name="T60" fmla="*/ 49 w 93"/>
                      <a:gd name="T61" fmla="*/ 92 h 113"/>
                      <a:gd name="T62" fmla="*/ 47 w 93"/>
                      <a:gd name="T63" fmla="*/ 101 h 113"/>
                      <a:gd name="T64" fmla="*/ 44 w 93"/>
                      <a:gd name="T6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 h="113">
                        <a:moveTo>
                          <a:pt x="44" y="113"/>
                        </a:moveTo>
                        <a:cubicBezTo>
                          <a:pt x="42" y="113"/>
                          <a:pt x="41" y="112"/>
                          <a:pt x="41" y="111"/>
                        </a:cubicBezTo>
                        <a:cubicBezTo>
                          <a:pt x="41" y="110"/>
                          <a:pt x="40" y="107"/>
                          <a:pt x="39" y="108"/>
                        </a:cubicBezTo>
                        <a:cubicBezTo>
                          <a:pt x="39" y="108"/>
                          <a:pt x="37" y="109"/>
                          <a:pt x="36" y="108"/>
                        </a:cubicBezTo>
                        <a:cubicBezTo>
                          <a:pt x="34" y="107"/>
                          <a:pt x="31" y="108"/>
                          <a:pt x="31" y="107"/>
                        </a:cubicBezTo>
                        <a:cubicBezTo>
                          <a:pt x="31" y="106"/>
                          <a:pt x="31" y="103"/>
                          <a:pt x="30" y="103"/>
                        </a:cubicBezTo>
                        <a:cubicBezTo>
                          <a:pt x="28" y="103"/>
                          <a:pt x="26" y="103"/>
                          <a:pt x="26" y="102"/>
                        </a:cubicBezTo>
                        <a:cubicBezTo>
                          <a:pt x="26" y="101"/>
                          <a:pt x="26" y="99"/>
                          <a:pt x="24" y="99"/>
                        </a:cubicBezTo>
                        <a:cubicBezTo>
                          <a:pt x="23" y="98"/>
                          <a:pt x="22" y="98"/>
                          <a:pt x="21" y="97"/>
                        </a:cubicBezTo>
                        <a:cubicBezTo>
                          <a:pt x="20" y="95"/>
                          <a:pt x="20" y="91"/>
                          <a:pt x="19" y="91"/>
                        </a:cubicBezTo>
                        <a:cubicBezTo>
                          <a:pt x="18" y="91"/>
                          <a:pt x="16" y="90"/>
                          <a:pt x="16" y="89"/>
                        </a:cubicBezTo>
                        <a:cubicBezTo>
                          <a:pt x="17" y="88"/>
                          <a:pt x="19" y="87"/>
                          <a:pt x="18" y="86"/>
                        </a:cubicBezTo>
                        <a:cubicBezTo>
                          <a:pt x="17" y="85"/>
                          <a:pt x="17" y="84"/>
                          <a:pt x="15" y="84"/>
                        </a:cubicBezTo>
                        <a:cubicBezTo>
                          <a:pt x="13" y="84"/>
                          <a:pt x="9" y="81"/>
                          <a:pt x="9" y="83"/>
                        </a:cubicBezTo>
                        <a:cubicBezTo>
                          <a:pt x="9" y="84"/>
                          <a:pt x="10" y="87"/>
                          <a:pt x="9" y="86"/>
                        </a:cubicBezTo>
                        <a:cubicBezTo>
                          <a:pt x="8" y="85"/>
                          <a:pt x="4" y="83"/>
                          <a:pt x="3" y="83"/>
                        </a:cubicBezTo>
                        <a:cubicBezTo>
                          <a:pt x="2" y="82"/>
                          <a:pt x="0" y="82"/>
                          <a:pt x="0" y="79"/>
                        </a:cubicBezTo>
                        <a:cubicBezTo>
                          <a:pt x="1" y="78"/>
                          <a:pt x="3" y="74"/>
                          <a:pt x="4" y="75"/>
                        </a:cubicBezTo>
                        <a:cubicBezTo>
                          <a:pt x="6" y="76"/>
                          <a:pt x="7" y="75"/>
                          <a:pt x="7" y="73"/>
                        </a:cubicBezTo>
                        <a:cubicBezTo>
                          <a:pt x="6" y="72"/>
                          <a:pt x="5" y="69"/>
                          <a:pt x="7" y="68"/>
                        </a:cubicBezTo>
                        <a:cubicBezTo>
                          <a:pt x="9" y="68"/>
                          <a:pt x="14" y="64"/>
                          <a:pt x="15" y="64"/>
                        </a:cubicBezTo>
                        <a:cubicBezTo>
                          <a:pt x="16" y="63"/>
                          <a:pt x="22" y="60"/>
                          <a:pt x="22" y="58"/>
                        </a:cubicBezTo>
                        <a:cubicBezTo>
                          <a:pt x="22" y="57"/>
                          <a:pt x="22" y="52"/>
                          <a:pt x="24" y="52"/>
                        </a:cubicBezTo>
                        <a:cubicBezTo>
                          <a:pt x="26" y="52"/>
                          <a:pt x="29" y="51"/>
                          <a:pt x="30" y="50"/>
                        </a:cubicBezTo>
                        <a:cubicBezTo>
                          <a:pt x="31" y="49"/>
                          <a:pt x="37" y="45"/>
                          <a:pt x="36" y="44"/>
                        </a:cubicBezTo>
                        <a:cubicBezTo>
                          <a:pt x="35" y="43"/>
                          <a:pt x="38" y="39"/>
                          <a:pt x="38" y="39"/>
                        </a:cubicBezTo>
                        <a:cubicBezTo>
                          <a:pt x="38" y="38"/>
                          <a:pt x="38" y="34"/>
                          <a:pt x="40" y="37"/>
                        </a:cubicBezTo>
                        <a:cubicBezTo>
                          <a:pt x="42" y="40"/>
                          <a:pt x="48" y="46"/>
                          <a:pt x="48" y="45"/>
                        </a:cubicBezTo>
                        <a:cubicBezTo>
                          <a:pt x="47" y="43"/>
                          <a:pt x="50" y="37"/>
                          <a:pt x="51" y="36"/>
                        </a:cubicBezTo>
                        <a:cubicBezTo>
                          <a:pt x="52" y="35"/>
                          <a:pt x="53" y="31"/>
                          <a:pt x="54" y="29"/>
                        </a:cubicBezTo>
                        <a:cubicBezTo>
                          <a:pt x="54" y="27"/>
                          <a:pt x="55" y="23"/>
                          <a:pt x="57" y="22"/>
                        </a:cubicBezTo>
                        <a:cubicBezTo>
                          <a:pt x="59" y="22"/>
                          <a:pt x="64" y="19"/>
                          <a:pt x="62" y="18"/>
                        </a:cubicBezTo>
                        <a:cubicBezTo>
                          <a:pt x="61" y="17"/>
                          <a:pt x="61" y="15"/>
                          <a:pt x="60" y="16"/>
                        </a:cubicBezTo>
                        <a:cubicBezTo>
                          <a:pt x="59" y="16"/>
                          <a:pt x="55" y="18"/>
                          <a:pt x="56" y="16"/>
                        </a:cubicBezTo>
                        <a:cubicBezTo>
                          <a:pt x="57" y="14"/>
                          <a:pt x="58" y="11"/>
                          <a:pt x="57" y="10"/>
                        </a:cubicBezTo>
                        <a:cubicBezTo>
                          <a:pt x="57" y="9"/>
                          <a:pt x="56" y="6"/>
                          <a:pt x="59" y="5"/>
                        </a:cubicBezTo>
                        <a:cubicBezTo>
                          <a:pt x="61" y="5"/>
                          <a:pt x="66" y="5"/>
                          <a:pt x="65" y="4"/>
                        </a:cubicBezTo>
                        <a:cubicBezTo>
                          <a:pt x="64" y="3"/>
                          <a:pt x="64" y="1"/>
                          <a:pt x="64" y="1"/>
                        </a:cubicBezTo>
                        <a:cubicBezTo>
                          <a:pt x="65" y="2"/>
                          <a:pt x="69" y="1"/>
                          <a:pt x="69" y="1"/>
                        </a:cubicBezTo>
                        <a:cubicBezTo>
                          <a:pt x="70" y="0"/>
                          <a:pt x="71" y="0"/>
                          <a:pt x="73" y="1"/>
                        </a:cubicBezTo>
                        <a:cubicBezTo>
                          <a:pt x="74" y="3"/>
                          <a:pt x="78" y="2"/>
                          <a:pt x="78" y="3"/>
                        </a:cubicBezTo>
                        <a:cubicBezTo>
                          <a:pt x="78" y="4"/>
                          <a:pt x="79" y="7"/>
                          <a:pt x="80" y="8"/>
                        </a:cubicBezTo>
                        <a:cubicBezTo>
                          <a:pt x="81" y="10"/>
                          <a:pt x="87" y="9"/>
                          <a:pt x="87" y="10"/>
                        </a:cubicBezTo>
                        <a:cubicBezTo>
                          <a:pt x="88" y="10"/>
                          <a:pt x="92" y="13"/>
                          <a:pt x="93" y="13"/>
                        </a:cubicBezTo>
                        <a:cubicBezTo>
                          <a:pt x="93" y="14"/>
                          <a:pt x="90" y="17"/>
                          <a:pt x="89" y="19"/>
                        </a:cubicBezTo>
                        <a:cubicBezTo>
                          <a:pt x="88" y="21"/>
                          <a:pt x="85" y="21"/>
                          <a:pt x="83" y="22"/>
                        </a:cubicBezTo>
                        <a:cubicBezTo>
                          <a:pt x="81" y="24"/>
                          <a:pt x="85" y="22"/>
                          <a:pt x="86" y="22"/>
                        </a:cubicBezTo>
                        <a:cubicBezTo>
                          <a:pt x="87" y="22"/>
                          <a:pt x="84" y="26"/>
                          <a:pt x="84" y="27"/>
                        </a:cubicBezTo>
                        <a:cubicBezTo>
                          <a:pt x="83" y="29"/>
                          <a:pt x="82" y="31"/>
                          <a:pt x="82" y="32"/>
                        </a:cubicBezTo>
                        <a:cubicBezTo>
                          <a:pt x="82" y="33"/>
                          <a:pt x="78" y="39"/>
                          <a:pt x="77" y="39"/>
                        </a:cubicBezTo>
                        <a:cubicBezTo>
                          <a:pt x="77" y="40"/>
                          <a:pt x="79" y="43"/>
                          <a:pt x="80" y="44"/>
                        </a:cubicBezTo>
                        <a:cubicBezTo>
                          <a:pt x="80" y="45"/>
                          <a:pt x="78" y="47"/>
                          <a:pt x="77" y="48"/>
                        </a:cubicBezTo>
                        <a:cubicBezTo>
                          <a:pt x="76" y="48"/>
                          <a:pt x="78" y="51"/>
                          <a:pt x="78" y="51"/>
                        </a:cubicBezTo>
                        <a:cubicBezTo>
                          <a:pt x="79" y="52"/>
                          <a:pt x="76" y="56"/>
                          <a:pt x="76" y="57"/>
                        </a:cubicBezTo>
                        <a:cubicBezTo>
                          <a:pt x="76" y="58"/>
                          <a:pt x="76" y="60"/>
                          <a:pt x="77" y="61"/>
                        </a:cubicBezTo>
                        <a:cubicBezTo>
                          <a:pt x="77" y="61"/>
                          <a:pt x="75" y="65"/>
                          <a:pt x="74" y="66"/>
                        </a:cubicBezTo>
                        <a:cubicBezTo>
                          <a:pt x="74" y="67"/>
                          <a:pt x="75" y="68"/>
                          <a:pt x="76" y="69"/>
                        </a:cubicBezTo>
                        <a:cubicBezTo>
                          <a:pt x="77" y="70"/>
                          <a:pt x="75" y="72"/>
                          <a:pt x="74" y="73"/>
                        </a:cubicBezTo>
                        <a:cubicBezTo>
                          <a:pt x="73" y="74"/>
                          <a:pt x="71" y="77"/>
                          <a:pt x="71" y="79"/>
                        </a:cubicBezTo>
                        <a:cubicBezTo>
                          <a:pt x="71" y="81"/>
                          <a:pt x="60" y="89"/>
                          <a:pt x="55" y="93"/>
                        </a:cubicBezTo>
                        <a:cubicBezTo>
                          <a:pt x="55" y="94"/>
                          <a:pt x="52" y="91"/>
                          <a:pt x="52" y="91"/>
                        </a:cubicBezTo>
                        <a:cubicBezTo>
                          <a:pt x="51" y="91"/>
                          <a:pt x="50" y="91"/>
                          <a:pt x="49" y="92"/>
                        </a:cubicBezTo>
                        <a:cubicBezTo>
                          <a:pt x="48" y="93"/>
                          <a:pt x="49" y="95"/>
                          <a:pt x="50" y="96"/>
                        </a:cubicBezTo>
                        <a:cubicBezTo>
                          <a:pt x="51" y="97"/>
                          <a:pt x="49" y="100"/>
                          <a:pt x="47" y="101"/>
                        </a:cubicBezTo>
                        <a:cubicBezTo>
                          <a:pt x="45" y="102"/>
                          <a:pt x="46" y="104"/>
                          <a:pt x="47" y="105"/>
                        </a:cubicBezTo>
                        <a:cubicBezTo>
                          <a:pt x="47" y="106"/>
                          <a:pt x="44" y="111"/>
                          <a:pt x="44" y="113"/>
                        </a:cubicBezTo>
                        <a:close/>
                      </a:path>
                    </a:pathLst>
                  </a:custGeom>
                  <a:solidFill>
                    <a:srgbClr val="046A38"/>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7" name="Freeform 14">
                    <a:extLst>
                      <a:ext uri="{FF2B5EF4-FFF2-40B4-BE49-F238E27FC236}">
                        <a16:creationId xmlns:a16="http://schemas.microsoft.com/office/drawing/2014/main" id="{C40C1257-2EB7-4266-8796-7DE09015BD85}"/>
                      </a:ext>
                    </a:extLst>
                  </p:cNvPr>
                  <p:cNvSpPr>
                    <a:spLocks/>
                  </p:cNvSpPr>
                  <p:nvPr/>
                </p:nvSpPr>
                <p:spPr bwMode="auto">
                  <a:xfrm>
                    <a:off x="3798880" y="1923256"/>
                    <a:ext cx="30975" cy="30975"/>
                  </a:xfrm>
                  <a:custGeom>
                    <a:avLst/>
                    <a:gdLst>
                      <a:gd name="T0" fmla="*/ 6 w 7"/>
                      <a:gd name="T1" fmla="*/ 6 h 7"/>
                      <a:gd name="T2" fmla="*/ 1 w 7"/>
                      <a:gd name="T3" fmla="*/ 1 h 7"/>
                      <a:gd name="T4" fmla="*/ 6 w 7"/>
                      <a:gd name="T5" fmla="*/ 6 h 7"/>
                    </a:gdLst>
                    <a:ahLst/>
                    <a:cxnLst>
                      <a:cxn ang="0">
                        <a:pos x="T0" y="T1"/>
                      </a:cxn>
                      <a:cxn ang="0">
                        <a:pos x="T2" y="T3"/>
                      </a:cxn>
                      <a:cxn ang="0">
                        <a:pos x="T4" y="T5"/>
                      </a:cxn>
                    </a:cxnLst>
                    <a:rect l="0" t="0" r="r" b="b"/>
                    <a:pathLst>
                      <a:path w="7" h="7">
                        <a:moveTo>
                          <a:pt x="6" y="6"/>
                        </a:moveTo>
                        <a:cubicBezTo>
                          <a:pt x="7" y="5"/>
                          <a:pt x="2" y="0"/>
                          <a:pt x="1" y="1"/>
                        </a:cubicBezTo>
                        <a:cubicBezTo>
                          <a:pt x="0" y="2"/>
                          <a:pt x="4" y="7"/>
                          <a:pt x="6" y="6"/>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8" name="Freeform 15">
                    <a:extLst>
                      <a:ext uri="{FF2B5EF4-FFF2-40B4-BE49-F238E27FC236}">
                        <a16:creationId xmlns:a16="http://schemas.microsoft.com/office/drawing/2014/main" id="{D2618925-5992-4AF8-A2F0-C7A5721BC12B}"/>
                      </a:ext>
                    </a:extLst>
                  </p:cNvPr>
                  <p:cNvSpPr>
                    <a:spLocks/>
                  </p:cNvSpPr>
                  <p:nvPr/>
                </p:nvSpPr>
                <p:spPr bwMode="auto">
                  <a:xfrm>
                    <a:off x="3843622" y="1935876"/>
                    <a:ext cx="9178" cy="13767"/>
                  </a:xfrm>
                  <a:custGeom>
                    <a:avLst/>
                    <a:gdLst>
                      <a:gd name="T0" fmla="*/ 2 w 2"/>
                      <a:gd name="T1" fmla="*/ 1 h 3"/>
                      <a:gd name="T2" fmla="*/ 0 w 2"/>
                      <a:gd name="T3" fmla="*/ 1 h 3"/>
                      <a:gd name="T4" fmla="*/ 2 w 2"/>
                      <a:gd name="T5" fmla="*/ 1 h 3"/>
                    </a:gdLst>
                    <a:ahLst/>
                    <a:cxnLst>
                      <a:cxn ang="0">
                        <a:pos x="T0" y="T1"/>
                      </a:cxn>
                      <a:cxn ang="0">
                        <a:pos x="T2" y="T3"/>
                      </a:cxn>
                      <a:cxn ang="0">
                        <a:pos x="T4" y="T5"/>
                      </a:cxn>
                    </a:cxnLst>
                    <a:rect l="0" t="0" r="r" b="b"/>
                    <a:pathLst>
                      <a:path w="2" h="3">
                        <a:moveTo>
                          <a:pt x="2" y="1"/>
                        </a:moveTo>
                        <a:cubicBezTo>
                          <a:pt x="2" y="0"/>
                          <a:pt x="0" y="0"/>
                          <a:pt x="0" y="1"/>
                        </a:cubicBezTo>
                        <a:cubicBezTo>
                          <a:pt x="0" y="1"/>
                          <a:pt x="2" y="3"/>
                          <a:pt x="2" y="1"/>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9" name="Freeform 16">
                    <a:extLst>
                      <a:ext uri="{FF2B5EF4-FFF2-40B4-BE49-F238E27FC236}">
                        <a16:creationId xmlns:a16="http://schemas.microsoft.com/office/drawing/2014/main" id="{4F7B0CED-77D9-4336-9B67-B8D0F467B822}"/>
                      </a:ext>
                    </a:extLst>
                  </p:cNvPr>
                  <p:cNvSpPr>
                    <a:spLocks/>
                  </p:cNvSpPr>
                  <p:nvPr/>
                </p:nvSpPr>
                <p:spPr bwMode="auto">
                  <a:xfrm>
                    <a:off x="3462740" y="1887692"/>
                    <a:ext cx="531169" cy="1003829"/>
                  </a:xfrm>
                  <a:custGeom>
                    <a:avLst/>
                    <a:gdLst>
                      <a:gd name="T0" fmla="*/ 36 w 120"/>
                      <a:gd name="T1" fmla="*/ 54 h 227"/>
                      <a:gd name="T2" fmla="*/ 23 w 120"/>
                      <a:gd name="T3" fmla="*/ 57 h 227"/>
                      <a:gd name="T4" fmla="*/ 5 w 120"/>
                      <a:gd name="T5" fmla="*/ 63 h 227"/>
                      <a:gd name="T6" fmla="*/ 12 w 120"/>
                      <a:gd name="T7" fmla="*/ 67 h 227"/>
                      <a:gd name="T8" fmla="*/ 9 w 120"/>
                      <a:gd name="T9" fmla="*/ 77 h 227"/>
                      <a:gd name="T10" fmla="*/ 15 w 120"/>
                      <a:gd name="T11" fmla="*/ 100 h 227"/>
                      <a:gd name="T12" fmla="*/ 22 w 120"/>
                      <a:gd name="T13" fmla="*/ 105 h 227"/>
                      <a:gd name="T14" fmla="*/ 12 w 120"/>
                      <a:gd name="T15" fmla="*/ 120 h 227"/>
                      <a:gd name="T16" fmla="*/ 12 w 120"/>
                      <a:gd name="T17" fmla="*/ 124 h 227"/>
                      <a:gd name="T18" fmla="*/ 19 w 120"/>
                      <a:gd name="T19" fmla="*/ 127 h 227"/>
                      <a:gd name="T20" fmla="*/ 10 w 120"/>
                      <a:gd name="T21" fmla="*/ 129 h 227"/>
                      <a:gd name="T22" fmla="*/ 5 w 120"/>
                      <a:gd name="T23" fmla="*/ 147 h 227"/>
                      <a:gd name="T24" fmla="*/ 8 w 120"/>
                      <a:gd name="T25" fmla="*/ 180 h 227"/>
                      <a:gd name="T26" fmla="*/ 18 w 120"/>
                      <a:gd name="T27" fmla="*/ 181 h 227"/>
                      <a:gd name="T28" fmla="*/ 21 w 120"/>
                      <a:gd name="T29" fmla="*/ 174 h 227"/>
                      <a:gd name="T30" fmla="*/ 37 w 120"/>
                      <a:gd name="T31" fmla="*/ 173 h 227"/>
                      <a:gd name="T32" fmla="*/ 47 w 120"/>
                      <a:gd name="T33" fmla="*/ 168 h 227"/>
                      <a:gd name="T34" fmla="*/ 58 w 120"/>
                      <a:gd name="T35" fmla="*/ 161 h 227"/>
                      <a:gd name="T36" fmla="*/ 59 w 120"/>
                      <a:gd name="T37" fmla="*/ 176 h 227"/>
                      <a:gd name="T38" fmla="*/ 57 w 120"/>
                      <a:gd name="T39" fmla="*/ 190 h 227"/>
                      <a:gd name="T40" fmla="*/ 59 w 120"/>
                      <a:gd name="T41" fmla="*/ 201 h 227"/>
                      <a:gd name="T42" fmla="*/ 61 w 120"/>
                      <a:gd name="T43" fmla="*/ 206 h 227"/>
                      <a:gd name="T44" fmla="*/ 61 w 120"/>
                      <a:gd name="T45" fmla="*/ 225 h 227"/>
                      <a:gd name="T46" fmla="*/ 75 w 120"/>
                      <a:gd name="T47" fmla="*/ 224 h 227"/>
                      <a:gd name="T48" fmla="*/ 85 w 120"/>
                      <a:gd name="T49" fmla="*/ 213 h 227"/>
                      <a:gd name="T50" fmla="*/ 96 w 120"/>
                      <a:gd name="T51" fmla="*/ 208 h 227"/>
                      <a:gd name="T52" fmla="*/ 102 w 120"/>
                      <a:gd name="T53" fmla="*/ 195 h 227"/>
                      <a:gd name="T54" fmla="*/ 113 w 120"/>
                      <a:gd name="T55" fmla="*/ 172 h 227"/>
                      <a:gd name="T56" fmla="*/ 118 w 120"/>
                      <a:gd name="T57" fmla="*/ 155 h 227"/>
                      <a:gd name="T58" fmla="*/ 105 w 120"/>
                      <a:gd name="T59" fmla="*/ 141 h 227"/>
                      <a:gd name="T60" fmla="*/ 98 w 120"/>
                      <a:gd name="T61" fmla="*/ 141 h 227"/>
                      <a:gd name="T62" fmla="*/ 89 w 120"/>
                      <a:gd name="T63" fmla="*/ 123 h 227"/>
                      <a:gd name="T64" fmla="*/ 87 w 120"/>
                      <a:gd name="T65" fmla="*/ 114 h 227"/>
                      <a:gd name="T66" fmla="*/ 80 w 120"/>
                      <a:gd name="T67" fmla="*/ 94 h 227"/>
                      <a:gd name="T68" fmla="*/ 80 w 120"/>
                      <a:gd name="T69" fmla="*/ 83 h 227"/>
                      <a:gd name="T70" fmla="*/ 83 w 120"/>
                      <a:gd name="T71" fmla="*/ 79 h 227"/>
                      <a:gd name="T72" fmla="*/ 86 w 120"/>
                      <a:gd name="T73" fmla="*/ 68 h 227"/>
                      <a:gd name="T74" fmla="*/ 84 w 120"/>
                      <a:gd name="T75" fmla="*/ 47 h 227"/>
                      <a:gd name="T76" fmla="*/ 77 w 120"/>
                      <a:gd name="T77" fmla="*/ 29 h 227"/>
                      <a:gd name="T78" fmla="*/ 73 w 120"/>
                      <a:gd name="T79" fmla="*/ 34 h 227"/>
                      <a:gd name="T80" fmla="*/ 81 w 120"/>
                      <a:gd name="T81" fmla="*/ 21 h 227"/>
                      <a:gd name="T82" fmla="*/ 68 w 120"/>
                      <a:gd name="T83" fmla="*/ 24 h 227"/>
                      <a:gd name="T84" fmla="*/ 64 w 120"/>
                      <a:gd name="T85" fmla="*/ 17 h 227"/>
                      <a:gd name="T86" fmla="*/ 62 w 120"/>
                      <a:gd name="T87" fmla="*/ 7 h 227"/>
                      <a:gd name="T88" fmla="*/ 54 w 120"/>
                      <a:gd name="T89" fmla="*/ 1 h 227"/>
                      <a:gd name="T90" fmla="*/ 58 w 120"/>
                      <a:gd name="T91" fmla="*/ 12 h 227"/>
                      <a:gd name="T92" fmla="*/ 59 w 120"/>
                      <a:gd name="T93" fmla="*/ 24 h 227"/>
                      <a:gd name="T94" fmla="*/ 54 w 120"/>
                      <a:gd name="T95" fmla="*/ 31 h 227"/>
                      <a:gd name="T96" fmla="*/ 61 w 120"/>
                      <a:gd name="T97" fmla="*/ 47 h 227"/>
                      <a:gd name="T98" fmla="*/ 54 w 120"/>
                      <a:gd name="T99" fmla="*/ 5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 h="227">
                        <a:moveTo>
                          <a:pt x="46" y="50"/>
                        </a:moveTo>
                        <a:cubicBezTo>
                          <a:pt x="43" y="50"/>
                          <a:pt x="41" y="51"/>
                          <a:pt x="41" y="52"/>
                        </a:cubicBezTo>
                        <a:cubicBezTo>
                          <a:pt x="40" y="53"/>
                          <a:pt x="37" y="54"/>
                          <a:pt x="36" y="54"/>
                        </a:cubicBezTo>
                        <a:cubicBezTo>
                          <a:pt x="35" y="53"/>
                          <a:pt x="32" y="53"/>
                          <a:pt x="32" y="55"/>
                        </a:cubicBezTo>
                        <a:cubicBezTo>
                          <a:pt x="32" y="56"/>
                          <a:pt x="28" y="59"/>
                          <a:pt x="27" y="58"/>
                        </a:cubicBezTo>
                        <a:cubicBezTo>
                          <a:pt x="26" y="58"/>
                          <a:pt x="24" y="56"/>
                          <a:pt x="23" y="57"/>
                        </a:cubicBezTo>
                        <a:cubicBezTo>
                          <a:pt x="22" y="58"/>
                          <a:pt x="19" y="61"/>
                          <a:pt x="18" y="60"/>
                        </a:cubicBezTo>
                        <a:cubicBezTo>
                          <a:pt x="17" y="59"/>
                          <a:pt x="15" y="59"/>
                          <a:pt x="15" y="59"/>
                        </a:cubicBezTo>
                        <a:cubicBezTo>
                          <a:pt x="14" y="60"/>
                          <a:pt x="8" y="63"/>
                          <a:pt x="5" y="63"/>
                        </a:cubicBezTo>
                        <a:cubicBezTo>
                          <a:pt x="5" y="64"/>
                          <a:pt x="5" y="66"/>
                          <a:pt x="6" y="67"/>
                        </a:cubicBezTo>
                        <a:cubicBezTo>
                          <a:pt x="6" y="68"/>
                          <a:pt x="9" y="71"/>
                          <a:pt x="9" y="70"/>
                        </a:cubicBezTo>
                        <a:cubicBezTo>
                          <a:pt x="9" y="69"/>
                          <a:pt x="12" y="65"/>
                          <a:pt x="12" y="67"/>
                        </a:cubicBezTo>
                        <a:cubicBezTo>
                          <a:pt x="13" y="68"/>
                          <a:pt x="12" y="70"/>
                          <a:pt x="11" y="70"/>
                        </a:cubicBezTo>
                        <a:cubicBezTo>
                          <a:pt x="11" y="70"/>
                          <a:pt x="8" y="71"/>
                          <a:pt x="8" y="72"/>
                        </a:cubicBezTo>
                        <a:cubicBezTo>
                          <a:pt x="8" y="73"/>
                          <a:pt x="8" y="76"/>
                          <a:pt x="9" y="77"/>
                        </a:cubicBezTo>
                        <a:cubicBezTo>
                          <a:pt x="10" y="78"/>
                          <a:pt x="11" y="81"/>
                          <a:pt x="11" y="82"/>
                        </a:cubicBezTo>
                        <a:cubicBezTo>
                          <a:pt x="11" y="83"/>
                          <a:pt x="10" y="86"/>
                          <a:pt x="11" y="88"/>
                        </a:cubicBezTo>
                        <a:cubicBezTo>
                          <a:pt x="12" y="91"/>
                          <a:pt x="15" y="99"/>
                          <a:pt x="15" y="100"/>
                        </a:cubicBezTo>
                        <a:cubicBezTo>
                          <a:pt x="15" y="101"/>
                          <a:pt x="16" y="103"/>
                          <a:pt x="16" y="103"/>
                        </a:cubicBezTo>
                        <a:cubicBezTo>
                          <a:pt x="17" y="103"/>
                          <a:pt x="20" y="102"/>
                          <a:pt x="20" y="103"/>
                        </a:cubicBezTo>
                        <a:cubicBezTo>
                          <a:pt x="21" y="103"/>
                          <a:pt x="24" y="106"/>
                          <a:pt x="22" y="105"/>
                        </a:cubicBezTo>
                        <a:cubicBezTo>
                          <a:pt x="20" y="105"/>
                          <a:pt x="17" y="105"/>
                          <a:pt x="17" y="105"/>
                        </a:cubicBezTo>
                        <a:cubicBezTo>
                          <a:pt x="16" y="106"/>
                          <a:pt x="11" y="107"/>
                          <a:pt x="11" y="108"/>
                        </a:cubicBezTo>
                        <a:cubicBezTo>
                          <a:pt x="12" y="109"/>
                          <a:pt x="11" y="120"/>
                          <a:pt x="12" y="120"/>
                        </a:cubicBezTo>
                        <a:cubicBezTo>
                          <a:pt x="13" y="119"/>
                          <a:pt x="16" y="115"/>
                          <a:pt x="17" y="117"/>
                        </a:cubicBezTo>
                        <a:cubicBezTo>
                          <a:pt x="17" y="120"/>
                          <a:pt x="16" y="122"/>
                          <a:pt x="15" y="122"/>
                        </a:cubicBezTo>
                        <a:cubicBezTo>
                          <a:pt x="14" y="122"/>
                          <a:pt x="12" y="122"/>
                          <a:pt x="12" y="124"/>
                        </a:cubicBezTo>
                        <a:cubicBezTo>
                          <a:pt x="12" y="125"/>
                          <a:pt x="10" y="127"/>
                          <a:pt x="12" y="126"/>
                        </a:cubicBezTo>
                        <a:cubicBezTo>
                          <a:pt x="14" y="126"/>
                          <a:pt x="15" y="124"/>
                          <a:pt x="16" y="124"/>
                        </a:cubicBezTo>
                        <a:cubicBezTo>
                          <a:pt x="16" y="125"/>
                          <a:pt x="20" y="126"/>
                          <a:pt x="19" y="127"/>
                        </a:cubicBezTo>
                        <a:cubicBezTo>
                          <a:pt x="18" y="128"/>
                          <a:pt x="15" y="128"/>
                          <a:pt x="15" y="130"/>
                        </a:cubicBezTo>
                        <a:cubicBezTo>
                          <a:pt x="15" y="131"/>
                          <a:pt x="15" y="132"/>
                          <a:pt x="14" y="132"/>
                        </a:cubicBezTo>
                        <a:cubicBezTo>
                          <a:pt x="13" y="131"/>
                          <a:pt x="10" y="128"/>
                          <a:pt x="10" y="129"/>
                        </a:cubicBezTo>
                        <a:cubicBezTo>
                          <a:pt x="9" y="129"/>
                          <a:pt x="5" y="128"/>
                          <a:pt x="5" y="129"/>
                        </a:cubicBezTo>
                        <a:cubicBezTo>
                          <a:pt x="5" y="130"/>
                          <a:pt x="6" y="133"/>
                          <a:pt x="6" y="135"/>
                        </a:cubicBezTo>
                        <a:cubicBezTo>
                          <a:pt x="7" y="137"/>
                          <a:pt x="5" y="145"/>
                          <a:pt x="5" y="147"/>
                        </a:cubicBezTo>
                        <a:cubicBezTo>
                          <a:pt x="5" y="149"/>
                          <a:pt x="0" y="151"/>
                          <a:pt x="0" y="153"/>
                        </a:cubicBezTo>
                        <a:cubicBezTo>
                          <a:pt x="1" y="154"/>
                          <a:pt x="0" y="174"/>
                          <a:pt x="0" y="176"/>
                        </a:cubicBezTo>
                        <a:cubicBezTo>
                          <a:pt x="3" y="179"/>
                          <a:pt x="6" y="178"/>
                          <a:pt x="8" y="180"/>
                        </a:cubicBezTo>
                        <a:cubicBezTo>
                          <a:pt x="9" y="181"/>
                          <a:pt x="10" y="179"/>
                          <a:pt x="11" y="179"/>
                        </a:cubicBezTo>
                        <a:cubicBezTo>
                          <a:pt x="12" y="179"/>
                          <a:pt x="13" y="182"/>
                          <a:pt x="13" y="182"/>
                        </a:cubicBezTo>
                        <a:cubicBezTo>
                          <a:pt x="14" y="183"/>
                          <a:pt x="17" y="180"/>
                          <a:pt x="18" y="181"/>
                        </a:cubicBezTo>
                        <a:cubicBezTo>
                          <a:pt x="20" y="181"/>
                          <a:pt x="20" y="180"/>
                          <a:pt x="20" y="180"/>
                        </a:cubicBezTo>
                        <a:cubicBezTo>
                          <a:pt x="20" y="179"/>
                          <a:pt x="21" y="178"/>
                          <a:pt x="22" y="177"/>
                        </a:cubicBezTo>
                        <a:cubicBezTo>
                          <a:pt x="23" y="177"/>
                          <a:pt x="21" y="174"/>
                          <a:pt x="21" y="174"/>
                        </a:cubicBezTo>
                        <a:cubicBezTo>
                          <a:pt x="21" y="173"/>
                          <a:pt x="25" y="175"/>
                          <a:pt x="27" y="172"/>
                        </a:cubicBezTo>
                        <a:cubicBezTo>
                          <a:pt x="28" y="171"/>
                          <a:pt x="33" y="171"/>
                          <a:pt x="33" y="171"/>
                        </a:cubicBezTo>
                        <a:cubicBezTo>
                          <a:pt x="33" y="171"/>
                          <a:pt x="36" y="172"/>
                          <a:pt x="37" y="173"/>
                        </a:cubicBezTo>
                        <a:cubicBezTo>
                          <a:pt x="38" y="174"/>
                          <a:pt x="42" y="169"/>
                          <a:pt x="42" y="169"/>
                        </a:cubicBezTo>
                        <a:cubicBezTo>
                          <a:pt x="43" y="169"/>
                          <a:pt x="44" y="167"/>
                          <a:pt x="44" y="166"/>
                        </a:cubicBezTo>
                        <a:cubicBezTo>
                          <a:pt x="44" y="165"/>
                          <a:pt x="46" y="167"/>
                          <a:pt x="47" y="168"/>
                        </a:cubicBezTo>
                        <a:cubicBezTo>
                          <a:pt x="47" y="169"/>
                          <a:pt x="51" y="162"/>
                          <a:pt x="51" y="162"/>
                        </a:cubicBezTo>
                        <a:cubicBezTo>
                          <a:pt x="51" y="161"/>
                          <a:pt x="54" y="160"/>
                          <a:pt x="55" y="160"/>
                        </a:cubicBezTo>
                        <a:cubicBezTo>
                          <a:pt x="56" y="160"/>
                          <a:pt x="58" y="160"/>
                          <a:pt x="58" y="161"/>
                        </a:cubicBezTo>
                        <a:cubicBezTo>
                          <a:pt x="59" y="162"/>
                          <a:pt x="60" y="161"/>
                          <a:pt x="61" y="161"/>
                        </a:cubicBezTo>
                        <a:cubicBezTo>
                          <a:pt x="62" y="161"/>
                          <a:pt x="64" y="166"/>
                          <a:pt x="65" y="167"/>
                        </a:cubicBezTo>
                        <a:cubicBezTo>
                          <a:pt x="66" y="168"/>
                          <a:pt x="59" y="174"/>
                          <a:pt x="59" y="176"/>
                        </a:cubicBezTo>
                        <a:cubicBezTo>
                          <a:pt x="59" y="178"/>
                          <a:pt x="56" y="182"/>
                          <a:pt x="56" y="183"/>
                        </a:cubicBezTo>
                        <a:cubicBezTo>
                          <a:pt x="55" y="184"/>
                          <a:pt x="58" y="187"/>
                          <a:pt x="59" y="188"/>
                        </a:cubicBezTo>
                        <a:cubicBezTo>
                          <a:pt x="60" y="188"/>
                          <a:pt x="58" y="190"/>
                          <a:pt x="57" y="190"/>
                        </a:cubicBezTo>
                        <a:cubicBezTo>
                          <a:pt x="56" y="191"/>
                          <a:pt x="59" y="194"/>
                          <a:pt x="59" y="195"/>
                        </a:cubicBezTo>
                        <a:cubicBezTo>
                          <a:pt x="60" y="195"/>
                          <a:pt x="58" y="198"/>
                          <a:pt x="58" y="198"/>
                        </a:cubicBezTo>
                        <a:cubicBezTo>
                          <a:pt x="57" y="198"/>
                          <a:pt x="59" y="200"/>
                          <a:pt x="59" y="201"/>
                        </a:cubicBezTo>
                        <a:cubicBezTo>
                          <a:pt x="60" y="202"/>
                          <a:pt x="62" y="200"/>
                          <a:pt x="63" y="200"/>
                        </a:cubicBezTo>
                        <a:cubicBezTo>
                          <a:pt x="64" y="200"/>
                          <a:pt x="64" y="202"/>
                          <a:pt x="64" y="203"/>
                        </a:cubicBezTo>
                        <a:cubicBezTo>
                          <a:pt x="64" y="204"/>
                          <a:pt x="62" y="205"/>
                          <a:pt x="61" y="206"/>
                        </a:cubicBezTo>
                        <a:cubicBezTo>
                          <a:pt x="60" y="206"/>
                          <a:pt x="62" y="214"/>
                          <a:pt x="62" y="215"/>
                        </a:cubicBezTo>
                        <a:cubicBezTo>
                          <a:pt x="62" y="217"/>
                          <a:pt x="58" y="223"/>
                          <a:pt x="57" y="224"/>
                        </a:cubicBezTo>
                        <a:cubicBezTo>
                          <a:pt x="57" y="225"/>
                          <a:pt x="60" y="225"/>
                          <a:pt x="61" y="225"/>
                        </a:cubicBezTo>
                        <a:cubicBezTo>
                          <a:pt x="62" y="225"/>
                          <a:pt x="63" y="226"/>
                          <a:pt x="65" y="226"/>
                        </a:cubicBezTo>
                        <a:cubicBezTo>
                          <a:pt x="66" y="225"/>
                          <a:pt x="69" y="227"/>
                          <a:pt x="70" y="227"/>
                        </a:cubicBezTo>
                        <a:cubicBezTo>
                          <a:pt x="72" y="227"/>
                          <a:pt x="74" y="225"/>
                          <a:pt x="75" y="224"/>
                        </a:cubicBezTo>
                        <a:cubicBezTo>
                          <a:pt x="76" y="224"/>
                          <a:pt x="78" y="221"/>
                          <a:pt x="78" y="220"/>
                        </a:cubicBezTo>
                        <a:cubicBezTo>
                          <a:pt x="79" y="218"/>
                          <a:pt x="80" y="218"/>
                          <a:pt x="81" y="217"/>
                        </a:cubicBezTo>
                        <a:cubicBezTo>
                          <a:pt x="83" y="217"/>
                          <a:pt x="84" y="214"/>
                          <a:pt x="85" y="213"/>
                        </a:cubicBezTo>
                        <a:cubicBezTo>
                          <a:pt x="85" y="211"/>
                          <a:pt x="89" y="214"/>
                          <a:pt x="90" y="214"/>
                        </a:cubicBezTo>
                        <a:cubicBezTo>
                          <a:pt x="90" y="212"/>
                          <a:pt x="93" y="210"/>
                          <a:pt x="94" y="210"/>
                        </a:cubicBezTo>
                        <a:cubicBezTo>
                          <a:pt x="96" y="210"/>
                          <a:pt x="97" y="210"/>
                          <a:pt x="96" y="208"/>
                        </a:cubicBezTo>
                        <a:cubicBezTo>
                          <a:pt x="94" y="207"/>
                          <a:pt x="95" y="206"/>
                          <a:pt x="97" y="205"/>
                        </a:cubicBezTo>
                        <a:cubicBezTo>
                          <a:pt x="99" y="204"/>
                          <a:pt x="103" y="200"/>
                          <a:pt x="102" y="199"/>
                        </a:cubicBezTo>
                        <a:cubicBezTo>
                          <a:pt x="101" y="198"/>
                          <a:pt x="99" y="197"/>
                          <a:pt x="102" y="195"/>
                        </a:cubicBezTo>
                        <a:cubicBezTo>
                          <a:pt x="102" y="194"/>
                          <a:pt x="101" y="189"/>
                          <a:pt x="102" y="188"/>
                        </a:cubicBezTo>
                        <a:cubicBezTo>
                          <a:pt x="103" y="186"/>
                          <a:pt x="108" y="181"/>
                          <a:pt x="108" y="180"/>
                        </a:cubicBezTo>
                        <a:cubicBezTo>
                          <a:pt x="109" y="178"/>
                          <a:pt x="111" y="173"/>
                          <a:pt x="113" y="172"/>
                        </a:cubicBezTo>
                        <a:cubicBezTo>
                          <a:pt x="115" y="171"/>
                          <a:pt x="118" y="169"/>
                          <a:pt x="118" y="167"/>
                        </a:cubicBezTo>
                        <a:cubicBezTo>
                          <a:pt x="118" y="165"/>
                          <a:pt x="118" y="161"/>
                          <a:pt x="119" y="159"/>
                        </a:cubicBezTo>
                        <a:cubicBezTo>
                          <a:pt x="120" y="157"/>
                          <a:pt x="119" y="157"/>
                          <a:pt x="118" y="155"/>
                        </a:cubicBezTo>
                        <a:cubicBezTo>
                          <a:pt x="117" y="153"/>
                          <a:pt x="115" y="149"/>
                          <a:pt x="114" y="149"/>
                        </a:cubicBezTo>
                        <a:cubicBezTo>
                          <a:pt x="113" y="149"/>
                          <a:pt x="112" y="150"/>
                          <a:pt x="111" y="148"/>
                        </a:cubicBezTo>
                        <a:cubicBezTo>
                          <a:pt x="110" y="146"/>
                          <a:pt x="106" y="140"/>
                          <a:pt x="105" y="141"/>
                        </a:cubicBezTo>
                        <a:cubicBezTo>
                          <a:pt x="105" y="141"/>
                          <a:pt x="103" y="145"/>
                          <a:pt x="102" y="143"/>
                        </a:cubicBezTo>
                        <a:cubicBezTo>
                          <a:pt x="102" y="142"/>
                          <a:pt x="101" y="139"/>
                          <a:pt x="100" y="140"/>
                        </a:cubicBezTo>
                        <a:cubicBezTo>
                          <a:pt x="100" y="141"/>
                          <a:pt x="98" y="142"/>
                          <a:pt x="98" y="141"/>
                        </a:cubicBezTo>
                        <a:cubicBezTo>
                          <a:pt x="97" y="140"/>
                          <a:pt x="94" y="136"/>
                          <a:pt x="94" y="136"/>
                        </a:cubicBezTo>
                        <a:cubicBezTo>
                          <a:pt x="93" y="135"/>
                          <a:pt x="94" y="128"/>
                          <a:pt x="93" y="127"/>
                        </a:cubicBezTo>
                        <a:cubicBezTo>
                          <a:pt x="92" y="126"/>
                          <a:pt x="90" y="123"/>
                          <a:pt x="89" y="123"/>
                        </a:cubicBezTo>
                        <a:cubicBezTo>
                          <a:pt x="89" y="123"/>
                          <a:pt x="86" y="122"/>
                          <a:pt x="86" y="121"/>
                        </a:cubicBezTo>
                        <a:cubicBezTo>
                          <a:pt x="86" y="120"/>
                          <a:pt x="85" y="118"/>
                          <a:pt x="86" y="117"/>
                        </a:cubicBezTo>
                        <a:cubicBezTo>
                          <a:pt x="87" y="117"/>
                          <a:pt x="87" y="115"/>
                          <a:pt x="87" y="114"/>
                        </a:cubicBezTo>
                        <a:cubicBezTo>
                          <a:pt x="86" y="114"/>
                          <a:pt x="84" y="110"/>
                          <a:pt x="84" y="109"/>
                        </a:cubicBezTo>
                        <a:cubicBezTo>
                          <a:pt x="84" y="108"/>
                          <a:pt x="85" y="105"/>
                          <a:pt x="84" y="104"/>
                        </a:cubicBezTo>
                        <a:cubicBezTo>
                          <a:pt x="84" y="103"/>
                          <a:pt x="80" y="95"/>
                          <a:pt x="80" y="94"/>
                        </a:cubicBezTo>
                        <a:cubicBezTo>
                          <a:pt x="80" y="93"/>
                          <a:pt x="80" y="91"/>
                          <a:pt x="80" y="90"/>
                        </a:cubicBezTo>
                        <a:cubicBezTo>
                          <a:pt x="79" y="89"/>
                          <a:pt x="76" y="86"/>
                          <a:pt x="77" y="85"/>
                        </a:cubicBezTo>
                        <a:cubicBezTo>
                          <a:pt x="78" y="85"/>
                          <a:pt x="79" y="83"/>
                          <a:pt x="80" y="83"/>
                        </a:cubicBezTo>
                        <a:cubicBezTo>
                          <a:pt x="80" y="83"/>
                          <a:pt x="82" y="84"/>
                          <a:pt x="82" y="84"/>
                        </a:cubicBezTo>
                        <a:cubicBezTo>
                          <a:pt x="82" y="83"/>
                          <a:pt x="84" y="83"/>
                          <a:pt x="84" y="82"/>
                        </a:cubicBezTo>
                        <a:cubicBezTo>
                          <a:pt x="83" y="81"/>
                          <a:pt x="82" y="80"/>
                          <a:pt x="83" y="79"/>
                        </a:cubicBezTo>
                        <a:cubicBezTo>
                          <a:pt x="84" y="78"/>
                          <a:pt x="85" y="77"/>
                          <a:pt x="84" y="76"/>
                        </a:cubicBezTo>
                        <a:cubicBezTo>
                          <a:pt x="84" y="74"/>
                          <a:pt x="86" y="73"/>
                          <a:pt x="86" y="73"/>
                        </a:cubicBezTo>
                        <a:cubicBezTo>
                          <a:pt x="86" y="72"/>
                          <a:pt x="87" y="69"/>
                          <a:pt x="86" y="68"/>
                        </a:cubicBezTo>
                        <a:cubicBezTo>
                          <a:pt x="85" y="67"/>
                          <a:pt x="83" y="64"/>
                          <a:pt x="84" y="62"/>
                        </a:cubicBezTo>
                        <a:cubicBezTo>
                          <a:pt x="84" y="60"/>
                          <a:pt x="84" y="52"/>
                          <a:pt x="84" y="52"/>
                        </a:cubicBezTo>
                        <a:cubicBezTo>
                          <a:pt x="85" y="51"/>
                          <a:pt x="85" y="47"/>
                          <a:pt x="84" y="47"/>
                        </a:cubicBezTo>
                        <a:cubicBezTo>
                          <a:pt x="83" y="46"/>
                          <a:pt x="84" y="42"/>
                          <a:pt x="83" y="41"/>
                        </a:cubicBezTo>
                        <a:cubicBezTo>
                          <a:pt x="83" y="41"/>
                          <a:pt x="82" y="35"/>
                          <a:pt x="81" y="34"/>
                        </a:cubicBezTo>
                        <a:cubicBezTo>
                          <a:pt x="80" y="33"/>
                          <a:pt x="78" y="29"/>
                          <a:pt x="77" y="29"/>
                        </a:cubicBezTo>
                        <a:cubicBezTo>
                          <a:pt x="77" y="30"/>
                          <a:pt x="76" y="31"/>
                          <a:pt x="76" y="30"/>
                        </a:cubicBezTo>
                        <a:cubicBezTo>
                          <a:pt x="75" y="29"/>
                          <a:pt x="73" y="30"/>
                          <a:pt x="74" y="30"/>
                        </a:cubicBezTo>
                        <a:cubicBezTo>
                          <a:pt x="74" y="31"/>
                          <a:pt x="74" y="34"/>
                          <a:pt x="73" y="34"/>
                        </a:cubicBezTo>
                        <a:cubicBezTo>
                          <a:pt x="72" y="33"/>
                          <a:pt x="71" y="30"/>
                          <a:pt x="72" y="29"/>
                        </a:cubicBezTo>
                        <a:cubicBezTo>
                          <a:pt x="73" y="28"/>
                          <a:pt x="78" y="23"/>
                          <a:pt x="79" y="23"/>
                        </a:cubicBezTo>
                        <a:cubicBezTo>
                          <a:pt x="80" y="23"/>
                          <a:pt x="82" y="22"/>
                          <a:pt x="81" y="21"/>
                        </a:cubicBezTo>
                        <a:cubicBezTo>
                          <a:pt x="81" y="20"/>
                          <a:pt x="79" y="19"/>
                          <a:pt x="78" y="19"/>
                        </a:cubicBezTo>
                        <a:cubicBezTo>
                          <a:pt x="77" y="19"/>
                          <a:pt x="72" y="20"/>
                          <a:pt x="71" y="21"/>
                        </a:cubicBezTo>
                        <a:cubicBezTo>
                          <a:pt x="71" y="21"/>
                          <a:pt x="68" y="24"/>
                          <a:pt x="68" y="24"/>
                        </a:cubicBezTo>
                        <a:cubicBezTo>
                          <a:pt x="68" y="23"/>
                          <a:pt x="67" y="22"/>
                          <a:pt x="68" y="22"/>
                        </a:cubicBezTo>
                        <a:cubicBezTo>
                          <a:pt x="69" y="21"/>
                          <a:pt x="68" y="19"/>
                          <a:pt x="67" y="18"/>
                        </a:cubicBezTo>
                        <a:cubicBezTo>
                          <a:pt x="66" y="17"/>
                          <a:pt x="64" y="18"/>
                          <a:pt x="64" y="17"/>
                        </a:cubicBezTo>
                        <a:cubicBezTo>
                          <a:pt x="63" y="16"/>
                          <a:pt x="65" y="17"/>
                          <a:pt x="65" y="15"/>
                        </a:cubicBezTo>
                        <a:cubicBezTo>
                          <a:pt x="65" y="13"/>
                          <a:pt x="65" y="11"/>
                          <a:pt x="64" y="10"/>
                        </a:cubicBezTo>
                        <a:cubicBezTo>
                          <a:pt x="63" y="10"/>
                          <a:pt x="62" y="8"/>
                          <a:pt x="62" y="7"/>
                        </a:cubicBezTo>
                        <a:cubicBezTo>
                          <a:pt x="62" y="6"/>
                          <a:pt x="60" y="3"/>
                          <a:pt x="60" y="3"/>
                        </a:cubicBezTo>
                        <a:cubicBezTo>
                          <a:pt x="60" y="4"/>
                          <a:pt x="59" y="5"/>
                          <a:pt x="58" y="4"/>
                        </a:cubicBezTo>
                        <a:cubicBezTo>
                          <a:pt x="57" y="3"/>
                          <a:pt x="55" y="1"/>
                          <a:pt x="54" y="1"/>
                        </a:cubicBezTo>
                        <a:cubicBezTo>
                          <a:pt x="54" y="1"/>
                          <a:pt x="51" y="0"/>
                          <a:pt x="50" y="1"/>
                        </a:cubicBezTo>
                        <a:cubicBezTo>
                          <a:pt x="50" y="1"/>
                          <a:pt x="49" y="3"/>
                          <a:pt x="50" y="4"/>
                        </a:cubicBezTo>
                        <a:cubicBezTo>
                          <a:pt x="51" y="5"/>
                          <a:pt x="56" y="12"/>
                          <a:pt x="58" y="12"/>
                        </a:cubicBezTo>
                        <a:cubicBezTo>
                          <a:pt x="60" y="12"/>
                          <a:pt x="56" y="13"/>
                          <a:pt x="56" y="14"/>
                        </a:cubicBezTo>
                        <a:cubicBezTo>
                          <a:pt x="56" y="15"/>
                          <a:pt x="56" y="20"/>
                          <a:pt x="57" y="21"/>
                        </a:cubicBezTo>
                        <a:cubicBezTo>
                          <a:pt x="58" y="21"/>
                          <a:pt x="59" y="23"/>
                          <a:pt x="59" y="24"/>
                        </a:cubicBezTo>
                        <a:cubicBezTo>
                          <a:pt x="59" y="27"/>
                          <a:pt x="56" y="26"/>
                          <a:pt x="55" y="27"/>
                        </a:cubicBezTo>
                        <a:cubicBezTo>
                          <a:pt x="54" y="27"/>
                          <a:pt x="57" y="30"/>
                          <a:pt x="56" y="30"/>
                        </a:cubicBezTo>
                        <a:cubicBezTo>
                          <a:pt x="54" y="30"/>
                          <a:pt x="54" y="31"/>
                          <a:pt x="54" y="31"/>
                        </a:cubicBezTo>
                        <a:cubicBezTo>
                          <a:pt x="54" y="32"/>
                          <a:pt x="56" y="35"/>
                          <a:pt x="56" y="36"/>
                        </a:cubicBezTo>
                        <a:cubicBezTo>
                          <a:pt x="57" y="36"/>
                          <a:pt x="60" y="42"/>
                          <a:pt x="61" y="43"/>
                        </a:cubicBezTo>
                        <a:cubicBezTo>
                          <a:pt x="61" y="44"/>
                          <a:pt x="62" y="47"/>
                          <a:pt x="61" y="47"/>
                        </a:cubicBezTo>
                        <a:cubicBezTo>
                          <a:pt x="60" y="48"/>
                          <a:pt x="60" y="49"/>
                          <a:pt x="60" y="50"/>
                        </a:cubicBezTo>
                        <a:cubicBezTo>
                          <a:pt x="61" y="51"/>
                          <a:pt x="62" y="54"/>
                          <a:pt x="61" y="55"/>
                        </a:cubicBezTo>
                        <a:cubicBezTo>
                          <a:pt x="61" y="56"/>
                          <a:pt x="55" y="59"/>
                          <a:pt x="54" y="59"/>
                        </a:cubicBezTo>
                        <a:cubicBezTo>
                          <a:pt x="53" y="59"/>
                          <a:pt x="51" y="59"/>
                          <a:pt x="49" y="58"/>
                        </a:cubicBezTo>
                        <a:cubicBezTo>
                          <a:pt x="48" y="57"/>
                          <a:pt x="46" y="51"/>
                          <a:pt x="46" y="50"/>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0" name="Freeform 17">
                    <a:extLst>
                      <a:ext uri="{FF2B5EF4-FFF2-40B4-BE49-F238E27FC236}">
                        <a16:creationId xmlns:a16="http://schemas.microsoft.com/office/drawing/2014/main" id="{754C96AA-6346-4695-95D1-261B425E7A78}"/>
                      </a:ext>
                    </a:extLst>
                  </p:cNvPr>
                  <p:cNvSpPr>
                    <a:spLocks/>
                  </p:cNvSpPr>
                  <p:nvPr/>
                </p:nvSpPr>
                <p:spPr bwMode="auto">
                  <a:xfrm>
                    <a:off x="2781284" y="1043328"/>
                    <a:ext cx="22945" cy="13767"/>
                  </a:xfrm>
                  <a:custGeom>
                    <a:avLst/>
                    <a:gdLst>
                      <a:gd name="T0" fmla="*/ 2 w 5"/>
                      <a:gd name="T1" fmla="*/ 3 h 3"/>
                      <a:gd name="T2" fmla="*/ 3 w 5"/>
                      <a:gd name="T3" fmla="*/ 0 h 3"/>
                      <a:gd name="T4" fmla="*/ 0 w 5"/>
                      <a:gd name="T5" fmla="*/ 1 h 3"/>
                      <a:gd name="T6" fmla="*/ 2 w 5"/>
                      <a:gd name="T7" fmla="*/ 3 h 3"/>
                    </a:gdLst>
                    <a:ahLst/>
                    <a:cxnLst>
                      <a:cxn ang="0">
                        <a:pos x="T0" y="T1"/>
                      </a:cxn>
                      <a:cxn ang="0">
                        <a:pos x="T2" y="T3"/>
                      </a:cxn>
                      <a:cxn ang="0">
                        <a:pos x="T4" y="T5"/>
                      </a:cxn>
                      <a:cxn ang="0">
                        <a:pos x="T6" y="T7"/>
                      </a:cxn>
                    </a:cxnLst>
                    <a:rect l="0" t="0" r="r" b="b"/>
                    <a:pathLst>
                      <a:path w="5" h="3">
                        <a:moveTo>
                          <a:pt x="2" y="3"/>
                        </a:moveTo>
                        <a:cubicBezTo>
                          <a:pt x="5" y="3"/>
                          <a:pt x="4" y="0"/>
                          <a:pt x="3" y="0"/>
                        </a:cubicBezTo>
                        <a:cubicBezTo>
                          <a:pt x="3" y="1"/>
                          <a:pt x="0" y="0"/>
                          <a:pt x="0" y="1"/>
                        </a:cubicBezTo>
                        <a:cubicBezTo>
                          <a:pt x="1" y="2"/>
                          <a:pt x="1" y="3"/>
                          <a:pt x="2" y="3"/>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1" name="Freeform 18">
                    <a:extLst>
                      <a:ext uri="{FF2B5EF4-FFF2-40B4-BE49-F238E27FC236}">
                        <a16:creationId xmlns:a16="http://schemas.microsoft.com/office/drawing/2014/main" id="{7F4DEDC3-9E97-4872-84FC-31CBC3B7712A}"/>
                      </a:ext>
                    </a:extLst>
                  </p:cNvPr>
                  <p:cNvSpPr>
                    <a:spLocks/>
                  </p:cNvSpPr>
                  <p:nvPr/>
                </p:nvSpPr>
                <p:spPr bwMode="auto">
                  <a:xfrm>
                    <a:off x="2754897" y="1057095"/>
                    <a:ext cx="18356" cy="12620"/>
                  </a:xfrm>
                  <a:custGeom>
                    <a:avLst/>
                    <a:gdLst>
                      <a:gd name="T0" fmla="*/ 4 w 4"/>
                      <a:gd name="T1" fmla="*/ 1 h 3"/>
                      <a:gd name="T2" fmla="*/ 1 w 4"/>
                      <a:gd name="T3" fmla="*/ 2 h 3"/>
                      <a:gd name="T4" fmla="*/ 4 w 4"/>
                      <a:gd name="T5" fmla="*/ 1 h 3"/>
                    </a:gdLst>
                    <a:ahLst/>
                    <a:cxnLst>
                      <a:cxn ang="0">
                        <a:pos x="T0" y="T1"/>
                      </a:cxn>
                      <a:cxn ang="0">
                        <a:pos x="T2" y="T3"/>
                      </a:cxn>
                      <a:cxn ang="0">
                        <a:pos x="T4" y="T5"/>
                      </a:cxn>
                    </a:cxnLst>
                    <a:rect l="0" t="0" r="r" b="b"/>
                    <a:pathLst>
                      <a:path w="4" h="3">
                        <a:moveTo>
                          <a:pt x="4" y="1"/>
                        </a:moveTo>
                        <a:cubicBezTo>
                          <a:pt x="3" y="0"/>
                          <a:pt x="0" y="1"/>
                          <a:pt x="1" y="2"/>
                        </a:cubicBezTo>
                        <a:cubicBezTo>
                          <a:pt x="2" y="3"/>
                          <a:pt x="4" y="2"/>
                          <a:pt x="4" y="1"/>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2" name="Freeform 19">
                    <a:extLst>
                      <a:ext uri="{FF2B5EF4-FFF2-40B4-BE49-F238E27FC236}">
                        <a16:creationId xmlns:a16="http://schemas.microsoft.com/office/drawing/2014/main" id="{C53FD66D-707E-4BCA-B60E-6A3CFED3EBE0}"/>
                      </a:ext>
                    </a:extLst>
                  </p:cNvPr>
                  <p:cNvSpPr>
                    <a:spLocks/>
                  </p:cNvSpPr>
                  <p:nvPr/>
                </p:nvSpPr>
                <p:spPr bwMode="auto">
                  <a:xfrm>
                    <a:off x="3298686" y="1353081"/>
                    <a:ext cx="9178" cy="21797"/>
                  </a:xfrm>
                  <a:custGeom>
                    <a:avLst/>
                    <a:gdLst>
                      <a:gd name="T0" fmla="*/ 0 w 2"/>
                      <a:gd name="T1" fmla="*/ 1 h 5"/>
                      <a:gd name="T2" fmla="*/ 0 w 2"/>
                      <a:gd name="T3" fmla="*/ 3 h 5"/>
                      <a:gd name="T4" fmla="*/ 2 w 2"/>
                      <a:gd name="T5" fmla="*/ 5 h 5"/>
                      <a:gd name="T6" fmla="*/ 2 w 2"/>
                      <a:gd name="T7" fmla="*/ 3 h 5"/>
                      <a:gd name="T8" fmla="*/ 0 w 2"/>
                      <a:gd name="T9" fmla="*/ 1 h 5"/>
                    </a:gdLst>
                    <a:ahLst/>
                    <a:cxnLst>
                      <a:cxn ang="0">
                        <a:pos x="T0" y="T1"/>
                      </a:cxn>
                      <a:cxn ang="0">
                        <a:pos x="T2" y="T3"/>
                      </a:cxn>
                      <a:cxn ang="0">
                        <a:pos x="T4" y="T5"/>
                      </a:cxn>
                      <a:cxn ang="0">
                        <a:pos x="T6" y="T7"/>
                      </a:cxn>
                      <a:cxn ang="0">
                        <a:pos x="T8" y="T9"/>
                      </a:cxn>
                    </a:cxnLst>
                    <a:rect l="0" t="0" r="r" b="b"/>
                    <a:pathLst>
                      <a:path w="2" h="5">
                        <a:moveTo>
                          <a:pt x="0" y="1"/>
                        </a:moveTo>
                        <a:cubicBezTo>
                          <a:pt x="0" y="1"/>
                          <a:pt x="0" y="3"/>
                          <a:pt x="0" y="3"/>
                        </a:cubicBezTo>
                        <a:cubicBezTo>
                          <a:pt x="1" y="4"/>
                          <a:pt x="1" y="5"/>
                          <a:pt x="2" y="5"/>
                        </a:cubicBezTo>
                        <a:cubicBezTo>
                          <a:pt x="2" y="4"/>
                          <a:pt x="2" y="3"/>
                          <a:pt x="2" y="3"/>
                        </a:cubicBezTo>
                        <a:cubicBezTo>
                          <a:pt x="2" y="3"/>
                          <a:pt x="0" y="0"/>
                          <a:pt x="0" y="1"/>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3" name="Freeform 20">
                    <a:extLst>
                      <a:ext uri="{FF2B5EF4-FFF2-40B4-BE49-F238E27FC236}">
                        <a16:creationId xmlns:a16="http://schemas.microsoft.com/office/drawing/2014/main" id="{E7276B52-3EAD-41C6-A78B-82F0290E4330}"/>
                      </a:ext>
                    </a:extLst>
                  </p:cNvPr>
                  <p:cNvSpPr>
                    <a:spLocks/>
                  </p:cNvSpPr>
                  <p:nvPr/>
                </p:nvSpPr>
                <p:spPr bwMode="auto">
                  <a:xfrm>
                    <a:off x="3383581" y="1799355"/>
                    <a:ext cx="21797" cy="17209"/>
                  </a:xfrm>
                  <a:custGeom>
                    <a:avLst/>
                    <a:gdLst>
                      <a:gd name="T0" fmla="*/ 4 w 5"/>
                      <a:gd name="T1" fmla="*/ 2 h 4"/>
                      <a:gd name="T2" fmla="*/ 1 w 5"/>
                      <a:gd name="T3" fmla="*/ 1 h 4"/>
                      <a:gd name="T4" fmla="*/ 1 w 5"/>
                      <a:gd name="T5" fmla="*/ 3 h 4"/>
                      <a:gd name="T6" fmla="*/ 4 w 5"/>
                      <a:gd name="T7" fmla="*/ 4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3" y="1"/>
                          <a:pt x="2" y="0"/>
                          <a:pt x="1" y="1"/>
                        </a:cubicBezTo>
                        <a:cubicBezTo>
                          <a:pt x="1" y="1"/>
                          <a:pt x="0" y="2"/>
                          <a:pt x="1" y="3"/>
                        </a:cubicBezTo>
                        <a:cubicBezTo>
                          <a:pt x="2" y="4"/>
                          <a:pt x="3" y="4"/>
                          <a:pt x="4" y="4"/>
                        </a:cubicBezTo>
                        <a:cubicBezTo>
                          <a:pt x="5" y="4"/>
                          <a:pt x="5" y="3"/>
                          <a:pt x="4" y="2"/>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4" name="Freeform 21">
                    <a:extLst>
                      <a:ext uri="{FF2B5EF4-FFF2-40B4-BE49-F238E27FC236}">
                        <a16:creationId xmlns:a16="http://schemas.microsoft.com/office/drawing/2014/main" id="{5DD9D261-CAE8-4624-B6DE-734B2E9DA27D}"/>
                      </a:ext>
                    </a:extLst>
                  </p:cNvPr>
                  <p:cNvSpPr>
                    <a:spLocks/>
                  </p:cNvSpPr>
                  <p:nvPr/>
                </p:nvSpPr>
                <p:spPr bwMode="auto">
                  <a:xfrm>
                    <a:off x="3512071" y="1689220"/>
                    <a:ext cx="12620" cy="12620"/>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3" y="3"/>
                          <a:pt x="3" y="3"/>
                        </a:cubicBezTo>
                        <a:cubicBezTo>
                          <a:pt x="3" y="2"/>
                          <a:pt x="0" y="0"/>
                          <a:pt x="0" y="2"/>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5" name="Freeform 22">
                    <a:extLst>
                      <a:ext uri="{FF2B5EF4-FFF2-40B4-BE49-F238E27FC236}">
                        <a16:creationId xmlns:a16="http://schemas.microsoft.com/office/drawing/2014/main" id="{62CCA2BD-A2AB-413B-AD3A-E76B556DC822}"/>
                      </a:ext>
                    </a:extLst>
                  </p:cNvPr>
                  <p:cNvSpPr>
                    <a:spLocks/>
                  </p:cNvSpPr>
                  <p:nvPr/>
                </p:nvSpPr>
                <p:spPr bwMode="auto">
                  <a:xfrm>
                    <a:off x="2928130" y="1140843"/>
                    <a:ext cx="565586" cy="711285"/>
                  </a:xfrm>
                  <a:custGeom>
                    <a:avLst/>
                    <a:gdLst>
                      <a:gd name="T0" fmla="*/ 123 w 128"/>
                      <a:gd name="T1" fmla="*/ 146 h 161"/>
                      <a:gd name="T2" fmla="*/ 117 w 128"/>
                      <a:gd name="T3" fmla="*/ 126 h 161"/>
                      <a:gd name="T4" fmla="*/ 115 w 128"/>
                      <a:gd name="T5" fmla="*/ 116 h 161"/>
                      <a:gd name="T6" fmla="*/ 109 w 128"/>
                      <a:gd name="T7" fmla="*/ 116 h 161"/>
                      <a:gd name="T8" fmla="*/ 115 w 128"/>
                      <a:gd name="T9" fmla="*/ 113 h 161"/>
                      <a:gd name="T10" fmla="*/ 123 w 128"/>
                      <a:gd name="T11" fmla="*/ 113 h 161"/>
                      <a:gd name="T12" fmla="*/ 118 w 128"/>
                      <a:gd name="T13" fmla="*/ 100 h 161"/>
                      <a:gd name="T14" fmla="*/ 120 w 128"/>
                      <a:gd name="T15" fmla="*/ 94 h 161"/>
                      <a:gd name="T16" fmla="*/ 114 w 128"/>
                      <a:gd name="T17" fmla="*/ 84 h 161"/>
                      <a:gd name="T18" fmla="*/ 109 w 128"/>
                      <a:gd name="T19" fmla="*/ 78 h 161"/>
                      <a:gd name="T20" fmla="*/ 107 w 128"/>
                      <a:gd name="T21" fmla="*/ 71 h 161"/>
                      <a:gd name="T22" fmla="*/ 101 w 128"/>
                      <a:gd name="T23" fmla="*/ 69 h 161"/>
                      <a:gd name="T24" fmla="*/ 96 w 128"/>
                      <a:gd name="T25" fmla="*/ 73 h 161"/>
                      <a:gd name="T26" fmla="*/ 99 w 128"/>
                      <a:gd name="T27" fmla="*/ 76 h 161"/>
                      <a:gd name="T28" fmla="*/ 94 w 128"/>
                      <a:gd name="T29" fmla="*/ 72 h 161"/>
                      <a:gd name="T30" fmla="*/ 87 w 128"/>
                      <a:gd name="T31" fmla="*/ 66 h 161"/>
                      <a:gd name="T32" fmla="*/ 92 w 128"/>
                      <a:gd name="T33" fmla="*/ 63 h 161"/>
                      <a:gd name="T34" fmla="*/ 92 w 128"/>
                      <a:gd name="T35" fmla="*/ 58 h 161"/>
                      <a:gd name="T36" fmla="*/ 81 w 128"/>
                      <a:gd name="T37" fmla="*/ 51 h 161"/>
                      <a:gd name="T38" fmla="*/ 72 w 128"/>
                      <a:gd name="T39" fmla="*/ 52 h 161"/>
                      <a:gd name="T40" fmla="*/ 70 w 128"/>
                      <a:gd name="T41" fmla="*/ 48 h 161"/>
                      <a:gd name="T42" fmla="*/ 61 w 128"/>
                      <a:gd name="T43" fmla="*/ 43 h 161"/>
                      <a:gd name="T44" fmla="*/ 59 w 128"/>
                      <a:gd name="T45" fmla="*/ 49 h 161"/>
                      <a:gd name="T46" fmla="*/ 48 w 128"/>
                      <a:gd name="T47" fmla="*/ 43 h 161"/>
                      <a:gd name="T48" fmla="*/ 53 w 128"/>
                      <a:gd name="T49" fmla="*/ 36 h 161"/>
                      <a:gd name="T50" fmla="*/ 46 w 128"/>
                      <a:gd name="T51" fmla="*/ 36 h 161"/>
                      <a:gd name="T52" fmla="*/ 45 w 128"/>
                      <a:gd name="T53" fmla="*/ 44 h 161"/>
                      <a:gd name="T54" fmla="*/ 41 w 128"/>
                      <a:gd name="T55" fmla="*/ 40 h 161"/>
                      <a:gd name="T56" fmla="*/ 32 w 128"/>
                      <a:gd name="T57" fmla="*/ 34 h 161"/>
                      <a:gd name="T58" fmla="*/ 32 w 128"/>
                      <a:gd name="T59" fmla="*/ 29 h 161"/>
                      <a:gd name="T60" fmla="*/ 22 w 128"/>
                      <a:gd name="T61" fmla="*/ 13 h 161"/>
                      <a:gd name="T62" fmla="*/ 16 w 128"/>
                      <a:gd name="T63" fmla="*/ 10 h 161"/>
                      <a:gd name="T64" fmla="*/ 25 w 128"/>
                      <a:gd name="T65" fmla="*/ 7 h 161"/>
                      <a:gd name="T66" fmla="*/ 21 w 128"/>
                      <a:gd name="T67" fmla="*/ 2 h 161"/>
                      <a:gd name="T68" fmla="*/ 10 w 128"/>
                      <a:gd name="T69" fmla="*/ 4 h 161"/>
                      <a:gd name="T70" fmla="*/ 1 w 128"/>
                      <a:gd name="T71" fmla="*/ 6 h 161"/>
                      <a:gd name="T72" fmla="*/ 31 w 128"/>
                      <a:gd name="T73" fmla="*/ 62 h 161"/>
                      <a:gd name="T74" fmla="*/ 33 w 128"/>
                      <a:gd name="T75" fmla="*/ 71 h 161"/>
                      <a:gd name="T76" fmla="*/ 39 w 128"/>
                      <a:gd name="T77" fmla="*/ 74 h 161"/>
                      <a:gd name="T78" fmla="*/ 43 w 128"/>
                      <a:gd name="T79" fmla="*/ 86 h 161"/>
                      <a:gd name="T80" fmla="*/ 52 w 128"/>
                      <a:gd name="T81" fmla="*/ 81 h 161"/>
                      <a:gd name="T82" fmla="*/ 58 w 128"/>
                      <a:gd name="T83" fmla="*/ 76 h 161"/>
                      <a:gd name="T84" fmla="*/ 62 w 128"/>
                      <a:gd name="T85" fmla="*/ 76 h 161"/>
                      <a:gd name="T86" fmla="*/ 55 w 128"/>
                      <a:gd name="T87" fmla="*/ 84 h 161"/>
                      <a:gd name="T88" fmla="*/ 47 w 128"/>
                      <a:gd name="T89" fmla="*/ 91 h 161"/>
                      <a:gd name="T90" fmla="*/ 64 w 128"/>
                      <a:gd name="T91" fmla="*/ 117 h 161"/>
                      <a:gd name="T92" fmla="*/ 87 w 128"/>
                      <a:gd name="T93" fmla="*/ 155 h 161"/>
                      <a:gd name="T94" fmla="*/ 97 w 128"/>
                      <a:gd name="T95" fmla="*/ 157 h 161"/>
                      <a:gd name="T96" fmla="*/ 85 w 128"/>
                      <a:gd name="T97" fmla="*/ 139 h 161"/>
                      <a:gd name="T98" fmla="*/ 101 w 128"/>
                      <a:gd name="T99" fmla="*/ 150 h 161"/>
                      <a:gd name="T100" fmla="*/ 99 w 128"/>
                      <a:gd name="T101" fmla="*/ 140 h 161"/>
                      <a:gd name="T102" fmla="*/ 106 w 128"/>
                      <a:gd name="T103" fmla="*/ 146 h 161"/>
                      <a:gd name="T104" fmla="*/ 107 w 128"/>
                      <a:gd name="T105"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61">
                        <a:moveTo>
                          <a:pt x="114" y="151"/>
                        </a:moveTo>
                        <a:cubicBezTo>
                          <a:pt x="115" y="151"/>
                          <a:pt x="119" y="150"/>
                          <a:pt x="120" y="147"/>
                        </a:cubicBezTo>
                        <a:cubicBezTo>
                          <a:pt x="120" y="146"/>
                          <a:pt x="122" y="146"/>
                          <a:pt x="123" y="146"/>
                        </a:cubicBezTo>
                        <a:cubicBezTo>
                          <a:pt x="124" y="146"/>
                          <a:pt x="126" y="143"/>
                          <a:pt x="128" y="142"/>
                        </a:cubicBezTo>
                        <a:cubicBezTo>
                          <a:pt x="127" y="139"/>
                          <a:pt x="122" y="133"/>
                          <a:pt x="122" y="133"/>
                        </a:cubicBezTo>
                        <a:cubicBezTo>
                          <a:pt x="121" y="133"/>
                          <a:pt x="117" y="128"/>
                          <a:pt x="117" y="126"/>
                        </a:cubicBezTo>
                        <a:cubicBezTo>
                          <a:pt x="117" y="124"/>
                          <a:pt x="116" y="121"/>
                          <a:pt x="117" y="120"/>
                        </a:cubicBezTo>
                        <a:cubicBezTo>
                          <a:pt x="117" y="120"/>
                          <a:pt x="119" y="118"/>
                          <a:pt x="118" y="118"/>
                        </a:cubicBezTo>
                        <a:cubicBezTo>
                          <a:pt x="118" y="117"/>
                          <a:pt x="116" y="115"/>
                          <a:pt x="115" y="116"/>
                        </a:cubicBezTo>
                        <a:cubicBezTo>
                          <a:pt x="115" y="116"/>
                          <a:pt x="113" y="117"/>
                          <a:pt x="112" y="116"/>
                        </a:cubicBezTo>
                        <a:cubicBezTo>
                          <a:pt x="112" y="116"/>
                          <a:pt x="111" y="115"/>
                          <a:pt x="111" y="115"/>
                        </a:cubicBezTo>
                        <a:cubicBezTo>
                          <a:pt x="110" y="116"/>
                          <a:pt x="109" y="117"/>
                          <a:pt x="109" y="116"/>
                        </a:cubicBezTo>
                        <a:cubicBezTo>
                          <a:pt x="109" y="115"/>
                          <a:pt x="109" y="113"/>
                          <a:pt x="109" y="112"/>
                        </a:cubicBezTo>
                        <a:cubicBezTo>
                          <a:pt x="108" y="111"/>
                          <a:pt x="108" y="108"/>
                          <a:pt x="110" y="109"/>
                        </a:cubicBezTo>
                        <a:cubicBezTo>
                          <a:pt x="112" y="111"/>
                          <a:pt x="114" y="113"/>
                          <a:pt x="115" y="113"/>
                        </a:cubicBezTo>
                        <a:cubicBezTo>
                          <a:pt x="116" y="112"/>
                          <a:pt x="121" y="119"/>
                          <a:pt x="122" y="118"/>
                        </a:cubicBezTo>
                        <a:cubicBezTo>
                          <a:pt x="123" y="118"/>
                          <a:pt x="126" y="118"/>
                          <a:pt x="125" y="117"/>
                        </a:cubicBezTo>
                        <a:cubicBezTo>
                          <a:pt x="124" y="116"/>
                          <a:pt x="123" y="114"/>
                          <a:pt x="123" y="113"/>
                        </a:cubicBezTo>
                        <a:cubicBezTo>
                          <a:pt x="123" y="112"/>
                          <a:pt x="124" y="109"/>
                          <a:pt x="123" y="108"/>
                        </a:cubicBezTo>
                        <a:cubicBezTo>
                          <a:pt x="122" y="107"/>
                          <a:pt x="120" y="104"/>
                          <a:pt x="120" y="103"/>
                        </a:cubicBezTo>
                        <a:cubicBezTo>
                          <a:pt x="120" y="103"/>
                          <a:pt x="116" y="101"/>
                          <a:pt x="118" y="100"/>
                        </a:cubicBezTo>
                        <a:cubicBezTo>
                          <a:pt x="119" y="100"/>
                          <a:pt x="122" y="102"/>
                          <a:pt x="122" y="101"/>
                        </a:cubicBezTo>
                        <a:cubicBezTo>
                          <a:pt x="122" y="99"/>
                          <a:pt x="122" y="96"/>
                          <a:pt x="122" y="95"/>
                        </a:cubicBezTo>
                        <a:cubicBezTo>
                          <a:pt x="121" y="95"/>
                          <a:pt x="121" y="94"/>
                          <a:pt x="120" y="94"/>
                        </a:cubicBezTo>
                        <a:cubicBezTo>
                          <a:pt x="120" y="94"/>
                          <a:pt x="117" y="93"/>
                          <a:pt x="117" y="92"/>
                        </a:cubicBezTo>
                        <a:cubicBezTo>
                          <a:pt x="118" y="91"/>
                          <a:pt x="118" y="90"/>
                          <a:pt x="117" y="88"/>
                        </a:cubicBezTo>
                        <a:cubicBezTo>
                          <a:pt x="116" y="86"/>
                          <a:pt x="114" y="83"/>
                          <a:pt x="114" y="84"/>
                        </a:cubicBezTo>
                        <a:cubicBezTo>
                          <a:pt x="114" y="84"/>
                          <a:pt x="111" y="85"/>
                          <a:pt x="111" y="84"/>
                        </a:cubicBezTo>
                        <a:cubicBezTo>
                          <a:pt x="112" y="82"/>
                          <a:pt x="111" y="80"/>
                          <a:pt x="111" y="80"/>
                        </a:cubicBezTo>
                        <a:cubicBezTo>
                          <a:pt x="110" y="80"/>
                          <a:pt x="107" y="77"/>
                          <a:pt x="109" y="78"/>
                        </a:cubicBezTo>
                        <a:cubicBezTo>
                          <a:pt x="111" y="78"/>
                          <a:pt x="113" y="81"/>
                          <a:pt x="113" y="79"/>
                        </a:cubicBezTo>
                        <a:cubicBezTo>
                          <a:pt x="114" y="78"/>
                          <a:pt x="112" y="76"/>
                          <a:pt x="111" y="75"/>
                        </a:cubicBezTo>
                        <a:cubicBezTo>
                          <a:pt x="110" y="74"/>
                          <a:pt x="107" y="72"/>
                          <a:pt x="107" y="71"/>
                        </a:cubicBezTo>
                        <a:cubicBezTo>
                          <a:pt x="107" y="69"/>
                          <a:pt x="109" y="65"/>
                          <a:pt x="109" y="65"/>
                        </a:cubicBezTo>
                        <a:cubicBezTo>
                          <a:pt x="109" y="64"/>
                          <a:pt x="107" y="65"/>
                          <a:pt x="106" y="66"/>
                        </a:cubicBezTo>
                        <a:cubicBezTo>
                          <a:pt x="106" y="68"/>
                          <a:pt x="101" y="69"/>
                          <a:pt x="101" y="69"/>
                        </a:cubicBezTo>
                        <a:cubicBezTo>
                          <a:pt x="101" y="70"/>
                          <a:pt x="100" y="71"/>
                          <a:pt x="99" y="71"/>
                        </a:cubicBezTo>
                        <a:cubicBezTo>
                          <a:pt x="98" y="70"/>
                          <a:pt x="96" y="69"/>
                          <a:pt x="96" y="70"/>
                        </a:cubicBezTo>
                        <a:cubicBezTo>
                          <a:pt x="96" y="72"/>
                          <a:pt x="94" y="73"/>
                          <a:pt x="96" y="73"/>
                        </a:cubicBezTo>
                        <a:cubicBezTo>
                          <a:pt x="98" y="74"/>
                          <a:pt x="99" y="75"/>
                          <a:pt x="100" y="75"/>
                        </a:cubicBezTo>
                        <a:cubicBezTo>
                          <a:pt x="100" y="74"/>
                          <a:pt x="101" y="74"/>
                          <a:pt x="102" y="75"/>
                        </a:cubicBezTo>
                        <a:cubicBezTo>
                          <a:pt x="102" y="76"/>
                          <a:pt x="100" y="75"/>
                          <a:pt x="99" y="76"/>
                        </a:cubicBezTo>
                        <a:cubicBezTo>
                          <a:pt x="98" y="77"/>
                          <a:pt x="96" y="76"/>
                          <a:pt x="96" y="76"/>
                        </a:cubicBezTo>
                        <a:cubicBezTo>
                          <a:pt x="96" y="77"/>
                          <a:pt x="94" y="79"/>
                          <a:pt x="95" y="77"/>
                        </a:cubicBezTo>
                        <a:cubicBezTo>
                          <a:pt x="95" y="76"/>
                          <a:pt x="95" y="73"/>
                          <a:pt x="94" y="72"/>
                        </a:cubicBezTo>
                        <a:cubicBezTo>
                          <a:pt x="93" y="71"/>
                          <a:pt x="92" y="67"/>
                          <a:pt x="92" y="67"/>
                        </a:cubicBezTo>
                        <a:cubicBezTo>
                          <a:pt x="91" y="66"/>
                          <a:pt x="90" y="65"/>
                          <a:pt x="89" y="66"/>
                        </a:cubicBezTo>
                        <a:cubicBezTo>
                          <a:pt x="89" y="66"/>
                          <a:pt x="86" y="68"/>
                          <a:pt x="87" y="66"/>
                        </a:cubicBezTo>
                        <a:cubicBezTo>
                          <a:pt x="88" y="65"/>
                          <a:pt x="91" y="64"/>
                          <a:pt x="90" y="63"/>
                        </a:cubicBezTo>
                        <a:cubicBezTo>
                          <a:pt x="89" y="63"/>
                          <a:pt x="87" y="62"/>
                          <a:pt x="88" y="61"/>
                        </a:cubicBezTo>
                        <a:cubicBezTo>
                          <a:pt x="90" y="61"/>
                          <a:pt x="92" y="63"/>
                          <a:pt x="92" y="63"/>
                        </a:cubicBezTo>
                        <a:cubicBezTo>
                          <a:pt x="93" y="64"/>
                          <a:pt x="95" y="64"/>
                          <a:pt x="95" y="64"/>
                        </a:cubicBezTo>
                        <a:cubicBezTo>
                          <a:pt x="95" y="64"/>
                          <a:pt x="96" y="62"/>
                          <a:pt x="95" y="61"/>
                        </a:cubicBezTo>
                        <a:cubicBezTo>
                          <a:pt x="95" y="60"/>
                          <a:pt x="92" y="58"/>
                          <a:pt x="92" y="58"/>
                        </a:cubicBezTo>
                        <a:cubicBezTo>
                          <a:pt x="91" y="59"/>
                          <a:pt x="87" y="60"/>
                          <a:pt x="86" y="59"/>
                        </a:cubicBezTo>
                        <a:cubicBezTo>
                          <a:pt x="85" y="58"/>
                          <a:pt x="83" y="54"/>
                          <a:pt x="83" y="53"/>
                        </a:cubicBezTo>
                        <a:cubicBezTo>
                          <a:pt x="83" y="52"/>
                          <a:pt x="82" y="51"/>
                          <a:pt x="81" y="51"/>
                        </a:cubicBezTo>
                        <a:cubicBezTo>
                          <a:pt x="80" y="51"/>
                          <a:pt x="77" y="49"/>
                          <a:pt x="77" y="49"/>
                        </a:cubicBezTo>
                        <a:cubicBezTo>
                          <a:pt x="76" y="48"/>
                          <a:pt x="75" y="48"/>
                          <a:pt x="74" y="49"/>
                        </a:cubicBezTo>
                        <a:cubicBezTo>
                          <a:pt x="74" y="50"/>
                          <a:pt x="72" y="52"/>
                          <a:pt x="72" y="52"/>
                        </a:cubicBezTo>
                        <a:cubicBezTo>
                          <a:pt x="72" y="52"/>
                          <a:pt x="71" y="55"/>
                          <a:pt x="70" y="54"/>
                        </a:cubicBezTo>
                        <a:cubicBezTo>
                          <a:pt x="69" y="53"/>
                          <a:pt x="70" y="52"/>
                          <a:pt x="71" y="50"/>
                        </a:cubicBezTo>
                        <a:cubicBezTo>
                          <a:pt x="72" y="48"/>
                          <a:pt x="71" y="48"/>
                          <a:pt x="70" y="48"/>
                        </a:cubicBezTo>
                        <a:cubicBezTo>
                          <a:pt x="69" y="47"/>
                          <a:pt x="68" y="44"/>
                          <a:pt x="67" y="44"/>
                        </a:cubicBezTo>
                        <a:cubicBezTo>
                          <a:pt x="67" y="45"/>
                          <a:pt x="66" y="46"/>
                          <a:pt x="65" y="45"/>
                        </a:cubicBezTo>
                        <a:cubicBezTo>
                          <a:pt x="64" y="45"/>
                          <a:pt x="61" y="43"/>
                          <a:pt x="61" y="43"/>
                        </a:cubicBezTo>
                        <a:cubicBezTo>
                          <a:pt x="60" y="43"/>
                          <a:pt x="59" y="43"/>
                          <a:pt x="58" y="43"/>
                        </a:cubicBezTo>
                        <a:cubicBezTo>
                          <a:pt x="58" y="44"/>
                          <a:pt x="56" y="45"/>
                          <a:pt x="58" y="45"/>
                        </a:cubicBezTo>
                        <a:cubicBezTo>
                          <a:pt x="59" y="46"/>
                          <a:pt x="60" y="48"/>
                          <a:pt x="59" y="49"/>
                        </a:cubicBezTo>
                        <a:cubicBezTo>
                          <a:pt x="58" y="49"/>
                          <a:pt x="56" y="47"/>
                          <a:pt x="55" y="47"/>
                        </a:cubicBezTo>
                        <a:cubicBezTo>
                          <a:pt x="54" y="47"/>
                          <a:pt x="51" y="47"/>
                          <a:pt x="50" y="46"/>
                        </a:cubicBezTo>
                        <a:cubicBezTo>
                          <a:pt x="50" y="45"/>
                          <a:pt x="48" y="44"/>
                          <a:pt x="48" y="43"/>
                        </a:cubicBezTo>
                        <a:cubicBezTo>
                          <a:pt x="48" y="41"/>
                          <a:pt x="47" y="39"/>
                          <a:pt x="49" y="39"/>
                        </a:cubicBezTo>
                        <a:cubicBezTo>
                          <a:pt x="50" y="40"/>
                          <a:pt x="52" y="39"/>
                          <a:pt x="52" y="38"/>
                        </a:cubicBezTo>
                        <a:cubicBezTo>
                          <a:pt x="53" y="38"/>
                          <a:pt x="54" y="37"/>
                          <a:pt x="53" y="36"/>
                        </a:cubicBezTo>
                        <a:cubicBezTo>
                          <a:pt x="53" y="35"/>
                          <a:pt x="51" y="35"/>
                          <a:pt x="51" y="33"/>
                        </a:cubicBezTo>
                        <a:cubicBezTo>
                          <a:pt x="51" y="32"/>
                          <a:pt x="50" y="31"/>
                          <a:pt x="49" y="33"/>
                        </a:cubicBezTo>
                        <a:cubicBezTo>
                          <a:pt x="48" y="34"/>
                          <a:pt x="47" y="36"/>
                          <a:pt x="46" y="36"/>
                        </a:cubicBezTo>
                        <a:cubicBezTo>
                          <a:pt x="45" y="36"/>
                          <a:pt x="43" y="37"/>
                          <a:pt x="43" y="38"/>
                        </a:cubicBezTo>
                        <a:cubicBezTo>
                          <a:pt x="43" y="39"/>
                          <a:pt x="42" y="40"/>
                          <a:pt x="43" y="41"/>
                        </a:cubicBezTo>
                        <a:cubicBezTo>
                          <a:pt x="45" y="42"/>
                          <a:pt x="45" y="43"/>
                          <a:pt x="45" y="44"/>
                        </a:cubicBezTo>
                        <a:cubicBezTo>
                          <a:pt x="45" y="46"/>
                          <a:pt x="42" y="49"/>
                          <a:pt x="41" y="49"/>
                        </a:cubicBezTo>
                        <a:cubicBezTo>
                          <a:pt x="41" y="49"/>
                          <a:pt x="38" y="46"/>
                          <a:pt x="38" y="45"/>
                        </a:cubicBezTo>
                        <a:cubicBezTo>
                          <a:pt x="39" y="44"/>
                          <a:pt x="41" y="41"/>
                          <a:pt x="41" y="40"/>
                        </a:cubicBezTo>
                        <a:cubicBezTo>
                          <a:pt x="41" y="39"/>
                          <a:pt x="40" y="38"/>
                          <a:pt x="39" y="39"/>
                        </a:cubicBezTo>
                        <a:cubicBezTo>
                          <a:pt x="38" y="39"/>
                          <a:pt x="37" y="38"/>
                          <a:pt x="36" y="37"/>
                        </a:cubicBezTo>
                        <a:cubicBezTo>
                          <a:pt x="35" y="36"/>
                          <a:pt x="33" y="35"/>
                          <a:pt x="32" y="34"/>
                        </a:cubicBezTo>
                        <a:cubicBezTo>
                          <a:pt x="31" y="33"/>
                          <a:pt x="29" y="29"/>
                          <a:pt x="31" y="31"/>
                        </a:cubicBezTo>
                        <a:cubicBezTo>
                          <a:pt x="32" y="32"/>
                          <a:pt x="34" y="34"/>
                          <a:pt x="35" y="33"/>
                        </a:cubicBezTo>
                        <a:cubicBezTo>
                          <a:pt x="35" y="33"/>
                          <a:pt x="34" y="30"/>
                          <a:pt x="32" y="29"/>
                        </a:cubicBezTo>
                        <a:cubicBezTo>
                          <a:pt x="31" y="27"/>
                          <a:pt x="27" y="24"/>
                          <a:pt x="27" y="22"/>
                        </a:cubicBezTo>
                        <a:cubicBezTo>
                          <a:pt x="26" y="20"/>
                          <a:pt x="24" y="14"/>
                          <a:pt x="23" y="13"/>
                        </a:cubicBezTo>
                        <a:cubicBezTo>
                          <a:pt x="23" y="12"/>
                          <a:pt x="22" y="12"/>
                          <a:pt x="22" y="13"/>
                        </a:cubicBezTo>
                        <a:cubicBezTo>
                          <a:pt x="22" y="15"/>
                          <a:pt x="22" y="17"/>
                          <a:pt x="21" y="16"/>
                        </a:cubicBezTo>
                        <a:cubicBezTo>
                          <a:pt x="20" y="15"/>
                          <a:pt x="19" y="12"/>
                          <a:pt x="17" y="12"/>
                        </a:cubicBezTo>
                        <a:cubicBezTo>
                          <a:pt x="16" y="12"/>
                          <a:pt x="14" y="10"/>
                          <a:pt x="16" y="10"/>
                        </a:cubicBezTo>
                        <a:cubicBezTo>
                          <a:pt x="18" y="9"/>
                          <a:pt x="17" y="6"/>
                          <a:pt x="19" y="7"/>
                        </a:cubicBezTo>
                        <a:cubicBezTo>
                          <a:pt x="21" y="8"/>
                          <a:pt x="22" y="11"/>
                          <a:pt x="23" y="10"/>
                        </a:cubicBezTo>
                        <a:cubicBezTo>
                          <a:pt x="24" y="9"/>
                          <a:pt x="25" y="9"/>
                          <a:pt x="25" y="7"/>
                        </a:cubicBezTo>
                        <a:cubicBezTo>
                          <a:pt x="25" y="5"/>
                          <a:pt x="25" y="3"/>
                          <a:pt x="26" y="2"/>
                        </a:cubicBezTo>
                        <a:cubicBezTo>
                          <a:pt x="27" y="1"/>
                          <a:pt x="25" y="0"/>
                          <a:pt x="24" y="0"/>
                        </a:cubicBezTo>
                        <a:cubicBezTo>
                          <a:pt x="23" y="0"/>
                          <a:pt x="22" y="2"/>
                          <a:pt x="21" y="2"/>
                        </a:cubicBezTo>
                        <a:cubicBezTo>
                          <a:pt x="20" y="2"/>
                          <a:pt x="17" y="3"/>
                          <a:pt x="16" y="2"/>
                        </a:cubicBezTo>
                        <a:cubicBezTo>
                          <a:pt x="16" y="2"/>
                          <a:pt x="14" y="1"/>
                          <a:pt x="14" y="2"/>
                        </a:cubicBezTo>
                        <a:cubicBezTo>
                          <a:pt x="14" y="3"/>
                          <a:pt x="11" y="5"/>
                          <a:pt x="10" y="4"/>
                        </a:cubicBezTo>
                        <a:cubicBezTo>
                          <a:pt x="9" y="4"/>
                          <a:pt x="6" y="3"/>
                          <a:pt x="5" y="3"/>
                        </a:cubicBezTo>
                        <a:cubicBezTo>
                          <a:pt x="5" y="3"/>
                          <a:pt x="2" y="2"/>
                          <a:pt x="2" y="3"/>
                        </a:cubicBezTo>
                        <a:cubicBezTo>
                          <a:pt x="2" y="4"/>
                          <a:pt x="0" y="5"/>
                          <a:pt x="1" y="6"/>
                        </a:cubicBezTo>
                        <a:cubicBezTo>
                          <a:pt x="2" y="7"/>
                          <a:pt x="10" y="15"/>
                          <a:pt x="12" y="17"/>
                        </a:cubicBezTo>
                        <a:cubicBezTo>
                          <a:pt x="13" y="19"/>
                          <a:pt x="33" y="48"/>
                          <a:pt x="34" y="51"/>
                        </a:cubicBezTo>
                        <a:cubicBezTo>
                          <a:pt x="34" y="53"/>
                          <a:pt x="34" y="61"/>
                          <a:pt x="31" y="62"/>
                        </a:cubicBezTo>
                        <a:cubicBezTo>
                          <a:pt x="29" y="62"/>
                          <a:pt x="27" y="62"/>
                          <a:pt x="27" y="62"/>
                        </a:cubicBezTo>
                        <a:cubicBezTo>
                          <a:pt x="27" y="63"/>
                          <a:pt x="26" y="63"/>
                          <a:pt x="28" y="64"/>
                        </a:cubicBezTo>
                        <a:cubicBezTo>
                          <a:pt x="29" y="65"/>
                          <a:pt x="32" y="71"/>
                          <a:pt x="33" y="71"/>
                        </a:cubicBezTo>
                        <a:cubicBezTo>
                          <a:pt x="34" y="71"/>
                          <a:pt x="35" y="71"/>
                          <a:pt x="34" y="72"/>
                        </a:cubicBezTo>
                        <a:cubicBezTo>
                          <a:pt x="34" y="73"/>
                          <a:pt x="36" y="76"/>
                          <a:pt x="36" y="76"/>
                        </a:cubicBezTo>
                        <a:cubicBezTo>
                          <a:pt x="36" y="76"/>
                          <a:pt x="39" y="72"/>
                          <a:pt x="39" y="74"/>
                        </a:cubicBezTo>
                        <a:cubicBezTo>
                          <a:pt x="40" y="76"/>
                          <a:pt x="38" y="76"/>
                          <a:pt x="38" y="77"/>
                        </a:cubicBezTo>
                        <a:cubicBezTo>
                          <a:pt x="38" y="79"/>
                          <a:pt x="37" y="79"/>
                          <a:pt x="38" y="80"/>
                        </a:cubicBezTo>
                        <a:cubicBezTo>
                          <a:pt x="39" y="81"/>
                          <a:pt x="42" y="85"/>
                          <a:pt x="43" y="86"/>
                        </a:cubicBezTo>
                        <a:cubicBezTo>
                          <a:pt x="43" y="87"/>
                          <a:pt x="44" y="90"/>
                          <a:pt x="45" y="90"/>
                        </a:cubicBezTo>
                        <a:cubicBezTo>
                          <a:pt x="46" y="90"/>
                          <a:pt x="47" y="82"/>
                          <a:pt x="48" y="82"/>
                        </a:cubicBezTo>
                        <a:cubicBezTo>
                          <a:pt x="48" y="82"/>
                          <a:pt x="52" y="82"/>
                          <a:pt x="52" y="81"/>
                        </a:cubicBezTo>
                        <a:cubicBezTo>
                          <a:pt x="52" y="80"/>
                          <a:pt x="52" y="78"/>
                          <a:pt x="53" y="78"/>
                        </a:cubicBezTo>
                        <a:cubicBezTo>
                          <a:pt x="54" y="78"/>
                          <a:pt x="56" y="79"/>
                          <a:pt x="57" y="79"/>
                        </a:cubicBezTo>
                        <a:cubicBezTo>
                          <a:pt x="58" y="78"/>
                          <a:pt x="59" y="76"/>
                          <a:pt x="58" y="76"/>
                        </a:cubicBezTo>
                        <a:cubicBezTo>
                          <a:pt x="57" y="75"/>
                          <a:pt x="55" y="70"/>
                          <a:pt x="57" y="70"/>
                        </a:cubicBezTo>
                        <a:cubicBezTo>
                          <a:pt x="58" y="70"/>
                          <a:pt x="59" y="77"/>
                          <a:pt x="61" y="75"/>
                        </a:cubicBezTo>
                        <a:cubicBezTo>
                          <a:pt x="63" y="73"/>
                          <a:pt x="64" y="74"/>
                          <a:pt x="62" y="76"/>
                        </a:cubicBezTo>
                        <a:cubicBezTo>
                          <a:pt x="61" y="77"/>
                          <a:pt x="59" y="78"/>
                          <a:pt x="58" y="79"/>
                        </a:cubicBezTo>
                        <a:cubicBezTo>
                          <a:pt x="58" y="80"/>
                          <a:pt x="57" y="81"/>
                          <a:pt x="57" y="82"/>
                        </a:cubicBezTo>
                        <a:cubicBezTo>
                          <a:pt x="57" y="83"/>
                          <a:pt x="55" y="84"/>
                          <a:pt x="55" y="84"/>
                        </a:cubicBezTo>
                        <a:cubicBezTo>
                          <a:pt x="55" y="83"/>
                          <a:pt x="53" y="82"/>
                          <a:pt x="52" y="83"/>
                        </a:cubicBezTo>
                        <a:cubicBezTo>
                          <a:pt x="51" y="83"/>
                          <a:pt x="49" y="85"/>
                          <a:pt x="49" y="86"/>
                        </a:cubicBezTo>
                        <a:cubicBezTo>
                          <a:pt x="49" y="87"/>
                          <a:pt x="48" y="90"/>
                          <a:pt x="47" y="91"/>
                        </a:cubicBezTo>
                        <a:cubicBezTo>
                          <a:pt x="45" y="92"/>
                          <a:pt x="46" y="93"/>
                          <a:pt x="47" y="94"/>
                        </a:cubicBezTo>
                        <a:cubicBezTo>
                          <a:pt x="48" y="94"/>
                          <a:pt x="57" y="107"/>
                          <a:pt x="58" y="109"/>
                        </a:cubicBezTo>
                        <a:cubicBezTo>
                          <a:pt x="59" y="111"/>
                          <a:pt x="62" y="114"/>
                          <a:pt x="64" y="117"/>
                        </a:cubicBezTo>
                        <a:cubicBezTo>
                          <a:pt x="67" y="119"/>
                          <a:pt x="70" y="127"/>
                          <a:pt x="71" y="128"/>
                        </a:cubicBezTo>
                        <a:cubicBezTo>
                          <a:pt x="73" y="130"/>
                          <a:pt x="80" y="140"/>
                          <a:pt x="80" y="142"/>
                        </a:cubicBezTo>
                        <a:cubicBezTo>
                          <a:pt x="81" y="144"/>
                          <a:pt x="87" y="154"/>
                          <a:pt x="87" y="155"/>
                        </a:cubicBezTo>
                        <a:cubicBezTo>
                          <a:pt x="88" y="156"/>
                          <a:pt x="87" y="158"/>
                          <a:pt x="88" y="159"/>
                        </a:cubicBezTo>
                        <a:cubicBezTo>
                          <a:pt x="89" y="159"/>
                          <a:pt x="90" y="161"/>
                          <a:pt x="91" y="161"/>
                        </a:cubicBezTo>
                        <a:cubicBezTo>
                          <a:pt x="93" y="161"/>
                          <a:pt x="97" y="159"/>
                          <a:pt x="97" y="157"/>
                        </a:cubicBezTo>
                        <a:cubicBezTo>
                          <a:pt x="97" y="156"/>
                          <a:pt x="95" y="153"/>
                          <a:pt x="95" y="152"/>
                        </a:cubicBezTo>
                        <a:cubicBezTo>
                          <a:pt x="95" y="152"/>
                          <a:pt x="94" y="150"/>
                          <a:pt x="94" y="150"/>
                        </a:cubicBezTo>
                        <a:cubicBezTo>
                          <a:pt x="93" y="149"/>
                          <a:pt x="83" y="139"/>
                          <a:pt x="85" y="139"/>
                        </a:cubicBezTo>
                        <a:cubicBezTo>
                          <a:pt x="86" y="139"/>
                          <a:pt x="88" y="142"/>
                          <a:pt x="90" y="142"/>
                        </a:cubicBezTo>
                        <a:cubicBezTo>
                          <a:pt x="92" y="142"/>
                          <a:pt x="92" y="141"/>
                          <a:pt x="93" y="142"/>
                        </a:cubicBezTo>
                        <a:cubicBezTo>
                          <a:pt x="94" y="143"/>
                          <a:pt x="100" y="150"/>
                          <a:pt x="101" y="150"/>
                        </a:cubicBezTo>
                        <a:cubicBezTo>
                          <a:pt x="102" y="150"/>
                          <a:pt x="105" y="149"/>
                          <a:pt x="104" y="147"/>
                        </a:cubicBezTo>
                        <a:cubicBezTo>
                          <a:pt x="103" y="146"/>
                          <a:pt x="98" y="142"/>
                          <a:pt x="98" y="141"/>
                        </a:cubicBezTo>
                        <a:cubicBezTo>
                          <a:pt x="97" y="140"/>
                          <a:pt x="98" y="138"/>
                          <a:pt x="99" y="140"/>
                        </a:cubicBezTo>
                        <a:cubicBezTo>
                          <a:pt x="100" y="141"/>
                          <a:pt x="102" y="143"/>
                          <a:pt x="103" y="143"/>
                        </a:cubicBezTo>
                        <a:cubicBezTo>
                          <a:pt x="104" y="143"/>
                          <a:pt x="104" y="144"/>
                          <a:pt x="104" y="145"/>
                        </a:cubicBezTo>
                        <a:cubicBezTo>
                          <a:pt x="104" y="146"/>
                          <a:pt x="105" y="147"/>
                          <a:pt x="106" y="146"/>
                        </a:cubicBezTo>
                        <a:cubicBezTo>
                          <a:pt x="107" y="146"/>
                          <a:pt x="110" y="139"/>
                          <a:pt x="110" y="140"/>
                        </a:cubicBezTo>
                        <a:cubicBezTo>
                          <a:pt x="111" y="141"/>
                          <a:pt x="110" y="144"/>
                          <a:pt x="109" y="145"/>
                        </a:cubicBezTo>
                        <a:cubicBezTo>
                          <a:pt x="109" y="145"/>
                          <a:pt x="106" y="148"/>
                          <a:pt x="107" y="149"/>
                        </a:cubicBezTo>
                        <a:cubicBezTo>
                          <a:pt x="108" y="149"/>
                          <a:pt x="108" y="151"/>
                          <a:pt x="109" y="151"/>
                        </a:cubicBezTo>
                        <a:cubicBezTo>
                          <a:pt x="111" y="151"/>
                          <a:pt x="115" y="151"/>
                          <a:pt x="114" y="151"/>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6" name="Freeform 23">
                    <a:extLst>
                      <a:ext uri="{FF2B5EF4-FFF2-40B4-BE49-F238E27FC236}">
                        <a16:creationId xmlns:a16="http://schemas.microsoft.com/office/drawing/2014/main" id="{343761B1-C27D-4ED5-830A-E31CCD9ECFA5}"/>
                      </a:ext>
                    </a:extLst>
                  </p:cNvPr>
                  <p:cNvSpPr>
                    <a:spLocks/>
                  </p:cNvSpPr>
                  <p:nvPr/>
                </p:nvSpPr>
                <p:spPr bwMode="auto">
                  <a:xfrm>
                    <a:off x="1467702" y="4956541"/>
                    <a:ext cx="30975" cy="57362"/>
                  </a:xfrm>
                  <a:custGeom>
                    <a:avLst/>
                    <a:gdLst>
                      <a:gd name="T0" fmla="*/ 6 w 7"/>
                      <a:gd name="T1" fmla="*/ 11 h 13"/>
                      <a:gd name="T2" fmla="*/ 5 w 7"/>
                      <a:gd name="T3" fmla="*/ 7 h 13"/>
                      <a:gd name="T4" fmla="*/ 4 w 7"/>
                      <a:gd name="T5" fmla="*/ 1 h 13"/>
                      <a:gd name="T6" fmla="*/ 1 w 7"/>
                      <a:gd name="T7" fmla="*/ 5 h 13"/>
                      <a:gd name="T8" fmla="*/ 0 w 7"/>
                      <a:gd name="T9" fmla="*/ 8 h 13"/>
                      <a:gd name="T10" fmla="*/ 6 w 7"/>
                      <a:gd name="T11" fmla="*/ 13 h 13"/>
                      <a:gd name="T12" fmla="*/ 6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6" y="11"/>
                        </a:moveTo>
                        <a:cubicBezTo>
                          <a:pt x="6" y="10"/>
                          <a:pt x="5" y="9"/>
                          <a:pt x="5" y="7"/>
                        </a:cubicBezTo>
                        <a:cubicBezTo>
                          <a:pt x="5" y="6"/>
                          <a:pt x="5" y="0"/>
                          <a:pt x="4" y="1"/>
                        </a:cubicBezTo>
                        <a:cubicBezTo>
                          <a:pt x="3" y="1"/>
                          <a:pt x="1" y="4"/>
                          <a:pt x="1" y="5"/>
                        </a:cubicBezTo>
                        <a:cubicBezTo>
                          <a:pt x="1" y="6"/>
                          <a:pt x="0" y="8"/>
                          <a:pt x="0" y="8"/>
                        </a:cubicBezTo>
                        <a:cubicBezTo>
                          <a:pt x="1" y="9"/>
                          <a:pt x="5" y="13"/>
                          <a:pt x="6" y="13"/>
                        </a:cubicBezTo>
                        <a:cubicBezTo>
                          <a:pt x="6" y="13"/>
                          <a:pt x="7" y="12"/>
                          <a:pt x="6" y="11"/>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7" name="Freeform 24">
                    <a:extLst>
                      <a:ext uri="{FF2B5EF4-FFF2-40B4-BE49-F238E27FC236}">
                        <a16:creationId xmlns:a16="http://schemas.microsoft.com/office/drawing/2014/main" id="{DEC168E9-6CDA-4D66-A345-74ADC0FD1DD3}"/>
                      </a:ext>
                    </a:extLst>
                  </p:cNvPr>
                  <p:cNvSpPr>
                    <a:spLocks/>
                  </p:cNvSpPr>
                  <p:nvPr/>
                </p:nvSpPr>
                <p:spPr bwMode="auto">
                  <a:xfrm>
                    <a:off x="1370187" y="5110270"/>
                    <a:ext cx="75717" cy="75717"/>
                  </a:xfrm>
                  <a:custGeom>
                    <a:avLst/>
                    <a:gdLst>
                      <a:gd name="T0" fmla="*/ 16 w 17"/>
                      <a:gd name="T1" fmla="*/ 14 h 17"/>
                      <a:gd name="T2" fmla="*/ 15 w 17"/>
                      <a:gd name="T3" fmla="*/ 12 h 17"/>
                      <a:gd name="T4" fmla="*/ 14 w 17"/>
                      <a:gd name="T5" fmla="*/ 4 h 17"/>
                      <a:gd name="T6" fmla="*/ 11 w 17"/>
                      <a:gd name="T7" fmla="*/ 2 h 17"/>
                      <a:gd name="T8" fmla="*/ 7 w 17"/>
                      <a:gd name="T9" fmla="*/ 4 h 17"/>
                      <a:gd name="T10" fmla="*/ 3 w 17"/>
                      <a:gd name="T11" fmla="*/ 8 h 17"/>
                      <a:gd name="T12" fmla="*/ 1 w 17"/>
                      <a:gd name="T13" fmla="*/ 15 h 17"/>
                      <a:gd name="T14" fmla="*/ 6 w 17"/>
                      <a:gd name="T15" fmla="*/ 10 h 17"/>
                      <a:gd name="T16" fmla="*/ 8 w 17"/>
                      <a:gd name="T17" fmla="*/ 13 h 17"/>
                      <a:gd name="T18" fmla="*/ 10 w 17"/>
                      <a:gd name="T19" fmla="*/ 15 h 17"/>
                      <a:gd name="T20" fmla="*/ 12 w 17"/>
                      <a:gd name="T21" fmla="*/ 14 h 17"/>
                      <a:gd name="T22" fmla="*/ 13 w 17"/>
                      <a:gd name="T23" fmla="*/ 16 h 17"/>
                      <a:gd name="T24" fmla="*/ 12 w 17"/>
                      <a:gd name="T25" fmla="*/ 17 h 17"/>
                      <a:gd name="T26" fmla="*/ 16 w 17"/>
                      <a:gd name="T27"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6" y="14"/>
                        </a:moveTo>
                        <a:cubicBezTo>
                          <a:pt x="16" y="14"/>
                          <a:pt x="15" y="13"/>
                          <a:pt x="15" y="12"/>
                        </a:cubicBezTo>
                        <a:cubicBezTo>
                          <a:pt x="15" y="10"/>
                          <a:pt x="15" y="5"/>
                          <a:pt x="14" y="4"/>
                        </a:cubicBezTo>
                        <a:cubicBezTo>
                          <a:pt x="13" y="3"/>
                          <a:pt x="11" y="0"/>
                          <a:pt x="11" y="2"/>
                        </a:cubicBezTo>
                        <a:cubicBezTo>
                          <a:pt x="10" y="4"/>
                          <a:pt x="7" y="3"/>
                          <a:pt x="7" y="4"/>
                        </a:cubicBezTo>
                        <a:cubicBezTo>
                          <a:pt x="7" y="5"/>
                          <a:pt x="4" y="7"/>
                          <a:pt x="3" y="8"/>
                        </a:cubicBezTo>
                        <a:cubicBezTo>
                          <a:pt x="3" y="9"/>
                          <a:pt x="0" y="15"/>
                          <a:pt x="1" y="15"/>
                        </a:cubicBezTo>
                        <a:cubicBezTo>
                          <a:pt x="2" y="15"/>
                          <a:pt x="5" y="9"/>
                          <a:pt x="6" y="10"/>
                        </a:cubicBezTo>
                        <a:cubicBezTo>
                          <a:pt x="7" y="12"/>
                          <a:pt x="7" y="13"/>
                          <a:pt x="8" y="13"/>
                        </a:cubicBezTo>
                        <a:cubicBezTo>
                          <a:pt x="9" y="14"/>
                          <a:pt x="8" y="16"/>
                          <a:pt x="10" y="15"/>
                        </a:cubicBezTo>
                        <a:cubicBezTo>
                          <a:pt x="11" y="14"/>
                          <a:pt x="12" y="13"/>
                          <a:pt x="12" y="14"/>
                        </a:cubicBezTo>
                        <a:cubicBezTo>
                          <a:pt x="13" y="14"/>
                          <a:pt x="14" y="15"/>
                          <a:pt x="13" y="16"/>
                        </a:cubicBezTo>
                        <a:cubicBezTo>
                          <a:pt x="13" y="16"/>
                          <a:pt x="11" y="17"/>
                          <a:pt x="12" y="17"/>
                        </a:cubicBezTo>
                        <a:cubicBezTo>
                          <a:pt x="13" y="17"/>
                          <a:pt x="17" y="16"/>
                          <a:pt x="16" y="14"/>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8" name="Freeform 25">
                    <a:extLst>
                      <a:ext uri="{FF2B5EF4-FFF2-40B4-BE49-F238E27FC236}">
                        <a16:creationId xmlns:a16="http://schemas.microsoft.com/office/drawing/2014/main" id="{51970F1C-D32E-4993-8502-00FAEEFDF4FD}"/>
                      </a:ext>
                    </a:extLst>
                  </p:cNvPr>
                  <p:cNvSpPr>
                    <a:spLocks/>
                  </p:cNvSpPr>
                  <p:nvPr/>
                </p:nvSpPr>
                <p:spPr bwMode="auto">
                  <a:xfrm>
                    <a:off x="1379365" y="5181399"/>
                    <a:ext cx="30975" cy="9178"/>
                  </a:xfrm>
                  <a:custGeom>
                    <a:avLst/>
                    <a:gdLst>
                      <a:gd name="T0" fmla="*/ 5 w 7"/>
                      <a:gd name="T1" fmla="*/ 0 h 2"/>
                      <a:gd name="T2" fmla="*/ 2 w 7"/>
                      <a:gd name="T3" fmla="*/ 1 h 2"/>
                      <a:gd name="T4" fmla="*/ 5 w 7"/>
                      <a:gd name="T5" fmla="*/ 0 h 2"/>
                    </a:gdLst>
                    <a:ahLst/>
                    <a:cxnLst>
                      <a:cxn ang="0">
                        <a:pos x="T0" y="T1"/>
                      </a:cxn>
                      <a:cxn ang="0">
                        <a:pos x="T2" y="T3"/>
                      </a:cxn>
                      <a:cxn ang="0">
                        <a:pos x="T4" y="T5"/>
                      </a:cxn>
                    </a:cxnLst>
                    <a:rect l="0" t="0" r="r" b="b"/>
                    <a:pathLst>
                      <a:path w="7" h="2">
                        <a:moveTo>
                          <a:pt x="5" y="0"/>
                        </a:moveTo>
                        <a:cubicBezTo>
                          <a:pt x="4" y="0"/>
                          <a:pt x="0" y="0"/>
                          <a:pt x="2" y="1"/>
                        </a:cubicBezTo>
                        <a:cubicBezTo>
                          <a:pt x="3" y="2"/>
                          <a:pt x="7" y="1"/>
                          <a:pt x="5" y="0"/>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9" name="Freeform 26">
                    <a:extLst>
                      <a:ext uri="{FF2B5EF4-FFF2-40B4-BE49-F238E27FC236}">
                        <a16:creationId xmlns:a16="http://schemas.microsoft.com/office/drawing/2014/main" id="{7790DFBC-6F94-4786-A9BC-40CAEDD26427}"/>
                      </a:ext>
                    </a:extLst>
                  </p:cNvPr>
                  <p:cNvSpPr>
                    <a:spLocks/>
                  </p:cNvSpPr>
                  <p:nvPr/>
                </p:nvSpPr>
                <p:spPr bwMode="auto">
                  <a:xfrm>
                    <a:off x="1401162" y="5260558"/>
                    <a:ext cx="18356" cy="35564"/>
                  </a:xfrm>
                  <a:custGeom>
                    <a:avLst/>
                    <a:gdLst>
                      <a:gd name="T0" fmla="*/ 0 w 4"/>
                      <a:gd name="T1" fmla="*/ 6 h 8"/>
                      <a:gd name="T2" fmla="*/ 3 w 4"/>
                      <a:gd name="T3" fmla="*/ 1 h 8"/>
                      <a:gd name="T4" fmla="*/ 0 w 4"/>
                      <a:gd name="T5" fmla="*/ 6 h 8"/>
                    </a:gdLst>
                    <a:ahLst/>
                    <a:cxnLst>
                      <a:cxn ang="0">
                        <a:pos x="T0" y="T1"/>
                      </a:cxn>
                      <a:cxn ang="0">
                        <a:pos x="T2" y="T3"/>
                      </a:cxn>
                      <a:cxn ang="0">
                        <a:pos x="T4" y="T5"/>
                      </a:cxn>
                    </a:cxnLst>
                    <a:rect l="0" t="0" r="r" b="b"/>
                    <a:pathLst>
                      <a:path w="4" h="8">
                        <a:moveTo>
                          <a:pt x="0" y="6"/>
                        </a:moveTo>
                        <a:cubicBezTo>
                          <a:pt x="0" y="6"/>
                          <a:pt x="1" y="0"/>
                          <a:pt x="3" y="1"/>
                        </a:cubicBezTo>
                        <a:cubicBezTo>
                          <a:pt x="4" y="2"/>
                          <a:pt x="1" y="8"/>
                          <a:pt x="0" y="6"/>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0" name="Freeform 27">
                    <a:extLst>
                      <a:ext uri="{FF2B5EF4-FFF2-40B4-BE49-F238E27FC236}">
                        <a16:creationId xmlns:a16="http://schemas.microsoft.com/office/drawing/2014/main" id="{37BF7823-BE84-4CFC-AF44-2928328C2CF5}"/>
                      </a:ext>
                    </a:extLst>
                  </p:cNvPr>
                  <p:cNvSpPr>
                    <a:spLocks/>
                  </p:cNvSpPr>
                  <p:nvPr/>
                </p:nvSpPr>
                <p:spPr bwMode="auto">
                  <a:xfrm>
                    <a:off x="1724682" y="5407404"/>
                    <a:ext cx="21797" cy="8031"/>
                  </a:xfrm>
                  <a:custGeom>
                    <a:avLst/>
                    <a:gdLst>
                      <a:gd name="T0" fmla="*/ 3 w 5"/>
                      <a:gd name="T1" fmla="*/ 0 h 2"/>
                      <a:gd name="T2" fmla="*/ 1 w 5"/>
                      <a:gd name="T3" fmla="*/ 1 h 2"/>
                      <a:gd name="T4" fmla="*/ 3 w 5"/>
                      <a:gd name="T5" fmla="*/ 0 h 2"/>
                    </a:gdLst>
                    <a:ahLst/>
                    <a:cxnLst>
                      <a:cxn ang="0">
                        <a:pos x="T0" y="T1"/>
                      </a:cxn>
                      <a:cxn ang="0">
                        <a:pos x="T2" y="T3"/>
                      </a:cxn>
                      <a:cxn ang="0">
                        <a:pos x="T4" y="T5"/>
                      </a:cxn>
                    </a:cxnLst>
                    <a:rect l="0" t="0" r="r" b="b"/>
                    <a:pathLst>
                      <a:path w="5" h="2">
                        <a:moveTo>
                          <a:pt x="3" y="0"/>
                        </a:moveTo>
                        <a:cubicBezTo>
                          <a:pt x="3" y="0"/>
                          <a:pt x="0" y="1"/>
                          <a:pt x="1" y="1"/>
                        </a:cubicBezTo>
                        <a:cubicBezTo>
                          <a:pt x="2" y="2"/>
                          <a:pt x="5" y="1"/>
                          <a:pt x="3" y="0"/>
                        </a:cubicBezTo>
                        <a:close/>
                      </a:path>
                    </a:pathLst>
                  </a:custGeom>
                  <a:solidFill>
                    <a:srgbClr val="9DD4CF"/>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1" name="Freeform 28">
                    <a:extLst>
                      <a:ext uri="{FF2B5EF4-FFF2-40B4-BE49-F238E27FC236}">
                        <a16:creationId xmlns:a16="http://schemas.microsoft.com/office/drawing/2014/main" id="{B9918898-675A-4EC5-ACD9-59C50AB910ED}"/>
                      </a:ext>
                    </a:extLst>
                  </p:cNvPr>
                  <p:cNvSpPr>
                    <a:spLocks/>
                  </p:cNvSpPr>
                  <p:nvPr/>
                </p:nvSpPr>
                <p:spPr bwMode="auto">
                  <a:xfrm>
                    <a:off x="1892178" y="5500330"/>
                    <a:ext cx="21797" cy="26386"/>
                  </a:xfrm>
                  <a:custGeom>
                    <a:avLst/>
                    <a:gdLst>
                      <a:gd name="T0" fmla="*/ 2 w 5"/>
                      <a:gd name="T1" fmla="*/ 1 h 6"/>
                      <a:gd name="T2" fmla="*/ 0 w 5"/>
                      <a:gd name="T3" fmla="*/ 4 h 6"/>
                      <a:gd name="T4" fmla="*/ 2 w 5"/>
                      <a:gd name="T5" fmla="*/ 5 h 6"/>
                      <a:gd name="T6" fmla="*/ 2 w 5"/>
                      <a:gd name="T7" fmla="*/ 1 h 6"/>
                    </a:gdLst>
                    <a:ahLst/>
                    <a:cxnLst>
                      <a:cxn ang="0">
                        <a:pos x="T0" y="T1"/>
                      </a:cxn>
                      <a:cxn ang="0">
                        <a:pos x="T2" y="T3"/>
                      </a:cxn>
                      <a:cxn ang="0">
                        <a:pos x="T4" y="T5"/>
                      </a:cxn>
                      <a:cxn ang="0">
                        <a:pos x="T6" y="T7"/>
                      </a:cxn>
                    </a:cxnLst>
                    <a:rect l="0" t="0" r="r" b="b"/>
                    <a:pathLst>
                      <a:path w="5" h="6">
                        <a:moveTo>
                          <a:pt x="2" y="1"/>
                        </a:moveTo>
                        <a:cubicBezTo>
                          <a:pt x="1" y="1"/>
                          <a:pt x="0" y="3"/>
                          <a:pt x="0" y="4"/>
                        </a:cubicBezTo>
                        <a:cubicBezTo>
                          <a:pt x="0" y="4"/>
                          <a:pt x="2" y="6"/>
                          <a:pt x="2" y="5"/>
                        </a:cubicBezTo>
                        <a:cubicBezTo>
                          <a:pt x="3" y="4"/>
                          <a:pt x="5" y="0"/>
                          <a:pt x="2" y="1"/>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2" name="Freeform 29">
                    <a:extLst>
                      <a:ext uri="{FF2B5EF4-FFF2-40B4-BE49-F238E27FC236}">
                        <a16:creationId xmlns:a16="http://schemas.microsoft.com/office/drawing/2014/main" id="{724B6409-B36B-4026-8B48-460ADAA2C359}"/>
                      </a:ext>
                    </a:extLst>
                  </p:cNvPr>
                  <p:cNvSpPr>
                    <a:spLocks/>
                  </p:cNvSpPr>
                  <p:nvPr/>
                </p:nvSpPr>
                <p:spPr bwMode="auto">
                  <a:xfrm>
                    <a:off x="1498677" y="5460176"/>
                    <a:ext cx="17208" cy="12620"/>
                  </a:xfrm>
                  <a:custGeom>
                    <a:avLst/>
                    <a:gdLst>
                      <a:gd name="T0" fmla="*/ 2 w 4"/>
                      <a:gd name="T1" fmla="*/ 0 h 3"/>
                      <a:gd name="T2" fmla="*/ 1 w 4"/>
                      <a:gd name="T3" fmla="*/ 2 h 3"/>
                      <a:gd name="T4" fmla="*/ 2 w 4"/>
                      <a:gd name="T5" fmla="*/ 0 h 3"/>
                    </a:gdLst>
                    <a:ahLst/>
                    <a:cxnLst>
                      <a:cxn ang="0">
                        <a:pos x="T0" y="T1"/>
                      </a:cxn>
                      <a:cxn ang="0">
                        <a:pos x="T2" y="T3"/>
                      </a:cxn>
                      <a:cxn ang="0">
                        <a:pos x="T4" y="T5"/>
                      </a:cxn>
                    </a:cxnLst>
                    <a:rect l="0" t="0" r="r" b="b"/>
                    <a:pathLst>
                      <a:path w="4" h="3">
                        <a:moveTo>
                          <a:pt x="2" y="0"/>
                        </a:moveTo>
                        <a:cubicBezTo>
                          <a:pt x="1" y="0"/>
                          <a:pt x="0" y="1"/>
                          <a:pt x="1" y="2"/>
                        </a:cubicBezTo>
                        <a:cubicBezTo>
                          <a:pt x="2" y="3"/>
                          <a:pt x="4" y="1"/>
                          <a:pt x="2" y="0"/>
                        </a:cubicBezTo>
                        <a:close/>
                      </a:path>
                    </a:pathLst>
                  </a:custGeom>
                  <a:solidFill>
                    <a:srgbClr val="9DD4CF"/>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3" name="Freeform 30">
                    <a:extLst>
                      <a:ext uri="{FF2B5EF4-FFF2-40B4-BE49-F238E27FC236}">
                        <a16:creationId xmlns:a16="http://schemas.microsoft.com/office/drawing/2014/main" id="{9DA0F1EA-2F00-4F48-906E-296ABD6F5867}"/>
                      </a:ext>
                    </a:extLst>
                  </p:cNvPr>
                  <p:cNvSpPr>
                    <a:spLocks/>
                  </p:cNvSpPr>
                  <p:nvPr/>
                </p:nvSpPr>
                <p:spPr bwMode="auto">
                  <a:xfrm>
                    <a:off x="1675351" y="5512949"/>
                    <a:ext cx="21797" cy="21797"/>
                  </a:xfrm>
                  <a:custGeom>
                    <a:avLst/>
                    <a:gdLst>
                      <a:gd name="T0" fmla="*/ 2 w 5"/>
                      <a:gd name="T1" fmla="*/ 1 h 5"/>
                      <a:gd name="T2" fmla="*/ 1 w 5"/>
                      <a:gd name="T3" fmla="*/ 3 h 5"/>
                      <a:gd name="T4" fmla="*/ 4 w 5"/>
                      <a:gd name="T5" fmla="*/ 4 h 5"/>
                      <a:gd name="T6" fmla="*/ 4 w 5"/>
                      <a:gd name="T7" fmla="*/ 2 h 5"/>
                      <a:gd name="T8" fmla="*/ 2 w 5"/>
                      <a:gd name="T9" fmla="*/ 1 h 5"/>
                    </a:gdLst>
                    <a:ahLst/>
                    <a:cxnLst>
                      <a:cxn ang="0">
                        <a:pos x="T0" y="T1"/>
                      </a:cxn>
                      <a:cxn ang="0">
                        <a:pos x="T2" y="T3"/>
                      </a:cxn>
                      <a:cxn ang="0">
                        <a:pos x="T4" y="T5"/>
                      </a:cxn>
                      <a:cxn ang="0">
                        <a:pos x="T6" y="T7"/>
                      </a:cxn>
                      <a:cxn ang="0">
                        <a:pos x="T8" y="T9"/>
                      </a:cxn>
                    </a:cxnLst>
                    <a:rect l="0" t="0" r="r" b="b"/>
                    <a:pathLst>
                      <a:path w="5" h="5">
                        <a:moveTo>
                          <a:pt x="2" y="1"/>
                        </a:moveTo>
                        <a:cubicBezTo>
                          <a:pt x="1" y="1"/>
                          <a:pt x="0" y="2"/>
                          <a:pt x="1" y="3"/>
                        </a:cubicBezTo>
                        <a:cubicBezTo>
                          <a:pt x="2" y="4"/>
                          <a:pt x="3" y="5"/>
                          <a:pt x="4" y="4"/>
                        </a:cubicBezTo>
                        <a:cubicBezTo>
                          <a:pt x="4" y="4"/>
                          <a:pt x="5" y="2"/>
                          <a:pt x="4" y="2"/>
                        </a:cubicBezTo>
                        <a:cubicBezTo>
                          <a:pt x="4" y="1"/>
                          <a:pt x="3" y="0"/>
                          <a:pt x="2" y="1"/>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4" name="Freeform 31">
                    <a:extLst>
                      <a:ext uri="{FF2B5EF4-FFF2-40B4-BE49-F238E27FC236}">
                        <a16:creationId xmlns:a16="http://schemas.microsoft.com/office/drawing/2014/main" id="{7F479065-E4DE-4DDE-9A02-1DC65503DAA9}"/>
                      </a:ext>
                    </a:extLst>
                  </p:cNvPr>
                  <p:cNvSpPr>
                    <a:spLocks/>
                  </p:cNvSpPr>
                  <p:nvPr/>
                </p:nvSpPr>
                <p:spPr bwMode="auto">
                  <a:xfrm>
                    <a:off x="1631756" y="5681592"/>
                    <a:ext cx="17208" cy="17209"/>
                  </a:xfrm>
                  <a:custGeom>
                    <a:avLst/>
                    <a:gdLst>
                      <a:gd name="T0" fmla="*/ 3 w 4"/>
                      <a:gd name="T1" fmla="*/ 1 h 4"/>
                      <a:gd name="T2" fmla="*/ 1 w 4"/>
                      <a:gd name="T3" fmla="*/ 4 h 4"/>
                      <a:gd name="T4" fmla="*/ 4 w 4"/>
                      <a:gd name="T5" fmla="*/ 2 h 4"/>
                      <a:gd name="T6" fmla="*/ 3 w 4"/>
                      <a:gd name="T7" fmla="*/ 1 h 4"/>
                    </a:gdLst>
                    <a:ahLst/>
                    <a:cxnLst>
                      <a:cxn ang="0">
                        <a:pos x="T0" y="T1"/>
                      </a:cxn>
                      <a:cxn ang="0">
                        <a:pos x="T2" y="T3"/>
                      </a:cxn>
                      <a:cxn ang="0">
                        <a:pos x="T4" y="T5"/>
                      </a:cxn>
                      <a:cxn ang="0">
                        <a:pos x="T6" y="T7"/>
                      </a:cxn>
                    </a:cxnLst>
                    <a:rect l="0" t="0" r="r" b="b"/>
                    <a:pathLst>
                      <a:path w="4" h="4">
                        <a:moveTo>
                          <a:pt x="3" y="1"/>
                        </a:moveTo>
                        <a:cubicBezTo>
                          <a:pt x="2" y="1"/>
                          <a:pt x="0" y="3"/>
                          <a:pt x="1" y="4"/>
                        </a:cubicBezTo>
                        <a:cubicBezTo>
                          <a:pt x="2" y="4"/>
                          <a:pt x="4" y="3"/>
                          <a:pt x="4" y="2"/>
                        </a:cubicBezTo>
                        <a:cubicBezTo>
                          <a:pt x="4" y="1"/>
                          <a:pt x="3" y="0"/>
                          <a:pt x="3" y="1"/>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5" name="Freeform 32">
                    <a:extLst>
                      <a:ext uri="{FF2B5EF4-FFF2-40B4-BE49-F238E27FC236}">
                        <a16:creationId xmlns:a16="http://schemas.microsoft.com/office/drawing/2014/main" id="{B9CA0759-3D4E-4D48-BFB2-A30E1B037EA1}"/>
                      </a:ext>
                    </a:extLst>
                  </p:cNvPr>
                  <p:cNvSpPr>
                    <a:spLocks/>
                  </p:cNvSpPr>
                  <p:nvPr/>
                </p:nvSpPr>
                <p:spPr bwMode="auto">
                  <a:xfrm>
                    <a:off x="1658143" y="5491152"/>
                    <a:ext cx="181263" cy="216827"/>
                  </a:xfrm>
                  <a:custGeom>
                    <a:avLst/>
                    <a:gdLst>
                      <a:gd name="T0" fmla="*/ 11 w 41"/>
                      <a:gd name="T1" fmla="*/ 4 h 49"/>
                      <a:gd name="T2" fmla="*/ 12 w 41"/>
                      <a:gd name="T3" fmla="*/ 7 h 49"/>
                      <a:gd name="T4" fmla="*/ 12 w 41"/>
                      <a:gd name="T5" fmla="*/ 9 h 49"/>
                      <a:gd name="T6" fmla="*/ 15 w 41"/>
                      <a:gd name="T7" fmla="*/ 16 h 49"/>
                      <a:gd name="T8" fmla="*/ 14 w 41"/>
                      <a:gd name="T9" fmla="*/ 22 h 49"/>
                      <a:gd name="T10" fmla="*/ 12 w 41"/>
                      <a:gd name="T11" fmla="*/ 22 h 49"/>
                      <a:gd name="T12" fmla="*/ 11 w 41"/>
                      <a:gd name="T13" fmla="*/ 25 h 49"/>
                      <a:gd name="T14" fmla="*/ 13 w 41"/>
                      <a:gd name="T15" fmla="*/ 27 h 49"/>
                      <a:gd name="T16" fmla="*/ 11 w 41"/>
                      <a:gd name="T17" fmla="*/ 28 h 49"/>
                      <a:gd name="T18" fmla="*/ 9 w 41"/>
                      <a:gd name="T19" fmla="*/ 28 h 49"/>
                      <a:gd name="T20" fmla="*/ 5 w 41"/>
                      <a:gd name="T21" fmla="*/ 33 h 49"/>
                      <a:gd name="T22" fmla="*/ 6 w 41"/>
                      <a:gd name="T23" fmla="*/ 36 h 49"/>
                      <a:gd name="T24" fmla="*/ 5 w 41"/>
                      <a:gd name="T25" fmla="*/ 39 h 49"/>
                      <a:gd name="T26" fmla="*/ 1 w 41"/>
                      <a:gd name="T27" fmla="*/ 43 h 49"/>
                      <a:gd name="T28" fmla="*/ 1 w 41"/>
                      <a:gd name="T29" fmla="*/ 48 h 49"/>
                      <a:gd name="T30" fmla="*/ 5 w 41"/>
                      <a:gd name="T31" fmla="*/ 48 h 49"/>
                      <a:gd name="T32" fmla="*/ 9 w 41"/>
                      <a:gd name="T33" fmla="*/ 46 h 49"/>
                      <a:gd name="T34" fmla="*/ 11 w 41"/>
                      <a:gd name="T35" fmla="*/ 44 h 49"/>
                      <a:gd name="T36" fmla="*/ 7 w 41"/>
                      <a:gd name="T37" fmla="*/ 44 h 49"/>
                      <a:gd name="T38" fmla="*/ 12 w 41"/>
                      <a:gd name="T39" fmla="*/ 39 h 49"/>
                      <a:gd name="T40" fmla="*/ 14 w 41"/>
                      <a:gd name="T41" fmla="*/ 40 h 49"/>
                      <a:gd name="T42" fmla="*/ 21 w 41"/>
                      <a:gd name="T43" fmla="*/ 40 h 49"/>
                      <a:gd name="T44" fmla="*/ 30 w 41"/>
                      <a:gd name="T45" fmla="*/ 35 h 49"/>
                      <a:gd name="T46" fmla="*/ 36 w 41"/>
                      <a:gd name="T47" fmla="*/ 34 h 49"/>
                      <a:gd name="T48" fmla="*/ 39 w 41"/>
                      <a:gd name="T49" fmla="*/ 31 h 49"/>
                      <a:gd name="T50" fmla="*/ 39 w 41"/>
                      <a:gd name="T51" fmla="*/ 31 h 49"/>
                      <a:gd name="T52" fmla="*/ 38 w 41"/>
                      <a:gd name="T53" fmla="*/ 28 h 49"/>
                      <a:gd name="T54" fmla="*/ 40 w 41"/>
                      <a:gd name="T55" fmla="*/ 27 h 49"/>
                      <a:gd name="T56" fmla="*/ 38 w 41"/>
                      <a:gd name="T57" fmla="*/ 23 h 49"/>
                      <a:gd name="T58" fmla="*/ 38 w 41"/>
                      <a:gd name="T59" fmla="*/ 18 h 49"/>
                      <a:gd name="T60" fmla="*/ 34 w 41"/>
                      <a:gd name="T61" fmla="*/ 24 h 49"/>
                      <a:gd name="T62" fmla="*/ 33 w 41"/>
                      <a:gd name="T63" fmla="*/ 20 h 49"/>
                      <a:gd name="T64" fmla="*/ 30 w 41"/>
                      <a:gd name="T65" fmla="*/ 20 h 49"/>
                      <a:gd name="T66" fmla="*/ 28 w 41"/>
                      <a:gd name="T67" fmla="*/ 20 h 49"/>
                      <a:gd name="T68" fmla="*/ 25 w 41"/>
                      <a:gd name="T69" fmla="*/ 22 h 49"/>
                      <a:gd name="T70" fmla="*/ 26 w 41"/>
                      <a:gd name="T71" fmla="*/ 18 h 49"/>
                      <a:gd name="T72" fmla="*/ 27 w 41"/>
                      <a:gd name="T73" fmla="*/ 16 h 49"/>
                      <a:gd name="T74" fmla="*/ 30 w 41"/>
                      <a:gd name="T75" fmla="*/ 17 h 49"/>
                      <a:gd name="T76" fmla="*/ 34 w 41"/>
                      <a:gd name="T77" fmla="*/ 18 h 49"/>
                      <a:gd name="T78" fmla="*/ 36 w 41"/>
                      <a:gd name="T79" fmla="*/ 17 h 49"/>
                      <a:gd name="T80" fmla="*/ 34 w 41"/>
                      <a:gd name="T81" fmla="*/ 12 h 49"/>
                      <a:gd name="T82" fmla="*/ 29 w 41"/>
                      <a:gd name="T83" fmla="*/ 8 h 49"/>
                      <a:gd name="T84" fmla="*/ 26 w 41"/>
                      <a:gd name="T85" fmla="*/ 3 h 49"/>
                      <a:gd name="T86" fmla="*/ 24 w 41"/>
                      <a:gd name="T87" fmla="*/ 1 h 49"/>
                      <a:gd name="T88" fmla="*/ 19 w 41"/>
                      <a:gd name="T89" fmla="*/ 0 h 49"/>
                      <a:gd name="T90" fmla="*/ 17 w 41"/>
                      <a:gd name="T91" fmla="*/ 1 h 49"/>
                      <a:gd name="T92" fmla="*/ 14 w 41"/>
                      <a:gd name="T93" fmla="*/ 0 h 49"/>
                      <a:gd name="T94" fmla="*/ 11 w 41"/>
                      <a:gd name="T95"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49">
                        <a:moveTo>
                          <a:pt x="11" y="4"/>
                        </a:moveTo>
                        <a:cubicBezTo>
                          <a:pt x="12" y="4"/>
                          <a:pt x="12" y="6"/>
                          <a:pt x="12" y="7"/>
                        </a:cubicBezTo>
                        <a:cubicBezTo>
                          <a:pt x="12" y="7"/>
                          <a:pt x="11" y="8"/>
                          <a:pt x="12" y="9"/>
                        </a:cubicBezTo>
                        <a:cubicBezTo>
                          <a:pt x="12" y="10"/>
                          <a:pt x="15" y="15"/>
                          <a:pt x="15" y="16"/>
                        </a:cubicBezTo>
                        <a:cubicBezTo>
                          <a:pt x="15" y="17"/>
                          <a:pt x="15" y="22"/>
                          <a:pt x="14" y="22"/>
                        </a:cubicBezTo>
                        <a:cubicBezTo>
                          <a:pt x="13" y="22"/>
                          <a:pt x="12" y="21"/>
                          <a:pt x="12" y="22"/>
                        </a:cubicBezTo>
                        <a:cubicBezTo>
                          <a:pt x="11" y="23"/>
                          <a:pt x="10" y="24"/>
                          <a:pt x="11" y="25"/>
                        </a:cubicBezTo>
                        <a:cubicBezTo>
                          <a:pt x="12" y="26"/>
                          <a:pt x="13" y="27"/>
                          <a:pt x="13" y="27"/>
                        </a:cubicBezTo>
                        <a:cubicBezTo>
                          <a:pt x="13" y="28"/>
                          <a:pt x="12" y="29"/>
                          <a:pt x="11" y="28"/>
                        </a:cubicBezTo>
                        <a:cubicBezTo>
                          <a:pt x="10" y="28"/>
                          <a:pt x="10" y="28"/>
                          <a:pt x="9" y="28"/>
                        </a:cubicBezTo>
                        <a:cubicBezTo>
                          <a:pt x="9" y="29"/>
                          <a:pt x="5" y="33"/>
                          <a:pt x="5" y="33"/>
                        </a:cubicBezTo>
                        <a:cubicBezTo>
                          <a:pt x="5" y="34"/>
                          <a:pt x="6" y="35"/>
                          <a:pt x="6" y="36"/>
                        </a:cubicBezTo>
                        <a:cubicBezTo>
                          <a:pt x="6" y="37"/>
                          <a:pt x="5" y="38"/>
                          <a:pt x="5" y="39"/>
                        </a:cubicBezTo>
                        <a:cubicBezTo>
                          <a:pt x="4" y="40"/>
                          <a:pt x="1" y="42"/>
                          <a:pt x="1" y="43"/>
                        </a:cubicBezTo>
                        <a:cubicBezTo>
                          <a:pt x="1" y="44"/>
                          <a:pt x="0" y="48"/>
                          <a:pt x="1" y="48"/>
                        </a:cubicBezTo>
                        <a:cubicBezTo>
                          <a:pt x="2" y="49"/>
                          <a:pt x="5" y="49"/>
                          <a:pt x="5" y="48"/>
                        </a:cubicBezTo>
                        <a:cubicBezTo>
                          <a:pt x="6" y="47"/>
                          <a:pt x="8" y="46"/>
                          <a:pt x="9" y="46"/>
                        </a:cubicBezTo>
                        <a:cubicBezTo>
                          <a:pt x="10" y="46"/>
                          <a:pt x="12" y="44"/>
                          <a:pt x="11" y="44"/>
                        </a:cubicBezTo>
                        <a:cubicBezTo>
                          <a:pt x="10" y="43"/>
                          <a:pt x="5" y="45"/>
                          <a:pt x="7" y="44"/>
                        </a:cubicBezTo>
                        <a:cubicBezTo>
                          <a:pt x="8" y="42"/>
                          <a:pt x="11" y="40"/>
                          <a:pt x="12" y="39"/>
                        </a:cubicBezTo>
                        <a:cubicBezTo>
                          <a:pt x="12" y="38"/>
                          <a:pt x="13" y="42"/>
                          <a:pt x="14" y="40"/>
                        </a:cubicBezTo>
                        <a:cubicBezTo>
                          <a:pt x="14" y="39"/>
                          <a:pt x="19" y="41"/>
                          <a:pt x="21" y="40"/>
                        </a:cubicBezTo>
                        <a:cubicBezTo>
                          <a:pt x="24" y="38"/>
                          <a:pt x="29" y="35"/>
                          <a:pt x="30" y="35"/>
                        </a:cubicBezTo>
                        <a:cubicBezTo>
                          <a:pt x="31" y="34"/>
                          <a:pt x="36" y="35"/>
                          <a:pt x="36" y="34"/>
                        </a:cubicBezTo>
                        <a:cubicBezTo>
                          <a:pt x="37" y="33"/>
                          <a:pt x="38" y="31"/>
                          <a:pt x="39" y="31"/>
                        </a:cubicBezTo>
                        <a:cubicBezTo>
                          <a:pt x="39" y="32"/>
                          <a:pt x="41" y="32"/>
                          <a:pt x="39" y="31"/>
                        </a:cubicBezTo>
                        <a:cubicBezTo>
                          <a:pt x="38" y="29"/>
                          <a:pt x="37" y="28"/>
                          <a:pt x="38" y="28"/>
                        </a:cubicBezTo>
                        <a:cubicBezTo>
                          <a:pt x="40" y="28"/>
                          <a:pt x="40" y="28"/>
                          <a:pt x="40" y="27"/>
                        </a:cubicBezTo>
                        <a:cubicBezTo>
                          <a:pt x="40" y="25"/>
                          <a:pt x="39" y="25"/>
                          <a:pt x="38" y="23"/>
                        </a:cubicBezTo>
                        <a:cubicBezTo>
                          <a:pt x="38" y="22"/>
                          <a:pt x="39" y="17"/>
                          <a:pt x="38" y="18"/>
                        </a:cubicBezTo>
                        <a:cubicBezTo>
                          <a:pt x="37" y="19"/>
                          <a:pt x="35" y="24"/>
                          <a:pt x="34" y="24"/>
                        </a:cubicBezTo>
                        <a:cubicBezTo>
                          <a:pt x="33" y="23"/>
                          <a:pt x="34" y="20"/>
                          <a:pt x="33" y="20"/>
                        </a:cubicBezTo>
                        <a:cubicBezTo>
                          <a:pt x="32" y="20"/>
                          <a:pt x="31" y="21"/>
                          <a:pt x="30" y="20"/>
                        </a:cubicBezTo>
                        <a:cubicBezTo>
                          <a:pt x="29" y="19"/>
                          <a:pt x="28" y="19"/>
                          <a:pt x="28" y="20"/>
                        </a:cubicBezTo>
                        <a:cubicBezTo>
                          <a:pt x="27" y="21"/>
                          <a:pt x="25" y="24"/>
                          <a:pt x="25" y="22"/>
                        </a:cubicBezTo>
                        <a:cubicBezTo>
                          <a:pt x="24" y="21"/>
                          <a:pt x="27" y="18"/>
                          <a:pt x="26" y="18"/>
                        </a:cubicBezTo>
                        <a:cubicBezTo>
                          <a:pt x="25" y="17"/>
                          <a:pt x="26" y="15"/>
                          <a:pt x="27" y="16"/>
                        </a:cubicBezTo>
                        <a:cubicBezTo>
                          <a:pt x="28" y="16"/>
                          <a:pt x="29" y="17"/>
                          <a:pt x="30" y="17"/>
                        </a:cubicBezTo>
                        <a:cubicBezTo>
                          <a:pt x="32" y="17"/>
                          <a:pt x="34" y="17"/>
                          <a:pt x="34" y="18"/>
                        </a:cubicBezTo>
                        <a:cubicBezTo>
                          <a:pt x="35" y="18"/>
                          <a:pt x="36" y="20"/>
                          <a:pt x="36" y="17"/>
                        </a:cubicBezTo>
                        <a:cubicBezTo>
                          <a:pt x="36" y="14"/>
                          <a:pt x="34" y="12"/>
                          <a:pt x="34" y="12"/>
                        </a:cubicBezTo>
                        <a:cubicBezTo>
                          <a:pt x="33" y="12"/>
                          <a:pt x="30" y="9"/>
                          <a:pt x="29" y="8"/>
                        </a:cubicBezTo>
                        <a:cubicBezTo>
                          <a:pt x="28" y="7"/>
                          <a:pt x="26" y="4"/>
                          <a:pt x="26" y="3"/>
                        </a:cubicBezTo>
                        <a:cubicBezTo>
                          <a:pt x="26" y="2"/>
                          <a:pt x="24" y="2"/>
                          <a:pt x="24" y="1"/>
                        </a:cubicBezTo>
                        <a:cubicBezTo>
                          <a:pt x="23" y="1"/>
                          <a:pt x="20" y="0"/>
                          <a:pt x="19" y="0"/>
                        </a:cubicBezTo>
                        <a:cubicBezTo>
                          <a:pt x="19" y="1"/>
                          <a:pt x="19" y="1"/>
                          <a:pt x="17" y="1"/>
                        </a:cubicBezTo>
                        <a:cubicBezTo>
                          <a:pt x="15" y="0"/>
                          <a:pt x="14" y="0"/>
                          <a:pt x="14" y="0"/>
                        </a:cubicBezTo>
                        <a:cubicBezTo>
                          <a:pt x="13" y="1"/>
                          <a:pt x="11" y="3"/>
                          <a:pt x="11" y="4"/>
                        </a:cubicBezTo>
                        <a:close/>
                      </a:path>
                    </a:pathLst>
                  </a:custGeom>
                  <a:solidFill>
                    <a:srgbClr val="849E8C"/>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6" name="Freeform 33">
                    <a:extLst>
                      <a:ext uri="{FF2B5EF4-FFF2-40B4-BE49-F238E27FC236}">
                        <a16:creationId xmlns:a16="http://schemas.microsoft.com/office/drawing/2014/main" id="{85743098-81CB-442D-9158-C5406E14B2CC}"/>
                      </a:ext>
                    </a:extLst>
                  </p:cNvPr>
                  <p:cNvSpPr>
                    <a:spLocks/>
                  </p:cNvSpPr>
                  <p:nvPr/>
                </p:nvSpPr>
                <p:spPr bwMode="auto">
                  <a:xfrm>
                    <a:off x="1458524" y="5977579"/>
                    <a:ext cx="18356" cy="8031"/>
                  </a:xfrm>
                  <a:custGeom>
                    <a:avLst/>
                    <a:gdLst>
                      <a:gd name="T0" fmla="*/ 3 w 4"/>
                      <a:gd name="T1" fmla="*/ 1 h 2"/>
                      <a:gd name="T2" fmla="*/ 1 w 4"/>
                      <a:gd name="T3" fmla="*/ 1 h 2"/>
                      <a:gd name="T4" fmla="*/ 0 w 4"/>
                      <a:gd name="T5" fmla="*/ 2 h 2"/>
                      <a:gd name="T6" fmla="*/ 3 w 4"/>
                      <a:gd name="T7" fmla="*/ 2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3" y="0"/>
                          <a:pt x="2" y="1"/>
                          <a:pt x="1" y="1"/>
                        </a:cubicBezTo>
                        <a:cubicBezTo>
                          <a:pt x="1" y="1"/>
                          <a:pt x="0" y="2"/>
                          <a:pt x="0" y="2"/>
                        </a:cubicBezTo>
                        <a:cubicBezTo>
                          <a:pt x="1" y="2"/>
                          <a:pt x="3" y="2"/>
                          <a:pt x="3" y="2"/>
                        </a:cubicBezTo>
                        <a:cubicBezTo>
                          <a:pt x="3" y="2"/>
                          <a:pt x="4" y="1"/>
                          <a:pt x="3" y="1"/>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7" name="Freeform 34">
                    <a:extLst>
                      <a:ext uri="{FF2B5EF4-FFF2-40B4-BE49-F238E27FC236}">
                        <a16:creationId xmlns:a16="http://schemas.microsoft.com/office/drawing/2014/main" id="{6CE39A18-2A8E-42E5-9871-788FBB665886}"/>
                      </a:ext>
                    </a:extLst>
                  </p:cNvPr>
                  <p:cNvSpPr>
                    <a:spLocks/>
                  </p:cNvSpPr>
                  <p:nvPr/>
                </p:nvSpPr>
                <p:spPr bwMode="auto">
                  <a:xfrm>
                    <a:off x="1472291" y="5990198"/>
                    <a:ext cx="12620" cy="9178"/>
                  </a:xfrm>
                  <a:custGeom>
                    <a:avLst/>
                    <a:gdLst>
                      <a:gd name="T0" fmla="*/ 0 w 3"/>
                      <a:gd name="T1" fmla="*/ 1 h 2"/>
                      <a:gd name="T2" fmla="*/ 2 w 3"/>
                      <a:gd name="T3" fmla="*/ 1 h 2"/>
                      <a:gd name="T4" fmla="*/ 0 w 3"/>
                      <a:gd name="T5" fmla="*/ 1 h 2"/>
                    </a:gdLst>
                    <a:ahLst/>
                    <a:cxnLst>
                      <a:cxn ang="0">
                        <a:pos x="T0" y="T1"/>
                      </a:cxn>
                      <a:cxn ang="0">
                        <a:pos x="T2" y="T3"/>
                      </a:cxn>
                      <a:cxn ang="0">
                        <a:pos x="T4" y="T5"/>
                      </a:cxn>
                    </a:cxnLst>
                    <a:rect l="0" t="0" r="r" b="b"/>
                    <a:pathLst>
                      <a:path w="3" h="2">
                        <a:moveTo>
                          <a:pt x="0" y="1"/>
                        </a:moveTo>
                        <a:cubicBezTo>
                          <a:pt x="0" y="2"/>
                          <a:pt x="3" y="2"/>
                          <a:pt x="2" y="1"/>
                        </a:cubicBezTo>
                        <a:cubicBezTo>
                          <a:pt x="2" y="0"/>
                          <a:pt x="0" y="1"/>
                          <a:pt x="0" y="1"/>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8" name="Freeform 35">
                    <a:extLst>
                      <a:ext uri="{FF2B5EF4-FFF2-40B4-BE49-F238E27FC236}">
                        <a16:creationId xmlns:a16="http://schemas.microsoft.com/office/drawing/2014/main" id="{01889ABE-85F4-49F9-8E3E-DC3ADCD78B84}"/>
                      </a:ext>
                    </a:extLst>
                  </p:cNvPr>
                  <p:cNvSpPr>
                    <a:spLocks/>
                  </p:cNvSpPr>
                  <p:nvPr/>
                </p:nvSpPr>
                <p:spPr bwMode="auto">
                  <a:xfrm>
                    <a:off x="1441315" y="5985609"/>
                    <a:ext cx="12620" cy="13767"/>
                  </a:xfrm>
                  <a:custGeom>
                    <a:avLst/>
                    <a:gdLst>
                      <a:gd name="T0" fmla="*/ 0 w 3"/>
                      <a:gd name="T1" fmla="*/ 2 h 3"/>
                      <a:gd name="T2" fmla="*/ 2 w 3"/>
                      <a:gd name="T3" fmla="*/ 1 h 3"/>
                      <a:gd name="T4" fmla="*/ 0 w 3"/>
                      <a:gd name="T5" fmla="*/ 2 h 3"/>
                    </a:gdLst>
                    <a:ahLst/>
                    <a:cxnLst>
                      <a:cxn ang="0">
                        <a:pos x="T0" y="T1"/>
                      </a:cxn>
                      <a:cxn ang="0">
                        <a:pos x="T2" y="T3"/>
                      </a:cxn>
                      <a:cxn ang="0">
                        <a:pos x="T4" y="T5"/>
                      </a:cxn>
                    </a:cxnLst>
                    <a:rect l="0" t="0" r="r" b="b"/>
                    <a:pathLst>
                      <a:path w="3" h="3">
                        <a:moveTo>
                          <a:pt x="0" y="2"/>
                        </a:moveTo>
                        <a:cubicBezTo>
                          <a:pt x="0" y="3"/>
                          <a:pt x="3" y="2"/>
                          <a:pt x="2" y="1"/>
                        </a:cubicBezTo>
                        <a:cubicBezTo>
                          <a:pt x="2" y="0"/>
                          <a:pt x="0" y="1"/>
                          <a:pt x="0" y="2"/>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9" name="Freeform 36">
                    <a:extLst>
                      <a:ext uri="{FF2B5EF4-FFF2-40B4-BE49-F238E27FC236}">
                        <a16:creationId xmlns:a16="http://schemas.microsoft.com/office/drawing/2014/main" id="{8DC0BF11-9013-48EC-9317-D12F72FCFB04}"/>
                      </a:ext>
                    </a:extLst>
                  </p:cNvPr>
                  <p:cNvSpPr>
                    <a:spLocks/>
                  </p:cNvSpPr>
                  <p:nvPr/>
                </p:nvSpPr>
                <p:spPr bwMode="auto">
                  <a:xfrm>
                    <a:off x="1370187" y="4628432"/>
                    <a:ext cx="707843" cy="853542"/>
                  </a:xfrm>
                  <a:custGeom>
                    <a:avLst/>
                    <a:gdLst>
                      <a:gd name="T0" fmla="*/ 159 w 160"/>
                      <a:gd name="T1" fmla="*/ 177 h 193"/>
                      <a:gd name="T2" fmla="*/ 153 w 160"/>
                      <a:gd name="T3" fmla="*/ 165 h 193"/>
                      <a:gd name="T4" fmla="*/ 156 w 160"/>
                      <a:gd name="T5" fmla="*/ 154 h 193"/>
                      <a:gd name="T6" fmla="*/ 153 w 160"/>
                      <a:gd name="T7" fmla="*/ 143 h 193"/>
                      <a:gd name="T8" fmla="*/ 148 w 160"/>
                      <a:gd name="T9" fmla="*/ 128 h 193"/>
                      <a:gd name="T10" fmla="*/ 147 w 160"/>
                      <a:gd name="T11" fmla="*/ 105 h 193"/>
                      <a:gd name="T12" fmla="*/ 154 w 160"/>
                      <a:gd name="T13" fmla="*/ 90 h 193"/>
                      <a:gd name="T14" fmla="*/ 142 w 160"/>
                      <a:gd name="T15" fmla="*/ 81 h 193"/>
                      <a:gd name="T16" fmla="*/ 129 w 160"/>
                      <a:gd name="T17" fmla="*/ 91 h 193"/>
                      <a:gd name="T18" fmla="*/ 122 w 160"/>
                      <a:gd name="T19" fmla="*/ 78 h 193"/>
                      <a:gd name="T20" fmla="*/ 108 w 160"/>
                      <a:gd name="T21" fmla="*/ 85 h 193"/>
                      <a:gd name="T22" fmla="*/ 102 w 160"/>
                      <a:gd name="T23" fmla="*/ 77 h 193"/>
                      <a:gd name="T24" fmla="*/ 101 w 160"/>
                      <a:gd name="T25" fmla="*/ 62 h 193"/>
                      <a:gd name="T26" fmla="*/ 90 w 160"/>
                      <a:gd name="T27" fmla="*/ 49 h 193"/>
                      <a:gd name="T28" fmla="*/ 93 w 160"/>
                      <a:gd name="T29" fmla="*/ 39 h 193"/>
                      <a:gd name="T30" fmla="*/ 96 w 160"/>
                      <a:gd name="T31" fmla="*/ 25 h 193"/>
                      <a:gd name="T32" fmla="*/ 104 w 160"/>
                      <a:gd name="T33" fmla="*/ 8 h 193"/>
                      <a:gd name="T34" fmla="*/ 88 w 160"/>
                      <a:gd name="T35" fmla="*/ 4 h 193"/>
                      <a:gd name="T36" fmla="*/ 75 w 160"/>
                      <a:gd name="T37" fmla="*/ 17 h 193"/>
                      <a:gd name="T38" fmla="*/ 78 w 160"/>
                      <a:gd name="T39" fmla="*/ 34 h 193"/>
                      <a:gd name="T40" fmla="*/ 63 w 160"/>
                      <a:gd name="T41" fmla="*/ 33 h 193"/>
                      <a:gd name="T42" fmla="*/ 59 w 160"/>
                      <a:gd name="T43" fmla="*/ 41 h 193"/>
                      <a:gd name="T44" fmla="*/ 52 w 160"/>
                      <a:gd name="T45" fmla="*/ 44 h 193"/>
                      <a:gd name="T46" fmla="*/ 51 w 160"/>
                      <a:gd name="T47" fmla="*/ 58 h 193"/>
                      <a:gd name="T48" fmla="*/ 45 w 160"/>
                      <a:gd name="T49" fmla="*/ 52 h 193"/>
                      <a:gd name="T50" fmla="*/ 42 w 160"/>
                      <a:gd name="T51" fmla="*/ 65 h 193"/>
                      <a:gd name="T52" fmla="*/ 35 w 160"/>
                      <a:gd name="T53" fmla="*/ 65 h 193"/>
                      <a:gd name="T54" fmla="*/ 32 w 160"/>
                      <a:gd name="T55" fmla="*/ 68 h 193"/>
                      <a:gd name="T56" fmla="*/ 29 w 160"/>
                      <a:gd name="T57" fmla="*/ 74 h 193"/>
                      <a:gd name="T58" fmla="*/ 33 w 160"/>
                      <a:gd name="T59" fmla="*/ 86 h 193"/>
                      <a:gd name="T60" fmla="*/ 31 w 160"/>
                      <a:gd name="T61" fmla="*/ 88 h 193"/>
                      <a:gd name="T62" fmla="*/ 35 w 160"/>
                      <a:gd name="T63" fmla="*/ 102 h 193"/>
                      <a:gd name="T64" fmla="*/ 28 w 160"/>
                      <a:gd name="T65" fmla="*/ 97 h 193"/>
                      <a:gd name="T66" fmla="*/ 21 w 160"/>
                      <a:gd name="T67" fmla="*/ 86 h 193"/>
                      <a:gd name="T68" fmla="*/ 24 w 160"/>
                      <a:gd name="T69" fmla="*/ 98 h 193"/>
                      <a:gd name="T70" fmla="*/ 13 w 160"/>
                      <a:gd name="T71" fmla="*/ 106 h 193"/>
                      <a:gd name="T72" fmla="*/ 25 w 160"/>
                      <a:gd name="T73" fmla="*/ 106 h 193"/>
                      <a:gd name="T74" fmla="*/ 29 w 160"/>
                      <a:gd name="T75" fmla="*/ 108 h 193"/>
                      <a:gd name="T76" fmla="*/ 18 w 160"/>
                      <a:gd name="T77" fmla="*/ 117 h 193"/>
                      <a:gd name="T78" fmla="*/ 24 w 160"/>
                      <a:gd name="T79" fmla="*/ 116 h 193"/>
                      <a:gd name="T80" fmla="*/ 26 w 160"/>
                      <a:gd name="T81" fmla="*/ 121 h 193"/>
                      <a:gd name="T82" fmla="*/ 22 w 160"/>
                      <a:gd name="T83" fmla="*/ 126 h 193"/>
                      <a:gd name="T84" fmla="*/ 6 w 160"/>
                      <a:gd name="T85" fmla="*/ 128 h 193"/>
                      <a:gd name="T86" fmla="*/ 3 w 160"/>
                      <a:gd name="T87" fmla="*/ 144 h 193"/>
                      <a:gd name="T88" fmla="*/ 16 w 160"/>
                      <a:gd name="T89" fmla="*/ 135 h 193"/>
                      <a:gd name="T90" fmla="*/ 13 w 160"/>
                      <a:gd name="T91" fmla="*/ 144 h 193"/>
                      <a:gd name="T92" fmla="*/ 22 w 160"/>
                      <a:gd name="T93" fmla="*/ 141 h 193"/>
                      <a:gd name="T94" fmla="*/ 20 w 160"/>
                      <a:gd name="T95" fmla="*/ 150 h 193"/>
                      <a:gd name="T96" fmla="*/ 14 w 160"/>
                      <a:gd name="T97" fmla="*/ 159 h 193"/>
                      <a:gd name="T98" fmla="*/ 28 w 160"/>
                      <a:gd name="T99" fmla="*/ 161 h 193"/>
                      <a:gd name="T100" fmla="*/ 53 w 160"/>
                      <a:gd name="T101" fmla="*/ 162 h 193"/>
                      <a:gd name="T102" fmla="*/ 74 w 160"/>
                      <a:gd name="T103" fmla="*/ 164 h 193"/>
                      <a:gd name="T104" fmla="*/ 80 w 160"/>
                      <a:gd name="T105" fmla="*/ 172 h 193"/>
                      <a:gd name="T106" fmla="*/ 98 w 160"/>
                      <a:gd name="T107" fmla="*/ 168 h 193"/>
                      <a:gd name="T108" fmla="*/ 111 w 160"/>
                      <a:gd name="T109" fmla="*/ 178 h 193"/>
                      <a:gd name="T110" fmla="*/ 103 w 160"/>
                      <a:gd name="T111" fmla="*/ 183 h 193"/>
                      <a:gd name="T112" fmla="*/ 115 w 160"/>
                      <a:gd name="T113" fmla="*/ 185 h 193"/>
                      <a:gd name="T114" fmla="*/ 114 w 160"/>
                      <a:gd name="T115" fmla="*/ 188 h 193"/>
                      <a:gd name="T116" fmla="*/ 123 w 160"/>
                      <a:gd name="T117" fmla="*/ 185 h 193"/>
                      <a:gd name="T118" fmla="*/ 135 w 160"/>
                      <a:gd name="T119" fmla="*/ 184 h 193"/>
                      <a:gd name="T120" fmla="*/ 146 w 160"/>
                      <a:gd name="T121" fmla="*/ 19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 h="193">
                        <a:moveTo>
                          <a:pt x="158" y="190"/>
                        </a:moveTo>
                        <a:cubicBezTo>
                          <a:pt x="159" y="185"/>
                          <a:pt x="155" y="183"/>
                          <a:pt x="156" y="182"/>
                        </a:cubicBezTo>
                        <a:cubicBezTo>
                          <a:pt x="156" y="181"/>
                          <a:pt x="160" y="178"/>
                          <a:pt x="159" y="177"/>
                        </a:cubicBezTo>
                        <a:cubicBezTo>
                          <a:pt x="158" y="176"/>
                          <a:pt x="153" y="175"/>
                          <a:pt x="155" y="173"/>
                        </a:cubicBezTo>
                        <a:cubicBezTo>
                          <a:pt x="156" y="172"/>
                          <a:pt x="157" y="171"/>
                          <a:pt x="156" y="170"/>
                        </a:cubicBezTo>
                        <a:cubicBezTo>
                          <a:pt x="155" y="170"/>
                          <a:pt x="152" y="166"/>
                          <a:pt x="153" y="165"/>
                        </a:cubicBezTo>
                        <a:cubicBezTo>
                          <a:pt x="153" y="164"/>
                          <a:pt x="156" y="162"/>
                          <a:pt x="156" y="161"/>
                        </a:cubicBezTo>
                        <a:cubicBezTo>
                          <a:pt x="156" y="160"/>
                          <a:pt x="155" y="158"/>
                          <a:pt x="155" y="157"/>
                        </a:cubicBezTo>
                        <a:cubicBezTo>
                          <a:pt x="156" y="157"/>
                          <a:pt x="157" y="155"/>
                          <a:pt x="156" y="154"/>
                        </a:cubicBezTo>
                        <a:cubicBezTo>
                          <a:pt x="155" y="153"/>
                          <a:pt x="153" y="152"/>
                          <a:pt x="153" y="151"/>
                        </a:cubicBezTo>
                        <a:cubicBezTo>
                          <a:pt x="153" y="150"/>
                          <a:pt x="151" y="147"/>
                          <a:pt x="152" y="147"/>
                        </a:cubicBezTo>
                        <a:cubicBezTo>
                          <a:pt x="153" y="146"/>
                          <a:pt x="154" y="143"/>
                          <a:pt x="153" y="143"/>
                        </a:cubicBezTo>
                        <a:cubicBezTo>
                          <a:pt x="153" y="142"/>
                          <a:pt x="151" y="140"/>
                          <a:pt x="150" y="140"/>
                        </a:cubicBezTo>
                        <a:cubicBezTo>
                          <a:pt x="150" y="140"/>
                          <a:pt x="148" y="139"/>
                          <a:pt x="148" y="138"/>
                        </a:cubicBezTo>
                        <a:cubicBezTo>
                          <a:pt x="148" y="137"/>
                          <a:pt x="149" y="128"/>
                          <a:pt x="148" y="128"/>
                        </a:cubicBezTo>
                        <a:cubicBezTo>
                          <a:pt x="147" y="128"/>
                          <a:pt x="145" y="127"/>
                          <a:pt x="144" y="124"/>
                        </a:cubicBezTo>
                        <a:cubicBezTo>
                          <a:pt x="143" y="122"/>
                          <a:pt x="143" y="111"/>
                          <a:pt x="144" y="110"/>
                        </a:cubicBezTo>
                        <a:cubicBezTo>
                          <a:pt x="145" y="110"/>
                          <a:pt x="147" y="107"/>
                          <a:pt x="147" y="105"/>
                        </a:cubicBezTo>
                        <a:cubicBezTo>
                          <a:pt x="147" y="103"/>
                          <a:pt x="149" y="101"/>
                          <a:pt x="149" y="99"/>
                        </a:cubicBezTo>
                        <a:cubicBezTo>
                          <a:pt x="150" y="96"/>
                          <a:pt x="150" y="94"/>
                          <a:pt x="150" y="94"/>
                        </a:cubicBezTo>
                        <a:cubicBezTo>
                          <a:pt x="151" y="93"/>
                          <a:pt x="155" y="91"/>
                          <a:pt x="154" y="90"/>
                        </a:cubicBezTo>
                        <a:cubicBezTo>
                          <a:pt x="153" y="89"/>
                          <a:pt x="149" y="84"/>
                          <a:pt x="149" y="84"/>
                        </a:cubicBezTo>
                        <a:cubicBezTo>
                          <a:pt x="149" y="83"/>
                          <a:pt x="147" y="80"/>
                          <a:pt x="146" y="80"/>
                        </a:cubicBezTo>
                        <a:cubicBezTo>
                          <a:pt x="145" y="80"/>
                          <a:pt x="143" y="80"/>
                          <a:pt x="142" y="81"/>
                        </a:cubicBezTo>
                        <a:cubicBezTo>
                          <a:pt x="141" y="83"/>
                          <a:pt x="138" y="90"/>
                          <a:pt x="138" y="91"/>
                        </a:cubicBezTo>
                        <a:cubicBezTo>
                          <a:pt x="138" y="92"/>
                          <a:pt x="135" y="95"/>
                          <a:pt x="134" y="94"/>
                        </a:cubicBezTo>
                        <a:cubicBezTo>
                          <a:pt x="133" y="93"/>
                          <a:pt x="129" y="93"/>
                          <a:pt x="129" y="91"/>
                        </a:cubicBezTo>
                        <a:cubicBezTo>
                          <a:pt x="129" y="90"/>
                          <a:pt x="128" y="88"/>
                          <a:pt x="127" y="87"/>
                        </a:cubicBezTo>
                        <a:cubicBezTo>
                          <a:pt x="127" y="86"/>
                          <a:pt x="124" y="85"/>
                          <a:pt x="124" y="84"/>
                        </a:cubicBezTo>
                        <a:cubicBezTo>
                          <a:pt x="124" y="82"/>
                          <a:pt x="124" y="79"/>
                          <a:pt x="122" y="78"/>
                        </a:cubicBezTo>
                        <a:cubicBezTo>
                          <a:pt x="121" y="78"/>
                          <a:pt x="117" y="81"/>
                          <a:pt x="116" y="82"/>
                        </a:cubicBezTo>
                        <a:cubicBezTo>
                          <a:pt x="115" y="83"/>
                          <a:pt x="113" y="85"/>
                          <a:pt x="112" y="85"/>
                        </a:cubicBezTo>
                        <a:cubicBezTo>
                          <a:pt x="111" y="85"/>
                          <a:pt x="109" y="85"/>
                          <a:pt x="108" y="85"/>
                        </a:cubicBezTo>
                        <a:cubicBezTo>
                          <a:pt x="107" y="86"/>
                          <a:pt x="105" y="86"/>
                          <a:pt x="104" y="85"/>
                        </a:cubicBezTo>
                        <a:cubicBezTo>
                          <a:pt x="104" y="85"/>
                          <a:pt x="102" y="83"/>
                          <a:pt x="102" y="82"/>
                        </a:cubicBezTo>
                        <a:cubicBezTo>
                          <a:pt x="102" y="81"/>
                          <a:pt x="103" y="79"/>
                          <a:pt x="102" y="77"/>
                        </a:cubicBezTo>
                        <a:cubicBezTo>
                          <a:pt x="101" y="76"/>
                          <a:pt x="97" y="74"/>
                          <a:pt x="98" y="73"/>
                        </a:cubicBezTo>
                        <a:cubicBezTo>
                          <a:pt x="98" y="71"/>
                          <a:pt x="98" y="67"/>
                          <a:pt x="99" y="66"/>
                        </a:cubicBezTo>
                        <a:cubicBezTo>
                          <a:pt x="100" y="65"/>
                          <a:pt x="102" y="63"/>
                          <a:pt x="101" y="62"/>
                        </a:cubicBezTo>
                        <a:cubicBezTo>
                          <a:pt x="100" y="61"/>
                          <a:pt x="97" y="62"/>
                          <a:pt x="96" y="61"/>
                        </a:cubicBezTo>
                        <a:cubicBezTo>
                          <a:pt x="96" y="60"/>
                          <a:pt x="92" y="55"/>
                          <a:pt x="91" y="53"/>
                        </a:cubicBezTo>
                        <a:cubicBezTo>
                          <a:pt x="91" y="52"/>
                          <a:pt x="89" y="49"/>
                          <a:pt x="90" y="49"/>
                        </a:cubicBezTo>
                        <a:cubicBezTo>
                          <a:pt x="91" y="48"/>
                          <a:pt x="93" y="46"/>
                          <a:pt x="93" y="45"/>
                        </a:cubicBezTo>
                        <a:cubicBezTo>
                          <a:pt x="93" y="45"/>
                          <a:pt x="93" y="43"/>
                          <a:pt x="94" y="42"/>
                        </a:cubicBezTo>
                        <a:cubicBezTo>
                          <a:pt x="95" y="42"/>
                          <a:pt x="94" y="40"/>
                          <a:pt x="93" y="39"/>
                        </a:cubicBezTo>
                        <a:cubicBezTo>
                          <a:pt x="93" y="39"/>
                          <a:pt x="91" y="37"/>
                          <a:pt x="92" y="36"/>
                        </a:cubicBezTo>
                        <a:cubicBezTo>
                          <a:pt x="93" y="35"/>
                          <a:pt x="94" y="32"/>
                          <a:pt x="94" y="30"/>
                        </a:cubicBezTo>
                        <a:cubicBezTo>
                          <a:pt x="94" y="29"/>
                          <a:pt x="94" y="26"/>
                          <a:pt x="96" y="25"/>
                        </a:cubicBezTo>
                        <a:cubicBezTo>
                          <a:pt x="97" y="24"/>
                          <a:pt x="101" y="20"/>
                          <a:pt x="101" y="19"/>
                        </a:cubicBezTo>
                        <a:cubicBezTo>
                          <a:pt x="102" y="18"/>
                          <a:pt x="102" y="12"/>
                          <a:pt x="103" y="11"/>
                        </a:cubicBezTo>
                        <a:cubicBezTo>
                          <a:pt x="104" y="11"/>
                          <a:pt x="105" y="9"/>
                          <a:pt x="104" y="8"/>
                        </a:cubicBezTo>
                        <a:cubicBezTo>
                          <a:pt x="103" y="7"/>
                          <a:pt x="96" y="0"/>
                          <a:pt x="96" y="0"/>
                        </a:cubicBezTo>
                        <a:cubicBezTo>
                          <a:pt x="95" y="1"/>
                          <a:pt x="93" y="0"/>
                          <a:pt x="92" y="1"/>
                        </a:cubicBezTo>
                        <a:cubicBezTo>
                          <a:pt x="91" y="2"/>
                          <a:pt x="88" y="4"/>
                          <a:pt x="88" y="4"/>
                        </a:cubicBezTo>
                        <a:cubicBezTo>
                          <a:pt x="87" y="5"/>
                          <a:pt x="85" y="8"/>
                          <a:pt x="83" y="6"/>
                        </a:cubicBezTo>
                        <a:cubicBezTo>
                          <a:pt x="81" y="5"/>
                          <a:pt x="82" y="11"/>
                          <a:pt x="80" y="11"/>
                        </a:cubicBezTo>
                        <a:cubicBezTo>
                          <a:pt x="78" y="11"/>
                          <a:pt x="75" y="16"/>
                          <a:pt x="75" y="17"/>
                        </a:cubicBezTo>
                        <a:cubicBezTo>
                          <a:pt x="75" y="19"/>
                          <a:pt x="72" y="22"/>
                          <a:pt x="72" y="23"/>
                        </a:cubicBezTo>
                        <a:cubicBezTo>
                          <a:pt x="72" y="24"/>
                          <a:pt x="72" y="29"/>
                          <a:pt x="74" y="29"/>
                        </a:cubicBezTo>
                        <a:cubicBezTo>
                          <a:pt x="75" y="29"/>
                          <a:pt x="78" y="30"/>
                          <a:pt x="78" y="34"/>
                        </a:cubicBezTo>
                        <a:cubicBezTo>
                          <a:pt x="78" y="37"/>
                          <a:pt x="77" y="35"/>
                          <a:pt x="75" y="33"/>
                        </a:cubicBezTo>
                        <a:cubicBezTo>
                          <a:pt x="73" y="31"/>
                          <a:pt x="71" y="28"/>
                          <a:pt x="70" y="29"/>
                        </a:cubicBezTo>
                        <a:cubicBezTo>
                          <a:pt x="68" y="29"/>
                          <a:pt x="61" y="32"/>
                          <a:pt x="63" y="33"/>
                        </a:cubicBezTo>
                        <a:cubicBezTo>
                          <a:pt x="65" y="34"/>
                          <a:pt x="63" y="37"/>
                          <a:pt x="63" y="36"/>
                        </a:cubicBezTo>
                        <a:cubicBezTo>
                          <a:pt x="62" y="36"/>
                          <a:pt x="58" y="36"/>
                          <a:pt x="59" y="37"/>
                        </a:cubicBezTo>
                        <a:cubicBezTo>
                          <a:pt x="60" y="39"/>
                          <a:pt x="60" y="41"/>
                          <a:pt x="59" y="41"/>
                        </a:cubicBezTo>
                        <a:cubicBezTo>
                          <a:pt x="57" y="40"/>
                          <a:pt x="55" y="41"/>
                          <a:pt x="56" y="42"/>
                        </a:cubicBezTo>
                        <a:cubicBezTo>
                          <a:pt x="57" y="43"/>
                          <a:pt x="57" y="46"/>
                          <a:pt x="56" y="45"/>
                        </a:cubicBezTo>
                        <a:cubicBezTo>
                          <a:pt x="55" y="45"/>
                          <a:pt x="53" y="43"/>
                          <a:pt x="52" y="44"/>
                        </a:cubicBezTo>
                        <a:cubicBezTo>
                          <a:pt x="52" y="45"/>
                          <a:pt x="48" y="50"/>
                          <a:pt x="48" y="50"/>
                        </a:cubicBezTo>
                        <a:cubicBezTo>
                          <a:pt x="48" y="50"/>
                          <a:pt x="48" y="53"/>
                          <a:pt x="49" y="54"/>
                        </a:cubicBezTo>
                        <a:cubicBezTo>
                          <a:pt x="51" y="55"/>
                          <a:pt x="50" y="57"/>
                          <a:pt x="51" y="58"/>
                        </a:cubicBezTo>
                        <a:cubicBezTo>
                          <a:pt x="52" y="60"/>
                          <a:pt x="52" y="62"/>
                          <a:pt x="50" y="60"/>
                        </a:cubicBezTo>
                        <a:cubicBezTo>
                          <a:pt x="48" y="58"/>
                          <a:pt x="47" y="57"/>
                          <a:pt x="47" y="56"/>
                        </a:cubicBezTo>
                        <a:cubicBezTo>
                          <a:pt x="47" y="54"/>
                          <a:pt x="47" y="51"/>
                          <a:pt x="45" y="52"/>
                        </a:cubicBezTo>
                        <a:cubicBezTo>
                          <a:pt x="44" y="53"/>
                          <a:pt x="42" y="55"/>
                          <a:pt x="41" y="56"/>
                        </a:cubicBezTo>
                        <a:cubicBezTo>
                          <a:pt x="40" y="58"/>
                          <a:pt x="35" y="62"/>
                          <a:pt x="36" y="62"/>
                        </a:cubicBezTo>
                        <a:cubicBezTo>
                          <a:pt x="38" y="62"/>
                          <a:pt x="41" y="65"/>
                          <a:pt x="42" y="65"/>
                        </a:cubicBezTo>
                        <a:cubicBezTo>
                          <a:pt x="44" y="65"/>
                          <a:pt x="47" y="67"/>
                          <a:pt x="44" y="67"/>
                        </a:cubicBezTo>
                        <a:cubicBezTo>
                          <a:pt x="41" y="67"/>
                          <a:pt x="39" y="65"/>
                          <a:pt x="38" y="66"/>
                        </a:cubicBezTo>
                        <a:cubicBezTo>
                          <a:pt x="38" y="67"/>
                          <a:pt x="35" y="65"/>
                          <a:pt x="35" y="65"/>
                        </a:cubicBezTo>
                        <a:cubicBezTo>
                          <a:pt x="35" y="65"/>
                          <a:pt x="33" y="67"/>
                          <a:pt x="34" y="67"/>
                        </a:cubicBezTo>
                        <a:cubicBezTo>
                          <a:pt x="36" y="68"/>
                          <a:pt x="37" y="71"/>
                          <a:pt x="36" y="70"/>
                        </a:cubicBezTo>
                        <a:cubicBezTo>
                          <a:pt x="34" y="69"/>
                          <a:pt x="33" y="68"/>
                          <a:pt x="32" y="68"/>
                        </a:cubicBezTo>
                        <a:cubicBezTo>
                          <a:pt x="31" y="69"/>
                          <a:pt x="30" y="71"/>
                          <a:pt x="31" y="72"/>
                        </a:cubicBezTo>
                        <a:cubicBezTo>
                          <a:pt x="32" y="72"/>
                          <a:pt x="39" y="77"/>
                          <a:pt x="36" y="77"/>
                        </a:cubicBezTo>
                        <a:cubicBezTo>
                          <a:pt x="33" y="77"/>
                          <a:pt x="29" y="72"/>
                          <a:pt x="29" y="74"/>
                        </a:cubicBezTo>
                        <a:cubicBezTo>
                          <a:pt x="29" y="75"/>
                          <a:pt x="28" y="79"/>
                          <a:pt x="28" y="79"/>
                        </a:cubicBezTo>
                        <a:cubicBezTo>
                          <a:pt x="28" y="79"/>
                          <a:pt x="28" y="82"/>
                          <a:pt x="30" y="83"/>
                        </a:cubicBezTo>
                        <a:cubicBezTo>
                          <a:pt x="31" y="84"/>
                          <a:pt x="31" y="87"/>
                          <a:pt x="33" y="86"/>
                        </a:cubicBezTo>
                        <a:cubicBezTo>
                          <a:pt x="35" y="84"/>
                          <a:pt x="37" y="82"/>
                          <a:pt x="38" y="84"/>
                        </a:cubicBezTo>
                        <a:cubicBezTo>
                          <a:pt x="38" y="85"/>
                          <a:pt x="39" y="88"/>
                          <a:pt x="36" y="87"/>
                        </a:cubicBezTo>
                        <a:cubicBezTo>
                          <a:pt x="34" y="87"/>
                          <a:pt x="31" y="87"/>
                          <a:pt x="31" y="88"/>
                        </a:cubicBezTo>
                        <a:cubicBezTo>
                          <a:pt x="31" y="90"/>
                          <a:pt x="33" y="92"/>
                          <a:pt x="35" y="93"/>
                        </a:cubicBezTo>
                        <a:cubicBezTo>
                          <a:pt x="37" y="94"/>
                          <a:pt x="38" y="98"/>
                          <a:pt x="39" y="98"/>
                        </a:cubicBezTo>
                        <a:cubicBezTo>
                          <a:pt x="39" y="99"/>
                          <a:pt x="36" y="104"/>
                          <a:pt x="35" y="102"/>
                        </a:cubicBezTo>
                        <a:cubicBezTo>
                          <a:pt x="34" y="101"/>
                          <a:pt x="37" y="97"/>
                          <a:pt x="36" y="96"/>
                        </a:cubicBezTo>
                        <a:cubicBezTo>
                          <a:pt x="35" y="95"/>
                          <a:pt x="33" y="92"/>
                          <a:pt x="32" y="93"/>
                        </a:cubicBezTo>
                        <a:cubicBezTo>
                          <a:pt x="32" y="95"/>
                          <a:pt x="29" y="98"/>
                          <a:pt x="28" y="97"/>
                        </a:cubicBezTo>
                        <a:cubicBezTo>
                          <a:pt x="27" y="96"/>
                          <a:pt x="31" y="92"/>
                          <a:pt x="29" y="91"/>
                        </a:cubicBezTo>
                        <a:cubicBezTo>
                          <a:pt x="27" y="89"/>
                          <a:pt x="24" y="91"/>
                          <a:pt x="24" y="89"/>
                        </a:cubicBezTo>
                        <a:cubicBezTo>
                          <a:pt x="24" y="88"/>
                          <a:pt x="22" y="85"/>
                          <a:pt x="21" y="86"/>
                        </a:cubicBezTo>
                        <a:cubicBezTo>
                          <a:pt x="21" y="88"/>
                          <a:pt x="16" y="92"/>
                          <a:pt x="18" y="92"/>
                        </a:cubicBezTo>
                        <a:cubicBezTo>
                          <a:pt x="19" y="93"/>
                          <a:pt x="19" y="94"/>
                          <a:pt x="20" y="95"/>
                        </a:cubicBezTo>
                        <a:cubicBezTo>
                          <a:pt x="22" y="96"/>
                          <a:pt x="25" y="98"/>
                          <a:pt x="24" y="98"/>
                        </a:cubicBezTo>
                        <a:cubicBezTo>
                          <a:pt x="22" y="98"/>
                          <a:pt x="18" y="95"/>
                          <a:pt x="17" y="97"/>
                        </a:cubicBezTo>
                        <a:cubicBezTo>
                          <a:pt x="17" y="99"/>
                          <a:pt x="14" y="102"/>
                          <a:pt x="15" y="103"/>
                        </a:cubicBezTo>
                        <a:cubicBezTo>
                          <a:pt x="15" y="104"/>
                          <a:pt x="13" y="104"/>
                          <a:pt x="13" y="106"/>
                        </a:cubicBezTo>
                        <a:cubicBezTo>
                          <a:pt x="13" y="108"/>
                          <a:pt x="13" y="110"/>
                          <a:pt x="14" y="110"/>
                        </a:cubicBezTo>
                        <a:cubicBezTo>
                          <a:pt x="15" y="110"/>
                          <a:pt x="17" y="110"/>
                          <a:pt x="18" y="109"/>
                        </a:cubicBezTo>
                        <a:cubicBezTo>
                          <a:pt x="19" y="108"/>
                          <a:pt x="24" y="107"/>
                          <a:pt x="25" y="106"/>
                        </a:cubicBezTo>
                        <a:cubicBezTo>
                          <a:pt x="26" y="104"/>
                          <a:pt x="28" y="103"/>
                          <a:pt x="29" y="103"/>
                        </a:cubicBezTo>
                        <a:cubicBezTo>
                          <a:pt x="30" y="104"/>
                          <a:pt x="25" y="107"/>
                          <a:pt x="27" y="107"/>
                        </a:cubicBezTo>
                        <a:cubicBezTo>
                          <a:pt x="28" y="107"/>
                          <a:pt x="32" y="108"/>
                          <a:pt x="29" y="108"/>
                        </a:cubicBezTo>
                        <a:cubicBezTo>
                          <a:pt x="27" y="108"/>
                          <a:pt x="23" y="108"/>
                          <a:pt x="22" y="109"/>
                        </a:cubicBezTo>
                        <a:cubicBezTo>
                          <a:pt x="21" y="110"/>
                          <a:pt x="16" y="113"/>
                          <a:pt x="16" y="114"/>
                        </a:cubicBezTo>
                        <a:cubicBezTo>
                          <a:pt x="17" y="115"/>
                          <a:pt x="17" y="118"/>
                          <a:pt x="18" y="117"/>
                        </a:cubicBezTo>
                        <a:cubicBezTo>
                          <a:pt x="20" y="116"/>
                          <a:pt x="22" y="112"/>
                          <a:pt x="24" y="113"/>
                        </a:cubicBezTo>
                        <a:cubicBezTo>
                          <a:pt x="25" y="114"/>
                          <a:pt x="30" y="111"/>
                          <a:pt x="29" y="112"/>
                        </a:cubicBezTo>
                        <a:cubicBezTo>
                          <a:pt x="29" y="114"/>
                          <a:pt x="25" y="115"/>
                          <a:pt x="24" y="116"/>
                        </a:cubicBezTo>
                        <a:cubicBezTo>
                          <a:pt x="23" y="116"/>
                          <a:pt x="17" y="119"/>
                          <a:pt x="18" y="120"/>
                        </a:cubicBezTo>
                        <a:cubicBezTo>
                          <a:pt x="18" y="120"/>
                          <a:pt x="19" y="122"/>
                          <a:pt x="21" y="121"/>
                        </a:cubicBezTo>
                        <a:cubicBezTo>
                          <a:pt x="23" y="119"/>
                          <a:pt x="24" y="121"/>
                          <a:pt x="26" y="121"/>
                        </a:cubicBezTo>
                        <a:cubicBezTo>
                          <a:pt x="27" y="120"/>
                          <a:pt x="30" y="118"/>
                          <a:pt x="30" y="120"/>
                        </a:cubicBezTo>
                        <a:cubicBezTo>
                          <a:pt x="30" y="121"/>
                          <a:pt x="28" y="123"/>
                          <a:pt x="26" y="123"/>
                        </a:cubicBezTo>
                        <a:cubicBezTo>
                          <a:pt x="24" y="124"/>
                          <a:pt x="24" y="126"/>
                          <a:pt x="22" y="126"/>
                        </a:cubicBezTo>
                        <a:cubicBezTo>
                          <a:pt x="20" y="125"/>
                          <a:pt x="18" y="125"/>
                          <a:pt x="16" y="126"/>
                        </a:cubicBezTo>
                        <a:cubicBezTo>
                          <a:pt x="15" y="128"/>
                          <a:pt x="12" y="129"/>
                          <a:pt x="11" y="129"/>
                        </a:cubicBezTo>
                        <a:cubicBezTo>
                          <a:pt x="9" y="129"/>
                          <a:pt x="8" y="127"/>
                          <a:pt x="6" y="128"/>
                        </a:cubicBezTo>
                        <a:cubicBezTo>
                          <a:pt x="4" y="129"/>
                          <a:pt x="1" y="131"/>
                          <a:pt x="1" y="133"/>
                        </a:cubicBezTo>
                        <a:cubicBezTo>
                          <a:pt x="1" y="134"/>
                          <a:pt x="0" y="137"/>
                          <a:pt x="2" y="138"/>
                        </a:cubicBezTo>
                        <a:cubicBezTo>
                          <a:pt x="3" y="139"/>
                          <a:pt x="1" y="144"/>
                          <a:pt x="3" y="144"/>
                        </a:cubicBezTo>
                        <a:cubicBezTo>
                          <a:pt x="5" y="145"/>
                          <a:pt x="9" y="143"/>
                          <a:pt x="10" y="141"/>
                        </a:cubicBezTo>
                        <a:cubicBezTo>
                          <a:pt x="12" y="140"/>
                          <a:pt x="12" y="138"/>
                          <a:pt x="13" y="136"/>
                        </a:cubicBezTo>
                        <a:cubicBezTo>
                          <a:pt x="15" y="134"/>
                          <a:pt x="16" y="133"/>
                          <a:pt x="16" y="135"/>
                        </a:cubicBezTo>
                        <a:cubicBezTo>
                          <a:pt x="15" y="138"/>
                          <a:pt x="14" y="140"/>
                          <a:pt x="16" y="140"/>
                        </a:cubicBezTo>
                        <a:cubicBezTo>
                          <a:pt x="17" y="140"/>
                          <a:pt x="21" y="139"/>
                          <a:pt x="19" y="140"/>
                        </a:cubicBezTo>
                        <a:cubicBezTo>
                          <a:pt x="17" y="141"/>
                          <a:pt x="14" y="143"/>
                          <a:pt x="13" y="144"/>
                        </a:cubicBezTo>
                        <a:cubicBezTo>
                          <a:pt x="11" y="146"/>
                          <a:pt x="10" y="150"/>
                          <a:pt x="10" y="150"/>
                        </a:cubicBezTo>
                        <a:cubicBezTo>
                          <a:pt x="10" y="150"/>
                          <a:pt x="13" y="151"/>
                          <a:pt x="14" y="150"/>
                        </a:cubicBezTo>
                        <a:cubicBezTo>
                          <a:pt x="16" y="148"/>
                          <a:pt x="21" y="141"/>
                          <a:pt x="22" y="141"/>
                        </a:cubicBezTo>
                        <a:cubicBezTo>
                          <a:pt x="24" y="141"/>
                          <a:pt x="30" y="136"/>
                          <a:pt x="28" y="139"/>
                        </a:cubicBezTo>
                        <a:cubicBezTo>
                          <a:pt x="26" y="142"/>
                          <a:pt x="21" y="145"/>
                          <a:pt x="21" y="146"/>
                        </a:cubicBezTo>
                        <a:cubicBezTo>
                          <a:pt x="21" y="147"/>
                          <a:pt x="22" y="149"/>
                          <a:pt x="20" y="150"/>
                        </a:cubicBezTo>
                        <a:cubicBezTo>
                          <a:pt x="18" y="151"/>
                          <a:pt x="16" y="152"/>
                          <a:pt x="15" y="153"/>
                        </a:cubicBezTo>
                        <a:cubicBezTo>
                          <a:pt x="14" y="154"/>
                          <a:pt x="13" y="153"/>
                          <a:pt x="13" y="155"/>
                        </a:cubicBezTo>
                        <a:cubicBezTo>
                          <a:pt x="13" y="157"/>
                          <a:pt x="13" y="158"/>
                          <a:pt x="14" y="159"/>
                        </a:cubicBezTo>
                        <a:cubicBezTo>
                          <a:pt x="16" y="160"/>
                          <a:pt x="16" y="159"/>
                          <a:pt x="18" y="160"/>
                        </a:cubicBezTo>
                        <a:cubicBezTo>
                          <a:pt x="20" y="160"/>
                          <a:pt x="23" y="162"/>
                          <a:pt x="23" y="161"/>
                        </a:cubicBezTo>
                        <a:cubicBezTo>
                          <a:pt x="23" y="160"/>
                          <a:pt x="25" y="160"/>
                          <a:pt x="28" y="161"/>
                        </a:cubicBezTo>
                        <a:cubicBezTo>
                          <a:pt x="31" y="162"/>
                          <a:pt x="36" y="162"/>
                          <a:pt x="38" y="162"/>
                        </a:cubicBezTo>
                        <a:cubicBezTo>
                          <a:pt x="39" y="162"/>
                          <a:pt x="44" y="164"/>
                          <a:pt x="46" y="163"/>
                        </a:cubicBezTo>
                        <a:cubicBezTo>
                          <a:pt x="47" y="162"/>
                          <a:pt x="51" y="164"/>
                          <a:pt x="53" y="162"/>
                        </a:cubicBezTo>
                        <a:cubicBezTo>
                          <a:pt x="55" y="160"/>
                          <a:pt x="54" y="158"/>
                          <a:pt x="56" y="155"/>
                        </a:cubicBezTo>
                        <a:cubicBezTo>
                          <a:pt x="58" y="153"/>
                          <a:pt x="62" y="153"/>
                          <a:pt x="64" y="154"/>
                        </a:cubicBezTo>
                        <a:cubicBezTo>
                          <a:pt x="66" y="154"/>
                          <a:pt x="76" y="163"/>
                          <a:pt x="74" y="164"/>
                        </a:cubicBezTo>
                        <a:cubicBezTo>
                          <a:pt x="73" y="165"/>
                          <a:pt x="72" y="166"/>
                          <a:pt x="74" y="167"/>
                        </a:cubicBezTo>
                        <a:cubicBezTo>
                          <a:pt x="75" y="169"/>
                          <a:pt x="75" y="171"/>
                          <a:pt x="76" y="171"/>
                        </a:cubicBezTo>
                        <a:cubicBezTo>
                          <a:pt x="77" y="171"/>
                          <a:pt x="80" y="174"/>
                          <a:pt x="80" y="172"/>
                        </a:cubicBezTo>
                        <a:cubicBezTo>
                          <a:pt x="80" y="170"/>
                          <a:pt x="85" y="173"/>
                          <a:pt x="85" y="171"/>
                        </a:cubicBezTo>
                        <a:cubicBezTo>
                          <a:pt x="85" y="168"/>
                          <a:pt x="92" y="173"/>
                          <a:pt x="92" y="170"/>
                        </a:cubicBezTo>
                        <a:cubicBezTo>
                          <a:pt x="92" y="166"/>
                          <a:pt x="95" y="167"/>
                          <a:pt x="98" y="168"/>
                        </a:cubicBezTo>
                        <a:cubicBezTo>
                          <a:pt x="101" y="170"/>
                          <a:pt x="103" y="175"/>
                          <a:pt x="104" y="176"/>
                        </a:cubicBezTo>
                        <a:cubicBezTo>
                          <a:pt x="105" y="178"/>
                          <a:pt x="108" y="181"/>
                          <a:pt x="108" y="178"/>
                        </a:cubicBezTo>
                        <a:cubicBezTo>
                          <a:pt x="108" y="175"/>
                          <a:pt x="111" y="176"/>
                          <a:pt x="111" y="178"/>
                        </a:cubicBezTo>
                        <a:cubicBezTo>
                          <a:pt x="111" y="179"/>
                          <a:pt x="107" y="180"/>
                          <a:pt x="107" y="181"/>
                        </a:cubicBezTo>
                        <a:cubicBezTo>
                          <a:pt x="108" y="182"/>
                          <a:pt x="105" y="181"/>
                          <a:pt x="104" y="181"/>
                        </a:cubicBezTo>
                        <a:cubicBezTo>
                          <a:pt x="102" y="181"/>
                          <a:pt x="102" y="182"/>
                          <a:pt x="103" y="183"/>
                        </a:cubicBezTo>
                        <a:cubicBezTo>
                          <a:pt x="105" y="185"/>
                          <a:pt x="111" y="191"/>
                          <a:pt x="110" y="188"/>
                        </a:cubicBezTo>
                        <a:cubicBezTo>
                          <a:pt x="109" y="186"/>
                          <a:pt x="107" y="183"/>
                          <a:pt x="110" y="183"/>
                        </a:cubicBezTo>
                        <a:cubicBezTo>
                          <a:pt x="113" y="183"/>
                          <a:pt x="113" y="185"/>
                          <a:pt x="115" y="185"/>
                        </a:cubicBezTo>
                        <a:cubicBezTo>
                          <a:pt x="117" y="184"/>
                          <a:pt x="118" y="184"/>
                          <a:pt x="119" y="185"/>
                        </a:cubicBezTo>
                        <a:cubicBezTo>
                          <a:pt x="120" y="186"/>
                          <a:pt x="114" y="186"/>
                          <a:pt x="112" y="186"/>
                        </a:cubicBezTo>
                        <a:cubicBezTo>
                          <a:pt x="110" y="186"/>
                          <a:pt x="114" y="188"/>
                          <a:pt x="114" y="188"/>
                        </a:cubicBezTo>
                        <a:cubicBezTo>
                          <a:pt x="115" y="189"/>
                          <a:pt x="117" y="188"/>
                          <a:pt x="117" y="188"/>
                        </a:cubicBezTo>
                        <a:cubicBezTo>
                          <a:pt x="118" y="187"/>
                          <a:pt x="121" y="187"/>
                          <a:pt x="122" y="187"/>
                        </a:cubicBezTo>
                        <a:cubicBezTo>
                          <a:pt x="123" y="187"/>
                          <a:pt x="123" y="186"/>
                          <a:pt x="123" y="185"/>
                        </a:cubicBezTo>
                        <a:cubicBezTo>
                          <a:pt x="121" y="183"/>
                          <a:pt x="123" y="181"/>
                          <a:pt x="126" y="183"/>
                        </a:cubicBezTo>
                        <a:cubicBezTo>
                          <a:pt x="128" y="185"/>
                          <a:pt x="128" y="185"/>
                          <a:pt x="130" y="185"/>
                        </a:cubicBezTo>
                        <a:cubicBezTo>
                          <a:pt x="132" y="185"/>
                          <a:pt x="134" y="183"/>
                          <a:pt x="135" y="184"/>
                        </a:cubicBezTo>
                        <a:cubicBezTo>
                          <a:pt x="136" y="186"/>
                          <a:pt x="137" y="188"/>
                          <a:pt x="137" y="190"/>
                        </a:cubicBezTo>
                        <a:cubicBezTo>
                          <a:pt x="137" y="191"/>
                          <a:pt x="139" y="193"/>
                          <a:pt x="140" y="192"/>
                        </a:cubicBezTo>
                        <a:cubicBezTo>
                          <a:pt x="141" y="191"/>
                          <a:pt x="144" y="192"/>
                          <a:pt x="146" y="192"/>
                        </a:cubicBezTo>
                        <a:cubicBezTo>
                          <a:pt x="148" y="192"/>
                          <a:pt x="152" y="192"/>
                          <a:pt x="152" y="191"/>
                        </a:cubicBezTo>
                        <a:cubicBezTo>
                          <a:pt x="152" y="190"/>
                          <a:pt x="153" y="190"/>
                          <a:pt x="158" y="190"/>
                        </a:cubicBezTo>
                        <a:close/>
                      </a:path>
                    </a:pathLst>
                  </a:custGeom>
                  <a:solidFill>
                    <a:srgbClr val="849E8C"/>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0" name="Freeform 37">
                    <a:extLst>
                      <a:ext uri="{FF2B5EF4-FFF2-40B4-BE49-F238E27FC236}">
                        <a16:creationId xmlns:a16="http://schemas.microsoft.com/office/drawing/2014/main" id="{1921F59C-86A4-41F6-9CB4-4549AC0DEF73}"/>
                      </a:ext>
                    </a:extLst>
                  </p:cNvPr>
                  <p:cNvSpPr>
                    <a:spLocks/>
                  </p:cNvSpPr>
                  <p:nvPr/>
                </p:nvSpPr>
                <p:spPr bwMode="auto">
                  <a:xfrm>
                    <a:off x="3047442" y="3488082"/>
                    <a:ext cx="127343" cy="123901"/>
                  </a:xfrm>
                  <a:custGeom>
                    <a:avLst/>
                    <a:gdLst>
                      <a:gd name="T0" fmla="*/ 3 w 29"/>
                      <a:gd name="T1" fmla="*/ 20 h 28"/>
                      <a:gd name="T2" fmla="*/ 8 w 29"/>
                      <a:gd name="T3" fmla="*/ 16 h 28"/>
                      <a:gd name="T4" fmla="*/ 10 w 29"/>
                      <a:gd name="T5" fmla="*/ 13 h 28"/>
                      <a:gd name="T6" fmla="*/ 14 w 29"/>
                      <a:gd name="T7" fmla="*/ 8 h 28"/>
                      <a:gd name="T8" fmla="*/ 18 w 29"/>
                      <a:gd name="T9" fmla="*/ 8 h 28"/>
                      <a:gd name="T10" fmla="*/ 21 w 29"/>
                      <a:gd name="T11" fmla="*/ 5 h 28"/>
                      <a:gd name="T12" fmla="*/ 27 w 29"/>
                      <a:gd name="T13" fmla="*/ 0 h 28"/>
                      <a:gd name="T14" fmla="*/ 26 w 29"/>
                      <a:gd name="T15" fmla="*/ 6 h 28"/>
                      <a:gd name="T16" fmla="*/ 25 w 29"/>
                      <a:gd name="T17" fmla="*/ 10 h 28"/>
                      <a:gd name="T18" fmla="*/ 21 w 29"/>
                      <a:gd name="T19" fmla="*/ 14 h 28"/>
                      <a:gd name="T20" fmla="*/ 17 w 29"/>
                      <a:gd name="T21" fmla="*/ 18 h 28"/>
                      <a:gd name="T22" fmla="*/ 14 w 29"/>
                      <a:gd name="T23" fmla="*/ 23 h 28"/>
                      <a:gd name="T24" fmla="*/ 8 w 29"/>
                      <a:gd name="T25" fmla="*/ 26 h 28"/>
                      <a:gd name="T26" fmla="*/ 5 w 29"/>
                      <a:gd name="T27" fmla="*/ 24 h 28"/>
                      <a:gd name="T28" fmla="*/ 3 w 29"/>
                      <a:gd name="T29"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8">
                        <a:moveTo>
                          <a:pt x="3" y="20"/>
                        </a:moveTo>
                        <a:cubicBezTo>
                          <a:pt x="5" y="21"/>
                          <a:pt x="7" y="17"/>
                          <a:pt x="8" y="16"/>
                        </a:cubicBezTo>
                        <a:cubicBezTo>
                          <a:pt x="9" y="15"/>
                          <a:pt x="10" y="14"/>
                          <a:pt x="10" y="13"/>
                        </a:cubicBezTo>
                        <a:cubicBezTo>
                          <a:pt x="10" y="11"/>
                          <a:pt x="13" y="9"/>
                          <a:pt x="14" y="8"/>
                        </a:cubicBezTo>
                        <a:cubicBezTo>
                          <a:pt x="16" y="6"/>
                          <a:pt x="17" y="7"/>
                          <a:pt x="18" y="8"/>
                        </a:cubicBezTo>
                        <a:cubicBezTo>
                          <a:pt x="19" y="10"/>
                          <a:pt x="21" y="6"/>
                          <a:pt x="21" y="5"/>
                        </a:cubicBezTo>
                        <a:cubicBezTo>
                          <a:pt x="22" y="4"/>
                          <a:pt x="26" y="1"/>
                          <a:pt x="27" y="0"/>
                        </a:cubicBezTo>
                        <a:cubicBezTo>
                          <a:pt x="29" y="3"/>
                          <a:pt x="27" y="5"/>
                          <a:pt x="26" y="6"/>
                        </a:cubicBezTo>
                        <a:cubicBezTo>
                          <a:pt x="25" y="7"/>
                          <a:pt x="25" y="9"/>
                          <a:pt x="25" y="10"/>
                        </a:cubicBezTo>
                        <a:cubicBezTo>
                          <a:pt x="25" y="10"/>
                          <a:pt x="23" y="14"/>
                          <a:pt x="21" y="14"/>
                        </a:cubicBezTo>
                        <a:cubicBezTo>
                          <a:pt x="20" y="14"/>
                          <a:pt x="17" y="18"/>
                          <a:pt x="17" y="18"/>
                        </a:cubicBezTo>
                        <a:cubicBezTo>
                          <a:pt x="16" y="19"/>
                          <a:pt x="15" y="23"/>
                          <a:pt x="14" y="23"/>
                        </a:cubicBezTo>
                        <a:cubicBezTo>
                          <a:pt x="13" y="22"/>
                          <a:pt x="12" y="28"/>
                          <a:pt x="8" y="26"/>
                        </a:cubicBezTo>
                        <a:cubicBezTo>
                          <a:pt x="6" y="25"/>
                          <a:pt x="5" y="26"/>
                          <a:pt x="5" y="24"/>
                        </a:cubicBezTo>
                        <a:cubicBezTo>
                          <a:pt x="4" y="23"/>
                          <a:pt x="0" y="22"/>
                          <a:pt x="3" y="20"/>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1" name="Freeform 38">
                    <a:extLst>
                      <a:ext uri="{FF2B5EF4-FFF2-40B4-BE49-F238E27FC236}">
                        <a16:creationId xmlns:a16="http://schemas.microsoft.com/office/drawing/2014/main" id="{50E17FB8-FD21-450C-84CD-9A9DD18F85EE}"/>
                      </a:ext>
                    </a:extLst>
                  </p:cNvPr>
                  <p:cNvSpPr>
                    <a:spLocks/>
                  </p:cNvSpPr>
                  <p:nvPr/>
                </p:nvSpPr>
                <p:spPr bwMode="auto">
                  <a:xfrm>
                    <a:off x="2118183" y="3788657"/>
                    <a:ext cx="1167883" cy="1118553"/>
                  </a:xfrm>
                  <a:custGeom>
                    <a:avLst/>
                    <a:gdLst>
                      <a:gd name="T0" fmla="*/ 81 w 264"/>
                      <a:gd name="T1" fmla="*/ 237 h 253"/>
                      <a:gd name="T2" fmla="*/ 66 w 264"/>
                      <a:gd name="T3" fmla="*/ 238 h 253"/>
                      <a:gd name="T4" fmla="*/ 54 w 264"/>
                      <a:gd name="T5" fmla="*/ 250 h 253"/>
                      <a:gd name="T6" fmla="*/ 48 w 264"/>
                      <a:gd name="T7" fmla="*/ 240 h 253"/>
                      <a:gd name="T8" fmla="*/ 34 w 264"/>
                      <a:gd name="T9" fmla="*/ 241 h 253"/>
                      <a:gd name="T10" fmla="*/ 23 w 264"/>
                      <a:gd name="T11" fmla="*/ 219 h 253"/>
                      <a:gd name="T12" fmla="*/ 12 w 264"/>
                      <a:gd name="T13" fmla="*/ 212 h 253"/>
                      <a:gd name="T14" fmla="*/ 6 w 264"/>
                      <a:gd name="T15" fmla="*/ 205 h 253"/>
                      <a:gd name="T16" fmla="*/ 2 w 264"/>
                      <a:gd name="T17" fmla="*/ 182 h 253"/>
                      <a:gd name="T18" fmla="*/ 9 w 264"/>
                      <a:gd name="T19" fmla="*/ 169 h 253"/>
                      <a:gd name="T20" fmla="*/ 21 w 264"/>
                      <a:gd name="T21" fmla="*/ 151 h 253"/>
                      <a:gd name="T22" fmla="*/ 31 w 264"/>
                      <a:gd name="T23" fmla="*/ 138 h 253"/>
                      <a:gd name="T24" fmla="*/ 38 w 264"/>
                      <a:gd name="T25" fmla="*/ 128 h 253"/>
                      <a:gd name="T26" fmla="*/ 56 w 264"/>
                      <a:gd name="T27" fmla="*/ 119 h 253"/>
                      <a:gd name="T28" fmla="*/ 73 w 264"/>
                      <a:gd name="T29" fmla="*/ 108 h 253"/>
                      <a:gd name="T30" fmla="*/ 85 w 264"/>
                      <a:gd name="T31" fmla="*/ 101 h 253"/>
                      <a:gd name="T32" fmla="*/ 93 w 264"/>
                      <a:gd name="T33" fmla="*/ 93 h 253"/>
                      <a:gd name="T34" fmla="*/ 102 w 264"/>
                      <a:gd name="T35" fmla="*/ 83 h 253"/>
                      <a:gd name="T36" fmla="*/ 116 w 264"/>
                      <a:gd name="T37" fmla="*/ 80 h 253"/>
                      <a:gd name="T38" fmla="*/ 126 w 264"/>
                      <a:gd name="T39" fmla="*/ 76 h 253"/>
                      <a:gd name="T40" fmla="*/ 136 w 264"/>
                      <a:gd name="T41" fmla="*/ 63 h 253"/>
                      <a:gd name="T42" fmla="*/ 145 w 264"/>
                      <a:gd name="T43" fmla="*/ 58 h 253"/>
                      <a:gd name="T44" fmla="*/ 153 w 264"/>
                      <a:gd name="T45" fmla="*/ 49 h 253"/>
                      <a:gd name="T46" fmla="*/ 164 w 264"/>
                      <a:gd name="T47" fmla="*/ 38 h 253"/>
                      <a:gd name="T48" fmla="*/ 167 w 264"/>
                      <a:gd name="T49" fmla="*/ 31 h 253"/>
                      <a:gd name="T50" fmla="*/ 177 w 264"/>
                      <a:gd name="T51" fmla="*/ 24 h 253"/>
                      <a:gd name="T52" fmla="*/ 180 w 264"/>
                      <a:gd name="T53" fmla="*/ 17 h 253"/>
                      <a:gd name="T54" fmla="*/ 184 w 264"/>
                      <a:gd name="T55" fmla="*/ 18 h 253"/>
                      <a:gd name="T56" fmla="*/ 190 w 264"/>
                      <a:gd name="T57" fmla="*/ 22 h 253"/>
                      <a:gd name="T58" fmla="*/ 192 w 264"/>
                      <a:gd name="T59" fmla="*/ 27 h 253"/>
                      <a:gd name="T60" fmla="*/ 196 w 264"/>
                      <a:gd name="T61" fmla="*/ 32 h 253"/>
                      <a:gd name="T62" fmla="*/ 199 w 264"/>
                      <a:gd name="T63" fmla="*/ 42 h 253"/>
                      <a:gd name="T64" fmla="*/ 210 w 264"/>
                      <a:gd name="T65" fmla="*/ 40 h 253"/>
                      <a:gd name="T66" fmla="*/ 217 w 264"/>
                      <a:gd name="T67" fmla="*/ 28 h 253"/>
                      <a:gd name="T68" fmla="*/ 229 w 264"/>
                      <a:gd name="T69" fmla="*/ 20 h 253"/>
                      <a:gd name="T70" fmla="*/ 237 w 264"/>
                      <a:gd name="T71" fmla="*/ 8 h 253"/>
                      <a:gd name="T72" fmla="*/ 243 w 264"/>
                      <a:gd name="T73" fmla="*/ 3 h 253"/>
                      <a:gd name="T74" fmla="*/ 249 w 264"/>
                      <a:gd name="T75" fmla="*/ 4 h 253"/>
                      <a:gd name="T76" fmla="*/ 256 w 264"/>
                      <a:gd name="T77" fmla="*/ 1 h 253"/>
                      <a:gd name="T78" fmla="*/ 256 w 264"/>
                      <a:gd name="T79" fmla="*/ 14 h 253"/>
                      <a:gd name="T80" fmla="*/ 241 w 264"/>
                      <a:gd name="T81" fmla="*/ 37 h 253"/>
                      <a:gd name="T82" fmla="*/ 231 w 264"/>
                      <a:gd name="T83" fmla="*/ 46 h 253"/>
                      <a:gd name="T84" fmla="*/ 229 w 264"/>
                      <a:gd name="T85" fmla="*/ 56 h 253"/>
                      <a:gd name="T86" fmla="*/ 219 w 264"/>
                      <a:gd name="T87" fmla="*/ 77 h 253"/>
                      <a:gd name="T88" fmla="*/ 203 w 264"/>
                      <a:gd name="T89" fmla="*/ 90 h 253"/>
                      <a:gd name="T90" fmla="*/ 190 w 264"/>
                      <a:gd name="T91" fmla="*/ 97 h 253"/>
                      <a:gd name="T92" fmla="*/ 184 w 264"/>
                      <a:gd name="T93" fmla="*/ 114 h 253"/>
                      <a:gd name="T94" fmla="*/ 184 w 264"/>
                      <a:gd name="T95" fmla="*/ 123 h 253"/>
                      <a:gd name="T96" fmla="*/ 187 w 264"/>
                      <a:gd name="T97" fmla="*/ 131 h 253"/>
                      <a:gd name="T98" fmla="*/ 184 w 264"/>
                      <a:gd name="T99" fmla="*/ 136 h 253"/>
                      <a:gd name="T100" fmla="*/ 190 w 264"/>
                      <a:gd name="T101" fmla="*/ 137 h 253"/>
                      <a:gd name="T102" fmla="*/ 196 w 264"/>
                      <a:gd name="T103" fmla="*/ 137 h 253"/>
                      <a:gd name="T104" fmla="*/ 201 w 264"/>
                      <a:gd name="T105" fmla="*/ 139 h 253"/>
                      <a:gd name="T106" fmla="*/ 205 w 264"/>
                      <a:gd name="T107" fmla="*/ 151 h 253"/>
                      <a:gd name="T108" fmla="*/ 197 w 264"/>
                      <a:gd name="T109" fmla="*/ 149 h 253"/>
                      <a:gd name="T110" fmla="*/ 196 w 264"/>
                      <a:gd name="T111" fmla="*/ 156 h 253"/>
                      <a:gd name="T112" fmla="*/ 183 w 264"/>
                      <a:gd name="T113" fmla="*/ 152 h 253"/>
                      <a:gd name="T114" fmla="*/ 165 w 264"/>
                      <a:gd name="T115" fmla="*/ 154 h 253"/>
                      <a:gd name="T116" fmla="*/ 179 w 264"/>
                      <a:gd name="T117" fmla="*/ 150 h 253"/>
                      <a:gd name="T118" fmla="*/ 164 w 264"/>
                      <a:gd name="T119" fmla="*/ 147 h 253"/>
                      <a:gd name="T120" fmla="*/ 140 w 264"/>
                      <a:gd name="T121" fmla="*/ 165 h 253"/>
                      <a:gd name="T122" fmla="*/ 100 w 264"/>
                      <a:gd name="T123" fmla="*/ 192 h 253"/>
                      <a:gd name="T124" fmla="*/ 95 w 264"/>
                      <a:gd name="T125" fmla="*/ 22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253">
                        <a:moveTo>
                          <a:pt x="93" y="241"/>
                        </a:moveTo>
                        <a:cubicBezTo>
                          <a:pt x="92" y="241"/>
                          <a:pt x="86" y="239"/>
                          <a:pt x="85" y="239"/>
                        </a:cubicBezTo>
                        <a:cubicBezTo>
                          <a:pt x="85" y="239"/>
                          <a:pt x="81" y="237"/>
                          <a:pt x="81" y="237"/>
                        </a:cubicBezTo>
                        <a:cubicBezTo>
                          <a:pt x="81" y="237"/>
                          <a:pt x="79" y="236"/>
                          <a:pt x="77" y="237"/>
                        </a:cubicBezTo>
                        <a:cubicBezTo>
                          <a:pt x="75" y="237"/>
                          <a:pt x="73" y="239"/>
                          <a:pt x="72" y="238"/>
                        </a:cubicBezTo>
                        <a:cubicBezTo>
                          <a:pt x="70" y="238"/>
                          <a:pt x="67" y="237"/>
                          <a:pt x="66" y="238"/>
                        </a:cubicBezTo>
                        <a:cubicBezTo>
                          <a:pt x="65" y="239"/>
                          <a:pt x="64" y="242"/>
                          <a:pt x="62" y="243"/>
                        </a:cubicBezTo>
                        <a:cubicBezTo>
                          <a:pt x="60" y="244"/>
                          <a:pt x="58" y="245"/>
                          <a:pt x="57" y="246"/>
                        </a:cubicBezTo>
                        <a:cubicBezTo>
                          <a:pt x="56" y="247"/>
                          <a:pt x="55" y="250"/>
                          <a:pt x="54" y="250"/>
                        </a:cubicBezTo>
                        <a:cubicBezTo>
                          <a:pt x="52" y="250"/>
                          <a:pt x="50" y="253"/>
                          <a:pt x="49" y="251"/>
                        </a:cubicBezTo>
                        <a:cubicBezTo>
                          <a:pt x="49" y="249"/>
                          <a:pt x="47" y="247"/>
                          <a:pt x="47" y="246"/>
                        </a:cubicBezTo>
                        <a:cubicBezTo>
                          <a:pt x="47" y="244"/>
                          <a:pt x="49" y="241"/>
                          <a:pt x="48" y="240"/>
                        </a:cubicBezTo>
                        <a:cubicBezTo>
                          <a:pt x="47" y="239"/>
                          <a:pt x="46" y="237"/>
                          <a:pt x="45" y="239"/>
                        </a:cubicBezTo>
                        <a:cubicBezTo>
                          <a:pt x="43" y="240"/>
                          <a:pt x="41" y="241"/>
                          <a:pt x="40" y="241"/>
                        </a:cubicBezTo>
                        <a:cubicBezTo>
                          <a:pt x="39" y="241"/>
                          <a:pt x="35" y="243"/>
                          <a:pt x="34" y="241"/>
                        </a:cubicBezTo>
                        <a:cubicBezTo>
                          <a:pt x="33" y="239"/>
                          <a:pt x="30" y="237"/>
                          <a:pt x="29" y="235"/>
                        </a:cubicBezTo>
                        <a:cubicBezTo>
                          <a:pt x="29" y="233"/>
                          <a:pt x="27" y="230"/>
                          <a:pt x="27" y="227"/>
                        </a:cubicBezTo>
                        <a:cubicBezTo>
                          <a:pt x="27" y="225"/>
                          <a:pt x="24" y="219"/>
                          <a:pt x="23" y="219"/>
                        </a:cubicBezTo>
                        <a:cubicBezTo>
                          <a:pt x="21" y="218"/>
                          <a:pt x="18" y="220"/>
                          <a:pt x="17" y="219"/>
                        </a:cubicBezTo>
                        <a:cubicBezTo>
                          <a:pt x="16" y="218"/>
                          <a:pt x="15" y="218"/>
                          <a:pt x="14" y="217"/>
                        </a:cubicBezTo>
                        <a:cubicBezTo>
                          <a:pt x="14" y="216"/>
                          <a:pt x="12" y="211"/>
                          <a:pt x="12" y="212"/>
                        </a:cubicBezTo>
                        <a:cubicBezTo>
                          <a:pt x="11" y="213"/>
                          <a:pt x="11" y="216"/>
                          <a:pt x="9" y="215"/>
                        </a:cubicBezTo>
                        <a:cubicBezTo>
                          <a:pt x="8" y="214"/>
                          <a:pt x="7" y="213"/>
                          <a:pt x="7" y="211"/>
                        </a:cubicBezTo>
                        <a:cubicBezTo>
                          <a:pt x="8" y="209"/>
                          <a:pt x="7" y="204"/>
                          <a:pt x="6" y="205"/>
                        </a:cubicBezTo>
                        <a:cubicBezTo>
                          <a:pt x="4" y="205"/>
                          <a:pt x="0" y="203"/>
                          <a:pt x="1" y="201"/>
                        </a:cubicBezTo>
                        <a:cubicBezTo>
                          <a:pt x="2" y="198"/>
                          <a:pt x="3" y="191"/>
                          <a:pt x="1" y="189"/>
                        </a:cubicBezTo>
                        <a:cubicBezTo>
                          <a:pt x="0" y="186"/>
                          <a:pt x="0" y="183"/>
                          <a:pt x="2" y="182"/>
                        </a:cubicBezTo>
                        <a:cubicBezTo>
                          <a:pt x="3" y="181"/>
                          <a:pt x="5" y="178"/>
                          <a:pt x="5" y="176"/>
                        </a:cubicBezTo>
                        <a:cubicBezTo>
                          <a:pt x="5" y="175"/>
                          <a:pt x="6" y="172"/>
                          <a:pt x="7" y="172"/>
                        </a:cubicBezTo>
                        <a:cubicBezTo>
                          <a:pt x="9" y="172"/>
                          <a:pt x="9" y="171"/>
                          <a:pt x="9" y="169"/>
                        </a:cubicBezTo>
                        <a:cubicBezTo>
                          <a:pt x="9" y="169"/>
                          <a:pt x="7" y="166"/>
                          <a:pt x="8" y="165"/>
                        </a:cubicBezTo>
                        <a:cubicBezTo>
                          <a:pt x="8" y="164"/>
                          <a:pt x="14" y="158"/>
                          <a:pt x="15" y="157"/>
                        </a:cubicBezTo>
                        <a:cubicBezTo>
                          <a:pt x="16" y="155"/>
                          <a:pt x="20" y="151"/>
                          <a:pt x="21" y="151"/>
                        </a:cubicBezTo>
                        <a:cubicBezTo>
                          <a:pt x="22" y="150"/>
                          <a:pt x="27" y="146"/>
                          <a:pt x="27" y="145"/>
                        </a:cubicBezTo>
                        <a:cubicBezTo>
                          <a:pt x="26" y="144"/>
                          <a:pt x="26" y="143"/>
                          <a:pt x="27" y="142"/>
                        </a:cubicBezTo>
                        <a:cubicBezTo>
                          <a:pt x="28" y="142"/>
                          <a:pt x="31" y="140"/>
                          <a:pt x="31" y="138"/>
                        </a:cubicBezTo>
                        <a:cubicBezTo>
                          <a:pt x="31" y="137"/>
                          <a:pt x="31" y="135"/>
                          <a:pt x="32" y="134"/>
                        </a:cubicBezTo>
                        <a:cubicBezTo>
                          <a:pt x="33" y="134"/>
                          <a:pt x="36" y="132"/>
                          <a:pt x="36" y="131"/>
                        </a:cubicBezTo>
                        <a:cubicBezTo>
                          <a:pt x="36" y="131"/>
                          <a:pt x="37" y="128"/>
                          <a:pt x="38" y="128"/>
                        </a:cubicBezTo>
                        <a:cubicBezTo>
                          <a:pt x="40" y="128"/>
                          <a:pt x="41" y="128"/>
                          <a:pt x="42" y="127"/>
                        </a:cubicBezTo>
                        <a:cubicBezTo>
                          <a:pt x="43" y="126"/>
                          <a:pt x="48" y="127"/>
                          <a:pt x="49" y="126"/>
                        </a:cubicBezTo>
                        <a:cubicBezTo>
                          <a:pt x="49" y="125"/>
                          <a:pt x="55" y="118"/>
                          <a:pt x="56" y="119"/>
                        </a:cubicBezTo>
                        <a:cubicBezTo>
                          <a:pt x="57" y="119"/>
                          <a:pt x="60" y="120"/>
                          <a:pt x="61" y="119"/>
                        </a:cubicBezTo>
                        <a:cubicBezTo>
                          <a:pt x="62" y="118"/>
                          <a:pt x="64" y="115"/>
                          <a:pt x="66" y="114"/>
                        </a:cubicBezTo>
                        <a:cubicBezTo>
                          <a:pt x="67" y="114"/>
                          <a:pt x="72" y="109"/>
                          <a:pt x="73" y="108"/>
                        </a:cubicBezTo>
                        <a:cubicBezTo>
                          <a:pt x="74" y="107"/>
                          <a:pt x="76" y="104"/>
                          <a:pt x="77" y="104"/>
                        </a:cubicBezTo>
                        <a:cubicBezTo>
                          <a:pt x="78" y="104"/>
                          <a:pt x="80" y="104"/>
                          <a:pt x="81" y="103"/>
                        </a:cubicBezTo>
                        <a:cubicBezTo>
                          <a:pt x="83" y="103"/>
                          <a:pt x="85" y="102"/>
                          <a:pt x="85" y="101"/>
                        </a:cubicBezTo>
                        <a:cubicBezTo>
                          <a:pt x="85" y="100"/>
                          <a:pt x="84" y="97"/>
                          <a:pt x="85" y="96"/>
                        </a:cubicBezTo>
                        <a:cubicBezTo>
                          <a:pt x="86" y="95"/>
                          <a:pt x="88" y="93"/>
                          <a:pt x="89" y="93"/>
                        </a:cubicBezTo>
                        <a:cubicBezTo>
                          <a:pt x="90" y="93"/>
                          <a:pt x="93" y="93"/>
                          <a:pt x="93" y="93"/>
                        </a:cubicBezTo>
                        <a:cubicBezTo>
                          <a:pt x="94" y="92"/>
                          <a:pt x="97" y="92"/>
                          <a:pt x="97" y="91"/>
                        </a:cubicBezTo>
                        <a:cubicBezTo>
                          <a:pt x="97" y="90"/>
                          <a:pt x="97" y="87"/>
                          <a:pt x="97" y="87"/>
                        </a:cubicBezTo>
                        <a:cubicBezTo>
                          <a:pt x="98" y="86"/>
                          <a:pt x="101" y="83"/>
                          <a:pt x="102" y="83"/>
                        </a:cubicBezTo>
                        <a:cubicBezTo>
                          <a:pt x="103" y="83"/>
                          <a:pt x="108" y="83"/>
                          <a:pt x="108" y="82"/>
                        </a:cubicBezTo>
                        <a:cubicBezTo>
                          <a:pt x="108" y="81"/>
                          <a:pt x="111" y="79"/>
                          <a:pt x="112" y="79"/>
                        </a:cubicBezTo>
                        <a:cubicBezTo>
                          <a:pt x="113" y="80"/>
                          <a:pt x="115" y="81"/>
                          <a:pt x="116" y="80"/>
                        </a:cubicBezTo>
                        <a:cubicBezTo>
                          <a:pt x="117" y="79"/>
                          <a:pt x="119" y="79"/>
                          <a:pt x="120" y="79"/>
                        </a:cubicBezTo>
                        <a:cubicBezTo>
                          <a:pt x="122" y="80"/>
                          <a:pt x="124" y="80"/>
                          <a:pt x="125" y="80"/>
                        </a:cubicBezTo>
                        <a:cubicBezTo>
                          <a:pt x="126" y="79"/>
                          <a:pt x="126" y="77"/>
                          <a:pt x="126" y="76"/>
                        </a:cubicBezTo>
                        <a:cubicBezTo>
                          <a:pt x="126" y="75"/>
                          <a:pt x="126" y="70"/>
                          <a:pt x="128" y="70"/>
                        </a:cubicBezTo>
                        <a:cubicBezTo>
                          <a:pt x="129" y="70"/>
                          <a:pt x="131" y="70"/>
                          <a:pt x="132" y="69"/>
                        </a:cubicBezTo>
                        <a:cubicBezTo>
                          <a:pt x="134" y="67"/>
                          <a:pt x="137" y="64"/>
                          <a:pt x="136" y="63"/>
                        </a:cubicBezTo>
                        <a:cubicBezTo>
                          <a:pt x="135" y="63"/>
                          <a:pt x="137" y="60"/>
                          <a:pt x="138" y="59"/>
                        </a:cubicBezTo>
                        <a:cubicBezTo>
                          <a:pt x="139" y="59"/>
                          <a:pt x="141" y="57"/>
                          <a:pt x="142" y="58"/>
                        </a:cubicBezTo>
                        <a:cubicBezTo>
                          <a:pt x="142" y="58"/>
                          <a:pt x="144" y="58"/>
                          <a:pt x="145" y="58"/>
                        </a:cubicBezTo>
                        <a:cubicBezTo>
                          <a:pt x="146" y="57"/>
                          <a:pt x="148" y="56"/>
                          <a:pt x="148" y="54"/>
                        </a:cubicBezTo>
                        <a:cubicBezTo>
                          <a:pt x="148" y="53"/>
                          <a:pt x="148" y="52"/>
                          <a:pt x="150" y="51"/>
                        </a:cubicBezTo>
                        <a:cubicBezTo>
                          <a:pt x="151" y="50"/>
                          <a:pt x="152" y="50"/>
                          <a:pt x="153" y="49"/>
                        </a:cubicBezTo>
                        <a:cubicBezTo>
                          <a:pt x="154" y="48"/>
                          <a:pt x="155" y="43"/>
                          <a:pt x="156" y="44"/>
                        </a:cubicBezTo>
                        <a:cubicBezTo>
                          <a:pt x="157" y="44"/>
                          <a:pt x="158" y="44"/>
                          <a:pt x="159" y="43"/>
                        </a:cubicBezTo>
                        <a:cubicBezTo>
                          <a:pt x="160" y="41"/>
                          <a:pt x="163" y="38"/>
                          <a:pt x="164" y="38"/>
                        </a:cubicBezTo>
                        <a:cubicBezTo>
                          <a:pt x="164" y="38"/>
                          <a:pt x="167" y="38"/>
                          <a:pt x="168" y="37"/>
                        </a:cubicBezTo>
                        <a:cubicBezTo>
                          <a:pt x="168" y="36"/>
                          <a:pt x="168" y="34"/>
                          <a:pt x="168" y="34"/>
                        </a:cubicBezTo>
                        <a:cubicBezTo>
                          <a:pt x="169" y="34"/>
                          <a:pt x="168" y="33"/>
                          <a:pt x="167" y="31"/>
                        </a:cubicBezTo>
                        <a:cubicBezTo>
                          <a:pt x="167" y="31"/>
                          <a:pt x="168" y="28"/>
                          <a:pt x="168" y="29"/>
                        </a:cubicBezTo>
                        <a:cubicBezTo>
                          <a:pt x="169" y="29"/>
                          <a:pt x="171" y="30"/>
                          <a:pt x="172" y="29"/>
                        </a:cubicBezTo>
                        <a:cubicBezTo>
                          <a:pt x="172" y="29"/>
                          <a:pt x="176" y="24"/>
                          <a:pt x="177" y="24"/>
                        </a:cubicBezTo>
                        <a:cubicBezTo>
                          <a:pt x="177" y="24"/>
                          <a:pt x="178" y="23"/>
                          <a:pt x="178" y="22"/>
                        </a:cubicBezTo>
                        <a:cubicBezTo>
                          <a:pt x="178" y="21"/>
                          <a:pt x="178" y="19"/>
                          <a:pt x="178" y="19"/>
                        </a:cubicBezTo>
                        <a:cubicBezTo>
                          <a:pt x="179" y="19"/>
                          <a:pt x="180" y="18"/>
                          <a:pt x="180" y="17"/>
                        </a:cubicBezTo>
                        <a:cubicBezTo>
                          <a:pt x="180" y="16"/>
                          <a:pt x="180" y="15"/>
                          <a:pt x="180" y="15"/>
                        </a:cubicBezTo>
                        <a:cubicBezTo>
                          <a:pt x="180" y="15"/>
                          <a:pt x="182" y="15"/>
                          <a:pt x="183" y="16"/>
                        </a:cubicBezTo>
                        <a:cubicBezTo>
                          <a:pt x="183" y="16"/>
                          <a:pt x="183" y="18"/>
                          <a:pt x="184" y="18"/>
                        </a:cubicBezTo>
                        <a:cubicBezTo>
                          <a:pt x="184" y="18"/>
                          <a:pt x="186" y="20"/>
                          <a:pt x="187" y="20"/>
                        </a:cubicBezTo>
                        <a:cubicBezTo>
                          <a:pt x="187" y="19"/>
                          <a:pt x="188" y="18"/>
                          <a:pt x="189" y="19"/>
                        </a:cubicBezTo>
                        <a:cubicBezTo>
                          <a:pt x="190" y="20"/>
                          <a:pt x="191" y="21"/>
                          <a:pt x="190" y="22"/>
                        </a:cubicBezTo>
                        <a:cubicBezTo>
                          <a:pt x="190" y="22"/>
                          <a:pt x="190" y="23"/>
                          <a:pt x="190" y="24"/>
                        </a:cubicBezTo>
                        <a:cubicBezTo>
                          <a:pt x="190" y="25"/>
                          <a:pt x="189" y="26"/>
                          <a:pt x="190" y="26"/>
                        </a:cubicBezTo>
                        <a:cubicBezTo>
                          <a:pt x="191" y="26"/>
                          <a:pt x="193" y="27"/>
                          <a:pt x="192" y="27"/>
                        </a:cubicBezTo>
                        <a:cubicBezTo>
                          <a:pt x="192" y="28"/>
                          <a:pt x="190" y="29"/>
                          <a:pt x="191" y="30"/>
                        </a:cubicBezTo>
                        <a:cubicBezTo>
                          <a:pt x="192" y="31"/>
                          <a:pt x="192" y="32"/>
                          <a:pt x="193" y="32"/>
                        </a:cubicBezTo>
                        <a:cubicBezTo>
                          <a:pt x="195" y="32"/>
                          <a:pt x="196" y="31"/>
                          <a:pt x="196" y="32"/>
                        </a:cubicBezTo>
                        <a:cubicBezTo>
                          <a:pt x="196" y="33"/>
                          <a:pt x="195" y="35"/>
                          <a:pt x="196" y="36"/>
                        </a:cubicBezTo>
                        <a:cubicBezTo>
                          <a:pt x="197" y="36"/>
                          <a:pt x="201" y="38"/>
                          <a:pt x="200" y="39"/>
                        </a:cubicBezTo>
                        <a:cubicBezTo>
                          <a:pt x="200" y="39"/>
                          <a:pt x="197" y="42"/>
                          <a:pt x="199" y="42"/>
                        </a:cubicBezTo>
                        <a:cubicBezTo>
                          <a:pt x="201" y="42"/>
                          <a:pt x="202" y="43"/>
                          <a:pt x="202" y="44"/>
                        </a:cubicBezTo>
                        <a:cubicBezTo>
                          <a:pt x="202" y="44"/>
                          <a:pt x="203" y="46"/>
                          <a:pt x="204" y="45"/>
                        </a:cubicBezTo>
                        <a:cubicBezTo>
                          <a:pt x="205" y="45"/>
                          <a:pt x="209" y="41"/>
                          <a:pt x="210" y="40"/>
                        </a:cubicBezTo>
                        <a:cubicBezTo>
                          <a:pt x="210" y="40"/>
                          <a:pt x="214" y="36"/>
                          <a:pt x="213" y="35"/>
                        </a:cubicBezTo>
                        <a:cubicBezTo>
                          <a:pt x="213" y="35"/>
                          <a:pt x="210" y="34"/>
                          <a:pt x="211" y="34"/>
                        </a:cubicBezTo>
                        <a:cubicBezTo>
                          <a:pt x="212" y="33"/>
                          <a:pt x="216" y="29"/>
                          <a:pt x="217" y="28"/>
                        </a:cubicBezTo>
                        <a:cubicBezTo>
                          <a:pt x="218" y="28"/>
                          <a:pt x="222" y="25"/>
                          <a:pt x="223" y="25"/>
                        </a:cubicBezTo>
                        <a:cubicBezTo>
                          <a:pt x="224" y="25"/>
                          <a:pt x="226" y="24"/>
                          <a:pt x="227" y="23"/>
                        </a:cubicBezTo>
                        <a:cubicBezTo>
                          <a:pt x="227" y="23"/>
                          <a:pt x="229" y="21"/>
                          <a:pt x="229" y="20"/>
                        </a:cubicBezTo>
                        <a:cubicBezTo>
                          <a:pt x="228" y="19"/>
                          <a:pt x="227" y="16"/>
                          <a:pt x="228" y="16"/>
                        </a:cubicBezTo>
                        <a:cubicBezTo>
                          <a:pt x="229" y="15"/>
                          <a:pt x="230" y="12"/>
                          <a:pt x="231" y="12"/>
                        </a:cubicBezTo>
                        <a:cubicBezTo>
                          <a:pt x="231" y="12"/>
                          <a:pt x="236" y="9"/>
                          <a:pt x="237" y="8"/>
                        </a:cubicBezTo>
                        <a:cubicBezTo>
                          <a:pt x="238" y="8"/>
                          <a:pt x="239" y="8"/>
                          <a:pt x="239" y="7"/>
                        </a:cubicBezTo>
                        <a:cubicBezTo>
                          <a:pt x="240" y="6"/>
                          <a:pt x="242" y="5"/>
                          <a:pt x="242" y="5"/>
                        </a:cubicBezTo>
                        <a:cubicBezTo>
                          <a:pt x="243" y="5"/>
                          <a:pt x="243" y="4"/>
                          <a:pt x="243" y="3"/>
                        </a:cubicBezTo>
                        <a:cubicBezTo>
                          <a:pt x="243" y="3"/>
                          <a:pt x="243" y="0"/>
                          <a:pt x="244" y="0"/>
                        </a:cubicBezTo>
                        <a:cubicBezTo>
                          <a:pt x="245" y="0"/>
                          <a:pt x="247" y="3"/>
                          <a:pt x="247" y="4"/>
                        </a:cubicBezTo>
                        <a:cubicBezTo>
                          <a:pt x="247" y="5"/>
                          <a:pt x="248" y="5"/>
                          <a:pt x="249" y="4"/>
                        </a:cubicBezTo>
                        <a:cubicBezTo>
                          <a:pt x="249" y="3"/>
                          <a:pt x="250" y="1"/>
                          <a:pt x="251" y="2"/>
                        </a:cubicBezTo>
                        <a:cubicBezTo>
                          <a:pt x="251" y="2"/>
                          <a:pt x="253" y="2"/>
                          <a:pt x="254" y="2"/>
                        </a:cubicBezTo>
                        <a:cubicBezTo>
                          <a:pt x="255" y="1"/>
                          <a:pt x="256" y="0"/>
                          <a:pt x="256" y="1"/>
                        </a:cubicBezTo>
                        <a:cubicBezTo>
                          <a:pt x="257" y="1"/>
                          <a:pt x="259" y="3"/>
                          <a:pt x="260" y="3"/>
                        </a:cubicBezTo>
                        <a:cubicBezTo>
                          <a:pt x="261" y="3"/>
                          <a:pt x="262" y="2"/>
                          <a:pt x="264" y="4"/>
                        </a:cubicBezTo>
                        <a:cubicBezTo>
                          <a:pt x="263" y="5"/>
                          <a:pt x="257" y="13"/>
                          <a:pt x="256" y="14"/>
                        </a:cubicBezTo>
                        <a:cubicBezTo>
                          <a:pt x="255" y="16"/>
                          <a:pt x="256" y="19"/>
                          <a:pt x="256" y="20"/>
                        </a:cubicBezTo>
                        <a:cubicBezTo>
                          <a:pt x="257" y="21"/>
                          <a:pt x="246" y="30"/>
                          <a:pt x="246" y="31"/>
                        </a:cubicBezTo>
                        <a:cubicBezTo>
                          <a:pt x="246" y="32"/>
                          <a:pt x="242" y="36"/>
                          <a:pt x="241" y="37"/>
                        </a:cubicBezTo>
                        <a:cubicBezTo>
                          <a:pt x="240" y="38"/>
                          <a:pt x="244" y="40"/>
                          <a:pt x="243" y="41"/>
                        </a:cubicBezTo>
                        <a:cubicBezTo>
                          <a:pt x="243" y="42"/>
                          <a:pt x="240" y="40"/>
                          <a:pt x="239" y="40"/>
                        </a:cubicBezTo>
                        <a:cubicBezTo>
                          <a:pt x="238" y="39"/>
                          <a:pt x="232" y="45"/>
                          <a:pt x="231" y="46"/>
                        </a:cubicBezTo>
                        <a:cubicBezTo>
                          <a:pt x="230" y="47"/>
                          <a:pt x="231" y="49"/>
                          <a:pt x="231" y="50"/>
                        </a:cubicBezTo>
                        <a:cubicBezTo>
                          <a:pt x="231" y="51"/>
                          <a:pt x="230" y="52"/>
                          <a:pt x="230" y="53"/>
                        </a:cubicBezTo>
                        <a:cubicBezTo>
                          <a:pt x="229" y="53"/>
                          <a:pt x="229" y="54"/>
                          <a:pt x="229" y="56"/>
                        </a:cubicBezTo>
                        <a:cubicBezTo>
                          <a:pt x="229" y="58"/>
                          <a:pt x="226" y="59"/>
                          <a:pt x="225" y="62"/>
                        </a:cubicBezTo>
                        <a:cubicBezTo>
                          <a:pt x="224" y="66"/>
                          <a:pt x="222" y="68"/>
                          <a:pt x="222" y="69"/>
                        </a:cubicBezTo>
                        <a:cubicBezTo>
                          <a:pt x="222" y="71"/>
                          <a:pt x="219" y="75"/>
                          <a:pt x="219" y="77"/>
                        </a:cubicBezTo>
                        <a:cubicBezTo>
                          <a:pt x="218" y="78"/>
                          <a:pt x="213" y="83"/>
                          <a:pt x="212" y="84"/>
                        </a:cubicBezTo>
                        <a:cubicBezTo>
                          <a:pt x="210" y="85"/>
                          <a:pt x="207" y="88"/>
                          <a:pt x="207" y="89"/>
                        </a:cubicBezTo>
                        <a:cubicBezTo>
                          <a:pt x="206" y="90"/>
                          <a:pt x="204" y="90"/>
                          <a:pt x="203" y="90"/>
                        </a:cubicBezTo>
                        <a:cubicBezTo>
                          <a:pt x="203" y="90"/>
                          <a:pt x="199" y="93"/>
                          <a:pt x="198" y="95"/>
                        </a:cubicBezTo>
                        <a:cubicBezTo>
                          <a:pt x="196" y="96"/>
                          <a:pt x="193" y="95"/>
                          <a:pt x="193" y="96"/>
                        </a:cubicBezTo>
                        <a:cubicBezTo>
                          <a:pt x="192" y="97"/>
                          <a:pt x="190" y="97"/>
                          <a:pt x="190" y="97"/>
                        </a:cubicBezTo>
                        <a:cubicBezTo>
                          <a:pt x="189" y="97"/>
                          <a:pt x="187" y="99"/>
                          <a:pt x="187" y="100"/>
                        </a:cubicBezTo>
                        <a:cubicBezTo>
                          <a:pt x="187" y="101"/>
                          <a:pt x="185" y="107"/>
                          <a:pt x="184" y="108"/>
                        </a:cubicBezTo>
                        <a:cubicBezTo>
                          <a:pt x="184" y="109"/>
                          <a:pt x="184" y="112"/>
                          <a:pt x="184" y="114"/>
                        </a:cubicBezTo>
                        <a:cubicBezTo>
                          <a:pt x="184" y="115"/>
                          <a:pt x="184" y="117"/>
                          <a:pt x="183" y="117"/>
                        </a:cubicBezTo>
                        <a:cubicBezTo>
                          <a:pt x="182" y="117"/>
                          <a:pt x="182" y="118"/>
                          <a:pt x="183" y="119"/>
                        </a:cubicBezTo>
                        <a:cubicBezTo>
                          <a:pt x="183" y="119"/>
                          <a:pt x="184" y="122"/>
                          <a:pt x="184" y="123"/>
                        </a:cubicBezTo>
                        <a:cubicBezTo>
                          <a:pt x="184" y="124"/>
                          <a:pt x="185" y="125"/>
                          <a:pt x="186" y="127"/>
                        </a:cubicBezTo>
                        <a:cubicBezTo>
                          <a:pt x="187" y="129"/>
                          <a:pt x="186" y="129"/>
                          <a:pt x="185" y="129"/>
                        </a:cubicBezTo>
                        <a:cubicBezTo>
                          <a:pt x="184" y="129"/>
                          <a:pt x="187" y="131"/>
                          <a:pt x="187" y="131"/>
                        </a:cubicBezTo>
                        <a:cubicBezTo>
                          <a:pt x="187" y="132"/>
                          <a:pt x="185" y="133"/>
                          <a:pt x="184" y="134"/>
                        </a:cubicBezTo>
                        <a:cubicBezTo>
                          <a:pt x="182" y="134"/>
                          <a:pt x="180" y="136"/>
                          <a:pt x="180" y="137"/>
                        </a:cubicBezTo>
                        <a:cubicBezTo>
                          <a:pt x="181" y="138"/>
                          <a:pt x="184" y="135"/>
                          <a:pt x="184" y="136"/>
                        </a:cubicBezTo>
                        <a:cubicBezTo>
                          <a:pt x="185" y="137"/>
                          <a:pt x="187" y="135"/>
                          <a:pt x="187" y="135"/>
                        </a:cubicBezTo>
                        <a:cubicBezTo>
                          <a:pt x="188" y="135"/>
                          <a:pt x="188" y="135"/>
                          <a:pt x="189" y="136"/>
                        </a:cubicBezTo>
                        <a:cubicBezTo>
                          <a:pt x="189" y="137"/>
                          <a:pt x="190" y="138"/>
                          <a:pt x="190" y="137"/>
                        </a:cubicBezTo>
                        <a:cubicBezTo>
                          <a:pt x="190" y="136"/>
                          <a:pt x="192" y="135"/>
                          <a:pt x="193" y="135"/>
                        </a:cubicBezTo>
                        <a:cubicBezTo>
                          <a:pt x="194" y="135"/>
                          <a:pt x="194" y="138"/>
                          <a:pt x="194" y="140"/>
                        </a:cubicBezTo>
                        <a:cubicBezTo>
                          <a:pt x="194" y="141"/>
                          <a:pt x="195" y="138"/>
                          <a:pt x="196" y="137"/>
                        </a:cubicBezTo>
                        <a:cubicBezTo>
                          <a:pt x="197" y="136"/>
                          <a:pt x="197" y="136"/>
                          <a:pt x="198" y="136"/>
                        </a:cubicBezTo>
                        <a:cubicBezTo>
                          <a:pt x="199" y="136"/>
                          <a:pt x="199" y="139"/>
                          <a:pt x="199" y="140"/>
                        </a:cubicBezTo>
                        <a:cubicBezTo>
                          <a:pt x="199" y="141"/>
                          <a:pt x="200" y="140"/>
                          <a:pt x="201" y="139"/>
                        </a:cubicBezTo>
                        <a:cubicBezTo>
                          <a:pt x="202" y="138"/>
                          <a:pt x="203" y="140"/>
                          <a:pt x="204" y="141"/>
                        </a:cubicBezTo>
                        <a:cubicBezTo>
                          <a:pt x="205" y="141"/>
                          <a:pt x="207" y="143"/>
                          <a:pt x="207" y="144"/>
                        </a:cubicBezTo>
                        <a:cubicBezTo>
                          <a:pt x="207" y="145"/>
                          <a:pt x="205" y="150"/>
                          <a:pt x="205" y="151"/>
                        </a:cubicBezTo>
                        <a:cubicBezTo>
                          <a:pt x="205" y="153"/>
                          <a:pt x="201" y="156"/>
                          <a:pt x="200" y="157"/>
                        </a:cubicBezTo>
                        <a:cubicBezTo>
                          <a:pt x="199" y="157"/>
                          <a:pt x="197" y="154"/>
                          <a:pt x="196" y="153"/>
                        </a:cubicBezTo>
                        <a:cubicBezTo>
                          <a:pt x="195" y="152"/>
                          <a:pt x="197" y="150"/>
                          <a:pt x="197" y="149"/>
                        </a:cubicBezTo>
                        <a:cubicBezTo>
                          <a:pt x="197" y="148"/>
                          <a:pt x="196" y="147"/>
                          <a:pt x="195" y="147"/>
                        </a:cubicBezTo>
                        <a:cubicBezTo>
                          <a:pt x="194" y="147"/>
                          <a:pt x="194" y="150"/>
                          <a:pt x="194" y="151"/>
                        </a:cubicBezTo>
                        <a:cubicBezTo>
                          <a:pt x="193" y="152"/>
                          <a:pt x="195" y="154"/>
                          <a:pt x="196" y="156"/>
                        </a:cubicBezTo>
                        <a:cubicBezTo>
                          <a:pt x="196" y="157"/>
                          <a:pt x="194" y="157"/>
                          <a:pt x="194" y="157"/>
                        </a:cubicBezTo>
                        <a:cubicBezTo>
                          <a:pt x="193" y="156"/>
                          <a:pt x="190" y="156"/>
                          <a:pt x="189" y="156"/>
                        </a:cubicBezTo>
                        <a:cubicBezTo>
                          <a:pt x="187" y="156"/>
                          <a:pt x="184" y="153"/>
                          <a:pt x="183" y="152"/>
                        </a:cubicBezTo>
                        <a:cubicBezTo>
                          <a:pt x="181" y="151"/>
                          <a:pt x="179" y="153"/>
                          <a:pt x="178" y="153"/>
                        </a:cubicBezTo>
                        <a:cubicBezTo>
                          <a:pt x="177" y="152"/>
                          <a:pt x="173" y="154"/>
                          <a:pt x="171" y="154"/>
                        </a:cubicBezTo>
                        <a:cubicBezTo>
                          <a:pt x="169" y="155"/>
                          <a:pt x="167" y="154"/>
                          <a:pt x="165" y="154"/>
                        </a:cubicBezTo>
                        <a:cubicBezTo>
                          <a:pt x="163" y="153"/>
                          <a:pt x="168" y="152"/>
                          <a:pt x="169" y="151"/>
                        </a:cubicBezTo>
                        <a:cubicBezTo>
                          <a:pt x="170" y="150"/>
                          <a:pt x="172" y="151"/>
                          <a:pt x="173" y="151"/>
                        </a:cubicBezTo>
                        <a:cubicBezTo>
                          <a:pt x="174" y="152"/>
                          <a:pt x="177" y="151"/>
                          <a:pt x="179" y="150"/>
                        </a:cubicBezTo>
                        <a:cubicBezTo>
                          <a:pt x="180" y="149"/>
                          <a:pt x="176" y="147"/>
                          <a:pt x="175" y="147"/>
                        </a:cubicBezTo>
                        <a:cubicBezTo>
                          <a:pt x="174" y="147"/>
                          <a:pt x="170" y="143"/>
                          <a:pt x="169" y="143"/>
                        </a:cubicBezTo>
                        <a:cubicBezTo>
                          <a:pt x="169" y="142"/>
                          <a:pt x="166" y="144"/>
                          <a:pt x="164" y="147"/>
                        </a:cubicBezTo>
                        <a:cubicBezTo>
                          <a:pt x="162" y="149"/>
                          <a:pt x="164" y="150"/>
                          <a:pt x="164" y="152"/>
                        </a:cubicBezTo>
                        <a:cubicBezTo>
                          <a:pt x="164" y="154"/>
                          <a:pt x="153" y="158"/>
                          <a:pt x="150" y="160"/>
                        </a:cubicBezTo>
                        <a:cubicBezTo>
                          <a:pt x="148" y="161"/>
                          <a:pt x="143" y="163"/>
                          <a:pt x="140" y="165"/>
                        </a:cubicBezTo>
                        <a:cubicBezTo>
                          <a:pt x="136" y="167"/>
                          <a:pt x="130" y="171"/>
                          <a:pt x="127" y="172"/>
                        </a:cubicBezTo>
                        <a:cubicBezTo>
                          <a:pt x="125" y="172"/>
                          <a:pt x="116" y="177"/>
                          <a:pt x="113" y="180"/>
                        </a:cubicBezTo>
                        <a:cubicBezTo>
                          <a:pt x="110" y="183"/>
                          <a:pt x="101" y="191"/>
                          <a:pt x="100" y="192"/>
                        </a:cubicBezTo>
                        <a:cubicBezTo>
                          <a:pt x="100" y="194"/>
                          <a:pt x="99" y="199"/>
                          <a:pt x="99" y="201"/>
                        </a:cubicBezTo>
                        <a:cubicBezTo>
                          <a:pt x="100" y="203"/>
                          <a:pt x="96" y="206"/>
                          <a:pt x="95" y="208"/>
                        </a:cubicBezTo>
                        <a:cubicBezTo>
                          <a:pt x="95" y="209"/>
                          <a:pt x="95" y="219"/>
                          <a:pt x="95" y="221"/>
                        </a:cubicBezTo>
                        <a:cubicBezTo>
                          <a:pt x="95" y="222"/>
                          <a:pt x="96" y="227"/>
                          <a:pt x="96" y="232"/>
                        </a:cubicBezTo>
                        <a:cubicBezTo>
                          <a:pt x="96" y="237"/>
                          <a:pt x="93" y="237"/>
                          <a:pt x="93" y="241"/>
                        </a:cubicBezTo>
                        <a:close/>
                      </a:path>
                    </a:pathLst>
                  </a:custGeom>
                  <a:solidFill>
                    <a:srgbClr val="849E8C"/>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ln>
                        <a:solidFill>
                          <a:srgbClr val="72C7E7"/>
                        </a:solidFill>
                      </a:ln>
                      <a:solidFill>
                        <a:srgbClr val="C9DD03"/>
                      </a:solidFill>
                    </a:endParaRPr>
                  </a:p>
                </p:txBody>
              </p:sp>
              <p:sp>
                <p:nvSpPr>
                  <p:cNvPr id="42" name="Freeform 39">
                    <a:extLst>
                      <a:ext uri="{FF2B5EF4-FFF2-40B4-BE49-F238E27FC236}">
                        <a16:creationId xmlns:a16="http://schemas.microsoft.com/office/drawing/2014/main" id="{F8ED3AFD-EF71-4C3F-B362-CBB6F66D1F35}"/>
                      </a:ext>
                    </a:extLst>
                  </p:cNvPr>
                  <p:cNvSpPr>
                    <a:spLocks/>
                  </p:cNvSpPr>
                  <p:nvPr/>
                </p:nvSpPr>
                <p:spPr bwMode="auto">
                  <a:xfrm>
                    <a:off x="3927370" y="2171058"/>
                    <a:ext cx="17208" cy="26386"/>
                  </a:xfrm>
                  <a:custGeom>
                    <a:avLst/>
                    <a:gdLst>
                      <a:gd name="T0" fmla="*/ 1 w 4"/>
                      <a:gd name="T1" fmla="*/ 2 h 6"/>
                      <a:gd name="T2" fmla="*/ 3 w 4"/>
                      <a:gd name="T3" fmla="*/ 5 h 6"/>
                      <a:gd name="T4" fmla="*/ 1 w 4"/>
                      <a:gd name="T5" fmla="*/ 2 h 6"/>
                    </a:gdLst>
                    <a:ahLst/>
                    <a:cxnLst>
                      <a:cxn ang="0">
                        <a:pos x="T0" y="T1"/>
                      </a:cxn>
                      <a:cxn ang="0">
                        <a:pos x="T2" y="T3"/>
                      </a:cxn>
                      <a:cxn ang="0">
                        <a:pos x="T4" y="T5"/>
                      </a:cxn>
                    </a:cxnLst>
                    <a:rect l="0" t="0" r="r" b="b"/>
                    <a:pathLst>
                      <a:path w="4" h="6">
                        <a:moveTo>
                          <a:pt x="1" y="2"/>
                        </a:moveTo>
                        <a:cubicBezTo>
                          <a:pt x="0" y="4"/>
                          <a:pt x="1" y="6"/>
                          <a:pt x="3" y="5"/>
                        </a:cubicBezTo>
                        <a:cubicBezTo>
                          <a:pt x="4" y="4"/>
                          <a:pt x="2" y="0"/>
                          <a:pt x="1" y="2"/>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4" name="Freeform 41">
                    <a:extLst>
                      <a:ext uri="{FF2B5EF4-FFF2-40B4-BE49-F238E27FC236}">
                        <a16:creationId xmlns:a16="http://schemas.microsoft.com/office/drawing/2014/main" id="{E2EC5B07-9FF4-4110-B632-D89F38B83F7B}"/>
                      </a:ext>
                    </a:extLst>
                  </p:cNvPr>
                  <p:cNvSpPr>
                    <a:spLocks/>
                  </p:cNvSpPr>
                  <p:nvPr/>
                </p:nvSpPr>
                <p:spPr bwMode="auto">
                  <a:xfrm>
                    <a:off x="4192381" y="2276604"/>
                    <a:ext cx="13767" cy="13767"/>
                  </a:xfrm>
                  <a:custGeom>
                    <a:avLst/>
                    <a:gdLst>
                      <a:gd name="T0" fmla="*/ 0 w 3"/>
                      <a:gd name="T1" fmla="*/ 1 h 3"/>
                      <a:gd name="T2" fmla="*/ 3 w 3"/>
                      <a:gd name="T3" fmla="*/ 2 h 3"/>
                      <a:gd name="T4" fmla="*/ 0 w 3"/>
                      <a:gd name="T5" fmla="*/ 1 h 3"/>
                    </a:gdLst>
                    <a:ahLst/>
                    <a:cxnLst>
                      <a:cxn ang="0">
                        <a:pos x="T0" y="T1"/>
                      </a:cxn>
                      <a:cxn ang="0">
                        <a:pos x="T2" y="T3"/>
                      </a:cxn>
                      <a:cxn ang="0">
                        <a:pos x="T4" y="T5"/>
                      </a:cxn>
                    </a:cxnLst>
                    <a:rect l="0" t="0" r="r" b="b"/>
                    <a:pathLst>
                      <a:path w="3" h="3">
                        <a:moveTo>
                          <a:pt x="0" y="1"/>
                        </a:moveTo>
                        <a:cubicBezTo>
                          <a:pt x="0" y="3"/>
                          <a:pt x="3" y="3"/>
                          <a:pt x="3" y="2"/>
                        </a:cubicBezTo>
                        <a:cubicBezTo>
                          <a:pt x="3" y="0"/>
                          <a:pt x="0" y="0"/>
                          <a:pt x="0" y="1"/>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5" name="Freeform 42">
                    <a:extLst>
                      <a:ext uri="{FF2B5EF4-FFF2-40B4-BE49-F238E27FC236}">
                        <a16:creationId xmlns:a16="http://schemas.microsoft.com/office/drawing/2014/main" id="{9D85414E-C849-4443-A950-F93C94F1C91B}"/>
                      </a:ext>
                    </a:extLst>
                  </p:cNvPr>
                  <p:cNvSpPr>
                    <a:spLocks/>
                  </p:cNvSpPr>
                  <p:nvPr/>
                </p:nvSpPr>
                <p:spPr bwMode="auto">
                  <a:xfrm>
                    <a:off x="3798880" y="2210064"/>
                    <a:ext cx="659659" cy="588531"/>
                  </a:xfrm>
                  <a:custGeom>
                    <a:avLst/>
                    <a:gdLst>
                      <a:gd name="T0" fmla="*/ 144 w 149"/>
                      <a:gd name="T1" fmla="*/ 21 h 133"/>
                      <a:gd name="T2" fmla="*/ 139 w 149"/>
                      <a:gd name="T3" fmla="*/ 25 h 133"/>
                      <a:gd name="T4" fmla="*/ 131 w 149"/>
                      <a:gd name="T5" fmla="*/ 30 h 133"/>
                      <a:gd name="T6" fmla="*/ 124 w 149"/>
                      <a:gd name="T7" fmla="*/ 31 h 133"/>
                      <a:gd name="T8" fmla="*/ 119 w 149"/>
                      <a:gd name="T9" fmla="*/ 36 h 133"/>
                      <a:gd name="T10" fmla="*/ 114 w 149"/>
                      <a:gd name="T11" fmla="*/ 46 h 133"/>
                      <a:gd name="T12" fmla="*/ 106 w 149"/>
                      <a:gd name="T13" fmla="*/ 52 h 133"/>
                      <a:gd name="T14" fmla="*/ 87 w 149"/>
                      <a:gd name="T15" fmla="*/ 54 h 133"/>
                      <a:gd name="T16" fmla="*/ 82 w 149"/>
                      <a:gd name="T17" fmla="*/ 54 h 133"/>
                      <a:gd name="T18" fmla="*/ 63 w 149"/>
                      <a:gd name="T19" fmla="*/ 44 h 133"/>
                      <a:gd name="T20" fmla="*/ 43 w 149"/>
                      <a:gd name="T21" fmla="*/ 32 h 133"/>
                      <a:gd name="T22" fmla="*/ 35 w 149"/>
                      <a:gd name="T23" fmla="*/ 28 h 133"/>
                      <a:gd name="T24" fmla="*/ 15 w 149"/>
                      <a:gd name="T25" fmla="*/ 10 h 133"/>
                      <a:gd name="T26" fmla="*/ 17 w 149"/>
                      <a:gd name="T27" fmla="*/ 16 h 133"/>
                      <a:gd name="T28" fmla="*/ 19 w 149"/>
                      <a:gd name="T29" fmla="*/ 20 h 133"/>
                      <a:gd name="T30" fmla="*/ 21 w 149"/>
                      <a:gd name="T31" fmla="*/ 25 h 133"/>
                      <a:gd name="T32" fmla="*/ 13 w 149"/>
                      <a:gd name="T33" fmla="*/ 20 h 133"/>
                      <a:gd name="T34" fmla="*/ 11 w 149"/>
                      <a:gd name="T35" fmla="*/ 16 h 133"/>
                      <a:gd name="T36" fmla="*/ 11 w 149"/>
                      <a:gd name="T37" fmla="*/ 10 h 133"/>
                      <a:gd name="T38" fmla="*/ 13 w 149"/>
                      <a:gd name="T39" fmla="*/ 6 h 133"/>
                      <a:gd name="T40" fmla="*/ 8 w 149"/>
                      <a:gd name="T41" fmla="*/ 3 h 133"/>
                      <a:gd name="T42" fmla="*/ 8 w 149"/>
                      <a:gd name="T43" fmla="*/ 9 h 133"/>
                      <a:gd name="T44" fmla="*/ 4 w 149"/>
                      <a:gd name="T45" fmla="*/ 10 h 133"/>
                      <a:gd name="T46" fmla="*/ 4 w 149"/>
                      <a:gd name="T47" fmla="*/ 17 h 133"/>
                      <a:gd name="T48" fmla="*/ 8 w 149"/>
                      <a:gd name="T49" fmla="*/ 31 h 133"/>
                      <a:gd name="T50" fmla="*/ 11 w 149"/>
                      <a:gd name="T51" fmla="*/ 41 h 133"/>
                      <a:gd name="T52" fmla="*/ 10 w 149"/>
                      <a:gd name="T53" fmla="*/ 48 h 133"/>
                      <a:gd name="T54" fmla="*/ 17 w 149"/>
                      <a:gd name="T55" fmla="*/ 54 h 133"/>
                      <a:gd name="T56" fmla="*/ 22 w 149"/>
                      <a:gd name="T57" fmla="*/ 68 h 133"/>
                      <a:gd name="T58" fmla="*/ 26 w 149"/>
                      <a:gd name="T59" fmla="*/ 70 h 133"/>
                      <a:gd name="T60" fmla="*/ 35 w 149"/>
                      <a:gd name="T61" fmla="*/ 75 h 133"/>
                      <a:gd name="T62" fmla="*/ 42 w 149"/>
                      <a:gd name="T63" fmla="*/ 82 h 133"/>
                      <a:gd name="T64" fmla="*/ 42 w 149"/>
                      <a:gd name="T65" fmla="*/ 94 h 133"/>
                      <a:gd name="T66" fmla="*/ 32 w 149"/>
                      <a:gd name="T67" fmla="*/ 107 h 133"/>
                      <a:gd name="T68" fmla="*/ 26 w 149"/>
                      <a:gd name="T69" fmla="*/ 122 h 133"/>
                      <a:gd name="T70" fmla="*/ 37 w 149"/>
                      <a:gd name="T71" fmla="*/ 132 h 133"/>
                      <a:gd name="T72" fmla="*/ 39 w 149"/>
                      <a:gd name="T73" fmla="*/ 123 h 133"/>
                      <a:gd name="T74" fmla="*/ 44 w 149"/>
                      <a:gd name="T75" fmla="*/ 115 h 133"/>
                      <a:gd name="T76" fmla="*/ 50 w 149"/>
                      <a:gd name="T77" fmla="*/ 117 h 133"/>
                      <a:gd name="T78" fmla="*/ 54 w 149"/>
                      <a:gd name="T79" fmla="*/ 115 h 133"/>
                      <a:gd name="T80" fmla="*/ 60 w 149"/>
                      <a:gd name="T81" fmla="*/ 107 h 133"/>
                      <a:gd name="T82" fmla="*/ 66 w 149"/>
                      <a:gd name="T83" fmla="*/ 106 h 133"/>
                      <a:gd name="T84" fmla="*/ 74 w 149"/>
                      <a:gd name="T85" fmla="*/ 106 h 133"/>
                      <a:gd name="T86" fmla="*/ 80 w 149"/>
                      <a:gd name="T87" fmla="*/ 103 h 133"/>
                      <a:gd name="T88" fmla="*/ 87 w 149"/>
                      <a:gd name="T89" fmla="*/ 96 h 133"/>
                      <a:gd name="T90" fmla="*/ 90 w 149"/>
                      <a:gd name="T91" fmla="*/ 89 h 133"/>
                      <a:gd name="T92" fmla="*/ 105 w 149"/>
                      <a:gd name="T93" fmla="*/ 79 h 133"/>
                      <a:gd name="T94" fmla="*/ 113 w 149"/>
                      <a:gd name="T95" fmla="*/ 71 h 133"/>
                      <a:gd name="T96" fmla="*/ 121 w 149"/>
                      <a:gd name="T97" fmla="*/ 60 h 133"/>
                      <a:gd name="T98" fmla="*/ 131 w 149"/>
                      <a:gd name="T99" fmla="*/ 66 h 133"/>
                      <a:gd name="T100" fmla="*/ 137 w 149"/>
                      <a:gd name="T101" fmla="*/ 50 h 133"/>
                      <a:gd name="T102" fmla="*/ 145 w 149"/>
                      <a:gd name="T103" fmla="*/ 39 h 133"/>
                      <a:gd name="T104" fmla="*/ 139 w 149"/>
                      <a:gd name="T105" fmla="*/ 37 h 133"/>
                      <a:gd name="T106" fmla="*/ 142 w 149"/>
                      <a:gd name="T107" fmla="*/ 26 h 133"/>
                      <a:gd name="T108" fmla="*/ 147 w 149"/>
                      <a:gd name="T109"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 h="133">
                        <a:moveTo>
                          <a:pt x="147" y="22"/>
                        </a:moveTo>
                        <a:cubicBezTo>
                          <a:pt x="146" y="21"/>
                          <a:pt x="145" y="21"/>
                          <a:pt x="144" y="21"/>
                        </a:cubicBezTo>
                        <a:cubicBezTo>
                          <a:pt x="143" y="22"/>
                          <a:pt x="140" y="21"/>
                          <a:pt x="140" y="22"/>
                        </a:cubicBezTo>
                        <a:cubicBezTo>
                          <a:pt x="140" y="24"/>
                          <a:pt x="140" y="25"/>
                          <a:pt x="139" y="25"/>
                        </a:cubicBezTo>
                        <a:cubicBezTo>
                          <a:pt x="137" y="25"/>
                          <a:pt x="135" y="26"/>
                          <a:pt x="135" y="26"/>
                        </a:cubicBezTo>
                        <a:cubicBezTo>
                          <a:pt x="134" y="27"/>
                          <a:pt x="132" y="30"/>
                          <a:pt x="131" y="30"/>
                        </a:cubicBezTo>
                        <a:cubicBezTo>
                          <a:pt x="130" y="30"/>
                          <a:pt x="128" y="30"/>
                          <a:pt x="127" y="31"/>
                        </a:cubicBezTo>
                        <a:cubicBezTo>
                          <a:pt x="127" y="31"/>
                          <a:pt x="124" y="30"/>
                          <a:pt x="124" y="31"/>
                        </a:cubicBezTo>
                        <a:cubicBezTo>
                          <a:pt x="123" y="32"/>
                          <a:pt x="122" y="34"/>
                          <a:pt x="122" y="34"/>
                        </a:cubicBezTo>
                        <a:cubicBezTo>
                          <a:pt x="121" y="34"/>
                          <a:pt x="119" y="35"/>
                          <a:pt x="119" y="36"/>
                        </a:cubicBezTo>
                        <a:cubicBezTo>
                          <a:pt x="119" y="37"/>
                          <a:pt x="116" y="42"/>
                          <a:pt x="115" y="43"/>
                        </a:cubicBezTo>
                        <a:cubicBezTo>
                          <a:pt x="114" y="43"/>
                          <a:pt x="114" y="46"/>
                          <a:pt x="114" y="46"/>
                        </a:cubicBezTo>
                        <a:cubicBezTo>
                          <a:pt x="113" y="46"/>
                          <a:pt x="110" y="50"/>
                          <a:pt x="110" y="50"/>
                        </a:cubicBezTo>
                        <a:cubicBezTo>
                          <a:pt x="109" y="50"/>
                          <a:pt x="107" y="52"/>
                          <a:pt x="106" y="52"/>
                        </a:cubicBezTo>
                        <a:cubicBezTo>
                          <a:pt x="105" y="52"/>
                          <a:pt x="101" y="52"/>
                          <a:pt x="101" y="53"/>
                        </a:cubicBezTo>
                        <a:cubicBezTo>
                          <a:pt x="100" y="54"/>
                          <a:pt x="88" y="54"/>
                          <a:pt x="87" y="54"/>
                        </a:cubicBezTo>
                        <a:cubicBezTo>
                          <a:pt x="86" y="53"/>
                          <a:pt x="85" y="58"/>
                          <a:pt x="85" y="57"/>
                        </a:cubicBezTo>
                        <a:cubicBezTo>
                          <a:pt x="84" y="56"/>
                          <a:pt x="80" y="54"/>
                          <a:pt x="82" y="54"/>
                        </a:cubicBezTo>
                        <a:cubicBezTo>
                          <a:pt x="83" y="54"/>
                          <a:pt x="84" y="53"/>
                          <a:pt x="83" y="52"/>
                        </a:cubicBezTo>
                        <a:cubicBezTo>
                          <a:pt x="82" y="51"/>
                          <a:pt x="65" y="44"/>
                          <a:pt x="63" y="44"/>
                        </a:cubicBezTo>
                        <a:cubicBezTo>
                          <a:pt x="62" y="43"/>
                          <a:pt x="55" y="41"/>
                          <a:pt x="53" y="39"/>
                        </a:cubicBezTo>
                        <a:cubicBezTo>
                          <a:pt x="51" y="38"/>
                          <a:pt x="44" y="32"/>
                          <a:pt x="43" y="32"/>
                        </a:cubicBezTo>
                        <a:cubicBezTo>
                          <a:pt x="42" y="32"/>
                          <a:pt x="41" y="32"/>
                          <a:pt x="40" y="31"/>
                        </a:cubicBezTo>
                        <a:cubicBezTo>
                          <a:pt x="38" y="30"/>
                          <a:pt x="36" y="28"/>
                          <a:pt x="35" y="28"/>
                        </a:cubicBezTo>
                        <a:cubicBezTo>
                          <a:pt x="35" y="28"/>
                          <a:pt x="29" y="27"/>
                          <a:pt x="28" y="25"/>
                        </a:cubicBezTo>
                        <a:cubicBezTo>
                          <a:pt x="27" y="24"/>
                          <a:pt x="16" y="12"/>
                          <a:pt x="15" y="10"/>
                        </a:cubicBezTo>
                        <a:cubicBezTo>
                          <a:pt x="14" y="9"/>
                          <a:pt x="13" y="9"/>
                          <a:pt x="13" y="10"/>
                        </a:cubicBezTo>
                        <a:cubicBezTo>
                          <a:pt x="14" y="12"/>
                          <a:pt x="16" y="15"/>
                          <a:pt x="17" y="16"/>
                        </a:cubicBezTo>
                        <a:cubicBezTo>
                          <a:pt x="18" y="16"/>
                          <a:pt x="15" y="17"/>
                          <a:pt x="16" y="18"/>
                        </a:cubicBezTo>
                        <a:cubicBezTo>
                          <a:pt x="18" y="19"/>
                          <a:pt x="19" y="20"/>
                          <a:pt x="19" y="20"/>
                        </a:cubicBezTo>
                        <a:cubicBezTo>
                          <a:pt x="20" y="20"/>
                          <a:pt x="22" y="21"/>
                          <a:pt x="23" y="22"/>
                        </a:cubicBezTo>
                        <a:cubicBezTo>
                          <a:pt x="25" y="24"/>
                          <a:pt x="23" y="26"/>
                          <a:pt x="21" y="25"/>
                        </a:cubicBezTo>
                        <a:cubicBezTo>
                          <a:pt x="19" y="24"/>
                          <a:pt x="17" y="24"/>
                          <a:pt x="16" y="23"/>
                        </a:cubicBezTo>
                        <a:cubicBezTo>
                          <a:pt x="16" y="22"/>
                          <a:pt x="14" y="20"/>
                          <a:pt x="13" y="20"/>
                        </a:cubicBezTo>
                        <a:cubicBezTo>
                          <a:pt x="13" y="20"/>
                          <a:pt x="12" y="20"/>
                          <a:pt x="12" y="19"/>
                        </a:cubicBezTo>
                        <a:cubicBezTo>
                          <a:pt x="12" y="17"/>
                          <a:pt x="12" y="16"/>
                          <a:pt x="11" y="16"/>
                        </a:cubicBezTo>
                        <a:cubicBezTo>
                          <a:pt x="10" y="16"/>
                          <a:pt x="9" y="15"/>
                          <a:pt x="10" y="14"/>
                        </a:cubicBezTo>
                        <a:cubicBezTo>
                          <a:pt x="11" y="13"/>
                          <a:pt x="13" y="10"/>
                          <a:pt x="11" y="10"/>
                        </a:cubicBezTo>
                        <a:cubicBezTo>
                          <a:pt x="10" y="9"/>
                          <a:pt x="10" y="8"/>
                          <a:pt x="11" y="8"/>
                        </a:cubicBezTo>
                        <a:cubicBezTo>
                          <a:pt x="12" y="7"/>
                          <a:pt x="14" y="7"/>
                          <a:pt x="13" y="6"/>
                        </a:cubicBezTo>
                        <a:cubicBezTo>
                          <a:pt x="12" y="5"/>
                          <a:pt x="10" y="2"/>
                          <a:pt x="10" y="0"/>
                        </a:cubicBezTo>
                        <a:cubicBezTo>
                          <a:pt x="10" y="0"/>
                          <a:pt x="8" y="1"/>
                          <a:pt x="8" y="3"/>
                        </a:cubicBezTo>
                        <a:cubicBezTo>
                          <a:pt x="9" y="4"/>
                          <a:pt x="8" y="5"/>
                          <a:pt x="7" y="6"/>
                        </a:cubicBezTo>
                        <a:cubicBezTo>
                          <a:pt x="6" y="7"/>
                          <a:pt x="7" y="8"/>
                          <a:pt x="8" y="9"/>
                        </a:cubicBezTo>
                        <a:cubicBezTo>
                          <a:pt x="8" y="10"/>
                          <a:pt x="6" y="10"/>
                          <a:pt x="6" y="11"/>
                        </a:cubicBezTo>
                        <a:cubicBezTo>
                          <a:pt x="6" y="11"/>
                          <a:pt x="4" y="10"/>
                          <a:pt x="4" y="10"/>
                        </a:cubicBezTo>
                        <a:cubicBezTo>
                          <a:pt x="3" y="10"/>
                          <a:pt x="2" y="12"/>
                          <a:pt x="1" y="12"/>
                        </a:cubicBezTo>
                        <a:cubicBezTo>
                          <a:pt x="0" y="13"/>
                          <a:pt x="3" y="16"/>
                          <a:pt x="4" y="17"/>
                        </a:cubicBezTo>
                        <a:cubicBezTo>
                          <a:pt x="4" y="18"/>
                          <a:pt x="4" y="20"/>
                          <a:pt x="4" y="21"/>
                        </a:cubicBezTo>
                        <a:cubicBezTo>
                          <a:pt x="4" y="22"/>
                          <a:pt x="8" y="30"/>
                          <a:pt x="8" y="31"/>
                        </a:cubicBezTo>
                        <a:cubicBezTo>
                          <a:pt x="9" y="32"/>
                          <a:pt x="8" y="35"/>
                          <a:pt x="8" y="36"/>
                        </a:cubicBezTo>
                        <a:cubicBezTo>
                          <a:pt x="8" y="37"/>
                          <a:pt x="10" y="41"/>
                          <a:pt x="11" y="41"/>
                        </a:cubicBezTo>
                        <a:cubicBezTo>
                          <a:pt x="11" y="42"/>
                          <a:pt x="11" y="44"/>
                          <a:pt x="10" y="44"/>
                        </a:cubicBezTo>
                        <a:cubicBezTo>
                          <a:pt x="9" y="45"/>
                          <a:pt x="10" y="47"/>
                          <a:pt x="10" y="48"/>
                        </a:cubicBezTo>
                        <a:cubicBezTo>
                          <a:pt x="10" y="49"/>
                          <a:pt x="13" y="50"/>
                          <a:pt x="13" y="50"/>
                        </a:cubicBezTo>
                        <a:cubicBezTo>
                          <a:pt x="14" y="50"/>
                          <a:pt x="16" y="53"/>
                          <a:pt x="17" y="54"/>
                        </a:cubicBezTo>
                        <a:cubicBezTo>
                          <a:pt x="18" y="55"/>
                          <a:pt x="17" y="62"/>
                          <a:pt x="18" y="63"/>
                        </a:cubicBezTo>
                        <a:cubicBezTo>
                          <a:pt x="18" y="63"/>
                          <a:pt x="21" y="67"/>
                          <a:pt x="22" y="68"/>
                        </a:cubicBezTo>
                        <a:cubicBezTo>
                          <a:pt x="22" y="69"/>
                          <a:pt x="24" y="68"/>
                          <a:pt x="24" y="67"/>
                        </a:cubicBezTo>
                        <a:cubicBezTo>
                          <a:pt x="25" y="66"/>
                          <a:pt x="26" y="69"/>
                          <a:pt x="26" y="70"/>
                        </a:cubicBezTo>
                        <a:cubicBezTo>
                          <a:pt x="27" y="72"/>
                          <a:pt x="29" y="68"/>
                          <a:pt x="29" y="68"/>
                        </a:cubicBezTo>
                        <a:cubicBezTo>
                          <a:pt x="30" y="67"/>
                          <a:pt x="34" y="73"/>
                          <a:pt x="35" y="75"/>
                        </a:cubicBezTo>
                        <a:cubicBezTo>
                          <a:pt x="36" y="77"/>
                          <a:pt x="37" y="76"/>
                          <a:pt x="38" y="76"/>
                        </a:cubicBezTo>
                        <a:cubicBezTo>
                          <a:pt x="39" y="76"/>
                          <a:pt x="41" y="80"/>
                          <a:pt x="42" y="82"/>
                        </a:cubicBezTo>
                        <a:cubicBezTo>
                          <a:pt x="43" y="84"/>
                          <a:pt x="44" y="84"/>
                          <a:pt x="43" y="86"/>
                        </a:cubicBezTo>
                        <a:cubicBezTo>
                          <a:pt x="42" y="88"/>
                          <a:pt x="42" y="92"/>
                          <a:pt x="42" y="94"/>
                        </a:cubicBezTo>
                        <a:cubicBezTo>
                          <a:pt x="42" y="96"/>
                          <a:pt x="39" y="98"/>
                          <a:pt x="37" y="99"/>
                        </a:cubicBezTo>
                        <a:cubicBezTo>
                          <a:pt x="35" y="100"/>
                          <a:pt x="33" y="105"/>
                          <a:pt x="32" y="107"/>
                        </a:cubicBezTo>
                        <a:cubicBezTo>
                          <a:pt x="32" y="108"/>
                          <a:pt x="27" y="113"/>
                          <a:pt x="26" y="115"/>
                        </a:cubicBezTo>
                        <a:cubicBezTo>
                          <a:pt x="25" y="116"/>
                          <a:pt x="26" y="121"/>
                          <a:pt x="26" y="122"/>
                        </a:cubicBezTo>
                        <a:cubicBezTo>
                          <a:pt x="28" y="123"/>
                          <a:pt x="29" y="127"/>
                          <a:pt x="30" y="127"/>
                        </a:cubicBezTo>
                        <a:cubicBezTo>
                          <a:pt x="31" y="127"/>
                          <a:pt x="37" y="133"/>
                          <a:pt x="37" y="132"/>
                        </a:cubicBezTo>
                        <a:cubicBezTo>
                          <a:pt x="37" y="131"/>
                          <a:pt x="40" y="127"/>
                          <a:pt x="39" y="126"/>
                        </a:cubicBezTo>
                        <a:cubicBezTo>
                          <a:pt x="38" y="125"/>
                          <a:pt x="38" y="124"/>
                          <a:pt x="39" y="123"/>
                        </a:cubicBezTo>
                        <a:cubicBezTo>
                          <a:pt x="41" y="122"/>
                          <a:pt x="42" y="121"/>
                          <a:pt x="42" y="120"/>
                        </a:cubicBezTo>
                        <a:cubicBezTo>
                          <a:pt x="42" y="119"/>
                          <a:pt x="43" y="115"/>
                          <a:pt x="44" y="115"/>
                        </a:cubicBezTo>
                        <a:cubicBezTo>
                          <a:pt x="45" y="116"/>
                          <a:pt x="47" y="120"/>
                          <a:pt x="47" y="119"/>
                        </a:cubicBezTo>
                        <a:cubicBezTo>
                          <a:pt x="48" y="118"/>
                          <a:pt x="49" y="116"/>
                          <a:pt x="50" y="117"/>
                        </a:cubicBezTo>
                        <a:cubicBezTo>
                          <a:pt x="52" y="119"/>
                          <a:pt x="52" y="121"/>
                          <a:pt x="53" y="121"/>
                        </a:cubicBezTo>
                        <a:cubicBezTo>
                          <a:pt x="55" y="120"/>
                          <a:pt x="54" y="116"/>
                          <a:pt x="54" y="115"/>
                        </a:cubicBezTo>
                        <a:cubicBezTo>
                          <a:pt x="54" y="113"/>
                          <a:pt x="55" y="112"/>
                          <a:pt x="56" y="111"/>
                        </a:cubicBezTo>
                        <a:cubicBezTo>
                          <a:pt x="57" y="110"/>
                          <a:pt x="60" y="107"/>
                          <a:pt x="60" y="107"/>
                        </a:cubicBezTo>
                        <a:cubicBezTo>
                          <a:pt x="60" y="108"/>
                          <a:pt x="62" y="109"/>
                          <a:pt x="63" y="108"/>
                        </a:cubicBezTo>
                        <a:cubicBezTo>
                          <a:pt x="64" y="107"/>
                          <a:pt x="66" y="106"/>
                          <a:pt x="66" y="106"/>
                        </a:cubicBezTo>
                        <a:cubicBezTo>
                          <a:pt x="67" y="107"/>
                          <a:pt x="71" y="110"/>
                          <a:pt x="71" y="110"/>
                        </a:cubicBezTo>
                        <a:cubicBezTo>
                          <a:pt x="72" y="109"/>
                          <a:pt x="74" y="108"/>
                          <a:pt x="74" y="106"/>
                        </a:cubicBezTo>
                        <a:cubicBezTo>
                          <a:pt x="74" y="105"/>
                          <a:pt x="76" y="103"/>
                          <a:pt x="77" y="103"/>
                        </a:cubicBezTo>
                        <a:cubicBezTo>
                          <a:pt x="78" y="103"/>
                          <a:pt x="80" y="104"/>
                          <a:pt x="80" y="103"/>
                        </a:cubicBezTo>
                        <a:cubicBezTo>
                          <a:pt x="80" y="103"/>
                          <a:pt x="82" y="100"/>
                          <a:pt x="83" y="100"/>
                        </a:cubicBezTo>
                        <a:cubicBezTo>
                          <a:pt x="84" y="99"/>
                          <a:pt x="86" y="95"/>
                          <a:pt x="87" y="96"/>
                        </a:cubicBezTo>
                        <a:cubicBezTo>
                          <a:pt x="89" y="97"/>
                          <a:pt x="90" y="96"/>
                          <a:pt x="90" y="94"/>
                        </a:cubicBezTo>
                        <a:cubicBezTo>
                          <a:pt x="89" y="93"/>
                          <a:pt x="88" y="90"/>
                          <a:pt x="90" y="89"/>
                        </a:cubicBezTo>
                        <a:cubicBezTo>
                          <a:pt x="92" y="89"/>
                          <a:pt x="97" y="85"/>
                          <a:pt x="98" y="85"/>
                        </a:cubicBezTo>
                        <a:cubicBezTo>
                          <a:pt x="99" y="84"/>
                          <a:pt x="105" y="81"/>
                          <a:pt x="105" y="79"/>
                        </a:cubicBezTo>
                        <a:cubicBezTo>
                          <a:pt x="105" y="78"/>
                          <a:pt x="105" y="73"/>
                          <a:pt x="107" y="73"/>
                        </a:cubicBezTo>
                        <a:cubicBezTo>
                          <a:pt x="109" y="73"/>
                          <a:pt x="112" y="72"/>
                          <a:pt x="113" y="71"/>
                        </a:cubicBezTo>
                        <a:cubicBezTo>
                          <a:pt x="114" y="70"/>
                          <a:pt x="120" y="66"/>
                          <a:pt x="119" y="65"/>
                        </a:cubicBezTo>
                        <a:cubicBezTo>
                          <a:pt x="118" y="64"/>
                          <a:pt x="121" y="60"/>
                          <a:pt x="121" y="60"/>
                        </a:cubicBezTo>
                        <a:cubicBezTo>
                          <a:pt x="121" y="59"/>
                          <a:pt x="121" y="55"/>
                          <a:pt x="123" y="58"/>
                        </a:cubicBezTo>
                        <a:cubicBezTo>
                          <a:pt x="125" y="61"/>
                          <a:pt x="131" y="67"/>
                          <a:pt x="131" y="66"/>
                        </a:cubicBezTo>
                        <a:cubicBezTo>
                          <a:pt x="130" y="64"/>
                          <a:pt x="133" y="58"/>
                          <a:pt x="134" y="57"/>
                        </a:cubicBezTo>
                        <a:cubicBezTo>
                          <a:pt x="135" y="56"/>
                          <a:pt x="136" y="52"/>
                          <a:pt x="137" y="50"/>
                        </a:cubicBezTo>
                        <a:cubicBezTo>
                          <a:pt x="137" y="48"/>
                          <a:pt x="138" y="44"/>
                          <a:pt x="140" y="43"/>
                        </a:cubicBezTo>
                        <a:cubicBezTo>
                          <a:pt x="142" y="43"/>
                          <a:pt x="147" y="40"/>
                          <a:pt x="145" y="39"/>
                        </a:cubicBezTo>
                        <a:cubicBezTo>
                          <a:pt x="144" y="38"/>
                          <a:pt x="144" y="36"/>
                          <a:pt x="143" y="37"/>
                        </a:cubicBezTo>
                        <a:cubicBezTo>
                          <a:pt x="142" y="37"/>
                          <a:pt x="138" y="39"/>
                          <a:pt x="139" y="37"/>
                        </a:cubicBezTo>
                        <a:cubicBezTo>
                          <a:pt x="140" y="35"/>
                          <a:pt x="141" y="32"/>
                          <a:pt x="140" y="31"/>
                        </a:cubicBezTo>
                        <a:cubicBezTo>
                          <a:pt x="140" y="30"/>
                          <a:pt x="139" y="27"/>
                          <a:pt x="142" y="26"/>
                        </a:cubicBezTo>
                        <a:cubicBezTo>
                          <a:pt x="144" y="26"/>
                          <a:pt x="149" y="26"/>
                          <a:pt x="148" y="25"/>
                        </a:cubicBezTo>
                        <a:cubicBezTo>
                          <a:pt x="147" y="24"/>
                          <a:pt x="147" y="22"/>
                          <a:pt x="147" y="22"/>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6" name="Freeform 43">
                    <a:extLst>
                      <a:ext uri="{FF2B5EF4-FFF2-40B4-BE49-F238E27FC236}">
                        <a16:creationId xmlns:a16="http://schemas.microsoft.com/office/drawing/2014/main" id="{D8710432-8B8A-42BB-B584-01E8F71430D8}"/>
                      </a:ext>
                    </a:extLst>
                  </p:cNvPr>
                  <p:cNvSpPr>
                    <a:spLocks/>
                  </p:cNvSpPr>
                  <p:nvPr/>
                </p:nvSpPr>
                <p:spPr bwMode="auto">
                  <a:xfrm>
                    <a:off x="3467329" y="2595535"/>
                    <a:ext cx="521991" cy="821419"/>
                  </a:xfrm>
                  <a:custGeom>
                    <a:avLst/>
                    <a:gdLst>
                      <a:gd name="T0" fmla="*/ 30 w 118"/>
                      <a:gd name="T1" fmla="*/ 179 h 186"/>
                      <a:gd name="T2" fmla="*/ 37 w 118"/>
                      <a:gd name="T3" fmla="*/ 182 h 186"/>
                      <a:gd name="T4" fmla="*/ 44 w 118"/>
                      <a:gd name="T5" fmla="*/ 181 h 186"/>
                      <a:gd name="T6" fmla="*/ 56 w 118"/>
                      <a:gd name="T7" fmla="*/ 182 h 186"/>
                      <a:gd name="T8" fmla="*/ 65 w 118"/>
                      <a:gd name="T9" fmla="*/ 179 h 186"/>
                      <a:gd name="T10" fmla="*/ 67 w 118"/>
                      <a:gd name="T11" fmla="*/ 184 h 186"/>
                      <a:gd name="T12" fmla="*/ 72 w 118"/>
                      <a:gd name="T13" fmla="*/ 183 h 186"/>
                      <a:gd name="T14" fmla="*/ 77 w 118"/>
                      <a:gd name="T15" fmla="*/ 181 h 186"/>
                      <a:gd name="T16" fmla="*/ 85 w 118"/>
                      <a:gd name="T17" fmla="*/ 177 h 186"/>
                      <a:gd name="T18" fmla="*/ 99 w 118"/>
                      <a:gd name="T19" fmla="*/ 180 h 186"/>
                      <a:gd name="T20" fmla="*/ 114 w 118"/>
                      <a:gd name="T21" fmla="*/ 165 h 186"/>
                      <a:gd name="T22" fmla="*/ 118 w 118"/>
                      <a:gd name="T23" fmla="*/ 160 h 186"/>
                      <a:gd name="T24" fmla="*/ 107 w 118"/>
                      <a:gd name="T25" fmla="*/ 157 h 186"/>
                      <a:gd name="T26" fmla="*/ 104 w 118"/>
                      <a:gd name="T27" fmla="*/ 148 h 186"/>
                      <a:gd name="T28" fmla="*/ 103 w 118"/>
                      <a:gd name="T29" fmla="*/ 136 h 186"/>
                      <a:gd name="T30" fmla="*/ 93 w 118"/>
                      <a:gd name="T31" fmla="*/ 126 h 186"/>
                      <a:gd name="T32" fmla="*/ 88 w 118"/>
                      <a:gd name="T33" fmla="*/ 122 h 186"/>
                      <a:gd name="T34" fmla="*/ 88 w 118"/>
                      <a:gd name="T35" fmla="*/ 113 h 186"/>
                      <a:gd name="T36" fmla="*/ 93 w 118"/>
                      <a:gd name="T37" fmla="*/ 101 h 186"/>
                      <a:gd name="T38" fmla="*/ 93 w 118"/>
                      <a:gd name="T39" fmla="*/ 92 h 186"/>
                      <a:gd name="T40" fmla="*/ 94 w 118"/>
                      <a:gd name="T41" fmla="*/ 85 h 186"/>
                      <a:gd name="T42" fmla="*/ 91 w 118"/>
                      <a:gd name="T43" fmla="*/ 78 h 186"/>
                      <a:gd name="T44" fmla="*/ 85 w 118"/>
                      <a:gd name="T45" fmla="*/ 74 h 186"/>
                      <a:gd name="T46" fmla="*/ 89 w 118"/>
                      <a:gd name="T47" fmla="*/ 65 h 186"/>
                      <a:gd name="T48" fmla="*/ 89 w 118"/>
                      <a:gd name="T49" fmla="*/ 54 h 186"/>
                      <a:gd name="T50" fmla="*/ 80 w 118"/>
                      <a:gd name="T51" fmla="*/ 57 h 186"/>
                      <a:gd name="T52" fmla="*/ 74 w 118"/>
                      <a:gd name="T53" fmla="*/ 64 h 186"/>
                      <a:gd name="T54" fmla="*/ 64 w 118"/>
                      <a:gd name="T55" fmla="*/ 66 h 186"/>
                      <a:gd name="T56" fmla="*/ 56 w 118"/>
                      <a:gd name="T57" fmla="*/ 64 h 186"/>
                      <a:gd name="T58" fmla="*/ 60 w 118"/>
                      <a:gd name="T59" fmla="*/ 46 h 186"/>
                      <a:gd name="T60" fmla="*/ 62 w 118"/>
                      <a:gd name="T61" fmla="*/ 40 h 186"/>
                      <a:gd name="T62" fmla="*/ 57 w 118"/>
                      <a:gd name="T63" fmla="*/ 38 h 186"/>
                      <a:gd name="T64" fmla="*/ 56 w 118"/>
                      <a:gd name="T65" fmla="*/ 30 h 186"/>
                      <a:gd name="T66" fmla="*/ 55 w 118"/>
                      <a:gd name="T67" fmla="*/ 23 h 186"/>
                      <a:gd name="T68" fmla="*/ 64 w 118"/>
                      <a:gd name="T69" fmla="*/ 7 h 186"/>
                      <a:gd name="T70" fmla="*/ 57 w 118"/>
                      <a:gd name="T71" fmla="*/ 1 h 186"/>
                      <a:gd name="T72" fmla="*/ 50 w 118"/>
                      <a:gd name="T73" fmla="*/ 2 h 186"/>
                      <a:gd name="T74" fmla="*/ 43 w 118"/>
                      <a:gd name="T75" fmla="*/ 6 h 186"/>
                      <a:gd name="T76" fmla="*/ 36 w 118"/>
                      <a:gd name="T77" fmla="*/ 13 h 186"/>
                      <a:gd name="T78" fmla="*/ 26 w 118"/>
                      <a:gd name="T79" fmla="*/ 12 h 186"/>
                      <a:gd name="T80" fmla="*/ 21 w 118"/>
                      <a:gd name="T81" fmla="*/ 17 h 186"/>
                      <a:gd name="T82" fmla="*/ 17 w 118"/>
                      <a:gd name="T83" fmla="*/ 21 h 186"/>
                      <a:gd name="T84" fmla="*/ 11 w 118"/>
                      <a:gd name="T85" fmla="*/ 26 h 186"/>
                      <a:gd name="T86" fmla="*/ 12 w 118"/>
                      <a:gd name="T87" fmla="*/ 33 h 186"/>
                      <a:gd name="T88" fmla="*/ 10 w 118"/>
                      <a:gd name="T89" fmla="*/ 37 h 186"/>
                      <a:gd name="T90" fmla="*/ 9 w 118"/>
                      <a:gd name="T91" fmla="*/ 44 h 186"/>
                      <a:gd name="T92" fmla="*/ 3 w 118"/>
                      <a:gd name="T93" fmla="*/ 55 h 186"/>
                      <a:gd name="T94" fmla="*/ 6 w 118"/>
                      <a:gd name="T95" fmla="*/ 63 h 186"/>
                      <a:gd name="T96" fmla="*/ 14 w 118"/>
                      <a:gd name="T97" fmla="*/ 69 h 186"/>
                      <a:gd name="T98" fmla="*/ 14 w 118"/>
                      <a:gd name="T99" fmla="*/ 76 h 186"/>
                      <a:gd name="T100" fmla="*/ 20 w 118"/>
                      <a:gd name="T101" fmla="*/ 84 h 186"/>
                      <a:gd name="T102" fmla="*/ 20 w 118"/>
                      <a:gd name="T103" fmla="*/ 93 h 186"/>
                      <a:gd name="T104" fmla="*/ 16 w 118"/>
                      <a:gd name="T105" fmla="*/ 98 h 186"/>
                      <a:gd name="T106" fmla="*/ 11 w 118"/>
                      <a:gd name="T107" fmla="*/ 103 h 186"/>
                      <a:gd name="T108" fmla="*/ 7 w 118"/>
                      <a:gd name="T109" fmla="*/ 109 h 186"/>
                      <a:gd name="T110" fmla="*/ 24 w 118"/>
                      <a:gd name="T111" fmla="*/ 121 h 186"/>
                      <a:gd name="T112" fmla="*/ 33 w 118"/>
                      <a:gd name="T113" fmla="*/ 144 h 186"/>
                      <a:gd name="T114" fmla="*/ 29 w 118"/>
                      <a:gd name="T115"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 h="186">
                        <a:moveTo>
                          <a:pt x="26" y="177"/>
                        </a:moveTo>
                        <a:cubicBezTo>
                          <a:pt x="26" y="177"/>
                          <a:pt x="29" y="178"/>
                          <a:pt x="30" y="179"/>
                        </a:cubicBezTo>
                        <a:cubicBezTo>
                          <a:pt x="31" y="179"/>
                          <a:pt x="30" y="181"/>
                          <a:pt x="30" y="182"/>
                        </a:cubicBezTo>
                        <a:cubicBezTo>
                          <a:pt x="30" y="183"/>
                          <a:pt x="35" y="182"/>
                          <a:pt x="37" y="182"/>
                        </a:cubicBezTo>
                        <a:cubicBezTo>
                          <a:pt x="39" y="182"/>
                          <a:pt x="39" y="181"/>
                          <a:pt x="39" y="180"/>
                        </a:cubicBezTo>
                        <a:cubicBezTo>
                          <a:pt x="39" y="179"/>
                          <a:pt x="43" y="180"/>
                          <a:pt x="44" y="181"/>
                        </a:cubicBezTo>
                        <a:cubicBezTo>
                          <a:pt x="45" y="182"/>
                          <a:pt x="47" y="178"/>
                          <a:pt x="47" y="178"/>
                        </a:cubicBezTo>
                        <a:cubicBezTo>
                          <a:pt x="47" y="177"/>
                          <a:pt x="55" y="181"/>
                          <a:pt x="56" y="182"/>
                        </a:cubicBezTo>
                        <a:cubicBezTo>
                          <a:pt x="57" y="183"/>
                          <a:pt x="60" y="179"/>
                          <a:pt x="60" y="178"/>
                        </a:cubicBezTo>
                        <a:cubicBezTo>
                          <a:pt x="61" y="177"/>
                          <a:pt x="64" y="179"/>
                          <a:pt x="65" y="179"/>
                        </a:cubicBezTo>
                        <a:cubicBezTo>
                          <a:pt x="66" y="179"/>
                          <a:pt x="64" y="183"/>
                          <a:pt x="65" y="184"/>
                        </a:cubicBezTo>
                        <a:cubicBezTo>
                          <a:pt x="66" y="185"/>
                          <a:pt x="67" y="185"/>
                          <a:pt x="67" y="184"/>
                        </a:cubicBezTo>
                        <a:cubicBezTo>
                          <a:pt x="68" y="184"/>
                          <a:pt x="69" y="184"/>
                          <a:pt x="70" y="185"/>
                        </a:cubicBezTo>
                        <a:cubicBezTo>
                          <a:pt x="72" y="186"/>
                          <a:pt x="72" y="184"/>
                          <a:pt x="72" y="183"/>
                        </a:cubicBezTo>
                        <a:cubicBezTo>
                          <a:pt x="72" y="182"/>
                          <a:pt x="73" y="182"/>
                          <a:pt x="75" y="184"/>
                        </a:cubicBezTo>
                        <a:cubicBezTo>
                          <a:pt x="76" y="185"/>
                          <a:pt x="76" y="182"/>
                          <a:pt x="77" y="181"/>
                        </a:cubicBezTo>
                        <a:cubicBezTo>
                          <a:pt x="77" y="180"/>
                          <a:pt x="80" y="181"/>
                          <a:pt x="82" y="181"/>
                        </a:cubicBezTo>
                        <a:cubicBezTo>
                          <a:pt x="83" y="181"/>
                          <a:pt x="85" y="178"/>
                          <a:pt x="85" y="177"/>
                        </a:cubicBezTo>
                        <a:cubicBezTo>
                          <a:pt x="86" y="176"/>
                          <a:pt x="91" y="178"/>
                          <a:pt x="92" y="178"/>
                        </a:cubicBezTo>
                        <a:cubicBezTo>
                          <a:pt x="93" y="178"/>
                          <a:pt x="97" y="180"/>
                          <a:pt x="99" y="180"/>
                        </a:cubicBezTo>
                        <a:cubicBezTo>
                          <a:pt x="100" y="179"/>
                          <a:pt x="108" y="171"/>
                          <a:pt x="108" y="170"/>
                        </a:cubicBezTo>
                        <a:cubicBezTo>
                          <a:pt x="108" y="169"/>
                          <a:pt x="112" y="165"/>
                          <a:pt x="114" y="165"/>
                        </a:cubicBezTo>
                        <a:cubicBezTo>
                          <a:pt x="115" y="166"/>
                          <a:pt x="117" y="166"/>
                          <a:pt x="117" y="165"/>
                        </a:cubicBezTo>
                        <a:cubicBezTo>
                          <a:pt x="117" y="164"/>
                          <a:pt x="118" y="161"/>
                          <a:pt x="118" y="160"/>
                        </a:cubicBezTo>
                        <a:cubicBezTo>
                          <a:pt x="115" y="160"/>
                          <a:pt x="110" y="156"/>
                          <a:pt x="110" y="156"/>
                        </a:cubicBezTo>
                        <a:cubicBezTo>
                          <a:pt x="110" y="159"/>
                          <a:pt x="108" y="158"/>
                          <a:pt x="107" y="157"/>
                        </a:cubicBezTo>
                        <a:cubicBezTo>
                          <a:pt x="107" y="156"/>
                          <a:pt x="101" y="153"/>
                          <a:pt x="102" y="152"/>
                        </a:cubicBezTo>
                        <a:cubicBezTo>
                          <a:pt x="104" y="152"/>
                          <a:pt x="104" y="149"/>
                          <a:pt x="104" y="148"/>
                        </a:cubicBezTo>
                        <a:cubicBezTo>
                          <a:pt x="104" y="146"/>
                          <a:pt x="102" y="140"/>
                          <a:pt x="102" y="140"/>
                        </a:cubicBezTo>
                        <a:cubicBezTo>
                          <a:pt x="102" y="140"/>
                          <a:pt x="104" y="137"/>
                          <a:pt x="103" y="136"/>
                        </a:cubicBezTo>
                        <a:cubicBezTo>
                          <a:pt x="102" y="135"/>
                          <a:pt x="102" y="133"/>
                          <a:pt x="101" y="132"/>
                        </a:cubicBezTo>
                        <a:cubicBezTo>
                          <a:pt x="99" y="131"/>
                          <a:pt x="93" y="125"/>
                          <a:pt x="93" y="126"/>
                        </a:cubicBezTo>
                        <a:cubicBezTo>
                          <a:pt x="93" y="126"/>
                          <a:pt x="90" y="126"/>
                          <a:pt x="89" y="125"/>
                        </a:cubicBezTo>
                        <a:cubicBezTo>
                          <a:pt x="88" y="124"/>
                          <a:pt x="87" y="122"/>
                          <a:pt x="88" y="122"/>
                        </a:cubicBezTo>
                        <a:cubicBezTo>
                          <a:pt x="88" y="121"/>
                          <a:pt x="89" y="118"/>
                          <a:pt x="89" y="117"/>
                        </a:cubicBezTo>
                        <a:cubicBezTo>
                          <a:pt x="88" y="116"/>
                          <a:pt x="87" y="114"/>
                          <a:pt x="88" y="113"/>
                        </a:cubicBezTo>
                        <a:cubicBezTo>
                          <a:pt x="90" y="112"/>
                          <a:pt x="91" y="110"/>
                          <a:pt x="91" y="109"/>
                        </a:cubicBezTo>
                        <a:cubicBezTo>
                          <a:pt x="90" y="108"/>
                          <a:pt x="93" y="102"/>
                          <a:pt x="93" y="101"/>
                        </a:cubicBezTo>
                        <a:cubicBezTo>
                          <a:pt x="93" y="100"/>
                          <a:pt x="95" y="97"/>
                          <a:pt x="94" y="97"/>
                        </a:cubicBezTo>
                        <a:cubicBezTo>
                          <a:pt x="93" y="96"/>
                          <a:pt x="94" y="92"/>
                          <a:pt x="93" y="92"/>
                        </a:cubicBezTo>
                        <a:cubicBezTo>
                          <a:pt x="93" y="91"/>
                          <a:pt x="91" y="91"/>
                          <a:pt x="92" y="90"/>
                        </a:cubicBezTo>
                        <a:cubicBezTo>
                          <a:pt x="93" y="89"/>
                          <a:pt x="95" y="86"/>
                          <a:pt x="94" y="85"/>
                        </a:cubicBezTo>
                        <a:cubicBezTo>
                          <a:pt x="93" y="84"/>
                          <a:pt x="92" y="83"/>
                          <a:pt x="92" y="82"/>
                        </a:cubicBezTo>
                        <a:cubicBezTo>
                          <a:pt x="92" y="81"/>
                          <a:pt x="91" y="79"/>
                          <a:pt x="91" y="78"/>
                        </a:cubicBezTo>
                        <a:cubicBezTo>
                          <a:pt x="90" y="77"/>
                          <a:pt x="89" y="74"/>
                          <a:pt x="88" y="74"/>
                        </a:cubicBezTo>
                        <a:cubicBezTo>
                          <a:pt x="87" y="74"/>
                          <a:pt x="85" y="76"/>
                          <a:pt x="85" y="74"/>
                        </a:cubicBezTo>
                        <a:cubicBezTo>
                          <a:pt x="85" y="73"/>
                          <a:pt x="92" y="70"/>
                          <a:pt x="91" y="69"/>
                        </a:cubicBezTo>
                        <a:cubicBezTo>
                          <a:pt x="89" y="68"/>
                          <a:pt x="88" y="66"/>
                          <a:pt x="89" y="65"/>
                        </a:cubicBezTo>
                        <a:cubicBezTo>
                          <a:pt x="89" y="64"/>
                          <a:pt x="90" y="60"/>
                          <a:pt x="89" y="60"/>
                        </a:cubicBezTo>
                        <a:cubicBezTo>
                          <a:pt x="88" y="59"/>
                          <a:pt x="90" y="55"/>
                          <a:pt x="89" y="54"/>
                        </a:cubicBezTo>
                        <a:cubicBezTo>
                          <a:pt x="88" y="54"/>
                          <a:pt x="84" y="51"/>
                          <a:pt x="84" y="53"/>
                        </a:cubicBezTo>
                        <a:cubicBezTo>
                          <a:pt x="83" y="54"/>
                          <a:pt x="82" y="57"/>
                          <a:pt x="80" y="57"/>
                        </a:cubicBezTo>
                        <a:cubicBezTo>
                          <a:pt x="79" y="58"/>
                          <a:pt x="78" y="58"/>
                          <a:pt x="77" y="60"/>
                        </a:cubicBezTo>
                        <a:cubicBezTo>
                          <a:pt x="77" y="61"/>
                          <a:pt x="75" y="64"/>
                          <a:pt x="74" y="64"/>
                        </a:cubicBezTo>
                        <a:cubicBezTo>
                          <a:pt x="73" y="65"/>
                          <a:pt x="71" y="67"/>
                          <a:pt x="69" y="67"/>
                        </a:cubicBezTo>
                        <a:cubicBezTo>
                          <a:pt x="68" y="67"/>
                          <a:pt x="65" y="65"/>
                          <a:pt x="64" y="66"/>
                        </a:cubicBezTo>
                        <a:cubicBezTo>
                          <a:pt x="62" y="66"/>
                          <a:pt x="61" y="65"/>
                          <a:pt x="60" y="65"/>
                        </a:cubicBezTo>
                        <a:cubicBezTo>
                          <a:pt x="59" y="65"/>
                          <a:pt x="56" y="65"/>
                          <a:pt x="56" y="64"/>
                        </a:cubicBezTo>
                        <a:cubicBezTo>
                          <a:pt x="57" y="63"/>
                          <a:pt x="61" y="57"/>
                          <a:pt x="61" y="55"/>
                        </a:cubicBezTo>
                        <a:cubicBezTo>
                          <a:pt x="61" y="54"/>
                          <a:pt x="59" y="46"/>
                          <a:pt x="60" y="46"/>
                        </a:cubicBezTo>
                        <a:cubicBezTo>
                          <a:pt x="61" y="45"/>
                          <a:pt x="63" y="44"/>
                          <a:pt x="63" y="43"/>
                        </a:cubicBezTo>
                        <a:cubicBezTo>
                          <a:pt x="63" y="42"/>
                          <a:pt x="63" y="40"/>
                          <a:pt x="62" y="40"/>
                        </a:cubicBezTo>
                        <a:cubicBezTo>
                          <a:pt x="61" y="40"/>
                          <a:pt x="59" y="42"/>
                          <a:pt x="58" y="41"/>
                        </a:cubicBezTo>
                        <a:cubicBezTo>
                          <a:pt x="58" y="40"/>
                          <a:pt x="56" y="38"/>
                          <a:pt x="57" y="38"/>
                        </a:cubicBezTo>
                        <a:cubicBezTo>
                          <a:pt x="57" y="38"/>
                          <a:pt x="59" y="35"/>
                          <a:pt x="58" y="35"/>
                        </a:cubicBezTo>
                        <a:cubicBezTo>
                          <a:pt x="58" y="34"/>
                          <a:pt x="55" y="31"/>
                          <a:pt x="56" y="30"/>
                        </a:cubicBezTo>
                        <a:cubicBezTo>
                          <a:pt x="57" y="30"/>
                          <a:pt x="59" y="28"/>
                          <a:pt x="58" y="28"/>
                        </a:cubicBezTo>
                        <a:cubicBezTo>
                          <a:pt x="57" y="27"/>
                          <a:pt x="54" y="24"/>
                          <a:pt x="55" y="23"/>
                        </a:cubicBezTo>
                        <a:cubicBezTo>
                          <a:pt x="55" y="22"/>
                          <a:pt x="58" y="18"/>
                          <a:pt x="58" y="16"/>
                        </a:cubicBezTo>
                        <a:cubicBezTo>
                          <a:pt x="58" y="14"/>
                          <a:pt x="65" y="8"/>
                          <a:pt x="64" y="7"/>
                        </a:cubicBezTo>
                        <a:cubicBezTo>
                          <a:pt x="63" y="6"/>
                          <a:pt x="61" y="1"/>
                          <a:pt x="60" y="1"/>
                        </a:cubicBezTo>
                        <a:cubicBezTo>
                          <a:pt x="59" y="1"/>
                          <a:pt x="58" y="2"/>
                          <a:pt x="57" y="1"/>
                        </a:cubicBezTo>
                        <a:cubicBezTo>
                          <a:pt x="57" y="0"/>
                          <a:pt x="55" y="0"/>
                          <a:pt x="54" y="0"/>
                        </a:cubicBezTo>
                        <a:cubicBezTo>
                          <a:pt x="53" y="0"/>
                          <a:pt x="50" y="1"/>
                          <a:pt x="50" y="2"/>
                        </a:cubicBezTo>
                        <a:cubicBezTo>
                          <a:pt x="50" y="2"/>
                          <a:pt x="46" y="9"/>
                          <a:pt x="46" y="8"/>
                        </a:cubicBezTo>
                        <a:cubicBezTo>
                          <a:pt x="45" y="7"/>
                          <a:pt x="43" y="5"/>
                          <a:pt x="43" y="6"/>
                        </a:cubicBezTo>
                        <a:cubicBezTo>
                          <a:pt x="43" y="7"/>
                          <a:pt x="42" y="9"/>
                          <a:pt x="41" y="9"/>
                        </a:cubicBezTo>
                        <a:cubicBezTo>
                          <a:pt x="41" y="9"/>
                          <a:pt x="37" y="14"/>
                          <a:pt x="36" y="13"/>
                        </a:cubicBezTo>
                        <a:cubicBezTo>
                          <a:pt x="35" y="12"/>
                          <a:pt x="32" y="11"/>
                          <a:pt x="32" y="11"/>
                        </a:cubicBezTo>
                        <a:cubicBezTo>
                          <a:pt x="32" y="11"/>
                          <a:pt x="27" y="11"/>
                          <a:pt x="26" y="12"/>
                        </a:cubicBezTo>
                        <a:cubicBezTo>
                          <a:pt x="24" y="15"/>
                          <a:pt x="20" y="13"/>
                          <a:pt x="20" y="14"/>
                        </a:cubicBezTo>
                        <a:cubicBezTo>
                          <a:pt x="20" y="14"/>
                          <a:pt x="22" y="17"/>
                          <a:pt x="21" y="17"/>
                        </a:cubicBezTo>
                        <a:cubicBezTo>
                          <a:pt x="20" y="18"/>
                          <a:pt x="19" y="19"/>
                          <a:pt x="19" y="20"/>
                        </a:cubicBezTo>
                        <a:cubicBezTo>
                          <a:pt x="19" y="20"/>
                          <a:pt x="19" y="21"/>
                          <a:pt x="17" y="21"/>
                        </a:cubicBezTo>
                        <a:cubicBezTo>
                          <a:pt x="16" y="20"/>
                          <a:pt x="13" y="23"/>
                          <a:pt x="12" y="22"/>
                        </a:cubicBezTo>
                        <a:cubicBezTo>
                          <a:pt x="12" y="22"/>
                          <a:pt x="12" y="26"/>
                          <a:pt x="11" y="26"/>
                        </a:cubicBezTo>
                        <a:cubicBezTo>
                          <a:pt x="10" y="26"/>
                          <a:pt x="10" y="28"/>
                          <a:pt x="10" y="29"/>
                        </a:cubicBezTo>
                        <a:cubicBezTo>
                          <a:pt x="9" y="30"/>
                          <a:pt x="12" y="31"/>
                          <a:pt x="12" y="33"/>
                        </a:cubicBezTo>
                        <a:cubicBezTo>
                          <a:pt x="12" y="34"/>
                          <a:pt x="10" y="34"/>
                          <a:pt x="9" y="34"/>
                        </a:cubicBezTo>
                        <a:cubicBezTo>
                          <a:pt x="8" y="34"/>
                          <a:pt x="8" y="36"/>
                          <a:pt x="10" y="37"/>
                        </a:cubicBezTo>
                        <a:cubicBezTo>
                          <a:pt x="11" y="39"/>
                          <a:pt x="8" y="40"/>
                          <a:pt x="7" y="40"/>
                        </a:cubicBezTo>
                        <a:cubicBezTo>
                          <a:pt x="6" y="40"/>
                          <a:pt x="9" y="43"/>
                          <a:pt x="9" y="44"/>
                        </a:cubicBezTo>
                        <a:cubicBezTo>
                          <a:pt x="9" y="45"/>
                          <a:pt x="3" y="49"/>
                          <a:pt x="1" y="50"/>
                        </a:cubicBezTo>
                        <a:cubicBezTo>
                          <a:pt x="0" y="50"/>
                          <a:pt x="3" y="54"/>
                          <a:pt x="3" y="55"/>
                        </a:cubicBezTo>
                        <a:cubicBezTo>
                          <a:pt x="3" y="57"/>
                          <a:pt x="4" y="57"/>
                          <a:pt x="5" y="59"/>
                        </a:cubicBezTo>
                        <a:cubicBezTo>
                          <a:pt x="7" y="60"/>
                          <a:pt x="7" y="62"/>
                          <a:pt x="6" y="63"/>
                        </a:cubicBezTo>
                        <a:cubicBezTo>
                          <a:pt x="6" y="64"/>
                          <a:pt x="10" y="65"/>
                          <a:pt x="10" y="66"/>
                        </a:cubicBezTo>
                        <a:cubicBezTo>
                          <a:pt x="11" y="67"/>
                          <a:pt x="14" y="68"/>
                          <a:pt x="14" y="69"/>
                        </a:cubicBezTo>
                        <a:cubicBezTo>
                          <a:pt x="15" y="70"/>
                          <a:pt x="14" y="72"/>
                          <a:pt x="13" y="72"/>
                        </a:cubicBezTo>
                        <a:cubicBezTo>
                          <a:pt x="12" y="72"/>
                          <a:pt x="14" y="75"/>
                          <a:pt x="14" y="76"/>
                        </a:cubicBezTo>
                        <a:cubicBezTo>
                          <a:pt x="15" y="77"/>
                          <a:pt x="17" y="80"/>
                          <a:pt x="18" y="80"/>
                        </a:cubicBezTo>
                        <a:cubicBezTo>
                          <a:pt x="19" y="81"/>
                          <a:pt x="19" y="84"/>
                          <a:pt x="20" y="84"/>
                        </a:cubicBezTo>
                        <a:cubicBezTo>
                          <a:pt x="21" y="85"/>
                          <a:pt x="19" y="88"/>
                          <a:pt x="18" y="89"/>
                        </a:cubicBezTo>
                        <a:cubicBezTo>
                          <a:pt x="17" y="91"/>
                          <a:pt x="19" y="92"/>
                          <a:pt x="20" y="93"/>
                        </a:cubicBezTo>
                        <a:cubicBezTo>
                          <a:pt x="21" y="94"/>
                          <a:pt x="17" y="95"/>
                          <a:pt x="16" y="95"/>
                        </a:cubicBezTo>
                        <a:cubicBezTo>
                          <a:pt x="14" y="95"/>
                          <a:pt x="16" y="97"/>
                          <a:pt x="16" y="98"/>
                        </a:cubicBezTo>
                        <a:cubicBezTo>
                          <a:pt x="16" y="99"/>
                          <a:pt x="15" y="100"/>
                          <a:pt x="14" y="100"/>
                        </a:cubicBezTo>
                        <a:cubicBezTo>
                          <a:pt x="12" y="100"/>
                          <a:pt x="12" y="102"/>
                          <a:pt x="11" y="103"/>
                        </a:cubicBezTo>
                        <a:cubicBezTo>
                          <a:pt x="9" y="104"/>
                          <a:pt x="8" y="105"/>
                          <a:pt x="7" y="105"/>
                        </a:cubicBezTo>
                        <a:cubicBezTo>
                          <a:pt x="6" y="105"/>
                          <a:pt x="7" y="107"/>
                          <a:pt x="7" y="109"/>
                        </a:cubicBezTo>
                        <a:cubicBezTo>
                          <a:pt x="8" y="109"/>
                          <a:pt x="11" y="109"/>
                          <a:pt x="13" y="111"/>
                        </a:cubicBezTo>
                        <a:cubicBezTo>
                          <a:pt x="15" y="112"/>
                          <a:pt x="22" y="119"/>
                          <a:pt x="24" y="121"/>
                        </a:cubicBezTo>
                        <a:cubicBezTo>
                          <a:pt x="26" y="123"/>
                          <a:pt x="31" y="130"/>
                          <a:pt x="31" y="133"/>
                        </a:cubicBezTo>
                        <a:cubicBezTo>
                          <a:pt x="32" y="136"/>
                          <a:pt x="33" y="142"/>
                          <a:pt x="33" y="144"/>
                        </a:cubicBezTo>
                        <a:cubicBezTo>
                          <a:pt x="33" y="147"/>
                          <a:pt x="33" y="155"/>
                          <a:pt x="31" y="159"/>
                        </a:cubicBezTo>
                        <a:cubicBezTo>
                          <a:pt x="30" y="164"/>
                          <a:pt x="29" y="167"/>
                          <a:pt x="29" y="169"/>
                        </a:cubicBezTo>
                        <a:cubicBezTo>
                          <a:pt x="28" y="171"/>
                          <a:pt x="27" y="176"/>
                          <a:pt x="26" y="177"/>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7" name="Freeform 44">
                    <a:extLst>
                      <a:ext uri="{FF2B5EF4-FFF2-40B4-BE49-F238E27FC236}">
                        <a16:creationId xmlns:a16="http://schemas.microsoft.com/office/drawing/2014/main" id="{9888AA65-5B5F-499B-92E3-3A6292FA5FB7}"/>
                      </a:ext>
                    </a:extLst>
                  </p:cNvPr>
                  <p:cNvSpPr>
                    <a:spLocks/>
                  </p:cNvSpPr>
                  <p:nvPr/>
                </p:nvSpPr>
                <p:spPr bwMode="auto">
                  <a:xfrm>
                    <a:off x="2759486" y="3280433"/>
                    <a:ext cx="323520" cy="649334"/>
                  </a:xfrm>
                  <a:custGeom>
                    <a:avLst/>
                    <a:gdLst>
                      <a:gd name="T0" fmla="*/ 40 w 73"/>
                      <a:gd name="T1" fmla="*/ 125 h 147"/>
                      <a:gd name="T2" fmla="*/ 43 w 73"/>
                      <a:gd name="T3" fmla="*/ 121 h 147"/>
                      <a:gd name="T4" fmla="*/ 47 w 73"/>
                      <a:gd name="T5" fmla="*/ 111 h 147"/>
                      <a:gd name="T6" fmla="*/ 52 w 73"/>
                      <a:gd name="T7" fmla="*/ 104 h 147"/>
                      <a:gd name="T8" fmla="*/ 57 w 73"/>
                      <a:gd name="T9" fmla="*/ 98 h 147"/>
                      <a:gd name="T10" fmla="*/ 62 w 73"/>
                      <a:gd name="T11" fmla="*/ 91 h 147"/>
                      <a:gd name="T12" fmla="*/ 67 w 73"/>
                      <a:gd name="T13" fmla="*/ 84 h 147"/>
                      <a:gd name="T14" fmla="*/ 72 w 73"/>
                      <a:gd name="T15" fmla="*/ 81 h 147"/>
                      <a:gd name="T16" fmla="*/ 73 w 73"/>
                      <a:gd name="T17" fmla="*/ 76 h 147"/>
                      <a:gd name="T18" fmla="*/ 70 w 73"/>
                      <a:gd name="T19" fmla="*/ 71 h 147"/>
                      <a:gd name="T20" fmla="*/ 67 w 73"/>
                      <a:gd name="T21" fmla="*/ 63 h 147"/>
                      <a:gd name="T22" fmla="*/ 62 w 73"/>
                      <a:gd name="T23" fmla="*/ 57 h 147"/>
                      <a:gd name="T24" fmla="*/ 58 w 73"/>
                      <a:gd name="T25" fmla="*/ 47 h 147"/>
                      <a:gd name="T26" fmla="*/ 61 w 73"/>
                      <a:gd name="T27" fmla="*/ 36 h 147"/>
                      <a:gd name="T28" fmla="*/ 57 w 73"/>
                      <a:gd name="T29" fmla="*/ 27 h 147"/>
                      <a:gd name="T30" fmla="*/ 52 w 73"/>
                      <a:gd name="T31" fmla="*/ 25 h 147"/>
                      <a:gd name="T32" fmla="*/ 41 w 73"/>
                      <a:gd name="T33" fmla="*/ 21 h 147"/>
                      <a:gd name="T34" fmla="*/ 37 w 73"/>
                      <a:gd name="T35" fmla="*/ 13 h 147"/>
                      <a:gd name="T36" fmla="*/ 39 w 73"/>
                      <a:gd name="T37" fmla="*/ 6 h 147"/>
                      <a:gd name="T38" fmla="*/ 53 w 73"/>
                      <a:gd name="T39" fmla="*/ 4 h 147"/>
                      <a:gd name="T40" fmla="*/ 52 w 73"/>
                      <a:gd name="T41" fmla="*/ 2 h 147"/>
                      <a:gd name="T42" fmla="*/ 36 w 73"/>
                      <a:gd name="T43" fmla="*/ 1 h 147"/>
                      <a:gd name="T44" fmla="*/ 34 w 73"/>
                      <a:gd name="T45" fmla="*/ 7 h 147"/>
                      <a:gd name="T46" fmla="*/ 29 w 73"/>
                      <a:gd name="T47" fmla="*/ 11 h 147"/>
                      <a:gd name="T48" fmla="*/ 22 w 73"/>
                      <a:gd name="T49" fmla="*/ 14 h 147"/>
                      <a:gd name="T50" fmla="*/ 11 w 73"/>
                      <a:gd name="T51" fmla="*/ 30 h 147"/>
                      <a:gd name="T52" fmla="*/ 15 w 73"/>
                      <a:gd name="T53" fmla="*/ 35 h 147"/>
                      <a:gd name="T54" fmla="*/ 18 w 73"/>
                      <a:gd name="T55" fmla="*/ 40 h 147"/>
                      <a:gd name="T56" fmla="*/ 16 w 73"/>
                      <a:gd name="T57" fmla="*/ 48 h 147"/>
                      <a:gd name="T58" fmla="*/ 21 w 73"/>
                      <a:gd name="T59" fmla="*/ 46 h 147"/>
                      <a:gd name="T60" fmla="*/ 26 w 73"/>
                      <a:gd name="T61" fmla="*/ 49 h 147"/>
                      <a:gd name="T62" fmla="*/ 34 w 73"/>
                      <a:gd name="T63" fmla="*/ 56 h 147"/>
                      <a:gd name="T64" fmla="*/ 38 w 73"/>
                      <a:gd name="T65" fmla="*/ 60 h 147"/>
                      <a:gd name="T66" fmla="*/ 32 w 73"/>
                      <a:gd name="T67" fmla="*/ 71 h 147"/>
                      <a:gd name="T68" fmla="*/ 24 w 73"/>
                      <a:gd name="T69" fmla="*/ 74 h 147"/>
                      <a:gd name="T70" fmla="*/ 22 w 73"/>
                      <a:gd name="T71" fmla="*/ 80 h 147"/>
                      <a:gd name="T72" fmla="*/ 14 w 73"/>
                      <a:gd name="T73" fmla="*/ 88 h 147"/>
                      <a:gd name="T74" fmla="*/ 9 w 73"/>
                      <a:gd name="T75" fmla="*/ 98 h 147"/>
                      <a:gd name="T76" fmla="*/ 3 w 73"/>
                      <a:gd name="T77" fmla="*/ 103 h 147"/>
                      <a:gd name="T78" fmla="*/ 4 w 73"/>
                      <a:gd name="T79" fmla="*/ 110 h 147"/>
                      <a:gd name="T80" fmla="*/ 1 w 73"/>
                      <a:gd name="T81" fmla="*/ 116 h 147"/>
                      <a:gd name="T82" fmla="*/ 4 w 73"/>
                      <a:gd name="T83" fmla="*/ 123 h 147"/>
                      <a:gd name="T84" fmla="*/ 6 w 73"/>
                      <a:gd name="T85" fmla="*/ 130 h 147"/>
                      <a:gd name="T86" fmla="*/ 10 w 73"/>
                      <a:gd name="T87" fmla="*/ 131 h 147"/>
                      <a:gd name="T88" fmla="*/ 16 w 73"/>
                      <a:gd name="T89" fmla="*/ 134 h 147"/>
                      <a:gd name="T90" fmla="*/ 17 w 73"/>
                      <a:gd name="T91" fmla="*/ 141 h 147"/>
                      <a:gd name="T92" fmla="*/ 22 w 73"/>
                      <a:gd name="T93" fmla="*/ 146 h 147"/>
                      <a:gd name="T94" fmla="*/ 27 w 73"/>
                      <a:gd name="T95" fmla="*/ 144 h 147"/>
                      <a:gd name="T96" fmla="*/ 33 w 73"/>
                      <a:gd name="T97" fmla="*/ 137 h 147"/>
                      <a:gd name="T98" fmla="*/ 35 w 73"/>
                      <a:gd name="T99" fmla="*/ 132 h 147"/>
                      <a:gd name="T100" fmla="*/ 38 w 73"/>
                      <a:gd name="T101" fmla="*/ 13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 h="147">
                        <a:moveTo>
                          <a:pt x="38" y="131"/>
                        </a:moveTo>
                        <a:cubicBezTo>
                          <a:pt x="39" y="130"/>
                          <a:pt x="40" y="125"/>
                          <a:pt x="40" y="125"/>
                        </a:cubicBezTo>
                        <a:cubicBezTo>
                          <a:pt x="40" y="125"/>
                          <a:pt x="39" y="124"/>
                          <a:pt x="39" y="123"/>
                        </a:cubicBezTo>
                        <a:cubicBezTo>
                          <a:pt x="40" y="123"/>
                          <a:pt x="43" y="122"/>
                          <a:pt x="43" y="121"/>
                        </a:cubicBezTo>
                        <a:cubicBezTo>
                          <a:pt x="44" y="120"/>
                          <a:pt x="48" y="115"/>
                          <a:pt x="48" y="115"/>
                        </a:cubicBezTo>
                        <a:cubicBezTo>
                          <a:pt x="47" y="114"/>
                          <a:pt x="46" y="112"/>
                          <a:pt x="47" y="111"/>
                        </a:cubicBezTo>
                        <a:cubicBezTo>
                          <a:pt x="48" y="111"/>
                          <a:pt x="47" y="108"/>
                          <a:pt x="48" y="108"/>
                        </a:cubicBezTo>
                        <a:cubicBezTo>
                          <a:pt x="49" y="107"/>
                          <a:pt x="52" y="104"/>
                          <a:pt x="52" y="104"/>
                        </a:cubicBezTo>
                        <a:cubicBezTo>
                          <a:pt x="52" y="103"/>
                          <a:pt x="54" y="101"/>
                          <a:pt x="55" y="100"/>
                        </a:cubicBezTo>
                        <a:cubicBezTo>
                          <a:pt x="55" y="100"/>
                          <a:pt x="57" y="99"/>
                          <a:pt x="57" y="98"/>
                        </a:cubicBezTo>
                        <a:cubicBezTo>
                          <a:pt x="58" y="97"/>
                          <a:pt x="60" y="95"/>
                          <a:pt x="60" y="94"/>
                        </a:cubicBezTo>
                        <a:cubicBezTo>
                          <a:pt x="60" y="92"/>
                          <a:pt x="61" y="91"/>
                          <a:pt x="62" y="91"/>
                        </a:cubicBezTo>
                        <a:cubicBezTo>
                          <a:pt x="63" y="91"/>
                          <a:pt x="66" y="88"/>
                          <a:pt x="66" y="87"/>
                        </a:cubicBezTo>
                        <a:cubicBezTo>
                          <a:pt x="66" y="86"/>
                          <a:pt x="66" y="84"/>
                          <a:pt x="67" y="84"/>
                        </a:cubicBezTo>
                        <a:cubicBezTo>
                          <a:pt x="68" y="84"/>
                          <a:pt x="71" y="85"/>
                          <a:pt x="70" y="84"/>
                        </a:cubicBezTo>
                        <a:cubicBezTo>
                          <a:pt x="70" y="83"/>
                          <a:pt x="73" y="82"/>
                          <a:pt x="72" y="81"/>
                        </a:cubicBezTo>
                        <a:cubicBezTo>
                          <a:pt x="72" y="81"/>
                          <a:pt x="70" y="80"/>
                          <a:pt x="71" y="79"/>
                        </a:cubicBezTo>
                        <a:cubicBezTo>
                          <a:pt x="71" y="79"/>
                          <a:pt x="73" y="77"/>
                          <a:pt x="73" y="76"/>
                        </a:cubicBezTo>
                        <a:cubicBezTo>
                          <a:pt x="73" y="75"/>
                          <a:pt x="73" y="73"/>
                          <a:pt x="73" y="73"/>
                        </a:cubicBezTo>
                        <a:cubicBezTo>
                          <a:pt x="71" y="72"/>
                          <a:pt x="70" y="73"/>
                          <a:pt x="70" y="71"/>
                        </a:cubicBezTo>
                        <a:cubicBezTo>
                          <a:pt x="69" y="70"/>
                          <a:pt x="65" y="69"/>
                          <a:pt x="68" y="67"/>
                        </a:cubicBezTo>
                        <a:cubicBezTo>
                          <a:pt x="66" y="65"/>
                          <a:pt x="68" y="64"/>
                          <a:pt x="67" y="63"/>
                        </a:cubicBezTo>
                        <a:cubicBezTo>
                          <a:pt x="66" y="63"/>
                          <a:pt x="64" y="63"/>
                          <a:pt x="64" y="61"/>
                        </a:cubicBezTo>
                        <a:cubicBezTo>
                          <a:pt x="64" y="60"/>
                          <a:pt x="64" y="58"/>
                          <a:pt x="62" y="57"/>
                        </a:cubicBezTo>
                        <a:cubicBezTo>
                          <a:pt x="61" y="55"/>
                          <a:pt x="58" y="54"/>
                          <a:pt x="58" y="53"/>
                        </a:cubicBezTo>
                        <a:cubicBezTo>
                          <a:pt x="59" y="51"/>
                          <a:pt x="59" y="49"/>
                          <a:pt x="58" y="47"/>
                        </a:cubicBezTo>
                        <a:cubicBezTo>
                          <a:pt x="57" y="46"/>
                          <a:pt x="56" y="41"/>
                          <a:pt x="57" y="40"/>
                        </a:cubicBezTo>
                        <a:cubicBezTo>
                          <a:pt x="59" y="39"/>
                          <a:pt x="61" y="38"/>
                          <a:pt x="61" y="36"/>
                        </a:cubicBezTo>
                        <a:cubicBezTo>
                          <a:pt x="61" y="34"/>
                          <a:pt x="62" y="29"/>
                          <a:pt x="60" y="29"/>
                        </a:cubicBezTo>
                        <a:cubicBezTo>
                          <a:pt x="59" y="29"/>
                          <a:pt x="57" y="28"/>
                          <a:pt x="57" y="27"/>
                        </a:cubicBezTo>
                        <a:cubicBezTo>
                          <a:pt x="57" y="25"/>
                          <a:pt x="59" y="24"/>
                          <a:pt x="56" y="24"/>
                        </a:cubicBezTo>
                        <a:cubicBezTo>
                          <a:pt x="54" y="24"/>
                          <a:pt x="53" y="24"/>
                          <a:pt x="52" y="25"/>
                        </a:cubicBezTo>
                        <a:cubicBezTo>
                          <a:pt x="51" y="27"/>
                          <a:pt x="49" y="29"/>
                          <a:pt x="47" y="27"/>
                        </a:cubicBezTo>
                        <a:cubicBezTo>
                          <a:pt x="46" y="26"/>
                          <a:pt x="41" y="23"/>
                          <a:pt x="41" y="21"/>
                        </a:cubicBezTo>
                        <a:cubicBezTo>
                          <a:pt x="41" y="19"/>
                          <a:pt x="40" y="17"/>
                          <a:pt x="39" y="16"/>
                        </a:cubicBezTo>
                        <a:cubicBezTo>
                          <a:pt x="38" y="14"/>
                          <a:pt x="35" y="13"/>
                          <a:pt x="37" y="13"/>
                        </a:cubicBezTo>
                        <a:cubicBezTo>
                          <a:pt x="38" y="13"/>
                          <a:pt x="40" y="13"/>
                          <a:pt x="39" y="11"/>
                        </a:cubicBezTo>
                        <a:cubicBezTo>
                          <a:pt x="38" y="9"/>
                          <a:pt x="37" y="7"/>
                          <a:pt x="39" y="6"/>
                        </a:cubicBezTo>
                        <a:cubicBezTo>
                          <a:pt x="40" y="4"/>
                          <a:pt x="42" y="2"/>
                          <a:pt x="44" y="3"/>
                        </a:cubicBezTo>
                        <a:cubicBezTo>
                          <a:pt x="46" y="3"/>
                          <a:pt x="51" y="3"/>
                          <a:pt x="53" y="4"/>
                        </a:cubicBezTo>
                        <a:cubicBezTo>
                          <a:pt x="56" y="5"/>
                          <a:pt x="60" y="6"/>
                          <a:pt x="58" y="4"/>
                        </a:cubicBezTo>
                        <a:cubicBezTo>
                          <a:pt x="56" y="2"/>
                          <a:pt x="54" y="2"/>
                          <a:pt x="52" y="2"/>
                        </a:cubicBezTo>
                        <a:cubicBezTo>
                          <a:pt x="49" y="2"/>
                          <a:pt x="44" y="0"/>
                          <a:pt x="42" y="0"/>
                        </a:cubicBezTo>
                        <a:cubicBezTo>
                          <a:pt x="39" y="0"/>
                          <a:pt x="37" y="0"/>
                          <a:pt x="36" y="1"/>
                        </a:cubicBezTo>
                        <a:cubicBezTo>
                          <a:pt x="35" y="1"/>
                          <a:pt x="30" y="5"/>
                          <a:pt x="32" y="6"/>
                        </a:cubicBezTo>
                        <a:cubicBezTo>
                          <a:pt x="33" y="6"/>
                          <a:pt x="34" y="6"/>
                          <a:pt x="34" y="7"/>
                        </a:cubicBezTo>
                        <a:cubicBezTo>
                          <a:pt x="34" y="9"/>
                          <a:pt x="32" y="8"/>
                          <a:pt x="32" y="9"/>
                        </a:cubicBezTo>
                        <a:cubicBezTo>
                          <a:pt x="31" y="10"/>
                          <a:pt x="30" y="13"/>
                          <a:pt x="29" y="11"/>
                        </a:cubicBezTo>
                        <a:cubicBezTo>
                          <a:pt x="28" y="9"/>
                          <a:pt x="29" y="7"/>
                          <a:pt x="28" y="8"/>
                        </a:cubicBezTo>
                        <a:cubicBezTo>
                          <a:pt x="27" y="9"/>
                          <a:pt x="22" y="13"/>
                          <a:pt x="22" y="14"/>
                        </a:cubicBezTo>
                        <a:cubicBezTo>
                          <a:pt x="21" y="16"/>
                          <a:pt x="13" y="20"/>
                          <a:pt x="10" y="23"/>
                        </a:cubicBezTo>
                        <a:cubicBezTo>
                          <a:pt x="12" y="25"/>
                          <a:pt x="11" y="29"/>
                          <a:pt x="11" y="30"/>
                        </a:cubicBezTo>
                        <a:cubicBezTo>
                          <a:pt x="11" y="31"/>
                          <a:pt x="13" y="31"/>
                          <a:pt x="13" y="32"/>
                        </a:cubicBezTo>
                        <a:cubicBezTo>
                          <a:pt x="14" y="32"/>
                          <a:pt x="15" y="34"/>
                          <a:pt x="15" y="35"/>
                        </a:cubicBezTo>
                        <a:cubicBezTo>
                          <a:pt x="15" y="36"/>
                          <a:pt x="16" y="37"/>
                          <a:pt x="17" y="37"/>
                        </a:cubicBezTo>
                        <a:cubicBezTo>
                          <a:pt x="18" y="38"/>
                          <a:pt x="18" y="39"/>
                          <a:pt x="18" y="40"/>
                        </a:cubicBezTo>
                        <a:cubicBezTo>
                          <a:pt x="18" y="41"/>
                          <a:pt x="16" y="42"/>
                          <a:pt x="15" y="43"/>
                        </a:cubicBezTo>
                        <a:cubicBezTo>
                          <a:pt x="14" y="44"/>
                          <a:pt x="15" y="47"/>
                          <a:pt x="16" y="48"/>
                        </a:cubicBezTo>
                        <a:cubicBezTo>
                          <a:pt x="17" y="49"/>
                          <a:pt x="18" y="45"/>
                          <a:pt x="19" y="45"/>
                        </a:cubicBezTo>
                        <a:cubicBezTo>
                          <a:pt x="19" y="44"/>
                          <a:pt x="20" y="45"/>
                          <a:pt x="21" y="46"/>
                        </a:cubicBezTo>
                        <a:cubicBezTo>
                          <a:pt x="21" y="46"/>
                          <a:pt x="23" y="44"/>
                          <a:pt x="24" y="44"/>
                        </a:cubicBezTo>
                        <a:cubicBezTo>
                          <a:pt x="25" y="44"/>
                          <a:pt x="26" y="48"/>
                          <a:pt x="26" y="49"/>
                        </a:cubicBezTo>
                        <a:cubicBezTo>
                          <a:pt x="26" y="50"/>
                          <a:pt x="29" y="50"/>
                          <a:pt x="29" y="51"/>
                        </a:cubicBezTo>
                        <a:cubicBezTo>
                          <a:pt x="30" y="52"/>
                          <a:pt x="32" y="55"/>
                          <a:pt x="34" y="56"/>
                        </a:cubicBezTo>
                        <a:cubicBezTo>
                          <a:pt x="35" y="56"/>
                          <a:pt x="36" y="56"/>
                          <a:pt x="38" y="57"/>
                        </a:cubicBezTo>
                        <a:cubicBezTo>
                          <a:pt x="39" y="58"/>
                          <a:pt x="39" y="60"/>
                          <a:pt x="38" y="60"/>
                        </a:cubicBezTo>
                        <a:cubicBezTo>
                          <a:pt x="37" y="60"/>
                          <a:pt x="32" y="66"/>
                          <a:pt x="31" y="67"/>
                        </a:cubicBezTo>
                        <a:cubicBezTo>
                          <a:pt x="30" y="68"/>
                          <a:pt x="31" y="70"/>
                          <a:pt x="32" y="71"/>
                        </a:cubicBezTo>
                        <a:cubicBezTo>
                          <a:pt x="32" y="72"/>
                          <a:pt x="27" y="76"/>
                          <a:pt x="27" y="76"/>
                        </a:cubicBezTo>
                        <a:cubicBezTo>
                          <a:pt x="26" y="77"/>
                          <a:pt x="24" y="75"/>
                          <a:pt x="24" y="74"/>
                        </a:cubicBezTo>
                        <a:cubicBezTo>
                          <a:pt x="23" y="73"/>
                          <a:pt x="22" y="75"/>
                          <a:pt x="21" y="76"/>
                        </a:cubicBezTo>
                        <a:cubicBezTo>
                          <a:pt x="20" y="77"/>
                          <a:pt x="21" y="79"/>
                          <a:pt x="22" y="80"/>
                        </a:cubicBezTo>
                        <a:cubicBezTo>
                          <a:pt x="22" y="81"/>
                          <a:pt x="19" y="83"/>
                          <a:pt x="18" y="82"/>
                        </a:cubicBezTo>
                        <a:cubicBezTo>
                          <a:pt x="17" y="81"/>
                          <a:pt x="15" y="87"/>
                          <a:pt x="14" y="88"/>
                        </a:cubicBezTo>
                        <a:cubicBezTo>
                          <a:pt x="14" y="89"/>
                          <a:pt x="12" y="95"/>
                          <a:pt x="12" y="96"/>
                        </a:cubicBezTo>
                        <a:cubicBezTo>
                          <a:pt x="12" y="97"/>
                          <a:pt x="9" y="98"/>
                          <a:pt x="9" y="98"/>
                        </a:cubicBezTo>
                        <a:cubicBezTo>
                          <a:pt x="8" y="99"/>
                          <a:pt x="5" y="99"/>
                          <a:pt x="5" y="99"/>
                        </a:cubicBezTo>
                        <a:cubicBezTo>
                          <a:pt x="4" y="99"/>
                          <a:pt x="3" y="102"/>
                          <a:pt x="3" y="103"/>
                        </a:cubicBezTo>
                        <a:cubicBezTo>
                          <a:pt x="3" y="104"/>
                          <a:pt x="4" y="105"/>
                          <a:pt x="4" y="105"/>
                        </a:cubicBezTo>
                        <a:cubicBezTo>
                          <a:pt x="5" y="106"/>
                          <a:pt x="4" y="108"/>
                          <a:pt x="4" y="110"/>
                        </a:cubicBezTo>
                        <a:cubicBezTo>
                          <a:pt x="4" y="112"/>
                          <a:pt x="1" y="113"/>
                          <a:pt x="1" y="114"/>
                        </a:cubicBezTo>
                        <a:cubicBezTo>
                          <a:pt x="0" y="115"/>
                          <a:pt x="0" y="116"/>
                          <a:pt x="1" y="116"/>
                        </a:cubicBezTo>
                        <a:cubicBezTo>
                          <a:pt x="1" y="117"/>
                          <a:pt x="1" y="119"/>
                          <a:pt x="1" y="120"/>
                        </a:cubicBezTo>
                        <a:cubicBezTo>
                          <a:pt x="1" y="120"/>
                          <a:pt x="3" y="122"/>
                          <a:pt x="4" y="123"/>
                        </a:cubicBezTo>
                        <a:cubicBezTo>
                          <a:pt x="5" y="123"/>
                          <a:pt x="3" y="125"/>
                          <a:pt x="3" y="126"/>
                        </a:cubicBezTo>
                        <a:cubicBezTo>
                          <a:pt x="3" y="127"/>
                          <a:pt x="5" y="129"/>
                          <a:pt x="6" y="130"/>
                        </a:cubicBezTo>
                        <a:cubicBezTo>
                          <a:pt x="6" y="131"/>
                          <a:pt x="7" y="130"/>
                          <a:pt x="8" y="129"/>
                        </a:cubicBezTo>
                        <a:cubicBezTo>
                          <a:pt x="9" y="128"/>
                          <a:pt x="10" y="130"/>
                          <a:pt x="10" y="131"/>
                        </a:cubicBezTo>
                        <a:cubicBezTo>
                          <a:pt x="10" y="132"/>
                          <a:pt x="11" y="133"/>
                          <a:pt x="12" y="134"/>
                        </a:cubicBezTo>
                        <a:cubicBezTo>
                          <a:pt x="13" y="135"/>
                          <a:pt x="16" y="135"/>
                          <a:pt x="16" y="134"/>
                        </a:cubicBezTo>
                        <a:cubicBezTo>
                          <a:pt x="17" y="133"/>
                          <a:pt x="17" y="137"/>
                          <a:pt x="17" y="138"/>
                        </a:cubicBezTo>
                        <a:cubicBezTo>
                          <a:pt x="17" y="139"/>
                          <a:pt x="17" y="140"/>
                          <a:pt x="17" y="141"/>
                        </a:cubicBezTo>
                        <a:cubicBezTo>
                          <a:pt x="17" y="142"/>
                          <a:pt x="17" y="143"/>
                          <a:pt x="18" y="144"/>
                        </a:cubicBezTo>
                        <a:cubicBezTo>
                          <a:pt x="19" y="146"/>
                          <a:pt x="20" y="147"/>
                          <a:pt x="22" y="146"/>
                        </a:cubicBezTo>
                        <a:cubicBezTo>
                          <a:pt x="22" y="146"/>
                          <a:pt x="23" y="143"/>
                          <a:pt x="23" y="144"/>
                        </a:cubicBezTo>
                        <a:cubicBezTo>
                          <a:pt x="24" y="144"/>
                          <a:pt x="26" y="145"/>
                          <a:pt x="27" y="144"/>
                        </a:cubicBezTo>
                        <a:cubicBezTo>
                          <a:pt x="27" y="144"/>
                          <a:pt x="31" y="139"/>
                          <a:pt x="32" y="139"/>
                        </a:cubicBezTo>
                        <a:cubicBezTo>
                          <a:pt x="32" y="139"/>
                          <a:pt x="33" y="138"/>
                          <a:pt x="33" y="137"/>
                        </a:cubicBezTo>
                        <a:cubicBezTo>
                          <a:pt x="33" y="136"/>
                          <a:pt x="33" y="134"/>
                          <a:pt x="33" y="134"/>
                        </a:cubicBezTo>
                        <a:cubicBezTo>
                          <a:pt x="34" y="134"/>
                          <a:pt x="35" y="133"/>
                          <a:pt x="35" y="132"/>
                        </a:cubicBezTo>
                        <a:cubicBezTo>
                          <a:pt x="35" y="131"/>
                          <a:pt x="35" y="130"/>
                          <a:pt x="35" y="130"/>
                        </a:cubicBezTo>
                        <a:cubicBezTo>
                          <a:pt x="35" y="130"/>
                          <a:pt x="37" y="130"/>
                          <a:pt x="38" y="131"/>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8" name="Freeform 45">
                    <a:extLst>
                      <a:ext uri="{FF2B5EF4-FFF2-40B4-BE49-F238E27FC236}">
                        <a16:creationId xmlns:a16="http://schemas.microsoft.com/office/drawing/2014/main" id="{822B3F4C-E99A-4033-B056-C6ABD1BCA05E}"/>
                      </a:ext>
                    </a:extLst>
                  </p:cNvPr>
                  <p:cNvSpPr>
                    <a:spLocks/>
                  </p:cNvSpPr>
                  <p:nvPr/>
                </p:nvSpPr>
                <p:spPr bwMode="auto">
                  <a:xfrm>
                    <a:off x="1763688" y="4509120"/>
                    <a:ext cx="765205" cy="960234"/>
                  </a:xfrm>
                  <a:custGeom>
                    <a:avLst/>
                    <a:gdLst>
                      <a:gd name="T0" fmla="*/ 70 w 173"/>
                      <a:gd name="T1" fmla="*/ 204 h 217"/>
                      <a:gd name="T2" fmla="*/ 64 w 173"/>
                      <a:gd name="T3" fmla="*/ 192 h 217"/>
                      <a:gd name="T4" fmla="*/ 67 w 173"/>
                      <a:gd name="T5" fmla="*/ 181 h 217"/>
                      <a:gd name="T6" fmla="*/ 64 w 173"/>
                      <a:gd name="T7" fmla="*/ 170 h 217"/>
                      <a:gd name="T8" fmla="*/ 59 w 173"/>
                      <a:gd name="T9" fmla="*/ 155 h 217"/>
                      <a:gd name="T10" fmla="*/ 58 w 173"/>
                      <a:gd name="T11" fmla="*/ 132 h 217"/>
                      <a:gd name="T12" fmla="*/ 65 w 173"/>
                      <a:gd name="T13" fmla="*/ 117 h 217"/>
                      <a:gd name="T14" fmla="*/ 53 w 173"/>
                      <a:gd name="T15" fmla="*/ 108 h 217"/>
                      <a:gd name="T16" fmla="*/ 40 w 173"/>
                      <a:gd name="T17" fmla="*/ 118 h 217"/>
                      <a:gd name="T18" fmla="*/ 33 w 173"/>
                      <a:gd name="T19" fmla="*/ 105 h 217"/>
                      <a:gd name="T20" fmla="*/ 19 w 173"/>
                      <a:gd name="T21" fmla="*/ 112 h 217"/>
                      <a:gd name="T22" fmla="*/ 13 w 173"/>
                      <a:gd name="T23" fmla="*/ 104 h 217"/>
                      <a:gd name="T24" fmla="*/ 12 w 173"/>
                      <a:gd name="T25" fmla="*/ 89 h 217"/>
                      <a:gd name="T26" fmla="*/ 1 w 173"/>
                      <a:gd name="T27" fmla="*/ 76 h 217"/>
                      <a:gd name="T28" fmla="*/ 4 w 173"/>
                      <a:gd name="T29" fmla="*/ 66 h 217"/>
                      <a:gd name="T30" fmla="*/ 7 w 173"/>
                      <a:gd name="T31" fmla="*/ 52 h 217"/>
                      <a:gd name="T32" fmla="*/ 25 w 173"/>
                      <a:gd name="T33" fmla="*/ 42 h 217"/>
                      <a:gd name="T34" fmla="*/ 39 w 173"/>
                      <a:gd name="T35" fmla="*/ 33 h 217"/>
                      <a:gd name="T36" fmla="*/ 47 w 173"/>
                      <a:gd name="T37" fmla="*/ 19 h 217"/>
                      <a:gd name="T38" fmla="*/ 66 w 173"/>
                      <a:gd name="T39" fmla="*/ 10 h 217"/>
                      <a:gd name="T40" fmla="*/ 79 w 173"/>
                      <a:gd name="T41" fmla="*/ 7 h 217"/>
                      <a:gd name="T42" fmla="*/ 88 w 173"/>
                      <a:gd name="T43" fmla="*/ 2 h 217"/>
                      <a:gd name="T44" fmla="*/ 85 w 173"/>
                      <a:gd name="T45" fmla="*/ 13 h 217"/>
                      <a:gd name="T46" fmla="*/ 81 w 173"/>
                      <a:gd name="T47" fmla="*/ 38 h 217"/>
                      <a:gd name="T48" fmla="*/ 89 w 173"/>
                      <a:gd name="T49" fmla="*/ 52 h 217"/>
                      <a:gd name="T50" fmla="*/ 97 w 173"/>
                      <a:gd name="T51" fmla="*/ 56 h 217"/>
                      <a:gd name="T52" fmla="*/ 109 w 173"/>
                      <a:gd name="T53" fmla="*/ 72 h 217"/>
                      <a:gd name="T54" fmla="*/ 125 w 173"/>
                      <a:gd name="T55" fmla="*/ 76 h 217"/>
                      <a:gd name="T56" fmla="*/ 129 w 173"/>
                      <a:gd name="T57" fmla="*/ 88 h 217"/>
                      <a:gd name="T58" fmla="*/ 142 w 173"/>
                      <a:gd name="T59" fmla="*/ 80 h 217"/>
                      <a:gd name="T60" fmla="*/ 157 w 173"/>
                      <a:gd name="T61" fmla="*/ 74 h 217"/>
                      <a:gd name="T62" fmla="*/ 173 w 173"/>
                      <a:gd name="T63" fmla="*/ 78 h 217"/>
                      <a:gd name="T64" fmla="*/ 156 w 173"/>
                      <a:gd name="T65" fmla="*/ 109 h 217"/>
                      <a:gd name="T66" fmla="*/ 157 w 173"/>
                      <a:gd name="T67" fmla="*/ 119 h 217"/>
                      <a:gd name="T68" fmla="*/ 147 w 173"/>
                      <a:gd name="T69" fmla="*/ 135 h 217"/>
                      <a:gd name="T70" fmla="*/ 149 w 173"/>
                      <a:gd name="T71" fmla="*/ 145 h 217"/>
                      <a:gd name="T72" fmla="*/ 151 w 173"/>
                      <a:gd name="T73" fmla="*/ 149 h 217"/>
                      <a:gd name="T74" fmla="*/ 145 w 173"/>
                      <a:gd name="T75" fmla="*/ 154 h 217"/>
                      <a:gd name="T76" fmla="*/ 124 w 173"/>
                      <a:gd name="T77" fmla="*/ 166 h 217"/>
                      <a:gd name="T78" fmla="*/ 108 w 173"/>
                      <a:gd name="T79" fmla="*/ 185 h 217"/>
                      <a:gd name="T80" fmla="*/ 97 w 173"/>
                      <a:gd name="T81" fmla="*/ 202 h 217"/>
                      <a:gd name="T82" fmla="*/ 85 w 173"/>
                      <a:gd name="T83" fmla="*/ 209 h 217"/>
                      <a:gd name="T84" fmla="*/ 74 w 173"/>
                      <a:gd name="T85"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217">
                        <a:moveTo>
                          <a:pt x="69" y="217"/>
                        </a:moveTo>
                        <a:cubicBezTo>
                          <a:pt x="70" y="212"/>
                          <a:pt x="66" y="210"/>
                          <a:pt x="67" y="209"/>
                        </a:cubicBezTo>
                        <a:cubicBezTo>
                          <a:pt x="67" y="208"/>
                          <a:pt x="71" y="205"/>
                          <a:pt x="70" y="204"/>
                        </a:cubicBezTo>
                        <a:cubicBezTo>
                          <a:pt x="69" y="203"/>
                          <a:pt x="64" y="202"/>
                          <a:pt x="66" y="200"/>
                        </a:cubicBezTo>
                        <a:cubicBezTo>
                          <a:pt x="67" y="199"/>
                          <a:pt x="68" y="198"/>
                          <a:pt x="67" y="197"/>
                        </a:cubicBezTo>
                        <a:cubicBezTo>
                          <a:pt x="66" y="197"/>
                          <a:pt x="63" y="193"/>
                          <a:pt x="64" y="192"/>
                        </a:cubicBezTo>
                        <a:cubicBezTo>
                          <a:pt x="64" y="191"/>
                          <a:pt x="67" y="189"/>
                          <a:pt x="67" y="188"/>
                        </a:cubicBezTo>
                        <a:cubicBezTo>
                          <a:pt x="67" y="187"/>
                          <a:pt x="66" y="185"/>
                          <a:pt x="66" y="184"/>
                        </a:cubicBezTo>
                        <a:cubicBezTo>
                          <a:pt x="67" y="184"/>
                          <a:pt x="68" y="182"/>
                          <a:pt x="67" y="181"/>
                        </a:cubicBezTo>
                        <a:cubicBezTo>
                          <a:pt x="66" y="180"/>
                          <a:pt x="64" y="179"/>
                          <a:pt x="64" y="178"/>
                        </a:cubicBezTo>
                        <a:cubicBezTo>
                          <a:pt x="64" y="177"/>
                          <a:pt x="62" y="174"/>
                          <a:pt x="63" y="174"/>
                        </a:cubicBezTo>
                        <a:cubicBezTo>
                          <a:pt x="64" y="173"/>
                          <a:pt x="65" y="170"/>
                          <a:pt x="64" y="170"/>
                        </a:cubicBezTo>
                        <a:cubicBezTo>
                          <a:pt x="64" y="169"/>
                          <a:pt x="62" y="167"/>
                          <a:pt x="61" y="167"/>
                        </a:cubicBezTo>
                        <a:cubicBezTo>
                          <a:pt x="61" y="167"/>
                          <a:pt x="59" y="166"/>
                          <a:pt x="59" y="165"/>
                        </a:cubicBezTo>
                        <a:cubicBezTo>
                          <a:pt x="59" y="164"/>
                          <a:pt x="60" y="155"/>
                          <a:pt x="59" y="155"/>
                        </a:cubicBezTo>
                        <a:cubicBezTo>
                          <a:pt x="58" y="155"/>
                          <a:pt x="56" y="154"/>
                          <a:pt x="55" y="151"/>
                        </a:cubicBezTo>
                        <a:cubicBezTo>
                          <a:pt x="54" y="149"/>
                          <a:pt x="54" y="138"/>
                          <a:pt x="55" y="137"/>
                        </a:cubicBezTo>
                        <a:cubicBezTo>
                          <a:pt x="56" y="137"/>
                          <a:pt x="58" y="134"/>
                          <a:pt x="58" y="132"/>
                        </a:cubicBezTo>
                        <a:cubicBezTo>
                          <a:pt x="58" y="130"/>
                          <a:pt x="60" y="128"/>
                          <a:pt x="60" y="126"/>
                        </a:cubicBezTo>
                        <a:cubicBezTo>
                          <a:pt x="61" y="123"/>
                          <a:pt x="61" y="121"/>
                          <a:pt x="61" y="121"/>
                        </a:cubicBezTo>
                        <a:cubicBezTo>
                          <a:pt x="62" y="120"/>
                          <a:pt x="66" y="118"/>
                          <a:pt x="65" y="117"/>
                        </a:cubicBezTo>
                        <a:cubicBezTo>
                          <a:pt x="64" y="116"/>
                          <a:pt x="60" y="111"/>
                          <a:pt x="60" y="111"/>
                        </a:cubicBezTo>
                        <a:cubicBezTo>
                          <a:pt x="60" y="110"/>
                          <a:pt x="58" y="107"/>
                          <a:pt x="57" y="107"/>
                        </a:cubicBezTo>
                        <a:cubicBezTo>
                          <a:pt x="56" y="107"/>
                          <a:pt x="54" y="107"/>
                          <a:pt x="53" y="108"/>
                        </a:cubicBezTo>
                        <a:cubicBezTo>
                          <a:pt x="52" y="110"/>
                          <a:pt x="49" y="117"/>
                          <a:pt x="49" y="118"/>
                        </a:cubicBezTo>
                        <a:cubicBezTo>
                          <a:pt x="49" y="119"/>
                          <a:pt x="46" y="122"/>
                          <a:pt x="45" y="121"/>
                        </a:cubicBezTo>
                        <a:cubicBezTo>
                          <a:pt x="44" y="120"/>
                          <a:pt x="40" y="120"/>
                          <a:pt x="40" y="118"/>
                        </a:cubicBezTo>
                        <a:cubicBezTo>
                          <a:pt x="40" y="117"/>
                          <a:pt x="39" y="115"/>
                          <a:pt x="38" y="114"/>
                        </a:cubicBezTo>
                        <a:cubicBezTo>
                          <a:pt x="38" y="113"/>
                          <a:pt x="35" y="112"/>
                          <a:pt x="35" y="111"/>
                        </a:cubicBezTo>
                        <a:cubicBezTo>
                          <a:pt x="35" y="109"/>
                          <a:pt x="35" y="106"/>
                          <a:pt x="33" y="105"/>
                        </a:cubicBezTo>
                        <a:cubicBezTo>
                          <a:pt x="32" y="105"/>
                          <a:pt x="28" y="108"/>
                          <a:pt x="27" y="109"/>
                        </a:cubicBezTo>
                        <a:cubicBezTo>
                          <a:pt x="26" y="110"/>
                          <a:pt x="24" y="112"/>
                          <a:pt x="23" y="112"/>
                        </a:cubicBezTo>
                        <a:cubicBezTo>
                          <a:pt x="22" y="112"/>
                          <a:pt x="20" y="112"/>
                          <a:pt x="19" y="112"/>
                        </a:cubicBezTo>
                        <a:cubicBezTo>
                          <a:pt x="18" y="113"/>
                          <a:pt x="16" y="113"/>
                          <a:pt x="15" y="112"/>
                        </a:cubicBezTo>
                        <a:cubicBezTo>
                          <a:pt x="15" y="112"/>
                          <a:pt x="13" y="110"/>
                          <a:pt x="13" y="109"/>
                        </a:cubicBezTo>
                        <a:cubicBezTo>
                          <a:pt x="13" y="108"/>
                          <a:pt x="14" y="106"/>
                          <a:pt x="13" y="104"/>
                        </a:cubicBezTo>
                        <a:cubicBezTo>
                          <a:pt x="12" y="103"/>
                          <a:pt x="8" y="101"/>
                          <a:pt x="9" y="100"/>
                        </a:cubicBezTo>
                        <a:cubicBezTo>
                          <a:pt x="9" y="98"/>
                          <a:pt x="9" y="94"/>
                          <a:pt x="10" y="93"/>
                        </a:cubicBezTo>
                        <a:cubicBezTo>
                          <a:pt x="11" y="92"/>
                          <a:pt x="13" y="90"/>
                          <a:pt x="12" y="89"/>
                        </a:cubicBezTo>
                        <a:cubicBezTo>
                          <a:pt x="11" y="88"/>
                          <a:pt x="8" y="89"/>
                          <a:pt x="7" y="88"/>
                        </a:cubicBezTo>
                        <a:cubicBezTo>
                          <a:pt x="7" y="87"/>
                          <a:pt x="3" y="82"/>
                          <a:pt x="2" y="80"/>
                        </a:cubicBezTo>
                        <a:cubicBezTo>
                          <a:pt x="2" y="79"/>
                          <a:pt x="0" y="76"/>
                          <a:pt x="1" y="76"/>
                        </a:cubicBezTo>
                        <a:cubicBezTo>
                          <a:pt x="2" y="75"/>
                          <a:pt x="4" y="73"/>
                          <a:pt x="4" y="72"/>
                        </a:cubicBezTo>
                        <a:cubicBezTo>
                          <a:pt x="4" y="72"/>
                          <a:pt x="4" y="70"/>
                          <a:pt x="5" y="69"/>
                        </a:cubicBezTo>
                        <a:cubicBezTo>
                          <a:pt x="6" y="69"/>
                          <a:pt x="5" y="67"/>
                          <a:pt x="4" y="66"/>
                        </a:cubicBezTo>
                        <a:cubicBezTo>
                          <a:pt x="4" y="66"/>
                          <a:pt x="2" y="64"/>
                          <a:pt x="3" y="63"/>
                        </a:cubicBezTo>
                        <a:cubicBezTo>
                          <a:pt x="4" y="62"/>
                          <a:pt x="5" y="59"/>
                          <a:pt x="5" y="57"/>
                        </a:cubicBezTo>
                        <a:cubicBezTo>
                          <a:pt x="5" y="56"/>
                          <a:pt x="5" y="53"/>
                          <a:pt x="7" y="52"/>
                        </a:cubicBezTo>
                        <a:cubicBezTo>
                          <a:pt x="8" y="51"/>
                          <a:pt x="12" y="47"/>
                          <a:pt x="12" y="46"/>
                        </a:cubicBezTo>
                        <a:cubicBezTo>
                          <a:pt x="14" y="46"/>
                          <a:pt x="19" y="46"/>
                          <a:pt x="19" y="46"/>
                        </a:cubicBezTo>
                        <a:cubicBezTo>
                          <a:pt x="20" y="45"/>
                          <a:pt x="25" y="42"/>
                          <a:pt x="25" y="42"/>
                        </a:cubicBezTo>
                        <a:cubicBezTo>
                          <a:pt x="26" y="42"/>
                          <a:pt x="30" y="37"/>
                          <a:pt x="31" y="38"/>
                        </a:cubicBezTo>
                        <a:cubicBezTo>
                          <a:pt x="32" y="39"/>
                          <a:pt x="34" y="40"/>
                          <a:pt x="35" y="39"/>
                        </a:cubicBezTo>
                        <a:cubicBezTo>
                          <a:pt x="35" y="38"/>
                          <a:pt x="39" y="34"/>
                          <a:pt x="39" y="33"/>
                        </a:cubicBezTo>
                        <a:cubicBezTo>
                          <a:pt x="39" y="32"/>
                          <a:pt x="39" y="29"/>
                          <a:pt x="40" y="29"/>
                        </a:cubicBezTo>
                        <a:cubicBezTo>
                          <a:pt x="41" y="29"/>
                          <a:pt x="40" y="26"/>
                          <a:pt x="42" y="25"/>
                        </a:cubicBezTo>
                        <a:cubicBezTo>
                          <a:pt x="43" y="24"/>
                          <a:pt x="47" y="20"/>
                          <a:pt x="47" y="19"/>
                        </a:cubicBezTo>
                        <a:cubicBezTo>
                          <a:pt x="47" y="18"/>
                          <a:pt x="54" y="11"/>
                          <a:pt x="55" y="12"/>
                        </a:cubicBezTo>
                        <a:cubicBezTo>
                          <a:pt x="56" y="12"/>
                          <a:pt x="57" y="15"/>
                          <a:pt x="60" y="14"/>
                        </a:cubicBezTo>
                        <a:cubicBezTo>
                          <a:pt x="62" y="14"/>
                          <a:pt x="65" y="9"/>
                          <a:pt x="66" y="10"/>
                        </a:cubicBezTo>
                        <a:cubicBezTo>
                          <a:pt x="67" y="11"/>
                          <a:pt x="70" y="15"/>
                          <a:pt x="71" y="14"/>
                        </a:cubicBezTo>
                        <a:cubicBezTo>
                          <a:pt x="71" y="14"/>
                          <a:pt x="74" y="10"/>
                          <a:pt x="75" y="10"/>
                        </a:cubicBezTo>
                        <a:cubicBezTo>
                          <a:pt x="76" y="10"/>
                          <a:pt x="78" y="8"/>
                          <a:pt x="79" y="7"/>
                        </a:cubicBezTo>
                        <a:cubicBezTo>
                          <a:pt x="81" y="6"/>
                          <a:pt x="82" y="3"/>
                          <a:pt x="82" y="2"/>
                        </a:cubicBezTo>
                        <a:cubicBezTo>
                          <a:pt x="82" y="2"/>
                          <a:pt x="83" y="0"/>
                          <a:pt x="83" y="0"/>
                        </a:cubicBezTo>
                        <a:cubicBezTo>
                          <a:pt x="84" y="0"/>
                          <a:pt x="87" y="1"/>
                          <a:pt x="88" y="2"/>
                        </a:cubicBezTo>
                        <a:cubicBezTo>
                          <a:pt x="87" y="3"/>
                          <a:pt x="89" y="6"/>
                          <a:pt x="89" y="6"/>
                        </a:cubicBezTo>
                        <a:cubicBezTo>
                          <a:pt x="89" y="8"/>
                          <a:pt x="89" y="9"/>
                          <a:pt x="87" y="9"/>
                        </a:cubicBezTo>
                        <a:cubicBezTo>
                          <a:pt x="86" y="9"/>
                          <a:pt x="85" y="12"/>
                          <a:pt x="85" y="13"/>
                        </a:cubicBezTo>
                        <a:cubicBezTo>
                          <a:pt x="85" y="15"/>
                          <a:pt x="83" y="18"/>
                          <a:pt x="82" y="19"/>
                        </a:cubicBezTo>
                        <a:cubicBezTo>
                          <a:pt x="80" y="20"/>
                          <a:pt x="80" y="23"/>
                          <a:pt x="81" y="26"/>
                        </a:cubicBezTo>
                        <a:cubicBezTo>
                          <a:pt x="83" y="28"/>
                          <a:pt x="82" y="35"/>
                          <a:pt x="81" y="38"/>
                        </a:cubicBezTo>
                        <a:cubicBezTo>
                          <a:pt x="80" y="40"/>
                          <a:pt x="84" y="42"/>
                          <a:pt x="86" y="42"/>
                        </a:cubicBezTo>
                        <a:cubicBezTo>
                          <a:pt x="87" y="41"/>
                          <a:pt x="88" y="46"/>
                          <a:pt x="87" y="48"/>
                        </a:cubicBezTo>
                        <a:cubicBezTo>
                          <a:pt x="87" y="50"/>
                          <a:pt x="88" y="51"/>
                          <a:pt x="89" y="52"/>
                        </a:cubicBezTo>
                        <a:cubicBezTo>
                          <a:pt x="91" y="53"/>
                          <a:pt x="91" y="50"/>
                          <a:pt x="92" y="49"/>
                        </a:cubicBezTo>
                        <a:cubicBezTo>
                          <a:pt x="92" y="48"/>
                          <a:pt x="94" y="53"/>
                          <a:pt x="94" y="54"/>
                        </a:cubicBezTo>
                        <a:cubicBezTo>
                          <a:pt x="95" y="55"/>
                          <a:pt x="96" y="55"/>
                          <a:pt x="97" y="56"/>
                        </a:cubicBezTo>
                        <a:cubicBezTo>
                          <a:pt x="98" y="57"/>
                          <a:pt x="101" y="55"/>
                          <a:pt x="103" y="56"/>
                        </a:cubicBezTo>
                        <a:cubicBezTo>
                          <a:pt x="104" y="56"/>
                          <a:pt x="107" y="62"/>
                          <a:pt x="107" y="64"/>
                        </a:cubicBezTo>
                        <a:cubicBezTo>
                          <a:pt x="107" y="67"/>
                          <a:pt x="109" y="70"/>
                          <a:pt x="109" y="72"/>
                        </a:cubicBezTo>
                        <a:cubicBezTo>
                          <a:pt x="110" y="74"/>
                          <a:pt x="113" y="76"/>
                          <a:pt x="114" y="78"/>
                        </a:cubicBezTo>
                        <a:cubicBezTo>
                          <a:pt x="115" y="80"/>
                          <a:pt x="119" y="78"/>
                          <a:pt x="120" y="78"/>
                        </a:cubicBezTo>
                        <a:cubicBezTo>
                          <a:pt x="121" y="78"/>
                          <a:pt x="123" y="77"/>
                          <a:pt x="125" y="76"/>
                        </a:cubicBezTo>
                        <a:cubicBezTo>
                          <a:pt x="126" y="74"/>
                          <a:pt x="127" y="76"/>
                          <a:pt x="128" y="77"/>
                        </a:cubicBezTo>
                        <a:cubicBezTo>
                          <a:pt x="129" y="78"/>
                          <a:pt x="127" y="81"/>
                          <a:pt x="127" y="83"/>
                        </a:cubicBezTo>
                        <a:cubicBezTo>
                          <a:pt x="127" y="84"/>
                          <a:pt x="129" y="86"/>
                          <a:pt x="129" y="88"/>
                        </a:cubicBezTo>
                        <a:cubicBezTo>
                          <a:pt x="130" y="90"/>
                          <a:pt x="132" y="87"/>
                          <a:pt x="134" y="87"/>
                        </a:cubicBezTo>
                        <a:cubicBezTo>
                          <a:pt x="135" y="87"/>
                          <a:pt x="136" y="84"/>
                          <a:pt x="137" y="83"/>
                        </a:cubicBezTo>
                        <a:cubicBezTo>
                          <a:pt x="138" y="82"/>
                          <a:pt x="140" y="81"/>
                          <a:pt x="142" y="80"/>
                        </a:cubicBezTo>
                        <a:cubicBezTo>
                          <a:pt x="144" y="79"/>
                          <a:pt x="145" y="76"/>
                          <a:pt x="146" y="75"/>
                        </a:cubicBezTo>
                        <a:cubicBezTo>
                          <a:pt x="147" y="74"/>
                          <a:pt x="150" y="75"/>
                          <a:pt x="152" y="75"/>
                        </a:cubicBezTo>
                        <a:cubicBezTo>
                          <a:pt x="153" y="76"/>
                          <a:pt x="155" y="74"/>
                          <a:pt x="157" y="74"/>
                        </a:cubicBezTo>
                        <a:cubicBezTo>
                          <a:pt x="159" y="73"/>
                          <a:pt x="161" y="74"/>
                          <a:pt x="161" y="74"/>
                        </a:cubicBezTo>
                        <a:cubicBezTo>
                          <a:pt x="161" y="74"/>
                          <a:pt x="165" y="76"/>
                          <a:pt x="165" y="76"/>
                        </a:cubicBezTo>
                        <a:cubicBezTo>
                          <a:pt x="166" y="76"/>
                          <a:pt x="172" y="78"/>
                          <a:pt x="173" y="78"/>
                        </a:cubicBezTo>
                        <a:cubicBezTo>
                          <a:pt x="173" y="83"/>
                          <a:pt x="166" y="89"/>
                          <a:pt x="166" y="90"/>
                        </a:cubicBezTo>
                        <a:cubicBezTo>
                          <a:pt x="166" y="91"/>
                          <a:pt x="161" y="94"/>
                          <a:pt x="160" y="96"/>
                        </a:cubicBezTo>
                        <a:cubicBezTo>
                          <a:pt x="160" y="98"/>
                          <a:pt x="156" y="108"/>
                          <a:pt x="156" y="109"/>
                        </a:cubicBezTo>
                        <a:cubicBezTo>
                          <a:pt x="156" y="111"/>
                          <a:pt x="157" y="111"/>
                          <a:pt x="158" y="112"/>
                        </a:cubicBezTo>
                        <a:cubicBezTo>
                          <a:pt x="159" y="112"/>
                          <a:pt x="157" y="115"/>
                          <a:pt x="156" y="116"/>
                        </a:cubicBezTo>
                        <a:cubicBezTo>
                          <a:pt x="154" y="117"/>
                          <a:pt x="156" y="118"/>
                          <a:pt x="157" y="119"/>
                        </a:cubicBezTo>
                        <a:cubicBezTo>
                          <a:pt x="157" y="120"/>
                          <a:pt x="156" y="121"/>
                          <a:pt x="154" y="123"/>
                        </a:cubicBezTo>
                        <a:cubicBezTo>
                          <a:pt x="153" y="124"/>
                          <a:pt x="151" y="127"/>
                          <a:pt x="151" y="129"/>
                        </a:cubicBezTo>
                        <a:cubicBezTo>
                          <a:pt x="151" y="130"/>
                          <a:pt x="147" y="134"/>
                          <a:pt x="147" y="135"/>
                        </a:cubicBezTo>
                        <a:cubicBezTo>
                          <a:pt x="147" y="136"/>
                          <a:pt x="141" y="140"/>
                          <a:pt x="142" y="141"/>
                        </a:cubicBezTo>
                        <a:cubicBezTo>
                          <a:pt x="142" y="142"/>
                          <a:pt x="147" y="142"/>
                          <a:pt x="148" y="142"/>
                        </a:cubicBezTo>
                        <a:cubicBezTo>
                          <a:pt x="149" y="142"/>
                          <a:pt x="150" y="144"/>
                          <a:pt x="149" y="145"/>
                        </a:cubicBezTo>
                        <a:cubicBezTo>
                          <a:pt x="147" y="145"/>
                          <a:pt x="144" y="147"/>
                          <a:pt x="144" y="149"/>
                        </a:cubicBezTo>
                        <a:cubicBezTo>
                          <a:pt x="143" y="152"/>
                          <a:pt x="151" y="145"/>
                          <a:pt x="152" y="146"/>
                        </a:cubicBezTo>
                        <a:cubicBezTo>
                          <a:pt x="153" y="147"/>
                          <a:pt x="151" y="148"/>
                          <a:pt x="151" y="149"/>
                        </a:cubicBezTo>
                        <a:cubicBezTo>
                          <a:pt x="150" y="150"/>
                          <a:pt x="151" y="150"/>
                          <a:pt x="152" y="150"/>
                        </a:cubicBezTo>
                        <a:cubicBezTo>
                          <a:pt x="154" y="151"/>
                          <a:pt x="150" y="152"/>
                          <a:pt x="149" y="153"/>
                        </a:cubicBezTo>
                        <a:cubicBezTo>
                          <a:pt x="148" y="154"/>
                          <a:pt x="146" y="154"/>
                          <a:pt x="145" y="154"/>
                        </a:cubicBezTo>
                        <a:cubicBezTo>
                          <a:pt x="143" y="153"/>
                          <a:pt x="140" y="156"/>
                          <a:pt x="138" y="156"/>
                        </a:cubicBezTo>
                        <a:cubicBezTo>
                          <a:pt x="136" y="156"/>
                          <a:pt x="133" y="157"/>
                          <a:pt x="132" y="157"/>
                        </a:cubicBezTo>
                        <a:cubicBezTo>
                          <a:pt x="130" y="157"/>
                          <a:pt x="125" y="164"/>
                          <a:pt x="124" y="166"/>
                        </a:cubicBezTo>
                        <a:cubicBezTo>
                          <a:pt x="122" y="167"/>
                          <a:pt x="122" y="172"/>
                          <a:pt x="122" y="174"/>
                        </a:cubicBezTo>
                        <a:cubicBezTo>
                          <a:pt x="122" y="176"/>
                          <a:pt x="118" y="178"/>
                          <a:pt x="115" y="180"/>
                        </a:cubicBezTo>
                        <a:cubicBezTo>
                          <a:pt x="113" y="182"/>
                          <a:pt x="109" y="184"/>
                          <a:pt x="108" y="185"/>
                        </a:cubicBezTo>
                        <a:cubicBezTo>
                          <a:pt x="106" y="187"/>
                          <a:pt x="100" y="192"/>
                          <a:pt x="99" y="192"/>
                        </a:cubicBezTo>
                        <a:cubicBezTo>
                          <a:pt x="99" y="193"/>
                          <a:pt x="100" y="197"/>
                          <a:pt x="101" y="198"/>
                        </a:cubicBezTo>
                        <a:cubicBezTo>
                          <a:pt x="101" y="200"/>
                          <a:pt x="98" y="203"/>
                          <a:pt x="97" y="202"/>
                        </a:cubicBezTo>
                        <a:cubicBezTo>
                          <a:pt x="96" y="201"/>
                          <a:pt x="95" y="203"/>
                          <a:pt x="95" y="204"/>
                        </a:cubicBezTo>
                        <a:cubicBezTo>
                          <a:pt x="95" y="205"/>
                          <a:pt x="91" y="208"/>
                          <a:pt x="90" y="210"/>
                        </a:cubicBezTo>
                        <a:cubicBezTo>
                          <a:pt x="88" y="211"/>
                          <a:pt x="87" y="210"/>
                          <a:pt x="85" y="209"/>
                        </a:cubicBezTo>
                        <a:cubicBezTo>
                          <a:pt x="84" y="208"/>
                          <a:pt x="82" y="213"/>
                          <a:pt x="81" y="213"/>
                        </a:cubicBezTo>
                        <a:cubicBezTo>
                          <a:pt x="80" y="213"/>
                          <a:pt x="77" y="214"/>
                          <a:pt x="78" y="215"/>
                        </a:cubicBezTo>
                        <a:cubicBezTo>
                          <a:pt x="78" y="216"/>
                          <a:pt x="76" y="216"/>
                          <a:pt x="74" y="215"/>
                        </a:cubicBezTo>
                        <a:cubicBezTo>
                          <a:pt x="73" y="214"/>
                          <a:pt x="71" y="217"/>
                          <a:pt x="69" y="217"/>
                        </a:cubicBezTo>
                        <a:close/>
                      </a:path>
                    </a:pathLst>
                  </a:custGeom>
                  <a:solidFill>
                    <a:srgbClr val="849E8C"/>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9" name="Freeform 46">
                    <a:extLst>
                      <a:ext uri="{FF2B5EF4-FFF2-40B4-BE49-F238E27FC236}">
                        <a16:creationId xmlns:a16="http://schemas.microsoft.com/office/drawing/2014/main" id="{A1F54122-F7BA-49EC-80C4-35AC82B2FCBE}"/>
                      </a:ext>
                    </a:extLst>
                  </p:cNvPr>
                  <p:cNvSpPr>
                    <a:spLocks/>
                  </p:cNvSpPr>
                  <p:nvPr/>
                </p:nvSpPr>
                <p:spPr bwMode="auto">
                  <a:xfrm>
                    <a:off x="3843622" y="2652896"/>
                    <a:ext cx="548377" cy="649334"/>
                  </a:xfrm>
                  <a:custGeom>
                    <a:avLst/>
                    <a:gdLst>
                      <a:gd name="T0" fmla="*/ 114 w 124"/>
                      <a:gd name="T1" fmla="*/ 32 h 147"/>
                      <a:gd name="T2" fmla="*/ 109 w 124"/>
                      <a:gd name="T3" fmla="*/ 29 h 147"/>
                      <a:gd name="T4" fmla="*/ 103 w 124"/>
                      <a:gd name="T5" fmla="*/ 24 h 147"/>
                      <a:gd name="T6" fmla="*/ 97 w 124"/>
                      <a:gd name="T7" fmla="*/ 20 h 147"/>
                      <a:gd name="T8" fmla="*/ 92 w 124"/>
                      <a:gd name="T9" fmla="*/ 12 h 147"/>
                      <a:gd name="T10" fmla="*/ 91 w 124"/>
                      <a:gd name="T11" fmla="*/ 7 h 147"/>
                      <a:gd name="T12" fmla="*/ 82 w 124"/>
                      <a:gd name="T13" fmla="*/ 4 h 147"/>
                      <a:gd name="T14" fmla="*/ 76 w 124"/>
                      <a:gd name="T15" fmla="*/ 4 h 147"/>
                      <a:gd name="T16" fmla="*/ 70 w 124"/>
                      <a:gd name="T17" fmla="*/ 3 h 147"/>
                      <a:gd name="T18" fmla="*/ 64 w 124"/>
                      <a:gd name="T19" fmla="*/ 6 h 147"/>
                      <a:gd name="T20" fmla="*/ 56 w 124"/>
                      <a:gd name="T21" fmla="*/ 6 h 147"/>
                      <a:gd name="T22" fmla="*/ 50 w 124"/>
                      <a:gd name="T23" fmla="*/ 7 h 147"/>
                      <a:gd name="T24" fmla="*/ 44 w 124"/>
                      <a:gd name="T25" fmla="*/ 15 h 147"/>
                      <a:gd name="T26" fmla="*/ 40 w 124"/>
                      <a:gd name="T27" fmla="*/ 17 h 147"/>
                      <a:gd name="T28" fmla="*/ 34 w 124"/>
                      <a:gd name="T29" fmla="*/ 15 h 147"/>
                      <a:gd name="T30" fmla="*/ 29 w 124"/>
                      <a:gd name="T31" fmla="*/ 23 h 147"/>
                      <a:gd name="T32" fmla="*/ 27 w 124"/>
                      <a:gd name="T33" fmla="*/ 32 h 147"/>
                      <a:gd name="T34" fmla="*/ 16 w 124"/>
                      <a:gd name="T35" fmla="*/ 22 h 147"/>
                      <a:gd name="T36" fmla="*/ 11 w 124"/>
                      <a:gd name="T37" fmla="*/ 32 h 147"/>
                      <a:gd name="T38" fmla="*/ 8 w 124"/>
                      <a:gd name="T39" fmla="*/ 37 h 147"/>
                      <a:gd name="T40" fmla="*/ 4 w 124"/>
                      <a:gd name="T41" fmla="*/ 47 h 147"/>
                      <a:gd name="T42" fmla="*/ 6 w 124"/>
                      <a:gd name="T43" fmla="*/ 56 h 147"/>
                      <a:gd name="T44" fmla="*/ 3 w 124"/>
                      <a:gd name="T45" fmla="*/ 61 h 147"/>
                      <a:gd name="T46" fmla="*/ 7 w 124"/>
                      <a:gd name="T47" fmla="*/ 69 h 147"/>
                      <a:gd name="T48" fmla="*/ 7 w 124"/>
                      <a:gd name="T49" fmla="*/ 77 h 147"/>
                      <a:gd name="T50" fmla="*/ 9 w 124"/>
                      <a:gd name="T51" fmla="*/ 84 h 147"/>
                      <a:gd name="T52" fmla="*/ 6 w 124"/>
                      <a:gd name="T53" fmla="*/ 96 h 147"/>
                      <a:gd name="T54" fmla="*/ 4 w 124"/>
                      <a:gd name="T55" fmla="*/ 104 h 147"/>
                      <a:gd name="T56" fmla="*/ 4 w 124"/>
                      <a:gd name="T57" fmla="*/ 112 h 147"/>
                      <a:gd name="T58" fmla="*/ 16 w 124"/>
                      <a:gd name="T59" fmla="*/ 119 h 147"/>
                      <a:gd name="T60" fmla="*/ 17 w 124"/>
                      <a:gd name="T61" fmla="*/ 127 h 147"/>
                      <a:gd name="T62" fmla="*/ 17 w 124"/>
                      <a:gd name="T63" fmla="*/ 139 h 147"/>
                      <a:gd name="T64" fmla="*/ 25 w 124"/>
                      <a:gd name="T65" fmla="*/ 143 h 147"/>
                      <a:gd name="T66" fmla="*/ 34 w 124"/>
                      <a:gd name="T67" fmla="*/ 140 h 147"/>
                      <a:gd name="T68" fmla="*/ 45 w 124"/>
                      <a:gd name="T69" fmla="*/ 128 h 147"/>
                      <a:gd name="T70" fmla="*/ 54 w 124"/>
                      <a:gd name="T71" fmla="*/ 109 h 147"/>
                      <a:gd name="T72" fmla="*/ 61 w 124"/>
                      <a:gd name="T73" fmla="*/ 91 h 147"/>
                      <a:gd name="T74" fmla="*/ 60 w 124"/>
                      <a:gd name="T75" fmla="*/ 85 h 147"/>
                      <a:gd name="T76" fmla="*/ 55 w 124"/>
                      <a:gd name="T77" fmla="*/ 71 h 147"/>
                      <a:gd name="T78" fmla="*/ 56 w 124"/>
                      <a:gd name="T79" fmla="*/ 60 h 147"/>
                      <a:gd name="T80" fmla="*/ 69 w 124"/>
                      <a:gd name="T81" fmla="*/ 46 h 147"/>
                      <a:gd name="T82" fmla="*/ 108 w 124"/>
                      <a:gd name="T83" fmla="*/ 41 h 147"/>
                      <a:gd name="T84" fmla="*/ 114 w 124"/>
                      <a:gd name="T85" fmla="*/ 44 h 147"/>
                      <a:gd name="T86" fmla="*/ 113 w 124"/>
                      <a:gd name="T87" fmla="*/ 53 h 147"/>
                      <a:gd name="T88" fmla="*/ 116 w 124"/>
                      <a:gd name="T89" fmla="*/ 57 h 147"/>
                      <a:gd name="T90" fmla="*/ 121 w 124"/>
                      <a:gd name="T91" fmla="*/ 48 h 147"/>
                      <a:gd name="T92" fmla="*/ 118 w 124"/>
                      <a:gd name="T93" fmla="*/ 4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4" h="147">
                        <a:moveTo>
                          <a:pt x="117" y="34"/>
                        </a:moveTo>
                        <a:cubicBezTo>
                          <a:pt x="115" y="34"/>
                          <a:pt x="114" y="33"/>
                          <a:pt x="114" y="32"/>
                        </a:cubicBezTo>
                        <a:cubicBezTo>
                          <a:pt x="114" y="31"/>
                          <a:pt x="113" y="28"/>
                          <a:pt x="112" y="29"/>
                        </a:cubicBezTo>
                        <a:cubicBezTo>
                          <a:pt x="112" y="29"/>
                          <a:pt x="110" y="30"/>
                          <a:pt x="109" y="29"/>
                        </a:cubicBezTo>
                        <a:cubicBezTo>
                          <a:pt x="107" y="28"/>
                          <a:pt x="104" y="29"/>
                          <a:pt x="104" y="28"/>
                        </a:cubicBezTo>
                        <a:cubicBezTo>
                          <a:pt x="104" y="27"/>
                          <a:pt x="104" y="24"/>
                          <a:pt x="103" y="24"/>
                        </a:cubicBezTo>
                        <a:cubicBezTo>
                          <a:pt x="101" y="24"/>
                          <a:pt x="99" y="24"/>
                          <a:pt x="99" y="23"/>
                        </a:cubicBezTo>
                        <a:cubicBezTo>
                          <a:pt x="99" y="22"/>
                          <a:pt x="99" y="20"/>
                          <a:pt x="97" y="20"/>
                        </a:cubicBezTo>
                        <a:cubicBezTo>
                          <a:pt x="96" y="19"/>
                          <a:pt x="95" y="19"/>
                          <a:pt x="94" y="18"/>
                        </a:cubicBezTo>
                        <a:cubicBezTo>
                          <a:pt x="93" y="16"/>
                          <a:pt x="93" y="12"/>
                          <a:pt x="92" y="12"/>
                        </a:cubicBezTo>
                        <a:cubicBezTo>
                          <a:pt x="91" y="12"/>
                          <a:pt x="89" y="11"/>
                          <a:pt x="89" y="10"/>
                        </a:cubicBezTo>
                        <a:cubicBezTo>
                          <a:pt x="90" y="9"/>
                          <a:pt x="92" y="8"/>
                          <a:pt x="91" y="7"/>
                        </a:cubicBezTo>
                        <a:cubicBezTo>
                          <a:pt x="90" y="6"/>
                          <a:pt x="90" y="5"/>
                          <a:pt x="88" y="5"/>
                        </a:cubicBezTo>
                        <a:cubicBezTo>
                          <a:pt x="86" y="5"/>
                          <a:pt x="82" y="2"/>
                          <a:pt x="82" y="4"/>
                        </a:cubicBezTo>
                        <a:cubicBezTo>
                          <a:pt x="82" y="5"/>
                          <a:pt x="83" y="8"/>
                          <a:pt x="82" y="7"/>
                        </a:cubicBezTo>
                        <a:cubicBezTo>
                          <a:pt x="81" y="6"/>
                          <a:pt x="77" y="4"/>
                          <a:pt x="76" y="4"/>
                        </a:cubicBezTo>
                        <a:cubicBezTo>
                          <a:pt x="75" y="3"/>
                          <a:pt x="73" y="3"/>
                          <a:pt x="73" y="0"/>
                        </a:cubicBezTo>
                        <a:cubicBezTo>
                          <a:pt x="72" y="0"/>
                          <a:pt x="70" y="3"/>
                          <a:pt x="70" y="3"/>
                        </a:cubicBezTo>
                        <a:cubicBezTo>
                          <a:pt x="70" y="4"/>
                          <a:pt x="68" y="3"/>
                          <a:pt x="67" y="3"/>
                        </a:cubicBezTo>
                        <a:cubicBezTo>
                          <a:pt x="66" y="3"/>
                          <a:pt x="64" y="5"/>
                          <a:pt x="64" y="6"/>
                        </a:cubicBezTo>
                        <a:cubicBezTo>
                          <a:pt x="64" y="8"/>
                          <a:pt x="62" y="9"/>
                          <a:pt x="61" y="10"/>
                        </a:cubicBezTo>
                        <a:cubicBezTo>
                          <a:pt x="61" y="10"/>
                          <a:pt x="57" y="7"/>
                          <a:pt x="56" y="6"/>
                        </a:cubicBezTo>
                        <a:cubicBezTo>
                          <a:pt x="56" y="6"/>
                          <a:pt x="54" y="7"/>
                          <a:pt x="53" y="8"/>
                        </a:cubicBezTo>
                        <a:cubicBezTo>
                          <a:pt x="52" y="9"/>
                          <a:pt x="50" y="8"/>
                          <a:pt x="50" y="7"/>
                        </a:cubicBezTo>
                        <a:cubicBezTo>
                          <a:pt x="50" y="7"/>
                          <a:pt x="47" y="10"/>
                          <a:pt x="46" y="11"/>
                        </a:cubicBezTo>
                        <a:cubicBezTo>
                          <a:pt x="45" y="12"/>
                          <a:pt x="44" y="13"/>
                          <a:pt x="44" y="15"/>
                        </a:cubicBezTo>
                        <a:cubicBezTo>
                          <a:pt x="44" y="16"/>
                          <a:pt x="45" y="20"/>
                          <a:pt x="43" y="21"/>
                        </a:cubicBezTo>
                        <a:cubicBezTo>
                          <a:pt x="42" y="21"/>
                          <a:pt x="42" y="19"/>
                          <a:pt x="40" y="17"/>
                        </a:cubicBezTo>
                        <a:cubicBezTo>
                          <a:pt x="39" y="16"/>
                          <a:pt x="38" y="18"/>
                          <a:pt x="37" y="19"/>
                        </a:cubicBezTo>
                        <a:cubicBezTo>
                          <a:pt x="37" y="20"/>
                          <a:pt x="35" y="16"/>
                          <a:pt x="34" y="15"/>
                        </a:cubicBezTo>
                        <a:cubicBezTo>
                          <a:pt x="33" y="15"/>
                          <a:pt x="32" y="19"/>
                          <a:pt x="32" y="20"/>
                        </a:cubicBezTo>
                        <a:cubicBezTo>
                          <a:pt x="32" y="21"/>
                          <a:pt x="31" y="22"/>
                          <a:pt x="29" y="23"/>
                        </a:cubicBezTo>
                        <a:cubicBezTo>
                          <a:pt x="28" y="24"/>
                          <a:pt x="28" y="25"/>
                          <a:pt x="29" y="26"/>
                        </a:cubicBezTo>
                        <a:cubicBezTo>
                          <a:pt x="30" y="27"/>
                          <a:pt x="27" y="31"/>
                          <a:pt x="27" y="32"/>
                        </a:cubicBezTo>
                        <a:cubicBezTo>
                          <a:pt x="27" y="33"/>
                          <a:pt x="21" y="27"/>
                          <a:pt x="20" y="27"/>
                        </a:cubicBezTo>
                        <a:cubicBezTo>
                          <a:pt x="19" y="27"/>
                          <a:pt x="18" y="23"/>
                          <a:pt x="16" y="22"/>
                        </a:cubicBezTo>
                        <a:cubicBezTo>
                          <a:pt x="13" y="24"/>
                          <a:pt x="15" y="25"/>
                          <a:pt x="16" y="26"/>
                        </a:cubicBezTo>
                        <a:cubicBezTo>
                          <a:pt x="17" y="27"/>
                          <a:pt x="13" y="31"/>
                          <a:pt x="11" y="32"/>
                        </a:cubicBezTo>
                        <a:cubicBezTo>
                          <a:pt x="9" y="33"/>
                          <a:pt x="8" y="34"/>
                          <a:pt x="10" y="35"/>
                        </a:cubicBezTo>
                        <a:cubicBezTo>
                          <a:pt x="11" y="37"/>
                          <a:pt x="10" y="37"/>
                          <a:pt x="8" y="37"/>
                        </a:cubicBezTo>
                        <a:cubicBezTo>
                          <a:pt x="7" y="37"/>
                          <a:pt x="4" y="39"/>
                          <a:pt x="4" y="41"/>
                        </a:cubicBezTo>
                        <a:cubicBezTo>
                          <a:pt x="5" y="42"/>
                          <a:pt x="3" y="46"/>
                          <a:pt x="4" y="47"/>
                        </a:cubicBezTo>
                        <a:cubicBezTo>
                          <a:pt x="5" y="47"/>
                          <a:pt x="4" y="51"/>
                          <a:pt x="4" y="52"/>
                        </a:cubicBezTo>
                        <a:cubicBezTo>
                          <a:pt x="3" y="53"/>
                          <a:pt x="4" y="55"/>
                          <a:pt x="6" y="56"/>
                        </a:cubicBezTo>
                        <a:cubicBezTo>
                          <a:pt x="7" y="57"/>
                          <a:pt x="0" y="60"/>
                          <a:pt x="0" y="61"/>
                        </a:cubicBezTo>
                        <a:cubicBezTo>
                          <a:pt x="0" y="63"/>
                          <a:pt x="2" y="61"/>
                          <a:pt x="3" y="61"/>
                        </a:cubicBezTo>
                        <a:cubicBezTo>
                          <a:pt x="4" y="61"/>
                          <a:pt x="5" y="64"/>
                          <a:pt x="6" y="65"/>
                        </a:cubicBezTo>
                        <a:cubicBezTo>
                          <a:pt x="6" y="66"/>
                          <a:pt x="7" y="68"/>
                          <a:pt x="7" y="69"/>
                        </a:cubicBezTo>
                        <a:cubicBezTo>
                          <a:pt x="7" y="70"/>
                          <a:pt x="8" y="71"/>
                          <a:pt x="9" y="72"/>
                        </a:cubicBezTo>
                        <a:cubicBezTo>
                          <a:pt x="10" y="73"/>
                          <a:pt x="8" y="76"/>
                          <a:pt x="7" y="77"/>
                        </a:cubicBezTo>
                        <a:cubicBezTo>
                          <a:pt x="6" y="78"/>
                          <a:pt x="8" y="78"/>
                          <a:pt x="8" y="79"/>
                        </a:cubicBezTo>
                        <a:cubicBezTo>
                          <a:pt x="9" y="79"/>
                          <a:pt x="8" y="83"/>
                          <a:pt x="9" y="84"/>
                        </a:cubicBezTo>
                        <a:cubicBezTo>
                          <a:pt x="10" y="84"/>
                          <a:pt x="8" y="87"/>
                          <a:pt x="8" y="88"/>
                        </a:cubicBezTo>
                        <a:cubicBezTo>
                          <a:pt x="8" y="89"/>
                          <a:pt x="5" y="95"/>
                          <a:pt x="6" y="96"/>
                        </a:cubicBezTo>
                        <a:cubicBezTo>
                          <a:pt x="6" y="97"/>
                          <a:pt x="5" y="99"/>
                          <a:pt x="3" y="100"/>
                        </a:cubicBezTo>
                        <a:cubicBezTo>
                          <a:pt x="2" y="101"/>
                          <a:pt x="3" y="103"/>
                          <a:pt x="4" y="104"/>
                        </a:cubicBezTo>
                        <a:cubicBezTo>
                          <a:pt x="4" y="105"/>
                          <a:pt x="3" y="108"/>
                          <a:pt x="3" y="109"/>
                        </a:cubicBezTo>
                        <a:cubicBezTo>
                          <a:pt x="2" y="109"/>
                          <a:pt x="3" y="111"/>
                          <a:pt x="4" y="112"/>
                        </a:cubicBezTo>
                        <a:cubicBezTo>
                          <a:pt x="5" y="113"/>
                          <a:pt x="8" y="113"/>
                          <a:pt x="8" y="113"/>
                        </a:cubicBezTo>
                        <a:cubicBezTo>
                          <a:pt x="8" y="112"/>
                          <a:pt x="14" y="118"/>
                          <a:pt x="16" y="119"/>
                        </a:cubicBezTo>
                        <a:cubicBezTo>
                          <a:pt x="17" y="120"/>
                          <a:pt x="17" y="122"/>
                          <a:pt x="18" y="123"/>
                        </a:cubicBezTo>
                        <a:cubicBezTo>
                          <a:pt x="19" y="124"/>
                          <a:pt x="17" y="127"/>
                          <a:pt x="17" y="127"/>
                        </a:cubicBezTo>
                        <a:cubicBezTo>
                          <a:pt x="17" y="127"/>
                          <a:pt x="19" y="133"/>
                          <a:pt x="19" y="135"/>
                        </a:cubicBezTo>
                        <a:cubicBezTo>
                          <a:pt x="19" y="136"/>
                          <a:pt x="19" y="139"/>
                          <a:pt x="17" y="139"/>
                        </a:cubicBezTo>
                        <a:cubicBezTo>
                          <a:pt x="16" y="140"/>
                          <a:pt x="22" y="143"/>
                          <a:pt x="22" y="144"/>
                        </a:cubicBezTo>
                        <a:cubicBezTo>
                          <a:pt x="23" y="145"/>
                          <a:pt x="25" y="146"/>
                          <a:pt x="25" y="143"/>
                        </a:cubicBezTo>
                        <a:cubicBezTo>
                          <a:pt x="25" y="143"/>
                          <a:pt x="30" y="147"/>
                          <a:pt x="33" y="147"/>
                        </a:cubicBezTo>
                        <a:cubicBezTo>
                          <a:pt x="33" y="145"/>
                          <a:pt x="34" y="141"/>
                          <a:pt x="34" y="140"/>
                        </a:cubicBezTo>
                        <a:cubicBezTo>
                          <a:pt x="35" y="138"/>
                          <a:pt x="38" y="133"/>
                          <a:pt x="39" y="132"/>
                        </a:cubicBezTo>
                        <a:cubicBezTo>
                          <a:pt x="41" y="131"/>
                          <a:pt x="45" y="130"/>
                          <a:pt x="45" y="128"/>
                        </a:cubicBezTo>
                        <a:cubicBezTo>
                          <a:pt x="45" y="127"/>
                          <a:pt x="48" y="125"/>
                          <a:pt x="49" y="123"/>
                        </a:cubicBezTo>
                        <a:cubicBezTo>
                          <a:pt x="49" y="121"/>
                          <a:pt x="52" y="111"/>
                          <a:pt x="54" y="109"/>
                        </a:cubicBezTo>
                        <a:cubicBezTo>
                          <a:pt x="56" y="107"/>
                          <a:pt x="58" y="101"/>
                          <a:pt x="58" y="100"/>
                        </a:cubicBezTo>
                        <a:cubicBezTo>
                          <a:pt x="58" y="98"/>
                          <a:pt x="60" y="92"/>
                          <a:pt x="61" y="91"/>
                        </a:cubicBezTo>
                        <a:cubicBezTo>
                          <a:pt x="63" y="90"/>
                          <a:pt x="65" y="86"/>
                          <a:pt x="64" y="85"/>
                        </a:cubicBezTo>
                        <a:cubicBezTo>
                          <a:pt x="64" y="85"/>
                          <a:pt x="61" y="85"/>
                          <a:pt x="60" y="85"/>
                        </a:cubicBezTo>
                        <a:cubicBezTo>
                          <a:pt x="59" y="84"/>
                          <a:pt x="55" y="81"/>
                          <a:pt x="55" y="79"/>
                        </a:cubicBezTo>
                        <a:cubicBezTo>
                          <a:pt x="55" y="78"/>
                          <a:pt x="56" y="72"/>
                          <a:pt x="55" y="71"/>
                        </a:cubicBezTo>
                        <a:cubicBezTo>
                          <a:pt x="54" y="70"/>
                          <a:pt x="52" y="69"/>
                          <a:pt x="52" y="67"/>
                        </a:cubicBezTo>
                        <a:cubicBezTo>
                          <a:pt x="52" y="65"/>
                          <a:pt x="55" y="61"/>
                          <a:pt x="56" y="60"/>
                        </a:cubicBezTo>
                        <a:cubicBezTo>
                          <a:pt x="57" y="60"/>
                          <a:pt x="62" y="53"/>
                          <a:pt x="63" y="52"/>
                        </a:cubicBezTo>
                        <a:cubicBezTo>
                          <a:pt x="63" y="51"/>
                          <a:pt x="66" y="47"/>
                          <a:pt x="69" y="46"/>
                        </a:cubicBezTo>
                        <a:cubicBezTo>
                          <a:pt x="71" y="45"/>
                          <a:pt x="84" y="40"/>
                          <a:pt x="86" y="40"/>
                        </a:cubicBezTo>
                        <a:cubicBezTo>
                          <a:pt x="89" y="40"/>
                          <a:pt x="107" y="40"/>
                          <a:pt x="108" y="41"/>
                        </a:cubicBezTo>
                        <a:cubicBezTo>
                          <a:pt x="110" y="42"/>
                          <a:pt x="111" y="43"/>
                          <a:pt x="112" y="43"/>
                        </a:cubicBezTo>
                        <a:cubicBezTo>
                          <a:pt x="114" y="42"/>
                          <a:pt x="116" y="43"/>
                          <a:pt x="114" y="44"/>
                        </a:cubicBezTo>
                        <a:cubicBezTo>
                          <a:pt x="113" y="46"/>
                          <a:pt x="111" y="50"/>
                          <a:pt x="111" y="50"/>
                        </a:cubicBezTo>
                        <a:cubicBezTo>
                          <a:pt x="112" y="50"/>
                          <a:pt x="113" y="52"/>
                          <a:pt x="113" y="53"/>
                        </a:cubicBezTo>
                        <a:cubicBezTo>
                          <a:pt x="113" y="54"/>
                          <a:pt x="112" y="56"/>
                          <a:pt x="113" y="57"/>
                        </a:cubicBezTo>
                        <a:cubicBezTo>
                          <a:pt x="114" y="57"/>
                          <a:pt x="115" y="58"/>
                          <a:pt x="116" y="57"/>
                        </a:cubicBezTo>
                        <a:cubicBezTo>
                          <a:pt x="117" y="56"/>
                          <a:pt x="119" y="52"/>
                          <a:pt x="119" y="51"/>
                        </a:cubicBezTo>
                        <a:cubicBezTo>
                          <a:pt x="119" y="50"/>
                          <a:pt x="119" y="48"/>
                          <a:pt x="121" y="48"/>
                        </a:cubicBezTo>
                        <a:cubicBezTo>
                          <a:pt x="122" y="48"/>
                          <a:pt x="124" y="45"/>
                          <a:pt x="123" y="45"/>
                        </a:cubicBezTo>
                        <a:cubicBezTo>
                          <a:pt x="122" y="44"/>
                          <a:pt x="118" y="43"/>
                          <a:pt x="118" y="41"/>
                        </a:cubicBezTo>
                        <a:cubicBezTo>
                          <a:pt x="117" y="39"/>
                          <a:pt x="117" y="36"/>
                          <a:pt x="117" y="34"/>
                        </a:cubicBezTo>
                        <a:close/>
                      </a:path>
                    </a:pathLst>
                  </a:custGeom>
                  <a:solidFill>
                    <a:srgbClr val="849E8C"/>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0" name="Freeform 47">
                    <a:extLst>
                      <a:ext uri="{FF2B5EF4-FFF2-40B4-BE49-F238E27FC236}">
                        <a16:creationId xmlns:a16="http://schemas.microsoft.com/office/drawing/2014/main" id="{7E1B498A-E852-45DB-80D5-FC8DDF871D8F}"/>
                      </a:ext>
                    </a:extLst>
                  </p:cNvPr>
                  <p:cNvSpPr>
                    <a:spLocks/>
                  </p:cNvSpPr>
                  <p:nvPr/>
                </p:nvSpPr>
                <p:spPr bwMode="auto">
                  <a:xfrm>
                    <a:off x="3214938" y="2665516"/>
                    <a:ext cx="345317" cy="411857"/>
                  </a:xfrm>
                  <a:custGeom>
                    <a:avLst/>
                    <a:gdLst>
                      <a:gd name="T0" fmla="*/ 64 w 78"/>
                      <a:gd name="T1" fmla="*/ 93 h 93"/>
                      <a:gd name="T2" fmla="*/ 64 w 78"/>
                      <a:gd name="T3" fmla="*/ 89 h 93"/>
                      <a:gd name="T4" fmla="*/ 68 w 78"/>
                      <a:gd name="T5" fmla="*/ 87 h 93"/>
                      <a:gd name="T6" fmla="*/ 71 w 78"/>
                      <a:gd name="T7" fmla="*/ 84 h 93"/>
                      <a:gd name="T8" fmla="*/ 73 w 78"/>
                      <a:gd name="T9" fmla="*/ 82 h 93"/>
                      <a:gd name="T10" fmla="*/ 73 w 78"/>
                      <a:gd name="T11" fmla="*/ 79 h 93"/>
                      <a:gd name="T12" fmla="*/ 77 w 78"/>
                      <a:gd name="T13" fmla="*/ 77 h 93"/>
                      <a:gd name="T14" fmla="*/ 75 w 78"/>
                      <a:gd name="T15" fmla="*/ 73 h 93"/>
                      <a:gd name="T16" fmla="*/ 77 w 78"/>
                      <a:gd name="T17" fmla="*/ 68 h 93"/>
                      <a:gd name="T18" fmla="*/ 75 w 78"/>
                      <a:gd name="T19" fmla="*/ 64 h 93"/>
                      <a:gd name="T20" fmla="*/ 71 w 78"/>
                      <a:gd name="T21" fmla="*/ 60 h 93"/>
                      <a:gd name="T22" fmla="*/ 70 w 78"/>
                      <a:gd name="T23" fmla="*/ 56 h 93"/>
                      <a:gd name="T24" fmla="*/ 71 w 78"/>
                      <a:gd name="T25" fmla="*/ 53 h 93"/>
                      <a:gd name="T26" fmla="*/ 67 w 78"/>
                      <a:gd name="T27" fmla="*/ 50 h 93"/>
                      <a:gd name="T28" fmla="*/ 63 w 78"/>
                      <a:gd name="T29" fmla="*/ 47 h 93"/>
                      <a:gd name="T30" fmla="*/ 62 w 78"/>
                      <a:gd name="T31" fmla="*/ 43 h 93"/>
                      <a:gd name="T32" fmla="*/ 60 w 78"/>
                      <a:gd name="T33" fmla="*/ 39 h 93"/>
                      <a:gd name="T34" fmla="*/ 58 w 78"/>
                      <a:gd name="T35" fmla="*/ 34 h 93"/>
                      <a:gd name="T36" fmla="*/ 66 w 78"/>
                      <a:gd name="T37" fmla="*/ 28 h 93"/>
                      <a:gd name="T38" fmla="*/ 64 w 78"/>
                      <a:gd name="T39" fmla="*/ 24 h 93"/>
                      <a:gd name="T40" fmla="*/ 67 w 78"/>
                      <a:gd name="T41" fmla="*/ 21 h 93"/>
                      <a:gd name="T42" fmla="*/ 66 w 78"/>
                      <a:gd name="T43" fmla="*/ 18 h 93"/>
                      <a:gd name="T44" fmla="*/ 69 w 78"/>
                      <a:gd name="T45" fmla="*/ 17 h 93"/>
                      <a:gd name="T46" fmla="*/ 67 w 78"/>
                      <a:gd name="T47" fmla="*/ 13 h 93"/>
                      <a:gd name="T48" fmla="*/ 68 w 78"/>
                      <a:gd name="T49" fmla="*/ 10 h 93"/>
                      <a:gd name="T50" fmla="*/ 69 w 78"/>
                      <a:gd name="T51" fmla="*/ 6 h 93"/>
                      <a:gd name="T52" fmla="*/ 67 w 78"/>
                      <a:gd name="T53" fmla="*/ 3 h 93"/>
                      <a:gd name="T54" fmla="*/ 64 w 78"/>
                      <a:gd name="T55" fmla="*/ 4 h 93"/>
                      <a:gd name="T56" fmla="*/ 56 w 78"/>
                      <a:gd name="T57" fmla="*/ 0 h 93"/>
                      <a:gd name="T58" fmla="*/ 53 w 78"/>
                      <a:gd name="T59" fmla="*/ 8 h 93"/>
                      <a:gd name="T60" fmla="*/ 47 w 78"/>
                      <a:gd name="T61" fmla="*/ 16 h 93"/>
                      <a:gd name="T62" fmla="*/ 40 w 78"/>
                      <a:gd name="T63" fmla="*/ 21 h 93"/>
                      <a:gd name="T64" fmla="*/ 36 w 78"/>
                      <a:gd name="T65" fmla="*/ 21 h 93"/>
                      <a:gd name="T66" fmla="*/ 33 w 78"/>
                      <a:gd name="T67" fmla="*/ 22 h 93"/>
                      <a:gd name="T68" fmla="*/ 28 w 78"/>
                      <a:gd name="T69" fmla="*/ 22 h 93"/>
                      <a:gd name="T70" fmla="*/ 22 w 78"/>
                      <a:gd name="T71" fmla="*/ 26 h 93"/>
                      <a:gd name="T72" fmla="*/ 17 w 78"/>
                      <a:gd name="T73" fmla="*/ 28 h 93"/>
                      <a:gd name="T74" fmla="*/ 7 w 78"/>
                      <a:gd name="T75" fmla="*/ 34 h 93"/>
                      <a:gd name="T76" fmla="*/ 4 w 78"/>
                      <a:gd name="T77" fmla="*/ 38 h 93"/>
                      <a:gd name="T78" fmla="*/ 0 w 78"/>
                      <a:gd name="T79" fmla="*/ 45 h 93"/>
                      <a:gd name="T80" fmla="*/ 3 w 78"/>
                      <a:gd name="T81" fmla="*/ 56 h 93"/>
                      <a:gd name="T82" fmla="*/ 12 w 78"/>
                      <a:gd name="T83" fmla="*/ 66 h 93"/>
                      <a:gd name="T84" fmla="*/ 18 w 78"/>
                      <a:gd name="T85" fmla="*/ 68 h 93"/>
                      <a:gd name="T86" fmla="*/ 23 w 78"/>
                      <a:gd name="T87" fmla="*/ 69 h 93"/>
                      <a:gd name="T88" fmla="*/ 30 w 78"/>
                      <a:gd name="T89" fmla="*/ 71 h 93"/>
                      <a:gd name="T90" fmla="*/ 36 w 78"/>
                      <a:gd name="T91" fmla="*/ 75 h 93"/>
                      <a:gd name="T92" fmla="*/ 44 w 78"/>
                      <a:gd name="T93" fmla="*/ 84 h 93"/>
                      <a:gd name="T94" fmla="*/ 53 w 78"/>
                      <a:gd name="T95" fmla="*/ 90 h 93"/>
                      <a:gd name="T96" fmla="*/ 60 w 78"/>
                      <a:gd name="T97" fmla="*/ 93 h 93"/>
                      <a:gd name="T98" fmla="*/ 64 w 78"/>
                      <a:gd name="T9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93">
                        <a:moveTo>
                          <a:pt x="64" y="93"/>
                        </a:moveTo>
                        <a:cubicBezTo>
                          <a:pt x="64" y="91"/>
                          <a:pt x="63" y="89"/>
                          <a:pt x="64" y="89"/>
                        </a:cubicBezTo>
                        <a:cubicBezTo>
                          <a:pt x="65" y="89"/>
                          <a:pt x="66" y="88"/>
                          <a:pt x="68" y="87"/>
                        </a:cubicBezTo>
                        <a:cubicBezTo>
                          <a:pt x="69" y="86"/>
                          <a:pt x="69" y="84"/>
                          <a:pt x="71" y="84"/>
                        </a:cubicBezTo>
                        <a:cubicBezTo>
                          <a:pt x="72" y="84"/>
                          <a:pt x="73" y="83"/>
                          <a:pt x="73" y="82"/>
                        </a:cubicBezTo>
                        <a:cubicBezTo>
                          <a:pt x="73" y="81"/>
                          <a:pt x="71" y="79"/>
                          <a:pt x="73" y="79"/>
                        </a:cubicBezTo>
                        <a:cubicBezTo>
                          <a:pt x="74" y="79"/>
                          <a:pt x="78" y="78"/>
                          <a:pt x="77" y="77"/>
                        </a:cubicBezTo>
                        <a:cubicBezTo>
                          <a:pt x="76" y="76"/>
                          <a:pt x="74" y="75"/>
                          <a:pt x="75" y="73"/>
                        </a:cubicBezTo>
                        <a:cubicBezTo>
                          <a:pt x="76" y="72"/>
                          <a:pt x="78" y="69"/>
                          <a:pt x="77" y="68"/>
                        </a:cubicBezTo>
                        <a:cubicBezTo>
                          <a:pt x="76" y="68"/>
                          <a:pt x="76" y="65"/>
                          <a:pt x="75" y="64"/>
                        </a:cubicBezTo>
                        <a:cubicBezTo>
                          <a:pt x="74" y="64"/>
                          <a:pt x="72" y="61"/>
                          <a:pt x="71" y="60"/>
                        </a:cubicBezTo>
                        <a:cubicBezTo>
                          <a:pt x="71" y="59"/>
                          <a:pt x="69" y="56"/>
                          <a:pt x="70" y="56"/>
                        </a:cubicBezTo>
                        <a:cubicBezTo>
                          <a:pt x="71" y="56"/>
                          <a:pt x="72" y="54"/>
                          <a:pt x="71" y="53"/>
                        </a:cubicBezTo>
                        <a:cubicBezTo>
                          <a:pt x="71" y="52"/>
                          <a:pt x="68" y="51"/>
                          <a:pt x="67" y="50"/>
                        </a:cubicBezTo>
                        <a:cubicBezTo>
                          <a:pt x="67" y="49"/>
                          <a:pt x="63" y="48"/>
                          <a:pt x="63" y="47"/>
                        </a:cubicBezTo>
                        <a:cubicBezTo>
                          <a:pt x="64" y="46"/>
                          <a:pt x="64" y="44"/>
                          <a:pt x="62" y="43"/>
                        </a:cubicBezTo>
                        <a:cubicBezTo>
                          <a:pt x="61" y="41"/>
                          <a:pt x="60" y="41"/>
                          <a:pt x="60" y="39"/>
                        </a:cubicBezTo>
                        <a:cubicBezTo>
                          <a:pt x="60" y="38"/>
                          <a:pt x="57" y="34"/>
                          <a:pt x="58" y="34"/>
                        </a:cubicBezTo>
                        <a:cubicBezTo>
                          <a:pt x="60" y="33"/>
                          <a:pt x="66" y="29"/>
                          <a:pt x="66" y="28"/>
                        </a:cubicBezTo>
                        <a:cubicBezTo>
                          <a:pt x="66" y="27"/>
                          <a:pt x="63" y="24"/>
                          <a:pt x="64" y="24"/>
                        </a:cubicBezTo>
                        <a:cubicBezTo>
                          <a:pt x="65" y="24"/>
                          <a:pt x="68" y="23"/>
                          <a:pt x="67" y="21"/>
                        </a:cubicBezTo>
                        <a:cubicBezTo>
                          <a:pt x="65" y="20"/>
                          <a:pt x="65" y="18"/>
                          <a:pt x="66" y="18"/>
                        </a:cubicBezTo>
                        <a:cubicBezTo>
                          <a:pt x="67" y="18"/>
                          <a:pt x="69" y="18"/>
                          <a:pt x="69" y="17"/>
                        </a:cubicBezTo>
                        <a:cubicBezTo>
                          <a:pt x="69" y="15"/>
                          <a:pt x="66" y="14"/>
                          <a:pt x="67" y="13"/>
                        </a:cubicBezTo>
                        <a:cubicBezTo>
                          <a:pt x="67" y="12"/>
                          <a:pt x="67" y="10"/>
                          <a:pt x="68" y="10"/>
                        </a:cubicBezTo>
                        <a:cubicBezTo>
                          <a:pt x="69" y="10"/>
                          <a:pt x="69" y="6"/>
                          <a:pt x="69" y="6"/>
                        </a:cubicBezTo>
                        <a:cubicBezTo>
                          <a:pt x="69" y="6"/>
                          <a:pt x="68" y="3"/>
                          <a:pt x="67" y="3"/>
                        </a:cubicBezTo>
                        <a:cubicBezTo>
                          <a:pt x="66" y="3"/>
                          <a:pt x="65" y="5"/>
                          <a:pt x="64" y="4"/>
                        </a:cubicBezTo>
                        <a:cubicBezTo>
                          <a:pt x="62" y="2"/>
                          <a:pt x="59" y="3"/>
                          <a:pt x="56" y="0"/>
                        </a:cubicBezTo>
                        <a:cubicBezTo>
                          <a:pt x="56" y="3"/>
                          <a:pt x="54" y="6"/>
                          <a:pt x="53" y="8"/>
                        </a:cubicBezTo>
                        <a:cubicBezTo>
                          <a:pt x="53" y="10"/>
                          <a:pt x="48" y="14"/>
                          <a:pt x="47" y="16"/>
                        </a:cubicBezTo>
                        <a:cubicBezTo>
                          <a:pt x="45" y="18"/>
                          <a:pt x="42" y="21"/>
                          <a:pt x="40" y="21"/>
                        </a:cubicBezTo>
                        <a:cubicBezTo>
                          <a:pt x="39" y="21"/>
                          <a:pt x="37" y="20"/>
                          <a:pt x="36" y="21"/>
                        </a:cubicBezTo>
                        <a:cubicBezTo>
                          <a:pt x="35" y="21"/>
                          <a:pt x="34" y="22"/>
                          <a:pt x="33" y="22"/>
                        </a:cubicBezTo>
                        <a:cubicBezTo>
                          <a:pt x="32" y="22"/>
                          <a:pt x="28" y="22"/>
                          <a:pt x="28" y="22"/>
                        </a:cubicBezTo>
                        <a:cubicBezTo>
                          <a:pt x="27" y="23"/>
                          <a:pt x="23" y="26"/>
                          <a:pt x="22" y="26"/>
                        </a:cubicBezTo>
                        <a:cubicBezTo>
                          <a:pt x="20" y="26"/>
                          <a:pt x="18" y="27"/>
                          <a:pt x="17" y="28"/>
                        </a:cubicBezTo>
                        <a:cubicBezTo>
                          <a:pt x="16" y="29"/>
                          <a:pt x="9" y="33"/>
                          <a:pt x="7" y="34"/>
                        </a:cubicBezTo>
                        <a:cubicBezTo>
                          <a:pt x="6" y="36"/>
                          <a:pt x="5" y="37"/>
                          <a:pt x="4" y="38"/>
                        </a:cubicBezTo>
                        <a:cubicBezTo>
                          <a:pt x="3" y="39"/>
                          <a:pt x="0" y="44"/>
                          <a:pt x="0" y="45"/>
                        </a:cubicBezTo>
                        <a:cubicBezTo>
                          <a:pt x="1" y="47"/>
                          <a:pt x="2" y="55"/>
                          <a:pt x="3" y="56"/>
                        </a:cubicBezTo>
                        <a:cubicBezTo>
                          <a:pt x="4" y="57"/>
                          <a:pt x="11" y="65"/>
                          <a:pt x="12" y="66"/>
                        </a:cubicBezTo>
                        <a:cubicBezTo>
                          <a:pt x="14" y="67"/>
                          <a:pt x="17" y="67"/>
                          <a:pt x="18" y="68"/>
                        </a:cubicBezTo>
                        <a:cubicBezTo>
                          <a:pt x="19" y="68"/>
                          <a:pt x="22" y="69"/>
                          <a:pt x="23" y="69"/>
                        </a:cubicBezTo>
                        <a:cubicBezTo>
                          <a:pt x="24" y="69"/>
                          <a:pt x="28" y="70"/>
                          <a:pt x="30" y="71"/>
                        </a:cubicBezTo>
                        <a:cubicBezTo>
                          <a:pt x="32" y="72"/>
                          <a:pt x="34" y="73"/>
                          <a:pt x="36" y="75"/>
                        </a:cubicBezTo>
                        <a:cubicBezTo>
                          <a:pt x="37" y="77"/>
                          <a:pt x="41" y="82"/>
                          <a:pt x="44" y="84"/>
                        </a:cubicBezTo>
                        <a:cubicBezTo>
                          <a:pt x="46" y="85"/>
                          <a:pt x="51" y="90"/>
                          <a:pt x="53" y="90"/>
                        </a:cubicBezTo>
                        <a:cubicBezTo>
                          <a:pt x="54" y="91"/>
                          <a:pt x="59" y="93"/>
                          <a:pt x="60" y="93"/>
                        </a:cubicBezTo>
                        <a:cubicBezTo>
                          <a:pt x="61" y="93"/>
                          <a:pt x="62" y="93"/>
                          <a:pt x="64" y="93"/>
                        </a:cubicBezTo>
                        <a:close/>
                      </a:path>
                    </a:pathLst>
                  </a:custGeom>
                  <a:solidFill>
                    <a:schemeClr val="tx2">
                      <a:lumMod val="60000"/>
                      <a:lumOff val="40000"/>
                    </a:schemeClr>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1" name="Freeform 48">
                    <a:extLst>
                      <a:ext uri="{FF2B5EF4-FFF2-40B4-BE49-F238E27FC236}">
                        <a16:creationId xmlns:a16="http://schemas.microsoft.com/office/drawing/2014/main" id="{053F63FA-6F6A-4118-82B3-466E4FC793E4}"/>
                      </a:ext>
                    </a:extLst>
                  </p:cNvPr>
                  <p:cNvSpPr>
                    <a:spLocks/>
                  </p:cNvSpPr>
                  <p:nvPr/>
                </p:nvSpPr>
                <p:spPr bwMode="auto">
                  <a:xfrm>
                    <a:off x="3604997" y="1772968"/>
                    <a:ext cx="21797" cy="30975"/>
                  </a:xfrm>
                  <a:custGeom>
                    <a:avLst/>
                    <a:gdLst>
                      <a:gd name="T0" fmla="*/ 5 w 5"/>
                      <a:gd name="T1" fmla="*/ 5 h 7"/>
                      <a:gd name="T2" fmla="*/ 3 w 5"/>
                      <a:gd name="T3" fmla="*/ 1 h 7"/>
                      <a:gd name="T4" fmla="*/ 1 w 5"/>
                      <a:gd name="T5" fmla="*/ 4 h 7"/>
                      <a:gd name="T6" fmla="*/ 3 w 5"/>
                      <a:gd name="T7" fmla="*/ 6 h 7"/>
                      <a:gd name="T8" fmla="*/ 5 w 5"/>
                      <a:gd name="T9" fmla="*/ 5 h 7"/>
                    </a:gdLst>
                    <a:ahLst/>
                    <a:cxnLst>
                      <a:cxn ang="0">
                        <a:pos x="T0" y="T1"/>
                      </a:cxn>
                      <a:cxn ang="0">
                        <a:pos x="T2" y="T3"/>
                      </a:cxn>
                      <a:cxn ang="0">
                        <a:pos x="T4" y="T5"/>
                      </a:cxn>
                      <a:cxn ang="0">
                        <a:pos x="T6" y="T7"/>
                      </a:cxn>
                      <a:cxn ang="0">
                        <a:pos x="T8" y="T9"/>
                      </a:cxn>
                    </a:cxnLst>
                    <a:rect l="0" t="0" r="r" b="b"/>
                    <a:pathLst>
                      <a:path w="5" h="7">
                        <a:moveTo>
                          <a:pt x="5" y="5"/>
                        </a:moveTo>
                        <a:cubicBezTo>
                          <a:pt x="5" y="4"/>
                          <a:pt x="4" y="0"/>
                          <a:pt x="3" y="1"/>
                        </a:cubicBezTo>
                        <a:cubicBezTo>
                          <a:pt x="2" y="1"/>
                          <a:pt x="0" y="3"/>
                          <a:pt x="1" y="4"/>
                        </a:cubicBezTo>
                        <a:cubicBezTo>
                          <a:pt x="1" y="5"/>
                          <a:pt x="3" y="7"/>
                          <a:pt x="3" y="6"/>
                        </a:cubicBezTo>
                        <a:cubicBezTo>
                          <a:pt x="4" y="6"/>
                          <a:pt x="5" y="6"/>
                          <a:pt x="5" y="5"/>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2" name="Freeform 49">
                    <a:extLst>
                      <a:ext uri="{FF2B5EF4-FFF2-40B4-BE49-F238E27FC236}">
                        <a16:creationId xmlns:a16="http://schemas.microsoft.com/office/drawing/2014/main" id="{B0A7E7AC-1576-44A0-871B-CC2D309E6554}"/>
                      </a:ext>
                    </a:extLst>
                  </p:cNvPr>
                  <p:cNvSpPr>
                    <a:spLocks/>
                  </p:cNvSpPr>
                  <p:nvPr/>
                </p:nvSpPr>
                <p:spPr bwMode="auto">
                  <a:xfrm>
                    <a:off x="3538458" y="1852128"/>
                    <a:ext cx="21797" cy="26386"/>
                  </a:xfrm>
                  <a:custGeom>
                    <a:avLst/>
                    <a:gdLst>
                      <a:gd name="T0" fmla="*/ 2 w 5"/>
                      <a:gd name="T1" fmla="*/ 1 h 6"/>
                      <a:gd name="T2" fmla="*/ 1 w 5"/>
                      <a:gd name="T3" fmla="*/ 4 h 6"/>
                      <a:gd name="T4" fmla="*/ 4 w 5"/>
                      <a:gd name="T5" fmla="*/ 6 h 6"/>
                      <a:gd name="T6" fmla="*/ 5 w 5"/>
                      <a:gd name="T7" fmla="*/ 3 h 6"/>
                      <a:gd name="T8" fmla="*/ 2 w 5"/>
                      <a:gd name="T9" fmla="*/ 1 h 6"/>
                    </a:gdLst>
                    <a:ahLst/>
                    <a:cxnLst>
                      <a:cxn ang="0">
                        <a:pos x="T0" y="T1"/>
                      </a:cxn>
                      <a:cxn ang="0">
                        <a:pos x="T2" y="T3"/>
                      </a:cxn>
                      <a:cxn ang="0">
                        <a:pos x="T4" y="T5"/>
                      </a:cxn>
                      <a:cxn ang="0">
                        <a:pos x="T6" y="T7"/>
                      </a:cxn>
                      <a:cxn ang="0">
                        <a:pos x="T8" y="T9"/>
                      </a:cxn>
                    </a:cxnLst>
                    <a:rect l="0" t="0" r="r" b="b"/>
                    <a:pathLst>
                      <a:path w="5" h="6">
                        <a:moveTo>
                          <a:pt x="2" y="1"/>
                        </a:moveTo>
                        <a:cubicBezTo>
                          <a:pt x="1" y="2"/>
                          <a:pt x="0" y="4"/>
                          <a:pt x="1" y="4"/>
                        </a:cubicBezTo>
                        <a:cubicBezTo>
                          <a:pt x="2" y="4"/>
                          <a:pt x="4" y="6"/>
                          <a:pt x="4" y="6"/>
                        </a:cubicBezTo>
                        <a:cubicBezTo>
                          <a:pt x="5" y="5"/>
                          <a:pt x="5" y="4"/>
                          <a:pt x="5" y="3"/>
                        </a:cubicBezTo>
                        <a:cubicBezTo>
                          <a:pt x="4" y="2"/>
                          <a:pt x="2" y="0"/>
                          <a:pt x="2" y="1"/>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3" name="Freeform 50">
                    <a:extLst>
                      <a:ext uri="{FF2B5EF4-FFF2-40B4-BE49-F238E27FC236}">
                        <a16:creationId xmlns:a16="http://schemas.microsoft.com/office/drawing/2014/main" id="{DBED88CD-2997-4F66-9C4A-D57A5CB6D9A6}"/>
                      </a:ext>
                    </a:extLst>
                  </p:cNvPr>
                  <p:cNvSpPr>
                    <a:spLocks/>
                  </p:cNvSpPr>
                  <p:nvPr/>
                </p:nvSpPr>
                <p:spPr bwMode="auto">
                  <a:xfrm>
                    <a:off x="3515513" y="1918667"/>
                    <a:ext cx="27534" cy="21797"/>
                  </a:xfrm>
                  <a:custGeom>
                    <a:avLst/>
                    <a:gdLst>
                      <a:gd name="T0" fmla="*/ 2 w 6"/>
                      <a:gd name="T1" fmla="*/ 2 h 5"/>
                      <a:gd name="T2" fmla="*/ 1 w 6"/>
                      <a:gd name="T3" fmla="*/ 4 h 5"/>
                      <a:gd name="T4" fmla="*/ 4 w 6"/>
                      <a:gd name="T5" fmla="*/ 4 h 5"/>
                      <a:gd name="T6" fmla="*/ 6 w 6"/>
                      <a:gd name="T7" fmla="*/ 3 h 5"/>
                      <a:gd name="T8" fmla="*/ 2 w 6"/>
                      <a:gd name="T9" fmla="*/ 2 h 5"/>
                    </a:gdLst>
                    <a:ahLst/>
                    <a:cxnLst>
                      <a:cxn ang="0">
                        <a:pos x="T0" y="T1"/>
                      </a:cxn>
                      <a:cxn ang="0">
                        <a:pos x="T2" y="T3"/>
                      </a:cxn>
                      <a:cxn ang="0">
                        <a:pos x="T4" y="T5"/>
                      </a:cxn>
                      <a:cxn ang="0">
                        <a:pos x="T6" y="T7"/>
                      </a:cxn>
                      <a:cxn ang="0">
                        <a:pos x="T8" y="T9"/>
                      </a:cxn>
                    </a:cxnLst>
                    <a:rect l="0" t="0" r="r" b="b"/>
                    <a:pathLst>
                      <a:path w="6" h="5">
                        <a:moveTo>
                          <a:pt x="2" y="2"/>
                        </a:moveTo>
                        <a:cubicBezTo>
                          <a:pt x="2" y="2"/>
                          <a:pt x="0" y="3"/>
                          <a:pt x="1" y="4"/>
                        </a:cubicBezTo>
                        <a:cubicBezTo>
                          <a:pt x="2" y="4"/>
                          <a:pt x="3" y="5"/>
                          <a:pt x="4" y="4"/>
                        </a:cubicBezTo>
                        <a:cubicBezTo>
                          <a:pt x="4" y="3"/>
                          <a:pt x="6" y="4"/>
                          <a:pt x="6" y="3"/>
                        </a:cubicBezTo>
                        <a:cubicBezTo>
                          <a:pt x="6" y="2"/>
                          <a:pt x="4" y="0"/>
                          <a:pt x="2" y="2"/>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4" name="Freeform 51">
                    <a:extLst>
                      <a:ext uri="{FF2B5EF4-FFF2-40B4-BE49-F238E27FC236}">
                        <a16:creationId xmlns:a16="http://schemas.microsoft.com/office/drawing/2014/main" id="{19058C04-040B-4A8A-A153-8370231638C2}"/>
                      </a:ext>
                    </a:extLst>
                  </p:cNvPr>
                  <p:cNvSpPr>
                    <a:spLocks/>
                  </p:cNvSpPr>
                  <p:nvPr/>
                </p:nvSpPr>
                <p:spPr bwMode="auto">
                  <a:xfrm>
                    <a:off x="3631384" y="2007004"/>
                    <a:ext cx="17208" cy="26386"/>
                  </a:xfrm>
                  <a:custGeom>
                    <a:avLst/>
                    <a:gdLst>
                      <a:gd name="T0" fmla="*/ 3 w 4"/>
                      <a:gd name="T1" fmla="*/ 5 h 6"/>
                      <a:gd name="T2" fmla="*/ 3 w 4"/>
                      <a:gd name="T3" fmla="*/ 1 h 6"/>
                      <a:gd name="T4" fmla="*/ 0 w 4"/>
                      <a:gd name="T5" fmla="*/ 2 h 6"/>
                      <a:gd name="T6" fmla="*/ 1 w 4"/>
                      <a:gd name="T7" fmla="*/ 5 h 6"/>
                      <a:gd name="T8" fmla="*/ 3 w 4"/>
                      <a:gd name="T9" fmla="*/ 5 h 6"/>
                    </a:gdLst>
                    <a:ahLst/>
                    <a:cxnLst>
                      <a:cxn ang="0">
                        <a:pos x="T0" y="T1"/>
                      </a:cxn>
                      <a:cxn ang="0">
                        <a:pos x="T2" y="T3"/>
                      </a:cxn>
                      <a:cxn ang="0">
                        <a:pos x="T4" y="T5"/>
                      </a:cxn>
                      <a:cxn ang="0">
                        <a:pos x="T6" y="T7"/>
                      </a:cxn>
                      <a:cxn ang="0">
                        <a:pos x="T8" y="T9"/>
                      </a:cxn>
                    </a:cxnLst>
                    <a:rect l="0" t="0" r="r" b="b"/>
                    <a:pathLst>
                      <a:path w="4" h="6">
                        <a:moveTo>
                          <a:pt x="3" y="5"/>
                        </a:moveTo>
                        <a:cubicBezTo>
                          <a:pt x="3" y="4"/>
                          <a:pt x="3" y="1"/>
                          <a:pt x="3" y="1"/>
                        </a:cubicBezTo>
                        <a:cubicBezTo>
                          <a:pt x="2" y="0"/>
                          <a:pt x="1" y="1"/>
                          <a:pt x="0" y="2"/>
                        </a:cubicBezTo>
                        <a:cubicBezTo>
                          <a:pt x="0" y="2"/>
                          <a:pt x="0" y="4"/>
                          <a:pt x="1" y="5"/>
                        </a:cubicBezTo>
                        <a:cubicBezTo>
                          <a:pt x="2" y="6"/>
                          <a:pt x="4" y="6"/>
                          <a:pt x="3" y="5"/>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5" name="Freeform 52">
                    <a:extLst>
                      <a:ext uri="{FF2B5EF4-FFF2-40B4-BE49-F238E27FC236}">
                        <a16:creationId xmlns:a16="http://schemas.microsoft.com/office/drawing/2014/main" id="{1DCCD598-9535-4032-B698-0B88E24E73FD}"/>
                      </a:ext>
                    </a:extLst>
                  </p:cNvPr>
                  <p:cNvSpPr>
                    <a:spLocks/>
                  </p:cNvSpPr>
                  <p:nvPr/>
                </p:nvSpPr>
                <p:spPr bwMode="auto">
                  <a:xfrm>
                    <a:off x="3674978" y="1732815"/>
                    <a:ext cx="75717" cy="119312"/>
                  </a:xfrm>
                  <a:custGeom>
                    <a:avLst/>
                    <a:gdLst>
                      <a:gd name="T0" fmla="*/ 17 w 17"/>
                      <a:gd name="T1" fmla="*/ 25 h 27"/>
                      <a:gd name="T2" fmla="*/ 17 w 17"/>
                      <a:gd name="T3" fmla="*/ 20 h 27"/>
                      <a:gd name="T4" fmla="*/ 13 w 17"/>
                      <a:gd name="T5" fmla="*/ 17 h 27"/>
                      <a:gd name="T6" fmla="*/ 13 w 17"/>
                      <a:gd name="T7" fmla="*/ 11 h 27"/>
                      <a:gd name="T8" fmla="*/ 10 w 17"/>
                      <a:gd name="T9" fmla="*/ 7 h 27"/>
                      <a:gd name="T10" fmla="*/ 9 w 17"/>
                      <a:gd name="T11" fmla="*/ 4 h 27"/>
                      <a:gd name="T12" fmla="*/ 7 w 17"/>
                      <a:gd name="T13" fmla="*/ 1 h 27"/>
                      <a:gd name="T14" fmla="*/ 4 w 17"/>
                      <a:gd name="T15" fmla="*/ 4 h 27"/>
                      <a:gd name="T16" fmla="*/ 4 w 17"/>
                      <a:gd name="T17" fmla="*/ 8 h 27"/>
                      <a:gd name="T18" fmla="*/ 2 w 17"/>
                      <a:gd name="T19" fmla="*/ 9 h 27"/>
                      <a:gd name="T20" fmla="*/ 4 w 17"/>
                      <a:gd name="T21" fmla="*/ 11 h 27"/>
                      <a:gd name="T22" fmla="*/ 3 w 17"/>
                      <a:gd name="T23" fmla="*/ 13 h 27"/>
                      <a:gd name="T24" fmla="*/ 2 w 17"/>
                      <a:gd name="T25" fmla="*/ 15 h 27"/>
                      <a:gd name="T26" fmla="*/ 5 w 17"/>
                      <a:gd name="T27" fmla="*/ 17 h 27"/>
                      <a:gd name="T28" fmla="*/ 9 w 17"/>
                      <a:gd name="T29" fmla="*/ 19 h 27"/>
                      <a:gd name="T30" fmla="*/ 11 w 17"/>
                      <a:gd name="T31" fmla="*/ 22 h 27"/>
                      <a:gd name="T32" fmla="*/ 14 w 17"/>
                      <a:gd name="T33" fmla="*/ 27 h 27"/>
                      <a:gd name="T34" fmla="*/ 17 w 17"/>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7">
                        <a:moveTo>
                          <a:pt x="17" y="25"/>
                        </a:moveTo>
                        <a:cubicBezTo>
                          <a:pt x="17" y="23"/>
                          <a:pt x="17" y="21"/>
                          <a:pt x="17" y="20"/>
                        </a:cubicBezTo>
                        <a:cubicBezTo>
                          <a:pt x="16" y="19"/>
                          <a:pt x="13" y="18"/>
                          <a:pt x="13" y="17"/>
                        </a:cubicBezTo>
                        <a:cubicBezTo>
                          <a:pt x="13" y="15"/>
                          <a:pt x="14" y="11"/>
                          <a:pt x="13" y="11"/>
                        </a:cubicBezTo>
                        <a:cubicBezTo>
                          <a:pt x="12" y="10"/>
                          <a:pt x="10" y="8"/>
                          <a:pt x="10" y="7"/>
                        </a:cubicBezTo>
                        <a:cubicBezTo>
                          <a:pt x="10" y="6"/>
                          <a:pt x="10" y="5"/>
                          <a:pt x="9" y="4"/>
                        </a:cubicBezTo>
                        <a:cubicBezTo>
                          <a:pt x="8" y="4"/>
                          <a:pt x="8" y="0"/>
                          <a:pt x="7" y="1"/>
                        </a:cubicBezTo>
                        <a:cubicBezTo>
                          <a:pt x="6" y="2"/>
                          <a:pt x="3" y="3"/>
                          <a:pt x="4" y="4"/>
                        </a:cubicBezTo>
                        <a:cubicBezTo>
                          <a:pt x="5" y="5"/>
                          <a:pt x="5" y="8"/>
                          <a:pt x="4" y="8"/>
                        </a:cubicBezTo>
                        <a:cubicBezTo>
                          <a:pt x="3" y="8"/>
                          <a:pt x="2" y="7"/>
                          <a:pt x="2" y="9"/>
                        </a:cubicBezTo>
                        <a:cubicBezTo>
                          <a:pt x="2" y="10"/>
                          <a:pt x="3" y="11"/>
                          <a:pt x="4" y="11"/>
                        </a:cubicBezTo>
                        <a:cubicBezTo>
                          <a:pt x="4" y="11"/>
                          <a:pt x="4" y="13"/>
                          <a:pt x="3" y="13"/>
                        </a:cubicBezTo>
                        <a:cubicBezTo>
                          <a:pt x="3" y="13"/>
                          <a:pt x="0" y="14"/>
                          <a:pt x="2" y="15"/>
                        </a:cubicBezTo>
                        <a:cubicBezTo>
                          <a:pt x="4" y="16"/>
                          <a:pt x="4" y="16"/>
                          <a:pt x="5" y="17"/>
                        </a:cubicBezTo>
                        <a:cubicBezTo>
                          <a:pt x="7" y="18"/>
                          <a:pt x="8" y="19"/>
                          <a:pt x="9" y="19"/>
                        </a:cubicBezTo>
                        <a:cubicBezTo>
                          <a:pt x="9" y="19"/>
                          <a:pt x="10" y="22"/>
                          <a:pt x="11" y="22"/>
                        </a:cubicBezTo>
                        <a:cubicBezTo>
                          <a:pt x="12" y="22"/>
                          <a:pt x="13" y="26"/>
                          <a:pt x="14" y="27"/>
                        </a:cubicBezTo>
                        <a:cubicBezTo>
                          <a:pt x="15" y="27"/>
                          <a:pt x="17" y="27"/>
                          <a:pt x="17" y="25"/>
                        </a:cubicBezTo>
                        <a:close/>
                      </a:path>
                    </a:pathLst>
                  </a:custGeom>
                  <a:solidFill>
                    <a:srgbClr val="06904B"/>
                  </a:solidFill>
                  <a:ln w="3175" cmpd="sng">
                    <a:solidFill>
                      <a:srgbClr val="06904B"/>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6" name="Freeform 53">
                    <a:extLst>
                      <a:ext uri="{FF2B5EF4-FFF2-40B4-BE49-F238E27FC236}">
                        <a16:creationId xmlns:a16="http://schemas.microsoft.com/office/drawing/2014/main" id="{0E7D1FDF-6293-40C2-AF2F-CED92D037A24}"/>
                      </a:ext>
                    </a:extLst>
                  </p:cNvPr>
                  <p:cNvSpPr>
                    <a:spLocks/>
                  </p:cNvSpPr>
                  <p:nvPr/>
                </p:nvSpPr>
                <p:spPr bwMode="auto">
                  <a:xfrm>
                    <a:off x="3736929" y="1751171"/>
                    <a:ext cx="9178" cy="12620"/>
                  </a:xfrm>
                  <a:custGeom>
                    <a:avLst/>
                    <a:gdLst>
                      <a:gd name="T0" fmla="*/ 2 w 2"/>
                      <a:gd name="T1" fmla="*/ 2 h 3"/>
                      <a:gd name="T2" fmla="*/ 0 w 2"/>
                      <a:gd name="T3" fmla="*/ 2 h 3"/>
                      <a:gd name="T4" fmla="*/ 2 w 2"/>
                      <a:gd name="T5" fmla="*/ 2 h 3"/>
                    </a:gdLst>
                    <a:ahLst/>
                    <a:cxnLst>
                      <a:cxn ang="0">
                        <a:pos x="T0" y="T1"/>
                      </a:cxn>
                      <a:cxn ang="0">
                        <a:pos x="T2" y="T3"/>
                      </a:cxn>
                      <a:cxn ang="0">
                        <a:pos x="T4" y="T5"/>
                      </a:cxn>
                    </a:cxnLst>
                    <a:rect l="0" t="0" r="r" b="b"/>
                    <a:pathLst>
                      <a:path w="2" h="3">
                        <a:moveTo>
                          <a:pt x="2" y="2"/>
                        </a:moveTo>
                        <a:cubicBezTo>
                          <a:pt x="2" y="0"/>
                          <a:pt x="0" y="1"/>
                          <a:pt x="0" y="2"/>
                        </a:cubicBezTo>
                        <a:cubicBezTo>
                          <a:pt x="0" y="3"/>
                          <a:pt x="2" y="3"/>
                          <a:pt x="2" y="2"/>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7" name="Freeform 54">
                    <a:extLst>
                      <a:ext uri="{FF2B5EF4-FFF2-40B4-BE49-F238E27FC236}">
                        <a16:creationId xmlns:a16="http://schemas.microsoft.com/office/drawing/2014/main" id="{62D9DB4A-7F6B-4EFC-BA50-9746D6946CB4}"/>
                      </a:ext>
                    </a:extLst>
                  </p:cNvPr>
                  <p:cNvSpPr>
                    <a:spLocks/>
                  </p:cNvSpPr>
                  <p:nvPr/>
                </p:nvSpPr>
                <p:spPr bwMode="auto">
                  <a:xfrm>
                    <a:off x="3352606" y="1768379"/>
                    <a:ext cx="317784" cy="398090"/>
                  </a:xfrm>
                  <a:custGeom>
                    <a:avLst/>
                    <a:gdLst>
                      <a:gd name="T0" fmla="*/ 71 w 72"/>
                      <a:gd name="T1" fmla="*/ 72 h 90"/>
                      <a:gd name="T2" fmla="*/ 62 w 72"/>
                      <a:gd name="T3" fmla="*/ 63 h 90"/>
                      <a:gd name="T4" fmla="*/ 57 w 72"/>
                      <a:gd name="T5" fmla="*/ 59 h 90"/>
                      <a:gd name="T6" fmla="*/ 52 w 72"/>
                      <a:gd name="T7" fmla="*/ 61 h 90"/>
                      <a:gd name="T8" fmla="*/ 47 w 72"/>
                      <a:gd name="T9" fmla="*/ 57 h 90"/>
                      <a:gd name="T10" fmla="*/ 43 w 72"/>
                      <a:gd name="T11" fmla="*/ 56 h 90"/>
                      <a:gd name="T12" fmla="*/ 36 w 72"/>
                      <a:gd name="T13" fmla="*/ 55 h 90"/>
                      <a:gd name="T14" fmla="*/ 30 w 72"/>
                      <a:gd name="T15" fmla="*/ 53 h 90"/>
                      <a:gd name="T16" fmla="*/ 30 w 72"/>
                      <a:gd name="T17" fmla="*/ 49 h 90"/>
                      <a:gd name="T18" fmla="*/ 38 w 72"/>
                      <a:gd name="T19" fmla="*/ 52 h 90"/>
                      <a:gd name="T20" fmla="*/ 38 w 72"/>
                      <a:gd name="T21" fmla="*/ 44 h 90"/>
                      <a:gd name="T22" fmla="*/ 36 w 72"/>
                      <a:gd name="T23" fmla="*/ 36 h 90"/>
                      <a:gd name="T24" fmla="*/ 35 w 72"/>
                      <a:gd name="T25" fmla="*/ 29 h 90"/>
                      <a:gd name="T26" fmla="*/ 38 w 72"/>
                      <a:gd name="T27" fmla="*/ 27 h 90"/>
                      <a:gd name="T28" fmla="*/ 38 w 72"/>
                      <a:gd name="T29" fmla="*/ 20 h 90"/>
                      <a:gd name="T30" fmla="*/ 44 w 72"/>
                      <a:gd name="T31" fmla="*/ 17 h 90"/>
                      <a:gd name="T32" fmla="*/ 42 w 72"/>
                      <a:gd name="T33" fmla="*/ 11 h 90"/>
                      <a:gd name="T34" fmla="*/ 27 w 72"/>
                      <a:gd name="T35" fmla="*/ 4 h 90"/>
                      <a:gd name="T36" fmla="*/ 18 w 72"/>
                      <a:gd name="T37" fmla="*/ 9 h 90"/>
                      <a:gd name="T38" fmla="*/ 7 w 72"/>
                      <a:gd name="T39" fmla="*/ 12 h 90"/>
                      <a:gd name="T40" fmla="*/ 7 w 72"/>
                      <a:gd name="T41" fmla="*/ 18 h 90"/>
                      <a:gd name="T42" fmla="*/ 13 w 72"/>
                      <a:gd name="T43" fmla="*/ 19 h 90"/>
                      <a:gd name="T44" fmla="*/ 17 w 72"/>
                      <a:gd name="T45" fmla="*/ 19 h 90"/>
                      <a:gd name="T46" fmla="*/ 18 w 72"/>
                      <a:gd name="T47" fmla="*/ 31 h 90"/>
                      <a:gd name="T48" fmla="*/ 17 w 72"/>
                      <a:gd name="T49" fmla="*/ 37 h 90"/>
                      <a:gd name="T50" fmla="*/ 12 w 72"/>
                      <a:gd name="T51" fmla="*/ 32 h 90"/>
                      <a:gd name="T52" fmla="*/ 3 w 72"/>
                      <a:gd name="T53" fmla="*/ 22 h 90"/>
                      <a:gd name="T54" fmla="*/ 0 w 72"/>
                      <a:gd name="T55" fmla="*/ 23 h 90"/>
                      <a:gd name="T56" fmla="*/ 14 w 72"/>
                      <a:gd name="T57" fmla="*/ 49 h 90"/>
                      <a:gd name="T58" fmla="*/ 20 w 72"/>
                      <a:gd name="T59" fmla="*/ 71 h 90"/>
                      <a:gd name="T60" fmla="*/ 33 w 72"/>
                      <a:gd name="T61" fmla="*/ 63 h 90"/>
                      <a:gd name="T62" fmla="*/ 41 w 72"/>
                      <a:gd name="T63" fmla="*/ 64 h 90"/>
                      <a:gd name="T64" fmla="*/ 36 w 72"/>
                      <a:gd name="T65" fmla="*/ 67 h 90"/>
                      <a:gd name="T66" fmla="*/ 42 w 72"/>
                      <a:gd name="T67" fmla="*/ 69 h 90"/>
                      <a:gd name="T68" fmla="*/ 40 w 72"/>
                      <a:gd name="T69" fmla="*/ 77 h 90"/>
                      <a:gd name="T70" fmla="*/ 34 w 72"/>
                      <a:gd name="T71" fmla="*/ 79 h 90"/>
                      <a:gd name="T72" fmla="*/ 33 w 72"/>
                      <a:gd name="T73" fmla="*/ 85 h 90"/>
                      <a:gd name="T74" fmla="*/ 30 w 72"/>
                      <a:gd name="T75" fmla="*/ 75 h 90"/>
                      <a:gd name="T76" fmla="*/ 24 w 72"/>
                      <a:gd name="T77" fmla="*/ 72 h 90"/>
                      <a:gd name="T78" fmla="*/ 26 w 72"/>
                      <a:gd name="T79" fmla="*/ 81 h 90"/>
                      <a:gd name="T80" fmla="*/ 30 w 72"/>
                      <a:gd name="T81" fmla="*/ 90 h 90"/>
                      <a:gd name="T82" fmla="*/ 43 w 72"/>
                      <a:gd name="T83" fmla="*/ 87 h 90"/>
                      <a:gd name="T84" fmla="*/ 52 w 72"/>
                      <a:gd name="T85" fmla="*/ 85 h 90"/>
                      <a:gd name="T86" fmla="*/ 61 w 72"/>
                      <a:gd name="T87" fmla="*/ 81 h 90"/>
                      <a:gd name="T88" fmla="*/ 71 w 72"/>
                      <a:gd name="T89"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90">
                        <a:moveTo>
                          <a:pt x="71" y="77"/>
                        </a:moveTo>
                        <a:cubicBezTo>
                          <a:pt x="72" y="76"/>
                          <a:pt x="72" y="74"/>
                          <a:pt x="71" y="72"/>
                        </a:cubicBezTo>
                        <a:cubicBezTo>
                          <a:pt x="70" y="70"/>
                          <a:pt x="67" y="62"/>
                          <a:pt x="66" y="63"/>
                        </a:cubicBezTo>
                        <a:cubicBezTo>
                          <a:pt x="65" y="63"/>
                          <a:pt x="63" y="64"/>
                          <a:pt x="62" y="63"/>
                        </a:cubicBezTo>
                        <a:cubicBezTo>
                          <a:pt x="61" y="63"/>
                          <a:pt x="58" y="64"/>
                          <a:pt x="58" y="63"/>
                        </a:cubicBezTo>
                        <a:cubicBezTo>
                          <a:pt x="58" y="62"/>
                          <a:pt x="58" y="59"/>
                          <a:pt x="57" y="59"/>
                        </a:cubicBezTo>
                        <a:cubicBezTo>
                          <a:pt x="56" y="59"/>
                          <a:pt x="54" y="56"/>
                          <a:pt x="54" y="57"/>
                        </a:cubicBezTo>
                        <a:cubicBezTo>
                          <a:pt x="53" y="58"/>
                          <a:pt x="52" y="61"/>
                          <a:pt x="52" y="61"/>
                        </a:cubicBezTo>
                        <a:cubicBezTo>
                          <a:pt x="51" y="61"/>
                          <a:pt x="50" y="61"/>
                          <a:pt x="49" y="60"/>
                        </a:cubicBezTo>
                        <a:cubicBezTo>
                          <a:pt x="49" y="59"/>
                          <a:pt x="48" y="57"/>
                          <a:pt x="47" y="57"/>
                        </a:cubicBezTo>
                        <a:cubicBezTo>
                          <a:pt x="46" y="57"/>
                          <a:pt x="45" y="60"/>
                          <a:pt x="45" y="59"/>
                        </a:cubicBezTo>
                        <a:cubicBezTo>
                          <a:pt x="44" y="57"/>
                          <a:pt x="43" y="56"/>
                          <a:pt x="43" y="56"/>
                        </a:cubicBezTo>
                        <a:cubicBezTo>
                          <a:pt x="43" y="56"/>
                          <a:pt x="40" y="57"/>
                          <a:pt x="39" y="56"/>
                        </a:cubicBezTo>
                        <a:cubicBezTo>
                          <a:pt x="39" y="55"/>
                          <a:pt x="36" y="55"/>
                          <a:pt x="36" y="55"/>
                        </a:cubicBezTo>
                        <a:cubicBezTo>
                          <a:pt x="35" y="56"/>
                          <a:pt x="34" y="59"/>
                          <a:pt x="33" y="57"/>
                        </a:cubicBezTo>
                        <a:cubicBezTo>
                          <a:pt x="32" y="56"/>
                          <a:pt x="29" y="53"/>
                          <a:pt x="30" y="53"/>
                        </a:cubicBezTo>
                        <a:cubicBezTo>
                          <a:pt x="32" y="53"/>
                          <a:pt x="32" y="52"/>
                          <a:pt x="31" y="51"/>
                        </a:cubicBezTo>
                        <a:cubicBezTo>
                          <a:pt x="30" y="50"/>
                          <a:pt x="28" y="48"/>
                          <a:pt x="30" y="49"/>
                        </a:cubicBezTo>
                        <a:cubicBezTo>
                          <a:pt x="31" y="49"/>
                          <a:pt x="34" y="51"/>
                          <a:pt x="34" y="52"/>
                        </a:cubicBezTo>
                        <a:cubicBezTo>
                          <a:pt x="35" y="53"/>
                          <a:pt x="36" y="52"/>
                          <a:pt x="38" y="52"/>
                        </a:cubicBezTo>
                        <a:cubicBezTo>
                          <a:pt x="40" y="52"/>
                          <a:pt x="40" y="51"/>
                          <a:pt x="39" y="50"/>
                        </a:cubicBezTo>
                        <a:cubicBezTo>
                          <a:pt x="38" y="48"/>
                          <a:pt x="37" y="45"/>
                          <a:pt x="38" y="44"/>
                        </a:cubicBezTo>
                        <a:cubicBezTo>
                          <a:pt x="38" y="43"/>
                          <a:pt x="39" y="41"/>
                          <a:pt x="38" y="40"/>
                        </a:cubicBezTo>
                        <a:cubicBezTo>
                          <a:pt x="37" y="40"/>
                          <a:pt x="37" y="37"/>
                          <a:pt x="36" y="36"/>
                        </a:cubicBezTo>
                        <a:cubicBezTo>
                          <a:pt x="34" y="35"/>
                          <a:pt x="34" y="35"/>
                          <a:pt x="35" y="34"/>
                        </a:cubicBezTo>
                        <a:cubicBezTo>
                          <a:pt x="35" y="32"/>
                          <a:pt x="36" y="31"/>
                          <a:pt x="35" y="29"/>
                        </a:cubicBezTo>
                        <a:cubicBezTo>
                          <a:pt x="35" y="28"/>
                          <a:pt x="34" y="20"/>
                          <a:pt x="35" y="21"/>
                        </a:cubicBezTo>
                        <a:cubicBezTo>
                          <a:pt x="35" y="22"/>
                          <a:pt x="37" y="27"/>
                          <a:pt x="38" y="27"/>
                        </a:cubicBezTo>
                        <a:cubicBezTo>
                          <a:pt x="39" y="26"/>
                          <a:pt x="39" y="23"/>
                          <a:pt x="39" y="22"/>
                        </a:cubicBezTo>
                        <a:cubicBezTo>
                          <a:pt x="38" y="22"/>
                          <a:pt x="37" y="20"/>
                          <a:pt x="38" y="20"/>
                        </a:cubicBezTo>
                        <a:cubicBezTo>
                          <a:pt x="39" y="20"/>
                          <a:pt x="42" y="18"/>
                          <a:pt x="43" y="19"/>
                        </a:cubicBezTo>
                        <a:cubicBezTo>
                          <a:pt x="44" y="19"/>
                          <a:pt x="45" y="17"/>
                          <a:pt x="44" y="17"/>
                        </a:cubicBezTo>
                        <a:cubicBezTo>
                          <a:pt x="43" y="16"/>
                          <a:pt x="39" y="14"/>
                          <a:pt x="40" y="13"/>
                        </a:cubicBezTo>
                        <a:cubicBezTo>
                          <a:pt x="41" y="12"/>
                          <a:pt x="43" y="11"/>
                          <a:pt x="42" y="11"/>
                        </a:cubicBezTo>
                        <a:cubicBezTo>
                          <a:pt x="41" y="10"/>
                          <a:pt x="32" y="3"/>
                          <a:pt x="32" y="0"/>
                        </a:cubicBezTo>
                        <a:cubicBezTo>
                          <a:pt x="30" y="1"/>
                          <a:pt x="28" y="4"/>
                          <a:pt x="27" y="4"/>
                        </a:cubicBezTo>
                        <a:cubicBezTo>
                          <a:pt x="26" y="4"/>
                          <a:pt x="24" y="4"/>
                          <a:pt x="24" y="5"/>
                        </a:cubicBezTo>
                        <a:cubicBezTo>
                          <a:pt x="23" y="8"/>
                          <a:pt x="19" y="9"/>
                          <a:pt x="18" y="9"/>
                        </a:cubicBezTo>
                        <a:cubicBezTo>
                          <a:pt x="17" y="10"/>
                          <a:pt x="11" y="14"/>
                          <a:pt x="10" y="14"/>
                        </a:cubicBezTo>
                        <a:cubicBezTo>
                          <a:pt x="9" y="13"/>
                          <a:pt x="8" y="11"/>
                          <a:pt x="7" y="12"/>
                        </a:cubicBezTo>
                        <a:cubicBezTo>
                          <a:pt x="7" y="13"/>
                          <a:pt x="6" y="15"/>
                          <a:pt x="6" y="15"/>
                        </a:cubicBezTo>
                        <a:cubicBezTo>
                          <a:pt x="5" y="16"/>
                          <a:pt x="6" y="18"/>
                          <a:pt x="7" y="18"/>
                        </a:cubicBezTo>
                        <a:cubicBezTo>
                          <a:pt x="9" y="17"/>
                          <a:pt x="10" y="18"/>
                          <a:pt x="11" y="18"/>
                        </a:cubicBezTo>
                        <a:cubicBezTo>
                          <a:pt x="12" y="19"/>
                          <a:pt x="12" y="20"/>
                          <a:pt x="13" y="19"/>
                        </a:cubicBezTo>
                        <a:cubicBezTo>
                          <a:pt x="14" y="18"/>
                          <a:pt x="15" y="15"/>
                          <a:pt x="16" y="15"/>
                        </a:cubicBezTo>
                        <a:cubicBezTo>
                          <a:pt x="16" y="16"/>
                          <a:pt x="18" y="19"/>
                          <a:pt x="17" y="19"/>
                        </a:cubicBezTo>
                        <a:cubicBezTo>
                          <a:pt x="17" y="19"/>
                          <a:pt x="15" y="24"/>
                          <a:pt x="16" y="25"/>
                        </a:cubicBezTo>
                        <a:cubicBezTo>
                          <a:pt x="18" y="27"/>
                          <a:pt x="19" y="30"/>
                          <a:pt x="18" y="31"/>
                        </a:cubicBezTo>
                        <a:cubicBezTo>
                          <a:pt x="18" y="31"/>
                          <a:pt x="15" y="33"/>
                          <a:pt x="16" y="33"/>
                        </a:cubicBezTo>
                        <a:cubicBezTo>
                          <a:pt x="17" y="33"/>
                          <a:pt x="18" y="36"/>
                          <a:pt x="17" y="37"/>
                        </a:cubicBezTo>
                        <a:cubicBezTo>
                          <a:pt x="16" y="38"/>
                          <a:pt x="12" y="37"/>
                          <a:pt x="12" y="35"/>
                        </a:cubicBezTo>
                        <a:cubicBezTo>
                          <a:pt x="12" y="34"/>
                          <a:pt x="13" y="33"/>
                          <a:pt x="12" y="32"/>
                        </a:cubicBezTo>
                        <a:cubicBezTo>
                          <a:pt x="12" y="32"/>
                          <a:pt x="6" y="27"/>
                          <a:pt x="6" y="25"/>
                        </a:cubicBezTo>
                        <a:cubicBezTo>
                          <a:pt x="6" y="22"/>
                          <a:pt x="4" y="21"/>
                          <a:pt x="3" y="22"/>
                        </a:cubicBezTo>
                        <a:cubicBezTo>
                          <a:pt x="3" y="22"/>
                          <a:pt x="1" y="23"/>
                          <a:pt x="1" y="22"/>
                        </a:cubicBezTo>
                        <a:cubicBezTo>
                          <a:pt x="1" y="21"/>
                          <a:pt x="0" y="22"/>
                          <a:pt x="0" y="23"/>
                        </a:cubicBezTo>
                        <a:cubicBezTo>
                          <a:pt x="0" y="24"/>
                          <a:pt x="0" y="25"/>
                          <a:pt x="1" y="27"/>
                        </a:cubicBezTo>
                        <a:cubicBezTo>
                          <a:pt x="2" y="29"/>
                          <a:pt x="13" y="47"/>
                          <a:pt x="14" y="49"/>
                        </a:cubicBezTo>
                        <a:cubicBezTo>
                          <a:pt x="15" y="51"/>
                          <a:pt x="18" y="62"/>
                          <a:pt x="18" y="65"/>
                        </a:cubicBezTo>
                        <a:cubicBezTo>
                          <a:pt x="19" y="67"/>
                          <a:pt x="19" y="71"/>
                          <a:pt x="20" y="71"/>
                        </a:cubicBezTo>
                        <a:cubicBezTo>
                          <a:pt x="21" y="71"/>
                          <a:pt x="24" y="70"/>
                          <a:pt x="25" y="69"/>
                        </a:cubicBezTo>
                        <a:cubicBezTo>
                          <a:pt x="26" y="68"/>
                          <a:pt x="31" y="63"/>
                          <a:pt x="33" y="63"/>
                        </a:cubicBezTo>
                        <a:cubicBezTo>
                          <a:pt x="35" y="63"/>
                          <a:pt x="39" y="62"/>
                          <a:pt x="40" y="62"/>
                        </a:cubicBezTo>
                        <a:cubicBezTo>
                          <a:pt x="41" y="63"/>
                          <a:pt x="42" y="65"/>
                          <a:pt x="41" y="64"/>
                        </a:cubicBezTo>
                        <a:cubicBezTo>
                          <a:pt x="40" y="64"/>
                          <a:pt x="38" y="64"/>
                          <a:pt x="37" y="65"/>
                        </a:cubicBezTo>
                        <a:cubicBezTo>
                          <a:pt x="36" y="66"/>
                          <a:pt x="35" y="66"/>
                          <a:pt x="36" y="67"/>
                        </a:cubicBezTo>
                        <a:cubicBezTo>
                          <a:pt x="37" y="68"/>
                          <a:pt x="37" y="69"/>
                          <a:pt x="39" y="69"/>
                        </a:cubicBezTo>
                        <a:cubicBezTo>
                          <a:pt x="41" y="68"/>
                          <a:pt x="41" y="68"/>
                          <a:pt x="42" y="69"/>
                        </a:cubicBezTo>
                        <a:cubicBezTo>
                          <a:pt x="42" y="70"/>
                          <a:pt x="47" y="73"/>
                          <a:pt x="45" y="73"/>
                        </a:cubicBezTo>
                        <a:cubicBezTo>
                          <a:pt x="43" y="73"/>
                          <a:pt x="41" y="75"/>
                          <a:pt x="40" y="77"/>
                        </a:cubicBezTo>
                        <a:cubicBezTo>
                          <a:pt x="39" y="79"/>
                          <a:pt x="38" y="75"/>
                          <a:pt x="37" y="76"/>
                        </a:cubicBezTo>
                        <a:cubicBezTo>
                          <a:pt x="36" y="77"/>
                          <a:pt x="33" y="79"/>
                          <a:pt x="34" y="79"/>
                        </a:cubicBezTo>
                        <a:cubicBezTo>
                          <a:pt x="34" y="79"/>
                          <a:pt x="36" y="81"/>
                          <a:pt x="36" y="81"/>
                        </a:cubicBezTo>
                        <a:cubicBezTo>
                          <a:pt x="35" y="82"/>
                          <a:pt x="35" y="85"/>
                          <a:pt x="33" y="85"/>
                        </a:cubicBezTo>
                        <a:cubicBezTo>
                          <a:pt x="32" y="84"/>
                          <a:pt x="32" y="79"/>
                          <a:pt x="32" y="79"/>
                        </a:cubicBezTo>
                        <a:cubicBezTo>
                          <a:pt x="31" y="78"/>
                          <a:pt x="30" y="76"/>
                          <a:pt x="30" y="75"/>
                        </a:cubicBezTo>
                        <a:cubicBezTo>
                          <a:pt x="30" y="75"/>
                          <a:pt x="31" y="73"/>
                          <a:pt x="31" y="72"/>
                        </a:cubicBezTo>
                        <a:cubicBezTo>
                          <a:pt x="30" y="71"/>
                          <a:pt x="25" y="71"/>
                          <a:pt x="24" y="72"/>
                        </a:cubicBezTo>
                        <a:cubicBezTo>
                          <a:pt x="23" y="73"/>
                          <a:pt x="23" y="74"/>
                          <a:pt x="24" y="75"/>
                        </a:cubicBezTo>
                        <a:cubicBezTo>
                          <a:pt x="24" y="76"/>
                          <a:pt x="26" y="79"/>
                          <a:pt x="26" y="81"/>
                        </a:cubicBezTo>
                        <a:cubicBezTo>
                          <a:pt x="26" y="82"/>
                          <a:pt x="26" y="83"/>
                          <a:pt x="27" y="84"/>
                        </a:cubicBezTo>
                        <a:cubicBezTo>
                          <a:pt x="28" y="85"/>
                          <a:pt x="30" y="89"/>
                          <a:pt x="30" y="90"/>
                        </a:cubicBezTo>
                        <a:cubicBezTo>
                          <a:pt x="33" y="90"/>
                          <a:pt x="39" y="87"/>
                          <a:pt x="40" y="86"/>
                        </a:cubicBezTo>
                        <a:cubicBezTo>
                          <a:pt x="40" y="86"/>
                          <a:pt x="42" y="86"/>
                          <a:pt x="43" y="87"/>
                        </a:cubicBezTo>
                        <a:cubicBezTo>
                          <a:pt x="44" y="88"/>
                          <a:pt x="47" y="85"/>
                          <a:pt x="48" y="84"/>
                        </a:cubicBezTo>
                        <a:cubicBezTo>
                          <a:pt x="49" y="83"/>
                          <a:pt x="51" y="85"/>
                          <a:pt x="52" y="85"/>
                        </a:cubicBezTo>
                        <a:cubicBezTo>
                          <a:pt x="53" y="86"/>
                          <a:pt x="57" y="83"/>
                          <a:pt x="57" y="82"/>
                        </a:cubicBezTo>
                        <a:cubicBezTo>
                          <a:pt x="57" y="80"/>
                          <a:pt x="60" y="80"/>
                          <a:pt x="61" y="81"/>
                        </a:cubicBezTo>
                        <a:cubicBezTo>
                          <a:pt x="62" y="81"/>
                          <a:pt x="65" y="80"/>
                          <a:pt x="66" y="79"/>
                        </a:cubicBezTo>
                        <a:cubicBezTo>
                          <a:pt x="66" y="78"/>
                          <a:pt x="68" y="77"/>
                          <a:pt x="71" y="77"/>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8" name="Freeform 55">
                    <a:extLst>
                      <a:ext uri="{FF2B5EF4-FFF2-40B4-BE49-F238E27FC236}">
                        <a16:creationId xmlns:a16="http://schemas.microsoft.com/office/drawing/2014/main" id="{76F57CFC-5163-48EB-BC66-30C7863E7795}"/>
                      </a:ext>
                    </a:extLst>
                  </p:cNvPr>
                  <p:cNvSpPr>
                    <a:spLocks/>
                  </p:cNvSpPr>
                  <p:nvPr/>
                </p:nvSpPr>
                <p:spPr bwMode="auto">
                  <a:xfrm>
                    <a:off x="3582053" y="1980618"/>
                    <a:ext cx="61951" cy="35564"/>
                  </a:xfrm>
                  <a:custGeom>
                    <a:avLst/>
                    <a:gdLst>
                      <a:gd name="T0" fmla="*/ 4 w 14"/>
                      <a:gd name="T1" fmla="*/ 6 h 8"/>
                      <a:gd name="T2" fmla="*/ 8 w 14"/>
                      <a:gd name="T3" fmla="*/ 7 h 8"/>
                      <a:gd name="T4" fmla="*/ 10 w 14"/>
                      <a:gd name="T5" fmla="*/ 7 h 8"/>
                      <a:gd name="T6" fmla="*/ 11 w 14"/>
                      <a:gd name="T7" fmla="*/ 5 h 8"/>
                      <a:gd name="T8" fmla="*/ 13 w 14"/>
                      <a:gd name="T9" fmla="*/ 2 h 8"/>
                      <a:gd name="T10" fmla="*/ 12 w 14"/>
                      <a:gd name="T11" fmla="*/ 0 h 8"/>
                      <a:gd name="T12" fmla="*/ 8 w 14"/>
                      <a:gd name="T13" fmla="*/ 1 h 8"/>
                      <a:gd name="T14" fmla="*/ 5 w 14"/>
                      <a:gd name="T15" fmla="*/ 2 h 8"/>
                      <a:gd name="T16" fmla="*/ 2 w 14"/>
                      <a:gd name="T17" fmla="*/ 2 h 8"/>
                      <a:gd name="T18" fmla="*/ 1 w 14"/>
                      <a:gd name="T19" fmla="*/ 5 h 8"/>
                      <a:gd name="T20" fmla="*/ 4 w 14"/>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8">
                        <a:moveTo>
                          <a:pt x="4" y="6"/>
                        </a:moveTo>
                        <a:cubicBezTo>
                          <a:pt x="5" y="7"/>
                          <a:pt x="6" y="7"/>
                          <a:pt x="8" y="7"/>
                        </a:cubicBezTo>
                        <a:cubicBezTo>
                          <a:pt x="9" y="7"/>
                          <a:pt x="9" y="8"/>
                          <a:pt x="10" y="7"/>
                        </a:cubicBezTo>
                        <a:cubicBezTo>
                          <a:pt x="11" y="7"/>
                          <a:pt x="11" y="6"/>
                          <a:pt x="11" y="5"/>
                        </a:cubicBezTo>
                        <a:cubicBezTo>
                          <a:pt x="12" y="4"/>
                          <a:pt x="12" y="3"/>
                          <a:pt x="13" y="2"/>
                        </a:cubicBezTo>
                        <a:cubicBezTo>
                          <a:pt x="14" y="2"/>
                          <a:pt x="14" y="0"/>
                          <a:pt x="12" y="0"/>
                        </a:cubicBezTo>
                        <a:cubicBezTo>
                          <a:pt x="11" y="0"/>
                          <a:pt x="9" y="0"/>
                          <a:pt x="8" y="1"/>
                        </a:cubicBezTo>
                        <a:cubicBezTo>
                          <a:pt x="7" y="2"/>
                          <a:pt x="5" y="3"/>
                          <a:pt x="5" y="2"/>
                        </a:cubicBezTo>
                        <a:cubicBezTo>
                          <a:pt x="4" y="2"/>
                          <a:pt x="3" y="1"/>
                          <a:pt x="2" y="2"/>
                        </a:cubicBezTo>
                        <a:cubicBezTo>
                          <a:pt x="1" y="2"/>
                          <a:pt x="0" y="5"/>
                          <a:pt x="1" y="5"/>
                        </a:cubicBezTo>
                        <a:cubicBezTo>
                          <a:pt x="2" y="4"/>
                          <a:pt x="3" y="4"/>
                          <a:pt x="4" y="6"/>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9" name="Freeform 56">
                    <a:extLst>
                      <a:ext uri="{FF2B5EF4-FFF2-40B4-BE49-F238E27FC236}">
                        <a16:creationId xmlns:a16="http://schemas.microsoft.com/office/drawing/2014/main" id="{6E0E5824-CBBC-482D-81F8-4F1EAB302C24}"/>
                      </a:ext>
                    </a:extLst>
                  </p:cNvPr>
                  <p:cNvSpPr>
                    <a:spLocks/>
                  </p:cNvSpPr>
                  <p:nvPr/>
                </p:nvSpPr>
                <p:spPr bwMode="auto">
                  <a:xfrm>
                    <a:off x="3538458" y="1971440"/>
                    <a:ext cx="30975" cy="26386"/>
                  </a:xfrm>
                  <a:custGeom>
                    <a:avLst/>
                    <a:gdLst>
                      <a:gd name="T0" fmla="*/ 6 w 7"/>
                      <a:gd name="T1" fmla="*/ 4 h 6"/>
                      <a:gd name="T2" fmla="*/ 5 w 7"/>
                      <a:gd name="T3" fmla="*/ 0 h 6"/>
                      <a:gd name="T4" fmla="*/ 4 w 7"/>
                      <a:gd name="T5" fmla="*/ 2 h 6"/>
                      <a:gd name="T6" fmla="*/ 1 w 7"/>
                      <a:gd name="T7" fmla="*/ 3 h 6"/>
                      <a:gd name="T8" fmla="*/ 2 w 7"/>
                      <a:gd name="T9" fmla="*/ 6 h 6"/>
                      <a:gd name="T10" fmla="*/ 4 w 7"/>
                      <a:gd name="T11" fmla="*/ 6 h 6"/>
                      <a:gd name="T12" fmla="*/ 4 w 7"/>
                      <a:gd name="T13" fmla="*/ 4 h 6"/>
                      <a:gd name="T14" fmla="*/ 6 w 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4"/>
                        </a:moveTo>
                        <a:cubicBezTo>
                          <a:pt x="7" y="3"/>
                          <a:pt x="6" y="0"/>
                          <a:pt x="5" y="0"/>
                        </a:cubicBezTo>
                        <a:cubicBezTo>
                          <a:pt x="4" y="1"/>
                          <a:pt x="4" y="2"/>
                          <a:pt x="4" y="2"/>
                        </a:cubicBezTo>
                        <a:cubicBezTo>
                          <a:pt x="4" y="3"/>
                          <a:pt x="3" y="3"/>
                          <a:pt x="1" y="3"/>
                        </a:cubicBezTo>
                        <a:cubicBezTo>
                          <a:pt x="0" y="2"/>
                          <a:pt x="0" y="5"/>
                          <a:pt x="2" y="6"/>
                        </a:cubicBezTo>
                        <a:cubicBezTo>
                          <a:pt x="3" y="6"/>
                          <a:pt x="4" y="6"/>
                          <a:pt x="4" y="6"/>
                        </a:cubicBezTo>
                        <a:cubicBezTo>
                          <a:pt x="4" y="5"/>
                          <a:pt x="4" y="3"/>
                          <a:pt x="4" y="4"/>
                        </a:cubicBezTo>
                        <a:cubicBezTo>
                          <a:pt x="5" y="4"/>
                          <a:pt x="5" y="5"/>
                          <a:pt x="6" y="4"/>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grpSp>
            <p:sp>
              <p:nvSpPr>
                <p:cNvPr id="97" name="Freeform: Shape 96">
                  <a:extLst>
                    <a:ext uri="{FF2B5EF4-FFF2-40B4-BE49-F238E27FC236}">
                      <a16:creationId xmlns:a16="http://schemas.microsoft.com/office/drawing/2014/main" id="{DDE89E80-5709-4001-A66C-60B0FA111125}"/>
                    </a:ext>
                  </a:extLst>
                </p:cNvPr>
                <p:cNvSpPr/>
                <p:nvPr/>
              </p:nvSpPr>
              <p:spPr bwMode="gray">
                <a:xfrm>
                  <a:off x="5848219" y="4289325"/>
                  <a:ext cx="293536" cy="429360"/>
                </a:xfrm>
                <a:custGeom>
                  <a:avLst/>
                  <a:gdLst>
                    <a:gd name="connsiteX0" fmla="*/ 32385 w 283880"/>
                    <a:gd name="connsiteY0" fmla="*/ 341730 h 416025"/>
                    <a:gd name="connsiteX1" fmla="*/ 41910 w 283880"/>
                    <a:gd name="connsiteY1" fmla="*/ 339825 h 416025"/>
                    <a:gd name="connsiteX2" fmla="*/ 43815 w 283880"/>
                    <a:gd name="connsiteY2" fmla="*/ 315060 h 416025"/>
                    <a:gd name="connsiteX3" fmla="*/ 49530 w 283880"/>
                    <a:gd name="connsiteY3" fmla="*/ 301725 h 416025"/>
                    <a:gd name="connsiteX4" fmla="*/ 64770 w 283880"/>
                    <a:gd name="connsiteY4" fmla="*/ 290295 h 416025"/>
                    <a:gd name="connsiteX5" fmla="*/ 83820 w 283880"/>
                    <a:gd name="connsiteY5" fmla="*/ 276960 h 416025"/>
                    <a:gd name="connsiteX6" fmla="*/ 91440 w 283880"/>
                    <a:gd name="connsiteY6" fmla="*/ 267435 h 416025"/>
                    <a:gd name="connsiteX7" fmla="*/ 97155 w 283880"/>
                    <a:gd name="connsiteY7" fmla="*/ 259815 h 416025"/>
                    <a:gd name="connsiteX8" fmla="*/ 99060 w 283880"/>
                    <a:gd name="connsiteY8" fmla="*/ 252195 h 416025"/>
                    <a:gd name="connsiteX9" fmla="*/ 120015 w 283880"/>
                    <a:gd name="connsiteY9" fmla="*/ 233145 h 416025"/>
                    <a:gd name="connsiteX10" fmla="*/ 135255 w 283880"/>
                    <a:gd name="connsiteY10" fmla="*/ 214095 h 416025"/>
                    <a:gd name="connsiteX11" fmla="*/ 140970 w 283880"/>
                    <a:gd name="connsiteY11" fmla="*/ 198855 h 416025"/>
                    <a:gd name="connsiteX12" fmla="*/ 150495 w 283880"/>
                    <a:gd name="connsiteY12" fmla="*/ 183615 h 416025"/>
                    <a:gd name="connsiteX13" fmla="*/ 169545 w 283880"/>
                    <a:gd name="connsiteY13" fmla="*/ 174090 h 416025"/>
                    <a:gd name="connsiteX14" fmla="*/ 175260 w 283880"/>
                    <a:gd name="connsiteY14" fmla="*/ 168375 h 416025"/>
                    <a:gd name="connsiteX15" fmla="*/ 177165 w 283880"/>
                    <a:gd name="connsiteY15" fmla="*/ 162660 h 416025"/>
                    <a:gd name="connsiteX16" fmla="*/ 179070 w 283880"/>
                    <a:gd name="connsiteY16" fmla="*/ 145515 h 416025"/>
                    <a:gd name="connsiteX17" fmla="*/ 177165 w 283880"/>
                    <a:gd name="connsiteY17" fmla="*/ 130275 h 416025"/>
                    <a:gd name="connsiteX18" fmla="*/ 171450 w 283880"/>
                    <a:gd name="connsiteY18" fmla="*/ 128370 h 416025"/>
                    <a:gd name="connsiteX19" fmla="*/ 167640 w 283880"/>
                    <a:gd name="connsiteY19" fmla="*/ 116940 h 416025"/>
                    <a:gd name="connsiteX20" fmla="*/ 161925 w 283880"/>
                    <a:gd name="connsiteY20" fmla="*/ 109320 h 416025"/>
                    <a:gd name="connsiteX21" fmla="*/ 158115 w 283880"/>
                    <a:gd name="connsiteY21" fmla="*/ 103605 h 416025"/>
                    <a:gd name="connsiteX22" fmla="*/ 175260 w 283880"/>
                    <a:gd name="connsiteY22" fmla="*/ 105510 h 416025"/>
                    <a:gd name="connsiteX23" fmla="*/ 179070 w 283880"/>
                    <a:gd name="connsiteY23" fmla="*/ 113130 h 416025"/>
                    <a:gd name="connsiteX24" fmla="*/ 180975 w 283880"/>
                    <a:gd name="connsiteY24" fmla="*/ 120750 h 416025"/>
                    <a:gd name="connsiteX25" fmla="*/ 190500 w 283880"/>
                    <a:gd name="connsiteY25" fmla="*/ 122655 h 416025"/>
                    <a:gd name="connsiteX26" fmla="*/ 201930 w 283880"/>
                    <a:gd name="connsiteY26" fmla="*/ 111225 h 416025"/>
                    <a:gd name="connsiteX27" fmla="*/ 217170 w 283880"/>
                    <a:gd name="connsiteY27" fmla="*/ 103605 h 416025"/>
                    <a:gd name="connsiteX28" fmla="*/ 232410 w 283880"/>
                    <a:gd name="connsiteY28" fmla="*/ 78840 h 416025"/>
                    <a:gd name="connsiteX29" fmla="*/ 249555 w 283880"/>
                    <a:gd name="connsiteY29" fmla="*/ 61695 h 416025"/>
                    <a:gd name="connsiteX30" fmla="*/ 259080 w 283880"/>
                    <a:gd name="connsiteY30" fmla="*/ 57885 h 416025"/>
                    <a:gd name="connsiteX31" fmla="*/ 266700 w 283880"/>
                    <a:gd name="connsiteY31" fmla="*/ 52170 h 416025"/>
                    <a:gd name="connsiteX32" fmla="*/ 278130 w 283880"/>
                    <a:gd name="connsiteY32" fmla="*/ 31215 h 416025"/>
                    <a:gd name="connsiteX33" fmla="*/ 281940 w 283880"/>
                    <a:gd name="connsiteY33" fmla="*/ 735 h 416025"/>
                    <a:gd name="connsiteX34" fmla="*/ 283845 w 283880"/>
                    <a:gd name="connsiteY34" fmla="*/ 12165 h 416025"/>
                    <a:gd name="connsiteX35" fmla="*/ 276225 w 283880"/>
                    <a:gd name="connsiteY35" fmla="*/ 40740 h 416025"/>
                    <a:gd name="connsiteX36" fmla="*/ 268605 w 283880"/>
                    <a:gd name="connsiteY36" fmla="*/ 48360 h 416025"/>
                    <a:gd name="connsiteX37" fmla="*/ 259080 w 283880"/>
                    <a:gd name="connsiteY37" fmla="*/ 61695 h 416025"/>
                    <a:gd name="connsiteX38" fmla="*/ 253365 w 283880"/>
                    <a:gd name="connsiteY38" fmla="*/ 65505 h 416025"/>
                    <a:gd name="connsiteX39" fmla="*/ 247650 w 283880"/>
                    <a:gd name="connsiteY39" fmla="*/ 73125 h 416025"/>
                    <a:gd name="connsiteX40" fmla="*/ 234315 w 283880"/>
                    <a:gd name="connsiteY40" fmla="*/ 80745 h 416025"/>
                    <a:gd name="connsiteX41" fmla="*/ 215265 w 283880"/>
                    <a:gd name="connsiteY41" fmla="*/ 94080 h 416025"/>
                    <a:gd name="connsiteX42" fmla="*/ 209550 w 283880"/>
                    <a:gd name="connsiteY42" fmla="*/ 97890 h 416025"/>
                    <a:gd name="connsiteX43" fmla="*/ 201930 w 283880"/>
                    <a:gd name="connsiteY43" fmla="*/ 101700 h 416025"/>
                    <a:gd name="connsiteX44" fmla="*/ 196215 w 283880"/>
                    <a:gd name="connsiteY44" fmla="*/ 109320 h 416025"/>
                    <a:gd name="connsiteX45" fmla="*/ 186690 w 283880"/>
                    <a:gd name="connsiteY45" fmla="*/ 130275 h 416025"/>
                    <a:gd name="connsiteX46" fmla="*/ 180975 w 283880"/>
                    <a:gd name="connsiteY46" fmla="*/ 139800 h 416025"/>
                    <a:gd name="connsiteX47" fmla="*/ 171450 w 283880"/>
                    <a:gd name="connsiteY47" fmla="*/ 158850 h 416025"/>
                    <a:gd name="connsiteX48" fmla="*/ 135255 w 283880"/>
                    <a:gd name="connsiteY48" fmla="*/ 193140 h 416025"/>
                    <a:gd name="connsiteX49" fmla="*/ 118110 w 283880"/>
                    <a:gd name="connsiteY49" fmla="*/ 208380 h 416025"/>
                    <a:gd name="connsiteX50" fmla="*/ 83820 w 283880"/>
                    <a:gd name="connsiteY50" fmla="*/ 236955 h 416025"/>
                    <a:gd name="connsiteX51" fmla="*/ 74295 w 283880"/>
                    <a:gd name="connsiteY51" fmla="*/ 244575 h 416025"/>
                    <a:gd name="connsiteX52" fmla="*/ 59055 w 283880"/>
                    <a:gd name="connsiteY52" fmla="*/ 273150 h 416025"/>
                    <a:gd name="connsiteX53" fmla="*/ 55245 w 283880"/>
                    <a:gd name="connsiteY53" fmla="*/ 297915 h 416025"/>
                    <a:gd name="connsiteX54" fmla="*/ 53340 w 283880"/>
                    <a:gd name="connsiteY54" fmla="*/ 303630 h 416025"/>
                    <a:gd name="connsiteX55" fmla="*/ 51435 w 283880"/>
                    <a:gd name="connsiteY55" fmla="*/ 313155 h 416025"/>
                    <a:gd name="connsiteX56" fmla="*/ 32385 w 283880"/>
                    <a:gd name="connsiteY56" fmla="*/ 337920 h 416025"/>
                    <a:gd name="connsiteX57" fmla="*/ 24765 w 283880"/>
                    <a:gd name="connsiteY57" fmla="*/ 353160 h 416025"/>
                    <a:gd name="connsiteX58" fmla="*/ 17145 w 283880"/>
                    <a:gd name="connsiteY58" fmla="*/ 372210 h 416025"/>
                    <a:gd name="connsiteX59" fmla="*/ 5715 w 283880"/>
                    <a:gd name="connsiteY59" fmla="*/ 383640 h 416025"/>
                    <a:gd name="connsiteX60" fmla="*/ 3810 w 283880"/>
                    <a:gd name="connsiteY60" fmla="*/ 393165 h 416025"/>
                    <a:gd name="connsiteX61" fmla="*/ 1905 w 283880"/>
                    <a:gd name="connsiteY61" fmla="*/ 398880 h 416025"/>
                    <a:gd name="connsiteX62" fmla="*/ 0 w 283880"/>
                    <a:gd name="connsiteY62" fmla="*/ 406500 h 416025"/>
                    <a:gd name="connsiteX63" fmla="*/ 3810 w 283880"/>
                    <a:gd name="connsiteY63" fmla="*/ 416025 h 4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3880" h="416025">
                      <a:moveTo>
                        <a:pt x="32385" y="341730"/>
                      </a:moveTo>
                      <a:cubicBezTo>
                        <a:pt x="35560" y="341095"/>
                        <a:pt x="39778" y="342262"/>
                        <a:pt x="41910" y="339825"/>
                      </a:cubicBezTo>
                      <a:cubicBezTo>
                        <a:pt x="48389" y="332421"/>
                        <a:pt x="45137" y="322991"/>
                        <a:pt x="43815" y="315060"/>
                      </a:cubicBezTo>
                      <a:cubicBezTo>
                        <a:pt x="45720" y="310615"/>
                        <a:pt x="47042" y="305872"/>
                        <a:pt x="49530" y="301725"/>
                      </a:cubicBezTo>
                      <a:cubicBezTo>
                        <a:pt x="53007" y="295930"/>
                        <a:pt x="59609" y="293908"/>
                        <a:pt x="64770" y="290295"/>
                      </a:cubicBezTo>
                      <a:cubicBezTo>
                        <a:pt x="89603" y="272912"/>
                        <a:pt x="59502" y="291551"/>
                        <a:pt x="83820" y="276960"/>
                      </a:cubicBezTo>
                      <a:cubicBezTo>
                        <a:pt x="87529" y="265834"/>
                        <a:pt x="82823" y="276052"/>
                        <a:pt x="91440" y="267435"/>
                      </a:cubicBezTo>
                      <a:cubicBezTo>
                        <a:pt x="93685" y="265190"/>
                        <a:pt x="95250" y="262355"/>
                        <a:pt x="97155" y="259815"/>
                      </a:cubicBezTo>
                      <a:cubicBezTo>
                        <a:pt x="97790" y="257275"/>
                        <a:pt x="97559" y="254340"/>
                        <a:pt x="99060" y="252195"/>
                      </a:cubicBezTo>
                      <a:cubicBezTo>
                        <a:pt x="105385" y="243159"/>
                        <a:pt x="112304" y="240155"/>
                        <a:pt x="120015" y="233145"/>
                      </a:cubicBezTo>
                      <a:cubicBezTo>
                        <a:pt x="132333" y="221947"/>
                        <a:pt x="129626" y="225354"/>
                        <a:pt x="135255" y="214095"/>
                      </a:cubicBezTo>
                      <a:cubicBezTo>
                        <a:pt x="138930" y="195718"/>
                        <a:pt x="134430" y="211936"/>
                        <a:pt x="140970" y="198855"/>
                      </a:cubicBezTo>
                      <a:cubicBezTo>
                        <a:pt x="145640" y="189515"/>
                        <a:pt x="142473" y="189632"/>
                        <a:pt x="150495" y="183615"/>
                      </a:cubicBezTo>
                      <a:cubicBezTo>
                        <a:pt x="157613" y="178276"/>
                        <a:pt x="161513" y="177303"/>
                        <a:pt x="169545" y="174090"/>
                      </a:cubicBezTo>
                      <a:cubicBezTo>
                        <a:pt x="171450" y="172185"/>
                        <a:pt x="173766" y="170617"/>
                        <a:pt x="175260" y="168375"/>
                      </a:cubicBezTo>
                      <a:cubicBezTo>
                        <a:pt x="176374" y="166704"/>
                        <a:pt x="176835" y="164641"/>
                        <a:pt x="177165" y="162660"/>
                      </a:cubicBezTo>
                      <a:cubicBezTo>
                        <a:pt x="178110" y="156988"/>
                        <a:pt x="178435" y="151230"/>
                        <a:pt x="179070" y="145515"/>
                      </a:cubicBezTo>
                      <a:cubicBezTo>
                        <a:pt x="178435" y="140435"/>
                        <a:pt x="179244" y="134953"/>
                        <a:pt x="177165" y="130275"/>
                      </a:cubicBezTo>
                      <a:cubicBezTo>
                        <a:pt x="176349" y="128440"/>
                        <a:pt x="172617" y="130004"/>
                        <a:pt x="171450" y="128370"/>
                      </a:cubicBezTo>
                      <a:cubicBezTo>
                        <a:pt x="169116" y="125102"/>
                        <a:pt x="170050" y="120153"/>
                        <a:pt x="167640" y="116940"/>
                      </a:cubicBezTo>
                      <a:cubicBezTo>
                        <a:pt x="165735" y="114400"/>
                        <a:pt x="163770" y="111904"/>
                        <a:pt x="161925" y="109320"/>
                      </a:cubicBezTo>
                      <a:cubicBezTo>
                        <a:pt x="160594" y="107457"/>
                        <a:pt x="155914" y="104234"/>
                        <a:pt x="158115" y="103605"/>
                      </a:cubicBezTo>
                      <a:cubicBezTo>
                        <a:pt x="163644" y="102025"/>
                        <a:pt x="169545" y="104875"/>
                        <a:pt x="175260" y="105510"/>
                      </a:cubicBezTo>
                      <a:cubicBezTo>
                        <a:pt x="176530" y="108050"/>
                        <a:pt x="178073" y="110471"/>
                        <a:pt x="179070" y="113130"/>
                      </a:cubicBezTo>
                      <a:cubicBezTo>
                        <a:pt x="179989" y="115581"/>
                        <a:pt x="178964" y="119074"/>
                        <a:pt x="180975" y="120750"/>
                      </a:cubicBezTo>
                      <a:cubicBezTo>
                        <a:pt x="183462" y="122823"/>
                        <a:pt x="187325" y="122020"/>
                        <a:pt x="190500" y="122655"/>
                      </a:cubicBezTo>
                      <a:cubicBezTo>
                        <a:pt x="210820" y="112495"/>
                        <a:pt x="186690" y="126465"/>
                        <a:pt x="201930" y="111225"/>
                      </a:cubicBezTo>
                      <a:cubicBezTo>
                        <a:pt x="206429" y="106726"/>
                        <a:pt x="211602" y="105461"/>
                        <a:pt x="217170" y="103605"/>
                      </a:cubicBezTo>
                      <a:cubicBezTo>
                        <a:pt x="223683" y="90578"/>
                        <a:pt x="223336" y="88612"/>
                        <a:pt x="232410" y="78840"/>
                      </a:cubicBezTo>
                      <a:cubicBezTo>
                        <a:pt x="237910" y="72917"/>
                        <a:pt x="242051" y="64697"/>
                        <a:pt x="249555" y="61695"/>
                      </a:cubicBezTo>
                      <a:cubicBezTo>
                        <a:pt x="252730" y="60425"/>
                        <a:pt x="256091" y="59546"/>
                        <a:pt x="259080" y="57885"/>
                      </a:cubicBezTo>
                      <a:cubicBezTo>
                        <a:pt x="261855" y="56343"/>
                        <a:pt x="264591" y="54543"/>
                        <a:pt x="266700" y="52170"/>
                      </a:cubicBezTo>
                      <a:cubicBezTo>
                        <a:pt x="273621" y="44383"/>
                        <a:pt x="274558" y="40146"/>
                        <a:pt x="278130" y="31215"/>
                      </a:cubicBezTo>
                      <a:cubicBezTo>
                        <a:pt x="279400" y="21055"/>
                        <a:pt x="278998" y="10542"/>
                        <a:pt x="281940" y="735"/>
                      </a:cubicBezTo>
                      <a:cubicBezTo>
                        <a:pt x="283050" y="-2965"/>
                        <a:pt x="284086" y="8310"/>
                        <a:pt x="283845" y="12165"/>
                      </a:cubicBezTo>
                      <a:cubicBezTo>
                        <a:pt x="283575" y="16482"/>
                        <a:pt x="280216" y="34753"/>
                        <a:pt x="276225" y="40740"/>
                      </a:cubicBezTo>
                      <a:cubicBezTo>
                        <a:pt x="274232" y="43729"/>
                        <a:pt x="270943" y="45633"/>
                        <a:pt x="268605" y="48360"/>
                      </a:cubicBezTo>
                      <a:cubicBezTo>
                        <a:pt x="262115" y="55932"/>
                        <a:pt x="267443" y="53332"/>
                        <a:pt x="259080" y="61695"/>
                      </a:cubicBezTo>
                      <a:cubicBezTo>
                        <a:pt x="257461" y="63314"/>
                        <a:pt x="254984" y="63886"/>
                        <a:pt x="253365" y="65505"/>
                      </a:cubicBezTo>
                      <a:cubicBezTo>
                        <a:pt x="251120" y="67750"/>
                        <a:pt x="250129" y="71142"/>
                        <a:pt x="247650" y="73125"/>
                      </a:cubicBezTo>
                      <a:cubicBezTo>
                        <a:pt x="243652" y="76323"/>
                        <a:pt x="238613" y="77964"/>
                        <a:pt x="234315" y="80745"/>
                      </a:cubicBezTo>
                      <a:cubicBezTo>
                        <a:pt x="227807" y="84956"/>
                        <a:pt x="221638" y="89668"/>
                        <a:pt x="215265" y="94080"/>
                      </a:cubicBezTo>
                      <a:cubicBezTo>
                        <a:pt x="213383" y="95383"/>
                        <a:pt x="211598" y="96866"/>
                        <a:pt x="209550" y="97890"/>
                      </a:cubicBezTo>
                      <a:lnTo>
                        <a:pt x="201930" y="101700"/>
                      </a:lnTo>
                      <a:cubicBezTo>
                        <a:pt x="200025" y="104240"/>
                        <a:pt x="197898" y="106628"/>
                        <a:pt x="196215" y="109320"/>
                      </a:cubicBezTo>
                      <a:cubicBezTo>
                        <a:pt x="192871" y="114670"/>
                        <a:pt x="189047" y="125561"/>
                        <a:pt x="186690" y="130275"/>
                      </a:cubicBezTo>
                      <a:cubicBezTo>
                        <a:pt x="185034" y="133587"/>
                        <a:pt x="182631" y="136488"/>
                        <a:pt x="180975" y="139800"/>
                      </a:cubicBezTo>
                      <a:cubicBezTo>
                        <a:pt x="177566" y="146618"/>
                        <a:pt x="177001" y="153047"/>
                        <a:pt x="171450" y="158850"/>
                      </a:cubicBezTo>
                      <a:cubicBezTo>
                        <a:pt x="159962" y="170860"/>
                        <a:pt x="147434" y="181831"/>
                        <a:pt x="135255" y="193140"/>
                      </a:cubicBezTo>
                      <a:cubicBezTo>
                        <a:pt x="129652" y="198343"/>
                        <a:pt x="124171" y="203718"/>
                        <a:pt x="118110" y="208380"/>
                      </a:cubicBezTo>
                      <a:cubicBezTo>
                        <a:pt x="59829" y="253212"/>
                        <a:pt x="113625" y="210131"/>
                        <a:pt x="83820" y="236955"/>
                      </a:cubicBezTo>
                      <a:cubicBezTo>
                        <a:pt x="80798" y="239675"/>
                        <a:pt x="76921" y="241471"/>
                        <a:pt x="74295" y="244575"/>
                      </a:cubicBezTo>
                      <a:cubicBezTo>
                        <a:pt x="63027" y="257891"/>
                        <a:pt x="63640" y="259396"/>
                        <a:pt x="59055" y="273150"/>
                      </a:cubicBezTo>
                      <a:cubicBezTo>
                        <a:pt x="57898" y="282404"/>
                        <a:pt x="57427" y="289188"/>
                        <a:pt x="55245" y="297915"/>
                      </a:cubicBezTo>
                      <a:cubicBezTo>
                        <a:pt x="54758" y="299863"/>
                        <a:pt x="53827" y="301682"/>
                        <a:pt x="53340" y="303630"/>
                      </a:cubicBezTo>
                      <a:cubicBezTo>
                        <a:pt x="52555" y="306771"/>
                        <a:pt x="52883" y="310259"/>
                        <a:pt x="51435" y="313155"/>
                      </a:cubicBezTo>
                      <a:cubicBezTo>
                        <a:pt x="41552" y="332921"/>
                        <a:pt x="43694" y="330380"/>
                        <a:pt x="32385" y="337920"/>
                      </a:cubicBezTo>
                      <a:cubicBezTo>
                        <a:pt x="28096" y="344353"/>
                        <a:pt x="27307" y="344687"/>
                        <a:pt x="24765" y="353160"/>
                      </a:cubicBezTo>
                      <a:cubicBezTo>
                        <a:pt x="21415" y="364325"/>
                        <a:pt x="25347" y="362185"/>
                        <a:pt x="17145" y="372210"/>
                      </a:cubicBezTo>
                      <a:cubicBezTo>
                        <a:pt x="13733" y="376380"/>
                        <a:pt x="5715" y="383640"/>
                        <a:pt x="5715" y="383640"/>
                      </a:cubicBezTo>
                      <a:cubicBezTo>
                        <a:pt x="5080" y="386815"/>
                        <a:pt x="4595" y="390024"/>
                        <a:pt x="3810" y="393165"/>
                      </a:cubicBezTo>
                      <a:cubicBezTo>
                        <a:pt x="3323" y="395113"/>
                        <a:pt x="2457" y="396949"/>
                        <a:pt x="1905" y="398880"/>
                      </a:cubicBezTo>
                      <a:cubicBezTo>
                        <a:pt x="1186" y="401397"/>
                        <a:pt x="635" y="403960"/>
                        <a:pt x="0" y="406500"/>
                      </a:cubicBezTo>
                      <a:cubicBezTo>
                        <a:pt x="4094" y="414688"/>
                        <a:pt x="3810" y="411280"/>
                        <a:pt x="3810" y="416025"/>
                      </a:cubicBezTo>
                    </a:path>
                  </a:pathLst>
                </a:custGeom>
                <a:solidFill>
                  <a:srgbClr val="11BBFF"/>
                </a:solidFill>
                <a:ln w="19050" algn="ctr">
                  <a:solidFill>
                    <a:srgbClr val="06904B"/>
                  </a:solidFill>
                  <a:miter lim="800000"/>
                  <a:headEnd/>
                  <a:tailEnd/>
                </a:ln>
              </p:spPr>
              <p:txBody>
                <a:bodyPr rtlCol="0" anchor="ctr"/>
                <a:lstStyle/>
                <a:p>
                  <a:pPr algn="ctr"/>
                  <a:endParaRPr lang="en-NZ"/>
                </a:p>
              </p:txBody>
            </p:sp>
          </p:grpSp>
          <p:sp>
            <p:nvSpPr>
              <p:cNvPr id="117" name="Freeform: Shape 116">
                <a:extLst>
                  <a:ext uri="{FF2B5EF4-FFF2-40B4-BE49-F238E27FC236}">
                    <a16:creationId xmlns:a16="http://schemas.microsoft.com/office/drawing/2014/main" id="{F2FF50C4-9E6C-41A2-9EC2-C1636F122046}"/>
                  </a:ext>
                </a:extLst>
              </p:cNvPr>
              <p:cNvSpPr/>
              <p:nvPr/>
            </p:nvSpPr>
            <p:spPr bwMode="gray">
              <a:xfrm>
                <a:off x="4335780" y="5730372"/>
                <a:ext cx="495300" cy="939034"/>
              </a:xfrm>
              <a:custGeom>
                <a:avLst/>
                <a:gdLst>
                  <a:gd name="connsiteX0" fmla="*/ 148590 w 495300"/>
                  <a:gd name="connsiteY0" fmla="*/ 0 h 912495"/>
                  <a:gd name="connsiteX1" fmla="*/ 0 w 495300"/>
                  <a:gd name="connsiteY1" fmla="*/ 209550 h 912495"/>
                  <a:gd name="connsiteX2" fmla="*/ 318135 w 495300"/>
                  <a:gd name="connsiteY2" fmla="*/ 520065 h 912495"/>
                  <a:gd name="connsiteX3" fmla="*/ 466725 w 495300"/>
                  <a:gd name="connsiteY3" fmla="*/ 912495 h 912495"/>
                  <a:gd name="connsiteX4" fmla="*/ 495300 w 495300"/>
                  <a:gd name="connsiteY4" fmla="*/ 901065 h 912495"/>
                  <a:gd name="connsiteX5" fmla="*/ 495300 w 495300"/>
                  <a:gd name="connsiteY5" fmla="*/ 220980 h 912495"/>
                  <a:gd name="connsiteX6" fmla="*/ 148590 w 495300"/>
                  <a:gd name="connsiteY6" fmla="*/ 0 h 91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912495">
                    <a:moveTo>
                      <a:pt x="148590" y="0"/>
                    </a:moveTo>
                    <a:lnTo>
                      <a:pt x="0" y="209550"/>
                    </a:lnTo>
                    <a:lnTo>
                      <a:pt x="318135" y="520065"/>
                    </a:lnTo>
                    <a:lnTo>
                      <a:pt x="466725" y="912495"/>
                    </a:lnTo>
                    <a:lnTo>
                      <a:pt x="495300" y="901065"/>
                    </a:lnTo>
                    <a:lnTo>
                      <a:pt x="495300" y="220980"/>
                    </a:lnTo>
                    <a:lnTo>
                      <a:pt x="148590" y="0"/>
                    </a:lnTo>
                    <a:close/>
                  </a:path>
                </a:pathLst>
              </a:custGeom>
              <a:solidFill>
                <a:srgbClr val="849E8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grpSp>
        <p:sp>
          <p:nvSpPr>
            <p:cNvPr id="60" name="Freeform: Shape 59">
              <a:extLst>
                <a:ext uri="{FF2B5EF4-FFF2-40B4-BE49-F238E27FC236}">
                  <a16:creationId xmlns:a16="http://schemas.microsoft.com/office/drawing/2014/main" id="{878591F2-9E0B-4FA9-9703-6F0CE9205865}"/>
                </a:ext>
              </a:extLst>
            </p:cNvPr>
            <p:cNvSpPr/>
            <p:nvPr/>
          </p:nvSpPr>
          <p:spPr bwMode="gray">
            <a:xfrm>
              <a:off x="6022340" y="4373880"/>
              <a:ext cx="330200" cy="365760"/>
            </a:xfrm>
            <a:custGeom>
              <a:avLst/>
              <a:gdLst>
                <a:gd name="connsiteX0" fmla="*/ 165100 w 330200"/>
                <a:gd name="connsiteY0" fmla="*/ 30480 h 365760"/>
                <a:gd name="connsiteX1" fmla="*/ 0 w 330200"/>
                <a:gd name="connsiteY1" fmla="*/ 320040 h 365760"/>
                <a:gd name="connsiteX2" fmla="*/ 162560 w 330200"/>
                <a:gd name="connsiteY2" fmla="*/ 365760 h 365760"/>
                <a:gd name="connsiteX3" fmla="*/ 330200 w 330200"/>
                <a:gd name="connsiteY3" fmla="*/ 0 h 365760"/>
                <a:gd name="connsiteX4" fmla="*/ 165100 w 330200"/>
                <a:gd name="connsiteY4" fmla="*/ 3048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 h="365760">
                  <a:moveTo>
                    <a:pt x="165100" y="30480"/>
                  </a:moveTo>
                  <a:lnTo>
                    <a:pt x="0" y="320040"/>
                  </a:lnTo>
                  <a:lnTo>
                    <a:pt x="162560" y="365760"/>
                  </a:lnTo>
                  <a:lnTo>
                    <a:pt x="330200" y="0"/>
                  </a:lnTo>
                  <a:lnTo>
                    <a:pt x="165100" y="30480"/>
                  </a:lnTo>
                  <a:close/>
                </a:path>
              </a:pathLst>
            </a:custGeom>
            <a:solidFill>
              <a:srgbClr val="06904B"/>
            </a:solidFill>
            <a:ln w="19050" algn="ctr">
              <a:solidFill>
                <a:srgbClr val="06904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112" name="TextBox 111">
              <a:extLst>
                <a:ext uri="{FF2B5EF4-FFF2-40B4-BE49-F238E27FC236}">
                  <a16:creationId xmlns:a16="http://schemas.microsoft.com/office/drawing/2014/main" id="{40F75ACC-6797-4BEA-ACFF-5E7AADBCA8B9}"/>
                </a:ext>
              </a:extLst>
            </p:cNvPr>
            <p:cNvSpPr txBox="1"/>
            <p:nvPr/>
          </p:nvSpPr>
          <p:spPr>
            <a:xfrm>
              <a:off x="7161415" y="1540119"/>
              <a:ext cx="2359002" cy="493752"/>
            </a:xfrm>
            <a:prstGeom prst="roundRect">
              <a:avLst/>
            </a:prstGeom>
            <a:solidFill>
              <a:srgbClr val="06904B"/>
            </a:solidFill>
          </p:spPr>
          <p:txBody>
            <a:bodyPr wrap="square" lIns="0" tIns="0" rIns="0" bIns="0" rtlCol="0">
              <a:spAutoFit/>
            </a:bodyPr>
            <a:lstStyle/>
            <a:p>
              <a:pPr>
                <a:spcBef>
                  <a:spcPts val="600"/>
                </a:spcBef>
                <a:buSzPct val="100000"/>
              </a:pPr>
              <a:r>
                <a:rPr lang="en-NZ" sz="1200" b="1" err="1">
                  <a:solidFill>
                    <a:schemeClr val="bg1"/>
                  </a:solidFill>
                </a:rPr>
                <a:t>Tāmaki</a:t>
              </a:r>
              <a:r>
                <a:rPr lang="en-NZ" sz="1200" b="1">
                  <a:solidFill>
                    <a:schemeClr val="bg1"/>
                  </a:solidFill>
                </a:rPr>
                <a:t> Makaurau | Auckland </a:t>
              </a:r>
            </a:p>
            <a:p>
              <a:pPr>
                <a:spcBef>
                  <a:spcPts val="600"/>
                </a:spcBef>
                <a:buSzPct val="100000"/>
              </a:pPr>
              <a:r>
                <a:rPr lang="en-NZ" sz="1200">
                  <a:solidFill>
                    <a:schemeClr val="bg1"/>
                  </a:solidFill>
                </a:rPr>
                <a:t>HEEADSSS (40), </a:t>
              </a:r>
              <a:r>
                <a:rPr lang="en-NZ" sz="1200" err="1">
                  <a:solidFill>
                    <a:schemeClr val="bg1"/>
                  </a:solidFill>
                </a:rPr>
                <a:t>eSACs</a:t>
              </a:r>
              <a:r>
                <a:rPr lang="en-NZ" sz="1200">
                  <a:solidFill>
                    <a:schemeClr val="bg1"/>
                  </a:solidFill>
                </a:rPr>
                <a:t> (1)</a:t>
              </a:r>
            </a:p>
          </p:txBody>
        </p:sp>
      </p:grpSp>
      <p:graphicFrame>
        <p:nvGraphicFramePr>
          <p:cNvPr id="124" name="Table 124">
            <a:extLst>
              <a:ext uri="{FF2B5EF4-FFF2-40B4-BE49-F238E27FC236}">
                <a16:creationId xmlns:a16="http://schemas.microsoft.com/office/drawing/2014/main" id="{0AF6EF03-D1D4-429F-86C6-E78864AA036C}"/>
              </a:ext>
            </a:extLst>
          </p:cNvPr>
          <p:cNvGraphicFramePr>
            <a:graphicFrameLocks noGrp="1"/>
          </p:cNvGraphicFramePr>
          <p:nvPr>
            <p:extLst>
              <p:ext uri="{D42A27DB-BD31-4B8C-83A1-F6EECF244321}">
                <p14:modId xmlns:p14="http://schemas.microsoft.com/office/powerpoint/2010/main" val="3304962400"/>
              </p:ext>
            </p:extLst>
          </p:nvPr>
        </p:nvGraphicFramePr>
        <p:xfrm>
          <a:off x="7731937" y="6330913"/>
          <a:ext cx="2165629" cy="6858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718294136"/>
                    </a:ext>
                  </a:extLst>
                </a:gridCol>
                <a:gridCol w="1957349">
                  <a:extLst>
                    <a:ext uri="{9D8B030D-6E8A-4147-A177-3AD203B41FA5}">
                      <a16:colId xmlns:a16="http://schemas.microsoft.com/office/drawing/2014/main" val="1705527603"/>
                    </a:ext>
                  </a:extLst>
                </a:gridCol>
              </a:tblGrid>
              <a:tr h="181783">
                <a:tc>
                  <a:txBody>
                    <a:bodyPr/>
                    <a:lstStyle/>
                    <a:p>
                      <a:endParaRPr lang="en-NZ" sz="9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6904B"/>
                    </a:solidFill>
                  </a:tcPr>
                </a:tc>
                <a:tc>
                  <a:txBody>
                    <a:bodyPr/>
                    <a:lstStyle/>
                    <a:p>
                      <a:r>
                        <a:rPr lang="en-NZ" sz="900"/>
                        <a:t>Predominately digital data collection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932027374"/>
                  </a:ext>
                </a:extLst>
              </a:tr>
              <a:tr h="181783">
                <a:tc>
                  <a:txBody>
                    <a:bodyPr/>
                    <a:lstStyle/>
                    <a:p>
                      <a:endParaRPr lang="en-NZ" sz="900"/>
                    </a:p>
                  </a:txBody>
                  <a:tcPr>
                    <a:lnL w="12700" cap="flat" cmpd="sng" algn="ctr">
                      <a:solidFill>
                        <a:schemeClr val="tx1"/>
                      </a:solidFill>
                      <a:prstDash val="solid"/>
                      <a:round/>
                      <a:headEnd type="none" w="med" len="med"/>
                      <a:tailEnd type="none" w="med" len="med"/>
                    </a:lnL>
                    <a:solidFill>
                      <a:srgbClr val="046A38"/>
                    </a:solidFill>
                  </a:tcPr>
                </a:tc>
                <a:tc>
                  <a:txBody>
                    <a:bodyPr/>
                    <a:lstStyle/>
                    <a:p>
                      <a:r>
                        <a:rPr lang="en-NZ" sz="900"/>
                        <a:t>Predominately paper data collection</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76869942"/>
                  </a:ext>
                </a:extLst>
              </a:tr>
              <a:tr h="181783">
                <a:tc>
                  <a:txBody>
                    <a:bodyPr/>
                    <a:lstStyle/>
                    <a:p>
                      <a:endParaRPr lang="en-NZ" sz="90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49E8C"/>
                    </a:solidFill>
                  </a:tcPr>
                </a:tc>
                <a:tc>
                  <a:txBody>
                    <a:bodyPr/>
                    <a:lstStyle/>
                    <a:p>
                      <a:r>
                        <a:rPr lang="en-NZ" sz="900"/>
                        <a:t>Mix of both</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4981706"/>
                  </a:ext>
                </a:extLst>
              </a:tr>
            </a:tbl>
          </a:graphicData>
        </a:graphic>
      </p:graphicFrame>
      <p:grpSp>
        <p:nvGrpSpPr>
          <p:cNvPr id="202" name="Group 201">
            <a:extLst>
              <a:ext uri="{FF2B5EF4-FFF2-40B4-BE49-F238E27FC236}">
                <a16:creationId xmlns:a16="http://schemas.microsoft.com/office/drawing/2014/main" id="{504D5E23-2085-497A-BB33-8E521E63068B}"/>
              </a:ext>
            </a:extLst>
          </p:cNvPr>
          <p:cNvGrpSpPr/>
          <p:nvPr/>
        </p:nvGrpSpPr>
        <p:grpSpPr>
          <a:xfrm>
            <a:off x="8244791" y="4408031"/>
            <a:ext cx="1203917" cy="947331"/>
            <a:chOff x="8316797" y="578640"/>
            <a:chExt cx="1203917" cy="947331"/>
          </a:xfrm>
        </p:grpSpPr>
        <p:sp>
          <p:nvSpPr>
            <p:cNvPr id="146" name="Title 2">
              <a:extLst>
                <a:ext uri="{FF2B5EF4-FFF2-40B4-BE49-F238E27FC236}">
                  <a16:creationId xmlns:a16="http://schemas.microsoft.com/office/drawing/2014/main" id="{9ACC768B-CC8C-46E3-B816-27188FD1B979}"/>
                </a:ext>
              </a:extLst>
            </p:cNvPr>
            <p:cNvSpPr txBox="1">
              <a:spLocks/>
            </p:cNvSpPr>
            <p:nvPr/>
          </p:nvSpPr>
          <p:spPr bwMode="gray">
            <a:xfrm>
              <a:off x="8506145" y="578640"/>
              <a:ext cx="919470" cy="397706"/>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4000" b="1">
                  <a:solidFill>
                    <a:srgbClr val="046A38"/>
                  </a:solidFill>
                </a:rPr>
                <a:t>82%</a:t>
              </a:r>
            </a:p>
          </p:txBody>
        </p:sp>
        <p:sp>
          <p:nvSpPr>
            <p:cNvPr id="147" name="TextBox 146">
              <a:extLst>
                <a:ext uri="{FF2B5EF4-FFF2-40B4-BE49-F238E27FC236}">
                  <a16:creationId xmlns:a16="http://schemas.microsoft.com/office/drawing/2014/main" id="{1EBC2B07-67D7-4081-B01B-120E45037959}"/>
                </a:ext>
              </a:extLst>
            </p:cNvPr>
            <p:cNvSpPr txBox="1"/>
            <p:nvPr/>
          </p:nvSpPr>
          <p:spPr>
            <a:xfrm>
              <a:off x="8316797" y="1156639"/>
              <a:ext cx="1203917" cy="369332"/>
            </a:xfrm>
            <a:prstGeom prst="rect">
              <a:avLst/>
            </a:prstGeom>
            <a:noFill/>
          </p:spPr>
          <p:txBody>
            <a:bodyPr wrap="square" lIns="0" tIns="0" rIns="0" bIns="0" rtlCol="0">
              <a:spAutoFit/>
            </a:bodyPr>
            <a:lstStyle/>
            <a:p>
              <a:pPr algn="ctr">
                <a:spcBef>
                  <a:spcPts val="600"/>
                </a:spcBef>
                <a:buSzPct val="100000"/>
              </a:pPr>
              <a:r>
                <a:rPr lang="en-NZ" sz="1200">
                  <a:solidFill>
                    <a:srgbClr val="313131"/>
                  </a:solidFill>
                </a:rPr>
                <a:t>of staff store all data digitally </a:t>
              </a:r>
            </a:p>
          </p:txBody>
        </p:sp>
      </p:grpSp>
      <p:sp>
        <p:nvSpPr>
          <p:cNvPr id="104" name="Title 2">
            <a:extLst>
              <a:ext uri="{FF2B5EF4-FFF2-40B4-BE49-F238E27FC236}">
                <a16:creationId xmlns:a16="http://schemas.microsoft.com/office/drawing/2014/main" id="{072E7CD9-27E9-48D4-802A-1CD73AF34484}"/>
              </a:ext>
            </a:extLst>
          </p:cNvPr>
          <p:cNvSpPr txBox="1">
            <a:spLocks/>
          </p:cNvSpPr>
          <p:nvPr/>
        </p:nvSpPr>
        <p:spPr bwMode="gray">
          <a:xfrm>
            <a:off x="7180833" y="583098"/>
            <a:ext cx="3267838" cy="567626"/>
          </a:xfrm>
          <a:prstGeom prst="rect">
            <a:avLst/>
          </a:prstGeom>
          <a:noFill/>
        </p:spPr>
        <p:style>
          <a:lnRef idx="2">
            <a:schemeClr val="accent4"/>
          </a:lnRef>
          <a:fillRef idx="1">
            <a:schemeClr val="lt1"/>
          </a:fillRef>
          <a:effectRef idx="0">
            <a:schemeClr val="accent4"/>
          </a:effectRef>
          <a:fontRef idx="minor">
            <a:schemeClr val="dk1"/>
          </a:fontRef>
        </p:style>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pPr algn="ctr"/>
            <a:r>
              <a:rPr lang="en-NZ" sz="1600"/>
              <a:t>Across all the screening tools, Staff always used face-to-face engagement</a:t>
            </a:r>
          </a:p>
        </p:txBody>
      </p:sp>
      <p:sp>
        <p:nvSpPr>
          <p:cNvPr id="134" name="TextBox 133">
            <a:extLst>
              <a:ext uri="{FF2B5EF4-FFF2-40B4-BE49-F238E27FC236}">
                <a16:creationId xmlns:a16="http://schemas.microsoft.com/office/drawing/2014/main" id="{311B785C-8029-4444-9B7F-47A95AA25919}"/>
              </a:ext>
            </a:extLst>
          </p:cNvPr>
          <p:cNvSpPr txBox="1"/>
          <p:nvPr/>
        </p:nvSpPr>
        <p:spPr>
          <a:xfrm>
            <a:off x="349393" y="1037096"/>
            <a:ext cx="5154874" cy="276999"/>
          </a:xfrm>
          <a:prstGeom prst="rect">
            <a:avLst/>
          </a:prstGeom>
          <a:noFill/>
        </p:spPr>
        <p:txBody>
          <a:bodyPr wrap="square">
            <a:spAutoFit/>
          </a:bodyPr>
          <a:lstStyle/>
          <a:p>
            <a:r>
              <a:rPr lang="en-NZ" sz="1200" i="1">
                <a:solidFill>
                  <a:srgbClr val="1E1F20"/>
                </a:solidFill>
                <a:effectLst/>
                <a:latin typeface="+mj-lt"/>
              </a:rPr>
              <a:t>Staff reported which tool and data collection method they used mo</a:t>
            </a:r>
            <a:r>
              <a:rPr lang="en-NZ" sz="1200" i="1">
                <a:solidFill>
                  <a:srgbClr val="1E1F20"/>
                </a:solidFill>
                <a:latin typeface="+mj-lt"/>
              </a:rPr>
              <a:t>st commonly</a:t>
            </a:r>
            <a:endParaRPr lang="en-NZ" sz="1200" i="1">
              <a:solidFill>
                <a:srgbClr val="1E1F20"/>
              </a:solidFill>
              <a:effectLst/>
              <a:latin typeface="+mj-lt"/>
            </a:endParaRPr>
          </a:p>
        </p:txBody>
      </p:sp>
    </p:spTree>
    <p:extLst>
      <p:ext uri="{BB962C8B-B14F-4D97-AF65-F5344CB8AC3E}">
        <p14:creationId xmlns:p14="http://schemas.microsoft.com/office/powerpoint/2010/main" val="13474748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ingle Corner of Rectangle 13">
            <a:extLst>
              <a:ext uri="{FF2B5EF4-FFF2-40B4-BE49-F238E27FC236}">
                <a16:creationId xmlns:a16="http://schemas.microsoft.com/office/drawing/2014/main" id="{87F16F96-08D9-45BB-B11A-BCB8BEFF7D36}"/>
              </a:ext>
            </a:extLst>
          </p:cNvPr>
          <p:cNvSpPr/>
          <p:nvPr/>
        </p:nvSpPr>
        <p:spPr>
          <a:xfrm rot="10800000" flipV="1">
            <a:off x="1194518" y="5791417"/>
            <a:ext cx="2066550" cy="1191944"/>
          </a:xfrm>
          <a:prstGeom prst="roundRect">
            <a:avLst/>
          </a:prstGeom>
          <a:solidFill>
            <a:srgbClr val="00B0F0">
              <a:alpha val="194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5"/>
          </a:p>
        </p:txBody>
      </p:sp>
      <p:sp>
        <p:nvSpPr>
          <p:cNvPr id="14" name="Round Single Corner of Rectangle 14">
            <a:extLst>
              <a:ext uri="{FF2B5EF4-FFF2-40B4-BE49-F238E27FC236}">
                <a16:creationId xmlns:a16="http://schemas.microsoft.com/office/drawing/2014/main" id="{C65D473E-A2B9-438F-9A62-0E4552B94D17}"/>
              </a:ext>
            </a:extLst>
          </p:cNvPr>
          <p:cNvSpPr/>
          <p:nvPr/>
        </p:nvSpPr>
        <p:spPr>
          <a:xfrm>
            <a:off x="239172" y="2033416"/>
            <a:ext cx="2221650" cy="676025"/>
          </a:xfrm>
          <a:prstGeom prst="roundRect">
            <a:avLst/>
          </a:prstGeom>
          <a:solidFill>
            <a:srgbClr val="9ED4D0">
              <a:alpha val="3545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5"/>
          </a:p>
        </p:txBody>
      </p:sp>
      <p:sp>
        <p:nvSpPr>
          <p:cNvPr id="12" name="Round Single Corner of Rectangle 12">
            <a:extLst>
              <a:ext uri="{FF2B5EF4-FFF2-40B4-BE49-F238E27FC236}">
                <a16:creationId xmlns:a16="http://schemas.microsoft.com/office/drawing/2014/main" id="{A4C691C4-4EA0-457E-848B-A23F3A21E38F}"/>
              </a:ext>
            </a:extLst>
          </p:cNvPr>
          <p:cNvSpPr/>
          <p:nvPr/>
        </p:nvSpPr>
        <p:spPr>
          <a:xfrm>
            <a:off x="8299129" y="2133592"/>
            <a:ext cx="2030468" cy="912449"/>
          </a:xfrm>
          <a:prstGeom prst="roundRect">
            <a:avLst/>
          </a:prstGeom>
          <a:solidFill>
            <a:srgbClr val="00B050">
              <a:alpha val="204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5"/>
          </a:p>
        </p:txBody>
      </p:sp>
      <p:sp>
        <p:nvSpPr>
          <p:cNvPr id="2" name="Rectangle 1">
            <a:extLst>
              <a:ext uri="{FF2B5EF4-FFF2-40B4-BE49-F238E27FC236}">
                <a16:creationId xmlns:a16="http://schemas.microsoft.com/office/drawing/2014/main" id="{E85C6AF2-C22E-41D7-B59B-6D424B171E14}"/>
              </a:ext>
            </a:extLst>
          </p:cNvPr>
          <p:cNvSpPr/>
          <p:nvPr/>
        </p:nvSpPr>
        <p:spPr bwMode="gray">
          <a:xfrm>
            <a:off x="284368" y="7144120"/>
            <a:ext cx="9762462" cy="330794"/>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3" name="Title 2">
            <a:extLst>
              <a:ext uri="{FF2B5EF4-FFF2-40B4-BE49-F238E27FC236}">
                <a16:creationId xmlns:a16="http://schemas.microsoft.com/office/drawing/2014/main" id="{6CD95877-4942-4A08-8810-0BCE0CF601AE}"/>
              </a:ext>
            </a:extLst>
          </p:cNvPr>
          <p:cNvSpPr>
            <a:spLocks noGrp="1"/>
          </p:cNvSpPr>
          <p:nvPr>
            <p:ph type="title"/>
          </p:nvPr>
        </p:nvSpPr>
        <p:spPr/>
        <p:txBody>
          <a:bodyPr/>
          <a:lstStyle/>
          <a:p>
            <a:r>
              <a:rPr lang="en-NZ" err="1">
                <a:latin typeface="Calibri"/>
                <a:ea typeface="Open Sans"/>
                <a:cs typeface="Calibri"/>
              </a:rPr>
              <a:t>Ngā</a:t>
            </a:r>
            <a:r>
              <a:rPr lang="en-NZ">
                <a:latin typeface="Calibri"/>
                <a:ea typeface="Open Sans"/>
                <a:cs typeface="Calibri"/>
              </a:rPr>
              <a:t> </a:t>
            </a:r>
            <a:r>
              <a:rPr lang="en-NZ" err="1">
                <a:latin typeface="Calibri"/>
                <a:ea typeface="Open Sans"/>
                <a:cs typeface="Calibri"/>
              </a:rPr>
              <a:t>Ratonga</a:t>
            </a:r>
            <a:r>
              <a:rPr lang="en-NZ">
                <a:latin typeface="Calibri"/>
                <a:ea typeface="Open Sans"/>
                <a:cs typeface="Calibri"/>
              </a:rPr>
              <a:t> </a:t>
            </a:r>
            <a:r>
              <a:rPr lang="en-NZ" err="1">
                <a:latin typeface="Calibri"/>
                <a:ea typeface="Open Sans"/>
                <a:cs typeface="Calibri"/>
              </a:rPr>
              <a:t>Taumatua</a:t>
            </a:r>
            <a:r>
              <a:rPr lang="en-NZ">
                <a:latin typeface="Calibri"/>
                <a:ea typeface="Open Sans"/>
                <a:cs typeface="Calibri"/>
              </a:rPr>
              <a:t> </a:t>
            </a:r>
            <a:r>
              <a:rPr lang="en-NZ" b="0">
                <a:latin typeface="Calibri"/>
                <a:ea typeface="Open Sans"/>
                <a:cs typeface="Calibri"/>
              </a:rPr>
              <a:t>|</a:t>
            </a:r>
            <a:r>
              <a:rPr lang="en-NZ">
                <a:latin typeface="Calibri"/>
                <a:ea typeface="Open Sans"/>
                <a:cs typeface="Calibri"/>
              </a:rPr>
              <a:t> </a:t>
            </a:r>
            <a:r>
              <a:rPr lang="en-NZ" b="0">
                <a:latin typeface="Calibri"/>
                <a:ea typeface="Open Sans"/>
                <a:cs typeface="Calibri"/>
              </a:rPr>
              <a:t>SBHS Landscape </a:t>
            </a:r>
            <a:endParaRPr lang="en-NZ" b="0"/>
          </a:p>
        </p:txBody>
      </p:sp>
      <p:sp>
        <p:nvSpPr>
          <p:cNvPr id="10" name="Text Placeholder 9">
            <a:extLst>
              <a:ext uri="{FF2B5EF4-FFF2-40B4-BE49-F238E27FC236}">
                <a16:creationId xmlns:a16="http://schemas.microsoft.com/office/drawing/2014/main" id="{BA57F8BC-C343-4B2E-A947-3B3F8730DD58}"/>
              </a:ext>
            </a:extLst>
          </p:cNvPr>
          <p:cNvSpPr>
            <a:spLocks noGrp="1"/>
          </p:cNvSpPr>
          <p:nvPr>
            <p:ph type="body" idx="12"/>
          </p:nvPr>
        </p:nvSpPr>
        <p:spPr>
          <a:xfrm>
            <a:off x="377824" y="1160712"/>
            <a:ext cx="9575551" cy="977265"/>
          </a:xfrm>
        </p:spPr>
        <p:txBody>
          <a:bodyPr/>
          <a:lstStyle/>
          <a:p>
            <a:pPr>
              <a:lnSpc>
                <a:spcPct val="100000"/>
              </a:lnSpc>
            </a:pPr>
            <a:r>
              <a:rPr lang="en-NZ" sz="1600">
                <a:solidFill>
                  <a:srgbClr val="313131"/>
                </a:solidFill>
              </a:rPr>
              <a:t>This landscape illustrates the key stakeholders who are involved in ones SBHS journey. It shows the key touchpoints for rangatahi as well as the wider support structures that are in place to ensure a high quality, safe, and equitable service for all.</a:t>
            </a:r>
          </a:p>
          <a:p>
            <a:endParaRPr lang="en-NZ"/>
          </a:p>
        </p:txBody>
      </p:sp>
      <p:sp>
        <p:nvSpPr>
          <p:cNvPr id="13" name="object 36">
            <a:extLst>
              <a:ext uri="{FF2B5EF4-FFF2-40B4-BE49-F238E27FC236}">
                <a16:creationId xmlns:a16="http://schemas.microsoft.com/office/drawing/2014/main" id="{7E55F397-83C3-4D60-A54D-C7ACF415D9B8}"/>
              </a:ext>
            </a:extLst>
          </p:cNvPr>
          <p:cNvSpPr txBox="1"/>
          <p:nvPr/>
        </p:nvSpPr>
        <p:spPr>
          <a:xfrm>
            <a:off x="8450694" y="2216973"/>
            <a:ext cx="1826414" cy="624706"/>
          </a:xfrm>
          <a:custGeom>
            <a:avLst/>
            <a:gdLst>
              <a:gd name="connsiteX0" fmla="*/ 0 w 1967697"/>
              <a:gd name="connsiteY0" fmla="*/ 0 h 747816"/>
              <a:gd name="connsiteX1" fmla="*/ 1967697 w 1967697"/>
              <a:gd name="connsiteY1" fmla="*/ 0 h 747816"/>
              <a:gd name="connsiteX2" fmla="*/ 1967697 w 1967697"/>
              <a:gd name="connsiteY2" fmla="*/ 747816 h 747816"/>
              <a:gd name="connsiteX3" fmla="*/ 0 w 1967697"/>
              <a:gd name="connsiteY3" fmla="*/ 747816 h 747816"/>
              <a:gd name="connsiteX4" fmla="*/ 0 w 1967697"/>
              <a:gd name="connsiteY4" fmla="*/ 0 h 747816"/>
              <a:gd name="connsiteX0" fmla="*/ 0 w 1967697"/>
              <a:gd name="connsiteY0" fmla="*/ 0 h 892671"/>
              <a:gd name="connsiteX1" fmla="*/ 1967697 w 1967697"/>
              <a:gd name="connsiteY1" fmla="*/ 0 h 892671"/>
              <a:gd name="connsiteX2" fmla="*/ 1967697 w 1967697"/>
              <a:gd name="connsiteY2" fmla="*/ 747816 h 892671"/>
              <a:gd name="connsiteX3" fmla="*/ 307818 w 1967697"/>
              <a:gd name="connsiteY3" fmla="*/ 892671 h 892671"/>
              <a:gd name="connsiteX4" fmla="*/ 0 w 1967697"/>
              <a:gd name="connsiteY4" fmla="*/ 0 h 8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7" h="892671">
                <a:moveTo>
                  <a:pt x="0" y="0"/>
                </a:moveTo>
                <a:lnTo>
                  <a:pt x="1967697" y="0"/>
                </a:lnTo>
                <a:lnTo>
                  <a:pt x="1967697" y="747816"/>
                </a:lnTo>
                <a:lnTo>
                  <a:pt x="307818" y="892671"/>
                </a:lnTo>
                <a:lnTo>
                  <a:pt x="0" y="0"/>
                </a:lnTo>
                <a:close/>
              </a:path>
            </a:pathLst>
          </a:custGeom>
        </p:spPr>
        <p:txBody>
          <a:bodyPr vert="horz" wrap="square" lIns="0" tIns="9064" rIns="0" bIns="0" rtlCol="0" anchor="t">
            <a:spAutoFit/>
          </a:bodyPr>
          <a:lstStyle/>
          <a:p>
            <a:pPr marL="8890">
              <a:spcBef>
                <a:spcPts val="71"/>
              </a:spcBef>
            </a:pPr>
            <a:r>
              <a:rPr lang="en-NZ" sz="800" b="1">
                <a:latin typeface="Calibri"/>
                <a:cs typeface="Calibri"/>
              </a:rPr>
              <a:t>Collaboration Partners: </a:t>
            </a:r>
            <a:endParaRPr lang="en-US" sz="800">
              <a:latin typeface="Calibri"/>
              <a:cs typeface="Calibri"/>
            </a:endParaRPr>
          </a:p>
          <a:p>
            <a:pPr marL="8890" marR="3175"/>
            <a:r>
              <a:rPr sz="800" spc="-36" err="1">
                <a:latin typeface="Calibri-Light"/>
                <a:cs typeface="Calibri-Light"/>
              </a:rPr>
              <a:t>Te</a:t>
            </a:r>
            <a:r>
              <a:rPr sz="800" spc="-11">
                <a:latin typeface="Calibri-Light"/>
                <a:cs typeface="Calibri-Light"/>
              </a:rPr>
              <a:t> </a:t>
            </a:r>
            <a:r>
              <a:rPr sz="800" err="1">
                <a:latin typeface="Calibri-Light"/>
                <a:cs typeface="Calibri-Light"/>
              </a:rPr>
              <a:t>Whatu</a:t>
            </a:r>
            <a:r>
              <a:rPr sz="800" spc="-11">
                <a:latin typeface="Calibri-Light"/>
                <a:cs typeface="Calibri-Light"/>
              </a:rPr>
              <a:t> </a:t>
            </a:r>
            <a:r>
              <a:rPr sz="800">
                <a:latin typeface="Calibri-Light"/>
                <a:cs typeface="Calibri-Light"/>
              </a:rPr>
              <a:t>Ora</a:t>
            </a:r>
            <a:r>
              <a:rPr lang="en-NZ" sz="800">
                <a:latin typeface="Calibri-Light"/>
                <a:cs typeface="Calibri-Light"/>
              </a:rPr>
              <a:t> works in collaboration with rangatahi and </a:t>
            </a:r>
            <a:r>
              <a:rPr lang="en-NZ" sz="800">
                <a:solidFill>
                  <a:srgbClr val="202124"/>
                </a:solidFill>
                <a:latin typeface="Google Sans"/>
                <a:cs typeface="Calibri-Light"/>
              </a:rPr>
              <a:t>w</a:t>
            </a:r>
            <a:r>
              <a:rPr lang="en-NZ" sz="800" b="0" i="0">
                <a:solidFill>
                  <a:srgbClr val="202124"/>
                </a:solidFill>
                <a:effectLst/>
                <a:latin typeface="Google Sans"/>
              </a:rPr>
              <a:t>hānau</a:t>
            </a:r>
            <a:r>
              <a:rPr lang="en-NZ" sz="800">
                <a:latin typeface="Calibri-Light"/>
                <a:cs typeface="Calibri-Light"/>
              </a:rPr>
              <a:t>, youth health providers, and the education sector including Ministry of Education</a:t>
            </a:r>
            <a:r>
              <a:rPr lang="en-NZ" sz="800" spc="-36">
                <a:latin typeface="Calibri-Light"/>
                <a:cs typeface="Calibri-Light"/>
              </a:rPr>
              <a:t>. </a:t>
            </a:r>
            <a:endParaRPr lang="en-NZ" sz="800">
              <a:latin typeface="Calibri-Light"/>
              <a:cs typeface="Calibri-Light"/>
            </a:endParaRPr>
          </a:p>
        </p:txBody>
      </p:sp>
      <p:sp>
        <p:nvSpPr>
          <p:cNvPr id="15" name="object 18">
            <a:extLst>
              <a:ext uri="{FF2B5EF4-FFF2-40B4-BE49-F238E27FC236}">
                <a16:creationId xmlns:a16="http://schemas.microsoft.com/office/drawing/2014/main" id="{B6FB9334-DD5E-421D-B87D-A2A606446A0A}"/>
              </a:ext>
            </a:extLst>
          </p:cNvPr>
          <p:cNvSpPr txBox="1"/>
          <p:nvPr/>
        </p:nvSpPr>
        <p:spPr>
          <a:xfrm>
            <a:off x="369412" y="2102205"/>
            <a:ext cx="1858381" cy="501595"/>
          </a:xfrm>
          <a:prstGeom prst="rect">
            <a:avLst/>
          </a:prstGeom>
        </p:spPr>
        <p:txBody>
          <a:bodyPr vert="horz" wrap="square" lIns="0" tIns="9064" rIns="0" bIns="0" rtlCol="0" anchor="t">
            <a:spAutoFit/>
          </a:bodyPr>
          <a:lstStyle/>
          <a:p>
            <a:pPr marL="9064" marR="3626">
              <a:spcBef>
                <a:spcPts val="71"/>
              </a:spcBef>
            </a:pPr>
            <a:r>
              <a:rPr sz="800" b="1" err="1">
                <a:latin typeface="Calibri"/>
                <a:cs typeface="Calibri"/>
              </a:rPr>
              <a:t>Rangatah</a:t>
            </a:r>
            <a:r>
              <a:rPr lang="en-NZ" sz="800" b="1" err="1">
                <a:latin typeface="Calibri"/>
                <a:cs typeface="Calibri"/>
              </a:rPr>
              <a:t>i</a:t>
            </a:r>
            <a:r>
              <a:rPr lang="en-NZ" sz="800" b="1">
                <a:latin typeface="Calibri"/>
                <a:cs typeface="Calibri"/>
              </a:rPr>
              <a:t> </a:t>
            </a:r>
            <a:br>
              <a:rPr lang="en-US" sz="800" b="1" spc="-7">
                <a:latin typeface="Calibri"/>
                <a:cs typeface="Calibri"/>
              </a:rPr>
            </a:br>
            <a:r>
              <a:rPr lang="en-NZ" sz="800">
                <a:latin typeface="Calibri-Light"/>
                <a:cs typeface="Calibri-Light"/>
              </a:rPr>
              <a:t>Every</a:t>
            </a:r>
            <a:r>
              <a:rPr lang="en-NZ" sz="800" spc="-25">
                <a:latin typeface="Calibri-Light"/>
                <a:cs typeface="Calibri-Light"/>
              </a:rPr>
              <a:t> </a:t>
            </a:r>
            <a:r>
              <a:rPr lang="en-NZ" sz="800">
                <a:latin typeface="Calibri-Light"/>
                <a:cs typeface="Calibri-Light"/>
              </a:rPr>
              <a:t>SBHS</a:t>
            </a:r>
            <a:r>
              <a:rPr lang="en-NZ" sz="800" spc="-10">
                <a:latin typeface="Calibri-Light"/>
                <a:cs typeface="Calibri-Light"/>
              </a:rPr>
              <a:t> </a:t>
            </a:r>
            <a:r>
              <a:rPr lang="en-NZ" sz="800">
                <a:latin typeface="Calibri-Light"/>
                <a:cs typeface="Calibri-Light"/>
              </a:rPr>
              <a:t>journey</a:t>
            </a:r>
            <a:r>
              <a:rPr lang="en-NZ" sz="800" spc="-10">
                <a:latin typeface="Calibri-Light"/>
                <a:cs typeface="Calibri-Light"/>
              </a:rPr>
              <a:t> </a:t>
            </a:r>
            <a:r>
              <a:rPr lang="en-NZ" sz="800">
                <a:latin typeface="Calibri-Light"/>
                <a:cs typeface="Calibri-Light"/>
              </a:rPr>
              <a:t>begins</a:t>
            </a:r>
            <a:r>
              <a:rPr lang="en-NZ" sz="800" spc="-10">
                <a:latin typeface="Calibri-Light"/>
                <a:cs typeface="Calibri-Light"/>
              </a:rPr>
              <a:t> </a:t>
            </a:r>
            <a:r>
              <a:rPr lang="en-NZ" sz="800">
                <a:latin typeface="Calibri-Light"/>
                <a:cs typeface="Calibri-Light"/>
              </a:rPr>
              <a:t>with</a:t>
            </a:r>
            <a:r>
              <a:rPr lang="en-NZ" sz="800" spc="-50">
                <a:latin typeface="Calibri-Light"/>
                <a:cs typeface="Calibri-Light"/>
              </a:rPr>
              <a:t> </a:t>
            </a:r>
            <a:r>
              <a:rPr lang="en-NZ" sz="800" spc="-10">
                <a:latin typeface="Calibri-Light"/>
                <a:cs typeface="Calibri-Light"/>
              </a:rPr>
              <a:t>rangatahi, with their</a:t>
            </a:r>
            <a:r>
              <a:rPr lang="en-NZ" sz="800">
                <a:latin typeface="Calibri-Light"/>
                <a:cs typeface="Calibri-Light"/>
              </a:rPr>
              <a:t> whānau</a:t>
            </a:r>
            <a:r>
              <a:rPr lang="en-NZ" sz="800" spc="5">
                <a:latin typeface="Calibri-Light"/>
                <a:cs typeface="Calibri-Light"/>
              </a:rPr>
              <a:t> </a:t>
            </a:r>
            <a:r>
              <a:rPr lang="en-NZ" sz="800">
                <a:latin typeface="Calibri-Light"/>
                <a:cs typeface="Calibri-Light"/>
              </a:rPr>
              <a:t>and</a:t>
            </a:r>
            <a:r>
              <a:rPr lang="en-NZ" sz="800" spc="5">
                <a:latin typeface="Calibri-Light"/>
                <a:cs typeface="Calibri-Light"/>
              </a:rPr>
              <a:t> </a:t>
            </a:r>
            <a:r>
              <a:rPr lang="en-NZ" sz="800" spc="-10">
                <a:latin typeface="Calibri-Light"/>
                <a:cs typeface="Calibri-Light"/>
              </a:rPr>
              <a:t>friends</a:t>
            </a:r>
            <a:r>
              <a:rPr lang="en-NZ" sz="800" spc="-15">
                <a:latin typeface="Calibri-Light"/>
                <a:cs typeface="Calibri-Light"/>
              </a:rPr>
              <a:t> </a:t>
            </a:r>
            <a:r>
              <a:rPr lang="en-NZ" sz="800">
                <a:latin typeface="Calibri-Light"/>
                <a:cs typeface="Calibri-Light"/>
              </a:rPr>
              <a:t>surrounding and supporting</a:t>
            </a:r>
            <a:r>
              <a:rPr lang="en-NZ" sz="800" spc="-15">
                <a:latin typeface="Calibri-Light"/>
                <a:cs typeface="Calibri-Light"/>
              </a:rPr>
              <a:t> </a:t>
            </a:r>
            <a:r>
              <a:rPr lang="en-NZ" sz="800">
                <a:latin typeface="Calibri-Light"/>
                <a:cs typeface="Calibri-Light"/>
              </a:rPr>
              <a:t>them</a:t>
            </a:r>
            <a:r>
              <a:rPr lang="en-NZ" sz="800" spc="-15">
                <a:latin typeface="Calibri-Light"/>
                <a:cs typeface="Calibri-Light"/>
              </a:rPr>
              <a:t> </a:t>
            </a:r>
            <a:r>
              <a:rPr lang="en-NZ" sz="800">
                <a:latin typeface="Calibri-Light"/>
                <a:cs typeface="Calibri-Light"/>
              </a:rPr>
              <a:t>in</a:t>
            </a:r>
            <a:r>
              <a:rPr lang="en-NZ" sz="800" spc="-10">
                <a:latin typeface="Calibri-Light"/>
                <a:cs typeface="Calibri-Light"/>
              </a:rPr>
              <a:t> </a:t>
            </a:r>
            <a:r>
              <a:rPr lang="en-NZ" sz="800">
                <a:latin typeface="Calibri-Light"/>
                <a:cs typeface="Calibri-Light"/>
              </a:rPr>
              <a:t>their</a:t>
            </a:r>
            <a:r>
              <a:rPr lang="en-NZ" sz="800" spc="-10">
                <a:latin typeface="Calibri-Light"/>
                <a:cs typeface="Calibri-Light"/>
              </a:rPr>
              <a:t> whare.</a:t>
            </a:r>
            <a:endParaRPr sz="800">
              <a:latin typeface="Calibri-Light"/>
              <a:cs typeface="Calibri-Light"/>
            </a:endParaRPr>
          </a:p>
        </p:txBody>
      </p:sp>
      <p:sp>
        <p:nvSpPr>
          <p:cNvPr id="16" name="object 12">
            <a:extLst>
              <a:ext uri="{FF2B5EF4-FFF2-40B4-BE49-F238E27FC236}">
                <a16:creationId xmlns:a16="http://schemas.microsoft.com/office/drawing/2014/main" id="{7C82D19E-39BB-42EE-A066-D8A3E046BA85}"/>
              </a:ext>
            </a:extLst>
          </p:cNvPr>
          <p:cNvSpPr txBox="1"/>
          <p:nvPr/>
        </p:nvSpPr>
        <p:spPr>
          <a:xfrm>
            <a:off x="2460822" y="3707947"/>
            <a:ext cx="1841299" cy="624706"/>
          </a:xfrm>
          <a:prstGeom prst="rect">
            <a:avLst/>
          </a:prstGeom>
        </p:spPr>
        <p:txBody>
          <a:bodyPr vert="horz" wrap="square" lIns="0" tIns="9064" rIns="0" bIns="0" rtlCol="0" anchor="t">
            <a:spAutoFit/>
          </a:bodyPr>
          <a:lstStyle/>
          <a:p>
            <a:pPr marL="9064">
              <a:spcBef>
                <a:spcPts val="71"/>
              </a:spcBef>
            </a:pPr>
            <a:r>
              <a:rPr sz="800" b="1">
                <a:latin typeface="Calibri"/>
                <a:cs typeface="Calibri"/>
              </a:rPr>
              <a:t>School</a:t>
            </a:r>
            <a:r>
              <a:rPr sz="800" b="1" spc="-7">
                <a:latin typeface="Calibri"/>
                <a:cs typeface="Calibri"/>
              </a:rPr>
              <a:t> </a:t>
            </a:r>
            <a:r>
              <a:rPr lang="en-NZ" sz="800" b="1" spc="-7">
                <a:latin typeface="Calibri"/>
                <a:cs typeface="Calibri"/>
              </a:rPr>
              <a:t>N</a:t>
            </a:r>
            <a:r>
              <a:rPr sz="800" b="1" spc="-7" err="1">
                <a:latin typeface="Calibri"/>
                <a:cs typeface="Calibri"/>
              </a:rPr>
              <a:t>urse</a:t>
            </a:r>
            <a:r>
              <a:rPr sz="800" b="1" spc="-7">
                <a:latin typeface="Calibri"/>
                <a:cs typeface="Calibri"/>
              </a:rPr>
              <a:t>:</a:t>
            </a:r>
            <a:endParaRPr sz="800">
              <a:latin typeface="Calibri"/>
              <a:cs typeface="Calibri"/>
            </a:endParaRPr>
          </a:p>
          <a:p>
            <a:pPr marL="9064" marR="3626"/>
            <a:r>
              <a:rPr sz="800">
                <a:latin typeface="Calibri-Light"/>
                <a:cs typeface="Calibri-Light"/>
              </a:rPr>
              <a:t>The</a:t>
            </a:r>
            <a:r>
              <a:rPr sz="800" spc="-14">
                <a:latin typeface="Calibri-Light"/>
                <a:cs typeface="Calibri-Light"/>
              </a:rPr>
              <a:t> </a:t>
            </a:r>
            <a:r>
              <a:rPr sz="800">
                <a:latin typeface="Calibri-Light"/>
                <a:cs typeface="Calibri-Light"/>
              </a:rPr>
              <a:t>school</a:t>
            </a:r>
            <a:r>
              <a:rPr sz="800" spc="-7">
                <a:latin typeface="Calibri-Light"/>
                <a:cs typeface="Calibri-Light"/>
              </a:rPr>
              <a:t> </a:t>
            </a:r>
            <a:r>
              <a:rPr sz="800">
                <a:latin typeface="Calibri-Light"/>
                <a:cs typeface="Calibri-Light"/>
              </a:rPr>
              <a:t>nurse</a:t>
            </a:r>
            <a:r>
              <a:rPr sz="800" spc="-7">
                <a:latin typeface="Calibri-Light"/>
                <a:cs typeface="Calibri-Light"/>
              </a:rPr>
              <a:t> </a:t>
            </a:r>
            <a:r>
              <a:rPr sz="800" spc="-18">
                <a:latin typeface="Calibri-Light"/>
                <a:cs typeface="Calibri-Light"/>
              </a:rPr>
              <a:t>is </a:t>
            </a:r>
            <a:r>
              <a:rPr sz="800">
                <a:latin typeface="Calibri-Light"/>
                <a:cs typeface="Calibri-Light"/>
              </a:rPr>
              <a:t>often</a:t>
            </a:r>
            <a:r>
              <a:rPr sz="800" spc="-29">
                <a:latin typeface="Calibri-Light"/>
                <a:cs typeface="Calibri-Light"/>
              </a:rPr>
              <a:t> </a:t>
            </a:r>
            <a:r>
              <a:rPr sz="800">
                <a:latin typeface="Calibri-Light"/>
                <a:cs typeface="Calibri-Light"/>
              </a:rPr>
              <a:t>the</a:t>
            </a:r>
            <a:r>
              <a:rPr sz="800" spc="-25">
                <a:latin typeface="Calibri-Light"/>
                <a:cs typeface="Calibri-Light"/>
              </a:rPr>
              <a:t> </a:t>
            </a:r>
            <a:r>
              <a:rPr sz="800">
                <a:latin typeface="Calibri-Light"/>
                <a:cs typeface="Calibri-Light"/>
              </a:rPr>
              <a:t>ﬁrst</a:t>
            </a:r>
            <a:r>
              <a:rPr sz="800" spc="-25">
                <a:latin typeface="Calibri-Light"/>
                <a:cs typeface="Calibri-Light"/>
              </a:rPr>
              <a:t> </a:t>
            </a:r>
            <a:r>
              <a:rPr sz="800" spc="-14">
                <a:latin typeface="Calibri-Light"/>
                <a:cs typeface="Calibri-Light"/>
              </a:rPr>
              <a:t>point </a:t>
            </a:r>
            <a:r>
              <a:rPr sz="800">
                <a:latin typeface="Calibri-Light"/>
                <a:cs typeface="Calibri-Light"/>
              </a:rPr>
              <a:t>of</a:t>
            </a:r>
            <a:r>
              <a:rPr sz="800" spc="-36">
                <a:latin typeface="Calibri-Light"/>
                <a:cs typeface="Calibri-Light"/>
              </a:rPr>
              <a:t> </a:t>
            </a:r>
            <a:r>
              <a:rPr sz="800">
                <a:latin typeface="Calibri-Light"/>
                <a:cs typeface="Calibri-Light"/>
              </a:rPr>
              <a:t>contact</a:t>
            </a:r>
            <a:r>
              <a:rPr sz="800" spc="-21">
                <a:latin typeface="Calibri-Light"/>
                <a:cs typeface="Calibri-Light"/>
              </a:rPr>
              <a:t> </a:t>
            </a:r>
            <a:r>
              <a:rPr sz="800">
                <a:latin typeface="Calibri-Light"/>
                <a:cs typeface="Calibri-Light"/>
              </a:rPr>
              <a:t>for</a:t>
            </a:r>
            <a:r>
              <a:rPr lang="en-NZ" sz="800">
                <a:latin typeface="Calibri-Light"/>
                <a:cs typeface="Calibri-Light"/>
              </a:rPr>
              <a:t> </a:t>
            </a:r>
            <a:r>
              <a:rPr sz="800" spc="-7">
                <a:latin typeface="Calibri-Light"/>
                <a:cs typeface="Calibri-Light"/>
              </a:rPr>
              <a:t>health </a:t>
            </a:r>
            <a:r>
              <a:rPr sz="800">
                <a:latin typeface="Calibri-Light"/>
                <a:cs typeface="Calibri-Light"/>
              </a:rPr>
              <a:t>needs</a:t>
            </a:r>
            <a:r>
              <a:rPr lang="en-NZ" sz="800">
                <a:latin typeface="Calibri-Light"/>
                <a:cs typeface="Calibri-Light"/>
              </a:rPr>
              <a:t>, providing </a:t>
            </a:r>
            <a:r>
              <a:rPr lang="en-US" sz="800" spc="-7">
                <a:latin typeface="Calibri-Light"/>
                <a:cs typeface="Calibri-Light"/>
              </a:rPr>
              <a:t>continuity of care and acting as the constant link throughout </a:t>
            </a:r>
            <a:r>
              <a:rPr lang="en-US" sz="800" spc="-7" err="1">
                <a:latin typeface="Calibri-Light"/>
                <a:cs typeface="Calibri-Light"/>
              </a:rPr>
              <a:t>rangatahi’s</a:t>
            </a:r>
            <a:r>
              <a:rPr lang="en-US" sz="800" spc="-7">
                <a:latin typeface="Calibri-Light"/>
                <a:cs typeface="Calibri-Light"/>
              </a:rPr>
              <a:t> health journey.</a:t>
            </a:r>
            <a:endParaRPr sz="800">
              <a:latin typeface="Calibri-Light"/>
              <a:cs typeface="Calibri-Light"/>
            </a:endParaRPr>
          </a:p>
        </p:txBody>
      </p:sp>
      <p:sp>
        <p:nvSpPr>
          <p:cNvPr id="17" name="object 16">
            <a:extLst>
              <a:ext uri="{FF2B5EF4-FFF2-40B4-BE49-F238E27FC236}">
                <a16:creationId xmlns:a16="http://schemas.microsoft.com/office/drawing/2014/main" id="{60227F2C-0CC5-48CF-842A-83F65E281458}"/>
              </a:ext>
            </a:extLst>
          </p:cNvPr>
          <p:cNvSpPr txBox="1"/>
          <p:nvPr/>
        </p:nvSpPr>
        <p:spPr>
          <a:xfrm>
            <a:off x="4739283" y="4511179"/>
            <a:ext cx="1621161" cy="624706"/>
          </a:xfrm>
          <a:prstGeom prst="rect">
            <a:avLst/>
          </a:prstGeom>
        </p:spPr>
        <p:txBody>
          <a:bodyPr vert="horz" wrap="square" lIns="0" tIns="9064" rIns="0" bIns="0" rtlCol="0">
            <a:spAutoFit/>
          </a:bodyPr>
          <a:lstStyle/>
          <a:p>
            <a:pPr marL="9064">
              <a:spcBef>
                <a:spcPts val="71"/>
              </a:spcBef>
            </a:pPr>
            <a:r>
              <a:rPr sz="800" b="1" spc="-14">
                <a:latin typeface="Calibri"/>
                <a:cs typeface="Calibri"/>
              </a:rPr>
              <a:t>Teachers</a:t>
            </a:r>
            <a:r>
              <a:rPr sz="800" b="1" spc="4">
                <a:latin typeface="Calibri"/>
                <a:cs typeface="Calibri"/>
              </a:rPr>
              <a:t> </a:t>
            </a:r>
            <a:r>
              <a:rPr sz="800" b="1">
                <a:latin typeface="Calibri"/>
                <a:cs typeface="Calibri"/>
              </a:rPr>
              <a:t>&amp;</a:t>
            </a:r>
            <a:r>
              <a:rPr sz="800" b="1" spc="7">
                <a:latin typeface="Calibri"/>
                <a:cs typeface="Calibri"/>
              </a:rPr>
              <a:t> </a:t>
            </a:r>
            <a:r>
              <a:rPr lang="en-NZ" sz="800" b="1" spc="-7">
                <a:latin typeface="Calibri"/>
                <a:cs typeface="Calibri"/>
              </a:rPr>
              <a:t>D</a:t>
            </a:r>
            <a:r>
              <a:rPr sz="800" b="1" spc="-7" err="1">
                <a:latin typeface="Calibri"/>
                <a:cs typeface="Calibri"/>
              </a:rPr>
              <a:t>eans</a:t>
            </a:r>
            <a:r>
              <a:rPr sz="800" b="1" spc="-7">
                <a:latin typeface="Calibri"/>
                <a:cs typeface="Calibri"/>
              </a:rPr>
              <a:t>:</a:t>
            </a:r>
            <a:endParaRPr sz="800">
              <a:latin typeface="Calibri"/>
              <a:cs typeface="Calibri"/>
            </a:endParaRPr>
          </a:p>
          <a:p>
            <a:pPr marL="9064" marR="3626"/>
            <a:r>
              <a:rPr sz="800">
                <a:latin typeface="Calibri-Light"/>
                <a:cs typeface="Calibri-Light"/>
              </a:rPr>
              <a:t>Some</a:t>
            </a:r>
            <a:r>
              <a:rPr sz="800" spc="-11">
                <a:latin typeface="Calibri-Light"/>
                <a:cs typeface="Calibri-Light"/>
              </a:rPr>
              <a:t> </a:t>
            </a:r>
            <a:r>
              <a:rPr sz="800" spc="-7" err="1">
                <a:latin typeface="Calibri-Light"/>
                <a:cs typeface="Calibri-Light"/>
              </a:rPr>
              <a:t>rangatahi</a:t>
            </a:r>
            <a:r>
              <a:rPr sz="800" spc="-11">
                <a:latin typeface="Calibri-Light"/>
                <a:cs typeface="Calibri-Light"/>
              </a:rPr>
              <a:t> </a:t>
            </a:r>
            <a:r>
              <a:rPr lang="en-NZ" sz="800" spc="-11">
                <a:latin typeface="Calibri-Light"/>
                <a:cs typeface="Calibri-Light"/>
              </a:rPr>
              <a:t>are </a:t>
            </a:r>
            <a:r>
              <a:rPr sz="800">
                <a:latin typeface="Calibri-Light"/>
                <a:cs typeface="Calibri-Light"/>
              </a:rPr>
              <a:t>engaged</a:t>
            </a:r>
            <a:r>
              <a:rPr sz="800" spc="-11">
                <a:latin typeface="Calibri-Light"/>
                <a:cs typeface="Calibri-Light"/>
              </a:rPr>
              <a:t> </a:t>
            </a:r>
            <a:r>
              <a:rPr sz="800">
                <a:latin typeface="Calibri-Light"/>
                <a:cs typeface="Calibri-Light"/>
              </a:rPr>
              <a:t>with</a:t>
            </a:r>
            <a:r>
              <a:rPr sz="800" spc="-7">
                <a:latin typeface="Calibri-Light"/>
                <a:cs typeface="Calibri-Light"/>
              </a:rPr>
              <a:t> </a:t>
            </a:r>
            <a:r>
              <a:rPr sz="800" spc="-14">
                <a:latin typeface="Calibri-Light"/>
                <a:cs typeface="Calibri-Light"/>
              </a:rPr>
              <a:t>SBHS </a:t>
            </a:r>
            <a:r>
              <a:rPr sz="800">
                <a:latin typeface="Calibri-Light"/>
                <a:cs typeface="Calibri-Light"/>
              </a:rPr>
              <a:t>through</a:t>
            </a:r>
            <a:r>
              <a:rPr sz="800" spc="-29">
                <a:latin typeface="Calibri-Light"/>
                <a:cs typeface="Calibri-Light"/>
              </a:rPr>
              <a:t> </a:t>
            </a:r>
            <a:r>
              <a:rPr sz="800">
                <a:latin typeface="Calibri-Light"/>
                <a:cs typeface="Calibri-Light"/>
              </a:rPr>
              <a:t>a</a:t>
            </a:r>
            <a:r>
              <a:rPr sz="800" spc="-21">
                <a:latin typeface="Calibri-Light"/>
                <a:cs typeface="Calibri-Light"/>
              </a:rPr>
              <a:t> </a:t>
            </a:r>
            <a:r>
              <a:rPr sz="800">
                <a:latin typeface="Calibri-Light"/>
                <a:cs typeface="Calibri-Light"/>
              </a:rPr>
              <a:t>trusted</a:t>
            </a:r>
            <a:r>
              <a:rPr sz="800" spc="-21">
                <a:latin typeface="Calibri-Light"/>
                <a:cs typeface="Calibri-Light"/>
              </a:rPr>
              <a:t> </a:t>
            </a:r>
            <a:r>
              <a:rPr sz="800">
                <a:latin typeface="Calibri-Light"/>
                <a:cs typeface="Calibri-Light"/>
              </a:rPr>
              <a:t>teacher</a:t>
            </a:r>
            <a:r>
              <a:rPr sz="800" spc="-21">
                <a:latin typeface="Calibri-Light"/>
                <a:cs typeface="Calibri-Light"/>
              </a:rPr>
              <a:t> </a:t>
            </a:r>
            <a:r>
              <a:rPr sz="800">
                <a:latin typeface="Calibri-Light"/>
                <a:cs typeface="Calibri-Light"/>
              </a:rPr>
              <a:t>or</a:t>
            </a:r>
            <a:r>
              <a:rPr sz="800" spc="-18">
                <a:latin typeface="Calibri-Light"/>
                <a:cs typeface="Calibri-Light"/>
              </a:rPr>
              <a:t> </a:t>
            </a:r>
            <a:r>
              <a:rPr sz="800" spc="-7">
                <a:latin typeface="Calibri-Light"/>
                <a:cs typeface="Calibri-Light"/>
              </a:rPr>
              <a:t>other </a:t>
            </a:r>
            <a:r>
              <a:rPr sz="800">
                <a:latin typeface="Calibri-Light"/>
                <a:cs typeface="Calibri-Light"/>
              </a:rPr>
              <a:t>member</a:t>
            </a:r>
            <a:r>
              <a:rPr sz="800" spc="-18">
                <a:latin typeface="Calibri-Light"/>
                <a:cs typeface="Calibri-Light"/>
              </a:rPr>
              <a:t> </a:t>
            </a:r>
            <a:r>
              <a:rPr sz="800">
                <a:latin typeface="Calibri-Light"/>
                <a:cs typeface="Calibri-Light"/>
              </a:rPr>
              <a:t>of</a:t>
            </a:r>
            <a:r>
              <a:rPr sz="800" spc="-11">
                <a:latin typeface="Calibri-Light"/>
                <a:cs typeface="Calibri-Light"/>
              </a:rPr>
              <a:t> </a:t>
            </a:r>
            <a:r>
              <a:rPr sz="800">
                <a:latin typeface="Calibri-Light"/>
                <a:cs typeface="Calibri-Light"/>
              </a:rPr>
              <a:t>school</a:t>
            </a:r>
            <a:r>
              <a:rPr sz="800" spc="-7">
                <a:latin typeface="Calibri-Light"/>
                <a:cs typeface="Calibri-Light"/>
              </a:rPr>
              <a:t> </a:t>
            </a:r>
            <a:r>
              <a:rPr sz="800" spc="-14">
                <a:latin typeface="Calibri-Light"/>
                <a:cs typeface="Calibri-Light"/>
              </a:rPr>
              <a:t>staﬀ,</a:t>
            </a:r>
            <a:r>
              <a:rPr sz="800" spc="-7">
                <a:latin typeface="Calibri-Light"/>
                <a:cs typeface="Calibri-Light"/>
              </a:rPr>
              <a:t> before being referred</a:t>
            </a:r>
            <a:r>
              <a:rPr sz="800" spc="-21">
                <a:latin typeface="Calibri-Light"/>
                <a:cs typeface="Calibri-Light"/>
              </a:rPr>
              <a:t> </a:t>
            </a:r>
            <a:r>
              <a:rPr sz="800">
                <a:latin typeface="Calibri-Light"/>
                <a:cs typeface="Calibri-Light"/>
              </a:rPr>
              <a:t>to</a:t>
            </a:r>
            <a:r>
              <a:rPr sz="800" spc="-11">
                <a:latin typeface="Calibri-Light"/>
                <a:cs typeface="Calibri-Light"/>
              </a:rPr>
              <a:t> </a:t>
            </a:r>
            <a:r>
              <a:rPr sz="800">
                <a:latin typeface="Calibri-Light"/>
                <a:cs typeface="Calibri-Light"/>
              </a:rPr>
              <a:t>their</a:t>
            </a:r>
            <a:r>
              <a:rPr sz="800" spc="-7">
                <a:latin typeface="Calibri-Light"/>
                <a:cs typeface="Calibri-Light"/>
              </a:rPr>
              <a:t> </a:t>
            </a:r>
            <a:r>
              <a:rPr sz="800">
                <a:latin typeface="Calibri-Light"/>
                <a:cs typeface="Calibri-Light"/>
              </a:rPr>
              <a:t>school</a:t>
            </a:r>
            <a:r>
              <a:rPr sz="800" spc="-7">
                <a:latin typeface="Calibri-Light"/>
                <a:cs typeface="Calibri-Light"/>
              </a:rPr>
              <a:t> nurse.</a:t>
            </a:r>
            <a:endParaRPr sz="800">
              <a:latin typeface="Calibri-Light"/>
              <a:cs typeface="Calibri-Light"/>
            </a:endParaRPr>
          </a:p>
        </p:txBody>
      </p:sp>
      <p:sp>
        <p:nvSpPr>
          <p:cNvPr id="18" name="object 13">
            <a:extLst>
              <a:ext uri="{FF2B5EF4-FFF2-40B4-BE49-F238E27FC236}">
                <a16:creationId xmlns:a16="http://schemas.microsoft.com/office/drawing/2014/main" id="{F3AA1D5E-DB93-493B-A431-B4BD77826CB7}"/>
              </a:ext>
            </a:extLst>
          </p:cNvPr>
          <p:cNvSpPr txBox="1"/>
          <p:nvPr/>
        </p:nvSpPr>
        <p:spPr>
          <a:xfrm>
            <a:off x="7461870" y="3735018"/>
            <a:ext cx="1375117" cy="624706"/>
          </a:xfrm>
          <a:prstGeom prst="rect">
            <a:avLst/>
          </a:prstGeom>
        </p:spPr>
        <p:txBody>
          <a:bodyPr vert="horz" wrap="square" lIns="0" tIns="9064" rIns="0" bIns="0" rtlCol="0" anchor="t">
            <a:spAutoFit/>
          </a:bodyPr>
          <a:lstStyle/>
          <a:p>
            <a:pPr marL="9064" marR="3626">
              <a:spcBef>
                <a:spcPts val="71"/>
              </a:spcBef>
            </a:pPr>
            <a:r>
              <a:rPr sz="800" b="1">
                <a:latin typeface="Calibri"/>
                <a:cs typeface="Calibri"/>
              </a:rPr>
              <a:t>Internal</a:t>
            </a:r>
            <a:r>
              <a:rPr sz="800" b="1" spc="-18">
                <a:latin typeface="Calibri"/>
                <a:cs typeface="Calibri"/>
              </a:rPr>
              <a:t> </a:t>
            </a:r>
            <a:r>
              <a:rPr sz="800" b="1">
                <a:latin typeface="Calibri"/>
                <a:cs typeface="Calibri"/>
              </a:rPr>
              <a:t>school</a:t>
            </a:r>
            <a:r>
              <a:rPr sz="800" b="1" spc="-11">
                <a:latin typeface="Calibri"/>
                <a:cs typeface="Calibri"/>
              </a:rPr>
              <a:t> </a:t>
            </a:r>
            <a:r>
              <a:rPr sz="800" b="1">
                <a:latin typeface="Calibri"/>
                <a:cs typeface="Calibri"/>
              </a:rPr>
              <a:t>health</a:t>
            </a:r>
            <a:r>
              <a:rPr sz="800" b="1" spc="-11">
                <a:latin typeface="Calibri"/>
                <a:cs typeface="Calibri"/>
              </a:rPr>
              <a:t> </a:t>
            </a:r>
            <a:r>
              <a:rPr sz="800" b="1" spc="-7">
                <a:latin typeface="Calibri"/>
                <a:cs typeface="Calibri"/>
              </a:rPr>
              <a:t>providers: </a:t>
            </a:r>
            <a:r>
              <a:rPr sz="800">
                <a:latin typeface="Calibri-Light"/>
                <a:cs typeface="Calibri-Light"/>
              </a:rPr>
              <a:t>Nurses</a:t>
            </a:r>
            <a:r>
              <a:rPr sz="800" spc="-21">
                <a:latin typeface="Calibri-Light"/>
                <a:cs typeface="Calibri-Light"/>
              </a:rPr>
              <a:t> </a:t>
            </a:r>
            <a:r>
              <a:rPr sz="800">
                <a:latin typeface="Calibri-Light"/>
                <a:cs typeface="Calibri-Light"/>
              </a:rPr>
              <a:t>most</a:t>
            </a:r>
            <a:r>
              <a:rPr sz="800" spc="-18">
                <a:latin typeface="Calibri-Light"/>
                <a:cs typeface="Calibri-Light"/>
              </a:rPr>
              <a:t> </a:t>
            </a:r>
            <a:r>
              <a:rPr sz="800">
                <a:latin typeface="Calibri-Light"/>
                <a:cs typeface="Calibri-Light"/>
              </a:rPr>
              <a:t>often</a:t>
            </a:r>
            <a:r>
              <a:rPr sz="800" spc="-21">
                <a:latin typeface="Calibri-Light"/>
                <a:cs typeface="Calibri-Light"/>
              </a:rPr>
              <a:t> </a:t>
            </a:r>
            <a:r>
              <a:rPr lang="en-US" sz="800" spc="-7">
                <a:latin typeface="Calibri-Light"/>
                <a:cs typeface="Calibri-Light"/>
              </a:rPr>
              <a:t>refer</a:t>
            </a:r>
            <a:r>
              <a:rPr sz="800" spc="-25">
                <a:latin typeface="Calibri-Light"/>
                <a:cs typeface="Calibri-Light"/>
              </a:rPr>
              <a:t> </a:t>
            </a:r>
            <a:r>
              <a:rPr sz="800" spc="-7">
                <a:latin typeface="Calibri-Light"/>
                <a:cs typeface="Calibri-Light"/>
              </a:rPr>
              <a:t>rangatahi</a:t>
            </a:r>
            <a:r>
              <a:rPr sz="800" spc="-18">
                <a:latin typeface="Calibri-Light"/>
                <a:cs typeface="Calibri-Light"/>
              </a:rPr>
              <a:t> </a:t>
            </a:r>
            <a:r>
              <a:rPr sz="800" spc="-29">
                <a:latin typeface="Calibri-Light"/>
                <a:cs typeface="Calibri-Light"/>
              </a:rPr>
              <a:t>to </a:t>
            </a:r>
            <a:r>
              <a:rPr sz="800">
                <a:latin typeface="Calibri-Light"/>
                <a:cs typeface="Calibri-Light"/>
              </a:rPr>
              <a:t>internal</a:t>
            </a:r>
            <a:r>
              <a:rPr sz="800" spc="-21">
                <a:latin typeface="Calibri-Light"/>
                <a:cs typeface="Calibri-Light"/>
              </a:rPr>
              <a:t> </a:t>
            </a:r>
            <a:r>
              <a:rPr sz="800">
                <a:latin typeface="Calibri-Light"/>
                <a:cs typeface="Calibri-Light"/>
              </a:rPr>
              <a:t>school</a:t>
            </a:r>
            <a:r>
              <a:rPr sz="800" spc="-14">
                <a:latin typeface="Calibri-Light"/>
                <a:cs typeface="Calibri-Light"/>
              </a:rPr>
              <a:t> staﬀ, </a:t>
            </a:r>
            <a:r>
              <a:rPr sz="800">
                <a:latin typeface="Calibri-Light"/>
                <a:cs typeface="Calibri-Light"/>
              </a:rPr>
              <a:t>including</a:t>
            </a:r>
            <a:r>
              <a:rPr sz="800" spc="-14">
                <a:latin typeface="Calibri-Light"/>
                <a:cs typeface="Calibri-Light"/>
              </a:rPr>
              <a:t> </a:t>
            </a:r>
            <a:r>
              <a:rPr sz="800" spc="-7">
                <a:latin typeface="Calibri-Light"/>
                <a:cs typeface="Calibri-Light"/>
              </a:rPr>
              <a:t>school counsellors</a:t>
            </a:r>
            <a:r>
              <a:rPr lang="en-NZ" sz="800" spc="-7">
                <a:latin typeface="Calibri-Light"/>
                <a:cs typeface="Calibri-Light"/>
              </a:rPr>
              <a:t> &amp;</a:t>
            </a:r>
            <a:r>
              <a:rPr sz="800" spc="-7">
                <a:latin typeface="Calibri-Light"/>
                <a:cs typeface="Calibri-Light"/>
              </a:rPr>
              <a:t> </a:t>
            </a:r>
            <a:r>
              <a:rPr sz="800">
                <a:latin typeface="Calibri-Light"/>
                <a:cs typeface="Calibri-Light"/>
              </a:rPr>
              <a:t>social</a:t>
            </a:r>
            <a:r>
              <a:rPr sz="800" spc="4">
                <a:latin typeface="Calibri-Light"/>
                <a:cs typeface="Calibri-Light"/>
              </a:rPr>
              <a:t> </a:t>
            </a:r>
            <a:r>
              <a:rPr sz="800" spc="-7">
                <a:latin typeface="Calibri-Light"/>
                <a:cs typeface="Calibri-Light"/>
              </a:rPr>
              <a:t>workers</a:t>
            </a:r>
            <a:r>
              <a:rPr lang="en-NZ" sz="800" spc="-7">
                <a:latin typeface="Calibri-Light"/>
                <a:cs typeface="Calibri-Light"/>
              </a:rPr>
              <a:t> and </a:t>
            </a:r>
            <a:r>
              <a:rPr sz="800" spc="-7" err="1">
                <a:latin typeface="Calibri-Light"/>
                <a:cs typeface="Calibri-Light"/>
              </a:rPr>
              <a:t>visi</a:t>
            </a:r>
            <a:r>
              <a:rPr lang="en-NZ" sz="800" spc="-7">
                <a:latin typeface="Calibri-Light"/>
                <a:cs typeface="Calibri-Light"/>
              </a:rPr>
              <a:t>ting GPs. </a:t>
            </a:r>
            <a:endParaRPr sz="800">
              <a:latin typeface="Calibri-Light"/>
              <a:cs typeface="Calibri-Light"/>
            </a:endParaRPr>
          </a:p>
        </p:txBody>
      </p:sp>
      <p:sp>
        <p:nvSpPr>
          <p:cNvPr id="19" name="object 14">
            <a:extLst>
              <a:ext uri="{FF2B5EF4-FFF2-40B4-BE49-F238E27FC236}">
                <a16:creationId xmlns:a16="http://schemas.microsoft.com/office/drawing/2014/main" id="{8249C768-96C1-426D-88E0-9C37D72A8366}"/>
              </a:ext>
            </a:extLst>
          </p:cNvPr>
          <p:cNvSpPr txBox="1"/>
          <p:nvPr/>
        </p:nvSpPr>
        <p:spPr>
          <a:xfrm>
            <a:off x="7811566" y="6298113"/>
            <a:ext cx="1843237" cy="760640"/>
          </a:xfrm>
          <a:prstGeom prst="rect">
            <a:avLst/>
          </a:prstGeom>
        </p:spPr>
        <p:txBody>
          <a:bodyPr vert="horz" wrap="square" lIns="0" tIns="9064" rIns="0" bIns="0" rtlCol="0">
            <a:spAutoFit/>
          </a:bodyPr>
          <a:lstStyle/>
          <a:p>
            <a:pPr marL="9064" marR="116925">
              <a:spcBef>
                <a:spcPts val="71"/>
              </a:spcBef>
            </a:pPr>
            <a:r>
              <a:rPr sz="800" b="1">
                <a:latin typeface="Calibri"/>
                <a:cs typeface="Calibri"/>
              </a:rPr>
              <a:t>External</a:t>
            </a:r>
            <a:r>
              <a:rPr sz="800" b="1" spc="-14">
                <a:latin typeface="Calibri"/>
                <a:cs typeface="Calibri"/>
              </a:rPr>
              <a:t> </a:t>
            </a:r>
            <a:r>
              <a:rPr sz="800" b="1">
                <a:latin typeface="Calibri"/>
                <a:cs typeface="Calibri"/>
              </a:rPr>
              <a:t>school</a:t>
            </a:r>
            <a:r>
              <a:rPr sz="800" b="1" spc="-7">
                <a:latin typeface="Calibri"/>
                <a:cs typeface="Calibri"/>
              </a:rPr>
              <a:t> </a:t>
            </a:r>
            <a:r>
              <a:rPr sz="800" b="1">
                <a:latin typeface="Calibri"/>
                <a:cs typeface="Calibri"/>
              </a:rPr>
              <a:t>health</a:t>
            </a:r>
            <a:r>
              <a:rPr sz="800" b="1" spc="-7">
                <a:latin typeface="Calibri"/>
                <a:cs typeface="Calibri"/>
              </a:rPr>
              <a:t> providers: </a:t>
            </a:r>
            <a:endParaRPr lang="en-NZ" sz="800" b="1" spc="-7">
              <a:latin typeface="Calibri"/>
              <a:cs typeface="Calibri"/>
            </a:endParaRPr>
          </a:p>
          <a:p>
            <a:pPr marL="9064" marR="116925">
              <a:spcBef>
                <a:spcPts val="71"/>
              </a:spcBef>
            </a:pPr>
            <a:r>
              <a:rPr sz="800">
                <a:latin typeface="Calibri-Light"/>
                <a:cs typeface="Calibri-Light"/>
              </a:rPr>
              <a:t>Where</a:t>
            </a:r>
            <a:r>
              <a:rPr sz="800" spc="-29">
                <a:latin typeface="Calibri-Light"/>
                <a:cs typeface="Calibri-Light"/>
              </a:rPr>
              <a:t> </a:t>
            </a:r>
            <a:r>
              <a:rPr sz="800">
                <a:latin typeface="Calibri-Light"/>
                <a:cs typeface="Calibri-Light"/>
              </a:rPr>
              <a:t>services</a:t>
            </a:r>
            <a:r>
              <a:rPr sz="800" spc="-14">
                <a:latin typeface="Calibri-Light"/>
                <a:cs typeface="Calibri-Light"/>
              </a:rPr>
              <a:t> </a:t>
            </a:r>
            <a:r>
              <a:rPr lang="en-NZ" sz="800" spc="-14">
                <a:latin typeface="Calibri-Light"/>
                <a:cs typeface="Calibri-Light"/>
              </a:rPr>
              <a:t>a</a:t>
            </a:r>
            <a:r>
              <a:rPr sz="800" err="1">
                <a:latin typeface="Calibri-Light"/>
                <a:cs typeface="Calibri-Light"/>
              </a:rPr>
              <a:t>ren’t</a:t>
            </a:r>
            <a:r>
              <a:rPr sz="800" spc="-21">
                <a:latin typeface="Calibri-Light"/>
                <a:cs typeface="Calibri-Light"/>
              </a:rPr>
              <a:t> </a:t>
            </a:r>
            <a:r>
              <a:rPr sz="800">
                <a:latin typeface="Calibri-Light"/>
                <a:cs typeface="Calibri-Light"/>
              </a:rPr>
              <a:t>available</a:t>
            </a:r>
            <a:r>
              <a:rPr sz="800" spc="-14">
                <a:latin typeface="Calibri-Light"/>
                <a:cs typeface="Calibri-Light"/>
              </a:rPr>
              <a:t> </a:t>
            </a:r>
            <a:r>
              <a:rPr sz="800">
                <a:latin typeface="Calibri-Light"/>
                <a:cs typeface="Calibri-Light"/>
              </a:rPr>
              <a:t>in</a:t>
            </a:r>
            <a:r>
              <a:rPr sz="800" spc="-14">
                <a:latin typeface="Calibri-Light"/>
                <a:cs typeface="Calibri-Light"/>
              </a:rPr>
              <a:t> </a:t>
            </a:r>
            <a:r>
              <a:rPr sz="800" spc="-18">
                <a:latin typeface="Calibri-Light"/>
                <a:cs typeface="Calibri-Light"/>
              </a:rPr>
              <a:t>the </a:t>
            </a:r>
            <a:r>
              <a:rPr sz="800">
                <a:latin typeface="Calibri-Light"/>
                <a:cs typeface="Calibri-Light"/>
              </a:rPr>
              <a:t>school,</a:t>
            </a:r>
            <a:r>
              <a:rPr sz="800" spc="-11">
                <a:latin typeface="Calibri-Light"/>
                <a:cs typeface="Calibri-Light"/>
              </a:rPr>
              <a:t> </a:t>
            </a:r>
            <a:r>
              <a:rPr sz="800">
                <a:latin typeface="Calibri-Light"/>
                <a:cs typeface="Calibri-Light"/>
              </a:rPr>
              <a:t>nurses</a:t>
            </a:r>
            <a:r>
              <a:rPr sz="800" spc="-11">
                <a:latin typeface="Calibri-Light"/>
                <a:cs typeface="Calibri-Light"/>
              </a:rPr>
              <a:t> </a:t>
            </a:r>
            <a:r>
              <a:rPr sz="800" spc="-7">
                <a:latin typeface="Calibri-Light"/>
                <a:cs typeface="Calibri-Light"/>
              </a:rPr>
              <a:t>refer</a:t>
            </a:r>
            <a:r>
              <a:rPr sz="800" spc="-11">
                <a:latin typeface="Calibri-Light"/>
                <a:cs typeface="Calibri-Light"/>
              </a:rPr>
              <a:t> </a:t>
            </a:r>
            <a:r>
              <a:rPr sz="800" spc="-7">
                <a:latin typeface="Calibri-Light"/>
                <a:cs typeface="Calibri-Light"/>
              </a:rPr>
              <a:t>rangatahi </a:t>
            </a:r>
            <a:r>
              <a:rPr sz="800" spc="-18">
                <a:latin typeface="Calibri-Light"/>
                <a:cs typeface="Calibri-Light"/>
              </a:rPr>
              <a:t>to </a:t>
            </a:r>
            <a:r>
              <a:rPr sz="800">
                <a:latin typeface="Calibri-Light"/>
                <a:cs typeface="Calibri-Light"/>
              </a:rPr>
              <a:t>external</a:t>
            </a:r>
            <a:r>
              <a:rPr sz="800" spc="-32">
                <a:latin typeface="Calibri-Light"/>
                <a:cs typeface="Calibri-Light"/>
              </a:rPr>
              <a:t> </a:t>
            </a:r>
            <a:r>
              <a:rPr sz="800">
                <a:latin typeface="Calibri-Light"/>
                <a:cs typeface="Calibri-Light"/>
              </a:rPr>
              <a:t>health</a:t>
            </a:r>
            <a:r>
              <a:rPr sz="800" spc="-29">
                <a:latin typeface="Calibri-Light"/>
                <a:cs typeface="Calibri-Light"/>
              </a:rPr>
              <a:t> </a:t>
            </a:r>
            <a:r>
              <a:rPr sz="800">
                <a:latin typeface="Calibri-Light"/>
                <a:cs typeface="Calibri-Light"/>
              </a:rPr>
              <a:t>providers</a:t>
            </a:r>
            <a:r>
              <a:rPr sz="800" spc="-25">
                <a:latin typeface="Calibri-Light"/>
                <a:cs typeface="Calibri-Light"/>
              </a:rPr>
              <a:t> </a:t>
            </a:r>
            <a:r>
              <a:rPr sz="800" spc="-7">
                <a:latin typeface="Calibri-Light"/>
                <a:cs typeface="Calibri-Light"/>
              </a:rPr>
              <a:t>including</a:t>
            </a:r>
            <a:endParaRPr sz="800">
              <a:latin typeface="Calibri-Light"/>
              <a:cs typeface="Calibri-Light"/>
            </a:endParaRPr>
          </a:p>
          <a:p>
            <a:pPr marL="9064" marR="3626"/>
            <a:r>
              <a:rPr sz="800" spc="-7">
                <a:latin typeface="Calibri-Light"/>
                <a:cs typeface="Calibri-Light"/>
              </a:rPr>
              <a:t>counsellors,</a:t>
            </a:r>
            <a:r>
              <a:rPr sz="800" spc="-4">
                <a:latin typeface="Calibri-Light"/>
                <a:cs typeface="Calibri-Light"/>
              </a:rPr>
              <a:t> </a:t>
            </a:r>
            <a:r>
              <a:rPr sz="800">
                <a:latin typeface="Calibri-Light"/>
                <a:cs typeface="Calibri-Light"/>
              </a:rPr>
              <a:t>social</a:t>
            </a:r>
            <a:r>
              <a:rPr sz="800" spc="-4">
                <a:latin typeface="Calibri-Light"/>
                <a:cs typeface="Calibri-Light"/>
              </a:rPr>
              <a:t> </a:t>
            </a:r>
            <a:r>
              <a:rPr sz="800" spc="-7">
                <a:latin typeface="Calibri-Light"/>
                <a:cs typeface="Calibri-Light"/>
              </a:rPr>
              <a:t>workers,</a:t>
            </a:r>
            <a:r>
              <a:rPr sz="800">
                <a:latin typeface="Calibri-Light"/>
                <a:cs typeface="Calibri-Light"/>
              </a:rPr>
              <a:t> GPs</a:t>
            </a:r>
            <a:r>
              <a:rPr sz="800" spc="-4">
                <a:latin typeface="Calibri-Light"/>
                <a:cs typeface="Calibri-Light"/>
              </a:rPr>
              <a:t> </a:t>
            </a:r>
            <a:r>
              <a:rPr sz="800">
                <a:latin typeface="Calibri-Light"/>
                <a:cs typeface="Calibri-Light"/>
              </a:rPr>
              <a:t>and </a:t>
            </a:r>
            <a:r>
              <a:rPr sz="800" spc="-7">
                <a:latin typeface="Calibri-Light"/>
                <a:cs typeface="Calibri-Light"/>
              </a:rPr>
              <a:t>other </a:t>
            </a:r>
            <a:r>
              <a:rPr sz="800">
                <a:latin typeface="Calibri-Light"/>
                <a:cs typeface="Calibri-Light"/>
              </a:rPr>
              <a:t>health </a:t>
            </a:r>
            <a:r>
              <a:rPr sz="800" spc="-7">
                <a:latin typeface="Calibri-Light"/>
                <a:cs typeface="Calibri-Light"/>
              </a:rPr>
              <a:t>specialists.</a:t>
            </a:r>
            <a:endParaRPr sz="800">
              <a:latin typeface="Calibri-Light"/>
              <a:cs typeface="Calibri-Light"/>
            </a:endParaRPr>
          </a:p>
        </p:txBody>
      </p:sp>
      <p:sp>
        <p:nvSpPr>
          <p:cNvPr id="20" name="object 17">
            <a:extLst>
              <a:ext uri="{FF2B5EF4-FFF2-40B4-BE49-F238E27FC236}">
                <a16:creationId xmlns:a16="http://schemas.microsoft.com/office/drawing/2014/main" id="{00A88362-83BA-43F2-B4CE-5BD7700739F6}"/>
              </a:ext>
            </a:extLst>
          </p:cNvPr>
          <p:cNvSpPr txBox="1"/>
          <p:nvPr/>
        </p:nvSpPr>
        <p:spPr>
          <a:xfrm>
            <a:off x="4090370" y="5968164"/>
            <a:ext cx="1626092" cy="747816"/>
          </a:xfrm>
          <a:prstGeom prst="rect">
            <a:avLst/>
          </a:prstGeom>
        </p:spPr>
        <p:txBody>
          <a:bodyPr vert="horz" wrap="square" lIns="0" tIns="9064" rIns="0" bIns="0" rtlCol="0" anchor="t">
            <a:spAutoFit/>
          </a:bodyPr>
          <a:lstStyle/>
          <a:p>
            <a:pPr marL="9064" marR="3626">
              <a:spcBef>
                <a:spcPts val="71"/>
              </a:spcBef>
            </a:pPr>
            <a:r>
              <a:rPr sz="800" b="1">
                <a:latin typeface="Calibri"/>
                <a:cs typeface="Calibri"/>
              </a:rPr>
              <a:t>NGOs and other support </a:t>
            </a:r>
            <a:r>
              <a:rPr sz="800" b="1" spc="-7">
                <a:latin typeface="Calibri"/>
                <a:cs typeface="Calibri"/>
              </a:rPr>
              <a:t>agencies: </a:t>
            </a:r>
            <a:br>
              <a:rPr lang="en-US" sz="800" b="1" spc="-7">
                <a:latin typeface="Calibri"/>
                <a:cs typeface="Calibri"/>
              </a:rPr>
            </a:br>
            <a:r>
              <a:rPr sz="800" spc="-7" err="1">
                <a:latin typeface="Calibri-Light"/>
                <a:cs typeface="Calibri-Light"/>
              </a:rPr>
              <a:t>Rangatahi</a:t>
            </a:r>
            <a:r>
              <a:rPr sz="800" spc="-18">
                <a:latin typeface="Calibri-Light"/>
                <a:cs typeface="Calibri-Light"/>
              </a:rPr>
              <a:t> </a:t>
            </a:r>
            <a:r>
              <a:rPr lang="en-NZ" sz="800" spc="-18">
                <a:latin typeface="Calibri-Light"/>
                <a:cs typeface="Calibri-Light"/>
              </a:rPr>
              <a:t>are</a:t>
            </a:r>
            <a:r>
              <a:rPr sz="800" spc="-18">
                <a:latin typeface="Calibri-Light"/>
                <a:cs typeface="Calibri-Light"/>
              </a:rPr>
              <a:t> </a:t>
            </a:r>
            <a:r>
              <a:rPr sz="800">
                <a:latin typeface="Calibri-Light"/>
                <a:cs typeface="Calibri-Light"/>
              </a:rPr>
              <a:t>also</a:t>
            </a:r>
            <a:r>
              <a:rPr sz="800" spc="-14">
                <a:latin typeface="Calibri-Light"/>
                <a:cs typeface="Calibri-Light"/>
              </a:rPr>
              <a:t> </a:t>
            </a:r>
            <a:r>
              <a:rPr sz="800">
                <a:latin typeface="Calibri-Light"/>
                <a:cs typeface="Calibri-Light"/>
              </a:rPr>
              <a:t>often</a:t>
            </a:r>
            <a:r>
              <a:rPr sz="800" spc="-18">
                <a:latin typeface="Calibri-Light"/>
                <a:cs typeface="Calibri-Light"/>
              </a:rPr>
              <a:t> </a:t>
            </a:r>
            <a:r>
              <a:rPr sz="800" spc="-7">
                <a:latin typeface="Calibri-Light"/>
                <a:cs typeface="Calibri-Light"/>
              </a:rPr>
              <a:t>referred </a:t>
            </a:r>
            <a:r>
              <a:rPr sz="800">
                <a:latin typeface="Calibri-Light"/>
                <a:cs typeface="Calibri-Light"/>
              </a:rPr>
              <a:t>to</a:t>
            </a:r>
            <a:r>
              <a:rPr sz="800" spc="-14">
                <a:latin typeface="Calibri-Light"/>
                <a:cs typeface="Calibri-Light"/>
              </a:rPr>
              <a:t> </a:t>
            </a:r>
            <a:r>
              <a:rPr sz="800">
                <a:latin typeface="Calibri-Light"/>
                <a:cs typeface="Calibri-Light"/>
              </a:rPr>
              <a:t>NGOs</a:t>
            </a:r>
            <a:r>
              <a:rPr sz="800" spc="-11">
                <a:latin typeface="Calibri-Light"/>
                <a:cs typeface="Calibri-Light"/>
              </a:rPr>
              <a:t> </a:t>
            </a:r>
            <a:r>
              <a:rPr sz="800">
                <a:latin typeface="Calibri-Light"/>
                <a:cs typeface="Calibri-Light"/>
              </a:rPr>
              <a:t>and</a:t>
            </a:r>
            <a:r>
              <a:rPr sz="800" spc="-11">
                <a:latin typeface="Calibri-Light"/>
                <a:cs typeface="Calibri-Light"/>
              </a:rPr>
              <a:t> </a:t>
            </a:r>
            <a:r>
              <a:rPr sz="800">
                <a:latin typeface="Calibri-Light"/>
                <a:cs typeface="Calibri-Light"/>
              </a:rPr>
              <a:t>other</a:t>
            </a:r>
            <a:r>
              <a:rPr sz="800" spc="-11">
                <a:latin typeface="Calibri-Light"/>
                <a:cs typeface="Calibri-Light"/>
              </a:rPr>
              <a:t> </a:t>
            </a:r>
            <a:r>
              <a:rPr sz="800" spc="-7" err="1">
                <a:latin typeface="Calibri-Light"/>
                <a:cs typeface="Calibri-Light"/>
              </a:rPr>
              <a:t>specialised</a:t>
            </a:r>
            <a:r>
              <a:rPr sz="800" spc="-7">
                <a:latin typeface="Calibri-Light"/>
                <a:cs typeface="Calibri-Light"/>
              </a:rPr>
              <a:t> </a:t>
            </a:r>
            <a:r>
              <a:rPr sz="800">
                <a:latin typeface="Calibri-Light"/>
                <a:cs typeface="Calibri-Light"/>
              </a:rPr>
              <a:t>support</a:t>
            </a:r>
            <a:r>
              <a:rPr sz="800" spc="-14">
                <a:latin typeface="Calibri-Light"/>
                <a:cs typeface="Calibri-Light"/>
              </a:rPr>
              <a:t> </a:t>
            </a:r>
            <a:r>
              <a:rPr sz="800">
                <a:latin typeface="Calibri-Light"/>
                <a:cs typeface="Calibri-Light"/>
              </a:rPr>
              <a:t>agencies,</a:t>
            </a:r>
            <a:r>
              <a:rPr sz="800" spc="-11">
                <a:latin typeface="Calibri-Light"/>
                <a:cs typeface="Calibri-Light"/>
              </a:rPr>
              <a:t> </a:t>
            </a:r>
            <a:r>
              <a:rPr sz="800">
                <a:latin typeface="Calibri-Light"/>
                <a:cs typeface="Calibri-Light"/>
              </a:rPr>
              <a:t>including</a:t>
            </a:r>
            <a:r>
              <a:rPr sz="800" spc="-11">
                <a:latin typeface="Calibri-Light"/>
                <a:cs typeface="Calibri-Light"/>
              </a:rPr>
              <a:t> </a:t>
            </a:r>
            <a:r>
              <a:rPr sz="800" spc="-14">
                <a:latin typeface="Calibri-Light"/>
                <a:cs typeface="Calibri-Light"/>
              </a:rPr>
              <a:t>(</a:t>
            </a:r>
            <a:r>
              <a:rPr lang="en-US" sz="800" spc="-14">
                <a:latin typeface="Calibri-Light"/>
                <a:cs typeface="Calibri-Light"/>
              </a:rPr>
              <a:t>but </a:t>
            </a:r>
            <a:r>
              <a:rPr lang="en-US" sz="800">
                <a:latin typeface="Calibri-Light"/>
                <a:cs typeface="Calibri-Light"/>
              </a:rPr>
              <a:t>not</a:t>
            </a:r>
            <a:r>
              <a:rPr sz="800" spc="-11">
                <a:latin typeface="Calibri-Light"/>
                <a:cs typeface="Calibri-Light"/>
              </a:rPr>
              <a:t> </a:t>
            </a:r>
            <a:r>
              <a:rPr sz="800">
                <a:latin typeface="Calibri-Light"/>
                <a:cs typeface="Calibri-Light"/>
              </a:rPr>
              <a:t>limited</a:t>
            </a:r>
            <a:r>
              <a:rPr sz="800" spc="-14">
                <a:latin typeface="Calibri-Light"/>
                <a:cs typeface="Calibri-Light"/>
              </a:rPr>
              <a:t> </a:t>
            </a:r>
            <a:r>
              <a:rPr sz="800">
                <a:latin typeface="Calibri-Light"/>
                <a:cs typeface="Calibri-Light"/>
              </a:rPr>
              <a:t>to)</a:t>
            </a:r>
            <a:r>
              <a:rPr sz="800" spc="-11">
                <a:latin typeface="Calibri-Light"/>
                <a:cs typeface="Calibri-Light"/>
              </a:rPr>
              <a:t> </a:t>
            </a:r>
            <a:r>
              <a:rPr sz="800" spc="-7" err="1">
                <a:latin typeface="Calibri-Light"/>
                <a:cs typeface="Calibri-Light"/>
              </a:rPr>
              <a:t>RainbowYOUTH</a:t>
            </a:r>
            <a:r>
              <a:rPr sz="800" spc="-7">
                <a:latin typeface="Calibri-Light"/>
                <a:cs typeface="Calibri-Light"/>
              </a:rPr>
              <a:t>, </a:t>
            </a:r>
            <a:r>
              <a:rPr sz="800" spc="-14" err="1">
                <a:latin typeface="Calibri-Light"/>
                <a:cs typeface="Calibri-Light"/>
              </a:rPr>
              <a:t>InsideOUT</a:t>
            </a:r>
            <a:r>
              <a:rPr sz="800" spc="-14">
                <a:latin typeface="Calibri-Light"/>
                <a:cs typeface="Calibri-Light"/>
              </a:rPr>
              <a:t>,</a:t>
            </a:r>
            <a:r>
              <a:rPr sz="800" spc="-7">
                <a:latin typeface="Calibri-Light"/>
                <a:cs typeface="Calibri-Light"/>
              </a:rPr>
              <a:t> VOYCE,</a:t>
            </a:r>
            <a:r>
              <a:rPr lang="en-NZ" sz="800" spc="-7">
                <a:latin typeface="Calibri-Light"/>
                <a:cs typeface="Calibri-Light"/>
              </a:rPr>
              <a:t> and</a:t>
            </a:r>
            <a:r>
              <a:rPr sz="800">
                <a:latin typeface="Calibri-Light"/>
                <a:cs typeface="Calibri-Light"/>
              </a:rPr>
              <a:t> Kaupapa</a:t>
            </a:r>
            <a:r>
              <a:rPr sz="800" spc="-7">
                <a:latin typeface="Calibri-Light"/>
                <a:cs typeface="Calibri-Light"/>
              </a:rPr>
              <a:t> </a:t>
            </a:r>
            <a:r>
              <a:rPr sz="800">
                <a:latin typeface="Calibri-Light"/>
                <a:cs typeface="Calibri-Light"/>
              </a:rPr>
              <a:t>Māori</a:t>
            </a:r>
            <a:r>
              <a:rPr sz="800" spc="-4">
                <a:latin typeface="Calibri-Light"/>
                <a:cs typeface="Calibri-Light"/>
              </a:rPr>
              <a:t> </a:t>
            </a:r>
            <a:r>
              <a:rPr sz="800" spc="-7">
                <a:latin typeface="Calibri-Light"/>
                <a:cs typeface="Calibri-Light"/>
              </a:rPr>
              <a:t>support</a:t>
            </a:r>
            <a:r>
              <a:rPr lang="en-NZ" sz="800" spc="-7">
                <a:latin typeface="Calibri-Light"/>
                <a:cs typeface="Calibri-Light"/>
              </a:rPr>
              <a:t>. </a:t>
            </a:r>
            <a:endParaRPr sz="800">
              <a:latin typeface="Calibri-Light"/>
              <a:cs typeface="Calibri-Light"/>
            </a:endParaRPr>
          </a:p>
        </p:txBody>
      </p:sp>
      <p:sp>
        <p:nvSpPr>
          <p:cNvPr id="22" name="object 15">
            <a:extLst>
              <a:ext uri="{FF2B5EF4-FFF2-40B4-BE49-F238E27FC236}">
                <a16:creationId xmlns:a16="http://schemas.microsoft.com/office/drawing/2014/main" id="{79C38DD7-F747-4C1B-AAF3-3013F884B5FB}"/>
              </a:ext>
            </a:extLst>
          </p:cNvPr>
          <p:cNvSpPr txBox="1"/>
          <p:nvPr/>
        </p:nvSpPr>
        <p:spPr>
          <a:xfrm>
            <a:off x="1303602" y="5882019"/>
            <a:ext cx="1693693" cy="994038"/>
          </a:xfrm>
          <a:prstGeom prst="rect">
            <a:avLst/>
          </a:prstGeom>
        </p:spPr>
        <p:txBody>
          <a:bodyPr vert="horz" wrap="square" lIns="0" tIns="9064" rIns="0" bIns="0" rtlCol="0" anchor="t">
            <a:spAutoFit/>
          </a:bodyPr>
          <a:lstStyle/>
          <a:p>
            <a:pPr marL="9064" marR="3626">
              <a:spcBef>
                <a:spcPts val="71"/>
              </a:spcBef>
            </a:pPr>
            <a:r>
              <a:rPr sz="800" b="1" dirty="0">
                <a:latin typeface="Calibri"/>
                <a:cs typeface="Calibri"/>
              </a:rPr>
              <a:t>SBHS</a:t>
            </a:r>
            <a:r>
              <a:rPr sz="800" b="1" spc="-18" dirty="0">
                <a:latin typeface="Calibri"/>
                <a:cs typeface="Calibri"/>
              </a:rPr>
              <a:t> </a:t>
            </a:r>
            <a:r>
              <a:rPr sz="800" b="1" dirty="0">
                <a:latin typeface="Calibri"/>
                <a:cs typeface="Calibri"/>
              </a:rPr>
              <a:t>Enhancements</a:t>
            </a:r>
            <a:r>
              <a:rPr sz="800" b="1" spc="-14" dirty="0">
                <a:latin typeface="Calibri"/>
                <a:cs typeface="Calibri"/>
              </a:rPr>
              <a:t> </a:t>
            </a:r>
            <a:r>
              <a:rPr sz="800" b="1" dirty="0" err="1">
                <a:latin typeface="Calibri"/>
                <a:cs typeface="Calibri"/>
              </a:rPr>
              <a:t>Programme</a:t>
            </a:r>
            <a:r>
              <a:rPr sz="800" b="1" dirty="0">
                <a:latin typeface="Calibri"/>
                <a:cs typeface="Calibri"/>
              </a:rPr>
              <a:t>:</a:t>
            </a:r>
            <a:r>
              <a:rPr sz="800" b="1" spc="-14" dirty="0">
                <a:latin typeface="Calibri"/>
                <a:cs typeface="Calibri"/>
              </a:rPr>
              <a:t> </a:t>
            </a:r>
            <a:br>
              <a:rPr lang="en-US" sz="800" b="1" spc="-14" dirty="0">
                <a:latin typeface="Calibri"/>
                <a:cs typeface="Calibri"/>
              </a:rPr>
            </a:br>
            <a:r>
              <a:rPr sz="800" dirty="0" err="1">
                <a:latin typeface="Calibri-Light"/>
                <a:cs typeface="Calibri-Light"/>
              </a:rPr>
              <a:t>Māngai</a:t>
            </a:r>
            <a:r>
              <a:rPr sz="800" spc="-32" dirty="0">
                <a:latin typeface="Calibri-Light"/>
                <a:cs typeface="Calibri-Light"/>
              </a:rPr>
              <a:t> </a:t>
            </a:r>
            <a:r>
              <a:rPr sz="800" dirty="0" err="1">
                <a:latin typeface="Calibri-Light"/>
                <a:cs typeface="Calibri-Light"/>
              </a:rPr>
              <a:t>Whakatipu</a:t>
            </a:r>
            <a:r>
              <a:rPr sz="800" dirty="0">
                <a:latin typeface="Calibri-Light"/>
                <a:cs typeface="Calibri-Light"/>
              </a:rPr>
              <a:t>,</a:t>
            </a:r>
            <a:r>
              <a:rPr sz="800" spc="-18" dirty="0">
                <a:latin typeface="Calibri-Light"/>
                <a:cs typeface="Calibri-Light"/>
              </a:rPr>
              <a:t> </a:t>
            </a:r>
            <a:r>
              <a:rPr sz="800" spc="-39" dirty="0" err="1">
                <a:latin typeface="Calibri-Light"/>
                <a:cs typeface="Calibri-Light"/>
              </a:rPr>
              <a:t>Te</a:t>
            </a:r>
            <a:r>
              <a:rPr sz="800" spc="-7" dirty="0">
                <a:latin typeface="Calibri-Light"/>
                <a:cs typeface="Calibri-Light"/>
              </a:rPr>
              <a:t> </a:t>
            </a:r>
            <a:r>
              <a:rPr sz="800" dirty="0" err="1">
                <a:latin typeface="Calibri-Light"/>
                <a:cs typeface="Calibri-Light"/>
              </a:rPr>
              <a:t>Rōpū</a:t>
            </a:r>
            <a:r>
              <a:rPr sz="800" spc="-21" dirty="0">
                <a:latin typeface="Calibri-Light"/>
                <a:cs typeface="Calibri-Light"/>
              </a:rPr>
              <a:t> </a:t>
            </a:r>
            <a:r>
              <a:rPr sz="800" dirty="0" err="1">
                <a:latin typeface="Calibri-Light"/>
                <a:cs typeface="Calibri-Light"/>
              </a:rPr>
              <a:t>Mātanga</a:t>
            </a:r>
            <a:r>
              <a:rPr sz="800" spc="-18" dirty="0">
                <a:latin typeface="Calibri-Light"/>
                <a:cs typeface="Calibri-Light"/>
              </a:rPr>
              <a:t> </a:t>
            </a:r>
            <a:r>
              <a:rPr sz="800" dirty="0">
                <a:latin typeface="Calibri-Light"/>
                <a:cs typeface="Calibri-Light"/>
              </a:rPr>
              <a:t>o</a:t>
            </a:r>
            <a:r>
              <a:rPr sz="800" spc="-21" dirty="0">
                <a:latin typeface="Calibri-Light"/>
                <a:cs typeface="Calibri-Light"/>
              </a:rPr>
              <a:t> </a:t>
            </a:r>
            <a:r>
              <a:rPr sz="800" spc="-7" dirty="0" err="1">
                <a:latin typeface="Calibri-Light"/>
                <a:cs typeface="Calibri-Light"/>
              </a:rPr>
              <a:t>Rangatahi</a:t>
            </a:r>
            <a:r>
              <a:rPr sz="800" spc="-7" dirty="0">
                <a:latin typeface="Calibri-Light"/>
                <a:cs typeface="Calibri-Light"/>
              </a:rPr>
              <a:t>,</a:t>
            </a:r>
            <a:r>
              <a:rPr sz="800" spc="-18" dirty="0">
                <a:latin typeface="Calibri-Light"/>
                <a:cs typeface="Calibri-Light"/>
              </a:rPr>
              <a:t> </a:t>
            </a:r>
            <a:r>
              <a:rPr sz="800" spc="-18" dirty="0" err="1">
                <a:latin typeface="Calibri-Light"/>
                <a:cs typeface="Calibri-Light"/>
              </a:rPr>
              <a:t>Te</a:t>
            </a:r>
            <a:r>
              <a:rPr sz="800" spc="-18" dirty="0">
                <a:latin typeface="Calibri-Light"/>
                <a:cs typeface="Calibri-Light"/>
              </a:rPr>
              <a:t> </a:t>
            </a:r>
            <a:r>
              <a:rPr sz="800" spc="-14" dirty="0">
                <a:latin typeface="Calibri-Light"/>
                <a:cs typeface="Calibri-Light"/>
              </a:rPr>
              <a:t>Tatau</a:t>
            </a:r>
            <a:r>
              <a:rPr sz="800" spc="-11" dirty="0">
                <a:latin typeface="Calibri-Light"/>
                <a:cs typeface="Calibri-Light"/>
              </a:rPr>
              <a:t> </a:t>
            </a:r>
            <a:r>
              <a:rPr sz="800" dirty="0" err="1">
                <a:latin typeface="Calibri-Light"/>
                <a:cs typeface="Calibri-Light"/>
              </a:rPr>
              <a:t>Kitenga</a:t>
            </a:r>
            <a:r>
              <a:rPr sz="800" dirty="0">
                <a:latin typeface="Calibri-Light"/>
                <a:cs typeface="Calibri-Light"/>
              </a:rPr>
              <a:t>,</a:t>
            </a:r>
            <a:r>
              <a:rPr lang="en-US" sz="800" spc="175" dirty="0">
                <a:latin typeface="Calibri-Light"/>
                <a:cs typeface="Calibri-Light"/>
              </a:rPr>
              <a:t> </a:t>
            </a:r>
            <a:r>
              <a:rPr sz="800" dirty="0" err="1">
                <a:latin typeface="Calibri-Light"/>
                <a:cs typeface="Calibri-Light"/>
              </a:rPr>
              <a:t>Malatest</a:t>
            </a:r>
            <a:r>
              <a:rPr sz="800" spc="-11" dirty="0">
                <a:latin typeface="Calibri-Light"/>
                <a:cs typeface="Calibri-Light"/>
              </a:rPr>
              <a:t> </a:t>
            </a:r>
            <a:r>
              <a:rPr sz="800" spc="-7" dirty="0">
                <a:latin typeface="Calibri-Light"/>
                <a:cs typeface="Calibri-Light"/>
              </a:rPr>
              <a:t>International,</a:t>
            </a:r>
            <a:r>
              <a:rPr sz="800" spc="-11" dirty="0">
                <a:latin typeface="Calibri-Light"/>
                <a:cs typeface="Calibri-Light"/>
              </a:rPr>
              <a:t> </a:t>
            </a:r>
            <a:r>
              <a:rPr sz="800" spc="-14" dirty="0">
                <a:latin typeface="Calibri-Light"/>
                <a:cs typeface="Calibri-Light"/>
              </a:rPr>
              <a:t>SYHPANZ</a:t>
            </a:r>
            <a:r>
              <a:rPr lang="en-US" sz="800" spc="-11" dirty="0">
                <a:latin typeface="Calibri-Light"/>
                <a:cs typeface="Calibri-Light"/>
              </a:rPr>
              <a:t>, Ministry of Education, and</a:t>
            </a:r>
            <a:r>
              <a:rPr lang="en-US" sz="800" spc="-18" dirty="0">
                <a:latin typeface="Calibri-Light"/>
                <a:cs typeface="Calibri-Light"/>
              </a:rPr>
              <a:t> </a:t>
            </a:r>
            <a:r>
              <a:rPr sz="800" spc="-7" dirty="0">
                <a:latin typeface="Calibri-Light"/>
                <a:cs typeface="Calibri-Light"/>
              </a:rPr>
              <a:t>Deloitte</a:t>
            </a:r>
            <a:r>
              <a:rPr sz="800" spc="-18" dirty="0">
                <a:latin typeface="Calibri-Light"/>
                <a:cs typeface="Calibri-Light"/>
              </a:rPr>
              <a:t> </a:t>
            </a:r>
            <a:r>
              <a:rPr lang="en-NZ" sz="800" spc="-18" dirty="0">
                <a:latin typeface="Calibri-Light"/>
                <a:cs typeface="Calibri-Light"/>
              </a:rPr>
              <a:t>are </a:t>
            </a:r>
            <a:r>
              <a:rPr sz="800" dirty="0">
                <a:latin typeface="Calibri-Light"/>
                <a:cs typeface="Calibri-Light"/>
              </a:rPr>
              <a:t>work</a:t>
            </a:r>
            <a:r>
              <a:rPr lang="en-NZ" sz="800" dirty="0" err="1">
                <a:latin typeface="Calibri-Light"/>
                <a:cs typeface="Calibri-Light"/>
              </a:rPr>
              <a:t>ing</a:t>
            </a:r>
            <a:r>
              <a:rPr sz="800" spc="-14" dirty="0">
                <a:latin typeface="Calibri-Light"/>
                <a:cs typeface="Calibri-Light"/>
              </a:rPr>
              <a:t> </a:t>
            </a:r>
            <a:r>
              <a:rPr sz="800" dirty="0">
                <a:latin typeface="Calibri-Light"/>
                <a:cs typeface="Calibri-Light"/>
              </a:rPr>
              <a:t>together</a:t>
            </a:r>
            <a:r>
              <a:rPr sz="800" spc="-11" dirty="0">
                <a:latin typeface="Calibri-Light"/>
                <a:cs typeface="Calibri-Light"/>
              </a:rPr>
              <a:t> </a:t>
            </a:r>
            <a:r>
              <a:rPr sz="800" dirty="0">
                <a:latin typeface="Calibri-Light"/>
                <a:cs typeface="Calibri-Light"/>
              </a:rPr>
              <a:t>to</a:t>
            </a:r>
            <a:r>
              <a:rPr sz="800" spc="-14" dirty="0">
                <a:latin typeface="Calibri-Light"/>
                <a:cs typeface="Calibri-Light"/>
              </a:rPr>
              <a:t> </a:t>
            </a:r>
            <a:r>
              <a:rPr sz="800" dirty="0">
                <a:latin typeface="Calibri-Light"/>
                <a:cs typeface="Calibri-Light"/>
              </a:rPr>
              <a:t>enhance</a:t>
            </a:r>
            <a:r>
              <a:rPr sz="800" spc="-14" dirty="0">
                <a:latin typeface="Calibri-Light"/>
                <a:cs typeface="Calibri-Light"/>
              </a:rPr>
              <a:t> </a:t>
            </a:r>
            <a:r>
              <a:rPr sz="800" dirty="0">
                <a:latin typeface="Calibri-Light"/>
                <a:cs typeface="Calibri-Light"/>
              </a:rPr>
              <a:t>SBHS</a:t>
            </a:r>
            <a:r>
              <a:rPr sz="800" spc="-11" dirty="0">
                <a:latin typeface="Calibri-Light"/>
                <a:cs typeface="Calibri-Light"/>
              </a:rPr>
              <a:t> </a:t>
            </a:r>
            <a:r>
              <a:rPr sz="800" dirty="0">
                <a:latin typeface="Calibri-Light"/>
                <a:cs typeface="Calibri-Light"/>
              </a:rPr>
              <a:t>services</a:t>
            </a:r>
            <a:r>
              <a:rPr sz="800" spc="-14" dirty="0">
                <a:latin typeface="Calibri-Light"/>
                <a:cs typeface="Calibri-Light"/>
              </a:rPr>
              <a:t> </a:t>
            </a:r>
            <a:r>
              <a:rPr sz="800" spc="-18" dirty="0">
                <a:latin typeface="Calibri-Light"/>
                <a:cs typeface="Calibri-Light"/>
              </a:rPr>
              <a:t>to </a:t>
            </a:r>
            <a:r>
              <a:rPr sz="800" dirty="0">
                <a:latin typeface="Calibri-Light"/>
                <a:cs typeface="Calibri-Light"/>
              </a:rPr>
              <a:t>ensure</a:t>
            </a:r>
            <a:r>
              <a:rPr sz="800" spc="-18" dirty="0">
                <a:latin typeface="Calibri-Light"/>
                <a:cs typeface="Calibri-Light"/>
              </a:rPr>
              <a:t> </a:t>
            </a:r>
            <a:r>
              <a:rPr sz="800" dirty="0">
                <a:latin typeface="Calibri-Light"/>
                <a:cs typeface="Calibri-Light"/>
              </a:rPr>
              <a:t>a</a:t>
            </a:r>
            <a:r>
              <a:rPr sz="800" spc="-14" dirty="0">
                <a:latin typeface="Calibri-Light"/>
                <a:cs typeface="Calibri-Light"/>
              </a:rPr>
              <a:t> </a:t>
            </a:r>
            <a:r>
              <a:rPr sz="800" dirty="0">
                <a:latin typeface="Calibri-Light"/>
                <a:cs typeface="Calibri-Light"/>
              </a:rPr>
              <a:t>high</a:t>
            </a:r>
            <a:r>
              <a:rPr sz="800" spc="-14" dirty="0">
                <a:latin typeface="Calibri-Light"/>
                <a:cs typeface="Calibri-Light"/>
              </a:rPr>
              <a:t> </a:t>
            </a:r>
            <a:r>
              <a:rPr sz="800" spc="-7" dirty="0">
                <a:latin typeface="Calibri-Light"/>
                <a:cs typeface="Calibri-Light"/>
              </a:rPr>
              <a:t>quality,</a:t>
            </a:r>
            <a:r>
              <a:rPr sz="800" spc="-18" dirty="0">
                <a:latin typeface="Calibri-Light"/>
                <a:cs typeface="Calibri-Light"/>
              </a:rPr>
              <a:t> </a:t>
            </a:r>
            <a:r>
              <a:rPr sz="800" dirty="0">
                <a:latin typeface="Calibri-Light"/>
                <a:cs typeface="Calibri-Light"/>
              </a:rPr>
              <a:t>safe</a:t>
            </a:r>
            <a:r>
              <a:rPr sz="800" spc="-14" dirty="0">
                <a:latin typeface="Calibri-Light"/>
                <a:cs typeface="Calibri-Light"/>
              </a:rPr>
              <a:t> </a:t>
            </a:r>
            <a:r>
              <a:rPr sz="800" dirty="0">
                <a:latin typeface="Calibri-Light"/>
                <a:cs typeface="Calibri-Light"/>
              </a:rPr>
              <a:t>and</a:t>
            </a:r>
            <a:r>
              <a:rPr sz="800" spc="-14" dirty="0">
                <a:latin typeface="Calibri-Light"/>
                <a:cs typeface="Calibri-Light"/>
              </a:rPr>
              <a:t> </a:t>
            </a:r>
            <a:r>
              <a:rPr sz="800" dirty="0">
                <a:latin typeface="Calibri-Light"/>
                <a:cs typeface="Calibri-Light"/>
              </a:rPr>
              <a:t>equitable</a:t>
            </a:r>
            <a:r>
              <a:rPr sz="800" spc="-18" dirty="0">
                <a:latin typeface="Calibri-Light"/>
                <a:cs typeface="Calibri-Light"/>
              </a:rPr>
              <a:t> </a:t>
            </a:r>
            <a:r>
              <a:rPr sz="800" dirty="0">
                <a:latin typeface="Calibri-Light"/>
                <a:cs typeface="Calibri-Light"/>
              </a:rPr>
              <a:t>service</a:t>
            </a:r>
            <a:r>
              <a:rPr sz="800" spc="-14" dirty="0">
                <a:latin typeface="Calibri-Light"/>
                <a:cs typeface="Calibri-Light"/>
              </a:rPr>
              <a:t> </a:t>
            </a:r>
            <a:r>
              <a:rPr sz="800" dirty="0">
                <a:latin typeface="Calibri-Light"/>
                <a:cs typeface="Calibri-Light"/>
              </a:rPr>
              <a:t>for</a:t>
            </a:r>
            <a:r>
              <a:rPr sz="800" spc="-14" dirty="0">
                <a:latin typeface="Calibri-Light"/>
                <a:cs typeface="Calibri-Light"/>
              </a:rPr>
              <a:t> all.</a:t>
            </a:r>
            <a:endParaRPr sz="800" dirty="0">
              <a:latin typeface="Calibri-Light"/>
              <a:cs typeface="Calibri-Light"/>
            </a:endParaRPr>
          </a:p>
        </p:txBody>
      </p:sp>
      <p:pic>
        <p:nvPicPr>
          <p:cNvPr id="23" name="Picture 22">
            <a:extLst>
              <a:ext uri="{FF2B5EF4-FFF2-40B4-BE49-F238E27FC236}">
                <a16:creationId xmlns:a16="http://schemas.microsoft.com/office/drawing/2014/main" id="{2CF0C433-8AAE-4690-88F0-47C0620C9A5A}"/>
              </a:ext>
            </a:extLst>
          </p:cNvPr>
          <p:cNvPicPr>
            <a:picLocks noChangeAspect="1"/>
          </p:cNvPicPr>
          <p:nvPr/>
        </p:nvPicPr>
        <p:blipFill rotWithShape="1">
          <a:blip r:embed="rId3">
            <a:extLst>
              <a:ext uri="{28A0092B-C50C-407E-A947-70E740481C1C}">
                <a14:useLocalDpi xmlns:a14="http://schemas.microsoft.com/office/drawing/2010/main" val="0"/>
              </a:ext>
            </a:extLst>
          </a:blip>
          <a:srcRect b="7716"/>
          <a:stretch/>
        </p:blipFill>
        <p:spPr>
          <a:xfrm>
            <a:off x="440950" y="1246313"/>
            <a:ext cx="9538670" cy="6226822"/>
          </a:xfrm>
          <a:prstGeom prst="rect">
            <a:avLst/>
          </a:prstGeom>
        </p:spPr>
      </p:pic>
    </p:spTree>
    <p:extLst>
      <p:ext uri="{BB962C8B-B14F-4D97-AF65-F5344CB8AC3E}">
        <p14:creationId xmlns:p14="http://schemas.microsoft.com/office/powerpoint/2010/main" val="24789834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10DA6E45-3357-4A94-BF9A-0E7C5E42F19B}"/>
              </a:ext>
            </a:extLst>
          </p:cNvPr>
          <p:cNvCxnSpPr>
            <a:cxnSpLocks/>
          </p:cNvCxnSpPr>
          <p:nvPr/>
        </p:nvCxnSpPr>
        <p:spPr>
          <a:xfrm>
            <a:off x="3096131" y="2536122"/>
            <a:ext cx="1598785" cy="0"/>
          </a:xfrm>
          <a:prstGeom prst="line">
            <a:avLst/>
          </a:prstGeom>
          <a:noFill/>
          <a:ln w="22225" algn="ctr">
            <a:solidFill>
              <a:schemeClr val="tx1">
                <a:lumMod val="50000"/>
                <a:lumOff val="50000"/>
              </a:schemeClr>
            </a:solidFill>
            <a:prstDash val="sysDot"/>
            <a:miter lim="800000"/>
            <a:headEnd/>
            <a:tailEnd/>
          </a:ln>
        </p:spPr>
      </p:cxnSp>
      <p:cxnSp>
        <p:nvCxnSpPr>
          <p:cNvPr id="36" name="Straight Connector 35">
            <a:extLst>
              <a:ext uri="{FF2B5EF4-FFF2-40B4-BE49-F238E27FC236}">
                <a16:creationId xmlns:a16="http://schemas.microsoft.com/office/drawing/2014/main" id="{AD97C471-9B33-415E-9D3F-9B4A02744AA8}"/>
              </a:ext>
            </a:extLst>
          </p:cNvPr>
          <p:cNvCxnSpPr>
            <a:cxnSpLocks/>
            <a:stCxn id="41" idx="6"/>
          </p:cNvCxnSpPr>
          <p:nvPr/>
        </p:nvCxnSpPr>
        <p:spPr>
          <a:xfrm>
            <a:off x="2547905" y="5635821"/>
            <a:ext cx="446673" cy="2750"/>
          </a:xfrm>
          <a:prstGeom prst="line">
            <a:avLst/>
          </a:prstGeom>
          <a:noFill/>
          <a:ln w="22225" algn="ctr">
            <a:solidFill>
              <a:schemeClr val="tx1">
                <a:lumMod val="50000"/>
                <a:lumOff val="50000"/>
              </a:schemeClr>
            </a:solidFill>
            <a:prstDash val="sysDot"/>
            <a:miter lim="800000"/>
            <a:headEnd/>
            <a:tailEnd/>
          </a:ln>
        </p:spPr>
      </p:cxnSp>
      <p:sp>
        <p:nvSpPr>
          <p:cNvPr id="38" name="Rectangle 37">
            <a:extLst>
              <a:ext uri="{FF2B5EF4-FFF2-40B4-BE49-F238E27FC236}">
                <a16:creationId xmlns:a16="http://schemas.microsoft.com/office/drawing/2014/main" id="{057DDDFC-26CB-4B12-A1A3-4C0486631F66}"/>
              </a:ext>
            </a:extLst>
          </p:cNvPr>
          <p:cNvSpPr/>
          <p:nvPr/>
        </p:nvSpPr>
        <p:spPr>
          <a:xfrm>
            <a:off x="320727" y="2413377"/>
            <a:ext cx="2842700" cy="2862322"/>
          </a:xfrm>
          <a:prstGeom prst="rect">
            <a:avLst/>
          </a:prstGeom>
        </p:spPr>
        <p:txBody>
          <a:bodyPr wrap="square">
            <a:spAutoFit/>
          </a:bodyPr>
          <a:lstStyle/>
          <a:p>
            <a:pPr marL="171450" indent="-171450" defTabSz="801929">
              <a:buFont typeface="Arial" panose="020B0604020202020204" pitchFamily="34" charset="0"/>
              <a:buChar char="•"/>
              <a:defRPr/>
            </a:pPr>
            <a:r>
              <a:rPr lang="en-NZ" sz="900" kern="1200" dirty="0">
                <a:latin typeface="+mn-lt"/>
                <a:ea typeface="+mn-ea"/>
                <a:cs typeface="+mn-cs"/>
              </a:rPr>
              <a:t>The accessibility and approachability of the school nurse is an enabler to health care access. Active engagement from nurses who are integrated with the wider community help promote the service and flourishes trust and relationships with </a:t>
            </a:r>
            <a:r>
              <a:rPr lang="en-NZ" sz="900" kern="1200" dirty="0" err="1">
                <a:latin typeface="+mn-lt"/>
                <a:ea typeface="+mn-ea"/>
                <a:cs typeface="+mn-cs"/>
              </a:rPr>
              <a:t>rangatahi</a:t>
            </a:r>
            <a:r>
              <a:rPr lang="en-NZ" sz="900" kern="1200" dirty="0">
                <a:latin typeface="+mn-lt"/>
                <a:ea typeface="+mn-ea"/>
                <a:cs typeface="+mn-cs"/>
              </a:rPr>
              <a:t>.</a:t>
            </a:r>
            <a:endParaRPr lang="en-NZ" sz="900" dirty="0"/>
          </a:p>
          <a:p>
            <a:pPr marL="171450" indent="-171450" defTabSz="801929">
              <a:buFont typeface="Arial" panose="020B0604020202020204" pitchFamily="34" charset="0"/>
              <a:buChar char="•"/>
              <a:defRPr/>
            </a:pPr>
            <a:r>
              <a:rPr lang="en-NZ" sz="900" kern="1200" dirty="0">
                <a:latin typeface="+mn-lt"/>
                <a:ea typeface="+mn-ea"/>
                <a:cs typeface="+mn-cs"/>
              </a:rPr>
              <a:t>Teachers are seen as a vital connector between </a:t>
            </a:r>
            <a:r>
              <a:rPr lang="en-NZ" sz="900" dirty="0" err="1"/>
              <a:t>rangatahi</a:t>
            </a:r>
            <a:r>
              <a:rPr lang="en-NZ" sz="900" kern="1200" dirty="0">
                <a:latin typeface="+mn-lt"/>
                <a:ea typeface="+mn-ea"/>
                <a:cs typeface="+mn-cs"/>
              </a:rPr>
              <a:t> and SBHS. </a:t>
            </a:r>
          </a:p>
          <a:p>
            <a:pPr marL="171450" indent="-171450" defTabSz="801929">
              <a:buFont typeface="Arial" panose="020B0604020202020204" pitchFamily="34" charset="0"/>
              <a:buChar char="•"/>
              <a:defRPr/>
            </a:pPr>
            <a:r>
              <a:rPr lang="en-NZ" sz="900" dirty="0"/>
              <a:t>School processes and peer encouragement is helpful in supporting </a:t>
            </a:r>
            <a:r>
              <a:rPr lang="en-NZ" sz="900" dirty="0" err="1"/>
              <a:t>rangatahi</a:t>
            </a:r>
            <a:r>
              <a:rPr lang="en-NZ" sz="900" dirty="0"/>
              <a:t> to partake in SBHS. </a:t>
            </a:r>
          </a:p>
          <a:p>
            <a:pPr marL="171450" indent="-171450" defTabSz="801929">
              <a:buFont typeface="Arial" panose="020B0604020202020204" pitchFamily="34" charset="0"/>
              <a:buChar char="•"/>
              <a:defRPr/>
            </a:pPr>
            <a:r>
              <a:rPr lang="en-NZ" sz="900" dirty="0"/>
              <a:t>The look and feel of the space was seen as important to </a:t>
            </a:r>
            <a:r>
              <a:rPr lang="en-NZ" sz="900" dirty="0" err="1"/>
              <a:t>rangatahi</a:t>
            </a:r>
            <a:r>
              <a:rPr lang="en-NZ" sz="900" dirty="0"/>
              <a:t>. Many expressed higher likelihood of access if the space was comfortable, safe, engaging, and private.</a:t>
            </a:r>
          </a:p>
          <a:p>
            <a:pPr marL="171450" indent="-171450" defTabSz="801929">
              <a:buFont typeface="Arial" panose="020B0604020202020204" pitchFamily="34" charset="0"/>
              <a:buChar char="•"/>
              <a:defRPr/>
            </a:pPr>
            <a:r>
              <a:rPr lang="en-NZ" sz="900" dirty="0"/>
              <a:t>Prioritisation that involved both school nurses and school staff works well.</a:t>
            </a:r>
          </a:p>
          <a:p>
            <a:pPr marL="171450" indent="-171450" defTabSz="801929">
              <a:buFont typeface="Arial" panose="020B0604020202020204" pitchFamily="34" charset="0"/>
              <a:buChar char="•"/>
              <a:defRPr/>
            </a:pPr>
            <a:r>
              <a:rPr lang="en-NZ" sz="900" kern="1200" dirty="0">
                <a:latin typeface="+mn-lt"/>
                <a:ea typeface="+mn-ea"/>
                <a:cs typeface="+mn-cs"/>
              </a:rPr>
              <a:t>There is a high reliance on student information from ‘feeder’ schools for prioritisation. </a:t>
            </a:r>
            <a:endParaRPr lang="en-NZ" sz="900" dirty="0"/>
          </a:p>
          <a:p>
            <a:pPr marL="171450" indent="-171450" defTabSz="801929">
              <a:buFont typeface="Arial" panose="020B0604020202020204" pitchFamily="34" charset="0"/>
              <a:buChar char="•"/>
              <a:defRPr/>
            </a:pPr>
            <a:r>
              <a:rPr lang="en-US" sz="900" dirty="0"/>
              <a:t>SBHS is not front and </a:t>
            </a:r>
            <a:r>
              <a:rPr lang="en-US" sz="900" dirty="0" err="1"/>
              <a:t>centre</a:t>
            </a:r>
            <a:r>
              <a:rPr lang="en-US" sz="900" dirty="0"/>
              <a:t> for </a:t>
            </a:r>
            <a:r>
              <a:rPr lang="en-US" sz="900" dirty="0" err="1"/>
              <a:t>rangatahi</a:t>
            </a:r>
            <a:r>
              <a:rPr lang="en-US" sz="900" dirty="0"/>
              <a:t>; many expressed that the service was not well known to them or peers</a:t>
            </a:r>
            <a:r>
              <a:rPr lang="en-US" sz="900" b="1" dirty="0"/>
              <a:t>.</a:t>
            </a:r>
            <a:r>
              <a:rPr lang="en-US" sz="900" dirty="0"/>
              <a:t>  </a:t>
            </a:r>
          </a:p>
        </p:txBody>
      </p:sp>
      <p:sp>
        <p:nvSpPr>
          <p:cNvPr id="48" name="Rectangle 47">
            <a:extLst>
              <a:ext uri="{FF2B5EF4-FFF2-40B4-BE49-F238E27FC236}">
                <a16:creationId xmlns:a16="http://schemas.microsoft.com/office/drawing/2014/main" id="{BBCA0A79-A318-4A3A-8E2C-E3A2AC5B148F}"/>
              </a:ext>
            </a:extLst>
          </p:cNvPr>
          <p:cNvSpPr/>
          <p:nvPr/>
        </p:nvSpPr>
        <p:spPr bwMode="gray">
          <a:xfrm>
            <a:off x="270081" y="6622987"/>
            <a:ext cx="9424482" cy="92966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3" name="Title 2">
            <a:extLst>
              <a:ext uri="{FF2B5EF4-FFF2-40B4-BE49-F238E27FC236}">
                <a16:creationId xmlns:a16="http://schemas.microsoft.com/office/drawing/2014/main" id="{BFAC3D3F-B875-4D02-BD22-DCC53300457E}"/>
              </a:ext>
            </a:extLst>
          </p:cNvPr>
          <p:cNvSpPr>
            <a:spLocks noGrp="1"/>
          </p:cNvSpPr>
          <p:nvPr>
            <p:ph type="title"/>
          </p:nvPr>
        </p:nvSpPr>
        <p:spPr/>
        <p:txBody>
          <a:bodyPr/>
          <a:lstStyle/>
          <a:p>
            <a:r>
              <a:rPr lang="en-NZ" err="1">
                <a:latin typeface="Calibri"/>
                <a:ea typeface="Open Sans"/>
                <a:cs typeface="Calibri"/>
              </a:rPr>
              <a:t>Ngā</a:t>
            </a:r>
            <a:r>
              <a:rPr lang="en-NZ">
                <a:latin typeface="Calibri"/>
                <a:ea typeface="Open Sans"/>
                <a:cs typeface="Calibri"/>
              </a:rPr>
              <a:t> Awe </a:t>
            </a:r>
            <a:r>
              <a:rPr lang="en-NZ" err="1">
                <a:latin typeface="Calibri"/>
                <a:ea typeface="Open Sans"/>
                <a:cs typeface="Calibri"/>
              </a:rPr>
              <a:t>Hirahira</a:t>
            </a:r>
            <a:r>
              <a:rPr lang="en-NZ">
                <a:latin typeface="Calibri"/>
                <a:ea typeface="Open Sans"/>
                <a:cs typeface="Calibri"/>
              </a:rPr>
              <a:t> </a:t>
            </a:r>
            <a:r>
              <a:rPr lang="en-NZ" b="0">
                <a:latin typeface="Calibri"/>
                <a:ea typeface="Open Sans"/>
                <a:cs typeface="Calibri"/>
              </a:rPr>
              <a:t>| Key Themes </a:t>
            </a:r>
            <a:endParaRPr lang="en-NZ" b="0"/>
          </a:p>
        </p:txBody>
      </p:sp>
      <p:sp>
        <p:nvSpPr>
          <p:cNvPr id="6" name="Text Placeholder 5">
            <a:extLst>
              <a:ext uri="{FF2B5EF4-FFF2-40B4-BE49-F238E27FC236}">
                <a16:creationId xmlns:a16="http://schemas.microsoft.com/office/drawing/2014/main" id="{00128182-529C-4F77-B669-E3505EAAD642}"/>
              </a:ext>
            </a:extLst>
          </p:cNvPr>
          <p:cNvSpPr>
            <a:spLocks noGrp="1"/>
          </p:cNvSpPr>
          <p:nvPr>
            <p:ph type="body" idx="12"/>
          </p:nvPr>
        </p:nvSpPr>
        <p:spPr>
          <a:xfrm>
            <a:off x="377825" y="1144254"/>
            <a:ext cx="10016905" cy="977265"/>
          </a:xfrm>
        </p:spPr>
        <p:txBody>
          <a:bodyPr/>
          <a:lstStyle/>
          <a:p>
            <a:r>
              <a:rPr lang="en-NZ" sz="1600" dirty="0">
                <a:solidFill>
                  <a:schemeClr val="tx1"/>
                </a:solidFill>
              </a:rPr>
              <a:t>Throughout the SBHS Journey, there are many different interactions and support systems that take place. The findings throughout this current state report are framed around three key sections; preparation, engagement and unity. References are included in the detail of the report. Key themes that have emerged are outlined here:</a:t>
            </a:r>
          </a:p>
        </p:txBody>
      </p:sp>
      <p:grpSp>
        <p:nvGrpSpPr>
          <p:cNvPr id="16" name="Group 15">
            <a:extLst>
              <a:ext uri="{FF2B5EF4-FFF2-40B4-BE49-F238E27FC236}">
                <a16:creationId xmlns:a16="http://schemas.microsoft.com/office/drawing/2014/main" id="{0F12B04F-3980-4146-9CB2-BE79823CA110}"/>
              </a:ext>
            </a:extLst>
          </p:cNvPr>
          <p:cNvGrpSpPr>
            <a:grpSpLocks noChangeAspect="1"/>
          </p:cNvGrpSpPr>
          <p:nvPr/>
        </p:nvGrpSpPr>
        <p:grpSpPr>
          <a:xfrm>
            <a:off x="2907743" y="2336002"/>
            <a:ext cx="4779305" cy="4611601"/>
            <a:chOff x="1999036" y="1236975"/>
            <a:chExt cx="5112722" cy="4933319"/>
          </a:xfrm>
        </p:grpSpPr>
        <p:sp>
          <p:nvSpPr>
            <p:cNvPr id="17" name="Oval 16">
              <a:extLst>
                <a:ext uri="{FF2B5EF4-FFF2-40B4-BE49-F238E27FC236}">
                  <a16:creationId xmlns:a16="http://schemas.microsoft.com/office/drawing/2014/main" id="{7EE52ED5-383D-4397-B59E-E173B6A725ED}"/>
                </a:ext>
              </a:extLst>
            </p:cNvPr>
            <p:cNvSpPr/>
            <p:nvPr/>
          </p:nvSpPr>
          <p:spPr bwMode="gray">
            <a:xfrm>
              <a:off x="3180418" y="1236975"/>
              <a:ext cx="2783164" cy="2783164"/>
            </a:xfrm>
            <a:prstGeom prst="ellipse">
              <a:avLst/>
            </a:prstGeom>
            <a:solidFill>
              <a:schemeClr val="accent1">
                <a:alpha val="70000"/>
              </a:schemeClr>
            </a:solidFill>
            <a:ln w="19050" algn="ctr">
              <a:noFill/>
              <a:miter lim="800000"/>
              <a:headEnd/>
              <a:tailEnd/>
            </a:ln>
          </p:spPr>
          <p:txBody>
            <a:bodyPr wrap="square" lIns="88900" tIns="88900" rIns="88900" bIns="88900" rtlCol="0" anchor="ctr"/>
            <a:lstStyle/>
            <a:p>
              <a:pPr algn="ctr">
                <a:lnSpc>
                  <a:spcPct val="106000"/>
                </a:lnSpc>
              </a:pPr>
              <a:r>
                <a:rPr lang="en-GB" b="1">
                  <a:solidFill>
                    <a:schemeClr val="bg1"/>
                  </a:solidFill>
                </a:rPr>
                <a:t>Preparation </a:t>
              </a:r>
            </a:p>
          </p:txBody>
        </p:sp>
        <p:sp>
          <p:nvSpPr>
            <p:cNvPr id="18" name="Oval 17">
              <a:extLst>
                <a:ext uri="{FF2B5EF4-FFF2-40B4-BE49-F238E27FC236}">
                  <a16:creationId xmlns:a16="http://schemas.microsoft.com/office/drawing/2014/main" id="{629F78CA-5F36-4380-ABC8-0CC5425ABAF7}"/>
                </a:ext>
              </a:extLst>
            </p:cNvPr>
            <p:cNvSpPr/>
            <p:nvPr/>
          </p:nvSpPr>
          <p:spPr bwMode="gray">
            <a:xfrm>
              <a:off x="4328594" y="3387130"/>
              <a:ext cx="2783164" cy="2783164"/>
            </a:xfrm>
            <a:prstGeom prst="ellipse">
              <a:avLst/>
            </a:prstGeom>
            <a:solidFill>
              <a:schemeClr val="accent3">
                <a:alpha val="70000"/>
              </a:schemeClr>
            </a:solidFill>
            <a:ln w="19050" algn="ctr">
              <a:noFill/>
              <a:miter lim="800000"/>
              <a:headEnd/>
              <a:tailEnd/>
            </a:ln>
          </p:spPr>
          <p:txBody>
            <a:bodyPr wrap="square" lIns="88900" tIns="88900" rIns="88900" bIns="88900" rtlCol="0" anchor="ctr"/>
            <a:lstStyle/>
            <a:p>
              <a:pPr algn="ctr">
                <a:lnSpc>
                  <a:spcPct val="106000"/>
                </a:lnSpc>
              </a:pPr>
              <a:r>
                <a:rPr lang="en-GB" b="1">
                  <a:solidFill>
                    <a:schemeClr val="bg1"/>
                  </a:solidFill>
                </a:rPr>
                <a:t>Engagement </a:t>
              </a:r>
            </a:p>
          </p:txBody>
        </p:sp>
        <p:sp>
          <p:nvSpPr>
            <p:cNvPr id="19" name="Oval 18">
              <a:extLst>
                <a:ext uri="{FF2B5EF4-FFF2-40B4-BE49-F238E27FC236}">
                  <a16:creationId xmlns:a16="http://schemas.microsoft.com/office/drawing/2014/main" id="{00947850-A765-42CC-8E3E-A6B5E3535139}"/>
                </a:ext>
              </a:extLst>
            </p:cNvPr>
            <p:cNvSpPr/>
            <p:nvPr/>
          </p:nvSpPr>
          <p:spPr bwMode="gray">
            <a:xfrm>
              <a:off x="1999036" y="3340393"/>
              <a:ext cx="2783164" cy="2783164"/>
            </a:xfrm>
            <a:prstGeom prst="ellipse">
              <a:avLst/>
            </a:prstGeom>
            <a:solidFill>
              <a:srgbClr val="007680">
                <a:alpha val="70000"/>
              </a:srgbClr>
            </a:solidFill>
            <a:ln w="19050" algn="ctr">
              <a:noFill/>
              <a:miter lim="800000"/>
              <a:headEnd/>
              <a:tailEnd/>
            </a:ln>
          </p:spPr>
          <p:txBody>
            <a:bodyPr wrap="square" lIns="88900" tIns="88900" rIns="88900" bIns="88900" rtlCol="0" anchor="ctr"/>
            <a:lstStyle/>
            <a:p>
              <a:pPr algn="ctr">
                <a:lnSpc>
                  <a:spcPct val="106000"/>
                </a:lnSpc>
              </a:pPr>
              <a:r>
                <a:rPr lang="en-GB" b="1">
                  <a:solidFill>
                    <a:schemeClr val="bg1"/>
                  </a:solidFill>
                </a:rPr>
                <a:t>Unity </a:t>
              </a:r>
            </a:p>
          </p:txBody>
        </p:sp>
      </p:grpSp>
      <p:grpSp>
        <p:nvGrpSpPr>
          <p:cNvPr id="23" name="Group 22">
            <a:extLst>
              <a:ext uri="{FF2B5EF4-FFF2-40B4-BE49-F238E27FC236}">
                <a16:creationId xmlns:a16="http://schemas.microsoft.com/office/drawing/2014/main" id="{69B73024-BAD3-4BFD-9887-89276B346124}"/>
              </a:ext>
            </a:extLst>
          </p:cNvPr>
          <p:cNvGrpSpPr/>
          <p:nvPr/>
        </p:nvGrpSpPr>
        <p:grpSpPr>
          <a:xfrm>
            <a:off x="4555023" y="3994240"/>
            <a:ext cx="1581765" cy="1684311"/>
            <a:chOff x="2644121" y="3411313"/>
            <a:chExt cx="1458290" cy="1458290"/>
          </a:xfrm>
        </p:grpSpPr>
        <p:sp>
          <p:nvSpPr>
            <p:cNvPr id="7" name="Oval 6">
              <a:extLst>
                <a:ext uri="{FF2B5EF4-FFF2-40B4-BE49-F238E27FC236}">
                  <a16:creationId xmlns:a16="http://schemas.microsoft.com/office/drawing/2014/main" id="{91DDF051-EBFF-4674-BCE3-7B76D364EE30}"/>
                </a:ext>
              </a:extLst>
            </p:cNvPr>
            <p:cNvSpPr/>
            <p:nvPr/>
          </p:nvSpPr>
          <p:spPr bwMode="gray">
            <a:xfrm>
              <a:off x="2644121" y="3411313"/>
              <a:ext cx="1458290" cy="1458290"/>
            </a:xfrm>
            <a:prstGeom prst="ellipse">
              <a:avLst/>
            </a:prstGeom>
            <a:solidFill>
              <a:schemeClr val="accent1">
                <a:lumMod val="20000"/>
                <a:lumOff val="8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pic>
          <p:nvPicPr>
            <p:cNvPr id="8" name="object 13">
              <a:extLst>
                <a:ext uri="{FF2B5EF4-FFF2-40B4-BE49-F238E27FC236}">
                  <a16:creationId xmlns:a16="http://schemas.microsoft.com/office/drawing/2014/main" id="{BB182582-1C98-466E-8085-210849E98246}"/>
                </a:ext>
              </a:extLst>
            </p:cNvPr>
            <p:cNvPicPr/>
            <p:nvPr/>
          </p:nvPicPr>
          <p:blipFill rotWithShape="1">
            <a:blip r:embed="rId3" cstate="print"/>
            <a:srcRect l="60127" t="30749"/>
            <a:stretch/>
          </p:blipFill>
          <p:spPr>
            <a:xfrm>
              <a:off x="2842433" y="3876823"/>
              <a:ext cx="393592" cy="569336"/>
            </a:xfrm>
            <a:prstGeom prst="rect">
              <a:avLst/>
            </a:prstGeom>
            <a:ln>
              <a:noFill/>
            </a:ln>
          </p:spPr>
        </p:pic>
        <p:pic>
          <p:nvPicPr>
            <p:cNvPr id="9" name="object 5">
              <a:extLst>
                <a:ext uri="{FF2B5EF4-FFF2-40B4-BE49-F238E27FC236}">
                  <a16:creationId xmlns:a16="http://schemas.microsoft.com/office/drawing/2014/main" id="{BB5097F3-7A1E-49B3-BEBF-1AD0D6E445DE}"/>
                </a:ext>
              </a:extLst>
            </p:cNvPr>
            <p:cNvPicPr/>
            <p:nvPr/>
          </p:nvPicPr>
          <p:blipFill>
            <a:blip r:embed="rId4" cstate="print"/>
            <a:stretch>
              <a:fillRect/>
            </a:stretch>
          </p:blipFill>
          <p:spPr>
            <a:xfrm>
              <a:off x="3557677" y="3887237"/>
              <a:ext cx="468785" cy="548507"/>
            </a:xfrm>
            <a:prstGeom prst="rect">
              <a:avLst/>
            </a:prstGeom>
            <a:ln>
              <a:noFill/>
            </a:ln>
          </p:spPr>
        </p:pic>
        <p:grpSp>
          <p:nvGrpSpPr>
            <p:cNvPr id="10" name="object 259">
              <a:extLst>
                <a:ext uri="{FF2B5EF4-FFF2-40B4-BE49-F238E27FC236}">
                  <a16:creationId xmlns:a16="http://schemas.microsoft.com/office/drawing/2014/main" id="{12603507-F42A-4766-9A1A-E53192151025}"/>
                </a:ext>
              </a:extLst>
            </p:cNvPr>
            <p:cNvGrpSpPr/>
            <p:nvPr/>
          </p:nvGrpSpPr>
          <p:grpSpPr>
            <a:xfrm>
              <a:off x="3264753" y="3704996"/>
              <a:ext cx="292923" cy="741163"/>
              <a:chOff x="11870174" y="7133039"/>
              <a:chExt cx="906144" cy="2898140"/>
            </a:xfrm>
          </p:grpSpPr>
          <p:pic>
            <p:nvPicPr>
              <p:cNvPr id="11" name="object 260">
                <a:extLst>
                  <a:ext uri="{FF2B5EF4-FFF2-40B4-BE49-F238E27FC236}">
                    <a16:creationId xmlns:a16="http://schemas.microsoft.com/office/drawing/2014/main" id="{DCDEE4BC-025D-47B9-BEFF-537E23AAFC1C}"/>
                  </a:ext>
                </a:extLst>
              </p:cNvPr>
              <p:cNvPicPr/>
              <p:nvPr/>
            </p:nvPicPr>
            <p:blipFill>
              <a:blip r:embed="rId5" cstate="print"/>
              <a:stretch>
                <a:fillRect/>
              </a:stretch>
            </p:blipFill>
            <p:spPr>
              <a:xfrm>
                <a:off x="11870174" y="7212941"/>
                <a:ext cx="905800" cy="2817614"/>
              </a:xfrm>
              <a:prstGeom prst="rect">
                <a:avLst/>
              </a:prstGeom>
              <a:ln>
                <a:noFill/>
              </a:ln>
            </p:spPr>
          </p:pic>
          <p:pic>
            <p:nvPicPr>
              <p:cNvPr id="12" name="object 261">
                <a:extLst>
                  <a:ext uri="{FF2B5EF4-FFF2-40B4-BE49-F238E27FC236}">
                    <a16:creationId xmlns:a16="http://schemas.microsoft.com/office/drawing/2014/main" id="{47E8278F-0067-42A6-ABCF-073EB4CE6885}"/>
                  </a:ext>
                </a:extLst>
              </p:cNvPr>
              <p:cNvPicPr/>
              <p:nvPr/>
            </p:nvPicPr>
            <p:blipFill>
              <a:blip r:embed="rId6" cstate="print"/>
              <a:stretch>
                <a:fillRect/>
              </a:stretch>
            </p:blipFill>
            <p:spPr>
              <a:xfrm>
                <a:off x="12273772" y="7141605"/>
                <a:ext cx="199725" cy="323529"/>
              </a:xfrm>
              <a:prstGeom prst="rect">
                <a:avLst/>
              </a:prstGeom>
              <a:ln>
                <a:noFill/>
              </a:ln>
            </p:spPr>
          </p:pic>
          <p:sp>
            <p:nvSpPr>
              <p:cNvPr id="13" name="object 262">
                <a:extLst>
                  <a:ext uri="{FF2B5EF4-FFF2-40B4-BE49-F238E27FC236}">
                    <a16:creationId xmlns:a16="http://schemas.microsoft.com/office/drawing/2014/main" id="{2FF65BFC-3523-46CA-B2C0-3F901986015A}"/>
                  </a:ext>
                </a:extLst>
              </p:cNvPr>
              <p:cNvSpPr/>
              <p:nvPr/>
            </p:nvSpPr>
            <p:spPr>
              <a:xfrm>
                <a:off x="12424471" y="7456184"/>
                <a:ext cx="33655" cy="46990"/>
              </a:xfrm>
              <a:custGeom>
                <a:avLst/>
                <a:gdLst/>
                <a:ahLst/>
                <a:cxnLst/>
                <a:rect l="l" t="t" r="r" b="b"/>
                <a:pathLst>
                  <a:path w="33654" h="46990">
                    <a:moveTo>
                      <a:pt x="14051" y="0"/>
                    </a:moveTo>
                    <a:lnTo>
                      <a:pt x="10127" y="2762"/>
                    </a:lnTo>
                    <a:lnTo>
                      <a:pt x="5408" y="7274"/>
                    </a:lnTo>
                    <a:lnTo>
                      <a:pt x="1497" y="14020"/>
                    </a:lnTo>
                    <a:lnTo>
                      <a:pt x="0" y="23486"/>
                    </a:lnTo>
                    <a:lnTo>
                      <a:pt x="1414" y="32637"/>
                    </a:lnTo>
                    <a:lnTo>
                      <a:pt x="4955" y="40030"/>
                    </a:lnTo>
                    <a:lnTo>
                      <a:pt x="10204" y="44972"/>
                    </a:lnTo>
                    <a:lnTo>
                      <a:pt x="16742" y="46773"/>
                    </a:lnTo>
                    <a:lnTo>
                      <a:pt x="23310" y="44972"/>
                    </a:lnTo>
                    <a:lnTo>
                      <a:pt x="28611" y="40030"/>
                    </a:lnTo>
                    <a:lnTo>
                      <a:pt x="32153" y="32637"/>
                    </a:lnTo>
                    <a:lnTo>
                      <a:pt x="33444" y="23486"/>
                    </a:lnTo>
                    <a:lnTo>
                      <a:pt x="33444" y="16198"/>
                    </a:lnTo>
                    <a:lnTo>
                      <a:pt x="31161" y="9790"/>
                    </a:lnTo>
                    <a:lnTo>
                      <a:pt x="27517" y="5539"/>
                    </a:lnTo>
                    <a:lnTo>
                      <a:pt x="25978" y="6586"/>
                    </a:lnTo>
                    <a:lnTo>
                      <a:pt x="23046" y="8387"/>
                    </a:lnTo>
                    <a:lnTo>
                      <a:pt x="25789" y="11675"/>
                    </a:lnTo>
                    <a:lnTo>
                      <a:pt x="27810" y="17015"/>
                    </a:lnTo>
                    <a:lnTo>
                      <a:pt x="27810" y="34512"/>
                    </a:lnTo>
                    <a:lnTo>
                      <a:pt x="21957" y="42197"/>
                    </a:lnTo>
                    <a:lnTo>
                      <a:pt x="11486" y="42197"/>
                    </a:lnTo>
                    <a:lnTo>
                      <a:pt x="4910" y="34983"/>
                    </a:lnTo>
                    <a:lnTo>
                      <a:pt x="5329" y="11926"/>
                    </a:lnTo>
                    <a:lnTo>
                      <a:pt x="9444" y="9727"/>
                    </a:lnTo>
                    <a:lnTo>
                      <a:pt x="14062" y="5340"/>
                    </a:lnTo>
                    <a:lnTo>
                      <a:pt x="14051" y="0"/>
                    </a:lnTo>
                    <a:close/>
                  </a:path>
                </a:pathLst>
              </a:custGeom>
              <a:solidFill>
                <a:srgbClr val="92C631"/>
              </a:solidFill>
              <a:ln>
                <a:noFill/>
              </a:ln>
            </p:spPr>
            <p:txBody>
              <a:bodyPr wrap="square" lIns="0" tIns="0" rIns="0" bIns="0" rtlCol="0"/>
              <a:lstStyle/>
              <a:p>
                <a:endParaRPr/>
              </a:p>
            </p:txBody>
          </p:sp>
          <p:pic>
            <p:nvPicPr>
              <p:cNvPr id="14" name="object 263">
                <a:extLst>
                  <a:ext uri="{FF2B5EF4-FFF2-40B4-BE49-F238E27FC236}">
                    <a16:creationId xmlns:a16="http://schemas.microsoft.com/office/drawing/2014/main" id="{2E0BE9BB-358F-4B9A-9E40-D6A81FCD503C}"/>
                  </a:ext>
                </a:extLst>
              </p:cNvPr>
              <p:cNvPicPr/>
              <p:nvPr/>
            </p:nvPicPr>
            <p:blipFill>
              <a:blip r:embed="rId7" cstate="print"/>
              <a:stretch>
                <a:fillRect/>
              </a:stretch>
            </p:blipFill>
            <p:spPr>
              <a:xfrm>
                <a:off x="12085527" y="7133039"/>
                <a:ext cx="278290" cy="436813"/>
              </a:xfrm>
              <a:prstGeom prst="rect">
                <a:avLst/>
              </a:prstGeom>
              <a:ln>
                <a:noFill/>
              </a:ln>
            </p:spPr>
          </p:pic>
        </p:grpSp>
        <p:sp>
          <p:nvSpPr>
            <p:cNvPr id="15" name="Rectangle 14">
              <a:extLst>
                <a:ext uri="{FF2B5EF4-FFF2-40B4-BE49-F238E27FC236}">
                  <a16:creationId xmlns:a16="http://schemas.microsoft.com/office/drawing/2014/main" id="{B767BC52-2D15-44B6-A44E-96512865AE69}"/>
                </a:ext>
              </a:extLst>
            </p:cNvPr>
            <p:cNvSpPr/>
            <p:nvPr/>
          </p:nvSpPr>
          <p:spPr>
            <a:xfrm>
              <a:off x="2922622" y="4436112"/>
              <a:ext cx="913454" cy="239828"/>
            </a:xfrm>
            <a:prstGeom prst="rect">
              <a:avLst/>
            </a:prstGeom>
            <a:ln>
              <a:noFill/>
            </a:ln>
          </p:spPr>
          <p:txBody>
            <a:bodyPr wrap="square">
              <a:spAutoFit/>
            </a:bodyPr>
            <a:lstStyle/>
            <a:p>
              <a:pPr algn="ctr" defTabSz="801929">
                <a:defRPr/>
              </a:pPr>
              <a:r>
                <a:rPr lang="en-US" sz="1200" b="1"/>
                <a:t>RANGATAHI</a:t>
              </a:r>
              <a:r>
                <a:rPr lang="en-US" sz="1100" b="1"/>
                <a:t> </a:t>
              </a:r>
            </a:p>
          </p:txBody>
        </p:sp>
      </p:grpSp>
      <p:cxnSp>
        <p:nvCxnSpPr>
          <p:cNvPr id="28" name="Straight Connector 27">
            <a:extLst>
              <a:ext uri="{FF2B5EF4-FFF2-40B4-BE49-F238E27FC236}">
                <a16:creationId xmlns:a16="http://schemas.microsoft.com/office/drawing/2014/main" id="{84045F33-53A0-4C96-858A-B7BAD5926E0C}"/>
              </a:ext>
            </a:extLst>
          </p:cNvPr>
          <p:cNvCxnSpPr>
            <a:cxnSpLocks/>
          </p:cNvCxnSpPr>
          <p:nvPr/>
        </p:nvCxnSpPr>
        <p:spPr>
          <a:xfrm>
            <a:off x="6653644" y="4377242"/>
            <a:ext cx="1221296" cy="9174"/>
          </a:xfrm>
          <a:prstGeom prst="line">
            <a:avLst/>
          </a:prstGeom>
          <a:noFill/>
          <a:ln w="22225" algn="ctr">
            <a:solidFill>
              <a:schemeClr val="tx1">
                <a:lumMod val="50000"/>
                <a:lumOff val="50000"/>
              </a:schemeClr>
            </a:solidFill>
            <a:prstDash val="sysDot"/>
            <a:miter lim="800000"/>
            <a:headEnd/>
            <a:tailEnd/>
          </a:ln>
        </p:spPr>
      </p:cxnSp>
      <p:sp>
        <p:nvSpPr>
          <p:cNvPr id="39" name="Rectangle 38">
            <a:extLst>
              <a:ext uri="{FF2B5EF4-FFF2-40B4-BE49-F238E27FC236}">
                <a16:creationId xmlns:a16="http://schemas.microsoft.com/office/drawing/2014/main" id="{AF019637-2EF7-473E-B658-C545EDF1E6DF}"/>
              </a:ext>
            </a:extLst>
          </p:cNvPr>
          <p:cNvSpPr/>
          <p:nvPr/>
        </p:nvSpPr>
        <p:spPr>
          <a:xfrm>
            <a:off x="328911" y="5460497"/>
            <a:ext cx="2463271" cy="1892826"/>
          </a:xfrm>
          <a:prstGeom prst="rect">
            <a:avLst/>
          </a:prstGeom>
        </p:spPr>
        <p:txBody>
          <a:bodyPr wrap="square" lIns="91440" tIns="45720" rIns="91440" bIns="45720" anchor="t">
            <a:spAutoFit/>
          </a:bodyPr>
          <a:lstStyle/>
          <a:p>
            <a:pPr marL="171450" indent="-171450" defTabSz="801929">
              <a:buFont typeface="Arial" panose="020B0604020202020204" pitchFamily="34" charset="0"/>
              <a:buChar char="•"/>
              <a:defRPr/>
            </a:pPr>
            <a:r>
              <a:rPr lang="en-NZ" sz="900"/>
              <a:t>Rangatahi need to be at the centre of ongoing care. </a:t>
            </a:r>
          </a:p>
          <a:p>
            <a:pPr marL="171450" indent="-171450" defTabSz="801929">
              <a:buFont typeface="Arial" panose="020B0604020202020204" pitchFamily="34" charset="0"/>
              <a:buChar char="•"/>
              <a:defRPr/>
            </a:pPr>
            <a:r>
              <a:rPr lang="en-NZ" sz="900"/>
              <a:t>Service limitations in the community impact who nurses effectively refer rangatahi to. </a:t>
            </a:r>
          </a:p>
          <a:p>
            <a:pPr marL="171450" indent="-171450" defTabSz="801929">
              <a:buFont typeface="Arial" panose="020B0604020202020204" pitchFamily="34" charset="0"/>
              <a:buChar char="•"/>
              <a:defRPr/>
            </a:pPr>
            <a:r>
              <a:rPr lang="en-NZ" sz="900" kern="1200">
                <a:latin typeface="+mn-lt"/>
                <a:ea typeface="+mn-ea"/>
                <a:cs typeface="+mn-cs"/>
              </a:rPr>
              <a:t>Routine and consistency flourishes one's relationship and was seen as vital for rangatahi to continue to seek assistance. </a:t>
            </a:r>
          </a:p>
          <a:p>
            <a:pPr marL="171450" indent="-171450" defTabSz="801929">
              <a:buFont typeface="Arial" panose="020B0604020202020204" pitchFamily="34" charset="0"/>
              <a:buChar char="•"/>
              <a:defRPr/>
            </a:pPr>
            <a:r>
              <a:rPr lang="en-NZ" sz="900"/>
              <a:t>Nurses need to be supported too - n</a:t>
            </a:r>
            <a:r>
              <a:rPr lang="en-NZ" sz="900" kern="1200">
                <a:latin typeface="+mn-lt"/>
                <a:ea typeface="+mn-ea"/>
                <a:cs typeface="+mn-cs"/>
              </a:rPr>
              <a:t>urses are feeling significantly undervalued and isolated, some of which</a:t>
            </a:r>
            <a:r>
              <a:rPr lang="en-NZ" sz="900"/>
              <a:t> may be</a:t>
            </a:r>
            <a:r>
              <a:rPr lang="en-NZ" sz="900" kern="1200">
                <a:latin typeface="+mn-lt"/>
                <a:ea typeface="+mn-ea"/>
                <a:cs typeface="+mn-cs"/>
              </a:rPr>
              <a:t> </a:t>
            </a:r>
            <a:r>
              <a:rPr lang="en-NZ" sz="900"/>
              <a:t>due to </a:t>
            </a:r>
            <a:r>
              <a:rPr lang="en-NZ" sz="900" kern="1200">
                <a:latin typeface="+mn-lt"/>
                <a:ea typeface="+mn-ea"/>
                <a:cs typeface="+mn-cs"/>
              </a:rPr>
              <a:t>the impact of COVID-19.</a:t>
            </a:r>
            <a:endParaRPr lang="en-NZ" sz="900" kern="1200">
              <a:latin typeface="+mn-lt"/>
              <a:cs typeface="Calibri"/>
            </a:endParaRPr>
          </a:p>
          <a:p>
            <a:pPr marL="171450" indent="-171450" defTabSz="801929">
              <a:buFont typeface="Arial" panose="020B0604020202020204" pitchFamily="34" charset="0"/>
              <a:buChar char="•"/>
              <a:defRPr/>
            </a:pPr>
            <a:r>
              <a:rPr lang="en-NZ" sz="900"/>
              <a:t>A high quality SBHS requires a multidisciplinary approach. </a:t>
            </a:r>
            <a:endParaRPr lang="en-US" sz="900"/>
          </a:p>
        </p:txBody>
      </p:sp>
      <p:sp>
        <p:nvSpPr>
          <p:cNvPr id="40" name="Rectangle 39">
            <a:extLst>
              <a:ext uri="{FF2B5EF4-FFF2-40B4-BE49-F238E27FC236}">
                <a16:creationId xmlns:a16="http://schemas.microsoft.com/office/drawing/2014/main" id="{899C2087-4639-4A04-80E6-62775A91DF91}"/>
              </a:ext>
            </a:extLst>
          </p:cNvPr>
          <p:cNvSpPr/>
          <p:nvPr/>
        </p:nvSpPr>
        <p:spPr>
          <a:xfrm>
            <a:off x="7961956" y="4256771"/>
            <a:ext cx="2334984" cy="2723823"/>
          </a:xfrm>
          <a:prstGeom prst="rect">
            <a:avLst/>
          </a:prstGeom>
        </p:spPr>
        <p:txBody>
          <a:bodyPr wrap="square">
            <a:spAutoFit/>
          </a:bodyPr>
          <a:lstStyle/>
          <a:p>
            <a:pPr marL="171450" indent="-171450" defTabSz="801929">
              <a:buFont typeface="Arial" panose="020B0604020202020204" pitchFamily="34" charset="0"/>
              <a:buChar char="•"/>
              <a:defRPr/>
            </a:pPr>
            <a:r>
              <a:rPr lang="en-NZ" sz="900" kern="1200" dirty="0">
                <a:latin typeface="+mn-lt"/>
                <a:ea typeface="+mn-ea"/>
                <a:cs typeface="+mn-cs"/>
              </a:rPr>
              <a:t>Rangatahi connect better with health professionals who can relate to their culture and lived experiences; representation is key for relationships.</a:t>
            </a:r>
          </a:p>
          <a:p>
            <a:pPr marL="171450" indent="-171450" defTabSz="801929">
              <a:buFont typeface="Arial" panose="020B0604020202020204" pitchFamily="34" charset="0"/>
              <a:buChar char="•"/>
              <a:defRPr/>
            </a:pPr>
            <a:r>
              <a:rPr lang="en-NZ" sz="900" dirty="0"/>
              <a:t>Most nurses use the HEEADSSS assessment framework, but the quality of the assessment is determined by the relationship that has been built with </a:t>
            </a:r>
            <a:r>
              <a:rPr lang="en-NZ" sz="900" dirty="0" err="1"/>
              <a:t>rangatahi</a:t>
            </a:r>
            <a:r>
              <a:rPr lang="en-NZ" sz="900" dirty="0"/>
              <a:t> and staff catering the assessment to that </a:t>
            </a:r>
            <a:r>
              <a:rPr lang="en-NZ" sz="900" dirty="0" err="1"/>
              <a:t>rangatahi’s</a:t>
            </a:r>
            <a:r>
              <a:rPr lang="en-NZ" sz="900" dirty="0"/>
              <a:t> needs.</a:t>
            </a:r>
          </a:p>
          <a:p>
            <a:pPr marL="171450" indent="-171450" defTabSz="801929">
              <a:buFont typeface="Arial" panose="020B0604020202020204" pitchFamily="34" charset="0"/>
              <a:buChar char="•"/>
              <a:defRPr/>
            </a:pPr>
            <a:r>
              <a:rPr lang="en-NZ" sz="900" dirty="0"/>
              <a:t>HEEADSSS</a:t>
            </a:r>
            <a:r>
              <a:rPr lang="en-NZ" sz="900" kern="1200" dirty="0">
                <a:latin typeface="+mn-lt"/>
                <a:ea typeface="+mn-ea"/>
                <a:cs typeface="+mn-cs"/>
              </a:rPr>
              <a:t> is seen by many as a tick box exercise with many surface level questions and is perceived as a formal process that needs to be done. </a:t>
            </a:r>
          </a:p>
          <a:p>
            <a:pPr marL="171450" indent="-171450" defTabSz="801929">
              <a:buFont typeface="Arial" panose="020B0604020202020204" pitchFamily="34" charset="0"/>
              <a:buChar char="•"/>
              <a:defRPr/>
            </a:pPr>
            <a:r>
              <a:rPr lang="en-NZ" sz="900" kern="1200" dirty="0">
                <a:latin typeface="+mn-lt"/>
                <a:ea typeface="+mn-ea"/>
                <a:cs typeface="+mn-cs"/>
              </a:rPr>
              <a:t>The level of competency and awareness </a:t>
            </a:r>
            <a:r>
              <a:rPr lang="en-NZ" sz="900" dirty="0"/>
              <a:t>of the rainbow world, around lived trauma, and around cultural differences needs improvement.</a:t>
            </a:r>
            <a:endParaRPr lang="en-US" sz="900" dirty="0"/>
          </a:p>
          <a:p>
            <a:pPr defTabSz="801929">
              <a:defRPr/>
            </a:pPr>
            <a:endParaRPr lang="en-US" sz="900" b="1" dirty="0">
              <a:solidFill>
                <a:srgbClr val="000000"/>
              </a:solidFill>
            </a:endParaRPr>
          </a:p>
        </p:txBody>
      </p:sp>
      <p:sp>
        <p:nvSpPr>
          <p:cNvPr id="37" name="Flowchart: Connector 36">
            <a:extLst>
              <a:ext uri="{FF2B5EF4-FFF2-40B4-BE49-F238E27FC236}">
                <a16:creationId xmlns:a16="http://schemas.microsoft.com/office/drawing/2014/main" id="{B524C08C-EC6F-4C24-B66D-3337E62B26B5}"/>
              </a:ext>
            </a:extLst>
          </p:cNvPr>
          <p:cNvSpPr/>
          <p:nvPr/>
        </p:nvSpPr>
        <p:spPr bwMode="gray">
          <a:xfrm>
            <a:off x="7802609" y="4319449"/>
            <a:ext cx="144662" cy="127454"/>
          </a:xfrm>
          <a:prstGeom prst="flowChartConnector">
            <a:avLst/>
          </a:prstGeom>
          <a:solidFill>
            <a:srgbClr val="7F7F7F"/>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41" name="Flowchart: Connector 40">
            <a:extLst>
              <a:ext uri="{FF2B5EF4-FFF2-40B4-BE49-F238E27FC236}">
                <a16:creationId xmlns:a16="http://schemas.microsoft.com/office/drawing/2014/main" id="{8A07FCBD-8237-491B-93D9-67BABBB5A749}"/>
              </a:ext>
            </a:extLst>
          </p:cNvPr>
          <p:cNvSpPr/>
          <p:nvPr/>
        </p:nvSpPr>
        <p:spPr bwMode="gray">
          <a:xfrm>
            <a:off x="2403243" y="5572094"/>
            <a:ext cx="144662" cy="127454"/>
          </a:xfrm>
          <a:prstGeom prst="flowChartConnector">
            <a:avLst/>
          </a:prstGeom>
          <a:solidFill>
            <a:srgbClr val="7F7F7F"/>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62" name="Flowchart: Connector 61">
            <a:extLst>
              <a:ext uri="{FF2B5EF4-FFF2-40B4-BE49-F238E27FC236}">
                <a16:creationId xmlns:a16="http://schemas.microsoft.com/office/drawing/2014/main" id="{D5ADCAF2-FA50-4BBB-B068-9B7986082ADD}"/>
              </a:ext>
            </a:extLst>
          </p:cNvPr>
          <p:cNvSpPr/>
          <p:nvPr/>
        </p:nvSpPr>
        <p:spPr bwMode="gray">
          <a:xfrm>
            <a:off x="3038713" y="2472395"/>
            <a:ext cx="144662" cy="127454"/>
          </a:xfrm>
          <a:prstGeom prst="flowChartConnector">
            <a:avLst/>
          </a:prstGeom>
          <a:solidFill>
            <a:srgbClr val="7F7F7F"/>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Tree>
    <p:extLst>
      <p:ext uri="{BB962C8B-B14F-4D97-AF65-F5344CB8AC3E}">
        <p14:creationId xmlns:p14="http://schemas.microsoft.com/office/powerpoint/2010/main" val="239337143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3E9BE6-C093-469D-85E6-8EB1B3BE7315}"/>
              </a:ext>
            </a:extLst>
          </p:cNvPr>
          <p:cNvPicPr>
            <a:picLocks noChangeAspect="1"/>
          </p:cNvPicPr>
          <p:nvPr>
            <p:custDataLst>
              <p:tags r:id="rId3"/>
            </p:custDataLst>
          </p:nvPr>
        </p:nvPicPr>
        <p:blipFill rotWithShape="1">
          <a:blip r:embed="rId6"/>
          <a:srcRect r="6056"/>
          <a:stretch/>
        </p:blipFill>
        <p:spPr>
          <a:xfrm>
            <a:off x="-1" y="-1"/>
            <a:ext cx="10691813" cy="7559675"/>
          </a:xfrm>
          <a:prstGeom prst="rect">
            <a:avLst/>
          </a:prstGeom>
        </p:spPr>
      </p:pic>
      <p:sp>
        <p:nvSpPr>
          <p:cNvPr id="8" name="Rectangle 7">
            <a:extLst>
              <a:ext uri="{FF2B5EF4-FFF2-40B4-BE49-F238E27FC236}">
                <a16:creationId xmlns:a16="http://schemas.microsoft.com/office/drawing/2014/main" id="{B51A389B-F835-4EE6-A55F-9AB6F09C1A87}"/>
              </a:ext>
            </a:extLst>
          </p:cNvPr>
          <p:cNvSpPr/>
          <p:nvPr/>
        </p:nvSpPr>
        <p:spPr bwMode="gray">
          <a:xfrm>
            <a:off x="0" y="-7443"/>
            <a:ext cx="10691813" cy="7559675"/>
          </a:xfrm>
          <a:prstGeom prst="rect">
            <a:avLst/>
          </a:prstGeom>
          <a:gradFill flip="none" rotWithShape="1">
            <a:gsLst>
              <a:gs pos="0">
                <a:schemeClr val="tx1"/>
              </a:gs>
              <a:gs pos="35000">
                <a:schemeClr val="tx1">
                  <a:alpha val="50000"/>
                </a:schemeClr>
              </a:gs>
              <a:gs pos="97000">
                <a:schemeClr val="tx1">
                  <a:alpha val="40000"/>
                </a:schemeClr>
              </a:gs>
            </a:gsLst>
            <a:lin ang="0" scaled="0"/>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sp>
        <p:nvSpPr>
          <p:cNvPr id="2" name="Title 1">
            <a:extLst>
              <a:ext uri="{FF2B5EF4-FFF2-40B4-BE49-F238E27FC236}">
                <a16:creationId xmlns:a16="http://schemas.microsoft.com/office/drawing/2014/main" id="{71578CD0-E55D-4557-B7FB-4CB3BFB09E0A}"/>
              </a:ext>
            </a:extLst>
          </p:cNvPr>
          <p:cNvSpPr>
            <a:spLocks noGrp="1"/>
          </p:cNvSpPr>
          <p:nvPr>
            <p:ph type="title"/>
          </p:nvPr>
        </p:nvSpPr>
        <p:spPr>
          <a:xfrm>
            <a:off x="412081" y="1880185"/>
            <a:ext cx="9446294" cy="1755329"/>
          </a:xfrm>
        </p:spPr>
        <p:txBody>
          <a:bodyPr lIns="91440" tIns="45720" rIns="91440" bIns="45720" anchor="b"/>
          <a:lstStyle/>
          <a:p>
            <a:br>
              <a:rPr lang="en-NZ" sz="3850" b="1" dirty="0">
                <a:latin typeface="Calibri"/>
                <a:ea typeface="Open Sans"/>
                <a:cs typeface="Calibri"/>
              </a:rPr>
            </a:br>
            <a:br>
              <a:rPr lang="en-NZ" sz="3850" b="1" dirty="0">
                <a:latin typeface="Calibri"/>
                <a:ea typeface="Open Sans"/>
                <a:cs typeface="Calibri"/>
              </a:rPr>
            </a:br>
            <a:br>
              <a:rPr lang="en-NZ" sz="3850" b="1" dirty="0">
                <a:latin typeface="Calibri"/>
                <a:ea typeface="Open Sans"/>
                <a:cs typeface="Calibri"/>
              </a:rPr>
            </a:br>
            <a:br>
              <a:rPr lang="en-NZ" sz="3850" b="1" dirty="0">
                <a:latin typeface="Calibri"/>
                <a:ea typeface="Open Sans"/>
                <a:cs typeface="Calibri"/>
              </a:rPr>
            </a:br>
            <a:br>
              <a:rPr lang="en-NZ" sz="3850" b="1" dirty="0">
                <a:latin typeface="Calibri"/>
                <a:ea typeface="Open Sans"/>
                <a:cs typeface="Calibri"/>
              </a:rPr>
            </a:br>
            <a:br>
              <a:rPr lang="en-NZ" sz="3850" b="1" dirty="0">
                <a:latin typeface="Calibri"/>
                <a:ea typeface="Open Sans"/>
                <a:cs typeface="Calibri"/>
              </a:rPr>
            </a:br>
            <a:br>
              <a:rPr lang="en-NZ" sz="3850" b="1" dirty="0">
                <a:latin typeface="Calibri"/>
                <a:ea typeface="Open Sans"/>
                <a:cs typeface="Calibri"/>
              </a:rPr>
            </a:br>
            <a:br>
              <a:rPr lang="en-NZ" sz="3850" b="1" dirty="0">
                <a:latin typeface="Calibri"/>
                <a:ea typeface="Open Sans"/>
                <a:cs typeface="Calibri"/>
              </a:rPr>
            </a:br>
            <a:br>
              <a:rPr lang="en-NZ" sz="3850" dirty="0">
                <a:latin typeface="Calibri"/>
                <a:ea typeface="Open Sans"/>
                <a:cs typeface="Calibri"/>
              </a:rPr>
            </a:br>
            <a:r>
              <a:rPr lang="en-NZ" sz="3850" b="1" dirty="0" err="1">
                <a:latin typeface="Calibri"/>
                <a:ea typeface="Open Sans"/>
                <a:cs typeface="Calibri"/>
              </a:rPr>
              <a:t>Te</a:t>
            </a:r>
            <a:r>
              <a:rPr lang="en-NZ" sz="3850" b="1" dirty="0">
                <a:latin typeface="Calibri"/>
                <a:ea typeface="Open Sans"/>
                <a:cs typeface="Calibri"/>
              </a:rPr>
              <a:t> Ara </a:t>
            </a:r>
            <a:r>
              <a:rPr lang="en-NZ" sz="3850" b="1" dirty="0" err="1">
                <a:latin typeface="Calibri"/>
                <a:ea typeface="Open Sans"/>
                <a:cs typeface="Calibri"/>
              </a:rPr>
              <a:t>Tauwhitiwhiti</a:t>
            </a:r>
            <a:r>
              <a:rPr lang="en-NZ" sz="3850" b="1" dirty="0">
                <a:latin typeface="Calibri"/>
                <a:ea typeface="Open Sans"/>
                <a:cs typeface="Calibri"/>
              </a:rPr>
              <a:t> </a:t>
            </a:r>
            <a:r>
              <a:rPr lang="en-NZ" sz="3850" dirty="0">
                <a:latin typeface="Calibri"/>
                <a:ea typeface="Open Sans"/>
                <a:cs typeface="Calibri"/>
              </a:rPr>
              <a:t>| Engagement Methods </a:t>
            </a:r>
            <a:endParaRPr lang="en-NZ" dirty="0"/>
          </a:p>
        </p:txBody>
      </p:sp>
    </p:spTree>
    <p:custDataLst>
      <p:custData r:id="rId1"/>
      <p:custData r:id="rId2"/>
    </p:custDataLst>
    <p:extLst>
      <p:ext uri="{BB962C8B-B14F-4D97-AF65-F5344CB8AC3E}">
        <p14:creationId xmlns:p14="http://schemas.microsoft.com/office/powerpoint/2010/main" val="28117463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3F6C97-B0E4-D74C-B376-A4CFFDB1E996}"/>
              </a:ext>
            </a:extLst>
          </p:cNvPr>
          <p:cNvSpPr>
            <a:spLocks noGrp="1"/>
          </p:cNvSpPr>
          <p:nvPr>
            <p:ph type="title"/>
          </p:nvPr>
        </p:nvSpPr>
        <p:spPr/>
        <p:txBody>
          <a:bodyPr/>
          <a:lstStyle/>
          <a:p>
            <a:r>
              <a:rPr lang="en-US" dirty="0" err="1">
                <a:latin typeface="Calibri"/>
                <a:ea typeface="Open Sans"/>
                <a:cs typeface="Calibri"/>
              </a:rPr>
              <a:t>Te</a:t>
            </a:r>
            <a:r>
              <a:rPr lang="en-US" dirty="0">
                <a:latin typeface="Calibri"/>
                <a:ea typeface="Open Sans"/>
                <a:cs typeface="Calibri"/>
              </a:rPr>
              <a:t> Ara </a:t>
            </a:r>
            <a:r>
              <a:rPr lang="en-US" dirty="0" err="1">
                <a:latin typeface="Calibri"/>
                <a:ea typeface="Open Sans"/>
                <a:cs typeface="Calibri"/>
              </a:rPr>
              <a:t>Tauwhitiwhiti</a:t>
            </a:r>
            <a:r>
              <a:rPr lang="en-US" dirty="0">
                <a:latin typeface="Calibri"/>
                <a:ea typeface="Open Sans"/>
                <a:cs typeface="Calibri"/>
              </a:rPr>
              <a:t> - </a:t>
            </a:r>
            <a:r>
              <a:rPr lang="en-US" dirty="0" err="1">
                <a:latin typeface="Calibri"/>
                <a:ea typeface="Open Sans"/>
                <a:cs typeface="Calibri"/>
              </a:rPr>
              <a:t>Hei</a:t>
            </a:r>
            <a:r>
              <a:rPr lang="en-US" dirty="0">
                <a:latin typeface="Calibri"/>
                <a:ea typeface="Open Sans"/>
                <a:cs typeface="Calibri"/>
              </a:rPr>
              <a:t> </a:t>
            </a:r>
            <a:r>
              <a:rPr lang="en-US" dirty="0" err="1">
                <a:latin typeface="Calibri"/>
                <a:ea typeface="Open Sans"/>
                <a:cs typeface="Calibri"/>
              </a:rPr>
              <a:t>kupu</a:t>
            </a:r>
            <a:r>
              <a:rPr lang="en-US" dirty="0">
                <a:latin typeface="Calibri"/>
                <a:ea typeface="Open Sans"/>
                <a:cs typeface="Calibri"/>
              </a:rPr>
              <a:t> </a:t>
            </a:r>
            <a:r>
              <a:rPr lang="en-US" dirty="0" err="1">
                <a:latin typeface="Calibri"/>
                <a:ea typeface="Open Sans"/>
                <a:cs typeface="Calibri"/>
              </a:rPr>
              <a:t>arataki</a:t>
            </a:r>
            <a:r>
              <a:rPr lang="en-US" dirty="0">
                <a:latin typeface="Calibri"/>
                <a:ea typeface="Open Sans"/>
                <a:cs typeface="Calibri"/>
              </a:rPr>
              <a:t> </a:t>
            </a:r>
            <a:r>
              <a:rPr lang="en-US" dirty="0" err="1">
                <a:latin typeface="Calibri"/>
                <a:ea typeface="Open Sans"/>
                <a:cs typeface="Calibri"/>
              </a:rPr>
              <a:t>pūrongo</a:t>
            </a:r>
            <a:br>
              <a:rPr lang="en-US" dirty="0">
                <a:latin typeface="Calibri"/>
                <a:ea typeface="Open Sans"/>
                <a:cs typeface="Calibri"/>
              </a:rPr>
            </a:br>
            <a:r>
              <a:rPr lang="en-US" b="0" dirty="0">
                <a:latin typeface="Calibri"/>
                <a:ea typeface="Open Sans"/>
                <a:cs typeface="Calibri"/>
              </a:rPr>
              <a:t>Engagement Methods </a:t>
            </a:r>
            <a:r>
              <a:rPr lang="en-US" dirty="0">
                <a:latin typeface="Calibri"/>
                <a:ea typeface="Open Sans"/>
                <a:cs typeface="Calibri"/>
              </a:rPr>
              <a:t>- </a:t>
            </a:r>
            <a:r>
              <a:rPr lang="en-US" b="0" dirty="0">
                <a:latin typeface="Calibri"/>
                <a:ea typeface="Open Sans"/>
                <a:cs typeface="Calibri"/>
              </a:rPr>
              <a:t>Informing the current state report</a:t>
            </a:r>
          </a:p>
        </p:txBody>
      </p:sp>
      <p:grpSp>
        <p:nvGrpSpPr>
          <p:cNvPr id="14" name="Group 13">
            <a:extLst>
              <a:ext uri="{FF2B5EF4-FFF2-40B4-BE49-F238E27FC236}">
                <a16:creationId xmlns:a16="http://schemas.microsoft.com/office/drawing/2014/main" id="{6864A256-9CC5-4DEA-8998-1B05A5803F09}"/>
              </a:ext>
            </a:extLst>
          </p:cNvPr>
          <p:cNvGrpSpPr/>
          <p:nvPr/>
        </p:nvGrpSpPr>
        <p:grpSpPr>
          <a:xfrm>
            <a:off x="452911" y="1543902"/>
            <a:ext cx="9785990" cy="4425871"/>
            <a:chOff x="2340405" y="1977382"/>
            <a:chExt cx="7437008" cy="4425871"/>
          </a:xfrm>
        </p:grpSpPr>
        <p:cxnSp>
          <p:nvCxnSpPr>
            <p:cNvPr id="19" name="AutoShape 7">
              <a:extLst>
                <a:ext uri="{FF2B5EF4-FFF2-40B4-BE49-F238E27FC236}">
                  <a16:creationId xmlns:a16="http://schemas.microsoft.com/office/drawing/2014/main" id="{010B7330-EEB1-4601-8F2C-4AC76D45BDA5}"/>
                </a:ext>
              </a:extLst>
            </p:cNvPr>
            <p:cNvCxnSpPr>
              <a:cxnSpLocks noChangeShapeType="1"/>
              <a:stCxn id="15" idx="0"/>
              <a:endCxn id="16" idx="1"/>
            </p:cNvCxnSpPr>
            <p:nvPr/>
          </p:nvCxnSpPr>
          <p:spPr bwMode="auto">
            <a:xfrm rot="5400000" flipH="1" flipV="1">
              <a:off x="6536242" y="1877874"/>
              <a:ext cx="477838" cy="1432504"/>
            </a:xfrm>
            <a:prstGeom prst="bentConnector2">
              <a:avLst/>
            </a:prstGeom>
            <a:ln w="9525"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3">
              <a:extLst>
                <a:ext uri="{FF2B5EF4-FFF2-40B4-BE49-F238E27FC236}">
                  <a16:creationId xmlns:a16="http://schemas.microsoft.com/office/drawing/2014/main" id="{68C79856-ADEC-4687-82D4-B45F82B54A1A}"/>
                </a:ext>
              </a:extLst>
            </p:cNvPr>
            <p:cNvSpPr>
              <a:spLocks noChangeArrowheads="1"/>
            </p:cNvSpPr>
            <p:nvPr/>
          </p:nvSpPr>
          <p:spPr bwMode="auto">
            <a:xfrm>
              <a:off x="4915909" y="2833045"/>
              <a:ext cx="2286000" cy="755650"/>
            </a:xfrm>
            <a:prstGeom prst="rect">
              <a:avLst/>
            </a:prstGeom>
            <a:solidFill>
              <a:srgbClr val="DDEFE8"/>
            </a:solidFill>
            <a:ln w="12700">
              <a:noFill/>
              <a:miter lim="800000"/>
              <a:headEnd/>
              <a:tailEnd/>
            </a:ln>
          </p:spPr>
          <p:txBody>
            <a:bodyPr lIns="91440" tIns="91440" rIns="91440" bIns="91440" anchor="ctr"/>
            <a:lstStyle/>
            <a:p>
              <a:pPr algn="ctr" defTabSz="865188">
                <a:defRPr/>
              </a:pPr>
              <a:r>
                <a:rPr lang="en-US">
                  <a:solidFill>
                    <a:schemeClr val="accent4"/>
                  </a:solidFill>
                  <a:ea typeface="ＭＳ Ｐゴシック" pitchFamily="50" charset="-128"/>
                </a:rPr>
                <a:t>2. Survey of Workforce</a:t>
              </a:r>
            </a:p>
          </p:txBody>
        </p:sp>
        <p:sp>
          <p:nvSpPr>
            <p:cNvPr id="16" name="Rectangle 4">
              <a:extLst>
                <a:ext uri="{FF2B5EF4-FFF2-40B4-BE49-F238E27FC236}">
                  <a16:creationId xmlns:a16="http://schemas.microsoft.com/office/drawing/2014/main" id="{F9F8F161-11F1-446A-B96D-4C57B53CCCBE}"/>
                </a:ext>
              </a:extLst>
            </p:cNvPr>
            <p:cNvSpPr>
              <a:spLocks noChangeArrowheads="1"/>
            </p:cNvSpPr>
            <p:nvPr/>
          </p:nvSpPr>
          <p:spPr bwMode="auto">
            <a:xfrm>
              <a:off x="7491413" y="1977382"/>
              <a:ext cx="2286000" cy="755650"/>
            </a:xfrm>
            <a:prstGeom prst="rect">
              <a:avLst/>
            </a:prstGeom>
            <a:solidFill>
              <a:srgbClr val="DDEFE8"/>
            </a:solidFill>
            <a:ln w="12700">
              <a:noFill/>
              <a:miter lim="800000"/>
              <a:headEnd/>
              <a:tailEnd/>
            </a:ln>
          </p:spPr>
          <p:txBody>
            <a:bodyPr lIns="91440" tIns="91440" rIns="91440" bIns="91440" anchor="ctr"/>
            <a:lstStyle/>
            <a:p>
              <a:pPr algn="ctr" defTabSz="865188">
                <a:defRPr/>
              </a:pPr>
              <a:r>
                <a:rPr lang="en-US">
                  <a:solidFill>
                    <a:schemeClr val="accent5"/>
                  </a:solidFill>
                  <a:ea typeface="ＭＳ Ｐゴシック" pitchFamily="50" charset="-128"/>
                </a:rPr>
                <a:t>3. Engagement Hui</a:t>
              </a:r>
            </a:p>
          </p:txBody>
        </p:sp>
        <p:sp>
          <p:nvSpPr>
            <p:cNvPr id="17" name="Rectangle 5">
              <a:extLst>
                <a:ext uri="{FF2B5EF4-FFF2-40B4-BE49-F238E27FC236}">
                  <a16:creationId xmlns:a16="http://schemas.microsoft.com/office/drawing/2014/main" id="{F326790A-5976-4943-9AEE-D48885232B4F}"/>
                </a:ext>
              </a:extLst>
            </p:cNvPr>
            <p:cNvSpPr>
              <a:spLocks noChangeArrowheads="1"/>
            </p:cNvSpPr>
            <p:nvPr/>
          </p:nvSpPr>
          <p:spPr bwMode="auto">
            <a:xfrm>
              <a:off x="2638717" y="3688707"/>
              <a:ext cx="1987689" cy="755650"/>
            </a:xfrm>
            <a:prstGeom prst="rect">
              <a:avLst/>
            </a:prstGeom>
            <a:solidFill>
              <a:schemeClr val="accent1">
                <a:lumMod val="20000"/>
                <a:lumOff val="80000"/>
              </a:schemeClr>
            </a:solidFill>
            <a:ln w="12700" algn="ctr">
              <a:noFill/>
              <a:miter lim="800000"/>
              <a:headEnd/>
              <a:tailEnd/>
            </a:ln>
          </p:spPr>
          <p:txBody>
            <a:bodyPr wrap="square" lIns="88900" tIns="88900" rIns="88900" bIns="88900" rtlCol="0" anchor="ctr"/>
            <a:lstStyle/>
            <a:p>
              <a:pPr algn="ctr" defTabSz="914400">
                <a:lnSpc>
                  <a:spcPct val="106000"/>
                </a:lnSpc>
              </a:pPr>
              <a:r>
                <a:rPr lang="en-US">
                  <a:solidFill>
                    <a:schemeClr val="accent1"/>
                  </a:solidFill>
                  <a:latin typeface="+mj-lt"/>
                </a:rPr>
                <a:t>1. Literature Review </a:t>
              </a:r>
            </a:p>
          </p:txBody>
        </p:sp>
        <p:cxnSp>
          <p:nvCxnSpPr>
            <p:cNvPr id="18" name="AutoShape 6">
              <a:extLst>
                <a:ext uri="{FF2B5EF4-FFF2-40B4-BE49-F238E27FC236}">
                  <a16:creationId xmlns:a16="http://schemas.microsoft.com/office/drawing/2014/main" id="{B365D1A6-DEA3-4CEF-A0E9-4B2D4BBE7EBA}"/>
                </a:ext>
              </a:extLst>
            </p:cNvPr>
            <p:cNvCxnSpPr>
              <a:cxnSpLocks noChangeShapeType="1"/>
              <a:stCxn id="17" idx="0"/>
              <a:endCxn id="15" idx="1"/>
            </p:cNvCxnSpPr>
            <p:nvPr/>
          </p:nvCxnSpPr>
          <p:spPr bwMode="auto">
            <a:xfrm rot="5400000" flipH="1" flipV="1">
              <a:off x="4035317" y="2808115"/>
              <a:ext cx="477837" cy="1283348"/>
            </a:xfrm>
            <a:prstGeom prst="bentConnector2">
              <a:avLst/>
            </a:prstGeom>
            <a:ln w="9525" cap="flat" cmpd="sng" algn="ctr">
              <a:solidFill>
                <a:schemeClr val="bg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AEE7D3B4-8C9C-4EFB-92F1-B5E2462B5E1B}"/>
                </a:ext>
              </a:extLst>
            </p:cNvPr>
            <p:cNvSpPr txBox="1"/>
            <p:nvPr/>
          </p:nvSpPr>
          <p:spPr>
            <a:xfrm>
              <a:off x="2340405" y="4623457"/>
              <a:ext cx="2286000" cy="1184940"/>
            </a:xfrm>
            <a:prstGeom prst="rect">
              <a:avLst/>
            </a:prstGeom>
            <a:noFill/>
          </p:spPr>
          <p:txBody>
            <a:bodyPr wrap="square" lIns="0" tIns="0" rIns="0" bIns="0" rtlCol="0">
              <a:spAutoFit/>
            </a:bodyPr>
            <a:lstStyle/>
            <a:p>
              <a:pPr marL="285750" indent="-285750">
                <a:spcBef>
                  <a:spcPts val="600"/>
                </a:spcBef>
                <a:buSzPct val="100000"/>
                <a:buFont typeface="Arial" panose="020B0604020202020204" pitchFamily="34" charset="0"/>
                <a:buChar char="•"/>
              </a:pPr>
              <a:r>
                <a:rPr lang="en-NZ" sz="1200" b="1" dirty="0"/>
                <a:t>26 documents </a:t>
              </a:r>
              <a:r>
                <a:rPr lang="en-NZ" sz="1200" dirty="0"/>
                <a:t>were provided by </a:t>
              </a:r>
              <a:r>
                <a:rPr lang="en-NZ" sz="1200" dirty="0" err="1"/>
                <a:t>Te</a:t>
              </a:r>
              <a:r>
                <a:rPr lang="en-NZ" sz="1200" dirty="0"/>
                <a:t> </a:t>
              </a:r>
              <a:r>
                <a:rPr lang="en-NZ" sz="1200" dirty="0" err="1"/>
                <a:t>Whatu</a:t>
              </a:r>
              <a:r>
                <a:rPr lang="en-NZ" sz="1200" dirty="0"/>
                <a:t> Ora which were included in a  literature review.</a:t>
              </a:r>
            </a:p>
            <a:p>
              <a:pPr marL="285750" indent="-285750">
                <a:spcBef>
                  <a:spcPts val="600"/>
                </a:spcBef>
                <a:buSzPct val="100000"/>
                <a:buFont typeface="Arial" panose="020B0604020202020204" pitchFamily="34" charset="0"/>
                <a:buChar char="•"/>
              </a:pPr>
              <a:r>
                <a:rPr lang="en-NZ" sz="1200" dirty="0"/>
                <a:t>An additional search generating </a:t>
              </a:r>
              <a:r>
                <a:rPr lang="en-NZ" sz="1200" b="1" dirty="0"/>
                <a:t>60 abstracts</a:t>
              </a:r>
              <a:r>
                <a:rPr lang="en-NZ" sz="1200" dirty="0"/>
                <a:t> were reviewed where 35 were deemed relevant to the research question. </a:t>
              </a:r>
              <a:endParaRPr lang="en-US" sz="1200" dirty="0">
                <a:highlight>
                  <a:srgbClr val="FFFF00"/>
                </a:highlight>
              </a:endParaRPr>
            </a:p>
          </p:txBody>
        </p:sp>
        <p:sp>
          <p:nvSpPr>
            <p:cNvPr id="21" name="TextBox 20">
              <a:extLst>
                <a:ext uri="{FF2B5EF4-FFF2-40B4-BE49-F238E27FC236}">
                  <a16:creationId xmlns:a16="http://schemas.microsoft.com/office/drawing/2014/main" id="{6BC6EFD2-5CAA-4E0A-9AD5-3A4047965ABF}"/>
                </a:ext>
              </a:extLst>
            </p:cNvPr>
            <p:cNvSpPr txBox="1"/>
            <p:nvPr/>
          </p:nvSpPr>
          <p:spPr>
            <a:xfrm>
              <a:off x="4915908" y="3686399"/>
              <a:ext cx="2286000" cy="2523768"/>
            </a:xfrm>
            <a:prstGeom prst="rect">
              <a:avLst/>
            </a:prstGeom>
            <a:noFill/>
          </p:spPr>
          <p:txBody>
            <a:bodyPr wrap="square" lIns="0" tIns="0" rIns="0" bIns="0" rtlCol="0">
              <a:spAutoFit/>
            </a:bodyPr>
            <a:lstStyle/>
            <a:p>
              <a:pPr marL="285750" indent="-285750">
                <a:spcBef>
                  <a:spcPts val="600"/>
                </a:spcBef>
                <a:buSzPct val="100000"/>
                <a:buFont typeface="Arial" panose="020B0604020202020204" pitchFamily="34" charset="0"/>
                <a:buChar char="•"/>
              </a:pPr>
              <a:r>
                <a:rPr lang="en-US" sz="1200"/>
                <a:t>The online survey was open from 10</a:t>
              </a:r>
              <a:r>
                <a:rPr lang="en-US" sz="1200" baseline="30000"/>
                <a:t>th</a:t>
              </a:r>
              <a:r>
                <a:rPr lang="en-US" sz="1200"/>
                <a:t> November – 5</a:t>
              </a:r>
              <a:r>
                <a:rPr lang="en-US" sz="1200" baseline="30000"/>
                <a:t>th</a:t>
              </a:r>
              <a:r>
                <a:rPr lang="en-US" sz="1200"/>
                <a:t> December 2022.</a:t>
              </a:r>
            </a:p>
            <a:p>
              <a:pPr marL="285750" indent="-285750">
                <a:spcBef>
                  <a:spcPts val="600"/>
                </a:spcBef>
                <a:buSzPct val="100000"/>
                <a:buFont typeface="Arial" panose="020B0604020202020204" pitchFamily="34" charset="0"/>
                <a:buChar char="•"/>
              </a:pPr>
              <a:r>
                <a:rPr lang="en-US" sz="1200"/>
                <a:t>The survey captured experience of school nurses and other staff involved in SBHS. </a:t>
              </a:r>
            </a:p>
            <a:p>
              <a:pPr marL="285750" indent="-285750">
                <a:spcBef>
                  <a:spcPts val="600"/>
                </a:spcBef>
                <a:buSzPct val="100000"/>
                <a:buFont typeface="Arial" panose="020B0604020202020204" pitchFamily="34" charset="0"/>
                <a:buChar char="•"/>
              </a:pPr>
              <a:r>
                <a:rPr lang="en-US" sz="1200"/>
                <a:t>The survey was completed in collaboration with the University of Waikato.</a:t>
              </a:r>
            </a:p>
            <a:p>
              <a:pPr marL="285750" indent="-285750">
                <a:spcBef>
                  <a:spcPts val="600"/>
                </a:spcBef>
                <a:buSzPct val="100000"/>
                <a:buFont typeface="Arial" panose="020B0604020202020204" pitchFamily="34" charset="0"/>
                <a:buChar char="•"/>
              </a:pPr>
              <a:r>
                <a:rPr lang="en-NZ" sz="1200" b="1"/>
                <a:t>276 staff </a:t>
              </a:r>
              <a:r>
                <a:rPr lang="en-NZ" sz="1200"/>
                <a:t>from the SBHS workforce completed the survey. </a:t>
              </a:r>
            </a:p>
            <a:p>
              <a:pPr marL="742937" lvl="1" indent="-285750">
                <a:spcBef>
                  <a:spcPts val="600"/>
                </a:spcBef>
                <a:buSzPct val="100000"/>
                <a:buFont typeface="Arial" panose="020B0604020202020204" pitchFamily="34" charset="0"/>
                <a:buChar char="•"/>
              </a:pPr>
              <a:r>
                <a:rPr lang="en-NZ" sz="1200" i="1"/>
                <a:t>674 staff attempted the survey, 393 fully responded all questions, and 276 met the eligibility criteria for the MoC survey cohort  </a:t>
              </a:r>
            </a:p>
          </p:txBody>
        </p:sp>
        <p:sp>
          <p:nvSpPr>
            <p:cNvPr id="22" name="TextBox 21">
              <a:extLst>
                <a:ext uri="{FF2B5EF4-FFF2-40B4-BE49-F238E27FC236}">
                  <a16:creationId xmlns:a16="http://schemas.microsoft.com/office/drawing/2014/main" id="{EE4C574D-2327-4B5D-AB91-4796C1387FA9}"/>
                </a:ext>
              </a:extLst>
            </p:cNvPr>
            <p:cNvSpPr txBox="1"/>
            <p:nvPr/>
          </p:nvSpPr>
          <p:spPr>
            <a:xfrm>
              <a:off x="7491413" y="2833045"/>
              <a:ext cx="2286000" cy="3570208"/>
            </a:xfrm>
            <a:prstGeom prst="rect">
              <a:avLst/>
            </a:prstGeom>
            <a:noFill/>
          </p:spPr>
          <p:txBody>
            <a:bodyPr wrap="square" lIns="0" tIns="0" rIns="0" bIns="0" rtlCol="0" anchor="t">
              <a:spAutoFit/>
            </a:bodyPr>
            <a:lstStyle/>
            <a:p>
              <a:pPr marL="285750" indent="-285750">
                <a:spcBef>
                  <a:spcPts val="600"/>
                </a:spcBef>
                <a:buSzPct val="100000"/>
                <a:buFont typeface="Arial" panose="020B0604020202020204" pitchFamily="34" charset="0"/>
                <a:buChar char="•"/>
              </a:pPr>
              <a:r>
                <a:rPr lang="en-US" sz="1200" dirty="0"/>
                <a:t>Focused engagement occurred with the following priority groups: </a:t>
              </a:r>
            </a:p>
            <a:p>
              <a:pPr marL="742315" lvl="1" indent="-285750">
                <a:spcBef>
                  <a:spcPts val="600"/>
                </a:spcBef>
                <a:buSzPct val="100000"/>
                <a:buFont typeface="Arial" panose="020B0604020202020204" pitchFamily="34" charset="0"/>
                <a:buChar char="•"/>
              </a:pPr>
              <a:r>
                <a:rPr lang="en-NZ" sz="1200" dirty="0" err="1"/>
                <a:t>Rangatahi</a:t>
              </a:r>
              <a:r>
                <a:rPr lang="en-NZ" sz="1200" dirty="0"/>
                <a:t> Māori</a:t>
              </a:r>
            </a:p>
            <a:p>
              <a:pPr marL="742315" lvl="1" indent="-285750">
                <a:spcBef>
                  <a:spcPts val="600"/>
                </a:spcBef>
                <a:buSzPct val="100000"/>
                <a:buFont typeface="Arial" panose="020B0604020202020204" pitchFamily="34" charset="0"/>
                <a:buChar char="•"/>
              </a:pPr>
              <a:r>
                <a:rPr lang="en-NZ" sz="1200" dirty="0"/>
                <a:t>Pacific young people</a:t>
              </a:r>
            </a:p>
            <a:p>
              <a:pPr marL="742315" lvl="1" indent="-285750">
                <a:spcBef>
                  <a:spcPts val="600"/>
                </a:spcBef>
                <a:buSzPct val="100000"/>
                <a:buFont typeface="Arial" panose="020B0604020202020204" pitchFamily="34" charset="0"/>
                <a:buChar char="•"/>
              </a:pPr>
              <a:r>
                <a:rPr lang="en-NZ" sz="1200" dirty="0"/>
                <a:t>Rainbow young people</a:t>
              </a:r>
            </a:p>
            <a:p>
              <a:pPr marL="742315" lvl="1" indent="-285750">
                <a:spcBef>
                  <a:spcPts val="600"/>
                </a:spcBef>
                <a:buSzPct val="100000"/>
                <a:buFont typeface="Arial" panose="020B0604020202020204" pitchFamily="34" charset="0"/>
                <a:buChar char="•"/>
              </a:pPr>
              <a:r>
                <a:rPr lang="en-NZ" sz="1200" dirty="0"/>
                <a:t>Young people in care</a:t>
              </a:r>
            </a:p>
            <a:p>
              <a:pPr marL="742315" lvl="1" indent="-285750">
                <a:spcBef>
                  <a:spcPts val="600"/>
                </a:spcBef>
                <a:buSzPct val="100000"/>
                <a:buFont typeface="Arial" panose="020B0604020202020204" pitchFamily="34" charset="0"/>
                <a:buChar char="•"/>
              </a:pPr>
              <a:r>
                <a:rPr lang="en-NZ" sz="1200" dirty="0"/>
                <a:t>Young people with disability.</a:t>
              </a:r>
            </a:p>
            <a:p>
              <a:pPr marL="285115" indent="-285750">
                <a:spcBef>
                  <a:spcPts val="600"/>
                </a:spcBef>
                <a:buSzPct val="100000"/>
                <a:buFont typeface="Arial" panose="020B0604020202020204" pitchFamily="34" charset="0"/>
                <a:buChar char="•"/>
              </a:pPr>
              <a:r>
                <a:rPr lang="en-US" sz="1200" b="1" dirty="0"/>
                <a:t>11 engagement workshops</a:t>
              </a:r>
              <a:r>
                <a:rPr lang="en-US" sz="1200" dirty="0"/>
                <a:t>, both in person and virtual with </a:t>
              </a:r>
              <a:r>
                <a:rPr lang="en-US" sz="1200" dirty="0" err="1"/>
                <a:t>rangatahi</a:t>
              </a:r>
              <a:r>
                <a:rPr lang="en-US" sz="1200" dirty="0"/>
                <a:t> around the motu. </a:t>
              </a:r>
              <a:endParaRPr lang="en-US" sz="1200" dirty="0">
                <a:cs typeface="Calibri"/>
              </a:endParaRPr>
            </a:p>
            <a:p>
              <a:pPr marL="285750" indent="-285750">
                <a:spcBef>
                  <a:spcPts val="600"/>
                </a:spcBef>
                <a:buSzPct val="100000"/>
                <a:buFont typeface="Arial" panose="020B0604020202020204" pitchFamily="34" charset="0"/>
                <a:buChar char="•"/>
              </a:pPr>
              <a:r>
                <a:rPr lang="en-US" sz="1200" dirty="0"/>
                <a:t>We have engaged with approximately </a:t>
              </a:r>
              <a:r>
                <a:rPr lang="en-US" sz="1200" b="1" dirty="0"/>
                <a:t>80 </a:t>
              </a:r>
              <a:r>
                <a:rPr lang="en-US" sz="1200" b="1" dirty="0" err="1"/>
                <a:t>rangatahi</a:t>
              </a:r>
              <a:r>
                <a:rPr lang="en-US" sz="1200" b="1" dirty="0"/>
                <a:t> </a:t>
              </a:r>
              <a:r>
                <a:rPr lang="en-US" sz="1200" dirty="0"/>
                <a:t>to date. </a:t>
              </a:r>
            </a:p>
            <a:p>
              <a:pPr marL="285750" indent="-285750">
                <a:spcBef>
                  <a:spcPts val="600"/>
                </a:spcBef>
                <a:buSzPct val="100000"/>
                <a:buFont typeface="Arial" panose="020B0604020202020204" pitchFamily="34" charset="0"/>
                <a:buChar char="•"/>
              </a:pPr>
              <a:r>
                <a:rPr lang="en-US" sz="1200" dirty="0"/>
                <a:t>Kura, mainstream schools, teen parent units, and </a:t>
              </a:r>
              <a:r>
                <a:rPr lang="en-US" sz="1200" dirty="0" err="1"/>
                <a:t>rangatahi</a:t>
              </a:r>
              <a:r>
                <a:rPr lang="en-US" sz="1200" dirty="0"/>
                <a:t> as part of Non-Government </a:t>
              </a:r>
              <a:r>
                <a:rPr lang="en-US" sz="1200" dirty="0" err="1"/>
                <a:t>Organisations</a:t>
              </a:r>
              <a:r>
                <a:rPr lang="en-US" sz="1200" dirty="0"/>
                <a:t> and youth groups from across Aotearoa were involved.</a:t>
              </a:r>
              <a:endParaRPr lang="en-US" sz="1200" dirty="0">
                <a:cs typeface="Calibri"/>
              </a:endParaRPr>
            </a:p>
          </p:txBody>
        </p:sp>
      </p:grpSp>
      <p:grpSp>
        <p:nvGrpSpPr>
          <p:cNvPr id="60" name="Graphic 4">
            <a:extLst>
              <a:ext uri="{FF2B5EF4-FFF2-40B4-BE49-F238E27FC236}">
                <a16:creationId xmlns:a16="http://schemas.microsoft.com/office/drawing/2014/main" id="{C95870C9-FB03-4561-B7DD-3EB6622CC42D}"/>
              </a:ext>
            </a:extLst>
          </p:cNvPr>
          <p:cNvGrpSpPr>
            <a:grpSpLocks noChangeAspect="1"/>
          </p:cNvGrpSpPr>
          <p:nvPr/>
        </p:nvGrpSpPr>
        <p:grpSpPr>
          <a:xfrm>
            <a:off x="262955" y="3255226"/>
            <a:ext cx="784036" cy="755651"/>
            <a:chOff x="905454" y="2855717"/>
            <a:chExt cx="362309" cy="361971"/>
          </a:xfrm>
          <a:solidFill>
            <a:schemeClr val="accent1"/>
          </a:solidFill>
        </p:grpSpPr>
        <p:sp>
          <p:nvSpPr>
            <p:cNvPr id="61" name="Graphic 4">
              <a:extLst>
                <a:ext uri="{FF2B5EF4-FFF2-40B4-BE49-F238E27FC236}">
                  <a16:creationId xmlns:a16="http://schemas.microsoft.com/office/drawing/2014/main" id="{2091449C-F6D3-4C5A-9415-CFF149A3F784}"/>
                </a:ext>
              </a:extLst>
            </p:cNvPr>
            <p:cNvSpPr/>
            <p:nvPr/>
          </p:nvSpPr>
          <p:spPr>
            <a:xfrm>
              <a:off x="1012165" y="2998719"/>
              <a:ext cx="90098" cy="134063"/>
            </a:xfrm>
            <a:custGeom>
              <a:avLst/>
              <a:gdLst>
                <a:gd name="connsiteX0" fmla="*/ 0 w 90098"/>
                <a:gd name="connsiteY0" fmla="*/ 134064 h 134063"/>
                <a:gd name="connsiteX1" fmla="*/ 90098 w 90098"/>
                <a:gd name="connsiteY1" fmla="*/ 134064 h 134063"/>
                <a:gd name="connsiteX2" fmla="*/ 90098 w 90098"/>
                <a:gd name="connsiteY2" fmla="*/ 0 h 134063"/>
                <a:gd name="connsiteX3" fmla="*/ 0 w 90098"/>
                <a:gd name="connsiteY3" fmla="*/ 0 h 134063"/>
                <a:gd name="connsiteX4" fmla="*/ 0 w 90098"/>
                <a:gd name="connsiteY4" fmla="*/ 134064 h 134063"/>
                <a:gd name="connsiteX5" fmla="*/ 15975 w 90098"/>
                <a:gd name="connsiteY5" fmla="*/ 16598 h 134063"/>
                <a:gd name="connsiteX6" fmla="*/ 74123 w 90098"/>
                <a:gd name="connsiteY6" fmla="*/ 16598 h 134063"/>
                <a:gd name="connsiteX7" fmla="*/ 80513 w 90098"/>
                <a:gd name="connsiteY7" fmla="*/ 22982 h 134063"/>
                <a:gd name="connsiteX8" fmla="*/ 74123 w 90098"/>
                <a:gd name="connsiteY8" fmla="*/ 29366 h 134063"/>
                <a:gd name="connsiteX9" fmla="*/ 15336 w 90098"/>
                <a:gd name="connsiteY9" fmla="*/ 29366 h 134063"/>
                <a:gd name="connsiteX10" fmla="*/ 8946 w 90098"/>
                <a:gd name="connsiteY10" fmla="*/ 22982 h 134063"/>
                <a:gd name="connsiteX11" fmla="*/ 15975 w 90098"/>
                <a:gd name="connsiteY11" fmla="*/ 16598 h 134063"/>
                <a:gd name="connsiteX12" fmla="*/ 15975 w 90098"/>
                <a:gd name="connsiteY12" fmla="*/ 16598 h 134063"/>
                <a:gd name="connsiteX13" fmla="*/ 15975 w 90098"/>
                <a:gd name="connsiteY13" fmla="*/ 45965 h 134063"/>
                <a:gd name="connsiteX14" fmla="*/ 74123 w 90098"/>
                <a:gd name="connsiteY14" fmla="*/ 45965 h 134063"/>
                <a:gd name="connsiteX15" fmla="*/ 80513 w 90098"/>
                <a:gd name="connsiteY15" fmla="*/ 52349 h 134063"/>
                <a:gd name="connsiteX16" fmla="*/ 74123 w 90098"/>
                <a:gd name="connsiteY16" fmla="*/ 58733 h 134063"/>
                <a:gd name="connsiteX17" fmla="*/ 15336 w 90098"/>
                <a:gd name="connsiteY17" fmla="*/ 58733 h 134063"/>
                <a:gd name="connsiteX18" fmla="*/ 8946 w 90098"/>
                <a:gd name="connsiteY18" fmla="*/ 52349 h 134063"/>
                <a:gd name="connsiteX19" fmla="*/ 15975 w 90098"/>
                <a:gd name="connsiteY19" fmla="*/ 45965 h 134063"/>
                <a:gd name="connsiteX20" fmla="*/ 15975 w 90098"/>
                <a:gd name="connsiteY20" fmla="*/ 45965 h 134063"/>
                <a:gd name="connsiteX21" fmla="*/ 15975 w 90098"/>
                <a:gd name="connsiteY21" fmla="*/ 75331 h 134063"/>
                <a:gd name="connsiteX22" fmla="*/ 74123 w 90098"/>
                <a:gd name="connsiteY22" fmla="*/ 75331 h 134063"/>
                <a:gd name="connsiteX23" fmla="*/ 80513 w 90098"/>
                <a:gd name="connsiteY23" fmla="*/ 81715 h 134063"/>
                <a:gd name="connsiteX24" fmla="*/ 74123 w 90098"/>
                <a:gd name="connsiteY24" fmla="*/ 88099 h 134063"/>
                <a:gd name="connsiteX25" fmla="*/ 15336 w 90098"/>
                <a:gd name="connsiteY25" fmla="*/ 88099 h 134063"/>
                <a:gd name="connsiteX26" fmla="*/ 8946 w 90098"/>
                <a:gd name="connsiteY26" fmla="*/ 81715 h 134063"/>
                <a:gd name="connsiteX27" fmla="*/ 15975 w 90098"/>
                <a:gd name="connsiteY27" fmla="*/ 75331 h 134063"/>
                <a:gd name="connsiteX28" fmla="*/ 15975 w 90098"/>
                <a:gd name="connsiteY28" fmla="*/ 75331 h 134063"/>
                <a:gd name="connsiteX29" fmla="*/ 15975 w 90098"/>
                <a:gd name="connsiteY29" fmla="*/ 104697 h 134063"/>
                <a:gd name="connsiteX30" fmla="*/ 74123 w 90098"/>
                <a:gd name="connsiteY30" fmla="*/ 104697 h 134063"/>
                <a:gd name="connsiteX31" fmla="*/ 80513 w 90098"/>
                <a:gd name="connsiteY31" fmla="*/ 111081 h 134063"/>
                <a:gd name="connsiteX32" fmla="*/ 74123 w 90098"/>
                <a:gd name="connsiteY32" fmla="*/ 117465 h 134063"/>
                <a:gd name="connsiteX33" fmla="*/ 15336 w 90098"/>
                <a:gd name="connsiteY33" fmla="*/ 117465 h 134063"/>
                <a:gd name="connsiteX34" fmla="*/ 8946 w 90098"/>
                <a:gd name="connsiteY34" fmla="*/ 111081 h 134063"/>
                <a:gd name="connsiteX35" fmla="*/ 15975 w 90098"/>
                <a:gd name="connsiteY35" fmla="*/ 104697 h 134063"/>
                <a:gd name="connsiteX36" fmla="*/ 15975 w 90098"/>
                <a:gd name="connsiteY36" fmla="*/ 104697 h 13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098" h="134063">
                  <a:moveTo>
                    <a:pt x="0" y="134064"/>
                  </a:moveTo>
                  <a:lnTo>
                    <a:pt x="90098" y="134064"/>
                  </a:lnTo>
                  <a:lnTo>
                    <a:pt x="90098" y="0"/>
                  </a:lnTo>
                  <a:lnTo>
                    <a:pt x="0" y="0"/>
                  </a:lnTo>
                  <a:lnTo>
                    <a:pt x="0" y="134064"/>
                  </a:lnTo>
                  <a:close/>
                  <a:moveTo>
                    <a:pt x="15975" y="16598"/>
                  </a:moveTo>
                  <a:lnTo>
                    <a:pt x="74123" y="16598"/>
                  </a:lnTo>
                  <a:cubicBezTo>
                    <a:pt x="77957" y="16598"/>
                    <a:pt x="80513" y="19152"/>
                    <a:pt x="80513" y="22982"/>
                  </a:cubicBezTo>
                  <a:cubicBezTo>
                    <a:pt x="80513" y="26813"/>
                    <a:pt x="77957" y="29366"/>
                    <a:pt x="74123" y="29366"/>
                  </a:cubicBezTo>
                  <a:lnTo>
                    <a:pt x="15336" y="29366"/>
                  </a:lnTo>
                  <a:cubicBezTo>
                    <a:pt x="11502" y="29366"/>
                    <a:pt x="8946" y="26813"/>
                    <a:pt x="8946" y="22982"/>
                  </a:cubicBezTo>
                  <a:cubicBezTo>
                    <a:pt x="8946" y="19152"/>
                    <a:pt x="12141" y="16598"/>
                    <a:pt x="15975" y="16598"/>
                  </a:cubicBezTo>
                  <a:lnTo>
                    <a:pt x="15975" y="16598"/>
                  </a:lnTo>
                  <a:close/>
                  <a:moveTo>
                    <a:pt x="15975" y="45965"/>
                  </a:moveTo>
                  <a:lnTo>
                    <a:pt x="74123" y="45965"/>
                  </a:lnTo>
                  <a:cubicBezTo>
                    <a:pt x="77957" y="45965"/>
                    <a:pt x="80513" y="48518"/>
                    <a:pt x="80513" y="52349"/>
                  </a:cubicBezTo>
                  <a:cubicBezTo>
                    <a:pt x="80513" y="56179"/>
                    <a:pt x="77957" y="58733"/>
                    <a:pt x="74123" y="58733"/>
                  </a:cubicBezTo>
                  <a:lnTo>
                    <a:pt x="15336" y="58733"/>
                  </a:lnTo>
                  <a:cubicBezTo>
                    <a:pt x="11502" y="58733"/>
                    <a:pt x="8946" y="56179"/>
                    <a:pt x="8946" y="52349"/>
                  </a:cubicBezTo>
                  <a:cubicBezTo>
                    <a:pt x="8946" y="48518"/>
                    <a:pt x="12141" y="45965"/>
                    <a:pt x="15975" y="45965"/>
                  </a:cubicBezTo>
                  <a:lnTo>
                    <a:pt x="15975" y="45965"/>
                  </a:lnTo>
                  <a:close/>
                  <a:moveTo>
                    <a:pt x="15975" y="75331"/>
                  </a:moveTo>
                  <a:lnTo>
                    <a:pt x="74123" y="75331"/>
                  </a:lnTo>
                  <a:cubicBezTo>
                    <a:pt x="77957" y="75331"/>
                    <a:pt x="80513" y="77884"/>
                    <a:pt x="80513" y="81715"/>
                  </a:cubicBezTo>
                  <a:cubicBezTo>
                    <a:pt x="80513" y="85545"/>
                    <a:pt x="77957" y="88099"/>
                    <a:pt x="74123" y="88099"/>
                  </a:cubicBezTo>
                  <a:lnTo>
                    <a:pt x="15336" y="88099"/>
                  </a:lnTo>
                  <a:cubicBezTo>
                    <a:pt x="11502" y="88099"/>
                    <a:pt x="8946" y="85545"/>
                    <a:pt x="8946" y="81715"/>
                  </a:cubicBezTo>
                  <a:cubicBezTo>
                    <a:pt x="8946" y="77884"/>
                    <a:pt x="12141" y="75331"/>
                    <a:pt x="15975" y="75331"/>
                  </a:cubicBezTo>
                  <a:lnTo>
                    <a:pt x="15975" y="75331"/>
                  </a:lnTo>
                  <a:close/>
                  <a:moveTo>
                    <a:pt x="15975" y="104697"/>
                  </a:moveTo>
                  <a:lnTo>
                    <a:pt x="74123" y="104697"/>
                  </a:lnTo>
                  <a:cubicBezTo>
                    <a:pt x="77957" y="104697"/>
                    <a:pt x="80513" y="107251"/>
                    <a:pt x="80513" y="111081"/>
                  </a:cubicBezTo>
                  <a:cubicBezTo>
                    <a:pt x="80513" y="114912"/>
                    <a:pt x="77957" y="117465"/>
                    <a:pt x="74123" y="117465"/>
                  </a:cubicBezTo>
                  <a:lnTo>
                    <a:pt x="15336" y="117465"/>
                  </a:lnTo>
                  <a:cubicBezTo>
                    <a:pt x="11502" y="117465"/>
                    <a:pt x="8946" y="114912"/>
                    <a:pt x="8946" y="111081"/>
                  </a:cubicBezTo>
                  <a:cubicBezTo>
                    <a:pt x="8946" y="107251"/>
                    <a:pt x="12141" y="104697"/>
                    <a:pt x="15975" y="104697"/>
                  </a:cubicBezTo>
                  <a:lnTo>
                    <a:pt x="15975" y="104697"/>
                  </a:lnTo>
                  <a:close/>
                </a:path>
              </a:pathLst>
            </a:custGeom>
            <a:grpFill/>
            <a:ln w="6390" cap="flat">
              <a:noFill/>
              <a:prstDash val="solid"/>
              <a:miter/>
            </a:ln>
          </p:spPr>
          <p:txBody>
            <a:bodyPr rtlCol="0" anchor="ctr"/>
            <a:lstStyle/>
            <a:p>
              <a:endParaRPr lang="en-US">
                <a:solidFill>
                  <a:schemeClr val="accent1"/>
                </a:solidFill>
              </a:endParaRPr>
            </a:p>
          </p:txBody>
        </p:sp>
        <p:sp>
          <p:nvSpPr>
            <p:cNvPr id="62" name="Graphic 4">
              <a:extLst>
                <a:ext uri="{FF2B5EF4-FFF2-40B4-BE49-F238E27FC236}">
                  <a16:creationId xmlns:a16="http://schemas.microsoft.com/office/drawing/2014/main" id="{D2ADCF28-4865-4ED9-BD16-39516ED22688}"/>
                </a:ext>
              </a:extLst>
            </p:cNvPr>
            <p:cNvSpPr/>
            <p:nvPr/>
          </p:nvSpPr>
          <p:spPr>
            <a:xfrm>
              <a:off x="905454" y="2855717"/>
              <a:ext cx="362309" cy="361971"/>
            </a:xfrm>
            <a:custGeom>
              <a:avLst/>
              <a:gdLst>
                <a:gd name="connsiteX0" fmla="*/ 180835 w 362309"/>
                <a:gd name="connsiteY0" fmla="*/ 0 h 361971"/>
                <a:gd name="connsiteX1" fmla="*/ 0 w 362309"/>
                <a:gd name="connsiteY1" fmla="*/ 181305 h 361971"/>
                <a:gd name="connsiteX2" fmla="*/ 181474 w 362309"/>
                <a:gd name="connsiteY2" fmla="*/ 361972 h 361971"/>
                <a:gd name="connsiteX3" fmla="*/ 362309 w 362309"/>
                <a:gd name="connsiteY3" fmla="*/ 180667 h 361971"/>
                <a:gd name="connsiteX4" fmla="*/ 180835 w 362309"/>
                <a:gd name="connsiteY4" fmla="*/ 0 h 361971"/>
                <a:gd name="connsiteX5" fmla="*/ 180835 w 362309"/>
                <a:gd name="connsiteY5" fmla="*/ 0 h 361971"/>
                <a:gd name="connsiteX6" fmla="*/ 208951 w 362309"/>
                <a:gd name="connsiteY6" fmla="*/ 283449 h 361971"/>
                <a:gd name="connsiteX7" fmla="*/ 202561 w 362309"/>
                <a:gd name="connsiteY7" fmla="*/ 289833 h 361971"/>
                <a:gd name="connsiteX8" fmla="*/ 100322 w 362309"/>
                <a:gd name="connsiteY8" fmla="*/ 289833 h 361971"/>
                <a:gd name="connsiteX9" fmla="*/ 93932 w 362309"/>
                <a:gd name="connsiteY9" fmla="*/ 283449 h 361971"/>
                <a:gd name="connsiteX10" fmla="*/ 93932 w 362309"/>
                <a:gd name="connsiteY10" fmla="*/ 136617 h 361971"/>
                <a:gd name="connsiteX11" fmla="*/ 100322 w 362309"/>
                <a:gd name="connsiteY11" fmla="*/ 130233 h 361971"/>
                <a:gd name="connsiteX12" fmla="*/ 203200 w 362309"/>
                <a:gd name="connsiteY12" fmla="*/ 130233 h 361971"/>
                <a:gd name="connsiteX13" fmla="*/ 209590 w 362309"/>
                <a:gd name="connsiteY13" fmla="*/ 136617 h 361971"/>
                <a:gd name="connsiteX14" fmla="*/ 208951 w 362309"/>
                <a:gd name="connsiteY14" fmla="*/ 283449 h 361971"/>
                <a:gd name="connsiteX15" fmla="*/ 238345 w 362309"/>
                <a:gd name="connsiteY15" fmla="*/ 254082 h 361971"/>
                <a:gd name="connsiteX16" fmla="*/ 231955 w 362309"/>
                <a:gd name="connsiteY16" fmla="*/ 260466 h 361971"/>
                <a:gd name="connsiteX17" fmla="*/ 225565 w 362309"/>
                <a:gd name="connsiteY17" fmla="*/ 254082 h 361971"/>
                <a:gd name="connsiteX18" fmla="*/ 225565 w 362309"/>
                <a:gd name="connsiteY18" fmla="*/ 113635 h 361971"/>
                <a:gd name="connsiteX19" fmla="*/ 129716 w 362309"/>
                <a:gd name="connsiteY19" fmla="*/ 113635 h 361971"/>
                <a:gd name="connsiteX20" fmla="*/ 123326 w 362309"/>
                <a:gd name="connsiteY20" fmla="*/ 107251 h 361971"/>
                <a:gd name="connsiteX21" fmla="*/ 129716 w 362309"/>
                <a:gd name="connsiteY21" fmla="*/ 100867 h 361971"/>
                <a:gd name="connsiteX22" fmla="*/ 232594 w 362309"/>
                <a:gd name="connsiteY22" fmla="*/ 100867 h 361971"/>
                <a:gd name="connsiteX23" fmla="*/ 238984 w 362309"/>
                <a:gd name="connsiteY23" fmla="*/ 107251 h 361971"/>
                <a:gd name="connsiteX24" fmla="*/ 238345 w 362309"/>
                <a:gd name="connsiteY24" fmla="*/ 254082 h 361971"/>
                <a:gd name="connsiteX25" fmla="*/ 267738 w 362309"/>
                <a:gd name="connsiteY25" fmla="*/ 224716 h 361971"/>
                <a:gd name="connsiteX26" fmla="*/ 261348 w 362309"/>
                <a:gd name="connsiteY26" fmla="*/ 231100 h 361971"/>
                <a:gd name="connsiteX27" fmla="*/ 254959 w 362309"/>
                <a:gd name="connsiteY27" fmla="*/ 224716 h 361971"/>
                <a:gd name="connsiteX28" fmla="*/ 254959 w 362309"/>
                <a:gd name="connsiteY28" fmla="*/ 84268 h 361971"/>
                <a:gd name="connsiteX29" fmla="*/ 159110 w 362309"/>
                <a:gd name="connsiteY29" fmla="*/ 84268 h 361971"/>
                <a:gd name="connsiteX30" fmla="*/ 152720 w 362309"/>
                <a:gd name="connsiteY30" fmla="*/ 77884 h 361971"/>
                <a:gd name="connsiteX31" fmla="*/ 159110 w 362309"/>
                <a:gd name="connsiteY31" fmla="*/ 71500 h 361971"/>
                <a:gd name="connsiteX32" fmla="*/ 261987 w 362309"/>
                <a:gd name="connsiteY32" fmla="*/ 71500 h 361971"/>
                <a:gd name="connsiteX33" fmla="*/ 268377 w 362309"/>
                <a:gd name="connsiteY33" fmla="*/ 77884 h 361971"/>
                <a:gd name="connsiteX34" fmla="*/ 267738 w 362309"/>
                <a:gd name="connsiteY34" fmla="*/ 224716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2309" h="361971">
                  <a:moveTo>
                    <a:pt x="180835" y="0"/>
                  </a:moveTo>
                  <a:cubicBezTo>
                    <a:pt x="80513" y="0"/>
                    <a:pt x="0" y="81076"/>
                    <a:pt x="0" y="181305"/>
                  </a:cubicBezTo>
                  <a:cubicBezTo>
                    <a:pt x="0" y="281533"/>
                    <a:pt x="81152" y="361972"/>
                    <a:pt x="181474" y="361972"/>
                  </a:cubicBezTo>
                  <a:cubicBezTo>
                    <a:pt x="281157" y="361972"/>
                    <a:pt x="362309" y="280895"/>
                    <a:pt x="362309" y="180667"/>
                  </a:cubicBezTo>
                  <a:cubicBezTo>
                    <a:pt x="362309" y="80438"/>
                    <a:pt x="281157" y="0"/>
                    <a:pt x="180835" y="0"/>
                  </a:cubicBezTo>
                  <a:cubicBezTo>
                    <a:pt x="180835" y="0"/>
                    <a:pt x="180835" y="0"/>
                    <a:pt x="180835" y="0"/>
                  </a:cubicBezTo>
                  <a:close/>
                  <a:moveTo>
                    <a:pt x="208951" y="283449"/>
                  </a:moveTo>
                  <a:cubicBezTo>
                    <a:pt x="208951" y="287279"/>
                    <a:pt x="206395" y="289833"/>
                    <a:pt x="202561" y="289833"/>
                  </a:cubicBezTo>
                  <a:lnTo>
                    <a:pt x="100322" y="289833"/>
                  </a:lnTo>
                  <a:cubicBezTo>
                    <a:pt x="96488" y="289833"/>
                    <a:pt x="93932" y="287279"/>
                    <a:pt x="93932" y="283449"/>
                  </a:cubicBezTo>
                  <a:lnTo>
                    <a:pt x="93932" y="136617"/>
                  </a:lnTo>
                  <a:cubicBezTo>
                    <a:pt x="93932" y="132787"/>
                    <a:pt x="96488" y="130233"/>
                    <a:pt x="100322" y="130233"/>
                  </a:cubicBezTo>
                  <a:lnTo>
                    <a:pt x="203200" y="130233"/>
                  </a:lnTo>
                  <a:cubicBezTo>
                    <a:pt x="207034" y="130233"/>
                    <a:pt x="209590" y="132787"/>
                    <a:pt x="209590" y="136617"/>
                  </a:cubicBezTo>
                  <a:lnTo>
                    <a:pt x="208951" y="283449"/>
                  </a:lnTo>
                  <a:close/>
                  <a:moveTo>
                    <a:pt x="238345" y="254082"/>
                  </a:moveTo>
                  <a:cubicBezTo>
                    <a:pt x="238345" y="257913"/>
                    <a:pt x="235789" y="260466"/>
                    <a:pt x="231955" y="260466"/>
                  </a:cubicBezTo>
                  <a:cubicBezTo>
                    <a:pt x="228121" y="260466"/>
                    <a:pt x="225565" y="257913"/>
                    <a:pt x="225565" y="254082"/>
                  </a:cubicBezTo>
                  <a:lnTo>
                    <a:pt x="225565" y="113635"/>
                  </a:lnTo>
                  <a:lnTo>
                    <a:pt x="129716" y="113635"/>
                  </a:lnTo>
                  <a:cubicBezTo>
                    <a:pt x="125882" y="113635"/>
                    <a:pt x="123326" y="111081"/>
                    <a:pt x="123326" y="107251"/>
                  </a:cubicBezTo>
                  <a:cubicBezTo>
                    <a:pt x="123326" y="103420"/>
                    <a:pt x="125882" y="100867"/>
                    <a:pt x="129716" y="100867"/>
                  </a:cubicBezTo>
                  <a:lnTo>
                    <a:pt x="232594" y="100867"/>
                  </a:lnTo>
                  <a:cubicBezTo>
                    <a:pt x="236428" y="100867"/>
                    <a:pt x="238984" y="103420"/>
                    <a:pt x="238984" y="107251"/>
                  </a:cubicBezTo>
                  <a:lnTo>
                    <a:pt x="238345" y="254082"/>
                  </a:lnTo>
                  <a:close/>
                  <a:moveTo>
                    <a:pt x="267738" y="224716"/>
                  </a:moveTo>
                  <a:cubicBezTo>
                    <a:pt x="267738" y="228546"/>
                    <a:pt x="265182" y="231100"/>
                    <a:pt x="261348" y="231100"/>
                  </a:cubicBezTo>
                  <a:cubicBezTo>
                    <a:pt x="257514" y="231100"/>
                    <a:pt x="254959" y="228546"/>
                    <a:pt x="254959" y="224716"/>
                  </a:cubicBezTo>
                  <a:lnTo>
                    <a:pt x="254959" y="84268"/>
                  </a:lnTo>
                  <a:lnTo>
                    <a:pt x="159110" y="84268"/>
                  </a:lnTo>
                  <a:cubicBezTo>
                    <a:pt x="155275" y="84268"/>
                    <a:pt x="152720" y="81715"/>
                    <a:pt x="152720" y="77884"/>
                  </a:cubicBezTo>
                  <a:cubicBezTo>
                    <a:pt x="152720" y="74054"/>
                    <a:pt x="155275" y="71500"/>
                    <a:pt x="159110" y="71500"/>
                  </a:cubicBezTo>
                  <a:lnTo>
                    <a:pt x="261987" y="71500"/>
                  </a:lnTo>
                  <a:cubicBezTo>
                    <a:pt x="265821" y="71500"/>
                    <a:pt x="268377" y="74054"/>
                    <a:pt x="268377" y="77884"/>
                  </a:cubicBezTo>
                  <a:lnTo>
                    <a:pt x="267738" y="224716"/>
                  </a:lnTo>
                  <a:close/>
                </a:path>
              </a:pathLst>
            </a:custGeom>
            <a:grpFill/>
            <a:ln w="6390" cap="flat">
              <a:noFill/>
              <a:prstDash val="solid"/>
              <a:miter/>
            </a:ln>
          </p:spPr>
          <p:txBody>
            <a:bodyPr rtlCol="0" anchor="ctr"/>
            <a:lstStyle/>
            <a:p>
              <a:endParaRPr lang="en-US">
                <a:solidFill>
                  <a:schemeClr val="accent1"/>
                </a:solidFill>
              </a:endParaRPr>
            </a:p>
          </p:txBody>
        </p:sp>
      </p:grpSp>
      <p:grpSp>
        <p:nvGrpSpPr>
          <p:cNvPr id="72" name="Graphic 4">
            <a:extLst>
              <a:ext uri="{FF2B5EF4-FFF2-40B4-BE49-F238E27FC236}">
                <a16:creationId xmlns:a16="http://schemas.microsoft.com/office/drawing/2014/main" id="{903C0304-C17E-46A7-B21B-8A76272465C6}"/>
              </a:ext>
            </a:extLst>
          </p:cNvPr>
          <p:cNvGrpSpPr>
            <a:grpSpLocks noChangeAspect="1"/>
          </p:cNvGrpSpPr>
          <p:nvPr/>
        </p:nvGrpSpPr>
        <p:grpSpPr>
          <a:xfrm>
            <a:off x="3265129" y="2399564"/>
            <a:ext cx="799508" cy="755650"/>
            <a:chOff x="9278827" y="2855717"/>
            <a:chExt cx="362309" cy="361971"/>
          </a:xfrm>
          <a:solidFill>
            <a:schemeClr val="accent4"/>
          </a:solidFill>
        </p:grpSpPr>
        <p:sp>
          <p:nvSpPr>
            <p:cNvPr id="73" name="Graphic 4">
              <a:extLst>
                <a:ext uri="{FF2B5EF4-FFF2-40B4-BE49-F238E27FC236}">
                  <a16:creationId xmlns:a16="http://schemas.microsoft.com/office/drawing/2014/main" id="{0A394168-B06F-4FD5-BCD7-23B661FB350D}"/>
                </a:ext>
              </a:extLst>
            </p:cNvPr>
            <p:cNvSpPr/>
            <p:nvPr/>
          </p:nvSpPr>
          <p:spPr>
            <a:xfrm>
              <a:off x="9393207" y="2954669"/>
              <a:ext cx="133549" cy="179389"/>
            </a:xfrm>
            <a:custGeom>
              <a:avLst/>
              <a:gdLst>
                <a:gd name="connsiteX0" fmla="*/ 103517 w 133549"/>
                <a:gd name="connsiteY0" fmla="*/ 8938 h 179389"/>
                <a:gd name="connsiteX1" fmla="*/ 97127 w 133549"/>
                <a:gd name="connsiteY1" fmla="*/ 15322 h 179389"/>
                <a:gd name="connsiteX2" fmla="*/ 36422 w 133549"/>
                <a:gd name="connsiteY2" fmla="*/ 15322 h 179389"/>
                <a:gd name="connsiteX3" fmla="*/ 30032 w 133549"/>
                <a:gd name="connsiteY3" fmla="*/ 8938 h 179389"/>
                <a:gd name="connsiteX4" fmla="*/ 30032 w 133549"/>
                <a:gd name="connsiteY4" fmla="*/ 0 h 179389"/>
                <a:gd name="connsiteX5" fmla="*/ 0 w 133549"/>
                <a:gd name="connsiteY5" fmla="*/ 0 h 179389"/>
                <a:gd name="connsiteX6" fmla="*/ 0 w 133549"/>
                <a:gd name="connsiteY6" fmla="*/ 179390 h 179389"/>
                <a:gd name="connsiteX7" fmla="*/ 133550 w 133549"/>
                <a:gd name="connsiteY7" fmla="*/ 179390 h 179389"/>
                <a:gd name="connsiteX8" fmla="*/ 133550 w 133549"/>
                <a:gd name="connsiteY8" fmla="*/ 0 h 179389"/>
                <a:gd name="connsiteX9" fmla="*/ 103517 w 133549"/>
                <a:gd name="connsiteY9" fmla="*/ 0 h 179389"/>
                <a:gd name="connsiteX10" fmla="*/ 103517 w 133549"/>
                <a:gd name="connsiteY10" fmla="*/ 8938 h 17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49" h="179389">
                  <a:moveTo>
                    <a:pt x="103517" y="8938"/>
                  </a:moveTo>
                  <a:cubicBezTo>
                    <a:pt x="103517" y="12768"/>
                    <a:pt x="100961" y="15322"/>
                    <a:pt x="97127" y="15322"/>
                  </a:cubicBezTo>
                  <a:lnTo>
                    <a:pt x="36422" y="15322"/>
                  </a:lnTo>
                  <a:cubicBezTo>
                    <a:pt x="32589" y="15322"/>
                    <a:pt x="30032" y="12768"/>
                    <a:pt x="30032" y="8938"/>
                  </a:cubicBezTo>
                  <a:lnTo>
                    <a:pt x="30032" y="0"/>
                  </a:lnTo>
                  <a:lnTo>
                    <a:pt x="0" y="0"/>
                  </a:lnTo>
                  <a:lnTo>
                    <a:pt x="0" y="179390"/>
                  </a:lnTo>
                  <a:lnTo>
                    <a:pt x="133550" y="179390"/>
                  </a:lnTo>
                  <a:lnTo>
                    <a:pt x="133550" y="0"/>
                  </a:lnTo>
                  <a:lnTo>
                    <a:pt x="103517" y="0"/>
                  </a:lnTo>
                  <a:lnTo>
                    <a:pt x="103517" y="8938"/>
                  </a:lnTo>
                  <a:close/>
                </a:path>
              </a:pathLst>
            </a:custGeom>
            <a:grpFill/>
            <a:ln w="6390" cap="flat">
              <a:noFill/>
              <a:prstDash val="solid"/>
              <a:miter/>
            </a:ln>
          </p:spPr>
          <p:txBody>
            <a:bodyPr rtlCol="0" anchor="ctr"/>
            <a:lstStyle/>
            <a:p>
              <a:endParaRPr lang="en-US">
                <a:solidFill>
                  <a:schemeClr val="accent1"/>
                </a:solidFill>
              </a:endParaRPr>
            </a:p>
          </p:txBody>
        </p:sp>
        <p:sp>
          <p:nvSpPr>
            <p:cNvPr id="74" name="Graphic 4">
              <a:extLst>
                <a:ext uri="{FF2B5EF4-FFF2-40B4-BE49-F238E27FC236}">
                  <a16:creationId xmlns:a16="http://schemas.microsoft.com/office/drawing/2014/main" id="{6AA20ACE-B554-497E-A827-2FEB33AD34E4}"/>
                </a:ext>
              </a:extLst>
            </p:cNvPr>
            <p:cNvSpPr/>
            <p:nvPr/>
          </p:nvSpPr>
          <p:spPr>
            <a:xfrm>
              <a:off x="9278827" y="2855717"/>
              <a:ext cx="362309" cy="361971"/>
            </a:xfrm>
            <a:custGeom>
              <a:avLst/>
              <a:gdLst>
                <a:gd name="connsiteX0" fmla="*/ 181474 w 362309"/>
                <a:gd name="connsiteY0" fmla="*/ 0 h 361971"/>
                <a:gd name="connsiteX1" fmla="*/ 0 w 362309"/>
                <a:gd name="connsiteY1" fmla="*/ 180667 h 361971"/>
                <a:gd name="connsiteX2" fmla="*/ 180836 w 362309"/>
                <a:gd name="connsiteY2" fmla="*/ 361972 h 361971"/>
                <a:gd name="connsiteX3" fmla="*/ 362310 w 362309"/>
                <a:gd name="connsiteY3" fmla="*/ 181305 h 361971"/>
                <a:gd name="connsiteX4" fmla="*/ 362310 w 362309"/>
                <a:gd name="connsiteY4" fmla="*/ 181305 h 361971"/>
                <a:gd name="connsiteX5" fmla="*/ 181474 w 362309"/>
                <a:gd name="connsiteY5" fmla="*/ 0 h 361971"/>
                <a:gd name="connsiteX6" fmla="*/ 260710 w 362309"/>
                <a:gd name="connsiteY6" fmla="*/ 284725 h 361971"/>
                <a:gd name="connsiteX7" fmla="*/ 254320 w 362309"/>
                <a:gd name="connsiteY7" fmla="*/ 291109 h 361971"/>
                <a:gd name="connsiteX8" fmla="*/ 107990 w 362309"/>
                <a:gd name="connsiteY8" fmla="*/ 291109 h 361971"/>
                <a:gd name="connsiteX9" fmla="*/ 101600 w 362309"/>
                <a:gd name="connsiteY9" fmla="*/ 284725 h 361971"/>
                <a:gd name="connsiteX10" fmla="*/ 101600 w 362309"/>
                <a:gd name="connsiteY10" fmla="*/ 92568 h 361971"/>
                <a:gd name="connsiteX11" fmla="*/ 107990 w 362309"/>
                <a:gd name="connsiteY11" fmla="*/ 86184 h 361971"/>
                <a:gd name="connsiteX12" fmla="*/ 144412 w 362309"/>
                <a:gd name="connsiteY12" fmla="*/ 86184 h 361971"/>
                <a:gd name="connsiteX13" fmla="*/ 144412 w 362309"/>
                <a:gd name="connsiteY13" fmla="*/ 76608 h 361971"/>
                <a:gd name="connsiteX14" fmla="*/ 150802 w 362309"/>
                <a:gd name="connsiteY14" fmla="*/ 70224 h 361971"/>
                <a:gd name="connsiteX15" fmla="*/ 211507 w 362309"/>
                <a:gd name="connsiteY15" fmla="*/ 70224 h 361971"/>
                <a:gd name="connsiteX16" fmla="*/ 217897 w 362309"/>
                <a:gd name="connsiteY16" fmla="*/ 76608 h 361971"/>
                <a:gd name="connsiteX17" fmla="*/ 217897 w 362309"/>
                <a:gd name="connsiteY17" fmla="*/ 86184 h 361971"/>
                <a:gd name="connsiteX18" fmla="*/ 254320 w 362309"/>
                <a:gd name="connsiteY18" fmla="*/ 86184 h 361971"/>
                <a:gd name="connsiteX19" fmla="*/ 260710 w 362309"/>
                <a:gd name="connsiteY19" fmla="*/ 92568 h 361971"/>
                <a:gd name="connsiteX20" fmla="*/ 260710 w 362309"/>
                <a:gd name="connsiteY20" fmla="*/ 28472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309" h="361971">
                  <a:moveTo>
                    <a:pt x="181474" y="0"/>
                  </a:moveTo>
                  <a:cubicBezTo>
                    <a:pt x="81153" y="0"/>
                    <a:pt x="0" y="81076"/>
                    <a:pt x="0" y="180667"/>
                  </a:cubicBezTo>
                  <a:cubicBezTo>
                    <a:pt x="0" y="280895"/>
                    <a:pt x="81153" y="361972"/>
                    <a:pt x="180836" y="361972"/>
                  </a:cubicBezTo>
                  <a:cubicBezTo>
                    <a:pt x="281157" y="361972"/>
                    <a:pt x="362310" y="280895"/>
                    <a:pt x="362310" y="181305"/>
                  </a:cubicBezTo>
                  <a:cubicBezTo>
                    <a:pt x="362310" y="181305"/>
                    <a:pt x="362310" y="181305"/>
                    <a:pt x="362310" y="181305"/>
                  </a:cubicBezTo>
                  <a:cubicBezTo>
                    <a:pt x="362310" y="81076"/>
                    <a:pt x="281157" y="0"/>
                    <a:pt x="181474" y="0"/>
                  </a:cubicBezTo>
                  <a:close/>
                  <a:moveTo>
                    <a:pt x="260710" y="284725"/>
                  </a:moveTo>
                  <a:cubicBezTo>
                    <a:pt x="260710" y="288556"/>
                    <a:pt x="258154" y="291109"/>
                    <a:pt x="254320" y="291109"/>
                  </a:cubicBezTo>
                  <a:lnTo>
                    <a:pt x="107990" y="291109"/>
                  </a:lnTo>
                  <a:cubicBezTo>
                    <a:pt x="104156" y="291109"/>
                    <a:pt x="101600" y="288556"/>
                    <a:pt x="101600" y="284725"/>
                  </a:cubicBezTo>
                  <a:lnTo>
                    <a:pt x="101600" y="92568"/>
                  </a:lnTo>
                  <a:cubicBezTo>
                    <a:pt x="101600" y="88737"/>
                    <a:pt x="104156" y="86184"/>
                    <a:pt x="107990" y="86184"/>
                  </a:cubicBezTo>
                  <a:lnTo>
                    <a:pt x="144412" y="86184"/>
                  </a:lnTo>
                  <a:lnTo>
                    <a:pt x="144412" y="76608"/>
                  </a:lnTo>
                  <a:cubicBezTo>
                    <a:pt x="144412" y="72777"/>
                    <a:pt x="146969" y="70224"/>
                    <a:pt x="150802" y="70224"/>
                  </a:cubicBezTo>
                  <a:lnTo>
                    <a:pt x="211507" y="70224"/>
                  </a:lnTo>
                  <a:cubicBezTo>
                    <a:pt x="215341" y="70224"/>
                    <a:pt x="217897" y="72777"/>
                    <a:pt x="217897" y="76608"/>
                  </a:cubicBezTo>
                  <a:lnTo>
                    <a:pt x="217897" y="86184"/>
                  </a:lnTo>
                  <a:lnTo>
                    <a:pt x="254320" y="86184"/>
                  </a:lnTo>
                  <a:cubicBezTo>
                    <a:pt x="258154" y="86184"/>
                    <a:pt x="260710" y="88737"/>
                    <a:pt x="260710" y="92568"/>
                  </a:cubicBezTo>
                  <a:lnTo>
                    <a:pt x="260710" y="284725"/>
                  </a:lnTo>
                  <a:close/>
                </a:path>
              </a:pathLst>
            </a:custGeom>
            <a:grpFill/>
            <a:ln w="6390" cap="flat">
              <a:noFill/>
              <a:prstDash val="solid"/>
              <a:miter/>
            </a:ln>
          </p:spPr>
          <p:txBody>
            <a:bodyPr rtlCol="0" anchor="ctr"/>
            <a:lstStyle/>
            <a:p>
              <a:endParaRPr lang="en-US">
                <a:solidFill>
                  <a:schemeClr val="accent1"/>
                </a:solidFill>
              </a:endParaRPr>
            </a:p>
          </p:txBody>
        </p:sp>
        <p:sp>
          <p:nvSpPr>
            <p:cNvPr id="75" name="Graphic 4">
              <a:extLst>
                <a:ext uri="{FF2B5EF4-FFF2-40B4-BE49-F238E27FC236}">
                  <a16:creationId xmlns:a16="http://schemas.microsoft.com/office/drawing/2014/main" id="{DFD25FBE-52F0-471B-979E-788DBF6D89F7}"/>
                </a:ext>
              </a:extLst>
            </p:cNvPr>
            <p:cNvSpPr/>
            <p:nvPr/>
          </p:nvSpPr>
          <p:spPr>
            <a:xfrm>
              <a:off x="9436020" y="2938709"/>
              <a:ext cx="47924" cy="18513"/>
            </a:xfrm>
            <a:custGeom>
              <a:avLst/>
              <a:gdLst>
                <a:gd name="connsiteX0" fmla="*/ 0 w 47924"/>
                <a:gd name="connsiteY0" fmla="*/ 0 h 18513"/>
                <a:gd name="connsiteX1" fmla="*/ 47924 w 47924"/>
                <a:gd name="connsiteY1" fmla="*/ 0 h 18513"/>
                <a:gd name="connsiteX2" fmla="*/ 47924 w 47924"/>
                <a:gd name="connsiteY2" fmla="*/ 18514 h 18513"/>
                <a:gd name="connsiteX3" fmla="*/ 0 w 47924"/>
                <a:gd name="connsiteY3" fmla="*/ 18514 h 18513"/>
              </a:gdLst>
              <a:ahLst/>
              <a:cxnLst>
                <a:cxn ang="0">
                  <a:pos x="connsiteX0" y="connsiteY0"/>
                </a:cxn>
                <a:cxn ang="0">
                  <a:pos x="connsiteX1" y="connsiteY1"/>
                </a:cxn>
                <a:cxn ang="0">
                  <a:pos x="connsiteX2" y="connsiteY2"/>
                </a:cxn>
                <a:cxn ang="0">
                  <a:pos x="connsiteX3" y="connsiteY3"/>
                </a:cxn>
              </a:cxnLst>
              <a:rect l="l" t="t" r="r" b="b"/>
              <a:pathLst>
                <a:path w="47924" h="18513">
                  <a:moveTo>
                    <a:pt x="0" y="0"/>
                  </a:moveTo>
                  <a:lnTo>
                    <a:pt x="47924" y="0"/>
                  </a:lnTo>
                  <a:lnTo>
                    <a:pt x="47924" y="18514"/>
                  </a:lnTo>
                  <a:lnTo>
                    <a:pt x="0" y="18514"/>
                  </a:lnTo>
                  <a:close/>
                </a:path>
              </a:pathLst>
            </a:custGeom>
            <a:grpFill/>
            <a:ln w="6390" cap="flat">
              <a:noFill/>
              <a:prstDash val="solid"/>
              <a:miter/>
            </a:ln>
          </p:spPr>
          <p:txBody>
            <a:bodyPr rtlCol="0" anchor="ctr"/>
            <a:lstStyle/>
            <a:p>
              <a:endParaRPr lang="en-US">
                <a:solidFill>
                  <a:schemeClr val="accent1"/>
                </a:solidFill>
              </a:endParaRPr>
            </a:p>
          </p:txBody>
        </p:sp>
      </p:grpSp>
      <p:sp>
        <p:nvSpPr>
          <p:cNvPr id="76" name="Graphic 4">
            <a:extLst>
              <a:ext uri="{FF2B5EF4-FFF2-40B4-BE49-F238E27FC236}">
                <a16:creationId xmlns:a16="http://schemas.microsoft.com/office/drawing/2014/main" id="{6D2C37FF-9071-48A1-8A79-B0DE5B0262A4}"/>
              </a:ext>
            </a:extLst>
          </p:cNvPr>
          <p:cNvSpPr>
            <a:spLocks noChangeAspect="1"/>
          </p:cNvSpPr>
          <p:nvPr/>
        </p:nvSpPr>
        <p:spPr>
          <a:xfrm>
            <a:off x="6937735" y="1543902"/>
            <a:ext cx="784035" cy="755650"/>
          </a:xfrm>
          <a:custGeom>
            <a:avLst/>
            <a:gdLst>
              <a:gd name="connsiteX0" fmla="*/ 181474 w 362309"/>
              <a:gd name="connsiteY0" fmla="*/ 0 h 361971"/>
              <a:gd name="connsiteX1" fmla="*/ 0 w 362309"/>
              <a:gd name="connsiteY1" fmla="*/ 180667 h 361971"/>
              <a:gd name="connsiteX2" fmla="*/ 180835 w 362309"/>
              <a:gd name="connsiteY2" fmla="*/ 361972 h 361971"/>
              <a:gd name="connsiteX3" fmla="*/ 362310 w 362309"/>
              <a:gd name="connsiteY3" fmla="*/ 181305 h 361971"/>
              <a:gd name="connsiteX4" fmla="*/ 362310 w 362309"/>
              <a:gd name="connsiteY4" fmla="*/ 181305 h 361971"/>
              <a:gd name="connsiteX5" fmla="*/ 181474 w 362309"/>
              <a:gd name="connsiteY5" fmla="*/ 0 h 361971"/>
              <a:gd name="connsiteX6" fmla="*/ 181474 w 362309"/>
              <a:gd name="connsiteY6" fmla="*/ 0 h 361971"/>
              <a:gd name="connsiteX7" fmla="*/ 106712 w 362309"/>
              <a:gd name="connsiteY7" fmla="*/ 195988 h 361971"/>
              <a:gd name="connsiteX8" fmla="*/ 116297 w 362309"/>
              <a:gd name="connsiteY8" fmla="*/ 173644 h 361971"/>
              <a:gd name="connsiteX9" fmla="*/ 113741 w 362309"/>
              <a:gd name="connsiteY9" fmla="*/ 146832 h 361971"/>
              <a:gd name="connsiteX10" fmla="*/ 96488 w 362309"/>
              <a:gd name="connsiteY10" fmla="*/ 139171 h 361971"/>
              <a:gd name="connsiteX11" fmla="*/ 79235 w 362309"/>
              <a:gd name="connsiteY11" fmla="*/ 146832 h 361971"/>
              <a:gd name="connsiteX12" fmla="*/ 76679 w 362309"/>
              <a:gd name="connsiteY12" fmla="*/ 173644 h 361971"/>
              <a:gd name="connsiteX13" fmla="*/ 86264 w 362309"/>
              <a:gd name="connsiteY13" fmla="*/ 195988 h 361971"/>
              <a:gd name="connsiteX14" fmla="*/ 79235 w 362309"/>
              <a:gd name="connsiteY14" fmla="*/ 225993 h 361971"/>
              <a:gd name="connsiteX15" fmla="*/ 63899 w 362309"/>
              <a:gd name="connsiteY15" fmla="*/ 230462 h 361971"/>
              <a:gd name="connsiteX16" fmla="*/ 51119 w 362309"/>
              <a:gd name="connsiteY16" fmla="*/ 233654 h 361971"/>
              <a:gd name="connsiteX17" fmla="*/ 47925 w 362309"/>
              <a:gd name="connsiteY17" fmla="*/ 234930 h 361971"/>
              <a:gd name="connsiteX18" fmla="*/ 41535 w 362309"/>
              <a:gd name="connsiteY18" fmla="*/ 228546 h 361971"/>
              <a:gd name="connsiteX19" fmla="*/ 44730 w 362309"/>
              <a:gd name="connsiteY19" fmla="*/ 222801 h 361971"/>
              <a:gd name="connsiteX20" fmla="*/ 61982 w 362309"/>
              <a:gd name="connsiteY20" fmla="*/ 217694 h 361971"/>
              <a:gd name="connsiteX21" fmla="*/ 72206 w 362309"/>
              <a:gd name="connsiteY21" fmla="*/ 215140 h 361971"/>
              <a:gd name="connsiteX22" fmla="*/ 75401 w 362309"/>
              <a:gd name="connsiteY22" fmla="*/ 203011 h 361971"/>
              <a:gd name="connsiteX23" fmla="*/ 63899 w 362309"/>
              <a:gd name="connsiteY23" fmla="*/ 176836 h 361971"/>
              <a:gd name="connsiteX24" fmla="*/ 69011 w 362309"/>
              <a:gd name="connsiteY24" fmla="*/ 139171 h 361971"/>
              <a:gd name="connsiteX25" fmla="*/ 96488 w 362309"/>
              <a:gd name="connsiteY25" fmla="*/ 127041 h 361971"/>
              <a:gd name="connsiteX26" fmla="*/ 123326 w 362309"/>
              <a:gd name="connsiteY26" fmla="*/ 139171 h 361971"/>
              <a:gd name="connsiteX27" fmla="*/ 128438 w 362309"/>
              <a:gd name="connsiteY27" fmla="*/ 176836 h 361971"/>
              <a:gd name="connsiteX28" fmla="*/ 116936 w 362309"/>
              <a:gd name="connsiteY28" fmla="*/ 203649 h 361971"/>
              <a:gd name="connsiteX29" fmla="*/ 120770 w 362309"/>
              <a:gd name="connsiteY29" fmla="*/ 215779 h 361971"/>
              <a:gd name="connsiteX30" fmla="*/ 122048 w 362309"/>
              <a:gd name="connsiteY30" fmla="*/ 224716 h 361971"/>
              <a:gd name="connsiteX31" fmla="*/ 113102 w 362309"/>
              <a:gd name="connsiteY31" fmla="*/ 225993 h 361971"/>
              <a:gd name="connsiteX32" fmla="*/ 106712 w 362309"/>
              <a:gd name="connsiteY32" fmla="*/ 195988 h 361971"/>
              <a:gd name="connsiteX33" fmla="*/ 250486 w 362309"/>
              <a:gd name="connsiteY33" fmla="*/ 243868 h 361971"/>
              <a:gd name="connsiteX34" fmla="*/ 244735 w 362309"/>
              <a:gd name="connsiteY34" fmla="*/ 247698 h 361971"/>
              <a:gd name="connsiteX35" fmla="*/ 242179 w 362309"/>
              <a:gd name="connsiteY35" fmla="*/ 247060 h 361971"/>
              <a:gd name="connsiteX36" fmla="*/ 223009 w 362309"/>
              <a:gd name="connsiteY36" fmla="*/ 243230 h 361971"/>
              <a:gd name="connsiteX37" fmla="*/ 207034 w 362309"/>
              <a:gd name="connsiteY37" fmla="*/ 240038 h 361971"/>
              <a:gd name="connsiteX38" fmla="*/ 193615 w 362309"/>
              <a:gd name="connsiteY38" fmla="*/ 218332 h 361971"/>
              <a:gd name="connsiteX39" fmla="*/ 194893 w 362309"/>
              <a:gd name="connsiteY39" fmla="*/ 201095 h 361971"/>
              <a:gd name="connsiteX40" fmla="*/ 207034 w 362309"/>
              <a:gd name="connsiteY40" fmla="*/ 171729 h 361971"/>
              <a:gd name="connsiteX41" fmla="*/ 203839 w 362309"/>
              <a:gd name="connsiteY41" fmla="*/ 135341 h 361971"/>
              <a:gd name="connsiteX42" fmla="*/ 182113 w 362309"/>
              <a:gd name="connsiteY42" fmla="*/ 125765 h 361971"/>
              <a:gd name="connsiteX43" fmla="*/ 160387 w 362309"/>
              <a:gd name="connsiteY43" fmla="*/ 135341 h 361971"/>
              <a:gd name="connsiteX44" fmla="*/ 157192 w 362309"/>
              <a:gd name="connsiteY44" fmla="*/ 171729 h 361971"/>
              <a:gd name="connsiteX45" fmla="*/ 169972 w 362309"/>
              <a:gd name="connsiteY45" fmla="*/ 201095 h 361971"/>
              <a:gd name="connsiteX46" fmla="*/ 171250 w 362309"/>
              <a:gd name="connsiteY46" fmla="*/ 218332 h 361971"/>
              <a:gd name="connsiteX47" fmla="*/ 157832 w 362309"/>
              <a:gd name="connsiteY47" fmla="*/ 240038 h 361971"/>
              <a:gd name="connsiteX48" fmla="*/ 141857 w 362309"/>
              <a:gd name="connsiteY48" fmla="*/ 243230 h 361971"/>
              <a:gd name="connsiteX49" fmla="*/ 122687 w 362309"/>
              <a:gd name="connsiteY49" fmla="*/ 247060 h 361971"/>
              <a:gd name="connsiteX50" fmla="*/ 114380 w 362309"/>
              <a:gd name="connsiteY50" fmla="*/ 243868 h 361971"/>
              <a:gd name="connsiteX51" fmla="*/ 117575 w 362309"/>
              <a:gd name="connsiteY51" fmla="*/ 235569 h 361971"/>
              <a:gd name="connsiteX52" fmla="*/ 141857 w 362309"/>
              <a:gd name="connsiteY52" fmla="*/ 230462 h 361971"/>
              <a:gd name="connsiteX53" fmla="*/ 152080 w 362309"/>
              <a:gd name="connsiteY53" fmla="*/ 228546 h 361971"/>
              <a:gd name="connsiteX54" fmla="*/ 159748 w 362309"/>
              <a:gd name="connsiteY54" fmla="*/ 208118 h 361971"/>
              <a:gd name="connsiteX55" fmla="*/ 145690 w 362309"/>
              <a:gd name="connsiteY55" fmla="*/ 174921 h 361971"/>
              <a:gd name="connsiteX56" fmla="*/ 151442 w 362309"/>
              <a:gd name="connsiteY56" fmla="*/ 127680 h 361971"/>
              <a:gd name="connsiteX57" fmla="*/ 210868 w 362309"/>
              <a:gd name="connsiteY57" fmla="*/ 124488 h 361971"/>
              <a:gd name="connsiteX58" fmla="*/ 214063 w 362309"/>
              <a:gd name="connsiteY58" fmla="*/ 127680 h 361971"/>
              <a:gd name="connsiteX59" fmla="*/ 219814 w 362309"/>
              <a:gd name="connsiteY59" fmla="*/ 174921 h 361971"/>
              <a:gd name="connsiteX60" fmla="*/ 205117 w 362309"/>
              <a:gd name="connsiteY60" fmla="*/ 208756 h 361971"/>
              <a:gd name="connsiteX61" fmla="*/ 212785 w 362309"/>
              <a:gd name="connsiteY61" fmla="*/ 228546 h 361971"/>
              <a:gd name="connsiteX62" fmla="*/ 223009 w 362309"/>
              <a:gd name="connsiteY62" fmla="*/ 230462 h 361971"/>
              <a:gd name="connsiteX63" fmla="*/ 247291 w 362309"/>
              <a:gd name="connsiteY63" fmla="*/ 235569 h 361971"/>
              <a:gd name="connsiteX64" fmla="*/ 250486 w 362309"/>
              <a:gd name="connsiteY64" fmla="*/ 243868 h 361971"/>
              <a:gd name="connsiteX65" fmla="*/ 314385 w 362309"/>
              <a:gd name="connsiteY65" fmla="*/ 234930 h 361971"/>
              <a:gd name="connsiteX66" fmla="*/ 311190 w 362309"/>
              <a:gd name="connsiteY66" fmla="*/ 233654 h 361971"/>
              <a:gd name="connsiteX67" fmla="*/ 298410 w 362309"/>
              <a:gd name="connsiteY67" fmla="*/ 230462 h 361971"/>
              <a:gd name="connsiteX68" fmla="*/ 283074 w 362309"/>
              <a:gd name="connsiteY68" fmla="*/ 225993 h 361971"/>
              <a:gd name="connsiteX69" fmla="*/ 275406 w 362309"/>
              <a:gd name="connsiteY69" fmla="*/ 195988 h 361971"/>
              <a:gd name="connsiteX70" fmla="*/ 284991 w 362309"/>
              <a:gd name="connsiteY70" fmla="*/ 173644 h 361971"/>
              <a:gd name="connsiteX71" fmla="*/ 282435 w 362309"/>
              <a:gd name="connsiteY71" fmla="*/ 146832 h 361971"/>
              <a:gd name="connsiteX72" fmla="*/ 265182 w 362309"/>
              <a:gd name="connsiteY72" fmla="*/ 139171 h 361971"/>
              <a:gd name="connsiteX73" fmla="*/ 265182 w 362309"/>
              <a:gd name="connsiteY73" fmla="*/ 139171 h 361971"/>
              <a:gd name="connsiteX74" fmla="*/ 247929 w 362309"/>
              <a:gd name="connsiteY74" fmla="*/ 146832 h 361971"/>
              <a:gd name="connsiteX75" fmla="*/ 245374 w 362309"/>
              <a:gd name="connsiteY75" fmla="*/ 173644 h 361971"/>
              <a:gd name="connsiteX76" fmla="*/ 254959 w 362309"/>
              <a:gd name="connsiteY76" fmla="*/ 195988 h 361971"/>
              <a:gd name="connsiteX77" fmla="*/ 247929 w 362309"/>
              <a:gd name="connsiteY77" fmla="*/ 225993 h 361971"/>
              <a:gd name="connsiteX78" fmla="*/ 238984 w 362309"/>
              <a:gd name="connsiteY78" fmla="*/ 224716 h 361971"/>
              <a:gd name="connsiteX79" fmla="*/ 240261 w 362309"/>
              <a:gd name="connsiteY79" fmla="*/ 215779 h 361971"/>
              <a:gd name="connsiteX80" fmla="*/ 244096 w 362309"/>
              <a:gd name="connsiteY80" fmla="*/ 203649 h 361971"/>
              <a:gd name="connsiteX81" fmla="*/ 232594 w 362309"/>
              <a:gd name="connsiteY81" fmla="*/ 177475 h 361971"/>
              <a:gd name="connsiteX82" fmla="*/ 237706 w 362309"/>
              <a:gd name="connsiteY82" fmla="*/ 139809 h 361971"/>
              <a:gd name="connsiteX83" fmla="*/ 265182 w 362309"/>
              <a:gd name="connsiteY83" fmla="*/ 127680 h 361971"/>
              <a:gd name="connsiteX84" fmla="*/ 292020 w 362309"/>
              <a:gd name="connsiteY84" fmla="*/ 139809 h 361971"/>
              <a:gd name="connsiteX85" fmla="*/ 297132 w 362309"/>
              <a:gd name="connsiteY85" fmla="*/ 177475 h 361971"/>
              <a:gd name="connsiteX86" fmla="*/ 285630 w 362309"/>
              <a:gd name="connsiteY86" fmla="*/ 204287 h 361971"/>
              <a:gd name="connsiteX87" fmla="*/ 290103 w 362309"/>
              <a:gd name="connsiteY87" fmla="*/ 216417 h 361971"/>
              <a:gd name="connsiteX88" fmla="*/ 299688 w 362309"/>
              <a:gd name="connsiteY88" fmla="*/ 218332 h 361971"/>
              <a:gd name="connsiteX89" fmla="*/ 316941 w 362309"/>
              <a:gd name="connsiteY89" fmla="*/ 223439 h 361971"/>
              <a:gd name="connsiteX90" fmla="*/ 318858 w 362309"/>
              <a:gd name="connsiteY90" fmla="*/ 232377 h 361971"/>
              <a:gd name="connsiteX91" fmla="*/ 314385 w 362309"/>
              <a:gd name="connsiteY91" fmla="*/ 234930 h 361971"/>
              <a:gd name="connsiteX92" fmla="*/ 314385 w 362309"/>
              <a:gd name="connsiteY92" fmla="*/ 234930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62309" h="361971">
                <a:moveTo>
                  <a:pt x="181474" y="0"/>
                </a:moveTo>
                <a:cubicBezTo>
                  <a:pt x="81152" y="0"/>
                  <a:pt x="0" y="81077"/>
                  <a:pt x="0" y="180667"/>
                </a:cubicBezTo>
                <a:cubicBezTo>
                  <a:pt x="0" y="280257"/>
                  <a:pt x="81152" y="361972"/>
                  <a:pt x="180835" y="361972"/>
                </a:cubicBezTo>
                <a:cubicBezTo>
                  <a:pt x="280518" y="361972"/>
                  <a:pt x="362310" y="280895"/>
                  <a:pt x="362310" y="181305"/>
                </a:cubicBezTo>
                <a:cubicBezTo>
                  <a:pt x="362310" y="181305"/>
                  <a:pt x="362310" y="181305"/>
                  <a:pt x="362310" y="181305"/>
                </a:cubicBezTo>
                <a:cubicBezTo>
                  <a:pt x="362310" y="80438"/>
                  <a:pt x="281157" y="0"/>
                  <a:pt x="181474" y="0"/>
                </a:cubicBezTo>
                <a:cubicBezTo>
                  <a:pt x="181474" y="0"/>
                  <a:pt x="181474" y="0"/>
                  <a:pt x="181474" y="0"/>
                </a:cubicBezTo>
                <a:close/>
                <a:moveTo>
                  <a:pt x="106712" y="195988"/>
                </a:moveTo>
                <a:cubicBezTo>
                  <a:pt x="111185" y="188966"/>
                  <a:pt x="114380" y="181944"/>
                  <a:pt x="116297" y="173644"/>
                </a:cubicBezTo>
                <a:cubicBezTo>
                  <a:pt x="119492" y="161515"/>
                  <a:pt x="118214" y="152577"/>
                  <a:pt x="113741" y="146832"/>
                </a:cubicBezTo>
                <a:cubicBezTo>
                  <a:pt x="109268" y="142363"/>
                  <a:pt x="102878" y="139171"/>
                  <a:pt x="96488" y="139171"/>
                </a:cubicBezTo>
                <a:cubicBezTo>
                  <a:pt x="90098" y="139171"/>
                  <a:pt x="83708" y="141724"/>
                  <a:pt x="79235" y="146832"/>
                </a:cubicBezTo>
                <a:cubicBezTo>
                  <a:pt x="74762" y="152577"/>
                  <a:pt x="74123" y="161515"/>
                  <a:pt x="76679" y="173644"/>
                </a:cubicBezTo>
                <a:cubicBezTo>
                  <a:pt x="78596" y="181305"/>
                  <a:pt x="81791" y="188966"/>
                  <a:pt x="86264" y="195988"/>
                </a:cubicBezTo>
                <a:cubicBezTo>
                  <a:pt x="91376" y="203011"/>
                  <a:pt x="88820" y="218332"/>
                  <a:pt x="79235" y="225993"/>
                </a:cubicBezTo>
                <a:cubicBezTo>
                  <a:pt x="74123" y="228546"/>
                  <a:pt x="69011" y="229823"/>
                  <a:pt x="63899" y="230462"/>
                </a:cubicBezTo>
                <a:cubicBezTo>
                  <a:pt x="59426" y="230462"/>
                  <a:pt x="54953" y="231738"/>
                  <a:pt x="51119" y="233654"/>
                </a:cubicBezTo>
                <a:cubicBezTo>
                  <a:pt x="49841" y="234292"/>
                  <a:pt x="49203" y="234930"/>
                  <a:pt x="47925" y="234930"/>
                </a:cubicBezTo>
                <a:cubicBezTo>
                  <a:pt x="44091" y="234930"/>
                  <a:pt x="41535" y="231738"/>
                  <a:pt x="41535" y="228546"/>
                </a:cubicBezTo>
                <a:cubicBezTo>
                  <a:pt x="41535" y="225993"/>
                  <a:pt x="42813" y="224078"/>
                  <a:pt x="44730" y="222801"/>
                </a:cubicBezTo>
                <a:cubicBezTo>
                  <a:pt x="49841" y="220247"/>
                  <a:pt x="56231" y="218332"/>
                  <a:pt x="61982" y="217694"/>
                </a:cubicBezTo>
                <a:cubicBezTo>
                  <a:pt x="65816" y="217694"/>
                  <a:pt x="69011" y="216417"/>
                  <a:pt x="72206" y="215140"/>
                </a:cubicBezTo>
                <a:cubicBezTo>
                  <a:pt x="75401" y="211948"/>
                  <a:pt x="76679" y="207479"/>
                  <a:pt x="75401" y="203011"/>
                </a:cubicBezTo>
                <a:cubicBezTo>
                  <a:pt x="70289" y="194711"/>
                  <a:pt x="66456" y="185774"/>
                  <a:pt x="63899" y="176836"/>
                </a:cubicBezTo>
                <a:cubicBezTo>
                  <a:pt x="60066" y="160876"/>
                  <a:pt x="61982" y="148108"/>
                  <a:pt x="69011" y="139171"/>
                </a:cubicBezTo>
                <a:cubicBezTo>
                  <a:pt x="76040" y="131510"/>
                  <a:pt x="85625" y="127041"/>
                  <a:pt x="96488" y="127041"/>
                </a:cubicBezTo>
                <a:cubicBezTo>
                  <a:pt x="106712" y="127041"/>
                  <a:pt x="116936" y="131510"/>
                  <a:pt x="123326" y="139171"/>
                </a:cubicBezTo>
                <a:cubicBezTo>
                  <a:pt x="130355" y="148108"/>
                  <a:pt x="132272" y="160876"/>
                  <a:pt x="128438" y="176836"/>
                </a:cubicBezTo>
                <a:cubicBezTo>
                  <a:pt x="125882" y="186412"/>
                  <a:pt x="122048" y="195350"/>
                  <a:pt x="116936" y="203649"/>
                </a:cubicBezTo>
                <a:cubicBezTo>
                  <a:pt x="116297" y="208118"/>
                  <a:pt x="117575" y="212587"/>
                  <a:pt x="120770" y="215779"/>
                </a:cubicBezTo>
                <a:cubicBezTo>
                  <a:pt x="123326" y="217694"/>
                  <a:pt x="123965" y="222163"/>
                  <a:pt x="122048" y="224716"/>
                </a:cubicBezTo>
                <a:cubicBezTo>
                  <a:pt x="120131" y="227270"/>
                  <a:pt x="115658" y="227908"/>
                  <a:pt x="113102" y="225993"/>
                </a:cubicBezTo>
                <a:cubicBezTo>
                  <a:pt x="104156" y="218332"/>
                  <a:pt x="102239" y="203011"/>
                  <a:pt x="106712" y="195988"/>
                </a:cubicBezTo>
                <a:close/>
                <a:moveTo>
                  <a:pt x="250486" y="243868"/>
                </a:moveTo>
                <a:cubicBezTo>
                  <a:pt x="249208" y="246422"/>
                  <a:pt x="247291" y="247698"/>
                  <a:pt x="244735" y="247698"/>
                </a:cubicBezTo>
                <a:cubicBezTo>
                  <a:pt x="244096" y="247698"/>
                  <a:pt x="242818" y="247698"/>
                  <a:pt x="242179" y="247060"/>
                </a:cubicBezTo>
                <a:cubicBezTo>
                  <a:pt x="236428" y="244506"/>
                  <a:pt x="229399" y="243230"/>
                  <a:pt x="223009" y="243230"/>
                </a:cubicBezTo>
                <a:cubicBezTo>
                  <a:pt x="217258" y="243230"/>
                  <a:pt x="212146" y="242591"/>
                  <a:pt x="207034" y="240038"/>
                </a:cubicBezTo>
                <a:cubicBezTo>
                  <a:pt x="198088" y="235569"/>
                  <a:pt x="194893" y="222163"/>
                  <a:pt x="193615" y="218332"/>
                </a:cubicBezTo>
                <a:cubicBezTo>
                  <a:pt x="191698" y="212587"/>
                  <a:pt x="192337" y="206203"/>
                  <a:pt x="194893" y="201095"/>
                </a:cubicBezTo>
                <a:cubicBezTo>
                  <a:pt x="200644" y="192158"/>
                  <a:pt x="205117" y="182582"/>
                  <a:pt x="207034" y="171729"/>
                </a:cubicBezTo>
                <a:cubicBezTo>
                  <a:pt x="210868" y="155131"/>
                  <a:pt x="209590" y="143001"/>
                  <a:pt x="203839" y="135341"/>
                </a:cubicBezTo>
                <a:cubicBezTo>
                  <a:pt x="198088" y="129595"/>
                  <a:pt x="190420" y="125765"/>
                  <a:pt x="182113" y="125765"/>
                </a:cubicBezTo>
                <a:cubicBezTo>
                  <a:pt x="173806" y="125765"/>
                  <a:pt x="166138" y="128957"/>
                  <a:pt x="160387" y="135341"/>
                </a:cubicBezTo>
                <a:cubicBezTo>
                  <a:pt x="153997" y="143001"/>
                  <a:pt x="153358" y="155131"/>
                  <a:pt x="157192" y="171729"/>
                </a:cubicBezTo>
                <a:cubicBezTo>
                  <a:pt x="159748" y="181944"/>
                  <a:pt x="163582" y="192158"/>
                  <a:pt x="169972" y="201095"/>
                </a:cubicBezTo>
                <a:cubicBezTo>
                  <a:pt x="172528" y="206203"/>
                  <a:pt x="173167" y="212587"/>
                  <a:pt x="171250" y="218332"/>
                </a:cubicBezTo>
                <a:cubicBezTo>
                  <a:pt x="170611" y="222163"/>
                  <a:pt x="166777" y="234930"/>
                  <a:pt x="157832" y="240038"/>
                </a:cubicBezTo>
                <a:cubicBezTo>
                  <a:pt x="152720" y="242591"/>
                  <a:pt x="147607" y="243230"/>
                  <a:pt x="141857" y="243230"/>
                </a:cubicBezTo>
                <a:cubicBezTo>
                  <a:pt x="135467" y="243230"/>
                  <a:pt x="128438" y="244506"/>
                  <a:pt x="122687" y="247060"/>
                </a:cubicBezTo>
                <a:cubicBezTo>
                  <a:pt x="119492" y="248337"/>
                  <a:pt x="115658" y="247060"/>
                  <a:pt x="114380" y="243868"/>
                </a:cubicBezTo>
                <a:cubicBezTo>
                  <a:pt x="113102" y="240676"/>
                  <a:pt x="114380" y="236846"/>
                  <a:pt x="117575" y="235569"/>
                </a:cubicBezTo>
                <a:cubicBezTo>
                  <a:pt x="125243" y="232377"/>
                  <a:pt x="133550" y="230462"/>
                  <a:pt x="141857" y="230462"/>
                </a:cubicBezTo>
                <a:cubicBezTo>
                  <a:pt x="145690" y="230462"/>
                  <a:pt x="148885" y="229823"/>
                  <a:pt x="152080" y="228546"/>
                </a:cubicBezTo>
                <a:cubicBezTo>
                  <a:pt x="156553" y="225993"/>
                  <a:pt x="161027" y="211948"/>
                  <a:pt x="159748" y="208118"/>
                </a:cubicBezTo>
                <a:cubicBezTo>
                  <a:pt x="153358" y="197903"/>
                  <a:pt x="148247" y="187051"/>
                  <a:pt x="145690" y="174921"/>
                </a:cubicBezTo>
                <a:cubicBezTo>
                  <a:pt x="140579" y="154492"/>
                  <a:pt x="142496" y="138533"/>
                  <a:pt x="151442" y="127680"/>
                </a:cubicBezTo>
                <a:cubicBezTo>
                  <a:pt x="166777" y="110443"/>
                  <a:pt x="193615" y="108528"/>
                  <a:pt x="210868" y="124488"/>
                </a:cubicBezTo>
                <a:cubicBezTo>
                  <a:pt x="212146" y="125765"/>
                  <a:pt x="213424" y="127041"/>
                  <a:pt x="214063" y="127680"/>
                </a:cubicBezTo>
                <a:cubicBezTo>
                  <a:pt x="223009" y="138533"/>
                  <a:pt x="224926" y="154492"/>
                  <a:pt x="219814" y="174921"/>
                </a:cubicBezTo>
                <a:cubicBezTo>
                  <a:pt x="217258" y="187051"/>
                  <a:pt x="212146" y="198542"/>
                  <a:pt x="205117" y="208756"/>
                </a:cubicBezTo>
                <a:cubicBezTo>
                  <a:pt x="203839" y="211948"/>
                  <a:pt x="208312" y="225993"/>
                  <a:pt x="212785" y="228546"/>
                </a:cubicBezTo>
                <a:cubicBezTo>
                  <a:pt x="215980" y="229823"/>
                  <a:pt x="219814" y="230462"/>
                  <a:pt x="223009" y="230462"/>
                </a:cubicBezTo>
                <a:cubicBezTo>
                  <a:pt x="231316" y="230462"/>
                  <a:pt x="239623" y="232377"/>
                  <a:pt x="247291" y="235569"/>
                </a:cubicBezTo>
                <a:cubicBezTo>
                  <a:pt x="251124" y="236846"/>
                  <a:pt x="252403" y="240676"/>
                  <a:pt x="250486" y="243868"/>
                </a:cubicBezTo>
                <a:close/>
                <a:moveTo>
                  <a:pt x="314385" y="234930"/>
                </a:moveTo>
                <a:cubicBezTo>
                  <a:pt x="313107" y="234930"/>
                  <a:pt x="311829" y="234292"/>
                  <a:pt x="311190" y="233654"/>
                </a:cubicBezTo>
                <a:cubicBezTo>
                  <a:pt x="307356" y="231738"/>
                  <a:pt x="302883" y="230462"/>
                  <a:pt x="298410" y="230462"/>
                </a:cubicBezTo>
                <a:cubicBezTo>
                  <a:pt x="293298" y="229823"/>
                  <a:pt x="288186" y="228546"/>
                  <a:pt x="283074" y="225993"/>
                </a:cubicBezTo>
                <a:cubicBezTo>
                  <a:pt x="272850" y="218332"/>
                  <a:pt x="270294" y="203011"/>
                  <a:pt x="275406" y="195988"/>
                </a:cubicBezTo>
                <a:cubicBezTo>
                  <a:pt x="279879" y="188966"/>
                  <a:pt x="283074" y="181944"/>
                  <a:pt x="284991" y="173644"/>
                </a:cubicBezTo>
                <a:cubicBezTo>
                  <a:pt x="288186" y="161515"/>
                  <a:pt x="286908" y="152577"/>
                  <a:pt x="282435" y="146832"/>
                </a:cubicBezTo>
                <a:cubicBezTo>
                  <a:pt x="277962" y="142363"/>
                  <a:pt x="271572" y="139171"/>
                  <a:pt x="265182" y="139171"/>
                </a:cubicBezTo>
                <a:lnTo>
                  <a:pt x="265182" y="139171"/>
                </a:lnTo>
                <a:cubicBezTo>
                  <a:pt x="258792" y="139171"/>
                  <a:pt x="252403" y="141724"/>
                  <a:pt x="247929" y="146832"/>
                </a:cubicBezTo>
                <a:cubicBezTo>
                  <a:pt x="243456" y="152577"/>
                  <a:pt x="242818" y="161515"/>
                  <a:pt x="245374" y="173644"/>
                </a:cubicBezTo>
                <a:cubicBezTo>
                  <a:pt x="247291" y="181305"/>
                  <a:pt x="250486" y="188966"/>
                  <a:pt x="254959" y="195988"/>
                </a:cubicBezTo>
                <a:cubicBezTo>
                  <a:pt x="260071" y="203011"/>
                  <a:pt x="257514" y="218971"/>
                  <a:pt x="247929" y="225993"/>
                </a:cubicBezTo>
                <a:cubicBezTo>
                  <a:pt x="245374" y="227908"/>
                  <a:pt x="240901" y="227270"/>
                  <a:pt x="238984" y="224716"/>
                </a:cubicBezTo>
                <a:cubicBezTo>
                  <a:pt x="237067" y="222163"/>
                  <a:pt x="237706" y="217694"/>
                  <a:pt x="240261" y="215779"/>
                </a:cubicBezTo>
                <a:cubicBezTo>
                  <a:pt x="243456" y="212587"/>
                  <a:pt x="245374" y="208118"/>
                  <a:pt x="244096" y="203649"/>
                </a:cubicBezTo>
                <a:cubicBezTo>
                  <a:pt x="238984" y="195350"/>
                  <a:pt x="235150" y="186412"/>
                  <a:pt x="232594" y="177475"/>
                </a:cubicBezTo>
                <a:cubicBezTo>
                  <a:pt x="228760" y="161515"/>
                  <a:pt x="230677" y="148747"/>
                  <a:pt x="237706" y="139809"/>
                </a:cubicBezTo>
                <a:cubicBezTo>
                  <a:pt x="244735" y="132149"/>
                  <a:pt x="254319" y="127680"/>
                  <a:pt x="265182" y="127680"/>
                </a:cubicBezTo>
                <a:cubicBezTo>
                  <a:pt x="275406" y="127680"/>
                  <a:pt x="285630" y="132149"/>
                  <a:pt x="292020" y="139809"/>
                </a:cubicBezTo>
                <a:cubicBezTo>
                  <a:pt x="299049" y="148747"/>
                  <a:pt x="300966" y="161515"/>
                  <a:pt x="297132" y="177475"/>
                </a:cubicBezTo>
                <a:cubicBezTo>
                  <a:pt x="294576" y="187051"/>
                  <a:pt x="290742" y="195988"/>
                  <a:pt x="285630" y="204287"/>
                </a:cubicBezTo>
                <a:cubicBezTo>
                  <a:pt x="284991" y="208756"/>
                  <a:pt x="286269" y="213225"/>
                  <a:pt x="290103" y="216417"/>
                </a:cubicBezTo>
                <a:cubicBezTo>
                  <a:pt x="293298" y="217694"/>
                  <a:pt x="296493" y="218332"/>
                  <a:pt x="299688" y="218332"/>
                </a:cubicBezTo>
                <a:cubicBezTo>
                  <a:pt x="306078" y="218971"/>
                  <a:pt x="311829" y="220247"/>
                  <a:pt x="316941" y="223439"/>
                </a:cubicBezTo>
                <a:cubicBezTo>
                  <a:pt x="320136" y="225355"/>
                  <a:pt x="320775" y="229185"/>
                  <a:pt x="318858" y="232377"/>
                </a:cubicBezTo>
                <a:cubicBezTo>
                  <a:pt x="318858" y="233654"/>
                  <a:pt x="316302" y="234930"/>
                  <a:pt x="314385" y="234930"/>
                </a:cubicBezTo>
                <a:lnTo>
                  <a:pt x="314385" y="234930"/>
                </a:lnTo>
                <a:close/>
              </a:path>
            </a:pathLst>
          </a:custGeom>
          <a:solidFill>
            <a:schemeClr val="accent5"/>
          </a:solidFill>
          <a:ln w="6390" cap="flat">
            <a:noFill/>
            <a:prstDash val="solid"/>
            <a:miter/>
          </a:ln>
        </p:spPr>
        <p:txBody>
          <a:bodyPr rtlCol="0" anchor="ctr"/>
          <a:lstStyle/>
          <a:p>
            <a:endParaRPr lang="en-US"/>
          </a:p>
        </p:txBody>
      </p:sp>
    </p:spTree>
    <p:custDataLst>
      <p:custData r:id="rId1"/>
      <p:custData r:id="rId2"/>
    </p:custDataLst>
    <p:extLst>
      <p:ext uri="{BB962C8B-B14F-4D97-AF65-F5344CB8AC3E}">
        <p14:creationId xmlns:p14="http://schemas.microsoft.com/office/powerpoint/2010/main" val="83795290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LEFT" val=" 143.875"/>
  <p:tag name="TOP" val=" 207"/>
</p:tagLst>
</file>

<file path=ppt/tags/tag11.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12.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13.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14.xml><?xml version="1.0" encoding="utf-8"?>
<p:tagLst xmlns:a="http://schemas.openxmlformats.org/drawingml/2006/main" xmlns:r="http://schemas.openxmlformats.org/officeDocument/2006/relationships" xmlns:p="http://schemas.openxmlformats.org/presentationml/2006/main">
  <p:tag name="LEFT" val=" 143.875"/>
  <p:tag name="TOP" val=" 207"/>
</p:tagLst>
</file>

<file path=ppt/tags/tag15.xml><?xml version="1.0" encoding="utf-8"?>
<p:tagLst xmlns:a="http://schemas.openxmlformats.org/drawingml/2006/main" xmlns:r="http://schemas.openxmlformats.org/officeDocument/2006/relationships" xmlns:p="http://schemas.openxmlformats.org/presentationml/2006/main">
  <p:tag name="LEFT" val=" 143.875"/>
  <p:tag name="TOP" val=" 207"/>
</p:tagLst>
</file>

<file path=ppt/tags/tag16.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17.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18.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19.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1.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2.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3.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4.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5.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6.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7.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8.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29.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CONTAINEDIMAGEPATH" val="C:\Users\maljordan\AppData\Local\Temp\Templafy\PowerPointVsto\Assets\d04be0d0-6c89-40ef-899b-850ec3292e9c.jpe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mmartinbabin\AppData\Local\Temp\Templafy\PowerPointVsto\Assets\c17edc8f-cf6c-490e-aaaa-c983750b84a8.jpe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mmartinbabin\AppData\Local\Temp\Templafy\PowerPointVsto\Assets\5a341623-89bc-4a6a-aa06-74dc5a130525.jpe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maljordan\AppData\Local\Temp\Templafy\PowerPointVsto\Assets\d04be0d0-6c89-40ef-899b-850ec3292e9c.jpeg"/>
</p:tagLst>
</file>

<file path=ppt/tags/tag7.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ags/tag8.xml><?xml version="1.0" encoding="utf-8"?>
<p:tagLst xmlns:a="http://schemas.openxmlformats.org/drawingml/2006/main" xmlns:r="http://schemas.openxmlformats.org/officeDocument/2006/relationships" xmlns:p="http://schemas.openxmlformats.org/presentationml/2006/main">
  <p:tag name="LEFT" val=" 143.875"/>
  <p:tag name="TOP" val=" 207"/>
</p:tagLst>
</file>

<file path=ppt/tags/tag9.xml><?xml version="1.0" encoding="utf-8"?>
<p:tagLst xmlns:a="http://schemas.openxmlformats.org/drawingml/2006/main" xmlns:r="http://schemas.openxmlformats.org/officeDocument/2006/relationships" xmlns:p="http://schemas.openxmlformats.org/presentationml/2006/main">
  <p:tag name="TOP" val=" 207"/>
  <p:tag name="LEFT" val=" 143.875"/>
</p:tagLst>
</file>

<file path=ppt/theme/theme1.xml><?xml version="1.0" encoding="utf-8"?>
<a:theme xmlns:a="http://schemas.openxmlformats.org/drawingml/2006/main" name="Deloitte Brand Theme">
  <a:themeElements>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7F8E7B9C-D1E6-4EAB-A888-5889AFAC97F5}" vid="{EE3CB14B-24FA-49D6-9FDE-EB9FB3296A69}"/>
    </a:ext>
  </a:extLst>
</a:theme>
</file>

<file path=ppt/theme/theme2.xml><?xml version="1.0" encoding="utf-8"?>
<a:theme xmlns:a="http://schemas.openxmlformats.org/drawingml/2006/main" name="1_Deloitte Brand Theme">
  <a:themeElements>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7F8E7B9C-D1E6-4EAB-A888-5889AFAC97F5}" vid="{EE3CB14B-24FA-49D6-9FDE-EB9FB3296A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TemplafySlideTemplateConfiguration><![CDATA[{"documentContentValidatorConfiguration":{"enableDocumentContentValidator":false,"documentContentValidatorVersion":0},"elementsMetadata":[],"slideId":"637279735297749224","enableDocumentContentUpdater":false,"version":"1.1"}]]></TemplafySlideTemplateConfiguration>
</file>

<file path=customXml/item10.xml><?xml version="1.0" encoding="utf-8"?>
<TemplafySlideTemplateConfiguration><![CDATA[{"documentContentValidatorConfiguration":{"enableDocumentContentValidator":false,"documentContentValidatorVersion":0},"elementsMetadata":[],"slideId":"637279735324155224","enableDocumentContentUpdater":false,"version":"1.1"}]]></TemplafySlideTemplateConfiguration>
</file>

<file path=customXml/item100.xml><?xml version="1.0" encoding="utf-8"?>
<TemplafySlideTemplateConfiguration><![CDATA[{"documentContentValidatorConfiguration":{"enableDocumentContentValidator":false,"documentContentValidatorVersion":0},"elementsMetadata":[],"slideId":"637279735297280125","enableDocumentContentUpdater":false,"version":"1.1"}]]></TemplafySlideTemplateConfiguration>
</file>

<file path=customXml/item101.xml><?xml version="1.0" encoding="utf-8"?>
<TemplafySlideFormConfiguration><![CDATA[{"formFields":[],"formDataEntries":[]}]]></TemplafySlideFormConfiguration>
</file>

<file path=customXml/item102.xml><?xml version="1.0" encoding="utf-8"?>
<TemplafySlideFormConfiguration><![CDATA[{"formFields":[],"formDataEntries":[]}]]></TemplafySlideFormConfiguration>
</file>

<file path=customXml/item103.xml><?xml version="1.0" encoding="utf-8"?>
<TemplafySlideTemplateConfiguration><![CDATA[{"documentContentValidatorConfiguration":{"enableDocumentContentValidator":false,"documentContentValidatorVersion":0},"elementsMetadata":[],"slideId":"637279735316187288","enableDocumentContentUpdater":false,"version":"1.1"}]]></TemplafySlideTemplateConfiguration>
</file>

<file path=customXml/item104.xml><?xml version="1.0" encoding="utf-8"?>
<TemplafySlideTemplateConfiguration><![CDATA[{"documentContentValidatorConfiguration":{"enableDocumentContentValidator":false,"documentContentValidatorVersion":0},"elementsMetadata":[],"slideId":"637279735308842663","enableDocumentContentUpdater":false,"version":"1.1"}]]></TemplafySlideTemplateConfiguration>
</file>

<file path=customXml/item105.xml><?xml version="1.0" encoding="utf-8"?>
<TemplafySlideFormConfiguration><![CDATA[{"formFields":[],"formDataEntries":[]}]]></TemplafySlideFormConfiguration>
</file>

<file path=customXml/item106.xml><?xml version="1.0" encoding="utf-8"?>
<TemplafySlideTemplateConfiguration><![CDATA[{"documentContentValidatorConfiguration":{"enableDocumentContentValidator":false,"documentContentValidatorVersion":0},"elementsMetadata":[],"slideId":"637279735299936450","enableDocumentContentUpdater":false,"version":"1.1"}]]></TemplafySlideTemplateConfiguration>
</file>

<file path=customXml/item107.xml><?xml version="1.0" encoding="utf-8"?>
<TemplafySlideTemplateConfiguration><![CDATA[{"documentContentValidatorConfiguration":{"enableDocumentContentValidator":false,"documentContentValidatorVersion":0},"elementsMetadata":[],"slideId":"637279735305405214","enableDocumentContentUpdater":false,"version":"1.1"}]]></TemplafySlideTemplateConfiguration>
</file>

<file path=customXml/item108.xml><?xml version="1.0" encoding="utf-8"?>
<TemplafySlideFormConfiguration><![CDATA[{"formFields":[],"formDataEntries":[]}]]></TemplafySlideFormConfiguration>
</file>

<file path=customXml/item109.xml><?xml version="1.0" encoding="utf-8"?>
<TemplafySlideFormConfiguration><![CDATA[{"formFields":[],"formDataEntries":[]}]]></TemplafySlideFormConfiguration>
</file>

<file path=customXml/item11.xml><?xml version="1.0" encoding="utf-8"?>
<TemplafySlideTemplateConfiguration><![CDATA[{"documentContentValidatorConfiguration":{"enableDocumentContentValidator":false,"documentContentValidatorVersion":0},"elementsMetadata":[],"slideId":"637279735300561569","enableDocumentContentUpdater":false,"version":"1.1"}]]></TemplafySlideTemplateConfiguration>
</file>

<file path=customXml/item110.xml><?xml version="1.0" encoding="utf-8"?>
<TemplafySlideTemplateConfiguration><![CDATA[{"documentContentValidatorConfiguration":{"enableDocumentContentValidator":false,"documentContentValidatorVersion":0},"elementsMetadata":[],"slideId":"637279735320873973","enableDocumentContentUpdater":false,"version":"1.1"}]]></TemplafySlideTemplateConfiguration>
</file>

<file path=customXml/item111.xml><?xml version="1.0" encoding="utf-8"?>
<TemplafySlideTemplateConfiguration><![CDATA[{"documentContentValidatorConfiguration":{"enableDocumentContentValidator":false,"documentContentValidatorVersion":0},"elementsMetadata":[],"slideId":"637279735306186975","enableDocumentContentUpdater":false,"version":"1.1"}]]></TemplafySlideTemplateConfiguration>
</file>

<file path=customXml/item112.xml><?xml version="1.0" encoding="utf-8"?>
<TemplafySlideTemplateConfiguration><![CDATA[{"documentContentValidatorConfiguration":{"enableDocumentContentValidator":false,"documentContentValidatorVersion":0},"elementsMetadata":[],"slideId":"637279735297749223","enableDocumentContentUpdater":false,"version":"1.1"}]]></TemplafySlideTemplateConfiguration>
</file>

<file path=customXml/item113.xml><?xml version="1.0" encoding="utf-8"?>
<TemplafySlideTemplateConfiguration><![CDATA[{"documentContentValidatorConfiguration":{"enableDocumentContentValidator":false,"documentContentValidatorVersion":0},"elementsMetadata":[],"slideId":"637279735296967643","enableDocumentContentUpdater":false,"version":"1.1"}]]></TemplafySlideTemplateConfiguration>
</file>

<file path=customXml/item114.xml><?xml version="1.0" encoding="utf-8"?>
<TemplafySlideFormConfiguration><![CDATA[{"formFields":[],"formDataEntries":[]}]]></TemplafySlideFormConfiguration>
</file>

<file path=customXml/item115.xml><?xml version="1.0" encoding="utf-8"?>
<TemplafySlideFormConfiguration><![CDATA[{"formFields":[],"formDataEntries":[]}]]></TemplafySlideFormConfiguration>
</file>

<file path=customXml/item116.xml><?xml version="1.0" encoding="utf-8"?>
<TemplafySlideFormConfiguration><![CDATA[{"formFields":[],"formDataEntries":[]}]]></TemplafySlideFormConfiguration>
</file>

<file path=customXml/item117.xml><?xml version="1.0" encoding="utf-8"?>
<TemplafySlideFormConfiguration><![CDATA[{"formFields":[],"formDataEntries":[]}]]></TemplafySlideFormConfiguration>
</file>

<file path=customXml/item118.xml><?xml version="1.0" encoding="utf-8"?>
<TemplafySlideFormConfiguration><![CDATA[{"formFields":[],"formDataEntries":[]}]]></TemplafySlideFormConfiguration>
</file>

<file path=customXml/item119.xml><?xml version="1.0" encoding="utf-8"?>
<TemplafySlideTemplateConfiguration><![CDATA[{"documentContentValidatorConfiguration":{"enableDocumentContentValidator":false,"documentContentValidatorVersion":0},"elementsMetadata":[],"slideId":"637279735301655157","enableDocumentContentUpdater":false,"version":"1.1"}]]></TemplafySlideTemplateConfiguration>
</file>

<file path=customXml/item12.xml><?xml version="1.0" encoding="utf-8"?>
<TemplafyFormConfiguration><![CDATA[{"formFields":[{"required":true,"placeholder":"","lines":0,"helpTexts":{"prefix":"","postfix":""},"spacing":{},"type":"textBox","name":"PresentationTitle","label":"Presentation Title","fullyQualifiedName":"PresentationTitle"},{"dataSource":"Classification","displayColumn":"classificationDisplayText","hideIfNoUserInteractionRequired":false,"distinct":true,"required":true,"autoSelectFirstOption":false,"helpTexts":{"prefix":"","postfix":""},"spacing":{},"type":"dropDown","name":"Confidential","label":"Classification","fullyQualifiedName":"Confidential"}],"formDataEntries":[{"name":"PresentationTitle","value":"AREpMboVBylrOyckRARXaWweccTXuVFmymRoHBZMBOI="},{"name":"Confidential","value":"HvgkuCUgJqHpzjjaO5ox9w=="}]}]]></TemplafyFormConfiguration>
</file>

<file path=customXml/item120.xml><?xml version="1.0" encoding="utf-8"?>
<TemplafySlideTemplateConfiguration><![CDATA[{"documentContentValidatorConfiguration":{"enableDocumentContentValidator":false,"documentContentValidatorVersion":0},"elementsMetadata":[],"slideId":"637279735298373874","enableDocumentContentUpdater":false,"version":"1.1"}]]></TemplafySlideTemplateConfiguration>
</file>

<file path=customXml/item121.xml><?xml version="1.0" encoding="utf-8"?>
<TemplafySlideFormConfiguration><![CDATA[{"formFields":[],"formDataEntries":[]}]]></TemplafySlideFormConfiguration>
</file>

<file path=customXml/item122.xml><?xml version="1.0" encoding="utf-8"?>
<TemplafySlideTemplateConfiguration><![CDATA[{"documentContentValidatorConfiguration":{"enableDocumentContentValidator":false,"documentContentValidatorVersion":0},"elementsMetadata":[],"slideId":"637279735298531495","enableDocumentContentUpdater":false,"version":"1.1"}]]></TemplafySlideTemplateConfiguration>
</file>

<file path=customXml/item123.xml><?xml version="1.0" encoding="utf-8"?>
<TemplafySlideTemplateConfiguration><![CDATA[{"documentContentValidatorConfiguration":{"enableDocumentContentValidator":false,"documentContentValidatorVersion":0},"elementsMetadata":[],"slideId":"637279735301030322","enableDocumentContentUpdater":false,"version":"1.1"}]]></TemplafySlideTemplateConfiguration>
</file>

<file path=customXml/item124.xml><?xml version="1.0" encoding="utf-8"?>
<TemplafySlideTemplateConfiguration><![CDATA[{"documentContentValidatorConfiguration":{"enableDocumentContentValidator":false,"documentContentValidatorVersion":0},"elementsMetadata":[],"slideId":"637279735297593347","enableDocumentContentUpdater":false,"version":"1.1"}]]></TemplafySlideTemplateConfiguration>
</file>

<file path=customXml/item125.xml><?xml version="1.0" encoding="utf-8"?>
<TemplafySlideTemplateConfiguration><![CDATA[{"documentContentValidatorConfiguration":{"enableDocumentContentValidator":false,"documentContentValidatorVersion":0},"elementsMetadata":[],"slideId":"637279735299155165","enableDocumentContentUpdater":false,"version":"1.1"}]]></TemplafySlideTemplateConfiguration>
</file>

<file path=customXml/item126.xml><?xml version="1.0" encoding="utf-8"?>
<?mso-contentType ?>
<FormTemplates xmlns="http://schemas.microsoft.com/sharepoint/v3/contenttype/forms">
  <Display>DocumentLibraryForm</Display>
  <Edit>DocumentLibraryForm</Edit>
  <New>DocumentLibraryForm</New>
</FormTemplates>
</file>

<file path=customXml/item127.xml><?xml version="1.0" encoding="utf-8"?>
<TemplafySlideFormConfiguration><![CDATA[{"formFields":[],"formDataEntries":[]}]]></TemplafySlideFormConfiguration>
</file>

<file path=customXml/item128.xml><?xml version="1.0" encoding="utf-8"?>
<TemplafySlideFormConfiguration><![CDATA[{"formFields":[],"formDataEntries":[]}]]></TemplafySlideFormConfiguration>
</file>

<file path=customXml/item129.xml><?xml version="1.0" encoding="utf-8"?>
<TemplafySlideFormConfiguration><![CDATA[{"formFields":[],"formDataEntries":[]}]]></TemplafySlideFormConfiguration>
</file>

<file path=customXml/item13.xml><?xml version="1.0" encoding="utf-8"?>
<TemplafySlideTemplateConfiguration><![CDATA[{"documentContentValidatorConfiguration":{"enableDocumentContentValidator":false,"documentContentValidatorVersion":0},"elementsMetadata":[],"slideId":"637279735297436501","enableDocumentContentUpdater":false,"version":"1.1"}]]></TemplafySlideTemplateConfiguration>
</file>

<file path=customXml/item130.xml><?xml version="1.0" encoding="utf-8"?>
<TemplafySlideTemplateConfiguration><![CDATA[{"documentContentValidatorConfiguration":{"enableDocumentContentValidator":false,"documentContentValidatorVersion":0},"elementsMetadata":[],"slideId":"637279735307592711","enableDocumentContentUpdater":false,"version":"1.1"}]]></TemplafySlideTemplateConfiguration>
</file>

<file path=customXml/item131.xml><?xml version="1.0" encoding="utf-8"?>
<ct:contentTypeSchema xmlns:ct="http://schemas.microsoft.com/office/2006/metadata/contentType" xmlns:ma="http://schemas.microsoft.com/office/2006/metadata/properties/metaAttributes" ct:_="" ma:_="" ma:contentTypeName="Document" ma:contentTypeID="0x010100CAEC059B5B519B4A83B864B369AB44DF" ma:contentTypeVersion="14" ma:contentTypeDescription="Create a new document." ma:contentTypeScope="" ma:versionID="a9bed1b2bbbd06b123d6bd239ae68b5c">
  <xsd:schema xmlns:xsd="http://www.w3.org/2001/XMLSchema" xmlns:xs="http://www.w3.org/2001/XMLSchema" xmlns:p="http://schemas.microsoft.com/office/2006/metadata/properties" xmlns:ns2="ddd6a674-b48a-40bc-bd3d-f5ff0c739206" xmlns:ns3="a67457bc-90e7-428a-955b-5ee28a9d3194" targetNamespace="http://schemas.microsoft.com/office/2006/metadata/properties" ma:root="true" ma:fieldsID="3b27b8bf1301b4c77971f99ae8caa029" ns2:_="" ns3:_="">
    <xsd:import namespace="ddd6a674-b48a-40bc-bd3d-f5ff0c739206"/>
    <xsd:import namespace="a67457bc-90e7-428a-955b-5ee28a9d319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6a674-b48a-40bc-bd3d-f5ff0c739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413e039-5297-4392-bfce-c6182202c714"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7457bc-90e7-428a-955b-5ee28a9d319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fdb1fcd-6b80-49ec-a09c-6bfd54651c51}" ma:internalName="TaxCatchAll" ma:showField="CatchAllData" ma:web="a67457bc-90e7-428a-955b-5ee28a9d31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2.xml><?xml version="1.0" encoding="utf-8"?>
<TemplafySlideFormConfiguration><![CDATA[{"formFields":[],"formDataEntries":[]}]]></TemplafySlideFormConfiguration>
</file>

<file path=customXml/item133.xml><?xml version="1.0" encoding="utf-8"?>
<TemplafySlideTemplateConfiguration><![CDATA[{"documentContentValidatorConfiguration":{"enableDocumentContentValidator":false,"documentContentValidatorVersion":0},"elementsMetadata":[],"slideId":"637279735309467654","enableDocumentContentUpdater":false,"version":"1.1"}]]></TemplafySlideTemplateConfiguration>
</file>

<file path=customXml/item134.xml><?xml version="1.0" encoding="utf-8"?>
<TemplafySlideTemplateConfiguration><![CDATA[{"documentContentValidatorConfiguration":{"enableDocumentContentValidator":false,"documentContentValidatorVersion":0},"elementsMetadata":[],"slideId":"637279735296967641","enableDocumentContentUpdater":false,"version":"1.1"}]]></TemplafySlideTemplateConfiguration>
</file>

<file path=customXml/item135.xml><?xml version="1.0" encoding="utf-8"?>
<TemplafySlideTemplateConfiguration><![CDATA[{"documentContentValidatorConfiguration":{"enableDocumentContentValidator":false,"documentContentValidatorVersion":0},"elementsMetadata":[],"slideId":"637279735298218082","enableDocumentContentUpdater":false,"version":"1.1"}]]></TemplafySlideTemplateConfiguration>
</file>

<file path=customXml/item136.xml><?xml version="1.0" encoding="utf-8"?>
<TemplafySlideFormConfiguration><![CDATA[{"formFields":[],"formDataEntries":[]}]]></TemplafySlideFormConfiguration>
</file>

<file path=customXml/item137.xml><?xml version="1.0" encoding="utf-8"?>
<TemplafySlideTemplateConfiguration><![CDATA[{"documentContentValidatorConfiguration":{"enableDocumentContentValidator":false,"documentContentValidatorVersion":0},"elementsMetadata":[],"slideId":"637279735306499287","enableDocumentContentUpdater":false,"version":"1.1"}]]></TemplafySlideTemplateConfiguration>
</file>

<file path=customXml/item138.xml><?xml version="1.0" encoding="utf-8"?>
<TemplafySlideFormConfiguration><![CDATA[{"formFields":[],"formDataEntries":[]}]]></TemplafySlideFormConfiguration>
</file>

<file path=customXml/item139.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40.xml><?xml version="1.0" encoding="utf-8"?>
<TemplafySlideFormConfiguration><![CDATA[{"formFields":[],"formDataEntries":[]}]]></TemplafySlideFormConfiguration>
</file>

<file path=customXml/item141.xml><?xml version="1.0" encoding="utf-8"?>
<TemplafySlideFormConfiguration><![CDATA[{"formFields":[],"formDataEntries":[]}]]></TemplafySlideFormConfiguration>
</file>

<file path=customXml/item142.xml><?xml version="1.0" encoding="utf-8"?>
<TemplafySlideTemplateConfiguration><![CDATA[{"documentContentValidatorConfiguration":{"enableDocumentContentValidator":false,"documentContentValidatorVersion":0},"elementsMetadata":[],"slideId":"637279735300405366","enableDocumentContentUpdater":false,"version":"1.1"}]]></TemplafySlideTemplateConfiguration>
</file>

<file path=customXml/item143.xml><?xml version="1.0" encoding="utf-8"?>
<TemplafySlideTemplateConfiguration><![CDATA[{"documentContentValidatorConfiguration":{"enableDocumentContentValidator":false,"documentContentValidatorVersion":0},"elementsMetadata":[],"slideId":"637643333351211449","enableDocumentContentUpdater":false,"version":"1.1"}]]></TemplafySlideTemplateConfiguration>
</file>

<file path=customXml/item144.xml><?xml version="1.0" encoding="utf-8"?>
<TemplafySlideFormConfiguration><![CDATA[{"formFields":[],"formDataEntries":[]}]]></TemplafySlideFormConfiguration>
</file>

<file path=customXml/item145.xml><?xml version="1.0" encoding="utf-8"?>
<TemplafySlideFormConfiguration><![CDATA[{"formFields":[],"formDataEntries":[]}]]></TemplafySlideFormConfiguration>
</file>

<file path=customXml/item146.xml><?xml version="1.0" encoding="utf-8"?>
<TemplafySlideFormConfiguration><![CDATA[{"formFields":[],"formDataEntries":[]}]]></TemplafySlideFormConfiguration>
</file>

<file path=customXml/item147.xml><?xml version="1.0" encoding="utf-8"?>
<TemplafySlideTemplateConfiguration><![CDATA[{"documentContentValidatorConfiguration":{"enableDocumentContentValidator":false,"documentContentValidatorVersion":0},"elementsMetadata":[],"slideId":"637279735297280126","enableDocumentContentUpdater":false,"version":"1.1"}]]></TemplafySlideTemplateConfiguration>
</file>

<file path=customXml/item148.xml><?xml version="1.0" encoding="utf-8"?>
<TemplafySlideFormConfiguration><![CDATA[{"formFields":[],"formDataEntries":[]}]]></TemplafySlideFormConfiguration>
</file>

<file path=customXml/item149.xml><?xml version="1.0" encoding="utf-8"?>
<TemplafySlideTemplateConfiguration><![CDATA[{"documentContentValidatorConfiguration":{"enableDocumentContentValidator":false,"documentContentValidatorVersion":0},"elementsMetadata":[],"slideId":"637279735297905476","enableDocumentContentUpdater":false,"version":"1.1"}]]></TemplafySlideTemplateConfiguration>
</file>

<file path=customXml/item15.xml><?xml version="1.0" encoding="utf-8"?>
<TemplafySlideFormConfiguration><![CDATA[{"formFields":[],"formDataEntries":[]}]]></TemplafySlideFormConfiguration>
</file>

<file path=customXml/item150.xml><?xml version="1.0" encoding="utf-8"?>
<TemplafySlideFormConfiguration><![CDATA[{"formFields":[],"formDataEntries":[]}]]></TemplafySlideFormConfiguration>
</file>

<file path=customXml/item151.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TemplateConfiguration><![CDATA[{"documentContentValidatorConfiguration":{"enableDocumentContentValidator":false,"documentContentValidatorVersion":0},"elementsMetadata":[],"slideId":"637279735298373922","enableDocumentContentUpdater":false,"version":"1.1"}]]></TemplafySlideTemplateConfiguration>
</file>

<file path=customXml/item19.xml><?xml version="1.0" encoding="utf-8"?>
<TemplafySlideTemplateConfiguration><![CDATA[{"documentContentValidatorConfiguration":{"enableDocumentContentValidator":false,"documentContentValidatorVersion":0},"elementsMetadata":[],"slideId":"637279735297124287","enableDocumentContentUpdater":false,"version":"1.1"}]]></TemplafySlideTemplateConfiguration>
</file>

<file path=customXml/item2.xml><?xml version="1.0" encoding="utf-8"?>
<TemplafySlideTemplateConfiguration><![CDATA[{"documentContentValidatorConfiguration":{"enableDocumentContentValidator":false,"documentContentValidatorVersion":0},"elementsMetadata":[],"slideId":"637279735311655251","enableDocumentContentUpdater":false,"version":"1.1"}]]></TemplafySlideTemplateConfiguration>
</file>

<file path=customXml/item20.xml><?xml version="1.0" encoding="utf-8"?>
<TemplafySlideFormConfiguration><![CDATA[{"formFields":[],"formDataEntries":[]}]]></TemplafySlideFormConfiguration>
</file>

<file path=customXml/item21.xml><?xml version="1.0" encoding="utf-8"?>
<TemplafySlideTemplateConfiguration><![CDATA[{"documentContentValidatorConfiguration":{"enableDocumentContentValidator":false,"documentContentValidatorVersion":0},"elementsMetadata":[],"slideId":"637643333349180040","enableDocumentContentUpdater":false,"version":"1.1"}]]></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documentContentValidatorConfiguration":{"enableDocumentContentValidator":false,"documentContentValidatorVersion":0},"elementsMetadata":[],"slideId":"637279735296967642","enableDocumentContentUpdater":false,"version":"1.1"}]]></TemplafySlideTemplateConfiguration>
</file>

<file path=customXml/item24.xml><?xml version="1.0" encoding="utf-8"?>
<TemplafySlideFormConfiguration><![CDATA[{"formFields":[],"formDataEntries":[]}]]></TemplafySlideFormConfiguration>
</file>

<file path=customXml/item25.xml><?xml version="1.0" encoding="utf-8"?>
<TemplafySlideTemplateConfiguration><![CDATA[{"documentContentValidatorConfiguration":{"enableDocumentContentValidator":false,"documentContentValidatorVersion":0},"elementsMetadata":[],"slideId":"637279735298061372","enableDocumentContentUpdater":false,"version":"1.1"}]]></TemplafySlideTemplateConfiguration>
</file>

<file path=customXml/item26.xml><?xml version="1.0" encoding="utf-8"?>
<TemplafySlideFormConfiguration><![CDATA[{"formFields":[],"formDataEntries":[]}]]></TemplafySlideFormConfiguration>
</file>

<file path=customXml/item27.xml><?xml version="1.0" encoding="utf-8"?>
<TemplafySlideFormConfiguration><![CDATA[{"formFields":[],"formDataEntries":[]}]]></TemplafySlideFormConfiguration>
</file>

<file path=customXml/item28.xml><?xml version="1.0" encoding="utf-8"?>
<TemplafySlideTemplateConfiguration><![CDATA[{"documentContentValidatorConfiguration":{"enableDocumentContentValidator":false,"documentContentValidatorVersion":0},"elementsMetadata":[],"slideId":"637279735300092768","enableDocumentContentUpdater":false,"version":"1.1"}]]></TemplafySlideTemplateConfiguration>
</file>

<file path=customXml/item29.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TemplafySlideFormConfiguration><![CDATA[{"formFields":[],"formDataEntries":[]}]]></TemplafySlideFormConfiguration>
</file>

<file path=customXml/item33.xml><?xml version="1.0" encoding="utf-8"?>
<TemplafySlideTemplateConfiguration><![CDATA[{"documentContentValidatorConfiguration":{"enableDocumentContentValidator":false,"documentContentValidatorVersion":0},"elementsMetadata":[],"slideId":"637643333349180040","enableDocumentContentUpdater":false,"version":"1.1"}]]></TemplafySlideTemplateConfiguration>
</file>

<file path=customXml/item34.xml><?xml version="1.0" encoding="utf-8"?>
<TemplafySlideTemplateConfiguration><![CDATA[{"documentContentValidatorConfiguration":{"enableDocumentContentValidator":false,"documentContentValidatorVersion":0},"elementsMetadata":[],"slideId":"637643333351211449","enableDocumentContentUpdater":false,"version":"1.1"}]]></TemplafySlideTemplateConfiguration>
</file>

<file path=customXml/item35.xml><?xml version="1.0" encoding="utf-8"?>
<TemplafySlideTemplateConfiguration><![CDATA[{"documentContentValidatorConfiguration":{"enableDocumentContentValidator":false,"documentContentValidatorVersion":0},"elementsMetadata":[],"slideId":"637279735301655235","enableDocumentContentUpdater":false,"version":"1.1"}]]></TemplafySlideTemplateConfiguration>
</file>

<file path=customXml/item36.xml><?xml version="1.0" encoding="utf-8"?>
<TemplafySlideFormConfiguration><![CDATA[{"formFields":[],"formDataEntries":[]}]]></TemplafySlideFormConfiguration>
</file>

<file path=customXml/item37.xml><?xml version="1.0" encoding="utf-8"?>
<TemplafySlideTemplateConfiguration><![CDATA[{"documentContentValidatorConfiguration":{"enableDocumentContentValidator":false,"documentContentValidatorVersion":0},"elementsMetadata":[],"slideId":"637643333349180040","enableDocumentContentUpdater":false,"version":"1.1"}]]></TemplafySlideTemplateConfiguration>
</file>

<file path=customXml/item38.xml><?xml version="1.0" encoding="utf-8"?>
<TemplafySlideTemplateConfiguration><![CDATA[{"documentContentValidatorConfiguration":{"enableDocumentContentValidator":false,"documentContentValidatorVersion":0},"elementsMetadata":[],"slideId":"637279735297436502","enableDocumentContentUpdater":false,"version":"1.1"}]]></TemplafySlideTemplate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TemplateConfiguration><![CDATA[{"documentContentValidatorConfiguration":{"enableDocumentContentValidator":false,"documentContentValidatorVersion":0},"elementsMetadata":[],"slideId":"637279735300873989","enableDocumentContentUpdater":false,"version":"1.1"}]]></TemplafySlideTemplateConfiguration>
</file>

<file path=customXml/item41.xml><?xml version="1.0" encoding="utf-8"?>
<TemplafySlideTemplateConfiguration><![CDATA[{"documentContentValidatorConfiguration":{"enableDocumentContentValidator":false,"documentContentValidatorVersion":0},"elementsMetadata":[],"slideId":"637279735298061373","enableDocumentContentUpdater":false,"version":"1.1"}]]></TemplafySlideTemplateConfiguration>
</file>

<file path=customXml/item42.xml><?xml version="1.0" encoding="utf-8"?>
<TemplafySlideFormConfiguration><![CDATA[{"formFields":[],"formDataEntries":[]}]]></TemplafySlideFormConfiguration>
</file>

<file path=customXml/item43.xml><?xml version="1.0" encoding="utf-8"?>
<TemplafySlideFormConfiguration><![CDATA[{"formFields":[],"formDataEntries":[]}]]></TemplafySlideFormConfiguration>
</file>

<file path=customXml/item44.xml><?xml version="1.0" encoding="utf-8"?>
<TemplafyTemplateConfiguration><![CDATA[{"elementsMetadata":[{"type":"shape","id":"1ed7c096-04e1-46fb-85b3-be05b5eb3d64","elementConfiguration":{"binding":"UserProfile.LegalEntity.Copyright","disableUpdates":false,"type":"text"}},{"type":"shape","id":"1e63fdd3-9727-4eda-a630-5629392fb29b","elementConfiguration":{"binding":"Form.PresentationTitle","disableUpdates":false,"type":"text"}},{"type":"shape","id":"ffc867d1-5ccb-451a-aa8a-dc0ef03a6220","elementConfiguration":{"binding":"Form.Confidential.ClassificationInsertText","disableUpdates":false,"type":"text"}},{"type":"shape","id":"800c6883-4ad8-4056-8cce-b2fa024d16a9","elementConfiguration":{"binding":"UserProfile.LegalEntity.Boilerplate_external","disableUpdates":false,"type":"text"}},{"type":"shape","id":"7c530272-dd06-4bd6-bba9-09a81be8eef5","elementConfiguration":{"binding":"UserProfile.LegalEntity.Copyright","disableUpdates":false,"type":"text"}},{"type":"shape","id":"f6ad58e0-54f3-4b38-a180-8045c8ba5270","elementConfiguration":{"binding":"Form.PresentationTitle","disableUpdates":false,"type":"text"}},{"type":"shape","id":"5cc318fe-8375-4023-8ea4-7cafc159633e","elementConfiguration":{"binding":"Form.Confidential.ClassificationInsertText","disableUpdates":false,"type":"text"}},{"type":"shape","id":"3402ecd5-253f-4f2c-a80b-035c8d1004f8","elementConfiguration":{"binding":"UserProfile.LegalEntity.Boilerplate_external","disableUpdates":false,"type":"text"}}],"transformationConfigurations":[],"templateName":"","templateDescription":"","enableDocumentContentUpdater":false,"version":"1.1"}]]></TemplafyTemplateConfiguration>
</file>

<file path=customXml/item45.xml><?xml version="1.0" encoding="utf-8"?>
<TemplafySlideTemplateConfiguration><![CDATA[{"documentContentValidatorConfiguration":{"enableDocumentContentValidator":false,"documentContentValidatorVersion":0},"elementsMetadata":[],"slideId":"637279735317749010","enableDocumentContentUpdater":false,"version":"1.1"}]]></TemplafySlideTemplateConfiguration>
</file>

<file path=customXml/item46.xml><?xml version="1.0" encoding="utf-8"?>
<TemplafySlideFormConfiguration><![CDATA[{"formFields":[],"formDataEntries":[]}]]></TemplafySlideFormConfiguration>
</file>

<file path=customXml/item47.xml><?xml version="1.0" encoding="utf-8"?>
<TemplafySlideTemplateConfiguration><![CDATA[{"documentContentValidatorConfiguration":{"enableDocumentContentValidator":false,"documentContentValidatorVersion":0},"elementsMetadata":[],"slideId":"637279735299780214","enableDocumentContentUpdater":false,"version":"1.1"}]]></TemplafySlideTemplateConfiguration>
</file>

<file path=customXml/item48.xml><?xml version="1.0" encoding="utf-8"?>
<TemplafySlideTemplateConfiguration><![CDATA[{"documentContentValidatorConfiguration":{"enableDocumentContentValidator":false,"documentContentValidatorVersion":0},"elementsMetadata":[],"slideId":"637279735310405182","enableDocumentContentUpdater":false,"version":"1.1"}]]></TemplafySlideTemplateConfiguration>
</file>

<file path=customXml/item49.xml><?xml version="1.0" encoding="utf-8"?>
<TemplafySlideFormConfiguration><![CDATA[{"formFields":[],"formDataEntries":[]}]]></TemplafySlideFormConfiguration>
</file>

<file path=customXml/item5.xml><?xml version="1.0" encoding="utf-8"?>
<TemplafySlideTemplateConfiguration><![CDATA[{"documentContentValidatorConfiguration":{"enableDocumentContentValidator":false,"documentContentValidatorVersion":0},"elementsMetadata":[],"slideId":"637279735297905475","enableDocumentContentUpdater":false,"version":"1.1"}]]></TemplafySlideTemplateConfiguration>
</file>

<file path=customXml/item50.xml><?xml version="1.0" encoding="utf-8"?>
<p:properties xmlns:p="http://schemas.microsoft.com/office/2006/metadata/properties" xmlns:xsi="http://www.w3.org/2001/XMLSchema-instance" xmlns:pc="http://schemas.microsoft.com/office/infopath/2007/PartnerControls">
  <documentManagement>
    <TaxCatchAll xmlns="a67457bc-90e7-428a-955b-5ee28a9d3194" xsi:nil="true"/>
    <lcf76f155ced4ddcb4097134ff3c332f xmlns="ddd6a674-b48a-40bc-bd3d-f5ff0c739206">
      <Terms xmlns="http://schemas.microsoft.com/office/infopath/2007/PartnerControls"/>
    </lcf76f155ced4ddcb4097134ff3c332f>
    <SharedWithUsers xmlns="a67457bc-90e7-428a-955b-5ee28a9d3194">
      <UserInfo>
        <DisplayName>Jordan, Mallory</DisplayName>
        <AccountId>247</AccountId>
        <AccountType/>
      </UserInfo>
      <UserInfo>
        <DisplayName>Speight, Emily</DisplayName>
        <AccountId>255</AccountId>
        <AccountType/>
      </UserInfo>
      <UserInfo>
        <DisplayName>Anstis, Olivia</DisplayName>
        <AccountId>245</AccountId>
        <AccountType/>
      </UserInfo>
      <UserInfo>
        <DisplayName>Shaikh, Rayaan</DisplayName>
        <AccountId>249</AccountId>
        <AccountType/>
      </UserInfo>
    </SharedWithUsers>
  </documentManagement>
</p:properties>
</file>

<file path=customXml/item51.xml><?xml version="1.0" encoding="utf-8"?>
<TemplafySlideTemplateConfiguration><![CDATA[{"documentContentValidatorConfiguration":{"enableDocumentContentValidator":false,"documentContentValidatorVersion":0},"elementsMetadata":[],"slideId":"637279735301186578","enableDocumentContentUpdater":false,"version":"1.1"}]]></TemplafySlideTemplateConfiguration>
</file>

<file path=customXml/item52.xml><?xml version="1.0" encoding="utf-8"?>
<TemplafySlideFormConfiguration><![CDATA[{"formFields":[],"formDataEntries":[]}]]></TemplafySlideFormConfiguration>
</file>

<file path=customXml/item53.xml><?xml version="1.0" encoding="utf-8"?>
<TemplafySlideTemplateConfiguration><![CDATA[{"documentContentValidatorConfiguration":{"enableDocumentContentValidator":false,"documentContentValidatorVersion":0},"elementsMetadata":[],"slideId":"637643333351211449","enableDocumentContentUpdater":false,"version":"1.1"}]]></TemplafySlideTemplateConfiguration>
</file>

<file path=customXml/item54.xml><?xml version="1.0" encoding="utf-8"?>
<TemplafySlideFormConfiguration><![CDATA[{"formFields":[],"formDataEntries":[]}]]></TemplafySlideFormConfiguration>
</file>

<file path=customXml/item55.xml><?xml version="1.0" encoding="utf-8"?>
<TemplafySlideFormConfiguration><![CDATA[{"formFields":[],"formDataEntries":[]}]]></TemplafySlideFormConfiguration>
</file>

<file path=customXml/item56.xml><?xml version="1.0" encoding="utf-8"?>
<TemplafySlideFormConfiguration><![CDATA[{"formFields":[],"formDataEntries":[]}]]></TemplafySlideFormConfiguration>
</file>

<file path=customXml/item57.xml><?xml version="1.0" encoding="utf-8"?>
<TemplafySlideTemplateConfiguration><![CDATA[{"documentContentValidatorConfiguration":{"enableDocumentContentValidator":false,"documentContentValidatorVersion":0},"elementsMetadata":[],"slideId":"637279735314467663","enableDocumentContentUpdater":false,"version":"1.1"}]]></TemplafySlideTemplateConfiguration>
</file>

<file path=customXml/item58.xml><?xml version="1.0" encoding="utf-8"?>
<TemplafySlideFormConfiguration><![CDATA[{"formFields":[],"formDataEntries":[]}]]></TemplafySlideFormConfiguration>
</file>

<file path=customXml/item59.xml><?xml version="1.0" encoding="utf-8"?>
<TemplafySlideFormConfiguration><![CDATA[{"formFields":[],"formDataEntries":[]}]]></TemplafySlideFormConfiguration>
</file>

<file path=customXml/item6.xml><?xml version="1.0" encoding="utf-8"?>
<TemplafySlideTemplateConfiguration><![CDATA[{"documentContentValidatorConfiguration":{"enableDocumentContentValidator":false,"documentContentValidatorVersion":0},"elementsMetadata":[],"slideId":"637643333349180040","enableDocumentContentUpdater":false,"version":"1.1"}]]></TemplafySlideTemplateConfiguration>
</file>

<file path=customXml/item60.xml><?xml version="1.0" encoding="utf-8"?>
<TemplafySlideTemplateConfiguration><![CDATA[{"documentContentValidatorConfiguration":{"enableDocumentContentValidator":false,"documentContentValidatorVersion":0},"elementsMetadata":[],"slideId":"637279735299155245","enableDocumentContentUpdater":false,"version":"1.1"}]]></TemplafySlideTemplateConfiguration>
</file>

<file path=customXml/item61.xml><?xml version="1.0" encoding="utf-8"?>
<TemplafySlideTemplateConfiguration><![CDATA[{"documentContentValidatorConfiguration":{"enableDocumentContentValidator":false,"documentContentValidatorVersion":0},"elementsMetadata":[],"slideId":"637279735319780290","enableDocumentContentUpdater":false,"version":"1.1"}]]></TemplafySlideTemplateConfiguration>
</file>

<file path=customXml/item62.xml><?xml version="1.0" encoding="utf-8"?>
<TemplafySlideTemplateConfiguration><![CDATA[{"documentContentValidatorConfiguration":{"enableDocumentContentValidator":false,"documentContentValidatorVersion":0},"elementsMetadata":[],"slideId":"637279735298218083","enableDocumentContentUpdater":false,"version":"1.1"}]]></TemplafySlideTemplateConfiguration>
</file>

<file path=customXml/item63.xml><?xml version="1.0" encoding="utf-8"?>
<TemplafySlideFormConfiguration><![CDATA[{"formFields":[],"formDataEntries":[]}]]></TemplafySlideFormConfiguration>
</file>

<file path=customXml/item64.xml><?xml version="1.0" encoding="utf-8"?>
<TemplafySlideFormConfiguration><![CDATA[{"formFields":[],"formDataEntries":[]}]]></TemplafySlideFormConfiguration>
</file>

<file path=customXml/item65.xml><?xml version="1.0" encoding="utf-8"?>
<TemplafySlideTemplateConfiguration><![CDATA[{"documentContentValidatorConfiguration":{"enableDocumentContentValidator":false,"documentContentValidatorVersion":0},"elementsMetadata":[],"slideId":"637279735324467890","enableDocumentContentUpdater":false,"version":"1.1"}]]></TemplafySlideTemplateConfiguration>
</file>

<file path=customXml/item66.xml><?xml version="1.0" encoding="utf-8"?>
<TemplafySlideFormConfiguration><![CDATA[{"formFields":[],"formDataEntries":[]}]]></TemplafySlideFormConfiguration>
</file>

<file path=customXml/item67.xml><?xml version="1.0" encoding="utf-8"?>
<TemplafySlideFormConfiguration><![CDATA[{"formFields":[],"formDataEntries":[]}]]></TemplafySlideFormConfiguration>
</file>

<file path=customXml/item68.xml><?xml version="1.0" encoding="utf-8"?>
<TemplafySlideFormConfiguration><![CDATA[{"formFields":[],"formDataEntries":[]}]]></TemplafySlideFormConfiguration>
</file>

<file path=customXml/item69.xml><?xml version="1.0" encoding="utf-8"?>
<TemplafySlideTemplateConfiguration><![CDATA[{"documentContentValidatorConfiguration":{"enableDocumentContentValidator":false,"documentContentValidatorVersion":0},"elementsMetadata":[],"slideId":"637279735301499027","enableDocumentContentUpdater":false,"version":"1.1"}]]></TemplafySlideTemplateConfiguration>
</file>

<file path=customXml/item7.xml><?xml version="1.0" encoding="utf-8"?>
<TemplafySlideFormConfiguration><![CDATA[{"formFields":[],"formDataEntries":[]}]]></TemplafySlideFormConfiguration>
</file>

<file path=customXml/item70.xml><?xml version="1.0" encoding="utf-8"?>
<TemplafySlideTemplateConfiguration><![CDATA[{"documentContentValidatorConfiguration":{"enableDocumentContentValidator":false,"documentContentValidatorVersion":0},"elementsMetadata":[],"slideId":"637279735303530280","enableDocumentContentUpdater":false,"version":"1.1"}]]></TemplafySlideTemplateConfiguration>
</file>

<file path=customXml/item71.xml><?xml version="1.0" encoding="utf-8"?>
<TemplafySlideFormConfiguration><![CDATA[{"formFields":[],"formDataEntries":[]}]]></TemplafySlideFormConfiguration>
</file>

<file path=customXml/item72.xml><?xml version="1.0" encoding="utf-8"?>
<TemplafySlideTemplateConfiguration><![CDATA[{"documentContentValidatorConfiguration":{"enableDocumentContentValidator":false,"documentContentValidatorVersion":0},"elementsMetadata":[],"slideId":"637279735298842678","enableDocumentContentUpdater":false,"version":"1.1"}]]></TemplafySlideTemplateConfiguration>
</file>

<file path=customXml/item73.xml><?xml version="1.0" encoding="utf-8"?>
<TemplafySlideTemplateConfiguration><![CDATA[{"documentContentValidatorConfiguration":{"enableDocumentContentValidator":false,"documentContentValidatorVersion":0},"elementsMetadata":[],"slideId":"637279735298686460","enableDocumentContentUpdater":false,"version":"1.1"}]]></TemplafySlideTemplateConfiguration>
</file>

<file path=customXml/item74.xml><?xml version="1.0" encoding="utf-8"?>
<TemplafySlideTemplateConfiguration><![CDATA[{"documentContentValidatorConfiguration":{"enableDocumentContentValidator":false,"documentContentValidatorVersion":0},"elementsMetadata":[],"slideId":"637279735321967694","enableDocumentContentUpdater":false,"version":"1.1"}]]></TemplafySlideTemplateConfiguration>
</file>

<file path=customXml/item75.xml><?xml version="1.0" encoding="utf-8"?>
<TemplafySlideFormConfiguration><![CDATA[{"formFields":[],"formDataEntries":[]}]]></TemplafySlideFormConfiguration>
</file>

<file path=customXml/item76.xml><?xml version="1.0" encoding="utf-8"?>
<TemplafySlideFormConfiguration><![CDATA[{"formFields":[],"formDataEntries":[]}]]></TemplafySlideFormConfiguration>
</file>

<file path=customXml/item77.xml><?xml version="1.0" encoding="utf-8"?>
<TemplafySlideFormConfiguration><![CDATA[{"formFields":[],"formDataEntries":[]}]]></TemplafySlideFormConfiguration>
</file>

<file path=customXml/item78.xml><?xml version="1.0" encoding="utf-8"?>
<TemplafySlideFormConfiguration><![CDATA[{"formFields":[],"formDataEntries":[]}]]></TemplafySlideFormConfiguration>
</file>

<file path=customXml/item79.xml><?xml version="1.0" encoding="utf-8"?>
<TemplafySlideTemplateConfiguration><![CDATA[{"documentContentValidatorConfiguration":{"enableDocumentContentValidator":false,"documentContentValidatorVersion":0},"elementsMetadata":[],"slideId":"637279735299936542","enableDocumentContentUpdater":false,"version":"1.1"}]]></TemplafySlideTemplateConfiguration>
</file>

<file path=customXml/item8.xml><?xml version="1.0" encoding="utf-8"?>
<TemplafySlideTemplateConfiguration><![CDATA[{"documentContentValidatorConfiguration":{"enableDocumentContentValidator":false,"documentContentValidatorVersion":0},"elementsMetadata":[],"slideId":"637279735300405282","enableDocumentContentUpdater":false,"version":"1.1"}]]></TemplafySlideTemplateConfiguration>
</file>

<file path=customXml/item80.xml><?xml version="1.0" encoding="utf-8"?>
<TemplafySlideFormConfiguration><![CDATA[{"formFields":[],"formDataEntries":[]}]]></TemplafySlideFormConfiguration>
</file>

<file path=customXml/item81.xml><?xml version="1.0" encoding="utf-8"?>
<TemplafySlideTemplateConfiguration><![CDATA[{"documentContentValidatorConfiguration":{"enableDocumentContentValidator":false,"documentContentValidatorVersion":0},"elementsMetadata":[],"slideId":"637279692143616874","enableDocumentContentUpdater":true,"version":"1.1"}]]></TemplafySlideTemplateConfiguration>
</file>

<file path=customXml/item82.xml><?xml version="1.0" encoding="utf-8"?>
<TemplafySlideTemplateConfiguration><![CDATA[{"documentContentValidatorConfiguration":{"enableDocumentContentValidator":false,"documentContentValidatorVersion":0},"elementsMetadata":[],"slideId":"637279731873899167","enableDocumentContentUpdater":true,"version":"1.1"}]]></TemplafySlideTemplateConfiguration>
</file>

<file path=customXml/item83.xml><?xml version="1.0" encoding="utf-8"?>
<TemplafySlideFormConfiguration><![CDATA[{"formFields":[],"formDataEntries":[]}]]></TemplafySlideFormConfiguration>
</file>

<file path=customXml/item84.xml><?xml version="1.0" encoding="utf-8"?>
<TemplafySlideTemplateConfiguration><![CDATA[{"documentContentValidatorConfiguration":{"enableDocumentContentValidator":false,"documentContentValidatorVersion":0},"elementsMetadata":[],"slideId":"637279735296811698","enableDocumentContentUpdater":false,"version":"1.1"}]]></TemplafySlideTemplateConfiguration>
</file>

<file path=customXml/item85.xml><?xml version="1.0" encoding="utf-8"?>
<TemplafySlideFormConfiguration><![CDATA[{"formFields":[],"formDataEntries":[]}]]></TemplafySlideFormConfiguration>
</file>

<file path=customXml/item86.xml><?xml version="1.0" encoding="utf-8"?>
<TemplafySlideTemplateConfiguration><![CDATA[{"documentContentValidatorConfiguration":{"enableDocumentContentValidator":false,"documentContentValidatorVersion":0},"elementsMetadata":[],"slideId":"637279735298842632","enableDocumentContentUpdater":false,"version":"1.1"}]]></TemplafySlideTemplateConfiguration>
</file>

<file path=customXml/item87.xml><?xml version="1.0" encoding="utf-8"?>
<TemplafySlideTemplateConfiguration><![CDATA[{"documentContentValidatorConfiguration":{"enableDocumentContentValidator":false,"documentContentValidatorVersion":0},"elementsMetadata":[],"slideId":"637279735300561568","enableDocumentContentUpdater":false,"version":"1.1"}]]></TemplafySlideTemplateConfiguration>
</file>

<file path=customXml/item88.xml><?xml version="1.0" encoding="utf-8"?>
<TemplafySlideTemplateConfiguration><![CDATA[{"documentContentValidatorConfiguration":{"enableDocumentContentValidator":false,"documentContentValidatorVersion":0},"elementsMetadata":[],"slideId":"637279735312905152","enableDocumentContentUpdater":false,"version":"1.1"}]]></TemplafySlideTemplateConfiguration>
</file>

<file path=customXml/item89.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90.xml><?xml version="1.0" encoding="utf-8"?>
<TemplafySlideTemplateConfiguration><![CDATA[{"documentContentValidatorConfiguration":{"enableDocumentContentValidator":false,"documentContentValidatorVersion":0},"elementsMetadata":[],"slideId":"637279735297280124","enableDocumentContentUpdater":false,"version":"1.1"}]]></TemplafySlideTemplateConfiguration>
</file>

<file path=customXml/item91.xml><?xml version="1.0" encoding="utf-8"?>
<TemplafySlideTemplateConfiguration><![CDATA[{"documentContentValidatorConfiguration":{"enableDocumentContentValidator":false,"documentContentValidatorVersion":0},"elementsMetadata":[],"slideId":"637279735297749222","enableDocumentContentUpdater":false,"version":"1.1"}]]></TemplafySlideTemplateConfiguration>
</file>

<file path=customXml/item92.xml><?xml version="1.0" encoding="utf-8"?>
<TemplafySlideFormConfiguration><![CDATA[{"formFields":[],"formDataEntries":[]}]]></TemplafySlideFormConfiguration>
</file>

<file path=customXml/item93.xml><?xml version="1.0" encoding="utf-8"?>
<TemplafySlideFormConfiguration><![CDATA[{"formFields":[],"formDataEntries":[]}]]></TemplafySlideFormConfiguration>
</file>

<file path=customXml/item94.xml><?xml version="1.0" encoding="utf-8"?>
<TemplafySlideTemplateConfiguration><![CDATA[{"documentContentValidatorConfiguration":{"enableDocumentContentValidator":false,"documentContentValidatorVersion":0},"elementsMetadata":[],"slideId":"637279735322592702","enableDocumentContentUpdater":false,"version":"1.1"}]]></TemplafySlideTemplateConfiguration>
</file>

<file path=customXml/item95.xml><?xml version="1.0" encoding="utf-8"?>
<TemplafySlideFormConfiguration><![CDATA[{"formFields":[],"formDataEntries":[]}]]></TemplafySlideFormConfiguration>
</file>

<file path=customXml/item96.xml><?xml version="1.0" encoding="utf-8"?>
<TemplafySlideTemplateConfiguration><![CDATA[{"documentContentValidatorConfiguration":{"enableDocumentContentValidator":false,"documentContentValidatorVersion":0},"elementsMetadata":[],"slideId":"637279731873899167","enableDocumentContentUpdater":true,"version":"1.1"}]]></TemplafySlideTemplateConfiguration>
</file>

<file path=customXml/item97.xml><?xml version="1.0" encoding="utf-8"?>
<TemplafySlideTemplateConfiguration><![CDATA[{"documentContentValidatorConfiguration":{"enableDocumentContentValidator":false,"documentContentValidatorVersion":0},"elementsMetadata":[],"slideId":"637279735297436500","enableDocumentContentUpdater":false,"version":"1.1"}]]></TemplafySlideTemplateConfiguration>
</file>

<file path=customXml/item98.xml><?xml version="1.0" encoding="utf-8"?>
<TemplafySlideTemplateConfiguration><![CDATA[{"documentContentValidatorConfiguration":{"enableDocumentContentValidator":false,"documentContentValidatorVersion":0},"elementsMetadata":[],"slideId":"637279735301811457","enableDocumentContentUpdater":false,"version":"1.1"}]]></TemplafySlideTemplateConfiguration>
</file>

<file path=customXml/item99.xml><?xml version="1.0" encoding="utf-8"?>
<TemplafySlideFormConfiguration><![CDATA[{"formFields":[],"formDataEntries":[]}]]></TemplafySlideFormConfiguration>
</file>

<file path=customXml/itemProps1.xml><?xml version="1.0" encoding="utf-8"?>
<ds:datastoreItem xmlns:ds="http://schemas.openxmlformats.org/officeDocument/2006/customXml" ds:itemID="{FB42D5CB-6B12-41E9-8465-4D769E1251E6}">
  <ds:schemaRefs/>
</ds:datastoreItem>
</file>

<file path=customXml/itemProps10.xml><?xml version="1.0" encoding="utf-8"?>
<ds:datastoreItem xmlns:ds="http://schemas.openxmlformats.org/officeDocument/2006/customXml" ds:itemID="{A941294C-1787-4E0B-83A0-9131969851A0}">
  <ds:schemaRefs/>
</ds:datastoreItem>
</file>

<file path=customXml/itemProps100.xml><?xml version="1.0" encoding="utf-8"?>
<ds:datastoreItem xmlns:ds="http://schemas.openxmlformats.org/officeDocument/2006/customXml" ds:itemID="{98D8E894-A639-4FE8-A1D6-CE30A55EAEE7}">
  <ds:schemaRefs/>
</ds:datastoreItem>
</file>

<file path=customXml/itemProps101.xml><?xml version="1.0" encoding="utf-8"?>
<ds:datastoreItem xmlns:ds="http://schemas.openxmlformats.org/officeDocument/2006/customXml" ds:itemID="{0B4ED0C7-7A0C-457B-8715-6C0099D2BCF2}">
  <ds:schemaRefs/>
</ds:datastoreItem>
</file>

<file path=customXml/itemProps102.xml><?xml version="1.0" encoding="utf-8"?>
<ds:datastoreItem xmlns:ds="http://schemas.openxmlformats.org/officeDocument/2006/customXml" ds:itemID="{939AD502-A658-4502-B9D0-56DD45E8C671}">
  <ds:schemaRefs/>
</ds:datastoreItem>
</file>

<file path=customXml/itemProps103.xml><?xml version="1.0" encoding="utf-8"?>
<ds:datastoreItem xmlns:ds="http://schemas.openxmlformats.org/officeDocument/2006/customXml" ds:itemID="{D12C53CF-354C-4D65-89AE-7E8C8BE79791}">
  <ds:schemaRefs/>
</ds:datastoreItem>
</file>

<file path=customXml/itemProps104.xml><?xml version="1.0" encoding="utf-8"?>
<ds:datastoreItem xmlns:ds="http://schemas.openxmlformats.org/officeDocument/2006/customXml" ds:itemID="{4D7B1208-400C-4BDB-BF11-201947174332}">
  <ds:schemaRefs/>
</ds:datastoreItem>
</file>

<file path=customXml/itemProps105.xml><?xml version="1.0" encoding="utf-8"?>
<ds:datastoreItem xmlns:ds="http://schemas.openxmlformats.org/officeDocument/2006/customXml" ds:itemID="{0D170481-BA6E-4EAB-B505-06E058D3D332}">
  <ds:schemaRefs/>
</ds:datastoreItem>
</file>

<file path=customXml/itemProps106.xml><?xml version="1.0" encoding="utf-8"?>
<ds:datastoreItem xmlns:ds="http://schemas.openxmlformats.org/officeDocument/2006/customXml" ds:itemID="{71C9DF54-DCD4-464C-BD44-79CF4F49783D}">
  <ds:schemaRefs/>
</ds:datastoreItem>
</file>

<file path=customXml/itemProps107.xml><?xml version="1.0" encoding="utf-8"?>
<ds:datastoreItem xmlns:ds="http://schemas.openxmlformats.org/officeDocument/2006/customXml" ds:itemID="{B3733FC7-E39B-426F-9C64-4C69BF414A36}">
  <ds:schemaRefs/>
</ds:datastoreItem>
</file>

<file path=customXml/itemProps108.xml><?xml version="1.0" encoding="utf-8"?>
<ds:datastoreItem xmlns:ds="http://schemas.openxmlformats.org/officeDocument/2006/customXml" ds:itemID="{E374E5DA-8692-434A-8DED-5A95559D516F}">
  <ds:schemaRefs/>
</ds:datastoreItem>
</file>

<file path=customXml/itemProps109.xml><?xml version="1.0" encoding="utf-8"?>
<ds:datastoreItem xmlns:ds="http://schemas.openxmlformats.org/officeDocument/2006/customXml" ds:itemID="{4E0442A1-BB33-4514-BA78-19B45AC49275}">
  <ds:schemaRefs/>
</ds:datastoreItem>
</file>

<file path=customXml/itemProps11.xml><?xml version="1.0" encoding="utf-8"?>
<ds:datastoreItem xmlns:ds="http://schemas.openxmlformats.org/officeDocument/2006/customXml" ds:itemID="{15C8B304-7664-476C-B8A7-B9C4C22D603B}">
  <ds:schemaRefs/>
</ds:datastoreItem>
</file>

<file path=customXml/itemProps110.xml><?xml version="1.0" encoding="utf-8"?>
<ds:datastoreItem xmlns:ds="http://schemas.openxmlformats.org/officeDocument/2006/customXml" ds:itemID="{13CCE761-6F19-4E8C-90E8-203E48DCA2D7}">
  <ds:schemaRefs/>
</ds:datastoreItem>
</file>

<file path=customXml/itemProps111.xml><?xml version="1.0" encoding="utf-8"?>
<ds:datastoreItem xmlns:ds="http://schemas.openxmlformats.org/officeDocument/2006/customXml" ds:itemID="{E10FE075-49EA-477C-8F82-6085DF63DBA6}">
  <ds:schemaRefs/>
</ds:datastoreItem>
</file>

<file path=customXml/itemProps112.xml><?xml version="1.0" encoding="utf-8"?>
<ds:datastoreItem xmlns:ds="http://schemas.openxmlformats.org/officeDocument/2006/customXml" ds:itemID="{DB0EDD0C-F146-41B1-9310-B238716254D3}">
  <ds:schemaRefs/>
</ds:datastoreItem>
</file>

<file path=customXml/itemProps113.xml><?xml version="1.0" encoding="utf-8"?>
<ds:datastoreItem xmlns:ds="http://schemas.openxmlformats.org/officeDocument/2006/customXml" ds:itemID="{2CDA2E70-29E3-4FD6-A065-452DEB5963DA}">
  <ds:schemaRefs/>
</ds:datastoreItem>
</file>

<file path=customXml/itemProps114.xml><?xml version="1.0" encoding="utf-8"?>
<ds:datastoreItem xmlns:ds="http://schemas.openxmlformats.org/officeDocument/2006/customXml" ds:itemID="{C53D14BE-72B3-4709-AEDA-4B9459E4B236}">
  <ds:schemaRefs/>
</ds:datastoreItem>
</file>

<file path=customXml/itemProps115.xml><?xml version="1.0" encoding="utf-8"?>
<ds:datastoreItem xmlns:ds="http://schemas.openxmlformats.org/officeDocument/2006/customXml" ds:itemID="{3AEA62D6-BB24-4094-8E8A-53420F55CC1E}">
  <ds:schemaRefs/>
</ds:datastoreItem>
</file>

<file path=customXml/itemProps116.xml><?xml version="1.0" encoding="utf-8"?>
<ds:datastoreItem xmlns:ds="http://schemas.openxmlformats.org/officeDocument/2006/customXml" ds:itemID="{610CC734-566B-47DB-9185-6BFC50E78901}">
  <ds:schemaRefs/>
</ds:datastoreItem>
</file>

<file path=customXml/itemProps117.xml><?xml version="1.0" encoding="utf-8"?>
<ds:datastoreItem xmlns:ds="http://schemas.openxmlformats.org/officeDocument/2006/customXml" ds:itemID="{F482BB24-881E-47CC-88DD-4A054CCA80E5}">
  <ds:schemaRefs/>
</ds:datastoreItem>
</file>

<file path=customXml/itemProps118.xml><?xml version="1.0" encoding="utf-8"?>
<ds:datastoreItem xmlns:ds="http://schemas.openxmlformats.org/officeDocument/2006/customXml" ds:itemID="{49DFA4DC-8558-47CD-8E17-4781EB8D5569}">
  <ds:schemaRefs/>
</ds:datastoreItem>
</file>

<file path=customXml/itemProps119.xml><?xml version="1.0" encoding="utf-8"?>
<ds:datastoreItem xmlns:ds="http://schemas.openxmlformats.org/officeDocument/2006/customXml" ds:itemID="{DBB6CF5C-38E1-4A08-9E49-4E705A68F7E5}">
  <ds:schemaRefs/>
</ds:datastoreItem>
</file>

<file path=customXml/itemProps12.xml><?xml version="1.0" encoding="utf-8"?>
<ds:datastoreItem xmlns:ds="http://schemas.openxmlformats.org/officeDocument/2006/customXml" ds:itemID="{66ECE3DB-26E9-40E0-B227-7EECA0ED0446}">
  <ds:schemaRefs/>
</ds:datastoreItem>
</file>

<file path=customXml/itemProps120.xml><?xml version="1.0" encoding="utf-8"?>
<ds:datastoreItem xmlns:ds="http://schemas.openxmlformats.org/officeDocument/2006/customXml" ds:itemID="{D6AFB728-AA34-4A8D-98EA-E9D0858E5654}">
  <ds:schemaRefs/>
</ds:datastoreItem>
</file>

<file path=customXml/itemProps121.xml><?xml version="1.0" encoding="utf-8"?>
<ds:datastoreItem xmlns:ds="http://schemas.openxmlformats.org/officeDocument/2006/customXml" ds:itemID="{48007D9C-64C9-4C80-B37B-9A4ACF249372}">
  <ds:schemaRefs/>
</ds:datastoreItem>
</file>

<file path=customXml/itemProps122.xml><?xml version="1.0" encoding="utf-8"?>
<ds:datastoreItem xmlns:ds="http://schemas.openxmlformats.org/officeDocument/2006/customXml" ds:itemID="{B29B2417-54D5-4F54-B04C-E5FBAE07A26B}">
  <ds:schemaRefs/>
</ds:datastoreItem>
</file>

<file path=customXml/itemProps123.xml><?xml version="1.0" encoding="utf-8"?>
<ds:datastoreItem xmlns:ds="http://schemas.openxmlformats.org/officeDocument/2006/customXml" ds:itemID="{456C84FA-8860-452E-9FCF-5E8C827B2363}">
  <ds:schemaRefs/>
</ds:datastoreItem>
</file>

<file path=customXml/itemProps124.xml><?xml version="1.0" encoding="utf-8"?>
<ds:datastoreItem xmlns:ds="http://schemas.openxmlformats.org/officeDocument/2006/customXml" ds:itemID="{7F3C4524-A00C-40DF-A641-0A0E360E5920}">
  <ds:schemaRefs/>
</ds:datastoreItem>
</file>

<file path=customXml/itemProps125.xml><?xml version="1.0" encoding="utf-8"?>
<ds:datastoreItem xmlns:ds="http://schemas.openxmlformats.org/officeDocument/2006/customXml" ds:itemID="{A8027A64-840C-48F1-992A-80FBC3A439A3}">
  <ds:schemaRefs/>
</ds:datastoreItem>
</file>

<file path=customXml/itemProps126.xml><?xml version="1.0" encoding="utf-8"?>
<ds:datastoreItem xmlns:ds="http://schemas.openxmlformats.org/officeDocument/2006/customXml" ds:itemID="{B1C87DBC-5C70-4320-8F8C-57F782D922D2}">
  <ds:schemaRefs>
    <ds:schemaRef ds:uri="http://schemas.microsoft.com/sharepoint/v3/contenttype/forms"/>
  </ds:schemaRefs>
</ds:datastoreItem>
</file>

<file path=customXml/itemProps127.xml><?xml version="1.0" encoding="utf-8"?>
<ds:datastoreItem xmlns:ds="http://schemas.openxmlformats.org/officeDocument/2006/customXml" ds:itemID="{D54A8422-7B66-4249-B938-2DD675277214}">
  <ds:schemaRefs/>
</ds:datastoreItem>
</file>

<file path=customXml/itemProps128.xml><?xml version="1.0" encoding="utf-8"?>
<ds:datastoreItem xmlns:ds="http://schemas.openxmlformats.org/officeDocument/2006/customXml" ds:itemID="{8238E365-7212-4B99-95CA-2D1621F45F46}">
  <ds:schemaRefs/>
</ds:datastoreItem>
</file>

<file path=customXml/itemProps129.xml><?xml version="1.0" encoding="utf-8"?>
<ds:datastoreItem xmlns:ds="http://schemas.openxmlformats.org/officeDocument/2006/customXml" ds:itemID="{F2E717F4-F992-456B-B9C1-30919AAFD7A6}">
  <ds:schemaRefs/>
</ds:datastoreItem>
</file>

<file path=customXml/itemProps13.xml><?xml version="1.0" encoding="utf-8"?>
<ds:datastoreItem xmlns:ds="http://schemas.openxmlformats.org/officeDocument/2006/customXml" ds:itemID="{857278B4-D624-465D-9B1E-E46BE9D54FC5}">
  <ds:schemaRefs/>
</ds:datastoreItem>
</file>

<file path=customXml/itemProps130.xml><?xml version="1.0" encoding="utf-8"?>
<ds:datastoreItem xmlns:ds="http://schemas.openxmlformats.org/officeDocument/2006/customXml" ds:itemID="{68D6FDD5-E179-4299-B8B4-BA18AF1AD995}">
  <ds:schemaRefs/>
</ds:datastoreItem>
</file>

<file path=customXml/itemProps131.xml><?xml version="1.0" encoding="utf-8"?>
<ds:datastoreItem xmlns:ds="http://schemas.openxmlformats.org/officeDocument/2006/customXml" ds:itemID="{1CA85242-BFD9-4C38-B802-A5FF20CEB3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d6a674-b48a-40bc-bd3d-f5ff0c739206"/>
    <ds:schemaRef ds:uri="a67457bc-90e7-428a-955b-5ee28a9d3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32.xml><?xml version="1.0" encoding="utf-8"?>
<ds:datastoreItem xmlns:ds="http://schemas.openxmlformats.org/officeDocument/2006/customXml" ds:itemID="{2E0A051F-9F80-4F14-ADB6-546051023B32}">
  <ds:schemaRefs/>
</ds:datastoreItem>
</file>

<file path=customXml/itemProps133.xml><?xml version="1.0" encoding="utf-8"?>
<ds:datastoreItem xmlns:ds="http://schemas.openxmlformats.org/officeDocument/2006/customXml" ds:itemID="{CDB6E80D-B357-4ED7-A2AB-C9544D9CB792}">
  <ds:schemaRefs/>
</ds:datastoreItem>
</file>

<file path=customXml/itemProps134.xml><?xml version="1.0" encoding="utf-8"?>
<ds:datastoreItem xmlns:ds="http://schemas.openxmlformats.org/officeDocument/2006/customXml" ds:itemID="{544C1C04-9D8C-44EF-A8B2-4757AAAD0C11}">
  <ds:schemaRefs/>
</ds:datastoreItem>
</file>

<file path=customXml/itemProps135.xml><?xml version="1.0" encoding="utf-8"?>
<ds:datastoreItem xmlns:ds="http://schemas.openxmlformats.org/officeDocument/2006/customXml" ds:itemID="{C8AEF74F-5CC7-4D16-BA4B-FD24754F371A}">
  <ds:schemaRefs/>
</ds:datastoreItem>
</file>

<file path=customXml/itemProps136.xml><?xml version="1.0" encoding="utf-8"?>
<ds:datastoreItem xmlns:ds="http://schemas.openxmlformats.org/officeDocument/2006/customXml" ds:itemID="{EB7DBBDC-E4BD-4D26-ADB5-90E061D2BB51}">
  <ds:schemaRefs/>
</ds:datastoreItem>
</file>

<file path=customXml/itemProps137.xml><?xml version="1.0" encoding="utf-8"?>
<ds:datastoreItem xmlns:ds="http://schemas.openxmlformats.org/officeDocument/2006/customXml" ds:itemID="{88A7B253-CC74-4DBF-B2B3-49EC8E7EA83C}">
  <ds:schemaRefs/>
</ds:datastoreItem>
</file>

<file path=customXml/itemProps138.xml><?xml version="1.0" encoding="utf-8"?>
<ds:datastoreItem xmlns:ds="http://schemas.openxmlformats.org/officeDocument/2006/customXml" ds:itemID="{EF37C3EF-4FDB-4DB7-93CA-75DB22AA9A41}">
  <ds:schemaRefs/>
</ds:datastoreItem>
</file>

<file path=customXml/itemProps139.xml><?xml version="1.0" encoding="utf-8"?>
<ds:datastoreItem xmlns:ds="http://schemas.openxmlformats.org/officeDocument/2006/customXml" ds:itemID="{872B1590-3F0C-41AA-B8DD-308B01143F9F}">
  <ds:schemaRefs/>
</ds:datastoreItem>
</file>

<file path=customXml/itemProps14.xml><?xml version="1.0" encoding="utf-8"?>
<ds:datastoreItem xmlns:ds="http://schemas.openxmlformats.org/officeDocument/2006/customXml" ds:itemID="{5A061864-B725-4E84-83D4-04422BA80201}">
  <ds:schemaRefs/>
</ds:datastoreItem>
</file>

<file path=customXml/itemProps140.xml><?xml version="1.0" encoding="utf-8"?>
<ds:datastoreItem xmlns:ds="http://schemas.openxmlformats.org/officeDocument/2006/customXml" ds:itemID="{3757C11C-3DED-455D-8B8B-06F47B2C251C}">
  <ds:schemaRefs/>
</ds:datastoreItem>
</file>

<file path=customXml/itemProps141.xml><?xml version="1.0" encoding="utf-8"?>
<ds:datastoreItem xmlns:ds="http://schemas.openxmlformats.org/officeDocument/2006/customXml" ds:itemID="{C87731D0-B2B9-4DBB-B529-DF8D2609A12E}">
  <ds:schemaRefs/>
</ds:datastoreItem>
</file>

<file path=customXml/itemProps142.xml><?xml version="1.0" encoding="utf-8"?>
<ds:datastoreItem xmlns:ds="http://schemas.openxmlformats.org/officeDocument/2006/customXml" ds:itemID="{0DF44059-EB66-4A2A-BD15-F8F069428A7E}">
  <ds:schemaRefs/>
</ds:datastoreItem>
</file>

<file path=customXml/itemProps143.xml><?xml version="1.0" encoding="utf-8"?>
<ds:datastoreItem xmlns:ds="http://schemas.openxmlformats.org/officeDocument/2006/customXml" ds:itemID="{81756BC7-B11D-4B95-85ED-632523E7BBB5}">
  <ds:schemaRefs/>
</ds:datastoreItem>
</file>

<file path=customXml/itemProps144.xml><?xml version="1.0" encoding="utf-8"?>
<ds:datastoreItem xmlns:ds="http://schemas.openxmlformats.org/officeDocument/2006/customXml" ds:itemID="{449975C0-6015-42C9-96C0-7DB97037D5BA}">
  <ds:schemaRefs/>
</ds:datastoreItem>
</file>

<file path=customXml/itemProps145.xml><?xml version="1.0" encoding="utf-8"?>
<ds:datastoreItem xmlns:ds="http://schemas.openxmlformats.org/officeDocument/2006/customXml" ds:itemID="{401180FB-93D6-421E-A3F1-401AE87DDDAA}">
  <ds:schemaRefs/>
</ds:datastoreItem>
</file>

<file path=customXml/itemProps146.xml><?xml version="1.0" encoding="utf-8"?>
<ds:datastoreItem xmlns:ds="http://schemas.openxmlformats.org/officeDocument/2006/customXml" ds:itemID="{E41981CC-221D-4C0A-8E78-3D950E417CF1}">
  <ds:schemaRefs/>
</ds:datastoreItem>
</file>

<file path=customXml/itemProps147.xml><?xml version="1.0" encoding="utf-8"?>
<ds:datastoreItem xmlns:ds="http://schemas.openxmlformats.org/officeDocument/2006/customXml" ds:itemID="{D67F72B0-C094-4E99-989A-44F3953B67E8}">
  <ds:schemaRefs/>
</ds:datastoreItem>
</file>

<file path=customXml/itemProps148.xml><?xml version="1.0" encoding="utf-8"?>
<ds:datastoreItem xmlns:ds="http://schemas.openxmlformats.org/officeDocument/2006/customXml" ds:itemID="{4FF68E64-7E03-45A2-A436-4937D76C69ED}">
  <ds:schemaRefs/>
</ds:datastoreItem>
</file>

<file path=customXml/itemProps149.xml><?xml version="1.0" encoding="utf-8"?>
<ds:datastoreItem xmlns:ds="http://schemas.openxmlformats.org/officeDocument/2006/customXml" ds:itemID="{84FEC531-22FE-41FE-9308-C3E3AD9154A7}">
  <ds:schemaRefs/>
</ds:datastoreItem>
</file>

<file path=customXml/itemProps15.xml><?xml version="1.0" encoding="utf-8"?>
<ds:datastoreItem xmlns:ds="http://schemas.openxmlformats.org/officeDocument/2006/customXml" ds:itemID="{B0FA96C2-2AF7-4AAE-ABAD-43149460BC03}">
  <ds:schemaRefs/>
</ds:datastoreItem>
</file>

<file path=customXml/itemProps150.xml><?xml version="1.0" encoding="utf-8"?>
<ds:datastoreItem xmlns:ds="http://schemas.openxmlformats.org/officeDocument/2006/customXml" ds:itemID="{C24CE944-808E-48D2-B760-EB9A8CC8E64C}">
  <ds:schemaRefs/>
</ds:datastoreItem>
</file>

<file path=customXml/itemProps151.xml><?xml version="1.0" encoding="utf-8"?>
<ds:datastoreItem xmlns:ds="http://schemas.openxmlformats.org/officeDocument/2006/customXml" ds:itemID="{ACE7C660-98C3-42E9-AB97-83001F6962CA}">
  <ds:schemaRefs/>
</ds:datastoreItem>
</file>

<file path=customXml/itemProps16.xml><?xml version="1.0" encoding="utf-8"?>
<ds:datastoreItem xmlns:ds="http://schemas.openxmlformats.org/officeDocument/2006/customXml" ds:itemID="{4C592B0C-0ECC-445E-A223-DC5A9EA2139A}">
  <ds:schemaRefs/>
</ds:datastoreItem>
</file>

<file path=customXml/itemProps17.xml><?xml version="1.0" encoding="utf-8"?>
<ds:datastoreItem xmlns:ds="http://schemas.openxmlformats.org/officeDocument/2006/customXml" ds:itemID="{9099E5A1-6406-4086-8814-9693D439FB29}">
  <ds:schemaRefs/>
</ds:datastoreItem>
</file>

<file path=customXml/itemProps18.xml><?xml version="1.0" encoding="utf-8"?>
<ds:datastoreItem xmlns:ds="http://schemas.openxmlformats.org/officeDocument/2006/customXml" ds:itemID="{9515ED93-2557-49AF-8BF9-5FE4C4CF25D2}">
  <ds:schemaRefs/>
</ds:datastoreItem>
</file>

<file path=customXml/itemProps19.xml><?xml version="1.0" encoding="utf-8"?>
<ds:datastoreItem xmlns:ds="http://schemas.openxmlformats.org/officeDocument/2006/customXml" ds:itemID="{BAB62F43-3B78-44DA-93EC-9A92F2CDF16D}">
  <ds:schemaRefs/>
</ds:datastoreItem>
</file>

<file path=customXml/itemProps2.xml><?xml version="1.0" encoding="utf-8"?>
<ds:datastoreItem xmlns:ds="http://schemas.openxmlformats.org/officeDocument/2006/customXml" ds:itemID="{7E656797-5F8D-42F6-B8A0-562DBB6CCC98}">
  <ds:schemaRefs/>
</ds:datastoreItem>
</file>

<file path=customXml/itemProps20.xml><?xml version="1.0" encoding="utf-8"?>
<ds:datastoreItem xmlns:ds="http://schemas.openxmlformats.org/officeDocument/2006/customXml" ds:itemID="{82B605AA-6681-4382-AC50-57847CBBA0D9}">
  <ds:schemaRefs/>
</ds:datastoreItem>
</file>

<file path=customXml/itemProps21.xml><?xml version="1.0" encoding="utf-8"?>
<ds:datastoreItem xmlns:ds="http://schemas.openxmlformats.org/officeDocument/2006/customXml" ds:itemID="{236AEFDA-8F86-4649-8F4C-F4F4691DD0C7}">
  <ds:schemaRefs/>
</ds:datastoreItem>
</file>

<file path=customXml/itemProps22.xml><?xml version="1.0" encoding="utf-8"?>
<ds:datastoreItem xmlns:ds="http://schemas.openxmlformats.org/officeDocument/2006/customXml" ds:itemID="{77A0D550-CE2D-4E9A-97FD-0FB9D464254E}">
  <ds:schemaRefs/>
</ds:datastoreItem>
</file>

<file path=customXml/itemProps23.xml><?xml version="1.0" encoding="utf-8"?>
<ds:datastoreItem xmlns:ds="http://schemas.openxmlformats.org/officeDocument/2006/customXml" ds:itemID="{20106D0D-C68D-47AD-9F48-93B838A1B685}">
  <ds:schemaRefs/>
</ds:datastoreItem>
</file>

<file path=customXml/itemProps24.xml><?xml version="1.0" encoding="utf-8"?>
<ds:datastoreItem xmlns:ds="http://schemas.openxmlformats.org/officeDocument/2006/customXml" ds:itemID="{47DC2BEF-2D71-4267-8D23-F96E76EB6416}">
  <ds:schemaRefs/>
</ds:datastoreItem>
</file>

<file path=customXml/itemProps25.xml><?xml version="1.0" encoding="utf-8"?>
<ds:datastoreItem xmlns:ds="http://schemas.openxmlformats.org/officeDocument/2006/customXml" ds:itemID="{C82B253F-CD04-4FEA-B9D6-2E3EFD2B32BF}">
  <ds:schemaRefs/>
</ds:datastoreItem>
</file>

<file path=customXml/itemProps26.xml><?xml version="1.0" encoding="utf-8"?>
<ds:datastoreItem xmlns:ds="http://schemas.openxmlformats.org/officeDocument/2006/customXml" ds:itemID="{311C7D40-322F-4A8D-910A-C49F2E08EB99}">
  <ds:schemaRefs/>
</ds:datastoreItem>
</file>

<file path=customXml/itemProps27.xml><?xml version="1.0" encoding="utf-8"?>
<ds:datastoreItem xmlns:ds="http://schemas.openxmlformats.org/officeDocument/2006/customXml" ds:itemID="{84739B50-C0B2-4237-8AD8-952F2F6D12F8}">
  <ds:schemaRefs/>
</ds:datastoreItem>
</file>

<file path=customXml/itemProps28.xml><?xml version="1.0" encoding="utf-8"?>
<ds:datastoreItem xmlns:ds="http://schemas.openxmlformats.org/officeDocument/2006/customXml" ds:itemID="{3B246ED1-30B9-4338-A1D7-E0CB88166F28}">
  <ds:schemaRefs/>
</ds:datastoreItem>
</file>

<file path=customXml/itemProps29.xml><?xml version="1.0" encoding="utf-8"?>
<ds:datastoreItem xmlns:ds="http://schemas.openxmlformats.org/officeDocument/2006/customXml" ds:itemID="{C032AD62-6DBD-40FF-A43F-A17C700317EA}">
  <ds:schemaRefs/>
</ds:datastoreItem>
</file>

<file path=customXml/itemProps3.xml><?xml version="1.0" encoding="utf-8"?>
<ds:datastoreItem xmlns:ds="http://schemas.openxmlformats.org/officeDocument/2006/customXml" ds:itemID="{5F7E42A2-F38D-4FF3-90C3-FF3D71578623}">
  <ds:schemaRefs/>
</ds:datastoreItem>
</file>

<file path=customXml/itemProps30.xml><?xml version="1.0" encoding="utf-8"?>
<ds:datastoreItem xmlns:ds="http://schemas.openxmlformats.org/officeDocument/2006/customXml" ds:itemID="{7E1355A9-76B9-40F4-B906-FC7BF5F80C5F}">
  <ds:schemaRefs/>
</ds:datastoreItem>
</file>

<file path=customXml/itemProps31.xml><?xml version="1.0" encoding="utf-8"?>
<ds:datastoreItem xmlns:ds="http://schemas.openxmlformats.org/officeDocument/2006/customXml" ds:itemID="{6E9170B1-D0CB-4D81-8AB2-4F9A4F5F965E}">
  <ds:schemaRefs/>
</ds:datastoreItem>
</file>

<file path=customXml/itemProps32.xml><?xml version="1.0" encoding="utf-8"?>
<ds:datastoreItem xmlns:ds="http://schemas.openxmlformats.org/officeDocument/2006/customXml" ds:itemID="{1D2951FB-CA5E-4DF3-A657-C309B5CE9DED}">
  <ds:schemaRefs/>
</ds:datastoreItem>
</file>

<file path=customXml/itemProps33.xml><?xml version="1.0" encoding="utf-8"?>
<ds:datastoreItem xmlns:ds="http://schemas.openxmlformats.org/officeDocument/2006/customXml" ds:itemID="{84B4CE30-EC30-4AFA-A485-DF61FEEE9092}">
  <ds:schemaRefs/>
</ds:datastoreItem>
</file>

<file path=customXml/itemProps34.xml><?xml version="1.0" encoding="utf-8"?>
<ds:datastoreItem xmlns:ds="http://schemas.openxmlformats.org/officeDocument/2006/customXml" ds:itemID="{30B6E6F3-E8DF-4247-8C37-E7D3EF8D9A2C}">
  <ds:schemaRefs/>
</ds:datastoreItem>
</file>

<file path=customXml/itemProps35.xml><?xml version="1.0" encoding="utf-8"?>
<ds:datastoreItem xmlns:ds="http://schemas.openxmlformats.org/officeDocument/2006/customXml" ds:itemID="{224794D7-22E8-4290-A801-C8958A5C1533}">
  <ds:schemaRefs/>
</ds:datastoreItem>
</file>

<file path=customXml/itemProps36.xml><?xml version="1.0" encoding="utf-8"?>
<ds:datastoreItem xmlns:ds="http://schemas.openxmlformats.org/officeDocument/2006/customXml" ds:itemID="{B877730F-AA64-4BC9-A86F-2578B5CDA062}">
  <ds:schemaRefs/>
</ds:datastoreItem>
</file>

<file path=customXml/itemProps37.xml><?xml version="1.0" encoding="utf-8"?>
<ds:datastoreItem xmlns:ds="http://schemas.openxmlformats.org/officeDocument/2006/customXml" ds:itemID="{0DD03D44-4429-467A-841E-F135946F4A75}">
  <ds:schemaRefs/>
</ds:datastoreItem>
</file>

<file path=customXml/itemProps38.xml><?xml version="1.0" encoding="utf-8"?>
<ds:datastoreItem xmlns:ds="http://schemas.openxmlformats.org/officeDocument/2006/customXml" ds:itemID="{421B3540-3433-41B9-868F-A9DA2DEDD7D1}">
  <ds:schemaRefs/>
</ds:datastoreItem>
</file>

<file path=customXml/itemProps39.xml><?xml version="1.0" encoding="utf-8"?>
<ds:datastoreItem xmlns:ds="http://schemas.openxmlformats.org/officeDocument/2006/customXml" ds:itemID="{6B9FAA48-B717-4962-AED9-966C7BF271B3}">
  <ds:schemaRefs/>
</ds:datastoreItem>
</file>

<file path=customXml/itemProps4.xml><?xml version="1.0" encoding="utf-8"?>
<ds:datastoreItem xmlns:ds="http://schemas.openxmlformats.org/officeDocument/2006/customXml" ds:itemID="{0CC38279-1B27-4E6F-A17F-973C235134E4}">
  <ds:schemaRefs/>
</ds:datastoreItem>
</file>

<file path=customXml/itemProps40.xml><?xml version="1.0" encoding="utf-8"?>
<ds:datastoreItem xmlns:ds="http://schemas.openxmlformats.org/officeDocument/2006/customXml" ds:itemID="{F7AA9F85-2FF1-4932-9A0D-54FFE9FF8A14}">
  <ds:schemaRefs/>
</ds:datastoreItem>
</file>

<file path=customXml/itemProps41.xml><?xml version="1.0" encoding="utf-8"?>
<ds:datastoreItem xmlns:ds="http://schemas.openxmlformats.org/officeDocument/2006/customXml" ds:itemID="{42849A27-A3D7-4CC7-A946-BF98373BFBAA}">
  <ds:schemaRefs/>
</ds:datastoreItem>
</file>

<file path=customXml/itemProps42.xml><?xml version="1.0" encoding="utf-8"?>
<ds:datastoreItem xmlns:ds="http://schemas.openxmlformats.org/officeDocument/2006/customXml" ds:itemID="{728F3971-EBCF-4506-8F16-BA408067C921}">
  <ds:schemaRefs/>
</ds:datastoreItem>
</file>

<file path=customXml/itemProps43.xml><?xml version="1.0" encoding="utf-8"?>
<ds:datastoreItem xmlns:ds="http://schemas.openxmlformats.org/officeDocument/2006/customXml" ds:itemID="{33EEE3B8-D562-4537-B3D7-1418C8902387}">
  <ds:schemaRefs/>
</ds:datastoreItem>
</file>

<file path=customXml/itemProps44.xml><?xml version="1.0" encoding="utf-8"?>
<ds:datastoreItem xmlns:ds="http://schemas.openxmlformats.org/officeDocument/2006/customXml" ds:itemID="{CDEEB2E1-A4F7-4F0A-B289-DBD745BF4F24}">
  <ds:schemaRefs/>
</ds:datastoreItem>
</file>

<file path=customXml/itemProps45.xml><?xml version="1.0" encoding="utf-8"?>
<ds:datastoreItem xmlns:ds="http://schemas.openxmlformats.org/officeDocument/2006/customXml" ds:itemID="{68EF03BA-4084-4821-8B96-1BD8DD1B37D2}">
  <ds:schemaRefs/>
</ds:datastoreItem>
</file>

<file path=customXml/itemProps46.xml><?xml version="1.0" encoding="utf-8"?>
<ds:datastoreItem xmlns:ds="http://schemas.openxmlformats.org/officeDocument/2006/customXml" ds:itemID="{060EDCE1-F13E-4D91-9837-556AF759F064}">
  <ds:schemaRefs/>
</ds:datastoreItem>
</file>

<file path=customXml/itemProps47.xml><?xml version="1.0" encoding="utf-8"?>
<ds:datastoreItem xmlns:ds="http://schemas.openxmlformats.org/officeDocument/2006/customXml" ds:itemID="{2C63693C-E34A-4386-BFFB-F3E9866DAF73}">
  <ds:schemaRefs/>
</ds:datastoreItem>
</file>

<file path=customXml/itemProps48.xml><?xml version="1.0" encoding="utf-8"?>
<ds:datastoreItem xmlns:ds="http://schemas.openxmlformats.org/officeDocument/2006/customXml" ds:itemID="{2A9CFBB9-FA22-459B-A107-5D6D009367D8}">
  <ds:schemaRefs/>
</ds:datastoreItem>
</file>

<file path=customXml/itemProps49.xml><?xml version="1.0" encoding="utf-8"?>
<ds:datastoreItem xmlns:ds="http://schemas.openxmlformats.org/officeDocument/2006/customXml" ds:itemID="{50FB0223-1543-4D49-A5D8-78F7282D5F03}">
  <ds:schemaRefs/>
</ds:datastoreItem>
</file>

<file path=customXml/itemProps5.xml><?xml version="1.0" encoding="utf-8"?>
<ds:datastoreItem xmlns:ds="http://schemas.openxmlformats.org/officeDocument/2006/customXml" ds:itemID="{2D4D10F3-ECEA-44B9-B496-F4CB4AB49EF7}">
  <ds:schemaRefs/>
</ds:datastoreItem>
</file>

<file path=customXml/itemProps50.xml><?xml version="1.0" encoding="utf-8"?>
<ds:datastoreItem xmlns:ds="http://schemas.openxmlformats.org/officeDocument/2006/customXml" ds:itemID="{8A3ACFD5-DB58-4CFC-ABB3-81E2BA933E9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dd6a674-b48a-40bc-bd3d-f5ff0c739206"/>
    <ds:schemaRef ds:uri="http://purl.org/dc/elements/1.1/"/>
    <ds:schemaRef ds:uri="http://schemas.microsoft.com/office/2006/metadata/properties"/>
    <ds:schemaRef ds:uri="a67457bc-90e7-428a-955b-5ee28a9d3194"/>
    <ds:schemaRef ds:uri="http://www.w3.org/XML/1998/namespace"/>
    <ds:schemaRef ds:uri="http://purl.org/dc/dcmitype/"/>
  </ds:schemaRefs>
</ds:datastoreItem>
</file>

<file path=customXml/itemProps51.xml><?xml version="1.0" encoding="utf-8"?>
<ds:datastoreItem xmlns:ds="http://schemas.openxmlformats.org/officeDocument/2006/customXml" ds:itemID="{80F436F4-635A-4693-BF05-45B8519E5B4F}">
  <ds:schemaRefs/>
</ds:datastoreItem>
</file>

<file path=customXml/itemProps52.xml><?xml version="1.0" encoding="utf-8"?>
<ds:datastoreItem xmlns:ds="http://schemas.openxmlformats.org/officeDocument/2006/customXml" ds:itemID="{04BC24A6-225D-4988-B39F-76C43A5982B8}">
  <ds:schemaRefs/>
</ds:datastoreItem>
</file>

<file path=customXml/itemProps53.xml><?xml version="1.0" encoding="utf-8"?>
<ds:datastoreItem xmlns:ds="http://schemas.openxmlformats.org/officeDocument/2006/customXml" ds:itemID="{91BEA7E8-B9E4-41DA-AD6C-EFD3DABA802B}">
  <ds:schemaRefs/>
</ds:datastoreItem>
</file>

<file path=customXml/itemProps54.xml><?xml version="1.0" encoding="utf-8"?>
<ds:datastoreItem xmlns:ds="http://schemas.openxmlformats.org/officeDocument/2006/customXml" ds:itemID="{8115B19E-C329-4DCB-B33F-A0A20C5A41B2}">
  <ds:schemaRefs/>
</ds:datastoreItem>
</file>

<file path=customXml/itemProps55.xml><?xml version="1.0" encoding="utf-8"?>
<ds:datastoreItem xmlns:ds="http://schemas.openxmlformats.org/officeDocument/2006/customXml" ds:itemID="{56FCFA48-FB2A-40D2-8094-EA71A8C45134}">
  <ds:schemaRefs/>
</ds:datastoreItem>
</file>

<file path=customXml/itemProps56.xml><?xml version="1.0" encoding="utf-8"?>
<ds:datastoreItem xmlns:ds="http://schemas.openxmlformats.org/officeDocument/2006/customXml" ds:itemID="{A03FF035-23AA-410A-8EE9-45AE69E949B7}">
  <ds:schemaRefs/>
</ds:datastoreItem>
</file>

<file path=customXml/itemProps57.xml><?xml version="1.0" encoding="utf-8"?>
<ds:datastoreItem xmlns:ds="http://schemas.openxmlformats.org/officeDocument/2006/customXml" ds:itemID="{96E164C7-26CF-403B-B0AA-67E1B6596D3F}">
  <ds:schemaRefs/>
</ds:datastoreItem>
</file>

<file path=customXml/itemProps58.xml><?xml version="1.0" encoding="utf-8"?>
<ds:datastoreItem xmlns:ds="http://schemas.openxmlformats.org/officeDocument/2006/customXml" ds:itemID="{7F27FC3E-67AA-475A-A5AE-FAFC7A00CE0A}">
  <ds:schemaRefs/>
</ds:datastoreItem>
</file>

<file path=customXml/itemProps59.xml><?xml version="1.0" encoding="utf-8"?>
<ds:datastoreItem xmlns:ds="http://schemas.openxmlformats.org/officeDocument/2006/customXml" ds:itemID="{F1665501-CC8B-4E18-B521-5B6C8FB39425}">
  <ds:schemaRefs/>
</ds:datastoreItem>
</file>

<file path=customXml/itemProps6.xml><?xml version="1.0" encoding="utf-8"?>
<ds:datastoreItem xmlns:ds="http://schemas.openxmlformats.org/officeDocument/2006/customXml" ds:itemID="{FF3FC658-D1D3-42AF-BF13-59D92092F36D}">
  <ds:schemaRefs/>
</ds:datastoreItem>
</file>

<file path=customXml/itemProps60.xml><?xml version="1.0" encoding="utf-8"?>
<ds:datastoreItem xmlns:ds="http://schemas.openxmlformats.org/officeDocument/2006/customXml" ds:itemID="{370A75AE-C939-4585-BD23-1958FCF4ED9E}">
  <ds:schemaRefs/>
</ds:datastoreItem>
</file>

<file path=customXml/itemProps61.xml><?xml version="1.0" encoding="utf-8"?>
<ds:datastoreItem xmlns:ds="http://schemas.openxmlformats.org/officeDocument/2006/customXml" ds:itemID="{35600D03-9A3B-4FEB-A7D9-E68E68EBF333}">
  <ds:schemaRefs/>
</ds:datastoreItem>
</file>

<file path=customXml/itemProps62.xml><?xml version="1.0" encoding="utf-8"?>
<ds:datastoreItem xmlns:ds="http://schemas.openxmlformats.org/officeDocument/2006/customXml" ds:itemID="{1AB5B6FA-006E-40A3-AC67-5DB3BE90C4B4}">
  <ds:schemaRefs/>
</ds:datastoreItem>
</file>

<file path=customXml/itemProps63.xml><?xml version="1.0" encoding="utf-8"?>
<ds:datastoreItem xmlns:ds="http://schemas.openxmlformats.org/officeDocument/2006/customXml" ds:itemID="{B08693E4-C714-4992-9CB2-0E20EC7B25DD}">
  <ds:schemaRefs/>
</ds:datastoreItem>
</file>

<file path=customXml/itemProps64.xml><?xml version="1.0" encoding="utf-8"?>
<ds:datastoreItem xmlns:ds="http://schemas.openxmlformats.org/officeDocument/2006/customXml" ds:itemID="{EBEBD608-BB95-4BB0-9BB6-D681CC50381E}">
  <ds:schemaRefs/>
</ds:datastoreItem>
</file>

<file path=customXml/itemProps65.xml><?xml version="1.0" encoding="utf-8"?>
<ds:datastoreItem xmlns:ds="http://schemas.openxmlformats.org/officeDocument/2006/customXml" ds:itemID="{2AD5A661-214B-4DC0-A05F-F5A53ED2B40A}">
  <ds:schemaRefs/>
</ds:datastoreItem>
</file>

<file path=customXml/itemProps66.xml><?xml version="1.0" encoding="utf-8"?>
<ds:datastoreItem xmlns:ds="http://schemas.openxmlformats.org/officeDocument/2006/customXml" ds:itemID="{2E976551-BD1E-4A06-89C4-3C4689C32646}">
  <ds:schemaRefs/>
</ds:datastoreItem>
</file>

<file path=customXml/itemProps67.xml><?xml version="1.0" encoding="utf-8"?>
<ds:datastoreItem xmlns:ds="http://schemas.openxmlformats.org/officeDocument/2006/customXml" ds:itemID="{6D085185-67FF-477D-9958-3041883BF328}">
  <ds:schemaRefs/>
</ds:datastoreItem>
</file>

<file path=customXml/itemProps68.xml><?xml version="1.0" encoding="utf-8"?>
<ds:datastoreItem xmlns:ds="http://schemas.openxmlformats.org/officeDocument/2006/customXml" ds:itemID="{59130BAA-72AF-4AC9-A066-D260D56AEB43}">
  <ds:schemaRefs/>
</ds:datastoreItem>
</file>

<file path=customXml/itemProps69.xml><?xml version="1.0" encoding="utf-8"?>
<ds:datastoreItem xmlns:ds="http://schemas.openxmlformats.org/officeDocument/2006/customXml" ds:itemID="{83FE50AF-E311-4A38-9531-D8EF7EEBC44A}">
  <ds:schemaRefs/>
</ds:datastoreItem>
</file>

<file path=customXml/itemProps7.xml><?xml version="1.0" encoding="utf-8"?>
<ds:datastoreItem xmlns:ds="http://schemas.openxmlformats.org/officeDocument/2006/customXml" ds:itemID="{8494F38A-4D5E-4E0C-9A92-DFE6EF8A0965}">
  <ds:schemaRefs/>
</ds:datastoreItem>
</file>

<file path=customXml/itemProps70.xml><?xml version="1.0" encoding="utf-8"?>
<ds:datastoreItem xmlns:ds="http://schemas.openxmlformats.org/officeDocument/2006/customXml" ds:itemID="{BBE22758-1DC1-471D-AEFF-BDC575515DE5}">
  <ds:schemaRefs/>
</ds:datastoreItem>
</file>

<file path=customXml/itemProps71.xml><?xml version="1.0" encoding="utf-8"?>
<ds:datastoreItem xmlns:ds="http://schemas.openxmlformats.org/officeDocument/2006/customXml" ds:itemID="{01D97977-6362-4B2A-B0BA-00EB75ECE1E8}">
  <ds:schemaRefs/>
</ds:datastoreItem>
</file>

<file path=customXml/itemProps72.xml><?xml version="1.0" encoding="utf-8"?>
<ds:datastoreItem xmlns:ds="http://schemas.openxmlformats.org/officeDocument/2006/customXml" ds:itemID="{42B2BDC1-5906-4E8C-932E-FB4ECD2BC205}">
  <ds:schemaRefs/>
</ds:datastoreItem>
</file>

<file path=customXml/itemProps73.xml><?xml version="1.0" encoding="utf-8"?>
<ds:datastoreItem xmlns:ds="http://schemas.openxmlformats.org/officeDocument/2006/customXml" ds:itemID="{B72DC13C-18F7-43DD-8989-696B7580E1B2}">
  <ds:schemaRefs/>
</ds:datastoreItem>
</file>

<file path=customXml/itemProps74.xml><?xml version="1.0" encoding="utf-8"?>
<ds:datastoreItem xmlns:ds="http://schemas.openxmlformats.org/officeDocument/2006/customXml" ds:itemID="{4FD2D14D-1614-446B-A8B7-B193AFF82C0C}">
  <ds:schemaRefs/>
</ds:datastoreItem>
</file>

<file path=customXml/itemProps75.xml><?xml version="1.0" encoding="utf-8"?>
<ds:datastoreItem xmlns:ds="http://schemas.openxmlformats.org/officeDocument/2006/customXml" ds:itemID="{4F7F2E04-7B2D-4322-BE4F-0F534223696B}">
  <ds:schemaRefs/>
</ds:datastoreItem>
</file>

<file path=customXml/itemProps76.xml><?xml version="1.0" encoding="utf-8"?>
<ds:datastoreItem xmlns:ds="http://schemas.openxmlformats.org/officeDocument/2006/customXml" ds:itemID="{19CD1B89-A7E4-499C-A7FF-EEFA00B5D2B3}">
  <ds:schemaRefs/>
</ds:datastoreItem>
</file>

<file path=customXml/itemProps77.xml><?xml version="1.0" encoding="utf-8"?>
<ds:datastoreItem xmlns:ds="http://schemas.openxmlformats.org/officeDocument/2006/customXml" ds:itemID="{40363646-F47D-43B6-A7DE-D29270BC4198}">
  <ds:schemaRefs/>
</ds:datastoreItem>
</file>

<file path=customXml/itemProps78.xml><?xml version="1.0" encoding="utf-8"?>
<ds:datastoreItem xmlns:ds="http://schemas.openxmlformats.org/officeDocument/2006/customXml" ds:itemID="{3F9C3129-9D8D-4A7F-AE0E-0D0A6423EEE0}">
  <ds:schemaRefs/>
</ds:datastoreItem>
</file>

<file path=customXml/itemProps79.xml><?xml version="1.0" encoding="utf-8"?>
<ds:datastoreItem xmlns:ds="http://schemas.openxmlformats.org/officeDocument/2006/customXml" ds:itemID="{E72AD1D4-08CA-4C58-954D-5B404107E9D2}">
  <ds:schemaRefs/>
</ds:datastoreItem>
</file>

<file path=customXml/itemProps8.xml><?xml version="1.0" encoding="utf-8"?>
<ds:datastoreItem xmlns:ds="http://schemas.openxmlformats.org/officeDocument/2006/customXml" ds:itemID="{420277AE-1E06-4840-AE45-FBD3A671C703}">
  <ds:schemaRefs/>
</ds:datastoreItem>
</file>

<file path=customXml/itemProps80.xml><?xml version="1.0" encoding="utf-8"?>
<ds:datastoreItem xmlns:ds="http://schemas.openxmlformats.org/officeDocument/2006/customXml" ds:itemID="{10C99E24-1F37-4413-900E-24FC35512FE9}">
  <ds:schemaRefs/>
</ds:datastoreItem>
</file>

<file path=customXml/itemProps81.xml><?xml version="1.0" encoding="utf-8"?>
<ds:datastoreItem xmlns:ds="http://schemas.openxmlformats.org/officeDocument/2006/customXml" ds:itemID="{6C15DCFB-C078-45C0-A0BC-DF3573965119}">
  <ds:schemaRefs/>
</ds:datastoreItem>
</file>

<file path=customXml/itemProps82.xml><?xml version="1.0" encoding="utf-8"?>
<ds:datastoreItem xmlns:ds="http://schemas.openxmlformats.org/officeDocument/2006/customXml" ds:itemID="{0DEFD139-6227-472B-8E7C-8BAE0AFABD54}">
  <ds:schemaRefs/>
</ds:datastoreItem>
</file>

<file path=customXml/itemProps83.xml><?xml version="1.0" encoding="utf-8"?>
<ds:datastoreItem xmlns:ds="http://schemas.openxmlformats.org/officeDocument/2006/customXml" ds:itemID="{3F0A4487-5049-45D5-8D87-755128CBA33E}">
  <ds:schemaRefs/>
</ds:datastoreItem>
</file>

<file path=customXml/itemProps84.xml><?xml version="1.0" encoding="utf-8"?>
<ds:datastoreItem xmlns:ds="http://schemas.openxmlformats.org/officeDocument/2006/customXml" ds:itemID="{B99D6AC1-7CD4-4280-AF13-B6D67A9B53FF}">
  <ds:schemaRefs/>
</ds:datastoreItem>
</file>

<file path=customXml/itemProps85.xml><?xml version="1.0" encoding="utf-8"?>
<ds:datastoreItem xmlns:ds="http://schemas.openxmlformats.org/officeDocument/2006/customXml" ds:itemID="{75893388-5F06-4FE0-A54C-6D4D0EC6213E}">
  <ds:schemaRefs/>
</ds:datastoreItem>
</file>

<file path=customXml/itemProps86.xml><?xml version="1.0" encoding="utf-8"?>
<ds:datastoreItem xmlns:ds="http://schemas.openxmlformats.org/officeDocument/2006/customXml" ds:itemID="{45FB8AE5-D2C3-4C37-B28B-E234314C6A0F}">
  <ds:schemaRefs/>
</ds:datastoreItem>
</file>

<file path=customXml/itemProps87.xml><?xml version="1.0" encoding="utf-8"?>
<ds:datastoreItem xmlns:ds="http://schemas.openxmlformats.org/officeDocument/2006/customXml" ds:itemID="{45BA52D7-EC42-427A-89FC-1E3C5E2D0A92}">
  <ds:schemaRefs/>
</ds:datastoreItem>
</file>

<file path=customXml/itemProps88.xml><?xml version="1.0" encoding="utf-8"?>
<ds:datastoreItem xmlns:ds="http://schemas.openxmlformats.org/officeDocument/2006/customXml" ds:itemID="{23D552F2-91E5-4585-A519-D4C7F42F91B2}">
  <ds:schemaRefs/>
</ds:datastoreItem>
</file>

<file path=customXml/itemProps89.xml><?xml version="1.0" encoding="utf-8"?>
<ds:datastoreItem xmlns:ds="http://schemas.openxmlformats.org/officeDocument/2006/customXml" ds:itemID="{E2F5B564-8D5C-437B-A658-4EB7A2ADD2E3}">
  <ds:schemaRefs/>
</ds:datastoreItem>
</file>

<file path=customXml/itemProps9.xml><?xml version="1.0" encoding="utf-8"?>
<ds:datastoreItem xmlns:ds="http://schemas.openxmlformats.org/officeDocument/2006/customXml" ds:itemID="{EF79AAB6-038B-4942-964A-08A184EA1F06}">
  <ds:schemaRefs/>
</ds:datastoreItem>
</file>

<file path=customXml/itemProps90.xml><?xml version="1.0" encoding="utf-8"?>
<ds:datastoreItem xmlns:ds="http://schemas.openxmlformats.org/officeDocument/2006/customXml" ds:itemID="{300D9446-7DA3-4D31-87B5-94C223D4C9B5}">
  <ds:schemaRefs/>
</ds:datastoreItem>
</file>

<file path=customXml/itemProps91.xml><?xml version="1.0" encoding="utf-8"?>
<ds:datastoreItem xmlns:ds="http://schemas.openxmlformats.org/officeDocument/2006/customXml" ds:itemID="{CF014EF9-33D9-4411-9AFF-FAD0A34601B4}">
  <ds:schemaRefs/>
</ds:datastoreItem>
</file>

<file path=customXml/itemProps92.xml><?xml version="1.0" encoding="utf-8"?>
<ds:datastoreItem xmlns:ds="http://schemas.openxmlformats.org/officeDocument/2006/customXml" ds:itemID="{CE1D8451-9282-4DC7-8E74-9585F74EBF79}">
  <ds:schemaRefs/>
</ds:datastoreItem>
</file>

<file path=customXml/itemProps93.xml><?xml version="1.0" encoding="utf-8"?>
<ds:datastoreItem xmlns:ds="http://schemas.openxmlformats.org/officeDocument/2006/customXml" ds:itemID="{DD0FAB82-6E08-4D63-945A-AB9BE013C39F}">
  <ds:schemaRefs/>
</ds:datastoreItem>
</file>

<file path=customXml/itemProps94.xml><?xml version="1.0" encoding="utf-8"?>
<ds:datastoreItem xmlns:ds="http://schemas.openxmlformats.org/officeDocument/2006/customXml" ds:itemID="{22231979-BE5A-4A3F-95AB-6D7B4A9AB8AA}">
  <ds:schemaRefs/>
</ds:datastoreItem>
</file>

<file path=customXml/itemProps95.xml><?xml version="1.0" encoding="utf-8"?>
<ds:datastoreItem xmlns:ds="http://schemas.openxmlformats.org/officeDocument/2006/customXml" ds:itemID="{8368FE6C-2572-4C7F-966A-4E611A9E5E59}">
  <ds:schemaRefs/>
</ds:datastoreItem>
</file>

<file path=customXml/itemProps96.xml><?xml version="1.0" encoding="utf-8"?>
<ds:datastoreItem xmlns:ds="http://schemas.openxmlformats.org/officeDocument/2006/customXml" ds:itemID="{6C880444-ED39-4BDC-AD5F-A8DFC1C4B36A}">
  <ds:schemaRefs/>
</ds:datastoreItem>
</file>

<file path=customXml/itemProps97.xml><?xml version="1.0" encoding="utf-8"?>
<ds:datastoreItem xmlns:ds="http://schemas.openxmlformats.org/officeDocument/2006/customXml" ds:itemID="{B1FF6B61-3C2D-48FE-AD26-CFEB6B917E9D}">
  <ds:schemaRefs/>
</ds:datastoreItem>
</file>

<file path=customXml/itemProps98.xml><?xml version="1.0" encoding="utf-8"?>
<ds:datastoreItem xmlns:ds="http://schemas.openxmlformats.org/officeDocument/2006/customXml" ds:itemID="{951D9CBE-042E-4B2B-AC89-A8FBF0A9191C}">
  <ds:schemaRefs/>
</ds:datastoreItem>
</file>

<file path=customXml/itemProps99.xml><?xml version="1.0" encoding="utf-8"?>
<ds:datastoreItem xmlns:ds="http://schemas.openxmlformats.org/officeDocument/2006/customXml" ds:itemID="{9571C95C-5219-4E0B-9E33-5B2F48E1950F}">
  <ds:schemaRefs/>
</ds:datastoreItem>
</file>

<file path=docProps/app.xml><?xml version="1.0" encoding="utf-8"?>
<Properties xmlns="http://schemas.openxmlformats.org/officeDocument/2006/extended-properties" xmlns:vt="http://schemas.openxmlformats.org/officeDocument/2006/docPropsVTypes">
  <Template/>
  <TotalTime>316</TotalTime>
  <Words>6608</Words>
  <Application>Microsoft Office PowerPoint</Application>
  <PresentationFormat>Custom</PresentationFormat>
  <Paragraphs>483</Paragraphs>
  <Slides>28</Slides>
  <Notes>27</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8" baseType="lpstr">
      <vt:lpstr>Arial</vt:lpstr>
      <vt:lpstr>Calibri</vt:lpstr>
      <vt:lpstr>Calibri Light</vt:lpstr>
      <vt:lpstr>Calibri-Light</vt:lpstr>
      <vt:lpstr>Google Sans</vt:lpstr>
      <vt:lpstr>Verdana</vt:lpstr>
      <vt:lpstr>Wingdings 2</vt:lpstr>
      <vt:lpstr>Deloitte Brand Theme</vt:lpstr>
      <vt:lpstr>1_Deloitte Brand Theme</vt:lpstr>
      <vt:lpstr>think-cell Slide</vt:lpstr>
      <vt:lpstr>Te Whatu Ora | School Based Health Services Enhancements Programme</vt:lpstr>
      <vt:lpstr>Te Ihirangi | Contents</vt:lpstr>
      <vt:lpstr>Te Whakarewanga | Introduction</vt:lpstr>
      <vt:lpstr>He aha te Aromatawai Hauora mā ngā Tau 9? What is the “Year 9 Health Assessment”? </vt:lpstr>
      <vt:lpstr>Geographic Map of SBHS Tool Utilisation</vt:lpstr>
      <vt:lpstr>Ngā Ratonga Taumatua | SBHS Landscape </vt:lpstr>
      <vt:lpstr>Ngā Awe Hirahira | Key Themes </vt:lpstr>
      <vt:lpstr>         Te Ara Tauwhitiwhiti | Engagement Methods </vt:lpstr>
      <vt:lpstr>Te Ara Tauwhitiwhiti - Hei kupu arataki pūrongo Engagement Methods - Informing the current state report</vt:lpstr>
      <vt:lpstr>Ngā Kōwhitinga Kōrero | Key Themes from Literature Review</vt:lpstr>
      <vt:lpstr>He Mātai Kāhui Ahumahi |  Survey of the Workforce Participation </vt:lpstr>
      <vt:lpstr>He Rāpopototanga | Overview of the Rangatahi Participation </vt:lpstr>
      <vt:lpstr>     Ngā Kitenga|Findings </vt:lpstr>
      <vt:lpstr>Te Tātai Kitenga | Structure of Findings</vt:lpstr>
      <vt:lpstr>Te Kore: Whakarite | Preparation</vt:lpstr>
      <vt:lpstr>Te Kore: Whakarite | Preparation</vt:lpstr>
      <vt:lpstr>Te Kore: Whakarite | Preparation | Te Kōrero ā ngā Rangatahi </vt:lpstr>
      <vt:lpstr>Te Kore: Whakarite | Preparation | Te Kōrero ā ngā kaimahi </vt:lpstr>
      <vt:lpstr>Te Pō: Whakakōrero | Engagement </vt:lpstr>
      <vt:lpstr>Te Pō: Whakakōrero | Engagement  </vt:lpstr>
      <vt:lpstr>Te Pō: Whakakōrero | Engagement | Te Kōrero ā ngā Rangatahi  </vt:lpstr>
      <vt:lpstr>Te Pō: Whakakōrero | Engagement | Te Kōrero ā ngā Kaimahi    </vt:lpstr>
      <vt:lpstr>Te Ao Mārama: Whakamāhorahora | Unity</vt:lpstr>
      <vt:lpstr>Te Ao Mārama: Whakamāhorahora | Unity | Te Kōrero ā ngā Rangatahi   </vt:lpstr>
      <vt:lpstr>Te Ao Mārama: Whakamāhorahora | Unity | Te Kōrero ā ngā Kaimahi </vt:lpstr>
      <vt:lpstr>He rāpopototanga o ngā kitenga| Summary of findings</vt:lpstr>
      <vt:lpstr>Ki Tua o te Awe Māpara |  Next steps towards a new MoC</vt:lpstr>
      <vt:lpstr>PowerPoint Presentation</vt:lpstr>
    </vt:vector>
  </TitlesOfParts>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Schulfer, Gretchen</dc:creator>
  <cp:lastModifiedBy>Gemma Manning</cp:lastModifiedBy>
  <cp:revision>3</cp:revision>
  <cp:lastPrinted>2014-06-25T02:16:22Z</cp:lastPrinted>
  <dcterms:created xsi:type="dcterms:W3CDTF">2020-03-28T00:06:59Z</dcterms:created>
  <dcterms:modified xsi:type="dcterms:W3CDTF">2023-12-05T03:56:12Z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2021-01-18T22:40:44.1390865Z</vt:lpwstr>
  </property>
  <property fmtid="{D5CDD505-2E9C-101B-9397-08002B2CF9AE}" pid="3" name="MSIP_Label_589256c7-9946-44df-b379-51beb93fd2d9_Enabled">
    <vt:lpwstr>true</vt:lpwstr>
  </property>
  <property fmtid="{D5CDD505-2E9C-101B-9397-08002B2CF9AE}" pid="4" name="MSIP_Label_589256c7-9946-44df-b379-51beb93fd2d9_SetDate">
    <vt:lpwstr>2021-08-06T01:39:21Z</vt:lpwstr>
  </property>
  <property fmtid="{D5CDD505-2E9C-101B-9397-08002B2CF9AE}" pid="5" name="MSIP_Label_589256c7-9946-44df-b379-51beb93fd2d9_Method">
    <vt:lpwstr>Privileged</vt:lpwstr>
  </property>
  <property fmtid="{D5CDD505-2E9C-101B-9397-08002B2CF9AE}" pid="6" name="MSIP_Label_589256c7-9946-44df-b379-51beb93fd2d9_Name">
    <vt:lpwstr>589256c7-9946-44df-b379-51beb93fd2d9</vt:lpwstr>
  </property>
  <property fmtid="{D5CDD505-2E9C-101B-9397-08002B2CF9AE}" pid="7" name="MSIP_Label_589256c7-9946-44df-b379-51beb93fd2d9_SiteId">
    <vt:lpwstr>36da45f1-dd2c-4d1f-af13-5abe46b99921</vt:lpwstr>
  </property>
  <property fmtid="{D5CDD505-2E9C-101B-9397-08002B2CF9AE}" pid="8" name="MSIP_Label_589256c7-9946-44df-b379-51beb93fd2d9_ActionId">
    <vt:lpwstr>8ebcc9b3-5f5c-4a0d-8797-4a8aa53f7b14</vt:lpwstr>
  </property>
  <property fmtid="{D5CDD505-2E9C-101B-9397-08002B2CF9AE}" pid="9" name="MSIP_Label_589256c7-9946-44df-b379-51beb93fd2d9_ContentBits">
    <vt:lpwstr>0</vt:lpwstr>
  </property>
  <property fmtid="{D5CDD505-2E9C-101B-9397-08002B2CF9AE}" pid="10" name="TemplafyTenantId">
    <vt:lpwstr>deloittenz</vt:lpwstr>
  </property>
  <property fmtid="{D5CDD505-2E9C-101B-9397-08002B2CF9AE}" pid="11" name="TemplafyTemplateId">
    <vt:lpwstr>637643333301566928</vt:lpwstr>
  </property>
  <property fmtid="{D5CDD505-2E9C-101B-9397-08002B2CF9AE}" pid="12" name="TemplafyUserProfileId">
    <vt:lpwstr>638004526394833743</vt:lpwstr>
  </property>
  <property fmtid="{D5CDD505-2E9C-101B-9397-08002B2CF9AE}" pid="13" name="TemplafyLanguageCode">
    <vt:lpwstr>en-GB</vt:lpwstr>
  </property>
  <property fmtid="{D5CDD505-2E9C-101B-9397-08002B2CF9AE}" pid="14" name="MediaServiceImageTags">
    <vt:lpwstr/>
  </property>
  <property fmtid="{D5CDD505-2E9C-101B-9397-08002B2CF9AE}" pid="15" name="ContentTypeId">
    <vt:lpwstr>0x010100CAEC059B5B519B4A83B864B369AB44DF</vt:lpwstr>
  </property>
</Properties>
</file>